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8" r:id="rId2"/>
  </p:sldMasterIdLst>
  <p:notesMasterIdLst>
    <p:notesMasterId r:id="rId82"/>
  </p:notesMasterIdLst>
  <p:sldIdLst>
    <p:sldId id="260" r:id="rId3"/>
    <p:sldId id="332" r:id="rId4"/>
    <p:sldId id="261" r:id="rId5"/>
    <p:sldId id="294" r:id="rId6"/>
    <p:sldId id="327" r:id="rId7"/>
    <p:sldId id="328" r:id="rId8"/>
    <p:sldId id="320" r:id="rId9"/>
    <p:sldId id="331" r:id="rId10"/>
    <p:sldId id="330" r:id="rId11"/>
    <p:sldId id="329" r:id="rId12"/>
    <p:sldId id="293" r:id="rId13"/>
    <p:sldId id="319" r:id="rId14"/>
    <p:sldId id="265" r:id="rId15"/>
    <p:sldId id="263" r:id="rId16"/>
    <p:sldId id="264" r:id="rId17"/>
    <p:sldId id="266" r:id="rId18"/>
    <p:sldId id="262" r:id="rId19"/>
    <p:sldId id="270" r:id="rId20"/>
    <p:sldId id="267" r:id="rId21"/>
    <p:sldId id="268" r:id="rId22"/>
    <p:sldId id="271" r:id="rId23"/>
    <p:sldId id="272" r:id="rId24"/>
    <p:sldId id="276" r:id="rId25"/>
    <p:sldId id="275" r:id="rId26"/>
    <p:sldId id="274" r:id="rId27"/>
    <p:sldId id="311" r:id="rId28"/>
    <p:sldId id="316" r:id="rId29"/>
    <p:sldId id="317" r:id="rId30"/>
    <p:sldId id="318" r:id="rId31"/>
    <p:sldId id="277" r:id="rId32"/>
    <p:sldId id="283" r:id="rId33"/>
    <p:sldId id="286" r:id="rId34"/>
    <p:sldId id="322" r:id="rId35"/>
    <p:sldId id="314" r:id="rId36"/>
    <p:sldId id="287" r:id="rId37"/>
    <p:sldId id="285" r:id="rId38"/>
    <p:sldId id="313" r:id="rId39"/>
    <p:sldId id="300" r:id="rId40"/>
    <p:sldId id="284" r:id="rId41"/>
    <p:sldId id="301" r:id="rId42"/>
    <p:sldId id="302" r:id="rId43"/>
    <p:sldId id="303" r:id="rId44"/>
    <p:sldId id="290" r:id="rId45"/>
    <p:sldId id="304" r:id="rId46"/>
    <p:sldId id="305" r:id="rId47"/>
    <p:sldId id="289" r:id="rId48"/>
    <p:sldId id="299" r:id="rId49"/>
    <p:sldId id="307" r:id="rId50"/>
    <p:sldId id="288" r:id="rId51"/>
    <p:sldId id="306" r:id="rId52"/>
    <p:sldId id="312" r:id="rId53"/>
    <p:sldId id="280" r:id="rId54"/>
    <p:sldId id="309" r:id="rId55"/>
    <p:sldId id="310" r:id="rId56"/>
    <p:sldId id="278" r:id="rId57"/>
    <p:sldId id="282" r:id="rId58"/>
    <p:sldId id="321" r:id="rId59"/>
    <p:sldId id="279" r:id="rId60"/>
    <p:sldId id="308" r:id="rId61"/>
    <p:sldId id="323" r:id="rId62"/>
    <p:sldId id="334" r:id="rId63"/>
    <p:sldId id="324" r:id="rId64"/>
    <p:sldId id="326" r:id="rId65"/>
    <p:sldId id="335" r:id="rId66"/>
    <p:sldId id="296" r:id="rId67"/>
    <p:sldId id="338" r:id="rId68"/>
    <p:sldId id="295" r:id="rId69"/>
    <p:sldId id="336" r:id="rId70"/>
    <p:sldId id="339" r:id="rId71"/>
    <p:sldId id="281" r:id="rId72"/>
    <p:sldId id="297" r:id="rId73"/>
    <p:sldId id="346" r:id="rId74"/>
    <p:sldId id="337" r:id="rId75"/>
    <p:sldId id="340" r:id="rId76"/>
    <p:sldId id="333" r:id="rId77"/>
    <p:sldId id="341" r:id="rId78"/>
    <p:sldId id="342" r:id="rId79"/>
    <p:sldId id="345" r:id="rId80"/>
    <p:sldId id="344" r:id="rId81"/>
  </p:sldIdLst>
  <p:sldSz cx="9144000" cy="5143500" type="screen16x9"/>
  <p:notesSz cx="6858000" cy="9144000"/>
  <p:defaultTextStyle>
    <a:defPPr>
      <a:defRPr lang="en-US"/>
    </a:defPPr>
    <a:lvl1pPr marL="0" algn="l" defTabSz="342884" rtl="0" eaLnBrk="1" latinLnBrk="0" hangingPunct="1">
      <a:defRPr sz="675" kern="1200">
        <a:solidFill>
          <a:schemeClr val="tx1"/>
        </a:solidFill>
        <a:latin typeface="+mn-lt"/>
        <a:ea typeface="+mn-ea"/>
        <a:cs typeface="+mn-cs"/>
      </a:defRPr>
    </a:lvl1pPr>
    <a:lvl2pPr marL="171442" algn="l" defTabSz="342884" rtl="0" eaLnBrk="1" latinLnBrk="0" hangingPunct="1">
      <a:defRPr sz="675" kern="1200">
        <a:solidFill>
          <a:schemeClr val="tx1"/>
        </a:solidFill>
        <a:latin typeface="+mn-lt"/>
        <a:ea typeface="+mn-ea"/>
        <a:cs typeface="+mn-cs"/>
      </a:defRPr>
    </a:lvl2pPr>
    <a:lvl3pPr marL="342884" algn="l" defTabSz="342884" rtl="0" eaLnBrk="1" latinLnBrk="0" hangingPunct="1">
      <a:defRPr sz="675" kern="1200">
        <a:solidFill>
          <a:schemeClr val="tx1"/>
        </a:solidFill>
        <a:latin typeface="+mn-lt"/>
        <a:ea typeface="+mn-ea"/>
        <a:cs typeface="+mn-cs"/>
      </a:defRPr>
    </a:lvl3pPr>
    <a:lvl4pPr marL="514325" algn="l" defTabSz="342884" rtl="0" eaLnBrk="1" latinLnBrk="0" hangingPunct="1">
      <a:defRPr sz="675" kern="1200">
        <a:solidFill>
          <a:schemeClr val="tx1"/>
        </a:solidFill>
        <a:latin typeface="+mn-lt"/>
        <a:ea typeface="+mn-ea"/>
        <a:cs typeface="+mn-cs"/>
      </a:defRPr>
    </a:lvl4pPr>
    <a:lvl5pPr marL="685766" algn="l" defTabSz="342884" rtl="0" eaLnBrk="1" latinLnBrk="0" hangingPunct="1">
      <a:defRPr sz="675" kern="1200">
        <a:solidFill>
          <a:schemeClr val="tx1"/>
        </a:solidFill>
        <a:latin typeface="+mn-lt"/>
        <a:ea typeface="+mn-ea"/>
        <a:cs typeface="+mn-cs"/>
      </a:defRPr>
    </a:lvl5pPr>
    <a:lvl6pPr marL="857207" algn="l" defTabSz="342884" rtl="0" eaLnBrk="1" latinLnBrk="0" hangingPunct="1">
      <a:defRPr sz="675" kern="1200">
        <a:solidFill>
          <a:schemeClr val="tx1"/>
        </a:solidFill>
        <a:latin typeface="+mn-lt"/>
        <a:ea typeface="+mn-ea"/>
        <a:cs typeface="+mn-cs"/>
      </a:defRPr>
    </a:lvl6pPr>
    <a:lvl7pPr marL="1028649" algn="l" defTabSz="342884" rtl="0" eaLnBrk="1" latinLnBrk="0" hangingPunct="1">
      <a:defRPr sz="675" kern="1200">
        <a:solidFill>
          <a:schemeClr val="tx1"/>
        </a:solidFill>
        <a:latin typeface="+mn-lt"/>
        <a:ea typeface="+mn-ea"/>
        <a:cs typeface="+mn-cs"/>
      </a:defRPr>
    </a:lvl7pPr>
    <a:lvl8pPr marL="1200090" algn="l" defTabSz="342884" rtl="0" eaLnBrk="1" latinLnBrk="0" hangingPunct="1">
      <a:defRPr sz="675" kern="1200">
        <a:solidFill>
          <a:schemeClr val="tx1"/>
        </a:solidFill>
        <a:latin typeface="+mn-lt"/>
        <a:ea typeface="+mn-ea"/>
        <a:cs typeface="+mn-cs"/>
      </a:defRPr>
    </a:lvl8pPr>
    <a:lvl9pPr marL="1371532" algn="l" defTabSz="342884" rtl="0" eaLnBrk="1" latinLnBrk="0" hangingPunct="1">
      <a:defRPr sz="675"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00FFFF"/>
    <a:srgbClr val="FF00FF"/>
    <a:srgbClr val="FFA500"/>
    <a:srgbClr val="29AF8C"/>
    <a:srgbClr val="000000"/>
    <a:srgbClr val="EBDD5B"/>
    <a:srgbClr val="20222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76659" autoAdjust="0"/>
  </p:normalViewPr>
  <p:slideViewPr>
    <p:cSldViewPr snapToGrid="0">
      <p:cViewPr varScale="1">
        <p:scale>
          <a:sx n="135" d="100"/>
          <a:sy n="135" d="100"/>
        </p:scale>
        <p:origin x="1533" y="79"/>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viewProps" Target="viewProps.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61" Type="http://schemas.openxmlformats.org/officeDocument/2006/relationships/slide" Target="slides/slide59.xml"/><Relationship Id="rId8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ED5F32-E2A0-4401-AC8D-2950F147926A}" type="datetimeFigureOut">
              <a:rPr lang="en-US" smtClean="0"/>
              <a:t>4/18/2025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51B4EF-5995-4AC7-B185-B095CA42FA9F}" type="slidenum">
              <a:rPr lang="en-US" smtClean="0"/>
              <a:t>‹#›</a:t>
            </a:fld>
            <a:endParaRPr lang="en-US"/>
          </a:p>
        </p:txBody>
      </p:sp>
    </p:spTree>
    <p:extLst>
      <p:ext uri="{BB962C8B-B14F-4D97-AF65-F5344CB8AC3E}">
        <p14:creationId xmlns:p14="http://schemas.microsoft.com/office/powerpoint/2010/main" val="33924707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Suppose you would like to predict the thickness of pizza crust of any given pizza restaurant.</a:t>
            </a:r>
          </a:p>
          <a:p>
            <a:endParaRPr lang="en-US" dirty="0"/>
          </a:p>
          <a:p>
            <a:pPr marL="228600" indent="-228600">
              <a:buAutoNum type="arabicPeriod"/>
            </a:pPr>
            <a:r>
              <a:rPr lang="en-US" dirty="0"/>
              <a:t>If you were to measure the crust from a single restaurant, it would be nearly impossible to extrapolate those findings to any other restaurant. Pizza crust thickness varies widely by pizza style, such as Detroit versus New York style.</a:t>
            </a:r>
          </a:p>
          <a:p>
            <a:pPr marL="228600" indent="-228600">
              <a:buAutoNum type="arabicPeriod"/>
            </a:pPr>
            <a:r>
              <a:rPr lang="en-US" dirty="0"/>
              <a:t>If you were to take a bunch of random samples of pizza crust for restaurants all across the nation, you would certainly have more data to work with from which to draw conclusions, but you run into the same issue above where you might be sampling from completely different styles of pizza. This doesn’t give you the information you need.</a:t>
            </a:r>
          </a:p>
          <a:p>
            <a:pPr marL="228600" indent="-228600">
              <a:buAutoNum type="arabicPeriod"/>
            </a:pPr>
            <a:r>
              <a:rPr lang="en-US" dirty="0"/>
              <a:t>If you were to sample pizza crusts just in a specific city, or just whose pizza style is described as Detroit style, now this information is more meaningful! You’ve successfully expanded your dataset beyond a single restaurant, but you’ve only included information that is reasonably similar to each other.</a:t>
            </a:r>
          </a:p>
          <a:p>
            <a:pPr marL="228600" indent="-228600">
              <a:buAutoNum type="arabicPeriod"/>
            </a:pPr>
            <a:endParaRPr lang="en-US" dirty="0"/>
          </a:p>
          <a:p>
            <a:pPr marL="0" indent="0">
              <a:buNone/>
            </a:pPr>
            <a:r>
              <a:rPr lang="en-US" dirty="0"/>
              <a:t>In this hypothetical, each pizza restaurant is like a precipitation gage. If we only have information from a single gage, it’s hard for us to extrapolate or make predictions. Collecting data from *multiple* gages allows us to effectively expand our total sample size, so long as those data are coming from the *same population*. </a:t>
            </a:r>
          </a:p>
        </p:txBody>
      </p:sp>
      <p:sp>
        <p:nvSpPr>
          <p:cNvPr id="4" name="Slide Number Placeholder 3"/>
          <p:cNvSpPr>
            <a:spLocks noGrp="1"/>
          </p:cNvSpPr>
          <p:nvPr>
            <p:ph type="sldNum" sz="quarter" idx="5"/>
          </p:nvPr>
        </p:nvSpPr>
        <p:spPr/>
        <p:txBody>
          <a:bodyPr/>
          <a:lstStyle/>
          <a:p>
            <a:fld id="{4251B4EF-5995-4AC7-B185-B095CA42FA9F}" type="slidenum">
              <a:rPr lang="en-US" smtClean="0"/>
              <a:t>2</a:t>
            </a:fld>
            <a:endParaRPr lang="en-US"/>
          </a:p>
        </p:txBody>
      </p:sp>
    </p:spTree>
    <p:extLst>
      <p:ext uri="{BB962C8B-B14F-4D97-AF65-F5344CB8AC3E}">
        <p14:creationId xmlns:p14="http://schemas.microsoft.com/office/powerpoint/2010/main" val="198273076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may recall these steps from the earlier Parametric Modeling lecture and other lectures in the class. Regional frequency analysis follows a very similar process! We take data, select and fit a probability distribution, and estimate quantiles from it. The biggest difference in regional frequency analysis is at the first step. Rather than develop a representative dataset from a single gage, there is a much more complex process for collecting and pooling together data from multiple gages to develop our dataset.</a:t>
            </a:r>
          </a:p>
        </p:txBody>
      </p:sp>
      <p:sp>
        <p:nvSpPr>
          <p:cNvPr id="4" name="Slide Number Placeholder 3"/>
          <p:cNvSpPr>
            <a:spLocks noGrp="1"/>
          </p:cNvSpPr>
          <p:nvPr>
            <p:ph type="sldNum" sz="quarter" idx="5"/>
          </p:nvPr>
        </p:nvSpPr>
        <p:spPr/>
        <p:txBody>
          <a:bodyPr/>
          <a:lstStyle/>
          <a:p>
            <a:fld id="{4251B4EF-5995-4AC7-B185-B095CA42FA9F}" type="slidenum">
              <a:rPr lang="en-US" smtClean="0"/>
              <a:t>11</a:t>
            </a:fld>
            <a:endParaRPr lang="en-US"/>
          </a:p>
        </p:txBody>
      </p:sp>
    </p:spTree>
    <p:extLst>
      <p:ext uri="{BB962C8B-B14F-4D97-AF65-F5344CB8AC3E}">
        <p14:creationId xmlns:p14="http://schemas.microsoft.com/office/powerpoint/2010/main" val="29845504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our regional frequency analyses, especially for precipitation, the statistics of the sample and population are measured in a different way than what we use for streamflow frequency analyses.  In this video, we will explore L-moments, an alternative way to characterize the statistical properties of our samples and populations.</a:t>
            </a:r>
          </a:p>
          <a:p>
            <a:endParaRPr lang="en-US" dirty="0"/>
          </a:p>
          <a:p>
            <a:r>
              <a:rPr lang="en-US" dirty="0"/>
              <a:t>But first, let’s take a look back at product moments, which we have seen several times already.  Product moments are used to summarize the properties of a sample or a population, by quantifying their central tendency spread, asymmetry and peak and tail weight.</a:t>
            </a:r>
          </a:p>
          <a:p>
            <a:endParaRPr lang="en-US" dirty="0"/>
          </a:p>
          <a:p>
            <a:r>
              <a:rPr lang="en-US" dirty="0"/>
              <a:t>The formulas for the first four product moments, mean, variance, skew, and kurtosis, are shown here.  The key to each formula is that as the moment gets higher in order, the power of the deviation of the mean gets higher.  This change in order allows for varying parts of the sample to contribute differently, making it possible to quantify these different shapes to the sample.</a:t>
            </a:r>
          </a:p>
          <a:p>
            <a:endParaRPr lang="en-US" dirty="0"/>
          </a:p>
          <a:p>
            <a:r>
              <a:rPr lang="en-US" dirty="0"/>
              <a:t>The key thing to keep in mind is that product moments are characterized by these powers of deviations from the mean.  We will see shortly that this can lead to problems in using sample moments to estimate population moments.</a:t>
            </a:r>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14</a:t>
            </a:fld>
            <a:endParaRPr lang="en-US"/>
          </a:p>
        </p:txBody>
      </p:sp>
    </p:spTree>
    <p:extLst>
      <p:ext uri="{BB962C8B-B14F-4D97-AF65-F5344CB8AC3E}">
        <p14:creationId xmlns:p14="http://schemas.microsoft.com/office/powerpoint/2010/main" val="32162897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studies in 1974 using Monte Carlo simulation studied the properties of product moments and their utility in estimating the population properties of a sample.</a:t>
            </a:r>
          </a:p>
          <a:p>
            <a:endParaRPr lang="en-US" dirty="0"/>
          </a:p>
          <a:p>
            <a:r>
              <a:rPr lang="en-US" dirty="0"/>
              <a:t>The Monte Carlo simulations in these studies started with a known population, and drew large samples from the known population.  The samples were used to compare how well these subsets were able to be used to estimate the original population parameters.</a:t>
            </a:r>
          </a:p>
          <a:p>
            <a:endParaRPr lang="en-US" dirty="0"/>
          </a:p>
          <a:p>
            <a:r>
              <a:rPr lang="en-US" dirty="0"/>
              <a:t>The authors found, in their words, “unexpected and profoundly disturbing results.”</a:t>
            </a:r>
          </a:p>
          <a:p>
            <a:endParaRPr lang="en-US" dirty="0"/>
          </a:p>
          <a:p>
            <a:r>
              <a:rPr lang="en-US" dirty="0"/>
              <a:t>In a population with a skew of 5, which is a large value, none of the samples they drew from the population had a skew greater than 2.67.  When they increased the population skew to 15, which is extremely high, the only result they saw was that the discrepancy between the population and sample grew.</a:t>
            </a:r>
          </a:p>
          <a:p>
            <a:endParaRPr lang="en-US" dirty="0"/>
          </a:p>
          <a:p>
            <a:r>
              <a:rPr lang="en-US" dirty="0"/>
              <a:t>This poses a serious problem when our goal in frequency analysis is to use the sample of data we have to estimate the properties of the population we can’t see.</a:t>
            </a:r>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15</a:t>
            </a:fld>
            <a:endParaRPr lang="en-US"/>
          </a:p>
        </p:txBody>
      </p:sp>
    </p:spTree>
    <p:extLst>
      <p:ext uri="{BB962C8B-B14F-4D97-AF65-F5344CB8AC3E}">
        <p14:creationId xmlns:p14="http://schemas.microsoft.com/office/powerpoint/2010/main" val="290274708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Specifically what this study found is that the samples we take from a population have a bound that has nothing to do with the true population value.  For example, a sample coefficient of variation can never be larger than the square root of the sample size minus one, </a:t>
            </a:r>
            <a:r>
              <a:rPr lang="en-US" i="1" dirty="0"/>
              <a:t>no matter what the population coefficient of variation is.</a:t>
            </a:r>
            <a:r>
              <a:rPr lang="en-US" i="0" dirty="0"/>
              <a:t> The skew and kurtosis suffer from similar issues.</a:t>
            </a:r>
          </a:p>
          <a:p>
            <a:endParaRPr lang="en-US" i="0" dirty="0"/>
          </a:p>
          <a:p>
            <a:r>
              <a:rPr lang="en-US" i="0" dirty="0"/>
              <a:t>What this means for us is that using these measures potentially introduces bias and error, especially when our sample sizes are small.  This is even more consequential because as we’ve seen before the population skew is already difficult to estimate from a limited sample size.  We see that skew is very sensitive to sample size and can vary considerably with additional observations, and that outliers can disproportionately affect the estimate.  On top of that, we may not even be able to achieve the population skew in a sample if the sample size is too small.</a:t>
            </a:r>
          </a:p>
          <a:p>
            <a:endParaRPr lang="en-US" i="0" dirty="0"/>
          </a:p>
          <a:p>
            <a:endParaRPr lang="en-US" dirty="0"/>
          </a:p>
          <a:p>
            <a:endParaRPr lang="en-US" dirty="0"/>
          </a:p>
          <a:p>
            <a:r>
              <a:rPr lang="en-US" dirty="0"/>
              <a:t>From Kirby (1974),</a:t>
            </a:r>
            <a:r>
              <a:rPr lang="en-US" baseline="0" dirty="0"/>
              <a:t> “As a concrete example, this bound actually is attained by a sample having n – 1 observations all concentrated at one value and the nth observation at any larger value.”</a:t>
            </a:r>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16</a:t>
            </a:fld>
            <a:endParaRPr lang="en-US"/>
          </a:p>
        </p:txBody>
      </p:sp>
    </p:spTree>
    <p:extLst>
      <p:ext uri="{BB962C8B-B14F-4D97-AF65-F5344CB8AC3E}">
        <p14:creationId xmlns:p14="http://schemas.microsoft.com/office/powerpoint/2010/main" val="29660415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 an alternative to conventional product moments, another way of measuring the shape of a sample or populations was introduced by Hosking in 1990.  Linear, or L-moments, estimate the same properties of a sample as conventional moments, except they use linear combinations of the observations instead of taking higher powers.  The general form of L-moments is shown here.  The terms to the left of the x are used to emphasize different parts of the sample in order to quantify its properties, instead of taking higher powers of deviations from the mean as in product moments.</a:t>
            </a:r>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17</a:t>
            </a:fld>
            <a:endParaRPr lang="en-US"/>
          </a:p>
        </p:txBody>
      </p:sp>
    </p:spTree>
    <p:extLst>
      <p:ext uri="{BB962C8B-B14F-4D97-AF65-F5344CB8AC3E}">
        <p14:creationId xmlns:p14="http://schemas.microsoft.com/office/powerpoint/2010/main" val="34654631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we use L-moments, typically we summarize them with some dimensionless quantities called L-moment ratios.  They are much easier to work with, and especially to regionalize, because they don’t have units associated with them.  This is similar to the coefficient of skewness or kurtosis with product moments, which do not use units.</a:t>
            </a:r>
          </a:p>
          <a:p>
            <a:endParaRPr lang="en-US" dirty="0"/>
          </a:p>
          <a:p>
            <a:r>
              <a:rPr lang="en-US" dirty="0"/>
              <a:t>Dispersion is summarized with the L-CV, which is similar in principle to the regular coefficient of variation we saw in exploratory data analysis.  It has values between 0 and 1 for data that are positive.  It is computed as L2 divided by the mean.</a:t>
            </a:r>
          </a:p>
          <a:p>
            <a:endParaRPr lang="en-US" dirty="0"/>
          </a:p>
          <a:p>
            <a:r>
              <a:rPr lang="en-US" dirty="0"/>
              <a:t>Asymmetry is summarized with L-Skewness, which is the ratio of L3 to L2.  It has values between -1 and +1, with the same convention as product moments.  Negative values indicate a left-skewed sample, and positive values indicate a right-skewed sample.</a:t>
            </a:r>
          </a:p>
          <a:p>
            <a:endParaRPr lang="en-US" dirty="0"/>
          </a:p>
          <a:p>
            <a:r>
              <a:rPr lang="en-US" dirty="0"/>
              <a:t>Peak and tail weight is summarized with L-kurtosis, which is the ratio of L3 to L2.  It also has values of -1 to +1, with the convention that the uniform distribution has an L-kurtosis of zero.</a:t>
            </a:r>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18</a:t>
            </a:fld>
            <a:endParaRPr lang="en-US"/>
          </a:p>
        </p:txBody>
      </p:sp>
    </p:spTree>
    <p:extLst>
      <p:ext uri="{BB962C8B-B14F-4D97-AF65-F5344CB8AC3E}">
        <p14:creationId xmlns:p14="http://schemas.microsoft.com/office/powerpoint/2010/main" val="36239542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introduce the L-moment ratio diagram.  The</a:t>
            </a:r>
            <a:r>
              <a:rPr lang="en-US" baseline="0" dirty="0"/>
              <a:t> LMRD has a ton of information.  It is a plot of L-skewness on the x-axis, and L-kurtosis on the Y-axis.</a:t>
            </a:r>
          </a:p>
          <a:p>
            <a:endParaRPr lang="en-US" baseline="0" dirty="0"/>
          </a:p>
          <a:p>
            <a:r>
              <a:rPr lang="en-US" baseline="0" dirty="0"/>
              <a:t>First, the LMRD shows the relationship between L-skew and L-kurtosis for a number of probability distributions. 2-parameter distributions have a fixed value of L-skew and L-kurtosis and show up as points labeled with letters. 3-parameter distributions have a value of L-kurtosis which is dependent on L-skew and they show up as colored lines.</a:t>
            </a:r>
          </a:p>
          <a:p>
            <a:endParaRPr lang="en-US" baseline="0" dirty="0"/>
          </a:p>
          <a:p>
            <a:r>
              <a:rPr lang="en-US" baseline="0" dirty="0"/>
              <a:t>Next, you can look at the behavior of individual sites and see how closely related the L-moment ratios for sites in a region are.  If your region has a large spread in points, as is shown here, it is likely that your H statistic is going to be large for that region.  Sites with a large D statistic are likely to fall far from the center of the grouping.</a:t>
            </a:r>
          </a:p>
          <a:p>
            <a:endParaRPr lang="en-US" baseline="0" dirty="0"/>
          </a:p>
          <a:p>
            <a:r>
              <a:rPr lang="en-US" baseline="0" dirty="0"/>
              <a:t>The LMRD can help you identify a probability distribution that might be able to model your data.  If your points tend to cluster along one of the colored lines, that 3-parameter probability distribution might be a good model for the data.</a:t>
            </a:r>
          </a:p>
          <a:p>
            <a:endParaRPr lang="en-US" baseline="0" dirty="0"/>
          </a:p>
          <a:p>
            <a:r>
              <a:rPr lang="en-US" baseline="0" dirty="0"/>
              <a:t>Another feature is where the central tendency of the data is.  The center of mass for the points, weighted by the record length for each site, is the region-average L-skew and L-kurtosis.</a:t>
            </a:r>
            <a:endParaRPr lang="en-US" dirty="0"/>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19</a:t>
            </a:fld>
            <a:endParaRPr lang="en-US"/>
          </a:p>
        </p:txBody>
      </p:sp>
    </p:spTree>
    <p:extLst>
      <p:ext uri="{BB962C8B-B14F-4D97-AF65-F5344CB8AC3E}">
        <p14:creationId xmlns:p14="http://schemas.microsoft.com/office/powerpoint/2010/main" val="16628591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20</a:t>
            </a:fld>
            <a:endParaRPr lang="en-US"/>
          </a:p>
        </p:txBody>
      </p:sp>
    </p:spTree>
    <p:extLst>
      <p:ext uri="{BB962C8B-B14F-4D97-AF65-F5344CB8AC3E}">
        <p14:creationId xmlns:p14="http://schemas.microsoft.com/office/powerpoint/2010/main" val="28520797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table</a:t>
            </a:r>
            <a:r>
              <a:rPr lang="en-US" baseline="0" dirty="0"/>
              <a:t> is from Hosking and Wallis (1997) and has more details about several different regionalization methods.</a:t>
            </a:r>
          </a:p>
          <a:p>
            <a:r>
              <a:rPr lang="en-US" baseline="0" dirty="0"/>
              <a:t>At-site is where we started – you do an analysis for the site you’re interested in, and use the parameter estimates you get for the period of record there.</a:t>
            </a:r>
          </a:p>
          <a:p>
            <a:r>
              <a:rPr lang="en-US" baseline="0" dirty="0"/>
              <a:t>Regional shape estimation is a step in the direction of regionalization by doing a regional analysis and regionalizing, and then pushing down, a regionally-estimated shape parameter to the site predictions.</a:t>
            </a:r>
          </a:p>
          <a:p>
            <a:r>
              <a:rPr lang="en-US" baseline="0" dirty="0"/>
              <a:t>Index flood is what we’ve talked about so far.</a:t>
            </a:r>
          </a:p>
          <a:p>
            <a:r>
              <a:rPr lang="en-US" baseline="0" dirty="0"/>
              <a:t>Hierarchical regions gives more refinement but does not solve the discontinuity problem. Within a large region there are a number of subregions. The large regions are intended to capture variability in shape parameters while the subregions capture variability in dispersion parameters.</a:t>
            </a:r>
          </a:p>
          <a:p>
            <a:r>
              <a:rPr lang="en-US" baseline="0" dirty="0"/>
              <a:t>We will talk about fractional membership next, but this is the first one that addresses some of the spatial discontinuity. It is like index flood with an additional step.</a:t>
            </a:r>
          </a:p>
          <a:p>
            <a:r>
              <a:rPr lang="en-US" baseline="0" dirty="0"/>
              <a:t>Region of influence is extremely different than the others and has been used in Atlas 14, so it’s worth understanding.</a:t>
            </a:r>
          </a:p>
          <a:p>
            <a:r>
              <a:rPr lang="en-US" baseline="0" dirty="0"/>
              <a:t>Mapping is an excellent way to produce spatially-coherent maps, and is my preferred method (something I got from Mel Schaefer.)</a:t>
            </a:r>
          </a:p>
          <a:p>
            <a:r>
              <a:rPr lang="en-US" baseline="0" dirty="0"/>
              <a:t>Bulletin 17 is shown for comparison – you can see that it’s similar to regional shape estimation, except instead of replacing the at-site shape parameter, it uses a weighted average of a regional shape parameter and the one at the site.</a:t>
            </a:r>
            <a:endParaRPr lang="en-US" dirty="0"/>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22</a:t>
            </a:fld>
            <a:endParaRPr lang="en-US"/>
          </a:p>
        </p:txBody>
      </p:sp>
    </p:spTree>
    <p:extLst>
      <p:ext uri="{BB962C8B-B14F-4D97-AF65-F5344CB8AC3E}">
        <p14:creationId xmlns:p14="http://schemas.microsoft.com/office/powerpoint/2010/main" val="28071104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From the previous discussion, we recall how the index flood method works.  We find a regional frequency curve, called the regional growth curve, that tells us how much the index flood for the sites in the region gets larger depending on the frequency of the event.  Then to make estimates at any site, you multiply that regional growth curve by the site’s index flood, which is typically the mean annual maximum event.</a:t>
            </a:r>
          </a:p>
          <a:p>
            <a:endParaRPr lang="en-US" dirty="0"/>
          </a:p>
          <a:p>
            <a:r>
              <a:rPr lang="en-US" dirty="0"/>
              <a:t>The limitation is that every place you want to make an estimate has to be placed inside a specific region.  Usually these are non-overlapping geographic boundaries.  One frequently-used example is the National Weather Service climate regions.  If the regional frequency curve for two adjacent regions has a very different shape, the geographic boundary can cause a sharp and abrupt change in the precipitation maps.  This can be caused by a large difference in the regional L-moments, or also if you choose a different probability distribution for your regions.  Early volumes of Atlas 14 had this issue.  In some locations this was solved by using a smoothing algorithm after the fact to fix these abrupt changes, but in some volumes the sharp boundaries can still be apparent.</a:t>
            </a:r>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23</a:t>
            </a:fld>
            <a:endParaRPr lang="en-US"/>
          </a:p>
        </p:txBody>
      </p:sp>
    </p:spTree>
    <p:extLst>
      <p:ext uri="{BB962C8B-B14F-4D97-AF65-F5344CB8AC3E}">
        <p14:creationId xmlns:p14="http://schemas.microsoft.com/office/powerpoint/2010/main" val="31606879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Regionalization is all about analyzing random samples of the same phenomenon that occur over a region.  A region can be defined by the relevant study area or by the extents of an area that could be considered meteorologically homogeneous.</a:t>
            </a:r>
          </a:p>
          <a:p>
            <a:endParaRPr lang="en-US" dirty="0"/>
          </a:p>
          <a:p>
            <a:r>
              <a:rPr lang="en-US" dirty="0"/>
              <a:t>The assumption we make in a regional analysis is that the samples of the meteorological phenomenon we observe have the same probability distribution, except for two key differences: first, the parameters at any site are affected by sample error as a result of their limited record, and second, there is systematic variation in the observations that arise due to a physical cause, and we can explain.</a:t>
            </a:r>
          </a:p>
        </p:txBody>
      </p:sp>
      <p:sp>
        <p:nvSpPr>
          <p:cNvPr id="4" name="Slide Number Placeholder 3"/>
          <p:cNvSpPr>
            <a:spLocks noGrp="1"/>
          </p:cNvSpPr>
          <p:nvPr>
            <p:ph type="sldNum" sz="quarter" idx="5"/>
          </p:nvPr>
        </p:nvSpPr>
        <p:spPr/>
        <p:txBody>
          <a:bodyPr/>
          <a:lstStyle/>
          <a:p>
            <a:fld id="{4251B4EF-5995-4AC7-B185-B095CA42FA9F}" type="slidenum">
              <a:rPr lang="en-US" smtClean="0"/>
              <a:t>3</a:t>
            </a:fld>
            <a:endParaRPr lang="en-US"/>
          </a:p>
        </p:txBody>
      </p:sp>
    </p:spTree>
    <p:extLst>
      <p:ext uri="{BB962C8B-B14F-4D97-AF65-F5344CB8AC3E}">
        <p14:creationId xmlns:p14="http://schemas.microsoft.com/office/powerpoint/2010/main" val="12515450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Fractional membership is an extension of index flood that lets each site’s region assignment be a little more fluid.  The process starts with a normal index flood regionalization analysis, but instead of using a single regional growth curve to make predictions, you use a weighted average of all of the regions’ growth curves based on how similar the site is to each region.  Usually, the similarity is measured by things like how close the site is to a region, its similarity in climatic properties like precipitation and temperature, its elevation, and so on.  This means that the regions in the analysis that the site shares physical properties with, have more weight in estimating that site’s precipitation frequency curve.  This can also be used to fill in the gaps between stations and draw a continuous map fairly easily.  It requires a spatial estimate of the index flood, and then a way to measure the site’s characteristics that is spatially-continuous.  An example is shown next.</a:t>
            </a:r>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24</a:t>
            </a:fld>
            <a:endParaRPr lang="en-US"/>
          </a:p>
        </p:txBody>
      </p:sp>
    </p:spTree>
    <p:extLst>
      <p:ext uri="{BB962C8B-B14F-4D97-AF65-F5344CB8AC3E}">
        <p14:creationId xmlns:p14="http://schemas.microsoft.com/office/powerpoint/2010/main" val="22682987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Region of influence does not start the same way as index flood.  ROI fundamentally changes how regions are created and uses the mantra “every site is a region.”  This works by iterating over every site in the study area, finding some number of sites that are similar to the site using similar criteria we saw in fractional membership, and creating a region out of those sites, and estimating the regional growth curve.  The number of sites in each region might vary from site to site.  Typically there is some target number that it aims to gather together, but in situations where a site doesn’t have a lot of other sites that are similar, some criteria that cuts off the maximum dissimilarity metric might reduce the total number of sites in the region.  On the other hand in areas where sites are very dense, more sites in a region may be allowed.</a:t>
            </a:r>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25</a:t>
            </a:fld>
            <a:endParaRPr lang="en-US"/>
          </a:p>
        </p:txBody>
      </p:sp>
    </p:spTree>
    <p:extLst>
      <p:ext uri="{BB962C8B-B14F-4D97-AF65-F5344CB8AC3E}">
        <p14:creationId xmlns:p14="http://schemas.microsoft.com/office/powerpoint/2010/main" val="39031136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we reach mapping.  Mapping allows you to provide estimates for L-moments or the frequency distribution any place you can make a reliable prediction.  It also allows you to avoid assigning a site or location to a single region, similar to fractional membership.</a:t>
            </a:r>
          </a:p>
          <a:p>
            <a:endParaRPr lang="en-US" dirty="0"/>
          </a:p>
          <a:p>
            <a:r>
              <a:rPr lang="en-US" dirty="0"/>
              <a:t>There are two general approaches to mapping.  One is to do interpolation, where you estimate the L-moments for all of the sites and then use an interpolation scheme to fill in between sites. Then with the maps for each L-moment you can estimate the parameters of the frequency distribution anywhere you have mapped the L-moments, and then the frequency rainfall.</a:t>
            </a:r>
          </a:p>
          <a:p>
            <a:endParaRPr lang="en-US" dirty="0"/>
          </a:p>
          <a:p>
            <a:r>
              <a:rPr lang="en-US" dirty="0"/>
              <a:t>The other option is to use spatial regression, which predicts the L-moment ratios using a regression model based on spatially-distributed predictors.  This is the method I use the most frequently.</a:t>
            </a:r>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26</a:t>
            </a:fld>
            <a:endParaRPr lang="en-US"/>
          </a:p>
        </p:txBody>
      </p:sp>
    </p:spTree>
    <p:extLst>
      <p:ext uri="{BB962C8B-B14F-4D97-AF65-F5344CB8AC3E}">
        <p14:creationId xmlns:p14="http://schemas.microsoft.com/office/powerpoint/2010/main" val="24066350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result of using IDW interpolation and region-level spatial regression for L-CV.  On the left, L-CV was computed for each site and then interpolated using IDW.  On the right, a regression model was built for L-CV based on physical properties of the sites.</a:t>
            </a:r>
          </a:p>
          <a:p>
            <a:endParaRPr lang="en-US" dirty="0"/>
          </a:p>
          <a:p>
            <a:r>
              <a:rPr lang="en-US" dirty="0"/>
              <a:t>The</a:t>
            </a:r>
            <a:r>
              <a:rPr lang="en-US" baseline="0" dirty="0"/>
              <a:t> difference shows that the site in the middle of the pink bull's-eye might be an outlier and has completely wrecked the interpolation.  In this area, the elevation and total annual precipitation increases very quickly.  Total annual precipitation and L-CV of maximum precipitation usually have an inverse relationship, and the interpolation fails to capture the physical behavior occurring in this area.</a:t>
            </a:r>
          </a:p>
          <a:p>
            <a:endParaRPr lang="en-US" baseline="0" dirty="0"/>
          </a:p>
          <a:p>
            <a:r>
              <a:rPr lang="en-US" baseline="0" dirty="0"/>
              <a:t>The spatial regression result makes the assumption that the regions are homogeneous and so their physical characteristics and L-moment ratios are very related.  This means that we can identify small scale features such as rapid changes in elevation, as long as our regression model identifies them.  In this situation, the model captures the intensification of rainfall at high elevations, resulting in the dark green patch in the middle, and then the variability induced by the rain shadow to the northeast of the mountains.</a:t>
            </a:r>
            <a:endParaRPr lang="en-US" dirty="0"/>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27</a:t>
            </a:fld>
            <a:endParaRPr lang="en-US"/>
          </a:p>
        </p:txBody>
      </p:sp>
    </p:spTree>
    <p:extLst>
      <p:ext uri="{BB962C8B-B14F-4D97-AF65-F5344CB8AC3E}">
        <p14:creationId xmlns:p14="http://schemas.microsoft.com/office/powerpoint/2010/main" val="371749593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l1 you can build a model with any number of predictors, but I doubt it’s going to get</a:t>
            </a:r>
            <a:r>
              <a:rPr lang="en-US" baseline="0" dirty="0"/>
              <a:t> much better than a precipitation-based predictor like annual or seasonal total precipitation (available from PRISM).  Across several studies I’ve performed, the L-mean can consistently be predicted with a seasonal or annual precipitation predictor very well.</a:t>
            </a:r>
          </a:p>
          <a:p>
            <a:endParaRPr lang="en-US" baseline="0" dirty="0"/>
          </a:p>
          <a:p>
            <a:r>
              <a:rPr lang="en-US" baseline="0" dirty="0"/>
              <a:t>For L-CV, there is substantially more sample error in these estimators, and depending on the behavior of sites in your region, you may elect to use anything from a site-level regression, to a regression that uses groupings of small sub-regions, up to region-level averages.  In less dynamic terrain, site-based regression may be possible.  In highly dynamic areas some amount of averaging may be necessary to uncover trends.  </a:t>
            </a:r>
            <a:r>
              <a:rPr lang="en-US" dirty="0"/>
              <a:t>Sub-regions are occasionally in studies.  Sometimes</a:t>
            </a:r>
            <a:r>
              <a:rPr lang="en-US" baseline="0" dirty="0"/>
              <a:t> the study will rigidly use the weather service climate regions as the regional boundaries, which may or may not be homogeneous regions. Then, the regions are subdivided into smaller homogeneous sub-groupings (maybe 2-5 per region) to create homogeneity in each sub-region. Then, you could capture the variability within regions for the parameter you want.</a:t>
            </a:r>
          </a:p>
          <a:p>
            <a:endParaRPr lang="en-US" baseline="0" dirty="0"/>
          </a:p>
          <a:p>
            <a:r>
              <a:rPr lang="en-US" baseline="0" dirty="0"/>
              <a:t>For L-skew and L-kurtosis, the sample error is substantial and estimating these generally require regressing region averages, or in the case of L-kurtosis, using a study-area-average value as the regional L-moment.</a:t>
            </a:r>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28</a:t>
            </a:fld>
            <a:endParaRPr lang="en-US"/>
          </a:p>
        </p:txBody>
      </p:sp>
    </p:spTree>
    <p:extLst>
      <p:ext uri="{BB962C8B-B14F-4D97-AF65-F5344CB8AC3E}">
        <p14:creationId xmlns:p14="http://schemas.microsoft.com/office/powerpoint/2010/main" val="31532835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When we want to perform regional frequency analyses for variables other than streamflow, most prominently for precipitation, we don’t have federal guidance in a document like Bulletin 17.  However, a book published in 1997 serves as the framework for regional frequency analysis of hydrometeorological data.  Regional Frequency Analysis: An Approach Based on L-Moments, also called “Hosking &amp; Wallis 1997” has been used as the basis for nearly every precipitation-frequency analysis since its publishing and is a valuable resource.  Much of the technique in this book has also been implemented in R packages, making it much easier to perform these kinds of analyses yourself.  Much of the material in this video series parallels what you will find in this book.</a:t>
            </a:r>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31</a:t>
            </a:fld>
            <a:endParaRPr lang="en-US"/>
          </a:p>
        </p:txBody>
      </p:sp>
    </p:spTree>
    <p:extLst>
      <p:ext uri="{BB962C8B-B14F-4D97-AF65-F5344CB8AC3E}">
        <p14:creationId xmlns:p14="http://schemas.microsoft.com/office/powerpoint/2010/main" val="138715289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the so-called “First Law of Geography” which states that in a geographic context: everything is related to everything else, but near things are more related than distant things.  What this means is that observations taken closer together are likely to observe similar things.  This seems fairly intuitive, but is actually foundational for concepts of spatial dependence and interpolation.</a:t>
            </a:r>
          </a:p>
        </p:txBody>
      </p:sp>
      <p:sp>
        <p:nvSpPr>
          <p:cNvPr id="4" name="Slide Number Placeholder 3"/>
          <p:cNvSpPr>
            <a:spLocks noGrp="1"/>
          </p:cNvSpPr>
          <p:nvPr>
            <p:ph type="sldNum" sz="quarter" idx="5"/>
          </p:nvPr>
        </p:nvSpPr>
        <p:spPr/>
        <p:txBody>
          <a:bodyPr/>
          <a:lstStyle/>
          <a:p>
            <a:fld id="{4251B4EF-5995-4AC7-B185-B095CA42FA9F}" type="slidenum">
              <a:rPr lang="en-US" smtClean="0"/>
              <a:t>35</a:t>
            </a:fld>
            <a:endParaRPr lang="en-US"/>
          </a:p>
        </p:txBody>
      </p:sp>
    </p:spTree>
    <p:extLst>
      <p:ext uri="{BB962C8B-B14F-4D97-AF65-F5344CB8AC3E}">
        <p14:creationId xmlns:p14="http://schemas.microsoft.com/office/powerpoint/2010/main" val="18860195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Creating regions using a physical basis is important.  This ensures that we are grouping together sites that plausibly observe the same thing.  A good place to start in the United States is the National Weather Service climate regions, which are used as reasonably similar groupings of meteorology broken up by state.  There are limitations to these regions, such as discontinuity across state boundaries, and differences in the way they are drawn by state, but as a first attempt they are generally consistent.</a:t>
            </a:r>
          </a:p>
          <a:p>
            <a:endParaRPr lang="en-US" dirty="0"/>
          </a:p>
          <a:p>
            <a:r>
              <a:rPr lang="en-US" dirty="0"/>
              <a:t>After initially grouping sites using a high-level grouping like the climate regions, we should refine these groupings.  Usually these climate regions are quite large and may contain an impractical number of sites.  A rough guideline is that regions should contain 20-30 sites per region, but this number can vary if the sites are more highly correlated, or more dense such as in urban areas, and so on.</a:t>
            </a:r>
          </a:p>
          <a:p>
            <a:endParaRPr lang="en-US" dirty="0"/>
          </a:p>
          <a:p>
            <a:r>
              <a:rPr lang="en-US" dirty="0"/>
              <a:t>When refining the regions, here are some physical variables worth exploring.</a:t>
            </a:r>
          </a:p>
          <a:p>
            <a:endParaRPr lang="en-US" dirty="0"/>
          </a:p>
          <a:p>
            <a:r>
              <a:rPr lang="en-US" dirty="0"/>
              <a:t>Location is a good first choice, again pointing back to Tobler’s First Law.  We can quantify location in latitude and longitude or in planar coordinates.</a:t>
            </a:r>
          </a:p>
          <a:p>
            <a:r>
              <a:rPr lang="en-US" dirty="0"/>
              <a:t>Elevation is a critical part of precipitation intensification in many places and can be a good divider of the behavior of sites between valleys and mountains.</a:t>
            </a:r>
          </a:p>
          <a:p>
            <a:r>
              <a:rPr lang="en-US" dirty="0"/>
              <a:t>Climatology, or long-term meteorology, can give an idea of the variation in weather on a finer scale than the climate regions.  Mean annual or seasonal temperature or precipitation can be used as climate </a:t>
            </a:r>
            <a:r>
              <a:rPr lang="en-US" dirty="0" err="1"/>
              <a:t>normals</a:t>
            </a:r>
            <a:r>
              <a:rPr lang="en-US" dirty="0"/>
              <a:t> used for making divisions.</a:t>
            </a:r>
          </a:p>
          <a:p>
            <a:r>
              <a:rPr lang="en-US" dirty="0"/>
              <a:t>Geographic features that affect the formation and intensity of rainfall such as the ocean or mountains can be identified by using the distance from a coastline or a mountain range.</a:t>
            </a:r>
          </a:p>
          <a:p>
            <a:br>
              <a:rPr lang="en-US" dirty="0"/>
            </a:br>
            <a:r>
              <a:rPr lang="en-US" dirty="0"/>
              <a:t>There are other variables that you might consider depending on your application but these are some of the most commonly used ones.</a:t>
            </a:r>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36</a:t>
            </a:fld>
            <a:endParaRPr lang="en-US"/>
          </a:p>
        </p:txBody>
      </p:sp>
    </p:spTree>
    <p:extLst>
      <p:ext uri="{BB962C8B-B14F-4D97-AF65-F5344CB8AC3E}">
        <p14:creationId xmlns:p14="http://schemas.microsoft.com/office/powerpoint/2010/main" val="14638909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Although spatial proximity is one of the best predictors of whether or not sites will be similar, in some areas there are other more dominant features that control the behavior of stations.  The points in the plot on the right are plotted by longitude and latitude, and the four colors represent four regions carved out of this dense network of stations.   These</a:t>
            </a:r>
            <a:r>
              <a:rPr lang="en-US" baseline="0" dirty="0"/>
              <a:t> are all stations within 100 miles of Whittier Narrows Dam, and the watershed above the dam is roughly in the dotted box.  There is very high station density in this area, so all of these sites are close together, relatively speaking.  However, the San Gabriel Mountains have a pronounced effect on precipitation in this area, and depending on the site’s location relative to the mountains, the rainfall characteristics can change drastically.  The regions here are primarily defined by their elevation, and which direction the slope of the mountains face.  The region in green is the collection of sites at higher elevation on the windward side of the San </a:t>
            </a:r>
            <a:r>
              <a:rPr lang="en-US" baseline="0" dirty="0" err="1"/>
              <a:t>Gabriels</a:t>
            </a:r>
            <a:r>
              <a:rPr lang="en-US" baseline="0" dirty="0"/>
              <a:t>, where the heaviest rainfall is possible.  There are also some sites in the green region atop the coastal mountains west of the city, which also experience heavier rainfall than the surrounding area.</a:t>
            </a:r>
          </a:p>
          <a:p>
            <a:endParaRPr lang="en-US" baseline="0" dirty="0"/>
          </a:p>
          <a:p>
            <a:r>
              <a:rPr lang="en-US" baseline="0" dirty="0"/>
              <a:t>These are examples of non-contiguous regions.  They tap into the key properties of the rainfall extremes in this area, which spatial proximity alone can’t explain.</a:t>
            </a:r>
            <a:endParaRPr lang="en-US" dirty="0"/>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38</a:t>
            </a:fld>
            <a:endParaRPr lang="en-US"/>
          </a:p>
        </p:txBody>
      </p:sp>
    </p:spTree>
    <p:extLst>
      <p:ext uri="{BB962C8B-B14F-4D97-AF65-F5344CB8AC3E}">
        <p14:creationId xmlns:p14="http://schemas.microsoft.com/office/powerpoint/2010/main" val="15008608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sites in a region, there is a continuum of relatedness.</a:t>
            </a:r>
          </a:p>
          <a:p>
            <a:endParaRPr lang="en-US" dirty="0"/>
          </a:p>
          <a:p>
            <a:r>
              <a:rPr lang="en-US" dirty="0"/>
              <a:t>On one end, the event occurrences are perfectly uncorrelated – that is, they are independent of each other.  For a regional analysis where the goal is to gather up as many independent observations as possible in order to improve our models, this sounds good.  However, independence is a sign that the region isn’t in fact homogeneous, and it’s possible and even probable that the region is heterogeneous.  This means that they are not really sampling the same thing.</a:t>
            </a:r>
          </a:p>
          <a:p>
            <a:endParaRPr lang="en-US" dirty="0"/>
          </a:p>
          <a:p>
            <a:r>
              <a:rPr lang="en-US" dirty="0"/>
              <a:t>On the other end, the event occurrences are perfectly correlated, in other words, completely dependent.  This means that there are no independent observations – if it rains hard in one place, it rains hard everywhere in the region.  While this is a sign that the region is homogeneous, it means that looking at the behavior of multiple sites in the region offers us no new information.  You know as much by looking at one site as you do the entire region.</a:t>
            </a:r>
          </a:p>
          <a:p>
            <a:endParaRPr lang="en-US" dirty="0"/>
          </a:p>
          <a:p>
            <a:r>
              <a:rPr lang="en-US" dirty="0"/>
              <a:t>The sweet spot in these kinds of analyses is when the events are mildly correlated.  This means that event occurrences generally affect several sites at a time, but each year the collection of sites collectively observes several different events and capture the variability.  The small amount of correlation strengthens the assumption that the region is homogeneous, but it is not so correlated that adding sites to the region doesn’t matter.</a:t>
            </a:r>
          </a:p>
          <a:p>
            <a:endParaRPr lang="en-US" dirty="0"/>
          </a:p>
          <a:p>
            <a:r>
              <a:rPr lang="en-US" dirty="0"/>
              <a:t>We have a balancing act of making sure our regions are homogeneous, but also that they contain more information than just the longest record site in the region.</a:t>
            </a:r>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39</a:t>
            </a:fld>
            <a:endParaRPr lang="en-US"/>
          </a:p>
        </p:txBody>
      </p:sp>
    </p:spTree>
    <p:extLst>
      <p:ext uri="{BB962C8B-B14F-4D97-AF65-F5344CB8AC3E}">
        <p14:creationId xmlns:p14="http://schemas.microsoft.com/office/powerpoint/2010/main" val="434423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a:t>
            </a:r>
            <a:r>
              <a:rPr lang="en-US" baseline="0" dirty="0"/>
              <a:t> map of a heavy rain event in the Upper Midwest that occurred in June 2012. The areas in blue received the most rain, with green the next lower, then yellow, then orange and red. </a:t>
            </a:r>
          </a:p>
          <a:p>
            <a:endParaRPr lang="en-US" dirty="0"/>
          </a:p>
          <a:p>
            <a:r>
              <a:rPr lang="en-US" dirty="0"/>
              <a:t>Keep an eye on these three locations.</a:t>
            </a:r>
            <a:endParaRPr lang="en-US" baseline="0" dirty="0"/>
          </a:p>
          <a:p>
            <a:r>
              <a:rPr lang="en-US" baseline="0" dirty="0"/>
              <a:t>The red dot is Duluth, MN (where in this event, two seals and a polar bear escaped from the Duluth Zoo due to the flooding…)</a:t>
            </a:r>
          </a:p>
          <a:p>
            <a:r>
              <a:rPr lang="en-US" baseline="0" dirty="0"/>
              <a:t>The purple dot is near Ironwood, MI.</a:t>
            </a:r>
          </a:p>
          <a:p>
            <a:r>
              <a:rPr lang="en-US" baseline="0" dirty="0"/>
              <a:t>The grey dot is a location along Interstate 35 in east-central Minnesota.</a:t>
            </a:r>
          </a:p>
          <a:p>
            <a:endParaRPr lang="en-US" baseline="0" dirty="0"/>
          </a:p>
          <a:p>
            <a:r>
              <a:rPr lang="en-US" baseline="0" dirty="0"/>
              <a:t>Notice that the spatial pattern of this storm event is highly variable, with regions of concentrated heavy rainfall shown in blue, not very far away from the lowest accumulations shown in dark red.</a:t>
            </a:r>
            <a:endParaRPr lang="en-US" dirty="0"/>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4</a:t>
            </a:fld>
            <a:endParaRPr lang="en-US"/>
          </a:p>
        </p:txBody>
      </p:sp>
    </p:spTree>
    <p:extLst>
      <p:ext uri="{BB962C8B-B14F-4D97-AF65-F5344CB8AC3E}">
        <p14:creationId xmlns:p14="http://schemas.microsoft.com/office/powerpoint/2010/main" val="6698872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Homogeneity is a measure of the similarity of the statistical properties of the observations of sites in a region.  It is measured by comparing the amount of variability of the L-moments of the sites to a standard dependent on sample error.  This produces a single statistic that tells us whether the variation is too high or acceptably low.  If we find that the variation is too high, then we need to reformulate this region, and likely others around it.  If we find that the variation in the site L-moments is low, and we designed the region using physical means, then the region is probably homogeneous.</a:t>
            </a:r>
          </a:p>
          <a:p>
            <a:endParaRPr lang="en-US" dirty="0"/>
          </a:p>
          <a:p>
            <a:r>
              <a:rPr lang="en-US" dirty="0"/>
              <a:t>The H statistic measures heterogeneity – the amount of variability in the site L-moments.  We assume that low values of H, associated with a low likelihood of heterogeneity, means that the region is homogeneous.</a:t>
            </a:r>
          </a:p>
          <a:p>
            <a:endParaRPr lang="en-US" dirty="0"/>
          </a:p>
          <a:p>
            <a:r>
              <a:rPr lang="en-US" dirty="0"/>
              <a:t>H is computed by comparing the spread of the L-CV for the sites against a simulated “perfect” region.  The so-called perfect region is set up to look just like the region you are testing: it has the same number of sites, the same record length at each site, and the same regional probability distribution.  It assumes the sites are perfectly uncorrelated, however.  Monte Carlo simulation is then used to create artificial periods of record from this perfect region.  For each period of record, the standard deviation of the perfect region L-CVs is computed.  After a large number of these artificial periods of record are created, the observed spread in the site L-CVs is compared to the simulated spread.  If the observed spread is too big, the heterogeneity measure H is high, and the region is probably heterogeneous.  If H is low, usually under 1, then the region is probably homogeneous.  If H is between 1 and 2, then the region might be homogeneous, but regional refinement is beneficial and is likely to improve the model.  Regions with values greater than 2 almost definitely need to be refined.</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Another tool that helps identify stations that might not belong in a region is called the discordancy measure, or D.  D measures how far a site’s L-moment ratios are from the region average.  If the D-statistic for a site is too big, it might indicate a few things.  One is that the site belongs in another region.  It might mean that including that site in a region is causing it to be labeled as heterogeneous.  It can also identify a site with an error, because its L-moments are affected by an error in the data.  It is worth looking in more detail at sites with high D-statistics to see what might have caused the value to be so large.</a:t>
            </a:r>
          </a:p>
          <a:p>
            <a:endParaRPr lang="en-US" dirty="0"/>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40</a:t>
            </a:fld>
            <a:endParaRPr lang="en-US"/>
          </a:p>
        </p:txBody>
      </p:sp>
    </p:spTree>
    <p:extLst>
      <p:ext uri="{BB962C8B-B14F-4D97-AF65-F5344CB8AC3E}">
        <p14:creationId xmlns:p14="http://schemas.microsoft.com/office/powerpoint/2010/main" val="347141513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detect that regions are heterogeneous then there are three typical courses of action, which are taken iteratively with further checks of the H statistics.  You might try to split a region into parts, for example splitting it in half by the upper half and lower half of annual total precipitation.  This works best if your region has a large number of sites to start.  On the other hand, it might make sense to combine up some smaller regions into a larger region based on physical characteristics.  Occasionally you need to work at the level of granularity where you are moving individual sites around between regions.</a:t>
            </a:r>
          </a:p>
          <a:p>
            <a:endParaRPr lang="en-US" dirty="0"/>
          </a:p>
          <a:p>
            <a:r>
              <a:rPr lang="en-US" dirty="0"/>
              <a:t>Cluster analysis can be used to identify subgroupings using physical predictors with some success.  However, an automated method like this doesn’t replace your judgment.</a:t>
            </a:r>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41</a:t>
            </a:fld>
            <a:endParaRPr lang="en-US"/>
          </a:p>
        </p:txBody>
      </p:sp>
    </p:spTree>
    <p:extLst>
      <p:ext uri="{BB962C8B-B14F-4D97-AF65-F5344CB8AC3E}">
        <p14:creationId xmlns:p14="http://schemas.microsoft.com/office/powerpoint/2010/main" val="168895807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region average L-moments L-CV, L-skew, and L-kurtosis, are computed as weighted averages of all the sites in a homogeneous region.  These L-moments are weighted by the record length of the sites used in the computation.</a:t>
            </a:r>
          </a:p>
          <a:p>
            <a:endParaRPr lang="en-US" dirty="0"/>
          </a:p>
          <a:p>
            <a:r>
              <a:rPr lang="en-US" dirty="0"/>
              <a:t>This</a:t>
            </a:r>
            <a:r>
              <a:rPr lang="en-US" baseline="0" dirty="0"/>
              <a:t> is actually a very similar mechanism to how regional skews are done. Regional skew weights a regional value with the at-site value by the mean squared error of each value. The MSE is inversely proportional to the record length. These regional averages are done the same way. The region average l-skew for example is influenced more by site l-skew with longer records, which are expected to have smaller sample error and therefore smaller MSE.</a:t>
            </a:r>
            <a:endParaRPr lang="en-US" dirty="0"/>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43</a:t>
            </a:fld>
            <a:endParaRPr lang="en-US"/>
          </a:p>
        </p:txBody>
      </p:sp>
    </p:spTree>
    <p:extLst>
      <p:ext uri="{BB962C8B-B14F-4D97-AF65-F5344CB8AC3E}">
        <p14:creationId xmlns:p14="http://schemas.microsoft.com/office/powerpoint/2010/main" val="194153358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LMRD again, and instead of plotting each station as a point, each station is plotted as its record length.  For example the site in the upper right where the arrow is pointing has a record length of 40 years.</a:t>
            </a:r>
          </a:p>
          <a:p>
            <a:endParaRPr lang="en-US" dirty="0"/>
          </a:p>
          <a:p>
            <a:r>
              <a:rPr lang="en-US" dirty="0"/>
              <a:t>The regional average L-skewness and L-kurtosis are computed, and then the resulting point is plotted on the LMRD.  Sites with longer record lengths have more leverage on the overall computation.</a:t>
            </a:r>
          </a:p>
          <a:p>
            <a:endParaRPr lang="en-US" dirty="0"/>
          </a:p>
          <a:p>
            <a:r>
              <a:rPr lang="en-US" dirty="0"/>
              <a:t>These data are pretty spread out, but the weighted average finds a place near the center.  Notice also that the longest record stations tend to be towards the middle of the cluster with the shorter record lengths generally further away.  This is a symptom of sample error. </a:t>
            </a:r>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44</a:t>
            </a:fld>
            <a:endParaRPr lang="en-US"/>
          </a:p>
        </p:txBody>
      </p:sp>
    </p:spTree>
    <p:extLst>
      <p:ext uri="{BB962C8B-B14F-4D97-AF65-F5344CB8AC3E}">
        <p14:creationId xmlns:p14="http://schemas.microsoft.com/office/powerpoint/2010/main" val="10800787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probability distribution can be applied to a region by estimating its parameters using the method of L-moments.  The method of L-moments is the same as the method of moments that we have talked about before, except instead of measuring the moments using conventional product moments, we use L-moments instead.  Probability distribution parameters can be expressed in terms of L-moments so that a distribution can be fit to the sample.</a:t>
            </a:r>
          </a:p>
          <a:p>
            <a:endParaRPr lang="en-US" dirty="0"/>
          </a:p>
          <a:p>
            <a:r>
              <a:rPr lang="en-US" dirty="0"/>
              <a:t>In the back of the Hosking and Wallis book, Appendix A, has the distribution parameters for several probability distributions expressed in terms of the L-moments.  The example here is for the generalized Pareto distribution.  You can see how you would plug in the region-average L-moments to get the parameters of a distribution that represents the region.</a:t>
            </a:r>
          </a:p>
          <a:p>
            <a:endParaRPr lang="en-US" dirty="0"/>
          </a:p>
          <a:p>
            <a:r>
              <a:rPr lang="en-US" dirty="0"/>
              <a:t>In R there is a package called “</a:t>
            </a:r>
            <a:r>
              <a:rPr lang="en-US" dirty="0" err="1"/>
              <a:t>lmom</a:t>
            </a:r>
            <a:r>
              <a:rPr lang="en-US" dirty="0"/>
              <a:t>” that has a number</a:t>
            </a:r>
            <a:r>
              <a:rPr lang="en-US" baseline="0" dirty="0"/>
              <a:t> of distributions built in, which will give parameter estimates when given a set of l-moment ratios.  It makes fitting distributions to samples using L-moments very easy.</a:t>
            </a:r>
            <a:endParaRPr lang="en-US" dirty="0"/>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46</a:t>
            </a:fld>
            <a:endParaRPr lang="en-US"/>
          </a:p>
        </p:txBody>
      </p:sp>
    </p:spTree>
    <p:extLst>
      <p:ext uri="{BB962C8B-B14F-4D97-AF65-F5344CB8AC3E}">
        <p14:creationId xmlns:p14="http://schemas.microsoft.com/office/powerpoint/2010/main" val="122140548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would like to avoid regionalization artifacts like these sharp boundaries. “Making</a:t>
            </a:r>
            <a:r>
              <a:rPr lang="en-US" baseline="0" dirty="0"/>
              <a:t> pretty maps” is somewhat tongue-in-cheek, but maps that are spatially consistent tend to be visually appealing. Discontinuities look and feel wrong when we see them on a map of something that’s natural, so we tend to want to make them look “pretty”.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I mentioned that Atlas 14 has used a spatial smoothing technique to avoid these kinds of discontinuities.  This is certainly an option for making the maps spatially consistent.  It also uses smoothing across durations to ensure that shorter duration storms never have more depth than longer duration storms at the same frequency.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One key effect is that in looking at the results,, at any point it is almost impossible to estimate the point frequency distribution even when you know the quantiles and the probability distribution.  T</a:t>
            </a:r>
            <a:r>
              <a:rPr lang="en-US" dirty="0"/>
              <a:t>his comes up when people try to use</a:t>
            </a:r>
            <a:r>
              <a:rPr lang="en-US" baseline="0" dirty="0"/>
              <a:t> the results at a point (presented as an IDF table) and back out what the distribution parameters would be for that point so that they can extrapolate beyond the 1/1,000 ACE event.  I wouldn’t recommend trying to do that.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Eventually, as further volumes of Atlas 14 were developed, the process was refined and more sophisticated regionalization techniques that address some of these problems were used.  We will talk about a few of these methods next.</a:t>
            </a:r>
            <a:endParaRPr lang="en-US" dirty="0"/>
          </a:p>
          <a:p>
            <a:endParaRPr lang="en-US" dirty="0"/>
          </a:p>
          <a:p>
            <a:r>
              <a:rPr lang="en-US" dirty="0"/>
              <a:t>--mention there’s less points to use in the regression for regional-average ratios</a:t>
            </a:r>
          </a:p>
        </p:txBody>
      </p:sp>
      <p:sp>
        <p:nvSpPr>
          <p:cNvPr id="4" name="Slide Number Placeholder 3"/>
          <p:cNvSpPr>
            <a:spLocks noGrp="1"/>
          </p:cNvSpPr>
          <p:nvPr>
            <p:ph type="sldNum" sz="quarter" idx="5"/>
          </p:nvPr>
        </p:nvSpPr>
        <p:spPr/>
        <p:txBody>
          <a:bodyPr/>
          <a:lstStyle/>
          <a:p>
            <a:fld id="{4251B4EF-5995-4AC7-B185-B095CA42FA9F}" type="slidenum">
              <a:rPr lang="en-US" smtClean="0"/>
              <a:t>52</a:t>
            </a:fld>
            <a:endParaRPr lang="en-US"/>
          </a:p>
        </p:txBody>
      </p:sp>
    </p:spTree>
    <p:extLst>
      <p:ext uri="{BB962C8B-B14F-4D97-AF65-F5344CB8AC3E}">
        <p14:creationId xmlns:p14="http://schemas.microsoft.com/office/powerpoint/2010/main" val="23554575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Previously, we identified some of the key differences between regionalization of streamflow frequency estimates, and precipitation frequency estimates.  The lists we see here expand on some of the differences and offer insight into why we have to do different things for precipitation frequency.</a:t>
            </a:r>
          </a:p>
          <a:p>
            <a:endParaRPr lang="en-US" dirty="0"/>
          </a:p>
          <a:p>
            <a:r>
              <a:rPr lang="en-US" dirty="0"/>
              <a:t>Streamflow at a gage is the aggregation of the hydrometeorology of the entire watershed above it.  To contrast this, a precipitation gage measures a small area of the landscape that is essentially one point.</a:t>
            </a:r>
          </a:p>
          <a:p>
            <a:endParaRPr lang="en-US" dirty="0"/>
          </a:p>
          <a:p>
            <a:r>
              <a:rPr lang="en-US" dirty="0"/>
              <a:t>Streamflow records have what we would call a longer memory than precipitation.  The flow of a river at any given time is strongly related to the flow that happened in the recent past and will happen in the near future.  For precipitation, the process is much more chaotic and storm events may be very brief, with periods of dry punctuating storm events.</a:t>
            </a:r>
          </a:p>
          <a:p>
            <a:endParaRPr lang="en-US" dirty="0"/>
          </a:p>
          <a:p>
            <a:r>
              <a:rPr lang="en-US" dirty="0"/>
              <a:t>In the United States, streamflow measurements are primarily provided by the USGS and form a single point of service for obtaining them.  While the NCEI catalogs several precipitation observation datasets, they are not uniform in nature.  The NCEI catalog is also not exhaustive, and source of precipitation are available from a wide range of providers.  Partly this arises because it is much easier to measure precipitation than streamflow.</a:t>
            </a:r>
          </a:p>
          <a:p>
            <a:endParaRPr lang="en-US" dirty="0"/>
          </a:p>
          <a:p>
            <a:r>
              <a:rPr lang="en-US" dirty="0"/>
              <a:t>Another upside to the USGS being a central clearinghouse for streamflow data is that it is meticulously quality-controlled prior to being published.  Quality control for precipitation is much more variable, and errors can be introduced into precipitation observation in a number of ways.</a:t>
            </a:r>
          </a:p>
          <a:p>
            <a:endParaRPr lang="en-US" dirty="0"/>
          </a:p>
          <a:p>
            <a:r>
              <a:rPr lang="en-US" dirty="0"/>
              <a:t>Finally, historical and paleoflood information can be used in streamflow frequency analysis in a meaningful way.  Bulletin 17C and the Expected Moments Algorithm was developed in part to use these data to their fullest.  Unfortunately there is not a similar way to use paleoflood or historical precipitation information in a precipitation frequency analysis.</a:t>
            </a:r>
          </a:p>
        </p:txBody>
      </p:sp>
      <p:sp>
        <p:nvSpPr>
          <p:cNvPr id="4" name="Slide Number Placeholder 3"/>
          <p:cNvSpPr>
            <a:spLocks noGrp="1"/>
          </p:cNvSpPr>
          <p:nvPr>
            <p:ph type="sldNum" sz="quarter" idx="5"/>
          </p:nvPr>
        </p:nvSpPr>
        <p:spPr/>
        <p:txBody>
          <a:bodyPr/>
          <a:lstStyle/>
          <a:p>
            <a:fld id="{4251B4EF-5995-4AC7-B185-B095CA42FA9F}" type="slidenum">
              <a:rPr lang="en-US" smtClean="0"/>
              <a:t>58</a:t>
            </a:fld>
            <a:endParaRPr lang="en-US"/>
          </a:p>
        </p:txBody>
      </p:sp>
    </p:spTree>
    <p:extLst>
      <p:ext uri="{BB962C8B-B14F-4D97-AF65-F5344CB8AC3E}">
        <p14:creationId xmlns:p14="http://schemas.microsoft.com/office/powerpoint/2010/main" val="74859223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problem we identified that exists </a:t>
            </a:r>
            <a:r>
              <a:rPr lang="en-US" dirty="0" err="1"/>
              <a:t>moreso</a:t>
            </a:r>
            <a:r>
              <a:rPr lang="en-US" dirty="0"/>
              <a:t> in precipitation than streamflow is the possibility of incorrect or erroneous data.  When you encounter values that don’t seem to make sense, a healthy dose of skepticism is a good thing.  Your judgment will lead you to identifying if an observation truly belongs in the record or not.</a:t>
            </a:r>
          </a:p>
          <a:p>
            <a:endParaRPr lang="en-US" dirty="0"/>
          </a:p>
          <a:p>
            <a:r>
              <a:rPr lang="en-US" dirty="0"/>
              <a:t>In precipitation data especially, there are a multitude of ways the value you download can go wrong.  Early precipitation records can be </a:t>
            </a:r>
            <a:r>
              <a:rPr lang="en-US" dirty="0" err="1"/>
              <a:t>mistranscribed</a:t>
            </a:r>
            <a:r>
              <a:rPr lang="en-US" dirty="0"/>
              <a:t> from paper forms, where the data entry missed a decimal place or simply digitized the wrong value.  Sensor malfunctions can occur.  Sometimes volunteer reporting can go wrong.  For example I once heard a story about a volunteer observer who brought their rain gauge with them on vacation so they didn’t miss an observation.  In some situations values are recorded with the wrong units.  I’m sure there are a lot of other ways that</a:t>
            </a:r>
            <a:r>
              <a:rPr lang="en-US" baseline="0" dirty="0"/>
              <a:t> a value can be wrong. The biggest problem is that a huge number of the errors result in an unreasonably large value, when what we are trying to analyze the most is extremes.</a:t>
            </a:r>
            <a:endParaRPr lang="en-US" dirty="0"/>
          </a:p>
          <a:p>
            <a:endParaRPr lang="en-US" dirty="0"/>
          </a:p>
          <a:p>
            <a:r>
              <a:rPr lang="en-US" dirty="0"/>
              <a:t>The amount of data in a precipitation frequency analysis can make it hard to look at all of it in a meaningful way, so plots are usually generated for problematic sites or data instead of all the records. It’s up to you to use the tools at your disposal to identify if a value represents reality or is an error, because it’s not always clear.</a:t>
            </a:r>
          </a:p>
          <a:p>
            <a:endParaRPr lang="en-US" dirty="0"/>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59</a:t>
            </a:fld>
            <a:endParaRPr lang="en-US"/>
          </a:p>
        </p:txBody>
      </p:sp>
    </p:spTree>
    <p:extLst>
      <p:ext uri="{BB962C8B-B14F-4D97-AF65-F5344CB8AC3E}">
        <p14:creationId xmlns:p14="http://schemas.microsoft.com/office/powerpoint/2010/main" val="21777934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Detecting errors requires doing some testing.  I use the word “bust” for these errors from my days in land surveying.   The errors you are likely to encounter and detect are going to be in the large direction; that is, recording a value that is much larger than the true value.  This can be detectable in the annual maximum series or partial duration series because these typically crop up as an annual maximum or value exceeding the threshold.  This means that you will not need to quality control all of the daily or sub-daily observations, only the maxima you are interested in.</a:t>
            </a:r>
          </a:p>
          <a:p>
            <a:endParaRPr lang="en-US" dirty="0"/>
          </a:p>
          <a:p>
            <a:r>
              <a:rPr lang="en-US" dirty="0"/>
              <a:t>There are four tests that I’ve used in the past with good success at identifying busts in precipitation records, and they are certainly not exhaustive.  These tests are useful because they can be quickly run on every gauge in the study and produce a summary of the most unusual sites using a metric, which avoids having to pore over hundreds of plots trying to find the busts.</a:t>
            </a:r>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60</a:t>
            </a:fld>
            <a:endParaRPr lang="en-US"/>
          </a:p>
        </p:txBody>
      </p:sp>
    </p:spTree>
    <p:extLst>
      <p:ext uri="{BB962C8B-B14F-4D97-AF65-F5344CB8AC3E}">
        <p14:creationId xmlns:p14="http://schemas.microsoft.com/office/powerpoint/2010/main" val="17427807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Missing data occur quite frequently in precipitation.  The problem is that in a year with many missing days of data, it gets less and less certain that you have actually observed the annual maximum value.  This chart has four areas on it that tell you what to do.</a:t>
            </a:r>
          </a:p>
          <a:p>
            <a:endParaRPr lang="en-US" dirty="0"/>
          </a:p>
          <a:p>
            <a:r>
              <a:rPr lang="en-US" dirty="0"/>
              <a:t>On the very left of the plot, and in the upper left, is the “keep” region.  This simply states, if the percentage complete is high (e.g. 90-95% complete) or if there are more missing data but the annual maximum is a big value, then keep the observation.  You are likely to have captured the annual maximum in this situation.</a:t>
            </a:r>
          </a:p>
          <a:p>
            <a:endParaRPr lang="en-US" dirty="0"/>
          </a:p>
          <a:p>
            <a:r>
              <a:rPr lang="en-US" dirty="0"/>
              <a:t>On the lower left is the “reject with small consequence” region.  Simply stated, the magnitude of the maximum is small and less likely to affect your analysis if you have to reject it, so rejecting it to be safe is ok.</a:t>
            </a:r>
          </a:p>
          <a:p>
            <a:endParaRPr lang="en-US" dirty="0"/>
          </a:p>
          <a:p>
            <a:r>
              <a:rPr lang="en-US" dirty="0"/>
              <a:t>The lower right is pretty easy – if you are missing quite a bit of data and the maximum is small anyway, rejecting it is easy.</a:t>
            </a:r>
          </a:p>
          <a:p>
            <a:endParaRPr lang="en-US" dirty="0"/>
          </a:p>
          <a:p>
            <a:r>
              <a:rPr lang="en-US" dirty="0"/>
              <a:t>The hard work is in the upper right region.  When you are missing a lot of data, but the value you have is large, you need to work to substantiate the value.  Including it but missing a possibly larger maximum value is a possibility, but as the magnitude of the value you have gets larger and larger this probability gets smaller.  If there is a higher percent completeness but the value isn’t as large, you will still need to evaluate if you think it is the maximum or not.  Just remember, the higher the percent complete and the larger the value, the easier it is to accept the value.</a:t>
            </a:r>
          </a:p>
          <a:p>
            <a:endParaRPr lang="en-US" dirty="0"/>
          </a:p>
          <a:p>
            <a:r>
              <a:rPr lang="en-US" dirty="0"/>
              <a:t>There are no real guidelines on values to use for these thresholds, but I would recommend rejecting any small maxima, say smaller than the median of the remaining values, if it is less than 90% complete.  If it is above the median, then you need to check it.</a:t>
            </a:r>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61</a:t>
            </a:fld>
            <a:endParaRPr lang="en-US"/>
          </a:p>
        </p:txBody>
      </p:sp>
    </p:spTree>
    <p:extLst>
      <p:ext uri="{BB962C8B-B14F-4D97-AF65-F5344CB8AC3E}">
        <p14:creationId xmlns:p14="http://schemas.microsoft.com/office/powerpoint/2010/main" val="20671985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similar map for an event that occurred in July 2016 (with the same color scale, but now the event also has higher intensities shown in</a:t>
            </a:r>
            <a:r>
              <a:rPr lang="en-US" baseline="0" dirty="0"/>
              <a:t> pink, purple and white.) This event included a tornado.</a:t>
            </a:r>
            <a:endParaRPr lang="en-US" dirty="0"/>
          </a:p>
          <a:p>
            <a:r>
              <a:rPr lang="en-US" dirty="0"/>
              <a:t>These two patterns look remarkably similar and have similar magnitudes. However, the storm center is in a different location </a:t>
            </a:r>
            <a:r>
              <a:rPr lang="en-US" baseline="0" dirty="0"/>
              <a:t>between the two events.</a:t>
            </a:r>
          </a:p>
          <a:p>
            <a:r>
              <a:rPr lang="en-US" baseline="0" dirty="0"/>
              <a:t>If you were to perform an at-site rainfall frequency analysis for three sites – Duluth, Ironwood and somewhere in-between, you would find that the 2012 event has significant impact on the analysis in Duluth, that 2016 event really affects Ironwood, but a site in-between would likely have larger rainfall depths for the same frequencies than either of those two cities since it received very heavy rain twice in five years.</a:t>
            </a:r>
          </a:p>
          <a:p>
            <a:endParaRPr lang="en-US" baseline="0" dirty="0"/>
          </a:p>
          <a:p>
            <a:r>
              <a:rPr lang="en-US" baseline="0" dirty="0"/>
              <a:t>If we regionalize this information, we will find that heavy rain occurs more often in Duluth and Ironwood than the at-site analysis would indicate, and less often for the site in between.</a:t>
            </a:r>
          </a:p>
          <a:p>
            <a:endParaRPr lang="en-US" baseline="0" dirty="0"/>
          </a:p>
          <a:p>
            <a:r>
              <a:rPr lang="en-US" baseline="0" dirty="0"/>
              <a:t>The meteorology in this area is similar, and the mechanisms that create heavy rainfall can reasonably create that heavy rainfall anywhere in this domain.  The storms that we see are a random sample of this meteorology.  Individual stations may or may not receive heavy rainfall in any given event simply due to the location of the storm. However, we can tell that for any site in this region, that the rainfall there is related to the rainfall at other sites, and that together they contain more information about the meteorology than any one station at a time.</a:t>
            </a:r>
            <a:endParaRPr lang="en-US" dirty="0"/>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5</a:t>
            </a:fld>
            <a:endParaRPr lang="en-US"/>
          </a:p>
        </p:txBody>
      </p:sp>
    </p:spTree>
    <p:extLst>
      <p:ext uri="{BB962C8B-B14F-4D97-AF65-F5344CB8AC3E}">
        <p14:creationId xmlns:p14="http://schemas.microsoft.com/office/powerpoint/2010/main" val="380182362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62</a:t>
            </a:fld>
            <a:endParaRPr lang="en-US"/>
          </a:p>
        </p:txBody>
      </p:sp>
    </p:spTree>
    <p:extLst>
      <p:ext uri="{BB962C8B-B14F-4D97-AF65-F5344CB8AC3E}">
        <p14:creationId xmlns:p14="http://schemas.microsoft.com/office/powerpoint/2010/main" val="63393225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Constrained observations are our last topic on quality control.  This is an artifact of how we record precipitation data.  Typically, we are interested in durations that are agnostic to the calendar, so we use analysis periods such as 48 or 72 hours for our maxima.  The problem is, precipitation tends to be observed on a calendar day basis.  For sites with hourly or sub-hourly data, which are much less common, you can capture the 72 hour maximum.  With daily, you can only get a 3-day maximum, which does not always coincide with the 72 hour maximum.  The adjustment is performed using hourly data, and finding the regression line between the calendar-day maximum and the hourly maximum for sites that can measure both.  This plot shows the analysis for 3-day calendar maximum vs. 72 hour maximum.  The 72 hour maximum cannot be less than the 3-day maximum, but it can be greater.  Imagine a storm that starts at noon on the first day, quiets down for all of days two and three, and then rains hard until noon on the fourth day.  In 3 calendar days it only includes one or the other 12 hour burst.  The 72-hour maximum contains both of them.</a:t>
            </a:r>
          </a:p>
          <a:p>
            <a:endParaRPr lang="en-US" dirty="0"/>
          </a:p>
          <a:p>
            <a:r>
              <a:rPr lang="en-US" dirty="0"/>
              <a:t>TP-49 and Atlas 14 both include</a:t>
            </a:r>
            <a:r>
              <a:rPr lang="en-US" baseline="0" dirty="0"/>
              <a:t> these kinds of analyses. For studies with durations greater than 7 days the adjustment is negligible. For 3 days compared to 72 hours the adjustment is 3-4% greater.  At 1 day compared to 24 hours the adjustment can be more than 10%, so don’t neglect these adjustment..</a:t>
            </a:r>
            <a:endParaRPr lang="en-US" dirty="0"/>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63</a:t>
            </a:fld>
            <a:endParaRPr lang="en-US"/>
          </a:p>
        </p:txBody>
      </p:sp>
    </p:spTree>
    <p:extLst>
      <p:ext uri="{BB962C8B-B14F-4D97-AF65-F5344CB8AC3E}">
        <p14:creationId xmlns:p14="http://schemas.microsoft.com/office/powerpoint/2010/main" val="55229284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very briefly delve into an extremely high-level overview of the relevant meteorology here.</a:t>
            </a:r>
          </a:p>
          <a:p>
            <a:endParaRPr lang="en-US" dirty="0"/>
          </a:p>
          <a:p>
            <a:r>
              <a:rPr lang="en-US" dirty="0"/>
              <a:t>In North America, we typically use four broad meteorological themes as our storm types.  These are the mid-latitude cyclone, tropical storm and tropical storm remnants, mesoscale storm with embedded convection, and local storms.  These vary by spatial and temporal scale, the source of moisture, and the type of uplift.</a:t>
            </a:r>
          </a:p>
          <a:p>
            <a:endParaRPr lang="en-US" dirty="0"/>
          </a:p>
          <a:p>
            <a:r>
              <a:rPr lang="en-US" dirty="0"/>
              <a:t>There are two types of synoptic scale storms.  MLCs are non-tropical source cyclones</a:t>
            </a:r>
            <a:r>
              <a:rPr lang="en-US" baseline="0" dirty="0"/>
              <a:t> sometimes called extra-tropical cyclones.  They share a lot of properties with TSRs but do not get their moisture from the tropics.  They are the largest spatially and temporally, covering over 1,000 kilometers at a time, an affecting a given location the most over a 48-72 hour window.  The storm itself will remain organized and last longer than that overall, but it is likely to rain the hardest at a single location over about a 48-72 hour window.  Frontal precipitation is associated with cyclones.</a:t>
            </a:r>
          </a:p>
          <a:p>
            <a:endParaRPr lang="en-US" baseline="0" dirty="0"/>
          </a:p>
          <a:p>
            <a:r>
              <a:rPr lang="en-US" baseline="0" dirty="0"/>
              <a:t>MECs are smaller in scale and duration, but may still be fiercely intense.  They belong to the mesoscale classification of meteorological events, with a typical scale from 5 – 1,000 km.  They are typically well-organized convective systems such as mesoscale convective complexes, that have complex spatial patterns of precipitation with cells that can be very intense locally.  The typical analysis duration for these kinds of storms is 6 hours, although a mesoscale convective system can be longer lived than that.  They are typically very fast-moving, so the rainfall at any location can be very brief but very intense.</a:t>
            </a:r>
          </a:p>
          <a:p>
            <a:endParaRPr lang="en-US" baseline="0" dirty="0"/>
          </a:p>
          <a:p>
            <a:r>
              <a:rPr lang="en-US" baseline="0" dirty="0"/>
              <a:t>Finally local storms represent locally-intense precipitation such as supercell thunderstorms.  These are usually very short lived, and typically do not contribute to the record of the most extreme events.  They are analyzed using a 2 hour duration.</a:t>
            </a:r>
            <a:endParaRPr lang="en-US" dirty="0"/>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70</a:t>
            </a:fld>
            <a:endParaRPr lang="en-US"/>
          </a:p>
        </p:txBody>
      </p:sp>
    </p:spTree>
    <p:extLst>
      <p:ext uri="{BB962C8B-B14F-4D97-AF65-F5344CB8AC3E}">
        <p14:creationId xmlns:p14="http://schemas.microsoft.com/office/powerpoint/2010/main" val="155746403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Storm typing has two benefits for the precipitation-frequency analysis itself, and one major benefit for the application of the findings.</a:t>
            </a:r>
          </a:p>
          <a:p>
            <a:endParaRPr lang="en-US" dirty="0"/>
          </a:p>
          <a:p>
            <a:r>
              <a:rPr lang="en-US" dirty="0"/>
              <a:t>First, when regionalizing by storm type, the analysis can consider a wider regional basis as long as the predominant storm types exist in those places.  This helps draw on even more data when building the regional analysis.  Ordinarily, in a normal precipitation frequency analysis, the data are drawn from annual maxima regardless of storm type.  When the dominant storm type changes, so does the makeup of the annual maximum series.  By considering homogeneous storm types, this variation goes away.</a:t>
            </a:r>
          </a:p>
          <a:p>
            <a:endParaRPr lang="en-US" dirty="0"/>
          </a:p>
          <a:p>
            <a:r>
              <a:rPr lang="en-US" dirty="0"/>
              <a:t>The homogenization has the effect of decreasing the prevalence of mixed populations.  By looking at the annual maximum series by type, we know that the same causal mechanism is in play and the samples are more likely to be drawn from the same population.  Homogeneous time series also tend to work better with a classical extreme value analysis, with a result that gains strength from having that foundation.</a:t>
            </a:r>
          </a:p>
          <a:p>
            <a:endParaRPr lang="en-US" dirty="0"/>
          </a:p>
          <a:p>
            <a:r>
              <a:rPr lang="en-US" dirty="0"/>
              <a:t>Finally, when applying the data, the frequency estimates can be combined with spatial and temporal pattens and depth-area reductions that are appropriate for the type of storm being modeled, instead of mixing and matching frequency-intensity relationships with spatial and temporal patterns.</a:t>
            </a:r>
          </a:p>
          <a:p>
            <a:endParaRPr lang="en-US" dirty="0"/>
          </a:p>
          <a:p>
            <a:r>
              <a:rPr lang="en-US" dirty="0"/>
              <a:t>There is a downside to this, as there is no such thing as a free lunch.  Storm typing is a labor and resource intensive procedure that requires a great deal of expertise to perform successfully.  We have also learned that there aren’t really any shortcuts worth taking when trying to do it, either.</a:t>
            </a:r>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71</a:t>
            </a:fld>
            <a:endParaRPr lang="en-US"/>
          </a:p>
        </p:txBody>
      </p:sp>
    </p:spTree>
    <p:extLst>
      <p:ext uri="{BB962C8B-B14F-4D97-AF65-F5344CB8AC3E}">
        <p14:creationId xmlns:p14="http://schemas.microsoft.com/office/powerpoint/2010/main" val="22584799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is an important connection to extreme value theory from this storm typing discussion.  When we make sure our populations are homogeneous, and not mixed, their properties can reliably be predicted by extreme value theory.  This aids us in choosing the right probability distribution for these extremes.  Why is selecting</a:t>
            </a:r>
            <a:r>
              <a:rPr lang="en-US" baseline="0" dirty="0"/>
              <a:t> the right model so important?  The graph on the right shows the contribution to uncertainty at varying AEPs for a study area. At the extremes, the choice of distribution and its associated uncertainty becomes the largest source of uncertainty.  When we are using these kinds of analyses for investment decisions about things like dam safety, reducing the substantial uncertainty at the end of the curve that affects the decision the most is valuable.</a:t>
            </a:r>
            <a:endParaRPr lang="en-US" dirty="0"/>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72</a:t>
            </a:fld>
            <a:endParaRPr lang="en-US"/>
          </a:p>
        </p:txBody>
      </p:sp>
    </p:spTree>
    <p:extLst>
      <p:ext uri="{BB962C8B-B14F-4D97-AF65-F5344CB8AC3E}">
        <p14:creationId xmlns:p14="http://schemas.microsoft.com/office/powerpoint/2010/main" val="8295904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are motivated to regionalize our frequency estimates so that we can increase the sample size that we use when we build a probability model.  This helps us reduce sample error and increase confidence in our estimates.  We can also use regional models to make frequency estimates in locations where there are no observations, so we are not limited by the location of weather stations or other instrumentation.</a:t>
            </a:r>
          </a:p>
          <a:p>
            <a:endParaRPr lang="en-US" dirty="0"/>
          </a:p>
          <a:p>
            <a:r>
              <a:rPr lang="en-US" dirty="0"/>
              <a:t>The limitations that we have to overcome in a regional analysis are that individual sites recording data can have short, limited records that reduce confidence in understanding the frequency distribution at that location.  The sites where observations are available may also be sparse in space, meaning we have significant gaps between them where we have no observations.  This tends to occur in less-populated places, where the weather also tends to be highly variable, such as deserts and high mountains.</a:t>
            </a:r>
          </a:p>
        </p:txBody>
      </p:sp>
      <p:sp>
        <p:nvSpPr>
          <p:cNvPr id="4" name="Slide Number Placeholder 3"/>
          <p:cNvSpPr>
            <a:spLocks noGrp="1"/>
          </p:cNvSpPr>
          <p:nvPr>
            <p:ph type="sldNum" sz="quarter" idx="5"/>
          </p:nvPr>
        </p:nvSpPr>
        <p:spPr/>
        <p:txBody>
          <a:bodyPr/>
          <a:lstStyle/>
          <a:p>
            <a:fld id="{4251B4EF-5995-4AC7-B185-B095CA42FA9F}" type="slidenum">
              <a:rPr lang="en-US" smtClean="0"/>
              <a:t>6</a:t>
            </a:fld>
            <a:endParaRPr lang="en-US"/>
          </a:p>
        </p:txBody>
      </p:sp>
    </p:spTree>
    <p:extLst>
      <p:ext uri="{BB962C8B-B14F-4D97-AF65-F5344CB8AC3E}">
        <p14:creationId xmlns:p14="http://schemas.microsoft.com/office/powerpoint/2010/main" val="24568254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Imagine you have two very different watersheds located in close proximity to each other. A storm falls directly over one watershed and produces runoff. At a later date, a storm with very similar characteristics and magnitude falls over the second watershed. Would you expect the runoff response to be similar?</a:t>
            </a:r>
          </a:p>
        </p:txBody>
      </p:sp>
      <p:sp>
        <p:nvSpPr>
          <p:cNvPr id="4" name="Slide Number Placeholder 3"/>
          <p:cNvSpPr>
            <a:spLocks noGrp="1"/>
          </p:cNvSpPr>
          <p:nvPr>
            <p:ph type="sldNum" sz="quarter" idx="5"/>
          </p:nvPr>
        </p:nvSpPr>
        <p:spPr/>
        <p:txBody>
          <a:bodyPr/>
          <a:lstStyle/>
          <a:p>
            <a:fld id="{4251B4EF-5995-4AC7-B185-B095CA42FA9F}" type="slidenum">
              <a:rPr lang="en-US" smtClean="0"/>
              <a:t>7</a:t>
            </a:fld>
            <a:endParaRPr lang="en-US"/>
          </a:p>
        </p:txBody>
      </p:sp>
    </p:spTree>
    <p:extLst>
      <p:ext uri="{BB962C8B-B14F-4D97-AF65-F5344CB8AC3E}">
        <p14:creationId xmlns:p14="http://schemas.microsoft.com/office/powerpoint/2010/main" val="4819275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Hydrologists spend a lot of time analyzing streamflow because it is typically the basis for design and planning.  It is also unique and requires some special treatment compared to other hydrometeorological variables.</a:t>
            </a:r>
          </a:p>
          <a:p>
            <a:endParaRPr lang="en-US" dirty="0"/>
          </a:p>
          <a:p>
            <a:r>
              <a:rPr lang="en-US" dirty="0"/>
              <a:t>When we take observations of the weather, at a backyard rain gauge or at a weather service coop station, it reflects a sample of the meteorology right at that point.</a:t>
            </a:r>
          </a:p>
          <a:p>
            <a:endParaRPr lang="en-US" dirty="0"/>
          </a:p>
          <a:p>
            <a:r>
              <a:rPr lang="en-US" dirty="0"/>
              <a:t>Measurements of streamflow reflect the entire watershed that drains to that stream gage.  Hydrologic processes and meteorology interact to create runoff, baseflow, and streamflow, and these processes occur across the entire watershed above that point.  They vary in space, and for large watersheds potentially spanning tens of thousands of square miles, may not be the same everywhere.  The behavior of streamflow at these gages is a unique combination of all of the conditions of the watershed, and it can be very hard to find a collection of stream gages that have similar combinations of conditions to facilitate regionalization.  This makes it harder to regionalize streamflow than something like precipitation or wind speed. </a:t>
            </a:r>
          </a:p>
          <a:p>
            <a:endParaRPr lang="en-US" dirty="0"/>
          </a:p>
          <a:p>
            <a:r>
              <a:rPr lang="en-US" dirty="0"/>
              <a:t>Generally, this is why streamflow regionalization is limited to the skew coefficient: we acknowledge that estimating the skew is prone to sample error and want to reduce it, but recognize that regionalization may not contain as much information for streamflow as we want, and can only reduce that uncertainty a little bit.</a:t>
            </a:r>
          </a:p>
          <a:p>
            <a:endParaRPr lang="en-US" dirty="0"/>
          </a:p>
          <a:p>
            <a:r>
              <a:rPr lang="en-US" dirty="0"/>
              <a:t>This is the skew contour map from Bulletin 17B.  It is an outdated product at this point, and as we saw in the skew regionalization lecture there are many better resources for regional skew estimates today.</a:t>
            </a:r>
          </a:p>
          <a:p>
            <a:endParaRPr lang="en-US" dirty="0"/>
          </a:p>
          <a:p>
            <a:r>
              <a:rPr lang="en-US" dirty="0"/>
              <a:t>However, this shows exactly what the goal in regionalization is: identify the broad trends in the parameters of the probability distribution so that we have a basis for improving our estimates of the frequency of hydrometeorological extremes.  For streamflow we use a map like this to identify what the average skew coefficient for a large number of sites close to the area we are studying might be, and use that to add information to the analysis we perform at our study site.</a:t>
            </a:r>
          </a:p>
          <a:p>
            <a:endParaRPr lang="en-US" dirty="0"/>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8</a:t>
            </a:fld>
            <a:endParaRPr lang="en-US"/>
          </a:p>
        </p:txBody>
      </p:sp>
    </p:spTree>
    <p:extLst>
      <p:ext uri="{BB962C8B-B14F-4D97-AF65-F5344CB8AC3E}">
        <p14:creationId xmlns:p14="http://schemas.microsoft.com/office/powerpoint/2010/main" val="15811840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tool we use to </a:t>
            </a:r>
            <a:r>
              <a:rPr lang="en-US" dirty="0" err="1"/>
              <a:t>regioinalize</a:t>
            </a:r>
            <a:r>
              <a:rPr lang="en-US" dirty="0"/>
              <a:t> is called space-for-time substitution.  Space for time substitution lets us group together observations in space in a systematic way so that we can treat them as a single, much longer record, of the variable of interest.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figure on the right shows the maximum observed 3-day precipitation across many gages in the eastern US, for the year 1995 . This clump of pink observations occurred from a tropical storm remnant in September. But what about the neighboring gages that weren’t directly in the storm’s path? Could that large of an even have occurred at another gage?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key with regionalization is not only to pool together data from multiple gages, but to ensure the pooled data is meaningful – that is, it represents the same phenomena. </a:t>
            </a:r>
          </a:p>
        </p:txBody>
      </p:sp>
      <p:sp>
        <p:nvSpPr>
          <p:cNvPr id="4" name="Slide Number Placeholder 3"/>
          <p:cNvSpPr>
            <a:spLocks noGrp="1"/>
          </p:cNvSpPr>
          <p:nvPr>
            <p:ph type="sldNum" sz="quarter" idx="5"/>
          </p:nvPr>
        </p:nvSpPr>
        <p:spPr/>
        <p:txBody>
          <a:bodyPr/>
          <a:lstStyle/>
          <a:p>
            <a:fld id="{4251B4EF-5995-4AC7-B185-B095CA42FA9F}" type="slidenum">
              <a:rPr lang="en-US" smtClean="0"/>
              <a:t>9</a:t>
            </a:fld>
            <a:endParaRPr lang="en-US"/>
          </a:p>
        </p:txBody>
      </p:sp>
    </p:spTree>
    <p:extLst>
      <p:ext uri="{BB962C8B-B14F-4D97-AF65-F5344CB8AC3E}">
        <p14:creationId xmlns:p14="http://schemas.microsoft.com/office/powerpoint/2010/main" val="333812433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Regions don’t arise naturally; it is up to us to create them.</a:t>
            </a:r>
          </a:p>
          <a:p>
            <a:endParaRPr lang="en-US" dirty="0"/>
          </a:p>
          <a:p>
            <a:r>
              <a:rPr lang="en-US" dirty="0"/>
              <a:t>The general plan in regionalization is to group together sites that are likely to be similar due to physical causes.  Using the First Law of Geography as our principle, we want sites that are closer together because they are likely to be related.  However, we know that there are physical differences with sites that are close together, such as elevation, or which side of a mountain range they are on.  We need to take into consideration more than just proximity, and try to explain </a:t>
            </a:r>
            <a:r>
              <a:rPr lang="en-US" i="1" dirty="0"/>
              <a:t>why</a:t>
            </a:r>
            <a:r>
              <a:rPr lang="en-US" i="0" dirty="0"/>
              <a:t> we think the sites are related.</a:t>
            </a:r>
          </a:p>
          <a:p>
            <a:endParaRPr lang="en-US" i="0" dirty="0"/>
          </a:p>
          <a:p>
            <a:r>
              <a:rPr lang="en-US" i="0" dirty="0"/>
              <a:t>After grouping our sites together on a physical basis, we test to see if the sites are statistically related as well.  This allows us to apply the regional frequency analysis technique.  The mantra is, “create physically, check statistically,” meaning that you should create your regions with regard to the physical cause of the observation you are modeling, but you need to check the groupings to make sure the observations don’t vary more than you would expect in a truly homogenous region.</a:t>
            </a:r>
          </a:p>
          <a:p>
            <a:endParaRPr lang="en-US" i="0" dirty="0"/>
          </a:p>
          <a:p>
            <a:r>
              <a:rPr lang="en-US" i="0" dirty="0"/>
              <a:t>When doing a regional frequency analysis, we are usually not regionalizing the data for the entire record – it is usually limited to the extremes, either annual maximum series or peaks over a threshold.</a:t>
            </a:r>
            <a:endParaRPr lang="en-US" dirty="0"/>
          </a:p>
          <a:p>
            <a:endParaRPr lang="en-US" dirty="0"/>
          </a:p>
        </p:txBody>
      </p:sp>
      <p:sp>
        <p:nvSpPr>
          <p:cNvPr id="4" name="Slide Number Placeholder 3"/>
          <p:cNvSpPr>
            <a:spLocks noGrp="1"/>
          </p:cNvSpPr>
          <p:nvPr>
            <p:ph type="sldNum" sz="quarter" idx="5"/>
          </p:nvPr>
        </p:nvSpPr>
        <p:spPr/>
        <p:txBody>
          <a:bodyPr/>
          <a:lstStyle/>
          <a:p>
            <a:fld id="{4251B4EF-5995-4AC7-B185-B095CA42FA9F}" type="slidenum">
              <a:rPr lang="en-US" smtClean="0"/>
              <a:t>10</a:t>
            </a:fld>
            <a:endParaRPr lang="en-US"/>
          </a:p>
        </p:txBody>
      </p:sp>
    </p:spTree>
    <p:extLst>
      <p:ext uri="{BB962C8B-B14F-4D97-AF65-F5344CB8AC3E}">
        <p14:creationId xmlns:p14="http://schemas.microsoft.com/office/powerpoint/2010/main" val="239662720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svg"/><Relationship Id="rId4" Type="http://schemas.openxmlformats.org/officeDocument/2006/relationships/image" Target="../media/image3.jpeg"/><Relationship Id="rId9"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8.png"/><Relationship Id="rId3" Type="http://schemas.openxmlformats.org/officeDocument/2006/relationships/image" Target="../media/image21.jpeg"/><Relationship Id="rId7" Type="http://schemas.openxmlformats.org/officeDocument/2006/relationships/image" Target="../media/image4.png"/><Relationship Id="rId12" Type="http://schemas.openxmlformats.org/officeDocument/2006/relationships/image" Target="../media/image5.png"/><Relationship Id="rId17" Type="http://schemas.openxmlformats.org/officeDocument/2006/relationships/image" Target="../media/image19.svg"/><Relationship Id="rId2" Type="http://schemas.openxmlformats.org/officeDocument/2006/relationships/image" Target="../media/image7.png"/><Relationship Id="rId16" Type="http://schemas.openxmlformats.org/officeDocument/2006/relationships/image" Target="../media/image18.png"/><Relationship Id="rId1" Type="http://schemas.openxmlformats.org/officeDocument/2006/relationships/slideMaster" Target="../slideMasters/slideMaster1.xml"/><Relationship Id="rId6" Type="http://schemas.openxmlformats.org/officeDocument/2006/relationships/image" Target="../media/image13.svg"/><Relationship Id="rId11" Type="http://schemas.openxmlformats.org/officeDocument/2006/relationships/image" Target="../media/image17.svg"/><Relationship Id="rId5" Type="http://schemas.openxmlformats.org/officeDocument/2006/relationships/image" Target="../media/image12.png"/><Relationship Id="rId15" Type="http://schemas.openxmlformats.org/officeDocument/2006/relationships/hyperlink" Target="https://www.hec.usace.army.mil/confluence/hmsdocs" TargetMode="External"/><Relationship Id="rId10" Type="http://schemas.openxmlformats.org/officeDocument/2006/relationships/image" Target="../media/image16.png"/><Relationship Id="rId4" Type="http://schemas.openxmlformats.org/officeDocument/2006/relationships/image" Target="../media/image22.jpeg"/><Relationship Id="rId9" Type="http://schemas.openxmlformats.org/officeDocument/2006/relationships/image" Target="../media/image15.svg"/><Relationship Id="rId14" Type="http://schemas.openxmlformats.org/officeDocument/2006/relationships/image" Target="../media/image9.svg"/></Relationships>
</file>

<file path=ppt/slideLayouts/_rels/slideLayout1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svg"/><Relationship Id="rId4" Type="http://schemas.openxmlformats.org/officeDocument/2006/relationships/image" Target="../media/image3.jpeg"/><Relationship Id="rId9" Type="http://schemas.openxmlformats.org/officeDocument/2006/relationships/image" Target="../media/image8.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Master" Target="../slideMasters/slideMaster2.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eg"/><Relationship Id="rId1" Type="http://schemas.openxmlformats.org/officeDocument/2006/relationships/slideMaster" Target="../slideMasters/slideMaster1.xml"/><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svg"/><Relationship Id="rId4" Type="http://schemas.openxmlformats.org/officeDocument/2006/relationships/image" Target="../media/image3.jpeg"/><Relationship Id="rId9" Type="http://schemas.openxmlformats.org/officeDocument/2006/relationships/image" Target="../media/image8.png"/></Relationships>
</file>

<file path=ppt/slideLayouts/_rels/slideLayout2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10.jpeg"/><Relationship Id="rId7"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2.xml"/><Relationship Id="rId6" Type="http://schemas.openxmlformats.org/officeDocument/2006/relationships/image" Target="../media/image11.png"/><Relationship Id="rId5" Type="http://schemas.openxmlformats.org/officeDocument/2006/relationships/image" Target="../media/image4.png"/><Relationship Id="rId4" Type="http://schemas.openxmlformats.org/officeDocument/2006/relationships/image" Target="../media/image6.jpeg"/></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svg"/><Relationship Id="rId3" Type="http://schemas.openxmlformats.org/officeDocument/2006/relationships/image" Target="../media/image10.jpeg"/><Relationship Id="rId7" Type="http://schemas.openxmlformats.org/officeDocument/2006/relationships/image" Target="../media/image4.png"/><Relationship Id="rId12" Type="http://schemas.openxmlformats.org/officeDocument/2006/relationships/image" Target="../media/image18.png"/><Relationship Id="rId17" Type="http://schemas.microsoft.com/office/2007/relationships/hdphoto" Target="../media/hdphoto1.wdp"/><Relationship Id="rId2" Type="http://schemas.openxmlformats.org/officeDocument/2006/relationships/image" Target="../media/image7.png"/><Relationship Id="rId16" Type="http://schemas.openxmlformats.org/officeDocument/2006/relationships/image" Target="../media/image20.png"/><Relationship Id="rId1" Type="http://schemas.openxmlformats.org/officeDocument/2006/relationships/slideMaster" Target="../slideMasters/slideMaster2.xml"/><Relationship Id="rId6" Type="http://schemas.openxmlformats.org/officeDocument/2006/relationships/image" Target="../media/image13.svg"/><Relationship Id="rId11" Type="http://schemas.openxmlformats.org/officeDocument/2006/relationships/image" Target="../media/image17.svg"/><Relationship Id="rId5" Type="http://schemas.openxmlformats.org/officeDocument/2006/relationships/image" Target="../media/image12.png"/><Relationship Id="rId15" Type="http://schemas.openxmlformats.org/officeDocument/2006/relationships/image" Target="../media/image9.svg"/><Relationship Id="rId10" Type="http://schemas.openxmlformats.org/officeDocument/2006/relationships/image" Target="../media/image16.png"/><Relationship Id="rId4" Type="http://schemas.openxmlformats.org/officeDocument/2006/relationships/image" Target="../media/image6.jpeg"/><Relationship Id="rId9" Type="http://schemas.openxmlformats.org/officeDocument/2006/relationships/image" Target="../media/image15.svg"/><Relationship Id="rId14" Type="http://schemas.openxmlformats.org/officeDocument/2006/relationships/image" Target="../media/image8.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2.xml"/><Relationship Id="rId6" Type="http://schemas.microsoft.com/office/2007/relationships/hdphoto" Target="../media/hdphoto1.wdp"/><Relationship Id="rId5" Type="http://schemas.openxmlformats.org/officeDocument/2006/relationships/image" Target="../media/image20.png"/><Relationship Id="rId4" Type="http://schemas.openxmlformats.org/officeDocument/2006/relationships/image" Target="../media/image9.sv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svg"/><Relationship Id="rId4" Type="http://schemas.openxmlformats.org/officeDocument/2006/relationships/image" Target="../media/image3.jpeg"/><Relationship Id="rId9" Type="http://schemas.openxmlformats.org/officeDocument/2006/relationships/image" Target="../media/image8.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8.png"/><Relationship Id="rId3" Type="http://schemas.openxmlformats.org/officeDocument/2006/relationships/image" Target="../media/image21.jpeg"/><Relationship Id="rId7" Type="http://schemas.openxmlformats.org/officeDocument/2006/relationships/image" Target="../media/image4.png"/><Relationship Id="rId12" Type="http://schemas.openxmlformats.org/officeDocument/2006/relationships/image" Target="../media/image5.png"/><Relationship Id="rId17" Type="http://schemas.openxmlformats.org/officeDocument/2006/relationships/hyperlink" Target="https://www.hec.usace.army.mil/confluence/hmsdocs" TargetMode="External"/><Relationship Id="rId2" Type="http://schemas.openxmlformats.org/officeDocument/2006/relationships/image" Target="../media/image7.png"/><Relationship Id="rId16" Type="http://schemas.openxmlformats.org/officeDocument/2006/relationships/image" Target="../media/image19.svg"/><Relationship Id="rId1" Type="http://schemas.openxmlformats.org/officeDocument/2006/relationships/slideMaster" Target="../slideMasters/slideMaster2.xml"/><Relationship Id="rId6" Type="http://schemas.openxmlformats.org/officeDocument/2006/relationships/image" Target="../media/image13.svg"/><Relationship Id="rId11" Type="http://schemas.openxmlformats.org/officeDocument/2006/relationships/image" Target="../media/image17.svg"/><Relationship Id="rId5" Type="http://schemas.openxmlformats.org/officeDocument/2006/relationships/image" Target="../media/image12.png"/><Relationship Id="rId15" Type="http://schemas.openxmlformats.org/officeDocument/2006/relationships/image" Target="../media/image18.png"/><Relationship Id="rId10" Type="http://schemas.openxmlformats.org/officeDocument/2006/relationships/image" Target="../media/image16.png"/><Relationship Id="rId4" Type="http://schemas.openxmlformats.org/officeDocument/2006/relationships/image" Target="../media/image22.jpeg"/><Relationship Id="rId9" Type="http://schemas.openxmlformats.org/officeDocument/2006/relationships/image" Target="../media/image15.svg"/><Relationship Id="rId14" Type="http://schemas.openxmlformats.org/officeDocument/2006/relationships/image" Target="../media/image9.svg"/></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10.jpeg"/><Relationship Id="rId7"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11.png"/><Relationship Id="rId5" Type="http://schemas.openxmlformats.org/officeDocument/2006/relationships/image" Target="../media/image4.png"/><Relationship Id="rId4" Type="http://schemas.openxmlformats.org/officeDocument/2006/relationships/image" Target="../media/image6.jpeg"/></Relationships>
</file>

<file path=ppt/slideLayouts/_rels/slideLayout5.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svg"/><Relationship Id="rId3" Type="http://schemas.openxmlformats.org/officeDocument/2006/relationships/image" Target="../media/image10.jpeg"/><Relationship Id="rId7" Type="http://schemas.openxmlformats.org/officeDocument/2006/relationships/image" Target="../media/image4.png"/><Relationship Id="rId12" Type="http://schemas.openxmlformats.org/officeDocument/2006/relationships/image" Target="../media/image18.png"/><Relationship Id="rId17" Type="http://schemas.microsoft.com/office/2007/relationships/hdphoto" Target="../media/hdphoto1.wdp"/><Relationship Id="rId2" Type="http://schemas.openxmlformats.org/officeDocument/2006/relationships/image" Target="../media/image7.png"/><Relationship Id="rId16" Type="http://schemas.openxmlformats.org/officeDocument/2006/relationships/image" Target="../media/image20.png"/><Relationship Id="rId1" Type="http://schemas.openxmlformats.org/officeDocument/2006/relationships/slideMaster" Target="../slideMasters/slideMaster1.xml"/><Relationship Id="rId6" Type="http://schemas.openxmlformats.org/officeDocument/2006/relationships/image" Target="../media/image13.svg"/><Relationship Id="rId11" Type="http://schemas.openxmlformats.org/officeDocument/2006/relationships/image" Target="../media/image17.svg"/><Relationship Id="rId5" Type="http://schemas.openxmlformats.org/officeDocument/2006/relationships/image" Target="../media/image12.png"/><Relationship Id="rId15" Type="http://schemas.openxmlformats.org/officeDocument/2006/relationships/image" Target="../media/image9.svg"/><Relationship Id="rId10" Type="http://schemas.openxmlformats.org/officeDocument/2006/relationships/image" Target="../media/image16.png"/><Relationship Id="rId4" Type="http://schemas.openxmlformats.org/officeDocument/2006/relationships/image" Target="../media/image6.jpeg"/><Relationship Id="rId9" Type="http://schemas.openxmlformats.org/officeDocument/2006/relationships/image" Target="../media/image15.svg"/><Relationship Id="rId14"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4.png"/><Relationship Id="rId1" Type="http://schemas.openxmlformats.org/officeDocument/2006/relationships/slideMaster" Target="../slideMasters/slideMaster1.xml"/><Relationship Id="rId6" Type="http://schemas.microsoft.com/office/2007/relationships/hdphoto" Target="../media/hdphoto1.wdp"/><Relationship Id="rId5" Type="http://schemas.openxmlformats.org/officeDocument/2006/relationships/image" Target="../media/image20.png"/><Relationship Id="rId4" Type="http://schemas.openxmlformats.org/officeDocument/2006/relationships/image" Target="../media/image9.sv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_Slide">
    <p:spTree>
      <p:nvGrpSpPr>
        <p:cNvPr id="1" name=""/>
        <p:cNvGrpSpPr/>
        <p:nvPr/>
      </p:nvGrpSpPr>
      <p:grpSpPr>
        <a:xfrm>
          <a:off x="0" y="0"/>
          <a:ext cx="0" cy="0"/>
          <a:chOff x="0" y="0"/>
          <a:chExt cx="0" cy="0"/>
        </a:xfrm>
      </p:grpSpPr>
      <p:sp>
        <p:nvSpPr>
          <p:cNvPr id="5" name="Freeform 2">
            <a:extLst>
              <a:ext uri="{FF2B5EF4-FFF2-40B4-BE49-F238E27FC236}">
                <a16:creationId xmlns:a16="http://schemas.microsoft.com/office/drawing/2014/main" id="{70C6E894-15AA-72EE-255A-4C8A2CE4A72C}"/>
              </a:ext>
            </a:extLst>
          </p:cNvPr>
          <p:cNvSpPr/>
          <p:nvPr/>
        </p:nvSpPr>
        <p:spPr>
          <a:xfrm rot="-3578320">
            <a:off x="7359302" y="-849456"/>
            <a:ext cx="2428779" cy="2101998"/>
          </a:xfrm>
          <a:custGeom>
            <a:avLst/>
            <a:gdLst/>
            <a:ahLst/>
            <a:cxnLst/>
            <a:rect l="l" t="t" r="r" b="b"/>
            <a:pathLst>
              <a:path w="4857558" h="4203996">
                <a:moveTo>
                  <a:pt x="0" y="0"/>
                </a:moveTo>
                <a:lnTo>
                  <a:pt x="4857558" y="0"/>
                </a:lnTo>
                <a:lnTo>
                  <a:pt x="4857558" y="4203996"/>
                </a:lnTo>
                <a:lnTo>
                  <a:pt x="0" y="420399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450"/>
          </a:p>
        </p:txBody>
      </p:sp>
      <p:grpSp>
        <p:nvGrpSpPr>
          <p:cNvPr id="6" name="Group 3">
            <a:extLst>
              <a:ext uri="{FF2B5EF4-FFF2-40B4-BE49-F238E27FC236}">
                <a16:creationId xmlns:a16="http://schemas.microsoft.com/office/drawing/2014/main" id="{D8536B2E-A218-D794-824F-3212F3BB2CA7}"/>
              </a:ext>
            </a:extLst>
          </p:cNvPr>
          <p:cNvGrpSpPr/>
          <p:nvPr/>
        </p:nvGrpSpPr>
        <p:grpSpPr>
          <a:xfrm>
            <a:off x="5437388" y="2528317"/>
            <a:ext cx="2422001" cy="2097344"/>
            <a:chOff x="0" y="0"/>
            <a:chExt cx="4282440" cy="3708400"/>
          </a:xfrm>
        </p:grpSpPr>
        <p:sp>
          <p:nvSpPr>
            <p:cNvPr id="7" name="Freeform 4">
              <a:extLst>
                <a:ext uri="{FF2B5EF4-FFF2-40B4-BE49-F238E27FC236}">
                  <a16:creationId xmlns:a16="http://schemas.microsoft.com/office/drawing/2014/main" id="{82A3BD25-C281-0A2C-8BF5-47D154BD252B}"/>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4"/>
              <a:stretch>
                <a:fillRect l="-36595" r="-36595"/>
              </a:stretch>
            </a:blipFill>
            <a:ln w="73025" cap="sq">
              <a:solidFill>
                <a:srgbClr val="B1BBC0"/>
              </a:solidFill>
              <a:prstDash val="solid"/>
              <a:miter/>
            </a:ln>
          </p:spPr>
          <p:txBody>
            <a:bodyPr/>
            <a:lstStyle/>
            <a:p>
              <a:endParaRPr lang="en-US" sz="450"/>
            </a:p>
          </p:txBody>
        </p:sp>
      </p:grpSp>
      <p:sp>
        <p:nvSpPr>
          <p:cNvPr id="10" name="Freeform 7">
            <a:extLst>
              <a:ext uri="{FF2B5EF4-FFF2-40B4-BE49-F238E27FC236}">
                <a16:creationId xmlns:a16="http://schemas.microsoft.com/office/drawing/2014/main" id="{537B7190-E0BC-71A3-8884-7685D2F71B9C}"/>
              </a:ext>
            </a:extLst>
          </p:cNvPr>
          <p:cNvSpPr/>
          <p:nvPr/>
        </p:nvSpPr>
        <p:spPr>
          <a:xfrm>
            <a:off x="628650" y="4095499"/>
            <a:ext cx="799098" cy="611555"/>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5"/>
            <a:stretch>
              <a:fillRect/>
            </a:stretch>
          </a:blipFill>
        </p:spPr>
        <p:txBody>
          <a:bodyPr/>
          <a:lstStyle/>
          <a:p>
            <a:endParaRPr lang="en-US" sz="450"/>
          </a:p>
        </p:txBody>
      </p:sp>
      <p:sp>
        <p:nvSpPr>
          <p:cNvPr id="11" name="Freeform 8">
            <a:extLst>
              <a:ext uri="{FF2B5EF4-FFF2-40B4-BE49-F238E27FC236}">
                <a16:creationId xmlns:a16="http://schemas.microsoft.com/office/drawing/2014/main" id="{9892E763-1386-69F4-9DDA-CF3773BDED78}"/>
              </a:ext>
            </a:extLst>
          </p:cNvPr>
          <p:cNvSpPr/>
          <p:nvPr/>
        </p:nvSpPr>
        <p:spPr>
          <a:xfrm>
            <a:off x="1427748" y="3911438"/>
            <a:ext cx="847882" cy="888129"/>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6"/>
            <a:stretch>
              <a:fillRect/>
            </a:stretch>
          </a:blipFill>
        </p:spPr>
        <p:txBody>
          <a:bodyPr/>
          <a:lstStyle/>
          <a:p>
            <a:endParaRPr lang="en-US" sz="450"/>
          </a:p>
        </p:txBody>
      </p:sp>
      <p:sp>
        <p:nvSpPr>
          <p:cNvPr id="15" name="Freeform 12">
            <a:extLst>
              <a:ext uri="{FF2B5EF4-FFF2-40B4-BE49-F238E27FC236}">
                <a16:creationId xmlns:a16="http://schemas.microsoft.com/office/drawing/2014/main" id="{CFBE5276-1573-D04A-0E04-0DB847A536CD}"/>
              </a:ext>
            </a:extLst>
          </p:cNvPr>
          <p:cNvSpPr/>
          <p:nvPr/>
        </p:nvSpPr>
        <p:spPr>
          <a:xfrm rot="-3578320">
            <a:off x="5466011" y="4745537"/>
            <a:ext cx="2415597" cy="2090589"/>
          </a:xfrm>
          <a:custGeom>
            <a:avLst/>
            <a:gdLst/>
            <a:ahLst/>
            <a:cxnLst/>
            <a:rect l="l" t="t" r="r" b="b"/>
            <a:pathLst>
              <a:path w="4770994" h="4129078">
                <a:moveTo>
                  <a:pt x="0" y="0"/>
                </a:moveTo>
                <a:lnTo>
                  <a:pt x="4770994" y="0"/>
                </a:lnTo>
                <a:lnTo>
                  <a:pt x="4770994" y="4129078"/>
                </a:lnTo>
                <a:lnTo>
                  <a:pt x="0" y="41290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450"/>
          </a:p>
        </p:txBody>
      </p:sp>
      <p:sp>
        <p:nvSpPr>
          <p:cNvPr id="16" name="Freeform 13">
            <a:extLst>
              <a:ext uri="{FF2B5EF4-FFF2-40B4-BE49-F238E27FC236}">
                <a16:creationId xmlns:a16="http://schemas.microsoft.com/office/drawing/2014/main" id="{1C6F27D6-FF3B-1543-5A61-5ED773C2FAC0}"/>
              </a:ext>
            </a:extLst>
          </p:cNvPr>
          <p:cNvSpPr/>
          <p:nvPr/>
        </p:nvSpPr>
        <p:spPr>
          <a:xfrm rot="-3578320">
            <a:off x="7396742" y="3628515"/>
            <a:ext cx="2465814" cy="2134050"/>
          </a:xfrm>
          <a:custGeom>
            <a:avLst/>
            <a:gdLst/>
            <a:ahLst/>
            <a:cxnLst/>
            <a:rect l="l" t="t" r="r" b="b"/>
            <a:pathLst>
              <a:path w="4931628" h="4268100">
                <a:moveTo>
                  <a:pt x="0" y="0"/>
                </a:moveTo>
                <a:lnTo>
                  <a:pt x="4931628" y="0"/>
                </a:lnTo>
                <a:lnTo>
                  <a:pt x="4931628" y="4268100"/>
                </a:lnTo>
                <a:lnTo>
                  <a:pt x="0" y="42681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450"/>
          </a:p>
        </p:txBody>
      </p:sp>
      <p:grpSp>
        <p:nvGrpSpPr>
          <p:cNvPr id="17" name="Group 14">
            <a:extLst>
              <a:ext uri="{FF2B5EF4-FFF2-40B4-BE49-F238E27FC236}">
                <a16:creationId xmlns:a16="http://schemas.microsoft.com/office/drawing/2014/main" id="{C0824EAF-69F3-047C-F660-09A66173AAFB}"/>
              </a:ext>
            </a:extLst>
          </p:cNvPr>
          <p:cNvGrpSpPr/>
          <p:nvPr/>
        </p:nvGrpSpPr>
        <p:grpSpPr>
          <a:xfrm>
            <a:off x="5437388" y="258106"/>
            <a:ext cx="2422001" cy="2097344"/>
            <a:chOff x="0" y="0"/>
            <a:chExt cx="4282440" cy="3708400"/>
          </a:xfrm>
        </p:grpSpPr>
        <p:sp>
          <p:nvSpPr>
            <p:cNvPr id="18" name="Freeform 15">
              <a:extLst>
                <a:ext uri="{FF2B5EF4-FFF2-40B4-BE49-F238E27FC236}">
                  <a16:creationId xmlns:a16="http://schemas.microsoft.com/office/drawing/2014/main" id="{86A16BE6-A8A8-F9F9-5839-31E69457456A}"/>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7"/>
              <a:stretch>
                <a:fillRect l="-4245" r="-4245"/>
              </a:stretch>
            </a:blipFill>
            <a:ln w="73025" cap="sq">
              <a:solidFill>
                <a:srgbClr val="B1BBC0"/>
              </a:solidFill>
              <a:prstDash val="solid"/>
              <a:miter/>
            </a:ln>
          </p:spPr>
          <p:txBody>
            <a:bodyPr/>
            <a:lstStyle/>
            <a:p>
              <a:endParaRPr lang="en-US" sz="450"/>
            </a:p>
          </p:txBody>
        </p:sp>
      </p:grpSp>
      <p:grpSp>
        <p:nvGrpSpPr>
          <p:cNvPr id="19" name="Group 16">
            <a:extLst>
              <a:ext uri="{FF2B5EF4-FFF2-40B4-BE49-F238E27FC236}">
                <a16:creationId xmlns:a16="http://schemas.microsoft.com/office/drawing/2014/main" id="{930CBE92-E04C-AD24-2C1D-D0357D754B45}"/>
              </a:ext>
            </a:extLst>
          </p:cNvPr>
          <p:cNvGrpSpPr/>
          <p:nvPr/>
        </p:nvGrpSpPr>
        <p:grpSpPr>
          <a:xfrm>
            <a:off x="7406853" y="1426450"/>
            <a:ext cx="2333681" cy="2020862"/>
            <a:chOff x="0" y="0"/>
            <a:chExt cx="4282440" cy="3708400"/>
          </a:xfrm>
        </p:grpSpPr>
        <p:sp>
          <p:nvSpPr>
            <p:cNvPr id="20" name="Freeform 17">
              <a:extLst>
                <a:ext uri="{FF2B5EF4-FFF2-40B4-BE49-F238E27FC236}">
                  <a16:creationId xmlns:a16="http://schemas.microsoft.com/office/drawing/2014/main" id="{8850F76B-452C-EA0A-5617-CC136EA88722}"/>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8"/>
              <a:stretch>
                <a:fillRect t="-6479" b="-6479"/>
              </a:stretch>
            </a:blipFill>
            <a:ln w="73025" cap="sq">
              <a:solidFill>
                <a:srgbClr val="B1BBC0"/>
              </a:solidFill>
              <a:prstDash val="solid"/>
              <a:miter/>
            </a:ln>
          </p:spPr>
          <p:txBody>
            <a:bodyPr/>
            <a:lstStyle/>
            <a:p>
              <a:endParaRPr lang="en-US" sz="450"/>
            </a:p>
          </p:txBody>
        </p:sp>
      </p:grpSp>
      <p:sp>
        <p:nvSpPr>
          <p:cNvPr id="21" name="Freeform 18">
            <a:extLst>
              <a:ext uri="{FF2B5EF4-FFF2-40B4-BE49-F238E27FC236}">
                <a16:creationId xmlns:a16="http://schemas.microsoft.com/office/drawing/2014/main" id="{48FB3133-CED5-5FA3-E9F7-4E833FED0E41}"/>
              </a:ext>
            </a:extLst>
          </p:cNvPr>
          <p:cNvSpPr/>
          <p:nvPr/>
        </p:nvSpPr>
        <p:spPr>
          <a:xfrm rot="-3578320">
            <a:off x="5480633" y="-1929189"/>
            <a:ext cx="2385497" cy="2064539"/>
          </a:xfrm>
          <a:custGeom>
            <a:avLst/>
            <a:gdLst/>
            <a:ahLst/>
            <a:cxnLst/>
            <a:rect l="l" t="t" r="r" b="b"/>
            <a:pathLst>
              <a:path w="4770994" h="4129078">
                <a:moveTo>
                  <a:pt x="0" y="0"/>
                </a:moveTo>
                <a:lnTo>
                  <a:pt x="4770994" y="0"/>
                </a:lnTo>
                <a:lnTo>
                  <a:pt x="4770994" y="4129079"/>
                </a:lnTo>
                <a:lnTo>
                  <a:pt x="0" y="412907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450"/>
          </a:p>
        </p:txBody>
      </p:sp>
      <p:sp>
        <p:nvSpPr>
          <p:cNvPr id="2" name="Title Placeholder 1">
            <a:extLst>
              <a:ext uri="{FF2B5EF4-FFF2-40B4-BE49-F238E27FC236}">
                <a16:creationId xmlns:a16="http://schemas.microsoft.com/office/drawing/2014/main" id="{5283E91F-86F4-A252-FE92-C734A4B88775}"/>
              </a:ext>
            </a:extLst>
          </p:cNvPr>
          <p:cNvSpPr>
            <a:spLocks noGrp="1"/>
          </p:cNvSpPr>
          <p:nvPr>
            <p:ph type="title" hasCustomPrompt="1"/>
          </p:nvPr>
        </p:nvSpPr>
        <p:spPr>
          <a:xfrm>
            <a:off x="628650" y="1134973"/>
            <a:ext cx="4248150" cy="994172"/>
          </a:xfrm>
          <a:prstGeom prst="rect">
            <a:avLst/>
          </a:prstGeom>
        </p:spPr>
        <p:txBody>
          <a:bodyPr vert="horz" lIns="91440" tIns="45720" rIns="91440" bIns="45720" rtlCol="0" anchor="ctr">
            <a:noAutofit/>
          </a:bodyPr>
          <a:lstStyle>
            <a:lvl1pPr>
              <a:lnSpc>
                <a:spcPts val="2070"/>
              </a:lnSpc>
              <a:spcBef>
                <a:spcPts val="600"/>
              </a:spcBef>
              <a:defRPr sz="3600"/>
            </a:lvl1pPr>
          </a:lstStyle>
          <a:p>
            <a:pPr>
              <a:lnSpc>
                <a:spcPts val="2760"/>
              </a:lnSpc>
            </a:pPr>
            <a:r>
              <a:rPr lang="en-US" sz="3600" b="1" spc="84" dirty="0">
                <a:solidFill>
                  <a:srgbClr val="FFFFFF"/>
                </a:solidFill>
                <a:latin typeface="Lato Bold"/>
                <a:ea typeface="Lato Bold"/>
                <a:cs typeface="Lato Bold"/>
                <a:sym typeface="Lato Bold"/>
              </a:rPr>
              <a:t>Title of Lecture or</a:t>
            </a:r>
            <a:br>
              <a:rPr lang="en-US" sz="3600" b="1" spc="84" dirty="0">
                <a:solidFill>
                  <a:srgbClr val="FFFFFF"/>
                </a:solidFill>
                <a:latin typeface="Lato Bold"/>
                <a:ea typeface="Lato Bold"/>
                <a:cs typeface="Lato Bold"/>
                <a:sym typeface="Lato Bold"/>
              </a:rPr>
            </a:br>
            <a:r>
              <a:rPr lang="en-US" sz="3600" b="1" spc="84" dirty="0">
                <a:solidFill>
                  <a:srgbClr val="FFFFFF"/>
                </a:solidFill>
                <a:latin typeface="Lato Bold"/>
                <a:ea typeface="Lato Bold"/>
                <a:cs typeface="Lato Bold"/>
                <a:sym typeface="Lato Bold"/>
              </a:rPr>
              <a:t>Presentation</a:t>
            </a:r>
          </a:p>
        </p:txBody>
      </p:sp>
      <p:sp>
        <p:nvSpPr>
          <p:cNvPr id="3" name="Content Placeholder 2">
            <a:extLst>
              <a:ext uri="{FF2B5EF4-FFF2-40B4-BE49-F238E27FC236}">
                <a16:creationId xmlns:a16="http://schemas.microsoft.com/office/drawing/2014/main" id="{4C3AE80F-6C51-0923-F3AC-5C71D7E2E89B}"/>
              </a:ext>
            </a:extLst>
          </p:cNvPr>
          <p:cNvSpPr>
            <a:spLocks noGrp="1"/>
          </p:cNvSpPr>
          <p:nvPr>
            <p:ph sz="quarter" idx="10" hasCustomPrompt="1"/>
          </p:nvPr>
        </p:nvSpPr>
        <p:spPr>
          <a:xfrm>
            <a:off x="628652" y="2384856"/>
            <a:ext cx="3732239" cy="1096962"/>
          </a:xfrm>
        </p:spPr>
        <p:txBody>
          <a:bodyPr/>
          <a:lstStyle>
            <a:lvl1pPr marL="0" indent="0">
              <a:lnSpc>
                <a:spcPts val="1322"/>
              </a:lnSpc>
              <a:spcBef>
                <a:spcPts val="0"/>
              </a:spcBef>
              <a:buNone/>
              <a:defRPr>
                <a:latin typeface="Barlow Condensed" panose="00000506000000000000" pitchFamily="2" charset="0"/>
              </a:defRPr>
            </a:lvl1pPr>
            <a:lvl2pPr marL="0" indent="0">
              <a:buNone/>
              <a:defRPr>
                <a:latin typeface="Barlow Condensed" panose="00000506000000000000" pitchFamily="2" charset="0"/>
              </a:defRPr>
            </a:lvl2pPr>
            <a:lvl3pPr>
              <a:defRPr>
                <a:latin typeface="Barlow Condensed" panose="00000506000000000000" pitchFamily="2" charset="0"/>
              </a:defRPr>
            </a:lvl3pPr>
            <a:lvl4pPr>
              <a:defRPr>
                <a:latin typeface="Barlow Condensed" panose="00000506000000000000" pitchFamily="2" charset="0"/>
              </a:defRPr>
            </a:lvl4pPr>
            <a:lvl5pPr>
              <a:defRPr>
                <a:latin typeface="Barlow Condensed" panose="00000506000000000000" pitchFamily="2" charset="0"/>
              </a:defRPr>
            </a:lvl5pPr>
          </a:lstStyle>
          <a:p>
            <a:pPr>
              <a:lnSpc>
                <a:spcPts val="1763"/>
              </a:lnSpc>
            </a:pPr>
            <a:r>
              <a:rPr lang="en-US" sz="1600" spc="46" dirty="0">
                <a:solidFill>
                  <a:srgbClr val="FFFFFF"/>
                </a:solidFill>
                <a:latin typeface="Barlow Condensed"/>
                <a:ea typeface="Barlow Condensed"/>
                <a:cs typeface="Barlow Condensed"/>
                <a:sym typeface="Barlow Condensed"/>
              </a:rPr>
              <a:t>Course Name </a:t>
            </a:r>
            <a:r>
              <a:rPr lang="en-US" sz="1600" i="1" spc="46" dirty="0">
                <a:solidFill>
                  <a:srgbClr val="FFFFFF"/>
                </a:solidFill>
                <a:latin typeface="Barlow Condensed"/>
                <a:ea typeface="Barlow Condensed"/>
                <a:cs typeface="Barlow Condensed"/>
                <a:sym typeface="Barlow Condensed"/>
              </a:rPr>
              <a:t>(if applicable)</a:t>
            </a:r>
          </a:p>
          <a:p>
            <a:pPr>
              <a:lnSpc>
                <a:spcPts val="1763"/>
              </a:lnSpc>
            </a:pPr>
            <a:r>
              <a:rPr lang="en-US" sz="1600" spc="46" dirty="0">
                <a:solidFill>
                  <a:srgbClr val="FFFFFF"/>
                </a:solidFill>
                <a:latin typeface="Barlow Condensed"/>
                <a:ea typeface="Barlow Condensed"/>
                <a:cs typeface="Barlow Condensed"/>
                <a:sym typeface="Barlow Condensed"/>
              </a:rPr>
              <a:t>Date of Presentation / Month Year of Class</a:t>
            </a:r>
          </a:p>
          <a:p>
            <a:pPr marL="0" lvl="1">
              <a:lnSpc>
                <a:spcPts val="1763"/>
              </a:lnSpc>
              <a:spcBef>
                <a:spcPct val="0"/>
              </a:spcBef>
            </a:pPr>
            <a:r>
              <a:rPr lang="en-US" sz="1600" spc="46" dirty="0">
                <a:solidFill>
                  <a:srgbClr val="FFFFFF"/>
                </a:solidFill>
                <a:latin typeface="Barlow Condensed"/>
                <a:ea typeface="Barlow Condensed"/>
                <a:cs typeface="Barlow Condensed"/>
                <a:sym typeface="Barlow Condensed"/>
              </a:rPr>
              <a:t>Presenter Name, Certs.</a:t>
            </a:r>
          </a:p>
          <a:p>
            <a:pPr lvl="1"/>
            <a:endParaRPr lang="en-US" dirty="0"/>
          </a:p>
        </p:txBody>
      </p:sp>
      <p:grpSp>
        <p:nvGrpSpPr>
          <p:cNvPr id="22" name="Group 16">
            <a:extLst>
              <a:ext uri="{FF2B5EF4-FFF2-40B4-BE49-F238E27FC236}">
                <a16:creationId xmlns:a16="http://schemas.microsoft.com/office/drawing/2014/main" id="{EDB9B287-876B-B55D-A83F-A0BA121A8A66}"/>
              </a:ext>
            </a:extLst>
          </p:cNvPr>
          <p:cNvGrpSpPr/>
          <p:nvPr/>
        </p:nvGrpSpPr>
        <p:grpSpPr>
          <a:xfrm>
            <a:off x="714274" y="627337"/>
            <a:ext cx="3171926" cy="232296"/>
            <a:chOff x="0" y="0"/>
            <a:chExt cx="8458469" cy="619455"/>
          </a:xfrm>
        </p:grpSpPr>
        <p:sp>
          <p:nvSpPr>
            <p:cNvPr id="26" name="Freeform 17">
              <a:extLst>
                <a:ext uri="{FF2B5EF4-FFF2-40B4-BE49-F238E27FC236}">
                  <a16:creationId xmlns:a16="http://schemas.microsoft.com/office/drawing/2014/main" id="{78737B9D-51CE-80D5-2C29-71128721F0D3}"/>
                </a:ext>
              </a:extLst>
            </p:cNvPr>
            <p:cNvSpPr/>
            <p:nvPr/>
          </p:nvSpPr>
          <p:spPr>
            <a:xfrm>
              <a:off x="0" y="0"/>
              <a:ext cx="429112" cy="581354"/>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US" sz="450"/>
            </a:p>
          </p:txBody>
        </p:sp>
        <p:sp>
          <p:nvSpPr>
            <p:cNvPr id="27" name="TextBox 18">
              <a:extLst>
                <a:ext uri="{FF2B5EF4-FFF2-40B4-BE49-F238E27FC236}">
                  <a16:creationId xmlns:a16="http://schemas.microsoft.com/office/drawing/2014/main" id="{34263E29-01F4-8E3E-5E63-46C5114AE200}"/>
                </a:ext>
              </a:extLst>
            </p:cNvPr>
            <p:cNvSpPr txBox="1"/>
            <p:nvPr/>
          </p:nvSpPr>
          <p:spPr>
            <a:xfrm>
              <a:off x="631909" y="38101"/>
              <a:ext cx="7826560" cy="581354"/>
            </a:xfrm>
            <a:prstGeom prst="rect">
              <a:avLst/>
            </a:prstGeom>
          </p:spPr>
          <p:txBody>
            <a:bodyPr lIns="0" tIns="0" rIns="0" bIns="0" rtlCol="0" anchor="t">
              <a:spAutoFit/>
            </a:bodyPr>
            <a:lstStyle/>
            <a:p>
              <a:pPr marL="0" lvl="1">
                <a:lnSpc>
                  <a:spcPts val="1721"/>
                </a:lnSpc>
                <a:spcBef>
                  <a:spcPct val="0"/>
                </a:spcBef>
              </a:pPr>
              <a:r>
                <a:rPr lang="en-US" sz="1608" spc="45" dirty="0">
                  <a:solidFill>
                    <a:srgbClr val="FFFFFF"/>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6610566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875" indent="0">
              <a:buNone/>
              <a:defRPr sz="1500" b="1"/>
            </a:lvl2pPr>
            <a:lvl3pPr marL="685749" indent="0">
              <a:buNone/>
              <a:defRPr sz="1350" b="1"/>
            </a:lvl3pPr>
            <a:lvl4pPr marL="1028624" indent="0">
              <a:buNone/>
              <a:defRPr sz="1200" b="1"/>
            </a:lvl4pPr>
            <a:lvl5pPr marL="1371498" indent="0">
              <a:buNone/>
              <a:defRPr sz="1200" b="1"/>
            </a:lvl5pPr>
            <a:lvl6pPr marL="1714373" indent="0">
              <a:buNone/>
              <a:defRPr sz="1200" b="1"/>
            </a:lvl6pPr>
            <a:lvl7pPr marL="2057246" indent="0">
              <a:buNone/>
              <a:defRPr sz="1200" b="1"/>
            </a:lvl7pPr>
            <a:lvl8pPr marL="2400120" indent="0">
              <a:buNone/>
              <a:defRPr sz="1200" b="1"/>
            </a:lvl8pPr>
            <a:lvl9pPr marL="2742995"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2" y="1260872"/>
            <a:ext cx="3887391" cy="617934"/>
          </a:xfrm>
          <a:prstGeom prst="rect">
            <a:avLst/>
          </a:prstGeom>
        </p:spPr>
        <p:txBody>
          <a:bodyPr anchor="b"/>
          <a:lstStyle>
            <a:lvl1pPr marL="0" indent="0">
              <a:buNone/>
              <a:defRPr sz="1800" b="1"/>
            </a:lvl1pPr>
            <a:lvl2pPr marL="342875" indent="0">
              <a:buNone/>
              <a:defRPr sz="1500" b="1"/>
            </a:lvl2pPr>
            <a:lvl3pPr marL="685749" indent="0">
              <a:buNone/>
              <a:defRPr sz="1350" b="1"/>
            </a:lvl3pPr>
            <a:lvl4pPr marL="1028624" indent="0">
              <a:buNone/>
              <a:defRPr sz="1200" b="1"/>
            </a:lvl4pPr>
            <a:lvl5pPr marL="1371498" indent="0">
              <a:buNone/>
              <a:defRPr sz="1200" b="1"/>
            </a:lvl5pPr>
            <a:lvl6pPr marL="1714373" indent="0">
              <a:buNone/>
              <a:defRPr sz="1200" b="1"/>
            </a:lvl6pPr>
            <a:lvl7pPr marL="2057246" indent="0">
              <a:buNone/>
              <a:defRPr sz="1200" b="1"/>
            </a:lvl7pPr>
            <a:lvl8pPr marL="2400120" indent="0">
              <a:buNone/>
              <a:defRPr sz="1200" b="1"/>
            </a:lvl8pPr>
            <a:lvl9pPr marL="2742995"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2" y="1878806"/>
            <a:ext cx="3887391" cy="276344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E806515-7B14-49E3-A552-3CCEA7967E75}" type="datetimeFigureOut">
              <a:rPr lang="en-US" smtClean="0"/>
              <a:t>4/18/2025</a:t>
            </a:fld>
            <a:endParaRPr lang="en-US"/>
          </a:p>
        </p:txBody>
      </p:sp>
      <p:sp>
        <p:nvSpPr>
          <p:cNvPr id="8" name="Footer Placeholder 7"/>
          <p:cNvSpPr>
            <a:spLocks noGrp="1"/>
          </p:cNvSpPr>
          <p:nvPr>
            <p:ph type="ftr" sz="quarter" idx="11"/>
          </p:nvPr>
        </p:nvSpPr>
        <p:spPr>
          <a:xfrm>
            <a:off x="3028950" y="4767264"/>
            <a:ext cx="3086100" cy="273844"/>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F594FF89-866F-44D4-95FF-A10813AE0933}" type="slidenum">
              <a:rPr lang="en-US" smtClean="0"/>
              <a:t>‹#›</a:t>
            </a:fld>
            <a:endParaRPr lang="en-US"/>
          </a:p>
        </p:txBody>
      </p:sp>
    </p:spTree>
    <p:extLst>
      <p:ext uri="{BB962C8B-B14F-4D97-AF65-F5344CB8AC3E}">
        <p14:creationId xmlns:p14="http://schemas.microsoft.com/office/powerpoint/2010/main" val="2871533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E806515-7B14-49E3-A552-3CCEA7967E75}" type="datetimeFigureOut">
              <a:rPr lang="en-US" smtClean="0"/>
              <a:t>4/18/2025</a:t>
            </a:fld>
            <a:endParaRPr lang="en-US"/>
          </a:p>
        </p:txBody>
      </p:sp>
      <p:sp>
        <p:nvSpPr>
          <p:cNvPr id="5" name="Slide Number Placeholder 4"/>
          <p:cNvSpPr>
            <a:spLocks noGrp="1"/>
          </p:cNvSpPr>
          <p:nvPr>
            <p:ph type="sldNum" sz="quarter" idx="12"/>
          </p:nvPr>
        </p:nvSpPr>
        <p:spPr/>
        <p:txBody>
          <a:bodyPr/>
          <a:lstStyle/>
          <a:p>
            <a:fld id="{F594FF89-866F-44D4-95FF-A10813AE0933}" type="slidenum">
              <a:rPr lang="en-US" smtClean="0"/>
              <a:t>‹#›</a:t>
            </a:fld>
            <a:endParaRPr lang="en-US"/>
          </a:p>
        </p:txBody>
      </p:sp>
    </p:spTree>
    <p:extLst>
      <p:ext uri="{BB962C8B-B14F-4D97-AF65-F5344CB8AC3E}">
        <p14:creationId xmlns:p14="http://schemas.microsoft.com/office/powerpoint/2010/main" val="4046047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72"/>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2"/>
            <a:ext cx="2949178" cy="2858691"/>
          </a:xfrm>
          <a:prstGeom prst="rect">
            <a:avLst/>
          </a:prstGeom>
        </p:spPr>
        <p:txBody>
          <a:bodyPr/>
          <a:lstStyle>
            <a:lvl1pPr marL="0" indent="0">
              <a:buNone/>
              <a:defRPr sz="1200"/>
            </a:lvl1pPr>
            <a:lvl2pPr marL="342875" indent="0">
              <a:buNone/>
              <a:defRPr sz="1050"/>
            </a:lvl2pPr>
            <a:lvl3pPr marL="685749" indent="0">
              <a:buNone/>
              <a:defRPr sz="900"/>
            </a:lvl3pPr>
            <a:lvl4pPr marL="1028624" indent="0">
              <a:buNone/>
              <a:defRPr sz="750"/>
            </a:lvl4pPr>
            <a:lvl5pPr marL="1371498" indent="0">
              <a:buNone/>
              <a:defRPr sz="750"/>
            </a:lvl5pPr>
            <a:lvl6pPr marL="1714373" indent="0">
              <a:buNone/>
              <a:defRPr sz="750"/>
            </a:lvl6pPr>
            <a:lvl7pPr marL="2057246" indent="0">
              <a:buNone/>
              <a:defRPr sz="750"/>
            </a:lvl7pPr>
            <a:lvl8pPr marL="2400120" indent="0">
              <a:buNone/>
              <a:defRPr sz="750"/>
            </a:lvl8pPr>
            <a:lvl9pPr marL="2742995"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DE806515-7B14-49E3-A552-3CCEA7967E75}" type="datetimeFigureOut">
              <a:rPr lang="en-US" smtClean="0"/>
              <a:t>4/18/2025</a:t>
            </a:fld>
            <a:endParaRPr lang="en-US"/>
          </a:p>
        </p:txBody>
      </p:sp>
      <p:sp>
        <p:nvSpPr>
          <p:cNvPr id="7" name="Slide Number Placeholder 6"/>
          <p:cNvSpPr>
            <a:spLocks noGrp="1"/>
          </p:cNvSpPr>
          <p:nvPr>
            <p:ph type="sldNum" sz="quarter" idx="12"/>
          </p:nvPr>
        </p:nvSpPr>
        <p:spPr/>
        <p:txBody>
          <a:bodyPr/>
          <a:lstStyle/>
          <a:p>
            <a:fld id="{F594FF89-866F-44D4-95FF-A10813AE0933}" type="slidenum">
              <a:rPr lang="en-US" smtClean="0"/>
              <a:t>‹#›</a:t>
            </a:fld>
            <a:endParaRPr lang="en-US"/>
          </a:p>
        </p:txBody>
      </p:sp>
    </p:spTree>
    <p:extLst>
      <p:ext uri="{BB962C8B-B14F-4D97-AF65-F5344CB8AC3E}">
        <p14:creationId xmlns:p14="http://schemas.microsoft.com/office/powerpoint/2010/main" val="38207837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72"/>
            <a:ext cx="4629150" cy="3655219"/>
          </a:xfrm>
          <a:prstGeom prst="rect">
            <a:avLst/>
          </a:prstGeom>
        </p:spPr>
        <p:txBody>
          <a:bodyPr anchor="t"/>
          <a:lstStyle>
            <a:lvl1pPr marL="0" indent="0">
              <a:buNone/>
              <a:defRPr sz="2400"/>
            </a:lvl1pPr>
            <a:lvl2pPr marL="342875" indent="0">
              <a:buNone/>
              <a:defRPr sz="2100"/>
            </a:lvl2pPr>
            <a:lvl3pPr marL="685749" indent="0">
              <a:buNone/>
              <a:defRPr sz="1800"/>
            </a:lvl3pPr>
            <a:lvl4pPr marL="1028624" indent="0">
              <a:buNone/>
              <a:defRPr sz="1500"/>
            </a:lvl4pPr>
            <a:lvl5pPr marL="1371498" indent="0">
              <a:buNone/>
              <a:defRPr sz="1500"/>
            </a:lvl5pPr>
            <a:lvl6pPr marL="1714373" indent="0">
              <a:buNone/>
              <a:defRPr sz="1500"/>
            </a:lvl6pPr>
            <a:lvl7pPr marL="2057246" indent="0">
              <a:buNone/>
              <a:defRPr sz="1500"/>
            </a:lvl7pPr>
            <a:lvl8pPr marL="2400120" indent="0">
              <a:buNone/>
              <a:defRPr sz="1500"/>
            </a:lvl8pPr>
            <a:lvl9pPr marL="2742995"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543052"/>
            <a:ext cx="2949178" cy="2858691"/>
          </a:xfrm>
          <a:prstGeom prst="rect">
            <a:avLst/>
          </a:prstGeom>
        </p:spPr>
        <p:txBody>
          <a:bodyPr/>
          <a:lstStyle>
            <a:lvl1pPr marL="0" indent="0">
              <a:buNone/>
              <a:defRPr sz="1200"/>
            </a:lvl1pPr>
            <a:lvl2pPr marL="342875" indent="0">
              <a:buNone/>
              <a:defRPr sz="1050"/>
            </a:lvl2pPr>
            <a:lvl3pPr marL="685749" indent="0">
              <a:buNone/>
              <a:defRPr sz="900"/>
            </a:lvl3pPr>
            <a:lvl4pPr marL="1028624" indent="0">
              <a:buNone/>
              <a:defRPr sz="750"/>
            </a:lvl4pPr>
            <a:lvl5pPr marL="1371498" indent="0">
              <a:buNone/>
              <a:defRPr sz="750"/>
            </a:lvl5pPr>
            <a:lvl6pPr marL="1714373" indent="0">
              <a:buNone/>
              <a:defRPr sz="750"/>
            </a:lvl6pPr>
            <a:lvl7pPr marL="2057246" indent="0">
              <a:buNone/>
              <a:defRPr sz="750"/>
            </a:lvl7pPr>
            <a:lvl8pPr marL="2400120" indent="0">
              <a:buNone/>
              <a:defRPr sz="750"/>
            </a:lvl8pPr>
            <a:lvl9pPr marL="2742995"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DE806515-7B14-49E3-A552-3CCEA7967E75}" type="datetimeFigureOut">
              <a:rPr lang="en-US" smtClean="0"/>
              <a:t>4/18/2025</a:t>
            </a:fld>
            <a:endParaRPr lang="en-US"/>
          </a:p>
        </p:txBody>
      </p:sp>
      <p:sp>
        <p:nvSpPr>
          <p:cNvPr id="7" name="Slide Number Placeholder 6"/>
          <p:cNvSpPr>
            <a:spLocks noGrp="1"/>
          </p:cNvSpPr>
          <p:nvPr>
            <p:ph type="sldNum" sz="quarter" idx="12"/>
          </p:nvPr>
        </p:nvSpPr>
        <p:spPr/>
        <p:txBody>
          <a:bodyPr/>
          <a:lstStyle/>
          <a:p>
            <a:fld id="{F594FF89-866F-44D4-95FF-A10813AE0933}" type="slidenum">
              <a:rPr lang="en-US" smtClean="0"/>
              <a:t>‹#›</a:t>
            </a:fld>
            <a:endParaRPr lang="en-US"/>
          </a:p>
        </p:txBody>
      </p:sp>
    </p:spTree>
    <p:extLst>
      <p:ext uri="{BB962C8B-B14F-4D97-AF65-F5344CB8AC3E}">
        <p14:creationId xmlns:p14="http://schemas.microsoft.com/office/powerpoint/2010/main" val="12893075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806515-7B14-49E3-A552-3CCEA7967E75}" type="datetimeFigureOut">
              <a:rPr lang="en-US" smtClean="0"/>
              <a:t>4/18/2025</a:t>
            </a:fld>
            <a:endParaRPr lang="en-US"/>
          </a:p>
        </p:txBody>
      </p:sp>
      <p:sp>
        <p:nvSpPr>
          <p:cNvPr id="6" name="Slide Number Placeholder 5"/>
          <p:cNvSpPr>
            <a:spLocks noGrp="1"/>
          </p:cNvSpPr>
          <p:nvPr>
            <p:ph type="sldNum" sz="quarter" idx="12"/>
          </p:nvPr>
        </p:nvSpPr>
        <p:spPr/>
        <p:txBody>
          <a:bodyPr/>
          <a:lstStyle/>
          <a:p>
            <a:fld id="{F594FF89-866F-44D4-95FF-A10813AE0933}" type="slidenum">
              <a:rPr lang="en-US" smtClean="0"/>
              <a:t>‹#›</a:t>
            </a:fld>
            <a:endParaRPr lang="en-US"/>
          </a:p>
        </p:txBody>
      </p:sp>
    </p:spTree>
    <p:extLst>
      <p:ext uri="{BB962C8B-B14F-4D97-AF65-F5344CB8AC3E}">
        <p14:creationId xmlns:p14="http://schemas.microsoft.com/office/powerpoint/2010/main" val="339938741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7"/>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2" y="273847"/>
            <a:ext cx="5800725" cy="435887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806515-7B14-49E3-A552-3CCEA7967E75}" type="datetimeFigureOut">
              <a:rPr lang="en-US" smtClean="0"/>
              <a:t>4/18/2025</a:t>
            </a:fld>
            <a:endParaRPr lang="en-US"/>
          </a:p>
        </p:txBody>
      </p:sp>
      <p:sp>
        <p:nvSpPr>
          <p:cNvPr id="6" name="Slide Number Placeholder 5"/>
          <p:cNvSpPr>
            <a:spLocks noGrp="1"/>
          </p:cNvSpPr>
          <p:nvPr>
            <p:ph type="sldNum" sz="quarter" idx="12"/>
          </p:nvPr>
        </p:nvSpPr>
        <p:spPr/>
        <p:txBody>
          <a:bodyPr/>
          <a:lstStyle/>
          <a:p>
            <a:fld id="{F594FF89-866F-44D4-95FF-A10813AE0933}" type="slidenum">
              <a:rPr lang="en-US" smtClean="0"/>
              <a:t>‹#›</a:t>
            </a:fld>
            <a:endParaRPr lang="en-US"/>
          </a:p>
        </p:txBody>
      </p:sp>
    </p:spTree>
    <p:extLst>
      <p:ext uri="{BB962C8B-B14F-4D97-AF65-F5344CB8AC3E}">
        <p14:creationId xmlns:p14="http://schemas.microsoft.com/office/powerpoint/2010/main" val="9403138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628650" y="273844"/>
            <a:ext cx="7886700" cy="994172"/>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DE806515-7B14-49E3-A552-3CCEA7967E75}" type="datetimeFigureOut">
              <a:rPr lang="en-US" smtClean="0"/>
              <a:t>4/18/2025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F594FF89-866F-44D4-95FF-A10813AE0933}" type="slidenum">
              <a:rPr lang="en-US" smtClean="0"/>
              <a:t>‹#›</a:t>
            </a:fld>
            <a:endParaRPr lang="en-US"/>
          </a:p>
        </p:txBody>
      </p:sp>
    </p:spTree>
    <p:extLst>
      <p:ext uri="{BB962C8B-B14F-4D97-AF65-F5344CB8AC3E}">
        <p14:creationId xmlns:p14="http://schemas.microsoft.com/office/powerpoint/2010/main" val="12961797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Questions_slide">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11D61008-DBBD-3953-DAF1-360576DD44C5}"/>
              </a:ext>
            </a:extLst>
          </p:cNvPr>
          <p:cNvGrpSpPr/>
          <p:nvPr/>
        </p:nvGrpSpPr>
        <p:grpSpPr>
          <a:xfrm>
            <a:off x="6077516" y="2561585"/>
            <a:ext cx="2211061" cy="1914679"/>
            <a:chOff x="0" y="0"/>
            <a:chExt cx="4282440" cy="3708400"/>
          </a:xfrm>
        </p:grpSpPr>
        <p:sp>
          <p:nvSpPr>
            <p:cNvPr id="6" name="Freeform 3">
              <a:extLst>
                <a:ext uri="{FF2B5EF4-FFF2-40B4-BE49-F238E27FC236}">
                  <a16:creationId xmlns:a16="http://schemas.microsoft.com/office/drawing/2014/main" id="{6C356A68-A1BB-2B79-BE68-8B95E081DA67}"/>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2"/>
              <a:stretch>
                <a:fillRect t="-6479" b="-6479"/>
              </a:stretch>
            </a:blipFill>
            <a:ln cap="sq">
              <a:noFill/>
              <a:prstDash val="solid"/>
              <a:miter/>
            </a:ln>
          </p:spPr>
          <p:txBody>
            <a:bodyPr/>
            <a:lstStyle/>
            <a:p>
              <a:endParaRPr lang="en-US" sz="450"/>
            </a:p>
          </p:txBody>
        </p:sp>
      </p:grpSp>
      <p:grpSp>
        <p:nvGrpSpPr>
          <p:cNvPr id="7" name="Group 4">
            <a:extLst>
              <a:ext uri="{FF2B5EF4-FFF2-40B4-BE49-F238E27FC236}">
                <a16:creationId xmlns:a16="http://schemas.microsoft.com/office/drawing/2014/main" id="{A2323A54-C3F7-0F8F-6666-74D3FCB53583}"/>
              </a:ext>
            </a:extLst>
          </p:cNvPr>
          <p:cNvGrpSpPr/>
          <p:nvPr/>
        </p:nvGrpSpPr>
        <p:grpSpPr>
          <a:xfrm>
            <a:off x="6107654" y="550314"/>
            <a:ext cx="2211061" cy="1914679"/>
            <a:chOff x="0" y="0"/>
            <a:chExt cx="4282440" cy="3708400"/>
          </a:xfrm>
        </p:grpSpPr>
        <p:sp>
          <p:nvSpPr>
            <p:cNvPr id="8" name="Freeform 5">
              <a:extLst>
                <a:ext uri="{FF2B5EF4-FFF2-40B4-BE49-F238E27FC236}">
                  <a16:creationId xmlns:a16="http://schemas.microsoft.com/office/drawing/2014/main" id="{007C90EA-14F1-DEF3-E7EB-4EFE22D731B6}"/>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3"/>
              <a:stretch>
                <a:fillRect l="-36595" r="-36595"/>
              </a:stretch>
            </a:blipFill>
            <a:ln cap="sq">
              <a:noFill/>
              <a:prstDash val="solid"/>
              <a:miter/>
            </a:ln>
          </p:spPr>
          <p:txBody>
            <a:bodyPr/>
            <a:lstStyle/>
            <a:p>
              <a:endParaRPr lang="en-US" sz="450"/>
            </a:p>
          </p:txBody>
        </p:sp>
      </p:grpSp>
      <p:grpSp>
        <p:nvGrpSpPr>
          <p:cNvPr id="9" name="Group 6">
            <a:extLst>
              <a:ext uri="{FF2B5EF4-FFF2-40B4-BE49-F238E27FC236}">
                <a16:creationId xmlns:a16="http://schemas.microsoft.com/office/drawing/2014/main" id="{08C0D5C2-BC37-8F41-2C00-056C38C91F29}"/>
              </a:ext>
            </a:extLst>
          </p:cNvPr>
          <p:cNvGrpSpPr/>
          <p:nvPr/>
        </p:nvGrpSpPr>
        <p:grpSpPr>
          <a:xfrm>
            <a:off x="7854416" y="1549677"/>
            <a:ext cx="2211061" cy="1914679"/>
            <a:chOff x="0" y="0"/>
            <a:chExt cx="4282440" cy="3708400"/>
          </a:xfrm>
        </p:grpSpPr>
        <p:sp>
          <p:nvSpPr>
            <p:cNvPr id="10" name="Freeform 7">
              <a:extLst>
                <a:ext uri="{FF2B5EF4-FFF2-40B4-BE49-F238E27FC236}">
                  <a16:creationId xmlns:a16="http://schemas.microsoft.com/office/drawing/2014/main" id="{825BBEC3-FF27-CB5D-62F2-0D65969386D0}"/>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4"/>
              <a:stretch>
                <a:fillRect l="-4245" r="-4245"/>
              </a:stretch>
            </a:blipFill>
            <a:ln cap="sq">
              <a:noFill/>
              <a:prstDash val="solid"/>
              <a:miter/>
            </a:ln>
          </p:spPr>
          <p:txBody>
            <a:bodyPr/>
            <a:lstStyle/>
            <a:p>
              <a:endParaRPr lang="en-US" sz="450"/>
            </a:p>
          </p:txBody>
        </p:sp>
      </p:grpSp>
      <p:sp>
        <p:nvSpPr>
          <p:cNvPr id="11" name="Freeform 8">
            <a:extLst>
              <a:ext uri="{FF2B5EF4-FFF2-40B4-BE49-F238E27FC236}">
                <a16:creationId xmlns:a16="http://schemas.microsoft.com/office/drawing/2014/main" id="{58B150D6-2776-8FF1-8F1E-366929A9FA3A}"/>
              </a:ext>
            </a:extLst>
          </p:cNvPr>
          <p:cNvSpPr/>
          <p:nvPr/>
        </p:nvSpPr>
        <p:spPr>
          <a:xfrm rot="7221679">
            <a:off x="7848451" y="3555045"/>
            <a:ext cx="2128861" cy="1842432"/>
          </a:xfrm>
          <a:custGeom>
            <a:avLst/>
            <a:gdLst/>
            <a:ahLst/>
            <a:cxnLst/>
            <a:rect l="l" t="t" r="r" b="b"/>
            <a:pathLst>
              <a:path w="4257721" h="3684864">
                <a:moveTo>
                  <a:pt x="0" y="0"/>
                </a:moveTo>
                <a:lnTo>
                  <a:pt x="4257721" y="0"/>
                </a:lnTo>
                <a:lnTo>
                  <a:pt x="4257721" y="3684864"/>
                </a:lnTo>
                <a:lnTo>
                  <a:pt x="0" y="368486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sz="450"/>
          </a:p>
        </p:txBody>
      </p:sp>
      <p:sp>
        <p:nvSpPr>
          <p:cNvPr id="12" name="Freeform 9">
            <a:extLst>
              <a:ext uri="{FF2B5EF4-FFF2-40B4-BE49-F238E27FC236}">
                <a16:creationId xmlns:a16="http://schemas.microsoft.com/office/drawing/2014/main" id="{5F513D4B-6493-50CF-176A-454DFBF3A575}"/>
              </a:ext>
            </a:extLst>
          </p:cNvPr>
          <p:cNvSpPr/>
          <p:nvPr/>
        </p:nvSpPr>
        <p:spPr>
          <a:xfrm>
            <a:off x="714277" y="3921956"/>
            <a:ext cx="974147" cy="745521"/>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7"/>
            <a:stretch>
              <a:fillRect/>
            </a:stretch>
          </a:blipFill>
        </p:spPr>
        <p:txBody>
          <a:bodyPr/>
          <a:lstStyle/>
          <a:p>
            <a:endParaRPr lang="en-US" sz="450"/>
          </a:p>
        </p:txBody>
      </p:sp>
      <p:sp>
        <p:nvSpPr>
          <p:cNvPr id="13" name="Freeform 10">
            <a:extLst>
              <a:ext uri="{FF2B5EF4-FFF2-40B4-BE49-F238E27FC236}">
                <a16:creationId xmlns:a16="http://schemas.microsoft.com/office/drawing/2014/main" id="{B0DA7D21-95BA-575A-2F86-5BBF1782A41C}"/>
              </a:ext>
            </a:extLst>
          </p:cNvPr>
          <p:cNvSpPr/>
          <p:nvPr/>
        </p:nvSpPr>
        <p:spPr>
          <a:xfrm>
            <a:off x="6051035" y="4566437"/>
            <a:ext cx="2324292" cy="2011569"/>
          </a:xfrm>
          <a:custGeom>
            <a:avLst/>
            <a:gdLst/>
            <a:ahLst/>
            <a:cxnLst/>
            <a:rect l="l" t="t" r="r" b="b"/>
            <a:pathLst>
              <a:path w="4648584" h="4023138">
                <a:moveTo>
                  <a:pt x="0" y="0"/>
                </a:moveTo>
                <a:lnTo>
                  <a:pt x="4648584" y="0"/>
                </a:lnTo>
                <a:lnTo>
                  <a:pt x="4648584" y="4023138"/>
                </a:lnTo>
                <a:lnTo>
                  <a:pt x="0" y="402313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US" sz="450"/>
          </a:p>
        </p:txBody>
      </p:sp>
      <p:sp>
        <p:nvSpPr>
          <p:cNvPr id="14" name="Freeform 11">
            <a:extLst>
              <a:ext uri="{FF2B5EF4-FFF2-40B4-BE49-F238E27FC236}">
                <a16:creationId xmlns:a16="http://schemas.microsoft.com/office/drawing/2014/main" id="{2A7E403A-28B4-9B59-5E1C-935CBA6FB66D}"/>
              </a:ext>
            </a:extLst>
          </p:cNvPr>
          <p:cNvSpPr/>
          <p:nvPr/>
        </p:nvSpPr>
        <p:spPr>
          <a:xfrm>
            <a:off x="7811547" y="-447119"/>
            <a:ext cx="2202664" cy="1906305"/>
          </a:xfrm>
          <a:custGeom>
            <a:avLst/>
            <a:gdLst/>
            <a:ahLst/>
            <a:cxnLst/>
            <a:rect l="l" t="t" r="r" b="b"/>
            <a:pathLst>
              <a:path w="4405327" h="3812610">
                <a:moveTo>
                  <a:pt x="0" y="0"/>
                </a:moveTo>
                <a:lnTo>
                  <a:pt x="4405327" y="0"/>
                </a:lnTo>
                <a:lnTo>
                  <a:pt x="4405327" y="3812610"/>
                </a:lnTo>
                <a:lnTo>
                  <a:pt x="0" y="3812610"/>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n-US" sz="450"/>
          </a:p>
        </p:txBody>
      </p:sp>
      <p:sp>
        <p:nvSpPr>
          <p:cNvPr id="15" name="Freeform 13">
            <a:extLst>
              <a:ext uri="{FF2B5EF4-FFF2-40B4-BE49-F238E27FC236}">
                <a16:creationId xmlns:a16="http://schemas.microsoft.com/office/drawing/2014/main" id="{FDEA9B3F-F9E8-6998-48AC-88228EFC21D1}"/>
              </a:ext>
            </a:extLst>
          </p:cNvPr>
          <p:cNvSpPr/>
          <p:nvPr/>
        </p:nvSpPr>
        <p:spPr>
          <a:xfrm>
            <a:off x="1585516" y="3699162"/>
            <a:ext cx="1033616" cy="1082680"/>
          </a:xfrm>
          <a:custGeom>
            <a:avLst/>
            <a:gdLst/>
            <a:ahLst/>
            <a:cxnLst/>
            <a:rect l="l" t="t" r="r" b="b"/>
            <a:pathLst>
              <a:path w="2067232" h="2165360">
                <a:moveTo>
                  <a:pt x="0" y="0"/>
                </a:moveTo>
                <a:lnTo>
                  <a:pt x="2067231" y="0"/>
                </a:lnTo>
                <a:lnTo>
                  <a:pt x="2067231" y="2165360"/>
                </a:lnTo>
                <a:lnTo>
                  <a:pt x="0" y="2165360"/>
                </a:lnTo>
                <a:lnTo>
                  <a:pt x="0" y="0"/>
                </a:lnTo>
                <a:close/>
              </a:path>
            </a:pathLst>
          </a:custGeom>
          <a:blipFill>
            <a:blip r:embed="rId12"/>
            <a:stretch>
              <a:fillRect/>
            </a:stretch>
          </a:blipFill>
        </p:spPr>
        <p:txBody>
          <a:bodyPr/>
          <a:lstStyle/>
          <a:p>
            <a:endParaRPr lang="en-US" sz="450"/>
          </a:p>
        </p:txBody>
      </p:sp>
      <p:sp>
        <p:nvSpPr>
          <p:cNvPr id="16" name="TextBox 14">
            <a:extLst>
              <a:ext uri="{FF2B5EF4-FFF2-40B4-BE49-F238E27FC236}">
                <a16:creationId xmlns:a16="http://schemas.microsoft.com/office/drawing/2014/main" id="{A8B9EB45-A056-7FD5-587F-1328FC45749C}"/>
              </a:ext>
            </a:extLst>
          </p:cNvPr>
          <p:cNvSpPr txBox="1"/>
          <p:nvPr/>
        </p:nvSpPr>
        <p:spPr>
          <a:xfrm>
            <a:off x="714277" y="1086891"/>
            <a:ext cx="5074631" cy="359457"/>
          </a:xfrm>
          <a:prstGeom prst="rect">
            <a:avLst/>
          </a:prstGeom>
        </p:spPr>
        <p:txBody>
          <a:bodyPr lIns="0" tIns="0" rIns="0" bIns="0" rtlCol="0" anchor="t">
            <a:spAutoFit/>
          </a:bodyPr>
          <a:lstStyle/>
          <a:p>
            <a:pPr marL="0" lvl="1">
              <a:lnSpc>
                <a:spcPts val="2760"/>
              </a:lnSpc>
            </a:pPr>
            <a:r>
              <a:rPr lang="en-US" sz="3300" b="1" spc="84" dirty="0">
                <a:solidFill>
                  <a:srgbClr val="FFFFFF"/>
                </a:solidFill>
                <a:latin typeface="Lato Bold"/>
                <a:ea typeface="Lato Bold"/>
                <a:cs typeface="Lato Bold"/>
                <a:sym typeface="Lato Bold"/>
              </a:rPr>
              <a:t>Questions?</a:t>
            </a:r>
          </a:p>
        </p:txBody>
      </p:sp>
      <p:grpSp>
        <p:nvGrpSpPr>
          <p:cNvPr id="17" name="Group 15">
            <a:extLst>
              <a:ext uri="{FF2B5EF4-FFF2-40B4-BE49-F238E27FC236}">
                <a16:creationId xmlns:a16="http://schemas.microsoft.com/office/drawing/2014/main" id="{6734A48A-CA3D-C983-0B6E-8BA0AD29F0CF}"/>
              </a:ext>
            </a:extLst>
          </p:cNvPr>
          <p:cNvGrpSpPr/>
          <p:nvPr/>
        </p:nvGrpSpPr>
        <p:grpSpPr>
          <a:xfrm>
            <a:off x="714274" y="688766"/>
            <a:ext cx="3171926" cy="235270"/>
            <a:chOff x="0" y="0"/>
            <a:chExt cx="8458469" cy="627385"/>
          </a:xfrm>
        </p:grpSpPr>
        <p:sp>
          <p:nvSpPr>
            <p:cNvPr id="18" name="Freeform 16">
              <a:extLst>
                <a:ext uri="{FF2B5EF4-FFF2-40B4-BE49-F238E27FC236}">
                  <a16:creationId xmlns:a16="http://schemas.microsoft.com/office/drawing/2014/main" id="{533E6331-8123-4695-8428-2C3B9D35CE69}"/>
                </a:ext>
              </a:extLst>
            </p:cNvPr>
            <p:cNvSpPr/>
            <p:nvPr/>
          </p:nvSpPr>
          <p:spPr>
            <a:xfrm>
              <a:off x="0" y="0"/>
              <a:ext cx="429112" cy="581353"/>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txBody>
            <a:bodyPr/>
            <a:lstStyle/>
            <a:p>
              <a:endParaRPr lang="en-US" sz="450"/>
            </a:p>
          </p:txBody>
        </p:sp>
        <p:sp>
          <p:nvSpPr>
            <p:cNvPr id="19" name="TextBox 17">
              <a:extLst>
                <a:ext uri="{FF2B5EF4-FFF2-40B4-BE49-F238E27FC236}">
                  <a16:creationId xmlns:a16="http://schemas.microsoft.com/office/drawing/2014/main" id="{7163BE8D-A67B-D132-3E33-4C6C42C0336F}"/>
                </a:ext>
              </a:extLst>
            </p:cNvPr>
            <p:cNvSpPr txBox="1"/>
            <p:nvPr/>
          </p:nvSpPr>
          <p:spPr>
            <a:xfrm>
              <a:off x="631909" y="46032"/>
              <a:ext cx="7826560" cy="581353"/>
            </a:xfrm>
            <a:prstGeom prst="rect">
              <a:avLst/>
            </a:prstGeom>
          </p:spPr>
          <p:txBody>
            <a:bodyPr lIns="0" tIns="0" rIns="0" bIns="0" rtlCol="0" anchor="t">
              <a:spAutoFit/>
            </a:bodyPr>
            <a:lstStyle/>
            <a:p>
              <a:pPr marL="0" lvl="1">
                <a:lnSpc>
                  <a:spcPts val="1721"/>
                </a:lnSpc>
                <a:spcBef>
                  <a:spcPct val="0"/>
                </a:spcBef>
              </a:pPr>
              <a:r>
                <a:rPr lang="en-US" sz="1608" spc="45" dirty="0">
                  <a:solidFill>
                    <a:srgbClr val="FFFFFF"/>
                  </a:solidFill>
                  <a:latin typeface="Barlow Condensed"/>
                  <a:ea typeface="Barlow Condensed"/>
                  <a:cs typeface="Barlow Condensed"/>
                  <a:sym typeface="Barlow Condensed"/>
                </a:rPr>
                <a:t>Hydrologic </a:t>
              </a:r>
              <a:r>
                <a:rPr lang="en-US" sz="1600" spc="45" dirty="0">
                  <a:solidFill>
                    <a:srgbClr val="FFFFFF"/>
                  </a:solidFill>
                  <a:latin typeface="Barlow Condensed"/>
                  <a:ea typeface="Barlow Condensed"/>
                  <a:cs typeface="Barlow Condensed"/>
                  <a:sym typeface="Barlow Condensed"/>
                </a:rPr>
                <a:t>Engineering</a:t>
              </a:r>
              <a:r>
                <a:rPr lang="en-US" sz="1608" spc="45" dirty="0">
                  <a:solidFill>
                    <a:srgbClr val="FFFFFF"/>
                  </a:solidFill>
                  <a:latin typeface="Barlow Condensed"/>
                  <a:ea typeface="Barlow Condensed"/>
                  <a:cs typeface="Barlow Condensed"/>
                  <a:sym typeface="Barlow Condensed"/>
                </a:rPr>
                <a:t> Center</a:t>
              </a:r>
            </a:p>
          </p:txBody>
        </p:sp>
      </p:grpSp>
      <p:sp>
        <p:nvSpPr>
          <p:cNvPr id="21" name="TextBox 19">
            <a:extLst>
              <a:ext uri="{FF2B5EF4-FFF2-40B4-BE49-F238E27FC236}">
                <a16:creationId xmlns:a16="http://schemas.microsoft.com/office/drawing/2014/main" id="{49E25896-02E6-8A6F-92B7-4126CF5D9241}"/>
              </a:ext>
            </a:extLst>
          </p:cNvPr>
          <p:cNvSpPr txBox="1"/>
          <p:nvPr/>
        </p:nvSpPr>
        <p:spPr>
          <a:xfrm>
            <a:off x="714274" y="3028364"/>
            <a:ext cx="2486126" cy="102592"/>
          </a:xfrm>
          <a:prstGeom prst="rect">
            <a:avLst/>
          </a:prstGeom>
        </p:spPr>
        <p:txBody>
          <a:bodyPr wrap="square" lIns="0" tIns="0" rIns="0" bIns="0" rtlCol="0" anchor="t">
            <a:spAutoFit/>
          </a:bodyPr>
          <a:lstStyle/>
          <a:p>
            <a:pPr>
              <a:lnSpc>
                <a:spcPts val="840"/>
              </a:lnSpc>
            </a:pPr>
            <a:r>
              <a:rPr lang="en-US" sz="800" i="1" u="sng" dirty="0">
                <a:solidFill>
                  <a:schemeClr val="tx1"/>
                </a:solidFill>
                <a:latin typeface="Arimo Italics"/>
                <a:ea typeface="Arimo Italics"/>
                <a:cs typeface="Arimo Italics"/>
                <a:sym typeface="Arimo Italics"/>
              </a:rPr>
              <a:t>https://www.hec.usace.army.mil/confluence/hmsdocs</a:t>
            </a:r>
            <a:endParaRPr lang="en-US" sz="800" i="1" u="sng" dirty="0">
              <a:solidFill>
                <a:schemeClr val="tx1"/>
              </a:solidFill>
              <a:latin typeface="Arimo Italics"/>
              <a:ea typeface="Arimo Italics"/>
              <a:cs typeface="Arimo Italics"/>
              <a:sym typeface="Arimo Italics"/>
              <a:hlinkClick r:id="rId15" tooltip="https://www.hec.usace.army.mil/confluence/hmsdocs">
                <a:extLst>
                  <a:ext uri="{A12FA001-AC4F-418D-AE19-62706E023703}">
                    <ahyp:hlinkClr xmlns:ahyp="http://schemas.microsoft.com/office/drawing/2018/hyperlinkcolor" val="tx"/>
                  </a:ext>
                </a:extLst>
              </a:hlinkClick>
            </a:endParaRPr>
          </a:p>
        </p:txBody>
      </p:sp>
      <p:sp>
        <p:nvSpPr>
          <p:cNvPr id="2" name="Freeform 12">
            <a:extLst>
              <a:ext uri="{FF2B5EF4-FFF2-40B4-BE49-F238E27FC236}">
                <a16:creationId xmlns:a16="http://schemas.microsoft.com/office/drawing/2014/main" id="{A872F0CE-0580-4879-966A-D2A70DDCA1B7}"/>
              </a:ext>
            </a:extLst>
          </p:cNvPr>
          <p:cNvSpPr/>
          <p:nvPr/>
        </p:nvSpPr>
        <p:spPr>
          <a:xfrm rot="7221679">
            <a:off x="6069706" y="-1466865"/>
            <a:ext cx="2226680" cy="1927091"/>
          </a:xfrm>
          <a:custGeom>
            <a:avLst/>
            <a:gdLst/>
            <a:ahLst/>
            <a:cxnLst/>
            <a:rect l="l" t="t" r="r" b="b"/>
            <a:pathLst>
              <a:path w="4453360" h="3854181">
                <a:moveTo>
                  <a:pt x="0" y="0"/>
                </a:moveTo>
                <a:lnTo>
                  <a:pt x="4453360" y="0"/>
                </a:lnTo>
                <a:lnTo>
                  <a:pt x="4453360" y="3854180"/>
                </a:lnTo>
                <a:lnTo>
                  <a:pt x="0" y="3854180"/>
                </a:lnTo>
                <a:lnTo>
                  <a:pt x="0" y="0"/>
                </a:lnTo>
                <a:close/>
              </a:path>
            </a:pathLst>
          </a:custGeom>
          <a:blipFill>
            <a:blip r:embed="rId16">
              <a:extLst>
                <a:ext uri="{96DAC541-7B7A-43D3-8B79-37D633B846F1}">
                  <asvg:svgBlip xmlns:asvg="http://schemas.microsoft.com/office/drawing/2016/SVG/main" r:embed="rId17"/>
                </a:ext>
              </a:extLst>
            </a:blip>
            <a:stretch>
              <a:fillRect/>
            </a:stretch>
          </a:blipFill>
        </p:spPr>
        <p:txBody>
          <a:bodyPr/>
          <a:lstStyle/>
          <a:p>
            <a:endParaRPr lang="en-US" sz="450"/>
          </a:p>
        </p:txBody>
      </p:sp>
      <p:sp>
        <p:nvSpPr>
          <p:cNvPr id="5" name="Text Placeholder 4">
            <a:extLst>
              <a:ext uri="{FF2B5EF4-FFF2-40B4-BE49-F238E27FC236}">
                <a16:creationId xmlns:a16="http://schemas.microsoft.com/office/drawing/2014/main" id="{1CC07C2B-794F-0B63-9D03-889055679329}"/>
              </a:ext>
            </a:extLst>
          </p:cNvPr>
          <p:cNvSpPr>
            <a:spLocks noGrp="1"/>
          </p:cNvSpPr>
          <p:nvPr>
            <p:ph type="body" sz="quarter" idx="10" hasCustomPrompt="1"/>
          </p:nvPr>
        </p:nvSpPr>
        <p:spPr>
          <a:xfrm>
            <a:off x="713013" y="2274897"/>
            <a:ext cx="4974466" cy="639102"/>
          </a:xfrm>
        </p:spPr>
        <p:txBody>
          <a:bodyPr/>
          <a:lstStyle>
            <a:lvl1pPr marL="0" indent="0">
              <a:buNone/>
              <a:defRPr/>
            </a:lvl1pPr>
          </a:lstStyle>
          <a:p>
            <a:pPr marL="0" marR="0" lvl="0" indent="0" algn="l" defTabSz="685749"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2000" spc="61" dirty="0">
                <a:solidFill>
                  <a:srgbClr val="FFFFFF"/>
                </a:solidFill>
                <a:latin typeface="Barlow Condensed"/>
                <a:ea typeface="Barlow Condensed"/>
                <a:cs typeface="Barlow Condensed"/>
                <a:sym typeface="Barlow Condensed"/>
              </a:rPr>
              <a:t>Check out our </a:t>
            </a:r>
            <a:r>
              <a:rPr lang="en-US" sz="2000" b="1" u="sng" spc="61" dirty="0">
                <a:solidFill>
                  <a:srgbClr val="FFFFFF"/>
                </a:solidFill>
                <a:latin typeface="Barlow Condensed Bold"/>
                <a:ea typeface="Barlow Condensed Bold"/>
                <a:cs typeface="Barlow Condensed Bold"/>
                <a:sym typeface="Barlow Condensed Bold"/>
                <a:hlinkClick r:id="rId15" tooltip="https://www.hec.usace.army.mil/confluence/hmsdocs"/>
              </a:rPr>
              <a:t>Confluence</a:t>
            </a:r>
            <a:r>
              <a:rPr lang="en-US" sz="2000" spc="61" dirty="0">
                <a:solidFill>
                  <a:srgbClr val="FFFFFF"/>
                </a:solidFill>
                <a:latin typeface="Barlow Condensed"/>
                <a:ea typeface="Barlow Condensed"/>
                <a:cs typeface="Barlow Condensed"/>
                <a:sym typeface="Barlow Condensed"/>
              </a:rPr>
              <a:t> for tutorials, user’s manual, and webinars</a:t>
            </a:r>
          </a:p>
        </p:txBody>
      </p:sp>
    </p:spTree>
    <p:extLst>
      <p:ext uri="{BB962C8B-B14F-4D97-AF65-F5344CB8AC3E}">
        <p14:creationId xmlns:p14="http://schemas.microsoft.com/office/powerpoint/2010/main" val="32092129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_Slide">
    <p:spTree>
      <p:nvGrpSpPr>
        <p:cNvPr id="1" name=""/>
        <p:cNvGrpSpPr/>
        <p:nvPr/>
      </p:nvGrpSpPr>
      <p:grpSpPr>
        <a:xfrm>
          <a:off x="0" y="0"/>
          <a:ext cx="0" cy="0"/>
          <a:chOff x="0" y="0"/>
          <a:chExt cx="0" cy="0"/>
        </a:xfrm>
      </p:grpSpPr>
      <p:sp>
        <p:nvSpPr>
          <p:cNvPr id="5" name="Freeform 2">
            <a:extLst>
              <a:ext uri="{FF2B5EF4-FFF2-40B4-BE49-F238E27FC236}">
                <a16:creationId xmlns:a16="http://schemas.microsoft.com/office/drawing/2014/main" id="{70C6E894-15AA-72EE-255A-4C8A2CE4A72C}"/>
              </a:ext>
            </a:extLst>
          </p:cNvPr>
          <p:cNvSpPr/>
          <p:nvPr userDrawn="1"/>
        </p:nvSpPr>
        <p:spPr>
          <a:xfrm rot="-3578320">
            <a:off x="7359302" y="-849456"/>
            <a:ext cx="2428779" cy="2101998"/>
          </a:xfrm>
          <a:custGeom>
            <a:avLst/>
            <a:gdLst/>
            <a:ahLst/>
            <a:cxnLst/>
            <a:rect l="l" t="t" r="r" b="b"/>
            <a:pathLst>
              <a:path w="4857558" h="4203996">
                <a:moveTo>
                  <a:pt x="0" y="0"/>
                </a:moveTo>
                <a:lnTo>
                  <a:pt x="4857558" y="0"/>
                </a:lnTo>
                <a:lnTo>
                  <a:pt x="4857558" y="4203996"/>
                </a:lnTo>
                <a:lnTo>
                  <a:pt x="0" y="420399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450"/>
          </a:p>
        </p:txBody>
      </p:sp>
      <p:grpSp>
        <p:nvGrpSpPr>
          <p:cNvPr id="6" name="Group 3">
            <a:extLst>
              <a:ext uri="{FF2B5EF4-FFF2-40B4-BE49-F238E27FC236}">
                <a16:creationId xmlns:a16="http://schemas.microsoft.com/office/drawing/2014/main" id="{D8536B2E-A218-D794-824F-3212F3BB2CA7}"/>
              </a:ext>
            </a:extLst>
          </p:cNvPr>
          <p:cNvGrpSpPr/>
          <p:nvPr userDrawn="1"/>
        </p:nvGrpSpPr>
        <p:grpSpPr>
          <a:xfrm>
            <a:off x="5437388" y="2528317"/>
            <a:ext cx="2422001" cy="2097344"/>
            <a:chOff x="0" y="0"/>
            <a:chExt cx="4282440" cy="3708400"/>
          </a:xfrm>
        </p:grpSpPr>
        <p:sp>
          <p:nvSpPr>
            <p:cNvPr id="7" name="Freeform 4">
              <a:extLst>
                <a:ext uri="{FF2B5EF4-FFF2-40B4-BE49-F238E27FC236}">
                  <a16:creationId xmlns:a16="http://schemas.microsoft.com/office/drawing/2014/main" id="{82A3BD25-C281-0A2C-8BF5-47D154BD252B}"/>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4"/>
              <a:stretch>
                <a:fillRect l="-36595" r="-36595"/>
              </a:stretch>
            </a:blipFill>
            <a:ln w="73025" cap="sq">
              <a:solidFill>
                <a:srgbClr val="B1BBC0"/>
              </a:solidFill>
              <a:prstDash val="solid"/>
              <a:miter/>
            </a:ln>
          </p:spPr>
          <p:txBody>
            <a:bodyPr/>
            <a:lstStyle/>
            <a:p>
              <a:endParaRPr lang="en-US" sz="450"/>
            </a:p>
          </p:txBody>
        </p:sp>
      </p:grpSp>
      <p:sp>
        <p:nvSpPr>
          <p:cNvPr id="10" name="Freeform 7">
            <a:extLst>
              <a:ext uri="{FF2B5EF4-FFF2-40B4-BE49-F238E27FC236}">
                <a16:creationId xmlns:a16="http://schemas.microsoft.com/office/drawing/2014/main" id="{537B7190-E0BC-71A3-8884-7685D2F71B9C}"/>
              </a:ext>
            </a:extLst>
          </p:cNvPr>
          <p:cNvSpPr/>
          <p:nvPr userDrawn="1"/>
        </p:nvSpPr>
        <p:spPr>
          <a:xfrm>
            <a:off x="609602" y="3960326"/>
            <a:ext cx="974147" cy="745521"/>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5"/>
            <a:stretch>
              <a:fillRect/>
            </a:stretch>
          </a:blipFill>
        </p:spPr>
        <p:txBody>
          <a:bodyPr/>
          <a:lstStyle/>
          <a:p>
            <a:endParaRPr lang="en-US" sz="450"/>
          </a:p>
        </p:txBody>
      </p:sp>
      <p:sp>
        <p:nvSpPr>
          <p:cNvPr id="11" name="Freeform 8">
            <a:extLst>
              <a:ext uri="{FF2B5EF4-FFF2-40B4-BE49-F238E27FC236}">
                <a16:creationId xmlns:a16="http://schemas.microsoft.com/office/drawing/2014/main" id="{9892E763-1386-69F4-9DDA-CF3773BDED78}"/>
              </a:ext>
            </a:extLst>
          </p:cNvPr>
          <p:cNvSpPr/>
          <p:nvPr userDrawn="1"/>
        </p:nvSpPr>
        <p:spPr>
          <a:xfrm>
            <a:off x="1480843" y="3737532"/>
            <a:ext cx="1033616" cy="1082680"/>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6"/>
            <a:stretch>
              <a:fillRect/>
            </a:stretch>
          </a:blipFill>
        </p:spPr>
        <p:txBody>
          <a:bodyPr/>
          <a:lstStyle/>
          <a:p>
            <a:endParaRPr lang="en-US" sz="450"/>
          </a:p>
        </p:txBody>
      </p:sp>
      <p:sp>
        <p:nvSpPr>
          <p:cNvPr id="15" name="Freeform 12">
            <a:extLst>
              <a:ext uri="{FF2B5EF4-FFF2-40B4-BE49-F238E27FC236}">
                <a16:creationId xmlns:a16="http://schemas.microsoft.com/office/drawing/2014/main" id="{CFBE5276-1573-D04A-0E04-0DB847A536CD}"/>
              </a:ext>
            </a:extLst>
          </p:cNvPr>
          <p:cNvSpPr/>
          <p:nvPr userDrawn="1"/>
        </p:nvSpPr>
        <p:spPr>
          <a:xfrm rot="-3578320">
            <a:off x="5466011" y="4745537"/>
            <a:ext cx="2415597" cy="2090589"/>
          </a:xfrm>
          <a:custGeom>
            <a:avLst/>
            <a:gdLst/>
            <a:ahLst/>
            <a:cxnLst/>
            <a:rect l="l" t="t" r="r" b="b"/>
            <a:pathLst>
              <a:path w="4770994" h="4129078">
                <a:moveTo>
                  <a:pt x="0" y="0"/>
                </a:moveTo>
                <a:lnTo>
                  <a:pt x="4770994" y="0"/>
                </a:lnTo>
                <a:lnTo>
                  <a:pt x="4770994" y="4129078"/>
                </a:lnTo>
                <a:lnTo>
                  <a:pt x="0" y="41290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450"/>
          </a:p>
        </p:txBody>
      </p:sp>
      <p:sp>
        <p:nvSpPr>
          <p:cNvPr id="16" name="Freeform 13">
            <a:extLst>
              <a:ext uri="{FF2B5EF4-FFF2-40B4-BE49-F238E27FC236}">
                <a16:creationId xmlns:a16="http://schemas.microsoft.com/office/drawing/2014/main" id="{1C6F27D6-FF3B-1543-5A61-5ED773C2FAC0}"/>
              </a:ext>
            </a:extLst>
          </p:cNvPr>
          <p:cNvSpPr/>
          <p:nvPr userDrawn="1"/>
        </p:nvSpPr>
        <p:spPr>
          <a:xfrm rot="-3578320">
            <a:off x="7396742" y="3628515"/>
            <a:ext cx="2465814" cy="2134050"/>
          </a:xfrm>
          <a:custGeom>
            <a:avLst/>
            <a:gdLst/>
            <a:ahLst/>
            <a:cxnLst/>
            <a:rect l="l" t="t" r="r" b="b"/>
            <a:pathLst>
              <a:path w="4931628" h="4268100">
                <a:moveTo>
                  <a:pt x="0" y="0"/>
                </a:moveTo>
                <a:lnTo>
                  <a:pt x="4931628" y="0"/>
                </a:lnTo>
                <a:lnTo>
                  <a:pt x="4931628" y="4268100"/>
                </a:lnTo>
                <a:lnTo>
                  <a:pt x="0" y="42681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450"/>
          </a:p>
        </p:txBody>
      </p:sp>
      <p:grpSp>
        <p:nvGrpSpPr>
          <p:cNvPr id="17" name="Group 14">
            <a:extLst>
              <a:ext uri="{FF2B5EF4-FFF2-40B4-BE49-F238E27FC236}">
                <a16:creationId xmlns:a16="http://schemas.microsoft.com/office/drawing/2014/main" id="{C0824EAF-69F3-047C-F660-09A66173AAFB}"/>
              </a:ext>
            </a:extLst>
          </p:cNvPr>
          <p:cNvGrpSpPr/>
          <p:nvPr userDrawn="1"/>
        </p:nvGrpSpPr>
        <p:grpSpPr>
          <a:xfrm>
            <a:off x="5437388" y="258106"/>
            <a:ext cx="2422001" cy="2097344"/>
            <a:chOff x="0" y="0"/>
            <a:chExt cx="4282440" cy="3708400"/>
          </a:xfrm>
        </p:grpSpPr>
        <p:sp>
          <p:nvSpPr>
            <p:cNvPr id="18" name="Freeform 15">
              <a:extLst>
                <a:ext uri="{FF2B5EF4-FFF2-40B4-BE49-F238E27FC236}">
                  <a16:creationId xmlns:a16="http://schemas.microsoft.com/office/drawing/2014/main" id="{86A16BE6-A8A8-F9F9-5839-31E69457456A}"/>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7"/>
              <a:stretch>
                <a:fillRect l="-4245" r="-4245"/>
              </a:stretch>
            </a:blipFill>
            <a:ln w="73025" cap="sq">
              <a:solidFill>
                <a:srgbClr val="B1BBC0"/>
              </a:solidFill>
              <a:prstDash val="solid"/>
              <a:miter/>
            </a:ln>
          </p:spPr>
          <p:txBody>
            <a:bodyPr/>
            <a:lstStyle/>
            <a:p>
              <a:endParaRPr lang="en-US" sz="450"/>
            </a:p>
          </p:txBody>
        </p:sp>
      </p:grpSp>
      <p:grpSp>
        <p:nvGrpSpPr>
          <p:cNvPr id="19" name="Group 16">
            <a:extLst>
              <a:ext uri="{FF2B5EF4-FFF2-40B4-BE49-F238E27FC236}">
                <a16:creationId xmlns:a16="http://schemas.microsoft.com/office/drawing/2014/main" id="{930CBE92-E04C-AD24-2C1D-D0357D754B45}"/>
              </a:ext>
            </a:extLst>
          </p:cNvPr>
          <p:cNvGrpSpPr/>
          <p:nvPr userDrawn="1"/>
        </p:nvGrpSpPr>
        <p:grpSpPr>
          <a:xfrm>
            <a:off x="7406853" y="1426450"/>
            <a:ext cx="2333681" cy="2020862"/>
            <a:chOff x="0" y="0"/>
            <a:chExt cx="4282440" cy="3708400"/>
          </a:xfrm>
        </p:grpSpPr>
        <p:sp>
          <p:nvSpPr>
            <p:cNvPr id="20" name="Freeform 17">
              <a:extLst>
                <a:ext uri="{FF2B5EF4-FFF2-40B4-BE49-F238E27FC236}">
                  <a16:creationId xmlns:a16="http://schemas.microsoft.com/office/drawing/2014/main" id="{8850F76B-452C-EA0A-5617-CC136EA88722}"/>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8"/>
              <a:stretch>
                <a:fillRect t="-6479" b="-6479"/>
              </a:stretch>
            </a:blipFill>
            <a:ln w="73025" cap="sq">
              <a:solidFill>
                <a:srgbClr val="B1BBC0"/>
              </a:solidFill>
              <a:prstDash val="solid"/>
              <a:miter/>
            </a:ln>
          </p:spPr>
          <p:txBody>
            <a:bodyPr/>
            <a:lstStyle/>
            <a:p>
              <a:endParaRPr lang="en-US" sz="450"/>
            </a:p>
          </p:txBody>
        </p:sp>
      </p:grpSp>
      <p:sp>
        <p:nvSpPr>
          <p:cNvPr id="21" name="Freeform 18">
            <a:extLst>
              <a:ext uri="{FF2B5EF4-FFF2-40B4-BE49-F238E27FC236}">
                <a16:creationId xmlns:a16="http://schemas.microsoft.com/office/drawing/2014/main" id="{48FB3133-CED5-5FA3-E9F7-4E833FED0E41}"/>
              </a:ext>
            </a:extLst>
          </p:cNvPr>
          <p:cNvSpPr/>
          <p:nvPr userDrawn="1"/>
        </p:nvSpPr>
        <p:spPr>
          <a:xfrm rot="-3578320">
            <a:off x="5480633" y="-1929189"/>
            <a:ext cx="2385497" cy="2064539"/>
          </a:xfrm>
          <a:custGeom>
            <a:avLst/>
            <a:gdLst/>
            <a:ahLst/>
            <a:cxnLst/>
            <a:rect l="l" t="t" r="r" b="b"/>
            <a:pathLst>
              <a:path w="4770994" h="4129078">
                <a:moveTo>
                  <a:pt x="0" y="0"/>
                </a:moveTo>
                <a:lnTo>
                  <a:pt x="4770994" y="0"/>
                </a:lnTo>
                <a:lnTo>
                  <a:pt x="4770994" y="4129079"/>
                </a:lnTo>
                <a:lnTo>
                  <a:pt x="0" y="412907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450"/>
          </a:p>
        </p:txBody>
      </p:sp>
      <p:sp>
        <p:nvSpPr>
          <p:cNvPr id="2" name="Title Placeholder 1">
            <a:extLst>
              <a:ext uri="{FF2B5EF4-FFF2-40B4-BE49-F238E27FC236}">
                <a16:creationId xmlns:a16="http://schemas.microsoft.com/office/drawing/2014/main" id="{5283E91F-86F4-A252-FE92-C734A4B88775}"/>
              </a:ext>
            </a:extLst>
          </p:cNvPr>
          <p:cNvSpPr>
            <a:spLocks noGrp="1"/>
          </p:cNvSpPr>
          <p:nvPr>
            <p:ph type="title" hasCustomPrompt="1"/>
          </p:nvPr>
        </p:nvSpPr>
        <p:spPr>
          <a:xfrm>
            <a:off x="628650" y="1134973"/>
            <a:ext cx="4248150" cy="994172"/>
          </a:xfrm>
          <a:prstGeom prst="rect">
            <a:avLst/>
          </a:prstGeom>
        </p:spPr>
        <p:txBody>
          <a:bodyPr vert="horz" lIns="91440" tIns="45720" rIns="91440" bIns="45720" rtlCol="0" anchor="ctr">
            <a:noAutofit/>
          </a:bodyPr>
          <a:lstStyle>
            <a:lvl1pPr>
              <a:lnSpc>
                <a:spcPts val="2070"/>
              </a:lnSpc>
              <a:spcBef>
                <a:spcPts val="600"/>
              </a:spcBef>
              <a:defRPr sz="3600"/>
            </a:lvl1pPr>
          </a:lstStyle>
          <a:p>
            <a:pPr>
              <a:lnSpc>
                <a:spcPts val="2760"/>
              </a:lnSpc>
            </a:pPr>
            <a:r>
              <a:rPr lang="en-US" sz="3600" b="1" spc="84" dirty="0">
                <a:solidFill>
                  <a:srgbClr val="FFFFFF"/>
                </a:solidFill>
                <a:latin typeface="Lato Bold"/>
                <a:ea typeface="Lato Bold"/>
                <a:cs typeface="Lato Bold"/>
                <a:sym typeface="Lato Bold"/>
              </a:rPr>
              <a:t>Title of Lecture or</a:t>
            </a:r>
            <a:br>
              <a:rPr lang="en-US" sz="3600" b="1" spc="84" dirty="0">
                <a:solidFill>
                  <a:srgbClr val="FFFFFF"/>
                </a:solidFill>
                <a:latin typeface="Lato Bold"/>
                <a:ea typeface="Lato Bold"/>
                <a:cs typeface="Lato Bold"/>
                <a:sym typeface="Lato Bold"/>
              </a:rPr>
            </a:br>
            <a:r>
              <a:rPr lang="en-US" sz="3600" b="1" spc="84" dirty="0">
                <a:solidFill>
                  <a:srgbClr val="FFFFFF"/>
                </a:solidFill>
                <a:latin typeface="Lato Bold"/>
                <a:ea typeface="Lato Bold"/>
                <a:cs typeface="Lato Bold"/>
                <a:sym typeface="Lato Bold"/>
              </a:rPr>
              <a:t>Presentation</a:t>
            </a:r>
          </a:p>
        </p:txBody>
      </p:sp>
      <p:sp>
        <p:nvSpPr>
          <p:cNvPr id="3" name="Content Placeholder 2">
            <a:extLst>
              <a:ext uri="{FF2B5EF4-FFF2-40B4-BE49-F238E27FC236}">
                <a16:creationId xmlns:a16="http://schemas.microsoft.com/office/drawing/2014/main" id="{4C3AE80F-6C51-0923-F3AC-5C71D7E2E89B}"/>
              </a:ext>
            </a:extLst>
          </p:cNvPr>
          <p:cNvSpPr>
            <a:spLocks noGrp="1"/>
          </p:cNvSpPr>
          <p:nvPr>
            <p:ph sz="quarter" idx="10" hasCustomPrompt="1"/>
          </p:nvPr>
        </p:nvSpPr>
        <p:spPr>
          <a:xfrm>
            <a:off x="628652" y="2384856"/>
            <a:ext cx="3732239" cy="1096962"/>
          </a:xfrm>
        </p:spPr>
        <p:txBody>
          <a:bodyPr/>
          <a:lstStyle>
            <a:lvl1pPr marL="0" indent="0">
              <a:lnSpc>
                <a:spcPts val="1322"/>
              </a:lnSpc>
              <a:spcBef>
                <a:spcPts val="0"/>
              </a:spcBef>
              <a:buNone/>
              <a:defRPr>
                <a:latin typeface="Barlow Condensed" panose="00000506000000000000" pitchFamily="2" charset="0"/>
              </a:defRPr>
            </a:lvl1pPr>
            <a:lvl2pPr marL="0" indent="0">
              <a:buNone/>
              <a:defRPr>
                <a:latin typeface="Barlow Condensed" panose="00000506000000000000" pitchFamily="2" charset="0"/>
              </a:defRPr>
            </a:lvl2pPr>
            <a:lvl3pPr>
              <a:defRPr>
                <a:latin typeface="Barlow Condensed" panose="00000506000000000000" pitchFamily="2" charset="0"/>
              </a:defRPr>
            </a:lvl3pPr>
            <a:lvl4pPr>
              <a:defRPr>
                <a:latin typeface="Barlow Condensed" panose="00000506000000000000" pitchFamily="2" charset="0"/>
              </a:defRPr>
            </a:lvl4pPr>
            <a:lvl5pPr>
              <a:defRPr>
                <a:latin typeface="Barlow Condensed" panose="00000506000000000000" pitchFamily="2" charset="0"/>
              </a:defRPr>
            </a:lvl5pPr>
          </a:lstStyle>
          <a:p>
            <a:pPr>
              <a:lnSpc>
                <a:spcPts val="1763"/>
              </a:lnSpc>
            </a:pPr>
            <a:r>
              <a:rPr lang="en-US" sz="1600" spc="46" dirty="0">
                <a:solidFill>
                  <a:srgbClr val="FFFFFF"/>
                </a:solidFill>
                <a:latin typeface="Barlow Condensed"/>
                <a:ea typeface="Barlow Condensed"/>
                <a:cs typeface="Barlow Condensed"/>
                <a:sym typeface="Barlow Condensed"/>
              </a:rPr>
              <a:t>Course Name </a:t>
            </a:r>
            <a:r>
              <a:rPr lang="en-US" sz="1600" i="1" spc="46" dirty="0">
                <a:solidFill>
                  <a:srgbClr val="FFFFFF"/>
                </a:solidFill>
                <a:latin typeface="Barlow Condensed"/>
                <a:ea typeface="Barlow Condensed"/>
                <a:cs typeface="Barlow Condensed"/>
                <a:sym typeface="Barlow Condensed"/>
              </a:rPr>
              <a:t>(if applicable)</a:t>
            </a:r>
          </a:p>
          <a:p>
            <a:pPr>
              <a:lnSpc>
                <a:spcPts val="1763"/>
              </a:lnSpc>
            </a:pPr>
            <a:r>
              <a:rPr lang="en-US" sz="1600" spc="46" dirty="0">
                <a:solidFill>
                  <a:srgbClr val="FFFFFF"/>
                </a:solidFill>
                <a:latin typeface="Barlow Condensed"/>
                <a:ea typeface="Barlow Condensed"/>
                <a:cs typeface="Barlow Condensed"/>
                <a:sym typeface="Barlow Condensed"/>
              </a:rPr>
              <a:t>Date of Presentation / Month Year of Class</a:t>
            </a:r>
          </a:p>
          <a:p>
            <a:pPr marL="0" lvl="1">
              <a:lnSpc>
                <a:spcPts val="1763"/>
              </a:lnSpc>
              <a:spcBef>
                <a:spcPct val="0"/>
              </a:spcBef>
            </a:pPr>
            <a:r>
              <a:rPr lang="en-US" sz="1600" spc="46" dirty="0">
                <a:solidFill>
                  <a:srgbClr val="FFFFFF"/>
                </a:solidFill>
                <a:latin typeface="Barlow Condensed"/>
                <a:ea typeface="Barlow Condensed"/>
                <a:cs typeface="Barlow Condensed"/>
                <a:sym typeface="Barlow Condensed"/>
              </a:rPr>
              <a:t>Presenter Name, Certs.</a:t>
            </a:r>
          </a:p>
          <a:p>
            <a:pPr lvl="1"/>
            <a:endParaRPr lang="en-US" dirty="0"/>
          </a:p>
        </p:txBody>
      </p:sp>
      <p:grpSp>
        <p:nvGrpSpPr>
          <p:cNvPr id="22" name="Group 16">
            <a:extLst>
              <a:ext uri="{FF2B5EF4-FFF2-40B4-BE49-F238E27FC236}">
                <a16:creationId xmlns:a16="http://schemas.microsoft.com/office/drawing/2014/main" id="{EDB9B287-876B-B55D-A83F-A0BA121A8A66}"/>
              </a:ext>
            </a:extLst>
          </p:cNvPr>
          <p:cNvGrpSpPr/>
          <p:nvPr userDrawn="1"/>
        </p:nvGrpSpPr>
        <p:grpSpPr>
          <a:xfrm>
            <a:off x="714274" y="627337"/>
            <a:ext cx="3171926" cy="232296"/>
            <a:chOff x="0" y="0"/>
            <a:chExt cx="8458469" cy="619455"/>
          </a:xfrm>
        </p:grpSpPr>
        <p:sp>
          <p:nvSpPr>
            <p:cNvPr id="26" name="Freeform 17">
              <a:extLst>
                <a:ext uri="{FF2B5EF4-FFF2-40B4-BE49-F238E27FC236}">
                  <a16:creationId xmlns:a16="http://schemas.microsoft.com/office/drawing/2014/main" id="{78737B9D-51CE-80D5-2C29-71128721F0D3}"/>
                </a:ext>
              </a:extLst>
            </p:cNvPr>
            <p:cNvSpPr/>
            <p:nvPr/>
          </p:nvSpPr>
          <p:spPr>
            <a:xfrm>
              <a:off x="0" y="0"/>
              <a:ext cx="429112" cy="581354"/>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US" sz="450"/>
            </a:p>
          </p:txBody>
        </p:sp>
        <p:sp>
          <p:nvSpPr>
            <p:cNvPr id="27" name="TextBox 18">
              <a:extLst>
                <a:ext uri="{FF2B5EF4-FFF2-40B4-BE49-F238E27FC236}">
                  <a16:creationId xmlns:a16="http://schemas.microsoft.com/office/drawing/2014/main" id="{34263E29-01F4-8E3E-5E63-46C5114AE200}"/>
                </a:ext>
              </a:extLst>
            </p:cNvPr>
            <p:cNvSpPr txBox="1"/>
            <p:nvPr/>
          </p:nvSpPr>
          <p:spPr>
            <a:xfrm>
              <a:off x="631909" y="38101"/>
              <a:ext cx="7826560" cy="581354"/>
            </a:xfrm>
            <a:prstGeom prst="rect">
              <a:avLst/>
            </a:prstGeom>
          </p:spPr>
          <p:txBody>
            <a:bodyPr lIns="0" tIns="0" rIns="0" bIns="0" rtlCol="0" anchor="t">
              <a:spAutoFit/>
            </a:bodyPr>
            <a:lstStyle/>
            <a:p>
              <a:pPr marL="0" lvl="1">
                <a:lnSpc>
                  <a:spcPts val="1721"/>
                </a:lnSpc>
                <a:spcBef>
                  <a:spcPct val="0"/>
                </a:spcBef>
              </a:pPr>
              <a:r>
                <a:rPr lang="en-US" sz="1608" spc="45" dirty="0">
                  <a:solidFill>
                    <a:srgbClr val="FFFFFF"/>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21223802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_2">
    <p:spTree>
      <p:nvGrpSpPr>
        <p:cNvPr id="1" name=""/>
        <p:cNvGrpSpPr/>
        <p:nvPr/>
      </p:nvGrpSpPr>
      <p:grpSpPr>
        <a:xfrm>
          <a:off x="0" y="0"/>
          <a:ext cx="0" cy="0"/>
          <a:chOff x="0" y="0"/>
          <a:chExt cx="0" cy="0"/>
        </a:xfrm>
      </p:grpSpPr>
      <p:grpSp>
        <p:nvGrpSpPr>
          <p:cNvPr id="14" name="Group 2">
            <a:extLst>
              <a:ext uri="{FF2B5EF4-FFF2-40B4-BE49-F238E27FC236}">
                <a16:creationId xmlns:a16="http://schemas.microsoft.com/office/drawing/2014/main" id="{D7A20088-A58B-523A-8F85-2B47B06A76C7}"/>
              </a:ext>
            </a:extLst>
          </p:cNvPr>
          <p:cNvGrpSpPr>
            <a:grpSpLocks noGrp="1" noUngrp="1" noRot="1" noMove="1" noResize="1"/>
          </p:cNvGrpSpPr>
          <p:nvPr userDrawn="1"/>
        </p:nvGrpSpPr>
        <p:grpSpPr>
          <a:xfrm>
            <a:off x="5228887" y="514350"/>
            <a:ext cx="3549618" cy="4244158"/>
            <a:chOff x="0" y="0"/>
            <a:chExt cx="8603361" cy="10286746"/>
          </a:xfrm>
        </p:grpSpPr>
        <p:sp>
          <p:nvSpPr>
            <p:cNvPr id="15" name="Freeform 3">
              <a:extLst>
                <a:ext uri="{FF2B5EF4-FFF2-40B4-BE49-F238E27FC236}">
                  <a16:creationId xmlns:a16="http://schemas.microsoft.com/office/drawing/2014/main" id="{1008D919-E3A0-1708-2C77-30378D4C4358}"/>
                </a:ext>
              </a:extLst>
            </p:cNvPr>
            <p:cNvSpPr>
              <a:spLocks noGrp="1" noRot="1" noMove="1" noResize="1" noEditPoints="1" noAdjustHandles="1" noChangeArrowheads="1" noChangeShapeType="1"/>
            </p:cNvSpPr>
            <p:nvPr/>
          </p:nvSpPr>
          <p:spPr>
            <a:xfrm>
              <a:off x="-2794" y="-127"/>
              <a:ext cx="8606155" cy="10286873"/>
            </a:xfrm>
            <a:custGeom>
              <a:avLst/>
              <a:gdLst/>
              <a:ahLst/>
              <a:cxnLst/>
              <a:rect l="l" t="t" r="r" b="b"/>
              <a:pathLst>
                <a:path w="8606155" h="10286873">
                  <a:moveTo>
                    <a:pt x="8606155" y="10251440"/>
                  </a:moveTo>
                  <a:cubicBezTo>
                    <a:pt x="8606155" y="10284587"/>
                    <a:pt x="8595487" y="10286873"/>
                    <a:pt x="8567674" y="10286873"/>
                  </a:cubicBezTo>
                  <a:cubicBezTo>
                    <a:pt x="5713095" y="10286238"/>
                    <a:pt x="2858643" y="10286238"/>
                    <a:pt x="4064" y="10286238"/>
                  </a:cubicBezTo>
                  <a:cubicBezTo>
                    <a:pt x="0" y="10272395"/>
                    <a:pt x="6350" y="10259822"/>
                    <a:pt x="9271" y="10246995"/>
                  </a:cubicBezTo>
                  <a:cubicBezTo>
                    <a:pt x="134747" y="9685401"/>
                    <a:pt x="260350" y="9123934"/>
                    <a:pt x="386207" y="8562467"/>
                  </a:cubicBezTo>
                  <a:cubicBezTo>
                    <a:pt x="565658" y="7761986"/>
                    <a:pt x="745490" y="6961632"/>
                    <a:pt x="924814" y="6161151"/>
                  </a:cubicBezTo>
                  <a:cubicBezTo>
                    <a:pt x="1146302" y="5172583"/>
                    <a:pt x="1367282" y="4184015"/>
                    <a:pt x="1588643" y="3195574"/>
                  </a:cubicBezTo>
                  <a:cubicBezTo>
                    <a:pt x="1813560" y="2191385"/>
                    <a:pt x="2038604" y="1187323"/>
                    <a:pt x="2264156" y="183261"/>
                  </a:cubicBezTo>
                  <a:cubicBezTo>
                    <a:pt x="2277872" y="122174"/>
                    <a:pt x="2286635" y="59690"/>
                    <a:pt x="2308860" y="635"/>
                  </a:cubicBezTo>
                  <a:cubicBezTo>
                    <a:pt x="4395216" y="635"/>
                    <a:pt x="6481572" y="635"/>
                    <a:pt x="8567928" y="0"/>
                  </a:cubicBezTo>
                  <a:cubicBezTo>
                    <a:pt x="8596249" y="0"/>
                    <a:pt x="8605901" y="3429"/>
                    <a:pt x="8605901" y="35814"/>
                  </a:cubicBezTo>
                  <a:cubicBezTo>
                    <a:pt x="8605139" y="3441065"/>
                    <a:pt x="8605139" y="6846316"/>
                    <a:pt x="8606155" y="10251440"/>
                  </a:cubicBezTo>
                  <a:close/>
                </a:path>
              </a:pathLst>
            </a:custGeom>
            <a:blipFill>
              <a:blip r:embed="rId2"/>
              <a:stretch>
                <a:fillRect l="-69567" r="-69567"/>
              </a:stretch>
            </a:blipFill>
            <a:ln cap="sq">
              <a:noFill/>
              <a:prstDash val="solid"/>
              <a:miter/>
            </a:ln>
          </p:spPr>
          <p:txBody>
            <a:bodyPr/>
            <a:lstStyle/>
            <a:p>
              <a:endParaRPr lang="en-US" sz="450"/>
            </a:p>
          </p:txBody>
        </p:sp>
      </p:grpSp>
      <p:sp>
        <p:nvSpPr>
          <p:cNvPr id="21" name="Freeform 9">
            <a:extLst>
              <a:ext uri="{FF2B5EF4-FFF2-40B4-BE49-F238E27FC236}">
                <a16:creationId xmlns:a16="http://schemas.microsoft.com/office/drawing/2014/main" id="{A701583F-87D1-273D-825C-3D76D6B97783}"/>
              </a:ext>
            </a:extLst>
          </p:cNvPr>
          <p:cNvSpPr/>
          <p:nvPr userDrawn="1"/>
        </p:nvSpPr>
        <p:spPr>
          <a:xfrm>
            <a:off x="628650" y="3993565"/>
            <a:ext cx="974147" cy="745521"/>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3"/>
            <a:stretch>
              <a:fillRect/>
            </a:stretch>
          </a:blipFill>
        </p:spPr>
        <p:txBody>
          <a:bodyPr/>
          <a:lstStyle/>
          <a:p>
            <a:endParaRPr lang="en-US" sz="450"/>
          </a:p>
        </p:txBody>
      </p:sp>
      <p:sp>
        <p:nvSpPr>
          <p:cNvPr id="22" name="Freeform 10">
            <a:extLst>
              <a:ext uri="{FF2B5EF4-FFF2-40B4-BE49-F238E27FC236}">
                <a16:creationId xmlns:a16="http://schemas.microsoft.com/office/drawing/2014/main" id="{81CE8F71-BF99-DA40-F335-1502F906615D}"/>
              </a:ext>
            </a:extLst>
          </p:cNvPr>
          <p:cNvSpPr/>
          <p:nvPr userDrawn="1"/>
        </p:nvSpPr>
        <p:spPr>
          <a:xfrm>
            <a:off x="1499890" y="3770771"/>
            <a:ext cx="1033616" cy="1082680"/>
          </a:xfrm>
          <a:custGeom>
            <a:avLst/>
            <a:gdLst/>
            <a:ahLst/>
            <a:cxnLst/>
            <a:rect l="l" t="t" r="r" b="b"/>
            <a:pathLst>
              <a:path w="2067232" h="2165360">
                <a:moveTo>
                  <a:pt x="0" y="0"/>
                </a:moveTo>
                <a:lnTo>
                  <a:pt x="2067232" y="0"/>
                </a:lnTo>
                <a:lnTo>
                  <a:pt x="2067232" y="2165359"/>
                </a:lnTo>
                <a:lnTo>
                  <a:pt x="0" y="2165359"/>
                </a:lnTo>
                <a:lnTo>
                  <a:pt x="0" y="0"/>
                </a:lnTo>
                <a:close/>
              </a:path>
            </a:pathLst>
          </a:custGeom>
          <a:blipFill>
            <a:blip r:embed="rId4"/>
            <a:stretch>
              <a:fillRect/>
            </a:stretch>
          </a:blipFill>
        </p:spPr>
        <p:txBody>
          <a:bodyPr/>
          <a:lstStyle/>
          <a:p>
            <a:endParaRPr lang="en-US" sz="450"/>
          </a:p>
        </p:txBody>
      </p:sp>
      <p:sp>
        <p:nvSpPr>
          <p:cNvPr id="2" name="Title Placeholder 1">
            <a:extLst>
              <a:ext uri="{FF2B5EF4-FFF2-40B4-BE49-F238E27FC236}">
                <a16:creationId xmlns:a16="http://schemas.microsoft.com/office/drawing/2014/main" id="{ECFF8F1D-DF54-3B13-566E-259F958108DE}"/>
              </a:ext>
            </a:extLst>
          </p:cNvPr>
          <p:cNvSpPr>
            <a:spLocks noGrp="1"/>
          </p:cNvSpPr>
          <p:nvPr>
            <p:ph type="title" hasCustomPrompt="1"/>
          </p:nvPr>
        </p:nvSpPr>
        <p:spPr>
          <a:xfrm>
            <a:off x="628650" y="1134973"/>
            <a:ext cx="4248150" cy="994172"/>
          </a:xfrm>
          <a:prstGeom prst="rect">
            <a:avLst/>
          </a:prstGeom>
        </p:spPr>
        <p:txBody>
          <a:bodyPr vert="horz" lIns="91440" tIns="45720" rIns="91440" bIns="45720" rtlCol="0" anchor="ctr">
            <a:noAutofit/>
          </a:bodyPr>
          <a:lstStyle>
            <a:lvl1pPr>
              <a:lnSpc>
                <a:spcPts val="2070"/>
              </a:lnSpc>
              <a:spcBef>
                <a:spcPts val="600"/>
              </a:spcBef>
              <a:defRPr sz="3600"/>
            </a:lvl1pPr>
          </a:lstStyle>
          <a:p>
            <a:pPr>
              <a:lnSpc>
                <a:spcPts val="2760"/>
              </a:lnSpc>
            </a:pPr>
            <a:r>
              <a:rPr lang="en-US" sz="3600" b="1" spc="84" dirty="0">
                <a:solidFill>
                  <a:srgbClr val="FFFFFF"/>
                </a:solidFill>
                <a:latin typeface="Lato Bold"/>
                <a:ea typeface="Lato Bold"/>
                <a:cs typeface="Lato Bold"/>
                <a:sym typeface="Lato Bold"/>
              </a:rPr>
              <a:t>Title of Lecture or</a:t>
            </a:r>
            <a:br>
              <a:rPr lang="en-US" sz="3600" b="1" spc="84" dirty="0">
                <a:solidFill>
                  <a:srgbClr val="FFFFFF"/>
                </a:solidFill>
                <a:latin typeface="Lato Bold"/>
                <a:ea typeface="Lato Bold"/>
                <a:cs typeface="Lato Bold"/>
                <a:sym typeface="Lato Bold"/>
              </a:rPr>
            </a:br>
            <a:r>
              <a:rPr lang="en-US" sz="3600" b="1" spc="84" dirty="0">
                <a:solidFill>
                  <a:srgbClr val="FFFFFF"/>
                </a:solidFill>
                <a:latin typeface="Lato Bold"/>
                <a:ea typeface="Lato Bold"/>
                <a:cs typeface="Lato Bold"/>
                <a:sym typeface="Lato Bold"/>
              </a:rPr>
              <a:t>Presentation</a:t>
            </a:r>
          </a:p>
        </p:txBody>
      </p:sp>
      <p:sp>
        <p:nvSpPr>
          <p:cNvPr id="3" name="Content Placeholder 2">
            <a:extLst>
              <a:ext uri="{FF2B5EF4-FFF2-40B4-BE49-F238E27FC236}">
                <a16:creationId xmlns:a16="http://schemas.microsoft.com/office/drawing/2014/main" id="{62A1ECA0-9C47-A442-A881-8591E8A798A9}"/>
              </a:ext>
            </a:extLst>
          </p:cNvPr>
          <p:cNvSpPr>
            <a:spLocks noGrp="1"/>
          </p:cNvSpPr>
          <p:nvPr>
            <p:ph sz="quarter" idx="10" hasCustomPrompt="1"/>
          </p:nvPr>
        </p:nvSpPr>
        <p:spPr>
          <a:xfrm>
            <a:off x="628652" y="2384856"/>
            <a:ext cx="3732239" cy="1096962"/>
          </a:xfrm>
        </p:spPr>
        <p:txBody>
          <a:bodyPr/>
          <a:lstStyle>
            <a:lvl1pPr marL="0" indent="0">
              <a:lnSpc>
                <a:spcPts val="1322"/>
              </a:lnSpc>
              <a:spcBef>
                <a:spcPts val="0"/>
              </a:spcBef>
              <a:buNone/>
              <a:defRPr>
                <a:latin typeface="Barlow Condensed" panose="00000506000000000000" pitchFamily="2" charset="0"/>
              </a:defRPr>
            </a:lvl1pPr>
            <a:lvl2pPr marL="0" indent="0">
              <a:buNone/>
              <a:defRPr>
                <a:latin typeface="Barlow Condensed" panose="00000506000000000000" pitchFamily="2" charset="0"/>
              </a:defRPr>
            </a:lvl2pPr>
            <a:lvl3pPr>
              <a:defRPr>
                <a:latin typeface="Barlow Condensed" panose="00000506000000000000" pitchFamily="2" charset="0"/>
              </a:defRPr>
            </a:lvl3pPr>
            <a:lvl4pPr>
              <a:defRPr>
                <a:latin typeface="Barlow Condensed" panose="00000506000000000000" pitchFamily="2" charset="0"/>
              </a:defRPr>
            </a:lvl4pPr>
            <a:lvl5pPr>
              <a:defRPr>
                <a:latin typeface="Barlow Condensed" panose="00000506000000000000" pitchFamily="2" charset="0"/>
              </a:defRPr>
            </a:lvl5pPr>
          </a:lstStyle>
          <a:p>
            <a:pPr>
              <a:lnSpc>
                <a:spcPts val="1763"/>
              </a:lnSpc>
            </a:pPr>
            <a:r>
              <a:rPr lang="en-US" sz="1600" spc="46" dirty="0">
                <a:solidFill>
                  <a:srgbClr val="FFFFFF"/>
                </a:solidFill>
                <a:latin typeface="Barlow Condensed"/>
                <a:ea typeface="Barlow Condensed"/>
                <a:cs typeface="Barlow Condensed"/>
                <a:sym typeface="Barlow Condensed"/>
              </a:rPr>
              <a:t>Course Name </a:t>
            </a:r>
            <a:r>
              <a:rPr lang="en-US" sz="1600" i="1" spc="46" dirty="0">
                <a:solidFill>
                  <a:srgbClr val="FFFFFF"/>
                </a:solidFill>
                <a:latin typeface="Barlow Condensed"/>
                <a:ea typeface="Barlow Condensed"/>
                <a:cs typeface="Barlow Condensed"/>
                <a:sym typeface="Barlow Condensed"/>
              </a:rPr>
              <a:t>(if applicable)</a:t>
            </a:r>
          </a:p>
          <a:p>
            <a:pPr>
              <a:lnSpc>
                <a:spcPts val="1763"/>
              </a:lnSpc>
            </a:pPr>
            <a:r>
              <a:rPr lang="en-US" sz="1600" spc="46" dirty="0">
                <a:solidFill>
                  <a:srgbClr val="FFFFFF"/>
                </a:solidFill>
                <a:latin typeface="Barlow Condensed"/>
                <a:ea typeface="Barlow Condensed"/>
                <a:cs typeface="Barlow Condensed"/>
                <a:sym typeface="Barlow Condensed"/>
              </a:rPr>
              <a:t>Date of Presentation / Month Year of Class</a:t>
            </a:r>
          </a:p>
          <a:p>
            <a:pPr marL="0" lvl="1">
              <a:lnSpc>
                <a:spcPts val="1763"/>
              </a:lnSpc>
              <a:spcBef>
                <a:spcPct val="0"/>
              </a:spcBef>
            </a:pPr>
            <a:r>
              <a:rPr lang="en-US" sz="1600" spc="46" dirty="0">
                <a:solidFill>
                  <a:srgbClr val="FFFFFF"/>
                </a:solidFill>
                <a:latin typeface="Barlow Condensed"/>
                <a:ea typeface="Barlow Condensed"/>
                <a:cs typeface="Barlow Condensed"/>
                <a:sym typeface="Barlow Condensed"/>
              </a:rPr>
              <a:t>Presenter Name, Certs.</a:t>
            </a:r>
          </a:p>
          <a:p>
            <a:pPr lvl="1"/>
            <a:endParaRPr lang="en-US" dirty="0"/>
          </a:p>
        </p:txBody>
      </p:sp>
      <p:grpSp>
        <p:nvGrpSpPr>
          <p:cNvPr id="4" name="Group 16">
            <a:extLst>
              <a:ext uri="{FF2B5EF4-FFF2-40B4-BE49-F238E27FC236}">
                <a16:creationId xmlns:a16="http://schemas.microsoft.com/office/drawing/2014/main" id="{0F491942-3326-F939-32E0-CA7EA395890E}"/>
              </a:ext>
            </a:extLst>
          </p:cNvPr>
          <p:cNvGrpSpPr/>
          <p:nvPr userDrawn="1"/>
        </p:nvGrpSpPr>
        <p:grpSpPr>
          <a:xfrm>
            <a:off x="714274" y="627337"/>
            <a:ext cx="3171926" cy="232296"/>
            <a:chOff x="0" y="0"/>
            <a:chExt cx="8458469" cy="619455"/>
          </a:xfrm>
        </p:grpSpPr>
        <p:sp>
          <p:nvSpPr>
            <p:cNvPr id="5" name="Freeform 17">
              <a:extLst>
                <a:ext uri="{FF2B5EF4-FFF2-40B4-BE49-F238E27FC236}">
                  <a16:creationId xmlns:a16="http://schemas.microsoft.com/office/drawing/2014/main" id="{41359C88-29AF-3703-FFB4-12FB85626AD9}"/>
                </a:ext>
              </a:extLst>
            </p:cNvPr>
            <p:cNvSpPr/>
            <p:nvPr/>
          </p:nvSpPr>
          <p:spPr>
            <a:xfrm>
              <a:off x="0" y="0"/>
              <a:ext cx="429112" cy="581354"/>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sz="450"/>
            </a:p>
          </p:txBody>
        </p:sp>
        <p:sp>
          <p:nvSpPr>
            <p:cNvPr id="6" name="TextBox 18">
              <a:extLst>
                <a:ext uri="{FF2B5EF4-FFF2-40B4-BE49-F238E27FC236}">
                  <a16:creationId xmlns:a16="http://schemas.microsoft.com/office/drawing/2014/main" id="{C5C91B0C-9D15-C7F9-DA42-6CE8917B4A12}"/>
                </a:ext>
              </a:extLst>
            </p:cNvPr>
            <p:cNvSpPr txBox="1"/>
            <p:nvPr/>
          </p:nvSpPr>
          <p:spPr>
            <a:xfrm>
              <a:off x="631909" y="38101"/>
              <a:ext cx="7826560" cy="581354"/>
            </a:xfrm>
            <a:prstGeom prst="rect">
              <a:avLst/>
            </a:prstGeom>
          </p:spPr>
          <p:txBody>
            <a:bodyPr lIns="0" tIns="0" rIns="0" bIns="0" rtlCol="0" anchor="t">
              <a:spAutoFit/>
            </a:bodyPr>
            <a:lstStyle/>
            <a:p>
              <a:pPr marL="0" lvl="1">
                <a:lnSpc>
                  <a:spcPts val="1721"/>
                </a:lnSpc>
                <a:spcBef>
                  <a:spcPct val="0"/>
                </a:spcBef>
              </a:pPr>
              <a:r>
                <a:rPr lang="en-US" sz="1608" spc="45" dirty="0">
                  <a:solidFill>
                    <a:srgbClr val="FFFFFF"/>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1591734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_2">
    <p:spTree>
      <p:nvGrpSpPr>
        <p:cNvPr id="1" name=""/>
        <p:cNvGrpSpPr/>
        <p:nvPr/>
      </p:nvGrpSpPr>
      <p:grpSpPr>
        <a:xfrm>
          <a:off x="0" y="0"/>
          <a:ext cx="0" cy="0"/>
          <a:chOff x="0" y="0"/>
          <a:chExt cx="0" cy="0"/>
        </a:xfrm>
      </p:grpSpPr>
      <p:grpSp>
        <p:nvGrpSpPr>
          <p:cNvPr id="14" name="Group 2">
            <a:extLst>
              <a:ext uri="{FF2B5EF4-FFF2-40B4-BE49-F238E27FC236}">
                <a16:creationId xmlns:a16="http://schemas.microsoft.com/office/drawing/2014/main" id="{D7A20088-A58B-523A-8F85-2B47B06A76C7}"/>
              </a:ext>
            </a:extLst>
          </p:cNvPr>
          <p:cNvGrpSpPr>
            <a:grpSpLocks noGrp="1" noUngrp="1" noRot="1" noMove="1" noResize="1"/>
          </p:cNvGrpSpPr>
          <p:nvPr/>
        </p:nvGrpSpPr>
        <p:grpSpPr>
          <a:xfrm>
            <a:off x="5228887" y="514350"/>
            <a:ext cx="3549618" cy="4244158"/>
            <a:chOff x="0" y="0"/>
            <a:chExt cx="8603361" cy="10286746"/>
          </a:xfrm>
        </p:grpSpPr>
        <p:sp>
          <p:nvSpPr>
            <p:cNvPr id="15" name="Freeform 3">
              <a:extLst>
                <a:ext uri="{FF2B5EF4-FFF2-40B4-BE49-F238E27FC236}">
                  <a16:creationId xmlns:a16="http://schemas.microsoft.com/office/drawing/2014/main" id="{1008D919-E3A0-1708-2C77-30378D4C4358}"/>
                </a:ext>
              </a:extLst>
            </p:cNvPr>
            <p:cNvSpPr>
              <a:spLocks noGrp="1" noRot="1" noMove="1" noResize="1" noEditPoints="1" noAdjustHandles="1" noChangeArrowheads="1" noChangeShapeType="1"/>
            </p:cNvSpPr>
            <p:nvPr/>
          </p:nvSpPr>
          <p:spPr>
            <a:xfrm>
              <a:off x="-2794" y="-127"/>
              <a:ext cx="8606155" cy="10286873"/>
            </a:xfrm>
            <a:custGeom>
              <a:avLst/>
              <a:gdLst/>
              <a:ahLst/>
              <a:cxnLst/>
              <a:rect l="l" t="t" r="r" b="b"/>
              <a:pathLst>
                <a:path w="8606155" h="10286873">
                  <a:moveTo>
                    <a:pt x="8606155" y="10251440"/>
                  </a:moveTo>
                  <a:cubicBezTo>
                    <a:pt x="8606155" y="10284587"/>
                    <a:pt x="8595487" y="10286873"/>
                    <a:pt x="8567674" y="10286873"/>
                  </a:cubicBezTo>
                  <a:cubicBezTo>
                    <a:pt x="5713095" y="10286238"/>
                    <a:pt x="2858643" y="10286238"/>
                    <a:pt x="4064" y="10286238"/>
                  </a:cubicBezTo>
                  <a:cubicBezTo>
                    <a:pt x="0" y="10272395"/>
                    <a:pt x="6350" y="10259822"/>
                    <a:pt x="9271" y="10246995"/>
                  </a:cubicBezTo>
                  <a:cubicBezTo>
                    <a:pt x="134747" y="9685401"/>
                    <a:pt x="260350" y="9123934"/>
                    <a:pt x="386207" y="8562467"/>
                  </a:cubicBezTo>
                  <a:cubicBezTo>
                    <a:pt x="565658" y="7761986"/>
                    <a:pt x="745490" y="6961632"/>
                    <a:pt x="924814" y="6161151"/>
                  </a:cubicBezTo>
                  <a:cubicBezTo>
                    <a:pt x="1146302" y="5172583"/>
                    <a:pt x="1367282" y="4184015"/>
                    <a:pt x="1588643" y="3195574"/>
                  </a:cubicBezTo>
                  <a:cubicBezTo>
                    <a:pt x="1813560" y="2191385"/>
                    <a:pt x="2038604" y="1187323"/>
                    <a:pt x="2264156" y="183261"/>
                  </a:cubicBezTo>
                  <a:cubicBezTo>
                    <a:pt x="2277872" y="122174"/>
                    <a:pt x="2286635" y="59690"/>
                    <a:pt x="2308860" y="635"/>
                  </a:cubicBezTo>
                  <a:cubicBezTo>
                    <a:pt x="4395216" y="635"/>
                    <a:pt x="6481572" y="635"/>
                    <a:pt x="8567928" y="0"/>
                  </a:cubicBezTo>
                  <a:cubicBezTo>
                    <a:pt x="8596249" y="0"/>
                    <a:pt x="8605901" y="3429"/>
                    <a:pt x="8605901" y="35814"/>
                  </a:cubicBezTo>
                  <a:cubicBezTo>
                    <a:pt x="8605139" y="3441065"/>
                    <a:pt x="8605139" y="6846316"/>
                    <a:pt x="8606155" y="10251440"/>
                  </a:cubicBezTo>
                  <a:close/>
                </a:path>
              </a:pathLst>
            </a:custGeom>
            <a:blipFill>
              <a:blip r:embed="rId2"/>
              <a:stretch>
                <a:fillRect l="-69567" r="-69567"/>
              </a:stretch>
            </a:blipFill>
            <a:ln cap="sq">
              <a:noFill/>
              <a:prstDash val="solid"/>
              <a:miter/>
            </a:ln>
          </p:spPr>
          <p:txBody>
            <a:bodyPr/>
            <a:lstStyle/>
            <a:p>
              <a:endParaRPr lang="en-US" sz="450"/>
            </a:p>
          </p:txBody>
        </p:sp>
      </p:grpSp>
      <p:sp>
        <p:nvSpPr>
          <p:cNvPr id="21" name="Freeform 9">
            <a:extLst>
              <a:ext uri="{FF2B5EF4-FFF2-40B4-BE49-F238E27FC236}">
                <a16:creationId xmlns:a16="http://schemas.microsoft.com/office/drawing/2014/main" id="{A701583F-87D1-273D-825C-3D76D6B97783}"/>
              </a:ext>
            </a:extLst>
          </p:cNvPr>
          <p:cNvSpPr/>
          <p:nvPr/>
        </p:nvSpPr>
        <p:spPr>
          <a:xfrm>
            <a:off x="628650" y="4128062"/>
            <a:ext cx="889028" cy="680379"/>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3"/>
            <a:stretch>
              <a:fillRect/>
            </a:stretch>
          </a:blipFill>
        </p:spPr>
        <p:txBody>
          <a:bodyPr/>
          <a:lstStyle/>
          <a:p>
            <a:endParaRPr lang="en-US" sz="450"/>
          </a:p>
        </p:txBody>
      </p:sp>
      <p:sp>
        <p:nvSpPr>
          <p:cNvPr id="22" name="Freeform 10">
            <a:extLst>
              <a:ext uri="{FF2B5EF4-FFF2-40B4-BE49-F238E27FC236}">
                <a16:creationId xmlns:a16="http://schemas.microsoft.com/office/drawing/2014/main" id="{81CE8F71-BF99-DA40-F335-1502F906615D}"/>
              </a:ext>
            </a:extLst>
          </p:cNvPr>
          <p:cNvSpPr/>
          <p:nvPr/>
        </p:nvSpPr>
        <p:spPr>
          <a:xfrm>
            <a:off x="1517678" y="3974212"/>
            <a:ext cx="943301" cy="988078"/>
          </a:xfrm>
          <a:custGeom>
            <a:avLst/>
            <a:gdLst/>
            <a:ahLst/>
            <a:cxnLst/>
            <a:rect l="l" t="t" r="r" b="b"/>
            <a:pathLst>
              <a:path w="2067232" h="2165360">
                <a:moveTo>
                  <a:pt x="0" y="0"/>
                </a:moveTo>
                <a:lnTo>
                  <a:pt x="2067232" y="0"/>
                </a:lnTo>
                <a:lnTo>
                  <a:pt x="2067232" y="2165359"/>
                </a:lnTo>
                <a:lnTo>
                  <a:pt x="0" y="2165359"/>
                </a:lnTo>
                <a:lnTo>
                  <a:pt x="0" y="0"/>
                </a:lnTo>
                <a:close/>
              </a:path>
            </a:pathLst>
          </a:custGeom>
          <a:blipFill>
            <a:blip r:embed="rId4"/>
            <a:stretch>
              <a:fillRect/>
            </a:stretch>
          </a:blipFill>
        </p:spPr>
        <p:txBody>
          <a:bodyPr/>
          <a:lstStyle/>
          <a:p>
            <a:endParaRPr lang="en-US" sz="450" dirty="0"/>
          </a:p>
        </p:txBody>
      </p:sp>
      <p:sp>
        <p:nvSpPr>
          <p:cNvPr id="2" name="Title Placeholder 1">
            <a:extLst>
              <a:ext uri="{FF2B5EF4-FFF2-40B4-BE49-F238E27FC236}">
                <a16:creationId xmlns:a16="http://schemas.microsoft.com/office/drawing/2014/main" id="{ECFF8F1D-DF54-3B13-566E-259F958108DE}"/>
              </a:ext>
            </a:extLst>
          </p:cNvPr>
          <p:cNvSpPr>
            <a:spLocks noGrp="1"/>
          </p:cNvSpPr>
          <p:nvPr>
            <p:ph type="title" hasCustomPrompt="1"/>
          </p:nvPr>
        </p:nvSpPr>
        <p:spPr>
          <a:xfrm>
            <a:off x="628650" y="1134973"/>
            <a:ext cx="4248150" cy="994172"/>
          </a:xfrm>
          <a:prstGeom prst="rect">
            <a:avLst/>
          </a:prstGeom>
        </p:spPr>
        <p:txBody>
          <a:bodyPr vert="horz" lIns="91440" tIns="45720" rIns="91440" bIns="45720" rtlCol="0" anchor="ctr">
            <a:noAutofit/>
          </a:bodyPr>
          <a:lstStyle>
            <a:lvl1pPr>
              <a:lnSpc>
                <a:spcPts val="2070"/>
              </a:lnSpc>
              <a:spcBef>
                <a:spcPts val="600"/>
              </a:spcBef>
              <a:defRPr sz="3600"/>
            </a:lvl1pPr>
          </a:lstStyle>
          <a:p>
            <a:pPr>
              <a:lnSpc>
                <a:spcPts val="2760"/>
              </a:lnSpc>
            </a:pPr>
            <a:r>
              <a:rPr lang="en-US" sz="3600" b="1" spc="84" dirty="0">
                <a:solidFill>
                  <a:srgbClr val="FFFFFF"/>
                </a:solidFill>
                <a:latin typeface="Lato Bold"/>
                <a:ea typeface="Lato Bold"/>
                <a:cs typeface="Lato Bold"/>
                <a:sym typeface="Lato Bold"/>
              </a:rPr>
              <a:t>Title of Lecture or</a:t>
            </a:r>
            <a:br>
              <a:rPr lang="en-US" sz="3600" b="1" spc="84" dirty="0">
                <a:solidFill>
                  <a:srgbClr val="FFFFFF"/>
                </a:solidFill>
                <a:latin typeface="Lato Bold"/>
                <a:ea typeface="Lato Bold"/>
                <a:cs typeface="Lato Bold"/>
                <a:sym typeface="Lato Bold"/>
              </a:rPr>
            </a:br>
            <a:r>
              <a:rPr lang="en-US" sz="3600" b="1" spc="84" dirty="0">
                <a:solidFill>
                  <a:srgbClr val="FFFFFF"/>
                </a:solidFill>
                <a:latin typeface="Lato Bold"/>
                <a:ea typeface="Lato Bold"/>
                <a:cs typeface="Lato Bold"/>
                <a:sym typeface="Lato Bold"/>
              </a:rPr>
              <a:t>Presentation</a:t>
            </a:r>
          </a:p>
        </p:txBody>
      </p:sp>
      <p:sp>
        <p:nvSpPr>
          <p:cNvPr id="3" name="Content Placeholder 2">
            <a:extLst>
              <a:ext uri="{FF2B5EF4-FFF2-40B4-BE49-F238E27FC236}">
                <a16:creationId xmlns:a16="http://schemas.microsoft.com/office/drawing/2014/main" id="{62A1ECA0-9C47-A442-A881-8591E8A798A9}"/>
              </a:ext>
            </a:extLst>
          </p:cNvPr>
          <p:cNvSpPr>
            <a:spLocks noGrp="1"/>
          </p:cNvSpPr>
          <p:nvPr>
            <p:ph sz="quarter" idx="10" hasCustomPrompt="1"/>
          </p:nvPr>
        </p:nvSpPr>
        <p:spPr>
          <a:xfrm>
            <a:off x="628652" y="2384856"/>
            <a:ext cx="3732239" cy="1096962"/>
          </a:xfrm>
        </p:spPr>
        <p:txBody>
          <a:bodyPr/>
          <a:lstStyle>
            <a:lvl1pPr marL="0" indent="0">
              <a:lnSpc>
                <a:spcPts val="1322"/>
              </a:lnSpc>
              <a:spcBef>
                <a:spcPts val="0"/>
              </a:spcBef>
              <a:buNone/>
              <a:defRPr>
                <a:latin typeface="Barlow Condensed" panose="00000506000000000000" pitchFamily="2" charset="0"/>
              </a:defRPr>
            </a:lvl1pPr>
            <a:lvl2pPr marL="0" indent="0">
              <a:buNone/>
              <a:defRPr>
                <a:latin typeface="Barlow Condensed" panose="00000506000000000000" pitchFamily="2" charset="0"/>
              </a:defRPr>
            </a:lvl2pPr>
            <a:lvl3pPr>
              <a:defRPr>
                <a:latin typeface="Barlow Condensed" panose="00000506000000000000" pitchFamily="2" charset="0"/>
              </a:defRPr>
            </a:lvl3pPr>
            <a:lvl4pPr>
              <a:defRPr>
                <a:latin typeface="Barlow Condensed" panose="00000506000000000000" pitchFamily="2" charset="0"/>
              </a:defRPr>
            </a:lvl4pPr>
            <a:lvl5pPr>
              <a:defRPr>
                <a:latin typeface="Barlow Condensed" panose="00000506000000000000" pitchFamily="2" charset="0"/>
              </a:defRPr>
            </a:lvl5pPr>
          </a:lstStyle>
          <a:p>
            <a:pPr>
              <a:lnSpc>
                <a:spcPts val="1763"/>
              </a:lnSpc>
            </a:pPr>
            <a:r>
              <a:rPr lang="en-US" sz="1600" spc="46" dirty="0">
                <a:solidFill>
                  <a:srgbClr val="FFFFFF"/>
                </a:solidFill>
                <a:latin typeface="Barlow Condensed"/>
                <a:ea typeface="Barlow Condensed"/>
                <a:cs typeface="Barlow Condensed"/>
                <a:sym typeface="Barlow Condensed"/>
              </a:rPr>
              <a:t>Course Name </a:t>
            </a:r>
            <a:r>
              <a:rPr lang="en-US" sz="1600" i="1" spc="46" dirty="0">
                <a:solidFill>
                  <a:srgbClr val="FFFFFF"/>
                </a:solidFill>
                <a:latin typeface="Barlow Condensed"/>
                <a:ea typeface="Barlow Condensed"/>
                <a:cs typeface="Barlow Condensed"/>
                <a:sym typeface="Barlow Condensed"/>
              </a:rPr>
              <a:t>(if applicable)</a:t>
            </a:r>
          </a:p>
          <a:p>
            <a:pPr>
              <a:lnSpc>
                <a:spcPts val="1763"/>
              </a:lnSpc>
            </a:pPr>
            <a:r>
              <a:rPr lang="en-US" sz="1600" spc="46" dirty="0">
                <a:solidFill>
                  <a:srgbClr val="FFFFFF"/>
                </a:solidFill>
                <a:latin typeface="Barlow Condensed"/>
                <a:ea typeface="Barlow Condensed"/>
                <a:cs typeface="Barlow Condensed"/>
                <a:sym typeface="Barlow Condensed"/>
              </a:rPr>
              <a:t>Date of Presentation / Month Year of Class</a:t>
            </a:r>
          </a:p>
          <a:p>
            <a:pPr marL="0" lvl="1">
              <a:lnSpc>
                <a:spcPts val="1763"/>
              </a:lnSpc>
              <a:spcBef>
                <a:spcPct val="0"/>
              </a:spcBef>
            </a:pPr>
            <a:r>
              <a:rPr lang="en-US" sz="1600" spc="46" dirty="0">
                <a:solidFill>
                  <a:srgbClr val="FFFFFF"/>
                </a:solidFill>
                <a:latin typeface="Barlow Condensed"/>
                <a:ea typeface="Barlow Condensed"/>
                <a:cs typeface="Barlow Condensed"/>
                <a:sym typeface="Barlow Condensed"/>
              </a:rPr>
              <a:t>Presenter Name, Certs.</a:t>
            </a:r>
          </a:p>
          <a:p>
            <a:pPr lvl="1"/>
            <a:endParaRPr lang="en-US" dirty="0"/>
          </a:p>
        </p:txBody>
      </p:sp>
      <p:grpSp>
        <p:nvGrpSpPr>
          <p:cNvPr id="4" name="Group 16">
            <a:extLst>
              <a:ext uri="{FF2B5EF4-FFF2-40B4-BE49-F238E27FC236}">
                <a16:creationId xmlns:a16="http://schemas.microsoft.com/office/drawing/2014/main" id="{0F491942-3326-F939-32E0-CA7EA395890E}"/>
              </a:ext>
            </a:extLst>
          </p:cNvPr>
          <p:cNvGrpSpPr/>
          <p:nvPr/>
        </p:nvGrpSpPr>
        <p:grpSpPr>
          <a:xfrm>
            <a:off x="714274" y="627337"/>
            <a:ext cx="3171926" cy="232296"/>
            <a:chOff x="0" y="0"/>
            <a:chExt cx="8458469" cy="619455"/>
          </a:xfrm>
        </p:grpSpPr>
        <p:sp>
          <p:nvSpPr>
            <p:cNvPr id="5" name="Freeform 17">
              <a:extLst>
                <a:ext uri="{FF2B5EF4-FFF2-40B4-BE49-F238E27FC236}">
                  <a16:creationId xmlns:a16="http://schemas.microsoft.com/office/drawing/2014/main" id="{41359C88-29AF-3703-FFB4-12FB85626AD9}"/>
                </a:ext>
              </a:extLst>
            </p:cNvPr>
            <p:cNvSpPr/>
            <p:nvPr/>
          </p:nvSpPr>
          <p:spPr>
            <a:xfrm>
              <a:off x="0" y="0"/>
              <a:ext cx="429112" cy="581354"/>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sz="450"/>
            </a:p>
          </p:txBody>
        </p:sp>
        <p:sp>
          <p:nvSpPr>
            <p:cNvPr id="6" name="TextBox 18">
              <a:extLst>
                <a:ext uri="{FF2B5EF4-FFF2-40B4-BE49-F238E27FC236}">
                  <a16:creationId xmlns:a16="http://schemas.microsoft.com/office/drawing/2014/main" id="{C5C91B0C-9D15-C7F9-DA42-6CE8917B4A12}"/>
                </a:ext>
              </a:extLst>
            </p:cNvPr>
            <p:cNvSpPr txBox="1"/>
            <p:nvPr/>
          </p:nvSpPr>
          <p:spPr>
            <a:xfrm>
              <a:off x="631909" y="38101"/>
              <a:ext cx="7826560" cy="581354"/>
            </a:xfrm>
            <a:prstGeom prst="rect">
              <a:avLst/>
            </a:prstGeom>
          </p:spPr>
          <p:txBody>
            <a:bodyPr lIns="0" tIns="0" rIns="0" bIns="0" rtlCol="0" anchor="t">
              <a:spAutoFit/>
            </a:bodyPr>
            <a:lstStyle/>
            <a:p>
              <a:pPr marL="0" lvl="1">
                <a:lnSpc>
                  <a:spcPts val="1721"/>
                </a:lnSpc>
                <a:spcBef>
                  <a:spcPct val="0"/>
                </a:spcBef>
              </a:pPr>
              <a:r>
                <a:rPr lang="en-US" sz="1608" spc="45" dirty="0">
                  <a:solidFill>
                    <a:srgbClr val="FFFFFF"/>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34994444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_3">
    <p:spTree>
      <p:nvGrpSpPr>
        <p:cNvPr id="1" name=""/>
        <p:cNvGrpSpPr/>
        <p:nvPr/>
      </p:nvGrpSpPr>
      <p:grpSpPr>
        <a:xfrm>
          <a:off x="0" y="0"/>
          <a:ext cx="0" cy="0"/>
          <a:chOff x="0" y="0"/>
          <a:chExt cx="0" cy="0"/>
        </a:xfrm>
      </p:grpSpPr>
      <p:sp>
        <p:nvSpPr>
          <p:cNvPr id="5" name="Freeform 2">
            <a:extLst>
              <a:ext uri="{FF2B5EF4-FFF2-40B4-BE49-F238E27FC236}">
                <a16:creationId xmlns:a16="http://schemas.microsoft.com/office/drawing/2014/main" id="{70C6E894-15AA-72EE-255A-4C8A2CE4A72C}"/>
              </a:ext>
            </a:extLst>
          </p:cNvPr>
          <p:cNvSpPr/>
          <p:nvPr userDrawn="1"/>
        </p:nvSpPr>
        <p:spPr>
          <a:xfrm rot="-3578320">
            <a:off x="7565295" y="-444076"/>
            <a:ext cx="2492665" cy="2136198"/>
          </a:xfrm>
          <a:custGeom>
            <a:avLst/>
            <a:gdLst/>
            <a:ahLst/>
            <a:cxnLst/>
            <a:rect l="l" t="t" r="r" b="b"/>
            <a:pathLst>
              <a:path w="4857558" h="4203996">
                <a:moveTo>
                  <a:pt x="0" y="0"/>
                </a:moveTo>
                <a:lnTo>
                  <a:pt x="4857558" y="0"/>
                </a:lnTo>
                <a:lnTo>
                  <a:pt x="4857558" y="4203996"/>
                </a:lnTo>
                <a:lnTo>
                  <a:pt x="0" y="420399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450"/>
          </a:p>
        </p:txBody>
      </p:sp>
      <p:grpSp>
        <p:nvGrpSpPr>
          <p:cNvPr id="6" name="Group 3">
            <a:extLst>
              <a:ext uri="{FF2B5EF4-FFF2-40B4-BE49-F238E27FC236}">
                <a16:creationId xmlns:a16="http://schemas.microsoft.com/office/drawing/2014/main" id="{D8536B2E-A218-D794-824F-3212F3BB2CA7}"/>
              </a:ext>
            </a:extLst>
          </p:cNvPr>
          <p:cNvGrpSpPr/>
          <p:nvPr userDrawn="1"/>
        </p:nvGrpSpPr>
        <p:grpSpPr>
          <a:xfrm>
            <a:off x="5766880" y="2674165"/>
            <a:ext cx="2422001" cy="2097344"/>
            <a:chOff x="0" y="0"/>
            <a:chExt cx="4282440" cy="3708400"/>
          </a:xfrm>
        </p:grpSpPr>
        <p:sp>
          <p:nvSpPr>
            <p:cNvPr id="7" name="Freeform 4">
              <a:extLst>
                <a:ext uri="{FF2B5EF4-FFF2-40B4-BE49-F238E27FC236}">
                  <a16:creationId xmlns:a16="http://schemas.microsoft.com/office/drawing/2014/main" id="{82A3BD25-C281-0A2C-8BF5-47D154BD252B}"/>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4"/>
              <a:stretch>
                <a:fillRect l="-36595" r="-36595"/>
              </a:stretch>
            </a:blipFill>
            <a:ln w="73025" cap="sq">
              <a:solidFill>
                <a:srgbClr val="B1BBC0"/>
              </a:solidFill>
              <a:prstDash val="solid"/>
              <a:miter/>
            </a:ln>
          </p:spPr>
          <p:txBody>
            <a:bodyPr/>
            <a:lstStyle/>
            <a:p>
              <a:endParaRPr lang="en-US" sz="450"/>
            </a:p>
          </p:txBody>
        </p:sp>
      </p:grpSp>
      <p:sp>
        <p:nvSpPr>
          <p:cNvPr id="10" name="Freeform 7">
            <a:extLst>
              <a:ext uri="{FF2B5EF4-FFF2-40B4-BE49-F238E27FC236}">
                <a16:creationId xmlns:a16="http://schemas.microsoft.com/office/drawing/2014/main" id="{537B7190-E0BC-71A3-8884-7685D2F71B9C}"/>
              </a:ext>
            </a:extLst>
          </p:cNvPr>
          <p:cNvSpPr/>
          <p:nvPr userDrawn="1"/>
        </p:nvSpPr>
        <p:spPr>
          <a:xfrm>
            <a:off x="628650" y="3960326"/>
            <a:ext cx="974147" cy="745521"/>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5"/>
            <a:stretch>
              <a:fillRect/>
            </a:stretch>
          </a:blipFill>
        </p:spPr>
        <p:txBody>
          <a:bodyPr/>
          <a:lstStyle/>
          <a:p>
            <a:endParaRPr lang="en-US" sz="450"/>
          </a:p>
        </p:txBody>
      </p:sp>
      <p:sp>
        <p:nvSpPr>
          <p:cNvPr id="11" name="Freeform 8">
            <a:extLst>
              <a:ext uri="{FF2B5EF4-FFF2-40B4-BE49-F238E27FC236}">
                <a16:creationId xmlns:a16="http://schemas.microsoft.com/office/drawing/2014/main" id="{9892E763-1386-69F4-9DDA-CF3773BDED78}"/>
              </a:ext>
            </a:extLst>
          </p:cNvPr>
          <p:cNvSpPr/>
          <p:nvPr userDrawn="1"/>
        </p:nvSpPr>
        <p:spPr>
          <a:xfrm>
            <a:off x="1499890" y="3737529"/>
            <a:ext cx="1033616" cy="1082680"/>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6"/>
            <a:stretch>
              <a:fillRect/>
            </a:stretch>
          </a:blipFill>
        </p:spPr>
        <p:txBody>
          <a:bodyPr/>
          <a:lstStyle/>
          <a:p>
            <a:endParaRPr lang="en-US" sz="450"/>
          </a:p>
        </p:txBody>
      </p:sp>
      <p:sp>
        <p:nvSpPr>
          <p:cNvPr id="15" name="Freeform 12">
            <a:extLst>
              <a:ext uri="{FF2B5EF4-FFF2-40B4-BE49-F238E27FC236}">
                <a16:creationId xmlns:a16="http://schemas.microsoft.com/office/drawing/2014/main" id="{CFBE5276-1573-D04A-0E04-0DB847A536CD}"/>
              </a:ext>
            </a:extLst>
          </p:cNvPr>
          <p:cNvSpPr/>
          <p:nvPr userDrawn="1"/>
        </p:nvSpPr>
        <p:spPr>
          <a:xfrm rot="-3578320">
            <a:off x="5769185" y="4717482"/>
            <a:ext cx="2438569" cy="2147518"/>
          </a:xfrm>
          <a:custGeom>
            <a:avLst/>
            <a:gdLst/>
            <a:ahLst/>
            <a:cxnLst/>
            <a:rect l="l" t="t" r="r" b="b"/>
            <a:pathLst>
              <a:path w="4770994" h="4129078">
                <a:moveTo>
                  <a:pt x="0" y="0"/>
                </a:moveTo>
                <a:lnTo>
                  <a:pt x="4770994" y="0"/>
                </a:lnTo>
                <a:lnTo>
                  <a:pt x="4770994" y="4129078"/>
                </a:lnTo>
                <a:lnTo>
                  <a:pt x="0" y="41290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450" dirty="0"/>
          </a:p>
        </p:txBody>
      </p:sp>
      <p:sp>
        <p:nvSpPr>
          <p:cNvPr id="16" name="Freeform 13">
            <a:extLst>
              <a:ext uri="{FF2B5EF4-FFF2-40B4-BE49-F238E27FC236}">
                <a16:creationId xmlns:a16="http://schemas.microsoft.com/office/drawing/2014/main" id="{1C6F27D6-FF3B-1543-5A61-5ED773C2FAC0}"/>
              </a:ext>
            </a:extLst>
          </p:cNvPr>
          <p:cNvSpPr/>
          <p:nvPr userDrawn="1"/>
        </p:nvSpPr>
        <p:spPr>
          <a:xfrm rot="-3578320">
            <a:off x="7545708" y="3667488"/>
            <a:ext cx="2465814" cy="2134050"/>
          </a:xfrm>
          <a:custGeom>
            <a:avLst/>
            <a:gdLst/>
            <a:ahLst/>
            <a:cxnLst/>
            <a:rect l="l" t="t" r="r" b="b"/>
            <a:pathLst>
              <a:path w="4931628" h="4268100">
                <a:moveTo>
                  <a:pt x="0" y="0"/>
                </a:moveTo>
                <a:lnTo>
                  <a:pt x="4931628" y="0"/>
                </a:lnTo>
                <a:lnTo>
                  <a:pt x="4931628" y="4268100"/>
                </a:lnTo>
                <a:lnTo>
                  <a:pt x="0" y="42681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450"/>
          </a:p>
        </p:txBody>
      </p:sp>
      <p:grpSp>
        <p:nvGrpSpPr>
          <p:cNvPr id="17" name="Group 14">
            <a:extLst>
              <a:ext uri="{FF2B5EF4-FFF2-40B4-BE49-F238E27FC236}">
                <a16:creationId xmlns:a16="http://schemas.microsoft.com/office/drawing/2014/main" id="{C0824EAF-69F3-047C-F660-09A66173AAFB}"/>
              </a:ext>
            </a:extLst>
          </p:cNvPr>
          <p:cNvGrpSpPr/>
          <p:nvPr userDrawn="1"/>
        </p:nvGrpSpPr>
        <p:grpSpPr>
          <a:xfrm>
            <a:off x="5766880" y="576820"/>
            <a:ext cx="2422001" cy="2097344"/>
            <a:chOff x="250393" y="48882"/>
            <a:chExt cx="4282440" cy="3708400"/>
          </a:xfrm>
        </p:grpSpPr>
        <p:sp>
          <p:nvSpPr>
            <p:cNvPr id="18" name="Freeform 15">
              <a:extLst>
                <a:ext uri="{FF2B5EF4-FFF2-40B4-BE49-F238E27FC236}">
                  <a16:creationId xmlns:a16="http://schemas.microsoft.com/office/drawing/2014/main" id="{86A16BE6-A8A8-F9F9-5839-31E69457456A}"/>
                </a:ext>
              </a:extLst>
            </p:cNvPr>
            <p:cNvSpPr/>
            <p:nvPr/>
          </p:nvSpPr>
          <p:spPr>
            <a:xfrm>
              <a:off x="250393" y="48882"/>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7"/>
              <a:stretch>
                <a:fillRect l="-4245" r="-4245"/>
              </a:stretch>
            </a:blipFill>
            <a:ln w="73025" cap="sq">
              <a:solidFill>
                <a:srgbClr val="B1BBC0"/>
              </a:solidFill>
              <a:prstDash val="solid"/>
              <a:miter/>
            </a:ln>
          </p:spPr>
          <p:txBody>
            <a:bodyPr/>
            <a:lstStyle/>
            <a:p>
              <a:endParaRPr lang="en-US" sz="450"/>
            </a:p>
          </p:txBody>
        </p:sp>
      </p:grpSp>
      <p:grpSp>
        <p:nvGrpSpPr>
          <p:cNvPr id="19" name="Group 16">
            <a:extLst>
              <a:ext uri="{FF2B5EF4-FFF2-40B4-BE49-F238E27FC236}">
                <a16:creationId xmlns:a16="http://schemas.microsoft.com/office/drawing/2014/main" id="{930CBE92-E04C-AD24-2C1D-D0357D754B45}"/>
              </a:ext>
            </a:extLst>
          </p:cNvPr>
          <p:cNvGrpSpPr/>
          <p:nvPr userDrawn="1"/>
        </p:nvGrpSpPr>
        <p:grpSpPr>
          <a:xfrm>
            <a:off x="7594731" y="1681264"/>
            <a:ext cx="2333681" cy="2020862"/>
            <a:chOff x="0" y="0"/>
            <a:chExt cx="4282440" cy="3708400"/>
          </a:xfrm>
        </p:grpSpPr>
        <p:sp>
          <p:nvSpPr>
            <p:cNvPr id="20" name="Freeform 17">
              <a:extLst>
                <a:ext uri="{FF2B5EF4-FFF2-40B4-BE49-F238E27FC236}">
                  <a16:creationId xmlns:a16="http://schemas.microsoft.com/office/drawing/2014/main" id="{8850F76B-452C-EA0A-5617-CC136EA88722}"/>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8"/>
              <a:stretch>
                <a:fillRect t="-6479" b="-6479"/>
              </a:stretch>
            </a:blipFill>
            <a:ln w="73025" cap="sq">
              <a:solidFill>
                <a:srgbClr val="B1BBC0"/>
              </a:solidFill>
              <a:prstDash val="solid"/>
              <a:miter/>
            </a:ln>
          </p:spPr>
          <p:txBody>
            <a:bodyPr/>
            <a:lstStyle/>
            <a:p>
              <a:endParaRPr lang="en-US" sz="450"/>
            </a:p>
          </p:txBody>
        </p:sp>
      </p:grpSp>
      <p:sp>
        <p:nvSpPr>
          <p:cNvPr id="2" name="Freeform 2">
            <a:extLst>
              <a:ext uri="{FF2B5EF4-FFF2-40B4-BE49-F238E27FC236}">
                <a16:creationId xmlns:a16="http://schemas.microsoft.com/office/drawing/2014/main" id="{A388D309-9CA1-E09F-C2C2-4593876A5C09}"/>
              </a:ext>
            </a:extLst>
          </p:cNvPr>
          <p:cNvSpPr/>
          <p:nvPr userDrawn="1"/>
        </p:nvSpPr>
        <p:spPr>
          <a:xfrm rot="-3578320">
            <a:off x="5732389" y="-1542954"/>
            <a:ext cx="2503100" cy="2209739"/>
          </a:xfrm>
          <a:custGeom>
            <a:avLst/>
            <a:gdLst/>
            <a:ahLst/>
            <a:cxnLst/>
            <a:rect l="l" t="t" r="r" b="b"/>
            <a:pathLst>
              <a:path w="4857558" h="4203996">
                <a:moveTo>
                  <a:pt x="0" y="0"/>
                </a:moveTo>
                <a:lnTo>
                  <a:pt x="4857558" y="0"/>
                </a:lnTo>
                <a:lnTo>
                  <a:pt x="4857558" y="4203996"/>
                </a:lnTo>
                <a:lnTo>
                  <a:pt x="0" y="420399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450"/>
          </a:p>
        </p:txBody>
      </p:sp>
      <p:sp>
        <p:nvSpPr>
          <p:cNvPr id="12" name="Title Placeholder 1">
            <a:extLst>
              <a:ext uri="{FF2B5EF4-FFF2-40B4-BE49-F238E27FC236}">
                <a16:creationId xmlns:a16="http://schemas.microsoft.com/office/drawing/2014/main" id="{7814FDA9-F5FB-03B0-D521-E7B7A24E1A3F}"/>
              </a:ext>
            </a:extLst>
          </p:cNvPr>
          <p:cNvSpPr>
            <a:spLocks noGrp="1"/>
          </p:cNvSpPr>
          <p:nvPr>
            <p:ph type="title" hasCustomPrompt="1"/>
          </p:nvPr>
        </p:nvSpPr>
        <p:spPr>
          <a:xfrm>
            <a:off x="628650" y="1134973"/>
            <a:ext cx="4248150" cy="994172"/>
          </a:xfrm>
          <a:prstGeom prst="rect">
            <a:avLst/>
          </a:prstGeom>
        </p:spPr>
        <p:txBody>
          <a:bodyPr vert="horz" lIns="91440" tIns="45720" rIns="91440" bIns="45720" rtlCol="0" anchor="ctr">
            <a:noAutofit/>
          </a:bodyPr>
          <a:lstStyle>
            <a:lvl1pPr>
              <a:lnSpc>
                <a:spcPts val="2070"/>
              </a:lnSpc>
              <a:spcBef>
                <a:spcPts val="600"/>
              </a:spcBef>
              <a:defRPr sz="3600"/>
            </a:lvl1pPr>
          </a:lstStyle>
          <a:p>
            <a:pPr>
              <a:lnSpc>
                <a:spcPts val="2760"/>
              </a:lnSpc>
            </a:pPr>
            <a:r>
              <a:rPr lang="en-US" sz="3600" b="1" spc="84" dirty="0">
                <a:solidFill>
                  <a:srgbClr val="FFFFFF"/>
                </a:solidFill>
                <a:latin typeface="Lato Bold"/>
                <a:ea typeface="Lato Bold"/>
                <a:cs typeface="Lato Bold"/>
                <a:sym typeface="Lato Bold"/>
              </a:rPr>
              <a:t>Title of Lecture or</a:t>
            </a:r>
            <a:br>
              <a:rPr lang="en-US" sz="3600" b="1" spc="84" dirty="0">
                <a:solidFill>
                  <a:srgbClr val="FFFFFF"/>
                </a:solidFill>
                <a:latin typeface="Lato Bold"/>
                <a:ea typeface="Lato Bold"/>
                <a:cs typeface="Lato Bold"/>
                <a:sym typeface="Lato Bold"/>
              </a:rPr>
            </a:br>
            <a:r>
              <a:rPr lang="en-US" sz="3600" b="1" spc="84" dirty="0">
                <a:solidFill>
                  <a:srgbClr val="FFFFFF"/>
                </a:solidFill>
                <a:latin typeface="Lato Bold"/>
                <a:ea typeface="Lato Bold"/>
                <a:cs typeface="Lato Bold"/>
                <a:sym typeface="Lato Bold"/>
              </a:rPr>
              <a:t>Presentation</a:t>
            </a:r>
          </a:p>
        </p:txBody>
      </p:sp>
      <p:sp>
        <p:nvSpPr>
          <p:cNvPr id="13" name="Content Placeholder 2">
            <a:extLst>
              <a:ext uri="{FF2B5EF4-FFF2-40B4-BE49-F238E27FC236}">
                <a16:creationId xmlns:a16="http://schemas.microsoft.com/office/drawing/2014/main" id="{E3B45776-DA87-DD32-E447-728A57741A9C}"/>
              </a:ext>
            </a:extLst>
          </p:cNvPr>
          <p:cNvSpPr>
            <a:spLocks noGrp="1"/>
          </p:cNvSpPr>
          <p:nvPr>
            <p:ph sz="quarter" idx="10" hasCustomPrompt="1"/>
          </p:nvPr>
        </p:nvSpPr>
        <p:spPr>
          <a:xfrm>
            <a:off x="628652" y="2384856"/>
            <a:ext cx="3732239" cy="1096962"/>
          </a:xfrm>
        </p:spPr>
        <p:txBody>
          <a:bodyPr/>
          <a:lstStyle>
            <a:lvl1pPr marL="0" indent="0">
              <a:lnSpc>
                <a:spcPts val="1322"/>
              </a:lnSpc>
              <a:spcBef>
                <a:spcPts val="0"/>
              </a:spcBef>
              <a:buNone/>
              <a:defRPr>
                <a:latin typeface="Barlow Condensed" panose="00000506000000000000" pitchFamily="2" charset="0"/>
              </a:defRPr>
            </a:lvl1pPr>
            <a:lvl2pPr marL="0" indent="0">
              <a:buNone/>
              <a:defRPr>
                <a:latin typeface="Barlow Condensed" panose="00000506000000000000" pitchFamily="2" charset="0"/>
              </a:defRPr>
            </a:lvl2pPr>
            <a:lvl3pPr>
              <a:defRPr>
                <a:latin typeface="Barlow Condensed" panose="00000506000000000000" pitchFamily="2" charset="0"/>
              </a:defRPr>
            </a:lvl3pPr>
            <a:lvl4pPr>
              <a:defRPr>
                <a:latin typeface="Barlow Condensed" panose="00000506000000000000" pitchFamily="2" charset="0"/>
              </a:defRPr>
            </a:lvl4pPr>
            <a:lvl5pPr>
              <a:defRPr>
                <a:latin typeface="Barlow Condensed" panose="00000506000000000000" pitchFamily="2" charset="0"/>
              </a:defRPr>
            </a:lvl5pPr>
          </a:lstStyle>
          <a:p>
            <a:pPr>
              <a:lnSpc>
                <a:spcPts val="1763"/>
              </a:lnSpc>
            </a:pPr>
            <a:r>
              <a:rPr lang="en-US" sz="1600" spc="46" dirty="0">
                <a:solidFill>
                  <a:srgbClr val="FFFFFF"/>
                </a:solidFill>
                <a:latin typeface="Barlow Condensed"/>
                <a:ea typeface="Barlow Condensed"/>
                <a:cs typeface="Barlow Condensed"/>
                <a:sym typeface="Barlow Condensed"/>
              </a:rPr>
              <a:t>Course Name </a:t>
            </a:r>
            <a:r>
              <a:rPr lang="en-US" sz="1600" i="1" spc="46" dirty="0">
                <a:solidFill>
                  <a:srgbClr val="FFFFFF"/>
                </a:solidFill>
                <a:latin typeface="Barlow Condensed"/>
                <a:ea typeface="Barlow Condensed"/>
                <a:cs typeface="Barlow Condensed"/>
                <a:sym typeface="Barlow Condensed"/>
              </a:rPr>
              <a:t>(if applicable)</a:t>
            </a:r>
          </a:p>
          <a:p>
            <a:pPr>
              <a:lnSpc>
                <a:spcPts val="1763"/>
              </a:lnSpc>
            </a:pPr>
            <a:r>
              <a:rPr lang="en-US" sz="1600" spc="46" dirty="0">
                <a:solidFill>
                  <a:srgbClr val="FFFFFF"/>
                </a:solidFill>
                <a:latin typeface="Barlow Condensed"/>
                <a:ea typeface="Barlow Condensed"/>
                <a:cs typeface="Barlow Condensed"/>
                <a:sym typeface="Barlow Condensed"/>
              </a:rPr>
              <a:t>Date of Presentation / Month Year of Class</a:t>
            </a:r>
          </a:p>
          <a:p>
            <a:pPr marL="0" lvl="1">
              <a:lnSpc>
                <a:spcPts val="1763"/>
              </a:lnSpc>
              <a:spcBef>
                <a:spcPct val="0"/>
              </a:spcBef>
            </a:pPr>
            <a:r>
              <a:rPr lang="en-US" sz="1600" spc="46" dirty="0">
                <a:solidFill>
                  <a:srgbClr val="FFFFFF"/>
                </a:solidFill>
                <a:latin typeface="Barlow Condensed"/>
                <a:ea typeface="Barlow Condensed"/>
                <a:cs typeface="Barlow Condensed"/>
                <a:sym typeface="Barlow Condensed"/>
              </a:rPr>
              <a:t>Presenter Name, Certs.</a:t>
            </a:r>
          </a:p>
          <a:p>
            <a:pPr lvl="1"/>
            <a:endParaRPr lang="en-US" dirty="0"/>
          </a:p>
        </p:txBody>
      </p:sp>
      <p:grpSp>
        <p:nvGrpSpPr>
          <p:cNvPr id="14" name="Group 16">
            <a:extLst>
              <a:ext uri="{FF2B5EF4-FFF2-40B4-BE49-F238E27FC236}">
                <a16:creationId xmlns:a16="http://schemas.microsoft.com/office/drawing/2014/main" id="{876AE9E9-B8D2-29F8-D40A-31DC51F30BBF}"/>
              </a:ext>
            </a:extLst>
          </p:cNvPr>
          <p:cNvGrpSpPr/>
          <p:nvPr userDrawn="1"/>
        </p:nvGrpSpPr>
        <p:grpSpPr>
          <a:xfrm>
            <a:off x="714274" y="627337"/>
            <a:ext cx="3171926" cy="232296"/>
            <a:chOff x="0" y="0"/>
            <a:chExt cx="8458469" cy="619455"/>
          </a:xfrm>
        </p:grpSpPr>
        <p:sp>
          <p:nvSpPr>
            <p:cNvPr id="21" name="Freeform 17">
              <a:extLst>
                <a:ext uri="{FF2B5EF4-FFF2-40B4-BE49-F238E27FC236}">
                  <a16:creationId xmlns:a16="http://schemas.microsoft.com/office/drawing/2014/main" id="{B9136B4A-6F7C-37AD-63D1-8A64DDE2F962}"/>
                </a:ext>
              </a:extLst>
            </p:cNvPr>
            <p:cNvSpPr/>
            <p:nvPr/>
          </p:nvSpPr>
          <p:spPr>
            <a:xfrm>
              <a:off x="0" y="0"/>
              <a:ext cx="429112" cy="581354"/>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US" sz="450"/>
            </a:p>
          </p:txBody>
        </p:sp>
        <p:sp>
          <p:nvSpPr>
            <p:cNvPr id="23" name="TextBox 18">
              <a:extLst>
                <a:ext uri="{FF2B5EF4-FFF2-40B4-BE49-F238E27FC236}">
                  <a16:creationId xmlns:a16="http://schemas.microsoft.com/office/drawing/2014/main" id="{42F0B499-6159-5EE5-DE28-F756497D6304}"/>
                </a:ext>
              </a:extLst>
            </p:cNvPr>
            <p:cNvSpPr txBox="1"/>
            <p:nvPr/>
          </p:nvSpPr>
          <p:spPr>
            <a:xfrm>
              <a:off x="631909" y="38101"/>
              <a:ext cx="7826560" cy="581354"/>
            </a:xfrm>
            <a:prstGeom prst="rect">
              <a:avLst/>
            </a:prstGeom>
          </p:spPr>
          <p:txBody>
            <a:bodyPr lIns="0" tIns="0" rIns="0" bIns="0" rtlCol="0" anchor="t">
              <a:spAutoFit/>
            </a:bodyPr>
            <a:lstStyle/>
            <a:p>
              <a:pPr marL="0" lvl="1">
                <a:lnSpc>
                  <a:spcPts val="1721"/>
                </a:lnSpc>
                <a:spcBef>
                  <a:spcPct val="0"/>
                </a:spcBef>
              </a:pPr>
              <a:r>
                <a:rPr lang="en-US" sz="1608" spc="45" dirty="0">
                  <a:solidFill>
                    <a:srgbClr val="FFFFFF"/>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5655125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_4">
    <p:spTree>
      <p:nvGrpSpPr>
        <p:cNvPr id="1" name=""/>
        <p:cNvGrpSpPr/>
        <p:nvPr/>
      </p:nvGrpSpPr>
      <p:grpSpPr>
        <a:xfrm>
          <a:off x="0" y="0"/>
          <a:ext cx="0" cy="0"/>
          <a:chOff x="0" y="0"/>
          <a:chExt cx="0" cy="0"/>
        </a:xfrm>
      </p:grpSpPr>
      <p:grpSp>
        <p:nvGrpSpPr>
          <p:cNvPr id="5" name="Group 2">
            <a:extLst>
              <a:ext uri="{FF2B5EF4-FFF2-40B4-BE49-F238E27FC236}">
                <a16:creationId xmlns:a16="http://schemas.microsoft.com/office/drawing/2014/main" id="{B99214FB-99C2-68F3-8F8A-98B230054759}"/>
              </a:ext>
            </a:extLst>
          </p:cNvPr>
          <p:cNvGrpSpPr/>
          <p:nvPr userDrawn="1"/>
        </p:nvGrpSpPr>
        <p:grpSpPr>
          <a:xfrm>
            <a:off x="6094742" y="2539114"/>
            <a:ext cx="2211061" cy="1914679"/>
            <a:chOff x="0" y="0"/>
            <a:chExt cx="4282440" cy="3708400"/>
          </a:xfrm>
        </p:grpSpPr>
        <p:sp>
          <p:nvSpPr>
            <p:cNvPr id="6" name="Freeform 3">
              <a:extLst>
                <a:ext uri="{FF2B5EF4-FFF2-40B4-BE49-F238E27FC236}">
                  <a16:creationId xmlns:a16="http://schemas.microsoft.com/office/drawing/2014/main" id="{9B9346F6-F7BC-B0B0-0A01-A2B7E5F74A2B}"/>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2"/>
              <a:stretch>
                <a:fillRect t="-6479" b="-6479"/>
              </a:stretch>
            </a:blipFill>
            <a:ln w="38100" cap="sq">
              <a:solidFill>
                <a:srgbClr val="FFFFFF"/>
              </a:solidFill>
              <a:prstDash val="solid"/>
              <a:miter/>
            </a:ln>
          </p:spPr>
          <p:txBody>
            <a:bodyPr/>
            <a:lstStyle/>
            <a:p>
              <a:endParaRPr lang="en-US" sz="450"/>
            </a:p>
          </p:txBody>
        </p:sp>
      </p:grpSp>
      <p:grpSp>
        <p:nvGrpSpPr>
          <p:cNvPr id="7" name="Group 4">
            <a:extLst>
              <a:ext uri="{FF2B5EF4-FFF2-40B4-BE49-F238E27FC236}">
                <a16:creationId xmlns:a16="http://schemas.microsoft.com/office/drawing/2014/main" id="{3BE719E0-275B-94A1-6DB6-281935CBAC5D}"/>
              </a:ext>
            </a:extLst>
          </p:cNvPr>
          <p:cNvGrpSpPr/>
          <p:nvPr userDrawn="1"/>
        </p:nvGrpSpPr>
        <p:grpSpPr>
          <a:xfrm>
            <a:off x="6107654" y="527843"/>
            <a:ext cx="2211061" cy="1914679"/>
            <a:chOff x="0" y="0"/>
            <a:chExt cx="4282440" cy="3708400"/>
          </a:xfrm>
        </p:grpSpPr>
        <p:sp>
          <p:nvSpPr>
            <p:cNvPr id="8" name="Freeform 5">
              <a:extLst>
                <a:ext uri="{FF2B5EF4-FFF2-40B4-BE49-F238E27FC236}">
                  <a16:creationId xmlns:a16="http://schemas.microsoft.com/office/drawing/2014/main" id="{38A0A739-F7F5-2B0E-2E4C-717D5FBC9D90}"/>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3"/>
              <a:stretch>
                <a:fillRect l="-36595" r="-36595"/>
              </a:stretch>
            </a:blipFill>
            <a:ln w="38100" cap="sq">
              <a:solidFill>
                <a:srgbClr val="FFFFFF"/>
              </a:solidFill>
              <a:prstDash val="solid"/>
              <a:miter/>
            </a:ln>
          </p:spPr>
          <p:txBody>
            <a:bodyPr/>
            <a:lstStyle/>
            <a:p>
              <a:endParaRPr lang="en-US" sz="450"/>
            </a:p>
          </p:txBody>
        </p:sp>
      </p:grpSp>
      <p:grpSp>
        <p:nvGrpSpPr>
          <p:cNvPr id="9" name="Group 6">
            <a:extLst>
              <a:ext uri="{FF2B5EF4-FFF2-40B4-BE49-F238E27FC236}">
                <a16:creationId xmlns:a16="http://schemas.microsoft.com/office/drawing/2014/main" id="{9C01AF8E-ABFE-852F-9B43-3B1529BF8EDD}"/>
              </a:ext>
            </a:extLst>
          </p:cNvPr>
          <p:cNvGrpSpPr/>
          <p:nvPr userDrawn="1"/>
        </p:nvGrpSpPr>
        <p:grpSpPr>
          <a:xfrm>
            <a:off x="7847342" y="1527206"/>
            <a:ext cx="2211061" cy="1914679"/>
            <a:chOff x="0" y="0"/>
            <a:chExt cx="4282440" cy="3708400"/>
          </a:xfrm>
        </p:grpSpPr>
        <p:sp>
          <p:nvSpPr>
            <p:cNvPr id="10" name="Freeform 7">
              <a:extLst>
                <a:ext uri="{FF2B5EF4-FFF2-40B4-BE49-F238E27FC236}">
                  <a16:creationId xmlns:a16="http://schemas.microsoft.com/office/drawing/2014/main" id="{EC8AF040-4FA7-587A-506A-C08DDA35B7C2}"/>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4"/>
              <a:stretch>
                <a:fillRect l="-4245" r="-4245"/>
              </a:stretch>
            </a:blipFill>
            <a:ln w="38100" cap="sq">
              <a:solidFill>
                <a:srgbClr val="FFFFFF"/>
              </a:solidFill>
              <a:prstDash val="solid"/>
              <a:miter/>
            </a:ln>
          </p:spPr>
          <p:txBody>
            <a:bodyPr/>
            <a:lstStyle/>
            <a:p>
              <a:endParaRPr lang="en-US" sz="450"/>
            </a:p>
          </p:txBody>
        </p:sp>
      </p:grpSp>
      <p:sp>
        <p:nvSpPr>
          <p:cNvPr id="11" name="Freeform 8">
            <a:extLst>
              <a:ext uri="{FF2B5EF4-FFF2-40B4-BE49-F238E27FC236}">
                <a16:creationId xmlns:a16="http://schemas.microsoft.com/office/drawing/2014/main" id="{FEAB8D1C-0E3A-E5B3-ED42-F54E37E6CE64}"/>
              </a:ext>
            </a:extLst>
          </p:cNvPr>
          <p:cNvSpPr/>
          <p:nvPr userDrawn="1"/>
        </p:nvSpPr>
        <p:spPr>
          <a:xfrm>
            <a:off x="628650" y="4076826"/>
            <a:ext cx="974147" cy="745521"/>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5"/>
            <a:stretch>
              <a:fillRect/>
            </a:stretch>
          </a:blipFill>
        </p:spPr>
        <p:txBody>
          <a:bodyPr/>
          <a:lstStyle/>
          <a:p>
            <a:endParaRPr lang="en-US" sz="450"/>
          </a:p>
        </p:txBody>
      </p:sp>
      <p:sp>
        <p:nvSpPr>
          <p:cNvPr id="12" name="Freeform 11">
            <a:extLst>
              <a:ext uri="{FF2B5EF4-FFF2-40B4-BE49-F238E27FC236}">
                <a16:creationId xmlns:a16="http://schemas.microsoft.com/office/drawing/2014/main" id="{F4AAB4EF-A3BC-9379-7277-9EB0AAFE10A6}"/>
              </a:ext>
            </a:extLst>
          </p:cNvPr>
          <p:cNvSpPr/>
          <p:nvPr userDrawn="1"/>
        </p:nvSpPr>
        <p:spPr>
          <a:xfrm>
            <a:off x="1768345" y="4076828"/>
            <a:ext cx="923523" cy="850093"/>
          </a:xfrm>
          <a:custGeom>
            <a:avLst/>
            <a:gdLst/>
            <a:ahLst/>
            <a:cxnLst/>
            <a:rect l="l" t="t" r="r" b="b"/>
            <a:pathLst>
              <a:path w="1847045" h="1700185">
                <a:moveTo>
                  <a:pt x="0" y="0"/>
                </a:moveTo>
                <a:lnTo>
                  <a:pt x="1847044" y="0"/>
                </a:lnTo>
                <a:lnTo>
                  <a:pt x="1847044" y="1700185"/>
                </a:lnTo>
                <a:lnTo>
                  <a:pt x="0" y="1700185"/>
                </a:lnTo>
                <a:lnTo>
                  <a:pt x="0" y="0"/>
                </a:lnTo>
                <a:close/>
              </a:path>
            </a:pathLst>
          </a:custGeom>
          <a:blipFill>
            <a:blip r:embed="rId6"/>
            <a:stretch>
              <a:fillRect/>
            </a:stretch>
          </a:blipFill>
        </p:spPr>
        <p:txBody>
          <a:bodyPr/>
          <a:lstStyle/>
          <a:p>
            <a:endParaRPr lang="en-US" sz="450"/>
          </a:p>
        </p:txBody>
      </p:sp>
      <p:sp>
        <p:nvSpPr>
          <p:cNvPr id="16" name="Hexagon 15">
            <a:extLst>
              <a:ext uri="{FF2B5EF4-FFF2-40B4-BE49-F238E27FC236}">
                <a16:creationId xmlns:a16="http://schemas.microsoft.com/office/drawing/2014/main" id="{A06E29F9-182A-D933-504B-A99641E7291B}"/>
              </a:ext>
            </a:extLst>
          </p:cNvPr>
          <p:cNvSpPr/>
          <p:nvPr userDrawn="1"/>
        </p:nvSpPr>
        <p:spPr>
          <a:xfrm>
            <a:off x="6086212" y="4576091"/>
            <a:ext cx="2232503" cy="1936227"/>
          </a:xfrm>
          <a:prstGeom prst="hexagon">
            <a:avLst>
              <a:gd name="adj" fmla="val 29293"/>
              <a:gd name="vf" fmla="val 115470"/>
            </a:avLst>
          </a:prstGeom>
          <a:noFill/>
          <a:ln w="38100">
            <a:solidFill>
              <a:srgbClr val="AAE3E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7" name="Hexagon 16">
            <a:extLst>
              <a:ext uri="{FF2B5EF4-FFF2-40B4-BE49-F238E27FC236}">
                <a16:creationId xmlns:a16="http://schemas.microsoft.com/office/drawing/2014/main" id="{C43AF10C-E887-92AE-EFF2-74DD641C5F44}"/>
              </a:ext>
            </a:extLst>
          </p:cNvPr>
          <p:cNvSpPr/>
          <p:nvPr userDrawn="1"/>
        </p:nvSpPr>
        <p:spPr>
          <a:xfrm>
            <a:off x="7854416" y="3539879"/>
            <a:ext cx="2232503" cy="1936227"/>
          </a:xfrm>
          <a:prstGeom prst="hexagon">
            <a:avLst>
              <a:gd name="adj" fmla="val 29293"/>
              <a:gd name="vf" fmla="val 115470"/>
            </a:avLst>
          </a:prstGeom>
          <a:noFill/>
          <a:ln w="38100">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dirty="0"/>
          </a:p>
        </p:txBody>
      </p:sp>
      <p:sp>
        <p:nvSpPr>
          <p:cNvPr id="18" name="Hexagon 17">
            <a:extLst>
              <a:ext uri="{FF2B5EF4-FFF2-40B4-BE49-F238E27FC236}">
                <a16:creationId xmlns:a16="http://schemas.microsoft.com/office/drawing/2014/main" id="{7F9363A7-9967-BC2E-B624-2B09243C6FFA}"/>
              </a:ext>
            </a:extLst>
          </p:cNvPr>
          <p:cNvSpPr/>
          <p:nvPr userDrawn="1"/>
        </p:nvSpPr>
        <p:spPr>
          <a:xfrm>
            <a:off x="6096932" y="-1520548"/>
            <a:ext cx="2232503" cy="1936227"/>
          </a:xfrm>
          <a:prstGeom prst="hexagon">
            <a:avLst>
              <a:gd name="adj" fmla="val 29293"/>
              <a:gd name="vf" fmla="val 115470"/>
            </a:avLst>
          </a:prstGeom>
          <a:noFill/>
          <a:ln w="38100">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19" name="Hexagon 18">
            <a:extLst>
              <a:ext uri="{FF2B5EF4-FFF2-40B4-BE49-F238E27FC236}">
                <a16:creationId xmlns:a16="http://schemas.microsoft.com/office/drawing/2014/main" id="{3707BF90-F86D-65CB-4CA7-703EBA066B2E}"/>
              </a:ext>
            </a:extLst>
          </p:cNvPr>
          <p:cNvSpPr/>
          <p:nvPr userDrawn="1"/>
        </p:nvSpPr>
        <p:spPr>
          <a:xfrm>
            <a:off x="7836620" y="-504136"/>
            <a:ext cx="2232503" cy="1936227"/>
          </a:xfrm>
          <a:prstGeom prst="hexagon">
            <a:avLst>
              <a:gd name="adj" fmla="val 29293"/>
              <a:gd name="vf" fmla="val 115470"/>
            </a:avLst>
          </a:prstGeom>
          <a:noFill/>
          <a:ln w="38100">
            <a:solidFill>
              <a:srgbClr val="AAE3E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900"/>
          </a:p>
        </p:txBody>
      </p:sp>
      <p:sp>
        <p:nvSpPr>
          <p:cNvPr id="2" name="Title Placeholder 1">
            <a:extLst>
              <a:ext uri="{FF2B5EF4-FFF2-40B4-BE49-F238E27FC236}">
                <a16:creationId xmlns:a16="http://schemas.microsoft.com/office/drawing/2014/main" id="{039AE137-BD17-41BB-D760-B2CC925C4AAA}"/>
              </a:ext>
            </a:extLst>
          </p:cNvPr>
          <p:cNvSpPr>
            <a:spLocks noGrp="1"/>
          </p:cNvSpPr>
          <p:nvPr>
            <p:ph type="title" hasCustomPrompt="1"/>
          </p:nvPr>
        </p:nvSpPr>
        <p:spPr>
          <a:xfrm>
            <a:off x="628650" y="1134973"/>
            <a:ext cx="4248150" cy="994172"/>
          </a:xfrm>
          <a:prstGeom prst="rect">
            <a:avLst/>
          </a:prstGeom>
        </p:spPr>
        <p:txBody>
          <a:bodyPr vert="horz" lIns="91440" tIns="45720" rIns="91440" bIns="45720" rtlCol="0" anchor="ctr">
            <a:noAutofit/>
          </a:bodyPr>
          <a:lstStyle>
            <a:lvl1pPr>
              <a:lnSpc>
                <a:spcPts val="2070"/>
              </a:lnSpc>
              <a:spcBef>
                <a:spcPts val="600"/>
              </a:spcBef>
              <a:defRPr sz="3600"/>
            </a:lvl1pPr>
          </a:lstStyle>
          <a:p>
            <a:pPr>
              <a:lnSpc>
                <a:spcPts val="2760"/>
              </a:lnSpc>
            </a:pPr>
            <a:r>
              <a:rPr lang="en-US" sz="3600" b="1" spc="84" dirty="0">
                <a:solidFill>
                  <a:srgbClr val="FFFFFF"/>
                </a:solidFill>
                <a:latin typeface="Lato Bold"/>
                <a:ea typeface="Lato Bold"/>
                <a:cs typeface="Lato Bold"/>
                <a:sym typeface="Lato Bold"/>
              </a:rPr>
              <a:t>Title of Lecture or</a:t>
            </a:r>
            <a:br>
              <a:rPr lang="en-US" sz="3600" b="1" spc="84" dirty="0">
                <a:solidFill>
                  <a:srgbClr val="FFFFFF"/>
                </a:solidFill>
                <a:latin typeface="Lato Bold"/>
                <a:ea typeface="Lato Bold"/>
                <a:cs typeface="Lato Bold"/>
                <a:sym typeface="Lato Bold"/>
              </a:rPr>
            </a:br>
            <a:r>
              <a:rPr lang="en-US" sz="3600" b="1" spc="84" dirty="0">
                <a:solidFill>
                  <a:srgbClr val="FFFFFF"/>
                </a:solidFill>
                <a:latin typeface="Lato Bold"/>
                <a:ea typeface="Lato Bold"/>
                <a:cs typeface="Lato Bold"/>
                <a:sym typeface="Lato Bold"/>
              </a:rPr>
              <a:t>Presentation</a:t>
            </a:r>
          </a:p>
        </p:txBody>
      </p:sp>
      <p:sp>
        <p:nvSpPr>
          <p:cNvPr id="3" name="Content Placeholder 2">
            <a:extLst>
              <a:ext uri="{FF2B5EF4-FFF2-40B4-BE49-F238E27FC236}">
                <a16:creationId xmlns:a16="http://schemas.microsoft.com/office/drawing/2014/main" id="{810A4881-CC86-1D0E-06DD-05A28452FE03}"/>
              </a:ext>
            </a:extLst>
          </p:cNvPr>
          <p:cNvSpPr>
            <a:spLocks noGrp="1"/>
          </p:cNvSpPr>
          <p:nvPr>
            <p:ph sz="quarter" idx="10" hasCustomPrompt="1"/>
          </p:nvPr>
        </p:nvSpPr>
        <p:spPr>
          <a:xfrm>
            <a:off x="628652" y="2384856"/>
            <a:ext cx="3732239" cy="1096962"/>
          </a:xfrm>
        </p:spPr>
        <p:txBody>
          <a:bodyPr/>
          <a:lstStyle>
            <a:lvl1pPr marL="0" indent="0">
              <a:lnSpc>
                <a:spcPts val="1322"/>
              </a:lnSpc>
              <a:spcBef>
                <a:spcPts val="0"/>
              </a:spcBef>
              <a:buNone/>
              <a:defRPr>
                <a:latin typeface="Barlow Condensed" panose="00000506000000000000" pitchFamily="2" charset="0"/>
              </a:defRPr>
            </a:lvl1pPr>
            <a:lvl2pPr marL="0" indent="0">
              <a:buNone/>
              <a:defRPr>
                <a:latin typeface="Barlow Condensed" panose="00000506000000000000" pitchFamily="2" charset="0"/>
              </a:defRPr>
            </a:lvl2pPr>
            <a:lvl3pPr>
              <a:defRPr>
                <a:latin typeface="Barlow Condensed" panose="00000506000000000000" pitchFamily="2" charset="0"/>
              </a:defRPr>
            </a:lvl3pPr>
            <a:lvl4pPr>
              <a:defRPr>
                <a:latin typeface="Barlow Condensed" panose="00000506000000000000" pitchFamily="2" charset="0"/>
              </a:defRPr>
            </a:lvl4pPr>
            <a:lvl5pPr>
              <a:defRPr>
                <a:latin typeface="Barlow Condensed" panose="00000506000000000000" pitchFamily="2" charset="0"/>
              </a:defRPr>
            </a:lvl5pPr>
          </a:lstStyle>
          <a:p>
            <a:pPr>
              <a:lnSpc>
                <a:spcPts val="1763"/>
              </a:lnSpc>
            </a:pPr>
            <a:r>
              <a:rPr lang="en-US" sz="1600" spc="46" dirty="0">
                <a:solidFill>
                  <a:srgbClr val="FFFFFF"/>
                </a:solidFill>
                <a:latin typeface="Barlow Condensed"/>
                <a:ea typeface="Barlow Condensed"/>
                <a:cs typeface="Barlow Condensed"/>
                <a:sym typeface="Barlow Condensed"/>
              </a:rPr>
              <a:t>Course Name </a:t>
            </a:r>
            <a:r>
              <a:rPr lang="en-US" sz="1600" i="1" spc="46" dirty="0">
                <a:solidFill>
                  <a:srgbClr val="FFFFFF"/>
                </a:solidFill>
                <a:latin typeface="Barlow Condensed"/>
                <a:ea typeface="Barlow Condensed"/>
                <a:cs typeface="Barlow Condensed"/>
                <a:sym typeface="Barlow Condensed"/>
              </a:rPr>
              <a:t>(if applicable)</a:t>
            </a:r>
          </a:p>
          <a:p>
            <a:pPr>
              <a:lnSpc>
                <a:spcPts val="1763"/>
              </a:lnSpc>
            </a:pPr>
            <a:r>
              <a:rPr lang="en-US" sz="1600" spc="46" dirty="0">
                <a:solidFill>
                  <a:srgbClr val="FFFFFF"/>
                </a:solidFill>
                <a:latin typeface="Barlow Condensed"/>
                <a:ea typeface="Barlow Condensed"/>
                <a:cs typeface="Barlow Condensed"/>
                <a:sym typeface="Barlow Condensed"/>
              </a:rPr>
              <a:t>Date of Presentation / Month Year of Class</a:t>
            </a:r>
          </a:p>
          <a:p>
            <a:pPr marL="0" lvl="1">
              <a:lnSpc>
                <a:spcPts val="1763"/>
              </a:lnSpc>
              <a:spcBef>
                <a:spcPct val="0"/>
              </a:spcBef>
            </a:pPr>
            <a:r>
              <a:rPr lang="en-US" sz="1600" spc="46" dirty="0">
                <a:solidFill>
                  <a:srgbClr val="FFFFFF"/>
                </a:solidFill>
                <a:latin typeface="Barlow Condensed"/>
                <a:ea typeface="Barlow Condensed"/>
                <a:cs typeface="Barlow Condensed"/>
                <a:sym typeface="Barlow Condensed"/>
              </a:rPr>
              <a:t>Presenter Name, Certs.</a:t>
            </a:r>
          </a:p>
          <a:p>
            <a:pPr lvl="1"/>
            <a:endParaRPr lang="en-US" dirty="0"/>
          </a:p>
        </p:txBody>
      </p:sp>
      <p:grpSp>
        <p:nvGrpSpPr>
          <p:cNvPr id="4" name="Group 16">
            <a:extLst>
              <a:ext uri="{FF2B5EF4-FFF2-40B4-BE49-F238E27FC236}">
                <a16:creationId xmlns:a16="http://schemas.microsoft.com/office/drawing/2014/main" id="{3F0A3042-23C0-D038-51B2-57289F2268CD}"/>
              </a:ext>
            </a:extLst>
          </p:cNvPr>
          <p:cNvGrpSpPr/>
          <p:nvPr userDrawn="1"/>
        </p:nvGrpSpPr>
        <p:grpSpPr>
          <a:xfrm>
            <a:off x="714274" y="627337"/>
            <a:ext cx="3171926" cy="232296"/>
            <a:chOff x="0" y="0"/>
            <a:chExt cx="8458469" cy="619455"/>
          </a:xfrm>
        </p:grpSpPr>
        <p:sp>
          <p:nvSpPr>
            <p:cNvPr id="14" name="Freeform 17">
              <a:extLst>
                <a:ext uri="{FF2B5EF4-FFF2-40B4-BE49-F238E27FC236}">
                  <a16:creationId xmlns:a16="http://schemas.microsoft.com/office/drawing/2014/main" id="{055AD4F2-6363-2249-848B-FBDDA2BDB6BD}"/>
                </a:ext>
              </a:extLst>
            </p:cNvPr>
            <p:cNvSpPr/>
            <p:nvPr/>
          </p:nvSpPr>
          <p:spPr>
            <a:xfrm>
              <a:off x="0" y="0"/>
              <a:ext cx="429112" cy="581354"/>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sz="450"/>
            </a:p>
          </p:txBody>
        </p:sp>
        <p:sp>
          <p:nvSpPr>
            <p:cNvPr id="20" name="TextBox 18">
              <a:extLst>
                <a:ext uri="{FF2B5EF4-FFF2-40B4-BE49-F238E27FC236}">
                  <a16:creationId xmlns:a16="http://schemas.microsoft.com/office/drawing/2014/main" id="{601EB351-B923-324F-9968-2B5A333BFC1A}"/>
                </a:ext>
              </a:extLst>
            </p:cNvPr>
            <p:cNvSpPr txBox="1"/>
            <p:nvPr/>
          </p:nvSpPr>
          <p:spPr>
            <a:xfrm>
              <a:off x="631909" y="38101"/>
              <a:ext cx="7826560" cy="581354"/>
            </a:xfrm>
            <a:prstGeom prst="rect">
              <a:avLst/>
            </a:prstGeom>
          </p:spPr>
          <p:txBody>
            <a:bodyPr lIns="0" tIns="0" rIns="0" bIns="0" rtlCol="0" anchor="t">
              <a:spAutoFit/>
            </a:bodyPr>
            <a:lstStyle/>
            <a:p>
              <a:pPr marL="0" lvl="1">
                <a:lnSpc>
                  <a:spcPts val="1721"/>
                </a:lnSpc>
                <a:spcBef>
                  <a:spcPct val="0"/>
                </a:spcBef>
              </a:pPr>
              <a:r>
                <a:rPr lang="en-US" sz="1608" spc="45" dirty="0">
                  <a:solidFill>
                    <a:srgbClr val="FFFFFF"/>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19394294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_5">
    <p:spTree>
      <p:nvGrpSpPr>
        <p:cNvPr id="1" name=""/>
        <p:cNvGrpSpPr/>
        <p:nvPr/>
      </p:nvGrpSpPr>
      <p:grpSpPr>
        <a:xfrm>
          <a:off x="0" y="0"/>
          <a:ext cx="0" cy="0"/>
          <a:chOff x="0" y="0"/>
          <a:chExt cx="0" cy="0"/>
        </a:xfrm>
      </p:grpSpPr>
      <p:grpSp>
        <p:nvGrpSpPr>
          <p:cNvPr id="5" name="Group 2">
            <a:extLst>
              <a:ext uri="{FF2B5EF4-FFF2-40B4-BE49-F238E27FC236}">
                <a16:creationId xmlns:a16="http://schemas.microsoft.com/office/drawing/2014/main" id="{2E661D05-3BCE-DCA5-FD4D-8EDC47363F5C}"/>
              </a:ext>
            </a:extLst>
          </p:cNvPr>
          <p:cNvGrpSpPr/>
          <p:nvPr userDrawn="1"/>
        </p:nvGrpSpPr>
        <p:grpSpPr>
          <a:xfrm>
            <a:off x="6077516" y="2561585"/>
            <a:ext cx="2211061" cy="1914679"/>
            <a:chOff x="0" y="0"/>
            <a:chExt cx="4282440" cy="3708400"/>
          </a:xfrm>
        </p:grpSpPr>
        <p:sp>
          <p:nvSpPr>
            <p:cNvPr id="6" name="Freeform 3">
              <a:extLst>
                <a:ext uri="{FF2B5EF4-FFF2-40B4-BE49-F238E27FC236}">
                  <a16:creationId xmlns:a16="http://schemas.microsoft.com/office/drawing/2014/main" id="{854400DC-FDBD-3B07-AE77-9813AA116991}"/>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2"/>
              <a:stretch>
                <a:fillRect t="-6479" b="-6479"/>
              </a:stretch>
            </a:blipFill>
            <a:ln cap="sq">
              <a:noFill/>
              <a:prstDash val="solid"/>
              <a:miter/>
            </a:ln>
          </p:spPr>
          <p:txBody>
            <a:bodyPr/>
            <a:lstStyle/>
            <a:p>
              <a:endParaRPr lang="en-US" sz="450"/>
            </a:p>
          </p:txBody>
        </p:sp>
      </p:grpSp>
      <p:grpSp>
        <p:nvGrpSpPr>
          <p:cNvPr id="7" name="Group 4">
            <a:extLst>
              <a:ext uri="{FF2B5EF4-FFF2-40B4-BE49-F238E27FC236}">
                <a16:creationId xmlns:a16="http://schemas.microsoft.com/office/drawing/2014/main" id="{29DC873F-25CA-7663-DD42-2FCBEAF57BB4}"/>
              </a:ext>
            </a:extLst>
          </p:cNvPr>
          <p:cNvGrpSpPr/>
          <p:nvPr userDrawn="1"/>
        </p:nvGrpSpPr>
        <p:grpSpPr>
          <a:xfrm>
            <a:off x="6107654" y="550314"/>
            <a:ext cx="2211061" cy="1914679"/>
            <a:chOff x="0" y="0"/>
            <a:chExt cx="4282440" cy="3708400"/>
          </a:xfrm>
        </p:grpSpPr>
        <p:sp>
          <p:nvSpPr>
            <p:cNvPr id="8" name="Freeform 5">
              <a:extLst>
                <a:ext uri="{FF2B5EF4-FFF2-40B4-BE49-F238E27FC236}">
                  <a16:creationId xmlns:a16="http://schemas.microsoft.com/office/drawing/2014/main" id="{786AD72D-6F96-9235-660E-1CE3922662D1}"/>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3"/>
              <a:stretch>
                <a:fillRect l="-36595" r="-36595"/>
              </a:stretch>
            </a:blipFill>
            <a:ln cap="sq">
              <a:noFill/>
              <a:prstDash val="solid"/>
              <a:miter/>
            </a:ln>
          </p:spPr>
          <p:txBody>
            <a:bodyPr/>
            <a:lstStyle/>
            <a:p>
              <a:endParaRPr lang="en-US" sz="450"/>
            </a:p>
          </p:txBody>
        </p:sp>
      </p:grpSp>
      <p:grpSp>
        <p:nvGrpSpPr>
          <p:cNvPr id="9" name="Group 6">
            <a:extLst>
              <a:ext uri="{FF2B5EF4-FFF2-40B4-BE49-F238E27FC236}">
                <a16:creationId xmlns:a16="http://schemas.microsoft.com/office/drawing/2014/main" id="{6B727346-799F-A6A3-5FC4-B63552218351}"/>
              </a:ext>
            </a:extLst>
          </p:cNvPr>
          <p:cNvGrpSpPr/>
          <p:nvPr userDrawn="1"/>
        </p:nvGrpSpPr>
        <p:grpSpPr>
          <a:xfrm>
            <a:off x="7854416" y="1549677"/>
            <a:ext cx="2211061" cy="1914679"/>
            <a:chOff x="0" y="0"/>
            <a:chExt cx="4282440" cy="3708400"/>
          </a:xfrm>
        </p:grpSpPr>
        <p:sp>
          <p:nvSpPr>
            <p:cNvPr id="10" name="Freeform 7">
              <a:extLst>
                <a:ext uri="{FF2B5EF4-FFF2-40B4-BE49-F238E27FC236}">
                  <a16:creationId xmlns:a16="http://schemas.microsoft.com/office/drawing/2014/main" id="{B7484C28-0C77-29A9-AD2F-0010F1739B80}"/>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4"/>
              <a:stretch>
                <a:fillRect l="-4245" r="-4245"/>
              </a:stretch>
            </a:blipFill>
            <a:ln cap="sq">
              <a:noFill/>
              <a:prstDash val="solid"/>
              <a:miter/>
            </a:ln>
          </p:spPr>
          <p:txBody>
            <a:bodyPr/>
            <a:lstStyle/>
            <a:p>
              <a:endParaRPr lang="en-US" sz="450"/>
            </a:p>
          </p:txBody>
        </p:sp>
      </p:grpSp>
      <p:sp>
        <p:nvSpPr>
          <p:cNvPr id="11" name="Freeform 8">
            <a:extLst>
              <a:ext uri="{FF2B5EF4-FFF2-40B4-BE49-F238E27FC236}">
                <a16:creationId xmlns:a16="http://schemas.microsoft.com/office/drawing/2014/main" id="{243755E5-0D40-9DE1-6571-6D487DEC8F14}"/>
              </a:ext>
            </a:extLst>
          </p:cNvPr>
          <p:cNvSpPr/>
          <p:nvPr userDrawn="1"/>
        </p:nvSpPr>
        <p:spPr>
          <a:xfrm rot="7221679">
            <a:off x="7848451" y="3555045"/>
            <a:ext cx="2128861" cy="1842432"/>
          </a:xfrm>
          <a:custGeom>
            <a:avLst/>
            <a:gdLst/>
            <a:ahLst/>
            <a:cxnLst/>
            <a:rect l="l" t="t" r="r" b="b"/>
            <a:pathLst>
              <a:path w="4257721" h="3684864">
                <a:moveTo>
                  <a:pt x="0" y="0"/>
                </a:moveTo>
                <a:lnTo>
                  <a:pt x="4257721" y="0"/>
                </a:lnTo>
                <a:lnTo>
                  <a:pt x="4257721" y="3684864"/>
                </a:lnTo>
                <a:lnTo>
                  <a:pt x="0" y="368486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sz="450"/>
          </a:p>
        </p:txBody>
      </p:sp>
      <p:sp>
        <p:nvSpPr>
          <p:cNvPr id="12" name="Freeform 9">
            <a:extLst>
              <a:ext uri="{FF2B5EF4-FFF2-40B4-BE49-F238E27FC236}">
                <a16:creationId xmlns:a16="http://schemas.microsoft.com/office/drawing/2014/main" id="{79FCD635-2BF6-2D8B-FCAD-963E6DA09610}"/>
              </a:ext>
            </a:extLst>
          </p:cNvPr>
          <p:cNvSpPr/>
          <p:nvPr userDrawn="1"/>
        </p:nvSpPr>
        <p:spPr>
          <a:xfrm>
            <a:off x="714277" y="3921956"/>
            <a:ext cx="974147" cy="745521"/>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7"/>
            <a:stretch>
              <a:fillRect/>
            </a:stretch>
          </a:blipFill>
        </p:spPr>
        <p:txBody>
          <a:bodyPr/>
          <a:lstStyle/>
          <a:p>
            <a:endParaRPr lang="en-US" sz="450"/>
          </a:p>
        </p:txBody>
      </p:sp>
      <p:sp>
        <p:nvSpPr>
          <p:cNvPr id="13" name="Freeform 10">
            <a:extLst>
              <a:ext uri="{FF2B5EF4-FFF2-40B4-BE49-F238E27FC236}">
                <a16:creationId xmlns:a16="http://schemas.microsoft.com/office/drawing/2014/main" id="{10FB1F88-414B-14B6-55A8-871F359D881A}"/>
              </a:ext>
            </a:extLst>
          </p:cNvPr>
          <p:cNvSpPr/>
          <p:nvPr userDrawn="1"/>
        </p:nvSpPr>
        <p:spPr>
          <a:xfrm>
            <a:off x="6051035" y="4566437"/>
            <a:ext cx="2324292" cy="2011569"/>
          </a:xfrm>
          <a:custGeom>
            <a:avLst/>
            <a:gdLst/>
            <a:ahLst/>
            <a:cxnLst/>
            <a:rect l="l" t="t" r="r" b="b"/>
            <a:pathLst>
              <a:path w="4648584" h="4023138">
                <a:moveTo>
                  <a:pt x="0" y="0"/>
                </a:moveTo>
                <a:lnTo>
                  <a:pt x="4648584" y="0"/>
                </a:lnTo>
                <a:lnTo>
                  <a:pt x="4648584" y="4023138"/>
                </a:lnTo>
                <a:lnTo>
                  <a:pt x="0" y="402313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US" sz="450"/>
          </a:p>
        </p:txBody>
      </p:sp>
      <p:sp>
        <p:nvSpPr>
          <p:cNvPr id="14" name="Freeform 11">
            <a:extLst>
              <a:ext uri="{FF2B5EF4-FFF2-40B4-BE49-F238E27FC236}">
                <a16:creationId xmlns:a16="http://schemas.microsoft.com/office/drawing/2014/main" id="{4375D399-389E-2566-4C61-412B30C84997}"/>
              </a:ext>
            </a:extLst>
          </p:cNvPr>
          <p:cNvSpPr/>
          <p:nvPr userDrawn="1"/>
        </p:nvSpPr>
        <p:spPr>
          <a:xfrm>
            <a:off x="7811547" y="-447119"/>
            <a:ext cx="2202664" cy="1906305"/>
          </a:xfrm>
          <a:custGeom>
            <a:avLst/>
            <a:gdLst/>
            <a:ahLst/>
            <a:cxnLst/>
            <a:rect l="l" t="t" r="r" b="b"/>
            <a:pathLst>
              <a:path w="4405327" h="3812610">
                <a:moveTo>
                  <a:pt x="0" y="0"/>
                </a:moveTo>
                <a:lnTo>
                  <a:pt x="4405327" y="0"/>
                </a:lnTo>
                <a:lnTo>
                  <a:pt x="4405327" y="3812610"/>
                </a:lnTo>
                <a:lnTo>
                  <a:pt x="0" y="3812610"/>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n-US" sz="450"/>
          </a:p>
        </p:txBody>
      </p:sp>
      <p:sp>
        <p:nvSpPr>
          <p:cNvPr id="15" name="Freeform 12">
            <a:extLst>
              <a:ext uri="{FF2B5EF4-FFF2-40B4-BE49-F238E27FC236}">
                <a16:creationId xmlns:a16="http://schemas.microsoft.com/office/drawing/2014/main" id="{35A386F7-89EC-36A3-AC84-EE657A584147}"/>
              </a:ext>
            </a:extLst>
          </p:cNvPr>
          <p:cNvSpPr/>
          <p:nvPr userDrawn="1"/>
        </p:nvSpPr>
        <p:spPr>
          <a:xfrm rot="7221679">
            <a:off x="6069706" y="-1466865"/>
            <a:ext cx="2226680" cy="1927091"/>
          </a:xfrm>
          <a:custGeom>
            <a:avLst/>
            <a:gdLst/>
            <a:ahLst/>
            <a:cxnLst/>
            <a:rect l="l" t="t" r="r" b="b"/>
            <a:pathLst>
              <a:path w="4453360" h="3854181">
                <a:moveTo>
                  <a:pt x="0" y="0"/>
                </a:moveTo>
                <a:lnTo>
                  <a:pt x="4453360" y="0"/>
                </a:lnTo>
                <a:lnTo>
                  <a:pt x="4453360" y="3854180"/>
                </a:lnTo>
                <a:lnTo>
                  <a:pt x="0" y="3854180"/>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en-US" sz="450"/>
          </a:p>
        </p:txBody>
      </p:sp>
      <p:grpSp>
        <p:nvGrpSpPr>
          <p:cNvPr id="19" name="Group 16">
            <a:extLst>
              <a:ext uri="{FF2B5EF4-FFF2-40B4-BE49-F238E27FC236}">
                <a16:creationId xmlns:a16="http://schemas.microsoft.com/office/drawing/2014/main" id="{F8E25CAF-3470-75DB-01D7-EF02D63FF626}"/>
              </a:ext>
            </a:extLst>
          </p:cNvPr>
          <p:cNvGrpSpPr/>
          <p:nvPr userDrawn="1"/>
        </p:nvGrpSpPr>
        <p:grpSpPr>
          <a:xfrm>
            <a:off x="714274" y="627337"/>
            <a:ext cx="3171926" cy="232296"/>
            <a:chOff x="0" y="0"/>
            <a:chExt cx="8458469" cy="619455"/>
          </a:xfrm>
        </p:grpSpPr>
        <p:sp>
          <p:nvSpPr>
            <p:cNvPr id="20" name="Freeform 17">
              <a:extLst>
                <a:ext uri="{FF2B5EF4-FFF2-40B4-BE49-F238E27FC236}">
                  <a16:creationId xmlns:a16="http://schemas.microsoft.com/office/drawing/2014/main" id="{85A4D1A6-0BE6-27BA-F2AC-38D9BFFD0310}"/>
                </a:ext>
              </a:extLst>
            </p:cNvPr>
            <p:cNvSpPr/>
            <p:nvPr/>
          </p:nvSpPr>
          <p:spPr>
            <a:xfrm>
              <a:off x="0" y="0"/>
              <a:ext cx="429112" cy="581354"/>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14">
                <a:extLst>
                  <a:ext uri="{96DAC541-7B7A-43D3-8B79-37D633B846F1}">
                    <asvg:svgBlip xmlns:asvg="http://schemas.microsoft.com/office/drawing/2016/SVG/main" r:embed="rId15"/>
                  </a:ext>
                </a:extLst>
              </a:blip>
              <a:stretch>
                <a:fillRect/>
              </a:stretch>
            </a:blipFill>
          </p:spPr>
          <p:txBody>
            <a:bodyPr/>
            <a:lstStyle/>
            <a:p>
              <a:endParaRPr lang="en-US" sz="450"/>
            </a:p>
          </p:txBody>
        </p:sp>
        <p:sp>
          <p:nvSpPr>
            <p:cNvPr id="21" name="TextBox 18">
              <a:extLst>
                <a:ext uri="{FF2B5EF4-FFF2-40B4-BE49-F238E27FC236}">
                  <a16:creationId xmlns:a16="http://schemas.microsoft.com/office/drawing/2014/main" id="{D5E3B232-553E-E3EB-60D0-4BF074DAA326}"/>
                </a:ext>
              </a:extLst>
            </p:cNvPr>
            <p:cNvSpPr txBox="1"/>
            <p:nvPr/>
          </p:nvSpPr>
          <p:spPr>
            <a:xfrm>
              <a:off x="631909" y="38101"/>
              <a:ext cx="7826560" cy="581354"/>
            </a:xfrm>
            <a:prstGeom prst="rect">
              <a:avLst/>
            </a:prstGeom>
          </p:spPr>
          <p:txBody>
            <a:bodyPr lIns="0" tIns="0" rIns="0" bIns="0" rtlCol="0" anchor="t">
              <a:spAutoFit/>
            </a:bodyPr>
            <a:lstStyle/>
            <a:p>
              <a:pPr marL="0" lvl="1">
                <a:lnSpc>
                  <a:spcPts val="1721"/>
                </a:lnSpc>
                <a:spcBef>
                  <a:spcPct val="0"/>
                </a:spcBef>
              </a:pPr>
              <a:r>
                <a:rPr lang="en-US" sz="1608" spc="45" dirty="0">
                  <a:solidFill>
                    <a:srgbClr val="FFFFFF"/>
                  </a:solidFill>
                  <a:latin typeface="Barlow Condensed"/>
                  <a:ea typeface="Barlow Condensed"/>
                  <a:cs typeface="Barlow Condensed"/>
                  <a:sym typeface="Barlow Condensed"/>
                </a:rPr>
                <a:t>Hydrologic Engineering Center</a:t>
              </a:r>
            </a:p>
          </p:txBody>
        </p:sp>
      </p:grpSp>
      <p:pic>
        <p:nvPicPr>
          <p:cNvPr id="22" name="Picture 21" descr="A two images of a bear and a cat&#10;&#10;AI-generated content may be incorrect.">
            <a:extLst>
              <a:ext uri="{FF2B5EF4-FFF2-40B4-BE49-F238E27FC236}">
                <a16:creationId xmlns:a16="http://schemas.microsoft.com/office/drawing/2014/main" id="{23A9B5D9-F5CC-C546-4E99-963D67D8C3D3}"/>
              </a:ext>
            </a:extLst>
          </p:cNvPr>
          <p:cNvPicPr>
            <a:picLocks noChangeAspect="1"/>
          </p:cNvPicPr>
          <p:nvPr userDrawn="1"/>
        </p:nvPicPr>
        <p:blipFill>
          <a:blip r:embed="rId16">
            <a:extLst>
              <a:ext uri="{BEBA8EAE-BF5A-486C-A8C5-ECC9F3942E4B}">
                <a14:imgProps xmlns:a14="http://schemas.microsoft.com/office/drawing/2010/main">
                  <a14:imgLayer r:embed="rId17">
                    <a14:imgEffect>
                      <a14:backgroundRemoval t="10000" b="90000" l="52229" r="64057"/>
                    </a14:imgEffect>
                  </a14:imgLayer>
                </a14:imgProps>
              </a:ext>
              <a:ext uri="{28A0092B-C50C-407E-A947-70E740481C1C}">
                <a14:useLocalDpi xmlns:a14="http://schemas.microsoft.com/office/drawing/2010/main" val="0"/>
              </a:ext>
            </a:extLst>
          </a:blip>
          <a:srcRect l="50750" r="34464"/>
          <a:stretch/>
        </p:blipFill>
        <p:spPr>
          <a:xfrm>
            <a:off x="1692876" y="3749088"/>
            <a:ext cx="974147" cy="1091261"/>
          </a:xfrm>
          <a:prstGeom prst="rect">
            <a:avLst/>
          </a:prstGeom>
        </p:spPr>
      </p:pic>
      <p:sp>
        <p:nvSpPr>
          <p:cNvPr id="27" name="Title Placeholder 1">
            <a:extLst>
              <a:ext uri="{FF2B5EF4-FFF2-40B4-BE49-F238E27FC236}">
                <a16:creationId xmlns:a16="http://schemas.microsoft.com/office/drawing/2014/main" id="{704EF0BF-853C-0CD1-94AF-48F6458AECC6}"/>
              </a:ext>
            </a:extLst>
          </p:cNvPr>
          <p:cNvSpPr>
            <a:spLocks noGrp="1"/>
          </p:cNvSpPr>
          <p:nvPr>
            <p:ph type="title" hasCustomPrompt="1"/>
          </p:nvPr>
        </p:nvSpPr>
        <p:spPr>
          <a:xfrm>
            <a:off x="628650" y="1134973"/>
            <a:ext cx="4248150" cy="994172"/>
          </a:xfrm>
          <a:prstGeom prst="rect">
            <a:avLst/>
          </a:prstGeom>
        </p:spPr>
        <p:txBody>
          <a:bodyPr vert="horz" lIns="91440" tIns="45720" rIns="91440" bIns="45720" rtlCol="0" anchor="ctr">
            <a:noAutofit/>
          </a:bodyPr>
          <a:lstStyle>
            <a:lvl1pPr>
              <a:lnSpc>
                <a:spcPts val="2070"/>
              </a:lnSpc>
              <a:spcBef>
                <a:spcPts val="600"/>
              </a:spcBef>
              <a:defRPr sz="3600"/>
            </a:lvl1pPr>
          </a:lstStyle>
          <a:p>
            <a:pPr>
              <a:lnSpc>
                <a:spcPts val="2760"/>
              </a:lnSpc>
            </a:pPr>
            <a:r>
              <a:rPr lang="en-US" sz="3600" b="1" spc="84" dirty="0">
                <a:solidFill>
                  <a:srgbClr val="FFFFFF"/>
                </a:solidFill>
                <a:latin typeface="Lato Bold"/>
                <a:ea typeface="Lato Bold"/>
                <a:cs typeface="Lato Bold"/>
                <a:sym typeface="Lato Bold"/>
              </a:rPr>
              <a:t>Title of Lecture or</a:t>
            </a:r>
            <a:br>
              <a:rPr lang="en-US" sz="3600" b="1" spc="84" dirty="0">
                <a:solidFill>
                  <a:srgbClr val="FFFFFF"/>
                </a:solidFill>
                <a:latin typeface="Lato Bold"/>
                <a:ea typeface="Lato Bold"/>
                <a:cs typeface="Lato Bold"/>
                <a:sym typeface="Lato Bold"/>
              </a:rPr>
            </a:br>
            <a:r>
              <a:rPr lang="en-US" sz="3600" b="1" spc="84" dirty="0">
                <a:solidFill>
                  <a:srgbClr val="FFFFFF"/>
                </a:solidFill>
                <a:latin typeface="Lato Bold"/>
                <a:ea typeface="Lato Bold"/>
                <a:cs typeface="Lato Bold"/>
                <a:sym typeface="Lato Bold"/>
              </a:rPr>
              <a:t>Presentation</a:t>
            </a:r>
          </a:p>
        </p:txBody>
      </p:sp>
      <p:sp>
        <p:nvSpPr>
          <p:cNvPr id="3" name="Content Placeholder 2">
            <a:extLst>
              <a:ext uri="{FF2B5EF4-FFF2-40B4-BE49-F238E27FC236}">
                <a16:creationId xmlns:a16="http://schemas.microsoft.com/office/drawing/2014/main" id="{580BF225-43CD-EC14-8B04-60D76B09B903}"/>
              </a:ext>
            </a:extLst>
          </p:cNvPr>
          <p:cNvSpPr>
            <a:spLocks noGrp="1"/>
          </p:cNvSpPr>
          <p:nvPr>
            <p:ph sz="quarter" idx="10" hasCustomPrompt="1"/>
          </p:nvPr>
        </p:nvSpPr>
        <p:spPr>
          <a:xfrm>
            <a:off x="628652" y="2384856"/>
            <a:ext cx="3732239" cy="1096962"/>
          </a:xfrm>
        </p:spPr>
        <p:txBody>
          <a:bodyPr/>
          <a:lstStyle>
            <a:lvl1pPr marL="0" indent="0">
              <a:lnSpc>
                <a:spcPts val="1322"/>
              </a:lnSpc>
              <a:spcBef>
                <a:spcPts val="0"/>
              </a:spcBef>
              <a:buNone/>
              <a:defRPr>
                <a:latin typeface="Barlow Condensed" panose="00000506000000000000" pitchFamily="2" charset="0"/>
              </a:defRPr>
            </a:lvl1pPr>
            <a:lvl2pPr marL="0" indent="0">
              <a:buNone/>
              <a:defRPr>
                <a:latin typeface="Barlow Condensed" panose="00000506000000000000" pitchFamily="2" charset="0"/>
              </a:defRPr>
            </a:lvl2pPr>
            <a:lvl3pPr>
              <a:defRPr>
                <a:latin typeface="Barlow Condensed" panose="00000506000000000000" pitchFamily="2" charset="0"/>
              </a:defRPr>
            </a:lvl3pPr>
            <a:lvl4pPr>
              <a:defRPr>
                <a:latin typeface="Barlow Condensed" panose="00000506000000000000" pitchFamily="2" charset="0"/>
              </a:defRPr>
            </a:lvl4pPr>
            <a:lvl5pPr>
              <a:defRPr>
                <a:latin typeface="Barlow Condensed" panose="00000506000000000000" pitchFamily="2" charset="0"/>
              </a:defRPr>
            </a:lvl5pPr>
          </a:lstStyle>
          <a:p>
            <a:pPr>
              <a:lnSpc>
                <a:spcPts val="1763"/>
              </a:lnSpc>
            </a:pPr>
            <a:r>
              <a:rPr lang="en-US" sz="1600" spc="46" dirty="0">
                <a:solidFill>
                  <a:srgbClr val="FFFFFF"/>
                </a:solidFill>
                <a:latin typeface="Barlow Condensed"/>
                <a:ea typeface="Barlow Condensed"/>
                <a:cs typeface="Barlow Condensed"/>
                <a:sym typeface="Barlow Condensed"/>
              </a:rPr>
              <a:t>Course Name </a:t>
            </a:r>
            <a:r>
              <a:rPr lang="en-US" sz="1600" i="1" spc="46" dirty="0">
                <a:solidFill>
                  <a:srgbClr val="FFFFFF"/>
                </a:solidFill>
                <a:latin typeface="Barlow Condensed"/>
                <a:ea typeface="Barlow Condensed"/>
                <a:cs typeface="Barlow Condensed"/>
                <a:sym typeface="Barlow Condensed"/>
              </a:rPr>
              <a:t>(if applicable)</a:t>
            </a:r>
          </a:p>
          <a:p>
            <a:pPr>
              <a:lnSpc>
                <a:spcPts val="1763"/>
              </a:lnSpc>
            </a:pPr>
            <a:r>
              <a:rPr lang="en-US" sz="1600" spc="46" dirty="0">
                <a:solidFill>
                  <a:srgbClr val="FFFFFF"/>
                </a:solidFill>
                <a:latin typeface="Barlow Condensed"/>
                <a:ea typeface="Barlow Condensed"/>
                <a:cs typeface="Barlow Condensed"/>
                <a:sym typeface="Barlow Condensed"/>
              </a:rPr>
              <a:t>Date of Presentation / Month Year of Class</a:t>
            </a:r>
          </a:p>
          <a:p>
            <a:pPr marL="0" lvl="1">
              <a:lnSpc>
                <a:spcPts val="1763"/>
              </a:lnSpc>
              <a:spcBef>
                <a:spcPct val="0"/>
              </a:spcBef>
            </a:pPr>
            <a:r>
              <a:rPr lang="en-US" sz="1600" spc="46" dirty="0">
                <a:solidFill>
                  <a:srgbClr val="FFFFFF"/>
                </a:solidFill>
                <a:latin typeface="Barlow Condensed"/>
                <a:ea typeface="Barlow Condensed"/>
                <a:cs typeface="Barlow Condensed"/>
                <a:sym typeface="Barlow Condensed"/>
              </a:rPr>
              <a:t>Presenter Name, Certs.</a:t>
            </a:r>
          </a:p>
          <a:p>
            <a:pPr lvl="1"/>
            <a:endParaRPr lang="en-US" dirty="0"/>
          </a:p>
        </p:txBody>
      </p:sp>
    </p:spTree>
    <p:extLst>
      <p:ext uri="{BB962C8B-B14F-4D97-AF65-F5344CB8AC3E}">
        <p14:creationId xmlns:p14="http://schemas.microsoft.com/office/powerpoint/2010/main" val="184610134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itle_5">
    <p:spTree>
      <p:nvGrpSpPr>
        <p:cNvPr id="1" name=""/>
        <p:cNvGrpSpPr/>
        <p:nvPr/>
      </p:nvGrpSpPr>
      <p:grpSpPr>
        <a:xfrm>
          <a:off x="0" y="0"/>
          <a:ext cx="0" cy="0"/>
          <a:chOff x="0" y="0"/>
          <a:chExt cx="0" cy="0"/>
        </a:xfrm>
      </p:grpSpPr>
      <p:sp>
        <p:nvSpPr>
          <p:cNvPr id="12" name="Freeform 9">
            <a:extLst>
              <a:ext uri="{FF2B5EF4-FFF2-40B4-BE49-F238E27FC236}">
                <a16:creationId xmlns:a16="http://schemas.microsoft.com/office/drawing/2014/main" id="{79FCD635-2BF6-2D8B-FCAD-963E6DA09610}"/>
              </a:ext>
            </a:extLst>
          </p:cNvPr>
          <p:cNvSpPr/>
          <p:nvPr userDrawn="1"/>
        </p:nvSpPr>
        <p:spPr>
          <a:xfrm>
            <a:off x="714277" y="3921956"/>
            <a:ext cx="974147" cy="745521"/>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450"/>
          </a:p>
        </p:txBody>
      </p:sp>
      <p:grpSp>
        <p:nvGrpSpPr>
          <p:cNvPr id="19" name="Group 16">
            <a:extLst>
              <a:ext uri="{FF2B5EF4-FFF2-40B4-BE49-F238E27FC236}">
                <a16:creationId xmlns:a16="http://schemas.microsoft.com/office/drawing/2014/main" id="{F8E25CAF-3470-75DB-01D7-EF02D63FF626}"/>
              </a:ext>
            </a:extLst>
          </p:cNvPr>
          <p:cNvGrpSpPr/>
          <p:nvPr userDrawn="1"/>
        </p:nvGrpSpPr>
        <p:grpSpPr>
          <a:xfrm>
            <a:off x="714274" y="627337"/>
            <a:ext cx="3171926" cy="232296"/>
            <a:chOff x="0" y="0"/>
            <a:chExt cx="8458469" cy="619455"/>
          </a:xfrm>
        </p:grpSpPr>
        <p:sp>
          <p:nvSpPr>
            <p:cNvPr id="20" name="Freeform 17">
              <a:extLst>
                <a:ext uri="{FF2B5EF4-FFF2-40B4-BE49-F238E27FC236}">
                  <a16:creationId xmlns:a16="http://schemas.microsoft.com/office/drawing/2014/main" id="{85A4D1A6-0BE6-27BA-F2AC-38D9BFFD0310}"/>
                </a:ext>
              </a:extLst>
            </p:cNvPr>
            <p:cNvSpPr/>
            <p:nvPr/>
          </p:nvSpPr>
          <p:spPr>
            <a:xfrm>
              <a:off x="0" y="0"/>
              <a:ext cx="429112" cy="581354"/>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450"/>
            </a:p>
          </p:txBody>
        </p:sp>
        <p:sp>
          <p:nvSpPr>
            <p:cNvPr id="21" name="TextBox 18">
              <a:extLst>
                <a:ext uri="{FF2B5EF4-FFF2-40B4-BE49-F238E27FC236}">
                  <a16:creationId xmlns:a16="http://schemas.microsoft.com/office/drawing/2014/main" id="{D5E3B232-553E-E3EB-60D0-4BF074DAA326}"/>
                </a:ext>
              </a:extLst>
            </p:cNvPr>
            <p:cNvSpPr txBox="1"/>
            <p:nvPr/>
          </p:nvSpPr>
          <p:spPr>
            <a:xfrm>
              <a:off x="631909" y="38101"/>
              <a:ext cx="7826560" cy="581354"/>
            </a:xfrm>
            <a:prstGeom prst="rect">
              <a:avLst/>
            </a:prstGeom>
          </p:spPr>
          <p:txBody>
            <a:bodyPr lIns="0" tIns="0" rIns="0" bIns="0" rtlCol="0" anchor="t">
              <a:spAutoFit/>
            </a:bodyPr>
            <a:lstStyle/>
            <a:p>
              <a:pPr marL="0" lvl="1">
                <a:lnSpc>
                  <a:spcPts val="1721"/>
                </a:lnSpc>
                <a:spcBef>
                  <a:spcPct val="0"/>
                </a:spcBef>
              </a:pPr>
              <a:r>
                <a:rPr lang="en-US" sz="1608" spc="45" dirty="0">
                  <a:solidFill>
                    <a:srgbClr val="FFFFFF"/>
                  </a:solidFill>
                  <a:latin typeface="Barlow Condensed"/>
                  <a:ea typeface="Barlow Condensed"/>
                  <a:cs typeface="Barlow Condensed"/>
                  <a:sym typeface="Barlow Condensed"/>
                </a:rPr>
                <a:t>Hydrologic Engineering Center</a:t>
              </a:r>
            </a:p>
          </p:txBody>
        </p:sp>
      </p:grpSp>
      <p:pic>
        <p:nvPicPr>
          <p:cNvPr id="22" name="Picture 21" descr="A two images of a bear and a cat&#10;&#10;AI-generated content may be incorrect.">
            <a:extLst>
              <a:ext uri="{FF2B5EF4-FFF2-40B4-BE49-F238E27FC236}">
                <a16:creationId xmlns:a16="http://schemas.microsoft.com/office/drawing/2014/main" id="{23A9B5D9-F5CC-C546-4E99-963D67D8C3D3}"/>
              </a:ext>
            </a:extLst>
          </p:cNvPr>
          <p:cNvPicPr>
            <a:picLocks noChangeAspect="1"/>
          </p:cNvPicPr>
          <p:nvPr userDrawn="1"/>
        </p:nvPicPr>
        <p:blipFill>
          <a:blip r:embed="rId5">
            <a:extLst>
              <a:ext uri="{BEBA8EAE-BF5A-486C-A8C5-ECC9F3942E4B}">
                <a14:imgProps xmlns:a14="http://schemas.microsoft.com/office/drawing/2010/main">
                  <a14:imgLayer r:embed="rId6">
                    <a14:imgEffect>
                      <a14:backgroundRemoval t="10000" b="90000" l="52229" r="64057"/>
                    </a14:imgEffect>
                  </a14:imgLayer>
                </a14:imgProps>
              </a:ext>
              <a:ext uri="{28A0092B-C50C-407E-A947-70E740481C1C}">
                <a14:useLocalDpi xmlns:a14="http://schemas.microsoft.com/office/drawing/2010/main" val="0"/>
              </a:ext>
            </a:extLst>
          </a:blip>
          <a:srcRect l="50750" r="34464"/>
          <a:stretch/>
        </p:blipFill>
        <p:spPr>
          <a:xfrm>
            <a:off x="1692876" y="3749088"/>
            <a:ext cx="974147" cy="1091261"/>
          </a:xfrm>
          <a:prstGeom prst="rect">
            <a:avLst/>
          </a:prstGeom>
        </p:spPr>
      </p:pic>
      <p:sp>
        <p:nvSpPr>
          <p:cNvPr id="27" name="Title Placeholder 1">
            <a:extLst>
              <a:ext uri="{FF2B5EF4-FFF2-40B4-BE49-F238E27FC236}">
                <a16:creationId xmlns:a16="http://schemas.microsoft.com/office/drawing/2014/main" id="{704EF0BF-853C-0CD1-94AF-48F6458AECC6}"/>
              </a:ext>
            </a:extLst>
          </p:cNvPr>
          <p:cNvSpPr>
            <a:spLocks noGrp="1"/>
          </p:cNvSpPr>
          <p:nvPr>
            <p:ph type="title" hasCustomPrompt="1"/>
          </p:nvPr>
        </p:nvSpPr>
        <p:spPr>
          <a:xfrm>
            <a:off x="628650" y="1134973"/>
            <a:ext cx="4248150" cy="994172"/>
          </a:xfrm>
          <a:prstGeom prst="rect">
            <a:avLst/>
          </a:prstGeom>
        </p:spPr>
        <p:txBody>
          <a:bodyPr vert="horz" lIns="91440" tIns="45720" rIns="91440" bIns="45720" rtlCol="0" anchor="ctr">
            <a:noAutofit/>
          </a:bodyPr>
          <a:lstStyle>
            <a:lvl1pPr>
              <a:lnSpc>
                <a:spcPts val="2070"/>
              </a:lnSpc>
              <a:spcBef>
                <a:spcPts val="600"/>
              </a:spcBef>
              <a:defRPr sz="3600"/>
            </a:lvl1pPr>
          </a:lstStyle>
          <a:p>
            <a:pPr>
              <a:lnSpc>
                <a:spcPts val="2760"/>
              </a:lnSpc>
            </a:pPr>
            <a:r>
              <a:rPr lang="en-US" sz="3600" b="1" spc="84" dirty="0">
                <a:solidFill>
                  <a:srgbClr val="FFFFFF"/>
                </a:solidFill>
                <a:latin typeface="Lato Bold"/>
                <a:ea typeface="Lato Bold"/>
                <a:cs typeface="Lato Bold"/>
                <a:sym typeface="Lato Bold"/>
              </a:rPr>
              <a:t>Title of Lecture or</a:t>
            </a:r>
            <a:br>
              <a:rPr lang="en-US" sz="3600" b="1" spc="84" dirty="0">
                <a:solidFill>
                  <a:srgbClr val="FFFFFF"/>
                </a:solidFill>
                <a:latin typeface="Lato Bold"/>
                <a:ea typeface="Lato Bold"/>
                <a:cs typeface="Lato Bold"/>
                <a:sym typeface="Lato Bold"/>
              </a:rPr>
            </a:br>
            <a:r>
              <a:rPr lang="en-US" sz="3600" b="1" spc="84" dirty="0">
                <a:solidFill>
                  <a:srgbClr val="FFFFFF"/>
                </a:solidFill>
                <a:latin typeface="Lato Bold"/>
                <a:ea typeface="Lato Bold"/>
                <a:cs typeface="Lato Bold"/>
                <a:sym typeface="Lato Bold"/>
              </a:rPr>
              <a:t>Presentation</a:t>
            </a:r>
          </a:p>
        </p:txBody>
      </p:sp>
      <p:sp>
        <p:nvSpPr>
          <p:cNvPr id="3" name="Content Placeholder 2">
            <a:extLst>
              <a:ext uri="{FF2B5EF4-FFF2-40B4-BE49-F238E27FC236}">
                <a16:creationId xmlns:a16="http://schemas.microsoft.com/office/drawing/2014/main" id="{580BF225-43CD-EC14-8B04-60D76B09B903}"/>
              </a:ext>
            </a:extLst>
          </p:cNvPr>
          <p:cNvSpPr>
            <a:spLocks noGrp="1"/>
          </p:cNvSpPr>
          <p:nvPr>
            <p:ph sz="quarter" idx="10" hasCustomPrompt="1"/>
          </p:nvPr>
        </p:nvSpPr>
        <p:spPr>
          <a:xfrm>
            <a:off x="628652" y="2384856"/>
            <a:ext cx="3732239" cy="1096962"/>
          </a:xfrm>
        </p:spPr>
        <p:txBody>
          <a:bodyPr/>
          <a:lstStyle>
            <a:lvl1pPr marL="0" indent="0">
              <a:lnSpc>
                <a:spcPts val="1322"/>
              </a:lnSpc>
              <a:spcBef>
                <a:spcPts val="0"/>
              </a:spcBef>
              <a:buNone/>
              <a:defRPr>
                <a:latin typeface="Barlow Condensed" panose="00000506000000000000" pitchFamily="2" charset="0"/>
              </a:defRPr>
            </a:lvl1pPr>
            <a:lvl2pPr marL="0" indent="0">
              <a:buNone/>
              <a:defRPr>
                <a:latin typeface="Barlow Condensed" panose="00000506000000000000" pitchFamily="2" charset="0"/>
              </a:defRPr>
            </a:lvl2pPr>
            <a:lvl3pPr>
              <a:defRPr>
                <a:latin typeface="Barlow Condensed" panose="00000506000000000000" pitchFamily="2" charset="0"/>
              </a:defRPr>
            </a:lvl3pPr>
            <a:lvl4pPr>
              <a:defRPr>
                <a:latin typeface="Barlow Condensed" panose="00000506000000000000" pitchFamily="2" charset="0"/>
              </a:defRPr>
            </a:lvl4pPr>
            <a:lvl5pPr>
              <a:defRPr>
                <a:latin typeface="Barlow Condensed" panose="00000506000000000000" pitchFamily="2" charset="0"/>
              </a:defRPr>
            </a:lvl5pPr>
          </a:lstStyle>
          <a:p>
            <a:pPr>
              <a:lnSpc>
                <a:spcPts val="1763"/>
              </a:lnSpc>
            </a:pPr>
            <a:r>
              <a:rPr lang="en-US" sz="1600" spc="46" dirty="0">
                <a:solidFill>
                  <a:srgbClr val="FFFFFF"/>
                </a:solidFill>
                <a:latin typeface="Barlow Condensed"/>
                <a:ea typeface="Barlow Condensed"/>
                <a:cs typeface="Barlow Condensed"/>
                <a:sym typeface="Barlow Condensed"/>
              </a:rPr>
              <a:t>Course Name </a:t>
            </a:r>
            <a:r>
              <a:rPr lang="en-US" sz="1600" i="1" spc="46" dirty="0">
                <a:solidFill>
                  <a:srgbClr val="FFFFFF"/>
                </a:solidFill>
                <a:latin typeface="Barlow Condensed"/>
                <a:ea typeface="Barlow Condensed"/>
                <a:cs typeface="Barlow Condensed"/>
                <a:sym typeface="Barlow Condensed"/>
              </a:rPr>
              <a:t>(if applicable)</a:t>
            </a:r>
          </a:p>
          <a:p>
            <a:pPr>
              <a:lnSpc>
                <a:spcPts val="1763"/>
              </a:lnSpc>
            </a:pPr>
            <a:r>
              <a:rPr lang="en-US" sz="1600" spc="46" dirty="0">
                <a:solidFill>
                  <a:srgbClr val="FFFFFF"/>
                </a:solidFill>
                <a:latin typeface="Barlow Condensed"/>
                <a:ea typeface="Barlow Condensed"/>
                <a:cs typeface="Barlow Condensed"/>
                <a:sym typeface="Barlow Condensed"/>
              </a:rPr>
              <a:t>Date of Presentation / Month Year of Class</a:t>
            </a:r>
          </a:p>
          <a:p>
            <a:pPr marL="0" lvl="1">
              <a:lnSpc>
                <a:spcPts val="1763"/>
              </a:lnSpc>
              <a:spcBef>
                <a:spcPct val="0"/>
              </a:spcBef>
            </a:pPr>
            <a:r>
              <a:rPr lang="en-US" sz="1600" spc="46" dirty="0">
                <a:solidFill>
                  <a:srgbClr val="FFFFFF"/>
                </a:solidFill>
                <a:latin typeface="Barlow Condensed"/>
                <a:ea typeface="Barlow Condensed"/>
                <a:cs typeface="Barlow Condensed"/>
                <a:sym typeface="Barlow Condensed"/>
              </a:rPr>
              <a:t>Presenter Name, Certs.</a:t>
            </a:r>
          </a:p>
          <a:p>
            <a:pPr lvl="1"/>
            <a:endParaRPr lang="en-US" dirty="0"/>
          </a:p>
        </p:txBody>
      </p:sp>
    </p:spTree>
    <p:extLst>
      <p:ext uri="{BB962C8B-B14F-4D97-AF65-F5344CB8AC3E}">
        <p14:creationId xmlns:p14="http://schemas.microsoft.com/office/powerpoint/2010/main" val="5506964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369219"/>
            <a:ext cx="7886700" cy="326350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BA1677-1885-456C-91AF-CF57E67DADE0}" type="datetimeFigureOut">
              <a:rPr lang="en-US" smtClean="0"/>
              <a:t>4/18/2025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271475633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7"/>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9"/>
            <a:ext cx="7886700" cy="1125140"/>
          </a:xfrm>
          <a:prstGeom prst="rect">
            <a:avLst/>
          </a:prstGeom>
        </p:spPr>
        <p:txBody>
          <a:bodyPr/>
          <a:lstStyle>
            <a:lvl1pPr marL="0" indent="0">
              <a:buNone/>
              <a:defRPr sz="1800">
                <a:solidFill>
                  <a:schemeClr val="tx1">
                    <a:tint val="75000"/>
                  </a:schemeClr>
                </a:solidFill>
              </a:defRPr>
            </a:lvl1pPr>
            <a:lvl2pPr marL="342875" indent="0">
              <a:buNone/>
              <a:defRPr sz="1500">
                <a:solidFill>
                  <a:schemeClr val="tx1">
                    <a:tint val="75000"/>
                  </a:schemeClr>
                </a:solidFill>
              </a:defRPr>
            </a:lvl2pPr>
            <a:lvl3pPr marL="685749" indent="0">
              <a:buNone/>
              <a:defRPr sz="1350">
                <a:solidFill>
                  <a:schemeClr val="tx1">
                    <a:tint val="75000"/>
                  </a:schemeClr>
                </a:solidFill>
              </a:defRPr>
            </a:lvl3pPr>
            <a:lvl4pPr marL="1028624" indent="0">
              <a:buNone/>
              <a:defRPr sz="1200">
                <a:solidFill>
                  <a:schemeClr val="tx1">
                    <a:tint val="75000"/>
                  </a:schemeClr>
                </a:solidFill>
              </a:defRPr>
            </a:lvl4pPr>
            <a:lvl5pPr marL="1371498" indent="0">
              <a:buNone/>
              <a:defRPr sz="1200">
                <a:solidFill>
                  <a:schemeClr val="tx1">
                    <a:tint val="75000"/>
                  </a:schemeClr>
                </a:solidFill>
              </a:defRPr>
            </a:lvl5pPr>
            <a:lvl6pPr marL="1714373" indent="0">
              <a:buNone/>
              <a:defRPr sz="1200">
                <a:solidFill>
                  <a:schemeClr val="tx1">
                    <a:tint val="75000"/>
                  </a:schemeClr>
                </a:solidFill>
              </a:defRPr>
            </a:lvl6pPr>
            <a:lvl7pPr marL="2057246" indent="0">
              <a:buNone/>
              <a:defRPr sz="1200">
                <a:solidFill>
                  <a:schemeClr val="tx1">
                    <a:tint val="75000"/>
                  </a:schemeClr>
                </a:solidFill>
              </a:defRPr>
            </a:lvl7pPr>
            <a:lvl8pPr marL="2400120" indent="0">
              <a:buNone/>
              <a:defRPr sz="1200">
                <a:solidFill>
                  <a:schemeClr val="tx1">
                    <a:tint val="75000"/>
                  </a:schemeClr>
                </a:solidFill>
              </a:defRPr>
            </a:lvl8pPr>
            <a:lvl9pPr marL="2742995" indent="0">
              <a:buNone/>
              <a:defRPr sz="12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51BA1677-1885-456C-91AF-CF57E67DADE0}" type="datetimeFigureOut">
              <a:rPr lang="en-US" smtClean="0"/>
              <a:pPr/>
              <a:t>4/18/2025</a:t>
            </a:fld>
            <a:endParaRPr lang="en-US"/>
          </a:p>
        </p:txBody>
      </p:sp>
      <p:sp>
        <p:nvSpPr>
          <p:cNvPr id="8" name="Slide Number Placeholder 7">
            <a:extLst>
              <a:ext uri="{FF2B5EF4-FFF2-40B4-BE49-F238E27FC236}">
                <a16:creationId xmlns:a16="http://schemas.microsoft.com/office/drawing/2014/main" id="{06AF77FA-B903-FDFD-98E2-5CD7361B11B5}"/>
              </a:ext>
            </a:extLst>
          </p:cNvPr>
          <p:cNvSpPr>
            <a:spLocks noGrp="1"/>
          </p:cNvSpPr>
          <p:nvPr>
            <p:ph type="sldNum" sz="quarter" idx="11"/>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40585698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1BA1677-1885-456C-91AF-CF57E67DADE0}" type="datetimeFigureOut">
              <a:rPr lang="en-US" smtClean="0"/>
              <a:t>4/18/2025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89353970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875" indent="0">
              <a:buNone/>
              <a:defRPr sz="1500" b="1"/>
            </a:lvl2pPr>
            <a:lvl3pPr marL="685749" indent="0">
              <a:buNone/>
              <a:defRPr sz="1350" b="1"/>
            </a:lvl3pPr>
            <a:lvl4pPr marL="1028624" indent="0">
              <a:buNone/>
              <a:defRPr sz="1200" b="1"/>
            </a:lvl4pPr>
            <a:lvl5pPr marL="1371498" indent="0">
              <a:buNone/>
              <a:defRPr sz="1200" b="1"/>
            </a:lvl5pPr>
            <a:lvl6pPr marL="1714373" indent="0">
              <a:buNone/>
              <a:defRPr sz="1200" b="1"/>
            </a:lvl6pPr>
            <a:lvl7pPr marL="2057246" indent="0">
              <a:buNone/>
              <a:defRPr sz="1200" b="1"/>
            </a:lvl7pPr>
            <a:lvl8pPr marL="2400120" indent="0">
              <a:buNone/>
              <a:defRPr sz="1200" b="1"/>
            </a:lvl8pPr>
            <a:lvl9pPr marL="2742995"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2" y="1260872"/>
            <a:ext cx="3887391" cy="617934"/>
          </a:xfrm>
          <a:prstGeom prst="rect">
            <a:avLst/>
          </a:prstGeom>
        </p:spPr>
        <p:txBody>
          <a:bodyPr anchor="b"/>
          <a:lstStyle>
            <a:lvl1pPr marL="0" indent="0">
              <a:buNone/>
              <a:defRPr sz="1800" b="1"/>
            </a:lvl1pPr>
            <a:lvl2pPr marL="342875" indent="0">
              <a:buNone/>
              <a:defRPr sz="1500" b="1"/>
            </a:lvl2pPr>
            <a:lvl3pPr marL="685749" indent="0">
              <a:buNone/>
              <a:defRPr sz="1350" b="1"/>
            </a:lvl3pPr>
            <a:lvl4pPr marL="1028624" indent="0">
              <a:buNone/>
              <a:defRPr sz="1200" b="1"/>
            </a:lvl4pPr>
            <a:lvl5pPr marL="1371498" indent="0">
              <a:buNone/>
              <a:defRPr sz="1200" b="1"/>
            </a:lvl5pPr>
            <a:lvl6pPr marL="1714373" indent="0">
              <a:buNone/>
              <a:defRPr sz="1200" b="1"/>
            </a:lvl6pPr>
            <a:lvl7pPr marL="2057246" indent="0">
              <a:buNone/>
              <a:defRPr sz="1200" b="1"/>
            </a:lvl7pPr>
            <a:lvl8pPr marL="2400120" indent="0">
              <a:buNone/>
              <a:defRPr sz="1200" b="1"/>
            </a:lvl8pPr>
            <a:lvl9pPr marL="2742995"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2" y="1878806"/>
            <a:ext cx="3887391" cy="276344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1BA1677-1885-456C-91AF-CF57E67DADE0}" type="datetimeFigureOut">
              <a:rPr lang="en-US" smtClean="0"/>
              <a:t>4/18/2025</a:t>
            </a:fld>
            <a:endParaRPr lang="en-US"/>
          </a:p>
        </p:txBody>
      </p:sp>
      <p:sp>
        <p:nvSpPr>
          <p:cNvPr id="8" name="Footer Placeholder 7"/>
          <p:cNvSpPr>
            <a:spLocks noGrp="1"/>
          </p:cNvSpPr>
          <p:nvPr>
            <p:ph type="ftr" sz="quarter" idx="11"/>
          </p:nvPr>
        </p:nvSpPr>
        <p:spPr>
          <a:xfrm>
            <a:off x="3028950" y="4767264"/>
            <a:ext cx="3086100" cy="273844"/>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92240899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1BA1677-1885-456C-91AF-CF57E67DADE0}" type="datetimeFigureOut">
              <a:rPr lang="en-US" smtClean="0"/>
              <a:t>4/18/2025</a:t>
            </a:fld>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44212456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72"/>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2"/>
            <a:ext cx="2949178" cy="2858691"/>
          </a:xfrm>
          <a:prstGeom prst="rect">
            <a:avLst/>
          </a:prstGeom>
        </p:spPr>
        <p:txBody>
          <a:bodyPr/>
          <a:lstStyle>
            <a:lvl1pPr marL="0" indent="0">
              <a:buNone/>
              <a:defRPr sz="1200"/>
            </a:lvl1pPr>
            <a:lvl2pPr marL="342875" indent="0">
              <a:buNone/>
              <a:defRPr sz="1050"/>
            </a:lvl2pPr>
            <a:lvl3pPr marL="685749" indent="0">
              <a:buNone/>
              <a:defRPr sz="900"/>
            </a:lvl3pPr>
            <a:lvl4pPr marL="1028624" indent="0">
              <a:buNone/>
              <a:defRPr sz="750"/>
            </a:lvl4pPr>
            <a:lvl5pPr marL="1371498" indent="0">
              <a:buNone/>
              <a:defRPr sz="750"/>
            </a:lvl5pPr>
            <a:lvl6pPr marL="1714373" indent="0">
              <a:buNone/>
              <a:defRPr sz="750"/>
            </a:lvl6pPr>
            <a:lvl7pPr marL="2057246" indent="0">
              <a:buNone/>
              <a:defRPr sz="750"/>
            </a:lvl7pPr>
            <a:lvl8pPr marL="2400120" indent="0">
              <a:buNone/>
              <a:defRPr sz="750"/>
            </a:lvl8pPr>
            <a:lvl9pPr marL="2742995"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51BA1677-1885-456C-91AF-CF57E67DADE0}" type="datetimeFigureOut">
              <a:rPr lang="en-US" smtClean="0"/>
              <a:t>4/18/2025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9569934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_3">
    <p:spTree>
      <p:nvGrpSpPr>
        <p:cNvPr id="1" name=""/>
        <p:cNvGrpSpPr/>
        <p:nvPr/>
      </p:nvGrpSpPr>
      <p:grpSpPr>
        <a:xfrm>
          <a:off x="0" y="0"/>
          <a:ext cx="0" cy="0"/>
          <a:chOff x="0" y="0"/>
          <a:chExt cx="0" cy="0"/>
        </a:xfrm>
      </p:grpSpPr>
      <p:sp>
        <p:nvSpPr>
          <p:cNvPr id="5" name="Freeform 2">
            <a:extLst>
              <a:ext uri="{FF2B5EF4-FFF2-40B4-BE49-F238E27FC236}">
                <a16:creationId xmlns:a16="http://schemas.microsoft.com/office/drawing/2014/main" id="{70C6E894-15AA-72EE-255A-4C8A2CE4A72C}"/>
              </a:ext>
            </a:extLst>
          </p:cNvPr>
          <p:cNvSpPr/>
          <p:nvPr/>
        </p:nvSpPr>
        <p:spPr>
          <a:xfrm rot="-3578320">
            <a:off x="7565295" y="-444076"/>
            <a:ext cx="2492665" cy="2136198"/>
          </a:xfrm>
          <a:custGeom>
            <a:avLst/>
            <a:gdLst/>
            <a:ahLst/>
            <a:cxnLst/>
            <a:rect l="l" t="t" r="r" b="b"/>
            <a:pathLst>
              <a:path w="4857558" h="4203996">
                <a:moveTo>
                  <a:pt x="0" y="0"/>
                </a:moveTo>
                <a:lnTo>
                  <a:pt x="4857558" y="0"/>
                </a:lnTo>
                <a:lnTo>
                  <a:pt x="4857558" y="4203996"/>
                </a:lnTo>
                <a:lnTo>
                  <a:pt x="0" y="420399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450"/>
          </a:p>
        </p:txBody>
      </p:sp>
      <p:grpSp>
        <p:nvGrpSpPr>
          <p:cNvPr id="6" name="Group 3">
            <a:extLst>
              <a:ext uri="{FF2B5EF4-FFF2-40B4-BE49-F238E27FC236}">
                <a16:creationId xmlns:a16="http://schemas.microsoft.com/office/drawing/2014/main" id="{D8536B2E-A218-D794-824F-3212F3BB2CA7}"/>
              </a:ext>
            </a:extLst>
          </p:cNvPr>
          <p:cNvGrpSpPr/>
          <p:nvPr/>
        </p:nvGrpSpPr>
        <p:grpSpPr>
          <a:xfrm>
            <a:off x="5766880" y="2674165"/>
            <a:ext cx="2422001" cy="2097344"/>
            <a:chOff x="0" y="0"/>
            <a:chExt cx="4282440" cy="3708400"/>
          </a:xfrm>
        </p:grpSpPr>
        <p:sp>
          <p:nvSpPr>
            <p:cNvPr id="7" name="Freeform 4">
              <a:extLst>
                <a:ext uri="{FF2B5EF4-FFF2-40B4-BE49-F238E27FC236}">
                  <a16:creationId xmlns:a16="http://schemas.microsoft.com/office/drawing/2014/main" id="{82A3BD25-C281-0A2C-8BF5-47D154BD252B}"/>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4"/>
              <a:stretch>
                <a:fillRect l="-36595" r="-36595"/>
              </a:stretch>
            </a:blipFill>
            <a:ln w="73025" cap="sq">
              <a:solidFill>
                <a:srgbClr val="B1BBC0"/>
              </a:solidFill>
              <a:prstDash val="solid"/>
              <a:miter/>
            </a:ln>
          </p:spPr>
          <p:txBody>
            <a:bodyPr/>
            <a:lstStyle/>
            <a:p>
              <a:endParaRPr lang="en-US" sz="450"/>
            </a:p>
          </p:txBody>
        </p:sp>
      </p:grpSp>
      <p:sp>
        <p:nvSpPr>
          <p:cNvPr id="10" name="Freeform 7">
            <a:extLst>
              <a:ext uri="{FF2B5EF4-FFF2-40B4-BE49-F238E27FC236}">
                <a16:creationId xmlns:a16="http://schemas.microsoft.com/office/drawing/2014/main" id="{537B7190-E0BC-71A3-8884-7685D2F71B9C}"/>
              </a:ext>
            </a:extLst>
          </p:cNvPr>
          <p:cNvSpPr/>
          <p:nvPr/>
        </p:nvSpPr>
        <p:spPr>
          <a:xfrm>
            <a:off x="628650" y="4096484"/>
            <a:ext cx="827049" cy="632946"/>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5"/>
            <a:stretch>
              <a:fillRect/>
            </a:stretch>
          </a:blipFill>
        </p:spPr>
        <p:txBody>
          <a:bodyPr/>
          <a:lstStyle/>
          <a:p>
            <a:endParaRPr lang="en-US" sz="450"/>
          </a:p>
        </p:txBody>
      </p:sp>
      <p:sp>
        <p:nvSpPr>
          <p:cNvPr id="11" name="Freeform 8">
            <a:extLst>
              <a:ext uri="{FF2B5EF4-FFF2-40B4-BE49-F238E27FC236}">
                <a16:creationId xmlns:a16="http://schemas.microsoft.com/office/drawing/2014/main" id="{9892E763-1386-69F4-9DDA-CF3773BDED78}"/>
              </a:ext>
            </a:extLst>
          </p:cNvPr>
          <p:cNvSpPr/>
          <p:nvPr/>
        </p:nvSpPr>
        <p:spPr>
          <a:xfrm>
            <a:off x="1449401" y="3913443"/>
            <a:ext cx="877538" cy="919193"/>
          </a:xfrm>
          <a:custGeom>
            <a:avLst/>
            <a:gdLst/>
            <a:ahLst/>
            <a:cxnLst/>
            <a:rect l="l" t="t" r="r" b="b"/>
            <a:pathLst>
              <a:path w="2067232" h="2165360">
                <a:moveTo>
                  <a:pt x="0" y="0"/>
                </a:moveTo>
                <a:lnTo>
                  <a:pt x="2067232" y="0"/>
                </a:lnTo>
                <a:lnTo>
                  <a:pt x="2067232" y="2165360"/>
                </a:lnTo>
                <a:lnTo>
                  <a:pt x="0" y="2165360"/>
                </a:lnTo>
                <a:lnTo>
                  <a:pt x="0" y="0"/>
                </a:lnTo>
                <a:close/>
              </a:path>
            </a:pathLst>
          </a:custGeom>
          <a:blipFill>
            <a:blip r:embed="rId6"/>
            <a:stretch>
              <a:fillRect/>
            </a:stretch>
          </a:blipFill>
        </p:spPr>
        <p:txBody>
          <a:bodyPr/>
          <a:lstStyle/>
          <a:p>
            <a:endParaRPr lang="en-US" sz="450"/>
          </a:p>
        </p:txBody>
      </p:sp>
      <p:sp>
        <p:nvSpPr>
          <p:cNvPr id="15" name="Freeform 12">
            <a:extLst>
              <a:ext uri="{FF2B5EF4-FFF2-40B4-BE49-F238E27FC236}">
                <a16:creationId xmlns:a16="http://schemas.microsoft.com/office/drawing/2014/main" id="{CFBE5276-1573-D04A-0E04-0DB847A536CD}"/>
              </a:ext>
            </a:extLst>
          </p:cNvPr>
          <p:cNvSpPr/>
          <p:nvPr/>
        </p:nvSpPr>
        <p:spPr>
          <a:xfrm rot="-3578320">
            <a:off x="5769185" y="4717482"/>
            <a:ext cx="2438569" cy="2147518"/>
          </a:xfrm>
          <a:custGeom>
            <a:avLst/>
            <a:gdLst/>
            <a:ahLst/>
            <a:cxnLst/>
            <a:rect l="l" t="t" r="r" b="b"/>
            <a:pathLst>
              <a:path w="4770994" h="4129078">
                <a:moveTo>
                  <a:pt x="0" y="0"/>
                </a:moveTo>
                <a:lnTo>
                  <a:pt x="4770994" y="0"/>
                </a:lnTo>
                <a:lnTo>
                  <a:pt x="4770994" y="4129078"/>
                </a:lnTo>
                <a:lnTo>
                  <a:pt x="0" y="4129078"/>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450" dirty="0"/>
          </a:p>
        </p:txBody>
      </p:sp>
      <p:sp>
        <p:nvSpPr>
          <p:cNvPr id="16" name="Freeform 13">
            <a:extLst>
              <a:ext uri="{FF2B5EF4-FFF2-40B4-BE49-F238E27FC236}">
                <a16:creationId xmlns:a16="http://schemas.microsoft.com/office/drawing/2014/main" id="{1C6F27D6-FF3B-1543-5A61-5ED773C2FAC0}"/>
              </a:ext>
            </a:extLst>
          </p:cNvPr>
          <p:cNvSpPr/>
          <p:nvPr/>
        </p:nvSpPr>
        <p:spPr>
          <a:xfrm rot="-3578320">
            <a:off x="7545708" y="3667488"/>
            <a:ext cx="2465814" cy="2134050"/>
          </a:xfrm>
          <a:custGeom>
            <a:avLst/>
            <a:gdLst/>
            <a:ahLst/>
            <a:cxnLst/>
            <a:rect l="l" t="t" r="r" b="b"/>
            <a:pathLst>
              <a:path w="4931628" h="4268100">
                <a:moveTo>
                  <a:pt x="0" y="0"/>
                </a:moveTo>
                <a:lnTo>
                  <a:pt x="4931628" y="0"/>
                </a:lnTo>
                <a:lnTo>
                  <a:pt x="4931628" y="4268100"/>
                </a:lnTo>
                <a:lnTo>
                  <a:pt x="0" y="426810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450"/>
          </a:p>
        </p:txBody>
      </p:sp>
      <p:grpSp>
        <p:nvGrpSpPr>
          <p:cNvPr id="17" name="Group 14">
            <a:extLst>
              <a:ext uri="{FF2B5EF4-FFF2-40B4-BE49-F238E27FC236}">
                <a16:creationId xmlns:a16="http://schemas.microsoft.com/office/drawing/2014/main" id="{C0824EAF-69F3-047C-F660-09A66173AAFB}"/>
              </a:ext>
            </a:extLst>
          </p:cNvPr>
          <p:cNvGrpSpPr/>
          <p:nvPr/>
        </p:nvGrpSpPr>
        <p:grpSpPr>
          <a:xfrm>
            <a:off x="5766880" y="576820"/>
            <a:ext cx="2422001" cy="2097344"/>
            <a:chOff x="250393" y="48882"/>
            <a:chExt cx="4282440" cy="3708400"/>
          </a:xfrm>
        </p:grpSpPr>
        <p:sp>
          <p:nvSpPr>
            <p:cNvPr id="18" name="Freeform 15">
              <a:extLst>
                <a:ext uri="{FF2B5EF4-FFF2-40B4-BE49-F238E27FC236}">
                  <a16:creationId xmlns:a16="http://schemas.microsoft.com/office/drawing/2014/main" id="{86A16BE6-A8A8-F9F9-5839-31E69457456A}"/>
                </a:ext>
              </a:extLst>
            </p:cNvPr>
            <p:cNvSpPr/>
            <p:nvPr/>
          </p:nvSpPr>
          <p:spPr>
            <a:xfrm>
              <a:off x="250393" y="48882"/>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7"/>
              <a:stretch>
                <a:fillRect l="-4245" r="-4245"/>
              </a:stretch>
            </a:blipFill>
            <a:ln w="73025" cap="sq">
              <a:solidFill>
                <a:srgbClr val="B1BBC0"/>
              </a:solidFill>
              <a:prstDash val="solid"/>
              <a:miter/>
            </a:ln>
          </p:spPr>
          <p:txBody>
            <a:bodyPr/>
            <a:lstStyle/>
            <a:p>
              <a:endParaRPr lang="en-US" sz="450"/>
            </a:p>
          </p:txBody>
        </p:sp>
      </p:grpSp>
      <p:grpSp>
        <p:nvGrpSpPr>
          <p:cNvPr id="19" name="Group 16">
            <a:extLst>
              <a:ext uri="{FF2B5EF4-FFF2-40B4-BE49-F238E27FC236}">
                <a16:creationId xmlns:a16="http://schemas.microsoft.com/office/drawing/2014/main" id="{930CBE92-E04C-AD24-2C1D-D0357D754B45}"/>
              </a:ext>
            </a:extLst>
          </p:cNvPr>
          <p:cNvGrpSpPr/>
          <p:nvPr/>
        </p:nvGrpSpPr>
        <p:grpSpPr>
          <a:xfrm>
            <a:off x="7594731" y="1681264"/>
            <a:ext cx="2333681" cy="2020862"/>
            <a:chOff x="0" y="0"/>
            <a:chExt cx="4282440" cy="3708400"/>
          </a:xfrm>
        </p:grpSpPr>
        <p:sp>
          <p:nvSpPr>
            <p:cNvPr id="20" name="Freeform 17">
              <a:extLst>
                <a:ext uri="{FF2B5EF4-FFF2-40B4-BE49-F238E27FC236}">
                  <a16:creationId xmlns:a16="http://schemas.microsoft.com/office/drawing/2014/main" id="{8850F76B-452C-EA0A-5617-CC136EA88722}"/>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8"/>
              <a:stretch>
                <a:fillRect t="-6479" b="-6479"/>
              </a:stretch>
            </a:blipFill>
            <a:ln w="73025" cap="sq">
              <a:solidFill>
                <a:srgbClr val="B1BBC0"/>
              </a:solidFill>
              <a:prstDash val="solid"/>
              <a:miter/>
            </a:ln>
          </p:spPr>
          <p:txBody>
            <a:bodyPr/>
            <a:lstStyle/>
            <a:p>
              <a:endParaRPr lang="en-US" sz="450"/>
            </a:p>
          </p:txBody>
        </p:sp>
      </p:grpSp>
      <p:sp>
        <p:nvSpPr>
          <p:cNvPr id="2" name="Freeform 2">
            <a:extLst>
              <a:ext uri="{FF2B5EF4-FFF2-40B4-BE49-F238E27FC236}">
                <a16:creationId xmlns:a16="http://schemas.microsoft.com/office/drawing/2014/main" id="{A388D309-9CA1-E09F-C2C2-4593876A5C09}"/>
              </a:ext>
            </a:extLst>
          </p:cNvPr>
          <p:cNvSpPr/>
          <p:nvPr/>
        </p:nvSpPr>
        <p:spPr>
          <a:xfrm rot="-3578320">
            <a:off x="5732389" y="-1542954"/>
            <a:ext cx="2503100" cy="2209739"/>
          </a:xfrm>
          <a:custGeom>
            <a:avLst/>
            <a:gdLst/>
            <a:ahLst/>
            <a:cxnLst/>
            <a:rect l="l" t="t" r="r" b="b"/>
            <a:pathLst>
              <a:path w="4857558" h="4203996">
                <a:moveTo>
                  <a:pt x="0" y="0"/>
                </a:moveTo>
                <a:lnTo>
                  <a:pt x="4857558" y="0"/>
                </a:lnTo>
                <a:lnTo>
                  <a:pt x="4857558" y="4203996"/>
                </a:lnTo>
                <a:lnTo>
                  <a:pt x="0" y="4203996"/>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US" sz="450"/>
          </a:p>
        </p:txBody>
      </p:sp>
      <p:sp>
        <p:nvSpPr>
          <p:cNvPr id="12" name="Title Placeholder 1">
            <a:extLst>
              <a:ext uri="{FF2B5EF4-FFF2-40B4-BE49-F238E27FC236}">
                <a16:creationId xmlns:a16="http://schemas.microsoft.com/office/drawing/2014/main" id="{7814FDA9-F5FB-03B0-D521-E7B7A24E1A3F}"/>
              </a:ext>
            </a:extLst>
          </p:cNvPr>
          <p:cNvSpPr>
            <a:spLocks noGrp="1"/>
          </p:cNvSpPr>
          <p:nvPr>
            <p:ph type="title" hasCustomPrompt="1"/>
          </p:nvPr>
        </p:nvSpPr>
        <p:spPr>
          <a:xfrm>
            <a:off x="628650" y="1134973"/>
            <a:ext cx="4248150" cy="994172"/>
          </a:xfrm>
          <a:prstGeom prst="rect">
            <a:avLst/>
          </a:prstGeom>
        </p:spPr>
        <p:txBody>
          <a:bodyPr vert="horz" lIns="91440" tIns="45720" rIns="91440" bIns="45720" rtlCol="0" anchor="ctr">
            <a:noAutofit/>
          </a:bodyPr>
          <a:lstStyle>
            <a:lvl1pPr>
              <a:lnSpc>
                <a:spcPts val="2070"/>
              </a:lnSpc>
              <a:spcBef>
                <a:spcPts val="600"/>
              </a:spcBef>
              <a:defRPr sz="3600"/>
            </a:lvl1pPr>
          </a:lstStyle>
          <a:p>
            <a:pPr>
              <a:lnSpc>
                <a:spcPts val="2760"/>
              </a:lnSpc>
            </a:pPr>
            <a:r>
              <a:rPr lang="en-US" sz="3600" b="1" spc="84" dirty="0">
                <a:solidFill>
                  <a:srgbClr val="FFFFFF"/>
                </a:solidFill>
                <a:latin typeface="Lato Bold"/>
                <a:ea typeface="Lato Bold"/>
                <a:cs typeface="Lato Bold"/>
                <a:sym typeface="Lato Bold"/>
              </a:rPr>
              <a:t>Title of Lecture or</a:t>
            </a:r>
            <a:br>
              <a:rPr lang="en-US" sz="3600" b="1" spc="84" dirty="0">
                <a:solidFill>
                  <a:srgbClr val="FFFFFF"/>
                </a:solidFill>
                <a:latin typeface="Lato Bold"/>
                <a:ea typeface="Lato Bold"/>
                <a:cs typeface="Lato Bold"/>
                <a:sym typeface="Lato Bold"/>
              </a:rPr>
            </a:br>
            <a:r>
              <a:rPr lang="en-US" sz="3600" b="1" spc="84" dirty="0">
                <a:solidFill>
                  <a:srgbClr val="FFFFFF"/>
                </a:solidFill>
                <a:latin typeface="Lato Bold"/>
                <a:ea typeface="Lato Bold"/>
                <a:cs typeface="Lato Bold"/>
                <a:sym typeface="Lato Bold"/>
              </a:rPr>
              <a:t>Presentation</a:t>
            </a:r>
          </a:p>
        </p:txBody>
      </p:sp>
      <p:sp>
        <p:nvSpPr>
          <p:cNvPr id="13" name="Content Placeholder 2">
            <a:extLst>
              <a:ext uri="{FF2B5EF4-FFF2-40B4-BE49-F238E27FC236}">
                <a16:creationId xmlns:a16="http://schemas.microsoft.com/office/drawing/2014/main" id="{E3B45776-DA87-DD32-E447-728A57741A9C}"/>
              </a:ext>
            </a:extLst>
          </p:cNvPr>
          <p:cNvSpPr>
            <a:spLocks noGrp="1"/>
          </p:cNvSpPr>
          <p:nvPr>
            <p:ph sz="quarter" idx="10" hasCustomPrompt="1"/>
          </p:nvPr>
        </p:nvSpPr>
        <p:spPr>
          <a:xfrm>
            <a:off x="628652" y="2384856"/>
            <a:ext cx="3732239" cy="1096962"/>
          </a:xfrm>
        </p:spPr>
        <p:txBody>
          <a:bodyPr/>
          <a:lstStyle>
            <a:lvl1pPr marL="0" indent="0">
              <a:lnSpc>
                <a:spcPts val="1322"/>
              </a:lnSpc>
              <a:spcBef>
                <a:spcPts val="0"/>
              </a:spcBef>
              <a:buNone/>
              <a:defRPr>
                <a:latin typeface="Barlow Condensed" panose="00000506000000000000" pitchFamily="2" charset="0"/>
              </a:defRPr>
            </a:lvl1pPr>
            <a:lvl2pPr marL="0" indent="0">
              <a:buNone/>
              <a:defRPr>
                <a:latin typeface="Barlow Condensed" panose="00000506000000000000" pitchFamily="2" charset="0"/>
              </a:defRPr>
            </a:lvl2pPr>
            <a:lvl3pPr>
              <a:defRPr>
                <a:latin typeface="Barlow Condensed" panose="00000506000000000000" pitchFamily="2" charset="0"/>
              </a:defRPr>
            </a:lvl3pPr>
            <a:lvl4pPr>
              <a:defRPr>
                <a:latin typeface="Barlow Condensed" panose="00000506000000000000" pitchFamily="2" charset="0"/>
              </a:defRPr>
            </a:lvl4pPr>
            <a:lvl5pPr>
              <a:defRPr>
                <a:latin typeface="Barlow Condensed" panose="00000506000000000000" pitchFamily="2" charset="0"/>
              </a:defRPr>
            </a:lvl5pPr>
          </a:lstStyle>
          <a:p>
            <a:pPr>
              <a:lnSpc>
                <a:spcPts val="1763"/>
              </a:lnSpc>
            </a:pPr>
            <a:r>
              <a:rPr lang="en-US" sz="1600" spc="46" dirty="0">
                <a:solidFill>
                  <a:srgbClr val="FFFFFF"/>
                </a:solidFill>
                <a:latin typeface="Barlow Condensed"/>
                <a:ea typeface="Barlow Condensed"/>
                <a:cs typeface="Barlow Condensed"/>
                <a:sym typeface="Barlow Condensed"/>
              </a:rPr>
              <a:t>Course Name </a:t>
            </a:r>
            <a:r>
              <a:rPr lang="en-US" sz="1600" i="1" spc="46" dirty="0">
                <a:solidFill>
                  <a:srgbClr val="FFFFFF"/>
                </a:solidFill>
                <a:latin typeface="Barlow Condensed"/>
                <a:ea typeface="Barlow Condensed"/>
                <a:cs typeface="Barlow Condensed"/>
                <a:sym typeface="Barlow Condensed"/>
              </a:rPr>
              <a:t>(if applicable)</a:t>
            </a:r>
          </a:p>
          <a:p>
            <a:pPr>
              <a:lnSpc>
                <a:spcPts val="1763"/>
              </a:lnSpc>
            </a:pPr>
            <a:r>
              <a:rPr lang="en-US" sz="1600" spc="46" dirty="0">
                <a:solidFill>
                  <a:srgbClr val="FFFFFF"/>
                </a:solidFill>
                <a:latin typeface="Barlow Condensed"/>
                <a:ea typeface="Barlow Condensed"/>
                <a:cs typeface="Barlow Condensed"/>
                <a:sym typeface="Barlow Condensed"/>
              </a:rPr>
              <a:t>Date of Presentation / Month Year of Class</a:t>
            </a:r>
          </a:p>
          <a:p>
            <a:pPr marL="0" lvl="1">
              <a:lnSpc>
                <a:spcPts val="1763"/>
              </a:lnSpc>
              <a:spcBef>
                <a:spcPct val="0"/>
              </a:spcBef>
            </a:pPr>
            <a:r>
              <a:rPr lang="en-US" sz="1600" spc="46" dirty="0">
                <a:solidFill>
                  <a:srgbClr val="FFFFFF"/>
                </a:solidFill>
                <a:latin typeface="Barlow Condensed"/>
                <a:ea typeface="Barlow Condensed"/>
                <a:cs typeface="Barlow Condensed"/>
                <a:sym typeface="Barlow Condensed"/>
              </a:rPr>
              <a:t>Presenter Name, Certs.</a:t>
            </a:r>
          </a:p>
          <a:p>
            <a:pPr lvl="1"/>
            <a:endParaRPr lang="en-US" dirty="0"/>
          </a:p>
        </p:txBody>
      </p:sp>
      <p:grpSp>
        <p:nvGrpSpPr>
          <p:cNvPr id="14" name="Group 16">
            <a:extLst>
              <a:ext uri="{FF2B5EF4-FFF2-40B4-BE49-F238E27FC236}">
                <a16:creationId xmlns:a16="http://schemas.microsoft.com/office/drawing/2014/main" id="{876AE9E9-B8D2-29F8-D40A-31DC51F30BBF}"/>
              </a:ext>
            </a:extLst>
          </p:cNvPr>
          <p:cNvGrpSpPr/>
          <p:nvPr/>
        </p:nvGrpSpPr>
        <p:grpSpPr>
          <a:xfrm>
            <a:off x="714274" y="627337"/>
            <a:ext cx="3171926" cy="232296"/>
            <a:chOff x="0" y="0"/>
            <a:chExt cx="8458469" cy="619455"/>
          </a:xfrm>
        </p:grpSpPr>
        <p:sp>
          <p:nvSpPr>
            <p:cNvPr id="21" name="Freeform 17">
              <a:extLst>
                <a:ext uri="{FF2B5EF4-FFF2-40B4-BE49-F238E27FC236}">
                  <a16:creationId xmlns:a16="http://schemas.microsoft.com/office/drawing/2014/main" id="{B9136B4A-6F7C-37AD-63D1-8A64DDE2F962}"/>
                </a:ext>
              </a:extLst>
            </p:cNvPr>
            <p:cNvSpPr/>
            <p:nvPr/>
          </p:nvSpPr>
          <p:spPr>
            <a:xfrm>
              <a:off x="0" y="0"/>
              <a:ext cx="429112" cy="581354"/>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9">
                <a:extLst>
                  <a:ext uri="{96DAC541-7B7A-43D3-8B79-37D633B846F1}">
                    <asvg:svgBlip xmlns:asvg="http://schemas.microsoft.com/office/drawing/2016/SVG/main" r:embed="rId10"/>
                  </a:ext>
                </a:extLst>
              </a:blip>
              <a:stretch>
                <a:fillRect/>
              </a:stretch>
            </a:blipFill>
          </p:spPr>
          <p:txBody>
            <a:bodyPr/>
            <a:lstStyle/>
            <a:p>
              <a:endParaRPr lang="en-US" sz="450"/>
            </a:p>
          </p:txBody>
        </p:sp>
        <p:sp>
          <p:nvSpPr>
            <p:cNvPr id="23" name="TextBox 18">
              <a:extLst>
                <a:ext uri="{FF2B5EF4-FFF2-40B4-BE49-F238E27FC236}">
                  <a16:creationId xmlns:a16="http://schemas.microsoft.com/office/drawing/2014/main" id="{42F0B499-6159-5EE5-DE28-F756497D6304}"/>
                </a:ext>
              </a:extLst>
            </p:cNvPr>
            <p:cNvSpPr txBox="1"/>
            <p:nvPr/>
          </p:nvSpPr>
          <p:spPr>
            <a:xfrm>
              <a:off x="631909" y="38101"/>
              <a:ext cx="7826560" cy="581354"/>
            </a:xfrm>
            <a:prstGeom prst="rect">
              <a:avLst/>
            </a:prstGeom>
          </p:spPr>
          <p:txBody>
            <a:bodyPr lIns="0" tIns="0" rIns="0" bIns="0" rtlCol="0" anchor="t">
              <a:spAutoFit/>
            </a:bodyPr>
            <a:lstStyle/>
            <a:p>
              <a:pPr marL="0" lvl="1">
                <a:lnSpc>
                  <a:spcPts val="1721"/>
                </a:lnSpc>
                <a:spcBef>
                  <a:spcPct val="0"/>
                </a:spcBef>
              </a:pPr>
              <a:r>
                <a:rPr lang="en-US" sz="1608" spc="45" dirty="0">
                  <a:solidFill>
                    <a:srgbClr val="FFFFFF"/>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221572487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72"/>
            <a:ext cx="4629150" cy="3655219"/>
          </a:xfrm>
          <a:prstGeom prst="rect">
            <a:avLst/>
          </a:prstGeom>
        </p:spPr>
        <p:txBody>
          <a:bodyPr anchor="t"/>
          <a:lstStyle>
            <a:lvl1pPr marL="0" indent="0">
              <a:buNone/>
              <a:defRPr sz="2400"/>
            </a:lvl1pPr>
            <a:lvl2pPr marL="342875" indent="0">
              <a:buNone/>
              <a:defRPr sz="2100"/>
            </a:lvl2pPr>
            <a:lvl3pPr marL="685749" indent="0">
              <a:buNone/>
              <a:defRPr sz="1800"/>
            </a:lvl3pPr>
            <a:lvl4pPr marL="1028624" indent="0">
              <a:buNone/>
              <a:defRPr sz="1500"/>
            </a:lvl4pPr>
            <a:lvl5pPr marL="1371498" indent="0">
              <a:buNone/>
              <a:defRPr sz="1500"/>
            </a:lvl5pPr>
            <a:lvl6pPr marL="1714373" indent="0">
              <a:buNone/>
              <a:defRPr sz="1500"/>
            </a:lvl6pPr>
            <a:lvl7pPr marL="2057246" indent="0">
              <a:buNone/>
              <a:defRPr sz="1500"/>
            </a:lvl7pPr>
            <a:lvl8pPr marL="2400120" indent="0">
              <a:buNone/>
              <a:defRPr sz="1500"/>
            </a:lvl8pPr>
            <a:lvl9pPr marL="2742995"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543052"/>
            <a:ext cx="2949178" cy="2858691"/>
          </a:xfrm>
          <a:prstGeom prst="rect">
            <a:avLst/>
          </a:prstGeom>
        </p:spPr>
        <p:txBody>
          <a:bodyPr/>
          <a:lstStyle>
            <a:lvl1pPr marL="0" indent="0">
              <a:buNone/>
              <a:defRPr sz="1200"/>
            </a:lvl1pPr>
            <a:lvl2pPr marL="342875" indent="0">
              <a:buNone/>
              <a:defRPr sz="1050"/>
            </a:lvl2pPr>
            <a:lvl3pPr marL="685749" indent="0">
              <a:buNone/>
              <a:defRPr sz="900"/>
            </a:lvl3pPr>
            <a:lvl4pPr marL="1028624" indent="0">
              <a:buNone/>
              <a:defRPr sz="750"/>
            </a:lvl4pPr>
            <a:lvl5pPr marL="1371498" indent="0">
              <a:buNone/>
              <a:defRPr sz="750"/>
            </a:lvl5pPr>
            <a:lvl6pPr marL="1714373" indent="0">
              <a:buNone/>
              <a:defRPr sz="750"/>
            </a:lvl6pPr>
            <a:lvl7pPr marL="2057246" indent="0">
              <a:buNone/>
              <a:defRPr sz="750"/>
            </a:lvl7pPr>
            <a:lvl8pPr marL="2400120" indent="0">
              <a:buNone/>
              <a:defRPr sz="750"/>
            </a:lvl8pPr>
            <a:lvl9pPr marL="2742995"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51BA1677-1885-456C-91AF-CF57E67DADE0}" type="datetimeFigureOut">
              <a:rPr lang="en-US" smtClean="0"/>
              <a:t>4/18/2025</a:t>
            </a:fld>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6233466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BA1677-1885-456C-91AF-CF57E67DADE0}" type="datetimeFigureOut">
              <a:rPr lang="en-US" smtClean="0"/>
              <a:t>4/18/2025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16388617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7"/>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2" y="273847"/>
            <a:ext cx="5800725" cy="4358879"/>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BA1677-1885-456C-91AF-CF57E67DADE0}" type="datetimeFigureOut">
              <a:rPr lang="en-US" smtClean="0"/>
              <a:t>4/18/2025</a:t>
            </a:fld>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7035350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44FAE-A58A-791B-3BBD-7D64AB0252BC}"/>
              </a:ext>
            </a:extLst>
          </p:cNvPr>
          <p:cNvSpPr>
            <a:spLocks noGrp="1"/>
          </p:cNvSpPr>
          <p:nvPr>
            <p:ph type="title"/>
          </p:nvPr>
        </p:nvSpPr>
        <p:spPr>
          <a:xfrm>
            <a:off x="628650" y="273844"/>
            <a:ext cx="7886700" cy="994172"/>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5131BCAF-5195-2562-148E-98D463ECB994}"/>
              </a:ext>
            </a:extLst>
          </p:cNvPr>
          <p:cNvSpPr>
            <a:spLocks noGrp="1"/>
          </p:cNvSpPr>
          <p:nvPr>
            <p:ph type="dt" sz="half" idx="10"/>
          </p:nvPr>
        </p:nvSpPr>
        <p:spPr/>
        <p:txBody>
          <a:bodyPr/>
          <a:lstStyle/>
          <a:p>
            <a:fld id="{51BA1677-1885-456C-91AF-CF57E67DADE0}" type="datetimeFigureOut">
              <a:rPr lang="en-US" smtClean="0"/>
              <a:pPr/>
              <a:t>4/18/2025</a:t>
            </a:fld>
            <a:endParaRPr lang="en-US"/>
          </a:p>
        </p:txBody>
      </p:sp>
      <p:sp>
        <p:nvSpPr>
          <p:cNvPr id="5" name="Slide Number Placeholder 4">
            <a:extLst>
              <a:ext uri="{FF2B5EF4-FFF2-40B4-BE49-F238E27FC236}">
                <a16:creationId xmlns:a16="http://schemas.microsoft.com/office/drawing/2014/main" id="{E5FA5C81-BBF1-8F02-2951-877A848AE7B7}"/>
              </a:ext>
            </a:extLst>
          </p:cNvPr>
          <p:cNvSpPr>
            <a:spLocks noGrp="1"/>
          </p:cNvSpPr>
          <p:nvPr>
            <p:ph type="sldNum" sz="quarter" idx="12"/>
          </p:nvPr>
        </p:nvSpPr>
        <p:spPr/>
        <p:txBody>
          <a:bodyPr/>
          <a:lstStyle/>
          <a:p>
            <a:fld id="{75FF2DE0-F630-4680-9872-E679E07CC29A}" type="slidenum">
              <a:rPr lang="en-US" smtClean="0"/>
              <a:pPr/>
              <a:t>‹#›</a:t>
            </a:fld>
            <a:endParaRPr lang="en-US"/>
          </a:p>
        </p:txBody>
      </p:sp>
    </p:spTree>
    <p:extLst>
      <p:ext uri="{BB962C8B-B14F-4D97-AF65-F5344CB8AC3E}">
        <p14:creationId xmlns:p14="http://schemas.microsoft.com/office/powerpoint/2010/main" val="336353797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Questions_slide">
    <p:spTree>
      <p:nvGrpSpPr>
        <p:cNvPr id="1" name=""/>
        <p:cNvGrpSpPr/>
        <p:nvPr/>
      </p:nvGrpSpPr>
      <p:grpSpPr>
        <a:xfrm>
          <a:off x="0" y="0"/>
          <a:ext cx="0" cy="0"/>
          <a:chOff x="0" y="0"/>
          <a:chExt cx="0" cy="0"/>
        </a:xfrm>
      </p:grpSpPr>
      <p:grpSp>
        <p:nvGrpSpPr>
          <p:cNvPr id="4" name="Group 2">
            <a:extLst>
              <a:ext uri="{FF2B5EF4-FFF2-40B4-BE49-F238E27FC236}">
                <a16:creationId xmlns:a16="http://schemas.microsoft.com/office/drawing/2014/main" id="{11D61008-DBBD-3953-DAF1-360576DD44C5}"/>
              </a:ext>
            </a:extLst>
          </p:cNvPr>
          <p:cNvGrpSpPr/>
          <p:nvPr userDrawn="1"/>
        </p:nvGrpSpPr>
        <p:grpSpPr>
          <a:xfrm>
            <a:off x="6077516" y="2561585"/>
            <a:ext cx="2211061" cy="1914679"/>
            <a:chOff x="0" y="0"/>
            <a:chExt cx="4282440" cy="3708400"/>
          </a:xfrm>
        </p:grpSpPr>
        <p:sp>
          <p:nvSpPr>
            <p:cNvPr id="6" name="Freeform 3">
              <a:extLst>
                <a:ext uri="{FF2B5EF4-FFF2-40B4-BE49-F238E27FC236}">
                  <a16:creationId xmlns:a16="http://schemas.microsoft.com/office/drawing/2014/main" id="{6C356A68-A1BB-2B79-BE68-8B95E081DA67}"/>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2"/>
              <a:stretch>
                <a:fillRect t="-6479" b="-6479"/>
              </a:stretch>
            </a:blipFill>
            <a:ln cap="sq">
              <a:noFill/>
              <a:prstDash val="solid"/>
              <a:miter/>
            </a:ln>
          </p:spPr>
          <p:txBody>
            <a:bodyPr/>
            <a:lstStyle/>
            <a:p>
              <a:endParaRPr lang="en-US" sz="450"/>
            </a:p>
          </p:txBody>
        </p:sp>
      </p:grpSp>
      <p:grpSp>
        <p:nvGrpSpPr>
          <p:cNvPr id="7" name="Group 4">
            <a:extLst>
              <a:ext uri="{FF2B5EF4-FFF2-40B4-BE49-F238E27FC236}">
                <a16:creationId xmlns:a16="http://schemas.microsoft.com/office/drawing/2014/main" id="{A2323A54-C3F7-0F8F-6666-74D3FCB53583}"/>
              </a:ext>
            </a:extLst>
          </p:cNvPr>
          <p:cNvGrpSpPr/>
          <p:nvPr userDrawn="1"/>
        </p:nvGrpSpPr>
        <p:grpSpPr>
          <a:xfrm>
            <a:off x="6107654" y="550314"/>
            <a:ext cx="2211061" cy="1914679"/>
            <a:chOff x="0" y="0"/>
            <a:chExt cx="4282440" cy="3708400"/>
          </a:xfrm>
        </p:grpSpPr>
        <p:sp>
          <p:nvSpPr>
            <p:cNvPr id="8" name="Freeform 5">
              <a:extLst>
                <a:ext uri="{FF2B5EF4-FFF2-40B4-BE49-F238E27FC236}">
                  <a16:creationId xmlns:a16="http://schemas.microsoft.com/office/drawing/2014/main" id="{007C90EA-14F1-DEF3-E7EB-4EFE22D731B6}"/>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3"/>
              <a:stretch>
                <a:fillRect l="-36595" r="-36595"/>
              </a:stretch>
            </a:blipFill>
            <a:ln cap="sq">
              <a:noFill/>
              <a:prstDash val="solid"/>
              <a:miter/>
            </a:ln>
          </p:spPr>
          <p:txBody>
            <a:bodyPr/>
            <a:lstStyle/>
            <a:p>
              <a:endParaRPr lang="en-US" sz="450"/>
            </a:p>
          </p:txBody>
        </p:sp>
      </p:grpSp>
      <p:grpSp>
        <p:nvGrpSpPr>
          <p:cNvPr id="9" name="Group 6">
            <a:extLst>
              <a:ext uri="{FF2B5EF4-FFF2-40B4-BE49-F238E27FC236}">
                <a16:creationId xmlns:a16="http://schemas.microsoft.com/office/drawing/2014/main" id="{08C0D5C2-BC37-8F41-2C00-056C38C91F29}"/>
              </a:ext>
            </a:extLst>
          </p:cNvPr>
          <p:cNvGrpSpPr/>
          <p:nvPr userDrawn="1"/>
        </p:nvGrpSpPr>
        <p:grpSpPr>
          <a:xfrm>
            <a:off x="7854416" y="1549677"/>
            <a:ext cx="2211061" cy="1914679"/>
            <a:chOff x="0" y="0"/>
            <a:chExt cx="4282440" cy="3708400"/>
          </a:xfrm>
        </p:grpSpPr>
        <p:sp>
          <p:nvSpPr>
            <p:cNvPr id="10" name="Freeform 7">
              <a:extLst>
                <a:ext uri="{FF2B5EF4-FFF2-40B4-BE49-F238E27FC236}">
                  <a16:creationId xmlns:a16="http://schemas.microsoft.com/office/drawing/2014/main" id="{825BBEC3-FF27-CB5D-62F2-0D65969386D0}"/>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4"/>
              <a:stretch>
                <a:fillRect l="-4245" r="-4245"/>
              </a:stretch>
            </a:blipFill>
            <a:ln cap="sq">
              <a:noFill/>
              <a:prstDash val="solid"/>
              <a:miter/>
            </a:ln>
          </p:spPr>
          <p:txBody>
            <a:bodyPr/>
            <a:lstStyle/>
            <a:p>
              <a:endParaRPr lang="en-US" sz="450"/>
            </a:p>
          </p:txBody>
        </p:sp>
      </p:grpSp>
      <p:sp>
        <p:nvSpPr>
          <p:cNvPr id="11" name="Freeform 8">
            <a:extLst>
              <a:ext uri="{FF2B5EF4-FFF2-40B4-BE49-F238E27FC236}">
                <a16:creationId xmlns:a16="http://schemas.microsoft.com/office/drawing/2014/main" id="{58B150D6-2776-8FF1-8F1E-366929A9FA3A}"/>
              </a:ext>
            </a:extLst>
          </p:cNvPr>
          <p:cNvSpPr/>
          <p:nvPr userDrawn="1"/>
        </p:nvSpPr>
        <p:spPr>
          <a:xfrm rot="7221679">
            <a:off x="7848451" y="3555045"/>
            <a:ext cx="2128861" cy="1842432"/>
          </a:xfrm>
          <a:custGeom>
            <a:avLst/>
            <a:gdLst/>
            <a:ahLst/>
            <a:cxnLst/>
            <a:rect l="l" t="t" r="r" b="b"/>
            <a:pathLst>
              <a:path w="4257721" h="3684864">
                <a:moveTo>
                  <a:pt x="0" y="0"/>
                </a:moveTo>
                <a:lnTo>
                  <a:pt x="4257721" y="0"/>
                </a:lnTo>
                <a:lnTo>
                  <a:pt x="4257721" y="3684864"/>
                </a:lnTo>
                <a:lnTo>
                  <a:pt x="0" y="368486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sz="450"/>
          </a:p>
        </p:txBody>
      </p:sp>
      <p:sp>
        <p:nvSpPr>
          <p:cNvPr id="12" name="Freeform 9">
            <a:extLst>
              <a:ext uri="{FF2B5EF4-FFF2-40B4-BE49-F238E27FC236}">
                <a16:creationId xmlns:a16="http://schemas.microsoft.com/office/drawing/2014/main" id="{5F513D4B-6493-50CF-176A-454DFBF3A575}"/>
              </a:ext>
            </a:extLst>
          </p:cNvPr>
          <p:cNvSpPr/>
          <p:nvPr userDrawn="1"/>
        </p:nvSpPr>
        <p:spPr>
          <a:xfrm>
            <a:off x="714277" y="3921956"/>
            <a:ext cx="974147" cy="745521"/>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7"/>
            <a:stretch>
              <a:fillRect/>
            </a:stretch>
          </a:blipFill>
        </p:spPr>
        <p:txBody>
          <a:bodyPr/>
          <a:lstStyle/>
          <a:p>
            <a:endParaRPr lang="en-US" sz="450"/>
          </a:p>
        </p:txBody>
      </p:sp>
      <p:sp>
        <p:nvSpPr>
          <p:cNvPr id="13" name="Freeform 10">
            <a:extLst>
              <a:ext uri="{FF2B5EF4-FFF2-40B4-BE49-F238E27FC236}">
                <a16:creationId xmlns:a16="http://schemas.microsoft.com/office/drawing/2014/main" id="{B0DA7D21-95BA-575A-2F86-5BBF1782A41C}"/>
              </a:ext>
            </a:extLst>
          </p:cNvPr>
          <p:cNvSpPr/>
          <p:nvPr userDrawn="1"/>
        </p:nvSpPr>
        <p:spPr>
          <a:xfrm>
            <a:off x="6051035" y="4566437"/>
            <a:ext cx="2324292" cy="2011569"/>
          </a:xfrm>
          <a:custGeom>
            <a:avLst/>
            <a:gdLst/>
            <a:ahLst/>
            <a:cxnLst/>
            <a:rect l="l" t="t" r="r" b="b"/>
            <a:pathLst>
              <a:path w="4648584" h="4023138">
                <a:moveTo>
                  <a:pt x="0" y="0"/>
                </a:moveTo>
                <a:lnTo>
                  <a:pt x="4648584" y="0"/>
                </a:lnTo>
                <a:lnTo>
                  <a:pt x="4648584" y="4023138"/>
                </a:lnTo>
                <a:lnTo>
                  <a:pt x="0" y="402313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US" sz="450"/>
          </a:p>
        </p:txBody>
      </p:sp>
      <p:sp>
        <p:nvSpPr>
          <p:cNvPr id="14" name="Freeform 11">
            <a:extLst>
              <a:ext uri="{FF2B5EF4-FFF2-40B4-BE49-F238E27FC236}">
                <a16:creationId xmlns:a16="http://schemas.microsoft.com/office/drawing/2014/main" id="{2A7E403A-28B4-9B59-5E1C-935CBA6FB66D}"/>
              </a:ext>
            </a:extLst>
          </p:cNvPr>
          <p:cNvSpPr/>
          <p:nvPr userDrawn="1"/>
        </p:nvSpPr>
        <p:spPr>
          <a:xfrm>
            <a:off x="7811547" y="-447119"/>
            <a:ext cx="2202664" cy="1906305"/>
          </a:xfrm>
          <a:custGeom>
            <a:avLst/>
            <a:gdLst/>
            <a:ahLst/>
            <a:cxnLst/>
            <a:rect l="l" t="t" r="r" b="b"/>
            <a:pathLst>
              <a:path w="4405327" h="3812610">
                <a:moveTo>
                  <a:pt x="0" y="0"/>
                </a:moveTo>
                <a:lnTo>
                  <a:pt x="4405327" y="0"/>
                </a:lnTo>
                <a:lnTo>
                  <a:pt x="4405327" y="3812610"/>
                </a:lnTo>
                <a:lnTo>
                  <a:pt x="0" y="3812610"/>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n-US" sz="450"/>
          </a:p>
        </p:txBody>
      </p:sp>
      <p:sp>
        <p:nvSpPr>
          <p:cNvPr id="15" name="Freeform 13">
            <a:extLst>
              <a:ext uri="{FF2B5EF4-FFF2-40B4-BE49-F238E27FC236}">
                <a16:creationId xmlns:a16="http://schemas.microsoft.com/office/drawing/2014/main" id="{FDEA9B3F-F9E8-6998-48AC-88228EFC21D1}"/>
              </a:ext>
            </a:extLst>
          </p:cNvPr>
          <p:cNvSpPr/>
          <p:nvPr userDrawn="1"/>
        </p:nvSpPr>
        <p:spPr>
          <a:xfrm>
            <a:off x="1585516" y="3699162"/>
            <a:ext cx="1033616" cy="1082680"/>
          </a:xfrm>
          <a:custGeom>
            <a:avLst/>
            <a:gdLst/>
            <a:ahLst/>
            <a:cxnLst/>
            <a:rect l="l" t="t" r="r" b="b"/>
            <a:pathLst>
              <a:path w="2067232" h="2165360">
                <a:moveTo>
                  <a:pt x="0" y="0"/>
                </a:moveTo>
                <a:lnTo>
                  <a:pt x="2067231" y="0"/>
                </a:lnTo>
                <a:lnTo>
                  <a:pt x="2067231" y="2165360"/>
                </a:lnTo>
                <a:lnTo>
                  <a:pt x="0" y="2165360"/>
                </a:lnTo>
                <a:lnTo>
                  <a:pt x="0" y="0"/>
                </a:lnTo>
                <a:close/>
              </a:path>
            </a:pathLst>
          </a:custGeom>
          <a:blipFill>
            <a:blip r:embed="rId12"/>
            <a:stretch>
              <a:fillRect/>
            </a:stretch>
          </a:blipFill>
        </p:spPr>
        <p:txBody>
          <a:bodyPr/>
          <a:lstStyle/>
          <a:p>
            <a:endParaRPr lang="en-US" sz="450"/>
          </a:p>
        </p:txBody>
      </p:sp>
      <p:sp>
        <p:nvSpPr>
          <p:cNvPr id="16" name="TextBox 14">
            <a:extLst>
              <a:ext uri="{FF2B5EF4-FFF2-40B4-BE49-F238E27FC236}">
                <a16:creationId xmlns:a16="http://schemas.microsoft.com/office/drawing/2014/main" id="{A8B9EB45-A056-7FD5-587F-1328FC45749C}"/>
              </a:ext>
            </a:extLst>
          </p:cNvPr>
          <p:cNvSpPr txBox="1"/>
          <p:nvPr userDrawn="1"/>
        </p:nvSpPr>
        <p:spPr>
          <a:xfrm>
            <a:off x="714277" y="1086891"/>
            <a:ext cx="5074631" cy="359457"/>
          </a:xfrm>
          <a:prstGeom prst="rect">
            <a:avLst/>
          </a:prstGeom>
        </p:spPr>
        <p:txBody>
          <a:bodyPr lIns="0" tIns="0" rIns="0" bIns="0" rtlCol="0" anchor="t">
            <a:spAutoFit/>
          </a:bodyPr>
          <a:lstStyle/>
          <a:p>
            <a:pPr marL="0" lvl="1">
              <a:lnSpc>
                <a:spcPts val="2760"/>
              </a:lnSpc>
            </a:pPr>
            <a:r>
              <a:rPr lang="en-US" sz="3300" b="1" spc="84" dirty="0">
                <a:solidFill>
                  <a:srgbClr val="FFFFFF"/>
                </a:solidFill>
                <a:latin typeface="Lato Bold"/>
                <a:ea typeface="Lato Bold"/>
                <a:cs typeface="Lato Bold"/>
                <a:sym typeface="Lato Bold"/>
              </a:rPr>
              <a:t>Questions?</a:t>
            </a:r>
          </a:p>
        </p:txBody>
      </p:sp>
      <p:grpSp>
        <p:nvGrpSpPr>
          <p:cNvPr id="17" name="Group 15">
            <a:extLst>
              <a:ext uri="{FF2B5EF4-FFF2-40B4-BE49-F238E27FC236}">
                <a16:creationId xmlns:a16="http://schemas.microsoft.com/office/drawing/2014/main" id="{6734A48A-CA3D-C983-0B6E-8BA0AD29F0CF}"/>
              </a:ext>
            </a:extLst>
          </p:cNvPr>
          <p:cNvGrpSpPr/>
          <p:nvPr userDrawn="1"/>
        </p:nvGrpSpPr>
        <p:grpSpPr>
          <a:xfrm>
            <a:off x="714274" y="688766"/>
            <a:ext cx="3171926" cy="235270"/>
            <a:chOff x="0" y="0"/>
            <a:chExt cx="8458469" cy="627385"/>
          </a:xfrm>
        </p:grpSpPr>
        <p:sp>
          <p:nvSpPr>
            <p:cNvPr id="18" name="Freeform 16">
              <a:extLst>
                <a:ext uri="{FF2B5EF4-FFF2-40B4-BE49-F238E27FC236}">
                  <a16:creationId xmlns:a16="http://schemas.microsoft.com/office/drawing/2014/main" id="{533E6331-8123-4695-8428-2C3B9D35CE69}"/>
                </a:ext>
              </a:extLst>
            </p:cNvPr>
            <p:cNvSpPr/>
            <p:nvPr/>
          </p:nvSpPr>
          <p:spPr>
            <a:xfrm>
              <a:off x="0" y="0"/>
              <a:ext cx="429112" cy="581353"/>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13">
                <a:extLst>
                  <a:ext uri="{96DAC541-7B7A-43D3-8B79-37D633B846F1}">
                    <asvg:svgBlip xmlns:asvg="http://schemas.microsoft.com/office/drawing/2016/SVG/main" r:embed="rId14"/>
                  </a:ext>
                </a:extLst>
              </a:blip>
              <a:stretch>
                <a:fillRect/>
              </a:stretch>
            </a:blipFill>
          </p:spPr>
          <p:txBody>
            <a:bodyPr/>
            <a:lstStyle/>
            <a:p>
              <a:endParaRPr lang="en-US" sz="450"/>
            </a:p>
          </p:txBody>
        </p:sp>
        <p:sp>
          <p:nvSpPr>
            <p:cNvPr id="19" name="TextBox 17">
              <a:extLst>
                <a:ext uri="{FF2B5EF4-FFF2-40B4-BE49-F238E27FC236}">
                  <a16:creationId xmlns:a16="http://schemas.microsoft.com/office/drawing/2014/main" id="{7163BE8D-A67B-D132-3E33-4C6C42C0336F}"/>
                </a:ext>
              </a:extLst>
            </p:cNvPr>
            <p:cNvSpPr txBox="1"/>
            <p:nvPr/>
          </p:nvSpPr>
          <p:spPr>
            <a:xfrm>
              <a:off x="631909" y="46032"/>
              <a:ext cx="7826560" cy="581353"/>
            </a:xfrm>
            <a:prstGeom prst="rect">
              <a:avLst/>
            </a:prstGeom>
          </p:spPr>
          <p:txBody>
            <a:bodyPr lIns="0" tIns="0" rIns="0" bIns="0" rtlCol="0" anchor="t">
              <a:spAutoFit/>
            </a:bodyPr>
            <a:lstStyle/>
            <a:p>
              <a:pPr marL="0" lvl="1">
                <a:lnSpc>
                  <a:spcPts val="1721"/>
                </a:lnSpc>
                <a:spcBef>
                  <a:spcPct val="0"/>
                </a:spcBef>
              </a:pPr>
              <a:r>
                <a:rPr lang="en-US" sz="1608" spc="45" dirty="0">
                  <a:solidFill>
                    <a:srgbClr val="FFFFFF"/>
                  </a:solidFill>
                  <a:latin typeface="Barlow Condensed"/>
                  <a:ea typeface="Barlow Condensed"/>
                  <a:cs typeface="Barlow Condensed"/>
                  <a:sym typeface="Barlow Condensed"/>
                </a:rPr>
                <a:t>Hydrologic </a:t>
              </a:r>
              <a:r>
                <a:rPr lang="en-US" sz="1600" spc="45" dirty="0">
                  <a:solidFill>
                    <a:srgbClr val="FFFFFF"/>
                  </a:solidFill>
                  <a:latin typeface="Barlow Condensed"/>
                  <a:ea typeface="Barlow Condensed"/>
                  <a:cs typeface="Barlow Condensed"/>
                  <a:sym typeface="Barlow Condensed"/>
                </a:rPr>
                <a:t>Engineering</a:t>
              </a:r>
              <a:r>
                <a:rPr lang="en-US" sz="1608" spc="45" dirty="0">
                  <a:solidFill>
                    <a:srgbClr val="FFFFFF"/>
                  </a:solidFill>
                  <a:latin typeface="Barlow Condensed"/>
                  <a:ea typeface="Barlow Condensed"/>
                  <a:cs typeface="Barlow Condensed"/>
                  <a:sym typeface="Barlow Condensed"/>
                </a:rPr>
                <a:t> Center</a:t>
              </a:r>
            </a:p>
          </p:txBody>
        </p:sp>
      </p:grpSp>
      <p:sp>
        <p:nvSpPr>
          <p:cNvPr id="2" name="Freeform 12">
            <a:extLst>
              <a:ext uri="{FF2B5EF4-FFF2-40B4-BE49-F238E27FC236}">
                <a16:creationId xmlns:a16="http://schemas.microsoft.com/office/drawing/2014/main" id="{D254146F-0644-A0E7-6D5F-52F2B5ECA317}"/>
              </a:ext>
            </a:extLst>
          </p:cNvPr>
          <p:cNvSpPr/>
          <p:nvPr userDrawn="1"/>
        </p:nvSpPr>
        <p:spPr>
          <a:xfrm rot="7221679">
            <a:off x="6069706" y="-1466865"/>
            <a:ext cx="2226680" cy="1927091"/>
          </a:xfrm>
          <a:custGeom>
            <a:avLst/>
            <a:gdLst/>
            <a:ahLst/>
            <a:cxnLst/>
            <a:rect l="l" t="t" r="r" b="b"/>
            <a:pathLst>
              <a:path w="4453360" h="3854181">
                <a:moveTo>
                  <a:pt x="0" y="0"/>
                </a:moveTo>
                <a:lnTo>
                  <a:pt x="4453360" y="0"/>
                </a:lnTo>
                <a:lnTo>
                  <a:pt x="4453360" y="3854180"/>
                </a:lnTo>
                <a:lnTo>
                  <a:pt x="0" y="3854180"/>
                </a:lnTo>
                <a:lnTo>
                  <a:pt x="0" y="0"/>
                </a:lnTo>
                <a:close/>
              </a:path>
            </a:pathLst>
          </a:custGeom>
          <a:blipFill>
            <a:blip r:embed="rId15">
              <a:extLst>
                <a:ext uri="{96DAC541-7B7A-43D3-8B79-37D633B846F1}">
                  <asvg:svgBlip xmlns:asvg="http://schemas.microsoft.com/office/drawing/2016/SVG/main" r:embed="rId16"/>
                </a:ext>
              </a:extLst>
            </a:blip>
            <a:stretch>
              <a:fillRect/>
            </a:stretch>
          </a:blipFill>
        </p:spPr>
        <p:txBody>
          <a:bodyPr/>
          <a:lstStyle/>
          <a:p>
            <a:endParaRPr lang="en-US" sz="450"/>
          </a:p>
        </p:txBody>
      </p:sp>
      <p:sp>
        <p:nvSpPr>
          <p:cNvPr id="3" name="TextBox 19">
            <a:extLst>
              <a:ext uri="{FF2B5EF4-FFF2-40B4-BE49-F238E27FC236}">
                <a16:creationId xmlns:a16="http://schemas.microsoft.com/office/drawing/2014/main" id="{B18E63C7-66D3-8F71-122D-654EBB331970}"/>
              </a:ext>
            </a:extLst>
          </p:cNvPr>
          <p:cNvSpPr txBox="1"/>
          <p:nvPr userDrawn="1"/>
        </p:nvSpPr>
        <p:spPr>
          <a:xfrm>
            <a:off x="714274" y="3028364"/>
            <a:ext cx="2486126" cy="102592"/>
          </a:xfrm>
          <a:prstGeom prst="rect">
            <a:avLst/>
          </a:prstGeom>
        </p:spPr>
        <p:txBody>
          <a:bodyPr wrap="square" lIns="0" tIns="0" rIns="0" bIns="0" rtlCol="0" anchor="t">
            <a:spAutoFit/>
          </a:bodyPr>
          <a:lstStyle/>
          <a:p>
            <a:pPr>
              <a:lnSpc>
                <a:spcPts val="840"/>
              </a:lnSpc>
            </a:pPr>
            <a:r>
              <a:rPr lang="en-US" sz="800" i="1" u="sng" dirty="0">
                <a:solidFill>
                  <a:schemeClr val="tx1"/>
                </a:solidFill>
                <a:latin typeface="Arimo Italics"/>
                <a:ea typeface="Arimo Italics"/>
                <a:cs typeface="Arimo Italics"/>
                <a:sym typeface="Arimo Italics"/>
              </a:rPr>
              <a:t>https://www.hec.usace.army.mil/confluence/hmsdocs</a:t>
            </a:r>
            <a:endParaRPr lang="en-US" sz="800" i="1" u="sng" dirty="0">
              <a:solidFill>
                <a:schemeClr val="tx1"/>
              </a:solidFill>
              <a:latin typeface="Arimo Italics"/>
              <a:ea typeface="Arimo Italics"/>
              <a:cs typeface="Arimo Italics"/>
              <a:sym typeface="Arimo Italics"/>
              <a:hlinkClick r:id="rId17" tooltip="https://www.hec.usace.army.mil/confluence/hmsdocs">
                <a:extLst>
                  <a:ext uri="{A12FA001-AC4F-418D-AE19-62706E023703}">
                    <ahyp:hlinkClr xmlns:ahyp="http://schemas.microsoft.com/office/drawing/2018/hyperlinkcolor" val="tx"/>
                  </a:ext>
                </a:extLst>
              </a:hlinkClick>
            </a:endParaRPr>
          </a:p>
        </p:txBody>
      </p:sp>
      <p:sp>
        <p:nvSpPr>
          <p:cNvPr id="5" name="Text Placeholder 4">
            <a:extLst>
              <a:ext uri="{FF2B5EF4-FFF2-40B4-BE49-F238E27FC236}">
                <a16:creationId xmlns:a16="http://schemas.microsoft.com/office/drawing/2014/main" id="{5386BB89-604D-DE1B-0223-FDD7326A98F1}"/>
              </a:ext>
            </a:extLst>
          </p:cNvPr>
          <p:cNvSpPr>
            <a:spLocks noGrp="1"/>
          </p:cNvSpPr>
          <p:nvPr>
            <p:ph type="body" sz="quarter" idx="10" hasCustomPrompt="1"/>
          </p:nvPr>
        </p:nvSpPr>
        <p:spPr>
          <a:xfrm>
            <a:off x="713013" y="2274897"/>
            <a:ext cx="4974466" cy="639102"/>
          </a:xfrm>
        </p:spPr>
        <p:txBody>
          <a:bodyPr/>
          <a:lstStyle>
            <a:lvl1pPr marL="0" indent="0">
              <a:buNone/>
              <a:defRPr/>
            </a:lvl1pPr>
          </a:lstStyle>
          <a:p>
            <a:pPr marL="0" marR="0" lvl="0" indent="0" algn="l" defTabSz="685749"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2000" spc="61" dirty="0">
                <a:solidFill>
                  <a:srgbClr val="FFFFFF"/>
                </a:solidFill>
                <a:latin typeface="Barlow Condensed"/>
                <a:ea typeface="Barlow Condensed"/>
                <a:cs typeface="Barlow Condensed"/>
                <a:sym typeface="Barlow Condensed"/>
              </a:rPr>
              <a:t>Check out our </a:t>
            </a:r>
            <a:r>
              <a:rPr lang="en-US" sz="2000" b="1" u="sng" spc="61" dirty="0">
                <a:solidFill>
                  <a:srgbClr val="FFFFFF"/>
                </a:solidFill>
                <a:latin typeface="Barlow Condensed Bold"/>
                <a:ea typeface="Barlow Condensed Bold"/>
                <a:cs typeface="Barlow Condensed Bold"/>
                <a:sym typeface="Barlow Condensed Bold"/>
                <a:hlinkClick r:id="rId17" tooltip="https://www.hec.usace.army.mil/confluence/hmsdocs"/>
              </a:rPr>
              <a:t>Confluence</a:t>
            </a:r>
            <a:r>
              <a:rPr lang="en-US" sz="2000" spc="61" dirty="0">
                <a:solidFill>
                  <a:srgbClr val="FFFFFF"/>
                </a:solidFill>
                <a:latin typeface="Barlow Condensed"/>
                <a:ea typeface="Barlow Condensed"/>
                <a:cs typeface="Barlow Condensed"/>
                <a:sym typeface="Barlow Condensed"/>
              </a:rPr>
              <a:t> for tutorials, user’s manual, and webinars</a:t>
            </a:r>
          </a:p>
        </p:txBody>
      </p:sp>
    </p:spTree>
    <p:extLst>
      <p:ext uri="{BB962C8B-B14F-4D97-AF65-F5344CB8AC3E}">
        <p14:creationId xmlns:p14="http://schemas.microsoft.com/office/powerpoint/2010/main" val="1924190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_4">
    <p:spTree>
      <p:nvGrpSpPr>
        <p:cNvPr id="1" name=""/>
        <p:cNvGrpSpPr/>
        <p:nvPr/>
      </p:nvGrpSpPr>
      <p:grpSpPr>
        <a:xfrm>
          <a:off x="0" y="0"/>
          <a:ext cx="0" cy="0"/>
          <a:chOff x="0" y="0"/>
          <a:chExt cx="0" cy="0"/>
        </a:xfrm>
      </p:grpSpPr>
      <p:grpSp>
        <p:nvGrpSpPr>
          <p:cNvPr id="5" name="Group 2">
            <a:extLst>
              <a:ext uri="{FF2B5EF4-FFF2-40B4-BE49-F238E27FC236}">
                <a16:creationId xmlns:a16="http://schemas.microsoft.com/office/drawing/2014/main" id="{B99214FB-99C2-68F3-8F8A-98B230054759}"/>
              </a:ext>
            </a:extLst>
          </p:cNvPr>
          <p:cNvGrpSpPr/>
          <p:nvPr/>
        </p:nvGrpSpPr>
        <p:grpSpPr>
          <a:xfrm>
            <a:off x="6094742" y="2539114"/>
            <a:ext cx="2211061" cy="1914679"/>
            <a:chOff x="0" y="0"/>
            <a:chExt cx="4282440" cy="3708400"/>
          </a:xfrm>
        </p:grpSpPr>
        <p:sp>
          <p:nvSpPr>
            <p:cNvPr id="6" name="Freeform 3">
              <a:extLst>
                <a:ext uri="{FF2B5EF4-FFF2-40B4-BE49-F238E27FC236}">
                  <a16:creationId xmlns:a16="http://schemas.microsoft.com/office/drawing/2014/main" id="{9B9346F6-F7BC-B0B0-0A01-A2B7E5F74A2B}"/>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2"/>
              <a:stretch>
                <a:fillRect t="-6479" b="-6479"/>
              </a:stretch>
            </a:blipFill>
            <a:ln w="38100" cap="sq">
              <a:solidFill>
                <a:srgbClr val="FFFFFF"/>
              </a:solidFill>
              <a:prstDash val="solid"/>
              <a:miter/>
            </a:ln>
          </p:spPr>
          <p:txBody>
            <a:bodyPr/>
            <a:lstStyle/>
            <a:p>
              <a:endParaRPr lang="en-US" sz="450"/>
            </a:p>
          </p:txBody>
        </p:sp>
      </p:grpSp>
      <p:grpSp>
        <p:nvGrpSpPr>
          <p:cNvPr id="7" name="Group 4">
            <a:extLst>
              <a:ext uri="{FF2B5EF4-FFF2-40B4-BE49-F238E27FC236}">
                <a16:creationId xmlns:a16="http://schemas.microsoft.com/office/drawing/2014/main" id="{3BE719E0-275B-94A1-6DB6-281935CBAC5D}"/>
              </a:ext>
            </a:extLst>
          </p:cNvPr>
          <p:cNvGrpSpPr/>
          <p:nvPr/>
        </p:nvGrpSpPr>
        <p:grpSpPr>
          <a:xfrm>
            <a:off x="6107654" y="527843"/>
            <a:ext cx="2211061" cy="1914679"/>
            <a:chOff x="0" y="0"/>
            <a:chExt cx="4282440" cy="3708400"/>
          </a:xfrm>
        </p:grpSpPr>
        <p:sp>
          <p:nvSpPr>
            <p:cNvPr id="8" name="Freeform 5">
              <a:extLst>
                <a:ext uri="{FF2B5EF4-FFF2-40B4-BE49-F238E27FC236}">
                  <a16:creationId xmlns:a16="http://schemas.microsoft.com/office/drawing/2014/main" id="{38A0A739-F7F5-2B0E-2E4C-717D5FBC9D90}"/>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3"/>
              <a:stretch>
                <a:fillRect l="-36595" r="-36595"/>
              </a:stretch>
            </a:blipFill>
            <a:ln w="38100" cap="sq">
              <a:solidFill>
                <a:srgbClr val="FFFFFF"/>
              </a:solidFill>
              <a:prstDash val="solid"/>
              <a:miter/>
            </a:ln>
          </p:spPr>
          <p:txBody>
            <a:bodyPr/>
            <a:lstStyle/>
            <a:p>
              <a:endParaRPr lang="en-US" sz="450"/>
            </a:p>
          </p:txBody>
        </p:sp>
      </p:grpSp>
      <p:grpSp>
        <p:nvGrpSpPr>
          <p:cNvPr id="9" name="Group 6">
            <a:extLst>
              <a:ext uri="{FF2B5EF4-FFF2-40B4-BE49-F238E27FC236}">
                <a16:creationId xmlns:a16="http://schemas.microsoft.com/office/drawing/2014/main" id="{9C01AF8E-ABFE-852F-9B43-3B1529BF8EDD}"/>
              </a:ext>
            </a:extLst>
          </p:cNvPr>
          <p:cNvGrpSpPr/>
          <p:nvPr/>
        </p:nvGrpSpPr>
        <p:grpSpPr>
          <a:xfrm>
            <a:off x="7847342" y="1527206"/>
            <a:ext cx="2211061" cy="1914679"/>
            <a:chOff x="0" y="0"/>
            <a:chExt cx="4282440" cy="3708400"/>
          </a:xfrm>
        </p:grpSpPr>
        <p:sp>
          <p:nvSpPr>
            <p:cNvPr id="10" name="Freeform 7">
              <a:extLst>
                <a:ext uri="{FF2B5EF4-FFF2-40B4-BE49-F238E27FC236}">
                  <a16:creationId xmlns:a16="http://schemas.microsoft.com/office/drawing/2014/main" id="{EC8AF040-4FA7-587A-506A-C08DDA35B7C2}"/>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4"/>
              <a:stretch>
                <a:fillRect l="-4245" r="-4245"/>
              </a:stretch>
            </a:blipFill>
            <a:ln w="38100" cap="sq">
              <a:solidFill>
                <a:srgbClr val="FFFFFF"/>
              </a:solidFill>
              <a:prstDash val="solid"/>
              <a:miter/>
            </a:ln>
          </p:spPr>
          <p:txBody>
            <a:bodyPr/>
            <a:lstStyle/>
            <a:p>
              <a:endParaRPr lang="en-US" sz="450"/>
            </a:p>
          </p:txBody>
        </p:sp>
      </p:grpSp>
      <p:sp>
        <p:nvSpPr>
          <p:cNvPr id="11" name="Freeform 8">
            <a:extLst>
              <a:ext uri="{FF2B5EF4-FFF2-40B4-BE49-F238E27FC236}">
                <a16:creationId xmlns:a16="http://schemas.microsoft.com/office/drawing/2014/main" id="{FEAB8D1C-0E3A-E5B3-ED42-F54E37E6CE64}"/>
              </a:ext>
            </a:extLst>
          </p:cNvPr>
          <p:cNvSpPr/>
          <p:nvPr/>
        </p:nvSpPr>
        <p:spPr>
          <a:xfrm>
            <a:off x="628651" y="4151043"/>
            <a:ext cx="835388" cy="639328"/>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5"/>
            <a:stretch>
              <a:fillRect/>
            </a:stretch>
          </a:blipFill>
        </p:spPr>
        <p:txBody>
          <a:bodyPr/>
          <a:lstStyle/>
          <a:p>
            <a:endParaRPr lang="en-US" sz="450"/>
          </a:p>
        </p:txBody>
      </p:sp>
      <p:sp>
        <p:nvSpPr>
          <p:cNvPr id="12" name="Freeform 11">
            <a:extLst>
              <a:ext uri="{FF2B5EF4-FFF2-40B4-BE49-F238E27FC236}">
                <a16:creationId xmlns:a16="http://schemas.microsoft.com/office/drawing/2014/main" id="{F4AAB4EF-A3BC-9379-7277-9EB0AAFE10A6}"/>
              </a:ext>
            </a:extLst>
          </p:cNvPr>
          <p:cNvSpPr/>
          <p:nvPr/>
        </p:nvSpPr>
        <p:spPr>
          <a:xfrm>
            <a:off x="1556165" y="4061367"/>
            <a:ext cx="791975" cy="729004"/>
          </a:xfrm>
          <a:custGeom>
            <a:avLst/>
            <a:gdLst/>
            <a:ahLst/>
            <a:cxnLst/>
            <a:rect l="l" t="t" r="r" b="b"/>
            <a:pathLst>
              <a:path w="1847045" h="1700185">
                <a:moveTo>
                  <a:pt x="0" y="0"/>
                </a:moveTo>
                <a:lnTo>
                  <a:pt x="1847044" y="0"/>
                </a:lnTo>
                <a:lnTo>
                  <a:pt x="1847044" y="1700185"/>
                </a:lnTo>
                <a:lnTo>
                  <a:pt x="0" y="1700185"/>
                </a:lnTo>
                <a:lnTo>
                  <a:pt x="0" y="0"/>
                </a:lnTo>
                <a:close/>
              </a:path>
            </a:pathLst>
          </a:custGeom>
          <a:blipFill>
            <a:blip r:embed="rId6"/>
            <a:stretch>
              <a:fillRect/>
            </a:stretch>
          </a:blipFill>
        </p:spPr>
        <p:txBody>
          <a:bodyPr/>
          <a:lstStyle/>
          <a:p>
            <a:endParaRPr lang="en-US" sz="450"/>
          </a:p>
        </p:txBody>
      </p:sp>
      <p:sp>
        <p:nvSpPr>
          <p:cNvPr id="16" name="Hexagon 15">
            <a:extLst>
              <a:ext uri="{FF2B5EF4-FFF2-40B4-BE49-F238E27FC236}">
                <a16:creationId xmlns:a16="http://schemas.microsoft.com/office/drawing/2014/main" id="{A06E29F9-182A-D933-504B-A99641E7291B}"/>
              </a:ext>
            </a:extLst>
          </p:cNvPr>
          <p:cNvSpPr/>
          <p:nvPr/>
        </p:nvSpPr>
        <p:spPr>
          <a:xfrm>
            <a:off x="6086212" y="4576091"/>
            <a:ext cx="2232503" cy="1936227"/>
          </a:xfrm>
          <a:prstGeom prst="hexagon">
            <a:avLst>
              <a:gd name="adj" fmla="val 29293"/>
              <a:gd name="vf" fmla="val 115470"/>
            </a:avLst>
          </a:prstGeom>
          <a:noFill/>
          <a:ln w="38100">
            <a:solidFill>
              <a:srgbClr val="AAE3E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7" name="Hexagon 16">
            <a:extLst>
              <a:ext uri="{FF2B5EF4-FFF2-40B4-BE49-F238E27FC236}">
                <a16:creationId xmlns:a16="http://schemas.microsoft.com/office/drawing/2014/main" id="{C43AF10C-E887-92AE-EFF2-74DD641C5F44}"/>
              </a:ext>
            </a:extLst>
          </p:cNvPr>
          <p:cNvSpPr/>
          <p:nvPr/>
        </p:nvSpPr>
        <p:spPr>
          <a:xfrm>
            <a:off x="7854416" y="3539879"/>
            <a:ext cx="2232503" cy="1936227"/>
          </a:xfrm>
          <a:prstGeom prst="hexagon">
            <a:avLst>
              <a:gd name="adj" fmla="val 29293"/>
              <a:gd name="vf" fmla="val 115470"/>
            </a:avLst>
          </a:prstGeom>
          <a:noFill/>
          <a:ln w="38100">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8" name="Hexagon 17">
            <a:extLst>
              <a:ext uri="{FF2B5EF4-FFF2-40B4-BE49-F238E27FC236}">
                <a16:creationId xmlns:a16="http://schemas.microsoft.com/office/drawing/2014/main" id="{7F9363A7-9967-BC2E-B624-2B09243C6FFA}"/>
              </a:ext>
            </a:extLst>
          </p:cNvPr>
          <p:cNvSpPr/>
          <p:nvPr/>
        </p:nvSpPr>
        <p:spPr>
          <a:xfrm>
            <a:off x="6096932" y="-1520548"/>
            <a:ext cx="2232503" cy="1936227"/>
          </a:xfrm>
          <a:prstGeom prst="hexagon">
            <a:avLst>
              <a:gd name="adj" fmla="val 29293"/>
              <a:gd name="vf" fmla="val 115470"/>
            </a:avLst>
          </a:prstGeom>
          <a:noFill/>
          <a:ln w="38100">
            <a:solidFill>
              <a:srgbClr val="FF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9" name="Hexagon 18">
            <a:extLst>
              <a:ext uri="{FF2B5EF4-FFF2-40B4-BE49-F238E27FC236}">
                <a16:creationId xmlns:a16="http://schemas.microsoft.com/office/drawing/2014/main" id="{3707BF90-F86D-65CB-4CA7-703EBA066B2E}"/>
              </a:ext>
            </a:extLst>
          </p:cNvPr>
          <p:cNvSpPr/>
          <p:nvPr/>
        </p:nvSpPr>
        <p:spPr>
          <a:xfrm>
            <a:off x="7836620" y="-504136"/>
            <a:ext cx="2232503" cy="1936227"/>
          </a:xfrm>
          <a:prstGeom prst="hexagon">
            <a:avLst>
              <a:gd name="adj" fmla="val 29293"/>
              <a:gd name="vf" fmla="val 115470"/>
            </a:avLst>
          </a:prstGeom>
          <a:noFill/>
          <a:ln w="38100">
            <a:solidFill>
              <a:srgbClr val="AAE3E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Placeholder 1">
            <a:extLst>
              <a:ext uri="{FF2B5EF4-FFF2-40B4-BE49-F238E27FC236}">
                <a16:creationId xmlns:a16="http://schemas.microsoft.com/office/drawing/2014/main" id="{039AE137-BD17-41BB-D760-B2CC925C4AAA}"/>
              </a:ext>
            </a:extLst>
          </p:cNvPr>
          <p:cNvSpPr>
            <a:spLocks noGrp="1"/>
          </p:cNvSpPr>
          <p:nvPr>
            <p:ph type="title" hasCustomPrompt="1"/>
          </p:nvPr>
        </p:nvSpPr>
        <p:spPr>
          <a:xfrm>
            <a:off x="628650" y="1134973"/>
            <a:ext cx="4248150" cy="994172"/>
          </a:xfrm>
          <a:prstGeom prst="rect">
            <a:avLst/>
          </a:prstGeom>
        </p:spPr>
        <p:txBody>
          <a:bodyPr vert="horz" lIns="91440" tIns="45720" rIns="91440" bIns="45720" rtlCol="0" anchor="ctr">
            <a:noAutofit/>
          </a:bodyPr>
          <a:lstStyle>
            <a:lvl1pPr>
              <a:lnSpc>
                <a:spcPts val="2070"/>
              </a:lnSpc>
              <a:spcBef>
                <a:spcPts val="600"/>
              </a:spcBef>
              <a:defRPr sz="3600"/>
            </a:lvl1pPr>
          </a:lstStyle>
          <a:p>
            <a:pPr>
              <a:lnSpc>
                <a:spcPts val="2760"/>
              </a:lnSpc>
            </a:pPr>
            <a:r>
              <a:rPr lang="en-US" sz="3600" b="1" spc="84" dirty="0">
                <a:solidFill>
                  <a:srgbClr val="FFFFFF"/>
                </a:solidFill>
                <a:latin typeface="Lato Bold"/>
                <a:ea typeface="Lato Bold"/>
                <a:cs typeface="Lato Bold"/>
                <a:sym typeface="Lato Bold"/>
              </a:rPr>
              <a:t>Title of Lecture or</a:t>
            </a:r>
            <a:br>
              <a:rPr lang="en-US" sz="3600" b="1" spc="84" dirty="0">
                <a:solidFill>
                  <a:srgbClr val="FFFFFF"/>
                </a:solidFill>
                <a:latin typeface="Lato Bold"/>
                <a:ea typeface="Lato Bold"/>
                <a:cs typeface="Lato Bold"/>
                <a:sym typeface="Lato Bold"/>
              </a:rPr>
            </a:br>
            <a:r>
              <a:rPr lang="en-US" sz="3600" b="1" spc="84" dirty="0">
                <a:solidFill>
                  <a:srgbClr val="FFFFFF"/>
                </a:solidFill>
                <a:latin typeface="Lato Bold"/>
                <a:ea typeface="Lato Bold"/>
                <a:cs typeface="Lato Bold"/>
                <a:sym typeface="Lato Bold"/>
              </a:rPr>
              <a:t>Presentation</a:t>
            </a:r>
          </a:p>
        </p:txBody>
      </p:sp>
      <p:sp>
        <p:nvSpPr>
          <p:cNvPr id="3" name="Content Placeholder 2">
            <a:extLst>
              <a:ext uri="{FF2B5EF4-FFF2-40B4-BE49-F238E27FC236}">
                <a16:creationId xmlns:a16="http://schemas.microsoft.com/office/drawing/2014/main" id="{810A4881-CC86-1D0E-06DD-05A28452FE03}"/>
              </a:ext>
            </a:extLst>
          </p:cNvPr>
          <p:cNvSpPr>
            <a:spLocks noGrp="1"/>
          </p:cNvSpPr>
          <p:nvPr>
            <p:ph sz="quarter" idx="10" hasCustomPrompt="1"/>
          </p:nvPr>
        </p:nvSpPr>
        <p:spPr>
          <a:xfrm>
            <a:off x="628652" y="2384856"/>
            <a:ext cx="3732239" cy="1096962"/>
          </a:xfrm>
        </p:spPr>
        <p:txBody>
          <a:bodyPr/>
          <a:lstStyle>
            <a:lvl1pPr marL="0" indent="0">
              <a:lnSpc>
                <a:spcPts val="1322"/>
              </a:lnSpc>
              <a:spcBef>
                <a:spcPts val="0"/>
              </a:spcBef>
              <a:buNone/>
              <a:defRPr>
                <a:latin typeface="Barlow Condensed" panose="00000506000000000000" pitchFamily="2" charset="0"/>
              </a:defRPr>
            </a:lvl1pPr>
            <a:lvl2pPr marL="0" indent="0">
              <a:buNone/>
              <a:defRPr>
                <a:latin typeface="Barlow Condensed" panose="00000506000000000000" pitchFamily="2" charset="0"/>
              </a:defRPr>
            </a:lvl2pPr>
            <a:lvl3pPr>
              <a:defRPr>
                <a:latin typeface="Barlow Condensed" panose="00000506000000000000" pitchFamily="2" charset="0"/>
              </a:defRPr>
            </a:lvl3pPr>
            <a:lvl4pPr>
              <a:defRPr>
                <a:latin typeface="Barlow Condensed" panose="00000506000000000000" pitchFamily="2" charset="0"/>
              </a:defRPr>
            </a:lvl4pPr>
            <a:lvl5pPr>
              <a:defRPr>
                <a:latin typeface="Barlow Condensed" panose="00000506000000000000" pitchFamily="2" charset="0"/>
              </a:defRPr>
            </a:lvl5pPr>
          </a:lstStyle>
          <a:p>
            <a:pPr>
              <a:lnSpc>
                <a:spcPts val="1763"/>
              </a:lnSpc>
            </a:pPr>
            <a:r>
              <a:rPr lang="en-US" sz="1600" spc="46" dirty="0">
                <a:solidFill>
                  <a:srgbClr val="FFFFFF"/>
                </a:solidFill>
                <a:latin typeface="Barlow Condensed"/>
                <a:ea typeface="Barlow Condensed"/>
                <a:cs typeface="Barlow Condensed"/>
                <a:sym typeface="Barlow Condensed"/>
              </a:rPr>
              <a:t>Course Name </a:t>
            </a:r>
            <a:r>
              <a:rPr lang="en-US" sz="1600" i="1" spc="46" dirty="0">
                <a:solidFill>
                  <a:srgbClr val="FFFFFF"/>
                </a:solidFill>
                <a:latin typeface="Barlow Condensed"/>
                <a:ea typeface="Barlow Condensed"/>
                <a:cs typeface="Barlow Condensed"/>
                <a:sym typeface="Barlow Condensed"/>
              </a:rPr>
              <a:t>(if applicable)</a:t>
            </a:r>
          </a:p>
          <a:p>
            <a:pPr>
              <a:lnSpc>
                <a:spcPts val="1763"/>
              </a:lnSpc>
            </a:pPr>
            <a:r>
              <a:rPr lang="en-US" sz="1600" spc="46" dirty="0">
                <a:solidFill>
                  <a:srgbClr val="FFFFFF"/>
                </a:solidFill>
                <a:latin typeface="Barlow Condensed"/>
                <a:ea typeface="Barlow Condensed"/>
                <a:cs typeface="Barlow Condensed"/>
                <a:sym typeface="Barlow Condensed"/>
              </a:rPr>
              <a:t>Date of Presentation / Month Year of Class</a:t>
            </a:r>
          </a:p>
          <a:p>
            <a:pPr marL="0" lvl="1">
              <a:lnSpc>
                <a:spcPts val="1763"/>
              </a:lnSpc>
              <a:spcBef>
                <a:spcPct val="0"/>
              </a:spcBef>
            </a:pPr>
            <a:r>
              <a:rPr lang="en-US" sz="1600" spc="46" dirty="0">
                <a:solidFill>
                  <a:srgbClr val="FFFFFF"/>
                </a:solidFill>
                <a:latin typeface="Barlow Condensed"/>
                <a:ea typeface="Barlow Condensed"/>
                <a:cs typeface="Barlow Condensed"/>
                <a:sym typeface="Barlow Condensed"/>
              </a:rPr>
              <a:t>Presenter Name, Certs.</a:t>
            </a:r>
          </a:p>
          <a:p>
            <a:pPr lvl="1"/>
            <a:endParaRPr lang="en-US" dirty="0"/>
          </a:p>
        </p:txBody>
      </p:sp>
      <p:grpSp>
        <p:nvGrpSpPr>
          <p:cNvPr id="4" name="Group 16">
            <a:extLst>
              <a:ext uri="{FF2B5EF4-FFF2-40B4-BE49-F238E27FC236}">
                <a16:creationId xmlns:a16="http://schemas.microsoft.com/office/drawing/2014/main" id="{3F0A3042-23C0-D038-51B2-57289F2268CD}"/>
              </a:ext>
            </a:extLst>
          </p:cNvPr>
          <p:cNvGrpSpPr/>
          <p:nvPr/>
        </p:nvGrpSpPr>
        <p:grpSpPr>
          <a:xfrm>
            <a:off x="714274" y="627337"/>
            <a:ext cx="3171926" cy="232296"/>
            <a:chOff x="0" y="0"/>
            <a:chExt cx="8458469" cy="619455"/>
          </a:xfrm>
        </p:grpSpPr>
        <p:sp>
          <p:nvSpPr>
            <p:cNvPr id="14" name="Freeform 17">
              <a:extLst>
                <a:ext uri="{FF2B5EF4-FFF2-40B4-BE49-F238E27FC236}">
                  <a16:creationId xmlns:a16="http://schemas.microsoft.com/office/drawing/2014/main" id="{055AD4F2-6363-2249-848B-FBDDA2BDB6BD}"/>
                </a:ext>
              </a:extLst>
            </p:cNvPr>
            <p:cNvSpPr/>
            <p:nvPr/>
          </p:nvSpPr>
          <p:spPr>
            <a:xfrm>
              <a:off x="0" y="0"/>
              <a:ext cx="429112" cy="581354"/>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en-US" sz="450"/>
            </a:p>
          </p:txBody>
        </p:sp>
        <p:sp>
          <p:nvSpPr>
            <p:cNvPr id="20" name="TextBox 18">
              <a:extLst>
                <a:ext uri="{FF2B5EF4-FFF2-40B4-BE49-F238E27FC236}">
                  <a16:creationId xmlns:a16="http://schemas.microsoft.com/office/drawing/2014/main" id="{601EB351-B923-324F-9968-2B5A333BFC1A}"/>
                </a:ext>
              </a:extLst>
            </p:cNvPr>
            <p:cNvSpPr txBox="1"/>
            <p:nvPr/>
          </p:nvSpPr>
          <p:spPr>
            <a:xfrm>
              <a:off x="631909" y="38101"/>
              <a:ext cx="7826560" cy="581354"/>
            </a:xfrm>
            <a:prstGeom prst="rect">
              <a:avLst/>
            </a:prstGeom>
          </p:spPr>
          <p:txBody>
            <a:bodyPr lIns="0" tIns="0" rIns="0" bIns="0" rtlCol="0" anchor="t">
              <a:spAutoFit/>
            </a:bodyPr>
            <a:lstStyle/>
            <a:p>
              <a:pPr marL="0" lvl="1">
                <a:lnSpc>
                  <a:spcPts val="1721"/>
                </a:lnSpc>
                <a:spcBef>
                  <a:spcPct val="0"/>
                </a:spcBef>
              </a:pPr>
              <a:r>
                <a:rPr lang="en-US" sz="1608" spc="45" dirty="0">
                  <a:solidFill>
                    <a:srgbClr val="FFFFFF"/>
                  </a:solidFill>
                  <a:latin typeface="Barlow Condensed"/>
                  <a:ea typeface="Barlow Condensed"/>
                  <a:cs typeface="Barlow Condensed"/>
                  <a:sym typeface="Barlow Condensed"/>
                </a:rPr>
                <a:t>Hydrologic Engineering Center</a:t>
              </a:r>
            </a:p>
          </p:txBody>
        </p:sp>
      </p:grpSp>
    </p:spTree>
    <p:extLst>
      <p:ext uri="{BB962C8B-B14F-4D97-AF65-F5344CB8AC3E}">
        <p14:creationId xmlns:p14="http://schemas.microsoft.com/office/powerpoint/2010/main" val="5687275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_5">
    <p:spTree>
      <p:nvGrpSpPr>
        <p:cNvPr id="1" name=""/>
        <p:cNvGrpSpPr/>
        <p:nvPr/>
      </p:nvGrpSpPr>
      <p:grpSpPr>
        <a:xfrm>
          <a:off x="0" y="0"/>
          <a:ext cx="0" cy="0"/>
          <a:chOff x="0" y="0"/>
          <a:chExt cx="0" cy="0"/>
        </a:xfrm>
      </p:grpSpPr>
      <p:grpSp>
        <p:nvGrpSpPr>
          <p:cNvPr id="5" name="Group 2">
            <a:extLst>
              <a:ext uri="{FF2B5EF4-FFF2-40B4-BE49-F238E27FC236}">
                <a16:creationId xmlns:a16="http://schemas.microsoft.com/office/drawing/2014/main" id="{2E661D05-3BCE-DCA5-FD4D-8EDC47363F5C}"/>
              </a:ext>
            </a:extLst>
          </p:cNvPr>
          <p:cNvGrpSpPr/>
          <p:nvPr/>
        </p:nvGrpSpPr>
        <p:grpSpPr>
          <a:xfrm>
            <a:off x="6077516" y="2561585"/>
            <a:ext cx="2211061" cy="1914679"/>
            <a:chOff x="0" y="0"/>
            <a:chExt cx="4282440" cy="3708400"/>
          </a:xfrm>
        </p:grpSpPr>
        <p:sp>
          <p:nvSpPr>
            <p:cNvPr id="6" name="Freeform 3">
              <a:extLst>
                <a:ext uri="{FF2B5EF4-FFF2-40B4-BE49-F238E27FC236}">
                  <a16:creationId xmlns:a16="http://schemas.microsoft.com/office/drawing/2014/main" id="{854400DC-FDBD-3B07-AE77-9813AA116991}"/>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2"/>
              <a:stretch>
                <a:fillRect t="-6479" b="-6479"/>
              </a:stretch>
            </a:blipFill>
            <a:ln cap="sq">
              <a:noFill/>
              <a:prstDash val="solid"/>
              <a:miter/>
            </a:ln>
          </p:spPr>
          <p:txBody>
            <a:bodyPr/>
            <a:lstStyle/>
            <a:p>
              <a:endParaRPr lang="en-US" sz="450"/>
            </a:p>
          </p:txBody>
        </p:sp>
      </p:grpSp>
      <p:grpSp>
        <p:nvGrpSpPr>
          <p:cNvPr id="7" name="Group 4">
            <a:extLst>
              <a:ext uri="{FF2B5EF4-FFF2-40B4-BE49-F238E27FC236}">
                <a16:creationId xmlns:a16="http://schemas.microsoft.com/office/drawing/2014/main" id="{29DC873F-25CA-7663-DD42-2FCBEAF57BB4}"/>
              </a:ext>
            </a:extLst>
          </p:cNvPr>
          <p:cNvGrpSpPr/>
          <p:nvPr/>
        </p:nvGrpSpPr>
        <p:grpSpPr>
          <a:xfrm>
            <a:off x="6107654" y="550314"/>
            <a:ext cx="2211061" cy="1914679"/>
            <a:chOff x="0" y="0"/>
            <a:chExt cx="4282440" cy="3708400"/>
          </a:xfrm>
        </p:grpSpPr>
        <p:sp>
          <p:nvSpPr>
            <p:cNvPr id="8" name="Freeform 5">
              <a:extLst>
                <a:ext uri="{FF2B5EF4-FFF2-40B4-BE49-F238E27FC236}">
                  <a16:creationId xmlns:a16="http://schemas.microsoft.com/office/drawing/2014/main" id="{786AD72D-6F96-9235-660E-1CE3922662D1}"/>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3"/>
              <a:stretch>
                <a:fillRect l="-36595" r="-36595"/>
              </a:stretch>
            </a:blipFill>
            <a:ln cap="sq">
              <a:noFill/>
              <a:prstDash val="solid"/>
              <a:miter/>
            </a:ln>
          </p:spPr>
          <p:txBody>
            <a:bodyPr/>
            <a:lstStyle/>
            <a:p>
              <a:endParaRPr lang="en-US" sz="450"/>
            </a:p>
          </p:txBody>
        </p:sp>
      </p:grpSp>
      <p:grpSp>
        <p:nvGrpSpPr>
          <p:cNvPr id="9" name="Group 6">
            <a:extLst>
              <a:ext uri="{FF2B5EF4-FFF2-40B4-BE49-F238E27FC236}">
                <a16:creationId xmlns:a16="http://schemas.microsoft.com/office/drawing/2014/main" id="{6B727346-799F-A6A3-5FC4-B63552218351}"/>
              </a:ext>
            </a:extLst>
          </p:cNvPr>
          <p:cNvGrpSpPr/>
          <p:nvPr/>
        </p:nvGrpSpPr>
        <p:grpSpPr>
          <a:xfrm>
            <a:off x="7854416" y="1549677"/>
            <a:ext cx="2211061" cy="1914679"/>
            <a:chOff x="0" y="0"/>
            <a:chExt cx="4282440" cy="3708400"/>
          </a:xfrm>
        </p:grpSpPr>
        <p:sp>
          <p:nvSpPr>
            <p:cNvPr id="10" name="Freeform 7">
              <a:extLst>
                <a:ext uri="{FF2B5EF4-FFF2-40B4-BE49-F238E27FC236}">
                  <a16:creationId xmlns:a16="http://schemas.microsoft.com/office/drawing/2014/main" id="{B7484C28-0C77-29A9-AD2F-0010F1739B80}"/>
                </a:ext>
              </a:extLst>
            </p:cNvPr>
            <p:cNvSpPr/>
            <p:nvPr/>
          </p:nvSpPr>
          <p:spPr>
            <a:xfrm>
              <a:off x="0" y="0"/>
              <a:ext cx="4282440" cy="3708400"/>
            </a:xfrm>
            <a:custGeom>
              <a:avLst/>
              <a:gdLst/>
              <a:ahLst/>
              <a:cxnLst/>
              <a:rect l="l" t="t" r="r" b="b"/>
              <a:pathLst>
                <a:path w="4282440" h="3708400">
                  <a:moveTo>
                    <a:pt x="3211830" y="0"/>
                  </a:moveTo>
                  <a:lnTo>
                    <a:pt x="1070610" y="0"/>
                  </a:lnTo>
                  <a:lnTo>
                    <a:pt x="0" y="1854200"/>
                  </a:lnTo>
                  <a:lnTo>
                    <a:pt x="1070610" y="3708400"/>
                  </a:lnTo>
                  <a:lnTo>
                    <a:pt x="3211830" y="3708400"/>
                  </a:lnTo>
                  <a:lnTo>
                    <a:pt x="4282440" y="1854200"/>
                  </a:lnTo>
                  <a:close/>
                </a:path>
              </a:pathLst>
            </a:custGeom>
            <a:blipFill>
              <a:blip r:embed="rId4"/>
              <a:stretch>
                <a:fillRect l="-4245" r="-4245"/>
              </a:stretch>
            </a:blipFill>
            <a:ln cap="sq">
              <a:noFill/>
              <a:prstDash val="solid"/>
              <a:miter/>
            </a:ln>
          </p:spPr>
          <p:txBody>
            <a:bodyPr/>
            <a:lstStyle/>
            <a:p>
              <a:endParaRPr lang="en-US" sz="450"/>
            </a:p>
          </p:txBody>
        </p:sp>
      </p:grpSp>
      <p:sp>
        <p:nvSpPr>
          <p:cNvPr id="11" name="Freeform 8">
            <a:extLst>
              <a:ext uri="{FF2B5EF4-FFF2-40B4-BE49-F238E27FC236}">
                <a16:creationId xmlns:a16="http://schemas.microsoft.com/office/drawing/2014/main" id="{243755E5-0D40-9DE1-6571-6D487DEC8F14}"/>
              </a:ext>
            </a:extLst>
          </p:cNvPr>
          <p:cNvSpPr/>
          <p:nvPr/>
        </p:nvSpPr>
        <p:spPr>
          <a:xfrm rot="7221679">
            <a:off x="7848451" y="3555045"/>
            <a:ext cx="2128861" cy="1842432"/>
          </a:xfrm>
          <a:custGeom>
            <a:avLst/>
            <a:gdLst/>
            <a:ahLst/>
            <a:cxnLst/>
            <a:rect l="l" t="t" r="r" b="b"/>
            <a:pathLst>
              <a:path w="4257721" h="3684864">
                <a:moveTo>
                  <a:pt x="0" y="0"/>
                </a:moveTo>
                <a:lnTo>
                  <a:pt x="4257721" y="0"/>
                </a:lnTo>
                <a:lnTo>
                  <a:pt x="4257721" y="3684864"/>
                </a:lnTo>
                <a:lnTo>
                  <a:pt x="0" y="3684864"/>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en-US" sz="450"/>
          </a:p>
        </p:txBody>
      </p:sp>
      <p:sp>
        <p:nvSpPr>
          <p:cNvPr id="12" name="Freeform 9">
            <a:extLst>
              <a:ext uri="{FF2B5EF4-FFF2-40B4-BE49-F238E27FC236}">
                <a16:creationId xmlns:a16="http://schemas.microsoft.com/office/drawing/2014/main" id="{79FCD635-2BF6-2D8B-FCAD-963E6DA09610}"/>
              </a:ext>
            </a:extLst>
          </p:cNvPr>
          <p:cNvSpPr/>
          <p:nvPr/>
        </p:nvSpPr>
        <p:spPr>
          <a:xfrm>
            <a:off x="628650" y="3943484"/>
            <a:ext cx="729631" cy="558391"/>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7"/>
            <a:stretch>
              <a:fillRect/>
            </a:stretch>
          </a:blipFill>
        </p:spPr>
        <p:txBody>
          <a:bodyPr/>
          <a:lstStyle/>
          <a:p>
            <a:endParaRPr lang="en-US" sz="450"/>
          </a:p>
        </p:txBody>
      </p:sp>
      <p:sp>
        <p:nvSpPr>
          <p:cNvPr id="13" name="Freeform 10">
            <a:extLst>
              <a:ext uri="{FF2B5EF4-FFF2-40B4-BE49-F238E27FC236}">
                <a16:creationId xmlns:a16="http://schemas.microsoft.com/office/drawing/2014/main" id="{10FB1F88-414B-14B6-55A8-871F359D881A}"/>
              </a:ext>
            </a:extLst>
          </p:cNvPr>
          <p:cNvSpPr/>
          <p:nvPr/>
        </p:nvSpPr>
        <p:spPr>
          <a:xfrm>
            <a:off x="6051035" y="4566437"/>
            <a:ext cx="2324292" cy="2011569"/>
          </a:xfrm>
          <a:custGeom>
            <a:avLst/>
            <a:gdLst/>
            <a:ahLst/>
            <a:cxnLst/>
            <a:rect l="l" t="t" r="r" b="b"/>
            <a:pathLst>
              <a:path w="4648584" h="4023138">
                <a:moveTo>
                  <a:pt x="0" y="0"/>
                </a:moveTo>
                <a:lnTo>
                  <a:pt x="4648584" y="0"/>
                </a:lnTo>
                <a:lnTo>
                  <a:pt x="4648584" y="4023138"/>
                </a:lnTo>
                <a:lnTo>
                  <a:pt x="0" y="4023138"/>
                </a:lnTo>
                <a:lnTo>
                  <a:pt x="0" y="0"/>
                </a:lnTo>
                <a:close/>
              </a:path>
            </a:pathLst>
          </a:custGeom>
          <a:blipFill>
            <a:blip r:embed="rId8">
              <a:extLst>
                <a:ext uri="{96DAC541-7B7A-43D3-8B79-37D633B846F1}">
                  <asvg:svgBlip xmlns:asvg="http://schemas.microsoft.com/office/drawing/2016/SVG/main" r:embed="rId9"/>
                </a:ext>
              </a:extLst>
            </a:blip>
            <a:stretch>
              <a:fillRect/>
            </a:stretch>
          </a:blipFill>
        </p:spPr>
        <p:txBody>
          <a:bodyPr/>
          <a:lstStyle/>
          <a:p>
            <a:endParaRPr lang="en-US" sz="450"/>
          </a:p>
        </p:txBody>
      </p:sp>
      <p:sp>
        <p:nvSpPr>
          <p:cNvPr id="14" name="Freeform 11">
            <a:extLst>
              <a:ext uri="{FF2B5EF4-FFF2-40B4-BE49-F238E27FC236}">
                <a16:creationId xmlns:a16="http://schemas.microsoft.com/office/drawing/2014/main" id="{4375D399-389E-2566-4C61-412B30C84997}"/>
              </a:ext>
            </a:extLst>
          </p:cNvPr>
          <p:cNvSpPr/>
          <p:nvPr/>
        </p:nvSpPr>
        <p:spPr>
          <a:xfrm>
            <a:off x="7811547" y="-447119"/>
            <a:ext cx="2202664" cy="1906305"/>
          </a:xfrm>
          <a:custGeom>
            <a:avLst/>
            <a:gdLst/>
            <a:ahLst/>
            <a:cxnLst/>
            <a:rect l="l" t="t" r="r" b="b"/>
            <a:pathLst>
              <a:path w="4405327" h="3812610">
                <a:moveTo>
                  <a:pt x="0" y="0"/>
                </a:moveTo>
                <a:lnTo>
                  <a:pt x="4405327" y="0"/>
                </a:lnTo>
                <a:lnTo>
                  <a:pt x="4405327" y="3812610"/>
                </a:lnTo>
                <a:lnTo>
                  <a:pt x="0" y="3812610"/>
                </a:lnTo>
                <a:lnTo>
                  <a:pt x="0" y="0"/>
                </a:lnTo>
                <a:close/>
              </a:path>
            </a:pathLst>
          </a:custGeom>
          <a:blipFill>
            <a:blip r:embed="rId10">
              <a:extLst>
                <a:ext uri="{96DAC541-7B7A-43D3-8B79-37D633B846F1}">
                  <asvg:svgBlip xmlns:asvg="http://schemas.microsoft.com/office/drawing/2016/SVG/main" r:embed="rId11"/>
                </a:ext>
              </a:extLst>
            </a:blip>
            <a:stretch>
              <a:fillRect/>
            </a:stretch>
          </a:blipFill>
        </p:spPr>
        <p:txBody>
          <a:bodyPr/>
          <a:lstStyle/>
          <a:p>
            <a:endParaRPr lang="en-US" sz="450"/>
          </a:p>
        </p:txBody>
      </p:sp>
      <p:sp>
        <p:nvSpPr>
          <p:cNvPr id="15" name="Freeform 12">
            <a:extLst>
              <a:ext uri="{FF2B5EF4-FFF2-40B4-BE49-F238E27FC236}">
                <a16:creationId xmlns:a16="http://schemas.microsoft.com/office/drawing/2014/main" id="{35A386F7-89EC-36A3-AC84-EE657A584147}"/>
              </a:ext>
            </a:extLst>
          </p:cNvPr>
          <p:cNvSpPr/>
          <p:nvPr/>
        </p:nvSpPr>
        <p:spPr>
          <a:xfrm rot="7221679">
            <a:off x="6069706" y="-1466865"/>
            <a:ext cx="2226680" cy="1927091"/>
          </a:xfrm>
          <a:custGeom>
            <a:avLst/>
            <a:gdLst/>
            <a:ahLst/>
            <a:cxnLst/>
            <a:rect l="l" t="t" r="r" b="b"/>
            <a:pathLst>
              <a:path w="4453360" h="3854181">
                <a:moveTo>
                  <a:pt x="0" y="0"/>
                </a:moveTo>
                <a:lnTo>
                  <a:pt x="4453360" y="0"/>
                </a:lnTo>
                <a:lnTo>
                  <a:pt x="4453360" y="3854180"/>
                </a:lnTo>
                <a:lnTo>
                  <a:pt x="0" y="3854180"/>
                </a:lnTo>
                <a:lnTo>
                  <a:pt x="0" y="0"/>
                </a:lnTo>
                <a:close/>
              </a:path>
            </a:pathLst>
          </a:custGeom>
          <a:blipFill>
            <a:blip r:embed="rId12">
              <a:extLst>
                <a:ext uri="{96DAC541-7B7A-43D3-8B79-37D633B846F1}">
                  <asvg:svgBlip xmlns:asvg="http://schemas.microsoft.com/office/drawing/2016/SVG/main" r:embed="rId13"/>
                </a:ext>
              </a:extLst>
            </a:blip>
            <a:stretch>
              <a:fillRect/>
            </a:stretch>
          </a:blipFill>
        </p:spPr>
        <p:txBody>
          <a:bodyPr/>
          <a:lstStyle/>
          <a:p>
            <a:endParaRPr lang="en-US" sz="450"/>
          </a:p>
        </p:txBody>
      </p:sp>
      <p:grpSp>
        <p:nvGrpSpPr>
          <p:cNvPr id="19" name="Group 16">
            <a:extLst>
              <a:ext uri="{FF2B5EF4-FFF2-40B4-BE49-F238E27FC236}">
                <a16:creationId xmlns:a16="http://schemas.microsoft.com/office/drawing/2014/main" id="{F8E25CAF-3470-75DB-01D7-EF02D63FF626}"/>
              </a:ext>
            </a:extLst>
          </p:cNvPr>
          <p:cNvGrpSpPr/>
          <p:nvPr/>
        </p:nvGrpSpPr>
        <p:grpSpPr>
          <a:xfrm>
            <a:off x="714274" y="627337"/>
            <a:ext cx="3171926" cy="232296"/>
            <a:chOff x="0" y="0"/>
            <a:chExt cx="8458469" cy="619455"/>
          </a:xfrm>
        </p:grpSpPr>
        <p:sp>
          <p:nvSpPr>
            <p:cNvPr id="20" name="Freeform 17">
              <a:extLst>
                <a:ext uri="{FF2B5EF4-FFF2-40B4-BE49-F238E27FC236}">
                  <a16:creationId xmlns:a16="http://schemas.microsoft.com/office/drawing/2014/main" id="{85A4D1A6-0BE6-27BA-F2AC-38D9BFFD0310}"/>
                </a:ext>
              </a:extLst>
            </p:cNvPr>
            <p:cNvSpPr/>
            <p:nvPr/>
          </p:nvSpPr>
          <p:spPr>
            <a:xfrm>
              <a:off x="0" y="0"/>
              <a:ext cx="429112" cy="581354"/>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14">
                <a:extLst>
                  <a:ext uri="{96DAC541-7B7A-43D3-8B79-37D633B846F1}">
                    <asvg:svgBlip xmlns:asvg="http://schemas.microsoft.com/office/drawing/2016/SVG/main" r:embed="rId15"/>
                  </a:ext>
                </a:extLst>
              </a:blip>
              <a:stretch>
                <a:fillRect/>
              </a:stretch>
            </a:blipFill>
          </p:spPr>
          <p:txBody>
            <a:bodyPr/>
            <a:lstStyle/>
            <a:p>
              <a:endParaRPr lang="en-US" sz="450"/>
            </a:p>
          </p:txBody>
        </p:sp>
        <p:sp>
          <p:nvSpPr>
            <p:cNvPr id="21" name="TextBox 18">
              <a:extLst>
                <a:ext uri="{FF2B5EF4-FFF2-40B4-BE49-F238E27FC236}">
                  <a16:creationId xmlns:a16="http://schemas.microsoft.com/office/drawing/2014/main" id="{D5E3B232-553E-E3EB-60D0-4BF074DAA326}"/>
                </a:ext>
              </a:extLst>
            </p:cNvPr>
            <p:cNvSpPr txBox="1"/>
            <p:nvPr/>
          </p:nvSpPr>
          <p:spPr>
            <a:xfrm>
              <a:off x="631909" y="38101"/>
              <a:ext cx="7826560" cy="581354"/>
            </a:xfrm>
            <a:prstGeom prst="rect">
              <a:avLst/>
            </a:prstGeom>
          </p:spPr>
          <p:txBody>
            <a:bodyPr lIns="0" tIns="0" rIns="0" bIns="0" rtlCol="0" anchor="t">
              <a:spAutoFit/>
            </a:bodyPr>
            <a:lstStyle/>
            <a:p>
              <a:pPr marL="0" lvl="1">
                <a:lnSpc>
                  <a:spcPts val="1721"/>
                </a:lnSpc>
                <a:spcBef>
                  <a:spcPct val="0"/>
                </a:spcBef>
              </a:pPr>
              <a:r>
                <a:rPr lang="en-US" sz="1608" spc="45" dirty="0">
                  <a:solidFill>
                    <a:srgbClr val="FFFFFF"/>
                  </a:solidFill>
                  <a:latin typeface="Barlow Condensed"/>
                  <a:ea typeface="Barlow Condensed"/>
                  <a:cs typeface="Barlow Condensed"/>
                  <a:sym typeface="Barlow Condensed"/>
                </a:rPr>
                <a:t>Hydrologic Engineering Center</a:t>
              </a:r>
            </a:p>
          </p:txBody>
        </p:sp>
      </p:grpSp>
      <p:pic>
        <p:nvPicPr>
          <p:cNvPr id="22" name="Picture 21" descr="A two images of a bear and a cat&#10;&#10;AI-generated content may be incorrect.">
            <a:extLst>
              <a:ext uri="{FF2B5EF4-FFF2-40B4-BE49-F238E27FC236}">
                <a16:creationId xmlns:a16="http://schemas.microsoft.com/office/drawing/2014/main" id="{23A9B5D9-F5CC-C546-4E99-963D67D8C3D3}"/>
              </a:ext>
            </a:extLst>
          </p:cNvPr>
          <p:cNvPicPr>
            <a:picLocks noChangeAspect="1"/>
          </p:cNvPicPr>
          <p:nvPr/>
        </p:nvPicPr>
        <p:blipFill>
          <a:blip r:embed="rId16">
            <a:extLst>
              <a:ext uri="{BEBA8EAE-BF5A-486C-A8C5-ECC9F3942E4B}">
                <a14:imgProps xmlns:a14="http://schemas.microsoft.com/office/drawing/2010/main">
                  <a14:imgLayer r:embed="rId17">
                    <a14:imgEffect>
                      <a14:backgroundRemoval t="10000" b="90000" l="52229" r="64057"/>
                    </a14:imgEffect>
                  </a14:imgLayer>
                </a14:imgProps>
              </a:ext>
              <a:ext uri="{28A0092B-C50C-407E-A947-70E740481C1C}">
                <a14:useLocalDpi xmlns:a14="http://schemas.microsoft.com/office/drawing/2010/main" val="0"/>
              </a:ext>
            </a:extLst>
          </a:blip>
          <a:srcRect l="50750" r="34464"/>
          <a:stretch/>
        </p:blipFill>
        <p:spPr>
          <a:xfrm>
            <a:off x="1446386" y="3814004"/>
            <a:ext cx="729631" cy="817349"/>
          </a:xfrm>
          <a:prstGeom prst="rect">
            <a:avLst/>
          </a:prstGeom>
        </p:spPr>
      </p:pic>
      <p:sp>
        <p:nvSpPr>
          <p:cNvPr id="27" name="Title Placeholder 1">
            <a:extLst>
              <a:ext uri="{FF2B5EF4-FFF2-40B4-BE49-F238E27FC236}">
                <a16:creationId xmlns:a16="http://schemas.microsoft.com/office/drawing/2014/main" id="{704EF0BF-853C-0CD1-94AF-48F6458AECC6}"/>
              </a:ext>
            </a:extLst>
          </p:cNvPr>
          <p:cNvSpPr>
            <a:spLocks noGrp="1"/>
          </p:cNvSpPr>
          <p:nvPr>
            <p:ph type="title" hasCustomPrompt="1"/>
          </p:nvPr>
        </p:nvSpPr>
        <p:spPr>
          <a:xfrm>
            <a:off x="628650" y="1134973"/>
            <a:ext cx="4248150" cy="994172"/>
          </a:xfrm>
          <a:prstGeom prst="rect">
            <a:avLst/>
          </a:prstGeom>
        </p:spPr>
        <p:txBody>
          <a:bodyPr vert="horz" lIns="91440" tIns="45720" rIns="91440" bIns="45720" rtlCol="0" anchor="ctr">
            <a:noAutofit/>
          </a:bodyPr>
          <a:lstStyle>
            <a:lvl1pPr>
              <a:lnSpc>
                <a:spcPts val="2070"/>
              </a:lnSpc>
              <a:spcBef>
                <a:spcPts val="600"/>
              </a:spcBef>
              <a:defRPr sz="3600"/>
            </a:lvl1pPr>
          </a:lstStyle>
          <a:p>
            <a:pPr>
              <a:lnSpc>
                <a:spcPts val="2760"/>
              </a:lnSpc>
            </a:pPr>
            <a:r>
              <a:rPr lang="en-US" sz="3600" b="1" spc="84" dirty="0">
                <a:solidFill>
                  <a:srgbClr val="FFFFFF"/>
                </a:solidFill>
                <a:latin typeface="Lato Bold"/>
                <a:ea typeface="Lato Bold"/>
                <a:cs typeface="Lato Bold"/>
                <a:sym typeface="Lato Bold"/>
              </a:rPr>
              <a:t>Title of Lecture or</a:t>
            </a:r>
            <a:br>
              <a:rPr lang="en-US" sz="3600" b="1" spc="84" dirty="0">
                <a:solidFill>
                  <a:srgbClr val="FFFFFF"/>
                </a:solidFill>
                <a:latin typeface="Lato Bold"/>
                <a:ea typeface="Lato Bold"/>
                <a:cs typeface="Lato Bold"/>
                <a:sym typeface="Lato Bold"/>
              </a:rPr>
            </a:br>
            <a:r>
              <a:rPr lang="en-US" sz="3600" b="1" spc="84" dirty="0">
                <a:solidFill>
                  <a:srgbClr val="FFFFFF"/>
                </a:solidFill>
                <a:latin typeface="Lato Bold"/>
                <a:ea typeface="Lato Bold"/>
                <a:cs typeface="Lato Bold"/>
                <a:sym typeface="Lato Bold"/>
              </a:rPr>
              <a:t>Presentation</a:t>
            </a:r>
          </a:p>
        </p:txBody>
      </p:sp>
      <p:sp>
        <p:nvSpPr>
          <p:cNvPr id="3" name="Content Placeholder 2">
            <a:extLst>
              <a:ext uri="{FF2B5EF4-FFF2-40B4-BE49-F238E27FC236}">
                <a16:creationId xmlns:a16="http://schemas.microsoft.com/office/drawing/2014/main" id="{580BF225-43CD-EC14-8B04-60D76B09B903}"/>
              </a:ext>
            </a:extLst>
          </p:cNvPr>
          <p:cNvSpPr>
            <a:spLocks noGrp="1"/>
          </p:cNvSpPr>
          <p:nvPr>
            <p:ph sz="quarter" idx="10" hasCustomPrompt="1"/>
          </p:nvPr>
        </p:nvSpPr>
        <p:spPr>
          <a:xfrm>
            <a:off x="628652" y="2384856"/>
            <a:ext cx="3732239" cy="1096962"/>
          </a:xfrm>
        </p:spPr>
        <p:txBody>
          <a:bodyPr/>
          <a:lstStyle>
            <a:lvl1pPr marL="0" indent="0">
              <a:lnSpc>
                <a:spcPts val="1322"/>
              </a:lnSpc>
              <a:spcBef>
                <a:spcPts val="0"/>
              </a:spcBef>
              <a:buNone/>
              <a:defRPr>
                <a:latin typeface="Barlow Condensed" panose="00000506000000000000" pitchFamily="2" charset="0"/>
              </a:defRPr>
            </a:lvl1pPr>
            <a:lvl2pPr marL="0" indent="0">
              <a:buNone/>
              <a:defRPr>
                <a:latin typeface="Barlow Condensed" panose="00000506000000000000" pitchFamily="2" charset="0"/>
              </a:defRPr>
            </a:lvl2pPr>
            <a:lvl3pPr>
              <a:defRPr>
                <a:latin typeface="Barlow Condensed" panose="00000506000000000000" pitchFamily="2" charset="0"/>
              </a:defRPr>
            </a:lvl3pPr>
            <a:lvl4pPr>
              <a:defRPr>
                <a:latin typeface="Barlow Condensed" panose="00000506000000000000" pitchFamily="2" charset="0"/>
              </a:defRPr>
            </a:lvl4pPr>
            <a:lvl5pPr>
              <a:defRPr>
                <a:latin typeface="Barlow Condensed" panose="00000506000000000000" pitchFamily="2" charset="0"/>
              </a:defRPr>
            </a:lvl5pPr>
          </a:lstStyle>
          <a:p>
            <a:pPr>
              <a:lnSpc>
                <a:spcPts val="1763"/>
              </a:lnSpc>
            </a:pPr>
            <a:r>
              <a:rPr lang="en-US" sz="1600" spc="46" dirty="0">
                <a:solidFill>
                  <a:srgbClr val="FFFFFF"/>
                </a:solidFill>
                <a:latin typeface="Barlow Condensed"/>
                <a:ea typeface="Barlow Condensed"/>
                <a:cs typeface="Barlow Condensed"/>
                <a:sym typeface="Barlow Condensed"/>
              </a:rPr>
              <a:t>Course Name </a:t>
            </a:r>
            <a:r>
              <a:rPr lang="en-US" sz="1600" i="1" spc="46" dirty="0">
                <a:solidFill>
                  <a:srgbClr val="FFFFFF"/>
                </a:solidFill>
                <a:latin typeface="Barlow Condensed"/>
                <a:ea typeface="Barlow Condensed"/>
                <a:cs typeface="Barlow Condensed"/>
                <a:sym typeface="Barlow Condensed"/>
              </a:rPr>
              <a:t>(if applicable)</a:t>
            </a:r>
          </a:p>
          <a:p>
            <a:pPr>
              <a:lnSpc>
                <a:spcPts val="1763"/>
              </a:lnSpc>
            </a:pPr>
            <a:r>
              <a:rPr lang="en-US" sz="1600" spc="46" dirty="0">
                <a:solidFill>
                  <a:srgbClr val="FFFFFF"/>
                </a:solidFill>
                <a:latin typeface="Barlow Condensed"/>
                <a:ea typeface="Barlow Condensed"/>
                <a:cs typeface="Barlow Condensed"/>
                <a:sym typeface="Barlow Condensed"/>
              </a:rPr>
              <a:t>Date of Presentation / Month Year of Class</a:t>
            </a:r>
          </a:p>
          <a:p>
            <a:pPr marL="0" lvl="1">
              <a:lnSpc>
                <a:spcPts val="1763"/>
              </a:lnSpc>
              <a:spcBef>
                <a:spcPct val="0"/>
              </a:spcBef>
            </a:pPr>
            <a:r>
              <a:rPr lang="en-US" sz="1600" spc="46" dirty="0">
                <a:solidFill>
                  <a:srgbClr val="FFFFFF"/>
                </a:solidFill>
                <a:latin typeface="Barlow Condensed"/>
                <a:ea typeface="Barlow Condensed"/>
                <a:cs typeface="Barlow Condensed"/>
                <a:sym typeface="Barlow Condensed"/>
              </a:rPr>
              <a:t>Presenter Name, Certs.</a:t>
            </a:r>
          </a:p>
          <a:p>
            <a:pPr lvl="1"/>
            <a:endParaRPr lang="en-US" dirty="0"/>
          </a:p>
        </p:txBody>
      </p:sp>
    </p:spTree>
    <p:extLst>
      <p:ext uri="{BB962C8B-B14F-4D97-AF65-F5344CB8AC3E}">
        <p14:creationId xmlns:p14="http://schemas.microsoft.com/office/powerpoint/2010/main" val="2206095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_6">
    <p:spTree>
      <p:nvGrpSpPr>
        <p:cNvPr id="1" name=""/>
        <p:cNvGrpSpPr/>
        <p:nvPr/>
      </p:nvGrpSpPr>
      <p:grpSpPr>
        <a:xfrm>
          <a:off x="0" y="0"/>
          <a:ext cx="0" cy="0"/>
          <a:chOff x="0" y="0"/>
          <a:chExt cx="0" cy="0"/>
        </a:xfrm>
      </p:grpSpPr>
      <p:sp>
        <p:nvSpPr>
          <p:cNvPr id="12" name="Freeform 9">
            <a:extLst>
              <a:ext uri="{FF2B5EF4-FFF2-40B4-BE49-F238E27FC236}">
                <a16:creationId xmlns:a16="http://schemas.microsoft.com/office/drawing/2014/main" id="{79FCD635-2BF6-2D8B-FCAD-963E6DA09610}"/>
              </a:ext>
            </a:extLst>
          </p:cNvPr>
          <p:cNvSpPr/>
          <p:nvPr/>
        </p:nvSpPr>
        <p:spPr>
          <a:xfrm>
            <a:off x="6802024" y="3905814"/>
            <a:ext cx="974147" cy="745521"/>
          </a:xfrm>
          <a:custGeom>
            <a:avLst/>
            <a:gdLst/>
            <a:ahLst/>
            <a:cxnLst/>
            <a:rect l="l" t="t" r="r" b="b"/>
            <a:pathLst>
              <a:path w="1948294" h="1491041">
                <a:moveTo>
                  <a:pt x="0" y="0"/>
                </a:moveTo>
                <a:lnTo>
                  <a:pt x="1948294" y="0"/>
                </a:lnTo>
                <a:lnTo>
                  <a:pt x="1948294" y="1491041"/>
                </a:lnTo>
                <a:lnTo>
                  <a:pt x="0" y="1491041"/>
                </a:lnTo>
                <a:lnTo>
                  <a:pt x="0" y="0"/>
                </a:lnTo>
                <a:close/>
              </a:path>
            </a:pathLst>
          </a:custGeom>
          <a:blipFill>
            <a:blip r:embed="rId2"/>
            <a:stretch>
              <a:fillRect/>
            </a:stretch>
          </a:blipFill>
        </p:spPr>
        <p:txBody>
          <a:bodyPr/>
          <a:lstStyle/>
          <a:p>
            <a:endParaRPr lang="en-US" sz="450"/>
          </a:p>
        </p:txBody>
      </p:sp>
      <p:grpSp>
        <p:nvGrpSpPr>
          <p:cNvPr id="19" name="Group 16">
            <a:extLst>
              <a:ext uri="{FF2B5EF4-FFF2-40B4-BE49-F238E27FC236}">
                <a16:creationId xmlns:a16="http://schemas.microsoft.com/office/drawing/2014/main" id="{F8E25CAF-3470-75DB-01D7-EF02D63FF626}"/>
              </a:ext>
            </a:extLst>
          </p:cNvPr>
          <p:cNvGrpSpPr/>
          <p:nvPr/>
        </p:nvGrpSpPr>
        <p:grpSpPr>
          <a:xfrm>
            <a:off x="714274" y="627337"/>
            <a:ext cx="3171926" cy="232296"/>
            <a:chOff x="0" y="0"/>
            <a:chExt cx="8458469" cy="619455"/>
          </a:xfrm>
        </p:grpSpPr>
        <p:sp>
          <p:nvSpPr>
            <p:cNvPr id="20" name="Freeform 17">
              <a:extLst>
                <a:ext uri="{FF2B5EF4-FFF2-40B4-BE49-F238E27FC236}">
                  <a16:creationId xmlns:a16="http://schemas.microsoft.com/office/drawing/2014/main" id="{85A4D1A6-0BE6-27BA-F2AC-38D9BFFD0310}"/>
                </a:ext>
              </a:extLst>
            </p:cNvPr>
            <p:cNvSpPr/>
            <p:nvPr/>
          </p:nvSpPr>
          <p:spPr>
            <a:xfrm>
              <a:off x="0" y="0"/>
              <a:ext cx="429112" cy="581354"/>
            </a:xfrm>
            <a:custGeom>
              <a:avLst/>
              <a:gdLst/>
              <a:ahLst/>
              <a:cxnLst/>
              <a:rect l="l" t="t" r="r" b="b"/>
              <a:pathLst>
                <a:path w="503091" h="681578">
                  <a:moveTo>
                    <a:pt x="0" y="0"/>
                  </a:moveTo>
                  <a:lnTo>
                    <a:pt x="503091" y="0"/>
                  </a:lnTo>
                  <a:lnTo>
                    <a:pt x="503091" y="681578"/>
                  </a:lnTo>
                  <a:lnTo>
                    <a:pt x="0" y="681578"/>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en-US" sz="450"/>
            </a:p>
          </p:txBody>
        </p:sp>
        <p:sp>
          <p:nvSpPr>
            <p:cNvPr id="21" name="TextBox 18">
              <a:extLst>
                <a:ext uri="{FF2B5EF4-FFF2-40B4-BE49-F238E27FC236}">
                  <a16:creationId xmlns:a16="http://schemas.microsoft.com/office/drawing/2014/main" id="{D5E3B232-553E-E3EB-60D0-4BF074DAA326}"/>
                </a:ext>
              </a:extLst>
            </p:cNvPr>
            <p:cNvSpPr txBox="1"/>
            <p:nvPr/>
          </p:nvSpPr>
          <p:spPr>
            <a:xfrm>
              <a:off x="631909" y="38101"/>
              <a:ext cx="7826560" cy="581354"/>
            </a:xfrm>
            <a:prstGeom prst="rect">
              <a:avLst/>
            </a:prstGeom>
          </p:spPr>
          <p:txBody>
            <a:bodyPr lIns="0" tIns="0" rIns="0" bIns="0" rtlCol="0" anchor="t">
              <a:spAutoFit/>
            </a:bodyPr>
            <a:lstStyle/>
            <a:p>
              <a:pPr marL="0" lvl="1">
                <a:lnSpc>
                  <a:spcPts val="1721"/>
                </a:lnSpc>
                <a:spcBef>
                  <a:spcPct val="0"/>
                </a:spcBef>
              </a:pPr>
              <a:r>
                <a:rPr lang="en-US" sz="1608" spc="45" dirty="0">
                  <a:solidFill>
                    <a:srgbClr val="FFFFFF"/>
                  </a:solidFill>
                  <a:latin typeface="Barlow Condensed"/>
                  <a:ea typeface="Barlow Condensed"/>
                  <a:cs typeface="Barlow Condensed"/>
                  <a:sym typeface="Barlow Condensed"/>
                </a:rPr>
                <a:t>Hydrologic Engineering Center</a:t>
              </a:r>
            </a:p>
          </p:txBody>
        </p:sp>
      </p:grpSp>
      <p:pic>
        <p:nvPicPr>
          <p:cNvPr id="22" name="Picture 21" descr="A two images of a bear and a cat&#10;&#10;AI-generated content may be incorrect.">
            <a:extLst>
              <a:ext uri="{FF2B5EF4-FFF2-40B4-BE49-F238E27FC236}">
                <a16:creationId xmlns:a16="http://schemas.microsoft.com/office/drawing/2014/main" id="{23A9B5D9-F5CC-C546-4E99-963D67D8C3D3}"/>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10000" b="90000" l="52229" r="64057"/>
                    </a14:imgEffect>
                  </a14:imgLayer>
                </a14:imgProps>
              </a:ext>
              <a:ext uri="{28A0092B-C50C-407E-A947-70E740481C1C}">
                <a14:useLocalDpi xmlns:a14="http://schemas.microsoft.com/office/drawing/2010/main" val="0"/>
              </a:ext>
            </a:extLst>
          </a:blip>
          <a:srcRect l="50750" r="34464"/>
          <a:stretch/>
        </p:blipFill>
        <p:spPr>
          <a:xfrm>
            <a:off x="7807429" y="3669575"/>
            <a:ext cx="974147" cy="1091261"/>
          </a:xfrm>
          <a:prstGeom prst="rect">
            <a:avLst/>
          </a:prstGeom>
        </p:spPr>
      </p:pic>
      <p:sp>
        <p:nvSpPr>
          <p:cNvPr id="27" name="Title Placeholder 1">
            <a:extLst>
              <a:ext uri="{FF2B5EF4-FFF2-40B4-BE49-F238E27FC236}">
                <a16:creationId xmlns:a16="http://schemas.microsoft.com/office/drawing/2014/main" id="{704EF0BF-853C-0CD1-94AF-48F6458AECC6}"/>
              </a:ext>
            </a:extLst>
          </p:cNvPr>
          <p:cNvSpPr>
            <a:spLocks noGrp="1"/>
          </p:cNvSpPr>
          <p:nvPr>
            <p:ph type="title" hasCustomPrompt="1"/>
          </p:nvPr>
        </p:nvSpPr>
        <p:spPr>
          <a:xfrm>
            <a:off x="628650" y="1134973"/>
            <a:ext cx="4248150" cy="994172"/>
          </a:xfrm>
          <a:prstGeom prst="rect">
            <a:avLst/>
          </a:prstGeom>
        </p:spPr>
        <p:txBody>
          <a:bodyPr vert="horz" lIns="91440" tIns="45720" rIns="91440" bIns="45720" rtlCol="0" anchor="ctr">
            <a:noAutofit/>
          </a:bodyPr>
          <a:lstStyle>
            <a:lvl1pPr>
              <a:lnSpc>
                <a:spcPts val="2070"/>
              </a:lnSpc>
              <a:spcBef>
                <a:spcPts val="600"/>
              </a:spcBef>
              <a:defRPr sz="3600"/>
            </a:lvl1pPr>
          </a:lstStyle>
          <a:p>
            <a:pPr>
              <a:lnSpc>
                <a:spcPts val="2760"/>
              </a:lnSpc>
            </a:pPr>
            <a:r>
              <a:rPr lang="en-US" sz="3600" b="1" spc="84" dirty="0">
                <a:solidFill>
                  <a:srgbClr val="FFFFFF"/>
                </a:solidFill>
                <a:latin typeface="Lato Bold"/>
                <a:ea typeface="Lato Bold"/>
                <a:cs typeface="Lato Bold"/>
                <a:sym typeface="Lato Bold"/>
              </a:rPr>
              <a:t>Title of Lecture or</a:t>
            </a:r>
            <a:br>
              <a:rPr lang="en-US" sz="3600" b="1" spc="84" dirty="0">
                <a:solidFill>
                  <a:srgbClr val="FFFFFF"/>
                </a:solidFill>
                <a:latin typeface="Lato Bold"/>
                <a:ea typeface="Lato Bold"/>
                <a:cs typeface="Lato Bold"/>
                <a:sym typeface="Lato Bold"/>
              </a:rPr>
            </a:br>
            <a:r>
              <a:rPr lang="en-US" sz="3600" b="1" spc="84" dirty="0">
                <a:solidFill>
                  <a:srgbClr val="FFFFFF"/>
                </a:solidFill>
                <a:latin typeface="Lato Bold"/>
                <a:ea typeface="Lato Bold"/>
                <a:cs typeface="Lato Bold"/>
                <a:sym typeface="Lato Bold"/>
              </a:rPr>
              <a:t>Presentation</a:t>
            </a:r>
          </a:p>
        </p:txBody>
      </p:sp>
      <p:sp>
        <p:nvSpPr>
          <p:cNvPr id="3" name="Content Placeholder 2">
            <a:extLst>
              <a:ext uri="{FF2B5EF4-FFF2-40B4-BE49-F238E27FC236}">
                <a16:creationId xmlns:a16="http://schemas.microsoft.com/office/drawing/2014/main" id="{580BF225-43CD-EC14-8B04-60D76B09B903}"/>
              </a:ext>
            </a:extLst>
          </p:cNvPr>
          <p:cNvSpPr>
            <a:spLocks noGrp="1"/>
          </p:cNvSpPr>
          <p:nvPr>
            <p:ph sz="quarter" idx="10" hasCustomPrompt="1"/>
          </p:nvPr>
        </p:nvSpPr>
        <p:spPr>
          <a:xfrm>
            <a:off x="628652" y="2384856"/>
            <a:ext cx="3732239" cy="1096962"/>
          </a:xfrm>
        </p:spPr>
        <p:txBody>
          <a:bodyPr/>
          <a:lstStyle>
            <a:lvl1pPr marL="0" indent="0">
              <a:lnSpc>
                <a:spcPts val="1322"/>
              </a:lnSpc>
              <a:spcBef>
                <a:spcPts val="0"/>
              </a:spcBef>
              <a:buNone/>
              <a:defRPr>
                <a:latin typeface="Barlow Condensed" panose="00000506000000000000" pitchFamily="2" charset="0"/>
              </a:defRPr>
            </a:lvl1pPr>
            <a:lvl2pPr marL="0" indent="0">
              <a:buNone/>
              <a:defRPr>
                <a:latin typeface="Barlow Condensed" panose="00000506000000000000" pitchFamily="2" charset="0"/>
              </a:defRPr>
            </a:lvl2pPr>
            <a:lvl3pPr>
              <a:defRPr>
                <a:latin typeface="Barlow Condensed" panose="00000506000000000000" pitchFamily="2" charset="0"/>
              </a:defRPr>
            </a:lvl3pPr>
            <a:lvl4pPr>
              <a:defRPr>
                <a:latin typeface="Barlow Condensed" panose="00000506000000000000" pitchFamily="2" charset="0"/>
              </a:defRPr>
            </a:lvl4pPr>
            <a:lvl5pPr>
              <a:defRPr>
                <a:latin typeface="Barlow Condensed" panose="00000506000000000000" pitchFamily="2" charset="0"/>
              </a:defRPr>
            </a:lvl5pPr>
          </a:lstStyle>
          <a:p>
            <a:pPr>
              <a:lnSpc>
                <a:spcPts val="1763"/>
              </a:lnSpc>
            </a:pPr>
            <a:r>
              <a:rPr lang="en-US" sz="1600" spc="46" dirty="0">
                <a:solidFill>
                  <a:srgbClr val="FFFFFF"/>
                </a:solidFill>
                <a:latin typeface="Barlow Condensed"/>
                <a:ea typeface="Barlow Condensed"/>
                <a:cs typeface="Barlow Condensed"/>
                <a:sym typeface="Barlow Condensed"/>
              </a:rPr>
              <a:t>Course Name </a:t>
            </a:r>
            <a:r>
              <a:rPr lang="en-US" sz="1600" i="1" spc="46" dirty="0">
                <a:solidFill>
                  <a:srgbClr val="FFFFFF"/>
                </a:solidFill>
                <a:latin typeface="Barlow Condensed"/>
                <a:ea typeface="Barlow Condensed"/>
                <a:cs typeface="Barlow Condensed"/>
                <a:sym typeface="Barlow Condensed"/>
              </a:rPr>
              <a:t>(if applicable)</a:t>
            </a:r>
          </a:p>
          <a:p>
            <a:pPr>
              <a:lnSpc>
                <a:spcPts val="1763"/>
              </a:lnSpc>
            </a:pPr>
            <a:r>
              <a:rPr lang="en-US" sz="1600" spc="46" dirty="0">
                <a:solidFill>
                  <a:srgbClr val="FFFFFF"/>
                </a:solidFill>
                <a:latin typeface="Barlow Condensed"/>
                <a:ea typeface="Barlow Condensed"/>
                <a:cs typeface="Barlow Condensed"/>
                <a:sym typeface="Barlow Condensed"/>
              </a:rPr>
              <a:t>Date of Presentation / Month Year of Class</a:t>
            </a:r>
          </a:p>
          <a:p>
            <a:pPr marL="0" lvl="1">
              <a:lnSpc>
                <a:spcPts val="1763"/>
              </a:lnSpc>
              <a:spcBef>
                <a:spcPct val="0"/>
              </a:spcBef>
            </a:pPr>
            <a:r>
              <a:rPr lang="en-US" sz="1600" spc="46" dirty="0">
                <a:solidFill>
                  <a:srgbClr val="FFFFFF"/>
                </a:solidFill>
                <a:latin typeface="Barlow Condensed"/>
                <a:ea typeface="Barlow Condensed"/>
                <a:cs typeface="Barlow Condensed"/>
                <a:sym typeface="Barlow Condensed"/>
              </a:rPr>
              <a:t>Presenter Name, Certs.</a:t>
            </a:r>
          </a:p>
          <a:p>
            <a:pPr lvl="1"/>
            <a:endParaRPr lang="en-US" dirty="0"/>
          </a:p>
        </p:txBody>
      </p:sp>
    </p:spTree>
    <p:extLst>
      <p:ext uri="{BB962C8B-B14F-4D97-AF65-F5344CB8AC3E}">
        <p14:creationId xmlns:p14="http://schemas.microsoft.com/office/powerpoint/2010/main" val="14005921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28650" y="1369219"/>
            <a:ext cx="7886700" cy="326350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E806515-7B14-49E3-A552-3CCEA7967E75}" type="datetimeFigureOut">
              <a:rPr lang="en-US" smtClean="0"/>
              <a:t>4/18/2025</a:t>
            </a:fld>
            <a:endParaRPr lang="en-US"/>
          </a:p>
        </p:txBody>
      </p:sp>
      <p:sp>
        <p:nvSpPr>
          <p:cNvPr id="6" name="Slide Number Placeholder 5"/>
          <p:cNvSpPr>
            <a:spLocks noGrp="1"/>
          </p:cNvSpPr>
          <p:nvPr>
            <p:ph type="sldNum" sz="quarter" idx="12"/>
          </p:nvPr>
        </p:nvSpPr>
        <p:spPr/>
        <p:txBody>
          <a:bodyPr/>
          <a:lstStyle/>
          <a:p>
            <a:fld id="{F594FF89-866F-44D4-95FF-A10813AE0933}" type="slidenum">
              <a:rPr lang="en-US" smtClean="0"/>
              <a:t>‹#›</a:t>
            </a:fld>
            <a:endParaRPr lang="en-US"/>
          </a:p>
        </p:txBody>
      </p:sp>
      <p:sp>
        <p:nvSpPr>
          <p:cNvPr id="7" name="Title 6">
            <a:extLst>
              <a:ext uri="{FF2B5EF4-FFF2-40B4-BE49-F238E27FC236}">
                <a16:creationId xmlns:a16="http://schemas.microsoft.com/office/drawing/2014/main" id="{F90A11A3-D899-5929-9AE5-0F93E8182812}"/>
              </a:ext>
            </a:extLst>
          </p:cNvPr>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637383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7"/>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9"/>
            <a:ext cx="7886700" cy="1125140"/>
          </a:xfrm>
          <a:prstGeom prst="rect">
            <a:avLst/>
          </a:prstGeom>
        </p:spPr>
        <p:txBody>
          <a:bodyPr/>
          <a:lstStyle>
            <a:lvl1pPr marL="0" indent="0">
              <a:buNone/>
              <a:defRPr sz="1800">
                <a:solidFill>
                  <a:schemeClr val="tx1">
                    <a:tint val="75000"/>
                  </a:schemeClr>
                </a:solidFill>
              </a:defRPr>
            </a:lvl1pPr>
            <a:lvl2pPr marL="342875" indent="0">
              <a:buNone/>
              <a:defRPr sz="1500">
                <a:solidFill>
                  <a:schemeClr val="tx1">
                    <a:tint val="75000"/>
                  </a:schemeClr>
                </a:solidFill>
              </a:defRPr>
            </a:lvl2pPr>
            <a:lvl3pPr marL="685749" indent="0">
              <a:buNone/>
              <a:defRPr sz="1350">
                <a:solidFill>
                  <a:schemeClr val="tx1">
                    <a:tint val="75000"/>
                  </a:schemeClr>
                </a:solidFill>
              </a:defRPr>
            </a:lvl3pPr>
            <a:lvl4pPr marL="1028624" indent="0">
              <a:buNone/>
              <a:defRPr sz="1200">
                <a:solidFill>
                  <a:schemeClr val="tx1">
                    <a:tint val="75000"/>
                  </a:schemeClr>
                </a:solidFill>
              </a:defRPr>
            </a:lvl4pPr>
            <a:lvl5pPr marL="1371498" indent="0">
              <a:buNone/>
              <a:defRPr sz="1200">
                <a:solidFill>
                  <a:schemeClr val="tx1">
                    <a:tint val="75000"/>
                  </a:schemeClr>
                </a:solidFill>
              </a:defRPr>
            </a:lvl5pPr>
            <a:lvl6pPr marL="1714373" indent="0">
              <a:buNone/>
              <a:defRPr sz="1200">
                <a:solidFill>
                  <a:schemeClr val="tx1">
                    <a:tint val="75000"/>
                  </a:schemeClr>
                </a:solidFill>
              </a:defRPr>
            </a:lvl6pPr>
            <a:lvl7pPr marL="2057246" indent="0">
              <a:buNone/>
              <a:defRPr sz="1200">
                <a:solidFill>
                  <a:schemeClr val="tx1">
                    <a:tint val="75000"/>
                  </a:schemeClr>
                </a:solidFill>
              </a:defRPr>
            </a:lvl7pPr>
            <a:lvl8pPr marL="2400120" indent="0">
              <a:buNone/>
              <a:defRPr sz="1200">
                <a:solidFill>
                  <a:schemeClr val="tx1">
                    <a:tint val="75000"/>
                  </a:schemeClr>
                </a:solidFill>
              </a:defRPr>
            </a:lvl8pPr>
            <a:lvl9pPr marL="2742995" indent="0">
              <a:buNone/>
              <a:defRPr sz="12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D2DE4EC-044F-1E8F-D2A9-F6B4640319FE}"/>
              </a:ext>
            </a:extLst>
          </p:cNvPr>
          <p:cNvSpPr>
            <a:spLocks noGrp="1"/>
          </p:cNvSpPr>
          <p:nvPr>
            <p:ph type="dt" sz="half" idx="10"/>
          </p:nvPr>
        </p:nvSpPr>
        <p:spPr/>
        <p:txBody>
          <a:bodyPr/>
          <a:lstStyle/>
          <a:p>
            <a:fld id="{DE806515-7B14-49E3-A552-3CCEA7967E75}" type="datetimeFigureOut">
              <a:rPr lang="en-US" smtClean="0"/>
              <a:t>4/18/2025</a:t>
            </a:fld>
            <a:endParaRPr lang="en-US"/>
          </a:p>
        </p:txBody>
      </p:sp>
      <p:sp>
        <p:nvSpPr>
          <p:cNvPr id="8" name="Slide Number Placeholder 7">
            <a:extLst>
              <a:ext uri="{FF2B5EF4-FFF2-40B4-BE49-F238E27FC236}">
                <a16:creationId xmlns:a16="http://schemas.microsoft.com/office/drawing/2014/main" id="{06AF77FA-B903-FDFD-98E2-5CD7361B11B5}"/>
              </a:ext>
            </a:extLst>
          </p:cNvPr>
          <p:cNvSpPr>
            <a:spLocks noGrp="1"/>
          </p:cNvSpPr>
          <p:nvPr>
            <p:ph type="sldNum" sz="quarter" idx="11"/>
          </p:nvPr>
        </p:nvSpPr>
        <p:spPr/>
        <p:txBody>
          <a:bodyPr/>
          <a:lstStyle/>
          <a:p>
            <a:fld id="{F594FF89-866F-44D4-95FF-A10813AE0933}" type="slidenum">
              <a:rPr lang="en-US" smtClean="0"/>
              <a:t>‹#›</a:t>
            </a:fld>
            <a:endParaRPr lang="en-US"/>
          </a:p>
        </p:txBody>
      </p:sp>
    </p:spTree>
    <p:extLst>
      <p:ext uri="{BB962C8B-B14F-4D97-AF65-F5344CB8AC3E}">
        <p14:creationId xmlns:p14="http://schemas.microsoft.com/office/powerpoint/2010/main" val="2181260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E806515-7B14-49E3-A552-3CCEA7967E75}" type="datetimeFigureOut">
              <a:rPr lang="en-US" smtClean="0"/>
              <a:t>4/18/2025</a:t>
            </a:fld>
            <a:endParaRPr lang="en-US"/>
          </a:p>
        </p:txBody>
      </p:sp>
      <p:sp>
        <p:nvSpPr>
          <p:cNvPr id="7" name="Slide Number Placeholder 6"/>
          <p:cNvSpPr>
            <a:spLocks noGrp="1"/>
          </p:cNvSpPr>
          <p:nvPr>
            <p:ph type="sldNum" sz="quarter" idx="12"/>
          </p:nvPr>
        </p:nvSpPr>
        <p:spPr/>
        <p:txBody>
          <a:bodyPr/>
          <a:lstStyle/>
          <a:p>
            <a:fld id="{F594FF89-866F-44D4-95FF-A10813AE0933}" type="slidenum">
              <a:rPr lang="en-US" smtClean="0"/>
              <a:t>‹#›</a:t>
            </a:fld>
            <a:endParaRPr lang="en-US"/>
          </a:p>
        </p:txBody>
      </p:sp>
    </p:spTree>
    <p:extLst>
      <p:ext uri="{BB962C8B-B14F-4D97-AF65-F5344CB8AC3E}">
        <p14:creationId xmlns:p14="http://schemas.microsoft.com/office/powerpoint/2010/main" val="1818097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202223"/>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DE806515-7B14-49E3-A552-3CCEA7967E75}" type="datetimeFigureOut">
              <a:rPr lang="en-US" smtClean="0"/>
              <a:t>4/18/2025</a:t>
            </a:fld>
            <a:endParaRPr lang="en-US"/>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F594FF89-866F-44D4-95FF-A10813AE0933}" type="slidenum">
              <a:rPr lang="en-US" smtClean="0"/>
              <a:t>‹#›</a:t>
            </a:fld>
            <a:endParaRPr lang="en-US"/>
          </a:p>
        </p:txBody>
      </p:sp>
    </p:spTree>
    <p:extLst>
      <p:ext uri="{BB962C8B-B14F-4D97-AF65-F5344CB8AC3E}">
        <p14:creationId xmlns:p14="http://schemas.microsoft.com/office/powerpoint/2010/main" val="321686544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7"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 id="2147483674" r:id="rId15"/>
    <p:sldLayoutId id="2147483675" r:id="rId16"/>
    <p:sldLayoutId id="2147483676" r:id="rId17"/>
  </p:sldLayoutIdLst>
  <p:txStyles>
    <p:titleStyle>
      <a:lvl1pPr algn="l" defTabSz="685749" rtl="0" eaLnBrk="1" latinLnBrk="0" hangingPunct="1">
        <a:lnSpc>
          <a:spcPct val="90000"/>
        </a:lnSpc>
        <a:spcBef>
          <a:spcPct val="0"/>
        </a:spcBef>
        <a:buNone/>
        <a:defRPr sz="3300" b="1" kern="1200">
          <a:solidFill>
            <a:schemeClr val="tx1"/>
          </a:solidFill>
          <a:latin typeface="Lato" panose="020F0502020204030203" pitchFamily="34" charset="0"/>
          <a:ea typeface="+mj-ea"/>
          <a:cs typeface="+mj-cs"/>
        </a:defRPr>
      </a:lvl1pPr>
    </p:titleStyle>
    <p:bodyStyle>
      <a:lvl1pPr marL="171438" indent="-171438" algn="l" defTabSz="685749"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13" indent="-171438" algn="l" defTabSz="685749"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86" indent="-171438" algn="l" defTabSz="685749"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60"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35"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09"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684"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558"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433"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49" rtl="0" eaLnBrk="1" latinLnBrk="0" hangingPunct="1">
        <a:defRPr sz="1350" kern="1200">
          <a:solidFill>
            <a:schemeClr val="tx1"/>
          </a:solidFill>
          <a:latin typeface="+mn-lt"/>
          <a:ea typeface="+mn-ea"/>
          <a:cs typeface="+mn-cs"/>
        </a:defRPr>
      </a:lvl1pPr>
      <a:lvl2pPr marL="342875" algn="l" defTabSz="685749" rtl="0" eaLnBrk="1" latinLnBrk="0" hangingPunct="1">
        <a:defRPr sz="1350" kern="1200">
          <a:solidFill>
            <a:schemeClr val="tx1"/>
          </a:solidFill>
          <a:latin typeface="+mn-lt"/>
          <a:ea typeface="+mn-ea"/>
          <a:cs typeface="+mn-cs"/>
        </a:defRPr>
      </a:lvl2pPr>
      <a:lvl3pPr marL="685749" algn="l" defTabSz="685749" rtl="0" eaLnBrk="1" latinLnBrk="0" hangingPunct="1">
        <a:defRPr sz="1350" kern="1200">
          <a:solidFill>
            <a:schemeClr val="tx1"/>
          </a:solidFill>
          <a:latin typeface="+mn-lt"/>
          <a:ea typeface="+mn-ea"/>
          <a:cs typeface="+mn-cs"/>
        </a:defRPr>
      </a:lvl3pPr>
      <a:lvl4pPr marL="1028624" algn="l" defTabSz="685749" rtl="0" eaLnBrk="1" latinLnBrk="0" hangingPunct="1">
        <a:defRPr sz="1350" kern="1200">
          <a:solidFill>
            <a:schemeClr val="tx1"/>
          </a:solidFill>
          <a:latin typeface="+mn-lt"/>
          <a:ea typeface="+mn-ea"/>
          <a:cs typeface="+mn-cs"/>
        </a:defRPr>
      </a:lvl4pPr>
      <a:lvl5pPr marL="1371498" algn="l" defTabSz="685749" rtl="0" eaLnBrk="1" latinLnBrk="0" hangingPunct="1">
        <a:defRPr sz="1350" kern="1200">
          <a:solidFill>
            <a:schemeClr val="tx1"/>
          </a:solidFill>
          <a:latin typeface="+mn-lt"/>
          <a:ea typeface="+mn-ea"/>
          <a:cs typeface="+mn-cs"/>
        </a:defRPr>
      </a:lvl5pPr>
      <a:lvl6pPr marL="1714373" algn="l" defTabSz="685749" rtl="0" eaLnBrk="1" latinLnBrk="0" hangingPunct="1">
        <a:defRPr sz="1350" kern="1200">
          <a:solidFill>
            <a:schemeClr val="tx1"/>
          </a:solidFill>
          <a:latin typeface="+mn-lt"/>
          <a:ea typeface="+mn-ea"/>
          <a:cs typeface="+mn-cs"/>
        </a:defRPr>
      </a:lvl6pPr>
      <a:lvl7pPr marL="2057246" algn="l" defTabSz="685749" rtl="0" eaLnBrk="1" latinLnBrk="0" hangingPunct="1">
        <a:defRPr sz="1350" kern="1200">
          <a:solidFill>
            <a:schemeClr val="tx1"/>
          </a:solidFill>
          <a:latin typeface="+mn-lt"/>
          <a:ea typeface="+mn-ea"/>
          <a:cs typeface="+mn-cs"/>
        </a:defRPr>
      </a:lvl7pPr>
      <a:lvl8pPr marL="2400120" algn="l" defTabSz="685749" rtl="0" eaLnBrk="1" latinLnBrk="0" hangingPunct="1">
        <a:defRPr sz="1350" kern="1200">
          <a:solidFill>
            <a:schemeClr val="tx1"/>
          </a:solidFill>
          <a:latin typeface="+mn-lt"/>
          <a:ea typeface="+mn-ea"/>
          <a:cs typeface="+mn-cs"/>
        </a:defRPr>
      </a:lvl8pPr>
      <a:lvl9pPr marL="2742995" algn="l" defTabSz="685749"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dirty="0"/>
              <a:t>Last edited: </a:t>
            </a:r>
            <a:fld id="{51BA1677-1885-456C-91AF-CF57E67DADE0}" type="datetimeFigureOut">
              <a:rPr lang="en-US" smtClean="0"/>
              <a:pPr/>
              <a:t>4/18/2025</a:t>
            </a:fld>
            <a:endParaRPr lang="en-US" dirty="0"/>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2263257370"/>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95"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 id="2147483694" r:id="rId17"/>
  </p:sldLayoutIdLst>
  <p:txStyles>
    <p:titleStyle>
      <a:lvl1pPr algn="l" defTabSz="685749" rtl="0" eaLnBrk="1" latinLnBrk="0" hangingPunct="1">
        <a:lnSpc>
          <a:spcPct val="90000"/>
        </a:lnSpc>
        <a:spcBef>
          <a:spcPct val="0"/>
        </a:spcBef>
        <a:buNone/>
        <a:defRPr sz="3300" b="1" kern="1200">
          <a:solidFill>
            <a:schemeClr val="tx1"/>
          </a:solidFill>
          <a:latin typeface="Lato" panose="020F0502020204030203" pitchFamily="34" charset="0"/>
          <a:ea typeface="+mj-ea"/>
          <a:cs typeface="+mj-cs"/>
        </a:defRPr>
      </a:lvl1pPr>
    </p:titleStyle>
    <p:bodyStyle>
      <a:lvl1pPr marL="171438" indent="-171438" algn="l" defTabSz="685749"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13" indent="-171438" algn="l" defTabSz="685749"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86" indent="-171438" algn="l" defTabSz="685749"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60"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35"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09"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684"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558"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433"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49" rtl="0" eaLnBrk="1" latinLnBrk="0" hangingPunct="1">
        <a:defRPr sz="1350" kern="1200">
          <a:solidFill>
            <a:schemeClr val="tx1"/>
          </a:solidFill>
          <a:latin typeface="+mn-lt"/>
          <a:ea typeface="+mn-ea"/>
          <a:cs typeface="+mn-cs"/>
        </a:defRPr>
      </a:lvl1pPr>
      <a:lvl2pPr marL="342875" algn="l" defTabSz="685749" rtl="0" eaLnBrk="1" latinLnBrk="0" hangingPunct="1">
        <a:defRPr sz="1350" kern="1200">
          <a:solidFill>
            <a:schemeClr val="tx1"/>
          </a:solidFill>
          <a:latin typeface="+mn-lt"/>
          <a:ea typeface="+mn-ea"/>
          <a:cs typeface="+mn-cs"/>
        </a:defRPr>
      </a:lvl2pPr>
      <a:lvl3pPr marL="685749" algn="l" defTabSz="685749" rtl="0" eaLnBrk="1" latinLnBrk="0" hangingPunct="1">
        <a:defRPr sz="1350" kern="1200">
          <a:solidFill>
            <a:schemeClr val="tx1"/>
          </a:solidFill>
          <a:latin typeface="+mn-lt"/>
          <a:ea typeface="+mn-ea"/>
          <a:cs typeface="+mn-cs"/>
        </a:defRPr>
      </a:lvl3pPr>
      <a:lvl4pPr marL="1028624" algn="l" defTabSz="685749" rtl="0" eaLnBrk="1" latinLnBrk="0" hangingPunct="1">
        <a:defRPr sz="1350" kern="1200">
          <a:solidFill>
            <a:schemeClr val="tx1"/>
          </a:solidFill>
          <a:latin typeface="+mn-lt"/>
          <a:ea typeface="+mn-ea"/>
          <a:cs typeface="+mn-cs"/>
        </a:defRPr>
      </a:lvl4pPr>
      <a:lvl5pPr marL="1371498" algn="l" defTabSz="685749" rtl="0" eaLnBrk="1" latinLnBrk="0" hangingPunct="1">
        <a:defRPr sz="1350" kern="1200">
          <a:solidFill>
            <a:schemeClr val="tx1"/>
          </a:solidFill>
          <a:latin typeface="+mn-lt"/>
          <a:ea typeface="+mn-ea"/>
          <a:cs typeface="+mn-cs"/>
        </a:defRPr>
      </a:lvl5pPr>
      <a:lvl6pPr marL="1714373" algn="l" defTabSz="685749" rtl="0" eaLnBrk="1" latinLnBrk="0" hangingPunct="1">
        <a:defRPr sz="1350" kern="1200">
          <a:solidFill>
            <a:schemeClr val="tx1"/>
          </a:solidFill>
          <a:latin typeface="+mn-lt"/>
          <a:ea typeface="+mn-ea"/>
          <a:cs typeface="+mn-cs"/>
        </a:defRPr>
      </a:lvl6pPr>
      <a:lvl7pPr marL="2057246" algn="l" defTabSz="685749" rtl="0" eaLnBrk="1" latinLnBrk="0" hangingPunct="1">
        <a:defRPr sz="1350" kern="1200">
          <a:solidFill>
            <a:schemeClr val="tx1"/>
          </a:solidFill>
          <a:latin typeface="+mn-lt"/>
          <a:ea typeface="+mn-ea"/>
          <a:cs typeface="+mn-cs"/>
        </a:defRPr>
      </a:lvl7pPr>
      <a:lvl8pPr marL="2400120" algn="l" defTabSz="685749" rtl="0" eaLnBrk="1" latinLnBrk="0" hangingPunct="1">
        <a:defRPr sz="1350" kern="1200">
          <a:solidFill>
            <a:schemeClr val="tx1"/>
          </a:solidFill>
          <a:latin typeface="+mn-lt"/>
          <a:ea typeface="+mn-ea"/>
          <a:cs typeface="+mn-cs"/>
        </a:defRPr>
      </a:lvl8pPr>
      <a:lvl9pPr marL="2742995" algn="l" defTabSz="685749"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42.png"/><Relationship Id="rId11" Type="http://schemas.openxmlformats.org/officeDocument/2006/relationships/image" Target="../media/image47.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png"/></Relationships>
</file>

<file path=ppt/slides/_rels/slide18.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460.png"/><Relationship Id="rId3" Type="http://schemas.openxmlformats.org/officeDocument/2006/relationships/image" Target="../media/image39.png"/><Relationship Id="rId7" Type="http://schemas.openxmlformats.org/officeDocument/2006/relationships/image" Target="../media/image43.png"/><Relationship Id="rId12" Type="http://schemas.openxmlformats.org/officeDocument/2006/relationships/image" Target="../media/image450.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42.png"/><Relationship Id="rId11" Type="http://schemas.openxmlformats.org/officeDocument/2006/relationships/image" Target="../media/image440.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png"/><Relationship Id="rId14" Type="http://schemas.openxmlformats.org/officeDocument/2006/relationships/image" Target="../media/image470.png"/></Relationships>
</file>

<file path=ppt/slides/_rels/slide1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490.png"/></Relationships>
</file>

<file path=ppt/slides/_rels/slide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54.png"/></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microsoft.com/office/2007/relationships/hdphoto" Target="../media/hdphoto3.wdp"/><Relationship Id="rId5" Type="http://schemas.openxmlformats.org/officeDocument/2006/relationships/image" Target="../media/image56.png"/><Relationship Id="rId4" Type="http://schemas.microsoft.com/office/2007/relationships/hdphoto" Target="../media/hdphoto2.wdp"/></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3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34.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3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microsoft.com/office/2007/relationships/hdphoto" Target="../media/hdphoto4.wdp"/></Relationships>
</file>

<file path=ppt/slides/_rels/slide37.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66.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43.xml.rels><?xml version="1.0" encoding="UTF-8" standalone="yes"?>
<Relationships xmlns="http://schemas.openxmlformats.org/package/2006/relationships"><Relationship Id="rId3" Type="http://schemas.openxmlformats.org/officeDocument/2006/relationships/image" Target="../media/image690.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3.xml"/><Relationship Id="rId1" Type="http://schemas.openxmlformats.org/officeDocument/2006/relationships/slideLayout" Target="../slideLayouts/slideLayout7.xml"/><Relationship Id="rId5" Type="http://schemas.openxmlformats.org/officeDocument/2006/relationships/image" Target="../media/image72.png"/><Relationship Id="rId4" Type="http://schemas.openxmlformats.org/officeDocument/2006/relationships/image" Target="../media/image71.png"/></Relationships>
</file>

<file path=ppt/slides/_rels/slide4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4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4.xml"/><Relationship Id="rId1" Type="http://schemas.openxmlformats.org/officeDocument/2006/relationships/slideLayout" Target="../slideLayouts/slideLayout7.xml"/><Relationship Id="rId5" Type="http://schemas.openxmlformats.org/officeDocument/2006/relationships/image" Target="../media/image72.png"/><Relationship Id="rId4" Type="http://schemas.openxmlformats.org/officeDocument/2006/relationships/image" Target="../media/image71.png"/></Relationships>
</file>

<file path=ppt/slides/_rels/slide4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7.xml"/><Relationship Id="rId4" Type="http://schemas.openxmlformats.org/officeDocument/2006/relationships/image" Target="../media/image61.png"/></Relationships>
</file>

<file path=ppt/slides/_rels/slide4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35.xml"/><Relationship Id="rId1" Type="http://schemas.openxmlformats.org/officeDocument/2006/relationships/slideLayout" Target="../slideLayouts/slideLayout7.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5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9.png"/><Relationship Id="rId1" Type="http://schemas.openxmlformats.org/officeDocument/2006/relationships/slideLayout" Target="../slideLayouts/slideLayout7.xml"/><Relationship Id="rId4" Type="http://schemas.openxmlformats.org/officeDocument/2006/relationships/image" Target="../media/image77.png"/></Relationships>
</file>

<file path=ppt/slides/_rels/slide54.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8.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notesSlide" Target="../notesSlides/notesSlide40.xml"/><Relationship Id="rId1" Type="http://schemas.openxmlformats.org/officeDocument/2006/relationships/slideLayout" Target="../slideLayouts/slideLayout7.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63.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41.xml"/><Relationship Id="rId1" Type="http://schemas.openxmlformats.org/officeDocument/2006/relationships/slideLayout" Target="../slideLayouts/slideLayout7.xml"/><Relationship Id="rId5" Type="http://schemas.microsoft.com/office/2007/relationships/hdphoto" Target="../media/hdphoto5.wdp"/><Relationship Id="rId4" Type="http://schemas.openxmlformats.org/officeDocument/2006/relationships/image" Target="../media/image90.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26.png"/><Relationship Id="rId1" Type="http://schemas.openxmlformats.org/officeDocument/2006/relationships/slideLayout" Target="../slideLayouts/slideLayout7.xml"/><Relationship Id="rId4" Type="http://schemas.openxmlformats.org/officeDocument/2006/relationships/image" Target="../media/image92.png"/></Relationships>
</file>

<file path=ppt/slides/_rels/slide66.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hyperlink" Target="https://water.noaa.gov/about/atlas15" TargetMode="External"/><Relationship Id="rId1" Type="http://schemas.openxmlformats.org/officeDocument/2006/relationships/slideLayout" Target="../slideLayouts/slideLayout7.xml"/><Relationship Id="rId4" Type="http://schemas.openxmlformats.org/officeDocument/2006/relationships/image" Target="../media/image96.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7.xml"/><Relationship Id="rId4" Type="http://schemas.openxmlformats.org/officeDocument/2006/relationships/image" Target="../media/image99.png"/></Relationships>
</file>

<file path=ppt/slides/_rels/slide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1.png"/></Relationships>
</file>

<file path=ppt/slides/_rels/slide70.xml.rels><?xml version="1.0" encoding="UTF-8" standalone="yes"?>
<Relationships xmlns="http://schemas.openxmlformats.org/package/2006/relationships"><Relationship Id="rId3" Type="http://schemas.openxmlformats.org/officeDocument/2006/relationships/image" Target="../media/image100.jp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102.pn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9.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3D963-5D63-EE3F-2B9A-B703DEAA2A08}"/>
              </a:ext>
            </a:extLst>
          </p:cNvPr>
          <p:cNvSpPr>
            <a:spLocks noGrp="1"/>
          </p:cNvSpPr>
          <p:nvPr>
            <p:ph type="title"/>
          </p:nvPr>
        </p:nvSpPr>
        <p:spPr/>
        <p:txBody>
          <a:bodyPr/>
          <a:lstStyle/>
          <a:p>
            <a:pPr>
              <a:lnSpc>
                <a:spcPts val="3000"/>
              </a:lnSpc>
              <a:spcBef>
                <a:spcPts val="2250"/>
              </a:spcBef>
              <a:spcAft>
                <a:spcPts val="2250"/>
              </a:spcAft>
            </a:pPr>
            <a:r>
              <a:rPr lang="en-US" dirty="0"/>
              <a:t>Regional Precipitation Frequency Analysis</a:t>
            </a:r>
          </a:p>
        </p:txBody>
      </p:sp>
      <p:sp>
        <p:nvSpPr>
          <p:cNvPr id="3" name="Content Placeholder 2">
            <a:extLst>
              <a:ext uri="{FF2B5EF4-FFF2-40B4-BE49-F238E27FC236}">
                <a16:creationId xmlns:a16="http://schemas.microsoft.com/office/drawing/2014/main" id="{8D9679DD-F049-BE14-80DB-4A0E53791618}"/>
              </a:ext>
            </a:extLst>
          </p:cNvPr>
          <p:cNvSpPr>
            <a:spLocks noGrp="1"/>
          </p:cNvSpPr>
          <p:nvPr>
            <p:ph sz="quarter" idx="10"/>
          </p:nvPr>
        </p:nvSpPr>
        <p:spPr>
          <a:xfrm>
            <a:off x="628652" y="2384855"/>
            <a:ext cx="3732239" cy="1509811"/>
          </a:xfrm>
        </p:spPr>
        <p:txBody>
          <a:bodyPr>
            <a:normAutofit/>
          </a:bodyPr>
          <a:lstStyle/>
          <a:p>
            <a:pPr>
              <a:lnSpc>
                <a:spcPts val="1800"/>
              </a:lnSpc>
            </a:pPr>
            <a:r>
              <a:rPr lang="en-US" b="1" dirty="0"/>
              <a:t>Part I: Introduction to Regional Frequency Analysis</a:t>
            </a:r>
          </a:p>
          <a:p>
            <a:pPr>
              <a:lnSpc>
                <a:spcPts val="1800"/>
              </a:lnSpc>
            </a:pPr>
            <a:endParaRPr lang="en-US" dirty="0"/>
          </a:p>
          <a:p>
            <a:pPr>
              <a:lnSpc>
                <a:spcPts val="1800"/>
              </a:lnSpc>
            </a:pPr>
            <a:r>
              <a:rPr lang="en-US" dirty="0"/>
              <a:t>Melissa Mika, P.E.</a:t>
            </a:r>
          </a:p>
          <a:p>
            <a:pPr>
              <a:lnSpc>
                <a:spcPts val="1800"/>
              </a:lnSpc>
            </a:pPr>
            <a:r>
              <a:rPr lang="en-US" dirty="0"/>
              <a:t>USACE Hydrologic Engineering Center</a:t>
            </a:r>
          </a:p>
          <a:p>
            <a:pPr>
              <a:lnSpc>
                <a:spcPts val="1800"/>
              </a:lnSpc>
            </a:pPr>
            <a:r>
              <a:rPr lang="en-US" dirty="0"/>
              <a:t>April 2025</a:t>
            </a:r>
          </a:p>
          <a:p>
            <a:endParaRPr lang="en-US" dirty="0"/>
          </a:p>
        </p:txBody>
      </p:sp>
      <p:sp>
        <p:nvSpPr>
          <p:cNvPr id="8" name="Rectangle 7">
            <a:extLst>
              <a:ext uri="{FF2B5EF4-FFF2-40B4-BE49-F238E27FC236}">
                <a16:creationId xmlns:a16="http://schemas.microsoft.com/office/drawing/2014/main" id="{34BFFD87-435F-2DEE-F5E0-90F4848FC623}"/>
              </a:ext>
            </a:extLst>
          </p:cNvPr>
          <p:cNvSpPr/>
          <p:nvPr/>
        </p:nvSpPr>
        <p:spPr>
          <a:xfrm>
            <a:off x="1589148" y="4083434"/>
            <a:ext cx="954424" cy="825115"/>
          </a:xfrm>
          <a:prstGeom prst="rect">
            <a:avLst/>
          </a:prstGeom>
          <a:solidFill>
            <a:srgbClr val="20222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close-up of a logo&#10;&#10;AI-generated content may be incorrect.">
            <a:extLst>
              <a:ext uri="{FF2B5EF4-FFF2-40B4-BE49-F238E27FC236}">
                <a16:creationId xmlns:a16="http://schemas.microsoft.com/office/drawing/2014/main" id="{B1F93E45-EE21-A4AA-F319-DBBAF31112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4067" y="4402474"/>
            <a:ext cx="788201" cy="422950"/>
          </a:xfrm>
          <a:prstGeom prst="rect">
            <a:avLst/>
          </a:prstGeom>
        </p:spPr>
      </p:pic>
      <p:grpSp>
        <p:nvGrpSpPr>
          <p:cNvPr id="13" name="Group 12">
            <a:extLst>
              <a:ext uri="{FF2B5EF4-FFF2-40B4-BE49-F238E27FC236}">
                <a16:creationId xmlns:a16="http://schemas.microsoft.com/office/drawing/2014/main" id="{5534C840-EC69-0022-AC95-4AEE04EF91C8}"/>
              </a:ext>
            </a:extLst>
          </p:cNvPr>
          <p:cNvGrpSpPr/>
          <p:nvPr/>
        </p:nvGrpSpPr>
        <p:grpSpPr>
          <a:xfrm>
            <a:off x="5208393" y="460615"/>
            <a:ext cx="3598550" cy="4304164"/>
            <a:chOff x="5208393" y="460615"/>
            <a:chExt cx="3598550" cy="4304164"/>
          </a:xfrm>
        </p:grpSpPr>
        <p:pic>
          <p:nvPicPr>
            <p:cNvPr id="9" name="Picture 8">
              <a:extLst>
                <a:ext uri="{FF2B5EF4-FFF2-40B4-BE49-F238E27FC236}">
                  <a16:creationId xmlns:a16="http://schemas.microsoft.com/office/drawing/2014/main" id="{25AA55F3-3A97-A4A1-7998-E0802F078949}"/>
                </a:ext>
              </a:extLst>
            </p:cNvPr>
            <p:cNvPicPr>
              <a:picLocks noChangeAspect="1"/>
            </p:cNvPicPr>
            <p:nvPr/>
          </p:nvPicPr>
          <p:blipFill>
            <a:blip r:embed="rId3">
              <a:extLst>
                <a:ext uri="{28A0092B-C50C-407E-A947-70E740481C1C}">
                  <a14:useLocalDpi xmlns:a14="http://schemas.microsoft.com/office/drawing/2010/main" val="0"/>
                </a:ext>
              </a:extLst>
            </a:blip>
            <a:srcRect l="16291" r="12448"/>
            <a:stretch/>
          </p:blipFill>
          <p:spPr>
            <a:xfrm>
              <a:off x="5219775" y="513501"/>
              <a:ext cx="3587168" cy="4251278"/>
            </a:xfrm>
            <a:prstGeom prst="rect">
              <a:avLst/>
            </a:prstGeom>
          </p:spPr>
        </p:pic>
        <p:sp>
          <p:nvSpPr>
            <p:cNvPr id="12" name="Right Triangle 11">
              <a:extLst>
                <a:ext uri="{FF2B5EF4-FFF2-40B4-BE49-F238E27FC236}">
                  <a16:creationId xmlns:a16="http://schemas.microsoft.com/office/drawing/2014/main" id="{61E7FAC9-DF29-4576-8342-9BD44C280364}"/>
                </a:ext>
              </a:extLst>
            </p:cNvPr>
            <p:cNvSpPr/>
            <p:nvPr/>
          </p:nvSpPr>
          <p:spPr>
            <a:xfrm rot="5400000">
              <a:off x="3568102" y="2100906"/>
              <a:ext cx="4304164" cy="1023582"/>
            </a:xfrm>
            <a:prstGeom prst="rtTriangle">
              <a:avLst/>
            </a:prstGeom>
            <a:solidFill>
              <a:srgbClr val="20222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668376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4614203" y="1369219"/>
            <a:ext cx="3901146" cy="3253581"/>
          </a:xfrm>
        </p:spPr>
        <p:txBody>
          <a:bodyPr>
            <a:normAutofit lnSpcReduction="10000"/>
          </a:bodyPr>
          <a:lstStyle/>
          <a:p>
            <a:r>
              <a:rPr lang="en-US" dirty="0"/>
              <a:t>Group together observations that are </a:t>
            </a:r>
            <a:r>
              <a:rPr lang="en-US" dirty="0">
                <a:solidFill>
                  <a:srgbClr val="00FF00"/>
                </a:solidFill>
              </a:rPr>
              <a:t>likely similar </a:t>
            </a:r>
            <a:r>
              <a:rPr lang="en-US" dirty="0"/>
              <a:t>due to physical causes</a:t>
            </a:r>
          </a:p>
          <a:p>
            <a:r>
              <a:rPr lang="en-US" dirty="0"/>
              <a:t>Test their similarity though a statistical lens</a:t>
            </a:r>
          </a:p>
          <a:p>
            <a:pPr lvl="1"/>
            <a:r>
              <a:rPr lang="en-US" dirty="0"/>
              <a:t>“Create physically, check statistically”</a:t>
            </a:r>
          </a:p>
          <a:p>
            <a:r>
              <a:rPr lang="en-US" dirty="0"/>
              <a:t>We are usually most interested in extremes</a:t>
            </a:r>
          </a:p>
          <a:p>
            <a:pPr lvl="2">
              <a:buFont typeface="Wingdings" panose="05000000000000000000" pitchFamily="2" charset="2"/>
              <a:buChar char="Ø"/>
            </a:pPr>
            <a:r>
              <a:rPr lang="en-US" sz="1200" dirty="0">
                <a:solidFill>
                  <a:srgbClr val="FF00FF"/>
                </a:solidFill>
              </a:rPr>
              <a:t>Annual maxima</a:t>
            </a:r>
          </a:p>
          <a:p>
            <a:pPr lvl="2">
              <a:buFont typeface="Wingdings" panose="05000000000000000000" pitchFamily="2" charset="2"/>
              <a:buChar char="Ø"/>
            </a:pPr>
            <a:r>
              <a:rPr lang="en-US" sz="1200" dirty="0">
                <a:solidFill>
                  <a:srgbClr val="FF00FF"/>
                </a:solidFill>
              </a:rPr>
              <a:t>Peak-over-threshold</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How do we regionalize?</a:t>
            </a:r>
          </a:p>
        </p:txBody>
      </p:sp>
      <p:pic>
        <p:nvPicPr>
          <p:cNvPr id="5" name="Content Placeholder 4">
            <a:extLst>
              <a:ext uri="{FF2B5EF4-FFF2-40B4-BE49-F238E27FC236}">
                <a16:creationId xmlns:a16="http://schemas.microsoft.com/office/drawing/2014/main" id="{D62F4929-FB9E-E474-F556-F1637BB70E6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4321" y="1439557"/>
            <a:ext cx="2597977" cy="3362088"/>
          </a:xfrm>
          <a:prstGeom prst="rect">
            <a:avLst/>
          </a:prstGeom>
        </p:spPr>
      </p:pic>
      <p:sp>
        <p:nvSpPr>
          <p:cNvPr id="6" name="Oval 5">
            <a:extLst>
              <a:ext uri="{FF2B5EF4-FFF2-40B4-BE49-F238E27FC236}">
                <a16:creationId xmlns:a16="http://schemas.microsoft.com/office/drawing/2014/main" id="{3FF51FF9-3932-189A-506D-EC5BBA2DA81C}"/>
              </a:ext>
            </a:extLst>
          </p:cNvPr>
          <p:cNvSpPr/>
          <p:nvPr/>
        </p:nvSpPr>
        <p:spPr>
          <a:xfrm>
            <a:off x="728003" y="4100732"/>
            <a:ext cx="654148" cy="567160"/>
          </a:xfrm>
          <a:prstGeom prst="ellipse">
            <a:avLst/>
          </a:prstGeom>
          <a:noFill/>
          <a:ln w="28575">
            <a:solidFill>
              <a:srgbClr val="FF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A500"/>
              </a:solidFill>
            </a:endParaRPr>
          </a:p>
        </p:txBody>
      </p:sp>
      <p:cxnSp>
        <p:nvCxnSpPr>
          <p:cNvPr id="8" name="Straight Arrow Connector 7">
            <a:extLst>
              <a:ext uri="{FF2B5EF4-FFF2-40B4-BE49-F238E27FC236}">
                <a16:creationId xmlns:a16="http://schemas.microsoft.com/office/drawing/2014/main" id="{6974CB4F-09FF-5744-CD87-4C8F438D055B}"/>
              </a:ext>
            </a:extLst>
          </p:cNvPr>
          <p:cNvCxnSpPr>
            <a:cxnSpLocks/>
          </p:cNvCxnSpPr>
          <p:nvPr/>
        </p:nvCxnSpPr>
        <p:spPr>
          <a:xfrm flipV="1">
            <a:off x="1426372" y="4178105"/>
            <a:ext cx="1709224" cy="279080"/>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E966640-9888-DB15-5FFE-AF1E12CC0CD6}"/>
              </a:ext>
            </a:extLst>
          </p:cNvPr>
          <p:cNvSpPr txBox="1"/>
          <p:nvPr/>
        </p:nvSpPr>
        <p:spPr>
          <a:xfrm>
            <a:off x="3135596" y="3722592"/>
            <a:ext cx="1534877" cy="1323439"/>
          </a:xfrm>
          <a:prstGeom prst="rect">
            <a:avLst/>
          </a:prstGeom>
          <a:noFill/>
          <a:ln>
            <a:noFill/>
          </a:ln>
        </p:spPr>
        <p:txBody>
          <a:bodyPr wrap="square" rtlCol="0">
            <a:spAutoFit/>
          </a:bodyPr>
          <a:lstStyle/>
          <a:p>
            <a:r>
              <a:rPr lang="en-US" sz="1600" b="1" dirty="0">
                <a:solidFill>
                  <a:srgbClr val="FFA500"/>
                </a:solidFill>
                <a:effectLst>
                  <a:outerShdw blurRad="38100" dist="38100" dir="2700000" algn="tl">
                    <a:srgbClr val="000000">
                      <a:alpha val="43137"/>
                    </a:srgbClr>
                  </a:outerShdw>
                </a:effectLst>
                <a:latin typeface="Lato" panose="020F0502020204030203" pitchFamily="34" charset="0"/>
              </a:rPr>
              <a:t>Sites here are more similar to each other than to the sites above</a:t>
            </a:r>
          </a:p>
        </p:txBody>
      </p:sp>
      <p:sp>
        <p:nvSpPr>
          <p:cNvPr id="11" name="Oval 10">
            <a:extLst>
              <a:ext uri="{FF2B5EF4-FFF2-40B4-BE49-F238E27FC236}">
                <a16:creationId xmlns:a16="http://schemas.microsoft.com/office/drawing/2014/main" id="{4BE2E308-81CD-9823-675B-B5A75CBC3F1D}"/>
              </a:ext>
            </a:extLst>
          </p:cNvPr>
          <p:cNvSpPr/>
          <p:nvPr/>
        </p:nvSpPr>
        <p:spPr>
          <a:xfrm rot="1314868">
            <a:off x="2095336" y="1674263"/>
            <a:ext cx="654148" cy="1037677"/>
          </a:xfrm>
          <a:prstGeom prst="ellipse">
            <a:avLst/>
          </a:prstGeom>
          <a:noFill/>
          <a:ln w="28575">
            <a:solidFill>
              <a:srgbClr val="FF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rgbClr val="FFA500"/>
              </a:solidFill>
            </a:endParaRPr>
          </a:p>
        </p:txBody>
      </p:sp>
      <p:sp>
        <p:nvSpPr>
          <p:cNvPr id="13" name="TextBox 12">
            <a:extLst>
              <a:ext uri="{FF2B5EF4-FFF2-40B4-BE49-F238E27FC236}">
                <a16:creationId xmlns:a16="http://schemas.microsoft.com/office/drawing/2014/main" id="{542EB73E-32A9-874B-0799-BEAFA4EEAA80}"/>
              </a:ext>
            </a:extLst>
          </p:cNvPr>
          <p:cNvSpPr txBox="1"/>
          <p:nvPr/>
        </p:nvSpPr>
        <p:spPr>
          <a:xfrm>
            <a:off x="2847387" y="1490982"/>
            <a:ext cx="1723112" cy="1323439"/>
          </a:xfrm>
          <a:prstGeom prst="rect">
            <a:avLst/>
          </a:prstGeom>
          <a:noFill/>
          <a:ln>
            <a:noFill/>
          </a:ln>
        </p:spPr>
        <p:txBody>
          <a:bodyPr wrap="square" rtlCol="0">
            <a:spAutoFit/>
          </a:bodyPr>
          <a:lstStyle/>
          <a:p>
            <a:r>
              <a:rPr lang="en-US" sz="1600" b="1" dirty="0">
                <a:solidFill>
                  <a:srgbClr val="FFA500"/>
                </a:solidFill>
                <a:effectLst>
                  <a:outerShdw blurRad="38100" dist="38100" dir="2700000" algn="tl">
                    <a:srgbClr val="000000">
                      <a:alpha val="43137"/>
                    </a:srgbClr>
                  </a:outerShdw>
                </a:effectLst>
                <a:latin typeface="Lato" panose="020F0502020204030203" pitchFamily="34" charset="0"/>
              </a:rPr>
              <a:t>Sites get a random sample of the overall meteorology in this area</a:t>
            </a:r>
          </a:p>
        </p:txBody>
      </p:sp>
    </p:spTree>
    <p:extLst>
      <p:ext uri="{BB962C8B-B14F-4D97-AF65-F5344CB8AC3E}">
        <p14:creationId xmlns:p14="http://schemas.microsoft.com/office/powerpoint/2010/main" val="2357887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endParaRPr lang="en-US" dirty="0"/>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Recall: Parametric Modeling</a:t>
            </a:r>
          </a:p>
        </p:txBody>
      </p:sp>
      <p:pic>
        <p:nvPicPr>
          <p:cNvPr id="6" name="Picture 5">
            <a:extLst>
              <a:ext uri="{FF2B5EF4-FFF2-40B4-BE49-F238E27FC236}">
                <a16:creationId xmlns:a16="http://schemas.microsoft.com/office/drawing/2014/main" id="{12014378-C076-160D-0071-E12D23FDF5B5}"/>
              </a:ext>
            </a:extLst>
          </p:cNvPr>
          <p:cNvPicPr>
            <a:picLocks noChangeAspect="1"/>
          </p:cNvPicPr>
          <p:nvPr/>
        </p:nvPicPr>
        <p:blipFill>
          <a:blip r:embed="rId3"/>
          <a:stretch>
            <a:fillRect/>
          </a:stretch>
        </p:blipFill>
        <p:spPr>
          <a:xfrm>
            <a:off x="955342" y="1268016"/>
            <a:ext cx="6799997" cy="3565541"/>
          </a:xfrm>
          <a:prstGeom prst="rect">
            <a:avLst/>
          </a:prstGeom>
        </p:spPr>
      </p:pic>
      <p:sp>
        <p:nvSpPr>
          <p:cNvPr id="7" name="Rectangle: Rounded Corners 6">
            <a:extLst>
              <a:ext uri="{FF2B5EF4-FFF2-40B4-BE49-F238E27FC236}">
                <a16:creationId xmlns:a16="http://schemas.microsoft.com/office/drawing/2014/main" id="{FEE8E832-B90B-9504-B160-033D2052937B}"/>
              </a:ext>
            </a:extLst>
          </p:cNvPr>
          <p:cNvSpPr/>
          <p:nvPr/>
        </p:nvSpPr>
        <p:spPr>
          <a:xfrm>
            <a:off x="1026994" y="1951630"/>
            <a:ext cx="3196988" cy="514696"/>
          </a:xfrm>
          <a:prstGeom prst="roundRect">
            <a:avLst/>
          </a:prstGeom>
          <a:noFill/>
          <a:ln w="57150">
            <a:solidFill>
              <a:srgbClr val="00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76449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50" y="1369219"/>
            <a:ext cx="5072189" cy="3344392"/>
          </a:xfrm>
        </p:spPr>
        <p:txBody>
          <a:bodyPr>
            <a:normAutofit/>
          </a:bodyPr>
          <a:lstStyle/>
          <a:p>
            <a:r>
              <a:rPr lang="en-US" dirty="0"/>
              <a:t>Regionalization is where we trade </a:t>
            </a:r>
            <a:r>
              <a:rPr lang="en-US" dirty="0">
                <a:solidFill>
                  <a:srgbClr val="FF00FF"/>
                </a:solidFill>
              </a:rPr>
              <a:t>“space for time”</a:t>
            </a:r>
          </a:p>
          <a:p>
            <a:r>
              <a:rPr lang="en-US" dirty="0"/>
              <a:t>This is important in hydrology because our gages typically have short records (100 years or less)</a:t>
            </a:r>
          </a:p>
          <a:p>
            <a:r>
              <a:rPr lang="en-US" dirty="0"/>
              <a:t>Precipitation is easier to regionalize than streamflow</a:t>
            </a:r>
          </a:p>
          <a:p>
            <a:r>
              <a:rPr lang="en-US" dirty="0"/>
              <a:t>It’s important to ensure the data are </a:t>
            </a:r>
            <a:r>
              <a:rPr lang="en-US" i="1" dirty="0">
                <a:solidFill>
                  <a:srgbClr val="00FFFF"/>
                </a:solidFill>
              </a:rPr>
              <a:t>reasonably homogeneous</a:t>
            </a:r>
            <a:r>
              <a:rPr lang="en-US" dirty="0"/>
              <a:t>, meaning they come from the same population</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Summary</a:t>
            </a:r>
          </a:p>
        </p:txBody>
      </p:sp>
      <p:pic>
        <p:nvPicPr>
          <p:cNvPr id="6" name="Picture 5">
            <a:extLst>
              <a:ext uri="{FF2B5EF4-FFF2-40B4-BE49-F238E27FC236}">
                <a16:creationId xmlns:a16="http://schemas.microsoft.com/office/drawing/2014/main" id="{1F7E562E-6ACC-DEAF-08C3-68D984A39A56}"/>
              </a:ext>
            </a:extLst>
          </p:cNvPr>
          <p:cNvPicPr>
            <a:picLocks noChangeAspect="1"/>
          </p:cNvPicPr>
          <p:nvPr/>
        </p:nvPicPr>
        <p:blipFill>
          <a:blip r:embed="rId2"/>
          <a:stretch>
            <a:fillRect/>
          </a:stretch>
        </p:blipFill>
        <p:spPr>
          <a:xfrm>
            <a:off x="5935506" y="1268016"/>
            <a:ext cx="2854307" cy="1826490"/>
          </a:xfrm>
          <a:prstGeom prst="rect">
            <a:avLst/>
          </a:prstGeom>
        </p:spPr>
      </p:pic>
    </p:spTree>
    <p:extLst>
      <p:ext uri="{BB962C8B-B14F-4D97-AF65-F5344CB8AC3E}">
        <p14:creationId xmlns:p14="http://schemas.microsoft.com/office/powerpoint/2010/main" val="2689815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3D963-5D63-EE3F-2B9A-B703DEAA2A08}"/>
              </a:ext>
            </a:extLst>
          </p:cNvPr>
          <p:cNvSpPr>
            <a:spLocks noGrp="1"/>
          </p:cNvSpPr>
          <p:nvPr>
            <p:ph type="title"/>
          </p:nvPr>
        </p:nvSpPr>
        <p:spPr/>
        <p:txBody>
          <a:bodyPr/>
          <a:lstStyle/>
          <a:p>
            <a:pPr>
              <a:lnSpc>
                <a:spcPts val="3000"/>
              </a:lnSpc>
              <a:spcBef>
                <a:spcPts val="2250"/>
              </a:spcBef>
              <a:spcAft>
                <a:spcPts val="2250"/>
              </a:spcAft>
            </a:pPr>
            <a:r>
              <a:rPr lang="en-US" dirty="0"/>
              <a:t>Regional Precipitation Frequency Analysis</a:t>
            </a:r>
          </a:p>
        </p:txBody>
      </p:sp>
      <p:sp>
        <p:nvSpPr>
          <p:cNvPr id="3" name="Content Placeholder 2">
            <a:extLst>
              <a:ext uri="{FF2B5EF4-FFF2-40B4-BE49-F238E27FC236}">
                <a16:creationId xmlns:a16="http://schemas.microsoft.com/office/drawing/2014/main" id="{8D9679DD-F049-BE14-80DB-4A0E53791618}"/>
              </a:ext>
            </a:extLst>
          </p:cNvPr>
          <p:cNvSpPr>
            <a:spLocks noGrp="1"/>
          </p:cNvSpPr>
          <p:nvPr>
            <p:ph sz="quarter" idx="10"/>
          </p:nvPr>
        </p:nvSpPr>
        <p:spPr>
          <a:xfrm>
            <a:off x="628652" y="2384855"/>
            <a:ext cx="3732239" cy="1509811"/>
          </a:xfrm>
        </p:spPr>
        <p:txBody>
          <a:bodyPr>
            <a:normAutofit/>
          </a:bodyPr>
          <a:lstStyle/>
          <a:p>
            <a:pPr>
              <a:lnSpc>
                <a:spcPts val="1800"/>
              </a:lnSpc>
            </a:pPr>
            <a:r>
              <a:rPr lang="en-US" b="1" dirty="0"/>
              <a:t>Part II: Introduction to Linear Moments</a:t>
            </a:r>
          </a:p>
          <a:p>
            <a:pPr>
              <a:lnSpc>
                <a:spcPts val="1800"/>
              </a:lnSpc>
            </a:pPr>
            <a:endParaRPr lang="en-US" dirty="0"/>
          </a:p>
          <a:p>
            <a:pPr>
              <a:lnSpc>
                <a:spcPts val="1800"/>
              </a:lnSpc>
            </a:pPr>
            <a:r>
              <a:rPr lang="en-US" dirty="0"/>
              <a:t>Melissa Mika, P.E.</a:t>
            </a:r>
          </a:p>
          <a:p>
            <a:pPr>
              <a:lnSpc>
                <a:spcPts val="1800"/>
              </a:lnSpc>
            </a:pPr>
            <a:r>
              <a:rPr lang="en-US" dirty="0"/>
              <a:t>USACE Hydrologic Engineering Center</a:t>
            </a:r>
          </a:p>
          <a:p>
            <a:pPr>
              <a:lnSpc>
                <a:spcPts val="1800"/>
              </a:lnSpc>
            </a:pPr>
            <a:r>
              <a:rPr lang="en-US" dirty="0"/>
              <a:t>April 2025</a:t>
            </a:r>
          </a:p>
          <a:p>
            <a:endParaRPr lang="en-US" dirty="0"/>
          </a:p>
        </p:txBody>
      </p:sp>
      <p:sp>
        <p:nvSpPr>
          <p:cNvPr id="8" name="Rectangle 7">
            <a:extLst>
              <a:ext uri="{FF2B5EF4-FFF2-40B4-BE49-F238E27FC236}">
                <a16:creationId xmlns:a16="http://schemas.microsoft.com/office/drawing/2014/main" id="{34BFFD87-435F-2DEE-F5E0-90F4848FC623}"/>
              </a:ext>
            </a:extLst>
          </p:cNvPr>
          <p:cNvSpPr/>
          <p:nvPr/>
        </p:nvSpPr>
        <p:spPr>
          <a:xfrm>
            <a:off x="1589148" y="4083434"/>
            <a:ext cx="954424" cy="825115"/>
          </a:xfrm>
          <a:prstGeom prst="rect">
            <a:avLst/>
          </a:prstGeom>
          <a:solidFill>
            <a:srgbClr val="20222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close-up of a logo&#10;&#10;AI-generated content may be incorrect.">
            <a:extLst>
              <a:ext uri="{FF2B5EF4-FFF2-40B4-BE49-F238E27FC236}">
                <a16:creationId xmlns:a16="http://schemas.microsoft.com/office/drawing/2014/main" id="{B1F93E45-EE21-A4AA-F319-DBBAF31112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4067" y="4402474"/>
            <a:ext cx="788201" cy="422950"/>
          </a:xfrm>
          <a:prstGeom prst="rect">
            <a:avLst/>
          </a:prstGeom>
        </p:spPr>
      </p:pic>
      <p:grpSp>
        <p:nvGrpSpPr>
          <p:cNvPr id="4" name="Group 3">
            <a:extLst>
              <a:ext uri="{FF2B5EF4-FFF2-40B4-BE49-F238E27FC236}">
                <a16:creationId xmlns:a16="http://schemas.microsoft.com/office/drawing/2014/main" id="{99D2797E-FA7C-F6ED-DB9E-49FD27981797}"/>
              </a:ext>
            </a:extLst>
          </p:cNvPr>
          <p:cNvGrpSpPr/>
          <p:nvPr/>
        </p:nvGrpSpPr>
        <p:grpSpPr>
          <a:xfrm>
            <a:off x="5208393" y="460615"/>
            <a:ext cx="3598550" cy="4304164"/>
            <a:chOff x="5208393" y="460615"/>
            <a:chExt cx="3598550" cy="4304164"/>
          </a:xfrm>
        </p:grpSpPr>
        <p:pic>
          <p:nvPicPr>
            <p:cNvPr id="6" name="Picture 5">
              <a:extLst>
                <a:ext uri="{FF2B5EF4-FFF2-40B4-BE49-F238E27FC236}">
                  <a16:creationId xmlns:a16="http://schemas.microsoft.com/office/drawing/2014/main" id="{101EE627-B7C0-AFA9-D17B-AC5C18EC26D7}"/>
                </a:ext>
              </a:extLst>
            </p:cNvPr>
            <p:cNvPicPr>
              <a:picLocks noChangeAspect="1"/>
            </p:cNvPicPr>
            <p:nvPr/>
          </p:nvPicPr>
          <p:blipFill>
            <a:blip r:embed="rId3">
              <a:extLst>
                <a:ext uri="{28A0092B-C50C-407E-A947-70E740481C1C}">
                  <a14:useLocalDpi xmlns:a14="http://schemas.microsoft.com/office/drawing/2010/main" val="0"/>
                </a:ext>
              </a:extLst>
            </a:blip>
            <a:srcRect l="16291" r="12448"/>
            <a:stretch/>
          </p:blipFill>
          <p:spPr>
            <a:xfrm>
              <a:off x="5219775" y="513501"/>
              <a:ext cx="3587168" cy="4251278"/>
            </a:xfrm>
            <a:prstGeom prst="rect">
              <a:avLst/>
            </a:prstGeom>
          </p:spPr>
        </p:pic>
        <p:sp>
          <p:nvSpPr>
            <p:cNvPr id="9" name="Right Triangle 8">
              <a:extLst>
                <a:ext uri="{FF2B5EF4-FFF2-40B4-BE49-F238E27FC236}">
                  <a16:creationId xmlns:a16="http://schemas.microsoft.com/office/drawing/2014/main" id="{04F0EBA5-C81F-3067-00ED-C7141AA6EE70}"/>
                </a:ext>
              </a:extLst>
            </p:cNvPr>
            <p:cNvSpPr/>
            <p:nvPr/>
          </p:nvSpPr>
          <p:spPr>
            <a:xfrm rot="5400000">
              <a:off x="3568102" y="2100906"/>
              <a:ext cx="4304164" cy="1023582"/>
            </a:xfrm>
            <a:prstGeom prst="rtTriangle">
              <a:avLst/>
            </a:prstGeom>
            <a:solidFill>
              <a:srgbClr val="20222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59879531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r>
                  <a:rPr lang="en-US" dirty="0">
                    <a:solidFill>
                      <a:schemeClr val="tx1"/>
                    </a:solidFill>
                  </a:rPr>
                  <a:t>Central tendency: </a:t>
                </a:r>
                <a:r>
                  <a:rPr lang="en-US" dirty="0">
                    <a:solidFill>
                      <a:srgbClr val="00FFFF"/>
                    </a:solidFill>
                  </a:rPr>
                  <a:t>mean</a:t>
                </a:r>
              </a:p>
              <a:p>
                <a:pPr lvl="1"/>
                <a14:m>
                  <m:oMath xmlns:m="http://schemas.openxmlformats.org/officeDocument/2006/math">
                    <m:acc>
                      <m:accPr>
                        <m:chr m:val="̅"/>
                        <m:ctrlPr>
                          <a:rPr lang="en-US" i="1" smtClean="0">
                            <a:solidFill>
                              <a:schemeClr val="tx1"/>
                            </a:solidFill>
                            <a:latin typeface="Cambria Math" panose="02040503050406030204" pitchFamily="18" charset="0"/>
                          </a:rPr>
                        </m:ctrlPr>
                      </m:accPr>
                      <m:e>
                        <m:r>
                          <a:rPr lang="en-US" b="0" i="1" smtClean="0">
                            <a:solidFill>
                              <a:schemeClr val="tx1"/>
                            </a:solidFill>
                            <a:latin typeface="Cambria Math" panose="02040503050406030204" pitchFamily="18" charset="0"/>
                          </a:rPr>
                          <m:t>𝑥</m:t>
                        </m:r>
                      </m:e>
                    </m:acc>
                    <m:r>
                      <a:rPr lang="en-US" b="0" i="1" smtClean="0">
                        <a:solidFill>
                          <a:schemeClr val="tx1"/>
                        </a:solidFill>
                        <a:latin typeface="Cambria Math" panose="02040503050406030204" pitchFamily="18" charset="0"/>
                      </a:rPr>
                      <m:t>=</m:t>
                    </m:r>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1</m:t>
                        </m:r>
                      </m:num>
                      <m:den>
                        <m:r>
                          <a:rPr lang="en-US" b="0" i="1" smtClean="0">
                            <a:solidFill>
                              <a:schemeClr val="tx1"/>
                            </a:solidFill>
                            <a:latin typeface="Cambria Math" panose="02040503050406030204" pitchFamily="18" charset="0"/>
                          </a:rPr>
                          <m:t>𝑛</m:t>
                        </m:r>
                      </m:den>
                    </m:f>
                    <m:nary>
                      <m:naryPr>
                        <m:chr m:val="∑"/>
                        <m:ctrlPr>
                          <a:rPr lang="en-US" b="0" i="1" smtClean="0">
                            <a:solidFill>
                              <a:schemeClr val="tx1"/>
                            </a:solidFill>
                            <a:latin typeface="Cambria Math" panose="02040503050406030204" pitchFamily="18" charset="0"/>
                          </a:rPr>
                        </m:ctrlPr>
                      </m:naryPr>
                      <m:sub>
                        <m:r>
                          <m:rPr>
                            <m:brk m:alnAt="23"/>
                          </m:rPr>
                          <a:rPr lang="en-US" b="0" i="1" smtClean="0">
                            <a:solidFill>
                              <a:schemeClr val="tx1"/>
                            </a:solidFill>
                            <a:latin typeface="Cambria Math" panose="02040503050406030204" pitchFamily="18" charset="0"/>
                          </a:rPr>
                          <m:t>𝑖</m:t>
                        </m:r>
                        <m:r>
                          <a:rPr lang="en-US" b="0" i="1" smtClean="0">
                            <a:solidFill>
                              <a:schemeClr val="tx1"/>
                            </a:solidFill>
                            <a:latin typeface="Cambria Math" panose="02040503050406030204" pitchFamily="18" charset="0"/>
                          </a:rPr>
                          <m:t>=1</m:t>
                        </m:r>
                      </m:sub>
                      <m:sup>
                        <m:r>
                          <a:rPr lang="en-US" b="0" i="1" smtClean="0">
                            <a:solidFill>
                              <a:schemeClr val="tx1"/>
                            </a:solidFill>
                            <a:latin typeface="Cambria Math" panose="02040503050406030204" pitchFamily="18" charset="0"/>
                          </a:rPr>
                          <m:t>𝑛</m:t>
                        </m:r>
                      </m:sup>
                      <m:e>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𝑥</m:t>
                            </m:r>
                          </m:e>
                          <m:sub>
                            <m:r>
                              <a:rPr lang="en-US" b="0" i="1" smtClean="0">
                                <a:solidFill>
                                  <a:schemeClr val="tx1"/>
                                </a:solidFill>
                                <a:latin typeface="Cambria Math" panose="02040503050406030204" pitchFamily="18" charset="0"/>
                              </a:rPr>
                              <m:t>𝑖</m:t>
                            </m:r>
                          </m:sub>
                        </m:sSub>
                      </m:e>
                    </m:nary>
                  </m:oMath>
                </a14:m>
                <a:endParaRPr lang="en-US" dirty="0">
                  <a:solidFill>
                    <a:schemeClr val="tx1"/>
                  </a:solidFill>
                </a:endParaRPr>
              </a:p>
              <a:p>
                <a:r>
                  <a:rPr lang="en-US" dirty="0">
                    <a:solidFill>
                      <a:schemeClr val="tx1"/>
                    </a:solidFill>
                  </a:rPr>
                  <a:t>Dispersion: </a:t>
                </a:r>
                <a:r>
                  <a:rPr lang="en-US" dirty="0">
                    <a:solidFill>
                      <a:srgbClr val="00FFFF"/>
                    </a:solidFill>
                  </a:rPr>
                  <a:t>variance</a:t>
                </a:r>
              </a:p>
              <a:p>
                <a:pPr lvl="1"/>
                <a14:m>
                  <m:oMath xmlns:m="http://schemas.openxmlformats.org/officeDocument/2006/math">
                    <m:sSubSup>
                      <m:sSubSupPr>
                        <m:ctrlPr>
                          <a:rPr lang="en-US" i="1" smtClean="0">
                            <a:solidFill>
                              <a:schemeClr val="tx1"/>
                            </a:solidFill>
                            <a:latin typeface="Cambria Math" panose="02040503050406030204" pitchFamily="18" charset="0"/>
                          </a:rPr>
                        </m:ctrlPr>
                      </m:sSubSupPr>
                      <m:e>
                        <m:r>
                          <a:rPr lang="en-US" b="0" i="1" smtClean="0">
                            <a:solidFill>
                              <a:schemeClr val="tx1"/>
                            </a:solidFill>
                            <a:latin typeface="Cambria Math" panose="02040503050406030204" pitchFamily="18" charset="0"/>
                          </a:rPr>
                          <m:t>𝑠</m:t>
                        </m:r>
                      </m:e>
                      <m:sub>
                        <m:r>
                          <a:rPr lang="en-US" b="0" i="1" smtClean="0">
                            <a:solidFill>
                              <a:schemeClr val="tx1"/>
                            </a:solidFill>
                            <a:latin typeface="Cambria Math" panose="02040503050406030204" pitchFamily="18" charset="0"/>
                          </a:rPr>
                          <m:t>𝑥</m:t>
                        </m:r>
                      </m:sub>
                      <m:sup>
                        <m:r>
                          <a:rPr lang="en-US" b="0" i="1" smtClean="0">
                            <a:solidFill>
                              <a:schemeClr val="tx1"/>
                            </a:solidFill>
                            <a:latin typeface="Cambria Math" panose="02040503050406030204" pitchFamily="18" charset="0"/>
                          </a:rPr>
                          <m:t>2</m:t>
                        </m:r>
                      </m:sup>
                    </m:sSubSup>
                    <m:r>
                      <a:rPr lang="en-US" b="0" i="1" smtClean="0">
                        <a:solidFill>
                          <a:schemeClr val="tx1"/>
                        </a:solidFill>
                        <a:latin typeface="Cambria Math" panose="02040503050406030204" pitchFamily="18" charset="0"/>
                      </a:rPr>
                      <m:t>=</m:t>
                    </m:r>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1</m:t>
                        </m:r>
                      </m:num>
                      <m:den>
                        <m:r>
                          <a:rPr lang="en-US" b="0" i="1" smtClean="0">
                            <a:solidFill>
                              <a:schemeClr val="tx1"/>
                            </a:solidFill>
                            <a:latin typeface="Cambria Math" panose="02040503050406030204" pitchFamily="18" charset="0"/>
                          </a:rPr>
                          <m:t>𝑛</m:t>
                        </m:r>
                        <m:r>
                          <a:rPr lang="en-US" b="0" i="1" smtClean="0">
                            <a:solidFill>
                              <a:schemeClr val="tx1"/>
                            </a:solidFill>
                            <a:latin typeface="Cambria Math" panose="02040503050406030204" pitchFamily="18" charset="0"/>
                          </a:rPr>
                          <m:t>−1</m:t>
                        </m:r>
                      </m:den>
                    </m:f>
                    <m:nary>
                      <m:naryPr>
                        <m:chr m:val="∑"/>
                        <m:ctrlPr>
                          <a:rPr lang="en-US" b="0" i="1" smtClean="0">
                            <a:solidFill>
                              <a:schemeClr val="tx1"/>
                            </a:solidFill>
                            <a:latin typeface="Cambria Math" panose="02040503050406030204" pitchFamily="18" charset="0"/>
                          </a:rPr>
                        </m:ctrlPr>
                      </m:naryPr>
                      <m:sub>
                        <m:r>
                          <m:rPr>
                            <m:brk m:alnAt="23"/>
                          </m:rPr>
                          <a:rPr lang="en-US" b="0" i="1" smtClean="0">
                            <a:solidFill>
                              <a:schemeClr val="tx1"/>
                            </a:solidFill>
                            <a:latin typeface="Cambria Math" panose="02040503050406030204" pitchFamily="18" charset="0"/>
                          </a:rPr>
                          <m:t>𝑖</m:t>
                        </m:r>
                        <m:r>
                          <a:rPr lang="en-US" b="0" i="1" smtClean="0">
                            <a:solidFill>
                              <a:schemeClr val="tx1"/>
                            </a:solidFill>
                            <a:latin typeface="Cambria Math" panose="02040503050406030204" pitchFamily="18" charset="0"/>
                          </a:rPr>
                          <m:t>=1</m:t>
                        </m:r>
                      </m:sub>
                      <m:sup>
                        <m:r>
                          <a:rPr lang="en-US" b="0" i="1" smtClean="0">
                            <a:solidFill>
                              <a:schemeClr val="tx1"/>
                            </a:solidFill>
                            <a:latin typeface="Cambria Math" panose="02040503050406030204" pitchFamily="18" charset="0"/>
                          </a:rPr>
                          <m:t>𝑛</m:t>
                        </m:r>
                      </m:sup>
                      <m:e>
                        <m:sSup>
                          <m:sSupPr>
                            <m:ctrlPr>
                              <a:rPr lang="en-US" b="0" i="1" smtClean="0">
                                <a:solidFill>
                                  <a:schemeClr val="tx1"/>
                                </a:solidFill>
                                <a:latin typeface="Cambria Math" panose="02040503050406030204" pitchFamily="18" charset="0"/>
                              </a:rPr>
                            </m:ctrlPr>
                          </m:sSupPr>
                          <m:e>
                            <m:d>
                              <m:dPr>
                                <m:ctrlPr>
                                  <a:rPr lang="en-US" b="0" i="1" smtClean="0">
                                    <a:solidFill>
                                      <a:schemeClr val="tx1"/>
                                    </a:solidFill>
                                    <a:latin typeface="Cambria Math" panose="02040503050406030204" pitchFamily="18" charset="0"/>
                                  </a:rPr>
                                </m:ctrlPr>
                              </m:dPr>
                              <m:e>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𝑥</m:t>
                                    </m:r>
                                  </m:e>
                                  <m:sub>
                                    <m:r>
                                      <a:rPr lang="en-US" b="0" i="1" smtClean="0">
                                        <a:solidFill>
                                          <a:schemeClr val="tx1"/>
                                        </a:solidFill>
                                        <a:latin typeface="Cambria Math" panose="02040503050406030204" pitchFamily="18" charset="0"/>
                                      </a:rPr>
                                      <m:t>𝑖</m:t>
                                    </m:r>
                                  </m:sub>
                                </m:sSub>
                                <m:r>
                                  <a:rPr lang="en-US" b="0" i="1" smtClean="0">
                                    <a:solidFill>
                                      <a:schemeClr val="tx1"/>
                                    </a:solidFill>
                                    <a:latin typeface="Cambria Math" panose="02040503050406030204" pitchFamily="18" charset="0"/>
                                  </a:rPr>
                                  <m:t>−</m:t>
                                </m:r>
                                <m:acc>
                                  <m:accPr>
                                    <m:chr m:val="̅"/>
                                    <m:ctrlPr>
                                      <a:rPr lang="en-US" b="0" i="1" smtClean="0">
                                        <a:solidFill>
                                          <a:schemeClr val="tx1"/>
                                        </a:solidFill>
                                        <a:latin typeface="Cambria Math" panose="02040503050406030204" pitchFamily="18" charset="0"/>
                                      </a:rPr>
                                    </m:ctrlPr>
                                  </m:accPr>
                                  <m:e>
                                    <m:r>
                                      <a:rPr lang="en-US" b="0" i="1" smtClean="0">
                                        <a:solidFill>
                                          <a:schemeClr val="tx1"/>
                                        </a:solidFill>
                                        <a:latin typeface="Cambria Math" panose="02040503050406030204" pitchFamily="18" charset="0"/>
                                      </a:rPr>
                                      <m:t>𝑥</m:t>
                                    </m:r>
                                  </m:e>
                                </m:acc>
                              </m:e>
                            </m:d>
                          </m:e>
                          <m:sup>
                            <m:r>
                              <a:rPr lang="en-US" b="0" i="1" smtClean="0">
                                <a:solidFill>
                                  <a:schemeClr val="tx1"/>
                                </a:solidFill>
                                <a:latin typeface="Cambria Math" panose="02040503050406030204" pitchFamily="18" charset="0"/>
                              </a:rPr>
                              <m:t>2</m:t>
                            </m:r>
                          </m:sup>
                        </m:sSup>
                      </m:e>
                    </m:nary>
                  </m:oMath>
                </a14:m>
                <a:endParaRPr lang="en-US" dirty="0">
                  <a:solidFill>
                    <a:schemeClr val="tx1"/>
                  </a:solidFill>
                </a:endParaRPr>
              </a:p>
              <a:p>
                <a:r>
                  <a:rPr lang="en-US" dirty="0">
                    <a:solidFill>
                      <a:schemeClr val="tx1"/>
                    </a:solidFill>
                  </a:rPr>
                  <a:t>Asymmetry: </a:t>
                </a:r>
                <a:r>
                  <a:rPr lang="en-US" dirty="0">
                    <a:solidFill>
                      <a:srgbClr val="00FFFF"/>
                    </a:solidFill>
                  </a:rPr>
                  <a:t>skew</a:t>
                </a:r>
              </a:p>
              <a:p>
                <a:pPr lvl="1"/>
                <a14:m>
                  <m:oMath xmlns:m="http://schemas.openxmlformats.org/officeDocument/2006/math">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𝑔</m:t>
                        </m:r>
                      </m:e>
                      <m:sub>
                        <m:r>
                          <a:rPr lang="en-US" b="0" i="1" smtClean="0">
                            <a:solidFill>
                              <a:schemeClr val="tx1"/>
                            </a:solidFill>
                            <a:latin typeface="Cambria Math" panose="02040503050406030204" pitchFamily="18" charset="0"/>
                          </a:rPr>
                          <m:t>𝑥</m:t>
                        </m:r>
                      </m:sub>
                    </m:sSub>
                    <m:r>
                      <a:rPr lang="en-US" b="0" i="1" smtClean="0">
                        <a:solidFill>
                          <a:schemeClr val="tx1"/>
                        </a:solidFill>
                        <a:latin typeface="Cambria Math" panose="02040503050406030204" pitchFamily="18" charset="0"/>
                      </a:rPr>
                      <m:t>=</m:t>
                    </m:r>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𝑛</m:t>
                        </m:r>
                      </m:num>
                      <m:den>
                        <m:sSup>
                          <m:sSupPr>
                            <m:ctrlPr>
                              <a:rPr lang="en-US" b="0" i="1" smtClean="0">
                                <a:solidFill>
                                  <a:schemeClr val="tx1"/>
                                </a:solidFill>
                                <a:latin typeface="Cambria Math" panose="02040503050406030204" pitchFamily="18" charset="0"/>
                              </a:rPr>
                            </m:ctrlPr>
                          </m:sSupPr>
                          <m:e>
                            <m:r>
                              <a:rPr lang="en-US" b="0" i="1" smtClean="0">
                                <a:solidFill>
                                  <a:schemeClr val="tx1"/>
                                </a:solidFill>
                                <a:latin typeface="Cambria Math" panose="02040503050406030204" pitchFamily="18" charset="0"/>
                              </a:rPr>
                              <m:t>𝑠</m:t>
                            </m:r>
                          </m:e>
                          <m:sup>
                            <m:r>
                              <a:rPr lang="en-US" b="0" i="1" smtClean="0">
                                <a:solidFill>
                                  <a:schemeClr val="tx1"/>
                                </a:solidFill>
                                <a:latin typeface="Cambria Math" panose="02040503050406030204" pitchFamily="18" charset="0"/>
                              </a:rPr>
                              <m:t>3</m:t>
                            </m:r>
                          </m:sup>
                        </m:sSup>
                        <m:d>
                          <m:dPr>
                            <m:ctrlPr>
                              <a:rPr lang="en-US" b="0" i="1" smtClean="0">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𝑛</m:t>
                            </m:r>
                            <m:r>
                              <a:rPr lang="en-US" b="0" i="1" smtClean="0">
                                <a:solidFill>
                                  <a:schemeClr val="tx1"/>
                                </a:solidFill>
                                <a:latin typeface="Cambria Math" panose="02040503050406030204" pitchFamily="18" charset="0"/>
                              </a:rPr>
                              <m:t>−1</m:t>
                            </m:r>
                          </m:e>
                        </m:d>
                        <m:d>
                          <m:dPr>
                            <m:ctrlPr>
                              <a:rPr lang="en-US" b="0" i="1" smtClean="0">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𝑛</m:t>
                            </m:r>
                            <m:r>
                              <a:rPr lang="en-US" b="0" i="1" smtClean="0">
                                <a:solidFill>
                                  <a:schemeClr val="tx1"/>
                                </a:solidFill>
                                <a:latin typeface="Cambria Math" panose="02040503050406030204" pitchFamily="18" charset="0"/>
                              </a:rPr>
                              <m:t>−2</m:t>
                            </m:r>
                          </m:e>
                        </m:d>
                      </m:den>
                    </m:f>
                    <m:nary>
                      <m:naryPr>
                        <m:chr m:val="∑"/>
                        <m:ctrlPr>
                          <a:rPr lang="en-US" b="0" i="1" smtClean="0">
                            <a:solidFill>
                              <a:schemeClr val="tx1"/>
                            </a:solidFill>
                            <a:latin typeface="Cambria Math" panose="02040503050406030204" pitchFamily="18" charset="0"/>
                          </a:rPr>
                        </m:ctrlPr>
                      </m:naryPr>
                      <m:sub>
                        <m:r>
                          <m:rPr>
                            <m:brk m:alnAt="23"/>
                          </m:rPr>
                          <a:rPr lang="en-US" b="0" i="1" smtClean="0">
                            <a:solidFill>
                              <a:schemeClr val="tx1"/>
                            </a:solidFill>
                            <a:latin typeface="Cambria Math" panose="02040503050406030204" pitchFamily="18" charset="0"/>
                          </a:rPr>
                          <m:t>𝑖</m:t>
                        </m:r>
                        <m:r>
                          <a:rPr lang="en-US" b="0" i="1" smtClean="0">
                            <a:solidFill>
                              <a:schemeClr val="tx1"/>
                            </a:solidFill>
                            <a:latin typeface="Cambria Math" panose="02040503050406030204" pitchFamily="18" charset="0"/>
                          </a:rPr>
                          <m:t>=1</m:t>
                        </m:r>
                      </m:sub>
                      <m:sup>
                        <m:r>
                          <a:rPr lang="en-US" b="0" i="1" smtClean="0">
                            <a:solidFill>
                              <a:schemeClr val="tx1"/>
                            </a:solidFill>
                            <a:latin typeface="Cambria Math" panose="02040503050406030204" pitchFamily="18" charset="0"/>
                          </a:rPr>
                          <m:t>𝑛</m:t>
                        </m:r>
                      </m:sup>
                      <m:e>
                        <m:sSup>
                          <m:sSupPr>
                            <m:ctrlPr>
                              <a:rPr lang="en-US" b="0" i="1" smtClean="0">
                                <a:solidFill>
                                  <a:schemeClr val="tx1"/>
                                </a:solidFill>
                                <a:latin typeface="Cambria Math" panose="02040503050406030204" pitchFamily="18" charset="0"/>
                              </a:rPr>
                            </m:ctrlPr>
                          </m:sSupPr>
                          <m:e>
                            <m:d>
                              <m:dPr>
                                <m:ctrlPr>
                                  <a:rPr lang="en-US" b="0" i="1" smtClean="0">
                                    <a:solidFill>
                                      <a:schemeClr val="tx1"/>
                                    </a:solidFill>
                                    <a:latin typeface="Cambria Math" panose="02040503050406030204" pitchFamily="18" charset="0"/>
                                  </a:rPr>
                                </m:ctrlPr>
                              </m:dPr>
                              <m:e>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𝑥</m:t>
                                    </m:r>
                                  </m:e>
                                  <m:sub>
                                    <m:r>
                                      <a:rPr lang="en-US" b="0" i="1" smtClean="0">
                                        <a:solidFill>
                                          <a:schemeClr val="tx1"/>
                                        </a:solidFill>
                                        <a:latin typeface="Cambria Math" panose="02040503050406030204" pitchFamily="18" charset="0"/>
                                      </a:rPr>
                                      <m:t>𝑖</m:t>
                                    </m:r>
                                  </m:sub>
                                </m:sSub>
                                <m:r>
                                  <a:rPr lang="en-US" b="0" i="1" smtClean="0">
                                    <a:solidFill>
                                      <a:schemeClr val="tx1"/>
                                    </a:solidFill>
                                    <a:latin typeface="Cambria Math" panose="02040503050406030204" pitchFamily="18" charset="0"/>
                                  </a:rPr>
                                  <m:t>−</m:t>
                                </m:r>
                                <m:acc>
                                  <m:accPr>
                                    <m:chr m:val="̅"/>
                                    <m:ctrlPr>
                                      <a:rPr lang="en-US" b="0" i="1" smtClean="0">
                                        <a:solidFill>
                                          <a:schemeClr val="tx1"/>
                                        </a:solidFill>
                                        <a:latin typeface="Cambria Math" panose="02040503050406030204" pitchFamily="18" charset="0"/>
                                      </a:rPr>
                                    </m:ctrlPr>
                                  </m:accPr>
                                  <m:e>
                                    <m:r>
                                      <a:rPr lang="en-US" b="0" i="1" smtClean="0">
                                        <a:solidFill>
                                          <a:schemeClr val="tx1"/>
                                        </a:solidFill>
                                        <a:latin typeface="Cambria Math" panose="02040503050406030204" pitchFamily="18" charset="0"/>
                                      </a:rPr>
                                      <m:t>𝑥</m:t>
                                    </m:r>
                                  </m:e>
                                </m:acc>
                              </m:e>
                            </m:d>
                          </m:e>
                          <m:sup>
                            <m:r>
                              <a:rPr lang="en-US" b="0" i="1" smtClean="0">
                                <a:solidFill>
                                  <a:schemeClr val="tx1"/>
                                </a:solidFill>
                                <a:latin typeface="Cambria Math" panose="02040503050406030204" pitchFamily="18" charset="0"/>
                              </a:rPr>
                              <m:t>3</m:t>
                            </m:r>
                          </m:sup>
                        </m:sSup>
                      </m:e>
                    </m:nary>
                  </m:oMath>
                </a14:m>
                <a:endParaRPr lang="en-US" dirty="0">
                  <a:solidFill>
                    <a:schemeClr val="tx1"/>
                  </a:solidFill>
                </a:endParaRPr>
              </a:p>
              <a:p>
                <a:r>
                  <a:rPr lang="en-US" dirty="0">
                    <a:solidFill>
                      <a:schemeClr val="tx1"/>
                    </a:solidFill>
                  </a:rPr>
                  <a:t>Peak/tail weight: </a:t>
                </a:r>
                <a:r>
                  <a:rPr lang="en-US" dirty="0">
                    <a:solidFill>
                      <a:srgbClr val="00FFFF"/>
                    </a:solidFill>
                  </a:rPr>
                  <a:t>kurtosis</a:t>
                </a:r>
              </a:p>
              <a:p>
                <a:pPr lvl="1"/>
                <a14:m>
                  <m:oMath xmlns:m="http://schemas.openxmlformats.org/officeDocument/2006/math">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𝑘</m:t>
                        </m:r>
                      </m:e>
                      <m:sub>
                        <m:r>
                          <a:rPr lang="en-US" b="0" i="1" smtClean="0">
                            <a:solidFill>
                              <a:schemeClr val="tx1"/>
                            </a:solidFill>
                            <a:latin typeface="Cambria Math" panose="02040503050406030204" pitchFamily="18" charset="0"/>
                          </a:rPr>
                          <m:t>𝑥</m:t>
                        </m:r>
                      </m:sub>
                    </m:sSub>
                    <m:r>
                      <a:rPr lang="en-US" b="0" i="1" smtClean="0">
                        <a:solidFill>
                          <a:schemeClr val="tx1"/>
                        </a:solidFill>
                        <a:latin typeface="Cambria Math" panose="02040503050406030204" pitchFamily="18" charset="0"/>
                      </a:rPr>
                      <m:t>=</m:t>
                    </m:r>
                    <m:f>
                      <m:fPr>
                        <m:ctrlPr>
                          <a:rPr lang="en-US" b="0" i="1" smtClean="0">
                            <a:solidFill>
                              <a:schemeClr val="tx1"/>
                            </a:solidFill>
                            <a:latin typeface="Cambria Math" panose="02040503050406030204" pitchFamily="18" charset="0"/>
                          </a:rPr>
                        </m:ctrlPr>
                      </m:fPr>
                      <m:num>
                        <m:r>
                          <a:rPr lang="en-US" b="0" i="1" smtClean="0">
                            <a:solidFill>
                              <a:schemeClr val="tx1"/>
                            </a:solidFill>
                            <a:latin typeface="Cambria Math" panose="02040503050406030204" pitchFamily="18" charset="0"/>
                          </a:rPr>
                          <m:t>𝑛</m:t>
                        </m:r>
                        <m:d>
                          <m:dPr>
                            <m:ctrlPr>
                              <a:rPr lang="en-US" b="0" i="1" smtClean="0">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𝑛</m:t>
                            </m:r>
                            <m:r>
                              <a:rPr lang="en-US" b="0" i="1" smtClean="0">
                                <a:solidFill>
                                  <a:schemeClr val="tx1"/>
                                </a:solidFill>
                                <a:latin typeface="Cambria Math" panose="02040503050406030204" pitchFamily="18" charset="0"/>
                              </a:rPr>
                              <m:t>+1</m:t>
                            </m:r>
                          </m:e>
                        </m:d>
                      </m:num>
                      <m:den>
                        <m:d>
                          <m:dPr>
                            <m:ctrlPr>
                              <a:rPr lang="en-US" b="0" i="1" smtClean="0">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𝑛</m:t>
                            </m:r>
                            <m:r>
                              <a:rPr lang="en-US" b="0" i="1" smtClean="0">
                                <a:solidFill>
                                  <a:schemeClr val="tx1"/>
                                </a:solidFill>
                                <a:latin typeface="Cambria Math" panose="02040503050406030204" pitchFamily="18" charset="0"/>
                              </a:rPr>
                              <m:t>−1</m:t>
                            </m:r>
                          </m:e>
                        </m:d>
                        <m:d>
                          <m:dPr>
                            <m:ctrlPr>
                              <a:rPr lang="en-US" b="0" i="1" smtClean="0">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𝑛</m:t>
                            </m:r>
                            <m:r>
                              <a:rPr lang="en-US" b="0" i="1" smtClean="0">
                                <a:solidFill>
                                  <a:schemeClr val="tx1"/>
                                </a:solidFill>
                                <a:latin typeface="Cambria Math" panose="02040503050406030204" pitchFamily="18" charset="0"/>
                              </a:rPr>
                              <m:t>−2</m:t>
                            </m:r>
                          </m:e>
                        </m:d>
                        <m:d>
                          <m:dPr>
                            <m:ctrlPr>
                              <a:rPr lang="en-US" b="0" i="1" smtClean="0">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𝑛</m:t>
                            </m:r>
                            <m:r>
                              <a:rPr lang="en-US" b="0" i="1" smtClean="0">
                                <a:solidFill>
                                  <a:schemeClr val="tx1"/>
                                </a:solidFill>
                                <a:latin typeface="Cambria Math" panose="02040503050406030204" pitchFamily="18" charset="0"/>
                              </a:rPr>
                              <m:t>−3</m:t>
                            </m:r>
                          </m:e>
                        </m:d>
                        <m:sSup>
                          <m:sSupPr>
                            <m:ctrlPr>
                              <a:rPr lang="en-US" b="0" i="1" smtClean="0">
                                <a:solidFill>
                                  <a:schemeClr val="tx1"/>
                                </a:solidFill>
                                <a:latin typeface="Cambria Math" panose="02040503050406030204" pitchFamily="18" charset="0"/>
                              </a:rPr>
                            </m:ctrlPr>
                          </m:sSupPr>
                          <m:e>
                            <m:r>
                              <a:rPr lang="en-US" b="0" i="1" smtClean="0">
                                <a:solidFill>
                                  <a:schemeClr val="tx1"/>
                                </a:solidFill>
                                <a:latin typeface="Cambria Math" panose="02040503050406030204" pitchFamily="18" charset="0"/>
                              </a:rPr>
                              <m:t>𝑠</m:t>
                            </m:r>
                          </m:e>
                          <m:sup>
                            <m:r>
                              <a:rPr lang="en-US" b="0" i="1" smtClean="0">
                                <a:solidFill>
                                  <a:schemeClr val="tx1"/>
                                </a:solidFill>
                                <a:latin typeface="Cambria Math" panose="02040503050406030204" pitchFamily="18" charset="0"/>
                              </a:rPr>
                              <m:t>4</m:t>
                            </m:r>
                          </m:sup>
                        </m:sSup>
                      </m:den>
                    </m:f>
                    <m:nary>
                      <m:naryPr>
                        <m:chr m:val="∑"/>
                        <m:ctrlPr>
                          <a:rPr lang="en-US" b="0" i="1" smtClean="0">
                            <a:solidFill>
                              <a:schemeClr val="tx1"/>
                            </a:solidFill>
                            <a:latin typeface="Cambria Math" panose="02040503050406030204" pitchFamily="18" charset="0"/>
                          </a:rPr>
                        </m:ctrlPr>
                      </m:naryPr>
                      <m:sub>
                        <m:r>
                          <m:rPr>
                            <m:brk m:alnAt="23"/>
                          </m:rPr>
                          <a:rPr lang="en-US" b="0" i="1" smtClean="0">
                            <a:solidFill>
                              <a:schemeClr val="tx1"/>
                            </a:solidFill>
                            <a:latin typeface="Cambria Math" panose="02040503050406030204" pitchFamily="18" charset="0"/>
                          </a:rPr>
                          <m:t>𝑖</m:t>
                        </m:r>
                        <m:r>
                          <a:rPr lang="en-US" b="0" i="1" smtClean="0">
                            <a:solidFill>
                              <a:schemeClr val="tx1"/>
                            </a:solidFill>
                            <a:latin typeface="Cambria Math" panose="02040503050406030204" pitchFamily="18" charset="0"/>
                          </a:rPr>
                          <m:t>=1</m:t>
                        </m:r>
                      </m:sub>
                      <m:sup>
                        <m:r>
                          <a:rPr lang="en-US" b="0" i="1" smtClean="0">
                            <a:solidFill>
                              <a:schemeClr val="tx1"/>
                            </a:solidFill>
                            <a:latin typeface="Cambria Math" panose="02040503050406030204" pitchFamily="18" charset="0"/>
                          </a:rPr>
                          <m:t>𝑛</m:t>
                        </m:r>
                      </m:sup>
                      <m:e>
                        <m:sSup>
                          <m:sSupPr>
                            <m:ctrlPr>
                              <a:rPr lang="en-US" b="0" i="1" smtClean="0">
                                <a:solidFill>
                                  <a:schemeClr val="tx1"/>
                                </a:solidFill>
                                <a:latin typeface="Cambria Math" panose="02040503050406030204" pitchFamily="18" charset="0"/>
                              </a:rPr>
                            </m:ctrlPr>
                          </m:sSupPr>
                          <m:e>
                            <m:d>
                              <m:dPr>
                                <m:ctrlPr>
                                  <a:rPr lang="en-US" b="0" i="1" smtClean="0">
                                    <a:solidFill>
                                      <a:schemeClr val="tx1"/>
                                    </a:solidFill>
                                    <a:latin typeface="Cambria Math" panose="02040503050406030204" pitchFamily="18" charset="0"/>
                                  </a:rPr>
                                </m:ctrlPr>
                              </m:dPr>
                              <m:e>
                                <m:sSub>
                                  <m:sSubPr>
                                    <m:ctrlPr>
                                      <a:rPr lang="en-US" b="0"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𝑥</m:t>
                                    </m:r>
                                  </m:e>
                                  <m:sub>
                                    <m:r>
                                      <a:rPr lang="en-US" b="0" i="1" smtClean="0">
                                        <a:solidFill>
                                          <a:schemeClr val="tx1"/>
                                        </a:solidFill>
                                        <a:latin typeface="Cambria Math" panose="02040503050406030204" pitchFamily="18" charset="0"/>
                                      </a:rPr>
                                      <m:t>𝑖</m:t>
                                    </m:r>
                                  </m:sub>
                                </m:sSub>
                                <m:r>
                                  <a:rPr lang="en-US" b="0" i="1" smtClean="0">
                                    <a:solidFill>
                                      <a:schemeClr val="tx1"/>
                                    </a:solidFill>
                                    <a:latin typeface="Cambria Math" panose="02040503050406030204" pitchFamily="18" charset="0"/>
                                  </a:rPr>
                                  <m:t>−</m:t>
                                </m:r>
                                <m:acc>
                                  <m:accPr>
                                    <m:chr m:val="̅"/>
                                    <m:ctrlPr>
                                      <a:rPr lang="en-US" b="0" i="1" smtClean="0">
                                        <a:solidFill>
                                          <a:schemeClr val="tx1"/>
                                        </a:solidFill>
                                        <a:latin typeface="Cambria Math" panose="02040503050406030204" pitchFamily="18" charset="0"/>
                                      </a:rPr>
                                    </m:ctrlPr>
                                  </m:accPr>
                                  <m:e>
                                    <m:r>
                                      <a:rPr lang="en-US" b="0" i="1" smtClean="0">
                                        <a:solidFill>
                                          <a:schemeClr val="tx1"/>
                                        </a:solidFill>
                                        <a:latin typeface="Cambria Math" panose="02040503050406030204" pitchFamily="18" charset="0"/>
                                      </a:rPr>
                                      <m:t>𝑥</m:t>
                                    </m:r>
                                  </m:e>
                                </m:acc>
                              </m:e>
                            </m:d>
                          </m:e>
                          <m:sup>
                            <m:r>
                              <a:rPr lang="en-US" b="0" i="1" smtClean="0">
                                <a:solidFill>
                                  <a:schemeClr val="tx1"/>
                                </a:solidFill>
                                <a:latin typeface="Cambria Math" panose="02040503050406030204" pitchFamily="18" charset="0"/>
                              </a:rPr>
                              <m:t>4</m:t>
                            </m:r>
                          </m:sup>
                        </m:sSup>
                      </m:e>
                    </m:nary>
                  </m:oMath>
                </a14:m>
                <a:endParaRPr lang="en-US" dirty="0">
                  <a:solidFill>
                    <a:schemeClr val="tx1"/>
                  </a:solidFill>
                </a:endParaRPr>
              </a:p>
              <a:p>
                <a:pPr marL="0" indent="0">
                  <a:buNone/>
                </a:pPr>
                <a:endParaRPr lang="en-US" dirty="0">
                  <a:solidFill>
                    <a:schemeClr val="tx1"/>
                  </a:solidFill>
                </a:endParaRPr>
              </a:p>
            </p:txBody>
          </p:sp>
        </mc:Choice>
        <mc:Fallback xmlns="">
          <p:sp>
            <p:nvSpPr>
              <p:cNvPr id="2" name="Content Placeholder 1">
                <a:extLst>
                  <a:ext uri="{FF2B5EF4-FFF2-40B4-BE49-F238E27FC236}">
                    <a16:creationId xmlns:a16="http://schemas.microsoft.com/office/drawing/2014/main" id="{E4482623-A99A-C445-1F59-34BEEFB4D442}"/>
                  </a:ext>
                </a:extLst>
              </p:cNvPr>
              <p:cNvSpPr>
                <a:spLocks noGrp="1" noRot="1" noChangeAspect="1" noMove="1" noResize="1" noEditPoints="1" noAdjustHandles="1" noChangeArrowheads="1" noChangeShapeType="1" noTextEdit="1"/>
              </p:cNvSpPr>
              <p:nvPr>
                <p:ph idx="1"/>
              </p:nvPr>
            </p:nvSpPr>
            <p:spPr>
              <a:blipFill>
                <a:blip r:embed="rId3"/>
                <a:stretch>
                  <a:fillRect l="-773" t="-2430" b="-17009"/>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Product Moments (Review)</a:t>
            </a:r>
          </a:p>
        </p:txBody>
      </p:sp>
      <p:sp>
        <p:nvSpPr>
          <p:cNvPr id="5" name="Rectangle 4">
            <a:extLst>
              <a:ext uri="{FF2B5EF4-FFF2-40B4-BE49-F238E27FC236}">
                <a16:creationId xmlns:a16="http://schemas.microsoft.com/office/drawing/2014/main" id="{68B5FA42-C1B5-A7BA-561E-ED85338B76CD}"/>
              </a:ext>
            </a:extLst>
          </p:cNvPr>
          <p:cNvSpPr/>
          <p:nvPr/>
        </p:nvSpPr>
        <p:spPr>
          <a:xfrm>
            <a:off x="2422730" y="2495955"/>
            <a:ext cx="1228298" cy="464024"/>
          </a:xfrm>
          <a:prstGeom prst="rect">
            <a:avLst/>
          </a:prstGeom>
          <a:noFill/>
          <a:ln w="38100">
            <a:solidFill>
              <a:srgbClr val="FFA5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6" name="Rectangle 5">
            <a:extLst>
              <a:ext uri="{FF2B5EF4-FFF2-40B4-BE49-F238E27FC236}">
                <a16:creationId xmlns:a16="http://schemas.microsoft.com/office/drawing/2014/main" id="{0E453756-2C08-48F5-2252-F6BB39ACA183}"/>
              </a:ext>
            </a:extLst>
          </p:cNvPr>
          <p:cNvSpPr/>
          <p:nvPr/>
        </p:nvSpPr>
        <p:spPr>
          <a:xfrm>
            <a:off x="3200124" y="3251797"/>
            <a:ext cx="1228298" cy="464024"/>
          </a:xfrm>
          <a:prstGeom prst="rect">
            <a:avLst/>
          </a:prstGeom>
          <a:noFill/>
          <a:ln w="38100">
            <a:solidFill>
              <a:srgbClr val="FFA5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7" name="Rectangle 6">
            <a:extLst>
              <a:ext uri="{FF2B5EF4-FFF2-40B4-BE49-F238E27FC236}">
                <a16:creationId xmlns:a16="http://schemas.microsoft.com/office/drawing/2014/main" id="{34E48067-8736-8437-D108-00F29618A04B}"/>
              </a:ext>
            </a:extLst>
          </p:cNvPr>
          <p:cNvSpPr/>
          <p:nvPr/>
        </p:nvSpPr>
        <p:spPr>
          <a:xfrm>
            <a:off x="3717360" y="4089228"/>
            <a:ext cx="1228298" cy="464024"/>
          </a:xfrm>
          <a:prstGeom prst="rect">
            <a:avLst/>
          </a:prstGeom>
          <a:noFill/>
          <a:ln w="38100">
            <a:solidFill>
              <a:srgbClr val="FFA5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8" name="TextBox 7">
            <a:extLst>
              <a:ext uri="{FF2B5EF4-FFF2-40B4-BE49-F238E27FC236}">
                <a16:creationId xmlns:a16="http://schemas.microsoft.com/office/drawing/2014/main" id="{B25BB413-21D9-B0B3-18B1-D1AF89601E24}"/>
              </a:ext>
            </a:extLst>
          </p:cNvPr>
          <p:cNvSpPr txBox="1"/>
          <p:nvPr/>
        </p:nvSpPr>
        <p:spPr>
          <a:xfrm>
            <a:off x="5146497" y="1617948"/>
            <a:ext cx="3560315" cy="1569660"/>
          </a:xfrm>
          <a:prstGeom prst="rect">
            <a:avLst/>
          </a:prstGeom>
          <a:noFill/>
        </p:spPr>
        <p:txBody>
          <a:bodyPr wrap="square" rtlCol="0">
            <a:spAutoFit/>
          </a:bodyPr>
          <a:lstStyle/>
          <a:p>
            <a:r>
              <a:rPr lang="en-US" sz="2400" b="1" dirty="0">
                <a:solidFill>
                  <a:srgbClr val="FFA500"/>
                </a:solidFill>
                <a:effectLst>
                  <a:outerShdw blurRad="38100" dist="38100" dir="2700000" algn="tl">
                    <a:srgbClr val="000000">
                      <a:alpha val="43137"/>
                    </a:srgbClr>
                  </a:outerShdw>
                </a:effectLst>
                <a:latin typeface="Lato" panose="020F0502020204030203" pitchFamily="34" charset="0"/>
              </a:rPr>
              <a:t>Key take-away:</a:t>
            </a:r>
          </a:p>
          <a:p>
            <a:r>
              <a:rPr lang="en-US" sz="2400" i="1" dirty="0">
                <a:solidFill>
                  <a:srgbClr val="FFA500"/>
                </a:solidFill>
                <a:effectLst>
                  <a:outerShdw blurRad="38100" dist="38100" dir="2700000" algn="tl">
                    <a:srgbClr val="000000">
                      <a:alpha val="43137"/>
                    </a:srgbClr>
                  </a:outerShdw>
                </a:effectLst>
                <a:latin typeface="Lato" panose="020F0502020204030203" pitchFamily="34" charset="0"/>
              </a:rPr>
              <a:t>Product moments accumulate </a:t>
            </a:r>
            <a:r>
              <a:rPr lang="en-US" sz="2400" i="1" u="sng" dirty="0">
                <a:solidFill>
                  <a:srgbClr val="FFA500"/>
                </a:solidFill>
                <a:effectLst>
                  <a:outerShdw blurRad="38100" dist="38100" dir="2700000" algn="tl">
                    <a:srgbClr val="000000">
                      <a:alpha val="43137"/>
                    </a:srgbClr>
                  </a:outerShdw>
                </a:effectLst>
                <a:latin typeface="Lato" panose="020F0502020204030203" pitchFamily="34" charset="0"/>
              </a:rPr>
              <a:t>powers</a:t>
            </a:r>
            <a:r>
              <a:rPr lang="en-US" sz="2400" i="1" dirty="0">
                <a:solidFill>
                  <a:srgbClr val="FFA500"/>
                </a:solidFill>
                <a:effectLst>
                  <a:outerShdw blurRad="38100" dist="38100" dir="2700000" algn="tl">
                    <a:srgbClr val="000000">
                      <a:alpha val="43137"/>
                    </a:srgbClr>
                  </a:outerShdw>
                </a:effectLst>
                <a:latin typeface="Lato" panose="020F0502020204030203" pitchFamily="34" charset="0"/>
              </a:rPr>
              <a:t> of deviations from the mean</a:t>
            </a:r>
          </a:p>
        </p:txBody>
      </p:sp>
    </p:spTree>
    <p:extLst>
      <p:ext uri="{BB962C8B-B14F-4D97-AF65-F5344CB8AC3E}">
        <p14:creationId xmlns:p14="http://schemas.microsoft.com/office/powerpoint/2010/main" val="3506183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774217DD-F118-D0FD-B616-18854FB2680D}"/>
              </a:ext>
            </a:extLst>
          </p:cNvPr>
          <p:cNvSpPr txBox="1"/>
          <p:nvPr/>
        </p:nvSpPr>
        <p:spPr>
          <a:xfrm>
            <a:off x="1517842" y="840509"/>
            <a:ext cx="6108316" cy="1077218"/>
          </a:xfrm>
          <a:prstGeom prst="rect">
            <a:avLst/>
          </a:prstGeom>
          <a:noFill/>
        </p:spPr>
        <p:txBody>
          <a:bodyPr wrap="square" rtlCol="0">
            <a:spAutoFit/>
          </a:bodyPr>
          <a:lstStyle/>
          <a:p>
            <a:pPr algn="ctr"/>
            <a:r>
              <a:rPr lang="en-US" sz="3200" i="1" dirty="0"/>
              <a:t>“…unexpected and profoundly disturbing [results].”</a:t>
            </a:r>
          </a:p>
        </p:txBody>
      </p:sp>
      <p:sp>
        <p:nvSpPr>
          <p:cNvPr id="7" name="TextBox 6">
            <a:extLst>
              <a:ext uri="{FF2B5EF4-FFF2-40B4-BE49-F238E27FC236}">
                <a16:creationId xmlns:a16="http://schemas.microsoft.com/office/drawing/2014/main" id="{B5E57141-2FCC-B1EA-49FF-152213A595DE}"/>
              </a:ext>
            </a:extLst>
          </p:cNvPr>
          <p:cNvSpPr txBox="1"/>
          <p:nvPr/>
        </p:nvSpPr>
        <p:spPr>
          <a:xfrm>
            <a:off x="1690255" y="2174663"/>
            <a:ext cx="5614169" cy="2554545"/>
          </a:xfrm>
          <a:prstGeom prst="rect">
            <a:avLst/>
          </a:prstGeom>
          <a:noFill/>
        </p:spPr>
        <p:txBody>
          <a:bodyPr wrap="square" rtlCol="0">
            <a:spAutoFit/>
          </a:bodyPr>
          <a:lstStyle/>
          <a:p>
            <a:r>
              <a:rPr lang="en-US" sz="2000" i="1" dirty="0"/>
              <a:t>Not one sample in a run of 100,000 replicate samples of size 10 drawn from a lognormal distribution with (population) skew 5.0 had a sample skew exceeding 2.67.</a:t>
            </a:r>
          </a:p>
          <a:p>
            <a:endParaRPr lang="en-US" sz="2000" i="1" dirty="0"/>
          </a:p>
          <a:p>
            <a:r>
              <a:rPr lang="en-US" sz="2000" i="1" dirty="0"/>
              <a:t>Raising the population skew as high as 15.0 merely accentuated the discrepancies between population and sample skews.</a:t>
            </a:r>
          </a:p>
        </p:txBody>
      </p:sp>
      <p:sp>
        <p:nvSpPr>
          <p:cNvPr id="8" name="TextBox 7">
            <a:extLst>
              <a:ext uri="{FF2B5EF4-FFF2-40B4-BE49-F238E27FC236}">
                <a16:creationId xmlns:a16="http://schemas.microsoft.com/office/drawing/2014/main" id="{6B1F437C-5431-2F52-434E-6F10046BD8A3}"/>
              </a:ext>
            </a:extLst>
          </p:cNvPr>
          <p:cNvSpPr txBox="1"/>
          <p:nvPr/>
        </p:nvSpPr>
        <p:spPr>
          <a:xfrm>
            <a:off x="6345381" y="1553442"/>
            <a:ext cx="2127443" cy="584775"/>
          </a:xfrm>
          <a:prstGeom prst="rect">
            <a:avLst/>
          </a:prstGeom>
          <a:noFill/>
        </p:spPr>
        <p:txBody>
          <a:bodyPr wrap="square" rtlCol="0">
            <a:spAutoFit/>
          </a:bodyPr>
          <a:lstStyle/>
          <a:p>
            <a:r>
              <a:rPr lang="en-US" sz="1600" dirty="0">
                <a:solidFill>
                  <a:srgbClr val="00FFFF"/>
                </a:solidFill>
              </a:rPr>
              <a:t>Wallis et al. (1974)</a:t>
            </a:r>
          </a:p>
          <a:p>
            <a:r>
              <a:rPr lang="en-US" sz="1600" dirty="0">
                <a:solidFill>
                  <a:srgbClr val="00FFFF"/>
                </a:solidFill>
              </a:rPr>
              <a:t>Kirby (1974)</a:t>
            </a:r>
          </a:p>
        </p:txBody>
      </p:sp>
      <p:sp>
        <p:nvSpPr>
          <p:cNvPr id="9" name="TextBox 8">
            <a:extLst>
              <a:ext uri="{FF2B5EF4-FFF2-40B4-BE49-F238E27FC236}">
                <a16:creationId xmlns:a16="http://schemas.microsoft.com/office/drawing/2014/main" id="{FFF7C297-57F9-552F-5E1B-D539377A6491}"/>
              </a:ext>
            </a:extLst>
          </p:cNvPr>
          <p:cNvSpPr txBox="1"/>
          <p:nvPr/>
        </p:nvSpPr>
        <p:spPr>
          <a:xfrm>
            <a:off x="426411" y="583573"/>
            <a:ext cx="7058122" cy="338554"/>
          </a:xfrm>
          <a:prstGeom prst="rect">
            <a:avLst/>
          </a:prstGeom>
          <a:noFill/>
        </p:spPr>
        <p:txBody>
          <a:bodyPr wrap="square" rtlCol="0">
            <a:spAutoFit/>
          </a:bodyPr>
          <a:lstStyle/>
          <a:p>
            <a:r>
              <a:rPr lang="en-US" sz="1600" dirty="0">
                <a:solidFill>
                  <a:srgbClr val="00FFFF"/>
                </a:solidFill>
              </a:rPr>
              <a:t>Two studies using Monte Carlo to study the properties of product moments </a:t>
            </a:r>
          </a:p>
        </p:txBody>
      </p:sp>
    </p:spTree>
    <p:extLst>
      <p:ext uri="{BB962C8B-B14F-4D97-AF65-F5344CB8AC3E}">
        <p14:creationId xmlns:p14="http://schemas.microsoft.com/office/powerpoint/2010/main" val="259706132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50" y="1572419"/>
            <a:ext cx="3632392" cy="3263504"/>
          </a:xfrm>
        </p:spPr>
        <p:txBody>
          <a:bodyPr/>
          <a:lstStyle/>
          <a:p>
            <a:r>
              <a:rPr lang="en-US" dirty="0"/>
              <a:t>Sensitive to outliers</a:t>
            </a:r>
          </a:p>
          <a:p>
            <a:r>
              <a:rPr lang="en-US" dirty="0"/>
              <a:t>Algebraically bounded</a:t>
            </a:r>
          </a:p>
          <a:p>
            <a:r>
              <a:rPr lang="en-US" dirty="0"/>
              <a:t>Introduction of bias</a:t>
            </a:r>
          </a:p>
          <a:p>
            <a:r>
              <a:rPr lang="en-US" dirty="0"/>
              <a:t>Large sampling variability (especially with small sample sizes)</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Limitations of Product Moments</a:t>
            </a:r>
          </a:p>
        </p:txBody>
      </p:sp>
      <p:sp>
        <p:nvSpPr>
          <p:cNvPr id="5" name="TextBox 4">
            <a:extLst>
              <a:ext uri="{FF2B5EF4-FFF2-40B4-BE49-F238E27FC236}">
                <a16:creationId xmlns:a16="http://schemas.microsoft.com/office/drawing/2014/main" id="{921A8B85-368C-8EC2-A96D-4B83EE5A1E1A}"/>
              </a:ext>
            </a:extLst>
          </p:cNvPr>
          <p:cNvSpPr txBox="1"/>
          <p:nvPr/>
        </p:nvSpPr>
        <p:spPr>
          <a:xfrm>
            <a:off x="3617576" y="1549948"/>
            <a:ext cx="2604654" cy="400110"/>
          </a:xfrm>
          <a:prstGeom prst="rect">
            <a:avLst/>
          </a:prstGeom>
          <a:noFill/>
        </p:spPr>
        <p:txBody>
          <a:bodyPr wrap="square" rtlCol="0">
            <a:spAutoFit/>
          </a:bodyPr>
          <a:lstStyle/>
          <a:p>
            <a:r>
              <a:rPr lang="en-US" sz="2000" dirty="0">
                <a:solidFill>
                  <a:srgbClr val="00FF00"/>
                </a:solidFill>
              </a:rPr>
              <a:t>More robust to outliers</a:t>
            </a:r>
          </a:p>
        </p:txBody>
      </p:sp>
      <p:sp>
        <p:nvSpPr>
          <p:cNvPr id="6" name="TextBox 5">
            <a:extLst>
              <a:ext uri="{FF2B5EF4-FFF2-40B4-BE49-F238E27FC236}">
                <a16:creationId xmlns:a16="http://schemas.microsoft.com/office/drawing/2014/main" id="{3CA11B6D-BBF1-283A-7308-E49CC1637F61}"/>
              </a:ext>
            </a:extLst>
          </p:cNvPr>
          <p:cNvSpPr txBox="1"/>
          <p:nvPr/>
        </p:nvSpPr>
        <p:spPr>
          <a:xfrm>
            <a:off x="3791528" y="1950058"/>
            <a:ext cx="2604654" cy="400110"/>
          </a:xfrm>
          <a:prstGeom prst="rect">
            <a:avLst/>
          </a:prstGeom>
          <a:noFill/>
        </p:spPr>
        <p:txBody>
          <a:bodyPr wrap="square" rtlCol="0">
            <a:spAutoFit/>
          </a:bodyPr>
          <a:lstStyle/>
          <a:p>
            <a:r>
              <a:rPr lang="en-US" sz="2000" dirty="0">
                <a:solidFill>
                  <a:srgbClr val="00FF00"/>
                </a:solidFill>
              </a:rPr>
              <a:t>Unbounded</a:t>
            </a:r>
          </a:p>
        </p:txBody>
      </p:sp>
      <p:sp>
        <p:nvSpPr>
          <p:cNvPr id="7" name="TextBox 6">
            <a:extLst>
              <a:ext uri="{FF2B5EF4-FFF2-40B4-BE49-F238E27FC236}">
                <a16:creationId xmlns:a16="http://schemas.microsoft.com/office/drawing/2014/main" id="{16CCA414-BD7F-9267-65B2-359753DDE139}"/>
              </a:ext>
            </a:extLst>
          </p:cNvPr>
          <p:cNvSpPr txBox="1"/>
          <p:nvPr/>
        </p:nvSpPr>
        <p:spPr>
          <a:xfrm>
            <a:off x="3666837" y="2350168"/>
            <a:ext cx="2604654" cy="400110"/>
          </a:xfrm>
          <a:prstGeom prst="rect">
            <a:avLst/>
          </a:prstGeom>
          <a:noFill/>
        </p:spPr>
        <p:txBody>
          <a:bodyPr wrap="square" rtlCol="0">
            <a:spAutoFit/>
          </a:bodyPr>
          <a:lstStyle/>
          <a:p>
            <a:r>
              <a:rPr lang="en-US" sz="2000" dirty="0">
                <a:solidFill>
                  <a:srgbClr val="00FF00"/>
                </a:solidFill>
              </a:rPr>
              <a:t>Nearly unbiased</a:t>
            </a:r>
          </a:p>
        </p:txBody>
      </p:sp>
      <p:sp>
        <p:nvSpPr>
          <p:cNvPr id="8" name="TextBox 7">
            <a:extLst>
              <a:ext uri="{FF2B5EF4-FFF2-40B4-BE49-F238E27FC236}">
                <a16:creationId xmlns:a16="http://schemas.microsoft.com/office/drawing/2014/main" id="{C3BA2D2B-C2A6-37A3-A02A-E517B5D651DD}"/>
              </a:ext>
            </a:extLst>
          </p:cNvPr>
          <p:cNvSpPr txBox="1"/>
          <p:nvPr/>
        </p:nvSpPr>
        <p:spPr>
          <a:xfrm>
            <a:off x="5330181" y="3509339"/>
            <a:ext cx="3221951" cy="1015663"/>
          </a:xfrm>
          <a:prstGeom prst="rect">
            <a:avLst/>
          </a:prstGeom>
          <a:noFill/>
        </p:spPr>
        <p:txBody>
          <a:bodyPr wrap="square" rtlCol="0">
            <a:spAutoFit/>
          </a:bodyPr>
          <a:lstStyle/>
          <a:p>
            <a:r>
              <a:rPr lang="en-US" sz="2000" i="1" dirty="0">
                <a:solidFill>
                  <a:srgbClr val="FFA500"/>
                </a:solidFill>
                <a:effectLst>
                  <a:outerShdw blurRad="38100" dist="38100" dir="2700000" algn="tl">
                    <a:srgbClr val="000000">
                      <a:alpha val="43137"/>
                    </a:srgbClr>
                  </a:outerShdw>
                </a:effectLst>
              </a:rPr>
              <a:t>= Better for characterizing environmental data with moderate to high skews</a:t>
            </a:r>
          </a:p>
        </p:txBody>
      </p:sp>
      <p:sp>
        <p:nvSpPr>
          <p:cNvPr id="9" name="TextBox 8">
            <a:extLst>
              <a:ext uri="{FF2B5EF4-FFF2-40B4-BE49-F238E27FC236}">
                <a16:creationId xmlns:a16="http://schemas.microsoft.com/office/drawing/2014/main" id="{8402599A-A4A4-7BAD-F494-713488C6A3CF}"/>
              </a:ext>
            </a:extLst>
          </p:cNvPr>
          <p:cNvSpPr txBox="1"/>
          <p:nvPr/>
        </p:nvSpPr>
        <p:spPr>
          <a:xfrm>
            <a:off x="4261042" y="2750278"/>
            <a:ext cx="3280448" cy="707886"/>
          </a:xfrm>
          <a:prstGeom prst="rect">
            <a:avLst/>
          </a:prstGeom>
          <a:noFill/>
        </p:spPr>
        <p:txBody>
          <a:bodyPr wrap="square" rtlCol="0">
            <a:spAutoFit/>
          </a:bodyPr>
          <a:lstStyle/>
          <a:p>
            <a:r>
              <a:rPr lang="en-US" sz="2000" dirty="0">
                <a:solidFill>
                  <a:srgbClr val="00FF00"/>
                </a:solidFill>
              </a:rPr>
              <a:t>Lower sampling variability of L-moment estimators</a:t>
            </a:r>
          </a:p>
        </p:txBody>
      </p:sp>
      <p:sp>
        <p:nvSpPr>
          <p:cNvPr id="10" name="TextBox 9">
            <a:extLst>
              <a:ext uri="{FF2B5EF4-FFF2-40B4-BE49-F238E27FC236}">
                <a16:creationId xmlns:a16="http://schemas.microsoft.com/office/drawing/2014/main" id="{B5DB73DD-C1DE-6C1F-D8BE-D852E9CFF076}"/>
              </a:ext>
            </a:extLst>
          </p:cNvPr>
          <p:cNvSpPr txBox="1"/>
          <p:nvPr/>
        </p:nvSpPr>
        <p:spPr>
          <a:xfrm>
            <a:off x="3970097" y="1190997"/>
            <a:ext cx="3221951" cy="400110"/>
          </a:xfrm>
          <a:prstGeom prst="rect">
            <a:avLst/>
          </a:prstGeom>
          <a:noFill/>
        </p:spPr>
        <p:txBody>
          <a:bodyPr wrap="square" rtlCol="0">
            <a:spAutoFit/>
          </a:bodyPr>
          <a:lstStyle/>
          <a:p>
            <a:r>
              <a:rPr lang="en-US" sz="2000" i="1" dirty="0">
                <a:solidFill>
                  <a:srgbClr val="FFA500"/>
                </a:solidFill>
                <a:effectLst>
                  <a:outerShdw blurRad="38100" dist="38100" dir="2700000" algn="tl">
                    <a:srgbClr val="000000">
                      <a:alpha val="43137"/>
                    </a:srgbClr>
                  </a:outerShdw>
                </a:effectLst>
              </a:rPr>
              <a:t>Linear Moments:</a:t>
            </a:r>
          </a:p>
        </p:txBody>
      </p:sp>
    </p:spTree>
    <p:extLst>
      <p:ext uri="{BB962C8B-B14F-4D97-AF65-F5344CB8AC3E}">
        <p14:creationId xmlns:p14="http://schemas.microsoft.com/office/powerpoint/2010/main" val="772745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5831832" y="1369219"/>
            <a:ext cx="2683517" cy="3263504"/>
          </a:xfrm>
        </p:spPr>
        <p:txBody>
          <a:bodyPr/>
          <a:lstStyle/>
          <a:p>
            <a:r>
              <a:rPr lang="en-US" dirty="0"/>
              <a:t>An alternative to product moments</a:t>
            </a:r>
          </a:p>
          <a:p>
            <a:r>
              <a:rPr lang="en-US" dirty="0"/>
              <a:t>Uses </a:t>
            </a:r>
            <a:r>
              <a:rPr lang="en-US" i="1" u="sng" dirty="0"/>
              <a:t>linear</a:t>
            </a:r>
            <a:r>
              <a:rPr lang="en-US" i="1" dirty="0"/>
              <a:t> </a:t>
            </a:r>
            <a:r>
              <a:rPr lang="en-US" dirty="0"/>
              <a:t>combinations of data</a:t>
            </a:r>
          </a:p>
          <a:p>
            <a:r>
              <a:rPr lang="en-US" dirty="0">
                <a:solidFill>
                  <a:srgbClr val="FFA500"/>
                </a:solidFill>
              </a:rPr>
              <a:t>L-moments do not take higher powers of data</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Linear Moments (L-Moments)</a:t>
            </a:r>
          </a:p>
        </p:txBody>
      </p:sp>
      <p:graphicFrame>
        <p:nvGraphicFramePr>
          <p:cNvPr id="5" name="Table 6">
            <a:extLst>
              <a:ext uri="{FF2B5EF4-FFF2-40B4-BE49-F238E27FC236}">
                <a16:creationId xmlns:a16="http://schemas.microsoft.com/office/drawing/2014/main" id="{CC51C53C-DEC9-5E16-5B8E-390B510B2559}"/>
              </a:ext>
            </a:extLst>
          </p:cNvPr>
          <p:cNvGraphicFramePr>
            <a:graphicFrameLocks noGrp="1"/>
          </p:cNvGraphicFramePr>
          <p:nvPr>
            <p:extLst>
              <p:ext uri="{D42A27DB-BD31-4B8C-83A1-F6EECF244321}">
                <p14:modId xmlns:p14="http://schemas.microsoft.com/office/powerpoint/2010/main" val="801166380"/>
              </p:ext>
            </p:extLst>
          </p:nvPr>
        </p:nvGraphicFramePr>
        <p:xfrm>
          <a:off x="258948" y="1523770"/>
          <a:ext cx="5409100" cy="3068655"/>
        </p:xfrm>
        <a:graphic>
          <a:graphicData uri="http://schemas.openxmlformats.org/drawingml/2006/table">
            <a:tbl>
              <a:tblPr firstRow="1" bandRow="1">
                <a:tableStyleId>{5C22544A-7EE6-4342-B048-85BDC9FD1C3A}</a:tableStyleId>
              </a:tblPr>
              <a:tblGrid>
                <a:gridCol w="2287210">
                  <a:extLst>
                    <a:ext uri="{9D8B030D-6E8A-4147-A177-3AD203B41FA5}">
                      <a16:colId xmlns:a16="http://schemas.microsoft.com/office/drawing/2014/main" val="3377667050"/>
                    </a:ext>
                  </a:extLst>
                </a:gridCol>
                <a:gridCol w="3121890">
                  <a:extLst>
                    <a:ext uri="{9D8B030D-6E8A-4147-A177-3AD203B41FA5}">
                      <a16:colId xmlns:a16="http://schemas.microsoft.com/office/drawing/2014/main" val="3187571562"/>
                    </a:ext>
                  </a:extLst>
                </a:gridCol>
              </a:tblGrid>
              <a:tr h="251782">
                <a:tc>
                  <a:txBody>
                    <a:bodyPr/>
                    <a:lstStyle/>
                    <a:p>
                      <a:pPr algn="ctr"/>
                      <a:r>
                        <a:rPr lang="en-US" sz="1400" dirty="0">
                          <a:solidFill>
                            <a:schemeClr val="accent1">
                              <a:lumMod val="40000"/>
                              <a:lumOff val="60000"/>
                            </a:schemeClr>
                          </a:solidFill>
                        </a:rPr>
                        <a:t>Product Moments</a:t>
                      </a: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1">
                        <a:lumMod val="75000"/>
                      </a:schemeClr>
                    </a:solidFill>
                  </a:tcPr>
                </a:tc>
                <a:tc>
                  <a:txBody>
                    <a:bodyPr/>
                    <a:lstStyle/>
                    <a:p>
                      <a:pPr algn="ctr"/>
                      <a:r>
                        <a:rPr lang="en-US" sz="1400" dirty="0">
                          <a:solidFill>
                            <a:schemeClr val="accent1">
                              <a:lumMod val="40000"/>
                              <a:lumOff val="60000"/>
                            </a:schemeClr>
                          </a:solidFill>
                        </a:rPr>
                        <a:t>Linear Moments</a:t>
                      </a: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776559921"/>
                  </a:ext>
                </a:extLst>
              </a:tr>
              <a:tr h="616485">
                <a:tc>
                  <a:txBody>
                    <a:bodyPr/>
                    <a:lstStyle/>
                    <a:p>
                      <a:endParaRPr lang="en-US" dirty="0"/>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tx1"/>
                    </a:solidFill>
                  </a:tcPr>
                </a:tc>
                <a:tc>
                  <a:txBody>
                    <a:bodyPr/>
                    <a:lstStyle/>
                    <a:p>
                      <a:endParaRPr lang="en-US" dirty="0"/>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tx1"/>
                    </a:solidFill>
                  </a:tcPr>
                </a:tc>
                <a:extLst>
                  <a:ext uri="{0D108BD9-81ED-4DB2-BD59-A6C34878D82A}">
                    <a16:rowId xmlns:a16="http://schemas.microsoft.com/office/drawing/2014/main" val="2905466039"/>
                  </a:ext>
                </a:extLst>
              </a:tr>
              <a:tr h="616485">
                <a:tc>
                  <a:txBody>
                    <a:bodyPr/>
                    <a:lstStyle/>
                    <a:p>
                      <a:endParaRPr lang="en-US" dirty="0"/>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tx1"/>
                    </a:solidFill>
                  </a:tcPr>
                </a:tc>
                <a:tc>
                  <a:txBody>
                    <a:bodyPr/>
                    <a:lstStyle/>
                    <a:p>
                      <a:endParaRPr lang="en-US"/>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tx1"/>
                    </a:solidFill>
                  </a:tcPr>
                </a:tc>
                <a:extLst>
                  <a:ext uri="{0D108BD9-81ED-4DB2-BD59-A6C34878D82A}">
                    <a16:rowId xmlns:a16="http://schemas.microsoft.com/office/drawing/2014/main" val="1639577924"/>
                  </a:ext>
                </a:extLst>
              </a:tr>
              <a:tr h="616485">
                <a:tc>
                  <a:txBody>
                    <a:bodyPr/>
                    <a:lstStyle/>
                    <a:p>
                      <a:endParaRPr lang="en-US" dirty="0"/>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tx1"/>
                    </a:solidFill>
                  </a:tcPr>
                </a:tc>
                <a:tc>
                  <a:txBody>
                    <a:bodyPr/>
                    <a:lstStyle/>
                    <a:p>
                      <a:endParaRPr lang="en-US" dirty="0"/>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tx1"/>
                    </a:solidFill>
                  </a:tcPr>
                </a:tc>
                <a:extLst>
                  <a:ext uri="{0D108BD9-81ED-4DB2-BD59-A6C34878D82A}">
                    <a16:rowId xmlns:a16="http://schemas.microsoft.com/office/drawing/2014/main" val="3218176001"/>
                  </a:ext>
                </a:extLst>
              </a:tr>
              <a:tr h="755345">
                <a:tc>
                  <a:txBody>
                    <a:bodyPr/>
                    <a:lstStyle/>
                    <a:p>
                      <a:endParaRPr lang="en-US" dirty="0"/>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tx1"/>
                    </a:solidFill>
                  </a:tcPr>
                </a:tc>
                <a:tc>
                  <a:txBody>
                    <a:bodyPr/>
                    <a:lstStyle/>
                    <a:p>
                      <a:r>
                        <a:rPr lang="en-US" dirty="0"/>
                        <a:t> </a:t>
                      </a:r>
                    </a:p>
                    <a:p>
                      <a:endParaRPr lang="en-US" dirty="0"/>
                    </a:p>
                    <a:p>
                      <a:endParaRPr lang="en-US" dirty="0"/>
                    </a:p>
                    <a:p>
                      <a:endParaRPr lang="en-US" dirty="0"/>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tx1"/>
                    </a:solidFill>
                  </a:tcPr>
                </a:tc>
                <a:extLst>
                  <a:ext uri="{0D108BD9-81ED-4DB2-BD59-A6C34878D82A}">
                    <a16:rowId xmlns:a16="http://schemas.microsoft.com/office/drawing/2014/main" val="3718322246"/>
                  </a:ext>
                </a:extLst>
              </a:tr>
            </a:tbl>
          </a:graphicData>
        </a:graphic>
      </p:graphicFrame>
      <p:pic>
        <p:nvPicPr>
          <p:cNvPr id="6" name="Picture 5">
            <a:extLst>
              <a:ext uri="{FF2B5EF4-FFF2-40B4-BE49-F238E27FC236}">
                <a16:creationId xmlns:a16="http://schemas.microsoft.com/office/drawing/2014/main" id="{5E94D32F-3105-0B1B-1B4F-EBAC71E59429}"/>
              </a:ext>
            </a:extLst>
          </p:cNvPr>
          <p:cNvPicPr>
            <a:picLocks noChangeAspect="1"/>
          </p:cNvPicPr>
          <p:nvPr/>
        </p:nvPicPr>
        <p:blipFill>
          <a:blip r:embed="rId3"/>
          <a:stretch>
            <a:fillRect/>
          </a:stretch>
        </p:blipFill>
        <p:spPr>
          <a:xfrm>
            <a:off x="762095" y="2541382"/>
            <a:ext cx="1131892" cy="408539"/>
          </a:xfrm>
          <a:prstGeom prst="rect">
            <a:avLst/>
          </a:prstGeom>
        </p:spPr>
      </p:pic>
      <p:pic>
        <p:nvPicPr>
          <p:cNvPr id="7" name="Picture 6">
            <a:extLst>
              <a:ext uri="{FF2B5EF4-FFF2-40B4-BE49-F238E27FC236}">
                <a16:creationId xmlns:a16="http://schemas.microsoft.com/office/drawing/2014/main" id="{8B99E87E-DCCB-9ED0-249A-6DF77375CAE9}"/>
              </a:ext>
            </a:extLst>
          </p:cNvPr>
          <p:cNvPicPr>
            <a:picLocks noChangeAspect="1"/>
          </p:cNvPicPr>
          <p:nvPr/>
        </p:nvPicPr>
        <p:blipFill>
          <a:blip r:embed="rId4"/>
          <a:stretch>
            <a:fillRect/>
          </a:stretch>
        </p:blipFill>
        <p:spPr>
          <a:xfrm>
            <a:off x="562895" y="3164733"/>
            <a:ext cx="1530292" cy="411447"/>
          </a:xfrm>
          <a:prstGeom prst="rect">
            <a:avLst/>
          </a:prstGeom>
        </p:spPr>
      </p:pic>
      <p:pic>
        <p:nvPicPr>
          <p:cNvPr id="8" name="Picture 7">
            <a:extLst>
              <a:ext uri="{FF2B5EF4-FFF2-40B4-BE49-F238E27FC236}">
                <a16:creationId xmlns:a16="http://schemas.microsoft.com/office/drawing/2014/main" id="{069822D4-B4ED-E802-8ECD-B4E97A409A5D}"/>
              </a:ext>
            </a:extLst>
          </p:cNvPr>
          <p:cNvPicPr>
            <a:picLocks noChangeAspect="1"/>
          </p:cNvPicPr>
          <p:nvPr/>
        </p:nvPicPr>
        <p:blipFill>
          <a:blip r:embed="rId5"/>
          <a:stretch>
            <a:fillRect/>
          </a:stretch>
        </p:blipFill>
        <p:spPr>
          <a:xfrm>
            <a:off x="373626" y="3912588"/>
            <a:ext cx="2046915" cy="427917"/>
          </a:xfrm>
          <a:prstGeom prst="rect">
            <a:avLst/>
          </a:prstGeom>
        </p:spPr>
      </p:pic>
      <p:pic>
        <p:nvPicPr>
          <p:cNvPr id="12" name="Picture 11">
            <a:extLst>
              <a:ext uri="{FF2B5EF4-FFF2-40B4-BE49-F238E27FC236}">
                <a16:creationId xmlns:a16="http://schemas.microsoft.com/office/drawing/2014/main" id="{2018201F-59B0-841C-7B55-798C2698BF1A}"/>
              </a:ext>
            </a:extLst>
          </p:cNvPr>
          <p:cNvPicPr>
            <a:picLocks noChangeAspect="1"/>
          </p:cNvPicPr>
          <p:nvPr/>
        </p:nvPicPr>
        <p:blipFill>
          <a:blip r:embed="rId6"/>
          <a:srcRect b="40942"/>
          <a:stretch/>
        </p:blipFill>
        <p:spPr>
          <a:xfrm>
            <a:off x="2733430" y="3176371"/>
            <a:ext cx="2657528" cy="411447"/>
          </a:xfrm>
          <a:prstGeom prst="rect">
            <a:avLst/>
          </a:prstGeom>
        </p:spPr>
      </p:pic>
      <p:pic>
        <p:nvPicPr>
          <p:cNvPr id="13" name="Picture 12">
            <a:extLst>
              <a:ext uri="{FF2B5EF4-FFF2-40B4-BE49-F238E27FC236}">
                <a16:creationId xmlns:a16="http://schemas.microsoft.com/office/drawing/2014/main" id="{0EFD9BDE-722E-5C72-3BE1-EACB06632645}"/>
              </a:ext>
            </a:extLst>
          </p:cNvPr>
          <p:cNvPicPr>
            <a:picLocks noChangeAspect="1"/>
          </p:cNvPicPr>
          <p:nvPr/>
        </p:nvPicPr>
        <p:blipFill>
          <a:blip r:embed="rId7"/>
          <a:srcRect b="31630"/>
          <a:stretch/>
        </p:blipFill>
        <p:spPr>
          <a:xfrm>
            <a:off x="2631244" y="3828378"/>
            <a:ext cx="2943466" cy="645062"/>
          </a:xfrm>
          <a:prstGeom prst="rect">
            <a:avLst/>
          </a:prstGeom>
        </p:spPr>
      </p:pic>
      <p:pic>
        <p:nvPicPr>
          <p:cNvPr id="14" name="Picture 13">
            <a:extLst>
              <a:ext uri="{FF2B5EF4-FFF2-40B4-BE49-F238E27FC236}">
                <a16:creationId xmlns:a16="http://schemas.microsoft.com/office/drawing/2014/main" id="{2C52460B-D551-3FF2-BE03-8C8086049DC5}"/>
              </a:ext>
            </a:extLst>
          </p:cNvPr>
          <p:cNvPicPr>
            <a:picLocks noChangeAspect="1"/>
          </p:cNvPicPr>
          <p:nvPr/>
        </p:nvPicPr>
        <p:blipFill>
          <a:blip r:embed="rId8"/>
          <a:stretch>
            <a:fillRect/>
          </a:stretch>
        </p:blipFill>
        <p:spPr>
          <a:xfrm>
            <a:off x="957527" y="1947101"/>
            <a:ext cx="741029" cy="411683"/>
          </a:xfrm>
          <a:prstGeom prst="rect">
            <a:avLst/>
          </a:prstGeom>
        </p:spPr>
      </p:pic>
      <p:pic>
        <p:nvPicPr>
          <p:cNvPr id="15" name="Picture 14">
            <a:extLst>
              <a:ext uri="{FF2B5EF4-FFF2-40B4-BE49-F238E27FC236}">
                <a16:creationId xmlns:a16="http://schemas.microsoft.com/office/drawing/2014/main" id="{864622BB-5766-2F0A-CF11-C2022430ED7C}"/>
              </a:ext>
            </a:extLst>
          </p:cNvPr>
          <p:cNvPicPr>
            <a:picLocks noChangeAspect="1"/>
          </p:cNvPicPr>
          <p:nvPr/>
        </p:nvPicPr>
        <p:blipFill>
          <a:blip r:embed="rId9"/>
          <a:stretch>
            <a:fillRect/>
          </a:stretch>
        </p:blipFill>
        <p:spPr>
          <a:xfrm>
            <a:off x="3670240" y="1950198"/>
            <a:ext cx="946067" cy="411448"/>
          </a:xfrm>
          <a:prstGeom prst="rect">
            <a:avLst/>
          </a:prstGeom>
        </p:spPr>
      </p:pic>
      <p:pic>
        <p:nvPicPr>
          <p:cNvPr id="16" name="Picture 15">
            <a:extLst>
              <a:ext uri="{FF2B5EF4-FFF2-40B4-BE49-F238E27FC236}">
                <a16:creationId xmlns:a16="http://schemas.microsoft.com/office/drawing/2014/main" id="{C2E08341-8E00-34C4-4EE8-D3F67C5675A3}"/>
              </a:ext>
            </a:extLst>
          </p:cNvPr>
          <p:cNvPicPr>
            <a:picLocks noChangeAspect="1"/>
          </p:cNvPicPr>
          <p:nvPr/>
        </p:nvPicPr>
        <p:blipFill>
          <a:blip r:embed="rId10"/>
          <a:srcRect b="42708"/>
          <a:stretch/>
        </p:blipFill>
        <p:spPr>
          <a:xfrm>
            <a:off x="3133159" y="2531692"/>
            <a:ext cx="2020231" cy="427917"/>
          </a:xfrm>
          <a:prstGeom prst="rect">
            <a:avLst/>
          </a:prstGeom>
        </p:spPr>
      </p:pic>
      <p:sp>
        <p:nvSpPr>
          <p:cNvPr id="20" name="TextBox 19">
            <a:extLst>
              <a:ext uri="{FF2B5EF4-FFF2-40B4-BE49-F238E27FC236}">
                <a16:creationId xmlns:a16="http://schemas.microsoft.com/office/drawing/2014/main" id="{1444B4D2-8417-9886-54BA-D993BE0510B9}"/>
              </a:ext>
            </a:extLst>
          </p:cNvPr>
          <p:cNvSpPr txBox="1"/>
          <p:nvPr/>
        </p:nvSpPr>
        <p:spPr>
          <a:xfrm>
            <a:off x="7610039" y="219941"/>
            <a:ext cx="1240751" cy="253916"/>
          </a:xfrm>
          <a:prstGeom prst="rect">
            <a:avLst/>
          </a:prstGeom>
          <a:noFill/>
        </p:spPr>
        <p:txBody>
          <a:bodyPr wrap="square" rtlCol="0">
            <a:spAutoFit/>
          </a:bodyPr>
          <a:lstStyle/>
          <a:p>
            <a:r>
              <a:rPr lang="en-US" sz="1050" dirty="0">
                <a:solidFill>
                  <a:srgbClr val="FF00FF"/>
                </a:solidFill>
              </a:rPr>
              <a:t>Much easier using:</a:t>
            </a:r>
          </a:p>
        </p:txBody>
      </p:sp>
      <p:sp>
        <p:nvSpPr>
          <p:cNvPr id="23" name="TextBox 22">
            <a:extLst>
              <a:ext uri="{FF2B5EF4-FFF2-40B4-BE49-F238E27FC236}">
                <a16:creationId xmlns:a16="http://schemas.microsoft.com/office/drawing/2014/main" id="{E5826EB1-DECD-CB33-2C6C-292F864363CA}"/>
              </a:ext>
            </a:extLst>
          </p:cNvPr>
          <p:cNvSpPr txBox="1"/>
          <p:nvPr/>
        </p:nvSpPr>
        <p:spPr>
          <a:xfrm>
            <a:off x="7610039" y="336215"/>
            <a:ext cx="1240751" cy="369332"/>
          </a:xfrm>
          <a:prstGeom prst="rect">
            <a:avLst/>
          </a:prstGeom>
          <a:noFill/>
        </p:spPr>
        <p:txBody>
          <a:bodyPr wrap="square" rtlCol="0">
            <a:spAutoFit/>
          </a:bodyPr>
          <a:lstStyle/>
          <a:p>
            <a:pPr algn="ctr"/>
            <a:r>
              <a:rPr lang="en-US" sz="1800" b="1" dirty="0">
                <a:solidFill>
                  <a:srgbClr val="FF00FF"/>
                </a:solidFill>
              </a:rPr>
              <a:t>HEC-SSP</a:t>
            </a:r>
          </a:p>
        </p:txBody>
      </p:sp>
      <p:pic>
        <p:nvPicPr>
          <p:cNvPr id="24" name="Picture 23">
            <a:extLst>
              <a:ext uri="{FF2B5EF4-FFF2-40B4-BE49-F238E27FC236}">
                <a16:creationId xmlns:a16="http://schemas.microsoft.com/office/drawing/2014/main" id="{AA6B9C6C-0718-2FD8-3515-8DCB430B3443}"/>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076988" y="666956"/>
            <a:ext cx="306855" cy="268498"/>
          </a:xfrm>
          <a:prstGeom prst="rect">
            <a:avLst/>
          </a:prstGeom>
        </p:spPr>
      </p:pic>
    </p:spTree>
    <p:extLst>
      <p:ext uri="{BB962C8B-B14F-4D97-AF65-F5344CB8AC3E}">
        <p14:creationId xmlns:p14="http://schemas.microsoft.com/office/powerpoint/2010/main" val="9263608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L-Moment Ratios</a:t>
            </a:r>
          </a:p>
        </p:txBody>
      </p:sp>
      <p:graphicFrame>
        <p:nvGraphicFramePr>
          <p:cNvPr id="5" name="Table 6">
            <a:extLst>
              <a:ext uri="{FF2B5EF4-FFF2-40B4-BE49-F238E27FC236}">
                <a16:creationId xmlns:a16="http://schemas.microsoft.com/office/drawing/2014/main" id="{CC51C53C-DEC9-5E16-5B8E-390B510B2559}"/>
              </a:ext>
            </a:extLst>
          </p:cNvPr>
          <p:cNvGraphicFramePr>
            <a:graphicFrameLocks noGrp="1"/>
          </p:cNvGraphicFramePr>
          <p:nvPr/>
        </p:nvGraphicFramePr>
        <p:xfrm>
          <a:off x="258948" y="1523770"/>
          <a:ext cx="5409100" cy="3068655"/>
        </p:xfrm>
        <a:graphic>
          <a:graphicData uri="http://schemas.openxmlformats.org/drawingml/2006/table">
            <a:tbl>
              <a:tblPr firstRow="1" bandRow="1">
                <a:tableStyleId>{5C22544A-7EE6-4342-B048-85BDC9FD1C3A}</a:tableStyleId>
              </a:tblPr>
              <a:tblGrid>
                <a:gridCol w="2287210">
                  <a:extLst>
                    <a:ext uri="{9D8B030D-6E8A-4147-A177-3AD203B41FA5}">
                      <a16:colId xmlns:a16="http://schemas.microsoft.com/office/drawing/2014/main" val="3377667050"/>
                    </a:ext>
                  </a:extLst>
                </a:gridCol>
                <a:gridCol w="3121890">
                  <a:extLst>
                    <a:ext uri="{9D8B030D-6E8A-4147-A177-3AD203B41FA5}">
                      <a16:colId xmlns:a16="http://schemas.microsoft.com/office/drawing/2014/main" val="3187571562"/>
                    </a:ext>
                  </a:extLst>
                </a:gridCol>
              </a:tblGrid>
              <a:tr h="251782">
                <a:tc>
                  <a:txBody>
                    <a:bodyPr/>
                    <a:lstStyle/>
                    <a:p>
                      <a:pPr algn="ctr"/>
                      <a:r>
                        <a:rPr lang="en-US" sz="1400" dirty="0">
                          <a:solidFill>
                            <a:schemeClr val="accent1">
                              <a:lumMod val="40000"/>
                              <a:lumOff val="60000"/>
                            </a:schemeClr>
                          </a:solidFill>
                        </a:rPr>
                        <a:t>Product Moments</a:t>
                      </a: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1">
                        <a:lumMod val="75000"/>
                      </a:schemeClr>
                    </a:solidFill>
                  </a:tcPr>
                </a:tc>
                <a:tc>
                  <a:txBody>
                    <a:bodyPr/>
                    <a:lstStyle/>
                    <a:p>
                      <a:pPr algn="ctr"/>
                      <a:r>
                        <a:rPr lang="en-US" sz="1400" dirty="0">
                          <a:solidFill>
                            <a:schemeClr val="accent1">
                              <a:lumMod val="40000"/>
                              <a:lumOff val="60000"/>
                            </a:schemeClr>
                          </a:solidFill>
                        </a:rPr>
                        <a:t>Linear Moments</a:t>
                      </a:r>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accent1">
                        <a:lumMod val="75000"/>
                      </a:schemeClr>
                    </a:solidFill>
                  </a:tcPr>
                </a:tc>
                <a:extLst>
                  <a:ext uri="{0D108BD9-81ED-4DB2-BD59-A6C34878D82A}">
                    <a16:rowId xmlns:a16="http://schemas.microsoft.com/office/drawing/2014/main" val="1776559921"/>
                  </a:ext>
                </a:extLst>
              </a:tr>
              <a:tr h="616485">
                <a:tc>
                  <a:txBody>
                    <a:bodyPr/>
                    <a:lstStyle/>
                    <a:p>
                      <a:endParaRPr lang="en-US" dirty="0"/>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tx1"/>
                    </a:solidFill>
                  </a:tcPr>
                </a:tc>
                <a:tc>
                  <a:txBody>
                    <a:bodyPr/>
                    <a:lstStyle/>
                    <a:p>
                      <a:endParaRPr lang="en-US" dirty="0"/>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tx1"/>
                    </a:solidFill>
                  </a:tcPr>
                </a:tc>
                <a:extLst>
                  <a:ext uri="{0D108BD9-81ED-4DB2-BD59-A6C34878D82A}">
                    <a16:rowId xmlns:a16="http://schemas.microsoft.com/office/drawing/2014/main" val="2905466039"/>
                  </a:ext>
                </a:extLst>
              </a:tr>
              <a:tr h="616485">
                <a:tc>
                  <a:txBody>
                    <a:bodyPr/>
                    <a:lstStyle/>
                    <a:p>
                      <a:endParaRPr lang="en-US" dirty="0"/>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tx1"/>
                    </a:solidFill>
                  </a:tcPr>
                </a:tc>
                <a:tc>
                  <a:txBody>
                    <a:bodyPr/>
                    <a:lstStyle/>
                    <a:p>
                      <a:endParaRPr lang="en-US"/>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tx1"/>
                    </a:solidFill>
                  </a:tcPr>
                </a:tc>
                <a:extLst>
                  <a:ext uri="{0D108BD9-81ED-4DB2-BD59-A6C34878D82A}">
                    <a16:rowId xmlns:a16="http://schemas.microsoft.com/office/drawing/2014/main" val="1639577924"/>
                  </a:ext>
                </a:extLst>
              </a:tr>
              <a:tr h="616485">
                <a:tc>
                  <a:txBody>
                    <a:bodyPr/>
                    <a:lstStyle/>
                    <a:p>
                      <a:endParaRPr lang="en-US" dirty="0"/>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tx1"/>
                    </a:solidFill>
                  </a:tcPr>
                </a:tc>
                <a:tc>
                  <a:txBody>
                    <a:bodyPr/>
                    <a:lstStyle/>
                    <a:p>
                      <a:endParaRPr lang="en-US" dirty="0"/>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tx1"/>
                    </a:solidFill>
                  </a:tcPr>
                </a:tc>
                <a:extLst>
                  <a:ext uri="{0D108BD9-81ED-4DB2-BD59-A6C34878D82A}">
                    <a16:rowId xmlns:a16="http://schemas.microsoft.com/office/drawing/2014/main" val="3218176001"/>
                  </a:ext>
                </a:extLst>
              </a:tr>
              <a:tr h="755345">
                <a:tc>
                  <a:txBody>
                    <a:bodyPr/>
                    <a:lstStyle/>
                    <a:p>
                      <a:endParaRPr lang="en-US" dirty="0"/>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tx1"/>
                    </a:solidFill>
                  </a:tcPr>
                </a:tc>
                <a:tc>
                  <a:txBody>
                    <a:bodyPr/>
                    <a:lstStyle/>
                    <a:p>
                      <a:r>
                        <a:rPr lang="en-US" dirty="0"/>
                        <a:t> </a:t>
                      </a:r>
                    </a:p>
                    <a:p>
                      <a:endParaRPr lang="en-US" dirty="0"/>
                    </a:p>
                    <a:p>
                      <a:endParaRPr lang="en-US" dirty="0"/>
                    </a:p>
                    <a:p>
                      <a:endParaRPr lang="en-US" dirty="0"/>
                    </a:p>
                  </a:txBody>
                  <a:tcPr>
                    <a:lnL w="28575"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solidFill>
                      <a:schemeClr val="tx1"/>
                    </a:solidFill>
                  </a:tcPr>
                </a:tc>
                <a:extLst>
                  <a:ext uri="{0D108BD9-81ED-4DB2-BD59-A6C34878D82A}">
                    <a16:rowId xmlns:a16="http://schemas.microsoft.com/office/drawing/2014/main" val="3718322246"/>
                  </a:ext>
                </a:extLst>
              </a:tr>
            </a:tbl>
          </a:graphicData>
        </a:graphic>
      </p:graphicFrame>
      <p:pic>
        <p:nvPicPr>
          <p:cNvPr id="6" name="Picture 5">
            <a:extLst>
              <a:ext uri="{FF2B5EF4-FFF2-40B4-BE49-F238E27FC236}">
                <a16:creationId xmlns:a16="http://schemas.microsoft.com/office/drawing/2014/main" id="{5E94D32F-3105-0B1B-1B4F-EBAC71E59429}"/>
              </a:ext>
            </a:extLst>
          </p:cNvPr>
          <p:cNvPicPr>
            <a:picLocks noChangeAspect="1"/>
          </p:cNvPicPr>
          <p:nvPr/>
        </p:nvPicPr>
        <p:blipFill>
          <a:blip r:embed="rId3"/>
          <a:stretch>
            <a:fillRect/>
          </a:stretch>
        </p:blipFill>
        <p:spPr>
          <a:xfrm>
            <a:off x="762095" y="2541382"/>
            <a:ext cx="1131892" cy="408539"/>
          </a:xfrm>
          <a:prstGeom prst="rect">
            <a:avLst/>
          </a:prstGeom>
        </p:spPr>
      </p:pic>
      <p:pic>
        <p:nvPicPr>
          <p:cNvPr id="7" name="Picture 6">
            <a:extLst>
              <a:ext uri="{FF2B5EF4-FFF2-40B4-BE49-F238E27FC236}">
                <a16:creationId xmlns:a16="http://schemas.microsoft.com/office/drawing/2014/main" id="{8B99E87E-DCCB-9ED0-249A-6DF77375CAE9}"/>
              </a:ext>
            </a:extLst>
          </p:cNvPr>
          <p:cNvPicPr>
            <a:picLocks noChangeAspect="1"/>
          </p:cNvPicPr>
          <p:nvPr/>
        </p:nvPicPr>
        <p:blipFill>
          <a:blip r:embed="rId4"/>
          <a:stretch>
            <a:fillRect/>
          </a:stretch>
        </p:blipFill>
        <p:spPr>
          <a:xfrm>
            <a:off x="562895" y="3164733"/>
            <a:ext cx="1530292" cy="411447"/>
          </a:xfrm>
          <a:prstGeom prst="rect">
            <a:avLst/>
          </a:prstGeom>
        </p:spPr>
      </p:pic>
      <p:pic>
        <p:nvPicPr>
          <p:cNvPr id="8" name="Picture 7">
            <a:extLst>
              <a:ext uri="{FF2B5EF4-FFF2-40B4-BE49-F238E27FC236}">
                <a16:creationId xmlns:a16="http://schemas.microsoft.com/office/drawing/2014/main" id="{069822D4-B4ED-E802-8ECD-B4E97A409A5D}"/>
              </a:ext>
            </a:extLst>
          </p:cNvPr>
          <p:cNvPicPr>
            <a:picLocks noChangeAspect="1"/>
          </p:cNvPicPr>
          <p:nvPr/>
        </p:nvPicPr>
        <p:blipFill>
          <a:blip r:embed="rId5"/>
          <a:stretch>
            <a:fillRect/>
          </a:stretch>
        </p:blipFill>
        <p:spPr>
          <a:xfrm>
            <a:off x="373626" y="3912588"/>
            <a:ext cx="2046915" cy="427917"/>
          </a:xfrm>
          <a:prstGeom prst="rect">
            <a:avLst/>
          </a:prstGeom>
        </p:spPr>
      </p:pic>
      <p:pic>
        <p:nvPicPr>
          <p:cNvPr id="12" name="Picture 11">
            <a:extLst>
              <a:ext uri="{FF2B5EF4-FFF2-40B4-BE49-F238E27FC236}">
                <a16:creationId xmlns:a16="http://schemas.microsoft.com/office/drawing/2014/main" id="{2018201F-59B0-841C-7B55-798C2698BF1A}"/>
              </a:ext>
            </a:extLst>
          </p:cNvPr>
          <p:cNvPicPr>
            <a:picLocks noChangeAspect="1"/>
          </p:cNvPicPr>
          <p:nvPr/>
        </p:nvPicPr>
        <p:blipFill>
          <a:blip r:embed="rId6"/>
          <a:srcRect b="40942"/>
          <a:stretch/>
        </p:blipFill>
        <p:spPr>
          <a:xfrm>
            <a:off x="2733430" y="3176371"/>
            <a:ext cx="2657528" cy="411447"/>
          </a:xfrm>
          <a:prstGeom prst="rect">
            <a:avLst/>
          </a:prstGeom>
        </p:spPr>
      </p:pic>
      <p:pic>
        <p:nvPicPr>
          <p:cNvPr id="13" name="Picture 12">
            <a:extLst>
              <a:ext uri="{FF2B5EF4-FFF2-40B4-BE49-F238E27FC236}">
                <a16:creationId xmlns:a16="http://schemas.microsoft.com/office/drawing/2014/main" id="{0EFD9BDE-722E-5C72-3BE1-EACB06632645}"/>
              </a:ext>
            </a:extLst>
          </p:cNvPr>
          <p:cNvPicPr>
            <a:picLocks noChangeAspect="1"/>
          </p:cNvPicPr>
          <p:nvPr/>
        </p:nvPicPr>
        <p:blipFill>
          <a:blip r:embed="rId7"/>
          <a:srcRect b="31630"/>
          <a:stretch/>
        </p:blipFill>
        <p:spPr>
          <a:xfrm>
            <a:off x="2631244" y="3828378"/>
            <a:ext cx="2943466" cy="645062"/>
          </a:xfrm>
          <a:prstGeom prst="rect">
            <a:avLst/>
          </a:prstGeom>
        </p:spPr>
      </p:pic>
      <p:pic>
        <p:nvPicPr>
          <p:cNvPr id="14" name="Picture 13">
            <a:extLst>
              <a:ext uri="{FF2B5EF4-FFF2-40B4-BE49-F238E27FC236}">
                <a16:creationId xmlns:a16="http://schemas.microsoft.com/office/drawing/2014/main" id="{2C52460B-D551-3FF2-BE03-8C8086049DC5}"/>
              </a:ext>
            </a:extLst>
          </p:cNvPr>
          <p:cNvPicPr>
            <a:picLocks noChangeAspect="1"/>
          </p:cNvPicPr>
          <p:nvPr/>
        </p:nvPicPr>
        <p:blipFill>
          <a:blip r:embed="rId8"/>
          <a:stretch>
            <a:fillRect/>
          </a:stretch>
        </p:blipFill>
        <p:spPr>
          <a:xfrm>
            <a:off x="957527" y="1947101"/>
            <a:ext cx="741029" cy="411683"/>
          </a:xfrm>
          <a:prstGeom prst="rect">
            <a:avLst/>
          </a:prstGeom>
        </p:spPr>
      </p:pic>
      <p:pic>
        <p:nvPicPr>
          <p:cNvPr id="15" name="Picture 14">
            <a:extLst>
              <a:ext uri="{FF2B5EF4-FFF2-40B4-BE49-F238E27FC236}">
                <a16:creationId xmlns:a16="http://schemas.microsoft.com/office/drawing/2014/main" id="{864622BB-5766-2F0A-CF11-C2022430ED7C}"/>
              </a:ext>
            </a:extLst>
          </p:cNvPr>
          <p:cNvPicPr>
            <a:picLocks noChangeAspect="1"/>
          </p:cNvPicPr>
          <p:nvPr/>
        </p:nvPicPr>
        <p:blipFill>
          <a:blip r:embed="rId9"/>
          <a:stretch>
            <a:fillRect/>
          </a:stretch>
        </p:blipFill>
        <p:spPr>
          <a:xfrm>
            <a:off x="3670240" y="1950198"/>
            <a:ext cx="946067" cy="411448"/>
          </a:xfrm>
          <a:prstGeom prst="rect">
            <a:avLst/>
          </a:prstGeom>
        </p:spPr>
      </p:pic>
      <p:pic>
        <p:nvPicPr>
          <p:cNvPr id="16" name="Picture 15">
            <a:extLst>
              <a:ext uri="{FF2B5EF4-FFF2-40B4-BE49-F238E27FC236}">
                <a16:creationId xmlns:a16="http://schemas.microsoft.com/office/drawing/2014/main" id="{C2E08341-8E00-34C4-4EE8-D3F67C5675A3}"/>
              </a:ext>
            </a:extLst>
          </p:cNvPr>
          <p:cNvPicPr>
            <a:picLocks noChangeAspect="1"/>
          </p:cNvPicPr>
          <p:nvPr/>
        </p:nvPicPr>
        <p:blipFill>
          <a:blip r:embed="rId10"/>
          <a:srcRect b="42708"/>
          <a:stretch/>
        </p:blipFill>
        <p:spPr>
          <a:xfrm>
            <a:off x="3133159" y="2531692"/>
            <a:ext cx="2020231" cy="427917"/>
          </a:xfrm>
          <a:prstGeom prst="rect">
            <a:avLst/>
          </a:prstGeom>
        </p:spPr>
      </p:pic>
      <p:cxnSp>
        <p:nvCxnSpPr>
          <p:cNvPr id="17" name="Straight Arrow Connector 16">
            <a:extLst>
              <a:ext uri="{FF2B5EF4-FFF2-40B4-BE49-F238E27FC236}">
                <a16:creationId xmlns:a16="http://schemas.microsoft.com/office/drawing/2014/main" id="{5AB3E09F-08B6-59E4-6284-148B4A1F8E1C}"/>
              </a:ext>
            </a:extLst>
          </p:cNvPr>
          <p:cNvCxnSpPr>
            <a:cxnSpLocks/>
          </p:cNvCxnSpPr>
          <p:nvPr/>
        </p:nvCxnSpPr>
        <p:spPr>
          <a:xfrm flipV="1">
            <a:off x="4753648" y="971537"/>
            <a:ext cx="871297" cy="1171299"/>
          </a:xfrm>
          <a:prstGeom prst="straightConnector1">
            <a:avLst/>
          </a:prstGeom>
          <a:ln w="38100">
            <a:solidFill>
              <a:srgbClr val="00FFFF"/>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A77F2024-7DD6-62C5-4FDD-163A12BA2921}"/>
              </a:ext>
            </a:extLst>
          </p:cNvPr>
          <p:cNvCxnSpPr>
            <a:cxnSpLocks/>
          </p:cNvCxnSpPr>
          <p:nvPr/>
        </p:nvCxnSpPr>
        <p:spPr>
          <a:xfrm flipV="1">
            <a:off x="5210848" y="1557186"/>
            <a:ext cx="1377143" cy="1181165"/>
          </a:xfrm>
          <a:prstGeom prst="straightConnector1">
            <a:avLst/>
          </a:prstGeom>
          <a:ln w="38100">
            <a:solidFill>
              <a:srgbClr val="00FF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6698D0A0-63F1-8633-2A21-942DF3B05990}"/>
              </a:ext>
            </a:extLst>
          </p:cNvPr>
          <p:cNvCxnSpPr>
            <a:cxnSpLocks/>
          </p:cNvCxnSpPr>
          <p:nvPr/>
        </p:nvCxnSpPr>
        <p:spPr>
          <a:xfrm flipV="1">
            <a:off x="5399250" y="2506727"/>
            <a:ext cx="1152411" cy="863729"/>
          </a:xfrm>
          <a:prstGeom prst="straightConnector1">
            <a:avLst/>
          </a:prstGeom>
          <a:ln w="38100">
            <a:solidFill>
              <a:srgbClr val="00FF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AC04A58B-2430-FA41-1CF5-3D8741BB39E2}"/>
              </a:ext>
            </a:extLst>
          </p:cNvPr>
          <p:cNvCxnSpPr>
            <a:cxnSpLocks/>
          </p:cNvCxnSpPr>
          <p:nvPr/>
        </p:nvCxnSpPr>
        <p:spPr>
          <a:xfrm flipV="1">
            <a:off x="5587652" y="3410929"/>
            <a:ext cx="776203" cy="668068"/>
          </a:xfrm>
          <a:prstGeom prst="straightConnector1">
            <a:avLst/>
          </a:prstGeom>
          <a:ln w="38100">
            <a:solidFill>
              <a:srgbClr val="00FF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D33647C3-3BFC-B558-2D1B-7D5017FE6CFA}"/>
                  </a:ext>
                </a:extLst>
              </p:cNvPr>
              <p:cNvSpPr txBox="1"/>
              <p:nvPr/>
            </p:nvSpPr>
            <p:spPr>
              <a:xfrm>
                <a:off x="5704995" y="602838"/>
                <a:ext cx="1865745" cy="461665"/>
              </a:xfrm>
              <a:prstGeom prst="rect">
                <a:avLst/>
              </a:prstGeom>
              <a:noFill/>
            </p:spPr>
            <p:txBody>
              <a:bodyPr wrap="square" rtlCol="0">
                <a:spAutoFit/>
              </a:bodyPr>
              <a:lstStyle/>
              <a:p>
                <a14:m>
                  <m:oMath xmlns:m="http://schemas.openxmlformats.org/officeDocument/2006/math">
                    <m:sSub>
                      <m:sSubPr>
                        <m:ctrlPr>
                          <a:rPr lang="en-US" sz="2400" i="1" smtClean="0">
                            <a:solidFill>
                              <a:srgbClr val="00FFFF"/>
                            </a:solidFill>
                            <a:latin typeface="Cambria Math" panose="02040503050406030204" pitchFamily="18" charset="0"/>
                          </a:rPr>
                        </m:ctrlPr>
                      </m:sSubPr>
                      <m:e>
                        <m:r>
                          <a:rPr lang="en-US" sz="2400" b="0" i="1" smtClean="0">
                            <a:solidFill>
                              <a:srgbClr val="00FFFF"/>
                            </a:solidFill>
                            <a:latin typeface="Cambria Math" panose="02040503050406030204" pitchFamily="18" charset="0"/>
                          </a:rPr>
                          <m:t>𝑙</m:t>
                        </m:r>
                      </m:e>
                      <m:sub>
                        <m:r>
                          <a:rPr lang="en-US" sz="2400" b="0" i="1" smtClean="0">
                            <a:solidFill>
                              <a:srgbClr val="00FFFF"/>
                            </a:solidFill>
                            <a:latin typeface="Cambria Math" panose="02040503050406030204" pitchFamily="18" charset="0"/>
                          </a:rPr>
                          <m:t>1</m:t>
                        </m:r>
                      </m:sub>
                    </m:sSub>
                  </m:oMath>
                </a14:m>
                <a:r>
                  <a:rPr lang="en-US" sz="2400" dirty="0">
                    <a:solidFill>
                      <a:srgbClr val="00FFFF"/>
                    </a:solidFill>
                  </a:rPr>
                  <a:t> = L-mean</a:t>
                </a:r>
                <a:endParaRPr lang="en-US" sz="2400" i="1" dirty="0">
                  <a:solidFill>
                    <a:srgbClr val="00FFFF"/>
                  </a:solidFill>
                </a:endParaRPr>
              </a:p>
            </p:txBody>
          </p:sp>
        </mc:Choice>
        <mc:Fallback xmlns="">
          <p:sp>
            <p:nvSpPr>
              <p:cNvPr id="26" name="TextBox 25">
                <a:extLst>
                  <a:ext uri="{FF2B5EF4-FFF2-40B4-BE49-F238E27FC236}">
                    <a16:creationId xmlns:a16="http://schemas.microsoft.com/office/drawing/2014/main" id="{D33647C3-3BFC-B558-2D1B-7D5017FE6CFA}"/>
                  </a:ext>
                </a:extLst>
              </p:cNvPr>
              <p:cNvSpPr txBox="1">
                <a:spLocks noRot="1" noChangeAspect="1" noMove="1" noResize="1" noEditPoints="1" noAdjustHandles="1" noChangeArrowheads="1" noChangeShapeType="1" noTextEdit="1"/>
              </p:cNvSpPr>
              <p:nvPr/>
            </p:nvSpPr>
            <p:spPr>
              <a:xfrm>
                <a:off x="5704995" y="602838"/>
                <a:ext cx="1865745" cy="461665"/>
              </a:xfrm>
              <a:prstGeom prst="rect">
                <a:avLst/>
              </a:prstGeom>
              <a:blipFill>
                <a:blip r:embed="rId11"/>
                <a:stretch>
                  <a:fillRect l="-980" t="-10526" b="-28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B51E7CF1-14BD-B275-A8A6-3669C7306546}"/>
                  </a:ext>
                </a:extLst>
              </p:cNvPr>
              <p:cNvSpPr txBox="1"/>
              <p:nvPr/>
            </p:nvSpPr>
            <p:spPr>
              <a:xfrm>
                <a:off x="6637867" y="1189736"/>
                <a:ext cx="2207161" cy="668068"/>
              </a:xfrm>
              <a:prstGeom prst="rect">
                <a:avLst/>
              </a:prstGeom>
              <a:noFill/>
            </p:spPr>
            <p:txBody>
              <a:bodyPr wrap="square" rtlCol="0">
                <a:spAutoFit/>
              </a:bodyPr>
              <a:lstStyle/>
              <a:p>
                <a14:m>
                  <m:oMath xmlns:m="http://schemas.openxmlformats.org/officeDocument/2006/math">
                    <m:r>
                      <a:rPr lang="en-US" sz="2400" b="0" i="1" smtClean="0">
                        <a:solidFill>
                          <a:srgbClr val="00FF00"/>
                        </a:solidFill>
                        <a:latin typeface="Cambria Math" panose="02040503050406030204" pitchFamily="18" charset="0"/>
                      </a:rPr>
                      <m:t>𝑡</m:t>
                    </m:r>
                    <m:r>
                      <a:rPr lang="en-US" sz="2400" b="0" i="1" smtClean="0">
                        <a:solidFill>
                          <a:srgbClr val="00FF00"/>
                        </a:solidFill>
                        <a:latin typeface="Cambria Math" panose="02040503050406030204" pitchFamily="18" charset="0"/>
                      </a:rPr>
                      <m:t>= </m:t>
                    </m:r>
                    <m:f>
                      <m:fPr>
                        <m:ctrlPr>
                          <a:rPr lang="en-US" sz="2400" b="0" i="1" smtClean="0">
                            <a:solidFill>
                              <a:srgbClr val="00FF00"/>
                            </a:solidFill>
                            <a:latin typeface="Cambria Math" panose="02040503050406030204" pitchFamily="18" charset="0"/>
                          </a:rPr>
                        </m:ctrlPr>
                      </m:fPr>
                      <m:num>
                        <m:sSub>
                          <m:sSubPr>
                            <m:ctrlPr>
                              <a:rPr lang="en-US" sz="2400" b="0" i="1" smtClean="0">
                                <a:solidFill>
                                  <a:srgbClr val="00FF00"/>
                                </a:solidFill>
                                <a:latin typeface="Cambria Math" panose="02040503050406030204" pitchFamily="18" charset="0"/>
                              </a:rPr>
                            </m:ctrlPr>
                          </m:sSubPr>
                          <m:e>
                            <m:r>
                              <a:rPr lang="en-US" sz="2400" b="0" i="1" smtClean="0">
                                <a:solidFill>
                                  <a:srgbClr val="00FF00"/>
                                </a:solidFill>
                                <a:latin typeface="Cambria Math" panose="02040503050406030204" pitchFamily="18" charset="0"/>
                              </a:rPr>
                              <m:t>𝑙</m:t>
                            </m:r>
                          </m:e>
                          <m:sub>
                            <m:r>
                              <a:rPr lang="en-US" sz="2400" b="0" i="1" smtClean="0">
                                <a:solidFill>
                                  <a:srgbClr val="00FF00"/>
                                </a:solidFill>
                                <a:latin typeface="Cambria Math" panose="02040503050406030204" pitchFamily="18" charset="0"/>
                              </a:rPr>
                              <m:t>2</m:t>
                            </m:r>
                          </m:sub>
                        </m:sSub>
                      </m:num>
                      <m:den>
                        <m:sSub>
                          <m:sSubPr>
                            <m:ctrlPr>
                              <a:rPr lang="en-US" sz="2400" b="0" i="1" smtClean="0">
                                <a:solidFill>
                                  <a:srgbClr val="00FF00"/>
                                </a:solidFill>
                                <a:latin typeface="Cambria Math" panose="02040503050406030204" pitchFamily="18" charset="0"/>
                              </a:rPr>
                            </m:ctrlPr>
                          </m:sSubPr>
                          <m:e>
                            <m:r>
                              <a:rPr lang="en-US" sz="2400" b="0" i="1" smtClean="0">
                                <a:solidFill>
                                  <a:srgbClr val="00FF00"/>
                                </a:solidFill>
                                <a:latin typeface="Cambria Math" panose="02040503050406030204" pitchFamily="18" charset="0"/>
                              </a:rPr>
                              <m:t>𝑙</m:t>
                            </m:r>
                          </m:e>
                          <m:sub>
                            <m:r>
                              <a:rPr lang="en-US" sz="2400" b="0" i="1" smtClean="0">
                                <a:solidFill>
                                  <a:srgbClr val="00FF00"/>
                                </a:solidFill>
                                <a:latin typeface="Cambria Math" panose="02040503050406030204" pitchFamily="18" charset="0"/>
                              </a:rPr>
                              <m:t>1</m:t>
                            </m:r>
                          </m:sub>
                        </m:sSub>
                      </m:den>
                    </m:f>
                    <m:r>
                      <a:rPr lang="en-US" sz="2400" b="0" i="1" smtClean="0">
                        <a:solidFill>
                          <a:srgbClr val="00FF00"/>
                        </a:solidFill>
                        <a:latin typeface="Cambria Math" panose="02040503050406030204" pitchFamily="18" charset="0"/>
                      </a:rPr>
                      <m:t>=</m:t>
                    </m:r>
                  </m:oMath>
                </a14:m>
                <a:r>
                  <a:rPr lang="en-US" sz="2400" dirty="0">
                    <a:solidFill>
                      <a:srgbClr val="00FF00"/>
                    </a:solidFill>
                  </a:rPr>
                  <a:t> L-CV</a:t>
                </a:r>
                <a:endParaRPr lang="en-US" sz="2400" i="1" dirty="0">
                  <a:solidFill>
                    <a:srgbClr val="00FF00"/>
                  </a:solidFill>
                </a:endParaRPr>
              </a:p>
            </p:txBody>
          </p:sp>
        </mc:Choice>
        <mc:Fallback xmlns="">
          <p:sp>
            <p:nvSpPr>
              <p:cNvPr id="27" name="TextBox 26">
                <a:extLst>
                  <a:ext uri="{FF2B5EF4-FFF2-40B4-BE49-F238E27FC236}">
                    <a16:creationId xmlns:a16="http://schemas.microsoft.com/office/drawing/2014/main" id="{B51E7CF1-14BD-B275-A8A6-3669C7306546}"/>
                  </a:ext>
                </a:extLst>
              </p:cNvPr>
              <p:cNvSpPr txBox="1">
                <a:spLocks noRot="1" noChangeAspect="1" noMove="1" noResize="1" noEditPoints="1" noAdjustHandles="1" noChangeArrowheads="1" noChangeShapeType="1" noTextEdit="1"/>
              </p:cNvSpPr>
              <p:nvPr/>
            </p:nvSpPr>
            <p:spPr>
              <a:xfrm>
                <a:off x="6637867" y="1189736"/>
                <a:ext cx="2207161" cy="668068"/>
              </a:xfrm>
              <a:prstGeom prst="rect">
                <a:avLst/>
              </a:prstGeom>
              <a:blipFill>
                <a:blip r:embed="rId12"/>
                <a:stretch>
                  <a:fillRect b="-18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3A558811-FBEF-4A92-C53B-9BA6331FDA7F}"/>
                  </a:ext>
                </a:extLst>
              </p:cNvPr>
              <p:cNvSpPr txBox="1"/>
              <p:nvPr/>
            </p:nvSpPr>
            <p:spPr>
              <a:xfrm>
                <a:off x="6551661" y="2005677"/>
                <a:ext cx="2472281" cy="668068"/>
              </a:xfrm>
              <a:prstGeom prst="rect">
                <a:avLst/>
              </a:prstGeom>
              <a:noFill/>
            </p:spPr>
            <p:txBody>
              <a:bodyPr wrap="square" rtlCol="0">
                <a:spAutoFit/>
              </a:bodyPr>
              <a:lstStyle/>
              <a:p>
                <a14:m>
                  <m:oMath xmlns:m="http://schemas.openxmlformats.org/officeDocument/2006/math">
                    <m:sSub>
                      <m:sSubPr>
                        <m:ctrlPr>
                          <a:rPr lang="en-US" sz="2400" b="0" i="1" smtClean="0">
                            <a:solidFill>
                              <a:srgbClr val="00FF00"/>
                            </a:solidFill>
                            <a:latin typeface="Cambria Math" panose="02040503050406030204" pitchFamily="18" charset="0"/>
                          </a:rPr>
                        </m:ctrlPr>
                      </m:sSubPr>
                      <m:e>
                        <m:r>
                          <a:rPr lang="en-US" sz="2400" b="0" i="1" smtClean="0">
                            <a:solidFill>
                              <a:srgbClr val="00FF00"/>
                            </a:solidFill>
                            <a:latin typeface="Cambria Math" panose="02040503050406030204" pitchFamily="18" charset="0"/>
                          </a:rPr>
                          <m:t>𝑡</m:t>
                        </m:r>
                      </m:e>
                      <m:sub>
                        <m:r>
                          <a:rPr lang="en-US" sz="2400" b="0" i="1" smtClean="0">
                            <a:solidFill>
                              <a:srgbClr val="00FF00"/>
                            </a:solidFill>
                            <a:latin typeface="Cambria Math" panose="02040503050406030204" pitchFamily="18" charset="0"/>
                          </a:rPr>
                          <m:t>3</m:t>
                        </m:r>
                      </m:sub>
                    </m:sSub>
                    <m:r>
                      <a:rPr lang="en-US" sz="2400" b="0" i="1" smtClean="0">
                        <a:solidFill>
                          <a:srgbClr val="00FF00"/>
                        </a:solidFill>
                        <a:latin typeface="Cambria Math" panose="02040503050406030204" pitchFamily="18" charset="0"/>
                      </a:rPr>
                      <m:t>= </m:t>
                    </m:r>
                    <m:f>
                      <m:fPr>
                        <m:ctrlPr>
                          <a:rPr lang="en-US" sz="2400" b="0" i="1" smtClean="0">
                            <a:solidFill>
                              <a:srgbClr val="00FF00"/>
                            </a:solidFill>
                            <a:latin typeface="Cambria Math" panose="02040503050406030204" pitchFamily="18" charset="0"/>
                          </a:rPr>
                        </m:ctrlPr>
                      </m:fPr>
                      <m:num>
                        <m:sSub>
                          <m:sSubPr>
                            <m:ctrlPr>
                              <a:rPr lang="en-US" sz="2400" b="0" i="1" smtClean="0">
                                <a:solidFill>
                                  <a:srgbClr val="00FF00"/>
                                </a:solidFill>
                                <a:latin typeface="Cambria Math" panose="02040503050406030204" pitchFamily="18" charset="0"/>
                              </a:rPr>
                            </m:ctrlPr>
                          </m:sSubPr>
                          <m:e>
                            <m:r>
                              <a:rPr lang="en-US" sz="2400" b="0" i="1" smtClean="0">
                                <a:solidFill>
                                  <a:srgbClr val="00FF00"/>
                                </a:solidFill>
                                <a:latin typeface="Cambria Math" panose="02040503050406030204" pitchFamily="18" charset="0"/>
                              </a:rPr>
                              <m:t>𝑙</m:t>
                            </m:r>
                          </m:e>
                          <m:sub>
                            <m:r>
                              <a:rPr lang="en-US" sz="2400" b="0" i="1" smtClean="0">
                                <a:solidFill>
                                  <a:srgbClr val="00FF00"/>
                                </a:solidFill>
                                <a:latin typeface="Cambria Math" panose="02040503050406030204" pitchFamily="18" charset="0"/>
                              </a:rPr>
                              <m:t>3</m:t>
                            </m:r>
                          </m:sub>
                        </m:sSub>
                      </m:num>
                      <m:den>
                        <m:sSub>
                          <m:sSubPr>
                            <m:ctrlPr>
                              <a:rPr lang="en-US" sz="2400" b="0" i="1" smtClean="0">
                                <a:solidFill>
                                  <a:srgbClr val="00FF00"/>
                                </a:solidFill>
                                <a:latin typeface="Cambria Math" panose="02040503050406030204" pitchFamily="18" charset="0"/>
                              </a:rPr>
                            </m:ctrlPr>
                          </m:sSubPr>
                          <m:e>
                            <m:r>
                              <a:rPr lang="en-US" sz="2400" b="0" i="1" smtClean="0">
                                <a:solidFill>
                                  <a:srgbClr val="00FF00"/>
                                </a:solidFill>
                                <a:latin typeface="Cambria Math" panose="02040503050406030204" pitchFamily="18" charset="0"/>
                              </a:rPr>
                              <m:t>𝑙</m:t>
                            </m:r>
                          </m:e>
                          <m:sub>
                            <m:r>
                              <a:rPr lang="en-US" sz="2400" b="0" i="1" smtClean="0">
                                <a:solidFill>
                                  <a:srgbClr val="00FF00"/>
                                </a:solidFill>
                                <a:latin typeface="Cambria Math" panose="02040503050406030204" pitchFamily="18" charset="0"/>
                              </a:rPr>
                              <m:t>2</m:t>
                            </m:r>
                          </m:sub>
                        </m:sSub>
                      </m:den>
                    </m:f>
                    <m:r>
                      <a:rPr lang="en-US" sz="2400" b="0" i="1" smtClean="0">
                        <a:solidFill>
                          <a:srgbClr val="00FF00"/>
                        </a:solidFill>
                        <a:latin typeface="Cambria Math" panose="02040503050406030204" pitchFamily="18" charset="0"/>
                      </a:rPr>
                      <m:t>=</m:t>
                    </m:r>
                  </m:oMath>
                </a14:m>
                <a:r>
                  <a:rPr lang="en-US" sz="2400" dirty="0">
                    <a:solidFill>
                      <a:srgbClr val="00FF00"/>
                    </a:solidFill>
                  </a:rPr>
                  <a:t> L-skew</a:t>
                </a:r>
                <a:endParaRPr lang="en-US" sz="2400" i="1" dirty="0">
                  <a:solidFill>
                    <a:srgbClr val="00FF00"/>
                  </a:solidFill>
                </a:endParaRPr>
              </a:p>
            </p:txBody>
          </p:sp>
        </mc:Choice>
        <mc:Fallback xmlns="">
          <p:sp>
            <p:nvSpPr>
              <p:cNvPr id="28" name="TextBox 27">
                <a:extLst>
                  <a:ext uri="{FF2B5EF4-FFF2-40B4-BE49-F238E27FC236}">
                    <a16:creationId xmlns:a16="http://schemas.microsoft.com/office/drawing/2014/main" id="{3A558811-FBEF-4A92-C53B-9BA6331FDA7F}"/>
                  </a:ext>
                </a:extLst>
              </p:cNvPr>
              <p:cNvSpPr txBox="1">
                <a:spLocks noRot="1" noChangeAspect="1" noMove="1" noResize="1" noEditPoints="1" noAdjustHandles="1" noChangeArrowheads="1" noChangeShapeType="1" noTextEdit="1"/>
              </p:cNvSpPr>
              <p:nvPr/>
            </p:nvSpPr>
            <p:spPr>
              <a:xfrm>
                <a:off x="6551661" y="2005677"/>
                <a:ext cx="2472281" cy="668068"/>
              </a:xfrm>
              <a:prstGeom prst="rect">
                <a:avLst/>
              </a:prstGeom>
              <a:blipFill>
                <a:blip r:embed="rId13"/>
                <a:stretch>
                  <a:fillRect b="-18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A7AB6F80-B7A4-DFBA-93E9-79F486B6636D}"/>
                  </a:ext>
                </a:extLst>
              </p:cNvPr>
              <p:cNvSpPr txBox="1"/>
              <p:nvPr/>
            </p:nvSpPr>
            <p:spPr>
              <a:xfrm>
                <a:off x="6363855" y="2885378"/>
                <a:ext cx="2798830" cy="668068"/>
              </a:xfrm>
              <a:prstGeom prst="rect">
                <a:avLst/>
              </a:prstGeom>
              <a:noFill/>
            </p:spPr>
            <p:txBody>
              <a:bodyPr wrap="square" rtlCol="0">
                <a:spAutoFit/>
              </a:bodyPr>
              <a:lstStyle/>
              <a:p>
                <a14:m>
                  <m:oMath xmlns:m="http://schemas.openxmlformats.org/officeDocument/2006/math">
                    <m:sSub>
                      <m:sSubPr>
                        <m:ctrlPr>
                          <a:rPr lang="en-US" sz="2400" b="0" i="1" smtClean="0">
                            <a:solidFill>
                              <a:srgbClr val="00FF00"/>
                            </a:solidFill>
                            <a:latin typeface="Cambria Math" panose="02040503050406030204" pitchFamily="18" charset="0"/>
                          </a:rPr>
                        </m:ctrlPr>
                      </m:sSubPr>
                      <m:e>
                        <m:r>
                          <a:rPr lang="en-US" sz="2400" b="0" i="1" smtClean="0">
                            <a:solidFill>
                              <a:srgbClr val="00FF00"/>
                            </a:solidFill>
                            <a:latin typeface="Cambria Math" panose="02040503050406030204" pitchFamily="18" charset="0"/>
                          </a:rPr>
                          <m:t>𝑡</m:t>
                        </m:r>
                      </m:e>
                      <m:sub>
                        <m:r>
                          <a:rPr lang="en-US" sz="2400" b="0" i="1" smtClean="0">
                            <a:solidFill>
                              <a:srgbClr val="00FF00"/>
                            </a:solidFill>
                            <a:latin typeface="Cambria Math" panose="02040503050406030204" pitchFamily="18" charset="0"/>
                          </a:rPr>
                          <m:t>4</m:t>
                        </m:r>
                      </m:sub>
                    </m:sSub>
                    <m:r>
                      <a:rPr lang="en-US" sz="2400" b="0" i="1" smtClean="0">
                        <a:solidFill>
                          <a:srgbClr val="00FF00"/>
                        </a:solidFill>
                        <a:latin typeface="Cambria Math" panose="02040503050406030204" pitchFamily="18" charset="0"/>
                      </a:rPr>
                      <m:t>= </m:t>
                    </m:r>
                    <m:f>
                      <m:fPr>
                        <m:ctrlPr>
                          <a:rPr lang="en-US" sz="2400" b="0" i="1" smtClean="0">
                            <a:solidFill>
                              <a:srgbClr val="00FF00"/>
                            </a:solidFill>
                            <a:latin typeface="Cambria Math" panose="02040503050406030204" pitchFamily="18" charset="0"/>
                          </a:rPr>
                        </m:ctrlPr>
                      </m:fPr>
                      <m:num>
                        <m:sSub>
                          <m:sSubPr>
                            <m:ctrlPr>
                              <a:rPr lang="en-US" sz="2400" b="0" i="1" smtClean="0">
                                <a:solidFill>
                                  <a:srgbClr val="00FF00"/>
                                </a:solidFill>
                                <a:latin typeface="Cambria Math" panose="02040503050406030204" pitchFamily="18" charset="0"/>
                              </a:rPr>
                            </m:ctrlPr>
                          </m:sSubPr>
                          <m:e>
                            <m:r>
                              <a:rPr lang="en-US" sz="2400" b="0" i="1" smtClean="0">
                                <a:solidFill>
                                  <a:srgbClr val="00FF00"/>
                                </a:solidFill>
                                <a:latin typeface="Cambria Math" panose="02040503050406030204" pitchFamily="18" charset="0"/>
                              </a:rPr>
                              <m:t>𝑙</m:t>
                            </m:r>
                          </m:e>
                          <m:sub>
                            <m:r>
                              <a:rPr lang="en-US" sz="2400" b="0" i="1" smtClean="0">
                                <a:solidFill>
                                  <a:srgbClr val="00FF00"/>
                                </a:solidFill>
                                <a:latin typeface="Cambria Math" panose="02040503050406030204" pitchFamily="18" charset="0"/>
                              </a:rPr>
                              <m:t>4</m:t>
                            </m:r>
                          </m:sub>
                        </m:sSub>
                      </m:num>
                      <m:den>
                        <m:sSub>
                          <m:sSubPr>
                            <m:ctrlPr>
                              <a:rPr lang="en-US" sz="2400" b="0" i="1" smtClean="0">
                                <a:solidFill>
                                  <a:srgbClr val="00FF00"/>
                                </a:solidFill>
                                <a:latin typeface="Cambria Math" panose="02040503050406030204" pitchFamily="18" charset="0"/>
                              </a:rPr>
                            </m:ctrlPr>
                          </m:sSubPr>
                          <m:e>
                            <m:r>
                              <a:rPr lang="en-US" sz="2400" b="0" i="1" smtClean="0">
                                <a:solidFill>
                                  <a:srgbClr val="00FF00"/>
                                </a:solidFill>
                                <a:latin typeface="Cambria Math" panose="02040503050406030204" pitchFamily="18" charset="0"/>
                              </a:rPr>
                              <m:t>𝑙</m:t>
                            </m:r>
                          </m:e>
                          <m:sub>
                            <m:r>
                              <a:rPr lang="en-US" sz="2400" b="0" i="1" smtClean="0">
                                <a:solidFill>
                                  <a:srgbClr val="00FF00"/>
                                </a:solidFill>
                                <a:latin typeface="Cambria Math" panose="02040503050406030204" pitchFamily="18" charset="0"/>
                              </a:rPr>
                              <m:t>2</m:t>
                            </m:r>
                          </m:sub>
                        </m:sSub>
                      </m:den>
                    </m:f>
                    <m:r>
                      <a:rPr lang="en-US" sz="2400" b="0" i="1" smtClean="0">
                        <a:solidFill>
                          <a:srgbClr val="00FF00"/>
                        </a:solidFill>
                        <a:latin typeface="Cambria Math" panose="02040503050406030204" pitchFamily="18" charset="0"/>
                      </a:rPr>
                      <m:t>=</m:t>
                    </m:r>
                  </m:oMath>
                </a14:m>
                <a:r>
                  <a:rPr lang="en-US" sz="2400" dirty="0">
                    <a:solidFill>
                      <a:srgbClr val="00FF00"/>
                    </a:solidFill>
                  </a:rPr>
                  <a:t> L-kurtosis</a:t>
                </a:r>
                <a:endParaRPr lang="en-US" sz="2400" i="1" dirty="0">
                  <a:solidFill>
                    <a:srgbClr val="00FF00"/>
                  </a:solidFill>
                </a:endParaRPr>
              </a:p>
            </p:txBody>
          </p:sp>
        </mc:Choice>
        <mc:Fallback xmlns="">
          <p:sp>
            <p:nvSpPr>
              <p:cNvPr id="29" name="TextBox 28">
                <a:extLst>
                  <a:ext uri="{FF2B5EF4-FFF2-40B4-BE49-F238E27FC236}">
                    <a16:creationId xmlns:a16="http://schemas.microsoft.com/office/drawing/2014/main" id="{A7AB6F80-B7A4-DFBA-93E9-79F486B6636D}"/>
                  </a:ext>
                </a:extLst>
              </p:cNvPr>
              <p:cNvSpPr txBox="1">
                <a:spLocks noRot="1" noChangeAspect="1" noMove="1" noResize="1" noEditPoints="1" noAdjustHandles="1" noChangeArrowheads="1" noChangeShapeType="1" noTextEdit="1"/>
              </p:cNvSpPr>
              <p:nvPr/>
            </p:nvSpPr>
            <p:spPr>
              <a:xfrm>
                <a:off x="6363855" y="2885378"/>
                <a:ext cx="2798830" cy="668068"/>
              </a:xfrm>
              <a:prstGeom prst="rect">
                <a:avLst/>
              </a:prstGeom>
              <a:blipFill>
                <a:blip r:embed="rId14"/>
                <a:stretch>
                  <a:fillRect b="-1818"/>
                </a:stretch>
              </a:blipFill>
            </p:spPr>
            <p:txBody>
              <a:bodyPr/>
              <a:lstStyle/>
              <a:p>
                <a:r>
                  <a:rPr lang="en-US">
                    <a:noFill/>
                  </a:rPr>
                  <a:t> </a:t>
                </a:r>
              </a:p>
            </p:txBody>
          </p:sp>
        </mc:Fallback>
      </mc:AlternateContent>
      <p:sp>
        <p:nvSpPr>
          <p:cNvPr id="35" name="TextBox 34">
            <a:extLst>
              <a:ext uri="{FF2B5EF4-FFF2-40B4-BE49-F238E27FC236}">
                <a16:creationId xmlns:a16="http://schemas.microsoft.com/office/drawing/2014/main" id="{53F192D6-07B2-7D34-E869-8802E45EE53F}"/>
              </a:ext>
            </a:extLst>
          </p:cNvPr>
          <p:cNvSpPr txBox="1"/>
          <p:nvPr/>
        </p:nvSpPr>
        <p:spPr>
          <a:xfrm>
            <a:off x="7763270" y="1647949"/>
            <a:ext cx="1157952" cy="276999"/>
          </a:xfrm>
          <a:prstGeom prst="rect">
            <a:avLst/>
          </a:prstGeom>
          <a:noFill/>
        </p:spPr>
        <p:txBody>
          <a:bodyPr wrap="square" rtlCol="0">
            <a:spAutoFit/>
          </a:bodyPr>
          <a:lstStyle/>
          <a:p>
            <a:r>
              <a:rPr lang="en-US" sz="1200" dirty="0">
                <a:solidFill>
                  <a:srgbClr val="FF00FF"/>
                </a:solidFill>
              </a:rPr>
              <a:t>Range: [0,1]</a:t>
            </a:r>
          </a:p>
        </p:txBody>
      </p:sp>
      <p:sp>
        <p:nvSpPr>
          <p:cNvPr id="36" name="TextBox 35">
            <a:extLst>
              <a:ext uri="{FF2B5EF4-FFF2-40B4-BE49-F238E27FC236}">
                <a16:creationId xmlns:a16="http://schemas.microsoft.com/office/drawing/2014/main" id="{AC33E0DB-B579-22E3-C840-C2DD2A0459EF}"/>
              </a:ext>
            </a:extLst>
          </p:cNvPr>
          <p:cNvSpPr txBox="1"/>
          <p:nvPr/>
        </p:nvSpPr>
        <p:spPr>
          <a:xfrm>
            <a:off x="7914681" y="2468651"/>
            <a:ext cx="1157952" cy="276999"/>
          </a:xfrm>
          <a:prstGeom prst="rect">
            <a:avLst/>
          </a:prstGeom>
          <a:noFill/>
        </p:spPr>
        <p:txBody>
          <a:bodyPr wrap="square" rtlCol="0">
            <a:spAutoFit/>
          </a:bodyPr>
          <a:lstStyle/>
          <a:p>
            <a:r>
              <a:rPr lang="en-US" sz="1200" dirty="0">
                <a:solidFill>
                  <a:srgbClr val="FF00FF"/>
                </a:solidFill>
              </a:rPr>
              <a:t>Range: [-1,1]</a:t>
            </a:r>
          </a:p>
        </p:txBody>
      </p:sp>
      <p:sp>
        <p:nvSpPr>
          <p:cNvPr id="37" name="TextBox 36">
            <a:extLst>
              <a:ext uri="{FF2B5EF4-FFF2-40B4-BE49-F238E27FC236}">
                <a16:creationId xmlns:a16="http://schemas.microsoft.com/office/drawing/2014/main" id="{E7A59146-DACF-4345-376D-11A071865C62}"/>
              </a:ext>
            </a:extLst>
          </p:cNvPr>
          <p:cNvSpPr txBox="1"/>
          <p:nvPr/>
        </p:nvSpPr>
        <p:spPr>
          <a:xfrm>
            <a:off x="7936374" y="3370456"/>
            <a:ext cx="1157952" cy="276999"/>
          </a:xfrm>
          <a:prstGeom prst="rect">
            <a:avLst/>
          </a:prstGeom>
          <a:noFill/>
        </p:spPr>
        <p:txBody>
          <a:bodyPr wrap="square" rtlCol="0">
            <a:spAutoFit/>
          </a:bodyPr>
          <a:lstStyle/>
          <a:p>
            <a:r>
              <a:rPr lang="en-US" sz="1200" dirty="0">
                <a:solidFill>
                  <a:srgbClr val="FF00FF"/>
                </a:solidFill>
              </a:rPr>
              <a:t>Range: [-1,1]</a:t>
            </a:r>
          </a:p>
        </p:txBody>
      </p:sp>
      <p:sp>
        <p:nvSpPr>
          <p:cNvPr id="38" name="TextBox 37">
            <a:extLst>
              <a:ext uri="{FF2B5EF4-FFF2-40B4-BE49-F238E27FC236}">
                <a16:creationId xmlns:a16="http://schemas.microsoft.com/office/drawing/2014/main" id="{F7286CE9-9DEB-4342-5996-9170EE7C979A}"/>
              </a:ext>
            </a:extLst>
          </p:cNvPr>
          <p:cNvSpPr txBox="1"/>
          <p:nvPr/>
        </p:nvSpPr>
        <p:spPr>
          <a:xfrm>
            <a:off x="3199738" y="951341"/>
            <a:ext cx="1416569" cy="307777"/>
          </a:xfrm>
          <a:prstGeom prst="rect">
            <a:avLst/>
          </a:prstGeom>
          <a:noFill/>
        </p:spPr>
        <p:txBody>
          <a:bodyPr wrap="square" rtlCol="0">
            <a:spAutoFit/>
          </a:bodyPr>
          <a:lstStyle/>
          <a:p>
            <a:r>
              <a:rPr lang="en-US" sz="1400" dirty="0">
                <a:solidFill>
                  <a:srgbClr val="FF00FF"/>
                </a:solidFill>
              </a:rPr>
              <a:t>Dimensionless!</a:t>
            </a:r>
          </a:p>
        </p:txBody>
      </p:sp>
    </p:spTree>
    <p:extLst>
      <p:ext uri="{BB962C8B-B14F-4D97-AF65-F5344CB8AC3E}">
        <p14:creationId xmlns:p14="http://schemas.microsoft.com/office/powerpoint/2010/main" val="18176961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5" grpId="0"/>
      <p:bldP spid="36" grpId="0"/>
      <p:bldP spid="37" grpId="0"/>
      <p:bldP spid="3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r>
              <a:rPr lang="en-US" dirty="0"/>
              <a:t>Visual plot of the relationship between </a:t>
            </a:r>
            <a:r>
              <a:rPr lang="en-US" dirty="0">
                <a:solidFill>
                  <a:srgbClr val="00FFFF"/>
                </a:solidFill>
              </a:rPr>
              <a:t>L-skew</a:t>
            </a:r>
            <a:r>
              <a:rPr lang="en-US" dirty="0"/>
              <a:t> and </a:t>
            </a:r>
            <a:r>
              <a:rPr lang="en-US" dirty="0">
                <a:solidFill>
                  <a:srgbClr val="00FFFF"/>
                </a:solidFill>
              </a:rPr>
              <a:t>L-kurtosis</a:t>
            </a:r>
            <a:r>
              <a:rPr lang="en-US" dirty="0"/>
              <a:t> for common probability distributions</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L-Moment Ratio Diagram (LMRD)</a:t>
            </a:r>
          </a:p>
        </p:txBody>
      </p:sp>
      <p:pic>
        <p:nvPicPr>
          <p:cNvPr id="7" name="Picture 6">
            <a:extLst>
              <a:ext uri="{FF2B5EF4-FFF2-40B4-BE49-F238E27FC236}">
                <a16:creationId xmlns:a16="http://schemas.microsoft.com/office/drawing/2014/main" id="{51988C62-BBC7-02F9-653C-9C199C464DED}"/>
              </a:ext>
            </a:extLst>
          </p:cNvPr>
          <p:cNvPicPr>
            <a:picLocks noChangeAspect="1"/>
          </p:cNvPicPr>
          <p:nvPr/>
        </p:nvPicPr>
        <p:blipFill>
          <a:blip r:embed="rId3"/>
          <a:stretch>
            <a:fillRect/>
          </a:stretch>
        </p:blipFill>
        <p:spPr>
          <a:xfrm>
            <a:off x="3463635" y="2088558"/>
            <a:ext cx="3318969" cy="2645368"/>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2043712-AF94-389A-6C91-33ECA03B7D71}"/>
                  </a:ext>
                </a:extLst>
              </p:cNvPr>
              <p:cNvSpPr txBox="1"/>
              <p:nvPr/>
            </p:nvSpPr>
            <p:spPr>
              <a:xfrm>
                <a:off x="838968" y="2088558"/>
                <a:ext cx="2530764" cy="1440331"/>
              </a:xfrm>
              <a:prstGeom prst="rect">
                <a:avLst/>
              </a:prstGeom>
              <a:noFill/>
            </p:spPr>
            <p:txBody>
              <a:bodyPr wrap="square" rtlCol="0">
                <a:spAutoFit/>
              </a:bodyPr>
              <a:lstStyle/>
              <a:p>
                <a:r>
                  <a:rPr lang="en-US" sz="1600" dirty="0">
                    <a:solidFill>
                      <a:schemeClr val="tx1"/>
                    </a:solidFill>
                  </a:rPr>
                  <a:t>Recall:</a:t>
                </a:r>
              </a:p>
              <a:p>
                <a14:m>
                  <m:oMath xmlns:m="http://schemas.openxmlformats.org/officeDocument/2006/math">
                    <m:sSub>
                      <m:sSubPr>
                        <m:ctrlPr>
                          <a:rPr lang="en-US" sz="1600" b="0" i="1" smtClean="0">
                            <a:solidFill>
                              <a:schemeClr val="tx1"/>
                            </a:solidFill>
                            <a:latin typeface="Cambria Math" panose="02040503050406030204" pitchFamily="18" charset="0"/>
                          </a:rPr>
                        </m:ctrlPr>
                      </m:sSubPr>
                      <m:e>
                        <m:r>
                          <a:rPr lang="en-US" sz="1600" b="0" i="1" smtClean="0">
                            <a:solidFill>
                              <a:schemeClr val="tx1"/>
                            </a:solidFill>
                            <a:latin typeface="Cambria Math" panose="02040503050406030204" pitchFamily="18" charset="0"/>
                          </a:rPr>
                          <m:t>𝑡</m:t>
                        </m:r>
                      </m:e>
                      <m:sub>
                        <m:r>
                          <a:rPr lang="en-US" sz="1600" b="0" i="1" smtClean="0">
                            <a:solidFill>
                              <a:schemeClr val="tx1"/>
                            </a:solidFill>
                            <a:latin typeface="Cambria Math" panose="02040503050406030204" pitchFamily="18" charset="0"/>
                          </a:rPr>
                          <m:t>3</m:t>
                        </m:r>
                      </m:sub>
                    </m:sSub>
                    <m:r>
                      <a:rPr lang="en-US" sz="1600" b="0" i="1" smtClean="0">
                        <a:solidFill>
                          <a:schemeClr val="tx1"/>
                        </a:solidFill>
                        <a:latin typeface="Cambria Math" panose="02040503050406030204" pitchFamily="18" charset="0"/>
                      </a:rPr>
                      <m:t>= </m:t>
                    </m:r>
                    <m:f>
                      <m:fPr>
                        <m:type m:val="skw"/>
                        <m:ctrlPr>
                          <a:rPr lang="en-US" sz="1600" b="0" i="1" smtClean="0">
                            <a:solidFill>
                              <a:schemeClr val="tx1"/>
                            </a:solidFill>
                            <a:latin typeface="Cambria Math" panose="02040503050406030204" pitchFamily="18" charset="0"/>
                          </a:rPr>
                        </m:ctrlPr>
                      </m:fPr>
                      <m:num>
                        <m:sSub>
                          <m:sSubPr>
                            <m:ctrlPr>
                              <a:rPr lang="en-US" sz="1600" b="0" i="1" smtClean="0">
                                <a:solidFill>
                                  <a:schemeClr val="tx1"/>
                                </a:solidFill>
                                <a:latin typeface="Cambria Math" panose="02040503050406030204" pitchFamily="18" charset="0"/>
                              </a:rPr>
                            </m:ctrlPr>
                          </m:sSubPr>
                          <m:e>
                            <m:r>
                              <a:rPr lang="en-US" sz="1600" b="0" i="1" smtClean="0">
                                <a:solidFill>
                                  <a:schemeClr val="tx1"/>
                                </a:solidFill>
                                <a:latin typeface="Cambria Math" panose="02040503050406030204" pitchFamily="18" charset="0"/>
                              </a:rPr>
                              <m:t>𝑙</m:t>
                            </m:r>
                          </m:e>
                          <m:sub>
                            <m:r>
                              <a:rPr lang="en-US" sz="1600" b="0" i="1" smtClean="0">
                                <a:solidFill>
                                  <a:schemeClr val="tx1"/>
                                </a:solidFill>
                                <a:latin typeface="Cambria Math" panose="02040503050406030204" pitchFamily="18" charset="0"/>
                              </a:rPr>
                              <m:t>3</m:t>
                            </m:r>
                          </m:sub>
                        </m:sSub>
                      </m:num>
                      <m:den>
                        <m:sSub>
                          <m:sSubPr>
                            <m:ctrlPr>
                              <a:rPr lang="en-US" sz="1600" b="0" i="1" smtClean="0">
                                <a:solidFill>
                                  <a:schemeClr val="tx1"/>
                                </a:solidFill>
                                <a:latin typeface="Cambria Math" panose="02040503050406030204" pitchFamily="18" charset="0"/>
                              </a:rPr>
                            </m:ctrlPr>
                          </m:sSubPr>
                          <m:e>
                            <m:r>
                              <a:rPr lang="en-US" sz="1600" b="0" i="1" smtClean="0">
                                <a:solidFill>
                                  <a:schemeClr val="tx1"/>
                                </a:solidFill>
                                <a:latin typeface="Cambria Math" panose="02040503050406030204" pitchFamily="18" charset="0"/>
                              </a:rPr>
                              <m:t>𝑙</m:t>
                            </m:r>
                          </m:e>
                          <m:sub>
                            <m:r>
                              <a:rPr lang="en-US" sz="1600" b="0" i="1" smtClean="0">
                                <a:solidFill>
                                  <a:schemeClr val="tx1"/>
                                </a:solidFill>
                                <a:latin typeface="Cambria Math" panose="02040503050406030204" pitchFamily="18" charset="0"/>
                              </a:rPr>
                              <m:t>2</m:t>
                            </m:r>
                          </m:sub>
                        </m:sSub>
                      </m:den>
                    </m:f>
                    <m:r>
                      <a:rPr lang="en-US" sz="1600" b="0" i="1" smtClean="0">
                        <a:solidFill>
                          <a:schemeClr val="tx1"/>
                        </a:solidFill>
                        <a:latin typeface="Cambria Math" panose="02040503050406030204" pitchFamily="18" charset="0"/>
                      </a:rPr>
                      <m:t>=</m:t>
                    </m:r>
                  </m:oMath>
                </a14:m>
                <a:r>
                  <a:rPr lang="en-US" sz="1600" dirty="0">
                    <a:solidFill>
                      <a:schemeClr val="tx1"/>
                    </a:solidFill>
                  </a:rPr>
                  <a:t> L-skew</a:t>
                </a:r>
              </a:p>
              <a:p>
                <a14:m>
                  <m:oMath xmlns:m="http://schemas.openxmlformats.org/officeDocument/2006/math">
                    <m:sSub>
                      <m:sSubPr>
                        <m:ctrlPr>
                          <a:rPr lang="en-US" sz="1600" b="0" i="1" smtClean="0">
                            <a:solidFill>
                              <a:schemeClr val="tx1"/>
                            </a:solidFill>
                            <a:latin typeface="Cambria Math" panose="02040503050406030204" pitchFamily="18" charset="0"/>
                          </a:rPr>
                        </m:ctrlPr>
                      </m:sSubPr>
                      <m:e>
                        <m:r>
                          <a:rPr lang="en-US" sz="1600" b="0" i="1" smtClean="0">
                            <a:solidFill>
                              <a:schemeClr val="tx1"/>
                            </a:solidFill>
                            <a:latin typeface="Cambria Math" panose="02040503050406030204" pitchFamily="18" charset="0"/>
                          </a:rPr>
                          <m:t>𝑡</m:t>
                        </m:r>
                      </m:e>
                      <m:sub>
                        <m:r>
                          <a:rPr lang="en-US" sz="1600" b="0" i="1" smtClean="0">
                            <a:solidFill>
                              <a:schemeClr val="tx1"/>
                            </a:solidFill>
                            <a:latin typeface="Cambria Math" panose="02040503050406030204" pitchFamily="18" charset="0"/>
                          </a:rPr>
                          <m:t>4</m:t>
                        </m:r>
                      </m:sub>
                    </m:sSub>
                    <m:r>
                      <a:rPr lang="en-US" sz="1600" b="0" i="1" smtClean="0">
                        <a:solidFill>
                          <a:schemeClr val="tx1"/>
                        </a:solidFill>
                        <a:latin typeface="Cambria Math" panose="02040503050406030204" pitchFamily="18" charset="0"/>
                      </a:rPr>
                      <m:t>= </m:t>
                    </m:r>
                    <m:f>
                      <m:fPr>
                        <m:type m:val="skw"/>
                        <m:ctrlPr>
                          <a:rPr lang="en-US" sz="1600" b="0" i="1" smtClean="0">
                            <a:solidFill>
                              <a:schemeClr val="tx1"/>
                            </a:solidFill>
                            <a:latin typeface="Cambria Math" panose="02040503050406030204" pitchFamily="18" charset="0"/>
                          </a:rPr>
                        </m:ctrlPr>
                      </m:fPr>
                      <m:num>
                        <m:sSub>
                          <m:sSubPr>
                            <m:ctrlPr>
                              <a:rPr lang="en-US" sz="1600" b="0" i="1" smtClean="0">
                                <a:solidFill>
                                  <a:schemeClr val="tx1"/>
                                </a:solidFill>
                                <a:latin typeface="Cambria Math" panose="02040503050406030204" pitchFamily="18" charset="0"/>
                              </a:rPr>
                            </m:ctrlPr>
                          </m:sSubPr>
                          <m:e>
                            <m:r>
                              <a:rPr lang="en-US" sz="1600" b="0" i="1" smtClean="0">
                                <a:solidFill>
                                  <a:schemeClr val="tx1"/>
                                </a:solidFill>
                                <a:latin typeface="Cambria Math" panose="02040503050406030204" pitchFamily="18" charset="0"/>
                              </a:rPr>
                              <m:t>𝑙</m:t>
                            </m:r>
                          </m:e>
                          <m:sub>
                            <m:r>
                              <a:rPr lang="en-US" sz="1600" b="0" i="1" smtClean="0">
                                <a:solidFill>
                                  <a:schemeClr val="tx1"/>
                                </a:solidFill>
                                <a:latin typeface="Cambria Math" panose="02040503050406030204" pitchFamily="18" charset="0"/>
                              </a:rPr>
                              <m:t>4</m:t>
                            </m:r>
                          </m:sub>
                        </m:sSub>
                      </m:num>
                      <m:den>
                        <m:sSub>
                          <m:sSubPr>
                            <m:ctrlPr>
                              <a:rPr lang="en-US" sz="1600" b="0" i="1" smtClean="0">
                                <a:solidFill>
                                  <a:schemeClr val="tx1"/>
                                </a:solidFill>
                                <a:latin typeface="Cambria Math" panose="02040503050406030204" pitchFamily="18" charset="0"/>
                              </a:rPr>
                            </m:ctrlPr>
                          </m:sSubPr>
                          <m:e>
                            <m:r>
                              <a:rPr lang="en-US" sz="1600" b="0" i="1" smtClean="0">
                                <a:solidFill>
                                  <a:schemeClr val="tx1"/>
                                </a:solidFill>
                                <a:latin typeface="Cambria Math" panose="02040503050406030204" pitchFamily="18" charset="0"/>
                              </a:rPr>
                              <m:t>𝑙</m:t>
                            </m:r>
                          </m:e>
                          <m:sub>
                            <m:r>
                              <a:rPr lang="en-US" sz="1600" b="0" i="1" smtClean="0">
                                <a:solidFill>
                                  <a:schemeClr val="tx1"/>
                                </a:solidFill>
                                <a:latin typeface="Cambria Math" panose="02040503050406030204" pitchFamily="18" charset="0"/>
                              </a:rPr>
                              <m:t>2</m:t>
                            </m:r>
                          </m:sub>
                        </m:sSub>
                      </m:den>
                    </m:f>
                    <m:r>
                      <a:rPr lang="en-US" sz="1600" b="0" i="1" smtClean="0">
                        <a:solidFill>
                          <a:schemeClr val="tx1"/>
                        </a:solidFill>
                        <a:latin typeface="Cambria Math" panose="02040503050406030204" pitchFamily="18" charset="0"/>
                      </a:rPr>
                      <m:t>=</m:t>
                    </m:r>
                  </m:oMath>
                </a14:m>
                <a:r>
                  <a:rPr lang="en-US" sz="1600" dirty="0">
                    <a:solidFill>
                      <a:schemeClr val="tx1"/>
                    </a:solidFill>
                  </a:rPr>
                  <a:t> L-kurtosis</a:t>
                </a:r>
                <a:endParaRPr lang="en-US" sz="1600" i="1" dirty="0">
                  <a:solidFill>
                    <a:schemeClr val="tx1"/>
                  </a:solidFill>
                </a:endParaRPr>
              </a:p>
              <a:p>
                <a:endParaRPr lang="en-US" sz="1600" dirty="0">
                  <a:solidFill>
                    <a:schemeClr val="tx1"/>
                  </a:solidFill>
                </a:endParaRPr>
              </a:p>
              <a:p>
                <a:endParaRPr lang="en-US" sz="1600" dirty="0">
                  <a:solidFill>
                    <a:schemeClr val="tx1"/>
                  </a:solidFill>
                </a:endParaRPr>
              </a:p>
            </p:txBody>
          </p:sp>
        </mc:Choice>
        <mc:Fallback xmlns="">
          <p:sp>
            <p:nvSpPr>
              <p:cNvPr id="8" name="TextBox 7">
                <a:extLst>
                  <a:ext uri="{FF2B5EF4-FFF2-40B4-BE49-F238E27FC236}">
                    <a16:creationId xmlns:a16="http://schemas.microsoft.com/office/drawing/2014/main" id="{92043712-AF94-389A-6C91-33ECA03B7D71}"/>
                  </a:ext>
                </a:extLst>
              </p:cNvPr>
              <p:cNvSpPr txBox="1">
                <a:spLocks noRot="1" noChangeAspect="1" noMove="1" noResize="1" noEditPoints="1" noAdjustHandles="1" noChangeArrowheads="1" noChangeShapeType="1" noTextEdit="1"/>
              </p:cNvSpPr>
              <p:nvPr/>
            </p:nvSpPr>
            <p:spPr>
              <a:xfrm>
                <a:off x="838968" y="2088558"/>
                <a:ext cx="2530764" cy="1440331"/>
              </a:xfrm>
              <a:prstGeom prst="rect">
                <a:avLst/>
              </a:prstGeom>
              <a:blipFill>
                <a:blip r:embed="rId4"/>
                <a:stretch>
                  <a:fillRect l="-1446" t="-14831" b="-16102"/>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339D3948-6716-3174-749D-D8CF20C275A0}"/>
              </a:ext>
            </a:extLst>
          </p:cNvPr>
          <p:cNvSpPr txBox="1"/>
          <p:nvPr/>
        </p:nvSpPr>
        <p:spPr>
          <a:xfrm>
            <a:off x="554758" y="3217022"/>
            <a:ext cx="2721071" cy="1569660"/>
          </a:xfrm>
          <a:prstGeom prst="rect">
            <a:avLst/>
          </a:prstGeom>
          <a:noFill/>
        </p:spPr>
        <p:txBody>
          <a:bodyPr wrap="square" rtlCol="0">
            <a:spAutoFit/>
          </a:bodyPr>
          <a:lstStyle/>
          <a:p>
            <a:r>
              <a:rPr lang="en-US" sz="1600" u="sng" dirty="0">
                <a:solidFill>
                  <a:srgbClr val="FF00FF"/>
                </a:solidFill>
              </a:rPr>
              <a:t>Example</a:t>
            </a:r>
            <a:r>
              <a:rPr lang="en-US" sz="1600" dirty="0">
                <a:solidFill>
                  <a:srgbClr val="FF00FF"/>
                </a:solidFill>
              </a:rPr>
              <a:t>:</a:t>
            </a:r>
          </a:p>
          <a:p>
            <a:r>
              <a:rPr lang="en-US" sz="1600" dirty="0">
                <a:solidFill>
                  <a:srgbClr val="FF00FF"/>
                </a:solidFill>
              </a:rPr>
              <a:t>Site at Roanoke, VA has 86 years of precipitation data. </a:t>
            </a:r>
          </a:p>
          <a:p>
            <a:r>
              <a:rPr lang="en-US" sz="1600" dirty="0">
                <a:solidFill>
                  <a:srgbClr val="FF00FF"/>
                </a:solidFill>
              </a:rPr>
              <a:t>L-skew = 0.25</a:t>
            </a:r>
          </a:p>
          <a:p>
            <a:r>
              <a:rPr lang="en-US" sz="1600" dirty="0">
                <a:solidFill>
                  <a:srgbClr val="FF00FF"/>
                </a:solidFill>
              </a:rPr>
              <a:t>L-kurtosis = 0.16</a:t>
            </a:r>
          </a:p>
          <a:p>
            <a:r>
              <a:rPr lang="en-US" sz="1600" dirty="0">
                <a:solidFill>
                  <a:srgbClr val="FF00FF"/>
                </a:solidFill>
              </a:rPr>
              <a:t>Which is the best distribution?</a:t>
            </a:r>
          </a:p>
        </p:txBody>
      </p:sp>
      <p:sp>
        <p:nvSpPr>
          <p:cNvPr id="10" name="Star: 5 Points 9">
            <a:extLst>
              <a:ext uri="{FF2B5EF4-FFF2-40B4-BE49-F238E27FC236}">
                <a16:creationId xmlns:a16="http://schemas.microsoft.com/office/drawing/2014/main" id="{DD860D2C-E9EC-3918-BF76-B731202A139E}"/>
              </a:ext>
            </a:extLst>
          </p:cNvPr>
          <p:cNvSpPr/>
          <p:nvPr/>
        </p:nvSpPr>
        <p:spPr>
          <a:xfrm>
            <a:off x="5403273" y="3174232"/>
            <a:ext cx="160096" cy="150860"/>
          </a:xfrm>
          <a:prstGeom prst="star5">
            <a:avLst/>
          </a:prstGeom>
          <a:solidFill>
            <a:srgbClr val="FF00FF"/>
          </a:solidFill>
          <a:ln w="9525">
            <a:solidFill>
              <a:srgbClr val="20222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057EEABB-2D08-2C17-02FF-8FDC1B8A5C38}"/>
              </a:ext>
            </a:extLst>
          </p:cNvPr>
          <p:cNvSpPr txBox="1"/>
          <p:nvPr/>
        </p:nvSpPr>
        <p:spPr>
          <a:xfrm>
            <a:off x="7001198" y="2088558"/>
            <a:ext cx="1904196" cy="1569660"/>
          </a:xfrm>
          <a:prstGeom prst="rect">
            <a:avLst/>
          </a:prstGeom>
          <a:noFill/>
        </p:spPr>
        <p:txBody>
          <a:bodyPr wrap="square" rtlCol="0">
            <a:spAutoFit/>
          </a:bodyPr>
          <a:lstStyle/>
          <a:p>
            <a:r>
              <a:rPr lang="en-US" sz="1200" dirty="0"/>
              <a:t>Recall from Extreme Value Theory Lecture!</a:t>
            </a:r>
          </a:p>
          <a:p>
            <a:r>
              <a:rPr lang="en-US" sz="1200" dirty="0">
                <a:solidFill>
                  <a:srgbClr val="FFA500"/>
                </a:solidFill>
              </a:rPr>
              <a:t>The distribution of the maximum of repeated samples of a homogeneous population converge to the </a:t>
            </a:r>
            <a:r>
              <a:rPr lang="en-US" sz="1200" b="1" dirty="0">
                <a:solidFill>
                  <a:srgbClr val="FFA500"/>
                </a:solidFill>
              </a:rPr>
              <a:t>Generalized Extreme Value </a:t>
            </a:r>
            <a:r>
              <a:rPr lang="en-US" sz="1200" dirty="0">
                <a:solidFill>
                  <a:srgbClr val="FFA500"/>
                </a:solidFill>
              </a:rPr>
              <a:t>distribution</a:t>
            </a:r>
          </a:p>
        </p:txBody>
      </p:sp>
    </p:spTree>
    <p:extLst>
      <p:ext uri="{BB962C8B-B14F-4D97-AF65-F5344CB8AC3E}">
        <p14:creationId xmlns:p14="http://schemas.microsoft.com/office/powerpoint/2010/main" val="1136665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3421966" y="1143000"/>
            <a:ext cx="5093384" cy="3263504"/>
          </a:xfrm>
        </p:spPr>
        <p:txBody>
          <a:bodyPr>
            <a:normAutofit/>
          </a:bodyPr>
          <a:lstStyle/>
          <a:p>
            <a:pPr marL="0" indent="0">
              <a:buNone/>
            </a:pPr>
            <a:r>
              <a:rPr lang="en-US" dirty="0"/>
              <a:t>Scenario: You want to </a:t>
            </a:r>
            <a:r>
              <a:rPr lang="en-US" dirty="0">
                <a:solidFill>
                  <a:srgbClr val="00FFFF"/>
                </a:solidFill>
              </a:rPr>
              <a:t>predict</a:t>
            </a:r>
            <a:r>
              <a:rPr lang="en-US" dirty="0"/>
              <a:t> the </a:t>
            </a:r>
            <a:r>
              <a:rPr lang="en-US" dirty="0">
                <a:solidFill>
                  <a:srgbClr val="FFA500"/>
                </a:solidFill>
              </a:rPr>
              <a:t>thickness of a pizza crust </a:t>
            </a:r>
            <a:r>
              <a:rPr lang="en-US" dirty="0"/>
              <a:t>for </a:t>
            </a:r>
            <a:r>
              <a:rPr lang="en-US" dirty="0">
                <a:solidFill>
                  <a:srgbClr val="00FFFF"/>
                </a:solidFill>
              </a:rPr>
              <a:t>any</a:t>
            </a:r>
            <a:r>
              <a:rPr lang="en-US" dirty="0"/>
              <a:t> pizza joint that you haven’t been to before.</a:t>
            </a:r>
          </a:p>
          <a:p>
            <a:r>
              <a:rPr lang="en-US" dirty="0"/>
              <a:t>You walk into your local pizza joint, order a slice, and measure the crust</a:t>
            </a:r>
          </a:p>
          <a:p>
            <a:r>
              <a:rPr lang="en-US" dirty="0"/>
              <a:t>You randomly survey pizza joints all across the United States</a:t>
            </a:r>
          </a:p>
          <a:p>
            <a:r>
              <a:rPr lang="en-US" dirty="0"/>
              <a:t>You measure many pizza crusts for only </a:t>
            </a:r>
            <a:r>
              <a:rPr lang="en-US" dirty="0">
                <a:solidFill>
                  <a:srgbClr val="00FFFF"/>
                </a:solidFill>
              </a:rPr>
              <a:t>Detroit style </a:t>
            </a:r>
            <a:r>
              <a:rPr lang="en-US" dirty="0"/>
              <a:t>pizza joints</a:t>
            </a:r>
            <a:endParaRPr lang="en-US" dirty="0">
              <a:solidFill>
                <a:srgbClr val="00FFFF"/>
              </a:solidFill>
            </a:endParaRP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What does it mean to regionalize?</a:t>
            </a:r>
          </a:p>
        </p:txBody>
      </p:sp>
      <p:pic>
        <p:nvPicPr>
          <p:cNvPr id="6" name="Picture 5">
            <a:extLst>
              <a:ext uri="{FF2B5EF4-FFF2-40B4-BE49-F238E27FC236}">
                <a16:creationId xmlns:a16="http://schemas.microsoft.com/office/drawing/2014/main" id="{61C42574-21D6-EC88-1359-51E027FC200F}"/>
              </a:ext>
            </a:extLst>
          </p:cNvPr>
          <p:cNvPicPr>
            <a:picLocks noChangeAspect="1"/>
          </p:cNvPicPr>
          <p:nvPr/>
        </p:nvPicPr>
        <p:blipFill>
          <a:blip r:embed="rId3"/>
          <a:stretch>
            <a:fillRect/>
          </a:stretch>
        </p:blipFill>
        <p:spPr>
          <a:xfrm>
            <a:off x="526896" y="1143000"/>
            <a:ext cx="2767090" cy="3766625"/>
          </a:xfrm>
          <a:prstGeom prst="rect">
            <a:avLst/>
          </a:prstGeom>
        </p:spPr>
      </p:pic>
    </p:spTree>
    <p:extLst>
      <p:ext uri="{BB962C8B-B14F-4D97-AF65-F5344CB8AC3E}">
        <p14:creationId xmlns:p14="http://schemas.microsoft.com/office/powerpoint/2010/main" val="1686805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50" y="1369219"/>
            <a:ext cx="6498744" cy="3263504"/>
          </a:xfrm>
        </p:spPr>
        <p:txBody>
          <a:bodyPr/>
          <a:lstStyle/>
          <a:p>
            <a:r>
              <a:rPr lang="en-US" dirty="0"/>
              <a:t>L-moments are a robust alternative to conventional product moments</a:t>
            </a:r>
          </a:p>
          <a:p>
            <a:r>
              <a:rPr lang="en-US" dirty="0"/>
              <a:t>Many regional analyses use L-moments as summary statistics</a:t>
            </a:r>
          </a:p>
          <a:p>
            <a:pPr lvl="1"/>
            <a:r>
              <a:rPr lang="en-US" dirty="0"/>
              <a:t>Robust</a:t>
            </a:r>
          </a:p>
          <a:p>
            <a:pPr lvl="1"/>
            <a:r>
              <a:rPr lang="en-US" dirty="0"/>
              <a:t>Ratios are dimensionless</a:t>
            </a:r>
          </a:p>
          <a:p>
            <a:pPr lvl="1"/>
            <a:r>
              <a:rPr lang="en-US" dirty="0"/>
              <a:t>Sampling distributions are normal</a:t>
            </a:r>
          </a:p>
          <a:p>
            <a:pPr lvl="1"/>
            <a:r>
              <a:rPr lang="en-US" dirty="0"/>
              <a:t>Can be used to fit distributions to data</a:t>
            </a:r>
          </a:p>
          <a:p>
            <a:r>
              <a:rPr lang="en-US" dirty="0">
                <a:solidFill>
                  <a:srgbClr val="00FFFF"/>
                </a:solidFill>
              </a:rPr>
              <a:t>Homogeneous regions </a:t>
            </a:r>
            <a:r>
              <a:rPr lang="en-US" dirty="0"/>
              <a:t>of observations should have </a:t>
            </a:r>
            <a:r>
              <a:rPr lang="en-US" dirty="0">
                <a:solidFill>
                  <a:srgbClr val="00FFFF"/>
                </a:solidFill>
              </a:rPr>
              <a:t>similar L-moment ratios </a:t>
            </a:r>
            <a:r>
              <a:rPr lang="en-US" dirty="0"/>
              <a:t>of extremes</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Summary</a:t>
            </a:r>
          </a:p>
        </p:txBody>
      </p:sp>
      <p:pic>
        <p:nvPicPr>
          <p:cNvPr id="7" name="Picture 6">
            <a:extLst>
              <a:ext uri="{FF2B5EF4-FFF2-40B4-BE49-F238E27FC236}">
                <a16:creationId xmlns:a16="http://schemas.microsoft.com/office/drawing/2014/main" id="{FA68D8E2-71F7-D409-A3D2-C72167C097C2}"/>
              </a:ext>
            </a:extLst>
          </p:cNvPr>
          <p:cNvPicPr>
            <a:picLocks noChangeAspect="1"/>
          </p:cNvPicPr>
          <p:nvPr/>
        </p:nvPicPr>
        <p:blipFill>
          <a:blip r:embed="rId3"/>
          <a:stretch>
            <a:fillRect/>
          </a:stretch>
        </p:blipFill>
        <p:spPr>
          <a:xfrm>
            <a:off x="6753411" y="1011504"/>
            <a:ext cx="1855034" cy="2498901"/>
          </a:xfrm>
          <a:prstGeom prst="rect">
            <a:avLst/>
          </a:prstGeom>
        </p:spPr>
      </p:pic>
    </p:spTree>
    <p:extLst>
      <p:ext uri="{BB962C8B-B14F-4D97-AF65-F5344CB8AC3E}">
        <p14:creationId xmlns:p14="http://schemas.microsoft.com/office/powerpoint/2010/main" val="2753330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3D963-5D63-EE3F-2B9A-B703DEAA2A08}"/>
              </a:ext>
            </a:extLst>
          </p:cNvPr>
          <p:cNvSpPr>
            <a:spLocks noGrp="1"/>
          </p:cNvSpPr>
          <p:nvPr>
            <p:ph type="title"/>
          </p:nvPr>
        </p:nvSpPr>
        <p:spPr/>
        <p:txBody>
          <a:bodyPr/>
          <a:lstStyle/>
          <a:p>
            <a:pPr>
              <a:lnSpc>
                <a:spcPts val="3000"/>
              </a:lnSpc>
              <a:spcBef>
                <a:spcPts val="2250"/>
              </a:spcBef>
              <a:spcAft>
                <a:spcPts val="2250"/>
              </a:spcAft>
            </a:pPr>
            <a:r>
              <a:rPr lang="en-US" dirty="0"/>
              <a:t>Regional Precipitation Frequency Analysis</a:t>
            </a:r>
          </a:p>
        </p:txBody>
      </p:sp>
      <p:sp>
        <p:nvSpPr>
          <p:cNvPr id="3" name="Content Placeholder 2">
            <a:extLst>
              <a:ext uri="{FF2B5EF4-FFF2-40B4-BE49-F238E27FC236}">
                <a16:creationId xmlns:a16="http://schemas.microsoft.com/office/drawing/2014/main" id="{8D9679DD-F049-BE14-80DB-4A0E53791618}"/>
              </a:ext>
            </a:extLst>
          </p:cNvPr>
          <p:cNvSpPr>
            <a:spLocks noGrp="1"/>
          </p:cNvSpPr>
          <p:nvPr>
            <p:ph sz="quarter" idx="10"/>
          </p:nvPr>
        </p:nvSpPr>
        <p:spPr>
          <a:xfrm>
            <a:off x="628652" y="2384855"/>
            <a:ext cx="3732239" cy="1509811"/>
          </a:xfrm>
        </p:spPr>
        <p:txBody>
          <a:bodyPr>
            <a:normAutofit/>
          </a:bodyPr>
          <a:lstStyle/>
          <a:p>
            <a:pPr>
              <a:lnSpc>
                <a:spcPts val="1800"/>
              </a:lnSpc>
            </a:pPr>
            <a:r>
              <a:rPr lang="en-US" b="1" dirty="0"/>
              <a:t>Part III: Methods of Regionalization</a:t>
            </a:r>
          </a:p>
          <a:p>
            <a:pPr>
              <a:lnSpc>
                <a:spcPts val="1800"/>
              </a:lnSpc>
            </a:pPr>
            <a:endParaRPr lang="en-US" dirty="0"/>
          </a:p>
          <a:p>
            <a:pPr>
              <a:lnSpc>
                <a:spcPts val="1800"/>
              </a:lnSpc>
            </a:pPr>
            <a:r>
              <a:rPr lang="en-US" dirty="0"/>
              <a:t>Melissa Mika, P.E.</a:t>
            </a:r>
          </a:p>
          <a:p>
            <a:pPr>
              <a:lnSpc>
                <a:spcPts val="1800"/>
              </a:lnSpc>
            </a:pPr>
            <a:r>
              <a:rPr lang="en-US" dirty="0"/>
              <a:t>USACE Hydrologic Engineering Center</a:t>
            </a:r>
          </a:p>
          <a:p>
            <a:pPr>
              <a:lnSpc>
                <a:spcPts val="1800"/>
              </a:lnSpc>
            </a:pPr>
            <a:r>
              <a:rPr lang="en-US" dirty="0"/>
              <a:t>April 2025</a:t>
            </a:r>
          </a:p>
          <a:p>
            <a:endParaRPr lang="en-US" dirty="0"/>
          </a:p>
        </p:txBody>
      </p:sp>
      <p:sp>
        <p:nvSpPr>
          <p:cNvPr id="8" name="Rectangle 7">
            <a:extLst>
              <a:ext uri="{FF2B5EF4-FFF2-40B4-BE49-F238E27FC236}">
                <a16:creationId xmlns:a16="http://schemas.microsoft.com/office/drawing/2014/main" id="{34BFFD87-435F-2DEE-F5E0-90F4848FC623}"/>
              </a:ext>
            </a:extLst>
          </p:cNvPr>
          <p:cNvSpPr/>
          <p:nvPr/>
        </p:nvSpPr>
        <p:spPr>
          <a:xfrm>
            <a:off x="1589148" y="4083434"/>
            <a:ext cx="954424" cy="825115"/>
          </a:xfrm>
          <a:prstGeom prst="rect">
            <a:avLst/>
          </a:prstGeom>
          <a:solidFill>
            <a:srgbClr val="20222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close-up of a logo&#10;&#10;AI-generated content may be incorrect.">
            <a:extLst>
              <a:ext uri="{FF2B5EF4-FFF2-40B4-BE49-F238E27FC236}">
                <a16:creationId xmlns:a16="http://schemas.microsoft.com/office/drawing/2014/main" id="{B1F93E45-EE21-A4AA-F319-DBBAF31112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4067" y="4402474"/>
            <a:ext cx="788201" cy="422950"/>
          </a:xfrm>
          <a:prstGeom prst="rect">
            <a:avLst/>
          </a:prstGeom>
        </p:spPr>
      </p:pic>
      <p:grpSp>
        <p:nvGrpSpPr>
          <p:cNvPr id="4" name="Group 3">
            <a:extLst>
              <a:ext uri="{FF2B5EF4-FFF2-40B4-BE49-F238E27FC236}">
                <a16:creationId xmlns:a16="http://schemas.microsoft.com/office/drawing/2014/main" id="{AFC44601-435B-D526-DF66-03C519E7DB2E}"/>
              </a:ext>
            </a:extLst>
          </p:cNvPr>
          <p:cNvGrpSpPr/>
          <p:nvPr/>
        </p:nvGrpSpPr>
        <p:grpSpPr>
          <a:xfrm>
            <a:off x="5208393" y="460615"/>
            <a:ext cx="3598550" cy="4304164"/>
            <a:chOff x="5208393" y="460615"/>
            <a:chExt cx="3598550" cy="4304164"/>
          </a:xfrm>
        </p:grpSpPr>
        <p:pic>
          <p:nvPicPr>
            <p:cNvPr id="6" name="Picture 5">
              <a:extLst>
                <a:ext uri="{FF2B5EF4-FFF2-40B4-BE49-F238E27FC236}">
                  <a16:creationId xmlns:a16="http://schemas.microsoft.com/office/drawing/2014/main" id="{FC4C1E3E-3649-D8EA-82C5-E6BFDCB48DCE}"/>
                </a:ext>
              </a:extLst>
            </p:cNvPr>
            <p:cNvPicPr>
              <a:picLocks noChangeAspect="1"/>
            </p:cNvPicPr>
            <p:nvPr/>
          </p:nvPicPr>
          <p:blipFill>
            <a:blip r:embed="rId3">
              <a:extLst>
                <a:ext uri="{28A0092B-C50C-407E-A947-70E740481C1C}">
                  <a14:useLocalDpi xmlns:a14="http://schemas.microsoft.com/office/drawing/2010/main" val="0"/>
                </a:ext>
              </a:extLst>
            </a:blip>
            <a:srcRect l="16291" r="12448"/>
            <a:stretch/>
          </p:blipFill>
          <p:spPr>
            <a:xfrm>
              <a:off x="5219775" y="513501"/>
              <a:ext cx="3587168" cy="4251278"/>
            </a:xfrm>
            <a:prstGeom prst="rect">
              <a:avLst/>
            </a:prstGeom>
          </p:spPr>
        </p:pic>
        <p:sp>
          <p:nvSpPr>
            <p:cNvPr id="9" name="Right Triangle 8">
              <a:extLst>
                <a:ext uri="{FF2B5EF4-FFF2-40B4-BE49-F238E27FC236}">
                  <a16:creationId xmlns:a16="http://schemas.microsoft.com/office/drawing/2014/main" id="{D89C2CC7-A617-EF9B-3925-ED6EA30C0F35}"/>
                </a:ext>
              </a:extLst>
            </p:cNvPr>
            <p:cNvSpPr/>
            <p:nvPr/>
          </p:nvSpPr>
          <p:spPr>
            <a:xfrm rot="5400000">
              <a:off x="3568102" y="2100906"/>
              <a:ext cx="4304164" cy="1023582"/>
            </a:xfrm>
            <a:prstGeom prst="rtTriangle">
              <a:avLst/>
            </a:prstGeom>
            <a:solidFill>
              <a:srgbClr val="20222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716156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endParaRPr lang="en-US" dirty="0"/>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Regionalization Methods</a:t>
            </a:r>
          </a:p>
        </p:txBody>
      </p:sp>
      <p:pic>
        <p:nvPicPr>
          <p:cNvPr id="6" name="Picture 5">
            <a:extLst>
              <a:ext uri="{FF2B5EF4-FFF2-40B4-BE49-F238E27FC236}">
                <a16:creationId xmlns:a16="http://schemas.microsoft.com/office/drawing/2014/main" id="{25FEACCF-24D7-C28C-969E-8447AEE472FB}"/>
              </a:ext>
            </a:extLst>
          </p:cNvPr>
          <p:cNvPicPr>
            <a:picLocks noChangeAspect="1"/>
          </p:cNvPicPr>
          <p:nvPr/>
        </p:nvPicPr>
        <p:blipFill>
          <a:blip r:embed="rId3"/>
          <a:stretch>
            <a:fillRect/>
          </a:stretch>
        </p:blipFill>
        <p:spPr>
          <a:xfrm>
            <a:off x="1055659" y="1123346"/>
            <a:ext cx="6172305" cy="3855493"/>
          </a:xfrm>
          <a:prstGeom prst="rect">
            <a:avLst/>
          </a:prstGeom>
        </p:spPr>
      </p:pic>
      <p:sp>
        <p:nvSpPr>
          <p:cNvPr id="7" name="Rectangle 6">
            <a:extLst>
              <a:ext uri="{FF2B5EF4-FFF2-40B4-BE49-F238E27FC236}">
                <a16:creationId xmlns:a16="http://schemas.microsoft.com/office/drawing/2014/main" id="{3DFF0C39-537E-9DAF-C3B0-CB4428086AC4}"/>
              </a:ext>
            </a:extLst>
          </p:cNvPr>
          <p:cNvSpPr/>
          <p:nvPr/>
        </p:nvSpPr>
        <p:spPr>
          <a:xfrm>
            <a:off x="1095799" y="3151403"/>
            <a:ext cx="5966913" cy="237564"/>
          </a:xfrm>
          <a:prstGeom prst="rect">
            <a:avLst/>
          </a:prstGeom>
          <a:noFill/>
          <a:ln w="38100">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5B93FB24-5EF9-A68B-FF25-EBD17F226E32}"/>
              </a:ext>
            </a:extLst>
          </p:cNvPr>
          <p:cNvSpPr/>
          <p:nvPr/>
        </p:nvSpPr>
        <p:spPr>
          <a:xfrm>
            <a:off x="1095801" y="3439236"/>
            <a:ext cx="5966914" cy="323618"/>
          </a:xfrm>
          <a:prstGeom prst="rect">
            <a:avLst/>
          </a:prstGeom>
          <a:noFill/>
          <a:ln w="38100">
            <a:solidFill>
              <a:srgbClr val="00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411B5D7-620F-3764-9D89-3BD62D05CE8D}"/>
              </a:ext>
            </a:extLst>
          </p:cNvPr>
          <p:cNvSpPr/>
          <p:nvPr/>
        </p:nvSpPr>
        <p:spPr>
          <a:xfrm>
            <a:off x="1095800" y="3813718"/>
            <a:ext cx="5966915" cy="237564"/>
          </a:xfrm>
          <a:prstGeom prst="rect">
            <a:avLst/>
          </a:prstGeom>
          <a:noFill/>
          <a:ln w="3810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ED0B0C53-2F93-938A-6527-02D2E8B5047B}"/>
              </a:ext>
            </a:extLst>
          </p:cNvPr>
          <p:cNvSpPr/>
          <p:nvPr/>
        </p:nvSpPr>
        <p:spPr>
          <a:xfrm>
            <a:off x="1095799" y="2521844"/>
            <a:ext cx="5966913" cy="237564"/>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91383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r>
              <a:rPr lang="en-US" dirty="0"/>
              <a:t>Sites in a homogeneous region have the same distribution, except for a site-specific scaling factor called the “index flood”</a:t>
            </a:r>
          </a:p>
          <a:p>
            <a:r>
              <a:rPr lang="en-US" dirty="0"/>
              <a:t>For precipitation or streamflow, usually use the mean annual maximum value, </a:t>
            </a:r>
            <a:r>
              <a:rPr kumimoji="0" lang="en-US" sz="2000" b="0" i="1" u="none" strike="noStrike" kern="1200" cap="none" spc="0" normalizeH="0" baseline="0" noProof="0" dirty="0">
                <a:ln>
                  <a:noFill/>
                </a:ln>
                <a:solidFill>
                  <a:prstClr val="white"/>
                </a:solidFill>
                <a:effectLst/>
                <a:uLnTx/>
                <a:uFillTx/>
                <a:latin typeface="Cambria Math" panose="02040503050406030204" pitchFamily="18" charset="0"/>
                <a:ea typeface="Cambria Math" panose="02040503050406030204" pitchFamily="18" charset="0"/>
                <a:cs typeface="+mn-cs"/>
              </a:rPr>
              <a:t>𝓁</a:t>
            </a:r>
            <a:r>
              <a:rPr kumimoji="0" lang="en-US" sz="2000" b="0" i="0" u="none" strike="noStrike" kern="1200" cap="none" spc="0" normalizeH="0" baseline="-25000" noProof="0" dirty="0">
                <a:ln>
                  <a:noFill/>
                </a:ln>
                <a:solidFill>
                  <a:prstClr val="white"/>
                </a:solidFill>
                <a:effectLst/>
                <a:uLnTx/>
                <a:uFillTx/>
                <a:latin typeface="Calibri" panose="020F0502020204030204"/>
                <a:ea typeface="+mn-ea"/>
                <a:cs typeface="+mn-cs"/>
              </a:rPr>
              <a:t>1</a:t>
            </a:r>
            <a:r>
              <a:rPr kumimoji="0" lang="en-US" sz="2000" b="0" i="0" u="none" strike="noStrike" kern="1200" cap="none" spc="0" normalizeH="0" baseline="0" noProof="0" dirty="0">
                <a:ln>
                  <a:noFill/>
                </a:ln>
                <a:solidFill>
                  <a:prstClr val="white"/>
                </a:solidFill>
                <a:effectLst/>
                <a:uLnTx/>
                <a:uFillTx/>
                <a:latin typeface="Calibri" panose="020F0502020204030204"/>
                <a:ea typeface="+mn-ea"/>
                <a:cs typeface="+mn-cs"/>
              </a:rPr>
              <a:t> </a:t>
            </a:r>
            <a:endParaRPr lang="en-US" dirty="0"/>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Index Flood</a:t>
            </a:r>
          </a:p>
        </p:txBody>
      </p:sp>
      <mc:AlternateContent xmlns:mc="http://schemas.openxmlformats.org/markup-compatibility/2006" xmlns:a14="http://schemas.microsoft.com/office/drawing/2010/main">
        <mc:Choice Requires="a14">
          <p:sp>
            <p:nvSpPr>
              <p:cNvPr id="11" name="Content Placeholder 2">
                <a:extLst>
                  <a:ext uri="{FF2B5EF4-FFF2-40B4-BE49-F238E27FC236}">
                    <a16:creationId xmlns:a16="http://schemas.microsoft.com/office/drawing/2014/main" id="{1D257BD6-F056-33DD-3E70-C0F7FE91C8E1}"/>
                  </a:ext>
                </a:extLst>
              </p:cNvPr>
              <p:cNvSpPr txBox="1">
                <a:spLocks/>
              </p:cNvSpPr>
              <p:nvPr/>
            </p:nvSpPr>
            <p:spPr>
              <a:xfrm>
                <a:off x="628650" y="2756253"/>
                <a:ext cx="7716748" cy="2226153"/>
              </a:xfrm>
              <a:prstGeom prst="rect">
                <a:avLst/>
              </a:prstGeom>
            </p:spPr>
            <p:txBody>
              <a:bodyPr vert="horz" lIns="91440" tIns="45720" rIns="91440" bIns="45720" rtlCol="0">
                <a:normAutofit/>
              </a:bodyPr>
              <a:lstStyle>
                <a:lvl1pPr marL="171438" indent="-171438" algn="l" defTabSz="685749"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13" indent="-171438" algn="l" defTabSz="685749"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86" indent="-171438" algn="l" defTabSz="685749"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60"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35"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09"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684"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558"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433"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000" dirty="0"/>
                  <a:t>Prediction for a site:</a:t>
                </a:r>
                <a:endParaRPr lang="en-US" sz="2000" dirty="0">
                  <a:latin typeface="Cambria Math" panose="02040503050406030204" pitchFamily="18" charset="0"/>
                </a:endParaRPr>
              </a:p>
              <a:p>
                <a:pPr marL="342875" lvl="1" indent="0">
                  <a:buNone/>
                </a:pPr>
                <a14:m>
                  <m:oMathPara xmlns:m="http://schemas.openxmlformats.org/officeDocument/2006/math">
                    <m:oMathParaPr>
                      <m:jc m:val="centerGroup"/>
                    </m:oMathParaPr>
                    <m:oMath xmlns:m="http://schemas.openxmlformats.org/officeDocument/2006/math">
                      <m:sSub>
                        <m:sSubPr>
                          <m:ctrlPr>
                            <a:rPr lang="en-US" sz="2000" i="1">
                              <a:latin typeface="Cambria Math" panose="02040503050406030204" pitchFamily="18" charset="0"/>
                            </a:rPr>
                          </m:ctrlPr>
                        </m:sSubPr>
                        <m:e>
                          <m:acc>
                            <m:accPr>
                              <m:chr m:val="̂"/>
                              <m:ctrlPr>
                                <a:rPr lang="en-US" sz="2000" i="1">
                                  <a:latin typeface="Cambria Math" panose="02040503050406030204" pitchFamily="18" charset="0"/>
                                </a:rPr>
                              </m:ctrlPr>
                            </m:accPr>
                            <m:e>
                              <m:r>
                                <a:rPr lang="en-US" sz="2000" i="1">
                                  <a:latin typeface="Cambria Math" panose="02040503050406030204" pitchFamily="18" charset="0"/>
                                </a:rPr>
                                <m:t>𝑄</m:t>
                              </m:r>
                            </m:e>
                          </m:acc>
                        </m:e>
                        <m:sub>
                          <m:r>
                            <a:rPr lang="en-US" sz="2000" i="1">
                              <a:latin typeface="Cambria Math" panose="02040503050406030204" pitchFamily="18" charset="0"/>
                            </a:rPr>
                            <m:t>𝑖</m:t>
                          </m:r>
                        </m:sub>
                      </m:sSub>
                      <m:d>
                        <m:dPr>
                          <m:ctrlPr>
                            <a:rPr lang="en-US" sz="2000" i="1">
                              <a:latin typeface="Cambria Math" panose="02040503050406030204" pitchFamily="18" charset="0"/>
                            </a:rPr>
                          </m:ctrlPr>
                        </m:dPr>
                        <m:e>
                          <m:r>
                            <a:rPr lang="en-US" sz="2000" i="1">
                              <a:latin typeface="Cambria Math" panose="02040503050406030204" pitchFamily="18" charset="0"/>
                            </a:rPr>
                            <m:t>𝐹</m:t>
                          </m:r>
                        </m:e>
                      </m:d>
                      <m:r>
                        <a:rPr lang="en-US" sz="2000" i="1">
                          <a:latin typeface="Cambria Math" panose="02040503050406030204" pitchFamily="18" charset="0"/>
                        </a:rPr>
                        <m:t>=</m:t>
                      </m:r>
                      <m:sSub>
                        <m:sSubPr>
                          <m:ctrlPr>
                            <a:rPr lang="en-US" sz="2000" i="1">
                              <a:latin typeface="Cambria Math" panose="02040503050406030204" pitchFamily="18" charset="0"/>
                            </a:rPr>
                          </m:ctrlPr>
                        </m:sSubPr>
                        <m:e>
                          <m:acc>
                            <m:accPr>
                              <m:chr m:val="̂"/>
                              <m:ctrlPr>
                                <a:rPr lang="en-US" sz="2000" i="1">
                                  <a:latin typeface="Cambria Math" panose="02040503050406030204" pitchFamily="18" charset="0"/>
                                </a:rPr>
                              </m:ctrlPr>
                            </m:accPr>
                            <m:e>
                              <m:r>
                                <a:rPr lang="en-US" sz="2000" i="1">
                                  <a:latin typeface="Cambria Math" panose="02040503050406030204" pitchFamily="18" charset="0"/>
                                  <a:ea typeface="Cambria Math" panose="02040503050406030204" pitchFamily="18" charset="0"/>
                                </a:rPr>
                                <m:t>𝜇</m:t>
                              </m:r>
                            </m:e>
                          </m:acc>
                        </m:e>
                        <m:sub>
                          <m:r>
                            <a:rPr lang="en-US" sz="2000" i="1">
                              <a:latin typeface="Cambria Math" panose="02040503050406030204" pitchFamily="18" charset="0"/>
                            </a:rPr>
                            <m:t>𝑖</m:t>
                          </m:r>
                        </m:sub>
                      </m:sSub>
                      <m:acc>
                        <m:accPr>
                          <m:chr m:val="̂"/>
                          <m:ctrlPr>
                            <a:rPr lang="en-US" sz="2000" i="1">
                              <a:latin typeface="Cambria Math" panose="02040503050406030204" pitchFamily="18" charset="0"/>
                            </a:rPr>
                          </m:ctrlPr>
                        </m:accPr>
                        <m:e>
                          <m:r>
                            <a:rPr lang="en-US" sz="2000" i="1">
                              <a:latin typeface="Cambria Math" panose="02040503050406030204" pitchFamily="18" charset="0"/>
                            </a:rPr>
                            <m:t>𝑞</m:t>
                          </m:r>
                        </m:e>
                      </m:acc>
                      <m:d>
                        <m:dPr>
                          <m:ctrlPr>
                            <a:rPr lang="en-US" sz="2000" i="1">
                              <a:latin typeface="Cambria Math" panose="02040503050406030204" pitchFamily="18" charset="0"/>
                            </a:rPr>
                          </m:ctrlPr>
                        </m:dPr>
                        <m:e>
                          <m:r>
                            <a:rPr lang="en-US" sz="2000" i="1">
                              <a:latin typeface="Cambria Math" panose="02040503050406030204" pitchFamily="18" charset="0"/>
                            </a:rPr>
                            <m:t>𝐹</m:t>
                          </m:r>
                        </m:e>
                      </m:d>
                    </m:oMath>
                  </m:oMathPara>
                </a14:m>
                <a:endParaRPr lang="en-US" sz="2000" dirty="0"/>
              </a:p>
              <a:p>
                <a:endParaRPr lang="en-US" sz="2000" dirty="0"/>
              </a:p>
              <a:p>
                <a:endParaRPr lang="en-US" sz="2000" dirty="0"/>
              </a:p>
              <a:p>
                <a:endParaRPr lang="en-US" sz="2000" dirty="0"/>
              </a:p>
              <a:p>
                <a:r>
                  <a:rPr lang="en-US" sz="2000" dirty="0"/>
                  <a:t>Site frequency curve = index flood * regional growth curve</a:t>
                </a:r>
              </a:p>
            </p:txBody>
          </p:sp>
        </mc:Choice>
        <mc:Fallback xmlns="">
          <p:sp>
            <p:nvSpPr>
              <p:cNvPr id="11" name="Content Placeholder 2">
                <a:extLst>
                  <a:ext uri="{FF2B5EF4-FFF2-40B4-BE49-F238E27FC236}">
                    <a16:creationId xmlns:a16="http://schemas.microsoft.com/office/drawing/2014/main" id="{1D257BD6-F056-33DD-3E70-C0F7FE91C8E1}"/>
                  </a:ext>
                </a:extLst>
              </p:cNvPr>
              <p:cNvSpPr txBox="1">
                <a:spLocks noRot="1" noChangeAspect="1" noMove="1" noResize="1" noEditPoints="1" noAdjustHandles="1" noChangeArrowheads="1" noChangeShapeType="1" noTextEdit="1"/>
              </p:cNvSpPr>
              <p:nvPr/>
            </p:nvSpPr>
            <p:spPr>
              <a:xfrm>
                <a:off x="628650" y="2756253"/>
                <a:ext cx="7716748" cy="2226153"/>
              </a:xfrm>
              <a:prstGeom prst="rect">
                <a:avLst/>
              </a:prstGeom>
              <a:blipFill>
                <a:blip r:embed="rId3"/>
                <a:stretch>
                  <a:fillRect l="-711" t="-2740" b="-1644"/>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9E2381BC-596E-2A1D-264E-1EDBF71E27CA}"/>
              </a:ext>
            </a:extLst>
          </p:cNvPr>
          <p:cNvSpPr txBox="1"/>
          <p:nvPr/>
        </p:nvSpPr>
        <p:spPr>
          <a:xfrm>
            <a:off x="1420203" y="3603008"/>
            <a:ext cx="2282303" cy="584775"/>
          </a:xfrm>
          <a:prstGeom prst="rect">
            <a:avLst/>
          </a:prstGeom>
          <a:noFill/>
          <a:ln>
            <a:noFill/>
          </a:ln>
        </p:spPr>
        <p:txBody>
          <a:bodyPr wrap="square" rtlCol="0">
            <a:spAutoFit/>
          </a:bodyPr>
          <a:lstStyle/>
          <a:p>
            <a:pPr algn="ctr"/>
            <a:r>
              <a:rPr lang="en-US" sz="1600" b="1" dirty="0">
                <a:solidFill>
                  <a:srgbClr val="FFA500"/>
                </a:solidFill>
                <a:effectLst>
                  <a:outerShdw blurRad="38100" dist="38100" dir="2700000" algn="tl">
                    <a:srgbClr val="000000">
                      <a:alpha val="43137"/>
                    </a:srgbClr>
                  </a:outerShdw>
                </a:effectLst>
                <a:latin typeface="Lato" panose="020F0502020204030203" pitchFamily="34" charset="0"/>
              </a:rPr>
              <a:t>Predicted site </a:t>
            </a:r>
            <a:r>
              <a:rPr lang="en-US" sz="1600" b="1" i="1" dirty="0">
                <a:solidFill>
                  <a:srgbClr val="FFA500"/>
                </a:solidFill>
                <a:effectLst>
                  <a:outerShdw blurRad="38100" dist="38100" dir="2700000" algn="tl">
                    <a:srgbClr val="000000">
                      <a:alpha val="43137"/>
                    </a:srgbClr>
                  </a:outerShdw>
                </a:effectLst>
                <a:latin typeface="Lato" panose="020F0502020204030203" pitchFamily="34" charset="0"/>
              </a:rPr>
              <a:t>i</a:t>
            </a:r>
          </a:p>
          <a:p>
            <a:pPr algn="ctr"/>
            <a:r>
              <a:rPr lang="en-US" sz="1600" b="1" dirty="0">
                <a:solidFill>
                  <a:srgbClr val="FFA500"/>
                </a:solidFill>
                <a:effectLst>
                  <a:outerShdw blurRad="38100" dist="38100" dir="2700000" algn="tl">
                    <a:srgbClr val="000000">
                      <a:alpha val="43137"/>
                    </a:srgbClr>
                  </a:outerShdw>
                </a:effectLst>
                <a:latin typeface="Lato" panose="020F0502020204030203" pitchFamily="34" charset="0"/>
              </a:rPr>
              <a:t>quantile function</a:t>
            </a:r>
          </a:p>
        </p:txBody>
      </p:sp>
      <p:sp>
        <p:nvSpPr>
          <p:cNvPr id="13" name="TextBox 12">
            <a:extLst>
              <a:ext uri="{FF2B5EF4-FFF2-40B4-BE49-F238E27FC236}">
                <a16:creationId xmlns:a16="http://schemas.microsoft.com/office/drawing/2014/main" id="{CED5815F-D055-32BD-2E30-EA8181C35614}"/>
              </a:ext>
            </a:extLst>
          </p:cNvPr>
          <p:cNvSpPr txBox="1"/>
          <p:nvPr/>
        </p:nvSpPr>
        <p:spPr>
          <a:xfrm>
            <a:off x="4068023" y="3633523"/>
            <a:ext cx="2344126" cy="584775"/>
          </a:xfrm>
          <a:prstGeom prst="rect">
            <a:avLst/>
          </a:prstGeom>
          <a:noFill/>
          <a:ln>
            <a:noFill/>
          </a:ln>
        </p:spPr>
        <p:txBody>
          <a:bodyPr wrap="square" rtlCol="0">
            <a:spAutoFit/>
          </a:bodyPr>
          <a:lstStyle/>
          <a:p>
            <a:pPr algn="ctr"/>
            <a:r>
              <a:rPr lang="en-US" sz="1600" b="1" dirty="0">
                <a:solidFill>
                  <a:srgbClr val="FFA500"/>
                </a:solidFill>
                <a:effectLst>
                  <a:outerShdw blurRad="38100" dist="38100" dir="2700000" algn="tl">
                    <a:srgbClr val="000000">
                      <a:alpha val="43137"/>
                    </a:srgbClr>
                  </a:outerShdw>
                </a:effectLst>
                <a:latin typeface="Lato" panose="020F0502020204030203" pitchFamily="34" charset="0"/>
              </a:rPr>
              <a:t>Site </a:t>
            </a:r>
            <a:r>
              <a:rPr lang="en-US" sz="1600" b="1" i="1" dirty="0">
                <a:solidFill>
                  <a:srgbClr val="FFA500"/>
                </a:solidFill>
                <a:effectLst>
                  <a:outerShdw blurRad="38100" dist="38100" dir="2700000" algn="tl">
                    <a:srgbClr val="000000">
                      <a:alpha val="43137"/>
                    </a:srgbClr>
                  </a:outerShdw>
                </a:effectLst>
                <a:latin typeface="Lato" panose="020F0502020204030203" pitchFamily="34" charset="0"/>
              </a:rPr>
              <a:t>i</a:t>
            </a:r>
            <a:r>
              <a:rPr lang="en-US" sz="1600" b="1" dirty="0">
                <a:solidFill>
                  <a:srgbClr val="FFA500"/>
                </a:solidFill>
                <a:effectLst>
                  <a:outerShdw blurRad="38100" dist="38100" dir="2700000" algn="tl">
                    <a:srgbClr val="000000">
                      <a:alpha val="43137"/>
                    </a:srgbClr>
                  </a:outerShdw>
                </a:effectLst>
                <a:latin typeface="Lato" panose="020F0502020204030203" pitchFamily="34" charset="0"/>
              </a:rPr>
              <a:t> </a:t>
            </a:r>
          </a:p>
          <a:p>
            <a:pPr algn="ctr"/>
            <a:r>
              <a:rPr lang="en-US" sz="1600" b="1" dirty="0">
                <a:solidFill>
                  <a:srgbClr val="FFA500"/>
                </a:solidFill>
                <a:effectLst>
                  <a:outerShdw blurRad="38100" dist="38100" dir="2700000" algn="tl">
                    <a:srgbClr val="000000">
                      <a:alpha val="43137"/>
                    </a:srgbClr>
                  </a:outerShdw>
                </a:effectLst>
                <a:latin typeface="Lato" panose="020F0502020204030203" pitchFamily="34" charset="0"/>
              </a:rPr>
              <a:t>index flood</a:t>
            </a:r>
          </a:p>
        </p:txBody>
      </p:sp>
      <p:sp>
        <p:nvSpPr>
          <p:cNvPr id="14" name="TextBox 13">
            <a:extLst>
              <a:ext uri="{FF2B5EF4-FFF2-40B4-BE49-F238E27FC236}">
                <a16:creationId xmlns:a16="http://schemas.microsoft.com/office/drawing/2014/main" id="{87147B9A-9CFC-263E-B550-357FB570B718}"/>
              </a:ext>
            </a:extLst>
          </p:cNvPr>
          <p:cNvSpPr txBox="1"/>
          <p:nvPr/>
        </p:nvSpPr>
        <p:spPr>
          <a:xfrm>
            <a:off x="6050624" y="2674824"/>
            <a:ext cx="2488344" cy="584775"/>
          </a:xfrm>
          <a:prstGeom prst="rect">
            <a:avLst/>
          </a:prstGeom>
          <a:noFill/>
          <a:ln>
            <a:noFill/>
          </a:ln>
        </p:spPr>
        <p:txBody>
          <a:bodyPr wrap="square" rtlCol="0">
            <a:spAutoFit/>
          </a:bodyPr>
          <a:lstStyle/>
          <a:p>
            <a:pPr algn="ctr"/>
            <a:r>
              <a:rPr lang="en-US" sz="1600" b="1" dirty="0">
                <a:solidFill>
                  <a:srgbClr val="FFA500"/>
                </a:solidFill>
                <a:effectLst>
                  <a:outerShdw blurRad="38100" dist="38100" dir="2700000" algn="tl">
                    <a:srgbClr val="000000">
                      <a:alpha val="43137"/>
                    </a:srgbClr>
                  </a:outerShdw>
                </a:effectLst>
                <a:latin typeface="Lato" panose="020F0502020204030203" pitchFamily="34" charset="0"/>
              </a:rPr>
              <a:t>Regional growth curve (RGC)</a:t>
            </a:r>
          </a:p>
        </p:txBody>
      </p:sp>
      <p:cxnSp>
        <p:nvCxnSpPr>
          <p:cNvPr id="15" name="Straight Arrow Connector 14">
            <a:extLst>
              <a:ext uri="{FF2B5EF4-FFF2-40B4-BE49-F238E27FC236}">
                <a16:creationId xmlns:a16="http://schemas.microsoft.com/office/drawing/2014/main" id="{1D9810E0-7246-C246-92CC-3153C2028707}"/>
              </a:ext>
            </a:extLst>
          </p:cNvPr>
          <p:cNvCxnSpPr>
            <a:cxnSpLocks/>
          </p:cNvCxnSpPr>
          <p:nvPr/>
        </p:nvCxnSpPr>
        <p:spPr>
          <a:xfrm flipH="1">
            <a:off x="5216857" y="3087806"/>
            <a:ext cx="1351128" cy="98414"/>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0746A75B-F499-689D-FB1F-D10547473956}"/>
              </a:ext>
            </a:extLst>
          </p:cNvPr>
          <p:cNvCxnSpPr>
            <a:cxnSpLocks/>
          </p:cNvCxnSpPr>
          <p:nvPr/>
        </p:nvCxnSpPr>
        <p:spPr>
          <a:xfrm flipH="1" flipV="1">
            <a:off x="4566044" y="3409341"/>
            <a:ext cx="367622" cy="465139"/>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190CB436-3F01-ED5D-5646-E02E7255C65D}"/>
              </a:ext>
            </a:extLst>
          </p:cNvPr>
          <p:cNvCxnSpPr>
            <a:cxnSpLocks/>
          </p:cNvCxnSpPr>
          <p:nvPr/>
        </p:nvCxnSpPr>
        <p:spPr>
          <a:xfrm flipV="1">
            <a:off x="2971800" y="3333466"/>
            <a:ext cx="467644" cy="252483"/>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D3A677BC-AA4F-67F6-5F41-F9D61BCCFAF2}"/>
              </a:ext>
            </a:extLst>
          </p:cNvPr>
          <p:cNvSpPr txBox="1"/>
          <p:nvPr/>
        </p:nvSpPr>
        <p:spPr>
          <a:xfrm>
            <a:off x="2379959" y="4107781"/>
            <a:ext cx="1555560" cy="276999"/>
          </a:xfrm>
          <a:prstGeom prst="rect">
            <a:avLst/>
          </a:prstGeom>
          <a:noFill/>
          <a:ln>
            <a:noFill/>
          </a:ln>
        </p:spPr>
        <p:txBody>
          <a:bodyPr wrap="square" rtlCol="0">
            <a:spAutoFit/>
          </a:bodyPr>
          <a:lstStyle/>
          <a:p>
            <a:pPr algn="ctr"/>
            <a:r>
              <a:rPr lang="en-US" sz="1200" b="1" dirty="0">
                <a:solidFill>
                  <a:srgbClr val="FF00FF"/>
                </a:solidFill>
                <a:effectLst>
                  <a:outerShdw blurRad="38100" dist="38100" dir="2700000" algn="tl">
                    <a:srgbClr val="000000">
                      <a:alpha val="43137"/>
                    </a:srgbClr>
                  </a:outerShdw>
                </a:effectLst>
                <a:latin typeface="Lato" panose="020F0502020204030203" pitchFamily="34" charset="0"/>
              </a:rPr>
              <a:t>Has 𝓁</a:t>
            </a:r>
            <a:r>
              <a:rPr lang="en-US" sz="1200" b="1" baseline="-25000" dirty="0">
                <a:solidFill>
                  <a:srgbClr val="FF00FF"/>
                </a:solidFill>
                <a:effectLst>
                  <a:outerShdw blurRad="38100" dist="38100" dir="2700000" algn="tl">
                    <a:srgbClr val="000000">
                      <a:alpha val="43137"/>
                    </a:srgbClr>
                  </a:outerShdw>
                </a:effectLst>
                <a:latin typeface="Lato" panose="020F0502020204030203" pitchFamily="34" charset="0"/>
              </a:rPr>
              <a:t>1</a:t>
            </a:r>
            <a:r>
              <a:rPr lang="en-US" sz="1200" b="1" dirty="0">
                <a:solidFill>
                  <a:srgbClr val="FF00FF"/>
                </a:solidFill>
                <a:effectLst>
                  <a:outerShdw blurRad="38100" dist="38100" dir="2700000" algn="tl">
                    <a:srgbClr val="000000">
                      <a:alpha val="43137"/>
                    </a:srgbClr>
                  </a:outerShdw>
                </a:effectLst>
                <a:latin typeface="Lato" panose="020F0502020204030203" pitchFamily="34" charset="0"/>
              </a:rPr>
              <a:t> = 2.5</a:t>
            </a:r>
          </a:p>
        </p:txBody>
      </p:sp>
      <p:sp>
        <p:nvSpPr>
          <p:cNvPr id="20" name="TextBox 19">
            <a:extLst>
              <a:ext uri="{FF2B5EF4-FFF2-40B4-BE49-F238E27FC236}">
                <a16:creationId xmlns:a16="http://schemas.microsoft.com/office/drawing/2014/main" id="{A0FE1FB1-6A79-339A-BE94-CE0243B5EE92}"/>
              </a:ext>
            </a:extLst>
          </p:cNvPr>
          <p:cNvSpPr txBox="1"/>
          <p:nvPr/>
        </p:nvSpPr>
        <p:spPr>
          <a:xfrm>
            <a:off x="4566044" y="4115102"/>
            <a:ext cx="2344126" cy="276999"/>
          </a:xfrm>
          <a:prstGeom prst="rect">
            <a:avLst/>
          </a:prstGeom>
          <a:noFill/>
          <a:ln>
            <a:noFill/>
          </a:ln>
        </p:spPr>
        <p:txBody>
          <a:bodyPr wrap="square" rtlCol="0">
            <a:spAutoFit/>
          </a:bodyPr>
          <a:lstStyle/>
          <a:p>
            <a:pPr algn="ctr"/>
            <a:r>
              <a:rPr lang="en-US" sz="1200" b="1" dirty="0">
                <a:solidFill>
                  <a:srgbClr val="FF00FF"/>
                </a:solidFill>
                <a:effectLst>
                  <a:outerShdw blurRad="38100" dist="38100" dir="2700000" algn="tl">
                    <a:srgbClr val="000000">
                      <a:alpha val="43137"/>
                    </a:srgbClr>
                  </a:outerShdw>
                </a:effectLst>
                <a:latin typeface="Lato" panose="020F0502020204030203" pitchFamily="34" charset="0"/>
              </a:rPr>
              <a:t>Index flood = 2.5</a:t>
            </a:r>
          </a:p>
        </p:txBody>
      </p:sp>
      <p:sp>
        <p:nvSpPr>
          <p:cNvPr id="21" name="TextBox 20">
            <a:extLst>
              <a:ext uri="{FF2B5EF4-FFF2-40B4-BE49-F238E27FC236}">
                <a16:creationId xmlns:a16="http://schemas.microsoft.com/office/drawing/2014/main" id="{E33EA530-D9BF-AD2B-72D6-7FC9C31A90C3}"/>
              </a:ext>
            </a:extLst>
          </p:cNvPr>
          <p:cNvSpPr txBox="1"/>
          <p:nvPr/>
        </p:nvSpPr>
        <p:spPr>
          <a:xfrm>
            <a:off x="7039983" y="3186220"/>
            <a:ext cx="1454526" cy="276999"/>
          </a:xfrm>
          <a:prstGeom prst="rect">
            <a:avLst/>
          </a:prstGeom>
          <a:noFill/>
          <a:ln>
            <a:noFill/>
          </a:ln>
        </p:spPr>
        <p:txBody>
          <a:bodyPr wrap="square" rtlCol="0">
            <a:spAutoFit/>
          </a:bodyPr>
          <a:lstStyle/>
          <a:p>
            <a:pPr algn="ctr"/>
            <a:r>
              <a:rPr lang="en-US" sz="1200" b="1" dirty="0">
                <a:solidFill>
                  <a:srgbClr val="FF00FF"/>
                </a:solidFill>
                <a:effectLst>
                  <a:outerShdw blurRad="38100" dist="38100" dir="2700000" algn="tl">
                    <a:srgbClr val="000000">
                      <a:alpha val="43137"/>
                    </a:srgbClr>
                  </a:outerShdw>
                </a:effectLst>
                <a:latin typeface="Lato" panose="020F0502020204030203" pitchFamily="34" charset="0"/>
              </a:rPr>
              <a:t>Has 𝓁</a:t>
            </a:r>
            <a:r>
              <a:rPr lang="en-US" sz="1200" b="1" baseline="-25000" dirty="0">
                <a:solidFill>
                  <a:srgbClr val="FF00FF"/>
                </a:solidFill>
                <a:effectLst>
                  <a:outerShdw blurRad="38100" dist="38100" dir="2700000" algn="tl">
                    <a:srgbClr val="000000">
                      <a:alpha val="43137"/>
                    </a:srgbClr>
                  </a:outerShdw>
                </a:effectLst>
                <a:latin typeface="Lato" panose="020F0502020204030203" pitchFamily="34" charset="0"/>
              </a:rPr>
              <a:t>1</a:t>
            </a:r>
            <a:r>
              <a:rPr lang="en-US" sz="1200" b="1" dirty="0">
                <a:solidFill>
                  <a:srgbClr val="FF00FF"/>
                </a:solidFill>
                <a:effectLst>
                  <a:outerShdw blurRad="38100" dist="38100" dir="2700000" algn="tl">
                    <a:srgbClr val="000000">
                      <a:alpha val="43137"/>
                    </a:srgbClr>
                  </a:outerShdw>
                </a:effectLst>
                <a:latin typeface="Lato" panose="020F0502020204030203" pitchFamily="34" charset="0"/>
              </a:rPr>
              <a:t> = 1</a:t>
            </a:r>
          </a:p>
        </p:txBody>
      </p:sp>
    </p:spTree>
    <p:extLst>
      <p:ext uri="{BB962C8B-B14F-4D97-AF65-F5344CB8AC3E}">
        <p14:creationId xmlns:p14="http://schemas.microsoft.com/office/powerpoint/2010/main" val="2407776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9" grpId="0"/>
      <p:bldP spid="20" grpId="0"/>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normAutofit lnSpcReduction="10000"/>
              </a:bodyPr>
              <a:lstStyle/>
              <a:p>
                <a:r>
                  <a:rPr lang="en-US" dirty="0"/>
                  <a:t>Perform index flood analysis as usual</a:t>
                </a:r>
              </a:p>
              <a:p>
                <a:r>
                  <a:rPr lang="en-US" dirty="0"/>
                  <a:t>When applying the RGC </a:t>
                </a:r>
                <a14:m>
                  <m:oMath xmlns:m="http://schemas.openxmlformats.org/officeDocument/2006/math">
                    <m:acc>
                      <m:accPr>
                        <m:chr m:val="̂"/>
                        <m:ctrlPr>
                          <a:rPr lang="en-US" i="1">
                            <a:latin typeface="Cambria Math" panose="02040503050406030204" pitchFamily="18" charset="0"/>
                          </a:rPr>
                        </m:ctrlPr>
                      </m:accPr>
                      <m:e>
                        <m:r>
                          <a:rPr lang="en-US" i="1">
                            <a:latin typeface="Cambria Math" panose="02040503050406030204" pitchFamily="18" charset="0"/>
                          </a:rPr>
                          <m:t>𝑞</m:t>
                        </m:r>
                      </m:e>
                    </m:acc>
                    <m:d>
                      <m:dPr>
                        <m:ctrlPr>
                          <a:rPr lang="en-US" i="1">
                            <a:latin typeface="Cambria Math" panose="02040503050406030204" pitchFamily="18" charset="0"/>
                          </a:rPr>
                        </m:ctrlPr>
                      </m:dPr>
                      <m:e>
                        <m:r>
                          <a:rPr lang="en-US" i="1">
                            <a:latin typeface="Cambria Math" panose="02040503050406030204" pitchFamily="18" charset="0"/>
                          </a:rPr>
                          <m:t>𝐹</m:t>
                        </m:r>
                      </m:e>
                    </m:d>
                  </m:oMath>
                </a14:m>
                <a:r>
                  <a:rPr lang="en-US" dirty="0"/>
                  <a:t>, use a weighted average RGF from all regions by similarity</a:t>
                </a:r>
              </a:p>
              <a:p>
                <a:pPr marL="0" indent="0">
                  <a:buNone/>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𝑄</m:t>
                              </m:r>
                            </m:e>
                          </m:acc>
                        </m:e>
                        <m:sub>
                          <m:r>
                            <a:rPr lang="en-US" i="1">
                              <a:latin typeface="Cambria Math" panose="02040503050406030204" pitchFamily="18" charset="0"/>
                            </a:rPr>
                            <m:t>𝑖</m:t>
                          </m:r>
                        </m:sub>
                      </m:sSub>
                      <m:d>
                        <m:dPr>
                          <m:ctrlPr>
                            <a:rPr lang="en-US" i="1">
                              <a:latin typeface="Cambria Math" panose="02040503050406030204" pitchFamily="18" charset="0"/>
                            </a:rPr>
                          </m:ctrlPr>
                        </m:dPr>
                        <m:e>
                          <m:r>
                            <a:rPr lang="en-US" i="1">
                              <a:latin typeface="Cambria Math" panose="02040503050406030204" pitchFamily="18" charset="0"/>
                            </a:rPr>
                            <m:t>𝐹</m:t>
                          </m:r>
                        </m:e>
                      </m:d>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ea typeface="Cambria Math" panose="02040503050406030204" pitchFamily="18" charset="0"/>
                                </a:rPr>
                                <m:t>𝜇</m:t>
                              </m:r>
                            </m:e>
                          </m:acc>
                        </m:e>
                        <m:sub>
                          <m:r>
                            <a:rPr lang="en-US" i="1">
                              <a:latin typeface="Cambria Math" panose="02040503050406030204" pitchFamily="18" charset="0"/>
                            </a:rPr>
                            <m:t>𝑖</m:t>
                          </m:r>
                        </m:sub>
                      </m:sSub>
                      <m:nary>
                        <m:naryPr>
                          <m:chr m:val="∑"/>
                          <m:supHide m:val="on"/>
                          <m:ctrlPr>
                            <a:rPr lang="en-US" i="1" smtClean="0">
                              <a:latin typeface="Cambria Math" panose="02040503050406030204" pitchFamily="18" charset="0"/>
                            </a:rPr>
                          </m:ctrlPr>
                        </m:naryPr>
                        <m:sub>
                          <m:r>
                            <a:rPr lang="en-US" b="0" i="1" smtClean="0">
                              <a:latin typeface="Cambria Math" panose="02040503050406030204" pitchFamily="18" charset="0"/>
                            </a:rPr>
                            <m:t>𝑗</m:t>
                          </m:r>
                        </m:sub>
                        <m:sup/>
                        <m:e>
                          <m:sSub>
                            <m:sSubPr>
                              <m:ctrlPr>
                                <a:rPr lang="en-US" i="1" smtClean="0">
                                  <a:latin typeface="Cambria Math" panose="02040503050406030204" pitchFamily="18" charset="0"/>
                                </a:rPr>
                              </m:ctrlPr>
                            </m:sSubPr>
                            <m:e>
                              <m:r>
                                <a:rPr lang="en-US" b="0" i="1" smtClean="0">
                                  <a:latin typeface="Cambria Math" panose="02040503050406030204" pitchFamily="18" charset="0"/>
                                </a:rPr>
                                <m:t>𝑤</m:t>
                              </m:r>
                            </m:e>
                            <m:sub>
                              <m:r>
                                <a:rPr lang="en-US" b="0" i="1" smtClean="0">
                                  <a:latin typeface="Cambria Math" panose="02040503050406030204" pitchFamily="18" charset="0"/>
                                </a:rPr>
                                <m:t>𝑗</m:t>
                              </m:r>
                              <m:r>
                                <a:rPr lang="en-US" b="0" i="1" smtClean="0">
                                  <a:latin typeface="Cambria Math" panose="02040503050406030204" pitchFamily="18" charset="0"/>
                                </a:rPr>
                                <m:t>,</m:t>
                              </m:r>
                              <m:r>
                                <a:rPr lang="en-US" b="0" i="1" smtClean="0">
                                  <a:latin typeface="Cambria Math" panose="02040503050406030204" pitchFamily="18" charset="0"/>
                                </a:rPr>
                                <m:t>𝑖</m:t>
                              </m:r>
                            </m:sub>
                          </m:sSub>
                        </m:e>
                      </m:nary>
                      <m:sSub>
                        <m:sSubPr>
                          <m:ctrlPr>
                            <a:rPr lang="en-US" i="1" smtClean="0">
                              <a:latin typeface="Cambria Math" panose="02040503050406030204" pitchFamily="18" charset="0"/>
                            </a:rPr>
                          </m:ctrlPr>
                        </m:sSubPr>
                        <m:e>
                          <m:acc>
                            <m:accPr>
                              <m:chr m:val="̂"/>
                              <m:ctrlPr>
                                <a:rPr lang="en-US" i="1" smtClean="0">
                                  <a:latin typeface="Cambria Math" panose="02040503050406030204" pitchFamily="18" charset="0"/>
                                </a:rPr>
                              </m:ctrlPr>
                            </m:accPr>
                            <m:e>
                              <m:r>
                                <a:rPr lang="en-US" i="1">
                                  <a:latin typeface="Cambria Math" panose="02040503050406030204" pitchFamily="18" charset="0"/>
                                </a:rPr>
                                <m:t>𝑞</m:t>
                              </m:r>
                            </m:e>
                          </m:acc>
                        </m:e>
                        <m:sub>
                          <m:r>
                            <a:rPr lang="en-US" b="0" i="1" smtClean="0">
                              <a:latin typeface="Cambria Math" panose="02040503050406030204" pitchFamily="18" charset="0"/>
                            </a:rPr>
                            <m:t>𝑗</m:t>
                          </m:r>
                        </m:sub>
                      </m:sSub>
                      <m:d>
                        <m:dPr>
                          <m:ctrlPr>
                            <a:rPr lang="en-US" i="1">
                              <a:latin typeface="Cambria Math" panose="02040503050406030204" pitchFamily="18" charset="0"/>
                            </a:rPr>
                          </m:ctrlPr>
                        </m:dPr>
                        <m:e>
                          <m:r>
                            <a:rPr lang="en-US" i="1">
                              <a:latin typeface="Cambria Math" panose="02040503050406030204" pitchFamily="18" charset="0"/>
                            </a:rPr>
                            <m:t>𝐹</m:t>
                          </m:r>
                        </m:e>
                      </m:d>
                    </m:oMath>
                  </m:oMathPara>
                </a14:m>
                <a:endParaRPr lang="en-US" dirty="0"/>
              </a:p>
              <a:p>
                <a:endParaRPr lang="en-US" dirty="0"/>
              </a:p>
              <a:p>
                <a:endParaRPr lang="en-US" dirty="0"/>
              </a:p>
              <a:p>
                <a:endParaRPr lang="en-US" dirty="0"/>
              </a:p>
              <a:p>
                <a:r>
                  <a:rPr lang="en-US" dirty="0"/>
                  <a:t>Spatially-based weighting can perform well</a:t>
                </a:r>
              </a:p>
            </p:txBody>
          </p:sp>
        </mc:Choice>
        <mc:Fallback xmlns="">
          <p:sp>
            <p:nvSpPr>
              <p:cNvPr id="2" name="Content Placeholder 1">
                <a:extLst>
                  <a:ext uri="{FF2B5EF4-FFF2-40B4-BE49-F238E27FC236}">
                    <a16:creationId xmlns:a16="http://schemas.microsoft.com/office/drawing/2014/main" id="{E4482623-A99A-C445-1F59-34BEEFB4D442}"/>
                  </a:ext>
                </a:extLst>
              </p:cNvPr>
              <p:cNvSpPr>
                <a:spLocks noGrp="1" noRot="1" noChangeAspect="1" noMove="1" noResize="1" noEditPoints="1" noAdjustHandles="1" noChangeArrowheads="1" noChangeShapeType="1" noTextEdit="1"/>
              </p:cNvSpPr>
              <p:nvPr>
                <p:ph idx="1"/>
              </p:nvPr>
            </p:nvSpPr>
            <p:spPr>
              <a:blipFill>
                <a:blip r:embed="rId3"/>
                <a:stretch>
                  <a:fillRect l="-773" t="-2991"/>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Fractional Membership</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7DA20665-4FF5-4E60-51AB-30400DB907DE}"/>
                  </a:ext>
                </a:extLst>
              </p:cNvPr>
              <p:cNvSpPr txBox="1"/>
              <p:nvPr/>
            </p:nvSpPr>
            <p:spPr>
              <a:xfrm>
                <a:off x="6935661" y="2296170"/>
                <a:ext cx="1034322" cy="62536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nary>
                        <m:naryPr>
                          <m:chr m:val="∑"/>
                          <m:supHide m:val="on"/>
                          <m:ctrlPr>
                            <a:rPr lang="en-US" sz="1600" i="1" smtClean="0">
                              <a:latin typeface="Cambria Math" panose="02040503050406030204" pitchFamily="18" charset="0"/>
                            </a:rPr>
                          </m:ctrlPr>
                        </m:naryPr>
                        <m:sub>
                          <m:r>
                            <m:rPr>
                              <m:brk m:alnAt="7"/>
                            </m:rPr>
                            <a:rPr lang="en-US" sz="1600" b="0" i="1" smtClean="0">
                              <a:latin typeface="Cambria Math" panose="02040503050406030204" pitchFamily="18" charset="0"/>
                            </a:rPr>
                            <m:t>𝑗</m:t>
                          </m:r>
                        </m:sub>
                        <m:sup/>
                        <m:e>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𝑤</m:t>
                              </m:r>
                            </m:e>
                            <m:sub>
                              <m:r>
                                <a:rPr lang="en-US" sz="1600" b="0" i="1" smtClean="0">
                                  <a:latin typeface="Cambria Math" panose="02040503050406030204" pitchFamily="18" charset="0"/>
                                </a:rPr>
                                <m:t>𝑗</m:t>
                              </m:r>
                              <m:r>
                                <a:rPr lang="en-US" sz="1600" b="0" i="1" smtClean="0">
                                  <a:latin typeface="Cambria Math" panose="02040503050406030204" pitchFamily="18" charset="0"/>
                                </a:rPr>
                                <m:t>,</m:t>
                              </m:r>
                              <m:r>
                                <a:rPr lang="en-US" sz="1600" b="0" i="1" smtClean="0">
                                  <a:latin typeface="Cambria Math" panose="02040503050406030204" pitchFamily="18" charset="0"/>
                                </a:rPr>
                                <m:t>𝑖</m:t>
                              </m:r>
                            </m:sub>
                          </m:sSub>
                        </m:e>
                      </m:nary>
                      <m:r>
                        <a:rPr lang="en-US" sz="1600" b="0" i="1" smtClean="0">
                          <a:latin typeface="Cambria Math" panose="02040503050406030204" pitchFamily="18" charset="0"/>
                        </a:rPr>
                        <m:t>=1</m:t>
                      </m:r>
                    </m:oMath>
                  </m:oMathPara>
                </a14:m>
                <a:endParaRPr lang="en-US" sz="1600" dirty="0"/>
              </a:p>
            </p:txBody>
          </p:sp>
        </mc:Choice>
        <mc:Fallback xmlns="">
          <p:sp>
            <p:nvSpPr>
              <p:cNvPr id="5" name="TextBox 4">
                <a:extLst>
                  <a:ext uri="{FF2B5EF4-FFF2-40B4-BE49-F238E27FC236}">
                    <a16:creationId xmlns:a16="http://schemas.microsoft.com/office/drawing/2014/main" id="{7DA20665-4FF5-4E60-51AB-30400DB907DE}"/>
                  </a:ext>
                </a:extLst>
              </p:cNvPr>
              <p:cNvSpPr txBox="1">
                <a:spLocks noRot="1" noChangeAspect="1" noMove="1" noResize="1" noEditPoints="1" noAdjustHandles="1" noChangeArrowheads="1" noChangeShapeType="1" noTextEdit="1"/>
              </p:cNvSpPr>
              <p:nvPr/>
            </p:nvSpPr>
            <p:spPr>
              <a:xfrm>
                <a:off x="6935661" y="2296170"/>
                <a:ext cx="1034322" cy="625364"/>
              </a:xfrm>
              <a:prstGeom prst="rect">
                <a:avLst/>
              </a:prstGeom>
              <a:blipFill>
                <a:blip r:embed="rId4"/>
                <a:stretch>
                  <a:fillRect/>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EB6373D9-0615-8B95-D8D0-6291B9F85827}"/>
              </a:ext>
            </a:extLst>
          </p:cNvPr>
          <p:cNvSpPr txBox="1"/>
          <p:nvPr/>
        </p:nvSpPr>
        <p:spPr>
          <a:xfrm>
            <a:off x="1653498" y="2870261"/>
            <a:ext cx="1343994" cy="830997"/>
          </a:xfrm>
          <a:prstGeom prst="rect">
            <a:avLst/>
          </a:prstGeom>
          <a:noFill/>
          <a:ln>
            <a:noFill/>
          </a:ln>
        </p:spPr>
        <p:txBody>
          <a:bodyPr wrap="square" rtlCol="0">
            <a:spAutoFit/>
          </a:bodyPr>
          <a:lstStyle/>
          <a:p>
            <a:pPr algn="ctr"/>
            <a:r>
              <a:rPr lang="en-US" sz="1600" b="1" dirty="0">
                <a:solidFill>
                  <a:srgbClr val="FFA500"/>
                </a:solidFill>
                <a:effectLst>
                  <a:outerShdw blurRad="38100" dist="38100" dir="2700000" algn="tl">
                    <a:srgbClr val="000000">
                      <a:alpha val="43137"/>
                    </a:srgbClr>
                  </a:outerShdw>
                </a:effectLst>
                <a:latin typeface="Lato" panose="020F0502020204030203" pitchFamily="34" charset="0"/>
              </a:rPr>
              <a:t>Site </a:t>
            </a:r>
            <a:r>
              <a:rPr lang="en-US" sz="1600" b="1" i="1" dirty="0">
                <a:solidFill>
                  <a:srgbClr val="FFA500"/>
                </a:solidFill>
                <a:effectLst>
                  <a:outerShdw blurRad="38100" dist="38100" dir="2700000" algn="tl">
                    <a:srgbClr val="000000">
                      <a:alpha val="43137"/>
                    </a:srgbClr>
                  </a:outerShdw>
                </a:effectLst>
                <a:latin typeface="Lato" panose="020F0502020204030203" pitchFamily="34" charset="0"/>
              </a:rPr>
              <a:t>i</a:t>
            </a:r>
            <a:r>
              <a:rPr lang="en-US" sz="1600" b="1" dirty="0">
                <a:solidFill>
                  <a:srgbClr val="FFA500"/>
                </a:solidFill>
                <a:effectLst>
                  <a:outerShdw blurRad="38100" dist="38100" dir="2700000" algn="tl">
                    <a:srgbClr val="000000">
                      <a:alpha val="43137"/>
                    </a:srgbClr>
                  </a:outerShdw>
                </a:effectLst>
                <a:latin typeface="Lato" panose="020F0502020204030203" pitchFamily="34" charset="0"/>
              </a:rPr>
              <a:t> frequency curve</a:t>
            </a:r>
          </a:p>
        </p:txBody>
      </p:sp>
      <p:cxnSp>
        <p:nvCxnSpPr>
          <p:cNvPr id="7" name="Straight Arrow Connector 6">
            <a:extLst>
              <a:ext uri="{FF2B5EF4-FFF2-40B4-BE49-F238E27FC236}">
                <a16:creationId xmlns:a16="http://schemas.microsoft.com/office/drawing/2014/main" id="{3A6138E2-2A91-02CA-1D4E-B50B0656CC89}"/>
              </a:ext>
            </a:extLst>
          </p:cNvPr>
          <p:cNvCxnSpPr>
            <a:cxnSpLocks/>
          </p:cNvCxnSpPr>
          <p:nvPr/>
        </p:nvCxnSpPr>
        <p:spPr>
          <a:xfrm flipV="1">
            <a:off x="2688609" y="2769058"/>
            <a:ext cx="533148" cy="323564"/>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2C68E7BE-658F-9CA2-DBB6-D2004E7562CB}"/>
              </a:ext>
            </a:extLst>
          </p:cNvPr>
          <p:cNvSpPr txBox="1"/>
          <p:nvPr/>
        </p:nvSpPr>
        <p:spPr>
          <a:xfrm>
            <a:off x="3283850" y="3143136"/>
            <a:ext cx="1065350" cy="830997"/>
          </a:xfrm>
          <a:prstGeom prst="rect">
            <a:avLst/>
          </a:prstGeom>
          <a:noFill/>
          <a:ln>
            <a:noFill/>
          </a:ln>
        </p:spPr>
        <p:txBody>
          <a:bodyPr wrap="square" rtlCol="0">
            <a:spAutoFit/>
          </a:bodyPr>
          <a:lstStyle/>
          <a:p>
            <a:pPr algn="ctr"/>
            <a:r>
              <a:rPr lang="en-US" sz="1600" b="1" dirty="0">
                <a:solidFill>
                  <a:srgbClr val="FFA500"/>
                </a:solidFill>
                <a:effectLst>
                  <a:outerShdw blurRad="38100" dist="38100" dir="2700000" algn="tl">
                    <a:srgbClr val="000000">
                      <a:alpha val="43137"/>
                    </a:srgbClr>
                  </a:outerShdw>
                </a:effectLst>
                <a:latin typeface="Lato" panose="020F0502020204030203" pitchFamily="34" charset="0"/>
              </a:rPr>
              <a:t>Site </a:t>
            </a:r>
            <a:r>
              <a:rPr lang="en-US" sz="1600" b="1" i="1" dirty="0">
                <a:solidFill>
                  <a:srgbClr val="FFA500"/>
                </a:solidFill>
                <a:effectLst>
                  <a:outerShdw blurRad="38100" dist="38100" dir="2700000" algn="tl">
                    <a:srgbClr val="000000">
                      <a:alpha val="43137"/>
                    </a:srgbClr>
                  </a:outerShdw>
                </a:effectLst>
                <a:latin typeface="Lato" panose="020F0502020204030203" pitchFamily="34" charset="0"/>
              </a:rPr>
              <a:t>i</a:t>
            </a:r>
            <a:r>
              <a:rPr lang="en-US" sz="1600" b="1" dirty="0">
                <a:solidFill>
                  <a:srgbClr val="FFA500"/>
                </a:solidFill>
                <a:effectLst>
                  <a:outerShdw blurRad="38100" dist="38100" dir="2700000" algn="tl">
                    <a:srgbClr val="000000">
                      <a:alpha val="43137"/>
                    </a:srgbClr>
                  </a:outerShdw>
                </a:effectLst>
                <a:latin typeface="Lato" panose="020F0502020204030203" pitchFamily="34" charset="0"/>
              </a:rPr>
              <a:t> index flood</a:t>
            </a:r>
          </a:p>
        </p:txBody>
      </p:sp>
      <p:sp>
        <p:nvSpPr>
          <p:cNvPr id="9" name="TextBox 8">
            <a:extLst>
              <a:ext uri="{FF2B5EF4-FFF2-40B4-BE49-F238E27FC236}">
                <a16:creationId xmlns:a16="http://schemas.microsoft.com/office/drawing/2014/main" id="{6F537F7D-E0D4-FF4D-F115-139B8F3494F4}"/>
              </a:ext>
            </a:extLst>
          </p:cNvPr>
          <p:cNvSpPr txBox="1"/>
          <p:nvPr/>
        </p:nvSpPr>
        <p:spPr>
          <a:xfrm>
            <a:off x="4703521" y="3205119"/>
            <a:ext cx="1414781" cy="830997"/>
          </a:xfrm>
          <a:prstGeom prst="rect">
            <a:avLst/>
          </a:prstGeom>
          <a:noFill/>
          <a:ln>
            <a:noFill/>
          </a:ln>
        </p:spPr>
        <p:txBody>
          <a:bodyPr wrap="square" rtlCol="0">
            <a:spAutoFit/>
          </a:bodyPr>
          <a:lstStyle/>
          <a:p>
            <a:pPr algn="ctr"/>
            <a:r>
              <a:rPr lang="en-US" sz="1600" b="1" dirty="0">
                <a:solidFill>
                  <a:srgbClr val="FFA500"/>
                </a:solidFill>
                <a:effectLst>
                  <a:outerShdw blurRad="38100" dist="38100" dir="2700000" algn="tl">
                    <a:srgbClr val="000000">
                      <a:alpha val="43137"/>
                    </a:srgbClr>
                  </a:outerShdw>
                </a:effectLst>
                <a:latin typeface="Lato" panose="020F0502020204030203" pitchFamily="34" charset="0"/>
              </a:rPr>
              <a:t>Weight for region </a:t>
            </a:r>
            <a:r>
              <a:rPr lang="en-US" sz="1600" b="1" i="1" dirty="0">
                <a:solidFill>
                  <a:srgbClr val="FFA500"/>
                </a:solidFill>
                <a:effectLst>
                  <a:outerShdw blurRad="38100" dist="38100" dir="2700000" algn="tl">
                    <a:srgbClr val="000000">
                      <a:alpha val="43137"/>
                    </a:srgbClr>
                  </a:outerShdw>
                </a:effectLst>
                <a:latin typeface="Lato" panose="020F0502020204030203" pitchFamily="34" charset="0"/>
              </a:rPr>
              <a:t>j</a:t>
            </a:r>
            <a:r>
              <a:rPr lang="en-US" sz="1600" b="1" dirty="0">
                <a:solidFill>
                  <a:srgbClr val="FFA500"/>
                </a:solidFill>
                <a:effectLst>
                  <a:outerShdw blurRad="38100" dist="38100" dir="2700000" algn="tl">
                    <a:srgbClr val="000000">
                      <a:alpha val="43137"/>
                    </a:srgbClr>
                  </a:outerShdw>
                </a:effectLst>
                <a:latin typeface="Lato" panose="020F0502020204030203" pitchFamily="34" charset="0"/>
              </a:rPr>
              <a:t> at site </a:t>
            </a:r>
            <a:r>
              <a:rPr lang="en-US" sz="1600" b="1" i="1" dirty="0">
                <a:solidFill>
                  <a:srgbClr val="FFA500"/>
                </a:solidFill>
                <a:effectLst>
                  <a:outerShdw blurRad="38100" dist="38100" dir="2700000" algn="tl">
                    <a:srgbClr val="000000">
                      <a:alpha val="43137"/>
                    </a:srgbClr>
                  </a:outerShdw>
                </a:effectLst>
                <a:latin typeface="Lato" panose="020F0502020204030203" pitchFamily="34" charset="0"/>
              </a:rPr>
              <a:t>i</a:t>
            </a:r>
            <a:endParaRPr lang="en-US" sz="1600" b="1" dirty="0">
              <a:solidFill>
                <a:srgbClr val="FFA500"/>
              </a:solidFill>
              <a:effectLst>
                <a:outerShdw blurRad="38100" dist="38100" dir="2700000" algn="tl">
                  <a:srgbClr val="000000">
                    <a:alpha val="43137"/>
                  </a:srgbClr>
                </a:outerShdw>
              </a:effectLst>
              <a:latin typeface="Lato" panose="020F0502020204030203" pitchFamily="34" charset="0"/>
            </a:endParaRPr>
          </a:p>
        </p:txBody>
      </p:sp>
      <p:sp>
        <p:nvSpPr>
          <p:cNvPr id="10" name="TextBox 9">
            <a:extLst>
              <a:ext uri="{FF2B5EF4-FFF2-40B4-BE49-F238E27FC236}">
                <a16:creationId xmlns:a16="http://schemas.microsoft.com/office/drawing/2014/main" id="{B05AAF86-90BB-FAB8-C249-C1FCE9881B90}"/>
              </a:ext>
            </a:extLst>
          </p:cNvPr>
          <p:cNvSpPr txBox="1"/>
          <p:nvPr/>
        </p:nvSpPr>
        <p:spPr>
          <a:xfrm>
            <a:off x="6165603" y="3092622"/>
            <a:ext cx="1065350" cy="584775"/>
          </a:xfrm>
          <a:prstGeom prst="rect">
            <a:avLst/>
          </a:prstGeom>
          <a:noFill/>
          <a:ln>
            <a:noFill/>
          </a:ln>
        </p:spPr>
        <p:txBody>
          <a:bodyPr wrap="square" rtlCol="0">
            <a:spAutoFit/>
          </a:bodyPr>
          <a:lstStyle/>
          <a:p>
            <a:pPr algn="ctr"/>
            <a:r>
              <a:rPr lang="en-US" sz="1600" b="1" dirty="0">
                <a:solidFill>
                  <a:srgbClr val="FFA500"/>
                </a:solidFill>
                <a:effectLst>
                  <a:outerShdw blurRad="38100" dist="38100" dir="2700000" algn="tl">
                    <a:srgbClr val="000000">
                      <a:alpha val="43137"/>
                    </a:srgbClr>
                  </a:outerShdw>
                </a:effectLst>
                <a:latin typeface="Lato" panose="020F0502020204030203" pitchFamily="34" charset="0"/>
              </a:rPr>
              <a:t>RGC for region </a:t>
            </a:r>
            <a:r>
              <a:rPr lang="en-US" sz="1600" b="1" i="1" dirty="0">
                <a:solidFill>
                  <a:srgbClr val="FFA500"/>
                </a:solidFill>
                <a:effectLst>
                  <a:outerShdw blurRad="38100" dist="38100" dir="2700000" algn="tl">
                    <a:srgbClr val="000000">
                      <a:alpha val="43137"/>
                    </a:srgbClr>
                  </a:outerShdw>
                </a:effectLst>
                <a:latin typeface="Lato" panose="020F0502020204030203" pitchFamily="34" charset="0"/>
              </a:rPr>
              <a:t>j</a:t>
            </a:r>
            <a:endParaRPr lang="en-US" sz="1600" b="1" dirty="0">
              <a:solidFill>
                <a:srgbClr val="FFA500"/>
              </a:solidFill>
              <a:effectLst>
                <a:outerShdw blurRad="38100" dist="38100" dir="2700000" algn="tl">
                  <a:srgbClr val="000000">
                    <a:alpha val="43137"/>
                  </a:srgbClr>
                </a:outerShdw>
              </a:effectLst>
              <a:latin typeface="Lato" panose="020F0502020204030203" pitchFamily="34" charset="0"/>
            </a:endParaRPr>
          </a:p>
        </p:txBody>
      </p:sp>
      <p:cxnSp>
        <p:nvCxnSpPr>
          <p:cNvPr id="13" name="Straight Arrow Connector 12">
            <a:extLst>
              <a:ext uri="{FF2B5EF4-FFF2-40B4-BE49-F238E27FC236}">
                <a16:creationId xmlns:a16="http://schemas.microsoft.com/office/drawing/2014/main" id="{682967B4-FB41-EAF0-7BBF-96CFA7695869}"/>
              </a:ext>
            </a:extLst>
          </p:cNvPr>
          <p:cNvCxnSpPr>
            <a:cxnSpLocks/>
          </p:cNvCxnSpPr>
          <p:nvPr/>
        </p:nvCxnSpPr>
        <p:spPr>
          <a:xfrm flipV="1">
            <a:off x="4032603" y="2769058"/>
            <a:ext cx="191379" cy="374078"/>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9A64F0F5-5035-35EE-E645-3094C0D03A28}"/>
              </a:ext>
            </a:extLst>
          </p:cNvPr>
          <p:cNvCxnSpPr>
            <a:cxnSpLocks/>
          </p:cNvCxnSpPr>
          <p:nvPr/>
        </p:nvCxnSpPr>
        <p:spPr>
          <a:xfrm flipH="1" flipV="1">
            <a:off x="5168706" y="2819572"/>
            <a:ext cx="144541" cy="385547"/>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9D0FC187-DD85-6503-407B-7610951B82C8}"/>
              </a:ext>
            </a:extLst>
          </p:cNvPr>
          <p:cNvCxnSpPr>
            <a:cxnSpLocks/>
          </p:cNvCxnSpPr>
          <p:nvPr/>
        </p:nvCxnSpPr>
        <p:spPr>
          <a:xfrm flipH="1" flipV="1">
            <a:off x="5778432" y="2769058"/>
            <a:ext cx="528580" cy="334858"/>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9297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9" grpId="0"/>
      <p:bldP spid="1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4009030" y="1369219"/>
            <a:ext cx="4360104" cy="3263504"/>
          </a:xfrm>
        </p:spPr>
        <p:txBody>
          <a:bodyPr/>
          <a:lstStyle/>
          <a:p>
            <a:r>
              <a:rPr lang="en-US" dirty="0"/>
              <a:t>Every site is a “region”</a:t>
            </a:r>
          </a:p>
          <a:p>
            <a:r>
              <a:rPr lang="en-US" dirty="0"/>
              <a:t>For every site, select </a:t>
            </a:r>
            <a:r>
              <a:rPr lang="en-US" i="1" dirty="0">
                <a:solidFill>
                  <a:srgbClr val="FFA500"/>
                </a:solidFill>
              </a:rPr>
              <a:t>k</a:t>
            </a:r>
            <a:r>
              <a:rPr lang="en-US" dirty="0"/>
              <a:t> similar other sites</a:t>
            </a:r>
          </a:p>
          <a:p>
            <a:r>
              <a:rPr lang="en-US" dirty="0"/>
              <a:t>Compute regional average L-moment ratios</a:t>
            </a:r>
          </a:p>
          <a:p>
            <a:r>
              <a:rPr lang="en-US" dirty="0"/>
              <a:t>Estimate regional probability distribution directly</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Region of Influence (“ROI”)</a:t>
            </a:r>
          </a:p>
        </p:txBody>
      </p:sp>
      <p:pic>
        <p:nvPicPr>
          <p:cNvPr id="5" name="Picture 4">
            <a:extLst>
              <a:ext uri="{FF2B5EF4-FFF2-40B4-BE49-F238E27FC236}">
                <a16:creationId xmlns:a16="http://schemas.microsoft.com/office/drawing/2014/main" id="{6660E452-C4D6-DEBA-D4D7-4DEFF3C192E8}"/>
              </a:ext>
            </a:extLst>
          </p:cNvPr>
          <p:cNvPicPr>
            <a:picLocks noChangeAspect="1"/>
          </p:cNvPicPr>
          <p:nvPr/>
        </p:nvPicPr>
        <p:blipFill>
          <a:blip r:embed="rId3"/>
          <a:stretch>
            <a:fillRect/>
          </a:stretch>
        </p:blipFill>
        <p:spPr>
          <a:xfrm>
            <a:off x="774866" y="1193841"/>
            <a:ext cx="3049918" cy="3715940"/>
          </a:xfrm>
          <a:prstGeom prst="rect">
            <a:avLst/>
          </a:prstGeom>
        </p:spPr>
      </p:pic>
      <p:cxnSp>
        <p:nvCxnSpPr>
          <p:cNvPr id="6" name="Straight Arrow Connector 5">
            <a:extLst>
              <a:ext uri="{FF2B5EF4-FFF2-40B4-BE49-F238E27FC236}">
                <a16:creationId xmlns:a16="http://schemas.microsoft.com/office/drawing/2014/main" id="{EC5A77C6-8217-765C-EA8B-B0FDA8697C27}"/>
              </a:ext>
            </a:extLst>
          </p:cNvPr>
          <p:cNvCxnSpPr>
            <a:cxnSpLocks/>
            <a:stCxn id="7" idx="2"/>
          </p:cNvCxnSpPr>
          <p:nvPr/>
        </p:nvCxnSpPr>
        <p:spPr>
          <a:xfrm flipH="1" flipV="1">
            <a:off x="1665027" y="3346194"/>
            <a:ext cx="353114" cy="59090"/>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sp>
        <p:nvSpPr>
          <p:cNvPr id="7" name="Oval 6">
            <a:extLst>
              <a:ext uri="{FF2B5EF4-FFF2-40B4-BE49-F238E27FC236}">
                <a16:creationId xmlns:a16="http://schemas.microsoft.com/office/drawing/2014/main" id="{87A3FBA2-6F74-251E-302B-9BC7C39071C2}"/>
              </a:ext>
            </a:extLst>
          </p:cNvPr>
          <p:cNvSpPr/>
          <p:nvPr/>
        </p:nvSpPr>
        <p:spPr>
          <a:xfrm>
            <a:off x="2018141" y="3332661"/>
            <a:ext cx="146218" cy="145245"/>
          </a:xfrm>
          <a:prstGeom prst="ellipse">
            <a:avLst/>
          </a:prstGeom>
          <a:noFill/>
          <a:ln w="38100">
            <a:solidFill>
              <a:srgbClr val="FFA5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cxnSp>
        <p:nvCxnSpPr>
          <p:cNvPr id="8" name="Straight Arrow Connector 7">
            <a:extLst>
              <a:ext uri="{FF2B5EF4-FFF2-40B4-BE49-F238E27FC236}">
                <a16:creationId xmlns:a16="http://schemas.microsoft.com/office/drawing/2014/main" id="{3C596160-8AA7-8CE1-DB78-1BDACE54C5DC}"/>
              </a:ext>
            </a:extLst>
          </p:cNvPr>
          <p:cNvCxnSpPr>
            <a:cxnSpLocks/>
            <a:stCxn id="7" idx="5"/>
          </p:cNvCxnSpPr>
          <p:nvPr/>
        </p:nvCxnSpPr>
        <p:spPr>
          <a:xfrm>
            <a:off x="2142946" y="3456635"/>
            <a:ext cx="301005" cy="98073"/>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59CCA8A1-49A6-B716-4315-537E164FEC8E}"/>
              </a:ext>
            </a:extLst>
          </p:cNvPr>
          <p:cNvCxnSpPr>
            <a:cxnSpLocks/>
            <a:stCxn id="7" idx="0"/>
          </p:cNvCxnSpPr>
          <p:nvPr/>
        </p:nvCxnSpPr>
        <p:spPr>
          <a:xfrm flipH="1" flipV="1">
            <a:off x="1972101" y="2848970"/>
            <a:ext cx="119149" cy="483691"/>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804BD7C8-FDAB-F988-5533-C3B92821BD82}"/>
              </a:ext>
            </a:extLst>
          </p:cNvPr>
          <p:cNvSpPr txBox="1"/>
          <p:nvPr/>
        </p:nvSpPr>
        <p:spPr>
          <a:xfrm>
            <a:off x="2406001" y="4461080"/>
            <a:ext cx="1797509" cy="461665"/>
          </a:xfrm>
          <a:prstGeom prst="rect">
            <a:avLst/>
          </a:prstGeom>
          <a:noFill/>
        </p:spPr>
        <p:txBody>
          <a:bodyPr wrap="square" rtlCol="0">
            <a:spAutoFit/>
          </a:bodyPr>
          <a:lstStyle/>
          <a:p>
            <a:r>
              <a:rPr lang="en-US" sz="1200" b="1" i="1" dirty="0">
                <a:solidFill>
                  <a:srgbClr val="FFA500"/>
                </a:solidFill>
                <a:effectLst>
                  <a:outerShdw blurRad="38100" dist="38100" dir="2700000" algn="tl">
                    <a:srgbClr val="000000">
                      <a:alpha val="43137"/>
                    </a:srgbClr>
                  </a:outerShdw>
                </a:effectLst>
                <a:latin typeface="Lato" panose="020F0502020204030203" pitchFamily="34" charset="0"/>
              </a:rPr>
              <a:t>k</a:t>
            </a:r>
            <a:r>
              <a:rPr lang="en-US" sz="1200" b="1" dirty="0">
                <a:solidFill>
                  <a:srgbClr val="FFA500"/>
                </a:solidFill>
                <a:effectLst>
                  <a:outerShdw blurRad="38100" dist="38100" dir="2700000" algn="tl">
                    <a:srgbClr val="000000">
                      <a:alpha val="43137"/>
                    </a:srgbClr>
                  </a:outerShdw>
                </a:effectLst>
                <a:latin typeface="Lato" panose="020F0502020204030203" pitchFamily="34" charset="0"/>
              </a:rPr>
              <a:t> = 3</a:t>
            </a:r>
          </a:p>
          <a:p>
            <a:r>
              <a:rPr lang="en-US" sz="1200" b="1" dirty="0">
                <a:solidFill>
                  <a:srgbClr val="FFA500"/>
                </a:solidFill>
                <a:effectLst>
                  <a:outerShdw blurRad="38100" dist="38100" dir="2700000" algn="tl">
                    <a:srgbClr val="000000">
                      <a:alpha val="43137"/>
                    </a:srgbClr>
                  </a:outerShdw>
                </a:effectLst>
                <a:latin typeface="Lato" panose="020F0502020204030203" pitchFamily="34" charset="0"/>
              </a:rPr>
              <a:t>Physical proximity</a:t>
            </a:r>
          </a:p>
        </p:txBody>
      </p:sp>
    </p:spTree>
    <p:extLst>
      <p:ext uri="{BB962C8B-B14F-4D97-AF65-F5344CB8AC3E}">
        <p14:creationId xmlns:p14="http://schemas.microsoft.com/office/powerpoint/2010/main" val="1217405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r>
              <a:rPr lang="en-US" dirty="0"/>
              <a:t>Goal: Explain how L-moment ratios vary in space</a:t>
            </a:r>
          </a:p>
          <a:p>
            <a:pPr marL="0" indent="0">
              <a:buNone/>
            </a:pPr>
            <a:r>
              <a:rPr lang="en-US" dirty="0">
                <a:solidFill>
                  <a:srgbClr val="FFA500"/>
                </a:solidFill>
              </a:rPr>
              <a:t>	1. Provide estimates anywhere you can reliably predict</a:t>
            </a:r>
          </a:p>
          <a:p>
            <a:pPr marL="0" indent="0">
              <a:buNone/>
            </a:pPr>
            <a:r>
              <a:rPr lang="en-US" dirty="0">
                <a:solidFill>
                  <a:srgbClr val="FFA500"/>
                </a:solidFill>
              </a:rPr>
              <a:t>	2. Avoid assigning particular locations to a single region</a:t>
            </a:r>
          </a:p>
          <a:p>
            <a:r>
              <a:rPr lang="en-US" dirty="0"/>
              <a:t>Two approaches to mapping:</a:t>
            </a:r>
          </a:p>
          <a:p>
            <a:pPr lvl="1"/>
            <a:r>
              <a:rPr lang="en-US" dirty="0"/>
              <a:t>Interpolation</a:t>
            </a:r>
          </a:p>
          <a:p>
            <a:pPr lvl="1"/>
            <a:r>
              <a:rPr lang="en-US" dirty="0"/>
              <a:t>Spatial regression</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Mapping</a:t>
            </a:r>
          </a:p>
        </p:txBody>
      </p:sp>
      <p:cxnSp>
        <p:nvCxnSpPr>
          <p:cNvPr id="5" name="Straight Arrow Connector 4">
            <a:extLst>
              <a:ext uri="{FF2B5EF4-FFF2-40B4-BE49-F238E27FC236}">
                <a16:creationId xmlns:a16="http://schemas.microsoft.com/office/drawing/2014/main" id="{CEFBE2BB-B692-BBF5-A674-474158388BFF}"/>
              </a:ext>
            </a:extLst>
          </p:cNvPr>
          <p:cNvCxnSpPr>
            <a:cxnSpLocks/>
          </p:cNvCxnSpPr>
          <p:nvPr/>
        </p:nvCxnSpPr>
        <p:spPr>
          <a:xfrm>
            <a:off x="2671975" y="3053888"/>
            <a:ext cx="855972" cy="0"/>
          </a:xfrm>
          <a:prstGeom prst="straightConnector1">
            <a:avLst/>
          </a:prstGeom>
          <a:ln w="38100">
            <a:solidFill>
              <a:srgbClr val="FF00FF"/>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1053E1E-BF1F-3F89-E0B0-2D1030B7E9D5}"/>
              </a:ext>
            </a:extLst>
          </p:cNvPr>
          <p:cNvSpPr txBox="1"/>
          <p:nvPr/>
        </p:nvSpPr>
        <p:spPr>
          <a:xfrm>
            <a:off x="3562064" y="2896588"/>
            <a:ext cx="3545007" cy="523220"/>
          </a:xfrm>
          <a:prstGeom prst="rect">
            <a:avLst/>
          </a:prstGeom>
          <a:noFill/>
        </p:spPr>
        <p:txBody>
          <a:bodyPr wrap="square" rtlCol="0">
            <a:spAutoFit/>
          </a:bodyPr>
          <a:lstStyle/>
          <a:p>
            <a:r>
              <a:rPr lang="en-US" sz="1400" i="1" dirty="0">
                <a:solidFill>
                  <a:srgbClr val="FF00FF"/>
                </a:solidFill>
              </a:rPr>
              <a:t>No physical explanation for variation and results are dominated by nearest observation.</a:t>
            </a:r>
          </a:p>
        </p:txBody>
      </p:sp>
      <p:cxnSp>
        <p:nvCxnSpPr>
          <p:cNvPr id="7" name="Straight Arrow Connector 6">
            <a:extLst>
              <a:ext uri="{FF2B5EF4-FFF2-40B4-BE49-F238E27FC236}">
                <a16:creationId xmlns:a16="http://schemas.microsoft.com/office/drawing/2014/main" id="{9CB0729E-8B55-3CCF-0D89-CCD71ECF9305}"/>
              </a:ext>
            </a:extLst>
          </p:cNvPr>
          <p:cNvCxnSpPr>
            <a:cxnSpLocks/>
          </p:cNvCxnSpPr>
          <p:nvPr/>
        </p:nvCxnSpPr>
        <p:spPr>
          <a:xfrm>
            <a:off x="1524425" y="3571366"/>
            <a:ext cx="0" cy="499079"/>
          </a:xfrm>
          <a:prstGeom prst="straightConnector1">
            <a:avLst/>
          </a:prstGeom>
          <a:ln w="38100">
            <a:solidFill>
              <a:srgbClr val="FF00FF"/>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21F82494-E892-4542-5843-F0BD2719BF2D}"/>
              </a:ext>
            </a:extLst>
          </p:cNvPr>
          <p:cNvSpPr txBox="1"/>
          <p:nvPr/>
        </p:nvSpPr>
        <p:spPr>
          <a:xfrm>
            <a:off x="1356813" y="4129032"/>
            <a:ext cx="3781569" cy="523220"/>
          </a:xfrm>
          <a:prstGeom prst="rect">
            <a:avLst/>
          </a:prstGeom>
          <a:noFill/>
        </p:spPr>
        <p:txBody>
          <a:bodyPr wrap="square" rtlCol="0">
            <a:spAutoFit/>
          </a:bodyPr>
          <a:lstStyle/>
          <a:p>
            <a:r>
              <a:rPr lang="en-US" sz="1400" i="1" dirty="0">
                <a:solidFill>
                  <a:srgbClr val="FF00FF"/>
                </a:solidFill>
              </a:rPr>
              <a:t>Build a regression model that explains the </a:t>
            </a:r>
            <a:r>
              <a:rPr lang="en-US" sz="1400" i="1" u="sng" dirty="0">
                <a:solidFill>
                  <a:srgbClr val="FF00FF"/>
                </a:solidFill>
              </a:rPr>
              <a:t>why</a:t>
            </a:r>
            <a:r>
              <a:rPr lang="en-US" sz="1400" i="1" dirty="0">
                <a:solidFill>
                  <a:srgbClr val="FF00FF"/>
                </a:solidFill>
              </a:rPr>
              <a:t>. Uses spatially-based predictors in the model.</a:t>
            </a:r>
          </a:p>
        </p:txBody>
      </p:sp>
    </p:spTree>
    <p:extLst>
      <p:ext uri="{BB962C8B-B14F-4D97-AF65-F5344CB8AC3E}">
        <p14:creationId xmlns:p14="http://schemas.microsoft.com/office/powerpoint/2010/main" val="3552568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0E64FFF-E3BB-AE8E-3CD3-871338E8D709}"/>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4045" b="95730" l="9794" r="98196">
                        <a14:foregroundMark x1="35825" y1="8202" x2="35825" y2="8202"/>
                        <a14:foregroundMark x1="28351" y1="4157" x2="28351" y2="4157"/>
                        <a14:foregroundMark x1="78608" y1="22584" x2="78608" y2="22584"/>
                        <a14:foregroundMark x1="82216" y1="25393" x2="82216" y2="25393"/>
                        <a14:foregroundMark x1="91495" y1="30449" x2="91495" y2="30449"/>
                        <a14:foregroundMark x1="98196" y1="27303" x2="98196" y2="27303"/>
                        <a14:foregroundMark x1="91237" y1="23933" x2="91237" y2="23933"/>
                        <a14:foregroundMark x1="55670" y1="73258" x2="55670" y2="73258"/>
                        <a14:foregroundMark x1="60825" y1="65506" x2="60825" y2="65506"/>
                        <a14:foregroundMark x1="68299" y1="65506" x2="68299" y2="65506"/>
                        <a14:foregroundMark x1="71134" y1="60449" x2="71134" y2="60449"/>
                        <a14:foregroundMark x1="88918" y1="58764" x2="88918" y2="58764"/>
                        <a14:foregroundMark x1="73969" y1="73933" x2="73969" y2="73933"/>
                        <a14:foregroundMark x1="69072" y1="81348" x2="69072" y2="81348"/>
                        <a14:foregroundMark x1="44845" y1="91348" x2="44845" y2="91348"/>
                        <a14:foregroundMark x1="47423" y1="95618" x2="47423" y2="95618"/>
                        <a14:foregroundMark x1="51546" y1="95730" x2="51546" y2="95730"/>
                        <a14:foregroundMark x1="93557" y1="61461" x2="93557" y2="61461"/>
                        <a14:foregroundMark x1="87371" y1="80112" x2="87371" y2="80112"/>
                      </a14:backgroundRemoval>
                    </a14:imgEffect>
                  </a14:imgLayer>
                </a14:imgProps>
              </a:ext>
            </a:extLst>
          </a:blip>
          <a:stretch>
            <a:fillRect/>
          </a:stretch>
        </p:blipFill>
        <p:spPr>
          <a:xfrm>
            <a:off x="1380361" y="5697"/>
            <a:ext cx="2236296" cy="5129648"/>
          </a:xfrm>
          <a:prstGeom prst="rect">
            <a:avLst/>
          </a:prstGeom>
        </p:spPr>
      </p:pic>
      <p:pic>
        <p:nvPicPr>
          <p:cNvPr id="12" name="Picture 11">
            <a:extLst>
              <a:ext uri="{FF2B5EF4-FFF2-40B4-BE49-F238E27FC236}">
                <a16:creationId xmlns:a16="http://schemas.microsoft.com/office/drawing/2014/main" id="{4F7A1A84-5DF3-A1A3-1C43-C208B44415BD}"/>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3499" b="95711" l="9537" r="95368">
                        <a14:foregroundMark x1="30518" y1="7223" x2="30518" y2="7223"/>
                        <a14:foregroundMark x1="25886" y1="3499" x2="25886" y2="3499"/>
                        <a14:foregroundMark x1="78474" y1="21219" x2="78474" y2="21219"/>
                        <a14:foregroundMark x1="83924" y1="25056" x2="83924" y2="25056"/>
                        <a14:foregroundMark x1="92916" y1="23476" x2="92916" y2="23476"/>
                        <a14:foregroundMark x1="92098" y1="29571" x2="92098" y2="29571"/>
                        <a14:foregroundMark x1="92371" y1="28894" x2="92371" y2="28894"/>
                        <a14:foregroundMark x1="90463" y1="50564" x2="90463" y2="50564"/>
                        <a14:foregroundMark x1="93188" y1="52822" x2="93188" y2="52822"/>
                        <a14:foregroundMark x1="71117" y1="60045" x2="71117" y2="60045"/>
                        <a14:foregroundMark x1="91008" y1="58126" x2="91008" y2="58126"/>
                        <a14:foregroundMark x1="68120" y1="64898" x2="68120" y2="64898"/>
                        <a14:foregroundMark x1="60218" y1="64786" x2="60218" y2="64786"/>
                        <a14:foregroundMark x1="55858" y1="72573" x2="55858" y2="72573"/>
                        <a14:foregroundMark x1="73842" y1="73025" x2="73842" y2="73025"/>
                        <a14:foregroundMark x1="95640" y1="60722" x2="95640" y2="60722"/>
                        <a14:foregroundMark x1="69755" y1="81038" x2="69755" y2="81038"/>
                        <a14:foregroundMark x1="88556" y1="79458" x2="88556" y2="79458"/>
                        <a14:foregroundMark x1="50954" y1="95711" x2="50954" y2="95711"/>
                        <a14:foregroundMark x1="9537" y1="84199" x2="9537" y2="84199"/>
                      </a14:backgroundRemoval>
                    </a14:imgEffect>
                  </a14:imgLayer>
                </a14:imgProps>
              </a:ext>
            </a:extLst>
          </a:blip>
          <a:stretch>
            <a:fillRect/>
          </a:stretch>
        </p:blipFill>
        <p:spPr>
          <a:xfrm>
            <a:off x="4496866" y="-4795"/>
            <a:ext cx="2132534" cy="5148296"/>
          </a:xfrm>
          <a:prstGeom prst="rect">
            <a:avLst/>
          </a:prstGeom>
        </p:spPr>
      </p:pic>
      <p:sp>
        <p:nvSpPr>
          <p:cNvPr id="16" name="TextBox 15">
            <a:extLst>
              <a:ext uri="{FF2B5EF4-FFF2-40B4-BE49-F238E27FC236}">
                <a16:creationId xmlns:a16="http://schemas.microsoft.com/office/drawing/2014/main" id="{10542F91-9811-2E6A-3C2C-64C3D56FD0CF}"/>
              </a:ext>
            </a:extLst>
          </p:cNvPr>
          <p:cNvSpPr txBox="1"/>
          <p:nvPr/>
        </p:nvSpPr>
        <p:spPr>
          <a:xfrm>
            <a:off x="2180443" y="242246"/>
            <a:ext cx="2282303" cy="338554"/>
          </a:xfrm>
          <a:prstGeom prst="rect">
            <a:avLst/>
          </a:prstGeom>
          <a:noFill/>
          <a:ln>
            <a:noFill/>
          </a:ln>
        </p:spPr>
        <p:txBody>
          <a:bodyPr wrap="square" rtlCol="0">
            <a:spAutoFit/>
          </a:bodyPr>
          <a:lstStyle/>
          <a:p>
            <a:pPr algn="ctr"/>
            <a:r>
              <a:rPr lang="en-US" sz="1600" b="1" dirty="0">
                <a:solidFill>
                  <a:srgbClr val="00FFFF"/>
                </a:solidFill>
                <a:effectLst>
                  <a:outerShdw blurRad="38100" dist="38100" dir="2700000" algn="tl">
                    <a:srgbClr val="000000">
                      <a:alpha val="43137"/>
                    </a:srgbClr>
                  </a:outerShdw>
                </a:effectLst>
                <a:latin typeface="Lato" panose="020F0502020204030203" pitchFamily="34" charset="0"/>
              </a:rPr>
              <a:t>IDW interpolation</a:t>
            </a:r>
          </a:p>
        </p:txBody>
      </p:sp>
      <p:sp>
        <p:nvSpPr>
          <p:cNvPr id="17" name="TextBox 16">
            <a:extLst>
              <a:ext uri="{FF2B5EF4-FFF2-40B4-BE49-F238E27FC236}">
                <a16:creationId xmlns:a16="http://schemas.microsoft.com/office/drawing/2014/main" id="{1C82B49E-E92E-DED8-88FA-12B283F6A7B3}"/>
              </a:ext>
            </a:extLst>
          </p:cNvPr>
          <p:cNvSpPr txBox="1"/>
          <p:nvPr/>
        </p:nvSpPr>
        <p:spPr>
          <a:xfrm>
            <a:off x="5768029" y="242246"/>
            <a:ext cx="1865746" cy="584775"/>
          </a:xfrm>
          <a:prstGeom prst="rect">
            <a:avLst/>
          </a:prstGeom>
          <a:noFill/>
          <a:ln>
            <a:noFill/>
          </a:ln>
        </p:spPr>
        <p:txBody>
          <a:bodyPr wrap="square" rtlCol="0">
            <a:spAutoFit/>
          </a:bodyPr>
          <a:lstStyle/>
          <a:p>
            <a:pPr algn="ctr"/>
            <a:r>
              <a:rPr lang="en-US" sz="1600" b="1" dirty="0">
                <a:solidFill>
                  <a:srgbClr val="00FFFF"/>
                </a:solidFill>
                <a:effectLst>
                  <a:outerShdw blurRad="38100" dist="38100" dir="2700000" algn="tl">
                    <a:srgbClr val="000000">
                      <a:alpha val="43137"/>
                    </a:srgbClr>
                  </a:outerShdw>
                </a:effectLst>
                <a:latin typeface="Lato" panose="020F0502020204030203" pitchFamily="34" charset="0"/>
              </a:rPr>
              <a:t>Region-level spatial regression</a:t>
            </a:r>
          </a:p>
        </p:txBody>
      </p:sp>
    </p:spTree>
    <p:extLst>
      <p:ext uri="{BB962C8B-B14F-4D97-AF65-F5344CB8AC3E}">
        <p14:creationId xmlns:p14="http://schemas.microsoft.com/office/powerpoint/2010/main" val="3351057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1406768" y="1369219"/>
            <a:ext cx="7108581" cy="3263504"/>
          </a:xfrm>
        </p:spPr>
        <p:txBody>
          <a:bodyPr/>
          <a:lstStyle/>
          <a:p>
            <a:r>
              <a:rPr lang="en-US" i="1" dirty="0">
                <a:ea typeface="Cambria Math" panose="02040503050406030204" pitchFamily="18" charset="0"/>
              </a:rPr>
              <a:t>𝓁</a:t>
            </a:r>
            <a:r>
              <a:rPr lang="en-US" i="1" baseline="-25000" dirty="0"/>
              <a:t>1</a:t>
            </a:r>
            <a:r>
              <a:rPr lang="en-US" dirty="0"/>
              <a:t> at site level, against a precipitation predictor</a:t>
            </a:r>
          </a:p>
          <a:p>
            <a:endParaRPr lang="en-US" dirty="0"/>
          </a:p>
          <a:p>
            <a:r>
              <a:rPr lang="en-US" i="1" dirty="0"/>
              <a:t>t</a:t>
            </a:r>
            <a:r>
              <a:rPr lang="en-US" dirty="0"/>
              <a:t> at site level, sub-region level, or region level</a:t>
            </a:r>
          </a:p>
          <a:p>
            <a:endParaRPr lang="en-US" dirty="0"/>
          </a:p>
          <a:p>
            <a:r>
              <a:rPr lang="en-US" i="1" dirty="0"/>
              <a:t>t</a:t>
            </a:r>
            <a:r>
              <a:rPr lang="en-US" i="1" baseline="-25000" dirty="0"/>
              <a:t>3</a:t>
            </a:r>
            <a:r>
              <a:rPr lang="en-US" dirty="0"/>
              <a:t> at region level</a:t>
            </a:r>
          </a:p>
          <a:p>
            <a:endParaRPr lang="en-US" dirty="0"/>
          </a:p>
          <a:p>
            <a:r>
              <a:rPr lang="en-US" i="1" dirty="0"/>
              <a:t>t</a:t>
            </a:r>
            <a:r>
              <a:rPr lang="en-US" i="1" baseline="-25000" dirty="0"/>
              <a:t>4</a:t>
            </a:r>
            <a:r>
              <a:rPr lang="en-US" dirty="0"/>
              <a:t> prediction at region or super-regional level</a:t>
            </a:r>
          </a:p>
          <a:p>
            <a:endParaRPr lang="en-US" dirty="0"/>
          </a:p>
          <a:p>
            <a:endParaRPr lang="en-US" dirty="0"/>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What to regress?</a:t>
            </a:r>
          </a:p>
        </p:txBody>
      </p:sp>
      <p:cxnSp>
        <p:nvCxnSpPr>
          <p:cNvPr id="5" name="Straight Arrow Connector 4">
            <a:extLst>
              <a:ext uri="{FF2B5EF4-FFF2-40B4-BE49-F238E27FC236}">
                <a16:creationId xmlns:a16="http://schemas.microsoft.com/office/drawing/2014/main" id="{76819776-D995-BADC-4BAC-762BD6BF18F1}"/>
              </a:ext>
            </a:extLst>
          </p:cNvPr>
          <p:cNvCxnSpPr/>
          <p:nvPr/>
        </p:nvCxnSpPr>
        <p:spPr>
          <a:xfrm>
            <a:off x="1270781" y="1340883"/>
            <a:ext cx="0" cy="3291840"/>
          </a:xfrm>
          <a:prstGeom prst="straightConnector1">
            <a:avLst/>
          </a:prstGeom>
          <a:ln w="38100">
            <a:solidFill>
              <a:srgbClr val="00FFFF"/>
            </a:solidFill>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2E3BD13B-B0D6-2927-F2FD-E122ABA68398}"/>
              </a:ext>
            </a:extLst>
          </p:cNvPr>
          <p:cNvSpPr txBox="1"/>
          <p:nvPr/>
        </p:nvSpPr>
        <p:spPr>
          <a:xfrm rot="16200000">
            <a:off x="26344" y="2442639"/>
            <a:ext cx="1645002" cy="707886"/>
          </a:xfrm>
          <a:prstGeom prst="rect">
            <a:avLst/>
          </a:prstGeom>
          <a:noFill/>
        </p:spPr>
        <p:txBody>
          <a:bodyPr wrap="none" rtlCol="0">
            <a:spAutoFit/>
          </a:bodyPr>
          <a:lstStyle/>
          <a:p>
            <a:pPr algn="ctr"/>
            <a:r>
              <a:rPr lang="en-US" sz="2000" b="1" dirty="0">
                <a:solidFill>
                  <a:srgbClr val="00FFFF"/>
                </a:solidFill>
                <a:effectLst>
                  <a:outerShdw blurRad="38100" dist="38100" dir="2700000" algn="tl">
                    <a:srgbClr val="000000">
                      <a:alpha val="43137"/>
                    </a:srgbClr>
                  </a:outerShdw>
                </a:effectLst>
                <a:latin typeface="Lato" panose="020F0502020204030203" pitchFamily="34" charset="0"/>
              </a:rPr>
              <a:t>Increasing</a:t>
            </a:r>
          </a:p>
          <a:p>
            <a:pPr algn="ctr"/>
            <a:r>
              <a:rPr lang="en-US" sz="2000" b="1" dirty="0">
                <a:solidFill>
                  <a:srgbClr val="00FFFF"/>
                </a:solidFill>
                <a:effectLst>
                  <a:outerShdw blurRad="38100" dist="38100" dir="2700000" algn="tl">
                    <a:srgbClr val="000000">
                      <a:alpha val="43137"/>
                    </a:srgbClr>
                  </a:outerShdw>
                </a:effectLst>
                <a:latin typeface="Lato" panose="020F0502020204030203" pitchFamily="34" charset="0"/>
              </a:rPr>
              <a:t>sample error</a:t>
            </a:r>
          </a:p>
        </p:txBody>
      </p:sp>
    </p:spTree>
    <p:extLst>
      <p:ext uri="{BB962C8B-B14F-4D97-AF65-F5344CB8AC3E}">
        <p14:creationId xmlns:p14="http://schemas.microsoft.com/office/powerpoint/2010/main" val="3938523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50" y="1369219"/>
            <a:ext cx="5658862" cy="3263504"/>
          </a:xfrm>
        </p:spPr>
        <p:txBody>
          <a:bodyPr/>
          <a:lstStyle/>
          <a:p>
            <a:r>
              <a:rPr lang="en-US" dirty="0"/>
              <a:t>There are many regionalization methods</a:t>
            </a:r>
          </a:p>
          <a:p>
            <a:r>
              <a:rPr lang="en-US" dirty="0"/>
              <a:t>More sophisticated regionalization techniques can help produce spatially-coherent frequency maps</a:t>
            </a:r>
          </a:p>
          <a:p>
            <a:r>
              <a:rPr lang="en-US" dirty="0"/>
              <a:t>Rigid regions can create mapping artifacts that require smoothing</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Summary</a:t>
            </a:r>
          </a:p>
        </p:txBody>
      </p:sp>
      <p:pic>
        <p:nvPicPr>
          <p:cNvPr id="6" name="Picture 5">
            <a:extLst>
              <a:ext uri="{FF2B5EF4-FFF2-40B4-BE49-F238E27FC236}">
                <a16:creationId xmlns:a16="http://schemas.microsoft.com/office/drawing/2014/main" id="{D77B30DB-CB79-75C0-67EA-5AC4FBCC9E4A}"/>
              </a:ext>
            </a:extLst>
          </p:cNvPr>
          <p:cNvPicPr>
            <a:picLocks noChangeAspect="1"/>
          </p:cNvPicPr>
          <p:nvPr/>
        </p:nvPicPr>
        <p:blipFill>
          <a:blip r:embed="rId2"/>
          <a:stretch>
            <a:fillRect/>
          </a:stretch>
        </p:blipFill>
        <p:spPr>
          <a:xfrm>
            <a:off x="6373533" y="954860"/>
            <a:ext cx="2003621" cy="2812994"/>
          </a:xfrm>
          <a:prstGeom prst="rect">
            <a:avLst/>
          </a:prstGeom>
        </p:spPr>
      </p:pic>
    </p:spTree>
    <p:extLst>
      <p:ext uri="{BB962C8B-B14F-4D97-AF65-F5344CB8AC3E}">
        <p14:creationId xmlns:p14="http://schemas.microsoft.com/office/powerpoint/2010/main" val="1830071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normAutofit/>
          </a:bodyPr>
          <a:lstStyle/>
          <a:p>
            <a:r>
              <a:rPr lang="en-US" dirty="0"/>
              <a:t>Regionalization is all about analyzing random samples of the </a:t>
            </a:r>
            <a:r>
              <a:rPr lang="en-US" dirty="0">
                <a:solidFill>
                  <a:srgbClr val="00FFFF"/>
                </a:solidFill>
              </a:rPr>
              <a:t>same phenomenon</a:t>
            </a:r>
            <a:r>
              <a:rPr lang="en-US" dirty="0"/>
              <a:t> that occur over a region</a:t>
            </a:r>
          </a:p>
          <a:p>
            <a:r>
              <a:rPr lang="en-US" dirty="0"/>
              <a:t>Samples have the same distribution, except for:</a:t>
            </a:r>
          </a:p>
          <a:p>
            <a:pPr lvl="1"/>
            <a:r>
              <a:rPr lang="en-US" dirty="0"/>
              <a:t>Sample error affecting the parameter estimates</a:t>
            </a:r>
          </a:p>
          <a:p>
            <a:pPr lvl="1"/>
            <a:r>
              <a:rPr lang="en-US" dirty="0"/>
              <a:t>Systematic local variations we can explain</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What does it mean to regionalize?</a:t>
            </a:r>
          </a:p>
        </p:txBody>
      </p:sp>
      <p:pic>
        <p:nvPicPr>
          <p:cNvPr id="5" name="Picture 4" descr="Machine generated alternative text:&#10;KBntL1élcy &#10;—4i8 &#10;ssee &#10;36 &#10;32 &#10;33 &#10;vVirc &#10;10 &#10;2} &#10;26 &#10;24 &#10;North Carolina &#10;Snuth.Carolina &#10;14 &#10;Géoréia ">
            <a:extLst>
              <a:ext uri="{FF2B5EF4-FFF2-40B4-BE49-F238E27FC236}">
                <a16:creationId xmlns:a16="http://schemas.microsoft.com/office/drawing/2014/main" id="{42C04E35-985B-6FDE-CFA7-C0D763A76F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83948" y="2617893"/>
            <a:ext cx="2319907" cy="1932604"/>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2302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3D963-5D63-EE3F-2B9A-B703DEAA2A08}"/>
              </a:ext>
            </a:extLst>
          </p:cNvPr>
          <p:cNvSpPr>
            <a:spLocks noGrp="1"/>
          </p:cNvSpPr>
          <p:nvPr>
            <p:ph type="title"/>
          </p:nvPr>
        </p:nvSpPr>
        <p:spPr/>
        <p:txBody>
          <a:bodyPr/>
          <a:lstStyle/>
          <a:p>
            <a:pPr>
              <a:lnSpc>
                <a:spcPts val="3000"/>
              </a:lnSpc>
              <a:spcBef>
                <a:spcPts val="2250"/>
              </a:spcBef>
              <a:spcAft>
                <a:spcPts val="2250"/>
              </a:spcAft>
            </a:pPr>
            <a:r>
              <a:rPr lang="en-US" dirty="0"/>
              <a:t>Regional Precipitation Frequency Analysis</a:t>
            </a:r>
          </a:p>
        </p:txBody>
      </p:sp>
      <p:sp>
        <p:nvSpPr>
          <p:cNvPr id="3" name="Content Placeholder 2">
            <a:extLst>
              <a:ext uri="{FF2B5EF4-FFF2-40B4-BE49-F238E27FC236}">
                <a16:creationId xmlns:a16="http://schemas.microsoft.com/office/drawing/2014/main" id="{8D9679DD-F049-BE14-80DB-4A0E53791618}"/>
              </a:ext>
            </a:extLst>
          </p:cNvPr>
          <p:cNvSpPr>
            <a:spLocks noGrp="1"/>
          </p:cNvSpPr>
          <p:nvPr>
            <p:ph sz="quarter" idx="10"/>
          </p:nvPr>
        </p:nvSpPr>
        <p:spPr>
          <a:xfrm>
            <a:off x="628652" y="2384855"/>
            <a:ext cx="3732239" cy="1509811"/>
          </a:xfrm>
        </p:spPr>
        <p:txBody>
          <a:bodyPr>
            <a:normAutofit/>
          </a:bodyPr>
          <a:lstStyle/>
          <a:p>
            <a:pPr>
              <a:lnSpc>
                <a:spcPts val="1800"/>
              </a:lnSpc>
            </a:pPr>
            <a:r>
              <a:rPr lang="en-US" b="1" dirty="0"/>
              <a:t>Part IV: Framework for Regional Frequency Analysis</a:t>
            </a:r>
          </a:p>
          <a:p>
            <a:pPr>
              <a:lnSpc>
                <a:spcPts val="1800"/>
              </a:lnSpc>
            </a:pPr>
            <a:endParaRPr lang="en-US" dirty="0"/>
          </a:p>
          <a:p>
            <a:pPr>
              <a:lnSpc>
                <a:spcPts val="1800"/>
              </a:lnSpc>
            </a:pPr>
            <a:r>
              <a:rPr lang="en-US" dirty="0"/>
              <a:t>Melissa Mika, P.E.</a:t>
            </a:r>
          </a:p>
          <a:p>
            <a:pPr>
              <a:lnSpc>
                <a:spcPts val="1800"/>
              </a:lnSpc>
            </a:pPr>
            <a:r>
              <a:rPr lang="en-US" dirty="0"/>
              <a:t>USACE Hydrologic Engineering Center</a:t>
            </a:r>
          </a:p>
          <a:p>
            <a:pPr>
              <a:lnSpc>
                <a:spcPts val="1800"/>
              </a:lnSpc>
            </a:pPr>
            <a:r>
              <a:rPr lang="en-US" dirty="0"/>
              <a:t>April 2025</a:t>
            </a:r>
          </a:p>
          <a:p>
            <a:endParaRPr lang="en-US" dirty="0"/>
          </a:p>
        </p:txBody>
      </p:sp>
      <p:sp>
        <p:nvSpPr>
          <p:cNvPr id="8" name="Rectangle 7">
            <a:extLst>
              <a:ext uri="{FF2B5EF4-FFF2-40B4-BE49-F238E27FC236}">
                <a16:creationId xmlns:a16="http://schemas.microsoft.com/office/drawing/2014/main" id="{34BFFD87-435F-2DEE-F5E0-90F4848FC623}"/>
              </a:ext>
            </a:extLst>
          </p:cNvPr>
          <p:cNvSpPr/>
          <p:nvPr/>
        </p:nvSpPr>
        <p:spPr>
          <a:xfrm>
            <a:off x="1589148" y="4083434"/>
            <a:ext cx="954424" cy="825115"/>
          </a:xfrm>
          <a:prstGeom prst="rect">
            <a:avLst/>
          </a:prstGeom>
          <a:solidFill>
            <a:srgbClr val="20222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close-up of a logo&#10;&#10;AI-generated content may be incorrect.">
            <a:extLst>
              <a:ext uri="{FF2B5EF4-FFF2-40B4-BE49-F238E27FC236}">
                <a16:creationId xmlns:a16="http://schemas.microsoft.com/office/drawing/2014/main" id="{B1F93E45-EE21-A4AA-F319-DBBAF31112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4067" y="4402474"/>
            <a:ext cx="788201" cy="422950"/>
          </a:xfrm>
          <a:prstGeom prst="rect">
            <a:avLst/>
          </a:prstGeom>
        </p:spPr>
      </p:pic>
      <p:grpSp>
        <p:nvGrpSpPr>
          <p:cNvPr id="4" name="Group 3">
            <a:extLst>
              <a:ext uri="{FF2B5EF4-FFF2-40B4-BE49-F238E27FC236}">
                <a16:creationId xmlns:a16="http://schemas.microsoft.com/office/drawing/2014/main" id="{AFC44601-435B-D526-DF66-03C519E7DB2E}"/>
              </a:ext>
            </a:extLst>
          </p:cNvPr>
          <p:cNvGrpSpPr/>
          <p:nvPr/>
        </p:nvGrpSpPr>
        <p:grpSpPr>
          <a:xfrm>
            <a:off x="5208393" y="460615"/>
            <a:ext cx="3598550" cy="4304164"/>
            <a:chOff x="5208393" y="460615"/>
            <a:chExt cx="3598550" cy="4304164"/>
          </a:xfrm>
        </p:grpSpPr>
        <p:pic>
          <p:nvPicPr>
            <p:cNvPr id="6" name="Picture 5">
              <a:extLst>
                <a:ext uri="{FF2B5EF4-FFF2-40B4-BE49-F238E27FC236}">
                  <a16:creationId xmlns:a16="http://schemas.microsoft.com/office/drawing/2014/main" id="{FC4C1E3E-3649-D8EA-82C5-E6BFDCB48DCE}"/>
                </a:ext>
              </a:extLst>
            </p:cNvPr>
            <p:cNvPicPr>
              <a:picLocks noChangeAspect="1"/>
            </p:cNvPicPr>
            <p:nvPr/>
          </p:nvPicPr>
          <p:blipFill>
            <a:blip r:embed="rId3">
              <a:extLst>
                <a:ext uri="{28A0092B-C50C-407E-A947-70E740481C1C}">
                  <a14:useLocalDpi xmlns:a14="http://schemas.microsoft.com/office/drawing/2010/main" val="0"/>
                </a:ext>
              </a:extLst>
            </a:blip>
            <a:srcRect l="16291" r="12448"/>
            <a:stretch/>
          </p:blipFill>
          <p:spPr>
            <a:xfrm>
              <a:off x="5219775" y="513501"/>
              <a:ext cx="3587168" cy="4251278"/>
            </a:xfrm>
            <a:prstGeom prst="rect">
              <a:avLst/>
            </a:prstGeom>
          </p:spPr>
        </p:pic>
        <p:sp>
          <p:nvSpPr>
            <p:cNvPr id="9" name="Right Triangle 8">
              <a:extLst>
                <a:ext uri="{FF2B5EF4-FFF2-40B4-BE49-F238E27FC236}">
                  <a16:creationId xmlns:a16="http://schemas.microsoft.com/office/drawing/2014/main" id="{D89C2CC7-A617-EF9B-3925-ED6EA30C0F35}"/>
                </a:ext>
              </a:extLst>
            </p:cNvPr>
            <p:cNvSpPr/>
            <p:nvPr/>
          </p:nvSpPr>
          <p:spPr>
            <a:xfrm rot="5400000">
              <a:off x="3568102" y="2100906"/>
              <a:ext cx="4304164" cy="1023582"/>
            </a:xfrm>
            <a:prstGeom prst="rtTriangle">
              <a:avLst/>
            </a:prstGeom>
            <a:solidFill>
              <a:srgbClr val="20222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147756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5114497" y="2180229"/>
            <a:ext cx="3332613" cy="2571911"/>
          </a:xfrm>
        </p:spPr>
        <p:txBody>
          <a:bodyPr>
            <a:normAutofit/>
          </a:bodyPr>
          <a:lstStyle/>
          <a:p>
            <a:pPr marL="0" indent="0">
              <a:buNone/>
            </a:pPr>
            <a:r>
              <a:rPr lang="en-US" sz="2400" dirty="0"/>
              <a:t>Hosking &amp; Wallis (1997)</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endParaRPr lang="en-US"/>
          </a:p>
        </p:txBody>
      </p:sp>
      <p:pic>
        <p:nvPicPr>
          <p:cNvPr id="5" name="Picture 4">
            <a:extLst>
              <a:ext uri="{FF2B5EF4-FFF2-40B4-BE49-F238E27FC236}">
                <a16:creationId xmlns:a16="http://schemas.microsoft.com/office/drawing/2014/main" id="{A7B17F92-2254-9B60-2C29-8FCF7215ED19}"/>
              </a:ext>
            </a:extLst>
          </p:cNvPr>
          <p:cNvPicPr>
            <a:picLocks noChangeAspect="1"/>
          </p:cNvPicPr>
          <p:nvPr/>
        </p:nvPicPr>
        <p:blipFill>
          <a:blip r:embed="rId3"/>
          <a:stretch>
            <a:fillRect/>
          </a:stretch>
        </p:blipFill>
        <p:spPr>
          <a:xfrm>
            <a:off x="963991" y="5561"/>
            <a:ext cx="3573890" cy="5137939"/>
          </a:xfrm>
          <a:prstGeom prst="rect">
            <a:avLst/>
          </a:prstGeom>
        </p:spPr>
      </p:pic>
    </p:spTree>
    <p:extLst>
      <p:ext uri="{BB962C8B-B14F-4D97-AF65-F5344CB8AC3E}">
        <p14:creationId xmlns:p14="http://schemas.microsoft.com/office/powerpoint/2010/main" val="18324862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49" y="1290168"/>
            <a:ext cx="7886700" cy="2070017"/>
          </a:xfrm>
        </p:spPr>
        <p:txBody>
          <a:bodyPr>
            <a:normAutofit/>
          </a:bodyPr>
          <a:lstStyle/>
          <a:p>
            <a:pPr marL="457200" indent="-457200">
              <a:buAutoNum type="arabicPeriod"/>
            </a:pPr>
            <a:r>
              <a:rPr lang="en-US" dirty="0"/>
              <a:t>Collect data</a:t>
            </a:r>
          </a:p>
          <a:p>
            <a:pPr marL="457200" indent="-457200">
              <a:buAutoNum type="arabicPeriod"/>
            </a:pPr>
            <a:r>
              <a:rPr lang="en-US" dirty="0"/>
              <a:t>Create homogeneous regions</a:t>
            </a:r>
          </a:p>
          <a:p>
            <a:pPr marL="457200" indent="-457200">
              <a:buAutoNum type="arabicPeriod"/>
            </a:pPr>
            <a:r>
              <a:rPr lang="en-US" dirty="0"/>
              <a:t>Compute L-moment ratios</a:t>
            </a:r>
          </a:p>
          <a:p>
            <a:pPr marL="457200" indent="-457200">
              <a:buAutoNum type="arabicPeriod"/>
            </a:pPr>
            <a:r>
              <a:rPr lang="en-US" dirty="0"/>
              <a:t>Identify appropriate probability distribution</a:t>
            </a:r>
          </a:p>
          <a:p>
            <a:pPr marL="457200" indent="-457200">
              <a:buAutoNum type="arabicPeriod"/>
            </a:pPr>
            <a:r>
              <a:rPr lang="en-US" dirty="0"/>
              <a:t>Estimate parameters</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Summary of Steps</a:t>
            </a:r>
          </a:p>
        </p:txBody>
      </p:sp>
      <p:pic>
        <p:nvPicPr>
          <p:cNvPr id="5" name="Picture 4">
            <a:extLst>
              <a:ext uri="{FF2B5EF4-FFF2-40B4-BE49-F238E27FC236}">
                <a16:creationId xmlns:a16="http://schemas.microsoft.com/office/drawing/2014/main" id="{D5A8479B-A25E-9502-82CE-6083647987A9}"/>
              </a:ext>
            </a:extLst>
          </p:cNvPr>
          <p:cNvPicPr>
            <a:picLocks noChangeAspect="1"/>
          </p:cNvPicPr>
          <p:nvPr/>
        </p:nvPicPr>
        <p:blipFill>
          <a:blip r:embed="rId2"/>
          <a:srcRect l="2108" t="6199" r="75569" b="3320"/>
          <a:stretch/>
        </p:blipFill>
        <p:spPr>
          <a:xfrm>
            <a:off x="399624" y="3504263"/>
            <a:ext cx="1149824" cy="1477169"/>
          </a:xfrm>
          <a:prstGeom prst="rect">
            <a:avLst/>
          </a:prstGeom>
          <a:ln w="28575">
            <a:noFill/>
          </a:ln>
        </p:spPr>
      </p:pic>
      <p:pic>
        <p:nvPicPr>
          <p:cNvPr id="7" name="Picture 6">
            <a:extLst>
              <a:ext uri="{FF2B5EF4-FFF2-40B4-BE49-F238E27FC236}">
                <a16:creationId xmlns:a16="http://schemas.microsoft.com/office/drawing/2014/main" id="{E82196EF-CBC0-41C4-F8BF-CDAA6DC51FE8}"/>
              </a:ext>
            </a:extLst>
          </p:cNvPr>
          <p:cNvPicPr>
            <a:picLocks noChangeAspect="1"/>
          </p:cNvPicPr>
          <p:nvPr/>
        </p:nvPicPr>
        <p:blipFill>
          <a:blip r:embed="rId3"/>
          <a:stretch>
            <a:fillRect/>
          </a:stretch>
        </p:blipFill>
        <p:spPr>
          <a:xfrm>
            <a:off x="6017413" y="3678250"/>
            <a:ext cx="913865" cy="1173752"/>
          </a:xfrm>
          <a:prstGeom prst="rect">
            <a:avLst/>
          </a:prstGeom>
        </p:spPr>
      </p:pic>
      <p:pic>
        <p:nvPicPr>
          <p:cNvPr id="11" name="Picture 10">
            <a:extLst>
              <a:ext uri="{FF2B5EF4-FFF2-40B4-BE49-F238E27FC236}">
                <a16:creationId xmlns:a16="http://schemas.microsoft.com/office/drawing/2014/main" id="{88E8B59B-E18E-81BC-3543-BC9AF4806A3D}"/>
              </a:ext>
            </a:extLst>
          </p:cNvPr>
          <p:cNvPicPr>
            <a:picLocks noChangeAspect="1"/>
          </p:cNvPicPr>
          <p:nvPr/>
        </p:nvPicPr>
        <p:blipFill>
          <a:blip r:embed="rId2"/>
          <a:srcRect l="63167" t="13203" r="4706" b="11768"/>
          <a:stretch/>
        </p:blipFill>
        <p:spPr>
          <a:xfrm>
            <a:off x="3777989" y="3640049"/>
            <a:ext cx="1654791" cy="1224886"/>
          </a:xfrm>
          <a:prstGeom prst="rect">
            <a:avLst/>
          </a:prstGeom>
        </p:spPr>
      </p:pic>
      <p:pic>
        <p:nvPicPr>
          <p:cNvPr id="12" name="Picture 11">
            <a:extLst>
              <a:ext uri="{FF2B5EF4-FFF2-40B4-BE49-F238E27FC236}">
                <a16:creationId xmlns:a16="http://schemas.microsoft.com/office/drawing/2014/main" id="{48B5D528-B850-B7A9-5B55-0963AB706903}"/>
              </a:ext>
            </a:extLst>
          </p:cNvPr>
          <p:cNvPicPr>
            <a:picLocks noChangeAspect="1"/>
          </p:cNvPicPr>
          <p:nvPr/>
        </p:nvPicPr>
        <p:blipFill>
          <a:blip r:embed="rId2"/>
          <a:srcRect l="33803" t="4579" r="43874" b="3464"/>
          <a:stretch/>
        </p:blipFill>
        <p:spPr>
          <a:xfrm>
            <a:off x="2133303" y="3504262"/>
            <a:ext cx="1131378" cy="1477170"/>
          </a:xfrm>
          <a:prstGeom prst="rect">
            <a:avLst/>
          </a:prstGeom>
        </p:spPr>
      </p:pic>
      <p:pic>
        <p:nvPicPr>
          <p:cNvPr id="14" name="Picture 13">
            <a:extLst>
              <a:ext uri="{FF2B5EF4-FFF2-40B4-BE49-F238E27FC236}">
                <a16:creationId xmlns:a16="http://schemas.microsoft.com/office/drawing/2014/main" id="{95052BE7-3038-563C-B71A-3B51DF7AACD3}"/>
              </a:ext>
            </a:extLst>
          </p:cNvPr>
          <p:cNvPicPr>
            <a:picLocks noChangeAspect="1"/>
          </p:cNvPicPr>
          <p:nvPr/>
        </p:nvPicPr>
        <p:blipFill>
          <a:blip r:embed="rId4"/>
          <a:stretch>
            <a:fillRect/>
          </a:stretch>
        </p:blipFill>
        <p:spPr>
          <a:xfrm>
            <a:off x="6931278" y="1553194"/>
            <a:ext cx="1968532" cy="1393778"/>
          </a:xfrm>
          <a:prstGeom prst="rect">
            <a:avLst/>
          </a:prstGeom>
        </p:spPr>
      </p:pic>
      <p:cxnSp>
        <p:nvCxnSpPr>
          <p:cNvPr id="16" name="Straight Arrow Connector 15">
            <a:extLst>
              <a:ext uri="{FF2B5EF4-FFF2-40B4-BE49-F238E27FC236}">
                <a16:creationId xmlns:a16="http://schemas.microsoft.com/office/drawing/2014/main" id="{25633923-08CE-994D-44A9-D47D32B1CFD2}"/>
              </a:ext>
            </a:extLst>
          </p:cNvPr>
          <p:cNvCxnSpPr>
            <a:cxnSpLocks/>
          </p:cNvCxnSpPr>
          <p:nvPr/>
        </p:nvCxnSpPr>
        <p:spPr>
          <a:xfrm>
            <a:off x="1638157" y="4265126"/>
            <a:ext cx="446538" cy="0"/>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B538F022-44CC-A64F-FB9D-CDF057E1DA90}"/>
              </a:ext>
            </a:extLst>
          </p:cNvPr>
          <p:cNvCxnSpPr>
            <a:cxnSpLocks/>
          </p:cNvCxnSpPr>
          <p:nvPr/>
        </p:nvCxnSpPr>
        <p:spPr>
          <a:xfrm>
            <a:off x="3298066" y="4265126"/>
            <a:ext cx="446538" cy="0"/>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04162827-4D29-A29C-905C-659A7DCD56C0}"/>
              </a:ext>
            </a:extLst>
          </p:cNvPr>
          <p:cNvCxnSpPr>
            <a:cxnSpLocks/>
          </p:cNvCxnSpPr>
          <p:nvPr/>
        </p:nvCxnSpPr>
        <p:spPr>
          <a:xfrm>
            <a:off x="5497630" y="4265126"/>
            <a:ext cx="446538" cy="0"/>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5CE64FA-1A82-0C72-30EA-835ACA312A41}"/>
              </a:ext>
            </a:extLst>
          </p:cNvPr>
          <p:cNvCxnSpPr>
            <a:cxnSpLocks/>
          </p:cNvCxnSpPr>
          <p:nvPr/>
        </p:nvCxnSpPr>
        <p:spPr>
          <a:xfrm flipV="1">
            <a:off x="6633806" y="3051492"/>
            <a:ext cx="266764" cy="507442"/>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66233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49" y="1290168"/>
            <a:ext cx="7886700" cy="2070017"/>
          </a:xfrm>
        </p:spPr>
        <p:txBody>
          <a:bodyPr>
            <a:normAutofit/>
          </a:bodyPr>
          <a:lstStyle/>
          <a:p>
            <a:pPr marL="457200" indent="-457200">
              <a:buAutoNum type="arabicPeriod"/>
            </a:pPr>
            <a:r>
              <a:rPr lang="en-US" dirty="0"/>
              <a:t>Collect data</a:t>
            </a:r>
          </a:p>
          <a:p>
            <a:pPr marL="457200" indent="-457200">
              <a:buAutoNum type="arabicPeriod"/>
            </a:pPr>
            <a:r>
              <a:rPr lang="en-US" dirty="0"/>
              <a:t>Create homogeneous regions</a:t>
            </a:r>
          </a:p>
          <a:p>
            <a:pPr marL="457200" indent="-457200">
              <a:buAutoNum type="arabicPeriod"/>
            </a:pPr>
            <a:r>
              <a:rPr lang="en-US" dirty="0"/>
              <a:t>Compute L-moment ratios</a:t>
            </a:r>
          </a:p>
          <a:p>
            <a:pPr marL="457200" indent="-457200">
              <a:buAutoNum type="arabicPeriod"/>
            </a:pPr>
            <a:r>
              <a:rPr lang="en-US" dirty="0"/>
              <a:t>Identify appropriate probability distribution</a:t>
            </a:r>
          </a:p>
          <a:p>
            <a:pPr marL="457200" indent="-457200">
              <a:buAutoNum type="arabicPeriod"/>
            </a:pPr>
            <a:r>
              <a:rPr lang="en-US" dirty="0"/>
              <a:t>Estimate parameters</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Summary of Steps</a:t>
            </a:r>
          </a:p>
        </p:txBody>
      </p:sp>
      <p:pic>
        <p:nvPicPr>
          <p:cNvPr id="5" name="Picture 4">
            <a:extLst>
              <a:ext uri="{FF2B5EF4-FFF2-40B4-BE49-F238E27FC236}">
                <a16:creationId xmlns:a16="http://schemas.microsoft.com/office/drawing/2014/main" id="{D5A8479B-A25E-9502-82CE-6083647987A9}"/>
              </a:ext>
            </a:extLst>
          </p:cNvPr>
          <p:cNvPicPr>
            <a:picLocks noChangeAspect="1"/>
          </p:cNvPicPr>
          <p:nvPr/>
        </p:nvPicPr>
        <p:blipFill>
          <a:blip r:embed="rId2"/>
          <a:srcRect l="2108" t="6199" r="75569" b="3320"/>
          <a:stretch/>
        </p:blipFill>
        <p:spPr>
          <a:xfrm>
            <a:off x="399624" y="3504263"/>
            <a:ext cx="1149824" cy="1477169"/>
          </a:xfrm>
          <a:prstGeom prst="rect">
            <a:avLst/>
          </a:prstGeom>
          <a:ln w="28575">
            <a:solidFill>
              <a:srgbClr val="FF00FF"/>
            </a:solidFill>
          </a:ln>
        </p:spPr>
      </p:pic>
      <p:pic>
        <p:nvPicPr>
          <p:cNvPr id="7" name="Picture 6">
            <a:extLst>
              <a:ext uri="{FF2B5EF4-FFF2-40B4-BE49-F238E27FC236}">
                <a16:creationId xmlns:a16="http://schemas.microsoft.com/office/drawing/2014/main" id="{E82196EF-CBC0-41C4-F8BF-CDAA6DC51FE8}"/>
              </a:ext>
            </a:extLst>
          </p:cNvPr>
          <p:cNvPicPr>
            <a:picLocks noChangeAspect="1"/>
          </p:cNvPicPr>
          <p:nvPr/>
        </p:nvPicPr>
        <p:blipFill>
          <a:blip r:embed="rId3"/>
          <a:stretch>
            <a:fillRect/>
          </a:stretch>
        </p:blipFill>
        <p:spPr>
          <a:xfrm>
            <a:off x="6017413" y="3678250"/>
            <a:ext cx="913865" cy="1173752"/>
          </a:xfrm>
          <a:prstGeom prst="rect">
            <a:avLst/>
          </a:prstGeom>
        </p:spPr>
      </p:pic>
      <p:pic>
        <p:nvPicPr>
          <p:cNvPr id="11" name="Picture 10">
            <a:extLst>
              <a:ext uri="{FF2B5EF4-FFF2-40B4-BE49-F238E27FC236}">
                <a16:creationId xmlns:a16="http://schemas.microsoft.com/office/drawing/2014/main" id="{88E8B59B-E18E-81BC-3543-BC9AF4806A3D}"/>
              </a:ext>
            </a:extLst>
          </p:cNvPr>
          <p:cNvPicPr>
            <a:picLocks noChangeAspect="1"/>
          </p:cNvPicPr>
          <p:nvPr/>
        </p:nvPicPr>
        <p:blipFill>
          <a:blip r:embed="rId2"/>
          <a:srcRect l="63167" t="13203" r="4706" b="11768"/>
          <a:stretch/>
        </p:blipFill>
        <p:spPr>
          <a:xfrm>
            <a:off x="3777989" y="3640049"/>
            <a:ext cx="1654791" cy="1224886"/>
          </a:xfrm>
          <a:prstGeom prst="rect">
            <a:avLst/>
          </a:prstGeom>
        </p:spPr>
      </p:pic>
      <p:pic>
        <p:nvPicPr>
          <p:cNvPr id="12" name="Picture 11">
            <a:extLst>
              <a:ext uri="{FF2B5EF4-FFF2-40B4-BE49-F238E27FC236}">
                <a16:creationId xmlns:a16="http://schemas.microsoft.com/office/drawing/2014/main" id="{48B5D528-B850-B7A9-5B55-0963AB706903}"/>
              </a:ext>
            </a:extLst>
          </p:cNvPr>
          <p:cNvPicPr>
            <a:picLocks noChangeAspect="1"/>
          </p:cNvPicPr>
          <p:nvPr/>
        </p:nvPicPr>
        <p:blipFill>
          <a:blip r:embed="rId2"/>
          <a:srcRect l="33803" t="4579" r="43874" b="3464"/>
          <a:stretch/>
        </p:blipFill>
        <p:spPr>
          <a:xfrm>
            <a:off x="2133303" y="3504262"/>
            <a:ext cx="1131378" cy="1477170"/>
          </a:xfrm>
          <a:prstGeom prst="rect">
            <a:avLst/>
          </a:prstGeom>
        </p:spPr>
      </p:pic>
      <p:pic>
        <p:nvPicPr>
          <p:cNvPr id="14" name="Picture 13">
            <a:extLst>
              <a:ext uri="{FF2B5EF4-FFF2-40B4-BE49-F238E27FC236}">
                <a16:creationId xmlns:a16="http://schemas.microsoft.com/office/drawing/2014/main" id="{95052BE7-3038-563C-B71A-3B51DF7AACD3}"/>
              </a:ext>
            </a:extLst>
          </p:cNvPr>
          <p:cNvPicPr>
            <a:picLocks noChangeAspect="1"/>
          </p:cNvPicPr>
          <p:nvPr/>
        </p:nvPicPr>
        <p:blipFill>
          <a:blip r:embed="rId4"/>
          <a:stretch>
            <a:fillRect/>
          </a:stretch>
        </p:blipFill>
        <p:spPr>
          <a:xfrm>
            <a:off x="6931278" y="1553194"/>
            <a:ext cx="1968532" cy="1393778"/>
          </a:xfrm>
          <a:prstGeom prst="rect">
            <a:avLst/>
          </a:prstGeom>
        </p:spPr>
      </p:pic>
      <p:cxnSp>
        <p:nvCxnSpPr>
          <p:cNvPr id="16" name="Straight Arrow Connector 15">
            <a:extLst>
              <a:ext uri="{FF2B5EF4-FFF2-40B4-BE49-F238E27FC236}">
                <a16:creationId xmlns:a16="http://schemas.microsoft.com/office/drawing/2014/main" id="{25633923-08CE-994D-44A9-D47D32B1CFD2}"/>
              </a:ext>
            </a:extLst>
          </p:cNvPr>
          <p:cNvCxnSpPr>
            <a:cxnSpLocks/>
          </p:cNvCxnSpPr>
          <p:nvPr/>
        </p:nvCxnSpPr>
        <p:spPr>
          <a:xfrm>
            <a:off x="1638157" y="4265126"/>
            <a:ext cx="446538" cy="0"/>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B538F022-44CC-A64F-FB9D-CDF057E1DA90}"/>
              </a:ext>
            </a:extLst>
          </p:cNvPr>
          <p:cNvCxnSpPr>
            <a:cxnSpLocks/>
          </p:cNvCxnSpPr>
          <p:nvPr/>
        </p:nvCxnSpPr>
        <p:spPr>
          <a:xfrm>
            <a:off x="3298066" y="4265126"/>
            <a:ext cx="446538" cy="0"/>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04162827-4D29-A29C-905C-659A7DCD56C0}"/>
              </a:ext>
            </a:extLst>
          </p:cNvPr>
          <p:cNvCxnSpPr>
            <a:cxnSpLocks/>
          </p:cNvCxnSpPr>
          <p:nvPr/>
        </p:nvCxnSpPr>
        <p:spPr>
          <a:xfrm>
            <a:off x="5497630" y="4265126"/>
            <a:ext cx="446538" cy="0"/>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5CE64FA-1A82-0C72-30EA-835ACA312A41}"/>
              </a:ext>
            </a:extLst>
          </p:cNvPr>
          <p:cNvCxnSpPr>
            <a:cxnSpLocks/>
          </p:cNvCxnSpPr>
          <p:nvPr/>
        </p:nvCxnSpPr>
        <p:spPr>
          <a:xfrm flipV="1">
            <a:off x="6633806" y="3051492"/>
            <a:ext cx="266764" cy="507442"/>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Rounded Corners 22">
            <a:extLst>
              <a:ext uri="{FF2B5EF4-FFF2-40B4-BE49-F238E27FC236}">
                <a16:creationId xmlns:a16="http://schemas.microsoft.com/office/drawing/2014/main" id="{F0438429-3962-BBC3-56AD-C908F9DCCDEA}"/>
              </a:ext>
            </a:extLst>
          </p:cNvPr>
          <p:cNvSpPr/>
          <p:nvPr/>
        </p:nvSpPr>
        <p:spPr>
          <a:xfrm>
            <a:off x="552735" y="1268016"/>
            <a:ext cx="2248468" cy="402609"/>
          </a:xfrm>
          <a:prstGeom prst="roundRect">
            <a:avLst/>
          </a:prstGeom>
          <a:noFill/>
          <a:ln w="28575">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478D0240-5C6B-0FD1-034D-70DA8C7EF2A0}"/>
              </a:ext>
            </a:extLst>
          </p:cNvPr>
          <p:cNvSpPr txBox="1"/>
          <p:nvPr/>
        </p:nvSpPr>
        <p:spPr>
          <a:xfrm>
            <a:off x="2953468" y="1290168"/>
            <a:ext cx="1803205" cy="307777"/>
          </a:xfrm>
          <a:prstGeom prst="rect">
            <a:avLst/>
          </a:prstGeom>
          <a:noFill/>
        </p:spPr>
        <p:txBody>
          <a:bodyPr wrap="square" rtlCol="0">
            <a:spAutoFit/>
          </a:bodyPr>
          <a:lstStyle/>
          <a:p>
            <a:r>
              <a:rPr lang="en-US" sz="1400" dirty="0">
                <a:solidFill>
                  <a:srgbClr val="00FFFF"/>
                </a:solidFill>
                <a:latin typeface="Lato" panose="020F0502020204030203" pitchFamily="34" charset="0"/>
              </a:rPr>
              <a:t>IID samples!</a:t>
            </a:r>
          </a:p>
        </p:txBody>
      </p:sp>
    </p:spTree>
    <p:extLst>
      <p:ext uri="{BB962C8B-B14F-4D97-AF65-F5344CB8AC3E}">
        <p14:creationId xmlns:p14="http://schemas.microsoft.com/office/powerpoint/2010/main" val="1261801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49" y="1290168"/>
            <a:ext cx="7886700" cy="2070017"/>
          </a:xfrm>
        </p:spPr>
        <p:txBody>
          <a:bodyPr>
            <a:normAutofit/>
          </a:bodyPr>
          <a:lstStyle/>
          <a:p>
            <a:pPr marL="457200" indent="-457200">
              <a:buAutoNum type="arabicPeriod"/>
            </a:pPr>
            <a:r>
              <a:rPr lang="en-US" dirty="0"/>
              <a:t>Collect data</a:t>
            </a:r>
          </a:p>
          <a:p>
            <a:pPr marL="457200" indent="-457200">
              <a:buAutoNum type="arabicPeriod"/>
            </a:pPr>
            <a:r>
              <a:rPr lang="en-US" dirty="0"/>
              <a:t>Create homogeneous regions</a:t>
            </a:r>
          </a:p>
          <a:p>
            <a:pPr marL="457200" indent="-457200">
              <a:buAutoNum type="arabicPeriod"/>
            </a:pPr>
            <a:r>
              <a:rPr lang="en-US" dirty="0"/>
              <a:t>Compute L-moment ratios</a:t>
            </a:r>
          </a:p>
          <a:p>
            <a:pPr marL="457200" indent="-457200">
              <a:buAutoNum type="arabicPeriod"/>
            </a:pPr>
            <a:r>
              <a:rPr lang="en-US" dirty="0"/>
              <a:t>Identify appropriate probability distribution</a:t>
            </a:r>
          </a:p>
          <a:p>
            <a:pPr marL="457200" indent="-457200">
              <a:buAutoNum type="arabicPeriod"/>
            </a:pPr>
            <a:r>
              <a:rPr lang="en-US" dirty="0"/>
              <a:t>Estimate parameters</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Summary of Steps</a:t>
            </a:r>
          </a:p>
        </p:txBody>
      </p:sp>
      <p:pic>
        <p:nvPicPr>
          <p:cNvPr id="5" name="Picture 4">
            <a:extLst>
              <a:ext uri="{FF2B5EF4-FFF2-40B4-BE49-F238E27FC236}">
                <a16:creationId xmlns:a16="http://schemas.microsoft.com/office/drawing/2014/main" id="{D5A8479B-A25E-9502-82CE-6083647987A9}"/>
              </a:ext>
            </a:extLst>
          </p:cNvPr>
          <p:cNvPicPr>
            <a:picLocks noChangeAspect="1"/>
          </p:cNvPicPr>
          <p:nvPr/>
        </p:nvPicPr>
        <p:blipFill>
          <a:blip r:embed="rId2"/>
          <a:srcRect l="2108" t="6199" r="75569" b="3320"/>
          <a:stretch/>
        </p:blipFill>
        <p:spPr>
          <a:xfrm>
            <a:off x="399624" y="3504263"/>
            <a:ext cx="1149824" cy="1477169"/>
          </a:xfrm>
          <a:prstGeom prst="rect">
            <a:avLst/>
          </a:prstGeom>
        </p:spPr>
      </p:pic>
      <p:pic>
        <p:nvPicPr>
          <p:cNvPr id="7" name="Picture 6">
            <a:extLst>
              <a:ext uri="{FF2B5EF4-FFF2-40B4-BE49-F238E27FC236}">
                <a16:creationId xmlns:a16="http://schemas.microsoft.com/office/drawing/2014/main" id="{E82196EF-CBC0-41C4-F8BF-CDAA6DC51FE8}"/>
              </a:ext>
            </a:extLst>
          </p:cNvPr>
          <p:cNvPicPr>
            <a:picLocks noChangeAspect="1"/>
          </p:cNvPicPr>
          <p:nvPr/>
        </p:nvPicPr>
        <p:blipFill>
          <a:blip r:embed="rId3"/>
          <a:stretch>
            <a:fillRect/>
          </a:stretch>
        </p:blipFill>
        <p:spPr>
          <a:xfrm>
            <a:off x="6017413" y="3678250"/>
            <a:ext cx="913865" cy="1173752"/>
          </a:xfrm>
          <a:prstGeom prst="rect">
            <a:avLst/>
          </a:prstGeom>
        </p:spPr>
      </p:pic>
      <p:pic>
        <p:nvPicPr>
          <p:cNvPr id="11" name="Picture 10">
            <a:extLst>
              <a:ext uri="{FF2B5EF4-FFF2-40B4-BE49-F238E27FC236}">
                <a16:creationId xmlns:a16="http://schemas.microsoft.com/office/drawing/2014/main" id="{88E8B59B-E18E-81BC-3543-BC9AF4806A3D}"/>
              </a:ext>
            </a:extLst>
          </p:cNvPr>
          <p:cNvPicPr>
            <a:picLocks noChangeAspect="1"/>
          </p:cNvPicPr>
          <p:nvPr/>
        </p:nvPicPr>
        <p:blipFill>
          <a:blip r:embed="rId2"/>
          <a:srcRect l="63167" t="13203" r="4706" b="11768"/>
          <a:stretch/>
        </p:blipFill>
        <p:spPr>
          <a:xfrm>
            <a:off x="3777989" y="3640049"/>
            <a:ext cx="1654791" cy="1224886"/>
          </a:xfrm>
          <a:prstGeom prst="rect">
            <a:avLst/>
          </a:prstGeom>
        </p:spPr>
      </p:pic>
      <p:pic>
        <p:nvPicPr>
          <p:cNvPr id="12" name="Picture 11">
            <a:extLst>
              <a:ext uri="{FF2B5EF4-FFF2-40B4-BE49-F238E27FC236}">
                <a16:creationId xmlns:a16="http://schemas.microsoft.com/office/drawing/2014/main" id="{48B5D528-B850-B7A9-5B55-0963AB706903}"/>
              </a:ext>
            </a:extLst>
          </p:cNvPr>
          <p:cNvPicPr>
            <a:picLocks noChangeAspect="1"/>
          </p:cNvPicPr>
          <p:nvPr/>
        </p:nvPicPr>
        <p:blipFill>
          <a:blip r:embed="rId2"/>
          <a:srcRect l="33803" t="4579" r="43874" b="3464"/>
          <a:stretch/>
        </p:blipFill>
        <p:spPr>
          <a:xfrm>
            <a:off x="2133303" y="3504262"/>
            <a:ext cx="1131378" cy="1477170"/>
          </a:xfrm>
          <a:prstGeom prst="rect">
            <a:avLst/>
          </a:prstGeom>
          <a:ln w="28575">
            <a:solidFill>
              <a:srgbClr val="FF00FF"/>
            </a:solidFill>
          </a:ln>
        </p:spPr>
      </p:pic>
      <p:pic>
        <p:nvPicPr>
          <p:cNvPr id="14" name="Picture 13">
            <a:extLst>
              <a:ext uri="{FF2B5EF4-FFF2-40B4-BE49-F238E27FC236}">
                <a16:creationId xmlns:a16="http://schemas.microsoft.com/office/drawing/2014/main" id="{95052BE7-3038-563C-B71A-3B51DF7AACD3}"/>
              </a:ext>
            </a:extLst>
          </p:cNvPr>
          <p:cNvPicPr>
            <a:picLocks noChangeAspect="1"/>
          </p:cNvPicPr>
          <p:nvPr/>
        </p:nvPicPr>
        <p:blipFill>
          <a:blip r:embed="rId4"/>
          <a:stretch>
            <a:fillRect/>
          </a:stretch>
        </p:blipFill>
        <p:spPr>
          <a:xfrm>
            <a:off x="6931278" y="1553194"/>
            <a:ext cx="1968532" cy="1393778"/>
          </a:xfrm>
          <a:prstGeom prst="rect">
            <a:avLst/>
          </a:prstGeom>
        </p:spPr>
      </p:pic>
      <p:cxnSp>
        <p:nvCxnSpPr>
          <p:cNvPr id="16" name="Straight Arrow Connector 15">
            <a:extLst>
              <a:ext uri="{FF2B5EF4-FFF2-40B4-BE49-F238E27FC236}">
                <a16:creationId xmlns:a16="http://schemas.microsoft.com/office/drawing/2014/main" id="{25633923-08CE-994D-44A9-D47D32B1CFD2}"/>
              </a:ext>
            </a:extLst>
          </p:cNvPr>
          <p:cNvCxnSpPr>
            <a:cxnSpLocks/>
          </p:cNvCxnSpPr>
          <p:nvPr/>
        </p:nvCxnSpPr>
        <p:spPr>
          <a:xfrm>
            <a:off x="1638157" y="4265126"/>
            <a:ext cx="446538" cy="0"/>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B538F022-44CC-A64F-FB9D-CDF057E1DA90}"/>
              </a:ext>
            </a:extLst>
          </p:cNvPr>
          <p:cNvCxnSpPr>
            <a:cxnSpLocks/>
          </p:cNvCxnSpPr>
          <p:nvPr/>
        </p:nvCxnSpPr>
        <p:spPr>
          <a:xfrm>
            <a:off x="3298066" y="4265126"/>
            <a:ext cx="446538" cy="0"/>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04162827-4D29-A29C-905C-659A7DCD56C0}"/>
              </a:ext>
            </a:extLst>
          </p:cNvPr>
          <p:cNvCxnSpPr>
            <a:cxnSpLocks/>
          </p:cNvCxnSpPr>
          <p:nvPr/>
        </p:nvCxnSpPr>
        <p:spPr>
          <a:xfrm>
            <a:off x="5497630" y="4265126"/>
            <a:ext cx="446538" cy="0"/>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5CE64FA-1A82-0C72-30EA-835ACA312A41}"/>
              </a:ext>
            </a:extLst>
          </p:cNvPr>
          <p:cNvCxnSpPr>
            <a:cxnSpLocks/>
          </p:cNvCxnSpPr>
          <p:nvPr/>
        </p:nvCxnSpPr>
        <p:spPr>
          <a:xfrm flipV="1">
            <a:off x="6633806" y="3051492"/>
            <a:ext cx="266764" cy="507442"/>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Rounded Corners 22">
            <a:extLst>
              <a:ext uri="{FF2B5EF4-FFF2-40B4-BE49-F238E27FC236}">
                <a16:creationId xmlns:a16="http://schemas.microsoft.com/office/drawing/2014/main" id="{F0438429-3962-BBC3-56AD-C908F9DCCDEA}"/>
              </a:ext>
            </a:extLst>
          </p:cNvPr>
          <p:cNvSpPr/>
          <p:nvPr/>
        </p:nvSpPr>
        <p:spPr>
          <a:xfrm>
            <a:off x="556146" y="1665026"/>
            <a:ext cx="4142096" cy="402609"/>
          </a:xfrm>
          <a:prstGeom prst="roundRect">
            <a:avLst/>
          </a:prstGeom>
          <a:noFill/>
          <a:ln w="28575">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51644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E3A990C-F342-44CE-D114-1ACAF9C7C2C4}"/>
              </a:ext>
            </a:extLst>
          </p:cNvPr>
          <p:cNvSpPr/>
          <p:nvPr/>
        </p:nvSpPr>
        <p:spPr>
          <a:xfrm>
            <a:off x="2202307" y="1846592"/>
            <a:ext cx="1929615" cy="393843"/>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6C2463EC-3A00-096F-BCA8-BAD08D743C91}"/>
              </a:ext>
            </a:extLst>
          </p:cNvPr>
          <p:cNvSpPr/>
          <p:nvPr/>
        </p:nvSpPr>
        <p:spPr>
          <a:xfrm>
            <a:off x="665328" y="1410984"/>
            <a:ext cx="1856096" cy="393843"/>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50" y="1369219"/>
            <a:ext cx="5946811" cy="2257559"/>
          </a:xfrm>
        </p:spPr>
        <p:txBody>
          <a:bodyPr>
            <a:normAutofit/>
          </a:bodyPr>
          <a:lstStyle/>
          <a:p>
            <a:pPr marL="0" indent="0">
              <a:buNone/>
            </a:pPr>
            <a:r>
              <a:rPr lang="en-US" sz="3200" dirty="0"/>
              <a:t>Everything is related to everything else, but near things are more related than distant things.</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a:xfrm>
            <a:off x="628650" y="3202207"/>
            <a:ext cx="4535826" cy="424571"/>
          </a:xfrm>
        </p:spPr>
        <p:txBody>
          <a:bodyPr>
            <a:normAutofit/>
          </a:bodyPr>
          <a:lstStyle/>
          <a:p>
            <a:r>
              <a:rPr lang="en-US" sz="1600" dirty="0"/>
              <a:t>– Tobler’s First Law of Geography</a:t>
            </a:r>
          </a:p>
        </p:txBody>
      </p:sp>
      <p:pic>
        <p:nvPicPr>
          <p:cNvPr id="5" name="Picture 4">
            <a:extLst>
              <a:ext uri="{FF2B5EF4-FFF2-40B4-BE49-F238E27FC236}">
                <a16:creationId xmlns:a16="http://schemas.microsoft.com/office/drawing/2014/main" id="{7596454B-877D-19B6-C026-359AFC26AFCA}"/>
              </a:ext>
            </a:extLst>
          </p:cNvPr>
          <p:cNvPicPr>
            <a:picLocks noChangeAspect="1"/>
          </p:cNvPicPr>
          <p:nvPr/>
        </p:nvPicPr>
        <p:blipFill>
          <a:blip r:embed="rId3"/>
          <a:stretch>
            <a:fillRect/>
          </a:stretch>
        </p:blipFill>
        <p:spPr>
          <a:xfrm>
            <a:off x="6617863" y="1410984"/>
            <a:ext cx="1320781" cy="1687958"/>
          </a:xfrm>
          <a:prstGeom prst="rect">
            <a:avLst/>
          </a:prstGeom>
        </p:spPr>
      </p:pic>
    </p:spTree>
    <p:extLst>
      <p:ext uri="{BB962C8B-B14F-4D97-AF65-F5344CB8AC3E}">
        <p14:creationId xmlns:p14="http://schemas.microsoft.com/office/powerpoint/2010/main" val="21042525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3694544" y="1268016"/>
            <a:ext cx="4820806" cy="3338103"/>
          </a:xfrm>
        </p:spPr>
        <p:txBody>
          <a:bodyPr>
            <a:normAutofit/>
          </a:bodyPr>
          <a:lstStyle/>
          <a:p>
            <a:r>
              <a:rPr lang="en-US" dirty="0"/>
              <a:t>Goal: Partition sites into </a:t>
            </a:r>
            <a:r>
              <a:rPr lang="en-US" i="1" dirty="0">
                <a:solidFill>
                  <a:srgbClr val="00FFFF"/>
                </a:solidFill>
              </a:rPr>
              <a:t>homogeneous</a:t>
            </a:r>
            <a:r>
              <a:rPr lang="en-US" dirty="0"/>
              <a:t> regions</a:t>
            </a:r>
          </a:p>
          <a:p>
            <a:r>
              <a:rPr lang="en-US" dirty="0"/>
              <a:t>Typical spatial variables to define regions:</a:t>
            </a:r>
          </a:p>
          <a:p>
            <a:pPr lvl="1"/>
            <a:r>
              <a:rPr lang="en-US" dirty="0"/>
              <a:t>Climate divisions</a:t>
            </a:r>
          </a:p>
          <a:p>
            <a:pPr lvl="1"/>
            <a:r>
              <a:rPr lang="en-US" dirty="0"/>
              <a:t>Location (latitude/longitude)</a:t>
            </a:r>
          </a:p>
          <a:p>
            <a:pPr lvl="1"/>
            <a:r>
              <a:rPr lang="en-US" dirty="0"/>
              <a:t>Elevation</a:t>
            </a:r>
          </a:p>
          <a:p>
            <a:pPr lvl="1"/>
            <a:r>
              <a:rPr lang="en-US" dirty="0"/>
              <a:t>Climatology (annual or seasonal mean temperature, precipitation, etc.)</a:t>
            </a:r>
          </a:p>
          <a:p>
            <a:pPr lvl="1"/>
            <a:r>
              <a:rPr lang="en-US" dirty="0"/>
              <a:t>Proximity to coasts, mountains, etc.</a:t>
            </a:r>
          </a:p>
          <a:p>
            <a:pPr lvl="1"/>
            <a:endParaRPr lang="en-US" dirty="0"/>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Creating Physical Regions</a:t>
            </a:r>
          </a:p>
        </p:txBody>
      </p:sp>
      <p:pic>
        <p:nvPicPr>
          <p:cNvPr id="5" name="Picture 4">
            <a:extLst>
              <a:ext uri="{FF2B5EF4-FFF2-40B4-BE49-F238E27FC236}">
                <a16:creationId xmlns:a16="http://schemas.microsoft.com/office/drawing/2014/main" id="{3547A485-51D1-6094-F13C-2567C8696C3C}"/>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174" b="98238" l="2134" r="98145">
                        <a14:foregroundMark x1="15863" y1="23322" x2="15863" y2="23322"/>
                        <a14:foregroundMark x1="13729" y1="19966" x2="13729" y2="19966"/>
                        <a14:foregroundMark x1="11039" y1="26258" x2="11039" y2="26258"/>
                        <a14:foregroundMark x1="8256" y1="16862" x2="17254" y2="26258"/>
                        <a14:foregroundMark x1="6957" y1="62836" x2="9276" y2="83138"/>
                        <a14:foregroundMark x1="18089" y1="88507" x2="42393" y2="88255"/>
                        <a14:foregroundMark x1="42393" y1="88255" x2="81076" y2="37836"/>
                        <a14:foregroundMark x1="81076" y1="37836" x2="84323" y2="23826"/>
                        <a14:foregroundMark x1="84323" y1="23826" x2="90909" y2="15688"/>
                        <a14:foregroundMark x1="54360" y1="6544" x2="60297" y2="7299"/>
                        <a14:foregroundMark x1="95733" y1="19128" x2="93506" y2="34144"/>
                        <a14:foregroundMark x1="89703" y1="44463" x2="88868" y2="36493"/>
                        <a14:foregroundMark x1="94991" y1="50168" x2="74675" y2="50923"/>
                        <a14:foregroundMark x1="74675" y1="50923" x2="74768" y2="50839"/>
                        <a14:foregroundMark x1="65121" y1="69211" x2="69759" y2="75923"/>
                        <a14:foregroundMark x1="53803" y1="87164" x2="74768" y2="65436"/>
                        <a14:foregroundMark x1="61874" y1="91611" x2="28108" y2="94211"/>
                        <a14:foregroundMark x1="28108" y1="94211" x2="13544" y2="90520"/>
                        <a14:foregroundMark x1="13544" y1="90520" x2="10019" y2="84060"/>
                        <a14:foregroundMark x1="3711" y1="83389" x2="16883" y2="95134"/>
                        <a14:foregroundMark x1="16883" y1="95134" x2="19944" y2="94799"/>
                        <a14:foregroundMark x1="16790" y1="82886" x2="16790" y2="82886"/>
                        <a14:foregroundMark x1="19759" y1="84648" x2="47124" y2="78188"/>
                        <a14:foregroundMark x1="47495" y1="78440" x2="69109" y2="61158"/>
                        <a14:foregroundMark x1="69109" y1="61158" x2="71614" y2="46812"/>
                        <a14:foregroundMark x1="71614" y1="46812" x2="90260" y2="34480"/>
                        <a14:foregroundMark x1="90260" y1="34480" x2="71800" y2="19799"/>
                        <a14:foregroundMark x1="71800" y1="19799" x2="86085" y2="16191"/>
                        <a14:foregroundMark x1="86085" y1="16191" x2="92950" y2="16359"/>
                        <a14:foregroundMark x1="78757" y1="29698" x2="69388" y2="43037"/>
                        <a14:foregroundMark x1="69388" y1="43037" x2="78293" y2="61242"/>
                        <a14:foregroundMark x1="78293" y1="61242" x2="64378" y2="77852"/>
                        <a14:foregroundMark x1="64378" y1="77852" x2="59647" y2="90520"/>
                        <a14:foregroundMark x1="59647" y1="90520" x2="61132" y2="91611"/>
                        <a14:foregroundMark x1="65584" y1="93121" x2="71336" y2="74413"/>
                        <a14:foregroundMark x1="71336" y1="74413" x2="80334" y2="61661"/>
                        <a14:foregroundMark x1="80334" y1="61661" x2="80891" y2="61745"/>
                        <a14:foregroundMark x1="82653" y1="60403" x2="82375" y2="53607"/>
                        <a14:foregroundMark x1="85529" y1="62836" x2="80427" y2="60487"/>
                        <a14:foregroundMark x1="61781" y1="54950" x2="57607" y2="37500"/>
                        <a14:foregroundMark x1="58256" y1="60738" x2="54545" y2="66359"/>
                        <a14:foregroundMark x1="47495" y1="94715" x2="32839" y2="99245"/>
                        <a14:foregroundMark x1="32839" y1="99245" x2="13729" y2="97399"/>
                        <a14:foregroundMark x1="13729" y1="97399" x2="3618" y2="92366"/>
                        <a14:foregroundMark x1="19944" y1="81711" x2="5566" y2="83389"/>
                        <a14:foregroundMark x1="5566" y1="83389" x2="2876" y2="96644"/>
                        <a14:foregroundMark x1="2412" y1="64430" x2="2134" y2="66946"/>
                        <a14:foregroundMark x1="44249" y1="14933" x2="44249" y2="14933"/>
                        <a14:foregroundMark x1="44712" y1="12332" x2="45269" y2="14094"/>
                        <a14:foregroundMark x1="41002" y1="13507" x2="40167" y2="12248"/>
                        <a14:foregroundMark x1="44527" y1="1426" x2="44527" y2="1426"/>
                        <a14:foregroundMark x1="38404" y1="28691" x2="38404" y2="32383"/>
                        <a14:foregroundMark x1="40631" y1="28859" x2="37848" y2="28020"/>
                        <a14:foregroundMark x1="34879" y1="25168" x2="36178" y2="26258"/>
                        <a14:foregroundMark x1="72171" y1="14094" x2="72171" y2="14094"/>
                        <a14:foregroundMark x1="75139" y1="12416" x2="80798" y2="13255"/>
                        <a14:foregroundMark x1="97774" y1="17282" x2="97310" y2="29195"/>
                        <a14:foregroundMark x1="94991" y1="49497" x2="93506" y2="56795"/>
                        <a14:foregroundMark x1="95455" y1="56460" x2="95547" y2="73826"/>
                        <a14:foregroundMark x1="95547" y1="73826" x2="94434" y2="74581"/>
                        <a14:foregroundMark x1="84045" y1="80034" x2="96104" y2="72987"/>
                        <a14:foregroundMark x1="96104" y1="72987" x2="94527" y2="72148"/>
                        <a14:foregroundMark x1="92393" y1="68876" x2="96289" y2="54362"/>
                        <a14:foregroundMark x1="96289" y1="54362" x2="84879" y2="86158"/>
                        <a14:foregroundMark x1="84879" y1="86158" x2="74954" y2="93540"/>
                        <a14:foregroundMark x1="74768" y1="82970" x2="88776" y2="87164"/>
                        <a14:foregroundMark x1="88776" y1="87164" x2="86085" y2="88842"/>
                        <a14:foregroundMark x1="76067" y1="84396" x2="92950" y2="87752"/>
                        <a14:foregroundMark x1="92950" y1="87752" x2="78850" y2="91023"/>
                        <a14:foregroundMark x1="73562" y1="85906" x2="91373" y2="87668"/>
                        <a14:foregroundMark x1="91373" y1="87668" x2="77737" y2="93540"/>
                        <a14:foregroundMark x1="76067" y1="91191" x2="90724" y2="87081"/>
                        <a14:foregroundMark x1="90724" y1="87081" x2="74861" y2="96728"/>
                        <a14:foregroundMark x1="74861" y1="96728" x2="92857" y2="96644"/>
                        <a14:foregroundMark x1="92857" y1="96644" x2="96382" y2="49664"/>
                        <a14:foregroundMark x1="96382" y1="49664" x2="96104" y2="82466"/>
                        <a14:foregroundMark x1="98145" y1="88255" x2="80798" y2="76007"/>
                        <a14:foregroundMark x1="80798" y1="76007" x2="88961" y2="64094"/>
                        <a14:foregroundMark x1="88961" y1="64094" x2="75788" y2="76426"/>
                        <a14:foregroundMark x1="75788" y1="76426" x2="75974" y2="76510"/>
                        <a14:foregroundMark x1="72635" y1="97735" x2="64286" y2="98238"/>
                        <a14:foregroundMark x1="68646" y1="94631" x2="47032" y2="96896"/>
                        <a14:foregroundMark x1="96939" y1="37416" x2="95269" y2="33725"/>
                        <a14:foregroundMark x1="72542" y1="34648" x2="73284" y2="28104"/>
                        <a14:foregroundMark x1="70872" y1="17953" x2="70779" y2="11326"/>
                        <a14:foregroundMark x1="52319" y1="20721" x2="52319" y2="20721"/>
                        <a14:foregroundMark x1="50093" y1="16275" x2="50093" y2="16275"/>
                        <a14:foregroundMark x1="46846" y1="30789" x2="46846" y2="30789"/>
                        <a14:foregroundMark x1="46011" y1="24329" x2="46011" y2="24329"/>
                        <a14:foregroundMark x1="47403" y1="21141" x2="47403" y2="21141"/>
                        <a14:foregroundMark x1="49443" y1="17785" x2="49443" y2="17785"/>
                        <a14:foregroundMark x1="45269" y1="10654" x2="45269" y2="10654"/>
                        <a14:foregroundMark x1="46660" y1="13339" x2="46660" y2="13339"/>
                        <a14:foregroundMark x1="40167" y1="10738" x2="39981" y2="10990"/>
                        <a14:foregroundMark x1="39981" y1="9983" x2="39981" y2="9983"/>
                        <a14:foregroundMark x1="39610" y1="9648" x2="39610" y2="9648"/>
                        <a14:foregroundMark x1="49443" y1="27097" x2="49443" y2="27097"/>
                        <a14:foregroundMark x1="43228" y1="26846" x2="43228" y2="26846"/>
                      </a14:backgroundRemoval>
                    </a14:imgEffect>
                  </a14:imgLayer>
                </a14:imgProps>
              </a:ext>
            </a:extLst>
          </a:blip>
          <a:stretch>
            <a:fillRect/>
          </a:stretch>
        </p:blipFill>
        <p:spPr>
          <a:xfrm>
            <a:off x="170597" y="1190767"/>
            <a:ext cx="3400365" cy="3759958"/>
          </a:xfrm>
          <a:prstGeom prst="rect">
            <a:avLst/>
          </a:prstGeom>
        </p:spPr>
      </p:pic>
      <p:sp>
        <p:nvSpPr>
          <p:cNvPr id="6" name="TextBox 5">
            <a:extLst>
              <a:ext uri="{FF2B5EF4-FFF2-40B4-BE49-F238E27FC236}">
                <a16:creationId xmlns:a16="http://schemas.microsoft.com/office/drawing/2014/main" id="{91F18BE4-18E9-6BAC-F095-18C9F5B00D2D}"/>
              </a:ext>
            </a:extLst>
          </p:cNvPr>
          <p:cNvSpPr txBox="1"/>
          <p:nvPr/>
        </p:nvSpPr>
        <p:spPr>
          <a:xfrm>
            <a:off x="7683689" y="1531961"/>
            <a:ext cx="1213527" cy="261610"/>
          </a:xfrm>
          <a:prstGeom prst="rect">
            <a:avLst/>
          </a:prstGeom>
          <a:noFill/>
        </p:spPr>
        <p:txBody>
          <a:bodyPr wrap="square" rtlCol="0">
            <a:spAutoFit/>
          </a:bodyPr>
          <a:lstStyle/>
          <a:p>
            <a:r>
              <a:rPr lang="en-US" sz="1100" dirty="0">
                <a:solidFill>
                  <a:srgbClr val="FF00FF"/>
                </a:solidFill>
                <a:latin typeface="Consolas" panose="020B0609020204030204" pitchFamily="49" charset="0"/>
              </a:rPr>
              <a:t>R: cluster</a:t>
            </a:r>
          </a:p>
        </p:txBody>
      </p:sp>
    </p:spTree>
    <p:extLst>
      <p:ext uri="{BB962C8B-B14F-4D97-AF65-F5344CB8AC3E}">
        <p14:creationId xmlns:p14="http://schemas.microsoft.com/office/powerpoint/2010/main" val="175327849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36514A4-5737-2F54-51C2-C1C381787B0B}"/>
              </a:ext>
            </a:extLst>
          </p:cNvPr>
          <p:cNvSpPr/>
          <p:nvPr/>
        </p:nvSpPr>
        <p:spPr>
          <a:xfrm>
            <a:off x="5022377" y="1269241"/>
            <a:ext cx="1682086" cy="230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5B4FA0CA-E0E9-72A4-E838-3C6443D96CD6}"/>
              </a:ext>
            </a:extLst>
          </p:cNvPr>
          <p:cNvSpPr/>
          <p:nvPr/>
        </p:nvSpPr>
        <p:spPr>
          <a:xfrm>
            <a:off x="633483" y="1269242"/>
            <a:ext cx="2693158" cy="230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72B81DD5-72B1-4DF7-A748-0C8EF0B9487F}"/>
              </a:ext>
            </a:extLst>
          </p:cNvPr>
          <p:cNvSpPr/>
          <p:nvPr/>
        </p:nvSpPr>
        <p:spPr>
          <a:xfrm>
            <a:off x="5099714" y="1520944"/>
            <a:ext cx="1294262" cy="230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6CFB548-729C-96B5-BE27-0A8A71307A72}"/>
              </a:ext>
            </a:extLst>
          </p:cNvPr>
          <p:cNvSpPr/>
          <p:nvPr/>
        </p:nvSpPr>
        <p:spPr>
          <a:xfrm>
            <a:off x="616423" y="1746914"/>
            <a:ext cx="1379561" cy="230159"/>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Content Placeholder 1">
            <a:extLst>
              <a:ext uri="{FF2B5EF4-FFF2-40B4-BE49-F238E27FC236}">
                <a16:creationId xmlns:a16="http://schemas.microsoft.com/office/drawing/2014/main" id="{70CADDBA-A931-D0A9-B442-E695211AA7F2}"/>
              </a:ext>
            </a:extLst>
          </p:cNvPr>
          <p:cNvSpPr>
            <a:spLocks noGrp="1"/>
          </p:cNvSpPr>
          <p:nvPr>
            <p:ph idx="1"/>
          </p:nvPr>
        </p:nvSpPr>
        <p:spPr>
          <a:xfrm>
            <a:off x="546763" y="791570"/>
            <a:ext cx="6522777" cy="1709381"/>
          </a:xfrm>
        </p:spPr>
        <p:txBody>
          <a:bodyPr>
            <a:normAutofit fontScale="92500" lnSpcReduction="20000"/>
          </a:bodyPr>
          <a:lstStyle/>
          <a:p>
            <a:pPr marL="0" indent="0">
              <a:buNone/>
            </a:pPr>
            <a:r>
              <a:rPr lang="en-US" sz="2400" spc="10" dirty="0">
                <a:latin typeface="Lato" panose="020F0502020204030203" pitchFamily="34" charset="0"/>
              </a:rPr>
              <a:t>“Of all the stages in a regional frequency analysis involving many sites, the identification of homogeneous regions is usually the most difficult and requires the greatest amount of subjective judgement.” </a:t>
            </a:r>
          </a:p>
          <a:p>
            <a:pPr marL="0" indent="0">
              <a:buNone/>
            </a:pPr>
            <a:r>
              <a:rPr lang="en-US" sz="2400" spc="10" dirty="0">
                <a:latin typeface="Lato" panose="020F0502020204030203" pitchFamily="34" charset="0"/>
              </a:rPr>
              <a:t>–Hosking &amp; Wallis (1997)</a:t>
            </a:r>
          </a:p>
          <a:p>
            <a:endParaRPr lang="en-US" dirty="0"/>
          </a:p>
        </p:txBody>
      </p:sp>
      <p:pic>
        <p:nvPicPr>
          <p:cNvPr id="12" name="Content Placeholder 4" descr="A picture containing chart&#10;&#10;Description automatically generated">
            <a:extLst>
              <a:ext uri="{FF2B5EF4-FFF2-40B4-BE49-F238E27FC236}">
                <a16:creationId xmlns:a16="http://schemas.microsoft.com/office/drawing/2014/main" id="{5771FDBD-4871-94DE-1661-A090CFE3F7E3}"/>
              </a:ext>
            </a:extLst>
          </p:cNvPr>
          <p:cNvPicPr>
            <a:picLocks noChangeAspect="1"/>
          </p:cNvPicPr>
          <p:nvPr/>
        </p:nvPicPr>
        <p:blipFill>
          <a:blip r:embed="rId2"/>
          <a:stretch>
            <a:fillRect/>
          </a:stretch>
        </p:blipFill>
        <p:spPr>
          <a:xfrm>
            <a:off x="4012826" y="2056548"/>
            <a:ext cx="3188980" cy="2391734"/>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85396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50" y="1369219"/>
            <a:ext cx="4008177" cy="3263504"/>
          </a:xfrm>
        </p:spPr>
        <p:txBody>
          <a:bodyPr/>
          <a:lstStyle/>
          <a:p>
            <a:r>
              <a:rPr lang="en-US" dirty="0"/>
              <a:t>Regions do not have to be spatially contiguous</a:t>
            </a:r>
          </a:p>
          <a:p>
            <a:r>
              <a:rPr lang="en-US" dirty="0"/>
              <a:t>More common in areas with large differences in elevation or other defining features</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Non-Contiguous Regions</a:t>
            </a:r>
          </a:p>
        </p:txBody>
      </p:sp>
      <p:pic>
        <p:nvPicPr>
          <p:cNvPr id="5" name="Picture 4" descr="Chart, scatter chart&#10;&#10;Description automatically generated">
            <a:extLst>
              <a:ext uri="{FF2B5EF4-FFF2-40B4-BE49-F238E27FC236}">
                <a16:creationId xmlns:a16="http://schemas.microsoft.com/office/drawing/2014/main" id="{74F3D425-E7CB-5053-325E-4AD45EDBF7CE}"/>
              </a:ext>
            </a:extLst>
          </p:cNvPr>
          <p:cNvPicPr>
            <a:picLocks noChangeAspect="1"/>
          </p:cNvPicPr>
          <p:nvPr/>
        </p:nvPicPr>
        <p:blipFill>
          <a:blip r:embed="rId3"/>
          <a:stretch>
            <a:fillRect/>
          </a:stretch>
        </p:blipFill>
        <p:spPr>
          <a:xfrm>
            <a:off x="4680613" y="1369219"/>
            <a:ext cx="4084661" cy="2859262"/>
          </a:xfrm>
          <a:prstGeom prst="rect">
            <a:avLst/>
          </a:prstGeom>
        </p:spPr>
      </p:pic>
      <p:pic>
        <p:nvPicPr>
          <p:cNvPr id="7" name="Picture 6">
            <a:extLst>
              <a:ext uri="{FF2B5EF4-FFF2-40B4-BE49-F238E27FC236}">
                <a16:creationId xmlns:a16="http://schemas.microsoft.com/office/drawing/2014/main" id="{96240DC0-C431-9CB3-1E3A-5F2AD870EF88}"/>
              </a:ext>
            </a:extLst>
          </p:cNvPr>
          <p:cNvPicPr>
            <a:picLocks noChangeAspect="1"/>
          </p:cNvPicPr>
          <p:nvPr/>
        </p:nvPicPr>
        <p:blipFill>
          <a:blip r:embed="rId4"/>
          <a:srcRect l="10644" t="8115" r="2846" b="8219"/>
          <a:stretch/>
        </p:blipFill>
        <p:spPr>
          <a:xfrm>
            <a:off x="1262420" y="3080267"/>
            <a:ext cx="2941092" cy="1906030"/>
          </a:xfrm>
          <a:prstGeom prst="rect">
            <a:avLst/>
          </a:prstGeom>
        </p:spPr>
      </p:pic>
      <p:sp>
        <p:nvSpPr>
          <p:cNvPr id="8" name="Oval 7">
            <a:extLst>
              <a:ext uri="{FF2B5EF4-FFF2-40B4-BE49-F238E27FC236}">
                <a16:creationId xmlns:a16="http://schemas.microsoft.com/office/drawing/2014/main" id="{1F99BAEC-E97E-CE5F-7090-4A3C4EC0FB6A}"/>
              </a:ext>
            </a:extLst>
          </p:cNvPr>
          <p:cNvSpPr/>
          <p:nvPr/>
        </p:nvSpPr>
        <p:spPr>
          <a:xfrm rot="19682011">
            <a:off x="5971329" y="2133779"/>
            <a:ext cx="1402307" cy="417892"/>
          </a:xfrm>
          <a:prstGeom prst="ellipse">
            <a:avLst/>
          </a:prstGeom>
          <a:noFill/>
          <a:ln>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AC6F5D7C-D509-D896-F6A7-79C3001E72CB}"/>
              </a:ext>
            </a:extLst>
          </p:cNvPr>
          <p:cNvSpPr/>
          <p:nvPr/>
        </p:nvSpPr>
        <p:spPr>
          <a:xfrm rot="19682011">
            <a:off x="1868339" y="3808055"/>
            <a:ext cx="1530274" cy="568259"/>
          </a:xfrm>
          <a:prstGeom prst="ellipse">
            <a:avLst/>
          </a:prstGeom>
          <a:noFill/>
          <a:ln>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Arrow Connector 10">
            <a:extLst>
              <a:ext uri="{FF2B5EF4-FFF2-40B4-BE49-F238E27FC236}">
                <a16:creationId xmlns:a16="http://schemas.microsoft.com/office/drawing/2014/main" id="{BD02812C-DC6A-4F61-88D0-B1BB81C1990B}"/>
              </a:ext>
            </a:extLst>
          </p:cNvPr>
          <p:cNvCxnSpPr/>
          <p:nvPr/>
        </p:nvCxnSpPr>
        <p:spPr>
          <a:xfrm flipH="1">
            <a:off x="3381795" y="2705669"/>
            <a:ext cx="2623220" cy="1057701"/>
          </a:xfrm>
          <a:prstGeom prst="straightConnector1">
            <a:avLst/>
          </a:prstGeom>
          <a:ln w="28575">
            <a:solidFill>
              <a:srgbClr val="FF00FF"/>
            </a:solidFill>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3824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r>
              <a:rPr lang="en-US" dirty="0"/>
              <a:t>There is a balance</a:t>
            </a:r>
          </a:p>
          <a:p>
            <a:pPr lvl="1"/>
            <a:r>
              <a:rPr lang="en-US" sz="1600" dirty="0"/>
              <a:t>Regions that are too large or too uncorrelated may no longer be homogeneous</a:t>
            </a:r>
          </a:p>
          <a:p>
            <a:pPr lvl="1"/>
            <a:r>
              <a:rPr lang="en-US" sz="1600" dirty="0"/>
              <a:t>Regions that are too small or too correlated may not be independent</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Statistical Tests for Homogeneity</a:t>
            </a:r>
          </a:p>
        </p:txBody>
      </p:sp>
      <p:cxnSp>
        <p:nvCxnSpPr>
          <p:cNvPr id="5" name="Straight Arrow Connector 4">
            <a:extLst>
              <a:ext uri="{FF2B5EF4-FFF2-40B4-BE49-F238E27FC236}">
                <a16:creationId xmlns:a16="http://schemas.microsoft.com/office/drawing/2014/main" id="{1045CB86-06BA-FE15-FE1E-6B6CDAE582B4}"/>
              </a:ext>
            </a:extLst>
          </p:cNvPr>
          <p:cNvCxnSpPr>
            <a:cxnSpLocks/>
          </p:cNvCxnSpPr>
          <p:nvPr/>
        </p:nvCxnSpPr>
        <p:spPr>
          <a:xfrm>
            <a:off x="3162455" y="2462587"/>
            <a:ext cx="0" cy="2525542"/>
          </a:xfrm>
          <a:prstGeom prst="straightConnector1">
            <a:avLst/>
          </a:prstGeom>
          <a:ln w="152400">
            <a:solidFill>
              <a:srgbClr val="FFA5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3329FB4-AFFA-3E89-4071-910EE427F27E}"/>
              </a:ext>
            </a:extLst>
          </p:cNvPr>
          <p:cNvSpPr txBox="1"/>
          <p:nvPr/>
        </p:nvSpPr>
        <p:spPr>
          <a:xfrm>
            <a:off x="286608" y="4299598"/>
            <a:ext cx="2217450" cy="646331"/>
          </a:xfrm>
          <a:prstGeom prst="rect">
            <a:avLst/>
          </a:prstGeom>
          <a:noFill/>
        </p:spPr>
        <p:txBody>
          <a:bodyPr wrap="square" rtlCol="0" anchor="b">
            <a:spAutoFit/>
          </a:bodyPr>
          <a:lstStyle/>
          <a:p>
            <a:pPr algn="r"/>
            <a:r>
              <a:rPr lang="en-US" sz="1800" b="1" dirty="0">
                <a:solidFill>
                  <a:srgbClr val="00FFFF"/>
                </a:solidFill>
                <a:effectLst>
                  <a:outerShdw blurRad="38100" dist="38100" dir="2700000" algn="tl">
                    <a:srgbClr val="000000">
                      <a:alpha val="43137"/>
                    </a:srgbClr>
                  </a:outerShdw>
                </a:effectLst>
                <a:latin typeface="Lato" panose="020F0502020204030203" pitchFamily="34" charset="0"/>
              </a:rPr>
              <a:t>Events perfectly correlated</a:t>
            </a:r>
          </a:p>
        </p:txBody>
      </p:sp>
      <p:sp>
        <p:nvSpPr>
          <p:cNvPr id="7" name="TextBox 6">
            <a:extLst>
              <a:ext uri="{FF2B5EF4-FFF2-40B4-BE49-F238E27FC236}">
                <a16:creationId xmlns:a16="http://schemas.microsoft.com/office/drawing/2014/main" id="{FA4D164F-F2FA-ECAF-E0D7-F9B2F4AC2A08}"/>
              </a:ext>
            </a:extLst>
          </p:cNvPr>
          <p:cNvSpPr txBox="1"/>
          <p:nvPr/>
        </p:nvSpPr>
        <p:spPr>
          <a:xfrm>
            <a:off x="127551" y="2460174"/>
            <a:ext cx="2371691" cy="646331"/>
          </a:xfrm>
          <a:prstGeom prst="rect">
            <a:avLst/>
          </a:prstGeom>
          <a:noFill/>
        </p:spPr>
        <p:txBody>
          <a:bodyPr wrap="square" rtlCol="0">
            <a:spAutoFit/>
          </a:bodyPr>
          <a:lstStyle/>
          <a:p>
            <a:pPr algn="r"/>
            <a:r>
              <a:rPr lang="en-US" sz="1800" b="1" dirty="0">
                <a:solidFill>
                  <a:srgbClr val="00FFFF"/>
                </a:solidFill>
                <a:effectLst>
                  <a:outerShdw blurRad="38100" dist="38100" dir="2700000" algn="tl">
                    <a:srgbClr val="000000">
                      <a:alpha val="43137"/>
                    </a:srgbClr>
                  </a:outerShdw>
                </a:effectLst>
                <a:latin typeface="Lato" panose="020F0502020204030203" pitchFamily="34" charset="0"/>
              </a:rPr>
              <a:t>Events perfectly uncorrelated</a:t>
            </a:r>
          </a:p>
        </p:txBody>
      </p:sp>
      <p:sp>
        <p:nvSpPr>
          <p:cNvPr id="8" name="TextBox 7">
            <a:extLst>
              <a:ext uri="{FF2B5EF4-FFF2-40B4-BE49-F238E27FC236}">
                <a16:creationId xmlns:a16="http://schemas.microsoft.com/office/drawing/2014/main" id="{998E8F64-CBD6-8D23-D581-C23A0BEA088B}"/>
              </a:ext>
            </a:extLst>
          </p:cNvPr>
          <p:cNvSpPr txBox="1"/>
          <p:nvPr/>
        </p:nvSpPr>
        <p:spPr>
          <a:xfrm>
            <a:off x="3847867" y="2460173"/>
            <a:ext cx="4219425" cy="646331"/>
          </a:xfrm>
          <a:prstGeom prst="rect">
            <a:avLst/>
          </a:prstGeom>
          <a:noFill/>
        </p:spPr>
        <p:txBody>
          <a:bodyPr wrap="square" rtlCol="0">
            <a:spAutoFit/>
          </a:bodyPr>
          <a:lstStyle/>
          <a:p>
            <a:r>
              <a:rPr lang="en-US" sz="1800" b="1" dirty="0">
                <a:solidFill>
                  <a:srgbClr val="00FFFF"/>
                </a:solidFill>
                <a:effectLst>
                  <a:outerShdw blurRad="38100" dist="38100" dir="2700000" algn="tl">
                    <a:srgbClr val="000000">
                      <a:alpha val="43137"/>
                    </a:srgbClr>
                  </a:outerShdw>
                </a:effectLst>
                <a:latin typeface="Lato" panose="020F0502020204030203" pitchFamily="34" charset="0"/>
              </a:rPr>
              <a:t>All independent observations</a:t>
            </a:r>
          </a:p>
          <a:p>
            <a:r>
              <a:rPr lang="en-US" sz="1800" b="1" dirty="0">
                <a:solidFill>
                  <a:srgbClr val="00FFFF"/>
                </a:solidFill>
                <a:effectLst>
                  <a:outerShdw blurRad="38100" dist="38100" dir="2700000" algn="tl">
                    <a:srgbClr val="000000">
                      <a:alpha val="43137"/>
                    </a:srgbClr>
                  </a:outerShdw>
                </a:effectLst>
                <a:latin typeface="Lato" panose="020F0502020204030203" pitchFamily="34" charset="0"/>
              </a:rPr>
              <a:t>Possible heterogeneity</a:t>
            </a:r>
          </a:p>
        </p:txBody>
      </p:sp>
      <p:sp>
        <p:nvSpPr>
          <p:cNvPr id="9" name="TextBox 8">
            <a:extLst>
              <a:ext uri="{FF2B5EF4-FFF2-40B4-BE49-F238E27FC236}">
                <a16:creationId xmlns:a16="http://schemas.microsoft.com/office/drawing/2014/main" id="{9201A724-F06F-CD7A-7BF3-011D9D72C781}"/>
              </a:ext>
            </a:extLst>
          </p:cNvPr>
          <p:cNvSpPr txBox="1"/>
          <p:nvPr/>
        </p:nvSpPr>
        <p:spPr>
          <a:xfrm>
            <a:off x="3847867" y="4309297"/>
            <a:ext cx="4241867" cy="646331"/>
          </a:xfrm>
          <a:prstGeom prst="rect">
            <a:avLst/>
          </a:prstGeom>
          <a:noFill/>
        </p:spPr>
        <p:txBody>
          <a:bodyPr wrap="square" rtlCol="0" anchor="b">
            <a:spAutoFit/>
          </a:bodyPr>
          <a:lstStyle/>
          <a:p>
            <a:r>
              <a:rPr lang="en-US" sz="1800" b="1" dirty="0">
                <a:solidFill>
                  <a:srgbClr val="00FFFF"/>
                </a:solidFill>
                <a:effectLst>
                  <a:outerShdw blurRad="38100" dist="38100" dir="2700000" algn="tl">
                    <a:srgbClr val="000000">
                      <a:alpha val="43137"/>
                    </a:srgbClr>
                  </a:outerShdw>
                </a:effectLst>
                <a:latin typeface="Lato" panose="020F0502020204030203" pitchFamily="34" charset="0"/>
              </a:rPr>
              <a:t>No independent observations</a:t>
            </a:r>
          </a:p>
          <a:p>
            <a:r>
              <a:rPr lang="en-US" sz="1800" b="1" dirty="0">
                <a:solidFill>
                  <a:srgbClr val="00FFFF"/>
                </a:solidFill>
                <a:effectLst>
                  <a:outerShdw blurRad="38100" dist="38100" dir="2700000" algn="tl">
                    <a:srgbClr val="000000">
                      <a:alpha val="43137"/>
                    </a:srgbClr>
                  </a:outerShdw>
                </a:effectLst>
                <a:latin typeface="Lato" panose="020F0502020204030203" pitchFamily="34" charset="0"/>
              </a:rPr>
              <a:t>Probable homogeneity</a:t>
            </a:r>
          </a:p>
        </p:txBody>
      </p:sp>
      <p:sp>
        <p:nvSpPr>
          <p:cNvPr id="10" name="TextBox 9">
            <a:extLst>
              <a:ext uri="{FF2B5EF4-FFF2-40B4-BE49-F238E27FC236}">
                <a16:creationId xmlns:a16="http://schemas.microsoft.com/office/drawing/2014/main" id="{9DDCEA84-42B6-250D-AA77-F0D74B511A28}"/>
              </a:ext>
            </a:extLst>
          </p:cNvPr>
          <p:cNvSpPr txBox="1"/>
          <p:nvPr/>
        </p:nvSpPr>
        <p:spPr>
          <a:xfrm>
            <a:off x="2706687" y="3309318"/>
            <a:ext cx="911536" cy="739206"/>
          </a:xfrm>
          <a:prstGeom prst="roundRect">
            <a:avLst/>
          </a:prstGeom>
          <a:solidFill>
            <a:schemeClr val="bg1">
              <a:alpha val="66667"/>
            </a:schemeClr>
          </a:solidFill>
          <a:ln w="25400">
            <a:solidFill>
              <a:srgbClr val="00FF00"/>
            </a:solidFill>
          </a:ln>
        </p:spPr>
        <p:txBody>
          <a:bodyPr wrap="square" rtlCol="0">
            <a:spAutoFit/>
          </a:bodyPr>
          <a:lstStyle/>
          <a:p>
            <a:pPr algn="ctr"/>
            <a:r>
              <a:rPr lang="en-US" sz="1800" b="1" i="1" dirty="0">
                <a:solidFill>
                  <a:srgbClr val="00FF00"/>
                </a:solidFill>
                <a:effectLst>
                  <a:outerShdw blurRad="38100" dist="38100" dir="2700000" algn="tl">
                    <a:srgbClr val="000000">
                      <a:alpha val="43137"/>
                    </a:srgbClr>
                  </a:outerShdw>
                </a:effectLst>
                <a:latin typeface="Lato" panose="020F0502020204030203" pitchFamily="34" charset="0"/>
              </a:rPr>
              <a:t>Sweet</a:t>
            </a:r>
          </a:p>
          <a:p>
            <a:pPr algn="ctr"/>
            <a:r>
              <a:rPr lang="en-US" sz="1800" b="1" i="1" dirty="0">
                <a:solidFill>
                  <a:srgbClr val="00FF00"/>
                </a:solidFill>
                <a:effectLst>
                  <a:outerShdw blurRad="38100" dist="38100" dir="2700000" algn="tl">
                    <a:srgbClr val="000000">
                      <a:alpha val="43137"/>
                    </a:srgbClr>
                  </a:outerShdw>
                </a:effectLst>
                <a:latin typeface="Lato" panose="020F0502020204030203" pitchFamily="34" charset="0"/>
              </a:rPr>
              <a:t>Spot</a:t>
            </a:r>
          </a:p>
        </p:txBody>
      </p:sp>
      <p:sp>
        <p:nvSpPr>
          <p:cNvPr id="11" name="TextBox 10">
            <a:extLst>
              <a:ext uri="{FF2B5EF4-FFF2-40B4-BE49-F238E27FC236}">
                <a16:creationId xmlns:a16="http://schemas.microsoft.com/office/drawing/2014/main" id="{A15F7C00-0484-79A9-2FDF-C0BF762B60F7}"/>
              </a:ext>
            </a:extLst>
          </p:cNvPr>
          <p:cNvSpPr txBox="1"/>
          <p:nvPr/>
        </p:nvSpPr>
        <p:spPr>
          <a:xfrm>
            <a:off x="3847867" y="3402193"/>
            <a:ext cx="4621778" cy="646331"/>
          </a:xfrm>
          <a:prstGeom prst="rect">
            <a:avLst/>
          </a:prstGeom>
          <a:noFill/>
        </p:spPr>
        <p:txBody>
          <a:bodyPr wrap="square" rtlCol="0" anchor="ctr">
            <a:spAutoFit/>
          </a:bodyPr>
          <a:lstStyle/>
          <a:p>
            <a:r>
              <a:rPr lang="en-US" sz="1800" b="1" dirty="0">
                <a:solidFill>
                  <a:srgbClr val="00FF00"/>
                </a:solidFill>
                <a:effectLst>
                  <a:outerShdw blurRad="38100" dist="38100" dir="2700000" algn="tl">
                    <a:srgbClr val="000000">
                      <a:alpha val="43137"/>
                    </a:srgbClr>
                  </a:outerShdw>
                </a:effectLst>
                <a:latin typeface="Lato" panose="020F0502020204030203" pitchFamily="34" charset="0"/>
              </a:rPr>
              <a:t>Many independent observations</a:t>
            </a:r>
          </a:p>
          <a:p>
            <a:r>
              <a:rPr lang="en-US" sz="1800" b="1" dirty="0">
                <a:solidFill>
                  <a:srgbClr val="00FF00"/>
                </a:solidFill>
                <a:effectLst>
                  <a:outerShdw blurRad="38100" dist="38100" dir="2700000" algn="tl">
                    <a:srgbClr val="000000">
                      <a:alpha val="43137"/>
                    </a:srgbClr>
                  </a:outerShdw>
                </a:effectLst>
                <a:latin typeface="Lato" panose="020F0502020204030203" pitchFamily="34" charset="0"/>
              </a:rPr>
              <a:t>Probable homogeneity</a:t>
            </a:r>
          </a:p>
        </p:txBody>
      </p:sp>
      <p:sp>
        <p:nvSpPr>
          <p:cNvPr id="12" name="TextBox 11">
            <a:extLst>
              <a:ext uri="{FF2B5EF4-FFF2-40B4-BE49-F238E27FC236}">
                <a16:creationId xmlns:a16="http://schemas.microsoft.com/office/drawing/2014/main" id="{1AD27653-F871-B0ED-9C48-1A2AF4E22E4A}"/>
              </a:ext>
            </a:extLst>
          </p:cNvPr>
          <p:cNvSpPr txBox="1"/>
          <p:nvPr/>
        </p:nvSpPr>
        <p:spPr>
          <a:xfrm>
            <a:off x="364495" y="3402194"/>
            <a:ext cx="2061677" cy="646331"/>
          </a:xfrm>
          <a:prstGeom prst="rect">
            <a:avLst/>
          </a:prstGeom>
          <a:noFill/>
        </p:spPr>
        <p:txBody>
          <a:bodyPr wrap="square" rtlCol="0" anchor="ctr">
            <a:spAutoFit/>
          </a:bodyPr>
          <a:lstStyle/>
          <a:p>
            <a:pPr algn="r"/>
            <a:r>
              <a:rPr lang="en-US" sz="1800" b="1" dirty="0">
                <a:solidFill>
                  <a:srgbClr val="00FF00"/>
                </a:solidFill>
                <a:effectLst>
                  <a:outerShdw blurRad="38100" dist="38100" dir="2700000" algn="tl">
                    <a:srgbClr val="000000">
                      <a:alpha val="43137"/>
                    </a:srgbClr>
                  </a:outerShdw>
                </a:effectLst>
                <a:latin typeface="Lato" panose="020F0502020204030203" pitchFamily="34" charset="0"/>
              </a:rPr>
              <a:t>Events mildly correlated</a:t>
            </a:r>
          </a:p>
        </p:txBody>
      </p:sp>
    </p:spTree>
    <p:extLst>
      <p:ext uri="{BB962C8B-B14F-4D97-AF65-F5344CB8AC3E}">
        <p14:creationId xmlns:p14="http://schemas.microsoft.com/office/powerpoint/2010/main" val="2200139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animBg="1"/>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50" y="1369219"/>
            <a:ext cx="7886700" cy="3263504"/>
          </a:xfrm>
        </p:spPr>
        <p:txBody>
          <a:bodyPr/>
          <a:lstStyle/>
          <a:p>
            <a:endParaRPr lang="en-US"/>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a:xfrm>
            <a:off x="628650" y="273844"/>
            <a:ext cx="7886700" cy="994172"/>
          </a:xfrm>
        </p:spPr>
        <p:txBody>
          <a:bodyPr/>
          <a:lstStyle/>
          <a:p>
            <a:endParaRPr lang="en-US"/>
          </a:p>
        </p:txBody>
      </p:sp>
      <p:pic>
        <p:nvPicPr>
          <p:cNvPr id="6" name="Picture 5">
            <a:extLst>
              <a:ext uri="{FF2B5EF4-FFF2-40B4-BE49-F238E27FC236}">
                <a16:creationId xmlns:a16="http://schemas.microsoft.com/office/drawing/2014/main" id="{003A11F4-8DF1-207B-B267-BA3F8B451162}"/>
              </a:ext>
            </a:extLst>
          </p:cNvPr>
          <p:cNvPicPr>
            <a:picLocks noChangeAspect="1"/>
          </p:cNvPicPr>
          <p:nvPr/>
        </p:nvPicPr>
        <p:blipFill rotWithShape="1">
          <a:blip r:embed="rId3">
            <a:extLst>
              <a:ext uri="{28A0092B-C50C-407E-A947-70E740481C1C}">
                <a14:useLocalDpi xmlns:a14="http://schemas.microsoft.com/office/drawing/2010/main" val="0"/>
              </a:ext>
            </a:extLst>
          </a:blip>
          <a:srcRect t="-4" b="27027"/>
          <a:stretch/>
        </p:blipFill>
        <p:spPr>
          <a:xfrm>
            <a:off x="0" y="-12889"/>
            <a:ext cx="9144000" cy="5156390"/>
          </a:xfrm>
          <a:prstGeom prst="rect">
            <a:avLst/>
          </a:prstGeom>
        </p:spPr>
      </p:pic>
      <p:sp>
        <p:nvSpPr>
          <p:cNvPr id="7" name="TextBox 6">
            <a:extLst>
              <a:ext uri="{FF2B5EF4-FFF2-40B4-BE49-F238E27FC236}">
                <a16:creationId xmlns:a16="http://schemas.microsoft.com/office/drawing/2014/main" id="{13D080D0-D7CC-A403-5042-B58D285E2AEC}"/>
              </a:ext>
            </a:extLst>
          </p:cNvPr>
          <p:cNvSpPr txBox="1"/>
          <p:nvPr/>
        </p:nvSpPr>
        <p:spPr>
          <a:xfrm>
            <a:off x="249818" y="4377334"/>
            <a:ext cx="1651491" cy="510778"/>
          </a:xfrm>
          <a:prstGeom prst="roundRect">
            <a:avLst/>
          </a:prstGeom>
          <a:solidFill>
            <a:srgbClr val="E6E6E6">
              <a:alpha val="50196"/>
            </a:srgbClr>
          </a:solidFill>
        </p:spPr>
        <p:style>
          <a:lnRef idx="2">
            <a:schemeClr val="dk1"/>
          </a:lnRef>
          <a:fillRef idx="1">
            <a:schemeClr val="lt1"/>
          </a:fillRef>
          <a:effectRef idx="0">
            <a:schemeClr val="dk1"/>
          </a:effectRef>
          <a:fontRef idx="minor">
            <a:schemeClr val="dk1"/>
          </a:fontRef>
        </p:style>
        <p:txBody>
          <a:bodyPr wrap="none" rtlCol="0">
            <a:spAutoFit/>
          </a:bodyPr>
          <a:lstStyle/>
          <a:p>
            <a:pPr algn="ctr"/>
            <a:r>
              <a:rPr lang="en-US" sz="2400" b="1" dirty="0">
                <a:effectLst>
                  <a:outerShdw blurRad="38100" dist="38100" dir="2700000" algn="tl">
                    <a:srgbClr val="000000">
                      <a:alpha val="43137"/>
                    </a:srgbClr>
                  </a:outerShdw>
                </a:effectLst>
                <a:latin typeface="Lato" panose="020F0502020204030203" pitchFamily="34" charset="0"/>
              </a:rPr>
              <a:t>June 2012</a:t>
            </a:r>
          </a:p>
        </p:txBody>
      </p:sp>
      <p:sp>
        <p:nvSpPr>
          <p:cNvPr id="8" name="Oval 7">
            <a:extLst>
              <a:ext uri="{FF2B5EF4-FFF2-40B4-BE49-F238E27FC236}">
                <a16:creationId xmlns:a16="http://schemas.microsoft.com/office/drawing/2014/main" id="{2775373D-CC67-187A-5A60-65E1518D5995}"/>
              </a:ext>
            </a:extLst>
          </p:cNvPr>
          <p:cNvSpPr/>
          <p:nvPr/>
        </p:nvSpPr>
        <p:spPr>
          <a:xfrm>
            <a:off x="4691791" y="2162623"/>
            <a:ext cx="182880" cy="182880"/>
          </a:xfrm>
          <a:prstGeom prst="ellipse">
            <a:avLst/>
          </a:prstGeom>
          <a:solidFill>
            <a:schemeClr val="accent5">
              <a:lumMod val="20000"/>
              <a:lumOff val="80000"/>
            </a:schemeClr>
          </a:solid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9" name="Oval 8">
            <a:extLst>
              <a:ext uri="{FF2B5EF4-FFF2-40B4-BE49-F238E27FC236}">
                <a16:creationId xmlns:a16="http://schemas.microsoft.com/office/drawing/2014/main" id="{823158B0-765A-A51D-897C-AC6169F125E5}"/>
              </a:ext>
            </a:extLst>
          </p:cNvPr>
          <p:cNvSpPr/>
          <p:nvPr/>
        </p:nvSpPr>
        <p:spPr>
          <a:xfrm>
            <a:off x="6800289" y="2480310"/>
            <a:ext cx="182880" cy="182880"/>
          </a:xfrm>
          <a:prstGeom prst="ellipse">
            <a:avLst/>
          </a:prstGeom>
          <a:solidFill>
            <a:schemeClr val="accent4">
              <a:lumMod val="20000"/>
              <a:lumOff val="80000"/>
            </a:schemeClr>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10" name="Oval 9">
            <a:extLst>
              <a:ext uri="{FF2B5EF4-FFF2-40B4-BE49-F238E27FC236}">
                <a16:creationId xmlns:a16="http://schemas.microsoft.com/office/drawing/2014/main" id="{9B33140B-C844-9EEA-2F06-E41CAB201B14}"/>
              </a:ext>
            </a:extLst>
          </p:cNvPr>
          <p:cNvSpPr/>
          <p:nvPr/>
        </p:nvSpPr>
        <p:spPr>
          <a:xfrm>
            <a:off x="4022912" y="2565306"/>
            <a:ext cx="182880" cy="182880"/>
          </a:xfrm>
          <a:prstGeom prst="ellipse">
            <a:avLst/>
          </a:prstGeom>
          <a:solidFill>
            <a:schemeClr val="tx1">
              <a:lumMod val="65000"/>
            </a:schemeClr>
          </a:solidFill>
          <a:ln w="25400">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Tree>
    <p:extLst>
      <p:ext uri="{BB962C8B-B14F-4D97-AF65-F5344CB8AC3E}">
        <p14:creationId xmlns:p14="http://schemas.microsoft.com/office/powerpoint/2010/main" val="105468594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50" y="1369219"/>
            <a:ext cx="7886700" cy="1202531"/>
          </a:xfrm>
        </p:spPr>
        <p:txBody>
          <a:bodyPr>
            <a:normAutofit/>
          </a:bodyPr>
          <a:lstStyle/>
          <a:p>
            <a:r>
              <a:rPr lang="en-US" dirty="0"/>
              <a:t>Goal: Check if the variation in the L-moment ratios in the region are more than expected (from sample error)</a:t>
            </a:r>
          </a:p>
          <a:p>
            <a:r>
              <a:rPr lang="en-US" dirty="0"/>
              <a:t>If the variation is too high, re-formulate the regions</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Statistical Tests for Homogeneity</a:t>
            </a:r>
          </a:p>
        </p:txBody>
      </p:sp>
      <p:pic>
        <p:nvPicPr>
          <p:cNvPr id="7" name="Picture 6">
            <a:extLst>
              <a:ext uri="{FF2B5EF4-FFF2-40B4-BE49-F238E27FC236}">
                <a16:creationId xmlns:a16="http://schemas.microsoft.com/office/drawing/2014/main" id="{9110437E-5A48-B808-848A-2EE77A44D243}"/>
              </a:ext>
            </a:extLst>
          </p:cNvPr>
          <p:cNvPicPr>
            <a:picLocks noChangeAspect="1"/>
          </p:cNvPicPr>
          <p:nvPr/>
        </p:nvPicPr>
        <p:blipFill>
          <a:blip r:embed="rId3"/>
          <a:stretch>
            <a:fillRect/>
          </a:stretch>
        </p:blipFill>
        <p:spPr>
          <a:xfrm>
            <a:off x="5247565" y="2571750"/>
            <a:ext cx="2757839" cy="1520391"/>
          </a:xfrm>
          <a:prstGeom prst="rect">
            <a:avLst/>
          </a:prstGeom>
        </p:spPr>
      </p:pic>
      <p:sp>
        <p:nvSpPr>
          <p:cNvPr id="9" name="Content Placeholder 1">
            <a:extLst>
              <a:ext uri="{FF2B5EF4-FFF2-40B4-BE49-F238E27FC236}">
                <a16:creationId xmlns:a16="http://schemas.microsoft.com/office/drawing/2014/main" id="{6C3C4CE9-E738-4404-D044-D40D3915359B}"/>
              </a:ext>
            </a:extLst>
          </p:cNvPr>
          <p:cNvSpPr txBox="1">
            <a:spLocks/>
          </p:cNvSpPr>
          <p:nvPr/>
        </p:nvSpPr>
        <p:spPr>
          <a:xfrm>
            <a:off x="628650" y="2443040"/>
            <a:ext cx="4840690" cy="2463330"/>
          </a:xfrm>
          <a:prstGeom prst="rect">
            <a:avLst/>
          </a:prstGeom>
        </p:spPr>
        <p:txBody>
          <a:bodyPr vert="horz" lIns="91440" tIns="45720" rIns="91440" bIns="45720" rtlCol="0">
            <a:normAutofit fontScale="92500" lnSpcReduction="20000"/>
          </a:bodyPr>
          <a:lstStyle>
            <a:lvl1pPr marL="171438" indent="-171438" algn="l" defTabSz="685749"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13" indent="-171438" algn="l" defTabSz="685749"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86" indent="-171438" algn="l" defTabSz="685749"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60"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35"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09"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684"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558"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433"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buFont typeface="Arial" panose="020B0604020202020204" pitchFamily="34" charset="0"/>
              <a:buChar char="•"/>
            </a:pPr>
            <a:r>
              <a:rPr lang="en-US" sz="2100" dirty="0">
                <a:solidFill>
                  <a:srgbClr val="00FFFF"/>
                </a:solidFill>
              </a:rPr>
              <a:t>Homogeneity metric </a:t>
            </a:r>
            <a:r>
              <a:rPr lang="en-US" sz="2100" dirty="0"/>
              <a:t>(H statistic)</a:t>
            </a:r>
          </a:p>
          <a:p>
            <a:pPr marL="685784" lvl="2" indent="-342900">
              <a:buFont typeface="Arial" panose="020B0604020202020204" pitchFamily="34" charset="0"/>
              <a:buChar char="•"/>
            </a:pPr>
            <a:r>
              <a:rPr lang="en-US" sz="2100" dirty="0"/>
              <a:t>H &lt; 1     </a:t>
            </a:r>
            <a:r>
              <a:rPr lang="en-US" sz="2100" i="1" dirty="0">
                <a:solidFill>
                  <a:srgbClr val="FFA500"/>
                </a:solidFill>
              </a:rPr>
              <a:t>Acceptably homogeneous</a:t>
            </a:r>
          </a:p>
          <a:p>
            <a:pPr marL="685784" lvl="2" indent="-342900">
              <a:buFont typeface="Arial" panose="020B0604020202020204" pitchFamily="34" charset="0"/>
              <a:buChar char="•"/>
            </a:pPr>
            <a:r>
              <a:rPr lang="en-US" sz="2100" dirty="0"/>
              <a:t>1 ≤ H &lt; 2     </a:t>
            </a:r>
            <a:r>
              <a:rPr lang="en-US" sz="2100" i="1" dirty="0">
                <a:solidFill>
                  <a:srgbClr val="FFA500"/>
                </a:solidFill>
              </a:rPr>
              <a:t>Possibly heterogeneous</a:t>
            </a:r>
          </a:p>
          <a:p>
            <a:pPr marL="685784" lvl="2" indent="-342900">
              <a:buFont typeface="Arial" panose="020B0604020202020204" pitchFamily="34" charset="0"/>
              <a:buChar char="•"/>
            </a:pPr>
            <a:r>
              <a:rPr lang="en-US" sz="2100" dirty="0"/>
              <a:t>H ≥ 2     </a:t>
            </a:r>
            <a:r>
              <a:rPr lang="en-US" sz="2100" i="1" dirty="0">
                <a:solidFill>
                  <a:srgbClr val="FFA500"/>
                </a:solidFill>
              </a:rPr>
              <a:t>Definitely heterogeneous</a:t>
            </a:r>
          </a:p>
          <a:p>
            <a:pPr marL="342900" indent="-342900">
              <a:buFont typeface="Arial" panose="020B0604020202020204" pitchFamily="34" charset="0"/>
              <a:buChar char="•"/>
            </a:pPr>
            <a:r>
              <a:rPr lang="en-US" sz="2100" dirty="0">
                <a:solidFill>
                  <a:srgbClr val="00FFFF"/>
                </a:solidFill>
              </a:rPr>
              <a:t>Discordancy metric</a:t>
            </a:r>
          </a:p>
          <a:p>
            <a:pPr marL="685784" lvl="2" indent="-342900">
              <a:buFont typeface="Arial" panose="020B0604020202020204" pitchFamily="34" charset="0"/>
              <a:buChar char="•"/>
            </a:pPr>
            <a:r>
              <a:rPr lang="en-US" sz="2100" dirty="0">
                <a:solidFill>
                  <a:srgbClr val="FFA500"/>
                </a:solidFill>
              </a:rPr>
              <a:t>D &gt; Critical value</a:t>
            </a:r>
          </a:p>
          <a:p>
            <a:pPr marL="685784" lvl="2" indent="-342900">
              <a:buFont typeface="Arial" panose="020B0604020202020204" pitchFamily="34" charset="0"/>
              <a:buChar char="•"/>
            </a:pPr>
            <a:r>
              <a:rPr lang="en-US" sz="2100" dirty="0"/>
              <a:t>Critical value depends on number of sites in the region, but typically 2-3</a:t>
            </a:r>
          </a:p>
          <a:p>
            <a:pPr marL="342911" lvl="1" indent="-342900"/>
            <a:r>
              <a:rPr lang="en-US" sz="2100" dirty="0"/>
              <a:t>Others (</a:t>
            </a:r>
            <a:r>
              <a:rPr lang="en-US" sz="2100" dirty="0">
                <a:solidFill>
                  <a:srgbClr val="00FFFF"/>
                </a:solidFill>
              </a:rPr>
              <a:t>Silhouette Width</a:t>
            </a:r>
            <a:r>
              <a:rPr lang="en-US" sz="2100" dirty="0"/>
              <a:t>…)</a:t>
            </a:r>
          </a:p>
          <a:p>
            <a:endParaRPr lang="en-US" sz="2100" dirty="0"/>
          </a:p>
        </p:txBody>
      </p:sp>
    </p:spTree>
    <p:extLst>
      <p:ext uri="{BB962C8B-B14F-4D97-AF65-F5344CB8AC3E}">
        <p14:creationId xmlns:p14="http://schemas.microsoft.com/office/powerpoint/2010/main" val="1040838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r>
              <a:rPr lang="en-US" dirty="0"/>
              <a:t>Should try many different combinations of spatial variables and number of “clusters” (regions)</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Region Refinement</a:t>
            </a:r>
          </a:p>
        </p:txBody>
      </p:sp>
      <p:pic>
        <p:nvPicPr>
          <p:cNvPr id="5" name="Picture 4" descr="Chart, bar chart&#10;&#10;Description automatically generated">
            <a:extLst>
              <a:ext uri="{FF2B5EF4-FFF2-40B4-BE49-F238E27FC236}">
                <a16:creationId xmlns:a16="http://schemas.microsoft.com/office/drawing/2014/main" id="{7E8C264E-EBF9-D7D5-B500-0D5491E2538E}"/>
              </a:ext>
            </a:extLst>
          </p:cNvPr>
          <p:cNvPicPr>
            <a:picLocks noChangeAspect="1"/>
          </p:cNvPicPr>
          <p:nvPr/>
        </p:nvPicPr>
        <p:blipFill>
          <a:blip r:embed="rId3"/>
          <a:stretch>
            <a:fillRect/>
          </a:stretch>
        </p:blipFill>
        <p:spPr>
          <a:xfrm>
            <a:off x="5058965" y="1959944"/>
            <a:ext cx="2961092" cy="2220819"/>
          </a:xfrm>
          <a:prstGeom prst="rect">
            <a:avLst/>
          </a:prstGeom>
        </p:spPr>
      </p:pic>
      <p:sp>
        <p:nvSpPr>
          <p:cNvPr id="6" name="Content Placeholder 1">
            <a:extLst>
              <a:ext uri="{FF2B5EF4-FFF2-40B4-BE49-F238E27FC236}">
                <a16:creationId xmlns:a16="http://schemas.microsoft.com/office/drawing/2014/main" id="{8F696E0E-D3A1-EE56-DFB6-C4B53104C6F7}"/>
              </a:ext>
            </a:extLst>
          </p:cNvPr>
          <p:cNvSpPr txBox="1">
            <a:spLocks/>
          </p:cNvSpPr>
          <p:nvPr/>
        </p:nvSpPr>
        <p:spPr>
          <a:xfrm>
            <a:off x="628650" y="2009925"/>
            <a:ext cx="4588207" cy="3263504"/>
          </a:xfrm>
          <a:prstGeom prst="rect">
            <a:avLst/>
          </a:prstGeom>
        </p:spPr>
        <p:txBody>
          <a:bodyPr vert="horz" lIns="91440" tIns="45720" rIns="91440" bIns="45720" rtlCol="0">
            <a:normAutofit/>
          </a:bodyPr>
          <a:lstStyle>
            <a:lvl1pPr marL="171438" indent="-171438" algn="l" defTabSz="685749"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13" indent="-171438" algn="l" defTabSz="685749"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186" indent="-171438" algn="l" defTabSz="685749"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060"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2935"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809"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684"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558"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433" indent="-171438" algn="l" defTabSz="685749"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t>Once these have been optimized:</a:t>
            </a:r>
          </a:p>
          <a:p>
            <a:pPr lvl="1"/>
            <a:r>
              <a:rPr lang="en-US" dirty="0"/>
              <a:t>Check region homogeneity (H)</a:t>
            </a:r>
          </a:p>
          <a:p>
            <a:pPr lvl="1"/>
            <a:r>
              <a:rPr lang="en-US" dirty="0"/>
              <a:t>Check site discordancy (Discordancy, Silhouette Width, etc.)</a:t>
            </a:r>
          </a:p>
          <a:p>
            <a:pPr lvl="1"/>
            <a:r>
              <a:rPr lang="en-US" dirty="0"/>
              <a:t>Make adjustments</a:t>
            </a:r>
          </a:p>
          <a:p>
            <a:pPr lvl="2"/>
            <a:r>
              <a:rPr lang="en-US" dirty="0"/>
              <a:t>Merge or split regions</a:t>
            </a:r>
          </a:p>
          <a:p>
            <a:pPr lvl="2"/>
            <a:r>
              <a:rPr lang="en-US" dirty="0"/>
              <a:t>Move sites from one region to another</a:t>
            </a:r>
          </a:p>
          <a:p>
            <a:pPr lvl="2"/>
            <a:r>
              <a:rPr lang="en-US" dirty="0"/>
              <a:t>Remove sites</a:t>
            </a:r>
          </a:p>
          <a:p>
            <a:pPr lvl="2"/>
            <a:r>
              <a:rPr lang="en-US" dirty="0"/>
              <a:t>Check site data quality</a:t>
            </a:r>
          </a:p>
          <a:p>
            <a:pPr lvl="1"/>
            <a:r>
              <a:rPr lang="en-US" b="1" dirty="0">
                <a:solidFill>
                  <a:srgbClr val="00FFFF"/>
                </a:solidFill>
                <a:effectLst>
                  <a:outerShdw blurRad="38100" dist="38100" dir="2700000" algn="tl">
                    <a:srgbClr val="000000">
                      <a:alpha val="43137"/>
                    </a:srgbClr>
                  </a:outerShdw>
                </a:effectLst>
              </a:rPr>
              <a:t>Iterate</a:t>
            </a:r>
          </a:p>
        </p:txBody>
      </p:sp>
      <p:sp>
        <p:nvSpPr>
          <p:cNvPr id="10" name="Arc 9">
            <a:extLst>
              <a:ext uri="{FF2B5EF4-FFF2-40B4-BE49-F238E27FC236}">
                <a16:creationId xmlns:a16="http://schemas.microsoft.com/office/drawing/2014/main" id="{EB5B4BE7-3F84-B431-4AE5-0630EC627958}"/>
              </a:ext>
            </a:extLst>
          </p:cNvPr>
          <p:cNvSpPr/>
          <p:nvPr/>
        </p:nvSpPr>
        <p:spPr>
          <a:xfrm rot="13249847">
            <a:off x="722175" y="1891619"/>
            <a:ext cx="2343608" cy="2930245"/>
          </a:xfrm>
          <a:prstGeom prst="arc">
            <a:avLst/>
          </a:prstGeom>
          <a:ln w="34925">
            <a:solidFill>
              <a:srgbClr val="00FFFF"/>
            </a:solidFill>
            <a:prstDash val="sysDash"/>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Arc 10">
            <a:extLst>
              <a:ext uri="{FF2B5EF4-FFF2-40B4-BE49-F238E27FC236}">
                <a16:creationId xmlns:a16="http://schemas.microsoft.com/office/drawing/2014/main" id="{693A4ECA-FC1C-BC7C-04FF-9CEA3B01B794}"/>
              </a:ext>
            </a:extLst>
          </p:cNvPr>
          <p:cNvSpPr/>
          <p:nvPr/>
        </p:nvSpPr>
        <p:spPr>
          <a:xfrm rot="13201237">
            <a:off x="191496" y="991836"/>
            <a:ext cx="3924188" cy="4018271"/>
          </a:xfrm>
          <a:prstGeom prst="arc">
            <a:avLst/>
          </a:prstGeom>
          <a:ln w="34925">
            <a:solidFill>
              <a:srgbClr val="FF00FF"/>
            </a:solidFill>
            <a:prstDash val="sysDash"/>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830834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5" end="5"/>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49" y="1290168"/>
            <a:ext cx="7886700" cy="2070017"/>
          </a:xfrm>
        </p:spPr>
        <p:txBody>
          <a:bodyPr>
            <a:normAutofit/>
          </a:bodyPr>
          <a:lstStyle/>
          <a:p>
            <a:pPr marL="457200" indent="-457200">
              <a:buAutoNum type="arabicPeriod"/>
            </a:pPr>
            <a:r>
              <a:rPr lang="en-US" dirty="0"/>
              <a:t>Collect data</a:t>
            </a:r>
          </a:p>
          <a:p>
            <a:pPr marL="457200" indent="-457200">
              <a:buAutoNum type="arabicPeriod"/>
            </a:pPr>
            <a:r>
              <a:rPr lang="en-US" dirty="0"/>
              <a:t>Create homogeneous regions</a:t>
            </a:r>
          </a:p>
          <a:p>
            <a:pPr marL="457200" indent="-457200">
              <a:buAutoNum type="arabicPeriod"/>
            </a:pPr>
            <a:r>
              <a:rPr lang="en-US" dirty="0"/>
              <a:t>Compute L-moment ratios</a:t>
            </a:r>
          </a:p>
          <a:p>
            <a:pPr marL="457200" indent="-457200">
              <a:buAutoNum type="arabicPeriod"/>
            </a:pPr>
            <a:r>
              <a:rPr lang="en-US" dirty="0"/>
              <a:t>Identify appropriate probability distribution</a:t>
            </a:r>
          </a:p>
          <a:p>
            <a:pPr marL="457200" indent="-457200">
              <a:buAutoNum type="arabicPeriod"/>
            </a:pPr>
            <a:r>
              <a:rPr lang="en-US" dirty="0"/>
              <a:t>Estimate parameters</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Summary of Steps</a:t>
            </a:r>
          </a:p>
        </p:txBody>
      </p:sp>
      <p:pic>
        <p:nvPicPr>
          <p:cNvPr id="5" name="Picture 4">
            <a:extLst>
              <a:ext uri="{FF2B5EF4-FFF2-40B4-BE49-F238E27FC236}">
                <a16:creationId xmlns:a16="http://schemas.microsoft.com/office/drawing/2014/main" id="{D5A8479B-A25E-9502-82CE-6083647987A9}"/>
              </a:ext>
            </a:extLst>
          </p:cNvPr>
          <p:cNvPicPr>
            <a:picLocks noChangeAspect="1"/>
          </p:cNvPicPr>
          <p:nvPr/>
        </p:nvPicPr>
        <p:blipFill>
          <a:blip r:embed="rId2"/>
          <a:srcRect l="2108" t="6199" r="75569" b="3320"/>
          <a:stretch/>
        </p:blipFill>
        <p:spPr>
          <a:xfrm>
            <a:off x="399624" y="3504263"/>
            <a:ext cx="1149824" cy="1477169"/>
          </a:xfrm>
          <a:prstGeom prst="rect">
            <a:avLst/>
          </a:prstGeom>
        </p:spPr>
      </p:pic>
      <p:pic>
        <p:nvPicPr>
          <p:cNvPr id="7" name="Picture 6">
            <a:extLst>
              <a:ext uri="{FF2B5EF4-FFF2-40B4-BE49-F238E27FC236}">
                <a16:creationId xmlns:a16="http://schemas.microsoft.com/office/drawing/2014/main" id="{E82196EF-CBC0-41C4-F8BF-CDAA6DC51FE8}"/>
              </a:ext>
            </a:extLst>
          </p:cNvPr>
          <p:cNvPicPr>
            <a:picLocks noChangeAspect="1"/>
          </p:cNvPicPr>
          <p:nvPr/>
        </p:nvPicPr>
        <p:blipFill>
          <a:blip r:embed="rId3"/>
          <a:stretch>
            <a:fillRect/>
          </a:stretch>
        </p:blipFill>
        <p:spPr>
          <a:xfrm>
            <a:off x="6017413" y="3678250"/>
            <a:ext cx="913865" cy="1173752"/>
          </a:xfrm>
          <a:prstGeom prst="rect">
            <a:avLst/>
          </a:prstGeom>
        </p:spPr>
      </p:pic>
      <p:pic>
        <p:nvPicPr>
          <p:cNvPr id="11" name="Picture 10">
            <a:extLst>
              <a:ext uri="{FF2B5EF4-FFF2-40B4-BE49-F238E27FC236}">
                <a16:creationId xmlns:a16="http://schemas.microsoft.com/office/drawing/2014/main" id="{88E8B59B-E18E-81BC-3543-BC9AF4806A3D}"/>
              </a:ext>
            </a:extLst>
          </p:cNvPr>
          <p:cNvPicPr>
            <a:picLocks noChangeAspect="1"/>
          </p:cNvPicPr>
          <p:nvPr/>
        </p:nvPicPr>
        <p:blipFill>
          <a:blip r:embed="rId2"/>
          <a:srcRect l="63167" t="13203" r="4706" b="11768"/>
          <a:stretch/>
        </p:blipFill>
        <p:spPr>
          <a:xfrm>
            <a:off x="3777989" y="3640049"/>
            <a:ext cx="1654791" cy="1224886"/>
          </a:xfrm>
          <a:prstGeom prst="rect">
            <a:avLst/>
          </a:prstGeom>
          <a:ln w="28575">
            <a:solidFill>
              <a:srgbClr val="FF00FF"/>
            </a:solidFill>
          </a:ln>
        </p:spPr>
      </p:pic>
      <p:pic>
        <p:nvPicPr>
          <p:cNvPr id="12" name="Picture 11">
            <a:extLst>
              <a:ext uri="{FF2B5EF4-FFF2-40B4-BE49-F238E27FC236}">
                <a16:creationId xmlns:a16="http://schemas.microsoft.com/office/drawing/2014/main" id="{48B5D528-B850-B7A9-5B55-0963AB706903}"/>
              </a:ext>
            </a:extLst>
          </p:cNvPr>
          <p:cNvPicPr>
            <a:picLocks noChangeAspect="1"/>
          </p:cNvPicPr>
          <p:nvPr/>
        </p:nvPicPr>
        <p:blipFill>
          <a:blip r:embed="rId2"/>
          <a:srcRect l="33803" t="4579" r="43874" b="3464"/>
          <a:stretch/>
        </p:blipFill>
        <p:spPr>
          <a:xfrm>
            <a:off x="2133303" y="3504262"/>
            <a:ext cx="1131378" cy="1477170"/>
          </a:xfrm>
          <a:prstGeom prst="rect">
            <a:avLst/>
          </a:prstGeom>
        </p:spPr>
      </p:pic>
      <p:pic>
        <p:nvPicPr>
          <p:cNvPr id="14" name="Picture 13">
            <a:extLst>
              <a:ext uri="{FF2B5EF4-FFF2-40B4-BE49-F238E27FC236}">
                <a16:creationId xmlns:a16="http://schemas.microsoft.com/office/drawing/2014/main" id="{95052BE7-3038-563C-B71A-3B51DF7AACD3}"/>
              </a:ext>
            </a:extLst>
          </p:cNvPr>
          <p:cNvPicPr>
            <a:picLocks noChangeAspect="1"/>
          </p:cNvPicPr>
          <p:nvPr/>
        </p:nvPicPr>
        <p:blipFill>
          <a:blip r:embed="rId4"/>
          <a:stretch>
            <a:fillRect/>
          </a:stretch>
        </p:blipFill>
        <p:spPr>
          <a:xfrm>
            <a:off x="6931278" y="1553194"/>
            <a:ext cx="1968532" cy="1393778"/>
          </a:xfrm>
          <a:prstGeom prst="rect">
            <a:avLst/>
          </a:prstGeom>
        </p:spPr>
      </p:pic>
      <p:cxnSp>
        <p:nvCxnSpPr>
          <p:cNvPr id="16" name="Straight Arrow Connector 15">
            <a:extLst>
              <a:ext uri="{FF2B5EF4-FFF2-40B4-BE49-F238E27FC236}">
                <a16:creationId xmlns:a16="http://schemas.microsoft.com/office/drawing/2014/main" id="{25633923-08CE-994D-44A9-D47D32B1CFD2}"/>
              </a:ext>
            </a:extLst>
          </p:cNvPr>
          <p:cNvCxnSpPr>
            <a:cxnSpLocks/>
          </p:cNvCxnSpPr>
          <p:nvPr/>
        </p:nvCxnSpPr>
        <p:spPr>
          <a:xfrm>
            <a:off x="1638157" y="4265126"/>
            <a:ext cx="446538" cy="0"/>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B538F022-44CC-A64F-FB9D-CDF057E1DA90}"/>
              </a:ext>
            </a:extLst>
          </p:cNvPr>
          <p:cNvCxnSpPr>
            <a:cxnSpLocks/>
          </p:cNvCxnSpPr>
          <p:nvPr/>
        </p:nvCxnSpPr>
        <p:spPr>
          <a:xfrm>
            <a:off x="3298066" y="4265126"/>
            <a:ext cx="446538" cy="0"/>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04162827-4D29-A29C-905C-659A7DCD56C0}"/>
              </a:ext>
            </a:extLst>
          </p:cNvPr>
          <p:cNvCxnSpPr>
            <a:cxnSpLocks/>
          </p:cNvCxnSpPr>
          <p:nvPr/>
        </p:nvCxnSpPr>
        <p:spPr>
          <a:xfrm>
            <a:off x="5497630" y="4265126"/>
            <a:ext cx="446538" cy="0"/>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5CE64FA-1A82-0C72-30EA-835ACA312A41}"/>
              </a:ext>
            </a:extLst>
          </p:cNvPr>
          <p:cNvCxnSpPr>
            <a:cxnSpLocks/>
          </p:cNvCxnSpPr>
          <p:nvPr/>
        </p:nvCxnSpPr>
        <p:spPr>
          <a:xfrm flipV="1">
            <a:off x="6633806" y="3051492"/>
            <a:ext cx="266764" cy="507442"/>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sp>
        <p:nvSpPr>
          <p:cNvPr id="6" name="Rectangle: Rounded Corners 5">
            <a:extLst>
              <a:ext uri="{FF2B5EF4-FFF2-40B4-BE49-F238E27FC236}">
                <a16:creationId xmlns:a16="http://schemas.microsoft.com/office/drawing/2014/main" id="{C4D8BB72-1245-0ECD-1EF3-FC06D2178571}"/>
              </a:ext>
            </a:extLst>
          </p:cNvPr>
          <p:cNvSpPr/>
          <p:nvPr/>
        </p:nvSpPr>
        <p:spPr>
          <a:xfrm>
            <a:off x="612430" y="2048778"/>
            <a:ext cx="3782149" cy="402609"/>
          </a:xfrm>
          <a:prstGeom prst="roundRect">
            <a:avLst/>
          </a:prstGeom>
          <a:noFill/>
          <a:ln w="28575">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6262269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r>
              <a:rPr lang="en-US" dirty="0"/>
              <a:t>Regional L-moment ratios (LMR) are a weighted average of the </a:t>
            </a:r>
            <a:r>
              <a:rPr lang="en-US" i="1" dirty="0">
                <a:solidFill>
                  <a:srgbClr val="00FFFF"/>
                </a:solidFill>
              </a:rPr>
              <a:t>k</a:t>
            </a:r>
            <a:r>
              <a:rPr lang="en-US" dirty="0"/>
              <a:t> sites in the region, </a:t>
            </a:r>
            <a:r>
              <a:rPr lang="en-US" dirty="0">
                <a:solidFill>
                  <a:srgbClr val="00FFFF"/>
                </a:solidFill>
              </a:rPr>
              <a:t>weighted by each site’s record length</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Regional L-Moment Ratios</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BF24440B-2EF9-EDC0-A717-388C81712AA6}"/>
                  </a:ext>
                </a:extLst>
              </p:cNvPr>
              <p:cNvSpPr txBox="1"/>
              <p:nvPr/>
            </p:nvSpPr>
            <p:spPr>
              <a:xfrm>
                <a:off x="1759290" y="2686612"/>
                <a:ext cx="2951328" cy="1208472"/>
              </a:xfrm>
              <a:prstGeom prst="rect">
                <a:avLst/>
              </a:prstGeom>
              <a:noFill/>
            </p:spPr>
            <p:txBody>
              <a:bodyPr wrap="square" rtlCol="0">
                <a:spAutoFit/>
              </a:bodyPr>
              <a:lstStyle/>
              <a:p>
                <a:endParaRPr lang="en-US" sz="1600" dirty="0"/>
              </a:p>
              <a:p>
                <a:pPr marL="457200" lvl="1" indent="0">
                  <a:buNone/>
                </a:pPr>
                <a14:m>
                  <m:oMathPara xmlns:m="http://schemas.openxmlformats.org/officeDocument/2006/math">
                    <m:oMathParaPr>
                      <m:jc m:val="centerGroup"/>
                    </m:oMathParaPr>
                    <m:oMath xmlns:m="http://schemas.openxmlformats.org/officeDocument/2006/math">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𝑡</m:t>
                          </m:r>
                        </m:e>
                        <m:sub>
                          <m:r>
                            <a:rPr lang="en-US" sz="1600" b="0" i="1" smtClean="0">
                              <a:latin typeface="Cambria Math" panose="02040503050406030204" pitchFamily="18" charset="0"/>
                            </a:rPr>
                            <m:t>𝑅</m:t>
                          </m:r>
                          <m:r>
                            <a:rPr lang="en-US" sz="1600" b="0" i="1" smtClean="0">
                              <a:latin typeface="Cambria Math" panose="02040503050406030204" pitchFamily="18" charset="0"/>
                            </a:rPr>
                            <m:t>,</m:t>
                          </m:r>
                          <m:r>
                            <a:rPr lang="en-US" sz="1600" b="0" i="1" smtClean="0">
                              <a:latin typeface="Cambria Math" panose="02040503050406030204" pitchFamily="18" charset="0"/>
                            </a:rPr>
                            <m:t>𝑖</m:t>
                          </m:r>
                        </m:sub>
                      </m:sSub>
                      <m:r>
                        <a:rPr lang="en-US" sz="1600" b="0" i="1" smtClean="0">
                          <a:latin typeface="Cambria Math" panose="02040503050406030204" pitchFamily="18" charset="0"/>
                        </a:rPr>
                        <m:t>=</m:t>
                      </m:r>
                      <m:f>
                        <m:fPr>
                          <m:ctrlPr>
                            <a:rPr lang="en-US" sz="1600" b="0" i="1" smtClean="0">
                              <a:latin typeface="Cambria Math" panose="02040503050406030204" pitchFamily="18" charset="0"/>
                            </a:rPr>
                          </m:ctrlPr>
                        </m:fPr>
                        <m:num>
                          <m:nary>
                            <m:naryPr>
                              <m:chr m:val="∑"/>
                              <m:ctrlPr>
                                <a:rPr lang="en-US" sz="1600" b="0" i="1" smtClean="0">
                                  <a:latin typeface="Cambria Math" panose="02040503050406030204" pitchFamily="18" charset="0"/>
                                </a:rPr>
                              </m:ctrlPr>
                            </m:naryPr>
                            <m:sub>
                              <m:r>
                                <m:rPr>
                                  <m:brk m:alnAt="23"/>
                                </m:rPr>
                                <a:rPr lang="en-US" sz="1600" b="0" i="1" smtClean="0">
                                  <a:latin typeface="Cambria Math" panose="02040503050406030204" pitchFamily="18" charset="0"/>
                                </a:rPr>
                                <m:t>𝑗</m:t>
                              </m:r>
                              <m:r>
                                <a:rPr lang="en-US" sz="1600" b="0" i="1" smtClean="0">
                                  <a:latin typeface="Cambria Math" panose="02040503050406030204" pitchFamily="18" charset="0"/>
                                </a:rPr>
                                <m:t>=1</m:t>
                              </m:r>
                            </m:sub>
                            <m:sup>
                              <m:r>
                                <a:rPr lang="en-US" sz="1600" b="0" i="1" smtClean="0">
                                  <a:latin typeface="Cambria Math" panose="02040503050406030204" pitchFamily="18" charset="0"/>
                                </a:rPr>
                                <m:t>𝑘</m:t>
                              </m:r>
                            </m:sup>
                            <m:e>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𝑡</m:t>
                                  </m:r>
                                </m:e>
                                <m:sub>
                                  <m:r>
                                    <a:rPr lang="en-US" sz="1600" b="0" i="1" smtClean="0">
                                      <a:latin typeface="Cambria Math" panose="02040503050406030204" pitchFamily="18" charset="0"/>
                                    </a:rPr>
                                    <m:t>𝑗</m:t>
                                  </m:r>
                                  <m:r>
                                    <a:rPr lang="en-US" sz="1600" b="0" i="1" smtClean="0">
                                      <a:latin typeface="Cambria Math" panose="02040503050406030204" pitchFamily="18" charset="0"/>
                                    </a:rPr>
                                    <m:t>,</m:t>
                                  </m:r>
                                  <m:r>
                                    <a:rPr lang="en-US" sz="1600" b="0" i="1" smtClean="0">
                                      <a:latin typeface="Cambria Math" panose="02040503050406030204" pitchFamily="18" charset="0"/>
                                    </a:rPr>
                                    <m:t>𝑖</m:t>
                                  </m:r>
                                </m:sub>
                              </m:sSub>
                              <m:r>
                                <a:rPr lang="en-US" sz="1600" b="0" i="1" smtClean="0">
                                  <a:latin typeface="Cambria Math" panose="02040503050406030204" pitchFamily="18" charset="0"/>
                                </a:rPr>
                                <m:t>∗</m:t>
                              </m:r>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𝑛</m:t>
                                  </m:r>
                                </m:e>
                                <m:sub>
                                  <m:r>
                                    <a:rPr lang="en-US" sz="1600" b="0" i="1" smtClean="0">
                                      <a:latin typeface="Cambria Math" panose="02040503050406030204" pitchFamily="18" charset="0"/>
                                    </a:rPr>
                                    <m:t>𝑗</m:t>
                                  </m:r>
                                </m:sub>
                              </m:sSub>
                            </m:e>
                          </m:nary>
                        </m:num>
                        <m:den>
                          <m:nary>
                            <m:naryPr>
                              <m:chr m:val="∑"/>
                              <m:ctrlPr>
                                <a:rPr lang="en-US" sz="1600" b="0" i="1" smtClean="0">
                                  <a:latin typeface="Cambria Math" panose="02040503050406030204" pitchFamily="18" charset="0"/>
                                </a:rPr>
                              </m:ctrlPr>
                            </m:naryPr>
                            <m:sub>
                              <m:r>
                                <m:rPr>
                                  <m:brk m:alnAt="23"/>
                                </m:rPr>
                                <a:rPr lang="en-US" sz="1600" b="0" i="1" smtClean="0">
                                  <a:latin typeface="Cambria Math" panose="02040503050406030204" pitchFamily="18" charset="0"/>
                                </a:rPr>
                                <m:t>𝑗</m:t>
                              </m:r>
                              <m:r>
                                <a:rPr lang="en-US" sz="1600" b="0" i="1" smtClean="0">
                                  <a:latin typeface="Cambria Math" panose="02040503050406030204" pitchFamily="18" charset="0"/>
                                </a:rPr>
                                <m:t>=1</m:t>
                              </m:r>
                            </m:sub>
                            <m:sup>
                              <m:r>
                                <a:rPr lang="en-US" sz="1600" b="0" i="1" smtClean="0">
                                  <a:latin typeface="Cambria Math" panose="02040503050406030204" pitchFamily="18" charset="0"/>
                                </a:rPr>
                                <m:t>𝑘</m:t>
                              </m:r>
                            </m:sup>
                            <m:e>
                              <m:sSub>
                                <m:sSubPr>
                                  <m:ctrlPr>
                                    <a:rPr lang="en-US" sz="1600" b="0" i="1" smtClean="0">
                                      <a:latin typeface="Cambria Math" panose="02040503050406030204" pitchFamily="18" charset="0"/>
                                    </a:rPr>
                                  </m:ctrlPr>
                                </m:sSubPr>
                                <m:e>
                                  <m:r>
                                    <a:rPr lang="en-US" sz="1600" b="0" i="1" smtClean="0">
                                      <a:latin typeface="Cambria Math" panose="02040503050406030204" pitchFamily="18" charset="0"/>
                                    </a:rPr>
                                    <m:t>𝑛</m:t>
                                  </m:r>
                                </m:e>
                                <m:sub>
                                  <m:r>
                                    <a:rPr lang="en-US" sz="1600" b="0" i="1" smtClean="0">
                                      <a:latin typeface="Cambria Math" panose="02040503050406030204" pitchFamily="18" charset="0"/>
                                    </a:rPr>
                                    <m:t>𝑗</m:t>
                                  </m:r>
                                </m:sub>
                              </m:sSub>
                            </m:e>
                          </m:nary>
                        </m:den>
                      </m:f>
                    </m:oMath>
                  </m:oMathPara>
                </a14:m>
                <a:endParaRPr lang="en-US" sz="1600" dirty="0"/>
              </a:p>
              <a:p>
                <a:endParaRPr lang="en-US" sz="1600" dirty="0"/>
              </a:p>
            </p:txBody>
          </p:sp>
        </mc:Choice>
        <mc:Fallback xmlns="">
          <p:sp>
            <p:nvSpPr>
              <p:cNvPr id="5" name="TextBox 4">
                <a:extLst>
                  <a:ext uri="{FF2B5EF4-FFF2-40B4-BE49-F238E27FC236}">
                    <a16:creationId xmlns:a16="http://schemas.microsoft.com/office/drawing/2014/main" id="{BF24440B-2EF9-EDC0-A717-388C81712AA6}"/>
                  </a:ext>
                </a:extLst>
              </p:cNvPr>
              <p:cNvSpPr txBox="1">
                <a:spLocks noRot="1" noChangeAspect="1" noMove="1" noResize="1" noEditPoints="1" noAdjustHandles="1" noChangeArrowheads="1" noChangeShapeType="1" noTextEdit="1"/>
              </p:cNvSpPr>
              <p:nvPr/>
            </p:nvSpPr>
            <p:spPr>
              <a:xfrm>
                <a:off x="1759290" y="2686612"/>
                <a:ext cx="2951328" cy="1208472"/>
              </a:xfrm>
              <a:prstGeom prst="rect">
                <a:avLst/>
              </a:prstGeom>
              <a:blipFill>
                <a:blip r:embed="rId3"/>
                <a:stretch>
                  <a:fillRect/>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1ACBDA71-BEF0-9239-3FDF-2DDAD35AB432}"/>
              </a:ext>
            </a:extLst>
          </p:cNvPr>
          <p:cNvSpPr txBox="1"/>
          <p:nvPr/>
        </p:nvSpPr>
        <p:spPr>
          <a:xfrm>
            <a:off x="1744558" y="4106305"/>
            <a:ext cx="1616148" cy="369332"/>
          </a:xfrm>
          <a:prstGeom prst="rect">
            <a:avLst/>
          </a:prstGeom>
          <a:noFill/>
        </p:spPr>
        <p:txBody>
          <a:bodyPr wrap="none" rtlCol="0">
            <a:spAutoFit/>
          </a:bodyPr>
          <a:lstStyle/>
          <a:p>
            <a:pPr algn="ctr"/>
            <a:r>
              <a:rPr lang="en-US" sz="1800" b="1" dirty="0">
                <a:solidFill>
                  <a:srgbClr val="FFA500"/>
                </a:solidFill>
                <a:effectLst>
                  <a:outerShdw blurRad="38100" dist="38100" dir="2700000" algn="tl">
                    <a:srgbClr val="000000">
                      <a:alpha val="43137"/>
                    </a:srgbClr>
                  </a:outerShdw>
                </a:effectLst>
                <a:latin typeface="Lato" panose="020F0502020204030203" pitchFamily="34" charset="0"/>
              </a:rPr>
              <a:t>Regional LMR</a:t>
            </a:r>
            <a:endParaRPr lang="en-US" sz="1800" b="1" i="1" baseline="-25000" dirty="0">
              <a:solidFill>
                <a:srgbClr val="FFA500"/>
              </a:solidFill>
              <a:effectLst>
                <a:outerShdw blurRad="38100" dist="38100" dir="2700000" algn="tl">
                  <a:srgbClr val="000000">
                    <a:alpha val="43137"/>
                  </a:srgbClr>
                </a:outerShdw>
              </a:effectLst>
              <a:latin typeface="Lato" panose="020F0502020204030203" pitchFamily="34" charset="0"/>
            </a:endParaRPr>
          </a:p>
        </p:txBody>
      </p:sp>
      <p:sp>
        <p:nvSpPr>
          <p:cNvPr id="7" name="TextBox 6">
            <a:extLst>
              <a:ext uri="{FF2B5EF4-FFF2-40B4-BE49-F238E27FC236}">
                <a16:creationId xmlns:a16="http://schemas.microsoft.com/office/drawing/2014/main" id="{8D854AF7-C670-A441-5034-5D38F5EB422E}"/>
              </a:ext>
            </a:extLst>
          </p:cNvPr>
          <p:cNvSpPr txBox="1"/>
          <p:nvPr/>
        </p:nvSpPr>
        <p:spPr>
          <a:xfrm>
            <a:off x="3641954" y="2299520"/>
            <a:ext cx="1215397" cy="369332"/>
          </a:xfrm>
          <a:prstGeom prst="rect">
            <a:avLst/>
          </a:prstGeom>
          <a:noFill/>
        </p:spPr>
        <p:txBody>
          <a:bodyPr wrap="none" rtlCol="0">
            <a:spAutoFit/>
          </a:bodyPr>
          <a:lstStyle/>
          <a:p>
            <a:pPr algn="ctr"/>
            <a:r>
              <a:rPr lang="en-US" sz="1800" b="1" dirty="0">
                <a:solidFill>
                  <a:srgbClr val="FFA500"/>
                </a:solidFill>
                <a:effectLst>
                  <a:outerShdw blurRad="38100" dist="38100" dir="2700000" algn="tl">
                    <a:srgbClr val="000000">
                      <a:alpha val="43137"/>
                    </a:srgbClr>
                  </a:outerShdw>
                </a:effectLst>
                <a:latin typeface="Lato" panose="020F0502020204030203" pitchFamily="34" charset="0"/>
              </a:rPr>
              <a:t>Site </a:t>
            </a:r>
            <a:r>
              <a:rPr lang="en-US" sz="1800" b="1" i="1" dirty="0">
                <a:solidFill>
                  <a:srgbClr val="FFA500"/>
                </a:solidFill>
                <a:effectLst>
                  <a:outerShdw blurRad="38100" dist="38100" dir="2700000" algn="tl">
                    <a:srgbClr val="000000">
                      <a:alpha val="43137"/>
                    </a:srgbClr>
                  </a:outerShdw>
                </a:effectLst>
                <a:latin typeface="Lato" panose="020F0502020204030203" pitchFamily="34" charset="0"/>
              </a:rPr>
              <a:t>j</a:t>
            </a:r>
            <a:r>
              <a:rPr lang="en-US" sz="1800" b="1" dirty="0">
                <a:solidFill>
                  <a:srgbClr val="FFA500"/>
                </a:solidFill>
                <a:effectLst>
                  <a:outerShdw blurRad="38100" dist="38100" dir="2700000" algn="tl">
                    <a:srgbClr val="000000">
                      <a:alpha val="43137"/>
                    </a:srgbClr>
                  </a:outerShdw>
                </a:effectLst>
                <a:latin typeface="Lato" panose="020F0502020204030203" pitchFamily="34" charset="0"/>
              </a:rPr>
              <a:t> LMR</a:t>
            </a:r>
            <a:endParaRPr lang="en-US" sz="1800" b="1" baseline="-25000" dirty="0">
              <a:solidFill>
                <a:srgbClr val="FFA500"/>
              </a:solidFill>
              <a:effectLst>
                <a:outerShdw blurRad="38100" dist="38100" dir="2700000" algn="tl">
                  <a:srgbClr val="000000">
                    <a:alpha val="43137"/>
                  </a:srgbClr>
                </a:outerShdw>
              </a:effectLst>
              <a:latin typeface="Lato" panose="020F0502020204030203" pitchFamily="34" charset="0"/>
            </a:endParaRPr>
          </a:p>
        </p:txBody>
      </p:sp>
      <p:sp>
        <p:nvSpPr>
          <p:cNvPr id="8" name="TextBox 7">
            <a:extLst>
              <a:ext uri="{FF2B5EF4-FFF2-40B4-BE49-F238E27FC236}">
                <a16:creationId xmlns:a16="http://schemas.microsoft.com/office/drawing/2014/main" id="{8D858730-C790-4296-0C22-D12CBDD16736}"/>
              </a:ext>
            </a:extLst>
          </p:cNvPr>
          <p:cNvSpPr txBox="1"/>
          <p:nvPr/>
        </p:nvSpPr>
        <p:spPr>
          <a:xfrm>
            <a:off x="5191849" y="3229824"/>
            <a:ext cx="2121093" cy="369332"/>
          </a:xfrm>
          <a:prstGeom prst="rect">
            <a:avLst/>
          </a:prstGeom>
          <a:noFill/>
        </p:spPr>
        <p:txBody>
          <a:bodyPr wrap="none" rtlCol="0">
            <a:spAutoFit/>
          </a:bodyPr>
          <a:lstStyle/>
          <a:p>
            <a:pPr algn="ctr"/>
            <a:r>
              <a:rPr lang="en-US" sz="1800" b="1" dirty="0">
                <a:solidFill>
                  <a:srgbClr val="FFA500"/>
                </a:solidFill>
                <a:effectLst>
                  <a:outerShdw blurRad="38100" dist="38100" dir="2700000" algn="tl">
                    <a:srgbClr val="000000">
                      <a:alpha val="43137"/>
                    </a:srgbClr>
                  </a:outerShdw>
                </a:effectLst>
                <a:latin typeface="Lato" panose="020F0502020204030203" pitchFamily="34" charset="0"/>
              </a:rPr>
              <a:t>Site </a:t>
            </a:r>
            <a:r>
              <a:rPr lang="en-US" sz="1800" b="1" i="1" dirty="0">
                <a:solidFill>
                  <a:srgbClr val="FFA500"/>
                </a:solidFill>
                <a:effectLst>
                  <a:outerShdw blurRad="38100" dist="38100" dir="2700000" algn="tl">
                    <a:srgbClr val="000000">
                      <a:alpha val="43137"/>
                    </a:srgbClr>
                  </a:outerShdw>
                </a:effectLst>
                <a:latin typeface="Lato" panose="020F0502020204030203" pitchFamily="34" charset="0"/>
              </a:rPr>
              <a:t>j</a:t>
            </a:r>
            <a:r>
              <a:rPr lang="en-US" sz="1800" b="1" dirty="0">
                <a:solidFill>
                  <a:srgbClr val="FFA500"/>
                </a:solidFill>
                <a:effectLst>
                  <a:outerShdw blurRad="38100" dist="38100" dir="2700000" algn="tl">
                    <a:srgbClr val="000000">
                      <a:alpha val="43137"/>
                    </a:srgbClr>
                  </a:outerShdw>
                </a:effectLst>
                <a:latin typeface="Lato" panose="020F0502020204030203" pitchFamily="34" charset="0"/>
              </a:rPr>
              <a:t> record length</a:t>
            </a:r>
            <a:endParaRPr lang="en-US" sz="1800" b="1" baseline="-25000" dirty="0">
              <a:solidFill>
                <a:srgbClr val="FFA500"/>
              </a:solidFill>
              <a:effectLst>
                <a:outerShdw blurRad="38100" dist="38100" dir="2700000" algn="tl">
                  <a:srgbClr val="000000">
                    <a:alpha val="43137"/>
                  </a:srgbClr>
                </a:outerShdw>
              </a:effectLst>
              <a:latin typeface="Lato" panose="020F0502020204030203" pitchFamily="34" charset="0"/>
            </a:endParaRPr>
          </a:p>
        </p:txBody>
      </p:sp>
      <p:cxnSp>
        <p:nvCxnSpPr>
          <p:cNvPr id="9" name="Straight Arrow Connector 8">
            <a:extLst>
              <a:ext uri="{FF2B5EF4-FFF2-40B4-BE49-F238E27FC236}">
                <a16:creationId xmlns:a16="http://schemas.microsoft.com/office/drawing/2014/main" id="{B495BA61-2630-EFCA-A5B8-C5A84474D7C8}"/>
              </a:ext>
            </a:extLst>
          </p:cNvPr>
          <p:cNvCxnSpPr>
            <a:cxnSpLocks/>
          </p:cNvCxnSpPr>
          <p:nvPr/>
        </p:nvCxnSpPr>
        <p:spPr>
          <a:xfrm flipV="1">
            <a:off x="2388856" y="3504484"/>
            <a:ext cx="0" cy="637954"/>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13B94802-B13C-BDC8-BBD8-388BBDFA48EC}"/>
              </a:ext>
            </a:extLst>
          </p:cNvPr>
          <p:cNvCxnSpPr>
            <a:cxnSpLocks/>
          </p:cNvCxnSpPr>
          <p:nvPr/>
        </p:nvCxnSpPr>
        <p:spPr>
          <a:xfrm flipH="1">
            <a:off x="3435825" y="2640377"/>
            <a:ext cx="238427" cy="402146"/>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A04685D1-277F-DCAA-AF8E-9E6ECD97C6B8}"/>
              </a:ext>
            </a:extLst>
          </p:cNvPr>
          <p:cNvCxnSpPr>
            <a:cxnSpLocks/>
          </p:cNvCxnSpPr>
          <p:nvPr/>
        </p:nvCxnSpPr>
        <p:spPr>
          <a:xfrm flipH="1" flipV="1">
            <a:off x="3976863" y="3142292"/>
            <a:ext cx="1214986" cy="297112"/>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BCDC5D79-01E4-82B2-BE3A-087FC9DD69BD}"/>
              </a:ext>
            </a:extLst>
          </p:cNvPr>
          <p:cNvCxnSpPr>
            <a:cxnSpLocks/>
          </p:cNvCxnSpPr>
          <p:nvPr/>
        </p:nvCxnSpPr>
        <p:spPr>
          <a:xfrm flipH="1">
            <a:off x="3773332" y="3439404"/>
            <a:ext cx="1418517" cy="65080"/>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DB5BB740-D3FF-1F76-CA1D-ACC899CF5F6E}"/>
              </a:ext>
            </a:extLst>
          </p:cNvPr>
          <p:cNvSpPr txBox="1"/>
          <p:nvPr/>
        </p:nvSpPr>
        <p:spPr>
          <a:xfrm>
            <a:off x="4282728" y="2607207"/>
            <a:ext cx="1777895" cy="246221"/>
          </a:xfrm>
          <a:prstGeom prst="rect">
            <a:avLst/>
          </a:prstGeom>
          <a:noFill/>
        </p:spPr>
        <p:txBody>
          <a:bodyPr wrap="square" rtlCol="0">
            <a:spAutoFit/>
          </a:bodyPr>
          <a:lstStyle/>
          <a:p>
            <a:r>
              <a:rPr lang="en-US" sz="1000" i="1" dirty="0">
                <a:solidFill>
                  <a:srgbClr val="FF00FF"/>
                </a:solidFill>
                <a:latin typeface="Lato" panose="020F0502020204030203" pitchFamily="34" charset="0"/>
              </a:rPr>
              <a:t>L-CV, L-skew, L-kurtosis</a:t>
            </a:r>
          </a:p>
        </p:txBody>
      </p:sp>
      <p:sp>
        <p:nvSpPr>
          <p:cNvPr id="17" name="TextBox 16">
            <a:extLst>
              <a:ext uri="{FF2B5EF4-FFF2-40B4-BE49-F238E27FC236}">
                <a16:creationId xmlns:a16="http://schemas.microsoft.com/office/drawing/2014/main" id="{510DA228-C702-383C-9B6B-51C3F023CFB5}"/>
              </a:ext>
            </a:extLst>
          </p:cNvPr>
          <p:cNvSpPr txBox="1"/>
          <p:nvPr/>
        </p:nvSpPr>
        <p:spPr>
          <a:xfrm>
            <a:off x="2471758" y="4386502"/>
            <a:ext cx="1777895" cy="246221"/>
          </a:xfrm>
          <a:prstGeom prst="rect">
            <a:avLst/>
          </a:prstGeom>
          <a:noFill/>
        </p:spPr>
        <p:txBody>
          <a:bodyPr wrap="square" rtlCol="0">
            <a:spAutoFit/>
          </a:bodyPr>
          <a:lstStyle/>
          <a:p>
            <a:r>
              <a:rPr lang="en-US" sz="1000" i="1" dirty="0">
                <a:solidFill>
                  <a:srgbClr val="FF00FF"/>
                </a:solidFill>
                <a:latin typeface="Lato" panose="020F0502020204030203" pitchFamily="34" charset="0"/>
              </a:rPr>
              <a:t>L-CV, L-skew, L-kurtosis</a:t>
            </a:r>
          </a:p>
        </p:txBody>
      </p:sp>
    </p:spTree>
    <p:extLst>
      <p:ext uri="{BB962C8B-B14F-4D97-AF65-F5344CB8AC3E}">
        <p14:creationId xmlns:p14="http://schemas.microsoft.com/office/powerpoint/2010/main" val="3896195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16" grpId="0"/>
      <p:bldP spid="1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4261512" y="1369219"/>
            <a:ext cx="4253837" cy="3263504"/>
          </a:xfrm>
        </p:spPr>
        <p:txBody>
          <a:bodyPr/>
          <a:lstStyle/>
          <a:p>
            <a:r>
              <a:rPr lang="en-US" dirty="0"/>
              <a:t>These ratios can be plotted on a L-Moment Ratio Diagram (LMRD)</a:t>
            </a:r>
          </a:p>
          <a:p>
            <a:r>
              <a:rPr lang="en-US" dirty="0">
                <a:solidFill>
                  <a:schemeClr val="tx1">
                    <a:lumMod val="95000"/>
                  </a:schemeClr>
                </a:solidFill>
              </a:rPr>
              <a:t>Example for a single region:</a:t>
            </a:r>
          </a:p>
          <a:p>
            <a:pPr lvl="1"/>
            <a:r>
              <a:rPr lang="en-US" dirty="0">
                <a:solidFill>
                  <a:schemeClr val="tx1">
                    <a:lumMod val="95000"/>
                  </a:schemeClr>
                </a:solidFill>
              </a:rPr>
              <a:t>The black crosses show the L-skew and L-kurtosis for </a:t>
            </a:r>
            <a:r>
              <a:rPr lang="en-US" dirty="0">
                <a:solidFill>
                  <a:srgbClr val="00FFFF"/>
                </a:solidFill>
              </a:rPr>
              <a:t>each site </a:t>
            </a:r>
            <a:r>
              <a:rPr lang="en-US" dirty="0"/>
              <a:t>in the region</a:t>
            </a:r>
            <a:endParaRPr lang="en-US" dirty="0">
              <a:solidFill>
                <a:srgbClr val="00FFFF"/>
              </a:solidFill>
            </a:endParaRPr>
          </a:p>
          <a:p>
            <a:pPr lvl="1"/>
            <a:r>
              <a:rPr lang="en-US" dirty="0">
                <a:solidFill>
                  <a:schemeClr val="tx1">
                    <a:lumMod val="95000"/>
                  </a:schemeClr>
                </a:solidFill>
              </a:rPr>
              <a:t>The blue square shows the </a:t>
            </a:r>
            <a:r>
              <a:rPr lang="en-US" dirty="0">
                <a:solidFill>
                  <a:srgbClr val="00FFFF"/>
                </a:solidFill>
              </a:rPr>
              <a:t>regional</a:t>
            </a:r>
            <a:r>
              <a:rPr lang="en-US" dirty="0">
                <a:solidFill>
                  <a:schemeClr val="tx1">
                    <a:lumMod val="95000"/>
                  </a:schemeClr>
                </a:solidFill>
              </a:rPr>
              <a:t>   L-skew and L-kurtosis</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Regional L-Moment Ratios</a:t>
            </a:r>
          </a:p>
        </p:txBody>
      </p:sp>
      <p:pic>
        <p:nvPicPr>
          <p:cNvPr id="14" name="Picture 13">
            <a:extLst>
              <a:ext uri="{FF2B5EF4-FFF2-40B4-BE49-F238E27FC236}">
                <a16:creationId xmlns:a16="http://schemas.microsoft.com/office/drawing/2014/main" id="{DA6FDA2B-B7DA-70D9-3DFA-3AB0041951A9}"/>
              </a:ext>
            </a:extLst>
          </p:cNvPr>
          <p:cNvPicPr>
            <a:picLocks noChangeAspect="1"/>
          </p:cNvPicPr>
          <p:nvPr/>
        </p:nvPicPr>
        <p:blipFill>
          <a:blip r:embed="rId3"/>
          <a:stretch>
            <a:fillRect/>
          </a:stretch>
        </p:blipFill>
        <p:spPr>
          <a:xfrm>
            <a:off x="628650" y="1303012"/>
            <a:ext cx="3514656" cy="3395917"/>
          </a:xfrm>
          <a:prstGeom prst="rect">
            <a:avLst/>
          </a:prstGeom>
        </p:spPr>
      </p:pic>
      <p:sp>
        <p:nvSpPr>
          <p:cNvPr id="15" name="TextBox 14">
            <a:extLst>
              <a:ext uri="{FF2B5EF4-FFF2-40B4-BE49-F238E27FC236}">
                <a16:creationId xmlns:a16="http://schemas.microsoft.com/office/drawing/2014/main" id="{10035884-AB0A-0827-1988-F44E2461A758}"/>
              </a:ext>
            </a:extLst>
          </p:cNvPr>
          <p:cNvSpPr txBox="1"/>
          <p:nvPr/>
        </p:nvSpPr>
        <p:spPr>
          <a:xfrm>
            <a:off x="2006221" y="3754750"/>
            <a:ext cx="2000869" cy="369332"/>
          </a:xfrm>
          <a:prstGeom prst="rect">
            <a:avLst/>
          </a:prstGeom>
          <a:noFill/>
        </p:spPr>
        <p:txBody>
          <a:bodyPr wrap="none" rtlCol="0">
            <a:spAutoFit/>
          </a:bodyPr>
          <a:lstStyle/>
          <a:p>
            <a:pPr algn="ctr"/>
            <a:r>
              <a:rPr lang="en-US" sz="1800" b="1" dirty="0">
                <a:solidFill>
                  <a:srgbClr val="FFA500"/>
                </a:solidFill>
                <a:effectLst>
                  <a:outerShdw blurRad="38100" dist="38100" dir="2700000" algn="tl">
                    <a:srgbClr val="000000">
                      <a:alpha val="43137"/>
                    </a:srgbClr>
                  </a:outerShdw>
                </a:effectLst>
                <a:latin typeface="Lato" panose="020F0502020204030203" pitchFamily="34" charset="0"/>
              </a:rPr>
              <a:t>Regional Average</a:t>
            </a:r>
            <a:endParaRPr lang="en-US" sz="1800" b="1" i="1" baseline="-25000" dirty="0">
              <a:solidFill>
                <a:srgbClr val="FFA500"/>
              </a:solidFill>
              <a:effectLst>
                <a:outerShdw blurRad="38100" dist="38100" dir="2700000" algn="tl">
                  <a:srgbClr val="000000">
                    <a:alpha val="43137"/>
                  </a:srgbClr>
                </a:outerShdw>
              </a:effectLst>
              <a:latin typeface="Lato" panose="020F0502020204030203" pitchFamily="34" charset="0"/>
            </a:endParaRPr>
          </a:p>
        </p:txBody>
      </p:sp>
      <p:cxnSp>
        <p:nvCxnSpPr>
          <p:cNvPr id="18" name="Straight Arrow Connector 17">
            <a:extLst>
              <a:ext uri="{FF2B5EF4-FFF2-40B4-BE49-F238E27FC236}">
                <a16:creationId xmlns:a16="http://schemas.microsoft.com/office/drawing/2014/main" id="{B35FC2BB-67F4-68B1-4730-EDAA5729655A}"/>
              </a:ext>
            </a:extLst>
          </p:cNvPr>
          <p:cNvCxnSpPr>
            <a:cxnSpLocks/>
          </p:cNvCxnSpPr>
          <p:nvPr/>
        </p:nvCxnSpPr>
        <p:spPr>
          <a:xfrm flipH="1" flipV="1">
            <a:off x="2084696" y="3183340"/>
            <a:ext cx="815453" cy="627797"/>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B25BA437-61D2-6B09-0B8A-6B5666DAFB99}"/>
              </a:ext>
            </a:extLst>
          </p:cNvPr>
          <p:cNvSpPr txBox="1"/>
          <p:nvPr/>
        </p:nvSpPr>
        <p:spPr>
          <a:xfrm>
            <a:off x="1898139" y="1973177"/>
            <a:ext cx="686406" cy="369332"/>
          </a:xfrm>
          <a:prstGeom prst="rect">
            <a:avLst/>
          </a:prstGeom>
          <a:noFill/>
        </p:spPr>
        <p:txBody>
          <a:bodyPr wrap="none" rtlCol="0">
            <a:spAutoFit/>
          </a:bodyPr>
          <a:lstStyle/>
          <a:p>
            <a:pPr algn="ctr"/>
            <a:r>
              <a:rPr lang="en-US" sz="1800" b="1" dirty="0">
                <a:solidFill>
                  <a:srgbClr val="FFA500"/>
                </a:solidFill>
                <a:effectLst>
                  <a:outerShdw blurRad="38100" dist="38100" dir="2700000" algn="tl">
                    <a:srgbClr val="000000">
                      <a:alpha val="43137"/>
                    </a:srgbClr>
                  </a:outerShdw>
                </a:effectLst>
                <a:latin typeface="Lato" panose="020F0502020204030203" pitchFamily="34" charset="0"/>
              </a:rPr>
              <a:t>Site </a:t>
            </a:r>
            <a:r>
              <a:rPr lang="en-US" sz="1800" b="1" i="1" dirty="0">
                <a:solidFill>
                  <a:srgbClr val="FFA500"/>
                </a:solidFill>
                <a:effectLst>
                  <a:outerShdw blurRad="38100" dist="38100" dir="2700000" algn="tl">
                    <a:srgbClr val="000000">
                      <a:alpha val="43137"/>
                    </a:srgbClr>
                  </a:outerShdw>
                </a:effectLst>
                <a:latin typeface="Lato" panose="020F0502020204030203" pitchFamily="34" charset="0"/>
              </a:rPr>
              <a:t>j</a:t>
            </a:r>
            <a:endParaRPr lang="en-US" sz="1800" b="1" i="1" baseline="-25000" dirty="0">
              <a:solidFill>
                <a:srgbClr val="FFA500"/>
              </a:solidFill>
              <a:effectLst>
                <a:outerShdw blurRad="38100" dist="38100" dir="2700000" algn="tl">
                  <a:srgbClr val="000000">
                    <a:alpha val="43137"/>
                  </a:srgbClr>
                </a:outerShdw>
              </a:effectLst>
              <a:latin typeface="Lato" panose="020F0502020204030203" pitchFamily="34" charset="0"/>
            </a:endParaRPr>
          </a:p>
        </p:txBody>
      </p:sp>
      <p:cxnSp>
        <p:nvCxnSpPr>
          <p:cNvPr id="22" name="Straight Arrow Connector 21">
            <a:extLst>
              <a:ext uri="{FF2B5EF4-FFF2-40B4-BE49-F238E27FC236}">
                <a16:creationId xmlns:a16="http://schemas.microsoft.com/office/drawing/2014/main" id="{1008E2B3-7B39-6861-A8F9-FCD246D5BE4C}"/>
              </a:ext>
            </a:extLst>
          </p:cNvPr>
          <p:cNvCxnSpPr>
            <a:cxnSpLocks/>
          </p:cNvCxnSpPr>
          <p:nvPr/>
        </p:nvCxnSpPr>
        <p:spPr>
          <a:xfrm flipH="1">
            <a:off x="1675263" y="2313713"/>
            <a:ext cx="330958" cy="563507"/>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C66267F3-4F67-9610-F388-A15A6F11147E}"/>
                  </a:ext>
                </a:extLst>
              </p:cNvPr>
              <p:cNvSpPr txBox="1"/>
              <p:nvPr/>
            </p:nvSpPr>
            <p:spPr>
              <a:xfrm>
                <a:off x="2283605" y="4623368"/>
                <a:ext cx="410433" cy="362984"/>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sSub>
                        <m:sSubPr>
                          <m:ctrlPr>
                            <a:rPr lang="en-US" sz="1800" b="0" i="1" smtClean="0">
                              <a:solidFill>
                                <a:srgbClr val="00FF00"/>
                              </a:solidFill>
                              <a:latin typeface="Cambria Math" panose="02040503050406030204" pitchFamily="18" charset="0"/>
                            </a:rPr>
                          </m:ctrlPr>
                        </m:sSubPr>
                        <m:e>
                          <m:r>
                            <a:rPr lang="en-US" sz="1800" b="0" i="1" smtClean="0">
                              <a:solidFill>
                                <a:srgbClr val="00FF00"/>
                              </a:solidFill>
                              <a:latin typeface="Cambria Math" panose="02040503050406030204" pitchFamily="18" charset="0"/>
                            </a:rPr>
                            <m:t>𝑡</m:t>
                          </m:r>
                        </m:e>
                        <m:sub>
                          <m:r>
                            <a:rPr lang="en-US" sz="1800" b="0" i="1" smtClean="0">
                              <a:solidFill>
                                <a:srgbClr val="00FF00"/>
                              </a:solidFill>
                              <a:latin typeface="Cambria Math" panose="02040503050406030204" pitchFamily="18" charset="0"/>
                            </a:rPr>
                            <m:t>3</m:t>
                          </m:r>
                        </m:sub>
                      </m:sSub>
                    </m:oMath>
                  </m:oMathPara>
                </a14:m>
                <a:endParaRPr lang="en-US" sz="1800" b="1" i="1" baseline="-25000" dirty="0">
                  <a:solidFill>
                    <a:srgbClr val="FFA500"/>
                  </a:solidFill>
                  <a:effectLst>
                    <a:outerShdw blurRad="38100" dist="38100" dir="2700000" algn="tl">
                      <a:srgbClr val="000000">
                        <a:alpha val="43137"/>
                      </a:srgbClr>
                    </a:outerShdw>
                  </a:effectLst>
                  <a:latin typeface="Lato" panose="020F0502020204030203" pitchFamily="34" charset="0"/>
                </a:endParaRPr>
              </a:p>
            </p:txBody>
          </p:sp>
        </mc:Choice>
        <mc:Fallback xmlns="">
          <p:sp>
            <p:nvSpPr>
              <p:cNvPr id="26" name="TextBox 25">
                <a:extLst>
                  <a:ext uri="{FF2B5EF4-FFF2-40B4-BE49-F238E27FC236}">
                    <a16:creationId xmlns:a16="http://schemas.microsoft.com/office/drawing/2014/main" id="{C66267F3-4F67-9610-F388-A15A6F11147E}"/>
                  </a:ext>
                </a:extLst>
              </p:cNvPr>
              <p:cNvSpPr txBox="1">
                <a:spLocks noRot="1" noChangeAspect="1" noMove="1" noResize="1" noEditPoints="1" noAdjustHandles="1" noChangeArrowheads="1" noChangeShapeType="1" noTextEdit="1"/>
              </p:cNvSpPr>
              <p:nvPr/>
            </p:nvSpPr>
            <p:spPr>
              <a:xfrm>
                <a:off x="2283605" y="4623368"/>
                <a:ext cx="410433" cy="362984"/>
              </a:xfrm>
              <a:prstGeom prst="rect">
                <a:avLst/>
              </a:prstGeom>
              <a:blipFill>
                <a:blip r:embed="rId4"/>
                <a:stretch>
                  <a:fillRect b="-1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B0B5D344-485C-A81F-F1BB-6991AEE837FA}"/>
                  </a:ext>
                </a:extLst>
              </p:cNvPr>
              <p:cNvSpPr txBox="1"/>
              <p:nvPr/>
            </p:nvSpPr>
            <p:spPr>
              <a:xfrm>
                <a:off x="305227" y="2735427"/>
                <a:ext cx="410432" cy="362984"/>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sSub>
                        <m:sSubPr>
                          <m:ctrlPr>
                            <a:rPr lang="en-US" sz="1800" b="0" i="1" smtClean="0">
                              <a:solidFill>
                                <a:srgbClr val="00FF00"/>
                              </a:solidFill>
                              <a:latin typeface="Cambria Math" panose="02040503050406030204" pitchFamily="18" charset="0"/>
                            </a:rPr>
                          </m:ctrlPr>
                        </m:sSubPr>
                        <m:e>
                          <m:r>
                            <a:rPr lang="en-US" sz="1800" b="0" i="1" smtClean="0">
                              <a:solidFill>
                                <a:srgbClr val="00FF00"/>
                              </a:solidFill>
                              <a:latin typeface="Cambria Math" panose="02040503050406030204" pitchFamily="18" charset="0"/>
                            </a:rPr>
                            <m:t>𝑡</m:t>
                          </m:r>
                        </m:e>
                        <m:sub>
                          <m:r>
                            <a:rPr lang="en-US" sz="1800" b="0" i="1" smtClean="0">
                              <a:solidFill>
                                <a:srgbClr val="00FF00"/>
                              </a:solidFill>
                              <a:latin typeface="Cambria Math" panose="02040503050406030204" pitchFamily="18" charset="0"/>
                            </a:rPr>
                            <m:t>4</m:t>
                          </m:r>
                        </m:sub>
                      </m:sSub>
                    </m:oMath>
                  </m:oMathPara>
                </a14:m>
                <a:endParaRPr lang="en-US" sz="1800" b="1" i="1" baseline="-25000" dirty="0">
                  <a:solidFill>
                    <a:srgbClr val="FFA500"/>
                  </a:solidFill>
                  <a:effectLst>
                    <a:outerShdw blurRad="38100" dist="38100" dir="2700000" algn="tl">
                      <a:srgbClr val="000000">
                        <a:alpha val="43137"/>
                      </a:srgbClr>
                    </a:outerShdw>
                  </a:effectLst>
                  <a:latin typeface="Lato" panose="020F0502020204030203" pitchFamily="34" charset="0"/>
                </a:endParaRPr>
              </a:p>
            </p:txBody>
          </p:sp>
        </mc:Choice>
        <mc:Fallback xmlns="">
          <p:sp>
            <p:nvSpPr>
              <p:cNvPr id="27" name="TextBox 26">
                <a:extLst>
                  <a:ext uri="{FF2B5EF4-FFF2-40B4-BE49-F238E27FC236}">
                    <a16:creationId xmlns:a16="http://schemas.microsoft.com/office/drawing/2014/main" id="{B0B5D344-485C-A81F-F1BB-6991AEE837FA}"/>
                  </a:ext>
                </a:extLst>
              </p:cNvPr>
              <p:cNvSpPr txBox="1">
                <a:spLocks noRot="1" noChangeAspect="1" noMove="1" noResize="1" noEditPoints="1" noAdjustHandles="1" noChangeArrowheads="1" noChangeShapeType="1" noTextEdit="1"/>
              </p:cNvSpPr>
              <p:nvPr/>
            </p:nvSpPr>
            <p:spPr>
              <a:xfrm>
                <a:off x="305227" y="2735427"/>
                <a:ext cx="410432" cy="362984"/>
              </a:xfrm>
              <a:prstGeom prst="rect">
                <a:avLst/>
              </a:prstGeom>
              <a:blipFill>
                <a:blip r:embed="rId5"/>
                <a:stretch>
                  <a:fillRect b="-3390"/>
                </a:stretch>
              </a:blipFill>
            </p:spPr>
            <p:txBody>
              <a:bodyPr/>
              <a:lstStyle/>
              <a:p>
                <a:r>
                  <a:rPr lang="en-US">
                    <a:noFill/>
                  </a:rPr>
                  <a:t> </a:t>
                </a:r>
              </a:p>
            </p:txBody>
          </p:sp>
        </mc:Fallback>
      </mc:AlternateContent>
    </p:spTree>
    <p:extLst>
      <p:ext uri="{BB962C8B-B14F-4D97-AF65-F5344CB8AC3E}">
        <p14:creationId xmlns:p14="http://schemas.microsoft.com/office/powerpoint/2010/main" val="116857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1"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49" y="1290168"/>
            <a:ext cx="7886700" cy="2070017"/>
          </a:xfrm>
        </p:spPr>
        <p:txBody>
          <a:bodyPr>
            <a:normAutofit/>
          </a:bodyPr>
          <a:lstStyle/>
          <a:p>
            <a:pPr marL="457200" indent="-457200">
              <a:buAutoNum type="arabicPeriod"/>
            </a:pPr>
            <a:r>
              <a:rPr lang="en-US" dirty="0"/>
              <a:t>Collect data</a:t>
            </a:r>
          </a:p>
          <a:p>
            <a:pPr marL="457200" indent="-457200">
              <a:buAutoNum type="arabicPeriod"/>
            </a:pPr>
            <a:r>
              <a:rPr lang="en-US" dirty="0"/>
              <a:t>Create homogeneous regions</a:t>
            </a:r>
          </a:p>
          <a:p>
            <a:pPr marL="457200" indent="-457200">
              <a:buAutoNum type="arabicPeriod"/>
            </a:pPr>
            <a:r>
              <a:rPr lang="en-US" dirty="0"/>
              <a:t>Compute L-moment ratios</a:t>
            </a:r>
          </a:p>
          <a:p>
            <a:pPr marL="457200" indent="-457200">
              <a:buAutoNum type="arabicPeriod"/>
            </a:pPr>
            <a:r>
              <a:rPr lang="en-US" dirty="0"/>
              <a:t>Identify appropriate probability distribution</a:t>
            </a:r>
          </a:p>
          <a:p>
            <a:pPr marL="457200" indent="-457200">
              <a:buAutoNum type="arabicPeriod"/>
            </a:pPr>
            <a:r>
              <a:rPr lang="en-US" dirty="0"/>
              <a:t>Estimate parameters</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Summary of Steps</a:t>
            </a:r>
          </a:p>
        </p:txBody>
      </p:sp>
      <p:pic>
        <p:nvPicPr>
          <p:cNvPr id="5" name="Picture 4">
            <a:extLst>
              <a:ext uri="{FF2B5EF4-FFF2-40B4-BE49-F238E27FC236}">
                <a16:creationId xmlns:a16="http://schemas.microsoft.com/office/drawing/2014/main" id="{D5A8479B-A25E-9502-82CE-6083647987A9}"/>
              </a:ext>
            </a:extLst>
          </p:cNvPr>
          <p:cNvPicPr>
            <a:picLocks noChangeAspect="1"/>
          </p:cNvPicPr>
          <p:nvPr/>
        </p:nvPicPr>
        <p:blipFill>
          <a:blip r:embed="rId2"/>
          <a:srcRect l="2108" t="6199" r="75569" b="3320"/>
          <a:stretch/>
        </p:blipFill>
        <p:spPr>
          <a:xfrm>
            <a:off x="399624" y="3504263"/>
            <a:ext cx="1149824" cy="1477169"/>
          </a:xfrm>
          <a:prstGeom prst="rect">
            <a:avLst/>
          </a:prstGeom>
        </p:spPr>
      </p:pic>
      <p:pic>
        <p:nvPicPr>
          <p:cNvPr id="7" name="Picture 6">
            <a:extLst>
              <a:ext uri="{FF2B5EF4-FFF2-40B4-BE49-F238E27FC236}">
                <a16:creationId xmlns:a16="http://schemas.microsoft.com/office/drawing/2014/main" id="{E82196EF-CBC0-41C4-F8BF-CDAA6DC51FE8}"/>
              </a:ext>
            </a:extLst>
          </p:cNvPr>
          <p:cNvPicPr>
            <a:picLocks noChangeAspect="1"/>
          </p:cNvPicPr>
          <p:nvPr/>
        </p:nvPicPr>
        <p:blipFill>
          <a:blip r:embed="rId3"/>
          <a:stretch>
            <a:fillRect/>
          </a:stretch>
        </p:blipFill>
        <p:spPr>
          <a:xfrm>
            <a:off x="6017413" y="3678250"/>
            <a:ext cx="913865" cy="1173752"/>
          </a:xfrm>
          <a:prstGeom prst="rect">
            <a:avLst/>
          </a:prstGeom>
        </p:spPr>
      </p:pic>
      <p:pic>
        <p:nvPicPr>
          <p:cNvPr id="11" name="Picture 10">
            <a:extLst>
              <a:ext uri="{FF2B5EF4-FFF2-40B4-BE49-F238E27FC236}">
                <a16:creationId xmlns:a16="http://schemas.microsoft.com/office/drawing/2014/main" id="{88E8B59B-E18E-81BC-3543-BC9AF4806A3D}"/>
              </a:ext>
            </a:extLst>
          </p:cNvPr>
          <p:cNvPicPr>
            <a:picLocks noChangeAspect="1"/>
          </p:cNvPicPr>
          <p:nvPr/>
        </p:nvPicPr>
        <p:blipFill>
          <a:blip r:embed="rId2"/>
          <a:srcRect l="63167" t="13203" r="4706" b="11768"/>
          <a:stretch/>
        </p:blipFill>
        <p:spPr>
          <a:xfrm>
            <a:off x="3777989" y="3640049"/>
            <a:ext cx="1654791" cy="1224886"/>
          </a:xfrm>
          <a:prstGeom prst="rect">
            <a:avLst/>
          </a:prstGeom>
          <a:ln w="28575">
            <a:solidFill>
              <a:srgbClr val="FF00FF"/>
            </a:solidFill>
          </a:ln>
        </p:spPr>
      </p:pic>
      <p:pic>
        <p:nvPicPr>
          <p:cNvPr id="12" name="Picture 11">
            <a:extLst>
              <a:ext uri="{FF2B5EF4-FFF2-40B4-BE49-F238E27FC236}">
                <a16:creationId xmlns:a16="http://schemas.microsoft.com/office/drawing/2014/main" id="{48B5D528-B850-B7A9-5B55-0963AB706903}"/>
              </a:ext>
            </a:extLst>
          </p:cNvPr>
          <p:cNvPicPr>
            <a:picLocks noChangeAspect="1"/>
          </p:cNvPicPr>
          <p:nvPr/>
        </p:nvPicPr>
        <p:blipFill>
          <a:blip r:embed="rId2"/>
          <a:srcRect l="33803" t="4579" r="43874" b="3464"/>
          <a:stretch/>
        </p:blipFill>
        <p:spPr>
          <a:xfrm>
            <a:off x="2133303" y="3504262"/>
            <a:ext cx="1131378" cy="1477170"/>
          </a:xfrm>
          <a:prstGeom prst="rect">
            <a:avLst/>
          </a:prstGeom>
        </p:spPr>
      </p:pic>
      <p:pic>
        <p:nvPicPr>
          <p:cNvPr id="14" name="Picture 13">
            <a:extLst>
              <a:ext uri="{FF2B5EF4-FFF2-40B4-BE49-F238E27FC236}">
                <a16:creationId xmlns:a16="http://schemas.microsoft.com/office/drawing/2014/main" id="{95052BE7-3038-563C-B71A-3B51DF7AACD3}"/>
              </a:ext>
            </a:extLst>
          </p:cNvPr>
          <p:cNvPicPr>
            <a:picLocks noChangeAspect="1"/>
          </p:cNvPicPr>
          <p:nvPr/>
        </p:nvPicPr>
        <p:blipFill>
          <a:blip r:embed="rId4"/>
          <a:stretch>
            <a:fillRect/>
          </a:stretch>
        </p:blipFill>
        <p:spPr>
          <a:xfrm>
            <a:off x="6931278" y="1553194"/>
            <a:ext cx="1968532" cy="1393778"/>
          </a:xfrm>
          <a:prstGeom prst="rect">
            <a:avLst/>
          </a:prstGeom>
        </p:spPr>
      </p:pic>
      <p:cxnSp>
        <p:nvCxnSpPr>
          <p:cNvPr id="16" name="Straight Arrow Connector 15">
            <a:extLst>
              <a:ext uri="{FF2B5EF4-FFF2-40B4-BE49-F238E27FC236}">
                <a16:creationId xmlns:a16="http://schemas.microsoft.com/office/drawing/2014/main" id="{25633923-08CE-994D-44A9-D47D32B1CFD2}"/>
              </a:ext>
            </a:extLst>
          </p:cNvPr>
          <p:cNvCxnSpPr>
            <a:cxnSpLocks/>
          </p:cNvCxnSpPr>
          <p:nvPr/>
        </p:nvCxnSpPr>
        <p:spPr>
          <a:xfrm>
            <a:off x="1638157" y="4265126"/>
            <a:ext cx="446538" cy="0"/>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B538F022-44CC-A64F-FB9D-CDF057E1DA90}"/>
              </a:ext>
            </a:extLst>
          </p:cNvPr>
          <p:cNvCxnSpPr>
            <a:cxnSpLocks/>
          </p:cNvCxnSpPr>
          <p:nvPr/>
        </p:nvCxnSpPr>
        <p:spPr>
          <a:xfrm>
            <a:off x="3298066" y="4265126"/>
            <a:ext cx="446538" cy="0"/>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04162827-4D29-A29C-905C-659A7DCD56C0}"/>
              </a:ext>
            </a:extLst>
          </p:cNvPr>
          <p:cNvCxnSpPr>
            <a:cxnSpLocks/>
          </p:cNvCxnSpPr>
          <p:nvPr/>
        </p:nvCxnSpPr>
        <p:spPr>
          <a:xfrm>
            <a:off x="5497630" y="4265126"/>
            <a:ext cx="446538" cy="0"/>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5CE64FA-1A82-0C72-30EA-835ACA312A41}"/>
              </a:ext>
            </a:extLst>
          </p:cNvPr>
          <p:cNvCxnSpPr>
            <a:cxnSpLocks/>
          </p:cNvCxnSpPr>
          <p:nvPr/>
        </p:nvCxnSpPr>
        <p:spPr>
          <a:xfrm flipV="1">
            <a:off x="6633806" y="3051492"/>
            <a:ext cx="266764" cy="507442"/>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sp>
        <p:nvSpPr>
          <p:cNvPr id="6" name="Rectangle: Rounded Corners 5">
            <a:extLst>
              <a:ext uri="{FF2B5EF4-FFF2-40B4-BE49-F238E27FC236}">
                <a16:creationId xmlns:a16="http://schemas.microsoft.com/office/drawing/2014/main" id="{7D806872-D9C3-76F2-79CF-94F86C7FC1A0}"/>
              </a:ext>
            </a:extLst>
          </p:cNvPr>
          <p:cNvSpPr/>
          <p:nvPr/>
        </p:nvSpPr>
        <p:spPr>
          <a:xfrm>
            <a:off x="556146" y="2447878"/>
            <a:ext cx="5602406" cy="402609"/>
          </a:xfrm>
          <a:prstGeom prst="roundRect">
            <a:avLst/>
          </a:prstGeom>
          <a:noFill/>
          <a:ln w="28575">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944085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4223982" y="1369219"/>
            <a:ext cx="4291368" cy="3263504"/>
          </a:xfrm>
        </p:spPr>
        <p:txBody>
          <a:bodyPr/>
          <a:lstStyle/>
          <a:p>
            <a:r>
              <a:rPr lang="en-US" dirty="0"/>
              <a:t>The L-Moment Ratio Diagram (LMRD) can help determine the most appropriate probability distribution</a:t>
            </a:r>
          </a:p>
          <a:p>
            <a:r>
              <a:rPr lang="en-US" dirty="0"/>
              <a:t>For this example (Cluster 1), using the </a:t>
            </a:r>
            <a:r>
              <a:rPr lang="en-US" dirty="0">
                <a:solidFill>
                  <a:srgbClr val="00FFFF"/>
                </a:solidFill>
              </a:rPr>
              <a:t>regional ratios</a:t>
            </a:r>
            <a:r>
              <a:rPr lang="en-US" dirty="0"/>
              <a:t>, the best distribution is the </a:t>
            </a:r>
            <a:r>
              <a:rPr lang="en-US" dirty="0">
                <a:solidFill>
                  <a:srgbClr val="00FFFF"/>
                </a:solidFill>
              </a:rPr>
              <a:t>Generalized Extreme Value (GEV)</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Identify the Probability Distribution</a:t>
            </a:r>
          </a:p>
        </p:txBody>
      </p:sp>
      <p:pic>
        <p:nvPicPr>
          <p:cNvPr id="5" name="Picture 4">
            <a:extLst>
              <a:ext uri="{FF2B5EF4-FFF2-40B4-BE49-F238E27FC236}">
                <a16:creationId xmlns:a16="http://schemas.microsoft.com/office/drawing/2014/main" id="{4EF39F2A-7F1C-C47F-18A4-E71CB95EF8DF}"/>
              </a:ext>
            </a:extLst>
          </p:cNvPr>
          <p:cNvPicPr>
            <a:picLocks noChangeAspect="1"/>
          </p:cNvPicPr>
          <p:nvPr/>
        </p:nvPicPr>
        <p:blipFill>
          <a:blip r:embed="rId3"/>
          <a:stretch>
            <a:fillRect/>
          </a:stretch>
        </p:blipFill>
        <p:spPr>
          <a:xfrm>
            <a:off x="628650" y="1303012"/>
            <a:ext cx="3514656" cy="3395917"/>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FEE1DC3C-4CDB-78D3-4368-4C4190FAA9E1}"/>
                  </a:ext>
                </a:extLst>
              </p:cNvPr>
              <p:cNvSpPr txBox="1"/>
              <p:nvPr/>
            </p:nvSpPr>
            <p:spPr>
              <a:xfrm>
                <a:off x="2283605" y="4623368"/>
                <a:ext cx="410433" cy="362984"/>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sSub>
                        <m:sSubPr>
                          <m:ctrlPr>
                            <a:rPr lang="en-US" sz="1800" b="0" i="1" smtClean="0">
                              <a:solidFill>
                                <a:srgbClr val="00FF00"/>
                              </a:solidFill>
                              <a:latin typeface="Cambria Math" panose="02040503050406030204" pitchFamily="18" charset="0"/>
                            </a:rPr>
                          </m:ctrlPr>
                        </m:sSubPr>
                        <m:e>
                          <m:r>
                            <a:rPr lang="en-US" sz="1800" b="0" i="1" smtClean="0">
                              <a:solidFill>
                                <a:srgbClr val="00FF00"/>
                              </a:solidFill>
                              <a:latin typeface="Cambria Math" panose="02040503050406030204" pitchFamily="18" charset="0"/>
                            </a:rPr>
                            <m:t>𝑡</m:t>
                          </m:r>
                        </m:e>
                        <m:sub>
                          <m:r>
                            <a:rPr lang="en-US" sz="1800" b="0" i="1" smtClean="0">
                              <a:solidFill>
                                <a:srgbClr val="00FF00"/>
                              </a:solidFill>
                              <a:latin typeface="Cambria Math" panose="02040503050406030204" pitchFamily="18" charset="0"/>
                            </a:rPr>
                            <m:t>3</m:t>
                          </m:r>
                        </m:sub>
                      </m:sSub>
                    </m:oMath>
                  </m:oMathPara>
                </a14:m>
                <a:endParaRPr lang="en-US" sz="1800" b="1" i="1" baseline="-25000" dirty="0">
                  <a:solidFill>
                    <a:srgbClr val="FFA500"/>
                  </a:solidFill>
                  <a:effectLst>
                    <a:outerShdw blurRad="38100" dist="38100" dir="2700000" algn="tl">
                      <a:srgbClr val="000000">
                        <a:alpha val="43137"/>
                      </a:srgbClr>
                    </a:outerShdw>
                  </a:effectLst>
                  <a:latin typeface="Lato" panose="020F0502020204030203" pitchFamily="34" charset="0"/>
                </a:endParaRPr>
              </a:p>
            </p:txBody>
          </p:sp>
        </mc:Choice>
        <mc:Fallback xmlns="">
          <p:sp>
            <p:nvSpPr>
              <p:cNvPr id="6" name="TextBox 5">
                <a:extLst>
                  <a:ext uri="{FF2B5EF4-FFF2-40B4-BE49-F238E27FC236}">
                    <a16:creationId xmlns:a16="http://schemas.microsoft.com/office/drawing/2014/main" id="{FEE1DC3C-4CDB-78D3-4368-4C4190FAA9E1}"/>
                  </a:ext>
                </a:extLst>
              </p:cNvPr>
              <p:cNvSpPr txBox="1">
                <a:spLocks noRot="1" noChangeAspect="1" noMove="1" noResize="1" noEditPoints="1" noAdjustHandles="1" noChangeArrowheads="1" noChangeShapeType="1" noTextEdit="1"/>
              </p:cNvSpPr>
              <p:nvPr/>
            </p:nvSpPr>
            <p:spPr>
              <a:xfrm>
                <a:off x="2283605" y="4623368"/>
                <a:ext cx="410433" cy="362984"/>
              </a:xfrm>
              <a:prstGeom prst="rect">
                <a:avLst/>
              </a:prstGeom>
              <a:blipFill>
                <a:blip r:embed="rId4"/>
                <a:stretch>
                  <a:fillRect b="-1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760A6277-C0E9-946D-DA05-24DFB6E248BE}"/>
                  </a:ext>
                </a:extLst>
              </p:cNvPr>
              <p:cNvSpPr txBox="1"/>
              <p:nvPr/>
            </p:nvSpPr>
            <p:spPr>
              <a:xfrm>
                <a:off x="305227" y="2735427"/>
                <a:ext cx="410432" cy="362984"/>
              </a:xfrm>
              <a:prstGeom prst="rect">
                <a:avLst/>
              </a:prstGeom>
              <a:noFill/>
            </p:spPr>
            <p:txBody>
              <a:bodyPr wrap="none" rtlCol="0">
                <a:spAutoFit/>
              </a:bodyPr>
              <a:lstStyle/>
              <a:p>
                <a:pPr algn="ctr"/>
                <a14:m>
                  <m:oMathPara xmlns:m="http://schemas.openxmlformats.org/officeDocument/2006/math">
                    <m:oMathParaPr>
                      <m:jc m:val="centerGroup"/>
                    </m:oMathParaPr>
                    <m:oMath xmlns:m="http://schemas.openxmlformats.org/officeDocument/2006/math">
                      <m:sSub>
                        <m:sSubPr>
                          <m:ctrlPr>
                            <a:rPr lang="en-US" sz="1800" b="0" i="1" smtClean="0">
                              <a:solidFill>
                                <a:srgbClr val="00FF00"/>
                              </a:solidFill>
                              <a:latin typeface="Cambria Math" panose="02040503050406030204" pitchFamily="18" charset="0"/>
                            </a:rPr>
                          </m:ctrlPr>
                        </m:sSubPr>
                        <m:e>
                          <m:r>
                            <a:rPr lang="en-US" sz="1800" b="0" i="1" smtClean="0">
                              <a:solidFill>
                                <a:srgbClr val="00FF00"/>
                              </a:solidFill>
                              <a:latin typeface="Cambria Math" panose="02040503050406030204" pitchFamily="18" charset="0"/>
                            </a:rPr>
                            <m:t>𝑡</m:t>
                          </m:r>
                        </m:e>
                        <m:sub>
                          <m:r>
                            <a:rPr lang="en-US" sz="1800" b="0" i="1" smtClean="0">
                              <a:solidFill>
                                <a:srgbClr val="00FF00"/>
                              </a:solidFill>
                              <a:latin typeface="Cambria Math" panose="02040503050406030204" pitchFamily="18" charset="0"/>
                            </a:rPr>
                            <m:t>4</m:t>
                          </m:r>
                        </m:sub>
                      </m:sSub>
                    </m:oMath>
                  </m:oMathPara>
                </a14:m>
                <a:endParaRPr lang="en-US" sz="1800" b="1" i="1" baseline="-25000" dirty="0">
                  <a:solidFill>
                    <a:srgbClr val="FFA500"/>
                  </a:solidFill>
                  <a:effectLst>
                    <a:outerShdw blurRad="38100" dist="38100" dir="2700000" algn="tl">
                      <a:srgbClr val="000000">
                        <a:alpha val="43137"/>
                      </a:srgbClr>
                    </a:outerShdw>
                  </a:effectLst>
                  <a:latin typeface="Lato" panose="020F0502020204030203" pitchFamily="34" charset="0"/>
                </a:endParaRPr>
              </a:p>
            </p:txBody>
          </p:sp>
        </mc:Choice>
        <mc:Fallback xmlns="">
          <p:sp>
            <p:nvSpPr>
              <p:cNvPr id="7" name="TextBox 6">
                <a:extLst>
                  <a:ext uri="{FF2B5EF4-FFF2-40B4-BE49-F238E27FC236}">
                    <a16:creationId xmlns:a16="http://schemas.microsoft.com/office/drawing/2014/main" id="{760A6277-C0E9-946D-DA05-24DFB6E248BE}"/>
                  </a:ext>
                </a:extLst>
              </p:cNvPr>
              <p:cNvSpPr txBox="1">
                <a:spLocks noRot="1" noChangeAspect="1" noMove="1" noResize="1" noEditPoints="1" noAdjustHandles="1" noChangeArrowheads="1" noChangeShapeType="1" noTextEdit="1"/>
              </p:cNvSpPr>
              <p:nvPr/>
            </p:nvSpPr>
            <p:spPr>
              <a:xfrm>
                <a:off x="305227" y="2735427"/>
                <a:ext cx="410432" cy="362984"/>
              </a:xfrm>
              <a:prstGeom prst="rect">
                <a:avLst/>
              </a:prstGeom>
              <a:blipFill>
                <a:blip r:embed="rId5"/>
                <a:stretch>
                  <a:fillRect b="-3390"/>
                </a:stretch>
              </a:blipFill>
            </p:spPr>
            <p:txBody>
              <a:bodyPr/>
              <a:lstStyle/>
              <a:p>
                <a:r>
                  <a:rPr lang="en-US">
                    <a:noFill/>
                  </a:rPr>
                  <a:t> </a:t>
                </a:r>
              </a:p>
            </p:txBody>
          </p:sp>
        </mc:Fallback>
      </mc:AlternateContent>
    </p:spTree>
    <p:extLst>
      <p:ext uri="{BB962C8B-B14F-4D97-AF65-F5344CB8AC3E}">
        <p14:creationId xmlns:p14="http://schemas.microsoft.com/office/powerpoint/2010/main" val="2183396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50" y="1267000"/>
            <a:ext cx="7886700" cy="3263504"/>
          </a:xfrm>
        </p:spPr>
        <p:txBody>
          <a:bodyPr/>
          <a:lstStyle/>
          <a:p>
            <a:r>
              <a:rPr lang="en-US" dirty="0"/>
              <a:t>This process is repeated for </a:t>
            </a:r>
            <a:r>
              <a:rPr lang="en-US" dirty="0">
                <a:solidFill>
                  <a:srgbClr val="00FFFF"/>
                </a:solidFill>
              </a:rPr>
              <a:t>each region</a:t>
            </a:r>
          </a:p>
          <a:p>
            <a:r>
              <a:rPr lang="en-US" dirty="0"/>
              <a:t>The </a:t>
            </a:r>
            <a:r>
              <a:rPr lang="en-US" dirty="0">
                <a:solidFill>
                  <a:srgbClr val="00FFFF"/>
                </a:solidFill>
              </a:rPr>
              <a:t>same distribution </a:t>
            </a:r>
            <a:r>
              <a:rPr lang="en-US" dirty="0"/>
              <a:t>does not have to be used for all, but this could lead to </a:t>
            </a:r>
            <a:r>
              <a:rPr lang="en-US" dirty="0">
                <a:solidFill>
                  <a:srgbClr val="00FFFF"/>
                </a:solidFill>
              </a:rPr>
              <a:t>spatial discontinuities </a:t>
            </a:r>
            <a:r>
              <a:rPr lang="en-US" dirty="0"/>
              <a:t>depending on the method of regionalization used</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Identify the Probability Distribution</a:t>
            </a:r>
          </a:p>
        </p:txBody>
      </p:sp>
      <p:pic>
        <p:nvPicPr>
          <p:cNvPr id="7" name="Picture 6">
            <a:extLst>
              <a:ext uri="{FF2B5EF4-FFF2-40B4-BE49-F238E27FC236}">
                <a16:creationId xmlns:a16="http://schemas.microsoft.com/office/drawing/2014/main" id="{78D5BC0D-4A94-FA6F-A8A2-CCE1ACD8879E}"/>
              </a:ext>
            </a:extLst>
          </p:cNvPr>
          <p:cNvPicPr>
            <a:picLocks noChangeAspect="1"/>
          </p:cNvPicPr>
          <p:nvPr/>
        </p:nvPicPr>
        <p:blipFill>
          <a:blip r:embed="rId2"/>
          <a:stretch>
            <a:fillRect/>
          </a:stretch>
        </p:blipFill>
        <p:spPr>
          <a:xfrm>
            <a:off x="4344210" y="2770496"/>
            <a:ext cx="2771740" cy="2168104"/>
          </a:xfrm>
          <a:prstGeom prst="rect">
            <a:avLst/>
          </a:prstGeom>
        </p:spPr>
      </p:pic>
      <p:cxnSp>
        <p:nvCxnSpPr>
          <p:cNvPr id="8" name="Straight Arrow Connector 7">
            <a:extLst>
              <a:ext uri="{FF2B5EF4-FFF2-40B4-BE49-F238E27FC236}">
                <a16:creationId xmlns:a16="http://schemas.microsoft.com/office/drawing/2014/main" id="{5726D5A9-6C96-41E8-F419-894E9E008438}"/>
              </a:ext>
            </a:extLst>
          </p:cNvPr>
          <p:cNvCxnSpPr>
            <a:cxnSpLocks/>
          </p:cNvCxnSpPr>
          <p:nvPr/>
        </p:nvCxnSpPr>
        <p:spPr>
          <a:xfrm>
            <a:off x="3282712" y="2569392"/>
            <a:ext cx="855972" cy="0"/>
          </a:xfrm>
          <a:prstGeom prst="straightConnector1">
            <a:avLst/>
          </a:prstGeom>
          <a:ln w="38100">
            <a:solidFill>
              <a:srgbClr val="FF00FF"/>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0DDD3B8A-E41D-336E-2405-35BD1447E523}"/>
              </a:ext>
            </a:extLst>
          </p:cNvPr>
          <p:cNvSpPr txBox="1"/>
          <p:nvPr/>
        </p:nvSpPr>
        <p:spPr>
          <a:xfrm>
            <a:off x="4084091" y="2415504"/>
            <a:ext cx="3272051" cy="307777"/>
          </a:xfrm>
          <a:prstGeom prst="rect">
            <a:avLst/>
          </a:prstGeom>
          <a:noFill/>
        </p:spPr>
        <p:txBody>
          <a:bodyPr wrap="square" rtlCol="0">
            <a:spAutoFit/>
          </a:bodyPr>
          <a:lstStyle/>
          <a:p>
            <a:r>
              <a:rPr lang="en-US" sz="1400" i="1" dirty="0">
                <a:solidFill>
                  <a:srgbClr val="FF00FF"/>
                </a:solidFill>
              </a:rPr>
              <a:t>Earlier volumes of NOAA Atlas 14 did this</a:t>
            </a:r>
          </a:p>
        </p:txBody>
      </p:sp>
      <p:sp>
        <p:nvSpPr>
          <p:cNvPr id="11" name="TextBox 10">
            <a:extLst>
              <a:ext uri="{FF2B5EF4-FFF2-40B4-BE49-F238E27FC236}">
                <a16:creationId xmlns:a16="http://schemas.microsoft.com/office/drawing/2014/main" id="{EEECD8D8-C1D2-0300-7F64-67529A204756}"/>
              </a:ext>
            </a:extLst>
          </p:cNvPr>
          <p:cNvSpPr txBox="1"/>
          <p:nvPr/>
        </p:nvSpPr>
        <p:spPr>
          <a:xfrm>
            <a:off x="4385801" y="4707068"/>
            <a:ext cx="2688557" cy="230832"/>
          </a:xfrm>
          <a:prstGeom prst="rect">
            <a:avLst/>
          </a:prstGeom>
          <a:solidFill>
            <a:schemeClr val="bg1">
              <a:alpha val="50196"/>
            </a:schemeClr>
          </a:solidFill>
        </p:spPr>
        <p:txBody>
          <a:bodyPr wrap="none" rtlCol="0">
            <a:spAutoFit/>
          </a:bodyPr>
          <a:lstStyle/>
          <a:p>
            <a:r>
              <a:rPr lang="en-US" sz="900" b="1" dirty="0">
                <a:effectLst>
                  <a:outerShdw blurRad="38100" dist="38100" dir="2700000" algn="tl">
                    <a:srgbClr val="000000">
                      <a:alpha val="43137"/>
                    </a:srgbClr>
                  </a:outerShdw>
                </a:effectLst>
                <a:latin typeface="Lato" panose="020F0502020204030203" pitchFamily="34" charset="0"/>
              </a:rPr>
              <a:t>NOAA Atlas 14, Volume 1, 24-hour, 1/1,000 ACE</a:t>
            </a:r>
          </a:p>
        </p:txBody>
      </p:sp>
      <p:pic>
        <p:nvPicPr>
          <p:cNvPr id="22" name="Picture 21">
            <a:extLst>
              <a:ext uri="{FF2B5EF4-FFF2-40B4-BE49-F238E27FC236}">
                <a16:creationId xmlns:a16="http://schemas.microsoft.com/office/drawing/2014/main" id="{DB3412BE-74BE-9B5D-86DB-C514CC3B00E4}"/>
              </a:ext>
            </a:extLst>
          </p:cNvPr>
          <p:cNvPicPr>
            <a:picLocks noChangeAspect="1"/>
          </p:cNvPicPr>
          <p:nvPr/>
        </p:nvPicPr>
        <p:blipFill>
          <a:blip r:embed="rId3"/>
          <a:srcRect b="24533"/>
          <a:stretch/>
        </p:blipFill>
        <p:spPr>
          <a:xfrm>
            <a:off x="757157" y="2770496"/>
            <a:ext cx="3278962" cy="2167404"/>
          </a:xfrm>
          <a:prstGeom prst="rect">
            <a:avLst/>
          </a:prstGeom>
        </p:spPr>
      </p:pic>
      <p:sp>
        <p:nvSpPr>
          <p:cNvPr id="23" name="Rectangle 22">
            <a:extLst>
              <a:ext uri="{FF2B5EF4-FFF2-40B4-BE49-F238E27FC236}">
                <a16:creationId xmlns:a16="http://schemas.microsoft.com/office/drawing/2014/main" id="{9C4530BF-DB32-BCEE-A34E-DD3263178A77}"/>
              </a:ext>
            </a:extLst>
          </p:cNvPr>
          <p:cNvSpPr/>
          <p:nvPr/>
        </p:nvSpPr>
        <p:spPr>
          <a:xfrm>
            <a:off x="3661012" y="3364173"/>
            <a:ext cx="293427" cy="174009"/>
          </a:xfrm>
          <a:prstGeom prst="rect">
            <a:avLst/>
          </a:prstGeom>
          <a:noFill/>
          <a:ln w="28575">
            <a:solidFill>
              <a:srgbClr val="00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06B136E2-1D95-287B-A9CB-20E42B103A8E}"/>
              </a:ext>
            </a:extLst>
          </p:cNvPr>
          <p:cNvSpPr/>
          <p:nvPr/>
        </p:nvSpPr>
        <p:spPr>
          <a:xfrm>
            <a:off x="3656490" y="4356495"/>
            <a:ext cx="293427" cy="174009"/>
          </a:xfrm>
          <a:prstGeom prst="rect">
            <a:avLst/>
          </a:prstGeom>
          <a:noFill/>
          <a:ln w="28575">
            <a:solidFill>
              <a:srgbClr val="00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1D0BC35-4AA6-59B3-02B1-7B7E8D038117}"/>
              </a:ext>
            </a:extLst>
          </p:cNvPr>
          <p:cNvSpPr/>
          <p:nvPr/>
        </p:nvSpPr>
        <p:spPr>
          <a:xfrm>
            <a:off x="3659696" y="3700048"/>
            <a:ext cx="293427" cy="174009"/>
          </a:xfrm>
          <a:prstGeom prst="rect">
            <a:avLst/>
          </a:prstGeom>
          <a:noFill/>
          <a:ln w="28575">
            <a:solidFill>
              <a:srgbClr val="FF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E6CF3DE0-2045-FF9E-D5A8-0E596A62B5D9}"/>
              </a:ext>
            </a:extLst>
          </p:cNvPr>
          <p:cNvSpPr/>
          <p:nvPr/>
        </p:nvSpPr>
        <p:spPr>
          <a:xfrm>
            <a:off x="3656489" y="4689419"/>
            <a:ext cx="293427" cy="174009"/>
          </a:xfrm>
          <a:prstGeom prst="rect">
            <a:avLst/>
          </a:prstGeom>
          <a:noFill/>
          <a:ln w="28575">
            <a:solidFill>
              <a:srgbClr val="FFA5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03BBDB83-3A6B-C335-9C91-A4A35E7A9DD9}"/>
              </a:ext>
            </a:extLst>
          </p:cNvPr>
          <p:cNvSpPr/>
          <p:nvPr/>
        </p:nvSpPr>
        <p:spPr>
          <a:xfrm>
            <a:off x="3654786" y="4035923"/>
            <a:ext cx="293427" cy="174009"/>
          </a:xfrm>
          <a:prstGeom prst="rect">
            <a:avLst/>
          </a:prstGeom>
          <a:noFill/>
          <a:ln w="28575">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a:extLst>
              <a:ext uri="{FF2B5EF4-FFF2-40B4-BE49-F238E27FC236}">
                <a16:creationId xmlns:a16="http://schemas.microsoft.com/office/drawing/2014/main" id="{4CD2AA6E-120E-7B68-1689-CCECECC74D19}"/>
              </a:ext>
            </a:extLst>
          </p:cNvPr>
          <p:cNvSpPr txBox="1"/>
          <p:nvPr/>
        </p:nvSpPr>
        <p:spPr>
          <a:xfrm>
            <a:off x="1255254" y="4712045"/>
            <a:ext cx="2130711" cy="230832"/>
          </a:xfrm>
          <a:prstGeom prst="rect">
            <a:avLst/>
          </a:prstGeom>
          <a:solidFill>
            <a:srgbClr val="000000">
              <a:alpha val="60000"/>
            </a:srgbClr>
          </a:solidFill>
        </p:spPr>
        <p:txBody>
          <a:bodyPr wrap="none" rtlCol="0">
            <a:spAutoFit/>
          </a:bodyPr>
          <a:lstStyle/>
          <a:p>
            <a:r>
              <a:rPr lang="en-US" sz="900" b="1" dirty="0">
                <a:effectLst>
                  <a:outerShdw blurRad="38100" dist="38100" dir="2700000" algn="tl">
                    <a:srgbClr val="000000">
                      <a:alpha val="43137"/>
                    </a:srgbClr>
                  </a:outerShdw>
                </a:effectLst>
                <a:latin typeface="Lato" panose="020F0502020204030203" pitchFamily="34" charset="0"/>
              </a:rPr>
              <a:t>NOAA Atlas 14, Volume 1, Table 4.5.1</a:t>
            </a:r>
          </a:p>
        </p:txBody>
      </p:sp>
    </p:spTree>
    <p:extLst>
      <p:ext uri="{BB962C8B-B14F-4D97-AF65-F5344CB8AC3E}">
        <p14:creationId xmlns:p14="http://schemas.microsoft.com/office/powerpoint/2010/main" val="3382965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49" y="1290168"/>
            <a:ext cx="7886700" cy="2070017"/>
          </a:xfrm>
        </p:spPr>
        <p:txBody>
          <a:bodyPr>
            <a:normAutofit/>
          </a:bodyPr>
          <a:lstStyle/>
          <a:p>
            <a:pPr marL="457200" indent="-457200">
              <a:buAutoNum type="arabicPeriod"/>
            </a:pPr>
            <a:r>
              <a:rPr lang="en-US" dirty="0"/>
              <a:t>Collect data</a:t>
            </a:r>
          </a:p>
          <a:p>
            <a:pPr marL="457200" indent="-457200">
              <a:buAutoNum type="arabicPeriod"/>
            </a:pPr>
            <a:r>
              <a:rPr lang="en-US" dirty="0"/>
              <a:t>Create homogeneous regions</a:t>
            </a:r>
          </a:p>
          <a:p>
            <a:pPr marL="457200" indent="-457200">
              <a:buAutoNum type="arabicPeriod"/>
            </a:pPr>
            <a:r>
              <a:rPr lang="en-US" dirty="0"/>
              <a:t>Compute L-moment ratios</a:t>
            </a:r>
          </a:p>
          <a:p>
            <a:pPr marL="457200" indent="-457200">
              <a:buAutoNum type="arabicPeriod"/>
            </a:pPr>
            <a:r>
              <a:rPr lang="en-US" dirty="0"/>
              <a:t>Identify appropriate probability distribution</a:t>
            </a:r>
          </a:p>
          <a:p>
            <a:pPr marL="457200" indent="-457200">
              <a:buAutoNum type="arabicPeriod"/>
            </a:pPr>
            <a:r>
              <a:rPr lang="en-US" dirty="0"/>
              <a:t>Estimate parameters</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Summary of Steps</a:t>
            </a:r>
          </a:p>
        </p:txBody>
      </p:sp>
      <p:pic>
        <p:nvPicPr>
          <p:cNvPr id="5" name="Picture 4">
            <a:extLst>
              <a:ext uri="{FF2B5EF4-FFF2-40B4-BE49-F238E27FC236}">
                <a16:creationId xmlns:a16="http://schemas.microsoft.com/office/drawing/2014/main" id="{D5A8479B-A25E-9502-82CE-6083647987A9}"/>
              </a:ext>
            </a:extLst>
          </p:cNvPr>
          <p:cNvPicPr>
            <a:picLocks noChangeAspect="1"/>
          </p:cNvPicPr>
          <p:nvPr/>
        </p:nvPicPr>
        <p:blipFill>
          <a:blip r:embed="rId2"/>
          <a:srcRect l="2108" t="6199" r="75569" b="3320"/>
          <a:stretch/>
        </p:blipFill>
        <p:spPr>
          <a:xfrm>
            <a:off x="399624" y="3504263"/>
            <a:ext cx="1149824" cy="1477169"/>
          </a:xfrm>
          <a:prstGeom prst="rect">
            <a:avLst/>
          </a:prstGeom>
        </p:spPr>
      </p:pic>
      <p:pic>
        <p:nvPicPr>
          <p:cNvPr id="7" name="Picture 6">
            <a:extLst>
              <a:ext uri="{FF2B5EF4-FFF2-40B4-BE49-F238E27FC236}">
                <a16:creationId xmlns:a16="http://schemas.microsoft.com/office/drawing/2014/main" id="{E82196EF-CBC0-41C4-F8BF-CDAA6DC51FE8}"/>
              </a:ext>
            </a:extLst>
          </p:cNvPr>
          <p:cNvPicPr>
            <a:picLocks noChangeAspect="1"/>
          </p:cNvPicPr>
          <p:nvPr/>
        </p:nvPicPr>
        <p:blipFill>
          <a:blip r:embed="rId3"/>
          <a:stretch>
            <a:fillRect/>
          </a:stretch>
        </p:blipFill>
        <p:spPr>
          <a:xfrm>
            <a:off x="6017413" y="3678250"/>
            <a:ext cx="913865" cy="1173752"/>
          </a:xfrm>
          <a:prstGeom prst="rect">
            <a:avLst/>
          </a:prstGeom>
          <a:ln w="28575">
            <a:solidFill>
              <a:srgbClr val="FF00FF"/>
            </a:solidFill>
          </a:ln>
        </p:spPr>
      </p:pic>
      <p:pic>
        <p:nvPicPr>
          <p:cNvPr id="11" name="Picture 10">
            <a:extLst>
              <a:ext uri="{FF2B5EF4-FFF2-40B4-BE49-F238E27FC236}">
                <a16:creationId xmlns:a16="http://schemas.microsoft.com/office/drawing/2014/main" id="{88E8B59B-E18E-81BC-3543-BC9AF4806A3D}"/>
              </a:ext>
            </a:extLst>
          </p:cNvPr>
          <p:cNvPicPr>
            <a:picLocks noChangeAspect="1"/>
          </p:cNvPicPr>
          <p:nvPr/>
        </p:nvPicPr>
        <p:blipFill>
          <a:blip r:embed="rId2"/>
          <a:srcRect l="63167" t="13203" r="4706" b="11768"/>
          <a:stretch/>
        </p:blipFill>
        <p:spPr>
          <a:xfrm>
            <a:off x="3777989" y="3640049"/>
            <a:ext cx="1654791" cy="1224886"/>
          </a:xfrm>
          <a:prstGeom prst="rect">
            <a:avLst/>
          </a:prstGeom>
        </p:spPr>
      </p:pic>
      <p:pic>
        <p:nvPicPr>
          <p:cNvPr id="12" name="Picture 11">
            <a:extLst>
              <a:ext uri="{FF2B5EF4-FFF2-40B4-BE49-F238E27FC236}">
                <a16:creationId xmlns:a16="http://schemas.microsoft.com/office/drawing/2014/main" id="{48B5D528-B850-B7A9-5B55-0963AB706903}"/>
              </a:ext>
            </a:extLst>
          </p:cNvPr>
          <p:cNvPicPr>
            <a:picLocks noChangeAspect="1"/>
          </p:cNvPicPr>
          <p:nvPr/>
        </p:nvPicPr>
        <p:blipFill>
          <a:blip r:embed="rId2"/>
          <a:srcRect l="33803" t="4579" r="43874" b="3464"/>
          <a:stretch/>
        </p:blipFill>
        <p:spPr>
          <a:xfrm>
            <a:off x="2133303" y="3504262"/>
            <a:ext cx="1131378" cy="1477170"/>
          </a:xfrm>
          <a:prstGeom prst="rect">
            <a:avLst/>
          </a:prstGeom>
        </p:spPr>
      </p:pic>
      <p:pic>
        <p:nvPicPr>
          <p:cNvPr id="14" name="Picture 13">
            <a:extLst>
              <a:ext uri="{FF2B5EF4-FFF2-40B4-BE49-F238E27FC236}">
                <a16:creationId xmlns:a16="http://schemas.microsoft.com/office/drawing/2014/main" id="{95052BE7-3038-563C-B71A-3B51DF7AACD3}"/>
              </a:ext>
            </a:extLst>
          </p:cNvPr>
          <p:cNvPicPr>
            <a:picLocks noChangeAspect="1"/>
          </p:cNvPicPr>
          <p:nvPr/>
        </p:nvPicPr>
        <p:blipFill>
          <a:blip r:embed="rId4"/>
          <a:stretch>
            <a:fillRect/>
          </a:stretch>
        </p:blipFill>
        <p:spPr>
          <a:xfrm>
            <a:off x="6931278" y="1553194"/>
            <a:ext cx="1968532" cy="1393778"/>
          </a:xfrm>
          <a:prstGeom prst="rect">
            <a:avLst/>
          </a:prstGeom>
          <a:ln w="28575">
            <a:solidFill>
              <a:srgbClr val="FF00FF"/>
            </a:solidFill>
          </a:ln>
        </p:spPr>
      </p:pic>
      <p:cxnSp>
        <p:nvCxnSpPr>
          <p:cNvPr id="16" name="Straight Arrow Connector 15">
            <a:extLst>
              <a:ext uri="{FF2B5EF4-FFF2-40B4-BE49-F238E27FC236}">
                <a16:creationId xmlns:a16="http://schemas.microsoft.com/office/drawing/2014/main" id="{25633923-08CE-994D-44A9-D47D32B1CFD2}"/>
              </a:ext>
            </a:extLst>
          </p:cNvPr>
          <p:cNvCxnSpPr>
            <a:cxnSpLocks/>
          </p:cNvCxnSpPr>
          <p:nvPr/>
        </p:nvCxnSpPr>
        <p:spPr>
          <a:xfrm>
            <a:off x="1638157" y="4265126"/>
            <a:ext cx="446538" cy="0"/>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B538F022-44CC-A64F-FB9D-CDF057E1DA90}"/>
              </a:ext>
            </a:extLst>
          </p:cNvPr>
          <p:cNvCxnSpPr>
            <a:cxnSpLocks/>
          </p:cNvCxnSpPr>
          <p:nvPr/>
        </p:nvCxnSpPr>
        <p:spPr>
          <a:xfrm>
            <a:off x="3298066" y="4265126"/>
            <a:ext cx="446538" cy="0"/>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04162827-4D29-A29C-905C-659A7DCD56C0}"/>
              </a:ext>
            </a:extLst>
          </p:cNvPr>
          <p:cNvCxnSpPr>
            <a:cxnSpLocks/>
          </p:cNvCxnSpPr>
          <p:nvPr/>
        </p:nvCxnSpPr>
        <p:spPr>
          <a:xfrm>
            <a:off x="5497630" y="4265126"/>
            <a:ext cx="446538" cy="0"/>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95CE64FA-1A82-0C72-30EA-835ACA312A41}"/>
              </a:ext>
            </a:extLst>
          </p:cNvPr>
          <p:cNvCxnSpPr>
            <a:cxnSpLocks/>
          </p:cNvCxnSpPr>
          <p:nvPr/>
        </p:nvCxnSpPr>
        <p:spPr>
          <a:xfrm flipV="1">
            <a:off x="6633806" y="3051492"/>
            <a:ext cx="266764" cy="507442"/>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sp>
        <p:nvSpPr>
          <p:cNvPr id="6" name="Rectangle: Rounded Corners 5">
            <a:extLst>
              <a:ext uri="{FF2B5EF4-FFF2-40B4-BE49-F238E27FC236}">
                <a16:creationId xmlns:a16="http://schemas.microsoft.com/office/drawing/2014/main" id="{28716176-9732-FF8F-127F-B57809D0A1BD}"/>
              </a:ext>
            </a:extLst>
          </p:cNvPr>
          <p:cNvSpPr/>
          <p:nvPr/>
        </p:nvSpPr>
        <p:spPr>
          <a:xfrm>
            <a:off x="491319" y="2828310"/>
            <a:ext cx="3253285" cy="402609"/>
          </a:xfrm>
          <a:prstGeom prst="roundRect">
            <a:avLst/>
          </a:prstGeom>
          <a:noFill/>
          <a:ln w="28575">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2316528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Index Flood (Recap)</a:t>
            </a:r>
          </a:p>
        </p:txBody>
      </p:sp>
      <p:pic>
        <p:nvPicPr>
          <p:cNvPr id="5" name="Picture 4">
            <a:extLst>
              <a:ext uri="{FF2B5EF4-FFF2-40B4-BE49-F238E27FC236}">
                <a16:creationId xmlns:a16="http://schemas.microsoft.com/office/drawing/2014/main" id="{9C14AE7C-D408-A99F-00EF-01DFD8207AAB}"/>
              </a:ext>
            </a:extLst>
          </p:cNvPr>
          <p:cNvPicPr>
            <a:picLocks noChangeAspect="1"/>
          </p:cNvPicPr>
          <p:nvPr/>
        </p:nvPicPr>
        <p:blipFill>
          <a:blip r:embed="rId2"/>
          <a:stretch>
            <a:fillRect/>
          </a:stretch>
        </p:blipFill>
        <p:spPr>
          <a:xfrm>
            <a:off x="1055659" y="1123346"/>
            <a:ext cx="6172305" cy="3855493"/>
          </a:xfrm>
          <a:prstGeom prst="rect">
            <a:avLst/>
          </a:prstGeom>
        </p:spPr>
      </p:pic>
      <p:sp>
        <p:nvSpPr>
          <p:cNvPr id="10" name="Rectangle 9">
            <a:extLst>
              <a:ext uri="{FF2B5EF4-FFF2-40B4-BE49-F238E27FC236}">
                <a16:creationId xmlns:a16="http://schemas.microsoft.com/office/drawing/2014/main" id="{1891F4F1-B5AF-C1D3-9548-5B75AF1C192A}"/>
              </a:ext>
            </a:extLst>
          </p:cNvPr>
          <p:cNvSpPr/>
          <p:nvPr/>
        </p:nvSpPr>
        <p:spPr>
          <a:xfrm>
            <a:off x="1095799" y="2521844"/>
            <a:ext cx="5966913" cy="237564"/>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067367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endParaRPr lang="en-US"/>
          </a:p>
        </p:txBody>
      </p:sp>
      <p:pic>
        <p:nvPicPr>
          <p:cNvPr id="5" name="Picture 4">
            <a:extLst>
              <a:ext uri="{FF2B5EF4-FFF2-40B4-BE49-F238E27FC236}">
                <a16:creationId xmlns:a16="http://schemas.microsoft.com/office/drawing/2014/main" id="{E6783482-57E4-49C5-8AF9-49E8B7F3228C}"/>
              </a:ext>
            </a:extLst>
          </p:cNvPr>
          <p:cNvPicPr>
            <a:picLocks noChangeAspect="1"/>
          </p:cNvPicPr>
          <p:nvPr/>
        </p:nvPicPr>
        <p:blipFill rotWithShape="1">
          <a:blip r:embed="rId3">
            <a:extLst>
              <a:ext uri="{28A0092B-C50C-407E-A947-70E740481C1C}">
                <a14:useLocalDpi xmlns:a14="http://schemas.microsoft.com/office/drawing/2010/main" val="0"/>
              </a:ext>
            </a:extLst>
          </a:blip>
          <a:srcRect t="-1" b="27026"/>
          <a:stretch/>
        </p:blipFill>
        <p:spPr>
          <a:xfrm>
            <a:off x="0" y="-1"/>
            <a:ext cx="9144000" cy="5156391"/>
          </a:xfrm>
          <a:prstGeom prst="rect">
            <a:avLst/>
          </a:prstGeom>
        </p:spPr>
      </p:pic>
      <p:sp>
        <p:nvSpPr>
          <p:cNvPr id="7" name="TextBox 6">
            <a:extLst>
              <a:ext uri="{FF2B5EF4-FFF2-40B4-BE49-F238E27FC236}">
                <a16:creationId xmlns:a16="http://schemas.microsoft.com/office/drawing/2014/main" id="{70B8EDAE-6269-8741-795B-86D45BFAC082}"/>
              </a:ext>
            </a:extLst>
          </p:cNvPr>
          <p:cNvSpPr txBox="1"/>
          <p:nvPr/>
        </p:nvSpPr>
        <p:spPr>
          <a:xfrm>
            <a:off x="297654" y="4377334"/>
            <a:ext cx="1555820" cy="510778"/>
          </a:xfrm>
          <a:prstGeom prst="roundRect">
            <a:avLst/>
          </a:prstGeom>
          <a:solidFill>
            <a:srgbClr val="E6E6E6">
              <a:alpha val="50196"/>
            </a:srgbClr>
          </a:solidFill>
        </p:spPr>
        <p:style>
          <a:lnRef idx="2">
            <a:schemeClr val="dk1"/>
          </a:lnRef>
          <a:fillRef idx="1">
            <a:schemeClr val="lt1"/>
          </a:fillRef>
          <a:effectRef idx="0">
            <a:schemeClr val="dk1"/>
          </a:effectRef>
          <a:fontRef idx="minor">
            <a:schemeClr val="dk1"/>
          </a:fontRef>
        </p:style>
        <p:txBody>
          <a:bodyPr wrap="none" rtlCol="0">
            <a:spAutoFit/>
          </a:bodyPr>
          <a:lstStyle/>
          <a:p>
            <a:pPr algn="ctr"/>
            <a:r>
              <a:rPr lang="en-US" sz="2400" b="1" dirty="0">
                <a:effectLst>
                  <a:outerShdw blurRad="38100" dist="38100" dir="2700000" algn="tl">
                    <a:srgbClr val="000000">
                      <a:alpha val="43137"/>
                    </a:srgbClr>
                  </a:outerShdw>
                </a:effectLst>
                <a:latin typeface="Lato" panose="020F0502020204030203" pitchFamily="34" charset="0"/>
              </a:rPr>
              <a:t>July 2016</a:t>
            </a:r>
          </a:p>
        </p:txBody>
      </p:sp>
      <p:sp>
        <p:nvSpPr>
          <p:cNvPr id="8" name="Oval 7">
            <a:extLst>
              <a:ext uri="{FF2B5EF4-FFF2-40B4-BE49-F238E27FC236}">
                <a16:creationId xmlns:a16="http://schemas.microsoft.com/office/drawing/2014/main" id="{39368C5E-A4F5-831E-50C1-319451C0E908}"/>
              </a:ext>
            </a:extLst>
          </p:cNvPr>
          <p:cNvSpPr/>
          <p:nvPr/>
        </p:nvSpPr>
        <p:spPr>
          <a:xfrm>
            <a:off x="4691791" y="2162623"/>
            <a:ext cx="182880" cy="182880"/>
          </a:xfrm>
          <a:prstGeom prst="ellipse">
            <a:avLst/>
          </a:prstGeom>
          <a:solidFill>
            <a:schemeClr val="accent5">
              <a:lumMod val="20000"/>
              <a:lumOff val="80000"/>
            </a:schemeClr>
          </a:solid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9" name="Oval 8">
            <a:extLst>
              <a:ext uri="{FF2B5EF4-FFF2-40B4-BE49-F238E27FC236}">
                <a16:creationId xmlns:a16="http://schemas.microsoft.com/office/drawing/2014/main" id="{0DE07D16-280D-CB65-93EB-1F1D043C9892}"/>
              </a:ext>
            </a:extLst>
          </p:cNvPr>
          <p:cNvSpPr/>
          <p:nvPr/>
        </p:nvSpPr>
        <p:spPr>
          <a:xfrm>
            <a:off x="6800289" y="2480310"/>
            <a:ext cx="182880" cy="182880"/>
          </a:xfrm>
          <a:prstGeom prst="ellipse">
            <a:avLst/>
          </a:prstGeom>
          <a:solidFill>
            <a:schemeClr val="accent4">
              <a:lumMod val="20000"/>
              <a:lumOff val="80000"/>
            </a:schemeClr>
          </a:solid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10" name="Oval 9">
            <a:extLst>
              <a:ext uri="{FF2B5EF4-FFF2-40B4-BE49-F238E27FC236}">
                <a16:creationId xmlns:a16="http://schemas.microsoft.com/office/drawing/2014/main" id="{7F6A8AD7-F32C-ABBC-CD01-24DA256BF2E2}"/>
              </a:ext>
            </a:extLst>
          </p:cNvPr>
          <p:cNvSpPr/>
          <p:nvPr/>
        </p:nvSpPr>
        <p:spPr>
          <a:xfrm>
            <a:off x="4022912" y="2565306"/>
            <a:ext cx="182880" cy="182880"/>
          </a:xfrm>
          <a:prstGeom prst="ellipse">
            <a:avLst/>
          </a:prstGeom>
          <a:solidFill>
            <a:schemeClr val="tx1">
              <a:lumMod val="65000"/>
            </a:schemeClr>
          </a:solidFill>
          <a:ln w="25400">
            <a:solidFill>
              <a:schemeClr val="bg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Tree>
    <p:extLst>
      <p:ext uri="{BB962C8B-B14F-4D97-AF65-F5344CB8AC3E}">
        <p14:creationId xmlns:p14="http://schemas.microsoft.com/office/powerpoint/2010/main" val="6271865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5485084A-A43C-1AE2-7079-896C02D1A8B6}"/>
              </a:ext>
            </a:extLst>
          </p:cNvPr>
          <p:cNvSpPr/>
          <p:nvPr/>
        </p:nvSpPr>
        <p:spPr>
          <a:xfrm>
            <a:off x="5792372" y="685800"/>
            <a:ext cx="2380957" cy="2616591"/>
          </a:xfrm>
          <a:prstGeom prst="roundRect">
            <a:avLst/>
          </a:prstGeom>
          <a:solidFill>
            <a:srgbClr val="29AF8C">
              <a:alpha val="32157"/>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50" y="1369219"/>
                <a:ext cx="5262196" cy="3263504"/>
              </a:xfrm>
            </p:spPr>
            <p:txBody>
              <a:bodyPr/>
              <a:lstStyle/>
              <a:p>
                <a:r>
                  <a:rPr lang="en-US" dirty="0"/>
                  <a:t>Recall the index flood method:</a:t>
                </a:r>
              </a:p>
              <a:p>
                <a:pPr lvl="1"/>
                <a14:m>
                  <m:oMath xmlns:m="http://schemas.openxmlformats.org/officeDocument/2006/math">
                    <m:sSub>
                      <m:sSubPr>
                        <m:ctrlPr>
                          <a:rPr lang="en-US" i="1" smtClean="0">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rPr>
                              <m:t>𝑄</m:t>
                            </m:r>
                          </m:e>
                        </m:acc>
                      </m:e>
                      <m:sub>
                        <m:r>
                          <a:rPr lang="en-US" i="1">
                            <a:latin typeface="Cambria Math" panose="02040503050406030204" pitchFamily="18" charset="0"/>
                          </a:rPr>
                          <m:t>𝑖</m:t>
                        </m:r>
                      </m:sub>
                    </m:sSub>
                    <m:d>
                      <m:dPr>
                        <m:ctrlPr>
                          <a:rPr lang="en-US" i="1">
                            <a:latin typeface="Cambria Math" panose="02040503050406030204" pitchFamily="18" charset="0"/>
                          </a:rPr>
                        </m:ctrlPr>
                      </m:dPr>
                      <m:e>
                        <m:r>
                          <a:rPr lang="en-US" i="1">
                            <a:latin typeface="Cambria Math" panose="02040503050406030204" pitchFamily="18" charset="0"/>
                          </a:rPr>
                          <m:t>𝐹</m:t>
                        </m:r>
                      </m:e>
                    </m:d>
                    <m:r>
                      <a:rPr lang="en-US" i="1">
                        <a:latin typeface="Cambria Math" panose="02040503050406030204" pitchFamily="18" charset="0"/>
                      </a:rPr>
                      <m:t>=</m:t>
                    </m:r>
                    <m:sSub>
                      <m:sSubPr>
                        <m:ctrlPr>
                          <a:rPr lang="en-US" i="1">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panose="02040503050406030204" pitchFamily="18" charset="0"/>
                                <a:ea typeface="Cambria Math" panose="02040503050406030204" pitchFamily="18" charset="0"/>
                              </a:rPr>
                              <m:t>𝜇</m:t>
                            </m:r>
                          </m:e>
                        </m:acc>
                      </m:e>
                      <m:sub>
                        <m:r>
                          <a:rPr lang="en-US" i="1">
                            <a:latin typeface="Cambria Math" panose="02040503050406030204" pitchFamily="18" charset="0"/>
                          </a:rPr>
                          <m:t>𝑖</m:t>
                        </m:r>
                      </m:sub>
                    </m:sSub>
                    <m:acc>
                      <m:accPr>
                        <m:chr m:val="̂"/>
                        <m:ctrlPr>
                          <a:rPr lang="en-US" i="1">
                            <a:latin typeface="Cambria Math" panose="02040503050406030204" pitchFamily="18" charset="0"/>
                          </a:rPr>
                        </m:ctrlPr>
                      </m:accPr>
                      <m:e>
                        <m:r>
                          <a:rPr lang="en-US" i="1">
                            <a:latin typeface="Cambria Math" panose="02040503050406030204" pitchFamily="18" charset="0"/>
                          </a:rPr>
                          <m:t>𝑞</m:t>
                        </m:r>
                      </m:e>
                    </m:acc>
                    <m:d>
                      <m:dPr>
                        <m:ctrlPr>
                          <a:rPr lang="en-US" i="1">
                            <a:latin typeface="Cambria Math" panose="02040503050406030204" pitchFamily="18" charset="0"/>
                          </a:rPr>
                        </m:ctrlPr>
                      </m:dPr>
                      <m:e>
                        <m:r>
                          <a:rPr lang="en-US" i="1">
                            <a:latin typeface="Cambria Math" panose="02040503050406030204" pitchFamily="18" charset="0"/>
                          </a:rPr>
                          <m:t>𝐹</m:t>
                        </m:r>
                      </m:e>
                    </m:d>
                  </m:oMath>
                </a14:m>
                <a:endParaRPr lang="en-US" dirty="0"/>
              </a:p>
              <a:p>
                <a:pPr lvl="1"/>
                <a:r>
                  <a:rPr lang="en-US" dirty="0"/>
                  <a:t>Site prediction = </a:t>
                </a:r>
                <a:br>
                  <a:rPr lang="en-US" dirty="0"/>
                </a:br>
                <a:r>
                  <a:rPr lang="en-US" dirty="0"/>
                  <a:t>site index flood * regional growth curve</a:t>
                </a:r>
              </a:p>
              <a:p>
                <a:r>
                  <a:rPr lang="en-US" dirty="0"/>
                  <a:t>Appropriate for a </a:t>
                </a:r>
                <a:r>
                  <a:rPr lang="en-US" dirty="0">
                    <a:solidFill>
                      <a:srgbClr val="00FFFF"/>
                    </a:solidFill>
                  </a:rPr>
                  <a:t>single region </a:t>
                </a:r>
                <a:r>
                  <a:rPr lang="en-US" dirty="0"/>
                  <a:t>or regions that are </a:t>
                </a:r>
                <a:r>
                  <a:rPr lang="en-US" dirty="0">
                    <a:solidFill>
                      <a:srgbClr val="00FFFF"/>
                    </a:solidFill>
                  </a:rPr>
                  <a:t>spatially contiguous</a:t>
                </a:r>
              </a:p>
              <a:p>
                <a:r>
                  <a:rPr lang="en-US" dirty="0"/>
                  <a:t>Limitations:</a:t>
                </a:r>
              </a:p>
              <a:p>
                <a:pPr lvl="1"/>
                <a:r>
                  <a:rPr lang="en-US" dirty="0"/>
                  <a:t>Limited by regional membership</a:t>
                </a:r>
              </a:p>
              <a:p>
                <a:pPr lvl="1"/>
                <a:r>
                  <a:rPr lang="en-US" dirty="0"/>
                  <a:t>Adjacent regions can form a sharp boundary</a:t>
                </a:r>
              </a:p>
            </p:txBody>
          </p:sp>
        </mc:Choice>
        <mc:Fallback xmlns="">
          <p:sp>
            <p:nvSpPr>
              <p:cNvPr id="2" name="Content Placeholder 1">
                <a:extLst>
                  <a:ext uri="{FF2B5EF4-FFF2-40B4-BE49-F238E27FC236}">
                    <a16:creationId xmlns:a16="http://schemas.microsoft.com/office/drawing/2014/main" id="{E4482623-A99A-C445-1F59-34BEEFB4D442}"/>
                  </a:ext>
                </a:extLst>
              </p:cNvPr>
              <p:cNvSpPr>
                <a:spLocks noGrp="1" noRot="1" noChangeAspect="1" noMove="1" noResize="1" noEditPoints="1" noAdjustHandles="1" noChangeArrowheads="1" noChangeShapeType="1" noTextEdit="1"/>
              </p:cNvSpPr>
              <p:nvPr>
                <p:ph idx="1"/>
              </p:nvPr>
            </p:nvSpPr>
            <p:spPr>
              <a:xfrm>
                <a:off x="628650" y="1369219"/>
                <a:ext cx="5262196" cy="3263504"/>
              </a:xfrm>
              <a:blipFill>
                <a:blip r:embed="rId2"/>
                <a:stretch>
                  <a:fillRect l="-1159" t="-2243"/>
                </a:stretch>
              </a:blipFill>
            </p:spPr>
            <p:txBody>
              <a:bodyPr/>
              <a:lstStyle/>
              <a:p>
                <a:r>
                  <a:rPr lang="en-US">
                    <a:noFill/>
                  </a:rPr>
                  <a:t> </a:t>
                </a:r>
              </a:p>
            </p:txBody>
          </p:sp>
        </mc:Fallback>
      </mc:AlternateContent>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Index Flood (Recap)</a:t>
            </a:r>
          </a:p>
        </p:txBody>
      </p:sp>
      <p:sp>
        <p:nvSpPr>
          <p:cNvPr id="5" name="TextBox 4">
            <a:extLst>
              <a:ext uri="{FF2B5EF4-FFF2-40B4-BE49-F238E27FC236}">
                <a16:creationId xmlns:a16="http://schemas.microsoft.com/office/drawing/2014/main" id="{62131AA0-F1AD-EBD9-F243-AE9F603E0C1E}"/>
              </a:ext>
            </a:extLst>
          </p:cNvPr>
          <p:cNvSpPr txBox="1"/>
          <p:nvPr/>
        </p:nvSpPr>
        <p:spPr>
          <a:xfrm>
            <a:off x="5792372" y="770930"/>
            <a:ext cx="2380957" cy="2585323"/>
          </a:xfrm>
          <a:prstGeom prst="rect">
            <a:avLst/>
          </a:prstGeom>
          <a:noFill/>
        </p:spPr>
        <p:txBody>
          <a:bodyPr wrap="square" rtlCol="0">
            <a:spAutoFit/>
          </a:bodyPr>
          <a:lstStyle/>
          <a:p>
            <a:pPr marL="0" indent="0" algn="ctr">
              <a:buNone/>
            </a:pPr>
            <a:r>
              <a:rPr lang="en-US" sz="1800" dirty="0"/>
              <a:t>Mean: </a:t>
            </a:r>
          </a:p>
          <a:p>
            <a:pPr marL="0" indent="0" algn="ctr">
              <a:buNone/>
            </a:pPr>
            <a:r>
              <a:rPr lang="en-US" sz="1800" b="1" dirty="0">
                <a:solidFill>
                  <a:srgbClr val="00FFFF"/>
                </a:solidFill>
              </a:rPr>
              <a:t>At-site</a:t>
            </a:r>
            <a:endParaRPr lang="en-US" sz="1800" dirty="0">
              <a:solidFill>
                <a:srgbClr val="00FFFF"/>
              </a:solidFill>
            </a:endParaRPr>
          </a:p>
          <a:p>
            <a:pPr marL="0" indent="0" algn="ctr">
              <a:buNone/>
            </a:pPr>
            <a:endParaRPr lang="en-US" sz="1800" dirty="0"/>
          </a:p>
          <a:p>
            <a:pPr marL="0" indent="0" algn="ctr">
              <a:buNone/>
            </a:pPr>
            <a:r>
              <a:rPr lang="en-US" sz="1800" dirty="0"/>
              <a:t>Standard deviation: </a:t>
            </a:r>
          </a:p>
          <a:p>
            <a:pPr marL="0" indent="0" algn="ctr">
              <a:buNone/>
            </a:pPr>
            <a:r>
              <a:rPr lang="en-US" sz="1800" b="1" dirty="0">
                <a:solidFill>
                  <a:srgbClr val="00FF00"/>
                </a:solidFill>
              </a:rPr>
              <a:t>Regional average</a:t>
            </a:r>
            <a:endParaRPr lang="en-US" sz="1800" dirty="0">
              <a:solidFill>
                <a:srgbClr val="00FF00"/>
              </a:solidFill>
            </a:endParaRPr>
          </a:p>
          <a:p>
            <a:pPr marL="0" indent="0" algn="ctr">
              <a:buNone/>
            </a:pPr>
            <a:endParaRPr lang="en-US" sz="1800" dirty="0"/>
          </a:p>
          <a:p>
            <a:pPr marL="0" indent="0" algn="ctr">
              <a:buNone/>
            </a:pPr>
            <a:r>
              <a:rPr lang="en-US" sz="1800" dirty="0"/>
              <a:t>Skew:</a:t>
            </a:r>
          </a:p>
          <a:p>
            <a:pPr marL="0" indent="0" algn="ctr">
              <a:buNone/>
            </a:pPr>
            <a:r>
              <a:rPr lang="en-US" sz="1800" b="1" dirty="0">
                <a:solidFill>
                  <a:srgbClr val="00FF00"/>
                </a:solidFill>
              </a:rPr>
              <a:t>Regional average</a:t>
            </a:r>
            <a:endParaRPr lang="en-US" sz="1800" dirty="0">
              <a:solidFill>
                <a:srgbClr val="00FF00"/>
              </a:solidFill>
            </a:endParaRPr>
          </a:p>
          <a:p>
            <a:endParaRPr lang="en-US" sz="1800" dirty="0"/>
          </a:p>
        </p:txBody>
      </p:sp>
    </p:spTree>
    <p:extLst>
      <p:ext uri="{BB962C8B-B14F-4D97-AF65-F5344CB8AC3E}">
        <p14:creationId xmlns:p14="http://schemas.microsoft.com/office/powerpoint/2010/main" val="3967745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endParaRPr lang="en-US"/>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Parameter Estimation</a:t>
            </a:r>
          </a:p>
        </p:txBody>
      </p:sp>
      <p:pic>
        <p:nvPicPr>
          <p:cNvPr id="5" name="Picture 4">
            <a:extLst>
              <a:ext uri="{FF2B5EF4-FFF2-40B4-BE49-F238E27FC236}">
                <a16:creationId xmlns:a16="http://schemas.microsoft.com/office/drawing/2014/main" id="{9C14AE7C-D408-A99F-00EF-01DFD8207AAB}"/>
              </a:ext>
            </a:extLst>
          </p:cNvPr>
          <p:cNvPicPr>
            <a:picLocks noChangeAspect="1"/>
          </p:cNvPicPr>
          <p:nvPr/>
        </p:nvPicPr>
        <p:blipFill>
          <a:blip r:embed="rId2"/>
          <a:stretch>
            <a:fillRect/>
          </a:stretch>
        </p:blipFill>
        <p:spPr>
          <a:xfrm>
            <a:off x="1055659" y="1123346"/>
            <a:ext cx="6172305" cy="3855493"/>
          </a:xfrm>
          <a:prstGeom prst="rect">
            <a:avLst/>
          </a:prstGeom>
        </p:spPr>
      </p:pic>
      <p:sp>
        <p:nvSpPr>
          <p:cNvPr id="8" name="Rectangle 7">
            <a:extLst>
              <a:ext uri="{FF2B5EF4-FFF2-40B4-BE49-F238E27FC236}">
                <a16:creationId xmlns:a16="http://schemas.microsoft.com/office/drawing/2014/main" id="{29F061BC-B6F9-2937-0D92-971B88F86216}"/>
              </a:ext>
            </a:extLst>
          </p:cNvPr>
          <p:cNvSpPr/>
          <p:nvPr/>
        </p:nvSpPr>
        <p:spPr>
          <a:xfrm>
            <a:off x="1095800" y="3813718"/>
            <a:ext cx="5966915" cy="237564"/>
          </a:xfrm>
          <a:prstGeom prst="rect">
            <a:avLst/>
          </a:prstGeom>
          <a:noFill/>
          <a:ln w="3810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503555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4807424" y="1369219"/>
            <a:ext cx="3707925" cy="3350492"/>
          </a:xfrm>
        </p:spPr>
        <p:txBody>
          <a:bodyPr>
            <a:normAutofit fontScale="92500" lnSpcReduction="10000"/>
          </a:bodyPr>
          <a:lstStyle/>
          <a:p>
            <a:r>
              <a:rPr lang="en-US" dirty="0"/>
              <a:t>Using the Index Flood variants of regionalization</a:t>
            </a:r>
          </a:p>
          <a:p>
            <a:pPr lvl="1"/>
            <a:r>
              <a:rPr lang="en-US" dirty="0">
                <a:solidFill>
                  <a:srgbClr val="FFA500"/>
                </a:solidFill>
              </a:rPr>
              <a:t>At-site</a:t>
            </a:r>
            <a:r>
              <a:rPr lang="en-US" dirty="0"/>
              <a:t>: L-mean</a:t>
            </a:r>
          </a:p>
          <a:p>
            <a:pPr lvl="1"/>
            <a:r>
              <a:rPr lang="en-US" dirty="0">
                <a:solidFill>
                  <a:srgbClr val="FFA500"/>
                </a:solidFill>
              </a:rPr>
              <a:t>Regional-average</a:t>
            </a:r>
            <a:r>
              <a:rPr lang="en-US" dirty="0"/>
              <a:t>: L-CV, L-skew</a:t>
            </a:r>
          </a:p>
          <a:p>
            <a:r>
              <a:rPr lang="en-US" dirty="0"/>
              <a:t>Perform </a:t>
            </a:r>
            <a:r>
              <a:rPr lang="en-US" dirty="0">
                <a:solidFill>
                  <a:srgbClr val="00FFFF"/>
                </a:solidFill>
              </a:rPr>
              <a:t>spatial regression </a:t>
            </a:r>
            <a:r>
              <a:rPr lang="en-US" dirty="0"/>
              <a:t>or</a:t>
            </a:r>
            <a:r>
              <a:rPr lang="en-US" dirty="0">
                <a:solidFill>
                  <a:srgbClr val="00FFFF"/>
                </a:solidFill>
              </a:rPr>
              <a:t> interpolation</a:t>
            </a:r>
          </a:p>
          <a:p>
            <a:r>
              <a:rPr lang="en-US" dirty="0"/>
              <a:t>Spatial covariates such as:</a:t>
            </a:r>
          </a:p>
          <a:p>
            <a:pPr lvl="1"/>
            <a:r>
              <a:rPr lang="en-US" dirty="0"/>
              <a:t>Latitude/longitude</a:t>
            </a:r>
          </a:p>
          <a:p>
            <a:pPr lvl="1"/>
            <a:r>
              <a:rPr lang="en-US" dirty="0"/>
              <a:t>Elevation</a:t>
            </a:r>
          </a:p>
          <a:p>
            <a:pPr lvl="1"/>
            <a:r>
              <a:rPr lang="en-US" dirty="0"/>
              <a:t>Mean Annual                Precipitation</a:t>
            </a:r>
          </a:p>
          <a:p>
            <a:pPr lvl="1"/>
            <a:r>
              <a:rPr lang="en-US" dirty="0"/>
              <a:t>Etc.</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Spatial Mapping</a:t>
            </a:r>
          </a:p>
        </p:txBody>
      </p:sp>
      <p:pic>
        <p:nvPicPr>
          <p:cNvPr id="5" name="Content Placeholder 3" descr="Chart, scatter chart&#10;&#10;Description automatically generated">
            <a:extLst>
              <a:ext uri="{FF2B5EF4-FFF2-40B4-BE49-F238E27FC236}">
                <a16:creationId xmlns:a16="http://schemas.microsoft.com/office/drawing/2014/main" id="{59389342-385F-7DDD-CCAF-BF2DF9B8066B}"/>
              </a:ext>
            </a:extLst>
          </p:cNvPr>
          <p:cNvPicPr>
            <a:picLocks noChangeAspect="1"/>
          </p:cNvPicPr>
          <p:nvPr/>
        </p:nvPicPr>
        <p:blipFill>
          <a:blip r:embed="rId3"/>
          <a:stretch>
            <a:fillRect/>
          </a:stretch>
        </p:blipFill>
        <p:spPr>
          <a:xfrm>
            <a:off x="284536" y="1268016"/>
            <a:ext cx="2290191" cy="1832153"/>
          </a:xfrm>
          <a:prstGeom prst="rect">
            <a:avLst/>
          </a:prstGeom>
        </p:spPr>
      </p:pic>
      <p:pic>
        <p:nvPicPr>
          <p:cNvPr id="6" name="Picture 5" descr="Diagram&#10;&#10;Description automatically generated">
            <a:extLst>
              <a:ext uri="{FF2B5EF4-FFF2-40B4-BE49-F238E27FC236}">
                <a16:creationId xmlns:a16="http://schemas.microsoft.com/office/drawing/2014/main" id="{821C1AE4-0A2A-37BC-6F79-A3A7406645BD}"/>
              </a:ext>
            </a:extLst>
          </p:cNvPr>
          <p:cNvPicPr>
            <a:picLocks noChangeAspect="1"/>
          </p:cNvPicPr>
          <p:nvPr/>
        </p:nvPicPr>
        <p:blipFill>
          <a:blip r:embed="rId4"/>
          <a:stretch>
            <a:fillRect/>
          </a:stretch>
        </p:blipFill>
        <p:spPr>
          <a:xfrm>
            <a:off x="284536" y="3178264"/>
            <a:ext cx="2290191" cy="1832153"/>
          </a:xfrm>
          <a:prstGeom prst="rect">
            <a:avLst/>
          </a:prstGeom>
        </p:spPr>
      </p:pic>
      <p:pic>
        <p:nvPicPr>
          <p:cNvPr id="7" name="Picture 6" descr="Chart, map, scatter chart&#10;&#10;Description automatically generated">
            <a:extLst>
              <a:ext uri="{FF2B5EF4-FFF2-40B4-BE49-F238E27FC236}">
                <a16:creationId xmlns:a16="http://schemas.microsoft.com/office/drawing/2014/main" id="{809F4E8C-2E09-FF47-06E9-B54CA7D5754F}"/>
              </a:ext>
            </a:extLst>
          </p:cNvPr>
          <p:cNvPicPr>
            <a:picLocks noChangeAspect="1"/>
          </p:cNvPicPr>
          <p:nvPr/>
        </p:nvPicPr>
        <p:blipFill>
          <a:blip r:embed="rId5"/>
          <a:stretch>
            <a:fillRect/>
          </a:stretch>
        </p:blipFill>
        <p:spPr>
          <a:xfrm>
            <a:off x="2673212" y="1268016"/>
            <a:ext cx="2035726" cy="1832153"/>
          </a:xfrm>
          <a:prstGeom prst="rect">
            <a:avLst/>
          </a:prstGeom>
        </p:spPr>
      </p:pic>
      <p:pic>
        <p:nvPicPr>
          <p:cNvPr id="8" name="Picture 7" descr="Map&#10;&#10;Description automatically generated">
            <a:extLst>
              <a:ext uri="{FF2B5EF4-FFF2-40B4-BE49-F238E27FC236}">
                <a16:creationId xmlns:a16="http://schemas.microsoft.com/office/drawing/2014/main" id="{14B39B3F-26DD-795C-AF37-881B3C2C2A8D}"/>
              </a:ext>
            </a:extLst>
          </p:cNvPr>
          <p:cNvPicPr>
            <a:picLocks noChangeAspect="1"/>
          </p:cNvPicPr>
          <p:nvPr/>
        </p:nvPicPr>
        <p:blipFill>
          <a:blip r:embed="rId6"/>
          <a:stretch>
            <a:fillRect/>
          </a:stretch>
        </p:blipFill>
        <p:spPr>
          <a:xfrm>
            <a:off x="2673212" y="3178264"/>
            <a:ext cx="2035726" cy="1832153"/>
          </a:xfrm>
          <a:prstGeom prst="rect">
            <a:avLst/>
          </a:prstGeom>
        </p:spPr>
      </p:pic>
      <p:cxnSp>
        <p:nvCxnSpPr>
          <p:cNvPr id="9" name="Straight Arrow Connector 8">
            <a:extLst>
              <a:ext uri="{FF2B5EF4-FFF2-40B4-BE49-F238E27FC236}">
                <a16:creationId xmlns:a16="http://schemas.microsoft.com/office/drawing/2014/main" id="{63E1AC04-25AB-3989-52D9-884892A8FD96}"/>
              </a:ext>
            </a:extLst>
          </p:cNvPr>
          <p:cNvCxnSpPr>
            <a:cxnSpLocks/>
          </p:cNvCxnSpPr>
          <p:nvPr/>
        </p:nvCxnSpPr>
        <p:spPr>
          <a:xfrm>
            <a:off x="2344003" y="2405618"/>
            <a:ext cx="591928" cy="0"/>
          </a:xfrm>
          <a:prstGeom prst="straightConnector1">
            <a:avLst/>
          </a:prstGeom>
          <a:ln w="60325">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DC0625B7-28B1-C132-1E19-AC871FDB9603}"/>
              </a:ext>
            </a:extLst>
          </p:cNvPr>
          <p:cNvCxnSpPr>
            <a:cxnSpLocks/>
          </p:cNvCxnSpPr>
          <p:nvPr/>
        </p:nvCxnSpPr>
        <p:spPr>
          <a:xfrm>
            <a:off x="2335017" y="4304931"/>
            <a:ext cx="591928" cy="0"/>
          </a:xfrm>
          <a:prstGeom prst="straightConnector1">
            <a:avLst/>
          </a:prstGeom>
          <a:ln w="60325">
            <a:solidFill>
              <a:srgbClr val="FFA5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2455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4804012" y="1369219"/>
            <a:ext cx="3711338" cy="3263504"/>
          </a:xfrm>
        </p:spPr>
        <p:txBody>
          <a:bodyPr>
            <a:normAutofit lnSpcReduction="10000"/>
          </a:bodyPr>
          <a:lstStyle/>
          <a:p>
            <a:pPr marL="0" indent="0">
              <a:buNone/>
            </a:pPr>
            <a:r>
              <a:rPr lang="en-US" sz="2400" dirty="0"/>
              <a:t>For a point or an area, estimate:</a:t>
            </a:r>
          </a:p>
          <a:p>
            <a:endParaRPr lang="en-US" sz="1600" dirty="0"/>
          </a:p>
          <a:p>
            <a:pPr marL="0" indent="0">
              <a:buNone/>
            </a:pPr>
            <a:r>
              <a:rPr lang="en-US" sz="2400" dirty="0"/>
              <a:t>     </a:t>
            </a:r>
            <a:r>
              <a:rPr lang="en-US" sz="2400" dirty="0">
                <a:solidFill>
                  <a:srgbClr val="00FFFF"/>
                </a:solidFill>
              </a:rPr>
              <a:t>l</a:t>
            </a:r>
            <a:r>
              <a:rPr lang="en-US" sz="2400" baseline="-25000" dirty="0">
                <a:solidFill>
                  <a:srgbClr val="00FFFF"/>
                </a:solidFill>
              </a:rPr>
              <a:t>1</a:t>
            </a:r>
            <a:r>
              <a:rPr lang="en-US" sz="2400" dirty="0">
                <a:solidFill>
                  <a:srgbClr val="00FFFF"/>
                </a:solidFill>
              </a:rPr>
              <a:t>, t, t</a:t>
            </a:r>
            <a:r>
              <a:rPr lang="en-US" sz="2400" baseline="-25000" dirty="0">
                <a:solidFill>
                  <a:srgbClr val="00FFFF"/>
                </a:solidFill>
              </a:rPr>
              <a:t>3</a:t>
            </a:r>
          </a:p>
          <a:p>
            <a:endParaRPr lang="en-US" sz="2400" baseline="-25000" dirty="0"/>
          </a:p>
          <a:p>
            <a:pPr marL="0" indent="0">
              <a:buNone/>
            </a:pPr>
            <a:r>
              <a:rPr lang="en-US" sz="2400" dirty="0"/>
              <a:t>Then fit to the chosen probability distribution:</a:t>
            </a:r>
          </a:p>
          <a:p>
            <a:endParaRPr lang="en-US" sz="1600" dirty="0"/>
          </a:p>
          <a:p>
            <a:pPr marL="0" indent="0">
              <a:buNone/>
            </a:pPr>
            <a:r>
              <a:rPr lang="en-US" sz="2400" dirty="0"/>
              <a:t>     </a:t>
            </a:r>
            <a:r>
              <a:rPr lang="en-US" sz="2400" dirty="0">
                <a:solidFill>
                  <a:srgbClr val="00FFFF"/>
                </a:solidFill>
              </a:rPr>
              <a:t>xi, alpha, k</a:t>
            </a:r>
          </a:p>
          <a:p>
            <a:pPr marL="0" indent="0">
              <a:buNone/>
            </a:pPr>
            <a:endParaRPr lang="en-US" dirty="0"/>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Parameter Estimation</a:t>
            </a:r>
          </a:p>
        </p:txBody>
      </p:sp>
      <p:pic>
        <p:nvPicPr>
          <p:cNvPr id="5" name="Picture 4" descr="Map&#10;&#10;Description automatically generated">
            <a:extLst>
              <a:ext uri="{FF2B5EF4-FFF2-40B4-BE49-F238E27FC236}">
                <a16:creationId xmlns:a16="http://schemas.microsoft.com/office/drawing/2014/main" id="{14F0B890-FA80-9C91-2413-B1E341AA40D2}"/>
              </a:ext>
            </a:extLst>
          </p:cNvPr>
          <p:cNvPicPr>
            <a:picLocks noChangeAspect="1"/>
          </p:cNvPicPr>
          <p:nvPr/>
        </p:nvPicPr>
        <p:blipFill>
          <a:blip r:embed="rId2"/>
          <a:stretch>
            <a:fillRect/>
          </a:stretch>
        </p:blipFill>
        <p:spPr>
          <a:xfrm>
            <a:off x="1818332" y="1677689"/>
            <a:ext cx="2753668" cy="2478301"/>
          </a:xfrm>
          <a:prstGeom prst="rect">
            <a:avLst/>
          </a:prstGeom>
          <a:ln>
            <a:noFill/>
          </a:ln>
          <a:effectLst>
            <a:outerShdw blurRad="292100" dist="139700" dir="2700000" algn="tl" rotWithShape="0">
              <a:srgbClr val="333333">
                <a:alpha val="65000"/>
              </a:srgbClr>
            </a:outerShdw>
          </a:effectLst>
          <a:scene3d>
            <a:camera prst="isometricLeftDown"/>
            <a:lightRig rig="threePt" dir="t"/>
          </a:scene3d>
        </p:spPr>
      </p:pic>
      <p:pic>
        <p:nvPicPr>
          <p:cNvPr id="6" name="Picture 5" descr="Map&#10;&#10;Description automatically generated">
            <a:extLst>
              <a:ext uri="{FF2B5EF4-FFF2-40B4-BE49-F238E27FC236}">
                <a16:creationId xmlns:a16="http://schemas.microsoft.com/office/drawing/2014/main" id="{FBC19741-123A-8361-D5BE-14AA7172B766}"/>
              </a:ext>
            </a:extLst>
          </p:cNvPr>
          <p:cNvPicPr>
            <a:picLocks noChangeAspect="1"/>
          </p:cNvPicPr>
          <p:nvPr/>
        </p:nvPicPr>
        <p:blipFill>
          <a:blip r:embed="rId3"/>
          <a:stretch>
            <a:fillRect/>
          </a:stretch>
        </p:blipFill>
        <p:spPr>
          <a:xfrm>
            <a:off x="1024840" y="1677689"/>
            <a:ext cx="2753668" cy="2478301"/>
          </a:xfrm>
          <a:prstGeom prst="rect">
            <a:avLst/>
          </a:prstGeom>
          <a:ln>
            <a:noFill/>
          </a:ln>
          <a:effectLst>
            <a:outerShdw blurRad="292100" dist="139700" dir="2700000" algn="tl" rotWithShape="0">
              <a:srgbClr val="333333">
                <a:alpha val="65000"/>
              </a:srgbClr>
            </a:outerShdw>
          </a:effectLst>
          <a:scene3d>
            <a:camera prst="isometricLeftDown"/>
            <a:lightRig rig="threePt" dir="t"/>
          </a:scene3d>
        </p:spPr>
      </p:pic>
      <p:pic>
        <p:nvPicPr>
          <p:cNvPr id="7" name="Picture 6" descr="Chart, map, scatter chart&#10;&#10;Description automatically generated">
            <a:extLst>
              <a:ext uri="{FF2B5EF4-FFF2-40B4-BE49-F238E27FC236}">
                <a16:creationId xmlns:a16="http://schemas.microsoft.com/office/drawing/2014/main" id="{3DA68275-BF6A-BBC2-E5B7-FDA2627047F4}"/>
              </a:ext>
            </a:extLst>
          </p:cNvPr>
          <p:cNvPicPr>
            <a:picLocks noChangeAspect="1"/>
          </p:cNvPicPr>
          <p:nvPr/>
        </p:nvPicPr>
        <p:blipFill>
          <a:blip r:embed="rId4"/>
          <a:stretch>
            <a:fillRect/>
          </a:stretch>
        </p:blipFill>
        <p:spPr>
          <a:xfrm>
            <a:off x="388960" y="1845951"/>
            <a:ext cx="2753668" cy="2478301"/>
          </a:xfrm>
          <a:prstGeom prst="rect">
            <a:avLst/>
          </a:prstGeom>
          <a:ln>
            <a:noFill/>
          </a:ln>
          <a:effectLst>
            <a:outerShdw blurRad="292100" dist="139700" dir="2700000" algn="tl" rotWithShape="0">
              <a:srgbClr val="333333">
                <a:alpha val="65000"/>
              </a:srgbClr>
            </a:outerShdw>
          </a:effectLst>
          <a:scene3d>
            <a:camera prst="isometricLeftDown"/>
            <a:lightRig rig="threePt" dir="t"/>
          </a:scene3d>
        </p:spPr>
      </p:pic>
      <p:cxnSp>
        <p:nvCxnSpPr>
          <p:cNvPr id="8" name="Straight Connector 7">
            <a:extLst>
              <a:ext uri="{FF2B5EF4-FFF2-40B4-BE49-F238E27FC236}">
                <a16:creationId xmlns:a16="http://schemas.microsoft.com/office/drawing/2014/main" id="{86975BC7-5AE8-6CF3-B29E-77B9A983F34D}"/>
              </a:ext>
            </a:extLst>
          </p:cNvPr>
          <p:cNvCxnSpPr>
            <a:cxnSpLocks/>
          </p:cNvCxnSpPr>
          <p:nvPr/>
        </p:nvCxnSpPr>
        <p:spPr>
          <a:xfrm flipV="1">
            <a:off x="598204" y="2824769"/>
            <a:ext cx="859547" cy="304028"/>
          </a:xfrm>
          <a:prstGeom prst="line">
            <a:avLst/>
          </a:prstGeom>
          <a:ln w="19050">
            <a:solidFill>
              <a:srgbClr val="FF00FF"/>
            </a:solidFill>
            <a:prstDash val="sysDash"/>
          </a:ln>
        </p:spPr>
        <p:style>
          <a:lnRef idx="1">
            <a:schemeClr val="accent1"/>
          </a:lnRef>
          <a:fillRef idx="0">
            <a:schemeClr val="accent1"/>
          </a:fillRef>
          <a:effectRef idx="0">
            <a:schemeClr val="accent1"/>
          </a:effectRef>
          <a:fontRef idx="minor">
            <a:schemeClr val="tx1"/>
          </a:fontRef>
        </p:style>
      </p:cxnSp>
      <p:sp>
        <p:nvSpPr>
          <p:cNvPr id="9" name="Oval 8">
            <a:extLst>
              <a:ext uri="{FF2B5EF4-FFF2-40B4-BE49-F238E27FC236}">
                <a16:creationId xmlns:a16="http://schemas.microsoft.com/office/drawing/2014/main" id="{39DEF9A9-D745-38E0-9A90-3F8FC51BBB50}"/>
              </a:ext>
            </a:extLst>
          </p:cNvPr>
          <p:cNvSpPr/>
          <p:nvPr/>
        </p:nvSpPr>
        <p:spPr>
          <a:xfrm>
            <a:off x="1437847" y="2794555"/>
            <a:ext cx="61684" cy="60870"/>
          </a:xfrm>
          <a:prstGeom prst="ellipse">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0" name="Straight Connector 9">
            <a:extLst>
              <a:ext uri="{FF2B5EF4-FFF2-40B4-BE49-F238E27FC236}">
                <a16:creationId xmlns:a16="http://schemas.microsoft.com/office/drawing/2014/main" id="{FF4152A5-243C-BB89-562B-FEB636C58E84}"/>
              </a:ext>
            </a:extLst>
          </p:cNvPr>
          <p:cNvCxnSpPr>
            <a:cxnSpLocks/>
          </p:cNvCxnSpPr>
          <p:nvPr/>
        </p:nvCxnSpPr>
        <p:spPr>
          <a:xfrm flipV="1">
            <a:off x="3461429" y="1845951"/>
            <a:ext cx="642267" cy="233918"/>
          </a:xfrm>
          <a:prstGeom prst="line">
            <a:avLst/>
          </a:prstGeom>
          <a:ln w="19050">
            <a:solidFill>
              <a:srgbClr val="FF00FF"/>
            </a:solidFill>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C772DB5-2D57-1715-9462-4F59C0BE743A}"/>
              </a:ext>
            </a:extLst>
          </p:cNvPr>
          <p:cNvCxnSpPr>
            <a:cxnSpLocks/>
          </p:cNvCxnSpPr>
          <p:nvPr/>
        </p:nvCxnSpPr>
        <p:spPr>
          <a:xfrm flipV="1">
            <a:off x="1497199" y="2079869"/>
            <a:ext cx="1964230" cy="730990"/>
          </a:xfrm>
          <a:prstGeom prst="line">
            <a:avLst/>
          </a:prstGeom>
          <a:ln w="19050">
            <a:solidFill>
              <a:srgbClr val="7F756C">
                <a:alpha val="38039"/>
              </a:srgbClr>
            </a:solidFill>
            <a:prstDash val="sysDash"/>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4A45CBA-CBCD-913C-6BFA-7BEB933C6AE6}"/>
              </a:ext>
            </a:extLst>
          </p:cNvPr>
          <p:cNvSpPr txBox="1"/>
          <p:nvPr/>
        </p:nvSpPr>
        <p:spPr>
          <a:xfrm>
            <a:off x="5844653" y="4371113"/>
            <a:ext cx="1538785" cy="261610"/>
          </a:xfrm>
          <a:prstGeom prst="rect">
            <a:avLst/>
          </a:prstGeom>
          <a:noFill/>
        </p:spPr>
        <p:txBody>
          <a:bodyPr wrap="square" rtlCol="0">
            <a:spAutoFit/>
          </a:bodyPr>
          <a:lstStyle/>
          <a:p>
            <a:r>
              <a:rPr lang="en-US" sz="1100" dirty="0">
                <a:solidFill>
                  <a:srgbClr val="FF00FF"/>
                </a:solidFill>
              </a:rPr>
              <a:t>GEV, in this example</a:t>
            </a:r>
          </a:p>
        </p:txBody>
      </p:sp>
    </p:spTree>
    <p:extLst>
      <p:ext uri="{BB962C8B-B14F-4D97-AF65-F5344CB8AC3E}">
        <p14:creationId xmlns:p14="http://schemas.microsoft.com/office/powerpoint/2010/main" val="198182230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endParaRPr lang="en-US" dirty="0"/>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Parameter Estimation</a:t>
            </a:r>
          </a:p>
        </p:txBody>
      </p:sp>
      <p:pic>
        <p:nvPicPr>
          <p:cNvPr id="5" name="Content Placeholder 4" descr="Chart, line chart&#10;&#10;Description automatically generated">
            <a:extLst>
              <a:ext uri="{FF2B5EF4-FFF2-40B4-BE49-F238E27FC236}">
                <a16:creationId xmlns:a16="http://schemas.microsoft.com/office/drawing/2014/main" id="{28DEB67B-ECF1-573C-6C98-8A051AFF1390}"/>
              </a:ext>
            </a:extLst>
          </p:cNvPr>
          <p:cNvPicPr>
            <a:picLocks noChangeAspect="1"/>
          </p:cNvPicPr>
          <p:nvPr/>
        </p:nvPicPr>
        <p:blipFill>
          <a:blip r:embed="rId2"/>
          <a:stretch>
            <a:fillRect/>
          </a:stretch>
        </p:blipFill>
        <p:spPr>
          <a:xfrm>
            <a:off x="733685" y="1328765"/>
            <a:ext cx="5769225" cy="3461535"/>
          </a:xfrm>
          <a:prstGeom prst="rect">
            <a:avLst/>
          </a:prstGeom>
        </p:spPr>
      </p:pic>
      <p:cxnSp>
        <p:nvCxnSpPr>
          <p:cNvPr id="6" name="Straight Arrow Connector 5">
            <a:extLst>
              <a:ext uri="{FF2B5EF4-FFF2-40B4-BE49-F238E27FC236}">
                <a16:creationId xmlns:a16="http://schemas.microsoft.com/office/drawing/2014/main" id="{08931424-1B3D-401F-11D1-0FCB4FD08872}"/>
              </a:ext>
            </a:extLst>
          </p:cNvPr>
          <p:cNvCxnSpPr>
            <a:cxnSpLocks/>
          </p:cNvCxnSpPr>
          <p:nvPr/>
        </p:nvCxnSpPr>
        <p:spPr>
          <a:xfrm flipV="1">
            <a:off x="5633113" y="2217761"/>
            <a:ext cx="1269242" cy="491320"/>
          </a:xfrm>
          <a:prstGeom prst="straightConnector1">
            <a:avLst/>
          </a:prstGeom>
          <a:ln w="38100">
            <a:solidFill>
              <a:srgbClr val="FF00FF"/>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5C6DF8B-EF32-2093-14C6-8291BFC2E5C5}"/>
              </a:ext>
            </a:extLst>
          </p:cNvPr>
          <p:cNvSpPr txBox="1"/>
          <p:nvPr/>
        </p:nvSpPr>
        <p:spPr>
          <a:xfrm>
            <a:off x="6902355" y="1663202"/>
            <a:ext cx="1538785" cy="1600438"/>
          </a:xfrm>
          <a:prstGeom prst="rect">
            <a:avLst/>
          </a:prstGeom>
          <a:noFill/>
        </p:spPr>
        <p:txBody>
          <a:bodyPr wrap="square" rtlCol="0">
            <a:spAutoFit/>
          </a:bodyPr>
          <a:lstStyle/>
          <a:p>
            <a:r>
              <a:rPr lang="en-US" sz="1400" dirty="0">
                <a:solidFill>
                  <a:srgbClr val="FF00FF"/>
                </a:solidFill>
              </a:rPr>
              <a:t>This is our frequency curve with Generalized Extreme Value (GEV) parameters:</a:t>
            </a:r>
          </a:p>
          <a:p>
            <a:endParaRPr lang="en-US" sz="1400" dirty="0">
              <a:solidFill>
                <a:srgbClr val="FF00FF"/>
              </a:solidFill>
            </a:endParaRPr>
          </a:p>
          <a:p>
            <a:r>
              <a:rPr lang="en-US" sz="1400" dirty="0">
                <a:solidFill>
                  <a:srgbClr val="FF00FF"/>
                </a:solidFill>
              </a:rPr>
              <a:t>xi, alpha, k</a:t>
            </a:r>
          </a:p>
        </p:txBody>
      </p:sp>
      <p:sp>
        <p:nvSpPr>
          <p:cNvPr id="12" name="Star: 16 Points 11">
            <a:extLst>
              <a:ext uri="{FF2B5EF4-FFF2-40B4-BE49-F238E27FC236}">
                <a16:creationId xmlns:a16="http://schemas.microsoft.com/office/drawing/2014/main" id="{0AA24BD7-5AE7-181B-E2D7-E3E7849B6579}"/>
              </a:ext>
            </a:extLst>
          </p:cNvPr>
          <p:cNvSpPr/>
          <p:nvPr/>
        </p:nvSpPr>
        <p:spPr>
          <a:xfrm>
            <a:off x="2707374" y="1636879"/>
            <a:ext cx="1760561" cy="1276735"/>
          </a:xfrm>
          <a:prstGeom prst="star16">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A02616C4-B314-2B50-E6F9-F52B5E477561}"/>
              </a:ext>
            </a:extLst>
          </p:cNvPr>
          <p:cNvSpPr txBox="1"/>
          <p:nvPr/>
        </p:nvSpPr>
        <p:spPr>
          <a:xfrm>
            <a:off x="3024684" y="1859747"/>
            <a:ext cx="1125940" cy="830997"/>
          </a:xfrm>
          <a:prstGeom prst="rect">
            <a:avLst/>
          </a:prstGeom>
          <a:noFill/>
        </p:spPr>
        <p:txBody>
          <a:bodyPr wrap="square" rtlCol="0">
            <a:spAutoFit/>
          </a:bodyPr>
          <a:lstStyle/>
          <a:p>
            <a:pPr algn="ctr"/>
            <a:r>
              <a:rPr lang="en-US" sz="1200" b="1" dirty="0"/>
              <a:t>Recall the Parametric Modeling Lecture!</a:t>
            </a:r>
          </a:p>
        </p:txBody>
      </p:sp>
    </p:spTree>
    <p:extLst>
      <p:ext uri="{BB962C8B-B14F-4D97-AF65-F5344CB8AC3E}">
        <p14:creationId xmlns:p14="http://schemas.microsoft.com/office/powerpoint/2010/main" val="3179097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50" y="1369219"/>
            <a:ext cx="5525343" cy="3263504"/>
          </a:xfrm>
        </p:spPr>
        <p:txBody>
          <a:bodyPr>
            <a:normAutofit fontScale="92500" lnSpcReduction="10000"/>
          </a:bodyPr>
          <a:lstStyle/>
          <a:p>
            <a:r>
              <a:rPr lang="en-US" dirty="0"/>
              <a:t>Regional frequency analysis follows the general process:</a:t>
            </a:r>
          </a:p>
          <a:p>
            <a:pPr lvl="1"/>
            <a:r>
              <a:rPr lang="en-US" dirty="0"/>
              <a:t> Determine an analysis domain</a:t>
            </a:r>
          </a:p>
          <a:p>
            <a:pPr lvl="1"/>
            <a:r>
              <a:rPr lang="en-US" dirty="0"/>
              <a:t>Collect data for many gages</a:t>
            </a:r>
          </a:p>
          <a:p>
            <a:pPr lvl="1"/>
            <a:r>
              <a:rPr lang="en-US" dirty="0"/>
              <a:t>Create homogeneous regions</a:t>
            </a:r>
          </a:p>
          <a:p>
            <a:pPr lvl="1"/>
            <a:r>
              <a:rPr lang="en-US" dirty="0"/>
              <a:t>For each region, compute regional L-moments</a:t>
            </a:r>
          </a:p>
          <a:p>
            <a:pPr lvl="1"/>
            <a:r>
              <a:rPr lang="en-US" dirty="0"/>
              <a:t>Choose and fit a probability distribution</a:t>
            </a:r>
          </a:p>
          <a:p>
            <a:r>
              <a:rPr lang="en-US" dirty="0"/>
              <a:t>From there, the index flood method can be used for sites where the region and L-mean are known</a:t>
            </a:r>
          </a:p>
          <a:p>
            <a:r>
              <a:rPr lang="en-US" dirty="0"/>
              <a:t>Mapping should be used to interpolate to any point in the domain, even where no gage exists</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Summary</a:t>
            </a:r>
          </a:p>
        </p:txBody>
      </p:sp>
      <p:pic>
        <p:nvPicPr>
          <p:cNvPr id="6" name="Picture 5">
            <a:extLst>
              <a:ext uri="{FF2B5EF4-FFF2-40B4-BE49-F238E27FC236}">
                <a16:creationId xmlns:a16="http://schemas.microsoft.com/office/drawing/2014/main" id="{115194EB-7B3F-A8EE-94AF-B3FBAF653239}"/>
              </a:ext>
            </a:extLst>
          </p:cNvPr>
          <p:cNvPicPr>
            <a:picLocks noChangeAspect="1"/>
          </p:cNvPicPr>
          <p:nvPr/>
        </p:nvPicPr>
        <p:blipFill>
          <a:blip r:embed="rId2"/>
          <a:stretch>
            <a:fillRect/>
          </a:stretch>
        </p:blipFill>
        <p:spPr>
          <a:xfrm>
            <a:off x="6199797" y="1268016"/>
            <a:ext cx="2373650" cy="2161584"/>
          </a:xfrm>
          <a:prstGeom prst="rect">
            <a:avLst/>
          </a:prstGeom>
        </p:spPr>
      </p:pic>
    </p:spTree>
    <p:extLst>
      <p:ext uri="{BB962C8B-B14F-4D97-AF65-F5344CB8AC3E}">
        <p14:creationId xmlns:p14="http://schemas.microsoft.com/office/powerpoint/2010/main" val="2632546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73D963-5D63-EE3F-2B9A-B703DEAA2A08}"/>
              </a:ext>
            </a:extLst>
          </p:cNvPr>
          <p:cNvSpPr>
            <a:spLocks noGrp="1"/>
          </p:cNvSpPr>
          <p:nvPr>
            <p:ph type="title"/>
          </p:nvPr>
        </p:nvSpPr>
        <p:spPr/>
        <p:txBody>
          <a:bodyPr/>
          <a:lstStyle/>
          <a:p>
            <a:pPr>
              <a:lnSpc>
                <a:spcPts val="3000"/>
              </a:lnSpc>
              <a:spcBef>
                <a:spcPts val="2250"/>
              </a:spcBef>
              <a:spcAft>
                <a:spcPts val="2250"/>
              </a:spcAft>
            </a:pPr>
            <a:r>
              <a:rPr lang="en-US" dirty="0"/>
              <a:t>Regional Precipitation Frequency Analysis</a:t>
            </a:r>
          </a:p>
        </p:txBody>
      </p:sp>
      <p:sp>
        <p:nvSpPr>
          <p:cNvPr id="3" name="Content Placeholder 2">
            <a:extLst>
              <a:ext uri="{FF2B5EF4-FFF2-40B4-BE49-F238E27FC236}">
                <a16:creationId xmlns:a16="http://schemas.microsoft.com/office/drawing/2014/main" id="{8D9679DD-F049-BE14-80DB-4A0E53791618}"/>
              </a:ext>
            </a:extLst>
          </p:cNvPr>
          <p:cNvSpPr>
            <a:spLocks noGrp="1"/>
          </p:cNvSpPr>
          <p:nvPr>
            <p:ph sz="quarter" idx="10"/>
          </p:nvPr>
        </p:nvSpPr>
        <p:spPr>
          <a:xfrm>
            <a:off x="628652" y="2384855"/>
            <a:ext cx="3732239" cy="1509811"/>
          </a:xfrm>
        </p:spPr>
        <p:txBody>
          <a:bodyPr>
            <a:normAutofit/>
          </a:bodyPr>
          <a:lstStyle/>
          <a:p>
            <a:pPr>
              <a:lnSpc>
                <a:spcPts val="1800"/>
              </a:lnSpc>
            </a:pPr>
            <a:r>
              <a:rPr lang="en-US" b="1" dirty="0"/>
              <a:t>Part V: Regional Frequency Analysis Applications</a:t>
            </a:r>
          </a:p>
          <a:p>
            <a:pPr>
              <a:lnSpc>
                <a:spcPts val="1800"/>
              </a:lnSpc>
            </a:pPr>
            <a:endParaRPr lang="en-US" dirty="0"/>
          </a:p>
          <a:p>
            <a:pPr>
              <a:lnSpc>
                <a:spcPts val="1800"/>
              </a:lnSpc>
            </a:pPr>
            <a:r>
              <a:rPr lang="en-US" dirty="0"/>
              <a:t>Melissa Mika, P.E.</a:t>
            </a:r>
          </a:p>
          <a:p>
            <a:pPr>
              <a:lnSpc>
                <a:spcPts val="1800"/>
              </a:lnSpc>
            </a:pPr>
            <a:r>
              <a:rPr lang="en-US" dirty="0"/>
              <a:t>USACE Hydrologic Engineering Center</a:t>
            </a:r>
          </a:p>
          <a:p>
            <a:pPr>
              <a:lnSpc>
                <a:spcPts val="1800"/>
              </a:lnSpc>
            </a:pPr>
            <a:r>
              <a:rPr lang="en-US" dirty="0"/>
              <a:t>April 2025</a:t>
            </a:r>
          </a:p>
          <a:p>
            <a:endParaRPr lang="en-US" dirty="0"/>
          </a:p>
        </p:txBody>
      </p:sp>
      <p:sp>
        <p:nvSpPr>
          <p:cNvPr id="8" name="Rectangle 7">
            <a:extLst>
              <a:ext uri="{FF2B5EF4-FFF2-40B4-BE49-F238E27FC236}">
                <a16:creationId xmlns:a16="http://schemas.microsoft.com/office/drawing/2014/main" id="{34BFFD87-435F-2DEE-F5E0-90F4848FC623}"/>
              </a:ext>
            </a:extLst>
          </p:cNvPr>
          <p:cNvSpPr/>
          <p:nvPr/>
        </p:nvSpPr>
        <p:spPr>
          <a:xfrm>
            <a:off x="1589148" y="4083434"/>
            <a:ext cx="954424" cy="825115"/>
          </a:xfrm>
          <a:prstGeom prst="rect">
            <a:avLst/>
          </a:prstGeom>
          <a:solidFill>
            <a:srgbClr val="20222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close-up of a logo&#10;&#10;AI-generated content may be incorrect.">
            <a:extLst>
              <a:ext uri="{FF2B5EF4-FFF2-40B4-BE49-F238E27FC236}">
                <a16:creationId xmlns:a16="http://schemas.microsoft.com/office/drawing/2014/main" id="{B1F93E45-EE21-A4AA-F319-DBBAF31112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4067" y="4402474"/>
            <a:ext cx="788201" cy="422950"/>
          </a:xfrm>
          <a:prstGeom prst="rect">
            <a:avLst/>
          </a:prstGeom>
        </p:spPr>
      </p:pic>
      <p:grpSp>
        <p:nvGrpSpPr>
          <p:cNvPr id="4" name="Group 3">
            <a:extLst>
              <a:ext uri="{FF2B5EF4-FFF2-40B4-BE49-F238E27FC236}">
                <a16:creationId xmlns:a16="http://schemas.microsoft.com/office/drawing/2014/main" id="{AFC44601-435B-D526-DF66-03C519E7DB2E}"/>
              </a:ext>
            </a:extLst>
          </p:cNvPr>
          <p:cNvGrpSpPr/>
          <p:nvPr/>
        </p:nvGrpSpPr>
        <p:grpSpPr>
          <a:xfrm>
            <a:off x="5208393" y="460615"/>
            <a:ext cx="3598550" cy="4304164"/>
            <a:chOff x="5208393" y="460615"/>
            <a:chExt cx="3598550" cy="4304164"/>
          </a:xfrm>
        </p:grpSpPr>
        <p:pic>
          <p:nvPicPr>
            <p:cNvPr id="6" name="Picture 5">
              <a:extLst>
                <a:ext uri="{FF2B5EF4-FFF2-40B4-BE49-F238E27FC236}">
                  <a16:creationId xmlns:a16="http://schemas.microsoft.com/office/drawing/2014/main" id="{FC4C1E3E-3649-D8EA-82C5-E6BFDCB48DCE}"/>
                </a:ext>
              </a:extLst>
            </p:cNvPr>
            <p:cNvPicPr>
              <a:picLocks noChangeAspect="1"/>
            </p:cNvPicPr>
            <p:nvPr/>
          </p:nvPicPr>
          <p:blipFill>
            <a:blip r:embed="rId3">
              <a:extLst>
                <a:ext uri="{28A0092B-C50C-407E-A947-70E740481C1C}">
                  <a14:useLocalDpi xmlns:a14="http://schemas.microsoft.com/office/drawing/2010/main" val="0"/>
                </a:ext>
              </a:extLst>
            </a:blip>
            <a:srcRect l="16291" r="12448"/>
            <a:stretch/>
          </p:blipFill>
          <p:spPr>
            <a:xfrm>
              <a:off x="5219775" y="513501"/>
              <a:ext cx="3587168" cy="4251278"/>
            </a:xfrm>
            <a:prstGeom prst="rect">
              <a:avLst/>
            </a:prstGeom>
          </p:spPr>
        </p:pic>
        <p:sp>
          <p:nvSpPr>
            <p:cNvPr id="9" name="Right Triangle 8">
              <a:extLst>
                <a:ext uri="{FF2B5EF4-FFF2-40B4-BE49-F238E27FC236}">
                  <a16:creationId xmlns:a16="http://schemas.microsoft.com/office/drawing/2014/main" id="{D89C2CC7-A617-EF9B-3925-ED6EA30C0F35}"/>
                </a:ext>
              </a:extLst>
            </p:cNvPr>
            <p:cNvSpPr/>
            <p:nvPr/>
          </p:nvSpPr>
          <p:spPr>
            <a:xfrm rot="5400000">
              <a:off x="3568102" y="2100906"/>
              <a:ext cx="4304164" cy="1023582"/>
            </a:xfrm>
            <a:prstGeom prst="rtTriangle">
              <a:avLst/>
            </a:prstGeom>
            <a:solidFill>
              <a:srgbClr val="20222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5747672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r>
              <a:rPr lang="en-US" dirty="0"/>
              <a:t>Data considerations</a:t>
            </a:r>
          </a:p>
          <a:p>
            <a:r>
              <a:rPr lang="en-US" dirty="0"/>
              <a:t>NOAA Atlas 14</a:t>
            </a:r>
          </a:p>
          <a:p>
            <a:r>
              <a:rPr lang="en-US" dirty="0"/>
              <a:t>Storm typing</a:t>
            </a:r>
          </a:p>
          <a:p>
            <a:r>
              <a:rPr lang="en-US" dirty="0"/>
              <a:t>Stochastic Storm Transposition (SST)</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Topics</a:t>
            </a:r>
          </a:p>
        </p:txBody>
      </p:sp>
      <p:sp>
        <p:nvSpPr>
          <p:cNvPr id="4" name="Rectangle: Rounded Corners 3">
            <a:extLst>
              <a:ext uri="{FF2B5EF4-FFF2-40B4-BE49-F238E27FC236}">
                <a16:creationId xmlns:a16="http://schemas.microsoft.com/office/drawing/2014/main" id="{1B1A2724-D2D6-272B-F414-9FDA516783DD}"/>
              </a:ext>
            </a:extLst>
          </p:cNvPr>
          <p:cNvSpPr/>
          <p:nvPr/>
        </p:nvSpPr>
        <p:spPr>
          <a:xfrm>
            <a:off x="493614" y="1369219"/>
            <a:ext cx="2921225" cy="342246"/>
          </a:xfrm>
          <a:prstGeom prst="roundRect">
            <a:avLst/>
          </a:prstGeom>
          <a:noFill/>
          <a:ln w="28575">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5623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19247C9E-6F9D-1122-FCF5-25365DDEC547}"/>
              </a:ext>
            </a:extLst>
          </p:cNvPr>
          <p:cNvSpPr>
            <a:spLocks noGrp="1"/>
          </p:cNvSpPr>
          <p:nvPr>
            <p:ph type="body" idx="1"/>
          </p:nvPr>
        </p:nvSpPr>
        <p:spPr>
          <a:xfrm>
            <a:off x="643909" y="423845"/>
            <a:ext cx="3868340" cy="617934"/>
          </a:xfrm>
        </p:spPr>
        <p:txBody>
          <a:bodyPr>
            <a:normAutofit/>
          </a:bodyPr>
          <a:lstStyle/>
          <a:p>
            <a:r>
              <a:rPr lang="en-US" sz="2400" dirty="0">
                <a:solidFill>
                  <a:srgbClr val="00FFFF"/>
                </a:solidFill>
              </a:rPr>
              <a:t>Streamflow</a:t>
            </a:r>
          </a:p>
        </p:txBody>
      </p:sp>
      <p:sp>
        <p:nvSpPr>
          <p:cNvPr id="7" name="Content Placeholder 6">
            <a:extLst>
              <a:ext uri="{FF2B5EF4-FFF2-40B4-BE49-F238E27FC236}">
                <a16:creationId xmlns:a16="http://schemas.microsoft.com/office/drawing/2014/main" id="{EAAB11A6-F9D1-58A3-2333-44F7FB77918A}"/>
              </a:ext>
            </a:extLst>
          </p:cNvPr>
          <p:cNvSpPr>
            <a:spLocks noGrp="1"/>
          </p:cNvSpPr>
          <p:nvPr>
            <p:ph sz="half" idx="2"/>
          </p:nvPr>
        </p:nvSpPr>
        <p:spPr>
          <a:xfrm>
            <a:off x="643909" y="1041779"/>
            <a:ext cx="3868340" cy="2763441"/>
          </a:xfrm>
        </p:spPr>
        <p:txBody>
          <a:bodyPr>
            <a:normAutofit lnSpcReduction="10000"/>
          </a:bodyPr>
          <a:lstStyle/>
          <a:p>
            <a:r>
              <a:rPr lang="en-US" dirty="0"/>
              <a:t>Measures effect over an area</a:t>
            </a:r>
          </a:p>
          <a:p>
            <a:r>
              <a:rPr lang="en-US" dirty="0"/>
              <a:t>High serial correlation</a:t>
            </a:r>
          </a:p>
          <a:p>
            <a:r>
              <a:rPr lang="en-US" dirty="0"/>
              <a:t>One source of data in the United States</a:t>
            </a:r>
          </a:p>
          <a:p>
            <a:r>
              <a:rPr lang="en-US" dirty="0"/>
              <a:t>Data is meticulously quality-controlled</a:t>
            </a:r>
          </a:p>
          <a:p>
            <a:r>
              <a:rPr lang="en-US" dirty="0"/>
              <a:t>Historical/paleo information can be estimated</a:t>
            </a:r>
          </a:p>
          <a:p>
            <a:endParaRPr lang="en-US" dirty="0"/>
          </a:p>
        </p:txBody>
      </p:sp>
      <p:sp>
        <p:nvSpPr>
          <p:cNvPr id="8" name="Text Placeholder 7">
            <a:extLst>
              <a:ext uri="{FF2B5EF4-FFF2-40B4-BE49-F238E27FC236}">
                <a16:creationId xmlns:a16="http://schemas.microsoft.com/office/drawing/2014/main" id="{E8B80777-F81A-ABCE-05E5-E893BCA300E6}"/>
              </a:ext>
            </a:extLst>
          </p:cNvPr>
          <p:cNvSpPr>
            <a:spLocks noGrp="1"/>
          </p:cNvSpPr>
          <p:nvPr>
            <p:ph type="body" sz="quarter" idx="3"/>
          </p:nvPr>
        </p:nvSpPr>
        <p:spPr>
          <a:xfrm>
            <a:off x="4643219" y="423845"/>
            <a:ext cx="3887391" cy="617934"/>
          </a:xfrm>
        </p:spPr>
        <p:txBody>
          <a:bodyPr>
            <a:normAutofit/>
          </a:bodyPr>
          <a:lstStyle/>
          <a:p>
            <a:r>
              <a:rPr lang="en-US" sz="2400" dirty="0">
                <a:solidFill>
                  <a:srgbClr val="00FFFF"/>
                </a:solidFill>
              </a:rPr>
              <a:t>Precipitation</a:t>
            </a:r>
          </a:p>
        </p:txBody>
      </p:sp>
      <p:sp>
        <p:nvSpPr>
          <p:cNvPr id="9" name="Content Placeholder 8">
            <a:extLst>
              <a:ext uri="{FF2B5EF4-FFF2-40B4-BE49-F238E27FC236}">
                <a16:creationId xmlns:a16="http://schemas.microsoft.com/office/drawing/2014/main" id="{D6ED8867-5CB7-6D50-E927-F4F64C89409F}"/>
              </a:ext>
            </a:extLst>
          </p:cNvPr>
          <p:cNvSpPr>
            <a:spLocks noGrp="1"/>
          </p:cNvSpPr>
          <p:nvPr>
            <p:ph sz="quarter" idx="4"/>
          </p:nvPr>
        </p:nvSpPr>
        <p:spPr>
          <a:xfrm>
            <a:off x="4643219" y="1041779"/>
            <a:ext cx="3887391" cy="2763441"/>
          </a:xfrm>
        </p:spPr>
        <p:txBody>
          <a:bodyPr>
            <a:normAutofit lnSpcReduction="10000"/>
          </a:bodyPr>
          <a:lstStyle/>
          <a:p>
            <a:r>
              <a:rPr lang="en-US" dirty="0"/>
              <a:t>Measures effect at a point</a:t>
            </a:r>
          </a:p>
          <a:p>
            <a:r>
              <a:rPr lang="en-US" dirty="0"/>
              <a:t>Low serial correlation</a:t>
            </a:r>
          </a:p>
          <a:p>
            <a:r>
              <a:rPr lang="en-US" dirty="0"/>
              <a:t>Many different sources of United States data</a:t>
            </a:r>
          </a:p>
          <a:p>
            <a:r>
              <a:rPr lang="en-US" dirty="0"/>
              <a:t>Inconsistent quality control of data</a:t>
            </a:r>
          </a:p>
          <a:p>
            <a:r>
              <a:rPr lang="en-US" dirty="0"/>
              <a:t>No real mechanism for paleo/historical information</a:t>
            </a:r>
          </a:p>
          <a:p>
            <a:endParaRPr lang="en-US" dirty="0"/>
          </a:p>
        </p:txBody>
      </p:sp>
      <p:sp>
        <p:nvSpPr>
          <p:cNvPr id="2" name="Rectangle: Rounded Corners 1">
            <a:extLst>
              <a:ext uri="{FF2B5EF4-FFF2-40B4-BE49-F238E27FC236}">
                <a16:creationId xmlns:a16="http://schemas.microsoft.com/office/drawing/2014/main" id="{1C9B735B-912D-817B-1643-CD21CC43966B}"/>
              </a:ext>
            </a:extLst>
          </p:cNvPr>
          <p:cNvSpPr/>
          <p:nvPr/>
        </p:nvSpPr>
        <p:spPr>
          <a:xfrm>
            <a:off x="4631753" y="2348356"/>
            <a:ext cx="3804194" cy="572869"/>
          </a:xfrm>
          <a:prstGeom prst="roundRect">
            <a:avLst/>
          </a:prstGeom>
          <a:noFill/>
          <a:ln w="28575">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37601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r>
              <a:rPr lang="en-US" dirty="0"/>
              <a:t>A healthy dose of skepticism is a good thing</a:t>
            </a:r>
          </a:p>
          <a:p>
            <a:r>
              <a:rPr lang="en-US" dirty="0"/>
              <a:t>There are many ways a record can be incorrect</a:t>
            </a:r>
          </a:p>
          <a:p>
            <a:pPr lvl="1"/>
            <a:r>
              <a:rPr lang="en-US" dirty="0"/>
              <a:t>Mis-transcribed from paper forms</a:t>
            </a:r>
          </a:p>
          <a:p>
            <a:pPr lvl="2"/>
            <a:r>
              <a:rPr lang="en-US" dirty="0"/>
              <a:t>Decimal places</a:t>
            </a:r>
          </a:p>
          <a:p>
            <a:pPr lvl="2"/>
            <a:r>
              <a:rPr lang="en-US" dirty="0"/>
              <a:t>Entirely incorrect value</a:t>
            </a:r>
          </a:p>
          <a:p>
            <a:pPr lvl="1"/>
            <a:r>
              <a:rPr lang="en-US" dirty="0"/>
              <a:t>Sensor malfunctions</a:t>
            </a:r>
          </a:p>
          <a:p>
            <a:pPr lvl="1"/>
            <a:r>
              <a:rPr lang="en-US" dirty="0"/>
              <a:t>Incorrect volunteer reporting</a:t>
            </a:r>
          </a:p>
          <a:p>
            <a:pPr lvl="1"/>
            <a:r>
              <a:rPr lang="en-US" dirty="0"/>
              <a:t>Unit mismatch</a:t>
            </a:r>
          </a:p>
          <a:p>
            <a:pPr lvl="1"/>
            <a:r>
              <a:rPr lang="en-US" dirty="0"/>
              <a:t>Etc.</a:t>
            </a:r>
          </a:p>
          <a:p>
            <a:r>
              <a:rPr lang="en-US" dirty="0"/>
              <a:t>It’s up to you to decide if it’s right or not</a:t>
            </a:r>
          </a:p>
          <a:p>
            <a:endParaRPr lang="en-US" dirty="0"/>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Precipitation Data Quality</a:t>
            </a:r>
          </a:p>
        </p:txBody>
      </p:sp>
      <p:pic>
        <p:nvPicPr>
          <p:cNvPr id="5" name="Picture 4">
            <a:extLst>
              <a:ext uri="{FF2B5EF4-FFF2-40B4-BE49-F238E27FC236}">
                <a16:creationId xmlns:a16="http://schemas.microsoft.com/office/drawing/2014/main" id="{D0E17B00-0704-66D7-F94B-E9EA8C5D71B4}"/>
              </a:ext>
            </a:extLst>
          </p:cNvPr>
          <p:cNvPicPr>
            <a:picLocks noChangeAspect="1"/>
          </p:cNvPicPr>
          <p:nvPr/>
        </p:nvPicPr>
        <p:blipFill>
          <a:blip r:embed="rId3"/>
          <a:stretch>
            <a:fillRect/>
          </a:stretch>
        </p:blipFill>
        <p:spPr>
          <a:xfrm>
            <a:off x="6493705" y="1295015"/>
            <a:ext cx="1850683" cy="2363827"/>
          </a:xfrm>
          <a:prstGeom prst="rect">
            <a:avLst/>
          </a:prstGeom>
        </p:spPr>
      </p:pic>
    </p:spTree>
    <p:extLst>
      <p:ext uri="{BB962C8B-B14F-4D97-AF65-F5344CB8AC3E}">
        <p14:creationId xmlns:p14="http://schemas.microsoft.com/office/powerpoint/2010/main" val="20237536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50" y="1369219"/>
            <a:ext cx="4549563" cy="3263504"/>
          </a:xfrm>
        </p:spPr>
        <p:txBody>
          <a:bodyPr>
            <a:normAutofit fontScale="92500" lnSpcReduction="10000"/>
          </a:bodyPr>
          <a:lstStyle/>
          <a:p>
            <a:pPr marL="0" indent="0">
              <a:buNone/>
            </a:pPr>
            <a:r>
              <a:rPr lang="en-US" dirty="0"/>
              <a:t>Motivations:</a:t>
            </a:r>
          </a:p>
          <a:p>
            <a:r>
              <a:rPr lang="en-US" dirty="0"/>
              <a:t>Increase the sample size used for building probability models</a:t>
            </a:r>
          </a:p>
          <a:p>
            <a:r>
              <a:rPr lang="en-US" dirty="0"/>
              <a:t>Make frequency estimates in locations with no observations</a:t>
            </a:r>
          </a:p>
          <a:p>
            <a:endParaRPr lang="en-US" dirty="0"/>
          </a:p>
          <a:p>
            <a:pPr marL="0" indent="0">
              <a:buNone/>
            </a:pPr>
            <a:r>
              <a:rPr lang="en-US" dirty="0"/>
              <a:t>Limitations:</a:t>
            </a:r>
          </a:p>
          <a:p>
            <a:r>
              <a:rPr lang="en-US" dirty="0"/>
              <a:t>Observed records at individual sites can be short</a:t>
            </a:r>
          </a:p>
          <a:p>
            <a:r>
              <a:rPr lang="en-US" dirty="0"/>
              <a:t>Sparseness of observations in space</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Why do we regionalize?</a:t>
            </a:r>
          </a:p>
        </p:txBody>
      </p:sp>
      <p:pic>
        <p:nvPicPr>
          <p:cNvPr id="6" name="Picture 5">
            <a:extLst>
              <a:ext uri="{FF2B5EF4-FFF2-40B4-BE49-F238E27FC236}">
                <a16:creationId xmlns:a16="http://schemas.microsoft.com/office/drawing/2014/main" id="{82DB11B4-1FD5-2098-F692-E59E72119D79}"/>
              </a:ext>
            </a:extLst>
          </p:cNvPr>
          <p:cNvPicPr>
            <a:picLocks noChangeAspect="1"/>
          </p:cNvPicPr>
          <p:nvPr/>
        </p:nvPicPr>
        <p:blipFill>
          <a:blip r:embed="rId3"/>
          <a:stretch>
            <a:fillRect/>
          </a:stretch>
        </p:blipFill>
        <p:spPr>
          <a:xfrm>
            <a:off x="5259492" y="1369219"/>
            <a:ext cx="3656191" cy="2272768"/>
          </a:xfrm>
          <a:prstGeom prst="rect">
            <a:avLst/>
          </a:prstGeom>
        </p:spPr>
      </p:pic>
      <p:sp>
        <p:nvSpPr>
          <p:cNvPr id="17" name="Arc 16">
            <a:extLst>
              <a:ext uri="{FF2B5EF4-FFF2-40B4-BE49-F238E27FC236}">
                <a16:creationId xmlns:a16="http://schemas.microsoft.com/office/drawing/2014/main" id="{BC6449C6-C46C-6EEB-096A-1BCA1BA64211}"/>
              </a:ext>
            </a:extLst>
          </p:cNvPr>
          <p:cNvSpPr/>
          <p:nvPr/>
        </p:nvSpPr>
        <p:spPr>
          <a:xfrm rot="8136349">
            <a:off x="5721321" y="-163286"/>
            <a:ext cx="3879781" cy="2341760"/>
          </a:xfrm>
          <a:prstGeom prst="arc">
            <a:avLst>
              <a:gd name="adj1" fmla="val 15500853"/>
              <a:gd name="adj2" fmla="val 18961362"/>
            </a:avLst>
          </a:prstGeom>
          <a:ln w="12700">
            <a:solidFill>
              <a:srgbClr val="FFA5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Arc 17">
            <a:extLst>
              <a:ext uri="{FF2B5EF4-FFF2-40B4-BE49-F238E27FC236}">
                <a16:creationId xmlns:a16="http://schemas.microsoft.com/office/drawing/2014/main" id="{2EF1ECDC-4577-29E2-B0D7-6925D9ED6DEA}"/>
              </a:ext>
            </a:extLst>
          </p:cNvPr>
          <p:cNvSpPr/>
          <p:nvPr/>
        </p:nvSpPr>
        <p:spPr>
          <a:xfrm rot="6060236">
            <a:off x="4420745" y="-1534814"/>
            <a:ext cx="3842739" cy="4583674"/>
          </a:xfrm>
          <a:prstGeom prst="arc">
            <a:avLst>
              <a:gd name="adj1" fmla="val 16766546"/>
              <a:gd name="adj2" fmla="val 18774605"/>
            </a:avLst>
          </a:prstGeom>
          <a:ln w="12700">
            <a:solidFill>
              <a:srgbClr val="FFA500"/>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0" name="Straight Connector 19">
            <a:extLst>
              <a:ext uri="{FF2B5EF4-FFF2-40B4-BE49-F238E27FC236}">
                <a16:creationId xmlns:a16="http://schemas.microsoft.com/office/drawing/2014/main" id="{702FB77E-044F-F027-5C86-DBFE8F54DAF9}"/>
              </a:ext>
            </a:extLst>
          </p:cNvPr>
          <p:cNvCxnSpPr>
            <a:cxnSpLocks/>
          </p:cNvCxnSpPr>
          <p:nvPr/>
        </p:nvCxnSpPr>
        <p:spPr>
          <a:xfrm flipV="1">
            <a:off x="7710552" y="1997448"/>
            <a:ext cx="1110106" cy="401548"/>
          </a:xfrm>
          <a:prstGeom prst="line">
            <a:avLst/>
          </a:prstGeom>
          <a:ln w="12700">
            <a:solidFill>
              <a:srgbClr val="FFA500"/>
            </a:solidFill>
            <a:prstDash val="sysDash"/>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80917B1D-7921-8D00-6C96-44FEF9F0513B}"/>
              </a:ext>
            </a:extLst>
          </p:cNvPr>
          <p:cNvSpPr txBox="1"/>
          <p:nvPr/>
        </p:nvSpPr>
        <p:spPr>
          <a:xfrm>
            <a:off x="7997305" y="1666477"/>
            <a:ext cx="518045" cy="338554"/>
          </a:xfrm>
          <a:prstGeom prst="rect">
            <a:avLst/>
          </a:prstGeom>
          <a:noFill/>
        </p:spPr>
        <p:txBody>
          <a:bodyPr wrap="square" rtlCol="0">
            <a:spAutoFit/>
          </a:bodyPr>
          <a:lstStyle/>
          <a:p>
            <a:r>
              <a:rPr lang="en-US" sz="1600" b="1" dirty="0">
                <a:solidFill>
                  <a:srgbClr val="FFA500"/>
                </a:solidFill>
              </a:rPr>
              <a:t>?</a:t>
            </a:r>
          </a:p>
        </p:txBody>
      </p:sp>
    </p:spTree>
    <p:extLst>
      <p:ext uri="{BB962C8B-B14F-4D97-AF65-F5344CB8AC3E}">
        <p14:creationId xmlns:p14="http://schemas.microsoft.com/office/powerpoint/2010/main" val="3019979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2"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50" y="1369219"/>
            <a:ext cx="4449102" cy="3263504"/>
          </a:xfrm>
        </p:spPr>
        <p:txBody>
          <a:bodyPr/>
          <a:lstStyle/>
          <a:p>
            <a:r>
              <a:rPr lang="en-US" dirty="0"/>
              <a:t>Most “busts” occur in the large direction</a:t>
            </a:r>
          </a:p>
          <a:p>
            <a:r>
              <a:rPr lang="en-US" dirty="0"/>
              <a:t>Quality control usually performed on AMS</a:t>
            </a:r>
          </a:p>
          <a:p>
            <a:r>
              <a:rPr lang="en-US" dirty="0"/>
              <a:t>Some tests:</a:t>
            </a:r>
          </a:p>
          <a:p>
            <a:pPr lvl="1"/>
            <a:r>
              <a:rPr lang="en-US" dirty="0">
                <a:solidFill>
                  <a:srgbClr val="FF00FF"/>
                </a:solidFill>
              </a:rPr>
              <a:t>Largest observation ratio test</a:t>
            </a:r>
          </a:p>
          <a:p>
            <a:pPr lvl="1"/>
            <a:r>
              <a:rPr lang="en-US" dirty="0">
                <a:solidFill>
                  <a:srgbClr val="FFA500"/>
                </a:solidFill>
              </a:rPr>
              <a:t>Outlier tests</a:t>
            </a:r>
          </a:p>
          <a:p>
            <a:pPr lvl="1"/>
            <a:r>
              <a:rPr lang="en-US" dirty="0">
                <a:solidFill>
                  <a:srgbClr val="00FFFF"/>
                </a:solidFill>
              </a:rPr>
              <a:t>Trend checks</a:t>
            </a:r>
          </a:p>
          <a:p>
            <a:pPr lvl="1"/>
            <a:r>
              <a:rPr lang="en-US" dirty="0">
                <a:solidFill>
                  <a:srgbClr val="00FF00"/>
                </a:solidFill>
              </a:rPr>
              <a:t>Extreme L-moment ratios</a:t>
            </a:r>
          </a:p>
          <a:p>
            <a:endParaRPr lang="en-US" dirty="0"/>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Detecting Errors</a:t>
            </a:r>
          </a:p>
        </p:txBody>
      </p:sp>
      <p:pic>
        <p:nvPicPr>
          <p:cNvPr id="6" name="Picture 5" descr="Chart&#10;&#10;AI-generated content may be incorrect.">
            <a:extLst>
              <a:ext uri="{FF2B5EF4-FFF2-40B4-BE49-F238E27FC236}">
                <a16:creationId xmlns:a16="http://schemas.microsoft.com/office/drawing/2014/main" id="{38C4A89F-2A2F-6CFD-E2FE-A3D8E22807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9167" y="1161208"/>
            <a:ext cx="3306166" cy="2559612"/>
          </a:xfrm>
          <a:prstGeom prst="rect">
            <a:avLst/>
          </a:prstGeom>
        </p:spPr>
      </p:pic>
      <p:cxnSp>
        <p:nvCxnSpPr>
          <p:cNvPr id="7" name="Straight Arrow Connector 6">
            <a:extLst>
              <a:ext uri="{FF2B5EF4-FFF2-40B4-BE49-F238E27FC236}">
                <a16:creationId xmlns:a16="http://schemas.microsoft.com/office/drawing/2014/main" id="{9B5B46A0-3CC6-554C-0442-D843835B9FE5}"/>
              </a:ext>
            </a:extLst>
          </p:cNvPr>
          <p:cNvCxnSpPr>
            <a:cxnSpLocks/>
          </p:cNvCxnSpPr>
          <p:nvPr/>
        </p:nvCxnSpPr>
        <p:spPr>
          <a:xfrm flipV="1">
            <a:off x="5636103" y="2933907"/>
            <a:ext cx="420604" cy="1132342"/>
          </a:xfrm>
          <a:prstGeom prst="straightConnector1">
            <a:avLst/>
          </a:prstGeom>
          <a:ln w="38100">
            <a:solidFill>
              <a:srgbClr val="00FFFF"/>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76D0FE26-AECD-F7BF-6632-02167E1C9391}"/>
              </a:ext>
            </a:extLst>
          </p:cNvPr>
          <p:cNvSpPr txBox="1"/>
          <p:nvPr/>
        </p:nvSpPr>
        <p:spPr>
          <a:xfrm>
            <a:off x="8402713" y="1528753"/>
            <a:ext cx="730643" cy="523220"/>
          </a:xfrm>
          <a:prstGeom prst="rect">
            <a:avLst/>
          </a:prstGeom>
          <a:noFill/>
        </p:spPr>
        <p:txBody>
          <a:bodyPr wrap="square" rtlCol="0">
            <a:spAutoFit/>
          </a:bodyPr>
          <a:lstStyle/>
          <a:p>
            <a:r>
              <a:rPr lang="en-US" sz="1400" b="1" dirty="0">
                <a:solidFill>
                  <a:srgbClr val="FF00FF"/>
                </a:solidFill>
              </a:rPr>
              <a:t>Ratio test</a:t>
            </a:r>
          </a:p>
        </p:txBody>
      </p:sp>
      <p:sp>
        <p:nvSpPr>
          <p:cNvPr id="9" name="Right Brace 8">
            <a:extLst>
              <a:ext uri="{FF2B5EF4-FFF2-40B4-BE49-F238E27FC236}">
                <a16:creationId xmlns:a16="http://schemas.microsoft.com/office/drawing/2014/main" id="{875A4655-4F29-043B-C052-BFE2FE8C2DC9}"/>
              </a:ext>
            </a:extLst>
          </p:cNvPr>
          <p:cNvSpPr/>
          <p:nvPr/>
        </p:nvSpPr>
        <p:spPr>
          <a:xfrm>
            <a:off x="8205409" y="1367555"/>
            <a:ext cx="205503" cy="845617"/>
          </a:xfrm>
          <a:prstGeom prst="rightBrace">
            <a:avLst>
              <a:gd name="adj1" fmla="val 22768"/>
              <a:gd name="adj2" fmla="val 50957"/>
            </a:avLst>
          </a:prstGeom>
          <a:ln w="19050">
            <a:solidFill>
              <a:srgbClr val="FF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Oval 10">
            <a:extLst>
              <a:ext uri="{FF2B5EF4-FFF2-40B4-BE49-F238E27FC236}">
                <a16:creationId xmlns:a16="http://schemas.microsoft.com/office/drawing/2014/main" id="{EF8F6B0C-0504-3ABA-5184-DD71788AA870}"/>
              </a:ext>
            </a:extLst>
          </p:cNvPr>
          <p:cNvSpPr/>
          <p:nvPr/>
        </p:nvSpPr>
        <p:spPr>
          <a:xfrm>
            <a:off x="7674494" y="1306930"/>
            <a:ext cx="182880" cy="182880"/>
          </a:xfrm>
          <a:prstGeom prst="ellipse">
            <a:avLst/>
          </a:prstGeom>
          <a:noFill/>
          <a:ln w="28575">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F8E1F671-188C-0DF1-1CC6-F364BE818AD6}"/>
              </a:ext>
            </a:extLst>
          </p:cNvPr>
          <p:cNvSpPr/>
          <p:nvPr/>
        </p:nvSpPr>
        <p:spPr>
          <a:xfrm>
            <a:off x="6817028" y="2095673"/>
            <a:ext cx="182880" cy="182880"/>
          </a:xfrm>
          <a:prstGeom prst="ellipse">
            <a:avLst/>
          </a:prstGeom>
          <a:noFill/>
          <a:ln w="28575">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4ABE6CAB-2BF9-A50A-44AF-50F36689B2E3}"/>
              </a:ext>
            </a:extLst>
          </p:cNvPr>
          <p:cNvSpPr/>
          <p:nvPr/>
        </p:nvSpPr>
        <p:spPr>
          <a:xfrm>
            <a:off x="7994207" y="2111566"/>
            <a:ext cx="182880" cy="182880"/>
          </a:xfrm>
          <a:prstGeom prst="ellipse">
            <a:avLst/>
          </a:prstGeom>
          <a:noFill/>
          <a:ln w="28575">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Connector 14">
            <a:extLst>
              <a:ext uri="{FF2B5EF4-FFF2-40B4-BE49-F238E27FC236}">
                <a16:creationId xmlns:a16="http://schemas.microsoft.com/office/drawing/2014/main" id="{762DEC9D-82A9-0F8C-3B1B-A64760D9174B}"/>
              </a:ext>
            </a:extLst>
          </p:cNvPr>
          <p:cNvCxnSpPr/>
          <p:nvPr/>
        </p:nvCxnSpPr>
        <p:spPr>
          <a:xfrm>
            <a:off x="5356927" y="2441014"/>
            <a:ext cx="813250" cy="0"/>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0EF34243-3EA3-2D04-5030-98158650E28C}"/>
              </a:ext>
            </a:extLst>
          </p:cNvPr>
          <p:cNvCxnSpPr>
            <a:cxnSpLocks/>
          </p:cNvCxnSpPr>
          <p:nvPr/>
        </p:nvCxnSpPr>
        <p:spPr>
          <a:xfrm flipV="1">
            <a:off x="5774978" y="2040112"/>
            <a:ext cx="0" cy="391713"/>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6BFBB9D0-5818-B904-514E-ECD77AAED4E7}"/>
              </a:ext>
            </a:extLst>
          </p:cNvPr>
          <p:cNvSpPr txBox="1"/>
          <p:nvPr/>
        </p:nvSpPr>
        <p:spPr>
          <a:xfrm>
            <a:off x="5398230" y="1561868"/>
            <a:ext cx="730643" cy="523220"/>
          </a:xfrm>
          <a:prstGeom prst="rect">
            <a:avLst/>
          </a:prstGeom>
          <a:noFill/>
        </p:spPr>
        <p:txBody>
          <a:bodyPr wrap="square" rtlCol="0">
            <a:spAutoFit/>
          </a:bodyPr>
          <a:lstStyle/>
          <a:p>
            <a:pPr algn="ctr"/>
            <a:r>
              <a:rPr lang="en-US" sz="1400" b="1" dirty="0">
                <a:solidFill>
                  <a:srgbClr val="FFA500"/>
                </a:solidFill>
              </a:rPr>
              <a:t>Outlier test</a:t>
            </a:r>
          </a:p>
        </p:txBody>
      </p:sp>
      <p:sp>
        <p:nvSpPr>
          <p:cNvPr id="19" name="TextBox 18">
            <a:extLst>
              <a:ext uri="{FF2B5EF4-FFF2-40B4-BE49-F238E27FC236}">
                <a16:creationId xmlns:a16="http://schemas.microsoft.com/office/drawing/2014/main" id="{E785CAF8-0D41-DB00-4D5B-59CF2223000E}"/>
              </a:ext>
            </a:extLst>
          </p:cNvPr>
          <p:cNvSpPr txBox="1"/>
          <p:nvPr/>
        </p:nvSpPr>
        <p:spPr>
          <a:xfrm>
            <a:off x="5043361" y="4059823"/>
            <a:ext cx="1185483" cy="307777"/>
          </a:xfrm>
          <a:prstGeom prst="rect">
            <a:avLst/>
          </a:prstGeom>
          <a:noFill/>
        </p:spPr>
        <p:txBody>
          <a:bodyPr wrap="square" rtlCol="0">
            <a:spAutoFit/>
          </a:bodyPr>
          <a:lstStyle/>
          <a:p>
            <a:pPr algn="ctr"/>
            <a:r>
              <a:rPr lang="en-US" sz="1400" b="1" dirty="0">
                <a:solidFill>
                  <a:srgbClr val="00FFFF"/>
                </a:solidFill>
              </a:rPr>
              <a:t>Trend check</a:t>
            </a:r>
          </a:p>
        </p:txBody>
      </p:sp>
      <p:sp>
        <p:nvSpPr>
          <p:cNvPr id="20" name="Oval 19">
            <a:extLst>
              <a:ext uri="{FF2B5EF4-FFF2-40B4-BE49-F238E27FC236}">
                <a16:creationId xmlns:a16="http://schemas.microsoft.com/office/drawing/2014/main" id="{7D2D7254-BA5E-8E90-F4D2-2D8BA3A7B1BB}"/>
              </a:ext>
            </a:extLst>
          </p:cNvPr>
          <p:cNvSpPr/>
          <p:nvPr/>
        </p:nvSpPr>
        <p:spPr>
          <a:xfrm>
            <a:off x="8106992" y="2312711"/>
            <a:ext cx="182880" cy="182880"/>
          </a:xfrm>
          <a:prstGeom prst="ellipse">
            <a:avLst/>
          </a:prstGeom>
          <a:noFill/>
          <a:ln w="28575">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07528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1" grpId="0" animBg="1"/>
      <p:bldP spid="12" grpId="0" animBg="1"/>
      <p:bldP spid="13" grpId="0" animBg="1"/>
      <p:bldP spid="18" grpId="0"/>
      <p:bldP spid="19" grpId="0"/>
      <p:bldP spid="20" grpId="0" animBg="1"/>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r>
              <a:rPr lang="en-US" dirty="0"/>
              <a:t>It is difficult to judge if a value is truly the annual maximum if many days of the year are missing</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Missing Data</a:t>
            </a:r>
          </a:p>
        </p:txBody>
      </p:sp>
      <p:cxnSp>
        <p:nvCxnSpPr>
          <p:cNvPr id="7" name="Straight Arrow Connector 6">
            <a:extLst>
              <a:ext uri="{FF2B5EF4-FFF2-40B4-BE49-F238E27FC236}">
                <a16:creationId xmlns:a16="http://schemas.microsoft.com/office/drawing/2014/main" id="{AB621E1C-EB22-990A-9F8C-20A602DD4C40}"/>
              </a:ext>
            </a:extLst>
          </p:cNvPr>
          <p:cNvCxnSpPr>
            <a:cxnSpLocks/>
          </p:cNvCxnSpPr>
          <p:nvPr/>
        </p:nvCxnSpPr>
        <p:spPr>
          <a:xfrm flipV="1">
            <a:off x="1637733" y="2039193"/>
            <a:ext cx="0" cy="2324794"/>
          </a:xfrm>
          <a:prstGeom prst="straightConnector1">
            <a:avLst/>
          </a:prstGeom>
          <a:ln w="57150">
            <a:solidFill>
              <a:srgbClr val="FFA5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66DFCE46-BD68-2C87-7491-A3DDD8029F86}"/>
              </a:ext>
            </a:extLst>
          </p:cNvPr>
          <p:cNvCxnSpPr>
            <a:cxnSpLocks/>
          </p:cNvCxnSpPr>
          <p:nvPr/>
        </p:nvCxnSpPr>
        <p:spPr>
          <a:xfrm>
            <a:off x="1637733" y="4363987"/>
            <a:ext cx="5030952" cy="0"/>
          </a:xfrm>
          <a:prstGeom prst="straightConnector1">
            <a:avLst/>
          </a:prstGeom>
          <a:ln w="57150">
            <a:solidFill>
              <a:srgbClr val="FFA5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6A580D9-AEC2-31BC-2656-0DA03C623242}"/>
              </a:ext>
            </a:extLst>
          </p:cNvPr>
          <p:cNvSpPr txBox="1"/>
          <p:nvPr/>
        </p:nvSpPr>
        <p:spPr>
          <a:xfrm>
            <a:off x="4741661" y="4481526"/>
            <a:ext cx="2003899" cy="261610"/>
          </a:xfrm>
          <a:prstGeom prst="rect">
            <a:avLst/>
          </a:prstGeom>
          <a:noFill/>
        </p:spPr>
        <p:txBody>
          <a:bodyPr wrap="square" rtlCol="0">
            <a:spAutoFit/>
          </a:bodyPr>
          <a:lstStyle/>
          <a:p>
            <a:r>
              <a:rPr lang="en-US" sz="1100" b="1" dirty="0">
                <a:solidFill>
                  <a:srgbClr val="FFA500"/>
                </a:solidFill>
                <a:effectLst>
                  <a:outerShdw blurRad="38100" dist="38100" dir="2700000" algn="tl">
                    <a:srgbClr val="000000">
                      <a:alpha val="43137"/>
                    </a:srgbClr>
                  </a:outerShdw>
                </a:effectLst>
                <a:latin typeface="Lato" panose="020F0502020204030203" pitchFamily="34" charset="0"/>
              </a:rPr>
              <a:t>Percent of Year Missing</a:t>
            </a:r>
          </a:p>
        </p:txBody>
      </p:sp>
      <p:sp>
        <p:nvSpPr>
          <p:cNvPr id="10" name="TextBox 9">
            <a:extLst>
              <a:ext uri="{FF2B5EF4-FFF2-40B4-BE49-F238E27FC236}">
                <a16:creationId xmlns:a16="http://schemas.microsoft.com/office/drawing/2014/main" id="{2133A1A5-DBA1-E486-9538-91C33039E9B0}"/>
              </a:ext>
            </a:extLst>
          </p:cNvPr>
          <p:cNvSpPr txBox="1"/>
          <p:nvPr/>
        </p:nvSpPr>
        <p:spPr>
          <a:xfrm>
            <a:off x="25721" y="2620810"/>
            <a:ext cx="1535349" cy="430887"/>
          </a:xfrm>
          <a:prstGeom prst="rect">
            <a:avLst/>
          </a:prstGeom>
          <a:noFill/>
        </p:spPr>
        <p:txBody>
          <a:bodyPr wrap="square" rtlCol="0">
            <a:spAutoFit/>
          </a:bodyPr>
          <a:lstStyle/>
          <a:p>
            <a:pPr algn="r"/>
            <a:r>
              <a:rPr lang="en-US" sz="1100" b="1" dirty="0">
                <a:solidFill>
                  <a:srgbClr val="FFA500"/>
                </a:solidFill>
                <a:effectLst>
                  <a:outerShdw blurRad="38100" dist="38100" dir="2700000" algn="tl">
                    <a:srgbClr val="000000">
                      <a:alpha val="43137"/>
                    </a:srgbClr>
                  </a:outerShdw>
                </a:effectLst>
                <a:latin typeface="Lato" panose="020F0502020204030203" pitchFamily="34" charset="0"/>
              </a:rPr>
              <a:t>Magnitude of Maximum</a:t>
            </a:r>
          </a:p>
        </p:txBody>
      </p:sp>
      <p:sp>
        <p:nvSpPr>
          <p:cNvPr id="13" name="TextBox 12">
            <a:extLst>
              <a:ext uri="{FF2B5EF4-FFF2-40B4-BE49-F238E27FC236}">
                <a16:creationId xmlns:a16="http://schemas.microsoft.com/office/drawing/2014/main" id="{7A198A02-900C-6414-9E6F-2A4A070D88C9}"/>
              </a:ext>
            </a:extLst>
          </p:cNvPr>
          <p:cNvSpPr txBox="1"/>
          <p:nvPr/>
        </p:nvSpPr>
        <p:spPr>
          <a:xfrm>
            <a:off x="1846584" y="2436546"/>
            <a:ext cx="603050" cy="307777"/>
          </a:xfrm>
          <a:prstGeom prst="rect">
            <a:avLst/>
          </a:prstGeom>
          <a:noFill/>
        </p:spPr>
        <p:txBody>
          <a:bodyPr wrap="none" rtlCol="0">
            <a:spAutoFit/>
          </a:bodyPr>
          <a:lstStyle/>
          <a:p>
            <a:pPr algn="ctr"/>
            <a:r>
              <a:rPr lang="en-US" sz="1400" b="1" dirty="0">
                <a:solidFill>
                  <a:srgbClr val="00FFFF"/>
                </a:solidFill>
                <a:effectLst>
                  <a:outerShdw blurRad="38100" dist="38100" dir="2700000" algn="tl">
                    <a:srgbClr val="000000">
                      <a:alpha val="43137"/>
                    </a:srgbClr>
                  </a:outerShdw>
                </a:effectLst>
                <a:latin typeface="Lato" panose="020F0502020204030203" pitchFamily="34" charset="0"/>
              </a:rPr>
              <a:t>Keep</a:t>
            </a:r>
          </a:p>
        </p:txBody>
      </p:sp>
      <p:sp>
        <p:nvSpPr>
          <p:cNvPr id="14" name="TextBox 13">
            <a:extLst>
              <a:ext uri="{FF2B5EF4-FFF2-40B4-BE49-F238E27FC236}">
                <a16:creationId xmlns:a16="http://schemas.microsoft.com/office/drawing/2014/main" id="{26FCF5CF-2544-7A1F-7E61-965EED22FC28}"/>
              </a:ext>
            </a:extLst>
          </p:cNvPr>
          <p:cNvSpPr txBox="1"/>
          <p:nvPr/>
        </p:nvSpPr>
        <p:spPr>
          <a:xfrm>
            <a:off x="5003135" y="3572526"/>
            <a:ext cx="696024" cy="307777"/>
          </a:xfrm>
          <a:prstGeom prst="rect">
            <a:avLst/>
          </a:prstGeom>
          <a:noFill/>
        </p:spPr>
        <p:txBody>
          <a:bodyPr wrap="none" rtlCol="0">
            <a:spAutoFit/>
          </a:bodyPr>
          <a:lstStyle/>
          <a:p>
            <a:pPr algn="ctr"/>
            <a:r>
              <a:rPr lang="en-US" sz="1400" b="1" dirty="0">
                <a:solidFill>
                  <a:srgbClr val="00FFFF"/>
                </a:solidFill>
                <a:effectLst>
                  <a:outerShdw blurRad="38100" dist="38100" dir="2700000" algn="tl">
                    <a:srgbClr val="000000">
                      <a:alpha val="43137"/>
                    </a:srgbClr>
                  </a:outerShdw>
                </a:effectLst>
                <a:latin typeface="Lato" panose="020F0502020204030203" pitchFamily="34" charset="0"/>
              </a:rPr>
              <a:t>Reject</a:t>
            </a:r>
          </a:p>
        </p:txBody>
      </p:sp>
      <p:sp>
        <p:nvSpPr>
          <p:cNvPr id="15" name="TextBox 14">
            <a:extLst>
              <a:ext uri="{FF2B5EF4-FFF2-40B4-BE49-F238E27FC236}">
                <a16:creationId xmlns:a16="http://schemas.microsoft.com/office/drawing/2014/main" id="{B38C2575-8291-3D82-6362-D69081F4437F}"/>
              </a:ext>
            </a:extLst>
          </p:cNvPr>
          <p:cNvSpPr txBox="1"/>
          <p:nvPr/>
        </p:nvSpPr>
        <p:spPr>
          <a:xfrm>
            <a:off x="2720794" y="3338454"/>
            <a:ext cx="1385229" cy="738664"/>
          </a:xfrm>
          <a:prstGeom prst="rect">
            <a:avLst/>
          </a:prstGeom>
          <a:noFill/>
        </p:spPr>
        <p:txBody>
          <a:bodyPr wrap="square" rtlCol="0">
            <a:spAutoFit/>
          </a:bodyPr>
          <a:lstStyle/>
          <a:p>
            <a:pPr algn="ctr"/>
            <a:r>
              <a:rPr lang="en-US" sz="1400" b="1" dirty="0">
                <a:solidFill>
                  <a:srgbClr val="00FFFF"/>
                </a:solidFill>
                <a:effectLst>
                  <a:outerShdw blurRad="38100" dist="38100" dir="2700000" algn="tl">
                    <a:srgbClr val="000000">
                      <a:alpha val="43137"/>
                    </a:srgbClr>
                  </a:outerShdw>
                </a:effectLst>
                <a:latin typeface="Lato" panose="020F0502020204030203" pitchFamily="34" charset="0"/>
              </a:rPr>
              <a:t>Reject with small consequence</a:t>
            </a:r>
          </a:p>
        </p:txBody>
      </p:sp>
      <p:cxnSp>
        <p:nvCxnSpPr>
          <p:cNvPr id="19" name="Straight Connector 18">
            <a:extLst>
              <a:ext uri="{FF2B5EF4-FFF2-40B4-BE49-F238E27FC236}">
                <a16:creationId xmlns:a16="http://schemas.microsoft.com/office/drawing/2014/main" id="{31F9DF1A-3C60-7FAA-6862-B0A9D170A057}"/>
              </a:ext>
            </a:extLst>
          </p:cNvPr>
          <p:cNvCxnSpPr>
            <a:cxnSpLocks/>
          </p:cNvCxnSpPr>
          <p:nvPr/>
        </p:nvCxnSpPr>
        <p:spPr>
          <a:xfrm>
            <a:off x="1727650" y="3103296"/>
            <a:ext cx="476216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0CCE9ECE-7406-A181-9C31-9E360D35C4A6}"/>
              </a:ext>
            </a:extLst>
          </p:cNvPr>
          <p:cNvCxnSpPr>
            <a:cxnSpLocks/>
          </p:cNvCxnSpPr>
          <p:nvPr/>
        </p:nvCxnSpPr>
        <p:spPr>
          <a:xfrm>
            <a:off x="4232135" y="2098729"/>
            <a:ext cx="0" cy="22076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330E2DE2-BAD3-94B1-C73F-8A63CD790621}"/>
              </a:ext>
            </a:extLst>
          </p:cNvPr>
          <p:cNvCxnSpPr>
            <a:cxnSpLocks/>
          </p:cNvCxnSpPr>
          <p:nvPr/>
        </p:nvCxnSpPr>
        <p:spPr>
          <a:xfrm>
            <a:off x="2608333" y="2098729"/>
            <a:ext cx="0" cy="220769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D8C14F39-E885-9CCA-C09C-77BF7629A57A}"/>
              </a:ext>
            </a:extLst>
          </p:cNvPr>
          <p:cNvSpPr txBox="1"/>
          <p:nvPr/>
        </p:nvSpPr>
        <p:spPr>
          <a:xfrm>
            <a:off x="2939849" y="2327458"/>
            <a:ext cx="1114668" cy="523220"/>
          </a:xfrm>
          <a:prstGeom prst="rect">
            <a:avLst/>
          </a:prstGeom>
          <a:noFill/>
        </p:spPr>
        <p:txBody>
          <a:bodyPr wrap="square" rtlCol="0">
            <a:spAutoFit/>
          </a:bodyPr>
          <a:lstStyle/>
          <a:p>
            <a:pPr algn="ctr"/>
            <a:r>
              <a:rPr lang="en-US" sz="1400" b="1" dirty="0">
                <a:solidFill>
                  <a:srgbClr val="FF00FF"/>
                </a:solidFill>
                <a:effectLst>
                  <a:outerShdw blurRad="38100" dist="38100" dir="2700000" algn="tl">
                    <a:srgbClr val="000000">
                      <a:alpha val="43137"/>
                    </a:srgbClr>
                  </a:outerShdw>
                </a:effectLst>
                <a:latin typeface="Lato" panose="020F0502020204030203" pitchFamily="34" charset="0"/>
              </a:rPr>
              <a:t>Keep/Case by case</a:t>
            </a:r>
          </a:p>
        </p:txBody>
      </p:sp>
      <p:sp>
        <p:nvSpPr>
          <p:cNvPr id="27" name="TextBox 26">
            <a:extLst>
              <a:ext uri="{FF2B5EF4-FFF2-40B4-BE49-F238E27FC236}">
                <a16:creationId xmlns:a16="http://schemas.microsoft.com/office/drawing/2014/main" id="{6C2CBD40-2052-7CC8-6A9E-FD8EE8FFF291}"/>
              </a:ext>
            </a:extLst>
          </p:cNvPr>
          <p:cNvSpPr txBox="1"/>
          <p:nvPr/>
        </p:nvSpPr>
        <p:spPr>
          <a:xfrm>
            <a:off x="1860405" y="3550973"/>
            <a:ext cx="603050" cy="307777"/>
          </a:xfrm>
          <a:prstGeom prst="rect">
            <a:avLst/>
          </a:prstGeom>
          <a:noFill/>
        </p:spPr>
        <p:txBody>
          <a:bodyPr wrap="none" rtlCol="0">
            <a:spAutoFit/>
          </a:bodyPr>
          <a:lstStyle/>
          <a:p>
            <a:pPr algn="ctr"/>
            <a:r>
              <a:rPr lang="en-US" sz="1400" b="1" dirty="0">
                <a:solidFill>
                  <a:srgbClr val="00FFFF"/>
                </a:solidFill>
                <a:effectLst>
                  <a:outerShdw blurRad="38100" dist="38100" dir="2700000" algn="tl">
                    <a:srgbClr val="000000">
                      <a:alpha val="43137"/>
                    </a:srgbClr>
                  </a:outerShdw>
                </a:effectLst>
                <a:latin typeface="Lato" panose="020F0502020204030203" pitchFamily="34" charset="0"/>
              </a:rPr>
              <a:t>Keep</a:t>
            </a:r>
          </a:p>
        </p:txBody>
      </p:sp>
      <p:sp>
        <p:nvSpPr>
          <p:cNvPr id="28" name="TextBox 27">
            <a:extLst>
              <a:ext uri="{FF2B5EF4-FFF2-40B4-BE49-F238E27FC236}">
                <a16:creationId xmlns:a16="http://schemas.microsoft.com/office/drawing/2014/main" id="{036F56A2-1B2F-D606-1E45-662AA40F32FC}"/>
              </a:ext>
            </a:extLst>
          </p:cNvPr>
          <p:cNvSpPr txBox="1"/>
          <p:nvPr/>
        </p:nvSpPr>
        <p:spPr>
          <a:xfrm>
            <a:off x="4734638" y="2338234"/>
            <a:ext cx="1233018" cy="523220"/>
          </a:xfrm>
          <a:prstGeom prst="rect">
            <a:avLst/>
          </a:prstGeom>
          <a:noFill/>
        </p:spPr>
        <p:txBody>
          <a:bodyPr wrap="square" rtlCol="0">
            <a:spAutoFit/>
          </a:bodyPr>
          <a:lstStyle/>
          <a:p>
            <a:pPr algn="ctr"/>
            <a:r>
              <a:rPr lang="en-US" sz="1400" b="1" dirty="0">
                <a:solidFill>
                  <a:srgbClr val="FF00FF"/>
                </a:solidFill>
                <a:effectLst>
                  <a:outerShdw blurRad="38100" dist="38100" dir="2700000" algn="tl">
                    <a:srgbClr val="000000">
                      <a:alpha val="43137"/>
                    </a:srgbClr>
                  </a:outerShdw>
                </a:effectLst>
                <a:latin typeface="Lato" panose="020F0502020204030203" pitchFamily="34" charset="0"/>
              </a:rPr>
              <a:t>Reject/Case by case</a:t>
            </a:r>
          </a:p>
        </p:txBody>
      </p:sp>
    </p:spTree>
    <p:extLst>
      <p:ext uri="{BB962C8B-B14F-4D97-AF65-F5344CB8AC3E}">
        <p14:creationId xmlns:p14="http://schemas.microsoft.com/office/powerpoint/2010/main" val="3657629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5"/>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3" grpId="0"/>
      <p:bldP spid="14" grpId="0"/>
      <p:bldP spid="15" grpId="0"/>
      <p:bldP spid="26" grpId="0"/>
      <p:bldP spid="27" grpId="0"/>
      <p:bldP spid="28"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r>
              <a:rPr lang="en-US" dirty="0"/>
              <a:t>It is difficult to judge if a value is truly the annual maximum if many days of the year are missing</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Missing Data</a:t>
            </a:r>
          </a:p>
        </p:txBody>
      </p:sp>
      <p:pic>
        <p:nvPicPr>
          <p:cNvPr id="30" name="Picture 29">
            <a:extLst>
              <a:ext uri="{FF2B5EF4-FFF2-40B4-BE49-F238E27FC236}">
                <a16:creationId xmlns:a16="http://schemas.microsoft.com/office/drawing/2014/main" id="{9F81746E-3800-144B-FACF-FCD914127F62}"/>
              </a:ext>
            </a:extLst>
          </p:cNvPr>
          <p:cNvPicPr>
            <a:picLocks noChangeAspect="1"/>
          </p:cNvPicPr>
          <p:nvPr/>
        </p:nvPicPr>
        <p:blipFill>
          <a:blip r:embed="rId3"/>
          <a:stretch>
            <a:fillRect/>
          </a:stretch>
        </p:blipFill>
        <p:spPr>
          <a:xfrm>
            <a:off x="0" y="1076236"/>
            <a:ext cx="9144000" cy="2991028"/>
          </a:xfrm>
          <a:prstGeom prst="rect">
            <a:avLst/>
          </a:prstGeom>
        </p:spPr>
      </p:pic>
      <p:sp>
        <p:nvSpPr>
          <p:cNvPr id="40" name="TextBox 39">
            <a:extLst>
              <a:ext uri="{FF2B5EF4-FFF2-40B4-BE49-F238E27FC236}">
                <a16:creationId xmlns:a16="http://schemas.microsoft.com/office/drawing/2014/main" id="{A3231EC2-EB2A-471E-38E5-91C590E25A80}"/>
              </a:ext>
            </a:extLst>
          </p:cNvPr>
          <p:cNvSpPr txBox="1"/>
          <p:nvPr/>
        </p:nvSpPr>
        <p:spPr>
          <a:xfrm>
            <a:off x="628650" y="1467445"/>
            <a:ext cx="2567704" cy="738664"/>
          </a:xfrm>
          <a:prstGeom prst="rect">
            <a:avLst/>
          </a:prstGeom>
          <a:noFill/>
        </p:spPr>
        <p:txBody>
          <a:bodyPr wrap="square" rtlCol="0">
            <a:spAutoFit/>
          </a:bodyPr>
          <a:lstStyle/>
          <a:p>
            <a:r>
              <a:rPr lang="en-US" sz="1400" b="1" dirty="0">
                <a:solidFill>
                  <a:srgbClr val="FF00FF"/>
                </a:solidFill>
                <a:latin typeface="Lato" panose="020F0502020204030203" pitchFamily="34" charset="0"/>
              </a:rPr>
              <a:t>Here’s the full calendar year of precipitation data for a gage near Spencer, WV</a:t>
            </a:r>
          </a:p>
        </p:txBody>
      </p:sp>
      <p:sp>
        <p:nvSpPr>
          <p:cNvPr id="41" name="TextBox 40">
            <a:extLst>
              <a:ext uri="{FF2B5EF4-FFF2-40B4-BE49-F238E27FC236}">
                <a16:creationId xmlns:a16="http://schemas.microsoft.com/office/drawing/2014/main" id="{4685388F-FBF4-6818-F02A-6DD3BACDF06B}"/>
              </a:ext>
            </a:extLst>
          </p:cNvPr>
          <p:cNvSpPr txBox="1"/>
          <p:nvPr/>
        </p:nvSpPr>
        <p:spPr>
          <a:xfrm>
            <a:off x="5069828" y="1770728"/>
            <a:ext cx="1982381" cy="523220"/>
          </a:xfrm>
          <a:prstGeom prst="rect">
            <a:avLst/>
          </a:prstGeom>
          <a:noFill/>
        </p:spPr>
        <p:txBody>
          <a:bodyPr wrap="square" rtlCol="0">
            <a:spAutoFit/>
          </a:bodyPr>
          <a:lstStyle/>
          <a:p>
            <a:r>
              <a:rPr lang="en-US" sz="1400" b="1" dirty="0">
                <a:solidFill>
                  <a:srgbClr val="FF00FF"/>
                </a:solidFill>
                <a:latin typeface="Lato" panose="020F0502020204030203" pitchFamily="34" charset="0"/>
              </a:rPr>
              <a:t>Keep an eye on this annual maxima</a:t>
            </a:r>
          </a:p>
        </p:txBody>
      </p:sp>
      <p:cxnSp>
        <p:nvCxnSpPr>
          <p:cNvPr id="42" name="Straight Arrow Connector 41">
            <a:extLst>
              <a:ext uri="{FF2B5EF4-FFF2-40B4-BE49-F238E27FC236}">
                <a16:creationId xmlns:a16="http://schemas.microsoft.com/office/drawing/2014/main" id="{18044DF1-1244-25F7-B3C9-EEC0A8226284}"/>
              </a:ext>
            </a:extLst>
          </p:cNvPr>
          <p:cNvCxnSpPr>
            <a:cxnSpLocks/>
          </p:cNvCxnSpPr>
          <p:nvPr/>
        </p:nvCxnSpPr>
        <p:spPr>
          <a:xfrm flipH="1" flipV="1">
            <a:off x="4717657" y="1557825"/>
            <a:ext cx="436970" cy="272476"/>
          </a:xfrm>
          <a:prstGeom prst="straightConnector1">
            <a:avLst/>
          </a:prstGeom>
          <a:ln w="38100">
            <a:solidFill>
              <a:srgbClr val="FF00FF"/>
            </a:solidFill>
            <a:tailEnd type="triangle"/>
          </a:ln>
        </p:spPr>
        <p:style>
          <a:lnRef idx="1">
            <a:schemeClr val="accent1"/>
          </a:lnRef>
          <a:fillRef idx="0">
            <a:schemeClr val="accent1"/>
          </a:fillRef>
          <a:effectRef idx="0">
            <a:schemeClr val="accent1"/>
          </a:effectRef>
          <a:fontRef idx="minor">
            <a:schemeClr val="tx1"/>
          </a:fontRef>
        </p:style>
      </p:cxnSp>
      <p:pic>
        <p:nvPicPr>
          <p:cNvPr id="49" name="Picture 48">
            <a:extLst>
              <a:ext uri="{FF2B5EF4-FFF2-40B4-BE49-F238E27FC236}">
                <a16:creationId xmlns:a16="http://schemas.microsoft.com/office/drawing/2014/main" id="{2196A7DE-B210-2784-8B66-782DFA97EE16}"/>
              </a:ext>
            </a:extLst>
          </p:cNvPr>
          <p:cNvPicPr>
            <a:picLocks noChangeAspect="1"/>
          </p:cNvPicPr>
          <p:nvPr/>
        </p:nvPicPr>
        <p:blipFill>
          <a:blip r:embed="rId4"/>
          <a:stretch>
            <a:fillRect/>
          </a:stretch>
        </p:blipFill>
        <p:spPr>
          <a:xfrm>
            <a:off x="-1" y="1076236"/>
            <a:ext cx="9144000" cy="2991028"/>
          </a:xfrm>
          <a:prstGeom prst="rect">
            <a:avLst/>
          </a:prstGeom>
        </p:spPr>
      </p:pic>
      <p:sp>
        <p:nvSpPr>
          <p:cNvPr id="47" name="TextBox 46">
            <a:extLst>
              <a:ext uri="{FF2B5EF4-FFF2-40B4-BE49-F238E27FC236}">
                <a16:creationId xmlns:a16="http://schemas.microsoft.com/office/drawing/2014/main" id="{71927DBD-60AE-F150-5898-876283D2F565}"/>
              </a:ext>
            </a:extLst>
          </p:cNvPr>
          <p:cNvSpPr txBox="1"/>
          <p:nvPr/>
        </p:nvSpPr>
        <p:spPr>
          <a:xfrm>
            <a:off x="2717319" y="1436521"/>
            <a:ext cx="3440721" cy="1600438"/>
          </a:xfrm>
          <a:prstGeom prst="rect">
            <a:avLst/>
          </a:prstGeom>
          <a:noFill/>
        </p:spPr>
        <p:txBody>
          <a:bodyPr wrap="square" rtlCol="0">
            <a:spAutoFit/>
          </a:bodyPr>
          <a:lstStyle/>
          <a:p>
            <a:r>
              <a:rPr lang="en-US" sz="1400" b="1" dirty="0">
                <a:solidFill>
                  <a:srgbClr val="FF00FF"/>
                </a:solidFill>
                <a:latin typeface="Lato" panose="020F0502020204030203" pitchFamily="34" charset="0"/>
              </a:rPr>
              <a:t>Now the year has 48% of the data missing. You can see it would be hard to draw a conclusion as to whether this peak is the true annual maxima or not</a:t>
            </a:r>
          </a:p>
          <a:p>
            <a:endParaRPr lang="en-US" sz="1400" b="1" dirty="0">
              <a:solidFill>
                <a:srgbClr val="FF00FF"/>
              </a:solidFill>
              <a:latin typeface="Lato" panose="020F0502020204030203" pitchFamily="34" charset="0"/>
            </a:endParaRPr>
          </a:p>
          <a:p>
            <a:r>
              <a:rPr lang="en-US" sz="1400" b="1" dirty="0">
                <a:solidFill>
                  <a:srgbClr val="FF00FF"/>
                </a:solidFill>
                <a:latin typeface="Lato" panose="020F0502020204030203" pitchFamily="34" charset="0"/>
              </a:rPr>
              <a:t>So we would likely </a:t>
            </a:r>
            <a:r>
              <a:rPr lang="en-US" sz="1400" b="1" u="sng" dirty="0">
                <a:solidFill>
                  <a:srgbClr val="FF00FF"/>
                </a:solidFill>
                <a:latin typeface="Lato" panose="020F0502020204030203" pitchFamily="34" charset="0"/>
              </a:rPr>
              <a:t>reject</a:t>
            </a:r>
            <a:r>
              <a:rPr lang="en-US" sz="1400" b="1" dirty="0">
                <a:solidFill>
                  <a:srgbClr val="FF00FF"/>
                </a:solidFill>
                <a:latin typeface="Lato" panose="020F0502020204030203" pitchFamily="34" charset="0"/>
              </a:rPr>
              <a:t> this year from the annual maximum series</a:t>
            </a:r>
          </a:p>
        </p:txBody>
      </p:sp>
      <p:cxnSp>
        <p:nvCxnSpPr>
          <p:cNvPr id="50" name="Straight Arrow Connector 49">
            <a:extLst>
              <a:ext uri="{FF2B5EF4-FFF2-40B4-BE49-F238E27FC236}">
                <a16:creationId xmlns:a16="http://schemas.microsoft.com/office/drawing/2014/main" id="{7291E707-AD8F-1808-A7BE-F1FD37956D62}"/>
              </a:ext>
            </a:extLst>
          </p:cNvPr>
          <p:cNvCxnSpPr>
            <a:cxnSpLocks/>
          </p:cNvCxnSpPr>
          <p:nvPr/>
        </p:nvCxnSpPr>
        <p:spPr>
          <a:xfrm>
            <a:off x="5866726" y="2047285"/>
            <a:ext cx="1242127" cy="202301"/>
          </a:xfrm>
          <a:prstGeom prst="straightConnector1">
            <a:avLst/>
          </a:prstGeom>
          <a:ln w="38100">
            <a:solidFill>
              <a:srgbClr val="FF00FF"/>
            </a:solidFill>
            <a:tailEnd type="triangle"/>
          </a:ln>
        </p:spPr>
        <p:style>
          <a:lnRef idx="1">
            <a:schemeClr val="accent1"/>
          </a:lnRef>
          <a:fillRef idx="0">
            <a:schemeClr val="accent1"/>
          </a:fillRef>
          <a:effectRef idx="0">
            <a:schemeClr val="accent1"/>
          </a:effectRef>
          <a:fontRef idx="minor">
            <a:schemeClr val="tx1"/>
          </a:fontRef>
        </p:style>
      </p:cxnSp>
      <p:pic>
        <p:nvPicPr>
          <p:cNvPr id="38" name="Picture 37">
            <a:extLst>
              <a:ext uri="{FF2B5EF4-FFF2-40B4-BE49-F238E27FC236}">
                <a16:creationId xmlns:a16="http://schemas.microsoft.com/office/drawing/2014/main" id="{8462C1BE-BFFC-F62B-C835-89C480EE08AF}"/>
              </a:ext>
            </a:extLst>
          </p:cNvPr>
          <p:cNvPicPr>
            <a:picLocks noChangeAspect="1"/>
          </p:cNvPicPr>
          <p:nvPr/>
        </p:nvPicPr>
        <p:blipFill>
          <a:blip r:embed="rId5"/>
          <a:stretch>
            <a:fillRect/>
          </a:stretch>
        </p:blipFill>
        <p:spPr>
          <a:xfrm>
            <a:off x="0" y="1076236"/>
            <a:ext cx="9144000" cy="2991028"/>
          </a:xfrm>
          <a:prstGeom prst="rect">
            <a:avLst/>
          </a:prstGeom>
        </p:spPr>
      </p:pic>
      <p:sp>
        <p:nvSpPr>
          <p:cNvPr id="56" name="TextBox 55">
            <a:extLst>
              <a:ext uri="{FF2B5EF4-FFF2-40B4-BE49-F238E27FC236}">
                <a16:creationId xmlns:a16="http://schemas.microsoft.com/office/drawing/2014/main" id="{A29FD772-D693-40E9-63B0-AC399FD29871}"/>
              </a:ext>
            </a:extLst>
          </p:cNvPr>
          <p:cNvSpPr txBox="1"/>
          <p:nvPr/>
        </p:nvSpPr>
        <p:spPr>
          <a:xfrm>
            <a:off x="787311" y="1449522"/>
            <a:ext cx="3440721" cy="738664"/>
          </a:xfrm>
          <a:prstGeom prst="rect">
            <a:avLst/>
          </a:prstGeom>
          <a:noFill/>
        </p:spPr>
        <p:txBody>
          <a:bodyPr wrap="square" rtlCol="0">
            <a:spAutoFit/>
          </a:bodyPr>
          <a:lstStyle/>
          <a:p>
            <a:r>
              <a:rPr lang="en-US" sz="1400" b="1" dirty="0">
                <a:solidFill>
                  <a:srgbClr val="FF00FF"/>
                </a:solidFill>
                <a:latin typeface="Lato" panose="020F0502020204030203" pitchFamily="34" charset="0"/>
              </a:rPr>
              <a:t>Now the year has only 4% of the data missing. We would most likely </a:t>
            </a:r>
            <a:r>
              <a:rPr lang="en-US" sz="1400" b="1" u="sng" dirty="0">
                <a:solidFill>
                  <a:srgbClr val="FF00FF"/>
                </a:solidFill>
                <a:latin typeface="Lato" panose="020F0502020204030203" pitchFamily="34" charset="0"/>
              </a:rPr>
              <a:t>keep</a:t>
            </a:r>
            <a:r>
              <a:rPr lang="en-US" sz="1400" b="1" dirty="0">
                <a:solidFill>
                  <a:srgbClr val="FF00FF"/>
                </a:solidFill>
                <a:latin typeface="Lato" panose="020F0502020204030203" pitchFamily="34" charset="0"/>
              </a:rPr>
              <a:t> this year in the AMS.</a:t>
            </a:r>
          </a:p>
        </p:txBody>
      </p:sp>
      <p:pic>
        <p:nvPicPr>
          <p:cNvPr id="36" name="Picture 35">
            <a:extLst>
              <a:ext uri="{FF2B5EF4-FFF2-40B4-BE49-F238E27FC236}">
                <a16:creationId xmlns:a16="http://schemas.microsoft.com/office/drawing/2014/main" id="{22A57DEC-B974-BEE3-1EB7-5B1B77065549}"/>
              </a:ext>
            </a:extLst>
          </p:cNvPr>
          <p:cNvPicPr>
            <a:picLocks noChangeAspect="1"/>
          </p:cNvPicPr>
          <p:nvPr/>
        </p:nvPicPr>
        <p:blipFill>
          <a:blip r:embed="rId6"/>
          <a:stretch>
            <a:fillRect/>
          </a:stretch>
        </p:blipFill>
        <p:spPr>
          <a:xfrm>
            <a:off x="0" y="1076236"/>
            <a:ext cx="9144000" cy="2991028"/>
          </a:xfrm>
          <a:prstGeom prst="rect">
            <a:avLst/>
          </a:prstGeom>
        </p:spPr>
      </p:pic>
      <p:sp>
        <p:nvSpPr>
          <p:cNvPr id="57" name="TextBox 56">
            <a:extLst>
              <a:ext uri="{FF2B5EF4-FFF2-40B4-BE49-F238E27FC236}">
                <a16:creationId xmlns:a16="http://schemas.microsoft.com/office/drawing/2014/main" id="{CF716C35-A50D-5918-B340-629B2C1B34FA}"/>
              </a:ext>
            </a:extLst>
          </p:cNvPr>
          <p:cNvSpPr txBox="1"/>
          <p:nvPr/>
        </p:nvSpPr>
        <p:spPr>
          <a:xfrm>
            <a:off x="584772" y="1377910"/>
            <a:ext cx="3440721" cy="1384995"/>
          </a:xfrm>
          <a:prstGeom prst="rect">
            <a:avLst/>
          </a:prstGeom>
          <a:noFill/>
        </p:spPr>
        <p:txBody>
          <a:bodyPr wrap="square" rtlCol="0">
            <a:spAutoFit/>
          </a:bodyPr>
          <a:lstStyle/>
          <a:p>
            <a:r>
              <a:rPr lang="en-US" sz="1400" b="1" dirty="0">
                <a:solidFill>
                  <a:srgbClr val="FF00FF"/>
                </a:solidFill>
                <a:latin typeface="Lato" panose="020F0502020204030203" pitchFamily="34" charset="0"/>
              </a:rPr>
              <a:t>Now the year has 16% of the data missing, but it includes one of the largest measurements in the gage’s entire period of record. It would be a shame to miss out on a large measurement! We would most likely </a:t>
            </a:r>
            <a:r>
              <a:rPr lang="en-US" sz="1400" b="1" u="sng" dirty="0">
                <a:solidFill>
                  <a:srgbClr val="FF00FF"/>
                </a:solidFill>
                <a:latin typeface="Lato" panose="020F0502020204030203" pitchFamily="34" charset="0"/>
              </a:rPr>
              <a:t>keep</a:t>
            </a:r>
            <a:r>
              <a:rPr lang="en-US" sz="1400" b="1" dirty="0">
                <a:solidFill>
                  <a:srgbClr val="FF00FF"/>
                </a:solidFill>
                <a:latin typeface="Lato" panose="020F0502020204030203" pitchFamily="34" charset="0"/>
              </a:rPr>
              <a:t> this year.</a:t>
            </a:r>
          </a:p>
        </p:txBody>
      </p:sp>
      <p:cxnSp>
        <p:nvCxnSpPr>
          <p:cNvPr id="55" name="Straight Arrow Connector 54">
            <a:extLst>
              <a:ext uri="{FF2B5EF4-FFF2-40B4-BE49-F238E27FC236}">
                <a16:creationId xmlns:a16="http://schemas.microsoft.com/office/drawing/2014/main" id="{B2DCAD9E-2768-7BF4-3F64-DF11A0687D83}"/>
              </a:ext>
            </a:extLst>
          </p:cNvPr>
          <p:cNvCxnSpPr>
            <a:cxnSpLocks/>
          </p:cNvCxnSpPr>
          <p:nvPr/>
        </p:nvCxnSpPr>
        <p:spPr>
          <a:xfrm flipV="1">
            <a:off x="3956746" y="1614631"/>
            <a:ext cx="574794" cy="204223"/>
          </a:xfrm>
          <a:prstGeom prst="straightConnector1">
            <a:avLst/>
          </a:prstGeom>
          <a:ln w="38100">
            <a:solidFill>
              <a:srgbClr val="FF00FF"/>
            </a:solidFill>
            <a:tailEnd type="triangle"/>
          </a:ln>
        </p:spPr>
        <p:style>
          <a:lnRef idx="1">
            <a:schemeClr val="accent1"/>
          </a:lnRef>
          <a:fillRef idx="0">
            <a:schemeClr val="accent1"/>
          </a:fillRef>
          <a:effectRef idx="0">
            <a:schemeClr val="accent1"/>
          </a:effectRef>
          <a:fontRef idx="minor">
            <a:schemeClr val="tx1"/>
          </a:fontRef>
        </p:style>
      </p:cxnSp>
      <p:pic>
        <p:nvPicPr>
          <p:cNvPr id="34" name="Picture 33">
            <a:extLst>
              <a:ext uri="{FF2B5EF4-FFF2-40B4-BE49-F238E27FC236}">
                <a16:creationId xmlns:a16="http://schemas.microsoft.com/office/drawing/2014/main" id="{47C0ED6D-FB5A-83D7-4231-D1F45D866562}"/>
              </a:ext>
            </a:extLst>
          </p:cNvPr>
          <p:cNvPicPr>
            <a:picLocks noChangeAspect="1"/>
          </p:cNvPicPr>
          <p:nvPr/>
        </p:nvPicPr>
        <p:blipFill>
          <a:blip r:embed="rId7"/>
          <a:stretch>
            <a:fillRect/>
          </a:stretch>
        </p:blipFill>
        <p:spPr>
          <a:xfrm>
            <a:off x="-2" y="1076236"/>
            <a:ext cx="9144000" cy="2991028"/>
          </a:xfrm>
          <a:prstGeom prst="rect">
            <a:avLst/>
          </a:prstGeom>
        </p:spPr>
      </p:pic>
      <p:sp>
        <p:nvSpPr>
          <p:cNvPr id="54" name="TextBox 53">
            <a:extLst>
              <a:ext uri="{FF2B5EF4-FFF2-40B4-BE49-F238E27FC236}">
                <a16:creationId xmlns:a16="http://schemas.microsoft.com/office/drawing/2014/main" id="{2B4ED3B5-E1A7-F518-5C19-D9D4FFA9037C}"/>
              </a:ext>
            </a:extLst>
          </p:cNvPr>
          <p:cNvSpPr txBox="1"/>
          <p:nvPr/>
        </p:nvSpPr>
        <p:spPr>
          <a:xfrm>
            <a:off x="516024" y="1320799"/>
            <a:ext cx="3440721" cy="1384995"/>
          </a:xfrm>
          <a:prstGeom prst="rect">
            <a:avLst/>
          </a:prstGeom>
          <a:noFill/>
        </p:spPr>
        <p:txBody>
          <a:bodyPr wrap="square" rtlCol="0">
            <a:spAutoFit/>
          </a:bodyPr>
          <a:lstStyle/>
          <a:p>
            <a:r>
              <a:rPr lang="en-US" sz="1400" b="1" dirty="0">
                <a:solidFill>
                  <a:srgbClr val="FF00FF"/>
                </a:solidFill>
                <a:latin typeface="Lato" panose="020F0502020204030203" pitchFamily="34" charset="0"/>
              </a:rPr>
              <a:t>Now the year has 16% of the data missing, but none of the observed values are significantly large compared to the other years. We would likely </a:t>
            </a:r>
            <a:r>
              <a:rPr lang="en-US" sz="1400" b="1" u="sng" dirty="0">
                <a:solidFill>
                  <a:srgbClr val="FF00FF"/>
                </a:solidFill>
                <a:latin typeface="Lato" panose="020F0502020204030203" pitchFamily="34" charset="0"/>
              </a:rPr>
              <a:t>reject</a:t>
            </a:r>
            <a:r>
              <a:rPr lang="en-US" sz="1400" b="1" dirty="0">
                <a:solidFill>
                  <a:srgbClr val="FF00FF"/>
                </a:solidFill>
                <a:latin typeface="Lato" panose="020F0502020204030203" pitchFamily="34" charset="0"/>
              </a:rPr>
              <a:t> this year with little consequence to the frequency analysis</a:t>
            </a:r>
          </a:p>
        </p:txBody>
      </p:sp>
    </p:spTree>
    <p:extLst>
      <p:ext uri="{BB962C8B-B14F-4D97-AF65-F5344CB8AC3E}">
        <p14:creationId xmlns:p14="http://schemas.microsoft.com/office/powerpoint/2010/main" val="223530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5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5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7" grpId="0"/>
      <p:bldP spid="56" grpId="0"/>
      <p:bldP spid="57" grpId="0"/>
      <p:bldP spid="54"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r>
              <a:rPr lang="en-US" dirty="0"/>
              <a:t>Does the largest 72-hour precipitation depth in a year always coincide with the largest 3 calendar days?</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Constrained Observations</a:t>
            </a:r>
          </a:p>
        </p:txBody>
      </p:sp>
      <p:pic>
        <p:nvPicPr>
          <p:cNvPr id="5" name="Picture 4">
            <a:extLst>
              <a:ext uri="{FF2B5EF4-FFF2-40B4-BE49-F238E27FC236}">
                <a16:creationId xmlns:a16="http://schemas.microsoft.com/office/drawing/2014/main" id="{DBA53385-855A-51B0-B67C-FE5EB38166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7028" y="2331476"/>
            <a:ext cx="3324672" cy="2112190"/>
          </a:xfrm>
          <a:prstGeom prst="rect">
            <a:avLst/>
          </a:prstGeom>
        </p:spPr>
      </p:pic>
      <p:cxnSp>
        <p:nvCxnSpPr>
          <p:cNvPr id="7" name="Straight Connector 6">
            <a:extLst>
              <a:ext uri="{FF2B5EF4-FFF2-40B4-BE49-F238E27FC236}">
                <a16:creationId xmlns:a16="http://schemas.microsoft.com/office/drawing/2014/main" id="{B2A31CA3-C726-75D5-4F49-C290B31A24EB}"/>
              </a:ext>
            </a:extLst>
          </p:cNvPr>
          <p:cNvCxnSpPr/>
          <p:nvPr/>
        </p:nvCxnSpPr>
        <p:spPr>
          <a:xfrm>
            <a:off x="4677196" y="2331476"/>
            <a:ext cx="0" cy="2163650"/>
          </a:xfrm>
          <a:prstGeom prst="line">
            <a:avLst/>
          </a:prstGeom>
          <a:ln w="12700">
            <a:solidFill>
              <a:schemeClr val="tx1"/>
            </a:solidFill>
            <a:head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A4769392-A0B6-B2A9-1EC1-AB91C9F2E74D}"/>
              </a:ext>
            </a:extLst>
          </p:cNvPr>
          <p:cNvCxnSpPr>
            <a:cxnSpLocks/>
          </p:cNvCxnSpPr>
          <p:nvPr/>
        </p:nvCxnSpPr>
        <p:spPr>
          <a:xfrm flipH="1">
            <a:off x="4677196" y="4495126"/>
            <a:ext cx="2431657" cy="0"/>
          </a:xfrm>
          <a:prstGeom prst="line">
            <a:avLst/>
          </a:prstGeom>
          <a:ln w="12700">
            <a:solidFill>
              <a:schemeClr val="tx1"/>
            </a:solidFill>
            <a:headEnd type="triangl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7D3E23F-C784-5B48-ED26-12306FC53093}"/>
              </a:ext>
            </a:extLst>
          </p:cNvPr>
          <p:cNvCxnSpPr/>
          <p:nvPr/>
        </p:nvCxnSpPr>
        <p:spPr>
          <a:xfrm>
            <a:off x="5126304" y="4443666"/>
            <a:ext cx="0" cy="11619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6126A21-5410-EF5B-3B60-0ADD9852C669}"/>
              </a:ext>
            </a:extLst>
          </p:cNvPr>
          <p:cNvCxnSpPr/>
          <p:nvPr/>
        </p:nvCxnSpPr>
        <p:spPr>
          <a:xfrm>
            <a:off x="5583504" y="4443666"/>
            <a:ext cx="0" cy="11619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263E29A0-43A9-E90B-38B8-363CC981F32F}"/>
              </a:ext>
            </a:extLst>
          </p:cNvPr>
          <p:cNvCxnSpPr/>
          <p:nvPr/>
        </p:nvCxnSpPr>
        <p:spPr>
          <a:xfrm>
            <a:off x="6060935" y="4443666"/>
            <a:ext cx="0" cy="11619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2332942-6355-EE7F-DA06-B884AC1D1096}"/>
              </a:ext>
            </a:extLst>
          </p:cNvPr>
          <p:cNvCxnSpPr/>
          <p:nvPr/>
        </p:nvCxnSpPr>
        <p:spPr>
          <a:xfrm>
            <a:off x="6469582" y="4443666"/>
            <a:ext cx="0" cy="11619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B4274888-36BF-0D72-9A25-2783EFADB4D8}"/>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4488" b="89924" l="6105" r="95363">
                        <a14:foregroundMark x1="43972" y1="54022" x2="43972" y2="54022"/>
                        <a14:foregroundMark x1="43972" y1="54445" x2="43199" y2="58933"/>
                        <a14:foregroundMark x1="39799" y1="56393" x2="40263" y2="54445"/>
                        <a14:foregroundMark x1="8114" y1="83150" x2="8114" y2="83150"/>
                        <a14:foregroundMark x1="61051" y1="7875" x2="61051" y2="7875"/>
                        <a14:foregroundMark x1="61051" y1="4657" x2="61051" y2="4657"/>
                        <a14:foregroundMark x1="90804" y1="53260" x2="90804" y2="53260"/>
                        <a14:foregroundMark x1="95440" y1="72566" x2="95440" y2="72566"/>
                        <a14:foregroundMark x1="6105" y1="84674" x2="6105" y2="84674"/>
                        <a14:backgroundMark x1="1932" y1="49534" x2="3787" y2="45639"/>
                        <a14:backgroundMark x1="3478" y1="45047" x2="6646" y2="77477"/>
                        <a14:backgroundMark x1="6646" y1="77477" x2="2550" y2="86198"/>
                        <a14:backgroundMark x1="2550" y1="86198" x2="18624" y2="94073"/>
                        <a14:backgroundMark x1="18624" y1="94073" x2="30912" y2="88061"/>
                        <a14:backgroundMark x1="30912" y1="88061" x2="42581" y2="87214"/>
                        <a14:backgroundMark x1="42581" y1="87214" x2="48609" y2="66215"/>
                      </a14:backgroundRemoval>
                    </a14:imgEffect>
                  </a14:imgLayer>
                </a14:imgProps>
              </a:ext>
            </a:extLst>
          </a:blip>
          <a:stretch>
            <a:fillRect/>
          </a:stretch>
        </p:blipFill>
        <p:spPr>
          <a:xfrm>
            <a:off x="4610669" y="2681371"/>
            <a:ext cx="2294294" cy="2093942"/>
          </a:xfrm>
          <a:prstGeom prst="rect">
            <a:avLst/>
          </a:prstGeom>
        </p:spPr>
      </p:pic>
      <p:cxnSp>
        <p:nvCxnSpPr>
          <p:cNvPr id="22" name="Straight Connector 21">
            <a:extLst>
              <a:ext uri="{FF2B5EF4-FFF2-40B4-BE49-F238E27FC236}">
                <a16:creationId xmlns:a16="http://schemas.microsoft.com/office/drawing/2014/main" id="{A14300B4-75C3-4E92-87CC-A43401B2A0DB}"/>
              </a:ext>
            </a:extLst>
          </p:cNvPr>
          <p:cNvCxnSpPr>
            <a:cxnSpLocks/>
          </p:cNvCxnSpPr>
          <p:nvPr/>
        </p:nvCxnSpPr>
        <p:spPr>
          <a:xfrm>
            <a:off x="5126304" y="4163352"/>
            <a:ext cx="457200" cy="0"/>
          </a:xfrm>
          <a:prstGeom prst="line">
            <a:avLst/>
          </a:prstGeom>
          <a:ln w="15875">
            <a:solidFill>
              <a:srgbClr val="00FFFF"/>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2AD4E916-17D1-E93C-DA08-D61FADBB2D3F}"/>
              </a:ext>
            </a:extLst>
          </p:cNvPr>
          <p:cNvCxnSpPr>
            <a:cxnSpLocks/>
          </p:cNvCxnSpPr>
          <p:nvPr/>
        </p:nvCxnSpPr>
        <p:spPr>
          <a:xfrm>
            <a:off x="5583504" y="3387571"/>
            <a:ext cx="477431" cy="0"/>
          </a:xfrm>
          <a:prstGeom prst="line">
            <a:avLst/>
          </a:prstGeom>
          <a:ln w="15875">
            <a:solidFill>
              <a:srgbClr val="00FFFF"/>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BEC9FB54-16CC-EE4E-F951-DC3EC9F7DC16}"/>
              </a:ext>
            </a:extLst>
          </p:cNvPr>
          <p:cNvCxnSpPr>
            <a:cxnSpLocks/>
          </p:cNvCxnSpPr>
          <p:nvPr/>
        </p:nvCxnSpPr>
        <p:spPr>
          <a:xfrm>
            <a:off x="5126304" y="4163352"/>
            <a:ext cx="0" cy="338412"/>
          </a:xfrm>
          <a:prstGeom prst="line">
            <a:avLst/>
          </a:prstGeom>
          <a:ln w="15875">
            <a:solidFill>
              <a:srgbClr val="00FFFF"/>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9C508AF5-4DD3-9647-B29C-3071058AE004}"/>
              </a:ext>
            </a:extLst>
          </p:cNvPr>
          <p:cNvCxnSpPr>
            <a:cxnSpLocks/>
          </p:cNvCxnSpPr>
          <p:nvPr/>
        </p:nvCxnSpPr>
        <p:spPr>
          <a:xfrm>
            <a:off x="5583504" y="3387571"/>
            <a:ext cx="0" cy="1114193"/>
          </a:xfrm>
          <a:prstGeom prst="line">
            <a:avLst/>
          </a:prstGeom>
          <a:ln w="15875">
            <a:solidFill>
              <a:srgbClr val="00FFFF"/>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FC391F2-27D4-E31B-862A-BD26A72FBA82}"/>
              </a:ext>
            </a:extLst>
          </p:cNvPr>
          <p:cNvCxnSpPr>
            <a:cxnSpLocks/>
          </p:cNvCxnSpPr>
          <p:nvPr/>
        </p:nvCxnSpPr>
        <p:spPr>
          <a:xfrm>
            <a:off x="6060935" y="3387571"/>
            <a:ext cx="0" cy="1074472"/>
          </a:xfrm>
          <a:prstGeom prst="line">
            <a:avLst/>
          </a:prstGeom>
          <a:ln w="15875">
            <a:solidFill>
              <a:srgbClr val="00FFFF"/>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2C51BFA7-B938-AF26-45BC-F4B052589E96}"/>
              </a:ext>
            </a:extLst>
          </p:cNvPr>
          <p:cNvCxnSpPr>
            <a:cxnSpLocks/>
          </p:cNvCxnSpPr>
          <p:nvPr/>
        </p:nvCxnSpPr>
        <p:spPr>
          <a:xfrm>
            <a:off x="6469582" y="3515694"/>
            <a:ext cx="0" cy="986070"/>
          </a:xfrm>
          <a:prstGeom prst="line">
            <a:avLst/>
          </a:prstGeom>
          <a:ln w="15875">
            <a:solidFill>
              <a:srgbClr val="00FFFF"/>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11A4237-D1A9-AA83-5FB8-E17CBC7C0903}"/>
              </a:ext>
            </a:extLst>
          </p:cNvPr>
          <p:cNvCxnSpPr>
            <a:cxnSpLocks/>
          </p:cNvCxnSpPr>
          <p:nvPr/>
        </p:nvCxnSpPr>
        <p:spPr>
          <a:xfrm>
            <a:off x="6060935" y="3515694"/>
            <a:ext cx="408647" cy="0"/>
          </a:xfrm>
          <a:prstGeom prst="line">
            <a:avLst/>
          </a:prstGeom>
          <a:ln w="15875">
            <a:solidFill>
              <a:srgbClr val="00FFFF"/>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32551F42-5BF3-6149-1058-084902F7E54A}"/>
              </a:ext>
            </a:extLst>
          </p:cNvPr>
          <p:cNvCxnSpPr>
            <a:cxnSpLocks/>
          </p:cNvCxnSpPr>
          <p:nvPr/>
        </p:nvCxnSpPr>
        <p:spPr>
          <a:xfrm>
            <a:off x="4669104" y="4400718"/>
            <a:ext cx="457200" cy="0"/>
          </a:xfrm>
          <a:prstGeom prst="line">
            <a:avLst/>
          </a:prstGeom>
          <a:ln w="15875">
            <a:solidFill>
              <a:srgbClr val="00FFFF"/>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4B4EB712-BD7A-47FA-516B-FBCC6C9A2A85}"/>
              </a:ext>
            </a:extLst>
          </p:cNvPr>
          <p:cNvCxnSpPr>
            <a:cxnSpLocks/>
          </p:cNvCxnSpPr>
          <p:nvPr/>
        </p:nvCxnSpPr>
        <p:spPr>
          <a:xfrm>
            <a:off x="6469582" y="3958353"/>
            <a:ext cx="457200" cy="0"/>
          </a:xfrm>
          <a:prstGeom prst="line">
            <a:avLst/>
          </a:prstGeom>
          <a:ln w="15875">
            <a:solidFill>
              <a:srgbClr val="00FFFF"/>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D95FC957-11BF-FBF6-1BCC-C3EA65DD9752}"/>
              </a:ext>
            </a:extLst>
          </p:cNvPr>
          <p:cNvCxnSpPr>
            <a:cxnSpLocks/>
          </p:cNvCxnSpPr>
          <p:nvPr/>
        </p:nvCxnSpPr>
        <p:spPr>
          <a:xfrm>
            <a:off x="6926782" y="3944667"/>
            <a:ext cx="1108" cy="557097"/>
          </a:xfrm>
          <a:prstGeom prst="line">
            <a:avLst/>
          </a:prstGeom>
          <a:ln w="15875">
            <a:solidFill>
              <a:srgbClr val="00FFFF"/>
            </a:solidFill>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DDFAC103-C69A-CB56-8E5C-C09D60836300}"/>
              </a:ext>
            </a:extLst>
          </p:cNvPr>
          <p:cNvSpPr/>
          <p:nvPr/>
        </p:nvSpPr>
        <p:spPr>
          <a:xfrm>
            <a:off x="5583504" y="2492347"/>
            <a:ext cx="1343278" cy="2009409"/>
          </a:xfrm>
          <a:prstGeom prst="rect">
            <a:avLst/>
          </a:prstGeom>
          <a:solidFill>
            <a:srgbClr val="00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607B9E54-CA39-424E-CF6E-394611A29764}"/>
              </a:ext>
            </a:extLst>
          </p:cNvPr>
          <p:cNvSpPr/>
          <p:nvPr/>
        </p:nvSpPr>
        <p:spPr>
          <a:xfrm>
            <a:off x="5402541" y="2492347"/>
            <a:ext cx="1343278" cy="2009409"/>
          </a:xfrm>
          <a:prstGeom prst="rect">
            <a:avLst/>
          </a:prstGeom>
          <a:solidFill>
            <a:srgbClr val="FF00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TextBox 46">
            <a:extLst>
              <a:ext uri="{FF2B5EF4-FFF2-40B4-BE49-F238E27FC236}">
                <a16:creationId xmlns:a16="http://schemas.microsoft.com/office/drawing/2014/main" id="{B627808E-F17C-688C-04B4-8B653735DCBE}"/>
              </a:ext>
            </a:extLst>
          </p:cNvPr>
          <p:cNvSpPr txBox="1"/>
          <p:nvPr/>
        </p:nvSpPr>
        <p:spPr>
          <a:xfrm>
            <a:off x="7085927" y="2774183"/>
            <a:ext cx="1782944" cy="523220"/>
          </a:xfrm>
          <a:prstGeom prst="rect">
            <a:avLst/>
          </a:prstGeom>
          <a:noFill/>
        </p:spPr>
        <p:txBody>
          <a:bodyPr wrap="square" rtlCol="0">
            <a:spAutoFit/>
          </a:bodyPr>
          <a:lstStyle/>
          <a:p>
            <a:r>
              <a:rPr lang="en-US" sz="1400" b="1" dirty="0">
                <a:solidFill>
                  <a:srgbClr val="FF00FF"/>
                </a:solidFill>
                <a:latin typeface="Lato" panose="020F0502020204030203" pitchFamily="34" charset="0"/>
              </a:rPr>
              <a:t>72-hour maximum: 2.78 inches</a:t>
            </a:r>
          </a:p>
        </p:txBody>
      </p:sp>
      <p:sp>
        <p:nvSpPr>
          <p:cNvPr id="48" name="TextBox 47">
            <a:extLst>
              <a:ext uri="{FF2B5EF4-FFF2-40B4-BE49-F238E27FC236}">
                <a16:creationId xmlns:a16="http://schemas.microsoft.com/office/drawing/2014/main" id="{5B495CDF-BDE2-CE39-E954-DE82BECAE33D}"/>
              </a:ext>
            </a:extLst>
          </p:cNvPr>
          <p:cNvSpPr txBox="1"/>
          <p:nvPr/>
        </p:nvSpPr>
        <p:spPr>
          <a:xfrm>
            <a:off x="7085926" y="1997298"/>
            <a:ext cx="1576598" cy="523220"/>
          </a:xfrm>
          <a:prstGeom prst="rect">
            <a:avLst/>
          </a:prstGeom>
          <a:noFill/>
        </p:spPr>
        <p:txBody>
          <a:bodyPr wrap="square" rtlCol="0">
            <a:spAutoFit/>
          </a:bodyPr>
          <a:lstStyle/>
          <a:p>
            <a:r>
              <a:rPr lang="en-US" sz="1400" b="1" dirty="0">
                <a:solidFill>
                  <a:srgbClr val="00FFFF"/>
                </a:solidFill>
                <a:latin typeface="Lato" panose="020F0502020204030203" pitchFamily="34" charset="0"/>
              </a:rPr>
              <a:t>3-day maximum: 2.54 inches</a:t>
            </a:r>
          </a:p>
        </p:txBody>
      </p:sp>
    </p:spTree>
    <p:extLst>
      <p:ext uri="{BB962C8B-B14F-4D97-AF65-F5344CB8AC3E}">
        <p14:creationId xmlns:p14="http://schemas.microsoft.com/office/powerpoint/2010/main" val="1296941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7" grpId="0"/>
      <p:bldP spid="48"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r>
              <a:rPr lang="en-US" dirty="0"/>
              <a:t>Data considerations</a:t>
            </a:r>
          </a:p>
          <a:p>
            <a:r>
              <a:rPr lang="en-US" dirty="0"/>
              <a:t>NOAA Atlas 14</a:t>
            </a:r>
          </a:p>
          <a:p>
            <a:r>
              <a:rPr lang="en-US" dirty="0"/>
              <a:t>Storm typing</a:t>
            </a:r>
          </a:p>
          <a:p>
            <a:r>
              <a:rPr lang="en-US" dirty="0"/>
              <a:t>Stochastic Storm Transposition (SST)</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Topics</a:t>
            </a:r>
          </a:p>
        </p:txBody>
      </p:sp>
      <p:sp>
        <p:nvSpPr>
          <p:cNvPr id="4" name="Rectangle: Rounded Corners 3">
            <a:extLst>
              <a:ext uri="{FF2B5EF4-FFF2-40B4-BE49-F238E27FC236}">
                <a16:creationId xmlns:a16="http://schemas.microsoft.com/office/drawing/2014/main" id="{1B1A2724-D2D6-272B-F414-9FDA516783DD}"/>
              </a:ext>
            </a:extLst>
          </p:cNvPr>
          <p:cNvSpPr/>
          <p:nvPr/>
        </p:nvSpPr>
        <p:spPr>
          <a:xfrm>
            <a:off x="517890" y="1753590"/>
            <a:ext cx="2921225" cy="342246"/>
          </a:xfrm>
          <a:prstGeom prst="roundRect">
            <a:avLst/>
          </a:prstGeom>
          <a:noFill/>
          <a:ln w="28575">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1679972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50" y="1369219"/>
            <a:ext cx="4451365" cy="3263504"/>
          </a:xfrm>
        </p:spPr>
        <p:txBody>
          <a:bodyPr/>
          <a:lstStyle/>
          <a:p>
            <a:r>
              <a:rPr lang="en-US" dirty="0"/>
              <a:t>NOAA Atlas 14 precipitation frequency estimates</a:t>
            </a:r>
          </a:p>
          <a:p>
            <a:r>
              <a:rPr lang="en-US" dirty="0"/>
              <a:t>Standard source of data for the US</a:t>
            </a:r>
          </a:p>
          <a:p>
            <a:r>
              <a:rPr lang="en-US" dirty="0"/>
              <a:t>Limitations</a:t>
            </a:r>
          </a:p>
          <a:p>
            <a:pPr lvl="1"/>
            <a:r>
              <a:rPr lang="en-US" dirty="0"/>
              <a:t>Annual exceedance up to 1E-4</a:t>
            </a:r>
          </a:p>
          <a:p>
            <a:pPr lvl="1"/>
            <a:r>
              <a:rPr lang="en-US" dirty="0"/>
              <a:t>Outdated</a:t>
            </a:r>
          </a:p>
          <a:p>
            <a:pPr lvl="1"/>
            <a:r>
              <a:rPr lang="en-US" dirty="0"/>
              <a:t>Not all regions represented</a:t>
            </a:r>
          </a:p>
          <a:p>
            <a:pPr lvl="1"/>
            <a:r>
              <a:rPr lang="en-US" dirty="0"/>
              <a:t>National level analysis</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normAutofit/>
          </a:bodyPr>
          <a:lstStyle/>
          <a:p>
            <a:r>
              <a:rPr lang="en-US" dirty="0"/>
              <a:t>NOAA Atlas 14</a:t>
            </a:r>
          </a:p>
        </p:txBody>
      </p:sp>
      <p:pic>
        <p:nvPicPr>
          <p:cNvPr id="6" name="Picture 4" descr="Machine generated alternative text:&#10;KBntL1élcy &#10;—4i8 &#10;ssee &#10;36 &#10;32 &#10;33 &#10;vVirc &#10;10 &#10;2} &#10;26 &#10;24 &#10;North Carolina &#10;Snuth.Carolina &#10;14 &#10;Géoréia ">
            <a:extLst>
              <a:ext uri="{FF2B5EF4-FFF2-40B4-BE49-F238E27FC236}">
                <a16:creationId xmlns:a16="http://schemas.microsoft.com/office/drawing/2014/main" id="{C9563CED-50BA-4754-B601-FFFF9F72314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2545"/>
          <a:stretch/>
        </p:blipFill>
        <p:spPr bwMode="auto">
          <a:xfrm>
            <a:off x="3404996" y="3775274"/>
            <a:ext cx="1635113" cy="1191263"/>
          </a:xfrm>
          <a:prstGeom prst="rect">
            <a:avLst/>
          </a:prstGeom>
          <a:noFill/>
          <a:extLst>
            <a:ext uri="{909E8E84-426E-40DD-AFC4-6F175D3DCCD1}">
              <a14:hiddenFill xmlns:a14="http://schemas.microsoft.com/office/drawing/2010/main">
                <a:solidFill>
                  <a:srgbClr val="FFFFFF"/>
                </a:solidFill>
              </a14:hiddenFill>
            </a:ext>
          </a:extLst>
        </p:spPr>
      </p:pic>
      <p:grpSp>
        <p:nvGrpSpPr>
          <p:cNvPr id="12" name="Group 11">
            <a:extLst>
              <a:ext uri="{FF2B5EF4-FFF2-40B4-BE49-F238E27FC236}">
                <a16:creationId xmlns:a16="http://schemas.microsoft.com/office/drawing/2014/main" id="{4E10E691-2FFF-082C-057C-88DB0F9AF166}"/>
              </a:ext>
            </a:extLst>
          </p:cNvPr>
          <p:cNvGrpSpPr/>
          <p:nvPr/>
        </p:nvGrpSpPr>
        <p:grpSpPr>
          <a:xfrm>
            <a:off x="5126804" y="2078805"/>
            <a:ext cx="3799271" cy="2041132"/>
            <a:chOff x="3578103" y="2788877"/>
            <a:chExt cx="4632852" cy="2626932"/>
          </a:xfrm>
        </p:grpSpPr>
        <p:pic>
          <p:nvPicPr>
            <p:cNvPr id="7" name="Picture 6">
              <a:extLst>
                <a:ext uri="{FF2B5EF4-FFF2-40B4-BE49-F238E27FC236}">
                  <a16:creationId xmlns:a16="http://schemas.microsoft.com/office/drawing/2014/main" id="{35B285E3-9FB9-E34C-747D-E04E3B44DAB7}"/>
                </a:ext>
              </a:extLst>
            </p:cNvPr>
            <p:cNvPicPr>
              <a:picLocks noChangeAspect="1"/>
            </p:cNvPicPr>
            <p:nvPr/>
          </p:nvPicPr>
          <p:blipFill>
            <a:blip r:embed="rId3"/>
            <a:stretch>
              <a:fillRect/>
            </a:stretch>
          </p:blipFill>
          <p:spPr>
            <a:xfrm>
              <a:off x="3578103" y="2788877"/>
              <a:ext cx="4632852" cy="2626932"/>
            </a:xfrm>
            <a:prstGeom prst="rect">
              <a:avLst/>
            </a:prstGeom>
          </p:spPr>
        </p:pic>
        <p:sp>
          <p:nvSpPr>
            <p:cNvPr id="8" name="Oval 7">
              <a:extLst>
                <a:ext uri="{FF2B5EF4-FFF2-40B4-BE49-F238E27FC236}">
                  <a16:creationId xmlns:a16="http://schemas.microsoft.com/office/drawing/2014/main" id="{F24FF870-E83C-1D8A-135F-D81CD76E89B2}"/>
                </a:ext>
              </a:extLst>
            </p:cNvPr>
            <p:cNvSpPr/>
            <p:nvPr/>
          </p:nvSpPr>
          <p:spPr>
            <a:xfrm>
              <a:off x="7474302" y="2883796"/>
              <a:ext cx="689864" cy="678687"/>
            </a:xfrm>
            <a:prstGeom prst="ellipse">
              <a:avLst/>
            </a:prstGeom>
            <a:noFill/>
            <a:ln w="28575" cap="flat" cmpd="sng" algn="ctr">
              <a:solidFill>
                <a:schemeClr val="accent4"/>
              </a:solidFill>
              <a:prstDash val="solid"/>
              <a:round/>
              <a:headEnd type="none" w="med" len="med"/>
              <a:tailEnd type="none" w="med" len="med"/>
            </a:ln>
          </p:spPr>
          <p:style>
            <a:lnRef idx="0">
              <a:scrgbClr r="0" g="0" b="0"/>
            </a:lnRef>
            <a:fillRef idx="0">
              <a:scrgbClr r="0" g="0" b="0"/>
            </a:fillRef>
            <a:effectRef idx="0">
              <a:scrgbClr r="0" g="0" b="0"/>
            </a:effectRef>
            <a:fontRef idx="minor">
              <a:schemeClr val="accent4"/>
            </a:fontRef>
          </p:style>
          <p:txBody>
            <a:bodyPr rtlCol="0" anchor="ctr"/>
            <a:lstStyle/>
            <a:p>
              <a:pPr algn="ctr"/>
              <a:endParaRPr lang="en-US" dirty="0"/>
            </a:p>
          </p:txBody>
        </p:sp>
        <p:pic>
          <p:nvPicPr>
            <p:cNvPr id="9" name="Picture 8">
              <a:extLst>
                <a:ext uri="{FF2B5EF4-FFF2-40B4-BE49-F238E27FC236}">
                  <a16:creationId xmlns:a16="http://schemas.microsoft.com/office/drawing/2014/main" id="{C04D116A-F07A-3539-607E-5EAEAA1A3224}"/>
                </a:ext>
              </a:extLst>
            </p:cNvPr>
            <p:cNvPicPr>
              <a:picLocks noChangeAspect="1"/>
            </p:cNvPicPr>
            <p:nvPr/>
          </p:nvPicPr>
          <p:blipFill rotWithShape="1">
            <a:blip r:embed="rId3"/>
            <a:srcRect l="84535" t="2399" b="71251"/>
            <a:stretch/>
          </p:blipFill>
          <p:spPr>
            <a:xfrm>
              <a:off x="4909918" y="3377649"/>
              <a:ext cx="1715688" cy="1657617"/>
            </a:xfrm>
            <a:prstGeom prst="ellipse">
              <a:avLst/>
            </a:prstGeom>
            <a:ln w="38100" cap="rnd">
              <a:solidFill>
                <a:schemeClr val="accent4"/>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cxnSp>
          <p:nvCxnSpPr>
            <p:cNvPr id="10" name="Straight Connector 9">
              <a:extLst>
                <a:ext uri="{FF2B5EF4-FFF2-40B4-BE49-F238E27FC236}">
                  <a16:creationId xmlns:a16="http://schemas.microsoft.com/office/drawing/2014/main" id="{281C8E86-5E82-BC12-ABE3-C18F024423CE}"/>
                </a:ext>
              </a:extLst>
            </p:cNvPr>
            <p:cNvCxnSpPr>
              <a:cxnSpLocks/>
              <a:endCxn id="8" idx="0"/>
            </p:cNvCxnSpPr>
            <p:nvPr/>
          </p:nvCxnSpPr>
          <p:spPr>
            <a:xfrm flipV="1">
              <a:off x="5588606" y="2883796"/>
              <a:ext cx="2230628" cy="493853"/>
            </a:xfrm>
            <a:prstGeom prst="line">
              <a:avLst/>
            </a:prstGeom>
            <a:ln w="28575"/>
          </p:spPr>
          <p:style>
            <a:lnRef idx="1">
              <a:schemeClr val="accent4"/>
            </a:lnRef>
            <a:fillRef idx="0">
              <a:schemeClr val="accent4"/>
            </a:fillRef>
            <a:effectRef idx="0">
              <a:schemeClr val="accent4"/>
            </a:effectRef>
            <a:fontRef idx="minor">
              <a:schemeClr val="tx1"/>
            </a:fontRef>
          </p:style>
        </p:cxnSp>
        <p:cxnSp>
          <p:nvCxnSpPr>
            <p:cNvPr id="11" name="Straight Connector 10">
              <a:extLst>
                <a:ext uri="{FF2B5EF4-FFF2-40B4-BE49-F238E27FC236}">
                  <a16:creationId xmlns:a16="http://schemas.microsoft.com/office/drawing/2014/main" id="{4B06BF0F-BC98-C44D-81EE-525A9F052F59}"/>
                </a:ext>
              </a:extLst>
            </p:cNvPr>
            <p:cNvCxnSpPr>
              <a:cxnSpLocks/>
              <a:stCxn id="9" idx="5"/>
              <a:endCxn id="8" idx="5"/>
            </p:cNvCxnSpPr>
            <p:nvPr/>
          </p:nvCxnSpPr>
          <p:spPr>
            <a:xfrm flipV="1">
              <a:off x="6374349" y="3463092"/>
              <a:ext cx="1688789" cy="1329422"/>
            </a:xfrm>
            <a:prstGeom prst="line">
              <a:avLst/>
            </a:prstGeom>
            <a:ln w="28575"/>
          </p:spPr>
          <p:style>
            <a:lnRef idx="1">
              <a:schemeClr val="accent4"/>
            </a:lnRef>
            <a:fillRef idx="0">
              <a:schemeClr val="accent4"/>
            </a:fillRef>
            <a:effectRef idx="0">
              <a:schemeClr val="accent4"/>
            </a:effectRef>
            <a:fontRef idx="minor">
              <a:schemeClr val="tx1"/>
            </a:fontRef>
          </p:style>
        </p:cxnSp>
      </p:grpSp>
      <p:pic>
        <p:nvPicPr>
          <p:cNvPr id="13" name="Picture 12">
            <a:extLst>
              <a:ext uri="{FF2B5EF4-FFF2-40B4-BE49-F238E27FC236}">
                <a16:creationId xmlns:a16="http://schemas.microsoft.com/office/drawing/2014/main" id="{E7CC1059-1CBB-B1B8-402E-676968C72A67}"/>
              </a:ext>
            </a:extLst>
          </p:cNvPr>
          <p:cNvPicPr>
            <a:picLocks noChangeAspect="1"/>
          </p:cNvPicPr>
          <p:nvPr/>
        </p:nvPicPr>
        <p:blipFill>
          <a:blip r:embed="rId4"/>
          <a:stretch>
            <a:fillRect/>
          </a:stretch>
        </p:blipFill>
        <p:spPr>
          <a:xfrm>
            <a:off x="4742070" y="217423"/>
            <a:ext cx="4184005" cy="1754958"/>
          </a:xfrm>
          <a:prstGeom prst="rect">
            <a:avLst/>
          </a:prstGeom>
        </p:spPr>
      </p:pic>
    </p:spTree>
    <p:extLst>
      <p:ext uri="{BB962C8B-B14F-4D97-AF65-F5344CB8AC3E}">
        <p14:creationId xmlns:p14="http://schemas.microsoft.com/office/powerpoint/2010/main" val="124035239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3867993" y="1369219"/>
            <a:ext cx="4647356" cy="3263504"/>
          </a:xfrm>
        </p:spPr>
        <p:txBody>
          <a:bodyPr/>
          <a:lstStyle/>
          <a:p>
            <a:r>
              <a:rPr lang="en-US" dirty="0"/>
              <a:t>NOAA Precipitation Frequency Data Server (PFDS)</a:t>
            </a:r>
          </a:p>
          <a:p>
            <a:r>
              <a:rPr lang="en-US" dirty="0"/>
              <a:t>Point estimates (selected by address or from a map)</a:t>
            </a:r>
          </a:p>
          <a:p>
            <a:r>
              <a:rPr lang="en-US" dirty="0" err="1"/>
              <a:t>Rasters</a:t>
            </a:r>
            <a:r>
              <a:rPr lang="en-US" dirty="0"/>
              <a:t> (.</a:t>
            </a:r>
            <a:r>
              <a:rPr lang="en-US" dirty="0" err="1"/>
              <a:t>asc</a:t>
            </a:r>
            <a:r>
              <a:rPr lang="en-US" dirty="0"/>
              <a:t>) for all volumes</a:t>
            </a:r>
          </a:p>
          <a:p>
            <a:pPr lvl="1"/>
            <a:r>
              <a:rPr lang="en-US" dirty="0"/>
              <a:t>Select AEP and Duration</a:t>
            </a:r>
          </a:p>
          <a:p>
            <a:r>
              <a:rPr lang="en-US" dirty="0"/>
              <a:t>Time series (AMS and PDS)</a:t>
            </a:r>
          </a:p>
          <a:p>
            <a:pPr lvl="1"/>
            <a:r>
              <a:rPr lang="en-US" dirty="0"/>
              <a:t>Used to develop each volume</a:t>
            </a:r>
          </a:p>
          <a:p>
            <a:endParaRPr lang="en-US" dirty="0"/>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Getting NOAA Atlas 14 Data</a:t>
            </a:r>
          </a:p>
        </p:txBody>
      </p:sp>
      <p:pic>
        <p:nvPicPr>
          <p:cNvPr id="5" name="Picture 4">
            <a:extLst>
              <a:ext uri="{FF2B5EF4-FFF2-40B4-BE49-F238E27FC236}">
                <a16:creationId xmlns:a16="http://schemas.microsoft.com/office/drawing/2014/main" id="{8CBE8B78-86AB-690B-1CCD-FA5935B25A49}"/>
              </a:ext>
            </a:extLst>
          </p:cNvPr>
          <p:cNvPicPr>
            <a:picLocks noChangeAspect="1"/>
          </p:cNvPicPr>
          <p:nvPr/>
        </p:nvPicPr>
        <p:blipFill>
          <a:blip r:embed="rId2"/>
          <a:stretch>
            <a:fillRect/>
          </a:stretch>
        </p:blipFill>
        <p:spPr>
          <a:xfrm>
            <a:off x="445073" y="1329966"/>
            <a:ext cx="2781359" cy="3342010"/>
          </a:xfrm>
          <a:prstGeom prst="rect">
            <a:avLst/>
          </a:prstGeom>
        </p:spPr>
      </p:pic>
      <p:pic>
        <p:nvPicPr>
          <p:cNvPr id="7" name="Picture 6">
            <a:extLst>
              <a:ext uri="{FF2B5EF4-FFF2-40B4-BE49-F238E27FC236}">
                <a16:creationId xmlns:a16="http://schemas.microsoft.com/office/drawing/2014/main" id="{E38B7F98-F6B1-0F76-41F6-CB7F2D291EB5}"/>
              </a:ext>
            </a:extLst>
          </p:cNvPr>
          <p:cNvPicPr>
            <a:picLocks noChangeAspect="1"/>
          </p:cNvPicPr>
          <p:nvPr/>
        </p:nvPicPr>
        <p:blipFill>
          <a:blip r:embed="rId3"/>
          <a:stretch>
            <a:fillRect/>
          </a:stretch>
        </p:blipFill>
        <p:spPr>
          <a:xfrm>
            <a:off x="182500" y="1816248"/>
            <a:ext cx="3593749" cy="2210534"/>
          </a:xfrm>
          <a:prstGeom prst="rect">
            <a:avLst/>
          </a:prstGeom>
        </p:spPr>
      </p:pic>
    </p:spTree>
    <p:extLst>
      <p:ext uri="{BB962C8B-B14F-4D97-AF65-F5344CB8AC3E}">
        <p14:creationId xmlns:p14="http://schemas.microsoft.com/office/powerpoint/2010/main" val="5421978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pPr marL="0" indent="0">
              <a:buNone/>
            </a:pPr>
            <a:r>
              <a:rPr lang="en-US" dirty="0">
                <a:hlinkClick r:id="rId2"/>
              </a:rPr>
              <a:t>https://water.noaa.gov/about/atlas15</a:t>
            </a:r>
            <a:endParaRPr lang="en-US" dirty="0"/>
          </a:p>
          <a:p>
            <a:endParaRPr lang="en-US" dirty="0"/>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NOAA Atlas 15 – Coming Soon</a:t>
            </a:r>
          </a:p>
        </p:txBody>
      </p:sp>
      <p:pic>
        <p:nvPicPr>
          <p:cNvPr id="6" name="Picture 5">
            <a:extLst>
              <a:ext uri="{FF2B5EF4-FFF2-40B4-BE49-F238E27FC236}">
                <a16:creationId xmlns:a16="http://schemas.microsoft.com/office/drawing/2014/main" id="{675E5117-DBF7-D492-DCF5-7557C5324D7C}"/>
              </a:ext>
            </a:extLst>
          </p:cNvPr>
          <p:cNvPicPr>
            <a:picLocks noChangeAspect="1"/>
          </p:cNvPicPr>
          <p:nvPr/>
        </p:nvPicPr>
        <p:blipFill>
          <a:blip r:embed="rId3"/>
          <a:stretch>
            <a:fillRect/>
          </a:stretch>
        </p:blipFill>
        <p:spPr>
          <a:xfrm>
            <a:off x="728282" y="1829232"/>
            <a:ext cx="4919958" cy="2750825"/>
          </a:xfrm>
          <a:prstGeom prst="rect">
            <a:avLst/>
          </a:prstGeom>
        </p:spPr>
      </p:pic>
      <p:pic>
        <p:nvPicPr>
          <p:cNvPr id="8" name="Picture 7">
            <a:extLst>
              <a:ext uri="{FF2B5EF4-FFF2-40B4-BE49-F238E27FC236}">
                <a16:creationId xmlns:a16="http://schemas.microsoft.com/office/drawing/2014/main" id="{67BF6569-ADDB-4823-C1B0-9F52D4BD4A7E}"/>
              </a:ext>
            </a:extLst>
          </p:cNvPr>
          <p:cNvPicPr>
            <a:picLocks noChangeAspect="1"/>
          </p:cNvPicPr>
          <p:nvPr/>
        </p:nvPicPr>
        <p:blipFill>
          <a:blip r:embed="rId4"/>
          <a:stretch>
            <a:fillRect/>
          </a:stretch>
        </p:blipFill>
        <p:spPr>
          <a:xfrm>
            <a:off x="5146182" y="1369218"/>
            <a:ext cx="3582786" cy="1717893"/>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1256086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r>
              <a:rPr lang="en-US" dirty="0"/>
              <a:t>Data considerations</a:t>
            </a:r>
          </a:p>
          <a:p>
            <a:r>
              <a:rPr lang="en-US" dirty="0"/>
              <a:t>NOAA Atlas 14</a:t>
            </a:r>
          </a:p>
          <a:p>
            <a:r>
              <a:rPr lang="en-US" dirty="0"/>
              <a:t>Storm typing</a:t>
            </a:r>
          </a:p>
          <a:p>
            <a:r>
              <a:rPr lang="en-US" dirty="0"/>
              <a:t>Stochastic Storm Transposition (SST)</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Topics</a:t>
            </a:r>
          </a:p>
        </p:txBody>
      </p:sp>
      <p:sp>
        <p:nvSpPr>
          <p:cNvPr id="4" name="Rectangle: Rounded Corners 3">
            <a:extLst>
              <a:ext uri="{FF2B5EF4-FFF2-40B4-BE49-F238E27FC236}">
                <a16:creationId xmlns:a16="http://schemas.microsoft.com/office/drawing/2014/main" id="{1B1A2724-D2D6-272B-F414-9FDA516783DD}"/>
              </a:ext>
            </a:extLst>
          </p:cNvPr>
          <p:cNvSpPr/>
          <p:nvPr/>
        </p:nvSpPr>
        <p:spPr>
          <a:xfrm>
            <a:off x="534074" y="2154145"/>
            <a:ext cx="2921225" cy="342246"/>
          </a:xfrm>
          <a:prstGeom prst="roundRect">
            <a:avLst/>
          </a:prstGeom>
          <a:noFill/>
          <a:ln w="28575">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047757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r>
              <a:rPr lang="en-US" dirty="0"/>
              <a:t>We typically define </a:t>
            </a:r>
            <a:r>
              <a:rPr lang="en-US" dirty="0">
                <a:solidFill>
                  <a:srgbClr val="00FFFF"/>
                </a:solidFill>
              </a:rPr>
              <a:t>homogeneous</a:t>
            </a:r>
            <a:r>
              <a:rPr lang="en-US" dirty="0"/>
              <a:t> regions as those that are subject to similar meteorology</a:t>
            </a:r>
          </a:p>
          <a:p>
            <a:r>
              <a:rPr lang="en-US" dirty="0"/>
              <a:t>Sometimes, we may wish to separate out different </a:t>
            </a:r>
            <a:r>
              <a:rPr lang="en-US" dirty="0">
                <a:solidFill>
                  <a:srgbClr val="00FFFF"/>
                </a:solidFill>
              </a:rPr>
              <a:t>storm-producing mechanisms</a:t>
            </a:r>
          </a:p>
          <a:p>
            <a:pPr lvl="1"/>
            <a:r>
              <a:rPr lang="en-US" dirty="0"/>
              <a:t>Mixed populations analysis</a:t>
            </a:r>
          </a:p>
          <a:p>
            <a:r>
              <a:rPr lang="en-US" dirty="0"/>
              <a:t>Storm typing is where meteorology meets statistics</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Storm Typing</a:t>
            </a:r>
          </a:p>
        </p:txBody>
      </p:sp>
      <p:pic>
        <p:nvPicPr>
          <p:cNvPr id="5" name="Picture 4">
            <a:extLst>
              <a:ext uri="{FF2B5EF4-FFF2-40B4-BE49-F238E27FC236}">
                <a16:creationId xmlns:a16="http://schemas.microsoft.com/office/drawing/2014/main" id="{231E9D3A-54A0-EA16-2874-0501AC694B1B}"/>
              </a:ext>
            </a:extLst>
          </p:cNvPr>
          <p:cNvPicPr>
            <a:picLocks noChangeAspect="1"/>
          </p:cNvPicPr>
          <p:nvPr/>
        </p:nvPicPr>
        <p:blipFill>
          <a:blip r:embed="rId2"/>
          <a:stretch>
            <a:fillRect/>
          </a:stretch>
        </p:blipFill>
        <p:spPr>
          <a:xfrm>
            <a:off x="836898" y="3442584"/>
            <a:ext cx="1782777" cy="1291342"/>
          </a:xfrm>
          <a:prstGeom prst="rect">
            <a:avLst/>
          </a:prstGeom>
        </p:spPr>
      </p:pic>
      <p:pic>
        <p:nvPicPr>
          <p:cNvPr id="6" name="Picture 5">
            <a:extLst>
              <a:ext uri="{FF2B5EF4-FFF2-40B4-BE49-F238E27FC236}">
                <a16:creationId xmlns:a16="http://schemas.microsoft.com/office/drawing/2014/main" id="{FDE704BF-9884-E44D-DA74-77AD036A1499}"/>
              </a:ext>
            </a:extLst>
          </p:cNvPr>
          <p:cNvPicPr>
            <a:picLocks noChangeAspect="1"/>
          </p:cNvPicPr>
          <p:nvPr/>
        </p:nvPicPr>
        <p:blipFill>
          <a:blip r:embed="rId3"/>
          <a:stretch>
            <a:fillRect/>
          </a:stretch>
        </p:blipFill>
        <p:spPr>
          <a:xfrm>
            <a:off x="2827923" y="3446574"/>
            <a:ext cx="1511239" cy="1287352"/>
          </a:xfrm>
          <a:prstGeom prst="rect">
            <a:avLst/>
          </a:prstGeom>
        </p:spPr>
      </p:pic>
      <p:pic>
        <p:nvPicPr>
          <p:cNvPr id="7" name="Picture 6">
            <a:extLst>
              <a:ext uri="{FF2B5EF4-FFF2-40B4-BE49-F238E27FC236}">
                <a16:creationId xmlns:a16="http://schemas.microsoft.com/office/drawing/2014/main" id="{B3AFDACA-639E-8A07-066B-F5D7D44EFD2C}"/>
              </a:ext>
            </a:extLst>
          </p:cNvPr>
          <p:cNvPicPr>
            <a:picLocks noChangeAspect="1"/>
          </p:cNvPicPr>
          <p:nvPr/>
        </p:nvPicPr>
        <p:blipFill rotWithShape="1">
          <a:blip r:embed="rId4"/>
          <a:srcRect l="35128" t="15776" b="39071"/>
          <a:stretch/>
        </p:blipFill>
        <p:spPr>
          <a:xfrm>
            <a:off x="4562610" y="3438913"/>
            <a:ext cx="2611306" cy="1295014"/>
          </a:xfrm>
          <a:prstGeom prst="rect">
            <a:avLst/>
          </a:prstGeom>
        </p:spPr>
      </p:pic>
    </p:spTree>
    <p:extLst>
      <p:ext uri="{BB962C8B-B14F-4D97-AF65-F5344CB8AC3E}">
        <p14:creationId xmlns:p14="http://schemas.microsoft.com/office/powerpoint/2010/main" val="35319433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endParaRPr lang="en-US" dirty="0"/>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What can we regionalize?</a:t>
            </a:r>
          </a:p>
        </p:txBody>
      </p:sp>
      <p:pic>
        <p:nvPicPr>
          <p:cNvPr id="5" name="Content Placeholder 5" descr="Logo&#10;&#10;AI-generated content may be incorrect.">
            <a:extLst>
              <a:ext uri="{FF2B5EF4-FFF2-40B4-BE49-F238E27FC236}">
                <a16:creationId xmlns:a16="http://schemas.microsoft.com/office/drawing/2014/main" id="{5E1D5A29-CF7C-05D7-C822-F937490959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04545" y="2312245"/>
            <a:ext cx="2395209" cy="2395208"/>
          </a:xfrm>
          <a:prstGeom prst="rect">
            <a:avLst/>
          </a:prstGeom>
        </p:spPr>
      </p:pic>
      <p:pic>
        <p:nvPicPr>
          <p:cNvPr id="6" name="Picture 5" descr="Icon&#10;&#10;AI-generated content may be incorrect.">
            <a:extLst>
              <a:ext uri="{FF2B5EF4-FFF2-40B4-BE49-F238E27FC236}">
                <a16:creationId xmlns:a16="http://schemas.microsoft.com/office/drawing/2014/main" id="{F0CD0FB6-9D70-0ABA-96C6-C23F1420EE7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9859" y="2278880"/>
            <a:ext cx="2770088" cy="2770087"/>
          </a:xfrm>
          <a:prstGeom prst="rect">
            <a:avLst/>
          </a:prstGeom>
        </p:spPr>
      </p:pic>
      <p:pic>
        <p:nvPicPr>
          <p:cNvPr id="7" name="Picture 6" descr="Icon&#10;&#10;AI-generated content may be incorrect.">
            <a:extLst>
              <a:ext uri="{FF2B5EF4-FFF2-40B4-BE49-F238E27FC236}">
                <a16:creationId xmlns:a16="http://schemas.microsoft.com/office/drawing/2014/main" id="{1A5D69EA-2EBE-F422-F2FA-58E54DD684A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80402" y="1590591"/>
            <a:ext cx="1441152" cy="1441152"/>
          </a:xfrm>
          <a:prstGeom prst="rect">
            <a:avLst/>
          </a:prstGeom>
        </p:spPr>
      </p:pic>
      <p:cxnSp>
        <p:nvCxnSpPr>
          <p:cNvPr id="8" name="Straight Arrow Connector 7">
            <a:extLst>
              <a:ext uri="{FF2B5EF4-FFF2-40B4-BE49-F238E27FC236}">
                <a16:creationId xmlns:a16="http://schemas.microsoft.com/office/drawing/2014/main" id="{CC214E30-FAAE-9157-7F42-3701B9A07BBE}"/>
              </a:ext>
            </a:extLst>
          </p:cNvPr>
          <p:cNvCxnSpPr>
            <a:cxnSpLocks/>
          </p:cNvCxnSpPr>
          <p:nvPr/>
        </p:nvCxnSpPr>
        <p:spPr>
          <a:xfrm flipV="1">
            <a:off x="3821554" y="2105859"/>
            <a:ext cx="1239111" cy="1"/>
          </a:xfrm>
          <a:prstGeom prst="straightConnector1">
            <a:avLst/>
          </a:prstGeom>
          <a:ln w="107950">
            <a:solidFill>
              <a:schemeClr val="accent6"/>
            </a:solidFill>
            <a:prstDash val="sysDot"/>
            <a:tailEnd type="triangle"/>
          </a:ln>
        </p:spPr>
        <p:style>
          <a:lnRef idx="1">
            <a:schemeClr val="accent1"/>
          </a:lnRef>
          <a:fillRef idx="0">
            <a:schemeClr val="accent1"/>
          </a:fillRef>
          <a:effectRef idx="0">
            <a:schemeClr val="accent1"/>
          </a:effectRef>
          <a:fontRef idx="minor">
            <a:schemeClr val="tx1"/>
          </a:fontRef>
        </p:style>
      </p:cxnSp>
      <p:pic>
        <p:nvPicPr>
          <p:cNvPr id="9" name="Picture 8" descr="Icon&#10;&#10;AI-generated content may be incorrect.">
            <a:extLst>
              <a:ext uri="{FF2B5EF4-FFF2-40B4-BE49-F238E27FC236}">
                <a16:creationId xmlns:a16="http://schemas.microsoft.com/office/drawing/2014/main" id="{76A55A3C-C503-B492-013B-BB99CA2BC19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50489" y="1590590"/>
            <a:ext cx="1441152" cy="1441152"/>
          </a:xfrm>
          <a:prstGeom prst="rect">
            <a:avLst/>
          </a:prstGeom>
        </p:spPr>
      </p:pic>
      <p:cxnSp>
        <p:nvCxnSpPr>
          <p:cNvPr id="10" name="Straight Arrow Connector 9">
            <a:extLst>
              <a:ext uri="{FF2B5EF4-FFF2-40B4-BE49-F238E27FC236}">
                <a16:creationId xmlns:a16="http://schemas.microsoft.com/office/drawing/2014/main" id="{FD524E33-9031-146C-0088-CAAD013D4227}"/>
              </a:ext>
            </a:extLst>
          </p:cNvPr>
          <p:cNvCxnSpPr>
            <a:cxnSpLocks/>
          </p:cNvCxnSpPr>
          <p:nvPr/>
        </p:nvCxnSpPr>
        <p:spPr>
          <a:xfrm flipH="1">
            <a:off x="1888588" y="3999004"/>
            <a:ext cx="568486" cy="671084"/>
          </a:xfrm>
          <a:prstGeom prst="straightConnector1">
            <a:avLst/>
          </a:prstGeom>
          <a:ln w="95250">
            <a:solidFill>
              <a:srgbClr val="00FFFF"/>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E26BCAEE-4538-154C-9850-85FF9D8ECF9B}"/>
              </a:ext>
            </a:extLst>
          </p:cNvPr>
          <p:cNvCxnSpPr>
            <a:cxnSpLocks/>
          </p:cNvCxnSpPr>
          <p:nvPr/>
        </p:nvCxnSpPr>
        <p:spPr>
          <a:xfrm flipH="1">
            <a:off x="4738468" y="3908949"/>
            <a:ext cx="568486" cy="671084"/>
          </a:xfrm>
          <a:prstGeom prst="straightConnector1">
            <a:avLst/>
          </a:prstGeom>
          <a:ln w="95250">
            <a:solidFill>
              <a:srgbClr val="00FFFF"/>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6841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par>
                                <p:cTn id="8" presetID="2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down)">
                                      <p:cBhvr>
                                        <p:cTn id="10" dur="500"/>
                                        <p:tgtEl>
                                          <p:spTgt spid="9"/>
                                        </p:tgtEl>
                                      </p:cBhvr>
                                    </p:animEffect>
                                  </p:childTnLst>
                                </p:cTn>
                              </p:par>
                              <p:par>
                                <p:cTn id="11" presetID="22" presetClass="entr" presetSubtype="4"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wipe(down)">
                                      <p:cBhvr>
                                        <p:cTn id="13"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4325194" y="1369219"/>
            <a:ext cx="4118846" cy="3263504"/>
          </a:xfrm>
        </p:spPr>
        <p:txBody>
          <a:bodyPr/>
          <a:lstStyle/>
          <a:p>
            <a:r>
              <a:rPr lang="en-US" dirty="0"/>
              <a:t>Four general types in North America:</a:t>
            </a:r>
          </a:p>
          <a:p>
            <a:pPr lvl="1"/>
            <a:r>
              <a:rPr lang="en-US" dirty="0"/>
              <a:t>Mid-latitude cyclone (MLC)</a:t>
            </a:r>
          </a:p>
          <a:p>
            <a:pPr lvl="1"/>
            <a:r>
              <a:rPr lang="en-US" dirty="0"/>
              <a:t>Tropical cyclone and remnants (TS/TSR)</a:t>
            </a:r>
          </a:p>
          <a:p>
            <a:pPr lvl="1"/>
            <a:r>
              <a:rPr lang="en-US" dirty="0"/>
              <a:t>Mesoscale storm with embedded convection (MEC)</a:t>
            </a:r>
          </a:p>
          <a:p>
            <a:pPr lvl="1"/>
            <a:r>
              <a:rPr lang="en-US" dirty="0"/>
              <a:t>Local storms (LS)</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Storm Types</a:t>
            </a:r>
          </a:p>
        </p:txBody>
      </p:sp>
      <p:grpSp>
        <p:nvGrpSpPr>
          <p:cNvPr id="7" name="Group 6">
            <a:extLst>
              <a:ext uri="{FF2B5EF4-FFF2-40B4-BE49-F238E27FC236}">
                <a16:creationId xmlns:a16="http://schemas.microsoft.com/office/drawing/2014/main" id="{E20DCB0F-6166-04C2-D8B2-EB637BE08534}"/>
              </a:ext>
            </a:extLst>
          </p:cNvPr>
          <p:cNvGrpSpPr/>
          <p:nvPr/>
        </p:nvGrpSpPr>
        <p:grpSpPr>
          <a:xfrm>
            <a:off x="628650" y="1215517"/>
            <a:ext cx="3504766" cy="3280475"/>
            <a:chOff x="4706360" y="517409"/>
            <a:chExt cx="3504766" cy="3280475"/>
          </a:xfrm>
        </p:grpSpPr>
        <p:pic>
          <p:nvPicPr>
            <p:cNvPr id="5" name="Content Placeholder 3">
              <a:extLst>
                <a:ext uri="{FF2B5EF4-FFF2-40B4-BE49-F238E27FC236}">
                  <a16:creationId xmlns:a16="http://schemas.microsoft.com/office/drawing/2014/main" id="{5FCBE84A-6C0F-53D2-6E12-103E4DAFA147}"/>
                </a:ext>
              </a:extLst>
            </p:cNvPr>
            <p:cNvPicPr>
              <a:picLocks noChangeAspect="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13635" r="16607"/>
            <a:stretch/>
          </p:blipFill>
          <p:spPr>
            <a:xfrm>
              <a:off x="4706360" y="568010"/>
              <a:ext cx="3504766" cy="3229874"/>
            </a:xfrm>
            <a:prstGeom prst="rect">
              <a:avLst/>
            </a:prstGeom>
            <a:solidFill>
              <a:schemeClr val="tx1"/>
            </a:solidFill>
            <a:ln>
              <a:noFill/>
            </a:ln>
          </p:spPr>
        </p:pic>
        <p:sp>
          <p:nvSpPr>
            <p:cNvPr id="6" name="TextBox 5">
              <a:extLst>
                <a:ext uri="{FF2B5EF4-FFF2-40B4-BE49-F238E27FC236}">
                  <a16:creationId xmlns:a16="http://schemas.microsoft.com/office/drawing/2014/main" id="{1904598B-D615-E307-736D-AD9F00CB8313}"/>
                </a:ext>
              </a:extLst>
            </p:cNvPr>
            <p:cNvSpPr txBox="1"/>
            <p:nvPr/>
          </p:nvSpPr>
          <p:spPr>
            <a:xfrm>
              <a:off x="6405216" y="517409"/>
              <a:ext cx="1746075" cy="276999"/>
            </a:xfrm>
            <a:prstGeom prst="rect">
              <a:avLst/>
            </a:prstGeom>
            <a:noFill/>
          </p:spPr>
          <p:txBody>
            <a:bodyPr wrap="square" rtlCol="0">
              <a:spAutoFit/>
            </a:bodyPr>
            <a:lstStyle/>
            <a:p>
              <a:r>
                <a:rPr lang="en-US" sz="1200" dirty="0">
                  <a:solidFill>
                    <a:srgbClr val="000000"/>
                  </a:solidFill>
                </a:rPr>
                <a:t>© The COMET Program</a:t>
              </a:r>
            </a:p>
          </p:txBody>
        </p:sp>
      </p:grpSp>
      <p:cxnSp>
        <p:nvCxnSpPr>
          <p:cNvPr id="8" name="Straight Arrow Connector 7">
            <a:extLst>
              <a:ext uri="{FF2B5EF4-FFF2-40B4-BE49-F238E27FC236}">
                <a16:creationId xmlns:a16="http://schemas.microsoft.com/office/drawing/2014/main" id="{1E580671-81E4-03B5-2860-227DE1625F94}"/>
              </a:ext>
            </a:extLst>
          </p:cNvPr>
          <p:cNvCxnSpPr>
            <a:cxnSpLocks/>
          </p:cNvCxnSpPr>
          <p:nvPr/>
        </p:nvCxnSpPr>
        <p:spPr>
          <a:xfrm flipH="1" flipV="1">
            <a:off x="3362241" y="4260457"/>
            <a:ext cx="186117" cy="372266"/>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68B82FB-4A5D-41D0-1974-30ADC1F25E6D}"/>
              </a:ext>
            </a:extLst>
          </p:cNvPr>
          <p:cNvSpPr txBox="1"/>
          <p:nvPr/>
        </p:nvSpPr>
        <p:spPr>
          <a:xfrm>
            <a:off x="3568589" y="4505988"/>
            <a:ext cx="1349020" cy="523220"/>
          </a:xfrm>
          <a:prstGeom prst="rect">
            <a:avLst/>
          </a:prstGeom>
          <a:noFill/>
        </p:spPr>
        <p:txBody>
          <a:bodyPr wrap="square" rtlCol="0">
            <a:spAutoFit/>
          </a:bodyPr>
          <a:lstStyle/>
          <a:p>
            <a:r>
              <a:rPr lang="en-US" sz="1400" b="1" dirty="0">
                <a:solidFill>
                  <a:srgbClr val="FFA500"/>
                </a:solidFill>
              </a:rPr>
              <a:t>Width of USA (CA to VA)</a:t>
            </a:r>
          </a:p>
        </p:txBody>
      </p:sp>
    </p:spTree>
    <p:extLst>
      <p:ext uri="{BB962C8B-B14F-4D97-AF65-F5344CB8AC3E}">
        <p14:creationId xmlns:p14="http://schemas.microsoft.com/office/powerpoint/2010/main" val="753576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r>
              <a:rPr lang="en-US" dirty="0"/>
              <a:t>Regionalization by type can draw on even larger regional basis</a:t>
            </a:r>
          </a:p>
          <a:p>
            <a:r>
              <a:rPr lang="en-US" dirty="0"/>
              <a:t>Samples drawn from single storm type are </a:t>
            </a:r>
            <a:r>
              <a:rPr lang="en-US" dirty="0">
                <a:solidFill>
                  <a:srgbClr val="00FFFF"/>
                </a:solidFill>
              </a:rPr>
              <a:t>homogeneous</a:t>
            </a:r>
          </a:p>
          <a:p>
            <a:pPr lvl="1"/>
            <a:r>
              <a:rPr lang="en-US" dirty="0"/>
              <a:t>Decrease prevalence of </a:t>
            </a:r>
            <a:r>
              <a:rPr lang="en-US" dirty="0">
                <a:solidFill>
                  <a:srgbClr val="FF00FF"/>
                </a:solidFill>
              </a:rPr>
              <a:t>mixed populations</a:t>
            </a:r>
          </a:p>
          <a:p>
            <a:pPr lvl="1"/>
            <a:r>
              <a:rPr lang="en-US" dirty="0"/>
              <a:t>Better agreement with classical extreme value theory</a:t>
            </a:r>
          </a:p>
          <a:p>
            <a:r>
              <a:rPr lang="en-US" dirty="0"/>
              <a:t>Simulations can use correct spatial and temporal patterns for the type of storm</a:t>
            </a:r>
          </a:p>
          <a:p>
            <a:endParaRPr lang="en-US" dirty="0"/>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Benefits of Storm Typing</a:t>
            </a:r>
          </a:p>
        </p:txBody>
      </p:sp>
    </p:spTree>
    <p:extLst>
      <p:ext uri="{BB962C8B-B14F-4D97-AF65-F5344CB8AC3E}">
        <p14:creationId xmlns:p14="http://schemas.microsoft.com/office/powerpoint/2010/main" val="3840657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r>
              <a:rPr lang="en-US" dirty="0">
                <a:solidFill>
                  <a:srgbClr val="00FFFF"/>
                </a:solidFill>
              </a:rPr>
              <a:t>Homogeneous</a:t>
            </a:r>
            <a:r>
              <a:rPr lang="en-US" dirty="0"/>
              <a:t> populations behave more predictably</a:t>
            </a:r>
          </a:p>
          <a:p>
            <a:r>
              <a:rPr lang="en-US" dirty="0"/>
              <a:t>Better confidence in choice of </a:t>
            </a:r>
            <a:r>
              <a:rPr lang="en-US" dirty="0">
                <a:solidFill>
                  <a:srgbClr val="00FF00"/>
                </a:solidFill>
              </a:rPr>
              <a:t>probability distribution</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Connection to Extreme Value Theory</a:t>
            </a:r>
          </a:p>
        </p:txBody>
      </p:sp>
      <p:pic>
        <p:nvPicPr>
          <p:cNvPr id="5" name="Picture 4">
            <a:extLst>
              <a:ext uri="{FF2B5EF4-FFF2-40B4-BE49-F238E27FC236}">
                <a16:creationId xmlns:a16="http://schemas.microsoft.com/office/drawing/2014/main" id="{E733454C-E68F-2DB2-6455-F214DFEA73E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223" y="2447840"/>
            <a:ext cx="2845314" cy="2136297"/>
          </a:xfrm>
          <a:prstGeom prst="rect">
            <a:avLst/>
          </a:prstGeom>
        </p:spPr>
      </p:pic>
      <p:pic>
        <p:nvPicPr>
          <p:cNvPr id="6" name="Picture 5">
            <a:extLst>
              <a:ext uri="{FF2B5EF4-FFF2-40B4-BE49-F238E27FC236}">
                <a16:creationId xmlns:a16="http://schemas.microsoft.com/office/drawing/2014/main" id="{682CF68F-F240-0C09-E0B3-415F0EAD3776}"/>
              </a:ext>
            </a:extLst>
          </p:cNvPr>
          <p:cNvPicPr>
            <a:picLocks noChangeAspect="1"/>
          </p:cNvPicPr>
          <p:nvPr/>
        </p:nvPicPr>
        <p:blipFill rotWithShape="1">
          <a:blip r:embed="rId4">
            <a:extLst>
              <a:ext uri="{28A0092B-C50C-407E-A947-70E740481C1C}">
                <a14:useLocalDpi xmlns:a14="http://schemas.microsoft.com/office/drawing/2010/main" val="0"/>
              </a:ext>
            </a:extLst>
          </a:blip>
          <a:srcRect l="17803" r="17869"/>
          <a:stretch/>
        </p:blipFill>
        <p:spPr>
          <a:xfrm>
            <a:off x="4174523" y="2271990"/>
            <a:ext cx="2845315" cy="2487996"/>
          </a:xfrm>
          <a:prstGeom prst="rect">
            <a:avLst/>
          </a:prstGeom>
        </p:spPr>
      </p:pic>
    </p:spTree>
    <p:extLst>
      <p:ext uri="{BB962C8B-B14F-4D97-AF65-F5344CB8AC3E}">
        <p14:creationId xmlns:p14="http://schemas.microsoft.com/office/powerpoint/2010/main" val="50573452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r>
              <a:rPr lang="en-US" dirty="0"/>
              <a:t>Data considerations</a:t>
            </a:r>
          </a:p>
          <a:p>
            <a:r>
              <a:rPr lang="en-US" dirty="0"/>
              <a:t>NOAA Atlas 14</a:t>
            </a:r>
          </a:p>
          <a:p>
            <a:r>
              <a:rPr lang="en-US" dirty="0"/>
              <a:t>Storm typing</a:t>
            </a:r>
          </a:p>
          <a:p>
            <a:r>
              <a:rPr lang="en-US" dirty="0"/>
              <a:t>Stochastic Storm Transposition (SST)</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Topics</a:t>
            </a:r>
          </a:p>
        </p:txBody>
      </p:sp>
      <p:sp>
        <p:nvSpPr>
          <p:cNvPr id="4" name="Rectangle: Rounded Corners 3">
            <a:extLst>
              <a:ext uri="{FF2B5EF4-FFF2-40B4-BE49-F238E27FC236}">
                <a16:creationId xmlns:a16="http://schemas.microsoft.com/office/drawing/2014/main" id="{1B1A2724-D2D6-272B-F414-9FDA516783DD}"/>
              </a:ext>
            </a:extLst>
          </p:cNvPr>
          <p:cNvSpPr/>
          <p:nvPr/>
        </p:nvSpPr>
        <p:spPr>
          <a:xfrm>
            <a:off x="566442" y="2542563"/>
            <a:ext cx="4539632" cy="342246"/>
          </a:xfrm>
          <a:prstGeom prst="roundRect">
            <a:avLst/>
          </a:prstGeom>
          <a:noFill/>
          <a:ln w="28575">
            <a:solidFill>
              <a:srgbClr val="FF00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863925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r>
              <a:rPr lang="en-US" dirty="0"/>
              <a:t>What if we regionalize storm </a:t>
            </a:r>
            <a:r>
              <a:rPr lang="en-US" dirty="0">
                <a:solidFill>
                  <a:srgbClr val="00FFFF"/>
                </a:solidFill>
              </a:rPr>
              <a:t>spatial and temporal patterns </a:t>
            </a:r>
            <a:r>
              <a:rPr lang="en-US" dirty="0"/>
              <a:t>instead of annual maximum gage data?</a:t>
            </a:r>
          </a:p>
          <a:p>
            <a:endParaRPr lang="en-US" dirty="0"/>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Regionalization</a:t>
            </a:r>
          </a:p>
        </p:txBody>
      </p:sp>
      <p:pic>
        <p:nvPicPr>
          <p:cNvPr id="5" name="Picture 4" descr="Graphical user interface&#10;&#10;Description automatically generated with medium confidence">
            <a:extLst>
              <a:ext uri="{FF2B5EF4-FFF2-40B4-BE49-F238E27FC236}">
                <a16:creationId xmlns:a16="http://schemas.microsoft.com/office/drawing/2014/main" id="{9CFBBFF2-AFF6-3CCC-6053-78A90D8AA7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78941" y="1989344"/>
            <a:ext cx="2633713" cy="2506648"/>
          </a:xfrm>
          <a:prstGeom prst="rect">
            <a:avLst/>
          </a:prstGeom>
        </p:spPr>
      </p:pic>
      <p:pic>
        <p:nvPicPr>
          <p:cNvPr id="6" name="Picture 5">
            <a:extLst>
              <a:ext uri="{FF2B5EF4-FFF2-40B4-BE49-F238E27FC236}">
                <a16:creationId xmlns:a16="http://schemas.microsoft.com/office/drawing/2014/main" id="{4FD3363F-40C3-34EE-A70E-0B5965AE3BD8}"/>
              </a:ext>
            </a:extLst>
          </p:cNvPr>
          <p:cNvPicPr>
            <a:picLocks noChangeAspect="1"/>
          </p:cNvPicPr>
          <p:nvPr/>
        </p:nvPicPr>
        <p:blipFill>
          <a:blip r:embed="rId3"/>
          <a:stretch>
            <a:fillRect/>
          </a:stretch>
        </p:blipFill>
        <p:spPr>
          <a:xfrm>
            <a:off x="813924" y="2571750"/>
            <a:ext cx="3232094" cy="1872923"/>
          </a:xfrm>
          <a:prstGeom prst="rect">
            <a:avLst/>
          </a:prstGeom>
        </p:spPr>
      </p:pic>
    </p:spTree>
    <p:extLst>
      <p:ext uri="{BB962C8B-B14F-4D97-AF65-F5344CB8AC3E}">
        <p14:creationId xmlns:p14="http://schemas.microsoft.com/office/powerpoint/2010/main" val="69366120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50" y="1369219"/>
            <a:ext cx="4635219" cy="3263504"/>
          </a:xfrm>
        </p:spPr>
        <p:txBody>
          <a:bodyPr/>
          <a:lstStyle/>
          <a:p>
            <a:r>
              <a:rPr lang="en-US" dirty="0"/>
              <a:t>Build a large catalog of </a:t>
            </a:r>
            <a:r>
              <a:rPr lang="en-US" dirty="0">
                <a:solidFill>
                  <a:srgbClr val="00FFFF"/>
                </a:solidFill>
              </a:rPr>
              <a:t>independent </a:t>
            </a:r>
            <a:r>
              <a:rPr lang="en-US" dirty="0"/>
              <a:t>observed storm space-time patterns from a </a:t>
            </a:r>
            <a:r>
              <a:rPr lang="en-US" dirty="0">
                <a:solidFill>
                  <a:srgbClr val="00FFFF"/>
                </a:solidFill>
              </a:rPr>
              <a:t>homogeneous area</a:t>
            </a:r>
          </a:p>
          <a:p>
            <a:r>
              <a:rPr lang="en-US" dirty="0"/>
              <a:t>Move storms around that homogeneous area</a:t>
            </a:r>
          </a:p>
          <a:p>
            <a:r>
              <a:rPr lang="en-US" dirty="0"/>
              <a:t>Estimate </a:t>
            </a:r>
            <a:r>
              <a:rPr lang="en-US" dirty="0">
                <a:solidFill>
                  <a:srgbClr val="00FF00"/>
                </a:solidFill>
              </a:rPr>
              <a:t>variability in precipitation </a:t>
            </a:r>
            <a:r>
              <a:rPr lang="en-US" dirty="0"/>
              <a:t>that could result at a location of interest</a:t>
            </a:r>
          </a:p>
          <a:p>
            <a:endParaRPr lang="en-US" dirty="0"/>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Idea</a:t>
            </a:r>
          </a:p>
        </p:txBody>
      </p:sp>
      <p:pic>
        <p:nvPicPr>
          <p:cNvPr id="5" name="Content Placeholder 6">
            <a:extLst>
              <a:ext uri="{FF2B5EF4-FFF2-40B4-BE49-F238E27FC236}">
                <a16:creationId xmlns:a16="http://schemas.microsoft.com/office/drawing/2014/main" id="{A01D9373-06F1-C981-C504-D9540FC4E2D8}"/>
              </a:ext>
            </a:extLst>
          </p:cNvPr>
          <p:cNvPicPr>
            <a:picLocks noChangeAspect="1"/>
          </p:cNvPicPr>
          <p:nvPr/>
        </p:nvPicPr>
        <p:blipFill>
          <a:blip r:embed="rId2"/>
          <a:stretch>
            <a:fillRect/>
          </a:stretch>
        </p:blipFill>
        <p:spPr>
          <a:xfrm>
            <a:off x="5515566" y="372776"/>
            <a:ext cx="2999784" cy="3475709"/>
          </a:xfrm>
          <a:prstGeom prst="rect">
            <a:avLst/>
          </a:prstGeom>
        </p:spPr>
      </p:pic>
      <p:sp>
        <p:nvSpPr>
          <p:cNvPr id="6" name="TextBox 5">
            <a:extLst>
              <a:ext uri="{FF2B5EF4-FFF2-40B4-BE49-F238E27FC236}">
                <a16:creationId xmlns:a16="http://schemas.microsoft.com/office/drawing/2014/main" id="{73A8D535-68CA-45C5-428A-BBAACD1E9410}"/>
              </a:ext>
            </a:extLst>
          </p:cNvPr>
          <p:cNvSpPr txBox="1"/>
          <p:nvPr/>
        </p:nvSpPr>
        <p:spPr>
          <a:xfrm>
            <a:off x="5398117" y="3824306"/>
            <a:ext cx="1997586" cy="246221"/>
          </a:xfrm>
          <a:prstGeom prst="rect">
            <a:avLst/>
          </a:prstGeom>
          <a:noFill/>
        </p:spPr>
        <p:txBody>
          <a:bodyPr wrap="square" rtlCol="0">
            <a:spAutoFit/>
          </a:bodyPr>
          <a:lstStyle/>
          <a:p>
            <a:pPr algn="ctr"/>
            <a:r>
              <a:rPr lang="en-US" sz="1000" dirty="0">
                <a:latin typeface="Lato" panose="020F0502020204030203" pitchFamily="34" charset="0"/>
              </a:rPr>
              <a:t>Wright, Smith, and </a:t>
            </a:r>
            <a:r>
              <a:rPr lang="en-US" sz="1000" dirty="0" err="1">
                <a:latin typeface="Lato" panose="020F0502020204030203" pitchFamily="34" charset="0"/>
              </a:rPr>
              <a:t>Baeck</a:t>
            </a:r>
            <a:r>
              <a:rPr lang="en-US" sz="1000" dirty="0">
                <a:latin typeface="Lato" panose="020F0502020204030203" pitchFamily="34" charset="0"/>
              </a:rPr>
              <a:t> (2013)</a:t>
            </a:r>
          </a:p>
        </p:txBody>
      </p:sp>
    </p:spTree>
    <p:extLst>
      <p:ext uri="{BB962C8B-B14F-4D97-AF65-F5344CB8AC3E}">
        <p14:creationId xmlns:p14="http://schemas.microsoft.com/office/powerpoint/2010/main" val="290190816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50" y="1369219"/>
            <a:ext cx="4291308" cy="3263504"/>
          </a:xfrm>
        </p:spPr>
        <p:txBody>
          <a:bodyPr/>
          <a:lstStyle/>
          <a:p>
            <a:r>
              <a:rPr lang="en-US" dirty="0"/>
              <a:t>Time series of </a:t>
            </a:r>
            <a:r>
              <a:rPr lang="en-US" dirty="0" err="1"/>
              <a:t>rasters</a:t>
            </a:r>
            <a:endParaRPr lang="en-US" dirty="0"/>
          </a:p>
          <a:p>
            <a:r>
              <a:rPr lang="en-US" dirty="0"/>
              <a:t>Catalog contains all significant storms relative to watershed</a:t>
            </a:r>
          </a:p>
          <a:p>
            <a:pPr lvl="1"/>
            <a:r>
              <a:rPr lang="en-US" dirty="0"/>
              <a:t>Transpose storm to watershed</a:t>
            </a:r>
          </a:p>
          <a:p>
            <a:pPr lvl="1"/>
            <a:r>
              <a:rPr lang="en-US" dirty="0"/>
              <a:t>Compute watershed average</a:t>
            </a:r>
          </a:p>
          <a:p>
            <a:pPr lvl="1"/>
            <a:r>
              <a:rPr lang="en-US" dirty="0"/>
              <a:t>Keep all storms above a threshold</a:t>
            </a:r>
          </a:p>
          <a:p>
            <a:pPr lvl="2"/>
            <a:r>
              <a:rPr lang="en-US" dirty="0"/>
              <a:t>Not annual maxima!</a:t>
            </a:r>
          </a:p>
          <a:p>
            <a:endParaRPr lang="en-US" dirty="0"/>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Storm Data</a:t>
            </a:r>
          </a:p>
        </p:txBody>
      </p:sp>
      <p:pic>
        <p:nvPicPr>
          <p:cNvPr id="5" name="Picture 4" descr="Chart&#10;&#10;Description automatically generated">
            <a:extLst>
              <a:ext uri="{FF2B5EF4-FFF2-40B4-BE49-F238E27FC236}">
                <a16:creationId xmlns:a16="http://schemas.microsoft.com/office/drawing/2014/main" id="{902BD3AB-E55B-A3CF-9162-22D1939EC5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1338" y="645514"/>
            <a:ext cx="3220629" cy="3118618"/>
          </a:xfrm>
          <a:prstGeom prst="rect">
            <a:avLst/>
          </a:prstGeom>
        </p:spPr>
      </p:pic>
    </p:spTree>
    <p:extLst>
      <p:ext uri="{BB962C8B-B14F-4D97-AF65-F5344CB8AC3E}">
        <p14:creationId xmlns:p14="http://schemas.microsoft.com/office/powerpoint/2010/main" val="190179101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50" y="1369219"/>
            <a:ext cx="7886700" cy="3384852"/>
          </a:xfrm>
        </p:spPr>
        <p:txBody>
          <a:bodyPr>
            <a:normAutofit fontScale="77500" lnSpcReduction="20000"/>
          </a:bodyPr>
          <a:lstStyle/>
          <a:p>
            <a:pPr marL="342900" indent="-342900">
              <a:buFont typeface="Arial" panose="020B0604020202020204" pitchFamily="34" charset="0"/>
              <a:buChar char="•"/>
            </a:pPr>
            <a:r>
              <a:rPr lang="en-US" sz="2400" dirty="0"/>
              <a:t>Select a storm from the catalog </a:t>
            </a:r>
            <a:r>
              <a:rPr lang="en-US" sz="2400" dirty="0">
                <a:solidFill>
                  <a:srgbClr val="00FFFF"/>
                </a:solidFill>
              </a:rPr>
              <a:t>with equal probability</a:t>
            </a:r>
          </a:p>
          <a:p>
            <a:pPr marL="342900" indent="-342900">
              <a:buFont typeface="Arial" panose="020B0604020202020204" pitchFamily="34" charset="0"/>
              <a:buChar char="•"/>
            </a:pPr>
            <a:r>
              <a:rPr lang="en-US" sz="2400" dirty="0"/>
              <a:t>Transpose to new location within the domain </a:t>
            </a:r>
            <a:r>
              <a:rPr lang="en-US" sz="2400" dirty="0">
                <a:solidFill>
                  <a:srgbClr val="00FFFF"/>
                </a:solidFill>
              </a:rPr>
              <a:t>with equal probability</a:t>
            </a:r>
          </a:p>
          <a:p>
            <a:pPr marL="342900" indent="-342900">
              <a:buFont typeface="Arial" panose="020B0604020202020204" pitchFamily="34" charset="0"/>
              <a:buChar char="•"/>
            </a:pPr>
            <a:r>
              <a:rPr lang="en-US" sz="2400" dirty="0"/>
              <a:t>Compute watershed-averaged precipitation</a:t>
            </a:r>
          </a:p>
          <a:p>
            <a:pPr marL="569913" lvl="1" indent="-342900">
              <a:buFont typeface="Arial" panose="020B0604020202020204" pitchFamily="34" charset="0"/>
              <a:buChar char="•"/>
            </a:pPr>
            <a:r>
              <a:rPr lang="en-US" sz="2400" dirty="0"/>
              <a:t>Or, run a hydrologic model</a:t>
            </a:r>
          </a:p>
          <a:p>
            <a:pPr marL="569913" lvl="1"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Repeat </a:t>
            </a:r>
            <a:r>
              <a:rPr lang="en-US" sz="2400" dirty="0">
                <a:solidFill>
                  <a:srgbClr val="FFA500"/>
                </a:solidFill>
              </a:rPr>
              <a:t>1...</a:t>
            </a:r>
            <a:r>
              <a:rPr lang="en-US" sz="2400" i="1" dirty="0">
                <a:solidFill>
                  <a:srgbClr val="FFA500"/>
                </a:solidFill>
              </a:rPr>
              <a:t>n</a:t>
            </a:r>
            <a:r>
              <a:rPr lang="en-US" sz="2400" dirty="0">
                <a:solidFill>
                  <a:srgbClr val="FFA500"/>
                </a:solidFill>
              </a:rPr>
              <a:t> </a:t>
            </a:r>
            <a:r>
              <a:rPr lang="en-US" sz="2400" dirty="0"/>
              <a:t>times for a year of simulation</a:t>
            </a:r>
          </a:p>
          <a:p>
            <a:pPr marL="569913" lvl="1" indent="-342900">
              <a:buFont typeface="Arial" panose="020B0604020202020204" pitchFamily="34" charset="0"/>
              <a:buChar char="•"/>
            </a:pPr>
            <a:r>
              <a:rPr lang="en-US" sz="2400" dirty="0"/>
              <a:t>n usually </a:t>
            </a:r>
            <a:r>
              <a:rPr lang="en-US" sz="2400" dirty="0">
                <a:solidFill>
                  <a:srgbClr val="00FFFF"/>
                </a:solidFill>
              </a:rPr>
              <a:t>Poisson-distributed</a:t>
            </a:r>
          </a:p>
          <a:p>
            <a:pPr marL="569913" lvl="1" indent="-342900">
              <a:buFont typeface="Arial" panose="020B0604020202020204" pitchFamily="34" charset="0"/>
              <a:buChar char="•"/>
            </a:pPr>
            <a:r>
              <a:rPr lang="en-US" sz="2400" dirty="0"/>
              <a:t>Mean rate </a:t>
            </a:r>
            <a:r>
              <a:rPr lang="el-GR" sz="2400" i="1" dirty="0">
                <a:latin typeface="Cambria Math" panose="02040503050406030204" pitchFamily="18" charset="0"/>
                <a:ea typeface="Cambria Math" panose="02040503050406030204" pitchFamily="18" charset="0"/>
              </a:rPr>
              <a:t>λ</a:t>
            </a:r>
            <a:r>
              <a:rPr lang="en-US" sz="2400" dirty="0"/>
              <a:t> determined by catalog</a:t>
            </a:r>
          </a:p>
          <a:p>
            <a:pPr marL="569913" lvl="1" indent="-342900">
              <a:buFont typeface="Arial" panose="020B0604020202020204" pitchFamily="34" charset="0"/>
              <a:buChar char="•"/>
            </a:pPr>
            <a:r>
              <a:rPr lang="en-US" sz="2400" dirty="0"/>
              <a:t>Extract annual maxima</a:t>
            </a:r>
          </a:p>
          <a:p>
            <a:pPr marL="342900" indent="-342900">
              <a:buFont typeface="Arial" panose="020B0604020202020204" pitchFamily="34" charset="0"/>
              <a:buChar char="•"/>
            </a:pPr>
            <a:r>
              <a:rPr lang="en-US" sz="2400" dirty="0"/>
              <a:t>Repeat </a:t>
            </a:r>
            <a:r>
              <a:rPr lang="en-US" sz="2400" dirty="0">
                <a:solidFill>
                  <a:srgbClr val="FFA500"/>
                </a:solidFill>
              </a:rPr>
              <a:t>1...</a:t>
            </a:r>
            <a:r>
              <a:rPr lang="en-US" sz="2400" i="1" dirty="0">
                <a:solidFill>
                  <a:srgbClr val="FFA500"/>
                </a:solidFill>
              </a:rPr>
              <a:t>S</a:t>
            </a:r>
            <a:r>
              <a:rPr lang="en-US" sz="2400" dirty="0">
                <a:solidFill>
                  <a:srgbClr val="FFA500"/>
                </a:solidFill>
              </a:rPr>
              <a:t> </a:t>
            </a:r>
            <a:r>
              <a:rPr lang="en-US" sz="2400" dirty="0"/>
              <a:t>times for a realization of simulation</a:t>
            </a:r>
          </a:p>
          <a:p>
            <a:pPr marL="569913" lvl="1" indent="-342900">
              <a:buFont typeface="Arial" panose="020B0604020202020204" pitchFamily="34" charset="0"/>
              <a:buChar char="•"/>
            </a:pPr>
            <a:r>
              <a:rPr lang="en-US" sz="2400" i="1" dirty="0"/>
              <a:t>S</a:t>
            </a:r>
            <a:r>
              <a:rPr lang="en-US" sz="2400" dirty="0"/>
              <a:t> controls the rarest frequency that can be estimated </a:t>
            </a:r>
          </a:p>
          <a:p>
            <a:pPr marL="227013" lvl="1" indent="0">
              <a:buNone/>
            </a:pPr>
            <a:r>
              <a:rPr lang="en-US" sz="2400" dirty="0"/>
              <a:t>	(usually 1,000)</a:t>
            </a:r>
          </a:p>
          <a:p>
            <a:endParaRPr lang="en-US" dirty="0"/>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SST Simulation Procedure</a:t>
            </a:r>
          </a:p>
        </p:txBody>
      </p:sp>
    </p:spTree>
    <p:extLst>
      <p:ext uri="{BB962C8B-B14F-4D97-AF65-F5344CB8AC3E}">
        <p14:creationId xmlns:p14="http://schemas.microsoft.com/office/powerpoint/2010/main" val="2804642220"/>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B394C3-6DCB-F714-35EC-BF3EA52443D0}"/>
              </a:ext>
            </a:extLst>
          </p:cNvPr>
          <p:cNvSpPr>
            <a:spLocks noGrp="1"/>
          </p:cNvSpPr>
          <p:nvPr>
            <p:ph type="title"/>
          </p:nvPr>
        </p:nvSpPr>
        <p:spPr/>
        <p:txBody>
          <a:bodyPr/>
          <a:lstStyle/>
          <a:p>
            <a:r>
              <a:rPr lang="en-US" dirty="0"/>
              <a:t>Two Very Different Approaches</a:t>
            </a:r>
          </a:p>
        </p:txBody>
      </p:sp>
      <p:sp>
        <p:nvSpPr>
          <p:cNvPr id="3" name="Text Placeholder 2">
            <a:extLst>
              <a:ext uri="{FF2B5EF4-FFF2-40B4-BE49-F238E27FC236}">
                <a16:creationId xmlns:a16="http://schemas.microsoft.com/office/drawing/2014/main" id="{459E9982-9DB1-6802-CF05-D0F3F379117C}"/>
              </a:ext>
            </a:extLst>
          </p:cNvPr>
          <p:cNvSpPr>
            <a:spLocks noGrp="1"/>
          </p:cNvSpPr>
          <p:nvPr>
            <p:ph type="body" idx="1"/>
          </p:nvPr>
        </p:nvSpPr>
        <p:spPr/>
        <p:txBody>
          <a:bodyPr/>
          <a:lstStyle/>
          <a:p>
            <a:r>
              <a:rPr lang="en-US" sz="1800" dirty="0">
                <a:solidFill>
                  <a:srgbClr val="00FFFF"/>
                </a:solidFill>
              </a:rPr>
              <a:t>Traditional</a:t>
            </a:r>
            <a:br>
              <a:rPr lang="en-US" sz="1800" dirty="0">
                <a:solidFill>
                  <a:srgbClr val="00FFFF"/>
                </a:solidFill>
              </a:rPr>
            </a:br>
            <a:r>
              <a:rPr lang="en-US" sz="1800" dirty="0">
                <a:solidFill>
                  <a:srgbClr val="00FFFF"/>
                </a:solidFill>
              </a:rPr>
              <a:t>Precipitation-Frequency</a:t>
            </a:r>
          </a:p>
        </p:txBody>
      </p:sp>
      <p:sp>
        <p:nvSpPr>
          <p:cNvPr id="4" name="Content Placeholder 3">
            <a:extLst>
              <a:ext uri="{FF2B5EF4-FFF2-40B4-BE49-F238E27FC236}">
                <a16:creationId xmlns:a16="http://schemas.microsoft.com/office/drawing/2014/main" id="{387F3A75-8FEC-EA8A-AF02-697695C6D580}"/>
              </a:ext>
            </a:extLst>
          </p:cNvPr>
          <p:cNvSpPr>
            <a:spLocks noGrp="1"/>
          </p:cNvSpPr>
          <p:nvPr>
            <p:ph sz="half" idx="2"/>
          </p:nvPr>
        </p:nvSpPr>
        <p:spPr/>
        <p:txBody>
          <a:bodyPr>
            <a:normAutofit/>
          </a:bodyPr>
          <a:lstStyle/>
          <a:p>
            <a:r>
              <a:rPr lang="en-US" sz="2000" dirty="0"/>
              <a:t>Gage data</a:t>
            </a:r>
          </a:p>
          <a:p>
            <a:r>
              <a:rPr lang="en-US" sz="2000" dirty="0"/>
              <a:t>Annual maxima</a:t>
            </a:r>
          </a:p>
          <a:p>
            <a:r>
              <a:rPr lang="en-US" sz="2000" b="1" dirty="0">
                <a:solidFill>
                  <a:srgbClr val="FF00FF"/>
                </a:solidFill>
                <a:effectLst>
                  <a:outerShdw blurRad="38100" dist="38100" dir="2700000" algn="tl">
                    <a:srgbClr val="000000">
                      <a:alpha val="43137"/>
                    </a:srgbClr>
                  </a:outerShdw>
                </a:effectLst>
              </a:rPr>
              <a:t>Parametric frequency curves</a:t>
            </a:r>
          </a:p>
          <a:p>
            <a:r>
              <a:rPr lang="en-US" sz="2000" dirty="0"/>
              <a:t>Loss of information due to correlation</a:t>
            </a:r>
          </a:p>
          <a:p>
            <a:r>
              <a:rPr lang="en-US" sz="2000" dirty="0"/>
              <a:t>Many assumptions in application</a:t>
            </a:r>
          </a:p>
          <a:p>
            <a:r>
              <a:rPr lang="en-US" sz="2000" dirty="0"/>
              <a:t>Point results</a:t>
            </a:r>
          </a:p>
          <a:p>
            <a:endParaRPr lang="en-US" sz="2000" dirty="0"/>
          </a:p>
        </p:txBody>
      </p:sp>
      <p:sp>
        <p:nvSpPr>
          <p:cNvPr id="5" name="Text Placeholder 4">
            <a:extLst>
              <a:ext uri="{FF2B5EF4-FFF2-40B4-BE49-F238E27FC236}">
                <a16:creationId xmlns:a16="http://schemas.microsoft.com/office/drawing/2014/main" id="{04C1EAEE-39D9-3279-0868-85DDD67A14C4}"/>
              </a:ext>
            </a:extLst>
          </p:cNvPr>
          <p:cNvSpPr>
            <a:spLocks noGrp="1"/>
          </p:cNvSpPr>
          <p:nvPr>
            <p:ph type="body" sz="quarter" idx="3"/>
          </p:nvPr>
        </p:nvSpPr>
        <p:spPr/>
        <p:txBody>
          <a:bodyPr/>
          <a:lstStyle/>
          <a:p>
            <a:r>
              <a:rPr lang="en-US" sz="1800" dirty="0">
                <a:solidFill>
                  <a:srgbClr val="00FFFF"/>
                </a:solidFill>
              </a:rPr>
              <a:t>Stochastic Storm Transposition</a:t>
            </a:r>
          </a:p>
        </p:txBody>
      </p:sp>
      <p:sp>
        <p:nvSpPr>
          <p:cNvPr id="6" name="Content Placeholder 5">
            <a:extLst>
              <a:ext uri="{FF2B5EF4-FFF2-40B4-BE49-F238E27FC236}">
                <a16:creationId xmlns:a16="http://schemas.microsoft.com/office/drawing/2014/main" id="{8FC2E382-F80A-0311-41CF-5F7F13D4F217}"/>
              </a:ext>
            </a:extLst>
          </p:cNvPr>
          <p:cNvSpPr>
            <a:spLocks noGrp="1"/>
          </p:cNvSpPr>
          <p:nvPr>
            <p:ph sz="quarter" idx="4"/>
          </p:nvPr>
        </p:nvSpPr>
        <p:spPr/>
        <p:txBody>
          <a:bodyPr>
            <a:normAutofit/>
          </a:bodyPr>
          <a:lstStyle/>
          <a:p>
            <a:r>
              <a:rPr lang="en-US" dirty="0"/>
              <a:t>Gridded data</a:t>
            </a:r>
          </a:p>
          <a:p>
            <a:r>
              <a:rPr lang="en-US" dirty="0"/>
              <a:t>Peaks over threshold</a:t>
            </a:r>
          </a:p>
          <a:p>
            <a:r>
              <a:rPr lang="en-US" b="1" dirty="0">
                <a:solidFill>
                  <a:srgbClr val="FF00FF"/>
                </a:solidFill>
                <a:effectLst>
                  <a:outerShdw blurRad="38100" dist="38100" dir="2700000" algn="tl">
                    <a:srgbClr val="000000">
                      <a:alpha val="43137"/>
                    </a:srgbClr>
                  </a:outerShdw>
                </a:effectLst>
              </a:rPr>
              <a:t>Non-parametric (model-free)</a:t>
            </a:r>
          </a:p>
          <a:p>
            <a:r>
              <a:rPr lang="en-US" dirty="0"/>
              <a:t>Events are explicitly separate</a:t>
            </a:r>
          </a:p>
          <a:p>
            <a:r>
              <a:rPr lang="en-US" dirty="0"/>
              <a:t>Simplified application</a:t>
            </a:r>
          </a:p>
          <a:p>
            <a:r>
              <a:rPr lang="en-US" dirty="0"/>
              <a:t>Area-average results</a:t>
            </a:r>
          </a:p>
          <a:p>
            <a:endParaRPr lang="en-US" dirty="0"/>
          </a:p>
        </p:txBody>
      </p:sp>
      <p:cxnSp>
        <p:nvCxnSpPr>
          <p:cNvPr id="8" name="Straight Arrow Connector 7">
            <a:extLst>
              <a:ext uri="{FF2B5EF4-FFF2-40B4-BE49-F238E27FC236}">
                <a16:creationId xmlns:a16="http://schemas.microsoft.com/office/drawing/2014/main" id="{ECD6E3A3-4023-A7CE-5EE5-21F35B2B0362}"/>
              </a:ext>
            </a:extLst>
          </p:cNvPr>
          <p:cNvCxnSpPr>
            <a:cxnSpLocks/>
          </p:cNvCxnSpPr>
          <p:nvPr/>
        </p:nvCxnSpPr>
        <p:spPr>
          <a:xfrm flipH="1" flipV="1">
            <a:off x="1339232" y="4367600"/>
            <a:ext cx="645619" cy="329827"/>
          </a:xfrm>
          <a:prstGeom prst="straightConnector1">
            <a:avLst/>
          </a:prstGeom>
          <a:ln w="38100">
            <a:solidFill>
              <a:srgbClr val="FFA50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9DB1230-4916-6976-7104-2A12EB4FBA95}"/>
              </a:ext>
            </a:extLst>
          </p:cNvPr>
          <p:cNvSpPr txBox="1"/>
          <p:nvPr/>
        </p:nvSpPr>
        <p:spPr>
          <a:xfrm>
            <a:off x="1786643" y="4495992"/>
            <a:ext cx="2016845" cy="523220"/>
          </a:xfrm>
          <a:prstGeom prst="rect">
            <a:avLst/>
          </a:prstGeom>
          <a:noFill/>
        </p:spPr>
        <p:txBody>
          <a:bodyPr wrap="square" rtlCol="0">
            <a:spAutoFit/>
          </a:bodyPr>
          <a:lstStyle/>
          <a:p>
            <a:pPr algn="ctr"/>
            <a:r>
              <a:rPr lang="en-US" sz="1400" b="1" dirty="0">
                <a:solidFill>
                  <a:srgbClr val="FFA500"/>
                </a:solidFill>
              </a:rPr>
              <a:t>Need to apply areal reduction (ARF)</a:t>
            </a:r>
          </a:p>
        </p:txBody>
      </p:sp>
    </p:spTree>
    <p:extLst>
      <p:ext uri="{BB962C8B-B14F-4D97-AF65-F5344CB8AC3E}">
        <p14:creationId xmlns:p14="http://schemas.microsoft.com/office/powerpoint/2010/main" val="22046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P spid="9"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r>
              <a:rPr lang="en-US" dirty="0"/>
              <a:t>Data considerations</a:t>
            </a:r>
          </a:p>
          <a:p>
            <a:pPr lvl="1"/>
            <a:r>
              <a:rPr lang="en-US" dirty="0"/>
              <a:t>Performing quality control on precipitation data</a:t>
            </a:r>
          </a:p>
          <a:p>
            <a:r>
              <a:rPr lang="en-US" dirty="0"/>
              <a:t>NOAA Atlas 14/15</a:t>
            </a:r>
          </a:p>
          <a:p>
            <a:r>
              <a:rPr lang="en-US" dirty="0"/>
              <a:t>Storm typing</a:t>
            </a:r>
          </a:p>
          <a:p>
            <a:pPr lvl="1"/>
            <a:r>
              <a:rPr lang="en-US" dirty="0"/>
              <a:t>Good for mixed populations analysis</a:t>
            </a:r>
          </a:p>
          <a:p>
            <a:r>
              <a:rPr lang="en-US" dirty="0"/>
              <a:t>Stochastic Storm Transposition (SST)</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Summary</a:t>
            </a:r>
          </a:p>
        </p:txBody>
      </p:sp>
      <p:pic>
        <p:nvPicPr>
          <p:cNvPr id="6" name="Picture 5">
            <a:extLst>
              <a:ext uri="{FF2B5EF4-FFF2-40B4-BE49-F238E27FC236}">
                <a16:creationId xmlns:a16="http://schemas.microsoft.com/office/drawing/2014/main" id="{47C1088D-2C3C-2343-478A-D018172D3033}"/>
              </a:ext>
            </a:extLst>
          </p:cNvPr>
          <p:cNvPicPr>
            <a:picLocks noChangeAspect="1"/>
          </p:cNvPicPr>
          <p:nvPr/>
        </p:nvPicPr>
        <p:blipFill>
          <a:blip r:embed="rId2"/>
          <a:stretch>
            <a:fillRect/>
          </a:stretch>
        </p:blipFill>
        <p:spPr>
          <a:xfrm>
            <a:off x="6106405" y="770930"/>
            <a:ext cx="1891698" cy="2728027"/>
          </a:xfrm>
          <a:prstGeom prst="rect">
            <a:avLst/>
          </a:prstGeom>
        </p:spPr>
      </p:pic>
    </p:spTree>
    <p:extLst>
      <p:ext uri="{BB962C8B-B14F-4D97-AF65-F5344CB8AC3E}">
        <p14:creationId xmlns:p14="http://schemas.microsoft.com/office/powerpoint/2010/main" val="1693839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a:xfrm>
            <a:off x="628650" y="1369219"/>
            <a:ext cx="4449787" cy="3263504"/>
          </a:xfrm>
        </p:spPr>
        <p:txBody>
          <a:bodyPr/>
          <a:lstStyle/>
          <a:p>
            <a:r>
              <a:rPr lang="en-US" dirty="0">
                <a:solidFill>
                  <a:srgbClr val="00FFFF"/>
                </a:solidFill>
              </a:rPr>
              <a:t>Weather observations </a:t>
            </a:r>
            <a:r>
              <a:rPr lang="en-US" dirty="0"/>
              <a:t>represent a sample at the location of the station</a:t>
            </a:r>
          </a:p>
          <a:p>
            <a:r>
              <a:rPr lang="en-US" dirty="0">
                <a:solidFill>
                  <a:srgbClr val="00FFFF"/>
                </a:solidFill>
              </a:rPr>
              <a:t>Streamflow measurements </a:t>
            </a:r>
            <a:r>
              <a:rPr lang="en-US" dirty="0"/>
              <a:t>reflect the entire watershed above the gage</a:t>
            </a:r>
          </a:p>
          <a:p>
            <a:pPr lvl="1"/>
            <a:r>
              <a:rPr lang="en-US" dirty="0"/>
              <a:t>Hydrologic processes</a:t>
            </a:r>
          </a:p>
          <a:p>
            <a:pPr lvl="1"/>
            <a:r>
              <a:rPr lang="en-US" dirty="0"/>
              <a:t>Meteorology</a:t>
            </a:r>
          </a:p>
          <a:p>
            <a:pPr lvl="1"/>
            <a:r>
              <a:rPr lang="en-US" dirty="0"/>
              <a:t>Drainage area</a:t>
            </a:r>
          </a:p>
          <a:p>
            <a:r>
              <a:rPr lang="en-US" dirty="0"/>
              <a:t>Much harder to regionalize streamflow</a:t>
            </a:r>
          </a:p>
          <a:p>
            <a:endParaRPr lang="en-US" dirty="0"/>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What can we regionalize?</a:t>
            </a:r>
          </a:p>
        </p:txBody>
      </p:sp>
      <p:pic>
        <p:nvPicPr>
          <p:cNvPr id="5" name="Picture 4">
            <a:extLst>
              <a:ext uri="{FF2B5EF4-FFF2-40B4-BE49-F238E27FC236}">
                <a16:creationId xmlns:a16="http://schemas.microsoft.com/office/drawing/2014/main" id="{5B163540-D2B6-F386-6775-FD0825C11A9E}"/>
              </a:ext>
            </a:extLst>
          </p:cNvPr>
          <p:cNvPicPr>
            <a:picLocks noChangeAspect="1"/>
          </p:cNvPicPr>
          <p:nvPr/>
        </p:nvPicPr>
        <p:blipFill>
          <a:blip r:embed="rId3"/>
          <a:stretch>
            <a:fillRect/>
          </a:stretch>
        </p:blipFill>
        <p:spPr>
          <a:xfrm>
            <a:off x="5257800" y="1295015"/>
            <a:ext cx="3422103" cy="2469112"/>
          </a:xfrm>
          <a:prstGeom prst="rect">
            <a:avLst/>
          </a:prstGeom>
        </p:spPr>
      </p:pic>
    </p:spTree>
    <p:extLst>
      <p:ext uri="{BB962C8B-B14F-4D97-AF65-F5344CB8AC3E}">
        <p14:creationId xmlns:p14="http://schemas.microsoft.com/office/powerpoint/2010/main" val="41590106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482623-A99A-C445-1F59-34BEEFB4D442}"/>
              </a:ext>
            </a:extLst>
          </p:cNvPr>
          <p:cNvSpPr>
            <a:spLocks noGrp="1"/>
          </p:cNvSpPr>
          <p:nvPr>
            <p:ph idx="1"/>
          </p:nvPr>
        </p:nvSpPr>
        <p:spPr/>
        <p:txBody>
          <a:bodyPr/>
          <a:lstStyle/>
          <a:p>
            <a:r>
              <a:rPr lang="en-US" dirty="0"/>
              <a:t>Trading </a:t>
            </a:r>
            <a:r>
              <a:rPr lang="en-US" b="1" dirty="0">
                <a:solidFill>
                  <a:srgbClr val="FF00FF"/>
                </a:solidFill>
              </a:rPr>
              <a:t>“space for time”</a:t>
            </a:r>
          </a:p>
        </p:txBody>
      </p:sp>
      <p:sp>
        <p:nvSpPr>
          <p:cNvPr id="3" name="Title 2">
            <a:extLst>
              <a:ext uri="{FF2B5EF4-FFF2-40B4-BE49-F238E27FC236}">
                <a16:creationId xmlns:a16="http://schemas.microsoft.com/office/drawing/2014/main" id="{64AC76CA-2464-D965-2B09-E683598F1748}"/>
              </a:ext>
            </a:extLst>
          </p:cNvPr>
          <p:cNvSpPr>
            <a:spLocks noGrp="1"/>
          </p:cNvSpPr>
          <p:nvPr>
            <p:ph type="title"/>
          </p:nvPr>
        </p:nvSpPr>
        <p:spPr/>
        <p:txBody>
          <a:bodyPr/>
          <a:lstStyle/>
          <a:p>
            <a:r>
              <a:rPr lang="en-US" dirty="0"/>
              <a:t>How do we regionalize?</a:t>
            </a:r>
          </a:p>
        </p:txBody>
      </p:sp>
      <p:pic>
        <p:nvPicPr>
          <p:cNvPr id="6" name="Picture 5" descr="Map&#10;&#10;AI-generated content may be incorrect.">
            <a:extLst>
              <a:ext uri="{FF2B5EF4-FFF2-40B4-BE49-F238E27FC236}">
                <a16:creationId xmlns:a16="http://schemas.microsoft.com/office/drawing/2014/main" id="{36EEF3CA-B728-BE44-141E-C43AF219893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3043" y="2035995"/>
            <a:ext cx="3462303" cy="2596727"/>
          </a:xfrm>
          <a:prstGeom prst="rect">
            <a:avLst/>
          </a:prstGeom>
        </p:spPr>
      </p:pic>
      <p:pic>
        <p:nvPicPr>
          <p:cNvPr id="12" name="Picture 11" descr="Chart&#10;&#10;AI-generated content may be incorrect.">
            <a:extLst>
              <a:ext uri="{FF2B5EF4-FFF2-40B4-BE49-F238E27FC236}">
                <a16:creationId xmlns:a16="http://schemas.microsoft.com/office/drawing/2014/main" id="{6B9BFF93-C603-B09A-0B13-CB0DBEDFC6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3254" y="1268016"/>
            <a:ext cx="3883236" cy="2329942"/>
          </a:xfrm>
          <a:prstGeom prst="rect">
            <a:avLst/>
          </a:prstGeom>
        </p:spPr>
      </p:pic>
      <p:sp>
        <p:nvSpPr>
          <p:cNvPr id="13" name="Oval 12">
            <a:extLst>
              <a:ext uri="{FF2B5EF4-FFF2-40B4-BE49-F238E27FC236}">
                <a16:creationId xmlns:a16="http://schemas.microsoft.com/office/drawing/2014/main" id="{F90EC83F-AE13-34A0-1C78-57F4BACA6877}"/>
              </a:ext>
            </a:extLst>
          </p:cNvPr>
          <p:cNvSpPr/>
          <p:nvPr/>
        </p:nvSpPr>
        <p:spPr>
          <a:xfrm>
            <a:off x="6333067" y="2411307"/>
            <a:ext cx="514773" cy="389466"/>
          </a:xfrm>
          <a:prstGeom prst="ellipse">
            <a:avLst/>
          </a:prstGeom>
          <a:noFill/>
          <a:ln w="28575">
            <a:solidFill>
              <a:srgbClr val="00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8252276B-1CBA-1D51-F5F3-F840C89E2BBA}"/>
              </a:ext>
            </a:extLst>
          </p:cNvPr>
          <p:cNvSpPr txBox="1"/>
          <p:nvPr/>
        </p:nvSpPr>
        <p:spPr>
          <a:xfrm>
            <a:off x="4733453" y="3894058"/>
            <a:ext cx="1916152" cy="738664"/>
          </a:xfrm>
          <a:prstGeom prst="rect">
            <a:avLst/>
          </a:prstGeom>
          <a:noFill/>
          <a:ln>
            <a:noFill/>
          </a:ln>
        </p:spPr>
        <p:txBody>
          <a:bodyPr wrap="square" rtlCol="0">
            <a:spAutoFit/>
          </a:bodyPr>
          <a:lstStyle/>
          <a:p>
            <a:r>
              <a:rPr lang="en-US" sz="1400" b="1" dirty="0">
                <a:solidFill>
                  <a:srgbClr val="00FF00"/>
                </a:solidFill>
                <a:effectLst>
                  <a:outerShdw blurRad="38100" dist="38100" dir="2700000" algn="tl">
                    <a:srgbClr val="000000">
                      <a:alpha val="43137"/>
                    </a:srgbClr>
                  </a:outerShdw>
                </a:effectLst>
                <a:latin typeface="Lato" panose="020F0502020204030203" pitchFamily="34" charset="0"/>
              </a:rPr>
              <a:t>Could this storm event have happened here? Or here?</a:t>
            </a:r>
          </a:p>
        </p:txBody>
      </p:sp>
      <p:cxnSp>
        <p:nvCxnSpPr>
          <p:cNvPr id="17" name="Straight Arrow Connector 16">
            <a:extLst>
              <a:ext uri="{FF2B5EF4-FFF2-40B4-BE49-F238E27FC236}">
                <a16:creationId xmlns:a16="http://schemas.microsoft.com/office/drawing/2014/main" id="{ACE50E56-F508-D7C4-6E41-6B16E45C56B2}"/>
              </a:ext>
            </a:extLst>
          </p:cNvPr>
          <p:cNvCxnSpPr>
            <a:cxnSpLocks/>
          </p:cNvCxnSpPr>
          <p:nvPr/>
        </p:nvCxnSpPr>
        <p:spPr>
          <a:xfrm flipV="1">
            <a:off x="5744372" y="2901976"/>
            <a:ext cx="1103468" cy="992081"/>
          </a:xfrm>
          <a:prstGeom prst="straightConnector1">
            <a:avLst/>
          </a:prstGeom>
          <a:ln w="38100">
            <a:solidFill>
              <a:srgbClr val="00FF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B7EB93F3-F241-9721-5532-3E8EE6D980D2}"/>
              </a:ext>
            </a:extLst>
          </p:cNvPr>
          <p:cNvCxnSpPr>
            <a:cxnSpLocks/>
          </p:cNvCxnSpPr>
          <p:nvPr/>
        </p:nvCxnSpPr>
        <p:spPr>
          <a:xfrm flipV="1">
            <a:off x="5744372" y="2970107"/>
            <a:ext cx="394069" cy="927285"/>
          </a:xfrm>
          <a:prstGeom prst="straightConnector1">
            <a:avLst/>
          </a:prstGeom>
          <a:ln w="38100">
            <a:solidFill>
              <a:srgbClr val="00FF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2002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6" grpId="0"/>
    </p:bldLst>
  </p:timing>
</p:sld>
</file>

<file path=ppt/theme/theme1.xml><?xml version="1.0" encoding="utf-8"?>
<a:theme xmlns:a="http://schemas.openxmlformats.org/drawingml/2006/main" name="H&amp;S 2025">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sin Characteristics and theP.pptx" id="{2128D973-C54E-4072-AB86-32960B449484}" vid="{2B9A5D6B-E5AB-4AA0-A702-E3B0054022D1}"/>
    </a:ext>
  </a:extLst>
</a:theme>
</file>

<file path=ppt/theme/theme2.xml><?xml version="1.0" encoding="utf-8"?>
<a:theme xmlns:a="http://schemas.openxmlformats.org/drawingml/2006/main" name="H&amp;S 2025BLACK">
  <a:themeElements>
    <a:clrScheme name="Office 2013 - 2022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sin Characteristics and theP.pptx" id="{2128D973-C54E-4072-AB86-32960B449484}" vid="{2B9A5D6B-E5AB-4AA0-A702-E3B0054022D1}"/>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HS_Template</Template>
  <TotalTime>9312</TotalTime>
  <Words>12058</Words>
  <Application>Microsoft Office PowerPoint</Application>
  <PresentationFormat>On-screen Show (16:9)</PresentationFormat>
  <Paragraphs>825</Paragraphs>
  <Slides>79</Slides>
  <Notes>44</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79</vt:i4>
      </vt:variant>
    </vt:vector>
  </HeadingPairs>
  <TitlesOfParts>
    <vt:vector size="92" baseType="lpstr">
      <vt:lpstr>Aptos</vt:lpstr>
      <vt:lpstr>Arial</vt:lpstr>
      <vt:lpstr>Arimo Italics</vt:lpstr>
      <vt:lpstr>Barlow Condensed</vt:lpstr>
      <vt:lpstr>Barlow Condensed Bold</vt:lpstr>
      <vt:lpstr>Calibri</vt:lpstr>
      <vt:lpstr>Cambria Math</vt:lpstr>
      <vt:lpstr>Consolas</vt:lpstr>
      <vt:lpstr>Lato</vt:lpstr>
      <vt:lpstr>Lato Bold</vt:lpstr>
      <vt:lpstr>Wingdings</vt:lpstr>
      <vt:lpstr>H&amp;S 2025</vt:lpstr>
      <vt:lpstr>H&amp;S 2025BLACK</vt:lpstr>
      <vt:lpstr>Regional Precipitation Frequency Analysis</vt:lpstr>
      <vt:lpstr>What does it mean to regionalize?</vt:lpstr>
      <vt:lpstr>What does it mean to regionalize?</vt:lpstr>
      <vt:lpstr>PowerPoint Presentation</vt:lpstr>
      <vt:lpstr>PowerPoint Presentation</vt:lpstr>
      <vt:lpstr>Why do we regionalize?</vt:lpstr>
      <vt:lpstr>What can we regionalize?</vt:lpstr>
      <vt:lpstr>What can we regionalize?</vt:lpstr>
      <vt:lpstr>How do we regionalize?</vt:lpstr>
      <vt:lpstr>How do we regionalize?</vt:lpstr>
      <vt:lpstr>Recall: Parametric Modeling</vt:lpstr>
      <vt:lpstr>Summary</vt:lpstr>
      <vt:lpstr>Regional Precipitation Frequency Analysis</vt:lpstr>
      <vt:lpstr>Product Moments (Review)</vt:lpstr>
      <vt:lpstr>PowerPoint Presentation</vt:lpstr>
      <vt:lpstr>Limitations of Product Moments</vt:lpstr>
      <vt:lpstr>Linear Moments (L-Moments)</vt:lpstr>
      <vt:lpstr>L-Moment Ratios</vt:lpstr>
      <vt:lpstr>L-Moment Ratio Diagram (LMRD)</vt:lpstr>
      <vt:lpstr>Summary</vt:lpstr>
      <vt:lpstr>Regional Precipitation Frequency Analysis</vt:lpstr>
      <vt:lpstr>Regionalization Methods</vt:lpstr>
      <vt:lpstr>Index Flood</vt:lpstr>
      <vt:lpstr>Fractional Membership</vt:lpstr>
      <vt:lpstr>Region of Influence (“ROI”)</vt:lpstr>
      <vt:lpstr>Mapping</vt:lpstr>
      <vt:lpstr>PowerPoint Presentation</vt:lpstr>
      <vt:lpstr>What to regress?</vt:lpstr>
      <vt:lpstr>Summary</vt:lpstr>
      <vt:lpstr>Regional Precipitation Frequency Analysis</vt:lpstr>
      <vt:lpstr>PowerPoint Presentation</vt:lpstr>
      <vt:lpstr>Summary of Steps</vt:lpstr>
      <vt:lpstr>Summary of Steps</vt:lpstr>
      <vt:lpstr>Summary of Steps</vt:lpstr>
      <vt:lpstr>– Tobler’s First Law of Geography</vt:lpstr>
      <vt:lpstr>Creating Physical Regions</vt:lpstr>
      <vt:lpstr>PowerPoint Presentation</vt:lpstr>
      <vt:lpstr>Non-Contiguous Regions</vt:lpstr>
      <vt:lpstr>Statistical Tests for Homogeneity</vt:lpstr>
      <vt:lpstr>Statistical Tests for Homogeneity</vt:lpstr>
      <vt:lpstr>Region Refinement</vt:lpstr>
      <vt:lpstr>Summary of Steps</vt:lpstr>
      <vt:lpstr>Regional L-Moment Ratios</vt:lpstr>
      <vt:lpstr>Regional L-Moment Ratios</vt:lpstr>
      <vt:lpstr>Summary of Steps</vt:lpstr>
      <vt:lpstr>Identify the Probability Distribution</vt:lpstr>
      <vt:lpstr>Identify the Probability Distribution</vt:lpstr>
      <vt:lpstr>Summary of Steps</vt:lpstr>
      <vt:lpstr>Index Flood (Recap)</vt:lpstr>
      <vt:lpstr>Index Flood (Recap)</vt:lpstr>
      <vt:lpstr>Parameter Estimation</vt:lpstr>
      <vt:lpstr>Spatial Mapping</vt:lpstr>
      <vt:lpstr>Parameter Estimation</vt:lpstr>
      <vt:lpstr>Parameter Estimation</vt:lpstr>
      <vt:lpstr>Summary</vt:lpstr>
      <vt:lpstr>Regional Precipitation Frequency Analysis</vt:lpstr>
      <vt:lpstr>Topics</vt:lpstr>
      <vt:lpstr>PowerPoint Presentation</vt:lpstr>
      <vt:lpstr>Precipitation Data Quality</vt:lpstr>
      <vt:lpstr>Detecting Errors</vt:lpstr>
      <vt:lpstr>Missing Data</vt:lpstr>
      <vt:lpstr>Missing Data</vt:lpstr>
      <vt:lpstr>Constrained Observations</vt:lpstr>
      <vt:lpstr>Topics</vt:lpstr>
      <vt:lpstr>NOAA Atlas 14</vt:lpstr>
      <vt:lpstr>Getting NOAA Atlas 14 Data</vt:lpstr>
      <vt:lpstr>NOAA Atlas 15 – Coming Soon</vt:lpstr>
      <vt:lpstr>Topics</vt:lpstr>
      <vt:lpstr>Storm Typing</vt:lpstr>
      <vt:lpstr>Storm Types</vt:lpstr>
      <vt:lpstr>Benefits of Storm Typing</vt:lpstr>
      <vt:lpstr>Connection to Extreme Value Theory</vt:lpstr>
      <vt:lpstr>Topics</vt:lpstr>
      <vt:lpstr>Regionalization</vt:lpstr>
      <vt:lpstr>Idea</vt:lpstr>
      <vt:lpstr>Storm Data</vt:lpstr>
      <vt:lpstr>SST Simulation Procedure</vt:lpstr>
      <vt:lpstr>Two Very Different Approaches</vt:lpstr>
      <vt:lpstr>Summary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Coe, Lauren A CIV USARMY CEIWR (USA)</dc:creator>
  <cp:lastModifiedBy>Mika, Melissa L CIV USARMY CEIWR (USA)</cp:lastModifiedBy>
  <cp:revision>16</cp:revision>
  <dcterms:created xsi:type="dcterms:W3CDTF">2025-03-31T18:56:27Z</dcterms:created>
  <dcterms:modified xsi:type="dcterms:W3CDTF">2025-04-23T00:50:06Z</dcterms:modified>
</cp:coreProperties>
</file>