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2"/>
  </p:notesMasterIdLst>
  <p:handoutMasterIdLst>
    <p:handoutMasterId r:id="rId53"/>
  </p:handoutMasterIdLst>
  <p:sldIdLst>
    <p:sldId id="257" r:id="rId2"/>
    <p:sldId id="322" r:id="rId3"/>
    <p:sldId id="428" r:id="rId4"/>
    <p:sldId id="407" r:id="rId5"/>
    <p:sldId id="434" r:id="rId6"/>
    <p:sldId id="408" r:id="rId7"/>
    <p:sldId id="446" r:id="rId8"/>
    <p:sldId id="447" r:id="rId9"/>
    <p:sldId id="409" r:id="rId10"/>
    <p:sldId id="410" r:id="rId11"/>
    <p:sldId id="477" r:id="rId12"/>
    <p:sldId id="411" r:id="rId13"/>
    <p:sldId id="429" r:id="rId14"/>
    <p:sldId id="413" r:id="rId15"/>
    <p:sldId id="430" r:id="rId16"/>
    <p:sldId id="431" r:id="rId17"/>
    <p:sldId id="448" r:id="rId18"/>
    <p:sldId id="433" r:id="rId19"/>
    <p:sldId id="412" r:id="rId20"/>
    <p:sldId id="451" r:id="rId21"/>
    <p:sldId id="452" r:id="rId22"/>
    <p:sldId id="416" r:id="rId23"/>
    <p:sldId id="479" r:id="rId24"/>
    <p:sldId id="418" r:id="rId25"/>
    <p:sldId id="417" r:id="rId26"/>
    <p:sldId id="419" r:id="rId27"/>
    <p:sldId id="420" r:id="rId28"/>
    <p:sldId id="449" r:id="rId29"/>
    <p:sldId id="421" r:id="rId30"/>
    <p:sldId id="450" r:id="rId31"/>
    <p:sldId id="422" r:id="rId32"/>
    <p:sldId id="463" r:id="rId33"/>
    <p:sldId id="480" r:id="rId34"/>
    <p:sldId id="426" r:id="rId35"/>
    <p:sldId id="438" r:id="rId36"/>
    <p:sldId id="439" r:id="rId37"/>
    <p:sldId id="441" r:id="rId38"/>
    <p:sldId id="442" r:id="rId39"/>
    <p:sldId id="484" r:id="rId40"/>
    <p:sldId id="425" r:id="rId41"/>
    <p:sldId id="423" r:id="rId42"/>
    <p:sldId id="443" r:id="rId43"/>
    <p:sldId id="444" r:id="rId44"/>
    <p:sldId id="458" r:id="rId45"/>
    <p:sldId id="435" r:id="rId46"/>
    <p:sldId id="432" r:id="rId47"/>
    <p:sldId id="437" r:id="rId48"/>
    <p:sldId id="464" r:id="rId49"/>
    <p:sldId id="485" r:id="rId50"/>
    <p:sldId id="382"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4" autoAdjust="0"/>
    <p:restoredTop sz="78293" autoAdjust="0"/>
  </p:normalViewPr>
  <p:slideViewPr>
    <p:cSldViewPr snapToGrid="0">
      <p:cViewPr varScale="1">
        <p:scale>
          <a:sx n="86" d="100"/>
          <a:sy n="86" d="100"/>
        </p:scale>
        <p:origin x="552" y="96"/>
      </p:cViewPr>
      <p:guideLst/>
    </p:cSldViewPr>
  </p:slideViewPr>
  <p:notesTextViewPr>
    <p:cViewPr>
      <p:scale>
        <a:sx n="1" d="1"/>
        <a:sy n="1" d="1"/>
      </p:scale>
      <p:origin x="0" y="0"/>
    </p:cViewPr>
  </p:notesTextViewPr>
  <p:notesViewPr>
    <p:cSldViewPr snapToGrid="0">
      <p:cViewPr varScale="1">
        <p:scale>
          <a:sx n="119" d="100"/>
          <a:sy n="119" d="100"/>
        </p:scale>
        <p:origin x="4986"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E3FC30-0E7D-4F30-AC43-898A84D43003}" type="slidenum">
              <a:rPr lang="en-US" smtClean="0"/>
              <a:t>‹#›</a:t>
            </a:fld>
            <a:endParaRPr lang="en-US"/>
          </a:p>
        </p:txBody>
      </p:sp>
      <p:sp>
        <p:nvSpPr>
          <p:cNvPr id="6" name="Date Placeholder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8ABA75-B72E-4A70-8772-C10368A2E5DC}" type="datetimeFigureOut">
              <a:rPr lang="en-US" smtClean="0"/>
              <a:t>4/21/2023</a:t>
            </a:fld>
            <a:endParaRPr lang="en-US"/>
          </a:p>
        </p:txBody>
      </p:sp>
    </p:spTree>
    <p:extLst>
      <p:ext uri="{BB962C8B-B14F-4D97-AF65-F5344CB8AC3E}">
        <p14:creationId xmlns:p14="http://schemas.microsoft.com/office/powerpoint/2010/main" val="104764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611D1-9722-44C6-8088-855B00DCC640}" type="datetimeFigureOut">
              <a:rPr lang="en-US" smtClean="0"/>
              <a:t>4/21/2023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4DEE39-1A4E-4C68-AF4A-EB04AEB72F16}" type="slidenum">
              <a:rPr lang="en-US" smtClean="0"/>
              <a:t>‹#›</a:t>
            </a:fld>
            <a:endParaRPr lang="en-US"/>
          </a:p>
        </p:txBody>
      </p:sp>
    </p:spTree>
    <p:extLst>
      <p:ext uri="{BB962C8B-B14F-4D97-AF65-F5344CB8AC3E}">
        <p14:creationId xmlns:p14="http://schemas.microsoft.com/office/powerpoint/2010/main" val="2673643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everybody,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lecture is devoted to parametric modeling from a hydrologic and hydraulic modeling perspective.</a:t>
            </a:r>
          </a:p>
        </p:txBody>
      </p:sp>
      <p:sp>
        <p:nvSpPr>
          <p:cNvPr id="4" name="Slide Number Placeholder 3"/>
          <p:cNvSpPr>
            <a:spLocks noGrp="1"/>
          </p:cNvSpPr>
          <p:nvPr>
            <p:ph type="sldNum" sz="quarter" idx="5"/>
          </p:nvPr>
        </p:nvSpPr>
        <p:spPr/>
        <p:txBody>
          <a:bodyPr/>
          <a:lstStyle/>
          <a:p>
            <a:fld id="{6C4DEE39-1A4E-4C68-AF4A-EB04AEB72F16}" type="slidenum">
              <a:rPr lang="en-US" smtClean="0"/>
              <a:t>1</a:t>
            </a:fld>
            <a:endParaRPr lang="en-US"/>
          </a:p>
        </p:txBody>
      </p:sp>
    </p:spTree>
    <p:extLst>
      <p:ext uri="{BB962C8B-B14F-4D97-AF65-F5344CB8AC3E}">
        <p14:creationId xmlns:p14="http://schemas.microsoft.com/office/powerpoint/2010/main" val="3495163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However, there are some disadvantages to parametric modeling </a:t>
            </a:r>
            <a:r>
              <a:rPr lang="en-US" sz="1300" baseline="0" dirty="0"/>
              <a:t>when compared to graphically fitting an empirical distribution.</a:t>
            </a:r>
          </a:p>
          <a:p>
            <a:pPr lvl="0">
              <a:buFont typeface="Arial" pitchFamily="34" charset="0"/>
              <a:buChar char="•"/>
            </a:pPr>
            <a:r>
              <a:rPr lang="en-US" sz="1300" baseline="0" dirty="0"/>
              <a:t> First and foremost, a model must be assumed up front.  We’ll discuss the implications of this assumption in greater detail later.</a:t>
            </a:r>
          </a:p>
          <a:p>
            <a:pPr lvl="0">
              <a:buFont typeface="Arial" pitchFamily="34" charset="0"/>
              <a:buChar char="•"/>
            </a:pPr>
            <a:r>
              <a:rPr lang="en-US" sz="1300" baseline="0" dirty="0"/>
              <a:t> Some data will not be well fit using commonly employed models.  This includes regulated data or stages, which are shown to the right.  Notice the sharp discontinuities and multiple changes in slope throughout the full range of probabilities.  It’ll be really hard to fit a meaningful analytical distribution to this data.</a:t>
            </a:r>
          </a:p>
          <a:p>
            <a:pPr lvl="0">
              <a:buFont typeface="Arial" pitchFamily="34" charset="0"/>
              <a:buChar char="•"/>
            </a:pPr>
            <a:r>
              <a:rPr lang="en-US" sz="1300" baseline="0" dirty="0"/>
              <a:t> A false sense of accuracy can also be inadvertently implied when using parametric modeling.  This is analogous to reporting precision to the millionth decimal place.</a:t>
            </a:r>
          </a:p>
          <a:p>
            <a:pPr lvl="0">
              <a:buFont typeface="Arial" pitchFamily="34" charset="0"/>
              <a:buChar char="•"/>
            </a:pPr>
            <a:r>
              <a:rPr lang="en-US" sz="1300" baseline="0" dirty="0"/>
              <a:t> Finally, computations can take more time than graphical techniques.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731251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Now, let’s introduce the steps that are used when performing a parametric modeling exercise or </a:t>
            </a:r>
            <a:r>
              <a:rPr lang="en-US" sz="1300" baseline="0" dirty="0"/>
              <a:t>fitting an analytical distribution.</a:t>
            </a:r>
          </a:p>
          <a:p>
            <a:pPr>
              <a:buFont typeface="Arial" pitchFamily="34" charset="0"/>
              <a:buChar char="•"/>
            </a:pPr>
            <a:r>
              <a:rPr lang="en-US" sz="1300" baseline="0" dirty="0"/>
              <a:t> First, you must develop a representative data set.</a:t>
            </a:r>
          </a:p>
          <a:p>
            <a:pPr>
              <a:buFont typeface="Arial" pitchFamily="34" charset="0"/>
              <a:buChar char="•"/>
            </a:pPr>
            <a:r>
              <a:rPr lang="en-US" sz="1300" baseline="0" dirty="0"/>
              <a:t> Second, you must select a probability distribution and fitting method, which constitutes a “model”.</a:t>
            </a:r>
          </a:p>
          <a:p>
            <a:pPr>
              <a:buFont typeface="Arial" pitchFamily="34" charset="0"/>
              <a:buChar char="•"/>
            </a:pPr>
            <a:r>
              <a:rPr lang="en-US" sz="1300" baseline="0" dirty="0"/>
              <a:t> Third, you have to fit the selected distribution to the data in order to compute the parameters of the distribution.</a:t>
            </a:r>
          </a:p>
          <a:p>
            <a:pPr>
              <a:buFont typeface="Arial" pitchFamily="34" charset="0"/>
              <a:buChar char="•"/>
            </a:pPr>
            <a:r>
              <a:rPr lang="en-US" sz="1300" baseline="0" dirty="0"/>
              <a:t> Fourth, you must verify the appropriateness of the model given the sample.</a:t>
            </a:r>
          </a:p>
          <a:p>
            <a:pPr>
              <a:buFont typeface="Arial" pitchFamily="34" charset="0"/>
              <a:buChar char="•"/>
            </a:pPr>
            <a:r>
              <a:rPr lang="en-US" sz="1300" baseline="0" dirty="0"/>
              <a:t> And finally, you can then use the model to predict variables (i.e. quantiles) of interest.</a:t>
            </a:r>
          </a:p>
          <a:p>
            <a:pPr>
              <a:buFont typeface="Arial" pitchFamily="34" charset="0"/>
              <a:buChar char="•"/>
            </a:pPr>
            <a:r>
              <a:rPr lang="en-US" sz="1300" baseline="0" dirty="0"/>
              <a:t> Each of these points will be discussed in greater detail within the next few slides.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99908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Developing an adequate data set is foundational to any parametric analysis.  You’ve heard the common phrase “garbage in, garbage out”.  That can’t be more true with parametric analyses.  If the data is junk, your conclusions will be as well.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41076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When performing a parametric analysis, the data must be a representative sample</a:t>
            </a:r>
            <a:r>
              <a:rPr lang="en-US" sz="1300" baseline="0" dirty="0"/>
              <a:t> of the “parent” population and be comprised of homogenous, independent, and identically distributed values.</a:t>
            </a:r>
          </a:p>
          <a:p>
            <a:pPr>
              <a:buFont typeface="Arial" pitchFamily="34" charset="0"/>
              <a:buChar char="•"/>
            </a:pPr>
            <a:r>
              <a:rPr lang="en-US" sz="1300" baseline="0" dirty="0"/>
              <a:t> Throughout these lectures, I’ll refer to the representative sample, which is what we typically have to analyze, as a “child” population</a:t>
            </a:r>
          </a:p>
          <a:p>
            <a:pPr>
              <a:buFont typeface="Arial" pitchFamily="34" charset="0"/>
              <a:buChar char="•"/>
            </a:pPr>
            <a:r>
              <a:rPr lang="en-US" sz="1300" baseline="0" dirty="0"/>
              <a:t> To be representative, the sample should be a random sample of possibilities from the parent population, which accounts for natural variability.</a:t>
            </a:r>
          </a:p>
          <a:p>
            <a:pPr lvl="0">
              <a:buFont typeface="Arial" pitchFamily="34" charset="0"/>
              <a:buChar char="•"/>
            </a:pPr>
            <a:r>
              <a:rPr lang="en-US" sz="1300" baseline="0" dirty="0"/>
              <a:t> The data should not include, or at least minimize, the effects of things like:</a:t>
            </a:r>
          </a:p>
          <a:p>
            <a:pPr lvl="1">
              <a:buFont typeface="Arial" pitchFamily="34" charset="0"/>
              <a:buChar char="•"/>
            </a:pPr>
            <a:r>
              <a:rPr lang="en-US" sz="1300" baseline="0" dirty="0"/>
              <a:t> changing land use (including increasing/decreasing urbanization)</a:t>
            </a:r>
          </a:p>
          <a:p>
            <a:pPr lvl="1">
              <a:buFont typeface="Arial" pitchFamily="34" charset="0"/>
              <a:buChar char="•"/>
            </a:pPr>
            <a:r>
              <a:rPr lang="en-US" sz="1300" baseline="0" dirty="0"/>
              <a:t> regulation, for example reduction in stages/flow due to upstream reservoir and/or diversions</a:t>
            </a:r>
          </a:p>
          <a:p>
            <a:pPr lvl="1">
              <a:buFont typeface="Arial" pitchFamily="34" charset="0"/>
              <a:buChar char="•"/>
            </a:pPr>
            <a:r>
              <a:rPr lang="en-US" sz="1300" baseline="0" dirty="0"/>
              <a:t> large climactic variations/oscillations</a:t>
            </a:r>
          </a:p>
          <a:p>
            <a:pPr lvl="0">
              <a:buFont typeface="Arial" pitchFamily="34" charset="0"/>
              <a:buChar char="•"/>
            </a:pPr>
            <a:r>
              <a:rPr lang="en-US" sz="1300" baseline="0" dirty="0"/>
              <a:t> There are other data considerations, but these are the big ones that we typically run into as modelers and engineers.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2507012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a:bodyPr>
          <a:lstStyle/>
          <a:p>
            <a:pPr>
              <a:buFont typeface="Arial" pitchFamily="34" charset="0"/>
              <a:buChar char="•"/>
            </a:pPr>
            <a:r>
              <a:rPr lang="en-US" sz="1300" dirty="0"/>
              <a:t> The previously mentioned independent and identically distributed, or IID, data assumption is super important.  Let’s talk about the first part, which is independence.</a:t>
            </a:r>
          </a:p>
          <a:p>
            <a:pPr>
              <a:buFont typeface="Arial" pitchFamily="34" charset="0"/>
              <a:buChar char="•"/>
            </a:pPr>
            <a:r>
              <a:rPr lang="en-US" sz="1300" dirty="0"/>
              <a:t> When assessing independence, ask yourself: Is each</a:t>
            </a:r>
            <a:r>
              <a:rPr lang="en-US" sz="1300" baseline="0" dirty="0"/>
              <a:t> peak unique and independent?  Or are the magnitudes dependent upon one another?</a:t>
            </a:r>
          </a:p>
          <a:p>
            <a:pPr>
              <a:buFont typeface="Arial" pitchFamily="34" charset="0"/>
              <a:buChar char="•"/>
            </a:pPr>
            <a:r>
              <a:rPr lang="en-US" sz="1300" baseline="0" dirty="0"/>
              <a:t> In the image to the right, certainly the first peak is unique, right?  But are the others truly independent?  The third and fourth peaks aren’t.  What about the largest peak?  Is that independent?</a:t>
            </a:r>
          </a:p>
          <a:p>
            <a:pPr>
              <a:buFont typeface="Arial" pitchFamily="34" charset="0"/>
              <a:buChar char="•"/>
            </a:pPr>
            <a:r>
              <a:rPr lang="en-US" sz="1300" baseline="0" dirty="0"/>
              <a:t> In the realm of hydrology and hydraulics, we typically look at the entire hydrograph shown here as a quote/unquote “event” and extract a peak for the entire thing.</a:t>
            </a:r>
          </a:p>
          <a:p>
            <a:pPr>
              <a:buFont typeface="Arial" pitchFamily="34" charset="0"/>
              <a:buChar char="•"/>
            </a:pPr>
            <a:r>
              <a:rPr lang="en-US" sz="1300" baseline="0" dirty="0"/>
              <a:t> The largest peak for the event would be the second peak denoted in the image to the right.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We typically extract maxima for the entire calendar year or water year in an effort to achieve independence because most watersheds settle back to a quote/unquote “normal state” within a year.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But, be careful with peaks that are close to your year demarcation.  For instance, when using a water year which begins on October 1</a:t>
            </a:r>
            <a:r>
              <a:rPr lang="en-US" sz="1300" baseline="30000" dirty="0"/>
              <a:t>st</a:t>
            </a:r>
            <a:r>
              <a:rPr lang="en-US" sz="1300" baseline="0" dirty="0"/>
              <a:t> and ends on September 30</a:t>
            </a:r>
            <a:r>
              <a:rPr lang="en-US" sz="1300" baseline="30000" dirty="0"/>
              <a:t>th</a:t>
            </a:r>
            <a:r>
              <a:rPr lang="en-US" sz="1300" baseline="0" dirty="0"/>
              <a:t>, be vary cautious to avoid using peaks at the end of September or beginning of October because you might not be able to ensure that they’re independent.</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2908846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lnSpcReduction="10000"/>
          </a:bodyPr>
          <a:lstStyle/>
          <a:p>
            <a:pPr>
              <a:buFont typeface="Arial" pitchFamily="34" charset="0"/>
              <a:buChar char="•"/>
            </a:pPr>
            <a:r>
              <a:rPr lang="en-US" sz="1400" dirty="0"/>
              <a:t> Similarly,</a:t>
            </a:r>
            <a:r>
              <a:rPr lang="en-US" sz="1400" baseline="0" dirty="0"/>
              <a:t> the child population must be an identically distributed sample of the parent population.</a:t>
            </a:r>
          </a:p>
          <a:p>
            <a:pPr>
              <a:buFont typeface="Arial" pitchFamily="34" charset="0"/>
              <a:buChar char="•"/>
            </a:pPr>
            <a:r>
              <a:rPr lang="en-US" sz="1400" baseline="0" dirty="0"/>
              <a:t> This means that the sample should be randomly drawn from the parent population and not, or at least minimize, sampling bias</a:t>
            </a:r>
          </a:p>
          <a:p>
            <a:pPr lvl="1">
              <a:buFont typeface="Arial" pitchFamily="34" charset="0"/>
              <a:buChar char="•"/>
            </a:pPr>
            <a:r>
              <a:rPr lang="en-US" sz="1400" baseline="0" dirty="0"/>
              <a:t> If climate varies over time (which it can sometimes do) and the sample is pulled from one time period that isn’t representative of the entire range of climactic possibilities, then the data will likely not be identically distributed</a:t>
            </a:r>
          </a:p>
          <a:p>
            <a:pPr>
              <a:buFont typeface="Arial" pitchFamily="34" charset="0"/>
              <a:buChar char="•"/>
            </a:pPr>
            <a:r>
              <a:rPr lang="en-US" sz="1400" baseline="0" dirty="0"/>
              <a:t> A classic example of this phenomena is exemplified in the image to right, which is the annual maximum flow time series for the Red River of the North at Fargo, ND</a:t>
            </a:r>
          </a:p>
          <a:p>
            <a:pPr lvl="1">
              <a:buFont typeface="Arial" pitchFamily="34" charset="0"/>
              <a:buChar char="•"/>
            </a:pPr>
            <a:r>
              <a:rPr lang="en-US" sz="1300" baseline="0" dirty="0"/>
              <a:t> Climactic variations are evident in the sample.  Visualize the average of the data.  You can see that the average, or mean, appears to be increasing over time.  Also, look at the variability, or highs and lows.  They also appear to increase over time.</a:t>
            </a:r>
          </a:p>
          <a:p>
            <a:pPr lvl="1">
              <a:buFont typeface="Arial" pitchFamily="34" charset="0"/>
              <a:buChar char="•"/>
            </a:pPr>
            <a:r>
              <a:rPr lang="en-US" sz="1300" baseline="0" dirty="0"/>
              <a:t> How do you fit a model to this data set?  That’s a very difficult question to answer adequately.</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779055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An analysis which used a moving time window was computed for the Re</a:t>
            </a:r>
            <a:r>
              <a:rPr lang="en-US" sz="1300" baseline="0" dirty="0"/>
              <a:t>d River of the North at Fargo, ND and shown here.</a:t>
            </a:r>
          </a:p>
          <a:p>
            <a:pPr>
              <a:buFont typeface="Arial" pitchFamily="34" charset="0"/>
              <a:buChar char="•"/>
            </a:pPr>
            <a:r>
              <a:rPr lang="en-US" sz="1300" baseline="0" dirty="0"/>
              <a:t> In this example, a window length of 30 years was used.  After the statistics of the first 30 year time window were computed, the time window was moved forward by 5 years and the next 30 year time window was computed.  This process was repeated until the entire data set was analyzed.</a:t>
            </a:r>
          </a:p>
          <a:p>
            <a:pPr>
              <a:buFont typeface="Arial" pitchFamily="34" charset="0"/>
              <a:buChar char="•"/>
            </a:pPr>
            <a:r>
              <a:rPr lang="en-US" sz="1300" baseline="0" dirty="0"/>
              <a:t> Notice how the mean, which is the blue line, standard deviation, which is the red line, and skew, which is the green line change pretty dramatically over time.</a:t>
            </a:r>
          </a:p>
          <a:p>
            <a:pPr>
              <a:buFont typeface="Arial" pitchFamily="34" charset="0"/>
              <a:buChar char="•"/>
            </a:pPr>
            <a:r>
              <a:rPr lang="en-US" sz="1300" baseline="0" dirty="0"/>
              <a:t> Is the entire 1925 – 2019 time window homogeneous and identically distributed over time?  Probably not.</a:t>
            </a:r>
          </a:p>
          <a:p>
            <a:pPr>
              <a:buFont typeface="Arial" pitchFamily="34" charset="0"/>
              <a:buChar char="•"/>
            </a:pPr>
            <a:r>
              <a:rPr lang="en-US" sz="1300" baseline="0" dirty="0"/>
              <a:t> But, a follow-up question for you to ponder is, how many violations of the IID assumption are you willing to live with when doing parametric modeling?  It’s not too hard to nit pick and find little violations of that assumption in most analyses.  In fact, many of the most-commonly used parametric modeling approaches, for instance Bulletin 17C procedures, includes some tools that are intended to minimize the negative consequences of this common violation.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218102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Some other considerations to keep in mind when analyzing data for a parametric analysis include the following: </a:t>
            </a:r>
          </a:p>
          <a:p>
            <a:pPr lvl="1">
              <a:buFont typeface="Arial" pitchFamily="34" charset="0"/>
              <a:buChar char="•"/>
            </a:pPr>
            <a:r>
              <a:rPr lang="en-US" sz="1400" dirty="0"/>
              <a:t> Multimodal data</a:t>
            </a:r>
          </a:p>
          <a:p>
            <a:pPr lvl="1">
              <a:buFont typeface="Arial" pitchFamily="34" charset="0"/>
              <a:buChar char="•"/>
            </a:pPr>
            <a:r>
              <a:rPr lang="en-US" sz="1400" dirty="0"/>
              <a:t> Annual maximum vs. Partial duration series</a:t>
            </a:r>
          </a:p>
          <a:p>
            <a:pPr lvl="1">
              <a:buFont typeface="Arial" pitchFamily="34" charset="0"/>
              <a:buChar char="•"/>
            </a:pPr>
            <a:r>
              <a:rPr lang="en-US" sz="1400" dirty="0"/>
              <a:t> Outliers</a:t>
            </a:r>
          </a:p>
          <a:p>
            <a:pPr lvl="1">
              <a:buFont typeface="Arial" pitchFamily="34" charset="0"/>
              <a:buChar char="•"/>
            </a:pPr>
            <a:r>
              <a:rPr lang="en-US" sz="1400" dirty="0"/>
              <a:t> Interval data</a:t>
            </a:r>
          </a:p>
          <a:p>
            <a:pPr lvl="1">
              <a:buFont typeface="Arial" pitchFamily="34" charset="0"/>
              <a:buChar char="•"/>
            </a:pPr>
            <a:r>
              <a:rPr lang="en-US" sz="1400" dirty="0"/>
              <a:t> and Data transformations.  All of the aforementioned topics will be discussed in this video.  </a:t>
            </a:r>
          </a:p>
          <a:p>
            <a:pPr lvl="1">
              <a:buFont typeface="Arial" pitchFamily="34" charset="0"/>
              <a:buChar char="•"/>
            </a:pPr>
            <a:r>
              <a:rPr lang="en-US" sz="1400" dirty="0"/>
              <a:t> However, </a:t>
            </a:r>
            <a:r>
              <a:rPr lang="en-US" sz="1400" dirty="0">
                <a:solidFill>
                  <a:srgbClr val="FF0000"/>
                </a:solidFill>
              </a:rPr>
              <a:t>record extension is such a voluminous topic that this warrants its own lecture/video series.</a:t>
            </a:r>
          </a:p>
          <a:p>
            <a:pPr>
              <a:buFont typeface="Arial" pitchFamily="34" charset="0"/>
              <a:buChar char="•"/>
            </a:pP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761944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First up, is multi-modal data.  An example of a multi-modal data set is shown on the right as a probability density function.  Notice the multiple peaks in this plot?  They’re all separate modes.</a:t>
            </a:r>
          </a:p>
          <a:p>
            <a:pPr>
              <a:buFont typeface="Arial" pitchFamily="34" charset="0"/>
              <a:buChar char="•"/>
            </a:pPr>
            <a:r>
              <a:rPr lang="en-US" sz="1300" dirty="0"/>
              <a:t> Multimodal</a:t>
            </a:r>
            <a:r>
              <a:rPr lang="en-US" sz="1300" baseline="0" dirty="0"/>
              <a:t> data is likely caused by a mixed population.  If this situation is encountered, you definitely should work on separating out the various causal mechanisms into individual data sets.</a:t>
            </a:r>
          </a:p>
          <a:p>
            <a:pPr>
              <a:buFont typeface="Arial" pitchFamily="34" charset="0"/>
              <a:buChar char="•"/>
            </a:pPr>
            <a:r>
              <a:rPr lang="en-US" sz="1300" baseline="0" dirty="0"/>
              <a:t> Mixed populations can be caused by, for example, a location being subjected to floods emanating from rain-on-snow events, summer thunderstorms, extratropical storms (i.e. nor'easters), and tropical storms.</a:t>
            </a:r>
          </a:p>
          <a:p>
            <a:pPr>
              <a:buFont typeface="Arial" pitchFamily="34" charset="0"/>
              <a:buChar char="•"/>
            </a:pPr>
            <a:r>
              <a:rPr lang="en-US" sz="1300" baseline="0" dirty="0"/>
              <a:t> It’s unreasonable to expect that a single model could fit and accurately predict the probability distribution of floods due to all of these mechanisms.</a:t>
            </a:r>
          </a:p>
          <a:p>
            <a:pPr>
              <a:buFont typeface="Arial" pitchFamily="34" charset="0"/>
              <a:buChar char="•"/>
            </a:pPr>
            <a:r>
              <a:rPr lang="en-US" sz="1300" baseline="0" dirty="0"/>
              <a:t> To best predict the exceedance probabilities of flood quantiles of interest (i.e. what is the likelihood of exceeding XXX </a:t>
            </a:r>
            <a:r>
              <a:rPr lang="en-US" sz="1300" baseline="0" dirty="0" err="1"/>
              <a:t>cfs</a:t>
            </a:r>
            <a:r>
              <a:rPr lang="en-US" sz="1300" baseline="0" dirty="0"/>
              <a:t> in any given year?), it is best to split the data set into the individual mechanisms, fit a model to each data set, and combine the results into a single probability distribution using a mixed population analysis.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We’ll talk more about how to do that in a later lecture.</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2763373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An annual maximum series contains one and only one value per year.  This is the most commonly utilized type of data set when estimating flow-frequency with, say, Bulletin 17C procedures.</a:t>
            </a:r>
          </a:p>
          <a:p>
            <a:pPr>
              <a:buFont typeface="Arial" pitchFamily="34" charset="0"/>
              <a:buChar char="•"/>
            </a:pPr>
            <a:r>
              <a:rPr lang="en-US" sz="1300" dirty="0"/>
              <a:t> Conversely, a partial duration series can contain</a:t>
            </a:r>
            <a:r>
              <a:rPr lang="en-US" sz="1300" baseline="0" dirty="0"/>
              <a:t> more than one value per year.  This type of data is commonly used to estimate precipitation-frequency.</a:t>
            </a:r>
          </a:p>
          <a:p>
            <a:pPr>
              <a:buFont typeface="Arial" pitchFamily="34" charset="0"/>
              <a:buChar char="•"/>
            </a:pPr>
            <a:r>
              <a:rPr lang="en-US" sz="1300" baseline="0" dirty="0"/>
              <a:t> When plotted together on a normal probability axis, these two types of data, for the same location and time window, commonly merge somewhere between the ½ and 1/50 annual exceedance probability.</a:t>
            </a:r>
          </a:p>
          <a:p>
            <a:pPr>
              <a:buFont typeface="Arial" pitchFamily="34" charset="0"/>
              <a:buChar char="•"/>
            </a:pPr>
            <a:r>
              <a:rPr lang="en-US" sz="1300" dirty="0"/>
              <a:t> Just to reiterate, the 95% use case when analyzing large or extreme things will be to use an annual maximum series.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494445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2</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aspects of parametric modeling.</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talk about the topic from a 30000 ft perspective and focus more on concepts.</a:t>
            </a:r>
          </a:p>
          <a:p>
            <a:pPr marL="171450" indent="-171450">
              <a:buFont typeface="Arial" panose="020B0604020202020204" pitchFamily="34" charset="0"/>
              <a:buChar char="•"/>
            </a:pPr>
            <a:r>
              <a:rPr lang="en-US" dirty="0"/>
              <a:t>The next few lectures will delve into more detail.</a:t>
            </a:r>
          </a:p>
        </p:txBody>
      </p:sp>
    </p:spTree>
    <p:extLst>
      <p:ext uri="{BB962C8B-B14F-4D97-AF65-F5344CB8AC3E}">
        <p14:creationId xmlns:p14="http://schemas.microsoft.com/office/powerpoint/2010/main" val="1307314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Up to this point, we’ve been discussing point data.</a:t>
            </a:r>
            <a:endParaRPr lang="en-US" sz="1300" baseline="0" dirty="0"/>
          </a:p>
          <a:p>
            <a:pPr>
              <a:buFont typeface="Arial" pitchFamily="34" charset="0"/>
              <a:buChar char="•"/>
            </a:pPr>
            <a:r>
              <a:rPr lang="en-US" sz="1300" baseline="0" dirty="0"/>
              <a:t> However, there are situations in which i</a:t>
            </a:r>
            <a:r>
              <a:rPr lang="en-US" sz="1300" dirty="0"/>
              <a:t>nterval data will be encountered and must be incorporated.</a:t>
            </a:r>
          </a:p>
          <a:p>
            <a:pPr>
              <a:buFont typeface="Arial" pitchFamily="34" charset="0"/>
              <a:buChar char="•"/>
            </a:pPr>
            <a:r>
              <a:rPr lang="en-US" sz="1300" dirty="0"/>
              <a:t> In the figure to the right, the open, black circles represent point data where there is not uncertainty in the actual magnitude.</a:t>
            </a:r>
          </a:p>
          <a:p>
            <a:pPr>
              <a:buFont typeface="Arial" pitchFamily="34" charset="0"/>
              <a:buChar char="•"/>
            </a:pPr>
            <a:r>
              <a:rPr lang="en-US" sz="1300" dirty="0"/>
              <a:t> The black bars and red rectangle represent interval data where there is uncertainty in the actual magnitude.</a:t>
            </a:r>
          </a:p>
          <a:p>
            <a:pPr>
              <a:buFont typeface="Arial" pitchFamily="34" charset="0"/>
              <a:buChar char="•"/>
            </a:pPr>
            <a:r>
              <a:rPr lang="en-US" sz="1300" dirty="0"/>
              <a:t> The Expected</a:t>
            </a:r>
            <a:r>
              <a:rPr lang="en-US" sz="1300" baseline="0" dirty="0"/>
              <a:t> Moments Algorithm (EMA) contained within B17C procedures can natively incorporate both of these data types.  Also, other fitting methods like Maximum Likelihood Estimation can as well.</a:t>
            </a:r>
          </a:p>
          <a:p>
            <a:pPr>
              <a:buFont typeface="Arial" pitchFamily="34" charset="0"/>
              <a:buChar char="•"/>
            </a:pPr>
            <a:r>
              <a:rPr lang="en-US" sz="1300" baseline="0" dirty="0"/>
              <a:t> More on this to come.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2317009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20000"/>
          </a:bodyPr>
          <a:lstStyle/>
          <a:p>
            <a:pPr>
              <a:buFont typeface="Arial" pitchFamily="34" charset="0"/>
              <a:buChar char="•"/>
            </a:pPr>
            <a:r>
              <a:rPr lang="en-US" sz="1300" dirty="0"/>
              <a:t> Outliers are a common occurrence in most data sets</a:t>
            </a:r>
          </a:p>
          <a:p>
            <a:pPr>
              <a:buFont typeface="Arial" pitchFamily="34" charset="0"/>
              <a:buChar char="•"/>
            </a:pPr>
            <a:r>
              <a:rPr lang="en-US" sz="1300" dirty="0"/>
              <a:t> Sometimes they’re on the high side and sometimes they’re low.</a:t>
            </a:r>
          </a:p>
          <a:p>
            <a:pPr>
              <a:buFont typeface="Arial" pitchFamily="34" charset="0"/>
              <a:buChar char="•"/>
            </a:pPr>
            <a:r>
              <a:rPr lang="en-US" sz="1300" dirty="0"/>
              <a:t> However, their inclusion, without special treatment, can violate the IID assumption, specifically the identically distributed part.</a:t>
            </a:r>
          </a:p>
          <a:p>
            <a:pPr>
              <a:buFont typeface="Arial" pitchFamily="34" charset="0"/>
              <a:buChar char="•"/>
            </a:pPr>
            <a:r>
              <a:rPr lang="en-US" sz="1300" dirty="0"/>
              <a:t> When you encounter them, search for additional data and ask yourself these questions:</a:t>
            </a:r>
          </a:p>
          <a:p>
            <a:pPr lvl="1">
              <a:buFont typeface="Arial" pitchFamily="34" charset="0"/>
              <a:buChar char="•"/>
            </a:pPr>
            <a:r>
              <a:rPr lang="en-US" sz="2000" dirty="0"/>
              <a:t> Is the high outlier(s) rarer than indicated by the sample?  In the figure to the right, this would be analogous to moving the highest point to a smaller, or rarer, exceedance probability.</a:t>
            </a:r>
          </a:p>
          <a:p>
            <a:pPr lvl="1">
              <a:buFont typeface="Arial" pitchFamily="34" charset="0"/>
              <a:buChar char="•"/>
            </a:pPr>
            <a:r>
              <a:rPr lang="en-US" sz="2000" dirty="0"/>
              <a:t> Is the low outlier(s) more common than indicated by the sample? In the figure to the right, this would be analogous to moving the smallest point to a larger, or more common, exceedance probability.</a:t>
            </a:r>
          </a:p>
          <a:p>
            <a:pPr lvl="0">
              <a:buFont typeface="Arial" pitchFamily="34" charset="0"/>
              <a:buChar char="•"/>
            </a:pPr>
            <a:r>
              <a:rPr lang="en-US" sz="2000" dirty="0"/>
              <a:t> Bulletin 17B and C procedures include tools that can be used to identify and treat these outliers.</a:t>
            </a:r>
          </a:p>
          <a:p>
            <a:pPr>
              <a:buFont typeface="Arial" pitchFamily="34" charset="0"/>
              <a:buChar char="•"/>
            </a:pPr>
            <a:endParaRPr lang="en-US" sz="1300" dirty="0"/>
          </a:p>
          <a:p>
            <a:pPr>
              <a:buFont typeface="Arial" pitchFamily="34" charset="0"/>
              <a:buChar char="•"/>
            </a:pP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32940065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10000"/>
          </a:bodyPr>
          <a:lstStyle/>
          <a:p>
            <a:pPr>
              <a:buFont typeface="Arial" pitchFamily="34" charset="0"/>
              <a:buChar char="•"/>
            </a:pPr>
            <a:r>
              <a:rPr lang="en-US" sz="1300" dirty="0"/>
              <a:t> Sometimes data must be transformed to analyze relative changes instead of absolute changes.  Other times, engineers and modelers are more interested in obtaining a </a:t>
            </a:r>
            <a:r>
              <a:rPr lang="en-US" sz="1400" dirty="0"/>
              <a:t>symmetrical distribution about zero.  Also, engineers may be interested in removing the effects of heteroscedasticity, which refers to the </a:t>
            </a:r>
            <a:r>
              <a:rPr lang="en-US" sz="1400" b="0" i="0" kern="1200" dirty="0">
                <a:solidFill>
                  <a:schemeClr val="tx1"/>
                </a:solidFill>
                <a:effectLst/>
                <a:latin typeface="+mn-lt"/>
                <a:ea typeface="+mn-ea"/>
                <a:cs typeface="+mn-cs"/>
              </a:rPr>
              <a:t>circumstance in which the variability of a variable is unequal across the range of values of a second variable that predicts it.</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i="0" kern="1200" dirty="0">
                <a:solidFill>
                  <a:schemeClr val="tx1"/>
                </a:solidFill>
                <a:effectLst/>
                <a:latin typeface="+mn-lt"/>
                <a:ea typeface="+mn-ea"/>
                <a:cs typeface="+mn-cs"/>
              </a:rPr>
              <a:t> Think</a:t>
            </a:r>
            <a:r>
              <a:rPr lang="en-US" sz="1400" b="0" i="0" kern="1200" baseline="0" dirty="0">
                <a:solidFill>
                  <a:schemeClr val="tx1"/>
                </a:solidFill>
                <a:effectLst/>
                <a:latin typeface="+mn-lt"/>
                <a:ea typeface="+mn-ea"/>
                <a:cs typeface="+mn-cs"/>
              </a:rPr>
              <a:t> of flow vs stage or something similar where the variability of flow changes drastically as the stage increases in a typical, incised cross section with a very wide flood plain.</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0" i="0" kern="1200" baseline="0" dirty="0">
                <a:solidFill>
                  <a:schemeClr val="tx1"/>
                </a:solidFill>
                <a:effectLst/>
                <a:latin typeface="+mn-lt"/>
                <a:ea typeface="+mn-ea"/>
                <a:cs typeface="+mn-cs"/>
              </a:rPr>
              <a:t> For a small change in stage, the corresponding change in flow could be small or extremely large depending upon whether the flow is in or out of bank.</a:t>
            </a:r>
            <a:endParaRPr lang="en-US" sz="1600" dirty="0"/>
          </a:p>
          <a:p>
            <a:pPr>
              <a:buFont typeface="Arial" pitchFamily="34" charset="0"/>
              <a:buChar char="•"/>
            </a:pPr>
            <a:r>
              <a:rPr lang="en-US" sz="1300" dirty="0"/>
              <a:t> In terms of common transforms, Log base 10 is probably the most commonly used transform when dealing with flow.</a:t>
            </a:r>
          </a:p>
          <a:p>
            <a:pPr lvl="1">
              <a:buFont typeface="Arial" pitchFamily="34" charset="0"/>
              <a:buChar char="•"/>
            </a:pPr>
            <a:r>
              <a:rPr lang="en-US" sz="1300" dirty="0"/>
              <a:t> This transformation allows for the user</a:t>
            </a:r>
            <a:r>
              <a:rPr lang="en-US" sz="1300" baseline="0" dirty="0"/>
              <a:t> to analyze relative changes rather than absolute changes and an example is shown to the right.</a:t>
            </a:r>
          </a:p>
          <a:p>
            <a:pPr lvl="1">
              <a:buFont typeface="Arial" pitchFamily="34" charset="0"/>
              <a:buChar char="•"/>
            </a:pPr>
            <a:r>
              <a:rPr lang="en-US" sz="1300" baseline="0" dirty="0"/>
              <a:t> Remember that the mean of the log transformed values is NOT the same as log of the mean of the values.</a:t>
            </a:r>
          </a:p>
          <a:p>
            <a:pPr lvl="0">
              <a:buFont typeface="Arial" pitchFamily="34" charset="0"/>
              <a:buChar char="•"/>
            </a:pPr>
            <a:r>
              <a:rPr lang="en-US" sz="1300" baseline="0" dirty="0"/>
              <a:t> However, this is by no means the only data transform that is used.  I list out a few common transforms at the bottom of the slide.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2758361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Step 2 is the selection of a distribution and fitting method.  When put together, a distribution and fitting method create a model.</a:t>
            </a:r>
          </a:p>
          <a:p>
            <a:pPr>
              <a:buFont typeface="Arial" pitchFamily="34" charset="0"/>
              <a:buChar char="•"/>
            </a:pPr>
            <a:r>
              <a:rPr lang="en-US" sz="1300" baseline="0" dirty="0"/>
              <a:t> Step 3 focuses on computing parameters of the model.</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2439187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7500" lnSpcReduction="20000"/>
          </a:bodyPr>
          <a:lstStyle/>
          <a:p>
            <a:pPr>
              <a:buFont typeface="Arial" pitchFamily="34" charset="0"/>
              <a:buChar char="•"/>
            </a:pPr>
            <a:r>
              <a:rPr lang="en-US" sz="1300" dirty="0"/>
              <a:t> Here are some common continuous probability distributions that are </a:t>
            </a:r>
            <a:r>
              <a:rPr lang="en-US" sz="1300" baseline="0" dirty="0"/>
              <a:t>utilized within water resources applications.</a:t>
            </a:r>
          </a:p>
          <a:p>
            <a:pPr>
              <a:buFont typeface="Arial" pitchFamily="34" charset="0"/>
              <a:buChar char="•"/>
            </a:pPr>
            <a:r>
              <a:rPr lang="en-US" sz="1300" baseline="0" dirty="0"/>
              <a:t> Aside from the familiar Exponential, Gumbel, Normal, and Pearson Type III, I’d like to highlight the extreme value distributions noted at the bottom of the list.</a:t>
            </a:r>
          </a:p>
          <a:p>
            <a:pPr lvl="1">
              <a:buFont typeface="Arial" pitchFamily="34" charset="0"/>
              <a:buChar char="•"/>
            </a:pPr>
            <a:r>
              <a:rPr lang="en-US" sz="1300" baseline="0" dirty="0"/>
              <a:t> These distributions are part of the family of three-parameter distributions for which parameterization schemes were devised by Hosking and Wallis.</a:t>
            </a:r>
          </a:p>
          <a:p>
            <a:pPr lvl="1">
              <a:buFont typeface="Arial" pitchFamily="34" charset="0"/>
              <a:buChar char="•"/>
            </a:pPr>
            <a:r>
              <a:rPr lang="en-US" sz="1300" baseline="0" dirty="0"/>
              <a:t> Each has </a:t>
            </a:r>
            <a:r>
              <a:rPr lang="en-US" sz="1200" kern="1200" dirty="0">
                <a:solidFill>
                  <a:schemeClr val="tx1"/>
                </a:solidFill>
                <a:effectLst/>
                <a:latin typeface="+mn-lt"/>
                <a:ea typeface="+mn-ea"/>
                <a:cs typeface="+mn-cs"/>
              </a:rPr>
              <a:t>location </a:t>
            </a:r>
            <a:r>
              <a:rPr lang="en-US" sz="1200" i="1" kern="1200" dirty="0">
                <a:solidFill>
                  <a:schemeClr val="tx1"/>
                </a:solidFill>
                <a:effectLst/>
                <a:latin typeface="+mn-lt"/>
                <a:ea typeface="+mn-ea"/>
                <a:cs typeface="+mn-cs"/>
              </a:rPr>
              <a:t>ξ</a:t>
            </a:r>
            <a:r>
              <a:rPr lang="en-US" sz="1200" kern="1200" dirty="0">
                <a:solidFill>
                  <a:schemeClr val="tx1"/>
                </a:solidFill>
                <a:effectLst/>
                <a:latin typeface="+mn-lt"/>
                <a:ea typeface="+mn-ea"/>
                <a:cs typeface="+mn-cs"/>
              </a:rPr>
              <a:t>, scale </a:t>
            </a:r>
            <a:r>
              <a:rPr lang="en-US" sz="1200" i="1" kern="1200" dirty="0">
                <a:solidFill>
                  <a:schemeClr val="tx1"/>
                </a:solidFill>
                <a:effectLst/>
                <a:latin typeface="+mn-lt"/>
                <a:ea typeface="+mn-ea"/>
                <a:cs typeface="+mn-cs"/>
              </a:rPr>
              <a:t>α, </a:t>
            </a:r>
            <a:r>
              <a:rPr lang="en-US" sz="1200" kern="1200" dirty="0">
                <a:solidFill>
                  <a:schemeClr val="tx1"/>
                </a:solidFill>
                <a:effectLst/>
                <a:latin typeface="+mn-lt"/>
                <a:ea typeface="+mn-ea"/>
                <a:cs typeface="+mn-cs"/>
              </a:rPr>
              <a:t>and shape </a:t>
            </a:r>
            <a:r>
              <a:rPr lang="en-US" sz="1200" i="1" kern="1200" dirty="0">
                <a:solidFill>
                  <a:schemeClr val="tx1"/>
                </a:solidFill>
                <a:effectLst/>
                <a:latin typeface="+mn-lt"/>
                <a:ea typeface="+mn-ea"/>
                <a:cs typeface="+mn-cs"/>
              </a:rPr>
              <a:t>κ</a:t>
            </a:r>
            <a:r>
              <a:rPr lang="en-US" sz="1300" i="0" kern="1200" baseline="0" dirty="0">
                <a:solidFill>
                  <a:schemeClr val="tx1"/>
                </a:solidFill>
                <a:effectLst/>
                <a:latin typeface="+mn-lt"/>
                <a:ea typeface="+mn-ea"/>
                <a:cs typeface="+mn-cs"/>
              </a:rPr>
              <a:t> </a:t>
            </a:r>
            <a:r>
              <a:rPr lang="en-US" sz="1300" baseline="0" dirty="0"/>
              <a:t>parameters.</a:t>
            </a:r>
          </a:p>
          <a:p>
            <a:pPr lvl="0">
              <a:buFont typeface="Arial" pitchFamily="34" charset="0"/>
              <a:buChar char="•"/>
            </a:pPr>
            <a:r>
              <a:rPr lang="en-US" sz="1300" baseline="0" dirty="0"/>
              <a:t> First is the Generalized Extreme Values, or GEV, distribution.</a:t>
            </a:r>
          </a:p>
          <a:p>
            <a:pPr lvl="1">
              <a:buFont typeface="Arial" pitchFamily="34" charset="0"/>
              <a:buChar char="•"/>
            </a:pPr>
            <a:r>
              <a:rPr lang="en-US" sz="1300" baseline="0" dirty="0"/>
              <a:t> This distribution subsumes the three extreme value distributions: Gumbel (EV type I), </a:t>
            </a:r>
            <a:r>
              <a:rPr lang="en-US" sz="1300" baseline="0" dirty="0" err="1"/>
              <a:t>Frechet</a:t>
            </a:r>
            <a:r>
              <a:rPr lang="en-US" sz="1300" baseline="0" dirty="0"/>
              <a:t> (EV type II), and Weibull (EV type III).</a:t>
            </a:r>
          </a:p>
          <a:p>
            <a:pPr lvl="1">
              <a:buFont typeface="Arial" pitchFamily="34" charset="0"/>
              <a:buChar char="•"/>
            </a:pPr>
            <a:r>
              <a:rPr lang="en-US" sz="1300" baseline="0" dirty="0"/>
              <a:t> Which distribution it represents is dependent upon the shape parameter.  For instance, GEV = Gumbel when shape = 0.  </a:t>
            </a:r>
          </a:p>
          <a:p>
            <a:pPr lvl="1">
              <a:buFont typeface="Arial" pitchFamily="34" charset="0"/>
              <a:buChar char="•"/>
            </a:pPr>
            <a:r>
              <a:rPr lang="en-US" sz="1300" baseline="0" dirty="0"/>
              <a:t> The GEV distribution is commonly used for precipitation-frequency studies within the U.S. and many other applications like flow-frequency outside of the U.S.  </a:t>
            </a:r>
          </a:p>
          <a:p>
            <a:pPr lvl="1">
              <a:buFont typeface="Arial" pitchFamily="34" charset="0"/>
              <a:buChar char="•"/>
            </a:pPr>
            <a:r>
              <a:rPr lang="en-US" sz="1300" baseline="0" dirty="0"/>
              <a:t> T</a:t>
            </a:r>
            <a:r>
              <a:rPr lang="en-US" sz="1200" i="0" kern="1200" dirty="0">
                <a:solidFill>
                  <a:schemeClr val="tx1"/>
                </a:solidFill>
                <a:effectLst/>
                <a:latin typeface="+mn-lt"/>
                <a:ea typeface="+mn-ea"/>
                <a:cs typeface="+mn-cs"/>
              </a:rPr>
              <a:t>he GEV distribution was derived by taking the maximum of repeated independent samples from a homogeneous population, which is what is commonly used to create annual maximum series.</a:t>
            </a:r>
          </a:p>
          <a:p>
            <a:pPr lvl="0">
              <a:buFont typeface="Arial" pitchFamily="34" charset="0"/>
              <a:buChar char="•"/>
            </a:pPr>
            <a:r>
              <a:rPr lang="en-US" sz="1200" i="0" kern="1200" dirty="0">
                <a:solidFill>
                  <a:schemeClr val="tx1"/>
                </a:solidFill>
                <a:effectLst/>
                <a:latin typeface="+mn-lt"/>
                <a:ea typeface="+mn-ea"/>
                <a:cs typeface="+mn-cs"/>
              </a:rPr>
              <a:t> Next up is the Generalized Pareto, or GPA, distribution.</a:t>
            </a:r>
          </a:p>
          <a:p>
            <a:pPr lvl="1">
              <a:buFont typeface="Arial" pitchFamily="34" charset="0"/>
              <a:buChar char="•"/>
            </a:pPr>
            <a:r>
              <a:rPr lang="en-US" sz="1200" i="0" kern="1200" dirty="0">
                <a:solidFill>
                  <a:schemeClr val="tx1"/>
                </a:solidFill>
                <a:effectLst/>
                <a:latin typeface="+mn-lt"/>
                <a:ea typeface="+mn-ea"/>
                <a:cs typeface="+mn-cs"/>
              </a:rPr>
              <a:t> An underlying assumption of the GPA distribution is that subsamples exceeding a sufficiently high threshold from repeated samples of a homogeneous population will converge to the GPA distribution.</a:t>
            </a:r>
          </a:p>
          <a:p>
            <a:pPr lvl="1">
              <a:buFont typeface="Arial" pitchFamily="34" charset="0"/>
              <a:buChar char="•"/>
            </a:pPr>
            <a:r>
              <a:rPr lang="en-US" sz="1200" i="0" kern="1200" dirty="0">
                <a:solidFill>
                  <a:schemeClr val="tx1"/>
                </a:solidFill>
                <a:effectLst/>
                <a:latin typeface="+mn-lt"/>
                <a:ea typeface="+mn-ea"/>
                <a:cs typeface="+mn-cs"/>
              </a:rPr>
              <a:t> In other words, if repeated samples are taken from a population, and only the values in those samples that are greater than a selected value are retained, then those retained values will follow the GPA distribution.</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kern="1200" dirty="0">
                <a:solidFill>
                  <a:schemeClr val="tx1"/>
                </a:solidFill>
                <a:effectLst/>
                <a:latin typeface="+mn-lt"/>
                <a:ea typeface="+mn-ea"/>
                <a:cs typeface="+mn-cs"/>
              </a:rPr>
              <a:t> This type of data set is called a partial duration series, which is something that we discussed in the previous lecture.</a:t>
            </a:r>
          </a:p>
          <a:p>
            <a:pPr lvl="0">
              <a:buFont typeface="Arial" pitchFamily="34" charset="0"/>
              <a:buChar char="•"/>
            </a:pPr>
            <a:r>
              <a:rPr lang="en-US" sz="1200" i="0" kern="1200" dirty="0">
                <a:solidFill>
                  <a:schemeClr val="tx1"/>
                </a:solidFill>
                <a:effectLst/>
                <a:latin typeface="+mn-lt"/>
                <a:ea typeface="+mn-ea"/>
                <a:cs typeface="+mn-cs"/>
              </a:rPr>
              <a:t> Finally, I’d like to mention the Generalized Logistic, or GLO, distribution.</a:t>
            </a:r>
          </a:p>
          <a:p>
            <a:pPr lvl="1">
              <a:buFont typeface="Arial" pitchFamily="34" charset="0"/>
              <a:buChar char="•"/>
            </a:pPr>
            <a:r>
              <a:rPr lang="en-US" sz="1200" i="0" kern="1200" dirty="0">
                <a:solidFill>
                  <a:schemeClr val="tx1"/>
                </a:solidFill>
                <a:effectLst/>
                <a:latin typeface="+mn-lt"/>
                <a:ea typeface="+mn-ea"/>
                <a:cs typeface="+mn-cs"/>
              </a:rPr>
              <a:t> Like the GEV distribution, the GLO distribution is commonly used in precipitation-frequency studies</a:t>
            </a:r>
            <a:r>
              <a:rPr lang="en-US" sz="1200" i="0" kern="1200" baseline="0" dirty="0">
                <a:solidFill>
                  <a:schemeClr val="tx1"/>
                </a:solidFill>
                <a:effectLst/>
                <a:latin typeface="+mn-lt"/>
                <a:ea typeface="+mn-ea"/>
                <a:cs typeface="+mn-cs"/>
              </a:rPr>
              <a:t>.</a:t>
            </a:r>
            <a:endParaRPr lang="en-US" sz="1300" i="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56580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Discrete probability distributions are used to describe the expected</a:t>
            </a:r>
            <a:r>
              <a:rPr lang="en-US" sz="1300" baseline="0" dirty="0"/>
              <a:t> </a:t>
            </a:r>
            <a:r>
              <a:rPr lang="en-US" sz="1300" dirty="0"/>
              <a:t>results from experiments where only a certain number of outcomes</a:t>
            </a:r>
            <a:r>
              <a:rPr lang="en-US" sz="1300" baseline="0" dirty="0"/>
              <a:t> can be realized, like flipping a coin or rolling a die.</a:t>
            </a:r>
          </a:p>
          <a:p>
            <a:pPr>
              <a:buFont typeface="Arial" pitchFamily="34" charset="0"/>
              <a:buChar char="•"/>
            </a:pPr>
            <a:r>
              <a:rPr lang="en-US" sz="1300" baseline="0" dirty="0"/>
              <a:t> These distributions aren’t used as much within water resources applications, but they are still used from time to time to model things like will it rain tomorrow, if it is going to rain, what type of storm will it be, </a:t>
            </a:r>
            <a:r>
              <a:rPr lang="en-US" sz="1300" baseline="0" dirty="0" err="1"/>
              <a:t>etc</a:t>
            </a:r>
            <a:r>
              <a:rPr lang="en-US" sz="1300" baseline="0" dirty="0"/>
              <a:t>?</a:t>
            </a:r>
          </a:p>
          <a:p>
            <a:pPr>
              <a:buFont typeface="Arial" pitchFamily="34" charset="0"/>
              <a:buChar char="•"/>
            </a:pPr>
            <a:r>
              <a:rPr lang="en-US" sz="1300" baseline="0" dirty="0"/>
              <a:t> Continuous probability distributions are used much more commonly within water resources applications.  This arises from the fact that we tend to model phenomena that is comprised of continuous random variables, like streamflow, precipitation, or stage.</a:t>
            </a:r>
          </a:p>
          <a:p>
            <a:pPr>
              <a:buFont typeface="Arial" pitchFamily="34" charset="0"/>
              <a:buChar char="•"/>
            </a:pPr>
            <a:r>
              <a:rPr lang="en-US" sz="1300" baseline="0" dirty="0"/>
              <a:t> Similar to a unit hydrograph, the area under the probability density function, or PDF, must sum to 1.  An example of a PDF is shown in the upper right image.</a:t>
            </a:r>
          </a:p>
          <a:p>
            <a:pPr>
              <a:buFont typeface="Arial" pitchFamily="34" charset="0"/>
              <a:buChar char="•"/>
            </a:pPr>
            <a:r>
              <a:rPr lang="en-US" sz="1300" baseline="0" dirty="0"/>
              <a:t> Also, the cumulative distribution function, or CDF, must span 0 -&gt; 1 and cannot decrease.  An example of a CDF is shown in the lower right image.</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1206451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discuss fitting methods.</a:t>
            </a:r>
          </a:p>
          <a:p>
            <a:pPr>
              <a:buFont typeface="Arial" pitchFamily="34" charset="0"/>
              <a:buChar char="•"/>
            </a:pPr>
            <a:r>
              <a:rPr lang="en-US" sz="1300" dirty="0"/>
              <a:t> As mentioned before, the same analytical distribution can be fit to the same data set using different fitting methods to obtain different parameterizations and, as such, different quantile estimates.</a:t>
            </a:r>
          </a:p>
          <a:p>
            <a:pPr>
              <a:buFont typeface="Arial" pitchFamily="34" charset="0"/>
              <a:buChar char="•"/>
            </a:pPr>
            <a:r>
              <a:rPr lang="en-US" sz="1300" dirty="0"/>
              <a:t> When we fit a distribution, we are using the child population because we don’t know the true parent population.  In fact, within all real-world applications, we can’t know the parent population.  We can only know the parent population in contrived examples.</a:t>
            </a:r>
          </a:p>
          <a:p>
            <a:pPr>
              <a:buFont typeface="Arial" pitchFamily="34" charset="0"/>
              <a:buChar char="•"/>
            </a:pPr>
            <a:r>
              <a:rPr lang="en-US" sz="1300" dirty="0"/>
              <a:t> Some commonly used fitting methods are method of moments and Maximum Likelihood Estimation.</a:t>
            </a:r>
          </a:p>
          <a:p>
            <a:pPr>
              <a:buFont typeface="Arial" pitchFamily="34" charset="0"/>
              <a:buChar char="•"/>
            </a:pPr>
            <a:r>
              <a:rPr lang="en-US" sz="1300" dirty="0"/>
              <a:t> Some special extensions of the method of moments are Linear Moments and the Expected Moments Algorithm, or EMA.</a:t>
            </a:r>
          </a:p>
          <a:p>
            <a:pPr>
              <a:buFont typeface="Arial" pitchFamily="34" charset="0"/>
              <a:buChar char="•"/>
            </a:pPr>
            <a:r>
              <a:rPr lang="en-US" sz="1300" dirty="0"/>
              <a:t> Greg will go into more detail regarding Linear Moments and their applications while Beth will present several videos detailing EMA and it’s uses.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14408761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 method of moments fitting method is widely used within water resources applications because it’s fairly simple and robust.</a:t>
            </a:r>
          </a:p>
          <a:p>
            <a:pPr>
              <a:buFont typeface="Arial" pitchFamily="34" charset="0"/>
              <a:buChar char="•"/>
            </a:pPr>
            <a:r>
              <a:rPr lang="en-US" sz="1300" dirty="0"/>
              <a:t> The underlying assumption of this method is that the parameters of the child population are the same as the parent population.</a:t>
            </a:r>
          </a:p>
          <a:p>
            <a:pPr>
              <a:buFont typeface="Arial" pitchFamily="34" charset="0"/>
              <a:buChar char="•"/>
            </a:pPr>
            <a:r>
              <a:rPr lang="en-US" sz="1300" dirty="0"/>
              <a:t> Remember last lecture when I stressed how important it was to develop an IID and representative data set?  This assumption is the reason why a fair amount of time should be spent processing your data set.</a:t>
            </a:r>
          </a:p>
          <a:p>
            <a:pPr>
              <a:buFont typeface="Arial" pitchFamily="34" charset="0"/>
              <a:buChar char="•"/>
            </a:pPr>
            <a:r>
              <a:rPr lang="en-US" sz="1300" dirty="0"/>
              <a:t> Within this method, equal weights are given to the transformations of the observations.</a:t>
            </a:r>
          </a:p>
          <a:p>
            <a:pPr>
              <a:buFont typeface="Arial" pitchFamily="34" charset="0"/>
              <a:buChar char="•"/>
            </a:pPr>
            <a:r>
              <a:rPr lang="en-US" sz="1300" dirty="0"/>
              <a:t> As I said before, the method of moments is used within both Bulletin 17B and Bulletin 17C procedures.  However, Bulletin 17C makes use of a generalization called EMA that allows for the use of some unique types of data like intervals.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654360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step through an example.</a:t>
            </a:r>
          </a:p>
          <a:p>
            <a:pPr>
              <a:buFont typeface="Arial" pitchFamily="34" charset="0"/>
              <a:buChar char="•"/>
            </a:pPr>
            <a:r>
              <a:rPr lang="en-US" sz="1300" dirty="0"/>
              <a:t> In the upper left image, I have an annual maximum series of streamflow.</a:t>
            </a:r>
          </a:p>
          <a:p>
            <a:pPr>
              <a:buFont typeface="Arial" pitchFamily="34" charset="0"/>
              <a:buChar char="•"/>
            </a:pPr>
            <a:r>
              <a:rPr lang="en-US" sz="1300" dirty="0"/>
              <a:t> In the lower left image, this annual maximum series has been transformed to log10 values.</a:t>
            </a:r>
          </a:p>
          <a:p>
            <a:pPr>
              <a:buFont typeface="Arial" pitchFamily="34" charset="0"/>
              <a:buChar char="•"/>
            </a:pPr>
            <a:r>
              <a:rPr lang="en-US" sz="1300" dirty="0"/>
              <a:t> Next, the </a:t>
            </a:r>
            <a:r>
              <a:rPr lang="en-US" sz="1300" baseline="0" dirty="0"/>
              <a:t>(log) parameters of the sample are computed and shown in the blue text.</a:t>
            </a:r>
          </a:p>
          <a:p>
            <a:pPr>
              <a:buFont typeface="Arial" pitchFamily="34" charset="0"/>
              <a:buChar char="•"/>
            </a:pPr>
            <a:r>
              <a:rPr lang="en-US" sz="1300" baseline="0" dirty="0"/>
              <a:t> Then, those parameters are used to fit the both the Log Normal and Log Pearson Type III distributions in the orange text.</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The Log10Normal does not use the skew parameter; only the LPIII distribution does (in this case).</a:t>
            </a:r>
            <a:endParaRPr lang="en-US" sz="1300" dirty="0"/>
          </a:p>
          <a:p>
            <a:pPr lvl="1">
              <a:buFont typeface="Arial" pitchFamily="34" charset="0"/>
              <a:buChar char="•"/>
            </a:pPr>
            <a:r>
              <a:rPr lang="en-US" sz="1300" baseline="0" dirty="0"/>
              <a:t> Notice that the parameters of the sample match the parameters of these two distributions?  That’s the consequence of assuming that the parameters of the child population are the same as the parameters of the parent population.</a:t>
            </a:r>
            <a:endParaRPr lang="en-US" sz="1300" dirty="0"/>
          </a:p>
          <a:p>
            <a:pPr>
              <a:buFont typeface="Arial" pitchFamily="34" charset="0"/>
              <a:buChar char="•"/>
            </a:pPr>
            <a:r>
              <a:rPr lang="en-US" sz="1300" dirty="0"/>
              <a:t> Finally, the fitted distributions are plotted along with the plotting positions of the data in the right hand image.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17577915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200" dirty="0"/>
              <a:t> Linear, or L-moments are widely used in precipitation frequency studies.</a:t>
            </a:r>
          </a:p>
          <a:p>
            <a:pPr>
              <a:buFont typeface="Arial" pitchFamily="34" charset="0"/>
              <a:buChar char="•"/>
            </a:pPr>
            <a:r>
              <a:rPr lang="en-US" sz="1200" dirty="0"/>
              <a:t> This becomes especially useful when regionalizing parameters.</a:t>
            </a:r>
          </a:p>
          <a:p>
            <a:pPr>
              <a:buFont typeface="Arial" pitchFamily="34" charset="0"/>
              <a:buChar char="•"/>
            </a:pPr>
            <a:r>
              <a:rPr lang="en-US" sz="1200" dirty="0"/>
              <a:t> This fitting method is an extension of the method of moments in that it still assumes the parameters of the child population are the same as the parent population</a:t>
            </a:r>
          </a:p>
          <a:p>
            <a:pPr>
              <a:buFont typeface="Arial" pitchFamily="34" charset="0"/>
              <a:buChar char="•"/>
            </a:pPr>
            <a:r>
              <a:rPr lang="en-US" sz="1200" dirty="0"/>
              <a:t> However, unequal weights are given to order statistics of observations based upon their ranks</a:t>
            </a:r>
          </a:p>
          <a:p>
            <a:pPr>
              <a:buFont typeface="Arial" pitchFamily="34" charset="0"/>
              <a:buChar char="•"/>
            </a:pPr>
            <a:r>
              <a:rPr lang="en-US" sz="1200" dirty="0"/>
              <a:t> In particular, less weight is given to the tails of the distribution</a:t>
            </a:r>
          </a:p>
          <a:p>
            <a:pPr>
              <a:buFont typeface="Arial" pitchFamily="34" charset="0"/>
              <a:buChar char="•"/>
            </a:pPr>
            <a:r>
              <a:rPr lang="en-US" sz="1200" dirty="0"/>
              <a:t> Hosking and Wallis revolutionized the use of this fitting method along with the three aforementioned distributions.</a:t>
            </a:r>
          </a:p>
          <a:p>
            <a:pPr>
              <a:buFont typeface="Arial" pitchFamily="34" charset="0"/>
              <a:buChar char="•"/>
            </a:pPr>
            <a:r>
              <a:rPr lang="en-US" sz="1200" dirty="0"/>
              <a:t> More on this fitting method will be presented within other videos.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2251192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7500" lnSpcReduction="20000"/>
          </a:bodyPr>
          <a:lstStyle/>
          <a:p>
            <a:pPr>
              <a:buFont typeface="Arial" pitchFamily="34" charset="0"/>
              <a:buChar char="•"/>
            </a:pPr>
            <a:r>
              <a:rPr lang="en-US" sz="1300" dirty="0"/>
              <a:t> First, let’s discuss what we mean when we talk about a “model” in a hydrologic or hydraulic modeling context</a:t>
            </a:r>
          </a:p>
          <a:p>
            <a:pPr>
              <a:buFont typeface="Arial" pitchFamily="34" charset="0"/>
              <a:buChar char="•"/>
            </a:pPr>
            <a:r>
              <a:rPr lang="en-US" sz="1300" dirty="0"/>
              <a:t> A model is a formal representation of a theory</a:t>
            </a:r>
          </a:p>
          <a:p>
            <a:pPr lvl="1">
              <a:buFont typeface="Arial" pitchFamily="34" charset="0"/>
              <a:buChar char="•"/>
            </a:pPr>
            <a:r>
              <a:rPr lang="en-US" sz="1300" dirty="0"/>
              <a:t> Take, for instance, infiltration into soil</a:t>
            </a:r>
          </a:p>
          <a:p>
            <a:pPr lvl="1">
              <a:buFont typeface="Arial" pitchFamily="34" charset="0"/>
              <a:buChar char="•"/>
            </a:pPr>
            <a:r>
              <a:rPr lang="en-US" sz="1300" dirty="0"/>
              <a:t> Infiltration in the real world is complicated, as shown in the image to the right.  Water with blue dye was placed on top of this soil and allowed to infiltrate over a few hours.  After a while, a backhoe dug this hole and allowed for us to see how far individual strands of dye had progressed downward.</a:t>
            </a:r>
          </a:p>
          <a:p>
            <a:pPr lvl="1">
              <a:buFont typeface="Arial" pitchFamily="34" charset="0"/>
              <a:buChar char="•"/>
            </a:pPr>
            <a:r>
              <a:rPr lang="en-US" sz="1300" dirty="0"/>
              <a:t> A specific representation of infiltration would be the Green and </a:t>
            </a:r>
            <a:r>
              <a:rPr lang="en-US" sz="1300" dirty="0" err="1"/>
              <a:t>Ampt</a:t>
            </a:r>
            <a:r>
              <a:rPr lang="en-US" sz="1300" dirty="0"/>
              <a:t> method which simplifies this process but still preserves important aspects.</a:t>
            </a:r>
          </a:p>
          <a:p>
            <a:pPr>
              <a:buFont typeface="Arial" pitchFamily="34" charset="0"/>
              <a:buChar char="•"/>
            </a:pPr>
            <a:r>
              <a:rPr lang="en-US" sz="1300" dirty="0"/>
              <a:t> Modeling</a:t>
            </a:r>
            <a:r>
              <a:rPr lang="en-US" sz="1300" baseline="0" dirty="0"/>
              <a:t> allows engineers to estimate the behavior of a system that is not otherwise captured in time and/or space.  Questions that could be answered with a model include:</a:t>
            </a:r>
          </a:p>
          <a:p>
            <a:pPr lvl="1">
              <a:buFont typeface="Arial" pitchFamily="34" charset="0"/>
              <a:buChar char="•"/>
            </a:pPr>
            <a:r>
              <a:rPr lang="en-US" sz="1300" baseline="0" dirty="0"/>
              <a:t> What will the river flow be 3 days from now?</a:t>
            </a:r>
          </a:p>
          <a:p>
            <a:pPr lvl="1">
              <a:buFont typeface="Arial" pitchFamily="34" charset="0"/>
              <a:buChar char="•"/>
            </a:pPr>
            <a:r>
              <a:rPr lang="en-US" sz="1300" baseline="0" dirty="0"/>
              <a:t> How much runoff will be generated given 20 inches of precipitation over three days?</a:t>
            </a:r>
          </a:p>
          <a:p>
            <a:pPr lvl="1">
              <a:buFont typeface="Arial" pitchFamily="34" charset="0"/>
              <a:buChar char="•"/>
            </a:pPr>
            <a:r>
              <a:rPr lang="en-US" sz="1300" baseline="0" dirty="0"/>
              <a:t> How will the water surface elevation change if a levee were to be constructed?</a:t>
            </a:r>
          </a:p>
          <a:p>
            <a:pPr lvl="1">
              <a:buFont typeface="Arial" pitchFamily="34" charset="0"/>
              <a:buChar char="•"/>
            </a:pPr>
            <a:r>
              <a:rPr lang="en-US" sz="1300" baseline="0" dirty="0"/>
              <a:t> What is the likelihood of streamflow exceeding 20,000 </a:t>
            </a:r>
            <a:r>
              <a:rPr lang="en-US" sz="1300" baseline="0" dirty="0" err="1"/>
              <a:t>cfs</a:t>
            </a:r>
            <a:r>
              <a:rPr lang="en-US" sz="1300" baseline="0" dirty="0"/>
              <a:t>?</a:t>
            </a:r>
          </a:p>
          <a:p>
            <a:pPr lvl="0">
              <a:buFont typeface="Arial" pitchFamily="34" charset="0"/>
              <a:buChar char="•"/>
            </a:pPr>
            <a:r>
              <a:rPr lang="en-US" sz="1300" baseline="0" dirty="0"/>
              <a:t> Analytical models, like the aforementioned Green and </a:t>
            </a:r>
            <a:r>
              <a:rPr lang="en-US" sz="1300" baseline="0" dirty="0" err="1"/>
              <a:t>Ampt</a:t>
            </a:r>
            <a:r>
              <a:rPr lang="en-US" sz="1300" baseline="0" dirty="0"/>
              <a:t> method, usually include general principles and a set of statements.  This allows for analytical models to be extrapolated beyond what has been observed, which is of particular interest to us in this profession given that we’re often times interested in extreme events, like the 1/100 annual exceedance probability for floodplain studies or the probable maximum flood for dam safety studies.</a:t>
            </a:r>
          </a:p>
          <a:p>
            <a:pPr lvl="0">
              <a:buFont typeface="Arial" pitchFamily="34" charset="0"/>
              <a:buChar char="•"/>
            </a:pPr>
            <a:r>
              <a:rPr lang="en-US" sz="1300" baseline="0" dirty="0"/>
              <a:t> Conversely, empirical models usually omit any principles and simply use the data.  This is analogous to interpolating between known points.  However, this leaves us high and dry when we want to extrapolate because you can’t extrapolate with empirical models or at least it’s not easy or straightforward.</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192194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Here’s an example of L-moments.</a:t>
            </a:r>
          </a:p>
          <a:p>
            <a:pPr>
              <a:buFont typeface="Arial" pitchFamily="34" charset="0"/>
              <a:buChar char="•"/>
            </a:pPr>
            <a:r>
              <a:rPr lang="en-US" sz="1300" dirty="0"/>
              <a:t> An annual maximum series of flow is used to compute</a:t>
            </a:r>
            <a:r>
              <a:rPr lang="en-US" sz="1300" baseline="0" dirty="0"/>
              <a:t> the L-moments denoted as L1, L2, L3, and L4.</a:t>
            </a:r>
          </a:p>
          <a:p>
            <a:pPr>
              <a:buFont typeface="Arial" pitchFamily="34" charset="0"/>
              <a:buChar char="•"/>
            </a:pPr>
            <a:r>
              <a:rPr lang="en-US" sz="1300" baseline="0" dirty="0"/>
              <a:t> Then, those L-moments are used to compute the L-moment ratios: L-Mean, L-CV, L-Skew, L-Kurtosis.</a:t>
            </a:r>
          </a:p>
          <a:p>
            <a:pPr>
              <a:buFont typeface="Arial" pitchFamily="34" charset="0"/>
              <a:buChar char="•"/>
            </a:pPr>
            <a:r>
              <a:rPr lang="en-US" sz="1300" baseline="0" dirty="0"/>
              <a:t> Using these linear moments, the three parameter GEV distribution can be parameterized (using a scheme put forth by Hosking and Wallis) and is shown on the right.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851975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Maximum Likelihood Estimation, or MLE, is a much more complicated</a:t>
            </a:r>
            <a:r>
              <a:rPr lang="en-US" sz="1300" baseline="0" dirty="0"/>
              <a:t> fitting method than the previous two fitting methods.</a:t>
            </a:r>
          </a:p>
          <a:p>
            <a:pPr>
              <a:buFont typeface="Arial" pitchFamily="34" charset="0"/>
              <a:buChar char="•"/>
            </a:pPr>
            <a:r>
              <a:rPr lang="en-US" sz="1300" baseline="0" dirty="0"/>
              <a:t> As such, this method has not been as widely used in water resources applications.</a:t>
            </a:r>
          </a:p>
          <a:p>
            <a:pPr>
              <a:buFont typeface="Arial" pitchFamily="34" charset="0"/>
              <a:buChar char="•"/>
            </a:pPr>
            <a:r>
              <a:rPr lang="en-US" sz="1300" baseline="0" dirty="0"/>
              <a:t> But, it is commonly used in other arenas, like the financial and actuarial applications.</a:t>
            </a:r>
          </a:p>
          <a:p>
            <a:pPr>
              <a:buFont typeface="Arial" pitchFamily="34" charset="0"/>
              <a:buChar char="•"/>
            </a:pPr>
            <a:r>
              <a:rPr lang="en-US" sz="1300" baseline="0" dirty="0"/>
              <a:t> This fitting method, like EMA, is able to incorporate point, censored, and interval data.  However, this fitting method is able to integrate arbitrarily complex distributions.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10127021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Other topics</a:t>
            </a:r>
            <a:r>
              <a:rPr lang="en-US" sz="1300" baseline="0" dirty="0"/>
              <a:t> related to model fitting include regionalizing data, analyzing </a:t>
            </a:r>
            <a:r>
              <a:rPr lang="en-US" sz="1300" baseline="0" dirty="0" err="1"/>
              <a:t>ungaged</a:t>
            </a:r>
            <a:r>
              <a:rPr lang="en-US" sz="1300" baseline="0" dirty="0"/>
              <a:t> areas, and incorporating historical and/or </a:t>
            </a:r>
            <a:r>
              <a:rPr lang="en-US" sz="1300" baseline="0" dirty="0" err="1"/>
              <a:t>paleoflood</a:t>
            </a:r>
            <a:r>
              <a:rPr lang="en-US" sz="1300" baseline="0" dirty="0"/>
              <a:t> data.  Historical and </a:t>
            </a:r>
            <a:r>
              <a:rPr lang="en-US" sz="1300" baseline="0" dirty="0" err="1"/>
              <a:t>paleoflood</a:t>
            </a:r>
            <a:r>
              <a:rPr lang="en-US" sz="1300" baseline="0" dirty="0"/>
              <a:t> data are oftentimes missing direct observations and are best represented by interval or censored observations.</a:t>
            </a:r>
          </a:p>
          <a:p>
            <a:pPr>
              <a:buFont typeface="Arial" pitchFamily="34" charset="0"/>
              <a:buChar char="•"/>
            </a:pPr>
            <a:r>
              <a:rPr lang="en-US" sz="1300" baseline="0" dirty="0"/>
              <a:t> These topics will be covered in additional videos.</a:t>
            </a:r>
          </a:p>
          <a:p>
            <a:pPr>
              <a:buFont typeface="Arial" pitchFamily="34" charset="0"/>
              <a:buChar char="•"/>
            </a:pPr>
            <a:r>
              <a:rPr lang="en-US" sz="1300" baseline="0" dirty="0"/>
              <a:t> We also have another class dedicated to these topics.  If you’re interested, please check out our Flood Frequency Analysis for more information as well.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26640071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baseline="0" dirty="0"/>
              <a:t> Step 4 emphasizes verifying that the model is appropriate for use with the data in question.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Step 5 uses the parameterized model to make predictions.</a:t>
            </a:r>
            <a:endParaRPr lang="en-US" sz="1300" dirty="0"/>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1608005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There are multiple ways</a:t>
            </a:r>
            <a:r>
              <a:rPr lang="en-US" sz="1300" baseline="0" dirty="0"/>
              <a:t> in which the model and data can be visualized together in order to form a qualitatively comparison.</a:t>
            </a:r>
          </a:p>
          <a:p>
            <a:pPr>
              <a:buFont typeface="Arial" pitchFamily="34" charset="0"/>
              <a:buChar char="•"/>
            </a:pPr>
            <a:r>
              <a:rPr lang="en-US" sz="1300" baseline="0" dirty="0"/>
              <a:t> This includes things like visualizing the model against the plotting positions of the data, as shown to the right.  </a:t>
            </a:r>
          </a:p>
          <a:p>
            <a:pPr lvl="1">
              <a:buFont typeface="Arial" pitchFamily="34" charset="0"/>
              <a:buChar char="•"/>
            </a:pPr>
            <a:r>
              <a:rPr lang="en-US" sz="1300" baseline="0" dirty="0"/>
              <a:t> This is the most commonly-used visualization within water resources applications.</a:t>
            </a:r>
          </a:p>
          <a:p>
            <a:pPr lvl="1">
              <a:buFont typeface="Arial" pitchFamily="34" charset="0"/>
              <a:buChar char="•"/>
            </a:pPr>
            <a:r>
              <a:rPr lang="en-US" sz="1300" baseline="0" dirty="0"/>
              <a:t> This type of plot can provide a quick means to weed out bad models.</a:t>
            </a:r>
          </a:p>
          <a:p>
            <a:pPr lvl="1">
              <a:buFont typeface="Arial" pitchFamily="34" charset="0"/>
              <a:buChar char="•"/>
            </a:pPr>
            <a:r>
              <a:rPr lang="en-US" sz="1300" baseline="0" dirty="0"/>
              <a:t> For instance, both of the models visualized here are probably not good choices to represent this data because the tail behavior of both don’t adequately represent the data, which is usually where we’re most interested in obtaining estimates.</a:t>
            </a:r>
            <a:endParaRPr lang="en-US" sz="1300" dirty="0"/>
          </a:p>
          <a:p>
            <a:pPr>
              <a:buFont typeface="Arial" pitchFamily="34" charset="0"/>
              <a:buChar char="•"/>
            </a:pPr>
            <a:r>
              <a:rPr lang="en-US" sz="1300" baseline="0" dirty="0"/>
              <a:t> However, there are other ways to visualize the data, which we’ll describe on the next few slides.</a:t>
            </a:r>
          </a:p>
          <a:p>
            <a:pPr>
              <a:buFont typeface="Arial" pitchFamily="34" charset="0"/>
              <a:buChar char="•"/>
            </a:pPr>
            <a:r>
              <a:rPr lang="en-US" sz="1300" baseline="0" dirty="0"/>
              <a:t> Also, there are numerous quantitative tests, called goodness of fit tests, that can be used to ascertain the appropriateness of the model.</a:t>
            </a:r>
          </a:p>
          <a:p>
            <a:pPr>
              <a:buFont typeface="Arial" pitchFamily="34" charset="0"/>
              <a:buChar char="•"/>
            </a:pPr>
            <a:r>
              <a:rPr lang="en-US" sz="1300" baseline="0" dirty="0"/>
              <a:t> Instead of relying on just a single visualization or quantitative test, all should be used to justify the selection of a model.</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115756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Plotting the observed data against the model on a Cumulative Distribution Function, or </a:t>
            </a:r>
            <a:r>
              <a:rPr lang="en-US" sz="1300" baseline="0" dirty="0"/>
              <a:t>CDF, plot and Probability Density Function, or PDF, plot can provide valuable insight to the goodness of fit provided by the model.</a:t>
            </a:r>
          </a:p>
          <a:p>
            <a:pPr>
              <a:buFont typeface="Arial" pitchFamily="34" charset="0"/>
              <a:buChar char="•"/>
            </a:pPr>
            <a:r>
              <a:rPr lang="en-US" sz="1300" baseline="0" dirty="0"/>
              <a:t> In the plots shown here, the same model is fit to the same data within a CDF and PDF plot.  Also, the same number of bins and bin sizes are used in both plots.</a:t>
            </a:r>
          </a:p>
          <a:p>
            <a:pPr>
              <a:buFont typeface="Arial" pitchFamily="34" charset="0"/>
              <a:buChar char="•"/>
            </a:pPr>
            <a:r>
              <a:rPr lang="en-US" sz="1300" baseline="0" dirty="0"/>
              <a:t> The model appears to fit the data much better within the CDF plot than the PDF plot, but how much of that visual cue is based upon the chosen bin size in the PDF plot?</a:t>
            </a:r>
          </a:p>
          <a:p>
            <a:pPr>
              <a:buFont typeface="Arial" pitchFamily="34" charset="0"/>
              <a:buChar char="•"/>
            </a:pPr>
            <a:r>
              <a:rPr lang="en-US" sz="1300" baseline="0" dirty="0"/>
              <a:t> Perhaps less bins would allow better visualization of the model fit within the PDF plot.</a:t>
            </a:r>
          </a:p>
          <a:p>
            <a:pPr>
              <a:buFont typeface="Arial" pitchFamily="34" charset="0"/>
              <a:buChar char="•"/>
            </a:pPr>
            <a:r>
              <a:rPr lang="en-US" sz="1300" baseline="0" dirty="0"/>
              <a:t> You can use different numbers of bins and/or bin sizes when visualizing the data in this way.</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4681863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Probability-Probability, or PP,</a:t>
            </a:r>
            <a:r>
              <a:rPr lang="en-US" sz="1300" baseline="0" dirty="0"/>
              <a:t> plots compare the probability of the data (using the chosen plotting position formula) against the inferred probability of the model.</a:t>
            </a:r>
          </a:p>
          <a:p>
            <a:pPr>
              <a:buFont typeface="Arial" pitchFamily="34" charset="0"/>
              <a:buChar char="•"/>
            </a:pPr>
            <a:r>
              <a:rPr lang="en-US" sz="1300" baseline="0" dirty="0"/>
              <a:t> Quantile-Quantile, or QQ, plots compare the values of the actual data against the inferred value as predicted by the model.</a:t>
            </a:r>
          </a:p>
          <a:p>
            <a:pPr>
              <a:buFont typeface="Arial" pitchFamily="34" charset="0"/>
              <a:buChar char="•"/>
            </a:pPr>
            <a:r>
              <a:rPr lang="en-US" sz="1300" baseline="0" dirty="0"/>
              <a:t> Both plots are valuable for comparing trends.  However, the QQ plot is better at visualizing tail behavior while the PP plot is better at visualizing and comparing the “center” of the data.</a:t>
            </a:r>
          </a:p>
          <a:p>
            <a:pPr>
              <a:buFont typeface="Arial" pitchFamily="34" charset="0"/>
              <a:buChar char="•"/>
            </a:pPr>
            <a:r>
              <a:rPr lang="en-US" sz="1300" baseline="0" dirty="0"/>
              <a:t> In both plots, solid black lines of perfect agreement are included for comparison.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25229859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Now, let’s talk about quantitative goodness of fit tests.</a:t>
            </a:r>
          </a:p>
          <a:p>
            <a:pPr>
              <a:buFont typeface="Arial" pitchFamily="34" charset="0"/>
              <a:buChar char="•"/>
            </a:pPr>
            <a:r>
              <a:rPr lang="en-US" sz="1300" dirty="0"/>
              <a:t> First up, is the Kolmogorov-Smirnov, or K-S,</a:t>
            </a:r>
            <a:r>
              <a:rPr lang="en-US" sz="1300" baseline="0" dirty="0"/>
              <a:t> test.</a:t>
            </a:r>
          </a:p>
          <a:p>
            <a:pPr>
              <a:buFont typeface="Arial" pitchFamily="34" charset="0"/>
              <a:buChar char="•"/>
            </a:pPr>
            <a:r>
              <a:rPr lang="en-US" sz="1300" baseline="0" dirty="0"/>
              <a:t> This test is probably the most commonly-used goodness of fit test in water resources because it’s simple and non-parametric in that it doesn’t rely upon the assumption of an underlying distribution.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300" baseline="0" dirty="0"/>
              <a:t> This test measures the largest difference in the CDF between the model and the observed data.</a:t>
            </a:r>
          </a:p>
          <a:p>
            <a:pPr>
              <a:buFont typeface="Arial" pitchFamily="34" charset="0"/>
              <a:buChar char="•"/>
            </a:pPr>
            <a:r>
              <a:rPr lang="en-US" sz="1300" baseline="0" dirty="0"/>
              <a:t> In the example on the right, the largest difference between the CDF of the model and observed data is approximately 0.05.  </a:t>
            </a:r>
          </a:p>
          <a:p>
            <a:pPr>
              <a:buFont typeface="Arial" pitchFamily="34" charset="0"/>
              <a:buChar char="•"/>
            </a:pPr>
            <a:r>
              <a:rPr lang="en-US" sz="1300" baseline="0" dirty="0"/>
              <a:t> Therefore, the K-S test statistic is 0.05.</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40431686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sz="1200" u="none" kern="1200" dirty="0">
                <a:solidFill>
                  <a:schemeClr val="tx1"/>
                </a:solidFill>
                <a:latin typeface="+mn-lt"/>
                <a:ea typeface="+mn-ea"/>
                <a:cs typeface="+mn-cs"/>
              </a:rPr>
              <a:t>The</a:t>
            </a:r>
            <a:r>
              <a:rPr lang="en-US" sz="1200" u="none" kern="1200" baseline="0" dirty="0">
                <a:solidFill>
                  <a:schemeClr val="tx1"/>
                </a:solidFill>
                <a:latin typeface="+mn-lt"/>
                <a:ea typeface="+mn-ea"/>
                <a:cs typeface="+mn-cs"/>
              </a:rPr>
              <a:t> Pearson Chi-Square test, which is often shortened to just Chi-Square, compares the entire model and distribution of data, not just the maximum in the CDF.</a:t>
            </a:r>
          </a:p>
          <a:p>
            <a:pPr marL="171450" indent="-171450">
              <a:buFont typeface="Arial" panose="020B0604020202020204" pitchFamily="34" charset="0"/>
              <a:buChar char="•"/>
            </a:pPr>
            <a:r>
              <a:rPr lang="en-US" sz="1200" u="none" kern="1200" baseline="0" dirty="0">
                <a:solidFill>
                  <a:schemeClr val="tx1"/>
                </a:solidFill>
                <a:latin typeface="+mn-lt"/>
                <a:ea typeface="+mn-ea"/>
                <a:cs typeface="+mn-cs"/>
              </a:rPr>
              <a:t>It essentially asks, “Is there a significant difference between the model-predicted frequencies and the frequencies within the observed data?”</a:t>
            </a:r>
          </a:p>
          <a:p>
            <a:pPr marL="171450" indent="-171450">
              <a:buFont typeface="Arial" panose="020B0604020202020204" pitchFamily="34" charset="0"/>
              <a:buChar char="•"/>
            </a:pPr>
            <a:r>
              <a:rPr lang="en-US" sz="1200" u="none" kern="1200" baseline="0" dirty="0">
                <a:solidFill>
                  <a:schemeClr val="tx1"/>
                </a:solidFill>
                <a:latin typeface="+mn-lt"/>
                <a:ea typeface="+mn-ea"/>
                <a:cs typeface="+mn-cs"/>
              </a:rPr>
              <a:t>This test first </a:t>
            </a:r>
            <a:r>
              <a:rPr lang="en-US" sz="1200" u="none" kern="1200" dirty="0">
                <a:solidFill>
                  <a:schemeClr val="tx1"/>
                </a:solidFill>
                <a:latin typeface="+mn-lt"/>
                <a:ea typeface="+mn-ea"/>
                <a:cs typeface="+mn-cs"/>
              </a:rPr>
              <a:t>ranks</a:t>
            </a:r>
            <a:r>
              <a:rPr lang="en-US" sz="1200" u="none" kern="1200" baseline="0" dirty="0">
                <a:solidFill>
                  <a:schemeClr val="tx1"/>
                </a:solidFill>
                <a:latin typeface="+mn-lt"/>
                <a:ea typeface="+mn-ea"/>
                <a:cs typeface="+mn-cs"/>
              </a:rPr>
              <a:t> the data then places </a:t>
            </a:r>
            <a:r>
              <a:rPr lang="en-US" sz="1200" u="none" kern="1200" dirty="0">
                <a:solidFill>
                  <a:schemeClr val="tx1"/>
                </a:solidFill>
                <a:latin typeface="+mn-lt"/>
                <a:ea typeface="+mn-ea"/>
                <a:cs typeface="+mn-cs"/>
              </a:rPr>
              <a:t>the values within bins.  In HEC-SSP, exactly</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five values are placed in each and every bin.  This can result in the use of bins that are not uniform in size.  Values can</a:t>
            </a:r>
            <a:r>
              <a:rPr lang="en-US" sz="1200" u="none" kern="1200" baseline="0" dirty="0">
                <a:solidFill>
                  <a:schemeClr val="tx1"/>
                </a:solidFill>
                <a:latin typeface="+mn-lt"/>
                <a:ea typeface="+mn-ea"/>
                <a:cs typeface="+mn-cs"/>
              </a:rPr>
              <a:t> not be shared within bins; </a:t>
            </a:r>
            <a:r>
              <a:rPr lang="en-US" sz="1200" u="none" kern="1200" dirty="0">
                <a:solidFill>
                  <a:schemeClr val="tx1"/>
                </a:solidFill>
                <a:latin typeface="+mn-lt"/>
                <a:ea typeface="+mn-ea"/>
                <a:cs typeface="+mn-cs"/>
              </a:rPr>
              <a:t>every possible value is in exactly one and only one bin.  Finally, the first bin edge has a CDF value = 0 and last bin has a CDF value = 1.</a:t>
            </a:r>
          </a:p>
          <a:p>
            <a:pPr marL="171450" indent="-171450">
              <a:buFont typeface="Arial" panose="020B0604020202020204" pitchFamily="34" charset="0"/>
              <a:buChar char="•"/>
            </a:pPr>
            <a:r>
              <a:rPr lang="en-US" sz="1200" u="none" kern="1200" dirty="0">
                <a:solidFill>
                  <a:schemeClr val="tx1"/>
                </a:solidFill>
                <a:latin typeface="+mn-lt"/>
                <a:ea typeface="+mn-ea"/>
                <a:cs typeface="+mn-cs"/>
              </a:rPr>
              <a:t>Once the bins are created, the test</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statistic is computed using the </a:t>
            </a:r>
            <a:r>
              <a:rPr lang="en-US" sz="1200" u="none" kern="1200" baseline="0" dirty="0">
                <a:solidFill>
                  <a:schemeClr val="tx1"/>
                </a:solidFill>
                <a:latin typeface="+mn-lt"/>
                <a:ea typeface="+mn-ea"/>
                <a:cs typeface="+mn-cs"/>
              </a:rPr>
              <a:t>sum of squared residuals between the model and data across the entire probability range</a:t>
            </a:r>
            <a:r>
              <a:rPr lang="en-US" sz="1200" u="none" kern="1200" dirty="0">
                <a:solidFill>
                  <a:schemeClr val="tx1"/>
                </a:solidFill>
                <a:latin typeface="+mn-lt"/>
                <a:ea typeface="+mn-ea"/>
                <a:cs typeface="+mn-cs"/>
              </a:rPr>
              <a:t>.  In the figure above,</a:t>
            </a:r>
            <a:r>
              <a:rPr lang="en-US" sz="1200" u="none" kern="1200" baseline="0" dirty="0">
                <a:solidFill>
                  <a:schemeClr val="tx1"/>
                </a:solidFill>
                <a:latin typeface="+mn-lt"/>
                <a:ea typeface="+mn-ea"/>
                <a:cs typeface="+mn-cs"/>
              </a:rPr>
              <a:t> only a few bins are compared with red arrows, but all bins are compared.</a:t>
            </a:r>
            <a:endParaRPr lang="en-US" sz="1200" u="none" kern="1200" dirty="0">
              <a:solidFill>
                <a:schemeClr val="tx1"/>
              </a:solidFill>
              <a:latin typeface="+mn-lt"/>
              <a:ea typeface="+mn-ea"/>
              <a:cs typeface="+mn-cs"/>
            </a:endParaRPr>
          </a:p>
          <a:p>
            <a:pPr marL="171450" indent="-171450">
              <a:buFont typeface="Arial" panose="020B0604020202020204" pitchFamily="34" charset="0"/>
              <a:buChar char="•"/>
            </a:pPr>
            <a:r>
              <a:rPr lang="en-US" sz="1200" u="none" kern="1200" dirty="0">
                <a:solidFill>
                  <a:schemeClr val="tx1"/>
                </a:solidFill>
                <a:latin typeface="+mn-lt"/>
                <a:ea typeface="+mn-ea"/>
                <a:cs typeface="+mn-cs"/>
              </a:rPr>
              <a:t>The name “Chi-Square” test arises from the fact that when the number of sampled elements in each bin is equivalent to the expected value,</a:t>
            </a:r>
            <a:r>
              <a:rPr lang="en-US" sz="1200" u="none" kern="1200" baseline="0" dirty="0">
                <a:solidFill>
                  <a:schemeClr val="tx1"/>
                </a:solidFill>
                <a:latin typeface="+mn-lt"/>
                <a:ea typeface="+mn-ea"/>
                <a:cs typeface="+mn-cs"/>
              </a:rPr>
              <a:t> it is predicted by the chi-square distribution with n-1 degrees of freedom.</a:t>
            </a:r>
            <a:endParaRPr lang="en-US" sz="1200" u="none" kern="1200" dirty="0">
              <a:solidFill>
                <a:schemeClr val="tx1"/>
              </a:solidFill>
              <a:latin typeface="+mn-lt"/>
              <a:ea typeface="+mn-ea"/>
              <a:cs typeface="+mn-cs"/>
            </a:endParaRPr>
          </a:p>
        </p:txBody>
      </p:sp>
      <p:sp>
        <p:nvSpPr>
          <p:cNvPr id="6" name="Slide Number Placeholder 5"/>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42630530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many, many goodness of fit tests that have been developed for different types of data, distributions, and fitting methods.  I’ll briefly describe three additional tests that are available within HEC-SSP.  This list is by no means exhaustive as everybody and their brother has a goodness of fit test.</a:t>
            </a:r>
          </a:p>
          <a:p>
            <a:pPr marL="171450" indent="-171450">
              <a:buFont typeface="Arial" panose="020B0604020202020204" pitchFamily="34" charset="0"/>
              <a:buChar char="•"/>
            </a:pPr>
            <a:r>
              <a:rPr lang="en-US" dirty="0"/>
              <a:t>The Anderson-Darling test assesses whether a sample comes from a selected distribution.</a:t>
            </a:r>
          </a:p>
          <a:p>
            <a:pPr marL="628650" lvl="1" indent="-171450">
              <a:buFont typeface="Arial" panose="020B0604020202020204" pitchFamily="34" charset="0"/>
              <a:buChar char="•"/>
            </a:pPr>
            <a:r>
              <a:rPr lang="en-US" dirty="0"/>
              <a:t>This test works by first assuming that the data does arise from the chosen distribution and then tests the data for uniformity with a simple distance test.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Bayesian Information Criterion, or BIC, and Akaike Information Criterion, or AIC, are similar tests</a:t>
            </a:r>
          </a:p>
          <a:p>
            <a:pPr marL="628650" lvl="1" indent="-171450">
              <a:buFont typeface="Arial" panose="020B0604020202020204" pitchFamily="34" charset="0"/>
              <a:buChar char="•"/>
            </a:pPr>
            <a:r>
              <a:rPr lang="en-US" dirty="0"/>
              <a:t>Both the BIC and AIC tests make use of likelihood functions, which were briefly introduced in the last lecture for use with the maximum likelihood fitting method.</a:t>
            </a:r>
          </a:p>
          <a:p>
            <a:pPr marL="628650" lvl="1" indent="-171450">
              <a:buFont typeface="Arial" panose="020B0604020202020204" pitchFamily="34" charset="0"/>
              <a:buChar char="•"/>
            </a:pPr>
            <a:r>
              <a:rPr lang="en-US" dirty="0"/>
              <a:t>This means that these tests aren’t appropriate for use with fitting methods like method of moments, which limits their applicability.</a:t>
            </a:r>
          </a:p>
          <a:p>
            <a:pPr marL="628650" lvl="1" indent="-171450">
              <a:buFont typeface="Arial" panose="020B0604020202020204" pitchFamily="34" charset="0"/>
              <a:buChar char="•"/>
            </a:pPr>
            <a:r>
              <a:rPr lang="en-US" dirty="0"/>
              <a:t>However, these tests are really cool in that they </a:t>
            </a:r>
            <a:r>
              <a:rPr lang="en-US" sz="1200" b="0" i="0" kern="1200" dirty="0">
                <a:solidFill>
                  <a:schemeClr val="tx1"/>
                </a:solidFill>
                <a:effectLst/>
                <a:latin typeface="+mn-lt"/>
                <a:ea typeface="+mn-ea"/>
                <a:cs typeface="+mn-cs"/>
              </a:rPr>
              <a:t>penalize complex models in an attempt to weed out overfitting.</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In this case, model complexity refers to the number of parameters.  So, if you use a 3-parameter model like Log Pearson Type III, it’ll be penalized more than a 2-parameter model, like Log Normal.</a:t>
            </a:r>
          </a:p>
        </p:txBody>
      </p:sp>
      <p:sp>
        <p:nvSpPr>
          <p:cNvPr id="4" name="Slide Number Placeholder 3"/>
          <p:cNvSpPr>
            <a:spLocks noGrp="1"/>
          </p:cNvSpPr>
          <p:nvPr>
            <p:ph type="sldNum" sz="quarter" idx="5"/>
          </p:nvPr>
        </p:nvSpPr>
        <p:spPr/>
        <p:txBody>
          <a:bodyPr/>
          <a:lstStyle/>
          <a:p>
            <a:fld id="{DA17DE06-82A6-40FF-96A5-97EFD1914392}" type="slidenum">
              <a:rPr lang="en-US" smtClean="0"/>
              <a:pPr/>
              <a:t>39</a:t>
            </a:fld>
            <a:endParaRPr lang="en-US"/>
          </a:p>
        </p:txBody>
      </p:sp>
    </p:spTree>
    <p:extLst>
      <p:ext uri="{BB962C8B-B14F-4D97-AF65-F5344CB8AC3E}">
        <p14:creationId xmlns:p14="http://schemas.microsoft.com/office/powerpoint/2010/main" val="2633555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and analytical frequency analysis are equivalent and can be used</a:t>
            </a:r>
            <a:r>
              <a:rPr lang="en-US" sz="1300" baseline="0" dirty="0"/>
              <a:t> interchangeably</a:t>
            </a:r>
          </a:p>
          <a:p>
            <a:pPr>
              <a:buFont typeface="Arial" pitchFamily="34" charset="0"/>
              <a:buChar char="•"/>
            </a:pPr>
            <a:r>
              <a:rPr lang="en-US" sz="1300" baseline="0" dirty="0"/>
              <a:t> The result of this type of analysis is a fully parameterized probability distribution and median values (additional steps can be taken to estimate confidence limits and mean estimates)</a:t>
            </a:r>
          </a:p>
          <a:p>
            <a:pPr>
              <a:buFont typeface="Arial" pitchFamily="34" charset="0"/>
              <a:buChar char="•"/>
            </a:pPr>
            <a:r>
              <a:rPr lang="en-US" sz="1300" baseline="0" dirty="0"/>
              <a:t> For something to be parametric, the parameters must be located in “finite dimensional space”; they cannot be imaginary</a:t>
            </a:r>
          </a:p>
          <a:p>
            <a:pPr>
              <a:buFont typeface="Arial" pitchFamily="34" charset="0"/>
              <a:buChar char="•"/>
            </a:pPr>
            <a:r>
              <a:rPr lang="en-US" sz="1300" baseline="0" dirty="0"/>
              <a:t> An example of an analytical model is shown on the right, which visualizes the cumulative distribution function of a fully parameterized log-normal distribution.  The two parameters of this distribution are a mean and standard deviation.  The median values are signified by the red line.  Observed data is shown with the blue bars.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35542052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85000" lnSpcReduction="10000"/>
          </a:bodyPr>
          <a:lstStyle/>
          <a:p>
            <a:pPr marL="285750" indent="-285750" eaLnBrk="1" hangingPunct="1">
              <a:buFont typeface="Arial" panose="020B0604020202020204" pitchFamily="34" charset="0"/>
              <a:buChar char="•"/>
              <a:defRPr/>
            </a:pPr>
            <a:r>
              <a:rPr lang="en-US" sz="1800" dirty="0"/>
              <a:t>There are multiple ways in which uncertainty enters into Parametric</a:t>
            </a:r>
            <a:r>
              <a:rPr lang="en-US" sz="1800" baseline="0" dirty="0"/>
              <a:t> Modeling and 99.9% of the time, uncertainty should be shown and discussed along with the results.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aseline="0" dirty="0"/>
              <a:t>Uncertainty in your results can arise from things like small sample sizes, uncertainty in measurements in inferences of measurements, and modeling choices.  This is by no means an exhaustive list, but only meant to provoke some discussion.  We’ll discuss a few of these sources in more detail in the next few slides.</a:t>
            </a:r>
          </a:p>
          <a:p>
            <a:pPr marL="285750" indent="-285750" eaLnBrk="1" hangingPunct="1">
              <a:buFont typeface="Arial" panose="020B0604020202020204" pitchFamily="34" charset="0"/>
              <a:buChar char="•"/>
              <a:defRPr/>
            </a:pPr>
            <a:r>
              <a:rPr lang="en-US" sz="1800" baseline="0" dirty="0"/>
              <a:t>I </a:t>
            </a:r>
            <a:r>
              <a:rPr lang="en-US" sz="1800" baseline="0" dirty="0" err="1"/>
              <a:t>gotta</a:t>
            </a:r>
            <a:r>
              <a:rPr lang="en-US" sz="1800" baseline="0" dirty="0"/>
              <a:t> mention that not all sources of uncertainty are equal.  Some sources provide greater uncertainty in different “portions” of the results than others.  For instance, source “X” may provide greater uncertainty in the more frequent range of the resultant probability distribution than source “Y”.  But, source “Y” provides much greater uncertainty in the extremely rare range of probabilities.</a:t>
            </a:r>
            <a:endParaRPr lang="en-US" sz="18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31012126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lnSpcReduction="10000"/>
          </a:bodyPr>
          <a:lstStyle/>
          <a:p>
            <a:pPr>
              <a:buFont typeface="Arial" pitchFamily="34" charset="0"/>
              <a:buChar char="•"/>
            </a:pPr>
            <a:r>
              <a:rPr lang="en-US" sz="1300" dirty="0"/>
              <a:t> Uncertainty is</a:t>
            </a:r>
            <a:r>
              <a:rPr lang="en-US" sz="1300" baseline="0" dirty="0"/>
              <a:t> most commonly visualized using confidence intervals, which are meant to encompass many sources of uncertainty (but usually not all).  Confidence intervals typically represent knowledge uncertainty, which can be reduced with additional study (conversely, epistemic uncertainty or natural variability cannot be reduced with additional study).</a:t>
            </a:r>
          </a:p>
          <a:p>
            <a:pPr>
              <a:buFont typeface="Arial" pitchFamily="34" charset="0"/>
              <a:buChar char="•"/>
            </a:pPr>
            <a:r>
              <a:rPr lang="en-US" sz="1300" baseline="0" dirty="0"/>
              <a:t> Confidence intervals simply show two values with each side of a “confidence interval” implying a “confidence limit”.  However, in actuality, the true uncertainty is best represented using a distribution of uncertainty.</a:t>
            </a:r>
          </a:p>
          <a:p>
            <a:pPr>
              <a:buFont typeface="Arial" pitchFamily="34" charset="0"/>
              <a:buChar char="•"/>
            </a:pPr>
            <a:r>
              <a:rPr lang="en-US" sz="1300" baseline="0" dirty="0"/>
              <a:t> Confidence intervals can be estimated using monte </a:t>
            </a:r>
            <a:r>
              <a:rPr lang="en-US" sz="1300" baseline="0" dirty="0" err="1"/>
              <a:t>carlo</a:t>
            </a:r>
            <a:r>
              <a:rPr lang="en-US" sz="1300" baseline="0" dirty="0"/>
              <a:t> approaches where multiple samples of the model are made using an effective record length many, many times.  This approach is visualized in the figure within this slide.  Each blue line is a separate sample.</a:t>
            </a:r>
          </a:p>
          <a:p>
            <a:pPr>
              <a:buFont typeface="Arial" pitchFamily="34" charset="0"/>
              <a:buChar char="•"/>
            </a:pPr>
            <a:r>
              <a:rPr lang="en-US" sz="1300" baseline="0" dirty="0"/>
              <a:t> In specific cases, confidence intervals can be estimated using closed-form equations.  For instance, both Bulletin 17B and Bulletin 17C procedures will produce confidence interval estimates for the Log Pearson Type III distribution.  However, closed-form equations aren’t available for all distributions.</a:t>
            </a:r>
          </a:p>
          <a:p>
            <a:pPr>
              <a:buFont typeface="Arial" pitchFamily="34" charset="0"/>
              <a:buChar char="•"/>
            </a:pPr>
            <a:r>
              <a:rPr lang="en-US" sz="1300" baseline="0" dirty="0"/>
              <a:t> Both Beth and Greg will go into much greater detail regarding this topic within later lectures.</a:t>
            </a:r>
          </a:p>
          <a:p>
            <a:pPr>
              <a:buFont typeface="Arial" pitchFamily="34" charset="0"/>
              <a:buChar char="•"/>
            </a:pPr>
            <a:endParaRPr lang="en-US" sz="1300" baseline="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29357267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62500" lnSpcReduction="20000"/>
          </a:bodyPr>
          <a:lstStyle/>
          <a:p>
            <a:pPr marL="342900" indent="-342900" eaLnBrk="1" hangingPunct="1">
              <a:buFont typeface="Arial" panose="020B0604020202020204" pitchFamily="34" charset="0"/>
              <a:buChar char="•"/>
              <a:defRPr/>
            </a:pPr>
            <a:r>
              <a:rPr lang="en-US" sz="1800" dirty="0"/>
              <a:t>Parametric</a:t>
            </a:r>
            <a:r>
              <a:rPr lang="en-US" sz="1800" baseline="0" dirty="0"/>
              <a:t> modeling u</a:t>
            </a:r>
            <a:r>
              <a:rPr lang="en-US" sz="1800" dirty="0"/>
              <a:t>ncertainty can also arise from small sample sizes.  This is a very common problem that is encountered in nearly all water resources applications.  From</a:t>
            </a:r>
            <a:r>
              <a:rPr lang="en-US" sz="1800" baseline="0" dirty="0"/>
              <a:t> a frequentist standpoint (which I found to be much, much easier to understand early in my career), as the sample size gets larger and larger, the uncertainty should get smaller and smaller.  Essentially, a model that is fit to 100 years of data should have tighter confidence intervals than a model that is fit to 50 years of data, all other things being equal.</a:t>
            </a:r>
          </a:p>
          <a:p>
            <a:pPr marL="342900" indent="-342900" eaLnBrk="1" hangingPunct="1">
              <a:buFont typeface="Arial" panose="020B0604020202020204" pitchFamily="34" charset="0"/>
              <a:buChar char="•"/>
              <a:defRPr/>
            </a:pPr>
            <a:r>
              <a:rPr lang="en-US" sz="1800" baseline="0" dirty="0"/>
              <a:t>To correct for small sample sizes, an expected probability adjustment can be made.  Remember that the result of a parametric modeling exercise is a parameterized distribution which provides a median quantile estimates.  Also, remember that the median represents the point in which 50% of the possible values are above that value and 50% of the possible values are below.  The best representation of the true likelihood is the mean.</a:t>
            </a:r>
          </a:p>
          <a:p>
            <a:pPr marL="342900" indent="-342900" eaLnBrk="1" hangingPunct="1">
              <a:buFont typeface="Arial" panose="020B0604020202020204" pitchFamily="34" charset="0"/>
              <a:buChar char="•"/>
              <a:defRPr/>
            </a:pPr>
            <a:r>
              <a:rPr lang="en-US" sz="1800" baseline="0" dirty="0"/>
              <a:t>At the ½ annual exceedance probability, or AEP, the mean and median values are the same.  </a:t>
            </a:r>
          </a:p>
          <a:p>
            <a:pPr marL="342900" indent="-342900" eaLnBrk="1" hangingPunct="1">
              <a:buFont typeface="Arial" panose="020B0604020202020204" pitchFamily="34" charset="0"/>
              <a:buChar char="•"/>
              <a:defRPr/>
            </a:pPr>
            <a:r>
              <a:rPr lang="en-US" sz="1800" baseline="0" dirty="0"/>
              <a:t>For AEP less than ½, the mean value is greater than the median.</a:t>
            </a:r>
          </a:p>
          <a:p>
            <a:pPr marL="342900" indent="-342900" eaLnBrk="1" hangingPunct="1">
              <a:buFont typeface="Arial" panose="020B0604020202020204" pitchFamily="34" charset="0"/>
              <a:buChar char="•"/>
              <a:defRPr/>
            </a:pPr>
            <a:r>
              <a:rPr lang="en-US" sz="1800" baseline="0" dirty="0"/>
              <a:t>For AEP greater than ½, the mean value is smaller than the median.</a:t>
            </a:r>
          </a:p>
          <a:p>
            <a:pPr marL="342900" indent="-342900" eaLnBrk="1" hangingPunct="1">
              <a:buFont typeface="Arial" panose="020B0604020202020204" pitchFamily="34" charset="0"/>
              <a:buChar char="•"/>
              <a:defRPr/>
            </a:pPr>
            <a:r>
              <a:rPr lang="en-US" sz="1800" baseline="0" dirty="0"/>
              <a:t>However, it’s not necessarily straightforward to estimate the mean, or an expected probability curve, at the various quantiles of interest.  Bulletin 17B included procedures to estimate the expected probability curve but Bulletin 17C does not.</a:t>
            </a:r>
          </a:p>
          <a:p>
            <a:pPr marL="342900" indent="-342900" eaLnBrk="1" hangingPunct="1">
              <a:buFont typeface="Arial" panose="020B0604020202020204" pitchFamily="34" charset="0"/>
              <a:buChar char="•"/>
              <a:defRPr/>
            </a:pPr>
            <a:r>
              <a:rPr lang="en-US" sz="1800" baseline="0" dirty="0"/>
              <a:t>However, we’ve recently added tools to HEC-SSP to estimate the mean and produce an expected probability curve when using Bulletin 17C procedures.</a:t>
            </a:r>
          </a:p>
          <a:p>
            <a:pPr marL="342900" indent="-342900" eaLnBrk="1" hangingPunct="1">
              <a:buFont typeface="Arial" panose="020B0604020202020204" pitchFamily="34" charset="0"/>
              <a:buChar char="•"/>
              <a:defRPr/>
            </a:pPr>
            <a:r>
              <a:rPr lang="en-US" sz="1800" baseline="0" dirty="0"/>
              <a:t>The expected probability curve is most often determined using monte </a:t>
            </a:r>
            <a:r>
              <a:rPr lang="en-US" sz="1800" baseline="0" dirty="0" err="1"/>
              <a:t>carlo</a:t>
            </a:r>
            <a:r>
              <a:rPr lang="en-US" sz="1800" baseline="0" dirty="0"/>
              <a:t> approaches.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9991038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70000" lnSpcReduction="20000"/>
          </a:bodyPr>
          <a:lstStyle/>
          <a:p>
            <a:pPr marL="342900" indent="-342900" eaLnBrk="1" hangingPunct="1">
              <a:buFont typeface="Arial" panose="020B0604020202020204" pitchFamily="34" charset="0"/>
              <a:buChar char="•"/>
              <a:defRPr/>
            </a:pPr>
            <a:r>
              <a:rPr lang="en-US" sz="1800" dirty="0"/>
              <a:t>Uncertainty can also arise</a:t>
            </a:r>
            <a:r>
              <a:rPr lang="en-US" sz="1800" baseline="0" dirty="0"/>
              <a:t> from errors in the measurements of the data itself.</a:t>
            </a:r>
          </a:p>
          <a:p>
            <a:pPr marL="342900" indent="-342900" eaLnBrk="1" hangingPunct="1">
              <a:buFont typeface="Arial" panose="020B0604020202020204" pitchFamily="34" charset="0"/>
              <a:buChar char="•"/>
              <a:defRPr/>
            </a:pPr>
            <a:r>
              <a:rPr lang="en-US" sz="1800" baseline="0" dirty="0"/>
              <a:t>For instance, the United States Geological Survey operates a network of thousands of stream gages throughout the United States.</a:t>
            </a:r>
          </a:p>
          <a:p>
            <a:pPr marL="342900" indent="-342900" eaLnBrk="1" hangingPunct="1">
              <a:buFont typeface="Arial" panose="020B0604020202020204" pitchFamily="34" charset="0"/>
              <a:buChar char="•"/>
              <a:defRPr/>
            </a:pPr>
            <a:r>
              <a:rPr lang="en-US" sz="1800" baseline="0" dirty="0"/>
              <a:t>At these gages, stages are typically measured, not flow.</a:t>
            </a:r>
          </a:p>
          <a:p>
            <a:pPr marL="342900" indent="-342900" eaLnBrk="1" hangingPunct="1">
              <a:buFont typeface="Arial" panose="020B0604020202020204" pitchFamily="34" charset="0"/>
              <a:buChar char="•"/>
              <a:defRPr/>
            </a:pPr>
            <a:r>
              <a:rPr lang="en-US" sz="1800" baseline="0" dirty="0"/>
              <a:t>Estimates of flow are then based upon the measured stage, an assumed or measured cross sectional shape, and an assumed or measured velocity distribution.</a:t>
            </a:r>
          </a:p>
          <a:p>
            <a:pPr marL="342900" indent="-342900" eaLnBrk="1" hangingPunct="1">
              <a:buFont typeface="Arial" panose="020B0604020202020204" pitchFamily="34" charset="0"/>
              <a:buChar char="•"/>
              <a:defRPr/>
            </a:pPr>
            <a:r>
              <a:rPr lang="en-US" sz="1800" baseline="0" dirty="0"/>
              <a:t>The stage is commonly measured in regular intervals, like 5-, 15-, 60-minutes, while the cross sectional shape and velocity distribution are measured from time to time and updated when large changes or floods occur.</a:t>
            </a:r>
          </a:p>
          <a:p>
            <a:pPr marL="342900" indent="-342900" eaLnBrk="1" hangingPunct="1">
              <a:buFont typeface="Arial" panose="020B0604020202020204" pitchFamily="34" charset="0"/>
              <a:buChar char="•"/>
              <a:defRPr/>
            </a:pPr>
            <a:r>
              <a:rPr lang="en-US" sz="1800" baseline="0" dirty="0"/>
              <a:t>The measurements are combined to create a rating curve which transforms the measured stage to a volumetric flow rate.</a:t>
            </a:r>
          </a:p>
          <a:p>
            <a:pPr marL="342900" indent="-342900" eaLnBrk="1" hangingPunct="1">
              <a:buFont typeface="Arial" panose="020B0604020202020204" pitchFamily="34" charset="0"/>
              <a:buChar char="•"/>
              <a:defRPr/>
            </a:pPr>
            <a:r>
              <a:rPr lang="en-US" sz="1800" baseline="0" dirty="0"/>
              <a:t>This conversion introduces error which carries forward to our analyses since we commonly fit models to flow and not stage (since stage doesn’t “behave” as well as flow).</a:t>
            </a:r>
          </a:p>
          <a:p>
            <a:pPr marL="342900" indent="-342900" eaLnBrk="1" hangingPunct="1">
              <a:buFont typeface="Arial" panose="020B0604020202020204" pitchFamily="34" charset="0"/>
              <a:buChar char="•"/>
              <a:defRPr/>
            </a:pPr>
            <a:r>
              <a:rPr lang="en-US" sz="1800" baseline="0" dirty="0"/>
              <a:t>The errors aren’t linear either due to heteroscedasticity, which I mentioned in the “Developing a Representative Data Set” video.</a:t>
            </a:r>
          </a:p>
          <a:p>
            <a:pPr marL="342900" indent="-342900" eaLnBrk="1" hangingPunct="1">
              <a:buFont typeface="Arial" panose="020B0604020202020204" pitchFamily="34" charset="0"/>
              <a:buChar char="•"/>
              <a:defRPr/>
            </a:pPr>
            <a:r>
              <a:rPr lang="en-US" sz="1800" baseline="0" dirty="0"/>
              <a:t>Remember that common cross section shapes exhibit this behavior due to different portions of the channel and floodplain being active at different stages/flow rates.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10897300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342900" indent="-342900" eaLnBrk="1" hangingPunct="1">
              <a:buFont typeface="Arial" panose="020B0604020202020204" pitchFamily="34" charset="0"/>
              <a:buChar char="•"/>
              <a:defRPr/>
            </a:pPr>
            <a:r>
              <a:rPr lang="en-US" sz="1800" dirty="0"/>
              <a:t>A super duper awesome</a:t>
            </a:r>
            <a:r>
              <a:rPr lang="en-US" sz="1800" baseline="0" dirty="0"/>
              <a:t> master’s thesis delving into this topic was performed by a woman from Brazil named Ana Luisa who came to HEC to work with us for a short time a few years ago.</a:t>
            </a:r>
          </a:p>
          <a:p>
            <a:pPr marL="342900" indent="-342900" eaLnBrk="1" hangingPunct="1">
              <a:buFont typeface="Arial" panose="020B0604020202020204" pitchFamily="34" charset="0"/>
              <a:buChar char="•"/>
              <a:defRPr/>
            </a:pPr>
            <a:r>
              <a:rPr lang="en-US" sz="1800" baseline="0" dirty="0"/>
              <a:t>Within this study, she incorporated rating curve uncertainty into estimated flow-frequency curves.</a:t>
            </a:r>
          </a:p>
          <a:p>
            <a:pPr marL="342900" indent="-342900" eaLnBrk="1" hangingPunct="1">
              <a:buFont typeface="Arial" panose="020B0604020202020204" pitchFamily="34" charset="0"/>
              <a:buChar char="•"/>
              <a:defRPr/>
            </a:pPr>
            <a:r>
              <a:rPr lang="en-US" sz="1800" baseline="0" dirty="0"/>
              <a:t>As expected, there is a lot of uncertainty and the uncertainty becomes larger as the stage and/or flow rate increases.</a:t>
            </a:r>
            <a:endParaRPr lang="en-US" sz="18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582547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fontScale="92500" lnSpcReduction="20000"/>
          </a:bodyPr>
          <a:lstStyle/>
          <a:p>
            <a:pPr marL="342900" indent="-342900" eaLnBrk="1" hangingPunct="1">
              <a:buFont typeface="Arial" panose="020B0604020202020204" pitchFamily="34" charset="0"/>
              <a:buChar char="•"/>
              <a:defRPr/>
            </a:pPr>
            <a:r>
              <a:rPr lang="en-US" sz="2000" dirty="0"/>
              <a:t>Uncertainty in your results are also due to the modeling choices that were made.</a:t>
            </a:r>
          </a:p>
          <a:p>
            <a:pPr marL="342900" indent="-342900" eaLnBrk="1" hangingPunct="1">
              <a:buFont typeface="Arial" panose="020B0604020202020204" pitchFamily="34" charset="0"/>
              <a:buChar char="•"/>
              <a:defRPr/>
            </a:pPr>
            <a:r>
              <a:rPr lang="en-US" sz="2000" dirty="0"/>
              <a:t>Here’s a commonly encountered problem within water resources applications: “If all the models fit the sample reasonably well, how do</a:t>
            </a:r>
            <a:r>
              <a:rPr lang="en-US" sz="2000" baseline="0" dirty="0"/>
              <a:t> you have confidence in your extrapolation?”</a:t>
            </a:r>
            <a:endParaRPr lang="en-US" sz="2000" dirty="0"/>
          </a:p>
          <a:p>
            <a:pPr marL="800100" lvl="1" indent="-342900" eaLnBrk="1" hangingPunct="1">
              <a:buFont typeface="Arial" panose="020B0604020202020204" pitchFamily="34" charset="0"/>
              <a:buChar char="•"/>
              <a:defRPr/>
            </a:pPr>
            <a:r>
              <a:rPr lang="en-US" sz="2000" dirty="0"/>
              <a:t>How accurately are you predicting?:</a:t>
            </a:r>
          </a:p>
          <a:p>
            <a:pPr marL="1200150" lvl="2" indent="-285750" eaLnBrk="1" hangingPunct="1">
              <a:buFont typeface="Arial" panose="020B0604020202020204" pitchFamily="34" charset="0"/>
              <a:buChar char="•"/>
              <a:defRPr/>
            </a:pPr>
            <a:r>
              <a:rPr lang="en-US" sz="1800" dirty="0"/>
              <a:t>The extents of the floodplain at the 1/500 AEP?</a:t>
            </a:r>
          </a:p>
          <a:p>
            <a:pPr marL="1200150" lvl="2" indent="-285750" eaLnBrk="1" hangingPunct="1">
              <a:buFont typeface="Arial" panose="020B0604020202020204" pitchFamily="34" charset="0"/>
              <a:buChar char="•"/>
              <a:defRPr/>
            </a:pPr>
            <a:r>
              <a:rPr lang="en-US" sz="1800" dirty="0"/>
              <a:t>The likelihood of SWE exceeding 20 inches given a sample of 15 years?</a:t>
            </a:r>
          </a:p>
          <a:p>
            <a:pPr marL="285750" lvl="0" indent="-285750" eaLnBrk="1" hangingPunct="1">
              <a:buFont typeface="Arial" panose="020B0604020202020204" pitchFamily="34" charset="0"/>
              <a:buChar char="•"/>
              <a:defRPr/>
            </a:pPr>
            <a:r>
              <a:rPr lang="en-US" sz="1800" dirty="0"/>
              <a:t>This source of uncertainty gets worse and worse with smaller sample sizes.</a:t>
            </a:r>
          </a:p>
          <a:p>
            <a:pPr marL="285750" lvl="0" indent="-285750" eaLnBrk="1" hangingPunct="1">
              <a:buFont typeface="Arial" panose="020B0604020202020204" pitchFamily="34" charset="0"/>
              <a:buChar char="•"/>
              <a:defRPr/>
            </a:pPr>
            <a:r>
              <a:rPr lang="en-US" sz="1800" dirty="0"/>
              <a:t>The USGS published a really cool paper that quantified this uncertainty for several locations in the U.S. and I show the cover here.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5123741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Here’s a screen capture from that paper.  In this image, multiple models have been fit to the same data.  These models are visualized as the various solid and dashed lines.</a:t>
            </a:r>
          </a:p>
          <a:p>
            <a:pPr>
              <a:buFont typeface="Arial" pitchFamily="34" charset="0"/>
              <a:buChar char="•"/>
            </a:pPr>
            <a:r>
              <a:rPr lang="en-US" sz="1300" dirty="0"/>
              <a:t> At the 1/500 AEP, the different models (excluding the Generalized Pareto model) predict a range of 450,000 </a:t>
            </a:r>
            <a:r>
              <a:rPr lang="en-US" sz="1300" dirty="0" err="1"/>
              <a:t>cfs</a:t>
            </a:r>
            <a:r>
              <a:rPr lang="en-US" sz="1300" dirty="0"/>
              <a:t> in the instantaneous peak discharge.</a:t>
            </a:r>
          </a:p>
          <a:p>
            <a:pPr>
              <a:buFont typeface="Arial" pitchFamily="34" charset="0"/>
              <a:buChar char="•"/>
            </a:pPr>
            <a:r>
              <a:rPr lang="en-US" sz="1300" dirty="0"/>
              <a:t> As the AEP decreases or becomes rarer, these differences increase.</a:t>
            </a:r>
          </a:p>
          <a:p>
            <a:pPr>
              <a:buFont typeface="Arial" pitchFamily="34" charset="0"/>
              <a:buChar char="•"/>
            </a:pPr>
            <a:r>
              <a:rPr lang="en-US" sz="1300" dirty="0"/>
              <a:t> The moral of the story is that, depending upon the model choice, a huge amount of uncertainty can exist within your quantile predictions, especially at rare exceedance probabilities.</a:t>
            </a:r>
          </a:p>
          <a:p>
            <a:pPr>
              <a:buFont typeface="Arial" pitchFamily="34" charset="0"/>
              <a:buChar char="•"/>
            </a:pPr>
            <a:r>
              <a:rPr lang="en-US" sz="1300" dirty="0"/>
              <a:t> If several models fit the sample reasonably well, you must fall back upon the underlying assumptions of the model when making a determination of which one is best.</a:t>
            </a:r>
          </a:p>
          <a:p>
            <a:pPr>
              <a:buFont typeface="Arial" pitchFamily="34" charset="0"/>
              <a:buChar char="•"/>
            </a:pPr>
            <a:r>
              <a:rPr lang="en-US" sz="1300" dirty="0"/>
              <a:t> For instance, this data set is comprised of annual maximum flows.  Therefore, the Generalized Pareto model isn’t an appropriate distribution choice because that’s only meant for use with partial duration series.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12486954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There are ways</a:t>
            </a:r>
            <a:r>
              <a:rPr lang="en-US" sz="1300" baseline="0" dirty="0"/>
              <a:t> to combine multiple models including mixed population analyses, curve combination, and Bayesian hierarchical modeling.  Mixed population analysis uses the probability of union theory while curve combination analyses typically use user-defined weights to combine the multiple inputs into a single resultant probability distribution.</a:t>
            </a:r>
          </a:p>
          <a:p>
            <a:pPr>
              <a:buFont typeface="Arial" pitchFamily="34" charset="0"/>
              <a:buChar char="•"/>
            </a:pPr>
            <a:r>
              <a:rPr lang="en-US" sz="1300" baseline="0" dirty="0"/>
              <a:t> Bayesian hierarchical modeling is a much more complicated topic and would take far too much time completely explain than is allowed within this lecture.  In short, this type of analysis combines multiple models using Bayes theorem.  Our colleagues from the Risk Management Center have developed a piece of software that can perform this type of analysis, which is especially useful for dam safety applications.  If you’re interested in giving it a try, reach out to us and we’ll point you in the right direction.</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5997226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65261" indent="-165261">
              <a:buFont typeface="Arial" panose="020B0604020202020204" pitchFamily="34" charset="0"/>
              <a:buChar char="•"/>
            </a:pPr>
            <a:r>
              <a:rPr lang="en-US" baseline="0" dirty="0"/>
              <a:t>Mixed populations are prevalent all over the country and as a profession, we’ve kind of been lax on treating them appropriately.</a:t>
            </a:r>
          </a:p>
          <a:p>
            <a:pPr marL="165261" indent="-165261">
              <a:buFont typeface="Arial" panose="020B0604020202020204" pitchFamily="34" charset="0"/>
              <a:buChar char="•"/>
            </a:pPr>
            <a:r>
              <a:rPr lang="en-US" baseline="0" dirty="0"/>
              <a:t>They really come into play when you start to extrapolate beyond observed data, which is where we’re commonly interested when regulating floodplains or managing infrastructure.</a:t>
            </a:r>
          </a:p>
          <a:p>
            <a:pPr marL="165261" indent="-165261">
              <a:buFont typeface="Arial" panose="020B0604020202020204" pitchFamily="34" charset="0"/>
              <a:buChar char="•"/>
            </a:pPr>
            <a:r>
              <a:rPr lang="en-US" baseline="0" dirty="0"/>
              <a:t>As an example, the solid blue line in this figure is a flood-frequency curve that was realized by fitting a single Log Pearson Type III distribution to an annual maximum series that contains more than one type of flood</a:t>
            </a:r>
          </a:p>
          <a:p>
            <a:pPr marL="622461" lvl="1" indent="-165261">
              <a:buFont typeface="Arial" panose="020B0604020202020204" pitchFamily="34" charset="0"/>
              <a:buChar char="•"/>
            </a:pPr>
            <a:r>
              <a:rPr lang="en-US" b="1" u="sng" baseline="0" dirty="0"/>
              <a:t>This data set is not </a:t>
            </a:r>
            <a:r>
              <a:rPr lang="en-US" b="1" i="0" u="sng" baseline="0" dirty="0"/>
              <a:t>IID</a:t>
            </a:r>
          </a:p>
          <a:p>
            <a:pPr marL="165261" indent="-165261">
              <a:buFont typeface="Arial" panose="020B0604020202020204" pitchFamily="34" charset="0"/>
              <a:buChar char="•"/>
            </a:pPr>
            <a:r>
              <a:rPr lang="en-US" baseline="0" dirty="0"/>
              <a:t>The dashed red line is a flood-frequency curve that correctly accounts for the possibility of more than one type of flood mechanism occurring in any given year</a:t>
            </a:r>
          </a:p>
          <a:p>
            <a:pPr marL="622461" lvl="1" indent="-165261">
              <a:buFont typeface="Arial" panose="020B0604020202020204" pitchFamily="34" charset="0"/>
              <a:buChar char="•"/>
            </a:pPr>
            <a:r>
              <a:rPr lang="en-US" baseline="0" dirty="0"/>
              <a:t>This was computed by “combining” separate flow-frequency distributions using probability of union</a:t>
            </a:r>
          </a:p>
          <a:p>
            <a:pPr marL="622461" lvl="1" indent="-165261">
              <a:buFont typeface="Arial" panose="020B0604020202020204" pitchFamily="34" charset="0"/>
              <a:buChar char="•"/>
            </a:pPr>
            <a:r>
              <a:rPr lang="en-US" baseline="0" dirty="0"/>
              <a:t>Data sets and resultant distributions adhere to IID assumption</a:t>
            </a:r>
            <a:endParaRPr lang="en-US" dirty="0"/>
          </a:p>
          <a:p>
            <a:pPr marL="165261" indent="-165261">
              <a:buFont typeface="Arial" panose="020B0604020202020204" pitchFamily="34" charset="0"/>
              <a:buChar char="•"/>
            </a:pPr>
            <a:r>
              <a:rPr lang="en-US" dirty="0"/>
              <a:t>The differences between the two distributions get larger and larger as AEP decreases.</a:t>
            </a:r>
          </a:p>
          <a:p>
            <a:pPr marL="165261" indent="-165261">
              <a:buFont typeface="Arial" panose="020B0604020202020204" pitchFamily="34" charset="0"/>
              <a:buChar char="•"/>
            </a:pPr>
            <a:r>
              <a:rPr lang="en-US" baseline="0" dirty="0"/>
              <a:t>Extrapolation is key since we don’t have 100s of years of observed data but we still need to estimate flow-frequency for AEPs less than 1/100 for many applications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48</a:t>
            </a:fld>
            <a:endParaRPr lang="en-US"/>
          </a:p>
        </p:txBody>
      </p:sp>
    </p:spTree>
    <p:extLst>
      <p:ext uri="{BB962C8B-B14F-4D97-AF65-F5344CB8AC3E}">
        <p14:creationId xmlns:p14="http://schemas.microsoft.com/office/powerpoint/2010/main" val="30900168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65261" indent="-165261">
              <a:buFont typeface="Arial" panose="020B0604020202020204" pitchFamily="34" charset="0"/>
              <a:buChar char="•"/>
            </a:pPr>
            <a:r>
              <a:rPr lang="en-US" baseline="0" dirty="0"/>
              <a:t>Mixed populations are prevalent all over the country and as a profession, we’ve kind of been lax on treating them appropriately.</a:t>
            </a:r>
          </a:p>
          <a:p>
            <a:pPr marL="165261" indent="-165261">
              <a:buFont typeface="Arial" panose="020B0604020202020204" pitchFamily="34" charset="0"/>
              <a:buChar char="•"/>
            </a:pPr>
            <a:r>
              <a:rPr lang="en-US" baseline="0" dirty="0"/>
              <a:t>They really come into play when you start to extrapolate beyond observed data, which is where we’re commonly interested when regulating floodplains or managing infrastructure.</a:t>
            </a:r>
          </a:p>
          <a:p>
            <a:pPr marL="165261" indent="-165261">
              <a:buFont typeface="Arial" panose="020B0604020202020204" pitchFamily="34" charset="0"/>
              <a:buChar char="•"/>
            </a:pPr>
            <a:r>
              <a:rPr lang="en-US" baseline="0" dirty="0"/>
              <a:t>As an example, the solid blue line in this figure is a flood-frequency curve that was realized by fitting a single Log Pearson Type III distribution to an annual maximum series that contains more than one type of flood</a:t>
            </a:r>
          </a:p>
          <a:p>
            <a:pPr marL="622461" lvl="1" indent="-165261">
              <a:buFont typeface="Arial" panose="020B0604020202020204" pitchFamily="34" charset="0"/>
              <a:buChar char="•"/>
            </a:pPr>
            <a:r>
              <a:rPr lang="en-US" b="1" u="sng" baseline="0" dirty="0"/>
              <a:t>This data set is not </a:t>
            </a:r>
            <a:r>
              <a:rPr lang="en-US" b="1" i="0" u="sng" baseline="0" dirty="0"/>
              <a:t>IID</a:t>
            </a:r>
          </a:p>
          <a:p>
            <a:pPr marL="165261" indent="-165261">
              <a:buFont typeface="Arial" panose="020B0604020202020204" pitchFamily="34" charset="0"/>
              <a:buChar char="•"/>
            </a:pPr>
            <a:r>
              <a:rPr lang="en-US" baseline="0" dirty="0"/>
              <a:t>The dashed red line is a flood-frequency curve that correctly accounts for the possibility of more than one type of flood mechanism occurring in any given year</a:t>
            </a:r>
          </a:p>
          <a:p>
            <a:pPr marL="622461" lvl="1" indent="-165261">
              <a:buFont typeface="Arial" panose="020B0604020202020204" pitchFamily="34" charset="0"/>
              <a:buChar char="•"/>
            </a:pPr>
            <a:r>
              <a:rPr lang="en-US" baseline="0" dirty="0"/>
              <a:t>This was computed by “combining” separate flow-frequency distributions using probability of union</a:t>
            </a:r>
          </a:p>
          <a:p>
            <a:pPr marL="622461" lvl="1" indent="-165261">
              <a:buFont typeface="Arial" panose="020B0604020202020204" pitchFamily="34" charset="0"/>
              <a:buChar char="•"/>
            </a:pPr>
            <a:r>
              <a:rPr lang="en-US" baseline="0" dirty="0"/>
              <a:t>Data sets and resultant distributions adhere to IID assumption</a:t>
            </a:r>
            <a:endParaRPr lang="en-US" dirty="0"/>
          </a:p>
          <a:p>
            <a:pPr marL="165261" indent="-165261">
              <a:buFont typeface="Arial" panose="020B0604020202020204" pitchFamily="34" charset="0"/>
              <a:buChar char="•"/>
            </a:pPr>
            <a:r>
              <a:rPr lang="en-US" dirty="0"/>
              <a:t>The differences between the two distributions get larger and larger as AEP decreases.</a:t>
            </a:r>
          </a:p>
          <a:p>
            <a:pPr marL="165261" indent="-165261">
              <a:buFont typeface="Arial" panose="020B0604020202020204" pitchFamily="34" charset="0"/>
              <a:buChar char="•"/>
            </a:pPr>
            <a:r>
              <a:rPr lang="en-US" baseline="0" dirty="0"/>
              <a:t>Extrapolation is key since we don’t have 100s of years of observed data but we still need to estimate flow-frequency for AEPs less than 1/100 for many applications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1518552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A “model”, in the sense that we’re interested in within this set of lectures, consists of both an analytical distribution and a fitting method.</a:t>
            </a:r>
          </a:p>
          <a:p>
            <a:pPr>
              <a:buFont typeface="Arial" pitchFamily="34" charset="0"/>
              <a:buChar char="•"/>
            </a:pPr>
            <a:r>
              <a:rPr lang="en-US" sz="1300" dirty="0"/>
              <a:t> The same analytical distribution can be parameterized using two different fitting methods to produce a different parameterization.  This is shown on the right.  The green and red lines are both the same analytical distribution (for example, Generalized Extreme Values), but they have different parameterizations because they were fit to the blue observed data using different fitting methods.</a:t>
            </a:r>
          </a:p>
          <a:p>
            <a:pPr>
              <a:buFont typeface="Arial" pitchFamily="34" charset="0"/>
              <a:buChar char="•"/>
            </a:pPr>
            <a:r>
              <a:rPr lang="en-US" sz="1300" dirty="0"/>
              <a:t> I’ll describe some of the more commonly used analytical distributions and fitting methods in a future lecture.</a:t>
            </a:r>
          </a:p>
          <a:p>
            <a:pPr>
              <a:buFont typeface="Arial" pitchFamily="34" charset="0"/>
              <a:buChar char="•"/>
            </a:pPr>
            <a:r>
              <a:rPr lang="en-US" sz="1300" dirty="0"/>
              <a:t> The complement of parametric modeling is fitting an empirical distribution using graphical techniques.  That would be the equivalent of drawing a line of “best fit” through the blue observed data in the image to the right.  However, like I said before, you can’t easily extrapolate beyond the range of the observations.</a:t>
            </a:r>
          </a:p>
          <a:p>
            <a:pPr>
              <a:buFont typeface="Arial" pitchFamily="34" charset="0"/>
              <a:buChar char="•"/>
            </a:pP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42965012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a:solidFill>
                  <a:schemeClr val="tx1"/>
                </a:solidFill>
                <a:latin typeface="Garamond" panose="02020404030301010803" pitchFamily="18" charset="0"/>
              </a:defRPr>
            </a:lvl1pPr>
            <a:lvl2pPr marL="742950" indent="-285750" defTabSz="966788">
              <a:defRPr>
                <a:solidFill>
                  <a:schemeClr val="tx1"/>
                </a:solidFill>
                <a:latin typeface="Garamond" panose="02020404030301010803" pitchFamily="18" charset="0"/>
              </a:defRPr>
            </a:lvl2pPr>
            <a:lvl3pPr marL="1143000" indent="-228600" defTabSz="966788">
              <a:defRPr>
                <a:solidFill>
                  <a:schemeClr val="tx1"/>
                </a:solidFill>
                <a:latin typeface="Garamond" panose="02020404030301010803" pitchFamily="18" charset="0"/>
              </a:defRPr>
            </a:lvl3pPr>
            <a:lvl4pPr marL="1600200" indent="-228600" defTabSz="966788">
              <a:defRPr>
                <a:solidFill>
                  <a:schemeClr val="tx1"/>
                </a:solidFill>
                <a:latin typeface="Garamond" panose="02020404030301010803" pitchFamily="18" charset="0"/>
              </a:defRPr>
            </a:lvl4pPr>
            <a:lvl5pPr marL="2057400" indent="-228600" defTabSz="966788">
              <a:defRPr>
                <a:solidFill>
                  <a:schemeClr val="tx1"/>
                </a:solidFill>
                <a:latin typeface="Garamond" panose="02020404030301010803" pitchFamily="18" charset="0"/>
              </a:defRPr>
            </a:lvl5pPr>
            <a:lvl6pPr marL="2514600" indent="-228600" defTabSz="966788" eaLnBrk="0" fontAlgn="base" hangingPunct="0">
              <a:spcBef>
                <a:spcPct val="0"/>
              </a:spcBef>
              <a:spcAft>
                <a:spcPct val="0"/>
              </a:spcAft>
              <a:defRPr>
                <a:solidFill>
                  <a:schemeClr val="tx1"/>
                </a:solidFill>
                <a:latin typeface="Garamond" panose="02020404030301010803" pitchFamily="18" charset="0"/>
              </a:defRPr>
            </a:lvl6pPr>
            <a:lvl7pPr marL="2971800" indent="-228600" defTabSz="966788" eaLnBrk="0" fontAlgn="base" hangingPunct="0">
              <a:spcBef>
                <a:spcPct val="0"/>
              </a:spcBef>
              <a:spcAft>
                <a:spcPct val="0"/>
              </a:spcAft>
              <a:defRPr>
                <a:solidFill>
                  <a:schemeClr val="tx1"/>
                </a:solidFill>
                <a:latin typeface="Garamond" panose="02020404030301010803" pitchFamily="18" charset="0"/>
              </a:defRPr>
            </a:lvl7pPr>
            <a:lvl8pPr marL="3429000" indent="-228600" defTabSz="966788" eaLnBrk="0" fontAlgn="base" hangingPunct="0">
              <a:spcBef>
                <a:spcPct val="0"/>
              </a:spcBef>
              <a:spcAft>
                <a:spcPct val="0"/>
              </a:spcAft>
              <a:defRPr>
                <a:solidFill>
                  <a:schemeClr val="tx1"/>
                </a:solidFill>
                <a:latin typeface="Garamond" panose="02020404030301010803" pitchFamily="18" charset="0"/>
              </a:defRPr>
            </a:lvl8pPr>
            <a:lvl9pPr marL="3886200" indent="-228600" defTabSz="966788" eaLnBrk="0" fontAlgn="base" hangingPunct="0">
              <a:spcBef>
                <a:spcPct val="0"/>
              </a:spcBef>
              <a:spcAft>
                <a:spcPct val="0"/>
              </a:spcAft>
              <a:defRPr>
                <a:solidFill>
                  <a:schemeClr val="tx1"/>
                </a:solidFill>
                <a:latin typeface="Garamond" panose="02020404030301010803" pitchFamily="18" charset="0"/>
              </a:defRPr>
            </a:lvl9pPr>
          </a:lstStyle>
          <a:p>
            <a:fld id="{DF1A794C-EDD0-4726-ADFE-7E3A15C33EE8}" type="slidenum">
              <a:rPr lang="en-US" altLang="en-US">
                <a:latin typeface="Times New Roman" panose="02020603050405020304" pitchFamily="18" charset="0"/>
              </a:rPr>
              <a:pPr/>
              <a:t>50</a:t>
            </a:fld>
            <a:endParaRPr lang="en-US" altLang="en-US">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introduced parametric modeling along with some of the theory, advantages, and disadvantages when using this method.</a:t>
            </a:r>
          </a:p>
          <a:p>
            <a:pPr marL="171450" indent="-171450">
              <a:buFont typeface="Arial" panose="020B0604020202020204" pitchFamily="34" charset="0"/>
              <a:buChar char="•"/>
            </a:pPr>
            <a:r>
              <a:rPr lang="en-US" dirty="0"/>
              <a:t>We talked at length about data that goes into a parametric modeling analysis.</a:t>
            </a:r>
          </a:p>
          <a:p>
            <a:pPr marL="171450" indent="-171450">
              <a:buFont typeface="Arial" panose="020B0604020202020204" pitchFamily="34" charset="0"/>
              <a:buChar char="•"/>
            </a:pPr>
            <a:r>
              <a:rPr lang="en-US" dirty="0"/>
              <a:t>It’s super important to investigate your sample to ensure it’s comprised of independent and identically distributed values that are representative of the parent population.</a:t>
            </a:r>
          </a:p>
          <a:p>
            <a:pPr marL="171450" indent="-171450">
              <a:buFont typeface="Arial" panose="020B0604020202020204" pitchFamily="34" charset="0"/>
              <a:buChar char="•"/>
            </a:pPr>
            <a:r>
              <a:rPr lang="en-US" dirty="0"/>
              <a:t>We talked about the selection of both an analytical distribution and a fitting method.  When put together, these two create a model from which we can draw conclusions.</a:t>
            </a:r>
          </a:p>
          <a:p>
            <a:pPr marL="171450" indent="-171450">
              <a:buFont typeface="Arial" panose="020B0604020202020204" pitchFamily="34" charset="0"/>
              <a:buChar char="•"/>
            </a:pPr>
            <a:r>
              <a:rPr lang="en-US" dirty="0"/>
              <a:t>We discussed commonly utilized distributions within water resources as well as several examples of fitting methods.</a:t>
            </a:r>
          </a:p>
          <a:p>
            <a:pPr marL="171450" indent="-171450">
              <a:buFont typeface="Arial" panose="020B0604020202020204" pitchFamily="34" charset="0"/>
              <a:buChar char="•"/>
            </a:pPr>
            <a:r>
              <a:rPr lang="en-US" dirty="0"/>
              <a:t>we talked about the visualization of model results against observed data.</a:t>
            </a:r>
          </a:p>
          <a:p>
            <a:pPr marL="171450" indent="-171450">
              <a:buFont typeface="Arial" panose="020B0604020202020204" pitchFamily="34" charset="0"/>
              <a:buChar char="•"/>
            </a:pPr>
            <a:r>
              <a:rPr lang="en-US" dirty="0"/>
              <a:t>Several qualitative visualization tools were presented in addition to several quantitative goodness of fit tests.</a:t>
            </a:r>
          </a:p>
          <a:p>
            <a:pPr marL="171450" indent="-171450">
              <a:buFont typeface="Arial" panose="020B0604020202020204" pitchFamily="34" charset="0"/>
              <a:buChar char="•"/>
            </a:pPr>
            <a:r>
              <a:rPr lang="en-US" dirty="0"/>
              <a:t>Remember that when you ascertain whether your chosen model is appropriate for use, your judgement shouldn’t be based upon a single visualization or quantitative test.</a:t>
            </a:r>
          </a:p>
          <a:p>
            <a:pPr marL="171450" indent="-171450">
              <a:buFont typeface="Arial" panose="020B0604020202020204" pitchFamily="34" charset="0"/>
              <a:buChar char="•"/>
            </a:pPr>
            <a:r>
              <a:rPr lang="en-US" dirty="0"/>
              <a:t>Instead, you should use all of the tools that are available.</a:t>
            </a:r>
          </a:p>
          <a:p>
            <a:pPr marL="171450" indent="-171450">
              <a:buFont typeface="Arial" panose="020B0604020202020204" pitchFamily="34" charset="0"/>
              <a:buChar char="•"/>
            </a:pPr>
            <a:r>
              <a:rPr lang="en-US" dirty="0"/>
              <a:t>Remember that uncertainty arises from multiple sources like small sample sizes, measurement error, and model choices.</a:t>
            </a:r>
          </a:p>
          <a:p>
            <a:pPr marL="171450" indent="-171450">
              <a:buFont typeface="Arial" panose="020B0604020202020204" pitchFamily="34" charset="0"/>
              <a:buChar char="•"/>
            </a:pPr>
            <a:r>
              <a:rPr lang="en-US" dirty="0"/>
              <a:t>Not all sources of uncertainty are equal.</a:t>
            </a:r>
          </a:p>
          <a:p>
            <a:pPr marL="171450" indent="-171450">
              <a:buFont typeface="Arial" panose="020B0604020202020204" pitchFamily="34" charset="0"/>
              <a:buChar char="•"/>
            </a:pPr>
            <a:r>
              <a:rPr lang="en-US" dirty="0"/>
              <a:t>Also, we briefly talked about combining different models together to form a single model and what tools are available to perform those combinations.</a:t>
            </a:r>
          </a:p>
          <a:p>
            <a:pPr eaLnBrk="1" hangingPunct="1"/>
            <a:endParaRPr lang="en-US" altLang="en-US" dirty="0"/>
          </a:p>
        </p:txBody>
      </p:sp>
    </p:spTree>
    <p:extLst>
      <p:ext uri="{BB962C8B-B14F-4D97-AF65-F5344CB8AC3E}">
        <p14:creationId xmlns:p14="http://schemas.microsoft.com/office/powerpoint/2010/main" val="3238461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is performed all the time by tons of hydraulic engineers and modelers all across the world.</a:t>
            </a:r>
          </a:p>
          <a:p>
            <a:pPr>
              <a:buFont typeface="Arial" pitchFamily="34" charset="0"/>
              <a:buChar char="•"/>
            </a:pPr>
            <a:r>
              <a:rPr lang="en-US" sz="1300" dirty="0"/>
              <a:t> Two examples of a commonly asked questions that can be answered using parametric modeling are:</a:t>
            </a:r>
          </a:p>
          <a:p>
            <a:pPr lvl="1">
              <a:buFont typeface="Arial" pitchFamily="34" charset="0"/>
              <a:buChar char="•"/>
            </a:pPr>
            <a:r>
              <a:rPr lang="en-US" sz="1300" dirty="0"/>
              <a:t> “what is the probability that a quantile </a:t>
            </a:r>
            <a:r>
              <a:rPr lang="en-US" sz="1300" baseline="0" dirty="0"/>
              <a:t>will exceed some value?” and</a:t>
            </a:r>
          </a:p>
          <a:p>
            <a:pPr lvl="1">
              <a:buFont typeface="Arial" pitchFamily="34" charset="0"/>
              <a:buChar char="•"/>
            </a:pPr>
            <a:r>
              <a:rPr lang="en-US" sz="1300" baseline="0" dirty="0"/>
              <a:t> “given some probability, what is the corresponding quantile?”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502006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This image is an instance of the first question: “what is the probability that a quantile </a:t>
            </a:r>
            <a:r>
              <a:rPr lang="en-US" sz="1300" baseline="0" dirty="0"/>
              <a:t>will exceed XXX?”</a:t>
            </a:r>
          </a:p>
          <a:p>
            <a:pPr>
              <a:buFont typeface="Arial" pitchFamily="34" charset="0"/>
              <a:buChar char="•"/>
            </a:pPr>
            <a:r>
              <a:rPr lang="en-US" sz="1300" baseline="0" dirty="0"/>
              <a:t> Start on the y-axis at some important value.  For example, 4 inches of precipitation.  Then, trace a horizontal line until you intersect the model.  Then, trace a vertical line down to estimate a corresponding probability.</a:t>
            </a:r>
          </a:p>
          <a:p>
            <a:pPr>
              <a:buFont typeface="Arial" pitchFamily="34" charset="0"/>
              <a:buChar char="•"/>
            </a:pPr>
            <a:r>
              <a:rPr lang="en-US" sz="1300" baseline="0" dirty="0"/>
              <a:t> In this case, there is an approximate 1/50 annual chance of exceeding 4 inches of precipitation.</a:t>
            </a:r>
          </a:p>
        </p:txBody>
      </p:sp>
      <p:sp>
        <p:nvSpPr>
          <p:cNvPr id="6" name="Slide Number Placeholder 5"/>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1024420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This image is an instance of the second question: “</a:t>
            </a:r>
            <a:r>
              <a:rPr lang="en-US" sz="1300" baseline="0" dirty="0"/>
              <a:t>given YYY probability, what is the corresponding quantile?”</a:t>
            </a:r>
          </a:p>
          <a:p>
            <a:pPr>
              <a:buFont typeface="Arial" pitchFamily="34" charset="0"/>
              <a:buChar char="•"/>
            </a:pPr>
            <a:r>
              <a:rPr lang="en-US" sz="1300" baseline="0" dirty="0"/>
              <a:t> This time, start on the x-axis at some important probability.  For instance, the 1/500 exceedance probability.  Then, trace a vertical line upwards until you intersect the model.  Then, trace a horizontal line to estimate a corresponding quantile.</a:t>
            </a:r>
          </a:p>
          <a:p>
            <a:pPr>
              <a:buFont typeface="Arial" pitchFamily="34" charset="0"/>
              <a:buChar char="•"/>
            </a:pPr>
            <a:r>
              <a:rPr lang="en-US" sz="1300" baseline="0" dirty="0"/>
              <a:t> In this case, the 1/500 annual exceedance probability precipitation is approximately 6.75 inches.</a:t>
            </a:r>
            <a:endParaRPr lang="en-US" sz="1300" dirty="0"/>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586056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a:buFont typeface="Arial" pitchFamily="34" charset="0"/>
              <a:buChar char="•"/>
            </a:pPr>
            <a:r>
              <a:rPr lang="en-US" sz="1300" dirty="0"/>
              <a:t> Parametric modeling has many</a:t>
            </a:r>
            <a:r>
              <a:rPr lang="en-US" sz="1300" baseline="0" dirty="0"/>
              <a:t> advantages when compared to graphically fitting an empirical distribution.</a:t>
            </a:r>
          </a:p>
          <a:p>
            <a:pPr lvl="0">
              <a:buFont typeface="Arial" pitchFamily="34" charset="0"/>
              <a:buChar char="•"/>
            </a:pPr>
            <a:r>
              <a:rPr lang="en-US" sz="1300" baseline="0" dirty="0"/>
              <a:t> The biggest advantage is that a fully-parameterized analytical distribution allows the user to estimate quantiles throughout the entire range of probability from 1 -&gt; 0.</a:t>
            </a:r>
          </a:p>
          <a:p>
            <a:pPr lvl="0">
              <a:buFont typeface="Arial" pitchFamily="34" charset="0"/>
              <a:buChar char="•"/>
            </a:pPr>
            <a:r>
              <a:rPr lang="en-US" sz="1300" baseline="0" dirty="0"/>
              <a:t> Also, parameters can be “pooled” and regionalized to improve estimates everywhere.</a:t>
            </a:r>
          </a:p>
          <a:p>
            <a:pPr lvl="0">
              <a:buFont typeface="Arial" pitchFamily="34" charset="0"/>
              <a:buChar char="•"/>
            </a:pPr>
            <a:r>
              <a:rPr lang="en-US" sz="1300" baseline="0" dirty="0"/>
              <a:t> Confidence limits can be computed.</a:t>
            </a:r>
          </a:p>
          <a:p>
            <a:pPr lvl="0">
              <a:buFont typeface="Arial" pitchFamily="34" charset="0"/>
              <a:buChar char="•"/>
            </a:pPr>
            <a:r>
              <a:rPr lang="en-US" sz="1300" baseline="0" dirty="0"/>
              <a:t> The calculations that are used to fit an analytical distribution are tractable and repeatable by other engineers.  This isn’t the case when graphically fitting an empirical distribution.</a:t>
            </a:r>
          </a:p>
          <a:p>
            <a:pPr lvl="1">
              <a:buFont typeface="Arial" pitchFamily="34" charset="0"/>
              <a:buChar char="•"/>
            </a:pPr>
            <a:r>
              <a:rPr lang="en-US" sz="1300" baseline="0" dirty="0"/>
              <a:t> This becomes incredibly important when comparing, say, 1/100 annual exceedance probability floodplains in the eastern United States against those developed on the west coast.  They better mean the same thing in order to prioritize funding for infrastructure or management!</a:t>
            </a:r>
          </a:p>
        </p:txBody>
      </p:sp>
      <p:sp>
        <p:nvSpPr>
          <p:cNvPr id="6" name="Slide Number Placeholder 5"/>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527210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42AA24-C6CE-4B71-9A1A-C4408C7D5119}" type="datetime1">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77169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8ABCFE-6BCE-4117-A967-B4E601BAA79A}" type="datetime1">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52192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FCB988-2A61-4B6D-A183-D3725D525781}" type="datetime1">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338741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5129-8D02-4C16-A183-9521B3B3F6C6}" type="datetime1">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281189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B4DA50-A716-47AC-8906-F4AA78A9A241}" type="datetime1">
              <a:rPr lang="en-US" smtClean="0"/>
              <a:t>4/21/2023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3410861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FC7C6-4A49-4980-86AD-7E4C2ABA3416}" type="datetime1">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1180738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B8FC535-AD6B-4D4F-84B2-563AC0AEB090}" type="datetime1">
              <a:rPr lang="en-US" smtClean="0"/>
              <a:t>4/21/2023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490637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8A76B2-0E27-4A84-A574-D0679C3E8BBE}" type="datetime1">
              <a:rPr lang="en-US" smtClean="0"/>
              <a:t>4/21/2023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615656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2953B-374C-4230-8F0F-95220101F66D}" type="datetime1">
              <a:rPr lang="en-US" smtClean="0"/>
              <a:t>4/21/2023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244578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790E8AE-EDF7-4B7F-BAB1-303FEE602A4C}" type="datetime1">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285995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6C72ABD-7E04-4F32-8D33-21C4028FB210}" type="datetime1">
              <a:rPr lang="en-US" smtClean="0"/>
              <a:t>4/21/2023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8B3EB-B036-42E3-BDC6-61164CFA6CF3}" type="slidenum">
              <a:rPr lang="en-US" smtClean="0"/>
              <a:t>‹#›</a:t>
            </a:fld>
            <a:endParaRPr lang="en-US"/>
          </a:p>
        </p:txBody>
      </p:sp>
    </p:spTree>
    <p:extLst>
      <p:ext uri="{BB962C8B-B14F-4D97-AF65-F5344CB8AC3E}">
        <p14:creationId xmlns:p14="http://schemas.microsoft.com/office/powerpoint/2010/main" val="797181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A54911AD-181E-412C-99F8-3D9956771B8B}" type="datetime1">
              <a:rPr lang="en-US" smtClean="0"/>
              <a:pPr/>
              <a:t>4/21/2023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AC78B3EB-B036-42E3-BDC6-61164CFA6CF3}" type="slidenum">
              <a:rPr lang="en-US" smtClean="0"/>
              <a:pPr/>
              <a:t>‹#›</a:t>
            </a:fld>
            <a:endParaRPr lang="en-US"/>
          </a:p>
        </p:txBody>
      </p:sp>
    </p:spTree>
    <p:extLst>
      <p:ext uri="{BB962C8B-B14F-4D97-AF65-F5344CB8AC3E}">
        <p14:creationId xmlns:p14="http://schemas.microsoft.com/office/powerpoint/2010/main" val="14873655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task-2-kolmogorov-smirnov-test"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task-3-chi-squared-test"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 Id="rId5" Type="http://schemas.openxmlformats.org/officeDocument/2006/relationships/image" Target="../media/image36.png"/><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sspdocs/ssptutorialsguides/goodness-of-fit-tests"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hyperlink" Target="https://youtu.be/4KXU9e3J2NU"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www.hec.usace.army.mil/confluence/sspdocs/ssptutorialsguides/mixed-population-analysis"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3" Type="http://schemas.openxmlformats.org/officeDocument/2006/relationships/hyperlink" Target="https://www.hec.usace.army.mil/confluence/sspdocs/ssptutorialsguides/combining-precipitation-frequency-and-flow-frequency-results/combining-flow-frequency-curves-determined-by-independent-estimates" TargetMode="External"/><Relationship Id="rId2" Type="http://schemas.openxmlformats.org/officeDocument/2006/relationships/notesSlide" Target="../notesSlides/notesSlide49.xml"/><Relationship Id="rId1" Type="http://schemas.openxmlformats.org/officeDocument/2006/relationships/slideLayout" Target="../slideLayouts/slideLayout4.xml"/><Relationship Id="rId5" Type="http://schemas.openxmlformats.org/officeDocument/2006/relationships/image" Target="../media/image47.png"/><Relationship Id="rId4" Type="http://schemas.openxmlformats.org/officeDocument/2006/relationships/image" Target="../media/image4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Parametric Modeling</a:t>
            </a:r>
          </a:p>
        </p:txBody>
      </p:sp>
      <p:sp>
        <p:nvSpPr>
          <p:cNvPr id="3" name="Subtitle 2"/>
          <p:cNvSpPr>
            <a:spLocks noGrp="1"/>
          </p:cNvSpPr>
          <p:nvPr>
            <p:ph type="subTitle" idx="1"/>
          </p:nvPr>
        </p:nvSpPr>
        <p:spPr>
          <a:xfrm>
            <a:off x="1524000" y="3602037"/>
            <a:ext cx="9144000" cy="2133599"/>
          </a:xfrm>
        </p:spPr>
        <p:txBody>
          <a:bodyPr>
            <a:normAutofit/>
          </a:bodyPr>
          <a:lstStyle/>
          <a:p>
            <a:endParaRPr lang="en-US" dirty="0"/>
          </a:p>
          <a:p>
            <a:r>
              <a:rPr lang="en-US" dirty="0"/>
              <a:t>Mike Bartles, P.E.</a:t>
            </a:r>
          </a:p>
          <a:p>
            <a:r>
              <a:rPr lang="en-US" dirty="0"/>
              <a:t>US Army Corps of Engineers</a:t>
            </a:r>
          </a:p>
          <a:p>
            <a:r>
              <a:rPr lang="en-US" dirty="0"/>
              <a:t>Hydrologic Engineering Center</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890" y="5632086"/>
            <a:ext cx="1371600" cy="1050550"/>
          </a:xfrm>
          <a:prstGeom prst="rect">
            <a:avLst/>
          </a:prstGeom>
        </p:spPr>
      </p:pic>
    </p:spTree>
    <p:extLst>
      <p:ext uri="{BB962C8B-B14F-4D97-AF65-F5344CB8AC3E}">
        <p14:creationId xmlns:p14="http://schemas.microsoft.com/office/powerpoint/2010/main" val="1262575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Disadvantages of Parametric Modeling</a:t>
            </a:r>
          </a:p>
        </p:txBody>
      </p:sp>
      <p:sp>
        <p:nvSpPr>
          <p:cNvPr id="3" name="Content Placeholder 2">
            <a:extLst>
              <a:ext uri="{FF2B5EF4-FFF2-40B4-BE49-F238E27FC236}">
                <a16:creationId xmlns:a16="http://schemas.microsoft.com/office/drawing/2014/main" id="{E85D65F5-D196-D100-96C5-D2927B7BA394}"/>
              </a:ext>
            </a:extLst>
          </p:cNvPr>
          <p:cNvSpPr>
            <a:spLocks noGrp="1"/>
          </p:cNvSpPr>
          <p:nvPr>
            <p:ph sz="half" idx="1"/>
          </p:nvPr>
        </p:nvSpPr>
        <p:spPr/>
        <p:txBody>
          <a:bodyPr/>
          <a:lstStyle/>
          <a:p>
            <a:pPr eaLnBrk="1" hangingPunct="1">
              <a:defRPr/>
            </a:pPr>
            <a:r>
              <a:rPr lang="en-US" sz="2400" b="1" dirty="0"/>
              <a:t>Must assume a model up front</a:t>
            </a:r>
          </a:p>
          <a:p>
            <a:pPr eaLnBrk="1" hangingPunct="1">
              <a:defRPr/>
            </a:pPr>
            <a:r>
              <a:rPr lang="en-US" sz="2200" b="1" dirty="0"/>
              <a:t>Some types of data will not be well fit</a:t>
            </a:r>
          </a:p>
          <a:p>
            <a:pPr eaLnBrk="1" hangingPunct="1">
              <a:defRPr/>
            </a:pPr>
            <a:r>
              <a:rPr lang="en-US" sz="2400" dirty="0"/>
              <a:t>May provide a false sense of accuracy</a:t>
            </a:r>
          </a:p>
          <a:p>
            <a:pPr lvl="1" eaLnBrk="1" hangingPunct="1">
              <a:defRPr/>
            </a:pPr>
            <a:r>
              <a:rPr lang="en-US" sz="1800" dirty="0"/>
              <a:t>Precision vs. Accuracy</a:t>
            </a:r>
          </a:p>
          <a:p>
            <a:pPr eaLnBrk="1" hangingPunct="1">
              <a:defRPr/>
            </a:pPr>
            <a:r>
              <a:rPr lang="en-US" sz="2400" dirty="0"/>
              <a:t>Can take more time than graphical techniques</a:t>
            </a:r>
          </a:p>
          <a:p>
            <a:endParaRPr lang="en-US" dirty="0"/>
          </a:p>
        </p:txBody>
      </p:sp>
      <p:pic>
        <p:nvPicPr>
          <p:cNvPr id="2" name="Picture 1"/>
          <p:cNvPicPr>
            <a:picLocks noChangeAspect="1"/>
          </p:cNvPicPr>
          <p:nvPr/>
        </p:nvPicPr>
        <p:blipFill rotWithShape="1">
          <a:blip r:embed="rId3"/>
          <a:srcRect l="6849" t="13709" r="2406" b="6657"/>
          <a:stretch/>
        </p:blipFill>
        <p:spPr>
          <a:xfrm>
            <a:off x="6406516" y="1825625"/>
            <a:ext cx="4947284" cy="3657599"/>
          </a:xfrm>
          <a:prstGeom prst="rect">
            <a:avLst/>
          </a:prstGeom>
          <a:ln>
            <a:solidFill>
              <a:schemeClr val="tx1"/>
            </a:solidFill>
          </a:ln>
        </p:spPr>
      </p:pic>
      <p:grpSp>
        <p:nvGrpSpPr>
          <p:cNvPr id="6" name="Group 5"/>
          <p:cNvGrpSpPr/>
          <p:nvPr/>
        </p:nvGrpSpPr>
        <p:grpSpPr>
          <a:xfrm>
            <a:off x="9662160" y="4721225"/>
            <a:ext cx="1463040" cy="282389"/>
            <a:chOff x="1977887" y="4343400"/>
            <a:chExt cx="1463040" cy="282389"/>
          </a:xfrm>
        </p:grpSpPr>
        <p:sp>
          <p:nvSpPr>
            <p:cNvPr id="9" name="Rectangle 8"/>
            <p:cNvSpPr/>
            <p:nvPr/>
          </p:nvSpPr>
          <p:spPr>
            <a:xfrm>
              <a:off x="1977887" y="4343400"/>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0" name="Oval 9"/>
            <p:cNvSpPr>
              <a:spLocks noChangeAspect="1"/>
            </p:cNvSpPr>
            <p:nvPr/>
          </p:nvSpPr>
          <p:spPr>
            <a:xfrm>
              <a:off x="2118360" y="4419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Slide Number Placeholder 6">
            <a:extLst>
              <a:ext uri="{FF2B5EF4-FFF2-40B4-BE49-F238E27FC236}">
                <a16:creationId xmlns:a16="http://schemas.microsoft.com/office/drawing/2014/main" id="{80509D58-4C4B-F35D-54F3-8BCADCFE22F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11255783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7A7B81A4-3A3E-B538-4EC9-A797E4BA7F4D}"/>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t>Develop a representative data set</a:t>
            </a:r>
          </a:p>
          <a:p>
            <a:pPr marL="457200" indent="-457200" eaLnBrk="1" hangingPunct="1">
              <a:buFont typeface="+mj-lt"/>
              <a:buAutoNum type="arabicPeriod"/>
              <a:defRPr/>
            </a:pPr>
            <a:r>
              <a:rPr lang="en-US" sz="2800" dirty="0"/>
              <a:t>Select a probability distribution and fitting method (“model”)</a:t>
            </a:r>
          </a:p>
          <a:p>
            <a:pPr marL="457200" indent="-457200" eaLnBrk="1" hangingPunct="1">
              <a:buFont typeface="+mj-lt"/>
              <a:buAutoNum type="arabicPeriod"/>
              <a:defRPr/>
            </a:pPr>
            <a:r>
              <a:rPr lang="en-US" sz="2800" dirty="0"/>
              <a:t>Compute parameters of the model using the data (i.e. fit the distribution)</a:t>
            </a:r>
          </a:p>
          <a:p>
            <a:pPr marL="457200" indent="-457200" eaLnBrk="1" hangingPunct="1">
              <a:buFont typeface="+mj-lt"/>
              <a:buAutoNum type="arabicPeriod"/>
              <a:defRPr/>
            </a:pPr>
            <a:r>
              <a:rPr lang="en-US" sz="2800" dirty="0"/>
              <a:t>Verify appropriateness of the model</a:t>
            </a:r>
          </a:p>
          <a:p>
            <a:pPr marL="457200" indent="-457200" eaLnBrk="1" hangingPunct="1">
              <a:buFont typeface="+mj-lt"/>
              <a:buAutoNum type="arabicPeriod"/>
              <a:defRPr/>
            </a:pPr>
            <a:r>
              <a:rPr lang="en-US" sz="2800" dirty="0"/>
              <a:t>Use model to predict quantiles of interest</a:t>
            </a:r>
          </a:p>
          <a:p>
            <a:endParaRPr lang="en-US" dirty="0"/>
          </a:p>
        </p:txBody>
      </p:sp>
      <p:pic>
        <p:nvPicPr>
          <p:cNvPr id="2" name="Picture 1"/>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5" name="Picture 4"/>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9" name="Picture 8"/>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5" name="TextBox 14"/>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8" name="TextBox 17"/>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6" name="Slide Number Placeholder 6">
            <a:extLst>
              <a:ext uri="{FF2B5EF4-FFF2-40B4-BE49-F238E27FC236}">
                <a16:creationId xmlns:a16="http://schemas.microsoft.com/office/drawing/2014/main" id="{46C603AE-77C1-4069-332F-BDA8B50F993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14916299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985B1F8E-47E5-EC46-22FA-7F6AC34B6062}"/>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solidFill>
                  <a:srgbClr val="FF0000"/>
                </a:solidFill>
              </a:rPr>
              <a:t>Develop a representative data set</a:t>
            </a:r>
          </a:p>
          <a:p>
            <a:pPr marL="457200" indent="-457200" eaLnBrk="1" hangingPunct="1">
              <a:buFont typeface="+mj-lt"/>
              <a:buAutoNum type="arabicPeriod"/>
              <a:defRPr/>
            </a:pPr>
            <a:r>
              <a:rPr lang="en-US" sz="2800" dirty="0"/>
              <a:t>Select a probability distribution and fitting method (“model”)</a:t>
            </a:r>
          </a:p>
          <a:p>
            <a:pPr marL="457200" indent="-457200" eaLnBrk="1" hangingPunct="1">
              <a:buFont typeface="+mj-lt"/>
              <a:buAutoNum type="arabicPeriod"/>
              <a:defRPr/>
            </a:pPr>
            <a:r>
              <a:rPr lang="en-US" sz="2800" dirty="0"/>
              <a:t>Compute parameters of the model using the data (i.e. fit the distribution)</a:t>
            </a:r>
          </a:p>
          <a:p>
            <a:pPr marL="457200" indent="-457200" eaLnBrk="1" hangingPunct="1">
              <a:buFont typeface="+mj-lt"/>
              <a:buAutoNum type="arabicPeriod"/>
              <a:defRPr/>
            </a:pPr>
            <a:r>
              <a:rPr lang="en-US" sz="2800" dirty="0"/>
              <a:t>Verify appropriateness of the model</a:t>
            </a:r>
          </a:p>
          <a:p>
            <a:pPr marL="457200" indent="-457200" eaLnBrk="1" hangingPunct="1">
              <a:buFont typeface="+mj-lt"/>
              <a:buAutoNum type="arabicPeriod"/>
              <a:defRPr/>
            </a:pPr>
            <a:r>
              <a:rPr lang="en-US" sz="2800" dirty="0"/>
              <a:t>Use model to predict quantiles of interest</a:t>
            </a:r>
          </a:p>
          <a:p>
            <a:endParaRPr lang="en-US" dirty="0"/>
          </a:p>
        </p:txBody>
      </p:sp>
      <p:pic>
        <p:nvPicPr>
          <p:cNvPr id="6" name="Picture 5">
            <a:extLst>
              <a:ext uri="{FF2B5EF4-FFF2-40B4-BE49-F238E27FC236}">
                <a16:creationId xmlns:a16="http://schemas.microsoft.com/office/drawing/2014/main" id="{9AE53C5F-C034-2ACD-6AE0-E96F7DE74DC1}"/>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69A86415-84D4-6D3F-3E65-3C89E5D6892F}"/>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346F1D43-8E19-CD91-C9AD-5B76247169FA}"/>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20666C3E-D76D-BA77-D4A3-B898A5989B5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B556015B-F96C-5DFA-6C55-BFDA4318240B}"/>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19958593-72BD-A54B-E1FA-79588410BD3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91947869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Requirements</a:t>
            </a:r>
            <a:endParaRPr lang="en-US" b="0" dirty="0"/>
          </a:p>
        </p:txBody>
      </p:sp>
      <p:sp>
        <p:nvSpPr>
          <p:cNvPr id="7" name="Rectangle 3"/>
          <p:cNvSpPr txBox="1">
            <a:spLocks noChangeArrowheads="1"/>
          </p:cNvSpPr>
          <p:nvPr/>
        </p:nvSpPr>
        <p:spPr bwMode="auto">
          <a:xfrm>
            <a:off x="2133601" y="1555750"/>
            <a:ext cx="8077199" cy="4540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18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18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18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18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18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1800">
                <a:solidFill>
                  <a:schemeClr val="tx1"/>
                </a:solidFill>
                <a:latin typeface="+mn-lt"/>
              </a:defRPr>
            </a:lvl9pPr>
          </a:lstStyle>
          <a:p>
            <a:pPr eaLnBrk="1" hangingPunct="1">
              <a:defRPr/>
            </a:pPr>
            <a:r>
              <a:rPr lang="en-US" b="1" u="sng" dirty="0"/>
              <a:t>Data set must be comprised of homogeneous, independent, and identically distributed values</a:t>
            </a:r>
          </a:p>
        </p:txBody>
      </p:sp>
      <p:pic>
        <p:nvPicPr>
          <p:cNvPr id="3" name="Picture 2"/>
          <p:cNvPicPr>
            <a:picLocks noChangeAspect="1"/>
          </p:cNvPicPr>
          <p:nvPr/>
        </p:nvPicPr>
        <p:blipFill rotWithShape="1">
          <a:blip r:embed="rId3"/>
          <a:srcRect l="6848" t="13980" r="4119"/>
          <a:stretch/>
        </p:blipFill>
        <p:spPr>
          <a:xfrm>
            <a:off x="1676400" y="2621280"/>
            <a:ext cx="4268984" cy="3474720"/>
          </a:xfrm>
          <a:prstGeom prst="rect">
            <a:avLst/>
          </a:prstGeom>
          <a:ln>
            <a:solidFill>
              <a:schemeClr val="tx1"/>
            </a:solidFill>
          </a:ln>
        </p:spPr>
      </p:pic>
      <p:pic>
        <p:nvPicPr>
          <p:cNvPr id="4" name="Picture 3"/>
          <p:cNvPicPr>
            <a:picLocks noChangeAspect="1"/>
          </p:cNvPicPr>
          <p:nvPr/>
        </p:nvPicPr>
        <p:blipFill rotWithShape="1">
          <a:blip r:embed="rId4"/>
          <a:srcRect l="6848" t="13879" r="4119"/>
          <a:stretch/>
        </p:blipFill>
        <p:spPr>
          <a:xfrm>
            <a:off x="6225208" y="2621279"/>
            <a:ext cx="4263965" cy="3474720"/>
          </a:xfrm>
          <a:prstGeom prst="rect">
            <a:avLst/>
          </a:prstGeom>
          <a:noFill/>
          <a:ln>
            <a:solidFill>
              <a:schemeClr val="tx1"/>
            </a:solidFill>
          </a:ln>
        </p:spPr>
      </p:pic>
      <p:grpSp>
        <p:nvGrpSpPr>
          <p:cNvPr id="5" name="Group 4"/>
          <p:cNvGrpSpPr/>
          <p:nvPr/>
        </p:nvGrpSpPr>
        <p:grpSpPr>
          <a:xfrm>
            <a:off x="8592013" y="2743200"/>
            <a:ext cx="1752600" cy="762000"/>
            <a:chOff x="6934200" y="2743200"/>
            <a:chExt cx="1752600" cy="762000"/>
          </a:xfrm>
        </p:grpSpPr>
        <p:sp>
          <p:nvSpPr>
            <p:cNvPr id="10" name="Rectangle 9"/>
            <p:cNvSpPr/>
            <p:nvPr/>
          </p:nvSpPr>
          <p:spPr>
            <a:xfrm>
              <a:off x="6934200" y="2743200"/>
              <a:ext cx="1752600"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6075">
                <a:lnSpc>
                  <a:spcPct val="150000"/>
                </a:lnSpc>
              </a:pPr>
              <a:r>
                <a:rPr lang="en-US" sz="1600" dirty="0">
                  <a:solidFill>
                    <a:schemeClr val="tx1"/>
                  </a:solidFill>
                </a:rPr>
                <a:t>Original Data</a:t>
              </a:r>
            </a:p>
            <a:p>
              <a:pPr indent="346075">
                <a:lnSpc>
                  <a:spcPct val="150000"/>
                </a:lnSpc>
              </a:pPr>
              <a:r>
                <a:rPr lang="en-US" sz="1600" dirty="0">
                  <a:solidFill>
                    <a:schemeClr val="tx1"/>
                  </a:solidFill>
                </a:rPr>
                <a:t>Filtered Values</a:t>
              </a:r>
            </a:p>
          </p:txBody>
        </p:sp>
        <p:sp>
          <p:nvSpPr>
            <p:cNvPr id="11" name="Oval 10"/>
            <p:cNvSpPr>
              <a:spLocks noChangeAspect="1"/>
            </p:cNvSpPr>
            <p:nvPr/>
          </p:nvSpPr>
          <p:spPr>
            <a:xfrm>
              <a:off x="7066280" y="3256280"/>
              <a:ext cx="172720" cy="172720"/>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10400" y="2971800"/>
              <a:ext cx="762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090410" y="2895600"/>
              <a:ext cx="72390" cy="2286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162800" y="2842260"/>
              <a:ext cx="73152" cy="28194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7239000" y="2971800"/>
              <a:ext cx="76200" cy="15240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Slide Number Placeholder 6">
            <a:extLst>
              <a:ext uri="{FF2B5EF4-FFF2-40B4-BE49-F238E27FC236}">
                <a16:creationId xmlns:a16="http://schemas.microsoft.com/office/drawing/2014/main" id="{CB52C40B-F753-742D-60E3-40D82E91F33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328064610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u="sng" dirty="0"/>
              <a:t>I</a:t>
            </a:r>
            <a:r>
              <a:rPr lang="en-US" sz="4000" dirty="0"/>
              <a:t>ndependent and </a:t>
            </a:r>
            <a:r>
              <a:rPr lang="en-US" sz="4000" u="sng" dirty="0"/>
              <a:t>I</a:t>
            </a:r>
            <a:r>
              <a:rPr lang="en-US" sz="4000" dirty="0"/>
              <a:t>dentically </a:t>
            </a:r>
            <a:r>
              <a:rPr lang="en-US" sz="4000" u="sng" dirty="0"/>
              <a:t>D</a:t>
            </a:r>
            <a:r>
              <a:rPr lang="en-US" sz="4000" dirty="0"/>
              <a:t>istributed (IID)</a:t>
            </a:r>
          </a:p>
        </p:txBody>
      </p:sp>
      <p:sp>
        <p:nvSpPr>
          <p:cNvPr id="3" name="Content Placeholder 2">
            <a:extLst>
              <a:ext uri="{FF2B5EF4-FFF2-40B4-BE49-F238E27FC236}">
                <a16:creationId xmlns:a16="http://schemas.microsoft.com/office/drawing/2014/main" id="{11B34794-1033-D605-5F4D-3D04AB2B92D6}"/>
              </a:ext>
            </a:extLst>
          </p:cNvPr>
          <p:cNvSpPr>
            <a:spLocks noGrp="1"/>
          </p:cNvSpPr>
          <p:nvPr>
            <p:ph sz="half" idx="1"/>
          </p:nvPr>
        </p:nvSpPr>
        <p:spPr/>
        <p:txBody>
          <a:bodyPr>
            <a:normAutofit/>
          </a:bodyPr>
          <a:lstStyle/>
          <a:p>
            <a:pPr eaLnBrk="1" hangingPunct="1">
              <a:defRPr/>
            </a:pPr>
            <a:r>
              <a:rPr lang="en-US" sz="3600" b="1" dirty="0"/>
              <a:t>Independent</a:t>
            </a:r>
          </a:p>
          <a:p>
            <a:pPr lvl="1" eaLnBrk="1" hangingPunct="1">
              <a:defRPr/>
            </a:pPr>
            <a:r>
              <a:rPr lang="en-US" sz="2800" dirty="0"/>
              <a:t>Is the magnitude of one peak dependent upon another?</a:t>
            </a:r>
          </a:p>
          <a:p>
            <a:pPr lvl="1" eaLnBrk="1" hangingPunct="1">
              <a:defRPr/>
            </a:pPr>
            <a:r>
              <a:rPr lang="en-US" sz="2800" dirty="0"/>
              <a:t>How many independent peaks are there in this stage hydrograph?</a:t>
            </a:r>
          </a:p>
          <a:p>
            <a:pPr lvl="2" eaLnBrk="1" hangingPunct="1">
              <a:defRPr/>
            </a:pPr>
            <a:r>
              <a:rPr lang="en-US" i="1" dirty="0"/>
              <a:t>Frankford Creek at Castor Ave, Philadelphia, PA</a:t>
            </a:r>
          </a:p>
        </p:txBody>
      </p:sp>
      <p:pic>
        <p:nvPicPr>
          <p:cNvPr id="2" name="Picture 1"/>
          <p:cNvPicPr>
            <a:picLocks noChangeAspect="1"/>
          </p:cNvPicPr>
          <p:nvPr/>
        </p:nvPicPr>
        <p:blipFill rotWithShape="1">
          <a:blip r:embed="rId3"/>
          <a:srcRect l="7444" t="13380" r="3523" b="11423"/>
          <a:stretch/>
        </p:blipFill>
        <p:spPr>
          <a:xfrm>
            <a:off x="6704496" y="1825625"/>
            <a:ext cx="4926227" cy="3505201"/>
          </a:xfrm>
          <a:prstGeom prst="rect">
            <a:avLst/>
          </a:prstGeom>
          <a:ln>
            <a:solidFill>
              <a:schemeClr val="tx1"/>
            </a:solidFill>
          </a:ln>
        </p:spPr>
      </p:pic>
      <p:cxnSp>
        <p:nvCxnSpPr>
          <p:cNvPr id="4" name="Straight Arrow Connector 3"/>
          <p:cNvCxnSpPr/>
          <p:nvPr/>
        </p:nvCxnSpPr>
        <p:spPr>
          <a:xfrm>
            <a:off x="7820722" y="2587624"/>
            <a:ext cx="228600" cy="9906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8658922" y="1368424"/>
            <a:ext cx="22860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9104660" y="1711324"/>
            <a:ext cx="62948" cy="8001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9527834" y="2587624"/>
            <a:ext cx="22860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6">
            <a:extLst>
              <a:ext uri="{FF2B5EF4-FFF2-40B4-BE49-F238E27FC236}">
                <a16:creationId xmlns:a16="http://schemas.microsoft.com/office/drawing/2014/main" id="{76E0CB53-F0B6-0C61-9762-247E842668F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138286253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u="sng" dirty="0"/>
              <a:t>I</a:t>
            </a:r>
            <a:r>
              <a:rPr lang="en-US" sz="4000" dirty="0"/>
              <a:t>ndependent and </a:t>
            </a:r>
            <a:r>
              <a:rPr lang="en-US" sz="4000" u="sng" dirty="0"/>
              <a:t>I</a:t>
            </a:r>
            <a:r>
              <a:rPr lang="en-US" sz="4000" dirty="0"/>
              <a:t>dentically </a:t>
            </a:r>
            <a:r>
              <a:rPr lang="en-US" sz="4000" u="sng" dirty="0"/>
              <a:t>D</a:t>
            </a:r>
            <a:r>
              <a:rPr lang="en-US" sz="4000" dirty="0"/>
              <a:t>istributed (IID)</a:t>
            </a:r>
          </a:p>
        </p:txBody>
      </p:sp>
      <p:sp>
        <p:nvSpPr>
          <p:cNvPr id="3" name="Content Placeholder 2">
            <a:extLst>
              <a:ext uri="{FF2B5EF4-FFF2-40B4-BE49-F238E27FC236}">
                <a16:creationId xmlns:a16="http://schemas.microsoft.com/office/drawing/2014/main" id="{8D0E3727-C0E8-DC37-1180-BBF0053A352C}"/>
              </a:ext>
            </a:extLst>
          </p:cNvPr>
          <p:cNvSpPr>
            <a:spLocks noGrp="1"/>
          </p:cNvSpPr>
          <p:nvPr>
            <p:ph sz="half" idx="1"/>
          </p:nvPr>
        </p:nvSpPr>
        <p:spPr/>
        <p:txBody>
          <a:bodyPr>
            <a:normAutofit/>
          </a:bodyPr>
          <a:lstStyle/>
          <a:p>
            <a:pPr eaLnBrk="1" hangingPunct="1">
              <a:defRPr/>
            </a:pPr>
            <a:r>
              <a:rPr lang="en-US" sz="3600" b="1" dirty="0"/>
              <a:t>Identically distributed</a:t>
            </a:r>
          </a:p>
          <a:p>
            <a:pPr lvl="1" eaLnBrk="1" hangingPunct="1">
              <a:defRPr/>
            </a:pPr>
            <a:r>
              <a:rPr lang="en-US" sz="2800" dirty="0"/>
              <a:t>The sample (child population) is randomly drawn and is representative of the parent population</a:t>
            </a:r>
          </a:p>
          <a:p>
            <a:pPr lvl="2" eaLnBrk="1" hangingPunct="1">
              <a:defRPr/>
            </a:pPr>
            <a:r>
              <a:rPr lang="en-US" i="1" dirty="0"/>
              <a:t>Red River of the North at Fargo, ND</a:t>
            </a:r>
          </a:p>
        </p:txBody>
      </p:sp>
      <p:pic>
        <p:nvPicPr>
          <p:cNvPr id="5" name="Content Placeholder 4">
            <a:extLst>
              <a:ext uri="{FF2B5EF4-FFF2-40B4-BE49-F238E27FC236}">
                <a16:creationId xmlns:a16="http://schemas.microsoft.com/office/drawing/2014/main" id="{1D291075-EE1B-A5EE-BFD6-E0FCC2F77930}"/>
              </a:ext>
            </a:extLst>
          </p:cNvPr>
          <p:cNvPicPr>
            <a:picLocks noGrp="1" noChangeAspect="1"/>
          </p:cNvPicPr>
          <p:nvPr>
            <p:ph sz="half" idx="2"/>
          </p:nvPr>
        </p:nvPicPr>
        <p:blipFill>
          <a:blip r:embed="rId3"/>
          <a:stretch>
            <a:fillRect/>
          </a:stretch>
        </p:blipFill>
        <p:spPr>
          <a:xfrm>
            <a:off x="6537766" y="1510657"/>
            <a:ext cx="5181599" cy="4365319"/>
          </a:xfrm>
          <a:prstGeom prst="rect">
            <a:avLst/>
          </a:prstGeom>
        </p:spPr>
      </p:pic>
      <p:sp>
        <p:nvSpPr>
          <p:cNvPr id="6" name="Slide Number Placeholder 6">
            <a:extLst>
              <a:ext uri="{FF2B5EF4-FFF2-40B4-BE49-F238E27FC236}">
                <a16:creationId xmlns:a16="http://schemas.microsoft.com/office/drawing/2014/main" id="{8346440C-50F3-6E5B-8F2D-60A6DBE5EDF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274108034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u="sng" dirty="0"/>
              <a:t>I</a:t>
            </a:r>
            <a:r>
              <a:rPr lang="en-US" sz="4000" dirty="0"/>
              <a:t>ndependent and </a:t>
            </a:r>
            <a:r>
              <a:rPr lang="en-US" sz="4000" u="sng" dirty="0"/>
              <a:t>I</a:t>
            </a:r>
            <a:r>
              <a:rPr lang="en-US" sz="4000" dirty="0"/>
              <a:t>dentically </a:t>
            </a:r>
            <a:r>
              <a:rPr lang="en-US" sz="4000" u="sng" dirty="0"/>
              <a:t>D</a:t>
            </a:r>
            <a:r>
              <a:rPr lang="en-US" sz="4000" dirty="0"/>
              <a:t>istributed (IID)</a:t>
            </a:r>
          </a:p>
        </p:txBody>
      </p:sp>
      <p:pic>
        <p:nvPicPr>
          <p:cNvPr id="3" name="Picture 2"/>
          <p:cNvPicPr>
            <a:picLocks noChangeAspect="1"/>
          </p:cNvPicPr>
          <p:nvPr/>
        </p:nvPicPr>
        <p:blipFill rotWithShape="1">
          <a:blip r:embed="rId3"/>
          <a:srcRect l="3763" t="9002" r="2689" b="5485"/>
          <a:stretch/>
        </p:blipFill>
        <p:spPr>
          <a:xfrm>
            <a:off x="2257927" y="1533534"/>
            <a:ext cx="7676147" cy="5029200"/>
          </a:xfrm>
          <a:prstGeom prst="rect">
            <a:avLst/>
          </a:prstGeom>
          <a:ln>
            <a:solidFill>
              <a:schemeClr val="tx1"/>
            </a:solidFill>
          </a:ln>
        </p:spPr>
      </p:pic>
      <p:grpSp>
        <p:nvGrpSpPr>
          <p:cNvPr id="6" name="Group 5"/>
          <p:cNvGrpSpPr/>
          <p:nvPr/>
        </p:nvGrpSpPr>
        <p:grpSpPr>
          <a:xfrm>
            <a:off x="2929053" y="1533290"/>
            <a:ext cx="1828800" cy="895350"/>
            <a:chOff x="1524000" y="1295400"/>
            <a:chExt cx="1828800" cy="895350"/>
          </a:xfrm>
        </p:grpSpPr>
        <p:sp>
          <p:nvSpPr>
            <p:cNvPr id="9" name="Rectangle 8"/>
            <p:cNvSpPr/>
            <p:nvPr/>
          </p:nvSpPr>
          <p:spPr>
            <a:xfrm>
              <a:off x="1524000" y="1295400"/>
              <a:ext cx="1828800" cy="895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Mean (log)</a:t>
              </a:r>
            </a:p>
            <a:p>
              <a:pPr algn="r"/>
              <a:r>
                <a:rPr lang="en-US" sz="1600" dirty="0" err="1">
                  <a:solidFill>
                    <a:schemeClr val="tx1"/>
                  </a:solidFill>
                </a:rPr>
                <a:t>Std</a:t>
              </a:r>
              <a:r>
                <a:rPr lang="en-US" sz="1600" dirty="0">
                  <a:solidFill>
                    <a:schemeClr val="tx1"/>
                  </a:solidFill>
                </a:rPr>
                <a:t> Dev (log)</a:t>
              </a:r>
            </a:p>
            <a:p>
              <a:pPr algn="r"/>
              <a:r>
                <a:rPr lang="en-US" sz="1600" dirty="0">
                  <a:solidFill>
                    <a:schemeClr val="tx1"/>
                  </a:solidFill>
                </a:rPr>
                <a:t>Skew (log)</a:t>
              </a:r>
            </a:p>
          </p:txBody>
        </p:sp>
        <p:cxnSp>
          <p:nvCxnSpPr>
            <p:cNvPr id="10" name="Straight Connector 9"/>
            <p:cNvCxnSpPr/>
            <p:nvPr/>
          </p:nvCxnSpPr>
          <p:spPr>
            <a:xfrm>
              <a:off x="1676400" y="1478280"/>
              <a:ext cx="304800"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676400" y="1737360"/>
              <a:ext cx="3048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676400" y="1981200"/>
              <a:ext cx="3048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3057939" y="4644483"/>
            <a:ext cx="1463040" cy="282389"/>
            <a:chOff x="1977887" y="4343400"/>
            <a:chExt cx="1463040" cy="282389"/>
          </a:xfrm>
        </p:grpSpPr>
        <p:sp>
          <p:nvSpPr>
            <p:cNvPr id="13" name="Rectangle 12"/>
            <p:cNvSpPr/>
            <p:nvPr/>
          </p:nvSpPr>
          <p:spPr>
            <a:xfrm>
              <a:off x="1977887" y="4343400"/>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4" name="Oval 3"/>
            <p:cNvSpPr>
              <a:spLocks noChangeAspect="1"/>
            </p:cNvSpPr>
            <p:nvPr/>
          </p:nvSpPr>
          <p:spPr>
            <a:xfrm>
              <a:off x="2118360" y="4419600"/>
              <a:ext cx="91440" cy="914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Slide Number Placeholder 6">
            <a:extLst>
              <a:ext uri="{FF2B5EF4-FFF2-40B4-BE49-F238E27FC236}">
                <a16:creationId xmlns:a16="http://schemas.microsoft.com/office/drawing/2014/main" id="{3155C095-1672-C9C3-44AB-6D1EBFB9005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148789823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Other Data Considerations</a:t>
            </a:r>
            <a:endParaRPr lang="en-US" b="0" dirty="0"/>
          </a:p>
        </p:txBody>
      </p:sp>
      <p:sp>
        <p:nvSpPr>
          <p:cNvPr id="2" name="Content Placeholder 1">
            <a:extLst>
              <a:ext uri="{FF2B5EF4-FFF2-40B4-BE49-F238E27FC236}">
                <a16:creationId xmlns:a16="http://schemas.microsoft.com/office/drawing/2014/main" id="{F4EF60C2-48A2-350B-377E-DD8BEAE00047}"/>
              </a:ext>
            </a:extLst>
          </p:cNvPr>
          <p:cNvSpPr>
            <a:spLocks noGrp="1"/>
          </p:cNvSpPr>
          <p:nvPr>
            <p:ph idx="1"/>
          </p:nvPr>
        </p:nvSpPr>
        <p:spPr/>
        <p:txBody>
          <a:bodyPr>
            <a:normAutofit/>
          </a:bodyPr>
          <a:lstStyle/>
          <a:p>
            <a:pPr eaLnBrk="1" hangingPunct="1">
              <a:defRPr/>
            </a:pPr>
            <a:r>
              <a:rPr lang="en-US" sz="3600" dirty="0"/>
              <a:t>Multimodal data</a:t>
            </a:r>
          </a:p>
          <a:p>
            <a:pPr eaLnBrk="1" hangingPunct="1">
              <a:defRPr/>
            </a:pPr>
            <a:r>
              <a:rPr lang="en-US" sz="3600" dirty="0"/>
              <a:t>Annual maximum vs. Partial duration series</a:t>
            </a:r>
          </a:p>
          <a:p>
            <a:pPr eaLnBrk="1" hangingPunct="1">
              <a:defRPr/>
            </a:pPr>
            <a:r>
              <a:rPr lang="en-US" sz="3600" dirty="0"/>
              <a:t>Outliers</a:t>
            </a:r>
          </a:p>
          <a:p>
            <a:pPr eaLnBrk="1" hangingPunct="1">
              <a:defRPr/>
            </a:pPr>
            <a:r>
              <a:rPr lang="en-US" sz="3600" dirty="0"/>
              <a:t>Interval data</a:t>
            </a:r>
          </a:p>
          <a:p>
            <a:pPr eaLnBrk="1" hangingPunct="1">
              <a:defRPr/>
            </a:pPr>
            <a:r>
              <a:rPr lang="en-US" sz="3600" dirty="0"/>
              <a:t>Data transformations</a:t>
            </a:r>
          </a:p>
          <a:p>
            <a:pPr eaLnBrk="1" hangingPunct="1">
              <a:defRPr/>
            </a:pPr>
            <a:r>
              <a:rPr lang="en-US" sz="3600" dirty="0"/>
              <a:t>Record extension</a:t>
            </a:r>
          </a:p>
        </p:txBody>
      </p:sp>
      <p:sp>
        <p:nvSpPr>
          <p:cNvPr id="3" name="Slide Number Placeholder 6">
            <a:extLst>
              <a:ext uri="{FF2B5EF4-FFF2-40B4-BE49-F238E27FC236}">
                <a16:creationId xmlns:a16="http://schemas.microsoft.com/office/drawing/2014/main" id="{CAF94710-0B95-44A3-9813-2ED53946D1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258640752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Multimodal Data</a:t>
            </a:r>
            <a:endParaRPr lang="en-US" b="0" dirty="0"/>
          </a:p>
        </p:txBody>
      </p:sp>
      <p:sp>
        <p:nvSpPr>
          <p:cNvPr id="3" name="Content Placeholder 2">
            <a:extLst>
              <a:ext uri="{FF2B5EF4-FFF2-40B4-BE49-F238E27FC236}">
                <a16:creationId xmlns:a16="http://schemas.microsoft.com/office/drawing/2014/main" id="{3930FBC7-FCE3-7630-2B01-6F3BD51B7ABE}"/>
              </a:ext>
            </a:extLst>
          </p:cNvPr>
          <p:cNvSpPr>
            <a:spLocks noGrp="1"/>
          </p:cNvSpPr>
          <p:nvPr>
            <p:ph sz="half" idx="1"/>
          </p:nvPr>
        </p:nvSpPr>
        <p:spPr/>
        <p:txBody>
          <a:bodyPr/>
          <a:lstStyle/>
          <a:p>
            <a:pPr eaLnBrk="1" hangingPunct="1">
              <a:defRPr/>
            </a:pPr>
            <a:r>
              <a:rPr lang="en-US" sz="2200" dirty="0"/>
              <a:t>Could be caused by multiple mechanisms:</a:t>
            </a:r>
          </a:p>
          <a:p>
            <a:pPr lvl="1" eaLnBrk="1" hangingPunct="1">
              <a:defRPr/>
            </a:pPr>
            <a:r>
              <a:rPr lang="en-US" sz="2000" dirty="0"/>
              <a:t>Rain and snow floods</a:t>
            </a:r>
          </a:p>
          <a:p>
            <a:pPr lvl="1" eaLnBrk="1" hangingPunct="1">
              <a:defRPr/>
            </a:pPr>
            <a:r>
              <a:rPr lang="en-US" sz="2000" dirty="0"/>
              <a:t>Early and late season floods</a:t>
            </a:r>
          </a:p>
          <a:p>
            <a:pPr lvl="1" eaLnBrk="1" hangingPunct="1">
              <a:defRPr/>
            </a:pPr>
            <a:r>
              <a:rPr lang="en-US" sz="2000" dirty="0" err="1"/>
              <a:t>Etc</a:t>
            </a:r>
            <a:endParaRPr lang="en-US" sz="2000" dirty="0"/>
          </a:p>
          <a:p>
            <a:pPr eaLnBrk="1" hangingPunct="1">
              <a:defRPr/>
            </a:pPr>
            <a:r>
              <a:rPr lang="en-US" sz="2200" dirty="0"/>
              <a:t>Usually indicative of a mixed population</a:t>
            </a:r>
          </a:p>
          <a:p>
            <a:pPr eaLnBrk="1" hangingPunct="1">
              <a:defRPr/>
            </a:pPr>
            <a:r>
              <a:rPr lang="en-US" sz="2200" dirty="0"/>
              <a:t>Should be separated into different mechanisms and combined in a mixed population analysis</a:t>
            </a:r>
          </a:p>
          <a:p>
            <a:endParaRPr lang="en-US" dirty="0"/>
          </a:p>
        </p:txBody>
      </p:sp>
      <p:pic>
        <p:nvPicPr>
          <p:cNvPr id="2" name="Picture 1"/>
          <p:cNvPicPr>
            <a:picLocks noChangeAspect="1"/>
          </p:cNvPicPr>
          <p:nvPr/>
        </p:nvPicPr>
        <p:blipFill rotWithShape="1">
          <a:blip r:embed="rId3"/>
          <a:srcRect l="1518" t="10200" r="8967" b="19864"/>
          <a:stretch/>
        </p:blipFill>
        <p:spPr>
          <a:xfrm>
            <a:off x="6400800" y="1955593"/>
            <a:ext cx="5257800" cy="3140282"/>
          </a:xfrm>
          <a:prstGeom prst="rect">
            <a:avLst/>
          </a:prstGeom>
          <a:ln>
            <a:solidFill>
              <a:schemeClr val="tx1"/>
            </a:solidFill>
          </a:ln>
        </p:spPr>
      </p:pic>
      <p:grpSp>
        <p:nvGrpSpPr>
          <p:cNvPr id="5" name="Group 4"/>
          <p:cNvGrpSpPr/>
          <p:nvPr/>
        </p:nvGrpSpPr>
        <p:grpSpPr>
          <a:xfrm>
            <a:off x="10287000" y="2124075"/>
            <a:ext cx="1219200" cy="457200"/>
            <a:chOff x="6553200" y="1981200"/>
            <a:chExt cx="1219200" cy="457200"/>
          </a:xfrm>
        </p:grpSpPr>
        <p:sp>
          <p:nvSpPr>
            <p:cNvPr id="10" name="Rectangle 9"/>
            <p:cNvSpPr/>
            <p:nvPr/>
          </p:nvSpPr>
          <p:spPr>
            <a:xfrm>
              <a:off x="6553200" y="1981200"/>
              <a:ext cx="1219200" cy="45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p:txBody>
        </p:sp>
        <p:sp>
          <p:nvSpPr>
            <p:cNvPr id="17" name="Rectangle 16"/>
            <p:cNvSpPr/>
            <p:nvPr/>
          </p:nvSpPr>
          <p:spPr>
            <a:xfrm>
              <a:off x="6781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8618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9342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0104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6">
            <a:extLst>
              <a:ext uri="{FF2B5EF4-FFF2-40B4-BE49-F238E27FC236}">
                <a16:creationId xmlns:a16="http://schemas.microsoft.com/office/drawing/2014/main" id="{D6515875-0E0A-B416-6341-1BE5E8BD218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896369677"/>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sz="4000" dirty="0"/>
              <a:t>Annual Maximum vs Partial Duration Series</a:t>
            </a:r>
          </a:p>
        </p:txBody>
      </p:sp>
      <p:sp>
        <p:nvSpPr>
          <p:cNvPr id="2" name="Content Placeholder 1">
            <a:extLst>
              <a:ext uri="{FF2B5EF4-FFF2-40B4-BE49-F238E27FC236}">
                <a16:creationId xmlns:a16="http://schemas.microsoft.com/office/drawing/2014/main" id="{368A17FD-7B5E-1DEA-3B5F-56D523CB0433}"/>
              </a:ext>
            </a:extLst>
          </p:cNvPr>
          <p:cNvSpPr>
            <a:spLocks noGrp="1"/>
          </p:cNvSpPr>
          <p:nvPr>
            <p:ph sz="half" idx="1"/>
          </p:nvPr>
        </p:nvSpPr>
        <p:spPr/>
        <p:txBody>
          <a:bodyPr/>
          <a:lstStyle/>
          <a:p>
            <a:pPr eaLnBrk="1" hangingPunct="1">
              <a:defRPr/>
            </a:pPr>
            <a:r>
              <a:rPr lang="en-US" sz="2200" dirty="0">
                <a:solidFill>
                  <a:schemeClr val="accent4"/>
                </a:solidFill>
              </a:rPr>
              <a:t>One event per year (AMS) </a:t>
            </a:r>
            <a:r>
              <a:rPr lang="en-US" sz="2200" dirty="0"/>
              <a:t>or </a:t>
            </a:r>
            <a:r>
              <a:rPr lang="en-US" sz="2200" dirty="0">
                <a:solidFill>
                  <a:srgbClr val="FF0000"/>
                </a:solidFill>
              </a:rPr>
              <a:t>multiple events per year (PDS)</a:t>
            </a:r>
            <a:endParaRPr lang="en-US" sz="2200" dirty="0"/>
          </a:p>
          <a:p>
            <a:pPr eaLnBrk="1" hangingPunct="1">
              <a:defRPr/>
            </a:pPr>
            <a:r>
              <a:rPr lang="en-US" sz="2200" dirty="0"/>
              <a:t>Fitting an analytical distribution to a partial duration series can be difficult</a:t>
            </a:r>
          </a:p>
          <a:p>
            <a:pPr lvl="1" eaLnBrk="1" hangingPunct="1">
              <a:defRPr/>
            </a:pPr>
            <a:r>
              <a:rPr lang="en-US" sz="1800" dirty="0"/>
              <a:t>Usually leads to the skew parameter being overestimated</a:t>
            </a:r>
          </a:p>
          <a:p>
            <a:pPr eaLnBrk="1" hangingPunct="1">
              <a:defRPr/>
            </a:pPr>
            <a:r>
              <a:rPr lang="en-US" sz="2200" b="1" dirty="0"/>
              <a:t>95% of the time, use an annual maximum series</a:t>
            </a:r>
          </a:p>
          <a:p>
            <a:endParaRPr lang="en-US" dirty="0"/>
          </a:p>
        </p:txBody>
      </p:sp>
      <p:pic>
        <p:nvPicPr>
          <p:cNvPr id="5" name="Content Placeholder 4">
            <a:extLst>
              <a:ext uri="{FF2B5EF4-FFF2-40B4-BE49-F238E27FC236}">
                <a16:creationId xmlns:a16="http://schemas.microsoft.com/office/drawing/2014/main" id="{6D95761F-A88C-FC8B-575D-BF8557188311}"/>
              </a:ext>
            </a:extLst>
          </p:cNvPr>
          <p:cNvPicPr>
            <a:picLocks noGrp="1" noChangeAspect="1"/>
          </p:cNvPicPr>
          <p:nvPr>
            <p:ph sz="half" idx="2"/>
          </p:nvPr>
        </p:nvPicPr>
        <p:blipFill>
          <a:blip r:embed="rId3"/>
          <a:stretch>
            <a:fillRect/>
          </a:stretch>
        </p:blipFill>
        <p:spPr>
          <a:xfrm>
            <a:off x="6172200" y="1832489"/>
            <a:ext cx="5603488" cy="4033897"/>
          </a:xfrm>
          <a:prstGeom prst="rect">
            <a:avLst/>
          </a:prstGeom>
          <a:ln>
            <a:solidFill>
              <a:schemeClr val="tx1"/>
            </a:solidFill>
          </a:ln>
        </p:spPr>
      </p:pic>
      <p:sp>
        <p:nvSpPr>
          <p:cNvPr id="6" name="Slide Number Placeholder 6">
            <a:extLst>
              <a:ext uri="{FF2B5EF4-FFF2-40B4-BE49-F238E27FC236}">
                <a16:creationId xmlns:a16="http://schemas.microsoft.com/office/drawing/2014/main" id="{9DFD91EE-5E0C-3074-6CA5-D25BFD25EDF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51356723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Overview</a:t>
            </a:r>
          </a:p>
        </p:txBody>
      </p:sp>
      <p:sp>
        <p:nvSpPr>
          <p:cNvPr id="24579" name="Rectangle 3"/>
          <p:cNvSpPr>
            <a:spLocks noGrp="1" noChangeArrowheads="1"/>
          </p:cNvSpPr>
          <p:nvPr>
            <p:ph idx="1"/>
          </p:nvPr>
        </p:nvSpPr>
        <p:spPr/>
        <p:txBody>
          <a:bodyPr/>
          <a:lstStyle/>
          <a:p>
            <a:pPr eaLnBrk="1" hangingPunct="1">
              <a:defRPr/>
            </a:pPr>
            <a:r>
              <a:rPr lang="en-US" sz="2600" dirty="0">
                <a:latin typeface="Arial" charset="0"/>
              </a:rPr>
              <a:t>Describe parametric modeling, its advantages, disadvantages, and steps.</a:t>
            </a:r>
          </a:p>
          <a:p>
            <a:pPr eaLnBrk="1" hangingPunct="1">
              <a:defRPr/>
            </a:pPr>
            <a:r>
              <a:rPr lang="en-US" sz="2600" dirty="0">
                <a:latin typeface="Arial" charset="0"/>
              </a:rPr>
              <a:t>Define data requirements and how to develop a data set for analysis.</a:t>
            </a:r>
          </a:p>
          <a:p>
            <a:pPr eaLnBrk="1" hangingPunct="1">
              <a:defRPr/>
            </a:pPr>
            <a:r>
              <a:rPr lang="en-US" sz="2600" dirty="0">
                <a:latin typeface="Arial" charset="0"/>
              </a:rPr>
              <a:t>Detail commonly used probability distributions.</a:t>
            </a:r>
          </a:p>
          <a:p>
            <a:pPr eaLnBrk="1" hangingPunct="1">
              <a:defRPr/>
            </a:pPr>
            <a:r>
              <a:rPr lang="en-US" sz="2600" dirty="0">
                <a:latin typeface="Arial" charset="0"/>
              </a:rPr>
              <a:t>Outline fitting methods and parameter estimation.</a:t>
            </a:r>
          </a:p>
          <a:p>
            <a:pPr eaLnBrk="1" hangingPunct="1">
              <a:defRPr/>
            </a:pPr>
            <a:r>
              <a:rPr lang="en-US" sz="2600" dirty="0">
                <a:latin typeface="Arial" charset="0"/>
              </a:rPr>
              <a:t>Explain multiple ways of validating goodness of fit.</a:t>
            </a:r>
          </a:p>
          <a:p>
            <a:pPr eaLnBrk="1" hangingPunct="1">
              <a:defRPr/>
            </a:pPr>
            <a:r>
              <a:rPr lang="en-US" sz="2600" dirty="0">
                <a:latin typeface="Arial" charset="0"/>
              </a:rPr>
              <a:t>Briefly describe uncertainty.</a:t>
            </a:r>
          </a:p>
        </p:txBody>
      </p:sp>
      <p:sp>
        <p:nvSpPr>
          <p:cNvPr id="2" name="Slide Number Placeholder 6">
            <a:extLst>
              <a:ext uri="{FF2B5EF4-FFF2-40B4-BE49-F238E27FC236}">
                <a16:creationId xmlns:a16="http://schemas.microsoft.com/office/drawing/2014/main" id="{8B396129-47FF-FBA3-8FBE-3DFB64BAC84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239902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729757" y="1522296"/>
            <a:ext cx="4817330" cy="4572000"/>
          </a:xfrm>
          <a:prstGeom prst="rect">
            <a:avLst/>
          </a:prstGeom>
          <a:ln>
            <a:solidFill>
              <a:schemeClr val="tx1"/>
            </a:solidFill>
          </a:ln>
        </p:spPr>
      </p:pic>
      <p:sp>
        <p:nvSpPr>
          <p:cNvPr id="8" name="Title 8"/>
          <p:cNvSpPr>
            <a:spLocks noGrp="1"/>
          </p:cNvSpPr>
          <p:nvPr>
            <p:ph type="title"/>
          </p:nvPr>
        </p:nvSpPr>
        <p:spPr/>
        <p:txBody>
          <a:bodyPr/>
          <a:lstStyle/>
          <a:p>
            <a:r>
              <a:rPr lang="en-US" dirty="0"/>
              <a:t>Interval Data</a:t>
            </a:r>
            <a:endParaRPr lang="en-US" b="0" dirty="0"/>
          </a:p>
        </p:txBody>
      </p:sp>
      <p:sp>
        <p:nvSpPr>
          <p:cNvPr id="4" name="Content Placeholder 3">
            <a:extLst>
              <a:ext uri="{FF2B5EF4-FFF2-40B4-BE49-F238E27FC236}">
                <a16:creationId xmlns:a16="http://schemas.microsoft.com/office/drawing/2014/main" id="{0487C084-6D86-6287-ADE4-B5EFF4100899}"/>
              </a:ext>
            </a:extLst>
          </p:cNvPr>
          <p:cNvSpPr>
            <a:spLocks noGrp="1"/>
          </p:cNvSpPr>
          <p:nvPr>
            <p:ph sz="half" idx="1"/>
          </p:nvPr>
        </p:nvSpPr>
        <p:spPr/>
        <p:txBody>
          <a:bodyPr/>
          <a:lstStyle/>
          <a:p>
            <a:pPr eaLnBrk="1" hangingPunct="1">
              <a:defRPr/>
            </a:pPr>
            <a:r>
              <a:rPr lang="en-US" sz="2800" dirty="0"/>
              <a:t>Instead of using a specific value, use a range of possible values</a:t>
            </a:r>
          </a:p>
          <a:p>
            <a:pPr eaLnBrk="1" hangingPunct="1">
              <a:defRPr/>
            </a:pPr>
            <a:r>
              <a:rPr lang="en-US" sz="2800" dirty="0"/>
              <a:t>Expected Moments Algorithm and Maximum Likelihood Estimation can incorporate this type of data</a:t>
            </a:r>
            <a:endParaRPr lang="en-US" sz="2000" dirty="0"/>
          </a:p>
          <a:p>
            <a:endParaRPr lang="en-US" dirty="0"/>
          </a:p>
        </p:txBody>
      </p:sp>
      <p:grpSp>
        <p:nvGrpSpPr>
          <p:cNvPr id="16" name="Group 15"/>
          <p:cNvGrpSpPr/>
          <p:nvPr/>
        </p:nvGrpSpPr>
        <p:grpSpPr>
          <a:xfrm>
            <a:off x="9550647" y="1522296"/>
            <a:ext cx="1996440" cy="1309370"/>
            <a:chOff x="7011886" y="1586230"/>
            <a:chExt cx="1996440" cy="1309370"/>
          </a:xfrm>
        </p:grpSpPr>
        <p:sp>
          <p:nvSpPr>
            <p:cNvPr id="11" name="Rectangle 10"/>
            <p:cNvSpPr/>
            <p:nvPr/>
          </p:nvSpPr>
          <p:spPr>
            <a:xfrm>
              <a:off x="7011886" y="1586230"/>
              <a:ext cx="1996440" cy="130937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spcAft>
                  <a:spcPts val="600"/>
                </a:spcAft>
              </a:pPr>
              <a:r>
                <a:rPr lang="en-US" sz="1600" dirty="0">
                  <a:solidFill>
                    <a:schemeClr val="tx1"/>
                  </a:solidFill>
                </a:rPr>
                <a:t>Obs Events</a:t>
              </a:r>
            </a:p>
            <a:p>
              <a:pPr algn="r">
                <a:spcAft>
                  <a:spcPts val="600"/>
                </a:spcAft>
              </a:pPr>
              <a:r>
                <a:rPr lang="en-US" sz="1600" dirty="0">
                  <a:solidFill>
                    <a:schemeClr val="tx1"/>
                  </a:solidFill>
                </a:rPr>
                <a:t>Intervals</a:t>
              </a:r>
            </a:p>
            <a:p>
              <a:pPr algn="r">
                <a:spcAft>
                  <a:spcPts val="600"/>
                </a:spcAft>
              </a:pPr>
              <a:r>
                <a:rPr lang="en-US" sz="1600" dirty="0">
                  <a:solidFill>
                    <a:schemeClr val="tx1"/>
                  </a:solidFill>
                </a:rPr>
                <a:t>Perc. Threshold Complement</a:t>
              </a:r>
            </a:p>
          </p:txBody>
        </p:sp>
        <p:sp>
          <p:nvSpPr>
            <p:cNvPr id="13" name="Oval 12"/>
            <p:cNvSpPr>
              <a:spLocks noChangeAspect="1"/>
            </p:cNvSpPr>
            <p:nvPr/>
          </p:nvSpPr>
          <p:spPr>
            <a:xfrm>
              <a:off x="7162800" y="1767840"/>
              <a:ext cx="91440" cy="914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7162800" y="2438400"/>
              <a:ext cx="91440" cy="304800"/>
            </a:xfrm>
            <a:prstGeom prst="rect">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7196328" y="1981200"/>
              <a:ext cx="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147560" y="1981200"/>
              <a:ext cx="914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147560" y="2209800"/>
              <a:ext cx="914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 name="Slide Number Placeholder 6">
            <a:extLst>
              <a:ext uri="{FF2B5EF4-FFF2-40B4-BE49-F238E27FC236}">
                <a16:creationId xmlns:a16="http://schemas.microsoft.com/office/drawing/2014/main" id="{DB83E3BE-E674-1C44-7C8F-52232DD870C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106255666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Outliers</a:t>
            </a:r>
            <a:endParaRPr lang="en-US" b="0" dirty="0"/>
          </a:p>
        </p:txBody>
      </p:sp>
      <p:sp>
        <p:nvSpPr>
          <p:cNvPr id="2" name="Content Placeholder 1">
            <a:extLst>
              <a:ext uri="{FF2B5EF4-FFF2-40B4-BE49-F238E27FC236}">
                <a16:creationId xmlns:a16="http://schemas.microsoft.com/office/drawing/2014/main" id="{5170A94F-1958-1BA0-71CD-CCAB74B19EEA}"/>
              </a:ext>
            </a:extLst>
          </p:cNvPr>
          <p:cNvSpPr>
            <a:spLocks noGrp="1"/>
          </p:cNvSpPr>
          <p:nvPr>
            <p:ph sz="half" idx="1"/>
          </p:nvPr>
        </p:nvSpPr>
        <p:spPr/>
        <p:txBody>
          <a:bodyPr/>
          <a:lstStyle/>
          <a:p>
            <a:pPr eaLnBrk="1" hangingPunct="1">
              <a:defRPr/>
            </a:pPr>
            <a:r>
              <a:rPr lang="en-US" sz="2400" dirty="0"/>
              <a:t>High and low outliers</a:t>
            </a:r>
          </a:p>
          <a:p>
            <a:pPr eaLnBrk="1" hangingPunct="1">
              <a:defRPr/>
            </a:pPr>
            <a:r>
              <a:rPr lang="en-US" sz="2400" dirty="0"/>
              <a:t>If encountered, search for additional data</a:t>
            </a:r>
          </a:p>
          <a:p>
            <a:pPr lvl="1" eaLnBrk="1" hangingPunct="1">
              <a:defRPr/>
            </a:pPr>
            <a:r>
              <a:rPr lang="en-US" sz="2000" dirty="0"/>
              <a:t>Is the high outlier(s) rarer than indicated by the sample?</a:t>
            </a:r>
          </a:p>
          <a:p>
            <a:pPr lvl="1" eaLnBrk="1" hangingPunct="1">
              <a:defRPr/>
            </a:pPr>
            <a:r>
              <a:rPr lang="en-US" sz="2000" dirty="0"/>
              <a:t>Is the low outlier(s) more common than indicated by the sample?</a:t>
            </a:r>
          </a:p>
          <a:p>
            <a:pPr eaLnBrk="1" hangingPunct="1">
              <a:defRPr/>
            </a:pPr>
            <a:r>
              <a:rPr lang="en-US" sz="2400" dirty="0"/>
              <a:t>Bulletin 17 procedures give them special treatment</a:t>
            </a:r>
            <a:endParaRPr lang="en-US" sz="1800" dirty="0"/>
          </a:p>
          <a:p>
            <a:endParaRPr lang="en-US" dirty="0"/>
          </a:p>
        </p:txBody>
      </p:sp>
      <p:pic>
        <p:nvPicPr>
          <p:cNvPr id="9" name="Picture 8"/>
          <p:cNvPicPr>
            <a:picLocks noChangeAspect="1"/>
          </p:cNvPicPr>
          <p:nvPr/>
        </p:nvPicPr>
        <p:blipFill rotWithShape="1">
          <a:blip r:embed="rId3"/>
          <a:srcRect l="6849" t="13709" r="2406" b="6657"/>
          <a:stretch/>
        </p:blipFill>
        <p:spPr>
          <a:xfrm>
            <a:off x="6505018" y="2087138"/>
            <a:ext cx="4947284" cy="3657599"/>
          </a:xfrm>
          <a:prstGeom prst="rect">
            <a:avLst/>
          </a:prstGeom>
          <a:ln>
            <a:solidFill>
              <a:schemeClr val="tx1"/>
            </a:solidFill>
          </a:ln>
        </p:spPr>
      </p:pic>
      <p:grpSp>
        <p:nvGrpSpPr>
          <p:cNvPr id="10" name="Group 9"/>
          <p:cNvGrpSpPr/>
          <p:nvPr/>
        </p:nvGrpSpPr>
        <p:grpSpPr>
          <a:xfrm>
            <a:off x="9699702" y="4754138"/>
            <a:ext cx="1463040" cy="282389"/>
            <a:chOff x="1977887" y="4343400"/>
            <a:chExt cx="1463040" cy="282389"/>
          </a:xfrm>
        </p:grpSpPr>
        <p:sp>
          <p:nvSpPr>
            <p:cNvPr id="11" name="Rectangle 10"/>
            <p:cNvSpPr/>
            <p:nvPr/>
          </p:nvSpPr>
          <p:spPr>
            <a:xfrm>
              <a:off x="1977887" y="4343400"/>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3" name="Oval 12"/>
            <p:cNvSpPr>
              <a:spLocks noChangeAspect="1"/>
            </p:cNvSpPr>
            <p:nvPr/>
          </p:nvSpPr>
          <p:spPr>
            <a:xfrm>
              <a:off x="2118360" y="4419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 name="Straight Arrow Connector 4"/>
          <p:cNvCxnSpPr/>
          <p:nvPr/>
        </p:nvCxnSpPr>
        <p:spPr>
          <a:xfrm>
            <a:off x="10690302" y="2239537"/>
            <a:ext cx="47244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032702" y="5036527"/>
            <a:ext cx="457200" cy="1"/>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90D9632B-84F8-DA04-735C-176117CCAE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12346785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Data Transformations</a:t>
            </a:r>
            <a:endParaRPr lang="en-US" b="0" dirty="0"/>
          </a:p>
        </p:txBody>
      </p:sp>
      <p:sp>
        <p:nvSpPr>
          <p:cNvPr id="3" name="Content Placeholder 2">
            <a:extLst>
              <a:ext uri="{FF2B5EF4-FFF2-40B4-BE49-F238E27FC236}">
                <a16:creationId xmlns:a16="http://schemas.microsoft.com/office/drawing/2014/main" id="{9C223E44-A853-863A-9DD1-7A8A9EED5E58}"/>
              </a:ext>
            </a:extLst>
          </p:cNvPr>
          <p:cNvSpPr>
            <a:spLocks noGrp="1"/>
          </p:cNvSpPr>
          <p:nvPr>
            <p:ph sz="half" idx="1"/>
          </p:nvPr>
        </p:nvSpPr>
        <p:spPr/>
        <p:txBody>
          <a:bodyPr/>
          <a:lstStyle/>
          <a:p>
            <a:pPr eaLnBrk="1" hangingPunct="1">
              <a:defRPr/>
            </a:pPr>
            <a:r>
              <a:rPr lang="en-US" sz="2400" dirty="0"/>
              <a:t>Why transform data?</a:t>
            </a:r>
          </a:p>
          <a:p>
            <a:pPr lvl="1" eaLnBrk="1" hangingPunct="1">
              <a:defRPr/>
            </a:pPr>
            <a:r>
              <a:rPr lang="en-US" sz="2000" dirty="0"/>
              <a:t>Analyze relative changes rather than absolute changes</a:t>
            </a:r>
          </a:p>
          <a:p>
            <a:pPr lvl="1" eaLnBrk="1" hangingPunct="1">
              <a:defRPr/>
            </a:pPr>
            <a:r>
              <a:rPr lang="en-US" sz="2000" dirty="0"/>
              <a:t>Obtain a symmetrical distribution about zero</a:t>
            </a:r>
          </a:p>
          <a:p>
            <a:pPr lvl="1" eaLnBrk="1" hangingPunct="1">
              <a:defRPr/>
            </a:pPr>
            <a:r>
              <a:rPr lang="en-US" sz="2000" dirty="0"/>
              <a:t>Remove heteroscedasticity</a:t>
            </a:r>
          </a:p>
          <a:p>
            <a:pPr eaLnBrk="1" hangingPunct="1">
              <a:defRPr/>
            </a:pPr>
            <a:r>
              <a:rPr lang="en-US" sz="2400" dirty="0"/>
              <a:t>Common transforms:</a:t>
            </a:r>
          </a:p>
          <a:p>
            <a:pPr lvl="1" eaLnBrk="1" hangingPunct="1">
              <a:defRPr/>
            </a:pPr>
            <a:r>
              <a:rPr lang="en-US" sz="1800" dirty="0"/>
              <a:t>Log base 10</a:t>
            </a:r>
          </a:p>
          <a:p>
            <a:pPr lvl="1" eaLnBrk="1" hangingPunct="1">
              <a:defRPr/>
            </a:pPr>
            <a:r>
              <a:rPr lang="en-US" sz="1800" dirty="0"/>
              <a:t>Log base e (i.e. natural log)</a:t>
            </a:r>
          </a:p>
          <a:p>
            <a:pPr lvl="1" eaLnBrk="1" hangingPunct="1">
              <a:defRPr/>
            </a:pPr>
            <a:r>
              <a:rPr lang="en-US" sz="1800" dirty="0" err="1"/>
              <a:t>Normsinv</a:t>
            </a:r>
            <a:r>
              <a:rPr lang="en-US" sz="1800" dirty="0"/>
              <a:t>()</a:t>
            </a:r>
          </a:p>
          <a:p>
            <a:pPr lvl="1" eaLnBrk="1" hangingPunct="1">
              <a:defRPr/>
            </a:pPr>
            <a:r>
              <a:rPr lang="en-US" sz="1800" dirty="0"/>
              <a:t>Square or square root</a:t>
            </a:r>
          </a:p>
          <a:p>
            <a:pPr lvl="1" eaLnBrk="1" hangingPunct="1">
              <a:defRPr/>
            </a:pPr>
            <a:r>
              <a:rPr lang="en-US" sz="1800" dirty="0"/>
              <a:t>Inverse (i.e. 1/x or x</a:t>
            </a:r>
            <a:r>
              <a:rPr lang="en-US" sz="1800" baseline="30000" dirty="0"/>
              <a:t>-1</a:t>
            </a:r>
            <a:r>
              <a:rPr lang="en-US" sz="1800" dirty="0"/>
              <a:t>)</a:t>
            </a:r>
          </a:p>
          <a:p>
            <a:endParaRPr lang="en-US" dirty="0"/>
          </a:p>
        </p:txBody>
      </p:sp>
      <p:pic>
        <p:nvPicPr>
          <p:cNvPr id="2" name="Picture 1"/>
          <p:cNvPicPr>
            <a:picLocks noChangeAspect="1"/>
          </p:cNvPicPr>
          <p:nvPr/>
        </p:nvPicPr>
        <p:blipFill rotWithShape="1">
          <a:blip r:embed="rId3"/>
          <a:srcRect l="6415" t="14132" r="3775" b="9722"/>
          <a:stretch/>
        </p:blipFill>
        <p:spPr>
          <a:xfrm>
            <a:off x="6402657" y="1295400"/>
            <a:ext cx="2560320" cy="1828800"/>
          </a:xfrm>
          <a:prstGeom prst="rect">
            <a:avLst/>
          </a:prstGeom>
          <a:ln>
            <a:solidFill>
              <a:schemeClr val="tx1"/>
            </a:solidFill>
          </a:ln>
        </p:spPr>
      </p:pic>
      <p:pic>
        <p:nvPicPr>
          <p:cNvPr id="4" name="Picture 3"/>
          <p:cNvPicPr>
            <a:picLocks noChangeAspect="1"/>
          </p:cNvPicPr>
          <p:nvPr/>
        </p:nvPicPr>
        <p:blipFill rotWithShape="1">
          <a:blip r:embed="rId4"/>
          <a:srcRect l="7740" t="14159" r="4782" b="10324"/>
          <a:stretch/>
        </p:blipFill>
        <p:spPr>
          <a:xfrm>
            <a:off x="6859856" y="3200400"/>
            <a:ext cx="4267200" cy="3103418"/>
          </a:xfrm>
          <a:prstGeom prst="rect">
            <a:avLst/>
          </a:prstGeom>
          <a:ln>
            <a:solidFill>
              <a:schemeClr val="tx1"/>
            </a:solidFill>
          </a:ln>
        </p:spPr>
      </p:pic>
      <p:cxnSp>
        <p:nvCxnSpPr>
          <p:cNvPr id="6" name="Straight Connector 5"/>
          <p:cNvCxnSpPr/>
          <p:nvPr/>
        </p:nvCxnSpPr>
        <p:spPr>
          <a:xfrm>
            <a:off x="8962978" y="1295400"/>
            <a:ext cx="2164079"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402657" y="3124200"/>
            <a:ext cx="457200" cy="3179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Slide Number Placeholder 6">
            <a:extLst>
              <a:ext uri="{FF2B5EF4-FFF2-40B4-BE49-F238E27FC236}">
                <a16:creationId xmlns:a16="http://schemas.microsoft.com/office/drawing/2014/main" id="{2893960C-38A0-20E5-C296-EB9CEA5918C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398518038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EBA9CA8C-3130-EDAF-CBA8-215727DE6DA3}"/>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t>Develop a representative data set</a:t>
            </a:r>
          </a:p>
          <a:p>
            <a:pPr marL="457200" indent="-457200" eaLnBrk="1" hangingPunct="1">
              <a:buFont typeface="+mj-lt"/>
              <a:buAutoNum type="arabicPeriod"/>
              <a:defRPr/>
            </a:pPr>
            <a:r>
              <a:rPr lang="en-US" sz="2800" dirty="0">
                <a:solidFill>
                  <a:srgbClr val="FF0000"/>
                </a:solidFill>
              </a:rPr>
              <a:t>Select a probability distribution and fitting method (“model”)</a:t>
            </a:r>
          </a:p>
          <a:p>
            <a:pPr marL="457200" indent="-457200" eaLnBrk="1" hangingPunct="1">
              <a:buFont typeface="+mj-lt"/>
              <a:buAutoNum type="arabicPeriod"/>
              <a:defRPr/>
            </a:pPr>
            <a:r>
              <a:rPr lang="en-US" sz="2800" dirty="0">
                <a:solidFill>
                  <a:srgbClr val="FF0000"/>
                </a:solidFill>
              </a:rPr>
              <a:t>Compute parameters of the model using the data (i.e., fit the distribution)</a:t>
            </a:r>
          </a:p>
          <a:p>
            <a:pPr marL="457200" indent="-457200" eaLnBrk="1" hangingPunct="1">
              <a:buFont typeface="+mj-lt"/>
              <a:buAutoNum type="arabicPeriod"/>
              <a:defRPr/>
            </a:pPr>
            <a:r>
              <a:rPr lang="en-US" sz="2800" dirty="0"/>
              <a:t>Verify appropriateness of the model</a:t>
            </a:r>
          </a:p>
          <a:p>
            <a:pPr marL="457200" indent="-457200" eaLnBrk="1" hangingPunct="1">
              <a:buFont typeface="+mj-lt"/>
              <a:buAutoNum type="arabicPeriod"/>
              <a:defRPr/>
            </a:pPr>
            <a:r>
              <a:rPr lang="en-US" sz="2800" dirty="0"/>
              <a:t>Use model to predict quantiles of interest</a:t>
            </a:r>
          </a:p>
          <a:p>
            <a:endParaRPr lang="en-US" dirty="0"/>
          </a:p>
        </p:txBody>
      </p:sp>
      <p:pic>
        <p:nvPicPr>
          <p:cNvPr id="6" name="Picture 5">
            <a:extLst>
              <a:ext uri="{FF2B5EF4-FFF2-40B4-BE49-F238E27FC236}">
                <a16:creationId xmlns:a16="http://schemas.microsoft.com/office/drawing/2014/main" id="{55CDCF41-2B22-7676-4210-EB5CEDD0A098}"/>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6E7CDAF1-C84A-B989-387D-7C4C81D36B44}"/>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398A1BB4-F5D1-21A5-F97E-6A2C03F46F61}"/>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53DA679F-E1BC-8ACA-6D09-28A619BB644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81965279-5A0A-2A30-32C6-BC4FA2037D4D}"/>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BF615185-ABA2-3710-96A7-83B166D22A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spTree>
    <p:extLst>
      <p:ext uri="{BB962C8B-B14F-4D97-AF65-F5344CB8AC3E}">
        <p14:creationId xmlns:p14="http://schemas.microsoft.com/office/powerpoint/2010/main" val="369754409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Examples of Commonly-Used Probability Distributions</a:t>
            </a:r>
            <a:endParaRPr lang="en-US" b="0" dirty="0"/>
          </a:p>
        </p:txBody>
      </p:sp>
      <p:sp>
        <p:nvSpPr>
          <p:cNvPr id="4" name="Content Placeholder 3">
            <a:extLst>
              <a:ext uri="{FF2B5EF4-FFF2-40B4-BE49-F238E27FC236}">
                <a16:creationId xmlns:a16="http://schemas.microsoft.com/office/drawing/2014/main" id="{4381CC2F-B092-552B-4008-E7C866177838}"/>
              </a:ext>
            </a:extLst>
          </p:cNvPr>
          <p:cNvSpPr>
            <a:spLocks noGrp="1"/>
          </p:cNvSpPr>
          <p:nvPr>
            <p:ph sz="half" idx="1"/>
          </p:nvPr>
        </p:nvSpPr>
        <p:spPr/>
        <p:txBody>
          <a:bodyPr/>
          <a:lstStyle/>
          <a:p>
            <a:pPr eaLnBrk="1" hangingPunct="1">
              <a:defRPr/>
            </a:pPr>
            <a:r>
              <a:rPr lang="en-US" sz="2000" dirty="0"/>
              <a:t>Exponential</a:t>
            </a:r>
          </a:p>
          <a:p>
            <a:pPr lvl="1" eaLnBrk="1" hangingPunct="1">
              <a:defRPr/>
            </a:pPr>
            <a:r>
              <a:rPr lang="en-US" sz="1600" dirty="0"/>
              <a:t>1 parameter</a:t>
            </a:r>
          </a:p>
          <a:p>
            <a:pPr eaLnBrk="1" hangingPunct="1">
              <a:defRPr/>
            </a:pPr>
            <a:r>
              <a:rPr lang="en-US" sz="2000" dirty="0"/>
              <a:t>Gumbel</a:t>
            </a:r>
          </a:p>
          <a:p>
            <a:pPr lvl="1" eaLnBrk="1" hangingPunct="1">
              <a:defRPr/>
            </a:pPr>
            <a:r>
              <a:rPr lang="en-US" sz="1600" dirty="0"/>
              <a:t>2 parameters</a:t>
            </a:r>
          </a:p>
          <a:p>
            <a:pPr eaLnBrk="1" hangingPunct="1">
              <a:defRPr/>
            </a:pPr>
            <a:r>
              <a:rPr lang="en-US" sz="2000" dirty="0"/>
              <a:t>Normal</a:t>
            </a:r>
          </a:p>
          <a:p>
            <a:pPr lvl="1" eaLnBrk="1" hangingPunct="1">
              <a:defRPr/>
            </a:pPr>
            <a:r>
              <a:rPr lang="en-US" sz="1600" dirty="0"/>
              <a:t>2 parameters</a:t>
            </a:r>
          </a:p>
          <a:p>
            <a:pPr eaLnBrk="1" hangingPunct="1">
              <a:defRPr/>
            </a:pPr>
            <a:r>
              <a:rPr lang="en-US" sz="2000" dirty="0"/>
              <a:t>Pearson Type III</a:t>
            </a:r>
          </a:p>
          <a:p>
            <a:pPr lvl="1" eaLnBrk="1" hangingPunct="1">
              <a:defRPr/>
            </a:pPr>
            <a:r>
              <a:rPr lang="en-US" sz="1600" dirty="0"/>
              <a:t>3 parameters</a:t>
            </a:r>
          </a:p>
          <a:p>
            <a:pPr eaLnBrk="1" hangingPunct="1">
              <a:defRPr/>
            </a:pPr>
            <a:r>
              <a:rPr lang="en-US" sz="2000" dirty="0"/>
              <a:t>Extreme Value Distributions </a:t>
            </a:r>
          </a:p>
          <a:p>
            <a:pPr lvl="1" eaLnBrk="1" hangingPunct="1">
              <a:defRPr/>
            </a:pPr>
            <a:r>
              <a:rPr lang="en-US" sz="1600" dirty="0"/>
              <a:t>Hosking and Wallis (1996) parameterizations</a:t>
            </a:r>
          </a:p>
          <a:p>
            <a:pPr lvl="1" eaLnBrk="1" hangingPunct="1">
              <a:defRPr/>
            </a:pPr>
            <a:r>
              <a:rPr lang="en-US" sz="1600" dirty="0"/>
              <a:t>Generalized Extreme Value (GEV), Generalized Pareto (GPA), and Generalized Logistic (GLO)</a:t>
            </a:r>
          </a:p>
          <a:p>
            <a:pPr lvl="1" eaLnBrk="1" hangingPunct="1">
              <a:defRPr/>
            </a:pPr>
            <a:r>
              <a:rPr lang="en-US" sz="1600" dirty="0"/>
              <a:t>3 parameters</a:t>
            </a:r>
          </a:p>
          <a:p>
            <a:endParaRPr lang="en-US" dirty="0"/>
          </a:p>
        </p:txBody>
      </p:sp>
      <p:pic>
        <p:nvPicPr>
          <p:cNvPr id="2" name="Picture 1"/>
          <p:cNvPicPr>
            <a:picLocks noChangeAspect="1"/>
          </p:cNvPicPr>
          <p:nvPr/>
        </p:nvPicPr>
        <p:blipFill rotWithShape="1">
          <a:blip r:embed="rId3"/>
          <a:srcRect b="2758"/>
          <a:stretch/>
        </p:blipFill>
        <p:spPr>
          <a:xfrm>
            <a:off x="6179330" y="1752600"/>
            <a:ext cx="5594870" cy="4705350"/>
          </a:xfrm>
          <a:prstGeom prst="rect">
            <a:avLst/>
          </a:prstGeom>
          <a:ln>
            <a:solidFill>
              <a:schemeClr val="tx1"/>
            </a:solidFill>
          </a:ln>
        </p:spPr>
      </p:pic>
      <p:grpSp>
        <p:nvGrpSpPr>
          <p:cNvPr id="5" name="Group 4"/>
          <p:cNvGrpSpPr/>
          <p:nvPr/>
        </p:nvGrpSpPr>
        <p:grpSpPr>
          <a:xfrm>
            <a:off x="9327063" y="1905000"/>
            <a:ext cx="1866900" cy="1905000"/>
            <a:chOff x="6553200" y="1981200"/>
            <a:chExt cx="1866900" cy="1905000"/>
          </a:xfrm>
        </p:grpSpPr>
        <p:sp>
          <p:nvSpPr>
            <p:cNvPr id="6" name="Rectangle 5"/>
            <p:cNvSpPr/>
            <p:nvPr/>
          </p:nvSpPr>
          <p:spPr>
            <a:xfrm>
              <a:off x="6553200" y="1981200"/>
              <a:ext cx="1866900" cy="1905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Pearson III</a:t>
              </a:r>
            </a:p>
            <a:p>
              <a:pPr algn="r"/>
              <a:r>
                <a:rPr lang="en-US" sz="1600" dirty="0">
                  <a:solidFill>
                    <a:schemeClr val="tx1"/>
                  </a:solidFill>
                </a:rPr>
                <a:t>Gumbel</a:t>
              </a:r>
            </a:p>
            <a:p>
              <a:pPr algn="r"/>
              <a:r>
                <a:rPr lang="en-US" sz="1600" dirty="0">
                  <a:solidFill>
                    <a:schemeClr val="tx1"/>
                  </a:solidFill>
                </a:rPr>
                <a:t>GEV</a:t>
              </a:r>
            </a:p>
            <a:p>
              <a:pPr algn="r"/>
              <a:r>
                <a:rPr lang="en-US" sz="1600" dirty="0">
                  <a:solidFill>
                    <a:schemeClr val="tx1"/>
                  </a:solidFill>
                </a:rPr>
                <a:t>GPA</a:t>
              </a:r>
            </a:p>
            <a:p>
              <a:pPr algn="r"/>
              <a:r>
                <a:rPr lang="en-US" sz="1600" dirty="0">
                  <a:solidFill>
                    <a:schemeClr val="tx1"/>
                  </a:solidFill>
                </a:rPr>
                <a:t>Exponential</a:t>
              </a:r>
            </a:p>
            <a:p>
              <a:pPr algn="r"/>
              <a:r>
                <a:rPr lang="en-US" sz="1600" dirty="0">
                  <a:solidFill>
                    <a:schemeClr val="tx1"/>
                  </a:solidFill>
                </a:rPr>
                <a:t>Normal</a:t>
              </a:r>
            </a:p>
          </p:txBody>
        </p:sp>
        <p:cxnSp>
          <p:nvCxnSpPr>
            <p:cNvPr id="9" name="Straight Connector 8"/>
            <p:cNvCxnSpPr/>
            <p:nvPr/>
          </p:nvCxnSpPr>
          <p:spPr>
            <a:xfrm>
              <a:off x="6781800" y="2438400"/>
              <a:ext cx="304800"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781800" y="2686050"/>
              <a:ext cx="3048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781800" y="2914650"/>
              <a:ext cx="3048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81800" y="3162300"/>
              <a:ext cx="304800" cy="0"/>
            </a:xfrm>
            <a:prstGeom prst="line">
              <a:avLst/>
            </a:prstGeom>
            <a:ln w="38100">
              <a:solidFill>
                <a:srgbClr val="BC06A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781800" y="3429000"/>
              <a:ext cx="304800" cy="0"/>
            </a:xfrm>
            <a:prstGeom prst="line">
              <a:avLst/>
            </a:prstGeom>
            <a:ln w="38100">
              <a:solidFill>
                <a:srgbClr val="FECEF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81800" y="3676650"/>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781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8618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9342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104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6">
            <a:extLst>
              <a:ext uri="{FF2B5EF4-FFF2-40B4-BE49-F238E27FC236}">
                <a16:creationId xmlns:a16="http://schemas.microsoft.com/office/drawing/2014/main" id="{B6A396C1-6777-D4AE-9A48-6367B3A04E1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135156995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What is a continuous probability distribution?</a:t>
            </a:r>
            <a:endParaRPr lang="en-US" b="0" dirty="0"/>
          </a:p>
        </p:txBody>
      </p:sp>
      <p:sp>
        <p:nvSpPr>
          <p:cNvPr id="4" name="Content Placeholder 3">
            <a:extLst>
              <a:ext uri="{FF2B5EF4-FFF2-40B4-BE49-F238E27FC236}">
                <a16:creationId xmlns:a16="http://schemas.microsoft.com/office/drawing/2014/main" id="{5F8D903E-CEB2-BB35-9B88-1345702CBBF1}"/>
              </a:ext>
            </a:extLst>
          </p:cNvPr>
          <p:cNvSpPr>
            <a:spLocks noGrp="1"/>
          </p:cNvSpPr>
          <p:nvPr>
            <p:ph sz="half" idx="1"/>
          </p:nvPr>
        </p:nvSpPr>
        <p:spPr/>
        <p:txBody>
          <a:bodyPr/>
          <a:lstStyle/>
          <a:p>
            <a:pPr eaLnBrk="1" hangingPunct="1">
              <a:defRPr/>
            </a:pPr>
            <a:r>
              <a:rPr lang="en-US" sz="2400" dirty="0"/>
              <a:t>Continuous probability distributions are the most commonly used distributions within water resources applications</a:t>
            </a:r>
          </a:p>
          <a:p>
            <a:pPr lvl="1" eaLnBrk="1" hangingPunct="1">
              <a:defRPr/>
            </a:pPr>
            <a:r>
              <a:rPr lang="en-US" sz="2000" dirty="0"/>
              <a:t>Data is comprised of a continuous random variable</a:t>
            </a:r>
          </a:p>
          <a:p>
            <a:pPr eaLnBrk="1" hangingPunct="1">
              <a:defRPr/>
            </a:pPr>
            <a:r>
              <a:rPr lang="en-US" sz="2400" dirty="0"/>
              <a:t>Area under PDF must equal 1</a:t>
            </a:r>
          </a:p>
          <a:p>
            <a:pPr eaLnBrk="1" hangingPunct="1">
              <a:defRPr/>
            </a:pPr>
            <a:r>
              <a:rPr lang="en-US" sz="2400" dirty="0"/>
              <a:t>CDF spans probability between 0 -&gt; 1</a:t>
            </a:r>
          </a:p>
          <a:p>
            <a:pPr lvl="1" eaLnBrk="1" hangingPunct="1">
              <a:defRPr/>
            </a:pPr>
            <a:r>
              <a:rPr lang="en-US" sz="1800" dirty="0"/>
              <a:t>Cannot decrease either</a:t>
            </a:r>
          </a:p>
          <a:p>
            <a:endParaRPr lang="en-US" dirty="0"/>
          </a:p>
        </p:txBody>
      </p:sp>
      <p:pic>
        <p:nvPicPr>
          <p:cNvPr id="2" name="Picture 1"/>
          <p:cNvPicPr>
            <a:picLocks noChangeAspect="1"/>
          </p:cNvPicPr>
          <p:nvPr/>
        </p:nvPicPr>
        <p:blipFill>
          <a:blip r:embed="rId3"/>
          <a:stretch>
            <a:fillRect/>
          </a:stretch>
        </p:blipFill>
        <p:spPr>
          <a:xfrm>
            <a:off x="6592230" y="3889642"/>
            <a:ext cx="5029200" cy="2312035"/>
          </a:xfrm>
          <a:prstGeom prst="rect">
            <a:avLst/>
          </a:prstGeom>
          <a:ln>
            <a:solidFill>
              <a:schemeClr val="tx1"/>
            </a:solidFill>
          </a:ln>
        </p:spPr>
      </p:pic>
      <p:pic>
        <p:nvPicPr>
          <p:cNvPr id="3" name="Picture 2"/>
          <p:cNvPicPr>
            <a:picLocks noChangeAspect="1"/>
          </p:cNvPicPr>
          <p:nvPr/>
        </p:nvPicPr>
        <p:blipFill>
          <a:blip r:embed="rId4"/>
          <a:stretch>
            <a:fillRect/>
          </a:stretch>
        </p:blipFill>
        <p:spPr>
          <a:xfrm>
            <a:off x="6592230" y="1481301"/>
            <a:ext cx="5029200" cy="2313430"/>
          </a:xfrm>
          <a:prstGeom prst="rect">
            <a:avLst/>
          </a:prstGeom>
          <a:ln>
            <a:solidFill>
              <a:schemeClr val="tx1"/>
            </a:solidFill>
          </a:ln>
        </p:spPr>
      </p:pic>
      <p:sp>
        <p:nvSpPr>
          <p:cNvPr id="6" name="Slide Number Placeholder 6">
            <a:extLst>
              <a:ext uri="{FF2B5EF4-FFF2-40B4-BE49-F238E27FC236}">
                <a16:creationId xmlns:a16="http://schemas.microsoft.com/office/drawing/2014/main" id="{93FCAF30-8FCA-6CE8-3DD9-58C6D474DCC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26181806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Probability Distribution Fitting Methods</a:t>
            </a:r>
            <a:endParaRPr lang="en-US" b="0" dirty="0"/>
          </a:p>
        </p:txBody>
      </p:sp>
      <p:sp>
        <p:nvSpPr>
          <p:cNvPr id="2" name="Content Placeholder 1">
            <a:extLst>
              <a:ext uri="{FF2B5EF4-FFF2-40B4-BE49-F238E27FC236}">
                <a16:creationId xmlns:a16="http://schemas.microsoft.com/office/drawing/2014/main" id="{63B04031-7ADD-70D1-E4CF-7F5EAC15D956}"/>
              </a:ext>
            </a:extLst>
          </p:cNvPr>
          <p:cNvSpPr>
            <a:spLocks noGrp="1"/>
          </p:cNvSpPr>
          <p:nvPr>
            <p:ph sz="half" idx="1"/>
          </p:nvPr>
        </p:nvSpPr>
        <p:spPr/>
        <p:txBody>
          <a:bodyPr/>
          <a:lstStyle/>
          <a:p>
            <a:r>
              <a:rPr lang="en-US" b="1" dirty="0"/>
              <a:t>Fitting</a:t>
            </a:r>
            <a:r>
              <a:rPr lang="en-US" dirty="0"/>
              <a:t> a </a:t>
            </a:r>
            <a:r>
              <a:rPr lang="en-US" b="1" dirty="0"/>
              <a:t>probability distribution </a:t>
            </a:r>
            <a:r>
              <a:rPr lang="en-US" dirty="0"/>
              <a:t>to an </a:t>
            </a:r>
            <a:r>
              <a:rPr lang="en-US" b="1" dirty="0"/>
              <a:t>unknown and unknowable parent population</a:t>
            </a:r>
            <a:r>
              <a:rPr lang="en-US" dirty="0"/>
              <a:t> through the use of a </a:t>
            </a:r>
            <a:r>
              <a:rPr lang="en-US" b="1" dirty="0"/>
              <a:t>representative sample</a:t>
            </a:r>
            <a:r>
              <a:rPr lang="en-US" dirty="0"/>
              <a:t> (child population)</a:t>
            </a:r>
            <a:endParaRPr lang="en-US" sz="3200" dirty="0"/>
          </a:p>
          <a:p>
            <a:endParaRPr lang="en-US" dirty="0"/>
          </a:p>
        </p:txBody>
      </p:sp>
      <p:sp>
        <p:nvSpPr>
          <p:cNvPr id="3" name="Content Placeholder 2">
            <a:extLst>
              <a:ext uri="{FF2B5EF4-FFF2-40B4-BE49-F238E27FC236}">
                <a16:creationId xmlns:a16="http://schemas.microsoft.com/office/drawing/2014/main" id="{BF38A641-32C7-9397-B4EE-70DB46C93729}"/>
              </a:ext>
            </a:extLst>
          </p:cNvPr>
          <p:cNvSpPr>
            <a:spLocks noGrp="1"/>
          </p:cNvSpPr>
          <p:nvPr>
            <p:ph sz="half" idx="2"/>
          </p:nvPr>
        </p:nvSpPr>
        <p:spPr/>
        <p:txBody>
          <a:bodyPr>
            <a:normAutofit/>
          </a:bodyPr>
          <a:lstStyle/>
          <a:p>
            <a:pPr eaLnBrk="1" hangingPunct="1">
              <a:defRPr/>
            </a:pPr>
            <a:r>
              <a:rPr lang="en-US" dirty="0"/>
              <a:t>Commonly used fitting methods:</a:t>
            </a:r>
          </a:p>
          <a:p>
            <a:pPr lvl="1" eaLnBrk="1" hangingPunct="1">
              <a:defRPr/>
            </a:pPr>
            <a:r>
              <a:rPr lang="en-US" dirty="0"/>
              <a:t>Method of moments</a:t>
            </a:r>
          </a:p>
          <a:p>
            <a:pPr lvl="2" eaLnBrk="1" hangingPunct="1">
              <a:defRPr/>
            </a:pPr>
            <a:r>
              <a:rPr lang="en-US" dirty="0"/>
              <a:t>Linear moments</a:t>
            </a:r>
          </a:p>
          <a:p>
            <a:pPr lvl="2" eaLnBrk="1" hangingPunct="1">
              <a:defRPr/>
            </a:pPr>
            <a:r>
              <a:rPr lang="en-US" dirty="0"/>
              <a:t>Expected Moments Algorithm (EMA)</a:t>
            </a:r>
          </a:p>
          <a:p>
            <a:pPr lvl="1" eaLnBrk="1" hangingPunct="1">
              <a:defRPr/>
            </a:pPr>
            <a:r>
              <a:rPr lang="en-US" dirty="0"/>
              <a:t>Maximum likelihood</a:t>
            </a:r>
          </a:p>
          <a:p>
            <a:endParaRPr lang="en-US" dirty="0"/>
          </a:p>
        </p:txBody>
      </p:sp>
      <p:sp>
        <p:nvSpPr>
          <p:cNvPr id="4" name="Slide Number Placeholder 6">
            <a:extLst>
              <a:ext uri="{FF2B5EF4-FFF2-40B4-BE49-F238E27FC236}">
                <a16:creationId xmlns:a16="http://schemas.microsoft.com/office/drawing/2014/main" id="{17B75D23-00AC-42C1-E202-C630575707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spTree>
    <p:extLst>
      <p:ext uri="{BB962C8B-B14F-4D97-AF65-F5344CB8AC3E}">
        <p14:creationId xmlns:p14="http://schemas.microsoft.com/office/powerpoint/2010/main" val="268781060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Method of Moments</a:t>
            </a:r>
            <a:endParaRPr lang="en-US" b="0" dirty="0"/>
          </a:p>
        </p:txBody>
      </p:sp>
      <p:sp>
        <p:nvSpPr>
          <p:cNvPr id="2" name="Content Placeholder 1">
            <a:extLst>
              <a:ext uri="{FF2B5EF4-FFF2-40B4-BE49-F238E27FC236}">
                <a16:creationId xmlns:a16="http://schemas.microsoft.com/office/drawing/2014/main" id="{B5DCB4E4-34ED-916C-41BF-65CDF18E9EA2}"/>
              </a:ext>
            </a:extLst>
          </p:cNvPr>
          <p:cNvSpPr>
            <a:spLocks noGrp="1"/>
          </p:cNvSpPr>
          <p:nvPr>
            <p:ph idx="1"/>
          </p:nvPr>
        </p:nvSpPr>
        <p:spPr/>
        <p:txBody>
          <a:bodyPr/>
          <a:lstStyle/>
          <a:p>
            <a:pPr eaLnBrk="1" hangingPunct="1">
              <a:defRPr/>
            </a:pPr>
            <a:r>
              <a:rPr lang="en-US" sz="3200" b="1" u="sng" dirty="0"/>
              <a:t>Simple and widely used</a:t>
            </a:r>
          </a:p>
          <a:p>
            <a:pPr eaLnBrk="1" hangingPunct="1">
              <a:defRPr/>
            </a:pPr>
            <a:r>
              <a:rPr lang="en-US" sz="3200" dirty="0"/>
              <a:t>Assume that the parameters of the sample (child population) are the same as the parent population</a:t>
            </a:r>
          </a:p>
          <a:p>
            <a:pPr eaLnBrk="1" hangingPunct="1">
              <a:defRPr/>
            </a:pPr>
            <a:r>
              <a:rPr lang="en-US" sz="3200" dirty="0"/>
              <a:t>Equal weights are given to the transformations of the observations</a:t>
            </a:r>
          </a:p>
          <a:p>
            <a:pPr eaLnBrk="1" hangingPunct="1">
              <a:defRPr/>
            </a:pPr>
            <a:r>
              <a:rPr lang="en-US" sz="3200" dirty="0"/>
              <a:t>Used within Bulletin 17 methods</a:t>
            </a:r>
          </a:p>
          <a:p>
            <a:pPr lvl="1" eaLnBrk="1" hangingPunct="1">
              <a:defRPr/>
            </a:pPr>
            <a:r>
              <a:rPr lang="en-US" dirty="0"/>
              <a:t>EMA also uses method of moments (but iterates) </a:t>
            </a:r>
            <a:endParaRPr lang="en-US" sz="2000" dirty="0"/>
          </a:p>
          <a:p>
            <a:endParaRPr lang="en-US" dirty="0"/>
          </a:p>
        </p:txBody>
      </p:sp>
      <p:sp>
        <p:nvSpPr>
          <p:cNvPr id="3" name="Slide Number Placeholder 6">
            <a:extLst>
              <a:ext uri="{FF2B5EF4-FFF2-40B4-BE49-F238E27FC236}">
                <a16:creationId xmlns:a16="http://schemas.microsoft.com/office/drawing/2014/main" id="{4A789AAF-3D1C-0D87-6E6B-848B21966C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spTree>
    <p:extLst>
      <p:ext uri="{BB962C8B-B14F-4D97-AF65-F5344CB8AC3E}">
        <p14:creationId xmlns:p14="http://schemas.microsoft.com/office/powerpoint/2010/main" val="412263556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22" name="Picture 21521"/>
          <p:cNvPicPr>
            <a:picLocks noChangeAspect="1"/>
          </p:cNvPicPr>
          <p:nvPr/>
        </p:nvPicPr>
        <p:blipFill>
          <a:blip r:embed="rId3"/>
          <a:stretch>
            <a:fillRect/>
          </a:stretch>
        </p:blipFill>
        <p:spPr>
          <a:xfrm>
            <a:off x="5935016" y="1594858"/>
            <a:ext cx="4654271" cy="4114800"/>
          </a:xfrm>
          <a:prstGeom prst="rect">
            <a:avLst/>
          </a:prstGeom>
          <a:ln>
            <a:solidFill>
              <a:schemeClr val="tx1"/>
            </a:solidFill>
          </a:ln>
        </p:spPr>
      </p:pic>
      <p:pic>
        <p:nvPicPr>
          <p:cNvPr id="21517" name="Picture 21516"/>
          <p:cNvPicPr>
            <a:picLocks noChangeAspect="1"/>
          </p:cNvPicPr>
          <p:nvPr/>
        </p:nvPicPr>
        <p:blipFill>
          <a:blip r:embed="rId4"/>
          <a:stretch>
            <a:fillRect/>
          </a:stretch>
        </p:blipFill>
        <p:spPr>
          <a:xfrm>
            <a:off x="1602295" y="3647732"/>
            <a:ext cx="4219048" cy="2019048"/>
          </a:xfrm>
          <a:prstGeom prst="rect">
            <a:avLst/>
          </a:prstGeom>
          <a:ln>
            <a:solidFill>
              <a:schemeClr val="tx1"/>
            </a:solidFill>
          </a:ln>
        </p:spPr>
      </p:pic>
      <p:pic>
        <p:nvPicPr>
          <p:cNvPr id="21516" name="Picture 21515"/>
          <p:cNvPicPr>
            <a:picLocks noChangeAspect="1"/>
          </p:cNvPicPr>
          <p:nvPr/>
        </p:nvPicPr>
        <p:blipFill>
          <a:blip r:embed="rId5"/>
          <a:stretch>
            <a:fillRect/>
          </a:stretch>
        </p:blipFill>
        <p:spPr>
          <a:xfrm>
            <a:off x="1724552" y="1610643"/>
            <a:ext cx="4069990" cy="1938528"/>
          </a:xfrm>
          <a:prstGeom prst="rect">
            <a:avLst/>
          </a:prstGeom>
          <a:ln>
            <a:solidFill>
              <a:schemeClr val="tx1"/>
            </a:solidFill>
          </a:ln>
        </p:spPr>
      </p:pic>
      <p:sp>
        <p:nvSpPr>
          <p:cNvPr id="8" name="Title 8"/>
          <p:cNvSpPr>
            <a:spLocks noGrp="1"/>
          </p:cNvSpPr>
          <p:nvPr>
            <p:ph type="title"/>
          </p:nvPr>
        </p:nvSpPr>
        <p:spPr/>
        <p:txBody>
          <a:bodyPr/>
          <a:lstStyle/>
          <a:p>
            <a:r>
              <a:rPr lang="en-US" dirty="0"/>
              <a:t>Method of Moments Example</a:t>
            </a:r>
            <a:endParaRPr lang="en-US" b="0" dirty="0"/>
          </a:p>
        </p:txBody>
      </p:sp>
      <p:sp>
        <p:nvSpPr>
          <p:cNvPr id="3" name="TextBox 2"/>
          <p:cNvSpPr txBox="1"/>
          <p:nvPr/>
        </p:nvSpPr>
        <p:spPr>
          <a:xfrm>
            <a:off x="2971871" y="5735806"/>
            <a:ext cx="2460417" cy="923330"/>
          </a:xfrm>
          <a:prstGeom prst="rect">
            <a:avLst/>
          </a:prstGeom>
          <a:noFill/>
          <a:ln>
            <a:noFill/>
          </a:ln>
        </p:spPr>
        <p:txBody>
          <a:bodyPr wrap="none" rtlCol="0">
            <a:spAutoFit/>
          </a:bodyPr>
          <a:lstStyle/>
          <a:p>
            <a:r>
              <a:rPr lang="en-US" dirty="0">
                <a:solidFill>
                  <a:schemeClr val="accent1"/>
                </a:solidFill>
              </a:rPr>
              <a:t>Mean (of logs) = 5.023</a:t>
            </a:r>
          </a:p>
          <a:p>
            <a:r>
              <a:rPr lang="en-US" dirty="0" err="1">
                <a:solidFill>
                  <a:schemeClr val="accent1"/>
                </a:solidFill>
              </a:rPr>
              <a:t>Std</a:t>
            </a:r>
            <a:r>
              <a:rPr lang="en-US" dirty="0">
                <a:solidFill>
                  <a:schemeClr val="accent1"/>
                </a:solidFill>
              </a:rPr>
              <a:t> Dev (of logs) = 0.230</a:t>
            </a:r>
          </a:p>
          <a:p>
            <a:r>
              <a:rPr lang="en-US" dirty="0">
                <a:solidFill>
                  <a:schemeClr val="accent1"/>
                </a:solidFill>
              </a:rPr>
              <a:t>Skew (of logs) = 0.325</a:t>
            </a:r>
          </a:p>
        </p:txBody>
      </p:sp>
      <p:grpSp>
        <p:nvGrpSpPr>
          <p:cNvPr id="23" name="Group 22"/>
          <p:cNvGrpSpPr/>
          <p:nvPr/>
        </p:nvGrpSpPr>
        <p:grpSpPr>
          <a:xfrm>
            <a:off x="4191000" y="1739235"/>
            <a:ext cx="1463040" cy="282389"/>
            <a:chOff x="2819400" y="1549777"/>
            <a:chExt cx="1463040" cy="282389"/>
          </a:xfrm>
        </p:grpSpPr>
        <p:sp>
          <p:nvSpPr>
            <p:cNvPr id="12" name="Rectangle 11"/>
            <p:cNvSpPr/>
            <p:nvPr/>
          </p:nvSpPr>
          <p:spPr>
            <a:xfrm>
              <a:off x="2819400" y="1549777"/>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3" name="Oval 12"/>
            <p:cNvSpPr>
              <a:spLocks noChangeAspect="1"/>
            </p:cNvSpPr>
            <p:nvPr/>
          </p:nvSpPr>
          <p:spPr>
            <a:xfrm>
              <a:off x="2959873" y="1625977"/>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p:cNvGrpSpPr/>
          <p:nvPr/>
        </p:nvGrpSpPr>
        <p:grpSpPr>
          <a:xfrm>
            <a:off x="6934342" y="1688812"/>
            <a:ext cx="1828659" cy="812423"/>
            <a:chOff x="5333999" y="1549777"/>
            <a:chExt cx="1828659" cy="812423"/>
          </a:xfrm>
        </p:grpSpPr>
        <p:sp>
          <p:nvSpPr>
            <p:cNvPr id="14" name="Rectangle 13"/>
            <p:cNvSpPr/>
            <p:nvPr/>
          </p:nvSpPr>
          <p:spPr>
            <a:xfrm>
              <a:off x="5333999" y="1549777"/>
              <a:ext cx="1828659" cy="81242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a:p>
              <a:pPr algn="r"/>
              <a:r>
                <a:rPr lang="en-US" sz="1600" dirty="0">
                  <a:solidFill>
                    <a:schemeClr val="tx1"/>
                  </a:solidFill>
                </a:rPr>
                <a:t>Log10 Normal</a:t>
              </a:r>
            </a:p>
            <a:p>
              <a:pPr algn="r"/>
              <a:r>
                <a:rPr lang="en-US" sz="1600" dirty="0" err="1">
                  <a:solidFill>
                    <a:schemeClr val="tx1"/>
                  </a:solidFill>
                </a:rPr>
                <a:t>LogPearsonIII</a:t>
              </a:r>
              <a:endParaRPr lang="en-US" sz="1600" dirty="0">
                <a:solidFill>
                  <a:schemeClr val="tx1"/>
                </a:solidFill>
              </a:endParaRPr>
            </a:p>
          </p:txBody>
        </p:sp>
        <p:sp>
          <p:nvSpPr>
            <p:cNvPr id="15" name="Oval 14"/>
            <p:cNvSpPr>
              <a:spLocks noChangeAspect="1"/>
            </p:cNvSpPr>
            <p:nvPr/>
          </p:nvSpPr>
          <p:spPr>
            <a:xfrm>
              <a:off x="5520192" y="1654892"/>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5407549" y="1956816"/>
              <a:ext cx="316727"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424309" y="2209800"/>
              <a:ext cx="316727"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6400799" y="5735806"/>
            <a:ext cx="2460417" cy="923330"/>
          </a:xfrm>
          <a:prstGeom prst="rect">
            <a:avLst/>
          </a:prstGeom>
          <a:noFill/>
        </p:spPr>
        <p:txBody>
          <a:bodyPr wrap="none" rtlCol="0">
            <a:spAutoFit/>
          </a:bodyPr>
          <a:lstStyle/>
          <a:p>
            <a:r>
              <a:rPr lang="en-US" dirty="0">
                <a:solidFill>
                  <a:schemeClr val="accent6"/>
                </a:solidFill>
              </a:rPr>
              <a:t>Mean (of logs) = 5.023</a:t>
            </a:r>
          </a:p>
          <a:p>
            <a:r>
              <a:rPr lang="en-US" dirty="0" err="1">
                <a:solidFill>
                  <a:schemeClr val="accent6"/>
                </a:solidFill>
              </a:rPr>
              <a:t>Std</a:t>
            </a:r>
            <a:r>
              <a:rPr lang="en-US" dirty="0">
                <a:solidFill>
                  <a:schemeClr val="accent6"/>
                </a:solidFill>
              </a:rPr>
              <a:t> Dev (of logs) = 0.230</a:t>
            </a:r>
          </a:p>
          <a:p>
            <a:r>
              <a:rPr lang="en-US" dirty="0">
                <a:solidFill>
                  <a:schemeClr val="accent6"/>
                </a:solidFill>
              </a:rPr>
              <a:t>Skew (of logs) = 0.325</a:t>
            </a:r>
          </a:p>
        </p:txBody>
      </p:sp>
      <p:cxnSp>
        <p:nvCxnSpPr>
          <p:cNvPr id="26" name="Straight Arrow Connector 25"/>
          <p:cNvCxnSpPr>
            <a:stCxn id="3" idx="3"/>
            <a:endCxn id="25" idx="1"/>
          </p:cNvCxnSpPr>
          <p:nvPr/>
        </p:nvCxnSpPr>
        <p:spPr>
          <a:xfrm>
            <a:off x="5432288" y="6197471"/>
            <a:ext cx="968511"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5" idx="0"/>
          </p:cNvCxnSpPr>
          <p:nvPr/>
        </p:nvCxnSpPr>
        <p:spPr>
          <a:xfrm flipV="1">
            <a:off x="7631008" y="4177634"/>
            <a:ext cx="451611" cy="155817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1514" idx="2"/>
          </p:cNvCxnSpPr>
          <p:nvPr/>
        </p:nvCxnSpPr>
        <p:spPr>
          <a:xfrm>
            <a:off x="3969984" y="5320635"/>
            <a:ext cx="0" cy="44470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514" name="Right Bracket 21513"/>
          <p:cNvSpPr/>
          <p:nvPr/>
        </p:nvSpPr>
        <p:spPr>
          <a:xfrm rot="5400000">
            <a:off x="3900958" y="3491424"/>
            <a:ext cx="138052" cy="3520368"/>
          </a:xfrm>
          <a:prstGeom prst="righ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9" name="Straight Arrow Connector 48"/>
          <p:cNvCxnSpPr/>
          <p:nvPr/>
        </p:nvCxnSpPr>
        <p:spPr>
          <a:xfrm flipH="1">
            <a:off x="3886200" y="3117042"/>
            <a:ext cx="83784" cy="90819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446F8EBF-DC43-D403-12E5-81B2BE33FF2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spTree>
    <p:extLst>
      <p:ext uri="{BB962C8B-B14F-4D97-AF65-F5344CB8AC3E}">
        <p14:creationId xmlns:p14="http://schemas.microsoft.com/office/powerpoint/2010/main" val="193446161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Linear Moments</a:t>
            </a:r>
            <a:endParaRPr lang="en-US" b="0" dirty="0"/>
          </a:p>
        </p:txBody>
      </p:sp>
      <p:sp>
        <p:nvSpPr>
          <p:cNvPr id="2" name="Content Placeholder 1">
            <a:extLst>
              <a:ext uri="{FF2B5EF4-FFF2-40B4-BE49-F238E27FC236}">
                <a16:creationId xmlns:a16="http://schemas.microsoft.com/office/drawing/2014/main" id="{171653D1-F4CC-1084-548C-D6728E3C6427}"/>
              </a:ext>
            </a:extLst>
          </p:cNvPr>
          <p:cNvSpPr>
            <a:spLocks noGrp="1"/>
          </p:cNvSpPr>
          <p:nvPr>
            <p:ph idx="1"/>
          </p:nvPr>
        </p:nvSpPr>
        <p:spPr/>
        <p:txBody>
          <a:bodyPr/>
          <a:lstStyle/>
          <a:p>
            <a:pPr eaLnBrk="1" hangingPunct="1">
              <a:defRPr/>
            </a:pPr>
            <a:r>
              <a:rPr lang="en-US" b="1" u="sng" dirty="0"/>
              <a:t>A little more complicated but still widely used</a:t>
            </a:r>
          </a:p>
          <a:p>
            <a:pPr eaLnBrk="1" hangingPunct="1">
              <a:defRPr/>
            </a:pPr>
            <a:r>
              <a:rPr lang="en-US" dirty="0"/>
              <a:t>Still assume that the parameters of the sample (child population) are the same as the parent population</a:t>
            </a:r>
          </a:p>
          <a:p>
            <a:pPr eaLnBrk="1" hangingPunct="1">
              <a:defRPr/>
            </a:pPr>
            <a:r>
              <a:rPr lang="en-US" dirty="0"/>
              <a:t>Used heavily within regional and precipitation frequency analyses</a:t>
            </a:r>
            <a:endParaRPr lang="en-US" sz="4400" dirty="0"/>
          </a:p>
          <a:p>
            <a:pPr eaLnBrk="1" hangingPunct="1">
              <a:defRPr/>
            </a:pPr>
            <a:r>
              <a:rPr lang="en-US" dirty="0"/>
              <a:t>Unequal weights given to order statistics of observations based upon their ranks</a:t>
            </a:r>
          </a:p>
          <a:p>
            <a:pPr eaLnBrk="1" hangingPunct="1">
              <a:defRPr/>
            </a:pPr>
            <a:r>
              <a:rPr lang="en-US" dirty="0"/>
              <a:t>Less weight is given to the tails of the distribution</a:t>
            </a:r>
          </a:p>
          <a:p>
            <a:pPr eaLnBrk="1" hangingPunct="1">
              <a:defRPr/>
            </a:pPr>
            <a:r>
              <a:rPr lang="en-US" dirty="0"/>
              <a:t>Hosking and Wallis (1990 and many, many others)</a:t>
            </a:r>
          </a:p>
          <a:p>
            <a:endParaRPr lang="en-US" dirty="0"/>
          </a:p>
        </p:txBody>
      </p:sp>
      <p:sp>
        <p:nvSpPr>
          <p:cNvPr id="3" name="Slide Number Placeholder 6">
            <a:extLst>
              <a:ext uri="{FF2B5EF4-FFF2-40B4-BE49-F238E27FC236}">
                <a16:creationId xmlns:a16="http://schemas.microsoft.com/office/drawing/2014/main" id="{923B0F24-D46B-D661-5BC3-87607A9C438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29</a:t>
            </a:fld>
            <a:endParaRPr lang="en-US" dirty="0">
              <a:latin typeface="Arial" charset="0"/>
            </a:endParaRPr>
          </a:p>
        </p:txBody>
      </p:sp>
    </p:spTree>
    <p:extLst>
      <p:ext uri="{BB962C8B-B14F-4D97-AF65-F5344CB8AC3E}">
        <p14:creationId xmlns:p14="http://schemas.microsoft.com/office/powerpoint/2010/main" val="328181874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nrcca.cals.cornell.edu/soil/CA2/CA0211.1_clip_image002.jpg">
            <a:extLst>
              <a:ext uri="{FF2B5EF4-FFF2-40B4-BE49-F238E27FC236}">
                <a16:creationId xmlns:a16="http://schemas.microsoft.com/office/drawing/2014/main" id="{AC70BC55-418E-2C5D-5549-441D9FA3EFFD}"/>
              </a:ext>
            </a:extLst>
          </p:cNvPr>
          <p:cNvPicPr>
            <a:picLocks noGrp="1" noChangeAspect="1" noChangeArrowheads="1"/>
          </p:cNvPicPr>
          <p:nvPr>
            <p:ph sz="half" idx="2"/>
          </p:nvPr>
        </p:nvPicPr>
        <p:blipFill>
          <a:blip r:embed="rId3" cstate="print"/>
          <a:srcRect/>
          <a:stretch>
            <a:fillRect/>
          </a:stretch>
        </p:blipFill>
        <p:spPr bwMode="auto">
          <a:xfrm>
            <a:off x="6278137" y="1304302"/>
            <a:ext cx="5354376" cy="431148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bevelT w="25400" h="19050"/>
            <a:contourClr>
              <a:srgbClr val="FFFFFF"/>
            </a:contourClr>
          </a:sp3d>
        </p:spPr>
      </p:pic>
      <p:sp>
        <p:nvSpPr>
          <p:cNvPr id="8" name="Title 8"/>
          <p:cNvSpPr>
            <a:spLocks noGrp="1"/>
          </p:cNvSpPr>
          <p:nvPr>
            <p:ph type="title"/>
          </p:nvPr>
        </p:nvSpPr>
        <p:spPr/>
        <p:txBody>
          <a:bodyPr/>
          <a:lstStyle/>
          <a:p>
            <a:r>
              <a:rPr lang="en-US" dirty="0"/>
              <a:t>What is a Model?</a:t>
            </a:r>
            <a:endParaRPr lang="en-US" b="0" dirty="0"/>
          </a:p>
        </p:txBody>
      </p:sp>
      <p:sp>
        <p:nvSpPr>
          <p:cNvPr id="3" name="Content Placeholder 2">
            <a:extLst>
              <a:ext uri="{FF2B5EF4-FFF2-40B4-BE49-F238E27FC236}">
                <a16:creationId xmlns:a16="http://schemas.microsoft.com/office/drawing/2014/main" id="{3F261E2E-5830-277A-A17E-D477314A6F57}"/>
              </a:ext>
            </a:extLst>
          </p:cNvPr>
          <p:cNvSpPr>
            <a:spLocks noGrp="1"/>
          </p:cNvSpPr>
          <p:nvPr>
            <p:ph sz="half" idx="1"/>
          </p:nvPr>
        </p:nvSpPr>
        <p:spPr/>
        <p:txBody>
          <a:bodyPr>
            <a:normAutofit lnSpcReduction="10000"/>
          </a:bodyPr>
          <a:lstStyle/>
          <a:p>
            <a:pPr eaLnBrk="1" hangingPunct="1">
              <a:defRPr/>
            </a:pPr>
            <a:r>
              <a:rPr lang="en-US" sz="2400" dirty="0"/>
              <a:t>A model is a “formal representation of a theory” (</a:t>
            </a:r>
            <a:r>
              <a:rPr lang="en-US" sz="2400" dirty="0" err="1"/>
              <a:t>Ader</a:t>
            </a:r>
            <a:r>
              <a:rPr lang="en-US" sz="2400" dirty="0"/>
              <a:t>, </a:t>
            </a:r>
            <a:r>
              <a:rPr lang="en-US" sz="2400" dirty="0" err="1"/>
              <a:t>Bollen</a:t>
            </a:r>
            <a:r>
              <a:rPr lang="en-US" sz="2400" dirty="0"/>
              <a:t>)</a:t>
            </a:r>
          </a:p>
          <a:p>
            <a:pPr eaLnBrk="1" hangingPunct="1">
              <a:defRPr/>
            </a:pPr>
            <a:r>
              <a:rPr lang="en-US" sz="2400" dirty="0"/>
              <a:t>All models are simplifications of the real world</a:t>
            </a:r>
          </a:p>
          <a:p>
            <a:pPr lvl="1" eaLnBrk="1" hangingPunct="1">
              <a:defRPr/>
            </a:pPr>
            <a:r>
              <a:rPr lang="en-US" sz="1800" dirty="0"/>
              <a:t>Some are better than others…</a:t>
            </a:r>
          </a:p>
          <a:p>
            <a:pPr eaLnBrk="1" hangingPunct="1">
              <a:defRPr/>
            </a:pPr>
            <a:r>
              <a:rPr lang="en-US" sz="2400" dirty="0"/>
              <a:t>Analytical models usually include general principles and a set of statements</a:t>
            </a:r>
          </a:p>
          <a:p>
            <a:pPr eaLnBrk="1" hangingPunct="1">
              <a:defRPr/>
            </a:pPr>
            <a:r>
              <a:rPr lang="en-US" sz="2400" dirty="0"/>
              <a:t>Empirical models usually omit these principles and simply represent the data</a:t>
            </a:r>
          </a:p>
          <a:p>
            <a:pPr lvl="1" eaLnBrk="1" hangingPunct="1">
              <a:defRPr/>
            </a:pPr>
            <a:r>
              <a:rPr lang="en-US" sz="1800" dirty="0"/>
              <a:t>Cannot extrapolate (at least not easily)</a:t>
            </a:r>
          </a:p>
        </p:txBody>
      </p:sp>
      <p:sp>
        <p:nvSpPr>
          <p:cNvPr id="2" name="TextBox 1"/>
          <p:cNvSpPr txBox="1"/>
          <p:nvPr/>
        </p:nvSpPr>
        <p:spPr>
          <a:xfrm>
            <a:off x="6309698" y="5222774"/>
            <a:ext cx="2928494" cy="369332"/>
          </a:xfrm>
          <a:prstGeom prst="rect">
            <a:avLst/>
          </a:prstGeom>
          <a:solidFill>
            <a:schemeClr val="bg1"/>
          </a:solidFill>
        </p:spPr>
        <p:txBody>
          <a:bodyPr wrap="none" rtlCol="0">
            <a:spAutoFit/>
          </a:bodyPr>
          <a:lstStyle/>
          <a:p>
            <a:r>
              <a:rPr lang="en-US" dirty="0">
                <a:solidFill>
                  <a:srgbClr val="FF0000"/>
                </a:solidFill>
              </a:rPr>
              <a:t>Infiltration in the real world…</a:t>
            </a:r>
          </a:p>
        </p:txBody>
      </p:sp>
      <p:sp>
        <p:nvSpPr>
          <p:cNvPr id="9" name="Slide Number Placeholder 6">
            <a:extLst>
              <a:ext uri="{FF2B5EF4-FFF2-40B4-BE49-F238E27FC236}">
                <a16:creationId xmlns:a16="http://schemas.microsoft.com/office/drawing/2014/main" id="{ED91FE5E-055D-2AF7-2CD8-16A7D7004FD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191960250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00200" y="1538867"/>
            <a:ext cx="4369324" cy="3291840"/>
          </a:xfrm>
          <a:prstGeom prst="rect">
            <a:avLst/>
          </a:prstGeom>
          <a:ln>
            <a:solidFill>
              <a:schemeClr val="tx1"/>
            </a:solidFill>
          </a:ln>
        </p:spPr>
      </p:pic>
      <p:sp>
        <p:nvSpPr>
          <p:cNvPr id="8" name="Title 8"/>
          <p:cNvSpPr>
            <a:spLocks noGrp="1"/>
          </p:cNvSpPr>
          <p:nvPr>
            <p:ph type="title"/>
          </p:nvPr>
        </p:nvSpPr>
        <p:spPr/>
        <p:txBody>
          <a:bodyPr/>
          <a:lstStyle/>
          <a:p>
            <a:r>
              <a:rPr lang="en-US" dirty="0"/>
              <a:t>Linear Moments Example</a:t>
            </a:r>
            <a:endParaRPr lang="en-US" b="0" dirty="0"/>
          </a:p>
        </p:txBody>
      </p:sp>
      <p:grpSp>
        <p:nvGrpSpPr>
          <p:cNvPr id="23" name="Group 22"/>
          <p:cNvGrpSpPr/>
          <p:nvPr/>
        </p:nvGrpSpPr>
        <p:grpSpPr>
          <a:xfrm>
            <a:off x="4404360" y="1663406"/>
            <a:ext cx="1463040" cy="282389"/>
            <a:chOff x="2819400" y="1549777"/>
            <a:chExt cx="1463040" cy="282389"/>
          </a:xfrm>
        </p:grpSpPr>
        <p:sp>
          <p:nvSpPr>
            <p:cNvPr id="12" name="Rectangle 11"/>
            <p:cNvSpPr/>
            <p:nvPr/>
          </p:nvSpPr>
          <p:spPr>
            <a:xfrm>
              <a:off x="2819400" y="1549777"/>
              <a:ext cx="1463040" cy="2823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p:txBody>
        </p:sp>
        <p:sp>
          <p:nvSpPr>
            <p:cNvPr id="13" name="Oval 12"/>
            <p:cNvSpPr>
              <a:spLocks noChangeAspect="1"/>
            </p:cNvSpPr>
            <p:nvPr/>
          </p:nvSpPr>
          <p:spPr>
            <a:xfrm>
              <a:off x="2959873" y="1625977"/>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3048000" y="4960018"/>
            <a:ext cx="2186086" cy="1631216"/>
          </a:xfrm>
          <a:prstGeom prst="rect">
            <a:avLst/>
          </a:prstGeom>
          <a:noFill/>
        </p:spPr>
        <p:txBody>
          <a:bodyPr wrap="square" rtlCol="0">
            <a:spAutoFit/>
          </a:bodyPr>
          <a:lstStyle/>
          <a:p>
            <a:r>
              <a:rPr lang="en-US" sz="2000" b="1" dirty="0"/>
              <a:t>Linear Moments</a:t>
            </a:r>
          </a:p>
          <a:p>
            <a:r>
              <a:rPr lang="en-US" sz="2000" dirty="0"/>
              <a:t>L1 = 122249.6</a:t>
            </a:r>
          </a:p>
          <a:p>
            <a:r>
              <a:rPr lang="en-US" sz="2000" dirty="0"/>
              <a:t>L2 = 36781.3</a:t>
            </a:r>
          </a:p>
          <a:p>
            <a:r>
              <a:rPr lang="en-US" sz="2000" dirty="0"/>
              <a:t>L3 = 12273.5</a:t>
            </a:r>
          </a:p>
          <a:p>
            <a:r>
              <a:rPr lang="en-US" sz="2000" dirty="0"/>
              <a:t>L4 = 10397.4</a:t>
            </a:r>
          </a:p>
        </p:txBody>
      </p:sp>
      <p:cxnSp>
        <p:nvCxnSpPr>
          <p:cNvPr id="24" name="Straight Arrow Connector 23"/>
          <p:cNvCxnSpPr>
            <a:endCxn id="25" idx="0"/>
          </p:cNvCxnSpPr>
          <p:nvPr/>
        </p:nvCxnSpPr>
        <p:spPr>
          <a:xfrm>
            <a:off x="4000571" y="4572520"/>
            <a:ext cx="140473" cy="38749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ight Bracket 26"/>
          <p:cNvSpPr/>
          <p:nvPr/>
        </p:nvSpPr>
        <p:spPr>
          <a:xfrm rot="5400000">
            <a:off x="3969574" y="2674693"/>
            <a:ext cx="138052" cy="3657600"/>
          </a:xfrm>
          <a:prstGeom prst="righ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6172201" y="4967867"/>
            <a:ext cx="3350781" cy="1631216"/>
          </a:xfrm>
          <a:prstGeom prst="rect">
            <a:avLst/>
          </a:prstGeom>
          <a:noFill/>
        </p:spPr>
        <p:txBody>
          <a:bodyPr wrap="square" rtlCol="0">
            <a:spAutoFit/>
          </a:bodyPr>
          <a:lstStyle/>
          <a:p>
            <a:r>
              <a:rPr lang="en-US" sz="2000" b="1" dirty="0"/>
              <a:t>Linear Moment Ratios</a:t>
            </a:r>
          </a:p>
          <a:p>
            <a:r>
              <a:rPr lang="en-US" sz="2000" dirty="0"/>
              <a:t>L-Mean = L1 = 122249.6</a:t>
            </a:r>
          </a:p>
          <a:p>
            <a:r>
              <a:rPr lang="en-US" sz="2000" dirty="0"/>
              <a:t>L-CV = L2 / L1 = 0.301</a:t>
            </a:r>
          </a:p>
          <a:p>
            <a:r>
              <a:rPr lang="en-US" sz="2000" dirty="0"/>
              <a:t>L-Skew = L3 / L2 = 0.334</a:t>
            </a:r>
          </a:p>
          <a:p>
            <a:r>
              <a:rPr lang="en-US" sz="2000" dirty="0"/>
              <a:t>L-Kurtosis = L4 / L2 = 0.283</a:t>
            </a:r>
          </a:p>
        </p:txBody>
      </p:sp>
      <p:cxnSp>
        <p:nvCxnSpPr>
          <p:cNvPr id="29" name="Straight Arrow Connector 28"/>
          <p:cNvCxnSpPr>
            <a:stCxn id="25" idx="3"/>
            <a:endCxn id="28" idx="1"/>
          </p:cNvCxnSpPr>
          <p:nvPr/>
        </p:nvCxnSpPr>
        <p:spPr>
          <a:xfrm>
            <a:off x="5234086" y="5775627"/>
            <a:ext cx="938114" cy="784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4"/>
          <a:stretch>
            <a:fillRect/>
          </a:stretch>
        </p:blipFill>
        <p:spPr>
          <a:xfrm>
            <a:off x="6579125" y="1418121"/>
            <a:ext cx="3828571" cy="3533333"/>
          </a:xfrm>
          <a:prstGeom prst="rect">
            <a:avLst/>
          </a:prstGeom>
          <a:ln>
            <a:solidFill>
              <a:schemeClr val="tx1"/>
            </a:solidFill>
          </a:ln>
        </p:spPr>
      </p:pic>
      <p:grpSp>
        <p:nvGrpSpPr>
          <p:cNvPr id="35" name="Group 34"/>
          <p:cNvGrpSpPr/>
          <p:nvPr/>
        </p:nvGrpSpPr>
        <p:grpSpPr>
          <a:xfrm>
            <a:off x="7203691" y="1538868"/>
            <a:ext cx="1569994" cy="567409"/>
            <a:chOff x="5334000" y="1549777"/>
            <a:chExt cx="1569994" cy="567409"/>
          </a:xfrm>
        </p:grpSpPr>
        <p:sp>
          <p:nvSpPr>
            <p:cNvPr id="36" name="Rectangle 35"/>
            <p:cNvSpPr/>
            <p:nvPr/>
          </p:nvSpPr>
          <p:spPr>
            <a:xfrm>
              <a:off x="5334000" y="1549777"/>
              <a:ext cx="1569994" cy="56740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Obs Events</a:t>
              </a:r>
            </a:p>
            <a:p>
              <a:pPr algn="r"/>
              <a:r>
                <a:rPr lang="en-US" sz="1600" dirty="0">
                  <a:solidFill>
                    <a:schemeClr val="tx1"/>
                  </a:solidFill>
                </a:rPr>
                <a:t>GEV</a:t>
              </a:r>
            </a:p>
          </p:txBody>
        </p:sp>
        <p:sp>
          <p:nvSpPr>
            <p:cNvPr id="37" name="Oval 36"/>
            <p:cNvSpPr>
              <a:spLocks noChangeAspect="1"/>
            </p:cNvSpPr>
            <p:nvPr/>
          </p:nvSpPr>
          <p:spPr>
            <a:xfrm>
              <a:off x="5520192" y="1654892"/>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p:nvPr/>
          </p:nvCxnSpPr>
          <p:spPr>
            <a:xfrm>
              <a:off x="5407549" y="1956816"/>
              <a:ext cx="316727" cy="0"/>
            </a:xfrm>
            <a:prstGeom prst="line">
              <a:avLst/>
            </a:prstGeom>
            <a:ln w="25400">
              <a:solidFill>
                <a:srgbClr val="33E8FB"/>
              </a:solidFill>
            </a:ln>
          </p:spPr>
          <p:style>
            <a:lnRef idx="1">
              <a:schemeClr val="accent1"/>
            </a:lnRef>
            <a:fillRef idx="0">
              <a:schemeClr val="accent1"/>
            </a:fillRef>
            <a:effectRef idx="0">
              <a:schemeClr val="accent1"/>
            </a:effectRef>
            <a:fontRef idx="minor">
              <a:schemeClr val="tx1"/>
            </a:fontRef>
          </p:style>
        </p:cxnSp>
      </p:grpSp>
      <p:cxnSp>
        <p:nvCxnSpPr>
          <p:cNvPr id="48" name="Straight Arrow Connector 47"/>
          <p:cNvCxnSpPr>
            <a:stCxn id="9" idx="2"/>
          </p:cNvCxnSpPr>
          <p:nvPr/>
        </p:nvCxnSpPr>
        <p:spPr>
          <a:xfrm flipV="1">
            <a:off x="8493411" y="3879285"/>
            <a:ext cx="608385" cy="107216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05B0ED04-C45B-4C9E-8CB1-7F64CEA35D0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83073342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Maximum Likelihood Estimation</a:t>
            </a:r>
            <a:endParaRPr lang="en-US" b="0" dirty="0"/>
          </a:p>
        </p:txBody>
      </p:sp>
      <p:sp>
        <p:nvSpPr>
          <p:cNvPr id="2" name="Content Placeholder 1">
            <a:extLst>
              <a:ext uri="{FF2B5EF4-FFF2-40B4-BE49-F238E27FC236}">
                <a16:creationId xmlns:a16="http://schemas.microsoft.com/office/drawing/2014/main" id="{2784A85A-6DDC-AD7F-4A6A-FF1565784AFE}"/>
              </a:ext>
            </a:extLst>
          </p:cNvPr>
          <p:cNvSpPr>
            <a:spLocks noGrp="1"/>
          </p:cNvSpPr>
          <p:nvPr>
            <p:ph idx="1"/>
          </p:nvPr>
        </p:nvSpPr>
        <p:spPr/>
        <p:txBody>
          <a:bodyPr/>
          <a:lstStyle/>
          <a:p>
            <a:pPr eaLnBrk="1" hangingPunct="1">
              <a:defRPr/>
            </a:pPr>
            <a:r>
              <a:rPr lang="en-US" sz="2000" b="1" u="sng" dirty="0"/>
              <a:t>Much more complicated and not as widely used in water resources as previous methods</a:t>
            </a:r>
          </a:p>
          <a:p>
            <a:pPr eaLnBrk="1" hangingPunct="1">
              <a:defRPr/>
            </a:pPr>
            <a:r>
              <a:rPr lang="en-US" sz="2000" dirty="0"/>
              <a:t>Though, this method is widely used in other statistical applications</a:t>
            </a:r>
          </a:p>
          <a:p>
            <a:pPr eaLnBrk="1" hangingPunct="1">
              <a:defRPr/>
            </a:pPr>
            <a:r>
              <a:rPr lang="en-US" sz="2000" dirty="0"/>
              <a:t>Can incorporate point, censored, and interval data</a:t>
            </a:r>
          </a:p>
          <a:p>
            <a:pPr eaLnBrk="1" hangingPunct="1">
              <a:defRPr/>
            </a:pPr>
            <a:r>
              <a:rPr lang="en-US" sz="2000" dirty="0"/>
              <a:t>Can integrate arbitrarily complex distributions</a:t>
            </a:r>
          </a:p>
          <a:p>
            <a:pPr eaLnBrk="1" hangingPunct="1">
              <a:defRPr/>
            </a:pPr>
            <a:r>
              <a:rPr lang="en-US" sz="2000" dirty="0"/>
              <a:t>Requires log (actually natural log) likelihood functions (since ln() is a continuous strictly increasing function)</a:t>
            </a:r>
          </a:p>
          <a:p>
            <a:pPr lvl="1" eaLnBrk="1" hangingPunct="1">
              <a:defRPr/>
            </a:pPr>
            <a:r>
              <a:rPr lang="en-US" sz="1800" dirty="0"/>
              <a:t>Calculate the first derivative and set equal to 0 to maximize</a:t>
            </a:r>
          </a:p>
          <a:p>
            <a:endParaRPr lang="en-US" dirty="0"/>
          </a:p>
        </p:txBody>
      </p:sp>
      <p:pic>
        <p:nvPicPr>
          <p:cNvPr id="3" name="Picture 2"/>
          <p:cNvPicPr>
            <a:picLocks noChangeAspect="1"/>
          </p:cNvPicPr>
          <p:nvPr/>
        </p:nvPicPr>
        <p:blipFill rotWithShape="1">
          <a:blip r:embed="rId3"/>
          <a:srcRect l="16872" r="17318" b="78258"/>
          <a:stretch/>
        </p:blipFill>
        <p:spPr>
          <a:xfrm>
            <a:off x="4598651" y="4620395"/>
            <a:ext cx="2084838" cy="548640"/>
          </a:xfrm>
          <a:prstGeom prst="rect">
            <a:avLst/>
          </a:prstGeom>
        </p:spPr>
      </p:pic>
      <p:pic>
        <p:nvPicPr>
          <p:cNvPr id="4" name="Picture 3"/>
          <p:cNvPicPr>
            <a:picLocks noChangeAspect="1"/>
          </p:cNvPicPr>
          <p:nvPr/>
        </p:nvPicPr>
        <p:blipFill rotWithShape="1">
          <a:blip r:embed="rId3"/>
          <a:srcRect t="27165" b="51093"/>
          <a:stretch/>
        </p:blipFill>
        <p:spPr>
          <a:xfrm>
            <a:off x="3515489" y="5196467"/>
            <a:ext cx="3168000" cy="548640"/>
          </a:xfrm>
          <a:prstGeom prst="rect">
            <a:avLst/>
          </a:prstGeom>
        </p:spPr>
      </p:pic>
      <p:grpSp>
        <p:nvGrpSpPr>
          <p:cNvPr id="11" name="Group 10"/>
          <p:cNvGrpSpPr/>
          <p:nvPr/>
        </p:nvGrpSpPr>
        <p:grpSpPr>
          <a:xfrm>
            <a:off x="1921699" y="5789265"/>
            <a:ext cx="4761791" cy="560015"/>
            <a:chOff x="152400" y="5612185"/>
            <a:chExt cx="4761791" cy="560015"/>
          </a:xfrm>
        </p:grpSpPr>
        <p:pic>
          <p:nvPicPr>
            <p:cNvPr id="5" name="Picture 4"/>
            <p:cNvPicPr>
              <a:picLocks noChangeAspect="1"/>
            </p:cNvPicPr>
            <p:nvPr/>
          </p:nvPicPr>
          <p:blipFill rotWithShape="1">
            <a:blip r:embed="rId3"/>
            <a:srcRect l="9462" t="56143" r="14338" b="21741"/>
            <a:stretch/>
          </p:blipFill>
          <p:spPr>
            <a:xfrm>
              <a:off x="152400" y="5612185"/>
              <a:ext cx="2422371" cy="560015"/>
            </a:xfrm>
            <a:prstGeom prst="rect">
              <a:avLst/>
            </a:prstGeom>
          </p:spPr>
        </p:pic>
        <p:pic>
          <p:nvPicPr>
            <p:cNvPr id="9" name="Picture 8"/>
            <p:cNvPicPr>
              <a:picLocks noChangeAspect="1"/>
            </p:cNvPicPr>
            <p:nvPr/>
          </p:nvPicPr>
          <p:blipFill rotWithShape="1">
            <a:blip r:embed="rId3"/>
            <a:srcRect l="19852" t="78271" r="3947"/>
            <a:stretch/>
          </p:blipFill>
          <p:spPr>
            <a:xfrm>
              <a:off x="2432278" y="5612185"/>
              <a:ext cx="2422371" cy="550222"/>
            </a:xfrm>
            <a:prstGeom prst="rect">
              <a:avLst/>
            </a:prstGeom>
          </p:spPr>
        </p:pic>
        <p:sp>
          <p:nvSpPr>
            <p:cNvPr id="10" name="Rectangle 9"/>
            <p:cNvSpPr/>
            <p:nvPr/>
          </p:nvSpPr>
          <p:spPr>
            <a:xfrm>
              <a:off x="4815840" y="5612185"/>
              <a:ext cx="98351" cy="5502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7140729" y="5257165"/>
            <a:ext cx="2820580" cy="369332"/>
          </a:xfrm>
          <a:prstGeom prst="rect">
            <a:avLst/>
          </a:prstGeom>
          <a:noFill/>
        </p:spPr>
        <p:txBody>
          <a:bodyPr wrap="none" rtlCol="0">
            <a:spAutoFit/>
          </a:bodyPr>
          <a:lstStyle/>
          <a:p>
            <a:r>
              <a:rPr lang="en-US" dirty="0"/>
              <a:t>GEV log-likelihood functions</a:t>
            </a:r>
          </a:p>
        </p:txBody>
      </p:sp>
      <p:sp>
        <p:nvSpPr>
          <p:cNvPr id="13" name="Right Brace 12"/>
          <p:cNvSpPr/>
          <p:nvPr/>
        </p:nvSpPr>
        <p:spPr>
          <a:xfrm>
            <a:off x="6858039" y="4663067"/>
            <a:ext cx="282690" cy="1600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lide Number Placeholder 6">
            <a:extLst>
              <a:ext uri="{FF2B5EF4-FFF2-40B4-BE49-F238E27FC236}">
                <a16:creationId xmlns:a16="http://schemas.microsoft.com/office/drawing/2014/main" id="{72E0D3BB-7EFA-1ABE-3829-7E3BFA10A59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Tree>
    <p:extLst>
      <p:ext uri="{BB962C8B-B14F-4D97-AF65-F5344CB8AC3E}">
        <p14:creationId xmlns:p14="http://schemas.microsoft.com/office/powerpoint/2010/main" val="45753258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Other Model Considerations</a:t>
            </a:r>
            <a:endParaRPr lang="en-US" b="0" dirty="0"/>
          </a:p>
        </p:txBody>
      </p:sp>
      <p:sp>
        <p:nvSpPr>
          <p:cNvPr id="2" name="Content Placeholder 1">
            <a:extLst>
              <a:ext uri="{FF2B5EF4-FFF2-40B4-BE49-F238E27FC236}">
                <a16:creationId xmlns:a16="http://schemas.microsoft.com/office/drawing/2014/main" id="{378FB2E7-496B-AD6F-C79B-217DDCBAE86A}"/>
              </a:ext>
            </a:extLst>
          </p:cNvPr>
          <p:cNvSpPr>
            <a:spLocks noGrp="1"/>
          </p:cNvSpPr>
          <p:nvPr>
            <p:ph idx="1"/>
          </p:nvPr>
        </p:nvSpPr>
        <p:spPr/>
        <p:txBody>
          <a:bodyPr>
            <a:normAutofit/>
          </a:bodyPr>
          <a:lstStyle/>
          <a:p>
            <a:pPr eaLnBrk="1" hangingPunct="1">
              <a:defRPr/>
            </a:pPr>
            <a:r>
              <a:rPr lang="en-US" sz="3600" dirty="0"/>
              <a:t>Regionalization of parameters</a:t>
            </a:r>
          </a:p>
          <a:p>
            <a:pPr eaLnBrk="1" hangingPunct="1">
              <a:defRPr/>
            </a:pPr>
            <a:r>
              <a:rPr lang="en-US" sz="3600" dirty="0"/>
              <a:t>Analysis for </a:t>
            </a:r>
            <a:r>
              <a:rPr lang="en-US" sz="3600" dirty="0" err="1"/>
              <a:t>ungaged</a:t>
            </a:r>
            <a:r>
              <a:rPr lang="en-US" sz="3600" dirty="0"/>
              <a:t> areas</a:t>
            </a:r>
          </a:p>
          <a:p>
            <a:pPr eaLnBrk="1" hangingPunct="1">
              <a:defRPr/>
            </a:pPr>
            <a:r>
              <a:rPr lang="en-US" sz="3600" dirty="0"/>
              <a:t>Historical and </a:t>
            </a:r>
            <a:r>
              <a:rPr lang="en-US" sz="3600" dirty="0" err="1"/>
              <a:t>Paleoflood</a:t>
            </a:r>
            <a:r>
              <a:rPr lang="en-US" sz="3600" dirty="0"/>
              <a:t> data</a:t>
            </a:r>
          </a:p>
          <a:p>
            <a:endParaRPr lang="en-US" sz="3600" dirty="0"/>
          </a:p>
        </p:txBody>
      </p:sp>
      <p:sp>
        <p:nvSpPr>
          <p:cNvPr id="3" name="Slide Number Placeholder 6">
            <a:extLst>
              <a:ext uri="{FF2B5EF4-FFF2-40B4-BE49-F238E27FC236}">
                <a16:creationId xmlns:a16="http://schemas.microsoft.com/office/drawing/2014/main" id="{255F7D74-4F08-8B4D-DB70-E4662601508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spTree>
    <p:extLst>
      <p:ext uri="{BB962C8B-B14F-4D97-AF65-F5344CB8AC3E}">
        <p14:creationId xmlns:p14="http://schemas.microsoft.com/office/powerpoint/2010/main" val="353201012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Parametric Modeling Steps</a:t>
            </a:r>
            <a:endParaRPr lang="en-US" b="0" dirty="0"/>
          </a:p>
        </p:txBody>
      </p:sp>
      <p:sp>
        <p:nvSpPr>
          <p:cNvPr id="3" name="Content Placeholder 2">
            <a:extLst>
              <a:ext uri="{FF2B5EF4-FFF2-40B4-BE49-F238E27FC236}">
                <a16:creationId xmlns:a16="http://schemas.microsoft.com/office/drawing/2014/main" id="{4E8D357C-667B-4B98-4511-FDDD226D3A5D}"/>
              </a:ext>
            </a:extLst>
          </p:cNvPr>
          <p:cNvSpPr>
            <a:spLocks noGrp="1"/>
          </p:cNvSpPr>
          <p:nvPr>
            <p:ph sz="half" idx="1"/>
          </p:nvPr>
        </p:nvSpPr>
        <p:spPr/>
        <p:txBody>
          <a:bodyPr>
            <a:normAutofit fontScale="92500" lnSpcReduction="10000"/>
          </a:bodyPr>
          <a:lstStyle/>
          <a:p>
            <a:pPr marL="457200" indent="-457200" eaLnBrk="1" hangingPunct="1">
              <a:buFont typeface="+mj-lt"/>
              <a:buAutoNum type="arabicPeriod"/>
              <a:defRPr/>
            </a:pPr>
            <a:r>
              <a:rPr lang="en-US" sz="2800" dirty="0"/>
              <a:t>Develop a representative data set</a:t>
            </a:r>
          </a:p>
          <a:p>
            <a:pPr marL="457200" indent="-457200" eaLnBrk="1" hangingPunct="1">
              <a:buFont typeface="+mj-lt"/>
              <a:buAutoNum type="arabicPeriod"/>
              <a:defRPr/>
            </a:pPr>
            <a:r>
              <a:rPr lang="en-US" sz="2800" dirty="0"/>
              <a:t>Select a probability distribution and fitting method (“model”)</a:t>
            </a:r>
          </a:p>
          <a:p>
            <a:pPr marL="457200" indent="-457200" eaLnBrk="1" hangingPunct="1">
              <a:buFont typeface="+mj-lt"/>
              <a:buAutoNum type="arabicPeriod"/>
              <a:defRPr/>
            </a:pPr>
            <a:r>
              <a:rPr lang="en-US" sz="2800" dirty="0"/>
              <a:t>Compute parameters of the model using the data (i.e. fit the distribution)</a:t>
            </a:r>
          </a:p>
          <a:p>
            <a:pPr marL="457200" indent="-457200" eaLnBrk="1" hangingPunct="1">
              <a:buFont typeface="+mj-lt"/>
              <a:buAutoNum type="arabicPeriod"/>
              <a:defRPr/>
            </a:pPr>
            <a:r>
              <a:rPr lang="en-US" sz="2800" dirty="0">
                <a:solidFill>
                  <a:srgbClr val="FF0000"/>
                </a:solidFill>
              </a:rPr>
              <a:t>Verify appropriateness of the model</a:t>
            </a:r>
          </a:p>
          <a:p>
            <a:pPr marL="457200" indent="-457200" eaLnBrk="1" hangingPunct="1">
              <a:buFont typeface="+mj-lt"/>
              <a:buAutoNum type="arabicPeriod"/>
              <a:defRPr/>
            </a:pPr>
            <a:r>
              <a:rPr lang="en-US" sz="2800" dirty="0">
                <a:solidFill>
                  <a:srgbClr val="FF0000"/>
                </a:solidFill>
              </a:rPr>
              <a:t>Use model to predict quantiles of interest</a:t>
            </a:r>
          </a:p>
          <a:p>
            <a:endParaRPr lang="en-US" dirty="0"/>
          </a:p>
        </p:txBody>
      </p:sp>
      <p:pic>
        <p:nvPicPr>
          <p:cNvPr id="6" name="Picture 5">
            <a:extLst>
              <a:ext uri="{FF2B5EF4-FFF2-40B4-BE49-F238E27FC236}">
                <a16:creationId xmlns:a16="http://schemas.microsoft.com/office/drawing/2014/main" id="{7D769190-D08B-0D43-E5E4-B4F5D7B7E4E5}"/>
              </a:ext>
            </a:extLst>
          </p:cNvPr>
          <p:cNvPicPr>
            <a:picLocks noChangeAspect="1"/>
          </p:cNvPicPr>
          <p:nvPr/>
        </p:nvPicPr>
        <p:blipFill>
          <a:blip r:embed="rId3"/>
          <a:stretch>
            <a:fillRect/>
          </a:stretch>
        </p:blipFill>
        <p:spPr>
          <a:xfrm>
            <a:off x="6619288" y="1484970"/>
            <a:ext cx="2496388" cy="2103120"/>
          </a:xfrm>
          <a:prstGeom prst="rect">
            <a:avLst/>
          </a:prstGeom>
          <a:ln w="25400">
            <a:solidFill>
              <a:srgbClr val="FFC000"/>
            </a:solidFill>
          </a:ln>
        </p:spPr>
      </p:pic>
      <p:pic>
        <p:nvPicPr>
          <p:cNvPr id="10" name="Picture 9">
            <a:extLst>
              <a:ext uri="{FF2B5EF4-FFF2-40B4-BE49-F238E27FC236}">
                <a16:creationId xmlns:a16="http://schemas.microsoft.com/office/drawing/2014/main" id="{94C7E31F-A079-AA8D-CCAC-7AF625A3F6C6}"/>
              </a:ext>
            </a:extLst>
          </p:cNvPr>
          <p:cNvPicPr>
            <a:picLocks noChangeAspect="1"/>
          </p:cNvPicPr>
          <p:nvPr/>
        </p:nvPicPr>
        <p:blipFill>
          <a:blip r:embed="rId4"/>
          <a:stretch>
            <a:fillRect/>
          </a:stretch>
        </p:blipFill>
        <p:spPr>
          <a:xfrm>
            <a:off x="9221685" y="1484970"/>
            <a:ext cx="2496388" cy="2103120"/>
          </a:xfrm>
          <a:prstGeom prst="rect">
            <a:avLst/>
          </a:prstGeom>
          <a:ln w="25400">
            <a:solidFill>
              <a:srgbClr val="FFC000"/>
            </a:solidFill>
          </a:ln>
        </p:spPr>
      </p:pic>
      <p:pic>
        <p:nvPicPr>
          <p:cNvPr id="11" name="Picture 10">
            <a:extLst>
              <a:ext uri="{FF2B5EF4-FFF2-40B4-BE49-F238E27FC236}">
                <a16:creationId xmlns:a16="http://schemas.microsoft.com/office/drawing/2014/main" id="{98A573B4-5F76-3B50-7E6D-ACC9963BFF06}"/>
              </a:ext>
            </a:extLst>
          </p:cNvPr>
          <p:cNvPicPr>
            <a:picLocks noChangeAspect="1"/>
          </p:cNvPicPr>
          <p:nvPr/>
        </p:nvPicPr>
        <p:blipFill rotWithShape="1">
          <a:blip r:embed="rId5"/>
          <a:srcRect b="11111"/>
          <a:stretch/>
        </p:blipFill>
        <p:spPr>
          <a:xfrm>
            <a:off x="7450873" y="3770970"/>
            <a:ext cx="3270518" cy="2438400"/>
          </a:xfrm>
          <a:prstGeom prst="rect">
            <a:avLst/>
          </a:prstGeom>
          <a:ln w="25400">
            <a:solidFill>
              <a:schemeClr val="accent2"/>
            </a:solidFill>
          </a:ln>
        </p:spPr>
      </p:pic>
      <p:sp>
        <p:nvSpPr>
          <p:cNvPr id="12" name="TextBox 11">
            <a:extLst>
              <a:ext uri="{FF2B5EF4-FFF2-40B4-BE49-F238E27FC236}">
                <a16:creationId xmlns:a16="http://schemas.microsoft.com/office/drawing/2014/main" id="{538C4E6E-AAE9-1443-0D2F-2FF5365FC301}"/>
              </a:ext>
            </a:extLst>
          </p:cNvPr>
          <p:cNvSpPr txBox="1"/>
          <p:nvPr/>
        </p:nvSpPr>
        <p:spPr>
          <a:xfrm>
            <a:off x="8182074" y="1408770"/>
            <a:ext cx="2078967" cy="369332"/>
          </a:xfrm>
          <a:prstGeom prst="rect">
            <a:avLst/>
          </a:prstGeom>
          <a:solidFill>
            <a:schemeClr val="bg1">
              <a:lumMod val="85000"/>
            </a:schemeClr>
          </a:solidFill>
          <a:ln w="25400">
            <a:solidFill>
              <a:srgbClr val="FFC000"/>
            </a:solidFill>
          </a:ln>
        </p:spPr>
        <p:txBody>
          <a:bodyPr wrap="none" rtlCol="0">
            <a:spAutoFit/>
          </a:bodyPr>
          <a:lstStyle/>
          <a:p>
            <a:r>
              <a:rPr lang="en-US" dirty="0"/>
              <a:t>Representative Data</a:t>
            </a:r>
          </a:p>
        </p:txBody>
      </p:sp>
      <p:sp>
        <p:nvSpPr>
          <p:cNvPr id="13" name="TextBox 12">
            <a:extLst>
              <a:ext uri="{FF2B5EF4-FFF2-40B4-BE49-F238E27FC236}">
                <a16:creationId xmlns:a16="http://schemas.microsoft.com/office/drawing/2014/main" id="{BB720282-1D3C-485C-C77E-1199AC969698}"/>
              </a:ext>
            </a:extLst>
          </p:cNvPr>
          <p:cNvSpPr txBox="1"/>
          <p:nvPr/>
        </p:nvSpPr>
        <p:spPr>
          <a:xfrm>
            <a:off x="7603274" y="5916238"/>
            <a:ext cx="2988319" cy="369332"/>
          </a:xfrm>
          <a:prstGeom prst="rect">
            <a:avLst/>
          </a:prstGeom>
          <a:solidFill>
            <a:schemeClr val="bg1">
              <a:lumMod val="85000"/>
            </a:schemeClr>
          </a:solidFill>
          <a:ln w="25400">
            <a:solidFill>
              <a:schemeClr val="accent2"/>
            </a:solidFill>
          </a:ln>
        </p:spPr>
        <p:txBody>
          <a:bodyPr wrap="none" rtlCol="0">
            <a:spAutoFit/>
          </a:bodyPr>
          <a:lstStyle/>
          <a:p>
            <a:r>
              <a:rPr lang="en-US" dirty="0"/>
              <a:t>Distribution | Fitting Method</a:t>
            </a:r>
          </a:p>
        </p:txBody>
      </p:sp>
      <p:sp>
        <p:nvSpPr>
          <p:cNvPr id="14" name="Slide Number Placeholder 6">
            <a:extLst>
              <a:ext uri="{FF2B5EF4-FFF2-40B4-BE49-F238E27FC236}">
                <a16:creationId xmlns:a16="http://schemas.microsoft.com/office/drawing/2014/main" id="{7D9906F4-E6AF-3EA1-4DED-0602094ED7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425527979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sp>
        <p:nvSpPr>
          <p:cNvPr id="2" name="Content Placeholder 1">
            <a:extLst>
              <a:ext uri="{FF2B5EF4-FFF2-40B4-BE49-F238E27FC236}">
                <a16:creationId xmlns:a16="http://schemas.microsoft.com/office/drawing/2014/main" id="{06D057B3-D2CD-A5B9-EC45-D6E638DA1E2D}"/>
              </a:ext>
            </a:extLst>
          </p:cNvPr>
          <p:cNvSpPr>
            <a:spLocks noGrp="1"/>
          </p:cNvSpPr>
          <p:nvPr>
            <p:ph sz="half" idx="1"/>
          </p:nvPr>
        </p:nvSpPr>
        <p:spPr/>
        <p:txBody>
          <a:bodyPr/>
          <a:lstStyle/>
          <a:p>
            <a:pPr eaLnBrk="1" hangingPunct="1">
              <a:defRPr/>
            </a:pPr>
            <a:r>
              <a:rPr lang="en-US" sz="2400" dirty="0"/>
              <a:t>There are multiple ways to ascertain goodness of fit</a:t>
            </a:r>
          </a:p>
          <a:p>
            <a:pPr lvl="1" eaLnBrk="1" hangingPunct="1">
              <a:defRPr/>
            </a:pPr>
            <a:r>
              <a:rPr lang="en-US" sz="1800" b="1" dirty="0"/>
              <a:t>Visualize the model results against the data (multiple ways to do this)</a:t>
            </a:r>
          </a:p>
          <a:p>
            <a:pPr lvl="1" eaLnBrk="1" hangingPunct="1">
              <a:defRPr/>
            </a:pPr>
            <a:r>
              <a:rPr lang="en-US" sz="1800" dirty="0"/>
              <a:t>Goodness of fit tests</a:t>
            </a:r>
          </a:p>
          <a:p>
            <a:pPr lvl="2" eaLnBrk="1" hangingPunct="1">
              <a:defRPr/>
            </a:pPr>
            <a:r>
              <a:rPr lang="en-US" sz="1800" dirty="0"/>
              <a:t>Kolmogorov-Smirnov</a:t>
            </a:r>
          </a:p>
          <a:p>
            <a:pPr lvl="2" eaLnBrk="1" hangingPunct="1">
              <a:defRPr/>
            </a:pPr>
            <a:r>
              <a:rPr lang="en-US" sz="1800" dirty="0"/>
              <a:t>Chi-Square</a:t>
            </a:r>
          </a:p>
          <a:p>
            <a:pPr lvl="2" eaLnBrk="1" hangingPunct="1">
              <a:defRPr/>
            </a:pPr>
            <a:r>
              <a:rPr lang="en-US" sz="1800" dirty="0"/>
              <a:t>Anderson-Darling</a:t>
            </a:r>
          </a:p>
          <a:p>
            <a:pPr lvl="1" eaLnBrk="1" hangingPunct="1">
              <a:defRPr/>
            </a:pPr>
            <a:r>
              <a:rPr lang="en-US" sz="1800" dirty="0"/>
              <a:t>Split sample tests</a:t>
            </a:r>
            <a:endParaRPr lang="en-US" sz="1600" dirty="0"/>
          </a:p>
          <a:p>
            <a:pPr eaLnBrk="1" hangingPunct="1">
              <a:defRPr/>
            </a:pPr>
            <a:r>
              <a:rPr lang="en-US" sz="2400" dirty="0"/>
              <a:t>All should be used!</a:t>
            </a:r>
          </a:p>
          <a:p>
            <a:endParaRPr lang="en-US" dirty="0"/>
          </a:p>
        </p:txBody>
      </p:sp>
      <p:pic>
        <p:nvPicPr>
          <p:cNvPr id="3" name="Picture 2"/>
          <p:cNvPicPr>
            <a:picLocks noChangeAspect="1"/>
          </p:cNvPicPr>
          <p:nvPr/>
        </p:nvPicPr>
        <p:blipFill>
          <a:blip r:embed="rId3"/>
          <a:stretch>
            <a:fillRect/>
          </a:stretch>
        </p:blipFill>
        <p:spPr>
          <a:xfrm>
            <a:off x="6172199" y="1756280"/>
            <a:ext cx="5402209" cy="4572000"/>
          </a:xfrm>
          <a:prstGeom prst="rect">
            <a:avLst/>
          </a:prstGeom>
          <a:ln>
            <a:solidFill>
              <a:schemeClr val="tx1"/>
            </a:solidFill>
          </a:ln>
        </p:spPr>
      </p:pic>
      <p:grpSp>
        <p:nvGrpSpPr>
          <p:cNvPr id="4" name="Group 3"/>
          <p:cNvGrpSpPr/>
          <p:nvPr/>
        </p:nvGrpSpPr>
        <p:grpSpPr>
          <a:xfrm>
            <a:off x="6805959" y="1916151"/>
            <a:ext cx="1371600" cy="914400"/>
            <a:chOff x="5181600" y="1905000"/>
            <a:chExt cx="1143000" cy="914400"/>
          </a:xfrm>
        </p:grpSpPr>
        <p:sp>
          <p:nvSpPr>
            <p:cNvPr id="9" name="Rectangle 8"/>
            <p:cNvSpPr/>
            <p:nvPr/>
          </p:nvSpPr>
          <p:spPr>
            <a:xfrm>
              <a:off x="5181600" y="1905000"/>
              <a:ext cx="1143000"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Model A</a:t>
              </a:r>
            </a:p>
            <a:p>
              <a:pPr algn="r"/>
              <a:r>
                <a:rPr lang="en-US" sz="1600" dirty="0">
                  <a:solidFill>
                    <a:schemeClr val="tx1"/>
                  </a:solidFill>
                </a:rPr>
                <a:t>Model B</a:t>
              </a:r>
            </a:p>
          </p:txBody>
        </p:sp>
        <p:cxnSp>
          <p:nvCxnSpPr>
            <p:cNvPr id="10" name="Straight Connector 9"/>
            <p:cNvCxnSpPr/>
            <p:nvPr/>
          </p:nvCxnSpPr>
          <p:spPr>
            <a:xfrm>
              <a:off x="5257800" y="23622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257800" y="2621280"/>
              <a:ext cx="304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5" name="Oval 4"/>
          <p:cNvSpPr>
            <a:spLocks noChangeAspect="1"/>
          </p:cNvSpPr>
          <p:nvPr/>
        </p:nvSpPr>
        <p:spPr>
          <a:xfrm>
            <a:off x="7051656" y="2068551"/>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6">
            <a:extLst>
              <a:ext uri="{FF2B5EF4-FFF2-40B4-BE49-F238E27FC236}">
                <a16:creationId xmlns:a16="http://schemas.microsoft.com/office/drawing/2014/main" id="{9163D2DF-9BD9-8190-BDAB-ACED2BFADFD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315522298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pic>
        <p:nvPicPr>
          <p:cNvPr id="2" name="Picture 1"/>
          <p:cNvPicPr>
            <a:picLocks noChangeAspect="1"/>
          </p:cNvPicPr>
          <p:nvPr/>
        </p:nvPicPr>
        <p:blipFill rotWithShape="1">
          <a:blip r:embed="rId3"/>
          <a:srcRect l="2083" t="6789" r="2083" b="20797"/>
          <a:stretch/>
        </p:blipFill>
        <p:spPr>
          <a:xfrm>
            <a:off x="357489" y="1752599"/>
            <a:ext cx="5652135" cy="3931920"/>
          </a:xfrm>
          <a:prstGeom prst="rect">
            <a:avLst/>
          </a:prstGeom>
          <a:ln>
            <a:solidFill>
              <a:schemeClr val="tx1"/>
            </a:solidFill>
          </a:ln>
        </p:spPr>
      </p:pic>
      <p:pic>
        <p:nvPicPr>
          <p:cNvPr id="3" name="Picture 2"/>
          <p:cNvPicPr>
            <a:picLocks noChangeAspect="1"/>
          </p:cNvPicPr>
          <p:nvPr/>
        </p:nvPicPr>
        <p:blipFill rotWithShape="1">
          <a:blip r:embed="rId4"/>
          <a:srcRect l="2822" t="7664" r="2633" b="20297"/>
          <a:stretch/>
        </p:blipFill>
        <p:spPr>
          <a:xfrm>
            <a:off x="6228286" y="1752600"/>
            <a:ext cx="5605080" cy="3931920"/>
          </a:xfrm>
          <a:prstGeom prst="rect">
            <a:avLst/>
          </a:prstGeom>
          <a:ln>
            <a:solidFill>
              <a:schemeClr val="tx1"/>
            </a:solidFill>
          </a:ln>
        </p:spPr>
      </p:pic>
      <p:grpSp>
        <p:nvGrpSpPr>
          <p:cNvPr id="23" name="Group 22"/>
          <p:cNvGrpSpPr/>
          <p:nvPr/>
        </p:nvGrpSpPr>
        <p:grpSpPr>
          <a:xfrm>
            <a:off x="10063975" y="1911368"/>
            <a:ext cx="1295400" cy="701734"/>
            <a:chOff x="5410200" y="5257800"/>
            <a:chExt cx="1295400" cy="701734"/>
          </a:xfrm>
        </p:grpSpPr>
        <p:sp>
          <p:nvSpPr>
            <p:cNvPr id="24" name="Rectangle 23"/>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25" name="Straight Connector 24"/>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2800277" y="5628650"/>
            <a:ext cx="766557" cy="523220"/>
          </a:xfrm>
          <a:prstGeom prst="rect">
            <a:avLst/>
          </a:prstGeom>
          <a:noFill/>
        </p:spPr>
        <p:txBody>
          <a:bodyPr wrap="none" rtlCol="0">
            <a:spAutoFit/>
          </a:bodyPr>
          <a:lstStyle/>
          <a:p>
            <a:r>
              <a:rPr lang="en-US" sz="2800" b="1" dirty="0"/>
              <a:t>CDF</a:t>
            </a:r>
          </a:p>
        </p:txBody>
      </p:sp>
      <p:sp>
        <p:nvSpPr>
          <p:cNvPr id="45" name="TextBox 44"/>
          <p:cNvSpPr txBox="1"/>
          <p:nvPr/>
        </p:nvSpPr>
        <p:spPr>
          <a:xfrm>
            <a:off x="8760721" y="5628650"/>
            <a:ext cx="766557" cy="523220"/>
          </a:xfrm>
          <a:prstGeom prst="rect">
            <a:avLst/>
          </a:prstGeom>
          <a:noFill/>
        </p:spPr>
        <p:txBody>
          <a:bodyPr wrap="none" rtlCol="0">
            <a:spAutoFit/>
          </a:bodyPr>
          <a:lstStyle/>
          <a:p>
            <a:r>
              <a:rPr lang="en-US" sz="2800" b="1" dirty="0"/>
              <a:t>PDF</a:t>
            </a:r>
          </a:p>
        </p:txBody>
      </p:sp>
      <p:grpSp>
        <p:nvGrpSpPr>
          <p:cNvPr id="5" name="Group 4">
            <a:extLst>
              <a:ext uri="{FF2B5EF4-FFF2-40B4-BE49-F238E27FC236}">
                <a16:creationId xmlns:a16="http://schemas.microsoft.com/office/drawing/2014/main" id="{29824F74-ADB5-F0DF-41BB-7020215F6537}"/>
              </a:ext>
            </a:extLst>
          </p:cNvPr>
          <p:cNvGrpSpPr/>
          <p:nvPr/>
        </p:nvGrpSpPr>
        <p:grpSpPr>
          <a:xfrm>
            <a:off x="983176" y="1963404"/>
            <a:ext cx="1295400" cy="701734"/>
            <a:chOff x="5410200" y="5257800"/>
            <a:chExt cx="1295400" cy="701734"/>
          </a:xfrm>
        </p:grpSpPr>
        <p:sp>
          <p:nvSpPr>
            <p:cNvPr id="7" name="Rectangle 6">
              <a:extLst>
                <a:ext uri="{FF2B5EF4-FFF2-40B4-BE49-F238E27FC236}">
                  <a16:creationId xmlns:a16="http://schemas.microsoft.com/office/drawing/2014/main" id="{3DDAC02A-C25A-1D06-BC3D-6991A2C42E75}"/>
                </a:ext>
              </a:extLst>
            </p:cNvPr>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9" name="Straight Connector 8">
              <a:extLst>
                <a:ext uri="{FF2B5EF4-FFF2-40B4-BE49-F238E27FC236}">
                  <a16:creationId xmlns:a16="http://schemas.microsoft.com/office/drawing/2014/main" id="{EE43D815-9269-F1AA-869B-76D505289E53}"/>
                </a:ext>
              </a:extLst>
            </p:cNvPr>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8C9E3C9-E8B2-25A9-3854-4CB44D887988}"/>
                </a:ext>
              </a:extLst>
            </p:cNvPr>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20F30DC-A533-4956-9451-753A8FD0A2BE}"/>
                </a:ext>
              </a:extLst>
            </p:cNvPr>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0908F7A-C9A5-B849-F328-12B9BC5F56F2}"/>
                </a:ext>
              </a:extLst>
            </p:cNvPr>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0E89E0C-237A-89FC-1C2D-9DC5952B2AAF}"/>
                </a:ext>
              </a:extLst>
            </p:cNvPr>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Slide Number Placeholder 6">
            <a:extLst>
              <a:ext uri="{FF2B5EF4-FFF2-40B4-BE49-F238E27FC236}">
                <a16:creationId xmlns:a16="http://schemas.microsoft.com/office/drawing/2014/main" id="{79058865-245D-1E86-29B9-D40E7E6EB4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368995834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Model Result Visualization</a:t>
            </a:r>
            <a:endParaRPr lang="en-US" b="0" dirty="0"/>
          </a:p>
        </p:txBody>
      </p:sp>
      <p:grpSp>
        <p:nvGrpSpPr>
          <p:cNvPr id="15" name="Group 14">
            <a:extLst>
              <a:ext uri="{FF2B5EF4-FFF2-40B4-BE49-F238E27FC236}">
                <a16:creationId xmlns:a16="http://schemas.microsoft.com/office/drawing/2014/main" id="{5722C194-6DBB-2815-7A75-A9523C6C5D9B}"/>
              </a:ext>
            </a:extLst>
          </p:cNvPr>
          <p:cNvGrpSpPr/>
          <p:nvPr/>
        </p:nvGrpSpPr>
        <p:grpSpPr>
          <a:xfrm>
            <a:off x="1522049" y="1760953"/>
            <a:ext cx="4397656" cy="3490032"/>
            <a:chOff x="1522049" y="1760953"/>
            <a:chExt cx="4397656" cy="3490032"/>
          </a:xfrm>
        </p:grpSpPr>
        <p:pic>
          <p:nvPicPr>
            <p:cNvPr id="4" name="Picture 3"/>
            <p:cNvPicPr>
              <a:picLocks noChangeAspect="1"/>
            </p:cNvPicPr>
            <p:nvPr/>
          </p:nvPicPr>
          <p:blipFill rotWithShape="1">
            <a:blip r:embed="rId3"/>
            <a:srcRect l="8466" t="7177" r="2633" b="17718"/>
            <a:stretch/>
          </p:blipFill>
          <p:spPr>
            <a:xfrm>
              <a:off x="1698597" y="1760953"/>
              <a:ext cx="4221108" cy="3283085"/>
            </a:xfrm>
            <a:prstGeom prst="rect">
              <a:avLst/>
            </a:prstGeom>
            <a:ln>
              <a:solidFill>
                <a:schemeClr val="tx1"/>
              </a:solidFill>
            </a:ln>
          </p:spPr>
        </p:pic>
        <p:grpSp>
          <p:nvGrpSpPr>
            <p:cNvPr id="7" name="Group 6"/>
            <p:cNvGrpSpPr/>
            <p:nvPr/>
          </p:nvGrpSpPr>
          <p:grpSpPr>
            <a:xfrm>
              <a:off x="2063385" y="1884008"/>
              <a:ext cx="1806088" cy="671873"/>
              <a:chOff x="457200" y="2057400"/>
              <a:chExt cx="1886359" cy="701734"/>
            </a:xfrm>
          </p:grpSpPr>
          <p:sp>
            <p:nvSpPr>
              <p:cNvPr id="10" name="Rectangle 9"/>
              <p:cNvSpPr/>
              <p:nvPr/>
            </p:nvSpPr>
            <p:spPr>
              <a:xfrm>
                <a:off x="457200" y="2057400"/>
                <a:ext cx="1886359"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1638">
                  <a:lnSpc>
                    <a:spcPct val="150000"/>
                  </a:lnSpc>
                </a:pPr>
                <a:r>
                  <a:rPr lang="en-US" sz="1600" dirty="0">
                    <a:solidFill>
                      <a:schemeClr val="tx1"/>
                    </a:solidFill>
                  </a:rPr>
                  <a:t>Data</a:t>
                </a:r>
              </a:p>
              <a:p>
                <a:pPr indent="401638">
                  <a:lnSpc>
                    <a:spcPct val="150000"/>
                  </a:lnSpc>
                </a:pPr>
                <a:r>
                  <a:rPr lang="en-US" sz="1600" dirty="0">
                    <a:solidFill>
                      <a:schemeClr val="tx1"/>
                    </a:solidFill>
                  </a:rPr>
                  <a:t>Line of Best Fit</a:t>
                </a:r>
              </a:p>
            </p:txBody>
          </p:sp>
          <p:cxnSp>
            <p:nvCxnSpPr>
              <p:cNvPr id="11" name="Straight Connector 10"/>
              <p:cNvCxnSpPr/>
              <p:nvPr/>
            </p:nvCxnSpPr>
            <p:spPr>
              <a:xfrm>
                <a:off x="533400" y="2624328"/>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 5"/>
              <p:cNvSpPr>
                <a:spLocks noChangeAspect="1"/>
              </p:cNvSpPr>
              <p:nvPr/>
            </p:nvSpPr>
            <p:spPr>
              <a:xfrm>
                <a:off x="612454" y="2194617"/>
                <a:ext cx="143256" cy="14325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p:cNvSpPr/>
            <p:nvPr/>
          </p:nvSpPr>
          <p:spPr>
            <a:xfrm>
              <a:off x="1698598" y="4898123"/>
              <a:ext cx="4221107" cy="3528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Observed Probability</a:t>
              </a:r>
            </a:p>
          </p:txBody>
        </p:sp>
        <p:sp>
          <p:nvSpPr>
            <p:cNvPr id="18" name="Rectangle 17"/>
            <p:cNvSpPr/>
            <p:nvPr/>
          </p:nvSpPr>
          <p:spPr>
            <a:xfrm rot="16200000">
              <a:off x="-46536" y="3329538"/>
              <a:ext cx="3429000"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Analytical Probability</a:t>
              </a:r>
            </a:p>
          </p:txBody>
        </p:sp>
      </p:grpSp>
      <p:grpSp>
        <p:nvGrpSpPr>
          <p:cNvPr id="26" name="Group 25"/>
          <p:cNvGrpSpPr/>
          <p:nvPr/>
        </p:nvGrpSpPr>
        <p:grpSpPr>
          <a:xfrm>
            <a:off x="6209984" y="1752600"/>
            <a:ext cx="4381816" cy="3483072"/>
            <a:chOff x="4685984" y="1896647"/>
            <a:chExt cx="4381816" cy="3483072"/>
          </a:xfrm>
        </p:grpSpPr>
        <p:grpSp>
          <p:nvGrpSpPr>
            <p:cNvPr id="19" name="Group 18"/>
            <p:cNvGrpSpPr>
              <a:grpSpLocks noChangeAspect="1"/>
            </p:cNvGrpSpPr>
            <p:nvPr/>
          </p:nvGrpSpPr>
          <p:grpSpPr>
            <a:xfrm>
              <a:off x="4685984" y="1904999"/>
              <a:ext cx="4381816" cy="3474720"/>
              <a:chOff x="4495800" y="1904999"/>
              <a:chExt cx="4499991" cy="3568431"/>
            </a:xfrm>
          </p:grpSpPr>
          <p:pic>
            <p:nvPicPr>
              <p:cNvPr id="5" name="Picture 4"/>
              <p:cNvPicPr>
                <a:picLocks noChangeAspect="1"/>
              </p:cNvPicPr>
              <p:nvPr/>
            </p:nvPicPr>
            <p:blipFill rotWithShape="1">
              <a:blip r:embed="rId4"/>
              <a:srcRect l="8466" t="6958" r="2633" b="16882"/>
              <a:stretch/>
            </p:blipFill>
            <p:spPr>
              <a:xfrm>
                <a:off x="4648200" y="1905000"/>
                <a:ext cx="4347591" cy="3429000"/>
              </a:xfrm>
              <a:prstGeom prst="rect">
                <a:avLst/>
              </a:prstGeom>
              <a:ln>
                <a:noFill/>
              </a:ln>
            </p:spPr>
          </p:pic>
          <p:cxnSp>
            <p:nvCxnSpPr>
              <p:cNvPr id="21" name="Straight Connector 20"/>
              <p:cNvCxnSpPr/>
              <p:nvPr/>
            </p:nvCxnSpPr>
            <p:spPr>
              <a:xfrm>
                <a:off x="5130529" y="2733148"/>
                <a:ext cx="291830" cy="0"/>
              </a:xfrm>
              <a:prstGeom prst="line">
                <a:avLst/>
              </a:prstGeom>
              <a:ln w="38100">
                <a:noFill/>
              </a:ln>
            </p:spPr>
            <p:style>
              <a:lnRef idx="1">
                <a:schemeClr val="accent1"/>
              </a:lnRef>
              <a:fillRef idx="0">
                <a:schemeClr val="accent1"/>
              </a:fillRef>
              <a:effectRef idx="0">
                <a:schemeClr val="accent1"/>
              </a:effectRef>
              <a:fontRef idx="minor">
                <a:schemeClr val="tx1"/>
              </a:fontRef>
            </p:style>
          </p:cxnSp>
          <p:sp>
            <p:nvSpPr>
              <p:cNvPr id="22" name="Oval 21"/>
              <p:cNvSpPr>
                <a:spLocks noChangeAspect="1"/>
              </p:cNvSpPr>
              <p:nvPr/>
            </p:nvSpPr>
            <p:spPr>
              <a:xfrm>
                <a:off x="5261853" y="2336260"/>
                <a:ext cx="87549" cy="8754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692786" y="5181600"/>
                <a:ext cx="4303005"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Observed Value</a:t>
                </a:r>
              </a:p>
            </p:txBody>
          </p:sp>
          <p:sp>
            <p:nvSpPr>
              <p:cNvPr id="24" name="Rectangle 23"/>
              <p:cNvSpPr/>
              <p:nvPr/>
            </p:nvSpPr>
            <p:spPr>
              <a:xfrm rot="16200000">
                <a:off x="2857499" y="3543300"/>
                <a:ext cx="3568431" cy="2918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Analytical Value</a:t>
                </a:r>
              </a:p>
            </p:txBody>
          </p:sp>
        </p:grpSp>
        <p:sp>
          <p:nvSpPr>
            <p:cNvPr id="25" name="Rectangle 24"/>
            <p:cNvSpPr/>
            <p:nvPr/>
          </p:nvSpPr>
          <p:spPr>
            <a:xfrm>
              <a:off x="4701604" y="1896647"/>
              <a:ext cx="4366196" cy="3483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27"/>
          <p:cNvSpPr/>
          <p:nvPr/>
        </p:nvSpPr>
        <p:spPr>
          <a:xfrm>
            <a:off x="1553509" y="1752601"/>
            <a:ext cx="4366196" cy="34983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983747" y="5250985"/>
            <a:ext cx="3650808" cy="461665"/>
          </a:xfrm>
          <a:prstGeom prst="rect">
            <a:avLst/>
          </a:prstGeom>
          <a:noFill/>
        </p:spPr>
        <p:txBody>
          <a:bodyPr wrap="none" rtlCol="0">
            <a:spAutoFit/>
          </a:bodyPr>
          <a:lstStyle/>
          <a:p>
            <a:r>
              <a:rPr lang="en-US" sz="2400" b="1" dirty="0"/>
              <a:t>Probability-Probability Plot</a:t>
            </a:r>
          </a:p>
        </p:txBody>
      </p:sp>
      <p:sp>
        <p:nvSpPr>
          <p:cNvPr id="30" name="TextBox 29"/>
          <p:cNvSpPr txBox="1"/>
          <p:nvPr/>
        </p:nvSpPr>
        <p:spPr>
          <a:xfrm>
            <a:off x="6769335" y="5250986"/>
            <a:ext cx="3069110" cy="461665"/>
          </a:xfrm>
          <a:prstGeom prst="rect">
            <a:avLst/>
          </a:prstGeom>
          <a:noFill/>
        </p:spPr>
        <p:txBody>
          <a:bodyPr wrap="none" rtlCol="0">
            <a:spAutoFit/>
          </a:bodyPr>
          <a:lstStyle/>
          <a:p>
            <a:r>
              <a:rPr lang="en-US" sz="2400" b="1" dirty="0"/>
              <a:t>Quantile-Quantile Plot</a:t>
            </a:r>
          </a:p>
        </p:txBody>
      </p:sp>
      <p:sp>
        <p:nvSpPr>
          <p:cNvPr id="3" name="Slide Number Placeholder 6">
            <a:extLst>
              <a:ext uri="{FF2B5EF4-FFF2-40B4-BE49-F238E27FC236}">
                <a16:creationId xmlns:a16="http://schemas.microsoft.com/office/drawing/2014/main" id="{51D9E0AC-10FD-A065-FA02-90B5375AEC6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grpSp>
        <p:nvGrpSpPr>
          <p:cNvPr id="14" name="Group 13">
            <a:extLst>
              <a:ext uri="{FF2B5EF4-FFF2-40B4-BE49-F238E27FC236}">
                <a16:creationId xmlns:a16="http://schemas.microsoft.com/office/drawing/2014/main" id="{315D380F-D09A-24C4-7CF2-C851FB1C5AD9}"/>
              </a:ext>
            </a:extLst>
          </p:cNvPr>
          <p:cNvGrpSpPr/>
          <p:nvPr/>
        </p:nvGrpSpPr>
        <p:grpSpPr>
          <a:xfrm>
            <a:off x="6695508" y="1895911"/>
            <a:ext cx="1806088" cy="671873"/>
            <a:chOff x="6695508" y="1895911"/>
            <a:chExt cx="1806088" cy="671873"/>
          </a:xfrm>
        </p:grpSpPr>
        <p:sp>
          <p:nvSpPr>
            <p:cNvPr id="9" name="Rectangle 8">
              <a:extLst>
                <a:ext uri="{FF2B5EF4-FFF2-40B4-BE49-F238E27FC236}">
                  <a16:creationId xmlns:a16="http://schemas.microsoft.com/office/drawing/2014/main" id="{FFCA635C-FD24-F2F5-ABAC-EB2C433E1F0E}"/>
                </a:ext>
              </a:extLst>
            </p:cNvPr>
            <p:cNvSpPr/>
            <p:nvPr/>
          </p:nvSpPr>
          <p:spPr>
            <a:xfrm>
              <a:off x="6695508" y="1895911"/>
              <a:ext cx="1806088" cy="6718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01638">
                <a:lnSpc>
                  <a:spcPct val="150000"/>
                </a:lnSpc>
              </a:pPr>
              <a:r>
                <a:rPr lang="en-US" sz="1600" dirty="0">
                  <a:solidFill>
                    <a:schemeClr val="tx1"/>
                  </a:solidFill>
                </a:rPr>
                <a:t>Data</a:t>
              </a:r>
            </a:p>
            <a:p>
              <a:pPr indent="401638">
                <a:lnSpc>
                  <a:spcPct val="150000"/>
                </a:lnSpc>
              </a:pPr>
              <a:r>
                <a:rPr lang="en-US" sz="1600" dirty="0">
                  <a:solidFill>
                    <a:schemeClr val="tx1"/>
                  </a:solidFill>
                </a:rPr>
                <a:t>Line of Best Fit</a:t>
              </a:r>
            </a:p>
          </p:txBody>
        </p:sp>
        <p:cxnSp>
          <p:nvCxnSpPr>
            <p:cNvPr id="12" name="Straight Connector 11">
              <a:extLst>
                <a:ext uri="{FF2B5EF4-FFF2-40B4-BE49-F238E27FC236}">
                  <a16:creationId xmlns:a16="http://schemas.microsoft.com/office/drawing/2014/main" id="{6E8CC32C-9559-0FB4-6BA7-E1677E0F47ED}"/>
                </a:ext>
              </a:extLst>
            </p:cNvPr>
            <p:cNvCxnSpPr/>
            <p:nvPr/>
          </p:nvCxnSpPr>
          <p:spPr>
            <a:xfrm>
              <a:off x="6768465" y="2438714"/>
              <a:ext cx="2918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AB47B194-A381-2D57-B71E-37408DD63EF7}"/>
                </a:ext>
              </a:extLst>
            </p:cNvPr>
            <p:cNvSpPr>
              <a:spLocks noChangeAspect="1"/>
            </p:cNvSpPr>
            <p:nvPr/>
          </p:nvSpPr>
          <p:spPr>
            <a:xfrm>
              <a:off x="6844155" y="2027289"/>
              <a:ext cx="137160" cy="13716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67861270"/>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Kolmogorov-Smirnov Test</a:t>
            </a:r>
            <a:endParaRPr lang="en-US" b="0" dirty="0"/>
          </a:p>
        </p:txBody>
      </p:sp>
      <p:sp>
        <p:nvSpPr>
          <p:cNvPr id="5" name="Content Placeholder 4">
            <a:extLst>
              <a:ext uri="{FF2B5EF4-FFF2-40B4-BE49-F238E27FC236}">
                <a16:creationId xmlns:a16="http://schemas.microsoft.com/office/drawing/2014/main" id="{D780966C-90E7-CD12-B1F1-6D289D9D5043}"/>
              </a:ext>
            </a:extLst>
          </p:cNvPr>
          <p:cNvSpPr>
            <a:spLocks noGrp="1"/>
          </p:cNvSpPr>
          <p:nvPr>
            <p:ph sz="half" idx="1"/>
          </p:nvPr>
        </p:nvSpPr>
        <p:spPr/>
        <p:txBody>
          <a:bodyPr>
            <a:normAutofit lnSpcReduction="10000"/>
          </a:bodyPr>
          <a:lstStyle/>
          <a:p>
            <a:pPr marL="0" indent="0" eaLnBrk="1" hangingPunct="1">
              <a:buNone/>
              <a:defRPr/>
            </a:pPr>
            <a:r>
              <a:rPr lang="en-US" b="1" dirty="0"/>
              <a:t>Kolmogorov-Smirnov (K-S)</a:t>
            </a:r>
          </a:p>
          <a:p>
            <a:pPr>
              <a:defRPr/>
            </a:pPr>
            <a:r>
              <a:rPr lang="en-US" sz="2200" b="1" dirty="0"/>
              <a:t>Non-parametric method</a:t>
            </a:r>
          </a:p>
          <a:p>
            <a:pPr>
              <a:defRPr/>
            </a:pPr>
            <a:r>
              <a:rPr lang="en-US" sz="2200" dirty="0"/>
              <a:t>Uses the </a:t>
            </a:r>
            <a:r>
              <a:rPr lang="en-US" sz="2200" b="1" dirty="0"/>
              <a:t>maximum difference </a:t>
            </a:r>
            <a:r>
              <a:rPr lang="en-US" sz="2200" dirty="0"/>
              <a:t>in </a:t>
            </a:r>
            <a:r>
              <a:rPr lang="en-US" sz="2200" b="1" dirty="0"/>
              <a:t>CDF </a:t>
            </a:r>
            <a:r>
              <a:rPr lang="en-US" sz="2200" dirty="0"/>
              <a:t>between the model and the data</a:t>
            </a:r>
          </a:p>
          <a:p>
            <a:pPr>
              <a:defRPr/>
            </a:pPr>
            <a:r>
              <a:rPr lang="en-US" sz="2200" dirty="0"/>
              <a:t>If the difference is large based on the sample size, the null hypothesis that the data come from the proposed model would be rejected</a:t>
            </a:r>
          </a:p>
          <a:p>
            <a:pPr>
              <a:defRPr/>
            </a:pPr>
            <a:r>
              <a:rPr lang="en-US" sz="2200" dirty="0"/>
              <a:t>Example:</a:t>
            </a:r>
          </a:p>
          <a:p>
            <a:pPr lvl="1">
              <a:defRPr/>
            </a:pPr>
            <a:r>
              <a:rPr lang="en-US" sz="1800" i="1" dirty="0"/>
              <a:t>K-S Test Statistic = 0.05</a:t>
            </a:r>
          </a:p>
          <a:p>
            <a:r>
              <a:rPr lang="en-US" dirty="0">
                <a:hlinkClick r:id="rId3"/>
              </a:rPr>
              <a:t>Kolmogorov-Smirnov Test Tutorial</a:t>
            </a:r>
            <a:endParaRPr lang="en-US" dirty="0"/>
          </a:p>
        </p:txBody>
      </p:sp>
      <p:pic>
        <p:nvPicPr>
          <p:cNvPr id="2" name="Picture 1"/>
          <p:cNvPicPr>
            <a:picLocks noChangeAspect="1"/>
          </p:cNvPicPr>
          <p:nvPr/>
        </p:nvPicPr>
        <p:blipFill>
          <a:blip r:embed="rId4"/>
          <a:stretch>
            <a:fillRect/>
          </a:stretch>
        </p:blipFill>
        <p:spPr>
          <a:xfrm>
            <a:off x="6696657" y="1583617"/>
            <a:ext cx="4657143" cy="4190476"/>
          </a:xfrm>
          <a:prstGeom prst="rect">
            <a:avLst/>
          </a:prstGeom>
        </p:spPr>
      </p:pic>
      <p:cxnSp>
        <p:nvCxnSpPr>
          <p:cNvPr id="4" name="Straight Arrow Connector 3"/>
          <p:cNvCxnSpPr/>
          <p:nvPr/>
        </p:nvCxnSpPr>
        <p:spPr>
          <a:xfrm>
            <a:off x="7306256" y="1908718"/>
            <a:ext cx="0" cy="228600"/>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9965636" y="4575718"/>
            <a:ext cx="1295400" cy="701734"/>
            <a:chOff x="5410200" y="5257800"/>
            <a:chExt cx="1295400" cy="701734"/>
          </a:xfrm>
        </p:grpSpPr>
        <p:sp>
          <p:nvSpPr>
            <p:cNvPr id="11" name="Rectangle 10"/>
            <p:cNvSpPr/>
            <p:nvPr/>
          </p:nvSpPr>
          <p:spPr>
            <a:xfrm>
              <a:off x="5410200" y="5257800"/>
              <a:ext cx="1295400" cy="7017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12" name="Straight Connector 11"/>
            <p:cNvCxnSpPr/>
            <p:nvPr/>
          </p:nvCxnSpPr>
          <p:spPr>
            <a:xfrm>
              <a:off x="5638800" y="5851466"/>
              <a:ext cx="304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6388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718810" y="5387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791200" y="5334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867400" y="5463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p:cNvSpPr/>
          <p:nvPr/>
        </p:nvSpPr>
        <p:spPr>
          <a:xfrm>
            <a:off x="7382456" y="1908718"/>
            <a:ext cx="1143000" cy="228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7230056" y="1923958"/>
            <a:ext cx="338328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230056" y="2137318"/>
            <a:ext cx="3383280" cy="0"/>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398592" y="2335437"/>
            <a:ext cx="1691360" cy="369332"/>
          </a:xfrm>
          <a:prstGeom prst="rect">
            <a:avLst/>
          </a:prstGeom>
          <a:noFill/>
        </p:spPr>
        <p:txBody>
          <a:bodyPr wrap="none" rtlCol="0">
            <a:spAutoFit/>
          </a:bodyPr>
          <a:lstStyle/>
          <a:p>
            <a:r>
              <a:rPr lang="en-US" dirty="0">
                <a:solidFill>
                  <a:srgbClr val="FF0000"/>
                </a:solidFill>
              </a:rPr>
              <a:t>K-S Test Statistic</a:t>
            </a:r>
          </a:p>
        </p:txBody>
      </p:sp>
      <p:cxnSp>
        <p:nvCxnSpPr>
          <p:cNvPr id="6" name="Straight Arrow Connector 5"/>
          <p:cNvCxnSpPr>
            <a:stCxn id="3" idx="0"/>
          </p:cNvCxnSpPr>
          <p:nvPr/>
        </p:nvCxnSpPr>
        <p:spPr>
          <a:xfrm flipH="1" flipV="1">
            <a:off x="7336736" y="2023019"/>
            <a:ext cx="907536" cy="3124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Slide Number Placeholder 6">
            <a:extLst>
              <a:ext uri="{FF2B5EF4-FFF2-40B4-BE49-F238E27FC236}">
                <a16:creationId xmlns:a16="http://schemas.microsoft.com/office/drawing/2014/main" id="{B46955EA-C3DB-AD6D-3ACA-BE748258E51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37</a:t>
            </a:fld>
            <a:endParaRPr lang="en-US" dirty="0">
              <a:latin typeface="Arial" charset="0"/>
            </a:endParaRPr>
          </a:p>
        </p:txBody>
      </p:sp>
    </p:spTree>
    <p:extLst>
      <p:ext uri="{BB962C8B-B14F-4D97-AF65-F5344CB8AC3E}">
        <p14:creationId xmlns:p14="http://schemas.microsoft.com/office/powerpoint/2010/main" val="2247402330"/>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Chi-Square Test</a:t>
            </a:r>
            <a:endParaRPr lang="en-US" b="0" dirty="0"/>
          </a:p>
        </p:txBody>
      </p:sp>
      <p:sp>
        <p:nvSpPr>
          <p:cNvPr id="3" name="Content Placeholder 2">
            <a:extLst>
              <a:ext uri="{FF2B5EF4-FFF2-40B4-BE49-F238E27FC236}">
                <a16:creationId xmlns:a16="http://schemas.microsoft.com/office/drawing/2014/main" id="{62753E78-8478-178F-4B11-29E254721F6D}"/>
              </a:ext>
            </a:extLst>
          </p:cNvPr>
          <p:cNvSpPr>
            <a:spLocks noGrp="1"/>
          </p:cNvSpPr>
          <p:nvPr>
            <p:ph sz="half" idx="1"/>
          </p:nvPr>
        </p:nvSpPr>
        <p:spPr/>
        <p:txBody>
          <a:bodyPr>
            <a:normAutofit fontScale="92500" lnSpcReduction="20000"/>
          </a:bodyPr>
          <a:lstStyle/>
          <a:p>
            <a:pPr marL="0" indent="0" eaLnBrk="1" hangingPunct="1">
              <a:buNone/>
              <a:defRPr/>
            </a:pPr>
            <a:r>
              <a:rPr lang="en-US" b="1" dirty="0"/>
              <a:t>(Pearson) Chi-Square</a:t>
            </a:r>
          </a:p>
          <a:p>
            <a:pPr>
              <a:defRPr/>
            </a:pPr>
            <a:r>
              <a:rPr lang="en-US" sz="2400" b="1" dirty="0"/>
              <a:t>Parametric method</a:t>
            </a:r>
          </a:p>
          <a:p>
            <a:pPr>
              <a:defRPr/>
            </a:pPr>
            <a:r>
              <a:rPr lang="en-US" sz="2400" dirty="0"/>
              <a:t>Is there a significant difference between the expected frequencies and the observed frequencies?</a:t>
            </a:r>
          </a:p>
          <a:p>
            <a:pPr>
              <a:defRPr/>
            </a:pPr>
            <a:r>
              <a:rPr lang="en-US" sz="2400" dirty="0"/>
              <a:t>Create a number of “bins” for the data and compare the observed proportion of the data in each bin compared to the expected proportion of the data according to the model</a:t>
            </a:r>
          </a:p>
          <a:p>
            <a:pPr>
              <a:defRPr/>
            </a:pPr>
            <a:r>
              <a:rPr lang="en-US" sz="2400" dirty="0"/>
              <a:t>If the proportions are significantly different, then the null hypothesis that the data arose from the proposed model would be rejected</a:t>
            </a:r>
          </a:p>
          <a:p>
            <a:pPr>
              <a:defRPr/>
            </a:pPr>
            <a:r>
              <a:rPr lang="en-US" sz="2400" dirty="0">
                <a:hlinkClick r:id="rId3"/>
              </a:rPr>
              <a:t>Chi-Square Test Tutorial</a:t>
            </a:r>
            <a:endParaRPr lang="en-US" sz="2400" dirty="0"/>
          </a:p>
        </p:txBody>
      </p:sp>
      <p:pic>
        <p:nvPicPr>
          <p:cNvPr id="2" name="Picture 1"/>
          <p:cNvPicPr>
            <a:picLocks noChangeAspect="1"/>
          </p:cNvPicPr>
          <p:nvPr/>
        </p:nvPicPr>
        <p:blipFill rotWithShape="1">
          <a:blip r:embed="rId4"/>
          <a:srcRect l="1811" t="7522" r="2184" b="18410"/>
          <a:stretch/>
        </p:blipFill>
        <p:spPr>
          <a:xfrm>
            <a:off x="6655418" y="1634706"/>
            <a:ext cx="4572001" cy="3623095"/>
          </a:xfrm>
          <a:prstGeom prst="rect">
            <a:avLst/>
          </a:prstGeom>
          <a:ln>
            <a:solidFill>
              <a:schemeClr val="tx1"/>
            </a:solidFill>
          </a:ln>
        </p:spPr>
      </p:pic>
      <p:cxnSp>
        <p:nvCxnSpPr>
          <p:cNvPr id="4" name="Straight Arrow Connector 3"/>
          <p:cNvCxnSpPr/>
          <p:nvPr/>
        </p:nvCxnSpPr>
        <p:spPr>
          <a:xfrm>
            <a:off x="7950817" y="3657600"/>
            <a:ext cx="0" cy="53340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798417" y="3559175"/>
            <a:ext cx="0" cy="475488"/>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618585" y="4370832"/>
            <a:ext cx="0" cy="475488"/>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444849" y="4480560"/>
            <a:ext cx="0" cy="18288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6" name="TextBox 15"/>
              <p:cNvSpPr txBox="1"/>
              <p:nvPr/>
            </p:nvSpPr>
            <p:spPr>
              <a:xfrm>
                <a:off x="6971038" y="5181600"/>
                <a:ext cx="3940758" cy="76309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𝑇𝑒𝑠𝑡</m:t>
                      </m:r>
                      <m:r>
                        <a:rPr lang="en-US" i="1">
                          <a:latin typeface="Cambria Math" panose="02040503050406030204" pitchFamily="18" charset="0"/>
                        </a:rPr>
                        <m:t> </m:t>
                      </m:r>
                      <m:r>
                        <a:rPr lang="en-US" i="1">
                          <a:latin typeface="Cambria Math" panose="02040503050406030204" pitchFamily="18" charset="0"/>
                        </a:rPr>
                        <m:t>𝑆𝑡𝑎𝑡𝑖𝑠𝑡𝑖𝑐</m:t>
                      </m:r>
                      <m:r>
                        <a:rPr lang="en-US" i="1">
                          <a:latin typeface="Cambria Math" panose="02040503050406030204" pitchFamily="18" charset="0"/>
                        </a:rPr>
                        <m:t>= </m:t>
                      </m:r>
                      <m:nary>
                        <m:naryPr>
                          <m:chr m:val="∑"/>
                          <m:subHide m:val="on"/>
                          <m:supHide m:val="on"/>
                          <m:ctrlPr>
                            <a:rPr lang="en-US" i="1">
                              <a:latin typeface="Cambria Math" panose="02040503050406030204" pitchFamily="18" charset="0"/>
                            </a:rPr>
                          </m:ctrlPr>
                        </m:naryPr>
                        <m:sub/>
                        <m:sup/>
                        <m:e>
                          <m:d>
                            <m:dPr>
                              <m:begChr m:val="|"/>
                              <m:endChr m:val="|"/>
                              <m:ctrlPr>
                                <a:rPr lang="en-US" i="1">
                                  <a:latin typeface="Cambria Math" panose="02040503050406030204" pitchFamily="18" charset="0"/>
                                </a:rPr>
                              </m:ctrlPr>
                            </m:dPr>
                            <m:e>
                              <m:r>
                                <a:rPr lang="en-US" i="1">
                                  <a:latin typeface="Cambria Math" panose="02040503050406030204" pitchFamily="18" charset="0"/>
                                </a:rPr>
                                <m:t>𝐷𝑎𝑡𝑎</m:t>
                              </m:r>
                              <m:r>
                                <a:rPr lang="en-US" i="1">
                                  <a:latin typeface="Cambria Math" panose="02040503050406030204" pitchFamily="18" charset="0"/>
                                </a:rPr>
                                <m:t> −</m:t>
                              </m:r>
                              <m:r>
                                <a:rPr lang="en-US" i="1">
                                  <a:latin typeface="Cambria Math" panose="02040503050406030204" pitchFamily="18" charset="0"/>
                                </a:rPr>
                                <m:t>𝑀𝑜𝑑𝑒𝑙</m:t>
                              </m:r>
                            </m:e>
                          </m:d>
                        </m:e>
                      </m:nary>
                    </m:oMath>
                  </m:oMathPara>
                </a14:m>
                <a:endParaRPr lang="en-US" dirty="0"/>
              </a:p>
            </p:txBody>
          </p:sp>
        </mc:Choice>
        <mc:Fallback>
          <p:sp>
            <p:nvSpPr>
              <p:cNvPr id="16" name="TextBox 15"/>
              <p:cNvSpPr txBox="1">
                <a:spLocks noRot="1" noChangeAspect="1" noMove="1" noResize="1" noEditPoints="1" noAdjustHandles="1" noChangeArrowheads="1" noChangeShapeType="1" noTextEdit="1"/>
              </p:cNvSpPr>
              <p:nvPr/>
            </p:nvSpPr>
            <p:spPr>
              <a:xfrm>
                <a:off x="6971038" y="5181600"/>
                <a:ext cx="3940758" cy="763094"/>
              </a:xfrm>
              <a:prstGeom prst="rect">
                <a:avLst/>
              </a:prstGeom>
              <a:blipFill>
                <a:blip r:embed="rId5"/>
                <a:stretch>
                  <a:fillRect/>
                </a:stretch>
              </a:blipFill>
            </p:spPr>
            <p:txBody>
              <a:bodyPr/>
              <a:lstStyle/>
              <a:p>
                <a:r>
                  <a:rPr lang="en-US">
                    <a:noFill/>
                  </a:rPr>
                  <a:t> </a:t>
                </a:r>
              </a:p>
            </p:txBody>
          </p:sp>
        </mc:Fallback>
      </mc:AlternateContent>
      <p:grpSp>
        <p:nvGrpSpPr>
          <p:cNvPr id="24" name="Group 23"/>
          <p:cNvGrpSpPr/>
          <p:nvPr/>
        </p:nvGrpSpPr>
        <p:grpSpPr>
          <a:xfrm>
            <a:off x="9093817" y="1828800"/>
            <a:ext cx="1676400" cy="1219200"/>
            <a:chOff x="6934200" y="1828800"/>
            <a:chExt cx="1676400" cy="1219200"/>
          </a:xfrm>
        </p:grpSpPr>
        <p:sp>
          <p:nvSpPr>
            <p:cNvPr id="9" name="Rectangle 8"/>
            <p:cNvSpPr/>
            <p:nvPr/>
          </p:nvSpPr>
          <p:spPr>
            <a:xfrm>
              <a:off x="6934200" y="1828800"/>
              <a:ext cx="1676400" cy="1219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a:p>
              <a:pPr algn="r">
                <a:lnSpc>
                  <a:spcPct val="150000"/>
                </a:lnSpc>
              </a:pPr>
              <a:r>
                <a:rPr lang="en-US" sz="1600" dirty="0">
                  <a:solidFill>
                    <a:schemeClr val="tx1"/>
                  </a:solidFill>
                </a:rPr>
                <a:t>Difference</a:t>
              </a:r>
            </a:p>
          </p:txBody>
        </p:sp>
        <p:cxnSp>
          <p:nvCxnSpPr>
            <p:cNvPr id="10" name="Straight Connector 9"/>
            <p:cNvCxnSpPr/>
            <p:nvPr/>
          </p:nvCxnSpPr>
          <p:spPr>
            <a:xfrm>
              <a:off x="7086600" y="2422466"/>
              <a:ext cx="304800" cy="0"/>
            </a:xfrm>
            <a:prstGeom prst="line">
              <a:avLst/>
            </a:prstGeom>
            <a:ln w="38100">
              <a:solidFill>
                <a:srgbClr val="33E8FB"/>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086600" y="2034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166610" y="1958340"/>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239000" y="1905000"/>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315200" y="2034540"/>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a:off x="7086600" y="2819400"/>
              <a:ext cx="304800"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6" name="Slide Number Placeholder 6">
            <a:extLst>
              <a:ext uri="{FF2B5EF4-FFF2-40B4-BE49-F238E27FC236}">
                <a16:creationId xmlns:a16="http://schemas.microsoft.com/office/drawing/2014/main" id="{6EEE0216-B35B-4624-762C-6F2D5C3BD7E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38</a:t>
            </a:fld>
            <a:endParaRPr lang="en-US" dirty="0">
              <a:latin typeface="Arial" charset="0"/>
            </a:endParaRPr>
          </a:p>
        </p:txBody>
      </p:sp>
    </p:spTree>
    <p:extLst>
      <p:ext uri="{BB962C8B-B14F-4D97-AF65-F5344CB8AC3E}">
        <p14:creationId xmlns:p14="http://schemas.microsoft.com/office/powerpoint/2010/main" val="3973332807"/>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8">
            <a:extLst>
              <a:ext uri="{FF2B5EF4-FFF2-40B4-BE49-F238E27FC236}">
                <a16:creationId xmlns:a16="http://schemas.microsoft.com/office/drawing/2014/main" id="{E2E9A85A-80D6-429E-B7BA-0EEE0D912B97}"/>
              </a:ext>
            </a:extLst>
          </p:cNvPr>
          <p:cNvSpPr>
            <a:spLocks noGrp="1"/>
          </p:cNvSpPr>
          <p:nvPr>
            <p:ph type="title"/>
          </p:nvPr>
        </p:nvSpPr>
        <p:spPr/>
        <p:txBody>
          <a:bodyPr/>
          <a:lstStyle/>
          <a:p>
            <a:r>
              <a:rPr lang="en-US" dirty="0"/>
              <a:t>Other Goodness of Fit Tests</a:t>
            </a:r>
            <a:endParaRPr lang="en-US" b="0" dirty="0"/>
          </a:p>
        </p:txBody>
      </p:sp>
      <p:sp>
        <p:nvSpPr>
          <p:cNvPr id="2" name="Content Placeholder 1">
            <a:extLst>
              <a:ext uri="{FF2B5EF4-FFF2-40B4-BE49-F238E27FC236}">
                <a16:creationId xmlns:a16="http://schemas.microsoft.com/office/drawing/2014/main" id="{EE2AF5C6-0242-0F21-66A3-456DEC65EE69}"/>
              </a:ext>
            </a:extLst>
          </p:cNvPr>
          <p:cNvSpPr>
            <a:spLocks noGrp="1"/>
          </p:cNvSpPr>
          <p:nvPr>
            <p:ph idx="1"/>
          </p:nvPr>
        </p:nvSpPr>
        <p:spPr/>
        <p:txBody>
          <a:bodyPr/>
          <a:lstStyle/>
          <a:p>
            <a:pPr eaLnBrk="1" hangingPunct="1">
              <a:defRPr/>
            </a:pPr>
            <a:r>
              <a:rPr lang="en-US" sz="2800" dirty="0"/>
              <a:t>Anderson-Darling</a:t>
            </a:r>
          </a:p>
          <a:p>
            <a:pPr eaLnBrk="1" hangingPunct="1">
              <a:defRPr/>
            </a:pPr>
            <a:r>
              <a:rPr lang="en-US" sz="2800" dirty="0"/>
              <a:t>Bayesian Information Criterion</a:t>
            </a:r>
          </a:p>
          <a:p>
            <a:pPr eaLnBrk="1" hangingPunct="1">
              <a:defRPr/>
            </a:pPr>
            <a:r>
              <a:rPr lang="en-US" sz="2800" dirty="0"/>
              <a:t>Akaike Information Criterion</a:t>
            </a:r>
          </a:p>
          <a:p>
            <a:pPr eaLnBrk="1" hangingPunct="1">
              <a:defRPr/>
            </a:pPr>
            <a:r>
              <a:rPr lang="en-US" sz="2800" dirty="0"/>
              <a:t>Many, many others…</a:t>
            </a:r>
          </a:p>
          <a:p>
            <a:pPr eaLnBrk="1" hangingPunct="1">
              <a:defRPr/>
            </a:pPr>
            <a:r>
              <a:rPr lang="en-US" sz="2800" dirty="0">
                <a:hlinkClick r:id="rId3"/>
              </a:rPr>
              <a:t>Goodness of Fit Tests Tutorials</a:t>
            </a:r>
            <a:endParaRPr lang="en-US" sz="2800" dirty="0"/>
          </a:p>
          <a:p>
            <a:endParaRPr lang="en-US" dirty="0"/>
          </a:p>
        </p:txBody>
      </p:sp>
      <p:sp>
        <p:nvSpPr>
          <p:cNvPr id="3" name="Slide Number Placeholder 6">
            <a:extLst>
              <a:ext uri="{FF2B5EF4-FFF2-40B4-BE49-F238E27FC236}">
                <a16:creationId xmlns:a16="http://schemas.microsoft.com/office/drawing/2014/main" id="{08144243-870E-8E48-B89A-9424A7B0305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39</a:t>
            </a:fld>
            <a:endParaRPr lang="en-US" dirty="0">
              <a:latin typeface="Arial" charset="0"/>
            </a:endParaRPr>
          </a:p>
        </p:txBody>
      </p:sp>
    </p:spTree>
    <p:extLst>
      <p:ext uri="{BB962C8B-B14F-4D97-AF65-F5344CB8AC3E}">
        <p14:creationId xmlns:p14="http://schemas.microsoft.com/office/powerpoint/2010/main" val="2267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C9551041-A740-09EE-114E-D4AF04C0317A}"/>
              </a:ext>
            </a:extLst>
          </p:cNvPr>
          <p:cNvPicPr>
            <a:picLocks noGrp="1" noChangeAspect="1"/>
          </p:cNvPicPr>
          <p:nvPr>
            <p:ph sz="half" idx="2"/>
          </p:nvPr>
        </p:nvPicPr>
        <p:blipFill rotWithShape="1">
          <a:blip r:embed="rId3"/>
          <a:srcRect l="2122" t="7282" r="2122" b="16775"/>
          <a:stretch/>
        </p:blipFill>
        <p:spPr>
          <a:xfrm>
            <a:off x="6403975" y="1609780"/>
            <a:ext cx="4949826" cy="4569081"/>
          </a:xfrm>
          <a:prstGeom prst="rect">
            <a:avLst/>
          </a:prstGeom>
          <a:ln>
            <a:solidFill>
              <a:schemeClr val="tx1"/>
            </a:solidFill>
          </a:ln>
        </p:spPr>
      </p:pic>
      <p:sp>
        <p:nvSpPr>
          <p:cNvPr id="8" name="Title 8"/>
          <p:cNvSpPr>
            <a:spLocks noGrp="1"/>
          </p:cNvSpPr>
          <p:nvPr>
            <p:ph type="title"/>
          </p:nvPr>
        </p:nvSpPr>
        <p:spPr/>
        <p:txBody>
          <a:bodyPr/>
          <a:lstStyle/>
          <a:p>
            <a:r>
              <a:rPr lang="en-US" dirty="0"/>
              <a:t>What is Parametric Modeling?</a:t>
            </a:r>
            <a:endParaRPr lang="en-US" b="0" dirty="0"/>
          </a:p>
        </p:txBody>
      </p:sp>
      <p:sp>
        <p:nvSpPr>
          <p:cNvPr id="3" name="Content Placeholder 2">
            <a:extLst>
              <a:ext uri="{FF2B5EF4-FFF2-40B4-BE49-F238E27FC236}">
                <a16:creationId xmlns:a16="http://schemas.microsoft.com/office/drawing/2014/main" id="{A644910F-36E4-4103-4472-BE47F5BAC3F4}"/>
              </a:ext>
            </a:extLst>
          </p:cNvPr>
          <p:cNvSpPr>
            <a:spLocks noGrp="1"/>
          </p:cNvSpPr>
          <p:nvPr>
            <p:ph sz="half" idx="1"/>
          </p:nvPr>
        </p:nvSpPr>
        <p:spPr/>
        <p:txBody>
          <a:bodyPr>
            <a:normAutofit lnSpcReduction="10000"/>
          </a:bodyPr>
          <a:lstStyle/>
          <a:p>
            <a:pPr eaLnBrk="1" hangingPunct="1">
              <a:defRPr/>
            </a:pPr>
            <a:r>
              <a:rPr lang="en-US" b="1" dirty="0"/>
              <a:t>Parametric Modeling </a:t>
            </a:r>
            <a:r>
              <a:rPr lang="en-US" dirty="0"/>
              <a:t>is equivalent to </a:t>
            </a:r>
            <a:r>
              <a:rPr lang="en-US" b="1" dirty="0"/>
              <a:t>Analytical Frequency Analysis</a:t>
            </a:r>
          </a:p>
          <a:p>
            <a:pPr eaLnBrk="1" hangingPunct="1">
              <a:defRPr/>
            </a:pPr>
            <a:r>
              <a:rPr lang="en-US" dirty="0"/>
              <a:t>The result of this type of analysis is a </a:t>
            </a:r>
            <a:r>
              <a:rPr lang="en-US" b="1" dirty="0"/>
              <a:t>fully parameterized probability distribution</a:t>
            </a:r>
            <a:r>
              <a:rPr lang="en-US" dirty="0"/>
              <a:t> (with parameters than are in finite-dimensional space)</a:t>
            </a:r>
          </a:p>
          <a:p>
            <a:pPr lvl="1" eaLnBrk="1" hangingPunct="1">
              <a:defRPr/>
            </a:pPr>
            <a:r>
              <a:rPr lang="en-US" sz="2000" i="1" dirty="0"/>
              <a:t>Log Normal distribution with defined mean and std dev</a:t>
            </a:r>
          </a:p>
          <a:p>
            <a:pPr lvl="1" eaLnBrk="1" hangingPunct="1">
              <a:defRPr/>
            </a:pPr>
            <a:r>
              <a:rPr lang="en-US" sz="2000" dirty="0"/>
              <a:t>Provides median values</a:t>
            </a:r>
            <a:endParaRPr lang="en-US" sz="2000" i="1" dirty="0"/>
          </a:p>
        </p:txBody>
      </p:sp>
      <p:sp>
        <p:nvSpPr>
          <p:cNvPr id="5" name="Rectangle 4"/>
          <p:cNvSpPr/>
          <p:nvPr/>
        </p:nvSpPr>
        <p:spPr>
          <a:xfrm>
            <a:off x="8099245" y="3627588"/>
            <a:ext cx="1752600"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0000"/>
                </a:solidFill>
              </a:rPr>
              <a:t>Mean = 74000</a:t>
            </a:r>
          </a:p>
          <a:p>
            <a:pPr algn="ctr"/>
            <a:r>
              <a:rPr lang="en-US" sz="1600" dirty="0" err="1">
                <a:solidFill>
                  <a:srgbClr val="FF0000"/>
                </a:solidFill>
              </a:rPr>
              <a:t>Std</a:t>
            </a:r>
            <a:r>
              <a:rPr lang="en-US" sz="1600" dirty="0">
                <a:solidFill>
                  <a:srgbClr val="FF0000"/>
                </a:solidFill>
              </a:rPr>
              <a:t> Dev = 45625</a:t>
            </a:r>
          </a:p>
        </p:txBody>
      </p:sp>
      <p:sp>
        <p:nvSpPr>
          <p:cNvPr id="9" name="Rectangle 8"/>
          <p:cNvSpPr/>
          <p:nvPr/>
        </p:nvSpPr>
        <p:spPr>
          <a:xfrm>
            <a:off x="7039594" y="1875517"/>
            <a:ext cx="1752600" cy="266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FF0000"/>
              </a:solidFill>
            </a:endParaRPr>
          </a:p>
        </p:txBody>
      </p:sp>
      <p:grpSp>
        <p:nvGrpSpPr>
          <p:cNvPr id="2" name="Group 1"/>
          <p:cNvGrpSpPr/>
          <p:nvPr/>
        </p:nvGrpSpPr>
        <p:grpSpPr>
          <a:xfrm>
            <a:off x="9630937" y="4930697"/>
            <a:ext cx="1177799" cy="762000"/>
            <a:chOff x="7242300" y="1981200"/>
            <a:chExt cx="1177799" cy="762000"/>
          </a:xfrm>
        </p:grpSpPr>
        <p:sp>
          <p:nvSpPr>
            <p:cNvPr id="11" name="Rectangle 10"/>
            <p:cNvSpPr/>
            <p:nvPr/>
          </p:nvSpPr>
          <p:spPr>
            <a:xfrm>
              <a:off x="7242300" y="1981200"/>
              <a:ext cx="1177799" cy="762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150000"/>
                </a:lnSpc>
              </a:pPr>
              <a:r>
                <a:rPr lang="en-US" sz="1600" dirty="0">
                  <a:solidFill>
                    <a:schemeClr val="tx1"/>
                  </a:solidFill>
                </a:rPr>
                <a:t>Data</a:t>
              </a:r>
            </a:p>
            <a:p>
              <a:pPr algn="r">
                <a:lnSpc>
                  <a:spcPct val="150000"/>
                </a:lnSpc>
              </a:pPr>
              <a:r>
                <a:rPr lang="en-US" sz="1600" dirty="0">
                  <a:solidFill>
                    <a:schemeClr val="tx1"/>
                  </a:solidFill>
                </a:rPr>
                <a:t>Model</a:t>
              </a:r>
            </a:p>
          </p:txBody>
        </p:sp>
        <p:cxnSp>
          <p:nvCxnSpPr>
            <p:cNvPr id="12" name="Straight Connector 11"/>
            <p:cNvCxnSpPr/>
            <p:nvPr/>
          </p:nvCxnSpPr>
          <p:spPr>
            <a:xfrm>
              <a:off x="7315200" y="2560320"/>
              <a:ext cx="304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73152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395210" y="2095501"/>
              <a:ext cx="72390" cy="2286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467600" y="2042161"/>
              <a:ext cx="73152" cy="28194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543800" y="2171701"/>
              <a:ext cx="76200" cy="152400"/>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Slide Number Placeholder 6">
            <a:extLst>
              <a:ext uri="{FF2B5EF4-FFF2-40B4-BE49-F238E27FC236}">
                <a16:creationId xmlns:a16="http://schemas.microsoft.com/office/drawing/2014/main" id="{68513A3D-8AF8-C195-87B1-7E00591FD2D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198276896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in Results</a:t>
            </a:r>
            <a:endParaRPr lang="en-US" b="0" dirty="0"/>
          </a:p>
        </p:txBody>
      </p:sp>
      <p:sp>
        <p:nvSpPr>
          <p:cNvPr id="2" name="Content Placeholder 1">
            <a:extLst>
              <a:ext uri="{FF2B5EF4-FFF2-40B4-BE49-F238E27FC236}">
                <a16:creationId xmlns:a16="http://schemas.microsoft.com/office/drawing/2014/main" id="{553D533D-505F-BF0A-C630-53714F206C28}"/>
              </a:ext>
            </a:extLst>
          </p:cNvPr>
          <p:cNvSpPr>
            <a:spLocks noGrp="1"/>
          </p:cNvSpPr>
          <p:nvPr>
            <p:ph idx="1"/>
          </p:nvPr>
        </p:nvSpPr>
        <p:spPr/>
        <p:txBody>
          <a:bodyPr/>
          <a:lstStyle/>
          <a:p>
            <a:pPr eaLnBrk="1" hangingPunct="1">
              <a:defRPr/>
            </a:pPr>
            <a:r>
              <a:rPr lang="en-US" sz="3600" dirty="0"/>
              <a:t>Sources of uncertainty within the results include (but aren’t limited to):</a:t>
            </a:r>
          </a:p>
          <a:p>
            <a:pPr lvl="1" eaLnBrk="1" hangingPunct="1">
              <a:defRPr/>
            </a:pPr>
            <a:r>
              <a:rPr lang="en-US" sz="2800" dirty="0"/>
              <a:t>Small sample sizes</a:t>
            </a:r>
          </a:p>
          <a:p>
            <a:pPr lvl="1" eaLnBrk="1" hangingPunct="1">
              <a:defRPr/>
            </a:pPr>
            <a:r>
              <a:rPr lang="en-US" sz="2800" dirty="0"/>
              <a:t>Measurement uncertainty</a:t>
            </a:r>
          </a:p>
          <a:p>
            <a:pPr lvl="1" eaLnBrk="1" hangingPunct="1">
              <a:defRPr/>
            </a:pPr>
            <a:r>
              <a:rPr lang="en-US" sz="2800" dirty="0"/>
              <a:t>Choice of distribution and/or fitting method</a:t>
            </a:r>
          </a:p>
          <a:p>
            <a:pPr lvl="1" eaLnBrk="1" hangingPunct="1">
              <a:defRPr/>
            </a:pPr>
            <a:r>
              <a:rPr lang="en-US" sz="2800" dirty="0"/>
              <a:t>Others…</a:t>
            </a:r>
          </a:p>
          <a:p>
            <a:pPr eaLnBrk="1" hangingPunct="1">
              <a:defRPr/>
            </a:pPr>
            <a:r>
              <a:rPr lang="en-US" sz="3200" dirty="0"/>
              <a:t>Not all sources are equal.  Some are more “important” or “dominant” than others.</a:t>
            </a:r>
          </a:p>
          <a:p>
            <a:endParaRPr lang="en-US" dirty="0"/>
          </a:p>
        </p:txBody>
      </p:sp>
      <p:sp>
        <p:nvSpPr>
          <p:cNvPr id="3" name="Slide Number Placeholder 6">
            <a:extLst>
              <a:ext uri="{FF2B5EF4-FFF2-40B4-BE49-F238E27FC236}">
                <a16:creationId xmlns:a16="http://schemas.microsoft.com/office/drawing/2014/main" id="{F24C897F-3253-79FD-0A47-20267823A18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40</a:t>
            </a:fld>
            <a:endParaRPr lang="en-US" dirty="0">
              <a:latin typeface="Arial" charset="0"/>
            </a:endParaRPr>
          </a:p>
        </p:txBody>
      </p:sp>
    </p:spTree>
    <p:extLst>
      <p:ext uri="{BB962C8B-B14F-4D97-AF65-F5344CB8AC3E}">
        <p14:creationId xmlns:p14="http://schemas.microsoft.com/office/powerpoint/2010/main" val="2991660829"/>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Confidence Intervals</a:t>
            </a:r>
            <a:endParaRPr lang="en-US" b="0" dirty="0"/>
          </a:p>
        </p:txBody>
      </p:sp>
      <p:sp>
        <p:nvSpPr>
          <p:cNvPr id="2" name="Content Placeholder 1">
            <a:extLst>
              <a:ext uri="{FF2B5EF4-FFF2-40B4-BE49-F238E27FC236}">
                <a16:creationId xmlns:a16="http://schemas.microsoft.com/office/drawing/2014/main" id="{2CEE7DCD-4318-6BCB-26F5-55DD0DF268D6}"/>
              </a:ext>
            </a:extLst>
          </p:cNvPr>
          <p:cNvSpPr>
            <a:spLocks noGrp="1"/>
          </p:cNvSpPr>
          <p:nvPr>
            <p:ph sz="half" idx="1"/>
          </p:nvPr>
        </p:nvSpPr>
        <p:spPr/>
        <p:txBody>
          <a:bodyPr>
            <a:normAutofit lnSpcReduction="10000"/>
          </a:bodyPr>
          <a:lstStyle/>
          <a:p>
            <a:pPr eaLnBrk="1" hangingPunct="1">
              <a:defRPr/>
            </a:pPr>
            <a:r>
              <a:rPr lang="en-US" sz="2400" b="1" dirty="0"/>
              <a:t>Model results </a:t>
            </a:r>
            <a:r>
              <a:rPr lang="en-US" sz="2400" dirty="0"/>
              <a:t>(i.e. median curve) account for </a:t>
            </a:r>
            <a:r>
              <a:rPr lang="en-US" sz="2400" b="1" dirty="0"/>
              <a:t>natural variability</a:t>
            </a:r>
          </a:p>
          <a:p>
            <a:pPr eaLnBrk="1" hangingPunct="1">
              <a:defRPr/>
            </a:pPr>
            <a:r>
              <a:rPr lang="en-US" sz="2400" b="1" dirty="0"/>
              <a:t>Confidence limits </a:t>
            </a:r>
            <a:r>
              <a:rPr lang="en-US" sz="2400" dirty="0"/>
              <a:t>account for </a:t>
            </a:r>
            <a:r>
              <a:rPr lang="en-US" sz="2400" b="1" dirty="0"/>
              <a:t>knowledge uncertainty</a:t>
            </a:r>
          </a:p>
          <a:p>
            <a:pPr eaLnBrk="1" hangingPunct="1">
              <a:defRPr/>
            </a:pPr>
            <a:r>
              <a:rPr lang="en-US" sz="2400" b="1" dirty="0"/>
              <a:t>Uncertainty </a:t>
            </a:r>
            <a:r>
              <a:rPr lang="en-US" sz="2400" dirty="0"/>
              <a:t>in the model results can be </a:t>
            </a:r>
            <a:r>
              <a:rPr lang="en-US" sz="2400" b="1" dirty="0"/>
              <a:t>visualized </a:t>
            </a:r>
            <a:r>
              <a:rPr lang="en-US" sz="2400" dirty="0"/>
              <a:t>through the use of </a:t>
            </a:r>
            <a:r>
              <a:rPr lang="en-US" sz="2400" b="1" dirty="0"/>
              <a:t>confidence intervals</a:t>
            </a:r>
          </a:p>
          <a:p>
            <a:pPr lvl="1" eaLnBrk="1" hangingPunct="1">
              <a:defRPr/>
            </a:pPr>
            <a:r>
              <a:rPr lang="en-US" sz="2000" dirty="0"/>
              <a:t>Uncertainty is actually a distribution.  More on that later…</a:t>
            </a:r>
          </a:p>
          <a:p>
            <a:pPr lvl="1" eaLnBrk="1" hangingPunct="1">
              <a:defRPr/>
            </a:pPr>
            <a:r>
              <a:rPr lang="en-US" sz="2000" dirty="0"/>
              <a:t>B17 procedures provides these intervals</a:t>
            </a:r>
          </a:p>
          <a:p>
            <a:pPr lvl="1" eaLnBrk="1" hangingPunct="1">
              <a:defRPr/>
            </a:pPr>
            <a:r>
              <a:rPr lang="en-US" sz="2000" dirty="0"/>
              <a:t>But, they can also be determined using other approaches</a:t>
            </a: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9695" y="1555750"/>
            <a:ext cx="5935662" cy="410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7142357" y="1981201"/>
            <a:ext cx="2297112" cy="646113"/>
          </a:xfrm>
          <a:prstGeom prst="rect">
            <a:avLst/>
          </a:prstGeom>
          <a:solidFill>
            <a:schemeClr val="bg1"/>
          </a:solidFill>
          <a:ln>
            <a:noFill/>
          </a:ln>
        </p:spPr>
        <p:txBody>
          <a:bodyPr>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andara" panose="020E0502030303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andara" panose="020E0502030303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andara" panose="020E0502030303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andara" panose="020E0502030303020204" pitchFamily="34" charset="0"/>
              </a:defRPr>
            </a:lvl9pPr>
          </a:lstStyle>
          <a:p>
            <a:pPr algn="ctr" eaLnBrk="1" hangingPunct="1">
              <a:spcBef>
                <a:spcPct val="50000"/>
              </a:spcBef>
              <a:buClrTx/>
              <a:buSzTx/>
              <a:buFontTx/>
              <a:buNone/>
            </a:pPr>
            <a:r>
              <a:rPr lang="en-US" altLang="en-US" sz="1800" dirty="0">
                <a:solidFill>
                  <a:srgbClr val="000000"/>
                </a:solidFill>
                <a:latin typeface="Arial" panose="020B0604020202020204" pitchFamily="34" charset="0"/>
                <a:cs typeface="Arial" panose="020B0604020202020204" pitchFamily="34" charset="0"/>
              </a:rPr>
              <a:t>randomly-generated </a:t>
            </a:r>
          </a:p>
          <a:p>
            <a:pPr algn="ctr" eaLnBrk="1" hangingPunct="1">
              <a:spcBef>
                <a:spcPct val="0"/>
              </a:spcBef>
              <a:buClrTx/>
              <a:buSzTx/>
              <a:buFontTx/>
              <a:buNone/>
            </a:pPr>
            <a:r>
              <a:rPr lang="en-US" altLang="en-US" sz="1800" dirty="0">
                <a:solidFill>
                  <a:srgbClr val="000000"/>
                </a:solidFill>
                <a:latin typeface="Arial" panose="020B0604020202020204" pitchFamily="34" charset="0"/>
                <a:cs typeface="Arial" panose="020B0604020202020204" pitchFamily="34" charset="0"/>
              </a:rPr>
              <a:t>20 year records </a:t>
            </a:r>
          </a:p>
        </p:txBody>
      </p:sp>
      <p:sp>
        <p:nvSpPr>
          <p:cNvPr id="4" name="Slide Number Placeholder 6">
            <a:extLst>
              <a:ext uri="{FF2B5EF4-FFF2-40B4-BE49-F238E27FC236}">
                <a16:creationId xmlns:a16="http://schemas.microsoft.com/office/drawing/2014/main" id="{519EF435-AEAB-1E94-353E-AB8EFC80563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41</a:t>
            </a:fld>
            <a:endParaRPr lang="en-US" dirty="0">
              <a:latin typeface="Arial" charset="0"/>
            </a:endParaRPr>
          </a:p>
        </p:txBody>
      </p:sp>
    </p:spTree>
    <p:extLst>
      <p:ext uri="{BB962C8B-B14F-4D97-AF65-F5344CB8AC3E}">
        <p14:creationId xmlns:p14="http://schemas.microsoft.com/office/powerpoint/2010/main" val="125245952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66986" y="1690688"/>
            <a:ext cx="5608284" cy="4046350"/>
          </a:xfrm>
          <a:prstGeom prst="rect">
            <a:avLst/>
          </a:prstGeom>
          <a:ln>
            <a:solidFill>
              <a:schemeClr val="tx1"/>
            </a:solidFill>
          </a:ln>
        </p:spPr>
      </p:pic>
      <p:sp>
        <p:nvSpPr>
          <p:cNvPr id="8" name="Title 8"/>
          <p:cNvSpPr>
            <a:spLocks noGrp="1"/>
          </p:cNvSpPr>
          <p:nvPr>
            <p:ph type="title"/>
          </p:nvPr>
        </p:nvSpPr>
        <p:spPr/>
        <p:txBody>
          <a:bodyPr/>
          <a:lstStyle/>
          <a:p>
            <a:r>
              <a:rPr lang="en-US" dirty="0"/>
              <a:t>Uncertainty Due to Sample Size</a:t>
            </a:r>
            <a:endParaRPr lang="en-US" b="0" dirty="0"/>
          </a:p>
        </p:txBody>
      </p:sp>
      <p:sp>
        <p:nvSpPr>
          <p:cNvPr id="3" name="Content Placeholder 2">
            <a:extLst>
              <a:ext uri="{FF2B5EF4-FFF2-40B4-BE49-F238E27FC236}">
                <a16:creationId xmlns:a16="http://schemas.microsoft.com/office/drawing/2014/main" id="{33A900D1-4F15-4C92-93F5-4F1E4CD14D82}"/>
              </a:ext>
            </a:extLst>
          </p:cNvPr>
          <p:cNvSpPr>
            <a:spLocks noGrp="1"/>
          </p:cNvSpPr>
          <p:nvPr>
            <p:ph sz="half" idx="1"/>
          </p:nvPr>
        </p:nvSpPr>
        <p:spPr/>
        <p:txBody>
          <a:bodyPr/>
          <a:lstStyle/>
          <a:p>
            <a:pPr eaLnBrk="1" hangingPunct="1">
              <a:defRPr/>
            </a:pPr>
            <a:r>
              <a:rPr lang="en-US" sz="2000" b="1" dirty="0"/>
              <a:t>Expected probability </a:t>
            </a:r>
            <a:r>
              <a:rPr lang="en-US" sz="2000" dirty="0"/>
              <a:t>of exceedance represents the </a:t>
            </a:r>
            <a:r>
              <a:rPr lang="en-US" sz="2000" b="1" dirty="0"/>
              <a:t>combined uncertainty </a:t>
            </a:r>
            <a:r>
              <a:rPr lang="en-US" sz="2000" dirty="0"/>
              <a:t>due to both natural and knowledge uncertainty</a:t>
            </a:r>
          </a:p>
          <a:p>
            <a:pPr lvl="1" eaLnBrk="1" hangingPunct="1">
              <a:defRPr/>
            </a:pPr>
            <a:r>
              <a:rPr lang="en-US" sz="1800" dirty="0"/>
              <a:t>Exp. Prob. curve = mean</a:t>
            </a:r>
          </a:p>
          <a:p>
            <a:pPr lvl="1" eaLnBrk="1" hangingPunct="1">
              <a:defRPr/>
            </a:pPr>
            <a:r>
              <a:rPr lang="en-US" sz="1800" dirty="0"/>
              <a:t>At ½ AEP, median = mean</a:t>
            </a:r>
          </a:p>
          <a:p>
            <a:pPr lvl="1" eaLnBrk="1" hangingPunct="1">
              <a:defRPr/>
            </a:pPr>
            <a:r>
              <a:rPr lang="en-US" sz="1800" dirty="0"/>
              <a:t>B17B procedures included an approximation (B17C does not)</a:t>
            </a:r>
          </a:p>
          <a:p>
            <a:pPr lvl="1" eaLnBrk="1" hangingPunct="1">
              <a:defRPr/>
            </a:pPr>
            <a:r>
              <a:rPr lang="en-US" sz="1800" dirty="0"/>
              <a:t>Adjustment can be determined using other approaches</a:t>
            </a:r>
          </a:p>
          <a:p>
            <a:pPr>
              <a:defRPr/>
            </a:pPr>
            <a:r>
              <a:rPr lang="en-US" sz="2200" dirty="0">
                <a:hlinkClick r:id="rId4"/>
              </a:rPr>
              <a:t>Expected Probability Webinar</a:t>
            </a:r>
            <a:endParaRPr lang="en-US" sz="2200" dirty="0"/>
          </a:p>
          <a:p>
            <a:pPr>
              <a:defRPr/>
            </a:pPr>
            <a:endParaRPr lang="en-US" dirty="0"/>
          </a:p>
        </p:txBody>
      </p:sp>
      <p:grpSp>
        <p:nvGrpSpPr>
          <p:cNvPr id="5" name="Group 4"/>
          <p:cNvGrpSpPr/>
          <p:nvPr/>
        </p:nvGrpSpPr>
        <p:grpSpPr>
          <a:xfrm>
            <a:off x="6800386" y="1774638"/>
            <a:ext cx="1295402" cy="914400"/>
            <a:chOff x="4038600" y="1600200"/>
            <a:chExt cx="1295402" cy="914400"/>
          </a:xfrm>
        </p:grpSpPr>
        <p:grpSp>
          <p:nvGrpSpPr>
            <p:cNvPr id="9" name="Group 8"/>
            <p:cNvGrpSpPr/>
            <p:nvPr/>
          </p:nvGrpSpPr>
          <p:grpSpPr>
            <a:xfrm>
              <a:off x="4038600" y="1600200"/>
              <a:ext cx="1295402" cy="914400"/>
              <a:chOff x="5181600" y="1905000"/>
              <a:chExt cx="1295402" cy="914400"/>
            </a:xfrm>
          </p:grpSpPr>
          <p:sp>
            <p:nvSpPr>
              <p:cNvPr id="10" name="Rectangle 9"/>
              <p:cNvSpPr/>
              <p:nvPr/>
            </p:nvSpPr>
            <p:spPr>
              <a:xfrm>
                <a:off x="5181600" y="1905000"/>
                <a:ext cx="1295402"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Data</a:t>
                </a:r>
              </a:p>
              <a:p>
                <a:pPr algn="r"/>
                <a:r>
                  <a:rPr lang="en-US" sz="1600" dirty="0">
                    <a:solidFill>
                      <a:schemeClr val="tx1"/>
                    </a:solidFill>
                  </a:rPr>
                  <a:t>Median</a:t>
                </a:r>
              </a:p>
              <a:p>
                <a:pPr algn="r"/>
                <a:r>
                  <a:rPr lang="en-US" sz="1600" dirty="0">
                    <a:solidFill>
                      <a:schemeClr val="tx1"/>
                    </a:solidFill>
                  </a:rPr>
                  <a:t>Mean</a:t>
                </a:r>
              </a:p>
            </p:txBody>
          </p:sp>
          <p:cxnSp>
            <p:nvCxnSpPr>
              <p:cNvPr id="11" name="Straight Connector 10"/>
              <p:cNvCxnSpPr/>
              <p:nvPr/>
            </p:nvCxnSpPr>
            <p:spPr>
              <a:xfrm>
                <a:off x="5257800" y="23622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57800" y="2621280"/>
                <a:ext cx="304800" cy="0"/>
              </a:xfrm>
              <a:prstGeom prst="line">
                <a:avLst/>
              </a:prstGeom>
              <a:ln w="2540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sp>
          <p:nvSpPr>
            <p:cNvPr id="13" name="Oval 12"/>
            <p:cNvSpPr>
              <a:spLocks noChangeAspect="1"/>
            </p:cNvSpPr>
            <p:nvPr/>
          </p:nvSpPr>
          <p:spPr>
            <a:xfrm>
              <a:off x="4206240" y="1752600"/>
              <a:ext cx="91440" cy="91440"/>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6">
            <a:extLst>
              <a:ext uri="{FF2B5EF4-FFF2-40B4-BE49-F238E27FC236}">
                <a16:creationId xmlns:a16="http://schemas.microsoft.com/office/drawing/2014/main" id="{D8A4685E-7FA9-9780-64AE-8D32C2006EC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42</a:t>
            </a:fld>
            <a:endParaRPr lang="en-US" dirty="0">
              <a:latin typeface="Arial" charset="0"/>
            </a:endParaRPr>
          </a:p>
        </p:txBody>
      </p:sp>
    </p:spTree>
    <p:extLst>
      <p:ext uri="{BB962C8B-B14F-4D97-AF65-F5344CB8AC3E}">
        <p14:creationId xmlns:p14="http://schemas.microsoft.com/office/powerpoint/2010/main" val="437527698"/>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Uncertainty Due to Measurement Error</a:t>
            </a:r>
          </a:p>
        </p:txBody>
      </p:sp>
      <p:sp>
        <p:nvSpPr>
          <p:cNvPr id="3" name="Content Placeholder 2">
            <a:extLst>
              <a:ext uri="{FF2B5EF4-FFF2-40B4-BE49-F238E27FC236}">
                <a16:creationId xmlns:a16="http://schemas.microsoft.com/office/drawing/2014/main" id="{064AA38A-2349-6505-B23B-417AC4D916B0}"/>
              </a:ext>
            </a:extLst>
          </p:cNvPr>
          <p:cNvSpPr>
            <a:spLocks noGrp="1"/>
          </p:cNvSpPr>
          <p:nvPr>
            <p:ph sz="half" idx="1"/>
          </p:nvPr>
        </p:nvSpPr>
        <p:spPr/>
        <p:txBody>
          <a:bodyPr/>
          <a:lstStyle/>
          <a:p>
            <a:pPr eaLnBrk="1" hangingPunct="1">
              <a:defRPr/>
            </a:pPr>
            <a:r>
              <a:rPr lang="en-US" sz="2400" dirty="0"/>
              <a:t>Uncertainty can also arise due to errors in the measurements of data</a:t>
            </a:r>
          </a:p>
          <a:p>
            <a:pPr lvl="1" eaLnBrk="1" hangingPunct="1">
              <a:defRPr/>
            </a:pPr>
            <a:r>
              <a:rPr lang="en-US" sz="1800" dirty="0"/>
              <a:t>Prevalent within stage-flow, radar reflectivity-precipitation rate, </a:t>
            </a:r>
            <a:r>
              <a:rPr lang="en-US" sz="1800" dirty="0" err="1"/>
              <a:t>etc</a:t>
            </a:r>
            <a:endParaRPr lang="en-US" sz="1800" dirty="0"/>
          </a:p>
          <a:p>
            <a:pPr eaLnBrk="1" hangingPunct="1">
              <a:defRPr/>
            </a:pPr>
            <a:r>
              <a:rPr lang="en-US" sz="2400" dirty="0"/>
              <a:t>Errors can get larger with magnitude</a:t>
            </a:r>
          </a:p>
          <a:p>
            <a:pPr lvl="1" eaLnBrk="1" hangingPunct="1">
              <a:defRPr/>
            </a:pPr>
            <a:r>
              <a:rPr lang="en-US" sz="1800" dirty="0"/>
              <a:t>Heteroscedasticity</a:t>
            </a:r>
          </a:p>
          <a:p>
            <a:endParaRPr lang="en-US" dirty="0"/>
          </a:p>
        </p:txBody>
      </p:sp>
      <p:pic>
        <p:nvPicPr>
          <p:cNvPr id="5" name="Content Placeholder 4">
            <a:extLst>
              <a:ext uri="{FF2B5EF4-FFF2-40B4-BE49-F238E27FC236}">
                <a16:creationId xmlns:a16="http://schemas.microsoft.com/office/drawing/2014/main" id="{1D7682D7-D42C-15EA-DC9C-EE66758BEA48}"/>
              </a:ext>
            </a:extLst>
          </p:cNvPr>
          <p:cNvPicPr>
            <a:picLocks noGrp="1" noChangeAspect="1"/>
          </p:cNvPicPr>
          <p:nvPr>
            <p:ph sz="half" idx="2"/>
          </p:nvPr>
        </p:nvPicPr>
        <p:blipFill>
          <a:blip r:embed="rId3"/>
          <a:stretch>
            <a:fillRect/>
          </a:stretch>
        </p:blipFill>
        <p:spPr>
          <a:xfrm>
            <a:off x="6172200" y="1690689"/>
            <a:ext cx="5823864" cy="4162198"/>
          </a:xfrm>
          <a:prstGeom prst="rect">
            <a:avLst/>
          </a:prstGeom>
          <a:ln>
            <a:solidFill>
              <a:schemeClr val="tx1"/>
            </a:solidFill>
          </a:ln>
        </p:spPr>
      </p:pic>
      <p:sp>
        <p:nvSpPr>
          <p:cNvPr id="7" name="Slide Number Placeholder 6">
            <a:extLst>
              <a:ext uri="{FF2B5EF4-FFF2-40B4-BE49-F238E27FC236}">
                <a16:creationId xmlns:a16="http://schemas.microsoft.com/office/drawing/2014/main" id="{56B9D240-F8D0-C90F-5065-E33C5845776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43</a:t>
            </a:fld>
            <a:endParaRPr lang="en-US" dirty="0">
              <a:latin typeface="Arial" charset="0"/>
            </a:endParaRPr>
          </a:p>
        </p:txBody>
      </p:sp>
    </p:spTree>
    <p:extLst>
      <p:ext uri="{BB962C8B-B14F-4D97-AF65-F5344CB8AC3E}">
        <p14:creationId xmlns:p14="http://schemas.microsoft.com/office/powerpoint/2010/main" val="373636131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Uncertainty Due to Measurement Error</a:t>
            </a:r>
          </a:p>
        </p:txBody>
      </p:sp>
      <p:sp>
        <p:nvSpPr>
          <p:cNvPr id="6" name="Retângulo de cantos arredondados 4"/>
          <p:cNvSpPr/>
          <p:nvPr/>
        </p:nvSpPr>
        <p:spPr>
          <a:xfrm>
            <a:off x="3200400" y="4794502"/>
            <a:ext cx="1618772"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Rating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sp>
        <p:nvSpPr>
          <p:cNvPr id="7" name="Retângulo de cantos arredondados 5"/>
          <p:cNvSpPr/>
          <p:nvPr/>
        </p:nvSpPr>
        <p:spPr>
          <a:xfrm>
            <a:off x="7433974" y="4742598"/>
            <a:ext cx="2548226" cy="856586"/>
          </a:xfrm>
          <a:prstGeom prst="roundRect">
            <a:avLst/>
          </a:prstGeom>
          <a:solidFill>
            <a:srgbClr val="DDDDDD">
              <a:lumMod val="20000"/>
              <a:lumOff val="80000"/>
            </a:srgbClr>
          </a:solidFill>
          <a:ln w="9525" cap="flat" cmpd="sng" algn="ctr">
            <a:solidFill>
              <a:schemeClr val="tx1"/>
            </a:solidFill>
            <a:prstDash val="solid"/>
          </a:ln>
          <a:effectLst/>
        </p:spPr>
        <p:txBody>
          <a:bodyPr rtlCol="0" anchor="ctr"/>
          <a:lstStyle/>
          <a:p>
            <a:pPr algn="ctr">
              <a:defRPr/>
            </a:pPr>
            <a:endParaRPr lang="pt-BR" sz="1600" b="1" kern="0" dirty="0">
              <a:solidFill>
                <a:prstClr val="black"/>
              </a:solidFill>
              <a:latin typeface="Times New Roman" panose="02020603050405020304" pitchFamily="18" charset="0"/>
              <a:cs typeface="Times New Roman" panose="02020603050405020304" pitchFamily="18" charset="0"/>
            </a:endParaRP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Flow-Frequency Curve +</a:t>
            </a:r>
          </a:p>
          <a:p>
            <a:pPr algn="ctr">
              <a:defRPr/>
            </a:pPr>
            <a:r>
              <a:rPr lang="pt-BR" sz="1600" b="1" kern="0" dirty="0">
                <a:solidFill>
                  <a:prstClr val="black"/>
                </a:solidFill>
                <a:latin typeface="Times New Roman" panose="02020603050405020304" pitchFamily="18" charset="0"/>
                <a:cs typeface="Times New Roman" panose="02020603050405020304" pitchFamily="18" charset="0"/>
              </a:rPr>
              <a:t>Uncertainty</a:t>
            </a:r>
          </a:p>
          <a:p>
            <a:pPr algn="ctr">
              <a:defRPr/>
            </a:pPr>
            <a:endParaRPr lang="pt-BR" sz="1600" b="1" i="1" kern="0" dirty="0">
              <a:solidFill>
                <a:prstClr val="black"/>
              </a:solidFill>
              <a:latin typeface="Times New Roman" panose="02020603050405020304" pitchFamily="18" charset="0"/>
              <a:cs typeface="Times New Roman" panose="02020603050405020304" pitchFamily="18" charset="0"/>
            </a:endParaRPr>
          </a:p>
        </p:txBody>
      </p:sp>
      <p:grpSp>
        <p:nvGrpSpPr>
          <p:cNvPr id="3" name="Group 2"/>
          <p:cNvGrpSpPr>
            <a:grpSpLocks noChangeAspect="1"/>
          </p:cNvGrpSpPr>
          <p:nvPr/>
        </p:nvGrpSpPr>
        <p:grpSpPr>
          <a:xfrm>
            <a:off x="1600200" y="1524000"/>
            <a:ext cx="4391666" cy="3251671"/>
            <a:chOff x="2513381" y="980728"/>
            <a:chExt cx="3477266" cy="2574632"/>
          </a:xfrm>
        </p:grpSpPr>
        <p:pic>
          <p:nvPicPr>
            <p:cNvPr id="11" name="Imagem 19"/>
            <p:cNvPicPr/>
            <p:nvPr/>
          </p:nvPicPr>
          <p:blipFill>
            <a:blip r:embed="rId3">
              <a:extLst>
                <a:ext uri="{28A0092B-C50C-407E-A947-70E740481C1C}">
                  <a14:useLocalDpi xmlns:a14="http://schemas.microsoft.com/office/drawing/2010/main" val="0"/>
                </a:ext>
              </a:extLst>
            </a:blip>
            <a:stretch>
              <a:fillRect/>
            </a:stretch>
          </p:blipFill>
          <p:spPr>
            <a:xfrm>
              <a:off x="2513381" y="980728"/>
              <a:ext cx="3477266" cy="2574632"/>
            </a:xfrm>
            <a:prstGeom prst="rect">
              <a:avLst/>
            </a:prstGeom>
            <a:ln>
              <a:solidFill>
                <a:schemeClr val="tx1"/>
              </a:solidFill>
            </a:ln>
          </p:spPr>
        </p:pic>
        <p:cxnSp>
          <p:nvCxnSpPr>
            <p:cNvPr id="19" name="Conector reto 6"/>
            <p:cNvCxnSpPr/>
            <p:nvPr/>
          </p:nvCxnSpPr>
          <p:spPr>
            <a:xfrm>
              <a:off x="3275856" y="1287046"/>
              <a:ext cx="360040" cy="0"/>
            </a:xfrm>
            <a:prstGeom prst="line">
              <a:avLst/>
            </a:prstGeom>
            <a:noFill/>
            <a:ln w="9525" cap="flat" cmpd="sng" algn="ctr">
              <a:solidFill>
                <a:sysClr val="windowText" lastClr="000000"/>
              </a:solidFill>
              <a:prstDash val="solid"/>
            </a:ln>
            <a:effectLst/>
          </p:spPr>
        </p:cxnSp>
        <p:sp>
          <p:nvSpPr>
            <p:cNvPr id="20" name="CaixaDeTexto 9"/>
            <p:cNvSpPr txBox="1"/>
            <p:nvPr/>
          </p:nvSpPr>
          <p:spPr>
            <a:xfrm>
              <a:off x="3665509" y="1148546"/>
              <a:ext cx="2168340" cy="219324"/>
            </a:xfrm>
            <a:prstGeom prst="rect">
              <a:avLst/>
            </a:prstGeom>
            <a:noFill/>
          </p:spPr>
          <p:txBody>
            <a:bodyPr wrap="square" rtlCol="0">
              <a:spAutoFit/>
            </a:bodyPr>
            <a:lstStyle/>
            <a:p>
              <a:r>
                <a:rPr lang="pt-BR" sz="1200" dirty="0">
                  <a:solidFill>
                    <a:prstClr val="black"/>
                  </a:solidFill>
                  <a:latin typeface="Constantia"/>
                </a:rPr>
                <a:t>Real Rating Curve</a:t>
              </a:r>
            </a:p>
          </p:txBody>
        </p:sp>
        <p:cxnSp>
          <p:nvCxnSpPr>
            <p:cNvPr id="21" name="Conector reto 18"/>
            <p:cNvCxnSpPr/>
            <p:nvPr/>
          </p:nvCxnSpPr>
          <p:spPr>
            <a:xfrm>
              <a:off x="3275856" y="1508587"/>
              <a:ext cx="360040" cy="0"/>
            </a:xfrm>
            <a:prstGeom prst="line">
              <a:avLst/>
            </a:prstGeom>
            <a:noFill/>
            <a:ln w="9525" cap="flat" cmpd="sng" algn="ctr">
              <a:solidFill>
                <a:sysClr val="windowText" lastClr="000000"/>
              </a:solidFill>
              <a:prstDash val="dash"/>
            </a:ln>
            <a:effectLst/>
          </p:spPr>
        </p:cxnSp>
        <p:sp>
          <p:nvSpPr>
            <p:cNvPr id="22" name="CaixaDeTexto 21"/>
            <p:cNvSpPr txBox="1"/>
            <p:nvPr/>
          </p:nvSpPr>
          <p:spPr>
            <a:xfrm>
              <a:off x="3665509" y="1370087"/>
              <a:ext cx="2168340" cy="219324"/>
            </a:xfrm>
            <a:prstGeom prst="rect">
              <a:avLst/>
            </a:prstGeom>
            <a:noFill/>
          </p:spPr>
          <p:txBody>
            <a:bodyPr wrap="square" rtlCol="0">
              <a:spAutoFit/>
            </a:bodyPr>
            <a:lstStyle/>
            <a:p>
              <a:r>
                <a:rPr lang="pt-BR" sz="1200" dirty="0">
                  <a:solidFill>
                    <a:prstClr val="black"/>
                  </a:solidFill>
                  <a:latin typeface="Constantia"/>
                </a:rPr>
                <a:t>Estimated Rating Curve</a:t>
              </a:r>
            </a:p>
          </p:txBody>
        </p:sp>
      </p:grpSp>
      <p:grpSp>
        <p:nvGrpSpPr>
          <p:cNvPr id="4" name="Group 3"/>
          <p:cNvGrpSpPr>
            <a:grpSpLocks noChangeAspect="1"/>
          </p:cNvGrpSpPr>
          <p:nvPr/>
        </p:nvGrpSpPr>
        <p:grpSpPr>
          <a:xfrm>
            <a:off x="6096000" y="1524000"/>
            <a:ext cx="4478552" cy="3190384"/>
            <a:chOff x="4884605" y="3548721"/>
            <a:chExt cx="4190026" cy="2984847"/>
          </a:xfrm>
        </p:grpSpPr>
        <p:pic>
          <p:nvPicPr>
            <p:cNvPr id="12" name="Imagem 20"/>
            <p:cNvPicPr/>
            <p:nvPr/>
          </p:nvPicPr>
          <p:blipFill rotWithShape="1">
            <a:blip r:embed="rId4">
              <a:extLst>
                <a:ext uri="{28A0092B-C50C-407E-A947-70E740481C1C}">
                  <a14:useLocalDpi xmlns:a14="http://schemas.microsoft.com/office/drawing/2010/main" val="0"/>
                </a:ext>
              </a:extLst>
            </a:blip>
            <a:srcRect r="4027" b="5756"/>
            <a:stretch/>
          </p:blipFill>
          <p:spPr bwMode="auto">
            <a:xfrm>
              <a:off x="4884605" y="3548721"/>
              <a:ext cx="4190026" cy="2984847"/>
            </a:xfrm>
            <a:prstGeom prst="rect">
              <a:avLst/>
            </a:prstGeom>
            <a:ln>
              <a:solidFill>
                <a:schemeClr val="tx1"/>
              </a:solidFill>
            </a:ln>
            <a:extLst>
              <a:ext uri="{53640926-AAD7-44D8-BBD7-CCE9431645EC}">
                <a14:shadowObscured xmlns:a14="http://schemas.microsoft.com/office/drawing/2010/main"/>
              </a:ext>
            </a:extLst>
          </p:spPr>
        </p:pic>
        <p:cxnSp>
          <p:nvCxnSpPr>
            <p:cNvPr id="23" name="Conector reto 24"/>
            <p:cNvCxnSpPr/>
            <p:nvPr/>
          </p:nvCxnSpPr>
          <p:spPr>
            <a:xfrm>
              <a:off x="5746728" y="3925628"/>
              <a:ext cx="360040" cy="0"/>
            </a:xfrm>
            <a:prstGeom prst="line">
              <a:avLst/>
            </a:prstGeom>
            <a:noFill/>
            <a:ln w="9525" cap="flat" cmpd="sng" algn="ctr">
              <a:solidFill>
                <a:sysClr val="windowText" lastClr="000000"/>
              </a:solidFill>
              <a:prstDash val="solid"/>
            </a:ln>
            <a:effectLst/>
          </p:spPr>
        </p:cxnSp>
        <p:sp>
          <p:nvSpPr>
            <p:cNvPr id="24" name="CaixaDeTexto 25"/>
            <p:cNvSpPr txBox="1"/>
            <p:nvPr/>
          </p:nvSpPr>
          <p:spPr>
            <a:xfrm>
              <a:off x="6136381" y="3787128"/>
              <a:ext cx="2168340" cy="259154"/>
            </a:xfrm>
            <a:prstGeom prst="rect">
              <a:avLst/>
            </a:prstGeom>
            <a:noFill/>
          </p:spPr>
          <p:txBody>
            <a:bodyPr wrap="square" rtlCol="0">
              <a:spAutoFit/>
            </a:bodyPr>
            <a:lstStyle/>
            <a:p>
              <a:r>
                <a:rPr lang="pt-BR" sz="1200" dirty="0">
                  <a:solidFill>
                    <a:prstClr val="black"/>
                  </a:solidFill>
                  <a:latin typeface="Constantia"/>
                </a:rPr>
                <a:t>Real flow-frequency</a:t>
              </a:r>
            </a:p>
          </p:txBody>
        </p:sp>
        <p:cxnSp>
          <p:nvCxnSpPr>
            <p:cNvPr id="25" name="Conector reto 26"/>
            <p:cNvCxnSpPr/>
            <p:nvPr/>
          </p:nvCxnSpPr>
          <p:spPr>
            <a:xfrm>
              <a:off x="5746728" y="4147169"/>
              <a:ext cx="360040" cy="0"/>
            </a:xfrm>
            <a:prstGeom prst="line">
              <a:avLst/>
            </a:prstGeom>
            <a:noFill/>
            <a:ln w="9525" cap="flat" cmpd="sng" algn="ctr">
              <a:solidFill>
                <a:sysClr val="windowText" lastClr="000000"/>
              </a:solidFill>
              <a:prstDash val="dash"/>
            </a:ln>
            <a:effectLst/>
          </p:spPr>
        </p:cxnSp>
        <p:sp>
          <p:nvSpPr>
            <p:cNvPr id="26" name="CaixaDeTexto 28"/>
            <p:cNvSpPr txBox="1"/>
            <p:nvPr/>
          </p:nvSpPr>
          <p:spPr>
            <a:xfrm>
              <a:off x="6136381" y="4008669"/>
              <a:ext cx="2168340" cy="259154"/>
            </a:xfrm>
            <a:prstGeom prst="rect">
              <a:avLst/>
            </a:prstGeom>
            <a:noFill/>
          </p:spPr>
          <p:txBody>
            <a:bodyPr wrap="square" rtlCol="0">
              <a:spAutoFit/>
            </a:bodyPr>
            <a:lstStyle/>
            <a:p>
              <a:r>
                <a:rPr lang="pt-BR" sz="1200" dirty="0">
                  <a:solidFill>
                    <a:prstClr val="black"/>
                  </a:solidFill>
                  <a:latin typeface="Constantia"/>
                </a:rPr>
                <a:t>Estimated flow-frequency</a:t>
              </a:r>
            </a:p>
          </p:txBody>
        </p:sp>
      </p:grpSp>
      <p:sp>
        <p:nvSpPr>
          <p:cNvPr id="27" name="TextBox 26"/>
          <p:cNvSpPr txBox="1"/>
          <p:nvPr/>
        </p:nvSpPr>
        <p:spPr>
          <a:xfrm>
            <a:off x="3200400" y="5698284"/>
            <a:ext cx="5829586" cy="646331"/>
          </a:xfrm>
          <a:prstGeom prst="rect">
            <a:avLst/>
          </a:prstGeom>
          <a:noFill/>
        </p:spPr>
        <p:txBody>
          <a:bodyPr wrap="square" rtlCol="0">
            <a:spAutoFit/>
          </a:bodyPr>
          <a:lstStyle/>
          <a:p>
            <a:pPr algn="ctr"/>
            <a:r>
              <a:rPr lang="pt-BR" sz="1200" dirty="0">
                <a:latin typeface="Times New Roman" panose="02020603050405020304" pitchFamily="18" charset="0"/>
                <a:cs typeface="Times New Roman" panose="02020603050405020304" pitchFamily="18" charset="0"/>
              </a:rPr>
              <a:t>Complete Bayesian Model for Incorporating Rating Curve Uncertainties and Hydraulic Knowledge in Flood Frequency Analysis</a:t>
            </a:r>
          </a:p>
          <a:p>
            <a:pPr algn="ctr"/>
            <a:r>
              <a:rPr lang="pt-BR" sz="1200" dirty="0">
                <a:latin typeface="Times New Roman" panose="02020603050405020304" pitchFamily="18" charset="0"/>
                <a:cs typeface="Times New Roman" panose="02020603050405020304" pitchFamily="18" charset="0"/>
              </a:rPr>
              <a:t>Ana Luisa Nunes de Alencar  Osorio Castañon (2017)</a:t>
            </a:r>
          </a:p>
        </p:txBody>
      </p:sp>
      <p:sp>
        <p:nvSpPr>
          <p:cNvPr id="5" name="Slide Number Placeholder 6">
            <a:extLst>
              <a:ext uri="{FF2B5EF4-FFF2-40B4-BE49-F238E27FC236}">
                <a16:creationId xmlns:a16="http://schemas.microsoft.com/office/drawing/2014/main" id="{8BF8EE0D-974E-C4D2-101A-E187C6FDA15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44</a:t>
            </a:fld>
            <a:endParaRPr lang="en-US" dirty="0">
              <a:latin typeface="Arial" charset="0"/>
            </a:endParaRPr>
          </a:p>
        </p:txBody>
      </p:sp>
    </p:spTree>
    <p:extLst>
      <p:ext uri="{BB962C8B-B14F-4D97-AF65-F5344CB8AC3E}">
        <p14:creationId xmlns:p14="http://schemas.microsoft.com/office/powerpoint/2010/main" val="129598280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Due to Model Choice</a:t>
            </a:r>
            <a:endParaRPr lang="en-US" b="0" dirty="0"/>
          </a:p>
        </p:txBody>
      </p:sp>
      <p:sp>
        <p:nvSpPr>
          <p:cNvPr id="2" name="Content Placeholder 1">
            <a:extLst>
              <a:ext uri="{FF2B5EF4-FFF2-40B4-BE49-F238E27FC236}">
                <a16:creationId xmlns:a16="http://schemas.microsoft.com/office/drawing/2014/main" id="{12CD1F14-B50E-BC55-7A46-E18EB1D4DAAD}"/>
              </a:ext>
            </a:extLst>
          </p:cNvPr>
          <p:cNvSpPr>
            <a:spLocks noGrp="1"/>
          </p:cNvSpPr>
          <p:nvPr>
            <p:ph sz="half" idx="1"/>
          </p:nvPr>
        </p:nvSpPr>
        <p:spPr/>
        <p:txBody>
          <a:bodyPr>
            <a:normAutofit lnSpcReduction="10000"/>
          </a:bodyPr>
          <a:lstStyle/>
          <a:p>
            <a:pPr eaLnBrk="1" hangingPunct="1">
              <a:defRPr/>
            </a:pPr>
            <a:r>
              <a:rPr lang="en-US" sz="2800" dirty="0"/>
              <a:t>What if all the models fit the sample reasonably well and you must extrapolate to rare exceedance probabilities?</a:t>
            </a:r>
          </a:p>
          <a:p>
            <a:pPr eaLnBrk="1" hangingPunct="1">
              <a:defRPr/>
            </a:pPr>
            <a:r>
              <a:rPr lang="en-US" sz="2800" dirty="0"/>
              <a:t>How much uncertainty is due to the choice of model?</a:t>
            </a:r>
          </a:p>
          <a:p>
            <a:pPr eaLnBrk="1" hangingPunct="1">
              <a:defRPr/>
            </a:pPr>
            <a:r>
              <a:rPr lang="en-US" sz="2800" dirty="0"/>
              <a:t>The problem gets worse with smaller sample sizes…</a:t>
            </a:r>
          </a:p>
          <a:p>
            <a:pPr eaLnBrk="1" hangingPunct="1">
              <a:defRPr/>
            </a:pPr>
            <a:r>
              <a:rPr lang="en-US" sz="2800" dirty="0"/>
              <a:t>This problem is encountered within many types of studies (not just dam safety)</a:t>
            </a:r>
          </a:p>
          <a:p>
            <a:endParaRPr lang="en-US" dirty="0"/>
          </a:p>
        </p:txBody>
      </p:sp>
      <p:pic>
        <p:nvPicPr>
          <p:cNvPr id="4" name="Content Placeholder 3">
            <a:extLst>
              <a:ext uri="{FF2B5EF4-FFF2-40B4-BE49-F238E27FC236}">
                <a16:creationId xmlns:a16="http://schemas.microsoft.com/office/drawing/2014/main" id="{B35D6C46-FB29-F7C4-2769-4536FD2F7357}"/>
              </a:ext>
            </a:extLst>
          </p:cNvPr>
          <p:cNvPicPr>
            <a:picLocks noGrp="1" noChangeAspect="1"/>
          </p:cNvPicPr>
          <p:nvPr>
            <p:ph sz="half" idx="2"/>
          </p:nvPr>
        </p:nvPicPr>
        <p:blipFill>
          <a:blip r:embed="rId3"/>
          <a:stretch>
            <a:fillRect/>
          </a:stretch>
        </p:blipFill>
        <p:spPr>
          <a:xfrm>
            <a:off x="6612674" y="1346928"/>
            <a:ext cx="4204010" cy="5433642"/>
          </a:xfrm>
          <a:prstGeom prst="rect">
            <a:avLst/>
          </a:prstGeom>
          <a:ln>
            <a:solidFill>
              <a:schemeClr val="tx1"/>
            </a:solidFill>
          </a:ln>
        </p:spPr>
      </p:pic>
      <p:sp>
        <p:nvSpPr>
          <p:cNvPr id="5" name="Slide Number Placeholder 6">
            <a:extLst>
              <a:ext uri="{FF2B5EF4-FFF2-40B4-BE49-F238E27FC236}">
                <a16:creationId xmlns:a16="http://schemas.microsoft.com/office/drawing/2014/main" id="{77DCBAA5-0A3C-A25D-D0C1-3CDD37D7F86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45</a:t>
            </a:fld>
            <a:endParaRPr lang="en-US" dirty="0">
              <a:latin typeface="Arial" charset="0"/>
            </a:endParaRPr>
          </a:p>
        </p:txBody>
      </p:sp>
    </p:spTree>
    <p:extLst>
      <p:ext uri="{BB962C8B-B14F-4D97-AF65-F5344CB8AC3E}">
        <p14:creationId xmlns:p14="http://schemas.microsoft.com/office/powerpoint/2010/main" val="1538482076"/>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Uncertainty Due to Model Choice</a:t>
            </a:r>
            <a:endParaRPr lang="en-US" b="0" dirty="0"/>
          </a:p>
        </p:txBody>
      </p:sp>
      <p:sp>
        <p:nvSpPr>
          <p:cNvPr id="2" name="Content Placeholder 1">
            <a:extLst>
              <a:ext uri="{FF2B5EF4-FFF2-40B4-BE49-F238E27FC236}">
                <a16:creationId xmlns:a16="http://schemas.microsoft.com/office/drawing/2014/main" id="{635BCCAE-0281-AC4E-D4E1-5B8C8C1C63F4}"/>
              </a:ext>
            </a:extLst>
          </p:cNvPr>
          <p:cNvSpPr>
            <a:spLocks noGrp="1"/>
          </p:cNvSpPr>
          <p:nvPr>
            <p:ph sz="half" idx="1"/>
          </p:nvPr>
        </p:nvSpPr>
        <p:spPr/>
        <p:txBody>
          <a:bodyPr/>
          <a:lstStyle/>
          <a:p>
            <a:pPr eaLnBrk="1" hangingPunct="1">
              <a:defRPr/>
            </a:pPr>
            <a:r>
              <a:rPr lang="en-US" sz="2800" dirty="0"/>
              <a:t>Depending upon the model choice, huge amounts of uncertainty can result!</a:t>
            </a:r>
          </a:p>
          <a:p>
            <a:pPr eaLnBrk="1" hangingPunct="1">
              <a:defRPr/>
            </a:pPr>
            <a:r>
              <a:rPr lang="en-US" sz="2800" dirty="0"/>
              <a:t>What if all the models reasonably fit the sample?</a:t>
            </a:r>
          </a:p>
          <a:p>
            <a:pPr eaLnBrk="1" hangingPunct="1">
              <a:defRPr/>
            </a:pPr>
            <a:r>
              <a:rPr lang="en-US" sz="2800" dirty="0"/>
              <a:t>Must fall back upon the underlying assumptions of the model…</a:t>
            </a:r>
            <a:endParaRPr lang="en-US" sz="2000" dirty="0"/>
          </a:p>
          <a:p>
            <a:endParaRPr lang="en-US" dirty="0"/>
          </a:p>
        </p:txBody>
      </p:sp>
      <p:grpSp>
        <p:nvGrpSpPr>
          <p:cNvPr id="14" name="Group 13"/>
          <p:cNvGrpSpPr>
            <a:grpSpLocks noChangeAspect="1"/>
          </p:cNvGrpSpPr>
          <p:nvPr/>
        </p:nvGrpSpPr>
        <p:grpSpPr>
          <a:xfrm>
            <a:off x="6781800" y="1555750"/>
            <a:ext cx="4648199" cy="4876494"/>
            <a:chOff x="4727657" y="1600200"/>
            <a:chExt cx="4340143" cy="4553309"/>
          </a:xfrm>
        </p:grpSpPr>
        <p:pic>
          <p:nvPicPr>
            <p:cNvPr id="5" name="Picture 4"/>
            <p:cNvPicPr>
              <a:picLocks noChangeAspect="1"/>
            </p:cNvPicPr>
            <p:nvPr/>
          </p:nvPicPr>
          <p:blipFill rotWithShape="1">
            <a:blip r:embed="rId3"/>
            <a:srcRect r="9494" b="28022"/>
            <a:stretch/>
          </p:blipFill>
          <p:spPr>
            <a:xfrm>
              <a:off x="4866542" y="1600200"/>
              <a:ext cx="4201258" cy="4553309"/>
            </a:xfrm>
            <a:prstGeom prst="rect">
              <a:avLst/>
            </a:prstGeom>
            <a:ln>
              <a:solidFill>
                <a:schemeClr val="tx1"/>
              </a:solidFill>
            </a:ln>
          </p:spPr>
        </p:pic>
        <p:cxnSp>
          <p:nvCxnSpPr>
            <p:cNvPr id="3" name="Straight Connector 2"/>
            <p:cNvCxnSpPr/>
            <p:nvPr/>
          </p:nvCxnSpPr>
          <p:spPr>
            <a:xfrm flipV="1">
              <a:off x="7315200" y="3276600"/>
              <a:ext cx="0" cy="266700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410200" y="4038600"/>
              <a:ext cx="1905000" cy="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410200" y="4800600"/>
              <a:ext cx="1905000" cy="0"/>
            </a:xfrm>
            <a:prstGeom prst="line">
              <a:avLst/>
            </a:prstGeom>
            <a:ln w="25400">
              <a:solidFill>
                <a:schemeClr val="accent6"/>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677813" y="2936972"/>
              <a:ext cx="1082461" cy="344855"/>
            </a:xfrm>
            <a:prstGeom prst="rect">
              <a:avLst/>
            </a:prstGeom>
            <a:solidFill>
              <a:schemeClr val="bg1">
                <a:lumMod val="85000"/>
              </a:schemeClr>
            </a:solidFill>
          </p:spPr>
          <p:txBody>
            <a:bodyPr wrap="none" rtlCol="0">
              <a:spAutoFit/>
            </a:bodyPr>
            <a:lstStyle/>
            <a:p>
              <a:r>
                <a:rPr lang="en-US" dirty="0"/>
                <a:t>1/500 AEP</a:t>
              </a:r>
            </a:p>
          </p:txBody>
        </p:sp>
        <p:sp>
          <p:nvSpPr>
            <p:cNvPr id="15" name="TextBox 14"/>
            <p:cNvSpPr txBox="1"/>
            <p:nvPr/>
          </p:nvSpPr>
          <p:spPr>
            <a:xfrm>
              <a:off x="4727657" y="3853934"/>
              <a:ext cx="1169453" cy="344855"/>
            </a:xfrm>
            <a:prstGeom prst="rect">
              <a:avLst/>
            </a:prstGeom>
            <a:solidFill>
              <a:schemeClr val="bg1">
                <a:lumMod val="85000"/>
              </a:schemeClr>
            </a:solidFill>
          </p:spPr>
          <p:txBody>
            <a:bodyPr wrap="none" rtlCol="0">
              <a:spAutoFit/>
            </a:bodyPr>
            <a:lstStyle/>
            <a:p>
              <a:r>
                <a:rPr lang="en-US" dirty="0"/>
                <a:t>800,000 </a:t>
              </a:r>
              <a:r>
                <a:rPr lang="en-US" dirty="0" err="1"/>
                <a:t>cfs</a:t>
              </a:r>
              <a:endParaRPr lang="en-US" dirty="0"/>
            </a:p>
          </p:txBody>
        </p:sp>
        <p:sp>
          <p:nvSpPr>
            <p:cNvPr id="16" name="TextBox 15"/>
            <p:cNvSpPr txBox="1"/>
            <p:nvPr/>
          </p:nvSpPr>
          <p:spPr>
            <a:xfrm>
              <a:off x="4727657" y="4624026"/>
              <a:ext cx="1169453" cy="344855"/>
            </a:xfrm>
            <a:prstGeom prst="rect">
              <a:avLst/>
            </a:prstGeom>
            <a:solidFill>
              <a:schemeClr val="bg1">
                <a:lumMod val="85000"/>
              </a:schemeClr>
            </a:solidFill>
          </p:spPr>
          <p:txBody>
            <a:bodyPr wrap="none" rtlCol="0">
              <a:spAutoFit/>
            </a:bodyPr>
            <a:lstStyle/>
            <a:p>
              <a:r>
                <a:rPr lang="en-US" dirty="0"/>
                <a:t>350,000 </a:t>
              </a:r>
              <a:r>
                <a:rPr lang="en-US" dirty="0" err="1"/>
                <a:t>cfs</a:t>
              </a:r>
              <a:endParaRPr lang="en-US" dirty="0"/>
            </a:p>
          </p:txBody>
        </p:sp>
      </p:grpSp>
      <p:sp>
        <p:nvSpPr>
          <p:cNvPr id="6" name="Slide Number Placeholder 6">
            <a:extLst>
              <a:ext uri="{FF2B5EF4-FFF2-40B4-BE49-F238E27FC236}">
                <a16:creationId xmlns:a16="http://schemas.microsoft.com/office/drawing/2014/main" id="{AFCE6E92-BA3F-A477-FA99-A13B507AF28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46</a:t>
            </a:fld>
            <a:endParaRPr lang="en-US" dirty="0">
              <a:latin typeface="Arial" charset="0"/>
            </a:endParaRPr>
          </a:p>
        </p:txBody>
      </p:sp>
    </p:spTree>
    <p:extLst>
      <p:ext uri="{BB962C8B-B14F-4D97-AF65-F5344CB8AC3E}">
        <p14:creationId xmlns:p14="http://schemas.microsoft.com/office/powerpoint/2010/main" val="140480789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Models</a:t>
            </a:r>
            <a:endParaRPr lang="en-US" b="0" dirty="0"/>
          </a:p>
        </p:txBody>
      </p:sp>
      <p:sp>
        <p:nvSpPr>
          <p:cNvPr id="4" name="Content Placeholder 3">
            <a:extLst>
              <a:ext uri="{FF2B5EF4-FFF2-40B4-BE49-F238E27FC236}">
                <a16:creationId xmlns:a16="http://schemas.microsoft.com/office/drawing/2014/main" id="{62606864-B49B-B329-E41C-3F3048706CA1}"/>
              </a:ext>
            </a:extLst>
          </p:cNvPr>
          <p:cNvSpPr>
            <a:spLocks noGrp="1"/>
          </p:cNvSpPr>
          <p:nvPr>
            <p:ph sz="half" idx="1"/>
          </p:nvPr>
        </p:nvSpPr>
        <p:spPr/>
        <p:txBody>
          <a:bodyPr/>
          <a:lstStyle/>
          <a:p>
            <a:pPr eaLnBrk="1" hangingPunct="1">
              <a:defRPr/>
            </a:pPr>
            <a:r>
              <a:rPr lang="en-US" b="1" dirty="0"/>
              <a:t>Mixed Population</a:t>
            </a:r>
          </a:p>
          <a:p>
            <a:pPr eaLnBrk="1" hangingPunct="1">
              <a:defRPr/>
            </a:pPr>
            <a:r>
              <a:rPr lang="en-US" dirty="0"/>
              <a:t>Curve Combination</a:t>
            </a:r>
          </a:p>
          <a:p>
            <a:pPr lvl="1" eaLnBrk="1" hangingPunct="1">
              <a:defRPr/>
            </a:pPr>
            <a:r>
              <a:rPr lang="en-US" dirty="0"/>
              <a:t>Bulletin 17C recommendations</a:t>
            </a:r>
          </a:p>
          <a:p>
            <a:pPr eaLnBrk="1" hangingPunct="1">
              <a:defRPr/>
            </a:pPr>
            <a:r>
              <a:rPr lang="en-US" dirty="0"/>
              <a:t>Bayesian hierarchical modeling</a:t>
            </a:r>
            <a:endParaRPr lang="en-US" sz="2000" dirty="0"/>
          </a:p>
          <a:p>
            <a:endParaRPr lang="en-US" dirty="0"/>
          </a:p>
        </p:txBody>
      </p:sp>
      <p:pic>
        <p:nvPicPr>
          <p:cNvPr id="2" name="Picture 1"/>
          <p:cNvPicPr>
            <a:picLocks noChangeAspect="1"/>
          </p:cNvPicPr>
          <p:nvPr/>
        </p:nvPicPr>
        <p:blipFill>
          <a:blip r:embed="rId3"/>
          <a:stretch>
            <a:fillRect/>
          </a:stretch>
        </p:blipFill>
        <p:spPr>
          <a:xfrm>
            <a:off x="6317973" y="1690688"/>
            <a:ext cx="5035827" cy="4672884"/>
          </a:xfrm>
          <a:prstGeom prst="rect">
            <a:avLst/>
          </a:prstGeom>
          <a:ln>
            <a:solidFill>
              <a:schemeClr val="tx1"/>
            </a:solidFill>
          </a:ln>
        </p:spPr>
      </p:pic>
      <p:grpSp>
        <p:nvGrpSpPr>
          <p:cNvPr id="3" name="Group 2"/>
          <p:cNvGrpSpPr/>
          <p:nvPr/>
        </p:nvGrpSpPr>
        <p:grpSpPr>
          <a:xfrm>
            <a:off x="8832572" y="4891088"/>
            <a:ext cx="2209802" cy="914400"/>
            <a:chOff x="6553200" y="4495800"/>
            <a:chExt cx="2209802" cy="914400"/>
          </a:xfrm>
        </p:grpSpPr>
        <p:sp>
          <p:nvSpPr>
            <p:cNvPr id="11" name="Rectangle 10"/>
            <p:cNvSpPr/>
            <p:nvPr/>
          </p:nvSpPr>
          <p:spPr>
            <a:xfrm>
              <a:off x="6553200" y="4495800"/>
              <a:ext cx="2209802" cy="914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Model 1</a:t>
              </a:r>
            </a:p>
            <a:p>
              <a:pPr algn="r"/>
              <a:r>
                <a:rPr lang="en-US" sz="1600" dirty="0">
                  <a:solidFill>
                    <a:schemeClr val="tx1"/>
                  </a:solidFill>
                </a:rPr>
                <a:t>Model 2</a:t>
              </a:r>
            </a:p>
            <a:p>
              <a:pPr algn="r"/>
              <a:r>
                <a:rPr lang="en-US" sz="1600" dirty="0">
                  <a:solidFill>
                    <a:schemeClr val="tx1"/>
                  </a:solidFill>
                </a:rPr>
                <a:t>Mixed Population</a:t>
              </a:r>
            </a:p>
          </p:txBody>
        </p:sp>
        <p:cxnSp>
          <p:nvCxnSpPr>
            <p:cNvPr id="12" name="Straight Connector 11"/>
            <p:cNvCxnSpPr/>
            <p:nvPr/>
          </p:nvCxnSpPr>
          <p:spPr>
            <a:xfrm>
              <a:off x="6705600" y="49530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705600" y="5212080"/>
              <a:ext cx="3048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05600" y="4724400"/>
              <a:ext cx="304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Slide Number Placeholder 6">
            <a:extLst>
              <a:ext uri="{FF2B5EF4-FFF2-40B4-BE49-F238E27FC236}">
                <a16:creationId xmlns:a16="http://schemas.microsoft.com/office/drawing/2014/main" id="{E36E3EC0-1339-33C1-558C-556F7F4C0F0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47</a:t>
            </a:fld>
            <a:endParaRPr lang="en-US" dirty="0">
              <a:latin typeface="Arial" charset="0"/>
            </a:endParaRPr>
          </a:p>
        </p:txBody>
      </p:sp>
    </p:spTree>
    <p:extLst>
      <p:ext uri="{BB962C8B-B14F-4D97-AF65-F5344CB8AC3E}">
        <p14:creationId xmlns:p14="http://schemas.microsoft.com/office/powerpoint/2010/main" val="3700404558"/>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Models</a:t>
            </a:r>
            <a:endParaRPr lang="en-US" b="0" dirty="0"/>
          </a:p>
        </p:txBody>
      </p:sp>
      <p:sp>
        <p:nvSpPr>
          <p:cNvPr id="4" name="Content Placeholder 3">
            <a:extLst>
              <a:ext uri="{FF2B5EF4-FFF2-40B4-BE49-F238E27FC236}">
                <a16:creationId xmlns:a16="http://schemas.microsoft.com/office/drawing/2014/main" id="{9594FFE6-3CD9-883E-34A6-5BDB7263E722}"/>
              </a:ext>
            </a:extLst>
          </p:cNvPr>
          <p:cNvSpPr>
            <a:spLocks noGrp="1"/>
          </p:cNvSpPr>
          <p:nvPr>
            <p:ph sz="half" idx="1"/>
          </p:nvPr>
        </p:nvSpPr>
        <p:spPr>
          <a:xfrm>
            <a:off x="838200" y="1825625"/>
            <a:ext cx="4466573" cy="4351338"/>
          </a:xfrm>
        </p:spPr>
        <p:txBody>
          <a:bodyPr/>
          <a:lstStyle/>
          <a:p>
            <a:r>
              <a:rPr lang="en-US" dirty="0"/>
              <a:t>Combine two or more curves using probability of union</a:t>
            </a:r>
          </a:p>
          <a:p>
            <a:r>
              <a:rPr lang="en-US" dirty="0">
                <a:hlinkClick r:id="rId3"/>
              </a:rPr>
              <a:t>Mixed Population Analysis Tutorial</a:t>
            </a:r>
            <a:endParaRPr lang="en-US" dirty="0"/>
          </a:p>
          <a:p>
            <a:endParaRPr lang="en-US" dirty="0"/>
          </a:p>
        </p:txBody>
      </p:sp>
      <p:pic>
        <p:nvPicPr>
          <p:cNvPr id="15" name="Picture 14">
            <a:extLst>
              <a:ext uri="{FF2B5EF4-FFF2-40B4-BE49-F238E27FC236}">
                <a16:creationId xmlns:a16="http://schemas.microsoft.com/office/drawing/2014/main" id="{EFA3E6FA-5B11-4EF1-A0F7-24A2F4B361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626" y="1825625"/>
            <a:ext cx="6251607" cy="4545438"/>
          </a:xfrm>
          <a:prstGeom prst="rect">
            <a:avLst/>
          </a:prstGeom>
        </p:spPr>
      </p:pic>
      <p:sp>
        <p:nvSpPr>
          <p:cNvPr id="16" name="TextBox 15">
            <a:extLst>
              <a:ext uri="{FF2B5EF4-FFF2-40B4-BE49-F238E27FC236}">
                <a16:creationId xmlns:a16="http://schemas.microsoft.com/office/drawing/2014/main" id="{E2E35D98-3151-41BA-BCEF-0BE064C6F7FA}"/>
              </a:ext>
            </a:extLst>
          </p:cNvPr>
          <p:cNvSpPr txBox="1"/>
          <p:nvPr/>
        </p:nvSpPr>
        <p:spPr>
          <a:xfrm>
            <a:off x="11180956" y="2234625"/>
            <a:ext cx="375424" cy="584775"/>
          </a:xfrm>
          <a:prstGeom prst="rect">
            <a:avLst/>
          </a:prstGeom>
          <a:noFill/>
        </p:spPr>
        <p:txBody>
          <a:bodyPr wrap="none" rtlCol="0">
            <a:spAutoFit/>
          </a:bodyPr>
          <a:lstStyle/>
          <a:p>
            <a:r>
              <a:rPr lang="en-US" sz="3200" dirty="0"/>
              <a:t>?</a:t>
            </a:r>
          </a:p>
        </p:txBody>
      </p:sp>
      <p:sp>
        <p:nvSpPr>
          <p:cNvPr id="3" name="Slide Number Placeholder 6">
            <a:extLst>
              <a:ext uri="{FF2B5EF4-FFF2-40B4-BE49-F238E27FC236}">
                <a16:creationId xmlns:a16="http://schemas.microsoft.com/office/drawing/2014/main" id="{B50A929C-3790-43CD-5C96-06C64E6AE41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48</a:t>
            </a:fld>
            <a:endParaRPr lang="en-US" dirty="0">
              <a:latin typeface="Arial" charset="0"/>
            </a:endParaRPr>
          </a:p>
        </p:txBody>
      </p:sp>
    </p:spTree>
    <p:extLst>
      <p:ext uri="{BB962C8B-B14F-4D97-AF65-F5344CB8AC3E}">
        <p14:creationId xmlns:p14="http://schemas.microsoft.com/office/powerpoint/2010/main" val="364357794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lstStyle/>
          <a:p>
            <a:r>
              <a:rPr lang="en-US" dirty="0"/>
              <a:t>Combining Multiple Models</a:t>
            </a:r>
            <a:endParaRPr lang="en-US" b="0" dirty="0"/>
          </a:p>
        </p:txBody>
      </p:sp>
      <p:sp>
        <p:nvSpPr>
          <p:cNvPr id="5" name="Content Placeholder 4">
            <a:extLst>
              <a:ext uri="{FF2B5EF4-FFF2-40B4-BE49-F238E27FC236}">
                <a16:creationId xmlns:a16="http://schemas.microsoft.com/office/drawing/2014/main" id="{2104E381-F439-3D80-F87D-5E6959609EC3}"/>
              </a:ext>
            </a:extLst>
          </p:cNvPr>
          <p:cNvSpPr>
            <a:spLocks noGrp="1"/>
          </p:cNvSpPr>
          <p:nvPr>
            <p:ph sz="half" idx="1"/>
          </p:nvPr>
        </p:nvSpPr>
        <p:spPr/>
        <p:txBody>
          <a:bodyPr>
            <a:normAutofit/>
          </a:bodyPr>
          <a:lstStyle/>
          <a:p>
            <a:r>
              <a:rPr lang="en-US" dirty="0"/>
              <a:t>Can combine flow-frequency results w/ runoff from precipitation-frequency applications</a:t>
            </a:r>
          </a:p>
          <a:p>
            <a:r>
              <a:rPr lang="en-US" dirty="0">
                <a:hlinkClick r:id="rId3"/>
              </a:rPr>
              <a:t>Combining Flow Frequency Curves Determined by Independent Estimates Tutorial</a:t>
            </a:r>
            <a:endParaRPr lang="en-US" dirty="0"/>
          </a:p>
          <a:p>
            <a:endParaRPr lang="en-US" dirty="0"/>
          </a:p>
        </p:txBody>
      </p:sp>
      <p:sp>
        <p:nvSpPr>
          <p:cNvPr id="3" name="Slide Number Placeholder 6">
            <a:extLst>
              <a:ext uri="{FF2B5EF4-FFF2-40B4-BE49-F238E27FC236}">
                <a16:creationId xmlns:a16="http://schemas.microsoft.com/office/drawing/2014/main" id="{B50A929C-3790-43CD-5C96-06C64E6AE41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49</a:t>
            </a:fld>
            <a:endParaRPr lang="en-US" dirty="0">
              <a:latin typeface="Arial" charset="0"/>
            </a:endParaRPr>
          </a:p>
        </p:txBody>
      </p:sp>
      <p:pic>
        <p:nvPicPr>
          <p:cNvPr id="9" name="Picture 8">
            <a:extLst>
              <a:ext uri="{FF2B5EF4-FFF2-40B4-BE49-F238E27FC236}">
                <a16:creationId xmlns:a16="http://schemas.microsoft.com/office/drawing/2014/main" id="{C8D33381-50DD-6A19-5A55-DF515E305C8E}"/>
              </a:ext>
            </a:extLst>
          </p:cNvPr>
          <p:cNvPicPr>
            <a:picLocks noChangeAspect="1"/>
          </p:cNvPicPr>
          <p:nvPr/>
        </p:nvPicPr>
        <p:blipFill>
          <a:blip r:embed="rId4"/>
          <a:stretch>
            <a:fillRect/>
          </a:stretch>
        </p:blipFill>
        <p:spPr>
          <a:xfrm>
            <a:off x="7841616" y="3434382"/>
            <a:ext cx="4034383" cy="2926080"/>
          </a:xfrm>
          <a:prstGeom prst="rect">
            <a:avLst/>
          </a:prstGeom>
          <a:ln>
            <a:solidFill>
              <a:schemeClr val="tx1"/>
            </a:solidFill>
          </a:ln>
        </p:spPr>
      </p:pic>
      <p:pic>
        <p:nvPicPr>
          <p:cNvPr id="1026" name="Picture 2" descr="Flow frequency results from all 14 temporal patterns">
            <a:extLst>
              <a:ext uri="{FF2B5EF4-FFF2-40B4-BE49-F238E27FC236}">
                <a16:creationId xmlns:a16="http://schemas.microsoft.com/office/drawing/2014/main" id="{E232A9F4-7D42-9AEA-F09D-94EBCF8011E8}"/>
              </a:ext>
            </a:extLst>
          </p:cNvPr>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bwMode="auto">
          <a:xfrm>
            <a:off x="5871121" y="1351901"/>
            <a:ext cx="4032479" cy="29260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30309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8"/>
          <p:cNvSpPr>
            <a:spLocks noGrp="1"/>
          </p:cNvSpPr>
          <p:nvPr>
            <p:ph type="title"/>
          </p:nvPr>
        </p:nvSpPr>
        <p:spPr/>
        <p:txBody>
          <a:bodyPr/>
          <a:lstStyle/>
          <a:p>
            <a:r>
              <a:rPr lang="en-US" dirty="0"/>
              <a:t>What is Parametric Modeling?</a:t>
            </a:r>
            <a:endParaRPr lang="en-US" b="0" dirty="0"/>
          </a:p>
        </p:txBody>
      </p:sp>
      <p:sp>
        <p:nvSpPr>
          <p:cNvPr id="3" name="Content Placeholder 2">
            <a:extLst>
              <a:ext uri="{FF2B5EF4-FFF2-40B4-BE49-F238E27FC236}">
                <a16:creationId xmlns:a16="http://schemas.microsoft.com/office/drawing/2014/main" id="{3C6C9749-2253-59F3-CCEA-595B80E21BD3}"/>
              </a:ext>
            </a:extLst>
          </p:cNvPr>
          <p:cNvSpPr>
            <a:spLocks noGrp="1"/>
          </p:cNvSpPr>
          <p:nvPr>
            <p:ph sz="half" idx="1"/>
          </p:nvPr>
        </p:nvSpPr>
        <p:spPr/>
        <p:txBody>
          <a:bodyPr/>
          <a:lstStyle/>
          <a:p>
            <a:pPr eaLnBrk="1" hangingPunct="1">
              <a:defRPr/>
            </a:pPr>
            <a:r>
              <a:rPr lang="en-US" sz="2800" dirty="0"/>
              <a:t>Requires a combination of </a:t>
            </a:r>
            <a:r>
              <a:rPr lang="en-US" sz="2800" b="1" dirty="0"/>
              <a:t>analytical distribution </a:t>
            </a:r>
            <a:r>
              <a:rPr lang="en-US" sz="2800" dirty="0"/>
              <a:t>and </a:t>
            </a:r>
            <a:r>
              <a:rPr lang="en-US" sz="2800" b="1" dirty="0"/>
              <a:t>fitting method</a:t>
            </a:r>
          </a:p>
          <a:p>
            <a:pPr eaLnBrk="1" hangingPunct="1">
              <a:defRPr/>
            </a:pPr>
            <a:r>
              <a:rPr lang="en-US" sz="2800" dirty="0"/>
              <a:t>Fitting method is used to parameterize the analytical distribution using data</a:t>
            </a:r>
          </a:p>
          <a:p>
            <a:endParaRPr lang="en-US" dirty="0"/>
          </a:p>
        </p:txBody>
      </p:sp>
      <p:grpSp>
        <p:nvGrpSpPr>
          <p:cNvPr id="6" name="Group 5">
            <a:extLst>
              <a:ext uri="{FF2B5EF4-FFF2-40B4-BE49-F238E27FC236}">
                <a16:creationId xmlns:a16="http://schemas.microsoft.com/office/drawing/2014/main" id="{5E40C334-5FA6-AD84-52B1-EDB95DF2993E}"/>
              </a:ext>
            </a:extLst>
          </p:cNvPr>
          <p:cNvGrpSpPr/>
          <p:nvPr/>
        </p:nvGrpSpPr>
        <p:grpSpPr>
          <a:xfrm>
            <a:off x="5682253" y="1576011"/>
            <a:ext cx="6361064" cy="4476306"/>
            <a:chOff x="3801413" y="1551822"/>
            <a:chExt cx="6361064" cy="4476306"/>
          </a:xfrm>
        </p:grpSpPr>
        <p:pic>
          <p:nvPicPr>
            <p:cNvPr id="8" name="Picture 7">
              <a:extLst>
                <a:ext uri="{FF2B5EF4-FFF2-40B4-BE49-F238E27FC236}">
                  <a16:creationId xmlns:a16="http://schemas.microsoft.com/office/drawing/2014/main" id="{CAA55F6F-4E7D-7789-1A7C-8FCF3056933C}"/>
                </a:ext>
              </a:extLst>
            </p:cNvPr>
            <p:cNvPicPr>
              <a:picLocks noChangeAspect="1"/>
            </p:cNvPicPr>
            <p:nvPr/>
          </p:nvPicPr>
          <p:blipFill rotWithShape="1">
            <a:blip r:embed="rId3"/>
            <a:srcRect l="6779" t="12999" r="1704" b="9772"/>
            <a:stretch/>
          </p:blipFill>
          <p:spPr>
            <a:xfrm>
              <a:off x="3801413" y="1551822"/>
              <a:ext cx="6361064" cy="4476306"/>
            </a:xfrm>
            <a:prstGeom prst="rect">
              <a:avLst/>
            </a:prstGeom>
            <a:ln>
              <a:solidFill>
                <a:schemeClr val="tx1"/>
              </a:solidFill>
            </a:ln>
          </p:spPr>
        </p:pic>
        <p:sp>
          <p:nvSpPr>
            <p:cNvPr id="13" name="Rectangle 12">
              <a:extLst>
                <a:ext uri="{FF2B5EF4-FFF2-40B4-BE49-F238E27FC236}">
                  <a16:creationId xmlns:a16="http://schemas.microsoft.com/office/drawing/2014/main" id="{4D56105E-6248-BB93-800A-E3152CB39D3B}"/>
                </a:ext>
              </a:extLst>
            </p:cNvPr>
            <p:cNvSpPr/>
            <p:nvPr/>
          </p:nvSpPr>
          <p:spPr>
            <a:xfrm>
              <a:off x="7028984" y="4591050"/>
              <a:ext cx="2704172"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a:solidFill>
                    <a:schemeClr val="tx1"/>
                  </a:solidFill>
                </a:rPr>
                <a:t>Dist. A | Fit Method 1</a:t>
              </a:r>
            </a:p>
            <a:p>
              <a:pPr algn="r"/>
              <a:r>
                <a:rPr lang="en-US" b="1" dirty="0">
                  <a:solidFill>
                    <a:schemeClr val="tx1"/>
                  </a:solidFill>
                </a:rPr>
                <a:t>Dist. A | Fit Method 2</a:t>
              </a:r>
            </a:p>
          </p:txBody>
        </p:sp>
        <p:cxnSp>
          <p:nvCxnSpPr>
            <p:cNvPr id="14" name="Straight Connector 13">
              <a:extLst>
                <a:ext uri="{FF2B5EF4-FFF2-40B4-BE49-F238E27FC236}">
                  <a16:creationId xmlns:a16="http://schemas.microsoft.com/office/drawing/2014/main" id="{D6C4219C-13E7-E3B2-E871-349DFEA1CF58}"/>
                </a:ext>
              </a:extLst>
            </p:cNvPr>
            <p:cNvCxnSpPr/>
            <p:nvPr/>
          </p:nvCxnSpPr>
          <p:spPr>
            <a:xfrm>
              <a:off x="7183246" y="4800600"/>
              <a:ext cx="30480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B234074-BD39-C51F-491B-0882854773F8}"/>
                </a:ext>
              </a:extLst>
            </p:cNvPr>
            <p:cNvCxnSpPr/>
            <p:nvPr/>
          </p:nvCxnSpPr>
          <p:spPr>
            <a:xfrm>
              <a:off x="7183246" y="5059680"/>
              <a:ext cx="304800" cy="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16" name="Slide Number Placeholder 6">
            <a:extLst>
              <a:ext uri="{FF2B5EF4-FFF2-40B4-BE49-F238E27FC236}">
                <a16:creationId xmlns:a16="http://schemas.microsoft.com/office/drawing/2014/main" id="{F46F1107-7F16-AA25-579C-806A6F4E633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408620642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pPr eaLnBrk="1" hangingPunct="1">
              <a:defRPr/>
            </a:pPr>
            <a:r>
              <a:rPr lang="en-US" dirty="0"/>
              <a:t>Summary</a:t>
            </a:r>
          </a:p>
        </p:txBody>
      </p:sp>
      <p:sp>
        <p:nvSpPr>
          <p:cNvPr id="24579" name="Rectangle 3"/>
          <p:cNvSpPr>
            <a:spLocks noGrp="1" noChangeArrowheads="1"/>
          </p:cNvSpPr>
          <p:nvPr>
            <p:ph idx="1"/>
          </p:nvPr>
        </p:nvSpPr>
        <p:spPr/>
        <p:txBody>
          <a:bodyPr/>
          <a:lstStyle/>
          <a:p>
            <a:pPr eaLnBrk="1" hangingPunct="1">
              <a:defRPr/>
            </a:pPr>
            <a:r>
              <a:rPr lang="en-US" sz="2600" dirty="0">
                <a:latin typeface="Arial" charset="0"/>
              </a:rPr>
              <a:t>Described parametric modeling, its advantages, disadvantages, and steps.</a:t>
            </a:r>
          </a:p>
          <a:p>
            <a:pPr eaLnBrk="1" hangingPunct="1">
              <a:defRPr/>
            </a:pPr>
            <a:r>
              <a:rPr lang="en-US" sz="2600" dirty="0">
                <a:latin typeface="Arial" charset="0"/>
              </a:rPr>
              <a:t>Defined data requirements and how to develop a data set for analysis.</a:t>
            </a:r>
          </a:p>
          <a:p>
            <a:pPr eaLnBrk="1" hangingPunct="1">
              <a:defRPr/>
            </a:pPr>
            <a:r>
              <a:rPr lang="en-US" sz="2600" dirty="0">
                <a:latin typeface="Arial" charset="0"/>
              </a:rPr>
              <a:t>Detailed commonly used probability distributions.</a:t>
            </a:r>
          </a:p>
          <a:p>
            <a:pPr eaLnBrk="1" hangingPunct="1">
              <a:defRPr/>
            </a:pPr>
            <a:r>
              <a:rPr lang="en-US" sz="2600" dirty="0">
                <a:latin typeface="Arial" charset="0"/>
              </a:rPr>
              <a:t>Outlined fitting methods and parameter estimation.</a:t>
            </a:r>
          </a:p>
          <a:p>
            <a:pPr eaLnBrk="1" hangingPunct="1">
              <a:defRPr/>
            </a:pPr>
            <a:r>
              <a:rPr lang="en-US" sz="2600" dirty="0">
                <a:latin typeface="Arial" charset="0"/>
              </a:rPr>
              <a:t>Explained multiple ways of validating goodness of fit.</a:t>
            </a:r>
          </a:p>
          <a:p>
            <a:pPr eaLnBrk="1" hangingPunct="1">
              <a:defRPr/>
            </a:pPr>
            <a:r>
              <a:rPr lang="en-US" sz="2600" dirty="0">
                <a:latin typeface="Arial" charset="0"/>
              </a:rPr>
              <a:t>Briefly described uncertainty.</a:t>
            </a:r>
          </a:p>
        </p:txBody>
      </p:sp>
      <p:sp>
        <p:nvSpPr>
          <p:cNvPr id="2" name="Slide Number Placeholder 6">
            <a:extLst>
              <a:ext uri="{FF2B5EF4-FFF2-40B4-BE49-F238E27FC236}">
                <a16:creationId xmlns:a16="http://schemas.microsoft.com/office/drawing/2014/main" id="{7F5A6ACB-0DA0-F38B-5172-498EF6BF69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50</a:t>
            </a:fld>
            <a:endParaRPr lang="en-US" dirty="0">
              <a:latin typeface="Arial" charset="0"/>
            </a:endParaRPr>
          </a:p>
        </p:txBody>
      </p:sp>
    </p:spTree>
    <p:extLst>
      <p:ext uri="{BB962C8B-B14F-4D97-AF65-F5344CB8AC3E}">
        <p14:creationId xmlns:p14="http://schemas.microsoft.com/office/powerpoint/2010/main" val="94293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sp>
        <p:nvSpPr>
          <p:cNvPr id="2" name="Content Placeholder 1">
            <a:extLst>
              <a:ext uri="{FF2B5EF4-FFF2-40B4-BE49-F238E27FC236}">
                <a16:creationId xmlns:a16="http://schemas.microsoft.com/office/drawing/2014/main" id="{F2A99AFA-0F33-1872-D20A-7B27C4562A72}"/>
              </a:ext>
            </a:extLst>
          </p:cNvPr>
          <p:cNvSpPr>
            <a:spLocks noGrp="1"/>
          </p:cNvSpPr>
          <p:nvPr>
            <p:ph idx="1"/>
          </p:nvPr>
        </p:nvSpPr>
        <p:spPr/>
        <p:txBody>
          <a:bodyPr/>
          <a:lstStyle/>
          <a:p>
            <a:pPr eaLnBrk="1" hangingPunct="1">
              <a:defRPr/>
            </a:pPr>
            <a:r>
              <a:rPr lang="en-US" b="1" dirty="0"/>
              <a:t>What is the probability that a given flow, stage, precipitation depth, </a:t>
            </a:r>
            <a:r>
              <a:rPr lang="en-US" b="1" dirty="0" err="1"/>
              <a:t>etc</a:t>
            </a:r>
            <a:r>
              <a:rPr lang="en-US" b="1" dirty="0"/>
              <a:t> will exceed a particular value?</a:t>
            </a:r>
          </a:p>
          <a:p>
            <a:pPr eaLnBrk="1" hangingPunct="1">
              <a:defRPr/>
            </a:pPr>
            <a:r>
              <a:rPr lang="en-US" b="1" dirty="0"/>
              <a:t>For a given probability, what is the corresponding flow, stage, precipitation depth, </a:t>
            </a:r>
            <a:r>
              <a:rPr lang="en-US" b="1" dirty="0" err="1"/>
              <a:t>etc</a:t>
            </a:r>
            <a:r>
              <a:rPr lang="en-US" b="1" dirty="0"/>
              <a:t>?</a:t>
            </a:r>
          </a:p>
          <a:p>
            <a:pPr eaLnBrk="1" hangingPunct="1">
              <a:defRPr/>
            </a:pPr>
            <a:endParaRPr lang="en-US" dirty="0"/>
          </a:p>
          <a:p>
            <a:pPr eaLnBrk="1" hangingPunct="1">
              <a:defRPr/>
            </a:pPr>
            <a:r>
              <a:rPr lang="en-US" sz="3600" dirty="0"/>
              <a:t>Complement of fitting an empirical distribution using graphical techniques</a:t>
            </a:r>
          </a:p>
          <a:p>
            <a:endParaRPr lang="en-US" dirty="0"/>
          </a:p>
        </p:txBody>
      </p:sp>
      <p:sp>
        <p:nvSpPr>
          <p:cNvPr id="3" name="Slide Number Placeholder 6">
            <a:extLst>
              <a:ext uri="{FF2B5EF4-FFF2-40B4-BE49-F238E27FC236}">
                <a16:creationId xmlns:a16="http://schemas.microsoft.com/office/drawing/2014/main" id="{DA86434C-9969-53BD-066F-5F4D1945AE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38490434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pic>
        <p:nvPicPr>
          <p:cNvPr id="2" name="Picture 1"/>
          <p:cNvPicPr>
            <a:picLocks noChangeAspect="1"/>
          </p:cNvPicPr>
          <p:nvPr/>
        </p:nvPicPr>
        <p:blipFill>
          <a:blip r:embed="rId3"/>
          <a:stretch>
            <a:fillRect/>
          </a:stretch>
        </p:blipFill>
        <p:spPr>
          <a:xfrm>
            <a:off x="3107943" y="1671126"/>
            <a:ext cx="6036057" cy="4842359"/>
          </a:xfrm>
          <a:prstGeom prst="rect">
            <a:avLst/>
          </a:prstGeom>
          <a:noFill/>
          <a:ln>
            <a:solidFill>
              <a:schemeClr val="tx1"/>
            </a:solidFill>
          </a:ln>
        </p:spPr>
      </p:pic>
      <p:cxnSp>
        <p:nvCxnSpPr>
          <p:cNvPr id="10" name="Straight Arrow Connector 9"/>
          <p:cNvCxnSpPr/>
          <p:nvPr/>
        </p:nvCxnSpPr>
        <p:spPr>
          <a:xfrm>
            <a:off x="3581400" y="3947531"/>
            <a:ext cx="3962400" cy="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543800" y="3947531"/>
            <a:ext cx="0" cy="167640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0EFD67E0-8CA1-62A8-00D5-DD2608F66B7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spTree>
    <p:extLst>
      <p:ext uri="{BB962C8B-B14F-4D97-AF65-F5344CB8AC3E}">
        <p14:creationId xmlns:p14="http://schemas.microsoft.com/office/powerpoint/2010/main" val="145906870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Purposes of Parametric Modeling</a:t>
            </a:r>
          </a:p>
        </p:txBody>
      </p:sp>
      <p:pic>
        <p:nvPicPr>
          <p:cNvPr id="2" name="Picture 1"/>
          <p:cNvPicPr>
            <a:picLocks noChangeAspect="1"/>
          </p:cNvPicPr>
          <p:nvPr/>
        </p:nvPicPr>
        <p:blipFill>
          <a:blip r:embed="rId3"/>
          <a:stretch>
            <a:fillRect/>
          </a:stretch>
        </p:blipFill>
        <p:spPr>
          <a:xfrm>
            <a:off x="3107943" y="1671126"/>
            <a:ext cx="6036057" cy="4842359"/>
          </a:xfrm>
          <a:prstGeom prst="rect">
            <a:avLst/>
          </a:prstGeom>
          <a:noFill/>
          <a:ln>
            <a:solidFill>
              <a:schemeClr val="tx1"/>
            </a:solidFill>
          </a:ln>
        </p:spPr>
      </p:pic>
      <p:cxnSp>
        <p:nvCxnSpPr>
          <p:cNvPr id="14" name="Straight Arrow Connector 13"/>
          <p:cNvCxnSpPr/>
          <p:nvPr/>
        </p:nvCxnSpPr>
        <p:spPr>
          <a:xfrm flipV="1">
            <a:off x="8153400" y="2423531"/>
            <a:ext cx="76200" cy="320040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505200" y="2423531"/>
            <a:ext cx="4724400" cy="0"/>
          </a:xfrm>
          <a:prstGeom prst="straightConnector1">
            <a:avLst/>
          </a:prstGeom>
          <a:ln w="508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6">
            <a:extLst>
              <a:ext uri="{FF2B5EF4-FFF2-40B4-BE49-F238E27FC236}">
                <a16:creationId xmlns:a16="http://schemas.microsoft.com/office/drawing/2014/main" id="{F7064D01-7435-509F-0FEB-3B7202F43D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170198873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a:spLocks noGrp="1"/>
          </p:cNvSpPr>
          <p:nvPr>
            <p:ph type="title"/>
          </p:nvPr>
        </p:nvSpPr>
        <p:spPr/>
        <p:txBody>
          <a:bodyPr>
            <a:normAutofit/>
          </a:bodyPr>
          <a:lstStyle/>
          <a:p>
            <a:r>
              <a:rPr lang="en-US" dirty="0"/>
              <a:t>Advantages of Parametric Modeling</a:t>
            </a:r>
          </a:p>
        </p:txBody>
      </p:sp>
      <p:sp>
        <p:nvSpPr>
          <p:cNvPr id="2" name="Content Placeholder 1">
            <a:extLst>
              <a:ext uri="{FF2B5EF4-FFF2-40B4-BE49-F238E27FC236}">
                <a16:creationId xmlns:a16="http://schemas.microsoft.com/office/drawing/2014/main" id="{97694F31-A456-F4F6-6477-B864557882E4}"/>
              </a:ext>
            </a:extLst>
          </p:cNvPr>
          <p:cNvSpPr>
            <a:spLocks noGrp="1"/>
          </p:cNvSpPr>
          <p:nvPr>
            <p:ph sz="half" idx="1"/>
          </p:nvPr>
        </p:nvSpPr>
        <p:spPr/>
        <p:txBody>
          <a:bodyPr/>
          <a:lstStyle/>
          <a:p>
            <a:pPr eaLnBrk="1" hangingPunct="1">
              <a:defRPr/>
            </a:pPr>
            <a:r>
              <a:rPr lang="en-US" sz="2000" b="1" dirty="0"/>
              <a:t>Extrapolation throughout the entire range of probability</a:t>
            </a:r>
          </a:p>
          <a:p>
            <a:pPr eaLnBrk="1" hangingPunct="1">
              <a:defRPr/>
            </a:pPr>
            <a:r>
              <a:rPr lang="en-US" sz="2000" dirty="0"/>
              <a:t>Allows for regionalization of parameters</a:t>
            </a:r>
          </a:p>
          <a:p>
            <a:pPr eaLnBrk="1" hangingPunct="1">
              <a:defRPr/>
            </a:pPr>
            <a:r>
              <a:rPr lang="en-US" sz="2000" dirty="0"/>
              <a:t>Analytical means to compute confidence limits</a:t>
            </a:r>
          </a:p>
          <a:p>
            <a:pPr eaLnBrk="1" hangingPunct="1">
              <a:defRPr/>
            </a:pPr>
            <a:r>
              <a:rPr lang="en-US" sz="2000" dirty="0"/>
              <a:t>Process the data using numerical techniques</a:t>
            </a:r>
          </a:p>
          <a:p>
            <a:pPr lvl="1" eaLnBrk="1" hangingPunct="1">
              <a:defRPr/>
            </a:pPr>
            <a:r>
              <a:rPr lang="en-US" sz="1600" dirty="0"/>
              <a:t>No “eyeballing” it</a:t>
            </a:r>
          </a:p>
          <a:p>
            <a:pPr eaLnBrk="1" hangingPunct="1">
              <a:defRPr/>
            </a:pPr>
            <a:r>
              <a:rPr lang="en-US" sz="2000" dirty="0"/>
              <a:t>Provides a consistent procedure and uniform estimates</a:t>
            </a:r>
          </a:p>
          <a:p>
            <a:pPr lvl="1" eaLnBrk="1" hangingPunct="1">
              <a:defRPr/>
            </a:pPr>
            <a:r>
              <a:rPr lang="en-US" sz="1600" dirty="0"/>
              <a:t>Important for the NFIP!</a:t>
            </a:r>
          </a:p>
          <a:p>
            <a:endParaRPr lang="en-US" dirty="0"/>
          </a:p>
        </p:txBody>
      </p:sp>
      <p:grpSp>
        <p:nvGrpSpPr>
          <p:cNvPr id="5" name="Group 4"/>
          <p:cNvGrpSpPr/>
          <p:nvPr/>
        </p:nvGrpSpPr>
        <p:grpSpPr>
          <a:xfrm>
            <a:off x="6196360" y="1613277"/>
            <a:ext cx="4876800" cy="4393513"/>
            <a:chOff x="4114801" y="1245287"/>
            <a:chExt cx="4876800" cy="4393513"/>
          </a:xfrm>
        </p:grpSpPr>
        <p:pic>
          <p:nvPicPr>
            <p:cNvPr id="4" name="Picture 3"/>
            <p:cNvPicPr>
              <a:picLocks noChangeAspect="1"/>
            </p:cNvPicPr>
            <p:nvPr/>
          </p:nvPicPr>
          <p:blipFill>
            <a:blip r:embed="rId3"/>
            <a:stretch>
              <a:fillRect/>
            </a:stretch>
          </p:blipFill>
          <p:spPr>
            <a:xfrm>
              <a:off x="4114801" y="1245287"/>
              <a:ext cx="4876800" cy="4393513"/>
            </a:xfrm>
            <a:prstGeom prst="rect">
              <a:avLst/>
            </a:prstGeom>
            <a:ln>
              <a:solidFill>
                <a:schemeClr val="tx1"/>
              </a:solidFill>
            </a:ln>
          </p:spPr>
        </p:pic>
        <p:grpSp>
          <p:nvGrpSpPr>
            <p:cNvPr id="3" name="Group 2"/>
            <p:cNvGrpSpPr/>
            <p:nvPr/>
          </p:nvGrpSpPr>
          <p:grpSpPr>
            <a:xfrm>
              <a:off x="7315200" y="4495800"/>
              <a:ext cx="1447800" cy="666750"/>
              <a:chOff x="7239000" y="4591050"/>
              <a:chExt cx="1447800" cy="666750"/>
            </a:xfrm>
          </p:grpSpPr>
          <p:sp>
            <p:nvSpPr>
              <p:cNvPr id="6" name="Rectangle 5"/>
              <p:cNvSpPr/>
              <p:nvPr/>
            </p:nvSpPr>
            <p:spPr>
              <a:xfrm>
                <a:off x="7239000" y="4591050"/>
                <a:ext cx="1447800" cy="666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600" dirty="0">
                    <a:solidFill>
                      <a:schemeClr val="tx1"/>
                    </a:solidFill>
                  </a:rPr>
                  <a:t>Empirical</a:t>
                </a:r>
              </a:p>
              <a:p>
                <a:pPr algn="r"/>
                <a:r>
                  <a:rPr lang="en-US" sz="1600" dirty="0">
                    <a:solidFill>
                      <a:schemeClr val="tx1"/>
                    </a:solidFill>
                  </a:rPr>
                  <a:t>Analytical</a:t>
                </a:r>
              </a:p>
            </p:txBody>
          </p:sp>
          <p:cxnSp>
            <p:nvCxnSpPr>
              <p:cNvPr id="9" name="Straight Connector 8"/>
              <p:cNvCxnSpPr/>
              <p:nvPr/>
            </p:nvCxnSpPr>
            <p:spPr>
              <a:xfrm>
                <a:off x="7315200" y="4800600"/>
                <a:ext cx="3048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315200" y="5059680"/>
                <a:ext cx="304800" cy="0"/>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grpSp>
      </p:grpSp>
      <p:sp>
        <p:nvSpPr>
          <p:cNvPr id="11" name="TextBox 10"/>
          <p:cNvSpPr txBox="1"/>
          <p:nvPr/>
        </p:nvSpPr>
        <p:spPr>
          <a:xfrm>
            <a:off x="10311159" y="2272989"/>
            <a:ext cx="303288" cy="400110"/>
          </a:xfrm>
          <a:prstGeom prst="rect">
            <a:avLst/>
          </a:prstGeom>
          <a:noFill/>
        </p:spPr>
        <p:txBody>
          <a:bodyPr wrap="none" rtlCol="0">
            <a:spAutoFit/>
          </a:bodyPr>
          <a:lstStyle/>
          <a:p>
            <a:r>
              <a:rPr lang="en-US" sz="2000" b="1" dirty="0"/>
              <a:t>?</a:t>
            </a:r>
          </a:p>
        </p:txBody>
      </p:sp>
      <p:sp>
        <p:nvSpPr>
          <p:cNvPr id="12" name="TextBox 11"/>
          <p:cNvSpPr txBox="1"/>
          <p:nvPr/>
        </p:nvSpPr>
        <p:spPr>
          <a:xfrm>
            <a:off x="6836658" y="5197164"/>
            <a:ext cx="303288" cy="400110"/>
          </a:xfrm>
          <a:prstGeom prst="rect">
            <a:avLst/>
          </a:prstGeom>
          <a:noFill/>
        </p:spPr>
        <p:txBody>
          <a:bodyPr wrap="none" rtlCol="0">
            <a:spAutoFit/>
          </a:bodyPr>
          <a:lstStyle/>
          <a:p>
            <a:r>
              <a:rPr lang="en-US" sz="2000" b="1" dirty="0"/>
              <a:t>?</a:t>
            </a:r>
          </a:p>
        </p:txBody>
      </p:sp>
      <p:sp>
        <p:nvSpPr>
          <p:cNvPr id="14" name="Slide Number Placeholder 6">
            <a:extLst>
              <a:ext uri="{FF2B5EF4-FFF2-40B4-BE49-F238E27FC236}">
                <a16:creationId xmlns:a16="http://schemas.microsoft.com/office/drawing/2014/main" id="{8CD70881-5CBA-BA56-0A30-A44C16D243A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2964606289"/>
      </p:ext>
    </p:extLst>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1968</TotalTime>
  <Words>9849</Words>
  <Application>Microsoft Office PowerPoint</Application>
  <PresentationFormat>Widescreen</PresentationFormat>
  <Paragraphs>761</Paragraphs>
  <Slides>50</Slides>
  <Notes>50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Calibri</vt:lpstr>
      <vt:lpstr>Cambria Math</vt:lpstr>
      <vt:lpstr>Constantia</vt:lpstr>
      <vt:lpstr>Lato</vt:lpstr>
      <vt:lpstr>Times New Roman</vt:lpstr>
      <vt:lpstr>Wingdings</vt:lpstr>
      <vt:lpstr>Office Theme</vt:lpstr>
      <vt:lpstr>Introduction to Parametric Modeling</vt:lpstr>
      <vt:lpstr>Overview</vt:lpstr>
      <vt:lpstr>What is a Model?</vt:lpstr>
      <vt:lpstr>What is Parametric Modeling?</vt:lpstr>
      <vt:lpstr>What is Parametric Modeling?</vt:lpstr>
      <vt:lpstr>Purposes of Parametric Modeling</vt:lpstr>
      <vt:lpstr>Purposes of Parametric Modeling</vt:lpstr>
      <vt:lpstr>Purposes of Parametric Modeling</vt:lpstr>
      <vt:lpstr>Advantages of Parametric Modeling</vt:lpstr>
      <vt:lpstr>Disadvantages of Parametric Modeling</vt:lpstr>
      <vt:lpstr>Parametric Modeling Steps</vt:lpstr>
      <vt:lpstr>Parametric Modeling Steps</vt:lpstr>
      <vt:lpstr>Data Requirements</vt:lpstr>
      <vt:lpstr>Independent and Identically Distributed (IID)</vt:lpstr>
      <vt:lpstr>Independent and Identically Distributed (IID)</vt:lpstr>
      <vt:lpstr>Independent and Identically Distributed (IID)</vt:lpstr>
      <vt:lpstr>Other Data Considerations</vt:lpstr>
      <vt:lpstr>Multimodal Data</vt:lpstr>
      <vt:lpstr>Annual Maximum vs Partial Duration Series</vt:lpstr>
      <vt:lpstr>Interval Data</vt:lpstr>
      <vt:lpstr>Outliers</vt:lpstr>
      <vt:lpstr>Data Transformations</vt:lpstr>
      <vt:lpstr>Parametric Modeling Steps</vt:lpstr>
      <vt:lpstr>Examples of Commonly-Used Probability Distributions</vt:lpstr>
      <vt:lpstr>What is a continuous probability distribution?</vt:lpstr>
      <vt:lpstr>Probability Distribution Fitting Methods</vt:lpstr>
      <vt:lpstr>Method of Moments</vt:lpstr>
      <vt:lpstr>Method of Moments Example</vt:lpstr>
      <vt:lpstr>Linear Moments</vt:lpstr>
      <vt:lpstr>Linear Moments Example</vt:lpstr>
      <vt:lpstr>Maximum Likelihood Estimation</vt:lpstr>
      <vt:lpstr>Other Model Considerations</vt:lpstr>
      <vt:lpstr>Parametric Modeling Steps</vt:lpstr>
      <vt:lpstr>Model Result Visualization</vt:lpstr>
      <vt:lpstr>Model Result Visualization</vt:lpstr>
      <vt:lpstr>Model Result Visualization</vt:lpstr>
      <vt:lpstr>Kolmogorov-Smirnov Test</vt:lpstr>
      <vt:lpstr>Chi-Square Test</vt:lpstr>
      <vt:lpstr>Other Goodness of Fit Tests</vt:lpstr>
      <vt:lpstr>Uncertainty in Results</vt:lpstr>
      <vt:lpstr>Confidence Intervals</vt:lpstr>
      <vt:lpstr>Uncertainty Due to Sample Size</vt:lpstr>
      <vt:lpstr>Uncertainty Due to Measurement Error</vt:lpstr>
      <vt:lpstr>Uncertainty Due to Measurement Error</vt:lpstr>
      <vt:lpstr>Uncertainty Due to Model Choice</vt:lpstr>
      <vt:lpstr>Uncertainty Due to Model Choice</vt:lpstr>
      <vt:lpstr>Combining Multiple Models</vt:lpstr>
      <vt:lpstr>Combining Multiple Models</vt:lpstr>
      <vt:lpstr>Combining Multiple Models</vt:lpstr>
      <vt:lpstr>Summary</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Extreme Value Theory</dc:title>
  <dc:creator>Karlovits, Gregory S CIV USARMY CEIWR-HEC (US)</dc:creator>
  <cp:lastModifiedBy>Michael</cp:lastModifiedBy>
  <cp:revision>303</cp:revision>
  <dcterms:created xsi:type="dcterms:W3CDTF">2019-03-05T22:40:54Z</dcterms:created>
  <dcterms:modified xsi:type="dcterms:W3CDTF">2023-04-21T22:16:54Z</dcterms:modified>
</cp:coreProperties>
</file>