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6" r:id="rId2"/>
    <p:sldId id="1171" r:id="rId3"/>
    <p:sldId id="1172" r:id="rId4"/>
    <p:sldId id="1178" r:id="rId5"/>
    <p:sldId id="1180" r:id="rId6"/>
    <p:sldId id="1177" r:id="rId7"/>
    <p:sldId id="1181" r:id="rId8"/>
    <p:sldId id="1182" r:id="rId9"/>
    <p:sldId id="1173" r:id="rId10"/>
    <p:sldId id="1174" r:id="rId11"/>
    <p:sldId id="1175" r:id="rId12"/>
    <p:sldId id="1176" r:id="rId13"/>
    <p:sldId id="959" r:id="rId14"/>
    <p:sldId id="1054" r:id="rId15"/>
    <p:sldId id="1066" r:id="rId16"/>
    <p:sldId id="1068" r:id="rId17"/>
    <p:sldId id="1069" r:id="rId18"/>
    <p:sldId id="1003" r:id="rId19"/>
    <p:sldId id="1183" r:id="rId20"/>
    <p:sldId id="1088" r:id="rId21"/>
    <p:sldId id="1072" r:id="rId22"/>
    <p:sldId id="1073" r:id="rId23"/>
    <p:sldId id="1084" r:id="rId24"/>
    <p:sldId id="1179" r:id="rId25"/>
    <p:sldId id="1078" r:id="rId26"/>
    <p:sldId id="1079" r:id="rId27"/>
    <p:sldId id="1082" r:id="rId28"/>
    <p:sldId id="1081" r:id="rId29"/>
    <p:sldId id="1185" r:id="rId30"/>
    <p:sldId id="1047" r:id="rId31"/>
    <p:sldId id="1083" r:id="rId32"/>
    <p:sldId id="1074" r:id="rId33"/>
    <p:sldId id="1085" r:id="rId34"/>
    <p:sldId id="1086" r:id="rId35"/>
    <p:sldId id="31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85714" autoAdjust="0"/>
  </p:normalViewPr>
  <p:slideViewPr>
    <p:cSldViewPr snapToGrid="0">
      <p:cViewPr varScale="1">
        <p:scale>
          <a:sx n="67" d="100"/>
          <a:sy n="67" d="100"/>
        </p:scale>
        <p:origin x="462" y="60"/>
      </p:cViewPr>
      <p:guideLst/>
    </p:cSldViewPr>
  </p:slideViewPr>
  <p:outlineViewPr>
    <p:cViewPr>
      <p:scale>
        <a:sx n="33" d="100"/>
        <a:sy n="33" d="100"/>
      </p:scale>
      <p:origin x="0" y="-42"/>
    </p:cViewPr>
  </p:outlineViewPr>
  <p:notesTextViewPr>
    <p:cViewPr>
      <p:scale>
        <a:sx n="1" d="1"/>
        <a:sy n="1" d="1"/>
      </p:scale>
      <p:origin x="0" y="0"/>
    </p:cViewPr>
  </p:notesTextViewPr>
  <p:notesViewPr>
    <p:cSldViewPr snapToGrid="0">
      <p:cViewPr varScale="1">
        <p:scale>
          <a:sx n="118" d="100"/>
          <a:sy n="118" d="100"/>
        </p:scale>
        <p:origin x="5004"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A6B03D-A9D9-7980-EAE6-ED8271BA8F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EB858BD-614C-4BCB-4510-4A5EFE3062C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4880CB2-856E-44A0-A515-8AA4FDE0B88A}" type="datetimeFigureOut">
              <a:rPr lang="en-US" smtClean="0"/>
              <a:t>4/25/2025</a:t>
            </a:fld>
            <a:endParaRPr lang="en-US"/>
          </a:p>
        </p:txBody>
      </p:sp>
      <p:sp>
        <p:nvSpPr>
          <p:cNvPr id="4" name="Footer Placeholder 3">
            <a:extLst>
              <a:ext uri="{FF2B5EF4-FFF2-40B4-BE49-F238E27FC236}">
                <a16:creationId xmlns:a16="http://schemas.microsoft.com/office/drawing/2014/main" id="{36547FC0-3857-EA0D-42A4-0D96A97E4D5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E936691-7CB0-685D-C8C8-B265B9CBB99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750EB24-D667-4B58-8237-30D1FD291D8B}" type="slidenum">
              <a:rPr lang="en-US" smtClean="0"/>
              <a:t>‹#›</a:t>
            </a:fld>
            <a:endParaRPr lang="en-US"/>
          </a:p>
        </p:txBody>
      </p:sp>
    </p:spTree>
    <p:extLst>
      <p:ext uri="{BB962C8B-B14F-4D97-AF65-F5344CB8AC3E}">
        <p14:creationId xmlns:p14="http://schemas.microsoft.com/office/powerpoint/2010/main" val="3100853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CD1D0-3B9B-4810-AB5E-3444EB31969B}" type="datetimeFigureOut">
              <a:rPr lang="en-US" smtClean="0"/>
              <a:t>4/24/2025</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Hello everyone.  This is Mike Bartles from HEC.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Within this presentation, I’m going to talk about an analysis that we completed a few years ago which developed Clark Unit hydrograph parameter regression equations for the entire state of California.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presentation builds upon previous lectures devoted to simple and multiple linear regression.  You should notice several of the tools and techniques that were discussed in those lectures being applied here.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video is part one within a series of videos devoted to this analysis.</a:t>
            </a:r>
          </a:p>
        </p:txBody>
      </p:sp>
      <p:sp>
        <p:nvSpPr>
          <p:cNvPr id="4" name="Slide Number Placeholder 3"/>
          <p:cNvSpPr>
            <a:spLocks noGrp="1"/>
          </p:cNvSpPr>
          <p:nvPr>
            <p:ph type="sldNum" sz="quarter" idx="5"/>
          </p:nvPr>
        </p:nvSpPr>
        <p:spPr/>
        <p:txBody>
          <a:bodyPr/>
          <a:lstStyle/>
          <a:p>
            <a:fld id="{EB5CB258-BC33-4A03-ABFF-2EBD36497453}" type="slidenum">
              <a:rPr lang="en-US" smtClean="0"/>
              <a:t>1</a:t>
            </a:fld>
            <a:endParaRPr lang="en-US"/>
          </a:p>
        </p:txBody>
      </p:sp>
    </p:spTree>
    <p:extLst>
      <p:ext uri="{BB962C8B-B14F-4D97-AF65-F5344CB8AC3E}">
        <p14:creationId xmlns:p14="http://schemas.microsoft.com/office/powerpoint/2010/main" val="3188212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For each location, multiple sources of GIS, boundary condition, and observed data were gathered.</a:t>
            </a:r>
          </a:p>
          <a:p>
            <a:pPr marL="171450" indent="-171450">
              <a:buFont typeface="Arial" panose="020B0604020202020204" pitchFamily="34" charset="0"/>
              <a:buChar char="•"/>
            </a:pPr>
            <a:r>
              <a:rPr lang="en-US" dirty="0"/>
              <a:t>Information such as terrain, hydrography, gridded precipitation, streamflow, and computed reservoir inflow were used to construct and calibrate numerous HEC-HMS projects</a:t>
            </a:r>
          </a:p>
          <a:p>
            <a:pPr marL="171450" indent="-171450">
              <a:buFont typeface="Arial" panose="020B0604020202020204" pitchFamily="34" charset="0"/>
              <a:buChar char="•"/>
            </a:pPr>
            <a:r>
              <a:rPr lang="en-US" dirty="0"/>
              <a:t>The items with asterisks were only required if a selected location was appreciably impacted by snowmelt</a:t>
            </a:r>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809510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Stream gages operated by the U.S. Geological Survey (USGS) in addition to reservoir gages operated by USACE were used to identify locations with observed data.</a:t>
            </a:r>
          </a:p>
          <a:p>
            <a:pPr marL="165261" indent="-165261">
              <a:buFont typeface="Arial" panose="020B0604020202020204" pitchFamily="34" charset="0"/>
              <a:buChar char="•"/>
            </a:pPr>
            <a:r>
              <a:rPr lang="en-US" baseline="0" dirty="0"/>
              <a:t>Observed streamflow data at USGS gages was downloaded from NWIS.</a:t>
            </a:r>
          </a:p>
          <a:p>
            <a:pPr marL="165261" indent="-165261">
              <a:buFont typeface="Arial" panose="020B0604020202020204" pitchFamily="34" charset="0"/>
              <a:buChar char="•"/>
            </a:pPr>
            <a:r>
              <a:rPr lang="en-US" baseline="0" dirty="0"/>
              <a:t>Observed reservoir data at USACE projects was downloaded from Corps Water Management System (CWMS) servers at the Sacramento (SPK) and Los Angeles (SPL) Districts.  Inflow to these USACE projects was computed using change in storage and observed outflow.</a:t>
            </a:r>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2960773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Multiple sources of gridded precipitation were used.  The gridded precipitation data source that was used for each modeling domain depended upon the age of the event used for model calibration.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For instance, MRMS data was used for events that occurred after 2015.</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However, in all instances, sub-daily precipitation was initially used to best capture the temporal distribution of precipitation.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The Gridded Data Import tool within HEC-HMS was used to import the data.</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During the import process, each data set was reprojected to the previously mentioned CRS, resampled to a 2 km grid size, and clipped to the boundary of the modeling domain.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Following the import process, the sub-daily gridded precipitation data was contrasted against the PRISM data set.</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In particular, precipitation mass curves were calculated for both the sub-daily and PRISM data sets and compared in order to ascertain whether the sub-daily precipitation, which captures the temporal distribution of rainfall, adequately captured the cumulative volume of precipitation.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The image above shows an example where the sub-daily precipitation underpredicted the precipitation accumulation during the time period of interest and required normalization</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985101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Multiple sources of gridded temperature and snow data were used when a location was impacted by snowmelt</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Similar to precipitation data, the selected temperature and snow data source depended upon the age of the event used for model calibration</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746221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Once all relevant data was collected, an HEC-HMS project was created and the required components like a basin model and a meteorologic model, were created.</a:t>
            </a:r>
          </a:p>
          <a:p>
            <a:pPr marL="171450" indent="-171450">
              <a:buFont typeface="Arial" panose="020B0604020202020204" pitchFamily="34" charset="0"/>
              <a:buChar char="•"/>
            </a:pPr>
            <a:r>
              <a:rPr lang="en-US" dirty="0"/>
              <a:t>The same modeling techniques were used for each location:</a:t>
            </a:r>
          </a:p>
          <a:p>
            <a:pPr marL="628650" lvl="1" indent="-171450">
              <a:buFont typeface="Arial" panose="020B0604020202020204" pitchFamily="34" charset="0"/>
              <a:buChar char="•"/>
            </a:pPr>
            <a:r>
              <a:rPr lang="en-US" dirty="0"/>
              <a:t>Structured </a:t>
            </a:r>
            <a:r>
              <a:rPr lang="en-US" dirty="0" err="1"/>
              <a:t>discretizaton</a:t>
            </a:r>
            <a:endParaRPr lang="en-US" dirty="0"/>
          </a:p>
          <a:p>
            <a:pPr marL="628650" lvl="1" indent="-171450">
              <a:buFont typeface="Arial" panose="020B0604020202020204" pitchFamily="34" charset="0"/>
              <a:buChar char="•"/>
            </a:pPr>
            <a:r>
              <a:rPr lang="en-US" dirty="0"/>
              <a:t>Deficit and Constant losses</a:t>
            </a:r>
          </a:p>
          <a:p>
            <a:pPr marL="628650" lvl="1" indent="-171450">
              <a:buFont typeface="Arial" panose="020B0604020202020204" pitchFamily="34" charset="0"/>
              <a:buChar char="•"/>
            </a:pPr>
            <a:r>
              <a:rPr lang="en-US" dirty="0"/>
              <a:t>Clark/</a:t>
            </a:r>
            <a:r>
              <a:rPr lang="en-US" dirty="0" err="1"/>
              <a:t>ModClark</a:t>
            </a:r>
            <a:r>
              <a:rPr lang="en-US" dirty="0"/>
              <a:t>* unit hydrograph transform</a:t>
            </a:r>
          </a:p>
          <a:p>
            <a:pPr marL="628650" lvl="1" indent="-171450">
              <a:buFont typeface="Arial" panose="020B0604020202020204" pitchFamily="34" charset="0"/>
              <a:buChar char="•"/>
            </a:pPr>
            <a:r>
              <a:rPr lang="en-US" dirty="0"/>
              <a:t>Linear Reservoir baseflow</a:t>
            </a:r>
          </a:p>
          <a:p>
            <a:pPr marL="628650" lvl="1" indent="-171450">
              <a:buFont typeface="Arial" panose="020B0604020202020204" pitchFamily="34" charset="0"/>
              <a:buChar char="•"/>
            </a:pPr>
            <a:r>
              <a:rPr lang="en-US" dirty="0"/>
              <a:t>Gridded Temperature Index snowmelt*</a:t>
            </a:r>
          </a:p>
          <a:p>
            <a:pPr marL="171450" lvl="0" indent="-171450">
              <a:buFont typeface="Arial" panose="020B0604020202020204" pitchFamily="34" charset="0"/>
              <a:buChar char="•"/>
            </a:pPr>
            <a:r>
              <a:rPr lang="en-US" dirty="0"/>
              <a:t>Again, the asterisked items were only required if the location was appreciably impacted by snowmelt</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0223877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Multiple directly measurable and indirectly measurable watershed characteristics were evaluated for the contributing drainage area at each location</a:t>
            </a:r>
          </a:p>
          <a:p>
            <a:pPr marL="171450" indent="-171450">
              <a:buFont typeface="Arial" panose="020B0604020202020204" pitchFamily="34" charset="0"/>
              <a:buChar char="•"/>
            </a:pPr>
            <a:r>
              <a:rPr lang="en-US" dirty="0"/>
              <a:t>These characteristics included:</a:t>
            </a:r>
          </a:p>
          <a:p>
            <a:pPr marL="628650" lvl="1" indent="-171450">
              <a:buFont typeface="Arial" panose="020B0604020202020204" pitchFamily="34" charset="0"/>
              <a:buChar char="•"/>
            </a:pPr>
            <a:r>
              <a:rPr lang="en-US" dirty="0"/>
              <a:t>Drainage Area (DA)</a:t>
            </a:r>
          </a:p>
          <a:p>
            <a:pPr marL="628650" lvl="1" indent="-171450">
              <a:buFont typeface="Arial" panose="020B0604020202020204" pitchFamily="34" charset="0"/>
              <a:buChar char="•"/>
            </a:pPr>
            <a:r>
              <a:rPr lang="en-US" dirty="0"/>
              <a:t>Longest </a:t>
            </a:r>
            <a:r>
              <a:rPr lang="en-US" dirty="0" err="1"/>
              <a:t>Flowpath</a:t>
            </a:r>
            <a:r>
              <a:rPr lang="en-US" dirty="0"/>
              <a:t> Length (L)</a:t>
            </a:r>
          </a:p>
          <a:p>
            <a:pPr marL="628650" lvl="1" indent="-171450">
              <a:buFont typeface="Arial" panose="020B0604020202020204" pitchFamily="34" charset="0"/>
              <a:buChar char="•"/>
            </a:pPr>
            <a:r>
              <a:rPr lang="en-US" dirty="0"/>
              <a:t>Centroidal </a:t>
            </a:r>
            <a:r>
              <a:rPr lang="en-US" dirty="0" err="1"/>
              <a:t>Flowpath</a:t>
            </a:r>
            <a:r>
              <a:rPr lang="en-US" dirty="0"/>
              <a:t> Length (</a:t>
            </a:r>
            <a:r>
              <a:rPr lang="en-US" dirty="0" err="1"/>
              <a:t>Lca</a:t>
            </a:r>
            <a:r>
              <a:rPr lang="en-US" dirty="0"/>
              <a:t>)</a:t>
            </a:r>
          </a:p>
          <a:p>
            <a:pPr marL="628650" lvl="1" indent="-171450">
              <a:buFont typeface="Arial" panose="020B0604020202020204" pitchFamily="34" charset="0"/>
              <a:buChar char="•"/>
            </a:pPr>
            <a:r>
              <a:rPr lang="en-US" dirty="0"/>
              <a:t>10-85 </a:t>
            </a:r>
            <a:r>
              <a:rPr lang="en-US" dirty="0" err="1"/>
              <a:t>Flowpath</a:t>
            </a:r>
            <a:r>
              <a:rPr lang="en-US" dirty="0"/>
              <a:t> Length (L10-85)</a:t>
            </a:r>
          </a:p>
          <a:p>
            <a:pPr marL="628650" lvl="1" indent="-171450">
              <a:buFont typeface="Arial" panose="020B0604020202020204" pitchFamily="34" charset="0"/>
              <a:buChar char="•"/>
            </a:pPr>
            <a:r>
              <a:rPr lang="en-US" dirty="0"/>
              <a:t>10-85 </a:t>
            </a:r>
            <a:r>
              <a:rPr lang="en-US" dirty="0" err="1"/>
              <a:t>Flowpath</a:t>
            </a:r>
            <a:r>
              <a:rPr lang="en-US" dirty="0"/>
              <a:t> Slope (S10-85)</a:t>
            </a:r>
          </a:p>
          <a:p>
            <a:pPr marL="628650" lvl="1" indent="-171450">
              <a:buFont typeface="Arial" panose="020B0604020202020204" pitchFamily="34" charset="0"/>
              <a:buChar char="•"/>
            </a:pPr>
            <a:r>
              <a:rPr lang="en-US" dirty="0"/>
              <a:t>Basin Slope (S)</a:t>
            </a:r>
          </a:p>
          <a:p>
            <a:pPr marL="628650" lvl="1" indent="-171450">
              <a:buFont typeface="Arial" panose="020B0604020202020204" pitchFamily="34" charset="0"/>
              <a:buChar char="•"/>
            </a:pPr>
            <a:r>
              <a:rPr lang="en-US" dirty="0"/>
              <a:t>Basin Relief (BR)</a:t>
            </a:r>
          </a:p>
          <a:p>
            <a:pPr marL="628650" lvl="1" indent="-171450">
              <a:buFont typeface="Arial" panose="020B0604020202020204" pitchFamily="34" charset="0"/>
              <a:buChar char="•"/>
            </a:pPr>
            <a:r>
              <a:rPr lang="en-US" dirty="0"/>
              <a:t>Relief Ratio (RR)</a:t>
            </a:r>
          </a:p>
          <a:p>
            <a:pPr marL="628650" lvl="1" indent="-171450">
              <a:buFont typeface="Arial" panose="020B0604020202020204" pitchFamily="34" charset="0"/>
              <a:buChar char="•"/>
            </a:pPr>
            <a:r>
              <a:rPr lang="en-US" dirty="0"/>
              <a:t>Elongation Ratio (ER)</a:t>
            </a:r>
          </a:p>
          <a:p>
            <a:pPr marL="628650" lvl="1" indent="-171450">
              <a:buFont typeface="Arial" panose="020B0604020202020204" pitchFamily="34" charset="0"/>
              <a:buChar char="•"/>
            </a:pPr>
            <a:r>
              <a:rPr lang="en-US" dirty="0"/>
              <a:t>Drainage Density (DD)</a:t>
            </a:r>
          </a:p>
          <a:p>
            <a:pPr marL="628650" lvl="1" indent="-171450">
              <a:buFont typeface="Arial" panose="020B0604020202020204" pitchFamily="34" charset="0"/>
              <a:buChar char="•"/>
            </a:pPr>
            <a:r>
              <a:rPr lang="en-US" dirty="0" err="1"/>
              <a:t>LSqrtS</a:t>
            </a:r>
            <a:endParaRPr lang="en-US" dirty="0"/>
          </a:p>
          <a:p>
            <a:pPr marL="628650" lvl="1" indent="-171450">
              <a:buFont typeface="Arial" panose="020B0604020202020204" pitchFamily="34" charset="0"/>
              <a:buChar char="•"/>
            </a:pPr>
            <a:r>
              <a:rPr lang="en-US" dirty="0"/>
              <a:t>Basin shape factor (BSF)</a:t>
            </a:r>
          </a:p>
          <a:p>
            <a:pPr marL="628650" lvl="1" indent="-171450">
              <a:buFont typeface="Arial" panose="020B0604020202020204" pitchFamily="34" charset="0"/>
              <a:buChar char="•"/>
            </a:pPr>
            <a:r>
              <a:rPr lang="en-US" dirty="0" err="1"/>
              <a:t>LSqrtDAS</a:t>
            </a:r>
            <a:endParaRPr lang="en-US" dirty="0"/>
          </a:p>
          <a:p>
            <a:pPr marL="171450" indent="-171450">
              <a:buFont typeface="Arial" panose="020B0604020202020204" pitchFamily="34" charset="0"/>
              <a:buChar char="•"/>
            </a:pPr>
            <a:r>
              <a:rPr lang="en-US" dirty="0"/>
              <a:t>HEC-HMS was utilized to extract these parameters for each location</a:t>
            </a:r>
          </a:p>
          <a:p>
            <a:pPr marL="171450" indent="-171450">
              <a:buFont typeface="Arial" panose="020B0604020202020204" pitchFamily="34" charset="0"/>
              <a:buChar char="•"/>
            </a:pPr>
            <a:r>
              <a:rPr lang="en-US" dirty="0"/>
              <a:t>This was done in preparation for eventual use in the derivation of the regression equations, which each utilized one or more of these parameters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335518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It is anticipated that DSOD were going to utilize these regression equations to estimate Clark unit hydrograph parameters to simulate extreme events within dam safety studies.</a:t>
            </a:r>
          </a:p>
          <a:p>
            <a:pPr marL="171450" indent="-171450">
              <a:buFont typeface="Arial" panose="020B0604020202020204" pitchFamily="34" charset="0"/>
              <a:buChar char="•"/>
            </a:pPr>
            <a:r>
              <a:rPr lang="en-US" dirty="0"/>
              <a:t>As such, extreme storm events were selected for use during model calibration.</a:t>
            </a:r>
          </a:p>
          <a:p>
            <a:pPr marL="171450" indent="-171450">
              <a:buFont typeface="Arial" panose="020B0604020202020204" pitchFamily="34" charset="0"/>
              <a:buChar char="•"/>
            </a:pPr>
            <a:r>
              <a:rPr lang="en-US" dirty="0"/>
              <a:t>However, observed data availability, reliability, and ease of use were also considered.</a:t>
            </a:r>
          </a:p>
          <a:p>
            <a:pPr marL="171450" indent="-171450">
              <a:buFont typeface="Arial" panose="020B0604020202020204" pitchFamily="34" charset="0"/>
              <a:buChar char="•"/>
            </a:pPr>
            <a:r>
              <a:rPr lang="en-US" dirty="0"/>
              <a:t>Observed data that was available for use varied by location and flood event.</a:t>
            </a:r>
          </a:p>
          <a:p>
            <a:pPr marL="171450" indent="-171450">
              <a:buFont typeface="Arial" panose="020B0604020202020204" pitchFamily="34" charset="0"/>
              <a:buChar char="•"/>
            </a:pPr>
            <a:r>
              <a:rPr lang="en-US" dirty="0"/>
              <a:t>When available, 15-, 30-, or 60-minute observed streamflow was used.</a:t>
            </a:r>
          </a:p>
          <a:p>
            <a:pPr marL="171450" indent="-171450">
              <a:buFont typeface="Arial" panose="020B0604020202020204" pitchFamily="34" charset="0"/>
              <a:buChar char="•"/>
            </a:pPr>
            <a:r>
              <a:rPr lang="en-US" dirty="0"/>
              <a:t>When that data was not available, daily average and instantaneous peak streamflow was used (animate).</a:t>
            </a:r>
          </a:p>
          <a:p>
            <a:pPr marL="171450" indent="-171450">
              <a:buFont typeface="Arial" panose="020B0604020202020204" pitchFamily="34" charset="0"/>
              <a:buChar char="•"/>
            </a:pPr>
            <a:r>
              <a:rPr lang="en-US" dirty="0"/>
              <a:t>Finally, when all other data was not available, instantaneous peak streamflow was used (animate)</a:t>
            </a:r>
          </a:p>
          <a:p>
            <a:pPr marL="171450" indent="-171450">
              <a:buFont typeface="Arial" panose="020B0604020202020204" pitchFamily="34" charset="0"/>
              <a:buChar char="•"/>
            </a:pPr>
            <a:r>
              <a:rPr lang="en-US" dirty="0"/>
              <a:t>Model performance was evaluated by comparing computed results against observed results at each location.</a:t>
            </a:r>
          </a:p>
          <a:p>
            <a:pPr marL="171450" indent="-171450">
              <a:buFont typeface="Arial" panose="020B0604020202020204" pitchFamily="34" charset="0"/>
              <a:buChar char="•"/>
            </a:pPr>
            <a:r>
              <a:rPr lang="en-US" dirty="0"/>
              <a:t>Model parameters were altered to minimize the differences between computed and observed hydrograph shape, peak flow rate, and discharge volume.</a:t>
            </a:r>
          </a:p>
          <a:p>
            <a:pPr marL="171450" indent="-171450">
              <a:buFont typeface="Arial" panose="020B0604020202020204" pitchFamily="34" charset="0"/>
              <a:buChar char="•"/>
            </a:pPr>
            <a:r>
              <a:rPr lang="en-US" dirty="0"/>
              <a:t>When adequate observed data was available (at a minimum, daily average streamflow), summary statistics were used to quantify model performance</a:t>
            </a:r>
          </a:p>
          <a:p>
            <a:pPr marL="171450" indent="-171450">
              <a:buFont typeface="Arial" panose="020B0604020202020204" pitchFamily="34" charset="0"/>
              <a:buChar char="•"/>
            </a:pPr>
            <a:r>
              <a:rPr lang="en-US" dirty="0"/>
              <a:t>Statistical metrics included Nash-Sutcliffe Efficiency (NSE), Ratio of the Root Mean Square Error to the Standard Deviation (RSR), and Percent Bias (PBIAS).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6730724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Following calibration, we collected data from each of the 100 HMS projects</a:t>
            </a:r>
          </a:p>
          <a:p>
            <a:pPr marL="171450" indent="-171450">
              <a:buFont typeface="Arial" panose="020B0604020202020204" pitchFamily="34" charset="0"/>
              <a:buChar char="•"/>
            </a:pPr>
            <a:r>
              <a:rPr lang="en-US" dirty="0"/>
              <a:t>These are histograms showing all 100 calibrated Tc (left) and R (right) values</a:t>
            </a:r>
          </a:p>
          <a:p>
            <a:pPr marL="171450" indent="-171450">
              <a:buFont typeface="Arial" panose="020B0604020202020204" pitchFamily="34" charset="0"/>
              <a:buChar char="•"/>
            </a:pPr>
            <a:r>
              <a:rPr lang="en-US" dirty="0"/>
              <a:t>It’s important to cover a wide range of possible parameters such that the regression equations that are developed are robust over an equally wide range</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38835888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Now for some discussion on how we parameterized the regression models themselves</a:t>
            </a:r>
          </a:p>
          <a:p>
            <a:pPr marL="16526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Two multiple linear regression models were considered within this study, as shown on the right.  In both forms, </a:t>
            </a:r>
            <a:r>
              <a:rPr lang="en-US" sz="1800" i="1" dirty="0">
                <a:effectLst/>
                <a:latin typeface="Times New Roman" panose="02020603050405020304" pitchFamily="18" charset="0"/>
                <a:ea typeface="Calibri" panose="020F0502020204030204" pitchFamily="34" charset="0"/>
              </a:rPr>
              <a:t>Y</a:t>
            </a:r>
            <a:r>
              <a:rPr lang="en-US" sz="1800" dirty="0">
                <a:effectLst/>
                <a:latin typeface="Times New Roman" panose="02020603050405020304" pitchFamily="18" charset="0"/>
                <a:ea typeface="Calibri" panose="020F0502020204030204" pitchFamily="34" charset="0"/>
              </a:rPr>
              <a:t> is the dependent variable (e.g. Tc or R); </a:t>
            </a:r>
            <a:r>
              <a:rPr lang="en-US" sz="1800" i="1" dirty="0">
                <a:effectLst/>
                <a:latin typeface="Times New Roman" panose="02020603050405020304" pitchFamily="18" charset="0"/>
                <a:ea typeface="Calibri" panose="020F0502020204030204" pitchFamily="34" charset="0"/>
              </a:rPr>
              <a:t>a</a:t>
            </a:r>
            <a:r>
              <a:rPr lang="en-US" sz="1800" dirty="0">
                <a:effectLst/>
                <a:latin typeface="Times New Roman" panose="02020603050405020304" pitchFamily="18" charset="0"/>
                <a:ea typeface="Calibri" panose="020F0502020204030204" pitchFamily="34" charset="0"/>
              </a:rPr>
              <a:t> is a regression constant; </a:t>
            </a:r>
            <a:r>
              <a:rPr lang="en-US" sz="1800" i="1" dirty="0">
                <a:effectLst/>
                <a:latin typeface="Times New Roman" panose="02020603050405020304" pitchFamily="18" charset="0"/>
                <a:ea typeface="Calibri" panose="020F0502020204030204" pitchFamily="34" charset="0"/>
              </a:rPr>
              <a:t>x1</a:t>
            </a:r>
            <a:r>
              <a:rPr lang="en-US" sz="1800" dirty="0">
                <a:effectLst/>
                <a:latin typeface="Times New Roman" panose="02020603050405020304" pitchFamily="18" charset="0"/>
                <a:ea typeface="Calibri" panose="020F0502020204030204" pitchFamily="34" charset="0"/>
              </a:rPr>
              <a:t>, </a:t>
            </a:r>
            <a:r>
              <a:rPr lang="en-US" sz="1800" i="1" dirty="0">
                <a:effectLst/>
                <a:latin typeface="Times New Roman" panose="02020603050405020304" pitchFamily="18" charset="0"/>
                <a:ea typeface="Calibri" panose="020F0502020204030204" pitchFamily="34" charset="0"/>
              </a:rPr>
              <a:t>x2</a:t>
            </a:r>
            <a:r>
              <a:rPr lang="en-US" sz="1800" dirty="0">
                <a:effectLst/>
                <a:latin typeface="Times New Roman" panose="02020603050405020304" pitchFamily="18" charset="0"/>
                <a:ea typeface="Calibri" panose="020F0502020204030204" pitchFamily="34" charset="0"/>
              </a:rPr>
              <a:t>, …, </a:t>
            </a:r>
            <a:r>
              <a:rPr lang="en-US" sz="1800" i="1" dirty="0" err="1">
                <a:effectLst/>
                <a:latin typeface="Times New Roman" panose="02020603050405020304" pitchFamily="18" charset="0"/>
                <a:ea typeface="Calibri" panose="020F0502020204030204" pitchFamily="34" charset="0"/>
              </a:rPr>
              <a:t>xn</a:t>
            </a:r>
            <a:r>
              <a:rPr lang="en-US" sz="1800" dirty="0">
                <a:effectLst/>
                <a:latin typeface="Times New Roman" panose="02020603050405020304" pitchFamily="18" charset="0"/>
                <a:ea typeface="Calibri" panose="020F0502020204030204" pitchFamily="34" charset="0"/>
              </a:rPr>
              <a:t> are independent variables (e.g. watershed characteristics); and </a:t>
            </a:r>
            <a:r>
              <a:rPr lang="en-US" sz="1800" i="1" dirty="0">
                <a:effectLst/>
                <a:latin typeface="Times New Roman" panose="02020603050405020304" pitchFamily="18" charset="0"/>
                <a:ea typeface="Calibri" panose="020F0502020204030204" pitchFamily="34" charset="0"/>
              </a:rPr>
              <a:t>b1</a:t>
            </a:r>
            <a:r>
              <a:rPr lang="en-US" sz="1800" dirty="0">
                <a:effectLst/>
                <a:latin typeface="Times New Roman" panose="02020603050405020304" pitchFamily="18" charset="0"/>
                <a:ea typeface="Calibri" panose="020F0502020204030204" pitchFamily="34" charset="0"/>
              </a:rPr>
              <a:t>, </a:t>
            </a:r>
            <a:r>
              <a:rPr lang="en-US" sz="1800" i="1" dirty="0">
                <a:effectLst/>
                <a:latin typeface="Times New Roman" panose="02020603050405020304" pitchFamily="18" charset="0"/>
                <a:ea typeface="Calibri" panose="020F0502020204030204" pitchFamily="34" charset="0"/>
              </a:rPr>
              <a:t>b2</a:t>
            </a:r>
            <a:r>
              <a:rPr lang="en-US" sz="1800" dirty="0">
                <a:effectLst/>
                <a:latin typeface="Times New Roman" panose="02020603050405020304" pitchFamily="18" charset="0"/>
                <a:ea typeface="Calibri" panose="020F0502020204030204" pitchFamily="34" charset="0"/>
              </a:rPr>
              <a:t>, …, </a:t>
            </a:r>
            <a:r>
              <a:rPr lang="en-US" sz="1800" i="1" dirty="0">
                <a:effectLst/>
                <a:latin typeface="Times New Roman" panose="02020603050405020304" pitchFamily="18" charset="0"/>
                <a:ea typeface="Calibri" panose="020F0502020204030204" pitchFamily="34" charset="0"/>
              </a:rPr>
              <a:t>bn</a:t>
            </a:r>
            <a:r>
              <a:rPr lang="en-US" sz="1800" dirty="0">
                <a:effectLst/>
                <a:latin typeface="Times New Roman" panose="02020603050405020304" pitchFamily="18" charset="0"/>
                <a:ea typeface="Calibri" panose="020F0502020204030204" pitchFamily="34" charset="0"/>
              </a:rPr>
              <a:t> are unknown coefficients.</a:t>
            </a:r>
          </a:p>
          <a:p>
            <a:pPr marL="16526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The regression constant and unknown coefficients were determined utilizing the method of least squares.  When using multiple linear regression with several watershed characteristics, some of the proposed characteristics may have little to no effect on the dependent variable of interest.  When this occurs, these characteristics were removed from consideration</a:t>
            </a:r>
          </a:p>
          <a:p>
            <a:pPr marL="16526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In order to simultaneously evaluate the usefulness of the regression models and avoid overfitting, an adjusted coefficient of determination (adjusted R</a:t>
            </a:r>
            <a:r>
              <a:rPr lang="en-US" sz="1800" baseline="30000" dirty="0">
                <a:effectLst/>
                <a:latin typeface="Times New Roman" panose="02020603050405020304" pitchFamily="18" charset="0"/>
                <a:ea typeface="Calibri" panose="020F0502020204030204" pitchFamily="34" charset="0"/>
              </a:rPr>
              <a:t>2</a:t>
            </a:r>
            <a:r>
              <a:rPr lang="en-US" sz="1800" dirty="0">
                <a:effectLst/>
                <a:latin typeface="Times New Roman" panose="02020603050405020304" pitchFamily="18" charset="0"/>
                <a:ea typeface="Calibri" panose="020F0502020204030204" pitchFamily="34" charset="0"/>
              </a:rPr>
              <a:t>) was used.  The nice thing about this metric is that it’s value increases when a new term improves the regression model more than would be expected by chance. </a:t>
            </a:r>
          </a:p>
          <a:p>
            <a:pPr marL="16526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Variables with </a:t>
            </a:r>
            <a:r>
              <a:rPr lang="en-US" sz="1800" i="1" dirty="0">
                <a:effectLst/>
                <a:latin typeface="Times New Roman" panose="02020603050405020304" pitchFamily="18" charset="0"/>
                <a:ea typeface="Calibri" panose="020F0502020204030204" pitchFamily="34" charset="0"/>
              </a:rPr>
              <a:t>p</a:t>
            </a:r>
            <a:r>
              <a:rPr lang="en-US" sz="1800" dirty="0">
                <a:effectLst/>
                <a:latin typeface="Times New Roman" panose="02020603050405020304" pitchFamily="18" charset="0"/>
                <a:ea typeface="Calibri" panose="020F0502020204030204" pitchFamily="34" charset="0"/>
              </a:rPr>
              <a:t>-values ≤ 0.05 were desired.  However, this criterion was not the only determining factor when evaluating explanatory variables.  Stepwise selection techniques were employed with Adjusted R</a:t>
            </a:r>
            <a:r>
              <a:rPr lang="en-US" sz="1800" baseline="30000" dirty="0">
                <a:effectLst/>
                <a:latin typeface="Times New Roman" panose="02020603050405020304" pitchFamily="18" charset="0"/>
                <a:ea typeface="Calibri" panose="020F0502020204030204" pitchFamily="34" charset="0"/>
              </a:rPr>
              <a:t>2</a:t>
            </a:r>
            <a:r>
              <a:rPr lang="en-US" sz="1800" dirty="0">
                <a:effectLst/>
                <a:latin typeface="Times New Roman" panose="02020603050405020304" pitchFamily="18" charset="0"/>
                <a:ea typeface="Calibri" panose="020F0502020204030204" pitchFamily="34" charset="0"/>
              </a:rPr>
              <a:t> and </a:t>
            </a:r>
            <a:r>
              <a:rPr lang="en-US" sz="1800" i="1" dirty="0">
                <a:effectLst/>
                <a:latin typeface="Times New Roman" panose="02020603050405020304" pitchFamily="18" charset="0"/>
                <a:ea typeface="Calibri" panose="020F0502020204030204" pitchFamily="34" charset="0"/>
              </a:rPr>
              <a:t>p</a:t>
            </a:r>
            <a:r>
              <a:rPr lang="en-US" sz="1800" dirty="0">
                <a:effectLst/>
                <a:latin typeface="Times New Roman" panose="02020603050405020304" pitchFamily="18" charset="0"/>
                <a:ea typeface="Calibri" panose="020F0502020204030204" pitchFamily="34" charset="0"/>
              </a:rPr>
              <a:t>-values to select the most performant watershed characteristics.</a:t>
            </a:r>
          </a:p>
          <a:p>
            <a:pPr marL="165261" indent="-165261">
              <a:buFont typeface="Arial" panose="020B0604020202020204" pitchFamily="34" charset="0"/>
              <a:buChar char="•"/>
            </a:pPr>
            <a:r>
              <a:rPr lang="en-US" baseline="0" dirty="0"/>
              <a:t>Regression equations were first developed individually for each region.  Then, attempts were made to develop regression equations for multiple regions that exhibited approximately the same predictive power.  This was done to increase the sample size, reduce uncertainty in the results, and make the regression equations easier to apply.  Models developed separately for Regions 2, 3, 4, 6, and 7 were found to exhibit similar behavior.  As such, they were combined to form a single model that spanned all six regions.  However, Region 1, Region 5, Region 8, Region 9, and Region 10 could not be combined and still be performant.</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340592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Scatterplots relating T</a:t>
            </a:r>
            <a:r>
              <a:rPr lang="en-US" sz="1800" baseline="-25000" dirty="0">
                <a:effectLst/>
                <a:latin typeface="Times New Roman" panose="02020603050405020304" pitchFamily="18" charset="0"/>
                <a:ea typeface="Calibri" panose="020F0502020204030204" pitchFamily="34" charset="0"/>
                <a:cs typeface="Times New Roman" panose="02020603050405020304" pitchFamily="18" charset="0"/>
              </a:rPr>
              <a:t>c</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and R to the watershed characteristics were developed for each of the ten previously-mentioned hydrologic regions using the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ggpairs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function from the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GGally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package in R</a:t>
            </a:r>
          </a:p>
          <a:p>
            <a:pPr marL="16526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resultant plots and information were used to make informed decisions as to which variables were most impactful</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576194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First, I’ll present some background info on the agreement that led to the study, some of the key players, and the Clark unit hydrograph method</a:t>
            </a:r>
          </a:p>
          <a:p>
            <a:pPr marL="171450" indent="-171450">
              <a:buFont typeface="Arial" panose="020B0604020202020204" pitchFamily="34" charset="0"/>
              <a:buChar char="•"/>
            </a:pPr>
            <a:r>
              <a:rPr lang="en-US" dirty="0"/>
              <a:t>Then, I’ll jump into</a:t>
            </a:r>
          </a:p>
          <a:p>
            <a:pPr marL="628650" lvl="1" indent="-171450">
              <a:buFont typeface="Arial" panose="020B0604020202020204" pitchFamily="34" charset="0"/>
              <a:buChar char="•"/>
            </a:pPr>
            <a:r>
              <a:rPr lang="en-US" dirty="0"/>
              <a:t>How we selected locations that were used in this analysis,</a:t>
            </a:r>
          </a:p>
          <a:p>
            <a:pPr marL="628650" lvl="1" indent="-171450">
              <a:buFont typeface="Arial" panose="020B0604020202020204" pitchFamily="34" charset="0"/>
              <a:buChar char="•"/>
            </a:pPr>
            <a:r>
              <a:rPr lang="en-US" dirty="0"/>
              <a:t>How data was compiled,</a:t>
            </a:r>
          </a:p>
          <a:p>
            <a:pPr marL="628650" lvl="1" indent="-171450">
              <a:buFont typeface="Arial" panose="020B0604020202020204" pitchFamily="34" charset="0"/>
              <a:buChar char="•"/>
            </a:pPr>
            <a:r>
              <a:rPr lang="en-US" dirty="0"/>
              <a:t>Methods that were used to construct and calibrate 100+ HEC-HMS models,</a:t>
            </a:r>
          </a:p>
          <a:p>
            <a:pPr marL="628650" lvl="1" indent="-171450">
              <a:buFont typeface="Arial" panose="020B0604020202020204" pitchFamily="34" charset="0"/>
              <a:buChar char="•"/>
            </a:pPr>
            <a:r>
              <a:rPr lang="en-US" dirty="0"/>
              <a:t>Regression equation parameterization techniques,</a:t>
            </a:r>
          </a:p>
          <a:p>
            <a:pPr marL="628650" lvl="1" indent="-171450">
              <a:buFont typeface="Arial" panose="020B0604020202020204" pitchFamily="34" charset="0"/>
              <a:buChar char="•"/>
            </a:pPr>
            <a:r>
              <a:rPr lang="en-US" dirty="0"/>
              <a:t>How the regression equations were validated and their uncertainty was quantified, and</a:t>
            </a:r>
          </a:p>
          <a:p>
            <a:pPr marL="628650" lvl="1" indent="-171450">
              <a:buFont typeface="Arial" panose="020B0604020202020204" pitchFamily="34" charset="0"/>
              <a:buChar char="•"/>
            </a:pPr>
            <a:r>
              <a:rPr lang="en-US" dirty="0"/>
              <a:t>Finally go through an example application</a:t>
            </a:r>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41303814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watershed characteristics were considered to be error free because of the computational accuracy of using remote sensing and GIS datasets.</a:t>
            </a:r>
          </a:p>
          <a:p>
            <a:pPr marL="16526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However, the Clark unit hydrograph parameters were not considered to be error free:</a:t>
            </a:r>
          </a:p>
          <a:p>
            <a:pPr marL="622461" lvl="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Errors within these parameters could arise from numerous sources including, but not limited to, boundary condition information, modeling techniques, and observed data availability.</a:t>
            </a:r>
          </a:p>
          <a:p>
            <a:pPr marL="16526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Clark unit hydrograph parameter error was included by including weights corresponding to the data availability:</a:t>
            </a:r>
          </a:p>
          <a:p>
            <a:pPr marL="622461" lvl="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Locations with 15-, 30-, or 60-min stream streamflow data were given a weight of 3</a:t>
            </a:r>
          </a:p>
          <a:p>
            <a:pPr marL="622461" lvl="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Locations with daily average and instantaneous peak streamflow data were given a weight of 2</a:t>
            </a:r>
          </a:p>
          <a:p>
            <a:pPr marL="622461" lvl="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Locations with instantaneous peak streamflow only were given a weight of 1</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14999177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various regression models developed for each region or set of regions were examined using several diagnostic tests to ascertain whether the models obeyed general assumptions of multiple linear regression.  These diagnostic tests included checking whether: </a:t>
            </a:r>
          </a:p>
          <a:p>
            <a:pPr marL="622461" lvl="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 linear relationship exists within the model, </a:t>
            </a:r>
          </a:p>
          <a:p>
            <a:pPr marL="622461" lvl="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Residuals (or errors) are evenly distributed over the range of predicted values, </a:t>
            </a:r>
          </a:p>
          <a:p>
            <a:pPr marL="622461" lvl="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Residuals are normally distributed, and</a:t>
            </a:r>
          </a:p>
          <a:p>
            <a:pPr marL="622461" lvl="1" indent="-165261">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One or more residuals do not exert excessive leverage on the model.</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7756897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At this point, I’d show you the actual equations, but we can’t share them due to their ongoing use by CA DWR DSOD and the way in which they operate.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Sorry!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 can tell you that there were two equations for each region or group of regions, one for Tc and one for R.  If you work for USACE, please reach out to us and I can share them with you.</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 instead of showing you the equations, I’ll share a cartoon about my spirit animal, the beaver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Specifically, a beaver named Greg is telling me that he appreciates my enthusiasm for big dams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16227627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Now that regression equations have been developed, their accuracy needed to be quantified using a validation process where hydrologic model results were compared against observed data.</a:t>
            </a:r>
          </a:p>
          <a:p>
            <a:pPr marL="171450" indent="-171450">
              <a:buFont typeface="Arial" panose="020B0604020202020204" pitchFamily="34" charset="0"/>
              <a:buChar char="•"/>
            </a:pPr>
            <a:r>
              <a:rPr lang="en-US" dirty="0"/>
              <a:t>Specifically, hydrologic models were constructed for numerous independent locations that were not included when developing the regression equations.</a:t>
            </a:r>
          </a:p>
          <a:p>
            <a:pPr marL="171450" indent="-171450">
              <a:buFont typeface="Arial" panose="020B0604020202020204" pitchFamily="34" charset="0"/>
              <a:buChar char="•"/>
            </a:pPr>
            <a:r>
              <a:rPr lang="en-US" dirty="0"/>
              <a:t>These models were constructed and parameterized using the same process that was previously described.</a:t>
            </a:r>
          </a:p>
          <a:p>
            <a:pPr marL="171450" indent="-171450">
              <a:buFont typeface="Arial" panose="020B0604020202020204" pitchFamily="34" charset="0"/>
              <a:buChar char="•"/>
            </a:pPr>
            <a:r>
              <a:rPr lang="en-US" dirty="0"/>
              <a:t>However, Clark unit hydrograph parameters were estimated using the regression equations that were developed for the specific region of interest.</a:t>
            </a:r>
          </a:p>
          <a:p>
            <a:pPr marL="171450" indent="-171450">
              <a:buFont typeface="Arial" panose="020B0604020202020204" pitchFamily="34" charset="0"/>
              <a:buChar char="•"/>
            </a:pPr>
            <a:r>
              <a:rPr lang="en-US" dirty="0"/>
              <a:t>Additionally, the Clark unit hydrograph parameters were then calibrated and compared against the predicted values.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39165424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went back to the map of California and attempted to find 2 locations per region</a:t>
            </a:r>
          </a:p>
          <a:p>
            <a:pPr marL="171450" lvl="0" indent="-171450">
              <a:buFont typeface="Arial" panose="020B0604020202020204" pitchFamily="34" charset="0"/>
              <a:buChar char="•"/>
            </a:pPr>
            <a:r>
              <a:rPr lang="en-US" dirty="0"/>
              <a:t>However, only one suitable location was found within Regions 5 and 8; there just simply aren’t that many locations with observed data in those regions</a:t>
            </a:r>
          </a:p>
          <a:p>
            <a:pPr marL="171450" indent="-171450">
              <a:buFont typeface="Arial" panose="020B0604020202020204" pitchFamily="34" charset="0"/>
              <a:buChar char="•"/>
            </a:pPr>
            <a:r>
              <a:rPr lang="en-US" dirty="0"/>
              <a:t>This led to a total of 18 locations statewide with drainage areas ranging between 5 and 536 sq mi</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18507962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is an example of the validation process for the Cosumnes River at Michigan Bar</a:t>
            </a:r>
          </a:p>
          <a:p>
            <a:pPr marL="171450" indent="-171450">
              <a:buFont typeface="Arial" panose="020B0604020202020204" pitchFamily="34" charset="0"/>
              <a:buChar char="•"/>
            </a:pPr>
            <a:r>
              <a:rPr lang="en-US" dirty="0"/>
              <a:t>An HMS project was created for this location using GIS data, Clark unit hydrograph parameters were estimated using the regression equations, and the precipitation-runoff process was simulated for a large event to test how well the regression equations performed</a:t>
            </a:r>
          </a:p>
          <a:p>
            <a:pPr marL="171450" indent="-171450">
              <a:buFont typeface="Arial" panose="020B0604020202020204" pitchFamily="34" charset="0"/>
              <a:buChar char="•"/>
            </a:pPr>
            <a:r>
              <a:rPr lang="en-US" dirty="0"/>
              <a:t>As you can see, the predicted Tc and R produce very good results at this location</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3418767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process was then repeated at the other 18 locations</a:t>
            </a:r>
          </a:p>
          <a:p>
            <a:pPr marL="171450" indent="-171450">
              <a:buFont typeface="Arial" panose="020B0604020202020204" pitchFamily="34" charset="0"/>
              <a:buChar char="•"/>
            </a:pPr>
            <a:r>
              <a:rPr lang="en-US" dirty="0"/>
              <a:t>Here are two plots demonstrating the validation process for Regions 2, 3, 4, 6, and 7</a:t>
            </a:r>
          </a:p>
          <a:p>
            <a:pPr marL="171450" indent="-171450">
              <a:buFont typeface="Arial" panose="020B0604020202020204" pitchFamily="34" charset="0"/>
              <a:buChar char="•"/>
            </a:pPr>
            <a:r>
              <a:rPr lang="en-US" dirty="0"/>
              <a:t>The first plot on the left compares predicted Tc on the x-axis against the calibrated Tc on the y-axis.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The second plot on the right compares predicted R on the x-axis against the calibrated R on the y-axis (animate).</a:t>
            </a:r>
          </a:p>
          <a:p>
            <a:pPr marL="171450" indent="-171450">
              <a:buFont typeface="Arial" panose="020B0604020202020204" pitchFamily="34" charset="0"/>
              <a:buChar char="•"/>
            </a:pPr>
            <a:r>
              <a:rPr lang="en-US" dirty="0"/>
              <a:t>The predicted Tc and R for several validation locations displayed a slight overestimation when compared against the observed Tc and R achieved through model calibration.</a:t>
            </a:r>
          </a:p>
          <a:p>
            <a:pPr marL="171450" indent="-171450">
              <a:buFont typeface="Arial" panose="020B0604020202020204" pitchFamily="34" charset="0"/>
              <a:buChar char="•"/>
            </a:pPr>
            <a:r>
              <a:rPr lang="en-US" dirty="0"/>
              <a:t>However, the validation results are well within the bounds of acceptability.</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17341850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Clark unit hydrograph regression equations represent the most likely Tc or R value for a given location (animate), as shown by the green star.</a:t>
            </a:r>
          </a:p>
          <a:p>
            <a:pPr marL="171450" indent="-171450">
              <a:buFont typeface="Arial" panose="020B0604020202020204" pitchFamily="34" charset="0"/>
              <a:buChar char="•"/>
            </a:pPr>
            <a:r>
              <a:rPr lang="en-US" dirty="0"/>
              <a:t>However, these equations contain uncertainty which cannot be completely eliminated and they cannot completely explain the variability in the response.</a:t>
            </a:r>
          </a:p>
          <a:p>
            <a:pPr marL="171450" indent="-171450">
              <a:buFont typeface="Arial" panose="020B0604020202020204" pitchFamily="34" charset="0"/>
              <a:buChar char="•"/>
            </a:pPr>
            <a:r>
              <a:rPr lang="en-US" dirty="0"/>
              <a:t>To quantify the amount of uncertainty present when estimating a Tc or R for a specific location, prediction intervals can be used (animate).</a:t>
            </a:r>
          </a:p>
          <a:p>
            <a:pPr marL="171450" indent="-171450">
              <a:buFont typeface="Arial" panose="020B0604020202020204" pitchFamily="34" charset="0"/>
              <a:buChar char="•"/>
            </a:pPr>
            <a:r>
              <a:rPr lang="en-US" dirty="0"/>
              <a:t>Prediction intervals and confidence intervals are similar.</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 confidence interval only addresses the model parameter uncertainty - when making a prediction for a CI it gives you the error around the population mean at the input value</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 prediction interval accounts for not only the model parameter uncertainty but also the leftover variability</a:t>
            </a:r>
          </a:p>
          <a:p>
            <a:pPr marL="171450" indent="-171450">
              <a:buFont typeface="Arial" panose="020B0604020202020204" pitchFamily="34" charset="0"/>
              <a:buChar char="•"/>
            </a:pPr>
            <a:r>
              <a:rPr lang="en-US" dirty="0"/>
              <a:t>Prediction intervals should be used in lieu of confidence intervals when estimating the uncertainty around a yet-to-be-observed data point since they incorporate both the model parameter uncertainty (e.g. error around the population mean at the input value) in addition to the residual uncertainty.</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8314654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using weighted multiple linear regression, as is the case within this study, the estimation of prediction intervals is complex</a:t>
            </a:r>
          </a:p>
          <a:p>
            <a:pPr marL="171450" indent="-171450">
              <a:buFont typeface="Arial" panose="020B0604020202020204" pitchFamily="34" charset="0"/>
              <a:buChar char="•"/>
            </a:pPr>
            <a:r>
              <a:rPr lang="en-US" dirty="0"/>
              <a:t>As such, statistical software (e.g. R Statistical Language) should be used to estimate prediction intervals</a:t>
            </a:r>
          </a:p>
          <a:p>
            <a:pPr marL="171450" indent="-171450">
              <a:buFont typeface="Arial" panose="020B0604020202020204" pitchFamily="34" charset="0"/>
              <a:buChar char="•"/>
            </a:pPr>
            <a:r>
              <a:rPr lang="en-US" dirty="0"/>
              <a:t>An example of code that can be used to calculate prediction intervals around an estimate value is shown above</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4535469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Uncertainty about any predicted Tc or R value is assumed to be normally distributed.  As such, prediction intervals can be used to estimate the amount of uncertainty in hydrologic model outputs (e.g. runoff volume, peak discharge, peak reservoir elevation, </a:t>
            </a:r>
            <a:r>
              <a:rPr lang="en-US" dirty="0" err="1"/>
              <a:t>etc</a:t>
            </a:r>
            <a:r>
              <a:rPr lang="en-US" dirty="0"/>
              <a:t>) that is due to use of Clark unit hydrograph parameters predicted using the regression equations. </a:t>
            </a:r>
          </a:p>
          <a:p>
            <a:pPr marL="171450" indent="-171450">
              <a:buFont typeface="Arial" panose="020B0604020202020204" pitchFamily="34" charset="0"/>
              <a:buChar char="•"/>
            </a:pPr>
            <a:r>
              <a:rPr lang="en-US" dirty="0"/>
              <a:t>Output from an example application of the Uncertainty analysis capabilities within HEC-HMS is shown</a:t>
            </a:r>
          </a:p>
          <a:p>
            <a:pPr marL="171450" indent="-171450">
              <a:buFont typeface="Arial" panose="020B0604020202020204" pitchFamily="34" charset="0"/>
              <a:buChar char="•"/>
            </a:pPr>
            <a:r>
              <a:rPr lang="en-US" dirty="0"/>
              <a:t>Within this figure, mean (solid dark blue line), mean +/- 1 standard deviation (dashed dark blue lines), and minimum/maximum (dashed light blue line) outflow hydrographs are displayed</a:t>
            </a:r>
          </a:p>
          <a:p>
            <a:pPr marL="171450" indent="-171450">
              <a:buFont typeface="Arial" panose="020B0604020202020204" pitchFamily="34" charset="0"/>
              <a:buChar char="•"/>
            </a:pPr>
            <a:r>
              <a:rPr lang="en-US" dirty="0"/>
              <a:t>This example represented the error in both predicted Tc and R through the use of a normal distribution with a mean equivalent to the predicted value and a standard deviation equivalent to the 68% prediction interval width</a:t>
            </a:r>
          </a:p>
          <a:p>
            <a:pPr marL="171450" indent="-171450">
              <a:buFont typeface="Arial" panose="020B0604020202020204" pitchFamily="34" charset="0"/>
              <a:buChar char="•"/>
            </a:pPr>
            <a:r>
              <a:rPr lang="en-US" dirty="0"/>
              <a:t>The Uncertainty analysis then sampled from these input distributions and applied the specified boundary conditions using Monte Carlo procedures for the specified number of iterations (in this example, 100 iterations were used)</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310683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First, some background on our partner in this effort</a:t>
            </a:r>
          </a:p>
          <a:p>
            <a:pPr marL="171450" indent="-171450">
              <a:buFont typeface="Arial" panose="020B0604020202020204" pitchFamily="34" charset="0"/>
              <a:buChar char="•"/>
            </a:pPr>
            <a:r>
              <a:rPr lang="en-US" dirty="0"/>
              <a:t>California Department of Water Resources, Division of Safety of Dams (CA DWR DSOD) provides design, construction, and maintenance oversight for more than 1200 dams throughout the state of California</a:t>
            </a:r>
          </a:p>
          <a:p>
            <a:pPr marL="171450" indent="-171450">
              <a:buFont typeface="Arial" panose="020B0604020202020204" pitchFamily="34" charset="0"/>
              <a:buChar char="•"/>
            </a:pPr>
            <a:r>
              <a:rPr lang="en-US" dirty="0"/>
              <a:t>Engineers that work for DSOD perform a multitude of services related to dam safety including hydrologic, hydraulic, and geotechnical evaluations</a:t>
            </a:r>
          </a:p>
          <a:p>
            <a:pPr marL="171450" indent="-171450">
              <a:buFont typeface="Arial" panose="020B0604020202020204" pitchFamily="34" charset="0"/>
              <a:buChar char="•"/>
            </a:pPr>
            <a:r>
              <a:rPr lang="en-US" dirty="0"/>
              <a:t>Their H&amp;H analyses typically utilize HEC tools like HEC-HMS, HEC-</a:t>
            </a:r>
            <a:r>
              <a:rPr lang="en-US" dirty="0" err="1"/>
              <a:t>ResSim</a:t>
            </a:r>
            <a:r>
              <a:rPr lang="en-US" dirty="0"/>
              <a:t>, and HEC-RAS</a:t>
            </a:r>
          </a:p>
        </p:txBody>
      </p:sp>
      <p:sp>
        <p:nvSpPr>
          <p:cNvPr id="4" name="Slide Number Placeholder 3"/>
          <p:cNvSpPr>
            <a:spLocks noGrp="1"/>
          </p:cNvSpPr>
          <p:nvPr>
            <p:ph type="sldNum" sz="quarter" idx="5"/>
          </p:nvPr>
        </p:nvSpPr>
        <p:spPr/>
        <p:txBody>
          <a:bodyPr/>
          <a:lstStyle/>
          <a:p>
            <a:fld id="{78AF3204-0D06-4E77-ABDE-F4433C802620}" type="slidenum">
              <a:rPr lang="en-US" smtClean="0"/>
              <a:t>3</a:t>
            </a:fld>
            <a:endParaRPr lang="en-US"/>
          </a:p>
        </p:txBody>
      </p:sp>
    </p:spTree>
    <p:extLst>
      <p:ext uri="{BB962C8B-B14F-4D97-AF65-F5344CB8AC3E}">
        <p14:creationId xmlns:p14="http://schemas.microsoft.com/office/powerpoint/2010/main" val="17360333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 example application for the EF Russian River upstream of Coyote Valley Dam is shown here</a:t>
            </a:r>
          </a:p>
          <a:p>
            <a:pPr marL="171450" indent="-171450">
              <a:buFont typeface="Arial" panose="020B0604020202020204" pitchFamily="34" charset="0"/>
              <a:buChar char="•"/>
            </a:pPr>
            <a:r>
              <a:rPr lang="en-US" dirty="0"/>
              <a:t>Terrain data was downloaded, an HMS project was created, basin elements were delineated, subbasin characteristics were extracted, the previously mentioned regression equations were used to predict Clark parameters, and the precipitation-runoff process was simulated for a large event</a:t>
            </a:r>
          </a:p>
          <a:p>
            <a:pPr marL="171450" indent="-171450">
              <a:buFont typeface="Arial" panose="020B0604020202020204" pitchFamily="34" charset="0"/>
              <a:buChar char="•"/>
            </a:pPr>
            <a:r>
              <a:rPr lang="en-US" dirty="0"/>
              <a:t>The time necessary to complete this analysis was approximately 1 hour</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7748152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Additionally, uncertainty in pertinent hydrologic variables due to the use of these equations was quantified using the uncertainty analysis in HEC-HMS</a:t>
            </a:r>
          </a:p>
          <a:p>
            <a:pPr marL="171450" indent="-171450">
              <a:buFont typeface="Arial" panose="020B0604020202020204" pitchFamily="34" charset="0"/>
              <a:buChar char="•"/>
            </a:pPr>
            <a:r>
              <a:rPr lang="en-US" dirty="0"/>
              <a:t>R scripts were used to generate 5- and 95-percent prediction intervals</a:t>
            </a:r>
          </a:p>
          <a:p>
            <a:pPr marL="171450" indent="-171450">
              <a:buFont typeface="Arial" panose="020B0604020202020204" pitchFamily="34" charset="0"/>
              <a:buChar char="•"/>
            </a:pPr>
            <a:r>
              <a:rPr lang="en-US" dirty="0"/>
              <a:t>The mean and std dev of a normal distribution was then parameterized to represent those prediction intervals</a:t>
            </a:r>
          </a:p>
          <a:p>
            <a:pPr marL="171450" indent="-171450">
              <a:buFont typeface="Arial" panose="020B0604020202020204" pitchFamily="34" charset="0"/>
              <a:buChar char="•"/>
            </a:pPr>
            <a:r>
              <a:rPr lang="en-US" dirty="0"/>
              <a:t>Excel was then used to generate 100 random samples and Parameter Value Sample objects were created for both Tc and R</a:t>
            </a:r>
          </a:p>
          <a:p>
            <a:pPr marL="171450" indent="-171450">
              <a:buFont typeface="Arial" panose="020B0604020202020204" pitchFamily="34" charset="0"/>
              <a:buChar char="•"/>
            </a:pPr>
            <a:r>
              <a:rPr lang="en-US" dirty="0"/>
              <a:t>The uncertainty analysis was then computed</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8513466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lnSpc>
                <a:spcPct val="90000"/>
              </a:lnSpc>
              <a:buFont typeface="Arial" panose="020B0604020202020204" pitchFamily="34" charset="0"/>
              <a:buChar char="•"/>
            </a:pPr>
            <a:r>
              <a:rPr lang="en-US" sz="1200" dirty="0"/>
              <a:t>In review, CA DWR DSOD required the development of regression equations that can predict Clark unit hydrograph parameters for the entire state of California</a:t>
            </a:r>
          </a:p>
          <a:p>
            <a:pPr marL="171450" indent="-171450">
              <a:lnSpc>
                <a:spcPct val="90000"/>
              </a:lnSpc>
              <a:buFont typeface="Arial" panose="020B0604020202020204" pitchFamily="34" charset="0"/>
              <a:buChar char="•"/>
            </a:pPr>
            <a:r>
              <a:rPr lang="en-US" sz="1200" dirty="0"/>
              <a:t>100 HEC-HMS models California were built and calibrated</a:t>
            </a:r>
          </a:p>
          <a:p>
            <a:pPr marL="171450" indent="-171450">
              <a:lnSpc>
                <a:spcPct val="90000"/>
              </a:lnSpc>
              <a:buFont typeface="Arial" panose="020B0604020202020204" pitchFamily="34" charset="0"/>
              <a:buChar char="•"/>
            </a:pPr>
            <a:r>
              <a:rPr lang="en-US" sz="1200" dirty="0"/>
              <a:t>Regression equations were developed using calibrated parameters</a:t>
            </a:r>
          </a:p>
          <a:p>
            <a:pPr marL="171450" indent="-171450">
              <a:lnSpc>
                <a:spcPct val="90000"/>
              </a:lnSpc>
              <a:buFont typeface="Arial" panose="020B0604020202020204" pitchFamily="34" charset="0"/>
              <a:buChar char="•"/>
            </a:pPr>
            <a:r>
              <a:rPr lang="en-US" sz="1200" dirty="0"/>
              <a:t>Regression equations were then validated using 18 locations</a:t>
            </a:r>
          </a:p>
          <a:p>
            <a:pPr marL="171450" indent="-171450">
              <a:lnSpc>
                <a:spcPct val="90000"/>
              </a:lnSpc>
              <a:buFont typeface="Arial" panose="020B0604020202020204" pitchFamily="34" charset="0"/>
              <a:buChar char="•"/>
            </a:pPr>
            <a:r>
              <a:rPr lang="en-US" sz="1200" dirty="0"/>
              <a:t>Uncertainty around predicted values can be included within HEC-HMS</a:t>
            </a:r>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2465163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2019, HEC and CA DWR DSOD entered into a memorandum of agreement to provided training and support</a:t>
            </a:r>
          </a:p>
          <a:p>
            <a:pPr marL="171450" indent="-171450">
              <a:buFont typeface="Arial" panose="020B0604020202020204" pitchFamily="34" charset="0"/>
              <a:buChar char="•"/>
            </a:pPr>
            <a:r>
              <a:rPr lang="en-US" dirty="0"/>
              <a:t>Specifically, they requested assistance from HEC regarding:</a:t>
            </a:r>
          </a:p>
          <a:p>
            <a:pPr marL="628650" lvl="1" indent="-171450">
              <a:buFont typeface="Arial" panose="020B0604020202020204" pitchFamily="34" charset="0"/>
              <a:buChar char="•"/>
            </a:pPr>
            <a:r>
              <a:rPr lang="en-US" dirty="0"/>
              <a:t>Design storm precipitation values,</a:t>
            </a:r>
          </a:p>
          <a:p>
            <a:pPr marL="628650" lvl="1" indent="-171450">
              <a:buFont typeface="Arial" panose="020B0604020202020204" pitchFamily="34" charset="0"/>
              <a:buChar char="•"/>
            </a:pPr>
            <a:r>
              <a:rPr lang="en-US" dirty="0"/>
              <a:t>Snowmelt modeling,</a:t>
            </a:r>
          </a:p>
          <a:p>
            <a:pPr marL="628650" lvl="1" indent="-171450">
              <a:buFont typeface="Arial" panose="020B0604020202020204" pitchFamily="34" charset="0"/>
              <a:buChar char="•"/>
            </a:pPr>
            <a:r>
              <a:rPr lang="en-US" dirty="0"/>
              <a:t>Development of unit hydrograph parameters, loss rates, and other hydrologic modeling parameters, and</a:t>
            </a:r>
          </a:p>
          <a:p>
            <a:pPr marL="628650" lvl="1" indent="-171450">
              <a:buFont typeface="Arial" panose="020B0604020202020204" pitchFamily="34" charset="0"/>
              <a:buChar char="•"/>
            </a:pPr>
            <a:r>
              <a:rPr lang="en-US" dirty="0"/>
              <a:t>Provide guidance on the adjustment of Clark unit hydrograph parameters when simulating extreme floods</a:t>
            </a:r>
          </a:p>
          <a:p>
            <a:pPr marL="171450" lvl="0" indent="-171450">
              <a:buFont typeface="Arial" panose="020B0604020202020204" pitchFamily="34" charset="0"/>
              <a:buChar char="•"/>
            </a:pPr>
            <a:r>
              <a:rPr lang="en-US" dirty="0"/>
              <a:t>The rest of this presentation will focus on a specific task that was part of the 2019 agreement: develop tools and techniques that can be used to predict Clark unit hydrograph parameters for DSOD’s use in dam safety evaluations</a:t>
            </a:r>
          </a:p>
        </p:txBody>
      </p:sp>
      <p:sp>
        <p:nvSpPr>
          <p:cNvPr id="4" name="Slide Number Placeholder 3"/>
          <p:cNvSpPr>
            <a:spLocks noGrp="1"/>
          </p:cNvSpPr>
          <p:nvPr>
            <p:ph type="sldNum" sz="quarter" idx="5"/>
          </p:nvPr>
        </p:nvSpPr>
        <p:spPr/>
        <p:txBody>
          <a:bodyPr/>
          <a:lstStyle/>
          <a:p>
            <a:fld id="{78AF3204-0D06-4E77-ABDE-F4433C802620}" type="slidenum">
              <a:rPr lang="en-US" smtClean="0"/>
              <a:t>4</a:t>
            </a:fld>
            <a:endParaRPr lang="en-US"/>
          </a:p>
        </p:txBody>
      </p:sp>
    </p:spTree>
    <p:extLst>
      <p:ext uri="{BB962C8B-B14F-4D97-AF65-F5344CB8AC3E}">
        <p14:creationId xmlns:p14="http://schemas.microsoft.com/office/powerpoint/2010/main" val="781693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Before we talk about the regression equation analysis, let’s talk about the Clark unit hydrograph method</a:t>
            </a:r>
          </a:p>
          <a:p>
            <a:pPr marL="171450" indent="-171450">
              <a:buFont typeface="Arial" panose="020B0604020202020204" pitchFamily="34" charset="0"/>
              <a:buChar char="•"/>
            </a:pPr>
            <a:r>
              <a:rPr lang="en-US" dirty="0"/>
              <a:t>Clark developed this method in the 1940s by representing two critical processes, that of translation and attenuation.</a:t>
            </a:r>
          </a:p>
          <a:p>
            <a:pPr marL="628650" lvl="1" indent="-171450">
              <a:buFont typeface="Arial" panose="020B0604020202020204" pitchFamily="34" charset="0"/>
              <a:buChar char="•"/>
            </a:pPr>
            <a:r>
              <a:rPr lang="en-US" dirty="0"/>
              <a:t>Translation is the movement of excess runoff to the watershed outlet in response to gravity.</a:t>
            </a:r>
          </a:p>
          <a:p>
            <a:pPr marL="628650" lvl="1" indent="-171450">
              <a:buFont typeface="Arial" panose="020B0604020202020204" pitchFamily="34" charset="0"/>
              <a:buChar char="•"/>
            </a:pPr>
            <a:r>
              <a:rPr lang="en-US" dirty="0"/>
              <a:t>Translation in the Clark method is modeled using a time-area curve and the critical parameter to estimating translation is the time of concentration.</a:t>
            </a:r>
          </a:p>
          <a:p>
            <a:pPr marL="628650" lvl="1" indent="-171450">
              <a:buFont typeface="Arial" panose="020B0604020202020204" pitchFamily="34" charset="0"/>
              <a:buChar char="•"/>
            </a:pPr>
            <a:r>
              <a:rPr lang="en-US" dirty="0"/>
              <a:t>The second process is attenuation which is the reduction of the discharge magnitude due to frictional forces and/or storage within the channel or basin that resist flow.</a:t>
            </a:r>
          </a:p>
          <a:p>
            <a:pPr marL="628650" lvl="1" indent="-171450">
              <a:buFont typeface="Arial" panose="020B0604020202020204" pitchFamily="34" charset="0"/>
              <a:buChar char="•"/>
            </a:pPr>
            <a:r>
              <a:rPr lang="en-US" dirty="0"/>
              <a:t>The attenuation effects are modeled using a linear reservoir and the parameter that controls attenuation is the storage coefficient.</a:t>
            </a:r>
          </a:p>
          <a:p>
            <a:pPr marL="171450" lvl="0" indent="-171450">
              <a:buFont typeface="Arial" panose="020B0604020202020204" pitchFamily="34" charset="0"/>
              <a:buChar char="•"/>
            </a:pPr>
            <a:r>
              <a:rPr lang="en-US" dirty="0"/>
              <a:t>The Clark unit hydrograph method is the most widely used transform method in the world.  It’s been around for over 80 years now and engineers continue to use it in thousands upon thousands of individual analyses each year.</a:t>
            </a:r>
          </a:p>
          <a:p>
            <a:pPr marL="171450" lvl="0" indent="-171450">
              <a:buFont typeface="Arial" panose="020B0604020202020204" pitchFamily="34" charset="0"/>
              <a:buChar char="•"/>
            </a:pPr>
            <a:r>
              <a:rPr lang="en-US" dirty="0"/>
              <a:t>For more information on this method, check out the link here for a detailed video explaining it’s derivation</a:t>
            </a:r>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493069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Now, for some specifics related to the unit hydrograph parameter regression analysis</a:t>
            </a:r>
          </a:p>
          <a:p>
            <a:pPr marL="171450" indent="-171450">
              <a:buFont typeface="Arial" panose="020B0604020202020204" pitchFamily="34" charset="0"/>
              <a:buChar char="•"/>
            </a:pPr>
            <a:r>
              <a:rPr lang="en-US" dirty="0"/>
              <a:t>DSOD required methods to estimate Clark (and Modified Clark) unit hydrograph parameters throughout the state of California for use within their hydrologic modeling applications</a:t>
            </a:r>
          </a:p>
          <a:p>
            <a:pPr marL="171450" indent="-171450">
              <a:buFont typeface="Arial" panose="020B0604020202020204" pitchFamily="34" charset="0"/>
              <a:buChar char="•"/>
            </a:pPr>
            <a:r>
              <a:rPr lang="en-US" dirty="0"/>
              <a:t>Numerous studies have shown that relations between synthetic unit hydrograph parameters and watershed characteristics can be developed and successfully used to predict parameters for independent watersheds (U.S. Army Corps of Engineers, 1982; Sabol, 1988; </a:t>
            </a:r>
            <a:r>
              <a:rPr lang="en-US" dirty="0" err="1"/>
              <a:t>Holnbeck</a:t>
            </a:r>
            <a:r>
              <a:rPr lang="en-US" dirty="0"/>
              <a:t> &amp; Parrett, 1996; </a:t>
            </a:r>
            <a:r>
              <a:rPr lang="en-US" dirty="0" err="1"/>
              <a:t>Melching</a:t>
            </a:r>
            <a:r>
              <a:rPr lang="en-US" dirty="0"/>
              <a:t> &amp; Marquardt, 1997; Wilkerson &amp; </a:t>
            </a:r>
            <a:r>
              <a:rPr lang="en-US" dirty="0" err="1"/>
              <a:t>Merwade</a:t>
            </a:r>
            <a:r>
              <a:rPr lang="en-US" dirty="0"/>
              <a:t>, 2010)</a:t>
            </a:r>
          </a:p>
          <a:p>
            <a:pPr marL="171450" indent="-171450">
              <a:buFont typeface="Arial" panose="020B0604020202020204" pitchFamily="34" charset="0"/>
              <a:buChar char="•"/>
            </a:pPr>
            <a:r>
              <a:rPr lang="en-US" dirty="0"/>
              <a:t>Through the use of these equations, synthetic unit hydrograph parameters may be derived for independent watersheds as long as the watershed characteristics are hydrologically similar to the watersheds for which the relation was developed</a:t>
            </a:r>
          </a:p>
          <a:p>
            <a:pPr marL="171450" indent="-171450">
              <a:buFont typeface="Arial" panose="020B0604020202020204" pitchFamily="34" charset="0"/>
              <a:buChar char="•"/>
            </a:pPr>
            <a:r>
              <a:rPr lang="en-US" dirty="0"/>
              <a:t>Hydrologic similarity includes similarity in topography, geomorphology, soil types, land cover/ land use, and climate, amongst others.</a:t>
            </a:r>
          </a:p>
          <a:p>
            <a:pPr marL="171450" indent="-171450">
              <a:buFont typeface="Arial" panose="020B0604020202020204" pitchFamily="34" charset="0"/>
              <a:buChar char="•"/>
            </a:pPr>
            <a:r>
              <a:rPr lang="en-US" dirty="0"/>
              <a:t>These images show historical examples of such regression equations which were developed to predict Snyder unit hydrograph parameters within the Tulsa and Fort Worth USACE Districts (reproduced from U.S. Army Corps of Engineers, 1963)</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1538329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Here’s a general outline of the steps that were used w/in this analysis:</a:t>
            </a:r>
          </a:p>
          <a:p>
            <a:pPr marL="685800" lvl="1" indent="-228600">
              <a:buFont typeface="+mj-lt"/>
              <a:buAutoNum type="arabicPeriod"/>
            </a:pPr>
            <a:r>
              <a:rPr lang="en-US" dirty="0"/>
              <a:t>Select locations for use</a:t>
            </a:r>
          </a:p>
          <a:p>
            <a:pPr marL="685800" lvl="1" indent="-228600">
              <a:buFont typeface="+mj-lt"/>
              <a:buAutoNum type="arabicPeriod"/>
            </a:pPr>
            <a:r>
              <a:rPr lang="en-US" dirty="0"/>
              <a:t>Build HEC-HMS models for each location</a:t>
            </a:r>
          </a:p>
          <a:p>
            <a:pPr marL="685800" lvl="1" indent="-228600">
              <a:buFont typeface="+mj-lt"/>
              <a:buAutoNum type="arabicPeriod"/>
            </a:pPr>
            <a:r>
              <a:rPr lang="en-US" dirty="0"/>
              <a:t>Extract physical characteristics for each location</a:t>
            </a:r>
          </a:p>
          <a:p>
            <a:pPr marL="685800" lvl="1" indent="-228600">
              <a:buFont typeface="+mj-lt"/>
              <a:buAutoNum type="arabicPeriod"/>
            </a:pPr>
            <a:r>
              <a:rPr lang="en-US" dirty="0"/>
              <a:t>Calibrate each HMS model to a representative storm event</a:t>
            </a:r>
          </a:p>
          <a:p>
            <a:pPr marL="685800" lvl="1" indent="-228600">
              <a:buFont typeface="+mj-lt"/>
              <a:buAutoNum type="arabicPeriod"/>
            </a:pPr>
            <a:r>
              <a:rPr lang="en-US" dirty="0"/>
              <a:t>Extract and organize Clark parameters from each HMS model</a:t>
            </a:r>
          </a:p>
          <a:p>
            <a:pPr marL="685800" lvl="1" indent="-228600">
              <a:buFont typeface="+mj-lt"/>
              <a:buAutoNum type="arabicPeriod"/>
            </a:pPr>
            <a:r>
              <a:rPr lang="en-US" dirty="0"/>
              <a:t>Parameterize regression equations using the Clark parameters</a:t>
            </a:r>
          </a:p>
          <a:p>
            <a:pPr marL="685800" lvl="1" indent="-228600">
              <a:buFont typeface="+mj-lt"/>
              <a:buAutoNum type="arabicPeriod"/>
            </a:pPr>
            <a:r>
              <a:rPr lang="en-US" dirty="0"/>
              <a:t>Validate the regression equations</a:t>
            </a:r>
          </a:p>
          <a:p>
            <a:pPr marL="685800" lvl="1" indent="-228600">
              <a:buFont typeface="+mj-lt"/>
              <a:buAutoNum type="arabicPeriod"/>
            </a:pPr>
            <a:r>
              <a:rPr lang="en-US" dirty="0"/>
              <a:t>And finally develop a way to quantify uncertainty in the regression equations</a:t>
            </a:r>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592233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California is home to approximately 40 million residents and has a land area of approximately 155,000 square miles (sq. mi.)</a:t>
            </a:r>
          </a:p>
          <a:p>
            <a:pPr marL="171450" indent="-171450">
              <a:buFont typeface="Arial" panose="020B0604020202020204" pitchFamily="34" charset="0"/>
              <a:buChar char="•"/>
            </a:pPr>
            <a:r>
              <a:rPr lang="en-US" dirty="0"/>
              <a:t>Within California, one can find extremely diverse geography ranging from the Pacific Coast in the west to the Sierra Nevada mountains in the east.</a:t>
            </a:r>
          </a:p>
          <a:p>
            <a:pPr marL="171450" indent="-171450">
              <a:buFont typeface="Arial" panose="020B0604020202020204" pitchFamily="34" charset="0"/>
              <a:buChar char="•"/>
            </a:pPr>
            <a:r>
              <a:rPr lang="en-US" dirty="0"/>
              <a:t>In the northwestern portion of the state, coniferous forests are prevalent while the Mojave Desert can be found in the southeast.  Additionally, the approximately 50-mile wide and 450-mile long Central Valley stretches across the center of the state.</a:t>
            </a:r>
          </a:p>
          <a:p>
            <a:pPr marL="171450" indent="-171450">
              <a:buFont typeface="Arial" panose="020B0604020202020204" pitchFamily="34" charset="0"/>
              <a:buChar char="•"/>
            </a:pPr>
            <a:r>
              <a:rPr lang="en-US" dirty="0"/>
              <a:t>Similar to geography, the climate within California is also tremendously varied.  A Mediterranean climate is prevalent throughout the Central Valley while moist temperate rainforests can be found in the north.  Additionally, arid desert regions are widespread in the southern half of the state while snowy alpine areas can be found in the Sierra Nevada mountains.</a:t>
            </a:r>
          </a:p>
          <a:p>
            <a:pPr marL="171450" indent="-171450">
              <a:buFont typeface="Arial" panose="020B0604020202020204" pitchFamily="34" charset="0"/>
              <a:buChar char="•"/>
            </a:pPr>
            <a:r>
              <a:rPr lang="en-US" dirty="0"/>
              <a:t>All this is to say that, deriving only one or two regression equations to predict Clark unit hydrograph parameters is difficult, to say the least</a:t>
            </a:r>
          </a:p>
          <a:p>
            <a:pPr marL="171450" indent="-171450">
              <a:buFont typeface="Arial" panose="020B0604020202020204" pitchFamily="34" charset="0"/>
              <a:buChar char="•"/>
            </a:pPr>
            <a:r>
              <a:rPr lang="en-US" dirty="0"/>
              <a:t>Thus, we divided the state into ten regions using 4-digit hydrologic unit codes (HUC).  These regions are shown here.</a:t>
            </a:r>
          </a:p>
          <a:p>
            <a:pPr marL="171450" indent="-171450">
              <a:buFont typeface="Arial" panose="020B0604020202020204" pitchFamily="34" charset="0"/>
              <a:buChar char="•"/>
            </a:pPr>
            <a:r>
              <a:rPr lang="en-US" dirty="0"/>
              <a:t>One hundred locations, corresponding to either USGS stream gages or USACE reservoirs, were chosen throughout the ten hydrologic regions to develop the Clark unit hydrograph parameter regression equations.  Approximately ten locations were chosen within each region.  However, due to a lack of available observational data, some regions contained fewer or more than ten locations.</a:t>
            </a:r>
          </a:p>
          <a:p>
            <a:pPr marL="171450" indent="-171450">
              <a:buFont typeface="Arial" panose="020B0604020202020204" pitchFamily="34" charset="0"/>
              <a:buChar char="•"/>
            </a:pPr>
            <a:r>
              <a:rPr lang="en-US" dirty="0"/>
              <a:t>Attempts were made to choose locations that were unimpacted by the effects of impaired flow.  However, due to the widespread use of regulating structures (e.g. dams and diversions) throughout the state, some locations were impacted by impaired flow.  These effects were investigated and quantified for each location and only locations that demonstrated minimal impacts were selected for use.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3363861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Created a standard operating procedure that could be used to construct and calibrate HEC-HMS models</a:t>
            </a:r>
          </a:p>
          <a:p>
            <a:pPr marL="171450" indent="-171450">
              <a:buFont typeface="Arial" panose="020B0604020202020204" pitchFamily="34" charset="0"/>
              <a:buChar char="•"/>
            </a:pPr>
            <a:r>
              <a:rPr lang="en-US" dirty="0"/>
              <a:t>Once sites were selected, locations were assigned to various team members from HEC, the San Francisco, Sacramento, and LA Districts</a:t>
            </a:r>
          </a:p>
          <a:p>
            <a:pPr marL="171450" indent="-171450">
              <a:buFont typeface="Arial" panose="020B0604020202020204" pitchFamily="34" charset="0"/>
              <a:buChar char="•"/>
            </a:pPr>
            <a:r>
              <a:rPr lang="en-US" dirty="0"/>
              <a:t>Team members then collected and processed data as well as performed modeling</a:t>
            </a:r>
          </a:p>
          <a:p>
            <a:pPr marL="171450" indent="-171450">
              <a:buFont typeface="Arial" panose="020B0604020202020204" pitchFamily="34" charset="0"/>
              <a:buChar char="•"/>
            </a:pPr>
            <a:r>
              <a:rPr lang="en-US" dirty="0"/>
              <a:t>The intent was to construct and calibrate the various HEC-HMS models in ~1 day</a:t>
            </a:r>
          </a:p>
        </p:txBody>
      </p:sp>
      <p:sp>
        <p:nvSpPr>
          <p:cNvPr id="4" name="Slide Number Placeholder 3"/>
          <p:cNvSpPr>
            <a:spLocks noGrp="1"/>
          </p:cNvSpPr>
          <p:nvPr>
            <p:ph type="sldNum" sz="quarter" idx="5"/>
          </p:nvPr>
        </p:nvSpPr>
        <p:spPr/>
        <p:txBody>
          <a:bodyPr/>
          <a:lstStyle/>
          <a:p>
            <a:fld id="{78AF3204-0D06-4E77-ABDE-F4433C802620}" type="slidenum">
              <a:rPr lang="en-US" smtClean="0"/>
              <a:t>10</a:t>
            </a:fld>
            <a:endParaRPr lang="en-US"/>
          </a:p>
        </p:txBody>
      </p:sp>
    </p:spTree>
    <p:extLst>
      <p:ext uri="{BB962C8B-B14F-4D97-AF65-F5344CB8AC3E}">
        <p14:creationId xmlns:p14="http://schemas.microsoft.com/office/powerpoint/2010/main" val="8647450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211AF190-CFCA-43E7-B4F6-CBCBB1E3120E}" type="datetime1">
              <a:rPr lang="en-US" smtClean="0"/>
              <a:t>4/24/2025</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63923"/>
          <a:stretch/>
        </p:blipFill>
        <p:spPr bwMode="auto">
          <a:xfrm>
            <a:off x="104775" y="5735637"/>
            <a:ext cx="1419225" cy="990600"/>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8">
            <a:extLst>
              <a:ext uri="{FF2B5EF4-FFF2-40B4-BE49-F238E27FC236}">
                <a16:creationId xmlns:a16="http://schemas.microsoft.com/office/drawing/2014/main" id="{6BBE8BAC-E375-1CEF-3221-08D00BF97221}"/>
              </a:ext>
            </a:extLst>
          </p:cNvPr>
          <p:cNvSpPr>
            <a:spLocks noChangeAspect="1"/>
          </p:cNvSpPr>
          <p:nvPr userDrawn="1"/>
        </p:nvSpPr>
        <p:spPr>
          <a:xfrm>
            <a:off x="1492088" y="5532755"/>
            <a:ext cx="1134850" cy="1188720"/>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a:stretch>
          </a:blipFill>
        </p:spPr>
        <p:txBody>
          <a:bodyPr/>
          <a:lstStyle/>
          <a:p>
            <a:endParaRPr lang="en-US" sz="450"/>
          </a:p>
        </p:txBody>
      </p:sp>
    </p:spTree>
    <p:extLst>
      <p:ext uri="{BB962C8B-B14F-4D97-AF65-F5344CB8AC3E}">
        <p14:creationId xmlns:p14="http://schemas.microsoft.com/office/powerpoint/2010/main" val="1946918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CCA6-0806-474C-A0C0-7D650C9B14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37FFBE-EED9-4B3B-86C4-033A970951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79C2C2-BEAC-4703-B02F-D7720CDFA39D}"/>
              </a:ext>
            </a:extLst>
          </p:cNvPr>
          <p:cNvSpPr>
            <a:spLocks noGrp="1"/>
          </p:cNvSpPr>
          <p:nvPr>
            <p:ph type="dt" sz="half" idx="10"/>
          </p:nvPr>
        </p:nvSpPr>
        <p:spPr/>
        <p:txBody>
          <a:bodyPr/>
          <a:lstStyle/>
          <a:p>
            <a:fld id="{562A56EF-D46A-451C-83FB-40DB55546EAE}" type="datetime1">
              <a:rPr lang="en-US" smtClean="0"/>
              <a:t>4/24/2025</a:t>
            </a:fld>
            <a:endParaRPr lang="en-US"/>
          </a:p>
        </p:txBody>
      </p:sp>
      <p:sp>
        <p:nvSpPr>
          <p:cNvPr id="5" name="Footer Placeholder 4">
            <a:extLst>
              <a:ext uri="{FF2B5EF4-FFF2-40B4-BE49-F238E27FC236}">
                <a16:creationId xmlns:a16="http://schemas.microsoft.com/office/drawing/2014/main" id="{E8619D34-2E08-455C-8BDE-8243F46D2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95B56C-19E7-4442-9F84-76398701CD20}"/>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39421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F7C19-FD0B-4B9E-B6D7-95E7F68E1B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65CE1A-B90D-4702-89D8-BAF660871B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755E97-CF94-4468-A946-E6CBDC4B2280}"/>
              </a:ext>
            </a:extLst>
          </p:cNvPr>
          <p:cNvSpPr>
            <a:spLocks noGrp="1"/>
          </p:cNvSpPr>
          <p:nvPr>
            <p:ph type="dt" sz="half" idx="10"/>
          </p:nvPr>
        </p:nvSpPr>
        <p:spPr/>
        <p:txBody>
          <a:bodyPr/>
          <a:lstStyle/>
          <a:p>
            <a:fld id="{C0F07EF1-210C-4F1C-9CD8-70F69BC9533A}" type="datetime1">
              <a:rPr lang="en-US" smtClean="0"/>
              <a:t>4/24/2025</a:t>
            </a:fld>
            <a:endParaRPr lang="en-US"/>
          </a:p>
        </p:txBody>
      </p:sp>
      <p:sp>
        <p:nvSpPr>
          <p:cNvPr id="5" name="Footer Placeholder 4">
            <a:extLst>
              <a:ext uri="{FF2B5EF4-FFF2-40B4-BE49-F238E27FC236}">
                <a16:creationId xmlns:a16="http://schemas.microsoft.com/office/drawing/2014/main" id="{94FC831E-293D-49A8-BF7B-31BEE4BAF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E27E1-655D-469F-B29B-1EBE3BE7E92C}"/>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244506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266370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838200" y="104465"/>
            <a:ext cx="10515600" cy="9233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838200" y="1119963"/>
            <a:ext cx="10515600" cy="5057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4A2EA-DE61-4B33-B75D-CC12B9CD0AAF}"/>
              </a:ext>
            </a:extLst>
          </p:cNvPr>
          <p:cNvSpPr>
            <a:spLocks noGrp="1"/>
          </p:cNvSpPr>
          <p:nvPr>
            <p:ph type="dt" sz="half" idx="10"/>
          </p:nvPr>
        </p:nvSpPr>
        <p:spPr/>
        <p:txBody>
          <a:bodyPr/>
          <a:lstStyle/>
          <a:p>
            <a:fld id="{809D68E3-9D12-4364-B2AC-881D1E99CFA6}" type="datetime1">
              <a:rPr lang="en-US" smtClean="0"/>
              <a:t>4/24/2025</a:t>
            </a:fld>
            <a:endParaRPr lang="en-US"/>
          </a:p>
        </p:txBody>
      </p:sp>
      <p:sp>
        <p:nvSpPr>
          <p:cNvPr id="5" name="Footer Placeholder 4">
            <a:extLst>
              <a:ext uri="{FF2B5EF4-FFF2-40B4-BE49-F238E27FC236}">
                <a16:creationId xmlns:a16="http://schemas.microsoft.com/office/drawing/2014/main" id="{D534527B-86FA-4445-A1D3-974F5B4E7D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4B5D4-E6F4-4FB5-964A-EC6B92ACB50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64881EAA-4D91-4DCD-BB66-7A9DDDF32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303574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B0E5-1688-455F-9EEB-D30368363C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D6195F-0B06-4492-9223-66F42EC2B0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ABCDC7-F3ED-4AB4-9008-F6216EC2D902}"/>
              </a:ext>
            </a:extLst>
          </p:cNvPr>
          <p:cNvSpPr>
            <a:spLocks noGrp="1"/>
          </p:cNvSpPr>
          <p:nvPr>
            <p:ph type="dt" sz="half" idx="10"/>
          </p:nvPr>
        </p:nvSpPr>
        <p:spPr/>
        <p:txBody>
          <a:bodyPr/>
          <a:lstStyle/>
          <a:p>
            <a:fld id="{56B36836-C376-4A79-B6AB-09AC32532598}" type="datetime1">
              <a:rPr lang="en-US" smtClean="0"/>
              <a:t>4/24/2025</a:t>
            </a:fld>
            <a:endParaRPr lang="en-US"/>
          </a:p>
        </p:txBody>
      </p:sp>
      <p:sp>
        <p:nvSpPr>
          <p:cNvPr id="5" name="Footer Placeholder 4">
            <a:extLst>
              <a:ext uri="{FF2B5EF4-FFF2-40B4-BE49-F238E27FC236}">
                <a16:creationId xmlns:a16="http://schemas.microsoft.com/office/drawing/2014/main" id="{A57A3DB0-29DD-480B-AD7F-4A07434A2E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6B5161-55CB-4594-B565-25F99DB8FCCB}"/>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379B6616-2A97-4537-B908-6321E09B09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3273766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6"/>
            <a:ext cx="10515600" cy="923544"/>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119500"/>
            <a:ext cx="5181600" cy="505746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119500"/>
            <a:ext cx="5181600" cy="50574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fld id="{1B581483-0F6A-42B9-9F0C-6895CFDDC85A}" type="datetime1">
              <a:rPr lang="en-US" smtClean="0"/>
              <a:t>4/24/2025</a:t>
            </a:fld>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35901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45F4A-6D5F-4EBE-BA8A-1895E2CF5875}"/>
              </a:ext>
            </a:extLst>
          </p:cNvPr>
          <p:cNvSpPr>
            <a:spLocks noGrp="1"/>
          </p:cNvSpPr>
          <p:nvPr>
            <p:ph type="title"/>
          </p:nvPr>
        </p:nvSpPr>
        <p:spPr>
          <a:xfrm>
            <a:off x="839788" y="117035"/>
            <a:ext cx="10515600" cy="1066724"/>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7F0574-FB89-4516-9157-959519170E70}"/>
              </a:ext>
            </a:extLst>
          </p:cNvPr>
          <p:cNvSpPr>
            <a:spLocks noGrp="1"/>
          </p:cNvSpPr>
          <p:nvPr>
            <p:ph type="body" idx="1"/>
          </p:nvPr>
        </p:nvSpPr>
        <p:spPr>
          <a:xfrm>
            <a:off x="839788" y="1212124"/>
            <a:ext cx="5157787" cy="66919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FEC3EE-F53C-4056-9185-A57C24CBFD43}"/>
              </a:ext>
            </a:extLst>
          </p:cNvPr>
          <p:cNvSpPr>
            <a:spLocks noGrp="1"/>
          </p:cNvSpPr>
          <p:nvPr>
            <p:ph sz="half" idx="2"/>
          </p:nvPr>
        </p:nvSpPr>
        <p:spPr>
          <a:xfrm>
            <a:off x="839788" y="1881313"/>
            <a:ext cx="5157787"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8B32C9-39B6-4E5C-B6F7-DA346AD9C3FB}"/>
              </a:ext>
            </a:extLst>
          </p:cNvPr>
          <p:cNvSpPr>
            <a:spLocks noGrp="1"/>
          </p:cNvSpPr>
          <p:nvPr>
            <p:ph type="body" sz="quarter" idx="3"/>
          </p:nvPr>
        </p:nvSpPr>
        <p:spPr>
          <a:xfrm>
            <a:off x="6172200" y="1212124"/>
            <a:ext cx="5183188" cy="6691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E767E5-41AC-4081-9E9A-E3504B87F2DB}"/>
              </a:ext>
            </a:extLst>
          </p:cNvPr>
          <p:cNvSpPr>
            <a:spLocks noGrp="1"/>
          </p:cNvSpPr>
          <p:nvPr>
            <p:ph sz="quarter" idx="4"/>
          </p:nvPr>
        </p:nvSpPr>
        <p:spPr>
          <a:xfrm>
            <a:off x="6172200" y="1881313"/>
            <a:ext cx="5183188"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5F9342-E0CD-4546-92FC-DE3A011318EB}"/>
              </a:ext>
            </a:extLst>
          </p:cNvPr>
          <p:cNvSpPr>
            <a:spLocks noGrp="1"/>
          </p:cNvSpPr>
          <p:nvPr>
            <p:ph type="dt" sz="half" idx="10"/>
          </p:nvPr>
        </p:nvSpPr>
        <p:spPr/>
        <p:txBody>
          <a:bodyPr/>
          <a:lstStyle/>
          <a:p>
            <a:fld id="{EF8FD50F-E922-4DFD-B21D-F0F6A4C65489}" type="datetime1">
              <a:rPr lang="en-US" smtClean="0"/>
              <a:t>4/24/2025</a:t>
            </a:fld>
            <a:endParaRPr lang="en-US"/>
          </a:p>
        </p:txBody>
      </p:sp>
      <p:sp>
        <p:nvSpPr>
          <p:cNvPr id="8" name="Footer Placeholder 7">
            <a:extLst>
              <a:ext uri="{FF2B5EF4-FFF2-40B4-BE49-F238E27FC236}">
                <a16:creationId xmlns:a16="http://schemas.microsoft.com/office/drawing/2014/main" id="{1335EB16-C7EF-49C4-9E93-DB661B9A75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075A6C-35D6-4955-B301-DD12D361EF61}"/>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 name="Picture 9">
            <a:extLst>
              <a:ext uri="{FF2B5EF4-FFF2-40B4-BE49-F238E27FC236}">
                <a16:creationId xmlns:a16="http://schemas.microsoft.com/office/drawing/2014/main" id="{194D47A3-572E-4244-8FBD-D1CB1A733BB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151951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50A3-DB8C-4C59-A345-B62FCF7E5468}"/>
              </a:ext>
            </a:extLst>
          </p:cNvPr>
          <p:cNvSpPr>
            <a:spLocks noGrp="1"/>
          </p:cNvSpPr>
          <p:nvPr>
            <p:ph type="title"/>
          </p:nvPr>
        </p:nvSpPr>
        <p:spPr>
          <a:xfrm>
            <a:off x="838200" y="116199"/>
            <a:ext cx="10515600" cy="1223503"/>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BD440918-4EF2-46C7-A67C-3320552E3890}"/>
              </a:ext>
            </a:extLst>
          </p:cNvPr>
          <p:cNvSpPr>
            <a:spLocks noGrp="1"/>
          </p:cNvSpPr>
          <p:nvPr>
            <p:ph type="dt" sz="half" idx="10"/>
          </p:nvPr>
        </p:nvSpPr>
        <p:spPr/>
        <p:txBody>
          <a:bodyPr/>
          <a:lstStyle/>
          <a:p>
            <a:fld id="{75DBB901-011C-4D2C-A56D-151E375B512A}" type="datetime1">
              <a:rPr lang="en-US" smtClean="0"/>
              <a:t>4/24/2025</a:t>
            </a:fld>
            <a:endParaRPr lang="en-US"/>
          </a:p>
        </p:txBody>
      </p:sp>
      <p:sp>
        <p:nvSpPr>
          <p:cNvPr id="4" name="Footer Placeholder 3">
            <a:extLst>
              <a:ext uri="{FF2B5EF4-FFF2-40B4-BE49-F238E27FC236}">
                <a16:creationId xmlns:a16="http://schemas.microsoft.com/office/drawing/2014/main" id="{FF703852-0582-48E6-BC68-B735801FEF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4C58F3-5663-4F2A-AC9D-98D684F0CF95}"/>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6" name="Picture 5">
            <a:extLst>
              <a:ext uri="{FF2B5EF4-FFF2-40B4-BE49-F238E27FC236}">
                <a16:creationId xmlns:a16="http://schemas.microsoft.com/office/drawing/2014/main" id="{3B8C4DE3-252D-42A7-9FA7-A0056B1BFD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755731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fld id="{97906CC3-F214-4A9A-B122-C8E0483929FE}" type="datetime1">
              <a:rPr lang="en-US" smtClean="0"/>
              <a:t>4/24/2025</a:t>
            </a:fld>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5" name="Picture 4">
            <a:extLst>
              <a:ext uri="{FF2B5EF4-FFF2-40B4-BE49-F238E27FC236}">
                <a16:creationId xmlns:a16="http://schemas.microsoft.com/office/drawing/2014/main" id="{AFFE5F69-9339-49A0-B5A7-2ECF6AC343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3239038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fld id="{127CD44F-C954-4E30-B80B-8A21C6DE59CC}" type="datetime1">
              <a:rPr lang="en-US" smtClean="0"/>
              <a:t>4/24/2025</a:t>
            </a:fld>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1027965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DA30-7AFC-4EDA-9F3E-184675571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CC05E3-EA42-4679-A118-60982CA875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34CB7E-1AA9-4B7C-A118-9BB73866F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BB875F-A5E4-4225-B201-FB7E5448A237}"/>
              </a:ext>
            </a:extLst>
          </p:cNvPr>
          <p:cNvSpPr>
            <a:spLocks noGrp="1"/>
          </p:cNvSpPr>
          <p:nvPr>
            <p:ph type="dt" sz="half" idx="10"/>
          </p:nvPr>
        </p:nvSpPr>
        <p:spPr/>
        <p:txBody>
          <a:bodyPr/>
          <a:lstStyle/>
          <a:p>
            <a:fld id="{E6FDFCF0-2B32-4734-AE8F-15C16FE7F7B7}" type="datetime1">
              <a:rPr lang="en-US" smtClean="0"/>
              <a:t>4/24/2025</a:t>
            </a:fld>
            <a:endParaRPr lang="en-US"/>
          </a:p>
        </p:txBody>
      </p:sp>
      <p:sp>
        <p:nvSpPr>
          <p:cNvPr id="6" name="Footer Placeholder 5">
            <a:extLst>
              <a:ext uri="{FF2B5EF4-FFF2-40B4-BE49-F238E27FC236}">
                <a16:creationId xmlns:a16="http://schemas.microsoft.com/office/drawing/2014/main" id="{C648AA46-3C83-4E86-A48F-B0410E9C4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522D8C-3FAB-4E84-BA5F-EDE7FCD6CDC8}"/>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6C1992C1-133E-45D7-A288-74AED3C9D9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1016107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053217-C2C6-4A5F-9398-995315316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B506C-5EFA-4E76-A148-A468D9121F10}" type="datetime1">
              <a:rPr lang="en-US" smtClean="0"/>
              <a:t>4/24/2025</a:t>
            </a:fld>
            <a:endParaRPr lang="en-US"/>
          </a:p>
        </p:txBody>
      </p:sp>
      <p:sp>
        <p:nvSpPr>
          <p:cNvPr id="5" name="Footer Placeholder 4">
            <a:extLst>
              <a:ext uri="{FF2B5EF4-FFF2-40B4-BE49-F238E27FC236}">
                <a16:creationId xmlns:a16="http://schemas.microsoft.com/office/drawing/2014/main" id="{396005C5-719C-4C61-B648-9BB48272D3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FBF519-BB1A-4AD2-8E89-DEA7B87358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9CE128-5E4E-43A7-924F-079E959BBA81}" type="slidenum">
              <a:rPr lang="en-US" smtClean="0"/>
              <a:t>‹#›</a:t>
            </a:fld>
            <a:endParaRPr lang="en-US"/>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8" Type="http://schemas.openxmlformats.org/officeDocument/2006/relationships/image" Target="../media/image19.png"/><Relationship Id="rId3" Type="http://schemas.microsoft.com/office/2007/relationships/media" Target="../media/media3.MP4"/><Relationship Id="rId7" Type="http://schemas.openxmlformats.org/officeDocument/2006/relationships/image" Target="../media/image18.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notesSlide" Target="../notesSlides/notesSlide13.xml"/><Relationship Id="rId5" Type="http://schemas.openxmlformats.org/officeDocument/2006/relationships/slideLayout" Target="../slideLayouts/slideLayout4.xml"/><Relationship Id="rId4" Type="http://schemas.openxmlformats.org/officeDocument/2006/relationships/video" Target="../media/media3.MP4"/></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20.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37.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youtu.be/uReJjcwtyWc?si=vsR_idpBGQ5FVc39"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0DEC4-9603-4A8B-B7E1-8F0123C30A0D}"/>
              </a:ext>
            </a:extLst>
          </p:cNvPr>
          <p:cNvSpPr>
            <a:spLocks noGrp="1"/>
          </p:cNvSpPr>
          <p:nvPr>
            <p:ph type="ctrTitle"/>
          </p:nvPr>
        </p:nvSpPr>
        <p:spPr>
          <a:xfrm>
            <a:off x="512064" y="1122363"/>
            <a:ext cx="6693408" cy="2387600"/>
          </a:xfrm>
        </p:spPr>
        <p:txBody>
          <a:bodyPr>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a:ln>
                  <a:noFill/>
                </a:ln>
                <a:solidFill>
                  <a:schemeClr val="tx1"/>
                </a:solidFill>
                <a:effectLst/>
                <a:uLnTx/>
                <a:uFillTx/>
                <a:latin typeface="+mj-lt"/>
                <a:ea typeface="+mj-ea"/>
                <a:cs typeface="+mj-cs"/>
              </a:rPr>
              <a:t>CA DSOD Clark Unit Hydrograph Regression Equations</a:t>
            </a:r>
          </a:p>
        </p:txBody>
      </p:sp>
      <p:sp>
        <p:nvSpPr>
          <p:cNvPr id="3" name="Subtitle 2">
            <a:extLst>
              <a:ext uri="{FF2B5EF4-FFF2-40B4-BE49-F238E27FC236}">
                <a16:creationId xmlns:a16="http://schemas.microsoft.com/office/drawing/2014/main" id="{0CAA5E2D-5060-4E07-AD62-D014F2517655}"/>
              </a:ext>
            </a:extLst>
          </p:cNvPr>
          <p:cNvSpPr>
            <a:spLocks noGrp="1"/>
          </p:cNvSpPr>
          <p:nvPr>
            <p:ph type="subTitle" idx="1"/>
          </p:nvPr>
        </p:nvSpPr>
        <p:spPr>
          <a:xfrm>
            <a:off x="512064" y="3602038"/>
            <a:ext cx="5327904" cy="1655762"/>
          </a:xfrm>
        </p:spPr>
        <p:txBody>
          <a:bodyPr>
            <a:normAutofit lnSpcReduction="10000"/>
          </a:bodyPr>
          <a:lstStyle/>
          <a:p>
            <a:pPr algn="l"/>
            <a:endParaRPr lang="en-US" dirty="0"/>
          </a:p>
          <a:p>
            <a:pPr algn="l"/>
            <a:r>
              <a:rPr lang="en-US" dirty="0"/>
              <a:t>Statistical Methods in Hydrology</a:t>
            </a:r>
          </a:p>
          <a:p>
            <a:pPr algn="l"/>
            <a:r>
              <a:rPr lang="en-US" dirty="0"/>
              <a:t>Mike Bartles, P.E.</a:t>
            </a:r>
          </a:p>
          <a:p>
            <a:pPr algn="l"/>
            <a:r>
              <a:rPr lang="en-US" dirty="0"/>
              <a:t>2 May 2025</a:t>
            </a:r>
          </a:p>
        </p:txBody>
      </p:sp>
      <p:grpSp>
        <p:nvGrpSpPr>
          <p:cNvPr id="7" name="Group 2">
            <a:extLst>
              <a:ext uri="{FF2B5EF4-FFF2-40B4-BE49-F238E27FC236}">
                <a16:creationId xmlns:a16="http://schemas.microsoft.com/office/drawing/2014/main" id="{C7DF402F-522C-90E1-3524-1CB9E7AD01F1}"/>
              </a:ext>
            </a:extLst>
          </p:cNvPr>
          <p:cNvGrpSpPr>
            <a:grpSpLocks noChangeAspect="1"/>
          </p:cNvGrpSpPr>
          <p:nvPr/>
        </p:nvGrpSpPr>
        <p:grpSpPr>
          <a:xfrm>
            <a:off x="6656832" y="341376"/>
            <a:ext cx="5230633" cy="6181344"/>
            <a:chOff x="-4103899" y="112663"/>
            <a:chExt cx="12677710" cy="14981986"/>
          </a:xfrm>
        </p:grpSpPr>
        <p:sp>
          <p:nvSpPr>
            <p:cNvPr id="8" name="Freeform 3">
              <a:extLst>
                <a:ext uri="{FF2B5EF4-FFF2-40B4-BE49-F238E27FC236}">
                  <a16:creationId xmlns:a16="http://schemas.microsoft.com/office/drawing/2014/main" id="{6C803179-8835-9CF4-EFB7-A92249D7261C}"/>
                </a:ext>
              </a:extLst>
            </p:cNvPr>
            <p:cNvSpPr>
              <a:spLocks noChangeAspect="1"/>
            </p:cNvSpPr>
            <p:nvPr/>
          </p:nvSpPr>
          <p:spPr>
            <a:xfrm>
              <a:off x="-4103899" y="112663"/>
              <a:ext cx="12677710" cy="14981986"/>
            </a:xfrm>
            <a:custGeom>
              <a:avLst/>
              <a:gdLst/>
              <a:ahLst/>
              <a:cxnLst/>
              <a:rect l="l" t="t" r="r" b="b"/>
              <a:pathLst>
                <a:path w="8606155" h="10286873">
                  <a:moveTo>
                    <a:pt x="8606155" y="10251440"/>
                  </a:moveTo>
                  <a:cubicBezTo>
                    <a:pt x="8606155" y="10284587"/>
                    <a:pt x="8595487" y="10286873"/>
                    <a:pt x="8567674" y="10286873"/>
                  </a:cubicBezTo>
                  <a:cubicBezTo>
                    <a:pt x="5713095" y="10286238"/>
                    <a:pt x="2858643" y="10286238"/>
                    <a:pt x="4064" y="10286238"/>
                  </a:cubicBezTo>
                  <a:cubicBezTo>
                    <a:pt x="0" y="10272395"/>
                    <a:pt x="6350" y="10259822"/>
                    <a:pt x="9271" y="10246995"/>
                  </a:cubicBezTo>
                  <a:cubicBezTo>
                    <a:pt x="134747" y="9685401"/>
                    <a:pt x="260350" y="9123934"/>
                    <a:pt x="386207" y="8562467"/>
                  </a:cubicBezTo>
                  <a:cubicBezTo>
                    <a:pt x="565658" y="7761986"/>
                    <a:pt x="745490" y="6961632"/>
                    <a:pt x="924814" y="6161151"/>
                  </a:cubicBezTo>
                  <a:cubicBezTo>
                    <a:pt x="1146302" y="5172583"/>
                    <a:pt x="1367282" y="4184015"/>
                    <a:pt x="1588643" y="3195574"/>
                  </a:cubicBezTo>
                  <a:cubicBezTo>
                    <a:pt x="1813560" y="2191385"/>
                    <a:pt x="2038604" y="1187323"/>
                    <a:pt x="2264156" y="183261"/>
                  </a:cubicBezTo>
                  <a:cubicBezTo>
                    <a:pt x="2277872" y="122174"/>
                    <a:pt x="2286635" y="59690"/>
                    <a:pt x="2308860" y="635"/>
                  </a:cubicBezTo>
                  <a:cubicBezTo>
                    <a:pt x="4395216" y="635"/>
                    <a:pt x="6481572" y="635"/>
                    <a:pt x="8567928" y="0"/>
                  </a:cubicBezTo>
                  <a:cubicBezTo>
                    <a:pt x="8596249" y="0"/>
                    <a:pt x="8605901" y="3429"/>
                    <a:pt x="8605901" y="35814"/>
                  </a:cubicBezTo>
                  <a:cubicBezTo>
                    <a:pt x="8605139" y="3441065"/>
                    <a:pt x="8605139" y="6846316"/>
                    <a:pt x="8606155" y="10251440"/>
                  </a:cubicBezTo>
                  <a:close/>
                </a:path>
              </a:pathLst>
            </a:custGeom>
            <a:blipFill dpi="0" rotWithShape="1">
              <a:blip r:embed="rId3"/>
              <a:srcRect/>
              <a:stretch>
                <a:fillRect l="-20000" r="-20000"/>
              </a:stretch>
            </a:blipFill>
            <a:ln cap="sq">
              <a:noFill/>
              <a:prstDash val="solid"/>
              <a:miter/>
            </a:ln>
          </p:spPr>
          <p:txBody>
            <a:bodyPr/>
            <a:lstStyle/>
            <a:p>
              <a:endParaRPr lang="en-US" sz="450" dirty="0"/>
            </a:p>
          </p:txBody>
        </p:sp>
      </p:grpSp>
    </p:spTree>
    <p:extLst>
      <p:ext uri="{BB962C8B-B14F-4D97-AF65-F5344CB8AC3E}">
        <p14:creationId xmlns:p14="http://schemas.microsoft.com/office/powerpoint/2010/main" val="2031737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HEC-HMS Model Development</a:t>
            </a: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idx="1"/>
          </p:nvPr>
        </p:nvSpPr>
        <p:spPr/>
        <p:txBody>
          <a:bodyPr>
            <a:normAutofit/>
          </a:bodyPr>
          <a:lstStyle/>
          <a:p>
            <a:r>
              <a:rPr lang="en-US" sz="2800" dirty="0"/>
              <a:t>Created a standar</a:t>
            </a:r>
            <a:r>
              <a:rPr lang="en-US" dirty="0"/>
              <a:t>d operating procedure that could be used to construct and calibrate HEC-HMS models</a:t>
            </a:r>
          </a:p>
          <a:p>
            <a:r>
              <a:rPr lang="en-US" sz="2800" dirty="0"/>
              <a:t>Once sites were selected, assign locations to team members</a:t>
            </a:r>
          </a:p>
          <a:p>
            <a:r>
              <a:rPr lang="en-US" sz="2800" dirty="0"/>
              <a:t>Large team to collect and process data as well as perform modeling:</a:t>
            </a:r>
          </a:p>
          <a:p>
            <a:pPr lvl="1"/>
            <a:r>
              <a:rPr lang="en-US" dirty="0"/>
              <a:t>HEC (9)</a:t>
            </a:r>
          </a:p>
          <a:p>
            <a:pPr lvl="1"/>
            <a:r>
              <a:rPr lang="en-US" dirty="0"/>
              <a:t>San Francisco District (1)</a:t>
            </a:r>
          </a:p>
          <a:p>
            <a:pPr lvl="1"/>
            <a:r>
              <a:rPr lang="en-US" dirty="0"/>
              <a:t>Sacramento District (6)</a:t>
            </a:r>
          </a:p>
          <a:p>
            <a:pPr lvl="1"/>
            <a:r>
              <a:rPr lang="en-US" dirty="0"/>
              <a:t>Los Angeles District (5)</a:t>
            </a:r>
          </a:p>
          <a:p>
            <a:r>
              <a:rPr lang="en-US" dirty="0"/>
              <a:t>Construct and calibrate the various HEC-HMS models in ~1 day</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extLst>
      <p:ext uri="{BB962C8B-B14F-4D97-AF65-F5344CB8AC3E}">
        <p14:creationId xmlns:p14="http://schemas.microsoft.com/office/powerpoint/2010/main" val="2069150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Data Compilation</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sz="half" idx="1"/>
          </p:nvPr>
        </p:nvSpPr>
        <p:spPr/>
        <p:txBody>
          <a:bodyPr>
            <a:normAutofit fontScale="92500" lnSpcReduction="10000"/>
          </a:bodyPr>
          <a:lstStyle/>
          <a:p>
            <a:pPr marL="0" indent="0">
              <a:lnSpc>
                <a:spcPct val="90000"/>
              </a:lnSpc>
              <a:buNone/>
            </a:pPr>
            <a:r>
              <a:rPr lang="en-US" sz="2800" dirty="0"/>
              <a:t>For each location, gather and process:</a:t>
            </a:r>
          </a:p>
          <a:p>
            <a:r>
              <a:rPr lang="en-US" sz="2800" dirty="0"/>
              <a:t>GIS data</a:t>
            </a:r>
          </a:p>
          <a:p>
            <a:pPr lvl="1"/>
            <a:r>
              <a:rPr lang="en-US" dirty="0"/>
              <a:t>Terrain</a:t>
            </a:r>
          </a:p>
          <a:p>
            <a:pPr lvl="1"/>
            <a:r>
              <a:rPr lang="en-US" dirty="0"/>
              <a:t>Hydrography</a:t>
            </a:r>
          </a:p>
          <a:p>
            <a:pPr lvl="1"/>
            <a:r>
              <a:rPr lang="en-US" dirty="0"/>
              <a:t>Watershed boundaries</a:t>
            </a:r>
          </a:p>
          <a:p>
            <a:r>
              <a:rPr lang="en-US" sz="2800" dirty="0"/>
              <a:t>Boundary conditions</a:t>
            </a:r>
          </a:p>
          <a:p>
            <a:pPr lvl="1"/>
            <a:r>
              <a:rPr lang="en-US" dirty="0"/>
              <a:t>Gridded precipitation</a:t>
            </a:r>
          </a:p>
          <a:p>
            <a:pPr lvl="1"/>
            <a:r>
              <a:rPr lang="en-US" dirty="0"/>
              <a:t>Gridded temperature*</a:t>
            </a:r>
          </a:p>
          <a:p>
            <a:pPr lvl="1"/>
            <a:r>
              <a:rPr lang="en-US" dirty="0"/>
              <a:t>Gridded snow*</a:t>
            </a:r>
          </a:p>
          <a:p>
            <a:r>
              <a:rPr lang="en-US" sz="2800" dirty="0"/>
              <a:t>Observed data</a:t>
            </a:r>
          </a:p>
          <a:p>
            <a:pPr lvl="1"/>
            <a:r>
              <a:rPr lang="en-US" dirty="0"/>
              <a:t>Streamflow</a:t>
            </a:r>
          </a:p>
          <a:p>
            <a:pPr lvl="1"/>
            <a:r>
              <a:rPr lang="en-US" dirty="0"/>
              <a:t>Computed reservoir inflow*</a:t>
            </a:r>
          </a:p>
          <a:p>
            <a:pPr lvl="1"/>
            <a:r>
              <a:rPr lang="en-US" dirty="0"/>
              <a:t>Snow water equivalent (SWE)*</a:t>
            </a:r>
          </a:p>
        </p:txBody>
      </p:sp>
      <p:pic>
        <p:nvPicPr>
          <p:cNvPr id="10" name="Content Placeholder 9">
            <a:extLst>
              <a:ext uri="{FF2B5EF4-FFF2-40B4-BE49-F238E27FC236}">
                <a16:creationId xmlns:a16="http://schemas.microsoft.com/office/drawing/2014/main" id="{04D20D0C-FA12-5C26-B708-F9A6A4721D01}"/>
              </a:ext>
            </a:extLst>
          </p:cNvPr>
          <p:cNvPicPr>
            <a:picLocks noGrp="1" noChangeAspect="1"/>
          </p:cNvPicPr>
          <p:nvPr>
            <p:ph sz="half" idx="2"/>
          </p:nvPr>
        </p:nvPicPr>
        <p:blipFill>
          <a:blip r:embed="rId3"/>
          <a:stretch>
            <a:fillRect/>
          </a:stretch>
        </p:blipFill>
        <p:spPr>
          <a:xfrm>
            <a:off x="6172200" y="1317375"/>
            <a:ext cx="5181600" cy="4661400"/>
          </a:xfrm>
          <a:prstGeom prst="rect">
            <a:avLst/>
          </a:prstGeom>
        </p:spPr>
      </p:pic>
    </p:spTree>
    <p:extLst>
      <p:ext uri="{BB962C8B-B14F-4D97-AF65-F5344CB8AC3E}">
        <p14:creationId xmlns:p14="http://schemas.microsoft.com/office/powerpoint/2010/main" val="825390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Streamflow</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sz="half" idx="1"/>
          </p:nvPr>
        </p:nvSpPr>
        <p:spPr/>
        <p:txBody>
          <a:bodyPr>
            <a:normAutofit/>
          </a:bodyPr>
          <a:lstStyle/>
          <a:p>
            <a:r>
              <a:rPr lang="en-US" sz="2800" dirty="0"/>
              <a:t>USGS</a:t>
            </a:r>
          </a:p>
          <a:p>
            <a:pPr lvl="1"/>
            <a:r>
              <a:rPr lang="en-US" dirty="0"/>
              <a:t>Inst. Peak</a:t>
            </a:r>
          </a:p>
          <a:p>
            <a:pPr lvl="1"/>
            <a:r>
              <a:rPr lang="en-US" dirty="0"/>
              <a:t>Daily Average</a:t>
            </a:r>
          </a:p>
          <a:p>
            <a:pPr lvl="1"/>
            <a:r>
              <a:rPr lang="en-US" dirty="0"/>
              <a:t>15-/30-/60-minute</a:t>
            </a:r>
          </a:p>
          <a:p>
            <a:r>
              <a:rPr lang="en-US" sz="2800" dirty="0"/>
              <a:t>USACE</a:t>
            </a:r>
          </a:p>
          <a:p>
            <a:pPr lvl="1"/>
            <a:r>
              <a:rPr lang="en-US" dirty="0"/>
              <a:t>Outflow</a:t>
            </a:r>
          </a:p>
          <a:p>
            <a:pPr lvl="1"/>
            <a:r>
              <a:rPr lang="en-US" dirty="0"/>
              <a:t>Pool Elevation</a:t>
            </a:r>
          </a:p>
          <a:p>
            <a:pPr lvl="1"/>
            <a:r>
              <a:rPr lang="en-US" dirty="0"/>
              <a:t>Computed Inflow</a:t>
            </a:r>
          </a:p>
        </p:txBody>
      </p:sp>
      <p:pic>
        <p:nvPicPr>
          <p:cNvPr id="18" name="Picture 17">
            <a:extLst>
              <a:ext uri="{FF2B5EF4-FFF2-40B4-BE49-F238E27FC236}">
                <a16:creationId xmlns:a16="http://schemas.microsoft.com/office/drawing/2014/main" id="{7FB771A3-2514-D71A-18B0-2B9DC874DF77}"/>
              </a:ext>
            </a:extLst>
          </p:cNvPr>
          <p:cNvPicPr>
            <a:picLocks noChangeAspect="1"/>
          </p:cNvPicPr>
          <p:nvPr/>
        </p:nvPicPr>
        <p:blipFill>
          <a:blip r:embed="rId3"/>
          <a:stretch>
            <a:fillRect/>
          </a:stretch>
        </p:blipFill>
        <p:spPr>
          <a:xfrm>
            <a:off x="7926457" y="311692"/>
            <a:ext cx="3823553" cy="3221212"/>
          </a:xfrm>
          <a:prstGeom prst="rect">
            <a:avLst/>
          </a:prstGeom>
        </p:spPr>
      </p:pic>
      <p:pic>
        <p:nvPicPr>
          <p:cNvPr id="19" name="Picture 18">
            <a:extLst>
              <a:ext uri="{FF2B5EF4-FFF2-40B4-BE49-F238E27FC236}">
                <a16:creationId xmlns:a16="http://schemas.microsoft.com/office/drawing/2014/main" id="{EDCCF6A6-F8BF-CACE-1112-43D8E164A355}"/>
              </a:ext>
            </a:extLst>
          </p:cNvPr>
          <p:cNvPicPr>
            <a:picLocks noChangeAspect="1"/>
          </p:cNvPicPr>
          <p:nvPr/>
        </p:nvPicPr>
        <p:blipFill rotWithShape="1">
          <a:blip r:embed="rId4"/>
          <a:srcRect l="6832" t="10566" r="3216" b="13437"/>
          <a:stretch/>
        </p:blipFill>
        <p:spPr>
          <a:xfrm>
            <a:off x="5604164" y="3046432"/>
            <a:ext cx="5078603" cy="3609781"/>
          </a:xfrm>
          <a:prstGeom prst="rect">
            <a:avLst/>
          </a:prstGeom>
          <a:ln>
            <a:solidFill>
              <a:srgbClr val="000000"/>
            </a:solidFill>
          </a:ln>
        </p:spPr>
      </p:pic>
      <p:grpSp>
        <p:nvGrpSpPr>
          <p:cNvPr id="20" name="Group 19">
            <a:extLst>
              <a:ext uri="{FF2B5EF4-FFF2-40B4-BE49-F238E27FC236}">
                <a16:creationId xmlns:a16="http://schemas.microsoft.com/office/drawing/2014/main" id="{AEDCE99A-2135-5EFB-79B0-F0FA83FDCEBA}"/>
              </a:ext>
            </a:extLst>
          </p:cNvPr>
          <p:cNvGrpSpPr/>
          <p:nvPr/>
        </p:nvGrpSpPr>
        <p:grpSpPr>
          <a:xfrm>
            <a:off x="8311944" y="3078112"/>
            <a:ext cx="2326278" cy="923330"/>
            <a:chOff x="6625499" y="2644775"/>
            <a:chExt cx="2326278" cy="923330"/>
          </a:xfrm>
        </p:grpSpPr>
        <p:sp>
          <p:nvSpPr>
            <p:cNvPr id="21" name="TextBox 20">
              <a:extLst>
                <a:ext uri="{FF2B5EF4-FFF2-40B4-BE49-F238E27FC236}">
                  <a16:creationId xmlns:a16="http://schemas.microsoft.com/office/drawing/2014/main" id="{5543739C-984E-CDE5-69AB-4FF56A5C5C57}"/>
                </a:ext>
              </a:extLst>
            </p:cNvPr>
            <p:cNvSpPr txBox="1"/>
            <p:nvPr/>
          </p:nvSpPr>
          <p:spPr>
            <a:xfrm>
              <a:off x="6625499" y="2644775"/>
              <a:ext cx="2326278" cy="923330"/>
            </a:xfrm>
            <a:prstGeom prst="rect">
              <a:avLst/>
            </a:prstGeom>
            <a:solidFill>
              <a:srgbClr val="FFFFFF"/>
            </a:solidFill>
            <a:ln>
              <a:solidFill>
                <a:srgbClr val="000000"/>
              </a:solidFill>
            </a:ln>
          </p:spPr>
          <p:txBody>
            <a:bodyPr wrap="none" rtlCol="0">
              <a:spAutoFit/>
            </a:bodyPr>
            <a:lstStyle/>
            <a:p>
              <a:pPr marL="0" marR="0" lvl="0" indent="406400"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Arial" charset="0"/>
                </a:rPr>
                <a:t>Computed Inflow</a:t>
              </a:r>
            </a:p>
            <a:p>
              <a:pPr marL="0" marR="0" lvl="0" indent="406400"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Arial" charset="0"/>
                </a:rPr>
                <a:t>Outflow</a:t>
              </a:r>
            </a:p>
            <a:p>
              <a:pPr marL="0" marR="0" lvl="0" indent="406400"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Arial" charset="0"/>
                </a:rPr>
                <a:t>Pool Elevation</a:t>
              </a:r>
            </a:p>
          </p:txBody>
        </p:sp>
        <p:cxnSp>
          <p:nvCxnSpPr>
            <p:cNvPr id="22" name="Straight Connector 21">
              <a:extLst>
                <a:ext uri="{FF2B5EF4-FFF2-40B4-BE49-F238E27FC236}">
                  <a16:creationId xmlns:a16="http://schemas.microsoft.com/office/drawing/2014/main" id="{74E07B4B-31AF-EE5F-7B28-EDCEE3B7CA0B}"/>
                </a:ext>
              </a:extLst>
            </p:cNvPr>
            <p:cNvCxnSpPr>
              <a:cxnSpLocks/>
            </p:cNvCxnSpPr>
            <p:nvPr/>
          </p:nvCxnSpPr>
          <p:spPr>
            <a:xfrm>
              <a:off x="6701938" y="2825750"/>
              <a:ext cx="320040" cy="0"/>
            </a:xfrm>
            <a:prstGeom prst="line">
              <a:avLst/>
            </a:prstGeom>
            <a:noFill/>
            <a:ln w="25400" cap="flat" cmpd="sng" algn="ctr">
              <a:solidFill>
                <a:srgbClr val="0070C0"/>
              </a:solidFill>
              <a:prstDash val="solid"/>
            </a:ln>
            <a:effectLst/>
          </p:spPr>
        </p:cxnSp>
        <p:cxnSp>
          <p:nvCxnSpPr>
            <p:cNvPr id="23" name="Straight Connector 22">
              <a:extLst>
                <a:ext uri="{FF2B5EF4-FFF2-40B4-BE49-F238E27FC236}">
                  <a16:creationId xmlns:a16="http://schemas.microsoft.com/office/drawing/2014/main" id="{B243FD3D-1904-9B12-F61D-7AEE41F5132D}"/>
                </a:ext>
              </a:extLst>
            </p:cNvPr>
            <p:cNvCxnSpPr>
              <a:cxnSpLocks/>
            </p:cNvCxnSpPr>
            <p:nvPr/>
          </p:nvCxnSpPr>
          <p:spPr>
            <a:xfrm>
              <a:off x="6701938" y="3105150"/>
              <a:ext cx="320040" cy="0"/>
            </a:xfrm>
            <a:prstGeom prst="line">
              <a:avLst/>
            </a:prstGeom>
            <a:noFill/>
            <a:ln w="25400" cap="flat" cmpd="sng" algn="ctr">
              <a:solidFill>
                <a:srgbClr val="FF0000"/>
              </a:solidFill>
              <a:prstDash val="solid"/>
            </a:ln>
            <a:effectLst/>
          </p:spPr>
        </p:cxnSp>
        <p:cxnSp>
          <p:nvCxnSpPr>
            <p:cNvPr id="24" name="Straight Connector 23">
              <a:extLst>
                <a:ext uri="{FF2B5EF4-FFF2-40B4-BE49-F238E27FC236}">
                  <a16:creationId xmlns:a16="http://schemas.microsoft.com/office/drawing/2014/main" id="{738536A9-CC74-E852-6CED-31EF2F41C036}"/>
                </a:ext>
              </a:extLst>
            </p:cNvPr>
            <p:cNvCxnSpPr>
              <a:cxnSpLocks/>
            </p:cNvCxnSpPr>
            <p:nvPr/>
          </p:nvCxnSpPr>
          <p:spPr>
            <a:xfrm>
              <a:off x="6701938" y="3371850"/>
              <a:ext cx="320040" cy="0"/>
            </a:xfrm>
            <a:prstGeom prst="line">
              <a:avLst/>
            </a:prstGeom>
            <a:noFill/>
            <a:ln w="25400" cap="flat" cmpd="sng" algn="ctr">
              <a:solidFill>
                <a:srgbClr val="000000"/>
              </a:solidFill>
              <a:prstDash val="solid"/>
            </a:ln>
            <a:effectLst/>
          </p:spPr>
        </p:cxnSp>
      </p:grpSp>
    </p:spTree>
    <p:extLst>
      <p:ext uri="{BB962C8B-B14F-4D97-AF65-F5344CB8AC3E}">
        <p14:creationId xmlns:p14="http://schemas.microsoft.com/office/powerpoint/2010/main" val="324000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Precipitation Data</a:t>
            </a:r>
          </a:p>
        </p:txBody>
      </p:sp>
      <p:sp>
        <p:nvSpPr>
          <p:cNvPr id="3" name="Content Placeholder 2"/>
          <p:cNvSpPr>
            <a:spLocks noGrp="1"/>
          </p:cNvSpPr>
          <p:nvPr>
            <p:ph idx="1"/>
          </p:nvPr>
        </p:nvSpPr>
        <p:spPr/>
        <p:txBody>
          <a:bodyPr>
            <a:normAutofit/>
          </a:bodyPr>
          <a:lstStyle/>
          <a:p>
            <a:r>
              <a:rPr lang="en-US" dirty="0"/>
              <a:t>MRMS (2015 – present)</a:t>
            </a:r>
          </a:p>
          <a:p>
            <a:r>
              <a:rPr lang="en-US" dirty="0"/>
              <a:t>RTMA (2006 – present)</a:t>
            </a:r>
          </a:p>
          <a:p>
            <a:r>
              <a:rPr lang="en-US" dirty="0"/>
              <a:t>PRISM (1981 – present)</a:t>
            </a:r>
          </a:p>
          <a:p>
            <a:pPr lvl="1"/>
            <a:r>
              <a:rPr lang="en-US" dirty="0"/>
              <a:t>Used to normalize</a:t>
            </a:r>
          </a:p>
          <a:p>
            <a:r>
              <a:rPr lang="en-US" dirty="0"/>
              <a:t>NEXRAD (2002 – 2011)</a:t>
            </a:r>
          </a:p>
          <a:p>
            <a:r>
              <a:rPr lang="en-US" dirty="0"/>
              <a:t>Stage IV (2002 – 2015)</a:t>
            </a:r>
          </a:p>
          <a:p>
            <a:r>
              <a:rPr lang="en-US" dirty="0"/>
              <a:t>AORC (1979 – present)</a:t>
            </a:r>
          </a:p>
        </p:txBody>
      </p:sp>
      <p:pic>
        <p:nvPicPr>
          <p:cNvPr id="16" name="169D0EE1-6723-4587-A560-2A1C7C85C538">
            <a:hlinkClick r:id="" action="ppaction://media"/>
            <a:extLst>
              <a:ext uri="{FF2B5EF4-FFF2-40B4-BE49-F238E27FC236}">
                <a16:creationId xmlns:a16="http://schemas.microsoft.com/office/drawing/2014/main" id="{C6F5E345-F236-4B75-9E06-8C9A5AC60EFD}"/>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367774" y="1119963"/>
            <a:ext cx="3972049" cy="5377543"/>
          </a:xfrm>
          <a:prstGeom prst="rect">
            <a:avLst/>
          </a:prstGeom>
        </p:spPr>
      </p:pic>
      <p:grpSp>
        <p:nvGrpSpPr>
          <p:cNvPr id="2" name="Group 1">
            <a:extLst>
              <a:ext uri="{FF2B5EF4-FFF2-40B4-BE49-F238E27FC236}">
                <a16:creationId xmlns:a16="http://schemas.microsoft.com/office/drawing/2014/main" id="{BC8FB14A-F512-FB7A-1233-2CB71C792796}"/>
              </a:ext>
            </a:extLst>
          </p:cNvPr>
          <p:cNvGrpSpPr/>
          <p:nvPr/>
        </p:nvGrpSpPr>
        <p:grpSpPr>
          <a:xfrm>
            <a:off x="5167746" y="4886590"/>
            <a:ext cx="1005293" cy="1610916"/>
            <a:chOff x="8462557" y="1449586"/>
            <a:chExt cx="1005293" cy="1610916"/>
          </a:xfrm>
        </p:grpSpPr>
        <p:sp>
          <p:nvSpPr>
            <p:cNvPr id="5" name="Rectangle 4">
              <a:extLst>
                <a:ext uri="{FF2B5EF4-FFF2-40B4-BE49-F238E27FC236}">
                  <a16:creationId xmlns:a16="http://schemas.microsoft.com/office/drawing/2014/main" id="{FD14D00C-4203-6306-E92C-37988DEE70C1}"/>
                </a:ext>
              </a:extLst>
            </p:cNvPr>
            <p:cNvSpPr/>
            <p:nvPr/>
          </p:nvSpPr>
          <p:spPr>
            <a:xfrm>
              <a:off x="8462557" y="1449586"/>
              <a:ext cx="1005293" cy="1610916"/>
            </a:xfrm>
            <a:prstGeom prst="rect">
              <a:avLst/>
            </a:prstGeom>
            <a:solidFill>
              <a:srgbClr val="FFFFFF"/>
            </a:solidFill>
            <a:ln w="9525" cap="flat" cmpd="sng" algn="ctr">
              <a:solidFill>
                <a:srgbClr val="000000"/>
              </a:solidFill>
              <a:prstDash val="solid"/>
            </a:ln>
            <a:effectLst/>
          </p:spPr>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6" name="Rectangle 5">
              <a:extLst>
                <a:ext uri="{FF2B5EF4-FFF2-40B4-BE49-F238E27FC236}">
                  <a16:creationId xmlns:a16="http://schemas.microsoft.com/office/drawing/2014/main" id="{42189B1E-120F-A6D6-F73E-5A811CAF19AF}"/>
                </a:ext>
              </a:extLst>
            </p:cNvPr>
            <p:cNvSpPr/>
            <p:nvPr/>
          </p:nvSpPr>
          <p:spPr>
            <a:xfrm>
              <a:off x="8601075" y="2028825"/>
              <a:ext cx="210098" cy="914400"/>
            </a:xfrm>
            <a:prstGeom prst="rect">
              <a:avLst/>
            </a:prstGeom>
            <a:gradFill flip="none" rotWithShape="1">
              <a:gsLst>
                <a:gs pos="83000">
                  <a:srgbClr val="FF5050"/>
                </a:gs>
                <a:gs pos="33000">
                  <a:srgbClr val="00B050"/>
                </a:gs>
                <a:gs pos="17000">
                  <a:srgbClr val="000099"/>
                </a:gs>
                <a:gs pos="0">
                  <a:srgbClr val="0066FF"/>
                </a:gs>
                <a:gs pos="67000">
                  <a:srgbClr val="FFC000"/>
                </a:gs>
                <a:gs pos="50000">
                  <a:srgbClr val="FFFF00"/>
                </a:gs>
                <a:gs pos="100000">
                  <a:srgbClr val="7030A0"/>
                </a:gs>
              </a:gsLst>
              <a:path path="circle">
                <a:fillToRect l="100000" b="100000"/>
              </a:path>
              <a:tileRect t="-100000" r="-100000"/>
            </a:gradFill>
            <a:ln w="9525" cap="flat" cmpd="sng" algn="ctr">
              <a:noFill/>
              <a:prstDash val="solid"/>
            </a:ln>
            <a:effectLst/>
          </p:spPr>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7" name="TextBox 60">
              <a:extLst>
                <a:ext uri="{FF2B5EF4-FFF2-40B4-BE49-F238E27FC236}">
                  <a16:creationId xmlns:a16="http://schemas.microsoft.com/office/drawing/2014/main" id="{9533DE11-3989-660D-5C49-B26A250752E4}"/>
                </a:ext>
              </a:extLst>
            </p:cNvPr>
            <p:cNvSpPr txBox="1"/>
            <p:nvPr/>
          </p:nvSpPr>
          <p:spPr>
            <a:xfrm>
              <a:off x="8773621" y="1905000"/>
              <a:ext cx="284052"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0</a:t>
              </a:r>
            </a:p>
          </p:txBody>
        </p:sp>
        <p:sp>
          <p:nvSpPr>
            <p:cNvPr id="9" name="TextBox 61">
              <a:extLst>
                <a:ext uri="{FF2B5EF4-FFF2-40B4-BE49-F238E27FC236}">
                  <a16:creationId xmlns:a16="http://schemas.microsoft.com/office/drawing/2014/main" id="{150FF6B0-68E5-4B5F-4A4B-4D183575F750}"/>
                </a:ext>
              </a:extLst>
            </p:cNvPr>
            <p:cNvSpPr txBox="1"/>
            <p:nvPr/>
          </p:nvSpPr>
          <p:spPr>
            <a:xfrm>
              <a:off x="8773621" y="2752725"/>
              <a:ext cx="383438"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50</a:t>
              </a:r>
            </a:p>
          </p:txBody>
        </p:sp>
        <p:sp>
          <p:nvSpPr>
            <p:cNvPr id="10" name="TextBox 63">
              <a:extLst>
                <a:ext uri="{FF2B5EF4-FFF2-40B4-BE49-F238E27FC236}">
                  <a16:creationId xmlns:a16="http://schemas.microsoft.com/office/drawing/2014/main" id="{203100AB-CE5F-DA39-9B51-D2FD5657A230}"/>
                </a:ext>
              </a:extLst>
            </p:cNvPr>
            <p:cNvSpPr txBox="1"/>
            <p:nvPr/>
          </p:nvSpPr>
          <p:spPr>
            <a:xfrm>
              <a:off x="8462557" y="1449586"/>
              <a:ext cx="1005293" cy="523220"/>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err="1">
                  <a:ln>
                    <a:noFill/>
                  </a:ln>
                  <a:solidFill>
                    <a:srgbClr val="000000"/>
                  </a:solidFill>
                  <a:effectLst/>
                  <a:uLnTx/>
                  <a:uFillTx/>
                  <a:latin typeface="Arial" charset="0"/>
                  <a:ea typeface="+mn-ea"/>
                  <a:cs typeface="+mn-cs"/>
                </a:rPr>
                <a:t>Precip</a:t>
              </a:r>
              <a:r>
                <a:rPr kumimoji="0" lang="en-US" sz="1400" b="0" i="0" u="none" strike="noStrike" kern="1200" cap="none" spc="0" normalizeH="0" baseline="0" noProof="0" dirty="0">
                  <a:ln>
                    <a:noFill/>
                  </a:ln>
                  <a:solidFill>
                    <a:srgbClr val="000000"/>
                  </a:solidFill>
                  <a:effectLst/>
                  <a:uLnTx/>
                  <a:uFillTx/>
                  <a:latin typeface="Arial" charset="0"/>
                  <a:ea typeface="+mn-ea"/>
                  <a:cs typeface="+mn-cs"/>
                </a:rPr>
                <a:t> Depth (in)</a:t>
              </a:r>
            </a:p>
          </p:txBody>
        </p:sp>
      </p:grpSp>
      <p:pic>
        <p:nvPicPr>
          <p:cNvPr id="24" name="Picture 23">
            <a:extLst>
              <a:ext uri="{FF2B5EF4-FFF2-40B4-BE49-F238E27FC236}">
                <a16:creationId xmlns:a16="http://schemas.microsoft.com/office/drawing/2014/main" id="{18687DCE-CE7B-F713-B7F0-BCE7F18A8B59}"/>
              </a:ext>
            </a:extLst>
          </p:cNvPr>
          <p:cNvPicPr>
            <a:picLocks noChangeAspect="1"/>
          </p:cNvPicPr>
          <p:nvPr/>
        </p:nvPicPr>
        <p:blipFill>
          <a:blip r:embed="rId6"/>
          <a:stretch>
            <a:fillRect/>
          </a:stretch>
        </p:blipFill>
        <p:spPr>
          <a:xfrm>
            <a:off x="8918321" y="1207201"/>
            <a:ext cx="2789133" cy="2346490"/>
          </a:xfrm>
          <a:prstGeom prst="rect">
            <a:avLst/>
          </a:prstGeom>
        </p:spPr>
      </p:pic>
      <p:grpSp>
        <p:nvGrpSpPr>
          <p:cNvPr id="25" name="Group 24">
            <a:extLst>
              <a:ext uri="{FF2B5EF4-FFF2-40B4-BE49-F238E27FC236}">
                <a16:creationId xmlns:a16="http://schemas.microsoft.com/office/drawing/2014/main" id="{4B51BAA9-B54F-DCF8-224D-EC26040794B3}"/>
              </a:ext>
            </a:extLst>
          </p:cNvPr>
          <p:cNvGrpSpPr/>
          <p:nvPr/>
        </p:nvGrpSpPr>
        <p:grpSpPr>
          <a:xfrm>
            <a:off x="9124100" y="3553691"/>
            <a:ext cx="1978427" cy="738664"/>
            <a:chOff x="6625499" y="2644775"/>
            <a:chExt cx="1978427" cy="738664"/>
          </a:xfrm>
        </p:grpSpPr>
        <p:sp>
          <p:nvSpPr>
            <p:cNvPr id="26" name="TextBox 25">
              <a:extLst>
                <a:ext uri="{FF2B5EF4-FFF2-40B4-BE49-F238E27FC236}">
                  <a16:creationId xmlns:a16="http://schemas.microsoft.com/office/drawing/2014/main" id="{444DA743-E52D-0709-EB0F-683A9D534DFB}"/>
                </a:ext>
              </a:extLst>
            </p:cNvPr>
            <p:cNvSpPr txBox="1"/>
            <p:nvPr/>
          </p:nvSpPr>
          <p:spPr>
            <a:xfrm>
              <a:off x="6625499" y="2644775"/>
              <a:ext cx="1978427" cy="738664"/>
            </a:xfrm>
            <a:prstGeom prst="rect">
              <a:avLst/>
            </a:prstGeom>
            <a:solidFill>
              <a:srgbClr val="FFFFFF"/>
            </a:solidFill>
            <a:ln>
              <a:solidFill>
                <a:srgbClr val="000000"/>
              </a:solidFill>
            </a:ln>
          </p:spPr>
          <p:txBody>
            <a:bodyPr wrap="none" rtlCol="0">
              <a:spAutoFit/>
            </a:bodyPr>
            <a:lstStyle/>
            <a:p>
              <a:pPr marL="0" marR="0" lvl="0" indent="40640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charset="0"/>
                </a:rPr>
                <a:t>Corrected MRMS</a:t>
              </a:r>
            </a:p>
            <a:p>
              <a:pPr marL="0" marR="0" lvl="0" indent="40640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charset="0"/>
                </a:rPr>
                <a:t>Raw MRMS</a:t>
              </a:r>
            </a:p>
            <a:p>
              <a:pPr marL="0" marR="0" lvl="0" indent="406400"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charset="0"/>
                </a:rPr>
                <a:t>PRISM</a:t>
              </a:r>
            </a:p>
          </p:txBody>
        </p:sp>
        <p:cxnSp>
          <p:nvCxnSpPr>
            <p:cNvPr id="27" name="Straight Connector 26">
              <a:extLst>
                <a:ext uri="{FF2B5EF4-FFF2-40B4-BE49-F238E27FC236}">
                  <a16:creationId xmlns:a16="http://schemas.microsoft.com/office/drawing/2014/main" id="{6755BC8E-F430-3DF5-F647-AC5389B9B1AA}"/>
                </a:ext>
              </a:extLst>
            </p:cNvPr>
            <p:cNvCxnSpPr>
              <a:cxnSpLocks/>
            </p:cNvCxnSpPr>
            <p:nvPr/>
          </p:nvCxnSpPr>
          <p:spPr>
            <a:xfrm>
              <a:off x="6701938" y="2811896"/>
              <a:ext cx="320040" cy="0"/>
            </a:xfrm>
            <a:prstGeom prst="line">
              <a:avLst/>
            </a:prstGeom>
            <a:noFill/>
            <a:ln w="25400" cap="flat" cmpd="sng" algn="ctr">
              <a:solidFill>
                <a:srgbClr val="1EF5FA"/>
              </a:solidFill>
              <a:prstDash val="solid"/>
            </a:ln>
            <a:effectLst/>
          </p:spPr>
        </p:cxnSp>
        <p:cxnSp>
          <p:nvCxnSpPr>
            <p:cNvPr id="28" name="Straight Connector 27">
              <a:extLst>
                <a:ext uri="{FF2B5EF4-FFF2-40B4-BE49-F238E27FC236}">
                  <a16:creationId xmlns:a16="http://schemas.microsoft.com/office/drawing/2014/main" id="{623C1A86-6420-830A-C889-DF1D45C75C06}"/>
                </a:ext>
              </a:extLst>
            </p:cNvPr>
            <p:cNvCxnSpPr>
              <a:cxnSpLocks/>
            </p:cNvCxnSpPr>
            <p:nvPr/>
          </p:nvCxnSpPr>
          <p:spPr>
            <a:xfrm>
              <a:off x="6701938" y="3028950"/>
              <a:ext cx="320040" cy="0"/>
            </a:xfrm>
            <a:prstGeom prst="line">
              <a:avLst/>
            </a:prstGeom>
            <a:noFill/>
            <a:ln w="25400" cap="flat" cmpd="sng" algn="ctr">
              <a:solidFill>
                <a:srgbClr val="000099"/>
              </a:solidFill>
              <a:prstDash val="solid"/>
            </a:ln>
            <a:effectLst/>
          </p:spPr>
        </p:cxnSp>
        <p:cxnSp>
          <p:nvCxnSpPr>
            <p:cNvPr id="29" name="Straight Connector 28">
              <a:extLst>
                <a:ext uri="{FF2B5EF4-FFF2-40B4-BE49-F238E27FC236}">
                  <a16:creationId xmlns:a16="http://schemas.microsoft.com/office/drawing/2014/main" id="{D18C6715-2EE0-EC3D-D316-84AA5AB877F9}"/>
                </a:ext>
              </a:extLst>
            </p:cNvPr>
            <p:cNvCxnSpPr>
              <a:cxnSpLocks/>
            </p:cNvCxnSpPr>
            <p:nvPr/>
          </p:nvCxnSpPr>
          <p:spPr>
            <a:xfrm>
              <a:off x="6701938" y="3240231"/>
              <a:ext cx="320040" cy="0"/>
            </a:xfrm>
            <a:prstGeom prst="line">
              <a:avLst/>
            </a:prstGeom>
            <a:noFill/>
            <a:ln w="25400" cap="flat" cmpd="sng" algn="ctr">
              <a:solidFill>
                <a:srgbClr val="FF0000"/>
              </a:solidFill>
              <a:prstDash val="solid"/>
            </a:ln>
            <a:effectLst/>
          </p:spPr>
        </p:cxnSp>
      </p:grpSp>
      <p:sp>
        <p:nvSpPr>
          <p:cNvPr id="30" name="Slide Number Placeholder 6">
            <a:extLst>
              <a:ext uri="{FF2B5EF4-FFF2-40B4-BE49-F238E27FC236}">
                <a16:creationId xmlns:a16="http://schemas.microsoft.com/office/drawing/2014/main" id="{6AE8E581-A2D0-82A9-311E-A1A95ED613E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extLst>
      <p:ext uri="{BB962C8B-B14F-4D97-AF65-F5344CB8AC3E}">
        <p14:creationId xmlns:p14="http://schemas.microsoft.com/office/powerpoint/2010/main" val="2374523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594"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6"/>
                                        </p:tgtEl>
                                      </p:cBhvr>
                                    </p:cmd>
                                  </p:childTnLst>
                                </p:cTn>
                              </p:par>
                            </p:childTnLst>
                          </p:cTn>
                        </p:par>
                      </p:childTnLst>
                    </p:cTn>
                  </p:par>
                </p:childTnLst>
              </p:cTn>
              <p:nextCondLst>
                <p:cond evt="onClick" delay="0">
                  <p:tgtEl>
                    <p:spTgt spid="16"/>
                  </p:tgtEl>
                </p:cond>
              </p:nextCondLst>
            </p:seq>
            <p:video>
              <p:cMediaNode vol="80000">
                <p:cTn id="12" repeatCount="indefinite" fill="hold" display="0">
                  <p:stCondLst>
                    <p:cond delay="indefinite"/>
                  </p:stCondLst>
                </p:cTn>
                <p:tgtEl>
                  <p:spTgt spid="16"/>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Temperature and Snow Data</a:t>
            </a:r>
          </a:p>
        </p:txBody>
      </p:sp>
      <p:sp>
        <p:nvSpPr>
          <p:cNvPr id="3" name="Content Placeholder 2"/>
          <p:cNvSpPr>
            <a:spLocks noGrp="1"/>
          </p:cNvSpPr>
          <p:nvPr>
            <p:ph sz="half" idx="1"/>
          </p:nvPr>
        </p:nvSpPr>
        <p:spPr/>
        <p:txBody>
          <a:bodyPr/>
          <a:lstStyle/>
          <a:p>
            <a:pPr marL="0" indent="0">
              <a:buNone/>
            </a:pPr>
            <a:r>
              <a:rPr lang="en-US" sz="2800" dirty="0"/>
              <a:t>Temperature</a:t>
            </a:r>
          </a:p>
          <a:p>
            <a:pPr lvl="1"/>
            <a:r>
              <a:rPr lang="en-US" dirty="0"/>
              <a:t>RTMA (2006 – present)</a:t>
            </a:r>
          </a:p>
          <a:p>
            <a:pPr lvl="1"/>
            <a:r>
              <a:rPr lang="en-US" dirty="0"/>
              <a:t>AORC (1979 – present)</a:t>
            </a:r>
          </a:p>
          <a:p>
            <a:pPr marL="0" indent="0">
              <a:buNone/>
            </a:pPr>
            <a:r>
              <a:rPr lang="en-US" sz="2800" dirty="0"/>
              <a:t>Snow</a:t>
            </a:r>
          </a:p>
          <a:p>
            <a:pPr lvl="1"/>
            <a:r>
              <a:rPr lang="en-US" dirty="0"/>
              <a:t>SNODAS (2003 – present)</a:t>
            </a:r>
          </a:p>
          <a:p>
            <a:pPr lvl="1"/>
            <a:r>
              <a:rPr lang="en-US" dirty="0"/>
              <a:t>University of Arizona (1982 – present)</a:t>
            </a:r>
          </a:p>
          <a:p>
            <a:pPr marL="609600" indent="-609600"/>
            <a:endParaRPr lang="en-US" dirty="0"/>
          </a:p>
        </p:txBody>
      </p:sp>
      <p:grpSp>
        <p:nvGrpSpPr>
          <p:cNvPr id="7" name="Group 6">
            <a:extLst>
              <a:ext uri="{FF2B5EF4-FFF2-40B4-BE49-F238E27FC236}">
                <a16:creationId xmlns:a16="http://schemas.microsoft.com/office/drawing/2014/main" id="{ED6D6DEE-BCB0-4CB9-AF25-FC3ACD9B6EC0}"/>
              </a:ext>
            </a:extLst>
          </p:cNvPr>
          <p:cNvGrpSpPr/>
          <p:nvPr/>
        </p:nvGrpSpPr>
        <p:grpSpPr>
          <a:xfrm>
            <a:off x="9085324" y="1119500"/>
            <a:ext cx="1263994" cy="1610916"/>
            <a:chOff x="8462557" y="1449586"/>
            <a:chExt cx="1263994" cy="1610916"/>
          </a:xfrm>
        </p:grpSpPr>
        <p:sp>
          <p:nvSpPr>
            <p:cNvPr id="9" name="Rectangle 8">
              <a:extLst>
                <a:ext uri="{FF2B5EF4-FFF2-40B4-BE49-F238E27FC236}">
                  <a16:creationId xmlns:a16="http://schemas.microsoft.com/office/drawing/2014/main" id="{523B1CBF-3A11-4657-BA76-3AF2506671C7}"/>
                </a:ext>
              </a:extLst>
            </p:cNvPr>
            <p:cNvSpPr/>
            <p:nvPr/>
          </p:nvSpPr>
          <p:spPr>
            <a:xfrm>
              <a:off x="8462557" y="1449586"/>
              <a:ext cx="1263994" cy="1610916"/>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dirty="0"/>
            </a:p>
          </p:txBody>
        </p:sp>
        <p:sp>
          <p:nvSpPr>
            <p:cNvPr id="10" name="Rectangle 9">
              <a:extLst>
                <a:ext uri="{FF2B5EF4-FFF2-40B4-BE49-F238E27FC236}">
                  <a16:creationId xmlns:a16="http://schemas.microsoft.com/office/drawing/2014/main" id="{57ACDA76-763B-485B-A418-50821E9FEA39}"/>
                </a:ext>
              </a:extLst>
            </p:cNvPr>
            <p:cNvSpPr/>
            <p:nvPr/>
          </p:nvSpPr>
          <p:spPr>
            <a:xfrm>
              <a:off x="8601075" y="2028825"/>
              <a:ext cx="210098" cy="914400"/>
            </a:xfrm>
            <a:prstGeom prst="rect">
              <a:avLst/>
            </a:prstGeom>
            <a:gradFill flip="none" rotWithShape="1">
              <a:gsLst>
                <a:gs pos="0">
                  <a:srgbClr val="FFFF99"/>
                </a:gs>
                <a:gs pos="50000">
                  <a:srgbClr val="FFC000"/>
                </a:gs>
                <a:gs pos="100000">
                  <a:schemeClr val="accent6">
                    <a:lumMod val="50000"/>
                  </a:schemeClr>
                </a:gs>
              </a:gsLst>
              <a:path path="circle">
                <a:fillToRect l="50000" t="-80000" r="50000" b="18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dirty="0"/>
            </a:p>
          </p:txBody>
        </p:sp>
        <p:sp>
          <p:nvSpPr>
            <p:cNvPr id="11" name="TextBox 60">
              <a:extLst>
                <a:ext uri="{FF2B5EF4-FFF2-40B4-BE49-F238E27FC236}">
                  <a16:creationId xmlns:a16="http://schemas.microsoft.com/office/drawing/2014/main" id="{4E8E1608-1103-4215-9EF5-B1FF91D2D0EB}"/>
                </a:ext>
              </a:extLst>
            </p:cNvPr>
            <p:cNvSpPr txBox="1"/>
            <p:nvPr/>
          </p:nvSpPr>
          <p:spPr>
            <a:xfrm>
              <a:off x="8773621" y="1905000"/>
              <a:ext cx="284052"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t>0</a:t>
              </a:r>
            </a:p>
          </p:txBody>
        </p:sp>
        <p:sp>
          <p:nvSpPr>
            <p:cNvPr id="12" name="TextBox 61">
              <a:extLst>
                <a:ext uri="{FF2B5EF4-FFF2-40B4-BE49-F238E27FC236}">
                  <a16:creationId xmlns:a16="http://schemas.microsoft.com/office/drawing/2014/main" id="{6C3C809F-55A1-4D95-A797-33DAFC961344}"/>
                </a:ext>
              </a:extLst>
            </p:cNvPr>
            <p:cNvSpPr txBox="1"/>
            <p:nvPr/>
          </p:nvSpPr>
          <p:spPr>
            <a:xfrm>
              <a:off x="8773621" y="2752725"/>
              <a:ext cx="383438"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t>15</a:t>
              </a:r>
            </a:p>
          </p:txBody>
        </p:sp>
        <p:sp>
          <p:nvSpPr>
            <p:cNvPr id="13" name="TextBox 63">
              <a:extLst>
                <a:ext uri="{FF2B5EF4-FFF2-40B4-BE49-F238E27FC236}">
                  <a16:creationId xmlns:a16="http://schemas.microsoft.com/office/drawing/2014/main" id="{164FCD0A-AE3B-45A1-8B98-8336EBA53FDA}"/>
                </a:ext>
              </a:extLst>
            </p:cNvPr>
            <p:cNvSpPr txBox="1"/>
            <p:nvPr/>
          </p:nvSpPr>
          <p:spPr>
            <a:xfrm>
              <a:off x="8462557" y="1449586"/>
              <a:ext cx="1263994" cy="523220"/>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err="1"/>
                <a:t>Meltrate</a:t>
              </a:r>
              <a:r>
                <a:rPr lang="en-US" sz="1400" dirty="0"/>
                <a:t> ATI (Deg F - Day)</a:t>
              </a:r>
            </a:p>
          </p:txBody>
        </p:sp>
      </p:grpSp>
      <p:pic>
        <p:nvPicPr>
          <p:cNvPr id="6" name="47C838A1-0F2D-49DD-8CDF-57A52A5F0BF1">
            <a:hlinkClick r:id="" action="ppaction://media"/>
            <a:extLst>
              <a:ext uri="{FF2B5EF4-FFF2-40B4-BE49-F238E27FC236}">
                <a16:creationId xmlns:a16="http://schemas.microsoft.com/office/drawing/2014/main" id="{A24B3E93-3C2E-4ADA-A818-563BABB0E97E}"/>
              </a:ext>
            </a:extLst>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7"/>
          <a:stretch>
            <a:fillRect/>
          </a:stretch>
        </p:blipFill>
        <p:spPr>
          <a:xfrm>
            <a:off x="5931016" y="1023543"/>
            <a:ext cx="3154308" cy="3790060"/>
          </a:xfrm>
          <a:prstGeom prst="rect">
            <a:avLst/>
          </a:prstGeom>
        </p:spPr>
      </p:pic>
      <p:pic>
        <p:nvPicPr>
          <p:cNvPr id="14" name="36645ECE-3A1B-443E-8BA9-A698634F21CA">
            <a:hlinkClick r:id="" action="ppaction://media"/>
            <a:extLst>
              <a:ext uri="{FF2B5EF4-FFF2-40B4-BE49-F238E27FC236}">
                <a16:creationId xmlns:a16="http://schemas.microsoft.com/office/drawing/2014/main" id="{474BDF53-93F0-4D9A-9021-A148F7B4F16C}"/>
              </a:ext>
            </a:extLst>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8798574" y="2916223"/>
            <a:ext cx="3101487" cy="3794760"/>
          </a:xfrm>
          <a:prstGeom prst="rect">
            <a:avLst/>
          </a:prstGeom>
        </p:spPr>
      </p:pic>
      <p:grpSp>
        <p:nvGrpSpPr>
          <p:cNvPr id="15" name="Group 14">
            <a:extLst>
              <a:ext uri="{FF2B5EF4-FFF2-40B4-BE49-F238E27FC236}">
                <a16:creationId xmlns:a16="http://schemas.microsoft.com/office/drawing/2014/main" id="{85F4C060-21D6-4396-A7C1-9FBEE1268D57}"/>
              </a:ext>
            </a:extLst>
          </p:cNvPr>
          <p:cNvGrpSpPr/>
          <p:nvPr/>
        </p:nvGrpSpPr>
        <p:grpSpPr>
          <a:xfrm>
            <a:off x="7699294" y="5110559"/>
            <a:ext cx="1005293" cy="1610916"/>
            <a:chOff x="8462557" y="1449586"/>
            <a:chExt cx="1005293" cy="1610916"/>
          </a:xfrm>
        </p:grpSpPr>
        <p:sp>
          <p:nvSpPr>
            <p:cNvPr id="16" name="Rectangle 15">
              <a:extLst>
                <a:ext uri="{FF2B5EF4-FFF2-40B4-BE49-F238E27FC236}">
                  <a16:creationId xmlns:a16="http://schemas.microsoft.com/office/drawing/2014/main" id="{449E6EBD-9E05-431C-A2B0-7F078138CD74}"/>
                </a:ext>
              </a:extLst>
            </p:cNvPr>
            <p:cNvSpPr/>
            <p:nvPr/>
          </p:nvSpPr>
          <p:spPr>
            <a:xfrm>
              <a:off x="8462557" y="1449586"/>
              <a:ext cx="1005293" cy="1610916"/>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dirty="0"/>
            </a:p>
          </p:txBody>
        </p:sp>
        <p:sp>
          <p:nvSpPr>
            <p:cNvPr id="17" name="Rectangle 16">
              <a:extLst>
                <a:ext uri="{FF2B5EF4-FFF2-40B4-BE49-F238E27FC236}">
                  <a16:creationId xmlns:a16="http://schemas.microsoft.com/office/drawing/2014/main" id="{12B22042-4024-46A4-A00E-D04199118BE5}"/>
                </a:ext>
              </a:extLst>
            </p:cNvPr>
            <p:cNvSpPr/>
            <p:nvPr/>
          </p:nvSpPr>
          <p:spPr>
            <a:xfrm>
              <a:off x="8601075" y="2028825"/>
              <a:ext cx="210098" cy="914400"/>
            </a:xfrm>
            <a:prstGeom prst="rect">
              <a:avLst/>
            </a:prstGeom>
            <a:gradFill flip="none" rotWithShape="1">
              <a:gsLst>
                <a:gs pos="0">
                  <a:schemeClr val="accent4">
                    <a:lumMod val="0"/>
                    <a:lumOff val="100000"/>
                  </a:schemeClr>
                </a:gs>
                <a:gs pos="46000">
                  <a:schemeClr val="accent4">
                    <a:lumMod val="0"/>
                    <a:lumOff val="100000"/>
                  </a:schemeClr>
                </a:gs>
                <a:gs pos="100000">
                  <a:srgbClr val="336699"/>
                </a:gs>
              </a:gsLst>
              <a:path path="circle">
                <a:fillToRect l="50000" t="-80000" r="50000" b="18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dirty="0"/>
            </a:p>
          </p:txBody>
        </p:sp>
        <p:sp>
          <p:nvSpPr>
            <p:cNvPr id="18" name="TextBox 60">
              <a:extLst>
                <a:ext uri="{FF2B5EF4-FFF2-40B4-BE49-F238E27FC236}">
                  <a16:creationId xmlns:a16="http://schemas.microsoft.com/office/drawing/2014/main" id="{9A81A169-3F77-47A3-B97E-0E1D45730CC8}"/>
                </a:ext>
              </a:extLst>
            </p:cNvPr>
            <p:cNvSpPr txBox="1"/>
            <p:nvPr/>
          </p:nvSpPr>
          <p:spPr>
            <a:xfrm>
              <a:off x="8773621" y="1905000"/>
              <a:ext cx="284052"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t>0</a:t>
              </a:r>
            </a:p>
          </p:txBody>
        </p:sp>
        <p:sp>
          <p:nvSpPr>
            <p:cNvPr id="19" name="TextBox 61">
              <a:extLst>
                <a:ext uri="{FF2B5EF4-FFF2-40B4-BE49-F238E27FC236}">
                  <a16:creationId xmlns:a16="http://schemas.microsoft.com/office/drawing/2014/main" id="{FE512E87-3CF3-4FCE-9DBE-5E0E297A68CB}"/>
                </a:ext>
              </a:extLst>
            </p:cNvPr>
            <p:cNvSpPr txBox="1"/>
            <p:nvPr/>
          </p:nvSpPr>
          <p:spPr>
            <a:xfrm>
              <a:off x="8773621" y="2752725"/>
              <a:ext cx="284052"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t>5</a:t>
              </a:r>
            </a:p>
          </p:txBody>
        </p:sp>
        <p:sp>
          <p:nvSpPr>
            <p:cNvPr id="20" name="TextBox 63">
              <a:extLst>
                <a:ext uri="{FF2B5EF4-FFF2-40B4-BE49-F238E27FC236}">
                  <a16:creationId xmlns:a16="http://schemas.microsoft.com/office/drawing/2014/main" id="{97E057D7-FA9F-43F1-ABA3-7FEE58047450}"/>
                </a:ext>
              </a:extLst>
            </p:cNvPr>
            <p:cNvSpPr txBox="1"/>
            <p:nvPr/>
          </p:nvSpPr>
          <p:spPr>
            <a:xfrm>
              <a:off x="8462557" y="1449586"/>
              <a:ext cx="1005293" cy="523220"/>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t>SWE Depth (in)</a:t>
              </a:r>
            </a:p>
          </p:txBody>
        </p:sp>
      </p:grpSp>
      <p:sp>
        <p:nvSpPr>
          <p:cNvPr id="21" name="Slide Number Placeholder 6">
            <a:extLst>
              <a:ext uri="{FF2B5EF4-FFF2-40B4-BE49-F238E27FC236}">
                <a16:creationId xmlns:a16="http://schemas.microsoft.com/office/drawing/2014/main" id="{0E6FA290-0B54-4A17-5166-62250F31D33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Tree>
    <p:extLst>
      <p:ext uri="{BB962C8B-B14F-4D97-AF65-F5344CB8AC3E}">
        <p14:creationId xmlns:p14="http://schemas.microsoft.com/office/powerpoint/2010/main" val="2521998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450" fill="hold"/>
                                        <p:tgtEl>
                                          <p:spTgt spid="6"/>
                                        </p:tgtEl>
                                      </p:cBhvr>
                                    </p:cmd>
                                  </p:childTnLst>
                                </p:cTn>
                              </p:par>
                            </p:childTnLst>
                          </p:cTn>
                        </p:par>
                        <p:par>
                          <p:cTn id="7" fill="hold">
                            <p:stCondLst>
                              <p:cond delay="9450"/>
                            </p:stCondLst>
                            <p:childTnLst>
                              <p:par>
                                <p:cTn id="8" presetID="1" presetClass="mediacall" presetSubtype="0" fill="hold" nodeType="afterEffect">
                                  <p:stCondLst>
                                    <p:cond delay="0"/>
                                  </p:stCondLst>
                                  <p:childTnLst>
                                    <p:cmd type="call" cmd="playFrom(0.0)">
                                      <p:cBhvr>
                                        <p:cTn id="9" dur="9984"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6"/>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6"/>
                                        </p:tgtEl>
                                      </p:cBhvr>
                                    </p:cmd>
                                  </p:childTnLst>
                                </p:cTn>
                              </p:par>
                            </p:childTnLst>
                          </p:cTn>
                        </p:par>
                      </p:childTnLst>
                    </p:cTn>
                  </p:par>
                </p:childTnLst>
              </p:cTn>
              <p:nextCondLst>
                <p:cond evt="onClick" delay="0">
                  <p:tgtEl>
                    <p:spTgt spid="6"/>
                  </p:tgtEl>
                </p:cond>
              </p:nextCondLst>
            </p:seq>
            <p:video>
              <p:cMediaNode vol="80000">
                <p:cTn id="15" repeatCount="indefinite" fill="hold" display="0">
                  <p:stCondLst>
                    <p:cond delay="indefinite"/>
                  </p:stCondLst>
                </p:cTn>
                <p:tgtEl>
                  <p:spTgt spid="6"/>
                </p:tgtEl>
              </p:cMediaNode>
            </p:video>
            <p:seq concurrent="1" nextAc="seek">
              <p:cTn id="16" restart="whenNotActive" fill="hold" evtFilter="cancelBubble" nodeType="interactiveSeq">
                <p:stCondLst>
                  <p:cond evt="onClick" delay="0">
                    <p:tgtEl>
                      <p:spTgt spid="14"/>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14"/>
                                        </p:tgtEl>
                                      </p:cBhvr>
                                    </p:cmd>
                                  </p:childTnLst>
                                </p:cTn>
                              </p:par>
                            </p:childTnLst>
                          </p:cTn>
                        </p:par>
                      </p:childTnLst>
                    </p:cTn>
                  </p:par>
                </p:childTnLst>
              </p:cTn>
              <p:nextCondLst>
                <p:cond evt="onClick" delay="0">
                  <p:tgtEl>
                    <p:spTgt spid="14"/>
                  </p:tgtEl>
                </p:cond>
              </p:nextCondLst>
            </p:seq>
            <p:video>
              <p:cMediaNode vol="80000">
                <p:cTn id="21" repeatCount="indefinite" fill="hold" display="0">
                  <p:stCondLst>
                    <p:cond delay="indefinite"/>
                  </p:stCondLst>
                </p:cTn>
                <p:tgtEl>
                  <p:spTgt spid="14"/>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HEC-HMS Model Development</a:t>
            </a:r>
          </a:p>
        </p:txBody>
      </p:sp>
      <p:sp>
        <p:nvSpPr>
          <p:cNvPr id="6" name="Rectangle 3"/>
          <p:cNvSpPr>
            <a:spLocks noGrp="1" noChangeArrowheads="1"/>
          </p:cNvSpPr>
          <p:nvPr>
            <p:ph sz="half" idx="1"/>
          </p:nvPr>
        </p:nvSpPr>
        <p:spPr/>
        <p:txBody>
          <a:bodyPr>
            <a:normAutofit/>
          </a:bodyPr>
          <a:lstStyle/>
          <a:p>
            <a:pPr marL="0" indent="0">
              <a:buNone/>
            </a:pPr>
            <a:r>
              <a:rPr lang="en-US" altLang="en-US" dirty="0">
                <a:ea typeface="ＭＳ Ｐゴシック" panose="020B0600070205080204" pitchFamily="34" charset="-128"/>
              </a:rPr>
              <a:t>For each location:</a:t>
            </a:r>
          </a:p>
          <a:p>
            <a:r>
              <a:rPr lang="en-US" altLang="en-US" dirty="0">
                <a:ea typeface="ＭＳ Ｐゴシック" panose="020B0600070205080204" pitchFamily="34" charset="-128"/>
              </a:rPr>
              <a:t>Construct an HEC-HMS model using GIS data</a:t>
            </a:r>
          </a:p>
          <a:p>
            <a:pPr marL="857250" lvl="1" indent="-342900"/>
            <a:r>
              <a:rPr lang="en-US" altLang="en-US" sz="2800" i="1" dirty="0">
                <a:ea typeface="ＭＳ Ｐゴシック" panose="020B0600070205080204" pitchFamily="34" charset="-128"/>
              </a:rPr>
              <a:t>Structured</a:t>
            </a:r>
            <a:r>
              <a:rPr lang="en-US" altLang="en-US" sz="2800" dirty="0">
                <a:ea typeface="ＭＳ Ｐゴシック" panose="020B0600070205080204" pitchFamily="34" charset="-128"/>
              </a:rPr>
              <a:t> </a:t>
            </a:r>
            <a:r>
              <a:rPr lang="en-US" altLang="en-US" sz="2800" dirty="0" err="1">
                <a:ea typeface="ＭＳ Ｐゴシック" panose="020B0600070205080204" pitchFamily="34" charset="-128"/>
              </a:rPr>
              <a:t>discretizaton</a:t>
            </a:r>
            <a:endParaRPr lang="en-US" altLang="en-US" sz="2800" dirty="0">
              <a:ea typeface="ＭＳ Ｐゴシック" panose="020B0600070205080204" pitchFamily="34" charset="-128"/>
            </a:endParaRPr>
          </a:p>
          <a:p>
            <a:pPr marL="857250" lvl="1" indent="-342900"/>
            <a:r>
              <a:rPr lang="en-US" altLang="en-US" sz="2800" i="1" dirty="0">
                <a:ea typeface="ＭＳ Ｐゴシック" panose="020B0600070205080204" pitchFamily="34" charset="-128"/>
              </a:rPr>
              <a:t>Deficit and Constant </a:t>
            </a:r>
            <a:r>
              <a:rPr lang="en-US" altLang="en-US" sz="2800" dirty="0">
                <a:ea typeface="ＭＳ Ｐゴシック" panose="020B0600070205080204" pitchFamily="34" charset="-128"/>
              </a:rPr>
              <a:t>losses</a:t>
            </a:r>
          </a:p>
          <a:p>
            <a:pPr marL="857250" lvl="1" indent="-342900"/>
            <a:r>
              <a:rPr lang="en-US" altLang="en-US" sz="2800" i="1" dirty="0">
                <a:ea typeface="ＭＳ Ｐゴシック" panose="020B0600070205080204" pitchFamily="34" charset="-128"/>
              </a:rPr>
              <a:t>Clark </a:t>
            </a:r>
            <a:r>
              <a:rPr lang="en-US" altLang="en-US" sz="2800" dirty="0">
                <a:ea typeface="ＭＳ Ｐゴシック" panose="020B0600070205080204" pitchFamily="34" charset="-128"/>
              </a:rPr>
              <a:t>unit hydrograph transform</a:t>
            </a:r>
          </a:p>
          <a:p>
            <a:pPr marL="857250" lvl="1" indent="-342900"/>
            <a:r>
              <a:rPr lang="en-US" altLang="en-US" sz="2800" i="1" dirty="0">
                <a:ea typeface="ＭＳ Ｐゴシック" panose="020B0600070205080204" pitchFamily="34" charset="-128"/>
              </a:rPr>
              <a:t>Linear Reservoir</a:t>
            </a:r>
            <a:r>
              <a:rPr lang="en-US" altLang="en-US" sz="2800" dirty="0">
                <a:ea typeface="ＭＳ Ｐゴシック" panose="020B0600070205080204" pitchFamily="34" charset="-128"/>
              </a:rPr>
              <a:t> baseflow</a:t>
            </a:r>
          </a:p>
          <a:p>
            <a:pPr marL="857250" lvl="1" indent="-342900"/>
            <a:r>
              <a:rPr lang="en-US" altLang="en-US" sz="2800" i="1" dirty="0">
                <a:ea typeface="ＭＳ Ｐゴシック" panose="020B0600070205080204" pitchFamily="34" charset="-128"/>
              </a:rPr>
              <a:t>Gridded Temperature Index </a:t>
            </a:r>
            <a:r>
              <a:rPr lang="en-US" altLang="en-US" sz="2800" dirty="0">
                <a:ea typeface="ＭＳ Ｐゴシック" panose="020B0600070205080204" pitchFamily="34" charset="-128"/>
              </a:rPr>
              <a:t>snowmelt*</a:t>
            </a:r>
          </a:p>
        </p:txBody>
      </p:sp>
      <p:pic>
        <p:nvPicPr>
          <p:cNvPr id="7" name="Content Placeholder 6">
            <a:extLst>
              <a:ext uri="{FF2B5EF4-FFF2-40B4-BE49-F238E27FC236}">
                <a16:creationId xmlns:a16="http://schemas.microsoft.com/office/drawing/2014/main" id="{0EDFDC7A-9209-4BC2-94DA-D8BE9930CE97}"/>
              </a:ext>
            </a:extLst>
          </p:cNvPr>
          <p:cNvPicPr>
            <a:picLocks noGrp="1" noChangeAspect="1"/>
          </p:cNvPicPr>
          <p:nvPr>
            <p:ph sz="half" idx="2"/>
          </p:nvPr>
        </p:nvPicPr>
        <p:blipFill>
          <a:blip r:embed="rId3"/>
          <a:stretch>
            <a:fillRect/>
          </a:stretch>
        </p:blipFill>
        <p:spPr>
          <a:xfrm>
            <a:off x="6715381" y="2143313"/>
            <a:ext cx="4095238" cy="3009524"/>
          </a:xfrm>
          <a:prstGeom prst="rect">
            <a:avLst/>
          </a:prstGeom>
          <a:ln>
            <a:solidFill>
              <a:schemeClr val="tx1"/>
            </a:solidFill>
          </a:ln>
        </p:spPr>
      </p:pic>
      <p:sp>
        <p:nvSpPr>
          <p:cNvPr id="8" name="Slide Number Placeholder 6">
            <a:extLst>
              <a:ext uri="{FF2B5EF4-FFF2-40B4-BE49-F238E27FC236}">
                <a16:creationId xmlns:a16="http://schemas.microsoft.com/office/drawing/2014/main" id="{81CE6804-F268-FF7D-F1E3-0283A95FCFF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39048568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Watershed Characteristics</a:t>
            </a:r>
          </a:p>
        </p:txBody>
      </p:sp>
      <p:sp>
        <p:nvSpPr>
          <p:cNvPr id="6" name="Rectangle 3"/>
          <p:cNvSpPr>
            <a:spLocks noGrp="1" noChangeArrowheads="1"/>
          </p:cNvSpPr>
          <p:nvPr>
            <p:ph sz="half" idx="1"/>
          </p:nvPr>
        </p:nvSpPr>
        <p:spPr/>
        <p:txBody>
          <a:bodyPr>
            <a:normAutofit/>
          </a:bodyPr>
          <a:lstStyle/>
          <a:p>
            <a:pPr marL="0" indent="0">
              <a:buNone/>
            </a:pPr>
            <a:r>
              <a:rPr lang="en-US" altLang="en-US" sz="2800" dirty="0">
                <a:ea typeface="ＭＳ Ｐゴシック" panose="020B0600070205080204" pitchFamily="34" charset="-128"/>
              </a:rPr>
              <a:t>For each location:</a:t>
            </a:r>
          </a:p>
          <a:p>
            <a:r>
              <a:rPr lang="en-US" altLang="en-US" sz="2800" dirty="0">
                <a:ea typeface="ＭＳ Ｐゴシック" panose="020B0600070205080204" pitchFamily="34" charset="-128"/>
              </a:rPr>
              <a:t>Extract physical parameters (e.g., longest </a:t>
            </a:r>
            <a:r>
              <a:rPr lang="en-US" altLang="en-US" sz="2800" dirty="0" err="1">
                <a:ea typeface="ＭＳ Ｐゴシック" panose="020B0600070205080204" pitchFamily="34" charset="-128"/>
              </a:rPr>
              <a:t>flowpath</a:t>
            </a:r>
            <a:r>
              <a:rPr lang="en-US" altLang="en-US" sz="2800" dirty="0">
                <a:ea typeface="ＭＳ Ｐゴシック" panose="020B0600070205080204" pitchFamily="34" charset="-128"/>
              </a:rPr>
              <a:t>, etc.)</a:t>
            </a:r>
          </a:p>
          <a:p>
            <a:r>
              <a:rPr lang="en-US" altLang="en-US" sz="2800" dirty="0">
                <a:ea typeface="ＭＳ Ｐゴシック" panose="020B0600070205080204" pitchFamily="34" charset="-128"/>
              </a:rPr>
              <a:t>13 characteristics</a:t>
            </a:r>
          </a:p>
          <a:p>
            <a:pPr lvl="1"/>
            <a:r>
              <a:rPr lang="en-US" altLang="en-US" dirty="0">
                <a:ea typeface="ＭＳ Ｐゴシック" panose="020B0600070205080204" pitchFamily="34" charset="-128"/>
              </a:rPr>
              <a:t>Directly measurable</a:t>
            </a:r>
          </a:p>
          <a:p>
            <a:pPr lvl="2"/>
            <a:r>
              <a:rPr lang="en-US" altLang="en-US" dirty="0">
                <a:ea typeface="ＭＳ Ｐゴシック" panose="020B0600070205080204" pitchFamily="34" charset="-128"/>
              </a:rPr>
              <a:t>e.g., L</a:t>
            </a:r>
          </a:p>
          <a:p>
            <a:pPr lvl="1"/>
            <a:r>
              <a:rPr lang="en-US" altLang="en-US" dirty="0">
                <a:ea typeface="ＭＳ Ｐゴシック" panose="020B0600070205080204" pitchFamily="34" charset="-128"/>
              </a:rPr>
              <a:t>Indirectly measurable</a:t>
            </a:r>
          </a:p>
          <a:p>
            <a:pPr lvl="2"/>
            <a:r>
              <a:rPr lang="en-US" altLang="en-US" dirty="0">
                <a:ea typeface="ＭＳ Ｐゴシック" panose="020B0600070205080204" pitchFamily="34" charset="-128"/>
              </a:rPr>
              <a:t>e.g., </a:t>
            </a:r>
            <a:r>
              <a:rPr lang="en-US" altLang="en-US" dirty="0" err="1">
                <a:ea typeface="ＭＳ Ｐゴシック" panose="020B0600070205080204" pitchFamily="34" charset="-128"/>
              </a:rPr>
              <a:t>LSqrtS</a:t>
            </a:r>
            <a:endParaRPr lang="en-US" altLang="en-US" dirty="0">
              <a:ea typeface="ＭＳ Ｐゴシック" panose="020B0600070205080204" pitchFamily="34" charset="-128"/>
            </a:endParaRPr>
          </a:p>
        </p:txBody>
      </p:sp>
      <p:pic>
        <p:nvPicPr>
          <p:cNvPr id="7" name="Content Placeholder 6">
            <a:extLst>
              <a:ext uri="{FF2B5EF4-FFF2-40B4-BE49-F238E27FC236}">
                <a16:creationId xmlns:a16="http://schemas.microsoft.com/office/drawing/2014/main" id="{A749D7B3-A80A-419B-A0C0-426564FD94E2}"/>
              </a:ext>
            </a:extLst>
          </p:cNvPr>
          <p:cNvPicPr>
            <a:picLocks noGrp="1" noChangeAspect="1"/>
          </p:cNvPicPr>
          <p:nvPr>
            <p:ph sz="half" idx="2"/>
          </p:nvPr>
        </p:nvPicPr>
        <p:blipFill>
          <a:blip r:embed="rId3"/>
          <a:stretch>
            <a:fillRect/>
          </a:stretch>
        </p:blipFill>
        <p:spPr>
          <a:xfrm>
            <a:off x="8073062" y="1028010"/>
            <a:ext cx="3009524" cy="4019048"/>
          </a:xfrm>
          <a:prstGeom prst="rect">
            <a:avLst/>
          </a:prstGeom>
        </p:spPr>
      </p:pic>
      <p:pic>
        <p:nvPicPr>
          <p:cNvPr id="5" name="Picture 4">
            <a:extLst>
              <a:ext uri="{FF2B5EF4-FFF2-40B4-BE49-F238E27FC236}">
                <a16:creationId xmlns:a16="http://schemas.microsoft.com/office/drawing/2014/main" id="{C411673D-1209-4F75-BC3D-00BE0F1EACBA}"/>
              </a:ext>
            </a:extLst>
          </p:cNvPr>
          <p:cNvPicPr>
            <a:picLocks noChangeAspect="1"/>
          </p:cNvPicPr>
          <p:nvPr/>
        </p:nvPicPr>
        <p:blipFill>
          <a:blip r:embed="rId4"/>
          <a:stretch>
            <a:fillRect/>
          </a:stretch>
        </p:blipFill>
        <p:spPr>
          <a:xfrm>
            <a:off x="3186545" y="5032919"/>
            <a:ext cx="7234862" cy="1459287"/>
          </a:xfrm>
          <a:prstGeom prst="rect">
            <a:avLst/>
          </a:prstGeom>
        </p:spPr>
      </p:pic>
      <p:sp>
        <p:nvSpPr>
          <p:cNvPr id="9" name="Slide Number Placeholder 6">
            <a:extLst>
              <a:ext uri="{FF2B5EF4-FFF2-40B4-BE49-F238E27FC236}">
                <a16:creationId xmlns:a16="http://schemas.microsoft.com/office/drawing/2014/main" id="{66CBC5A4-9751-E6B2-3892-ABA36C35C20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3426234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HEC-HMS Model Calibration</a:t>
            </a:r>
          </a:p>
        </p:txBody>
      </p:sp>
      <p:sp>
        <p:nvSpPr>
          <p:cNvPr id="6" name="Rectangle 3"/>
          <p:cNvSpPr>
            <a:spLocks noGrp="1" noChangeArrowheads="1"/>
          </p:cNvSpPr>
          <p:nvPr>
            <p:ph sz="half" idx="1"/>
          </p:nvPr>
        </p:nvSpPr>
        <p:spPr/>
        <p:txBody>
          <a:bodyPr>
            <a:normAutofit/>
          </a:bodyPr>
          <a:lstStyle/>
          <a:p>
            <a:pPr marL="0" indent="0">
              <a:buNone/>
            </a:pPr>
            <a:r>
              <a:rPr lang="en-US" altLang="en-US" sz="2800" dirty="0">
                <a:ea typeface="ＭＳ Ｐゴシック" panose="020B0600070205080204" pitchFamily="34" charset="-128"/>
              </a:rPr>
              <a:t>For each location:</a:t>
            </a:r>
          </a:p>
          <a:p>
            <a:r>
              <a:rPr lang="en-US" altLang="en-US" sz="2800" dirty="0">
                <a:ea typeface="ＭＳ Ｐゴシック" panose="020B0600070205080204" pitchFamily="34" charset="-128"/>
              </a:rPr>
              <a:t>Select an extreme event</a:t>
            </a:r>
          </a:p>
          <a:p>
            <a:r>
              <a:rPr lang="en-US" altLang="en-US" sz="2800" dirty="0">
                <a:ea typeface="ＭＳ Ｐゴシック" panose="020B0600070205080204" pitchFamily="34" charset="-128"/>
              </a:rPr>
              <a:t>Calibrate infiltration, transform, baseflow , and temperature index* parameters using observed data</a:t>
            </a:r>
          </a:p>
          <a:p>
            <a:r>
              <a:rPr lang="en-US" altLang="en-US" sz="2800" dirty="0">
                <a:ea typeface="ＭＳ Ｐゴシック" panose="020B0600070205080204" pitchFamily="34" charset="-128"/>
              </a:rPr>
              <a:t>Use multiple statistical metrics to evaluate performance</a:t>
            </a:r>
          </a:p>
        </p:txBody>
      </p:sp>
      <p:pic>
        <p:nvPicPr>
          <p:cNvPr id="7" name="Picture 6">
            <a:extLst>
              <a:ext uri="{FF2B5EF4-FFF2-40B4-BE49-F238E27FC236}">
                <a16:creationId xmlns:a16="http://schemas.microsoft.com/office/drawing/2014/main" id="{FE72D4EC-10DF-4B92-839B-40723317389B}"/>
              </a:ext>
            </a:extLst>
          </p:cNvPr>
          <p:cNvPicPr>
            <a:picLocks noChangeAspect="1"/>
          </p:cNvPicPr>
          <p:nvPr/>
        </p:nvPicPr>
        <p:blipFill>
          <a:blip r:embed="rId3"/>
          <a:stretch>
            <a:fillRect/>
          </a:stretch>
        </p:blipFill>
        <p:spPr>
          <a:xfrm>
            <a:off x="6395322" y="1448279"/>
            <a:ext cx="4674157" cy="3931920"/>
          </a:xfrm>
          <a:prstGeom prst="rect">
            <a:avLst/>
          </a:prstGeom>
        </p:spPr>
      </p:pic>
      <p:pic>
        <p:nvPicPr>
          <p:cNvPr id="8" name="Picture 7">
            <a:extLst>
              <a:ext uri="{FF2B5EF4-FFF2-40B4-BE49-F238E27FC236}">
                <a16:creationId xmlns:a16="http://schemas.microsoft.com/office/drawing/2014/main" id="{609F2399-B3FD-4E59-BA36-D976B805EFD7}"/>
              </a:ext>
            </a:extLst>
          </p:cNvPr>
          <p:cNvPicPr>
            <a:picLocks noChangeAspect="1"/>
          </p:cNvPicPr>
          <p:nvPr/>
        </p:nvPicPr>
        <p:blipFill>
          <a:blip r:embed="rId4"/>
          <a:stretch>
            <a:fillRect/>
          </a:stretch>
        </p:blipFill>
        <p:spPr>
          <a:xfrm>
            <a:off x="6547722" y="1600679"/>
            <a:ext cx="4674157" cy="3931920"/>
          </a:xfrm>
          <a:prstGeom prst="rect">
            <a:avLst/>
          </a:prstGeom>
        </p:spPr>
      </p:pic>
      <p:pic>
        <p:nvPicPr>
          <p:cNvPr id="9" name="Picture 8">
            <a:extLst>
              <a:ext uri="{FF2B5EF4-FFF2-40B4-BE49-F238E27FC236}">
                <a16:creationId xmlns:a16="http://schemas.microsoft.com/office/drawing/2014/main" id="{8795BFB4-91CC-4EB0-AC6B-5F1251C9C88A}"/>
              </a:ext>
            </a:extLst>
          </p:cNvPr>
          <p:cNvPicPr>
            <a:picLocks noChangeAspect="1"/>
          </p:cNvPicPr>
          <p:nvPr/>
        </p:nvPicPr>
        <p:blipFill>
          <a:blip r:embed="rId5"/>
          <a:stretch>
            <a:fillRect/>
          </a:stretch>
        </p:blipFill>
        <p:spPr>
          <a:xfrm>
            <a:off x="6700122" y="1753079"/>
            <a:ext cx="4674157" cy="3931920"/>
          </a:xfrm>
          <a:prstGeom prst="rect">
            <a:avLst/>
          </a:prstGeom>
        </p:spPr>
      </p:pic>
      <p:sp>
        <p:nvSpPr>
          <p:cNvPr id="3" name="Slide Number Placeholder 6">
            <a:extLst>
              <a:ext uri="{FF2B5EF4-FFF2-40B4-BE49-F238E27FC236}">
                <a16:creationId xmlns:a16="http://schemas.microsoft.com/office/drawing/2014/main" id="{984DF368-CBF3-3DC8-CA3E-C619246E833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extLst>
      <p:ext uri="{BB962C8B-B14F-4D97-AF65-F5344CB8AC3E}">
        <p14:creationId xmlns:p14="http://schemas.microsoft.com/office/powerpoint/2010/main" val="1646112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5B85D1A9-B6FB-4654-87DA-00AEBB128D78}"/>
              </a:ext>
            </a:extLst>
          </p:cNvPr>
          <p:cNvSpPr>
            <a:spLocks noGrp="1"/>
          </p:cNvSpPr>
          <p:nvPr>
            <p:ph type="title"/>
          </p:nvPr>
        </p:nvSpPr>
        <p:spPr/>
        <p:txBody>
          <a:bodyPr>
            <a:normAutofit/>
          </a:bodyPr>
          <a:lstStyle/>
          <a:p>
            <a:r>
              <a:rPr lang="en-US" dirty="0"/>
              <a:t>HEC-HMS Model Calibration</a:t>
            </a:r>
          </a:p>
        </p:txBody>
      </p:sp>
      <p:pic>
        <p:nvPicPr>
          <p:cNvPr id="7" name="Content Placeholder 6">
            <a:extLst>
              <a:ext uri="{FF2B5EF4-FFF2-40B4-BE49-F238E27FC236}">
                <a16:creationId xmlns:a16="http://schemas.microsoft.com/office/drawing/2014/main" id="{1CC729B9-4E7B-4C97-AFDC-ABAF3999F0BD}"/>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p:blipFill>
        <p:spPr>
          <a:xfrm>
            <a:off x="289604" y="1647982"/>
            <a:ext cx="5882596" cy="3566160"/>
          </a:xfrm>
          <a:prstGeom prst="rect">
            <a:avLst/>
          </a:prstGeom>
        </p:spPr>
      </p:pic>
      <p:sp>
        <p:nvSpPr>
          <p:cNvPr id="2" name="Slide Number Placeholder 6">
            <a:extLst>
              <a:ext uri="{FF2B5EF4-FFF2-40B4-BE49-F238E27FC236}">
                <a16:creationId xmlns:a16="http://schemas.microsoft.com/office/drawing/2014/main" id="{8BA361DB-EDC8-3083-B80E-608CD0E069E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pic>
        <p:nvPicPr>
          <p:cNvPr id="10" name="Content Placeholder 9" descr="A picture containing screenshot&#10;&#10;Description automatically generated">
            <a:extLst>
              <a:ext uri="{FF2B5EF4-FFF2-40B4-BE49-F238E27FC236}">
                <a16:creationId xmlns:a16="http://schemas.microsoft.com/office/drawing/2014/main" id="{1CC729B9-4E7B-4C97-AFDC-ABAF3999F0BD}"/>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172200" y="1647982"/>
            <a:ext cx="5882596" cy="3566160"/>
          </a:xfrm>
          <a:prstGeom prst="rect">
            <a:avLst/>
          </a:prstGeom>
        </p:spPr>
      </p:pic>
    </p:spTree>
    <p:extLst>
      <p:ext uri="{BB962C8B-B14F-4D97-AF65-F5344CB8AC3E}">
        <p14:creationId xmlns:p14="http://schemas.microsoft.com/office/powerpoint/2010/main" val="331736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FC6754B-4192-31E5-4DDE-EC052B5D0D4D}"/>
              </a:ext>
            </a:extLst>
          </p:cNvPr>
          <p:cNvSpPr>
            <a:spLocks noGrp="1"/>
          </p:cNvSpPr>
          <p:nvPr>
            <p:ph type="title"/>
          </p:nvPr>
        </p:nvSpPr>
        <p:spPr>
          <a:xfrm>
            <a:off x="838200" y="4452681"/>
            <a:ext cx="10515600" cy="1223503"/>
          </a:xfrm>
        </p:spPr>
        <p:txBody>
          <a:bodyPr>
            <a:normAutofit fontScale="90000"/>
          </a:bodyPr>
          <a:lstStyle/>
          <a:p>
            <a:r>
              <a:rPr lang="en-US" dirty="0"/>
              <a:t>Regression Equation Development and Validation</a:t>
            </a:r>
          </a:p>
        </p:txBody>
      </p:sp>
      <p:sp>
        <p:nvSpPr>
          <p:cNvPr id="2" name="Slide Number Placeholder 6">
            <a:extLst>
              <a:ext uri="{FF2B5EF4-FFF2-40B4-BE49-F238E27FC236}">
                <a16:creationId xmlns:a16="http://schemas.microsoft.com/office/drawing/2014/main" id="{AC8BF777-7BC5-AB26-2D01-24A2C146377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3633546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Overview</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sz="half" idx="1"/>
          </p:nvPr>
        </p:nvSpPr>
        <p:spPr/>
        <p:txBody>
          <a:bodyPr>
            <a:normAutofit/>
          </a:bodyPr>
          <a:lstStyle/>
          <a:p>
            <a:r>
              <a:rPr lang="en-US" sz="2800" dirty="0"/>
              <a:t>Background </a:t>
            </a:r>
            <a:r>
              <a:rPr lang="en-US" dirty="0"/>
              <a:t>Info</a:t>
            </a:r>
          </a:p>
          <a:p>
            <a:r>
              <a:rPr lang="en-US" sz="2800" dirty="0"/>
              <a:t>Location Selection</a:t>
            </a:r>
          </a:p>
          <a:p>
            <a:r>
              <a:rPr lang="en-US" sz="2800" dirty="0"/>
              <a:t>Data Compilation</a:t>
            </a:r>
          </a:p>
          <a:p>
            <a:r>
              <a:rPr lang="en-US" sz="2800" dirty="0"/>
              <a:t>HEC-HMS Model Development</a:t>
            </a:r>
          </a:p>
          <a:p>
            <a:r>
              <a:rPr lang="en-US" sz="2800" dirty="0"/>
              <a:t>Regression Equation Development, Validation, and Uncertainty</a:t>
            </a:r>
          </a:p>
          <a:p>
            <a:r>
              <a:rPr lang="en-US" sz="2800" dirty="0"/>
              <a:t>Example Application</a:t>
            </a:r>
          </a:p>
        </p:txBody>
      </p:sp>
      <p:pic>
        <p:nvPicPr>
          <p:cNvPr id="5" name="Content Placeholder 4" descr="A car driving on a road next to a body of water&#10;&#10;AI-generated content may be incorrect.">
            <a:extLst>
              <a:ext uri="{FF2B5EF4-FFF2-40B4-BE49-F238E27FC236}">
                <a16:creationId xmlns:a16="http://schemas.microsoft.com/office/drawing/2014/main" id="{74B09CC8-813F-85E0-D902-47D21E09B719}"/>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67450" y="1994959"/>
            <a:ext cx="4991100" cy="3306233"/>
          </a:xfrm>
        </p:spPr>
      </p:pic>
    </p:spTree>
    <p:extLst>
      <p:ext uri="{BB962C8B-B14F-4D97-AF65-F5344CB8AC3E}">
        <p14:creationId xmlns:p14="http://schemas.microsoft.com/office/powerpoint/2010/main" val="35345681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Regression Equation Development</a:t>
            </a:r>
          </a:p>
        </p:txBody>
      </p:sp>
      <p:sp>
        <p:nvSpPr>
          <p:cNvPr id="3" name="Content Placeholder 2"/>
          <p:cNvSpPr>
            <a:spLocks noGrp="1"/>
          </p:cNvSpPr>
          <p:nvPr>
            <p:ph sz="half" idx="1"/>
          </p:nvPr>
        </p:nvSpPr>
        <p:spPr/>
        <p:txBody>
          <a:bodyPr>
            <a:normAutofit fontScale="92500"/>
          </a:bodyPr>
          <a:lstStyle/>
          <a:p>
            <a:r>
              <a:rPr lang="en-US" altLang="en-US" dirty="0">
                <a:ea typeface="ＭＳ Ｐゴシック" panose="020B0600070205080204" pitchFamily="34" charset="-128"/>
              </a:rPr>
              <a:t>Consider two multiple linear regression models</a:t>
            </a:r>
          </a:p>
          <a:p>
            <a:r>
              <a:rPr lang="en-US" altLang="en-US" dirty="0">
                <a:ea typeface="ＭＳ Ｐゴシック" panose="020B0600070205080204" pitchFamily="34" charset="-128"/>
              </a:rPr>
              <a:t>Determine constant and coefficients using method of least squares</a:t>
            </a:r>
          </a:p>
          <a:p>
            <a:r>
              <a:rPr lang="en-US" altLang="en-US" dirty="0">
                <a:ea typeface="ＭＳ Ｐゴシック" panose="020B0600070205080204" pitchFamily="34" charset="-128"/>
              </a:rPr>
              <a:t>Use stepwise selection techniques along with adj-R</a:t>
            </a:r>
            <a:r>
              <a:rPr lang="en-US" altLang="en-US" baseline="30000" dirty="0">
                <a:ea typeface="ＭＳ Ｐゴシック" panose="020B0600070205080204" pitchFamily="34" charset="-128"/>
              </a:rPr>
              <a:t>2</a:t>
            </a:r>
            <a:r>
              <a:rPr lang="en-US" altLang="en-US" dirty="0">
                <a:ea typeface="ＭＳ Ｐゴシック" panose="020B0600070205080204" pitchFamily="34" charset="-128"/>
              </a:rPr>
              <a:t>, </a:t>
            </a:r>
            <a:r>
              <a:rPr lang="en-US" altLang="en-US" i="1" dirty="0">
                <a:ea typeface="ＭＳ Ｐゴシック" panose="020B0600070205080204" pitchFamily="34" charset="-128"/>
              </a:rPr>
              <a:t>t</a:t>
            </a:r>
            <a:r>
              <a:rPr lang="en-US" altLang="en-US" dirty="0">
                <a:ea typeface="ＭＳ Ｐゴシック" panose="020B0600070205080204" pitchFamily="34" charset="-128"/>
              </a:rPr>
              <a:t>-statistic tests, and </a:t>
            </a:r>
            <a:r>
              <a:rPr lang="en-US" altLang="en-US" i="1" dirty="0">
                <a:ea typeface="ＭＳ Ｐゴシック" panose="020B0600070205080204" pitchFamily="34" charset="-128"/>
              </a:rPr>
              <a:t>p</a:t>
            </a:r>
            <a:r>
              <a:rPr lang="en-US" altLang="en-US" dirty="0">
                <a:ea typeface="ＭＳ Ｐゴシック" panose="020B0600070205080204" pitchFamily="34" charset="-128"/>
              </a:rPr>
              <a:t>-values to select the most performant characteristics</a:t>
            </a:r>
          </a:p>
          <a:p>
            <a:r>
              <a:rPr lang="en-US" altLang="en-US" dirty="0">
                <a:ea typeface="ＭＳ Ｐゴシック" panose="020B0600070205080204" pitchFamily="34" charset="-128"/>
              </a:rPr>
              <a:t>Group equations to increase sample size/decrease uncertainty</a:t>
            </a:r>
          </a:p>
          <a:p>
            <a:pPr marL="857250" lvl="1" indent="-342900"/>
            <a:r>
              <a:rPr lang="en-US" altLang="en-US" sz="2800" dirty="0">
                <a:ea typeface="ＭＳ Ｐゴシック" panose="020B0600070205080204" pitchFamily="34" charset="-128"/>
              </a:rPr>
              <a:t>Regions 2, 3, 4, 6, and 7</a:t>
            </a:r>
          </a:p>
        </p:txBody>
      </p:sp>
      <p:sp>
        <p:nvSpPr>
          <p:cNvPr id="2" name="Slide Number Placeholder 6">
            <a:extLst>
              <a:ext uri="{FF2B5EF4-FFF2-40B4-BE49-F238E27FC236}">
                <a16:creationId xmlns:a16="http://schemas.microsoft.com/office/drawing/2014/main" id="{DB1A413A-2D42-6716-E4F2-01DA4AB0280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A732701-37A2-410C-91A5-9600ECCDA3B0}"/>
                  </a:ext>
                </a:extLst>
              </p:cNvPr>
              <p:cNvSpPr txBox="1"/>
              <p:nvPr/>
            </p:nvSpPr>
            <p:spPr>
              <a:xfrm>
                <a:off x="6497783" y="3024717"/>
                <a:ext cx="457200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𝑌</m:t>
                      </m:r>
                      <m:r>
                        <a:rPr lang="en-US" sz="2000">
                          <a:latin typeface="Cambria Math" panose="02040503050406030204" pitchFamily="18" charset="0"/>
                        </a:rPr>
                        <m:t>=</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𝑎</m:t>
                          </m:r>
                          <m:r>
                            <a:rPr lang="en-US" sz="2000">
                              <a:latin typeface="Cambria Math" panose="02040503050406030204" pitchFamily="18" charset="0"/>
                            </a:rPr>
                            <m:t>+</m:t>
                          </m:r>
                          <m:r>
                            <a:rPr lang="en-US" sz="2000" i="1">
                              <a:latin typeface="Cambria Math" panose="02040503050406030204" pitchFamily="18" charset="0"/>
                            </a:rPr>
                            <m:t>𝑏</m:t>
                          </m:r>
                        </m:e>
                        <m:sub>
                          <m:r>
                            <a:rPr lang="en-US" sz="2000">
                              <a:latin typeface="Cambria Math" panose="02040503050406030204" pitchFamily="18" charset="0"/>
                            </a:rPr>
                            <m:t>1</m:t>
                          </m:r>
                        </m:sub>
                      </m:sSub>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𝑥</m:t>
                          </m:r>
                        </m:e>
                        <m:sub>
                          <m:r>
                            <a:rPr lang="en-US" sz="2000">
                              <a:latin typeface="Cambria Math" panose="02040503050406030204" pitchFamily="18" charset="0"/>
                            </a:rPr>
                            <m:t>1</m:t>
                          </m:r>
                        </m:sub>
                      </m:sSub>
                      <m:r>
                        <a:rPr lang="en-US" sz="2000">
                          <a:latin typeface="Cambria Math" panose="02040503050406030204" pitchFamily="18" charset="0"/>
                        </a:rPr>
                        <m:t>+…+</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𝑏</m:t>
                          </m:r>
                        </m:e>
                        <m:sub>
                          <m:r>
                            <a:rPr lang="en-US" sz="2000" i="1">
                              <a:latin typeface="Cambria Math" panose="02040503050406030204" pitchFamily="18" charset="0"/>
                            </a:rPr>
                            <m:t>𝑛</m:t>
                          </m:r>
                        </m:sub>
                      </m:sSub>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𝑥</m:t>
                          </m:r>
                        </m:e>
                        <m:sub>
                          <m:r>
                            <a:rPr lang="en-US" sz="2000" i="1">
                              <a:latin typeface="Cambria Math" panose="02040503050406030204" pitchFamily="18" charset="0"/>
                            </a:rPr>
                            <m:t>𝑛</m:t>
                          </m:r>
                        </m:sub>
                      </m:sSub>
                    </m:oMath>
                  </m:oMathPara>
                </a14:m>
                <a:endParaRPr lang="en-US" sz="2000" dirty="0"/>
              </a:p>
            </p:txBody>
          </p:sp>
        </mc:Choice>
        <mc:Fallback xmlns="">
          <p:sp>
            <p:nvSpPr>
              <p:cNvPr id="6" name="TextBox 5">
                <a:extLst>
                  <a:ext uri="{FF2B5EF4-FFF2-40B4-BE49-F238E27FC236}">
                    <a16:creationId xmlns:a16="http://schemas.microsoft.com/office/drawing/2014/main" id="{3A732701-37A2-410C-91A5-9600ECCDA3B0}"/>
                  </a:ext>
                </a:extLst>
              </p:cNvPr>
              <p:cNvSpPr txBox="1">
                <a:spLocks noRot="1" noChangeAspect="1" noMove="1" noResize="1" noEditPoints="1" noAdjustHandles="1" noChangeArrowheads="1" noChangeShapeType="1" noTextEdit="1"/>
              </p:cNvSpPr>
              <p:nvPr/>
            </p:nvSpPr>
            <p:spPr>
              <a:xfrm>
                <a:off x="6497783" y="3024717"/>
                <a:ext cx="4572000" cy="40011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7BDDFED-CB39-4B89-BFAC-06E06001CCA7}"/>
                  </a:ext>
                </a:extLst>
              </p:cNvPr>
              <p:cNvSpPr txBox="1"/>
              <p:nvPr/>
            </p:nvSpPr>
            <p:spPr>
              <a:xfrm>
                <a:off x="5976013" y="3479520"/>
                <a:ext cx="5720316"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unc>
                        <m:funcPr>
                          <m:ctrlPr>
                            <a:rPr lang="en-US" sz="2000" i="1">
                              <a:solidFill>
                                <a:srgbClr val="836967"/>
                              </a:solidFill>
                              <a:latin typeface="Cambria Math" panose="02040503050406030204" pitchFamily="18" charset="0"/>
                            </a:rPr>
                          </m:ctrlPr>
                        </m:funcPr>
                        <m:fName>
                          <m:sSub>
                            <m:sSubPr>
                              <m:ctrlPr>
                                <a:rPr lang="en-US" sz="2000" i="1">
                                  <a:solidFill>
                                    <a:srgbClr val="836967"/>
                                  </a:solidFill>
                                  <a:latin typeface="Cambria Math" panose="02040503050406030204" pitchFamily="18" charset="0"/>
                                </a:rPr>
                              </m:ctrlPr>
                            </m:sSubPr>
                            <m:e>
                              <m:r>
                                <m:rPr>
                                  <m:sty m:val="p"/>
                                </m:rPr>
                                <a:rPr lang="en-US" sz="2000">
                                  <a:latin typeface="Cambria Math" panose="02040503050406030204" pitchFamily="18" charset="0"/>
                                </a:rPr>
                                <m:t>log</m:t>
                              </m:r>
                            </m:e>
                            <m:sub>
                              <m:r>
                                <a:rPr lang="en-US" sz="2000">
                                  <a:latin typeface="Cambria Math" panose="02040503050406030204" pitchFamily="18" charset="0"/>
                                </a:rPr>
                                <m:t>10</m:t>
                              </m:r>
                            </m:sub>
                          </m:sSub>
                        </m:fName>
                        <m:e>
                          <m:r>
                            <a:rPr lang="en-US" sz="2000" i="1">
                              <a:latin typeface="Cambria Math" panose="02040503050406030204" pitchFamily="18" charset="0"/>
                            </a:rPr>
                            <m:t>𝑌</m:t>
                          </m:r>
                        </m:e>
                      </m:func>
                      <m:r>
                        <a:rPr lang="en-US" sz="2000">
                          <a:latin typeface="Cambria Math" panose="02040503050406030204" pitchFamily="18" charset="0"/>
                        </a:rPr>
                        <m:t>=</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𝑎</m:t>
                          </m:r>
                          <m:r>
                            <a:rPr lang="en-US" sz="2000">
                              <a:latin typeface="Cambria Math" panose="02040503050406030204" pitchFamily="18" charset="0"/>
                            </a:rPr>
                            <m:t>+</m:t>
                          </m:r>
                          <m:r>
                            <a:rPr lang="en-US" sz="2000" i="1">
                              <a:latin typeface="Cambria Math" panose="02040503050406030204" pitchFamily="18" charset="0"/>
                            </a:rPr>
                            <m:t>𝑏</m:t>
                          </m:r>
                        </m:e>
                        <m:sub>
                          <m:r>
                            <a:rPr lang="en-US" sz="2000">
                              <a:latin typeface="Cambria Math" panose="02040503050406030204" pitchFamily="18" charset="0"/>
                            </a:rPr>
                            <m:t>1</m:t>
                          </m:r>
                        </m:sub>
                      </m:sSub>
                      <m:func>
                        <m:funcPr>
                          <m:ctrlPr>
                            <a:rPr lang="en-US" sz="2000" i="1">
                              <a:latin typeface="Cambria Math" panose="02040503050406030204" pitchFamily="18" charset="0"/>
                            </a:rPr>
                          </m:ctrlPr>
                        </m:funcPr>
                        <m:fName>
                          <m:sSub>
                            <m:sSubPr>
                              <m:ctrlPr>
                                <a:rPr lang="en-US" sz="2000" i="1">
                                  <a:solidFill>
                                    <a:srgbClr val="836967"/>
                                  </a:solidFill>
                                  <a:latin typeface="Cambria Math" panose="02040503050406030204" pitchFamily="18" charset="0"/>
                                </a:rPr>
                              </m:ctrlPr>
                            </m:sSubPr>
                            <m:e>
                              <m:r>
                                <m:rPr>
                                  <m:sty m:val="p"/>
                                </m:rPr>
                                <a:rPr lang="en-US" sz="2000">
                                  <a:latin typeface="Cambria Math" panose="02040503050406030204" pitchFamily="18" charset="0"/>
                                </a:rPr>
                                <m:t>log</m:t>
                              </m:r>
                            </m:e>
                            <m:sub>
                              <m:r>
                                <a:rPr lang="en-US" sz="2000">
                                  <a:latin typeface="Cambria Math" panose="02040503050406030204" pitchFamily="18" charset="0"/>
                                </a:rPr>
                                <m:t>10</m:t>
                              </m:r>
                            </m:sub>
                          </m:sSub>
                        </m:fName>
                        <m:e>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𝑥</m:t>
                              </m:r>
                            </m:e>
                            <m:sub>
                              <m:r>
                                <a:rPr lang="en-US" sz="2000">
                                  <a:latin typeface="Cambria Math" panose="02040503050406030204" pitchFamily="18" charset="0"/>
                                </a:rPr>
                                <m:t>1</m:t>
                              </m:r>
                            </m:sub>
                          </m:sSub>
                        </m:e>
                      </m:func>
                      <m:r>
                        <a:rPr lang="en-US" sz="2000">
                          <a:latin typeface="Cambria Math" panose="02040503050406030204" pitchFamily="18" charset="0"/>
                        </a:rPr>
                        <m:t>+…+</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𝑏</m:t>
                          </m:r>
                        </m:e>
                        <m:sub>
                          <m:r>
                            <a:rPr lang="en-US" sz="2000" i="1">
                              <a:latin typeface="Cambria Math" panose="02040503050406030204" pitchFamily="18" charset="0"/>
                            </a:rPr>
                            <m:t>𝑛</m:t>
                          </m:r>
                        </m:sub>
                      </m:sSub>
                      <m:func>
                        <m:funcPr>
                          <m:ctrlPr>
                            <a:rPr lang="en-US" sz="2000" i="1">
                              <a:latin typeface="Cambria Math" panose="02040503050406030204" pitchFamily="18" charset="0"/>
                            </a:rPr>
                          </m:ctrlPr>
                        </m:funcPr>
                        <m:fName>
                          <m:sSub>
                            <m:sSubPr>
                              <m:ctrlPr>
                                <a:rPr lang="en-US" sz="2000" i="1">
                                  <a:solidFill>
                                    <a:srgbClr val="836967"/>
                                  </a:solidFill>
                                  <a:latin typeface="Cambria Math" panose="02040503050406030204" pitchFamily="18" charset="0"/>
                                </a:rPr>
                              </m:ctrlPr>
                            </m:sSubPr>
                            <m:e>
                              <m:r>
                                <m:rPr>
                                  <m:sty m:val="p"/>
                                </m:rPr>
                                <a:rPr lang="en-US" sz="2000">
                                  <a:latin typeface="Cambria Math" panose="02040503050406030204" pitchFamily="18" charset="0"/>
                                </a:rPr>
                                <m:t>log</m:t>
                              </m:r>
                            </m:e>
                            <m:sub>
                              <m:r>
                                <a:rPr lang="en-US" sz="2000">
                                  <a:latin typeface="Cambria Math" panose="02040503050406030204" pitchFamily="18" charset="0"/>
                                </a:rPr>
                                <m:t>10</m:t>
                              </m:r>
                            </m:sub>
                          </m:sSub>
                        </m:fName>
                        <m:e>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𝑥</m:t>
                              </m:r>
                            </m:e>
                            <m:sub>
                              <m:r>
                                <a:rPr lang="en-US" sz="2000" i="1">
                                  <a:latin typeface="Cambria Math" panose="02040503050406030204" pitchFamily="18" charset="0"/>
                                </a:rPr>
                                <m:t>𝑛</m:t>
                              </m:r>
                            </m:sub>
                          </m:sSub>
                        </m:e>
                      </m:func>
                    </m:oMath>
                  </m:oMathPara>
                </a14:m>
                <a:endParaRPr lang="en-US" sz="2000" dirty="0"/>
              </a:p>
            </p:txBody>
          </p:sp>
        </mc:Choice>
        <mc:Fallback xmlns="">
          <p:sp>
            <p:nvSpPr>
              <p:cNvPr id="10" name="TextBox 9">
                <a:extLst>
                  <a:ext uri="{FF2B5EF4-FFF2-40B4-BE49-F238E27FC236}">
                    <a16:creationId xmlns:a16="http://schemas.microsoft.com/office/drawing/2014/main" id="{D7BDDFED-CB39-4B89-BFAC-06E06001CCA7}"/>
                  </a:ext>
                </a:extLst>
              </p:cNvPr>
              <p:cNvSpPr txBox="1">
                <a:spLocks noRot="1" noChangeAspect="1" noMove="1" noResize="1" noEditPoints="1" noAdjustHandles="1" noChangeArrowheads="1" noChangeShapeType="1" noTextEdit="1"/>
              </p:cNvSpPr>
              <p:nvPr/>
            </p:nvSpPr>
            <p:spPr>
              <a:xfrm>
                <a:off x="5976013" y="3479520"/>
                <a:ext cx="5720316" cy="400110"/>
              </a:xfrm>
              <a:prstGeom prst="rect">
                <a:avLst/>
              </a:prstGeom>
              <a:blipFill>
                <a:blip r:embed="rId4"/>
                <a:stretch>
                  <a:fillRect b="-15385"/>
                </a:stretch>
              </a:blipFill>
            </p:spPr>
            <p:txBody>
              <a:bodyPr/>
              <a:lstStyle/>
              <a:p>
                <a:r>
                  <a:rPr lang="en-US">
                    <a:noFill/>
                  </a:rPr>
                  <a:t> </a:t>
                </a:r>
              </a:p>
            </p:txBody>
          </p:sp>
        </mc:Fallback>
      </mc:AlternateContent>
    </p:spTree>
    <p:extLst>
      <p:ext uri="{BB962C8B-B14F-4D97-AF65-F5344CB8AC3E}">
        <p14:creationId xmlns:p14="http://schemas.microsoft.com/office/powerpoint/2010/main" val="26420920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Characteristic Selection</a:t>
            </a:r>
          </a:p>
        </p:txBody>
      </p:sp>
      <p:sp>
        <p:nvSpPr>
          <p:cNvPr id="2" name="Slide Number Placeholder 6">
            <a:extLst>
              <a:ext uri="{FF2B5EF4-FFF2-40B4-BE49-F238E27FC236}">
                <a16:creationId xmlns:a16="http://schemas.microsoft.com/office/drawing/2014/main" id="{099D80FD-4F03-EA4E-27AA-5DD760BAF1D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pic>
        <p:nvPicPr>
          <p:cNvPr id="5" name="Content Placeholder 4">
            <a:extLst>
              <a:ext uri="{FF2B5EF4-FFF2-40B4-BE49-F238E27FC236}">
                <a16:creationId xmlns:a16="http://schemas.microsoft.com/office/drawing/2014/main" id="{4AF1BFE3-394D-4EEB-9C6B-B725DC536FCD}"/>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1600200" y="1119188"/>
            <a:ext cx="8991600" cy="5057775"/>
          </a:xfrm>
          <a:prstGeom prst="rect">
            <a:avLst/>
          </a:prstGeom>
        </p:spPr>
      </p:pic>
    </p:spTree>
    <p:extLst>
      <p:ext uri="{BB962C8B-B14F-4D97-AF65-F5344CB8AC3E}">
        <p14:creationId xmlns:p14="http://schemas.microsoft.com/office/powerpoint/2010/main" val="1776430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Errors</a:t>
            </a:r>
          </a:p>
        </p:txBody>
      </p:sp>
      <p:sp>
        <p:nvSpPr>
          <p:cNvPr id="5" name="Content Placeholder 2">
            <a:extLst>
              <a:ext uri="{FF2B5EF4-FFF2-40B4-BE49-F238E27FC236}">
                <a16:creationId xmlns:a16="http://schemas.microsoft.com/office/drawing/2014/main" id="{B5ED6F38-7CD0-4B6A-87AB-6AB4E73FA42E}"/>
              </a:ext>
            </a:extLst>
          </p:cNvPr>
          <p:cNvSpPr>
            <a:spLocks noGrp="1"/>
          </p:cNvSpPr>
          <p:nvPr>
            <p:ph idx="1"/>
          </p:nvPr>
        </p:nvSpPr>
        <p:spPr/>
        <p:txBody>
          <a:bodyPr>
            <a:normAutofit lnSpcReduction="10000"/>
          </a:bodyPr>
          <a:lstStyle/>
          <a:p>
            <a:r>
              <a:rPr lang="en-US" altLang="en-US" sz="2800" dirty="0">
                <a:ea typeface="ＭＳ Ｐゴシック" panose="020B0600070205080204" pitchFamily="34" charset="-128"/>
              </a:rPr>
              <a:t>Watershed characteristics were considered to be error free</a:t>
            </a:r>
          </a:p>
          <a:p>
            <a:r>
              <a:rPr lang="en-US" altLang="en-US" sz="2800" dirty="0">
                <a:ea typeface="ＭＳ Ｐゴシック" panose="020B0600070205080204" pitchFamily="34" charset="-128"/>
              </a:rPr>
              <a:t>Clark unit hydrograph parameters were </a:t>
            </a:r>
            <a:r>
              <a:rPr lang="en-US" altLang="en-US" sz="2800" b="1" dirty="0">
                <a:ea typeface="ＭＳ Ｐゴシック" panose="020B0600070205080204" pitchFamily="34" charset="-128"/>
              </a:rPr>
              <a:t>not</a:t>
            </a:r>
            <a:r>
              <a:rPr lang="en-US" altLang="en-US" sz="2800" dirty="0">
                <a:ea typeface="ＭＳ Ｐゴシック" panose="020B0600070205080204" pitchFamily="34" charset="-128"/>
              </a:rPr>
              <a:t> considered to be error free</a:t>
            </a:r>
          </a:p>
          <a:p>
            <a:r>
              <a:rPr lang="en-US" altLang="en-US" dirty="0">
                <a:ea typeface="ＭＳ Ｐゴシック" panose="020B0600070205080204" pitchFamily="34" charset="-128"/>
              </a:rPr>
              <a:t>Parameterization errors could arise from multiple sources including (but not limited to):</a:t>
            </a:r>
            <a:endParaRPr lang="en-US" altLang="en-US" sz="2800" dirty="0">
              <a:ea typeface="ＭＳ Ｐゴシック" panose="020B0600070205080204" pitchFamily="34" charset="-128"/>
            </a:endParaRPr>
          </a:p>
          <a:p>
            <a:pPr lvl="1"/>
            <a:r>
              <a:rPr lang="en-US" altLang="en-US" dirty="0">
                <a:ea typeface="ＭＳ Ｐゴシック" panose="020B0600070205080204" pitchFamily="34" charset="-128"/>
              </a:rPr>
              <a:t>Boundary condition information</a:t>
            </a:r>
          </a:p>
          <a:p>
            <a:pPr lvl="1"/>
            <a:r>
              <a:rPr lang="en-US" altLang="en-US" dirty="0">
                <a:ea typeface="ＭＳ Ｐゴシック" panose="020B0600070205080204" pitchFamily="34" charset="-128"/>
              </a:rPr>
              <a:t>Modeling techniques</a:t>
            </a:r>
          </a:p>
          <a:p>
            <a:pPr lvl="1"/>
            <a:r>
              <a:rPr lang="en-US" altLang="en-US" dirty="0">
                <a:ea typeface="ＭＳ Ｐゴシック" panose="020B0600070205080204" pitchFamily="34" charset="-128"/>
              </a:rPr>
              <a:t>Observed data availability</a:t>
            </a:r>
          </a:p>
          <a:p>
            <a:r>
              <a:rPr lang="en-US" altLang="en-US" sz="2800" dirty="0">
                <a:ea typeface="ＭＳ Ｐゴシック" panose="020B0600070205080204" pitchFamily="34" charset="-128"/>
              </a:rPr>
              <a:t>As a solution, include weights corresponding to the data availability</a:t>
            </a:r>
          </a:p>
          <a:p>
            <a:pPr lvl="1"/>
            <a:r>
              <a:rPr lang="en-US" altLang="en-US" dirty="0">
                <a:ea typeface="ＭＳ Ｐゴシック" panose="020B0600070205080204" pitchFamily="34" charset="-128"/>
              </a:rPr>
              <a:t>Locations with 15-, 30-, or 60-min data = 3</a:t>
            </a:r>
          </a:p>
          <a:p>
            <a:pPr lvl="1"/>
            <a:r>
              <a:rPr lang="en-US" altLang="en-US" dirty="0">
                <a:ea typeface="ＭＳ Ｐゴシック" panose="020B0600070205080204" pitchFamily="34" charset="-128"/>
              </a:rPr>
              <a:t>Locations with daily average/inst. peak data = 2</a:t>
            </a:r>
          </a:p>
          <a:p>
            <a:pPr lvl="1"/>
            <a:r>
              <a:rPr lang="en-US" altLang="en-US" dirty="0">
                <a:ea typeface="ＭＳ Ｐゴシック" panose="020B0600070205080204" pitchFamily="34" charset="-128"/>
              </a:rPr>
              <a:t>Locations with instantaneous peak data = 1</a:t>
            </a:r>
          </a:p>
        </p:txBody>
      </p:sp>
      <p:sp>
        <p:nvSpPr>
          <p:cNvPr id="2" name="Slide Number Placeholder 6">
            <a:extLst>
              <a:ext uri="{FF2B5EF4-FFF2-40B4-BE49-F238E27FC236}">
                <a16:creationId xmlns:a16="http://schemas.microsoft.com/office/drawing/2014/main" id="{1013D033-B617-DEEC-D039-08FDD2FAFDC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extLst>
      <p:ext uri="{BB962C8B-B14F-4D97-AF65-F5344CB8AC3E}">
        <p14:creationId xmlns:p14="http://schemas.microsoft.com/office/powerpoint/2010/main" val="13263285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Diagnostics</a:t>
            </a:r>
          </a:p>
        </p:txBody>
      </p:sp>
      <p:pic>
        <p:nvPicPr>
          <p:cNvPr id="9" name="Picture 8">
            <a:extLst>
              <a:ext uri="{FF2B5EF4-FFF2-40B4-BE49-F238E27FC236}">
                <a16:creationId xmlns:a16="http://schemas.microsoft.com/office/drawing/2014/main" id="{A0923DF3-E07F-4ECE-8C91-DB65F85744A1}"/>
              </a:ext>
            </a:extLst>
          </p:cNvPr>
          <p:cNvPicPr>
            <a:picLocks noChangeAspect="1"/>
          </p:cNvPicPr>
          <p:nvPr/>
        </p:nvPicPr>
        <p:blipFill>
          <a:blip r:embed="rId3">
            <a:extLst>
              <a:ext uri="{28A0092B-C50C-407E-A947-70E740481C1C}">
                <a14:useLocalDpi xmlns:a14="http://schemas.microsoft.com/office/drawing/2010/main" val="0"/>
              </a:ext>
            </a:extLst>
          </a:blip>
          <a:srcRect t="4055" b="4055"/>
          <a:stretch/>
        </p:blipFill>
        <p:spPr>
          <a:xfrm>
            <a:off x="6096001" y="944533"/>
            <a:ext cx="3112795" cy="2743200"/>
          </a:xfrm>
          <a:prstGeom prst="rect">
            <a:avLst/>
          </a:prstGeom>
        </p:spPr>
      </p:pic>
      <p:pic>
        <p:nvPicPr>
          <p:cNvPr id="11" name="Picture 10">
            <a:extLst>
              <a:ext uri="{FF2B5EF4-FFF2-40B4-BE49-F238E27FC236}">
                <a16:creationId xmlns:a16="http://schemas.microsoft.com/office/drawing/2014/main" id="{18CB3F30-16FF-49E5-9F91-ECF4D58196D3}"/>
              </a:ext>
            </a:extLst>
          </p:cNvPr>
          <p:cNvPicPr>
            <a:picLocks noChangeAspect="1"/>
          </p:cNvPicPr>
          <p:nvPr/>
        </p:nvPicPr>
        <p:blipFill>
          <a:blip r:embed="rId4">
            <a:extLst>
              <a:ext uri="{28A0092B-C50C-407E-A947-70E740481C1C}">
                <a14:useLocalDpi xmlns:a14="http://schemas.microsoft.com/office/drawing/2010/main" val="0"/>
              </a:ext>
            </a:extLst>
          </a:blip>
          <a:srcRect t="4055" b="4055"/>
          <a:stretch/>
        </p:blipFill>
        <p:spPr>
          <a:xfrm>
            <a:off x="6096001" y="3687733"/>
            <a:ext cx="3112795" cy="2743200"/>
          </a:xfrm>
          <a:prstGeom prst="rect">
            <a:avLst/>
          </a:prstGeom>
        </p:spPr>
      </p:pic>
      <p:sp>
        <p:nvSpPr>
          <p:cNvPr id="2" name="Slide Number Placeholder 6">
            <a:extLst>
              <a:ext uri="{FF2B5EF4-FFF2-40B4-BE49-F238E27FC236}">
                <a16:creationId xmlns:a16="http://schemas.microsoft.com/office/drawing/2014/main" id="{ECA0058D-F84B-4C4D-1643-6907966028B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pic>
        <p:nvPicPr>
          <p:cNvPr id="14" name="Picture 13">
            <a:extLst>
              <a:ext uri="{FF2B5EF4-FFF2-40B4-BE49-F238E27FC236}">
                <a16:creationId xmlns:a16="http://schemas.microsoft.com/office/drawing/2014/main" id="{23D10491-2021-4F84-BF42-25C6E98534CB}"/>
              </a:ext>
            </a:extLst>
          </p:cNvPr>
          <p:cNvPicPr>
            <a:picLocks noChangeAspect="1"/>
          </p:cNvPicPr>
          <p:nvPr/>
        </p:nvPicPr>
        <p:blipFill>
          <a:blip r:embed="rId5">
            <a:extLst>
              <a:ext uri="{28A0092B-C50C-407E-A947-70E740481C1C}">
                <a14:useLocalDpi xmlns:a14="http://schemas.microsoft.com/office/drawing/2010/main" val="0"/>
              </a:ext>
            </a:extLst>
          </a:blip>
          <a:srcRect t="4055" b="4055"/>
          <a:stretch/>
        </p:blipFill>
        <p:spPr>
          <a:xfrm>
            <a:off x="2983206" y="944533"/>
            <a:ext cx="3112795" cy="2743200"/>
          </a:xfrm>
          <a:prstGeom prst="rect">
            <a:avLst/>
          </a:prstGeom>
        </p:spPr>
      </p:pic>
      <p:pic>
        <p:nvPicPr>
          <p:cNvPr id="15" name="Picture 14">
            <a:extLst>
              <a:ext uri="{FF2B5EF4-FFF2-40B4-BE49-F238E27FC236}">
                <a16:creationId xmlns:a16="http://schemas.microsoft.com/office/drawing/2014/main" id="{ADF60BF2-F241-46A1-B554-60E4369A64F8}"/>
              </a:ext>
            </a:extLst>
          </p:cNvPr>
          <p:cNvPicPr>
            <a:picLocks noChangeAspect="1"/>
          </p:cNvPicPr>
          <p:nvPr/>
        </p:nvPicPr>
        <p:blipFill>
          <a:blip r:embed="rId6">
            <a:extLst>
              <a:ext uri="{28A0092B-C50C-407E-A947-70E740481C1C}">
                <a14:useLocalDpi xmlns:a14="http://schemas.microsoft.com/office/drawing/2010/main" val="0"/>
              </a:ext>
            </a:extLst>
          </a:blip>
          <a:srcRect t="4055" b="4055"/>
          <a:stretch/>
        </p:blipFill>
        <p:spPr>
          <a:xfrm>
            <a:off x="2983205" y="3687733"/>
            <a:ext cx="3112795" cy="2743200"/>
          </a:xfrm>
          <a:prstGeom prst="rect">
            <a:avLst/>
          </a:prstGeom>
        </p:spPr>
      </p:pic>
    </p:spTree>
    <p:extLst>
      <p:ext uri="{BB962C8B-B14F-4D97-AF65-F5344CB8AC3E}">
        <p14:creationId xmlns:p14="http://schemas.microsoft.com/office/powerpoint/2010/main" val="2319719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Task 5 – Results</a:t>
            </a:r>
          </a:p>
        </p:txBody>
      </p:sp>
      <p:graphicFrame>
        <p:nvGraphicFramePr>
          <p:cNvPr id="14" name="Table 13">
            <a:extLst>
              <a:ext uri="{FF2B5EF4-FFF2-40B4-BE49-F238E27FC236}">
                <a16:creationId xmlns:a16="http://schemas.microsoft.com/office/drawing/2014/main" id="{F6774D4E-2D13-4B04-8C44-3F749590D6AA}"/>
              </a:ext>
            </a:extLst>
          </p:cNvPr>
          <p:cNvGraphicFramePr>
            <a:graphicFrameLocks noGrp="1"/>
          </p:cNvGraphicFramePr>
          <p:nvPr/>
        </p:nvGraphicFramePr>
        <p:xfrm>
          <a:off x="1800448" y="920523"/>
          <a:ext cx="8460813" cy="5090338"/>
        </p:xfrm>
        <a:graphic>
          <a:graphicData uri="http://schemas.openxmlformats.org/drawingml/2006/table">
            <a:tbl>
              <a:tblPr firstRow="1" firstCol="1" bandRow="1"/>
              <a:tblGrid>
                <a:gridCol w="1477925">
                  <a:extLst>
                    <a:ext uri="{9D8B030D-6E8A-4147-A177-3AD203B41FA5}">
                      <a16:colId xmlns:a16="http://schemas.microsoft.com/office/drawing/2014/main" val="3065772842"/>
                    </a:ext>
                  </a:extLst>
                </a:gridCol>
                <a:gridCol w="765544">
                  <a:extLst>
                    <a:ext uri="{9D8B030D-6E8A-4147-A177-3AD203B41FA5}">
                      <a16:colId xmlns:a16="http://schemas.microsoft.com/office/drawing/2014/main" val="588388278"/>
                    </a:ext>
                  </a:extLst>
                </a:gridCol>
                <a:gridCol w="882503">
                  <a:extLst>
                    <a:ext uri="{9D8B030D-6E8A-4147-A177-3AD203B41FA5}">
                      <a16:colId xmlns:a16="http://schemas.microsoft.com/office/drawing/2014/main" val="293381367"/>
                    </a:ext>
                  </a:extLst>
                </a:gridCol>
                <a:gridCol w="5334841">
                  <a:extLst>
                    <a:ext uri="{9D8B030D-6E8A-4147-A177-3AD203B41FA5}">
                      <a16:colId xmlns:a16="http://schemas.microsoft.com/office/drawing/2014/main" val="1910666872"/>
                    </a:ext>
                  </a:extLst>
                </a:gridCol>
              </a:tblGrid>
              <a:tr h="614868">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Region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Region Number(s)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Variable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2786193"/>
                  </a:ext>
                </a:extLst>
              </a:tr>
              <a:tr h="310095">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North Coast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90728175"/>
                  </a:ext>
                </a:extLst>
              </a:tr>
              <a:tr h="46333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8963239"/>
                  </a:ext>
                </a:extLst>
              </a:tr>
              <a:tr h="545428">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SF Bay, Central Coast, South Coast, Sacramento River, and San Joaquin River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3, 4, 6, and 7</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90614337"/>
                  </a:ext>
                </a:extLst>
              </a:tr>
              <a:tr h="630988">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3503314"/>
                  </a:ext>
                </a:extLst>
              </a:tr>
              <a:tr h="310095">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Colorado River - Desert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091078700"/>
                  </a:ext>
                </a:extLst>
              </a:tr>
              <a:tr h="297592">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6695376"/>
                  </a:ext>
                </a:extLst>
              </a:tr>
              <a:tr h="297592">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Tulare Lake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57528841"/>
                  </a:ext>
                </a:extLst>
              </a:tr>
              <a:tr h="297592">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3631783"/>
                  </a:ext>
                </a:extLst>
              </a:tr>
              <a:tr h="297592">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North Lahontan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43614501"/>
                  </a:ext>
                </a:extLst>
              </a:tr>
              <a:tr h="297592">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3135265"/>
                  </a:ext>
                </a:extLst>
              </a:tr>
              <a:tr h="297592">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South Lahontan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07750962"/>
                  </a:ext>
                </a:extLst>
              </a:tr>
              <a:tr h="297592">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500068"/>
                  </a:ext>
                </a:extLst>
              </a:tr>
            </a:tbl>
          </a:graphicData>
        </a:graphic>
      </p:graphicFrame>
      <p:sp>
        <p:nvSpPr>
          <p:cNvPr id="3" name="Slide Number Placeholder 6">
            <a:extLst>
              <a:ext uri="{FF2B5EF4-FFF2-40B4-BE49-F238E27FC236}">
                <a16:creationId xmlns:a16="http://schemas.microsoft.com/office/drawing/2014/main" id="{66AD3D3F-ADBD-C166-A74E-EE8573D6FBA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pic>
        <p:nvPicPr>
          <p:cNvPr id="13" name="Picture 12" descr="Diagram&#10;&#10;AI-generated content may be incorrect.">
            <a:extLst>
              <a:ext uri="{FF2B5EF4-FFF2-40B4-BE49-F238E27FC236}">
                <a16:creationId xmlns:a16="http://schemas.microsoft.com/office/drawing/2014/main" id="{01BBAC95-031B-A082-0744-75EC9F8376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6810" y="1645332"/>
            <a:ext cx="5214742" cy="4365529"/>
          </a:xfrm>
          <a:prstGeom prst="rect">
            <a:avLst/>
          </a:prstGeom>
        </p:spPr>
      </p:pic>
    </p:spTree>
    <p:extLst>
      <p:ext uri="{BB962C8B-B14F-4D97-AF65-F5344CB8AC3E}">
        <p14:creationId xmlns:p14="http://schemas.microsoft.com/office/powerpoint/2010/main" val="27289538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835D70-2ECC-4B6D-A64D-E5ED6A981766}"/>
              </a:ext>
            </a:extLst>
          </p:cNvPr>
          <p:cNvSpPr>
            <a:spLocks noGrp="1"/>
          </p:cNvSpPr>
          <p:nvPr>
            <p:ph type="title"/>
          </p:nvPr>
        </p:nvSpPr>
        <p:spPr/>
        <p:txBody>
          <a:bodyPr>
            <a:normAutofit/>
          </a:bodyPr>
          <a:lstStyle/>
          <a:p>
            <a:r>
              <a:rPr lang="en-US" dirty="0"/>
              <a:t>Validation Workflow</a:t>
            </a:r>
          </a:p>
        </p:txBody>
      </p:sp>
      <p:sp>
        <p:nvSpPr>
          <p:cNvPr id="6" name="Rectangle 3"/>
          <p:cNvSpPr>
            <a:spLocks noGrp="1" noChangeArrowheads="1"/>
          </p:cNvSpPr>
          <p:nvPr>
            <p:ph idx="1"/>
          </p:nvPr>
        </p:nvSpPr>
        <p:spPr/>
        <p:txBody>
          <a:bodyPr>
            <a:normAutofit/>
          </a:bodyPr>
          <a:lstStyle/>
          <a:p>
            <a:r>
              <a:rPr lang="en-US" altLang="en-US" sz="3200" dirty="0">
                <a:ea typeface="ＭＳ Ｐゴシック" panose="020B0600070205080204" pitchFamily="34" charset="-128"/>
              </a:rPr>
              <a:t>Build HEC-HMS models for independent locations</a:t>
            </a:r>
          </a:p>
          <a:p>
            <a:r>
              <a:rPr lang="en-US" altLang="en-US" sz="3200" dirty="0">
                <a:ea typeface="ＭＳ Ｐゴシック" panose="020B0600070205080204" pitchFamily="34" charset="-128"/>
              </a:rPr>
              <a:t>Use the regression equations to predict Tc and R</a:t>
            </a:r>
          </a:p>
          <a:p>
            <a:r>
              <a:rPr lang="en-US" altLang="en-US" sz="3200" dirty="0">
                <a:ea typeface="ＭＳ Ｐゴシック" panose="020B0600070205080204" pitchFamily="34" charset="-128"/>
              </a:rPr>
              <a:t>Compare results against observed data</a:t>
            </a:r>
          </a:p>
          <a:p>
            <a:r>
              <a:rPr lang="en-US" altLang="en-US" sz="3200" dirty="0">
                <a:ea typeface="ＭＳ Ｐゴシック" panose="020B0600070205080204" pitchFamily="34" charset="-128"/>
              </a:rPr>
              <a:t>Calibrate Tc and R and compare against predicted values</a:t>
            </a:r>
          </a:p>
        </p:txBody>
      </p:sp>
      <p:sp>
        <p:nvSpPr>
          <p:cNvPr id="2" name="Slide Number Placeholder 6">
            <a:extLst>
              <a:ext uri="{FF2B5EF4-FFF2-40B4-BE49-F238E27FC236}">
                <a16:creationId xmlns:a16="http://schemas.microsoft.com/office/drawing/2014/main" id="{3BDA27E8-2F7A-EE0A-7A51-6DBE7E30D4A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Tree>
    <p:extLst>
      <p:ext uri="{BB962C8B-B14F-4D97-AF65-F5344CB8AC3E}">
        <p14:creationId xmlns:p14="http://schemas.microsoft.com/office/powerpoint/2010/main" val="22554245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835D70-2ECC-4B6D-A64D-E5ED6A981766}"/>
              </a:ext>
            </a:extLst>
          </p:cNvPr>
          <p:cNvSpPr>
            <a:spLocks noGrp="1"/>
          </p:cNvSpPr>
          <p:nvPr>
            <p:ph type="title"/>
          </p:nvPr>
        </p:nvSpPr>
        <p:spPr/>
        <p:txBody>
          <a:bodyPr>
            <a:normAutofit/>
          </a:bodyPr>
          <a:lstStyle/>
          <a:p>
            <a:r>
              <a:rPr lang="en-US" dirty="0"/>
              <a:t>Validation Locations</a:t>
            </a:r>
          </a:p>
        </p:txBody>
      </p:sp>
      <p:sp>
        <p:nvSpPr>
          <p:cNvPr id="8" name="Rectangle 3">
            <a:extLst>
              <a:ext uri="{FF2B5EF4-FFF2-40B4-BE49-F238E27FC236}">
                <a16:creationId xmlns:a16="http://schemas.microsoft.com/office/drawing/2014/main" id="{CC481711-1855-4750-83D6-D23FECEEFC00}"/>
              </a:ext>
            </a:extLst>
          </p:cNvPr>
          <p:cNvSpPr>
            <a:spLocks noGrp="1" noChangeArrowheads="1"/>
          </p:cNvSpPr>
          <p:nvPr>
            <p:ph sz="half" idx="1"/>
          </p:nvPr>
        </p:nvSpPr>
        <p:spPr/>
        <p:txBody>
          <a:bodyPr>
            <a:normAutofit/>
          </a:bodyPr>
          <a:lstStyle/>
          <a:p>
            <a:r>
              <a:rPr lang="en-US" altLang="en-US" dirty="0">
                <a:ea typeface="ＭＳ Ｐゴシック" panose="020B0600070205080204" pitchFamily="34" charset="-128"/>
              </a:rPr>
              <a:t>Attempt to find 2 locations per region</a:t>
            </a:r>
          </a:p>
          <a:p>
            <a:r>
              <a:rPr lang="en-US" altLang="en-US" dirty="0">
                <a:ea typeface="ＭＳ Ｐゴシック" panose="020B0600070205080204" pitchFamily="34" charset="-128"/>
              </a:rPr>
              <a:t>Only one suitable location within Region 5 and Region 8</a:t>
            </a:r>
          </a:p>
          <a:p>
            <a:r>
              <a:rPr lang="en-US" altLang="en-US" dirty="0">
                <a:ea typeface="ＭＳ Ｐゴシック" panose="020B0600070205080204" pitchFamily="34" charset="-128"/>
              </a:rPr>
              <a:t>Drainage areas between 5 and 536 sq mi</a:t>
            </a:r>
          </a:p>
        </p:txBody>
      </p:sp>
      <p:sp>
        <p:nvSpPr>
          <p:cNvPr id="2" name="Slide Number Placeholder 6">
            <a:extLst>
              <a:ext uri="{FF2B5EF4-FFF2-40B4-BE49-F238E27FC236}">
                <a16:creationId xmlns:a16="http://schemas.microsoft.com/office/drawing/2014/main" id="{C741FA75-0D2B-9278-9D55-18D673EB6F0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pic>
        <p:nvPicPr>
          <p:cNvPr id="6" name="Content Placeholder 4">
            <a:extLst>
              <a:ext uri="{FF2B5EF4-FFF2-40B4-BE49-F238E27FC236}">
                <a16:creationId xmlns:a16="http://schemas.microsoft.com/office/drawing/2014/main" id="{55B60909-43C4-4714-AAD4-5CF5CC24763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a:stretch/>
        </p:blipFill>
        <p:spPr bwMode="auto">
          <a:xfrm>
            <a:off x="6808860" y="1119188"/>
            <a:ext cx="3908280" cy="5057775"/>
          </a:xfrm>
          <a:prstGeom prst="rect">
            <a:avLst/>
          </a:prstGeom>
          <a:noFill/>
          <a:ln w="9525">
            <a:noFill/>
            <a:miter lim="800000"/>
            <a:headEnd/>
            <a:tailEnd/>
          </a:ln>
        </p:spPr>
      </p:pic>
    </p:spTree>
    <p:extLst>
      <p:ext uri="{BB962C8B-B14F-4D97-AF65-F5344CB8AC3E}">
        <p14:creationId xmlns:p14="http://schemas.microsoft.com/office/powerpoint/2010/main" val="23517170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835D70-2ECC-4B6D-A64D-E5ED6A981766}"/>
              </a:ext>
            </a:extLst>
          </p:cNvPr>
          <p:cNvSpPr>
            <a:spLocks noGrp="1"/>
          </p:cNvSpPr>
          <p:nvPr>
            <p:ph type="title"/>
          </p:nvPr>
        </p:nvSpPr>
        <p:spPr/>
        <p:txBody>
          <a:bodyPr>
            <a:normAutofit/>
          </a:bodyPr>
          <a:lstStyle/>
          <a:p>
            <a:r>
              <a:rPr lang="en-US" dirty="0"/>
              <a:t>Validation Results</a:t>
            </a:r>
          </a:p>
        </p:txBody>
      </p:sp>
      <p:sp>
        <p:nvSpPr>
          <p:cNvPr id="2" name="Slide Number Placeholder 6">
            <a:extLst>
              <a:ext uri="{FF2B5EF4-FFF2-40B4-BE49-F238E27FC236}">
                <a16:creationId xmlns:a16="http://schemas.microsoft.com/office/drawing/2014/main" id="{C2896D46-A8D7-B338-C4BE-0533DB5ECB5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pic>
        <p:nvPicPr>
          <p:cNvPr id="5" name="Content Placeholder 4">
            <a:extLst>
              <a:ext uri="{FF2B5EF4-FFF2-40B4-BE49-F238E27FC236}">
                <a16:creationId xmlns:a16="http://schemas.microsoft.com/office/drawing/2014/main" id="{9E96E7B6-46D2-4745-B82F-61182621F777}"/>
              </a:ext>
            </a:extLst>
          </p:cNvPr>
          <p:cNvPicPr>
            <a:picLocks noGrp="1" noChangeAspect="1"/>
          </p:cNvPicPr>
          <p:nvPr>
            <p:ph idx="1"/>
          </p:nvPr>
        </p:nvPicPr>
        <p:blipFill>
          <a:blip r:embed="rId3"/>
          <a:stretch>
            <a:fillRect/>
          </a:stretch>
        </p:blipFill>
        <p:spPr>
          <a:xfrm>
            <a:off x="2490218" y="1119188"/>
            <a:ext cx="7211564" cy="5057775"/>
          </a:xfrm>
          <a:prstGeom prst="rect">
            <a:avLst/>
          </a:prstGeom>
        </p:spPr>
      </p:pic>
    </p:spTree>
    <p:extLst>
      <p:ext uri="{BB962C8B-B14F-4D97-AF65-F5344CB8AC3E}">
        <p14:creationId xmlns:p14="http://schemas.microsoft.com/office/powerpoint/2010/main" val="16814480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835D70-2ECC-4B6D-A64D-E5ED6A981766}"/>
              </a:ext>
            </a:extLst>
          </p:cNvPr>
          <p:cNvSpPr>
            <a:spLocks noGrp="1"/>
          </p:cNvSpPr>
          <p:nvPr>
            <p:ph type="title"/>
          </p:nvPr>
        </p:nvSpPr>
        <p:spPr/>
        <p:txBody>
          <a:bodyPr>
            <a:normAutofit/>
          </a:bodyPr>
          <a:lstStyle/>
          <a:p>
            <a:r>
              <a:rPr lang="en-US" sz="4000" dirty="0"/>
              <a:t>Validation Results</a:t>
            </a:r>
          </a:p>
        </p:txBody>
      </p:sp>
      <p:sp>
        <p:nvSpPr>
          <p:cNvPr id="2" name="Slide Number Placeholder 6">
            <a:extLst>
              <a:ext uri="{FF2B5EF4-FFF2-40B4-BE49-F238E27FC236}">
                <a16:creationId xmlns:a16="http://schemas.microsoft.com/office/drawing/2014/main" id="{20238F3D-9FB5-93CE-73D0-7E9BE301746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pic>
        <p:nvPicPr>
          <p:cNvPr id="7" name="Content Placeholder 6">
            <a:extLst>
              <a:ext uri="{FF2B5EF4-FFF2-40B4-BE49-F238E27FC236}">
                <a16:creationId xmlns:a16="http://schemas.microsoft.com/office/drawing/2014/main" id="{D4A98826-BF94-4913-901E-BCD2A0CB7492}"/>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391807" y="1252832"/>
            <a:ext cx="5624445" cy="3383280"/>
          </a:xfrm>
          <a:prstGeom prst="rect">
            <a:avLst/>
          </a:prstGeom>
          <a:noFill/>
          <a:ln>
            <a:noFill/>
          </a:ln>
        </p:spPr>
      </p:pic>
      <p:pic>
        <p:nvPicPr>
          <p:cNvPr id="8" name="Content Placeholder 7">
            <a:extLst>
              <a:ext uri="{FF2B5EF4-FFF2-40B4-BE49-F238E27FC236}">
                <a16:creationId xmlns:a16="http://schemas.microsoft.com/office/drawing/2014/main" id="{DB69C93E-EA7D-488E-8908-3077DD43585E}"/>
              </a:ext>
            </a:extLst>
          </p:cNvPr>
          <p:cNvPicPr>
            <a:picLocks noGrp="1" noChangeAspect="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bwMode="auto">
          <a:xfrm>
            <a:off x="6175750" y="2305778"/>
            <a:ext cx="5630063" cy="3383280"/>
          </a:xfrm>
          <a:prstGeom prst="rect">
            <a:avLst/>
          </a:prstGeom>
          <a:noFill/>
          <a:ln>
            <a:noFill/>
          </a:ln>
        </p:spPr>
      </p:pic>
    </p:spTree>
    <p:extLst>
      <p:ext uri="{BB962C8B-B14F-4D97-AF65-F5344CB8AC3E}">
        <p14:creationId xmlns:p14="http://schemas.microsoft.com/office/powerpoint/2010/main" val="4042538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FC6754B-4192-31E5-4DDE-EC052B5D0D4D}"/>
              </a:ext>
            </a:extLst>
          </p:cNvPr>
          <p:cNvSpPr>
            <a:spLocks noGrp="1"/>
          </p:cNvSpPr>
          <p:nvPr>
            <p:ph type="title"/>
          </p:nvPr>
        </p:nvSpPr>
        <p:spPr>
          <a:xfrm>
            <a:off x="838200" y="4452681"/>
            <a:ext cx="10515600" cy="1223503"/>
          </a:xfrm>
        </p:spPr>
        <p:txBody>
          <a:bodyPr>
            <a:normAutofit fontScale="90000"/>
          </a:bodyPr>
          <a:lstStyle/>
          <a:p>
            <a:r>
              <a:rPr lang="en-US" dirty="0"/>
              <a:t>Regression Equation Uncertainty and Example Application</a:t>
            </a:r>
          </a:p>
        </p:txBody>
      </p:sp>
      <p:sp>
        <p:nvSpPr>
          <p:cNvPr id="2" name="Slide Number Placeholder 6">
            <a:extLst>
              <a:ext uri="{FF2B5EF4-FFF2-40B4-BE49-F238E27FC236}">
                <a16:creationId xmlns:a16="http://schemas.microsoft.com/office/drawing/2014/main" id="{BADD0690-4065-DD37-407E-950C56FEE71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spTree>
    <p:extLst>
      <p:ext uri="{BB962C8B-B14F-4D97-AF65-F5344CB8AC3E}">
        <p14:creationId xmlns:p14="http://schemas.microsoft.com/office/powerpoint/2010/main" val="219429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CA DWR DSOD</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sz="half" idx="1"/>
          </p:nvPr>
        </p:nvSpPr>
        <p:spPr/>
        <p:txBody>
          <a:bodyPr>
            <a:normAutofit lnSpcReduction="10000"/>
          </a:bodyPr>
          <a:lstStyle/>
          <a:p>
            <a:r>
              <a:rPr lang="en-US" sz="2800" dirty="0"/>
              <a:t>Created in 1929</a:t>
            </a:r>
          </a:p>
          <a:p>
            <a:r>
              <a:rPr lang="en-US" dirty="0"/>
              <a:t>CA DWR DSOD provides oversight to the design, construction, and maintenance of over 1200 “jurisdictional sized” dams in California</a:t>
            </a:r>
          </a:p>
          <a:p>
            <a:r>
              <a:rPr lang="en-US" sz="2800" dirty="0"/>
              <a:t>DSOD engineers perform independent structural, hydrologic, hydraulic, and geotechnical evaluations</a:t>
            </a:r>
          </a:p>
          <a:p>
            <a:r>
              <a:rPr lang="en-US" dirty="0"/>
              <a:t>Use HEC tools to perform H&amp;H analyses</a:t>
            </a:r>
            <a:endParaRPr lang="en-US" sz="2800" dirty="0"/>
          </a:p>
        </p:txBody>
      </p:sp>
      <p:pic>
        <p:nvPicPr>
          <p:cNvPr id="5" name="Content Placeholder 4" descr="A picture containing nature, outdoor&#10;&#10;AI-generated content may be incorrect.">
            <a:extLst>
              <a:ext uri="{FF2B5EF4-FFF2-40B4-BE49-F238E27FC236}">
                <a16:creationId xmlns:a16="http://schemas.microsoft.com/office/drawing/2014/main" id="{59A11206-7476-780D-0DF2-40350DCC6326}"/>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1764222"/>
            <a:ext cx="5181600" cy="3767706"/>
          </a:xfrm>
        </p:spPr>
      </p:pic>
    </p:spTree>
    <p:extLst>
      <p:ext uri="{BB962C8B-B14F-4D97-AF65-F5344CB8AC3E}">
        <p14:creationId xmlns:p14="http://schemas.microsoft.com/office/powerpoint/2010/main" val="6808291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E7ED00-B0F5-40AD-8F9C-176A7B0C597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422451" y="822811"/>
            <a:ext cx="7347098" cy="5261270"/>
          </a:xfrm>
          <a:prstGeom prst="rect">
            <a:avLst/>
          </a:prstGeom>
        </p:spPr>
      </p:pic>
      <p:grpSp>
        <p:nvGrpSpPr>
          <p:cNvPr id="6" name="Group 5">
            <a:extLst>
              <a:ext uri="{FF2B5EF4-FFF2-40B4-BE49-F238E27FC236}">
                <a16:creationId xmlns:a16="http://schemas.microsoft.com/office/drawing/2014/main" id="{10C376DC-85FC-430E-A8E6-C0025D91C800}"/>
              </a:ext>
            </a:extLst>
          </p:cNvPr>
          <p:cNvGrpSpPr>
            <a:grpSpLocks noChangeAspect="1"/>
          </p:cNvGrpSpPr>
          <p:nvPr/>
        </p:nvGrpSpPr>
        <p:grpSpPr>
          <a:xfrm>
            <a:off x="7722902" y="4534780"/>
            <a:ext cx="1567609" cy="738664"/>
            <a:chOff x="6953815" y="1913863"/>
            <a:chExt cx="1567609" cy="738664"/>
          </a:xfrm>
        </p:grpSpPr>
        <p:sp>
          <p:nvSpPr>
            <p:cNvPr id="7" name="TextBox 6">
              <a:extLst>
                <a:ext uri="{FF2B5EF4-FFF2-40B4-BE49-F238E27FC236}">
                  <a16:creationId xmlns:a16="http://schemas.microsoft.com/office/drawing/2014/main" id="{6F611E57-168E-4784-8C1A-F9FF83F3F526}"/>
                </a:ext>
              </a:extLst>
            </p:cNvPr>
            <p:cNvSpPr txBox="1"/>
            <p:nvPr/>
          </p:nvSpPr>
          <p:spPr>
            <a:xfrm>
              <a:off x="6953815" y="1913863"/>
              <a:ext cx="1567609" cy="738664"/>
            </a:xfrm>
            <a:prstGeom prst="rect">
              <a:avLst/>
            </a:prstGeom>
            <a:solidFill>
              <a:schemeClr val="bg1"/>
            </a:solidFill>
            <a:ln>
              <a:solidFill>
                <a:schemeClr val="tx1"/>
              </a:solidFill>
            </a:ln>
          </p:spPr>
          <p:txBody>
            <a:bodyPr wrap="none" rtlCol="0">
              <a:spAutoFit/>
            </a:bodyPr>
            <a:lstStyle/>
            <a:p>
              <a:pPr indent="339725"/>
              <a:r>
                <a:rPr lang="en-US" sz="1400" b="1" dirty="0"/>
                <a:t>Data</a:t>
              </a:r>
            </a:p>
            <a:p>
              <a:pPr indent="339725"/>
              <a:r>
                <a:rPr lang="en-US" sz="1400" b="1" dirty="0"/>
                <a:t>Fitted Model</a:t>
              </a:r>
            </a:p>
            <a:p>
              <a:pPr indent="339725"/>
              <a:r>
                <a:rPr lang="en-US" sz="1400" b="1" dirty="0"/>
                <a:t>95% Pred. Int.</a:t>
              </a:r>
            </a:p>
          </p:txBody>
        </p:sp>
        <p:cxnSp>
          <p:nvCxnSpPr>
            <p:cNvPr id="8" name="Straight Connector 7">
              <a:extLst>
                <a:ext uri="{FF2B5EF4-FFF2-40B4-BE49-F238E27FC236}">
                  <a16:creationId xmlns:a16="http://schemas.microsoft.com/office/drawing/2014/main" id="{149A4194-CE28-45B8-87FD-1135F8BD366D}"/>
                </a:ext>
              </a:extLst>
            </p:cNvPr>
            <p:cNvCxnSpPr>
              <a:cxnSpLocks/>
            </p:cNvCxnSpPr>
            <p:nvPr/>
          </p:nvCxnSpPr>
          <p:spPr>
            <a:xfrm>
              <a:off x="7028118" y="2272562"/>
              <a:ext cx="27432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E50631D-54B2-408C-A4E8-A5C5BFEB4754}"/>
                </a:ext>
              </a:extLst>
            </p:cNvPr>
            <p:cNvCxnSpPr>
              <a:cxnSpLocks/>
            </p:cNvCxnSpPr>
            <p:nvPr/>
          </p:nvCxnSpPr>
          <p:spPr>
            <a:xfrm>
              <a:off x="7028118" y="2485956"/>
              <a:ext cx="27432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435E5EBC-3BFB-4392-B080-50D6AA133EA2}"/>
                </a:ext>
              </a:extLst>
            </p:cNvPr>
            <p:cNvSpPr>
              <a:spLocks noChangeAspect="1"/>
            </p:cNvSpPr>
            <p:nvPr/>
          </p:nvSpPr>
          <p:spPr>
            <a:xfrm>
              <a:off x="7122747" y="2010376"/>
              <a:ext cx="73152" cy="73152"/>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5" name="Title 1">
            <a:extLst>
              <a:ext uri="{FF2B5EF4-FFF2-40B4-BE49-F238E27FC236}">
                <a16:creationId xmlns:a16="http://schemas.microsoft.com/office/drawing/2014/main" id="{036121C4-9A32-4F9F-91F1-E923F0E797DA}"/>
              </a:ext>
            </a:extLst>
          </p:cNvPr>
          <p:cNvSpPr>
            <a:spLocks noGrp="1"/>
          </p:cNvSpPr>
          <p:nvPr>
            <p:ph type="title"/>
          </p:nvPr>
        </p:nvSpPr>
        <p:spPr/>
        <p:txBody>
          <a:bodyPr>
            <a:normAutofit/>
          </a:bodyPr>
          <a:lstStyle/>
          <a:p>
            <a:r>
              <a:rPr lang="en-US" dirty="0"/>
              <a:t>Uncertainty</a:t>
            </a:r>
          </a:p>
        </p:txBody>
      </p:sp>
      <p:cxnSp>
        <p:nvCxnSpPr>
          <p:cNvPr id="12" name="Straight Arrow Connector 11">
            <a:extLst>
              <a:ext uri="{FF2B5EF4-FFF2-40B4-BE49-F238E27FC236}">
                <a16:creationId xmlns:a16="http://schemas.microsoft.com/office/drawing/2014/main" id="{15D400A5-2F1E-4AE1-B482-B430DF0E8527}"/>
              </a:ext>
            </a:extLst>
          </p:cNvPr>
          <p:cNvCxnSpPr>
            <a:cxnSpLocks/>
          </p:cNvCxnSpPr>
          <p:nvPr/>
        </p:nvCxnSpPr>
        <p:spPr>
          <a:xfrm>
            <a:off x="6340542" y="2073341"/>
            <a:ext cx="0" cy="2820139"/>
          </a:xfrm>
          <a:prstGeom prst="straightConnector1">
            <a:avLst/>
          </a:prstGeom>
          <a:ln w="381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Star: 5 Points 15">
            <a:extLst>
              <a:ext uri="{FF2B5EF4-FFF2-40B4-BE49-F238E27FC236}">
                <a16:creationId xmlns:a16="http://schemas.microsoft.com/office/drawing/2014/main" id="{3FDDF1ED-1D99-437C-9FB6-C3CA1F963416}"/>
              </a:ext>
            </a:extLst>
          </p:cNvPr>
          <p:cNvSpPr>
            <a:spLocks noChangeAspect="1"/>
          </p:cNvSpPr>
          <p:nvPr/>
        </p:nvSpPr>
        <p:spPr>
          <a:xfrm>
            <a:off x="6191694" y="3309916"/>
            <a:ext cx="274320" cy="274320"/>
          </a:xfrm>
          <a:prstGeom prst="star5">
            <a:avLst/>
          </a:prstGeom>
          <a:solidFill>
            <a:srgbClr val="00B050"/>
          </a:solid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Slide Number Placeholder 6">
            <a:extLst>
              <a:ext uri="{FF2B5EF4-FFF2-40B4-BE49-F238E27FC236}">
                <a16:creationId xmlns:a16="http://schemas.microsoft.com/office/drawing/2014/main" id="{64F7A606-3927-95FF-0D05-4D2BA966296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spTree>
    <p:extLst>
      <p:ext uri="{BB962C8B-B14F-4D97-AF65-F5344CB8AC3E}">
        <p14:creationId xmlns:p14="http://schemas.microsoft.com/office/powerpoint/2010/main" val="172712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036121C4-9A32-4F9F-91F1-E923F0E797DA}"/>
              </a:ext>
            </a:extLst>
          </p:cNvPr>
          <p:cNvSpPr>
            <a:spLocks noGrp="1"/>
          </p:cNvSpPr>
          <p:nvPr>
            <p:ph type="title"/>
          </p:nvPr>
        </p:nvSpPr>
        <p:spPr/>
        <p:txBody>
          <a:bodyPr>
            <a:normAutofit/>
          </a:bodyPr>
          <a:lstStyle/>
          <a:p>
            <a:r>
              <a:rPr lang="en-US" dirty="0"/>
              <a:t>Uncertainty</a:t>
            </a:r>
          </a:p>
        </p:txBody>
      </p:sp>
      <p:sp>
        <p:nvSpPr>
          <p:cNvPr id="2" name="Slide Number Placeholder 6">
            <a:extLst>
              <a:ext uri="{FF2B5EF4-FFF2-40B4-BE49-F238E27FC236}">
                <a16:creationId xmlns:a16="http://schemas.microsoft.com/office/drawing/2014/main" id="{9C26B75C-C52F-8BCE-A857-A47CC54B50C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pic>
        <p:nvPicPr>
          <p:cNvPr id="5" name="Content Placeholder 4">
            <a:extLst>
              <a:ext uri="{FF2B5EF4-FFF2-40B4-BE49-F238E27FC236}">
                <a16:creationId xmlns:a16="http://schemas.microsoft.com/office/drawing/2014/main" id="{DB2EC934-E76D-41CB-B1A8-73D3D74E28BB}"/>
              </a:ext>
            </a:extLst>
          </p:cNvPr>
          <p:cNvPicPr>
            <a:picLocks noGrp="1" noChangeAspect="1"/>
          </p:cNvPicPr>
          <p:nvPr>
            <p:ph idx="1"/>
          </p:nvPr>
        </p:nvPicPr>
        <p:blipFill>
          <a:blip r:embed="rId3"/>
          <a:stretch>
            <a:fillRect/>
          </a:stretch>
        </p:blipFill>
        <p:spPr>
          <a:xfrm>
            <a:off x="2876952" y="2724266"/>
            <a:ext cx="6438095" cy="1847619"/>
          </a:xfrm>
          <a:prstGeom prst="rect">
            <a:avLst/>
          </a:prstGeom>
        </p:spPr>
      </p:pic>
    </p:spTree>
    <p:extLst>
      <p:ext uri="{BB962C8B-B14F-4D97-AF65-F5344CB8AC3E}">
        <p14:creationId xmlns:p14="http://schemas.microsoft.com/office/powerpoint/2010/main" val="26769915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036121C4-9A32-4F9F-91F1-E923F0E797DA}"/>
              </a:ext>
            </a:extLst>
          </p:cNvPr>
          <p:cNvSpPr>
            <a:spLocks noGrp="1"/>
          </p:cNvSpPr>
          <p:nvPr>
            <p:ph type="title"/>
          </p:nvPr>
        </p:nvSpPr>
        <p:spPr/>
        <p:txBody>
          <a:bodyPr>
            <a:normAutofit/>
          </a:bodyPr>
          <a:lstStyle/>
          <a:p>
            <a:r>
              <a:rPr lang="en-US" dirty="0"/>
              <a:t>Uncertainty</a:t>
            </a:r>
          </a:p>
        </p:txBody>
      </p:sp>
      <p:sp>
        <p:nvSpPr>
          <p:cNvPr id="2" name="Slide Number Placeholder 6">
            <a:extLst>
              <a:ext uri="{FF2B5EF4-FFF2-40B4-BE49-F238E27FC236}">
                <a16:creationId xmlns:a16="http://schemas.microsoft.com/office/drawing/2014/main" id="{B11CB387-8823-4047-D861-6D4381A4620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pic>
        <p:nvPicPr>
          <p:cNvPr id="5" name="Content Placeholder 4">
            <a:extLst>
              <a:ext uri="{FF2B5EF4-FFF2-40B4-BE49-F238E27FC236}">
                <a16:creationId xmlns:a16="http://schemas.microsoft.com/office/drawing/2014/main" id="{58A9F4B7-1C2E-4465-B8EA-2869F278C965}"/>
              </a:ext>
            </a:extLst>
          </p:cNvPr>
          <p:cNvPicPr>
            <a:picLocks noGrp="1" noChangeAspect="1"/>
          </p:cNvPicPr>
          <p:nvPr>
            <p:ph idx="1"/>
          </p:nvPr>
        </p:nvPicPr>
        <p:blipFill>
          <a:blip r:embed="rId3"/>
          <a:stretch>
            <a:fillRect/>
          </a:stretch>
        </p:blipFill>
        <p:spPr>
          <a:xfrm>
            <a:off x="3305524" y="1300456"/>
            <a:ext cx="5580952" cy="4695238"/>
          </a:xfrm>
          <a:prstGeom prst="rect">
            <a:avLst/>
          </a:prstGeom>
        </p:spPr>
      </p:pic>
    </p:spTree>
    <p:extLst>
      <p:ext uri="{BB962C8B-B14F-4D97-AF65-F5344CB8AC3E}">
        <p14:creationId xmlns:p14="http://schemas.microsoft.com/office/powerpoint/2010/main" val="29154961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036121C4-9A32-4F9F-91F1-E923F0E797DA}"/>
              </a:ext>
            </a:extLst>
          </p:cNvPr>
          <p:cNvSpPr>
            <a:spLocks noGrp="1"/>
          </p:cNvSpPr>
          <p:nvPr>
            <p:ph type="title"/>
          </p:nvPr>
        </p:nvSpPr>
        <p:spPr/>
        <p:txBody>
          <a:bodyPr>
            <a:normAutofit/>
          </a:bodyPr>
          <a:lstStyle/>
          <a:p>
            <a:r>
              <a:rPr lang="en-US" dirty="0"/>
              <a:t>Example Application</a:t>
            </a:r>
          </a:p>
        </p:txBody>
      </p:sp>
      <p:sp>
        <p:nvSpPr>
          <p:cNvPr id="5" name="Rectangle 3">
            <a:extLst>
              <a:ext uri="{FF2B5EF4-FFF2-40B4-BE49-F238E27FC236}">
                <a16:creationId xmlns:a16="http://schemas.microsoft.com/office/drawing/2014/main" id="{E301F7BC-C785-4D38-BE29-0509719A2ECD}"/>
              </a:ext>
            </a:extLst>
          </p:cNvPr>
          <p:cNvSpPr>
            <a:spLocks noGrp="1" noChangeArrowheads="1"/>
          </p:cNvSpPr>
          <p:nvPr>
            <p:ph sz="half" idx="1"/>
          </p:nvPr>
        </p:nvSpPr>
        <p:spPr/>
        <p:txBody>
          <a:bodyPr>
            <a:normAutofit/>
          </a:bodyPr>
          <a:lstStyle/>
          <a:p>
            <a:r>
              <a:rPr lang="en-US" altLang="en-US" sz="2800" dirty="0">
                <a:ea typeface="ＭＳ Ｐゴシック" panose="020B0600070205080204" pitchFamily="34" charset="-128"/>
              </a:rPr>
              <a:t>Download terrain data</a:t>
            </a:r>
          </a:p>
          <a:p>
            <a:r>
              <a:rPr lang="en-US" altLang="en-US" sz="2800" dirty="0">
                <a:ea typeface="ＭＳ Ｐゴシック" panose="020B0600070205080204" pitchFamily="34" charset="-128"/>
              </a:rPr>
              <a:t>Create an HEC-HMS project</a:t>
            </a:r>
          </a:p>
          <a:p>
            <a:r>
              <a:rPr lang="en-US" altLang="en-US" sz="2800" dirty="0">
                <a:ea typeface="ＭＳ Ｐゴシック" panose="020B0600070205080204" pitchFamily="34" charset="-128"/>
              </a:rPr>
              <a:t>Delineate watershed</a:t>
            </a:r>
          </a:p>
          <a:p>
            <a:r>
              <a:rPr lang="en-US" altLang="en-US" sz="2800" dirty="0">
                <a:ea typeface="ＭＳ Ｐゴシック" panose="020B0600070205080204" pitchFamily="34" charset="-128"/>
              </a:rPr>
              <a:t>Extract subbasin characteristics</a:t>
            </a:r>
          </a:p>
          <a:p>
            <a:r>
              <a:rPr lang="en-US" altLang="en-US" sz="2800" dirty="0">
                <a:ea typeface="ＭＳ Ｐゴシック" panose="020B0600070205080204" pitchFamily="34" charset="-128"/>
              </a:rPr>
              <a:t>Apply regression equations for the region</a:t>
            </a:r>
          </a:p>
          <a:p>
            <a:r>
              <a:rPr lang="en-US" altLang="en-US" sz="2800" dirty="0">
                <a:ea typeface="ＭＳ Ｐゴシック" panose="020B0600070205080204" pitchFamily="34" charset="-128"/>
              </a:rPr>
              <a:t>Input parameters</a:t>
            </a:r>
          </a:p>
          <a:p>
            <a:r>
              <a:rPr lang="en-US" altLang="en-US" sz="2800" dirty="0">
                <a:ea typeface="ＭＳ Ｐゴシック" panose="020B0600070205080204" pitchFamily="34" charset="-128"/>
              </a:rPr>
              <a:t>Compute</a:t>
            </a:r>
          </a:p>
        </p:txBody>
      </p:sp>
      <p:sp>
        <p:nvSpPr>
          <p:cNvPr id="2" name="Slide Number Placeholder 6">
            <a:extLst>
              <a:ext uri="{FF2B5EF4-FFF2-40B4-BE49-F238E27FC236}">
                <a16:creationId xmlns:a16="http://schemas.microsoft.com/office/drawing/2014/main" id="{F538B230-3A3F-A88C-A100-49B988D0770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pic>
        <p:nvPicPr>
          <p:cNvPr id="8" name="Content Placeholder 7">
            <a:extLst>
              <a:ext uri="{FF2B5EF4-FFF2-40B4-BE49-F238E27FC236}">
                <a16:creationId xmlns:a16="http://schemas.microsoft.com/office/drawing/2014/main" id="{D8D1E2BA-B30F-4587-817A-4A71A3F3619A}"/>
              </a:ext>
            </a:extLst>
          </p:cNvPr>
          <p:cNvPicPr>
            <a:picLocks noGrp="1" noChangeAspect="1"/>
          </p:cNvPicPr>
          <p:nvPr>
            <p:ph sz="half" idx="2"/>
          </p:nvPr>
        </p:nvPicPr>
        <p:blipFill>
          <a:blip r:embed="rId3"/>
          <a:stretch>
            <a:fillRect/>
          </a:stretch>
        </p:blipFill>
        <p:spPr>
          <a:xfrm>
            <a:off x="6172200" y="1273175"/>
            <a:ext cx="5181600" cy="4749800"/>
          </a:xfrm>
          <a:prstGeom prst="rect">
            <a:avLst/>
          </a:prstGeom>
        </p:spPr>
      </p:pic>
    </p:spTree>
    <p:extLst>
      <p:ext uri="{BB962C8B-B14F-4D97-AF65-F5344CB8AC3E}">
        <p14:creationId xmlns:p14="http://schemas.microsoft.com/office/powerpoint/2010/main" val="26070956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036121C4-9A32-4F9F-91F1-E923F0E797DA}"/>
              </a:ext>
            </a:extLst>
          </p:cNvPr>
          <p:cNvSpPr>
            <a:spLocks noGrp="1"/>
          </p:cNvSpPr>
          <p:nvPr>
            <p:ph type="title"/>
          </p:nvPr>
        </p:nvSpPr>
        <p:spPr/>
        <p:txBody>
          <a:bodyPr>
            <a:normAutofit/>
          </a:bodyPr>
          <a:lstStyle/>
          <a:p>
            <a:r>
              <a:rPr lang="en-US" dirty="0"/>
              <a:t>Example Application</a:t>
            </a:r>
          </a:p>
        </p:txBody>
      </p:sp>
      <p:sp>
        <p:nvSpPr>
          <p:cNvPr id="5" name="Rectangle 3">
            <a:extLst>
              <a:ext uri="{FF2B5EF4-FFF2-40B4-BE49-F238E27FC236}">
                <a16:creationId xmlns:a16="http://schemas.microsoft.com/office/drawing/2014/main" id="{E301F7BC-C785-4D38-BE29-0509719A2ECD}"/>
              </a:ext>
            </a:extLst>
          </p:cNvPr>
          <p:cNvSpPr>
            <a:spLocks noGrp="1" noChangeArrowheads="1"/>
          </p:cNvSpPr>
          <p:nvPr>
            <p:ph sz="half" idx="1"/>
          </p:nvPr>
        </p:nvSpPr>
        <p:spPr/>
        <p:txBody>
          <a:bodyPr>
            <a:normAutofit/>
          </a:bodyPr>
          <a:lstStyle/>
          <a:p>
            <a:pPr marL="0" indent="0">
              <a:buNone/>
            </a:pPr>
            <a:r>
              <a:rPr lang="en-US" altLang="en-US" sz="2800" dirty="0">
                <a:ea typeface="ＭＳ Ｐゴシック" panose="020B0600070205080204" pitchFamily="34" charset="-128"/>
              </a:rPr>
              <a:t>To estimate uncertainty:</a:t>
            </a:r>
          </a:p>
          <a:p>
            <a:r>
              <a:rPr lang="en-US" altLang="en-US" sz="2800" dirty="0">
                <a:ea typeface="ＭＳ Ｐゴシック" panose="020B0600070205080204" pitchFamily="34" charset="-128"/>
              </a:rPr>
              <a:t>Use R scripts to generate 5- and 95-pct prediction intervals</a:t>
            </a:r>
          </a:p>
          <a:p>
            <a:r>
              <a:rPr lang="en-US" altLang="en-US" sz="2800" dirty="0">
                <a:ea typeface="ＭＳ Ｐゴシック" panose="020B0600070205080204" pitchFamily="34" charset="-128"/>
              </a:rPr>
              <a:t>Compute mean and std dev</a:t>
            </a:r>
          </a:p>
          <a:p>
            <a:r>
              <a:rPr lang="en-US" altLang="en-US" sz="2800" dirty="0">
                <a:ea typeface="ＭＳ Ｐゴシック" panose="020B0600070205080204" pitchFamily="34" charset="-128"/>
              </a:rPr>
              <a:t>Use Excel to generate random samples</a:t>
            </a:r>
          </a:p>
          <a:p>
            <a:r>
              <a:rPr lang="en-US" altLang="en-US" sz="2800" dirty="0">
                <a:ea typeface="ＭＳ Ｐゴシック" panose="020B0600070205080204" pitchFamily="34" charset="-128"/>
              </a:rPr>
              <a:t>Create </a:t>
            </a:r>
            <a:r>
              <a:rPr lang="en-US" altLang="en-US" sz="2800" i="1" dirty="0">
                <a:ea typeface="ＭＳ Ｐゴシック" panose="020B0600070205080204" pitchFamily="34" charset="-128"/>
              </a:rPr>
              <a:t>Parameter Value Samples </a:t>
            </a:r>
            <a:r>
              <a:rPr lang="en-US" altLang="en-US" sz="2800" dirty="0">
                <a:ea typeface="ＭＳ Ｐゴシック" panose="020B0600070205080204" pitchFamily="34" charset="-128"/>
              </a:rPr>
              <a:t>objects for Tc and R</a:t>
            </a:r>
          </a:p>
          <a:p>
            <a:r>
              <a:rPr lang="en-US" altLang="en-US" sz="2800" dirty="0">
                <a:ea typeface="ＭＳ Ｐゴシック" panose="020B0600070205080204" pitchFamily="34" charset="-128"/>
              </a:rPr>
              <a:t>Compute</a:t>
            </a:r>
          </a:p>
        </p:txBody>
      </p:sp>
      <p:pic>
        <p:nvPicPr>
          <p:cNvPr id="6" name="Picture 5">
            <a:extLst>
              <a:ext uri="{FF2B5EF4-FFF2-40B4-BE49-F238E27FC236}">
                <a16:creationId xmlns:a16="http://schemas.microsoft.com/office/drawing/2014/main" id="{AC9EBC0F-7C5E-4B60-83E9-B3E69D88C1D8}"/>
              </a:ext>
            </a:extLst>
          </p:cNvPr>
          <p:cNvPicPr>
            <a:picLocks noChangeAspect="1"/>
          </p:cNvPicPr>
          <p:nvPr/>
        </p:nvPicPr>
        <p:blipFill>
          <a:blip r:embed="rId3"/>
          <a:stretch>
            <a:fillRect/>
          </a:stretch>
        </p:blipFill>
        <p:spPr>
          <a:xfrm>
            <a:off x="6503361" y="1192261"/>
            <a:ext cx="3920491" cy="4480560"/>
          </a:xfrm>
          <a:prstGeom prst="rect">
            <a:avLst/>
          </a:prstGeom>
        </p:spPr>
      </p:pic>
      <p:pic>
        <p:nvPicPr>
          <p:cNvPr id="8" name="Picture 7">
            <a:extLst>
              <a:ext uri="{FF2B5EF4-FFF2-40B4-BE49-F238E27FC236}">
                <a16:creationId xmlns:a16="http://schemas.microsoft.com/office/drawing/2014/main" id="{A8EE113D-EFC1-4617-A88C-16E3A2441E49}"/>
              </a:ext>
            </a:extLst>
          </p:cNvPr>
          <p:cNvPicPr>
            <a:picLocks noChangeAspect="1"/>
          </p:cNvPicPr>
          <p:nvPr/>
        </p:nvPicPr>
        <p:blipFill>
          <a:blip r:embed="rId4"/>
          <a:stretch>
            <a:fillRect/>
          </a:stretch>
        </p:blipFill>
        <p:spPr>
          <a:xfrm>
            <a:off x="7685140" y="2103877"/>
            <a:ext cx="3282677" cy="4114800"/>
          </a:xfrm>
          <a:prstGeom prst="rect">
            <a:avLst/>
          </a:prstGeom>
          <a:ln>
            <a:solidFill>
              <a:schemeClr val="tx1"/>
            </a:solidFill>
          </a:ln>
        </p:spPr>
      </p:pic>
      <p:sp>
        <p:nvSpPr>
          <p:cNvPr id="2" name="Slide Number Placeholder 6">
            <a:extLst>
              <a:ext uri="{FF2B5EF4-FFF2-40B4-BE49-F238E27FC236}">
                <a16:creationId xmlns:a16="http://schemas.microsoft.com/office/drawing/2014/main" id="{89B105E2-34CF-3848-0E04-145078906C5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Tree>
    <p:extLst>
      <p:ext uri="{BB962C8B-B14F-4D97-AF65-F5344CB8AC3E}">
        <p14:creationId xmlns:p14="http://schemas.microsoft.com/office/powerpoint/2010/main" val="19653880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3" name="Content Placeholder 2">
            <a:extLst>
              <a:ext uri="{FF2B5EF4-FFF2-40B4-BE49-F238E27FC236}">
                <a16:creationId xmlns:a16="http://schemas.microsoft.com/office/drawing/2014/main" id="{DC564FF5-18A0-55A6-83B7-CEF2CC2964DB}"/>
              </a:ext>
            </a:extLst>
          </p:cNvPr>
          <p:cNvSpPr>
            <a:spLocks noGrp="1"/>
          </p:cNvSpPr>
          <p:nvPr>
            <p:ph idx="1"/>
          </p:nvPr>
        </p:nvSpPr>
        <p:spPr/>
        <p:txBody>
          <a:bodyPr>
            <a:normAutofit/>
          </a:bodyPr>
          <a:lstStyle/>
          <a:p>
            <a:pPr>
              <a:lnSpc>
                <a:spcPct val="90000"/>
              </a:lnSpc>
            </a:pPr>
            <a:r>
              <a:rPr lang="en-US" sz="3200" dirty="0"/>
              <a:t>CA DWR DSOD required the development of regression equations that can predict Clark unit hydrograph parameters for the entire state of California</a:t>
            </a:r>
          </a:p>
          <a:p>
            <a:pPr>
              <a:lnSpc>
                <a:spcPct val="90000"/>
              </a:lnSpc>
            </a:pPr>
            <a:r>
              <a:rPr lang="en-US" sz="3200" dirty="0"/>
              <a:t>100 HEC-HMS models California were built and calibrated</a:t>
            </a:r>
          </a:p>
          <a:p>
            <a:pPr>
              <a:lnSpc>
                <a:spcPct val="90000"/>
              </a:lnSpc>
            </a:pPr>
            <a:r>
              <a:rPr lang="en-US" sz="3200" dirty="0"/>
              <a:t>Regression equations were developed using calibrated parameters</a:t>
            </a:r>
          </a:p>
          <a:p>
            <a:pPr>
              <a:lnSpc>
                <a:spcPct val="90000"/>
              </a:lnSpc>
            </a:pPr>
            <a:r>
              <a:rPr lang="en-US" sz="3200" dirty="0"/>
              <a:t>Regression equations were then validated using 18 locations</a:t>
            </a:r>
          </a:p>
          <a:p>
            <a:pPr>
              <a:lnSpc>
                <a:spcPct val="90000"/>
              </a:lnSpc>
            </a:pPr>
            <a:r>
              <a:rPr lang="en-US" sz="3200" dirty="0"/>
              <a:t>Uncertainty around predicted values can be included within HEC-HMS</a:t>
            </a:r>
          </a:p>
        </p:txBody>
      </p:sp>
      <p:sp>
        <p:nvSpPr>
          <p:cNvPr id="2" name="Slide Number Placeholder 6">
            <a:extLst>
              <a:ext uri="{FF2B5EF4-FFF2-40B4-BE49-F238E27FC236}">
                <a16:creationId xmlns:a16="http://schemas.microsoft.com/office/drawing/2014/main" id="{02D92E12-E700-FEB2-9091-66A13F5D1ED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spTree>
    <p:extLst>
      <p:ext uri="{BB962C8B-B14F-4D97-AF65-F5344CB8AC3E}">
        <p14:creationId xmlns:p14="http://schemas.microsoft.com/office/powerpoint/2010/main" val="351647522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CA DWR DSOD – HEC Agreement</a:t>
            </a: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idx="1"/>
          </p:nvPr>
        </p:nvSpPr>
        <p:spPr/>
        <p:txBody>
          <a:bodyPr>
            <a:normAutofit/>
          </a:bodyPr>
          <a:lstStyle/>
          <a:p>
            <a:r>
              <a:rPr lang="en-US" dirty="0"/>
              <a:t>DWR and USACE entered into a Memorandum of Agreement in 2019</a:t>
            </a:r>
          </a:p>
          <a:p>
            <a:r>
              <a:rPr lang="en-US" dirty="0"/>
              <a:t>DSOD requested assistance from HEC regarding training and support:</a:t>
            </a:r>
          </a:p>
          <a:p>
            <a:pPr lvl="1"/>
            <a:r>
              <a:rPr lang="en-US" dirty="0"/>
              <a:t>Design storm precipitation values</a:t>
            </a:r>
          </a:p>
          <a:p>
            <a:pPr lvl="1"/>
            <a:r>
              <a:rPr lang="en-US" dirty="0"/>
              <a:t>Snowmelt modeling</a:t>
            </a:r>
          </a:p>
          <a:p>
            <a:pPr lvl="1"/>
            <a:r>
              <a:rPr lang="en-US" dirty="0"/>
              <a:t>Development of unit hydrograph parameters, loss rates, and other hydrologic modeling parameters</a:t>
            </a:r>
          </a:p>
          <a:p>
            <a:pPr lvl="1"/>
            <a:r>
              <a:rPr lang="en-US" dirty="0"/>
              <a:t>Provide guidance on the adjustment of Clark unit hydrograph parameters when simulating extreme floods</a:t>
            </a:r>
          </a:p>
          <a:p>
            <a:endParaRPr lang="en-US" sz="2800" dirty="0"/>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extLst>
      <p:ext uri="{BB962C8B-B14F-4D97-AF65-F5344CB8AC3E}">
        <p14:creationId xmlns:p14="http://schemas.microsoft.com/office/powerpoint/2010/main" val="4227682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normAutofit/>
          </a:bodyPr>
          <a:lstStyle/>
          <a:p>
            <a:r>
              <a:rPr lang="en-US" dirty="0"/>
              <a:t>Clark Unit Hydrograph Method</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sz="half" idx="1"/>
          </p:nvPr>
        </p:nvSpPr>
        <p:spPr/>
        <p:txBody>
          <a:bodyPr>
            <a:normAutofit fontScale="92500" lnSpcReduction="10000"/>
          </a:bodyPr>
          <a:lstStyle/>
          <a:p>
            <a:r>
              <a:rPr lang="en-US" sz="2800" dirty="0"/>
              <a:t>Mature, well established, well documented, and simple method to </a:t>
            </a:r>
            <a:r>
              <a:rPr lang="en-US" dirty="0"/>
              <a:t>parameterize and </a:t>
            </a:r>
            <a:r>
              <a:rPr lang="en-US" sz="2800" dirty="0"/>
              <a:t>use</a:t>
            </a:r>
          </a:p>
          <a:p>
            <a:r>
              <a:rPr lang="en-US" sz="2800" dirty="0"/>
              <a:t>Clark’s method derives a watershed unit hydrograph using two critical processes:</a:t>
            </a:r>
          </a:p>
          <a:p>
            <a:pPr lvl="1"/>
            <a:r>
              <a:rPr lang="en-US" dirty="0"/>
              <a:t>Translation excess runoff to the watershed outlet (time-area histogram and Tc)</a:t>
            </a:r>
          </a:p>
          <a:p>
            <a:pPr lvl="1"/>
            <a:r>
              <a:rPr lang="en-US" dirty="0"/>
              <a:t>Attenuation as the excess is stored throughout the watershed (R)</a:t>
            </a:r>
          </a:p>
          <a:p>
            <a:r>
              <a:rPr lang="en-US" dirty="0"/>
              <a:t>For more information on the Clark unit hydrograph method, see </a:t>
            </a:r>
            <a:r>
              <a:rPr lang="en-US" dirty="0">
                <a:hlinkClick r:id="rId3"/>
              </a:rPr>
              <a:t>https://youtu.be/uReJjcwtyWc?si=vsR_idpBGQ5FVc39</a:t>
            </a:r>
            <a:endParaRPr lang="en-US" dirty="0"/>
          </a:p>
        </p:txBody>
      </p:sp>
      <p:pic>
        <p:nvPicPr>
          <p:cNvPr id="8" name="Content Placeholder 7">
            <a:extLst>
              <a:ext uri="{FF2B5EF4-FFF2-40B4-BE49-F238E27FC236}">
                <a16:creationId xmlns:a16="http://schemas.microsoft.com/office/drawing/2014/main" id="{465EA494-D5F8-1ED9-C46A-C120108BD744}"/>
              </a:ext>
            </a:extLst>
          </p:cNvPr>
          <p:cNvPicPr>
            <a:picLocks noGrp="1" noChangeAspect="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1538495"/>
            <a:ext cx="5181600" cy="4219160"/>
          </a:xfrm>
          <a:prstGeom prst="rect">
            <a:avLst/>
          </a:prstGeom>
          <a:noFill/>
          <a:ln>
            <a:noFill/>
          </a:ln>
        </p:spPr>
      </p:pic>
    </p:spTree>
    <p:extLst>
      <p:ext uri="{BB962C8B-B14F-4D97-AF65-F5344CB8AC3E}">
        <p14:creationId xmlns:p14="http://schemas.microsoft.com/office/powerpoint/2010/main" val="1519613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normAutofit fontScale="90000"/>
          </a:bodyPr>
          <a:lstStyle/>
          <a:p>
            <a:r>
              <a:rPr lang="en-US"/>
              <a:t>Unit Hydrograph Parameter Regression Analysis</a:t>
            </a:r>
            <a:endParaRPr lang="en-US" dirty="0"/>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sz="half" idx="1"/>
          </p:nvPr>
        </p:nvSpPr>
        <p:spPr/>
        <p:txBody>
          <a:bodyPr>
            <a:normAutofit/>
          </a:bodyPr>
          <a:lstStyle/>
          <a:p>
            <a:r>
              <a:rPr lang="en-US" sz="2800"/>
              <a:t>Develop regression equations that relate Clark unit hydrograph parameters (Tc and R) to physically measurable watershed characteristics</a:t>
            </a:r>
            <a:endParaRPr lang="en-US" sz="2800" dirty="0"/>
          </a:p>
        </p:txBody>
      </p:sp>
      <p:pic>
        <p:nvPicPr>
          <p:cNvPr id="5" name="Content Placeholder 4">
            <a:extLst>
              <a:ext uri="{FF2B5EF4-FFF2-40B4-BE49-F238E27FC236}">
                <a16:creationId xmlns:a16="http://schemas.microsoft.com/office/drawing/2014/main" id="{66913DC5-81DF-EF72-1694-5A15EEE28260}"/>
              </a:ext>
            </a:extLst>
          </p:cNvPr>
          <p:cNvPicPr>
            <a:picLocks noGrp="1" noChangeAspect="1"/>
          </p:cNvPicPr>
          <p:nvPr>
            <p:ph sz="half" idx="2"/>
          </p:nvPr>
        </p:nvPicPr>
        <p:blipFill>
          <a:blip r:embed="rId3"/>
          <a:stretch>
            <a:fillRect/>
          </a:stretch>
        </p:blipFill>
        <p:spPr>
          <a:xfrm>
            <a:off x="7486151" y="991164"/>
            <a:ext cx="4382198" cy="3200400"/>
          </a:xfrm>
          <a:ln>
            <a:solidFill>
              <a:schemeClr val="tx1"/>
            </a:solidFill>
          </a:ln>
        </p:spPr>
      </p:pic>
      <p:pic>
        <p:nvPicPr>
          <p:cNvPr id="9" name="Picture 8">
            <a:extLst>
              <a:ext uri="{FF2B5EF4-FFF2-40B4-BE49-F238E27FC236}">
                <a16:creationId xmlns:a16="http://schemas.microsoft.com/office/drawing/2014/main" id="{3399FD41-5373-9DD8-D26A-EFC707629F10}"/>
              </a:ext>
            </a:extLst>
          </p:cNvPr>
          <p:cNvPicPr>
            <a:picLocks noChangeAspect="1"/>
          </p:cNvPicPr>
          <p:nvPr/>
        </p:nvPicPr>
        <p:blipFill>
          <a:blip r:embed="rId4"/>
          <a:stretch>
            <a:fillRect/>
          </a:stretch>
        </p:blipFill>
        <p:spPr>
          <a:xfrm>
            <a:off x="5879309" y="3256404"/>
            <a:ext cx="3834036" cy="3200400"/>
          </a:xfrm>
          <a:prstGeom prst="rect">
            <a:avLst/>
          </a:prstGeom>
          <a:ln>
            <a:solidFill>
              <a:schemeClr val="tx1"/>
            </a:solidFill>
          </a:ln>
        </p:spPr>
      </p:pic>
    </p:spTree>
    <p:extLst>
      <p:ext uri="{BB962C8B-B14F-4D97-AF65-F5344CB8AC3E}">
        <p14:creationId xmlns:p14="http://schemas.microsoft.com/office/powerpoint/2010/main" val="603318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normAutofit/>
          </a:bodyPr>
          <a:lstStyle/>
          <a:p>
            <a:r>
              <a:rPr lang="en-US" dirty="0"/>
              <a:t>Regression Analysis Steps</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sz="half" idx="1"/>
          </p:nvPr>
        </p:nvSpPr>
        <p:spPr/>
        <p:txBody>
          <a:bodyPr>
            <a:normAutofit lnSpcReduction="10000"/>
          </a:bodyPr>
          <a:lstStyle/>
          <a:p>
            <a:pPr marL="514350" indent="-514350">
              <a:buFont typeface="+mj-lt"/>
              <a:buAutoNum type="arabicPeriod"/>
            </a:pPr>
            <a:r>
              <a:rPr lang="en-US" sz="2800" dirty="0"/>
              <a:t>Selection locations</a:t>
            </a:r>
          </a:p>
          <a:p>
            <a:pPr marL="514350" indent="-514350">
              <a:buFont typeface="+mj-lt"/>
              <a:buAutoNum type="arabicPeriod"/>
            </a:pPr>
            <a:r>
              <a:rPr lang="en-US" dirty="0"/>
              <a:t>Build HEC-HMS models</a:t>
            </a:r>
          </a:p>
          <a:p>
            <a:pPr marL="514350" indent="-514350">
              <a:buFont typeface="+mj-lt"/>
              <a:buAutoNum type="arabicPeriod"/>
            </a:pPr>
            <a:r>
              <a:rPr lang="en-US" dirty="0"/>
              <a:t>Extract physical characteristics</a:t>
            </a:r>
          </a:p>
          <a:p>
            <a:pPr marL="514350" indent="-514350">
              <a:buFont typeface="+mj-lt"/>
              <a:buAutoNum type="arabicPeriod"/>
            </a:pPr>
            <a:r>
              <a:rPr lang="en-US" sz="2800" dirty="0"/>
              <a:t>Calibrate parameters to representative events</a:t>
            </a:r>
          </a:p>
          <a:p>
            <a:pPr marL="514350" indent="-514350">
              <a:buFont typeface="+mj-lt"/>
              <a:buAutoNum type="arabicPeriod"/>
            </a:pPr>
            <a:r>
              <a:rPr lang="en-US" dirty="0"/>
              <a:t>Extract and organize </a:t>
            </a:r>
            <a:r>
              <a:rPr lang="en-US" sz="2800" dirty="0"/>
              <a:t>Clark </a:t>
            </a:r>
            <a:r>
              <a:rPr lang="en-US" dirty="0"/>
              <a:t>parameters</a:t>
            </a:r>
          </a:p>
          <a:p>
            <a:pPr marL="514350" indent="-514350">
              <a:buFont typeface="+mj-lt"/>
              <a:buAutoNum type="arabicPeriod"/>
            </a:pPr>
            <a:r>
              <a:rPr lang="en-US" sz="2800" dirty="0"/>
              <a:t>Parameterize regression equations</a:t>
            </a:r>
          </a:p>
          <a:p>
            <a:pPr marL="514350" indent="-514350">
              <a:buFont typeface="+mj-lt"/>
              <a:buAutoNum type="arabicPeriod"/>
            </a:pPr>
            <a:r>
              <a:rPr lang="en-US" dirty="0"/>
              <a:t>Validate</a:t>
            </a:r>
          </a:p>
          <a:p>
            <a:pPr marL="514350" indent="-514350">
              <a:buFont typeface="+mj-lt"/>
              <a:buAutoNum type="arabicPeriod"/>
            </a:pPr>
            <a:r>
              <a:rPr lang="en-US" sz="2800" dirty="0"/>
              <a:t>Quantify uncertainty</a:t>
            </a:r>
          </a:p>
        </p:txBody>
      </p:sp>
      <p:pic>
        <p:nvPicPr>
          <p:cNvPr id="10" name="Content Placeholder 9" descr="Chart, scatter chart&#10;&#10;AI-generated content may be incorrect.">
            <a:extLst>
              <a:ext uri="{FF2B5EF4-FFF2-40B4-BE49-F238E27FC236}">
                <a16:creationId xmlns:a16="http://schemas.microsoft.com/office/drawing/2014/main" id="{FAFF2248-9F10-B808-3D56-7CA9BB564CA2}"/>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1792799"/>
            <a:ext cx="5181600" cy="3710552"/>
          </a:xfrm>
        </p:spPr>
      </p:pic>
    </p:spTree>
    <p:extLst>
      <p:ext uri="{BB962C8B-B14F-4D97-AF65-F5344CB8AC3E}">
        <p14:creationId xmlns:p14="http://schemas.microsoft.com/office/powerpoint/2010/main" val="833253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FC6754B-4192-31E5-4DDE-EC052B5D0D4D}"/>
              </a:ext>
            </a:extLst>
          </p:cNvPr>
          <p:cNvSpPr>
            <a:spLocks noGrp="1"/>
          </p:cNvSpPr>
          <p:nvPr>
            <p:ph type="title"/>
          </p:nvPr>
        </p:nvSpPr>
        <p:spPr>
          <a:xfrm>
            <a:off x="838200" y="4452681"/>
            <a:ext cx="10515600" cy="1223503"/>
          </a:xfrm>
        </p:spPr>
        <p:txBody>
          <a:bodyPr>
            <a:normAutofit fontScale="90000"/>
          </a:bodyPr>
          <a:lstStyle/>
          <a:p>
            <a:r>
              <a:rPr lang="en-US" dirty="0"/>
              <a:t>Location Selection and HEC-HMS Model Construction</a:t>
            </a:r>
          </a:p>
        </p:txBody>
      </p:sp>
      <p:sp>
        <p:nvSpPr>
          <p:cNvPr id="2" name="Slide Number Placeholder 6">
            <a:extLst>
              <a:ext uri="{FF2B5EF4-FFF2-40B4-BE49-F238E27FC236}">
                <a16:creationId xmlns:a16="http://schemas.microsoft.com/office/drawing/2014/main" id="{D5F5496F-3061-51E0-F6DA-40C826697A2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spTree>
    <p:extLst>
      <p:ext uri="{BB962C8B-B14F-4D97-AF65-F5344CB8AC3E}">
        <p14:creationId xmlns:p14="http://schemas.microsoft.com/office/powerpoint/2010/main" val="4015316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Location Selection</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sz="half" idx="1"/>
          </p:nvPr>
        </p:nvSpPr>
        <p:spPr/>
        <p:txBody>
          <a:bodyPr>
            <a:normAutofit fontScale="92500" lnSpcReduction="10000"/>
          </a:bodyPr>
          <a:lstStyle/>
          <a:p>
            <a:pPr>
              <a:lnSpc>
                <a:spcPct val="90000"/>
              </a:lnSpc>
            </a:pPr>
            <a:r>
              <a:rPr lang="en-US" sz="2800" dirty="0"/>
              <a:t>Choose 100 sites throughout California</a:t>
            </a:r>
          </a:p>
          <a:p>
            <a:pPr>
              <a:lnSpc>
                <a:spcPct val="90000"/>
              </a:lnSpc>
            </a:pPr>
            <a:r>
              <a:rPr lang="en-US" sz="2800" dirty="0"/>
              <a:t>Split the state into discrete hydrologic areas</a:t>
            </a:r>
          </a:p>
          <a:p>
            <a:pPr lvl="1"/>
            <a:r>
              <a:rPr lang="en-US" dirty="0"/>
              <a:t>CDEC Hydrologic Regions</a:t>
            </a:r>
          </a:p>
          <a:p>
            <a:pPr>
              <a:lnSpc>
                <a:spcPct val="90000"/>
              </a:lnSpc>
            </a:pPr>
            <a:r>
              <a:rPr lang="en-US" sz="2800" dirty="0"/>
              <a:t>Pick approximately 10 locations per region</a:t>
            </a:r>
          </a:p>
          <a:p>
            <a:pPr>
              <a:lnSpc>
                <a:spcPct val="90000"/>
              </a:lnSpc>
            </a:pPr>
            <a:r>
              <a:rPr lang="en-US" sz="2800" dirty="0"/>
              <a:t>Concerns:</a:t>
            </a:r>
          </a:p>
          <a:p>
            <a:pPr lvl="1"/>
            <a:r>
              <a:rPr lang="en-US" dirty="0"/>
              <a:t>Lack of available observational data</a:t>
            </a:r>
          </a:p>
          <a:p>
            <a:pPr lvl="1"/>
            <a:r>
              <a:rPr lang="en-US" dirty="0"/>
              <a:t>Impacts of regulation</a:t>
            </a:r>
          </a:p>
          <a:p>
            <a:r>
              <a:rPr lang="en-US" dirty="0"/>
              <a:t>Led to less than 10 locations in some regions and more than 10 locations in others</a:t>
            </a:r>
          </a:p>
        </p:txBody>
      </p:sp>
      <p:pic>
        <p:nvPicPr>
          <p:cNvPr id="5" name="Content Placeholder 4">
            <a:extLst>
              <a:ext uri="{FF2B5EF4-FFF2-40B4-BE49-F238E27FC236}">
                <a16:creationId xmlns:a16="http://schemas.microsoft.com/office/drawing/2014/main" id="{F72B2B4D-18B4-8988-2E52-13EE677CF5E6}"/>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a:stretch/>
        </p:blipFill>
        <p:spPr>
          <a:xfrm>
            <a:off x="6289313" y="357188"/>
            <a:ext cx="4544941" cy="5881689"/>
          </a:xfrm>
          <a:prstGeom prst="rect">
            <a:avLst/>
          </a:prstGeom>
        </p:spPr>
      </p:pic>
      <p:pic>
        <p:nvPicPr>
          <p:cNvPr id="8" name="Picture 7">
            <a:extLst>
              <a:ext uri="{FF2B5EF4-FFF2-40B4-BE49-F238E27FC236}">
                <a16:creationId xmlns:a16="http://schemas.microsoft.com/office/drawing/2014/main" id="{11AFE229-2BBD-5BA2-80F3-34B4BB9AC5A2}"/>
              </a:ext>
            </a:extLst>
          </p:cNvPr>
          <p:cNvPicPr>
            <a:picLocks noChangeAspect="1"/>
          </p:cNvPicPr>
          <p:nvPr/>
        </p:nvPicPr>
        <p:blipFill rotWithShape="1">
          <a:blip r:embed="rId4">
            <a:extLst>
              <a:ext uri="{28A0092B-C50C-407E-A947-70E740481C1C}">
                <a14:useLocalDpi xmlns:a14="http://schemas.microsoft.com/office/drawing/2010/main" val="0"/>
              </a:ext>
            </a:extLst>
          </a:blip>
          <a:srcRect t="12780"/>
          <a:stretch/>
        </p:blipFill>
        <p:spPr>
          <a:xfrm>
            <a:off x="9735752" y="1205872"/>
            <a:ext cx="2318536" cy="1578892"/>
          </a:xfrm>
          <a:prstGeom prst="rect">
            <a:avLst/>
          </a:prstGeom>
          <a:noFill/>
          <a:ln>
            <a:solidFill>
              <a:schemeClr val="tx1"/>
            </a:solidFill>
          </a:ln>
        </p:spPr>
      </p:pic>
    </p:spTree>
    <p:extLst>
      <p:ext uri="{BB962C8B-B14F-4D97-AF65-F5344CB8AC3E}">
        <p14:creationId xmlns:p14="http://schemas.microsoft.com/office/powerpoint/2010/main" val="34787018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5923</TotalTime>
  <Words>4929</Words>
  <Application>Microsoft Office PowerPoint</Application>
  <PresentationFormat>Widescreen</PresentationFormat>
  <Paragraphs>475</Paragraphs>
  <Slides>35</Slides>
  <Notes>32</Notes>
  <HiddenSlides>0</HiddenSlides>
  <MMClips>3</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MS PGothic</vt:lpstr>
      <vt:lpstr>Aptos</vt:lpstr>
      <vt:lpstr>Arial</vt:lpstr>
      <vt:lpstr>Calibri</vt:lpstr>
      <vt:lpstr>Calibri Light</vt:lpstr>
      <vt:lpstr>Cambria Math</vt:lpstr>
      <vt:lpstr>Times New Roman</vt:lpstr>
      <vt:lpstr>Office Theme</vt:lpstr>
      <vt:lpstr>CA DSOD Clark Unit Hydrograph Regression Equations</vt:lpstr>
      <vt:lpstr>Overview</vt:lpstr>
      <vt:lpstr>CA DWR DSOD</vt:lpstr>
      <vt:lpstr>CA DWR DSOD – HEC Agreement</vt:lpstr>
      <vt:lpstr>Clark Unit Hydrograph Method</vt:lpstr>
      <vt:lpstr>Unit Hydrograph Parameter Regression Analysis</vt:lpstr>
      <vt:lpstr>Regression Analysis Steps</vt:lpstr>
      <vt:lpstr>Location Selection and HEC-HMS Model Construction</vt:lpstr>
      <vt:lpstr>Location Selection</vt:lpstr>
      <vt:lpstr>HEC-HMS Model Development</vt:lpstr>
      <vt:lpstr>Data Compilation</vt:lpstr>
      <vt:lpstr>Streamflow</vt:lpstr>
      <vt:lpstr>Precipitation Data</vt:lpstr>
      <vt:lpstr>Temperature and Snow Data</vt:lpstr>
      <vt:lpstr>HEC-HMS Model Development</vt:lpstr>
      <vt:lpstr>Watershed Characteristics</vt:lpstr>
      <vt:lpstr>HEC-HMS Model Calibration</vt:lpstr>
      <vt:lpstr>HEC-HMS Model Calibration</vt:lpstr>
      <vt:lpstr>Regression Equation Development and Validation</vt:lpstr>
      <vt:lpstr>Regression Equation Development</vt:lpstr>
      <vt:lpstr>Characteristic Selection</vt:lpstr>
      <vt:lpstr>Errors</vt:lpstr>
      <vt:lpstr>Diagnostics</vt:lpstr>
      <vt:lpstr>Task 5 – Results</vt:lpstr>
      <vt:lpstr>Validation Workflow</vt:lpstr>
      <vt:lpstr>Validation Locations</vt:lpstr>
      <vt:lpstr>Validation Results</vt:lpstr>
      <vt:lpstr>Validation Results</vt:lpstr>
      <vt:lpstr>Regression Equation Uncertainty and Example Application</vt:lpstr>
      <vt:lpstr>Uncertainty</vt:lpstr>
      <vt:lpstr>Uncertainty</vt:lpstr>
      <vt:lpstr>Uncertainty</vt:lpstr>
      <vt:lpstr>Example Application</vt:lpstr>
      <vt:lpstr>Example Application</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Uncertainty in Stage-Discharge Relationships</dc:title>
  <dc:creator>Ackerman, Cameron T CIV USARMY CEIWR-HEC (USA)</dc:creator>
  <cp:lastModifiedBy>Bartles, Michael D CIV USARMY CEIWR (USA)</cp:lastModifiedBy>
  <cp:revision>104</cp:revision>
  <dcterms:created xsi:type="dcterms:W3CDTF">2021-01-11T17:14:50Z</dcterms:created>
  <dcterms:modified xsi:type="dcterms:W3CDTF">2025-04-25T14:48:50Z</dcterms:modified>
</cp:coreProperties>
</file>