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257" r:id="rId3"/>
    <p:sldId id="258" r:id="rId4"/>
    <p:sldId id="289" r:id="rId5"/>
    <p:sldId id="290" r:id="rId6"/>
    <p:sldId id="291" r:id="rId7"/>
    <p:sldId id="292" r:id="rId8"/>
    <p:sldId id="293" r:id="rId9"/>
    <p:sldId id="294" r:id="rId10"/>
    <p:sldId id="296" r:id="rId11"/>
    <p:sldId id="295" r:id="rId12"/>
    <p:sldId id="297" r:id="rId13"/>
    <p:sldId id="286" r:id="rId14"/>
    <p:sldId id="287" r:id="rId15"/>
    <p:sldId id="279" r:id="rId16"/>
    <p:sldId id="288" r:id="rId17"/>
    <p:sldId id="259" r:id="rId18"/>
    <p:sldId id="307" r:id="rId19"/>
    <p:sldId id="298" r:id="rId20"/>
    <p:sldId id="263" r:id="rId21"/>
    <p:sldId id="275" r:id="rId22"/>
    <p:sldId id="276" r:id="rId23"/>
    <p:sldId id="277" r:id="rId24"/>
    <p:sldId id="278" r:id="rId25"/>
    <p:sldId id="260" r:id="rId26"/>
    <p:sldId id="264" r:id="rId27"/>
    <p:sldId id="269" r:id="rId28"/>
    <p:sldId id="301" r:id="rId29"/>
    <p:sldId id="270" r:id="rId30"/>
    <p:sldId id="274" r:id="rId31"/>
    <p:sldId id="272" r:id="rId32"/>
    <p:sldId id="299" r:id="rId33"/>
    <p:sldId id="303" r:id="rId34"/>
    <p:sldId id="300" r:id="rId35"/>
    <p:sldId id="302" r:id="rId36"/>
    <p:sldId id="304" r:id="rId37"/>
    <p:sldId id="305" r:id="rId38"/>
    <p:sldId id="306" r:id="rId39"/>
    <p:sldId id="267"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Front" id="{3062F54F-5AB6-47D7-B616-17A983E72C45}">
          <p14:sldIdLst>
            <p14:sldId id="256"/>
            <p14:sldId id="257"/>
          </p14:sldIdLst>
        </p14:section>
        <p14:section name="Marginal Conditional Joint" id="{8DAC0F86-F2D3-467A-9A39-1983A1708CE3}">
          <p14:sldIdLst>
            <p14:sldId id="258"/>
            <p14:sldId id="289"/>
            <p14:sldId id="290"/>
            <p14:sldId id="291"/>
            <p14:sldId id="292"/>
            <p14:sldId id="293"/>
            <p14:sldId id="294"/>
            <p14:sldId id="296"/>
            <p14:sldId id="295"/>
            <p14:sldId id="297"/>
            <p14:sldId id="286"/>
            <p14:sldId id="287"/>
            <p14:sldId id="279"/>
            <p14:sldId id="288"/>
          </p14:sldIdLst>
        </p14:section>
        <p14:section name="Correlation" id="{204A0DA0-5DC1-4B2C-B162-3C4B7E66D20F}">
          <p14:sldIdLst>
            <p14:sldId id="259"/>
            <p14:sldId id="307"/>
            <p14:sldId id="298"/>
            <p14:sldId id="263"/>
            <p14:sldId id="275"/>
            <p14:sldId id="276"/>
            <p14:sldId id="277"/>
            <p14:sldId id="278"/>
          </p14:sldIdLst>
        </p14:section>
        <p14:section name="Joint Distributions" id="{43B4C8F7-2993-4B98-84FF-C8B8C9CA35EB}">
          <p14:sldIdLst>
            <p14:sldId id="260"/>
            <p14:sldId id="264"/>
            <p14:sldId id="269"/>
            <p14:sldId id="301"/>
            <p14:sldId id="270"/>
            <p14:sldId id="274"/>
            <p14:sldId id="272"/>
            <p14:sldId id="299"/>
            <p14:sldId id="303"/>
            <p14:sldId id="300"/>
            <p14:sldId id="302"/>
            <p14:sldId id="304"/>
            <p14:sldId id="305"/>
            <p14:sldId id="306"/>
          </p14:sldIdLst>
        </p14:section>
        <p14:section name="Back" id="{AC759E75-2E15-4677-849D-372FF764D257}">
          <p14:sldIdLst>
            <p14:sldId id="26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88032" autoAdjust="0"/>
  </p:normalViewPr>
  <p:slideViewPr>
    <p:cSldViewPr snapToGrid="0">
      <p:cViewPr varScale="1">
        <p:scale>
          <a:sx n="80" d="100"/>
          <a:sy n="80" d="100"/>
        </p:scale>
        <p:origin x="126" y="3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6B60DC-55E3-4DF8-AAF0-40204394C89C}" type="datetimeFigureOut">
              <a:rPr lang="en-US" smtClean="0"/>
              <a:t>4/26/2023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39D2B2-0E8D-4616-9657-FD414997E9D0}" type="slidenum">
              <a:rPr lang="en-US" smtClean="0"/>
              <a:t>‹#›</a:t>
            </a:fld>
            <a:endParaRPr lang="en-US"/>
          </a:p>
        </p:txBody>
      </p:sp>
    </p:spTree>
    <p:extLst>
      <p:ext uri="{BB962C8B-B14F-4D97-AF65-F5344CB8AC3E}">
        <p14:creationId xmlns:p14="http://schemas.microsoft.com/office/powerpoint/2010/main" val="2215325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B4EC95-233C-49A0-813F-B93ED9D076A7}" type="slidenum">
              <a:rPr lang="en-US" smtClean="0"/>
              <a:t>4</a:t>
            </a:fld>
            <a:endParaRPr lang="en-US"/>
          </a:p>
        </p:txBody>
      </p:sp>
    </p:spTree>
    <p:extLst>
      <p:ext uri="{BB962C8B-B14F-4D97-AF65-F5344CB8AC3E}">
        <p14:creationId xmlns:p14="http://schemas.microsoft.com/office/powerpoint/2010/main" val="1668697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13</a:t>
            </a:fld>
            <a:endParaRPr lang="en-US"/>
          </a:p>
        </p:txBody>
      </p:sp>
    </p:spTree>
    <p:extLst>
      <p:ext uri="{BB962C8B-B14F-4D97-AF65-F5344CB8AC3E}">
        <p14:creationId xmlns:p14="http://schemas.microsoft.com/office/powerpoint/2010/main" val="1898596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with this diagram,</a:t>
            </a:r>
          </a:p>
          <a:p>
            <a:r>
              <a:rPr lang="en-US" dirty="0"/>
              <a:t>If we establish</a:t>
            </a:r>
            <a:r>
              <a:rPr lang="en-US" baseline="0" dirty="0"/>
              <a:t> the </a:t>
            </a:r>
            <a:r>
              <a:rPr lang="en-US" baseline="0" dirty="0" err="1"/>
              <a:t>Bs</a:t>
            </a:r>
            <a:r>
              <a:rPr lang="en-US" baseline="0" dirty="0"/>
              <a:t> are a partition of the sample space (they do not overlap, and there’s nothing that can happen that’s not in one of the </a:t>
            </a:r>
            <a:r>
              <a:rPr lang="en-US" baseline="0" dirty="0" err="1"/>
              <a:t>Bs</a:t>
            </a:r>
            <a:r>
              <a:rPr lang="en-US" baseline="0" dirty="0"/>
              <a:t>) then we can generalize the equation.</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14</a:t>
            </a:fld>
            <a:endParaRPr lang="en-US"/>
          </a:p>
        </p:txBody>
      </p:sp>
    </p:spTree>
    <p:extLst>
      <p:ext uri="{BB962C8B-B14F-4D97-AF65-F5344CB8AC3E}">
        <p14:creationId xmlns:p14="http://schemas.microsoft.com/office/powerpoint/2010/main" val="42898046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sample covariance doesn’t have a fixed</a:t>
            </a:r>
            <a:r>
              <a:rPr lang="en-US" baseline="0" dirty="0"/>
              <a:t> range, it’s not useful for comparing across variables. Standardizing it is much more helpful.</a:t>
            </a:r>
            <a:endParaRPr lang="en-US" dirty="0"/>
          </a:p>
        </p:txBody>
      </p:sp>
      <p:sp>
        <p:nvSpPr>
          <p:cNvPr id="4" name="Slide Number Placeholder 3"/>
          <p:cNvSpPr>
            <a:spLocks noGrp="1"/>
          </p:cNvSpPr>
          <p:nvPr>
            <p:ph type="sldNum" sz="quarter" idx="10"/>
          </p:nvPr>
        </p:nvSpPr>
        <p:spPr/>
        <p:txBody>
          <a:bodyPr/>
          <a:lstStyle/>
          <a:p>
            <a:fld id="{F539D2B2-0E8D-4616-9657-FD414997E9D0}" type="slidenum">
              <a:rPr lang="en-US" smtClean="0"/>
              <a:t>19</a:t>
            </a:fld>
            <a:endParaRPr lang="en-US"/>
          </a:p>
        </p:txBody>
      </p:sp>
    </p:spTree>
    <p:extLst>
      <p:ext uri="{BB962C8B-B14F-4D97-AF65-F5344CB8AC3E}">
        <p14:creationId xmlns:p14="http://schemas.microsoft.com/office/powerpoint/2010/main" val="167810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fixed range is extremely helpful for comparisons.</a:t>
            </a:r>
          </a:p>
        </p:txBody>
      </p:sp>
      <p:sp>
        <p:nvSpPr>
          <p:cNvPr id="4" name="Slide Number Placeholder 3"/>
          <p:cNvSpPr>
            <a:spLocks noGrp="1"/>
          </p:cNvSpPr>
          <p:nvPr>
            <p:ph type="sldNum" sz="quarter" idx="10"/>
          </p:nvPr>
        </p:nvSpPr>
        <p:spPr/>
        <p:txBody>
          <a:bodyPr/>
          <a:lstStyle/>
          <a:p>
            <a:fld id="{F539D2B2-0E8D-4616-9657-FD414997E9D0}" type="slidenum">
              <a:rPr lang="en-US" smtClean="0"/>
              <a:t>20</a:t>
            </a:fld>
            <a:endParaRPr lang="en-US"/>
          </a:p>
        </p:txBody>
      </p:sp>
    </p:spTree>
    <p:extLst>
      <p:ext uri="{BB962C8B-B14F-4D97-AF65-F5344CB8AC3E}">
        <p14:creationId xmlns:p14="http://schemas.microsoft.com/office/powerpoint/2010/main" val="34205991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the Extreme Value material you were all like, “Greg, why are we spending this time on order statistics?!?”  Order stats come up surprisingly often and are incredibly useful!</a:t>
            </a:r>
          </a:p>
        </p:txBody>
      </p:sp>
      <p:sp>
        <p:nvSpPr>
          <p:cNvPr id="4" name="Slide Number Placeholder 3"/>
          <p:cNvSpPr>
            <a:spLocks noGrp="1"/>
          </p:cNvSpPr>
          <p:nvPr>
            <p:ph type="sldNum" sz="quarter" idx="5"/>
          </p:nvPr>
        </p:nvSpPr>
        <p:spPr/>
        <p:txBody>
          <a:bodyPr/>
          <a:lstStyle/>
          <a:p>
            <a:fld id="{F539D2B2-0E8D-4616-9657-FD414997E9D0}" type="slidenum">
              <a:rPr lang="en-US" smtClean="0"/>
              <a:t>23</a:t>
            </a:fld>
            <a:endParaRPr lang="en-US"/>
          </a:p>
        </p:txBody>
      </p:sp>
    </p:spTree>
    <p:extLst>
      <p:ext uri="{BB962C8B-B14F-4D97-AF65-F5344CB8AC3E}">
        <p14:creationId xmlns:p14="http://schemas.microsoft.com/office/powerpoint/2010/main" val="3213419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four plots of bivariate</a:t>
            </a:r>
            <a:r>
              <a:rPr lang="en-US" baseline="0" dirty="0"/>
              <a:t> standard normal noise with varying correlation between the two variables. These shapes should be pretty familiar.</a:t>
            </a:r>
          </a:p>
          <a:p>
            <a:r>
              <a:rPr lang="en-US" baseline="0" dirty="0"/>
              <a:t>We will focus on the highly-correlated cloud of points in the lower-left.</a:t>
            </a:r>
            <a:endParaRPr lang="en-US" dirty="0"/>
          </a:p>
        </p:txBody>
      </p:sp>
      <p:sp>
        <p:nvSpPr>
          <p:cNvPr id="4" name="Slide Number Placeholder 3"/>
          <p:cNvSpPr>
            <a:spLocks noGrp="1"/>
          </p:cNvSpPr>
          <p:nvPr>
            <p:ph type="sldNum" sz="quarter" idx="10"/>
          </p:nvPr>
        </p:nvSpPr>
        <p:spPr/>
        <p:txBody>
          <a:bodyPr/>
          <a:lstStyle/>
          <a:p>
            <a:fld id="{F539D2B2-0E8D-4616-9657-FD414997E9D0}" type="slidenum">
              <a:rPr lang="en-US" smtClean="0"/>
              <a:t>36</a:t>
            </a:fld>
            <a:endParaRPr lang="en-US"/>
          </a:p>
        </p:txBody>
      </p:sp>
    </p:spTree>
    <p:extLst>
      <p:ext uri="{BB962C8B-B14F-4D97-AF65-F5344CB8AC3E}">
        <p14:creationId xmlns:p14="http://schemas.microsoft.com/office/powerpoint/2010/main" val="26089818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plot on the left is the same as the Correlation = 0.9 plot on the last slide.</a:t>
            </a:r>
          </a:p>
          <a:p>
            <a:r>
              <a:rPr lang="en-US" baseline="0" dirty="0"/>
              <a:t>The plot on the right is what happens when we take each of the x and y and compute the cumulative probability using the standard normal CDF. Each of the values is now on the range (0, 1) and actually has a Uniform(0, 1) distribution.</a:t>
            </a:r>
            <a:endParaRPr lang="en-US" dirty="0"/>
          </a:p>
        </p:txBody>
      </p:sp>
      <p:sp>
        <p:nvSpPr>
          <p:cNvPr id="4" name="Slide Number Placeholder 3"/>
          <p:cNvSpPr>
            <a:spLocks noGrp="1"/>
          </p:cNvSpPr>
          <p:nvPr>
            <p:ph type="sldNum" sz="quarter" idx="10"/>
          </p:nvPr>
        </p:nvSpPr>
        <p:spPr/>
        <p:txBody>
          <a:bodyPr/>
          <a:lstStyle/>
          <a:p>
            <a:fld id="{F539D2B2-0E8D-4616-9657-FD414997E9D0}" type="slidenum">
              <a:rPr lang="en-US" smtClean="0"/>
              <a:t>37</a:t>
            </a:fld>
            <a:endParaRPr lang="en-US"/>
          </a:p>
        </p:txBody>
      </p:sp>
    </p:spTree>
    <p:extLst>
      <p:ext uri="{BB962C8B-B14F-4D97-AF65-F5344CB8AC3E}">
        <p14:creationId xmlns:p14="http://schemas.microsoft.com/office/powerpoint/2010/main" val="38467425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define</a:t>
            </a:r>
            <a:r>
              <a:rPr lang="en-US" baseline="0" dirty="0"/>
              <a:t> two distributions that we want our output to look like. Here are two density plots.</a:t>
            </a:r>
          </a:p>
          <a:p>
            <a:r>
              <a:rPr lang="en-US" baseline="0" dirty="0"/>
              <a:t>Variable A is a positively-skewed variable with a lower bound at zero and no upper bound.</a:t>
            </a:r>
          </a:p>
          <a:p>
            <a:r>
              <a:rPr lang="en-US" baseline="0" dirty="0"/>
              <a:t>Variable B is a negatively-skewed variable with bounds at both zero and one.</a:t>
            </a:r>
          </a:p>
          <a:p>
            <a:endParaRPr lang="en-US" baseline="0" dirty="0"/>
          </a:p>
          <a:p>
            <a:r>
              <a:rPr lang="en-US" baseline="0" dirty="0"/>
              <a:t>For each of these variables, we can turn U(0, 1) random variables in to variables with the target distribution using the quantile function (inverse CDF), a property called the “probability inverse transform.” Inverse transform sampling is extremely common in statistical simulation.</a:t>
            </a:r>
          </a:p>
          <a:p>
            <a:r>
              <a:rPr lang="en-US" baseline="0" dirty="0"/>
              <a:t>The U(0, 1) variables we feed the two quantile functions have been provided by the Gaussian copula, so we know that the underlying structure is bivariate normal with correlation = 0.9.</a:t>
            </a:r>
          </a:p>
          <a:p>
            <a:endParaRPr lang="en-US" baseline="0" dirty="0"/>
          </a:p>
          <a:p>
            <a:r>
              <a:rPr lang="en-US" baseline="0" dirty="0"/>
              <a:t>The resulting joint distribution is on the right. Notice how the density of the scatter for each axis reflects the densities. For x, more points are concentrated on the left than the right. For y, more points re concentrated towards the top (right side of the density) than the bottom (left side of the density.)</a:t>
            </a:r>
          </a:p>
        </p:txBody>
      </p:sp>
      <p:sp>
        <p:nvSpPr>
          <p:cNvPr id="4" name="Slide Number Placeholder 3"/>
          <p:cNvSpPr>
            <a:spLocks noGrp="1"/>
          </p:cNvSpPr>
          <p:nvPr>
            <p:ph type="sldNum" sz="quarter" idx="10"/>
          </p:nvPr>
        </p:nvSpPr>
        <p:spPr/>
        <p:txBody>
          <a:bodyPr/>
          <a:lstStyle/>
          <a:p>
            <a:fld id="{F539D2B2-0E8D-4616-9657-FD414997E9D0}" type="slidenum">
              <a:rPr lang="en-US" smtClean="0"/>
              <a:t>38</a:t>
            </a:fld>
            <a:endParaRPr lang="en-US"/>
          </a:p>
        </p:txBody>
      </p:sp>
    </p:spTree>
    <p:extLst>
      <p:ext uri="{BB962C8B-B14F-4D97-AF65-F5344CB8AC3E}">
        <p14:creationId xmlns:p14="http://schemas.microsoft.com/office/powerpoint/2010/main" val="2041788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Imagine the rectangle has an area equal to one. If the area of a circle (less than or equal to 1, greater than or equal to zero) is equal to its probability, then in this case P(A) is the area inside A regardless of whether it’s in B, or an undrawn C, etc.</a:t>
            </a:r>
          </a:p>
        </p:txBody>
      </p:sp>
      <p:sp>
        <p:nvSpPr>
          <p:cNvPr id="4" name="Slide Number Placeholder 3"/>
          <p:cNvSpPr>
            <a:spLocks noGrp="1"/>
          </p:cNvSpPr>
          <p:nvPr>
            <p:ph type="sldNum" sz="quarter" idx="10"/>
          </p:nvPr>
        </p:nvSpPr>
        <p:spPr/>
        <p:txBody>
          <a:bodyPr/>
          <a:lstStyle/>
          <a:p>
            <a:fld id="{5EB4EC95-233C-49A0-813F-B93ED9D076A7}" type="slidenum">
              <a:rPr lang="en-US" smtClean="0"/>
              <a:t>5</a:t>
            </a:fld>
            <a:endParaRPr lang="en-US"/>
          </a:p>
        </p:txBody>
      </p:sp>
    </p:spTree>
    <p:extLst>
      <p:ext uri="{BB962C8B-B14F-4D97-AF65-F5344CB8AC3E}">
        <p14:creationId xmlns:p14="http://schemas.microsoft.com/office/powerpoint/2010/main" val="1225632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imagine that we’re concerned with the region that belongs in both A and B, so that both things have to happen. The area of this lens is less than A or B. It can be at most the area of the smaller of the two, assuming it is completely within the other.</a:t>
            </a:r>
          </a:p>
        </p:txBody>
      </p:sp>
      <p:sp>
        <p:nvSpPr>
          <p:cNvPr id="4" name="Slide Number Placeholder 3"/>
          <p:cNvSpPr>
            <a:spLocks noGrp="1"/>
          </p:cNvSpPr>
          <p:nvPr>
            <p:ph type="sldNum" sz="quarter" idx="10"/>
          </p:nvPr>
        </p:nvSpPr>
        <p:spPr/>
        <p:txBody>
          <a:bodyPr/>
          <a:lstStyle/>
          <a:p>
            <a:fld id="{5EB4EC95-233C-49A0-813F-B93ED9D076A7}" type="slidenum">
              <a:rPr lang="en-US" smtClean="0"/>
              <a:t>6</a:t>
            </a:fld>
            <a:endParaRPr lang="en-US"/>
          </a:p>
        </p:txBody>
      </p:sp>
    </p:spTree>
    <p:extLst>
      <p:ext uri="{BB962C8B-B14F-4D97-AF65-F5344CB8AC3E}">
        <p14:creationId xmlns:p14="http://schemas.microsoft.com/office/powerpoint/2010/main" val="341828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B is completely contained within A, then P(B) = P(A,B)</a:t>
            </a:r>
          </a:p>
          <a:p>
            <a:endParaRPr lang="en-US" dirty="0"/>
          </a:p>
          <a:p>
            <a:r>
              <a:rPr lang="en-US" dirty="0"/>
              <a:t>Linda is 31 years old, single, outspoken, and very bright. She majored in philosophy. As a student, she was deeply concerned with issues of discrimination and social justice, and also participated in anti-nuclear demonstrations. Which is more probable?</a:t>
            </a:r>
          </a:p>
          <a:p>
            <a:endParaRPr lang="en-US" dirty="0"/>
          </a:p>
          <a:p>
            <a:r>
              <a:rPr lang="en-US" dirty="0"/>
              <a:t>Linda is a bank teller.</a:t>
            </a:r>
          </a:p>
          <a:p>
            <a:r>
              <a:rPr lang="en-US" dirty="0"/>
              <a:t>Linda is a bank teller and is active in the feminist movement.</a:t>
            </a:r>
          </a:p>
          <a:p>
            <a:endParaRPr lang="en-US" dirty="0"/>
          </a:p>
          <a:p>
            <a:endParaRPr lang="en-US" dirty="0"/>
          </a:p>
          <a:p>
            <a:r>
              <a:rPr lang="en-US" dirty="0"/>
              <a:t>Why does it suddenly</a:t>
            </a:r>
            <a:r>
              <a:rPr lang="en-US" baseline="0" dirty="0"/>
              <a:t> become easier to believe that the government is controlled by lizard people if we also believe there is a massive conspiracy to cover it up involving the entire Federal government?</a:t>
            </a:r>
          </a:p>
          <a:p>
            <a:r>
              <a:rPr lang="en-US" baseline="0" dirty="0"/>
              <a:t>The sticking power of conspiracy theories arises from the fact that evidence against the first (lizard people) becomes evidence for the second (giant </a:t>
            </a:r>
            <a:r>
              <a:rPr lang="en-US" baseline="0" dirty="0" err="1"/>
              <a:t>coverup</a:t>
            </a:r>
            <a:r>
              <a:rPr lang="en-US" baseline="0" dirty="0"/>
              <a:t>.)</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7</a:t>
            </a:fld>
            <a:endParaRPr lang="en-US"/>
          </a:p>
        </p:txBody>
      </p:sp>
    </p:spTree>
    <p:extLst>
      <p:ext uri="{BB962C8B-B14F-4D97-AF65-F5344CB8AC3E}">
        <p14:creationId xmlns:p14="http://schemas.microsoft.com/office/powerpoint/2010/main" val="852251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B4EC95-233C-49A0-813F-B93ED9D076A7}" type="slidenum">
              <a:rPr lang="en-US" smtClean="0"/>
              <a:t>8</a:t>
            </a:fld>
            <a:endParaRPr lang="en-US"/>
          </a:p>
        </p:txBody>
      </p:sp>
    </p:spTree>
    <p:extLst>
      <p:ext uri="{BB962C8B-B14F-4D97-AF65-F5344CB8AC3E}">
        <p14:creationId xmlns:p14="http://schemas.microsoft.com/office/powerpoint/2010/main" val="3449751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B4EC95-233C-49A0-813F-B93ED9D076A7}" type="slidenum">
              <a:rPr lang="en-US" smtClean="0"/>
              <a:t>9</a:t>
            </a:fld>
            <a:endParaRPr lang="en-US"/>
          </a:p>
        </p:txBody>
      </p:sp>
    </p:spTree>
    <p:extLst>
      <p:ext uri="{BB962C8B-B14F-4D97-AF65-F5344CB8AC3E}">
        <p14:creationId xmlns:p14="http://schemas.microsoft.com/office/powerpoint/2010/main" val="1546345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Reverend Thomas Bayes was</a:t>
            </a:r>
            <a:r>
              <a:rPr lang="en-US" baseline="0" dirty="0"/>
              <a:t> a pretty cool dude.</a:t>
            </a:r>
            <a:endParaRPr lang="en-US" dirty="0"/>
          </a:p>
        </p:txBody>
      </p:sp>
      <p:sp>
        <p:nvSpPr>
          <p:cNvPr id="4" name="Slide Number Placeholder 3"/>
          <p:cNvSpPr>
            <a:spLocks noGrp="1"/>
          </p:cNvSpPr>
          <p:nvPr>
            <p:ph type="sldNum" sz="quarter" idx="10"/>
          </p:nvPr>
        </p:nvSpPr>
        <p:spPr/>
        <p:txBody>
          <a:bodyPr/>
          <a:lstStyle/>
          <a:p>
            <a:fld id="{F539D2B2-0E8D-4616-9657-FD414997E9D0}" type="slidenum">
              <a:rPr lang="en-US" smtClean="0"/>
              <a:t>10</a:t>
            </a:fld>
            <a:endParaRPr lang="en-US"/>
          </a:p>
        </p:txBody>
      </p:sp>
    </p:spTree>
    <p:extLst>
      <p:ext uri="{BB962C8B-B14F-4D97-AF65-F5344CB8AC3E}">
        <p14:creationId xmlns:p14="http://schemas.microsoft.com/office/powerpoint/2010/main" val="3701525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they are independent, conditioning doesn’t add any information.</a:t>
            </a:r>
            <a:r>
              <a:rPr lang="en-US" baseline="0" dirty="0"/>
              <a:t> If B occurs, it makes not no more or less likely that A will.</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11</a:t>
            </a:fld>
            <a:endParaRPr lang="en-US"/>
          </a:p>
        </p:txBody>
      </p:sp>
    </p:spTree>
    <p:extLst>
      <p:ext uri="{BB962C8B-B14F-4D97-AF65-F5344CB8AC3E}">
        <p14:creationId xmlns:p14="http://schemas.microsoft.com/office/powerpoint/2010/main" val="1664456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baseline="0" dirty="0"/>
              <a:t>This is important because if you have a situation where the outcome of interest requires a bunch of things happening, and one of those has a very tiny probability, the probability of your outcome of interest is smaller than even that very tiny value (unless all the other events have probability 1).</a:t>
            </a:r>
          </a:p>
          <a:p>
            <a:pPr marL="228600" indent="-228600">
              <a:buAutoNum type="arabicParenR"/>
            </a:pPr>
            <a:r>
              <a:rPr lang="en-US" baseline="0" dirty="0"/>
              <a:t>In this case we may be cool with the result that P(A|B) = 1. If B happens, there is no way for A</a:t>
            </a:r>
            <a:r>
              <a:rPr lang="en-US" baseline="30000" dirty="0"/>
              <a:t>c</a:t>
            </a:r>
            <a:r>
              <a:rPr lang="en-US" baseline="0" dirty="0"/>
              <a:t> to happen (A to not happen). But what does that say about the probability of A occurring any time? It can be large but definitely not 1 as in this case. In this case, B occurring only tells us A is certain to happen. But if B doesn’t happen, A seems to still be pretty likely to happen. That’s because P(A)/P(B) is pretty large. This also means that P(B|A) is much smaller than P(A|B). If we see that A has happened, there’s still a pretty good chance that B doesn’t happen.</a:t>
            </a:r>
            <a:endParaRPr lang="en-US" dirty="0"/>
          </a:p>
        </p:txBody>
      </p:sp>
      <p:sp>
        <p:nvSpPr>
          <p:cNvPr id="4" name="Slide Number Placeholder 3"/>
          <p:cNvSpPr>
            <a:spLocks noGrp="1"/>
          </p:cNvSpPr>
          <p:nvPr>
            <p:ph type="sldNum" sz="quarter" idx="10"/>
          </p:nvPr>
        </p:nvSpPr>
        <p:spPr/>
        <p:txBody>
          <a:bodyPr/>
          <a:lstStyle/>
          <a:p>
            <a:fld id="{5EB4EC95-233C-49A0-813F-B93ED9D076A7}" type="slidenum">
              <a:rPr lang="en-US" smtClean="0"/>
              <a:t>12</a:t>
            </a:fld>
            <a:endParaRPr lang="en-US"/>
          </a:p>
        </p:txBody>
      </p:sp>
    </p:spTree>
    <p:extLst>
      <p:ext uri="{BB962C8B-B14F-4D97-AF65-F5344CB8AC3E}">
        <p14:creationId xmlns:p14="http://schemas.microsoft.com/office/powerpoint/2010/main" val="1635326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E773199-C5B4-4F10-896A-8080C852BD82}" type="datetimeFigureOut">
              <a:rPr lang="en-US" smtClean="0"/>
              <a:t>4/26/2023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3980213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773199-C5B4-4F10-896A-8080C852BD82}" type="datetimeFigureOut">
              <a:rPr lang="en-US" smtClean="0"/>
              <a:t>4/26/2023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710781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773199-C5B4-4F10-896A-8080C852BD82}" type="datetimeFigureOut">
              <a:rPr lang="en-US" smtClean="0"/>
              <a:t>4/26/2023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1190934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773199-C5B4-4F10-896A-8080C852BD82}" type="datetimeFigureOut">
              <a:rPr lang="en-US" smtClean="0"/>
              <a:t>4/26/2023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4582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773199-C5B4-4F10-896A-8080C852BD82}" type="datetimeFigureOut">
              <a:rPr lang="en-US" smtClean="0"/>
              <a:t>4/26/2023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1640521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E773199-C5B4-4F10-896A-8080C852BD82}" type="datetimeFigureOut">
              <a:rPr lang="en-US" smtClean="0"/>
              <a:t>4/26/2023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2273852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E773199-C5B4-4F10-896A-8080C852BD82}" type="datetimeFigureOut">
              <a:rPr lang="en-US" smtClean="0"/>
              <a:t>4/26/2023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2415394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773199-C5B4-4F10-896A-8080C852BD82}" type="datetimeFigureOut">
              <a:rPr lang="en-US" smtClean="0"/>
              <a:t>4/26/2023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207485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773199-C5B4-4F10-896A-8080C852BD82}" type="datetimeFigureOut">
              <a:rPr lang="en-US" smtClean="0"/>
              <a:t>4/26/2023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2584545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73199-C5B4-4F10-896A-8080C852BD82}" type="datetimeFigureOut">
              <a:rPr lang="en-US" smtClean="0"/>
              <a:t>4/26/2023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1267717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73199-C5B4-4F10-896A-8080C852BD82}" type="datetimeFigureOut">
              <a:rPr lang="en-US" smtClean="0"/>
              <a:t>4/26/2023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D42079-1508-481F-A9A2-E167F83FC837}" type="slidenum">
              <a:rPr lang="en-US" smtClean="0"/>
              <a:t>‹#›</a:t>
            </a:fld>
            <a:endParaRPr lang="en-US"/>
          </a:p>
        </p:txBody>
      </p:sp>
    </p:spTree>
    <p:extLst>
      <p:ext uri="{BB962C8B-B14F-4D97-AF65-F5344CB8AC3E}">
        <p14:creationId xmlns:p14="http://schemas.microsoft.com/office/powerpoint/2010/main" val="198212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1E773199-C5B4-4F10-896A-8080C852BD82}" type="datetimeFigureOut">
              <a:rPr lang="en-US" smtClean="0"/>
              <a:pPr/>
              <a:t>4/26/2023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85D42079-1508-481F-A9A2-E167F83FC837}" type="slidenum">
              <a:rPr lang="en-US" smtClean="0"/>
              <a:pPr/>
              <a:t>‹#›</a:t>
            </a:fld>
            <a:endParaRPr lang="en-US"/>
          </a:p>
        </p:txBody>
      </p:sp>
    </p:spTree>
    <p:extLst>
      <p:ext uri="{BB962C8B-B14F-4D97-AF65-F5344CB8AC3E}">
        <p14:creationId xmlns:p14="http://schemas.microsoft.com/office/powerpoint/2010/main" val="29402397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0.png"/><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0.png"/><Relationship Id="rId7" Type="http://schemas.openxmlformats.org/officeDocument/2006/relationships/image" Target="../media/image3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80.png"/><Relationship Id="rId5" Type="http://schemas.openxmlformats.org/officeDocument/2006/relationships/image" Target="../media/image270.png"/><Relationship Id="rId4" Type="http://schemas.openxmlformats.org/officeDocument/2006/relationships/image" Target="../media/image260.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Multivariate Analysis</a:t>
            </a:r>
          </a:p>
        </p:txBody>
      </p:sp>
      <p:sp>
        <p:nvSpPr>
          <p:cNvPr id="3" name="Subtitle 2"/>
          <p:cNvSpPr>
            <a:spLocks noGrp="1"/>
          </p:cNvSpPr>
          <p:nvPr>
            <p:ph type="subTitle" idx="1"/>
          </p:nvPr>
        </p:nvSpPr>
        <p:spPr/>
        <p:txBody>
          <a:bodyPr/>
          <a:lstStyle/>
          <a:p>
            <a:r>
              <a:rPr lang="en-US" dirty="0"/>
              <a:t>Gregory S. Karlovits, P.E., PH, CFM</a:t>
            </a:r>
          </a:p>
          <a:p>
            <a:r>
              <a:rPr lang="en-US" dirty="0"/>
              <a:t>US Army Corps of Engineers</a:t>
            </a:r>
          </a:p>
          <a:p>
            <a:r>
              <a:rPr lang="en-US" dirty="0"/>
              <a:t>Hydrologic Engineering Center</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5150" y="5712200"/>
            <a:ext cx="1371600" cy="1050550"/>
          </a:xfrm>
          <a:prstGeom prst="rect">
            <a:avLst/>
          </a:prstGeom>
        </p:spPr>
      </p:pic>
    </p:spTree>
    <p:extLst>
      <p:ext uri="{BB962C8B-B14F-4D97-AF65-F5344CB8AC3E}">
        <p14:creationId xmlns:p14="http://schemas.microsoft.com/office/powerpoint/2010/main" val="3253044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Probability</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e>
                        <m:r>
                          <a:rPr lang="en-US" b="0" i="1" smtClean="0">
                            <a:latin typeface="Cambria Math" panose="02040503050406030204" pitchFamily="18" charset="0"/>
                          </a:rPr>
                          <m:t>𝐵</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𝑃</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𝐵</m:t>
                        </m:r>
                      </m:e>
                      <m:e>
                        <m:r>
                          <a:rPr lang="en-US" b="0" i="1" smtClean="0">
                            <a:latin typeface="Cambria Math" panose="02040503050406030204" pitchFamily="18" charset="0"/>
                            <a:ea typeface="Cambria Math" panose="02040503050406030204" pitchFamily="18" charset="0"/>
                          </a:rPr>
                          <m:t>𝐴</m:t>
                        </m:r>
                      </m:e>
                    </m:d>
                  </m:oMath>
                </a14:m>
                <a:r>
                  <a:rPr lang="en-US" dirty="0"/>
                  <a:t> unless </a:t>
                </a:r>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rPr>
                      <m:t>=</m:t>
                    </m:r>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𝐵</m:t>
                        </m:r>
                      </m:e>
                    </m:d>
                  </m:oMath>
                </a14:m>
                <a:endParaRPr lang="en-US" dirty="0"/>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t="-23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3815472" y="2901322"/>
                <a:ext cx="4561057" cy="11534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e>
                          <m:r>
                            <a:rPr lang="en-US" sz="3600" b="0" i="1" smtClean="0">
                              <a:latin typeface="Cambria Math" panose="02040503050406030204" pitchFamily="18" charset="0"/>
                            </a:rPr>
                            <m:t>𝐵</m:t>
                          </m:r>
                        </m:e>
                      </m:d>
                      <m:r>
                        <a:rPr lang="en-US" sz="3600" b="0" i="1" smtClean="0">
                          <a:latin typeface="Cambria Math" panose="02040503050406030204" pitchFamily="18" charset="0"/>
                        </a:rPr>
                        <m:t>=</m:t>
                      </m:r>
                      <m:f>
                        <m:fPr>
                          <m:ctrlPr>
                            <a:rPr lang="en-US" sz="3600" b="0" i="1" smtClean="0">
                              <a:latin typeface="Cambria Math" panose="02040503050406030204" pitchFamily="18" charset="0"/>
                            </a:rPr>
                          </m:ctrlPr>
                        </m:fPr>
                        <m:num>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𝐵</m:t>
                              </m:r>
                            </m:e>
                            <m:e>
                              <m:r>
                                <a:rPr lang="en-US" sz="3600" b="0" i="1" smtClean="0">
                                  <a:latin typeface="Cambria Math" panose="02040503050406030204" pitchFamily="18" charset="0"/>
                                </a:rPr>
                                <m:t>𝐴</m:t>
                              </m:r>
                            </m:e>
                          </m:d>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𝐴</m:t>
                              </m:r>
                            </m:e>
                          </m:d>
                        </m:num>
                        <m:den>
                          <m:r>
                            <a:rPr lang="en-US" sz="3600" b="0" i="1" smtClean="0">
                              <a:latin typeface="Cambria Math" panose="02040503050406030204" pitchFamily="18" charset="0"/>
                            </a:rPr>
                            <m:t>𝑃</m:t>
                          </m:r>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𝐵</m:t>
                              </m:r>
                            </m:e>
                          </m:d>
                        </m:den>
                      </m:f>
                    </m:oMath>
                  </m:oMathPara>
                </a14:m>
                <a:endParaRPr lang="en-US" sz="3600" dirty="0"/>
              </a:p>
            </p:txBody>
          </p:sp>
        </mc:Choice>
        <mc:Fallback xmlns="">
          <p:sp>
            <p:nvSpPr>
              <p:cNvPr id="4" name="TextBox 3"/>
              <p:cNvSpPr txBox="1">
                <a:spLocks noRot="1" noChangeAspect="1" noMove="1" noResize="1" noEditPoints="1" noAdjustHandles="1" noChangeArrowheads="1" noChangeShapeType="1" noTextEdit="1"/>
              </p:cNvSpPr>
              <p:nvPr/>
            </p:nvSpPr>
            <p:spPr>
              <a:xfrm>
                <a:off x="3815472" y="2901322"/>
                <a:ext cx="4561057" cy="1153457"/>
              </a:xfrm>
              <a:prstGeom prst="rect">
                <a:avLst/>
              </a:prstGeom>
              <a:blipFill rotWithShape="0">
                <a:blip r:embed="rId4"/>
                <a:stretch>
                  <a:fillRect/>
                </a:stretch>
              </a:blipFill>
            </p:spPr>
            <p:txBody>
              <a:bodyPr/>
              <a:lstStyle/>
              <a:p>
                <a:r>
                  <a:rPr lang="en-US">
                    <a:noFill/>
                  </a:rPr>
                  <a:t> </a:t>
                </a:r>
              </a:p>
            </p:txBody>
          </p:sp>
        </mc:Fallback>
      </mc:AlternateContent>
      <p:sp>
        <p:nvSpPr>
          <p:cNvPr id="5" name="TextBox 4"/>
          <p:cNvSpPr txBox="1"/>
          <p:nvPr/>
        </p:nvSpPr>
        <p:spPr>
          <a:xfrm>
            <a:off x="4465320" y="4122041"/>
            <a:ext cx="3261360" cy="461665"/>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Bayes’ Theorem</a:t>
            </a:r>
          </a:p>
        </p:txBody>
      </p:sp>
      <p:pic>
        <p:nvPicPr>
          <p:cNvPr id="6" name="Picture 5">
            <a:extLst>
              <a:ext uri="{FF2B5EF4-FFF2-40B4-BE49-F238E27FC236}">
                <a16:creationId xmlns:a16="http://schemas.microsoft.com/office/drawing/2014/main" id="{65DB9D34-E679-41C8-AA30-13AFAAE129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63433" y="4054779"/>
            <a:ext cx="2678673" cy="2774938"/>
          </a:xfrm>
          <a:prstGeom prst="rect">
            <a:avLst/>
          </a:prstGeom>
        </p:spPr>
      </p:pic>
      <p:pic>
        <p:nvPicPr>
          <p:cNvPr id="7" name="Picture 6"/>
          <p:cNvPicPr>
            <a:picLocks noChangeAspect="1"/>
          </p:cNvPicPr>
          <p:nvPr/>
        </p:nvPicPr>
        <p:blipFill>
          <a:blip r:embed="rId6">
            <a:clrChange>
              <a:clrFrom>
                <a:srgbClr val="FFFFFF"/>
              </a:clrFrom>
              <a:clrTo>
                <a:srgbClr val="FFFFFF">
                  <a:alpha val="0"/>
                </a:srgbClr>
              </a:clrTo>
            </a:clrChange>
          </a:blip>
          <a:stretch>
            <a:fillRect/>
          </a:stretch>
        </p:blipFill>
        <p:spPr>
          <a:xfrm rot="21297870">
            <a:off x="10372724" y="4522788"/>
            <a:ext cx="640080" cy="411073"/>
          </a:xfrm>
          <a:prstGeom prst="rect">
            <a:avLst/>
          </a:prstGeom>
        </p:spPr>
      </p:pic>
    </p:spTree>
    <p:extLst>
      <p:ext uri="{BB962C8B-B14F-4D97-AF65-F5344CB8AC3E}">
        <p14:creationId xmlns:p14="http://schemas.microsoft.com/office/powerpoint/2010/main" val="1653232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Relationships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rPr>
                      <m:t>=</m:t>
                    </m:r>
                    <m:nary>
                      <m:naryPr>
                        <m:limLoc m:val="undOvr"/>
                        <m:subHide m:val="on"/>
                        <m:supHide m:val="on"/>
                        <m:ctrlPr>
                          <a:rPr lang="en-US" b="0" i="1" smtClean="0">
                            <a:latin typeface="Cambria Math" panose="02040503050406030204" pitchFamily="18" charset="0"/>
                          </a:rPr>
                        </m:ctrlPr>
                      </m:naryPr>
                      <m:sub/>
                      <m:sup/>
                      <m:e>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e>
                        </m:d>
                        <m:r>
                          <a:rPr lang="en-US" b="0" i="1" smtClean="0">
                            <a:latin typeface="Cambria Math" panose="02040503050406030204" pitchFamily="18" charset="0"/>
                          </a:rPr>
                          <m:t>𝑑𝐵</m:t>
                        </m:r>
                      </m:e>
                    </m:nary>
                  </m:oMath>
                </a14:m>
                <a:endParaRPr lang="en-US" b="0" dirty="0"/>
              </a:p>
              <a:p>
                <a:endParaRPr lang="en-US" b="0" dirty="0"/>
              </a:p>
              <a:p>
                <a14:m>
                  <m:oMath xmlns:m="http://schemas.openxmlformats.org/officeDocument/2006/math">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e>
                        <m:r>
                          <a:rPr lang="en-US" b="0" i="1" smtClean="0">
                            <a:latin typeface="Cambria Math" panose="02040503050406030204" pitchFamily="18" charset="0"/>
                          </a:rPr>
                          <m:t>𝐵</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r>
                              <a:rPr lang="en-US" b="0" i="1" smtClean="0">
                                <a:latin typeface="Cambria Math" panose="02040503050406030204" pitchFamily="18" charset="0"/>
                              </a:rPr>
                              <m:t>,</m:t>
                            </m:r>
                            <m:r>
                              <a:rPr lang="en-US" b="0" i="1" smtClean="0">
                                <a:latin typeface="Cambria Math" panose="02040503050406030204" pitchFamily="18" charset="0"/>
                              </a:rPr>
                              <m:t>𝐵</m:t>
                            </m:r>
                          </m:e>
                        </m:d>
                      </m:num>
                      <m:den>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𝐵</m:t>
                            </m:r>
                          </m:e>
                        </m:d>
                      </m:den>
                    </m:f>
                  </m:oMath>
                </a14:m>
                <a:endParaRPr lang="en-US" b="0" dirty="0"/>
              </a:p>
              <a:p>
                <a:pPr marL="457200" lvl="1" indent="0">
                  <a:buNone/>
                </a:pPr>
                <a:r>
                  <a:rPr lang="en-US" dirty="0"/>
                  <a:t>if A ⊥ B, </a:t>
                </a:r>
                <a14:m>
                  <m:oMath xmlns:m="http://schemas.openxmlformats.org/officeDocument/2006/math">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𝐴</m:t>
                        </m:r>
                      </m:e>
                      <m:e>
                        <m:r>
                          <a:rPr lang="en-US" i="1">
                            <a:latin typeface="Cambria Math" panose="02040503050406030204" pitchFamily="18" charset="0"/>
                          </a:rPr>
                          <m:t>𝐵</m:t>
                        </m:r>
                      </m:e>
                    </m:d>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𝐴</m:t>
                            </m:r>
                          </m:e>
                        </m:d>
                        <m:r>
                          <a:rPr lang="en-US" b="0" i="1" smtClean="0">
                            <a:latin typeface="Cambria Math" panose="02040503050406030204" pitchFamily="18" charset="0"/>
                          </a:rPr>
                          <m:t>𝑃</m:t>
                        </m:r>
                        <m:d>
                          <m:dPr>
                            <m:ctrlPr>
                              <a:rPr lang="en-US" b="0" i="1" smtClean="0">
                                <a:latin typeface="Cambria Math" panose="02040503050406030204" pitchFamily="18" charset="0"/>
                              </a:rPr>
                            </m:ctrlPr>
                          </m:dPr>
                          <m:e>
                            <m:r>
                              <a:rPr lang="en-US" b="0" i="1" smtClean="0">
                                <a:latin typeface="Cambria Math" panose="02040503050406030204" pitchFamily="18" charset="0"/>
                              </a:rPr>
                              <m:t>𝐵</m:t>
                            </m:r>
                          </m:e>
                        </m:d>
                      </m:num>
                      <m:den>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d>
                      </m:den>
                    </m:f>
                    <m:r>
                      <a:rPr lang="en-US" i="1" smtClean="0">
                        <a:latin typeface="Cambria Math" panose="02040503050406030204" pitchFamily="18" charset="0"/>
                        <a:ea typeface="Cambria Math" panose="02040503050406030204" pitchFamily="18" charset="0"/>
                      </a:rPr>
                      <m:t>↔</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𝐴</m:t>
                        </m:r>
                      </m:e>
                    </m:d>
                  </m:oMath>
                </a14:m>
                <a:endParaRPr lang="en-US" b="0" dirty="0"/>
              </a:p>
              <a:p>
                <a:pPr marL="457200" lvl="1" indent="0">
                  <a:buNone/>
                </a:pPr>
                <a:endParaRPr lang="en-US" dirty="0"/>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56360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67583"/>
            <a:ext cx="7886700" cy="1325563"/>
          </a:xfrm>
        </p:spPr>
        <p:txBody>
          <a:bodyPr>
            <a:normAutofit/>
          </a:bodyPr>
          <a:lstStyle/>
          <a:p>
            <a:r>
              <a:rPr lang="en-US" sz="4000" dirty="0"/>
              <a:t>Handling the Difference</a:t>
            </a:r>
          </a:p>
        </p:txBody>
      </p:sp>
      <p:sp>
        <p:nvSpPr>
          <p:cNvPr id="3" name="Content Placeholder 2"/>
          <p:cNvSpPr>
            <a:spLocks noGrp="1"/>
          </p:cNvSpPr>
          <p:nvPr>
            <p:ph idx="1"/>
          </p:nvPr>
        </p:nvSpPr>
        <p:spPr>
          <a:xfrm>
            <a:off x="571500" y="1194253"/>
            <a:ext cx="10934700" cy="4351338"/>
          </a:xfrm>
        </p:spPr>
        <p:txBody>
          <a:bodyPr/>
          <a:lstStyle/>
          <a:p>
            <a:r>
              <a:rPr lang="en-US" dirty="0"/>
              <a:t>Joint probabilities can never be larger than marginal</a:t>
            </a:r>
          </a:p>
          <a:p>
            <a:pPr lvl="1"/>
            <a:r>
              <a:rPr lang="en-US" dirty="0"/>
              <a:t>P(A,B) ≤ P(A)</a:t>
            </a:r>
          </a:p>
          <a:p>
            <a:r>
              <a:rPr lang="en-US" dirty="0"/>
              <a:t>Imposing a condition can vastly change the answer</a:t>
            </a:r>
          </a:p>
          <a:p>
            <a:pPr lvl="1"/>
            <a:r>
              <a:rPr lang="en-US" dirty="0"/>
              <a:t>Large P(A|B) says nothing about P(A)</a:t>
            </a:r>
          </a:p>
          <a:p>
            <a:pPr lvl="1"/>
            <a:endParaRPr lang="en-US" dirty="0"/>
          </a:p>
        </p:txBody>
      </p:sp>
      <p:grpSp>
        <p:nvGrpSpPr>
          <p:cNvPr id="12" name="Group 11"/>
          <p:cNvGrpSpPr>
            <a:grpSpLocks noChangeAspect="1"/>
          </p:cNvGrpSpPr>
          <p:nvPr/>
        </p:nvGrpSpPr>
        <p:grpSpPr>
          <a:xfrm>
            <a:off x="3665460" y="4025523"/>
            <a:ext cx="4861081" cy="2430548"/>
            <a:chOff x="2620483" y="4766513"/>
            <a:chExt cx="3903033" cy="1951523"/>
          </a:xfrm>
        </p:grpSpPr>
        <p:sp>
          <p:nvSpPr>
            <p:cNvPr id="9" name="Rectangle 8"/>
            <p:cNvSpPr>
              <a:spLocks noChangeAspect="1"/>
            </p:cNvSpPr>
            <p:nvPr/>
          </p:nvSpPr>
          <p:spPr>
            <a:xfrm>
              <a:off x="2620483" y="4766513"/>
              <a:ext cx="3903033" cy="195152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11" name="Oval 10"/>
            <p:cNvSpPr>
              <a:spLocks noChangeAspect="1"/>
            </p:cNvSpPr>
            <p:nvPr/>
          </p:nvSpPr>
          <p:spPr>
            <a:xfrm>
              <a:off x="4571999" y="4794231"/>
              <a:ext cx="1920240" cy="1920246"/>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0" name="Oval 9"/>
            <p:cNvSpPr>
              <a:spLocks noChangeAspect="1"/>
            </p:cNvSpPr>
            <p:nvPr/>
          </p:nvSpPr>
          <p:spPr>
            <a:xfrm>
              <a:off x="4663915" y="5501091"/>
              <a:ext cx="552069" cy="552073"/>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spTree>
    <p:extLst>
      <p:ext uri="{BB962C8B-B14F-4D97-AF65-F5344CB8AC3E}">
        <p14:creationId xmlns:p14="http://schemas.microsoft.com/office/powerpoint/2010/main" val="3185974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E44A2-9978-4738-B11D-13D7449C95CA}"/>
              </a:ext>
            </a:extLst>
          </p:cNvPr>
          <p:cNvSpPr>
            <a:spLocks noGrp="1"/>
          </p:cNvSpPr>
          <p:nvPr>
            <p:ph type="title"/>
          </p:nvPr>
        </p:nvSpPr>
        <p:spPr/>
        <p:txBody>
          <a:bodyPr/>
          <a:lstStyle/>
          <a:p>
            <a:r>
              <a:rPr lang="en-US" dirty="0"/>
              <a:t>Law of Total Probability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44BEA93-6720-4570-88CF-3D7268D50253}"/>
                  </a:ext>
                </a:extLst>
              </p:cNvPr>
              <p:cNvSpPr>
                <a:spLocks noGrp="1"/>
              </p:cNvSpPr>
              <p:nvPr>
                <p:ph idx="1"/>
              </p:nvPr>
            </p:nvSpPr>
            <p:spPr/>
            <p:txBody>
              <a:bodyPr/>
              <a:lstStyle/>
              <a:p>
                <a14:m>
                  <m:oMath xmlns:m="http://schemas.openxmlformats.org/officeDocument/2006/math">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d>
                    <m:r>
                      <a:rPr lang="en-US" i="1">
                        <a:latin typeface="Cambria Math" panose="02040503050406030204" pitchFamily="18" charset="0"/>
                      </a:rPr>
                      <m:t>=</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e>
                        <m:r>
                          <a:rPr lang="en-US" i="1">
                            <a:latin typeface="Cambria Math" panose="02040503050406030204" pitchFamily="18" charset="0"/>
                          </a:rPr>
                          <m:t>𝐴</m:t>
                        </m:r>
                      </m:e>
                    </m:d>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𝐴</m:t>
                        </m:r>
                      </m:e>
                    </m:d>
                    <m:r>
                      <a:rPr lang="en-US" i="1">
                        <a:latin typeface="Cambria Math" panose="02040503050406030204" pitchFamily="18" charset="0"/>
                      </a:rPr>
                      <m:t>+</m:t>
                    </m:r>
                    <m:r>
                      <a:rPr lang="en-US" i="1">
                        <a:latin typeface="Cambria Math" panose="02040503050406030204" pitchFamily="18" charset="0"/>
                      </a:rPr>
                      <m:t>𝑃</m:t>
                    </m:r>
                    <m:d>
                      <m:dPr>
                        <m:ctrlPr>
                          <a:rPr lang="en-US" i="1">
                            <a:latin typeface="Cambria Math" panose="02040503050406030204" pitchFamily="18" charset="0"/>
                          </a:rPr>
                        </m:ctrlPr>
                      </m:dPr>
                      <m:e>
                        <m:r>
                          <a:rPr lang="en-US" i="1">
                            <a:latin typeface="Cambria Math" panose="02040503050406030204" pitchFamily="18" charset="0"/>
                          </a:rPr>
                          <m:t>𝐵</m:t>
                        </m:r>
                      </m:e>
                      <m:e>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𝑐</m:t>
                            </m:r>
                          </m:sup>
                        </m:sSup>
                      </m:e>
                    </m:d>
                    <m:r>
                      <a:rPr lang="en-US" i="1">
                        <a:latin typeface="Cambria Math" panose="02040503050406030204" pitchFamily="18" charset="0"/>
                      </a:rPr>
                      <m:t>𝑃</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𝐴</m:t>
                            </m:r>
                          </m:e>
                          <m:sup>
                            <m:r>
                              <a:rPr lang="en-US" i="1">
                                <a:latin typeface="Cambria Math" panose="02040503050406030204" pitchFamily="18" charset="0"/>
                              </a:rPr>
                              <m:t>𝑐</m:t>
                            </m:r>
                          </m:sup>
                        </m:sSup>
                      </m:e>
                    </m:d>
                  </m:oMath>
                </a14:m>
                <a:endParaRPr lang="en-US" dirty="0"/>
              </a:p>
              <a:p>
                <a:pPr lvl="1"/>
                <a:r>
                  <a:rPr lang="en-US" sz="2000" dirty="0"/>
                  <a:t>A + A</a:t>
                </a:r>
                <a:r>
                  <a:rPr lang="en-US" sz="2000" baseline="30000" dirty="0"/>
                  <a:t>c</a:t>
                </a:r>
                <a:r>
                  <a:rPr lang="en-US" sz="2000" dirty="0"/>
                  <a:t> forms a partition of sample space</a:t>
                </a:r>
              </a:p>
              <a:p>
                <a:pPr lvl="1"/>
                <a:r>
                  <a:rPr lang="en-US" sz="2000" dirty="0"/>
                  <a:t>B can be in A, A</a:t>
                </a:r>
                <a:r>
                  <a:rPr lang="en-US" sz="2000" baseline="30000" dirty="0"/>
                  <a:t>c</a:t>
                </a:r>
                <a:r>
                  <a:rPr lang="en-US" sz="2000" dirty="0"/>
                  <a:t> or both (but nothing else).</a:t>
                </a:r>
              </a:p>
            </p:txBody>
          </p:sp>
        </mc:Choice>
        <mc:Fallback xmlns="">
          <p:sp>
            <p:nvSpPr>
              <p:cNvPr id="3" name="Content Placeholder 2">
                <a:extLst>
                  <a:ext uri="{FF2B5EF4-FFF2-40B4-BE49-F238E27FC236}">
                    <a16:creationId xmlns="" xmlns:a16="http://schemas.microsoft.com/office/drawing/2014/main" xmlns:a14="http://schemas.microsoft.com/office/drawing/2010/main" id="{344BEA93-6720-4570-88CF-3D7268D50253}"/>
                  </a:ext>
                </a:extLst>
              </p:cNvPr>
              <p:cNvSpPr>
                <a:spLocks noGrp="1" noRot="1" noChangeAspect="1" noMove="1" noResize="1" noEditPoints="1" noAdjustHandles="1" noChangeArrowheads="1" noChangeShapeType="1" noTextEdit="1"/>
              </p:cNvSpPr>
              <p:nvPr>
                <p:ph idx="1"/>
              </p:nvPr>
            </p:nvSpPr>
            <p:spPr>
              <a:blipFill rotWithShape="0">
                <a:blip r:embed="rId3"/>
                <a:stretch>
                  <a:fillRect/>
                </a:stretch>
              </a:blipFill>
            </p:spPr>
            <p:txBody>
              <a:bodyPr/>
              <a:lstStyle/>
              <a:p>
                <a:r>
                  <a:rPr lang="en-US">
                    <a:noFill/>
                  </a:rPr>
                  <a:t> </a:t>
                </a:r>
              </a:p>
            </p:txBody>
          </p:sp>
        </mc:Fallback>
      </mc:AlternateContent>
      <p:grpSp>
        <p:nvGrpSpPr>
          <p:cNvPr id="4" name="Group 3"/>
          <p:cNvGrpSpPr/>
          <p:nvPr/>
        </p:nvGrpSpPr>
        <p:grpSpPr>
          <a:xfrm>
            <a:off x="2921272" y="3612242"/>
            <a:ext cx="5917928" cy="2743200"/>
            <a:chOff x="1397272" y="3612242"/>
            <a:chExt cx="5917928" cy="2743200"/>
          </a:xfrm>
        </p:grpSpPr>
        <p:sp>
          <p:nvSpPr>
            <p:cNvPr id="10" name="Rectangle 9">
              <a:extLst>
                <a:ext uri="{FF2B5EF4-FFF2-40B4-BE49-F238E27FC236}">
                  <a16:creationId xmlns:a16="http://schemas.microsoft.com/office/drawing/2014/main" id="{589B0FD7-8276-4385-98B6-831D9ADA734D}"/>
                </a:ext>
              </a:extLst>
            </p:cNvPr>
            <p:cNvSpPr/>
            <p:nvPr/>
          </p:nvSpPr>
          <p:spPr>
            <a:xfrm>
              <a:off x="1828800" y="3612242"/>
              <a:ext cx="5486400" cy="2743200"/>
            </a:xfrm>
            <a:prstGeom prst="rect">
              <a:avLst/>
            </a:prstGeom>
            <a:solidFill>
              <a:schemeClr val="accent5">
                <a:lumMod val="20000"/>
                <a:lumOff val="80000"/>
                <a:alpha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r>
                <a:rPr lang="en-US" sz="3600" b="1" baseline="30000" dirty="0">
                  <a:solidFill>
                    <a:schemeClr val="tx1"/>
                  </a:solidFill>
                  <a:effectLst>
                    <a:outerShdw blurRad="38100" dist="38100" dir="2700000" algn="tl">
                      <a:srgbClr val="000000">
                        <a:alpha val="43137"/>
                      </a:srgbClr>
                    </a:outerShdw>
                  </a:effectLst>
                  <a:latin typeface="Lucida Console" panose="020B0609040504020204" pitchFamily="49" charset="0"/>
                </a:rPr>
                <a:t>c</a:t>
              </a:r>
              <a:endParaRPr lang="en-US" sz="3600" b="1" baseline="30000" dirty="0">
                <a:solidFill>
                  <a:schemeClr val="tx1"/>
                </a:solidFill>
                <a:effectLst>
                  <a:outerShdw blurRad="38100" dist="38100" dir="2700000" algn="tl">
                    <a:srgbClr val="000000">
                      <a:alpha val="43137"/>
                    </a:srgbClr>
                  </a:outerShdw>
                </a:effectLst>
              </a:endParaRPr>
            </a:p>
          </p:txBody>
        </p:sp>
        <p:sp>
          <p:nvSpPr>
            <p:cNvPr id="11" name="Oval 10">
              <a:extLst>
                <a:ext uri="{FF2B5EF4-FFF2-40B4-BE49-F238E27FC236}">
                  <a16:creationId xmlns:a16="http://schemas.microsoft.com/office/drawing/2014/main" id="{75767ED3-1BD4-4587-8C18-F6E475E8333A}"/>
                </a:ext>
              </a:extLst>
            </p:cNvPr>
            <p:cNvSpPr>
              <a:spLocks noChangeAspect="1"/>
            </p:cNvSpPr>
            <p:nvPr/>
          </p:nvSpPr>
          <p:spPr>
            <a:xfrm>
              <a:off x="3112851" y="3809152"/>
              <a:ext cx="2057400" cy="2057400"/>
            </a:xfrm>
            <a:prstGeom prst="ellipse">
              <a:avLst/>
            </a:prstGeom>
            <a:solidFill>
              <a:schemeClr val="accent5">
                <a:alpha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2" name="Oval 11">
              <a:extLst>
                <a:ext uri="{FF2B5EF4-FFF2-40B4-BE49-F238E27FC236}">
                  <a16:creationId xmlns:a16="http://schemas.microsoft.com/office/drawing/2014/main" id="{63EF2A10-3F30-4732-BAF2-CB3C9842CD19}"/>
                </a:ext>
              </a:extLst>
            </p:cNvPr>
            <p:cNvSpPr/>
            <p:nvPr/>
          </p:nvSpPr>
          <p:spPr>
            <a:xfrm>
              <a:off x="4745400" y="4629888"/>
              <a:ext cx="1371600" cy="1371600"/>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sp>
          <p:nvSpPr>
            <p:cNvPr id="7" name="Rectangle 6"/>
            <p:cNvSpPr/>
            <p:nvPr/>
          </p:nvSpPr>
          <p:spPr>
            <a:xfrm>
              <a:off x="1397272" y="5770667"/>
              <a:ext cx="431528" cy="584775"/>
            </a:xfrm>
            <a:prstGeom prst="rect">
              <a:avLst/>
            </a:prstGeom>
          </p:spPr>
          <p:txBody>
            <a:bodyPr wrap="none">
              <a:spAutoFit/>
            </a:bodyPr>
            <a:lstStyle/>
            <a:p>
              <a:r>
                <a:rPr lang="el-GR" sz="3200" b="1" dirty="0">
                  <a:effectLst>
                    <a:outerShdw blurRad="38100" dist="38100" dir="2700000" algn="tl">
                      <a:srgbClr val="000000">
                        <a:alpha val="43137"/>
                      </a:srgbClr>
                    </a:outerShdw>
                  </a:effectLst>
                  <a:latin typeface="Lucida Console" panose="020B0609040504020204" pitchFamily="49" charset="0"/>
                </a:rPr>
                <a:t>Ω</a:t>
              </a:r>
              <a:endParaRPr lang="en-US" sz="3200" b="1"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447447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Law of Total Probability</a:t>
            </a:r>
          </a:p>
        </p:txBody>
      </p:sp>
      <p:grpSp>
        <p:nvGrpSpPr>
          <p:cNvPr id="13" name="Group 12"/>
          <p:cNvGrpSpPr/>
          <p:nvPr/>
        </p:nvGrpSpPr>
        <p:grpSpPr>
          <a:xfrm>
            <a:off x="2139777" y="3019653"/>
            <a:ext cx="7746728" cy="3657600"/>
            <a:chOff x="615777" y="2445488"/>
            <a:chExt cx="7746728" cy="3657600"/>
          </a:xfrm>
        </p:grpSpPr>
        <p:sp>
          <p:nvSpPr>
            <p:cNvPr id="5" name="Rectangle 4"/>
            <p:cNvSpPr/>
            <p:nvPr/>
          </p:nvSpPr>
          <p:spPr>
            <a:xfrm>
              <a:off x="1047305" y="2445488"/>
              <a:ext cx="7315200" cy="36576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15777" y="5518313"/>
              <a:ext cx="431528" cy="584775"/>
            </a:xfrm>
            <a:prstGeom prst="rect">
              <a:avLst/>
            </a:prstGeom>
          </p:spPr>
          <p:txBody>
            <a:bodyPr wrap="none">
              <a:spAutoFit/>
            </a:bodyPr>
            <a:lstStyle/>
            <a:p>
              <a:r>
                <a:rPr lang="el-GR" sz="3200" b="1" dirty="0">
                  <a:effectLst>
                    <a:outerShdw blurRad="38100" dist="38100" dir="2700000" algn="tl">
                      <a:srgbClr val="000000">
                        <a:alpha val="43137"/>
                      </a:srgbClr>
                    </a:outerShdw>
                  </a:effectLst>
                  <a:latin typeface="Lucida Console" panose="020B0609040504020204" pitchFamily="49" charset="0"/>
                </a:rPr>
                <a:t>Ω</a:t>
              </a:r>
              <a:endParaRPr lang="en-US" sz="3200" b="1" dirty="0">
                <a:effectLst>
                  <a:outerShdw blurRad="38100" dist="38100" dir="2700000" algn="tl">
                    <a:srgbClr val="000000">
                      <a:alpha val="43137"/>
                    </a:srgbClr>
                  </a:outerShdw>
                </a:effectLst>
              </a:endParaRPr>
            </a:p>
          </p:txBody>
        </p:sp>
        <p:sp>
          <p:nvSpPr>
            <p:cNvPr id="7" name="Rectangle 6"/>
            <p:cNvSpPr/>
            <p:nvPr/>
          </p:nvSpPr>
          <p:spPr>
            <a:xfrm>
              <a:off x="1047305" y="2445488"/>
              <a:ext cx="1828800" cy="3657600"/>
            </a:xfrm>
            <a:prstGeom prst="rect">
              <a:avLst/>
            </a:prstGeom>
            <a:solidFill>
              <a:srgbClr val="C0000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1</a:t>
              </a:r>
            </a:p>
          </p:txBody>
        </p:sp>
        <p:sp>
          <p:nvSpPr>
            <p:cNvPr id="9" name="Rectangle 8"/>
            <p:cNvSpPr/>
            <p:nvPr/>
          </p:nvSpPr>
          <p:spPr>
            <a:xfrm>
              <a:off x="2876105" y="2445488"/>
              <a:ext cx="1828800" cy="3657600"/>
            </a:xfrm>
            <a:prstGeom prst="rect">
              <a:avLst/>
            </a:prstGeom>
            <a:solidFill>
              <a:schemeClr val="accent2">
                <a:lumMod val="75000"/>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2</a:t>
              </a:r>
            </a:p>
          </p:txBody>
        </p:sp>
        <p:sp>
          <p:nvSpPr>
            <p:cNvPr id="10" name="Rectangle 9"/>
            <p:cNvSpPr/>
            <p:nvPr/>
          </p:nvSpPr>
          <p:spPr>
            <a:xfrm>
              <a:off x="4704905" y="2445488"/>
              <a:ext cx="1828800" cy="3657600"/>
            </a:xfrm>
            <a:prstGeom prst="rect">
              <a:avLst/>
            </a:prstGeom>
            <a:solidFill>
              <a:schemeClr val="accent6">
                <a:lumMod val="75000"/>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3</a:t>
              </a:r>
            </a:p>
          </p:txBody>
        </p:sp>
        <p:sp>
          <p:nvSpPr>
            <p:cNvPr id="11" name="Rectangle 10"/>
            <p:cNvSpPr/>
            <p:nvPr/>
          </p:nvSpPr>
          <p:spPr>
            <a:xfrm>
              <a:off x="6533705" y="2445488"/>
              <a:ext cx="1828800" cy="3657600"/>
            </a:xfrm>
            <a:prstGeom prst="rect">
              <a:avLst/>
            </a:prstGeom>
            <a:solidFill>
              <a:srgbClr val="0070C0">
                <a:alpha val="50000"/>
              </a:srgb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B</a:t>
              </a:r>
              <a:r>
                <a:rPr lang="en-US" sz="3200" b="1" baseline="-25000" dirty="0">
                  <a:solidFill>
                    <a:schemeClr val="tx1"/>
                  </a:solidFill>
                  <a:effectLst>
                    <a:outerShdw blurRad="38100" dist="38100" dir="2700000" algn="tl">
                      <a:srgbClr val="000000">
                        <a:alpha val="43137"/>
                      </a:srgbClr>
                    </a:outerShdw>
                  </a:effectLst>
                  <a:latin typeface="Lucida Console" panose="020B0609040504020204" pitchFamily="49" charset="0"/>
                </a:rPr>
                <a:t>4</a:t>
              </a:r>
            </a:p>
          </p:txBody>
        </p:sp>
        <p:sp>
          <p:nvSpPr>
            <p:cNvPr id="12" name="Rectangle 11"/>
            <p:cNvSpPr/>
            <p:nvPr/>
          </p:nvSpPr>
          <p:spPr>
            <a:xfrm>
              <a:off x="2187646" y="3710762"/>
              <a:ext cx="5808038" cy="914400"/>
            </a:xfrm>
            <a:prstGeom prst="rect">
              <a:avLst/>
            </a:prstGeom>
            <a:solidFill>
              <a:schemeClr val="bg1">
                <a:alpha val="50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A</a:t>
              </a:r>
              <a:endParaRPr lang="en-US"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grpSp>
      <mc:AlternateContent xmlns:mc="http://schemas.openxmlformats.org/markup-compatibility/2006" xmlns:a14="http://schemas.microsoft.com/office/drawing/2010/main">
        <mc:Choice Requires="a14">
          <p:sp>
            <p:nvSpPr>
              <p:cNvPr id="14" name="TextBox 13"/>
              <p:cNvSpPr txBox="1"/>
              <p:nvPr/>
            </p:nvSpPr>
            <p:spPr>
              <a:xfrm>
                <a:off x="2890656" y="1512144"/>
                <a:ext cx="1383649" cy="7562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1=</m:t>
                      </m:r>
                      <m:nary>
                        <m:naryPr>
                          <m:chr m:val="∑"/>
                          <m:ctrlPr>
                            <a:rPr lang="en-US" i="1">
                              <a:latin typeface="Cambria Math" panose="02040503050406030204" pitchFamily="18" charset="0"/>
                            </a:rPr>
                          </m:ctrlPr>
                        </m:naryPr>
                        <m:sub>
                          <m:r>
                            <m:rPr>
                              <m:brk m:alnAt="23"/>
                            </m:rPr>
                            <a:rPr lang="en-US" i="1">
                              <a:latin typeface="Cambria Math" panose="02040503050406030204" pitchFamily="18" charset="0"/>
                            </a:rPr>
                            <m:t>𝑖</m:t>
                          </m:r>
                          <m:r>
                            <a:rPr lang="en-US" i="1">
                              <a:latin typeface="Cambria Math" panose="02040503050406030204" pitchFamily="18" charset="0"/>
                            </a:rPr>
                            <m:t>=1</m:t>
                          </m:r>
                        </m:sub>
                        <m:sup>
                          <m:r>
                            <a:rPr lang="en-US" i="1">
                              <a:latin typeface="Cambria Math" panose="02040503050406030204" pitchFamily="18" charset="0"/>
                            </a:rPr>
                            <m:t>𝑛</m:t>
                          </m:r>
                        </m:sup>
                        <m:e>
                          <m:r>
                            <a:rPr lang="en-US" i="1">
                              <a:latin typeface="Cambria Math" panose="02040503050406030204" pitchFamily="18" charset="0"/>
                            </a:rPr>
                            <m:t>𝑃</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𝑖</m:t>
                                  </m:r>
                                </m:sub>
                              </m:sSub>
                            </m:e>
                          </m:d>
                        </m:e>
                      </m:nary>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1366655" y="1512143"/>
                <a:ext cx="1383649" cy="756233"/>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571305" y="2401830"/>
                <a:ext cx="2022348" cy="3190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𝑃</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𝑗</m:t>
                              </m:r>
                            </m:sub>
                          </m:sSub>
                        </m:e>
                      </m:d>
                      <m:r>
                        <a:rPr lang="en-US" i="1">
                          <a:latin typeface="Cambria Math" panose="02040503050406030204" pitchFamily="18" charset="0"/>
                        </a:rPr>
                        <m:t>=0 </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𝑖</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𝑗</m:t>
                      </m:r>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1047305" y="2401830"/>
                <a:ext cx="2022348" cy="319062"/>
              </a:xfrm>
              <a:prstGeom prst="rect">
                <a:avLst/>
              </a:prstGeom>
              <a:blipFill rotWithShape="0">
                <a:blip r:embed="rId4"/>
                <a:stretch>
                  <a:fillRect l="-2410" r="-3614" b="-2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5557226" y="1376550"/>
                <a:ext cx="4482124" cy="13443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𝐴</m:t>
                          </m:r>
                        </m:e>
                      </m:d>
                      <m:r>
                        <a:rPr lang="en-US" sz="3200" i="1">
                          <a:latin typeface="Cambria Math" panose="02040503050406030204" pitchFamily="18" charset="0"/>
                        </a:rPr>
                        <m:t>=</m:t>
                      </m:r>
                      <m:nary>
                        <m:naryPr>
                          <m:chr m:val="∑"/>
                          <m:ctrlPr>
                            <a:rPr lang="en-US" sz="3200" i="1">
                              <a:latin typeface="Cambria Math" panose="02040503050406030204" pitchFamily="18" charset="0"/>
                            </a:rPr>
                          </m:ctrlPr>
                        </m:naryPr>
                        <m:sub>
                          <m:r>
                            <m:rPr>
                              <m:brk m:alnAt="23"/>
                            </m:rPr>
                            <a:rPr lang="en-US" sz="3200" i="1">
                              <a:latin typeface="Cambria Math" panose="02040503050406030204" pitchFamily="18" charset="0"/>
                            </a:rPr>
                            <m:t>𝑖</m:t>
                          </m:r>
                          <m:r>
                            <a:rPr lang="en-US" sz="3200" i="1">
                              <a:latin typeface="Cambria Math" panose="02040503050406030204" pitchFamily="18" charset="0"/>
                            </a:rPr>
                            <m:t>=1</m:t>
                          </m:r>
                        </m:sub>
                        <m:sup>
                          <m:r>
                            <a:rPr lang="en-US" sz="3200" i="1">
                              <a:latin typeface="Cambria Math" panose="02040503050406030204" pitchFamily="18" charset="0"/>
                            </a:rPr>
                            <m:t>𝑛</m:t>
                          </m:r>
                        </m:sup>
                        <m:e>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𝐴</m:t>
                              </m:r>
                            </m:e>
                            <m:e>
                              <m:sSub>
                                <m:sSubPr>
                                  <m:ctrlPr>
                                    <a:rPr lang="en-US" sz="3200" i="1">
                                      <a:latin typeface="Cambria Math" panose="02040503050406030204" pitchFamily="18" charset="0"/>
                                    </a:rPr>
                                  </m:ctrlPr>
                                </m:sSubPr>
                                <m:e>
                                  <m:r>
                                    <a:rPr lang="en-US" sz="3200" i="1">
                                      <a:latin typeface="Cambria Math" panose="02040503050406030204" pitchFamily="18" charset="0"/>
                                    </a:rPr>
                                    <m:t>𝐵</m:t>
                                  </m:r>
                                </m:e>
                                <m:sub>
                                  <m:r>
                                    <a:rPr lang="en-US" sz="3200" i="1">
                                      <a:latin typeface="Cambria Math" panose="02040503050406030204" pitchFamily="18" charset="0"/>
                                    </a:rPr>
                                    <m:t>𝑖</m:t>
                                  </m:r>
                                </m:sub>
                              </m:sSub>
                            </m:e>
                          </m:d>
                          <m:r>
                            <a:rPr lang="en-US" sz="3200" i="1">
                              <a:latin typeface="Cambria Math" panose="02040503050406030204" pitchFamily="18" charset="0"/>
                            </a:rPr>
                            <m:t>𝑃</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𝐵</m:t>
                                  </m:r>
                                </m:e>
                                <m:sub>
                                  <m:r>
                                    <a:rPr lang="en-US" sz="3200" i="1">
                                      <a:latin typeface="Cambria Math" panose="02040503050406030204" pitchFamily="18" charset="0"/>
                                    </a:rPr>
                                    <m:t>𝑖</m:t>
                                  </m:r>
                                </m:sub>
                              </m:sSub>
                            </m:e>
                          </m:d>
                        </m:e>
                      </m:nary>
                    </m:oMath>
                  </m:oMathPara>
                </a14:m>
                <a:endParaRPr lang="en-US" sz="3200" dirty="0"/>
              </a:p>
            </p:txBody>
          </p:sp>
        </mc:Choice>
        <mc:Fallback xmlns="">
          <p:sp>
            <p:nvSpPr>
              <p:cNvPr id="16" name="TextBox 15"/>
              <p:cNvSpPr txBox="1">
                <a:spLocks noRot="1" noChangeAspect="1" noMove="1" noResize="1" noEditPoints="1" noAdjustHandles="1" noChangeArrowheads="1" noChangeShapeType="1" noTextEdit="1"/>
              </p:cNvSpPr>
              <p:nvPr/>
            </p:nvSpPr>
            <p:spPr>
              <a:xfrm>
                <a:off x="4033226" y="1376550"/>
                <a:ext cx="4482124" cy="1344342"/>
              </a:xfrm>
              <a:prstGeom prst="rect">
                <a:avLst/>
              </a:prstGeom>
              <a:blipFill rotWithShape="0">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85400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Moments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Conditional expectation (mean)</a:t>
                </a:r>
              </a:p>
              <a:p>
                <a:pPr lvl="1"/>
                <a14:m>
                  <m:oMath xmlns:m="http://schemas.openxmlformats.org/officeDocument/2006/math">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e>
                    </m:d>
                  </m:oMath>
                </a14:m>
                <a:endParaRPr lang="en-US" dirty="0"/>
              </a:p>
              <a:p>
                <a:r>
                  <a:rPr lang="en-US" dirty="0"/>
                  <a:t>Conditional variance</a:t>
                </a:r>
              </a:p>
              <a:p>
                <a:pPr lvl="1"/>
                <a14:m>
                  <m:oMath xmlns:m="http://schemas.openxmlformats.org/officeDocument/2006/math">
                    <m:r>
                      <a:rPr lang="en-US" b="0" i="1" smtClean="0">
                        <a:latin typeface="Cambria Math" panose="02040503050406030204" pitchFamily="18" charset="0"/>
                      </a:rPr>
                      <m:t>𝑣𝑎𝑟</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e>
                    </m:d>
                  </m:oMath>
                </a14:m>
                <a:endParaRPr lang="en-US" dirty="0"/>
              </a:p>
              <a:p>
                <a:r>
                  <a:rPr lang="en-US" dirty="0"/>
                  <a:t>These play an important role in regression!</a:t>
                </a:r>
              </a:p>
              <a:p>
                <a:pPr lvl="1"/>
                <a:r>
                  <a:rPr lang="en-US" dirty="0"/>
                  <a:t>Conditional mean is estimated by the best-fit line</a:t>
                </a:r>
              </a:p>
              <a:p>
                <a:pPr lvl="1"/>
                <a:r>
                  <a:rPr lang="en-US" dirty="0"/>
                  <a:t>Our treatment of conditional variance affects what kind of regression model we build</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381"/>
                </a:stretch>
              </a:blipFill>
            </p:spPr>
            <p:txBody>
              <a:bodyPr/>
              <a:lstStyle/>
              <a:p>
                <a:r>
                  <a:rPr lang="en-US">
                    <a:noFill/>
                  </a:rPr>
                  <a:t> </a:t>
                </a:r>
              </a:p>
            </p:txBody>
          </p:sp>
        </mc:Fallback>
      </mc:AlternateContent>
    </p:spTree>
    <p:extLst>
      <p:ext uri="{BB962C8B-B14F-4D97-AF65-F5344CB8AC3E}">
        <p14:creationId xmlns:p14="http://schemas.microsoft.com/office/powerpoint/2010/main" val="2413886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Law of Total Expectation</a:t>
            </a:r>
          </a:p>
        </p:txBody>
      </p:sp>
      <p:sp>
        <p:nvSpPr>
          <p:cNvPr id="3" name="Content Placeholder 2"/>
          <p:cNvSpPr>
            <a:spLocks noGrp="1"/>
          </p:cNvSpPr>
          <p:nvPr>
            <p:ph idx="1"/>
          </p:nvPr>
        </p:nvSpPr>
        <p:spPr/>
        <p:txBody>
          <a:bodyPr/>
          <a:lstStyle/>
          <a:p>
            <a:r>
              <a:rPr lang="en-US" dirty="0"/>
              <a:t>Weighted average under a number of conditions</a:t>
            </a:r>
          </a:p>
          <a:p>
            <a:endParaRPr lang="en-US" dirty="0"/>
          </a:p>
          <a:p>
            <a:endParaRPr lang="en-US" dirty="0"/>
          </a:p>
          <a:p>
            <a:r>
              <a:rPr lang="en-US" dirty="0"/>
              <a:t>As long as B forms a partition of the sample space,</a:t>
            </a:r>
          </a:p>
          <a:p>
            <a:endParaRPr lang="en-US" dirty="0"/>
          </a:p>
          <a:p>
            <a:endParaRPr lang="en-US" dirty="0"/>
          </a:p>
          <a:p>
            <a:endParaRPr lang="en-US" dirty="0"/>
          </a:p>
          <a:p>
            <a:r>
              <a:rPr lang="en-US" dirty="0"/>
              <a:t>Variance (and covariance) have similar rules.</a:t>
            </a:r>
          </a:p>
          <a:p>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3536950" y="3924300"/>
                <a:ext cx="5118100" cy="11005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𝐴</m:t>
                          </m:r>
                        </m:e>
                      </m:d>
                      <m:r>
                        <a:rPr lang="en-US" sz="2400" b="0" i="1" smtClean="0">
                          <a:latin typeface="Cambria Math" panose="02040503050406030204" pitchFamily="18" charset="0"/>
                        </a:rPr>
                        <m:t>=</m:t>
                      </m:r>
                      <m:nary>
                        <m:naryPr>
                          <m:chr m:val="∑"/>
                          <m:ctrlPr>
                            <a:rPr lang="en-US" sz="2400" b="0" i="1" smtClean="0">
                              <a:latin typeface="Cambria Math" panose="02040503050406030204" pitchFamily="18" charset="0"/>
                            </a:rPr>
                          </m:ctrlPr>
                        </m:naryPr>
                        <m:sub>
                          <m:r>
                            <m:rPr>
                              <m:brk m:alnAt="23"/>
                            </m:rPr>
                            <a:rPr lang="en-US" sz="2400" b="0" i="1" smtClean="0">
                              <a:latin typeface="Cambria Math" panose="02040503050406030204" pitchFamily="18" charset="0"/>
                            </a:rPr>
                            <m:t>𝑖</m:t>
                          </m:r>
                          <m:r>
                            <a:rPr lang="en-US" sz="2400" b="0" i="1" smtClean="0">
                              <a:latin typeface="Cambria Math" panose="02040503050406030204" pitchFamily="18" charset="0"/>
                            </a:rPr>
                            <m:t>=1</m:t>
                          </m:r>
                        </m:sub>
                        <m:sup>
                          <m:r>
                            <a:rPr lang="en-US" sz="2400" b="0" i="1" smtClean="0">
                              <a:latin typeface="Cambria Math" panose="02040503050406030204" pitchFamily="18" charset="0"/>
                            </a:rPr>
                            <m:t>𝑛</m:t>
                          </m:r>
                        </m:sup>
                        <m:e>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𝐴</m:t>
                              </m:r>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b="0" i="1" smtClean="0">
                                      <a:latin typeface="Cambria Math" panose="02040503050406030204" pitchFamily="18" charset="0"/>
                                    </a:rPr>
                                    <m:t>𝑖</m:t>
                                  </m:r>
                                </m:sub>
                              </m:sSub>
                            </m:e>
                          </m:d>
                          <m:r>
                            <a:rPr lang="en-US" sz="2400" b="0" i="1" smtClean="0">
                              <a:latin typeface="Cambria Math" panose="02040503050406030204" pitchFamily="18" charset="0"/>
                            </a:rPr>
                            <m:t>𝑝</m:t>
                          </m:r>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b="0" i="1" smtClean="0">
                                      <a:latin typeface="Cambria Math" panose="02040503050406030204" pitchFamily="18" charset="0"/>
                                    </a:rPr>
                                    <m:t>𝑖</m:t>
                                  </m:r>
                                </m:sub>
                              </m:sSub>
                            </m:e>
                          </m:d>
                        </m:e>
                      </m:nary>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3536950" y="3924300"/>
                <a:ext cx="5118100" cy="1100558"/>
              </a:xfrm>
              <a:prstGeom prst="rect">
                <a:avLst/>
              </a:prstGeom>
              <a:blipFill rotWithShape="0">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536950" y="2430253"/>
                <a:ext cx="5118100" cy="50917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𝑋</m:t>
                          </m:r>
                        </m:e>
                      </m:d>
                      <m:r>
                        <a:rPr lang="en-US" sz="2400" b="0" i="1" smtClean="0">
                          <a:latin typeface="Cambria Math" panose="02040503050406030204" pitchFamily="18" charset="0"/>
                        </a:rPr>
                        <m:t>=</m:t>
                      </m:r>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𝐸</m:t>
                          </m:r>
                          <m:d>
                            <m:dPr>
                              <m:begChr m:val="["/>
                              <m:endChr m:val="]"/>
                              <m:ctrlPr>
                                <a:rPr lang="en-US" sz="2400" b="0" i="1" smtClean="0">
                                  <a:latin typeface="Cambria Math" panose="02040503050406030204" pitchFamily="18" charset="0"/>
                                </a:rPr>
                              </m:ctrlPr>
                            </m:dPr>
                            <m:e>
                              <m:r>
                                <a:rPr lang="en-US" sz="2400" b="0" i="1" smtClean="0">
                                  <a:latin typeface="Cambria Math" panose="02040503050406030204" pitchFamily="18" charset="0"/>
                                </a:rPr>
                                <m:t>𝑋</m:t>
                              </m:r>
                              <m:r>
                                <a:rPr lang="en-US" sz="2400" b="0" i="1" smtClean="0">
                                  <a:latin typeface="Cambria Math" panose="02040503050406030204" pitchFamily="18" charset="0"/>
                                </a:rPr>
                                <m:t>|</m:t>
                              </m:r>
                              <m:r>
                                <a:rPr lang="en-US" sz="2400" b="0" i="1" smtClean="0">
                                  <a:latin typeface="Cambria Math" panose="02040503050406030204" pitchFamily="18" charset="0"/>
                                </a:rPr>
                                <m:t>𝑌</m:t>
                              </m:r>
                            </m:e>
                          </m:d>
                        </m:e>
                      </m:d>
                    </m:oMath>
                  </m:oMathPara>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3536950" y="2430253"/>
                <a:ext cx="5118100" cy="509178"/>
              </a:xfrm>
              <a:prstGeom prst="rect">
                <a:avLst/>
              </a:prstGeom>
              <a:blipFill rotWithShape="0">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87398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Correlation</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767536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16EB61-E331-CE4A-96FC-8549670D58EC}"/>
              </a:ext>
            </a:extLst>
          </p:cNvPr>
          <p:cNvSpPr>
            <a:spLocks noGrp="1"/>
          </p:cNvSpPr>
          <p:nvPr>
            <p:ph type="title"/>
          </p:nvPr>
        </p:nvSpPr>
        <p:spPr/>
        <p:txBody>
          <a:bodyPr/>
          <a:lstStyle/>
          <a:p>
            <a:r>
              <a:rPr lang="en-US" dirty="0"/>
              <a:t>Variance</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86770EF1-CC22-5469-3709-CF30569DD73A}"/>
                  </a:ext>
                </a:extLst>
              </p:cNvPr>
              <p:cNvSpPr>
                <a:spLocks noGrp="1"/>
              </p:cNvSpPr>
              <p:nvPr>
                <p:ph idx="1"/>
              </p:nvPr>
            </p:nvSpPr>
            <p:spPr/>
            <p:txBody>
              <a:bodyPr/>
              <a:lstStyle/>
              <a:p>
                <a:r>
                  <a:rPr lang="en-US" dirty="0"/>
                  <a:t>How much do observations of a variable vary from its mean?</a:t>
                </a:r>
              </a:p>
              <a:p>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𝑠</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e>
                          <m:sup>
                            <m:r>
                              <a:rPr lang="en-US" b="0" i="1" smtClean="0">
                                <a:latin typeface="Cambria Math" panose="02040503050406030204" pitchFamily="18" charset="0"/>
                              </a:rPr>
                              <m:t>2</m:t>
                            </m:r>
                          </m:sup>
                        </m:sSup>
                      </m:e>
                    </m:nary>
                  </m:oMath>
                </a14:m>
                <a:endParaRPr lang="en-US" dirty="0"/>
              </a:p>
              <a:p>
                <a:endParaRPr lang="en-US" dirty="0"/>
              </a:p>
            </p:txBody>
          </p:sp>
        </mc:Choice>
        <mc:Fallback xmlns="">
          <p:sp>
            <p:nvSpPr>
              <p:cNvPr id="5" name="Content Placeholder 4">
                <a:extLst>
                  <a:ext uri="{FF2B5EF4-FFF2-40B4-BE49-F238E27FC236}">
                    <a16:creationId xmlns:a16="http://schemas.microsoft.com/office/drawing/2014/main" id="{86770EF1-CC22-5469-3709-CF30569DD73A}"/>
                  </a:ext>
                </a:extLst>
              </p:cNvPr>
              <p:cNvSpPr>
                <a:spLocks noGrp="1" noRot="1" noChangeAspect="1" noMove="1" noResize="1" noEditPoints="1" noAdjustHandles="1" noChangeArrowheads="1" noChangeShapeType="1" noTextEdit="1"/>
              </p:cNvSpPr>
              <p:nvPr>
                <p:ph idx="1"/>
              </p:nvPr>
            </p:nvSpPr>
            <p:spPr>
              <a:blipFill>
                <a:blip r:embed="rId2"/>
                <a:stretch>
                  <a:fillRect l="-1043" t="-2381"/>
                </a:stretch>
              </a:blipFill>
            </p:spPr>
            <p:txBody>
              <a:bodyPr/>
              <a:lstStyle/>
              <a:p>
                <a:r>
                  <a:rPr lang="en-US">
                    <a:noFill/>
                  </a:rPr>
                  <a:t> </a:t>
                </a:r>
              </a:p>
            </p:txBody>
          </p:sp>
        </mc:Fallback>
      </mc:AlternateContent>
    </p:spTree>
    <p:extLst>
      <p:ext uri="{BB962C8B-B14F-4D97-AF65-F5344CB8AC3E}">
        <p14:creationId xmlns:p14="http://schemas.microsoft.com/office/powerpoint/2010/main" val="2989347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Covariance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10808368" cy="4946650"/>
              </a:xfrm>
            </p:spPr>
            <p:txBody>
              <a:bodyPr>
                <a:normAutofit/>
              </a:bodyPr>
              <a:lstStyle/>
              <a:p>
                <a:r>
                  <a:rPr lang="en-US" dirty="0"/>
                  <a:t>How much do two variables vary from their mean </a:t>
                </a:r>
                <a:r>
                  <a:rPr lang="en-US" i="1" dirty="0"/>
                  <a:t>at the same time?</a:t>
                </a:r>
              </a:p>
              <a:p>
                <a:pPr lvl="1"/>
                <a:r>
                  <a:rPr lang="en-US" b="0" dirty="0"/>
                  <a:t>Notated </a:t>
                </a:r>
                <a14:m>
                  <m:oMath xmlns:m="http://schemas.openxmlformats.org/officeDocument/2006/math">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r>
                          <a:rPr lang="en-US" i="1">
                            <a:latin typeface="Cambria Math" panose="02040503050406030204" pitchFamily="18" charset="0"/>
                          </a:rPr>
                          <m:t>𝑌</m:t>
                        </m:r>
                      </m:e>
                    </m:d>
                  </m:oMath>
                </a14:m>
                <a:endParaRPr lang="en-US" b="0" dirty="0"/>
              </a:p>
              <a:p>
                <a:r>
                  <a:rPr lang="en-US" b="0" dirty="0"/>
                  <a:t>Population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d>
                          <m:dPr>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e>
                        </m:d>
                        <m:d>
                          <m:dPr>
                            <m:ctrlPr>
                              <a:rPr lang="en-US" b="0" i="1" smtClean="0">
                                <a:latin typeface="Cambria Math" panose="02040503050406030204" pitchFamily="18" charset="0"/>
                              </a:rPr>
                            </m:ctrlPr>
                          </m:dPr>
                          <m:e>
                            <m:r>
                              <a:rPr lang="en-US" b="0" i="1" smtClean="0">
                                <a:latin typeface="Cambria Math" panose="02040503050406030204" pitchFamily="18" charset="0"/>
                              </a:rPr>
                              <m:t>𝑌</m:t>
                            </m:r>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𝑌</m:t>
                                </m:r>
                              </m:e>
                            </m:d>
                          </m:e>
                        </m:d>
                      </m:e>
                    </m:d>
                  </m:oMath>
                </a14:m>
                <a:endParaRPr lang="en-US" b="0" i="1" dirty="0">
                  <a:latin typeface="Cambria Math" panose="02040503050406030204" pitchFamily="18" charset="0"/>
                </a:endParaRPr>
              </a:p>
              <a:p>
                <a:r>
                  <a:rPr lang="en-US" dirty="0"/>
                  <a:t>Sample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d>
                      </m:e>
                    </m:nary>
                  </m:oMath>
                </a14:m>
                <a:endParaRPr lang="en-US" b="0" i="1" dirty="0">
                  <a:latin typeface="Cambria Math" panose="02040503050406030204" pitchFamily="18" charset="0"/>
                </a:endParaRPr>
              </a:p>
              <a:p>
                <a:r>
                  <a:rPr lang="en-US" b="0" dirty="0"/>
                  <a:t>Note:</a:t>
                </a:r>
              </a:p>
              <a:p>
                <a:pPr lvl="1"/>
                <a14:m>
                  <m:oMath xmlns:m="http://schemas.openxmlformats.org/officeDocument/2006/math">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𝑋</m:t>
                        </m:r>
                      </m:e>
                    </m:d>
                    <m:r>
                      <a:rPr lang="en-US" b="0" i="1" smtClean="0">
                        <a:latin typeface="Cambria Math" panose="02040503050406030204" pitchFamily="18" charset="0"/>
                      </a:rPr>
                      <m:t>=</m:t>
                    </m:r>
                    <m:r>
                      <a:rPr lang="en-US" b="0" i="1" smtClean="0">
                        <a:latin typeface="Cambria Math" panose="02040503050406030204" pitchFamily="18" charset="0"/>
                      </a:rPr>
                      <m:t>𝑣𝑎𝑟</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oMath>
                </a14:m>
                <a:endParaRPr lang="en-US" dirty="0"/>
              </a:p>
              <a:p>
                <a:pPr lvl="1"/>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𝑥𝑥</m:t>
                        </m:r>
                      </m:sub>
                    </m:sSub>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oMath>
                </a14:m>
                <a:endParaRPr lang="en-US" dirty="0"/>
              </a:p>
              <a:p>
                <a:pPr lvl="1"/>
                <a:r>
                  <a:rPr lang="en-US" dirty="0"/>
                  <a:t>Has units of (unit of x) * (unit of y)</a:t>
                </a:r>
              </a:p>
              <a:p>
                <a:pPr lvl="1"/>
                <a:r>
                  <a:rPr lang="en-US" dirty="0"/>
                  <a:t>No bounds on range of values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10808368" cy="4946650"/>
              </a:xfrm>
              <a:blipFill>
                <a:blip r:embed="rId3"/>
                <a:stretch>
                  <a:fillRect l="-1015" t="-2094"/>
                </a:stretch>
              </a:blipFill>
            </p:spPr>
            <p:txBody>
              <a:bodyPr/>
              <a:lstStyle/>
              <a:p>
                <a:r>
                  <a:rPr lang="en-US">
                    <a:noFill/>
                  </a:rPr>
                  <a:t> </a:t>
                </a:r>
              </a:p>
            </p:txBody>
          </p:sp>
        </mc:Fallback>
      </mc:AlternateContent>
    </p:spTree>
    <p:extLst>
      <p:ext uri="{BB962C8B-B14F-4D97-AF65-F5344CB8AC3E}">
        <p14:creationId xmlns:p14="http://schemas.microsoft.com/office/powerpoint/2010/main" val="511626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pPr marL="514350" indent="-514350">
              <a:buFont typeface="+mj-lt"/>
              <a:buAutoNum type="arabicPeriod"/>
            </a:pPr>
            <a:r>
              <a:rPr lang="en-US" dirty="0"/>
              <a:t>Marginal, conditional and joint probability (review)</a:t>
            </a:r>
          </a:p>
          <a:p>
            <a:pPr marL="514350" indent="-514350">
              <a:buFont typeface="+mj-lt"/>
              <a:buAutoNum type="arabicPeriod"/>
            </a:pPr>
            <a:r>
              <a:rPr lang="en-US" dirty="0"/>
              <a:t>Correlation</a:t>
            </a:r>
          </a:p>
          <a:p>
            <a:pPr marL="514350" indent="-514350">
              <a:buFont typeface="+mj-lt"/>
              <a:buAutoNum type="arabicPeriod"/>
            </a:pPr>
            <a:r>
              <a:rPr lang="en-US" dirty="0"/>
              <a:t>Joint probability distributions and copulas</a:t>
            </a:r>
          </a:p>
        </p:txBody>
      </p:sp>
    </p:spTree>
    <p:extLst>
      <p:ext uri="{BB962C8B-B14F-4D97-AF65-F5344CB8AC3E}">
        <p14:creationId xmlns:p14="http://schemas.microsoft.com/office/powerpoint/2010/main" val="2434970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Three Ways to Measure Correlation</a:t>
            </a:r>
          </a:p>
        </p:txBody>
      </p:sp>
      <p:sp>
        <p:nvSpPr>
          <p:cNvPr id="5" name="Content Placeholder 4"/>
          <p:cNvSpPr>
            <a:spLocks noGrp="1"/>
          </p:cNvSpPr>
          <p:nvPr>
            <p:ph idx="1"/>
          </p:nvPr>
        </p:nvSpPr>
        <p:spPr/>
        <p:txBody>
          <a:bodyPr>
            <a:normAutofit/>
          </a:bodyPr>
          <a:lstStyle/>
          <a:p>
            <a:r>
              <a:rPr lang="en-US" sz="2700" dirty="0"/>
              <a:t>Pearson’s product-moment correlation coefficient (</a:t>
            </a:r>
            <a:r>
              <a:rPr lang="en-US" sz="2700" i="1" dirty="0"/>
              <a:t>r</a:t>
            </a:r>
            <a:r>
              <a:rPr lang="en-US" sz="2700" dirty="0"/>
              <a:t>)</a:t>
            </a:r>
          </a:p>
          <a:p>
            <a:r>
              <a:rPr lang="en-US" sz="2700" dirty="0"/>
              <a:t>Kendall’s rank correlation coefficient (</a:t>
            </a:r>
            <a:r>
              <a:rPr lang="el-GR" sz="2700" i="1" dirty="0"/>
              <a:t>τ</a:t>
            </a:r>
            <a:r>
              <a:rPr lang="en-US" sz="2700" dirty="0"/>
              <a:t>)</a:t>
            </a:r>
          </a:p>
          <a:p>
            <a:r>
              <a:rPr lang="en-US" sz="2700" dirty="0"/>
              <a:t>Spearman’s rank correlation coefficient (</a:t>
            </a:r>
            <a:r>
              <a:rPr lang="el-GR" sz="2700" i="1" dirty="0"/>
              <a:t>ρ</a:t>
            </a:r>
            <a:r>
              <a:rPr lang="en-US" sz="2700" dirty="0"/>
              <a:t>)</a:t>
            </a:r>
          </a:p>
          <a:p>
            <a:endParaRPr lang="en-US" sz="2700" dirty="0"/>
          </a:p>
          <a:p>
            <a:r>
              <a:rPr lang="en-US" sz="2700" dirty="0"/>
              <a:t>Range of -1 (perfect negative correlation) to +1 (perfect positive correlation)</a:t>
            </a:r>
          </a:p>
          <a:p>
            <a:endParaRPr lang="en-US" sz="2700" dirty="0"/>
          </a:p>
        </p:txBody>
      </p:sp>
      <p:sp>
        <p:nvSpPr>
          <p:cNvPr id="2" name="Star: 5 Points 1">
            <a:extLst>
              <a:ext uri="{FF2B5EF4-FFF2-40B4-BE49-F238E27FC236}">
                <a16:creationId xmlns:a16="http://schemas.microsoft.com/office/drawing/2014/main" id="{D59F49D8-93BF-3E71-FD5C-BEDB1FF2D048}"/>
              </a:ext>
            </a:extLst>
          </p:cNvPr>
          <p:cNvSpPr/>
          <p:nvPr/>
        </p:nvSpPr>
        <p:spPr>
          <a:xfrm>
            <a:off x="10779616" y="280986"/>
            <a:ext cx="914400" cy="914400"/>
          </a:xfrm>
          <a:prstGeom prst="star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1999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Pearson’s Correlation Coefficient</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Measurement of </a:t>
                </a:r>
                <a:r>
                  <a:rPr lang="en-US" u="sng" dirty="0"/>
                  <a:t>linear</a:t>
                </a:r>
                <a:r>
                  <a:rPr lang="en-US" dirty="0"/>
                  <a:t> correlation between two variables</a:t>
                </a:r>
              </a:p>
              <a:p>
                <a:pPr lvl="1"/>
                <a:r>
                  <a:rPr lang="en-US" dirty="0"/>
                  <a:t>Performs very badly in non-linear situations</a:t>
                </a:r>
              </a:p>
              <a:p>
                <a:r>
                  <a:rPr lang="en-US" dirty="0"/>
                  <a:t>Normalization of covariance between variables</a:t>
                </a:r>
              </a:p>
              <a:p>
                <a:endParaRPr lang="en-US" dirty="0"/>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e>
                        </m:d>
                      </m:num>
                      <m:den>
                        <m:rad>
                          <m:radPr>
                            <m:degHide m:val="on"/>
                            <m:ctrlPr>
                              <a:rPr lang="en-US" b="0" i="1" smtClean="0">
                                <a:latin typeface="Cambria Math" panose="02040503050406030204" pitchFamily="18" charset="0"/>
                              </a:rPr>
                            </m:ctrlPr>
                          </m:radPr>
                          <m:deg/>
                          <m:e>
                            <m:r>
                              <a:rPr lang="en-US" i="1">
                                <a:latin typeface="Cambria Math" panose="02040503050406030204" pitchFamily="18" charset="0"/>
                              </a:rPr>
                              <m:t>𝑣𝑎𝑟</m:t>
                            </m:r>
                            <m:d>
                              <m:dPr>
                                <m:begChr m:val="["/>
                                <m:endChr m:val="]"/>
                                <m:ctrlPr>
                                  <a:rPr lang="en-US" i="1">
                                    <a:latin typeface="Cambria Math" panose="02040503050406030204" pitchFamily="18" charset="0"/>
                                  </a:rPr>
                                </m:ctrlPr>
                              </m:dPr>
                              <m:e>
                                <m:r>
                                  <a:rPr lang="en-US" i="1">
                                    <a:latin typeface="Cambria Math" panose="02040503050406030204" pitchFamily="18" charset="0"/>
                                  </a:rPr>
                                  <m:t>𝑋</m:t>
                                </m:r>
                              </m:e>
                            </m:d>
                          </m:e>
                        </m:rad>
                        <m:rad>
                          <m:radPr>
                            <m:degHide m:val="on"/>
                            <m:ctrlPr>
                              <a:rPr lang="en-US" b="0" i="1" smtClean="0">
                                <a:latin typeface="Cambria Math" panose="02040503050406030204" pitchFamily="18" charset="0"/>
                              </a:rPr>
                            </m:ctrlPr>
                          </m:radPr>
                          <m:deg/>
                          <m:e>
                            <m:r>
                              <a:rPr lang="en-US" i="1">
                                <a:latin typeface="Cambria Math" panose="02040503050406030204" pitchFamily="18" charset="0"/>
                              </a:rPr>
                              <m:t>𝑣𝑎𝑟</m:t>
                            </m:r>
                            <m:d>
                              <m:dPr>
                                <m:begChr m:val="["/>
                                <m:endChr m:val="]"/>
                                <m:ctrlPr>
                                  <a:rPr lang="en-US" i="1">
                                    <a:latin typeface="Cambria Math" panose="02040503050406030204" pitchFamily="18" charset="0"/>
                                  </a:rPr>
                                </m:ctrlPr>
                              </m:dPr>
                              <m:e>
                                <m:r>
                                  <a:rPr lang="en-US" i="1">
                                    <a:latin typeface="Cambria Math" panose="02040503050406030204" pitchFamily="18" charset="0"/>
                                  </a:rPr>
                                  <m:t>𝑌</m:t>
                                </m:r>
                              </m:e>
                            </m:d>
                          </m:e>
                        </m:rad>
                      </m:den>
                    </m:f>
                  </m:oMath>
                </a14:m>
                <a:endParaRPr lang="en-US" dirty="0"/>
              </a:p>
              <a:p>
                <a:endParaRPr lang="en-US" dirty="0"/>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nary>
                          <m:naryPr>
                            <m:chr m:val="∑"/>
                            <m:subHide m:val="on"/>
                            <m:supHide m:val="on"/>
                            <m:ctrlPr>
                              <a:rPr lang="en-US" b="0" i="1" smtClean="0">
                                <a:latin typeface="Cambria Math" panose="02040503050406030204" pitchFamily="18" charset="0"/>
                              </a:rPr>
                            </m:ctrlPr>
                          </m:naryPr>
                          <m:sub/>
                          <m:sup/>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d>
                          </m:e>
                        </m:nary>
                      </m:num>
                      <m:den>
                        <m:rad>
                          <m:radPr>
                            <m:degHide m:val="on"/>
                            <m:ctrlPr>
                              <a:rPr lang="en-US" b="0" i="1" smtClean="0">
                                <a:latin typeface="Cambria Math" panose="02040503050406030204" pitchFamily="18" charset="0"/>
                              </a:rPr>
                            </m:ctrlPr>
                          </m:radPr>
                          <m:deg/>
                          <m:e>
                            <m:nary>
                              <m:naryPr>
                                <m:chr m:val="∑"/>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e>
                                  <m:sup>
                                    <m:r>
                                      <a:rPr lang="en-US" b="0" i="1" smtClean="0">
                                        <a:latin typeface="Cambria Math" panose="02040503050406030204" pitchFamily="18" charset="0"/>
                                      </a:rPr>
                                      <m:t>2</m:t>
                                    </m:r>
                                  </m:sup>
                                </m:sSup>
                              </m:e>
                            </m:nary>
                          </m:e>
                        </m:rad>
                        <m:rad>
                          <m:radPr>
                            <m:degHide m:val="on"/>
                            <m:ctrlPr>
                              <a:rPr lang="en-US" b="0" i="1" smtClean="0">
                                <a:latin typeface="Cambria Math" panose="02040503050406030204" pitchFamily="18" charset="0"/>
                              </a:rPr>
                            </m:ctrlPr>
                          </m:radPr>
                          <m:deg/>
                          <m:e>
                            <m:nary>
                              <m:naryPr>
                                <m:chr m:val="∑"/>
                                <m:subHide m:val="on"/>
                                <m:supHide m:val="on"/>
                                <m:ctrlPr>
                                  <a:rPr lang="en-US" b="0" i="1" smtClean="0">
                                    <a:latin typeface="Cambria Math" panose="02040503050406030204" pitchFamily="18" charset="0"/>
                                  </a:rPr>
                                </m:ctrlPr>
                              </m:naryPr>
                              <m:sub/>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d>
                                  </m:e>
                                  <m:sup>
                                    <m:r>
                                      <a:rPr lang="en-US" b="0" i="1" smtClean="0">
                                        <a:latin typeface="Cambria Math" panose="02040503050406030204" pitchFamily="18" charset="0"/>
                                      </a:rPr>
                                      <m:t>2</m:t>
                                    </m:r>
                                  </m:sup>
                                </m:sSup>
                              </m:e>
                            </m:nary>
                          </m:e>
                        </m:rad>
                      </m:den>
                    </m:f>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381"/>
                </a:stretch>
              </a:blipFill>
            </p:spPr>
            <p:txBody>
              <a:bodyPr/>
              <a:lstStyle/>
              <a:p>
                <a:r>
                  <a:rPr lang="en-US">
                    <a:noFill/>
                  </a:rPr>
                  <a:t> </a:t>
                </a:r>
              </a:p>
            </p:txBody>
          </p:sp>
        </mc:Fallback>
      </mc:AlternateContent>
      <p:sp>
        <p:nvSpPr>
          <p:cNvPr id="4" name="TextBox 3"/>
          <p:cNvSpPr txBox="1"/>
          <p:nvPr/>
        </p:nvSpPr>
        <p:spPr>
          <a:xfrm>
            <a:off x="6361176" y="5463560"/>
            <a:ext cx="4761240" cy="1015663"/>
          </a:xfrm>
          <a:prstGeom prst="rect">
            <a:avLst/>
          </a:prstGeom>
          <a:noFill/>
        </p:spPr>
        <p:txBody>
          <a:bodyPr wrap="none" rtlCol="0">
            <a:spAutoFit/>
          </a:bodyPr>
          <a:lstStyle/>
          <a:p>
            <a:r>
              <a:rPr lang="en-US" sz="2000" b="1" dirty="0">
                <a:solidFill>
                  <a:srgbClr val="C00000"/>
                </a:solidFill>
                <a:latin typeface="Lato" panose="020F0502020204030203" pitchFamily="34" charset="0"/>
              </a:rPr>
              <a:t>R:</a:t>
            </a:r>
          </a:p>
          <a:p>
            <a:r>
              <a:rPr lang="en-US" sz="2000" b="1" dirty="0" err="1">
                <a:solidFill>
                  <a:srgbClr val="C00000"/>
                </a:solidFill>
                <a:latin typeface="Lato" panose="020F0502020204030203" pitchFamily="34" charset="0"/>
              </a:rPr>
              <a:t>cor</a:t>
            </a:r>
            <a:r>
              <a:rPr lang="en-US" sz="2000" b="1" dirty="0">
                <a:solidFill>
                  <a:srgbClr val="C00000"/>
                </a:solidFill>
                <a:latin typeface="Lato" panose="020F0502020204030203" pitchFamily="34" charset="0"/>
              </a:rPr>
              <a:t>(x)</a:t>
            </a:r>
          </a:p>
          <a:p>
            <a:r>
              <a:rPr lang="en-US" sz="2000" b="1" dirty="0">
                <a:solidFill>
                  <a:srgbClr val="C00000"/>
                </a:solidFill>
                <a:latin typeface="Lato" panose="020F0502020204030203" pitchFamily="34" charset="0"/>
              </a:rPr>
              <a:t>x is a data frame with 2 or more columns</a:t>
            </a:r>
          </a:p>
        </p:txBody>
      </p:sp>
    </p:spTree>
    <p:extLst>
      <p:ext uri="{BB962C8B-B14F-4D97-AF65-F5344CB8AC3E}">
        <p14:creationId xmlns:p14="http://schemas.microsoft.com/office/powerpoint/2010/main" val="11616816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Kendall’s Tau</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Measurement of ordinal association between variables</a:t>
                </a:r>
              </a:p>
              <a:p>
                <a14:m>
                  <m:oMath xmlns:m="http://schemas.openxmlformats.org/officeDocument/2006/math">
                    <m:r>
                      <m:rPr>
                        <m:sty m:val="p"/>
                      </m:rPr>
                      <a:rPr lang="el-GR" i="1" smtClean="0">
                        <a:latin typeface="Cambria Math" panose="02040503050406030204" pitchFamily="18" charset="0"/>
                      </a:rPr>
                      <m:t>τ</m:t>
                    </m:r>
                    <m:r>
                      <a:rPr lang="en-US" b="0" i="1" smtClean="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𝑛</m:t>
                        </m:r>
                        <m:d>
                          <m:dPr>
                            <m:ctrlPr>
                              <a:rPr lang="en-US"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−1</m:t>
                            </m:r>
                          </m:e>
                        </m:d>
                      </m:den>
                    </m:f>
                    <m:nary>
                      <m:naryPr>
                        <m:chr m:val="∑"/>
                        <m:supHide m:val="on"/>
                        <m:ctrlPr>
                          <a:rPr lang="en-US" i="1" smtClean="0">
                            <a:latin typeface="Cambria Math" panose="02040503050406030204" pitchFamily="18" charset="0"/>
                          </a:rPr>
                        </m:ctrlPr>
                      </m:naryPr>
                      <m:sub>
                        <m:r>
                          <m:rPr>
                            <m:brk m:alnAt="7"/>
                          </m:rPr>
                          <a:rPr lang="en-US" b="0" i="1" smtClean="0">
                            <a:latin typeface="Cambria Math" panose="02040503050406030204" pitchFamily="18" charset="0"/>
                          </a:rPr>
                          <m:t>𝑖</m:t>
                        </m:r>
                        <m:r>
                          <a:rPr lang="en-US" b="0" i="1" smtClean="0">
                            <a:latin typeface="Cambria Math" panose="02040503050406030204" pitchFamily="18" charset="0"/>
                          </a:rPr>
                          <m:t>&lt;</m:t>
                        </m:r>
                        <m:r>
                          <a:rPr lang="en-US" b="0" i="1" smtClean="0">
                            <a:latin typeface="Cambria Math" panose="02040503050406030204" pitchFamily="18" charset="0"/>
                          </a:rPr>
                          <m:t>𝑗</m:t>
                        </m:r>
                      </m:sub>
                      <m:sup/>
                      <m:e>
                        <m:r>
                          <a:rPr lang="en-US" b="0" i="1" smtClean="0">
                            <a:latin typeface="Cambria Math" panose="02040503050406030204" pitchFamily="18" charset="0"/>
                          </a:rPr>
                          <m:t>𝑠𝑔𝑛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e>
                        </m:d>
                        <m:r>
                          <a:rPr lang="en-US" b="0" i="1" smtClean="0">
                            <a:latin typeface="Cambria Math" panose="02040503050406030204" pitchFamily="18" charset="0"/>
                          </a:rPr>
                          <m:t>𝑠𝑔𝑛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𝑗</m:t>
                                </m:r>
                              </m:sub>
                            </m:sSub>
                          </m:e>
                        </m:d>
                      </m:e>
                    </m:nary>
                  </m:oMath>
                </a14:m>
                <a:endParaRPr lang="en-US" dirty="0"/>
              </a:p>
              <a:p>
                <a:endParaRPr lang="en-US" dirty="0"/>
              </a:p>
              <a:p>
                <a:endParaRPr lang="en-US" dirty="0"/>
              </a:p>
              <a:p>
                <a:r>
                  <a:rPr lang="en-US" dirty="0"/>
                  <a:t>Special modifications for ties (x</a:t>
                </a:r>
                <a:r>
                  <a:rPr lang="en-US" baseline="-25000" dirty="0"/>
                  <a:t>i</a:t>
                </a:r>
                <a:r>
                  <a:rPr lang="en-US" dirty="0"/>
                  <a:t> = </a:t>
                </a:r>
                <a:r>
                  <a:rPr lang="en-US" dirty="0" err="1"/>
                  <a:t>x</a:t>
                </a:r>
                <a:r>
                  <a:rPr lang="en-US" baseline="-25000" dirty="0" err="1"/>
                  <a:t>j</a:t>
                </a:r>
                <a:r>
                  <a:rPr lang="en-US" dirty="0"/>
                  <a:t> or </a:t>
                </a:r>
                <a:r>
                  <a:rPr lang="en-US" dirty="0" err="1"/>
                  <a:t>y</a:t>
                </a:r>
                <a:r>
                  <a:rPr lang="en-US" baseline="-25000" dirty="0" err="1"/>
                  <a:t>i</a:t>
                </a:r>
                <a:r>
                  <a:rPr lang="en-US" dirty="0"/>
                  <a:t> = </a:t>
                </a:r>
                <a:r>
                  <a:rPr lang="en-US" dirty="0" err="1"/>
                  <a:t>y</a:t>
                </a:r>
                <a:r>
                  <a:rPr lang="en-US" baseline="-25000" dirty="0" err="1"/>
                  <a:t>j</a:t>
                </a:r>
                <a:r>
                  <a:rPr lang="en-US"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381"/>
                </a:stretch>
              </a:blipFill>
            </p:spPr>
            <p:txBody>
              <a:bodyPr/>
              <a:lstStyle/>
              <a:p>
                <a:r>
                  <a:rPr lang="en-US">
                    <a:noFill/>
                  </a:rPr>
                  <a:t> </a:t>
                </a:r>
              </a:p>
            </p:txBody>
          </p:sp>
        </mc:Fallback>
      </mc:AlternateContent>
      <p:sp>
        <p:nvSpPr>
          <p:cNvPr id="4" name="TextBox 3"/>
          <p:cNvSpPr txBox="1"/>
          <p:nvPr/>
        </p:nvSpPr>
        <p:spPr>
          <a:xfrm>
            <a:off x="3323152" y="2869238"/>
            <a:ext cx="4473311" cy="707886"/>
          </a:xfrm>
          <a:prstGeom prst="rect">
            <a:avLst/>
          </a:prstGeom>
          <a:noFill/>
        </p:spPr>
        <p:txBody>
          <a:bodyPr wrap="square" rtlCol="0">
            <a:spAutoFit/>
          </a:bodyPr>
          <a:lstStyle/>
          <a:p>
            <a:pPr algn="ctr"/>
            <a:r>
              <a:rPr lang="en-US" sz="2000" dirty="0">
                <a:solidFill>
                  <a:srgbClr val="C00000"/>
                </a:solidFill>
                <a:effectLst>
                  <a:outerShdw blurRad="38100" dist="38100" dir="2700000" algn="tl">
                    <a:srgbClr val="000000">
                      <a:alpha val="43137"/>
                    </a:srgbClr>
                  </a:outerShdw>
                </a:effectLst>
                <a:latin typeface="Lato" panose="020F0502020204030203" pitchFamily="34" charset="0"/>
              </a:rPr>
              <a:t>Term is -1 if both x and y do not increase (or decrease), +1 otherwise</a:t>
            </a:r>
          </a:p>
        </p:txBody>
      </p:sp>
      <p:sp>
        <p:nvSpPr>
          <p:cNvPr id="5" name="TextBox 4"/>
          <p:cNvSpPr txBox="1"/>
          <p:nvPr/>
        </p:nvSpPr>
        <p:spPr>
          <a:xfrm>
            <a:off x="6361176" y="5463560"/>
            <a:ext cx="4761240" cy="1015663"/>
          </a:xfrm>
          <a:prstGeom prst="rect">
            <a:avLst/>
          </a:prstGeom>
          <a:noFill/>
        </p:spPr>
        <p:txBody>
          <a:bodyPr wrap="none" rtlCol="0">
            <a:spAutoFit/>
          </a:bodyPr>
          <a:lstStyle/>
          <a:p>
            <a:r>
              <a:rPr lang="en-US" sz="2000" b="1" dirty="0">
                <a:solidFill>
                  <a:srgbClr val="C00000"/>
                </a:solidFill>
                <a:latin typeface="Lato" panose="020F0502020204030203" pitchFamily="34" charset="0"/>
              </a:rPr>
              <a:t>R:</a:t>
            </a:r>
          </a:p>
          <a:p>
            <a:r>
              <a:rPr lang="en-US" sz="2000" b="1" dirty="0" err="1">
                <a:solidFill>
                  <a:srgbClr val="C00000"/>
                </a:solidFill>
                <a:latin typeface="Lato" panose="020F0502020204030203" pitchFamily="34" charset="0"/>
              </a:rPr>
              <a:t>cor</a:t>
            </a:r>
            <a:r>
              <a:rPr lang="en-US" sz="2000" b="1" dirty="0">
                <a:solidFill>
                  <a:srgbClr val="C00000"/>
                </a:solidFill>
                <a:latin typeface="Lato" panose="020F0502020204030203" pitchFamily="34" charset="0"/>
              </a:rPr>
              <a:t>(x, method = “</a:t>
            </a:r>
            <a:r>
              <a:rPr lang="en-US" sz="2000" b="1" dirty="0" err="1">
                <a:solidFill>
                  <a:srgbClr val="C00000"/>
                </a:solidFill>
                <a:latin typeface="Lato" panose="020F0502020204030203" pitchFamily="34" charset="0"/>
              </a:rPr>
              <a:t>kendall</a:t>
            </a:r>
            <a:r>
              <a:rPr lang="en-US" sz="2000" b="1" dirty="0">
                <a:solidFill>
                  <a:srgbClr val="C00000"/>
                </a:solidFill>
                <a:latin typeface="Lato" panose="020F0502020204030203" pitchFamily="34" charset="0"/>
              </a:rPr>
              <a:t>”)</a:t>
            </a:r>
          </a:p>
          <a:p>
            <a:r>
              <a:rPr lang="en-US" sz="2000" b="1" dirty="0">
                <a:solidFill>
                  <a:srgbClr val="C00000"/>
                </a:solidFill>
                <a:latin typeface="Lato" panose="020F0502020204030203" pitchFamily="34" charset="0"/>
              </a:rPr>
              <a:t>x is a data frame with 2 or more columns</a:t>
            </a:r>
          </a:p>
        </p:txBody>
      </p:sp>
    </p:spTree>
    <p:extLst>
      <p:ext uri="{BB962C8B-B14F-4D97-AF65-F5344CB8AC3E}">
        <p14:creationId xmlns:p14="http://schemas.microsoft.com/office/powerpoint/2010/main" val="896420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Spearman’s Rho</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Pearson’s correlation on </a:t>
                </a:r>
                <a:r>
                  <a:rPr lang="en-US" u="sng" dirty="0"/>
                  <a:t>rank-transform</a:t>
                </a:r>
                <a:r>
                  <a:rPr lang="en-US" dirty="0"/>
                  <a:t> of the data</a:t>
                </a:r>
              </a:p>
              <a:p>
                <a:r>
                  <a:rPr lang="en-US" dirty="0"/>
                  <a:t>Assesses monotonic relationships whether or not they are linear</a:t>
                </a:r>
              </a:p>
              <a:p>
                <a14:m>
                  <m:oMath xmlns:m="http://schemas.openxmlformats.org/officeDocument/2006/math">
                    <m:r>
                      <a:rPr lang="en-US"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=1−</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6</m:t>
                        </m:r>
                        <m:nary>
                          <m:naryPr>
                            <m:chr m:val="∑"/>
                            <m:subHide m:val="on"/>
                            <m:supHide m:val="on"/>
                            <m:ctrlPr>
                              <a:rPr lang="en-US" b="0" i="1" smtClean="0">
                                <a:latin typeface="Cambria Math" panose="02040503050406030204" pitchFamily="18" charset="0"/>
                                <a:ea typeface="Cambria Math" panose="02040503050406030204" pitchFamily="18" charset="0"/>
                              </a:rPr>
                            </m:ctrlPr>
                          </m:naryPr>
                          <m:sub/>
                          <m:sup/>
                          <m:e>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𝑖</m:t>
                                </m:r>
                              </m:sub>
                              <m:sup>
                                <m:r>
                                  <a:rPr lang="en-US" b="0" i="1" smtClean="0">
                                    <a:latin typeface="Cambria Math" panose="02040503050406030204" pitchFamily="18" charset="0"/>
                                    <a:ea typeface="Cambria Math" panose="02040503050406030204" pitchFamily="18" charset="0"/>
                                  </a:rPr>
                                  <m:t>2</m:t>
                                </m:r>
                              </m:sup>
                            </m:sSubSup>
                          </m:e>
                        </m:nary>
                      </m:num>
                      <m:den>
                        <m:r>
                          <a:rPr lang="en-US" b="0" i="1" smtClean="0">
                            <a:latin typeface="Cambria Math" panose="02040503050406030204" pitchFamily="18" charset="0"/>
                            <a:ea typeface="Cambria Math" panose="02040503050406030204" pitchFamily="18" charset="0"/>
                          </a:rPr>
                          <m:t>𝑛</m:t>
                        </m:r>
                        <m:d>
                          <m:dPr>
                            <m:ctrlPr>
                              <a:rPr lang="en-US" b="0" i="1" smtClean="0">
                                <a:latin typeface="Cambria Math" panose="02040503050406030204" pitchFamily="18" charset="0"/>
                                <a:ea typeface="Cambria Math" panose="02040503050406030204" pitchFamily="18" charset="0"/>
                              </a:rPr>
                            </m:ctrlPr>
                          </m:dPr>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𝑛</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−1</m:t>
                            </m:r>
                          </m:e>
                        </m:d>
                      </m:den>
                    </m:f>
                  </m:oMath>
                </a14:m>
                <a:r>
                  <a:rPr lang="en-US" dirty="0"/>
                  <a:t> where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𝑟𝑎𝑛𝑘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e>
                    </m:d>
                    <m:r>
                      <a:rPr lang="en-US" b="0" i="1" smtClean="0">
                        <a:latin typeface="Cambria Math" panose="02040503050406030204" pitchFamily="18" charset="0"/>
                      </a:rPr>
                      <m:t>−</m:t>
                    </m:r>
                    <m:r>
                      <a:rPr lang="en-US" b="0" i="1" smtClean="0">
                        <a:latin typeface="Cambria Math" panose="02040503050406030204" pitchFamily="18" charset="0"/>
                      </a:rPr>
                      <m:t>𝑟𝑎𝑛𝑘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e>
                    </m:d>
                  </m:oMath>
                </a14:m>
                <a:endParaRPr lang="en-US" dirty="0"/>
              </a:p>
              <a:p>
                <a:r>
                  <a:rPr lang="en-US" dirty="0"/>
                  <a:t>Special modifications for ties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TextBox 3"/>
          <p:cNvSpPr txBox="1"/>
          <p:nvPr/>
        </p:nvSpPr>
        <p:spPr>
          <a:xfrm>
            <a:off x="6361176" y="5463560"/>
            <a:ext cx="4761240" cy="1015663"/>
          </a:xfrm>
          <a:prstGeom prst="rect">
            <a:avLst/>
          </a:prstGeom>
          <a:noFill/>
        </p:spPr>
        <p:txBody>
          <a:bodyPr wrap="none" rtlCol="0">
            <a:spAutoFit/>
          </a:bodyPr>
          <a:lstStyle/>
          <a:p>
            <a:r>
              <a:rPr lang="en-US" sz="2000" b="1" dirty="0">
                <a:solidFill>
                  <a:srgbClr val="C00000"/>
                </a:solidFill>
                <a:latin typeface="Lato" panose="020F0502020204030203" pitchFamily="34" charset="0"/>
              </a:rPr>
              <a:t>R:</a:t>
            </a:r>
          </a:p>
          <a:p>
            <a:r>
              <a:rPr lang="en-US" sz="2000" b="1" dirty="0" err="1">
                <a:solidFill>
                  <a:srgbClr val="C00000"/>
                </a:solidFill>
                <a:latin typeface="Lato" panose="020F0502020204030203" pitchFamily="34" charset="0"/>
              </a:rPr>
              <a:t>cor</a:t>
            </a:r>
            <a:r>
              <a:rPr lang="en-US" sz="2000" b="1" dirty="0">
                <a:solidFill>
                  <a:srgbClr val="C00000"/>
                </a:solidFill>
                <a:latin typeface="Lato" panose="020F0502020204030203" pitchFamily="34" charset="0"/>
              </a:rPr>
              <a:t>(x, method = “spearman”)</a:t>
            </a:r>
          </a:p>
          <a:p>
            <a:r>
              <a:rPr lang="en-US" sz="2000" b="1" dirty="0">
                <a:solidFill>
                  <a:srgbClr val="C00000"/>
                </a:solidFill>
                <a:latin typeface="Lato" panose="020F0502020204030203" pitchFamily="34" charset="0"/>
              </a:rPr>
              <a:t>x is a data frame with 2 or more columns</a:t>
            </a:r>
          </a:p>
        </p:txBody>
      </p:sp>
      <p:sp>
        <p:nvSpPr>
          <p:cNvPr id="5" name="TextBox 4">
            <a:extLst>
              <a:ext uri="{FF2B5EF4-FFF2-40B4-BE49-F238E27FC236}">
                <a16:creationId xmlns:a16="http://schemas.microsoft.com/office/drawing/2014/main" id="{766CB690-12AB-F3B8-010F-44D950D6BE77}"/>
              </a:ext>
            </a:extLst>
          </p:cNvPr>
          <p:cNvSpPr txBox="1"/>
          <p:nvPr/>
        </p:nvSpPr>
        <p:spPr>
          <a:xfrm rot="19621731">
            <a:off x="6106665" y="983332"/>
            <a:ext cx="2042875"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Order Statistics!</a:t>
            </a:r>
          </a:p>
        </p:txBody>
      </p:sp>
      <p:sp>
        <p:nvSpPr>
          <p:cNvPr id="6" name="Isosceles Triangle 5">
            <a:extLst>
              <a:ext uri="{FF2B5EF4-FFF2-40B4-BE49-F238E27FC236}">
                <a16:creationId xmlns:a16="http://schemas.microsoft.com/office/drawing/2014/main" id="{702F2A95-4065-A88C-C3C2-15226E1AF2A6}"/>
              </a:ext>
            </a:extLst>
          </p:cNvPr>
          <p:cNvSpPr/>
          <p:nvPr/>
        </p:nvSpPr>
        <p:spPr>
          <a:xfrm rot="14220000">
            <a:off x="6206768" y="1583702"/>
            <a:ext cx="180473" cy="284112"/>
          </a:xfrm>
          <a:prstGeom prst="triangl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6058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Product-Moment vs Rank Correlation</a:t>
            </a:r>
          </a:p>
        </p:txBody>
      </p:sp>
      <p:pic>
        <p:nvPicPr>
          <p:cNvPr id="4" name="Picture 3"/>
          <p:cNvPicPr>
            <a:picLocks noChangeAspect="1"/>
          </p:cNvPicPr>
          <p:nvPr/>
        </p:nvPicPr>
        <p:blipFill>
          <a:blip r:embed="rId2"/>
          <a:stretch>
            <a:fillRect/>
          </a:stretch>
        </p:blipFill>
        <p:spPr>
          <a:xfrm>
            <a:off x="4038600" y="1573531"/>
            <a:ext cx="4114800" cy="3896201"/>
          </a:xfrm>
          <a:prstGeom prst="rect">
            <a:avLst/>
          </a:prstGeom>
        </p:spPr>
      </p:pic>
      <p:pic>
        <p:nvPicPr>
          <p:cNvPr id="5" name="Picture 4"/>
          <p:cNvPicPr>
            <a:picLocks noChangeAspect="1"/>
          </p:cNvPicPr>
          <p:nvPr/>
        </p:nvPicPr>
        <p:blipFill>
          <a:blip r:embed="rId3"/>
          <a:stretch>
            <a:fillRect/>
          </a:stretch>
        </p:blipFill>
        <p:spPr>
          <a:xfrm>
            <a:off x="0" y="1572816"/>
            <a:ext cx="4114800" cy="3897630"/>
          </a:xfrm>
          <a:prstGeom prst="rect">
            <a:avLst/>
          </a:prstGeom>
        </p:spPr>
      </p:pic>
      <p:pic>
        <p:nvPicPr>
          <p:cNvPr id="6" name="Picture 5"/>
          <p:cNvPicPr>
            <a:picLocks noChangeAspect="1"/>
          </p:cNvPicPr>
          <p:nvPr/>
        </p:nvPicPr>
        <p:blipFill>
          <a:blip r:embed="rId4"/>
          <a:stretch>
            <a:fillRect/>
          </a:stretch>
        </p:blipFill>
        <p:spPr>
          <a:xfrm>
            <a:off x="8077200" y="1573531"/>
            <a:ext cx="4114800" cy="3896201"/>
          </a:xfrm>
          <a:prstGeom prst="rect">
            <a:avLst/>
          </a:prstGeom>
        </p:spPr>
      </p:pic>
      <p:sp>
        <p:nvSpPr>
          <p:cNvPr id="7" name="TextBox 6"/>
          <p:cNvSpPr txBox="1"/>
          <p:nvPr/>
        </p:nvSpPr>
        <p:spPr>
          <a:xfrm>
            <a:off x="8153400" y="6008055"/>
            <a:ext cx="3896497" cy="830997"/>
          </a:xfrm>
          <a:prstGeom prst="rect">
            <a:avLst/>
          </a:prstGeom>
          <a:noFill/>
        </p:spPr>
        <p:txBody>
          <a:bodyPr wrap="square" rtlCol="0">
            <a:spAutoFit/>
          </a:bodyPr>
          <a:lstStyle/>
          <a:p>
            <a:pPr algn="ctr"/>
            <a:r>
              <a:rPr lang="en-US" sz="2400" dirty="0">
                <a:solidFill>
                  <a:srgbClr val="C00000"/>
                </a:solidFill>
                <a:effectLst>
                  <a:outerShdw blurRad="38100" dist="38100" dir="2700000" algn="tl">
                    <a:srgbClr val="000000">
                      <a:alpha val="43137"/>
                    </a:srgbClr>
                  </a:outerShdw>
                </a:effectLst>
                <a:latin typeface="Lato" panose="020F0502020204030203" pitchFamily="34" charset="0"/>
              </a:rPr>
              <a:t>Kendall and Spearman have similar performance</a:t>
            </a:r>
          </a:p>
        </p:txBody>
      </p:sp>
      <p:sp>
        <p:nvSpPr>
          <p:cNvPr id="3" name="TextBox 2"/>
          <p:cNvSpPr txBox="1"/>
          <p:nvPr/>
        </p:nvSpPr>
        <p:spPr>
          <a:xfrm>
            <a:off x="5957392" y="3821906"/>
            <a:ext cx="1745991" cy="830997"/>
          </a:xfrm>
          <a:prstGeom prst="rect">
            <a:avLst/>
          </a:prstGeom>
          <a:noFill/>
        </p:spPr>
        <p:txBody>
          <a:bodyPr wrap="non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Monotonic</a:t>
            </a:r>
          </a:p>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Non-Linear</a:t>
            </a:r>
          </a:p>
        </p:txBody>
      </p:sp>
    </p:spTree>
    <p:extLst>
      <p:ext uri="{BB962C8B-B14F-4D97-AF65-F5344CB8AC3E}">
        <p14:creationId xmlns:p14="http://schemas.microsoft.com/office/powerpoint/2010/main" val="3259775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Joint Probability Distributions and Copulas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7132732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Joint Probability Distributions</a:t>
            </a:r>
          </a:p>
        </p:txBody>
      </p:sp>
      <p:sp>
        <p:nvSpPr>
          <p:cNvPr id="5" name="Content Placeholder 4"/>
          <p:cNvSpPr>
            <a:spLocks noGrp="1"/>
          </p:cNvSpPr>
          <p:nvPr>
            <p:ph idx="1"/>
          </p:nvPr>
        </p:nvSpPr>
        <p:spPr/>
        <p:txBody>
          <a:bodyPr/>
          <a:lstStyle/>
          <a:p>
            <a:r>
              <a:rPr lang="en-US" dirty="0"/>
              <a:t>Probability distributions for multiple variables are less common</a:t>
            </a:r>
          </a:p>
          <a:p>
            <a:r>
              <a:rPr lang="en-US" dirty="0"/>
              <a:t>Must describe the behavior of each variable and the relationship between them</a:t>
            </a:r>
          </a:p>
          <a:p>
            <a:r>
              <a:rPr lang="en-US" dirty="0"/>
              <a:t>A sample of analytical models:</a:t>
            </a:r>
          </a:p>
          <a:p>
            <a:pPr lvl="1"/>
            <a:r>
              <a:rPr lang="en-US" dirty="0"/>
              <a:t>Multivariate normal</a:t>
            </a:r>
          </a:p>
          <a:p>
            <a:pPr lvl="1"/>
            <a:r>
              <a:rPr lang="en-US" dirty="0"/>
              <a:t>Multivariate t</a:t>
            </a:r>
          </a:p>
          <a:p>
            <a:pPr lvl="1"/>
            <a:r>
              <a:rPr lang="en-US" dirty="0" err="1"/>
              <a:t>Dirichlet</a:t>
            </a:r>
            <a:endParaRPr lang="en-US" dirty="0"/>
          </a:p>
          <a:p>
            <a:pPr lvl="1"/>
            <a:r>
              <a:rPr lang="en-US" dirty="0" err="1"/>
              <a:t>Wishart</a:t>
            </a:r>
            <a:endParaRPr lang="en-US" dirty="0"/>
          </a:p>
        </p:txBody>
      </p:sp>
      <p:sp>
        <p:nvSpPr>
          <p:cNvPr id="6" name="TextBox 5"/>
          <p:cNvSpPr txBox="1"/>
          <p:nvPr/>
        </p:nvSpPr>
        <p:spPr>
          <a:xfrm>
            <a:off x="3832488" y="4513936"/>
            <a:ext cx="2466711" cy="400110"/>
          </a:xfrm>
          <a:prstGeom prst="rect">
            <a:avLst/>
          </a:prstGeom>
          <a:noFill/>
        </p:spPr>
        <p:txBody>
          <a:bodyPr wrap="square" rtlCol="0">
            <a:spAutoFit/>
          </a:bodyPr>
          <a:lstStyle/>
          <a:p>
            <a:r>
              <a:rPr lang="en-US" sz="2000" dirty="0">
                <a:solidFill>
                  <a:srgbClr val="C00000"/>
                </a:solidFill>
                <a:effectLst>
                  <a:outerShdw blurRad="38100" dist="38100" dir="2700000" algn="tl">
                    <a:srgbClr val="000000">
                      <a:alpha val="43137"/>
                    </a:srgbClr>
                  </a:outerShdw>
                </a:effectLst>
                <a:latin typeface="Lato" panose="020F0502020204030203" pitchFamily="34" charset="0"/>
              </a:rPr>
              <a:t>Nobody* uses these</a:t>
            </a:r>
          </a:p>
        </p:txBody>
      </p:sp>
      <p:sp>
        <p:nvSpPr>
          <p:cNvPr id="2" name="Right Brace 1"/>
          <p:cNvSpPr/>
          <p:nvPr/>
        </p:nvSpPr>
        <p:spPr>
          <a:xfrm>
            <a:off x="3581399" y="4122557"/>
            <a:ext cx="251089" cy="1182868"/>
          </a:xfrm>
          <a:prstGeom prst="rightBrace">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C00000"/>
              </a:solidFill>
            </a:endParaRPr>
          </a:p>
        </p:txBody>
      </p:sp>
      <p:sp>
        <p:nvSpPr>
          <p:cNvPr id="7" name="TextBox 6"/>
          <p:cNvSpPr txBox="1"/>
          <p:nvPr/>
        </p:nvSpPr>
        <p:spPr>
          <a:xfrm>
            <a:off x="9725289" y="6581001"/>
            <a:ext cx="2466711" cy="276999"/>
          </a:xfrm>
          <a:prstGeom prst="rect">
            <a:avLst/>
          </a:prstGeom>
          <a:noFill/>
        </p:spPr>
        <p:txBody>
          <a:bodyPr wrap="square" rtlCol="0">
            <a:spAutoFit/>
          </a:bodyPr>
          <a:lstStyle/>
          <a:p>
            <a:pPr algn="r"/>
            <a:r>
              <a:rPr lang="en-US" sz="1200" dirty="0">
                <a:solidFill>
                  <a:srgbClr val="C00000"/>
                </a:solidFill>
                <a:effectLst>
                  <a:outerShdw blurRad="38100" dist="38100" dir="2700000" algn="tl">
                    <a:srgbClr val="000000">
                      <a:alpha val="43137"/>
                    </a:srgbClr>
                  </a:outerShdw>
                </a:effectLst>
                <a:latin typeface="Lato" panose="020F0502020204030203" pitchFamily="34" charset="0"/>
              </a:rPr>
              <a:t>*Except Bayesians</a:t>
            </a:r>
          </a:p>
        </p:txBody>
      </p:sp>
    </p:spTree>
    <p:extLst>
      <p:ext uri="{BB962C8B-B14F-4D97-AF65-F5344CB8AC3E}">
        <p14:creationId xmlns:p14="http://schemas.microsoft.com/office/powerpoint/2010/main" val="7530146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Multivariate Normal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Univariate normal has two parameters: </a:t>
                </a:r>
                <a14:m>
                  <m:oMath xmlns:m="http://schemas.openxmlformats.org/officeDocument/2006/math">
                    <m:r>
                      <a:rPr lang="en-US" b="0" i="1" smtClean="0">
                        <a:latin typeface="Cambria Math" panose="02040503050406030204" pitchFamily="18" charset="0"/>
                      </a:rPr>
                      <m:t>𝑁</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𝜎</m:t>
                            </m:r>
                          </m:e>
                          <m:sup>
                            <m:r>
                              <a:rPr lang="en-US" b="0" i="1" smtClean="0">
                                <a:latin typeface="Cambria Math" panose="02040503050406030204" pitchFamily="18" charset="0"/>
                                <a:ea typeface="Cambria Math" panose="02040503050406030204" pitchFamily="18" charset="0"/>
                              </a:rPr>
                              <m:t>2</m:t>
                            </m:r>
                          </m:sup>
                        </m:sSup>
                      </m:e>
                    </m:d>
                  </m:oMath>
                </a14:m>
                <a:endParaRPr lang="en-US" dirty="0"/>
              </a:p>
              <a:p>
                <a:pPr lvl="1"/>
                <a:r>
                  <a:rPr lang="en-US" i="1" dirty="0"/>
                  <a:t>μ</a:t>
                </a:r>
                <a:r>
                  <a:rPr lang="en-US" dirty="0"/>
                  <a:t> is the mean</a:t>
                </a:r>
              </a:p>
              <a:p>
                <a:pPr lvl="1"/>
                <a:r>
                  <a:rPr lang="en-US" i="1" dirty="0"/>
                  <a:t>σ</a:t>
                </a:r>
                <a:r>
                  <a:rPr lang="en-US" i="1" baseline="30000" dirty="0"/>
                  <a:t>2</a:t>
                </a:r>
                <a:r>
                  <a:rPr lang="en-US" dirty="0"/>
                  <a:t> is the variance</a:t>
                </a:r>
              </a:p>
              <a:p>
                <a:r>
                  <a:rPr lang="en-US" dirty="0"/>
                  <a:t>Bivariate normal also has two parameters: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2</m:t>
                        </m:r>
                      </m:sub>
                    </m:sSub>
                    <m:d>
                      <m:dPr>
                        <m:ctrlPr>
                          <a:rPr lang="en-US" i="1" smtClean="0">
                            <a:latin typeface="Cambria Math" panose="02040503050406030204" pitchFamily="18" charset="0"/>
                          </a:rPr>
                        </m:ctrlPr>
                      </m:dPr>
                      <m:e>
                        <m:r>
                          <a:rPr lang="en-US" b="1" i="1" smtClean="0">
                            <a:latin typeface="Cambria Math" panose="02040503050406030204" pitchFamily="18" charset="0"/>
                            <a:ea typeface="Cambria Math" panose="02040503050406030204" pitchFamily="18" charset="0"/>
                          </a:rPr>
                          <m:t>𝝁</m:t>
                        </m:r>
                        <m:r>
                          <a:rPr lang="en-US" b="1" i="1" smtClean="0">
                            <a:latin typeface="Cambria Math" panose="02040503050406030204" pitchFamily="18" charset="0"/>
                            <a:ea typeface="Cambria Math" panose="02040503050406030204" pitchFamily="18" charset="0"/>
                          </a:rPr>
                          <m:t>,</m:t>
                        </m:r>
                        <m:r>
                          <a:rPr lang="el-GR" b="1" i="1" smtClean="0">
                            <a:latin typeface="Cambria Math" panose="02040503050406030204" pitchFamily="18" charset="0"/>
                            <a:ea typeface="Cambria Math" panose="02040503050406030204" pitchFamily="18" charset="0"/>
                          </a:rPr>
                          <m:t>𝜮</m:t>
                        </m:r>
                      </m:e>
                    </m:d>
                  </m:oMath>
                </a14:m>
                <a:endParaRPr lang="en-US" dirty="0"/>
              </a:p>
              <a:p>
                <a:pPr lvl="1"/>
                <a:r>
                  <a:rPr lang="en-US" b="1" dirty="0"/>
                  <a:t>μ</a:t>
                </a:r>
                <a:r>
                  <a:rPr lang="en-US" dirty="0"/>
                  <a:t> is a length-2 vector of means</a:t>
                </a:r>
              </a:p>
              <a:p>
                <a:pPr lvl="1"/>
                <a:r>
                  <a:rPr lang="en-US" b="1" dirty="0"/>
                  <a:t>Σ</a:t>
                </a:r>
                <a:r>
                  <a:rPr lang="en-US" dirty="0"/>
                  <a:t> is a 2x2 matrix called the </a:t>
                </a:r>
                <a:r>
                  <a:rPr lang="en-US" i="1" dirty="0"/>
                  <a:t>covariance matrix</a:t>
                </a:r>
                <a:endParaRPr lang="en-US" dirty="0"/>
              </a:p>
              <a:p>
                <a:r>
                  <a:rPr lang="en-US" dirty="0"/>
                  <a:t>Extension to arbitrary dimension: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𝑁</m:t>
                        </m:r>
                      </m:e>
                      <m:sub>
                        <m:r>
                          <a:rPr lang="en-US" b="0" i="1" smtClean="0">
                            <a:latin typeface="Cambria Math" panose="02040503050406030204" pitchFamily="18" charset="0"/>
                          </a:rPr>
                          <m:t>𝑘</m:t>
                        </m:r>
                      </m:sub>
                    </m:sSub>
                    <m:d>
                      <m:dPr>
                        <m:ctrlPr>
                          <a:rPr lang="en-US" i="1" smtClean="0">
                            <a:latin typeface="Cambria Math" panose="02040503050406030204" pitchFamily="18" charset="0"/>
                          </a:rPr>
                        </m:ctrlPr>
                      </m:dPr>
                      <m:e>
                        <m:r>
                          <a:rPr lang="en-US" b="1" i="1">
                            <a:latin typeface="Cambria Math" panose="02040503050406030204" pitchFamily="18" charset="0"/>
                            <a:ea typeface="Cambria Math" panose="02040503050406030204" pitchFamily="18" charset="0"/>
                          </a:rPr>
                          <m:t>𝝁</m:t>
                        </m:r>
                        <m:r>
                          <a:rPr lang="en-US" b="1" i="1">
                            <a:latin typeface="Cambria Math" panose="02040503050406030204" pitchFamily="18" charset="0"/>
                            <a:ea typeface="Cambria Math" panose="02040503050406030204" pitchFamily="18" charset="0"/>
                          </a:rPr>
                          <m:t>,</m:t>
                        </m:r>
                        <m:r>
                          <a:rPr lang="el-GR" b="1" i="1">
                            <a:latin typeface="Cambria Math" panose="02040503050406030204" pitchFamily="18" charset="0"/>
                            <a:ea typeface="Cambria Math" panose="02040503050406030204" pitchFamily="18" charset="0"/>
                          </a:rPr>
                          <m:t>𝜮</m:t>
                        </m:r>
                      </m:e>
                    </m:d>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381"/>
                </a:stretch>
              </a:blipFill>
            </p:spPr>
            <p:txBody>
              <a:bodyPr/>
              <a:lstStyle/>
              <a:p>
                <a:r>
                  <a:rPr lang="en-US">
                    <a:noFill/>
                  </a:rPr>
                  <a:t> </a:t>
                </a:r>
              </a:p>
            </p:txBody>
          </p:sp>
        </mc:Fallback>
      </mc:AlternateContent>
    </p:spTree>
    <p:extLst>
      <p:ext uri="{BB962C8B-B14F-4D97-AF65-F5344CB8AC3E}">
        <p14:creationId xmlns:p14="http://schemas.microsoft.com/office/powerpoint/2010/main" val="27515604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Multivariate Normal</a:t>
            </a:r>
          </a:p>
        </p:txBody>
      </p:sp>
      <p:sp>
        <p:nvSpPr>
          <p:cNvPr id="3" name="Content Placeholder 2"/>
          <p:cNvSpPr>
            <a:spLocks noGrp="1"/>
          </p:cNvSpPr>
          <p:nvPr>
            <p:ph idx="1"/>
          </p:nvPr>
        </p:nvSpPr>
        <p:spPr/>
        <p:txBody>
          <a:bodyPr/>
          <a:lstStyle/>
          <a:p>
            <a:r>
              <a:rPr lang="en-US" dirty="0"/>
              <a:t>Random samples taken from a </a:t>
            </a:r>
            <a:r>
              <a:rPr lang="en-US" i="1" dirty="0"/>
              <a:t>k</a:t>
            </a:r>
            <a:r>
              <a:rPr lang="en-US" dirty="0"/>
              <a:t>-variate normal are collection of vectors with covariance defined by </a:t>
            </a:r>
            <a:r>
              <a:rPr lang="el-GR" b="1" dirty="0"/>
              <a:t>Σ</a:t>
            </a:r>
            <a:endParaRPr lang="en-US" b="1" dirty="0"/>
          </a:p>
        </p:txBody>
      </p:sp>
      <p:pic>
        <p:nvPicPr>
          <p:cNvPr id="4" name="Picture 3"/>
          <p:cNvPicPr>
            <a:picLocks noChangeAspect="1"/>
          </p:cNvPicPr>
          <p:nvPr/>
        </p:nvPicPr>
        <p:blipFill>
          <a:blip r:embed="rId2">
            <a:duotone>
              <a:schemeClr val="accent6">
                <a:shade val="45000"/>
                <a:satMod val="135000"/>
              </a:schemeClr>
              <a:prstClr val="white"/>
            </a:duotone>
          </a:blip>
          <a:stretch>
            <a:fillRect/>
          </a:stretch>
        </p:blipFill>
        <p:spPr>
          <a:xfrm>
            <a:off x="1821646" y="3244632"/>
            <a:ext cx="3048000" cy="2286000"/>
          </a:xfrm>
          <a:prstGeom prst="rect">
            <a:avLst/>
          </a:prstGeom>
        </p:spPr>
      </p:pic>
      <p:sp>
        <p:nvSpPr>
          <p:cNvPr id="5" name="TextBox 4"/>
          <p:cNvSpPr txBox="1"/>
          <p:nvPr/>
        </p:nvSpPr>
        <p:spPr>
          <a:xfrm>
            <a:off x="2073503" y="5530632"/>
            <a:ext cx="2544286" cy="830997"/>
          </a:xfrm>
          <a:prstGeom prst="rect">
            <a:avLst/>
          </a:prstGeom>
          <a:noFill/>
        </p:spPr>
        <p:txBody>
          <a:bodyPr wrap="none" rtlCol="0">
            <a:spAutoFit/>
          </a:bodyPr>
          <a:lstStyle/>
          <a:p>
            <a:pPr algn="ctr"/>
            <a:r>
              <a:rPr lang="en-US" sz="2400" b="1" dirty="0">
                <a:solidFill>
                  <a:schemeClr val="accent6"/>
                </a:solidFill>
                <a:effectLst>
                  <a:outerShdw blurRad="38100" dist="38100" dir="2700000" algn="tl">
                    <a:srgbClr val="000000">
                      <a:alpha val="43137"/>
                    </a:srgbClr>
                  </a:outerShdw>
                </a:effectLst>
                <a:latin typeface="Lato" panose="020F0502020204030203" pitchFamily="34" charset="0"/>
              </a:rPr>
              <a:t>Bivariate Normal</a:t>
            </a:r>
          </a:p>
          <a:p>
            <a:pPr algn="ctr"/>
            <a:r>
              <a:rPr lang="en-US" sz="2400" b="1" i="1" dirty="0">
                <a:solidFill>
                  <a:schemeClr val="accent6"/>
                </a:solidFill>
                <a:effectLst>
                  <a:outerShdw blurRad="38100" dist="38100" dir="2700000" algn="tl">
                    <a:srgbClr val="000000">
                      <a:alpha val="43137"/>
                    </a:srgbClr>
                  </a:outerShdw>
                </a:effectLst>
                <a:latin typeface="Lato" panose="020F0502020204030203" pitchFamily="34" charset="0"/>
              </a:rPr>
              <a:t>k</a:t>
            </a:r>
            <a:r>
              <a:rPr lang="en-US" sz="2400" b="1" dirty="0">
                <a:solidFill>
                  <a:schemeClr val="accent6"/>
                </a:solidFill>
                <a:effectLst>
                  <a:outerShdw blurRad="38100" dist="38100" dir="2700000" algn="tl">
                    <a:srgbClr val="000000">
                      <a:alpha val="43137"/>
                    </a:srgbClr>
                  </a:outerShdw>
                </a:effectLst>
                <a:latin typeface="Lato" panose="020F0502020204030203" pitchFamily="34" charset="0"/>
              </a:rPr>
              <a:t> = 2</a:t>
            </a:r>
            <a:endParaRPr lang="en-US" sz="2400" b="1" i="1" dirty="0">
              <a:solidFill>
                <a:schemeClr val="accent6"/>
              </a:solidFill>
              <a:effectLst>
                <a:outerShdw blurRad="38100" dist="38100" dir="2700000" algn="tl">
                  <a:srgbClr val="000000">
                    <a:alpha val="43137"/>
                  </a:srgbClr>
                </a:outerShdw>
              </a:effectLst>
              <a:latin typeface="Lato" panose="020F0502020204030203" pitchFamily="34" charset="0"/>
            </a:endParaRPr>
          </a:p>
        </p:txBody>
      </p:sp>
      <p:sp>
        <p:nvSpPr>
          <p:cNvPr id="6" name="Oval 5"/>
          <p:cNvSpPr/>
          <p:nvPr/>
        </p:nvSpPr>
        <p:spPr>
          <a:xfrm>
            <a:off x="3719026" y="4387632"/>
            <a:ext cx="91440" cy="91440"/>
          </a:xfrm>
          <a:prstGeom prst="ellipse">
            <a:avLst/>
          </a:prstGeom>
          <a:solidFill>
            <a:schemeClr val="accent4">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101806" y="4174272"/>
            <a:ext cx="91440" cy="91440"/>
          </a:xfrm>
          <a:prstGeom prst="ellipse">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365807" y="4712643"/>
            <a:ext cx="91440" cy="91440"/>
          </a:xfrm>
          <a:prstGeom prst="ellips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345646" y="3986094"/>
            <a:ext cx="91440" cy="91440"/>
          </a:xfrm>
          <a:prstGeom prst="ellipse">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959841" y="4424244"/>
            <a:ext cx="91440" cy="91440"/>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498046" y="4138494"/>
            <a:ext cx="91440" cy="91440"/>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254206" y="4326672"/>
            <a:ext cx="91440" cy="91440"/>
          </a:xfrm>
          <a:prstGeom prst="ellipse">
            <a:avLst/>
          </a:prstGeom>
          <a:solidFill>
            <a:schemeClr val="accent5">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3" name="TextBox 12"/>
              <p:cNvSpPr txBox="1"/>
              <p:nvPr/>
            </p:nvSpPr>
            <p:spPr>
              <a:xfrm>
                <a:off x="7147833" y="2971800"/>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2</m:t>
                              </m:r>
                            </m:sub>
                          </m:sSub>
                        </m:e>
                      </m:d>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7147833" y="2971800"/>
                <a:ext cx="753540" cy="276999"/>
              </a:xfrm>
              <a:prstGeom prst="rect">
                <a:avLst/>
              </a:prstGeom>
              <a:blipFill rotWithShape="0">
                <a:blip r:embed="rId3"/>
                <a:stretch>
                  <a:fillRect b="-1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7147833" y="3384951"/>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tx2"/>
                              </a:solidFill>
                              <a:latin typeface="Cambria Math" panose="02040503050406030204" pitchFamily="18" charset="0"/>
                            </a:rPr>
                          </m:ctrlPr>
                        </m:dPr>
                        <m:e>
                          <m:sSub>
                            <m:sSubPr>
                              <m:ctrlPr>
                                <a:rPr lang="en-US"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𝑧</m:t>
                              </m:r>
                            </m:e>
                            <m:sub>
                              <m:r>
                                <a:rPr lang="en-US" b="0" i="1" smtClean="0">
                                  <a:solidFill>
                                    <a:schemeClr val="tx2"/>
                                  </a:solidFill>
                                  <a:latin typeface="Cambria Math" panose="02040503050406030204" pitchFamily="18" charset="0"/>
                                </a:rPr>
                                <m:t>1</m:t>
                              </m:r>
                            </m:sub>
                          </m:sSub>
                          <m:r>
                            <a:rPr lang="en-US" b="0" i="1" smtClean="0">
                              <a:solidFill>
                                <a:schemeClr val="tx2"/>
                              </a:solidFill>
                              <a:latin typeface="Cambria Math" panose="02040503050406030204" pitchFamily="18" charset="0"/>
                            </a:rPr>
                            <m:t>,</m:t>
                          </m:r>
                          <m:sSub>
                            <m:sSubPr>
                              <m:ctrlPr>
                                <a:rPr lang="en-US" b="0" i="1" smtClean="0">
                                  <a:solidFill>
                                    <a:schemeClr val="tx2"/>
                                  </a:solidFill>
                                  <a:latin typeface="Cambria Math" panose="02040503050406030204" pitchFamily="18" charset="0"/>
                                </a:rPr>
                              </m:ctrlPr>
                            </m:sSubPr>
                            <m:e>
                              <m:r>
                                <a:rPr lang="en-US" b="0" i="1" smtClean="0">
                                  <a:solidFill>
                                    <a:schemeClr val="tx2"/>
                                  </a:solidFill>
                                  <a:latin typeface="Cambria Math" panose="02040503050406030204" pitchFamily="18" charset="0"/>
                                </a:rPr>
                                <m:t>𝑧</m:t>
                              </m:r>
                            </m:e>
                            <m:sub>
                              <m:r>
                                <a:rPr lang="en-US" b="0" i="1" smtClean="0">
                                  <a:solidFill>
                                    <a:schemeClr val="tx2"/>
                                  </a:solidFill>
                                  <a:latin typeface="Cambria Math" panose="02040503050406030204" pitchFamily="18" charset="0"/>
                                </a:rPr>
                                <m:t>2</m:t>
                              </m:r>
                            </m:sub>
                          </m:sSub>
                        </m:e>
                      </m:d>
                    </m:oMath>
                  </m:oMathPara>
                </a14:m>
                <a:endParaRPr lang="en-US" dirty="0">
                  <a:solidFill>
                    <a:schemeClr val="tx2"/>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7147833" y="3384951"/>
                <a:ext cx="753540" cy="276999"/>
              </a:xfrm>
              <a:prstGeom prst="rect">
                <a:avLst/>
              </a:prstGeom>
              <a:blipFill rotWithShape="0">
                <a:blip r:embed="rId4"/>
                <a:stretch>
                  <a:fillRect b="-152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7147833" y="3798102"/>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1"/>
                              </a:solidFill>
                              <a:latin typeface="Cambria Math" panose="02040503050406030204" pitchFamily="18" charset="0"/>
                            </a:rPr>
                          </m:ctrlPr>
                        </m:dPr>
                        <m:e>
                          <m:sSub>
                            <m:sSubPr>
                              <m:ctrlPr>
                                <a:rPr lang="en-US"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𝑧</m:t>
                              </m:r>
                            </m:e>
                            <m:sub>
                              <m:r>
                                <a:rPr lang="en-US" b="0" i="1" smtClean="0">
                                  <a:solidFill>
                                    <a:schemeClr val="accent1"/>
                                  </a:solidFill>
                                  <a:latin typeface="Cambria Math" panose="02040503050406030204" pitchFamily="18" charset="0"/>
                                </a:rPr>
                                <m:t>1</m:t>
                              </m:r>
                            </m:sub>
                          </m:sSub>
                          <m:r>
                            <a:rPr lang="en-US" b="0" i="1" smtClean="0">
                              <a:solidFill>
                                <a:schemeClr val="accent1"/>
                              </a:solidFill>
                              <a:latin typeface="Cambria Math" panose="02040503050406030204" pitchFamily="18" charset="0"/>
                            </a:rPr>
                            <m:t>,</m:t>
                          </m:r>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𝑧</m:t>
                              </m:r>
                            </m:e>
                            <m:sub>
                              <m:r>
                                <a:rPr lang="en-US" b="0" i="1" smtClean="0">
                                  <a:solidFill>
                                    <a:schemeClr val="accent1"/>
                                  </a:solidFill>
                                  <a:latin typeface="Cambria Math" panose="02040503050406030204" pitchFamily="18" charset="0"/>
                                </a:rPr>
                                <m:t>2</m:t>
                              </m:r>
                            </m:sub>
                          </m:sSub>
                        </m:e>
                      </m:d>
                    </m:oMath>
                  </m:oMathPara>
                </a14:m>
                <a:endParaRPr lang="en-US" dirty="0">
                  <a:solidFill>
                    <a:schemeClr val="accent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7147833" y="3798102"/>
                <a:ext cx="753540" cy="276999"/>
              </a:xfrm>
              <a:prstGeom prst="rect">
                <a:avLst/>
              </a:prstGeom>
              <a:blipFill rotWithShape="0">
                <a:blip r:embed="rId5"/>
                <a:stretch>
                  <a:fillRect b="-177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7147833" y="4211253"/>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2"/>
                              </a:solidFill>
                              <a:latin typeface="Cambria Math" panose="02040503050406030204" pitchFamily="18" charset="0"/>
                            </a:rPr>
                          </m:ctrlPr>
                        </m:dPr>
                        <m:e>
                          <m:sSub>
                            <m:sSubPr>
                              <m:ctrlPr>
                                <a:rPr lang="en-US"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𝑧</m:t>
                              </m:r>
                            </m:e>
                            <m:sub>
                              <m:r>
                                <a:rPr lang="en-US" b="0" i="1" smtClean="0">
                                  <a:solidFill>
                                    <a:schemeClr val="accent2"/>
                                  </a:solidFill>
                                  <a:latin typeface="Cambria Math" panose="02040503050406030204" pitchFamily="18" charset="0"/>
                                </a:rPr>
                                <m:t>1</m:t>
                              </m:r>
                            </m:sub>
                          </m:sSub>
                          <m:r>
                            <a:rPr lang="en-US" b="0" i="1" smtClean="0">
                              <a:solidFill>
                                <a:schemeClr val="accent2"/>
                              </a:solidFill>
                              <a:latin typeface="Cambria Math" panose="02040503050406030204" pitchFamily="18" charset="0"/>
                            </a:rPr>
                            <m:t>,</m:t>
                          </m:r>
                          <m:sSub>
                            <m:sSubPr>
                              <m:ctrlPr>
                                <a:rPr lang="en-US" b="0" i="1" smtClean="0">
                                  <a:solidFill>
                                    <a:schemeClr val="accent2"/>
                                  </a:solidFill>
                                  <a:latin typeface="Cambria Math" panose="02040503050406030204" pitchFamily="18" charset="0"/>
                                </a:rPr>
                              </m:ctrlPr>
                            </m:sSubPr>
                            <m:e>
                              <m:r>
                                <a:rPr lang="en-US" b="0" i="1" smtClean="0">
                                  <a:solidFill>
                                    <a:schemeClr val="accent2"/>
                                  </a:solidFill>
                                  <a:latin typeface="Cambria Math" panose="02040503050406030204" pitchFamily="18" charset="0"/>
                                </a:rPr>
                                <m:t>𝑧</m:t>
                              </m:r>
                            </m:e>
                            <m:sub>
                              <m:r>
                                <a:rPr lang="en-US" b="0" i="1" smtClean="0">
                                  <a:solidFill>
                                    <a:schemeClr val="accent2"/>
                                  </a:solidFill>
                                  <a:latin typeface="Cambria Math" panose="02040503050406030204" pitchFamily="18" charset="0"/>
                                </a:rPr>
                                <m:t>2</m:t>
                              </m:r>
                            </m:sub>
                          </m:sSub>
                        </m:e>
                      </m:d>
                    </m:oMath>
                  </m:oMathPara>
                </a14:m>
                <a:endParaRPr lang="en-US" dirty="0">
                  <a:solidFill>
                    <a:schemeClr val="accent2"/>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7147833" y="4211253"/>
                <a:ext cx="753540" cy="276999"/>
              </a:xfrm>
              <a:prstGeom prst="rect">
                <a:avLst/>
              </a:prstGeom>
              <a:blipFill rotWithShape="0">
                <a:blip r:embed="rId6"/>
                <a:stretch>
                  <a:fillRect b="-1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7147833" y="4624404"/>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3"/>
                              </a:solidFill>
                              <a:latin typeface="Cambria Math" panose="02040503050406030204" pitchFamily="18" charset="0"/>
                            </a:rPr>
                          </m:ctrlPr>
                        </m:dPr>
                        <m:e>
                          <m:sSub>
                            <m:sSubPr>
                              <m:ctrlPr>
                                <a:rPr lang="en-US" i="1" smtClean="0">
                                  <a:solidFill>
                                    <a:schemeClr val="accent3"/>
                                  </a:solidFill>
                                  <a:latin typeface="Cambria Math" panose="02040503050406030204" pitchFamily="18" charset="0"/>
                                </a:rPr>
                              </m:ctrlPr>
                            </m:sSubPr>
                            <m:e>
                              <m:r>
                                <a:rPr lang="en-US" b="0" i="1" smtClean="0">
                                  <a:solidFill>
                                    <a:schemeClr val="accent3"/>
                                  </a:solidFill>
                                  <a:latin typeface="Cambria Math" panose="02040503050406030204" pitchFamily="18" charset="0"/>
                                </a:rPr>
                                <m:t>𝑧</m:t>
                              </m:r>
                            </m:e>
                            <m:sub>
                              <m:r>
                                <a:rPr lang="en-US" b="0" i="1" smtClean="0">
                                  <a:solidFill>
                                    <a:schemeClr val="accent3"/>
                                  </a:solidFill>
                                  <a:latin typeface="Cambria Math" panose="02040503050406030204" pitchFamily="18" charset="0"/>
                                </a:rPr>
                                <m:t>1</m:t>
                              </m:r>
                            </m:sub>
                          </m:sSub>
                          <m:r>
                            <a:rPr lang="en-US" b="0" i="1" smtClean="0">
                              <a:solidFill>
                                <a:schemeClr val="accent3"/>
                              </a:solidFill>
                              <a:latin typeface="Cambria Math" panose="02040503050406030204" pitchFamily="18" charset="0"/>
                            </a:rPr>
                            <m:t>,</m:t>
                          </m:r>
                          <m:sSub>
                            <m:sSubPr>
                              <m:ctrlPr>
                                <a:rPr lang="en-US" b="0" i="1" smtClean="0">
                                  <a:solidFill>
                                    <a:schemeClr val="accent3"/>
                                  </a:solidFill>
                                  <a:latin typeface="Cambria Math" panose="02040503050406030204" pitchFamily="18" charset="0"/>
                                </a:rPr>
                              </m:ctrlPr>
                            </m:sSubPr>
                            <m:e>
                              <m:r>
                                <a:rPr lang="en-US" b="0" i="1" smtClean="0">
                                  <a:solidFill>
                                    <a:schemeClr val="accent3"/>
                                  </a:solidFill>
                                  <a:latin typeface="Cambria Math" panose="02040503050406030204" pitchFamily="18" charset="0"/>
                                </a:rPr>
                                <m:t>𝑧</m:t>
                              </m:r>
                            </m:e>
                            <m:sub>
                              <m:r>
                                <a:rPr lang="en-US" b="0" i="1" smtClean="0">
                                  <a:solidFill>
                                    <a:schemeClr val="accent3"/>
                                  </a:solidFill>
                                  <a:latin typeface="Cambria Math" panose="02040503050406030204" pitchFamily="18" charset="0"/>
                                </a:rPr>
                                <m:t>2</m:t>
                              </m:r>
                            </m:sub>
                          </m:sSub>
                        </m:e>
                      </m:d>
                    </m:oMath>
                  </m:oMathPara>
                </a14:m>
                <a:endParaRPr lang="en-US" dirty="0">
                  <a:solidFill>
                    <a:schemeClr val="accent3"/>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7147833" y="4624404"/>
                <a:ext cx="753540" cy="276999"/>
              </a:xfrm>
              <a:prstGeom prst="rect">
                <a:avLst/>
              </a:prstGeom>
              <a:blipFill rotWithShape="0">
                <a:blip r:embed="rId7"/>
                <a:stretch>
                  <a:fillRect b="-1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7147833" y="5037555"/>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4"/>
                              </a:solidFill>
                              <a:latin typeface="Cambria Math" panose="02040503050406030204" pitchFamily="18" charset="0"/>
                            </a:rPr>
                          </m:ctrlPr>
                        </m:dPr>
                        <m:e>
                          <m:sSub>
                            <m:sSubPr>
                              <m:ctrlPr>
                                <a:rPr lang="en-US" i="1" smtClean="0">
                                  <a:solidFill>
                                    <a:schemeClr val="accent4"/>
                                  </a:solidFill>
                                  <a:latin typeface="Cambria Math" panose="02040503050406030204" pitchFamily="18" charset="0"/>
                                </a:rPr>
                              </m:ctrlPr>
                            </m:sSubPr>
                            <m:e>
                              <m:r>
                                <a:rPr lang="en-US" b="0" i="1" smtClean="0">
                                  <a:solidFill>
                                    <a:schemeClr val="accent4"/>
                                  </a:solidFill>
                                  <a:latin typeface="Cambria Math" panose="02040503050406030204" pitchFamily="18" charset="0"/>
                                </a:rPr>
                                <m:t>𝑧</m:t>
                              </m:r>
                            </m:e>
                            <m:sub>
                              <m:r>
                                <a:rPr lang="en-US" b="0" i="1" smtClean="0">
                                  <a:solidFill>
                                    <a:schemeClr val="accent4"/>
                                  </a:solidFill>
                                  <a:latin typeface="Cambria Math" panose="02040503050406030204" pitchFamily="18" charset="0"/>
                                </a:rPr>
                                <m:t>1</m:t>
                              </m:r>
                            </m:sub>
                          </m:sSub>
                          <m:r>
                            <a:rPr lang="en-US" b="0" i="1" smtClean="0">
                              <a:solidFill>
                                <a:schemeClr val="accent4"/>
                              </a:solidFill>
                              <a:latin typeface="Cambria Math" panose="02040503050406030204" pitchFamily="18" charset="0"/>
                            </a:rPr>
                            <m:t>,</m:t>
                          </m:r>
                          <m:sSub>
                            <m:sSubPr>
                              <m:ctrlPr>
                                <a:rPr lang="en-US" b="0" i="1" smtClean="0">
                                  <a:solidFill>
                                    <a:schemeClr val="accent4"/>
                                  </a:solidFill>
                                  <a:latin typeface="Cambria Math" panose="02040503050406030204" pitchFamily="18" charset="0"/>
                                </a:rPr>
                              </m:ctrlPr>
                            </m:sSubPr>
                            <m:e>
                              <m:r>
                                <a:rPr lang="en-US" b="0" i="1" smtClean="0">
                                  <a:solidFill>
                                    <a:schemeClr val="accent4"/>
                                  </a:solidFill>
                                  <a:latin typeface="Cambria Math" panose="02040503050406030204" pitchFamily="18" charset="0"/>
                                </a:rPr>
                                <m:t>𝑧</m:t>
                              </m:r>
                            </m:e>
                            <m:sub>
                              <m:r>
                                <a:rPr lang="en-US" b="0" i="1" smtClean="0">
                                  <a:solidFill>
                                    <a:schemeClr val="accent4"/>
                                  </a:solidFill>
                                  <a:latin typeface="Cambria Math" panose="02040503050406030204" pitchFamily="18" charset="0"/>
                                </a:rPr>
                                <m:t>2</m:t>
                              </m:r>
                            </m:sub>
                          </m:sSub>
                        </m:e>
                      </m:d>
                    </m:oMath>
                  </m:oMathPara>
                </a14:m>
                <a:endParaRPr lang="en-US" dirty="0">
                  <a:solidFill>
                    <a:schemeClr val="accent4"/>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7147833" y="5037555"/>
                <a:ext cx="753540" cy="276999"/>
              </a:xfrm>
              <a:prstGeom prst="rect">
                <a:avLst/>
              </a:prstGeom>
              <a:blipFill rotWithShape="0">
                <a:blip r:embed="rId8"/>
                <a:stretch>
                  <a:fillRect b="-152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7147833" y="5450706"/>
                <a:ext cx="75354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accent5"/>
                              </a:solidFill>
                              <a:latin typeface="Cambria Math" panose="02040503050406030204" pitchFamily="18" charset="0"/>
                            </a:rPr>
                          </m:ctrlPr>
                        </m:dPr>
                        <m:e>
                          <m:sSub>
                            <m:sSubPr>
                              <m:ctrlPr>
                                <a:rPr lang="en-US" i="1" smtClean="0">
                                  <a:solidFill>
                                    <a:schemeClr val="accent5"/>
                                  </a:solidFill>
                                  <a:latin typeface="Cambria Math" panose="02040503050406030204" pitchFamily="18" charset="0"/>
                                </a:rPr>
                              </m:ctrlPr>
                            </m:sSubPr>
                            <m:e>
                              <m:r>
                                <a:rPr lang="en-US" b="0" i="1" smtClean="0">
                                  <a:solidFill>
                                    <a:schemeClr val="accent5"/>
                                  </a:solidFill>
                                  <a:latin typeface="Cambria Math" panose="02040503050406030204" pitchFamily="18" charset="0"/>
                                </a:rPr>
                                <m:t>𝑧</m:t>
                              </m:r>
                            </m:e>
                            <m:sub>
                              <m:r>
                                <a:rPr lang="en-US" b="0" i="1" smtClean="0">
                                  <a:solidFill>
                                    <a:schemeClr val="accent5"/>
                                  </a:solidFill>
                                  <a:latin typeface="Cambria Math" panose="02040503050406030204" pitchFamily="18" charset="0"/>
                                </a:rPr>
                                <m:t>1</m:t>
                              </m:r>
                            </m:sub>
                          </m:sSub>
                          <m:r>
                            <a:rPr lang="en-US" b="0" i="1" smtClean="0">
                              <a:solidFill>
                                <a:schemeClr val="accent5"/>
                              </a:solidFill>
                              <a:latin typeface="Cambria Math" panose="02040503050406030204" pitchFamily="18" charset="0"/>
                            </a:rPr>
                            <m:t>,</m:t>
                          </m:r>
                          <m:sSub>
                            <m:sSubPr>
                              <m:ctrlPr>
                                <a:rPr lang="en-US" b="0" i="1" smtClean="0">
                                  <a:solidFill>
                                    <a:schemeClr val="accent5"/>
                                  </a:solidFill>
                                  <a:latin typeface="Cambria Math" panose="02040503050406030204" pitchFamily="18" charset="0"/>
                                </a:rPr>
                              </m:ctrlPr>
                            </m:sSubPr>
                            <m:e>
                              <m:r>
                                <a:rPr lang="en-US" b="0" i="1" smtClean="0">
                                  <a:solidFill>
                                    <a:schemeClr val="accent5"/>
                                  </a:solidFill>
                                  <a:latin typeface="Cambria Math" panose="02040503050406030204" pitchFamily="18" charset="0"/>
                                </a:rPr>
                                <m:t>𝑧</m:t>
                              </m:r>
                            </m:e>
                            <m:sub>
                              <m:r>
                                <a:rPr lang="en-US" b="0" i="1" smtClean="0">
                                  <a:solidFill>
                                    <a:schemeClr val="accent5"/>
                                  </a:solidFill>
                                  <a:latin typeface="Cambria Math" panose="02040503050406030204" pitchFamily="18" charset="0"/>
                                </a:rPr>
                                <m:t>2</m:t>
                              </m:r>
                            </m:sub>
                          </m:sSub>
                        </m:e>
                      </m:d>
                    </m:oMath>
                  </m:oMathPara>
                </a14:m>
                <a:endParaRPr lang="en-US" dirty="0">
                  <a:solidFill>
                    <a:schemeClr val="accent5"/>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7147833" y="5450706"/>
                <a:ext cx="753540" cy="276999"/>
              </a:xfrm>
              <a:prstGeom prst="rect">
                <a:avLst/>
              </a:prstGeom>
              <a:blipFill rotWithShape="0">
                <a:blip r:embed="rId9"/>
                <a:stretch>
                  <a:fillRect b="-15217"/>
                </a:stretch>
              </a:blipFill>
            </p:spPr>
            <p:txBody>
              <a:bodyPr/>
              <a:lstStyle/>
              <a:p>
                <a:r>
                  <a:rPr lang="en-US">
                    <a:noFill/>
                  </a:rPr>
                  <a:t> </a:t>
                </a:r>
              </a:p>
            </p:txBody>
          </p:sp>
        </mc:Fallback>
      </mc:AlternateContent>
      <p:sp>
        <p:nvSpPr>
          <p:cNvPr id="20" name="Rectangle 19"/>
          <p:cNvSpPr/>
          <p:nvPr/>
        </p:nvSpPr>
        <p:spPr>
          <a:xfrm>
            <a:off x="7147833" y="2935692"/>
            <a:ext cx="350247" cy="2861604"/>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532838" y="2935692"/>
            <a:ext cx="350247" cy="2861604"/>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2" name="TextBox 21"/>
              <p:cNvSpPr txBox="1"/>
              <p:nvPr/>
            </p:nvSpPr>
            <p:spPr>
              <a:xfrm>
                <a:off x="8842248" y="4418112"/>
                <a:ext cx="2075505"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𝑐𝑜𝑣</m:t>
                      </m:r>
                      <m:d>
                        <m:dPr>
                          <m:ctrlPr>
                            <a:rPr lang="en-US" sz="2400" b="0" i="1" smtClean="0">
                              <a:latin typeface="Cambria Math" panose="02040503050406030204" pitchFamily="18" charset="0"/>
                            </a:rPr>
                          </m:ctrlPr>
                        </m:dPr>
                        <m:e>
                          <m:sSub>
                            <m:sSubPr>
                              <m:ctrlPr>
                                <a:rPr lang="en-US" sz="2400" b="0" i="1" smtClean="0">
                                  <a:solidFill>
                                    <a:schemeClr val="accent5"/>
                                  </a:solidFill>
                                  <a:latin typeface="Cambria Math" panose="02040503050406030204" pitchFamily="18" charset="0"/>
                                </a:rPr>
                              </m:ctrlPr>
                            </m:sSubPr>
                            <m:e>
                              <m:r>
                                <a:rPr lang="en-US" sz="2400" b="0" i="1" smtClean="0">
                                  <a:solidFill>
                                    <a:schemeClr val="accent5"/>
                                  </a:solidFill>
                                  <a:latin typeface="Cambria Math" panose="02040503050406030204" pitchFamily="18" charset="0"/>
                                </a:rPr>
                                <m:t>𝑧</m:t>
                              </m:r>
                            </m:e>
                            <m:sub>
                              <m:r>
                                <a:rPr lang="en-US" sz="2400" b="0" i="1" smtClean="0">
                                  <a:solidFill>
                                    <a:schemeClr val="accent5"/>
                                  </a:solidFill>
                                  <a:latin typeface="Cambria Math" panose="02040503050406030204" pitchFamily="18" charset="0"/>
                                </a:rPr>
                                <m:t>1</m:t>
                              </m:r>
                            </m:sub>
                          </m:sSub>
                          <m:r>
                            <a:rPr lang="en-US" sz="2400" b="0" i="1" smtClean="0">
                              <a:latin typeface="Cambria Math" panose="02040503050406030204" pitchFamily="18" charset="0"/>
                            </a:rPr>
                            <m:t>,</m:t>
                          </m:r>
                          <m:sSub>
                            <m:sSubPr>
                              <m:ctrlPr>
                                <a:rPr lang="en-US" sz="2400" b="0" i="1" smtClean="0">
                                  <a:solidFill>
                                    <a:schemeClr val="accent6"/>
                                  </a:solidFill>
                                  <a:latin typeface="Cambria Math" panose="02040503050406030204" pitchFamily="18" charset="0"/>
                                </a:rPr>
                              </m:ctrlPr>
                            </m:sSubPr>
                            <m:e>
                              <m:r>
                                <a:rPr lang="en-US" sz="2400" b="0" i="1" smtClean="0">
                                  <a:solidFill>
                                    <a:schemeClr val="accent6"/>
                                  </a:solidFill>
                                  <a:latin typeface="Cambria Math" panose="02040503050406030204" pitchFamily="18" charset="0"/>
                                </a:rPr>
                                <m:t>𝑧</m:t>
                              </m:r>
                            </m:e>
                            <m:sub>
                              <m:r>
                                <a:rPr lang="en-US" sz="2400" b="0" i="1" smtClean="0">
                                  <a:solidFill>
                                    <a:schemeClr val="accent6"/>
                                  </a:solidFill>
                                  <a:latin typeface="Cambria Math" panose="02040503050406030204" pitchFamily="18" charset="0"/>
                                </a:rPr>
                                <m:t>2</m:t>
                              </m:r>
                            </m:sub>
                          </m:sSub>
                        </m:e>
                      </m:d>
                      <m:r>
                        <a:rPr lang="en-US" sz="2400" b="0" i="1" smtClean="0">
                          <a:latin typeface="Cambria Math" panose="02040503050406030204" pitchFamily="18" charset="0"/>
                        </a:rPr>
                        <m:t>=</m:t>
                      </m:r>
                      <m:r>
                        <a:rPr lang="el-GR" sz="2400" b="1" i="1" smtClean="0">
                          <a:latin typeface="Cambria Math" panose="02040503050406030204" pitchFamily="18" charset="0"/>
                        </a:rPr>
                        <m:t>𝜮</m:t>
                      </m:r>
                    </m:oMath>
                  </m:oMathPara>
                </a14:m>
                <a:endParaRPr lang="en-US" sz="2400" b="1" dirty="0"/>
              </a:p>
            </p:txBody>
          </p:sp>
        </mc:Choice>
        <mc:Fallback xmlns="">
          <p:sp>
            <p:nvSpPr>
              <p:cNvPr id="22" name="TextBox 21"/>
              <p:cNvSpPr txBox="1">
                <a:spLocks noRot="1" noChangeAspect="1" noMove="1" noResize="1" noEditPoints="1" noAdjustHandles="1" noChangeArrowheads="1" noChangeShapeType="1" noTextEdit="1"/>
              </p:cNvSpPr>
              <p:nvPr/>
            </p:nvSpPr>
            <p:spPr>
              <a:xfrm>
                <a:off x="8842248" y="4418112"/>
                <a:ext cx="2075505" cy="369332"/>
              </a:xfrm>
              <a:prstGeom prst="rect">
                <a:avLst/>
              </a:prstGeom>
              <a:blipFill rotWithShape="0">
                <a:blip r:embed="rId10"/>
                <a:stretch>
                  <a:fillRect l="-1765" r="-2941" b="-1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8842248" y="3914073"/>
                <a:ext cx="155516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400" i="1" smtClean="0">
                              <a:latin typeface="Cambria Math" panose="02040503050406030204" pitchFamily="18" charset="0"/>
                            </a:rPr>
                          </m:ctrlPr>
                        </m:dPr>
                        <m:e>
                          <m:acc>
                            <m:accPr>
                              <m:chr m:val="̅"/>
                              <m:ctrlPr>
                                <a:rPr lang="en-US" sz="2400" i="1" smtClean="0">
                                  <a:solidFill>
                                    <a:schemeClr val="accent5"/>
                                  </a:solidFill>
                                  <a:latin typeface="Cambria Math" panose="02040503050406030204" pitchFamily="18" charset="0"/>
                                </a:rPr>
                              </m:ctrlPr>
                            </m:accPr>
                            <m:e>
                              <m:sSub>
                                <m:sSubPr>
                                  <m:ctrlPr>
                                    <a:rPr lang="en-US" sz="2400" i="1" smtClean="0">
                                      <a:solidFill>
                                        <a:schemeClr val="accent5"/>
                                      </a:solidFill>
                                      <a:latin typeface="Cambria Math" panose="02040503050406030204" pitchFamily="18" charset="0"/>
                                    </a:rPr>
                                  </m:ctrlPr>
                                </m:sSubPr>
                                <m:e>
                                  <m:r>
                                    <a:rPr lang="en-US" sz="2400" b="0" i="1" smtClean="0">
                                      <a:solidFill>
                                        <a:schemeClr val="accent5"/>
                                      </a:solidFill>
                                      <a:latin typeface="Cambria Math" panose="02040503050406030204" pitchFamily="18" charset="0"/>
                                    </a:rPr>
                                    <m:t>𝑧</m:t>
                                  </m:r>
                                </m:e>
                                <m:sub>
                                  <m:r>
                                    <a:rPr lang="en-US" sz="2400" b="0" i="1" smtClean="0">
                                      <a:solidFill>
                                        <a:schemeClr val="accent5"/>
                                      </a:solidFill>
                                      <a:latin typeface="Cambria Math" panose="02040503050406030204" pitchFamily="18" charset="0"/>
                                    </a:rPr>
                                    <m:t>1</m:t>
                                  </m:r>
                                </m:sub>
                              </m:sSub>
                            </m:e>
                          </m:acc>
                          <m:r>
                            <a:rPr lang="en-US" sz="2400" b="0" i="1" smtClean="0">
                              <a:latin typeface="Cambria Math" panose="02040503050406030204" pitchFamily="18" charset="0"/>
                            </a:rPr>
                            <m:t>,</m:t>
                          </m:r>
                          <m:acc>
                            <m:accPr>
                              <m:chr m:val="̅"/>
                              <m:ctrlPr>
                                <a:rPr lang="en-US" sz="2400" b="0" i="1" smtClean="0">
                                  <a:solidFill>
                                    <a:schemeClr val="accent6"/>
                                  </a:solidFill>
                                  <a:latin typeface="Cambria Math" panose="02040503050406030204" pitchFamily="18" charset="0"/>
                                </a:rPr>
                              </m:ctrlPr>
                            </m:accPr>
                            <m:e>
                              <m:sSub>
                                <m:sSubPr>
                                  <m:ctrlPr>
                                    <a:rPr lang="en-US" sz="2400" b="0" i="1" smtClean="0">
                                      <a:solidFill>
                                        <a:schemeClr val="accent6"/>
                                      </a:solidFill>
                                      <a:latin typeface="Cambria Math" panose="02040503050406030204" pitchFamily="18" charset="0"/>
                                    </a:rPr>
                                  </m:ctrlPr>
                                </m:sSubPr>
                                <m:e>
                                  <m:r>
                                    <a:rPr lang="en-US" sz="2400" b="0" i="1" smtClean="0">
                                      <a:solidFill>
                                        <a:schemeClr val="accent6"/>
                                      </a:solidFill>
                                      <a:latin typeface="Cambria Math" panose="02040503050406030204" pitchFamily="18" charset="0"/>
                                    </a:rPr>
                                    <m:t>𝑧</m:t>
                                  </m:r>
                                </m:e>
                                <m:sub>
                                  <m:r>
                                    <a:rPr lang="en-US" sz="2400" b="0" i="1" smtClean="0">
                                      <a:solidFill>
                                        <a:schemeClr val="accent6"/>
                                      </a:solidFill>
                                      <a:latin typeface="Cambria Math" panose="02040503050406030204" pitchFamily="18" charset="0"/>
                                    </a:rPr>
                                    <m:t>2</m:t>
                                  </m:r>
                                </m:sub>
                              </m:sSub>
                            </m:e>
                          </m:acc>
                        </m:e>
                      </m:d>
                      <m:r>
                        <a:rPr lang="en-US" sz="2400" b="0" i="1" smtClean="0">
                          <a:latin typeface="Cambria Math" panose="02040503050406030204" pitchFamily="18" charset="0"/>
                        </a:rPr>
                        <m:t>=</m:t>
                      </m:r>
                      <m:r>
                        <a:rPr lang="en-US" sz="2400" b="1" i="1" smtClean="0">
                          <a:latin typeface="Cambria Math" panose="02040503050406030204" pitchFamily="18" charset="0"/>
                          <a:ea typeface="Cambria Math" panose="02040503050406030204" pitchFamily="18" charset="0"/>
                        </a:rPr>
                        <m:t>𝝁</m:t>
                      </m:r>
                    </m:oMath>
                  </m:oMathPara>
                </a14:m>
                <a:endParaRPr lang="en-US" sz="2400" dirty="0"/>
              </a:p>
            </p:txBody>
          </p:sp>
        </mc:Choice>
        <mc:Fallback xmlns="">
          <p:sp>
            <p:nvSpPr>
              <p:cNvPr id="23" name="TextBox 22"/>
              <p:cNvSpPr txBox="1">
                <a:spLocks noRot="1" noChangeAspect="1" noMove="1" noResize="1" noEditPoints="1" noAdjustHandles="1" noChangeArrowheads="1" noChangeShapeType="1" noTextEdit="1"/>
              </p:cNvSpPr>
              <p:nvPr/>
            </p:nvSpPr>
            <p:spPr>
              <a:xfrm>
                <a:off x="8842248" y="3914073"/>
                <a:ext cx="1555169" cy="369332"/>
              </a:xfrm>
              <a:prstGeom prst="rect">
                <a:avLst/>
              </a:prstGeom>
              <a:blipFill rotWithShape="0">
                <a:blip r:embed="rId11"/>
                <a:stretch>
                  <a:fillRect r="-3922" b="-22951"/>
                </a:stretch>
              </a:blipFill>
            </p:spPr>
            <p:txBody>
              <a:bodyPr/>
              <a:lstStyle/>
              <a:p>
                <a:r>
                  <a:rPr lang="en-US">
                    <a:noFill/>
                  </a:rPr>
                  <a:t> </a:t>
                </a:r>
              </a:p>
            </p:txBody>
          </p:sp>
        </mc:Fallback>
      </mc:AlternateContent>
    </p:spTree>
    <p:extLst>
      <p:ext uri="{BB962C8B-B14F-4D97-AF65-F5344CB8AC3E}">
        <p14:creationId xmlns:p14="http://schemas.microsoft.com/office/powerpoint/2010/main" val="15697779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Multivariate Normal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Mean vector </a:t>
                </a:r>
                <a14:m>
                  <m:oMath xmlns:m="http://schemas.openxmlformats.org/officeDocument/2006/math">
                    <m:r>
                      <a:rPr lang="en-US" b="1" i="1" smtClean="0">
                        <a:latin typeface="Cambria Math" panose="02040503050406030204" pitchFamily="18" charset="0"/>
                        <a:ea typeface="Cambria Math" panose="02040503050406030204" pitchFamily="18" charset="0"/>
                      </a:rPr>
                      <m:t>𝝁</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𝐸</m:t>
                            </m:r>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1</m:t>
                                    </m:r>
                                  </m:sub>
                                </m:sSub>
                              </m:e>
                            </m:d>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2</m:t>
                                    </m:r>
                                  </m:sub>
                                </m:sSub>
                              </m:e>
                            </m:d>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𝑘</m:t>
                                    </m:r>
                                  </m:sub>
                                </m:sSub>
                              </m:e>
                            </m:d>
                          </m:e>
                        </m:d>
                      </m:e>
                      <m:sup>
                        <m:r>
                          <a:rPr lang="en-US" b="0" i="1" smtClean="0">
                            <a:latin typeface="Cambria Math" panose="02040503050406030204" pitchFamily="18" charset="0"/>
                            <a:ea typeface="Cambria Math" panose="02040503050406030204" pitchFamily="18" charset="0"/>
                          </a:rPr>
                          <m:t>𝑇</m:t>
                        </m:r>
                      </m:sup>
                    </m:sSup>
                  </m:oMath>
                </a14:m>
                <a:endParaRPr lang="en-US" dirty="0"/>
              </a:p>
              <a:p>
                <a:r>
                  <a:rPr lang="en-US" dirty="0"/>
                  <a:t>Covariance matrix (</a:t>
                </a:r>
                <a:r>
                  <a:rPr lang="en-US" i="1" dirty="0"/>
                  <a:t>k</a:t>
                </a:r>
                <a:r>
                  <a:rPr lang="en-US" dirty="0"/>
                  <a:t> = 3)</a:t>
                </a:r>
              </a:p>
              <a:p>
                <a14:m>
                  <m:oMath xmlns:m="http://schemas.openxmlformats.org/officeDocument/2006/math">
                    <m:r>
                      <a:rPr lang="el-GR" b="1" i="1" smtClean="0">
                        <a:latin typeface="Cambria Math" panose="02040503050406030204" pitchFamily="18" charset="0"/>
                      </a:rPr>
                      <m:t>𝜮</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3"/>
                                  <m:mcJc m:val="center"/>
                                </m:mcPr>
                              </m:mc>
                            </m:mcs>
                            <m:ctrlPr>
                              <a:rPr lang="en-US" i="1">
                                <a:latin typeface="Cambria Math" panose="02040503050406030204" pitchFamily="18" charset="0"/>
                              </a:rPr>
                            </m:ctrlPr>
                          </m:mPr>
                          <m:mr>
                            <m:e>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
                      </m:e>
                    </m:d>
                  </m:oMath>
                </a14:m>
                <a:endParaRPr lang="en-US" dirty="0"/>
              </a:p>
              <a:p>
                <a:endParaRPr lang="en-US" dirty="0"/>
              </a:p>
              <a:p>
                <a:r>
                  <a:rPr lang="en-US" dirty="0"/>
                  <a:t>A sample is </a:t>
                </a:r>
                <a14:m>
                  <m:oMath xmlns:m="http://schemas.openxmlformats.org/officeDocument/2006/math">
                    <m:sSup>
                      <m:sSupPr>
                        <m:ctrlPr>
                          <a:rPr lang="en-US" i="1" smtClean="0">
                            <a:latin typeface="Cambria Math" panose="02040503050406030204" pitchFamily="18" charset="0"/>
                          </a:rPr>
                        </m:ctrlPr>
                      </m:sSupPr>
                      <m:e>
                        <m:d>
                          <m:dPr>
                            <m:ctrlPr>
                              <a:rPr lang="en-US" i="1" smtClean="0">
                                <a:latin typeface="Cambria Math" panose="02040503050406030204" pitchFamily="18" charset="0"/>
                              </a:rPr>
                            </m:ctrlPr>
                          </m:dPr>
                          <m:e>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𝑘</m:t>
                                </m:r>
                              </m:sub>
                            </m:sSub>
                          </m:e>
                        </m:d>
                      </m:e>
                      <m:sup>
                        <m:r>
                          <a:rPr lang="en-US" b="0" i="1" smtClean="0">
                            <a:latin typeface="Cambria Math" panose="02040503050406030204" pitchFamily="18" charset="0"/>
                          </a:rPr>
                          <m:t>𝑇</m:t>
                        </m:r>
                      </m:sup>
                    </m:sSup>
                  </m:oMath>
                </a14:m>
                <a:endParaRPr lang="en-US" dirty="0"/>
              </a:p>
              <a:p>
                <a:r>
                  <a:rPr lang="en-US" dirty="0"/>
                  <a:t>With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1</m:t>
                        </m:r>
                      </m:sub>
                    </m:sSub>
                    <m:r>
                      <a:rPr lang="en-US" b="0" i="1" smtClean="0">
                        <a:latin typeface="Cambria Math" panose="02040503050406030204" pitchFamily="18" charset="0"/>
                      </a:rPr>
                      <m:t>~</m:t>
                    </m:r>
                    <m:r>
                      <a:rPr lang="en-US" b="0" i="1" smtClean="0">
                        <a:latin typeface="Cambria Math" panose="02040503050406030204" pitchFamily="18" charset="0"/>
                      </a:rPr>
                      <m:t>𝑁</m:t>
                    </m:r>
                    <m:d>
                      <m:dPr>
                        <m:ctrlPr>
                          <a:rPr lang="en-US" b="0" i="1" smtClean="0">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𝑋</m:t>
                                </m:r>
                              </m:e>
                              <m:sub>
                                <m:r>
                                  <a:rPr lang="en-US" i="1">
                                    <a:latin typeface="Cambria Math" panose="02040503050406030204" pitchFamily="18" charset="0"/>
                                    <a:ea typeface="Cambria Math" panose="02040503050406030204" pitchFamily="18" charset="0"/>
                                  </a:rPr>
                                  <m:t>1</m:t>
                                </m:r>
                              </m:sub>
                            </m:sSub>
                          </m:e>
                        </m:d>
                        <m:r>
                          <a:rPr lang="en-US" b="0" i="1" smtClean="0">
                            <a:latin typeface="Cambria Math" panose="02040503050406030204" pitchFamily="18" charset="0"/>
                            <a:ea typeface="Cambria Math" panose="02040503050406030204" pitchFamily="18" charset="0"/>
                          </a:rPr>
                          <m:t>,</m:t>
                        </m:r>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e>
                        </m:d>
                      </m:e>
                    </m:d>
                  </m:oMath>
                </a14:m>
                <a:r>
                  <a:rPr lang="en-US" dirty="0"/>
                  <a:t>,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2</m:t>
                        </m:r>
                      </m:sub>
                    </m:sSub>
                    <m:r>
                      <a:rPr lang="en-US" i="1">
                        <a:latin typeface="Cambria Math" panose="02040503050406030204" pitchFamily="18" charset="0"/>
                      </a:rPr>
                      <m:t>~</m:t>
                    </m:r>
                    <m:r>
                      <a:rPr lang="en-US" i="1">
                        <a:latin typeface="Cambria Math" panose="02040503050406030204" pitchFamily="18" charset="0"/>
                      </a:rPr>
                      <m:t>𝑁</m:t>
                    </m:r>
                    <m:d>
                      <m:dPr>
                        <m:ctrlPr>
                          <a:rPr lang="en-US" i="1">
                            <a:latin typeface="Cambria Math" panose="02040503050406030204" pitchFamily="18" charset="0"/>
                          </a:rPr>
                        </m:ctrlPr>
                      </m:dPr>
                      <m:e>
                        <m:r>
                          <a:rPr lang="en-US" i="1">
                            <a:latin typeface="Cambria Math" panose="02040503050406030204" pitchFamily="18" charset="0"/>
                            <a:ea typeface="Cambria Math" panose="02040503050406030204" pitchFamily="18" charset="0"/>
                          </a:rPr>
                          <m:t>𝐸</m:t>
                        </m:r>
                        <m:d>
                          <m:dPr>
                            <m:begChr m:val="["/>
                            <m:endChr m:val="]"/>
                            <m:ctrlPr>
                              <a:rPr lang="en-US" i="1">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𝑋</m:t>
                                </m:r>
                              </m:e>
                              <m:sub>
                                <m:r>
                                  <a:rPr lang="en-US" b="0" i="1" smtClean="0">
                                    <a:latin typeface="Cambria Math" panose="02040503050406030204" pitchFamily="18" charset="0"/>
                                    <a:ea typeface="Cambria Math" panose="02040503050406030204" pitchFamily="18" charset="0"/>
                                  </a:rPr>
                                  <m:t>2</m:t>
                                </m:r>
                              </m:sub>
                            </m:sSub>
                          </m:e>
                        </m:d>
                        <m:r>
                          <a:rPr lang="en-US" i="1">
                            <a:latin typeface="Cambria Math" panose="02040503050406030204" pitchFamily="18" charset="0"/>
                            <a:ea typeface="Cambria Math" panose="02040503050406030204" pitchFamily="18" charset="0"/>
                          </a:rPr>
                          <m:t>,</m:t>
                        </m:r>
                        <m:r>
                          <m:rPr>
                            <m:brk m:alnAt="7"/>
                          </m:rPr>
                          <a:rPr lang="en-US" i="1">
                            <a:latin typeface="Cambria Math" panose="02040503050406030204" pitchFamily="18" charset="0"/>
                          </a:rPr>
                          <m:t>𝑣</m:t>
                        </m:r>
                        <m:r>
                          <a:rPr lang="en-US" i="1">
                            <a:latin typeface="Cambria Math" panose="02040503050406030204" pitchFamily="18" charset="0"/>
                          </a:rPr>
                          <m:t>𝑎𝑟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b="0" i="1" smtClean="0">
                                    <a:latin typeface="Cambria Math" panose="02040503050406030204" pitchFamily="18" charset="0"/>
                                  </a:rPr>
                                  <m:t>2</m:t>
                                </m:r>
                              </m:sub>
                            </m:sSub>
                          </m:e>
                        </m:d>
                      </m:e>
                    </m:d>
                  </m:oMath>
                </a14:m>
                <a:r>
                  <a:rPr lang="en-US" dirty="0"/>
                  <a:t>, etc.</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521"/>
                </a:stretch>
              </a:blipFill>
            </p:spPr>
            <p:txBody>
              <a:bodyPr/>
              <a:lstStyle/>
              <a:p>
                <a:r>
                  <a:rPr lang="en-US">
                    <a:noFill/>
                  </a:rPr>
                  <a:t> </a:t>
                </a:r>
              </a:p>
            </p:txBody>
          </p:sp>
        </mc:Fallback>
      </mc:AlternateContent>
      <p:cxnSp>
        <p:nvCxnSpPr>
          <p:cNvPr id="5" name="Straight Connector 4"/>
          <p:cNvCxnSpPr/>
          <p:nvPr/>
        </p:nvCxnSpPr>
        <p:spPr>
          <a:xfrm>
            <a:off x="2243328" y="2950464"/>
            <a:ext cx="5486400" cy="1115568"/>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863840" y="4001294"/>
            <a:ext cx="1838965" cy="461665"/>
          </a:xfrm>
          <a:prstGeom prst="rect">
            <a:avLst/>
          </a:prstGeom>
          <a:noFill/>
        </p:spPr>
        <p:txBody>
          <a:bodyPr wrap="none" rtlCol="0">
            <a:spAutoFit/>
          </a:bodyPr>
          <a:lstStyle/>
          <a:p>
            <a:r>
              <a:rPr lang="en-US" sz="2400" dirty="0">
                <a:solidFill>
                  <a:srgbClr val="C00000"/>
                </a:solidFill>
                <a:effectLst>
                  <a:outerShdw blurRad="38100" dist="38100" dir="2700000" algn="tl">
                    <a:srgbClr val="000000">
                      <a:alpha val="43137"/>
                    </a:srgbClr>
                  </a:outerShdw>
                </a:effectLst>
                <a:latin typeface="Lato" panose="020F0502020204030203" pitchFamily="34" charset="0"/>
              </a:rPr>
              <a:t>symmetrical</a:t>
            </a:r>
          </a:p>
        </p:txBody>
      </p:sp>
    </p:spTree>
    <p:extLst>
      <p:ext uri="{BB962C8B-B14F-4D97-AF65-F5344CB8AC3E}">
        <p14:creationId xmlns:p14="http://schemas.microsoft.com/office/powerpoint/2010/main" val="1838164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Marginal, Conditional and Joint Probability</a:t>
            </a:r>
          </a:p>
        </p:txBody>
      </p:sp>
      <p:sp>
        <p:nvSpPr>
          <p:cNvPr id="5" name="Text Placeholder 4"/>
          <p:cNvSpPr>
            <a:spLocks noGrp="1"/>
          </p:cNvSpPr>
          <p:nvPr>
            <p:ph type="body" idx="1"/>
          </p:nvPr>
        </p:nvSpPr>
        <p:spPr/>
        <p:txBody>
          <a:bodyPr/>
          <a:lstStyle/>
          <a:p>
            <a:r>
              <a:rPr lang="en-US" dirty="0"/>
              <a:t>A Review</a:t>
            </a:r>
          </a:p>
        </p:txBody>
      </p:sp>
    </p:spTree>
    <p:extLst>
      <p:ext uri="{BB962C8B-B14F-4D97-AF65-F5344CB8AC3E}">
        <p14:creationId xmlns:p14="http://schemas.microsoft.com/office/powerpoint/2010/main" val="4049704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Multivariate Standard Normal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Mean vector </a:t>
                </a:r>
                <a14:m>
                  <m:oMath xmlns:m="http://schemas.openxmlformats.org/officeDocument/2006/math">
                    <m:r>
                      <a:rPr lang="en-US" b="1" i="1" smtClean="0">
                        <a:latin typeface="Cambria Math" panose="02040503050406030204" pitchFamily="18" charset="0"/>
                        <a:ea typeface="Cambria Math" panose="02040503050406030204" pitchFamily="18" charset="0"/>
                      </a:rPr>
                      <m:t>𝝁</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0,</m:t>
                            </m:r>
                            <m:r>
                              <a:rPr lang="en-US" i="1" smtClean="0">
                                <a:latin typeface="Cambria Math" panose="02040503050406030204" pitchFamily="18" charset="0"/>
                                <a:ea typeface="Cambria Math" panose="02040503050406030204" pitchFamily="18" charset="0"/>
                              </a:rPr>
                              <m:t>0</m:t>
                            </m:r>
                            <m:r>
                              <a:rPr lang="en-US" b="0" i="1"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0</m:t>
                            </m:r>
                          </m:e>
                        </m:d>
                      </m:e>
                      <m:sup>
                        <m:r>
                          <a:rPr lang="en-US" b="0" i="1" smtClean="0">
                            <a:latin typeface="Cambria Math" panose="02040503050406030204" pitchFamily="18" charset="0"/>
                            <a:ea typeface="Cambria Math" panose="02040503050406030204" pitchFamily="18" charset="0"/>
                          </a:rPr>
                          <m:t>𝑇</m:t>
                        </m:r>
                      </m:sup>
                    </m:sSup>
                  </m:oMath>
                </a14:m>
                <a:endParaRPr lang="en-US" dirty="0"/>
              </a:p>
              <a:p>
                <a:r>
                  <a:rPr lang="en-US" dirty="0"/>
                  <a:t>Covariance matrix (</a:t>
                </a:r>
                <a:r>
                  <a:rPr lang="en-US" i="1" dirty="0"/>
                  <a:t>k</a:t>
                </a:r>
                <a:r>
                  <a:rPr lang="en-US" dirty="0"/>
                  <a:t> = 3)</a:t>
                </a:r>
              </a:p>
              <a:p>
                <a14:m>
                  <m:oMath xmlns:m="http://schemas.openxmlformats.org/officeDocument/2006/math">
                    <m:r>
                      <a:rPr lang="el-GR" b="1" i="1" smtClean="0">
                        <a:latin typeface="Cambria Math" panose="02040503050406030204" pitchFamily="18" charset="0"/>
                      </a:rPr>
                      <m:t>𝜮</m:t>
                    </m:r>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m>
                          <m:mPr>
                            <m:mcs>
                              <m:mc>
                                <m:mcPr>
                                  <m:count m:val="3"/>
                                  <m:mcJc m:val="center"/>
                                </m:mcPr>
                              </m:mc>
                            </m:mcs>
                            <m:ctrlPr>
                              <a:rPr lang="en-US" i="1">
                                <a:latin typeface="Cambria Math" panose="02040503050406030204" pitchFamily="18" charset="0"/>
                              </a:rPr>
                            </m:ctrlPr>
                          </m:mPr>
                          <m:mr>
                            <m:e>
                              <m:r>
                                <a:rPr lang="en-US" b="0" i="1" smtClean="0">
                                  <a:latin typeface="Cambria Math" panose="02040503050406030204" pitchFamily="18" charset="0"/>
                                </a:rPr>
                                <m:t>1</m:t>
                              </m:r>
                            </m:e>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e>
                              </m:d>
                            </m:e>
                            <m:e>
                              <m:r>
                                <a:rPr lang="en-US" b="0" i="1" smtClean="0">
                                  <a:latin typeface="Cambria Math" panose="02040503050406030204" pitchFamily="18" charset="0"/>
                                </a:rPr>
                                <m:t>1</m:t>
                              </m:r>
                            </m:e>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mr>
                          <m:mr>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a:rPr lang="en-US" i="1">
                                  <a:latin typeface="Cambria Math" panose="02040503050406030204" pitchFamily="18" charset="0"/>
                                </a:rPr>
                                <m:t>𝑐𝑜</m:t>
                              </m:r>
                              <m:r>
                                <a:rPr lang="en-US" b="0" i="1" smtClean="0">
                                  <a:latin typeface="Cambria Math" panose="02040503050406030204" pitchFamily="18" charset="0"/>
                                </a:rPr>
                                <m:t>𝑟</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3</m:t>
                                      </m:r>
                                    </m:sub>
                                  </m:sSub>
                                </m:e>
                              </m:d>
                            </m:e>
                            <m:e>
                              <m:r>
                                <a:rPr lang="en-US" b="0" i="1" smtClean="0">
                                  <a:latin typeface="Cambria Math" panose="02040503050406030204" pitchFamily="18" charset="0"/>
                                </a:rPr>
                                <m:t>1</m:t>
                              </m:r>
                            </m:e>
                          </m:mr>
                        </m:m>
                      </m:e>
                    </m:d>
                  </m:oMath>
                </a14:m>
                <a:endParaRPr lang="en-US" dirty="0"/>
              </a:p>
              <a:p>
                <a:endParaRPr lang="en-US" dirty="0"/>
              </a:p>
              <a:p>
                <a:r>
                  <a:rPr lang="en-US" dirty="0"/>
                  <a:t>A sample is </a:t>
                </a:r>
                <a14:m>
                  <m:oMath xmlns:m="http://schemas.openxmlformats.org/officeDocument/2006/math">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b="0" i="1" smtClean="0">
                                    <a:latin typeface="Cambria Math" panose="02040503050406030204" pitchFamily="18" charset="0"/>
                                  </a:rPr>
                                  <m:t>𝑧</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𝑧</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𝑧</m:t>
                                </m:r>
                              </m:e>
                              <m:sub>
                                <m:r>
                                  <a:rPr lang="en-US" i="1">
                                    <a:latin typeface="Cambria Math" panose="02040503050406030204" pitchFamily="18" charset="0"/>
                                  </a:rPr>
                                  <m:t>𝑘</m:t>
                                </m:r>
                              </m:sub>
                            </m:sSub>
                          </m:e>
                        </m:d>
                      </m:e>
                      <m:sup>
                        <m:r>
                          <a:rPr lang="en-US" i="1">
                            <a:latin typeface="Cambria Math" panose="02040503050406030204" pitchFamily="18" charset="0"/>
                          </a:rPr>
                          <m:t>𝑇</m:t>
                        </m:r>
                      </m:sup>
                    </m:sSup>
                  </m:oMath>
                </a14:m>
                <a:endParaRPr lang="en-US" dirty="0"/>
              </a:p>
              <a:p>
                <a:r>
                  <a:rPr lang="en-US" dirty="0"/>
                  <a:t>With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𝑧</m:t>
                        </m:r>
                      </m:e>
                      <m:sub>
                        <m:r>
                          <a:rPr lang="en-US" i="1">
                            <a:latin typeface="Cambria Math" panose="02040503050406030204" pitchFamily="18" charset="0"/>
                          </a:rPr>
                          <m:t>1</m:t>
                        </m:r>
                      </m:sub>
                    </m:sSub>
                    <m:r>
                      <a:rPr lang="en-US" i="1">
                        <a:latin typeface="Cambria Math" panose="02040503050406030204" pitchFamily="18" charset="0"/>
                      </a:rPr>
                      <m:t>~</m:t>
                    </m:r>
                    <m:r>
                      <a:rPr lang="en-US" i="1">
                        <a:latin typeface="Cambria Math" panose="02040503050406030204" pitchFamily="18" charset="0"/>
                      </a:rPr>
                      <m:t>𝑁</m:t>
                    </m:r>
                    <m:d>
                      <m:dPr>
                        <m:ctrlPr>
                          <a:rPr lang="en-US" i="1">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0</m:t>
                        </m:r>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rPr>
                          <m:t>1</m:t>
                        </m:r>
                      </m:e>
                    </m:d>
                  </m:oMath>
                </a14:m>
                <a:r>
                  <a:rPr lang="en-US" dirty="0"/>
                  <a:t>, etc.</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521"/>
                </a:stretch>
              </a:blipFill>
            </p:spPr>
            <p:txBody>
              <a:bodyPr/>
              <a:lstStyle/>
              <a:p>
                <a:r>
                  <a:rPr lang="en-US">
                    <a:noFill/>
                  </a:rPr>
                  <a:t> </a:t>
                </a:r>
              </a:p>
            </p:txBody>
          </p:sp>
        </mc:Fallback>
      </mc:AlternateContent>
      <p:cxnSp>
        <p:nvCxnSpPr>
          <p:cNvPr id="6" name="Straight Connector 5"/>
          <p:cNvCxnSpPr/>
          <p:nvPr/>
        </p:nvCxnSpPr>
        <p:spPr>
          <a:xfrm>
            <a:off x="2243328" y="2950464"/>
            <a:ext cx="5486400" cy="1115568"/>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863840" y="4001294"/>
            <a:ext cx="1838965" cy="461665"/>
          </a:xfrm>
          <a:prstGeom prst="rect">
            <a:avLst/>
          </a:prstGeom>
          <a:noFill/>
        </p:spPr>
        <p:txBody>
          <a:bodyPr wrap="none" rtlCol="0">
            <a:spAutoFit/>
          </a:bodyPr>
          <a:lstStyle/>
          <a:p>
            <a:r>
              <a:rPr lang="en-US" sz="2400" dirty="0">
                <a:solidFill>
                  <a:srgbClr val="C00000"/>
                </a:solidFill>
                <a:effectLst>
                  <a:outerShdw blurRad="38100" dist="38100" dir="2700000" algn="tl">
                    <a:srgbClr val="000000">
                      <a:alpha val="43137"/>
                    </a:srgbClr>
                  </a:outerShdw>
                </a:effectLst>
                <a:latin typeface="Lato" panose="020F0502020204030203" pitchFamily="34" charset="0"/>
              </a:rPr>
              <a:t>symmetrical</a:t>
            </a:r>
          </a:p>
        </p:txBody>
      </p:sp>
    </p:spTree>
    <p:extLst>
      <p:ext uri="{BB962C8B-B14F-4D97-AF65-F5344CB8AC3E}">
        <p14:creationId xmlns:p14="http://schemas.microsoft.com/office/powerpoint/2010/main" val="33657700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Others</a:t>
            </a:r>
          </a:p>
        </p:txBody>
      </p:sp>
      <p:sp>
        <p:nvSpPr>
          <p:cNvPr id="3" name="Content Placeholder 2"/>
          <p:cNvSpPr>
            <a:spLocks noGrp="1"/>
          </p:cNvSpPr>
          <p:nvPr>
            <p:ph idx="1"/>
          </p:nvPr>
        </p:nvSpPr>
        <p:spPr/>
        <p:txBody>
          <a:bodyPr/>
          <a:lstStyle/>
          <a:p>
            <a:r>
              <a:rPr lang="en-US" dirty="0"/>
              <a:t>Multivariate t distribution</a:t>
            </a:r>
          </a:p>
          <a:p>
            <a:pPr lvl="1"/>
            <a:r>
              <a:rPr lang="en-US" dirty="0"/>
              <a:t>Multivariate version of Student’s t distribution</a:t>
            </a:r>
          </a:p>
          <a:p>
            <a:pPr lvl="1"/>
            <a:r>
              <a:rPr lang="en-US" dirty="0"/>
              <a:t>Similar to multivariate normal with extra parameter </a:t>
            </a:r>
            <a:r>
              <a:rPr lang="el-GR" i="1" dirty="0"/>
              <a:t>ν</a:t>
            </a:r>
            <a:br>
              <a:rPr lang="en-US" dirty="0"/>
            </a:br>
            <a:r>
              <a:rPr lang="en-US" dirty="0"/>
              <a:t>(degrees of freedom)</a:t>
            </a:r>
          </a:p>
          <a:p>
            <a:r>
              <a:rPr lang="en-US" dirty="0" err="1"/>
              <a:t>Dirichlet</a:t>
            </a:r>
            <a:r>
              <a:rPr lang="en-US" dirty="0"/>
              <a:t> distribution</a:t>
            </a:r>
          </a:p>
          <a:p>
            <a:pPr lvl="1"/>
            <a:r>
              <a:rPr lang="en-US" dirty="0"/>
              <a:t>Multivariate version of the beta distribution</a:t>
            </a:r>
          </a:p>
          <a:p>
            <a:r>
              <a:rPr lang="en-US" dirty="0" err="1"/>
              <a:t>Wishart</a:t>
            </a:r>
            <a:r>
              <a:rPr lang="en-US" dirty="0"/>
              <a:t> distribution</a:t>
            </a:r>
          </a:p>
          <a:p>
            <a:pPr lvl="1"/>
            <a:r>
              <a:rPr lang="en-US" dirty="0"/>
              <a:t>Multivariate version of the gamma distribution</a:t>
            </a:r>
          </a:p>
        </p:txBody>
      </p:sp>
    </p:spTree>
    <p:extLst>
      <p:ext uri="{BB962C8B-B14F-4D97-AF65-F5344CB8AC3E}">
        <p14:creationId xmlns:p14="http://schemas.microsoft.com/office/powerpoint/2010/main" val="35358911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Sklar’s Theorem</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Every multivariate CDF can be expressed in terms of:</a:t>
                </a:r>
              </a:p>
              <a:p>
                <a:pPr lvl="1"/>
                <a:r>
                  <a:rPr lang="en-US" dirty="0"/>
                  <a:t>Its </a:t>
                </a:r>
                <a:r>
                  <a:rPr lang="en-US" dirty="0" err="1"/>
                  <a:t>marginals</a:t>
                </a:r>
                <a:r>
                  <a:rPr lang="en-US" dirty="0"/>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𝑖</m:t>
                        </m:r>
                      </m:sub>
                    </m:sSub>
                    <m:d>
                      <m:dPr>
                        <m:ctrlPr>
                          <a:rPr lang="en-US" i="1" smtClean="0">
                            <a:latin typeface="Cambria Math" panose="02040503050406030204" pitchFamily="18" charset="0"/>
                          </a:rPr>
                        </m:ctrlPr>
                      </m:dPr>
                      <m:e>
                        <m:r>
                          <a:rPr lang="en-US" b="0" i="1" smtClean="0">
                            <a:latin typeface="Cambria Math" panose="02040503050406030204" pitchFamily="18" charset="0"/>
                          </a:rPr>
                          <m:t>𝑥</m:t>
                        </m:r>
                      </m:e>
                    </m:d>
                  </m:oMath>
                </a14:m>
                <a:r>
                  <a:rPr lang="en-US" dirty="0"/>
                  <a:t> and</a:t>
                </a:r>
              </a:p>
              <a:p>
                <a:pPr lvl="1"/>
                <a:r>
                  <a:rPr lang="en-US" dirty="0"/>
                  <a:t>A copula, </a:t>
                </a:r>
                <a14:m>
                  <m:oMath xmlns:m="http://schemas.openxmlformats.org/officeDocument/2006/math">
                    <m:r>
                      <a:rPr lang="en-US" b="0" i="1" smtClean="0">
                        <a:latin typeface="Cambria Math" panose="02040503050406030204" pitchFamily="18" charset="0"/>
                      </a:rPr>
                      <m:t>𝐶</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m:t>
                        </m:r>
                      </m:e>
                    </m:d>
                  </m:oMath>
                </a14:m>
                <a:endParaRPr lang="en-US" dirty="0"/>
              </a:p>
              <a:p>
                <a:r>
                  <a:rPr lang="en-US" dirty="0"/>
                  <a:t>Consequences:</a:t>
                </a:r>
              </a:p>
              <a:p>
                <a:pPr lvl="1"/>
                <a:r>
                  <a:rPr lang="en-US" dirty="0"/>
                  <a:t>Each variable can have whatever distribution you want</a:t>
                </a:r>
              </a:p>
              <a:p>
                <a:pPr lvl="2"/>
                <a:r>
                  <a:rPr lang="en-US" dirty="0"/>
                  <a:t>Defined by the </a:t>
                </a:r>
                <a:r>
                  <a:rPr lang="en-US" dirty="0" err="1"/>
                  <a:t>marginals</a:t>
                </a:r>
                <a:endParaRPr lang="en-US" dirty="0"/>
              </a:p>
              <a:p>
                <a:pPr lvl="1"/>
                <a:r>
                  <a:rPr lang="en-US" dirty="0"/>
                  <a:t>You can specify a way to make the variables relate</a:t>
                </a:r>
              </a:p>
              <a:p>
                <a:pPr lvl="2"/>
                <a:r>
                  <a:rPr lang="en-US" dirty="0"/>
                  <a:t>Defined by the copula</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381"/>
                </a:stretch>
              </a:blipFill>
            </p:spPr>
            <p:txBody>
              <a:bodyPr/>
              <a:lstStyle/>
              <a:p>
                <a:r>
                  <a:rPr lang="en-US">
                    <a:noFill/>
                  </a:rPr>
                  <a:t> </a:t>
                </a:r>
              </a:p>
            </p:txBody>
          </p:sp>
        </mc:Fallback>
      </mc:AlternateContent>
    </p:spTree>
    <p:extLst>
      <p:ext uri="{BB962C8B-B14F-4D97-AF65-F5344CB8AC3E}">
        <p14:creationId xmlns:p14="http://schemas.microsoft.com/office/powerpoint/2010/main" val="6265971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of Many Kinds of Copulas</a:t>
            </a:r>
          </a:p>
        </p:txBody>
      </p:sp>
      <p:sp>
        <p:nvSpPr>
          <p:cNvPr id="3" name="Content Placeholder 2"/>
          <p:cNvSpPr>
            <a:spLocks noGrp="1"/>
          </p:cNvSpPr>
          <p:nvPr>
            <p:ph idx="1"/>
          </p:nvPr>
        </p:nvSpPr>
        <p:spPr/>
        <p:txBody>
          <a:bodyPr/>
          <a:lstStyle/>
          <a:p>
            <a:r>
              <a:rPr lang="en-US" dirty="0"/>
              <a:t>Gaussian Copula</a:t>
            </a:r>
          </a:p>
          <a:p>
            <a:pPr lvl="1"/>
            <a:r>
              <a:rPr lang="en-US" dirty="0"/>
              <a:t>Structure uses the multivariate normal distribution</a:t>
            </a:r>
          </a:p>
          <a:p>
            <a:pPr lvl="1"/>
            <a:r>
              <a:rPr lang="en-US" dirty="0"/>
              <a:t>Familiar elliptical shape</a:t>
            </a:r>
          </a:p>
          <a:p>
            <a:pPr lvl="1"/>
            <a:r>
              <a:rPr lang="en-US" dirty="0"/>
              <a:t>Dominantly defined by Pearson’s coefficient</a:t>
            </a:r>
          </a:p>
          <a:p>
            <a:r>
              <a:rPr lang="en-US" dirty="0"/>
              <a:t>Archimedean Family of Copulas</a:t>
            </a:r>
          </a:p>
          <a:p>
            <a:pPr lvl="1"/>
            <a:r>
              <a:rPr lang="en-US" dirty="0"/>
              <a:t>Other interesting shapes</a:t>
            </a:r>
          </a:p>
          <a:p>
            <a:pPr lvl="1"/>
            <a:r>
              <a:rPr lang="en-US" dirty="0"/>
              <a:t>Single parameter</a:t>
            </a:r>
          </a:p>
          <a:p>
            <a:pPr lvl="1"/>
            <a:r>
              <a:rPr lang="en-US" dirty="0"/>
              <a:t>Definable using Kendall’s tau</a:t>
            </a:r>
          </a:p>
        </p:txBody>
      </p:sp>
    </p:spTree>
    <p:extLst>
      <p:ext uri="{BB962C8B-B14F-4D97-AF65-F5344CB8AC3E}">
        <p14:creationId xmlns:p14="http://schemas.microsoft.com/office/powerpoint/2010/main" val="18392978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Gaussian Copula</a:t>
            </a:r>
          </a:p>
        </p:txBody>
      </p:sp>
      <p:sp>
        <p:nvSpPr>
          <p:cNvPr id="3" name="Content Placeholder 2"/>
          <p:cNvSpPr>
            <a:spLocks noGrp="1"/>
          </p:cNvSpPr>
          <p:nvPr>
            <p:ph idx="1"/>
          </p:nvPr>
        </p:nvSpPr>
        <p:spPr/>
        <p:txBody>
          <a:bodyPr/>
          <a:lstStyle/>
          <a:p>
            <a:r>
              <a:rPr lang="en-US" dirty="0"/>
              <a:t>Assume underlying structure well-represented with a multivariate normal distribution</a:t>
            </a:r>
          </a:p>
          <a:p>
            <a:r>
              <a:rPr lang="en-US" dirty="0"/>
              <a:t>However, variables of interest </a:t>
            </a:r>
            <a:r>
              <a:rPr lang="en-US" u="sng" dirty="0"/>
              <a:t>do not have a normal distribution</a:t>
            </a:r>
          </a:p>
          <a:p>
            <a:r>
              <a:rPr lang="en-US" dirty="0"/>
              <a:t>Generate normal variates with specified correlation</a:t>
            </a:r>
          </a:p>
          <a:p>
            <a:r>
              <a:rPr lang="en-US" dirty="0"/>
              <a:t>Transform them into the target distributions</a:t>
            </a:r>
          </a:p>
        </p:txBody>
      </p:sp>
      <p:sp>
        <p:nvSpPr>
          <p:cNvPr id="4" name="TextBox 3"/>
          <p:cNvSpPr txBox="1"/>
          <p:nvPr/>
        </p:nvSpPr>
        <p:spPr>
          <a:xfrm>
            <a:off x="6096000" y="6081067"/>
            <a:ext cx="5755102" cy="461665"/>
          </a:xfrm>
          <a:prstGeom prst="rect">
            <a:avLst/>
          </a:prstGeom>
          <a:noFill/>
        </p:spPr>
        <p:txBody>
          <a:bodyPr wrap="none" rtlCol="0">
            <a:spAutoFit/>
          </a:bodyPr>
          <a:lstStyle/>
          <a:p>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HEC-WAT Hydrologic Sampler uses this!</a:t>
            </a:r>
          </a:p>
        </p:txBody>
      </p:sp>
    </p:spTree>
    <p:extLst>
      <p:ext uri="{BB962C8B-B14F-4D97-AF65-F5344CB8AC3E}">
        <p14:creationId xmlns:p14="http://schemas.microsoft.com/office/powerpoint/2010/main" val="3327446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61070" y="1802715"/>
            <a:ext cx="3048000" cy="2286000"/>
          </a:xfrm>
          <a:prstGeom prst="rect">
            <a:avLst/>
          </a:prstGeom>
        </p:spPr>
      </p:pic>
      <p:sp>
        <p:nvSpPr>
          <p:cNvPr id="5" name="TextBox 4"/>
          <p:cNvSpPr txBox="1"/>
          <p:nvPr/>
        </p:nvSpPr>
        <p:spPr>
          <a:xfrm>
            <a:off x="810284" y="4088715"/>
            <a:ext cx="1949573" cy="646331"/>
          </a:xfrm>
          <a:prstGeom prst="rect">
            <a:avLst/>
          </a:prstGeom>
          <a:noFill/>
        </p:spPr>
        <p:txBody>
          <a:bodyPr wrap="non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Multivariate</a:t>
            </a:r>
          </a:p>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Standard Normal</a:t>
            </a:r>
          </a:p>
        </p:txBody>
      </p:sp>
      <p:grpSp>
        <p:nvGrpSpPr>
          <p:cNvPr id="36" name="Group 35"/>
          <p:cNvGrpSpPr/>
          <p:nvPr/>
        </p:nvGrpSpPr>
        <p:grpSpPr>
          <a:xfrm>
            <a:off x="4697540" y="927118"/>
            <a:ext cx="2575560" cy="680523"/>
            <a:chOff x="5524500" y="1150620"/>
            <a:chExt cx="2575560" cy="680523"/>
          </a:xfrm>
        </p:grpSpPr>
        <p:sp>
          <p:nvSpPr>
            <p:cNvPr id="17" name="TextBox 16"/>
            <p:cNvSpPr txBox="1"/>
            <p:nvPr/>
          </p:nvSpPr>
          <p:spPr>
            <a:xfrm>
              <a:off x="5585822" y="1461811"/>
              <a:ext cx="2452916" cy="369332"/>
            </a:xfrm>
            <a:prstGeom prst="rect">
              <a:avLst/>
            </a:prstGeom>
            <a:noFill/>
          </p:spPr>
          <p:txBody>
            <a:bodyPr wrap="non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Standard Normal CDF</a:t>
              </a:r>
            </a:p>
          </p:txBody>
        </p:sp>
        <p:cxnSp>
          <p:nvCxnSpPr>
            <p:cNvPr id="13" name="Straight Arrow Connector 12"/>
            <p:cNvCxnSpPr/>
            <p:nvPr/>
          </p:nvCxnSpPr>
          <p:spPr>
            <a:xfrm>
              <a:off x="5524500" y="1461811"/>
              <a:ext cx="2575560"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p:cNvSpPr txBox="1"/>
                <p:nvPr/>
              </p:nvSpPr>
              <p:spPr>
                <a:xfrm>
                  <a:off x="6528131" y="1150620"/>
                  <a:ext cx="56829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b="1" i="1" smtClean="0">
                            <a:solidFill>
                              <a:srgbClr val="C00000"/>
                            </a:solidFill>
                            <a:effectLst>
                              <a:outerShdw blurRad="38100" dist="38100" dir="2700000" algn="tl">
                                <a:srgbClr val="000000">
                                  <a:alpha val="43137"/>
                                </a:srgbClr>
                              </a:outerShdw>
                            </a:effectLst>
                            <a:latin typeface="Cambria Math" panose="02040503050406030204" pitchFamily="18" charset="0"/>
                          </a:rPr>
                          <m:t>𝜱</m:t>
                        </m:r>
                        <m:d>
                          <m:dPr>
                            <m:ctrlPr>
                              <a:rPr lang="el-GR" b="1"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b="1" i="1" smtClean="0">
                                <a:solidFill>
                                  <a:srgbClr val="C00000"/>
                                </a:solidFill>
                                <a:effectLst>
                                  <a:outerShdw blurRad="38100" dist="38100" dir="2700000" algn="tl">
                                    <a:srgbClr val="000000">
                                      <a:alpha val="43137"/>
                                    </a:srgbClr>
                                  </a:outerShdw>
                                </a:effectLst>
                                <a:latin typeface="Cambria Math" panose="02040503050406030204" pitchFamily="18" charset="0"/>
                              </a:rPr>
                              <m:t>𝒙</m:t>
                            </m:r>
                          </m:e>
                        </m:d>
                      </m:oMath>
                    </m:oMathPara>
                  </a14:m>
                  <a:endParaRPr lang="en-US" b="1" dirty="0">
                    <a:solidFill>
                      <a:srgbClr val="C00000"/>
                    </a:solidFill>
                    <a:effectLst>
                      <a:outerShdw blurRad="38100" dist="38100" dir="2700000" algn="tl">
                        <a:srgbClr val="000000">
                          <a:alpha val="43137"/>
                        </a:srgbClr>
                      </a:outerShdw>
                    </a:effectLst>
                    <a:latin typeface="Lato" panose="020F0502020204030203"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6528131" y="1150620"/>
                  <a:ext cx="568297" cy="276999"/>
                </a:xfrm>
                <a:prstGeom prst="rect">
                  <a:avLst/>
                </a:prstGeom>
                <a:blipFill rotWithShape="0">
                  <a:blip r:embed="rId4"/>
                  <a:stretch>
                    <a:fillRect l="-9677" b="-15217"/>
                  </a:stretch>
                </a:blipFill>
              </p:spPr>
              <p:txBody>
                <a:bodyPr/>
                <a:lstStyle/>
                <a:p>
                  <a:r>
                    <a:rPr lang="en-US">
                      <a:noFill/>
                    </a:rPr>
                    <a:t> </a:t>
                  </a:r>
                </a:p>
              </p:txBody>
            </p:sp>
          </mc:Fallback>
        </mc:AlternateContent>
      </p:grpSp>
      <p:sp>
        <p:nvSpPr>
          <p:cNvPr id="6" name="Oval 5"/>
          <p:cNvSpPr/>
          <p:nvPr/>
        </p:nvSpPr>
        <p:spPr>
          <a:xfrm>
            <a:off x="1906990" y="2709495"/>
            <a:ext cx="91440" cy="9144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latin typeface="Lato" panose="020F0502020204030203" pitchFamily="34" charset="0"/>
            </a:endParaRPr>
          </a:p>
        </p:txBody>
      </p:sp>
      <p:cxnSp>
        <p:nvCxnSpPr>
          <p:cNvPr id="8" name="Straight Arrow Connector 7"/>
          <p:cNvCxnSpPr>
            <a:cxnSpLocks/>
          </p:cNvCxnSpPr>
          <p:nvPr/>
        </p:nvCxnSpPr>
        <p:spPr>
          <a:xfrm flipV="1">
            <a:off x="1998430" y="1421715"/>
            <a:ext cx="1422950" cy="12877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3282400" y="232289"/>
            <a:ext cx="1071127" cy="1423852"/>
            <a:chOff x="4044056" y="310283"/>
            <a:chExt cx="1071127" cy="1423852"/>
          </a:xfrm>
        </p:grpSpPr>
        <mc:AlternateContent xmlns:mc="http://schemas.openxmlformats.org/markup-compatibility/2006" xmlns:a14="http://schemas.microsoft.com/office/drawing/2010/main">
          <mc:Choice Requires="a14">
            <p:sp>
              <p:nvSpPr>
                <p:cNvPr id="11" name="TextBox 10"/>
                <p:cNvSpPr txBox="1"/>
                <p:nvPr/>
              </p:nvSpPr>
              <p:spPr>
                <a:xfrm>
                  <a:off x="4289188" y="956614"/>
                  <a:ext cx="580864" cy="7775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rgbClr val="C00000"/>
                                </a:solidFill>
                                <a:latin typeface="Cambria Math" panose="02040503050406030204" pitchFamily="18" charset="0"/>
                              </a:rPr>
                            </m:ctrlPr>
                          </m:dPr>
                          <m:e>
                            <m:m>
                              <m:mPr>
                                <m:mcs>
                                  <m:mc>
                                    <m:mcPr>
                                      <m:count m:val="1"/>
                                      <m:mcJc m:val="center"/>
                                    </m:mcPr>
                                  </m:mc>
                                </m:mcs>
                                <m:ctrlPr>
                                  <a:rPr lang="en-US" i="1" smtClean="0">
                                    <a:solidFill>
                                      <a:srgbClr val="C00000"/>
                                    </a:solidFill>
                                    <a:latin typeface="Cambria Math" panose="02040503050406030204" pitchFamily="18" charset="0"/>
                                  </a:rPr>
                                </m:ctrlPr>
                              </m:mPr>
                              <m:mr>
                                <m:e>
                                  <m:sSub>
                                    <m:sSubPr>
                                      <m:ctrlPr>
                                        <a:rPr lang="en-US"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𝑍</m:t>
                                      </m:r>
                                    </m:e>
                                    <m:sub>
                                      <m:r>
                                        <a:rPr lang="en-US" b="0" i="1" smtClean="0">
                                          <a:solidFill>
                                            <a:srgbClr val="C00000"/>
                                          </a:solidFill>
                                          <a:latin typeface="Cambria Math" panose="02040503050406030204" pitchFamily="18" charset="0"/>
                                        </a:rPr>
                                        <m:t>1</m:t>
                                      </m:r>
                                    </m:sub>
                                  </m:sSub>
                                </m:e>
                              </m:mr>
                              <m:mr>
                                <m:e>
                                  <m:r>
                                    <a:rPr lang="en-US" i="1" smtClean="0">
                                      <a:solidFill>
                                        <a:srgbClr val="C00000"/>
                                      </a:solidFill>
                                      <a:latin typeface="Cambria Math" panose="02040503050406030204" pitchFamily="18" charset="0"/>
                                    </a:rPr>
                                    <m:t>⋮</m:t>
                                  </m:r>
                                </m:e>
                              </m:mr>
                              <m:mr>
                                <m:e>
                                  <m:sSub>
                                    <m:sSubPr>
                                      <m:ctrlPr>
                                        <a:rPr lang="en-US"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𝑍</m:t>
                                      </m:r>
                                    </m:e>
                                    <m:sub>
                                      <m:r>
                                        <a:rPr lang="en-US" b="0" i="1" smtClean="0">
                                          <a:solidFill>
                                            <a:srgbClr val="C00000"/>
                                          </a:solidFill>
                                          <a:latin typeface="Cambria Math" panose="02040503050406030204" pitchFamily="18" charset="0"/>
                                        </a:rPr>
                                        <m:t>𝑘</m:t>
                                      </m:r>
                                    </m:sub>
                                  </m:sSub>
                                </m:e>
                              </m:mr>
                            </m:m>
                          </m:e>
                        </m:d>
                      </m:oMath>
                    </m:oMathPara>
                  </a14:m>
                  <a:endParaRPr lang="en-US" dirty="0">
                    <a:solidFill>
                      <a:srgbClr val="C00000"/>
                    </a:solidFill>
                    <a:latin typeface="Lato" panose="020F0502020204030203"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289188" y="956614"/>
                  <a:ext cx="580864" cy="777521"/>
                </a:xfrm>
                <a:prstGeom prst="rect">
                  <a:avLst/>
                </a:prstGeom>
                <a:blipFill rotWithShape="0">
                  <a:blip r:embed="rId3"/>
                  <a:stretch>
                    <a:fillRect/>
                  </a:stretch>
                </a:blipFill>
              </p:spPr>
              <p:txBody>
                <a:bodyPr/>
                <a:lstStyle/>
                <a:p>
                  <a:r>
                    <a:rPr lang="en-US">
                      <a:noFill/>
                    </a:rPr>
                    <a:t> </a:t>
                  </a:r>
                </a:p>
              </p:txBody>
            </p:sp>
          </mc:Fallback>
        </mc:AlternateContent>
        <p:sp>
          <p:nvSpPr>
            <p:cNvPr id="12" name="TextBox 11"/>
            <p:cNvSpPr txBox="1"/>
            <p:nvPr/>
          </p:nvSpPr>
          <p:spPr>
            <a:xfrm>
              <a:off x="4044056" y="310283"/>
              <a:ext cx="1071127" cy="646331"/>
            </a:xfrm>
            <a:prstGeom prst="rect">
              <a:avLst/>
            </a:prstGeom>
            <a:noFill/>
          </p:spPr>
          <p:txBody>
            <a:bodyPr wrap="non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Sampled</a:t>
              </a:r>
            </a:p>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Vector</a:t>
              </a:r>
            </a:p>
          </p:txBody>
        </p:sp>
      </p:grpSp>
      <p:grpSp>
        <p:nvGrpSpPr>
          <p:cNvPr id="32" name="Group 31"/>
          <p:cNvGrpSpPr/>
          <p:nvPr/>
        </p:nvGrpSpPr>
        <p:grpSpPr>
          <a:xfrm>
            <a:off x="7605919" y="228859"/>
            <a:ext cx="1154482" cy="1423852"/>
            <a:chOff x="8184800" y="426719"/>
            <a:chExt cx="1154482" cy="1423852"/>
          </a:xfrm>
        </p:grpSpPr>
        <mc:AlternateContent xmlns:mc="http://schemas.openxmlformats.org/markup-compatibility/2006" xmlns:a14="http://schemas.microsoft.com/office/drawing/2010/main">
          <mc:Choice Requires="a14">
            <p:sp>
              <p:nvSpPr>
                <p:cNvPr id="18" name="TextBox 17"/>
                <p:cNvSpPr txBox="1"/>
                <p:nvPr/>
              </p:nvSpPr>
              <p:spPr>
                <a:xfrm>
                  <a:off x="8464075" y="1073050"/>
                  <a:ext cx="595932" cy="7775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rgbClr val="C00000"/>
                                </a:solidFill>
                                <a:latin typeface="Cambria Math" panose="02040503050406030204" pitchFamily="18" charset="0"/>
                              </a:rPr>
                            </m:ctrlPr>
                          </m:dPr>
                          <m:e>
                            <m:m>
                              <m:mPr>
                                <m:mcs>
                                  <m:mc>
                                    <m:mcPr>
                                      <m:count m:val="1"/>
                                      <m:mcJc m:val="center"/>
                                    </m:mcPr>
                                  </m:mc>
                                </m:mcs>
                                <m:ctrlPr>
                                  <a:rPr lang="en-US" i="1" smtClean="0">
                                    <a:solidFill>
                                      <a:srgbClr val="C00000"/>
                                    </a:solidFill>
                                    <a:latin typeface="Cambria Math" panose="02040503050406030204" pitchFamily="18" charset="0"/>
                                  </a:rPr>
                                </m:ctrlPr>
                              </m:mPr>
                              <m:mr>
                                <m:e>
                                  <m:sSub>
                                    <m:sSubPr>
                                      <m:ctrlPr>
                                        <a:rPr lang="en-US"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𝑈</m:t>
                                      </m:r>
                                    </m:e>
                                    <m:sub>
                                      <m:r>
                                        <a:rPr lang="en-US" b="0" i="1" smtClean="0">
                                          <a:solidFill>
                                            <a:srgbClr val="C00000"/>
                                          </a:solidFill>
                                          <a:latin typeface="Cambria Math" panose="02040503050406030204" pitchFamily="18" charset="0"/>
                                        </a:rPr>
                                        <m:t>1</m:t>
                                      </m:r>
                                    </m:sub>
                                  </m:sSub>
                                </m:e>
                              </m:mr>
                              <m:mr>
                                <m:e>
                                  <m:r>
                                    <a:rPr lang="en-US" i="1" smtClean="0">
                                      <a:solidFill>
                                        <a:srgbClr val="C00000"/>
                                      </a:solidFill>
                                      <a:latin typeface="Cambria Math" panose="02040503050406030204" pitchFamily="18" charset="0"/>
                                    </a:rPr>
                                    <m:t>⋮</m:t>
                                  </m:r>
                                </m:e>
                              </m:mr>
                              <m:mr>
                                <m:e>
                                  <m:sSub>
                                    <m:sSubPr>
                                      <m:ctrlPr>
                                        <a:rPr lang="en-US"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𝑈</m:t>
                                      </m:r>
                                    </m:e>
                                    <m:sub>
                                      <m:r>
                                        <a:rPr lang="en-US" b="0" i="1" smtClean="0">
                                          <a:solidFill>
                                            <a:srgbClr val="C00000"/>
                                          </a:solidFill>
                                          <a:latin typeface="Cambria Math" panose="02040503050406030204" pitchFamily="18" charset="0"/>
                                        </a:rPr>
                                        <m:t>𝑘</m:t>
                                      </m:r>
                                    </m:sub>
                                  </m:sSub>
                                </m:e>
                              </m:mr>
                            </m:m>
                          </m:e>
                        </m:d>
                      </m:oMath>
                    </m:oMathPara>
                  </a14:m>
                  <a:endParaRPr lang="en-US" dirty="0">
                    <a:solidFill>
                      <a:srgbClr val="C00000"/>
                    </a:solidFill>
                    <a:latin typeface="Lato" panose="020F0502020204030203" pitchFamily="34" charset="0"/>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8464075" y="1073050"/>
                  <a:ext cx="595932" cy="777521"/>
                </a:xfrm>
                <a:prstGeom prst="rect">
                  <a:avLst/>
                </a:prstGeom>
                <a:blipFill rotWithShape="0">
                  <a:blip r:embed="rId5"/>
                  <a:stretch>
                    <a:fillRect/>
                  </a:stretch>
                </a:blipFill>
              </p:spPr>
              <p:txBody>
                <a:bodyPr/>
                <a:lstStyle/>
                <a:p>
                  <a:r>
                    <a:rPr lang="en-US">
                      <a:noFill/>
                    </a:rPr>
                    <a:t> </a:t>
                  </a:r>
                </a:p>
              </p:txBody>
            </p:sp>
          </mc:Fallback>
        </mc:AlternateContent>
        <p:sp>
          <p:nvSpPr>
            <p:cNvPr id="19" name="TextBox 18"/>
            <p:cNvSpPr txBox="1"/>
            <p:nvPr/>
          </p:nvSpPr>
          <p:spPr>
            <a:xfrm>
              <a:off x="8184800" y="426719"/>
              <a:ext cx="1154482" cy="646331"/>
            </a:xfrm>
            <a:prstGeom prst="rect">
              <a:avLst/>
            </a:prstGeom>
            <a:noFill/>
          </p:spPr>
          <p:txBody>
            <a:bodyPr wrap="non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Vector of</a:t>
              </a:r>
            </a:p>
            <a:p>
              <a:pPr algn="ctr"/>
              <a:r>
                <a:rPr lang="en-US" b="1" i="1" dirty="0">
                  <a:solidFill>
                    <a:srgbClr val="C00000"/>
                  </a:solidFill>
                  <a:effectLst>
                    <a:outerShdw blurRad="38100" dist="38100" dir="2700000" algn="tl">
                      <a:srgbClr val="000000">
                        <a:alpha val="43137"/>
                      </a:srgbClr>
                    </a:outerShdw>
                  </a:effectLst>
                  <a:latin typeface="Lato" panose="020F0502020204030203" pitchFamily="34" charset="0"/>
                </a:rPr>
                <a:t>U</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(0, 1)</a:t>
              </a:r>
            </a:p>
          </p:txBody>
        </p:sp>
      </p:grpSp>
      <p:cxnSp>
        <p:nvCxnSpPr>
          <p:cNvPr id="20" name="Straight Arrow Connector 19"/>
          <p:cNvCxnSpPr/>
          <p:nvPr/>
        </p:nvCxnSpPr>
        <p:spPr>
          <a:xfrm>
            <a:off x="8688050" y="1943100"/>
            <a:ext cx="1005139" cy="76639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9693189" y="2804505"/>
            <a:ext cx="1555682" cy="2092048"/>
            <a:chOff x="9693189" y="2804505"/>
            <a:chExt cx="1555682" cy="2092048"/>
          </a:xfrm>
        </p:grpSpPr>
        <mc:AlternateContent xmlns:mc="http://schemas.openxmlformats.org/markup-compatibility/2006" xmlns:a14="http://schemas.microsoft.com/office/drawing/2010/main">
          <mc:Choice Requires="a14">
            <p:sp>
              <p:nvSpPr>
                <p:cNvPr id="23" name="TextBox 22"/>
                <p:cNvSpPr txBox="1"/>
                <p:nvPr/>
              </p:nvSpPr>
              <p:spPr>
                <a:xfrm>
                  <a:off x="9693189" y="2804505"/>
                  <a:ext cx="1555682" cy="8917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rgbClr val="C00000"/>
                                </a:solidFill>
                                <a:latin typeface="Cambria Math" panose="02040503050406030204" pitchFamily="18" charset="0"/>
                              </a:rPr>
                            </m:ctrlPr>
                          </m:dPr>
                          <m:e>
                            <m:m>
                              <m:mPr>
                                <m:mcs>
                                  <m:mc>
                                    <m:mcPr>
                                      <m:count m:val="1"/>
                                      <m:mcJc m:val="center"/>
                                    </m:mcPr>
                                  </m:mc>
                                </m:mcs>
                                <m:ctrlPr>
                                  <a:rPr lang="en-US" i="1" smtClean="0">
                                    <a:solidFill>
                                      <a:srgbClr val="C00000"/>
                                    </a:solidFill>
                                    <a:latin typeface="Cambria Math" panose="02040503050406030204" pitchFamily="18" charset="0"/>
                                  </a:rPr>
                                </m:ctrlPr>
                              </m:mPr>
                              <m:mr>
                                <m:e>
                                  <m:sSubSup>
                                    <m:sSubSupPr>
                                      <m:ctrlPr>
                                        <a:rPr lang="en-US"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𝐹</m:t>
                                      </m:r>
                                    </m:e>
                                    <m:sub>
                                      <m: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−1</m:t>
                                      </m:r>
                                    </m:sup>
                                  </m:sSubSup>
                                  <m:d>
                                    <m:dPr>
                                      <m:ctrlPr>
                                        <a:rPr lang="en-US" i="1" smtClean="0">
                                          <a:solidFill>
                                            <a:srgbClr val="C00000"/>
                                          </a:solidFill>
                                          <a:latin typeface="Cambria Math" panose="02040503050406030204" pitchFamily="18" charset="0"/>
                                        </a:rPr>
                                      </m:ctrlPr>
                                    </m:dPr>
                                    <m:e>
                                      <m:sSub>
                                        <m:sSubPr>
                                          <m:ctrlPr>
                                            <a:rPr lang="en-US"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𝑝</m:t>
                                          </m:r>
                                        </m:e>
                                        <m:sub>
                                          <m:r>
                                            <a:rPr lang="en-US" b="0" i="1" smtClean="0">
                                              <a:solidFill>
                                                <a:srgbClr val="C00000"/>
                                              </a:solidFill>
                                              <a:latin typeface="Cambria Math" panose="02040503050406030204" pitchFamily="18" charset="0"/>
                                            </a:rPr>
                                            <m:t>1</m:t>
                                          </m:r>
                                        </m:sub>
                                      </m:sSub>
                                      <m:r>
                                        <a:rPr lang="en-US" b="0" i="1" smtClean="0">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ea typeface="Cambria Math" panose="02040503050406030204" pitchFamily="18" charset="0"/>
                                            </a:rPr>
                                            <m:t>𝜃</m:t>
                                          </m:r>
                                        </m:e>
                                        <m:sub>
                                          <m:r>
                                            <a:rPr lang="en-US" b="0" i="1" smtClean="0">
                                              <a:solidFill>
                                                <a:srgbClr val="C00000"/>
                                              </a:solidFill>
                                              <a:latin typeface="Cambria Math" panose="02040503050406030204" pitchFamily="18" charset="0"/>
                                            </a:rPr>
                                            <m:t>1</m:t>
                                          </m:r>
                                        </m:sub>
                                      </m:sSub>
                                    </m:e>
                                  </m:d>
                                </m:e>
                              </m:mr>
                              <m:mr>
                                <m:e>
                                  <m:r>
                                    <a:rPr lang="en-US" i="1" smtClean="0">
                                      <a:solidFill>
                                        <a:srgbClr val="C00000"/>
                                      </a:solidFill>
                                      <a:latin typeface="Cambria Math" panose="02040503050406030204" pitchFamily="18" charset="0"/>
                                    </a:rPr>
                                    <m:t>⋮</m:t>
                                  </m:r>
                                </m:e>
                              </m:mr>
                              <m:mr>
                                <m:e>
                                  <m:sSubSup>
                                    <m:sSubSupPr>
                                      <m:ctrlPr>
                                        <a:rPr lang="en-US"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𝐹</m:t>
                                      </m:r>
                                    </m:e>
                                    <m:sub>
                                      <m:r>
                                        <a:rPr lang="en-US" b="0" i="1" smtClean="0">
                                          <a:solidFill>
                                            <a:srgbClr val="C00000"/>
                                          </a:solidFill>
                                          <a:latin typeface="Cambria Math" panose="02040503050406030204" pitchFamily="18" charset="0"/>
                                        </a:rPr>
                                        <m:t>𝑘</m:t>
                                      </m:r>
                                    </m:sub>
                                    <m:sup>
                                      <m:r>
                                        <a:rPr lang="en-US" b="0" i="1" smtClean="0">
                                          <a:solidFill>
                                            <a:srgbClr val="C00000"/>
                                          </a:solidFill>
                                          <a:latin typeface="Cambria Math" panose="02040503050406030204" pitchFamily="18" charset="0"/>
                                        </a:rPr>
                                        <m:t>−1</m:t>
                                      </m:r>
                                    </m:sup>
                                  </m:sSubSup>
                                  <m:d>
                                    <m:dPr>
                                      <m:ctrlPr>
                                        <a:rPr lang="en-US" i="1" smtClean="0">
                                          <a:solidFill>
                                            <a:srgbClr val="C00000"/>
                                          </a:solidFill>
                                          <a:latin typeface="Cambria Math" panose="02040503050406030204" pitchFamily="18" charset="0"/>
                                        </a:rPr>
                                      </m:ctrlPr>
                                    </m:dPr>
                                    <m:e>
                                      <m:sSub>
                                        <m:sSubPr>
                                          <m:ctrlPr>
                                            <a:rPr lang="en-US"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𝑝</m:t>
                                          </m:r>
                                        </m:e>
                                        <m:sub>
                                          <m:r>
                                            <a:rPr lang="en-US" b="0" i="1" smtClean="0">
                                              <a:solidFill>
                                                <a:srgbClr val="C00000"/>
                                              </a:solidFill>
                                              <a:latin typeface="Cambria Math" panose="02040503050406030204" pitchFamily="18" charset="0"/>
                                            </a:rPr>
                                            <m:t>𝑘</m:t>
                                          </m:r>
                                        </m:sub>
                                      </m:sSub>
                                      <m:r>
                                        <a:rPr lang="en-US" b="0" i="1" smtClean="0">
                                          <a:solidFill>
                                            <a:srgbClr val="C00000"/>
                                          </a:solidFill>
                                          <a:latin typeface="Cambria Math" panose="02040503050406030204" pitchFamily="18" charset="0"/>
                                        </a:rPr>
                                        <m:t>;</m:t>
                                      </m:r>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ea typeface="Cambria Math" panose="02040503050406030204" pitchFamily="18" charset="0"/>
                                            </a:rPr>
                                            <m:t>𝜃</m:t>
                                          </m:r>
                                        </m:e>
                                        <m:sub>
                                          <m:r>
                                            <a:rPr lang="en-US" b="0" i="1" smtClean="0">
                                              <a:solidFill>
                                                <a:srgbClr val="C00000"/>
                                              </a:solidFill>
                                              <a:latin typeface="Cambria Math" panose="02040503050406030204" pitchFamily="18" charset="0"/>
                                            </a:rPr>
                                            <m:t>𝑘</m:t>
                                          </m:r>
                                        </m:sub>
                                      </m:sSub>
                                    </m:e>
                                  </m:d>
                                </m:e>
                              </m:mr>
                            </m:m>
                          </m:e>
                        </m:d>
                      </m:oMath>
                    </m:oMathPara>
                  </a14:m>
                  <a:endParaRPr lang="en-US" dirty="0">
                    <a:solidFill>
                      <a:srgbClr val="C00000"/>
                    </a:solidFill>
                    <a:latin typeface="Lato" panose="020F0502020204030203" pitchFamily="34" charset="0"/>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9693189" y="2804505"/>
                  <a:ext cx="1555682" cy="891719"/>
                </a:xfrm>
                <a:prstGeom prst="rect">
                  <a:avLst/>
                </a:prstGeom>
                <a:blipFill rotWithShape="0">
                  <a:blip r:embed="rId6"/>
                  <a:stretch>
                    <a:fillRect/>
                  </a:stretch>
                </a:blipFill>
              </p:spPr>
              <p:txBody>
                <a:bodyPr/>
                <a:lstStyle/>
                <a:p>
                  <a:r>
                    <a:rPr lang="en-US">
                      <a:noFill/>
                    </a:rPr>
                    <a:t> </a:t>
                  </a:r>
                </a:p>
              </p:txBody>
            </p:sp>
          </mc:Fallback>
        </mc:AlternateContent>
        <p:sp>
          <p:nvSpPr>
            <p:cNvPr id="24" name="TextBox 23"/>
            <p:cNvSpPr txBox="1"/>
            <p:nvPr/>
          </p:nvSpPr>
          <p:spPr>
            <a:xfrm>
              <a:off x="9868941" y="3696224"/>
              <a:ext cx="1204176" cy="1200329"/>
            </a:xfrm>
            <a:prstGeom prst="rect">
              <a:avLst/>
            </a:prstGeom>
            <a:noFill/>
          </p:spPr>
          <p:txBody>
            <a:bodyPr wrap="non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Vector of</a:t>
              </a:r>
            </a:p>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Marginal</a:t>
              </a:r>
            </a:p>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Quantile</a:t>
              </a:r>
            </a:p>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Functions</a:t>
              </a:r>
            </a:p>
          </p:txBody>
        </p:sp>
      </p:grpSp>
      <p:cxnSp>
        <p:nvCxnSpPr>
          <p:cNvPr id="26" name="Straight Arrow Connector 25"/>
          <p:cNvCxnSpPr/>
          <p:nvPr/>
        </p:nvCxnSpPr>
        <p:spPr>
          <a:xfrm flipH="1">
            <a:off x="6766560" y="3646009"/>
            <a:ext cx="2683108" cy="108903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89900" y="4319171"/>
            <a:ext cx="1725152" cy="1974625"/>
            <a:chOff x="3343781" y="4189631"/>
            <a:chExt cx="1725152" cy="1974625"/>
          </a:xfrm>
        </p:grpSpPr>
        <mc:AlternateContent xmlns:mc="http://schemas.openxmlformats.org/markup-compatibility/2006" xmlns:a14="http://schemas.microsoft.com/office/drawing/2010/main">
          <mc:Choice Requires="a14">
            <p:sp>
              <p:nvSpPr>
                <p:cNvPr id="28" name="TextBox 27"/>
                <p:cNvSpPr txBox="1"/>
                <p:nvPr/>
              </p:nvSpPr>
              <p:spPr>
                <a:xfrm>
                  <a:off x="3911213" y="4189631"/>
                  <a:ext cx="590290" cy="7775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US" i="1" smtClean="0">
                                <a:solidFill>
                                  <a:schemeClr val="tx1"/>
                                </a:solidFill>
                                <a:latin typeface="Cambria Math" panose="02040503050406030204" pitchFamily="18" charset="0"/>
                              </a:rPr>
                            </m:ctrlPr>
                          </m:dPr>
                          <m:e>
                            <m:m>
                              <m:mPr>
                                <m:mcs>
                                  <m:mc>
                                    <m:mcPr>
                                      <m:count m:val="1"/>
                                      <m:mcJc m:val="center"/>
                                    </m:mcPr>
                                  </m:mc>
                                </m:mcs>
                                <m:ctrlPr>
                                  <a:rPr lang="en-US" i="1" smtClean="0">
                                    <a:solidFill>
                                      <a:schemeClr val="tx1"/>
                                    </a:solidFill>
                                    <a:latin typeface="Cambria Math" panose="02040503050406030204" pitchFamily="18" charset="0"/>
                                  </a:rPr>
                                </m:ctrlPr>
                              </m:mPr>
                              <m:mr>
                                <m:e>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𝑋</m:t>
                                      </m:r>
                                    </m:e>
                                    <m:sub>
                                      <m:r>
                                        <a:rPr lang="en-US" b="0" i="1" smtClean="0">
                                          <a:solidFill>
                                            <a:schemeClr val="tx1"/>
                                          </a:solidFill>
                                          <a:latin typeface="Cambria Math" panose="02040503050406030204" pitchFamily="18" charset="0"/>
                                        </a:rPr>
                                        <m:t>1</m:t>
                                      </m:r>
                                    </m:sub>
                                  </m:sSub>
                                </m:e>
                              </m:mr>
                              <m:mr>
                                <m:e>
                                  <m:r>
                                    <a:rPr lang="en-US" i="1" smtClean="0">
                                      <a:solidFill>
                                        <a:schemeClr val="tx1"/>
                                      </a:solidFill>
                                      <a:latin typeface="Cambria Math" panose="02040503050406030204" pitchFamily="18" charset="0"/>
                                    </a:rPr>
                                    <m:t>⋮</m:t>
                                  </m:r>
                                </m:e>
                              </m:mr>
                              <m:mr>
                                <m:e>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𝑋</m:t>
                                      </m:r>
                                    </m:e>
                                    <m:sub>
                                      <m:r>
                                        <a:rPr lang="en-US" b="0" i="1" smtClean="0">
                                          <a:solidFill>
                                            <a:schemeClr val="tx1"/>
                                          </a:solidFill>
                                          <a:latin typeface="Cambria Math" panose="02040503050406030204" pitchFamily="18" charset="0"/>
                                        </a:rPr>
                                        <m:t>𝑘</m:t>
                                      </m:r>
                                    </m:sub>
                                  </m:sSub>
                                </m:e>
                              </m:mr>
                            </m:m>
                          </m:e>
                        </m:d>
                      </m:oMath>
                    </m:oMathPara>
                  </a14:m>
                  <a:endParaRPr lang="en-US" dirty="0">
                    <a:solidFill>
                      <a:schemeClr val="tx1"/>
                    </a:solidFill>
                    <a:latin typeface="Lato" panose="020F0502020204030203" pitchFamily="34" charset="0"/>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3911213" y="4189631"/>
                  <a:ext cx="590290" cy="777521"/>
                </a:xfrm>
                <a:prstGeom prst="rect">
                  <a:avLst/>
                </a:prstGeom>
                <a:blipFill>
                  <a:blip r:embed="rId7"/>
                  <a:stretch>
                    <a:fillRect/>
                  </a:stretch>
                </a:blipFill>
              </p:spPr>
              <p:txBody>
                <a:bodyPr/>
                <a:lstStyle/>
                <a:p>
                  <a:r>
                    <a:rPr lang="en-US">
                      <a:noFill/>
                    </a:rPr>
                    <a:t> </a:t>
                  </a:r>
                </a:p>
              </p:txBody>
            </p:sp>
          </mc:Fallback>
        </mc:AlternateContent>
        <p:sp>
          <p:nvSpPr>
            <p:cNvPr id="29" name="TextBox 28"/>
            <p:cNvSpPr txBox="1"/>
            <p:nvPr/>
          </p:nvSpPr>
          <p:spPr>
            <a:xfrm>
              <a:off x="3343781" y="4963927"/>
              <a:ext cx="1725152" cy="1200329"/>
            </a:xfrm>
            <a:prstGeom prst="rect">
              <a:avLst/>
            </a:prstGeom>
            <a:noFill/>
          </p:spPr>
          <p:txBody>
            <a:bodyPr wrap="non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Vector of</a:t>
              </a:r>
            </a:p>
            <a:p>
              <a:pPr algn="ctr"/>
              <a:r>
                <a:rPr lang="en-US" b="1" dirty="0">
                  <a:effectLst>
                    <a:outerShdw blurRad="38100" dist="38100" dir="2700000" algn="tl">
                      <a:srgbClr val="000000">
                        <a:alpha val="43137"/>
                      </a:srgbClr>
                    </a:outerShdw>
                  </a:effectLst>
                  <a:latin typeface="Lato" panose="020F0502020204030203" pitchFamily="34" charset="0"/>
                </a:rPr>
                <a:t>Values with</a:t>
              </a:r>
            </a:p>
            <a:p>
              <a:pPr algn="ctr"/>
              <a:r>
                <a:rPr lang="en-US" b="1" dirty="0">
                  <a:effectLst>
                    <a:outerShdw blurRad="38100" dist="38100" dir="2700000" algn="tl">
                      <a:srgbClr val="000000">
                        <a:alpha val="43137"/>
                      </a:srgbClr>
                    </a:outerShdw>
                  </a:effectLst>
                  <a:latin typeface="Lato" panose="020F0502020204030203" pitchFamily="34" charset="0"/>
                </a:rPr>
                <a:t>Desired Target</a:t>
              </a:r>
            </a:p>
            <a:p>
              <a:pPr algn="ctr"/>
              <a:r>
                <a:rPr lang="en-US" b="1" dirty="0">
                  <a:effectLst>
                    <a:outerShdw blurRad="38100" dist="38100" dir="2700000" algn="tl">
                      <a:srgbClr val="000000">
                        <a:alpha val="43137"/>
                      </a:srgbClr>
                    </a:outerShdw>
                  </a:effectLst>
                  <a:latin typeface="Lato" panose="020F0502020204030203" pitchFamily="34" charset="0"/>
                </a:rPr>
                <a:t>Distributions</a:t>
              </a:r>
            </a:p>
          </p:txBody>
        </p:sp>
      </p:grpSp>
      <p:cxnSp>
        <p:nvCxnSpPr>
          <p:cNvPr id="43" name="Straight Arrow Connector 42"/>
          <p:cNvCxnSpPr/>
          <p:nvPr/>
        </p:nvCxnSpPr>
        <p:spPr>
          <a:xfrm flipH="1" flipV="1">
            <a:off x="3421380" y="3802380"/>
            <a:ext cx="2279791" cy="932666"/>
          </a:xfrm>
          <a:prstGeom prst="straightConnector1">
            <a:avLst/>
          </a:prstGeom>
          <a:ln w="28575">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rot="1356660">
            <a:off x="3958193" y="3907388"/>
            <a:ext cx="1372492" cy="369332"/>
          </a:xfrm>
          <a:prstGeom prst="rect">
            <a:avLst/>
          </a:prstGeom>
          <a:noFill/>
        </p:spPr>
        <p:txBody>
          <a:bodyPr wrap="none" rtlCol="0">
            <a:spAutoFit/>
          </a:bodyPr>
          <a:lstStyle/>
          <a:p>
            <a:r>
              <a:rPr lang="en-US" i="1" dirty="0">
                <a:solidFill>
                  <a:srgbClr val="C00000"/>
                </a:solidFill>
                <a:effectLst>
                  <a:outerShdw blurRad="38100" dist="38100" dir="2700000" algn="tl">
                    <a:srgbClr val="000000">
                      <a:alpha val="43137"/>
                    </a:srgbClr>
                  </a:outerShdw>
                </a:effectLst>
                <a:latin typeface="Lato" panose="020F0502020204030203" pitchFamily="34" charset="0"/>
              </a:rPr>
              <a:t>Next Sample</a:t>
            </a:r>
          </a:p>
        </p:txBody>
      </p:sp>
      <p:sp>
        <p:nvSpPr>
          <p:cNvPr id="47" name="Title 1"/>
          <p:cNvSpPr>
            <a:spLocks noGrp="1"/>
          </p:cNvSpPr>
          <p:nvPr>
            <p:ph type="title"/>
          </p:nvPr>
        </p:nvSpPr>
        <p:spPr>
          <a:xfrm>
            <a:off x="3870240" y="2188420"/>
            <a:ext cx="4404360" cy="1325563"/>
          </a:xfrm>
        </p:spPr>
        <p:txBody>
          <a:bodyPr/>
          <a:lstStyle/>
          <a:p>
            <a:pPr algn="ctr"/>
            <a:r>
              <a:rPr lang="en-US" b="1" dirty="0">
                <a:solidFill>
                  <a:srgbClr val="C00000"/>
                </a:solidFill>
                <a:effectLst>
                  <a:outerShdw blurRad="38100" dist="38100" dir="2700000" algn="tl">
                    <a:srgbClr val="000000">
                      <a:alpha val="43137"/>
                    </a:srgbClr>
                  </a:outerShdw>
                </a:effectLst>
              </a:rPr>
              <a:t>Gaussian Copula</a:t>
            </a:r>
          </a:p>
        </p:txBody>
      </p:sp>
      <p:sp>
        <p:nvSpPr>
          <p:cNvPr id="49" name="Oval 48"/>
          <p:cNvSpPr/>
          <p:nvPr/>
        </p:nvSpPr>
        <p:spPr>
          <a:xfrm>
            <a:off x="1350730" y="2945715"/>
            <a:ext cx="91440" cy="9144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latin typeface="Lato" panose="020F0502020204030203" pitchFamily="34" charset="0"/>
            </a:endParaRPr>
          </a:p>
        </p:txBody>
      </p:sp>
    </p:spTree>
    <p:extLst>
      <p:ext uri="{BB962C8B-B14F-4D97-AF65-F5344CB8AC3E}">
        <p14:creationId xmlns:p14="http://schemas.microsoft.com/office/powerpoint/2010/main" val="384428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6" grpId="0"/>
      <p:bldP spid="4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524000" y="0"/>
            <a:ext cx="9144000" cy="6858000"/>
          </a:xfrm>
          <a:prstGeom prst="rect">
            <a:avLst/>
          </a:prstGeom>
        </p:spPr>
      </p:pic>
      <p:sp>
        <p:nvSpPr>
          <p:cNvPr id="5" name="Rectangle 4"/>
          <p:cNvSpPr/>
          <p:nvPr/>
        </p:nvSpPr>
        <p:spPr>
          <a:xfrm>
            <a:off x="1524000" y="3511296"/>
            <a:ext cx="4511040" cy="327355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6863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24000" y="0"/>
            <a:ext cx="9144000" cy="6858000"/>
          </a:xfrm>
          <a:prstGeom prst="rect">
            <a:avLst/>
          </a:prstGeom>
        </p:spPr>
      </p:pic>
      <p:grpSp>
        <p:nvGrpSpPr>
          <p:cNvPr id="3" name="Group 2"/>
          <p:cNvGrpSpPr/>
          <p:nvPr/>
        </p:nvGrpSpPr>
        <p:grpSpPr>
          <a:xfrm>
            <a:off x="4808220" y="6177477"/>
            <a:ext cx="2575560" cy="680523"/>
            <a:chOff x="5524500" y="1150620"/>
            <a:chExt cx="2575560" cy="680523"/>
          </a:xfrm>
        </p:grpSpPr>
        <p:sp>
          <p:nvSpPr>
            <p:cNvPr id="6" name="TextBox 5"/>
            <p:cNvSpPr txBox="1"/>
            <p:nvPr/>
          </p:nvSpPr>
          <p:spPr>
            <a:xfrm>
              <a:off x="5585822" y="1461811"/>
              <a:ext cx="2452916" cy="369332"/>
            </a:xfrm>
            <a:prstGeom prst="rect">
              <a:avLst/>
            </a:prstGeom>
            <a:noFill/>
          </p:spPr>
          <p:txBody>
            <a:bodyPr wrap="non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Standard Normal CDF</a:t>
              </a:r>
            </a:p>
          </p:txBody>
        </p:sp>
        <p:cxnSp>
          <p:nvCxnSpPr>
            <p:cNvPr id="4" name="Straight Arrow Connector 3"/>
            <p:cNvCxnSpPr/>
            <p:nvPr/>
          </p:nvCxnSpPr>
          <p:spPr>
            <a:xfrm>
              <a:off x="5524500" y="1461811"/>
              <a:ext cx="2575560" cy="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 name="TextBox 4"/>
                <p:cNvSpPr txBox="1"/>
                <p:nvPr/>
              </p:nvSpPr>
              <p:spPr>
                <a:xfrm>
                  <a:off x="6528131" y="1150620"/>
                  <a:ext cx="56829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l-GR" b="1" i="1" smtClean="0">
                            <a:solidFill>
                              <a:srgbClr val="C00000"/>
                            </a:solidFill>
                            <a:effectLst>
                              <a:outerShdw blurRad="38100" dist="38100" dir="2700000" algn="tl">
                                <a:srgbClr val="000000">
                                  <a:alpha val="43137"/>
                                </a:srgbClr>
                              </a:outerShdw>
                            </a:effectLst>
                            <a:latin typeface="Cambria Math" panose="02040503050406030204" pitchFamily="18" charset="0"/>
                          </a:rPr>
                          <m:t>𝜱</m:t>
                        </m:r>
                        <m:d>
                          <m:dPr>
                            <m:ctrlPr>
                              <a:rPr lang="el-GR" b="1"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b="1" i="1" smtClean="0">
                                <a:solidFill>
                                  <a:srgbClr val="C00000"/>
                                </a:solidFill>
                                <a:effectLst>
                                  <a:outerShdw blurRad="38100" dist="38100" dir="2700000" algn="tl">
                                    <a:srgbClr val="000000">
                                      <a:alpha val="43137"/>
                                    </a:srgbClr>
                                  </a:outerShdw>
                                </a:effectLst>
                                <a:latin typeface="Cambria Math" panose="02040503050406030204" pitchFamily="18" charset="0"/>
                              </a:rPr>
                              <m:t>𝒙</m:t>
                            </m:r>
                          </m:e>
                        </m:d>
                      </m:oMath>
                    </m:oMathPara>
                  </a14:m>
                  <a:endParaRPr lang="en-US" b="1" dirty="0">
                    <a:solidFill>
                      <a:srgbClr val="C00000"/>
                    </a:solidFill>
                    <a:effectLst>
                      <a:outerShdw blurRad="38100" dist="38100" dir="2700000" algn="tl">
                        <a:srgbClr val="000000">
                          <a:alpha val="43137"/>
                        </a:srgbClr>
                      </a:outerShdw>
                    </a:effectLst>
                    <a:latin typeface="Lato" panose="020F0502020204030203"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528131" y="1150620"/>
                  <a:ext cx="568297" cy="276999"/>
                </a:xfrm>
                <a:prstGeom prst="rect">
                  <a:avLst/>
                </a:prstGeom>
                <a:blipFill>
                  <a:blip r:embed="rId4"/>
                  <a:stretch>
                    <a:fillRect l="-9574" b="-19565"/>
                  </a:stretch>
                </a:blipFill>
              </p:spPr>
              <p:txBody>
                <a:bodyPr/>
                <a:lstStyle/>
                <a:p>
                  <a:r>
                    <a:rPr lang="en-US">
                      <a:noFill/>
                    </a:rPr>
                    <a:t> </a:t>
                  </a:r>
                </a:p>
              </p:txBody>
            </p:sp>
          </mc:Fallback>
        </mc:AlternateContent>
      </p:grpSp>
    </p:spTree>
    <p:extLst>
      <p:ext uri="{BB962C8B-B14F-4D97-AF65-F5344CB8AC3E}">
        <p14:creationId xmlns:p14="http://schemas.microsoft.com/office/powerpoint/2010/main" val="29418770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0"/>
            <a:ext cx="4572000" cy="3429000"/>
          </a:xfrm>
          <a:prstGeom prst="rect">
            <a:avLst/>
          </a:prstGeom>
        </p:spPr>
      </p:pic>
      <p:pic>
        <p:nvPicPr>
          <p:cNvPr id="3" name="Picture 2"/>
          <p:cNvPicPr>
            <a:picLocks noChangeAspect="1"/>
          </p:cNvPicPr>
          <p:nvPr/>
        </p:nvPicPr>
        <p:blipFill>
          <a:blip r:embed="rId4"/>
          <a:stretch>
            <a:fillRect/>
          </a:stretch>
        </p:blipFill>
        <p:spPr>
          <a:xfrm>
            <a:off x="0" y="3429000"/>
            <a:ext cx="4572000" cy="3429000"/>
          </a:xfrm>
          <a:prstGeom prst="rect">
            <a:avLst/>
          </a:prstGeom>
        </p:spPr>
      </p:pic>
      <p:pic>
        <p:nvPicPr>
          <p:cNvPr id="5" name="Picture 4"/>
          <p:cNvPicPr>
            <a:picLocks noChangeAspect="1"/>
          </p:cNvPicPr>
          <p:nvPr/>
        </p:nvPicPr>
        <p:blipFill>
          <a:blip r:embed="rId5"/>
          <a:stretch>
            <a:fillRect/>
          </a:stretch>
        </p:blipFill>
        <p:spPr>
          <a:xfrm>
            <a:off x="4572000" y="571500"/>
            <a:ext cx="7620000" cy="5715000"/>
          </a:xfrm>
          <a:prstGeom prst="rect">
            <a:avLst/>
          </a:prstGeom>
        </p:spPr>
      </p:pic>
      <p:sp>
        <p:nvSpPr>
          <p:cNvPr id="6" name="TextBox 5"/>
          <p:cNvSpPr txBox="1"/>
          <p:nvPr/>
        </p:nvSpPr>
        <p:spPr>
          <a:xfrm>
            <a:off x="2730736" y="308490"/>
            <a:ext cx="1635384" cy="830997"/>
          </a:xfrm>
          <a:prstGeom prst="rect">
            <a:avLst/>
          </a:prstGeom>
          <a:noFill/>
        </p:spPr>
        <p:txBody>
          <a:bodyPr wrap="non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Variable A</a:t>
            </a:r>
          </a:p>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Density</a:t>
            </a:r>
          </a:p>
        </p:txBody>
      </p:sp>
      <p:sp>
        <p:nvSpPr>
          <p:cNvPr id="7" name="TextBox 6"/>
          <p:cNvSpPr txBox="1"/>
          <p:nvPr/>
        </p:nvSpPr>
        <p:spPr>
          <a:xfrm>
            <a:off x="295357" y="3755905"/>
            <a:ext cx="1617751" cy="830997"/>
          </a:xfrm>
          <a:prstGeom prst="rect">
            <a:avLst/>
          </a:prstGeom>
          <a:noFill/>
        </p:spPr>
        <p:txBody>
          <a:bodyPr wrap="non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Variable B</a:t>
            </a:r>
          </a:p>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Density</a:t>
            </a:r>
          </a:p>
        </p:txBody>
      </p:sp>
      <p:sp>
        <p:nvSpPr>
          <p:cNvPr id="8" name="TextBox 7"/>
          <p:cNvSpPr txBox="1"/>
          <p:nvPr/>
        </p:nvSpPr>
        <p:spPr>
          <a:xfrm>
            <a:off x="8745111" y="3386573"/>
            <a:ext cx="2606804" cy="1569660"/>
          </a:xfrm>
          <a:prstGeom prst="rect">
            <a:avLst/>
          </a:prstGeom>
          <a:noFill/>
        </p:spPr>
        <p:txBody>
          <a:bodyPr wrap="non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Joint Distribution</a:t>
            </a:r>
          </a:p>
          <a:p>
            <a:pPr algn="ctr"/>
            <a:endParaRPr lang="en-US" sz="2400" b="1" dirty="0">
              <a:solidFill>
                <a:srgbClr val="C00000"/>
              </a:solidFill>
              <a:effectLst>
                <a:outerShdw blurRad="38100" dist="38100" dir="2700000" algn="tl">
                  <a:srgbClr val="000000">
                    <a:alpha val="43137"/>
                  </a:srgbClr>
                </a:outerShdw>
              </a:effectLst>
              <a:latin typeface="Lato" panose="020F0502020204030203" pitchFamily="34" charset="0"/>
            </a:endParaRPr>
          </a:p>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Gaussian Copula</a:t>
            </a:r>
          </a:p>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r = 0.9</a:t>
            </a:r>
          </a:p>
        </p:txBody>
      </p:sp>
      <p:sp>
        <p:nvSpPr>
          <p:cNvPr id="9" name="TextBox 8"/>
          <p:cNvSpPr txBox="1"/>
          <p:nvPr/>
        </p:nvSpPr>
        <p:spPr>
          <a:xfrm>
            <a:off x="11455421" y="5143500"/>
            <a:ext cx="476412" cy="584775"/>
          </a:xfrm>
          <a:prstGeom prst="rect">
            <a:avLst/>
          </a:prstGeom>
          <a:noFill/>
        </p:spPr>
        <p:txBody>
          <a:bodyPr wrap="none" rtlCol="0">
            <a:spAutoFit/>
          </a:bodyPr>
          <a:lstStyle/>
          <a:p>
            <a:pPr algn="ctr"/>
            <a:r>
              <a:rPr lang="en-US" sz="3200" b="1" dirty="0">
                <a:solidFill>
                  <a:srgbClr val="C00000"/>
                </a:solidFill>
                <a:effectLst>
                  <a:outerShdw blurRad="38100" dist="38100" dir="2700000" algn="tl">
                    <a:srgbClr val="000000">
                      <a:alpha val="43137"/>
                    </a:srgbClr>
                  </a:outerShdw>
                </a:effectLst>
                <a:latin typeface="Lato" panose="020F0502020204030203" pitchFamily="34" charset="0"/>
              </a:rPr>
              <a:t>A</a:t>
            </a:r>
          </a:p>
        </p:txBody>
      </p:sp>
      <p:sp>
        <p:nvSpPr>
          <p:cNvPr id="10" name="TextBox 9"/>
          <p:cNvSpPr txBox="1"/>
          <p:nvPr/>
        </p:nvSpPr>
        <p:spPr>
          <a:xfrm>
            <a:off x="5043917" y="1014978"/>
            <a:ext cx="452368" cy="584775"/>
          </a:xfrm>
          <a:prstGeom prst="rect">
            <a:avLst/>
          </a:prstGeom>
          <a:noFill/>
        </p:spPr>
        <p:txBody>
          <a:bodyPr wrap="none" rtlCol="0">
            <a:spAutoFit/>
          </a:bodyPr>
          <a:lstStyle/>
          <a:p>
            <a:pPr algn="ctr"/>
            <a:r>
              <a:rPr lang="en-US" sz="3200" b="1" dirty="0">
                <a:solidFill>
                  <a:srgbClr val="C00000"/>
                </a:solidFill>
                <a:effectLst>
                  <a:outerShdw blurRad="38100" dist="38100" dir="2700000" algn="tl">
                    <a:srgbClr val="000000">
                      <a:alpha val="43137"/>
                    </a:srgbClr>
                  </a:outerShdw>
                </a:effectLst>
                <a:latin typeface="Lato" panose="020F0502020204030203" pitchFamily="34" charset="0"/>
              </a:rPr>
              <a:t>B</a:t>
            </a:r>
          </a:p>
        </p:txBody>
      </p:sp>
    </p:spTree>
    <p:extLst>
      <p:ext uri="{BB962C8B-B14F-4D97-AF65-F5344CB8AC3E}">
        <p14:creationId xmlns:p14="http://schemas.microsoft.com/office/powerpoint/2010/main" val="35672733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Questions?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689208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Notation</a:t>
            </a:r>
          </a:p>
        </p:txBody>
      </p:sp>
      <p:sp>
        <p:nvSpPr>
          <p:cNvPr id="3" name="Content Placeholder 2"/>
          <p:cNvSpPr>
            <a:spLocks noGrp="1"/>
          </p:cNvSpPr>
          <p:nvPr>
            <p:ph idx="1"/>
          </p:nvPr>
        </p:nvSpPr>
        <p:spPr/>
        <p:txBody>
          <a:bodyPr/>
          <a:lstStyle/>
          <a:p>
            <a:r>
              <a:rPr lang="en-US" dirty="0"/>
              <a:t>Marginal</a:t>
            </a:r>
          </a:p>
          <a:p>
            <a:pPr lvl="1"/>
            <a:r>
              <a:rPr lang="en-US" dirty="0"/>
              <a:t>P(A)</a:t>
            </a:r>
          </a:p>
          <a:p>
            <a:r>
              <a:rPr lang="en-US" dirty="0"/>
              <a:t>Joint</a:t>
            </a:r>
          </a:p>
          <a:p>
            <a:pPr lvl="1"/>
            <a:r>
              <a:rPr lang="en-US" dirty="0"/>
              <a:t>P(A,B) or P(A and B) or P(A ∩ B)</a:t>
            </a:r>
          </a:p>
          <a:p>
            <a:r>
              <a:rPr lang="en-US" dirty="0"/>
              <a:t>Conditional</a:t>
            </a:r>
          </a:p>
          <a:p>
            <a:pPr lvl="1"/>
            <a:r>
              <a:rPr lang="en-US" dirty="0"/>
              <a:t>P(A|B)</a:t>
            </a:r>
          </a:p>
        </p:txBody>
      </p:sp>
    </p:spTree>
    <p:extLst>
      <p:ext uri="{BB962C8B-B14F-4D97-AF65-F5344CB8AC3E}">
        <p14:creationId xmlns:p14="http://schemas.microsoft.com/office/powerpoint/2010/main" val="975264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Marginal Probability</a:t>
            </a:r>
          </a:p>
        </p:txBody>
      </p:sp>
      <p:sp>
        <p:nvSpPr>
          <p:cNvPr id="3" name="Content Placeholder 2"/>
          <p:cNvSpPr>
            <a:spLocks noGrp="1"/>
          </p:cNvSpPr>
          <p:nvPr>
            <p:ph idx="1"/>
          </p:nvPr>
        </p:nvSpPr>
        <p:spPr/>
        <p:txBody>
          <a:bodyPr/>
          <a:lstStyle/>
          <a:p>
            <a:r>
              <a:rPr lang="en-US" i="1" dirty="0"/>
              <a:t>What is the probability of A occurring irrespective of what happens with B?</a:t>
            </a:r>
          </a:p>
        </p:txBody>
      </p:sp>
      <p:grpSp>
        <p:nvGrpSpPr>
          <p:cNvPr id="4" name="Group 3"/>
          <p:cNvGrpSpPr/>
          <p:nvPr/>
        </p:nvGrpSpPr>
        <p:grpSpPr>
          <a:xfrm>
            <a:off x="3179400" y="3433763"/>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6" name="Oval 5"/>
            <p:cNvSpPr>
              <a:spLocks noChangeAspect="1"/>
            </p:cNvSpPr>
            <p:nvPr/>
          </p:nvSpPr>
          <p:spPr>
            <a:xfrm>
              <a:off x="2939451" y="3630673"/>
              <a:ext cx="2057400" cy="2057400"/>
            </a:xfrm>
            <a:prstGeom prst="ellipse">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7" name="Oval 6"/>
            <p:cNvSpPr/>
            <p:nvPr/>
          </p:nvSpPr>
          <p:spPr>
            <a:xfrm>
              <a:off x="4572000" y="4451409"/>
              <a:ext cx="1371600" cy="13716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spTree>
    <p:extLst>
      <p:ext uri="{BB962C8B-B14F-4D97-AF65-F5344CB8AC3E}">
        <p14:creationId xmlns:p14="http://schemas.microsoft.com/office/powerpoint/2010/main" val="820032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Joint Probability</a:t>
            </a:r>
          </a:p>
        </p:txBody>
      </p:sp>
      <p:sp>
        <p:nvSpPr>
          <p:cNvPr id="3" name="Content Placeholder 2"/>
          <p:cNvSpPr>
            <a:spLocks noGrp="1"/>
          </p:cNvSpPr>
          <p:nvPr>
            <p:ph idx="1"/>
          </p:nvPr>
        </p:nvSpPr>
        <p:spPr/>
        <p:txBody>
          <a:bodyPr/>
          <a:lstStyle/>
          <a:p>
            <a:r>
              <a:rPr lang="en-US" i="1" dirty="0"/>
              <a:t>What is the probability of A and B occurring together?</a:t>
            </a:r>
          </a:p>
        </p:txBody>
      </p:sp>
      <p:grpSp>
        <p:nvGrpSpPr>
          <p:cNvPr id="4" name="Group 3"/>
          <p:cNvGrpSpPr/>
          <p:nvPr/>
        </p:nvGrpSpPr>
        <p:grpSpPr>
          <a:xfrm>
            <a:off x="3179400" y="3433763"/>
            <a:ext cx="5486400" cy="2743200"/>
            <a:chOff x="1655400" y="3433763"/>
            <a:chExt cx="5486400" cy="2743200"/>
          </a:xfrm>
        </p:grpSpPr>
        <p:sp>
          <p:nvSpPr>
            <p:cNvPr id="5" name="Rectangle 4"/>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10" name="Freeform 9"/>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sp>
          <p:nvSpPr>
            <p:cNvPr id="9" name="Freeform 8"/>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8" name="Freeform 7"/>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spTree>
    <p:extLst>
      <p:ext uri="{BB962C8B-B14F-4D97-AF65-F5344CB8AC3E}">
        <p14:creationId xmlns:p14="http://schemas.microsoft.com/office/powerpoint/2010/main" val="3944637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71F53-64A8-4AC7-ABEC-5F988D494965}"/>
              </a:ext>
            </a:extLst>
          </p:cNvPr>
          <p:cNvSpPr>
            <a:spLocks noGrp="1"/>
          </p:cNvSpPr>
          <p:nvPr>
            <p:ph type="title"/>
          </p:nvPr>
        </p:nvSpPr>
        <p:spPr/>
        <p:txBody>
          <a:bodyPr/>
          <a:lstStyle/>
          <a:p>
            <a:r>
              <a:rPr lang="en-US" dirty="0"/>
              <a:t>Joint Probability</a:t>
            </a:r>
          </a:p>
        </p:txBody>
      </p:sp>
      <p:grpSp>
        <p:nvGrpSpPr>
          <p:cNvPr id="11" name="Group 10">
            <a:extLst>
              <a:ext uri="{FF2B5EF4-FFF2-40B4-BE49-F238E27FC236}">
                <a16:creationId xmlns:a16="http://schemas.microsoft.com/office/drawing/2014/main" id="{57CED535-F399-4E63-AFE2-EAEEB9D91265}"/>
              </a:ext>
            </a:extLst>
          </p:cNvPr>
          <p:cNvGrpSpPr/>
          <p:nvPr/>
        </p:nvGrpSpPr>
        <p:grpSpPr>
          <a:xfrm>
            <a:off x="3179400" y="2923397"/>
            <a:ext cx="5486400" cy="2743200"/>
            <a:chOff x="1655400" y="3433763"/>
            <a:chExt cx="5486400" cy="2743200"/>
          </a:xfrm>
        </p:grpSpPr>
        <p:sp>
          <p:nvSpPr>
            <p:cNvPr id="5" name="Rectangle 4">
              <a:extLst>
                <a:ext uri="{FF2B5EF4-FFF2-40B4-BE49-F238E27FC236}">
                  <a16:creationId xmlns:a16="http://schemas.microsoft.com/office/drawing/2014/main" id="{C04901F6-30D1-4374-82F7-E46D02F33898}"/>
                </a:ext>
              </a:extLst>
            </p:cNvPr>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9" name="Oval 8">
              <a:extLst>
                <a:ext uri="{FF2B5EF4-FFF2-40B4-BE49-F238E27FC236}">
                  <a16:creationId xmlns:a16="http://schemas.microsoft.com/office/drawing/2014/main" id="{54193D94-420D-4DAC-B95A-3172D2D4AD00}"/>
                </a:ext>
              </a:extLst>
            </p:cNvPr>
            <p:cNvSpPr>
              <a:spLocks noChangeAspect="1"/>
            </p:cNvSpPr>
            <p:nvPr/>
          </p:nvSpPr>
          <p:spPr>
            <a:xfrm>
              <a:off x="1923964" y="3481345"/>
              <a:ext cx="2648036" cy="264803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0" name="Oval 9">
              <a:extLst>
                <a:ext uri="{FF2B5EF4-FFF2-40B4-BE49-F238E27FC236}">
                  <a16:creationId xmlns:a16="http://schemas.microsoft.com/office/drawing/2014/main" id="{9A3E7FB4-3F57-44EF-BB97-6A8B9BC86B5E}"/>
                </a:ext>
              </a:extLst>
            </p:cNvPr>
            <p:cNvSpPr>
              <a:spLocks noChangeAspect="1"/>
            </p:cNvSpPr>
            <p:nvPr/>
          </p:nvSpPr>
          <p:spPr>
            <a:xfrm>
              <a:off x="3033380" y="4242655"/>
              <a:ext cx="1125415" cy="1125415"/>
            </a:xfrm>
            <a:prstGeom prst="ellipse">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3D51C52-25FC-44AD-AFC1-7A4E023A6952}"/>
                  </a:ext>
                </a:extLst>
              </p:cNvPr>
              <p:cNvSpPr txBox="1"/>
              <p:nvPr/>
            </p:nvSpPr>
            <p:spPr>
              <a:xfrm>
                <a:off x="3459650" y="2006368"/>
                <a:ext cx="4925900" cy="5558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i="1">
                          <a:latin typeface="Cambria Math" panose="02040503050406030204" pitchFamily="18" charset="0"/>
                        </a:rPr>
                        <m:t>𝑃</m:t>
                      </m:r>
                      <m:d>
                        <m:dPr>
                          <m:ctrlPr>
                            <a:rPr lang="en-US" sz="3200" i="1">
                              <a:latin typeface="Cambria Math" panose="02040503050406030204" pitchFamily="18" charset="0"/>
                            </a:rPr>
                          </m:ctrlPr>
                        </m:dPr>
                        <m:e>
                          <m:r>
                            <a:rPr lang="en-US" sz="3200" i="1">
                              <a:latin typeface="Cambria Math" panose="02040503050406030204" pitchFamily="18" charset="0"/>
                            </a:rPr>
                            <m:t>𝐴</m:t>
                          </m:r>
                          <m:r>
                            <a:rPr lang="en-US" sz="3200" i="1">
                              <a:latin typeface="Cambria Math" panose="02040503050406030204" pitchFamily="18" charset="0"/>
                            </a:rPr>
                            <m:t>,</m:t>
                          </m:r>
                          <m:r>
                            <a:rPr lang="en-US" sz="3200" i="1">
                              <a:latin typeface="Cambria Math" panose="02040503050406030204" pitchFamily="18" charset="0"/>
                            </a:rPr>
                            <m:t>𝐵</m:t>
                          </m:r>
                        </m:e>
                      </m:d>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ea typeface="Cambria Math" panose="02040503050406030204" pitchFamily="18" charset="0"/>
                        </a:rPr>
                        <m:t>𝑚𝑖𝑛</m:t>
                      </m:r>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𝑃</m:t>
                          </m:r>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𝐴</m:t>
                              </m:r>
                            </m:e>
                          </m:d>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ea typeface="Cambria Math" panose="02040503050406030204" pitchFamily="18" charset="0"/>
                            </a:rPr>
                            <m:t>𝑃</m:t>
                          </m:r>
                          <m:d>
                            <m:dPr>
                              <m:ctrlPr>
                                <a:rPr lang="en-US" sz="3200" i="1">
                                  <a:latin typeface="Cambria Math" panose="02040503050406030204" pitchFamily="18" charset="0"/>
                                  <a:ea typeface="Cambria Math" panose="02040503050406030204" pitchFamily="18" charset="0"/>
                                </a:rPr>
                              </m:ctrlPr>
                            </m:dPr>
                            <m:e>
                              <m:r>
                                <a:rPr lang="en-US" sz="3200" i="1">
                                  <a:latin typeface="Cambria Math" panose="02040503050406030204" pitchFamily="18" charset="0"/>
                                  <a:ea typeface="Cambria Math" panose="02040503050406030204" pitchFamily="18" charset="0"/>
                                </a:rPr>
                                <m:t>𝐵</m:t>
                              </m:r>
                            </m:e>
                          </m:d>
                        </m:e>
                      </m:d>
                    </m:oMath>
                  </m:oMathPara>
                </a14:m>
                <a:endParaRPr lang="en-US" sz="3200" dirty="0"/>
              </a:p>
            </p:txBody>
          </p:sp>
        </mc:Choice>
        <mc:Fallback xmlns="">
          <p:sp>
            <p:nvSpPr>
              <p:cNvPr id="13" name="TextBox 12">
                <a:extLst>
                  <a:ext uri="{FF2B5EF4-FFF2-40B4-BE49-F238E27FC236}">
                    <a16:creationId xmlns:a16="http://schemas.microsoft.com/office/drawing/2014/main" id="{E3D51C52-25FC-44AD-AFC1-7A4E023A6952}"/>
                  </a:ext>
                </a:extLst>
              </p:cNvPr>
              <p:cNvSpPr txBox="1">
                <a:spLocks noRot="1" noChangeAspect="1" noMove="1" noResize="1" noEditPoints="1" noAdjustHandles="1" noChangeArrowheads="1" noChangeShapeType="1" noTextEdit="1"/>
              </p:cNvSpPr>
              <p:nvPr/>
            </p:nvSpPr>
            <p:spPr>
              <a:xfrm>
                <a:off x="1935650" y="2006368"/>
                <a:ext cx="4925900" cy="555858"/>
              </a:xfrm>
              <a:prstGeom prst="rect">
                <a:avLst/>
              </a:prstGeom>
              <a:blipFill>
                <a:blip r:embed="rId3"/>
                <a:stretch>
                  <a:fillRect b="-1099"/>
                </a:stretch>
              </a:blipFill>
            </p:spPr>
            <p:txBody>
              <a:bodyPr/>
              <a:lstStyle/>
              <a:p>
                <a:r>
                  <a:rPr lang="en-US">
                    <a:noFill/>
                  </a:rPr>
                  <a:t> </a:t>
                </a:r>
              </a:p>
            </p:txBody>
          </p:sp>
        </mc:Fallback>
      </mc:AlternateContent>
      <p:sp>
        <p:nvSpPr>
          <p:cNvPr id="3" name="TextBox 2"/>
          <p:cNvSpPr txBox="1"/>
          <p:nvPr/>
        </p:nvSpPr>
        <p:spPr>
          <a:xfrm>
            <a:off x="2961168" y="5964826"/>
            <a:ext cx="6269665" cy="830997"/>
          </a:xfrm>
          <a:prstGeom prst="rect">
            <a:avLst/>
          </a:prstGeom>
          <a:noFill/>
        </p:spPr>
        <p:txBody>
          <a:bodyPr wrap="none" rtlCol="0" anchor="ctr">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Conjunction Fallacy (“Linda the Bank Teller”)</a:t>
            </a:r>
          </a:p>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Conspiracy Theories</a:t>
            </a:r>
          </a:p>
        </p:txBody>
      </p:sp>
      <p:pic>
        <p:nvPicPr>
          <p:cNvPr id="6" name="Picture 5" descr="Text, whiteboard&#10;&#10;Description automatically generated">
            <a:extLst>
              <a:ext uri="{FF2B5EF4-FFF2-40B4-BE49-F238E27FC236}">
                <a16:creationId xmlns:a16="http://schemas.microsoft.com/office/drawing/2014/main" id="{199287A3-000C-F6E2-3DEC-3EBAA21408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70861" y="2810782"/>
            <a:ext cx="1771650" cy="2571750"/>
          </a:xfrm>
          <a:prstGeom prst="rect">
            <a:avLst/>
          </a:prstGeom>
        </p:spPr>
      </p:pic>
    </p:spTree>
    <p:extLst>
      <p:ext uri="{BB962C8B-B14F-4D97-AF65-F5344CB8AC3E}">
        <p14:creationId xmlns:p14="http://schemas.microsoft.com/office/powerpoint/2010/main" val="1195067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Independence</a:t>
            </a:r>
          </a:p>
        </p:txBody>
      </p:sp>
      <p:sp>
        <p:nvSpPr>
          <p:cNvPr id="3" name="Content Placeholder 2"/>
          <p:cNvSpPr>
            <a:spLocks noGrp="1"/>
          </p:cNvSpPr>
          <p:nvPr>
            <p:ph idx="1"/>
          </p:nvPr>
        </p:nvSpPr>
        <p:spPr/>
        <p:txBody>
          <a:bodyPr/>
          <a:lstStyle/>
          <a:p>
            <a:r>
              <a:rPr lang="en-US" dirty="0"/>
              <a:t>A and B are independent </a:t>
            </a:r>
            <a:r>
              <a:rPr lang="en-US" dirty="0" err="1"/>
              <a:t>iff</a:t>
            </a:r>
            <a:r>
              <a:rPr lang="en-US" dirty="0"/>
              <a:t>:</a:t>
            </a:r>
          </a:p>
          <a:p>
            <a:pPr marL="457200" lvl="1" indent="0">
              <a:buNone/>
            </a:pPr>
            <a:r>
              <a:rPr lang="en-US" dirty="0"/>
              <a:t>P(A,B) = P(A) * P(B)</a:t>
            </a:r>
          </a:p>
          <a:p>
            <a:pPr lvl="1"/>
            <a:endParaRPr lang="en-US" dirty="0"/>
          </a:p>
          <a:p>
            <a:r>
              <a:rPr lang="en-US" dirty="0"/>
              <a:t>Then we write A ⊥ B</a:t>
            </a:r>
          </a:p>
          <a:p>
            <a:endParaRPr lang="en-US" dirty="0"/>
          </a:p>
          <a:p>
            <a:r>
              <a:rPr lang="en-US" dirty="0"/>
              <a:t>Not easy to show on a Venn Diagram</a:t>
            </a:r>
          </a:p>
        </p:txBody>
      </p:sp>
    </p:spTree>
    <p:extLst>
      <p:ext uri="{BB962C8B-B14F-4D97-AF65-F5344CB8AC3E}">
        <p14:creationId xmlns:p14="http://schemas.microsoft.com/office/powerpoint/2010/main" val="4110718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Conditional Probability</a:t>
            </a:r>
          </a:p>
        </p:txBody>
      </p:sp>
      <p:sp>
        <p:nvSpPr>
          <p:cNvPr id="3" name="Content Placeholder 2"/>
          <p:cNvSpPr>
            <a:spLocks noGrp="1"/>
          </p:cNvSpPr>
          <p:nvPr>
            <p:ph idx="1"/>
          </p:nvPr>
        </p:nvSpPr>
        <p:spPr/>
        <p:txBody>
          <a:bodyPr/>
          <a:lstStyle/>
          <a:p>
            <a:r>
              <a:rPr lang="en-US" i="1" dirty="0"/>
              <a:t>Given that B has occurred, what is the probability that A occurs?</a:t>
            </a:r>
          </a:p>
          <a:p>
            <a:r>
              <a:rPr lang="en-US" dirty="0"/>
              <a:t>Once we have observed that B has occurred, it becomes our “universe”</a:t>
            </a:r>
          </a:p>
        </p:txBody>
      </p:sp>
      <p:grpSp>
        <p:nvGrpSpPr>
          <p:cNvPr id="5" name="Group 4"/>
          <p:cNvGrpSpPr>
            <a:grpSpLocks noChangeAspect="1"/>
          </p:cNvGrpSpPr>
          <p:nvPr/>
        </p:nvGrpSpPr>
        <p:grpSpPr>
          <a:xfrm>
            <a:off x="2211997" y="4685635"/>
            <a:ext cx="3252528" cy="1626264"/>
            <a:chOff x="1655400" y="3433763"/>
            <a:chExt cx="5486400" cy="2743200"/>
          </a:xfrm>
        </p:grpSpPr>
        <p:sp>
          <p:nvSpPr>
            <p:cNvPr id="6" name="Rectangle 5"/>
            <p:cNvSpPr/>
            <p:nvPr/>
          </p:nvSpPr>
          <p:spPr>
            <a:xfrm>
              <a:off x="1655400" y="3433763"/>
              <a:ext cx="5486400" cy="2743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3600" b="1" dirty="0">
                  <a:solidFill>
                    <a:schemeClr val="tx1"/>
                  </a:solidFill>
                  <a:effectLst>
                    <a:outerShdw blurRad="38100" dist="38100" dir="2700000" algn="tl">
                      <a:srgbClr val="000000">
                        <a:alpha val="43137"/>
                      </a:srgbClr>
                    </a:outerShdw>
                  </a:effectLst>
                  <a:latin typeface="Lucida Console" panose="020B0609040504020204" pitchFamily="49" charset="0"/>
                </a:rPr>
                <a:t>Ω</a:t>
              </a:r>
              <a:endParaRPr lang="en-US" sz="3600" b="1" dirty="0">
                <a:solidFill>
                  <a:schemeClr val="tx1"/>
                </a:solidFill>
                <a:effectLst>
                  <a:outerShdw blurRad="38100" dist="38100" dir="2700000" algn="tl">
                    <a:srgbClr val="000000">
                      <a:alpha val="43137"/>
                    </a:srgbClr>
                  </a:outerShdw>
                </a:effectLst>
              </a:endParaRPr>
            </a:p>
          </p:txBody>
        </p:sp>
        <p:sp>
          <p:nvSpPr>
            <p:cNvPr id="7" name="Freeform 6"/>
            <p:cNvSpPr/>
            <p:nvPr/>
          </p:nvSpPr>
          <p:spPr>
            <a:xfrm>
              <a:off x="4572001" y="4508701"/>
              <a:ext cx="424851" cy="926210"/>
            </a:xfrm>
            <a:custGeom>
              <a:avLst/>
              <a:gdLst>
                <a:gd name="connsiteX0" fmla="*/ 412597 w 424851"/>
                <a:gd name="connsiteY0" fmla="*/ 0 h 926210"/>
                <a:gd name="connsiteX1" fmla="*/ 419540 w 424851"/>
                <a:gd name="connsiteY1" fmla="*/ 45493 h 926210"/>
                <a:gd name="connsiteX2" fmla="*/ 424851 w 424851"/>
                <a:gd name="connsiteY2" fmla="*/ 150672 h 926210"/>
                <a:gd name="connsiteX3" fmla="*/ 123552 w 424851"/>
                <a:gd name="connsiteY3" fmla="*/ 878073 h 926210"/>
                <a:gd name="connsiteX4" fmla="*/ 70589 w 424851"/>
                <a:gd name="connsiteY4" fmla="*/ 926210 h 926210"/>
                <a:gd name="connsiteX5" fmla="*/ 53894 w 424851"/>
                <a:gd name="connsiteY5" fmla="*/ 895452 h 926210"/>
                <a:gd name="connsiteX6" fmla="*/ 0 w 424851"/>
                <a:gd name="connsiteY6" fmla="*/ 628508 h 926210"/>
                <a:gd name="connsiteX7" fmla="*/ 302363 w 424851"/>
                <a:gd name="connsiteY7" fmla="*/ 59832 h 926210"/>
                <a:gd name="connsiteX8" fmla="*/ 412597 w 424851"/>
                <a:gd name="connsiteY8" fmla="*/ 0 h 926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4851" h="926210">
                  <a:moveTo>
                    <a:pt x="412597" y="0"/>
                  </a:moveTo>
                  <a:lnTo>
                    <a:pt x="419540" y="45493"/>
                  </a:lnTo>
                  <a:cubicBezTo>
                    <a:pt x="423052" y="80076"/>
                    <a:pt x="424851" y="115164"/>
                    <a:pt x="424851" y="150672"/>
                  </a:cubicBezTo>
                  <a:cubicBezTo>
                    <a:pt x="424851" y="434740"/>
                    <a:pt x="309710" y="691915"/>
                    <a:pt x="123552" y="878073"/>
                  </a:cubicBezTo>
                  <a:lnTo>
                    <a:pt x="70589" y="926210"/>
                  </a:lnTo>
                  <a:lnTo>
                    <a:pt x="53894" y="895452"/>
                  </a:lnTo>
                  <a:cubicBezTo>
                    <a:pt x="19190" y="813405"/>
                    <a:pt x="0" y="723197"/>
                    <a:pt x="0" y="628508"/>
                  </a:cubicBezTo>
                  <a:cubicBezTo>
                    <a:pt x="0" y="391785"/>
                    <a:pt x="119939" y="183075"/>
                    <a:pt x="302363" y="59832"/>
                  </a:cubicBezTo>
                  <a:lnTo>
                    <a:pt x="412597" y="0"/>
                  </a:lnTo>
                  <a:close/>
                </a:path>
              </a:pathLst>
            </a:cu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8" name="Freeform 7"/>
            <p:cNvSpPr/>
            <p:nvPr/>
          </p:nvSpPr>
          <p:spPr>
            <a:xfrm>
              <a:off x="2939451" y="3630673"/>
              <a:ext cx="2045146" cy="2057400"/>
            </a:xfrm>
            <a:custGeom>
              <a:avLst/>
              <a:gdLst>
                <a:gd name="connsiteX0" fmla="*/ 1028700 w 2045146"/>
                <a:gd name="connsiteY0" fmla="*/ 0 h 2057400"/>
                <a:gd name="connsiteX1" fmla="*/ 2036500 w 2045146"/>
                <a:gd name="connsiteY1" fmla="*/ 821381 h 2057400"/>
                <a:gd name="connsiteX2" fmla="*/ 2045146 w 2045146"/>
                <a:gd name="connsiteY2" fmla="*/ 878028 h 2057400"/>
                <a:gd name="connsiteX3" fmla="*/ 1934912 w 2045146"/>
                <a:gd name="connsiteY3" fmla="*/ 937860 h 2057400"/>
                <a:gd name="connsiteX4" fmla="*/ 1632549 w 2045146"/>
                <a:gd name="connsiteY4" fmla="*/ 1506536 h 2057400"/>
                <a:gd name="connsiteX5" fmla="*/ 1686443 w 2045146"/>
                <a:gd name="connsiteY5" fmla="*/ 1773480 h 2057400"/>
                <a:gd name="connsiteX6" fmla="*/ 1703138 w 2045146"/>
                <a:gd name="connsiteY6" fmla="*/ 1804238 h 2057400"/>
                <a:gd name="connsiteX7" fmla="*/ 1683049 w 2045146"/>
                <a:gd name="connsiteY7" fmla="*/ 1822495 h 2057400"/>
                <a:gd name="connsiteX8" fmla="*/ 1028700 w 2045146"/>
                <a:gd name="connsiteY8" fmla="*/ 2057400 h 2057400"/>
                <a:gd name="connsiteX9" fmla="*/ 0 w 2045146"/>
                <a:gd name="connsiteY9" fmla="*/ 1028700 h 2057400"/>
                <a:gd name="connsiteX10" fmla="*/ 1028700 w 2045146"/>
                <a:gd name="connsiteY10" fmla="*/ 0 h 205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45146" h="2057400">
                  <a:moveTo>
                    <a:pt x="1028700" y="0"/>
                  </a:moveTo>
                  <a:cubicBezTo>
                    <a:pt x="1525818" y="0"/>
                    <a:pt x="1940578" y="352620"/>
                    <a:pt x="2036500" y="821381"/>
                  </a:cubicBezTo>
                  <a:lnTo>
                    <a:pt x="2045146" y="878028"/>
                  </a:lnTo>
                  <a:lnTo>
                    <a:pt x="1934912" y="937860"/>
                  </a:lnTo>
                  <a:cubicBezTo>
                    <a:pt x="1752488" y="1061103"/>
                    <a:pt x="1632549" y="1269813"/>
                    <a:pt x="1632549" y="1506536"/>
                  </a:cubicBezTo>
                  <a:cubicBezTo>
                    <a:pt x="1632549" y="1601225"/>
                    <a:pt x="1651739" y="1691433"/>
                    <a:pt x="1686443" y="1773480"/>
                  </a:cubicBezTo>
                  <a:lnTo>
                    <a:pt x="1703138" y="1804238"/>
                  </a:lnTo>
                  <a:lnTo>
                    <a:pt x="1683049" y="1822495"/>
                  </a:lnTo>
                  <a:cubicBezTo>
                    <a:pt x="1505228" y="1969245"/>
                    <a:pt x="1277259" y="2057400"/>
                    <a:pt x="1028700" y="2057400"/>
                  </a:cubicBezTo>
                  <a:cubicBezTo>
                    <a:pt x="460565" y="2057400"/>
                    <a:pt x="0" y="1596835"/>
                    <a:pt x="0" y="1028700"/>
                  </a:cubicBezTo>
                  <a:cubicBezTo>
                    <a:pt x="0" y="460565"/>
                    <a:pt x="460565" y="0"/>
                    <a:pt x="1028700" y="0"/>
                  </a:cubicBezTo>
                  <a:close/>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endParaRPr>
            </a:p>
          </p:txBody>
        </p:sp>
        <p:sp>
          <p:nvSpPr>
            <p:cNvPr id="9" name="Freeform 8"/>
            <p:cNvSpPr/>
            <p:nvPr/>
          </p:nvSpPr>
          <p:spPr>
            <a:xfrm>
              <a:off x="4642590" y="4451409"/>
              <a:ext cx="1301011" cy="1371600"/>
            </a:xfrm>
            <a:custGeom>
              <a:avLst/>
              <a:gdLst>
                <a:gd name="connsiteX0" fmla="*/ 615211 w 1301011"/>
                <a:gd name="connsiteY0" fmla="*/ 0 h 1371600"/>
                <a:gd name="connsiteX1" fmla="*/ 1301011 w 1301011"/>
                <a:gd name="connsiteY1" fmla="*/ 685800 h 1371600"/>
                <a:gd name="connsiteX2" fmla="*/ 615211 w 1301011"/>
                <a:gd name="connsiteY2" fmla="*/ 1371600 h 1371600"/>
                <a:gd name="connsiteX3" fmla="*/ 46535 w 1301011"/>
                <a:gd name="connsiteY3" fmla="*/ 1069237 h 1371600"/>
                <a:gd name="connsiteX4" fmla="*/ 0 w 1301011"/>
                <a:gd name="connsiteY4" fmla="*/ 983502 h 1371600"/>
                <a:gd name="connsiteX5" fmla="*/ 52963 w 1301011"/>
                <a:gd name="connsiteY5" fmla="*/ 935365 h 1371600"/>
                <a:gd name="connsiteX6" fmla="*/ 354262 w 1301011"/>
                <a:gd name="connsiteY6" fmla="*/ 207964 h 1371600"/>
                <a:gd name="connsiteX7" fmla="*/ 348951 w 1301011"/>
                <a:gd name="connsiteY7" fmla="*/ 102785 h 1371600"/>
                <a:gd name="connsiteX8" fmla="*/ 342008 w 1301011"/>
                <a:gd name="connsiteY8" fmla="*/ 57292 h 1371600"/>
                <a:gd name="connsiteX9" fmla="*/ 348267 w 1301011"/>
                <a:gd name="connsiteY9" fmla="*/ 53894 h 1371600"/>
                <a:gd name="connsiteX10" fmla="*/ 615211 w 1301011"/>
                <a:gd name="connsiteY10"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01011" h="1371600">
                  <a:moveTo>
                    <a:pt x="615211" y="0"/>
                  </a:moveTo>
                  <a:cubicBezTo>
                    <a:pt x="993968" y="0"/>
                    <a:pt x="1301011" y="307043"/>
                    <a:pt x="1301011" y="685800"/>
                  </a:cubicBezTo>
                  <a:cubicBezTo>
                    <a:pt x="1301011" y="1064557"/>
                    <a:pt x="993968" y="1371600"/>
                    <a:pt x="615211" y="1371600"/>
                  </a:cubicBezTo>
                  <a:cubicBezTo>
                    <a:pt x="378488" y="1371600"/>
                    <a:pt x="169778" y="1251662"/>
                    <a:pt x="46535" y="1069237"/>
                  </a:cubicBezTo>
                  <a:lnTo>
                    <a:pt x="0" y="983502"/>
                  </a:lnTo>
                  <a:lnTo>
                    <a:pt x="52963" y="935365"/>
                  </a:lnTo>
                  <a:cubicBezTo>
                    <a:pt x="239121" y="749207"/>
                    <a:pt x="354262" y="492032"/>
                    <a:pt x="354262" y="207964"/>
                  </a:cubicBezTo>
                  <a:cubicBezTo>
                    <a:pt x="354262" y="172456"/>
                    <a:pt x="352463" y="137368"/>
                    <a:pt x="348951" y="102785"/>
                  </a:cubicBezTo>
                  <a:lnTo>
                    <a:pt x="342008" y="57292"/>
                  </a:lnTo>
                  <a:lnTo>
                    <a:pt x="348267" y="53894"/>
                  </a:lnTo>
                  <a:cubicBezTo>
                    <a:pt x="430315" y="19190"/>
                    <a:pt x="520522" y="0"/>
                    <a:pt x="615211" y="0"/>
                  </a:cubicBezTo>
                  <a:close/>
                </a:path>
              </a:pathLst>
            </a:cu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p>
          </p:txBody>
        </p:sp>
      </p:grpSp>
      <p:grpSp>
        <p:nvGrpSpPr>
          <p:cNvPr id="17" name="Group 16"/>
          <p:cNvGrpSpPr/>
          <p:nvPr/>
        </p:nvGrpSpPr>
        <p:grpSpPr>
          <a:xfrm>
            <a:off x="6891023" y="4684267"/>
            <a:ext cx="3252528" cy="1627632"/>
            <a:chOff x="4499726" y="4693814"/>
            <a:chExt cx="3252528" cy="1627632"/>
          </a:xfrm>
        </p:grpSpPr>
        <p:sp>
          <p:nvSpPr>
            <p:cNvPr id="15" name="Rectangle 14"/>
            <p:cNvSpPr/>
            <p:nvPr/>
          </p:nvSpPr>
          <p:spPr>
            <a:xfrm>
              <a:off x="4499726" y="4693814"/>
              <a:ext cx="909762" cy="1627632"/>
            </a:xfrm>
            <a:prstGeom prst="rect">
              <a:avLst/>
            </a:prstGeom>
            <a:solidFill>
              <a:srgbClr val="C0000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effectLst>
                    <a:outerShdw blurRad="38100" dist="38100" dir="2700000" algn="tl">
                      <a:srgbClr val="000000">
                        <a:alpha val="43137"/>
                      </a:srgbClr>
                    </a:outerShdw>
                  </a:effectLst>
                  <a:latin typeface="Lucida Console" panose="020B0609040504020204" pitchFamily="49" charset="0"/>
                </a:rPr>
                <a:t>A</a:t>
              </a:r>
            </a:p>
          </p:txBody>
        </p:sp>
        <p:sp>
          <p:nvSpPr>
            <p:cNvPr id="11" name="Rectangle 10"/>
            <p:cNvSpPr/>
            <p:nvPr/>
          </p:nvSpPr>
          <p:spPr>
            <a:xfrm>
              <a:off x="4499726" y="4693814"/>
              <a:ext cx="3252528" cy="162626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3600" b="1" dirty="0">
                  <a:solidFill>
                    <a:schemeClr val="tx1"/>
                  </a:solidFill>
                  <a:effectLst>
                    <a:outerShdw blurRad="38100" dist="38100" dir="2700000" algn="tl">
                      <a:srgbClr val="000000">
                        <a:alpha val="43137"/>
                      </a:srgbClr>
                    </a:outerShdw>
                  </a:effectLst>
                  <a:latin typeface="Lucida Console" panose="020B0609040504020204" pitchFamily="49" charset="0"/>
                </a:rPr>
                <a:t>B</a:t>
              </a:r>
              <a:endParaRPr lang="en-US" sz="3600" b="1" dirty="0">
                <a:solidFill>
                  <a:schemeClr val="tx1"/>
                </a:solidFill>
                <a:effectLst>
                  <a:outerShdw blurRad="38100" dist="38100" dir="2700000" algn="tl">
                    <a:srgbClr val="000000">
                      <a:alpha val="43137"/>
                    </a:srgbClr>
                  </a:outerShdw>
                </a:effectLst>
              </a:endParaRPr>
            </a:p>
          </p:txBody>
        </p:sp>
        <p:sp>
          <p:nvSpPr>
            <p:cNvPr id="16" name="Rectangle 15"/>
            <p:cNvSpPr/>
            <p:nvPr/>
          </p:nvSpPr>
          <p:spPr>
            <a:xfrm>
              <a:off x="5409488" y="4693814"/>
              <a:ext cx="2342766" cy="1627632"/>
            </a:xfrm>
            <a:prstGeom prst="rect">
              <a:avLst/>
            </a:prstGeom>
            <a:solidFill>
              <a:srgbClr val="0070C0">
                <a:alpha val="50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b="1" dirty="0">
                  <a:solidFill>
                    <a:prstClr val="black"/>
                  </a:solidFill>
                  <a:effectLst>
                    <a:outerShdw blurRad="38100" dist="38100" dir="2700000" algn="tl">
                      <a:srgbClr val="000000">
                        <a:alpha val="43137"/>
                      </a:srgbClr>
                    </a:outerShdw>
                  </a:effectLst>
                  <a:latin typeface="Lucida Console" panose="020B0609040504020204" pitchFamily="49" charset="0"/>
                </a:rPr>
                <a:t>A</a:t>
              </a:r>
              <a:r>
                <a:rPr lang="en-US" sz="3200" b="1" baseline="30000" dirty="0">
                  <a:solidFill>
                    <a:prstClr val="black"/>
                  </a:solidFill>
                  <a:effectLst>
                    <a:outerShdw blurRad="38100" dist="38100" dir="2700000" algn="tl">
                      <a:srgbClr val="000000">
                        <a:alpha val="43137"/>
                      </a:srgbClr>
                    </a:outerShdw>
                  </a:effectLst>
                  <a:latin typeface="Lucida Console" panose="020B0609040504020204" pitchFamily="49" charset="0"/>
                </a:rPr>
                <a:t>c</a:t>
              </a:r>
            </a:p>
          </p:txBody>
        </p:sp>
      </p:grpSp>
      <p:cxnSp>
        <p:nvCxnSpPr>
          <p:cNvPr id="10" name="Straight Arrow Connector 9">
            <a:extLst>
              <a:ext uri="{FF2B5EF4-FFF2-40B4-BE49-F238E27FC236}">
                <a16:creationId xmlns:a16="http://schemas.microsoft.com/office/drawing/2014/main" id="{433DBF66-4896-4F2E-BAEE-82B143DB48A2}"/>
              </a:ext>
            </a:extLst>
          </p:cNvPr>
          <p:cNvCxnSpPr>
            <a:cxnSpLocks/>
          </p:cNvCxnSpPr>
          <p:nvPr/>
        </p:nvCxnSpPr>
        <p:spPr>
          <a:xfrm>
            <a:off x="5617030" y="5475514"/>
            <a:ext cx="1088571" cy="0"/>
          </a:xfrm>
          <a:prstGeom prst="straightConnector1">
            <a:avLst/>
          </a:prstGeom>
          <a:ln w="57150">
            <a:solidFill>
              <a:srgbClr val="C0000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435444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1685</TotalTime>
  <Words>2124</Words>
  <Application>Microsoft Office PowerPoint</Application>
  <PresentationFormat>Widescreen</PresentationFormat>
  <Paragraphs>324</Paragraphs>
  <Slides>39</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Cambria Math</vt:lpstr>
      <vt:lpstr>Lato</vt:lpstr>
      <vt:lpstr>Lucida Console</vt:lpstr>
      <vt:lpstr>Office Theme</vt:lpstr>
      <vt:lpstr>Multivariate Analysis</vt:lpstr>
      <vt:lpstr>Outline</vt:lpstr>
      <vt:lpstr>Marginal, Conditional and Joint Probability</vt:lpstr>
      <vt:lpstr>Notation</vt:lpstr>
      <vt:lpstr>Marginal Probability</vt:lpstr>
      <vt:lpstr>Joint Probability</vt:lpstr>
      <vt:lpstr>Joint Probability</vt:lpstr>
      <vt:lpstr>Independence</vt:lpstr>
      <vt:lpstr>Conditional Probability</vt:lpstr>
      <vt:lpstr>Conditional Probability</vt:lpstr>
      <vt:lpstr>Relationships</vt:lpstr>
      <vt:lpstr>Handling the Difference</vt:lpstr>
      <vt:lpstr>Law of Total Probability</vt:lpstr>
      <vt:lpstr>Law of Total Probability</vt:lpstr>
      <vt:lpstr>Conditional Moments</vt:lpstr>
      <vt:lpstr>Law of Total Expectation</vt:lpstr>
      <vt:lpstr>Correlation</vt:lpstr>
      <vt:lpstr>Variance</vt:lpstr>
      <vt:lpstr>Covariance</vt:lpstr>
      <vt:lpstr>Three Ways to Measure Correlation</vt:lpstr>
      <vt:lpstr>Pearson’s Correlation Coefficient</vt:lpstr>
      <vt:lpstr>Kendall’s Tau</vt:lpstr>
      <vt:lpstr>Spearman’s Rho</vt:lpstr>
      <vt:lpstr>Product-Moment vs Rank Correlation</vt:lpstr>
      <vt:lpstr>Joint Probability Distributions and Copulas</vt:lpstr>
      <vt:lpstr>Joint Probability Distributions</vt:lpstr>
      <vt:lpstr>Multivariate Normal</vt:lpstr>
      <vt:lpstr>Multivariate Normal</vt:lpstr>
      <vt:lpstr>Multivariate Normal</vt:lpstr>
      <vt:lpstr>Multivariate Standard Normal</vt:lpstr>
      <vt:lpstr>Others</vt:lpstr>
      <vt:lpstr>Sklar’s Theorem</vt:lpstr>
      <vt:lpstr>Two of Many Kinds of Copulas</vt:lpstr>
      <vt:lpstr>Gaussian Copula</vt:lpstr>
      <vt:lpstr>Gaussian Copula</vt:lpstr>
      <vt:lpstr>PowerPoint Presentation</vt:lpstr>
      <vt:lpstr>PowerPoint Presentation</vt:lpstr>
      <vt:lpstr>PowerPoint Presentation</vt:lpstr>
      <vt:lpstr>Questions?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CEIWR-HEC (US)</dc:creator>
  <cp:lastModifiedBy>Karlovits, Gregory S CIV USARMY CEIWR (USA)</cp:lastModifiedBy>
  <cp:revision>251</cp:revision>
  <dcterms:created xsi:type="dcterms:W3CDTF">2019-03-13T13:35:45Z</dcterms:created>
  <dcterms:modified xsi:type="dcterms:W3CDTF">2023-04-26T17:47:52Z</dcterms:modified>
</cp:coreProperties>
</file>