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07" r:id="rId3"/>
    <p:sldId id="312" r:id="rId4"/>
    <p:sldId id="313" r:id="rId5"/>
    <p:sldId id="314" r:id="rId6"/>
    <p:sldId id="316" r:id="rId7"/>
    <p:sldId id="318" r:id="rId8"/>
    <p:sldId id="319" r:id="rId9"/>
    <p:sldId id="320" r:id="rId10"/>
    <p:sldId id="322" r:id="rId11"/>
    <p:sldId id="329" r:id="rId12"/>
    <p:sldId id="306" r:id="rId13"/>
    <p:sldId id="280" r:id="rId14"/>
    <p:sldId id="317" r:id="rId15"/>
    <p:sldId id="308" r:id="rId16"/>
    <p:sldId id="325" r:id="rId17"/>
    <p:sldId id="330" r:id="rId18"/>
    <p:sldId id="315" r:id="rId19"/>
    <p:sldId id="324" r:id="rId20"/>
    <p:sldId id="309" r:id="rId21"/>
    <p:sldId id="310" r:id="rId22"/>
    <p:sldId id="311" r:id="rId23"/>
    <p:sldId id="328" r:id="rId24"/>
    <p:sldId id="331" r:id="rId25"/>
    <p:sldId id="332" r:id="rId26"/>
    <p:sldId id="333" r:id="rId27"/>
    <p:sldId id="334" r:id="rId28"/>
    <p:sldId id="335" r:id="rId29"/>
    <p:sldId id="336" r:id="rId30"/>
    <p:sldId id="337" r:id="rId31"/>
    <p:sldId id="30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7" autoAdjust="0"/>
    <p:restoredTop sz="65610" autoAdjust="0"/>
  </p:normalViewPr>
  <p:slideViewPr>
    <p:cSldViewPr snapToGrid="0">
      <p:cViewPr varScale="1">
        <p:scale>
          <a:sx n="74" d="100"/>
          <a:sy n="74" d="100"/>
        </p:scale>
        <p:origin x="2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59191D-A16A-46F3-BF2F-67DD343C632F}" type="datetimeFigureOut">
              <a:rPr lang="en-US" smtClean="0"/>
              <a:t>4/25/2023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4E02B-12CF-4F13-97C2-0BF4AA178141}" type="slidenum">
              <a:rPr lang="en-US" smtClean="0"/>
              <a:t>‹#›</a:t>
            </a:fld>
            <a:endParaRPr lang="en-US"/>
          </a:p>
        </p:txBody>
      </p:sp>
    </p:spTree>
    <p:extLst>
      <p:ext uri="{BB962C8B-B14F-4D97-AF65-F5344CB8AC3E}">
        <p14:creationId xmlns:p14="http://schemas.microsoft.com/office/powerpoint/2010/main" val="3536069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Greg Karlovits from the Hydrologic Engineering Center.  Welcome to our course on statistical methods in hydrology.  This video is part one of two on the topic of multiple linear regression and will discuss extending the simple linear model.  Let's get started.</a:t>
            </a:r>
          </a:p>
        </p:txBody>
      </p:sp>
      <p:sp>
        <p:nvSpPr>
          <p:cNvPr id="4" name="Slide Number Placeholder 3"/>
          <p:cNvSpPr>
            <a:spLocks noGrp="1"/>
          </p:cNvSpPr>
          <p:nvPr>
            <p:ph type="sldNum" sz="quarter" idx="5"/>
          </p:nvPr>
        </p:nvSpPr>
        <p:spPr/>
        <p:txBody>
          <a:bodyPr/>
          <a:lstStyle/>
          <a:p>
            <a:fld id="{9354E02B-12CF-4F13-97C2-0BF4AA178141}" type="slidenum">
              <a:rPr lang="en-US" smtClean="0"/>
              <a:t>1</a:t>
            </a:fld>
            <a:endParaRPr lang="en-US"/>
          </a:p>
        </p:txBody>
      </p:sp>
    </p:spTree>
    <p:extLst>
      <p:ext uri="{BB962C8B-B14F-4D97-AF65-F5344CB8AC3E}">
        <p14:creationId xmlns:p14="http://schemas.microsoft.com/office/powerpoint/2010/main" val="51983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output has the same look and feel for multiple regression as it does in the simple regression case.  In the output we are still mostly concerned with the same values that summarize the performance of the model.</a:t>
            </a:r>
          </a:p>
          <a:p>
            <a:endParaRPr lang="en-US" dirty="0"/>
          </a:p>
          <a:p>
            <a:r>
              <a:rPr lang="en-US" dirty="0"/>
              <a:t>The biggest points of emphasis for a multiple regression model are the adjusted R-squared, the p-value for each predictor coefficient, and the model F-statistic p-value.</a:t>
            </a:r>
          </a:p>
          <a:p>
            <a:endParaRPr lang="en-US" dirty="0"/>
          </a:p>
          <a:p>
            <a:r>
              <a:rPr lang="en-US" dirty="0"/>
              <a:t>The adjusted R-squared, listed on the second to last line of the summary, is a metric that summarizes model goodness-of-fit, but also penalizes the goodness-of-fit metric for adding extra model complexity.  This comes in handy when you are considering different predictor variables and you want to know if adding a predictor to your model is worth the extra complexity.  Every time you add a predictor, the multiple R-squared will go up or at least not decrease.  However, for adjusted R-squared, each additional predictor is penalized, and if the increase in goodness-of-fit for the model with the new parameter doesn’t overcome the additional complexity, adjusted R-squared will go down.  For multiple regression models I pay the most attention to the adjusted R-squared values when summarizing performance.</a:t>
            </a:r>
          </a:p>
          <a:p>
            <a:endParaRPr lang="en-US" dirty="0"/>
          </a:p>
          <a:p>
            <a:r>
              <a:rPr lang="en-US" dirty="0"/>
              <a:t>Second, you will want to check the coefficient p-value for each predictor variable.  When you add predictors to your model, you want to make sure their coefficient is significantly different than zero, which is indicated by a small p-value (usually less than 0.05.)  In most cases you want all your predictors to be significant, but there are circumstances where the inclusion of a predictor makes the model better without the predictor having a small p-value.  This brings us to the last statistic.</a:t>
            </a:r>
          </a:p>
          <a:p>
            <a:endParaRPr lang="en-US" dirty="0"/>
          </a:p>
          <a:p>
            <a:r>
              <a:rPr lang="en-US" dirty="0"/>
              <a:t>The model F-statistic p-value indicates the strength of evidence that the model is better than one that has an intercept only, in other words has no predictors.  If the value is very small then the model is better than the intercept-only case.  For multiple regression models this statistic is important because it helps roll up the significance of the total model even if some of the predictors have weaker evidence for their significance.  There are circumstances where a predictor added to the model will not be significant itself, but the adjusted R-squared goes up and the F-statistic p-value indicates the model better than an intercept-only model.  In this case I might be inclined to keep that additional parameter in the model even though it isn’t significant, especially if I have a physical explanation for why that predictor should be included.</a:t>
            </a:r>
          </a:p>
        </p:txBody>
      </p:sp>
      <p:sp>
        <p:nvSpPr>
          <p:cNvPr id="4" name="Slide Number Placeholder 3"/>
          <p:cNvSpPr>
            <a:spLocks noGrp="1"/>
          </p:cNvSpPr>
          <p:nvPr>
            <p:ph type="sldNum" sz="quarter" idx="5"/>
          </p:nvPr>
        </p:nvSpPr>
        <p:spPr/>
        <p:txBody>
          <a:bodyPr/>
          <a:lstStyle/>
          <a:p>
            <a:fld id="{9354E02B-12CF-4F13-97C2-0BF4AA178141}" type="slidenum">
              <a:rPr lang="en-US" smtClean="0"/>
              <a:t>10</a:t>
            </a:fld>
            <a:endParaRPr lang="en-US"/>
          </a:p>
        </p:txBody>
      </p:sp>
    </p:spTree>
    <p:extLst>
      <p:ext uri="{BB962C8B-B14F-4D97-AF65-F5344CB8AC3E}">
        <p14:creationId xmlns:p14="http://schemas.microsoft.com/office/powerpoint/2010/main" val="282884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assumptions made in simple linear regression still hold for the multiple regression case, and should be checked in the same way.</a:t>
            </a:r>
          </a:p>
          <a:p>
            <a:endParaRPr lang="en-US" dirty="0"/>
          </a:p>
          <a:p>
            <a:r>
              <a:rPr lang="en-US" dirty="0"/>
              <a:t>You can check the linearity assumption using a fitted values vs. residual plot.</a:t>
            </a:r>
          </a:p>
          <a:p>
            <a:endParaRPr lang="en-US" dirty="0"/>
          </a:p>
          <a:p>
            <a:r>
              <a:rPr lang="en-US" dirty="0"/>
              <a:t>Constant variance can be checked using a scale-location plot.</a:t>
            </a:r>
          </a:p>
          <a:p>
            <a:endParaRPr lang="en-US" dirty="0"/>
          </a:p>
          <a:p>
            <a:r>
              <a:rPr lang="en-US" dirty="0"/>
              <a:t>Normal Q-Q plots can be used to check residual normality.</a:t>
            </a:r>
          </a:p>
          <a:p>
            <a:endParaRPr lang="en-US" dirty="0"/>
          </a:p>
          <a:p>
            <a:r>
              <a:rPr lang="en-US" dirty="0"/>
              <a:t>Finally the lag plot can be used to check residual independence.</a:t>
            </a:r>
          </a:p>
        </p:txBody>
      </p:sp>
      <p:sp>
        <p:nvSpPr>
          <p:cNvPr id="4" name="Slide Number Placeholder 3"/>
          <p:cNvSpPr>
            <a:spLocks noGrp="1"/>
          </p:cNvSpPr>
          <p:nvPr>
            <p:ph type="sldNum" sz="quarter" idx="5"/>
          </p:nvPr>
        </p:nvSpPr>
        <p:spPr/>
        <p:txBody>
          <a:bodyPr/>
          <a:lstStyle/>
          <a:p>
            <a:fld id="{9354E02B-12CF-4F13-97C2-0BF4AA178141}" type="slidenum">
              <a:rPr lang="en-US" smtClean="0"/>
              <a:t>11</a:t>
            </a:fld>
            <a:endParaRPr lang="en-US"/>
          </a:p>
        </p:txBody>
      </p:sp>
    </p:spTree>
    <p:extLst>
      <p:ext uri="{BB962C8B-B14F-4D97-AF65-F5344CB8AC3E}">
        <p14:creationId xmlns:p14="http://schemas.microsoft.com/office/powerpoint/2010/main" val="1299482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extending the simple linear model.  Two key points to take away from this video are:</a:t>
            </a:r>
          </a:p>
          <a:p>
            <a:pPr marL="171450" indent="-171450">
              <a:buFont typeface="Arial" panose="020B0604020202020204" pitchFamily="34" charset="0"/>
              <a:buChar char="•"/>
            </a:pPr>
            <a:r>
              <a:rPr lang="en-US" dirty="0"/>
              <a:t>Multiple linear regression is a generalization of simple linear regression, and</a:t>
            </a:r>
          </a:p>
          <a:p>
            <a:pPr marL="171450" indent="-171450">
              <a:buFont typeface="Arial" panose="020B0604020202020204" pitchFamily="34" charset="0"/>
              <a:buChar char="•"/>
            </a:pPr>
            <a:r>
              <a:rPr lang="en-US" dirty="0"/>
              <a:t>All of the same assumptions made in simple linear regression still hold for multiple linear regression, and they need to be checked.</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Thanks, and tune into the next video in this series on multiple linear regression to learn about additional considerations for multiple linear regression models.</a:t>
            </a:r>
          </a:p>
        </p:txBody>
      </p:sp>
      <p:sp>
        <p:nvSpPr>
          <p:cNvPr id="4" name="Slide Number Placeholder 3"/>
          <p:cNvSpPr>
            <a:spLocks noGrp="1"/>
          </p:cNvSpPr>
          <p:nvPr>
            <p:ph type="sldNum" sz="quarter" idx="5"/>
          </p:nvPr>
        </p:nvSpPr>
        <p:spPr/>
        <p:txBody>
          <a:bodyPr/>
          <a:lstStyle/>
          <a:p>
            <a:fld id="{9354E02B-12CF-4F13-97C2-0BF4AA178141}" type="slidenum">
              <a:rPr lang="en-US" smtClean="0"/>
              <a:t>12</a:t>
            </a:fld>
            <a:endParaRPr lang="en-US"/>
          </a:p>
        </p:txBody>
      </p:sp>
    </p:spTree>
    <p:extLst>
      <p:ext uri="{BB962C8B-B14F-4D97-AF65-F5344CB8AC3E}">
        <p14:creationId xmlns:p14="http://schemas.microsoft.com/office/powerpoint/2010/main" val="1904343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everyone, I'm Greg Karlovits from the Hydrologic Engineering Center.  Welcome to our course on statistical methods in hydrology.  This video is part two of two on the topic of multiple linear regression and will discuss additional considerations for multiple linear regression models.  Let's get started.</a:t>
            </a:r>
          </a:p>
        </p:txBody>
      </p:sp>
      <p:sp>
        <p:nvSpPr>
          <p:cNvPr id="4" name="Slide Number Placeholder 3"/>
          <p:cNvSpPr>
            <a:spLocks noGrp="1"/>
          </p:cNvSpPr>
          <p:nvPr>
            <p:ph type="sldNum" sz="quarter" idx="5"/>
          </p:nvPr>
        </p:nvSpPr>
        <p:spPr/>
        <p:txBody>
          <a:bodyPr/>
          <a:lstStyle/>
          <a:p>
            <a:fld id="{9354E02B-12CF-4F13-97C2-0BF4AA178141}" type="slidenum">
              <a:rPr lang="en-US" smtClean="0"/>
              <a:t>13</a:t>
            </a:fld>
            <a:endParaRPr lang="en-US"/>
          </a:p>
        </p:txBody>
      </p:sp>
    </p:spTree>
    <p:extLst>
      <p:ext uri="{BB962C8B-B14F-4D97-AF65-F5344CB8AC3E}">
        <p14:creationId xmlns:p14="http://schemas.microsoft.com/office/powerpoint/2010/main" val="2697798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coefficient of determination gives us the percentage of the variability in the response variable that is predicted by our model.  Remember that the SSE is our objective function and we want that to be as small as possible.  SST is the total sum of squares, which is in essence the variance of the response variable.  As the SSE approaches 0, r-squared approaches 1.  SSE equals SST if the regression line is y = mean of the response variable.  Then the r-squared is zero.</a:t>
            </a:r>
          </a:p>
          <a:p>
            <a:endParaRPr lang="en-US" dirty="0"/>
          </a:p>
          <a:p>
            <a:r>
              <a:rPr lang="en-US" dirty="0"/>
              <a:t>We use adjusted R-squared to compare models of varying complexity.  The adjustment factor reduces adjusted R-squared with each additional parameter that is added.  This means that the gain in regular R-squared has to be bigger than the penalty for adding a parameter in order for adjusted R-squared to go up.  These two metrics are equal in the case k = 0, which is an intercept-only model.  However, we just saw that for an intercept-only model the R-squared is zero.  This means that the adjusted R-squared is always less than the R-squared unless R-squared is zero.</a:t>
            </a:r>
          </a:p>
        </p:txBody>
      </p:sp>
      <p:sp>
        <p:nvSpPr>
          <p:cNvPr id="4" name="Slide Number Placeholder 3"/>
          <p:cNvSpPr>
            <a:spLocks noGrp="1"/>
          </p:cNvSpPr>
          <p:nvPr>
            <p:ph type="sldNum" sz="quarter" idx="5"/>
          </p:nvPr>
        </p:nvSpPr>
        <p:spPr/>
        <p:txBody>
          <a:bodyPr/>
          <a:lstStyle/>
          <a:p>
            <a:fld id="{9354E02B-12CF-4F13-97C2-0BF4AA178141}" type="slidenum">
              <a:rPr lang="en-US" smtClean="0"/>
              <a:t>14</a:t>
            </a:fld>
            <a:endParaRPr lang="en-US"/>
          </a:p>
        </p:txBody>
      </p:sp>
    </p:spTree>
    <p:extLst>
      <p:ext uri="{BB962C8B-B14F-4D97-AF65-F5344CB8AC3E}">
        <p14:creationId xmlns:p14="http://schemas.microsoft.com/office/powerpoint/2010/main" val="2774611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Multicollinearity is a problem that arises in models with multiple predictors which are linearly related.  If one predictor is a linear transformation of another, for example if two predictors are the same variable measured in different unit systems, then they are collinear.  Another way that multicollinearity can occur is if multiple columns always add up to the same value, for example percentages adding up to 100%.</a:t>
            </a:r>
          </a:p>
          <a:p>
            <a:endParaRPr lang="en-US" dirty="0"/>
          </a:p>
          <a:p>
            <a:r>
              <a:rPr lang="en-US" dirty="0"/>
              <a:t>Multicollinearity can cause serious difficulties in fitting the model.  The matrix math we saw previously can fall apart with highly collinear predictors, resulting in a complete failure to estimate the parameters, or with very unreliable estimates.  You can wind up with all kinds of unexpected results, such as the wrong sign for the model coefficients.  Almost always the model fit has large standard errors, resulting in a high p-value for the coefficients.  This can happen even though the entire model, using the F-test, is significantly better than an intercept-only model.</a:t>
            </a:r>
          </a:p>
          <a:p>
            <a:endParaRPr lang="en-US" dirty="0"/>
          </a:p>
          <a:p>
            <a:r>
              <a:rPr lang="en-US" dirty="0"/>
              <a:t>This can be the most significant problem facing multiple linear models.  It is definitely good practice to check if your predictors are multicollinear.  The remedy if you have identified one or more predictors that are multicollinear is to remove the worst offenders from the model until the multicollinearity subsides.</a:t>
            </a:r>
          </a:p>
        </p:txBody>
      </p:sp>
      <p:sp>
        <p:nvSpPr>
          <p:cNvPr id="4" name="Slide Number Placeholder 3"/>
          <p:cNvSpPr>
            <a:spLocks noGrp="1"/>
          </p:cNvSpPr>
          <p:nvPr>
            <p:ph type="sldNum" sz="quarter" idx="5"/>
          </p:nvPr>
        </p:nvSpPr>
        <p:spPr/>
        <p:txBody>
          <a:bodyPr/>
          <a:lstStyle/>
          <a:p>
            <a:fld id="{9354E02B-12CF-4F13-97C2-0BF4AA178141}" type="slidenum">
              <a:rPr lang="en-US" smtClean="0"/>
              <a:t>15</a:t>
            </a:fld>
            <a:endParaRPr lang="en-US"/>
          </a:p>
        </p:txBody>
      </p:sp>
    </p:spTree>
    <p:extLst>
      <p:ext uri="{BB962C8B-B14F-4D97-AF65-F5344CB8AC3E}">
        <p14:creationId xmlns:p14="http://schemas.microsoft.com/office/powerpoint/2010/main" val="2034900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way to test if your predictors are multicollinear is to compute the correlation matrix between each pair of predictors.  Sometimes this can detect if variables are multicollinear, but it can occasionally fail.  Multicollinearity will be presented by large positive or negative correlation between the predictor variables.</a:t>
            </a:r>
          </a:p>
          <a:p>
            <a:endParaRPr lang="en-US" dirty="0"/>
          </a:p>
          <a:p>
            <a:r>
              <a:rPr lang="en-US" dirty="0"/>
              <a:t>A more reliable predictor of multicollinearity is the variance inflation factor.  The </a:t>
            </a:r>
            <a:r>
              <a:rPr lang="en-US" dirty="0" err="1"/>
              <a:t>VIF</a:t>
            </a:r>
            <a:r>
              <a:rPr lang="en-US" dirty="0"/>
              <a:t> for a predictor is computed using this formula, where the r-squared-j comes from computing the regression model between the predictor you are testing and the remaining k-1 predictors in the model, and extracting the model r-squared value.  If the model r-squared is small, the </a:t>
            </a:r>
            <a:r>
              <a:rPr lang="en-US" dirty="0" err="1"/>
              <a:t>VIF</a:t>
            </a:r>
            <a:r>
              <a:rPr lang="en-US" dirty="0"/>
              <a:t> approaches 1.  As the R-squared gets larger, </a:t>
            </a:r>
            <a:r>
              <a:rPr lang="en-US" dirty="0" err="1"/>
              <a:t>VIF</a:t>
            </a:r>
            <a:r>
              <a:rPr lang="en-US" dirty="0"/>
              <a:t> approaches infinity.  Most statistical software packages can compute the </a:t>
            </a:r>
            <a:r>
              <a:rPr lang="en-US" dirty="0" err="1"/>
              <a:t>VIF</a:t>
            </a:r>
            <a:r>
              <a:rPr lang="en-US" dirty="0"/>
              <a:t> for each predictor for you.  In R, you can compute them using the </a:t>
            </a:r>
            <a:r>
              <a:rPr lang="en-US" dirty="0" err="1"/>
              <a:t>vif</a:t>
            </a:r>
            <a:r>
              <a:rPr lang="en-US" dirty="0"/>
              <a:t>() function out of the companion to applied regression library.</a:t>
            </a:r>
          </a:p>
          <a:p>
            <a:endParaRPr lang="en-US" dirty="0"/>
          </a:p>
          <a:p>
            <a:r>
              <a:rPr lang="en-US" dirty="0"/>
              <a:t>Generally, </a:t>
            </a:r>
            <a:r>
              <a:rPr lang="en-US" dirty="0" err="1"/>
              <a:t>VIF</a:t>
            </a:r>
            <a:r>
              <a:rPr lang="en-US" dirty="0"/>
              <a:t> values greater than 5 require a closer look, and greater than 10 are problematic and require treatment.  Usually the treatment is to remove the highly collinear predictor variable from the model.</a:t>
            </a:r>
          </a:p>
        </p:txBody>
      </p:sp>
      <p:sp>
        <p:nvSpPr>
          <p:cNvPr id="4" name="Slide Number Placeholder 3"/>
          <p:cNvSpPr>
            <a:spLocks noGrp="1"/>
          </p:cNvSpPr>
          <p:nvPr>
            <p:ph type="sldNum" sz="quarter" idx="5"/>
          </p:nvPr>
        </p:nvSpPr>
        <p:spPr/>
        <p:txBody>
          <a:bodyPr/>
          <a:lstStyle/>
          <a:p>
            <a:fld id="{9354E02B-12CF-4F13-97C2-0BF4AA178141}" type="slidenum">
              <a:rPr lang="en-US" smtClean="0"/>
              <a:t>16</a:t>
            </a:fld>
            <a:endParaRPr lang="en-US"/>
          </a:p>
        </p:txBody>
      </p:sp>
    </p:spTree>
    <p:extLst>
      <p:ext uri="{BB962C8B-B14F-4D97-AF65-F5344CB8AC3E}">
        <p14:creationId xmlns:p14="http://schemas.microsoft.com/office/powerpoint/2010/main" val="2115253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Transformations can be very important in linearizing your model in the multivariate case.  By using transformations on your predictor variables and your response variable you may be able to improve the model fit and better meet the linearity assumption.</a:t>
            </a:r>
          </a:p>
          <a:p>
            <a:endParaRPr lang="en-US" dirty="0"/>
          </a:p>
          <a:p>
            <a:r>
              <a:rPr lang="en-US" dirty="0"/>
              <a:t>The figure on the lower right shows the general shape of the scatter points and then a list of various transformations on x and y you might try depending on the shape of the scatter.  The most commonly applied one by far is the logarithm, which takes data spread across orders of magnitude and linearizes them.  The reciprocal and negative reciprocal have the opposite effect, taking data spread over a small range and expanding it.  Finally, polynomial powers such as squaring or cubing are commonly used as well.</a:t>
            </a:r>
          </a:p>
        </p:txBody>
      </p:sp>
      <p:sp>
        <p:nvSpPr>
          <p:cNvPr id="4" name="Slide Number Placeholder 3"/>
          <p:cNvSpPr>
            <a:spLocks noGrp="1"/>
          </p:cNvSpPr>
          <p:nvPr>
            <p:ph type="sldNum" sz="quarter" idx="5"/>
          </p:nvPr>
        </p:nvSpPr>
        <p:spPr/>
        <p:txBody>
          <a:bodyPr/>
          <a:lstStyle/>
          <a:p>
            <a:fld id="{9354E02B-12CF-4F13-97C2-0BF4AA178141}" type="slidenum">
              <a:rPr lang="en-US" smtClean="0"/>
              <a:t>17</a:t>
            </a:fld>
            <a:endParaRPr lang="en-US"/>
          </a:p>
        </p:txBody>
      </p:sp>
    </p:spTree>
    <p:extLst>
      <p:ext uri="{BB962C8B-B14F-4D97-AF65-F5344CB8AC3E}">
        <p14:creationId xmlns:p14="http://schemas.microsoft.com/office/powerpoint/2010/main" val="2910733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there is a good theoretical basis for the relationship between two variables that take the form of a polynomial.  To fit this as a linear model, each polynomial term is treated as a separate predictor, so x, x-squared, x-cubed, etc. are each a predictor that get a coefficient.</a:t>
            </a:r>
          </a:p>
          <a:p>
            <a:endParaRPr lang="en-US" dirty="0"/>
          </a:p>
          <a:p>
            <a:r>
              <a:rPr lang="en-US" dirty="0"/>
              <a:t>There are typically two problems that occur with polynomial regression.  The first is that powers of x tend to be correlated, which can lead to multicollinearity issues.  The second is that high powers of x tend to create a very wide range of magnitudes which can result in coefficients with very different orders of magnitude.</a:t>
            </a:r>
          </a:p>
          <a:p>
            <a:endParaRPr lang="en-US" dirty="0"/>
          </a:p>
          <a:p>
            <a:r>
              <a:rPr lang="en-US" dirty="0"/>
              <a:t>Both of these problems tend to lead to numerical errors in the least squares procedure.</a:t>
            </a:r>
          </a:p>
        </p:txBody>
      </p:sp>
      <p:sp>
        <p:nvSpPr>
          <p:cNvPr id="4" name="Slide Number Placeholder 3"/>
          <p:cNvSpPr>
            <a:spLocks noGrp="1"/>
          </p:cNvSpPr>
          <p:nvPr>
            <p:ph type="sldNum" sz="quarter" idx="5"/>
          </p:nvPr>
        </p:nvSpPr>
        <p:spPr/>
        <p:txBody>
          <a:bodyPr/>
          <a:lstStyle/>
          <a:p>
            <a:fld id="{9354E02B-12CF-4F13-97C2-0BF4AA178141}" type="slidenum">
              <a:rPr lang="en-US" smtClean="0"/>
              <a:t>18</a:t>
            </a:fld>
            <a:endParaRPr lang="en-US"/>
          </a:p>
        </p:txBody>
      </p:sp>
    </p:spTree>
    <p:extLst>
      <p:ext uri="{BB962C8B-B14F-4D97-AF65-F5344CB8AC3E}">
        <p14:creationId xmlns:p14="http://schemas.microsoft.com/office/powerpoint/2010/main" val="32139173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Aside from the fitting issues that occur, extreme caution should be taken with polynomial models as their fits can be exceptionally unreliable outside the range of data.  High-order polynomial models tend to be overfit to the data, meaning they will perform well within the range of the predictor data, but fail, sometimes spectacularly, outside the data.</a:t>
            </a:r>
          </a:p>
          <a:p>
            <a:endParaRPr lang="en-US" dirty="0"/>
          </a:p>
          <a:p>
            <a:r>
              <a:rPr lang="en-US" dirty="0"/>
              <a:t>If you use polynomial regression, consider </a:t>
            </a:r>
            <a:r>
              <a:rPr lang="en-US" i="1" dirty="0"/>
              <a:t>centering</a:t>
            </a:r>
            <a:r>
              <a:rPr lang="en-US" i="0" dirty="0"/>
              <a:t> the x variable, that is, subtracting off the mean of x, which can help reduce multicollinearity.  Just remember that for predictions with the model you also have to subtract off the original sample mean you used in the model fit in order for the coefficient to be appropriate.</a:t>
            </a:r>
          </a:p>
          <a:p>
            <a:endParaRPr lang="en-US" i="0" dirty="0"/>
          </a:p>
          <a:p>
            <a:r>
              <a:rPr lang="en-US" i="0" dirty="0"/>
              <a:t>Generally it is best to limit the powers you use to a cubic model if you can.  This prevents excessive overfit and avoids problems where the fitted curve has very different behavior outside of the data than inside of it.  Cubic curves only have one inflection point and either has two critical points or is monotonic.</a:t>
            </a:r>
          </a:p>
          <a:p>
            <a:endParaRPr lang="en-US" i="0" dirty="0"/>
          </a:p>
          <a:p>
            <a:r>
              <a:rPr lang="en-US" i="0" dirty="0"/>
              <a:t>However, in the situations where the theory justifies going to higher powers, a quartic or quintic may be used, but there need to be enough data to support that decision, and extra care should be used.  It is best to never exceed a fifth-degree polynomial.</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19</a:t>
            </a:fld>
            <a:endParaRPr lang="en-US"/>
          </a:p>
        </p:txBody>
      </p:sp>
    </p:spTree>
    <p:extLst>
      <p:ext uri="{BB962C8B-B14F-4D97-AF65-F5344CB8AC3E}">
        <p14:creationId xmlns:p14="http://schemas.microsoft.com/office/powerpoint/2010/main" val="405509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two videos, we will build on concepts in exploratory data analysis, multivariate analysis, and simple linear regression, to build multiple linear regression models.</a:t>
            </a:r>
          </a:p>
          <a:p>
            <a:endParaRPr lang="en-US" dirty="0"/>
          </a:p>
          <a:p>
            <a:r>
              <a:rPr lang="en-US" dirty="0"/>
              <a:t>When explaining the variability in some observations, sometimes one explanatory variable is not enough.  Making predictions about that variable may be possible when adding additional variables to the equation.</a:t>
            </a:r>
          </a:p>
          <a:p>
            <a:endParaRPr lang="en-US" dirty="0"/>
          </a:p>
          <a:p>
            <a:r>
              <a:rPr lang="en-US" dirty="0"/>
              <a:t>Alternatively, the response variable may not be linear in the predictor variable, and you may need to use a higher-order polynomial to explain the variability.  You might think of the predictor as one variable, the predictor squared as another, the predictor cubed as a third, and so on.</a:t>
            </a:r>
          </a:p>
          <a:p>
            <a:endParaRPr lang="en-US" dirty="0"/>
          </a:p>
          <a:p>
            <a:r>
              <a:rPr lang="en-US" dirty="0"/>
              <a:t>Most of these visualizations we will see will involve two predictor variables, since these representations are possible in three dimensions.  However, there is no real limit to the number of predictors a model can have.  There are practical limits, however.</a:t>
            </a:r>
          </a:p>
        </p:txBody>
      </p:sp>
      <p:sp>
        <p:nvSpPr>
          <p:cNvPr id="4" name="Slide Number Placeholder 3"/>
          <p:cNvSpPr>
            <a:spLocks noGrp="1"/>
          </p:cNvSpPr>
          <p:nvPr>
            <p:ph type="sldNum" sz="quarter" idx="5"/>
          </p:nvPr>
        </p:nvSpPr>
        <p:spPr/>
        <p:txBody>
          <a:bodyPr/>
          <a:lstStyle/>
          <a:p>
            <a:fld id="{9354E02B-12CF-4F13-97C2-0BF4AA178141}" type="slidenum">
              <a:rPr lang="en-US" smtClean="0"/>
              <a:t>2</a:t>
            </a:fld>
            <a:endParaRPr lang="en-US"/>
          </a:p>
        </p:txBody>
      </p:sp>
    </p:spTree>
    <p:extLst>
      <p:ext uri="{BB962C8B-B14F-4D97-AF65-F5344CB8AC3E}">
        <p14:creationId xmlns:p14="http://schemas.microsoft.com/office/powerpoint/2010/main" val="12613562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just saw centering the variables, which can reduce multicollinearity, and here we take it one step further after centering the variables by scaling them.  This results in standardized variables.</a:t>
            </a:r>
          </a:p>
          <a:p>
            <a:endParaRPr lang="en-US" dirty="0"/>
          </a:p>
          <a:p>
            <a:r>
              <a:rPr lang="en-US" dirty="0"/>
              <a:t>Standardization is the same as computing a z-score: you subtract the sample mean from each value, and then divide by the sample standard deviation.  This puts the predictors and response variable all in the same scale, centered at zero.  This also reduces the magnitude of polynomial terms, which can grow in orders of magnitude with higher exponents.  Standardization should be used on both the response variable and all the predictors.</a:t>
            </a:r>
          </a:p>
          <a:p>
            <a:endParaRPr lang="en-US" dirty="0"/>
          </a:p>
          <a:p>
            <a:r>
              <a:rPr lang="en-US" dirty="0"/>
              <a:t>There are two effects of standardizing the variables.  First, because all of the involved variables are centered at zero, the constant term is eliminated from the model.  This actually has the side effect that estimation of the remaining coefficients in the model is simpler and numerically more stable.</a:t>
            </a:r>
          </a:p>
          <a:p>
            <a:r>
              <a:rPr lang="en-US" dirty="0"/>
              <a:t>Second, with all of the variables on the same scale, the magnitude of the effect of each predictor can be directly compared by looking at the coefficients.  A larger coefficient indicates a larger magnitude effect on the response variable.</a:t>
            </a:r>
          </a:p>
        </p:txBody>
      </p:sp>
      <p:sp>
        <p:nvSpPr>
          <p:cNvPr id="4" name="Slide Number Placeholder 3"/>
          <p:cNvSpPr>
            <a:spLocks noGrp="1"/>
          </p:cNvSpPr>
          <p:nvPr>
            <p:ph type="sldNum" sz="quarter" idx="5"/>
          </p:nvPr>
        </p:nvSpPr>
        <p:spPr/>
        <p:txBody>
          <a:bodyPr/>
          <a:lstStyle/>
          <a:p>
            <a:fld id="{9354E02B-12CF-4F13-97C2-0BF4AA178141}" type="slidenum">
              <a:rPr lang="en-US" smtClean="0"/>
              <a:t>20</a:t>
            </a:fld>
            <a:endParaRPr lang="en-US"/>
          </a:p>
        </p:txBody>
      </p:sp>
    </p:spTree>
    <p:extLst>
      <p:ext uri="{BB962C8B-B14F-4D97-AF65-F5344CB8AC3E}">
        <p14:creationId xmlns:p14="http://schemas.microsoft.com/office/powerpoint/2010/main" val="3219736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Continuous interaction is a somewhat difficult topic, but we will cover a brief overview of it here.</a:t>
            </a:r>
          </a:p>
          <a:p>
            <a:endParaRPr lang="en-US" dirty="0"/>
          </a:p>
          <a:p>
            <a:r>
              <a:rPr lang="en-US" dirty="0"/>
              <a:t>Interaction occurs when two variables interact to create a bigger (or smaller) response when their values are larger.  In other words, the effect of x1 on y is not the same depending on the value of x2.</a:t>
            </a:r>
          </a:p>
          <a:p>
            <a:endParaRPr lang="en-US" dirty="0"/>
          </a:p>
          <a:p>
            <a:r>
              <a:rPr lang="en-US" dirty="0"/>
              <a:t>In the model above, the effect of a one-unit increase of x1 when x2 is held constant is beta-1 + beta-3 times x2.  If beta-3 is positive, this means that the impact of x1 is greater when x2 is larger.  Hence, the two variables </a:t>
            </a:r>
            <a:r>
              <a:rPr lang="en-US" i="1" dirty="0"/>
              <a:t>interact</a:t>
            </a:r>
            <a:r>
              <a:rPr lang="en-US" i="0" dirty="0"/>
              <a:t> to characterize the response.</a:t>
            </a:r>
          </a:p>
          <a:p>
            <a:endParaRPr lang="en-US" i="0" dirty="0"/>
          </a:p>
          <a:p>
            <a:r>
              <a:rPr lang="en-US" i="0" dirty="0"/>
              <a:t>You can always try to combine variables in this way in your model if you think that the effects of one predictor are enhanced or diminished with varying values for the other predictor.</a:t>
            </a:r>
          </a:p>
          <a:p>
            <a:endParaRPr lang="en-US" i="0" dirty="0"/>
          </a:p>
          <a:p>
            <a:r>
              <a:rPr lang="en-US" i="0" dirty="0"/>
              <a:t>In R, when you use formula notation for your model, using the * symbol for your predictors will build the model structure shown above – it will estimate the coefficients for x1, x2, and the product of x1 and x2.  If you only want the product of the two, then use the colon symbol between them.</a:t>
            </a:r>
          </a:p>
          <a:p>
            <a:endParaRPr lang="en-US" i="0" dirty="0"/>
          </a:p>
          <a:p>
            <a:r>
              <a:rPr lang="en-US" i="0" dirty="0"/>
              <a:t>The plot on the right shows an interaction.  The plot here is x1 vs. y, and each line is a varying value of x2, starting with small values on the bottom and high values of x2 on the top.  The slope of the x1 vs y line increase as the values of x2 increase.  This means for the model structure on the left, the value of beta-3 is positive.</a:t>
            </a:r>
            <a:endParaRPr lang="en-US" dirty="0"/>
          </a:p>
          <a:p>
            <a:endParaRPr lang="en-US" dirty="0"/>
          </a:p>
          <a:p>
            <a:r>
              <a:rPr lang="en-US" dirty="0"/>
              <a:t>https://stats.stackexchange.com/questions/4964/is-interaction-possible-between-two-continuous-variables</a:t>
            </a:r>
          </a:p>
        </p:txBody>
      </p:sp>
      <p:sp>
        <p:nvSpPr>
          <p:cNvPr id="4" name="Slide Number Placeholder 3"/>
          <p:cNvSpPr>
            <a:spLocks noGrp="1"/>
          </p:cNvSpPr>
          <p:nvPr>
            <p:ph type="sldNum" sz="quarter" idx="5"/>
          </p:nvPr>
        </p:nvSpPr>
        <p:spPr/>
        <p:txBody>
          <a:bodyPr/>
          <a:lstStyle/>
          <a:p>
            <a:fld id="{9354E02B-12CF-4F13-97C2-0BF4AA178141}" type="slidenum">
              <a:rPr lang="en-US" smtClean="0"/>
              <a:t>21</a:t>
            </a:fld>
            <a:endParaRPr lang="en-US"/>
          </a:p>
        </p:txBody>
      </p:sp>
    </p:spTree>
    <p:extLst>
      <p:ext uri="{BB962C8B-B14F-4D97-AF65-F5344CB8AC3E}">
        <p14:creationId xmlns:p14="http://schemas.microsoft.com/office/powerpoint/2010/main" val="1327000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you want to encode categorical data in your model.  This can be done using “dummy variables” which are 1/0 representations of whether an observation belongs to a category or not.  In order to avoid collinearity, you generally want to use c – 1 variables where c is the number of categories in the data.  Otherwise, these three columns always add up to one, which creates strong multicollinearity because the three columns are a linear combination.</a:t>
            </a:r>
          </a:p>
          <a:p>
            <a:endParaRPr lang="en-US" dirty="0"/>
          </a:p>
          <a:p>
            <a:r>
              <a:rPr lang="en-US" dirty="0"/>
              <a:t>In the example shown here, the data shown are the first fifteen rows of a </a:t>
            </a:r>
            <a:r>
              <a:rPr lang="en-US" dirty="0" err="1"/>
              <a:t>dataframe</a:t>
            </a:r>
            <a:r>
              <a:rPr lang="en-US" dirty="0"/>
              <a:t> drawn from three states: California, Nevada, and Arizona.  If the site is in California, then it has a 1 in the CA column and a zero in the other two columns.  The same goes for Nevada and Arizona.</a:t>
            </a:r>
          </a:p>
          <a:p>
            <a:endParaRPr lang="en-US" dirty="0"/>
          </a:p>
          <a:p>
            <a:r>
              <a:rPr lang="en-US" dirty="0"/>
              <a:t>In this situation, if we wanted to identify the effects of these three categories, we would use c – 1 = 2 dummy variables, with the implication that an observation with a zero in both columns is the third category.  Imagine in this situation that California is our baseline, and we want to see the effects of switching to Nevada or Arizona, we might use Nevada and Arizona as the dummy variable columns with the implication that a site with a zero in both the NV and AZ columns is a site in California.</a:t>
            </a:r>
          </a:p>
          <a:p>
            <a:endParaRPr lang="en-US" dirty="0"/>
          </a:p>
          <a:p>
            <a:r>
              <a:rPr lang="en-US" dirty="0"/>
              <a:t>If we set up a model to predict </a:t>
            </a:r>
            <a:r>
              <a:rPr lang="en-US" dirty="0" err="1"/>
              <a:t>TDMEAN</a:t>
            </a:r>
            <a:r>
              <a:rPr lang="en-US" dirty="0"/>
              <a:t>, which is the mean annual dewpoint, and we use these four other variables, the coefficient output in Excel Data Analysis is on the right.  Here we can see that all four predictors are significant at alpha = 0.05.  Increasing annual precipitation and annual mean temperature increase mean dewpoint.  However, for sites in Nevada, they on average have a dewpoint 3.4 degrees Celsius lower than the same precipitation and temperature as California, and in Arizona this value is 6.8 degrees less.</a:t>
            </a:r>
          </a:p>
        </p:txBody>
      </p:sp>
      <p:sp>
        <p:nvSpPr>
          <p:cNvPr id="4" name="Slide Number Placeholder 3"/>
          <p:cNvSpPr>
            <a:spLocks noGrp="1"/>
          </p:cNvSpPr>
          <p:nvPr>
            <p:ph type="sldNum" sz="quarter" idx="5"/>
          </p:nvPr>
        </p:nvSpPr>
        <p:spPr/>
        <p:txBody>
          <a:bodyPr/>
          <a:lstStyle/>
          <a:p>
            <a:fld id="{9354E02B-12CF-4F13-97C2-0BF4AA178141}" type="slidenum">
              <a:rPr lang="en-US" smtClean="0"/>
              <a:t>22</a:t>
            </a:fld>
            <a:endParaRPr lang="en-US"/>
          </a:p>
        </p:txBody>
      </p:sp>
    </p:spTree>
    <p:extLst>
      <p:ext uri="{BB962C8B-B14F-4D97-AF65-F5344CB8AC3E}">
        <p14:creationId xmlns:p14="http://schemas.microsoft.com/office/powerpoint/2010/main" val="3389158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Personally I don’t like automated variable selection techniques, such as stepwise or best subsets regression.  I think that the risk for building a model that is hard to explain is high, and that spurious relationships can sneak in.  When you start with a large number of variables and automate the selection of some set of those such that they maximize an objective (such as finding the maximum adjusted R-squared among combinations of predictors in a big pile), it is not very scientific.  The predictors you test and evaluate should prove or disprove some hypothesis about the relationship between the variables.  I should have a hypothesis that says that variables A and B together explain variability in the response if I include. both variables A and B in my model.</a:t>
            </a:r>
          </a:p>
          <a:p>
            <a:endParaRPr lang="en-US" dirty="0"/>
          </a:p>
          <a:p>
            <a:r>
              <a:rPr lang="en-US" dirty="0"/>
              <a:t>If you have a large number of variables that you’ve gathered that can all plausibly (and possibly physically) explain the response variable, then sometimes automated variable selection can be helpful, but I would rather stick to well-planned models that are simpler when possible.</a:t>
            </a:r>
          </a:p>
        </p:txBody>
      </p:sp>
      <p:sp>
        <p:nvSpPr>
          <p:cNvPr id="4" name="Slide Number Placeholder 3"/>
          <p:cNvSpPr>
            <a:spLocks noGrp="1"/>
          </p:cNvSpPr>
          <p:nvPr>
            <p:ph type="sldNum" sz="quarter" idx="5"/>
          </p:nvPr>
        </p:nvSpPr>
        <p:spPr/>
        <p:txBody>
          <a:bodyPr/>
          <a:lstStyle/>
          <a:p>
            <a:fld id="{9354E02B-12CF-4F13-97C2-0BF4AA178141}" type="slidenum">
              <a:rPr lang="en-US" smtClean="0"/>
              <a:t>23</a:t>
            </a:fld>
            <a:endParaRPr lang="en-US"/>
          </a:p>
        </p:txBody>
      </p:sp>
    </p:spTree>
    <p:extLst>
      <p:ext uri="{BB962C8B-B14F-4D97-AF65-F5344CB8AC3E}">
        <p14:creationId xmlns:p14="http://schemas.microsoft.com/office/powerpoint/2010/main" val="1633957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24</a:t>
            </a:fld>
            <a:endParaRPr lang="en-US"/>
          </a:p>
        </p:txBody>
      </p:sp>
    </p:spTree>
    <p:extLst>
      <p:ext uri="{BB962C8B-B14F-4D97-AF65-F5344CB8AC3E}">
        <p14:creationId xmlns:p14="http://schemas.microsoft.com/office/powerpoint/2010/main" val="1089877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26</a:t>
            </a:fld>
            <a:endParaRPr lang="en-US"/>
          </a:p>
        </p:txBody>
      </p:sp>
    </p:spTree>
    <p:extLst>
      <p:ext uri="{BB962C8B-B14F-4D97-AF65-F5344CB8AC3E}">
        <p14:creationId xmlns:p14="http://schemas.microsoft.com/office/powerpoint/2010/main" val="35442697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30</a:t>
            </a:fld>
            <a:endParaRPr lang="en-US"/>
          </a:p>
        </p:txBody>
      </p:sp>
    </p:spTree>
    <p:extLst>
      <p:ext uri="{BB962C8B-B14F-4D97-AF65-F5344CB8AC3E}">
        <p14:creationId xmlns:p14="http://schemas.microsoft.com/office/powerpoint/2010/main" val="35636568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additional considerations for multiple linear regression models.  Two key points to take away from this video are:</a:t>
            </a:r>
          </a:p>
          <a:p>
            <a:pPr marL="171450" indent="-171450">
              <a:buFont typeface="Arial" panose="020B0604020202020204" pitchFamily="34" charset="0"/>
              <a:buChar char="•"/>
            </a:pPr>
            <a:r>
              <a:rPr lang="en-US" dirty="0"/>
              <a:t>The additional model complexity introduced in multiple linear regression requires checking for multicollinearity in addition to the four regular assumptions made in simple linear regression, and</a:t>
            </a:r>
          </a:p>
          <a:p>
            <a:pPr marL="171450" indent="-171450">
              <a:buFont typeface="Arial" panose="020B0604020202020204" pitchFamily="34" charset="0"/>
              <a:buChar char="•"/>
            </a:pPr>
            <a:r>
              <a:rPr lang="en-US" dirty="0"/>
              <a:t>Multiple linear regression opens up the types and forms of predictors that you are able to include in your linear model.</a:t>
            </a:r>
          </a:p>
          <a:p>
            <a:pPr marL="0" indent="0">
              <a:buFont typeface="Arial" panose="020B0604020202020204" pitchFamily="34" charset="0"/>
              <a:buNone/>
            </a:pPr>
            <a:endParaRPr lang="en-US" dirty="0"/>
          </a:p>
          <a:p>
            <a:pPr marL="0" indent="0">
              <a:buFont typeface="Arial" panose="020B0604020202020204" pitchFamily="34" charset="0"/>
              <a:buNone/>
            </a:pPr>
            <a:r>
              <a:rPr lang="en-US"/>
              <a:t>Thanks, and come back soon to learn about other topics in our statistical methods in hydrology course.</a:t>
            </a:r>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31</a:t>
            </a:fld>
            <a:endParaRPr lang="en-US"/>
          </a:p>
        </p:txBody>
      </p:sp>
    </p:spTree>
    <p:extLst>
      <p:ext uri="{BB962C8B-B14F-4D97-AF65-F5344CB8AC3E}">
        <p14:creationId xmlns:p14="http://schemas.microsoft.com/office/powerpoint/2010/main" val="4075334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two predictors, the problem is in three dimensions.  The resulting predictions are made using a plane, which is defined by its slope between the response variable and predictor 1, and </a:t>
            </a:r>
            <a:r>
              <a:rPr lang="en-US" dirty="0" err="1"/>
              <a:t>and</a:t>
            </a:r>
            <a:r>
              <a:rPr lang="en-US" dirty="0"/>
              <a:t> a second slope between the response variable and predictor 2.</a:t>
            </a:r>
          </a:p>
          <a:p>
            <a:endParaRPr lang="en-US" dirty="0"/>
          </a:p>
          <a:p>
            <a:r>
              <a:rPr lang="en-US" dirty="0"/>
              <a:t>The errors, or residuals, are still the same – the difference between the real response variable value and the predicted value.  However, instead of this being the point distance to a line, it is now to a plane.  For higher dimensions the geometry is more complex but has the same principle.</a:t>
            </a:r>
          </a:p>
        </p:txBody>
      </p:sp>
      <p:sp>
        <p:nvSpPr>
          <p:cNvPr id="4" name="Slide Number Placeholder 3"/>
          <p:cNvSpPr>
            <a:spLocks noGrp="1"/>
          </p:cNvSpPr>
          <p:nvPr>
            <p:ph type="sldNum" sz="quarter" idx="5"/>
          </p:nvPr>
        </p:nvSpPr>
        <p:spPr/>
        <p:txBody>
          <a:bodyPr/>
          <a:lstStyle/>
          <a:p>
            <a:fld id="{9354E02B-12CF-4F13-97C2-0BF4AA178141}" type="slidenum">
              <a:rPr lang="en-US" smtClean="0"/>
              <a:t>3</a:t>
            </a:fld>
            <a:endParaRPr lang="en-US"/>
          </a:p>
        </p:txBody>
      </p:sp>
    </p:spTree>
    <p:extLst>
      <p:ext uri="{BB962C8B-B14F-4D97-AF65-F5344CB8AC3E}">
        <p14:creationId xmlns:p14="http://schemas.microsoft.com/office/powerpoint/2010/main" val="395957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the simple linear regression equation – the two beta terms are the intercept and slope, and the epsilon term is the random error.  The best-fit line is the line with a beta-naught and beta-one that minimize the overall error between the line and the data used to fit it.</a:t>
            </a:r>
          </a:p>
          <a:p>
            <a:endParaRPr lang="en-US" dirty="0"/>
          </a:p>
          <a:p>
            <a:r>
              <a:rPr lang="en-US" dirty="0"/>
              <a:t>When we expand the model to include more variables, each of the terms is now multivariate.  All of the terms in bold are multivariate – that is, either vectors or matrices.</a:t>
            </a:r>
          </a:p>
          <a:p>
            <a:endParaRPr lang="en-US" dirty="0"/>
          </a:p>
          <a:p>
            <a:r>
              <a:rPr lang="en-US" dirty="0"/>
              <a:t>Y, beta, and epsilon are n-length vectors, where n is the number of data in the model, and X is a k+1 x n matrix where k is the number of predictor variables in the model.</a:t>
            </a:r>
          </a:p>
          <a:p>
            <a:endParaRPr lang="en-US" dirty="0"/>
          </a:p>
          <a:p>
            <a:r>
              <a:rPr lang="en-US" dirty="0"/>
              <a:t>Each of the individual epsilons in the epsilon vector are mean-zero normal variates with a common variance sigma-squared.  This hasn’t changed from the simple linear model.</a:t>
            </a:r>
          </a:p>
        </p:txBody>
      </p:sp>
      <p:sp>
        <p:nvSpPr>
          <p:cNvPr id="4" name="Slide Number Placeholder 3"/>
          <p:cNvSpPr>
            <a:spLocks noGrp="1"/>
          </p:cNvSpPr>
          <p:nvPr>
            <p:ph type="sldNum" sz="quarter" idx="5"/>
          </p:nvPr>
        </p:nvSpPr>
        <p:spPr/>
        <p:txBody>
          <a:bodyPr/>
          <a:lstStyle/>
          <a:p>
            <a:fld id="{9354E02B-12CF-4F13-97C2-0BF4AA178141}" type="slidenum">
              <a:rPr lang="en-US" smtClean="0"/>
              <a:t>4</a:t>
            </a:fld>
            <a:endParaRPr lang="en-US"/>
          </a:p>
        </p:txBody>
      </p:sp>
    </p:spTree>
    <p:extLst>
      <p:ext uri="{BB962C8B-B14F-4D97-AF65-F5344CB8AC3E}">
        <p14:creationId xmlns:p14="http://schemas.microsoft.com/office/powerpoint/2010/main" val="1684862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Unless you’re a big fan of linear algebra, looking at the vector and matrix notation here is probably not a lot of fun.</a:t>
            </a:r>
          </a:p>
          <a:p>
            <a:endParaRPr lang="en-US" dirty="0"/>
          </a:p>
          <a:p>
            <a:r>
              <a:rPr lang="en-US" dirty="0"/>
              <a:t>The y vector is the value of the response variable at each of the n points.</a:t>
            </a:r>
          </a:p>
          <a:p>
            <a:endParaRPr lang="en-US" dirty="0"/>
          </a:p>
          <a:p>
            <a:r>
              <a:rPr lang="en-US" dirty="0"/>
              <a:t>The x matrix starts with a column of ones.  These are here so that the intercept can be estimated.  The intercept is lumped into the beta vector with the coefficient for all of the predictor variables.  Since it is a constant for the model and doesn’t vary by point, we have to indicate that it is a constant, and that is done with this column of ones.  Then, there is a column for each of the k predictor variables, with each column essentially being a vector containing the values of that predictor variable at each of the n points.  The result is a matrix with n rows and k+1 columns, because the first column of constant values is added in for the intercept term.</a:t>
            </a:r>
          </a:p>
          <a:p>
            <a:endParaRPr lang="en-US" dirty="0"/>
          </a:p>
          <a:p>
            <a:r>
              <a:rPr lang="en-US" dirty="0"/>
              <a:t>The beta vector has length k+1, with one entry for each predictor plus an extra one (beta-naught) for the intercept term.</a:t>
            </a:r>
          </a:p>
          <a:p>
            <a:endParaRPr lang="en-US" dirty="0"/>
          </a:p>
          <a:p>
            <a:r>
              <a:rPr lang="en-US" dirty="0"/>
              <a:t>Finally the epsilon vector contains the residual for each point.</a:t>
            </a:r>
          </a:p>
          <a:p>
            <a:endParaRPr lang="en-US" dirty="0"/>
          </a:p>
          <a:p>
            <a:r>
              <a:rPr lang="en-US" dirty="0"/>
              <a:t>This notation will still work for simple linear regression and only one predictor – the X matrix would have two columns and the beta vector would have a length of two.</a:t>
            </a:r>
          </a:p>
          <a:p>
            <a:endParaRPr lang="en-US" dirty="0"/>
          </a:p>
        </p:txBody>
      </p:sp>
      <p:sp>
        <p:nvSpPr>
          <p:cNvPr id="4" name="Slide Number Placeholder 3"/>
          <p:cNvSpPr>
            <a:spLocks noGrp="1"/>
          </p:cNvSpPr>
          <p:nvPr>
            <p:ph type="sldNum" sz="quarter" idx="5"/>
          </p:nvPr>
        </p:nvSpPr>
        <p:spPr/>
        <p:txBody>
          <a:bodyPr/>
          <a:lstStyle/>
          <a:p>
            <a:fld id="{9354E02B-12CF-4F13-97C2-0BF4AA178141}" type="slidenum">
              <a:rPr lang="en-US" smtClean="0"/>
              <a:t>5</a:t>
            </a:fld>
            <a:endParaRPr lang="en-US"/>
          </a:p>
        </p:txBody>
      </p:sp>
    </p:spTree>
    <p:extLst>
      <p:ext uri="{BB962C8B-B14F-4D97-AF65-F5344CB8AC3E}">
        <p14:creationId xmlns:p14="http://schemas.microsoft.com/office/powerpoint/2010/main" val="908278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Least squares estimation is still the tool we are going to turn to in order to find our model parameters.  We want to find the values in vector beta that minimize the sum of squared errors, just as before.</a:t>
            </a:r>
          </a:p>
          <a:p>
            <a:endParaRPr lang="en-US" dirty="0"/>
          </a:p>
          <a:p>
            <a:r>
              <a:rPr lang="en-US" dirty="0"/>
              <a:t>I will spare you the math, but the payoff is this solution.  Note that it has the condition that the x-transpose-x product has to be invertible.  If it is not invertible, another means for solving this equation must be used.  This matrix product being not-invertible can happen when two columns of X are linear combinations of other columns, for example if two columns measure the same predictor variable except in different units.  In those situations, instead of turning to a more complicated solving method, it is better to simply remove the redundant predictors from the model.</a:t>
            </a:r>
          </a:p>
        </p:txBody>
      </p:sp>
      <p:sp>
        <p:nvSpPr>
          <p:cNvPr id="4" name="Slide Number Placeholder 3"/>
          <p:cNvSpPr>
            <a:spLocks noGrp="1"/>
          </p:cNvSpPr>
          <p:nvPr>
            <p:ph type="sldNum" sz="quarter" idx="5"/>
          </p:nvPr>
        </p:nvSpPr>
        <p:spPr/>
        <p:txBody>
          <a:bodyPr/>
          <a:lstStyle/>
          <a:p>
            <a:fld id="{9354E02B-12CF-4F13-97C2-0BF4AA178141}" type="slidenum">
              <a:rPr lang="en-US" smtClean="0"/>
              <a:t>6</a:t>
            </a:fld>
            <a:endParaRPr lang="en-US"/>
          </a:p>
        </p:txBody>
      </p:sp>
    </p:spTree>
    <p:extLst>
      <p:ext uri="{BB962C8B-B14F-4D97-AF65-F5344CB8AC3E}">
        <p14:creationId xmlns:p14="http://schemas.microsoft.com/office/powerpoint/2010/main" val="2861028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go to perform these analyses ourselves, luckily we are not dealing with matrix math.  Tools like Microsoft Excel’s Data Analysis add-in make regression analysis pretty straightforward.</a:t>
            </a:r>
          </a:p>
          <a:p>
            <a:endParaRPr lang="en-US" dirty="0"/>
          </a:p>
          <a:p>
            <a:r>
              <a:rPr lang="en-US" dirty="0"/>
              <a:t>The regression input is the same as it was in the simple regression case, but now for the input x, you specify multiple columns.  The columns must be continuous, so you may need to rearrange your data to make it work.</a:t>
            </a:r>
          </a:p>
          <a:p>
            <a:endParaRPr lang="en-US" dirty="0"/>
          </a:p>
          <a:p>
            <a:r>
              <a:rPr lang="en-US" dirty="0"/>
              <a:t>In this example, the three columns of data for precipitation, mean temperature, and mean dewpoint are being used.  The precipitation and mean temperature predictors are being used to build a model predicting mean dewpoint.</a:t>
            </a:r>
          </a:p>
        </p:txBody>
      </p:sp>
      <p:sp>
        <p:nvSpPr>
          <p:cNvPr id="4" name="Slide Number Placeholder 3"/>
          <p:cNvSpPr>
            <a:spLocks noGrp="1"/>
          </p:cNvSpPr>
          <p:nvPr>
            <p:ph type="sldNum" sz="quarter" idx="5"/>
          </p:nvPr>
        </p:nvSpPr>
        <p:spPr/>
        <p:txBody>
          <a:bodyPr/>
          <a:lstStyle/>
          <a:p>
            <a:fld id="{9354E02B-12CF-4F13-97C2-0BF4AA178141}" type="slidenum">
              <a:rPr lang="en-US" smtClean="0"/>
              <a:t>7</a:t>
            </a:fld>
            <a:endParaRPr lang="en-US"/>
          </a:p>
        </p:txBody>
      </p:sp>
    </p:spTree>
    <p:extLst>
      <p:ext uri="{BB962C8B-B14F-4D97-AF65-F5344CB8AC3E}">
        <p14:creationId xmlns:p14="http://schemas.microsoft.com/office/powerpoint/2010/main" val="202786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regression output looks the same as the simple linear regression case, with one notable difference: the extra row in the coefficients table.  Here we can see that the data for both the precipitation and the mean temperature predictor are included, and each has their own coefficient and p-value.</a:t>
            </a:r>
          </a:p>
        </p:txBody>
      </p:sp>
      <p:sp>
        <p:nvSpPr>
          <p:cNvPr id="4" name="Slide Number Placeholder 3"/>
          <p:cNvSpPr>
            <a:spLocks noGrp="1"/>
          </p:cNvSpPr>
          <p:nvPr>
            <p:ph type="sldNum" sz="quarter" idx="5"/>
          </p:nvPr>
        </p:nvSpPr>
        <p:spPr/>
        <p:txBody>
          <a:bodyPr/>
          <a:lstStyle/>
          <a:p>
            <a:fld id="{9354E02B-12CF-4F13-97C2-0BF4AA178141}" type="slidenum">
              <a:rPr lang="en-US" smtClean="0"/>
              <a:t>8</a:t>
            </a:fld>
            <a:endParaRPr lang="en-US"/>
          </a:p>
        </p:txBody>
      </p:sp>
    </p:spTree>
    <p:extLst>
      <p:ext uri="{BB962C8B-B14F-4D97-AF65-F5344CB8AC3E}">
        <p14:creationId xmlns:p14="http://schemas.microsoft.com/office/powerpoint/2010/main" val="600988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same data and model except now in R.  Notice in the model call at the top, all we had to do was include another predictor by adding it into the model formula with a plus sign.</a:t>
            </a:r>
          </a:p>
          <a:p>
            <a:endParaRPr lang="en-US" dirty="0"/>
          </a:p>
          <a:p>
            <a:r>
              <a:rPr lang="en-US" dirty="0"/>
              <a:t>The model output looks much the same as the simple regression case, except just as it was in Excel, it has an extra row in the coefficients table.</a:t>
            </a:r>
          </a:p>
        </p:txBody>
      </p:sp>
      <p:sp>
        <p:nvSpPr>
          <p:cNvPr id="4" name="Slide Number Placeholder 3"/>
          <p:cNvSpPr>
            <a:spLocks noGrp="1"/>
          </p:cNvSpPr>
          <p:nvPr>
            <p:ph type="sldNum" sz="quarter" idx="5"/>
          </p:nvPr>
        </p:nvSpPr>
        <p:spPr/>
        <p:txBody>
          <a:bodyPr/>
          <a:lstStyle/>
          <a:p>
            <a:fld id="{9354E02B-12CF-4F13-97C2-0BF4AA178141}" type="slidenum">
              <a:rPr lang="en-US" smtClean="0"/>
              <a:t>9</a:t>
            </a:fld>
            <a:endParaRPr lang="en-US"/>
          </a:p>
        </p:txBody>
      </p:sp>
    </p:spTree>
    <p:extLst>
      <p:ext uri="{BB962C8B-B14F-4D97-AF65-F5344CB8AC3E}">
        <p14:creationId xmlns:p14="http://schemas.microsoft.com/office/powerpoint/2010/main" val="2014326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E2C29-DE6B-4163-9CE7-BBAA8B33FA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6634D9-5524-43AA-8888-99F32901E3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62FA80-97CD-400E-928D-EBFC5A73B0D0}"/>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5" name="Footer Placeholder 4">
            <a:extLst>
              <a:ext uri="{FF2B5EF4-FFF2-40B4-BE49-F238E27FC236}">
                <a16:creationId xmlns:a16="http://schemas.microsoft.com/office/drawing/2014/main" id="{DAC944D2-F38F-4972-88AF-18BFDA7C8D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AE55E5-AE7D-4ADD-904B-7B636C4D62F3}"/>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532690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CA714-9C14-4F4A-B73F-D079DB0EBC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41D3B4-6992-42BE-BC05-40B972BA7F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0092EE-4411-459D-B973-CCBE16850D3F}"/>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5" name="Footer Placeholder 4">
            <a:extLst>
              <a:ext uri="{FF2B5EF4-FFF2-40B4-BE49-F238E27FC236}">
                <a16:creationId xmlns:a16="http://schemas.microsoft.com/office/drawing/2014/main" id="{8EEFBACD-3D89-452F-9763-B6EC1618D0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327EEF-50CD-42B1-9C8C-BF4211BB0B5B}"/>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96578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D0AC61-3C00-4B87-B364-B051A1C4F2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CCF6D34-EAC1-4DA7-9A1A-A0D93D60292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F27F47-73E0-4B82-8458-3EE2EFC78169}"/>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5" name="Footer Placeholder 4">
            <a:extLst>
              <a:ext uri="{FF2B5EF4-FFF2-40B4-BE49-F238E27FC236}">
                <a16:creationId xmlns:a16="http://schemas.microsoft.com/office/drawing/2014/main" id="{2D561A3C-66DF-4934-92FE-1F1F01C375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2C00F6-98C3-4571-A9C6-0DC60F208D14}"/>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2968865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6CF0F-BA63-44C3-987E-62DC8BBF01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DBCBFF-A160-4F19-A6BD-EEF27C1D51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6F49E7-DC97-4356-9FDB-99E200C06322}"/>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5" name="Footer Placeholder 4">
            <a:extLst>
              <a:ext uri="{FF2B5EF4-FFF2-40B4-BE49-F238E27FC236}">
                <a16:creationId xmlns:a16="http://schemas.microsoft.com/office/drawing/2014/main" id="{F22446B7-243D-48A0-9F3C-7127001D64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608CA9-8F37-4607-A1F2-4E08DB915E42}"/>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4276061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E3C5E-349B-4BC7-B1C8-58191A681F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DD45AF5-222C-47D5-81A6-D87F4081AF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9E23D9-329E-43CE-AAC8-A773CE896C0D}"/>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5" name="Footer Placeholder 4">
            <a:extLst>
              <a:ext uri="{FF2B5EF4-FFF2-40B4-BE49-F238E27FC236}">
                <a16:creationId xmlns:a16="http://schemas.microsoft.com/office/drawing/2014/main" id="{68B7AC7F-2EEE-4BB4-A167-C4576A072A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55C425-11E8-40AC-8388-1D9E94533376}"/>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911390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44A40-A18F-4614-B38D-584001B842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5E2BC2-1813-4B9A-9D46-A378FD52F4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3D6B17-62D7-46E9-8CB9-6CE2E2FCB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2AAAC6-456C-4E16-914C-C65D06CFD61B}"/>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6" name="Footer Placeholder 5">
            <a:extLst>
              <a:ext uri="{FF2B5EF4-FFF2-40B4-BE49-F238E27FC236}">
                <a16:creationId xmlns:a16="http://schemas.microsoft.com/office/drawing/2014/main" id="{CEBD546E-E7E0-431C-B020-12800B14F6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BA0111-6379-4E5B-A647-5C9958CC8606}"/>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082477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9A1FB-6ACB-417B-9240-E8C0EAF687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33BAA63-9D65-4F0F-8AA1-17AD4B58B5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39D050-C11C-479A-9BD8-F7467951E9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AB98464-F785-4D44-88C0-BECDF94C42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125AC5-F8D5-4130-BF0B-793036B96B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72CEB8-6A2F-4C2D-9C03-B7ADDAA322A7}"/>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8" name="Footer Placeholder 7">
            <a:extLst>
              <a:ext uri="{FF2B5EF4-FFF2-40B4-BE49-F238E27FC236}">
                <a16:creationId xmlns:a16="http://schemas.microsoft.com/office/drawing/2014/main" id="{A69E106E-A8F9-4FFD-A4B8-9EBF03F9BD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1C2620-FFF9-4144-9AD3-AE945CC0CF3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141716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CFA83-911D-4D23-AA94-7798B56E05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1878A7-4166-466E-9D8A-46C3CECAA730}"/>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4" name="Footer Placeholder 3">
            <a:extLst>
              <a:ext uri="{FF2B5EF4-FFF2-40B4-BE49-F238E27FC236}">
                <a16:creationId xmlns:a16="http://schemas.microsoft.com/office/drawing/2014/main" id="{21B9AE2B-0D78-4011-BDF7-40D52CC3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A9A11-40E1-4827-A927-B70D265BA090}"/>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898666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67B7D2-E448-4D96-81D9-88AAF254605D}"/>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3" name="Footer Placeholder 2">
            <a:extLst>
              <a:ext uri="{FF2B5EF4-FFF2-40B4-BE49-F238E27FC236}">
                <a16:creationId xmlns:a16="http://schemas.microsoft.com/office/drawing/2014/main" id="{359C09ED-FC19-47DB-A51F-F6B72331CA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03573E-BF28-4B75-8AC3-7843E483649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3065020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973D3-92E0-4C57-AAD9-42BC533AD6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A5B678-6FEA-494A-85FE-73993046FE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29EB85-44C5-4C6B-B1F2-C76DBC73C0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8954DE-9F59-4735-9901-3D27A3C0CC96}"/>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6" name="Footer Placeholder 5">
            <a:extLst>
              <a:ext uri="{FF2B5EF4-FFF2-40B4-BE49-F238E27FC236}">
                <a16:creationId xmlns:a16="http://schemas.microsoft.com/office/drawing/2014/main" id="{05C765B0-A953-45B7-80EB-68170A1DE8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FD82A1-BAE0-41FF-B8F9-462E9114C353}"/>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476570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5701-E27E-4BE8-B674-B075E6D468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6DC737-8FC8-4FC1-A665-A423D59EA5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B10E4B-F3D5-4A9A-B11E-7E0EA16AD7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FFE437-4765-4642-B23C-C1E586B5077C}"/>
              </a:ext>
            </a:extLst>
          </p:cNvPr>
          <p:cNvSpPr>
            <a:spLocks noGrp="1"/>
          </p:cNvSpPr>
          <p:nvPr>
            <p:ph type="dt" sz="half" idx="10"/>
          </p:nvPr>
        </p:nvSpPr>
        <p:spPr/>
        <p:txBody>
          <a:bodyPr/>
          <a:lstStyle/>
          <a:p>
            <a:fld id="{A8548192-558E-4C4D-95E6-E2F4AB0E9C66}" type="datetimeFigureOut">
              <a:rPr lang="en-US" smtClean="0"/>
              <a:t>4/25/2023</a:t>
            </a:fld>
            <a:endParaRPr lang="en-US"/>
          </a:p>
        </p:txBody>
      </p:sp>
      <p:sp>
        <p:nvSpPr>
          <p:cNvPr id="6" name="Footer Placeholder 5">
            <a:extLst>
              <a:ext uri="{FF2B5EF4-FFF2-40B4-BE49-F238E27FC236}">
                <a16:creationId xmlns:a16="http://schemas.microsoft.com/office/drawing/2014/main" id="{E87B288E-334C-48A2-B2A1-11D1425978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C2B645-7702-4B53-A380-A99CDFE66341}"/>
              </a:ext>
            </a:extLst>
          </p:cNvPr>
          <p:cNvSpPr>
            <a:spLocks noGrp="1"/>
          </p:cNvSpPr>
          <p:nvPr>
            <p:ph type="sldNum" sz="quarter" idx="12"/>
          </p:nvPr>
        </p:nvSpPr>
        <p:spPr/>
        <p:txBody>
          <a:bodyPr/>
          <a:lstStyle/>
          <a:p>
            <a:fld id="{B4A1B54F-A11D-4280-A821-F359006D0417}" type="slidenum">
              <a:rPr lang="en-US" smtClean="0"/>
              <a:t>‹#›</a:t>
            </a:fld>
            <a:endParaRPr lang="en-US"/>
          </a:p>
        </p:txBody>
      </p:sp>
    </p:spTree>
    <p:extLst>
      <p:ext uri="{BB962C8B-B14F-4D97-AF65-F5344CB8AC3E}">
        <p14:creationId xmlns:p14="http://schemas.microsoft.com/office/powerpoint/2010/main" val="3732449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939AF4-92A6-4BC3-8AF1-BFF06B62C3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065978-6886-4BF4-B8A3-3CB7D993AA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A974E4-37FE-46D1-847B-DB18854216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8548192-558E-4C4D-95E6-E2F4AB0E9C66}" type="datetimeFigureOut">
              <a:rPr lang="en-US" smtClean="0"/>
              <a:pPr/>
              <a:t>4/25/2023</a:t>
            </a:fld>
            <a:endParaRPr lang="en-US"/>
          </a:p>
        </p:txBody>
      </p:sp>
      <p:sp>
        <p:nvSpPr>
          <p:cNvPr id="5" name="Footer Placeholder 4">
            <a:extLst>
              <a:ext uri="{FF2B5EF4-FFF2-40B4-BE49-F238E27FC236}">
                <a16:creationId xmlns:a16="http://schemas.microsoft.com/office/drawing/2014/main" id="{7A088BED-B95F-4F8C-8E86-3D75058552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65FF7816-2752-4678-AC4B-9DC3B6032A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B4A1B54F-A11D-4280-A821-F359006D0417}" type="slidenum">
              <a:rPr lang="en-US" smtClean="0"/>
              <a:pPr/>
              <a:t>‹#›</a:t>
            </a:fld>
            <a:endParaRPr lang="en-US"/>
          </a:p>
        </p:txBody>
      </p:sp>
    </p:spTree>
    <p:extLst>
      <p:ext uri="{BB962C8B-B14F-4D97-AF65-F5344CB8AC3E}">
        <p14:creationId xmlns:p14="http://schemas.microsoft.com/office/powerpoint/2010/main" val="2721473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Multiple</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  Extending the Linear Model</a:t>
            </a:r>
          </a:p>
          <a:p>
            <a:endParaRPr lang="en-US" dirty="0"/>
          </a:p>
          <a:p>
            <a:r>
              <a:rPr lang="en-US" dirty="0"/>
              <a:t>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19FE6038-222A-4344-88BC-44DB724C4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1897316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2D44-BB40-49E2-BB4B-21D5052D0737}"/>
              </a:ext>
            </a:extLst>
          </p:cNvPr>
          <p:cNvSpPr>
            <a:spLocks noGrp="1"/>
          </p:cNvSpPr>
          <p:nvPr>
            <p:ph type="title"/>
          </p:nvPr>
        </p:nvSpPr>
        <p:spPr/>
        <p:txBody>
          <a:bodyPr/>
          <a:lstStyle/>
          <a:p>
            <a:r>
              <a:rPr lang="en-US" dirty="0"/>
              <a:t>In Practice (</a:t>
            </a:r>
            <a:r>
              <a:rPr lang="en-US" b="1" dirty="0">
                <a:solidFill>
                  <a:schemeClr val="accent1"/>
                </a:solidFill>
                <a:effectLst>
                  <a:outerShdw blurRad="38100" dist="38100" dir="2700000" algn="tl">
                    <a:srgbClr val="000000">
                      <a:alpha val="43137"/>
                    </a:srgbClr>
                  </a:outerShdw>
                </a:effectLst>
              </a:rPr>
              <a:t>R</a:t>
            </a:r>
            <a:r>
              <a:rPr lang="en-US" dirty="0"/>
              <a:t>)</a:t>
            </a:r>
          </a:p>
        </p:txBody>
      </p:sp>
      <p:pic>
        <p:nvPicPr>
          <p:cNvPr id="4" name="Content Placeholder 3">
            <a:extLst>
              <a:ext uri="{FF2B5EF4-FFF2-40B4-BE49-F238E27FC236}">
                <a16:creationId xmlns:a16="http://schemas.microsoft.com/office/drawing/2014/main" id="{763E383C-3AE8-4B74-8FDD-4C0027FA589A}"/>
              </a:ext>
            </a:extLst>
          </p:cNvPr>
          <p:cNvPicPr>
            <a:picLocks noGrp="1" noChangeAspect="1"/>
          </p:cNvPicPr>
          <p:nvPr>
            <p:ph idx="1"/>
          </p:nvPr>
        </p:nvPicPr>
        <p:blipFill>
          <a:blip r:embed="rId3"/>
          <a:stretch>
            <a:fillRect/>
          </a:stretch>
        </p:blipFill>
        <p:spPr>
          <a:xfrm>
            <a:off x="1216976" y="1527456"/>
            <a:ext cx="9758048" cy="5172499"/>
          </a:xfrm>
          <a:prstGeom prst="rect">
            <a:avLst/>
          </a:prstGeom>
        </p:spPr>
      </p:pic>
      <p:cxnSp>
        <p:nvCxnSpPr>
          <p:cNvPr id="6" name="Straight Connector 5">
            <a:extLst>
              <a:ext uri="{FF2B5EF4-FFF2-40B4-BE49-F238E27FC236}">
                <a16:creationId xmlns:a16="http://schemas.microsoft.com/office/drawing/2014/main" id="{E6D6B485-FF19-46CA-951F-C412A0263966}"/>
              </a:ext>
            </a:extLst>
          </p:cNvPr>
          <p:cNvCxnSpPr>
            <a:cxnSpLocks/>
          </p:cNvCxnSpPr>
          <p:nvPr/>
        </p:nvCxnSpPr>
        <p:spPr>
          <a:xfrm>
            <a:off x="3228622" y="2240844"/>
            <a:ext cx="312702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Left Bracket 7">
            <a:extLst>
              <a:ext uri="{FF2B5EF4-FFF2-40B4-BE49-F238E27FC236}">
                <a16:creationId xmlns:a16="http://schemas.microsoft.com/office/drawing/2014/main" id="{BAE35FA5-BF3B-49D8-8CA3-9A562BF91461}"/>
              </a:ext>
            </a:extLst>
          </p:cNvPr>
          <p:cNvSpPr/>
          <p:nvPr/>
        </p:nvSpPr>
        <p:spPr>
          <a:xfrm rot="10800000">
            <a:off x="9090316" y="4110474"/>
            <a:ext cx="284446" cy="909851"/>
          </a:xfrm>
          <a:prstGeom prst="leftBracket">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a:extLst>
              <a:ext uri="{FF2B5EF4-FFF2-40B4-BE49-F238E27FC236}">
                <a16:creationId xmlns:a16="http://schemas.microsoft.com/office/drawing/2014/main" id="{6A693652-4A86-4859-AC53-DE8EA6894486}"/>
              </a:ext>
            </a:extLst>
          </p:cNvPr>
          <p:cNvSpPr/>
          <p:nvPr/>
        </p:nvSpPr>
        <p:spPr>
          <a:xfrm>
            <a:off x="5949538" y="6056416"/>
            <a:ext cx="3966358" cy="29675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1350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3FEA-F450-46AA-B9B8-757DB11F31E1}"/>
              </a:ext>
            </a:extLst>
          </p:cNvPr>
          <p:cNvSpPr>
            <a:spLocks noGrp="1"/>
          </p:cNvSpPr>
          <p:nvPr>
            <p:ph type="title"/>
          </p:nvPr>
        </p:nvSpPr>
        <p:spPr/>
        <p:txBody>
          <a:bodyPr/>
          <a:lstStyle/>
          <a:p>
            <a:r>
              <a:rPr lang="en-US" dirty="0"/>
              <a:t>Checking Assumptions</a:t>
            </a:r>
          </a:p>
        </p:txBody>
      </p:sp>
      <p:sp>
        <p:nvSpPr>
          <p:cNvPr id="3" name="Content Placeholder 2">
            <a:extLst>
              <a:ext uri="{FF2B5EF4-FFF2-40B4-BE49-F238E27FC236}">
                <a16:creationId xmlns:a16="http://schemas.microsoft.com/office/drawing/2014/main" id="{704385DE-40FD-4BEE-B903-2D1A32CFBE63}"/>
              </a:ext>
            </a:extLst>
          </p:cNvPr>
          <p:cNvSpPr>
            <a:spLocks noGrp="1"/>
          </p:cNvSpPr>
          <p:nvPr>
            <p:ph idx="1"/>
          </p:nvPr>
        </p:nvSpPr>
        <p:spPr/>
        <p:txBody>
          <a:bodyPr/>
          <a:lstStyle/>
          <a:p>
            <a:pPr marL="514350" indent="-514350">
              <a:buFont typeface="+mj-lt"/>
              <a:buAutoNum type="arabicPeriod"/>
            </a:pPr>
            <a:r>
              <a:rPr lang="en-US" dirty="0"/>
              <a:t>The mean of </a:t>
            </a:r>
            <a:r>
              <a:rPr lang="en-US" i="1" dirty="0" err="1"/>
              <a:t>y</a:t>
            </a:r>
            <a:r>
              <a:rPr lang="en-US" i="1" baseline="-25000" dirty="0" err="1"/>
              <a:t>i</a:t>
            </a:r>
            <a:r>
              <a:rPr lang="en-US" dirty="0"/>
              <a:t> is a linear function of the </a:t>
            </a:r>
            <a:r>
              <a:rPr lang="en-US" i="1" dirty="0" err="1"/>
              <a:t>x</a:t>
            </a:r>
            <a:r>
              <a:rPr lang="en-US" i="1" baseline="-25000" dirty="0" err="1"/>
              <a:t>i,j</a:t>
            </a:r>
            <a:endParaRPr lang="en-US" i="1" baseline="-25000" dirty="0"/>
          </a:p>
          <a:p>
            <a:pPr marL="514350" indent="-514350">
              <a:buFont typeface="+mj-lt"/>
              <a:buAutoNum type="arabicPeriod"/>
            </a:pPr>
            <a:r>
              <a:rPr lang="en-US" dirty="0"/>
              <a:t>All </a:t>
            </a:r>
            <a:r>
              <a:rPr lang="en-US" i="1" dirty="0" err="1"/>
              <a:t>y</a:t>
            </a:r>
            <a:r>
              <a:rPr lang="en-US" i="1" baseline="-25000" dirty="0" err="1"/>
              <a:t>i</a:t>
            </a:r>
            <a:r>
              <a:rPr lang="en-US" dirty="0"/>
              <a:t> have the same variance </a:t>
            </a:r>
            <a:r>
              <a:rPr lang="el-GR" i="1" dirty="0"/>
              <a:t>σ</a:t>
            </a:r>
            <a:r>
              <a:rPr lang="en-US" i="1" baseline="30000" dirty="0"/>
              <a:t>2</a:t>
            </a:r>
          </a:p>
          <a:p>
            <a:pPr marL="514350" indent="-514350">
              <a:buFont typeface="+mj-lt"/>
              <a:buAutoNum type="arabicPeriod"/>
            </a:pPr>
            <a:r>
              <a:rPr lang="en-US" dirty="0"/>
              <a:t>The errors are normally-distributed</a:t>
            </a:r>
          </a:p>
          <a:p>
            <a:pPr marL="514350" indent="-514350">
              <a:buFont typeface="+mj-lt"/>
              <a:buAutoNum type="arabicPeriod"/>
            </a:pPr>
            <a:r>
              <a:rPr lang="en-US" dirty="0"/>
              <a:t>The errors are independent</a:t>
            </a:r>
          </a:p>
        </p:txBody>
      </p:sp>
    </p:spTree>
    <p:extLst>
      <p:ext uri="{BB962C8B-B14F-4D97-AF65-F5344CB8AC3E}">
        <p14:creationId xmlns:p14="http://schemas.microsoft.com/office/powerpoint/2010/main" val="1201104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Multiple regression is a generalization of simple linear regression</a:t>
            </a:r>
          </a:p>
          <a:p>
            <a:r>
              <a:rPr lang="en-US" dirty="0"/>
              <a:t>All the same assumptions hold and need to be checked</a:t>
            </a:r>
          </a:p>
        </p:txBody>
      </p:sp>
    </p:spTree>
    <p:extLst>
      <p:ext uri="{BB962C8B-B14F-4D97-AF65-F5344CB8AC3E}">
        <p14:creationId xmlns:p14="http://schemas.microsoft.com/office/powerpoint/2010/main" val="2526949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Multiple</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II:  Additional Considerations for Multiple Regression</a:t>
            </a:r>
          </a:p>
          <a:p>
            <a:endParaRPr lang="en-US" dirty="0"/>
          </a:p>
          <a:p>
            <a:r>
              <a:rPr lang="en-US" dirty="0"/>
              <a:t>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0C8268C2-50A9-4286-AF31-F1A12D7B2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1453632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3D122-E327-42C6-9F6D-DF7266ABCC85}"/>
              </a:ext>
            </a:extLst>
          </p:cNvPr>
          <p:cNvSpPr>
            <a:spLocks noGrp="1"/>
          </p:cNvSpPr>
          <p:nvPr>
            <p:ph type="title"/>
          </p:nvPr>
        </p:nvSpPr>
        <p:spPr/>
        <p:txBody>
          <a:bodyPr/>
          <a:lstStyle/>
          <a:p>
            <a:r>
              <a:rPr lang="en-US" dirty="0"/>
              <a:t>Goodness of Fit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6AC7147-F6F3-4753-95C8-905D35C25F0C}"/>
                  </a:ext>
                </a:extLst>
              </p:cNvPr>
              <p:cNvSpPr>
                <a:spLocks noGrp="1"/>
              </p:cNvSpPr>
              <p:nvPr>
                <p:ph idx="1"/>
              </p:nvPr>
            </p:nvSpPr>
            <p:spPr/>
            <p:txBody>
              <a:bodyPr/>
              <a:lstStyle/>
              <a:p>
                <a:pPr marL="0" indent="0">
                  <a:buNone/>
                </a:pPr>
                <a:r>
                  <a:rPr lang="en-US" b="1" dirty="0"/>
                  <a:t>Adjust for model complexity</a:t>
                </a:r>
              </a:p>
              <a:p>
                <a:r>
                  <a:rPr lang="en-US" dirty="0"/>
                  <a:t>Coefficient of Determination (R</a:t>
                </a:r>
                <a:r>
                  <a:rPr lang="en-US" baseline="30000" dirty="0"/>
                  <a:t>2</a:t>
                </a:r>
                <a:r>
                  <a:rPr lang="en-US" dirty="0"/>
                  <a:t>)</a:t>
                </a:r>
              </a:p>
              <a:p>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r>
                      <a:rPr lang="en-US" b="0" i="1" smtClean="0">
                        <a:latin typeface="Cambria Math" panose="02040503050406030204" pitchFamily="18" charset="0"/>
                      </a:rPr>
                      <m:t>=1−</m:t>
                    </m:r>
                    <m:f>
                      <m:fPr>
                        <m:ctrlPr>
                          <a:rPr lang="en-US" b="0" i="1" smtClean="0">
                            <a:latin typeface="Cambria Math" panose="02040503050406030204" pitchFamily="18" charset="0"/>
                          </a:rPr>
                        </m:ctrlPr>
                      </m:fPr>
                      <m:num>
                        <m:r>
                          <a:rPr lang="en-US" b="0" i="1" smtClean="0">
                            <a:latin typeface="Cambria Math" panose="02040503050406030204" pitchFamily="18" charset="0"/>
                          </a:rPr>
                          <m:t>𝑆𝑆𝐸</m:t>
                        </m:r>
                      </m:num>
                      <m:den>
                        <m:r>
                          <a:rPr lang="en-US" b="0" i="1" smtClean="0">
                            <a:latin typeface="Cambria Math" panose="02040503050406030204" pitchFamily="18" charset="0"/>
                          </a:rPr>
                          <m:t>𝑆𝑆𝑇</m:t>
                        </m:r>
                      </m:den>
                    </m:f>
                  </m:oMath>
                </a14:m>
                <a:r>
                  <a:rPr lang="en-US" dirty="0"/>
                  <a:t>      </a:t>
                </a:r>
                <a:r>
                  <a:rPr lang="en-US" sz="2400" dirty="0"/>
                  <a:t>SST = total sum of squares</a:t>
                </a:r>
                <a:endParaRPr lang="en-US" dirty="0"/>
              </a:p>
              <a:p>
                <a:endParaRPr lang="en-US" dirty="0"/>
              </a:p>
              <a:p>
                <a:r>
                  <a:rPr lang="en-US" dirty="0"/>
                  <a:t>Adjusted R</a:t>
                </a:r>
                <a:r>
                  <a:rPr lang="en-US" baseline="30000" dirty="0"/>
                  <a:t>2</a:t>
                </a:r>
              </a:p>
              <a:p>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𝑅</m:t>
                        </m:r>
                      </m:e>
                      <m:sub>
                        <m:r>
                          <a:rPr lang="en-US" b="0" i="1" smtClean="0">
                            <a:latin typeface="Cambria Math" panose="02040503050406030204" pitchFamily="18" charset="0"/>
                          </a:rPr>
                          <m:t>𝑎𝑑𝑗</m:t>
                        </m:r>
                      </m:sub>
                      <m:sup>
                        <m:r>
                          <a:rPr lang="en-US" b="0" i="1" smtClean="0">
                            <a:latin typeface="Cambria Math" panose="02040503050406030204" pitchFamily="18" charset="0"/>
                          </a:rPr>
                          <m:t>2</m:t>
                        </m:r>
                      </m:sup>
                    </m:sSubSup>
                    <m:r>
                      <a:rPr lang="en-US" b="0" i="1" smtClean="0">
                        <a:latin typeface="Cambria Math" panose="02040503050406030204" pitchFamily="18" charset="0"/>
                      </a:rPr>
                      <m:t>=1−</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𝑛</m:t>
                            </m:r>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den>
                        </m:f>
                      </m:e>
                    </m:d>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e>
                    </m:d>
                  </m:oMath>
                </a14:m>
                <a:r>
                  <a:rPr lang="en-US" dirty="0"/>
                  <a:t>     </a:t>
                </a:r>
                <a:r>
                  <a:rPr lang="en-US" sz="2400" dirty="0"/>
                  <a:t>k = number of predictors</a:t>
                </a:r>
                <a:endParaRPr lang="en-US" dirty="0"/>
              </a:p>
            </p:txBody>
          </p:sp>
        </mc:Choice>
        <mc:Fallback xmlns="">
          <p:sp>
            <p:nvSpPr>
              <p:cNvPr id="3" name="Content Placeholder 2">
                <a:extLst>
                  <a:ext uri="{FF2B5EF4-FFF2-40B4-BE49-F238E27FC236}">
                    <a16:creationId xmlns:a16="http://schemas.microsoft.com/office/drawing/2014/main" id="{56AC7147-F6F3-4753-95C8-905D35C25F0C}"/>
                  </a:ext>
                </a:extLst>
              </p:cNvPr>
              <p:cNvSpPr>
                <a:spLocks noGrp="1" noRot="1" noChangeAspect="1" noMove="1" noResize="1" noEditPoints="1" noAdjustHandles="1" noChangeArrowheads="1" noChangeShapeType="1" noTextEdit="1"/>
              </p:cNvSpPr>
              <p:nvPr>
                <p:ph idx="1"/>
              </p:nvPr>
            </p:nvSpPr>
            <p:spPr>
              <a:blipFill>
                <a:blip r:embed="rId3"/>
                <a:stretch>
                  <a:fillRect l="-1217" t="-2381"/>
                </a:stretch>
              </a:blipFill>
            </p:spPr>
            <p:txBody>
              <a:bodyPr/>
              <a:lstStyle/>
              <a:p>
                <a:r>
                  <a:rPr lang="en-US">
                    <a:noFill/>
                  </a:rPr>
                  <a:t> </a:t>
                </a:r>
              </a:p>
            </p:txBody>
          </p:sp>
        </mc:Fallback>
      </mc:AlternateContent>
      <p:cxnSp>
        <p:nvCxnSpPr>
          <p:cNvPr id="4" name="Straight Connector 3">
            <a:extLst>
              <a:ext uri="{FF2B5EF4-FFF2-40B4-BE49-F238E27FC236}">
                <a16:creationId xmlns:a16="http://schemas.microsoft.com/office/drawing/2014/main" id="{ED2DA9E8-38A1-49AA-88C9-341EC95460DC}"/>
              </a:ext>
            </a:extLst>
          </p:cNvPr>
          <p:cNvCxnSpPr>
            <a:cxnSpLocks/>
          </p:cNvCxnSpPr>
          <p:nvPr/>
        </p:nvCxnSpPr>
        <p:spPr>
          <a:xfrm>
            <a:off x="2968978" y="5257176"/>
            <a:ext cx="125863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4769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6ED19-79CC-4C9B-9248-D7192F66D00C}"/>
              </a:ext>
            </a:extLst>
          </p:cNvPr>
          <p:cNvSpPr>
            <a:spLocks noGrp="1"/>
          </p:cNvSpPr>
          <p:nvPr>
            <p:ph type="title"/>
          </p:nvPr>
        </p:nvSpPr>
        <p:spPr/>
        <p:txBody>
          <a:bodyPr/>
          <a:lstStyle/>
          <a:p>
            <a:r>
              <a:rPr lang="en-US" dirty="0"/>
              <a:t>Multicollinearity</a:t>
            </a:r>
          </a:p>
        </p:txBody>
      </p:sp>
      <p:sp>
        <p:nvSpPr>
          <p:cNvPr id="3" name="Content Placeholder 2">
            <a:extLst>
              <a:ext uri="{FF2B5EF4-FFF2-40B4-BE49-F238E27FC236}">
                <a16:creationId xmlns:a16="http://schemas.microsoft.com/office/drawing/2014/main" id="{F3C4B58A-B57B-4C87-A1CB-BD898DDCE55B}"/>
              </a:ext>
            </a:extLst>
          </p:cNvPr>
          <p:cNvSpPr>
            <a:spLocks noGrp="1"/>
          </p:cNvSpPr>
          <p:nvPr>
            <p:ph idx="1"/>
          </p:nvPr>
        </p:nvSpPr>
        <p:spPr/>
        <p:txBody>
          <a:bodyPr/>
          <a:lstStyle/>
          <a:p>
            <a:r>
              <a:rPr lang="en-US" dirty="0"/>
              <a:t>Occurs when predictors are linearly related</a:t>
            </a:r>
          </a:p>
          <a:p>
            <a:r>
              <a:rPr lang="en-US" dirty="0"/>
              <a:t>Causes serious difficulties in model fit</a:t>
            </a:r>
          </a:p>
          <a:p>
            <a:r>
              <a:rPr lang="en-US" dirty="0"/>
              <a:t>Coefficients are unreliable</a:t>
            </a:r>
          </a:p>
          <a:p>
            <a:pPr lvl="1"/>
            <a:r>
              <a:rPr lang="en-US" dirty="0"/>
              <a:t>Signs can be wrong</a:t>
            </a:r>
          </a:p>
          <a:p>
            <a:pPr lvl="1"/>
            <a:r>
              <a:rPr lang="en-US" dirty="0"/>
              <a:t>Large changes in magnitude with small changes in data</a:t>
            </a:r>
          </a:p>
          <a:p>
            <a:pPr lvl="1"/>
            <a:r>
              <a:rPr lang="en-US" dirty="0"/>
              <a:t>Large standard errors</a:t>
            </a:r>
          </a:p>
          <a:p>
            <a:pPr lvl="1"/>
            <a:r>
              <a:rPr lang="en-US" dirty="0"/>
              <a:t>Low significance for predictors with significant F-statistic</a:t>
            </a:r>
          </a:p>
        </p:txBody>
      </p:sp>
    </p:spTree>
    <p:extLst>
      <p:ext uri="{BB962C8B-B14F-4D97-AF65-F5344CB8AC3E}">
        <p14:creationId xmlns:p14="http://schemas.microsoft.com/office/powerpoint/2010/main" val="3279641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982A4-05BE-41B1-AF18-2196F9E4E82A}"/>
              </a:ext>
            </a:extLst>
          </p:cNvPr>
          <p:cNvSpPr>
            <a:spLocks noGrp="1"/>
          </p:cNvSpPr>
          <p:nvPr>
            <p:ph type="title"/>
          </p:nvPr>
        </p:nvSpPr>
        <p:spPr/>
        <p:txBody>
          <a:bodyPr/>
          <a:lstStyle/>
          <a:p>
            <a:r>
              <a:rPr lang="en-US" dirty="0"/>
              <a:t>Testing Multicollinearity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10F2370-2534-46F0-AE0A-FC8F1088952E}"/>
                  </a:ext>
                </a:extLst>
              </p:cNvPr>
              <p:cNvSpPr>
                <a:spLocks noGrp="1"/>
              </p:cNvSpPr>
              <p:nvPr>
                <p:ph idx="1"/>
              </p:nvPr>
            </p:nvSpPr>
            <p:spPr/>
            <p:txBody>
              <a:bodyPr/>
              <a:lstStyle/>
              <a:p>
                <a:r>
                  <a:rPr lang="en-US" dirty="0"/>
                  <a:t>Correlation between predictor variables</a:t>
                </a:r>
              </a:p>
              <a:p>
                <a:endParaRPr lang="en-US" dirty="0"/>
              </a:p>
              <a:p>
                <a:r>
                  <a:rPr lang="en-US" dirty="0"/>
                  <a:t>Variance Inflation Factor</a:t>
                </a:r>
                <a:br>
                  <a:rPr lang="en-US" dirty="0"/>
                </a:br>
                <a:r>
                  <a:rPr lang="en-US" dirty="0"/>
                  <a:t>(</a:t>
                </a:r>
                <a:r>
                  <a:rPr lang="en-US" dirty="0" err="1"/>
                  <a:t>VIF</a:t>
                </a:r>
                <a:r>
                  <a:rPr lang="en-US" dirty="0"/>
                  <a:t>)</a:t>
                </a:r>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𝑉𝐼𝐹</m:t>
                        </m:r>
                      </m:e>
                      <m:sub>
                        <m:r>
                          <a:rPr lang="en-US" b="0" i="1" smtClean="0">
                            <a:latin typeface="Cambria Math" panose="02040503050406030204" pitchFamily="18" charset="0"/>
                          </a:rPr>
                          <m:t>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𝑗</m:t>
                            </m:r>
                          </m:sub>
                          <m:sup>
                            <m:r>
                              <a:rPr lang="en-US" b="0" i="1" smtClean="0">
                                <a:latin typeface="Cambria Math" panose="02040503050406030204" pitchFamily="18" charset="0"/>
                              </a:rPr>
                              <m:t>2</m:t>
                            </m:r>
                          </m:sup>
                        </m:sSubSup>
                      </m:den>
                    </m:f>
                  </m:oMath>
                </a14:m>
                <a:endParaRPr lang="en-US" dirty="0"/>
              </a:p>
            </p:txBody>
          </p:sp>
        </mc:Choice>
        <mc:Fallback xmlns="">
          <p:sp>
            <p:nvSpPr>
              <p:cNvPr id="3" name="Content Placeholder 2">
                <a:extLst>
                  <a:ext uri="{FF2B5EF4-FFF2-40B4-BE49-F238E27FC236}">
                    <a16:creationId xmlns:a16="http://schemas.microsoft.com/office/drawing/2014/main" id="{F10F2370-2534-46F0-AE0A-FC8F1088952E}"/>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EC37C114-25EB-4178-8A24-49C94FABC7B7}"/>
              </a:ext>
            </a:extLst>
          </p:cNvPr>
          <p:cNvSpPr/>
          <p:nvPr/>
        </p:nvSpPr>
        <p:spPr>
          <a:xfrm>
            <a:off x="0" y="6581001"/>
            <a:ext cx="6096000" cy="276999"/>
          </a:xfrm>
          <a:prstGeom prst="rect">
            <a:avLst/>
          </a:prstGeom>
        </p:spPr>
        <p:txBody>
          <a:bodyPr>
            <a:spAutoFit/>
          </a:bodyPr>
          <a:lstStyle/>
          <a:p>
            <a:r>
              <a:rPr lang="en-US" sz="1200" dirty="0"/>
              <a:t>https://medium.com/@mackenziemitchell6/multicollinearity-6efc5902702</a:t>
            </a:r>
          </a:p>
        </p:txBody>
      </p:sp>
      <p:pic>
        <p:nvPicPr>
          <p:cNvPr id="6" name="Picture 5">
            <a:extLst>
              <a:ext uri="{FF2B5EF4-FFF2-40B4-BE49-F238E27FC236}">
                <a16:creationId xmlns:a16="http://schemas.microsoft.com/office/drawing/2014/main" id="{176D4193-C496-425C-8CCE-2458B0EA2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8940" y="2659645"/>
            <a:ext cx="4781797" cy="3921356"/>
          </a:xfrm>
          <a:prstGeom prst="rect">
            <a:avLst/>
          </a:prstGeom>
        </p:spPr>
      </p:pic>
      <p:pic>
        <p:nvPicPr>
          <p:cNvPr id="5" name="Picture 4">
            <a:extLst>
              <a:ext uri="{FF2B5EF4-FFF2-40B4-BE49-F238E27FC236}">
                <a16:creationId xmlns:a16="http://schemas.microsoft.com/office/drawing/2014/main" id="{B9610321-7103-4C6F-ACD2-A038233EB2AF}"/>
              </a:ext>
            </a:extLst>
          </p:cNvPr>
          <p:cNvPicPr>
            <a:picLocks noChangeAspect="1"/>
          </p:cNvPicPr>
          <p:nvPr/>
        </p:nvPicPr>
        <p:blipFill rotWithShape="1">
          <a:blip r:embed="rId5"/>
          <a:srcRect b="83839"/>
          <a:stretch/>
        </p:blipFill>
        <p:spPr>
          <a:xfrm>
            <a:off x="260474" y="4765109"/>
            <a:ext cx="6002503" cy="274263"/>
          </a:xfrm>
          <a:prstGeom prst="rect">
            <a:avLst/>
          </a:prstGeom>
        </p:spPr>
      </p:pic>
      <p:pic>
        <p:nvPicPr>
          <p:cNvPr id="7" name="Picture 6">
            <a:extLst>
              <a:ext uri="{FF2B5EF4-FFF2-40B4-BE49-F238E27FC236}">
                <a16:creationId xmlns:a16="http://schemas.microsoft.com/office/drawing/2014/main" id="{7D82C957-A4D3-407C-A598-34986EAB8B94}"/>
              </a:ext>
            </a:extLst>
          </p:cNvPr>
          <p:cNvPicPr>
            <a:picLocks noChangeAspect="1"/>
          </p:cNvPicPr>
          <p:nvPr/>
        </p:nvPicPr>
        <p:blipFill rotWithShape="1">
          <a:blip r:embed="rId5"/>
          <a:srcRect t="55022"/>
          <a:stretch/>
        </p:blipFill>
        <p:spPr>
          <a:xfrm>
            <a:off x="260475" y="5051519"/>
            <a:ext cx="6002503" cy="763297"/>
          </a:xfrm>
          <a:prstGeom prst="rect">
            <a:avLst/>
          </a:prstGeom>
        </p:spPr>
      </p:pic>
    </p:spTree>
    <p:extLst>
      <p:ext uri="{BB962C8B-B14F-4D97-AF65-F5344CB8AC3E}">
        <p14:creationId xmlns:p14="http://schemas.microsoft.com/office/powerpoint/2010/main" val="463021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041E7-B8D7-40AD-8A0A-3F854CC0BBB6}"/>
              </a:ext>
            </a:extLst>
          </p:cNvPr>
          <p:cNvSpPr>
            <a:spLocks noGrp="1"/>
          </p:cNvSpPr>
          <p:nvPr>
            <p:ph type="title"/>
          </p:nvPr>
        </p:nvSpPr>
        <p:spPr/>
        <p:txBody>
          <a:bodyPr/>
          <a:lstStyle/>
          <a:p>
            <a:r>
              <a:rPr lang="en-US" dirty="0"/>
              <a:t>Transformations</a:t>
            </a:r>
          </a:p>
        </p:txBody>
      </p:sp>
      <p:sp>
        <p:nvSpPr>
          <p:cNvPr id="3" name="Content Placeholder 2">
            <a:extLst>
              <a:ext uri="{FF2B5EF4-FFF2-40B4-BE49-F238E27FC236}">
                <a16:creationId xmlns:a16="http://schemas.microsoft.com/office/drawing/2014/main" id="{A69CCD0C-6DDA-4482-A0FF-42DB85898726}"/>
              </a:ext>
            </a:extLst>
          </p:cNvPr>
          <p:cNvSpPr>
            <a:spLocks noGrp="1"/>
          </p:cNvSpPr>
          <p:nvPr>
            <p:ph idx="1"/>
          </p:nvPr>
        </p:nvSpPr>
        <p:spPr>
          <a:xfrm>
            <a:off x="838200" y="1825625"/>
            <a:ext cx="5536842" cy="4351338"/>
          </a:xfrm>
        </p:spPr>
        <p:txBody>
          <a:bodyPr>
            <a:normAutofit lnSpcReduction="10000"/>
          </a:bodyPr>
          <a:lstStyle/>
          <a:p>
            <a:r>
              <a:rPr lang="en-US" dirty="0"/>
              <a:t>Monotonic changes to the predictor and response variables</a:t>
            </a:r>
          </a:p>
          <a:p>
            <a:pPr lvl="1"/>
            <a:r>
              <a:rPr lang="en-US" dirty="0"/>
              <a:t>Improve model fit</a:t>
            </a:r>
          </a:p>
          <a:p>
            <a:pPr lvl="1"/>
            <a:r>
              <a:rPr lang="en-US" dirty="0"/>
              <a:t>Avoid model assumption</a:t>
            </a:r>
            <a:br>
              <a:rPr lang="en-US" dirty="0"/>
            </a:br>
            <a:r>
              <a:rPr lang="en-US" dirty="0"/>
              <a:t>violations</a:t>
            </a:r>
          </a:p>
          <a:p>
            <a:endParaRPr lang="en-US" dirty="0"/>
          </a:p>
          <a:p>
            <a:r>
              <a:rPr lang="en-US" dirty="0"/>
              <a:t>Most common transformations:</a:t>
            </a:r>
          </a:p>
          <a:p>
            <a:pPr lvl="1"/>
            <a:r>
              <a:rPr lang="en-US" dirty="0"/>
              <a:t>Logarithm</a:t>
            </a:r>
          </a:p>
          <a:p>
            <a:pPr lvl="1"/>
            <a:r>
              <a:rPr lang="en-US" dirty="0"/>
              <a:t>Reciprocal / negative</a:t>
            </a:r>
            <a:br>
              <a:rPr lang="en-US" dirty="0"/>
            </a:br>
            <a:r>
              <a:rPr lang="en-US" dirty="0"/>
              <a:t>reciprocal</a:t>
            </a:r>
          </a:p>
          <a:p>
            <a:pPr lvl="1"/>
            <a:r>
              <a:rPr lang="en-US" dirty="0"/>
              <a:t>Square/cube</a:t>
            </a:r>
          </a:p>
        </p:txBody>
      </p:sp>
      <p:pic>
        <p:nvPicPr>
          <p:cNvPr id="5" name="Picture 4" descr="A close up of text on a white background&#10;&#10;Description automatically generated">
            <a:extLst>
              <a:ext uri="{FF2B5EF4-FFF2-40B4-BE49-F238E27FC236}">
                <a16:creationId xmlns:a16="http://schemas.microsoft.com/office/drawing/2014/main" id="{78CB0EF9-B89C-483B-8C19-CB26FC1EE84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375042" y="1690688"/>
            <a:ext cx="5816958" cy="4361548"/>
          </a:xfrm>
          <a:prstGeom prst="rect">
            <a:avLst/>
          </a:prstGeom>
        </p:spPr>
      </p:pic>
    </p:spTree>
    <p:extLst>
      <p:ext uri="{BB962C8B-B14F-4D97-AF65-F5344CB8AC3E}">
        <p14:creationId xmlns:p14="http://schemas.microsoft.com/office/powerpoint/2010/main" val="476034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F615E-389C-4C56-927A-F0EED3B9DA0B}"/>
              </a:ext>
            </a:extLst>
          </p:cNvPr>
          <p:cNvSpPr>
            <a:spLocks noGrp="1"/>
          </p:cNvSpPr>
          <p:nvPr>
            <p:ph type="title"/>
          </p:nvPr>
        </p:nvSpPr>
        <p:spPr/>
        <p:txBody>
          <a:bodyPr/>
          <a:lstStyle/>
          <a:p>
            <a:r>
              <a:rPr lang="en-US" dirty="0"/>
              <a:t>Polynomial Regression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25C9E6B-450E-49C0-B1C3-AC6975252612}"/>
                  </a:ext>
                </a:extLst>
              </p:cNvPr>
              <p:cNvSpPr>
                <a:spLocks noGrp="1"/>
              </p:cNvSpPr>
              <p:nvPr>
                <p:ph idx="1"/>
              </p:nvPr>
            </p:nvSpPr>
            <p:spPr>
              <a:xfrm>
                <a:off x="838201" y="1825625"/>
                <a:ext cx="5257800" cy="4351338"/>
              </a:xfrm>
            </p:spPr>
            <p:txBody>
              <a:bodyPr>
                <a:normAutofit/>
              </a:bodyPr>
              <a:lstStyle/>
              <a:p>
                <a:r>
                  <a:rPr lang="en-US" dirty="0"/>
                  <a:t>Special case of the linear model with polynomial in one variable:</a:t>
                </a:r>
              </a:p>
              <a:p>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𝑘</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𝑘</m:t>
                        </m:r>
                      </m:sup>
                    </m:sSup>
                  </m:oMath>
                </a14:m>
                <a:endParaRPr lang="en-US" dirty="0"/>
              </a:p>
              <a:p>
                <a:endParaRPr lang="en-US" dirty="0"/>
              </a:p>
              <a:p>
                <a:r>
                  <a:rPr lang="en-US" dirty="0"/>
                  <a:t>Two problems:</a:t>
                </a:r>
              </a:p>
              <a:p>
                <a:pPr lvl="1"/>
                <a:r>
                  <a:rPr lang="en-US" dirty="0"/>
                  <a:t>Powers of x tend to be correlated (x, x</a:t>
                </a:r>
                <a:r>
                  <a:rPr lang="en-US" baseline="30000" dirty="0"/>
                  <a:t>2</a:t>
                </a:r>
                <a:r>
                  <a:rPr lang="en-US" dirty="0"/>
                  <a:t>, x</a:t>
                </a:r>
                <a:r>
                  <a:rPr lang="en-US" baseline="30000" dirty="0"/>
                  <a:t>3</a:t>
                </a:r>
                <a:r>
                  <a:rPr lang="en-US" dirty="0"/>
                  <a:t>, etc.)</a:t>
                </a:r>
              </a:p>
              <a:p>
                <a:pPr lvl="1"/>
                <a:r>
                  <a:rPr lang="en-US" dirty="0"/>
                  <a:t>For large k, the magnitudes tend to vary over a very wide range</a:t>
                </a:r>
              </a:p>
            </p:txBody>
          </p:sp>
        </mc:Choice>
        <mc:Fallback xmlns="">
          <p:sp>
            <p:nvSpPr>
              <p:cNvPr id="3" name="Content Placeholder 2">
                <a:extLst>
                  <a:ext uri="{FF2B5EF4-FFF2-40B4-BE49-F238E27FC236}">
                    <a16:creationId xmlns:a16="http://schemas.microsoft.com/office/drawing/2014/main" id="{A25C9E6B-450E-49C0-B1C3-AC6975252612}"/>
                  </a:ext>
                </a:extLst>
              </p:cNvPr>
              <p:cNvSpPr>
                <a:spLocks noGrp="1" noRot="1" noChangeAspect="1" noMove="1" noResize="1" noEditPoints="1" noAdjustHandles="1" noChangeArrowheads="1" noChangeShapeType="1" noTextEdit="1"/>
              </p:cNvSpPr>
              <p:nvPr>
                <p:ph idx="1"/>
              </p:nvPr>
            </p:nvSpPr>
            <p:spPr>
              <a:xfrm>
                <a:off x="838201" y="1825625"/>
                <a:ext cx="5257800" cy="4351338"/>
              </a:xfrm>
              <a:blipFill>
                <a:blip r:embed="rId3"/>
                <a:stretch>
                  <a:fillRect l="-2088" t="-2381" r="-3248" b="-420"/>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8FFB2426-2487-4609-BFAC-10439574F4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6710" y="2479971"/>
            <a:ext cx="6085290" cy="3042645"/>
          </a:xfrm>
          <a:prstGeom prst="rect">
            <a:avLst/>
          </a:prstGeom>
        </p:spPr>
      </p:pic>
      <p:sp>
        <p:nvSpPr>
          <p:cNvPr id="7" name="Rectangle 6">
            <a:extLst>
              <a:ext uri="{FF2B5EF4-FFF2-40B4-BE49-F238E27FC236}">
                <a16:creationId xmlns:a16="http://schemas.microsoft.com/office/drawing/2014/main" id="{869BA9CA-A593-43A6-99BD-D3D4EEED0C54}"/>
              </a:ext>
            </a:extLst>
          </p:cNvPr>
          <p:cNvSpPr/>
          <p:nvPr/>
        </p:nvSpPr>
        <p:spPr>
          <a:xfrm>
            <a:off x="6096000" y="6596390"/>
            <a:ext cx="6096000" cy="261610"/>
          </a:xfrm>
          <a:prstGeom prst="rect">
            <a:avLst/>
          </a:prstGeom>
        </p:spPr>
        <p:txBody>
          <a:bodyPr>
            <a:spAutoFit/>
          </a:bodyPr>
          <a:lstStyle/>
          <a:p>
            <a:pPr algn="r"/>
            <a:r>
              <a:rPr lang="en-US" sz="1100" dirty="0"/>
              <a:t>https://www.javatpoint.com/machine-learning-polynomial-regression</a:t>
            </a:r>
          </a:p>
        </p:txBody>
      </p:sp>
    </p:spTree>
    <p:extLst>
      <p:ext uri="{BB962C8B-B14F-4D97-AF65-F5344CB8AC3E}">
        <p14:creationId xmlns:p14="http://schemas.microsoft.com/office/powerpoint/2010/main" val="2705419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E552B-610F-4102-997D-F178F29CC449}"/>
              </a:ext>
            </a:extLst>
          </p:cNvPr>
          <p:cNvSpPr>
            <a:spLocks noGrp="1"/>
          </p:cNvSpPr>
          <p:nvPr>
            <p:ph type="title"/>
          </p:nvPr>
        </p:nvSpPr>
        <p:spPr/>
        <p:txBody>
          <a:bodyPr/>
          <a:lstStyle/>
          <a:p>
            <a:r>
              <a:rPr lang="en-US" dirty="0"/>
              <a:t>Polynomial Regression Best Practices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F620C99-DFCF-4ADB-A585-76DB93E04990}"/>
                  </a:ext>
                </a:extLst>
              </p:cNvPr>
              <p:cNvSpPr>
                <a:spLocks noGrp="1"/>
              </p:cNvSpPr>
              <p:nvPr>
                <p:ph idx="1"/>
              </p:nvPr>
            </p:nvSpPr>
            <p:spPr/>
            <p:txBody>
              <a:bodyPr/>
              <a:lstStyle/>
              <a:p>
                <a:r>
                  <a:rPr lang="en-US" dirty="0"/>
                  <a:t>Center x-variable to reduce</a:t>
                </a:r>
                <a:br>
                  <a:rPr lang="en-US" dirty="0"/>
                </a:br>
                <a:r>
                  <a:rPr lang="en-US" dirty="0"/>
                  <a:t>multicollinearity</a:t>
                </a:r>
              </a:p>
              <a:p>
                <a:pPr lvl="1"/>
                <a14:m>
                  <m:oMath xmlns:m="http://schemas.openxmlformats.org/officeDocument/2006/math">
                    <m:r>
                      <a:rPr lang="en-US" i="1">
                        <a:latin typeface="Cambria Math" panose="02040503050406030204" pitchFamily="18" charset="0"/>
                      </a:rPr>
                      <m:t>𝑦</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𝑘</m:t>
                        </m:r>
                      </m:sub>
                    </m:sSub>
                    <m:sSup>
                      <m:sSupPr>
                        <m:ctrlPr>
                          <a:rPr lang="en-US" i="1">
                            <a:latin typeface="Cambria Math" panose="02040503050406030204" pitchFamily="18" charset="0"/>
                          </a:rPr>
                        </m:ctrlPr>
                      </m:sSupPr>
                      <m:e>
                        <m:d>
                          <m:dPr>
                            <m:ctrlPr>
                              <a:rPr lang="en-US"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i="1">
                            <a:latin typeface="Cambria Math" panose="02040503050406030204" pitchFamily="18" charset="0"/>
                          </a:rPr>
                          <m:t>𝑘</m:t>
                        </m:r>
                      </m:sup>
                    </m:sSup>
                  </m:oMath>
                </a14:m>
                <a:endParaRPr lang="en-US" dirty="0"/>
              </a:p>
              <a:p>
                <a:endParaRPr lang="en-US" dirty="0"/>
              </a:p>
              <a:p>
                <a:r>
                  <a:rPr lang="en-US" dirty="0"/>
                  <a:t>Limit to cubic (k = 3) if possible</a:t>
                </a:r>
              </a:p>
              <a:p>
                <a:r>
                  <a:rPr lang="en-US" dirty="0"/>
                  <a:t>Never exceed a quintic (k = 5)</a:t>
                </a:r>
              </a:p>
              <a:p>
                <a:endParaRPr lang="en-US" dirty="0"/>
              </a:p>
            </p:txBody>
          </p:sp>
        </mc:Choice>
        <mc:Fallback xmlns="">
          <p:sp>
            <p:nvSpPr>
              <p:cNvPr id="3" name="Content Placeholder 2">
                <a:extLst>
                  <a:ext uri="{FF2B5EF4-FFF2-40B4-BE49-F238E27FC236}">
                    <a16:creationId xmlns:a16="http://schemas.microsoft.com/office/drawing/2014/main" id="{2F620C99-DFCF-4ADB-A585-76DB93E04990}"/>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3060AFC2-51CD-42CD-9591-C004C5A3D693}"/>
              </a:ext>
            </a:extLst>
          </p:cNvPr>
          <p:cNvGrpSpPr/>
          <p:nvPr/>
        </p:nvGrpSpPr>
        <p:grpSpPr>
          <a:xfrm>
            <a:off x="7850459" y="1481240"/>
            <a:ext cx="3747774" cy="5376761"/>
            <a:chOff x="7850459" y="1481240"/>
            <a:chExt cx="3747774" cy="5376761"/>
          </a:xfrm>
        </p:grpSpPr>
        <p:pic>
          <p:nvPicPr>
            <p:cNvPr id="5" name="Picture 4">
              <a:extLst>
                <a:ext uri="{FF2B5EF4-FFF2-40B4-BE49-F238E27FC236}">
                  <a16:creationId xmlns:a16="http://schemas.microsoft.com/office/drawing/2014/main" id="{FD4BF09A-9A56-4A77-9A6A-64CA22759675}"/>
                </a:ext>
              </a:extLst>
            </p:cNvPr>
            <p:cNvPicPr>
              <a:picLocks noChangeAspect="1"/>
            </p:cNvPicPr>
            <p:nvPr/>
          </p:nvPicPr>
          <p:blipFill rotWithShape="1">
            <a:blip r:embed="rId4">
              <a:extLst>
                <a:ext uri="{28A0092B-C50C-407E-A947-70E740481C1C}">
                  <a14:useLocalDpi xmlns:a14="http://schemas.microsoft.com/office/drawing/2010/main" val="0"/>
                </a:ext>
              </a:extLst>
            </a:blip>
            <a:srcRect l="66947" t="70130" r="1400" b="1626"/>
            <a:stretch/>
          </p:blipFill>
          <p:spPr>
            <a:xfrm>
              <a:off x="7850459" y="1550361"/>
              <a:ext cx="3747774" cy="5307640"/>
            </a:xfrm>
            <a:prstGeom prst="rect">
              <a:avLst/>
            </a:prstGeom>
          </p:spPr>
        </p:pic>
        <p:sp>
          <p:nvSpPr>
            <p:cNvPr id="6" name="Rectangle 5">
              <a:extLst>
                <a:ext uri="{FF2B5EF4-FFF2-40B4-BE49-F238E27FC236}">
                  <a16:creationId xmlns:a16="http://schemas.microsoft.com/office/drawing/2014/main" id="{BE2DAA94-C22D-4756-ACA3-9EE680F87470}"/>
                </a:ext>
              </a:extLst>
            </p:cNvPr>
            <p:cNvSpPr/>
            <p:nvPr/>
          </p:nvSpPr>
          <p:spPr>
            <a:xfrm>
              <a:off x="8200346" y="1481240"/>
              <a:ext cx="2883965" cy="688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FB7ED46A-5422-4D2C-903C-6687E3907F31}"/>
              </a:ext>
            </a:extLst>
          </p:cNvPr>
          <p:cNvSpPr/>
          <p:nvPr/>
        </p:nvSpPr>
        <p:spPr>
          <a:xfrm>
            <a:off x="-8960" y="6484567"/>
            <a:ext cx="4969630" cy="369332"/>
          </a:xfrm>
          <a:prstGeom prst="rect">
            <a:avLst/>
          </a:prstGeom>
        </p:spPr>
        <p:txBody>
          <a:bodyPr wrap="none">
            <a:spAutoFit/>
          </a:bodyPr>
          <a:lstStyle/>
          <a:p>
            <a:r>
              <a:rPr lang="en-US" dirty="0">
                <a:latin typeface="Lato" panose="020F0502020204030203" pitchFamily="34" charset="0"/>
              </a:rPr>
              <a:t>https://imgs.xkcd.com/comics/curve_fitting.png</a:t>
            </a:r>
          </a:p>
        </p:txBody>
      </p:sp>
    </p:spTree>
    <p:extLst>
      <p:ext uri="{BB962C8B-B14F-4D97-AF65-F5344CB8AC3E}">
        <p14:creationId xmlns:p14="http://schemas.microsoft.com/office/powerpoint/2010/main" val="2107706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B114C-29E2-4F5A-9FC8-E4DA8DE84F6A}"/>
              </a:ext>
            </a:extLst>
          </p:cNvPr>
          <p:cNvSpPr>
            <a:spLocks noGrp="1"/>
          </p:cNvSpPr>
          <p:nvPr>
            <p:ph type="title"/>
          </p:nvPr>
        </p:nvSpPr>
        <p:spPr/>
        <p:txBody>
          <a:bodyPr/>
          <a:lstStyle/>
          <a:p>
            <a:r>
              <a:rPr lang="en-US" dirty="0"/>
              <a:t>Why Multiple Regression?</a:t>
            </a:r>
          </a:p>
        </p:txBody>
      </p:sp>
      <p:sp>
        <p:nvSpPr>
          <p:cNvPr id="3" name="Content Placeholder 2">
            <a:extLst>
              <a:ext uri="{FF2B5EF4-FFF2-40B4-BE49-F238E27FC236}">
                <a16:creationId xmlns:a16="http://schemas.microsoft.com/office/drawing/2014/main" id="{45FBA0ED-DE78-40AC-96CD-295CE954B403}"/>
              </a:ext>
            </a:extLst>
          </p:cNvPr>
          <p:cNvSpPr>
            <a:spLocks noGrp="1"/>
          </p:cNvSpPr>
          <p:nvPr>
            <p:ph idx="1"/>
          </p:nvPr>
        </p:nvSpPr>
        <p:spPr/>
        <p:txBody>
          <a:bodyPr/>
          <a:lstStyle/>
          <a:p>
            <a:r>
              <a:rPr lang="en-US" dirty="0"/>
              <a:t>Predict values of variable A, given values of variable B,</a:t>
            </a:r>
            <a:br>
              <a:rPr lang="en-US" dirty="0"/>
            </a:br>
            <a:r>
              <a:rPr lang="en-US" dirty="0"/>
              <a:t>variable C, …</a:t>
            </a:r>
          </a:p>
        </p:txBody>
      </p:sp>
      <p:pic>
        <p:nvPicPr>
          <p:cNvPr id="7" name="Picture 6">
            <a:extLst>
              <a:ext uri="{FF2B5EF4-FFF2-40B4-BE49-F238E27FC236}">
                <a16:creationId xmlns:a16="http://schemas.microsoft.com/office/drawing/2014/main" id="{BA99F8ED-5564-4269-9421-AD967E2AB7E0}"/>
              </a:ext>
            </a:extLst>
          </p:cNvPr>
          <p:cNvPicPr>
            <a:picLocks noChangeAspect="1"/>
          </p:cNvPicPr>
          <p:nvPr/>
        </p:nvPicPr>
        <p:blipFill>
          <a:blip r:embed="rId3"/>
          <a:stretch>
            <a:fillRect/>
          </a:stretch>
        </p:blipFill>
        <p:spPr>
          <a:xfrm>
            <a:off x="7115084" y="2337459"/>
            <a:ext cx="5076916" cy="4520541"/>
          </a:xfrm>
          <a:prstGeom prst="rect">
            <a:avLst/>
          </a:prstGeom>
        </p:spPr>
      </p:pic>
      <p:sp>
        <p:nvSpPr>
          <p:cNvPr id="8" name="Rectangle 7">
            <a:extLst>
              <a:ext uri="{FF2B5EF4-FFF2-40B4-BE49-F238E27FC236}">
                <a16:creationId xmlns:a16="http://schemas.microsoft.com/office/drawing/2014/main" id="{FA627DB7-66DC-40F5-BFB4-BBC62C158105}"/>
              </a:ext>
            </a:extLst>
          </p:cNvPr>
          <p:cNvSpPr/>
          <p:nvPr/>
        </p:nvSpPr>
        <p:spPr>
          <a:xfrm>
            <a:off x="0" y="6396335"/>
            <a:ext cx="4176889" cy="461665"/>
          </a:xfrm>
          <a:prstGeom prst="rect">
            <a:avLst/>
          </a:prstGeom>
        </p:spPr>
        <p:txBody>
          <a:bodyPr wrap="square">
            <a:spAutoFit/>
          </a:bodyPr>
          <a:lstStyle/>
          <a:p>
            <a:r>
              <a:rPr lang="en-US" sz="1200" dirty="0"/>
              <a:t>https://towardsdatascience.com/linear-regression-made-easy-how-does-it-work-and-how-to-use-it-in-python-be0799d2f159</a:t>
            </a:r>
          </a:p>
        </p:txBody>
      </p:sp>
    </p:spTree>
    <p:extLst>
      <p:ext uri="{BB962C8B-B14F-4D97-AF65-F5344CB8AC3E}">
        <p14:creationId xmlns:p14="http://schemas.microsoft.com/office/powerpoint/2010/main" val="2805502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DC34D-FC20-4CD2-9AB6-DB2BCCC74401}"/>
              </a:ext>
            </a:extLst>
          </p:cNvPr>
          <p:cNvSpPr>
            <a:spLocks noGrp="1"/>
          </p:cNvSpPr>
          <p:nvPr>
            <p:ph type="title"/>
          </p:nvPr>
        </p:nvSpPr>
        <p:spPr/>
        <p:txBody>
          <a:bodyPr/>
          <a:lstStyle/>
          <a:p>
            <a:r>
              <a:rPr lang="en-US" dirty="0"/>
              <a:t>Variable Standardization</a:t>
            </a:r>
          </a:p>
        </p:txBody>
      </p:sp>
      <p:sp>
        <p:nvSpPr>
          <p:cNvPr id="3" name="Content Placeholder 2">
            <a:extLst>
              <a:ext uri="{FF2B5EF4-FFF2-40B4-BE49-F238E27FC236}">
                <a16:creationId xmlns:a16="http://schemas.microsoft.com/office/drawing/2014/main" id="{424E7AF8-331C-4B10-830E-395E1DABA559}"/>
              </a:ext>
            </a:extLst>
          </p:cNvPr>
          <p:cNvSpPr>
            <a:spLocks noGrp="1"/>
          </p:cNvSpPr>
          <p:nvPr>
            <p:ph idx="1"/>
          </p:nvPr>
        </p:nvSpPr>
        <p:spPr>
          <a:xfrm>
            <a:off x="838200" y="1825624"/>
            <a:ext cx="10515600" cy="4831653"/>
          </a:xfrm>
        </p:spPr>
        <p:txBody>
          <a:bodyPr/>
          <a:lstStyle/>
          <a:p>
            <a:r>
              <a:rPr lang="en-US" dirty="0"/>
              <a:t>Standardization can help address three issues:</a:t>
            </a:r>
          </a:p>
          <a:p>
            <a:pPr lvl="1"/>
            <a:r>
              <a:rPr lang="en-US" dirty="0"/>
              <a:t>Multicollinearity</a:t>
            </a:r>
          </a:p>
          <a:p>
            <a:pPr lvl="1"/>
            <a:r>
              <a:rPr lang="en-US" dirty="0"/>
              <a:t>Wide ranges of powers in polynomials</a:t>
            </a:r>
          </a:p>
          <a:p>
            <a:pPr lvl="1"/>
            <a:r>
              <a:rPr lang="en-US" dirty="0"/>
              <a:t>Different units and ranges for predictor variables</a:t>
            </a:r>
          </a:p>
          <a:p>
            <a:pPr lvl="1"/>
            <a:endParaRPr lang="en-US" dirty="0"/>
          </a:p>
          <a:p>
            <a:pPr marL="0" indent="0">
              <a:buNone/>
            </a:pPr>
            <a:endParaRPr lang="en-US" dirty="0"/>
          </a:p>
          <a:p>
            <a:r>
              <a:rPr lang="en-US" dirty="0"/>
              <a:t>Two effects:</a:t>
            </a:r>
          </a:p>
          <a:p>
            <a:pPr lvl="1"/>
            <a:r>
              <a:rPr lang="en-US" dirty="0"/>
              <a:t>Eliminates the constant term from the model</a:t>
            </a:r>
          </a:p>
          <a:p>
            <a:pPr lvl="1"/>
            <a:r>
              <a:rPr lang="en-US" dirty="0"/>
              <a:t>Effect magnitude of predictors directly comparable</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CAD59735-732A-4116-989B-F2D40E8AF916}"/>
                  </a:ext>
                </a:extLst>
              </p:cNvPr>
              <p:cNvSpPr/>
              <p:nvPr/>
            </p:nvSpPr>
            <p:spPr>
              <a:xfrm>
                <a:off x="9048810" y="365125"/>
                <a:ext cx="2304990" cy="11703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3200" i="1">
                              <a:latin typeface="Cambria Math" panose="02040503050406030204" pitchFamily="18" charset="0"/>
                            </a:rPr>
                          </m:ctrlPr>
                        </m:sSupPr>
                        <m:e>
                          <m:r>
                            <a:rPr lang="en-US" sz="3200" i="1">
                              <a:latin typeface="Cambria Math" panose="02040503050406030204" pitchFamily="18" charset="0"/>
                              <a:ea typeface="Cambria Math" panose="02040503050406030204" pitchFamily="18" charset="0"/>
                            </a:rPr>
                            <m:t>𝜃</m:t>
                          </m:r>
                        </m:e>
                        <m:sup>
                          <m:r>
                            <a:rPr lang="en-US" sz="3200" i="1">
                              <a:latin typeface="Cambria Math" panose="02040503050406030204" pitchFamily="18" charset="0"/>
                            </a:rPr>
                            <m:t>∗</m:t>
                          </m:r>
                        </m:sup>
                      </m:sSup>
                      <m:r>
                        <a:rPr lang="en-US" sz="3200" i="1">
                          <a:latin typeface="Cambria Math" panose="02040503050406030204" pitchFamily="18" charset="0"/>
                        </a:rPr>
                        <m:t>=</m:t>
                      </m:r>
                      <m:f>
                        <m:fPr>
                          <m:ctrlPr>
                            <a:rPr lang="en-US" sz="3200" i="1">
                              <a:latin typeface="Cambria Math" panose="02040503050406030204" pitchFamily="18" charset="0"/>
                            </a:rPr>
                          </m:ctrlPr>
                        </m:fPr>
                        <m:num>
                          <m:sSub>
                            <m:sSubPr>
                              <m:ctrlPr>
                                <a:rPr lang="en-US" sz="3200" i="1">
                                  <a:latin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𝜃</m:t>
                              </m:r>
                            </m:e>
                            <m:sub>
                              <m:r>
                                <a:rPr lang="en-US" sz="3200" i="1">
                                  <a:latin typeface="Cambria Math" panose="02040503050406030204" pitchFamily="18" charset="0"/>
                                </a:rPr>
                                <m:t>𝑖</m:t>
                              </m:r>
                            </m:sub>
                          </m:sSub>
                          <m:r>
                            <a:rPr lang="en-US" sz="3200" i="1">
                              <a:latin typeface="Cambria Math" panose="02040503050406030204" pitchFamily="18" charset="0"/>
                            </a:rPr>
                            <m:t>−</m:t>
                          </m:r>
                          <m:acc>
                            <m:accPr>
                              <m:chr m:val="̅"/>
                              <m:ctrlPr>
                                <a:rPr lang="en-US" sz="3200" i="1">
                                  <a:latin typeface="Cambria Math" panose="02040503050406030204" pitchFamily="18" charset="0"/>
                                </a:rPr>
                              </m:ctrlPr>
                            </m:accPr>
                            <m:e>
                              <m:r>
                                <a:rPr lang="en-US" sz="3200" i="1">
                                  <a:latin typeface="Cambria Math" panose="02040503050406030204" pitchFamily="18" charset="0"/>
                                  <a:ea typeface="Cambria Math" panose="02040503050406030204" pitchFamily="18" charset="0"/>
                                </a:rPr>
                                <m:t>𝜃</m:t>
                              </m:r>
                            </m:e>
                          </m:acc>
                        </m:num>
                        <m:den>
                          <m:sSub>
                            <m:sSubPr>
                              <m:ctrlPr>
                                <a:rPr lang="en-US" sz="3200" i="1">
                                  <a:latin typeface="Cambria Math" panose="02040503050406030204" pitchFamily="18" charset="0"/>
                                </a:rPr>
                              </m:ctrlPr>
                            </m:sSubPr>
                            <m:e>
                              <m:r>
                                <a:rPr lang="en-US" sz="3200" i="1">
                                  <a:latin typeface="Cambria Math" panose="02040503050406030204" pitchFamily="18" charset="0"/>
                                </a:rPr>
                                <m:t>𝑠</m:t>
                              </m:r>
                            </m:e>
                            <m:sub>
                              <m:r>
                                <a:rPr lang="en-US" sz="3200" i="1">
                                  <a:latin typeface="Cambria Math" panose="02040503050406030204" pitchFamily="18" charset="0"/>
                                  <a:ea typeface="Cambria Math" panose="02040503050406030204" pitchFamily="18" charset="0"/>
                                </a:rPr>
                                <m:t>𝜃</m:t>
                              </m:r>
                            </m:sub>
                          </m:sSub>
                        </m:den>
                      </m:f>
                    </m:oMath>
                  </m:oMathPara>
                </a14:m>
                <a:endParaRPr lang="en-US" sz="3200" dirty="0"/>
              </a:p>
            </p:txBody>
          </p:sp>
        </mc:Choice>
        <mc:Fallback xmlns="">
          <p:sp>
            <p:nvSpPr>
              <p:cNvPr id="4" name="Rectangle 3">
                <a:extLst>
                  <a:ext uri="{FF2B5EF4-FFF2-40B4-BE49-F238E27FC236}">
                    <a16:creationId xmlns:a16="http://schemas.microsoft.com/office/drawing/2014/main" id="{CAD59735-732A-4116-989B-F2D40E8AF916}"/>
                  </a:ext>
                </a:extLst>
              </p:cNvPr>
              <p:cNvSpPr>
                <a:spLocks noRot="1" noChangeAspect="1" noMove="1" noResize="1" noEditPoints="1" noAdjustHandles="1" noChangeArrowheads="1" noChangeShapeType="1" noTextEdit="1"/>
              </p:cNvSpPr>
              <p:nvPr/>
            </p:nvSpPr>
            <p:spPr>
              <a:xfrm>
                <a:off x="9048810" y="365125"/>
                <a:ext cx="2304990" cy="1170385"/>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23190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E17A-770A-4A9F-9DDE-7A958509DA84}"/>
              </a:ext>
            </a:extLst>
          </p:cNvPr>
          <p:cNvSpPr>
            <a:spLocks noGrp="1"/>
          </p:cNvSpPr>
          <p:nvPr>
            <p:ph type="title"/>
          </p:nvPr>
        </p:nvSpPr>
        <p:spPr/>
        <p:txBody>
          <a:bodyPr/>
          <a:lstStyle/>
          <a:p>
            <a:r>
              <a:rPr lang="en-US" dirty="0"/>
              <a:t>Interaction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E00AC5-0EBE-4CC9-ADD6-91717A63DF2B}"/>
                  </a:ext>
                </a:extLst>
              </p:cNvPr>
              <p:cNvSpPr>
                <a:spLocks noGrp="1"/>
              </p:cNvSpPr>
              <p:nvPr>
                <p:ph idx="1"/>
              </p:nvPr>
            </p:nvSpPr>
            <p:spPr/>
            <p:txBody>
              <a:bodyPr/>
              <a:lstStyle/>
              <a:p>
                <a:r>
                  <a:rPr lang="en-US" dirty="0"/>
                  <a:t>The slope of one continuous variable on the response variable changes as the values on a second continuous variable change</a:t>
                </a:r>
              </a:p>
              <a:p>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3</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oMath>
                </a14:m>
                <a:endParaRPr lang="en-US" dirty="0"/>
              </a:p>
              <a:p>
                <a:endParaRPr lang="en-US" dirty="0"/>
              </a:p>
              <a:p>
                <a:r>
                  <a:rPr lang="en-US" dirty="0"/>
                  <a:t>In </a:t>
                </a:r>
                <a:r>
                  <a:rPr lang="en-US" b="1" dirty="0">
                    <a:solidFill>
                      <a:schemeClr val="accent1"/>
                    </a:solidFill>
                    <a:effectLst>
                      <a:outerShdw blurRad="38100" dist="38100" dir="2700000" algn="tl">
                        <a:srgbClr val="000000">
                          <a:alpha val="43137"/>
                        </a:srgbClr>
                      </a:outerShdw>
                    </a:effectLst>
                  </a:rPr>
                  <a:t>R</a:t>
                </a:r>
                <a:r>
                  <a:rPr lang="en-US" dirty="0"/>
                  <a:t>: </a:t>
                </a:r>
                <a:r>
                  <a:rPr lang="en-US" dirty="0" err="1">
                    <a:latin typeface="Consolas" panose="020B0609020204030204" pitchFamily="49" charset="0"/>
                  </a:rPr>
                  <a:t>lm</a:t>
                </a:r>
                <a:r>
                  <a:rPr lang="en-US" dirty="0">
                    <a:latin typeface="Consolas" panose="020B0609020204030204" pitchFamily="49" charset="0"/>
                  </a:rPr>
                  <a:t>(y ~ x1 * x2)</a:t>
                </a:r>
              </a:p>
            </p:txBody>
          </p:sp>
        </mc:Choice>
        <mc:Fallback xmlns="">
          <p:sp>
            <p:nvSpPr>
              <p:cNvPr id="3" name="Content Placeholder 2">
                <a:extLst>
                  <a:ext uri="{FF2B5EF4-FFF2-40B4-BE49-F238E27FC236}">
                    <a16:creationId xmlns:a16="http://schemas.microsoft.com/office/drawing/2014/main" id="{09E00AC5-0EBE-4CC9-ADD6-91717A63DF2B}"/>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US">
                    <a:noFill/>
                  </a:rPr>
                  <a:t> </a:t>
                </a:r>
              </a:p>
            </p:txBody>
          </p:sp>
        </mc:Fallback>
      </mc:AlternateContent>
      <p:cxnSp>
        <p:nvCxnSpPr>
          <p:cNvPr id="4" name="Straight Connector 3">
            <a:extLst>
              <a:ext uri="{FF2B5EF4-FFF2-40B4-BE49-F238E27FC236}">
                <a16:creationId xmlns:a16="http://schemas.microsoft.com/office/drawing/2014/main" id="{98E6A567-72A0-42F8-85B7-71D8F6E552DF}"/>
              </a:ext>
            </a:extLst>
          </p:cNvPr>
          <p:cNvCxnSpPr>
            <a:cxnSpLocks/>
          </p:cNvCxnSpPr>
          <p:nvPr/>
        </p:nvCxnSpPr>
        <p:spPr>
          <a:xfrm>
            <a:off x="4716755" y="3185010"/>
            <a:ext cx="125863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55BC220-0D6C-4997-B7EE-99985AD72A4A}"/>
              </a:ext>
            </a:extLst>
          </p:cNvPr>
          <p:cNvPicPr>
            <a:picLocks noChangeAspect="1"/>
          </p:cNvPicPr>
          <p:nvPr/>
        </p:nvPicPr>
        <p:blipFill rotWithShape="1">
          <a:blip r:embed="rId4"/>
          <a:srcRect l="2095" t="2705" r="1637" b="2705"/>
          <a:stretch/>
        </p:blipFill>
        <p:spPr>
          <a:xfrm>
            <a:off x="6486144" y="2781782"/>
            <a:ext cx="5705856" cy="4076217"/>
          </a:xfrm>
          <a:prstGeom prst="rect">
            <a:avLst/>
          </a:prstGeom>
        </p:spPr>
      </p:pic>
      <p:sp>
        <p:nvSpPr>
          <p:cNvPr id="7" name="Rectangle 6">
            <a:extLst>
              <a:ext uri="{FF2B5EF4-FFF2-40B4-BE49-F238E27FC236}">
                <a16:creationId xmlns:a16="http://schemas.microsoft.com/office/drawing/2014/main" id="{28E54671-F739-4A77-BA24-12F52EB1D70C}"/>
              </a:ext>
            </a:extLst>
          </p:cNvPr>
          <p:cNvSpPr/>
          <p:nvPr/>
        </p:nvSpPr>
        <p:spPr>
          <a:xfrm>
            <a:off x="0" y="6596390"/>
            <a:ext cx="6461760" cy="261610"/>
          </a:xfrm>
          <a:prstGeom prst="rect">
            <a:avLst/>
          </a:prstGeom>
        </p:spPr>
        <p:txBody>
          <a:bodyPr wrap="square">
            <a:spAutoFit/>
          </a:bodyPr>
          <a:lstStyle/>
          <a:p>
            <a:r>
              <a:rPr lang="en-US" sz="1100" dirty="0"/>
              <a:t>https://stats.idre.ucla.edu/stata/faq/how-can-i-explain-a-continuous-by-continuous-interaction-stata-12/</a:t>
            </a:r>
          </a:p>
        </p:txBody>
      </p:sp>
    </p:spTree>
    <p:extLst>
      <p:ext uri="{BB962C8B-B14F-4D97-AF65-F5344CB8AC3E}">
        <p14:creationId xmlns:p14="http://schemas.microsoft.com/office/powerpoint/2010/main" val="3774427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7D40-95E7-40CC-AE21-71755CC8ADF8}"/>
              </a:ext>
            </a:extLst>
          </p:cNvPr>
          <p:cNvSpPr>
            <a:spLocks noGrp="1"/>
          </p:cNvSpPr>
          <p:nvPr>
            <p:ph type="title"/>
          </p:nvPr>
        </p:nvSpPr>
        <p:spPr/>
        <p:txBody>
          <a:bodyPr/>
          <a:lstStyle/>
          <a:p>
            <a:r>
              <a:rPr lang="en-US" dirty="0"/>
              <a:t>Dummy Variables</a:t>
            </a:r>
          </a:p>
        </p:txBody>
      </p:sp>
      <p:sp>
        <p:nvSpPr>
          <p:cNvPr id="3" name="Content Placeholder 2">
            <a:extLst>
              <a:ext uri="{FF2B5EF4-FFF2-40B4-BE49-F238E27FC236}">
                <a16:creationId xmlns:a16="http://schemas.microsoft.com/office/drawing/2014/main" id="{54DE9049-07CD-4542-9098-0B57C8FC0CC1}"/>
              </a:ext>
            </a:extLst>
          </p:cNvPr>
          <p:cNvSpPr>
            <a:spLocks noGrp="1"/>
          </p:cNvSpPr>
          <p:nvPr>
            <p:ph idx="1"/>
          </p:nvPr>
        </p:nvSpPr>
        <p:spPr/>
        <p:txBody>
          <a:bodyPr/>
          <a:lstStyle/>
          <a:p>
            <a:r>
              <a:rPr lang="en-US" dirty="0"/>
              <a:t>Used to indicate categorical predictor variables</a:t>
            </a:r>
          </a:p>
        </p:txBody>
      </p:sp>
      <p:graphicFrame>
        <p:nvGraphicFramePr>
          <p:cNvPr id="4" name="Table 3">
            <a:extLst>
              <a:ext uri="{FF2B5EF4-FFF2-40B4-BE49-F238E27FC236}">
                <a16:creationId xmlns:a16="http://schemas.microsoft.com/office/drawing/2014/main" id="{7F677897-47DF-4747-B8A7-B5D4BFCE1AAE}"/>
              </a:ext>
            </a:extLst>
          </p:cNvPr>
          <p:cNvGraphicFramePr>
            <a:graphicFrameLocks noGrp="1"/>
          </p:cNvGraphicFramePr>
          <p:nvPr>
            <p:extLst>
              <p:ext uri="{D42A27DB-BD31-4B8C-83A1-F6EECF244321}">
                <p14:modId xmlns:p14="http://schemas.microsoft.com/office/powerpoint/2010/main" val="202999158"/>
              </p:ext>
            </p:extLst>
          </p:nvPr>
        </p:nvGraphicFramePr>
        <p:xfrm>
          <a:off x="309521" y="2587022"/>
          <a:ext cx="4791456" cy="4053840"/>
        </p:xfrm>
        <a:graphic>
          <a:graphicData uri="http://schemas.openxmlformats.org/drawingml/2006/table">
            <a:tbl>
              <a:tblPr/>
              <a:tblGrid>
                <a:gridCol w="798576">
                  <a:extLst>
                    <a:ext uri="{9D8B030D-6E8A-4147-A177-3AD203B41FA5}">
                      <a16:colId xmlns:a16="http://schemas.microsoft.com/office/drawing/2014/main" val="1649703496"/>
                    </a:ext>
                  </a:extLst>
                </a:gridCol>
                <a:gridCol w="798576">
                  <a:extLst>
                    <a:ext uri="{9D8B030D-6E8A-4147-A177-3AD203B41FA5}">
                      <a16:colId xmlns:a16="http://schemas.microsoft.com/office/drawing/2014/main" val="2975938394"/>
                    </a:ext>
                  </a:extLst>
                </a:gridCol>
                <a:gridCol w="798576">
                  <a:extLst>
                    <a:ext uri="{9D8B030D-6E8A-4147-A177-3AD203B41FA5}">
                      <a16:colId xmlns:a16="http://schemas.microsoft.com/office/drawing/2014/main" val="3475178723"/>
                    </a:ext>
                  </a:extLst>
                </a:gridCol>
                <a:gridCol w="798576">
                  <a:extLst>
                    <a:ext uri="{9D8B030D-6E8A-4147-A177-3AD203B41FA5}">
                      <a16:colId xmlns:a16="http://schemas.microsoft.com/office/drawing/2014/main" val="1760065844"/>
                    </a:ext>
                  </a:extLst>
                </a:gridCol>
                <a:gridCol w="798576">
                  <a:extLst>
                    <a:ext uri="{9D8B030D-6E8A-4147-A177-3AD203B41FA5}">
                      <a16:colId xmlns:a16="http://schemas.microsoft.com/office/drawing/2014/main" val="1336345426"/>
                    </a:ext>
                  </a:extLst>
                </a:gridCol>
                <a:gridCol w="798576">
                  <a:extLst>
                    <a:ext uri="{9D8B030D-6E8A-4147-A177-3AD203B41FA5}">
                      <a16:colId xmlns:a16="http://schemas.microsoft.com/office/drawing/2014/main" val="3962244739"/>
                    </a:ext>
                  </a:extLst>
                </a:gridCol>
              </a:tblGrid>
              <a:tr h="251315">
                <a:tc>
                  <a:txBody>
                    <a:bodyPr/>
                    <a:lstStyle/>
                    <a:p>
                      <a:pPr algn="ctr" fontAlgn="b"/>
                      <a:r>
                        <a:rPr lang="en-US" sz="1600" b="1" i="0" u="none" strike="noStrike" dirty="0" err="1">
                          <a:solidFill>
                            <a:srgbClr val="000000"/>
                          </a:solidFill>
                          <a:effectLst/>
                          <a:latin typeface="Calibri" panose="020F0502020204030204" pitchFamily="34" charset="0"/>
                        </a:rPr>
                        <a:t>PRCP</a:t>
                      </a:r>
                      <a:endParaRPr lang="en-US" sz="16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600" b="1" i="0" u="none" strike="noStrike" dirty="0" err="1">
                          <a:solidFill>
                            <a:srgbClr val="000000"/>
                          </a:solidFill>
                          <a:effectLst/>
                          <a:latin typeface="Calibri" panose="020F0502020204030204" pitchFamily="34" charset="0"/>
                        </a:rPr>
                        <a:t>TMEAN</a:t>
                      </a:r>
                      <a:endParaRPr lang="en-US" sz="16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600" b="1" i="0" u="none" strike="noStrike" dirty="0" err="1">
                          <a:solidFill>
                            <a:srgbClr val="000000"/>
                          </a:solidFill>
                          <a:effectLst/>
                          <a:latin typeface="Calibri" panose="020F0502020204030204" pitchFamily="34" charset="0"/>
                        </a:rPr>
                        <a:t>TDMEAN</a:t>
                      </a:r>
                      <a:endParaRPr lang="en-US" sz="16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600" b="1" i="0" u="none" strike="noStrike" dirty="0">
                          <a:solidFill>
                            <a:srgbClr val="000000"/>
                          </a:solidFill>
                          <a:effectLst/>
                          <a:latin typeface="Calibri" panose="020F0502020204030204" pitchFamily="34" charset="0"/>
                        </a:rPr>
                        <a:t>CA</a:t>
                      </a:r>
                    </a:p>
                  </a:txBody>
                  <a:tcPr marL="9525" marR="9525" marT="9525" marB="0" anchor="b">
                    <a:lnL>
                      <a:noFill/>
                    </a:lnL>
                    <a:lnR>
                      <a:noFill/>
                    </a:lnR>
                    <a:lnT>
                      <a:noFill/>
                    </a:lnT>
                    <a:lnB>
                      <a:noFill/>
                    </a:lnB>
                  </a:tcPr>
                </a:tc>
                <a:tc>
                  <a:txBody>
                    <a:bodyPr/>
                    <a:lstStyle/>
                    <a:p>
                      <a:pPr algn="ctr" fontAlgn="b"/>
                      <a:r>
                        <a:rPr lang="en-US" sz="1600" b="1" i="0" u="none" strike="noStrike" dirty="0">
                          <a:solidFill>
                            <a:srgbClr val="000000"/>
                          </a:solidFill>
                          <a:effectLst/>
                          <a:latin typeface="Calibri" panose="020F0502020204030204" pitchFamily="34" charset="0"/>
                        </a:rPr>
                        <a:t>NV</a:t>
                      </a:r>
                    </a:p>
                  </a:txBody>
                  <a:tcPr marL="9525" marR="9525" marT="9525" marB="0" anchor="b">
                    <a:lnL>
                      <a:noFill/>
                    </a:lnL>
                    <a:lnR>
                      <a:noFill/>
                    </a:lnR>
                    <a:lnT>
                      <a:noFill/>
                    </a:lnT>
                    <a:lnB>
                      <a:noFill/>
                    </a:lnB>
                  </a:tcPr>
                </a:tc>
                <a:tc>
                  <a:txBody>
                    <a:bodyPr/>
                    <a:lstStyle/>
                    <a:p>
                      <a:pPr algn="ctr" fontAlgn="b"/>
                      <a:r>
                        <a:rPr lang="en-US" sz="1600" b="1" i="0" u="none" strike="noStrike" dirty="0">
                          <a:solidFill>
                            <a:srgbClr val="000000"/>
                          </a:solidFill>
                          <a:effectLst/>
                          <a:latin typeface="Calibri" panose="020F0502020204030204" pitchFamily="34" charset="0"/>
                        </a:rPr>
                        <a:t>AZ</a:t>
                      </a:r>
                    </a:p>
                  </a:txBody>
                  <a:tcPr marL="9525" marR="9525" marT="9525" marB="0" anchor="b">
                    <a:lnL>
                      <a:noFill/>
                    </a:lnL>
                    <a:lnR>
                      <a:noFill/>
                    </a:lnR>
                    <a:lnT>
                      <a:noFill/>
                    </a:lnT>
                    <a:lnB>
                      <a:noFill/>
                    </a:lnB>
                  </a:tcPr>
                </a:tc>
                <a:extLst>
                  <a:ext uri="{0D108BD9-81ED-4DB2-BD59-A6C34878D82A}">
                    <a16:rowId xmlns:a16="http://schemas.microsoft.com/office/drawing/2014/main" val="2386863164"/>
                  </a:ext>
                </a:extLst>
              </a:tr>
              <a:tr h="251315">
                <a:tc>
                  <a:txBody>
                    <a:bodyPr/>
                    <a:lstStyle/>
                    <a:p>
                      <a:pPr algn="ctr" fontAlgn="b"/>
                      <a:r>
                        <a:rPr lang="en-US" sz="1600" b="0" i="0" u="none" strike="noStrike">
                          <a:solidFill>
                            <a:srgbClr val="000000"/>
                          </a:solidFill>
                          <a:effectLst/>
                          <a:latin typeface="Calibri" panose="020F0502020204030204" pitchFamily="34" charset="0"/>
                        </a:rPr>
                        <a:t>563</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10.6</a:t>
                      </a:r>
                    </a:p>
                  </a:txBody>
                  <a:tcPr marL="9525" marR="9525" marT="9525" marB="0" anchor="b">
                    <a:lnL>
                      <a:noFill/>
                    </a:lnL>
                    <a:lnR>
                      <a:noFill/>
                    </a:lnR>
                    <a:lnT>
                      <a:noFill/>
                    </a:lnT>
                    <a:lnB>
                      <a:noFill/>
                    </a:lnB>
                  </a:tcPr>
                </a:tc>
                <a:tc>
                  <a:txBody>
                    <a:bodyPr/>
                    <a:lstStyle/>
                    <a:p>
                      <a:pPr algn="ctr" fontAlgn="b"/>
                      <a:r>
                        <a:rPr lang="en-US" sz="1600" b="0" i="0" u="none" strike="noStrike" dirty="0">
                          <a:solidFill>
                            <a:srgbClr val="000000"/>
                          </a:solidFill>
                          <a:effectLst/>
                          <a:latin typeface="Calibri" panose="020F0502020204030204" pitchFamily="34" charset="0"/>
                        </a:rPr>
                        <a:t>1.6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3669106619"/>
                  </a:ext>
                </a:extLst>
              </a:tr>
              <a:tr h="251315">
                <a:tc>
                  <a:txBody>
                    <a:bodyPr/>
                    <a:lstStyle/>
                    <a:p>
                      <a:pPr algn="ctr" fontAlgn="b"/>
                      <a:r>
                        <a:rPr lang="en-US" sz="1600" b="0" i="0" u="none" strike="noStrike">
                          <a:solidFill>
                            <a:srgbClr val="000000"/>
                          </a:solidFill>
                          <a:effectLst/>
                          <a:latin typeface="Calibri" panose="020F0502020204030204" pitchFamily="34" charset="0"/>
                        </a:rPr>
                        <a:t>211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8.7</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-3.1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4026924078"/>
                  </a:ext>
                </a:extLst>
              </a:tr>
              <a:tr h="251315">
                <a:tc>
                  <a:txBody>
                    <a:bodyPr/>
                    <a:lstStyle/>
                    <a:p>
                      <a:pPr algn="ctr" fontAlgn="b"/>
                      <a:r>
                        <a:rPr lang="en-US" sz="1600" b="0" i="0" u="none" strike="noStrike">
                          <a:solidFill>
                            <a:srgbClr val="000000"/>
                          </a:solidFill>
                          <a:effectLst/>
                          <a:latin typeface="Calibri" panose="020F0502020204030204" pitchFamily="34" charset="0"/>
                        </a:rPr>
                        <a:t>229</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9.6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-2.4</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878211103"/>
                  </a:ext>
                </a:extLst>
              </a:tr>
              <a:tr h="251315">
                <a:tc>
                  <a:txBody>
                    <a:bodyPr/>
                    <a:lstStyle/>
                    <a:p>
                      <a:pPr algn="ctr" fontAlgn="b"/>
                      <a:r>
                        <a:rPr lang="en-US" sz="1600" b="0" i="0" u="none" strike="noStrike">
                          <a:solidFill>
                            <a:srgbClr val="000000"/>
                          </a:solidFill>
                          <a:effectLst/>
                          <a:latin typeface="Calibri" panose="020F0502020204030204" pitchFamily="34" charset="0"/>
                        </a:rPr>
                        <a:t>1955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10.6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2.7</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3047679498"/>
                  </a:ext>
                </a:extLst>
              </a:tr>
              <a:tr h="251315">
                <a:tc>
                  <a:txBody>
                    <a:bodyPr/>
                    <a:lstStyle/>
                    <a:p>
                      <a:pPr algn="ctr" fontAlgn="b"/>
                      <a:r>
                        <a:rPr lang="en-US" sz="1600" b="0" i="0" u="none" strike="noStrike">
                          <a:solidFill>
                            <a:srgbClr val="000000"/>
                          </a:solidFill>
                          <a:effectLst/>
                          <a:latin typeface="Calibri" panose="020F0502020204030204" pitchFamily="34" charset="0"/>
                        </a:rPr>
                        <a:t>1176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4.3</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-5.4</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3720237746"/>
                  </a:ext>
                </a:extLst>
              </a:tr>
              <a:tr h="251315">
                <a:tc>
                  <a:txBody>
                    <a:bodyPr/>
                    <a:lstStyle/>
                    <a:p>
                      <a:pPr algn="ctr" fontAlgn="b"/>
                      <a:r>
                        <a:rPr lang="en-US" sz="1600" b="0" i="0" u="none" strike="noStrike">
                          <a:solidFill>
                            <a:srgbClr val="000000"/>
                          </a:solidFill>
                          <a:effectLst/>
                          <a:latin typeface="Calibri" panose="020F0502020204030204" pitchFamily="34" charset="0"/>
                        </a:rPr>
                        <a:t>495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10.7</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1.9</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1889534712"/>
                  </a:ext>
                </a:extLst>
              </a:tr>
              <a:tr h="251315">
                <a:tc>
                  <a:txBody>
                    <a:bodyPr/>
                    <a:lstStyle/>
                    <a:p>
                      <a:pPr algn="ctr" fontAlgn="b"/>
                      <a:r>
                        <a:rPr lang="en-US" sz="1600" b="0" i="0" u="none" strike="noStrike">
                          <a:solidFill>
                            <a:srgbClr val="000000"/>
                          </a:solidFill>
                          <a:effectLst/>
                          <a:latin typeface="Calibri" panose="020F0502020204030204" pitchFamily="34" charset="0"/>
                        </a:rPr>
                        <a:t>599</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6.5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-4.3</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3734684605"/>
                  </a:ext>
                </a:extLst>
              </a:tr>
              <a:tr h="251315">
                <a:tc>
                  <a:txBody>
                    <a:bodyPr/>
                    <a:lstStyle/>
                    <a:p>
                      <a:pPr algn="ctr" fontAlgn="b"/>
                      <a:r>
                        <a:rPr lang="en-US" sz="1600" b="0" i="0" u="none" strike="noStrike">
                          <a:solidFill>
                            <a:srgbClr val="000000"/>
                          </a:solidFill>
                          <a:effectLst/>
                          <a:latin typeface="Calibri" panose="020F0502020204030204" pitchFamily="34" charset="0"/>
                        </a:rPr>
                        <a:t>287</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8.0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1597457535"/>
                  </a:ext>
                </a:extLst>
              </a:tr>
              <a:tr h="251315">
                <a:tc>
                  <a:txBody>
                    <a:bodyPr/>
                    <a:lstStyle/>
                    <a:p>
                      <a:pPr algn="ctr" fontAlgn="b"/>
                      <a:r>
                        <a:rPr lang="en-US" sz="1600" b="0" i="0" u="none" strike="noStrike">
                          <a:solidFill>
                            <a:srgbClr val="000000"/>
                          </a:solidFill>
                          <a:effectLst/>
                          <a:latin typeface="Calibri" panose="020F0502020204030204" pitchFamily="34" charset="0"/>
                        </a:rPr>
                        <a:t>362</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7.8</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3638948417"/>
                  </a:ext>
                </a:extLst>
              </a:tr>
              <a:tr h="251315">
                <a:tc>
                  <a:txBody>
                    <a:bodyPr/>
                    <a:lstStyle/>
                    <a:p>
                      <a:pPr algn="ctr" fontAlgn="b"/>
                      <a:r>
                        <a:rPr lang="en-US" sz="1600" b="0" i="0" u="none" strike="noStrike">
                          <a:solidFill>
                            <a:srgbClr val="000000"/>
                          </a:solidFill>
                          <a:effectLst/>
                          <a:latin typeface="Calibri" panose="020F0502020204030204" pitchFamily="34" charset="0"/>
                        </a:rPr>
                        <a:t>1825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11.8</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8.1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264298483"/>
                  </a:ext>
                </a:extLst>
              </a:tr>
              <a:tr h="251315">
                <a:tc>
                  <a:txBody>
                    <a:bodyPr/>
                    <a:lstStyle/>
                    <a:p>
                      <a:pPr algn="ctr" fontAlgn="b"/>
                      <a:r>
                        <a:rPr lang="en-US" sz="1600" b="0" i="0" u="none" strike="noStrike">
                          <a:solidFill>
                            <a:srgbClr val="000000"/>
                          </a:solidFill>
                          <a:effectLst/>
                          <a:latin typeface="Calibri" panose="020F0502020204030204" pitchFamily="34" charset="0"/>
                        </a:rPr>
                        <a:t>167</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8.4</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-2.8</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2556852719"/>
                  </a:ext>
                </a:extLst>
              </a:tr>
              <a:tr h="251315">
                <a:tc>
                  <a:txBody>
                    <a:bodyPr/>
                    <a:lstStyle/>
                    <a:p>
                      <a:pPr algn="ctr" fontAlgn="b"/>
                      <a:r>
                        <a:rPr lang="en-US" sz="1600" b="0" i="0" u="none" strike="noStrike">
                          <a:solidFill>
                            <a:srgbClr val="000000"/>
                          </a:solidFill>
                          <a:effectLst/>
                          <a:latin typeface="Calibri" panose="020F0502020204030204" pitchFamily="34" charset="0"/>
                        </a:rPr>
                        <a:t>312</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5.6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-3.9</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2111428455"/>
                  </a:ext>
                </a:extLst>
              </a:tr>
              <a:tr h="251315">
                <a:tc>
                  <a:txBody>
                    <a:bodyPr/>
                    <a:lstStyle/>
                    <a:p>
                      <a:pPr algn="ctr" fontAlgn="b"/>
                      <a:r>
                        <a:rPr lang="en-US" sz="1600" b="0" i="0" u="none" strike="noStrike">
                          <a:solidFill>
                            <a:srgbClr val="000000"/>
                          </a:solidFill>
                          <a:effectLst/>
                          <a:latin typeface="Calibri" panose="020F0502020204030204" pitchFamily="34" charset="0"/>
                        </a:rPr>
                        <a:t>2294</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13.2</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6.5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1528974534"/>
                  </a:ext>
                </a:extLst>
              </a:tr>
              <a:tr h="251315">
                <a:tc>
                  <a:txBody>
                    <a:bodyPr/>
                    <a:lstStyle/>
                    <a:p>
                      <a:pPr algn="ctr" fontAlgn="b"/>
                      <a:r>
                        <a:rPr lang="en-US" sz="1600" b="0" i="0" u="none" strike="noStrike">
                          <a:solidFill>
                            <a:srgbClr val="000000"/>
                          </a:solidFill>
                          <a:effectLst/>
                          <a:latin typeface="Calibri" panose="020F0502020204030204" pitchFamily="34" charset="0"/>
                        </a:rPr>
                        <a:t>554</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12.0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2.5</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1194055057"/>
                  </a:ext>
                </a:extLst>
              </a:tr>
              <a:tr h="251315">
                <a:tc>
                  <a:txBody>
                    <a:bodyPr/>
                    <a:lstStyle/>
                    <a:p>
                      <a:pPr algn="ctr" fontAlgn="b"/>
                      <a:r>
                        <a:rPr lang="en-US" sz="1600" b="0" i="0" u="none" strike="noStrike">
                          <a:solidFill>
                            <a:srgbClr val="000000"/>
                          </a:solidFill>
                          <a:effectLst/>
                          <a:latin typeface="Calibri" panose="020F0502020204030204" pitchFamily="34" charset="0"/>
                        </a:rPr>
                        <a:t>1266</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13.1</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3.7</a:t>
                      </a:r>
                    </a:p>
                  </a:txBody>
                  <a:tcPr marL="9525" marR="9525" marT="9525" marB="0" anchor="b">
                    <a:lnL>
                      <a:noFill/>
                    </a:lnL>
                    <a:lnR>
                      <a:noFill/>
                    </a:lnR>
                    <a:lnT>
                      <a:noFill/>
                    </a:lnT>
                    <a:lnB>
                      <a:noFill/>
                    </a:lnB>
                  </a:tcPr>
                </a:tc>
                <a:tc>
                  <a:txBody>
                    <a:bodyPr/>
                    <a:lstStyle/>
                    <a:p>
                      <a:pPr algn="ctr" fontAlgn="b"/>
                      <a:r>
                        <a:rPr lang="en-US" sz="1600" b="0" i="0" u="none" strike="noStrike" dirty="0">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extLst>
                  <a:ext uri="{0D108BD9-81ED-4DB2-BD59-A6C34878D82A}">
                    <a16:rowId xmlns:a16="http://schemas.microsoft.com/office/drawing/2014/main" val="1577140891"/>
                  </a:ext>
                </a:extLst>
              </a:tr>
            </a:tbl>
          </a:graphicData>
        </a:graphic>
      </p:graphicFrame>
      <p:pic>
        <p:nvPicPr>
          <p:cNvPr id="5" name="Picture 4">
            <a:extLst>
              <a:ext uri="{FF2B5EF4-FFF2-40B4-BE49-F238E27FC236}">
                <a16:creationId xmlns:a16="http://schemas.microsoft.com/office/drawing/2014/main" id="{E79A8C8F-92B9-4D8D-A15B-0CA77249DDAA}"/>
              </a:ext>
            </a:extLst>
          </p:cNvPr>
          <p:cNvPicPr>
            <a:picLocks noChangeAspect="1"/>
          </p:cNvPicPr>
          <p:nvPr/>
        </p:nvPicPr>
        <p:blipFill rotWithShape="1">
          <a:blip r:embed="rId3"/>
          <a:srcRect l="1" t="68541" r="42105"/>
          <a:stretch/>
        </p:blipFill>
        <p:spPr>
          <a:xfrm>
            <a:off x="5035499" y="3084576"/>
            <a:ext cx="6998160" cy="1938528"/>
          </a:xfrm>
          <a:prstGeom prst="rect">
            <a:avLst/>
          </a:prstGeom>
        </p:spPr>
      </p:pic>
      <p:sp>
        <p:nvSpPr>
          <p:cNvPr id="6" name="Rectangle 5">
            <a:extLst>
              <a:ext uri="{FF2B5EF4-FFF2-40B4-BE49-F238E27FC236}">
                <a16:creationId xmlns:a16="http://schemas.microsoft.com/office/drawing/2014/main" id="{0D0C6B60-FB0E-42D3-91AD-1797E1EE21E6}"/>
              </a:ext>
            </a:extLst>
          </p:cNvPr>
          <p:cNvSpPr/>
          <p:nvPr/>
        </p:nvSpPr>
        <p:spPr>
          <a:xfrm>
            <a:off x="5100976" y="4303776"/>
            <a:ext cx="3079855" cy="54791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8821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7E939-C77E-480E-B144-413F0F0CA60C}"/>
              </a:ext>
            </a:extLst>
          </p:cNvPr>
          <p:cNvSpPr>
            <a:spLocks noGrp="1"/>
          </p:cNvSpPr>
          <p:nvPr>
            <p:ph type="title"/>
          </p:nvPr>
        </p:nvSpPr>
        <p:spPr/>
        <p:txBody>
          <a:bodyPr/>
          <a:lstStyle/>
          <a:p>
            <a:r>
              <a:rPr lang="en-US" dirty="0"/>
              <a:t>A Note on Automated Variable Selection</a:t>
            </a:r>
          </a:p>
        </p:txBody>
      </p:sp>
      <p:sp>
        <p:nvSpPr>
          <p:cNvPr id="3" name="Content Placeholder 2">
            <a:extLst>
              <a:ext uri="{FF2B5EF4-FFF2-40B4-BE49-F238E27FC236}">
                <a16:creationId xmlns:a16="http://schemas.microsoft.com/office/drawing/2014/main" id="{B160C2C0-4712-447A-AF30-CC3EACF043B3}"/>
              </a:ext>
            </a:extLst>
          </p:cNvPr>
          <p:cNvSpPr>
            <a:spLocks noGrp="1"/>
          </p:cNvSpPr>
          <p:nvPr>
            <p:ph idx="1"/>
          </p:nvPr>
        </p:nvSpPr>
        <p:spPr>
          <a:xfrm>
            <a:off x="838200" y="1825625"/>
            <a:ext cx="4547839" cy="4351338"/>
          </a:xfrm>
        </p:spPr>
        <p:txBody>
          <a:bodyPr/>
          <a:lstStyle/>
          <a:p>
            <a:r>
              <a:rPr lang="en-US" dirty="0"/>
              <a:t>Stepwise regression (forward/backward)</a:t>
            </a:r>
          </a:p>
          <a:p>
            <a:r>
              <a:rPr lang="en-US" dirty="0"/>
              <a:t>Best subsets regression</a:t>
            </a:r>
          </a:p>
          <a:p>
            <a:endParaRPr lang="en-US" dirty="0"/>
          </a:p>
          <a:p>
            <a:r>
              <a:rPr lang="en-US" dirty="0"/>
              <a:t>Use these to support a hypothesis, not build one</a:t>
            </a:r>
          </a:p>
        </p:txBody>
      </p:sp>
      <p:pic>
        <p:nvPicPr>
          <p:cNvPr id="5" name="Picture 4" descr="A picture containing screenshot&#10;&#10;Description automatically generated">
            <a:extLst>
              <a:ext uri="{FF2B5EF4-FFF2-40B4-BE49-F238E27FC236}">
                <a16:creationId xmlns:a16="http://schemas.microsoft.com/office/drawing/2014/main" id="{BD1CCB1C-09C0-4B13-9A49-5E110E0453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963" y="1825625"/>
            <a:ext cx="4435224" cy="4900085"/>
          </a:xfrm>
          <a:prstGeom prst="rect">
            <a:avLst/>
          </a:prstGeom>
        </p:spPr>
      </p:pic>
      <p:sp>
        <p:nvSpPr>
          <p:cNvPr id="6" name="Rectangle 5">
            <a:extLst>
              <a:ext uri="{FF2B5EF4-FFF2-40B4-BE49-F238E27FC236}">
                <a16:creationId xmlns:a16="http://schemas.microsoft.com/office/drawing/2014/main" id="{24506C0A-30FD-427F-963E-083E7336DDA9}"/>
              </a:ext>
            </a:extLst>
          </p:cNvPr>
          <p:cNvSpPr/>
          <p:nvPr/>
        </p:nvSpPr>
        <p:spPr>
          <a:xfrm>
            <a:off x="0" y="6488668"/>
            <a:ext cx="4941546" cy="369332"/>
          </a:xfrm>
          <a:prstGeom prst="rect">
            <a:avLst/>
          </a:prstGeom>
        </p:spPr>
        <p:txBody>
          <a:bodyPr wrap="none">
            <a:spAutoFit/>
          </a:bodyPr>
          <a:lstStyle/>
          <a:p>
            <a:r>
              <a:rPr lang="en-US" dirty="0"/>
              <a:t>https://quantifyinghealth.com/stepwise-selection/</a:t>
            </a:r>
          </a:p>
        </p:txBody>
      </p:sp>
    </p:spTree>
    <p:extLst>
      <p:ext uri="{BB962C8B-B14F-4D97-AF65-F5344CB8AC3E}">
        <p14:creationId xmlns:p14="http://schemas.microsoft.com/office/powerpoint/2010/main" val="3493405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4CC45-6FCC-4D8D-8204-80FFD0D595B3}"/>
              </a:ext>
            </a:extLst>
          </p:cNvPr>
          <p:cNvSpPr>
            <a:spLocks noGrp="1"/>
          </p:cNvSpPr>
          <p:nvPr>
            <p:ph type="ctrTitle"/>
          </p:nvPr>
        </p:nvSpPr>
        <p:spPr/>
        <p:txBody>
          <a:bodyPr/>
          <a:lstStyle/>
          <a:p>
            <a:r>
              <a:rPr lang="en-US" dirty="0"/>
              <a:t>Multiple</a:t>
            </a:r>
            <a:br>
              <a:rPr lang="en-US" dirty="0"/>
            </a:br>
            <a:r>
              <a:rPr lang="en-US" dirty="0"/>
              <a:t>Linear Regression</a:t>
            </a:r>
          </a:p>
        </p:txBody>
      </p:sp>
      <p:sp>
        <p:nvSpPr>
          <p:cNvPr id="3" name="Subtitle 2">
            <a:extLst>
              <a:ext uri="{FF2B5EF4-FFF2-40B4-BE49-F238E27FC236}">
                <a16:creationId xmlns:a16="http://schemas.microsoft.com/office/drawing/2014/main" id="{BE56E842-459D-4CFC-AD13-EABE339D6928}"/>
              </a:ext>
            </a:extLst>
          </p:cNvPr>
          <p:cNvSpPr>
            <a:spLocks noGrp="1"/>
          </p:cNvSpPr>
          <p:nvPr>
            <p:ph type="subTitle" idx="1"/>
          </p:nvPr>
        </p:nvSpPr>
        <p:spPr>
          <a:xfrm>
            <a:off x="1524000" y="3602038"/>
            <a:ext cx="9144000" cy="2738604"/>
          </a:xfrm>
        </p:spPr>
        <p:txBody>
          <a:bodyPr>
            <a:normAutofit/>
          </a:bodyPr>
          <a:lstStyle/>
          <a:p>
            <a:r>
              <a:rPr lang="en-US" dirty="0"/>
              <a:t>Part III:  Use in USGS Regional Studies</a:t>
            </a:r>
          </a:p>
          <a:p>
            <a:endParaRPr lang="en-US" dirty="0"/>
          </a:p>
          <a:p>
            <a:r>
              <a:rPr lang="en-US" dirty="0"/>
              <a:t>Gregory S. Karlovits, P.E., PH, CFM</a:t>
            </a:r>
          </a:p>
          <a:p>
            <a:r>
              <a:rPr lang="en-US" dirty="0"/>
              <a:t>US Army Corps of Engineers</a:t>
            </a:r>
          </a:p>
          <a:p>
            <a:r>
              <a:rPr lang="en-US" dirty="0"/>
              <a:t>Hydrologic Engineering Center </a:t>
            </a:r>
          </a:p>
        </p:txBody>
      </p:sp>
      <p:pic>
        <p:nvPicPr>
          <p:cNvPr id="5" name="Picture 4">
            <a:extLst>
              <a:ext uri="{FF2B5EF4-FFF2-40B4-BE49-F238E27FC236}">
                <a16:creationId xmlns:a16="http://schemas.microsoft.com/office/drawing/2014/main" id="{0C8268C2-50A9-4286-AF31-F1A12D7B2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80" y="5626969"/>
            <a:ext cx="1371600" cy="1050551"/>
          </a:xfrm>
          <a:prstGeom prst="rect">
            <a:avLst/>
          </a:prstGeom>
        </p:spPr>
      </p:pic>
    </p:spTree>
    <p:extLst>
      <p:ext uri="{BB962C8B-B14F-4D97-AF65-F5344CB8AC3E}">
        <p14:creationId xmlns:p14="http://schemas.microsoft.com/office/powerpoint/2010/main" val="3601417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F1EF9-E2F1-F983-603F-719F2FF4773E}"/>
              </a:ext>
            </a:extLst>
          </p:cNvPr>
          <p:cNvSpPr>
            <a:spLocks noGrp="1"/>
          </p:cNvSpPr>
          <p:nvPr>
            <p:ph type="title"/>
          </p:nvPr>
        </p:nvSpPr>
        <p:spPr/>
        <p:txBody>
          <a:bodyPr/>
          <a:lstStyle/>
          <a:p>
            <a:r>
              <a:rPr lang="en-US" dirty="0"/>
              <a:t>Regionalization Studies</a:t>
            </a:r>
          </a:p>
        </p:txBody>
      </p:sp>
      <p:sp>
        <p:nvSpPr>
          <p:cNvPr id="3" name="Content Placeholder 2">
            <a:extLst>
              <a:ext uri="{FF2B5EF4-FFF2-40B4-BE49-F238E27FC236}">
                <a16:creationId xmlns:a16="http://schemas.microsoft.com/office/drawing/2014/main" id="{0B64008A-E4E9-BEA4-715B-B65BF6ABAADF}"/>
              </a:ext>
            </a:extLst>
          </p:cNvPr>
          <p:cNvSpPr>
            <a:spLocks noGrp="1"/>
          </p:cNvSpPr>
          <p:nvPr>
            <p:ph idx="1"/>
          </p:nvPr>
        </p:nvSpPr>
        <p:spPr/>
        <p:txBody>
          <a:bodyPr/>
          <a:lstStyle/>
          <a:p>
            <a:r>
              <a:rPr lang="en-US" dirty="0"/>
              <a:t>Regionalization is the use of MLR to develop prediction equations for some hydrologic variable (usually a streamflow characteristic in the USGS). </a:t>
            </a:r>
          </a:p>
          <a:p>
            <a:r>
              <a:rPr lang="en-US" dirty="0"/>
              <a:t>MLR is used to develop a linear equation relating known values of the streamflow characteristic at a number of gaging stations in the region of interest to one or more measured characteristics of the basins above the gages (</a:t>
            </a:r>
            <a:r>
              <a:rPr lang="en-US" dirty="0" err="1"/>
              <a:t>eg.</a:t>
            </a:r>
            <a:r>
              <a:rPr lang="en-US" dirty="0"/>
              <a:t>, basin drainage area, basin slope). </a:t>
            </a:r>
          </a:p>
          <a:p>
            <a:pPr marL="0" indent="0">
              <a:buNone/>
            </a:pPr>
            <a:endParaRPr lang="en-US" dirty="0"/>
          </a:p>
        </p:txBody>
      </p:sp>
      <p:sp>
        <p:nvSpPr>
          <p:cNvPr id="4" name="Rectangle 3">
            <a:extLst>
              <a:ext uri="{FF2B5EF4-FFF2-40B4-BE49-F238E27FC236}">
                <a16:creationId xmlns:a16="http://schemas.microsoft.com/office/drawing/2014/main" id="{27C70B0B-01E0-7E52-AC31-982F9EFD2341}"/>
              </a:ext>
            </a:extLst>
          </p:cNvPr>
          <p:cNvSpPr/>
          <p:nvPr/>
        </p:nvSpPr>
        <p:spPr>
          <a:xfrm>
            <a:off x="-8960" y="6484567"/>
            <a:ext cx="3474028" cy="369332"/>
          </a:xfrm>
          <a:prstGeom prst="rect">
            <a:avLst/>
          </a:prstGeom>
        </p:spPr>
        <p:txBody>
          <a:bodyPr wrap="none">
            <a:spAutoFit/>
          </a:bodyPr>
          <a:lstStyle/>
          <a:p>
            <a:r>
              <a:rPr lang="en-US" dirty="0">
                <a:latin typeface="Lato" panose="020F0502020204030203" pitchFamily="34" charset="0"/>
              </a:rPr>
              <a:t>Notes from Chuck Parrett, USGS</a:t>
            </a:r>
          </a:p>
        </p:txBody>
      </p:sp>
    </p:spTree>
    <p:extLst>
      <p:ext uri="{BB962C8B-B14F-4D97-AF65-F5344CB8AC3E}">
        <p14:creationId xmlns:p14="http://schemas.microsoft.com/office/powerpoint/2010/main" val="16318509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839F2-288E-0C43-0375-B86ED0CB9337}"/>
              </a:ext>
            </a:extLst>
          </p:cNvPr>
          <p:cNvSpPr>
            <a:spLocks noGrp="1"/>
          </p:cNvSpPr>
          <p:nvPr>
            <p:ph type="title"/>
          </p:nvPr>
        </p:nvSpPr>
        <p:spPr/>
        <p:txBody>
          <a:bodyPr/>
          <a:lstStyle/>
          <a:p>
            <a:r>
              <a:rPr lang="en-US" dirty="0"/>
              <a:t>Regionalization Studies</a:t>
            </a:r>
          </a:p>
        </p:txBody>
      </p:sp>
      <p:sp>
        <p:nvSpPr>
          <p:cNvPr id="3" name="Content Placeholder 2">
            <a:extLst>
              <a:ext uri="{FF2B5EF4-FFF2-40B4-BE49-F238E27FC236}">
                <a16:creationId xmlns:a16="http://schemas.microsoft.com/office/drawing/2014/main" id="{DCACECD0-5C4F-EB90-0D86-B62F148EB99D}"/>
              </a:ext>
            </a:extLst>
          </p:cNvPr>
          <p:cNvSpPr>
            <a:spLocks noGrp="1"/>
          </p:cNvSpPr>
          <p:nvPr>
            <p:ph idx="1"/>
          </p:nvPr>
        </p:nvSpPr>
        <p:spPr/>
        <p:txBody>
          <a:bodyPr/>
          <a:lstStyle/>
          <a:p>
            <a:r>
              <a:rPr lang="en-US" dirty="0"/>
              <a:t>Relate a flow characteristic (peak flow, 7Q10, </a:t>
            </a:r>
            <a:r>
              <a:rPr lang="en-US" dirty="0" err="1"/>
              <a:t>etc</a:t>
            </a:r>
            <a:r>
              <a:rPr lang="en-US" dirty="0"/>
              <a:t>) to one or more readily available basin attributes (e.g., drainage area, slope, average </a:t>
            </a:r>
            <a:r>
              <a:rPr lang="en-US" dirty="0" err="1"/>
              <a:t>precip</a:t>
            </a:r>
            <a:r>
              <a:rPr lang="en-US" dirty="0"/>
              <a:t>)</a:t>
            </a:r>
          </a:p>
          <a:p>
            <a:r>
              <a:rPr lang="en-US" dirty="0"/>
              <a:t>Assumes that a linear relationship is suitable (can transform variables using logarithms or other functions to help meet this assumption)</a:t>
            </a:r>
          </a:p>
          <a:p>
            <a:endParaRPr lang="en-US" dirty="0"/>
          </a:p>
        </p:txBody>
      </p:sp>
      <p:sp>
        <p:nvSpPr>
          <p:cNvPr id="4" name="Rectangle 3">
            <a:extLst>
              <a:ext uri="{FF2B5EF4-FFF2-40B4-BE49-F238E27FC236}">
                <a16:creationId xmlns:a16="http://schemas.microsoft.com/office/drawing/2014/main" id="{EE07B300-3CFA-8AD7-BABB-5B82E7D0494F}"/>
              </a:ext>
            </a:extLst>
          </p:cNvPr>
          <p:cNvSpPr/>
          <p:nvPr/>
        </p:nvSpPr>
        <p:spPr>
          <a:xfrm>
            <a:off x="-8960" y="6484567"/>
            <a:ext cx="3474028" cy="369332"/>
          </a:xfrm>
          <a:prstGeom prst="rect">
            <a:avLst/>
          </a:prstGeom>
        </p:spPr>
        <p:txBody>
          <a:bodyPr wrap="none">
            <a:spAutoFit/>
          </a:bodyPr>
          <a:lstStyle/>
          <a:p>
            <a:r>
              <a:rPr lang="en-US" dirty="0">
                <a:latin typeface="Lato" panose="020F0502020204030203" pitchFamily="34" charset="0"/>
              </a:rPr>
              <a:t>Notes from Chuck Parrett, USGS</a:t>
            </a:r>
          </a:p>
        </p:txBody>
      </p:sp>
    </p:spTree>
    <p:extLst>
      <p:ext uri="{BB962C8B-B14F-4D97-AF65-F5344CB8AC3E}">
        <p14:creationId xmlns:p14="http://schemas.microsoft.com/office/powerpoint/2010/main" val="1316523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2C5A6-0A66-1127-3B79-E2933B7FDF06}"/>
              </a:ext>
            </a:extLst>
          </p:cNvPr>
          <p:cNvSpPr>
            <a:spLocks noGrp="1"/>
          </p:cNvSpPr>
          <p:nvPr>
            <p:ph type="title"/>
          </p:nvPr>
        </p:nvSpPr>
        <p:spPr/>
        <p:txBody>
          <a:bodyPr/>
          <a:lstStyle/>
          <a:p>
            <a:r>
              <a:rPr lang="en-US" dirty="0"/>
              <a:t>Regionalization Studies</a:t>
            </a:r>
          </a:p>
        </p:txBody>
      </p:sp>
      <p:sp>
        <p:nvSpPr>
          <p:cNvPr id="3" name="Content Placeholder 2">
            <a:extLst>
              <a:ext uri="{FF2B5EF4-FFF2-40B4-BE49-F238E27FC236}">
                <a16:creationId xmlns:a16="http://schemas.microsoft.com/office/drawing/2014/main" id="{36AF4749-7EC7-5C4D-DF47-5B4EE41A873E}"/>
              </a:ext>
            </a:extLst>
          </p:cNvPr>
          <p:cNvSpPr>
            <a:spLocks noGrp="1"/>
          </p:cNvSpPr>
          <p:nvPr>
            <p:ph idx="1"/>
          </p:nvPr>
        </p:nvSpPr>
        <p:spPr/>
        <p:txBody>
          <a:bodyPr/>
          <a:lstStyle/>
          <a:p>
            <a:pPr marL="514350" indent="-514350">
              <a:buFont typeface="+mj-lt"/>
              <a:buAutoNum type="alphaLcParenR"/>
            </a:pPr>
            <a:r>
              <a:rPr lang="en-US" dirty="0"/>
              <a:t>Define the region of interest</a:t>
            </a:r>
          </a:p>
          <a:p>
            <a:pPr marL="514350" indent="-514350">
              <a:buFont typeface="+mj-lt"/>
              <a:buAutoNum type="alphaLcParenR"/>
            </a:pPr>
            <a:r>
              <a:rPr lang="en-US" dirty="0"/>
              <a:t>Select appropriate gaging stations in the region and compute desired flow characteristics</a:t>
            </a:r>
          </a:p>
          <a:p>
            <a:pPr marL="514350" indent="-514350">
              <a:buFont typeface="+mj-lt"/>
              <a:buAutoNum type="alphaLcParenR"/>
            </a:pPr>
            <a:r>
              <a:rPr lang="en-US" dirty="0"/>
              <a:t>Select potential predictor variables for use in analysis</a:t>
            </a:r>
          </a:p>
          <a:p>
            <a:pPr marL="514350" indent="-514350">
              <a:buFont typeface="+mj-lt"/>
              <a:buAutoNum type="alphaLcParenR"/>
            </a:pPr>
            <a:r>
              <a:rPr lang="en-US" dirty="0"/>
              <a:t>Set up GIS database and measure predictor variables for selected stations</a:t>
            </a:r>
          </a:p>
        </p:txBody>
      </p:sp>
      <p:sp>
        <p:nvSpPr>
          <p:cNvPr id="4" name="Rectangle 3">
            <a:extLst>
              <a:ext uri="{FF2B5EF4-FFF2-40B4-BE49-F238E27FC236}">
                <a16:creationId xmlns:a16="http://schemas.microsoft.com/office/drawing/2014/main" id="{CEE8322D-9B4B-9503-1802-2DEAC3A7BBBF}"/>
              </a:ext>
            </a:extLst>
          </p:cNvPr>
          <p:cNvSpPr/>
          <p:nvPr/>
        </p:nvSpPr>
        <p:spPr>
          <a:xfrm>
            <a:off x="-8960" y="6484567"/>
            <a:ext cx="3474028" cy="369332"/>
          </a:xfrm>
          <a:prstGeom prst="rect">
            <a:avLst/>
          </a:prstGeom>
        </p:spPr>
        <p:txBody>
          <a:bodyPr wrap="none">
            <a:spAutoFit/>
          </a:bodyPr>
          <a:lstStyle/>
          <a:p>
            <a:r>
              <a:rPr lang="en-US" dirty="0">
                <a:latin typeface="Lato" panose="020F0502020204030203" pitchFamily="34" charset="0"/>
              </a:rPr>
              <a:t>Notes from Chuck Parrett, USGS</a:t>
            </a:r>
          </a:p>
        </p:txBody>
      </p:sp>
    </p:spTree>
    <p:extLst>
      <p:ext uri="{BB962C8B-B14F-4D97-AF65-F5344CB8AC3E}">
        <p14:creationId xmlns:p14="http://schemas.microsoft.com/office/powerpoint/2010/main" val="3693620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EE69E-1EA7-9BF7-62BB-859728D43FC3}"/>
              </a:ext>
            </a:extLst>
          </p:cNvPr>
          <p:cNvSpPr>
            <a:spLocks noGrp="1"/>
          </p:cNvSpPr>
          <p:nvPr>
            <p:ph type="title"/>
          </p:nvPr>
        </p:nvSpPr>
        <p:spPr/>
        <p:txBody>
          <a:bodyPr/>
          <a:lstStyle/>
          <a:p>
            <a:r>
              <a:rPr lang="en-US" dirty="0"/>
              <a:t>Regionalization Studies</a:t>
            </a:r>
          </a:p>
        </p:txBody>
      </p:sp>
      <p:sp>
        <p:nvSpPr>
          <p:cNvPr id="3" name="Content Placeholder 2">
            <a:extLst>
              <a:ext uri="{FF2B5EF4-FFF2-40B4-BE49-F238E27FC236}">
                <a16:creationId xmlns:a16="http://schemas.microsoft.com/office/drawing/2014/main" id="{A70537E2-D580-F6F2-54CE-8173A1A19620}"/>
              </a:ext>
            </a:extLst>
          </p:cNvPr>
          <p:cNvSpPr>
            <a:spLocks noGrp="1"/>
          </p:cNvSpPr>
          <p:nvPr>
            <p:ph idx="1"/>
          </p:nvPr>
        </p:nvSpPr>
        <p:spPr/>
        <p:txBody>
          <a:bodyPr>
            <a:normAutofit/>
          </a:bodyPr>
          <a:lstStyle/>
          <a:p>
            <a:pPr marL="514350" indent="-514350">
              <a:buFont typeface="+mj-lt"/>
              <a:buAutoNum type="alphaLcParenR"/>
            </a:pPr>
            <a:r>
              <a:rPr lang="en-US" sz="2400" dirty="0"/>
              <a:t>Select variables</a:t>
            </a:r>
          </a:p>
          <a:p>
            <a:pPr marL="514350" indent="-514350">
              <a:buFont typeface="+mj-lt"/>
              <a:buAutoNum type="alphaLcParenR"/>
            </a:pPr>
            <a:r>
              <a:rPr lang="en-US" sz="2400" dirty="0"/>
              <a:t>Consider defining subregions</a:t>
            </a:r>
          </a:p>
          <a:p>
            <a:pPr marL="514350" indent="-514350">
              <a:buFont typeface="+mj-lt"/>
              <a:buAutoNum type="alphaLcParenR"/>
            </a:pPr>
            <a:r>
              <a:rPr lang="en-US" sz="2400" dirty="0"/>
              <a:t>Model Validation / Error Analysis. Test each model carefully for violations of regression assumptions, outliers, and other problems</a:t>
            </a:r>
          </a:p>
          <a:p>
            <a:pPr marL="514350" indent="-514350">
              <a:buFont typeface="+mj-lt"/>
              <a:buAutoNum type="alphaLcParenR"/>
            </a:pPr>
            <a:r>
              <a:rPr lang="en-US" sz="2400" dirty="0"/>
              <a:t>If developing equations for a series of statistics (i.e. flow-duration percentiles or T-year flows) check for inconsistencies in predictions, and if found, adjust predictor set to eliminate or minimize inconsistencies</a:t>
            </a:r>
          </a:p>
          <a:p>
            <a:pPr marL="514350" indent="-514350">
              <a:buFont typeface="+mj-lt"/>
              <a:buAutoNum type="alphaLcParenR"/>
            </a:pPr>
            <a:r>
              <a:rPr lang="en-US" sz="2400" dirty="0"/>
              <a:t>After using OLS to initially determine model, use WLS or GLS regression, if necessary, to develop final models, again checking for problems with selected model.  In USGS, WLS is commonly used for low flow studies and GLS is commonly used for peak flow studies.</a:t>
            </a:r>
          </a:p>
        </p:txBody>
      </p:sp>
      <p:sp>
        <p:nvSpPr>
          <p:cNvPr id="4" name="Rectangle 3">
            <a:extLst>
              <a:ext uri="{FF2B5EF4-FFF2-40B4-BE49-F238E27FC236}">
                <a16:creationId xmlns:a16="http://schemas.microsoft.com/office/drawing/2014/main" id="{C99DEA9C-BE89-742C-EC33-77C68145889E}"/>
              </a:ext>
            </a:extLst>
          </p:cNvPr>
          <p:cNvSpPr/>
          <p:nvPr/>
        </p:nvSpPr>
        <p:spPr>
          <a:xfrm>
            <a:off x="-8960" y="6484567"/>
            <a:ext cx="3474028" cy="369332"/>
          </a:xfrm>
          <a:prstGeom prst="rect">
            <a:avLst/>
          </a:prstGeom>
        </p:spPr>
        <p:txBody>
          <a:bodyPr wrap="none">
            <a:spAutoFit/>
          </a:bodyPr>
          <a:lstStyle/>
          <a:p>
            <a:r>
              <a:rPr lang="en-US" dirty="0">
                <a:latin typeface="Lato" panose="020F0502020204030203" pitchFamily="34" charset="0"/>
              </a:rPr>
              <a:t>Notes from Chuck Parrett, USGS</a:t>
            </a:r>
          </a:p>
        </p:txBody>
      </p:sp>
    </p:spTree>
    <p:extLst>
      <p:ext uri="{BB962C8B-B14F-4D97-AF65-F5344CB8AC3E}">
        <p14:creationId xmlns:p14="http://schemas.microsoft.com/office/powerpoint/2010/main" val="41399221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7A576-CDB5-1CD0-2BB9-ADD64B8EC991}"/>
              </a:ext>
            </a:extLst>
          </p:cNvPr>
          <p:cNvSpPr>
            <a:spLocks noGrp="1"/>
          </p:cNvSpPr>
          <p:nvPr>
            <p:ph type="title"/>
          </p:nvPr>
        </p:nvSpPr>
        <p:spPr/>
        <p:txBody>
          <a:bodyPr/>
          <a:lstStyle/>
          <a:p>
            <a:r>
              <a:rPr lang="en-US" dirty="0"/>
              <a:t>Advanced Error Structures</a:t>
            </a:r>
          </a:p>
        </p:txBody>
      </p:sp>
      <p:sp>
        <p:nvSpPr>
          <p:cNvPr id="3" name="Content Placeholder 2">
            <a:extLst>
              <a:ext uri="{FF2B5EF4-FFF2-40B4-BE49-F238E27FC236}">
                <a16:creationId xmlns:a16="http://schemas.microsoft.com/office/drawing/2014/main" id="{AE0F4C42-6A86-230A-70AE-1774DC1477EF}"/>
              </a:ext>
            </a:extLst>
          </p:cNvPr>
          <p:cNvSpPr>
            <a:spLocks noGrp="1"/>
          </p:cNvSpPr>
          <p:nvPr>
            <p:ph idx="1"/>
          </p:nvPr>
        </p:nvSpPr>
        <p:spPr/>
        <p:txBody>
          <a:bodyPr>
            <a:normAutofit/>
          </a:bodyPr>
          <a:lstStyle/>
          <a:p>
            <a:r>
              <a:rPr lang="en-US" dirty="0"/>
              <a:t>Ordinary Least Squares (OLS) – all y-data (dependent variable) are equally reliable and independent</a:t>
            </a:r>
          </a:p>
          <a:p>
            <a:pPr lvl="1"/>
            <a:r>
              <a:rPr lang="en-US" dirty="0"/>
              <a:t>Variance of observations equal, no correlation</a:t>
            </a:r>
          </a:p>
          <a:p>
            <a:r>
              <a:rPr lang="en-US" dirty="0"/>
              <a:t>Weighted Least Squares (WLS) – all y-data are independent but not equally reliable. Weights are used to account for differences</a:t>
            </a:r>
          </a:p>
          <a:p>
            <a:pPr lvl="1"/>
            <a:r>
              <a:rPr lang="en-US" dirty="0"/>
              <a:t>Variance of observations unequal, no correlation</a:t>
            </a:r>
          </a:p>
          <a:p>
            <a:r>
              <a:rPr lang="en-US" dirty="0"/>
              <a:t>Generalized Least Squares (GLS) – y-data are neither  independent nor equally reliable. More complicated weights are used to account for differences</a:t>
            </a:r>
          </a:p>
          <a:p>
            <a:pPr lvl="1"/>
            <a:r>
              <a:rPr lang="en-US" dirty="0"/>
              <a:t>Variance of observations unequal, correlation</a:t>
            </a:r>
          </a:p>
        </p:txBody>
      </p:sp>
      <p:sp>
        <p:nvSpPr>
          <p:cNvPr id="4" name="Rectangle 3">
            <a:extLst>
              <a:ext uri="{FF2B5EF4-FFF2-40B4-BE49-F238E27FC236}">
                <a16:creationId xmlns:a16="http://schemas.microsoft.com/office/drawing/2014/main" id="{5736602B-6328-6CA5-492C-580D85E66CFF}"/>
              </a:ext>
            </a:extLst>
          </p:cNvPr>
          <p:cNvSpPr/>
          <p:nvPr/>
        </p:nvSpPr>
        <p:spPr>
          <a:xfrm>
            <a:off x="-8960" y="6484567"/>
            <a:ext cx="4387740" cy="369332"/>
          </a:xfrm>
          <a:prstGeom prst="rect">
            <a:avLst/>
          </a:prstGeom>
        </p:spPr>
        <p:txBody>
          <a:bodyPr wrap="none">
            <a:spAutoFit/>
          </a:bodyPr>
          <a:lstStyle/>
          <a:p>
            <a:r>
              <a:rPr lang="en-US" dirty="0">
                <a:latin typeface="Lato" panose="020F0502020204030203" pitchFamily="34" charset="0"/>
              </a:rPr>
              <a:t>Notes  adapted from Chuck Parrett, USGS</a:t>
            </a:r>
          </a:p>
        </p:txBody>
      </p:sp>
    </p:spTree>
    <p:extLst>
      <p:ext uri="{BB962C8B-B14F-4D97-AF65-F5344CB8AC3E}">
        <p14:creationId xmlns:p14="http://schemas.microsoft.com/office/powerpoint/2010/main" val="295275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8FAD3-1C59-432F-B5CD-69D0EAC59375}"/>
              </a:ext>
            </a:extLst>
          </p:cNvPr>
          <p:cNvSpPr>
            <a:spLocks noGrp="1"/>
          </p:cNvSpPr>
          <p:nvPr>
            <p:ph type="title"/>
          </p:nvPr>
        </p:nvSpPr>
        <p:spPr/>
        <p:txBody>
          <a:bodyPr/>
          <a:lstStyle/>
          <a:p>
            <a:r>
              <a:rPr lang="en-US" dirty="0"/>
              <a:t>Geometry of Best Fit</a:t>
            </a:r>
          </a:p>
        </p:txBody>
      </p:sp>
      <p:sp>
        <p:nvSpPr>
          <p:cNvPr id="3" name="Content Placeholder 2">
            <a:extLst>
              <a:ext uri="{FF2B5EF4-FFF2-40B4-BE49-F238E27FC236}">
                <a16:creationId xmlns:a16="http://schemas.microsoft.com/office/drawing/2014/main" id="{75613DC7-B44C-485D-A533-E10263E34897}"/>
              </a:ext>
            </a:extLst>
          </p:cNvPr>
          <p:cNvSpPr>
            <a:spLocks noGrp="1"/>
          </p:cNvSpPr>
          <p:nvPr>
            <p:ph idx="1"/>
          </p:nvPr>
        </p:nvSpPr>
        <p:spPr/>
        <p:txBody>
          <a:bodyPr/>
          <a:lstStyle/>
          <a:p>
            <a:r>
              <a:rPr lang="en-US" dirty="0"/>
              <a:t>A plane replaces the line when we go from one to two predictors</a:t>
            </a:r>
          </a:p>
        </p:txBody>
      </p:sp>
      <p:pic>
        <p:nvPicPr>
          <p:cNvPr id="4" name="Picture 3">
            <a:extLst>
              <a:ext uri="{FF2B5EF4-FFF2-40B4-BE49-F238E27FC236}">
                <a16:creationId xmlns:a16="http://schemas.microsoft.com/office/drawing/2014/main" id="{222D1FAE-D11D-4822-AFCA-B4740FF6625B}"/>
              </a:ext>
            </a:extLst>
          </p:cNvPr>
          <p:cNvPicPr>
            <a:picLocks noChangeAspect="1"/>
          </p:cNvPicPr>
          <p:nvPr/>
        </p:nvPicPr>
        <p:blipFill rotWithShape="1">
          <a:blip r:embed="rId3">
            <a:extLst>
              <a:ext uri="{28A0092B-C50C-407E-A947-70E740481C1C}">
                <a14:useLocalDpi xmlns:a14="http://schemas.microsoft.com/office/drawing/2010/main" val="0"/>
              </a:ext>
            </a:extLst>
          </a:blip>
          <a:srcRect t="17180"/>
          <a:stretch/>
        </p:blipFill>
        <p:spPr>
          <a:xfrm>
            <a:off x="4072750" y="2395784"/>
            <a:ext cx="7188946" cy="4465436"/>
          </a:xfrm>
          <a:prstGeom prst="rect">
            <a:avLst/>
          </a:prstGeom>
        </p:spPr>
      </p:pic>
      <p:sp>
        <p:nvSpPr>
          <p:cNvPr id="5" name="Rectangle 4">
            <a:extLst>
              <a:ext uri="{FF2B5EF4-FFF2-40B4-BE49-F238E27FC236}">
                <a16:creationId xmlns:a16="http://schemas.microsoft.com/office/drawing/2014/main" id="{A73EC059-CF1A-4689-9D09-045377D28B65}"/>
              </a:ext>
            </a:extLst>
          </p:cNvPr>
          <p:cNvSpPr/>
          <p:nvPr/>
        </p:nvSpPr>
        <p:spPr>
          <a:xfrm>
            <a:off x="6096000" y="6581001"/>
            <a:ext cx="6096000" cy="276999"/>
          </a:xfrm>
          <a:prstGeom prst="rect">
            <a:avLst/>
          </a:prstGeom>
        </p:spPr>
        <p:txBody>
          <a:bodyPr>
            <a:spAutoFit/>
          </a:bodyPr>
          <a:lstStyle/>
          <a:p>
            <a:pPr algn="r"/>
            <a:r>
              <a:rPr lang="en-US" sz="1200" dirty="0"/>
              <a:t>https://stackoverflow.com/questions/47344850/scatterplot3d-regression-plane-with-residuals</a:t>
            </a:r>
          </a:p>
        </p:txBody>
      </p:sp>
    </p:spTree>
    <p:extLst>
      <p:ext uri="{BB962C8B-B14F-4D97-AF65-F5344CB8AC3E}">
        <p14:creationId xmlns:p14="http://schemas.microsoft.com/office/powerpoint/2010/main" val="3178097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18D81-402C-8F62-DF7A-D30B2C853240}"/>
              </a:ext>
            </a:extLst>
          </p:cNvPr>
          <p:cNvSpPr>
            <a:spLocks noGrp="1"/>
          </p:cNvSpPr>
          <p:nvPr>
            <p:ph type="title"/>
          </p:nvPr>
        </p:nvSpPr>
        <p:spPr/>
        <p:txBody>
          <a:bodyPr/>
          <a:lstStyle/>
          <a:p>
            <a:r>
              <a:rPr lang="en-US" dirty="0"/>
              <a:t>OLS vs. WLS vs. GLS</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13D641D5-C454-079A-B91F-D621FB20CCFF}"/>
                  </a:ext>
                </a:extLst>
              </p:cNvPr>
              <p:cNvSpPr>
                <a:spLocks noGrp="1"/>
              </p:cNvSpPr>
              <p:nvPr>
                <p:ph sz="half" idx="1"/>
              </p:nvPr>
            </p:nvSpPr>
            <p:spPr/>
            <p:txBody>
              <a:bodyPr>
                <a:normAutofit fontScale="92500" lnSpcReduction="10000"/>
              </a:bodyPr>
              <a:lstStyle/>
              <a:p>
                <a14:m>
                  <m:oMath xmlns:m="http://schemas.openxmlformats.org/officeDocument/2006/math">
                    <m:acc>
                      <m:accPr>
                        <m:chr m:val="̂"/>
                        <m:ctrlPr>
                          <a:rPr lang="en-US" i="1" smtClean="0">
                            <a:latin typeface="Cambria Math" panose="02040503050406030204" pitchFamily="18" charset="0"/>
                          </a:rPr>
                        </m:ctrlPr>
                      </m:accPr>
                      <m:e>
                        <m:r>
                          <a:rPr lang="en-US" b="1" i="1" smtClean="0">
                            <a:latin typeface="Cambria Math" panose="02040503050406030204" pitchFamily="18" charset="0"/>
                            <a:ea typeface="Cambria Math" panose="02040503050406030204" pitchFamily="18" charset="0"/>
                          </a:rPr>
                          <m:t>𝜷</m:t>
                        </m:r>
                      </m:e>
                    </m:acc>
                    <m:r>
                      <a:rPr lang="en-US" b="1" i="1" smtClean="0">
                        <a:latin typeface="Cambria Math" panose="02040503050406030204" pitchFamily="18" charset="0"/>
                      </a:rPr>
                      <m:t>=</m:t>
                    </m:r>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p>
                              <m:sSupPr>
                                <m:ctrlPr>
                                  <a:rPr lang="en-US"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r>
                              <a:rPr lang="en-US" b="1" i="1" smtClean="0">
                                <a:latin typeface="Cambria Math" panose="02040503050406030204" pitchFamily="18" charset="0"/>
                              </a:rPr>
                              <m:t>𝑿</m:t>
                            </m:r>
                          </m:e>
                        </m:d>
                      </m:e>
                      <m:sup>
                        <m:r>
                          <a:rPr lang="en-US" b="0" i="1" smtClean="0">
                            <a:latin typeface="Cambria Math" panose="02040503050406030204" pitchFamily="18" charset="0"/>
                          </a:rPr>
                          <m:t>−1</m:t>
                        </m:r>
                      </m:sup>
                    </m:sSup>
                    <m:sSup>
                      <m:sSupPr>
                        <m:ctrlPr>
                          <a:rPr lang="en-US" b="1"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r>
                      <a:rPr lang="en-US" b="1" i="1" smtClean="0">
                        <a:latin typeface="Cambria Math" panose="02040503050406030204" pitchFamily="18" charset="0"/>
                      </a:rPr>
                      <m:t>𝒚</m:t>
                    </m:r>
                  </m:oMath>
                </a14:m>
                <a:endParaRPr lang="en-US" dirty="0"/>
              </a:p>
              <a:p>
                <a:pPr lvl="1"/>
                <a:r>
                  <a:rPr lang="en-US" dirty="0"/>
                  <a:t>add variance of </a:t>
                </a:r>
                <a:r>
                  <a:rPr lang="en-US" dirty="0" err="1"/>
                  <a:t>obs</a:t>
                </a:r>
                <a:r>
                  <a:rPr lang="en-US" dirty="0"/>
                  <a:t>…</a:t>
                </a:r>
              </a:p>
              <a:p>
                <a:endParaRPr lang="en-US" dirty="0"/>
              </a:p>
              <a:p>
                <a14:m>
                  <m:oMath xmlns:m="http://schemas.openxmlformats.org/officeDocument/2006/math">
                    <m:acc>
                      <m:accPr>
                        <m:chr m:val="̂"/>
                        <m:ctrlPr>
                          <a:rPr lang="en-US" i="1" smtClean="0">
                            <a:latin typeface="Cambria Math" panose="02040503050406030204" pitchFamily="18" charset="0"/>
                          </a:rPr>
                        </m:ctrlPr>
                      </m:accPr>
                      <m:e>
                        <m:r>
                          <a:rPr lang="en-US" b="1" i="1" smtClean="0">
                            <a:latin typeface="Cambria Math" panose="02040503050406030204" pitchFamily="18" charset="0"/>
                            <a:ea typeface="Cambria Math" panose="02040503050406030204" pitchFamily="18" charset="0"/>
                          </a:rPr>
                          <m:t>𝜷</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r>
                              <a:rPr lang="en-US" b="1" i="1" smtClean="0">
                                <a:latin typeface="Cambria Math" panose="02040503050406030204" pitchFamily="18" charset="0"/>
                              </a:rPr>
                              <m:t>𝑾𝑿</m:t>
                            </m:r>
                          </m:e>
                        </m:d>
                      </m:e>
                      <m:sup>
                        <m:r>
                          <a:rPr lang="en-US" b="0" i="1" smtClean="0">
                            <a:latin typeface="Cambria Math" panose="02040503050406030204" pitchFamily="18" charset="0"/>
                          </a:rPr>
                          <m:t>−1</m:t>
                        </m:r>
                      </m:sup>
                    </m:sSup>
                    <m:sSup>
                      <m:sSupPr>
                        <m:ctrlPr>
                          <a:rPr lang="en-US" b="0"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r>
                      <a:rPr lang="en-US" b="1" i="1" smtClean="0">
                        <a:latin typeface="Cambria Math" panose="02040503050406030204" pitchFamily="18" charset="0"/>
                      </a:rPr>
                      <m:t>𝑾𝒚</m:t>
                    </m:r>
                  </m:oMath>
                </a14:m>
                <a:endParaRPr lang="en-US" dirty="0"/>
              </a:p>
              <a:p>
                <a:pPr lvl="1"/>
                <a:r>
                  <a:rPr lang="en-US" dirty="0"/>
                  <a:t>add correlation of errors…</a:t>
                </a:r>
              </a:p>
              <a:p>
                <a:pPr marL="0" indent="0">
                  <a:buNone/>
                </a:pPr>
                <a:endParaRPr lang="en-US" dirty="0"/>
              </a:p>
              <a:p>
                <a:endParaRPr lang="en-US" b="1" dirty="0"/>
              </a:p>
              <a:p>
                <a:endParaRPr lang="en-US" b="1" dirty="0"/>
              </a:p>
              <a:p>
                <a14:m>
                  <m:oMath xmlns:m="http://schemas.openxmlformats.org/officeDocument/2006/math">
                    <m:acc>
                      <m:accPr>
                        <m:chr m:val="̂"/>
                        <m:ctrlPr>
                          <a:rPr lang="en-US" b="0" i="1" smtClean="0">
                            <a:latin typeface="Cambria Math" panose="02040503050406030204" pitchFamily="18" charset="0"/>
                          </a:rPr>
                        </m:ctrlPr>
                      </m:accPr>
                      <m:e>
                        <m:r>
                          <a:rPr lang="en-US" b="1" i="1" smtClean="0">
                            <a:latin typeface="Cambria Math" panose="02040503050406030204" pitchFamily="18" charset="0"/>
                            <a:ea typeface="Cambria Math" panose="02040503050406030204" pitchFamily="18" charset="0"/>
                          </a:rPr>
                          <m:t>𝜷</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sSup>
                              <m:sSupPr>
                                <m:ctrlPr>
                                  <a:rPr lang="en-US" b="0" i="1" smtClean="0">
                                    <a:latin typeface="Cambria Math" panose="02040503050406030204" pitchFamily="18" charset="0"/>
                                  </a:rPr>
                                </m:ctrlPr>
                              </m:sSupPr>
                              <m:e>
                                <m:r>
                                  <a:rPr lang="el-GR" b="1" i="1" smtClean="0">
                                    <a:latin typeface="Cambria Math" panose="02040503050406030204" pitchFamily="18" charset="0"/>
                                    <a:ea typeface="Cambria Math" panose="02040503050406030204" pitchFamily="18" charset="0"/>
                                  </a:rPr>
                                  <m:t>𝜴</m:t>
                                </m:r>
                              </m:e>
                              <m:sup>
                                <m:r>
                                  <a:rPr lang="en-US" b="0" i="1" smtClean="0">
                                    <a:latin typeface="Cambria Math" panose="02040503050406030204" pitchFamily="18" charset="0"/>
                                  </a:rPr>
                                  <m:t>−1</m:t>
                                </m:r>
                              </m:sup>
                            </m:sSup>
                            <m:r>
                              <a:rPr lang="en-US" b="1" i="1" smtClean="0">
                                <a:latin typeface="Cambria Math" panose="02040503050406030204" pitchFamily="18" charset="0"/>
                              </a:rPr>
                              <m:t>𝑿</m:t>
                            </m:r>
                          </m:e>
                        </m:d>
                      </m:e>
                      <m:sup>
                        <m:r>
                          <a:rPr lang="en-US" b="0" i="1" smtClean="0">
                            <a:latin typeface="Cambria Math" panose="02040503050406030204" pitchFamily="18" charset="0"/>
                          </a:rPr>
                          <m:t>−1</m:t>
                        </m:r>
                      </m:sup>
                    </m:sSup>
                    <m:sSup>
                      <m:sSupPr>
                        <m:ctrlPr>
                          <a:rPr lang="en-US" b="0"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𝑇</m:t>
                        </m:r>
                      </m:sup>
                    </m:sSup>
                    <m:sSup>
                      <m:sSupPr>
                        <m:ctrlPr>
                          <a:rPr lang="en-US" b="0" i="1" smtClean="0">
                            <a:latin typeface="Cambria Math" panose="02040503050406030204" pitchFamily="18" charset="0"/>
                          </a:rPr>
                        </m:ctrlPr>
                      </m:sSupPr>
                      <m:e>
                        <m:r>
                          <a:rPr lang="el-GR" b="1" i="1" smtClean="0">
                            <a:latin typeface="Cambria Math" panose="02040503050406030204" pitchFamily="18" charset="0"/>
                            <a:ea typeface="Cambria Math" panose="02040503050406030204" pitchFamily="18" charset="0"/>
                          </a:rPr>
                          <m:t>𝜴</m:t>
                        </m:r>
                      </m:e>
                      <m:sup>
                        <m:r>
                          <a:rPr lang="en-US" b="0" i="1" smtClean="0">
                            <a:latin typeface="Cambria Math" panose="02040503050406030204" pitchFamily="18" charset="0"/>
                          </a:rPr>
                          <m:t>−1</m:t>
                        </m:r>
                      </m:sup>
                    </m:sSup>
                    <m:r>
                      <a:rPr lang="en-US" b="1" i="1" smtClean="0">
                        <a:latin typeface="Cambria Math" panose="02040503050406030204" pitchFamily="18" charset="0"/>
                      </a:rPr>
                      <m:t>𝒚</m:t>
                    </m:r>
                  </m:oMath>
                </a14:m>
                <a:endParaRPr lang="en-US" b="1" dirty="0"/>
              </a:p>
            </p:txBody>
          </p:sp>
        </mc:Choice>
        <mc:Fallback>
          <p:sp>
            <p:nvSpPr>
              <p:cNvPr id="4" name="Content Placeholder 3">
                <a:extLst>
                  <a:ext uri="{FF2B5EF4-FFF2-40B4-BE49-F238E27FC236}">
                    <a16:creationId xmlns:a16="http://schemas.microsoft.com/office/drawing/2014/main" id="{13D641D5-C454-079A-B91F-D621FB20CCFF}"/>
                  </a:ext>
                </a:extLst>
              </p:cNvPr>
              <p:cNvSpPr>
                <a:spLocks noGrp="1" noRot="1" noChangeAspect="1" noMove="1" noResize="1" noEditPoints="1" noAdjustHandles="1" noChangeArrowheads="1" noChangeShapeType="1" noTextEdit="1"/>
              </p:cNvSpPr>
              <p:nvPr>
                <p:ph sz="half" idx="1"/>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58E83BCB-FE83-551A-FD9C-B9E306D840EF}"/>
                  </a:ext>
                </a:extLst>
              </p:cNvPr>
              <p:cNvSpPr>
                <a:spLocks noGrp="1"/>
              </p:cNvSpPr>
              <p:nvPr>
                <p:ph sz="half" idx="2"/>
              </p:nvPr>
            </p:nvSpPr>
            <p:spPr/>
            <p:txBody>
              <a:bodyPr>
                <a:normAutofit fontScale="92500" lnSpcReduction="10000"/>
              </a:bodyPr>
              <a:lstStyle/>
              <a:p>
                <a:endParaRPr lang="en-US" dirty="0"/>
              </a:p>
              <a:p>
                <a:endParaRPr lang="en-US" dirty="0"/>
              </a:p>
              <a:p>
                <a14:m>
                  <m:oMath xmlns:m="http://schemas.openxmlformats.org/officeDocument/2006/math">
                    <m:r>
                      <a:rPr lang="en-US" b="1" i="1" smtClean="0">
                        <a:latin typeface="Cambria Math" panose="02040503050406030204" pitchFamily="18" charset="0"/>
                      </a:rPr>
                      <m:t>𝑾</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b="0" i="1" smtClean="0">
                                <a:latin typeface="Cambria Math" panose="02040503050406030204" pitchFamily="18" charset="0"/>
                              </a:rPr>
                            </m:ctrlPr>
                          </m:mPr>
                          <m:mr>
                            <m:e>
                              <m:f>
                                <m:fPr>
                                  <m:type m:val="skw"/>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1</m:t>
                                          </m:r>
                                        </m:sub>
                                      </m:sSub>
                                    </m:sub>
                                    <m:sup>
                                      <m:r>
                                        <a:rPr lang="en-US" b="0" i="1" smtClean="0">
                                          <a:latin typeface="Cambria Math" panose="02040503050406030204" pitchFamily="18" charset="0"/>
                                        </a:rPr>
                                        <m:t>2</m:t>
                                      </m:r>
                                    </m:sup>
                                  </m:sSubSup>
                                </m:den>
                              </m:f>
                            </m:e>
                            <m:e>
                              <m:r>
                                <a:rPr lang="en-US" b="0" i="1" smtClean="0">
                                  <a:latin typeface="Cambria Math" panose="02040503050406030204" pitchFamily="18" charset="0"/>
                                </a:rPr>
                                <m:t>⋯</m:t>
                              </m:r>
                            </m:e>
                            <m:e>
                              <m:r>
                                <a:rPr lang="en-US" b="0" i="1" smtClean="0">
                                  <a:latin typeface="Cambria Math" panose="02040503050406030204" pitchFamily="18" charset="0"/>
                                </a:rPr>
                                <m:t>0</m:t>
                              </m:r>
                            </m:e>
                          </m:mr>
                          <m:mr>
                            <m:e>
                              <m:r>
                                <a:rPr lang="en-US" b="0" i="1" smtClean="0">
                                  <a:latin typeface="Cambria Math" panose="02040503050406030204" pitchFamily="18" charset="0"/>
                                </a:rPr>
                                <m:t>⋮</m:t>
                              </m:r>
                            </m:e>
                            <m:e>
                              <m:r>
                                <a:rPr lang="en-US" b="0" i="1" smtClean="0">
                                  <a:latin typeface="Cambria Math" panose="02040503050406030204" pitchFamily="18" charset="0"/>
                                </a:rPr>
                                <m:t>⋱</m:t>
                              </m:r>
                            </m:e>
                            <m:e>
                              <m:r>
                                <a:rPr lang="en-US" b="0" i="1" smtClean="0">
                                  <a:latin typeface="Cambria Math" panose="02040503050406030204" pitchFamily="18" charset="0"/>
                                </a:rPr>
                                <m:t>⋮</m:t>
                              </m:r>
                            </m:e>
                          </m:mr>
                          <m:mr>
                            <m:e>
                              <m:r>
                                <a:rPr lang="en-US" b="0" i="1" smtClean="0">
                                  <a:latin typeface="Cambria Math" panose="02040503050406030204" pitchFamily="18" charset="0"/>
                                </a:rPr>
                                <m:t>0</m:t>
                              </m:r>
                            </m:e>
                            <m:e>
                              <m:r>
                                <a:rPr lang="en-US" b="0" i="1" smtClean="0">
                                  <a:latin typeface="Cambria Math" panose="02040503050406030204" pitchFamily="18" charset="0"/>
                                </a:rPr>
                                <m:t>⋯</m:t>
                              </m:r>
                            </m:e>
                            <m:e>
                              <m:f>
                                <m:fPr>
                                  <m:type m:val="skw"/>
                                  <m:ctrlPr>
                                    <a:rPr lang="en-US" i="1">
                                      <a:latin typeface="Cambria Math" panose="02040503050406030204" pitchFamily="18" charset="0"/>
                                    </a:rPr>
                                  </m:ctrlPr>
                                </m:fPr>
                                <m:num>
                                  <m:r>
                                    <a:rPr lang="en-US" i="1">
                                      <a:latin typeface="Cambria Math" panose="02040503050406030204" pitchFamily="18" charset="0"/>
                                    </a:rPr>
                                    <m:t>1</m:t>
                                  </m:r>
                                </m:num>
                                <m:den>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𝜎</m:t>
                                      </m:r>
                                    </m:e>
                                    <m:sub>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𝑦</m:t>
                                          </m:r>
                                        </m:e>
                                        <m:sub>
                                          <m:r>
                                            <a:rPr lang="en-US" b="0" i="1" smtClean="0">
                                              <a:latin typeface="Cambria Math" panose="02040503050406030204" pitchFamily="18" charset="0"/>
                                              <a:ea typeface="Cambria Math" panose="02040503050406030204" pitchFamily="18" charset="0"/>
                                            </a:rPr>
                                            <m:t>𝑛</m:t>
                                          </m:r>
                                        </m:sub>
                                      </m:sSub>
                                    </m:sub>
                                    <m:sup>
                                      <m:r>
                                        <a:rPr lang="en-US" i="1">
                                          <a:latin typeface="Cambria Math" panose="02040503050406030204" pitchFamily="18" charset="0"/>
                                        </a:rPr>
                                        <m:t>2</m:t>
                                      </m:r>
                                    </m:sup>
                                  </m:sSubSup>
                                </m:den>
                              </m:f>
                            </m:e>
                          </m:mr>
                        </m:m>
                      </m:e>
                    </m:d>
                  </m:oMath>
                </a14:m>
                <a:endParaRPr lang="en-US" dirty="0"/>
              </a:p>
              <a:p>
                <a:endParaRPr lang="en-US" dirty="0"/>
              </a:p>
              <a:p>
                <a:endParaRPr lang="en-US" dirty="0"/>
              </a:p>
              <a:p>
                <a14:m>
                  <m:oMath xmlns:m="http://schemas.openxmlformats.org/officeDocument/2006/math">
                    <m:r>
                      <a:rPr lang="el-GR" b="1" i="1" smtClean="0">
                        <a:latin typeface="Cambria Math" panose="02040503050406030204" pitchFamily="18" charset="0"/>
                        <a:ea typeface="Cambria Math" panose="02040503050406030204" pitchFamily="18" charset="0"/>
                      </a:rPr>
                      <m:t>𝜴</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m>
                          <m:mPr>
                            <m:mcs>
                              <m:mc>
                                <m:mcPr>
                                  <m:count m:val="3"/>
                                  <m:mcJc m:val="center"/>
                                </m:mcPr>
                              </m:mc>
                            </m:mcs>
                            <m:ctrlPr>
                              <a:rPr lang="en-US" b="0" i="1" smtClean="0">
                                <a:latin typeface="Cambria Math" panose="02040503050406030204" pitchFamily="18" charset="0"/>
                                <a:ea typeface="Cambria Math" panose="02040503050406030204" pitchFamily="18" charset="0"/>
                              </a:rPr>
                            </m:ctrlPr>
                          </m:mPr>
                          <m:m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𝑤</m:t>
                                  </m:r>
                                </m:e>
                                <m:sub>
                                  <m:r>
                                    <a:rPr lang="en-US" b="0" i="1" smtClean="0">
                                      <a:latin typeface="Cambria Math" panose="02040503050406030204" pitchFamily="18" charset="0"/>
                                      <a:ea typeface="Cambria Math" panose="02040503050406030204" pitchFamily="18" charset="0"/>
                                    </a:rPr>
                                    <m:t>11</m:t>
                                  </m:r>
                                </m:sub>
                              </m:sSub>
                            </m:e>
                            <m:e>
                              <m:r>
                                <a:rPr lang="en-US" b="0" i="1" smtClean="0">
                                  <a:latin typeface="Cambria Math" panose="02040503050406030204" pitchFamily="18" charset="0"/>
                                  <a:ea typeface="Cambria Math" panose="02040503050406030204" pitchFamily="18" charset="0"/>
                                </a:rPr>
                                <m:t>⋯</m:t>
                              </m:r>
                            </m:e>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𝑤</m:t>
                                  </m:r>
                                </m:e>
                                <m:sub>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𝑛</m:t>
                                  </m:r>
                                </m:sub>
                              </m:sSub>
                            </m:e>
                          </m:mr>
                          <m:mr>
                            <m:e>
                              <m:r>
                                <a:rPr lang="en-US" b="0" i="1" smtClean="0">
                                  <a:latin typeface="Cambria Math" panose="02040503050406030204" pitchFamily="18" charset="0"/>
                                  <a:ea typeface="Cambria Math" panose="02040503050406030204" pitchFamily="18" charset="0"/>
                                </a:rPr>
                                <m:t>⋮</m:t>
                              </m:r>
                            </m:e>
                            <m:e>
                              <m:r>
                                <a:rPr lang="en-US" b="0" i="1" smtClean="0">
                                  <a:latin typeface="Cambria Math" panose="02040503050406030204" pitchFamily="18" charset="0"/>
                                  <a:ea typeface="Cambria Math" panose="02040503050406030204" pitchFamily="18" charset="0"/>
                                </a:rPr>
                                <m:t>⋱</m:t>
                              </m:r>
                            </m:e>
                            <m:e>
                              <m:r>
                                <a:rPr lang="en-US" b="0" i="1" smtClean="0">
                                  <a:latin typeface="Cambria Math" panose="02040503050406030204" pitchFamily="18" charset="0"/>
                                  <a:ea typeface="Cambria Math" panose="02040503050406030204" pitchFamily="18" charset="0"/>
                                </a:rPr>
                                <m:t>⋮</m:t>
                              </m:r>
                            </m:e>
                          </m:mr>
                          <m:m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𝑤</m:t>
                                  </m:r>
                                </m:e>
                                <m:sub>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1</m:t>
                                  </m:r>
                                </m:sub>
                              </m:sSub>
                            </m:e>
                            <m:e>
                              <m:r>
                                <a:rPr lang="en-US" b="0" i="1" smtClean="0">
                                  <a:latin typeface="Cambria Math" panose="02040503050406030204" pitchFamily="18" charset="0"/>
                                  <a:ea typeface="Cambria Math" panose="02040503050406030204" pitchFamily="18" charset="0"/>
                                </a:rPr>
                                <m:t>⋯</m:t>
                              </m:r>
                            </m:e>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𝑤</m:t>
                                  </m:r>
                                </m:e>
                                <m:sub>
                                  <m:r>
                                    <a:rPr lang="en-US" b="0" i="1" smtClean="0">
                                      <a:latin typeface="Cambria Math" panose="02040503050406030204" pitchFamily="18" charset="0"/>
                                      <a:ea typeface="Cambria Math" panose="02040503050406030204" pitchFamily="18" charset="0"/>
                                    </a:rPr>
                                    <m:t>𝑛𝑛</m:t>
                                  </m:r>
                                </m:sub>
                              </m:sSub>
                            </m:e>
                          </m:mr>
                        </m:m>
                      </m:e>
                    </m:d>
                  </m:oMath>
                </a14:m>
                <a:endParaRPr lang="en-US" dirty="0"/>
              </a:p>
            </p:txBody>
          </p:sp>
        </mc:Choice>
        <mc:Fallback>
          <p:sp>
            <p:nvSpPr>
              <p:cNvPr id="5" name="Content Placeholder 4">
                <a:extLst>
                  <a:ext uri="{FF2B5EF4-FFF2-40B4-BE49-F238E27FC236}">
                    <a16:creationId xmlns:a16="http://schemas.microsoft.com/office/drawing/2014/main" id="{58E83BCB-FE83-551A-FD9C-B9E306D840EF}"/>
                  </a:ext>
                </a:extLst>
              </p:cNvPr>
              <p:cNvSpPr>
                <a:spLocks noGrp="1" noRot="1" noChangeAspect="1" noMove="1" noResize="1" noEditPoints="1" noAdjustHandles="1" noChangeArrowheads="1" noChangeShapeType="1" noTextEdit="1"/>
              </p:cNvSpPr>
              <p:nvPr>
                <p:ph sz="half" idx="2"/>
              </p:nvPr>
            </p:nvSpPr>
            <p:spPr>
              <a:blipFill>
                <a:blip r:embed="rId4"/>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6B38FE97-9D69-28EE-19FF-7F1F10317D95}"/>
              </a:ext>
            </a:extLst>
          </p:cNvPr>
          <p:cNvSpPr/>
          <p:nvPr/>
        </p:nvSpPr>
        <p:spPr>
          <a:xfrm>
            <a:off x="60327" y="1809571"/>
            <a:ext cx="755335" cy="461665"/>
          </a:xfrm>
          <a:prstGeom prst="rect">
            <a:avLst/>
          </a:prstGeom>
        </p:spPr>
        <p:txBody>
          <a:bodyPr wrap="none">
            <a:spAutoFit/>
          </a:bodyPr>
          <a:lstStyle/>
          <a:p>
            <a:r>
              <a:rPr lang="en-US" sz="2400" b="1" dirty="0">
                <a:solidFill>
                  <a:srgbClr val="FF0000"/>
                </a:solidFill>
                <a:effectLst>
                  <a:outerShdw blurRad="38100" dist="38100" dir="2700000" algn="tl">
                    <a:srgbClr val="000000">
                      <a:alpha val="43137"/>
                    </a:srgbClr>
                  </a:outerShdw>
                </a:effectLst>
                <a:latin typeface="Lato" panose="020F0502020204030203" pitchFamily="34" charset="0"/>
              </a:rPr>
              <a:t>OLS</a:t>
            </a:r>
          </a:p>
        </p:txBody>
      </p:sp>
      <p:sp>
        <p:nvSpPr>
          <p:cNvPr id="7" name="Rectangle 6">
            <a:extLst>
              <a:ext uri="{FF2B5EF4-FFF2-40B4-BE49-F238E27FC236}">
                <a16:creationId xmlns:a16="http://schemas.microsoft.com/office/drawing/2014/main" id="{3DA5D41F-4B51-0C2E-0648-1C521302D6D5}"/>
              </a:ext>
            </a:extLst>
          </p:cNvPr>
          <p:cNvSpPr/>
          <p:nvPr/>
        </p:nvSpPr>
        <p:spPr>
          <a:xfrm>
            <a:off x="60326" y="3198167"/>
            <a:ext cx="830677" cy="461665"/>
          </a:xfrm>
          <a:prstGeom prst="rect">
            <a:avLst/>
          </a:prstGeom>
        </p:spPr>
        <p:txBody>
          <a:bodyPr wrap="none">
            <a:spAutoFit/>
          </a:bodyPr>
          <a:lstStyle/>
          <a:p>
            <a:r>
              <a:rPr lang="en-US" sz="2400" b="1" dirty="0">
                <a:solidFill>
                  <a:srgbClr val="FF0000"/>
                </a:solidFill>
                <a:effectLst>
                  <a:outerShdw blurRad="38100" dist="38100" dir="2700000" algn="tl">
                    <a:srgbClr val="000000">
                      <a:alpha val="43137"/>
                    </a:srgbClr>
                  </a:outerShdw>
                </a:effectLst>
                <a:latin typeface="Lato" panose="020F0502020204030203" pitchFamily="34" charset="0"/>
              </a:rPr>
              <a:t>WLS</a:t>
            </a:r>
          </a:p>
        </p:txBody>
      </p:sp>
      <p:sp>
        <p:nvSpPr>
          <p:cNvPr id="8" name="Rectangle 7">
            <a:extLst>
              <a:ext uri="{FF2B5EF4-FFF2-40B4-BE49-F238E27FC236}">
                <a16:creationId xmlns:a16="http://schemas.microsoft.com/office/drawing/2014/main" id="{EB0D202C-8629-7A3D-1EEC-03935537F1F8}"/>
              </a:ext>
            </a:extLst>
          </p:cNvPr>
          <p:cNvSpPr/>
          <p:nvPr/>
        </p:nvSpPr>
        <p:spPr>
          <a:xfrm>
            <a:off x="60326" y="5032374"/>
            <a:ext cx="755335" cy="461665"/>
          </a:xfrm>
          <a:prstGeom prst="rect">
            <a:avLst/>
          </a:prstGeom>
        </p:spPr>
        <p:txBody>
          <a:bodyPr wrap="none">
            <a:spAutoFit/>
          </a:bodyPr>
          <a:lstStyle/>
          <a:p>
            <a:r>
              <a:rPr lang="en-US" sz="2400" b="1" dirty="0">
                <a:solidFill>
                  <a:srgbClr val="FF0000"/>
                </a:solidFill>
                <a:effectLst>
                  <a:outerShdw blurRad="38100" dist="38100" dir="2700000" algn="tl">
                    <a:srgbClr val="000000">
                      <a:alpha val="43137"/>
                    </a:srgbClr>
                  </a:outerShdw>
                </a:effectLst>
                <a:latin typeface="Lato" panose="020F0502020204030203" pitchFamily="34" charset="0"/>
              </a:rPr>
              <a:t>GLS</a:t>
            </a:r>
          </a:p>
        </p:txBody>
      </p:sp>
      <p:sp>
        <p:nvSpPr>
          <p:cNvPr id="9" name="Rectangle 8">
            <a:extLst>
              <a:ext uri="{FF2B5EF4-FFF2-40B4-BE49-F238E27FC236}">
                <a16:creationId xmlns:a16="http://schemas.microsoft.com/office/drawing/2014/main" id="{1DDA52B1-CC6D-CD77-0AC7-8DAA7040C3FA}"/>
              </a:ext>
            </a:extLst>
          </p:cNvPr>
          <p:cNvSpPr/>
          <p:nvPr/>
        </p:nvSpPr>
        <p:spPr>
          <a:xfrm rot="1664645">
            <a:off x="7090357" y="3142492"/>
            <a:ext cx="2859110" cy="5464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432A1F3-35F1-B539-B661-AE366368B415}"/>
              </a:ext>
            </a:extLst>
          </p:cNvPr>
          <p:cNvSpPr/>
          <p:nvPr/>
        </p:nvSpPr>
        <p:spPr>
          <a:xfrm rot="1664645">
            <a:off x="7160809" y="5320927"/>
            <a:ext cx="2299473" cy="4798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8CEC07DD-9511-C8B8-E573-CD99830ADB51}"/>
              </a:ext>
            </a:extLst>
          </p:cNvPr>
          <p:cNvSpPr/>
          <p:nvPr/>
        </p:nvSpPr>
        <p:spPr>
          <a:xfrm rot="1667922">
            <a:off x="7518313" y="4465656"/>
            <a:ext cx="2263000" cy="934466"/>
          </a:xfrm>
          <a:prstGeom prst="triangle">
            <a:avLst>
              <a:gd name="adj" fmla="val 78380"/>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EC519B8-AB29-A02D-2DC5-0025C59DAB2C}"/>
              </a:ext>
            </a:extLst>
          </p:cNvPr>
          <p:cNvSpPr/>
          <p:nvPr/>
        </p:nvSpPr>
        <p:spPr>
          <a:xfrm>
            <a:off x="10021031" y="3770461"/>
            <a:ext cx="1422184" cy="461665"/>
          </a:xfrm>
          <a:prstGeom prst="rect">
            <a:avLst/>
          </a:prstGeom>
        </p:spPr>
        <p:txBody>
          <a:bodyPr wrap="none">
            <a:spAutoFit/>
          </a:bodyPr>
          <a:lstStyle/>
          <a:p>
            <a:r>
              <a:rPr lang="en-US" sz="2400" b="1" dirty="0">
                <a:solidFill>
                  <a:srgbClr val="FF0000"/>
                </a:solidFill>
                <a:effectLst>
                  <a:outerShdw blurRad="38100" dist="38100" dir="2700000" algn="tl">
                    <a:srgbClr val="000000">
                      <a:alpha val="43137"/>
                    </a:srgbClr>
                  </a:outerShdw>
                </a:effectLst>
                <a:latin typeface="Lato" panose="020F0502020204030203" pitchFamily="34" charset="0"/>
              </a:rPr>
              <a:t>Variance</a:t>
            </a:r>
          </a:p>
        </p:txBody>
      </p:sp>
      <p:sp>
        <p:nvSpPr>
          <p:cNvPr id="13" name="Rectangle 12">
            <a:extLst>
              <a:ext uri="{FF2B5EF4-FFF2-40B4-BE49-F238E27FC236}">
                <a16:creationId xmlns:a16="http://schemas.microsoft.com/office/drawing/2014/main" id="{B8F845EF-F748-F18D-5EB2-D366EB301F51}"/>
              </a:ext>
            </a:extLst>
          </p:cNvPr>
          <p:cNvSpPr/>
          <p:nvPr/>
        </p:nvSpPr>
        <p:spPr>
          <a:xfrm>
            <a:off x="9368967" y="6031210"/>
            <a:ext cx="1422184" cy="461665"/>
          </a:xfrm>
          <a:prstGeom prst="rect">
            <a:avLst/>
          </a:prstGeom>
        </p:spPr>
        <p:txBody>
          <a:bodyPr wrap="none">
            <a:spAutoFit/>
          </a:bodyPr>
          <a:lstStyle/>
          <a:p>
            <a:r>
              <a:rPr lang="en-US" sz="2400" b="1" dirty="0">
                <a:solidFill>
                  <a:srgbClr val="FF0000"/>
                </a:solidFill>
                <a:effectLst>
                  <a:outerShdw blurRad="38100" dist="38100" dir="2700000" algn="tl">
                    <a:srgbClr val="000000">
                      <a:alpha val="43137"/>
                    </a:srgbClr>
                  </a:outerShdw>
                </a:effectLst>
                <a:latin typeface="Lato" panose="020F0502020204030203" pitchFamily="34" charset="0"/>
              </a:rPr>
              <a:t>Variance</a:t>
            </a:r>
          </a:p>
        </p:txBody>
      </p:sp>
      <p:sp>
        <p:nvSpPr>
          <p:cNvPr id="14" name="Rectangle 13">
            <a:extLst>
              <a:ext uri="{FF2B5EF4-FFF2-40B4-BE49-F238E27FC236}">
                <a16:creationId xmlns:a16="http://schemas.microsoft.com/office/drawing/2014/main" id="{09C4BEED-D21C-5878-197A-A5EF03A55424}"/>
              </a:ext>
            </a:extLst>
          </p:cNvPr>
          <p:cNvSpPr/>
          <p:nvPr/>
        </p:nvSpPr>
        <p:spPr>
          <a:xfrm>
            <a:off x="9592199" y="4760929"/>
            <a:ext cx="1778051" cy="461665"/>
          </a:xfrm>
          <a:prstGeom prst="rect">
            <a:avLst/>
          </a:prstGeom>
        </p:spPr>
        <p:txBody>
          <a:bodyPr wrap="none">
            <a:spAutoFit/>
          </a:bodyPr>
          <a:lstStyle/>
          <a:p>
            <a:r>
              <a:rPr lang="en-US" sz="2400" b="1" dirty="0">
                <a:solidFill>
                  <a:srgbClr val="7030A0"/>
                </a:solidFill>
                <a:effectLst>
                  <a:outerShdw blurRad="38100" dist="38100" dir="2700000" algn="tl">
                    <a:srgbClr val="000000">
                      <a:alpha val="43137"/>
                    </a:srgbClr>
                  </a:outerShdw>
                </a:effectLst>
                <a:latin typeface="Lato" panose="020F0502020204030203" pitchFamily="34" charset="0"/>
              </a:rPr>
              <a:t>Correlation</a:t>
            </a:r>
          </a:p>
        </p:txBody>
      </p:sp>
    </p:spTree>
    <p:extLst>
      <p:ext uri="{BB962C8B-B14F-4D97-AF65-F5344CB8AC3E}">
        <p14:creationId xmlns:p14="http://schemas.microsoft.com/office/powerpoint/2010/main" val="12394382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8D9A-044C-4690-A934-052A62FCDE4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0889785-EFDB-4352-921F-8C16BBBD9145}"/>
              </a:ext>
            </a:extLst>
          </p:cNvPr>
          <p:cNvSpPr>
            <a:spLocks noGrp="1"/>
          </p:cNvSpPr>
          <p:nvPr>
            <p:ph idx="1"/>
          </p:nvPr>
        </p:nvSpPr>
        <p:spPr/>
        <p:txBody>
          <a:bodyPr/>
          <a:lstStyle/>
          <a:p>
            <a:r>
              <a:rPr lang="en-US" dirty="0"/>
              <a:t>The additional model complexity in multiple regression requires checking for multicollinearity as well as all the assumptions in simple regression</a:t>
            </a:r>
          </a:p>
          <a:p>
            <a:r>
              <a:rPr lang="en-US" dirty="0"/>
              <a:t>Multiple regression opens the types and forms of predictors you can include in your model</a:t>
            </a:r>
          </a:p>
        </p:txBody>
      </p:sp>
    </p:spTree>
    <p:extLst>
      <p:ext uri="{BB962C8B-B14F-4D97-AF65-F5344CB8AC3E}">
        <p14:creationId xmlns:p14="http://schemas.microsoft.com/office/powerpoint/2010/main" val="514204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96348-E0E6-46DA-ACF2-9F568528B7E4}"/>
              </a:ext>
            </a:extLst>
          </p:cNvPr>
          <p:cNvSpPr>
            <a:spLocks noGrp="1"/>
          </p:cNvSpPr>
          <p:nvPr>
            <p:ph type="title"/>
          </p:nvPr>
        </p:nvSpPr>
        <p:spPr/>
        <p:txBody>
          <a:bodyPr/>
          <a:lstStyle/>
          <a:p>
            <a:r>
              <a:rPr lang="en-US" dirty="0"/>
              <a:t>Full Regression Equation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4C7BD8D-2368-40FC-B914-67D8681B4ECC}"/>
                  </a:ext>
                </a:extLst>
              </p:cNvPr>
              <p:cNvSpPr>
                <a:spLocks noGrp="1"/>
              </p:cNvSpPr>
              <p:nvPr>
                <p:ph idx="1"/>
              </p:nvPr>
            </p:nvSpPr>
            <p:spPr/>
            <p:txBody>
              <a:bodyPr/>
              <a:lstStyle/>
              <a:p>
                <a:r>
                  <a:rPr lang="en-US" dirty="0"/>
                  <a:t>Simple Linear</a:t>
                </a:r>
                <a:br>
                  <a:rPr lang="en-US" dirty="0"/>
                </a:br>
                <a:r>
                  <a:rPr lang="en-US" dirty="0"/>
                  <a:t>Regression</a:t>
                </a:r>
                <a:br>
                  <a:rPr lang="en-US" dirty="0"/>
                </a:br>
                <a:endParaRPr lang="en-US" dirty="0"/>
              </a:p>
              <a:p>
                <a:pPr marL="0" indent="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oMath>
                  </m:oMathPara>
                </a14:m>
                <a:endParaRPr lang="en-US" dirty="0"/>
              </a:p>
              <a:p>
                <a:pPr marL="0" indent="0">
                  <a:buNone/>
                </a:pPr>
                <a:endParaRPr lang="en-US" dirty="0"/>
              </a:p>
              <a:p>
                <a:r>
                  <a:rPr lang="en-US" dirty="0"/>
                  <a:t>Multiple Linear</a:t>
                </a:r>
                <a:br>
                  <a:rPr lang="en-US" dirty="0"/>
                </a:br>
                <a:r>
                  <a:rPr lang="en-US" dirty="0"/>
                  <a:t>Regression</a:t>
                </a:r>
                <a:br>
                  <a:rPr lang="en-US" dirty="0"/>
                </a:br>
                <a:endParaRPr lang="en-US" dirty="0"/>
              </a:p>
              <a:p>
                <a:pPr marL="0" indent="0">
                  <a:buNone/>
                </a:pPr>
                <a14:m>
                  <m:oMathPara xmlns:m="http://schemas.openxmlformats.org/officeDocument/2006/math">
                    <m:oMathParaPr>
                      <m:jc m:val="left"/>
                    </m:oMathParaPr>
                    <m:oMath xmlns:m="http://schemas.openxmlformats.org/officeDocument/2006/math">
                      <m:r>
                        <a:rPr lang="en-US" b="1" i="1" smtClean="0">
                          <a:latin typeface="Cambria Math" panose="02040503050406030204" pitchFamily="18" charset="0"/>
                        </a:rPr>
                        <m:t>𝒚</m:t>
                      </m:r>
                      <m:r>
                        <a:rPr lang="en-US" b="0" i="1" smtClean="0">
                          <a:latin typeface="Cambria Math" panose="02040503050406030204" pitchFamily="18" charset="0"/>
                        </a:rPr>
                        <m:t>=</m:t>
                      </m:r>
                      <m:r>
                        <a:rPr lang="en-US" b="1" i="1" smtClean="0">
                          <a:latin typeface="Cambria Math" panose="02040503050406030204" pitchFamily="18" charset="0"/>
                        </a:rPr>
                        <m:t>𝑿</m:t>
                      </m:r>
                      <m:r>
                        <a:rPr lang="en-US" b="1" i="1" smtClean="0">
                          <a:latin typeface="Cambria Math" panose="02040503050406030204" pitchFamily="18" charset="0"/>
                          <a:ea typeface="Cambria Math" panose="02040503050406030204" pitchFamily="18" charset="0"/>
                        </a:rPr>
                        <m:t>𝜷</m:t>
                      </m:r>
                      <m:r>
                        <a:rPr lang="en-US" b="0"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𝝐</m:t>
                      </m:r>
                    </m:oMath>
                  </m:oMathPara>
                </a14:m>
                <a:endParaRPr lang="en-US" b="1" dirty="0"/>
              </a:p>
            </p:txBody>
          </p:sp>
        </mc:Choice>
        <mc:Fallback xmlns="">
          <p:sp>
            <p:nvSpPr>
              <p:cNvPr id="3" name="Content Placeholder 2">
                <a:extLst>
                  <a:ext uri="{FF2B5EF4-FFF2-40B4-BE49-F238E27FC236}">
                    <a16:creationId xmlns:a16="http://schemas.microsoft.com/office/drawing/2014/main" id="{64C7BD8D-2368-40FC-B914-67D8681B4ECC}"/>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50CBA1E5-E1E6-48C6-BA5A-FC37A3A855E6}"/>
                  </a:ext>
                </a:extLst>
              </p:cNvPr>
              <p:cNvSpPr/>
              <p:nvPr/>
            </p:nvSpPr>
            <p:spPr>
              <a:xfrm>
                <a:off x="838200" y="5744461"/>
                <a:ext cx="6096000" cy="830997"/>
              </a:xfrm>
              <a:prstGeom prst="rect">
                <a:avLst/>
              </a:prstGeom>
            </p:spPr>
            <p:txBody>
              <a:bodyPr>
                <a:spAutoFit/>
              </a:bodyPr>
              <a:lstStyle/>
              <a:p>
                <a14:m>
                  <m:oMath xmlns:m="http://schemas.openxmlformats.org/officeDocument/2006/math">
                    <m:r>
                      <a:rPr lang="en-US" sz="2400" i="1">
                        <a:latin typeface="Cambria Math" panose="02040503050406030204" pitchFamily="18" charset="0"/>
                      </a:rPr>
                      <m:t>𝐸</m:t>
                    </m:r>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i="1">
                        <a:latin typeface="Cambria Math" panose="02040503050406030204" pitchFamily="18" charset="0"/>
                      </a:rPr>
                      <m:t>=0</m:t>
                    </m:r>
                  </m:oMath>
                </a14:m>
                <a:r>
                  <a:rPr lang="en-US" sz="2400" dirty="0"/>
                  <a:t> </a:t>
                </a:r>
                <a:endParaRPr lang="en-US" sz="24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𝑣𝑎𝑟</m:t>
                      </m:r>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m:oMathPara>
                </a14:m>
                <a:endParaRPr lang="en-US" sz="2400" dirty="0"/>
              </a:p>
            </p:txBody>
          </p:sp>
        </mc:Choice>
        <mc:Fallback xmlns="">
          <p:sp>
            <p:nvSpPr>
              <p:cNvPr id="4" name="Rectangle 3">
                <a:extLst>
                  <a:ext uri="{FF2B5EF4-FFF2-40B4-BE49-F238E27FC236}">
                    <a16:creationId xmlns:a16="http://schemas.microsoft.com/office/drawing/2014/main" id="{50CBA1E5-E1E6-48C6-BA5A-FC37A3A855E6}"/>
                  </a:ext>
                </a:extLst>
              </p:cNvPr>
              <p:cNvSpPr>
                <a:spLocks noRot="1" noChangeAspect="1" noMove="1" noResize="1" noEditPoints="1" noAdjustHandles="1" noChangeArrowheads="1" noChangeShapeType="1" noTextEdit="1"/>
              </p:cNvSpPr>
              <p:nvPr/>
            </p:nvSpPr>
            <p:spPr>
              <a:xfrm>
                <a:off x="838200" y="5744461"/>
                <a:ext cx="6096000" cy="830997"/>
              </a:xfrm>
              <a:prstGeom prst="rect">
                <a:avLst/>
              </a:prstGeom>
              <a:blipFill>
                <a:blip r:embed="rId4"/>
                <a:stretch>
                  <a:fillRect l="-300" b="-73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178DD8D-9113-47E1-BD6D-B36B9FDBB5D9}"/>
              </a:ext>
            </a:extLst>
          </p:cNvPr>
          <p:cNvPicPr>
            <a:picLocks noChangeAspect="1"/>
          </p:cNvPicPr>
          <p:nvPr/>
        </p:nvPicPr>
        <p:blipFill>
          <a:blip r:embed="rId5"/>
          <a:stretch>
            <a:fillRect/>
          </a:stretch>
        </p:blipFill>
        <p:spPr>
          <a:xfrm>
            <a:off x="4930410" y="1957590"/>
            <a:ext cx="7069520" cy="3438106"/>
          </a:xfrm>
          <a:prstGeom prst="rect">
            <a:avLst/>
          </a:prstGeom>
        </p:spPr>
      </p:pic>
      <p:sp>
        <p:nvSpPr>
          <p:cNvPr id="6" name="Rectangle 5">
            <a:extLst>
              <a:ext uri="{FF2B5EF4-FFF2-40B4-BE49-F238E27FC236}">
                <a16:creationId xmlns:a16="http://schemas.microsoft.com/office/drawing/2014/main" id="{F06DB2C9-8218-43EC-B498-9444114244F9}"/>
              </a:ext>
            </a:extLst>
          </p:cNvPr>
          <p:cNvSpPr/>
          <p:nvPr/>
        </p:nvSpPr>
        <p:spPr>
          <a:xfrm>
            <a:off x="5249174" y="5847621"/>
            <a:ext cx="6750756" cy="276999"/>
          </a:xfrm>
          <a:prstGeom prst="rect">
            <a:avLst/>
          </a:prstGeom>
        </p:spPr>
        <p:txBody>
          <a:bodyPr wrap="square">
            <a:spAutoFit/>
          </a:bodyPr>
          <a:lstStyle/>
          <a:p>
            <a:pPr algn="r"/>
            <a:r>
              <a:rPr lang="en-US" sz="1200" dirty="0"/>
              <a:t>https://medium.com/@thaddeussegura/multiple-linear-regression-in-200-words-data-8bdbcef34436</a:t>
            </a:r>
          </a:p>
        </p:txBody>
      </p:sp>
    </p:spTree>
    <p:extLst>
      <p:ext uri="{BB962C8B-B14F-4D97-AF65-F5344CB8AC3E}">
        <p14:creationId xmlns:p14="http://schemas.microsoft.com/office/powerpoint/2010/main" val="187271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9D14E-B9D2-4227-9914-36A8105AA8D9}"/>
              </a:ext>
            </a:extLst>
          </p:cNvPr>
          <p:cNvSpPr>
            <a:spLocks noGrp="1"/>
          </p:cNvSpPr>
          <p:nvPr>
            <p:ph type="title"/>
          </p:nvPr>
        </p:nvSpPr>
        <p:spPr/>
        <p:txBody>
          <a:bodyPr/>
          <a:lstStyle/>
          <a:p>
            <a:r>
              <a:rPr lang="en-US" dirty="0"/>
              <a:t>Matrix Notation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9283C60-805A-427F-803E-30A9E801781E}"/>
                  </a:ext>
                </a:extLst>
              </p:cNvPr>
              <p:cNvSpPr>
                <a:spLocks noGrp="1"/>
              </p:cNvSpPr>
              <p:nvPr>
                <p:ph idx="1"/>
              </p:nvPr>
            </p:nvSpPr>
            <p:spPr/>
            <p:txBody>
              <a:bodyPr>
                <a:normAutofit/>
              </a:bodyPr>
              <a:lstStyle/>
              <a:p>
                <a:pPr marL="0" indent="0">
                  <a:buNone/>
                </a:pPr>
                <a14:m>
                  <m:oMathPara xmlns:m="http://schemas.openxmlformats.org/officeDocument/2006/math">
                    <m:oMathParaPr>
                      <m:jc m:val="left"/>
                    </m:oMathParaPr>
                    <m:oMath xmlns:m="http://schemas.openxmlformats.org/officeDocument/2006/math">
                      <m:r>
                        <a:rPr lang="en-US" b="1" i="1" smtClean="0">
                          <a:latin typeface="Cambria Math" panose="02040503050406030204" pitchFamily="18" charset="0"/>
                        </a:rPr>
                        <m:t>𝒚</m:t>
                      </m:r>
                      <m:r>
                        <a:rPr lang="en-US" b="0" i="1" smtClean="0">
                          <a:latin typeface="Cambria Math" panose="02040503050406030204" pitchFamily="18" charset="0"/>
                        </a:rPr>
                        <m:t>=</m:t>
                      </m:r>
                      <m:d>
                        <m:dPr>
                          <m:begChr m:val="["/>
                          <m:endChr m:val="]"/>
                          <m:ctrlPr>
                            <a:rPr lang="en-US" i="1" smtClean="0">
                              <a:latin typeface="Cambria Math" panose="02040503050406030204" pitchFamily="18" charset="0"/>
                            </a:rPr>
                          </m:ctrlPr>
                        </m:dPr>
                        <m:e>
                          <m:m>
                            <m:mPr>
                              <m:mcs>
                                <m:mc>
                                  <m:mcPr>
                                    <m:count m:val="1"/>
                                    <m:mcJc m:val="center"/>
                                  </m:mcPr>
                                </m:mc>
                              </m:mcs>
                              <m:ctrlPr>
                                <a:rPr lang="en-US" i="1" smtClean="0">
                                  <a:latin typeface="Cambria Math" panose="02040503050406030204" pitchFamily="18" charset="0"/>
                                </a:rPr>
                              </m:ctrlPr>
                            </m:mPr>
                            <m:mr>
                              <m:e>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1</m:t>
                                    </m:r>
                                  </m:sub>
                                </m:sSub>
                              </m:e>
                            </m:mr>
                            <m:mr>
                              <m:e>
                                <m:r>
                                  <a:rPr lang="en-US" b="0" i="1" smtClean="0">
                                    <a:latin typeface="Cambria Math" panose="02040503050406030204" pitchFamily="18" charset="0"/>
                                  </a:rPr>
                                  <m:t>⋮</m:t>
                                </m:r>
                              </m:e>
                            </m:mr>
                            <m:mr>
                              <m:e>
                                <m:sSub>
                                  <m:sSubPr>
                                    <m:ctrlPr>
                                      <a:rPr lang="en-US"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𝑛</m:t>
                                    </m:r>
                                  </m:sub>
                                </m:sSub>
                              </m:e>
                            </m:mr>
                          </m:m>
                        </m:e>
                      </m:d>
                      <m:r>
                        <a:rPr lang="en-US" b="1" i="1" smtClean="0">
                          <a:latin typeface="Cambria Math" panose="02040503050406030204" pitchFamily="18" charset="0"/>
                        </a:rPr>
                        <m:t> </m:t>
                      </m:r>
                      <m:r>
                        <a:rPr lang="en-US" b="1" i="1" smtClean="0">
                          <a:latin typeface="Cambria Math" panose="02040503050406030204" pitchFamily="18" charset="0"/>
                        </a:rPr>
                        <m:t>𝑿</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4"/>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1,1</m:t>
                                    </m:r>
                                  </m:sub>
                                </m:sSub>
                              </m:e>
                              <m:e>
                                <m:r>
                                  <a:rPr lang="en-US" b="0" i="1" smtClean="0">
                                    <a:latin typeface="Cambria Math" panose="02040503050406030204" pitchFamily="18" charset="0"/>
                                  </a:rPr>
                                  <m:t>⋯</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r>
                                      <a:rPr lang="en-US" b="0" i="1" smtClean="0">
                                        <a:latin typeface="Cambria Math" panose="02040503050406030204" pitchFamily="18" charset="0"/>
                                      </a:rPr>
                                      <m:t>𝑘</m:t>
                                    </m:r>
                                  </m:sub>
                                </m:sSub>
                              </m:e>
                            </m:mr>
                            <m:mr>
                              <m:e>
                                <m:r>
                                  <a:rPr lang="en-US" b="0" i="1" smtClean="0">
                                    <a:latin typeface="Cambria Math" panose="02040503050406030204" pitchFamily="18" charset="0"/>
                                  </a:rPr>
                                  <m:t>1</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2,1</m:t>
                                    </m:r>
                                  </m:sub>
                                </m:sSub>
                              </m:e>
                              <m:e>
                                <m:r>
                                  <a:rPr lang="en-US" b="0" i="1" smtClean="0">
                                    <a:latin typeface="Cambria Math" panose="02040503050406030204" pitchFamily="18" charset="0"/>
                                  </a:rPr>
                                  <m:t>⋯</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r>
                                      <a:rPr lang="en-US" b="0" i="1" smtClean="0">
                                        <a:latin typeface="Cambria Math" panose="02040503050406030204" pitchFamily="18" charset="0"/>
                                      </a:rPr>
                                      <m:t>𝑘</m:t>
                                    </m:r>
                                  </m:sub>
                                </m:sSub>
                              </m:e>
                            </m:mr>
                            <m:mr>
                              <m:e>
                                <m:r>
                                  <a:rPr lang="en-US" b="0" i="1" smtClean="0">
                                    <a:latin typeface="Cambria Math" panose="02040503050406030204" pitchFamily="18" charset="0"/>
                                  </a:rPr>
                                  <m:t>⋮</m:t>
                                </m:r>
                              </m:e>
                              <m:e>
                                <m:r>
                                  <a:rPr lang="en-US" b="0" i="1" smtClean="0">
                                    <a:latin typeface="Cambria Math" panose="02040503050406030204" pitchFamily="18" charset="0"/>
                                  </a:rPr>
                                  <m:t>⋮</m:t>
                                </m:r>
                              </m:e>
                              <m:e>
                                <m:r>
                                  <a:rPr lang="en-US" b="0" i="1" smtClean="0">
                                    <a:latin typeface="Cambria Math" panose="02040503050406030204" pitchFamily="18" charset="0"/>
                                  </a:rPr>
                                  <m:t>⋯</m:t>
                                </m:r>
                              </m:e>
                              <m:e>
                                <m:r>
                                  <a:rPr lang="en-US" b="0" i="1" smtClean="0">
                                    <a:latin typeface="Cambria Math" panose="02040503050406030204" pitchFamily="18" charset="0"/>
                                  </a:rPr>
                                  <m:t>⋮</m:t>
                                </m:r>
                              </m:e>
                            </m:mr>
                            <m:mr>
                              <m:e>
                                <m:r>
                                  <a:rPr lang="en-US" b="0" i="1" smtClean="0">
                                    <a:latin typeface="Cambria Math" panose="02040503050406030204" pitchFamily="18" charset="0"/>
                                  </a:rPr>
                                  <m:t>1</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𝑛</m:t>
                                    </m:r>
                                    <m:r>
                                      <a:rPr lang="en-US" b="0" i="1" smtClean="0">
                                        <a:latin typeface="Cambria Math" panose="02040503050406030204" pitchFamily="18" charset="0"/>
                                      </a:rPr>
                                      <m:t>,1</m:t>
                                    </m:r>
                                  </m:sub>
                                </m:sSub>
                              </m:e>
                              <m:e>
                                <m:r>
                                  <a:rPr lang="en-US" b="0" i="1" smtClean="0">
                                    <a:latin typeface="Cambria Math" panose="02040503050406030204" pitchFamily="18" charset="0"/>
                                  </a:rPr>
                                  <m:t>⋯</m:t>
                                </m:r>
                              </m:e>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𝑘</m:t>
                                    </m:r>
                                  </m:sub>
                                </m:sSub>
                              </m:e>
                            </m:mr>
                          </m:m>
                        </m:e>
                      </m:d>
                    </m:oMath>
                  </m:oMathPara>
                </a14:m>
                <a:endParaRPr lang="en-US" b="1" dirty="0"/>
              </a:p>
              <a:p>
                <a:pPr marL="0" indent="0">
                  <a:buNone/>
                </a:pPr>
                <a:endParaRPr lang="en-US" b="1" dirty="0"/>
              </a:p>
              <a:p>
                <a:pPr marL="0" indent="0">
                  <a:buNone/>
                </a:pPr>
                <a14:m>
                  <m:oMath xmlns:m="http://schemas.openxmlformats.org/officeDocument/2006/math">
                    <m:r>
                      <a:rPr lang="en-US" b="1" i="1" smtClean="0">
                        <a:latin typeface="Cambria Math" panose="02040503050406030204" pitchFamily="18" charset="0"/>
                        <a:ea typeface="Cambria Math" panose="02040503050406030204" pitchFamily="18" charset="0"/>
                      </a:rPr>
                      <m:t>𝜷</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m>
                          <m:mPr>
                            <m:mcs>
                              <m:mc>
                                <m:mcPr>
                                  <m:count m:val="1"/>
                                  <m:mcJc m:val="center"/>
                                </m:mcPr>
                              </m:mc>
                            </m:mcs>
                            <m:ctrlPr>
                              <a:rPr lang="en-US" b="0" i="1" smtClean="0">
                                <a:latin typeface="Cambria Math" panose="02040503050406030204" pitchFamily="18" charset="0"/>
                                <a:ea typeface="Cambria Math" panose="02040503050406030204" pitchFamily="18" charset="0"/>
                              </a:rPr>
                            </m:ctrlPr>
                          </m:mPr>
                          <m:m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0</m:t>
                                  </m:r>
                                </m:sub>
                              </m:sSub>
                            </m:e>
                          </m:mr>
                          <m:mr>
                            <m:e>
                              <m:r>
                                <a:rPr lang="en-US" b="0" i="1" smtClean="0">
                                  <a:latin typeface="Cambria Math" panose="02040503050406030204" pitchFamily="18" charset="0"/>
                                  <a:ea typeface="Cambria Math" panose="02040503050406030204" pitchFamily="18" charset="0"/>
                                </a:rPr>
                                <m:t>⋮</m:t>
                              </m:r>
                            </m:e>
                          </m:mr>
                          <m:m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ea typeface="Cambria Math" panose="02040503050406030204" pitchFamily="18" charset="0"/>
                                    </a:rPr>
                                    <m:t>𝑘</m:t>
                                  </m:r>
                                </m:sub>
                              </m:sSub>
                            </m:e>
                          </m:mr>
                        </m:m>
                      </m:e>
                    </m:d>
                  </m:oMath>
                </a14:m>
                <a:r>
                  <a:rPr lang="en-US" b="1" dirty="0"/>
                  <a:t>  </a:t>
                </a:r>
                <a14:m>
                  <m:oMath xmlns:m="http://schemas.openxmlformats.org/officeDocument/2006/math">
                    <m:r>
                      <a:rPr lang="en-US" b="1" i="1" dirty="0" smtClean="0">
                        <a:latin typeface="Cambria Math" panose="02040503050406030204" pitchFamily="18" charset="0"/>
                        <a:ea typeface="Cambria Math" panose="02040503050406030204" pitchFamily="18" charset="0"/>
                      </a:rPr>
                      <m:t>𝝐</m:t>
                    </m:r>
                    <m:r>
                      <a:rPr lang="en-US" b="0" i="1" dirty="0" smtClean="0">
                        <a:latin typeface="Cambria Math" panose="02040503050406030204" pitchFamily="18" charset="0"/>
                        <a:ea typeface="Cambria Math" panose="02040503050406030204" pitchFamily="18" charset="0"/>
                      </a:rPr>
                      <m:t>=</m:t>
                    </m:r>
                    <m:d>
                      <m:dPr>
                        <m:begChr m:val="["/>
                        <m:endChr m:val="]"/>
                        <m:ctrlPr>
                          <a:rPr lang="en-US" b="0" i="1" dirty="0" smtClean="0">
                            <a:latin typeface="Cambria Math" panose="02040503050406030204" pitchFamily="18" charset="0"/>
                            <a:ea typeface="Cambria Math" panose="02040503050406030204" pitchFamily="18" charset="0"/>
                          </a:rPr>
                        </m:ctrlPr>
                      </m:dPr>
                      <m:e>
                        <m:m>
                          <m:mPr>
                            <m:mcs>
                              <m:mc>
                                <m:mcPr>
                                  <m:count m:val="1"/>
                                  <m:mcJc m:val="center"/>
                                </m:mcPr>
                              </m:mc>
                            </m:mcs>
                            <m:ctrlPr>
                              <a:rPr lang="en-US" b="0" i="1" dirty="0" smtClean="0">
                                <a:latin typeface="Cambria Math" panose="02040503050406030204" pitchFamily="18" charset="0"/>
                                <a:ea typeface="Cambria Math" panose="02040503050406030204" pitchFamily="18" charset="0"/>
                              </a:rPr>
                            </m:ctrlPr>
                          </m:mPr>
                          <m:mr>
                            <m:e>
                              <m:sSub>
                                <m:sSubPr>
                                  <m:ctrlPr>
                                    <a:rPr lang="en-US" b="0" i="1" dirty="0" smtClean="0">
                                      <a:latin typeface="Cambria Math" panose="02040503050406030204" pitchFamily="18" charset="0"/>
                                      <a:ea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𝜖</m:t>
                                  </m:r>
                                </m:e>
                                <m:sub>
                                  <m:r>
                                    <a:rPr lang="en-US" b="0" i="1" dirty="0" smtClean="0">
                                      <a:latin typeface="Cambria Math" panose="02040503050406030204" pitchFamily="18" charset="0"/>
                                      <a:ea typeface="Cambria Math" panose="02040503050406030204" pitchFamily="18" charset="0"/>
                                    </a:rPr>
                                    <m:t>1</m:t>
                                  </m:r>
                                </m:sub>
                              </m:sSub>
                            </m:e>
                          </m:mr>
                          <m:mr>
                            <m:e>
                              <m:r>
                                <a:rPr lang="en-US" b="0" i="1" dirty="0" smtClean="0">
                                  <a:latin typeface="Cambria Math" panose="02040503050406030204" pitchFamily="18" charset="0"/>
                                  <a:ea typeface="Cambria Math" panose="02040503050406030204" pitchFamily="18" charset="0"/>
                                </a:rPr>
                                <m:t>⋮</m:t>
                              </m:r>
                            </m:e>
                          </m:mr>
                          <m:mr>
                            <m:e>
                              <m:sSub>
                                <m:sSubPr>
                                  <m:ctrlPr>
                                    <a:rPr lang="en-US" b="0" i="1" dirty="0" smtClean="0">
                                      <a:latin typeface="Cambria Math" panose="02040503050406030204" pitchFamily="18" charset="0"/>
                                      <a:ea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𝜖</m:t>
                                  </m:r>
                                </m:e>
                                <m:sub>
                                  <m:r>
                                    <a:rPr lang="en-US" b="0" i="1" dirty="0" smtClean="0">
                                      <a:latin typeface="Cambria Math" panose="02040503050406030204" pitchFamily="18" charset="0"/>
                                      <a:ea typeface="Cambria Math" panose="02040503050406030204" pitchFamily="18" charset="0"/>
                                    </a:rPr>
                                    <m:t>𝑛</m:t>
                                  </m:r>
                                </m:sub>
                              </m:sSub>
                            </m:e>
                          </m:mr>
                        </m:m>
                      </m:e>
                    </m:d>
                  </m:oMath>
                </a14:m>
                <a:endParaRPr lang="en-US" b="1" dirty="0"/>
              </a:p>
            </p:txBody>
          </p:sp>
        </mc:Choice>
        <mc:Fallback xmlns="">
          <p:sp>
            <p:nvSpPr>
              <p:cNvPr id="3" name="Content Placeholder 2">
                <a:extLst>
                  <a:ext uri="{FF2B5EF4-FFF2-40B4-BE49-F238E27FC236}">
                    <a16:creationId xmlns:a16="http://schemas.microsoft.com/office/drawing/2014/main" id="{49283C60-805A-427F-803E-30A9E801781E}"/>
                  </a:ext>
                </a:extLst>
              </p:cNvPr>
              <p:cNvSpPr>
                <a:spLocks noGrp="1" noRot="1" noChangeAspect="1" noMove="1" noResize="1" noEditPoints="1" noAdjustHandles="1" noChangeArrowheads="1" noChangeShapeType="1" noTextEdit="1"/>
              </p:cNvSpPr>
              <p:nvPr>
                <p:ph idx="1"/>
              </p:nvPr>
            </p:nvSpPr>
            <p:spPr>
              <a:blipFill>
                <a:blip r:embed="rId3"/>
                <a:stretch>
                  <a:fillRect t="-8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BEEC985B-E7A5-44B4-B53E-0D2BC768FAC9}"/>
                  </a:ext>
                </a:extLst>
              </p:cNvPr>
              <p:cNvSpPr/>
              <p:nvPr/>
            </p:nvSpPr>
            <p:spPr>
              <a:xfrm>
                <a:off x="8081575" y="704740"/>
                <a:ext cx="2593980" cy="64633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US" sz="3600" b="1" i="1" smtClean="0">
                          <a:latin typeface="Cambria Math" panose="02040503050406030204" pitchFamily="18" charset="0"/>
                        </a:rPr>
                        <m:t>𝒚</m:t>
                      </m:r>
                      <m:r>
                        <a:rPr lang="en-US" sz="3600" i="1">
                          <a:latin typeface="Cambria Math" panose="02040503050406030204" pitchFamily="18" charset="0"/>
                        </a:rPr>
                        <m:t>=</m:t>
                      </m:r>
                      <m:r>
                        <a:rPr lang="en-US" sz="3600" b="1" i="1">
                          <a:latin typeface="Cambria Math" panose="02040503050406030204" pitchFamily="18" charset="0"/>
                        </a:rPr>
                        <m:t>𝑿</m:t>
                      </m:r>
                      <m:r>
                        <a:rPr lang="en-US" sz="3600" b="1" i="1">
                          <a:latin typeface="Cambria Math" panose="02040503050406030204" pitchFamily="18" charset="0"/>
                          <a:ea typeface="Cambria Math" panose="02040503050406030204" pitchFamily="18" charset="0"/>
                        </a:rPr>
                        <m:t>𝜷</m:t>
                      </m:r>
                      <m:r>
                        <a:rPr lang="en-US" sz="3600" i="1">
                          <a:latin typeface="Cambria Math" panose="02040503050406030204" pitchFamily="18" charset="0"/>
                          <a:ea typeface="Cambria Math" panose="02040503050406030204" pitchFamily="18" charset="0"/>
                        </a:rPr>
                        <m:t>+</m:t>
                      </m:r>
                      <m:r>
                        <a:rPr lang="en-US" sz="3600" b="1" i="1">
                          <a:latin typeface="Cambria Math" panose="02040503050406030204" pitchFamily="18" charset="0"/>
                          <a:ea typeface="Cambria Math" panose="02040503050406030204" pitchFamily="18" charset="0"/>
                        </a:rPr>
                        <m:t>𝝐</m:t>
                      </m:r>
                    </m:oMath>
                  </m:oMathPara>
                </a14:m>
                <a:endParaRPr lang="en-US" sz="3600" b="1" dirty="0"/>
              </a:p>
            </p:txBody>
          </p:sp>
        </mc:Choice>
        <mc:Fallback xmlns="">
          <p:sp>
            <p:nvSpPr>
              <p:cNvPr id="4" name="Rectangle 3">
                <a:extLst>
                  <a:ext uri="{FF2B5EF4-FFF2-40B4-BE49-F238E27FC236}">
                    <a16:creationId xmlns:a16="http://schemas.microsoft.com/office/drawing/2014/main" id="{BEEC985B-E7A5-44B4-B53E-0D2BC768FAC9}"/>
                  </a:ext>
                </a:extLst>
              </p:cNvPr>
              <p:cNvSpPr>
                <a:spLocks noRot="1" noChangeAspect="1" noMove="1" noResize="1" noEditPoints="1" noAdjustHandles="1" noChangeArrowheads="1" noChangeShapeType="1" noTextEdit="1"/>
              </p:cNvSpPr>
              <p:nvPr/>
            </p:nvSpPr>
            <p:spPr>
              <a:xfrm>
                <a:off x="8081575" y="704740"/>
                <a:ext cx="2593980" cy="646331"/>
              </a:xfrm>
              <a:prstGeom prst="rect">
                <a:avLst/>
              </a:prstGeom>
              <a:blipFill>
                <a:blip r:embed="rId4"/>
                <a:stretch>
                  <a:fillRect/>
                </a:stretch>
              </a:blipFill>
            </p:spPr>
            <p:txBody>
              <a:bodyPr/>
              <a:lstStyle/>
              <a:p>
                <a:r>
                  <a:rPr lang="en-US">
                    <a:noFill/>
                  </a:rPr>
                  <a:t> </a:t>
                </a:r>
              </a:p>
            </p:txBody>
          </p:sp>
        </mc:Fallback>
      </mc:AlternateContent>
      <p:pic>
        <p:nvPicPr>
          <p:cNvPr id="1026" name="Picture 2">
            <a:extLst>
              <a:ext uri="{FF2B5EF4-FFF2-40B4-BE49-F238E27FC236}">
                <a16:creationId xmlns:a16="http://schemas.microsoft.com/office/drawing/2014/main" id="{EBA579FB-B272-4DBA-B088-8984207B72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1575" y="2702191"/>
            <a:ext cx="3272896" cy="327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188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5E07C-0CC7-4F81-B6DE-ED8AC50F8F96}"/>
              </a:ext>
            </a:extLst>
          </p:cNvPr>
          <p:cNvSpPr>
            <a:spLocks noGrp="1"/>
          </p:cNvSpPr>
          <p:nvPr>
            <p:ph type="title"/>
          </p:nvPr>
        </p:nvSpPr>
        <p:spPr/>
        <p:txBody>
          <a:bodyPr/>
          <a:lstStyle/>
          <a:p>
            <a:r>
              <a:rPr lang="en-US" dirty="0"/>
              <a:t>Least Squares Estimation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10B3609-A27F-41C6-9EE0-6140B7BF24B2}"/>
                  </a:ext>
                </a:extLst>
              </p:cNvPr>
              <p:cNvSpPr>
                <a:spLocks noGrp="1"/>
              </p:cNvSpPr>
              <p:nvPr>
                <p:ph idx="1"/>
              </p:nvPr>
            </p:nvSpPr>
            <p:spPr/>
            <p:txBody>
              <a:bodyPr>
                <a:normAutofit/>
              </a:bodyPr>
              <a:lstStyle/>
              <a:p>
                <a:r>
                  <a:rPr lang="en-US" dirty="0"/>
                  <a:t>Same procedure as simple linear regression, except with matrices</a:t>
                </a:r>
              </a:p>
              <a:p>
                <a:r>
                  <a:rPr lang="en-US" dirty="0"/>
                  <a:t>Find </a:t>
                </a:r>
                <a:r>
                  <a:rPr lang="en-US" b="1" i="1" dirty="0"/>
                  <a:t>β</a:t>
                </a:r>
                <a:r>
                  <a:rPr lang="en-US" dirty="0"/>
                  <a:t> that minimizes the sum of squared errors (SSE)</a:t>
                </a:r>
              </a:p>
              <a:p>
                <a:endParaRPr lang="en-US" dirty="0"/>
              </a:p>
              <a:p>
                <a:pPr marL="0" indent="0">
                  <a:buNone/>
                </a:pPr>
                <a:r>
                  <a:rPr lang="en-US" dirty="0"/>
                  <a:t>Solution:</a:t>
                </a:r>
              </a:p>
              <a:p>
                <a:endParaRPr lang="en-US" b="1" i="1" dirty="0"/>
              </a:p>
              <a:p>
                <a:pPr marL="0" indent="0">
                  <a:buNone/>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b="1" i="1" smtClean="0">
                              <a:latin typeface="Cambria Math" panose="02040503050406030204" pitchFamily="18" charset="0"/>
                              <a:ea typeface="Cambria Math" panose="02040503050406030204" pitchFamily="18" charset="0"/>
                            </a:rPr>
                            <m:t>𝜷</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1" i="1" smtClean="0">
                                  <a:latin typeface="Cambria Math" panose="02040503050406030204" pitchFamily="18" charset="0"/>
                                </a:rPr>
                                <m:t>𝑿</m:t>
                              </m:r>
                              <m:r>
                                <a:rPr lang="en-US" b="0" i="1" smtClean="0">
                                  <a:latin typeface="Cambria Math" panose="02040503050406030204" pitchFamily="18" charset="0"/>
                                </a:rPr>
                                <m:t>′</m:t>
                              </m:r>
                              <m:r>
                                <a:rPr lang="en-US" b="1" i="1" smtClean="0">
                                  <a:latin typeface="Cambria Math" panose="02040503050406030204" pitchFamily="18" charset="0"/>
                                </a:rPr>
                                <m:t>𝑿</m:t>
                              </m:r>
                            </m:e>
                          </m:d>
                        </m:e>
                        <m:sup>
                          <m:r>
                            <a:rPr lang="en-US" b="0" i="1" smtClean="0">
                              <a:latin typeface="Cambria Math" panose="02040503050406030204" pitchFamily="18" charset="0"/>
                            </a:rPr>
                            <m:t>−1</m:t>
                          </m:r>
                        </m:sup>
                      </m:sSup>
                      <m:sSup>
                        <m:sSupPr>
                          <m:ctrlPr>
                            <a:rPr lang="en-US" b="0" i="1" smtClean="0">
                              <a:latin typeface="Cambria Math" panose="02040503050406030204" pitchFamily="18" charset="0"/>
                            </a:rPr>
                          </m:ctrlPr>
                        </m:sSupPr>
                        <m:e>
                          <m:r>
                            <a:rPr lang="en-US" b="1" i="1" smtClean="0">
                              <a:latin typeface="Cambria Math" panose="02040503050406030204" pitchFamily="18" charset="0"/>
                            </a:rPr>
                            <m:t>𝑿</m:t>
                          </m:r>
                        </m:e>
                        <m:sup>
                          <m:r>
                            <a:rPr lang="en-US" b="0" i="1" smtClean="0">
                              <a:latin typeface="Cambria Math" panose="02040503050406030204" pitchFamily="18" charset="0"/>
                            </a:rPr>
                            <m:t>′</m:t>
                          </m:r>
                        </m:sup>
                      </m:sSup>
                      <m:r>
                        <a:rPr lang="en-US" b="1" i="1" smtClean="0">
                          <a:latin typeface="Cambria Math" panose="02040503050406030204" pitchFamily="18" charset="0"/>
                        </a:rPr>
                        <m:t>𝒚</m:t>
                      </m:r>
                    </m:oMath>
                  </m:oMathPara>
                </a14:m>
                <a:endParaRPr lang="en-US" b="1" dirty="0"/>
              </a:p>
              <a:p>
                <a:pPr marL="0" indent="0">
                  <a:buNone/>
                </a:pPr>
                <a:endParaRPr lang="en-US" b="1" dirty="0"/>
              </a:p>
              <a:p>
                <a:pPr marL="0" indent="0">
                  <a:buNone/>
                </a:pPr>
                <a:r>
                  <a:rPr lang="en-US" sz="2400" u="sng" dirty="0"/>
                  <a:t>only if </a:t>
                </a:r>
                <a14:m>
                  <m:oMath xmlns:m="http://schemas.openxmlformats.org/officeDocument/2006/math">
                    <m:r>
                      <a:rPr lang="en-US" sz="2400" b="1" i="1" u="sng">
                        <a:latin typeface="Cambria Math" panose="02040503050406030204" pitchFamily="18" charset="0"/>
                      </a:rPr>
                      <m:t>𝑿</m:t>
                    </m:r>
                    <m:r>
                      <a:rPr lang="en-US" sz="2400" i="1" u="sng">
                        <a:latin typeface="Cambria Math" panose="02040503050406030204" pitchFamily="18" charset="0"/>
                      </a:rPr>
                      <m:t>′</m:t>
                    </m:r>
                    <m:r>
                      <a:rPr lang="en-US" sz="2400" b="1" i="1" u="sng">
                        <a:latin typeface="Cambria Math" panose="02040503050406030204" pitchFamily="18" charset="0"/>
                      </a:rPr>
                      <m:t>𝑿</m:t>
                    </m:r>
                  </m:oMath>
                </a14:m>
                <a:r>
                  <a:rPr lang="en-US" sz="2400" u="sng" dirty="0"/>
                  <a:t> is invertible</a:t>
                </a:r>
              </a:p>
              <a:p>
                <a:pPr marL="0" indent="0">
                  <a:buNone/>
                </a:pPr>
                <a:r>
                  <a:rPr lang="en-US" sz="2400" dirty="0"/>
                  <a:t>where </a:t>
                </a:r>
                <a14:m>
                  <m:oMath xmlns:m="http://schemas.openxmlformats.org/officeDocument/2006/math">
                    <m:r>
                      <a:rPr lang="en-US" sz="2400" b="1" i="1">
                        <a:latin typeface="Cambria Math" panose="02040503050406030204" pitchFamily="18" charset="0"/>
                      </a:rPr>
                      <m:t>𝑿</m:t>
                    </m:r>
                    <m:r>
                      <a:rPr lang="en-US" sz="2400" i="1">
                        <a:latin typeface="Cambria Math" panose="02040503050406030204" pitchFamily="18" charset="0"/>
                      </a:rPr>
                      <m:t>′</m:t>
                    </m:r>
                  </m:oMath>
                </a14:m>
                <a:r>
                  <a:rPr lang="en-US" sz="2400" dirty="0"/>
                  <a:t> is the transpose of </a:t>
                </a:r>
                <a14:m>
                  <m:oMath xmlns:m="http://schemas.openxmlformats.org/officeDocument/2006/math">
                    <m:r>
                      <a:rPr lang="en-US" sz="2400" b="1" i="1">
                        <a:latin typeface="Cambria Math" panose="02040503050406030204" pitchFamily="18" charset="0"/>
                      </a:rPr>
                      <m:t>𝑿</m:t>
                    </m:r>
                  </m:oMath>
                </a14:m>
                <a:endParaRPr lang="en-US" sz="2400" dirty="0"/>
              </a:p>
            </p:txBody>
          </p:sp>
        </mc:Choice>
        <mc:Fallback xmlns="">
          <p:sp>
            <p:nvSpPr>
              <p:cNvPr id="3" name="Content Placeholder 2">
                <a:extLst>
                  <a:ext uri="{FF2B5EF4-FFF2-40B4-BE49-F238E27FC236}">
                    <a16:creationId xmlns:a16="http://schemas.microsoft.com/office/drawing/2014/main" id="{010B3609-A27F-41C6-9EE0-6140B7BF24B2}"/>
                  </a:ext>
                </a:extLst>
              </p:cNvPr>
              <p:cNvSpPr>
                <a:spLocks noGrp="1" noRot="1" noChangeAspect="1" noMove="1" noResize="1" noEditPoints="1" noAdjustHandles="1" noChangeArrowheads="1" noChangeShapeType="1" noTextEdit="1"/>
              </p:cNvSpPr>
              <p:nvPr>
                <p:ph idx="1"/>
              </p:nvPr>
            </p:nvSpPr>
            <p:spPr>
              <a:blipFill>
                <a:blip r:embed="rId3"/>
                <a:stretch>
                  <a:fillRect l="-1217" t="-2381" r="-464" b="-3081"/>
                </a:stretch>
              </a:blipFill>
            </p:spPr>
            <p:txBody>
              <a:bodyPr/>
              <a:lstStyle/>
              <a:p>
                <a:r>
                  <a:rPr lang="en-US">
                    <a:noFill/>
                  </a:rPr>
                  <a:t> </a:t>
                </a:r>
              </a:p>
            </p:txBody>
          </p:sp>
        </mc:Fallback>
      </mc:AlternateContent>
    </p:spTree>
    <p:extLst>
      <p:ext uri="{BB962C8B-B14F-4D97-AF65-F5344CB8AC3E}">
        <p14:creationId xmlns:p14="http://schemas.microsoft.com/office/powerpoint/2010/main" val="267144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313A2-C286-49F7-9FF8-3879587694A9}"/>
              </a:ext>
            </a:extLst>
          </p:cNvPr>
          <p:cNvSpPr>
            <a:spLocks noGrp="1"/>
          </p:cNvSpPr>
          <p:nvPr>
            <p:ph type="title"/>
          </p:nvPr>
        </p:nvSpPr>
        <p:spPr/>
        <p:txBody>
          <a:bodyPr>
            <a:normAutofit/>
          </a:bodyPr>
          <a:lstStyle/>
          <a:p>
            <a:r>
              <a:rPr lang="en-US" sz="4000" dirty="0"/>
              <a:t>In Practice (Microsoft Excel/Data Analysis)</a:t>
            </a:r>
          </a:p>
        </p:txBody>
      </p:sp>
      <p:pic>
        <p:nvPicPr>
          <p:cNvPr id="4" name="Content Placeholder 3">
            <a:extLst>
              <a:ext uri="{FF2B5EF4-FFF2-40B4-BE49-F238E27FC236}">
                <a16:creationId xmlns:a16="http://schemas.microsoft.com/office/drawing/2014/main" id="{BFB6484D-7A8F-45FD-AD29-D1C4F66FF294}"/>
              </a:ext>
            </a:extLst>
          </p:cNvPr>
          <p:cNvPicPr>
            <a:picLocks noGrp="1" noChangeAspect="1"/>
          </p:cNvPicPr>
          <p:nvPr>
            <p:ph idx="1"/>
          </p:nvPr>
        </p:nvPicPr>
        <p:blipFill>
          <a:blip r:embed="rId3"/>
          <a:stretch>
            <a:fillRect/>
          </a:stretch>
        </p:blipFill>
        <p:spPr>
          <a:xfrm>
            <a:off x="152400" y="2122224"/>
            <a:ext cx="11887200" cy="4018627"/>
          </a:xfrm>
          <a:prstGeom prst="rect">
            <a:avLst/>
          </a:prstGeom>
        </p:spPr>
      </p:pic>
      <p:sp>
        <p:nvSpPr>
          <p:cNvPr id="6" name="Left Bracket 5">
            <a:extLst>
              <a:ext uri="{FF2B5EF4-FFF2-40B4-BE49-F238E27FC236}">
                <a16:creationId xmlns:a16="http://schemas.microsoft.com/office/drawing/2014/main" id="{C0A91F12-5027-4C45-81B8-159F14730F4D}"/>
              </a:ext>
            </a:extLst>
          </p:cNvPr>
          <p:cNvSpPr/>
          <p:nvPr/>
        </p:nvSpPr>
        <p:spPr>
          <a:xfrm rot="5400000">
            <a:off x="5986097" y="1097924"/>
            <a:ext cx="146666" cy="1901940"/>
          </a:xfrm>
          <a:prstGeom prst="leftBracket">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6C562611-7760-4BC1-95CA-50CAF77AE777}"/>
              </a:ext>
            </a:extLst>
          </p:cNvPr>
          <p:cNvCxnSpPr>
            <a:cxnSpLocks/>
          </p:cNvCxnSpPr>
          <p:nvPr/>
        </p:nvCxnSpPr>
        <p:spPr>
          <a:xfrm>
            <a:off x="9584266" y="3347155"/>
            <a:ext cx="97084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5133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1B8E5-637A-4630-941B-86596F03E9E3}"/>
              </a:ext>
            </a:extLst>
          </p:cNvPr>
          <p:cNvSpPr>
            <a:spLocks noGrp="1"/>
          </p:cNvSpPr>
          <p:nvPr>
            <p:ph type="title"/>
          </p:nvPr>
        </p:nvSpPr>
        <p:spPr/>
        <p:txBody>
          <a:bodyPr>
            <a:normAutofit/>
          </a:bodyPr>
          <a:lstStyle/>
          <a:p>
            <a:r>
              <a:rPr lang="en-US" sz="4000" dirty="0"/>
              <a:t>In Practice (Microsoft Excel/Data Analysis)</a:t>
            </a:r>
          </a:p>
        </p:txBody>
      </p:sp>
      <p:pic>
        <p:nvPicPr>
          <p:cNvPr id="4" name="Content Placeholder 3">
            <a:extLst>
              <a:ext uri="{FF2B5EF4-FFF2-40B4-BE49-F238E27FC236}">
                <a16:creationId xmlns:a16="http://schemas.microsoft.com/office/drawing/2014/main" id="{B1F003E9-633A-45A2-8C39-5C3C2BFBE706}"/>
              </a:ext>
            </a:extLst>
          </p:cNvPr>
          <p:cNvPicPr>
            <a:picLocks noGrp="1" noChangeAspect="1"/>
          </p:cNvPicPr>
          <p:nvPr>
            <p:ph idx="1"/>
          </p:nvPr>
        </p:nvPicPr>
        <p:blipFill>
          <a:blip r:embed="rId3"/>
          <a:stretch>
            <a:fillRect/>
          </a:stretch>
        </p:blipFill>
        <p:spPr>
          <a:xfrm>
            <a:off x="440591" y="1655073"/>
            <a:ext cx="11310817" cy="5167312"/>
          </a:xfrm>
          <a:prstGeom prst="rect">
            <a:avLst/>
          </a:prstGeom>
        </p:spPr>
      </p:pic>
      <p:sp>
        <p:nvSpPr>
          <p:cNvPr id="5" name="Left Bracket 4">
            <a:extLst>
              <a:ext uri="{FF2B5EF4-FFF2-40B4-BE49-F238E27FC236}">
                <a16:creationId xmlns:a16="http://schemas.microsoft.com/office/drawing/2014/main" id="{DBF98FAF-1576-421C-A489-05D0F55A633B}"/>
              </a:ext>
            </a:extLst>
          </p:cNvPr>
          <p:cNvSpPr/>
          <p:nvPr/>
        </p:nvSpPr>
        <p:spPr>
          <a:xfrm>
            <a:off x="440591" y="5766874"/>
            <a:ext cx="270609" cy="1055511"/>
          </a:xfrm>
          <a:prstGeom prst="leftBracket">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B86DBBE9-EAE6-40A1-9408-ECB982573BBB}"/>
              </a:ext>
            </a:extLst>
          </p:cNvPr>
          <p:cNvCxnSpPr>
            <a:cxnSpLocks/>
          </p:cNvCxnSpPr>
          <p:nvPr/>
        </p:nvCxnSpPr>
        <p:spPr>
          <a:xfrm>
            <a:off x="2370666" y="6415985"/>
            <a:ext cx="97084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D1CC6B5-B8AF-44C0-9C4F-2583D445ADEC}"/>
              </a:ext>
            </a:extLst>
          </p:cNvPr>
          <p:cNvCxnSpPr>
            <a:cxnSpLocks/>
          </p:cNvCxnSpPr>
          <p:nvPr/>
        </p:nvCxnSpPr>
        <p:spPr>
          <a:xfrm>
            <a:off x="2370666" y="6681274"/>
            <a:ext cx="97084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7B42AEB-87EE-4C78-9B6D-922D98D1680C}"/>
              </a:ext>
            </a:extLst>
          </p:cNvPr>
          <p:cNvCxnSpPr>
            <a:cxnSpLocks/>
          </p:cNvCxnSpPr>
          <p:nvPr/>
        </p:nvCxnSpPr>
        <p:spPr>
          <a:xfrm>
            <a:off x="5966177" y="6415985"/>
            <a:ext cx="97084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8E0D60D-DB27-433C-BFDD-90BD42A4D4E5}"/>
              </a:ext>
            </a:extLst>
          </p:cNvPr>
          <p:cNvCxnSpPr>
            <a:cxnSpLocks/>
          </p:cNvCxnSpPr>
          <p:nvPr/>
        </p:nvCxnSpPr>
        <p:spPr>
          <a:xfrm>
            <a:off x="5966177" y="6681274"/>
            <a:ext cx="97084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4023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2D44-BB40-49E2-BB4B-21D5052D0737}"/>
              </a:ext>
            </a:extLst>
          </p:cNvPr>
          <p:cNvSpPr>
            <a:spLocks noGrp="1"/>
          </p:cNvSpPr>
          <p:nvPr>
            <p:ph type="title"/>
          </p:nvPr>
        </p:nvSpPr>
        <p:spPr/>
        <p:txBody>
          <a:bodyPr/>
          <a:lstStyle/>
          <a:p>
            <a:r>
              <a:rPr lang="en-US" dirty="0"/>
              <a:t>In Practice (</a:t>
            </a:r>
            <a:r>
              <a:rPr lang="en-US" b="1" dirty="0">
                <a:solidFill>
                  <a:schemeClr val="accent1"/>
                </a:solidFill>
                <a:effectLst>
                  <a:outerShdw blurRad="38100" dist="38100" dir="2700000" algn="tl">
                    <a:srgbClr val="000000">
                      <a:alpha val="43137"/>
                    </a:srgbClr>
                  </a:outerShdw>
                </a:effectLst>
              </a:rPr>
              <a:t>R</a:t>
            </a:r>
            <a:r>
              <a:rPr lang="en-US" dirty="0"/>
              <a:t>)</a:t>
            </a:r>
          </a:p>
        </p:txBody>
      </p:sp>
      <p:pic>
        <p:nvPicPr>
          <p:cNvPr id="4" name="Content Placeholder 3">
            <a:extLst>
              <a:ext uri="{FF2B5EF4-FFF2-40B4-BE49-F238E27FC236}">
                <a16:creationId xmlns:a16="http://schemas.microsoft.com/office/drawing/2014/main" id="{763E383C-3AE8-4B74-8FDD-4C0027FA589A}"/>
              </a:ext>
            </a:extLst>
          </p:cNvPr>
          <p:cNvPicPr>
            <a:picLocks noGrp="1" noChangeAspect="1"/>
          </p:cNvPicPr>
          <p:nvPr>
            <p:ph idx="1"/>
          </p:nvPr>
        </p:nvPicPr>
        <p:blipFill>
          <a:blip r:embed="rId3"/>
          <a:stretch>
            <a:fillRect/>
          </a:stretch>
        </p:blipFill>
        <p:spPr>
          <a:xfrm>
            <a:off x="1216976" y="1527456"/>
            <a:ext cx="9758048" cy="5172499"/>
          </a:xfrm>
          <a:prstGeom prst="rect">
            <a:avLst/>
          </a:prstGeom>
        </p:spPr>
      </p:pic>
      <p:cxnSp>
        <p:nvCxnSpPr>
          <p:cNvPr id="6" name="Straight Connector 5">
            <a:extLst>
              <a:ext uri="{FF2B5EF4-FFF2-40B4-BE49-F238E27FC236}">
                <a16:creationId xmlns:a16="http://schemas.microsoft.com/office/drawing/2014/main" id="{E6D6B485-FF19-46CA-951F-C412A0263966}"/>
              </a:ext>
            </a:extLst>
          </p:cNvPr>
          <p:cNvCxnSpPr>
            <a:cxnSpLocks/>
          </p:cNvCxnSpPr>
          <p:nvPr/>
        </p:nvCxnSpPr>
        <p:spPr>
          <a:xfrm>
            <a:off x="3228622" y="2240844"/>
            <a:ext cx="312702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Left Bracket 7">
            <a:extLst>
              <a:ext uri="{FF2B5EF4-FFF2-40B4-BE49-F238E27FC236}">
                <a16:creationId xmlns:a16="http://schemas.microsoft.com/office/drawing/2014/main" id="{BAE35FA5-BF3B-49D8-8CA3-9A562BF91461}"/>
              </a:ext>
            </a:extLst>
          </p:cNvPr>
          <p:cNvSpPr/>
          <p:nvPr/>
        </p:nvSpPr>
        <p:spPr>
          <a:xfrm>
            <a:off x="1216976" y="4113705"/>
            <a:ext cx="284446" cy="909851"/>
          </a:xfrm>
          <a:prstGeom prst="leftBracket">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68219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2992</TotalTime>
  <Words>5376</Words>
  <Application>Microsoft Office PowerPoint</Application>
  <PresentationFormat>Widescreen</PresentationFormat>
  <Paragraphs>434</Paragraphs>
  <Slides>31</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Cambria Math</vt:lpstr>
      <vt:lpstr>Consolas</vt:lpstr>
      <vt:lpstr>Lato</vt:lpstr>
      <vt:lpstr>Office Theme</vt:lpstr>
      <vt:lpstr>Multiple Linear Regression</vt:lpstr>
      <vt:lpstr>Why Multiple Regression?</vt:lpstr>
      <vt:lpstr>Geometry of Best Fit</vt:lpstr>
      <vt:lpstr>Full Regression Equation</vt:lpstr>
      <vt:lpstr>Matrix Notation</vt:lpstr>
      <vt:lpstr>Least Squares Estimation</vt:lpstr>
      <vt:lpstr>In Practice (Microsoft Excel/Data Analysis)</vt:lpstr>
      <vt:lpstr>In Practice (Microsoft Excel/Data Analysis)</vt:lpstr>
      <vt:lpstr>In Practice (R)</vt:lpstr>
      <vt:lpstr>In Practice (R)</vt:lpstr>
      <vt:lpstr>Checking Assumptions</vt:lpstr>
      <vt:lpstr>Summary</vt:lpstr>
      <vt:lpstr>Multiple Linear Regression</vt:lpstr>
      <vt:lpstr>Goodness of Fit</vt:lpstr>
      <vt:lpstr>Multicollinearity</vt:lpstr>
      <vt:lpstr>Testing Multicollinearity</vt:lpstr>
      <vt:lpstr>Transformations</vt:lpstr>
      <vt:lpstr>Polynomial Regression</vt:lpstr>
      <vt:lpstr>Polynomial Regression Best Practices</vt:lpstr>
      <vt:lpstr>Variable Standardization</vt:lpstr>
      <vt:lpstr>Interaction</vt:lpstr>
      <vt:lpstr>Dummy Variables</vt:lpstr>
      <vt:lpstr>A Note on Automated Variable Selection</vt:lpstr>
      <vt:lpstr>Multiple Linear Regression</vt:lpstr>
      <vt:lpstr>Regionalization Studies</vt:lpstr>
      <vt:lpstr>Regionalization Studies</vt:lpstr>
      <vt:lpstr>Regionalization Studies</vt:lpstr>
      <vt:lpstr>Regionalization Studies</vt:lpstr>
      <vt:lpstr>Advanced Error Structures</vt:lpstr>
      <vt:lpstr>OLS vs. WLS vs. GLS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Regression</dc:title>
  <dc:creator>Karlovits, Gregory S CIV USARMY CEIWR-HEC (US)</dc:creator>
  <cp:lastModifiedBy>Karlovits, Gregory S CIV USARMY CEIWR (USA)</cp:lastModifiedBy>
  <cp:revision>248</cp:revision>
  <dcterms:created xsi:type="dcterms:W3CDTF">2021-04-27T13:51:38Z</dcterms:created>
  <dcterms:modified xsi:type="dcterms:W3CDTF">2023-04-25T18:07:56Z</dcterms:modified>
</cp:coreProperties>
</file>