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51"/>
  </p:notesMasterIdLst>
  <p:sldIdLst>
    <p:sldId id="256" r:id="rId2"/>
    <p:sldId id="257" r:id="rId3"/>
    <p:sldId id="259" r:id="rId4"/>
    <p:sldId id="262" r:id="rId5"/>
    <p:sldId id="263" r:id="rId6"/>
    <p:sldId id="264" r:id="rId7"/>
    <p:sldId id="265" r:id="rId8"/>
    <p:sldId id="272" r:id="rId9"/>
    <p:sldId id="273" r:id="rId10"/>
    <p:sldId id="266" r:id="rId11"/>
    <p:sldId id="269" r:id="rId12"/>
    <p:sldId id="268" r:id="rId13"/>
    <p:sldId id="271" r:id="rId14"/>
    <p:sldId id="270" r:id="rId15"/>
    <p:sldId id="260" r:id="rId16"/>
    <p:sldId id="307" r:id="rId17"/>
    <p:sldId id="274" r:id="rId18"/>
    <p:sldId id="275" r:id="rId19"/>
    <p:sldId id="276" r:id="rId20"/>
    <p:sldId id="277" r:id="rId21"/>
    <p:sldId id="278" r:id="rId22"/>
    <p:sldId id="279" r:id="rId23"/>
    <p:sldId id="280" r:id="rId24"/>
    <p:sldId id="281" r:id="rId25"/>
    <p:sldId id="282" r:id="rId26"/>
    <p:sldId id="283" r:id="rId27"/>
    <p:sldId id="285" r:id="rId28"/>
    <p:sldId id="298" r:id="rId29"/>
    <p:sldId id="286" r:id="rId30"/>
    <p:sldId id="288" r:id="rId31"/>
    <p:sldId id="289" r:id="rId32"/>
    <p:sldId id="292" r:id="rId33"/>
    <p:sldId id="294" r:id="rId34"/>
    <p:sldId id="290" r:id="rId35"/>
    <p:sldId id="291" r:id="rId36"/>
    <p:sldId id="293" r:id="rId37"/>
    <p:sldId id="297" r:id="rId38"/>
    <p:sldId id="296" r:id="rId39"/>
    <p:sldId id="261" r:id="rId40"/>
    <p:sldId id="295" r:id="rId41"/>
    <p:sldId id="299" r:id="rId42"/>
    <p:sldId id="300" r:id="rId43"/>
    <p:sldId id="301" r:id="rId44"/>
    <p:sldId id="302" r:id="rId45"/>
    <p:sldId id="303" r:id="rId46"/>
    <p:sldId id="304" r:id="rId47"/>
    <p:sldId id="305" r:id="rId48"/>
    <p:sldId id="258" r:id="rId49"/>
    <p:sldId id="306" r:id="rId5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AC3EB7A6-1562-4E8D-A57A-E9468B688EC3}">
          <p14:sldIdLst>
            <p14:sldId id="256"/>
            <p14:sldId id="257"/>
          </p14:sldIdLst>
        </p14:section>
        <p14:section name="Data Types and Summary Statistics" id="{3D3E5ED4-E3B0-43A9-8871-E9493A62E577}">
          <p14:sldIdLst>
            <p14:sldId id="259"/>
            <p14:sldId id="262"/>
            <p14:sldId id="263"/>
            <p14:sldId id="264"/>
            <p14:sldId id="265"/>
            <p14:sldId id="272"/>
            <p14:sldId id="273"/>
            <p14:sldId id="266"/>
            <p14:sldId id="269"/>
            <p14:sldId id="268"/>
            <p14:sldId id="271"/>
            <p14:sldId id="270"/>
          </p14:sldIdLst>
        </p14:section>
        <p14:section name="Visualization" id="{8447355E-A75B-4287-97E7-9E7BC73A016C}">
          <p14:sldIdLst>
            <p14:sldId id="260"/>
            <p14:sldId id="307"/>
            <p14:sldId id="274"/>
            <p14:sldId id="275"/>
            <p14:sldId id="276"/>
            <p14:sldId id="277"/>
            <p14:sldId id="278"/>
            <p14:sldId id="279"/>
            <p14:sldId id="280"/>
            <p14:sldId id="281"/>
            <p14:sldId id="282"/>
            <p14:sldId id="283"/>
            <p14:sldId id="285"/>
            <p14:sldId id="298"/>
            <p14:sldId id="286"/>
            <p14:sldId id="288"/>
            <p14:sldId id="289"/>
            <p14:sldId id="292"/>
            <p14:sldId id="294"/>
            <p14:sldId id="290"/>
            <p14:sldId id="291"/>
            <p14:sldId id="293"/>
            <p14:sldId id="297"/>
            <p14:sldId id="296"/>
          </p14:sldIdLst>
        </p14:section>
        <p14:section name="Analysis Questions" id="{97A0D5DA-6D18-4015-AEC2-BB9221DD8E32}">
          <p14:sldIdLst>
            <p14:sldId id="261"/>
            <p14:sldId id="295"/>
            <p14:sldId id="299"/>
            <p14:sldId id="300"/>
            <p14:sldId id="301"/>
            <p14:sldId id="302"/>
            <p14:sldId id="303"/>
            <p14:sldId id="304"/>
            <p14:sldId id="305"/>
          </p14:sldIdLst>
        </p14:section>
        <p14:section name="End" id="{0FB41D30-5638-4A5D-A957-FE3770F312C1}">
          <p14:sldIdLst>
            <p14:sldId id="258"/>
            <p14:sldId id="306"/>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14" autoAdjust="0"/>
    <p:restoredTop sz="74532" autoAdjust="0"/>
  </p:normalViewPr>
  <p:slideViewPr>
    <p:cSldViewPr snapToGrid="0">
      <p:cViewPr varScale="1">
        <p:scale>
          <a:sx n="79" d="100"/>
          <a:sy n="79" d="100"/>
        </p:scale>
        <p:origin x="846" y="96"/>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s>
</file>

<file path=ppt/diagrams/colors1.xml><?xml version="1.0" encoding="utf-8"?>
<dgm:colorsDef xmlns:dgm="http://schemas.openxmlformats.org/drawingml/2006/diagram" xmlns:a="http://schemas.openxmlformats.org/drawingml/2006/main" uniqueId="urn:microsoft.com/office/officeart/2005/8/colors/accent5_1">
  <dgm:title val=""/>
  <dgm:desc val=""/>
  <dgm:catLst>
    <dgm:cat type="accent5" pri="11100"/>
  </dgm:catLst>
  <dgm:styleLbl name="node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accent5">
        <a:shade val="80000"/>
      </a:schemeClr>
    </dgm:linClrLst>
    <dgm:effectClrLst/>
    <dgm:txLinClrLst/>
    <dgm:txFillClrLst/>
    <dgm:txEffectClrLst/>
  </dgm:styleLbl>
  <dgm:styleLbl name="node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f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align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bgImgPlace1">
    <dgm:fillClrLst meth="repeat">
      <a:schemeClr val="accent5">
        <a:tint val="40000"/>
      </a:schemeClr>
    </dgm:fillClrLst>
    <dgm:linClrLst meth="repeat">
      <a:schemeClr val="accent5">
        <a:shade val="80000"/>
      </a:schemeClr>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meth="repeat">
      <a:schemeClr val="dk1"/>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5">
        <a:shade val="80000"/>
      </a:schemeClr>
    </dgm:linClrLst>
    <dgm:effectClrLst/>
    <dgm:txLinClrLst/>
    <dgm:txFillClrLst meth="repeat">
      <a:schemeClr val="dk1"/>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dgm:txEffectClrLst/>
  </dgm:styleLbl>
  <dgm:styleLbl name="parChTrans2D2">
    <dgm:fillClrLst meth="repeat">
      <a:schemeClr val="accent5"/>
    </dgm:fillClrLst>
    <dgm:linClrLst meth="repeat">
      <a:schemeClr val="accent5"/>
    </dgm:linClrLst>
    <dgm:effectClrLst/>
    <dgm:txLinClrLst/>
    <dgm:txFillClrLst/>
    <dgm:txEffectClrLst/>
  </dgm:styleLbl>
  <dgm:styleLbl name="parChTrans2D3">
    <dgm:fillClrLst meth="repeat">
      <a:schemeClr val="accent5"/>
    </dgm:fillClrLst>
    <dgm:linClrLst meth="repeat">
      <a:schemeClr val="accent5"/>
    </dgm:linClrLst>
    <dgm:effectClrLst/>
    <dgm:txLinClrLst/>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conF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align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trAlignAcc1">
    <dgm:fillClrLst meth="repeat">
      <a:schemeClr val="accent5">
        <a:alpha val="40000"/>
        <a:tint val="40000"/>
      </a:schemeClr>
    </dgm:fillClrLst>
    <dgm:linClrLst meth="repeat">
      <a:schemeClr val="accent5"/>
    </dgm:linClrLst>
    <dgm:effectClrLst/>
    <dgm:txLinClrLst/>
    <dgm:txFillClrLst meth="repeat">
      <a:schemeClr val="dk1"/>
    </dgm:txFillClrLst>
    <dgm:txEffectClrLst/>
  </dgm:styleLbl>
  <dgm:styleLbl name="bgAcc1">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5">
        <a:alpha val="90000"/>
      </a:schemeClr>
    </dgm:linClrLst>
    <dgm:effectClrLst/>
    <dgm:txLinClrLst/>
    <dgm:txFillClrLst meth="repeat">
      <a:schemeClr val="dk1"/>
    </dgm:txFillClrLst>
    <dgm:txEffectClrLst/>
  </dgm:styleLbl>
  <dgm:styleLbl name="fgAcc0">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2">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3">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fgAcc4">
    <dgm:fillClrLst meth="repeat">
      <a:schemeClr val="accent5">
        <a:alpha val="90000"/>
        <a:tint val="4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708CE1C-508D-4BEE-949E-CE330139C6E2}" type="doc">
      <dgm:prSet loTypeId="urn:microsoft.com/office/officeart/2005/8/layout/hierarchy5" loCatId="hierarchy" qsTypeId="urn:microsoft.com/office/officeart/2005/8/quickstyle/simple1" qsCatId="simple" csTypeId="urn:microsoft.com/office/officeart/2005/8/colors/accent5_1" csCatId="accent5" phldr="1"/>
      <dgm:spPr/>
      <dgm:t>
        <a:bodyPr/>
        <a:lstStyle/>
        <a:p>
          <a:endParaRPr lang="en-US"/>
        </a:p>
      </dgm:t>
    </dgm:pt>
    <dgm:pt modelId="{50094E3E-D475-449E-8768-4A8E41CBF7EF}">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Variables</a:t>
          </a:r>
        </a:p>
      </dgm:t>
    </dgm:pt>
    <dgm:pt modelId="{10D927CE-5198-489A-8F9E-9F0A593032B0}" type="parTrans" cxnId="{E5C226C6-12D4-45A1-9EBB-AFB8B6EED7F9}">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CF502D11-B38F-4672-9C2B-3910424CD524}" type="sibTrans" cxnId="{E5C226C6-12D4-45A1-9EBB-AFB8B6EED7F9}">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B169CE29-1A7D-4F00-A6B0-049F01BD681F}">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Numerical</a:t>
          </a:r>
        </a:p>
        <a:p>
          <a:r>
            <a:rPr lang="en-US" b="1" dirty="0">
              <a:effectLst>
                <a:outerShdw blurRad="38100" dist="38100" dir="2700000" algn="tl">
                  <a:srgbClr val="000000">
                    <a:alpha val="43137"/>
                  </a:srgbClr>
                </a:outerShdw>
              </a:effectLst>
              <a:latin typeface="Lato" panose="020F0502020204030203" pitchFamily="34" charset="0"/>
            </a:rPr>
            <a:t>(Quantitative)</a:t>
          </a:r>
        </a:p>
      </dgm:t>
    </dgm:pt>
    <dgm:pt modelId="{F770ECDD-4F54-4DF4-A4B2-8EB3A07CEB3F}" type="parTrans" cxnId="{EFEE49C3-9F70-47ED-A80E-0FB7450C3EF4}">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DF66B7A1-F51D-4237-9479-6F1DFE57E610}" type="sibTrans" cxnId="{EFEE49C3-9F70-47ED-A80E-0FB7450C3EF4}">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EF5518B1-6551-4875-A2F5-78949DFC1F2C}">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Discrete</a:t>
          </a:r>
        </a:p>
      </dgm:t>
    </dgm:pt>
    <dgm:pt modelId="{592E4936-287C-4E6F-BC75-6153A12600CD}" type="parTrans" cxnId="{C0843197-9FD8-435B-87B4-2ECA5CE4D1CC}">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85DF79A9-CC02-42C4-A31E-F7A7787CF392}" type="sibTrans" cxnId="{C0843197-9FD8-435B-87B4-2ECA5CE4D1CC}">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237ACE27-AE27-471B-8B6D-4C70FC03DEFC}">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Continuous</a:t>
          </a:r>
        </a:p>
      </dgm:t>
    </dgm:pt>
    <dgm:pt modelId="{AD230E8E-88ED-4F2A-9F17-4EC4C3D01F3A}" type="parTrans" cxnId="{0F9D59EC-0C10-437E-86F9-ACBD5CA92129}">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D0B62BE2-C0F9-429E-8AD0-AA8917B8D8C8}" type="sibTrans" cxnId="{0F9D59EC-0C10-437E-86F9-ACBD5CA92129}">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01FF4F20-56EA-44A3-82D1-22FA86D1652F}">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Categorical</a:t>
          </a:r>
        </a:p>
        <a:p>
          <a:r>
            <a:rPr lang="en-US" b="1" dirty="0">
              <a:effectLst>
                <a:outerShdw blurRad="38100" dist="38100" dir="2700000" algn="tl">
                  <a:srgbClr val="000000">
                    <a:alpha val="43137"/>
                  </a:srgbClr>
                </a:outerShdw>
              </a:effectLst>
              <a:latin typeface="Lato" panose="020F0502020204030203" pitchFamily="34" charset="0"/>
            </a:rPr>
            <a:t>(Qualitative)</a:t>
          </a:r>
        </a:p>
      </dgm:t>
    </dgm:pt>
    <dgm:pt modelId="{8D457F63-B3CB-4762-972C-C7A2E5E06B3A}" type="parTrans" cxnId="{F21B1CDD-FCCA-47F4-BD0B-249A8E6FF525}">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0A62BC4D-78CB-4D8A-B94A-EEEB4750369E}" type="sibTrans" cxnId="{F21B1CDD-FCCA-47F4-BD0B-249A8E6FF525}">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32C56A95-31DA-4EBA-9B88-C010AF2C8BDE}">
      <dgm:prSet phldrT="[Text]"/>
      <dgm:spPr/>
      <dgm:t>
        <a:bodyPr/>
        <a:lstStyle/>
        <a:p>
          <a:r>
            <a:rPr lang="en-US" b="1" dirty="0">
              <a:effectLst>
                <a:outerShdw blurRad="38100" dist="38100" dir="2700000" algn="tl">
                  <a:srgbClr val="000000">
                    <a:alpha val="43137"/>
                  </a:srgbClr>
                </a:outerShdw>
              </a:effectLst>
              <a:latin typeface="Lato" panose="020F0502020204030203" pitchFamily="34" charset="0"/>
            </a:rPr>
            <a:t>Ordinal</a:t>
          </a:r>
        </a:p>
      </dgm:t>
    </dgm:pt>
    <dgm:pt modelId="{CDEF8E05-CC85-4A6E-A9A5-841AFD322360}" type="parTrans" cxnId="{C189FB71-A1EC-4A91-8347-0AA10253F352}">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F4869831-B318-43C6-9D92-5958014F7C43}" type="sibTrans" cxnId="{C189FB71-A1EC-4A91-8347-0AA10253F352}">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430FDA0A-B3FF-4787-A524-94B9AA5FECD8}">
      <dgm:prSet/>
      <dgm:spPr/>
      <dgm:t>
        <a:bodyPr/>
        <a:lstStyle/>
        <a:p>
          <a:r>
            <a:rPr lang="en-US" b="1" dirty="0">
              <a:effectLst>
                <a:outerShdw blurRad="38100" dist="38100" dir="2700000" algn="tl">
                  <a:srgbClr val="000000">
                    <a:alpha val="43137"/>
                  </a:srgbClr>
                </a:outerShdw>
              </a:effectLst>
              <a:latin typeface="Lato" panose="020F0502020204030203" pitchFamily="34" charset="0"/>
            </a:rPr>
            <a:t>Nominal</a:t>
          </a:r>
        </a:p>
      </dgm:t>
    </dgm:pt>
    <dgm:pt modelId="{3EB52540-DEDC-4BBD-89C9-018739E42D67}" type="parTrans" cxnId="{F411058E-9832-428B-94E2-917E6199922D}">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DA76F6AD-371E-4BDE-8724-D6C0382CA7A9}" type="sibTrans" cxnId="{F411058E-9832-428B-94E2-917E6199922D}">
      <dgm:prSet/>
      <dgm:spPr/>
      <dgm:t>
        <a:bodyPr/>
        <a:lstStyle/>
        <a:p>
          <a:endParaRPr lang="en-US" b="1">
            <a:effectLst>
              <a:outerShdw blurRad="38100" dist="38100" dir="2700000" algn="tl">
                <a:srgbClr val="000000">
                  <a:alpha val="43137"/>
                </a:srgbClr>
              </a:outerShdw>
            </a:effectLst>
            <a:latin typeface="Lato" panose="020F0502020204030203" pitchFamily="34" charset="0"/>
          </a:endParaRPr>
        </a:p>
      </dgm:t>
    </dgm:pt>
    <dgm:pt modelId="{0B9A4798-BBC8-4CA2-90C4-67C5E1D2F847}" type="pres">
      <dgm:prSet presAssocID="{7708CE1C-508D-4BEE-949E-CE330139C6E2}" presName="mainComposite" presStyleCnt="0">
        <dgm:presLayoutVars>
          <dgm:chPref val="1"/>
          <dgm:dir/>
          <dgm:animOne val="branch"/>
          <dgm:animLvl val="lvl"/>
          <dgm:resizeHandles val="exact"/>
        </dgm:presLayoutVars>
      </dgm:prSet>
      <dgm:spPr/>
    </dgm:pt>
    <dgm:pt modelId="{F7707068-21B3-43DA-A4F4-C44E90860CC8}" type="pres">
      <dgm:prSet presAssocID="{7708CE1C-508D-4BEE-949E-CE330139C6E2}" presName="hierFlow" presStyleCnt="0"/>
      <dgm:spPr/>
    </dgm:pt>
    <dgm:pt modelId="{A4034257-9BBE-4F5F-8945-16589613576B}" type="pres">
      <dgm:prSet presAssocID="{7708CE1C-508D-4BEE-949E-CE330139C6E2}" presName="hierChild1" presStyleCnt="0">
        <dgm:presLayoutVars>
          <dgm:chPref val="1"/>
          <dgm:animOne val="branch"/>
          <dgm:animLvl val="lvl"/>
        </dgm:presLayoutVars>
      </dgm:prSet>
      <dgm:spPr/>
    </dgm:pt>
    <dgm:pt modelId="{DE288A4B-DC3B-4323-9704-9B72EE9CCCB5}" type="pres">
      <dgm:prSet presAssocID="{50094E3E-D475-449E-8768-4A8E41CBF7EF}" presName="Name17" presStyleCnt="0"/>
      <dgm:spPr/>
    </dgm:pt>
    <dgm:pt modelId="{F1EE2D00-3866-434D-8D86-EE5D26ABECD2}" type="pres">
      <dgm:prSet presAssocID="{50094E3E-D475-449E-8768-4A8E41CBF7EF}" presName="level1Shape" presStyleLbl="node0" presStyleIdx="0" presStyleCnt="1">
        <dgm:presLayoutVars>
          <dgm:chPref val="3"/>
        </dgm:presLayoutVars>
      </dgm:prSet>
      <dgm:spPr/>
    </dgm:pt>
    <dgm:pt modelId="{7AC1AE6A-3D54-4DD6-871E-48D1CEAB3E0C}" type="pres">
      <dgm:prSet presAssocID="{50094E3E-D475-449E-8768-4A8E41CBF7EF}" presName="hierChild2" presStyleCnt="0"/>
      <dgm:spPr/>
    </dgm:pt>
    <dgm:pt modelId="{125CFD36-6051-49B0-9F48-2F2D50354B5A}" type="pres">
      <dgm:prSet presAssocID="{F770ECDD-4F54-4DF4-A4B2-8EB3A07CEB3F}" presName="Name25" presStyleLbl="parChTrans1D2" presStyleIdx="0" presStyleCnt="2"/>
      <dgm:spPr/>
    </dgm:pt>
    <dgm:pt modelId="{5D106957-3089-4BE6-A48B-90B5C090F28C}" type="pres">
      <dgm:prSet presAssocID="{F770ECDD-4F54-4DF4-A4B2-8EB3A07CEB3F}" presName="connTx" presStyleLbl="parChTrans1D2" presStyleIdx="0" presStyleCnt="2"/>
      <dgm:spPr/>
    </dgm:pt>
    <dgm:pt modelId="{71CF5C22-BDE6-42E1-8CC6-0C85A02422AE}" type="pres">
      <dgm:prSet presAssocID="{B169CE29-1A7D-4F00-A6B0-049F01BD681F}" presName="Name30" presStyleCnt="0"/>
      <dgm:spPr/>
    </dgm:pt>
    <dgm:pt modelId="{1D028D43-97C9-4034-8DDE-1792A08EED94}" type="pres">
      <dgm:prSet presAssocID="{B169CE29-1A7D-4F00-A6B0-049F01BD681F}" presName="level2Shape" presStyleLbl="node2" presStyleIdx="0" presStyleCnt="2"/>
      <dgm:spPr/>
    </dgm:pt>
    <dgm:pt modelId="{CAF5838F-BB46-43BB-AD3E-BA24FE77906B}" type="pres">
      <dgm:prSet presAssocID="{B169CE29-1A7D-4F00-A6B0-049F01BD681F}" presName="hierChild3" presStyleCnt="0"/>
      <dgm:spPr/>
    </dgm:pt>
    <dgm:pt modelId="{A35C0DBB-D74C-401A-9995-F55633616064}" type="pres">
      <dgm:prSet presAssocID="{592E4936-287C-4E6F-BC75-6153A12600CD}" presName="Name25" presStyleLbl="parChTrans1D3" presStyleIdx="0" presStyleCnt="4"/>
      <dgm:spPr/>
    </dgm:pt>
    <dgm:pt modelId="{57BD5F45-D947-466B-9FAF-F96DF8787833}" type="pres">
      <dgm:prSet presAssocID="{592E4936-287C-4E6F-BC75-6153A12600CD}" presName="connTx" presStyleLbl="parChTrans1D3" presStyleIdx="0" presStyleCnt="4"/>
      <dgm:spPr/>
    </dgm:pt>
    <dgm:pt modelId="{C517EB22-2306-489B-874B-64C15AFE6D6B}" type="pres">
      <dgm:prSet presAssocID="{EF5518B1-6551-4875-A2F5-78949DFC1F2C}" presName="Name30" presStyleCnt="0"/>
      <dgm:spPr/>
    </dgm:pt>
    <dgm:pt modelId="{C9ABE12D-6914-48D4-BA65-69F698B8CFD4}" type="pres">
      <dgm:prSet presAssocID="{EF5518B1-6551-4875-A2F5-78949DFC1F2C}" presName="level2Shape" presStyleLbl="node3" presStyleIdx="0" presStyleCnt="4"/>
      <dgm:spPr/>
    </dgm:pt>
    <dgm:pt modelId="{5380BA09-160C-40CE-8151-E500EF803B4A}" type="pres">
      <dgm:prSet presAssocID="{EF5518B1-6551-4875-A2F5-78949DFC1F2C}" presName="hierChild3" presStyleCnt="0"/>
      <dgm:spPr/>
    </dgm:pt>
    <dgm:pt modelId="{86052AFA-EF46-4CF8-9D19-FC9957FBA09E}" type="pres">
      <dgm:prSet presAssocID="{AD230E8E-88ED-4F2A-9F17-4EC4C3D01F3A}" presName="Name25" presStyleLbl="parChTrans1D3" presStyleIdx="1" presStyleCnt="4"/>
      <dgm:spPr/>
    </dgm:pt>
    <dgm:pt modelId="{2A1ED836-07C5-4838-A837-584850985E8A}" type="pres">
      <dgm:prSet presAssocID="{AD230E8E-88ED-4F2A-9F17-4EC4C3D01F3A}" presName="connTx" presStyleLbl="parChTrans1D3" presStyleIdx="1" presStyleCnt="4"/>
      <dgm:spPr/>
    </dgm:pt>
    <dgm:pt modelId="{9B29FDF5-050F-4A7E-9E48-B2ED59F74E36}" type="pres">
      <dgm:prSet presAssocID="{237ACE27-AE27-471B-8B6D-4C70FC03DEFC}" presName="Name30" presStyleCnt="0"/>
      <dgm:spPr/>
    </dgm:pt>
    <dgm:pt modelId="{FEAD7372-F103-4457-BE4A-D6B33087E17C}" type="pres">
      <dgm:prSet presAssocID="{237ACE27-AE27-471B-8B6D-4C70FC03DEFC}" presName="level2Shape" presStyleLbl="node3" presStyleIdx="1" presStyleCnt="4"/>
      <dgm:spPr/>
    </dgm:pt>
    <dgm:pt modelId="{86F0FA2A-A4E8-4F96-9F16-74B7C86F8B52}" type="pres">
      <dgm:prSet presAssocID="{237ACE27-AE27-471B-8B6D-4C70FC03DEFC}" presName="hierChild3" presStyleCnt="0"/>
      <dgm:spPr/>
    </dgm:pt>
    <dgm:pt modelId="{0CF824C9-5AB5-4BFF-8688-290EE7EEECD5}" type="pres">
      <dgm:prSet presAssocID="{8D457F63-B3CB-4762-972C-C7A2E5E06B3A}" presName="Name25" presStyleLbl="parChTrans1D2" presStyleIdx="1" presStyleCnt="2"/>
      <dgm:spPr/>
    </dgm:pt>
    <dgm:pt modelId="{FF2D8565-FA85-49CD-BB25-06DB8CED26A2}" type="pres">
      <dgm:prSet presAssocID="{8D457F63-B3CB-4762-972C-C7A2E5E06B3A}" presName="connTx" presStyleLbl="parChTrans1D2" presStyleIdx="1" presStyleCnt="2"/>
      <dgm:spPr/>
    </dgm:pt>
    <dgm:pt modelId="{9B3BA802-367B-4298-852C-281FEBFE6911}" type="pres">
      <dgm:prSet presAssocID="{01FF4F20-56EA-44A3-82D1-22FA86D1652F}" presName="Name30" presStyleCnt="0"/>
      <dgm:spPr/>
    </dgm:pt>
    <dgm:pt modelId="{AFB79631-4A51-4DD5-8BE9-D7B8FB5B3457}" type="pres">
      <dgm:prSet presAssocID="{01FF4F20-56EA-44A3-82D1-22FA86D1652F}" presName="level2Shape" presStyleLbl="node2" presStyleIdx="1" presStyleCnt="2"/>
      <dgm:spPr/>
    </dgm:pt>
    <dgm:pt modelId="{0472657D-AFF6-4C4D-9F46-F4248EFD1AF8}" type="pres">
      <dgm:prSet presAssocID="{01FF4F20-56EA-44A3-82D1-22FA86D1652F}" presName="hierChild3" presStyleCnt="0"/>
      <dgm:spPr/>
    </dgm:pt>
    <dgm:pt modelId="{BD767A93-0536-420D-A6F8-078362F0D307}" type="pres">
      <dgm:prSet presAssocID="{CDEF8E05-CC85-4A6E-A9A5-841AFD322360}" presName="Name25" presStyleLbl="parChTrans1D3" presStyleIdx="2" presStyleCnt="4"/>
      <dgm:spPr/>
    </dgm:pt>
    <dgm:pt modelId="{6FB5198E-CC81-47A1-B71D-72785EF89C8A}" type="pres">
      <dgm:prSet presAssocID="{CDEF8E05-CC85-4A6E-A9A5-841AFD322360}" presName="connTx" presStyleLbl="parChTrans1D3" presStyleIdx="2" presStyleCnt="4"/>
      <dgm:spPr/>
    </dgm:pt>
    <dgm:pt modelId="{C0E1DE22-2C30-411C-9810-46F18B6DDD54}" type="pres">
      <dgm:prSet presAssocID="{32C56A95-31DA-4EBA-9B88-C010AF2C8BDE}" presName="Name30" presStyleCnt="0"/>
      <dgm:spPr/>
    </dgm:pt>
    <dgm:pt modelId="{E5B9A30A-E090-42C7-8006-487F21E18A77}" type="pres">
      <dgm:prSet presAssocID="{32C56A95-31DA-4EBA-9B88-C010AF2C8BDE}" presName="level2Shape" presStyleLbl="node3" presStyleIdx="2" presStyleCnt="4"/>
      <dgm:spPr/>
    </dgm:pt>
    <dgm:pt modelId="{B85E6302-D24F-4C29-A5DF-7B45FD14F1CF}" type="pres">
      <dgm:prSet presAssocID="{32C56A95-31DA-4EBA-9B88-C010AF2C8BDE}" presName="hierChild3" presStyleCnt="0"/>
      <dgm:spPr/>
    </dgm:pt>
    <dgm:pt modelId="{D0E0E6F0-CDB9-4BC7-B61D-D5E1819380AE}" type="pres">
      <dgm:prSet presAssocID="{3EB52540-DEDC-4BBD-89C9-018739E42D67}" presName="Name25" presStyleLbl="parChTrans1D3" presStyleIdx="3" presStyleCnt="4"/>
      <dgm:spPr/>
    </dgm:pt>
    <dgm:pt modelId="{1CB5F97E-C85F-41F6-AFA4-88DDA6BDBC22}" type="pres">
      <dgm:prSet presAssocID="{3EB52540-DEDC-4BBD-89C9-018739E42D67}" presName="connTx" presStyleLbl="parChTrans1D3" presStyleIdx="3" presStyleCnt="4"/>
      <dgm:spPr/>
    </dgm:pt>
    <dgm:pt modelId="{5B5F86FB-FF2A-41EE-8226-4FBED77F823A}" type="pres">
      <dgm:prSet presAssocID="{430FDA0A-B3FF-4787-A524-94B9AA5FECD8}" presName="Name30" presStyleCnt="0"/>
      <dgm:spPr/>
    </dgm:pt>
    <dgm:pt modelId="{69E5943A-3B6B-4875-A325-605C65595FAB}" type="pres">
      <dgm:prSet presAssocID="{430FDA0A-B3FF-4787-A524-94B9AA5FECD8}" presName="level2Shape" presStyleLbl="node3" presStyleIdx="3" presStyleCnt="4"/>
      <dgm:spPr/>
    </dgm:pt>
    <dgm:pt modelId="{87732C66-1EA0-42BE-BDB4-67A5BF645B58}" type="pres">
      <dgm:prSet presAssocID="{430FDA0A-B3FF-4787-A524-94B9AA5FECD8}" presName="hierChild3" presStyleCnt="0"/>
      <dgm:spPr/>
    </dgm:pt>
    <dgm:pt modelId="{CDAEEA1A-0D4F-4C93-A5D5-783679F98DED}" type="pres">
      <dgm:prSet presAssocID="{7708CE1C-508D-4BEE-949E-CE330139C6E2}" presName="bgShapesFlow" presStyleCnt="0"/>
      <dgm:spPr/>
    </dgm:pt>
  </dgm:ptLst>
  <dgm:cxnLst>
    <dgm:cxn modelId="{CBB2FC01-3C20-48CA-8A0E-64539746D27C}" type="presOf" srcId="{7708CE1C-508D-4BEE-949E-CE330139C6E2}" destId="{0B9A4798-BBC8-4CA2-90C4-67C5E1D2F847}" srcOrd="0" destOrd="0" presId="urn:microsoft.com/office/officeart/2005/8/layout/hierarchy5"/>
    <dgm:cxn modelId="{159DCB5B-4240-432E-B752-08F115DEA873}" type="presOf" srcId="{F770ECDD-4F54-4DF4-A4B2-8EB3A07CEB3F}" destId="{5D106957-3089-4BE6-A48B-90B5C090F28C}" srcOrd="1" destOrd="0" presId="urn:microsoft.com/office/officeart/2005/8/layout/hierarchy5"/>
    <dgm:cxn modelId="{DFD01B5C-81C5-40C9-AA55-A979A16AA17F}" type="presOf" srcId="{32C56A95-31DA-4EBA-9B88-C010AF2C8BDE}" destId="{E5B9A30A-E090-42C7-8006-487F21E18A77}" srcOrd="0" destOrd="0" presId="urn:microsoft.com/office/officeart/2005/8/layout/hierarchy5"/>
    <dgm:cxn modelId="{BE49CC5E-60D2-4B24-AFF9-A9AAA86BE4FE}" type="presOf" srcId="{592E4936-287C-4E6F-BC75-6153A12600CD}" destId="{57BD5F45-D947-466B-9FAF-F96DF8787833}" srcOrd="1" destOrd="0" presId="urn:microsoft.com/office/officeart/2005/8/layout/hierarchy5"/>
    <dgm:cxn modelId="{50275D68-8CF9-413D-917F-784DC6B316CB}" type="presOf" srcId="{3EB52540-DEDC-4BBD-89C9-018739E42D67}" destId="{D0E0E6F0-CDB9-4BC7-B61D-D5E1819380AE}" srcOrd="0" destOrd="0" presId="urn:microsoft.com/office/officeart/2005/8/layout/hierarchy5"/>
    <dgm:cxn modelId="{C189FB71-A1EC-4A91-8347-0AA10253F352}" srcId="{01FF4F20-56EA-44A3-82D1-22FA86D1652F}" destId="{32C56A95-31DA-4EBA-9B88-C010AF2C8BDE}" srcOrd="0" destOrd="0" parTransId="{CDEF8E05-CC85-4A6E-A9A5-841AFD322360}" sibTransId="{F4869831-B318-43C6-9D92-5958014F7C43}"/>
    <dgm:cxn modelId="{8891DE75-7D6E-47E2-9A33-FB549E91109E}" type="presOf" srcId="{3EB52540-DEDC-4BBD-89C9-018739E42D67}" destId="{1CB5F97E-C85F-41F6-AFA4-88DDA6BDBC22}" srcOrd="1" destOrd="0" presId="urn:microsoft.com/office/officeart/2005/8/layout/hierarchy5"/>
    <dgm:cxn modelId="{36025680-62B8-4DB6-95D3-170C79019E72}" type="presOf" srcId="{B169CE29-1A7D-4F00-A6B0-049F01BD681F}" destId="{1D028D43-97C9-4034-8DDE-1792A08EED94}" srcOrd="0" destOrd="0" presId="urn:microsoft.com/office/officeart/2005/8/layout/hierarchy5"/>
    <dgm:cxn modelId="{F6F8FD8A-D684-48A9-B9B1-CDE73CEED3DA}" type="presOf" srcId="{50094E3E-D475-449E-8768-4A8E41CBF7EF}" destId="{F1EE2D00-3866-434D-8D86-EE5D26ABECD2}" srcOrd="0" destOrd="0" presId="urn:microsoft.com/office/officeart/2005/8/layout/hierarchy5"/>
    <dgm:cxn modelId="{F411058E-9832-428B-94E2-917E6199922D}" srcId="{01FF4F20-56EA-44A3-82D1-22FA86D1652F}" destId="{430FDA0A-B3FF-4787-A524-94B9AA5FECD8}" srcOrd="1" destOrd="0" parTransId="{3EB52540-DEDC-4BBD-89C9-018739E42D67}" sibTransId="{DA76F6AD-371E-4BDE-8724-D6C0382CA7A9}"/>
    <dgm:cxn modelId="{91E47095-FCD5-40AC-832A-27C9218067AC}" type="presOf" srcId="{AD230E8E-88ED-4F2A-9F17-4EC4C3D01F3A}" destId="{86052AFA-EF46-4CF8-9D19-FC9957FBA09E}" srcOrd="0" destOrd="0" presId="urn:microsoft.com/office/officeart/2005/8/layout/hierarchy5"/>
    <dgm:cxn modelId="{66FF3396-0D94-4F6F-AA5D-6B3AD1B7753C}" type="presOf" srcId="{592E4936-287C-4E6F-BC75-6153A12600CD}" destId="{A35C0DBB-D74C-401A-9995-F55633616064}" srcOrd="0" destOrd="0" presId="urn:microsoft.com/office/officeart/2005/8/layout/hierarchy5"/>
    <dgm:cxn modelId="{C0843197-9FD8-435B-87B4-2ECA5CE4D1CC}" srcId="{B169CE29-1A7D-4F00-A6B0-049F01BD681F}" destId="{EF5518B1-6551-4875-A2F5-78949DFC1F2C}" srcOrd="0" destOrd="0" parTransId="{592E4936-287C-4E6F-BC75-6153A12600CD}" sibTransId="{85DF79A9-CC02-42C4-A31E-F7A7787CF392}"/>
    <dgm:cxn modelId="{23928897-D02B-4E42-A79A-8E6DC17452EE}" type="presOf" srcId="{237ACE27-AE27-471B-8B6D-4C70FC03DEFC}" destId="{FEAD7372-F103-4457-BE4A-D6B33087E17C}" srcOrd="0" destOrd="0" presId="urn:microsoft.com/office/officeart/2005/8/layout/hierarchy5"/>
    <dgm:cxn modelId="{D2030FA1-9C61-46A3-A0B8-3CC39702437E}" type="presOf" srcId="{AD230E8E-88ED-4F2A-9F17-4EC4C3D01F3A}" destId="{2A1ED836-07C5-4838-A837-584850985E8A}" srcOrd="1" destOrd="0" presId="urn:microsoft.com/office/officeart/2005/8/layout/hierarchy5"/>
    <dgm:cxn modelId="{6619B6A2-58E8-4B1D-A165-2503D76B7FD9}" type="presOf" srcId="{CDEF8E05-CC85-4A6E-A9A5-841AFD322360}" destId="{6FB5198E-CC81-47A1-B71D-72785EF89C8A}" srcOrd="1" destOrd="0" presId="urn:microsoft.com/office/officeart/2005/8/layout/hierarchy5"/>
    <dgm:cxn modelId="{6FE8ADB9-16E7-443B-B08E-0BA83A2A52F5}" type="presOf" srcId="{EF5518B1-6551-4875-A2F5-78949DFC1F2C}" destId="{C9ABE12D-6914-48D4-BA65-69F698B8CFD4}" srcOrd="0" destOrd="0" presId="urn:microsoft.com/office/officeart/2005/8/layout/hierarchy5"/>
    <dgm:cxn modelId="{FF0B0FBC-2789-4C30-9B19-9B4D2D944997}" type="presOf" srcId="{F770ECDD-4F54-4DF4-A4B2-8EB3A07CEB3F}" destId="{125CFD36-6051-49B0-9F48-2F2D50354B5A}" srcOrd="0" destOrd="0" presId="urn:microsoft.com/office/officeart/2005/8/layout/hierarchy5"/>
    <dgm:cxn modelId="{5D6688BC-5B2F-4A7C-8893-2F69E27A198A}" type="presOf" srcId="{01FF4F20-56EA-44A3-82D1-22FA86D1652F}" destId="{AFB79631-4A51-4DD5-8BE9-D7B8FB5B3457}" srcOrd="0" destOrd="0" presId="urn:microsoft.com/office/officeart/2005/8/layout/hierarchy5"/>
    <dgm:cxn modelId="{EFEE49C3-9F70-47ED-A80E-0FB7450C3EF4}" srcId="{50094E3E-D475-449E-8768-4A8E41CBF7EF}" destId="{B169CE29-1A7D-4F00-A6B0-049F01BD681F}" srcOrd="0" destOrd="0" parTransId="{F770ECDD-4F54-4DF4-A4B2-8EB3A07CEB3F}" sibTransId="{DF66B7A1-F51D-4237-9479-6F1DFE57E610}"/>
    <dgm:cxn modelId="{E5C226C6-12D4-45A1-9EBB-AFB8B6EED7F9}" srcId="{7708CE1C-508D-4BEE-949E-CE330139C6E2}" destId="{50094E3E-D475-449E-8768-4A8E41CBF7EF}" srcOrd="0" destOrd="0" parTransId="{10D927CE-5198-489A-8F9E-9F0A593032B0}" sibTransId="{CF502D11-B38F-4672-9C2B-3910424CD524}"/>
    <dgm:cxn modelId="{9FE9BACA-A110-4747-BABB-585CE0486824}" type="presOf" srcId="{430FDA0A-B3FF-4787-A524-94B9AA5FECD8}" destId="{69E5943A-3B6B-4875-A325-605C65595FAB}" srcOrd="0" destOrd="0" presId="urn:microsoft.com/office/officeart/2005/8/layout/hierarchy5"/>
    <dgm:cxn modelId="{A093BFD9-36EC-469F-9703-C0068DD533F6}" type="presOf" srcId="{8D457F63-B3CB-4762-972C-C7A2E5E06B3A}" destId="{0CF824C9-5AB5-4BFF-8688-290EE7EEECD5}" srcOrd="0" destOrd="0" presId="urn:microsoft.com/office/officeart/2005/8/layout/hierarchy5"/>
    <dgm:cxn modelId="{5C5F8FDB-B6DB-428C-B8DB-7DB31AF752EF}" type="presOf" srcId="{8D457F63-B3CB-4762-972C-C7A2E5E06B3A}" destId="{FF2D8565-FA85-49CD-BB25-06DB8CED26A2}" srcOrd="1" destOrd="0" presId="urn:microsoft.com/office/officeart/2005/8/layout/hierarchy5"/>
    <dgm:cxn modelId="{F21B1CDD-FCCA-47F4-BD0B-249A8E6FF525}" srcId="{50094E3E-D475-449E-8768-4A8E41CBF7EF}" destId="{01FF4F20-56EA-44A3-82D1-22FA86D1652F}" srcOrd="1" destOrd="0" parTransId="{8D457F63-B3CB-4762-972C-C7A2E5E06B3A}" sibTransId="{0A62BC4D-78CB-4D8A-B94A-EEEB4750369E}"/>
    <dgm:cxn modelId="{0F9D59EC-0C10-437E-86F9-ACBD5CA92129}" srcId="{B169CE29-1A7D-4F00-A6B0-049F01BD681F}" destId="{237ACE27-AE27-471B-8B6D-4C70FC03DEFC}" srcOrd="1" destOrd="0" parTransId="{AD230E8E-88ED-4F2A-9F17-4EC4C3D01F3A}" sibTransId="{D0B62BE2-C0F9-429E-8AD0-AA8917B8D8C8}"/>
    <dgm:cxn modelId="{CBC687ED-D34F-4A17-A92E-64C5CEB4B288}" type="presOf" srcId="{CDEF8E05-CC85-4A6E-A9A5-841AFD322360}" destId="{BD767A93-0536-420D-A6F8-078362F0D307}" srcOrd="0" destOrd="0" presId="urn:microsoft.com/office/officeart/2005/8/layout/hierarchy5"/>
    <dgm:cxn modelId="{4C87FCF1-723A-4F89-80AD-FFAA636E5DB2}" type="presParOf" srcId="{0B9A4798-BBC8-4CA2-90C4-67C5E1D2F847}" destId="{F7707068-21B3-43DA-A4F4-C44E90860CC8}" srcOrd="0" destOrd="0" presId="urn:microsoft.com/office/officeart/2005/8/layout/hierarchy5"/>
    <dgm:cxn modelId="{275CFEC2-47DB-4169-B27E-8552ED4B8193}" type="presParOf" srcId="{F7707068-21B3-43DA-A4F4-C44E90860CC8}" destId="{A4034257-9BBE-4F5F-8945-16589613576B}" srcOrd="0" destOrd="0" presId="urn:microsoft.com/office/officeart/2005/8/layout/hierarchy5"/>
    <dgm:cxn modelId="{9DEC01F5-460E-4EA8-B171-464CB81229B4}" type="presParOf" srcId="{A4034257-9BBE-4F5F-8945-16589613576B}" destId="{DE288A4B-DC3B-4323-9704-9B72EE9CCCB5}" srcOrd="0" destOrd="0" presId="urn:microsoft.com/office/officeart/2005/8/layout/hierarchy5"/>
    <dgm:cxn modelId="{96A97FB8-8AD2-45A4-840C-13DEA45D7D88}" type="presParOf" srcId="{DE288A4B-DC3B-4323-9704-9B72EE9CCCB5}" destId="{F1EE2D00-3866-434D-8D86-EE5D26ABECD2}" srcOrd="0" destOrd="0" presId="urn:microsoft.com/office/officeart/2005/8/layout/hierarchy5"/>
    <dgm:cxn modelId="{AC5DF420-8C18-457A-B01D-208B890C6D52}" type="presParOf" srcId="{DE288A4B-DC3B-4323-9704-9B72EE9CCCB5}" destId="{7AC1AE6A-3D54-4DD6-871E-48D1CEAB3E0C}" srcOrd="1" destOrd="0" presId="urn:microsoft.com/office/officeart/2005/8/layout/hierarchy5"/>
    <dgm:cxn modelId="{92E39A5B-6C18-4738-B710-9DC04722EDC0}" type="presParOf" srcId="{7AC1AE6A-3D54-4DD6-871E-48D1CEAB3E0C}" destId="{125CFD36-6051-49B0-9F48-2F2D50354B5A}" srcOrd="0" destOrd="0" presId="urn:microsoft.com/office/officeart/2005/8/layout/hierarchy5"/>
    <dgm:cxn modelId="{465DFF2B-CE1D-4B03-A20F-1DD78E25C69E}" type="presParOf" srcId="{125CFD36-6051-49B0-9F48-2F2D50354B5A}" destId="{5D106957-3089-4BE6-A48B-90B5C090F28C}" srcOrd="0" destOrd="0" presId="urn:microsoft.com/office/officeart/2005/8/layout/hierarchy5"/>
    <dgm:cxn modelId="{F5096B11-43D7-405D-998E-7A7B202CAB9E}" type="presParOf" srcId="{7AC1AE6A-3D54-4DD6-871E-48D1CEAB3E0C}" destId="{71CF5C22-BDE6-42E1-8CC6-0C85A02422AE}" srcOrd="1" destOrd="0" presId="urn:microsoft.com/office/officeart/2005/8/layout/hierarchy5"/>
    <dgm:cxn modelId="{B104C650-2994-49EC-A92B-C4E92F87302F}" type="presParOf" srcId="{71CF5C22-BDE6-42E1-8CC6-0C85A02422AE}" destId="{1D028D43-97C9-4034-8DDE-1792A08EED94}" srcOrd="0" destOrd="0" presId="urn:microsoft.com/office/officeart/2005/8/layout/hierarchy5"/>
    <dgm:cxn modelId="{0B1968B1-AFE7-4FCA-8C93-5879B92957C1}" type="presParOf" srcId="{71CF5C22-BDE6-42E1-8CC6-0C85A02422AE}" destId="{CAF5838F-BB46-43BB-AD3E-BA24FE77906B}" srcOrd="1" destOrd="0" presId="urn:microsoft.com/office/officeart/2005/8/layout/hierarchy5"/>
    <dgm:cxn modelId="{949C225D-72C7-4BE6-930D-60450061C9A1}" type="presParOf" srcId="{CAF5838F-BB46-43BB-AD3E-BA24FE77906B}" destId="{A35C0DBB-D74C-401A-9995-F55633616064}" srcOrd="0" destOrd="0" presId="urn:microsoft.com/office/officeart/2005/8/layout/hierarchy5"/>
    <dgm:cxn modelId="{542A3608-A36F-4931-8724-B11E943EB9DD}" type="presParOf" srcId="{A35C0DBB-D74C-401A-9995-F55633616064}" destId="{57BD5F45-D947-466B-9FAF-F96DF8787833}" srcOrd="0" destOrd="0" presId="urn:microsoft.com/office/officeart/2005/8/layout/hierarchy5"/>
    <dgm:cxn modelId="{4087DAA3-0568-42BD-8228-9A2C3DC03785}" type="presParOf" srcId="{CAF5838F-BB46-43BB-AD3E-BA24FE77906B}" destId="{C517EB22-2306-489B-874B-64C15AFE6D6B}" srcOrd="1" destOrd="0" presId="urn:microsoft.com/office/officeart/2005/8/layout/hierarchy5"/>
    <dgm:cxn modelId="{3032DC19-04A5-4956-89B5-3FC52678BC72}" type="presParOf" srcId="{C517EB22-2306-489B-874B-64C15AFE6D6B}" destId="{C9ABE12D-6914-48D4-BA65-69F698B8CFD4}" srcOrd="0" destOrd="0" presId="urn:microsoft.com/office/officeart/2005/8/layout/hierarchy5"/>
    <dgm:cxn modelId="{66C81E35-2C16-4381-8B21-4B78BE1F7852}" type="presParOf" srcId="{C517EB22-2306-489B-874B-64C15AFE6D6B}" destId="{5380BA09-160C-40CE-8151-E500EF803B4A}" srcOrd="1" destOrd="0" presId="urn:microsoft.com/office/officeart/2005/8/layout/hierarchy5"/>
    <dgm:cxn modelId="{2A662A92-8F15-4ECF-AE5D-28590354B782}" type="presParOf" srcId="{CAF5838F-BB46-43BB-AD3E-BA24FE77906B}" destId="{86052AFA-EF46-4CF8-9D19-FC9957FBA09E}" srcOrd="2" destOrd="0" presId="urn:microsoft.com/office/officeart/2005/8/layout/hierarchy5"/>
    <dgm:cxn modelId="{A506D756-1C26-4FC9-AE88-D7F65B5AC331}" type="presParOf" srcId="{86052AFA-EF46-4CF8-9D19-FC9957FBA09E}" destId="{2A1ED836-07C5-4838-A837-584850985E8A}" srcOrd="0" destOrd="0" presId="urn:microsoft.com/office/officeart/2005/8/layout/hierarchy5"/>
    <dgm:cxn modelId="{D2833FCF-3007-4CB1-934E-150D027CAC0F}" type="presParOf" srcId="{CAF5838F-BB46-43BB-AD3E-BA24FE77906B}" destId="{9B29FDF5-050F-4A7E-9E48-B2ED59F74E36}" srcOrd="3" destOrd="0" presId="urn:microsoft.com/office/officeart/2005/8/layout/hierarchy5"/>
    <dgm:cxn modelId="{05A79F6B-8D4C-4EE6-816D-1D08E23597A3}" type="presParOf" srcId="{9B29FDF5-050F-4A7E-9E48-B2ED59F74E36}" destId="{FEAD7372-F103-4457-BE4A-D6B33087E17C}" srcOrd="0" destOrd="0" presId="urn:microsoft.com/office/officeart/2005/8/layout/hierarchy5"/>
    <dgm:cxn modelId="{A583F1D8-28A4-4339-BC4C-C4A15DEB6A8E}" type="presParOf" srcId="{9B29FDF5-050F-4A7E-9E48-B2ED59F74E36}" destId="{86F0FA2A-A4E8-4F96-9F16-74B7C86F8B52}" srcOrd="1" destOrd="0" presId="urn:microsoft.com/office/officeart/2005/8/layout/hierarchy5"/>
    <dgm:cxn modelId="{80A79C5E-7040-45D1-A0DB-EE44F92A3F44}" type="presParOf" srcId="{7AC1AE6A-3D54-4DD6-871E-48D1CEAB3E0C}" destId="{0CF824C9-5AB5-4BFF-8688-290EE7EEECD5}" srcOrd="2" destOrd="0" presId="urn:microsoft.com/office/officeart/2005/8/layout/hierarchy5"/>
    <dgm:cxn modelId="{7E09B173-8D2E-4E49-9147-EB8FD18D032D}" type="presParOf" srcId="{0CF824C9-5AB5-4BFF-8688-290EE7EEECD5}" destId="{FF2D8565-FA85-49CD-BB25-06DB8CED26A2}" srcOrd="0" destOrd="0" presId="urn:microsoft.com/office/officeart/2005/8/layout/hierarchy5"/>
    <dgm:cxn modelId="{1E724DC3-DF24-4F35-A119-753F6F499BA7}" type="presParOf" srcId="{7AC1AE6A-3D54-4DD6-871E-48D1CEAB3E0C}" destId="{9B3BA802-367B-4298-852C-281FEBFE6911}" srcOrd="3" destOrd="0" presId="urn:microsoft.com/office/officeart/2005/8/layout/hierarchy5"/>
    <dgm:cxn modelId="{B96DCE1C-816E-4661-90C9-1BE8D2C3DFD3}" type="presParOf" srcId="{9B3BA802-367B-4298-852C-281FEBFE6911}" destId="{AFB79631-4A51-4DD5-8BE9-D7B8FB5B3457}" srcOrd="0" destOrd="0" presId="urn:microsoft.com/office/officeart/2005/8/layout/hierarchy5"/>
    <dgm:cxn modelId="{70650024-E594-4D60-9DA3-4DF94BAF7B41}" type="presParOf" srcId="{9B3BA802-367B-4298-852C-281FEBFE6911}" destId="{0472657D-AFF6-4C4D-9F46-F4248EFD1AF8}" srcOrd="1" destOrd="0" presId="urn:microsoft.com/office/officeart/2005/8/layout/hierarchy5"/>
    <dgm:cxn modelId="{48F0939B-B9C0-41EF-A5AC-0923B76408F7}" type="presParOf" srcId="{0472657D-AFF6-4C4D-9F46-F4248EFD1AF8}" destId="{BD767A93-0536-420D-A6F8-078362F0D307}" srcOrd="0" destOrd="0" presId="urn:microsoft.com/office/officeart/2005/8/layout/hierarchy5"/>
    <dgm:cxn modelId="{4AB0E023-8B64-490E-AC99-3A9E95B56714}" type="presParOf" srcId="{BD767A93-0536-420D-A6F8-078362F0D307}" destId="{6FB5198E-CC81-47A1-B71D-72785EF89C8A}" srcOrd="0" destOrd="0" presId="urn:microsoft.com/office/officeart/2005/8/layout/hierarchy5"/>
    <dgm:cxn modelId="{1076B704-20E0-4437-A86B-4BE2C813E96B}" type="presParOf" srcId="{0472657D-AFF6-4C4D-9F46-F4248EFD1AF8}" destId="{C0E1DE22-2C30-411C-9810-46F18B6DDD54}" srcOrd="1" destOrd="0" presId="urn:microsoft.com/office/officeart/2005/8/layout/hierarchy5"/>
    <dgm:cxn modelId="{755E1418-4579-4EA9-98F1-5887E9F17272}" type="presParOf" srcId="{C0E1DE22-2C30-411C-9810-46F18B6DDD54}" destId="{E5B9A30A-E090-42C7-8006-487F21E18A77}" srcOrd="0" destOrd="0" presId="urn:microsoft.com/office/officeart/2005/8/layout/hierarchy5"/>
    <dgm:cxn modelId="{845BBF77-278E-42CD-9AB7-94FCDD5A0B94}" type="presParOf" srcId="{C0E1DE22-2C30-411C-9810-46F18B6DDD54}" destId="{B85E6302-D24F-4C29-A5DF-7B45FD14F1CF}" srcOrd="1" destOrd="0" presId="urn:microsoft.com/office/officeart/2005/8/layout/hierarchy5"/>
    <dgm:cxn modelId="{C5BECDA6-1EB9-4D7E-A9F4-40DD979D589E}" type="presParOf" srcId="{0472657D-AFF6-4C4D-9F46-F4248EFD1AF8}" destId="{D0E0E6F0-CDB9-4BC7-B61D-D5E1819380AE}" srcOrd="2" destOrd="0" presId="urn:microsoft.com/office/officeart/2005/8/layout/hierarchy5"/>
    <dgm:cxn modelId="{C01EC56D-3D99-444C-9B31-3DE4426F90E2}" type="presParOf" srcId="{D0E0E6F0-CDB9-4BC7-B61D-D5E1819380AE}" destId="{1CB5F97E-C85F-41F6-AFA4-88DDA6BDBC22}" srcOrd="0" destOrd="0" presId="urn:microsoft.com/office/officeart/2005/8/layout/hierarchy5"/>
    <dgm:cxn modelId="{3B9645DF-10C4-418D-B818-D6B37319C1C5}" type="presParOf" srcId="{0472657D-AFF6-4C4D-9F46-F4248EFD1AF8}" destId="{5B5F86FB-FF2A-41EE-8226-4FBED77F823A}" srcOrd="3" destOrd="0" presId="urn:microsoft.com/office/officeart/2005/8/layout/hierarchy5"/>
    <dgm:cxn modelId="{0C6EFE99-F291-4CC1-A179-AF7CDF4E0D83}" type="presParOf" srcId="{5B5F86FB-FF2A-41EE-8226-4FBED77F823A}" destId="{69E5943A-3B6B-4875-A325-605C65595FAB}" srcOrd="0" destOrd="0" presId="urn:microsoft.com/office/officeart/2005/8/layout/hierarchy5"/>
    <dgm:cxn modelId="{94221543-B6C8-4A31-8633-12A2E87BA0DD}" type="presParOf" srcId="{5B5F86FB-FF2A-41EE-8226-4FBED77F823A}" destId="{87732C66-1EA0-42BE-BDB4-67A5BF645B58}" srcOrd="1" destOrd="0" presId="urn:microsoft.com/office/officeart/2005/8/layout/hierarchy5"/>
    <dgm:cxn modelId="{7769E738-8341-4951-BF3B-D37BCB410FB2}" type="presParOf" srcId="{0B9A4798-BBC8-4CA2-90C4-67C5E1D2F847}" destId="{CDAEEA1A-0D4F-4C93-A5D5-783679F98DED}" srcOrd="1" destOrd="0" presId="urn:microsoft.com/office/officeart/2005/8/layout/hierarchy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EE2D00-3866-434D-8D86-EE5D26ABECD2}">
      <dsp:nvSpPr>
        <dsp:cNvPr id="0" name=""/>
        <dsp:cNvSpPr/>
      </dsp:nvSpPr>
      <dsp:spPr>
        <a:xfrm>
          <a:off x="3011" y="2297671"/>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Variables</a:t>
          </a:r>
        </a:p>
      </dsp:txBody>
      <dsp:txXfrm>
        <a:off x="32640" y="2327300"/>
        <a:ext cx="1963951" cy="952346"/>
      </dsp:txXfrm>
    </dsp:sp>
    <dsp:sp modelId="{125CFD36-6051-49B0-9F48-2F2D50354B5A}">
      <dsp:nvSpPr>
        <dsp:cNvPr id="0" name=""/>
        <dsp:cNvSpPr/>
      </dsp:nvSpPr>
      <dsp:spPr>
        <a:xfrm rot="18289469">
          <a:off x="1722288" y="2205562"/>
          <a:ext cx="1417149" cy="32475"/>
        </a:xfrm>
        <a:custGeom>
          <a:avLst/>
          <a:gdLst/>
          <a:ahLst/>
          <a:cxnLst/>
          <a:rect l="0" t="0" r="0" b="0"/>
          <a:pathLst>
            <a:path>
              <a:moveTo>
                <a:pt x="0" y="16237"/>
              </a:moveTo>
              <a:lnTo>
                <a:pt x="1417149" y="1623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2395434" y="2186371"/>
        <a:ext cx="70857" cy="70857"/>
      </dsp:txXfrm>
    </dsp:sp>
    <dsp:sp modelId="{1D028D43-97C9-4034-8DDE-1792A08EED94}">
      <dsp:nvSpPr>
        <dsp:cNvPr id="0" name=""/>
        <dsp:cNvSpPr/>
      </dsp:nvSpPr>
      <dsp:spPr>
        <a:xfrm>
          <a:off x="2835505" y="1134325"/>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Numerical</a:t>
          </a:r>
        </a:p>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(Quantitative)</a:t>
          </a:r>
        </a:p>
      </dsp:txBody>
      <dsp:txXfrm>
        <a:off x="2865134" y="1163954"/>
        <a:ext cx="1963951" cy="952346"/>
      </dsp:txXfrm>
    </dsp:sp>
    <dsp:sp modelId="{A35C0DBB-D74C-401A-9995-F55633616064}">
      <dsp:nvSpPr>
        <dsp:cNvPr id="0" name=""/>
        <dsp:cNvSpPr/>
      </dsp:nvSpPr>
      <dsp:spPr>
        <a:xfrm rot="19457599">
          <a:off x="4765039" y="1333053"/>
          <a:ext cx="996636" cy="32475"/>
        </a:xfrm>
        <a:custGeom>
          <a:avLst/>
          <a:gdLst/>
          <a:ahLst/>
          <a:cxnLst/>
          <a:rect l="0" t="0" r="0" b="0"/>
          <a:pathLst>
            <a:path>
              <a:moveTo>
                <a:pt x="0" y="16237"/>
              </a:moveTo>
              <a:lnTo>
                <a:pt x="996636" y="16237"/>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5238441" y="1324375"/>
        <a:ext cx="49831" cy="49831"/>
      </dsp:txXfrm>
    </dsp:sp>
    <dsp:sp modelId="{C9ABE12D-6914-48D4-BA65-69F698B8CFD4}">
      <dsp:nvSpPr>
        <dsp:cNvPr id="0" name=""/>
        <dsp:cNvSpPr/>
      </dsp:nvSpPr>
      <dsp:spPr>
        <a:xfrm>
          <a:off x="5667999" y="552652"/>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Discrete</a:t>
          </a:r>
        </a:p>
      </dsp:txBody>
      <dsp:txXfrm>
        <a:off x="5697628" y="582281"/>
        <a:ext cx="1963951" cy="952346"/>
      </dsp:txXfrm>
    </dsp:sp>
    <dsp:sp modelId="{86052AFA-EF46-4CF8-9D19-FC9957FBA09E}">
      <dsp:nvSpPr>
        <dsp:cNvPr id="0" name=""/>
        <dsp:cNvSpPr/>
      </dsp:nvSpPr>
      <dsp:spPr>
        <a:xfrm rot="2142401">
          <a:off x="4765039" y="1914726"/>
          <a:ext cx="996636" cy="32475"/>
        </a:xfrm>
        <a:custGeom>
          <a:avLst/>
          <a:gdLst/>
          <a:ahLst/>
          <a:cxnLst/>
          <a:rect l="0" t="0" r="0" b="0"/>
          <a:pathLst>
            <a:path>
              <a:moveTo>
                <a:pt x="0" y="16237"/>
              </a:moveTo>
              <a:lnTo>
                <a:pt x="996636" y="16237"/>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5238441" y="1906048"/>
        <a:ext cx="49831" cy="49831"/>
      </dsp:txXfrm>
    </dsp:sp>
    <dsp:sp modelId="{FEAD7372-F103-4457-BE4A-D6B33087E17C}">
      <dsp:nvSpPr>
        <dsp:cNvPr id="0" name=""/>
        <dsp:cNvSpPr/>
      </dsp:nvSpPr>
      <dsp:spPr>
        <a:xfrm>
          <a:off x="5667999" y="1715998"/>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Continuous</a:t>
          </a:r>
        </a:p>
      </dsp:txBody>
      <dsp:txXfrm>
        <a:off x="5697628" y="1745627"/>
        <a:ext cx="1963951" cy="952346"/>
      </dsp:txXfrm>
    </dsp:sp>
    <dsp:sp modelId="{0CF824C9-5AB5-4BFF-8688-290EE7EEECD5}">
      <dsp:nvSpPr>
        <dsp:cNvPr id="0" name=""/>
        <dsp:cNvSpPr/>
      </dsp:nvSpPr>
      <dsp:spPr>
        <a:xfrm rot="3310531">
          <a:off x="1722288" y="3368908"/>
          <a:ext cx="1417149" cy="32475"/>
        </a:xfrm>
        <a:custGeom>
          <a:avLst/>
          <a:gdLst/>
          <a:ahLst/>
          <a:cxnLst/>
          <a:rect l="0" t="0" r="0" b="0"/>
          <a:pathLst>
            <a:path>
              <a:moveTo>
                <a:pt x="0" y="16237"/>
              </a:moveTo>
              <a:lnTo>
                <a:pt x="1417149" y="16237"/>
              </a:lnTo>
            </a:path>
          </a:pathLst>
        </a:custGeom>
        <a:noFill/>
        <a:ln w="12700" cap="flat" cmpd="sng" algn="ctr">
          <a:solidFill>
            <a:schemeClr val="accent5">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2395434" y="3349717"/>
        <a:ext cx="70857" cy="70857"/>
      </dsp:txXfrm>
    </dsp:sp>
    <dsp:sp modelId="{AFB79631-4A51-4DD5-8BE9-D7B8FB5B3457}">
      <dsp:nvSpPr>
        <dsp:cNvPr id="0" name=""/>
        <dsp:cNvSpPr/>
      </dsp:nvSpPr>
      <dsp:spPr>
        <a:xfrm>
          <a:off x="2835505" y="3461016"/>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Categorical</a:t>
          </a:r>
        </a:p>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(Qualitative)</a:t>
          </a:r>
        </a:p>
      </dsp:txBody>
      <dsp:txXfrm>
        <a:off x="2865134" y="3490645"/>
        <a:ext cx="1963951" cy="952346"/>
      </dsp:txXfrm>
    </dsp:sp>
    <dsp:sp modelId="{BD767A93-0536-420D-A6F8-078362F0D307}">
      <dsp:nvSpPr>
        <dsp:cNvPr id="0" name=""/>
        <dsp:cNvSpPr/>
      </dsp:nvSpPr>
      <dsp:spPr>
        <a:xfrm rot="19457599">
          <a:off x="4765039" y="3659744"/>
          <a:ext cx="996636" cy="32475"/>
        </a:xfrm>
        <a:custGeom>
          <a:avLst/>
          <a:gdLst/>
          <a:ahLst/>
          <a:cxnLst/>
          <a:rect l="0" t="0" r="0" b="0"/>
          <a:pathLst>
            <a:path>
              <a:moveTo>
                <a:pt x="0" y="16237"/>
              </a:moveTo>
              <a:lnTo>
                <a:pt x="996636" y="16237"/>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5238441" y="3651066"/>
        <a:ext cx="49831" cy="49831"/>
      </dsp:txXfrm>
    </dsp:sp>
    <dsp:sp modelId="{E5B9A30A-E090-42C7-8006-487F21E18A77}">
      <dsp:nvSpPr>
        <dsp:cNvPr id="0" name=""/>
        <dsp:cNvSpPr/>
      </dsp:nvSpPr>
      <dsp:spPr>
        <a:xfrm>
          <a:off x="5667999" y="2879343"/>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Ordinal</a:t>
          </a:r>
        </a:p>
      </dsp:txBody>
      <dsp:txXfrm>
        <a:off x="5697628" y="2908972"/>
        <a:ext cx="1963951" cy="952346"/>
      </dsp:txXfrm>
    </dsp:sp>
    <dsp:sp modelId="{D0E0E6F0-CDB9-4BC7-B61D-D5E1819380AE}">
      <dsp:nvSpPr>
        <dsp:cNvPr id="0" name=""/>
        <dsp:cNvSpPr/>
      </dsp:nvSpPr>
      <dsp:spPr>
        <a:xfrm rot="2142401">
          <a:off x="4765039" y="4241417"/>
          <a:ext cx="996636" cy="32475"/>
        </a:xfrm>
        <a:custGeom>
          <a:avLst/>
          <a:gdLst/>
          <a:ahLst/>
          <a:cxnLst/>
          <a:rect l="0" t="0" r="0" b="0"/>
          <a:pathLst>
            <a:path>
              <a:moveTo>
                <a:pt x="0" y="16237"/>
              </a:moveTo>
              <a:lnTo>
                <a:pt x="996636" y="16237"/>
              </a:lnTo>
            </a:path>
          </a:pathLst>
        </a:custGeom>
        <a:no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b="1" kern="1200">
            <a:effectLst>
              <a:outerShdw blurRad="38100" dist="38100" dir="2700000" algn="tl">
                <a:srgbClr val="000000">
                  <a:alpha val="43137"/>
                </a:srgbClr>
              </a:outerShdw>
            </a:effectLst>
            <a:latin typeface="Lato" panose="020F0502020204030203" pitchFamily="34" charset="0"/>
          </a:endParaRPr>
        </a:p>
      </dsp:txBody>
      <dsp:txXfrm>
        <a:off x="5238441" y="4232739"/>
        <a:ext cx="49831" cy="49831"/>
      </dsp:txXfrm>
    </dsp:sp>
    <dsp:sp modelId="{69E5943A-3B6B-4875-A325-605C65595FAB}">
      <dsp:nvSpPr>
        <dsp:cNvPr id="0" name=""/>
        <dsp:cNvSpPr/>
      </dsp:nvSpPr>
      <dsp:spPr>
        <a:xfrm>
          <a:off x="5667999" y="4042689"/>
          <a:ext cx="2023209" cy="1011604"/>
        </a:xfrm>
        <a:prstGeom prst="roundRect">
          <a:avLst>
            <a:gd name="adj" fmla="val 10000"/>
          </a:avLst>
        </a:prstGeom>
        <a:solidFill>
          <a:schemeClr val="lt1">
            <a:hueOff val="0"/>
            <a:satOff val="0"/>
            <a:lumOff val="0"/>
            <a:alphaOff val="0"/>
          </a:schemeClr>
        </a:solidFill>
        <a:ln w="12700" cap="flat" cmpd="sng" algn="ctr">
          <a:solidFill>
            <a:schemeClr val="accent5">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605" tIns="14605" rIns="14605" bIns="14605" numCol="1" spcCol="1270" anchor="ctr" anchorCtr="0">
          <a:noAutofit/>
        </a:bodyPr>
        <a:lstStyle/>
        <a:p>
          <a:pPr marL="0" lvl="0" indent="0" algn="ctr" defTabSz="1022350">
            <a:lnSpc>
              <a:spcPct val="90000"/>
            </a:lnSpc>
            <a:spcBef>
              <a:spcPct val="0"/>
            </a:spcBef>
            <a:spcAft>
              <a:spcPct val="35000"/>
            </a:spcAft>
            <a:buNone/>
          </a:pPr>
          <a:r>
            <a:rPr lang="en-US" sz="2300" b="1" kern="1200" dirty="0">
              <a:effectLst>
                <a:outerShdw blurRad="38100" dist="38100" dir="2700000" algn="tl">
                  <a:srgbClr val="000000">
                    <a:alpha val="43137"/>
                  </a:srgbClr>
                </a:outerShdw>
              </a:effectLst>
              <a:latin typeface="Lato" panose="020F0502020204030203" pitchFamily="34" charset="0"/>
            </a:rPr>
            <a:t>Nominal</a:t>
          </a:r>
        </a:p>
      </dsp:txBody>
      <dsp:txXfrm>
        <a:off x="5697628" y="4072318"/>
        <a:ext cx="1963951" cy="952346"/>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5">
  <dgm:title val=""/>
  <dgm:desc val=""/>
  <dgm:catLst>
    <dgm:cat type="hierarchy" pri="6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 modelId="4">
          <dgm:prSet phldr="1"/>
        </dgm:pt>
        <dgm:pt modelId="5">
          <dgm:prSet phldr="1"/>
        </dgm:pt>
        <dgm:pt modelId="6">
          <dgm:prSet phldr="1"/>
        </dgm:pt>
      </dgm:ptLst>
      <dgm:cxnLst>
        <dgm:cxn modelId="7" srcId="0" destId="1" srcOrd="0" destOrd="0"/>
        <dgm:cxn modelId="8" srcId="1" destId="2" srcOrd="0" destOrd="0"/>
        <dgm:cxn modelId="9" srcId="1" destId="3" srcOrd="1" destOrd="0"/>
        <dgm:cxn modelId="23" srcId="2" destId="21" srcOrd="0" destOrd="0"/>
        <dgm:cxn modelId="24" srcId="2" destId="22" srcOrd="1" destOrd="0"/>
        <dgm:cxn modelId="33" srcId="3" destId="31" srcOrd="0" destOrd="0"/>
        <dgm:cxn modelId="10" srcId="0" destId="4" srcOrd="1" destOrd="0"/>
        <dgm:cxn modelId="11" srcId="0" destId="5" srcOrd="2" destOrd="0"/>
        <dgm:cxn modelId="12" srcId="0" destId="6" srcOrd="3" destOrd="0"/>
      </dgm:cxnLst>
      <dgm:bg/>
      <dgm:whole/>
    </dgm:dataModel>
  </dgm:sampData>
  <dgm:styleData>
    <dgm:dataModel>
      <dgm:ptLst>
        <dgm:pt modelId="0" type="doc"/>
        <dgm:pt modelId="1"/>
        <dgm:pt modelId="11"/>
        <dgm:pt modelId="12"/>
        <dgm:pt modelId="2"/>
        <dgm:pt modelId="3"/>
      </dgm:ptLst>
      <dgm:cxnLst>
        <dgm:cxn modelId="4" srcId="0" destId="1" srcOrd="0" destOrd="0"/>
        <dgm:cxn modelId="13" srcId="1" destId="11" srcOrd="0" destOrd="0"/>
        <dgm:cxn modelId="14" srcId="1" destId="12" srcOrd="1" destOrd="0"/>
        <dgm:cxn modelId="5" srcId="0" destId="2" srcOrd="1" destOrd="0"/>
        <dgm:cxn modelId="6" srcId="0" destId="3" srcOrd="2" destOrd="0"/>
      </dgm:cxnLst>
      <dgm:bg/>
      <dgm:whole/>
    </dgm:dataModel>
  </dgm:styleData>
  <dgm:clrData>
    <dgm:dataModel>
      <dgm:ptLst>
        <dgm:pt modelId="0" type="doc"/>
        <dgm:pt modelId="1"/>
        <dgm:pt modelId="2"/>
        <dgm:pt modelId="21"/>
        <dgm:pt modelId="211"/>
        <dgm:pt modelId="3"/>
        <dgm:pt modelId="31"/>
        <dgm:pt modelId="311"/>
        <dgm:pt modelId="4"/>
        <dgm:pt modelId="5"/>
        <dgm:pt modelId="6"/>
        <dgm:pt modelId="7"/>
      </dgm:ptLst>
      <dgm:cxnLst>
        <dgm:cxn modelId="8" srcId="0" destId="1" srcOrd="0" destOrd="0"/>
        <dgm:cxn modelId="9" srcId="1" destId="2" srcOrd="0" destOrd="0"/>
        <dgm:cxn modelId="10" srcId="1" destId="3" srcOrd="1" destOrd="0"/>
        <dgm:cxn modelId="23" srcId="2" destId="21" srcOrd="0" destOrd="0"/>
        <dgm:cxn modelId="24" srcId="21" destId="211" srcOrd="0" destOrd="0"/>
        <dgm:cxn modelId="33" srcId="3" destId="31" srcOrd="0" destOrd="0"/>
        <dgm:cxn modelId="34" srcId="31" destId="311" srcOrd="0" destOrd="0"/>
        <dgm:cxn modelId="11" srcId="0" destId="4" srcOrd="1" destOrd="0"/>
        <dgm:cxn modelId="12" srcId="0" destId="5" srcOrd="2" destOrd="0"/>
        <dgm:cxn modelId="13" srcId="0" destId="6" srcOrd="3" destOrd="0"/>
        <dgm:cxn modelId="14" srcId="0" destId="7" srcOrd="4" destOrd="0"/>
      </dgm:cxnLst>
      <dgm:bg/>
      <dgm:whole/>
    </dgm:dataModel>
  </dgm:clrData>
  <dgm:layoutNode name="mainComposite">
    <dgm:varLst>
      <dgm:chPref val="1"/>
      <dgm:dir/>
      <dgm:animOne val="branch"/>
      <dgm:animLvl val="lvl"/>
      <dgm:resizeHandles val="exact"/>
    </dgm:varLst>
    <dgm:alg type="composite"/>
    <dgm:presOf/>
    <dgm:shape xmlns:r="http://schemas.openxmlformats.org/officeDocument/2006/relationships" r:blip="">
      <dgm:adjLst/>
    </dgm:shape>
    <dgm:choose name="Name0">
      <dgm:if name="Name1" axis="ch" ptType="node" func="cnt" op="gte" val="2">
        <dgm:choose name="Name2">
          <dgm:if name="Name3" func="var" arg="dir" op="equ" val="norm">
            <dgm:constrLst>
              <dgm:constr type="l" for="ch" forName="hierFlow"/>
              <dgm:constr type="t" for="ch" forName="hierFlow" refType="h" fact="0.3"/>
              <dgm:constr type="r" for="ch" forName="hierFlow" refType="w" fact="0.98"/>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if>
          <dgm:else name="Name4">
            <dgm:constrLst>
              <dgm:constr type="l" for="ch" forName="hierFlow" refType="w" fact="0.02"/>
              <dgm:constr type="t" for="ch" forName="hierFlow" refType="h" fact="0.3"/>
              <dgm:constr type="r" for="ch" forName="hierFlow" refType="w"/>
              <dgm:constr type="b" for="ch" forName="hierFlow" refType="h" fact="0.96"/>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if>
      <dgm:else name="Name5">
        <dgm:constrLst>
          <dgm:constr type="l" for="ch" forName="hierFlow"/>
          <dgm:constr type="t" for="ch" forName="hierFlow"/>
          <dgm:constr type="r" for="ch" forName="hierFlow" refType="w"/>
          <dgm:constr type="b" for="ch" forName="hierFlow" refType="h"/>
          <dgm:constr type="l" for="ch" forName="bgShapesFlow"/>
          <dgm:constr type="t" for="ch" forName="bgShapesFlow"/>
          <dgm:constr type="r" for="ch" forName="bgShapesFlow" refType="w"/>
          <dgm:constr type="b" for="ch" forName="bgShapesFlow" refType="h"/>
          <dgm:constr type="h" for="des" forName="level1Shape" refType="h"/>
          <dgm:constr type="w" for="des" forName="level1Shape" refType="h" refFor="des" refForName="level1Shape" fact="2"/>
          <dgm:constr type="w" for="des" forName="level2Shape" refType="w" refFor="des" refForName="level1Shape" op="equ"/>
          <dgm:constr type="h" for="des" forName="level2Shape" refType="h" refFor="des" refForName="level1Shape" op="equ"/>
          <dgm:constr type="sp" for="des" refType="w" refFor="des" refForName="level1Shape" op="equ" fact="0.4"/>
          <dgm:constr type="sibSp" for="des" forName="hierChild1" refType="h" refFor="des" refForName="level1Shape" op="equ" fact="0.15"/>
          <dgm:constr type="sibSp" for="des" forName="hierChild2" refType="sibSp" refFor="des" refForName="hierChild1" op="equ"/>
          <dgm:constr type="sibSp" for="des" forName="hierChild3" refType="sibSp" refFor="des" refForName="hierChild1" op="equ"/>
          <dgm:constr type="userA" for="des" refType="w" refFor="des" refForName="level1Shape" op="equ"/>
          <dgm:constr type="userB" for="des" refType="sp" refFor="des" op="equ"/>
          <dgm:constr type="w" for="des" forName="firstBuf" refType="w" refFor="des" refForName="level1Shape" fact="0.1"/>
        </dgm:constrLst>
      </dgm:else>
    </dgm:choose>
    <dgm:ruleLst/>
    <dgm:layoutNode name="hierFlow">
      <dgm:choose name="Name6">
        <dgm:if name="Name7" func="var" arg="dir" op="equ" val="norm">
          <dgm:alg type="lin">
            <dgm:param type="linDir" val="fromL"/>
            <dgm:param type="nodeVertAlign" val="mid"/>
            <dgm:param type="vertAlign" val="mid"/>
            <dgm:param type="nodeHorzAlign" val="l"/>
            <dgm:param type="horzAlign" val="l"/>
            <dgm:param type="fallback" val="2D"/>
          </dgm:alg>
        </dgm:if>
        <dgm:else name="Name8">
          <dgm:alg type="lin">
            <dgm:param type="linDir" val="fromR"/>
            <dgm:param type="nodeVertAlign" val="mid"/>
            <dgm:param type="vertAlign" val="mid"/>
            <dgm:param type="nodeHorzAlign" val="r"/>
            <dgm:param type="horzAlign" val="r"/>
            <dgm:param type="fallback" val="2D"/>
          </dgm:alg>
        </dgm:else>
      </dgm:choose>
      <dgm:shape xmlns:r="http://schemas.openxmlformats.org/officeDocument/2006/relationships" r:blip="">
        <dgm:adjLst/>
      </dgm:shape>
      <dgm:presOf/>
      <dgm:constrLst>
        <dgm:constr type="primFontSz" for="des" ptType="node" op="equ" val="65"/>
        <dgm:constr type="primFontSz" for="des" forName="connTx" op="equ" val="55"/>
        <dgm:constr type="primFontSz" for="des" forName="connTx" refType="primFontSz" refFor="des" refPtType="node" op="lte" fact="0.8"/>
      </dgm:constrLst>
      <dgm:ruleLst/>
      <dgm:choose name="Name9">
        <dgm:if name="Name10" axis="ch" ptType="node" func="cnt" op="gte" val="2">
          <dgm:layoutNode name="firstBuf">
            <dgm:alg type="sp"/>
            <dgm:shape xmlns:r="http://schemas.openxmlformats.org/officeDocument/2006/relationships" r:blip="">
              <dgm:adjLst/>
            </dgm:shape>
            <dgm:presOf/>
            <dgm:constrLst/>
            <dgm:ruleLst/>
          </dgm:layoutNode>
        </dgm:if>
        <dgm:else name="Name11"/>
      </dgm:choose>
      <dgm:layoutNode name="hierChild1">
        <dgm:varLst>
          <dgm:chPref val="1"/>
          <dgm:animOne val="branch"/>
          <dgm:animLvl val="lvl"/>
        </dgm:varLst>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constrLst/>
        <dgm:ruleLst/>
        <dgm:forEach name="Name15" axis="ch" cnt="3">
          <dgm:forEach name="Name16" axis="self" ptType="node">
            <dgm:layoutNode name="Name17">
              <dgm:choose name="Name18">
                <dgm:if name="Name19" func="var" arg="dir" op="equ" val="norm">
                  <dgm:alg type="hierRoot">
                    <dgm:param type="hierAlign" val="lCtrCh"/>
                  </dgm:alg>
                </dgm:if>
                <dgm:else name="Name20">
                  <dgm:alg type="hierRoot">
                    <dgm:param type="hierAlign" val="rCtrCh"/>
                  </dgm:alg>
                </dgm:else>
              </dgm:choose>
              <dgm:shape xmlns:r="http://schemas.openxmlformats.org/officeDocument/2006/relationships" r:blip="">
                <dgm:adjLst/>
              </dgm:shape>
              <dgm:presOf/>
              <dgm:constrLst/>
              <dgm:ruleLst/>
              <dgm:layoutNode name="level1Shap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2">
                <dgm:choose name="Name21">
                  <dgm:if name="Name22" func="var" arg="dir" op="equ" val="norm">
                    <dgm:alg type="hierChild">
                      <dgm:param type="linDir" val="fromT"/>
                      <dgm:param type="chAlign" val="l"/>
                    </dgm:alg>
                  </dgm:if>
                  <dgm:else name="Name23">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24" axis="self" ptType="parTrans" cnt="1">
                    <dgm:layoutNode name="Name25">
                      <dgm:choose name="Name26">
                        <dgm:if name="Name27" func="var" arg="dir" op="equ" val="norm">
                          <dgm:alg type="conn">
                            <dgm:param type="dim" val="1D"/>
                            <dgm:param type="begPts" val="midR"/>
                            <dgm:param type="endPts" val="midL"/>
                            <dgm:param type="endSty" val="noArr"/>
                          </dgm:alg>
                        </dgm:if>
                        <dgm:else name="Name28">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29" axis="self" ptType="node">
                    <dgm:layoutNode name="Name30">
                      <dgm:choose name="Name31">
                        <dgm:if name="Name32" func="var" arg="dir" op="equ" val="norm">
                          <dgm:alg type="hierRoot">
                            <dgm:param type="hierAlign" val="lCtrCh"/>
                          </dgm:alg>
                        </dgm:if>
                        <dgm:else name="Name33">
                          <dgm:alg type="hierRoot">
                            <dgm:param type="hierAlign" val="rCtrCh"/>
                          </dgm:alg>
                        </dgm:else>
                      </dgm:choose>
                      <dgm:shape xmlns:r="http://schemas.openxmlformats.org/officeDocument/2006/relationships" r:blip="">
                        <dgm:adjLst/>
                      </dgm:shape>
                      <dgm:presOf/>
                      <dgm:constrLst/>
                      <dgm:ruleLst/>
                      <dgm:layoutNode name="level2Shape">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hierChild3">
                        <dgm:choose name="Name34">
                          <dgm:if name="Name35" func="var" arg="dir" op="equ" val="norm">
                            <dgm:alg type="hierChild">
                              <dgm:param type="linDir" val="fromT"/>
                              <dgm:param type="chAlign" val="l"/>
                            </dgm:alg>
                          </dgm:if>
                          <dgm:else name="Name36">
                            <dgm:alg type="hierChild">
                              <dgm:param type="linDir" val="fromT"/>
                              <dgm:param type="chAlign" val="r"/>
                            </dgm:alg>
                          </dgm:else>
                        </dgm:choose>
                        <dgm:shape xmlns:r="http://schemas.openxmlformats.org/officeDocument/2006/relationships" r:blip="">
                          <dgm:adjLst/>
                        </dgm:shape>
                        <dgm:presOf/>
                        <dgm:constrLst/>
                        <dgm:ruleLst/>
                        <dgm:forEach name="Name37" ref="repeat"/>
                      </dgm:layoutNode>
                    </dgm:layoutNode>
                  </dgm:forEach>
                </dgm:forEach>
              </dgm:layoutNode>
            </dgm:layoutNode>
          </dgm:forEach>
        </dgm:forEach>
      </dgm:layoutNode>
    </dgm:layoutNode>
    <dgm:layoutNode name="bgShapesFlow">
      <dgm:choose name="Name38">
        <dgm:if name="Name39" func="var" arg="dir" op="equ" val="norm">
          <dgm:alg type="lin">
            <dgm:param type="linDir" val="fromL"/>
            <dgm:param type="nodeVertAlign" val="mid"/>
            <dgm:param type="vertAlign" val="mid"/>
            <dgm:param type="nodeHorzAlign" val="l"/>
            <dgm:param type="horzAlign" val="l"/>
          </dgm:alg>
        </dgm:if>
        <dgm:else name="Name40">
          <dgm:alg type="lin">
            <dgm:param type="linDir" val="fromR"/>
            <dgm:param type="nodeVertAlign" val="mid"/>
            <dgm:param type="vertAlign" val="mid"/>
            <dgm:param type="nodeHorzAlign" val="r"/>
            <dgm:param type="horzAlign" val="r"/>
          </dgm:alg>
        </dgm:else>
      </dgm:choose>
      <dgm:shape xmlns:r="http://schemas.openxmlformats.org/officeDocument/2006/relationships" r:blip="">
        <dgm:adjLst/>
      </dgm:shape>
      <dgm:presOf/>
      <dgm:constrLst>
        <dgm:constr type="w" for="ch" forName="rectComp" refType="w"/>
        <dgm:constr type="h" for="ch" forName="rectComp" refType="h"/>
        <dgm:constr type="h" for="des" forName="bgRect" refType="h"/>
        <dgm:constr type="primFontSz" for="des" forName="bgRectTx" op="equ" val="65"/>
      </dgm:constrLst>
      <dgm:ruleLst/>
      <dgm:forEach name="Name41" axis="ch" ptType="node" st="2">
        <dgm:layoutNode name="rectComp">
          <dgm:alg type="composite"/>
          <dgm:shape xmlns:r="http://schemas.openxmlformats.org/officeDocument/2006/relationships" r:blip="">
            <dgm:adjLst/>
          </dgm:shape>
          <dgm:presOf/>
          <dgm:constrLst>
            <dgm:constr type="userA"/>
            <dgm:constr type="l" for="ch" forName="bgRect"/>
            <dgm:constr type="t" for="ch" forName="bgRect"/>
            <dgm:constr type="w" for="ch" forName="bgRect" refType="userA" fact="1.2"/>
            <dgm:constr type="l" for="ch" forName="bgRectTx"/>
            <dgm:constr type="t" for="ch" forName="bgRectTx"/>
            <dgm:constr type="h" for="ch" forName="bgRectTx" refType="h" refFor="ch" refForName="bgRect" fact="0.3"/>
            <dgm:constr type="w" for="ch" forName="bgRectTx" refType="w" refFor="ch" refForName="bgRect" op="equ"/>
          </dgm:constrLst>
          <dgm:ruleLst/>
          <dgm:layoutNode name="bgRect" styleLbl="bgShp">
            <dgm:alg type="sp"/>
            <dgm:shape xmlns:r="http://schemas.openxmlformats.org/officeDocument/2006/relationships" type="roundRect" r:blip="" zOrderOff="-999">
              <dgm:adjLst>
                <dgm:adj idx="1" val="0.1"/>
              </dgm:adjLst>
            </dgm:shape>
            <dgm:presOf axis="desOrSelf" ptType="node"/>
            <dgm:constrLst/>
            <dgm:ruleLst/>
          </dgm:layoutNode>
          <dgm:layoutNode name="bgRectTx" styleLbl="bgShp">
            <dgm:varLst>
              <dgm:bulletEnabled val="1"/>
            </dgm:varLst>
            <dgm:alg type="tx"/>
            <dgm:shape xmlns:r="http://schemas.openxmlformats.org/officeDocument/2006/relationships" type="rect" r:blip="" zOrderOff="-999" hideGeom="1">
              <dgm:adjLst/>
            </dgm:shape>
            <dgm:presOf axis="desOrSelf" ptType="node"/>
            <dgm:constrLst/>
            <dgm:ruleLst>
              <dgm:rule type="primFontSz" val="5" fact="NaN" max="NaN"/>
            </dgm:ruleLst>
          </dgm:layoutNode>
        </dgm:layoutNode>
        <dgm:choose name="Name42">
          <dgm:if name="Name43" axis="self" ptType="node" func="revPos" op="gte" val="2">
            <dgm:layoutNode name="spComp">
              <dgm:alg type="composite"/>
              <dgm:shape xmlns:r="http://schemas.openxmlformats.org/officeDocument/2006/relationships" r:blip="">
                <dgm:adjLst/>
              </dgm:shape>
              <dgm:presOf/>
              <dgm:constrLst>
                <dgm:constr type="userA"/>
                <dgm:constr type="userB"/>
                <dgm:constr type="l" for="ch" forName="hSp"/>
                <dgm:constr type="t" for="ch" forName="hSp"/>
                <dgm:constr type="w" for="ch" forName="hSp" refType="userB"/>
                <dgm:constr type="wOff" for="ch" forName="hSp" refType="userA" fact="-0.2"/>
              </dgm:constrLst>
              <dgm:ruleLst/>
              <dgm:layoutNode name="hSp">
                <dgm:alg type="sp"/>
                <dgm:shape xmlns:r="http://schemas.openxmlformats.org/officeDocument/2006/relationships" r:blip="">
                  <dgm:adjLst/>
                </dgm:shape>
                <dgm:presOf/>
                <dgm:constrLst/>
                <dgm:ruleLst/>
              </dgm:layoutNode>
            </dgm:layoutNode>
          </dgm:if>
          <dgm:else name="Name44"/>
        </dgm:choos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21F73DB-2D47-412A-988F-91DA9D5B50D6}" type="datetimeFigureOut">
              <a:rPr lang="en-US" smtClean="0"/>
              <a:t>4/17/2023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9204244-9D74-4567-9CBA-360BE96B988E}" type="slidenum">
              <a:rPr lang="en-US" smtClean="0"/>
              <a:t>‹#›</a:t>
            </a:fld>
            <a:endParaRPr lang="en-US"/>
          </a:p>
        </p:txBody>
      </p:sp>
    </p:spTree>
    <p:extLst>
      <p:ext uri="{BB962C8B-B14F-4D97-AF65-F5344CB8AC3E}">
        <p14:creationId xmlns:p14="http://schemas.microsoft.com/office/powerpoint/2010/main" val="1205488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E9204244-9D74-4567-9CBA-360BE96B988E}" type="slidenum">
              <a:rPr lang="en-US" smtClean="0"/>
              <a:t>2</a:t>
            </a:fld>
            <a:endParaRPr lang="en-US"/>
          </a:p>
        </p:txBody>
      </p:sp>
    </p:spTree>
    <p:extLst>
      <p:ext uri="{BB962C8B-B14F-4D97-AF65-F5344CB8AC3E}">
        <p14:creationId xmlns:p14="http://schemas.microsoft.com/office/powerpoint/2010/main" val="1865681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histogram</a:t>
            </a:r>
            <a:r>
              <a:rPr lang="en-US" baseline="0" dirty="0"/>
              <a:t> is a technique for viewing univariate data. Multiple histograms could be overlaid to observed the difference between variables if they have the same scale or are properly normalized.</a:t>
            </a:r>
          </a:p>
          <a:p>
            <a:r>
              <a:rPr lang="en-US" baseline="0" dirty="0"/>
              <a:t>The data are discretized into “bins”, which are usually equally-sized intervals of the data. The data are counted by the number that fall within each bin.</a:t>
            </a:r>
          </a:p>
          <a:p>
            <a:r>
              <a:rPr lang="en-US" baseline="0" dirty="0"/>
              <a:t>Histograms are sometimes displayed with raw counts (i.e. the counted number of data within a bin), and sometimes with the frequency (which is the count divided by the total sample size).</a:t>
            </a:r>
          </a:p>
          <a:p>
            <a:r>
              <a:rPr lang="en-US" baseline="0" dirty="0"/>
              <a:t>Coming up with what boundaries to use for the bins can be tricky. There are a multitude of “rules”, usually based on the underlying sample size, for estimating the bin “edge” values to use. The default in the [R] programming language is </a:t>
            </a:r>
            <a:r>
              <a:rPr lang="en-US" baseline="0" dirty="0" err="1"/>
              <a:t>Sturges</a:t>
            </a:r>
            <a:r>
              <a:rPr lang="en-US" baseline="0" dirty="0"/>
              <a:t>’ formula, which computes bin sizes using </a:t>
            </a:r>
            <a:r>
              <a:rPr lang="en-US" baseline="0" dirty="0">
                <a:latin typeface="Consolas" panose="020B0609020204030204" pitchFamily="49" charset="0"/>
              </a:rPr>
              <a:t>ceil(log2(n)) + 1 </a:t>
            </a:r>
            <a:r>
              <a:rPr lang="en-US" baseline="0" dirty="0">
                <a:latin typeface="+mn-lt"/>
              </a:rPr>
              <a:t>– and is very simple. Sometimes it is a hand optimization problem to make the figure look how you’d expect. The bin sizing is a “parameter” in the sense that you can change it, and your results will change.</a:t>
            </a:r>
          </a:p>
          <a:p>
            <a:r>
              <a:rPr lang="en-US" baseline="0" dirty="0">
                <a:latin typeface="+mn-lt"/>
              </a:rPr>
              <a:t>What does this plot show?</a:t>
            </a:r>
          </a:p>
          <a:p>
            <a:r>
              <a:rPr lang="en-US" b="1" baseline="0" dirty="0">
                <a:latin typeface="+mn-lt"/>
              </a:rPr>
              <a:t>Right skewed (positive skew) data</a:t>
            </a:r>
          </a:p>
          <a:p>
            <a:r>
              <a:rPr lang="en-US" b="1" baseline="0" dirty="0">
                <a:latin typeface="+mn-lt"/>
              </a:rPr>
              <a:t>A mode somewhere between 0 and 1</a:t>
            </a:r>
            <a:endParaRPr lang="en-US" b="1" dirty="0">
              <a:latin typeface="+mn-lt"/>
            </a:endParaRPr>
          </a:p>
        </p:txBody>
      </p:sp>
      <p:sp>
        <p:nvSpPr>
          <p:cNvPr id="4" name="Slide Number Placeholder 3"/>
          <p:cNvSpPr>
            <a:spLocks noGrp="1"/>
          </p:cNvSpPr>
          <p:nvPr>
            <p:ph type="sldNum" sz="quarter" idx="10"/>
          </p:nvPr>
        </p:nvSpPr>
        <p:spPr/>
        <p:txBody>
          <a:bodyPr/>
          <a:lstStyle/>
          <a:p>
            <a:fld id="{0BC0BDEF-07CA-4A2C-B54E-7A0A7E68AC86}" type="slidenum">
              <a:rPr lang="en-US" smtClean="0"/>
              <a:t>17</a:t>
            </a:fld>
            <a:endParaRPr lang="en-US"/>
          </a:p>
        </p:txBody>
      </p:sp>
    </p:spTree>
    <p:extLst>
      <p:ext uri="{BB962C8B-B14F-4D97-AF65-F5344CB8AC3E}">
        <p14:creationId xmlns:p14="http://schemas.microsoft.com/office/powerpoint/2010/main" val="40829474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Bins too small don’t help</a:t>
            </a:r>
            <a:r>
              <a:rPr lang="en-US" baseline="0" dirty="0"/>
              <a:t> you see the general shape of the data.</a:t>
            </a:r>
          </a:p>
          <a:p>
            <a:r>
              <a:rPr lang="en-US" baseline="0" dirty="0"/>
              <a:t>Bins too big overgeneralize the data as well. Finding the right size in-between might take a little hand optimization.</a:t>
            </a:r>
            <a:endParaRPr lang="en-US" dirty="0"/>
          </a:p>
        </p:txBody>
      </p:sp>
      <p:sp>
        <p:nvSpPr>
          <p:cNvPr id="4" name="Slide Number Placeholder 3"/>
          <p:cNvSpPr>
            <a:spLocks noGrp="1"/>
          </p:cNvSpPr>
          <p:nvPr>
            <p:ph type="sldNum" sz="quarter" idx="10"/>
          </p:nvPr>
        </p:nvSpPr>
        <p:spPr/>
        <p:txBody>
          <a:bodyPr/>
          <a:lstStyle/>
          <a:p>
            <a:fld id="{0BC0BDEF-07CA-4A2C-B54E-7A0A7E68AC86}" type="slidenum">
              <a:rPr lang="en-US" smtClean="0"/>
              <a:t>18</a:t>
            </a:fld>
            <a:endParaRPr lang="en-US"/>
          </a:p>
        </p:txBody>
      </p:sp>
    </p:spTree>
    <p:extLst>
      <p:ext uri="{BB962C8B-B14F-4D97-AF65-F5344CB8AC3E}">
        <p14:creationId xmlns:p14="http://schemas.microsoft.com/office/powerpoint/2010/main" val="22656524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Kernel density</a:t>
            </a:r>
            <a:r>
              <a:rPr lang="en-US" baseline="0" dirty="0"/>
              <a:t> estimates represent the same thing as histograms, except instead of counting the points in discrete bins, it represents each data point as a “kernel”. Then, for a range of values of the data, it sums up the kernels for each of the data points.</a:t>
            </a:r>
          </a:p>
          <a:p>
            <a:r>
              <a:rPr lang="en-US" baseline="0" dirty="0"/>
              <a:t>Similar to the histogram, the density is sensitive to choice of kernel and a parameter called the “bandwidth”, which controls the shape of the kernel. These two items might be thought of as parameters, but realistically you still can’t go outside the range of your data with this method.</a:t>
            </a:r>
          </a:p>
          <a:p>
            <a:r>
              <a:rPr lang="en-US" baseline="0" dirty="0"/>
              <a:t>Common kernels include the Gaussian (which makes little bell curves), the uniform (also called the “boxcar” function), the triangular, parabolic, and so on. For many applications the Gaussian is perfectly appropriate.</a:t>
            </a:r>
          </a:p>
          <a:p>
            <a:endParaRPr lang="en-US" baseline="0" dirty="0"/>
          </a:p>
          <a:p>
            <a:r>
              <a:rPr lang="en-US" baseline="0" dirty="0"/>
              <a:t>This process is much easier to do using something like [R] or Python than doing it by hand.</a:t>
            </a:r>
          </a:p>
          <a:p>
            <a:endParaRPr lang="en-US" baseline="0" dirty="0"/>
          </a:p>
          <a:p>
            <a:r>
              <a:rPr lang="en-US" baseline="0" dirty="0"/>
              <a:t>What does this plot (which is illustrating the same population as the histogram two slides ago, standard Gumbel noise) show?</a:t>
            </a:r>
          </a:p>
          <a:p>
            <a:r>
              <a:rPr lang="en-US" b="1" baseline="0" dirty="0"/>
              <a:t>Still right-skewed</a:t>
            </a:r>
          </a:p>
          <a:p>
            <a:r>
              <a:rPr lang="en-US" b="1" baseline="0" dirty="0"/>
              <a:t>Mode is right around zero</a:t>
            </a:r>
            <a:endParaRPr lang="en-US" b="1" dirty="0"/>
          </a:p>
        </p:txBody>
      </p:sp>
      <p:sp>
        <p:nvSpPr>
          <p:cNvPr id="4" name="Slide Number Placeholder 3"/>
          <p:cNvSpPr>
            <a:spLocks noGrp="1"/>
          </p:cNvSpPr>
          <p:nvPr>
            <p:ph type="sldNum" sz="quarter" idx="10"/>
          </p:nvPr>
        </p:nvSpPr>
        <p:spPr/>
        <p:txBody>
          <a:bodyPr/>
          <a:lstStyle/>
          <a:p>
            <a:fld id="{0BC0BDEF-07CA-4A2C-B54E-7A0A7E68AC86}" type="slidenum">
              <a:rPr lang="en-US" smtClean="0"/>
              <a:t>19</a:t>
            </a:fld>
            <a:endParaRPr lang="en-US"/>
          </a:p>
        </p:txBody>
      </p:sp>
    </p:spTree>
    <p:extLst>
      <p:ext uri="{BB962C8B-B14F-4D97-AF65-F5344CB8AC3E}">
        <p14:creationId xmlns:p14="http://schemas.microsoft.com/office/powerpoint/2010/main" val="30770157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left is a histogram, with vertical tics on the x-axis</a:t>
            </a:r>
            <a:r>
              <a:rPr lang="en-US" baseline="0" dirty="0"/>
              <a:t> representing the data observations. On the right is the same data represented using a density plot and Gaussian kernels. Note that the peaks of each of the dashed red bell curves corresponds to a single observation. The bandwidth controls the width of the little red bell curves. To compute the thick blue line, imagine for several values on the x-axis, projecting a vertical line through the red dashed lines and adding up all of their values.</a:t>
            </a:r>
          </a:p>
          <a:p>
            <a:r>
              <a:rPr lang="en-US" baseline="0" dirty="0"/>
              <a:t>Computing density plots is far easier with computer tools.</a:t>
            </a:r>
          </a:p>
          <a:p>
            <a:r>
              <a:rPr lang="en-US" baseline="0" dirty="0"/>
              <a:t>Note that the second plot shows evidence of bimodality, which could potentially be challenging for using some kinds of models (most are </a:t>
            </a:r>
            <a:r>
              <a:rPr lang="en-US" baseline="0" dirty="0" err="1"/>
              <a:t>unimodal</a:t>
            </a:r>
            <a:r>
              <a:rPr lang="en-US" baseline="0" dirty="0"/>
              <a:t>.)</a:t>
            </a:r>
            <a:endParaRPr lang="en-US" dirty="0"/>
          </a:p>
        </p:txBody>
      </p:sp>
      <p:sp>
        <p:nvSpPr>
          <p:cNvPr id="4" name="Slide Number Placeholder 3"/>
          <p:cNvSpPr>
            <a:spLocks noGrp="1"/>
          </p:cNvSpPr>
          <p:nvPr>
            <p:ph type="sldNum" sz="quarter" idx="10"/>
          </p:nvPr>
        </p:nvSpPr>
        <p:spPr/>
        <p:txBody>
          <a:bodyPr/>
          <a:lstStyle/>
          <a:p>
            <a:fld id="{0BC0BDEF-07CA-4A2C-B54E-7A0A7E68AC86}" type="slidenum">
              <a:rPr lang="en-US" smtClean="0"/>
              <a:t>20</a:t>
            </a:fld>
            <a:endParaRPr lang="en-US"/>
          </a:p>
        </p:txBody>
      </p:sp>
    </p:spTree>
    <p:extLst>
      <p:ext uri="{BB962C8B-B14F-4D97-AF65-F5344CB8AC3E}">
        <p14:creationId xmlns:p14="http://schemas.microsoft.com/office/powerpoint/2010/main" val="334235234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a:t>
            </a:r>
            <a:r>
              <a:rPr lang="en-US" baseline="0" dirty="0"/>
              <a:t> does CDF stand for? </a:t>
            </a:r>
            <a:r>
              <a:rPr lang="en-US" b="1" baseline="0" dirty="0"/>
              <a:t>Cumulative distribution function.</a:t>
            </a:r>
            <a:br>
              <a:rPr lang="en-US" b="0" baseline="0" dirty="0"/>
            </a:br>
            <a:r>
              <a:rPr lang="en-US" b="0" baseline="0" dirty="0"/>
              <a:t>The eCDF is similar to the histogram except instead of having constant width bins of data and finding the frequency of data in that bin, you have a constant width of probability for each data point. In most cases this weight is 1/</a:t>
            </a:r>
            <a:r>
              <a:rPr lang="en-US" b="0" i="1" baseline="0" dirty="0"/>
              <a:t>n</a:t>
            </a:r>
            <a:r>
              <a:rPr lang="en-US" b="0" i="0" baseline="0" dirty="0"/>
              <a:t> where </a:t>
            </a:r>
            <a:r>
              <a:rPr lang="en-US" b="0" i="1" baseline="0" dirty="0"/>
              <a:t>n</a:t>
            </a:r>
            <a:r>
              <a:rPr lang="en-US" b="0" i="0" baseline="0" dirty="0"/>
              <a:t> is the sample size. There are no parameters in this way of displaying the data, although there is the implicit assumption that each observation has a probability of occurring of 1/</a:t>
            </a:r>
            <a:r>
              <a:rPr lang="en-US" b="0" i="1" baseline="0" dirty="0"/>
              <a:t>n.</a:t>
            </a:r>
            <a:r>
              <a:rPr lang="en-US" b="0" i="0" baseline="0" dirty="0"/>
              <a:t> Truly this value only exists in the limit (n </a:t>
            </a:r>
            <a:r>
              <a:rPr lang="en-US" b="0" i="0" baseline="0" dirty="0" err="1"/>
              <a:t>appr</a:t>
            </a:r>
            <a:r>
              <a:rPr lang="en-US" b="0" i="0" baseline="0" dirty="0"/>
              <a:t> </a:t>
            </a:r>
            <a:r>
              <a:rPr lang="en-US" b="0" i="0" baseline="0" dirty="0" err="1"/>
              <a:t>inf</a:t>
            </a:r>
            <a:r>
              <a:rPr lang="en-US" b="0" i="0" baseline="0" dirty="0"/>
              <a:t>) with p(X = x) </a:t>
            </a:r>
            <a:r>
              <a:rPr lang="en-US" b="0" i="0" baseline="0" dirty="0" err="1"/>
              <a:t>appr</a:t>
            </a:r>
            <a:r>
              <a:rPr lang="en-US" b="0" i="0" baseline="0" dirty="0"/>
              <a:t> 0.</a:t>
            </a:r>
          </a:p>
          <a:p>
            <a:r>
              <a:rPr lang="en-US" b="0" i="0" baseline="0" dirty="0"/>
              <a:t>What is the cumulative probability of the largest datum in this sample? </a:t>
            </a:r>
            <a:r>
              <a:rPr lang="en-US" b="1" i="0" baseline="0" dirty="0"/>
              <a:t>1.</a:t>
            </a:r>
            <a:r>
              <a:rPr lang="en-US" b="0" i="0" baseline="0" dirty="0"/>
              <a:t> What does this imply? </a:t>
            </a:r>
            <a:r>
              <a:rPr lang="en-US" b="1" i="0" baseline="0" dirty="0"/>
              <a:t>The probability of exceeding the largest value in the data is 0.</a:t>
            </a:r>
            <a:endParaRPr lang="en-US" b="0" i="0" baseline="0" dirty="0"/>
          </a:p>
          <a:p>
            <a:r>
              <a:rPr lang="en-US" b="0" i="0" baseline="0" dirty="0"/>
              <a:t>What can you learn from this plot?</a:t>
            </a:r>
          </a:p>
          <a:p>
            <a:r>
              <a:rPr lang="en-US" b="1" i="0" baseline="0" dirty="0"/>
              <a:t>The data are right-skewed, there is a long tail out to the right.</a:t>
            </a:r>
          </a:p>
          <a:p>
            <a:r>
              <a:rPr lang="en-US" b="1" i="0" baseline="0" dirty="0"/>
              <a:t>The mode of the data is around zero (the points are clustered close to that area).</a:t>
            </a:r>
            <a:endParaRPr lang="en-US" b="1" baseline="0" dirty="0"/>
          </a:p>
        </p:txBody>
      </p:sp>
      <p:sp>
        <p:nvSpPr>
          <p:cNvPr id="4" name="Slide Number Placeholder 3"/>
          <p:cNvSpPr>
            <a:spLocks noGrp="1"/>
          </p:cNvSpPr>
          <p:nvPr>
            <p:ph type="sldNum" sz="quarter" idx="10"/>
          </p:nvPr>
        </p:nvSpPr>
        <p:spPr/>
        <p:txBody>
          <a:bodyPr/>
          <a:lstStyle/>
          <a:p>
            <a:fld id="{0BC0BDEF-07CA-4A2C-B54E-7A0A7E68AC86}" type="slidenum">
              <a:rPr lang="en-US" smtClean="0"/>
              <a:t>21</a:t>
            </a:fld>
            <a:endParaRPr lang="en-US"/>
          </a:p>
        </p:txBody>
      </p:sp>
    </p:spTree>
    <p:extLst>
      <p:ext uri="{BB962C8B-B14F-4D97-AF65-F5344CB8AC3E}">
        <p14:creationId xmlns:p14="http://schemas.microsoft.com/office/powerpoint/2010/main" val="60109144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Recall plotting positions from this morning. Plotting positions are an empirical way of representing data and much</a:t>
            </a:r>
            <a:r>
              <a:rPr lang="en-US" baseline="0" dirty="0"/>
              <a:t> in the same way represent the same thin as an eCDF, but what’s the difference?</a:t>
            </a:r>
          </a:p>
          <a:p>
            <a:r>
              <a:rPr lang="en-US" b="1" baseline="0" dirty="0"/>
              <a:t>Probability is on the x-axis</a:t>
            </a:r>
          </a:p>
          <a:p>
            <a:r>
              <a:rPr lang="en-US" b="1" baseline="0" dirty="0"/>
              <a:t>The probability axis is not linear, it has been stretched/transformed</a:t>
            </a:r>
          </a:p>
          <a:p>
            <a:r>
              <a:rPr lang="en-US" b="1" baseline="0" dirty="0"/>
              <a:t>The largest value does not have a cumulative probability of 1</a:t>
            </a:r>
          </a:p>
          <a:p>
            <a:endParaRPr lang="en-US" b="1" baseline="0" dirty="0"/>
          </a:p>
          <a:p>
            <a:r>
              <a:rPr lang="en-US" b="0" baseline="0" dirty="0"/>
              <a:t>Each of the points is associated with an empirical estimate of its frequency which is </a:t>
            </a:r>
            <a:r>
              <a:rPr lang="en-US" b="0" i="1" baseline="0" dirty="0"/>
              <a:t>only based on the sample size.</a:t>
            </a:r>
            <a:r>
              <a:rPr lang="en-US" b="0" i="0" baseline="0" dirty="0"/>
              <a:t> Any time you see a plotting-position based plot, or an eCDF, keep in mind that the points have a position on the plot which is defined by the magnitude of the value, and some frequency estimated from the sample size. The estimate for frequency only comes from the sample size, so there is a profound amount of uncertainty around the estimate when you get to the far left (or right) side, and it is sensitive to the way you compute the plotting position (there are multiple methods.) The plotting position is therefore “parameterized” in only a weak way. You can’t make inferences outside the sample based on the plotting positions well.</a:t>
            </a:r>
            <a:endParaRPr lang="en-US" b="0" baseline="0" dirty="0"/>
          </a:p>
          <a:p>
            <a:endParaRPr lang="en-US" b="0" baseline="0" dirty="0"/>
          </a:p>
          <a:p>
            <a:r>
              <a:rPr lang="en-US" b="0" baseline="0" dirty="0"/>
              <a:t>This plot has an x-axis that has been transformed using the normal distribution, so data drawn from a normal distribution will show up as a straight line. </a:t>
            </a:r>
            <a:r>
              <a:rPr lang="en-US" b="0" i="1" baseline="0" dirty="0"/>
              <a:t>Keep this idea in your back pocket.</a:t>
            </a:r>
          </a:p>
          <a:p>
            <a:r>
              <a:rPr lang="en-US" b="0" i="0" baseline="0" dirty="0"/>
              <a:t>A normal distribution has a skewness equal to zero. If it shows up as a straight line on the normally-transformed plot, what does curvature show?</a:t>
            </a:r>
          </a:p>
          <a:p>
            <a:r>
              <a:rPr lang="en-US" b="1" i="0" baseline="0" dirty="0"/>
              <a:t>It is an indicator for skewness – upward curvature (a long left side with values on the right side that curl up like a hockey stick) means positive (right) skew. Downward curvature (a long right side, with values dropping off drastically on the far left) indicates negative (left) skewness.</a:t>
            </a:r>
            <a:endParaRPr lang="en-US" b="1" i="0" dirty="0"/>
          </a:p>
        </p:txBody>
      </p:sp>
      <p:sp>
        <p:nvSpPr>
          <p:cNvPr id="4" name="Slide Number Placeholder 3"/>
          <p:cNvSpPr>
            <a:spLocks noGrp="1"/>
          </p:cNvSpPr>
          <p:nvPr>
            <p:ph type="sldNum" sz="quarter" idx="10"/>
          </p:nvPr>
        </p:nvSpPr>
        <p:spPr/>
        <p:txBody>
          <a:bodyPr/>
          <a:lstStyle/>
          <a:p>
            <a:fld id="{0BC0BDEF-07CA-4A2C-B54E-7A0A7E68AC86}" type="slidenum">
              <a:rPr lang="en-US" smtClean="0"/>
              <a:t>22</a:t>
            </a:fld>
            <a:endParaRPr lang="en-US"/>
          </a:p>
        </p:txBody>
      </p:sp>
    </p:spTree>
    <p:extLst>
      <p:ext uri="{BB962C8B-B14F-4D97-AF65-F5344CB8AC3E}">
        <p14:creationId xmlns:p14="http://schemas.microsoft.com/office/powerpoint/2010/main" val="3474150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Plotting positions are only estimators for the cumulative</a:t>
            </a:r>
            <a:r>
              <a:rPr lang="en-US" baseline="0" dirty="0"/>
              <a:t> probability for the data. They are based only on the rank of the data and the sample size and attempt to make an appropriate estimate of the cumulative probability based on that. There is substantial uncertainty about the actual non-exceedance probability.</a:t>
            </a:r>
          </a:p>
          <a:p>
            <a:endParaRPr lang="en-US" baseline="0" dirty="0"/>
          </a:p>
          <a:p>
            <a:r>
              <a:rPr lang="en-US" baseline="0" dirty="0"/>
              <a:t>One model for this uncertainty is based on the beta distribution and can produce limits like this. Note that the value for the data is treated as constant but may, in real life, also </a:t>
            </a:r>
            <a:r>
              <a:rPr lang="en-US" baseline="0"/>
              <a:t>be uncertain.</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23</a:t>
            </a:fld>
            <a:endParaRPr lang="en-US"/>
          </a:p>
        </p:txBody>
      </p:sp>
    </p:spTree>
    <p:extLst>
      <p:ext uri="{BB962C8B-B14F-4D97-AF65-F5344CB8AC3E}">
        <p14:creationId xmlns:p14="http://schemas.microsoft.com/office/powerpoint/2010/main" val="28950699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Also called “box-and-whisker” plots. You can start to look at multivariate information with these,</a:t>
            </a:r>
            <a:r>
              <a:rPr lang="en-US" baseline="0" dirty="0"/>
              <a:t> with one categorical (discrete) variable and one continuous variable.</a:t>
            </a:r>
            <a:endParaRPr lang="en-US" dirty="0"/>
          </a:p>
          <a:p>
            <a:r>
              <a:rPr lang="en-US" dirty="0"/>
              <a:t>Here</a:t>
            </a:r>
            <a:r>
              <a:rPr lang="en-US" baseline="0" dirty="0"/>
              <a:t> is a box plot looking at the effect of one variable on another. Both variables are continuous, but the x variable is discretized into 10-degree groupings.</a:t>
            </a:r>
          </a:p>
          <a:p>
            <a:r>
              <a:rPr lang="en-US" baseline="0" dirty="0"/>
              <a:t>What does this show you?</a:t>
            </a:r>
          </a:p>
          <a:p>
            <a:r>
              <a:rPr lang="en-US" b="1" baseline="0" dirty="0"/>
              <a:t>The directions with the highest central tendency is in the range of 300-340, but the highest variability is in the range of 170-260 (wide boxes, long whiskers, outliers).</a:t>
            </a:r>
          </a:p>
          <a:p>
            <a:r>
              <a:rPr lang="en-US" b="1" baseline="0" dirty="0"/>
              <a:t>Most of the data are highly asymmetrical, with most being right-skewed (some looking left skewed around north, 10-40 and 350-360.)</a:t>
            </a:r>
          </a:p>
          <a:p>
            <a:endParaRPr lang="en-US" b="0" baseline="0" dirty="0"/>
          </a:p>
          <a:p>
            <a:r>
              <a:rPr lang="en-US" b="0" baseline="0" dirty="0"/>
              <a:t>What doesn’t this tell you?</a:t>
            </a:r>
          </a:p>
          <a:p>
            <a:r>
              <a:rPr lang="en-US" b="1" baseline="0" dirty="0"/>
              <a:t>Anything about the behavior of wind direction! This says nothing about how often these directions occur.</a:t>
            </a:r>
          </a:p>
          <a:p>
            <a:endParaRPr lang="en-US" b="0" baseline="0" dirty="0"/>
          </a:p>
          <a:p>
            <a:r>
              <a:rPr lang="en-US" b="0" baseline="0" dirty="0"/>
              <a:t>You can use these for univariate data but they are most often used to visually represent the difference between two or more sample groups.</a:t>
            </a:r>
          </a:p>
        </p:txBody>
      </p:sp>
      <p:sp>
        <p:nvSpPr>
          <p:cNvPr id="4" name="Slide Number Placeholder 3"/>
          <p:cNvSpPr>
            <a:spLocks noGrp="1"/>
          </p:cNvSpPr>
          <p:nvPr>
            <p:ph type="sldNum" sz="quarter" idx="10"/>
          </p:nvPr>
        </p:nvSpPr>
        <p:spPr/>
        <p:txBody>
          <a:bodyPr/>
          <a:lstStyle/>
          <a:p>
            <a:fld id="{0BC0BDEF-07CA-4A2C-B54E-7A0A7E68AC86}" type="slidenum">
              <a:rPr lang="en-US" smtClean="0"/>
              <a:t>24</a:t>
            </a:fld>
            <a:endParaRPr lang="en-US"/>
          </a:p>
        </p:txBody>
      </p:sp>
    </p:spTree>
    <p:extLst>
      <p:ext uri="{BB962C8B-B14F-4D97-AF65-F5344CB8AC3E}">
        <p14:creationId xmlns:p14="http://schemas.microsoft.com/office/powerpoint/2010/main" val="428643544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 would</a:t>
            </a:r>
            <a:r>
              <a:rPr lang="en-US" baseline="0" dirty="0"/>
              <a:t> you construct these by hand?</a:t>
            </a:r>
            <a:endParaRPr lang="en-US" dirty="0"/>
          </a:p>
          <a:p>
            <a:r>
              <a:rPr lang="en-US" dirty="0"/>
              <a:t>Here</a:t>
            </a:r>
            <a:r>
              <a:rPr lang="en-US" baseline="0" dirty="0"/>
              <a:t> is the box (and whiskers) for the slice of wind speed data within ±5° of 210°. It can be viewed as a conditional distribution for wind speeds, conditioned on 205° &lt; x &lt; 215°.</a:t>
            </a:r>
          </a:p>
          <a:p>
            <a:r>
              <a:rPr lang="en-US" baseline="0" dirty="0"/>
              <a:t>The IQR is a non-parametric measure of dispersion and can mean something similar to variance.</a:t>
            </a:r>
          </a:p>
          <a:p>
            <a:r>
              <a:rPr lang="en-US" baseline="0" dirty="0"/>
              <a:t>The whiskers are drawn to the value of the last data point within the range which is why the lower whisker seems so short.</a:t>
            </a:r>
          </a:p>
          <a:p>
            <a:r>
              <a:rPr lang="en-US" baseline="0" dirty="0"/>
              <a:t>Where do you think the mean would be for these data? </a:t>
            </a:r>
            <a:r>
              <a:rPr lang="en-US" b="1" baseline="0" dirty="0"/>
              <a:t>Somewhere between Q2 and Q3 but closer to Q2.</a:t>
            </a:r>
            <a:endParaRPr lang="en-US" baseline="0" dirty="0"/>
          </a:p>
          <a:p>
            <a:r>
              <a:rPr lang="en-US" baseline="0" dirty="0"/>
              <a:t>Would you say that these data are skewed (i.e. have a non-zero skewness)? </a:t>
            </a:r>
            <a:r>
              <a:rPr lang="en-US" b="1" baseline="0" dirty="0"/>
              <a:t>Yes.</a:t>
            </a:r>
            <a:endParaRPr lang="en-US" b="0" baseline="0" dirty="0"/>
          </a:p>
          <a:p>
            <a:r>
              <a:rPr lang="en-US" b="0" baseline="0" dirty="0"/>
              <a:t>If so, which direction has the longer tail (larger or smaller values)? </a:t>
            </a:r>
            <a:r>
              <a:rPr lang="en-US" b="1" baseline="0" dirty="0"/>
              <a:t>Larger values.</a:t>
            </a:r>
          </a:p>
          <a:p>
            <a:r>
              <a:rPr lang="en-US" b="0" baseline="0" dirty="0"/>
              <a:t>How can you tell? </a:t>
            </a:r>
            <a:r>
              <a:rPr lang="en-US" b="1" baseline="0" dirty="0"/>
              <a:t>The distance from Q1-Q2 is smaller than Q2-Q3; the upper whisker is longer; there is a high outlier.</a:t>
            </a:r>
            <a:endParaRPr lang="en-US" b="0" baseline="0" dirty="0"/>
          </a:p>
          <a:p>
            <a:r>
              <a:rPr lang="en-US" b="0" baseline="0" dirty="0"/>
              <a:t>Would you use a normal distribution to model this data? Why or why not?</a:t>
            </a:r>
            <a:r>
              <a:rPr lang="en-US" b="1" baseline="0" dirty="0"/>
              <a:t> Probably not, a normal distribution would not do a great job capturing the asymmetry of the data.</a:t>
            </a:r>
            <a:endParaRPr lang="en-US" b="0" dirty="0"/>
          </a:p>
        </p:txBody>
      </p:sp>
      <p:sp>
        <p:nvSpPr>
          <p:cNvPr id="4" name="Slide Number Placeholder 3"/>
          <p:cNvSpPr>
            <a:spLocks noGrp="1"/>
          </p:cNvSpPr>
          <p:nvPr>
            <p:ph type="sldNum" sz="quarter" idx="10"/>
          </p:nvPr>
        </p:nvSpPr>
        <p:spPr/>
        <p:txBody>
          <a:bodyPr/>
          <a:lstStyle/>
          <a:p>
            <a:fld id="{0BC0BDEF-07CA-4A2C-B54E-7A0A7E68AC86}" type="slidenum">
              <a:rPr lang="en-US" smtClean="0"/>
              <a:t>25</a:t>
            </a:fld>
            <a:endParaRPr lang="en-US"/>
          </a:p>
        </p:txBody>
      </p:sp>
    </p:spTree>
    <p:extLst>
      <p:ext uri="{BB962C8B-B14F-4D97-AF65-F5344CB8AC3E}">
        <p14:creationId xmlns:p14="http://schemas.microsoft.com/office/powerpoint/2010/main" val="37141972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a:t>
            </a:r>
            <a:r>
              <a:rPr lang="en-US" baseline="0" dirty="0"/>
              <a:t> is a boxplot corresponding to a standard normal distribution.</a:t>
            </a:r>
          </a:p>
          <a:p>
            <a:r>
              <a:rPr lang="en-US" baseline="0" dirty="0"/>
              <a:t>The top of the three plots shows a boxplot lined up so you can see where the box and whiskers would line up in terms of </a:t>
            </a:r>
            <a:r>
              <a:rPr lang="en-US" i="1" baseline="0" dirty="0"/>
              <a:t>standard deviations.</a:t>
            </a:r>
            <a:r>
              <a:rPr lang="en-US" b="1" i="1" baseline="0" dirty="0"/>
              <a:t> </a:t>
            </a:r>
            <a:r>
              <a:rPr lang="en-US" b="1" i="0" baseline="0" dirty="0"/>
              <a:t>The IQR is a little bit narrower than a ±</a:t>
            </a:r>
            <a:r>
              <a:rPr lang="el-GR" b="1" i="0" baseline="0" dirty="0"/>
              <a:t>σ</a:t>
            </a:r>
            <a:r>
              <a:rPr lang="en-US" b="1" i="0" baseline="0" dirty="0"/>
              <a:t> interval.</a:t>
            </a:r>
            <a:endParaRPr lang="en-US" b="0" i="0" baseline="0" dirty="0"/>
          </a:p>
          <a:p>
            <a:r>
              <a:rPr lang="en-US" dirty="0"/>
              <a:t>The</a:t>
            </a:r>
            <a:r>
              <a:rPr lang="en-US" baseline="0" dirty="0"/>
              <a:t> second plot shows how the regions between the whisker and box, and between the boxes, lines up in terms of probability mass underneath the standard normal bell curve. The IQR always has the middle 50% of the data. The distance to the whisker spans quite a bit of data, so in order for a datum to be classified an outlier, it’s greater than (less than) the 99.65 (0.35) percentile – a pretty rare value.</a:t>
            </a:r>
          </a:p>
          <a:p>
            <a:r>
              <a:rPr lang="en-US" baseline="0" dirty="0"/>
              <a:t>The third plot shows in the middle the ±</a:t>
            </a:r>
            <a:r>
              <a:rPr lang="el-GR" baseline="0" dirty="0"/>
              <a:t>σ</a:t>
            </a:r>
            <a:r>
              <a:rPr lang="en-US" baseline="0" dirty="0"/>
              <a:t> range with about 68% of the data. Outside of that range lives about 16% of the data on either side.</a:t>
            </a:r>
            <a:endParaRPr lang="en-US" dirty="0"/>
          </a:p>
        </p:txBody>
      </p:sp>
      <p:sp>
        <p:nvSpPr>
          <p:cNvPr id="4" name="Slide Number Placeholder 3"/>
          <p:cNvSpPr>
            <a:spLocks noGrp="1"/>
          </p:cNvSpPr>
          <p:nvPr>
            <p:ph type="sldNum" sz="quarter" idx="10"/>
          </p:nvPr>
        </p:nvSpPr>
        <p:spPr/>
        <p:txBody>
          <a:bodyPr/>
          <a:lstStyle/>
          <a:p>
            <a:fld id="{0BC0BDEF-07CA-4A2C-B54E-7A0A7E68AC86}" type="slidenum">
              <a:rPr lang="en-US" smtClean="0"/>
              <a:t>26</a:t>
            </a:fld>
            <a:endParaRPr lang="en-US"/>
          </a:p>
        </p:txBody>
      </p:sp>
    </p:spTree>
    <p:extLst>
      <p:ext uri="{BB962C8B-B14F-4D97-AF65-F5344CB8AC3E}">
        <p14:creationId xmlns:p14="http://schemas.microsoft.com/office/powerpoint/2010/main" val="914465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342900" indent="-342900">
              <a:buFont typeface="+mj-lt"/>
              <a:buAutoNum type="arabicPeriod"/>
            </a:pPr>
            <a:r>
              <a:rPr lang="en-US" dirty="0">
                <a:latin typeface="Consolas" panose="020B0609020204030204" pitchFamily="49" charset="0"/>
              </a:rPr>
              <a:t>Rank data from largest to smallest</a:t>
            </a:r>
          </a:p>
          <a:p>
            <a:pPr marL="342900" indent="-342900">
              <a:buFont typeface="+mj-lt"/>
              <a:buAutoNum type="arabicPeriod"/>
            </a:pPr>
            <a:r>
              <a:rPr lang="en-US" dirty="0">
                <a:latin typeface="Consolas" panose="020B0609020204030204" pitchFamily="49" charset="0"/>
              </a:rPr>
              <a:t>Multiply the sample size </a:t>
            </a:r>
            <a:r>
              <a:rPr lang="en-US" i="1" dirty="0">
                <a:latin typeface="Consolas" panose="020B0609020204030204" pitchFamily="49" charset="0"/>
              </a:rPr>
              <a:t>n</a:t>
            </a:r>
            <a:r>
              <a:rPr lang="en-US" dirty="0">
                <a:latin typeface="Consolas" panose="020B0609020204030204" pitchFamily="49" charset="0"/>
              </a:rPr>
              <a:t> by selected </a:t>
            </a:r>
            <a:r>
              <a:rPr lang="el-GR" i="1" dirty="0">
                <a:latin typeface="Consolas" panose="020B0609020204030204" pitchFamily="49" charset="0"/>
              </a:rPr>
              <a:t>α</a:t>
            </a:r>
            <a:endParaRPr lang="en-US" i="1" dirty="0">
              <a:latin typeface="Consolas" panose="020B0609020204030204" pitchFamily="49" charset="0"/>
            </a:endParaRPr>
          </a:p>
          <a:p>
            <a:pPr marL="342900" indent="-342900">
              <a:buFont typeface="+mj-lt"/>
              <a:buAutoNum type="arabicPeriod"/>
            </a:pPr>
            <a:r>
              <a:rPr lang="en-US" dirty="0">
                <a:latin typeface="Consolas" panose="020B0609020204030204" pitchFamily="49" charset="0"/>
              </a:rPr>
              <a:t>If result is not a whole number, round up, then:</a:t>
            </a:r>
          </a:p>
          <a:p>
            <a:pPr marL="800100" lvl="1" indent="-342900">
              <a:buFont typeface="+mj-lt"/>
              <a:buAutoNum type="arabicPeriod"/>
            </a:pPr>
            <a:r>
              <a:rPr lang="en-US" dirty="0">
                <a:latin typeface="Consolas" panose="020B0609020204030204" pitchFamily="49" charset="0"/>
              </a:rPr>
              <a:t>Count data from smallest to largest</a:t>
            </a:r>
          </a:p>
          <a:p>
            <a:pPr marL="800100" lvl="1" indent="-342900">
              <a:buFont typeface="+mj-lt"/>
              <a:buAutoNum type="arabicPeriod"/>
            </a:pPr>
            <a:r>
              <a:rPr lang="en-US" dirty="0">
                <a:latin typeface="Consolas" panose="020B0609020204030204" pitchFamily="49" charset="0"/>
              </a:rPr>
              <a:t>Stop when you hit your rounded value</a:t>
            </a:r>
          </a:p>
          <a:p>
            <a:pPr marL="342900" indent="-342900">
              <a:buFont typeface="+mj-lt"/>
              <a:buAutoNum type="arabicPeriod"/>
            </a:pPr>
            <a:r>
              <a:rPr lang="en-US" dirty="0">
                <a:latin typeface="Consolas" panose="020B0609020204030204" pitchFamily="49" charset="0"/>
              </a:rPr>
              <a:t>If the result is a whole number:</a:t>
            </a:r>
          </a:p>
          <a:p>
            <a:pPr marL="800100" lvl="1" indent="-342900">
              <a:buFont typeface="+mj-lt"/>
              <a:buAutoNum type="arabicPeriod"/>
            </a:pPr>
            <a:r>
              <a:rPr lang="en-US" dirty="0">
                <a:latin typeface="Consolas" panose="020B0609020204030204" pitchFamily="49" charset="0"/>
              </a:rPr>
              <a:t>Count data from smallest to largest</a:t>
            </a:r>
          </a:p>
          <a:p>
            <a:pPr marL="800100" lvl="1" indent="-342900">
              <a:buFont typeface="+mj-lt"/>
              <a:buAutoNum type="arabicPeriod"/>
            </a:pPr>
            <a:r>
              <a:rPr lang="en-US" dirty="0">
                <a:latin typeface="Consolas" panose="020B0609020204030204" pitchFamily="49" charset="0"/>
              </a:rPr>
              <a:t>Stop when you hit your </a:t>
            </a:r>
            <a:r>
              <a:rPr lang="en-US" i="1" dirty="0">
                <a:latin typeface="Consolas" panose="020B0609020204030204" pitchFamily="49" charset="0"/>
              </a:rPr>
              <a:t>n </a:t>
            </a:r>
            <a:r>
              <a:rPr lang="en-US" dirty="0">
                <a:latin typeface="Consolas" panose="020B0609020204030204" pitchFamily="49" charset="0"/>
              </a:rPr>
              <a:t>* </a:t>
            </a:r>
            <a:r>
              <a:rPr lang="el-GR" i="1" dirty="0">
                <a:latin typeface="Consolas" panose="020B0609020204030204" pitchFamily="49" charset="0"/>
              </a:rPr>
              <a:t>α</a:t>
            </a:r>
            <a:r>
              <a:rPr lang="en-US" dirty="0">
                <a:latin typeface="Consolas" panose="020B0609020204030204" pitchFamily="49" charset="0"/>
              </a:rPr>
              <a:t> value</a:t>
            </a:r>
          </a:p>
          <a:p>
            <a:pPr marL="800100" lvl="1" indent="-342900">
              <a:buFont typeface="+mj-lt"/>
              <a:buAutoNum type="arabicPeriod"/>
            </a:pPr>
            <a:r>
              <a:rPr lang="en-US" dirty="0">
                <a:latin typeface="Consolas" panose="020B0609020204030204" pitchFamily="49" charset="0"/>
              </a:rPr>
              <a:t>Average that value with the next largest value</a:t>
            </a:r>
          </a:p>
          <a:p>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8</a:t>
            </a:fld>
            <a:endParaRPr lang="en-US"/>
          </a:p>
        </p:txBody>
      </p:sp>
    </p:spTree>
    <p:extLst>
      <p:ext uri="{BB962C8B-B14F-4D97-AF65-F5344CB8AC3E}">
        <p14:creationId xmlns:p14="http://schemas.microsoft.com/office/powerpoint/2010/main" val="357806025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a:t>
            </a:r>
            <a:r>
              <a:rPr lang="en-US" baseline="0" dirty="0"/>
              <a:t> scatter plot is a very popular way to visualize 2-dimensional (bivariate) data. It’s very simple to plot each pair with a Cartesian (x, y) coordinate and observe what’s going on.</a:t>
            </a:r>
          </a:p>
          <a:p>
            <a:r>
              <a:rPr lang="en-US" baseline="0" dirty="0"/>
              <a:t>What does this plot seem to tell us?</a:t>
            </a:r>
          </a:p>
          <a:p>
            <a:r>
              <a:rPr lang="en-US" b="1" baseline="0" dirty="0"/>
              <a:t>Large values of the x-variable tend to also have large values of the y-variable, and small values work the same.</a:t>
            </a:r>
          </a:p>
          <a:p>
            <a:r>
              <a:rPr lang="en-US" b="1" baseline="0" dirty="0"/>
              <a:t>Small values are more likely than large values for both the x-variable and the y-variable.</a:t>
            </a:r>
          </a:p>
          <a:p>
            <a:r>
              <a:rPr lang="en-US" b="1" baseline="0" dirty="0"/>
              <a:t>The scale of the values for the y-variable is about an order of magnitude larger than for the x-variable.</a:t>
            </a:r>
            <a:endParaRPr lang="en-US" b="1" dirty="0"/>
          </a:p>
        </p:txBody>
      </p:sp>
      <p:sp>
        <p:nvSpPr>
          <p:cNvPr id="4" name="Slide Number Placeholder 3"/>
          <p:cNvSpPr>
            <a:spLocks noGrp="1"/>
          </p:cNvSpPr>
          <p:nvPr>
            <p:ph type="sldNum" sz="quarter" idx="10"/>
          </p:nvPr>
        </p:nvSpPr>
        <p:spPr/>
        <p:txBody>
          <a:bodyPr/>
          <a:lstStyle/>
          <a:p>
            <a:fld id="{0BC0BDEF-07CA-4A2C-B54E-7A0A7E68AC86}" type="slidenum">
              <a:rPr lang="en-US" smtClean="0"/>
              <a:t>27</a:t>
            </a:fld>
            <a:endParaRPr lang="en-US"/>
          </a:p>
        </p:txBody>
      </p:sp>
    </p:spTree>
    <p:extLst>
      <p:ext uri="{BB962C8B-B14F-4D97-AF65-F5344CB8AC3E}">
        <p14:creationId xmlns:p14="http://schemas.microsoft.com/office/powerpoint/2010/main" val="392697809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See NIST 1.2.3</a:t>
            </a:r>
          </a:p>
        </p:txBody>
      </p:sp>
      <p:sp>
        <p:nvSpPr>
          <p:cNvPr id="4" name="Slide Number Placeholder 3"/>
          <p:cNvSpPr>
            <a:spLocks noGrp="1"/>
          </p:cNvSpPr>
          <p:nvPr>
            <p:ph type="sldNum" sz="quarter" idx="10"/>
          </p:nvPr>
        </p:nvSpPr>
        <p:spPr/>
        <p:txBody>
          <a:bodyPr/>
          <a:lstStyle/>
          <a:p>
            <a:fld id="{E9204244-9D74-4567-9CBA-360BE96B988E}" type="slidenum">
              <a:rPr lang="en-US" smtClean="0"/>
              <a:t>29</a:t>
            </a:fld>
            <a:endParaRPr lang="en-US"/>
          </a:p>
        </p:txBody>
      </p:sp>
    </p:spTree>
    <p:extLst>
      <p:ext uri="{BB962C8B-B14F-4D97-AF65-F5344CB8AC3E}">
        <p14:creationId xmlns:p14="http://schemas.microsoft.com/office/powerpoint/2010/main" val="299594709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If the run sequence plot is flat and non-drifting, the fixed-location assumption holds. If the run sequence plot has a vertical spread that is about the same over the entire plot, then the fixed-variation assumption holds.</a:t>
            </a:r>
          </a:p>
          <a:p>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30</a:t>
            </a:fld>
            <a:endParaRPr lang="en-US"/>
          </a:p>
        </p:txBody>
      </p:sp>
    </p:spTree>
    <p:extLst>
      <p:ext uri="{BB962C8B-B14F-4D97-AF65-F5344CB8AC3E}">
        <p14:creationId xmlns:p14="http://schemas.microsoft.com/office/powerpoint/2010/main" val="29008946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31</a:t>
            </a:fld>
            <a:endParaRPr lang="en-US"/>
          </a:p>
        </p:txBody>
      </p:sp>
    </p:spTree>
    <p:extLst>
      <p:ext uri="{BB962C8B-B14F-4D97-AF65-F5344CB8AC3E}">
        <p14:creationId xmlns:p14="http://schemas.microsoft.com/office/powerpoint/2010/main" val="1303469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What do you do in each of these cases?</a:t>
            </a:r>
          </a:p>
          <a:p>
            <a:endParaRPr lang="en-US" dirty="0"/>
          </a:p>
          <a:p>
            <a:r>
              <a:rPr lang="en-US" dirty="0"/>
              <a:t>If your</a:t>
            </a:r>
            <a:r>
              <a:rPr lang="en-US" baseline="0" dirty="0"/>
              <a:t> data are not stationary in mean, you might need to take one or more sub-sets of the data creating periods where the data have the same mean. You might also consider a model which has a variable mean (especially if the observations are successive in time and the mean can be modeled simply).</a:t>
            </a:r>
          </a:p>
          <a:p>
            <a:endParaRPr lang="en-US" baseline="0" dirty="0"/>
          </a:p>
          <a:p>
            <a:r>
              <a:rPr lang="en-US" baseline="0" dirty="0"/>
              <a:t>If your data are not stationary in variance, you probably have larger issues. You might consider one or more sub-sets here as well. Transformation may help (e.g. logarithms.) A model with variable variance may be possible but can be complicated, as detecting shifts in the variance can be fairly tricky.</a:t>
            </a:r>
          </a:p>
          <a:p>
            <a:endParaRPr lang="en-US" baseline="0" dirty="0"/>
          </a:p>
          <a:p>
            <a:r>
              <a:rPr lang="en-US" baseline="0" dirty="0"/>
              <a:t>If your data show autocorrelation you might not have to do anything, but you’ll have to treat your sample as containing less information than just the number of samples it contains. You might also consider explicitly modeling the autocorrelation, such as through a sinusoidal or AR model (getting into time-series modeling techniques) or by modeling the difference between successive observations, which may be independent.</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32</a:t>
            </a:fld>
            <a:endParaRPr lang="en-US"/>
          </a:p>
        </p:txBody>
      </p:sp>
    </p:spTree>
    <p:extLst>
      <p:ext uri="{BB962C8B-B14F-4D97-AF65-F5344CB8AC3E}">
        <p14:creationId xmlns:p14="http://schemas.microsoft.com/office/powerpoint/2010/main" val="282804104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If the lag plot is </a:t>
            </a:r>
            <a:r>
              <a:rPr lang="en-US" sz="1200" b="0" i="0" u="none" strike="noStrike" kern="1200" baseline="0" dirty="0" err="1">
                <a:solidFill>
                  <a:schemeClr val="tx1"/>
                </a:solidFill>
                <a:latin typeface="+mn-lt"/>
                <a:ea typeface="+mn-ea"/>
                <a:cs typeface="+mn-cs"/>
              </a:rPr>
              <a:t>structureless</a:t>
            </a:r>
            <a:r>
              <a:rPr lang="en-US" sz="1200" b="0" i="0" u="none" strike="noStrike" kern="1200" baseline="0" dirty="0">
                <a:solidFill>
                  <a:schemeClr val="tx1"/>
                </a:solidFill>
                <a:latin typeface="+mn-lt"/>
                <a:ea typeface="+mn-ea"/>
                <a:cs typeface="+mn-cs"/>
              </a:rPr>
              <a:t>, then the randomness assumption holds.</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33</a:t>
            </a:fld>
            <a:endParaRPr lang="en-US"/>
          </a:p>
        </p:txBody>
      </p:sp>
    </p:spTree>
    <p:extLst>
      <p:ext uri="{BB962C8B-B14F-4D97-AF65-F5344CB8AC3E}">
        <p14:creationId xmlns:p14="http://schemas.microsoft.com/office/powerpoint/2010/main" val="301638322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lower-right plot, you can see how you might</a:t>
            </a:r>
            <a:r>
              <a:rPr lang="en-US" baseline="0" dirty="0"/>
              <a:t> be able to guess at successive values for this dataset by looking at the previous one. This is actually the basis for autoregressive time-series models.</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34</a:t>
            </a:fld>
            <a:endParaRPr lang="en-US"/>
          </a:p>
        </p:txBody>
      </p:sp>
    </p:spTree>
    <p:extLst>
      <p:ext uri="{BB962C8B-B14F-4D97-AF65-F5344CB8AC3E}">
        <p14:creationId xmlns:p14="http://schemas.microsoft.com/office/powerpoint/2010/main" val="158745224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1.3.3.14</a:t>
            </a:r>
          </a:p>
          <a:p>
            <a:endParaRPr lang="en-US" dirty="0"/>
          </a:p>
          <a:p>
            <a:r>
              <a:rPr lang="en-US" dirty="0"/>
              <a:t>The</a:t>
            </a:r>
            <a:r>
              <a:rPr lang="en-US" baseline="0" dirty="0"/>
              <a:t> histogram shapes should start to point towards models you might apply to answer questions.</a:t>
            </a:r>
          </a:p>
          <a:p>
            <a:r>
              <a:rPr lang="en-US" baseline="0" dirty="0"/>
              <a:t>Bell-curves are nice when for when you want to apply the normal distribution, as is the case in many situations. The normal distribution is kind of our null hypothesis for a distribution choice – unless we have a reason to do something else, the normal distribution often works for what we’re trying to do.</a:t>
            </a:r>
          </a:p>
          <a:p>
            <a:r>
              <a:rPr lang="en-US" baseline="0" dirty="0"/>
              <a:t>Short-tailed samples can be harder because they are not many </a:t>
            </a:r>
            <a:r>
              <a:rPr lang="en-US" baseline="0" dirty="0" err="1"/>
              <a:t>platykurtic</a:t>
            </a:r>
            <a:r>
              <a:rPr lang="en-US" baseline="0" dirty="0"/>
              <a:t> distributions in common use. The beta distribution could be useful.</a:t>
            </a:r>
          </a:p>
          <a:p>
            <a:r>
              <a:rPr lang="en-US" baseline="0" dirty="0"/>
              <a:t>Long-tailed distributions arise quite often, but not always in the symmetrical case. For symmetrical and long-tailed you might consider the t-distribution or maybe even the Cauchy distribution. Asymmetrical and long-tailed is more common and there are a lot of distributions for that.</a:t>
            </a:r>
          </a:p>
          <a:p>
            <a:r>
              <a:rPr lang="en-US" baseline="0" dirty="0"/>
              <a:t>Skewed distributions come up all the time. Log-normal and gamma are two very common cases. This example happens to be the Gumbel distribution which is useful in extreme value modeling.</a:t>
            </a:r>
          </a:p>
          <a:p>
            <a:r>
              <a:rPr lang="en-US" baseline="0" dirty="0"/>
              <a:t>Bimodal distributions are usually mixtures of multiple distributions (for example two normal distributions with different means). There aren’t any distributions which come out bimodal.</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35</a:t>
            </a:fld>
            <a:endParaRPr lang="en-US"/>
          </a:p>
        </p:txBody>
      </p:sp>
    </p:spTree>
    <p:extLst>
      <p:ext uri="{BB962C8B-B14F-4D97-AF65-F5344CB8AC3E}">
        <p14:creationId xmlns:p14="http://schemas.microsoft.com/office/powerpoint/2010/main" val="355170450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Nonlinearity</a:t>
            </a:r>
            <a:r>
              <a:rPr lang="en-US" baseline="0" dirty="0"/>
              <a:t> that is either concave up or concave down is usually a mismatch in symmetry (concave up is more positively skewed, concave down is more negatively skewed.)</a:t>
            </a:r>
          </a:p>
          <a:p>
            <a:r>
              <a:rPr lang="en-US" baseline="0" dirty="0"/>
              <a:t>Bulging is usually a symmetry issue as well, but might also be an indicator that the shape of the peak of the distribution is different.</a:t>
            </a:r>
          </a:p>
          <a:p>
            <a:r>
              <a:rPr lang="en-US" baseline="0" dirty="0"/>
              <a:t>If the sample quantiles are high on the low end (lower left) and low on the high end (upper right) it means that the normal distribution expects more observations on the extremes than there are in both cases and that the sample is short-tailed.</a:t>
            </a:r>
          </a:p>
          <a:p>
            <a:r>
              <a:rPr lang="en-US" baseline="0" dirty="0"/>
              <a:t>If the sample quantiles are low on the low end and high on the high end, it means the normal distribution expects fewer observations on the extremes than there are in both cases and that the sample is long-tailed.</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37</a:t>
            </a:fld>
            <a:endParaRPr lang="en-US"/>
          </a:p>
        </p:txBody>
      </p:sp>
    </p:spTree>
    <p:extLst>
      <p:ext uri="{BB962C8B-B14F-4D97-AF65-F5344CB8AC3E}">
        <p14:creationId xmlns:p14="http://schemas.microsoft.com/office/powerpoint/2010/main" val="94668621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q-q plot</a:t>
            </a:r>
            <a:r>
              <a:rPr lang="en-US" baseline="0" dirty="0"/>
              <a:t> is typically used in two ways.</a:t>
            </a:r>
          </a:p>
          <a:p>
            <a:endParaRPr lang="en-US" baseline="0" dirty="0"/>
          </a:p>
          <a:p>
            <a:r>
              <a:rPr lang="en-US" baseline="0" dirty="0"/>
              <a:t>The way shown here is with the “theoretical quantiles” coming from a “standard” version of the probability distribution being considered. For normal q-q this is with mean = 0 and standard deviation = 1. For Gumbel, this is with location = 0 and scale = 1. For exponential this is with rate = 1. You check these plots for linearity, which can be measured with a correlation coefficient. The plotted line goes through Q1 and Q3 of the data so you can see if there’s bulging (the middle of the data curves away from this line) or curling in the tails. The previous example had both of these behaviors. For plots that show strong linearity, you might consider fitting a model of that type to the data.</a:t>
            </a:r>
          </a:p>
          <a:p>
            <a:endParaRPr lang="en-US" baseline="0" dirty="0"/>
          </a:p>
          <a:p>
            <a:r>
              <a:rPr lang="en-US" baseline="0" dirty="0"/>
              <a:t>An alternative use (like the way SSP uses it) is to assess how good a distribution’s fit is. Once you fit a model to the data, you estimate what the “theoretical quantiles” should be for the fitted model, and plot those against the observed data. The line that is plotted is a 1:1 line (i.e. a 45° line) instead of a like through Q1 and Q3 of the data. A perfect fit is shown by all of the points falling right on this line.</a:t>
            </a:r>
          </a:p>
        </p:txBody>
      </p:sp>
      <p:sp>
        <p:nvSpPr>
          <p:cNvPr id="4" name="Slide Number Placeholder 3"/>
          <p:cNvSpPr>
            <a:spLocks noGrp="1"/>
          </p:cNvSpPr>
          <p:nvPr>
            <p:ph type="sldNum" sz="quarter" idx="10"/>
          </p:nvPr>
        </p:nvSpPr>
        <p:spPr/>
        <p:txBody>
          <a:bodyPr/>
          <a:lstStyle/>
          <a:p>
            <a:fld id="{E9204244-9D74-4567-9CBA-360BE96B988E}" type="slidenum">
              <a:rPr lang="en-US" smtClean="0"/>
              <a:t>38</a:t>
            </a:fld>
            <a:endParaRPr lang="en-US"/>
          </a:p>
        </p:txBody>
      </p:sp>
    </p:spTree>
    <p:extLst>
      <p:ext uri="{BB962C8B-B14F-4D97-AF65-F5344CB8AC3E}">
        <p14:creationId xmlns:p14="http://schemas.microsoft.com/office/powerpoint/2010/main" val="35744310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Mean is the first </a:t>
            </a:r>
            <a:r>
              <a:rPr lang="en-US" i="1" dirty="0"/>
              <a:t>moment</a:t>
            </a:r>
            <a:r>
              <a:rPr lang="en-US" i="0" baseline="0" dirty="0"/>
              <a:t> of the sample. It is also the center of mass.</a:t>
            </a:r>
          </a:p>
          <a:p>
            <a:endParaRPr lang="en-US" i="0" baseline="0" dirty="0"/>
          </a:p>
          <a:p>
            <a:r>
              <a:rPr lang="en-US" i="0" baseline="0" dirty="0"/>
              <a:t>Median is the point where 50% of the data are on either side. For symmetrical distributions the mean and median are the same.</a:t>
            </a:r>
          </a:p>
          <a:p>
            <a:endParaRPr lang="en-US" i="0" baseline="0" dirty="0"/>
          </a:p>
          <a:p>
            <a:r>
              <a:rPr lang="en-US" i="0" baseline="0" dirty="0"/>
              <a:t>Mode is the most frequently-occurring value. For discrete data this might be pretty simple to compute. (Find the value that occurs the most often.)</a:t>
            </a:r>
          </a:p>
          <a:p>
            <a:r>
              <a:rPr lang="en-US" i="0" baseline="0" dirty="0"/>
              <a:t>For continuous data, it’s harder. You might construct a histogram of the data and find the middle value of the tallest bar. You could construct a kernel density plot and find the value corresponding to the tallest part of the density plot (like the image above.) You could fit a parametric model (i.e. a probability distribution) and get the distribution’s mode.</a:t>
            </a:r>
          </a:p>
          <a:p>
            <a:r>
              <a:rPr lang="en-US" i="0" baseline="0" dirty="0"/>
              <a:t>Data can have multiple local maxima (be </a:t>
            </a:r>
            <a:r>
              <a:rPr lang="en-US" i="1" baseline="0" dirty="0"/>
              <a:t>multi-modal</a:t>
            </a:r>
            <a:r>
              <a:rPr lang="en-US" i="0" baseline="0" dirty="0"/>
              <a:t>) but in general we won’t deal with data like that here. Typically multi-modal data arise in hydrology due to some amount of inhomogeneity – that is, they data were not actually sampled from the same population.</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10</a:t>
            </a:fld>
            <a:endParaRPr lang="en-US"/>
          </a:p>
        </p:txBody>
      </p:sp>
    </p:spTree>
    <p:extLst>
      <p:ext uri="{BB962C8B-B14F-4D97-AF65-F5344CB8AC3E}">
        <p14:creationId xmlns:p14="http://schemas.microsoft.com/office/powerpoint/2010/main" val="24131137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Trimmed mean is</a:t>
            </a:r>
            <a:r>
              <a:rPr lang="en-US" baseline="0" dirty="0"/>
              <a:t> a weighted average where the weight is 0 for anything “outside” the window and 1 for anything “inside” the window. It uses all values in the middle 50% to compute the mean.</a:t>
            </a:r>
          </a:p>
          <a:p>
            <a:endParaRPr lang="en-US" baseline="0" dirty="0"/>
          </a:p>
          <a:p>
            <a:r>
              <a:rPr lang="en-US" baseline="0" dirty="0"/>
              <a:t>Trimean is a weighted average of the quartiles with double the weight given to the median. It’s a surprisingly good estimator and can be derived from the five number summary.</a:t>
            </a:r>
            <a:endParaRPr lang="en-US" dirty="0"/>
          </a:p>
          <a:p>
            <a:endParaRPr lang="en-US" dirty="0"/>
          </a:p>
          <a:p>
            <a:r>
              <a:rPr lang="en-US" dirty="0"/>
              <a:t>If</a:t>
            </a:r>
            <a:r>
              <a:rPr lang="en-US" baseline="0" dirty="0"/>
              <a:t> I review a report and you gave me a Trimean for a sample, I will definitely give you a high-five the next time I see you.</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11</a:t>
            </a:fld>
            <a:endParaRPr lang="en-US"/>
          </a:p>
        </p:txBody>
      </p:sp>
    </p:spTree>
    <p:extLst>
      <p:ext uri="{BB962C8B-B14F-4D97-AF65-F5344CB8AC3E}">
        <p14:creationId xmlns:p14="http://schemas.microsoft.com/office/powerpoint/2010/main" val="23019991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 the structural engineers, variance</a:t>
            </a:r>
            <a:r>
              <a:rPr lang="en-US" baseline="0" dirty="0"/>
              <a:t> is conceptually similar to the </a:t>
            </a:r>
            <a:r>
              <a:rPr lang="en-US" i="1" baseline="0" dirty="0"/>
              <a:t>moment of inertia</a:t>
            </a:r>
            <a:r>
              <a:rPr lang="en-US" i="0" baseline="0" dirty="0"/>
              <a:t> of the data where the axis is at the mean of the data (which is the </a:t>
            </a:r>
            <a:r>
              <a:rPr lang="en-US" i="1" baseline="0" dirty="0"/>
              <a:t>center of mass</a:t>
            </a:r>
            <a:r>
              <a:rPr lang="en-US" i="0" baseline="0" dirty="0"/>
              <a:t>).</a:t>
            </a:r>
          </a:p>
          <a:p>
            <a:endParaRPr lang="en-US" i="0" baseline="0" dirty="0"/>
          </a:p>
          <a:p>
            <a:r>
              <a:rPr lang="en-US" i="0" baseline="0" dirty="0"/>
              <a:t>The CV is great for comparing things that don’t have the same mean (this can come up when comparing measures from different unit systems, but are both </a:t>
            </a:r>
            <a:r>
              <a:rPr lang="en-US" i="1" baseline="0" dirty="0"/>
              <a:t>ratio</a:t>
            </a:r>
            <a:r>
              <a:rPr lang="en-US" i="0" baseline="0" dirty="0"/>
              <a:t> scales) but can be finicky when the mean gets close to zero.</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12</a:t>
            </a:fld>
            <a:endParaRPr lang="en-US"/>
          </a:p>
        </p:txBody>
      </p:sp>
    </p:spTree>
    <p:extLst>
      <p:ext uri="{BB962C8B-B14F-4D97-AF65-F5344CB8AC3E}">
        <p14:creationId xmlns:p14="http://schemas.microsoft.com/office/powerpoint/2010/main" val="9624519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Another one is the quartile coefficient of dispersion – I don’t see it used a lot but it’s attractive. It’s the IQR divided by the sum of Q1 and Q3 which makes it scale-invariant like the coefficient of variation.</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13</a:t>
            </a:fld>
            <a:endParaRPr lang="en-US"/>
          </a:p>
        </p:txBody>
      </p:sp>
    </p:spTree>
    <p:extLst>
      <p:ext uri="{BB962C8B-B14F-4D97-AF65-F5344CB8AC3E}">
        <p14:creationId xmlns:p14="http://schemas.microsoft.com/office/powerpoint/2010/main" val="38988166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Coefficient of skewness is used</a:t>
            </a:r>
            <a:r>
              <a:rPr lang="en-US" baseline="0" dirty="0"/>
              <a:t> in Bulletin 17 computations. The fanciness with the </a:t>
            </a:r>
            <a:r>
              <a:rPr lang="en-US" i="1" baseline="0" dirty="0"/>
              <a:t>n</a:t>
            </a:r>
            <a:r>
              <a:rPr lang="en-US" i="0" baseline="0" dirty="0"/>
              <a:t> terms at the start is a degrees-of-freedom correction that tends to 1/</a:t>
            </a:r>
            <a:r>
              <a:rPr lang="en-US" i="1" baseline="0" dirty="0"/>
              <a:t>n</a:t>
            </a:r>
            <a:r>
              <a:rPr lang="en-US" i="0" baseline="0" dirty="0"/>
              <a:t> as </a:t>
            </a:r>
            <a:r>
              <a:rPr lang="en-US" i="1" baseline="0" dirty="0"/>
              <a:t>n</a:t>
            </a:r>
            <a:r>
              <a:rPr lang="en-US" i="0" baseline="0" dirty="0"/>
              <a:t> -&gt; infinity. The coefficient of skewness is a central moment, and it is also a </a:t>
            </a:r>
            <a:r>
              <a:rPr lang="en-US" i="1" baseline="0" dirty="0"/>
              <a:t>standardized</a:t>
            </a:r>
            <a:r>
              <a:rPr lang="en-US" i="0" baseline="0" dirty="0"/>
              <a:t> moment – by dividing by the cube of the standard deviation it is made </a:t>
            </a:r>
            <a:r>
              <a:rPr lang="en-US" i="0" baseline="0" dirty="0" err="1"/>
              <a:t>unitless</a:t>
            </a:r>
            <a:r>
              <a:rPr lang="en-US" i="0" baseline="0" dirty="0"/>
              <a:t>.</a:t>
            </a:r>
          </a:p>
          <a:p>
            <a:endParaRPr lang="en-US" i="0" baseline="0" dirty="0"/>
          </a:p>
          <a:p>
            <a:r>
              <a:rPr lang="en-US" i="0" baseline="0" dirty="0"/>
              <a:t>Yule’s coefficient makes a lot of sense when you look at the </a:t>
            </a:r>
            <a:r>
              <a:rPr lang="en-US" i="0" baseline="0" dirty="0" err="1"/>
              <a:t>unsimplified</a:t>
            </a:r>
            <a:r>
              <a:rPr lang="en-US" i="0" baseline="0" dirty="0"/>
              <a:t> version. It’s the difference between the average of Q1 and Q3 and the median, normalized by (half of) the IQR.</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14</a:t>
            </a:fld>
            <a:endParaRPr lang="en-US"/>
          </a:p>
        </p:txBody>
      </p:sp>
    </p:spTree>
    <p:extLst>
      <p:ext uri="{BB962C8B-B14F-4D97-AF65-F5344CB8AC3E}">
        <p14:creationId xmlns:p14="http://schemas.microsoft.com/office/powerpoint/2010/main" val="23659158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stem-and-leaf</a:t>
            </a:r>
            <a:r>
              <a:rPr lang="en-US" baseline="0" dirty="0"/>
              <a:t> plot is often talked about and used as an example of a visualization technique but I think it’s obnoxious and outdated. It’s like a poorly-functioning histogram.</a:t>
            </a:r>
            <a:endParaRPr lang="en-US" dirty="0"/>
          </a:p>
        </p:txBody>
      </p:sp>
      <p:sp>
        <p:nvSpPr>
          <p:cNvPr id="4" name="Slide Number Placeholder 3"/>
          <p:cNvSpPr>
            <a:spLocks noGrp="1"/>
          </p:cNvSpPr>
          <p:nvPr>
            <p:ph type="sldNum" sz="quarter" idx="10"/>
          </p:nvPr>
        </p:nvSpPr>
        <p:spPr/>
        <p:txBody>
          <a:bodyPr/>
          <a:lstStyle/>
          <a:p>
            <a:fld id="{E9204244-9D74-4567-9CBA-360BE96B988E}" type="slidenum">
              <a:rPr lang="en-US" smtClean="0"/>
              <a:t>15</a:t>
            </a:fld>
            <a:endParaRPr lang="en-US"/>
          </a:p>
        </p:txBody>
      </p:sp>
    </p:spTree>
    <p:extLst>
      <p:ext uri="{BB962C8B-B14F-4D97-AF65-F5344CB8AC3E}">
        <p14:creationId xmlns:p14="http://schemas.microsoft.com/office/powerpoint/2010/main" val="9195736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https://en.wikipedia.org/wiki/Anscombe%27s_quartet</a:t>
            </a:r>
          </a:p>
        </p:txBody>
      </p:sp>
      <p:sp>
        <p:nvSpPr>
          <p:cNvPr id="4" name="Slide Number Placeholder 3"/>
          <p:cNvSpPr>
            <a:spLocks noGrp="1"/>
          </p:cNvSpPr>
          <p:nvPr>
            <p:ph type="sldNum" sz="quarter" idx="5"/>
          </p:nvPr>
        </p:nvSpPr>
        <p:spPr/>
        <p:txBody>
          <a:bodyPr/>
          <a:lstStyle/>
          <a:p>
            <a:fld id="{E9204244-9D74-4567-9CBA-360BE96B988E}" type="slidenum">
              <a:rPr lang="en-US" smtClean="0"/>
              <a:t>16</a:t>
            </a:fld>
            <a:endParaRPr lang="en-US"/>
          </a:p>
        </p:txBody>
      </p:sp>
    </p:spTree>
    <p:extLst>
      <p:ext uri="{BB962C8B-B14F-4D97-AF65-F5344CB8AC3E}">
        <p14:creationId xmlns:p14="http://schemas.microsoft.com/office/powerpoint/2010/main" val="36211465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67B23919-0AF2-4CFF-96BF-3FC3D0763B8F}" type="datetime1">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610037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0868E41-53D2-4E07-9136-73DE5D01831D}" type="datetime1">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30687691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80050C0-71A4-49E7-BC94-35BA8BCBDF02}" type="datetime1">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11315425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71B9D11-4896-4AA4-83B9-9F515CB4311D}" type="datetime1">
              <a:rPr lang="en-US" smtClean="0"/>
              <a:t>4/17/2023</a:t>
            </a:fld>
            <a:endParaRPr 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3189411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E45F93ED-BBD9-4216-9159-39E65A2C18E5}" type="datetime1">
              <a:rPr lang="en-US" smtClean="0"/>
              <a:t>4/17/2023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12160046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0F0B5E6-9379-4D71-82B8-6567A1545C7F}" type="datetime1">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1402746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90C211F-8392-4460-A3C0-6D18084E00ED}" type="datetime1">
              <a:rPr lang="en-US" smtClean="0"/>
              <a:t>4/17/2023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39864103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4C5E055-F04A-4672-AE6A-94B87A6CC5F1}" type="datetime1">
              <a:rPr lang="en-US" smtClean="0"/>
              <a:t>4/17/2023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8064985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DB080B-7F04-4B44-94FE-37E3EBD43818}" type="datetime1">
              <a:rPr lang="en-US" smtClean="0"/>
              <a:t>4/17/2023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21555167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EF57221C-CE78-47F2-A4A6-F04EBD70E8FF}" type="datetime1">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12612059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DC730562-9B6E-4D6B-9C39-438E9EE033E0}" type="datetime1">
              <a:rPr lang="en-US" smtClean="0"/>
              <a:t>4/17/2023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EC3DB3D-D9B6-47B4-965E-8F0D616CD27A}" type="slidenum">
              <a:rPr lang="en-US" smtClean="0"/>
              <a:t>‹#›</a:t>
            </a:fld>
            <a:endParaRPr lang="en-US"/>
          </a:p>
        </p:txBody>
      </p:sp>
    </p:spTree>
    <p:extLst>
      <p:ext uri="{BB962C8B-B14F-4D97-AF65-F5344CB8AC3E}">
        <p14:creationId xmlns:p14="http://schemas.microsoft.com/office/powerpoint/2010/main" val="389262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7C7922E2-DFC7-47F1-94C4-40B195967AE2}" type="datetime1">
              <a:rPr lang="en-US" smtClean="0"/>
              <a:pPr/>
              <a:t>4/17/2023</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CEC3DB3D-D9B6-47B4-965E-8F0D616CD27A}" type="slidenum">
              <a:rPr lang="en-US" smtClean="0"/>
              <a:pPr/>
              <a:t>‹#›</a:t>
            </a:fld>
            <a:endParaRPr lang="en-US"/>
          </a:p>
        </p:txBody>
      </p:sp>
    </p:spTree>
    <p:extLst>
      <p:ext uri="{BB962C8B-B14F-4D97-AF65-F5344CB8AC3E}">
        <p14:creationId xmlns:p14="http://schemas.microsoft.com/office/powerpoint/2010/main" val="1306812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7.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5" Type="http://schemas.openxmlformats.org/officeDocument/2006/relationships/image" Target="../media/image33.png"/><Relationship Id="rId4" Type="http://schemas.openxmlformats.org/officeDocument/2006/relationships/image" Target="../media/image32.png"/></Relationships>
</file>

<file path=ppt/slides/_rels/slide2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38.png"/><Relationship Id="rId4" Type="http://schemas.openxmlformats.org/officeDocument/2006/relationships/image" Target="../media/image37.png"/></Relationships>
</file>

<file path=ppt/slides/_rels/slide3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41.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3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4" Type="http://schemas.openxmlformats.org/officeDocument/2006/relationships/image" Target="../media/image50.png"/></Relationships>
</file>

<file path=ppt/slides/_rels/slide3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Exploratory Data Analysis</a:t>
            </a:r>
          </a:p>
        </p:txBody>
      </p:sp>
      <p:sp>
        <p:nvSpPr>
          <p:cNvPr id="3" name="Subtitle 2"/>
          <p:cNvSpPr>
            <a:spLocks noGrp="1"/>
          </p:cNvSpPr>
          <p:nvPr>
            <p:ph type="subTitle" idx="1"/>
          </p:nvPr>
        </p:nvSpPr>
        <p:spPr/>
        <p:txBody>
          <a:bodyPr/>
          <a:lstStyle/>
          <a:p>
            <a:r>
              <a:rPr lang="en-US" dirty="0"/>
              <a:t>Greg Karlovits</a:t>
            </a:r>
          </a:p>
          <a:p>
            <a:r>
              <a:rPr lang="en-US" dirty="0"/>
              <a:t>USACE Hydrologic Engineering Center</a:t>
            </a:r>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725150" y="5712200"/>
            <a:ext cx="1371600" cy="1050550"/>
          </a:xfrm>
          <a:prstGeom prst="rect">
            <a:avLst/>
          </a:prstGeom>
        </p:spPr>
      </p:pic>
    </p:spTree>
    <p:extLst>
      <p:ext uri="{BB962C8B-B14F-4D97-AF65-F5344CB8AC3E}">
        <p14:creationId xmlns:p14="http://schemas.microsoft.com/office/powerpoint/2010/main" val="2468126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10</a:t>
            </a:fld>
            <a:endParaRPr lang="en-US"/>
          </a:p>
        </p:txBody>
      </p:sp>
      <p:sp>
        <p:nvSpPr>
          <p:cNvPr id="5" name="TextBox 4"/>
          <p:cNvSpPr txBox="1"/>
          <p:nvPr/>
        </p:nvSpPr>
        <p:spPr>
          <a:xfrm>
            <a:off x="173909" y="98338"/>
            <a:ext cx="10846515"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Central Tendency</a:t>
            </a:r>
            <a:endParaRPr lang="en-US" sz="3200" b="1" dirty="0">
              <a:effectLst>
                <a:outerShdw blurRad="38100" dist="38100" dir="2700000" algn="tl">
                  <a:srgbClr val="000000">
                    <a:alpha val="43137"/>
                  </a:srgbClr>
                </a:outerShdw>
              </a:effectLst>
              <a:latin typeface="Lato" panose="020F0502020204030203" pitchFamily="34" charset="0"/>
            </a:endParaRPr>
          </a:p>
        </p:txBody>
      </p:sp>
      <mc:AlternateContent xmlns:mc="http://schemas.openxmlformats.org/markup-compatibility/2006">
        <mc:Choice xmlns:a14="http://schemas.microsoft.com/office/drawing/2010/main" Requires="a14">
          <p:sp>
            <p:nvSpPr>
              <p:cNvPr id="6" name="TextBox 5"/>
              <p:cNvSpPr txBox="1"/>
              <p:nvPr/>
            </p:nvSpPr>
            <p:spPr>
              <a:xfrm>
                <a:off x="4712722" y="1287873"/>
                <a:ext cx="1224438" cy="754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effectLst/>
                              <a:latin typeface="Cambria Math" panose="02040503050406030204" pitchFamily="18" charset="0"/>
                            </a:rPr>
                          </m:ctrlPr>
                        </m:accPr>
                        <m:e>
                          <m:r>
                            <a:rPr lang="en-US" b="0" i="1" smtClean="0">
                              <a:effectLst/>
                              <a:latin typeface="Cambria Math" panose="02040503050406030204" pitchFamily="18" charset="0"/>
                            </a:rPr>
                            <m:t>𝑥</m:t>
                          </m:r>
                        </m:e>
                      </m:acc>
                      <m:r>
                        <a:rPr lang="en-US" b="0" i="1" smtClean="0">
                          <a:effectLst/>
                          <a:latin typeface="Cambria Math" panose="02040503050406030204" pitchFamily="18" charset="0"/>
                        </a:rPr>
                        <m:t>=</m:t>
                      </m:r>
                      <m:f>
                        <m:fPr>
                          <m:ctrlPr>
                            <a:rPr lang="en-US" i="1" smtClean="0">
                              <a:effectLst/>
                              <a:latin typeface="Cambria Math" panose="02040503050406030204" pitchFamily="18" charset="0"/>
                            </a:rPr>
                          </m:ctrlPr>
                        </m:fPr>
                        <m:num>
                          <m:r>
                            <a:rPr lang="en-US" b="0" i="1" smtClean="0">
                              <a:effectLst/>
                              <a:latin typeface="Cambria Math" panose="02040503050406030204" pitchFamily="18" charset="0"/>
                            </a:rPr>
                            <m:t>1</m:t>
                          </m:r>
                        </m:num>
                        <m:den>
                          <m:r>
                            <a:rPr lang="en-US" b="0" i="1" smtClean="0">
                              <a:effectLst/>
                              <a:latin typeface="Cambria Math" panose="02040503050406030204" pitchFamily="18" charset="0"/>
                            </a:rPr>
                            <m:t>𝑛</m:t>
                          </m:r>
                        </m:den>
                      </m:f>
                      <m:nary>
                        <m:naryPr>
                          <m:chr m:val="∑"/>
                          <m:ctrlPr>
                            <a:rPr lang="en-US" i="1" smtClean="0">
                              <a:effectLst/>
                              <a:latin typeface="Cambria Math" panose="02040503050406030204" pitchFamily="18" charset="0"/>
                            </a:rPr>
                          </m:ctrlPr>
                        </m:naryPr>
                        <m:sub>
                          <m:r>
                            <m:rPr>
                              <m:brk m:alnAt="23"/>
                            </m:rPr>
                            <a:rPr lang="en-US" b="0" i="1" smtClean="0">
                              <a:effectLst/>
                              <a:latin typeface="Cambria Math" panose="02040503050406030204" pitchFamily="18" charset="0"/>
                            </a:rPr>
                            <m:t>𝑖</m:t>
                          </m:r>
                          <m:r>
                            <a:rPr lang="en-US" b="0" i="1" smtClean="0">
                              <a:effectLst/>
                              <a:latin typeface="Cambria Math" panose="02040503050406030204" pitchFamily="18" charset="0"/>
                            </a:rPr>
                            <m:t>=1</m:t>
                          </m:r>
                        </m:sub>
                        <m:sup>
                          <m:r>
                            <a:rPr lang="en-US" b="0" i="1" smtClean="0">
                              <a:effectLst/>
                              <a:latin typeface="Cambria Math" panose="02040503050406030204" pitchFamily="18" charset="0"/>
                            </a:rPr>
                            <m:t>𝑛</m:t>
                          </m:r>
                        </m:sup>
                        <m:e>
                          <m:sSub>
                            <m:sSubPr>
                              <m:ctrlPr>
                                <a:rPr lang="en-US" i="1" smtClean="0">
                                  <a:effectLst/>
                                  <a:latin typeface="Cambria Math" panose="02040503050406030204" pitchFamily="18" charset="0"/>
                                </a:rPr>
                              </m:ctrlPr>
                            </m:sSubPr>
                            <m:e>
                              <m:r>
                                <a:rPr lang="en-US" b="0" i="1" smtClean="0">
                                  <a:effectLst/>
                                  <a:latin typeface="Cambria Math" panose="02040503050406030204" pitchFamily="18" charset="0"/>
                                </a:rPr>
                                <m:t>𝑥</m:t>
                              </m:r>
                            </m:e>
                            <m:sub>
                              <m:r>
                                <a:rPr lang="en-US" b="0" i="1" smtClean="0">
                                  <a:effectLst/>
                                  <a:latin typeface="Cambria Math" panose="02040503050406030204" pitchFamily="18" charset="0"/>
                                </a:rPr>
                                <m:t>𝑖</m:t>
                              </m:r>
                            </m:sub>
                          </m:sSub>
                        </m:e>
                      </m:nary>
                    </m:oMath>
                  </m:oMathPara>
                </a14:m>
                <a:endParaRPr lang="en-US" dirty="0">
                  <a:effectLst/>
                  <a:latin typeface="Lato" panose="020F0502020204030203" pitchFamily="34" charset="0"/>
                </a:endParaRPr>
              </a:p>
            </p:txBody>
          </p:sp>
        </mc:Choice>
        <mc:Fallback>
          <p:sp>
            <p:nvSpPr>
              <p:cNvPr id="6" name="TextBox 5"/>
              <p:cNvSpPr txBox="1">
                <a:spLocks noRot="1" noChangeAspect="1" noMove="1" noResize="1" noEditPoints="1" noAdjustHandles="1" noChangeArrowheads="1" noChangeShapeType="1" noTextEdit="1"/>
              </p:cNvSpPr>
              <p:nvPr/>
            </p:nvSpPr>
            <p:spPr>
              <a:xfrm>
                <a:off x="4712722" y="1287873"/>
                <a:ext cx="1224438" cy="754887"/>
              </a:xfrm>
              <a:prstGeom prst="rect">
                <a:avLst/>
              </a:prstGeom>
              <a:blipFill>
                <a:blip r:embed="rId3"/>
                <a:stretch>
                  <a:fillRect/>
                </a:stretch>
              </a:blipFill>
            </p:spPr>
            <p:txBody>
              <a:bodyPr/>
              <a:lstStyle/>
              <a:p>
                <a:r>
                  <a:rPr lang="en-US">
                    <a:noFill/>
                  </a:rPr>
                  <a:t> </a:t>
                </a:r>
              </a:p>
            </p:txBody>
          </p:sp>
        </mc:Fallback>
      </mc:AlternateContent>
      <p:sp>
        <p:nvSpPr>
          <p:cNvPr id="7" name="TextBox 6"/>
          <p:cNvSpPr txBox="1"/>
          <p:nvPr/>
        </p:nvSpPr>
        <p:spPr>
          <a:xfrm>
            <a:off x="557212" y="1403706"/>
            <a:ext cx="1343025" cy="523220"/>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Mean</a:t>
            </a:r>
          </a:p>
        </p:txBody>
      </p:sp>
      <p:sp>
        <p:nvSpPr>
          <p:cNvPr id="10" name="TextBox 9"/>
          <p:cNvSpPr txBox="1"/>
          <p:nvPr/>
        </p:nvSpPr>
        <p:spPr>
          <a:xfrm>
            <a:off x="557212" y="3556181"/>
            <a:ext cx="1543052" cy="523220"/>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Median</a:t>
            </a:r>
          </a:p>
        </p:txBody>
      </p:sp>
      <mc:AlternateContent xmlns:mc="http://schemas.openxmlformats.org/markup-compatibility/2006">
        <mc:Choice xmlns:a14="http://schemas.microsoft.com/office/drawing/2010/main" Requires="a14">
          <p:sp>
            <p:nvSpPr>
              <p:cNvPr id="11" name="TextBox 10"/>
              <p:cNvSpPr txBox="1"/>
              <p:nvPr/>
            </p:nvSpPr>
            <p:spPr>
              <a:xfrm>
                <a:off x="3494109" y="3108874"/>
                <a:ext cx="3839577" cy="29655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𝑚𝑖𝑛</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ctrlPr>
                                <a:rPr lang="en-US" b="0" i="1" smtClean="0">
                                  <a:latin typeface="Cambria Math" panose="02040503050406030204" pitchFamily="18" charset="0"/>
                                </a:rPr>
                              </m:ctrlPr>
                            </m:dPr>
                            <m:e>
                              <m:r>
                                <a:rPr lang="en-US" b="0" i="1" smtClean="0">
                                  <a:latin typeface="Cambria Math" panose="02040503050406030204" pitchFamily="18" charset="0"/>
                                </a:rPr>
                                <m:t>1</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2</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d>
                            <m:dPr>
                              <m:ctrlPr>
                                <a:rPr lang="en-US" b="0" i="1" smtClean="0">
                                  <a:latin typeface="Cambria Math" panose="02040503050406030204" pitchFamily="18" charset="0"/>
                                  <a:ea typeface="Cambria Math" panose="02040503050406030204" pitchFamily="18" charset="0"/>
                                </a:rPr>
                              </m:ctrlPr>
                            </m:dPr>
                            <m:e>
                              <m:r>
                                <a:rPr lang="en-US" b="0" i="1" smtClean="0">
                                  <a:latin typeface="Cambria Math" panose="02040503050406030204" pitchFamily="18" charset="0"/>
                                  <a:ea typeface="Cambria Math" panose="02040503050406030204" pitchFamily="18" charset="0"/>
                                </a:rPr>
                                <m:t>𝑛</m:t>
                              </m:r>
                            </m:e>
                          </m:d>
                        </m:sub>
                      </m:sSub>
                      <m:r>
                        <a:rPr lang="en-US" b="0"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𝑥</m:t>
                          </m:r>
                        </m:e>
                        <m:sub>
                          <m:r>
                            <a:rPr lang="en-US" b="0" i="1" smtClean="0">
                              <a:latin typeface="Cambria Math" panose="02040503050406030204" pitchFamily="18" charset="0"/>
                              <a:ea typeface="Cambria Math" panose="02040503050406030204" pitchFamily="18" charset="0"/>
                            </a:rPr>
                            <m:t>𝑚𝑎𝑥</m:t>
                          </m:r>
                        </m:sub>
                      </m:sSub>
                    </m:oMath>
                  </m:oMathPara>
                </a14:m>
                <a:endParaRPr lang="en-US" dirty="0">
                  <a:latin typeface="Lato" panose="020F0502020204030203" pitchFamily="34" charset="0"/>
                </a:endParaRPr>
              </a:p>
            </p:txBody>
          </p:sp>
        </mc:Choice>
        <mc:Fallback>
          <p:sp>
            <p:nvSpPr>
              <p:cNvPr id="11" name="TextBox 10"/>
              <p:cNvSpPr txBox="1">
                <a:spLocks noRot="1" noChangeAspect="1" noMove="1" noResize="1" noEditPoints="1" noAdjustHandles="1" noChangeArrowheads="1" noChangeShapeType="1" noTextEdit="1"/>
              </p:cNvSpPr>
              <p:nvPr/>
            </p:nvSpPr>
            <p:spPr>
              <a:xfrm>
                <a:off x="3494109" y="3108874"/>
                <a:ext cx="3839577" cy="296556"/>
              </a:xfrm>
              <a:prstGeom prst="rect">
                <a:avLst/>
              </a:prstGeom>
              <a:blipFill>
                <a:blip r:embed="rId4"/>
                <a:stretch>
                  <a:fillRect l="-476" b="-1020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3675507" y="3704459"/>
                <a:ext cx="1958100" cy="124854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eqArr>
                            <m:eqArrPr>
                              <m:ctrlPr>
                                <a:rPr lang="en-US" b="0" i="1" smtClean="0">
                                  <a:latin typeface="Cambria Math" panose="02040503050406030204" pitchFamily="18" charset="0"/>
                                </a:rPr>
                              </m:ctrlPr>
                            </m:eqArr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𝑛</m:t>
                                          </m:r>
                                          <m:r>
                                            <a:rPr lang="en-US" b="0" i="1" smtClean="0">
                                              <a:latin typeface="Cambria Math" panose="02040503050406030204" pitchFamily="18" charset="0"/>
                                            </a:rPr>
                                            <m:t>+1</m:t>
                                          </m:r>
                                        </m:num>
                                        <m:den>
                                          <m:r>
                                            <a:rPr lang="en-US" b="0" i="1" smtClean="0">
                                              <a:latin typeface="Cambria Math" panose="02040503050406030204" pitchFamily="18" charset="0"/>
                                            </a:rPr>
                                            <m:t>2</m:t>
                                          </m:r>
                                        </m:den>
                                      </m:f>
                                    </m:e>
                                  </m:d>
                                </m:sub>
                              </m:sSub>
                            </m:e>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𝑛</m:t>
                                              </m:r>
                                            </m:num>
                                            <m:den>
                                              <m:r>
                                                <a:rPr lang="en-US" b="0" i="1" smtClean="0">
                                                  <a:latin typeface="Cambria Math" panose="02040503050406030204" pitchFamily="18" charset="0"/>
                                                </a:rPr>
                                                <m:t>2</m:t>
                                              </m:r>
                                            </m:den>
                                          </m:f>
                                        </m:e>
                                      </m:d>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𝑛</m:t>
                                              </m:r>
                                              <m:r>
                                                <a:rPr lang="en-US" b="0" i="1" smtClean="0">
                                                  <a:latin typeface="Cambria Math" panose="02040503050406030204" pitchFamily="18" charset="0"/>
                                                </a:rPr>
                                                <m:t>+1</m:t>
                                              </m:r>
                                            </m:num>
                                            <m:den>
                                              <m:r>
                                                <a:rPr lang="en-US" b="0" i="1" smtClean="0">
                                                  <a:latin typeface="Cambria Math" panose="02040503050406030204" pitchFamily="18" charset="0"/>
                                                </a:rPr>
                                                <m:t>2</m:t>
                                              </m:r>
                                            </m:den>
                                          </m:f>
                                        </m:e>
                                      </m:d>
                                    </m:sub>
                                  </m:sSub>
                                </m:num>
                                <m:den>
                                  <m:r>
                                    <a:rPr lang="en-US" b="0" i="1" smtClean="0">
                                      <a:latin typeface="Cambria Math" panose="02040503050406030204" pitchFamily="18" charset="0"/>
                                    </a:rPr>
                                    <m:t>2</m:t>
                                  </m:r>
                                </m:den>
                              </m:f>
                            </m:e>
                          </m:eqArr>
                        </m:e>
                      </m:d>
                    </m:oMath>
                  </m:oMathPara>
                </a14:m>
                <a:endParaRPr lang="en-US" dirty="0">
                  <a:latin typeface="Lato" panose="020F0502020204030203" pitchFamily="34" charset="0"/>
                </a:endParaRPr>
              </a:p>
            </p:txBody>
          </p:sp>
        </mc:Choice>
        <mc:Fallback>
          <p:sp>
            <p:nvSpPr>
              <p:cNvPr id="12" name="TextBox 11"/>
              <p:cNvSpPr txBox="1">
                <a:spLocks noRot="1" noChangeAspect="1" noMove="1" noResize="1" noEditPoints="1" noAdjustHandles="1" noChangeArrowheads="1" noChangeShapeType="1" noTextEdit="1"/>
              </p:cNvSpPr>
              <p:nvPr/>
            </p:nvSpPr>
            <p:spPr>
              <a:xfrm>
                <a:off x="3675507" y="3704459"/>
                <a:ext cx="1958100" cy="1248547"/>
              </a:xfrm>
              <a:prstGeom prst="rect">
                <a:avLst/>
              </a:prstGeom>
              <a:blipFill>
                <a:blip r:embed="rId5"/>
                <a:stretch>
                  <a:fillRect/>
                </a:stretch>
              </a:blipFill>
            </p:spPr>
            <p:txBody>
              <a:bodyPr/>
              <a:lstStyle/>
              <a:p>
                <a:r>
                  <a:rPr lang="en-US">
                    <a:noFill/>
                  </a:rPr>
                  <a:t> </a:t>
                </a:r>
              </a:p>
            </p:txBody>
          </p:sp>
        </mc:Fallback>
      </mc:AlternateContent>
      <p:sp>
        <p:nvSpPr>
          <p:cNvPr id="13" name="TextBox 12"/>
          <p:cNvSpPr txBox="1"/>
          <p:nvPr/>
        </p:nvSpPr>
        <p:spPr>
          <a:xfrm>
            <a:off x="5951982" y="3804199"/>
            <a:ext cx="710451" cy="369332"/>
          </a:xfrm>
          <a:prstGeom prst="rect">
            <a:avLst/>
          </a:prstGeom>
          <a:noFill/>
        </p:spPr>
        <p:txBody>
          <a:bodyPr wrap="none" rtlCol="0">
            <a:spAutoFit/>
          </a:bodyPr>
          <a:lstStyle/>
          <a:p>
            <a:r>
              <a:rPr lang="en-US" i="1" dirty="0">
                <a:latin typeface="Lato" panose="020F0502020204030203" pitchFamily="34" charset="0"/>
                <a:ea typeface="Cambria Math" panose="02040503050406030204" pitchFamily="18" charset="0"/>
              </a:rPr>
              <a:t>n odd</a:t>
            </a:r>
          </a:p>
        </p:txBody>
      </p:sp>
      <p:sp>
        <p:nvSpPr>
          <p:cNvPr id="14" name="TextBox 13"/>
          <p:cNvSpPr txBox="1"/>
          <p:nvPr/>
        </p:nvSpPr>
        <p:spPr>
          <a:xfrm>
            <a:off x="5948448" y="4387634"/>
            <a:ext cx="795411" cy="369332"/>
          </a:xfrm>
          <a:prstGeom prst="rect">
            <a:avLst/>
          </a:prstGeom>
          <a:noFill/>
        </p:spPr>
        <p:txBody>
          <a:bodyPr wrap="none" rtlCol="0">
            <a:spAutoFit/>
          </a:bodyPr>
          <a:lstStyle/>
          <a:p>
            <a:r>
              <a:rPr lang="en-US" i="1" dirty="0">
                <a:latin typeface="Lato" panose="020F0502020204030203" pitchFamily="34" charset="0"/>
                <a:ea typeface="Cambria Math" panose="02040503050406030204" pitchFamily="18" charset="0"/>
              </a:rPr>
              <a:t>n even</a:t>
            </a:r>
          </a:p>
        </p:txBody>
      </p:sp>
      <p:pic>
        <p:nvPicPr>
          <p:cNvPr id="18" name="Picture 17"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2778" b="73611"/>
          <a:stretch/>
        </p:blipFill>
        <p:spPr bwMode="auto">
          <a:xfrm>
            <a:off x="8190250" y="5147191"/>
            <a:ext cx="4001750" cy="161925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2"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33889" b="42361"/>
          <a:stretch/>
        </p:blipFill>
        <p:spPr bwMode="auto">
          <a:xfrm>
            <a:off x="8190250" y="3108874"/>
            <a:ext cx="4001750" cy="1628775"/>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https://upload.wikimedia.org/wikipedia/commons/thumb/3/33/Visualisation_mode_median_mean.svg/800px-Visualisation_mode_median_mean.svg.png"/>
          <p:cNvPicPr>
            <a:picLocks noChangeAspect="1" noChangeArrowheads="1"/>
          </p:cNvPicPr>
          <p:nvPr/>
        </p:nvPicPr>
        <p:blipFill rotWithShape="1">
          <a:blip r:embed="rId6">
            <a:extLst>
              <a:ext uri="{28A0092B-C50C-407E-A947-70E740481C1C}">
                <a14:useLocalDpi xmlns:a14="http://schemas.microsoft.com/office/drawing/2010/main" val="0"/>
              </a:ext>
            </a:extLst>
          </a:blip>
          <a:srcRect t="65555" b="8056"/>
          <a:stretch/>
        </p:blipFill>
        <p:spPr bwMode="auto">
          <a:xfrm>
            <a:off x="8190250" y="889581"/>
            <a:ext cx="4001750" cy="1809750"/>
          </a:xfrm>
          <a:prstGeom prst="rect">
            <a:avLst/>
          </a:prstGeom>
          <a:noFill/>
          <a:extLst>
            <a:ext uri="{909E8E84-426E-40DD-AFC4-6F175D3DCCD1}">
              <a14:hiddenFill xmlns:a14="http://schemas.microsoft.com/office/drawing/2010/main">
                <a:solidFill>
                  <a:srgbClr val="FFFFFF"/>
                </a:solidFill>
              </a14:hiddenFill>
            </a:ext>
          </a:extLst>
        </p:spPr>
      </p:pic>
      <p:sp>
        <p:nvSpPr>
          <p:cNvPr id="21" name="TextBox 20"/>
          <p:cNvSpPr txBox="1"/>
          <p:nvPr/>
        </p:nvSpPr>
        <p:spPr>
          <a:xfrm>
            <a:off x="557212" y="5833130"/>
            <a:ext cx="1695452" cy="523220"/>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Mode</a:t>
            </a:r>
          </a:p>
        </p:txBody>
      </p:sp>
      <p:sp>
        <p:nvSpPr>
          <p:cNvPr id="22" name="TextBox 21"/>
          <p:cNvSpPr txBox="1"/>
          <p:nvPr/>
        </p:nvSpPr>
        <p:spPr>
          <a:xfrm>
            <a:off x="3057525" y="5910074"/>
            <a:ext cx="3448380" cy="369332"/>
          </a:xfrm>
          <a:prstGeom prst="rect">
            <a:avLst/>
          </a:prstGeom>
          <a:noFill/>
        </p:spPr>
        <p:txBody>
          <a:bodyPr wrap="none" rtlCol="0">
            <a:spAutoFit/>
          </a:bodyPr>
          <a:lstStyle/>
          <a:p>
            <a:r>
              <a:rPr lang="en-US" dirty="0">
                <a:latin typeface="Lato" panose="020F0502020204030203" pitchFamily="34" charset="0"/>
              </a:rPr>
              <a:t>Most frequently-occurring value</a:t>
            </a:r>
          </a:p>
        </p:txBody>
      </p:sp>
    </p:spTree>
    <p:extLst>
      <p:ext uri="{BB962C8B-B14F-4D97-AF65-F5344CB8AC3E}">
        <p14:creationId xmlns:p14="http://schemas.microsoft.com/office/powerpoint/2010/main" val="2450339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p:bldP spid="11" grpId="0"/>
      <p:bldP spid="12" grpId="0"/>
      <p:bldP spid="13" grpId="0"/>
      <p:bldP spid="14" grpId="0"/>
      <p:bldP spid="21" grpId="0"/>
      <p:bldP spid="2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11</a:t>
            </a:fld>
            <a:endParaRPr lang="en-US"/>
          </a:p>
        </p:txBody>
      </p:sp>
      <p:sp>
        <p:nvSpPr>
          <p:cNvPr id="5" name="TextBox 4"/>
          <p:cNvSpPr txBox="1"/>
          <p:nvPr/>
        </p:nvSpPr>
        <p:spPr>
          <a:xfrm>
            <a:off x="173909" y="98338"/>
            <a:ext cx="11837116"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Central Tendency (Robust)</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15" name="TextBox 14"/>
          <p:cNvSpPr txBox="1"/>
          <p:nvPr/>
        </p:nvSpPr>
        <p:spPr>
          <a:xfrm>
            <a:off x="402509" y="1270742"/>
            <a:ext cx="1695452" cy="954107"/>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Trimmed Mean</a:t>
            </a:r>
          </a:p>
        </p:txBody>
      </p:sp>
      <p:pic>
        <p:nvPicPr>
          <p:cNvPr id="16" name="Picture 15"/>
          <p:cNvPicPr>
            <a:picLocks noChangeAspect="1"/>
          </p:cNvPicPr>
          <p:nvPr/>
        </p:nvPicPr>
        <p:blipFill>
          <a:blip r:embed="rId3"/>
          <a:stretch>
            <a:fillRect/>
          </a:stretch>
        </p:blipFill>
        <p:spPr>
          <a:xfrm>
            <a:off x="2255836" y="1193659"/>
            <a:ext cx="4572000" cy="1108272"/>
          </a:xfrm>
          <a:prstGeom prst="rect">
            <a:avLst/>
          </a:prstGeom>
        </p:spPr>
      </p:pic>
      <p:sp>
        <p:nvSpPr>
          <p:cNvPr id="18" name="TextBox 17"/>
          <p:cNvSpPr txBox="1"/>
          <p:nvPr/>
        </p:nvSpPr>
        <p:spPr>
          <a:xfrm>
            <a:off x="351806" y="5452845"/>
            <a:ext cx="1695452" cy="523220"/>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Trimean</a:t>
            </a:r>
          </a:p>
        </p:txBody>
      </p:sp>
      <mc:AlternateContent xmlns:mc="http://schemas.openxmlformats.org/markup-compatibility/2006">
        <mc:Choice xmlns:a14="http://schemas.microsoft.com/office/drawing/2010/main" Requires="a14">
          <p:sp>
            <p:nvSpPr>
              <p:cNvPr id="2" name="TextBox 1"/>
              <p:cNvSpPr txBox="1"/>
              <p:nvPr/>
            </p:nvSpPr>
            <p:spPr>
              <a:xfrm>
                <a:off x="3390703" y="4934241"/>
                <a:ext cx="2200859"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𝑇𝑀</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2</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num>
                        <m:den>
                          <m:r>
                            <a:rPr lang="en-US" b="0" i="1" smtClean="0">
                              <a:latin typeface="Cambria Math" panose="02040503050406030204" pitchFamily="18" charset="0"/>
                            </a:rPr>
                            <m:t>4</m:t>
                          </m:r>
                        </m:den>
                      </m:f>
                    </m:oMath>
                  </m:oMathPara>
                </a14:m>
                <a:endParaRPr lang="en-US" dirty="0">
                  <a:latin typeface="Lato" panose="020F0502020204030203" pitchFamily="34" charset="0"/>
                </a:endParaRPr>
              </a:p>
            </p:txBody>
          </p:sp>
        </mc:Choice>
        <mc:Fallback>
          <p:sp>
            <p:nvSpPr>
              <p:cNvPr id="2" name="TextBox 1"/>
              <p:cNvSpPr txBox="1">
                <a:spLocks noRot="1" noChangeAspect="1" noMove="1" noResize="1" noEditPoints="1" noAdjustHandles="1" noChangeArrowheads="1" noChangeShapeType="1" noTextEdit="1"/>
              </p:cNvSpPr>
              <p:nvPr/>
            </p:nvSpPr>
            <p:spPr>
              <a:xfrm>
                <a:off x="3390703" y="4934241"/>
                <a:ext cx="2200859" cy="518604"/>
              </a:xfrm>
              <a:prstGeom prst="rect">
                <a:avLst/>
              </a:prstGeom>
              <a:blipFill>
                <a:blip r:embed="rId4"/>
                <a:stretch>
                  <a:fillRect/>
                </a:stretch>
              </a:blipFill>
            </p:spPr>
            <p:txBody>
              <a:bodyPr/>
              <a:lstStyle/>
              <a:p>
                <a:r>
                  <a:rPr lang="en-US">
                    <a:noFill/>
                  </a:rPr>
                  <a:t> </a:t>
                </a:r>
              </a:p>
            </p:txBody>
          </p:sp>
        </mc:Fallback>
      </mc:AlternateContent>
      <p:sp>
        <p:nvSpPr>
          <p:cNvPr id="19" name="TextBox 18"/>
          <p:cNvSpPr txBox="1"/>
          <p:nvPr/>
        </p:nvSpPr>
        <p:spPr>
          <a:xfrm>
            <a:off x="2796269" y="5579875"/>
            <a:ext cx="3669594" cy="923330"/>
          </a:xfrm>
          <a:prstGeom prst="rect">
            <a:avLst/>
          </a:prstGeom>
          <a:noFill/>
        </p:spPr>
        <p:txBody>
          <a:bodyPr wrap="none" rtlCol="0">
            <a:spAutoFit/>
          </a:bodyPr>
          <a:lstStyle/>
          <a:p>
            <a:r>
              <a:rPr lang="en-US" dirty="0">
                <a:latin typeface="Lato" panose="020F0502020204030203" pitchFamily="34" charset="0"/>
              </a:rPr>
              <a:t>Q</a:t>
            </a:r>
            <a:r>
              <a:rPr lang="en-US" baseline="-25000" dirty="0">
                <a:latin typeface="Lato" panose="020F0502020204030203" pitchFamily="34" charset="0"/>
              </a:rPr>
              <a:t>1</a:t>
            </a:r>
            <a:r>
              <a:rPr lang="en-US" dirty="0">
                <a:latin typeface="Lato" panose="020F0502020204030203" pitchFamily="34" charset="0"/>
              </a:rPr>
              <a:t> – first quartile (25</a:t>
            </a:r>
            <a:r>
              <a:rPr lang="en-US" baseline="30000" dirty="0">
                <a:latin typeface="Lato" panose="020F0502020204030203" pitchFamily="34" charset="0"/>
              </a:rPr>
              <a:t>th</a:t>
            </a:r>
            <a:r>
              <a:rPr lang="en-US" dirty="0">
                <a:latin typeface="Lato" panose="020F0502020204030203" pitchFamily="34" charset="0"/>
              </a:rPr>
              <a:t> percentile)</a:t>
            </a:r>
          </a:p>
          <a:p>
            <a:r>
              <a:rPr lang="en-US" dirty="0">
                <a:latin typeface="Lato" panose="020F0502020204030203" pitchFamily="34" charset="0"/>
              </a:rPr>
              <a:t>Q</a:t>
            </a:r>
            <a:r>
              <a:rPr lang="en-US" baseline="-25000" dirty="0">
                <a:latin typeface="Lato" panose="020F0502020204030203" pitchFamily="34" charset="0"/>
              </a:rPr>
              <a:t>2</a:t>
            </a:r>
            <a:r>
              <a:rPr lang="en-US" dirty="0">
                <a:latin typeface="Lato" panose="020F0502020204030203" pitchFamily="34" charset="0"/>
              </a:rPr>
              <a:t> – median (50</a:t>
            </a:r>
            <a:r>
              <a:rPr lang="en-US" baseline="30000" dirty="0">
                <a:latin typeface="Lato" panose="020F0502020204030203" pitchFamily="34" charset="0"/>
              </a:rPr>
              <a:t>th</a:t>
            </a:r>
            <a:r>
              <a:rPr lang="en-US" dirty="0">
                <a:latin typeface="Lato" panose="020F0502020204030203" pitchFamily="34" charset="0"/>
              </a:rPr>
              <a:t> percentile)</a:t>
            </a:r>
          </a:p>
          <a:p>
            <a:r>
              <a:rPr lang="en-US" dirty="0">
                <a:latin typeface="Lato" panose="020F0502020204030203" pitchFamily="34" charset="0"/>
              </a:rPr>
              <a:t>Q</a:t>
            </a:r>
            <a:r>
              <a:rPr lang="en-US" baseline="-25000" dirty="0">
                <a:latin typeface="Lato" panose="020F0502020204030203" pitchFamily="34" charset="0"/>
              </a:rPr>
              <a:t>3</a:t>
            </a:r>
            <a:r>
              <a:rPr lang="en-US" dirty="0">
                <a:latin typeface="Lato" panose="020F0502020204030203" pitchFamily="34" charset="0"/>
              </a:rPr>
              <a:t> – third quartile (75</a:t>
            </a:r>
            <a:r>
              <a:rPr lang="en-US" baseline="30000" dirty="0">
                <a:latin typeface="Lato" panose="020F0502020204030203" pitchFamily="34" charset="0"/>
              </a:rPr>
              <a:t>th</a:t>
            </a:r>
            <a:r>
              <a:rPr lang="en-US" dirty="0">
                <a:latin typeface="Lato" panose="020F0502020204030203" pitchFamily="34" charset="0"/>
              </a:rPr>
              <a:t> percentile)</a:t>
            </a:r>
          </a:p>
        </p:txBody>
      </p:sp>
      <p:sp>
        <p:nvSpPr>
          <p:cNvPr id="10" name="TextBox 9"/>
          <p:cNvSpPr txBox="1"/>
          <p:nvPr/>
        </p:nvSpPr>
        <p:spPr>
          <a:xfrm>
            <a:off x="173908" y="683113"/>
            <a:ext cx="6161577" cy="400110"/>
          </a:xfrm>
          <a:prstGeom prst="rect">
            <a:avLst/>
          </a:prstGeom>
          <a:noFill/>
        </p:spPr>
        <p:txBody>
          <a:bodyPr wrap="square" rtlCol="0">
            <a:spAutoFit/>
          </a:bodyPr>
          <a:lstStyle/>
          <a:p>
            <a:r>
              <a:rPr lang="en-US" sz="2000" b="1" dirty="0">
                <a:solidFill>
                  <a:schemeClr val="accent5"/>
                </a:solidFill>
                <a:effectLst>
                  <a:outerShdw blurRad="38100" dist="38100" dir="2700000" algn="tl">
                    <a:srgbClr val="000000">
                      <a:alpha val="43137"/>
                    </a:srgbClr>
                  </a:outerShdw>
                </a:effectLst>
                <a:latin typeface="Lato" panose="020F0502020204030203" pitchFamily="34" charset="0"/>
              </a:rPr>
              <a:t>Weighted averaging schemes</a:t>
            </a:r>
          </a:p>
        </p:txBody>
      </p:sp>
      <p:sp>
        <p:nvSpPr>
          <p:cNvPr id="11" name="TextBox 10"/>
          <p:cNvSpPr txBox="1"/>
          <p:nvPr/>
        </p:nvSpPr>
        <p:spPr>
          <a:xfrm>
            <a:off x="8610600" y="1329637"/>
            <a:ext cx="2928831" cy="707886"/>
          </a:xfrm>
          <a:prstGeom prst="rect">
            <a:avLst/>
          </a:prstGeom>
          <a:noFill/>
        </p:spPr>
        <p:txBody>
          <a:bodyPr wrap="square" rtlCol="0">
            <a:spAutoFit/>
          </a:bodyPr>
          <a:lstStyle/>
          <a:p>
            <a:r>
              <a:rPr lang="en-US" sz="2000" b="1" dirty="0">
                <a:solidFill>
                  <a:schemeClr val="accent5"/>
                </a:solidFill>
                <a:effectLst>
                  <a:outerShdw blurRad="38100" dist="38100" dir="2700000" algn="tl">
                    <a:srgbClr val="000000">
                      <a:alpha val="43137"/>
                    </a:srgbClr>
                  </a:outerShdw>
                </a:effectLst>
                <a:latin typeface="Lato" panose="020F0502020204030203" pitchFamily="34" charset="0"/>
              </a:rPr>
              <a:t>Weighted average of many values</a:t>
            </a:r>
          </a:p>
        </p:txBody>
      </p:sp>
      <p:sp>
        <p:nvSpPr>
          <p:cNvPr id="12" name="TextBox 11"/>
          <p:cNvSpPr txBox="1"/>
          <p:nvPr/>
        </p:nvSpPr>
        <p:spPr>
          <a:xfrm>
            <a:off x="8600575" y="5333654"/>
            <a:ext cx="2928831" cy="707886"/>
          </a:xfrm>
          <a:prstGeom prst="rect">
            <a:avLst/>
          </a:prstGeom>
          <a:noFill/>
        </p:spPr>
        <p:txBody>
          <a:bodyPr wrap="square" rtlCol="0">
            <a:spAutoFit/>
          </a:bodyPr>
          <a:lstStyle/>
          <a:p>
            <a:r>
              <a:rPr lang="en-US" sz="2000" b="1" dirty="0">
                <a:solidFill>
                  <a:schemeClr val="accent5"/>
                </a:solidFill>
                <a:effectLst>
                  <a:outerShdw blurRad="38100" dist="38100" dir="2700000" algn="tl">
                    <a:srgbClr val="000000">
                      <a:alpha val="43137"/>
                    </a:srgbClr>
                  </a:outerShdw>
                </a:effectLst>
                <a:latin typeface="Lato" panose="020F0502020204030203" pitchFamily="34" charset="0"/>
              </a:rPr>
              <a:t>Weighted average of 3 values</a:t>
            </a:r>
          </a:p>
        </p:txBody>
      </p:sp>
      <p:sp>
        <p:nvSpPr>
          <p:cNvPr id="13" name="Rectangle 12"/>
          <p:cNvSpPr/>
          <p:nvPr/>
        </p:nvSpPr>
        <p:spPr>
          <a:xfrm>
            <a:off x="361831" y="2156325"/>
            <a:ext cx="4114800" cy="646331"/>
          </a:xfrm>
          <a:prstGeom prst="rect">
            <a:avLst/>
          </a:prstGeom>
        </p:spPr>
        <p:txBody>
          <a:bodyPr>
            <a:spAutoFit/>
          </a:bodyPr>
          <a:lstStyle/>
          <a:p>
            <a:r>
              <a:rPr lang="en-US" dirty="0">
                <a:latin typeface="Consolas" panose="020B0609020204030204" pitchFamily="49" charset="0"/>
              </a:rPr>
              <a:t>[R]:</a:t>
            </a:r>
          </a:p>
          <a:p>
            <a:r>
              <a:rPr lang="en-US" dirty="0">
                <a:latin typeface="Lucida Console" panose="020B0609040504020204" pitchFamily="49" charset="0"/>
              </a:rPr>
              <a:t>mean(x, trim = 0.25)</a:t>
            </a:r>
          </a:p>
        </p:txBody>
      </p:sp>
      <p:sp>
        <p:nvSpPr>
          <p:cNvPr id="3" name="TextBox 2">
            <a:extLst>
              <a:ext uri="{FF2B5EF4-FFF2-40B4-BE49-F238E27FC236}">
                <a16:creationId xmlns:a16="http://schemas.microsoft.com/office/drawing/2014/main" id="{68B1D57E-C0E8-84D4-DBF4-D837EA15715C}"/>
              </a:ext>
            </a:extLst>
          </p:cNvPr>
          <p:cNvSpPr txBox="1"/>
          <p:nvPr/>
        </p:nvSpPr>
        <p:spPr>
          <a:xfrm>
            <a:off x="351806" y="3715336"/>
            <a:ext cx="1695452" cy="523220"/>
          </a:xfrm>
          <a:prstGeom prst="rect">
            <a:avLst/>
          </a:prstGeom>
          <a:noFill/>
        </p:spPr>
        <p:txBody>
          <a:bodyPr wrap="square" rtlCol="0">
            <a:spAutoFit/>
          </a:bodyPr>
          <a:lstStyle/>
          <a:p>
            <a:r>
              <a:rPr lang="en-US" sz="2800" b="1" dirty="0" err="1">
                <a:solidFill>
                  <a:schemeClr val="accent5"/>
                </a:solidFill>
                <a:effectLst>
                  <a:outerShdw blurRad="38100" dist="38100" dir="2700000" algn="tl">
                    <a:srgbClr val="000000">
                      <a:alpha val="43137"/>
                    </a:srgbClr>
                  </a:outerShdw>
                </a:effectLst>
                <a:latin typeface="Lato" panose="020F0502020204030203" pitchFamily="34" charset="0"/>
              </a:rPr>
              <a:t>Midhinge</a:t>
            </a:r>
            <a:endParaRPr lang="en-US" sz="2800" b="1" dirty="0">
              <a:solidFill>
                <a:schemeClr val="accent5"/>
              </a:solidFill>
              <a:effectLst>
                <a:outerShdw blurRad="38100" dist="38100" dir="2700000" algn="tl">
                  <a:srgbClr val="000000">
                    <a:alpha val="43137"/>
                  </a:srgbClr>
                </a:outerShdw>
              </a:effectLst>
              <a:latin typeface="Lato" panose="020F0502020204030203" pitchFamily="34" charset="0"/>
            </a:endParaRPr>
          </a:p>
        </p:txBody>
      </p:sp>
      <mc:AlternateContent xmlns:mc="http://schemas.openxmlformats.org/markup-compatibility/2006">
        <mc:Choice xmlns:a14="http://schemas.microsoft.com/office/drawing/2010/main" Requires="a14">
          <p:sp>
            <p:nvSpPr>
              <p:cNvPr id="6" name="TextBox 5">
                <a:extLst>
                  <a:ext uri="{FF2B5EF4-FFF2-40B4-BE49-F238E27FC236}">
                    <a16:creationId xmlns:a16="http://schemas.microsoft.com/office/drawing/2014/main" id="{B39D6B39-93C6-E672-9052-182310BBA9D8}"/>
                  </a:ext>
                </a:extLst>
              </p:cNvPr>
              <p:cNvSpPr txBox="1"/>
              <p:nvPr/>
            </p:nvSpPr>
            <p:spPr>
              <a:xfrm>
                <a:off x="3390703" y="3196732"/>
                <a:ext cx="1499898" cy="51860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𝑀𝐻</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num>
                        <m:den>
                          <m:r>
                            <a:rPr lang="en-US" b="0" i="1" smtClean="0">
                              <a:latin typeface="Cambria Math" panose="02040503050406030204" pitchFamily="18" charset="0"/>
                            </a:rPr>
                            <m:t>2</m:t>
                          </m:r>
                        </m:den>
                      </m:f>
                    </m:oMath>
                  </m:oMathPara>
                </a14:m>
                <a:endParaRPr lang="en-US" dirty="0">
                  <a:latin typeface="Lato" panose="020F0502020204030203" pitchFamily="34" charset="0"/>
                </a:endParaRPr>
              </a:p>
            </p:txBody>
          </p:sp>
        </mc:Choice>
        <mc:Fallback>
          <p:sp>
            <p:nvSpPr>
              <p:cNvPr id="6" name="TextBox 5">
                <a:extLst>
                  <a:ext uri="{FF2B5EF4-FFF2-40B4-BE49-F238E27FC236}">
                    <a16:creationId xmlns:a16="http://schemas.microsoft.com/office/drawing/2014/main" id="{B39D6B39-93C6-E672-9052-182310BBA9D8}"/>
                  </a:ext>
                </a:extLst>
              </p:cNvPr>
              <p:cNvSpPr txBox="1">
                <a:spLocks noRot="1" noChangeAspect="1" noMove="1" noResize="1" noEditPoints="1" noAdjustHandles="1" noChangeArrowheads="1" noChangeShapeType="1" noTextEdit="1"/>
              </p:cNvSpPr>
              <p:nvPr/>
            </p:nvSpPr>
            <p:spPr>
              <a:xfrm>
                <a:off x="3390703" y="3196732"/>
                <a:ext cx="1499898" cy="518604"/>
              </a:xfrm>
              <a:prstGeom prst="rect">
                <a:avLst/>
              </a:prstGeom>
              <a:blipFill>
                <a:blip r:embed="rId5"/>
                <a:stretch>
                  <a:fillRect/>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9689A6F1-A487-1213-8B1E-00224EC61F12}"/>
              </a:ext>
            </a:extLst>
          </p:cNvPr>
          <p:cNvSpPr txBox="1"/>
          <p:nvPr/>
        </p:nvSpPr>
        <p:spPr>
          <a:xfrm>
            <a:off x="2796269" y="3842366"/>
            <a:ext cx="3669594" cy="646331"/>
          </a:xfrm>
          <a:prstGeom prst="rect">
            <a:avLst/>
          </a:prstGeom>
          <a:noFill/>
        </p:spPr>
        <p:txBody>
          <a:bodyPr wrap="none" rtlCol="0">
            <a:spAutoFit/>
          </a:bodyPr>
          <a:lstStyle/>
          <a:p>
            <a:r>
              <a:rPr lang="en-US" dirty="0">
                <a:latin typeface="Lato" panose="020F0502020204030203" pitchFamily="34" charset="0"/>
              </a:rPr>
              <a:t>Q</a:t>
            </a:r>
            <a:r>
              <a:rPr lang="en-US" baseline="-25000" dirty="0">
                <a:latin typeface="Lato" panose="020F0502020204030203" pitchFamily="34" charset="0"/>
              </a:rPr>
              <a:t>1</a:t>
            </a:r>
            <a:r>
              <a:rPr lang="en-US" dirty="0">
                <a:latin typeface="Lato" panose="020F0502020204030203" pitchFamily="34" charset="0"/>
              </a:rPr>
              <a:t> – first quartile (25</a:t>
            </a:r>
            <a:r>
              <a:rPr lang="en-US" baseline="30000" dirty="0">
                <a:latin typeface="Lato" panose="020F0502020204030203" pitchFamily="34" charset="0"/>
              </a:rPr>
              <a:t>th</a:t>
            </a:r>
            <a:r>
              <a:rPr lang="en-US" dirty="0">
                <a:latin typeface="Lato" panose="020F0502020204030203" pitchFamily="34" charset="0"/>
              </a:rPr>
              <a:t> percentile)</a:t>
            </a:r>
          </a:p>
          <a:p>
            <a:r>
              <a:rPr lang="en-US" dirty="0">
                <a:latin typeface="Lato" panose="020F0502020204030203" pitchFamily="34" charset="0"/>
              </a:rPr>
              <a:t>Q</a:t>
            </a:r>
            <a:r>
              <a:rPr lang="en-US" baseline="-25000" dirty="0">
                <a:latin typeface="Lato" panose="020F0502020204030203" pitchFamily="34" charset="0"/>
              </a:rPr>
              <a:t>3</a:t>
            </a:r>
            <a:r>
              <a:rPr lang="en-US" dirty="0">
                <a:latin typeface="Lato" panose="020F0502020204030203" pitchFamily="34" charset="0"/>
              </a:rPr>
              <a:t> – third quartile (75</a:t>
            </a:r>
            <a:r>
              <a:rPr lang="en-US" baseline="30000" dirty="0">
                <a:latin typeface="Lato" panose="020F0502020204030203" pitchFamily="34" charset="0"/>
              </a:rPr>
              <a:t>th</a:t>
            </a:r>
            <a:r>
              <a:rPr lang="en-US" dirty="0">
                <a:latin typeface="Lato" panose="020F0502020204030203" pitchFamily="34" charset="0"/>
              </a:rPr>
              <a:t> percentile)</a:t>
            </a:r>
          </a:p>
        </p:txBody>
      </p:sp>
      <p:sp>
        <p:nvSpPr>
          <p:cNvPr id="8" name="TextBox 7">
            <a:extLst>
              <a:ext uri="{FF2B5EF4-FFF2-40B4-BE49-F238E27FC236}">
                <a16:creationId xmlns:a16="http://schemas.microsoft.com/office/drawing/2014/main" id="{9B4EA7BB-D315-4174-72CA-2BA2DAEC7901}"/>
              </a:ext>
            </a:extLst>
          </p:cNvPr>
          <p:cNvSpPr txBox="1"/>
          <p:nvPr/>
        </p:nvSpPr>
        <p:spPr>
          <a:xfrm>
            <a:off x="8600575" y="3596145"/>
            <a:ext cx="2928831" cy="707886"/>
          </a:xfrm>
          <a:prstGeom prst="rect">
            <a:avLst/>
          </a:prstGeom>
          <a:noFill/>
        </p:spPr>
        <p:txBody>
          <a:bodyPr wrap="square" rtlCol="0">
            <a:spAutoFit/>
          </a:bodyPr>
          <a:lstStyle/>
          <a:p>
            <a:r>
              <a:rPr lang="en-US" sz="2000" b="1" dirty="0">
                <a:solidFill>
                  <a:schemeClr val="accent5"/>
                </a:solidFill>
                <a:effectLst>
                  <a:outerShdw blurRad="38100" dist="38100" dir="2700000" algn="tl">
                    <a:srgbClr val="000000">
                      <a:alpha val="43137"/>
                    </a:srgbClr>
                  </a:outerShdw>
                </a:effectLst>
                <a:latin typeface="Lato" panose="020F0502020204030203" pitchFamily="34" charset="0"/>
              </a:rPr>
              <a:t>Weighted average of 2 values</a:t>
            </a:r>
          </a:p>
        </p:txBody>
      </p:sp>
    </p:spTree>
    <p:extLst>
      <p:ext uri="{BB962C8B-B14F-4D97-AF65-F5344CB8AC3E}">
        <p14:creationId xmlns:p14="http://schemas.microsoft.com/office/powerpoint/2010/main" val="4182074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8" grpId="0"/>
      <p:bldP spid="2" grpId="0"/>
      <p:bldP spid="19" grpId="0"/>
      <p:bldP spid="11" grpId="0"/>
      <p:bldP spid="12" grpId="0"/>
      <p:bldP spid="13" grpId="0"/>
      <p:bldP spid="3"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C3DB3D-D9B6-47B4-965E-8F0D616CD27A}" type="slidenum">
              <a:rPr lang="en-US" smtClean="0"/>
              <a:t>12</a:t>
            </a:fld>
            <a:endParaRPr lang="en-US"/>
          </a:p>
        </p:txBody>
      </p:sp>
      <p:sp>
        <p:nvSpPr>
          <p:cNvPr id="6" name="TextBox 5"/>
          <p:cNvSpPr txBox="1"/>
          <p:nvPr/>
        </p:nvSpPr>
        <p:spPr>
          <a:xfrm>
            <a:off x="173909" y="98338"/>
            <a:ext cx="11837116"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Dispersion</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7" name="TextBox 6"/>
          <p:cNvSpPr txBox="1"/>
          <p:nvPr/>
        </p:nvSpPr>
        <p:spPr>
          <a:xfrm>
            <a:off x="402508" y="1466657"/>
            <a:ext cx="1826341" cy="523220"/>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Variance</a:t>
            </a:r>
          </a:p>
        </p:txBody>
      </p:sp>
      <p:sp>
        <p:nvSpPr>
          <p:cNvPr id="8" name="TextBox 7"/>
          <p:cNvSpPr txBox="1"/>
          <p:nvPr/>
        </p:nvSpPr>
        <p:spPr>
          <a:xfrm>
            <a:off x="402508" y="2088571"/>
            <a:ext cx="1997792" cy="954107"/>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Standard Deviation</a:t>
            </a:r>
          </a:p>
        </p:txBody>
      </p:sp>
      <p:sp>
        <p:nvSpPr>
          <p:cNvPr id="9" name="TextBox 8"/>
          <p:cNvSpPr txBox="1"/>
          <p:nvPr/>
        </p:nvSpPr>
        <p:spPr>
          <a:xfrm>
            <a:off x="406703" y="4925317"/>
            <a:ext cx="2550242" cy="954107"/>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Coefficient of Variation</a:t>
            </a:r>
          </a:p>
        </p:txBody>
      </p:sp>
      <mc:AlternateContent xmlns:mc="http://schemas.openxmlformats.org/markup-compatibility/2006">
        <mc:Choice xmlns:a14="http://schemas.microsoft.com/office/drawing/2010/main" Requires="a14">
          <p:sp>
            <p:nvSpPr>
              <p:cNvPr id="10" name="TextBox 9"/>
              <p:cNvSpPr txBox="1"/>
              <p:nvPr/>
            </p:nvSpPr>
            <p:spPr>
              <a:xfrm>
                <a:off x="3771900" y="1350150"/>
                <a:ext cx="2366289" cy="7562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2</m:t>
                          </m:r>
                        </m:sup>
                      </m:sSubSup>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sSup>
                            <m:sSupPr>
                              <m:ctrlPr>
                                <a:rPr lang="en-US" b="0" i="1" smtClean="0">
                                  <a:latin typeface="Cambria Math" panose="02040503050406030204" pitchFamily="18" charset="0"/>
                                </a:rPr>
                              </m:ctrlPr>
                            </m:sSupPr>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sup>
                              <m:r>
                                <a:rPr lang="en-US" b="0" i="1" smtClean="0">
                                  <a:latin typeface="Cambria Math" panose="02040503050406030204" pitchFamily="18" charset="0"/>
                                </a:rPr>
                                <m:t>2</m:t>
                              </m:r>
                            </m:sup>
                          </m:sSup>
                        </m:e>
                      </m:nary>
                    </m:oMath>
                  </m:oMathPara>
                </a14:m>
                <a:endParaRPr lang="en-US" dirty="0">
                  <a:latin typeface="Lato" panose="020F0502020204030203" pitchFamily="34" charset="0"/>
                </a:endParaRPr>
              </a:p>
            </p:txBody>
          </p:sp>
        </mc:Choice>
        <mc:Fallback>
          <p:sp>
            <p:nvSpPr>
              <p:cNvPr id="10" name="TextBox 9"/>
              <p:cNvSpPr txBox="1">
                <a:spLocks noRot="1" noChangeAspect="1" noMove="1" noResize="1" noEditPoints="1" noAdjustHandles="1" noChangeArrowheads="1" noChangeShapeType="1" noTextEdit="1"/>
              </p:cNvSpPr>
              <p:nvPr/>
            </p:nvSpPr>
            <p:spPr>
              <a:xfrm>
                <a:off x="3771900" y="1350150"/>
                <a:ext cx="2366289" cy="75623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1" name="TextBox 10"/>
              <p:cNvSpPr txBox="1"/>
              <p:nvPr/>
            </p:nvSpPr>
            <p:spPr>
              <a:xfrm>
                <a:off x="3787942" y="2392916"/>
                <a:ext cx="963917" cy="56368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ea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𝑠</m:t>
                          </m:r>
                        </m:e>
                        <m:sub>
                          <m:r>
                            <a:rPr lang="en-US" b="0" i="1" smtClean="0">
                              <a:latin typeface="Cambria Math" panose="02040503050406030204" pitchFamily="18" charset="0"/>
                              <a:ea typeface="Cambria Math" panose="02040503050406030204" pitchFamily="18" charset="0"/>
                            </a:rPr>
                            <m:t>𝑥</m:t>
                          </m:r>
                        </m:sub>
                      </m:sSub>
                      <m:r>
                        <a:rPr lang="en-US" b="0" i="1" smtClean="0">
                          <a:latin typeface="Cambria Math" panose="02040503050406030204" pitchFamily="18" charset="0"/>
                          <a:ea typeface="Cambria Math" panose="02040503050406030204" pitchFamily="18" charset="0"/>
                        </a:rPr>
                        <m:t>=</m:t>
                      </m:r>
                      <m:rad>
                        <m:radPr>
                          <m:degHide m:val="on"/>
                          <m:ctrlPr>
                            <a:rPr lang="en-US" b="0" i="1" smtClean="0">
                              <a:latin typeface="Cambria Math" panose="02040503050406030204" pitchFamily="18" charset="0"/>
                              <a:ea typeface="Cambria Math" panose="02040503050406030204" pitchFamily="18" charset="0"/>
                            </a:rPr>
                          </m:ctrlPr>
                        </m:radPr>
                        <m:deg/>
                        <m:e>
                          <m:sSubSup>
                            <m:sSubSupPr>
                              <m:ctrlPr>
                                <a:rPr lang="en-US" b="0" i="1" smtClean="0">
                                  <a:latin typeface="Cambria Math" panose="02040503050406030204" pitchFamily="18" charset="0"/>
                                  <a:ea typeface="Cambria Math" panose="02040503050406030204" pitchFamily="18" charset="0"/>
                                </a:rPr>
                              </m:ctrlPr>
                            </m:sSubSupPr>
                            <m:e>
                              <m:r>
                                <a:rPr lang="en-US" b="0" i="1" smtClean="0">
                                  <a:latin typeface="Cambria Math" panose="02040503050406030204" pitchFamily="18" charset="0"/>
                                  <a:ea typeface="Cambria Math" panose="02040503050406030204" pitchFamily="18" charset="0"/>
                                </a:rPr>
                                <m:t>𝑠</m:t>
                              </m:r>
                            </m:e>
                            <m:sub>
                              <m:r>
                                <a:rPr lang="en-US" b="0" i="1" smtClean="0">
                                  <a:latin typeface="Cambria Math" panose="02040503050406030204" pitchFamily="18" charset="0"/>
                                  <a:ea typeface="Cambria Math" panose="02040503050406030204" pitchFamily="18" charset="0"/>
                                </a:rPr>
                                <m:t>𝑥</m:t>
                              </m:r>
                            </m:sub>
                            <m:sup>
                              <m:r>
                                <a:rPr lang="en-US" b="0" i="1" smtClean="0">
                                  <a:latin typeface="Cambria Math" panose="02040503050406030204" pitchFamily="18" charset="0"/>
                                  <a:ea typeface="Cambria Math" panose="02040503050406030204" pitchFamily="18" charset="0"/>
                                </a:rPr>
                                <m:t>2</m:t>
                              </m:r>
                            </m:sup>
                          </m:sSubSup>
                        </m:e>
                      </m:rad>
                    </m:oMath>
                  </m:oMathPara>
                </a14:m>
                <a:endParaRPr lang="en-US" dirty="0">
                  <a:latin typeface="Lato" panose="020F0502020204030203" pitchFamily="34" charset="0"/>
                </a:endParaRPr>
              </a:p>
            </p:txBody>
          </p:sp>
        </mc:Choice>
        <mc:Fallback>
          <p:sp>
            <p:nvSpPr>
              <p:cNvPr id="11" name="TextBox 10"/>
              <p:cNvSpPr txBox="1">
                <a:spLocks noRot="1" noChangeAspect="1" noMove="1" noResize="1" noEditPoints="1" noAdjustHandles="1" noChangeArrowheads="1" noChangeShapeType="1" noTextEdit="1"/>
              </p:cNvSpPr>
              <p:nvPr/>
            </p:nvSpPr>
            <p:spPr>
              <a:xfrm>
                <a:off x="3787942" y="2392916"/>
                <a:ext cx="963917" cy="563680"/>
              </a:xfrm>
              <a:prstGeom prst="rect">
                <a:avLst/>
              </a:prstGeom>
              <a:blipFill>
                <a:blip r:embed="rId4"/>
                <a:stretch>
                  <a:fillRect b="-108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2" name="TextBox 11"/>
              <p:cNvSpPr txBox="1"/>
              <p:nvPr/>
            </p:nvSpPr>
            <p:spPr>
              <a:xfrm>
                <a:off x="3861348" y="5165221"/>
                <a:ext cx="854400" cy="4742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𝐶𝑉</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m:t>
                              </m:r>
                            </m:sub>
                          </m:sSub>
                        </m:num>
                        <m:den>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den>
                      </m:f>
                    </m:oMath>
                  </m:oMathPara>
                </a14:m>
                <a:endParaRPr lang="en-US" dirty="0">
                  <a:latin typeface="Lato" panose="020F0502020204030203" pitchFamily="34" charset="0"/>
                </a:endParaRPr>
              </a:p>
            </p:txBody>
          </p:sp>
        </mc:Choice>
        <mc:Fallback>
          <p:sp>
            <p:nvSpPr>
              <p:cNvPr id="12" name="TextBox 11"/>
              <p:cNvSpPr txBox="1">
                <a:spLocks noRot="1" noChangeAspect="1" noMove="1" noResize="1" noEditPoints="1" noAdjustHandles="1" noChangeArrowheads="1" noChangeShapeType="1" noTextEdit="1"/>
              </p:cNvSpPr>
              <p:nvPr/>
            </p:nvSpPr>
            <p:spPr>
              <a:xfrm>
                <a:off x="3861348" y="5165221"/>
                <a:ext cx="854400" cy="474297"/>
              </a:xfrm>
              <a:prstGeom prst="rect">
                <a:avLst/>
              </a:prstGeom>
              <a:blipFill>
                <a:blip r:embed="rId5"/>
                <a:stretch>
                  <a:fillRect/>
                </a:stretch>
              </a:blipFill>
            </p:spPr>
            <p:txBody>
              <a:bodyPr/>
              <a:lstStyle/>
              <a:p>
                <a:r>
                  <a:rPr lang="en-US">
                    <a:noFill/>
                  </a:rPr>
                  <a:t> </a:t>
                </a:r>
              </a:p>
            </p:txBody>
          </p:sp>
        </mc:Fallback>
      </mc:AlternateContent>
      <p:pic>
        <p:nvPicPr>
          <p:cNvPr id="4" name="Picture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986139" y="2018613"/>
            <a:ext cx="4572000" cy="3383756"/>
          </a:xfrm>
          <a:prstGeom prst="rect">
            <a:avLst/>
          </a:prstGeom>
        </p:spPr>
      </p:pic>
    </p:spTree>
    <p:extLst>
      <p:ext uri="{BB962C8B-B14F-4D97-AF65-F5344CB8AC3E}">
        <p14:creationId xmlns:p14="http://schemas.microsoft.com/office/powerpoint/2010/main" val="44092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P spid="1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C3DB3D-D9B6-47B4-965E-8F0D616CD27A}" type="slidenum">
              <a:rPr lang="en-US" smtClean="0"/>
              <a:t>13</a:t>
            </a:fld>
            <a:endParaRPr lang="en-US"/>
          </a:p>
        </p:txBody>
      </p:sp>
      <p:sp>
        <p:nvSpPr>
          <p:cNvPr id="3" name="TextBox 2"/>
          <p:cNvSpPr txBox="1"/>
          <p:nvPr/>
        </p:nvSpPr>
        <p:spPr>
          <a:xfrm>
            <a:off x="173909" y="98338"/>
            <a:ext cx="11837116"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Dispersion (Robust)</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4" name="TextBox 3"/>
          <p:cNvSpPr txBox="1"/>
          <p:nvPr/>
        </p:nvSpPr>
        <p:spPr>
          <a:xfrm>
            <a:off x="328767" y="1351152"/>
            <a:ext cx="1902541" cy="1384995"/>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Inter-Quartile Range</a:t>
            </a:r>
          </a:p>
        </p:txBody>
      </p:sp>
      <mc:AlternateContent xmlns:mc="http://schemas.openxmlformats.org/markup-compatibility/2006">
        <mc:Choice xmlns:a14="http://schemas.microsoft.com/office/drawing/2010/main" Requires="a14">
          <p:sp>
            <p:nvSpPr>
              <p:cNvPr id="5" name="TextBox 4"/>
              <p:cNvSpPr txBox="1"/>
              <p:nvPr/>
            </p:nvSpPr>
            <p:spPr>
              <a:xfrm>
                <a:off x="2478959" y="1568903"/>
                <a:ext cx="153356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𝐼𝑄𝑅</m:t>
                      </m:r>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oMath>
                  </m:oMathPara>
                </a14:m>
                <a:endParaRPr lang="en-US" dirty="0">
                  <a:latin typeface="Lato" panose="020F0502020204030203" pitchFamily="34" charset="0"/>
                </a:endParaRPr>
              </a:p>
            </p:txBody>
          </p:sp>
        </mc:Choice>
        <mc:Fallback>
          <p:sp>
            <p:nvSpPr>
              <p:cNvPr id="5" name="TextBox 4"/>
              <p:cNvSpPr txBox="1">
                <a:spLocks noRot="1" noChangeAspect="1" noMove="1" noResize="1" noEditPoints="1" noAdjustHandles="1" noChangeArrowheads="1" noChangeShapeType="1" noTextEdit="1"/>
              </p:cNvSpPr>
              <p:nvPr/>
            </p:nvSpPr>
            <p:spPr>
              <a:xfrm>
                <a:off x="2478959" y="1568903"/>
                <a:ext cx="1533561" cy="276999"/>
              </a:xfrm>
              <a:prstGeom prst="rect">
                <a:avLst/>
              </a:prstGeom>
              <a:blipFill>
                <a:blip r:embed="rId3"/>
                <a:stretch>
                  <a:fillRect l="-4382" r="-1195" b="-32609"/>
                </a:stretch>
              </a:blipFill>
            </p:spPr>
            <p:txBody>
              <a:bodyPr/>
              <a:lstStyle/>
              <a:p>
                <a:r>
                  <a:rPr lang="en-US">
                    <a:noFill/>
                  </a:rPr>
                  <a:t> </a:t>
                </a:r>
              </a:p>
            </p:txBody>
          </p:sp>
        </mc:Fallback>
      </mc:AlternateContent>
      <p:sp>
        <p:nvSpPr>
          <p:cNvPr id="6" name="TextBox 5"/>
          <p:cNvSpPr txBox="1"/>
          <p:nvPr/>
        </p:nvSpPr>
        <p:spPr>
          <a:xfrm>
            <a:off x="5121571" y="1397318"/>
            <a:ext cx="3714478" cy="646331"/>
          </a:xfrm>
          <a:prstGeom prst="rect">
            <a:avLst/>
          </a:prstGeom>
          <a:noFill/>
        </p:spPr>
        <p:txBody>
          <a:bodyPr wrap="none" rtlCol="0">
            <a:spAutoFit/>
          </a:bodyPr>
          <a:lstStyle/>
          <a:p>
            <a:r>
              <a:rPr lang="en-US" dirty="0">
                <a:latin typeface="Lato" panose="020F0502020204030203" pitchFamily="34" charset="0"/>
              </a:rPr>
              <a:t>Q1 – first quartile (25</a:t>
            </a:r>
            <a:r>
              <a:rPr lang="en-US" baseline="30000" dirty="0">
                <a:latin typeface="Lato" panose="020F0502020204030203" pitchFamily="34" charset="0"/>
              </a:rPr>
              <a:t>th</a:t>
            </a:r>
            <a:r>
              <a:rPr lang="en-US" dirty="0">
                <a:latin typeface="Lato" panose="020F0502020204030203" pitchFamily="34" charset="0"/>
              </a:rPr>
              <a:t> percentile)</a:t>
            </a:r>
          </a:p>
          <a:p>
            <a:r>
              <a:rPr lang="en-US" dirty="0">
                <a:latin typeface="Lato" panose="020F0502020204030203" pitchFamily="34" charset="0"/>
              </a:rPr>
              <a:t>Q3 – third quartile (75</a:t>
            </a:r>
            <a:r>
              <a:rPr lang="en-US" baseline="30000" dirty="0">
                <a:latin typeface="Lato" panose="020F0502020204030203" pitchFamily="34" charset="0"/>
              </a:rPr>
              <a:t>th</a:t>
            </a:r>
            <a:r>
              <a:rPr lang="en-US" dirty="0">
                <a:latin typeface="Lato" panose="020F0502020204030203" pitchFamily="34" charset="0"/>
              </a:rPr>
              <a:t> percentile)</a:t>
            </a:r>
          </a:p>
        </p:txBody>
      </p:sp>
      <p:sp>
        <p:nvSpPr>
          <p:cNvPr id="7" name="TextBox 6"/>
          <p:cNvSpPr txBox="1"/>
          <p:nvPr/>
        </p:nvSpPr>
        <p:spPr>
          <a:xfrm>
            <a:off x="328766" y="4114016"/>
            <a:ext cx="1971982" cy="1384995"/>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Median Absolute Deviation</a:t>
            </a:r>
          </a:p>
        </p:txBody>
      </p:sp>
      <mc:AlternateContent xmlns:mc="http://schemas.openxmlformats.org/markup-compatibility/2006">
        <mc:Choice xmlns:a14="http://schemas.microsoft.com/office/drawing/2010/main" Requires="a14">
          <p:sp>
            <p:nvSpPr>
              <p:cNvPr id="8" name="TextBox 7"/>
              <p:cNvSpPr txBox="1"/>
              <p:nvPr/>
            </p:nvSpPr>
            <p:spPr>
              <a:xfrm>
                <a:off x="3115596" y="4668013"/>
                <a:ext cx="254133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𝑀𝐴𝐷</m:t>
                      </m:r>
                      <m:r>
                        <a:rPr lang="en-US" b="0" i="1" smtClean="0">
                          <a:latin typeface="Cambria Math" panose="02040503050406030204" pitchFamily="18" charset="0"/>
                        </a:rPr>
                        <m:t>=</m:t>
                      </m:r>
                      <m:r>
                        <m:rPr>
                          <m:sty m:val="p"/>
                        </m:rPr>
                        <a:rPr lang="en-US" b="0" i="0" smtClean="0">
                          <a:latin typeface="Cambria Math" panose="02040503050406030204" pitchFamily="18" charset="0"/>
                        </a:rPr>
                        <m:t>median</m:t>
                      </m:r>
                      <m:d>
                        <m:dPr>
                          <m:ctrlPr>
                            <a:rPr lang="en-US" b="0" i="1" smtClean="0">
                              <a:latin typeface="Cambria Math" panose="02040503050406030204" pitchFamily="18" charset="0"/>
                            </a:rPr>
                          </m:ctrlPr>
                        </m:dPr>
                        <m:e>
                          <m:d>
                            <m:dPr>
                              <m:begChr m:val="|"/>
                              <m:endChr m:val="|"/>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e>
                          </m:d>
                        </m:e>
                      </m:d>
                    </m:oMath>
                  </m:oMathPara>
                </a14:m>
                <a:endParaRPr lang="en-US" dirty="0">
                  <a:latin typeface="Lato" panose="020F0502020204030203" pitchFamily="34"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3115596" y="4668013"/>
                <a:ext cx="2541337" cy="276999"/>
              </a:xfrm>
              <a:prstGeom prst="rect">
                <a:avLst/>
              </a:prstGeom>
              <a:blipFill>
                <a:blip r:embed="rId4"/>
                <a:stretch>
                  <a:fillRect l="-1679" t="-6667" r="-5036" b="-22222"/>
                </a:stretch>
              </a:blipFill>
            </p:spPr>
            <p:txBody>
              <a:bodyPr/>
              <a:lstStyle/>
              <a:p>
                <a:r>
                  <a:rPr lang="en-US">
                    <a:noFill/>
                  </a:rPr>
                  <a:t> </a:t>
                </a:r>
              </a:p>
            </p:txBody>
          </p:sp>
        </mc:Fallback>
      </mc:AlternateContent>
      <p:sp>
        <p:nvSpPr>
          <p:cNvPr id="9" name="TextBox 8"/>
          <p:cNvSpPr txBox="1"/>
          <p:nvPr/>
        </p:nvSpPr>
        <p:spPr>
          <a:xfrm>
            <a:off x="6843252" y="4477968"/>
            <a:ext cx="4712109" cy="657087"/>
          </a:xfrm>
          <a:prstGeom prst="rect">
            <a:avLst/>
          </a:prstGeom>
          <a:noFill/>
        </p:spPr>
        <p:txBody>
          <a:bodyPr wrap="square" rtlCol="0">
            <a:spAutoFit/>
          </a:bodyPr>
          <a:lstStyle/>
          <a:p>
            <a:r>
              <a:rPr lang="en-US" dirty="0">
                <a:latin typeface="Lato" panose="020F0502020204030203" pitchFamily="34" charset="0"/>
              </a:rPr>
              <a:t>median distance between each data point and the sample median</a:t>
            </a:r>
          </a:p>
        </p:txBody>
      </p:sp>
    </p:spTree>
    <p:extLst>
      <p:ext uri="{BB962C8B-B14F-4D97-AF65-F5344CB8AC3E}">
        <p14:creationId xmlns:p14="http://schemas.microsoft.com/office/powerpoint/2010/main" val="3899720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C3DB3D-D9B6-47B4-965E-8F0D616CD27A}" type="slidenum">
              <a:rPr lang="en-US" smtClean="0"/>
              <a:t>14</a:t>
            </a:fld>
            <a:endParaRPr lang="en-US"/>
          </a:p>
        </p:txBody>
      </p:sp>
      <p:sp>
        <p:nvSpPr>
          <p:cNvPr id="6" name="TextBox 5"/>
          <p:cNvSpPr txBox="1"/>
          <p:nvPr/>
        </p:nvSpPr>
        <p:spPr>
          <a:xfrm>
            <a:off x="173909" y="98338"/>
            <a:ext cx="11837116"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Asymmetry (Skew)</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4" name="TextBox 3"/>
          <p:cNvSpPr txBox="1"/>
          <p:nvPr/>
        </p:nvSpPr>
        <p:spPr>
          <a:xfrm>
            <a:off x="402508" y="1466657"/>
            <a:ext cx="1994105" cy="954107"/>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Coeff. of skewness</a:t>
            </a:r>
          </a:p>
        </p:txBody>
      </p:sp>
      <mc:AlternateContent xmlns:mc="http://schemas.openxmlformats.org/markup-compatibility/2006">
        <mc:Choice xmlns:a14="http://schemas.microsoft.com/office/drawing/2010/main" Requires="a14">
          <p:sp>
            <p:nvSpPr>
              <p:cNvPr id="5" name="TextBox 4"/>
              <p:cNvSpPr txBox="1"/>
              <p:nvPr/>
            </p:nvSpPr>
            <p:spPr>
              <a:xfrm>
                <a:off x="3351570" y="1763103"/>
                <a:ext cx="3352071" cy="63709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𝑔</m:t>
                      </m:r>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𝑛</m:t>
                          </m:r>
                        </m:num>
                        <m:den>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−1</m:t>
                              </m:r>
                            </m:e>
                          </m:d>
                          <m:d>
                            <m:dPr>
                              <m:ctrlPr>
                                <a:rPr lang="en-US" b="0" i="1" smtClean="0">
                                  <a:latin typeface="Cambria Math" panose="02040503050406030204" pitchFamily="18" charset="0"/>
                                </a:rPr>
                              </m:ctrlPr>
                            </m:dPr>
                            <m:e>
                              <m:r>
                                <a:rPr lang="en-US" b="0" i="1" smtClean="0">
                                  <a:latin typeface="Cambria Math" panose="02040503050406030204" pitchFamily="18" charset="0"/>
                                </a:rPr>
                                <m:t>𝑛</m:t>
                              </m:r>
                              <m:r>
                                <a:rPr lang="en-US" b="0" i="1" smtClean="0">
                                  <a:latin typeface="Cambria Math" panose="02040503050406030204" pitchFamily="18" charset="0"/>
                                </a:rPr>
                                <m:t>−2</m:t>
                              </m:r>
                            </m:e>
                          </m:d>
                        </m:den>
                      </m:f>
                      <m:f>
                        <m:fPr>
                          <m:ctrlPr>
                            <a:rPr lang="en-US" b="0" i="1" smtClean="0">
                              <a:latin typeface="Cambria Math" panose="02040503050406030204" pitchFamily="18" charset="0"/>
                            </a:rPr>
                          </m:ctrlPr>
                        </m:fPr>
                        <m:num>
                          <m:nary>
                            <m:naryPr>
                              <m:chr m:val="∑"/>
                              <m:ctrlPr>
                                <a:rPr lang="en-US" i="1">
                                  <a:latin typeface="Cambria Math" panose="02040503050406030204" pitchFamily="18" charset="0"/>
                                </a:rPr>
                              </m:ctrlPr>
                            </m:naryPr>
                            <m:sub>
                              <m:r>
                                <m:rPr>
                                  <m:brk m:alnAt="23"/>
                                </m:rPr>
                                <a:rPr lang="en-US" i="1">
                                  <a:latin typeface="Cambria Math" panose="02040503050406030204" pitchFamily="18" charset="0"/>
                                </a:rPr>
                                <m:t>𝑖</m:t>
                              </m:r>
                              <m:r>
                                <a:rPr lang="en-US" i="1">
                                  <a:latin typeface="Cambria Math" panose="02040503050406030204" pitchFamily="18" charset="0"/>
                                </a:rPr>
                                <m:t>=1</m:t>
                              </m:r>
                            </m:sub>
                            <m:sup>
                              <m:r>
                                <a:rPr lang="en-US" i="1">
                                  <a:latin typeface="Cambria Math" panose="02040503050406030204" pitchFamily="18" charset="0"/>
                                </a:rPr>
                                <m:t>𝑛</m:t>
                              </m:r>
                            </m:sup>
                            <m:e>
                              <m:sSup>
                                <m:sSupPr>
                                  <m:ctrlPr>
                                    <a:rPr lang="en-US" i="1">
                                      <a:latin typeface="Cambria Math" panose="02040503050406030204" pitchFamily="18" charset="0"/>
                                    </a:rPr>
                                  </m:ctrlPr>
                                </m:sSupPr>
                                <m:e>
                                  <m:d>
                                    <m:dPr>
                                      <m:ctrlPr>
                                        <a:rPr lang="en-US" i="1">
                                          <a:latin typeface="Cambria Math" panose="02040503050406030204" pitchFamily="18" charset="0"/>
                                        </a:rPr>
                                      </m:ctrlPr>
                                    </m:dPr>
                                    <m:e>
                                      <m:sSub>
                                        <m:sSubPr>
                                          <m:ctrlPr>
                                            <a:rPr lang="en-US" i="1">
                                              <a:latin typeface="Cambria Math" panose="02040503050406030204" pitchFamily="18" charset="0"/>
                                            </a:rPr>
                                          </m:ctrlPr>
                                        </m:sSubPr>
                                        <m:e>
                                          <m:r>
                                            <a:rPr lang="en-US" i="1">
                                              <a:latin typeface="Cambria Math" panose="02040503050406030204" pitchFamily="18" charset="0"/>
                                            </a:rPr>
                                            <m:t>𝑥</m:t>
                                          </m:r>
                                        </m:e>
                                        <m:sub>
                                          <m:r>
                                            <a:rPr lang="en-US" i="1">
                                              <a:latin typeface="Cambria Math" panose="02040503050406030204" pitchFamily="18" charset="0"/>
                                            </a:rPr>
                                            <m:t>𝑖</m:t>
                                          </m:r>
                                        </m:sub>
                                      </m:sSub>
                                      <m:r>
                                        <a:rPr lang="en-US" i="1">
                                          <a:latin typeface="Cambria Math" panose="02040503050406030204" pitchFamily="18" charset="0"/>
                                        </a:rPr>
                                        <m:t>−</m:t>
                                      </m:r>
                                      <m:acc>
                                        <m:accPr>
                                          <m:chr m:val="̅"/>
                                          <m:ctrlPr>
                                            <a:rPr lang="en-US" i="1">
                                              <a:latin typeface="Cambria Math" panose="02040503050406030204" pitchFamily="18" charset="0"/>
                                            </a:rPr>
                                          </m:ctrlPr>
                                        </m:accPr>
                                        <m:e>
                                          <m:r>
                                            <a:rPr lang="en-US" i="1">
                                              <a:latin typeface="Cambria Math" panose="02040503050406030204" pitchFamily="18" charset="0"/>
                                            </a:rPr>
                                            <m:t>𝑥</m:t>
                                          </m:r>
                                        </m:e>
                                      </m:acc>
                                    </m:e>
                                  </m:d>
                                </m:e>
                                <m:sup>
                                  <m:r>
                                    <a:rPr lang="en-US" i="1">
                                      <a:latin typeface="Cambria Math" panose="02040503050406030204" pitchFamily="18" charset="0"/>
                                    </a:rPr>
                                    <m:t>3</m:t>
                                  </m:r>
                                </m:sup>
                              </m:sSup>
                            </m:e>
                          </m:nary>
                        </m:num>
                        <m:den>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𝑠</m:t>
                              </m:r>
                            </m:e>
                            <m:sub>
                              <m:r>
                                <a:rPr lang="en-US" b="0" i="1" smtClean="0">
                                  <a:latin typeface="Cambria Math" panose="02040503050406030204" pitchFamily="18" charset="0"/>
                                </a:rPr>
                                <m:t>𝑥</m:t>
                              </m:r>
                            </m:sub>
                            <m:sup>
                              <m:r>
                                <a:rPr lang="en-US" b="0" i="1" smtClean="0">
                                  <a:latin typeface="Cambria Math" panose="02040503050406030204" pitchFamily="18" charset="0"/>
                                </a:rPr>
                                <m:t>3</m:t>
                              </m:r>
                            </m:sup>
                          </m:sSubSup>
                        </m:den>
                      </m:f>
                    </m:oMath>
                  </m:oMathPara>
                </a14:m>
                <a:endParaRPr lang="en-US" dirty="0">
                  <a:latin typeface="Lato" panose="020F0502020204030203" pitchFamily="34" charset="0"/>
                </a:endParaRPr>
              </a:p>
            </p:txBody>
          </p:sp>
        </mc:Choice>
        <mc:Fallback>
          <p:sp>
            <p:nvSpPr>
              <p:cNvPr id="5" name="TextBox 4"/>
              <p:cNvSpPr txBox="1">
                <a:spLocks noRot="1" noChangeAspect="1" noMove="1" noResize="1" noEditPoints="1" noAdjustHandles="1" noChangeArrowheads="1" noChangeShapeType="1" noTextEdit="1"/>
              </p:cNvSpPr>
              <p:nvPr/>
            </p:nvSpPr>
            <p:spPr>
              <a:xfrm>
                <a:off x="3351570" y="1763103"/>
                <a:ext cx="3352071" cy="637097"/>
              </a:xfrm>
              <a:prstGeom prst="rect">
                <a:avLst/>
              </a:prstGeom>
              <a:blipFill>
                <a:blip r:embed="rId3"/>
                <a:stretch>
                  <a:fillRect/>
                </a:stretch>
              </a:blipFill>
            </p:spPr>
            <p:txBody>
              <a:bodyPr/>
              <a:lstStyle/>
              <a:p>
                <a:r>
                  <a:rPr lang="en-US">
                    <a:noFill/>
                  </a:rPr>
                  <a:t> </a:t>
                </a:r>
              </a:p>
            </p:txBody>
          </p:sp>
        </mc:Fallback>
      </mc:AlternateContent>
      <p:sp>
        <p:nvSpPr>
          <p:cNvPr id="7" name="TextBox 6"/>
          <p:cNvSpPr txBox="1"/>
          <p:nvPr/>
        </p:nvSpPr>
        <p:spPr>
          <a:xfrm>
            <a:off x="402508" y="4195883"/>
            <a:ext cx="1826341" cy="954107"/>
          </a:xfrm>
          <a:prstGeom prst="rect">
            <a:avLst/>
          </a:prstGeom>
          <a:noFill/>
        </p:spPr>
        <p:txBody>
          <a:bodyPr wrap="square" rtlCol="0">
            <a:spAutoFit/>
          </a:bodyPr>
          <a:lstStyle/>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Yule’s</a:t>
            </a:r>
          </a:p>
          <a:p>
            <a:r>
              <a:rPr lang="en-US" sz="2800" b="1" dirty="0">
                <a:solidFill>
                  <a:schemeClr val="accent5"/>
                </a:solidFill>
                <a:effectLst>
                  <a:outerShdw blurRad="38100" dist="38100" dir="2700000" algn="tl">
                    <a:srgbClr val="000000">
                      <a:alpha val="43137"/>
                    </a:srgbClr>
                  </a:outerShdw>
                </a:effectLst>
                <a:latin typeface="Lato" panose="020F0502020204030203" pitchFamily="34" charset="0"/>
              </a:rPr>
              <a:t>Coeff.</a:t>
            </a:r>
          </a:p>
        </p:txBody>
      </p:sp>
      <mc:AlternateContent xmlns:mc="http://schemas.openxmlformats.org/markup-compatibility/2006">
        <mc:Choice xmlns:a14="http://schemas.microsoft.com/office/drawing/2010/main" Requires="a14">
          <p:sp>
            <p:nvSpPr>
              <p:cNvPr id="8" name="TextBox 7"/>
              <p:cNvSpPr txBox="1"/>
              <p:nvPr/>
            </p:nvSpPr>
            <p:spPr>
              <a:xfrm>
                <a:off x="3351571" y="4225057"/>
                <a:ext cx="3107838" cy="9249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i="1" smtClean="0">
                              <a:latin typeface="Cambria Math" panose="02040503050406030204" pitchFamily="18" charset="0"/>
                            </a:rPr>
                          </m:ctrlPr>
                        </m:fPr>
                        <m:num>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r>
                            <a:rPr lang="en-US" b="0" i="1" smtClean="0">
                              <a:latin typeface="Cambria Math" panose="02040503050406030204" pitchFamily="18" charset="0"/>
                            </a:rPr>
                            <m:t>−2</m:t>
                          </m:r>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2</m:t>
                              </m:r>
                            </m:sub>
                          </m:sSub>
                        </m:num>
                        <m:den>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num>
                            <m:den>
                              <m:r>
                                <a:rPr lang="en-US" b="0" i="1" smtClean="0">
                                  <a:latin typeface="Cambria Math" panose="02040503050406030204" pitchFamily="18" charset="0"/>
                                </a:rPr>
                                <m:t>2</m:t>
                              </m:r>
                            </m:den>
                          </m:f>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2</m:t>
                              </m:r>
                            </m:sub>
                          </m:sSub>
                        </m:num>
                        <m:den>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3</m:t>
                                  </m:r>
                                </m:sub>
                              </m:sSub>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1</m:t>
                                  </m:r>
                                </m:sub>
                              </m:sSub>
                            </m:num>
                            <m:den>
                              <m:r>
                                <a:rPr lang="en-US" b="0" i="1" smtClean="0">
                                  <a:latin typeface="Cambria Math" panose="02040503050406030204" pitchFamily="18" charset="0"/>
                                </a:rPr>
                                <m:t>2</m:t>
                              </m:r>
                            </m:den>
                          </m:f>
                        </m:den>
                      </m:f>
                    </m:oMath>
                  </m:oMathPara>
                </a14:m>
                <a:endParaRPr lang="en-US" dirty="0">
                  <a:latin typeface="Lato" panose="020F0502020204030203" pitchFamily="34"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3351571" y="4225057"/>
                <a:ext cx="3107838" cy="924933"/>
              </a:xfrm>
              <a:prstGeom prst="rect">
                <a:avLst/>
              </a:prstGeom>
              <a:blipFill>
                <a:blip r:embed="rId4"/>
                <a:stretch>
                  <a:fillRect/>
                </a:stretch>
              </a:blipFill>
            </p:spPr>
            <p:txBody>
              <a:bodyPr/>
              <a:lstStyle/>
              <a:p>
                <a:r>
                  <a:rPr lang="en-US">
                    <a:noFill/>
                  </a:rPr>
                  <a:t> </a:t>
                </a:r>
              </a:p>
            </p:txBody>
          </p:sp>
        </mc:Fallback>
      </mc:AlternateContent>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39025" y="2565322"/>
            <a:ext cx="4572000" cy="1630561"/>
          </a:xfrm>
          <a:prstGeom prst="rect">
            <a:avLst/>
          </a:prstGeom>
        </p:spPr>
      </p:pic>
    </p:spTree>
    <p:extLst>
      <p:ext uri="{BB962C8B-B14F-4D97-AF65-F5344CB8AC3E}">
        <p14:creationId xmlns:p14="http://schemas.microsoft.com/office/powerpoint/2010/main" val="301894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Visualization</a:t>
            </a:r>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CEC3DB3D-D9B6-47B4-965E-8F0D616CD27A}" type="slidenum">
              <a:rPr lang="en-US" smtClean="0"/>
              <a:t>15</a:t>
            </a:fld>
            <a:endParaRPr lang="en-US"/>
          </a:p>
        </p:txBody>
      </p:sp>
    </p:spTree>
    <p:extLst>
      <p:ext uri="{BB962C8B-B14F-4D97-AF65-F5344CB8AC3E}">
        <p14:creationId xmlns:p14="http://schemas.microsoft.com/office/powerpoint/2010/main" val="395822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Why should you look at your data?</a:t>
            </a:r>
          </a:p>
        </p:txBody>
      </p:sp>
      <p:sp>
        <p:nvSpPr>
          <p:cNvPr id="4" name="Slide Number Placeholder 3"/>
          <p:cNvSpPr>
            <a:spLocks noGrp="1"/>
          </p:cNvSpPr>
          <p:nvPr>
            <p:ph type="sldNum" sz="quarter" idx="12"/>
          </p:nvPr>
        </p:nvSpPr>
        <p:spPr/>
        <p:txBody>
          <a:bodyPr/>
          <a:lstStyle/>
          <a:p>
            <a:fld id="{CEC3DB3D-D9B6-47B4-965E-8F0D616CD27A}" type="slidenum">
              <a:rPr lang="en-US" smtClean="0"/>
              <a:t>16</a:t>
            </a:fld>
            <a:endParaRPr lang="en-US"/>
          </a:p>
        </p:txBody>
      </p:sp>
      <p:pic>
        <p:nvPicPr>
          <p:cNvPr id="1026" name="Picture 2" descr="https://upload.wikimedia.org/wikipedia/commons/thumb/e/ec/Anscombe%27s_quartet_3.svg/1920px-Anscombe%27s_quartet_3.svg.pn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528" t="4129" r="3055" b="2628"/>
          <a:stretch/>
        </p:blipFill>
        <p:spPr bwMode="auto">
          <a:xfrm>
            <a:off x="0" y="1371601"/>
            <a:ext cx="7315200" cy="5197641"/>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7" name="Table 6"/>
          <p:cNvGraphicFramePr>
            <a:graphicFrameLocks noGrp="1"/>
          </p:cNvGraphicFramePr>
          <p:nvPr>
            <p:extLst>
              <p:ext uri="{D42A27DB-BD31-4B8C-83A1-F6EECF244321}">
                <p14:modId xmlns:p14="http://schemas.microsoft.com/office/powerpoint/2010/main" val="294894037"/>
              </p:ext>
            </p:extLst>
          </p:nvPr>
        </p:nvGraphicFramePr>
        <p:xfrm>
          <a:off x="7377348" y="1782348"/>
          <a:ext cx="4707560" cy="4048760"/>
        </p:xfrm>
        <a:graphic>
          <a:graphicData uri="http://schemas.openxmlformats.org/drawingml/2006/table">
            <a:tbl>
              <a:tblPr firstRow="1" bandRow="1">
                <a:tableStyleId>{5940675A-B579-460E-94D1-54222C63F5DA}</a:tableStyleId>
              </a:tblPr>
              <a:tblGrid>
                <a:gridCol w="3064570">
                  <a:extLst>
                    <a:ext uri="{9D8B030D-6E8A-4147-A177-3AD203B41FA5}">
                      <a16:colId xmlns:a16="http://schemas.microsoft.com/office/drawing/2014/main" val="20000"/>
                    </a:ext>
                  </a:extLst>
                </a:gridCol>
                <a:gridCol w="1642990">
                  <a:extLst>
                    <a:ext uri="{9D8B030D-6E8A-4147-A177-3AD203B41FA5}">
                      <a16:colId xmlns:a16="http://schemas.microsoft.com/office/drawing/2014/main" val="20001"/>
                    </a:ext>
                  </a:extLst>
                </a:gridCol>
              </a:tblGrid>
              <a:tr h="370840">
                <a:tc>
                  <a:txBody>
                    <a:bodyPr/>
                    <a:lstStyle/>
                    <a:p>
                      <a:r>
                        <a:rPr lang="en-US" sz="1800" b="1" i="1" dirty="0">
                          <a:solidFill>
                            <a:schemeClr val="tx1"/>
                          </a:solidFill>
                          <a:effectLst/>
                          <a:latin typeface="Consolas" panose="020B0609020204030204" pitchFamily="49" charset="0"/>
                        </a:rPr>
                        <a:t>Property</a:t>
                      </a:r>
                    </a:p>
                  </a:txBody>
                  <a:tcPr anchor="ctr">
                    <a:lnB w="28575" cap="flat" cmpd="sng" algn="ctr">
                      <a:solidFill>
                        <a:schemeClr val="tx1"/>
                      </a:solidFill>
                      <a:prstDash val="solid"/>
                      <a:round/>
                      <a:headEnd type="none" w="med" len="med"/>
                      <a:tailEnd type="none" w="med" len="med"/>
                    </a:lnB>
                  </a:tcPr>
                </a:tc>
                <a:tc>
                  <a:txBody>
                    <a:bodyPr/>
                    <a:lstStyle/>
                    <a:p>
                      <a:r>
                        <a:rPr lang="en-US" sz="1800" b="1" i="1" dirty="0">
                          <a:solidFill>
                            <a:schemeClr val="tx1"/>
                          </a:solidFill>
                          <a:effectLst/>
                          <a:latin typeface="Consolas" panose="020B0609020204030204" pitchFamily="49" charset="0"/>
                        </a:rPr>
                        <a:t>Value</a:t>
                      </a:r>
                    </a:p>
                  </a:txBody>
                  <a:tcPr anchor="ctr">
                    <a:lnB w="28575"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70840">
                <a:tc>
                  <a:txBody>
                    <a:bodyPr/>
                    <a:lstStyle/>
                    <a:p>
                      <a:r>
                        <a:rPr lang="en-US" sz="1800" u="none" strike="noStrike" dirty="0">
                          <a:effectLst/>
                          <a:latin typeface="Consolas" panose="020B0609020204030204" pitchFamily="49" charset="0"/>
                        </a:rPr>
                        <a:t>Mean</a:t>
                      </a:r>
                      <a:r>
                        <a:rPr lang="en-US" sz="1800" dirty="0">
                          <a:effectLst/>
                          <a:latin typeface="Consolas" panose="020B0609020204030204" pitchFamily="49" charset="0"/>
                        </a:rPr>
                        <a:t> of x</a:t>
                      </a:r>
                      <a:endParaRPr lang="en-US" sz="1800" dirty="0">
                        <a:solidFill>
                          <a:schemeClr val="tx1"/>
                        </a:solidFill>
                        <a:effectLst/>
                        <a:latin typeface="Consolas" panose="020B0609020204030204" pitchFamily="49" charset="0"/>
                      </a:endParaRPr>
                    </a:p>
                  </a:txBody>
                  <a:tcPr anchor="ctr">
                    <a:lnT w="28575" cap="flat" cmpd="sng" algn="ctr">
                      <a:solidFill>
                        <a:schemeClr val="tx1"/>
                      </a:solidFill>
                      <a:prstDash val="solid"/>
                      <a:round/>
                      <a:headEnd type="none" w="med" len="med"/>
                      <a:tailEnd type="none" w="med" len="med"/>
                    </a:lnT>
                  </a:tcPr>
                </a:tc>
                <a:tc>
                  <a:txBody>
                    <a:bodyPr/>
                    <a:lstStyle/>
                    <a:p>
                      <a:r>
                        <a:rPr lang="en-US" sz="1800">
                          <a:effectLst/>
                          <a:latin typeface="Consolas" panose="020B0609020204030204" pitchFamily="49" charset="0"/>
                        </a:rPr>
                        <a:t>9</a:t>
                      </a:r>
                      <a:endParaRPr lang="en-US" sz="1800">
                        <a:solidFill>
                          <a:schemeClr val="tx1"/>
                        </a:solidFill>
                        <a:effectLst/>
                        <a:latin typeface="Consolas" panose="020B0609020204030204" pitchFamily="49" charset="0"/>
                      </a:endParaRPr>
                    </a:p>
                  </a:txBody>
                  <a:tcPr anchor="ctr">
                    <a:lnT w="28575"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0001"/>
                  </a:ext>
                </a:extLst>
              </a:tr>
              <a:tr h="370840">
                <a:tc>
                  <a:txBody>
                    <a:bodyPr/>
                    <a:lstStyle/>
                    <a:p>
                      <a:r>
                        <a:rPr lang="en-US" sz="1800" dirty="0">
                          <a:effectLst/>
                          <a:latin typeface="Consolas" panose="020B0609020204030204" pitchFamily="49" charset="0"/>
                        </a:rPr>
                        <a:t>Sample </a:t>
                      </a:r>
                      <a:r>
                        <a:rPr lang="en-US" sz="1800" u="none" strike="noStrike" dirty="0">
                          <a:effectLst/>
                          <a:latin typeface="Consolas" panose="020B0609020204030204" pitchFamily="49" charset="0"/>
                        </a:rPr>
                        <a:t>variance</a:t>
                      </a:r>
                      <a:r>
                        <a:rPr lang="en-US" sz="1800" dirty="0">
                          <a:effectLst/>
                          <a:latin typeface="Consolas" panose="020B0609020204030204" pitchFamily="49" charset="0"/>
                        </a:rPr>
                        <a:t> of x</a:t>
                      </a:r>
                      <a:endParaRPr lang="en-US" sz="1800" dirty="0">
                        <a:solidFill>
                          <a:schemeClr val="tx1"/>
                        </a:solidFill>
                        <a:effectLst/>
                        <a:latin typeface="Consolas" panose="020B0609020204030204" pitchFamily="49" charset="0"/>
                      </a:endParaRPr>
                    </a:p>
                  </a:txBody>
                  <a:tcPr anchor="ctr"/>
                </a:tc>
                <a:tc>
                  <a:txBody>
                    <a:bodyPr/>
                    <a:lstStyle/>
                    <a:p>
                      <a:r>
                        <a:rPr lang="en-US" sz="1800">
                          <a:effectLst/>
                          <a:latin typeface="Consolas" panose="020B0609020204030204" pitchFamily="49" charset="0"/>
                        </a:rPr>
                        <a:t>11</a:t>
                      </a:r>
                      <a:endParaRPr lang="en-US" sz="180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2"/>
                  </a:ext>
                </a:extLst>
              </a:tr>
              <a:tr h="370840">
                <a:tc>
                  <a:txBody>
                    <a:bodyPr/>
                    <a:lstStyle/>
                    <a:p>
                      <a:r>
                        <a:rPr lang="en-US" sz="1800" dirty="0">
                          <a:effectLst/>
                          <a:latin typeface="Consolas" panose="020B0609020204030204" pitchFamily="49" charset="0"/>
                        </a:rPr>
                        <a:t>Mean of y</a:t>
                      </a:r>
                      <a:endParaRPr lang="en-US" sz="1800" dirty="0">
                        <a:solidFill>
                          <a:schemeClr val="tx1"/>
                        </a:solidFill>
                        <a:effectLst/>
                        <a:latin typeface="Consolas" panose="020B0609020204030204" pitchFamily="49" charset="0"/>
                      </a:endParaRPr>
                    </a:p>
                  </a:txBody>
                  <a:tcPr anchor="ctr"/>
                </a:tc>
                <a:tc>
                  <a:txBody>
                    <a:bodyPr/>
                    <a:lstStyle/>
                    <a:p>
                      <a:r>
                        <a:rPr lang="en-US" sz="1800">
                          <a:effectLst/>
                          <a:latin typeface="Consolas" panose="020B0609020204030204" pitchFamily="49" charset="0"/>
                        </a:rPr>
                        <a:t>7.50</a:t>
                      </a:r>
                      <a:endParaRPr lang="en-US" sz="180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3"/>
                  </a:ext>
                </a:extLst>
              </a:tr>
              <a:tr h="370840">
                <a:tc>
                  <a:txBody>
                    <a:bodyPr/>
                    <a:lstStyle/>
                    <a:p>
                      <a:r>
                        <a:rPr lang="en-US" sz="1800" dirty="0">
                          <a:effectLst/>
                          <a:latin typeface="Consolas" panose="020B0609020204030204" pitchFamily="49" charset="0"/>
                        </a:rPr>
                        <a:t>Sample variance of y</a:t>
                      </a:r>
                      <a:endParaRPr lang="en-US" sz="1800" dirty="0">
                        <a:solidFill>
                          <a:schemeClr val="tx1"/>
                        </a:solidFill>
                        <a:effectLst/>
                        <a:latin typeface="Consolas" panose="020B0609020204030204" pitchFamily="49" charset="0"/>
                      </a:endParaRPr>
                    </a:p>
                  </a:txBody>
                  <a:tcPr anchor="ctr"/>
                </a:tc>
                <a:tc>
                  <a:txBody>
                    <a:bodyPr/>
                    <a:lstStyle/>
                    <a:p>
                      <a:r>
                        <a:rPr lang="en-US" sz="1800">
                          <a:effectLst/>
                          <a:latin typeface="Consolas" panose="020B0609020204030204" pitchFamily="49" charset="0"/>
                        </a:rPr>
                        <a:t>4.125</a:t>
                      </a:r>
                      <a:endParaRPr lang="en-US" sz="180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4"/>
                  </a:ext>
                </a:extLst>
              </a:tr>
              <a:tr h="370840">
                <a:tc>
                  <a:txBody>
                    <a:bodyPr/>
                    <a:lstStyle/>
                    <a:p>
                      <a:r>
                        <a:rPr lang="en-US" sz="1800" u="none" strike="noStrike" dirty="0">
                          <a:effectLst/>
                          <a:latin typeface="Consolas" panose="020B0609020204030204" pitchFamily="49" charset="0"/>
                        </a:rPr>
                        <a:t>Correlation</a:t>
                      </a:r>
                      <a:r>
                        <a:rPr lang="en-US" sz="1800" dirty="0">
                          <a:effectLst/>
                          <a:latin typeface="Consolas" panose="020B0609020204030204" pitchFamily="49" charset="0"/>
                        </a:rPr>
                        <a:t> between x and y</a:t>
                      </a:r>
                      <a:endParaRPr lang="en-US" sz="1800" dirty="0">
                        <a:solidFill>
                          <a:schemeClr val="tx1"/>
                        </a:solidFill>
                        <a:effectLst/>
                        <a:latin typeface="Consolas" panose="020B0609020204030204" pitchFamily="49" charset="0"/>
                      </a:endParaRPr>
                    </a:p>
                  </a:txBody>
                  <a:tcPr anchor="ctr"/>
                </a:tc>
                <a:tc>
                  <a:txBody>
                    <a:bodyPr/>
                    <a:lstStyle/>
                    <a:p>
                      <a:r>
                        <a:rPr lang="en-US" sz="1800">
                          <a:effectLst/>
                          <a:latin typeface="Consolas" panose="020B0609020204030204" pitchFamily="49" charset="0"/>
                        </a:rPr>
                        <a:t>0.816</a:t>
                      </a:r>
                      <a:endParaRPr lang="en-US" sz="180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5"/>
                  </a:ext>
                </a:extLst>
              </a:tr>
              <a:tr h="370840">
                <a:tc>
                  <a:txBody>
                    <a:bodyPr/>
                    <a:lstStyle/>
                    <a:p>
                      <a:r>
                        <a:rPr lang="en-US" sz="1800" u="none" strike="noStrike" dirty="0">
                          <a:effectLst/>
                          <a:latin typeface="Consolas" panose="020B0609020204030204" pitchFamily="49" charset="0"/>
                        </a:rPr>
                        <a:t>Linear regression</a:t>
                      </a:r>
                      <a:r>
                        <a:rPr lang="en-US" sz="1800" dirty="0">
                          <a:effectLst/>
                          <a:latin typeface="Consolas" panose="020B0609020204030204" pitchFamily="49" charset="0"/>
                        </a:rPr>
                        <a:t> line</a:t>
                      </a:r>
                      <a:endParaRPr lang="en-US" sz="1800" dirty="0">
                        <a:solidFill>
                          <a:schemeClr val="tx1"/>
                        </a:solidFill>
                        <a:effectLst/>
                        <a:latin typeface="Consolas" panose="020B0609020204030204" pitchFamily="49" charset="0"/>
                      </a:endParaRPr>
                    </a:p>
                  </a:txBody>
                  <a:tcPr anchor="ctr"/>
                </a:tc>
                <a:tc>
                  <a:txBody>
                    <a:bodyPr/>
                    <a:lstStyle/>
                    <a:p>
                      <a:r>
                        <a:rPr lang="en-US" sz="1800">
                          <a:effectLst/>
                          <a:latin typeface="Consolas" panose="020B0609020204030204" pitchFamily="49" charset="0"/>
                        </a:rPr>
                        <a:t>y = 3.00 + 0.500x</a:t>
                      </a:r>
                      <a:endParaRPr lang="en-US" sz="180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6"/>
                  </a:ext>
                </a:extLst>
              </a:tr>
              <a:tr h="370840">
                <a:tc>
                  <a:txBody>
                    <a:bodyPr/>
                    <a:lstStyle/>
                    <a:p>
                      <a:r>
                        <a:rPr lang="en-US" sz="1800" u="none" strike="noStrike" dirty="0">
                          <a:effectLst/>
                          <a:latin typeface="Consolas" panose="020B0609020204030204" pitchFamily="49" charset="0"/>
                        </a:rPr>
                        <a:t>Coefficient of determination</a:t>
                      </a:r>
                      <a:r>
                        <a:rPr lang="en-US" sz="1800" dirty="0">
                          <a:effectLst/>
                          <a:latin typeface="Consolas" panose="020B0609020204030204" pitchFamily="49" charset="0"/>
                        </a:rPr>
                        <a:t> of the linear regression</a:t>
                      </a:r>
                      <a:endParaRPr lang="en-US" sz="1800" dirty="0">
                        <a:solidFill>
                          <a:schemeClr val="tx1"/>
                        </a:solidFill>
                        <a:effectLst/>
                        <a:latin typeface="Consolas" panose="020B0609020204030204" pitchFamily="49" charset="0"/>
                      </a:endParaRPr>
                    </a:p>
                  </a:txBody>
                  <a:tcPr anchor="ctr"/>
                </a:tc>
                <a:tc>
                  <a:txBody>
                    <a:bodyPr/>
                    <a:lstStyle/>
                    <a:p>
                      <a:r>
                        <a:rPr lang="en-US" sz="1800" dirty="0">
                          <a:effectLst/>
                          <a:latin typeface="Consolas" panose="020B0609020204030204" pitchFamily="49" charset="0"/>
                        </a:rPr>
                        <a:t>0.67</a:t>
                      </a:r>
                      <a:endParaRPr lang="en-US" sz="1800" dirty="0">
                        <a:solidFill>
                          <a:schemeClr val="tx1"/>
                        </a:solidFill>
                        <a:effectLst/>
                        <a:latin typeface="Consolas" panose="020B0609020204030204" pitchFamily="49" charset="0"/>
                      </a:endParaRPr>
                    </a:p>
                  </a:txBody>
                  <a:tcPr anchor="ct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24354034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Histogram</a:t>
            </a:r>
          </a:p>
        </p:txBody>
      </p:sp>
      <p:pic>
        <p:nvPicPr>
          <p:cNvPr id="7" name="Picture 6"/>
          <p:cNvPicPr>
            <a:picLocks noChangeAspect="1"/>
          </p:cNvPicPr>
          <p:nvPr/>
        </p:nvPicPr>
        <p:blipFill rotWithShape="1">
          <a:blip r:embed="rId3"/>
          <a:srcRect t="11734" r="6246" b="2400"/>
          <a:stretch/>
        </p:blipFill>
        <p:spPr>
          <a:xfrm>
            <a:off x="1787347" y="1690688"/>
            <a:ext cx="8617306" cy="5021800"/>
          </a:xfrm>
          <a:prstGeom prst="rect">
            <a:avLst/>
          </a:prstGeom>
        </p:spPr>
      </p:pic>
      <p:sp>
        <p:nvSpPr>
          <p:cNvPr id="5" name="Rectangle 4"/>
          <p:cNvSpPr/>
          <p:nvPr/>
        </p:nvSpPr>
        <p:spPr>
          <a:xfrm>
            <a:off x="7411065" y="442874"/>
            <a:ext cx="4488119" cy="1938992"/>
          </a:xfrm>
          <a:prstGeom prst="rect">
            <a:avLst/>
          </a:prstGeom>
        </p:spPr>
        <p:txBody>
          <a:bodyPr wrap="square">
            <a:spAutoFit/>
          </a:bodyPr>
          <a:lstStyle/>
          <a:p>
            <a:r>
              <a:rPr lang="en-US" sz="2400" dirty="0">
                <a:latin typeface="Consolas" panose="020B0609020204030204" pitchFamily="49" charset="0"/>
              </a:rPr>
              <a:t>Excel:</a:t>
            </a:r>
          </a:p>
          <a:p>
            <a:r>
              <a:rPr lang="en-US" sz="2400" dirty="0">
                <a:latin typeface="Lucida Console" panose="020B0609040504020204" pitchFamily="49" charset="0"/>
              </a:rPr>
              <a:t>=FREQUENCY(data, bins)</a:t>
            </a:r>
          </a:p>
          <a:p>
            <a:endParaRPr lang="en-US" sz="2400" dirty="0">
              <a:latin typeface="Lucida Console" panose="020B0609040504020204" pitchFamily="49" charset="0"/>
            </a:endParaRPr>
          </a:p>
          <a:p>
            <a:r>
              <a:rPr lang="en-US" sz="2400" dirty="0">
                <a:latin typeface="Consolas" panose="020B0609020204030204" pitchFamily="49" charset="0"/>
              </a:rPr>
              <a:t>[R]:</a:t>
            </a:r>
          </a:p>
          <a:p>
            <a:r>
              <a:rPr lang="en-US" sz="2400" dirty="0" err="1">
                <a:latin typeface="Lucida Console" panose="020B0609040504020204" pitchFamily="49" charset="0"/>
              </a:rPr>
              <a:t>hist</a:t>
            </a:r>
            <a:r>
              <a:rPr lang="en-US" sz="2400" dirty="0">
                <a:latin typeface="Lucida Console" panose="020B0609040504020204" pitchFamily="49" charset="0"/>
              </a:rPr>
              <a:t>(x)</a:t>
            </a:r>
          </a:p>
        </p:txBody>
      </p:sp>
    </p:spTree>
    <p:extLst>
      <p:ext uri="{BB962C8B-B14F-4D97-AF65-F5344CB8AC3E}">
        <p14:creationId xmlns:p14="http://schemas.microsoft.com/office/powerpoint/2010/main" val="103207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Histogram</a:t>
            </a:r>
          </a:p>
        </p:txBody>
      </p:sp>
      <p:pic>
        <p:nvPicPr>
          <p:cNvPr id="2050" name="Picture 2" descr="https://statistics.laerd.com/statistical-guides/img/histogram-4.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409380" y="2106777"/>
            <a:ext cx="7373722" cy="368686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886200" y="6488668"/>
            <a:ext cx="8305800" cy="369332"/>
          </a:xfrm>
          <a:prstGeom prst="rect">
            <a:avLst/>
          </a:prstGeom>
        </p:spPr>
        <p:txBody>
          <a:bodyPr wrap="square">
            <a:spAutoFit/>
          </a:bodyPr>
          <a:lstStyle/>
          <a:p>
            <a:pPr algn="r"/>
            <a:r>
              <a:rPr lang="en-US" dirty="0"/>
              <a:t>https://statistics.laerd.com/statistical-guides/understanding-histograms.php</a:t>
            </a:r>
          </a:p>
        </p:txBody>
      </p:sp>
    </p:spTree>
    <p:extLst>
      <p:ext uri="{BB962C8B-B14F-4D97-AF65-F5344CB8AC3E}">
        <p14:creationId xmlns:p14="http://schemas.microsoft.com/office/powerpoint/2010/main" val="15719889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Kernel Density Estimation</a:t>
            </a:r>
          </a:p>
        </p:txBody>
      </p:sp>
      <p:pic>
        <p:nvPicPr>
          <p:cNvPr id="4" name="Picture 3"/>
          <p:cNvPicPr>
            <a:picLocks noChangeAspect="1"/>
          </p:cNvPicPr>
          <p:nvPr/>
        </p:nvPicPr>
        <p:blipFill rotWithShape="1">
          <a:blip r:embed="rId3"/>
          <a:srcRect t="8747" r="2582"/>
          <a:stretch/>
        </p:blipFill>
        <p:spPr>
          <a:xfrm>
            <a:off x="1619098" y="1411658"/>
            <a:ext cx="8953804" cy="5336614"/>
          </a:xfrm>
          <a:prstGeom prst="rect">
            <a:avLst/>
          </a:prstGeom>
        </p:spPr>
      </p:pic>
      <p:sp>
        <p:nvSpPr>
          <p:cNvPr id="5" name="Rectangle 4"/>
          <p:cNvSpPr/>
          <p:nvPr/>
        </p:nvSpPr>
        <p:spPr>
          <a:xfrm>
            <a:off x="9492583" y="196909"/>
            <a:ext cx="2160638" cy="830997"/>
          </a:xfrm>
          <a:prstGeom prst="rect">
            <a:avLst/>
          </a:prstGeom>
        </p:spPr>
        <p:txBody>
          <a:bodyPr wrap="square">
            <a:spAutoFit/>
          </a:bodyPr>
          <a:lstStyle/>
          <a:p>
            <a:r>
              <a:rPr lang="en-US" sz="2400" dirty="0">
                <a:latin typeface="Consolas" panose="020B0609020204030204" pitchFamily="49" charset="0"/>
              </a:rPr>
              <a:t>[R]:</a:t>
            </a:r>
          </a:p>
          <a:p>
            <a:r>
              <a:rPr lang="en-US" sz="2400" dirty="0">
                <a:latin typeface="Lucida Console" panose="020B0609040504020204" pitchFamily="49" charset="0"/>
              </a:rPr>
              <a:t>density(x)</a:t>
            </a:r>
          </a:p>
        </p:txBody>
      </p:sp>
    </p:spTree>
    <p:extLst>
      <p:ext uri="{BB962C8B-B14F-4D97-AF65-F5344CB8AC3E}">
        <p14:creationId xmlns:p14="http://schemas.microsoft.com/office/powerpoint/2010/main" val="26549654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Lecture Outline</a:t>
            </a:r>
          </a:p>
        </p:txBody>
      </p:sp>
      <p:sp>
        <p:nvSpPr>
          <p:cNvPr id="3" name="Content Placeholder 2"/>
          <p:cNvSpPr>
            <a:spLocks noGrp="1"/>
          </p:cNvSpPr>
          <p:nvPr>
            <p:ph idx="1"/>
          </p:nvPr>
        </p:nvSpPr>
        <p:spPr/>
        <p:txBody>
          <a:bodyPr/>
          <a:lstStyle/>
          <a:p>
            <a:pPr marL="514350" indent="-514350">
              <a:buFont typeface="+mj-lt"/>
              <a:buAutoNum type="arabicPeriod"/>
            </a:pPr>
            <a:r>
              <a:rPr lang="en-US" dirty="0"/>
              <a:t>Data Types and Summary Statistics</a:t>
            </a:r>
          </a:p>
          <a:p>
            <a:pPr marL="514350" indent="-514350">
              <a:buFont typeface="+mj-lt"/>
              <a:buAutoNum type="arabicPeriod"/>
            </a:pPr>
            <a:r>
              <a:rPr lang="en-US" dirty="0"/>
              <a:t>Quantitative Visualization</a:t>
            </a:r>
          </a:p>
          <a:p>
            <a:pPr marL="514350" indent="-514350">
              <a:buFont typeface="+mj-lt"/>
              <a:buAutoNum type="arabicPeriod"/>
            </a:pPr>
            <a:r>
              <a:rPr lang="en-US" dirty="0"/>
              <a:t>Analysis Questions</a:t>
            </a:r>
          </a:p>
        </p:txBody>
      </p:sp>
      <p:sp>
        <p:nvSpPr>
          <p:cNvPr id="4" name="Slide Number Placeholder 3"/>
          <p:cNvSpPr>
            <a:spLocks noGrp="1"/>
          </p:cNvSpPr>
          <p:nvPr>
            <p:ph type="sldNum" sz="quarter" idx="12"/>
          </p:nvPr>
        </p:nvSpPr>
        <p:spPr/>
        <p:txBody>
          <a:bodyPr/>
          <a:lstStyle/>
          <a:p>
            <a:fld id="{CEC3DB3D-D9B6-47B4-965E-8F0D616CD27A}" type="slidenum">
              <a:rPr lang="en-US" smtClean="0"/>
              <a:t>2</a:t>
            </a:fld>
            <a:endParaRPr lang="en-US"/>
          </a:p>
        </p:txBody>
      </p:sp>
    </p:spTree>
    <p:extLst>
      <p:ext uri="{BB962C8B-B14F-4D97-AF65-F5344CB8AC3E}">
        <p14:creationId xmlns:p14="http://schemas.microsoft.com/office/powerpoint/2010/main" val="62922429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Kernel Density Estimation</a:t>
            </a:r>
          </a:p>
        </p:txBody>
      </p:sp>
      <p:pic>
        <p:nvPicPr>
          <p:cNvPr id="3074" name="Picture 2" descr="Comparison of the histogram (left) and kernel density estimate (right) constructed using the same data. The 6 individual kernels are the red dashed curves, the kernel density estimate the blue curves. The data points are the rug plot on the horizontal axis."/>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614951" y="1522438"/>
            <a:ext cx="8962097" cy="44810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2646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Empirical CDF (eCDF)</a:t>
            </a:r>
          </a:p>
        </p:txBody>
      </p:sp>
      <p:pic>
        <p:nvPicPr>
          <p:cNvPr id="4" name="Picture 3"/>
          <p:cNvPicPr>
            <a:picLocks noChangeAspect="1"/>
          </p:cNvPicPr>
          <p:nvPr/>
        </p:nvPicPr>
        <p:blipFill rotWithShape="1">
          <a:blip r:embed="rId3"/>
          <a:srcRect t="9173" r="2445"/>
          <a:stretch/>
        </p:blipFill>
        <p:spPr>
          <a:xfrm>
            <a:off x="1699565" y="1649066"/>
            <a:ext cx="8792871" cy="5208933"/>
          </a:xfrm>
          <a:prstGeom prst="rect">
            <a:avLst/>
          </a:prstGeom>
        </p:spPr>
      </p:pic>
      <p:sp>
        <p:nvSpPr>
          <p:cNvPr id="5" name="Rectangle 4"/>
          <p:cNvSpPr/>
          <p:nvPr/>
        </p:nvSpPr>
        <p:spPr>
          <a:xfrm>
            <a:off x="9492583" y="196909"/>
            <a:ext cx="2160638" cy="830997"/>
          </a:xfrm>
          <a:prstGeom prst="rect">
            <a:avLst/>
          </a:prstGeom>
        </p:spPr>
        <p:txBody>
          <a:bodyPr wrap="square">
            <a:spAutoFit/>
          </a:bodyPr>
          <a:lstStyle/>
          <a:p>
            <a:r>
              <a:rPr lang="en-US" sz="2400" dirty="0">
                <a:latin typeface="Consolas" panose="020B0609020204030204" pitchFamily="49" charset="0"/>
              </a:rPr>
              <a:t>[R]:</a:t>
            </a:r>
          </a:p>
          <a:p>
            <a:r>
              <a:rPr lang="en-US" sz="2400" dirty="0">
                <a:latin typeface="Lucida Console" panose="020B0609040504020204" pitchFamily="49" charset="0"/>
              </a:rPr>
              <a:t>ecdf(x)</a:t>
            </a:r>
          </a:p>
        </p:txBody>
      </p:sp>
    </p:spTree>
    <p:extLst>
      <p:ext uri="{BB962C8B-B14F-4D97-AF65-F5344CB8AC3E}">
        <p14:creationId xmlns:p14="http://schemas.microsoft.com/office/powerpoint/2010/main" val="1523103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Empirical Quantile Plot</a:t>
            </a:r>
          </a:p>
        </p:txBody>
      </p:sp>
      <p:pic>
        <p:nvPicPr>
          <p:cNvPr id="5" name="Picture 4"/>
          <p:cNvPicPr>
            <a:picLocks noChangeAspect="1"/>
          </p:cNvPicPr>
          <p:nvPr/>
        </p:nvPicPr>
        <p:blipFill rotWithShape="1">
          <a:blip r:embed="rId3"/>
          <a:srcRect t="8854" r="2445"/>
          <a:stretch/>
        </p:blipFill>
        <p:spPr>
          <a:xfrm>
            <a:off x="1589302" y="1499614"/>
            <a:ext cx="9013396" cy="5358385"/>
          </a:xfrm>
          <a:prstGeom prst="rect">
            <a:avLst/>
          </a:prstGeom>
        </p:spPr>
      </p:pic>
      <p:cxnSp>
        <p:nvCxnSpPr>
          <p:cNvPr id="4" name="Straight Arrow Connector 3"/>
          <p:cNvCxnSpPr/>
          <p:nvPr/>
        </p:nvCxnSpPr>
        <p:spPr>
          <a:xfrm flipH="1">
            <a:off x="2213811" y="2823411"/>
            <a:ext cx="7130716" cy="0"/>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p:nvPr/>
        </p:nvCxnSpPr>
        <p:spPr>
          <a:xfrm>
            <a:off x="9344527" y="2823411"/>
            <a:ext cx="0" cy="3264568"/>
          </a:xfrm>
          <a:prstGeom prst="straightConnector1">
            <a:avLst/>
          </a:prstGeom>
          <a:ln w="1905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213810" y="2484857"/>
            <a:ext cx="1208985" cy="338554"/>
          </a:xfrm>
          <a:prstGeom prst="rect">
            <a:avLst/>
          </a:prstGeom>
          <a:noFill/>
        </p:spPr>
        <p:txBody>
          <a:bodyPr wrap="none" rtlCol="0" anchor="ctr">
            <a:spAutoFit/>
          </a:bodyPr>
          <a:lstStyle/>
          <a:p>
            <a:r>
              <a:rPr lang="en-US" sz="1600" b="1" dirty="0">
                <a:solidFill>
                  <a:schemeClr val="accent6"/>
                </a:solidFill>
                <a:effectLst>
                  <a:outerShdw blurRad="38100" dist="38100" dir="2700000" algn="tl">
                    <a:srgbClr val="000000">
                      <a:alpha val="43137"/>
                    </a:srgbClr>
                  </a:outerShdw>
                </a:effectLst>
                <a:latin typeface="Lato" panose="020F0502020204030203" pitchFamily="34" charset="0"/>
              </a:rPr>
              <a:t>Data Value</a:t>
            </a:r>
          </a:p>
        </p:txBody>
      </p:sp>
      <p:sp>
        <p:nvSpPr>
          <p:cNvPr id="13" name="TextBox 12"/>
          <p:cNvSpPr txBox="1"/>
          <p:nvPr/>
        </p:nvSpPr>
        <p:spPr>
          <a:xfrm>
            <a:off x="7925549" y="5495565"/>
            <a:ext cx="1181734" cy="584775"/>
          </a:xfrm>
          <a:prstGeom prst="rect">
            <a:avLst/>
          </a:prstGeom>
          <a:noFill/>
        </p:spPr>
        <p:txBody>
          <a:bodyPr wrap="none" rtlCol="0" anchor="ctr">
            <a:spAutoFit/>
          </a:bodyPr>
          <a:lstStyle/>
          <a:p>
            <a:r>
              <a:rPr lang="en-US" sz="1600" b="1" dirty="0">
                <a:solidFill>
                  <a:schemeClr val="accent6"/>
                </a:solidFill>
                <a:effectLst>
                  <a:outerShdw blurRad="38100" dist="38100" dir="2700000" algn="tl">
                    <a:srgbClr val="000000">
                      <a:alpha val="43137"/>
                    </a:srgbClr>
                  </a:outerShdw>
                </a:effectLst>
                <a:latin typeface="Lato" panose="020F0502020204030203" pitchFamily="34" charset="0"/>
              </a:rPr>
              <a:t>Estimated</a:t>
            </a:r>
          </a:p>
          <a:p>
            <a:r>
              <a:rPr lang="en-US" sz="1600" b="1" dirty="0">
                <a:solidFill>
                  <a:schemeClr val="accent6"/>
                </a:solidFill>
                <a:effectLst>
                  <a:outerShdw blurRad="38100" dist="38100" dir="2700000" algn="tl">
                    <a:srgbClr val="000000">
                      <a:alpha val="43137"/>
                    </a:srgbClr>
                  </a:outerShdw>
                </a:effectLst>
                <a:latin typeface="Lato" panose="020F0502020204030203" pitchFamily="34" charset="0"/>
              </a:rPr>
              <a:t>by plot </a:t>
            </a:r>
            <a:r>
              <a:rPr lang="en-US" sz="1600" b="1" dirty="0" err="1">
                <a:solidFill>
                  <a:schemeClr val="accent6"/>
                </a:solidFill>
                <a:effectLst>
                  <a:outerShdw blurRad="38100" dist="38100" dir="2700000" algn="tl">
                    <a:srgbClr val="000000">
                      <a:alpha val="43137"/>
                    </a:srgbClr>
                  </a:outerShdw>
                </a:effectLst>
                <a:latin typeface="Lato" panose="020F0502020204030203" pitchFamily="34" charset="0"/>
              </a:rPr>
              <a:t>pos</a:t>
            </a:r>
            <a:endParaRPr lang="en-US" sz="1600" b="1" dirty="0">
              <a:solidFill>
                <a:schemeClr val="accent6"/>
              </a:solidFill>
              <a:effectLst>
                <a:outerShdw blurRad="38100" dist="38100" dir="2700000" algn="tl">
                  <a:srgbClr val="000000">
                    <a:alpha val="43137"/>
                  </a:srgbClr>
                </a:outerShdw>
              </a:effectLst>
              <a:latin typeface="Lato" panose="020F0502020204030203" pitchFamily="34" charset="0"/>
            </a:endParaRPr>
          </a:p>
        </p:txBody>
      </p:sp>
    </p:spTree>
    <p:extLst>
      <p:ext uri="{BB962C8B-B14F-4D97-AF65-F5344CB8AC3E}">
        <p14:creationId xmlns:p14="http://schemas.microsoft.com/office/powerpoint/2010/main" val="40492012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Plotting Position Uncertainty</a:t>
            </a:r>
          </a:p>
        </p:txBody>
      </p:sp>
      <p:pic>
        <p:nvPicPr>
          <p:cNvPr id="4" name="Picture 3"/>
          <p:cNvPicPr>
            <a:picLocks noChangeAspect="1"/>
          </p:cNvPicPr>
          <p:nvPr/>
        </p:nvPicPr>
        <p:blipFill rotWithShape="1">
          <a:blip r:embed="rId3"/>
          <a:srcRect t="8960" r="2717"/>
          <a:stretch/>
        </p:blipFill>
        <p:spPr>
          <a:xfrm>
            <a:off x="1736141" y="1665820"/>
            <a:ext cx="8719718" cy="5192179"/>
          </a:xfrm>
          <a:prstGeom prst="rect">
            <a:avLst/>
          </a:prstGeom>
        </p:spPr>
      </p:pic>
      <p:sp>
        <p:nvSpPr>
          <p:cNvPr id="5" name="TextBox 4"/>
          <p:cNvSpPr txBox="1"/>
          <p:nvPr/>
        </p:nvSpPr>
        <p:spPr>
          <a:xfrm>
            <a:off x="8163560" y="2991383"/>
            <a:ext cx="437940" cy="369332"/>
          </a:xfrm>
          <a:prstGeom prst="rect">
            <a:avLst/>
          </a:prstGeom>
          <a:noFill/>
        </p:spPr>
        <p:txBody>
          <a:bodyPr wrap="none" rtlCol="0">
            <a:spAutoFit/>
          </a:bodyPr>
          <a:lstStyle/>
          <a:p>
            <a:pPr algn="ctr"/>
            <a:r>
              <a:rPr lang="en-US" b="1" dirty="0">
                <a:solidFill>
                  <a:schemeClr val="accent5"/>
                </a:solidFill>
                <a:effectLst>
                  <a:outerShdw blurRad="38100" dist="38100" dir="2700000" algn="tl">
                    <a:srgbClr val="000000">
                      <a:alpha val="43137"/>
                    </a:srgbClr>
                  </a:outerShdw>
                </a:effectLst>
                <a:latin typeface="Consolas" panose="020B0609020204030204" pitchFamily="49" charset="0"/>
              </a:rPr>
              <a:t>5%</a:t>
            </a:r>
          </a:p>
        </p:txBody>
      </p:sp>
      <p:sp>
        <p:nvSpPr>
          <p:cNvPr id="6" name="TextBox 5"/>
          <p:cNvSpPr txBox="1"/>
          <p:nvPr/>
        </p:nvSpPr>
        <p:spPr>
          <a:xfrm>
            <a:off x="9316755" y="2991383"/>
            <a:ext cx="587020" cy="369332"/>
          </a:xfrm>
          <a:prstGeom prst="rect">
            <a:avLst/>
          </a:prstGeom>
          <a:noFill/>
        </p:spPr>
        <p:txBody>
          <a:bodyPr wrap="none" rtlCol="0">
            <a:spAutoFit/>
          </a:bodyPr>
          <a:lstStyle/>
          <a:p>
            <a:pPr algn="ctr"/>
            <a:r>
              <a:rPr lang="en-US" b="1" dirty="0">
                <a:solidFill>
                  <a:schemeClr val="accent5"/>
                </a:solidFill>
                <a:effectLst>
                  <a:outerShdw blurRad="38100" dist="38100" dir="2700000" algn="tl">
                    <a:srgbClr val="000000">
                      <a:alpha val="43137"/>
                    </a:srgbClr>
                  </a:outerShdw>
                </a:effectLst>
                <a:latin typeface="Consolas" panose="020B0609020204030204" pitchFamily="49" charset="0"/>
              </a:rPr>
              <a:t>95%</a:t>
            </a:r>
          </a:p>
        </p:txBody>
      </p:sp>
      <p:sp>
        <p:nvSpPr>
          <p:cNvPr id="7" name="Isosceles Triangle 6"/>
          <p:cNvSpPr/>
          <p:nvPr/>
        </p:nvSpPr>
        <p:spPr>
          <a:xfrm rot="10800000">
            <a:off x="8336810" y="3314995"/>
            <a:ext cx="91440" cy="9144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nsolas" panose="020B0609020204030204" pitchFamily="49" charset="0"/>
            </a:endParaRPr>
          </a:p>
        </p:txBody>
      </p:sp>
      <p:sp>
        <p:nvSpPr>
          <p:cNvPr id="8" name="Isosceles Triangle 7"/>
          <p:cNvSpPr/>
          <p:nvPr/>
        </p:nvSpPr>
        <p:spPr>
          <a:xfrm rot="10800000">
            <a:off x="9564545" y="3314995"/>
            <a:ext cx="91440" cy="9144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onsolas" panose="020B0609020204030204" pitchFamily="49" charset="0"/>
            </a:endParaRPr>
          </a:p>
        </p:txBody>
      </p:sp>
    </p:spTree>
    <p:extLst>
      <p:ext uri="{BB962C8B-B14F-4D97-AF65-F5344CB8AC3E}">
        <p14:creationId xmlns:p14="http://schemas.microsoft.com/office/powerpoint/2010/main" val="40899874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rotWithShape="1">
          <a:blip r:embed="rId3">
            <a:extLst>
              <a:ext uri="{28A0092B-C50C-407E-A947-70E740481C1C}">
                <a14:useLocalDpi xmlns:a14="http://schemas.microsoft.com/office/drawing/2010/main" val="0"/>
              </a:ext>
            </a:extLst>
          </a:blip>
          <a:srcRect t="11086" r="3243" b="2920"/>
          <a:stretch/>
        </p:blipFill>
        <p:spPr>
          <a:xfrm>
            <a:off x="1770393" y="1328774"/>
            <a:ext cx="8651214" cy="5529226"/>
          </a:xfrm>
        </p:spPr>
      </p:pic>
      <p:sp>
        <p:nvSpPr>
          <p:cNvPr id="4" name="Title 3"/>
          <p:cNvSpPr>
            <a:spLocks noGrp="1"/>
          </p:cNvSpPr>
          <p:nvPr>
            <p:ph type="title"/>
          </p:nvPr>
        </p:nvSpPr>
        <p:spPr/>
        <p:txBody>
          <a:bodyPr/>
          <a:lstStyle/>
          <a:p>
            <a:r>
              <a:rPr lang="en-US" dirty="0"/>
              <a:t>Box Plots</a:t>
            </a:r>
          </a:p>
        </p:txBody>
      </p:sp>
    </p:spTree>
    <p:extLst>
      <p:ext uri="{BB962C8B-B14F-4D97-AF65-F5344CB8AC3E}">
        <p14:creationId xmlns:p14="http://schemas.microsoft.com/office/powerpoint/2010/main" val="3772679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Box Plots</a:t>
            </a:r>
          </a:p>
        </p:txBody>
      </p:sp>
      <p:pic>
        <p:nvPicPr>
          <p:cNvPr id="4" name="Content Placeholder 3"/>
          <p:cNvPicPr>
            <a:picLocks noGrp="1" noChangeAspect="1"/>
          </p:cNvPicPr>
          <p:nvPr>
            <p:ph idx="1"/>
          </p:nvPr>
        </p:nvPicPr>
        <p:blipFill rotWithShape="1">
          <a:blip r:embed="rId3">
            <a:extLst>
              <a:ext uri="{28A0092B-C50C-407E-A947-70E740481C1C}">
                <a14:useLocalDpi xmlns:a14="http://schemas.microsoft.com/office/drawing/2010/main" val="0"/>
              </a:ext>
            </a:extLst>
          </a:blip>
          <a:srcRect l="56704" t="45290" r="41107" b="18769"/>
          <a:stretch/>
        </p:blipFill>
        <p:spPr>
          <a:xfrm>
            <a:off x="2957607" y="1419521"/>
            <a:ext cx="416209" cy="4915205"/>
          </a:xfrm>
        </p:spPr>
      </p:pic>
      <p:cxnSp>
        <p:nvCxnSpPr>
          <p:cNvPr id="6" name="Straight Arrow Connector 5"/>
          <p:cNvCxnSpPr/>
          <p:nvPr/>
        </p:nvCxnSpPr>
        <p:spPr>
          <a:xfrm flipH="1">
            <a:off x="3373816" y="1690688"/>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3373816" y="2814244"/>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3373816" y="4157466"/>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H="1">
            <a:off x="3373816" y="5246096"/>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flipH="1">
            <a:off x="3373816" y="5500687"/>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flipH="1">
            <a:off x="3373816" y="6123710"/>
            <a:ext cx="2068436" cy="1"/>
          </a:xfrm>
          <a:prstGeom prst="straightConnector1">
            <a:avLst/>
          </a:prstGeom>
          <a:ln w="762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5442252" y="5275000"/>
            <a:ext cx="2864887"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25</a:t>
            </a:r>
            <a:r>
              <a:rPr lang="en-US" sz="2400" b="1" baseline="30000" dirty="0">
                <a:solidFill>
                  <a:schemeClr val="accent5"/>
                </a:solidFill>
                <a:effectLst>
                  <a:outerShdw blurRad="38100" dist="38100" dir="2700000" algn="tl">
                    <a:srgbClr val="000000">
                      <a:alpha val="43137"/>
                    </a:srgbClr>
                  </a:outerShdw>
                </a:effectLst>
                <a:latin typeface="Lato" panose="020F0502020204030203" pitchFamily="34" charset="0"/>
              </a:rPr>
              <a:t>th</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 percentile “Q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1</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a:t>
            </a:r>
          </a:p>
        </p:txBody>
      </p:sp>
      <p:sp>
        <p:nvSpPr>
          <p:cNvPr id="17" name="TextBox 16"/>
          <p:cNvSpPr txBox="1"/>
          <p:nvPr/>
        </p:nvSpPr>
        <p:spPr>
          <a:xfrm>
            <a:off x="5442251" y="5015263"/>
            <a:ext cx="1896673"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Median “Q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2</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a:t>
            </a:r>
          </a:p>
        </p:txBody>
      </p:sp>
      <p:sp>
        <p:nvSpPr>
          <p:cNvPr id="18" name="TextBox 17"/>
          <p:cNvSpPr txBox="1"/>
          <p:nvPr/>
        </p:nvSpPr>
        <p:spPr>
          <a:xfrm>
            <a:off x="5442252" y="3921488"/>
            <a:ext cx="2864887"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75</a:t>
            </a:r>
            <a:r>
              <a:rPr lang="en-US" sz="2400" b="1" baseline="30000" dirty="0">
                <a:solidFill>
                  <a:schemeClr val="accent5"/>
                </a:solidFill>
                <a:effectLst>
                  <a:outerShdw blurRad="38100" dist="38100" dir="2700000" algn="tl">
                    <a:srgbClr val="000000">
                      <a:alpha val="43137"/>
                    </a:srgbClr>
                  </a:outerShdw>
                </a:effectLst>
                <a:latin typeface="Lato" panose="020F0502020204030203" pitchFamily="34" charset="0"/>
              </a:rPr>
              <a:t>th</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 percentile “Q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3</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a:t>
            </a:r>
          </a:p>
        </p:txBody>
      </p:sp>
      <p:sp>
        <p:nvSpPr>
          <p:cNvPr id="19" name="Right Brace 18"/>
          <p:cNvSpPr/>
          <p:nvPr/>
        </p:nvSpPr>
        <p:spPr>
          <a:xfrm>
            <a:off x="8934790" y="4152320"/>
            <a:ext cx="325716" cy="1348367"/>
          </a:xfrm>
          <a:prstGeom prst="rightBrace">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Lato" panose="020F0502020204030203" pitchFamily="34" charset="0"/>
            </a:endParaRPr>
          </a:p>
        </p:txBody>
      </p:sp>
      <p:sp>
        <p:nvSpPr>
          <p:cNvPr id="20" name="TextBox 19"/>
          <p:cNvSpPr txBox="1"/>
          <p:nvPr/>
        </p:nvSpPr>
        <p:spPr>
          <a:xfrm>
            <a:off x="9463430" y="4226338"/>
            <a:ext cx="2728570" cy="1200329"/>
          </a:xfrm>
          <a:prstGeom prst="rect">
            <a:avLst/>
          </a:prstGeom>
          <a:noFill/>
        </p:spPr>
        <p:txBody>
          <a:bodyPr wrap="squar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Inter-quartile range</a:t>
            </a:r>
          </a:p>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(IQR = 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3</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 – 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1</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a:t>
            </a:r>
          </a:p>
        </p:txBody>
      </p:sp>
      <p:sp>
        <p:nvSpPr>
          <p:cNvPr id="21" name="TextBox 20"/>
          <p:cNvSpPr txBox="1"/>
          <p:nvPr/>
        </p:nvSpPr>
        <p:spPr>
          <a:xfrm>
            <a:off x="5442251" y="2583411"/>
            <a:ext cx="2058577"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3</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 + 1.5 * IQR</a:t>
            </a:r>
          </a:p>
        </p:txBody>
      </p:sp>
      <p:sp>
        <p:nvSpPr>
          <p:cNvPr id="22" name="TextBox 21"/>
          <p:cNvSpPr txBox="1"/>
          <p:nvPr/>
        </p:nvSpPr>
        <p:spPr>
          <a:xfrm>
            <a:off x="5442251" y="5892877"/>
            <a:ext cx="1991251"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Q</a:t>
            </a:r>
            <a:r>
              <a:rPr lang="en-US" sz="2400" b="1" baseline="-25000" dirty="0">
                <a:solidFill>
                  <a:schemeClr val="accent5"/>
                </a:solidFill>
                <a:effectLst>
                  <a:outerShdw blurRad="38100" dist="38100" dir="2700000" algn="tl">
                    <a:srgbClr val="000000">
                      <a:alpha val="43137"/>
                    </a:srgbClr>
                  </a:outerShdw>
                </a:effectLst>
                <a:latin typeface="Lato" panose="020F0502020204030203" pitchFamily="34" charset="0"/>
              </a:rPr>
              <a:t>1</a:t>
            </a:r>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 - 1.5 * IQR</a:t>
            </a:r>
          </a:p>
        </p:txBody>
      </p:sp>
      <p:sp>
        <p:nvSpPr>
          <p:cNvPr id="23" name="TextBox 22"/>
          <p:cNvSpPr txBox="1"/>
          <p:nvPr/>
        </p:nvSpPr>
        <p:spPr>
          <a:xfrm>
            <a:off x="5442251" y="1459856"/>
            <a:ext cx="1181734" cy="461665"/>
          </a:xfrm>
          <a:prstGeom prst="rect">
            <a:avLst/>
          </a:prstGeom>
          <a:noFill/>
        </p:spPr>
        <p:txBody>
          <a:bodyPr wrap="none" rtlCol="0">
            <a:spAutoFit/>
          </a:bodyPr>
          <a:lstStyle/>
          <a:p>
            <a:r>
              <a:rPr lang="en-US" sz="2400" b="1" dirty="0">
                <a:solidFill>
                  <a:schemeClr val="accent5"/>
                </a:solidFill>
                <a:effectLst>
                  <a:outerShdw blurRad="38100" dist="38100" dir="2700000" algn="tl">
                    <a:srgbClr val="000000">
                      <a:alpha val="43137"/>
                    </a:srgbClr>
                  </a:outerShdw>
                </a:effectLst>
                <a:latin typeface="Lato" panose="020F0502020204030203" pitchFamily="34" charset="0"/>
              </a:rPr>
              <a:t>Outlier</a:t>
            </a:r>
          </a:p>
        </p:txBody>
      </p:sp>
      <p:sp>
        <p:nvSpPr>
          <p:cNvPr id="24" name="TextBox 23"/>
          <p:cNvSpPr txBox="1"/>
          <p:nvPr/>
        </p:nvSpPr>
        <p:spPr>
          <a:xfrm>
            <a:off x="2824913" y="6325042"/>
            <a:ext cx="681597" cy="369332"/>
          </a:xfrm>
          <a:prstGeom prst="rect">
            <a:avLst/>
          </a:prstGeom>
          <a:noFill/>
        </p:spPr>
        <p:txBody>
          <a:bodyPr wrap="none" rtlCol="0">
            <a:spAutoFit/>
          </a:bodyPr>
          <a:lstStyle/>
          <a:p>
            <a:pPr algn="ctr"/>
            <a:r>
              <a:rPr lang="en-US" dirty="0">
                <a:latin typeface="Lato" panose="020F0502020204030203" pitchFamily="34" charset="0"/>
                <a:cs typeface="Arial" panose="020B0604020202020204" pitchFamily="34" charset="0"/>
              </a:rPr>
              <a:t>210°</a:t>
            </a:r>
          </a:p>
        </p:txBody>
      </p:sp>
    </p:spTree>
    <p:extLst>
      <p:ext uri="{BB962C8B-B14F-4D97-AF65-F5344CB8AC3E}">
        <p14:creationId xmlns:p14="http://schemas.microsoft.com/office/powerpoint/2010/main" val="1056197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6"/>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animBg="1"/>
      <p:bldP spid="20" grpId="0"/>
      <p:bldP spid="21" grpId="0"/>
      <p:bldP spid="22" grpId="0"/>
      <p:bldP spid="2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Box Plots</a:t>
            </a:r>
          </a:p>
        </p:txBody>
      </p:sp>
      <p:pic>
        <p:nvPicPr>
          <p:cNvPr id="1026" name="Picture 2" descr="https://upload.wikimedia.org/wikipedia/commons/thumb/1/1a/Boxplot_vs_PDF.svg/1280px-Boxplot_vs_PDF.svg.png"/>
          <p:cNvPicPr>
            <a:picLocks noGrp="1" noChangeAspect="1" noChangeArrowheads="1"/>
          </p:cNvPicPr>
          <p:nvPr>
            <p:ph idx="1"/>
          </p:nvPr>
        </p:nvPicPr>
        <p:blipFill>
          <a:blip r:embed="rId3" cstate="print">
            <a:extLst>
              <a:ext uri="{28A0092B-C50C-407E-A947-70E740481C1C}">
                <a14:useLocalDpi xmlns:a14="http://schemas.microsoft.com/office/drawing/2010/main" val="0"/>
              </a:ext>
            </a:extLst>
          </a:blip>
          <a:srcRect/>
          <a:stretch>
            <a:fillRect/>
          </a:stretch>
        </p:blipFill>
        <p:spPr bwMode="auto">
          <a:xfrm>
            <a:off x="3485424" y="1143982"/>
            <a:ext cx="5221153" cy="56943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1074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Scatter Plots</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36956" y="1506930"/>
            <a:ext cx="7118088" cy="5351069"/>
          </a:xfrm>
          <a:prstGeom prst="rect">
            <a:avLst/>
          </a:prstGeom>
        </p:spPr>
      </p:pic>
    </p:spTree>
    <p:extLst>
      <p:ext uri="{BB962C8B-B14F-4D97-AF65-F5344CB8AC3E}">
        <p14:creationId xmlns:p14="http://schemas.microsoft.com/office/powerpoint/2010/main" val="339450559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Note on Correlation</a:t>
            </a:r>
          </a:p>
        </p:txBody>
      </p:sp>
      <p:sp>
        <p:nvSpPr>
          <p:cNvPr id="4" name="Slide Number Placeholder 3"/>
          <p:cNvSpPr>
            <a:spLocks noGrp="1"/>
          </p:cNvSpPr>
          <p:nvPr>
            <p:ph type="sldNum" sz="quarter" idx="12"/>
          </p:nvPr>
        </p:nvSpPr>
        <p:spPr/>
        <p:txBody>
          <a:bodyPr/>
          <a:lstStyle/>
          <a:p>
            <a:fld id="{CEC3DB3D-D9B6-47B4-965E-8F0D616CD27A}" type="slidenum">
              <a:rPr lang="en-US" smtClean="0"/>
              <a:t>28</a:t>
            </a:fld>
            <a:endParaRPr lang="en-US" dirty="0"/>
          </a:p>
        </p:txBody>
      </p:sp>
      <p:pic>
        <p:nvPicPr>
          <p:cNvPr id="5" name="Picture 4"/>
          <p:cNvPicPr>
            <a:picLocks noChangeAspect="1"/>
          </p:cNvPicPr>
          <p:nvPr/>
        </p:nvPicPr>
        <p:blipFill rotWithShape="1">
          <a:blip r:embed="rId2"/>
          <a:srcRect t="11750" r="3994" b="2906"/>
          <a:stretch/>
        </p:blipFill>
        <p:spPr>
          <a:xfrm>
            <a:off x="321317" y="1662112"/>
            <a:ext cx="7314724" cy="4876800"/>
          </a:xfrm>
          <a:prstGeom prst="rect">
            <a:avLst/>
          </a:prstGeom>
        </p:spPr>
      </p:pic>
      <p:cxnSp>
        <p:nvCxnSpPr>
          <p:cNvPr id="7" name="Straight Arrow Connector 6"/>
          <p:cNvCxnSpPr/>
          <p:nvPr/>
        </p:nvCxnSpPr>
        <p:spPr>
          <a:xfrm flipH="1">
            <a:off x="1636295" y="3818021"/>
            <a:ext cx="0" cy="1411705"/>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H="1">
            <a:off x="1636295" y="5229726"/>
            <a:ext cx="3007894" cy="0"/>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4644189" y="2991853"/>
            <a:ext cx="1411705" cy="3843"/>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V="1">
            <a:off x="6055894" y="2995697"/>
            <a:ext cx="0" cy="822324"/>
          </a:xfrm>
          <a:prstGeom prst="straightConnector1">
            <a:avLst/>
          </a:prstGeom>
          <a:ln>
            <a:solidFill>
              <a:schemeClr val="accent5"/>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mc:Choice xmlns:a14="http://schemas.microsoft.com/office/drawing/2010/main" Requires="a14">
          <p:sp>
            <p:nvSpPr>
              <p:cNvPr id="22" name="TextBox 21"/>
              <p:cNvSpPr txBox="1"/>
              <p:nvPr/>
            </p:nvSpPr>
            <p:spPr>
              <a:xfrm>
                <a:off x="7276843" y="3679521"/>
                <a:ext cx="18274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chemeClr val="accent5"/>
                              </a:solidFill>
                              <a:effectLst/>
                              <a:latin typeface="Cambria Math" panose="02040503050406030204" pitchFamily="18" charset="0"/>
                            </a:rPr>
                          </m:ctrlPr>
                        </m:accPr>
                        <m:e>
                          <m:r>
                            <a:rPr lang="en-US" b="1" i="1" smtClean="0">
                              <a:solidFill>
                                <a:schemeClr val="accent5"/>
                              </a:solidFill>
                              <a:effectLst/>
                              <a:latin typeface="Cambria Math" panose="02040503050406030204" pitchFamily="18" charset="0"/>
                            </a:rPr>
                            <m:t>𝒚</m:t>
                          </m:r>
                        </m:e>
                      </m:acc>
                    </m:oMath>
                  </m:oMathPara>
                </a14:m>
                <a:endParaRPr lang="en-US" b="1" dirty="0">
                  <a:solidFill>
                    <a:schemeClr val="accent5"/>
                  </a:solidFill>
                  <a:effectLst/>
                  <a:latin typeface="Lato" panose="020F0502020204030203" pitchFamily="34" charset="0"/>
                </a:endParaRPr>
              </a:p>
            </p:txBody>
          </p:sp>
        </mc:Choice>
        <mc:Fallback>
          <p:sp>
            <p:nvSpPr>
              <p:cNvPr id="22" name="TextBox 21"/>
              <p:cNvSpPr txBox="1">
                <a:spLocks noRot="1" noChangeAspect="1" noMove="1" noResize="1" noEditPoints="1" noAdjustHandles="1" noChangeArrowheads="1" noChangeShapeType="1" noTextEdit="1"/>
              </p:cNvSpPr>
              <p:nvPr/>
            </p:nvSpPr>
            <p:spPr>
              <a:xfrm>
                <a:off x="7276843" y="3679521"/>
                <a:ext cx="182742" cy="276999"/>
              </a:xfrm>
              <a:prstGeom prst="rect">
                <a:avLst/>
              </a:prstGeom>
              <a:blipFill>
                <a:blip r:embed="rId3"/>
                <a:stretch>
                  <a:fillRect l="-33333" r="-36667" b="-311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3" name="TextBox 22"/>
              <p:cNvSpPr txBox="1"/>
              <p:nvPr/>
            </p:nvSpPr>
            <p:spPr>
              <a:xfrm>
                <a:off x="4550830" y="1754135"/>
                <a:ext cx="177933"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b="1" i="1" smtClean="0">
                              <a:solidFill>
                                <a:schemeClr val="accent5"/>
                              </a:solidFill>
                              <a:effectLst/>
                              <a:latin typeface="Cambria Math" panose="02040503050406030204" pitchFamily="18" charset="0"/>
                            </a:rPr>
                          </m:ctrlPr>
                        </m:accPr>
                        <m:e>
                          <m:r>
                            <a:rPr lang="en-US" b="1" i="1" smtClean="0">
                              <a:solidFill>
                                <a:schemeClr val="accent5"/>
                              </a:solidFill>
                              <a:effectLst/>
                              <a:latin typeface="Cambria Math" panose="02040503050406030204" pitchFamily="18" charset="0"/>
                            </a:rPr>
                            <m:t>𝒙</m:t>
                          </m:r>
                        </m:e>
                      </m:acc>
                    </m:oMath>
                  </m:oMathPara>
                </a14:m>
                <a:endParaRPr lang="en-US" b="1" dirty="0">
                  <a:solidFill>
                    <a:schemeClr val="accent5"/>
                  </a:solidFill>
                  <a:effectLst/>
                  <a:latin typeface="Lato" panose="020F0502020204030203" pitchFamily="34" charset="0"/>
                </a:endParaRPr>
              </a:p>
            </p:txBody>
          </p:sp>
        </mc:Choice>
        <mc:Fallback>
          <p:sp>
            <p:nvSpPr>
              <p:cNvPr id="23" name="TextBox 22"/>
              <p:cNvSpPr txBox="1">
                <a:spLocks noRot="1" noChangeAspect="1" noMove="1" noResize="1" noEditPoints="1" noAdjustHandles="1" noChangeArrowheads="1" noChangeShapeType="1" noTextEdit="1"/>
              </p:cNvSpPr>
              <p:nvPr/>
            </p:nvSpPr>
            <p:spPr>
              <a:xfrm>
                <a:off x="4550830" y="1754135"/>
                <a:ext cx="177933" cy="276999"/>
              </a:xfrm>
              <a:prstGeom prst="rect">
                <a:avLst/>
              </a:prstGeom>
              <a:blipFill>
                <a:blip r:embed="rId4"/>
                <a:stretch>
                  <a:fillRect l="-20690" r="-27586" b="-444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24" name="TextBox 23"/>
              <p:cNvSpPr txBox="1"/>
              <p:nvPr/>
            </p:nvSpPr>
            <p:spPr>
              <a:xfrm>
                <a:off x="8084328" y="3578403"/>
                <a:ext cx="3329308" cy="75623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𝑟</m:t>
                          </m:r>
                        </m:e>
                        <m:sub>
                          <m:r>
                            <a:rPr lang="en-US" b="0" i="1" smtClean="0">
                              <a:latin typeface="Cambria Math" panose="02040503050406030204" pitchFamily="18" charset="0"/>
                            </a:rPr>
                            <m:t>𝑥𝑦</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r>
                            <a:rPr lang="en-US" b="0" i="1" smtClean="0">
                              <a:latin typeface="Cambria Math" panose="02040503050406030204" pitchFamily="18" charset="0"/>
                            </a:rPr>
                            <m:t>𝑛</m:t>
                          </m:r>
                          <m:r>
                            <a:rPr lang="en-US" b="0" i="1" smtClean="0">
                              <a:latin typeface="Cambria Math" panose="02040503050406030204" pitchFamily="18" charset="0"/>
                            </a:rPr>
                            <m:t>−1</m:t>
                          </m:r>
                        </m:den>
                      </m:f>
                      <m:nary>
                        <m:naryPr>
                          <m:chr m:val="∑"/>
                          <m:ctrlPr>
                            <a:rPr lang="en-US" b="0" i="1" smtClean="0">
                              <a:latin typeface="Cambria Math" panose="02040503050406030204" pitchFamily="18" charset="0"/>
                            </a:rPr>
                          </m:ctrlPr>
                        </m:naryPr>
                        <m:sub>
                          <m:r>
                            <m:rPr>
                              <m:brk m:alnAt="23"/>
                            </m:rPr>
                            <a:rPr lang="en-US" b="0" i="1" smtClean="0">
                              <a:latin typeface="Cambria Math" panose="02040503050406030204" pitchFamily="18" charset="0"/>
                            </a:rPr>
                            <m:t>𝑖</m:t>
                          </m:r>
                          <m:r>
                            <a:rPr lang="en-US" b="0" i="1" smtClean="0">
                              <a:latin typeface="Cambria Math" panose="02040503050406030204" pitchFamily="18" charset="0"/>
                            </a:rPr>
                            <m:t>=1</m:t>
                          </m:r>
                        </m:sub>
                        <m:sup>
                          <m:r>
                            <a:rPr lang="en-US" b="0" i="1" smtClean="0">
                              <a:latin typeface="Cambria Math" panose="02040503050406030204" pitchFamily="18" charset="0"/>
                            </a:rPr>
                            <m:t>𝑛</m:t>
                          </m:r>
                        </m:sup>
                        <m:e>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m:t>
                                      </m:r>
                                    </m:sub>
                                  </m:sSub>
                                </m:den>
                              </m:f>
                            </m:e>
                          </m:d>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𝑦</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𝑦</m:t>
                                      </m:r>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𝑦</m:t>
                                      </m:r>
                                    </m:sub>
                                  </m:sSub>
                                </m:den>
                              </m:f>
                            </m:e>
                          </m:d>
                        </m:e>
                      </m:nary>
                    </m:oMath>
                  </m:oMathPara>
                </a14:m>
                <a:endParaRPr lang="en-US" dirty="0">
                  <a:latin typeface="Lato" panose="020F0502020204030203" pitchFamily="34" charset="0"/>
                </a:endParaRPr>
              </a:p>
            </p:txBody>
          </p:sp>
        </mc:Choice>
        <mc:Fallback>
          <p:sp>
            <p:nvSpPr>
              <p:cNvPr id="24" name="TextBox 23"/>
              <p:cNvSpPr txBox="1">
                <a:spLocks noRot="1" noChangeAspect="1" noMove="1" noResize="1" noEditPoints="1" noAdjustHandles="1" noChangeArrowheads="1" noChangeShapeType="1" noTextEdit="1"/>
              </p:cNvSpPr>
              <p:nvPr/>
            </p:nvSpPr>
            <p:spPr>
              <a:xfrm>
                <a:off x="8084328" y="3578403"/>
                <a:ext cx="3329308" cy="756233"/>
              </a:xfrm>
              <a:prstGeom prst="rect">
                <a:avLst/>
              </a:prstGeom>
              <a:blipFill>
                <a:blip r:embed="rId5"/>
                <a:stretch>
                  <a:fillRect/>
                </a:stretch>
              </a:blipFill>
            </p:spPr>
            <p:txBody>
              <a:bodyPr/>
              <a:lstStyle/>
              <a:p>
                <a:r>
                  <a:rPr lang="en-US">
                    <a:noFill/>
                  </a:rPr>
                  <a:t> </a:t>
                </a:r>
              </a:p>
            </p:txBody>
          </p:sp>
        </mc:Fallback>
      </mc:AlternateContent>
      <p:sp>
        <p:nvSpPr>
          <p:cNvPr id="25" name="Rectangle 24"/>
          <p:cNvSpPr/>
          <p:nvPr/>
        </p:nvSpPr>
        <p:spPr>
          <a:xfrm>
            <a:off x="8700771" y="4782483"/>
            <a:ext cx="2712865" cy="1938992"/>
          </a:xfrm>
          <a:prstGeom prst="rect">
            <a:avLst/>
          </a:prstGeom>
        </p:spPr>
        <p:txBody>
          <a:bodyPr wrap="square">
            <a:spAutoFit/>
          </a:bodyPr>
          <a:lstStyle/>
          <a:p>
            <a:r>
              <a:rPr lang="en-US" sz="2400" dirty="0">
                <a:latin typeface="Consolas" panose="020B0609020204030204" pitchFamily="49" charset="0"/>
              </a:rPr>
              <a:t>Excel:</a:t>
            </a:r>
          </a:p>
          <a:p>
            <a:r>
              <a:rPr lang="en-US" sz="2400" dirty="0">
                <a:latin typeface="Lucida Console" panose="020B0609040504020204" pitchFamily="49" charset="0"/>
              </a:rPr>
              <a:t>=CORREL(x, y)</a:t>
            </a:r>
          </a:p>
          <a:p>
            <a:endParaRPr lang="en-US" sz="2400" dirty="0">
              <a:latin typeface="Lucida Console" panose="020B0609040504020204" pitchFamily="49" charset="0"/>
            </a:endParaRPr>
          </a:p>
          <a:p>
            <a:r>
              <a:rPr lang="en-US" sz="2400" dirty="0">
                <a:latin typeface="Consolas" panose="020B0609020204030204" pitchFamily="49" charset="0"/>
              </a:rPr>
              <a:t>[R]:</a:t>
            </a:r>
          </a:p>
          <a:p>
            <a:r>
              <a:rPr lang="en-US" sz="2400" dirty="0" err="1">
                <a:latin typeface="Lucida Console" panose="020B0609040504020204" pitchFamily="49" charset="0"/>
              </a:rPr>
              <a:t>cor</a:t>
            </a:r>
            <a:r>
              <a:rPr lang="en-US" sz="2400" dirty="0">
                <a:latin typeface="Lucida Console" panose="020B0609040504020204" pitchFamily="49" charset="0"/>
              </a:rPr>
              <a:t>(x, y)</a:t>
            </a:r>
          </a:p>
        </p:txBody>
      </p:sp>
      <p:sp>
        <p:nvSpPr>
          <p:cNvPr id="13" name="TextBox 12"/>
          <p:cNvSpPr txBox="1"/>
          <p:nvPr/>
        </p:nvSpPr>
        <p:spPr>
          <a:xfrm>
            <a:off x="7847404" y="1063914"/>
            <a:ext cx="4269591" cy="1477328"/>
          </a:xfrm>
          <a:prstGeom prst="rect">
            <a:avLst/>
          </a:prstGeom>
          <a:noFill/>
        </p:spPr>
        <p:txBody>
          <a:bodyPr wrap="square" rtlCol="0">
            <a:spAutoFit/>
          </a:bodyPr>
          <a:lstStyle/>
          <a:p>
            <a:r>
              <a:rPr lang="en-US" b="1" i="1" dirty="0">
                <a:latin typeface="Lato" panose="020F0502020204030203" pitchFamily="34" charset="0"/>
              </a:rPr>
              <a:t>Covariance</a:t>
            </a:r>
            <a:r>
              <a:rPr lang="en-US" dirty="0">
                <a:latin typeface="Lato" panose="020F0502020204030203" pitchFamily="34" charset="0"/>
              </a:rPr>
              <a:t> is a multivariate extension of variance.</a:t>
            </a:r>
          </a:p>
          <a:p>
            <a:endParaRPr lang="en-US" dirty="0">
              <a:latin typeface="Lato" panose="020F0502020204030203" pitchFamily="34" charset="0"/>
            </a:endParaRPr>
          </a:p>
          <a:p>
            <a:r>
              <a:rPr lang="en-US" b="1" i="1" dirty="0">
                <a:latin typeface="Lato" panose="020F0502020204030203" pitchFamily="34" charset="0"/>
              </a:rPr>
              <a:t>Correlation</a:t>
            </a:r>
            <a:r>
              <a:rPr lang="en-US" dirty="0">
                <a:latin typeface="Lato" panose="020F0502020204030203" pitchFamily="34" charset="0"/>
              </a:rPr>
              <a:t> is a normalized version of covariance.</a:t>
            </a:r>
          </a:p>
        </p:txBody>
      </p:sp>
    </p:spTree>
    <p:extLst>
      <p:ext uri="{BB962C8B-B14F-4D97-AF65-F5344CB8AC3E}">
        <p14:creationId xmlns:p14="http://schemas.microsoft.com/office/powerpoint/2010/main" val="3968060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32877" y="4180"/>
            <a:ext cx="10515600" cy="1325563"/>
          </a:xfrm>
        </p:spPr>
        <p:txBody>
          <a:bodyPr/>
          <a:lstStyle/>
          <a:p>
            <a:r>
              <a:rPr lang="en-US" dirty="0"/>
              <a:t>The 4-Plot</a:t>
            </a:r>
          </a:p>
        </p:txBody>
      </p:sp>
      <p:sp>
        <p:nvSpPr>
          <p:cNvPr id="4" name="Slide Number Placeholder 3"/>
          <p:cNvSpPr>
            <a:spLocks noGrp="1"/>
          </p:cNvSpPr>
          <p:nvPr>
            <p:ph type="sldNum" sz="quarter" idx="12"/>
          </p:nvPr>
        </p:nvSpPr>
        <p:spPr/>
        <p:txBody>
          <a:bodyPr/>
          <a:lstStyle/>
          <a:p>
            <a:fld id="{CEC3DB3D-D9B6-47B4-965E-8F0D616CD27A}" type="slidenum">
              <a:rPr lang="en-US" smtClean="0"/>
              <a:t>29</a:t>
            </a:fld>
            <a:endParaRPr lang="en-US"/>
          </a:p>
        </p:txBody>
      </p:sp>
      <p:pic>
        <p:nvPicPr>
          <p:cNvPr id="7" name="Picture 6"/>
          <p:cNvPicPr>
            <a:picLocks noChangeAspect="1"/>
          </p:cNvPicPr>
          <p:nvPr/>
        </p:nvPicPr>
        <p:blipFill>
          <a:blip r:embed="rId3"/>
          <a:stretch>
            <a:fillRect/>
          </a:stretch>
        </p:blipFill>
        <p:spPr>
          <a:xfrm>
            <a:off x="0" y="1232569"/>
            <a:ext cx="8229600" cy="5486401"/>
          </a:xfrm>
          <a:prstGeom prst="rect">
            <a:avLst/>
          </a:prstGeom>
        </p:spPr>
      </p:pic>
      <p:sp>
        <p:nvSpPr>
          <p:cNvPr id="8" name="TextBox 7"/>
          <p:cNvSpPr txBox="1"/>
          <p:nvPr/>
        </p:nvSpPr>
        <p:spPr>
          <a:xfrm>
            <a:off x="8229600" y="1459673"/>
            <a:ext cx="3761873" cy="3046988"/>
          </a:xfrm>
          <a:prstGeom prst="rect">
            <a:avLst/>
          </a:prstGeom>
          <a:noFill/>
        </p:spPr>
        <p:txBody>
          <a:bodyPr wrap="square" rtlCol="0">
            <a:spAutoFit/>
          </a:bodyPr>
          <a:lstStyle/>
          <a:p>
            <a:r>
              <a:rPr lang="en-US" sz="2400" dirty="0">
                <a:latin typeface="Lato" panose="020F0502020204030203" pitchFamily="34" charset="0"/>
              </a:rPr>
              <a:t>Test 4 major assumptions:</a:t>
            </a:r>
          </a:p>
          <a:p>
            <a:pPr marL="342900" indent="-342900">
              <a:buFont typeface="Arial" panose="020B0604020202020204" pitchFamily="34" charset="0"/>
              <a:buChar char="•"/>
            </a:pPr>
            <a:r>
              <a:rPr lang="en-US" sz="2400" dirty="0">
                <a:latin typeface="Lato" panose="020F0502020204030203" pitchFamily="34" charset="0"/>
              </a:rPr>
              <a:t>Randomness</a:t>
            </a:r>
          </a:p>
          <a:p>
            <a:pPr marL="342900" indent="-342900">
              <a:buFont typeface="Arial" panose="020B0604020202020204" pitchFamily="34" charset="0"/>
              <a:buChar char="•"/>
            </a:pPr>
            <a:r>
              <a:rPr lang="en-US" sz="2400" dirty="0">
                <a:latin typeface="Lato" panose="020F0502020204030203" pitchFamily="34" charset="0"/>
              </a:rPr>
              <a:t>Fixed distribution, with:</a:t>
            </a:r>
          </a:p>
          <a:p>
            <a:pPr marL="800100" lvl="1" indent="-342900">
              <a:buFont typeface="Arial" panose="020B0604020202020204" pitchFamily="34" charset="0"/>
              <a:buChar char="•"/>
            </a:pPr>
            <a:r>
              <a:rPr lang="en-US" sz="2400" dirty="0">
                <a:latin typeface="Lato" panose="020F0502020204030203" pitchFamily="34" charset="0"/>
              </a:rPr>
              <a:t>Fixed location</a:t>
            </a:r>
          </a:p>
          <a:p>
            <a:pPr marL="800100" lvl="1" indent="-342900">
              <a:buFont typeface="Arial" panose="020B0604020202020204" pitchFamily="34" charset="0"/>
              <a:buChar char="•"/>
            </a:pPr>
            <a:r>
              <a:rPr lang="en-US" sz="2400" dirty="0">
                <a:latin typeface="Lato" panose="020F0502020204030203" pitchFamily="34" charset="0"/>
              </a:rPr>
              <a:t>Fixed variation</a:t>
            </a:r>
          </a:p>
          <a:p>
            <a:r>
              <a:rPr lang="en-US" sz="2400" dirty="0">
                <a:latin typeface="Lato" panose="020F0502020204030203" pitchFamily="34" charset="0"/>
              </a:rPr>
              <a:t>Independent and Identically-Distributed (IID)</a:t>
            </a:r>
          </a:p>
        </p:txBody>
      </p:sp>
    </p:spTree>
    <p:extLst>
      <p:ext uri="{BB962C8B-B14F-4D97-AF65-F5344CB8AC3E}">
        <p14:creationId xmlns:p14="http://schemas.microsoft.com/office/powerpoint/2010/main" val="2790102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Data Types and Summary Statistics</a:t>
            </a:r>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CEC3DB3D-D9B6-47B4-965E-8F0D616CD27A}" type="slidenum">
              <a:rPr lang="en-US" smtClean="0"/>
              <a:t>3</a:t>
            </a:fld>
            <a:endParaRPr lang="en-US"/>
          </a:p>
        </p:txBody>
      </p:sp>
    </p:spTree>
    <p:extLst>
      <p:ext uri="{BB962C8B-B14F-4D97-AF65-F5344CB8AC3E}">
        <p14:creationId xmlns:p14="http://schemas.microsoft.com/office/powerpoint/2010/main" val="347221431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 Sequence Plot</a:t>
            </a:r>
          </a:p>
        </p:txBody>
      </p:sp>
      <p:pic>
        <p:nvPicPr>
          <p:cNvPr id="5" name="Content Placeholder 4"/>
          <p:cNvPicPr>
            <a:picLocks noGrp="1" noChangeAspect="1"/>
          </p:cNvPicPr>
          <p:nvPr>
            <p:ph idx="1"/>
          </p:nvPr>
        </p:nvPicPr>
        <p:blipFill>
          <a:blip r:embed="rId3"/>
          <a:stretch>
            <a:fillRect/>
          </a:stretch>
        </p:blipFill>
        <p:spPr>
          <a:xfrm>
            <a:off x="838200" y="1326485"/>
            <a:ext cx="5801784" cy="4351338"/>
          </a:xfrm>
          <a:prstGeom prst="rect">
            <a:avLst/>
          </a:prstGeom>
        </p:spPr>
      </p:pic>
      <p:sp>
        <p:nvSpPr>
          <p:cNvPr id="4" name="Slide Number Placeholder 3"/>
          <p:cNvSpPr>
            <a:spLocks noGrp="1"/>
          </p:cNvSpPr>
          <p:nvPr>
            <p:ph type="sldNum" sz="quarter" idx="12"/>
          </p:nvPr>
        </p:nvSpPr>
        <p:spPr/>
        <p:txBody>
          <a:bodyPr/>
          <a:lstStyle/>
          <a:p>
            <a:fld id="{CEC3DB3D-D9B6-47B4-965E-8F0D616CD27A}" type="slidenum">
              <a:rPr lang="en-US" smtClean="0"/>
              <a:t>30</a:t>
            </a:fld>
            <a:endParaRPr lang="en-US"/>
          </a:p>
        </p:txBody>
      </p:sp>
      <p:sp>
        <p:nvSpPr>
          <p:cNvPr id="6" name="TextBox 5"/>
          <p:cNvSpPr txBox="1"/>
          <p:nvPr/>
        </p:nvSpPr>
        <p:spPr>
          <a:xfrm>
            <a:off x="7591927" y="1273342"/>
            <a:ext cx="3761873" cy="3785652"/>
          </a:xfrm>
          <a:prstGeom prst="rect">
            <a:avLst/>
          </a:prstGeom>
          <a:noFill/>
        </p:spPr>
        <p:txBody>
          <a:bodyPr wrap="square" rtlCol="0">
            <a:spAutoFit/>
          </a:bodyPr>
          <a:lstStyle/>
          <a:p>
            <a:r>
              <a:rPr lang="en-US" sz="2400" dirty="0">
                <a:latin typeface="Lato" panose="020F0502020204030203" pitchFamily="34" charset="0"/>
              </a:rPr>
              <a:t>Plot the data in the order they were observed</a:t>
            </a:r>
          </a:p>
          <a:p>
            <a:endParaRPr lang="en-US" sz="2400" dirty="0">
              <a:latin typeface="Lato" panose="020F0502020204030203" pitchFamily="34" charset="0"/>
            </a:endParaRPr>
          </a:p>
          <a:p>
            <a:r>
              <a:rPr lang="en-US" sz="2400" dirty="0">
                <a:latin typeface="Lato" panose="020F0502020204030203" pitchFamily="34" charset="0"/>
              </a:rPr>
              <a:t>Use the order (index) as the x-axis variable</a:t>
            </a:r>
          </a:p>
          <a:p>
            <a:endParaRPr lang="en-US" sz="2400" dirty="0">
              <a:latin typeface="Lato" panose="020F0502020204030203" pitchFamily="34" charset="0"/>
            </a:endParaRPr>
          </a:p>
          <a:p>
            <a:r>
              <a:rPr lang="en-US" sz="2400" dirty="0">
                <a:latin typeface="Lato" panose="020F0502020204030203" pitchFamily="34" charset="0"/>
              </a:rPr>
              <a:t>Used to test:</a:t>
            </a:r>
          </a:p>
          <a:p>
            <a:pPr marL="342900" indent="-342900">
              <a:buFont typeface="Arial" panose="020B0604020202020204" pitchFamily="34" charset="0"/>
              <a:buChar char="•"/>
            </a:pPr>
            <a:r>
              <a:rPr lang="en-US" sz="2400" dirty="0">
                <a:latin typeface="Lato" panose="020F0502020204030203" pitchFamily="34" charset="0"/>
              </a:rPr>
              <a:t>Randomness</a:t>
            </a:r>
          </a:p>
          <a:p>
            <a:pPr marL="342900" indent="-342900">
              <a:buFont typeface="Arial" panose="020B0604020202020204" pitchFamily="34" charset="0"/>
              <a:buChar char="•"/>
            </a:pPr>
            <a:r>
              <a:rPr lang="en-US" sz="2400" dirty="0">
                <a:latin typeface="Lato" panose="020F0502020204030203" pitchFamily="34" charset="0"/>
              </a:rPr>
              <a:t>Fixed location</a:t>
            </a:r>
          </a:p>
          <a:p>
            <a:pPr marL="342900" indent="-342900">
              <a:buFont typeface="Arial" panose="020B0604020202020204" pitchFamily="34" charset="0"/>
              <a:buChar char="•"/>
            </a:pPr>
            <a:r>
              <a:rPr lang="en-US" sz="2400" dirty="0">
                <a:latin typeface="Lato" panose="020F0502020204030203" pitchFamily="34" charset="0"/>
              </a:rPr>
              <a:t>Fixed variation</a:t>
            </a:r>
          </a:p>
        </p:txBody>
      </p:sp>
      <p:sp>
        <p:nvSpPr>
          <p:cNvPr id="7" name="Rectangle 6"/>
          <p:cNvSpPr/>
          <p:nvPr/>
        </p:nvSpPr>
        <p:spPr>
          <a:xfrm>
            <a:off x="224589" y="5940851"/>
            <a:ext cx="4114800" cy="830997"/>
          </a:xfrm>
          <a:prstGeom prst="rect">
            <a:avLst/>
          </a:prstGeom>
        </p:spPr>
        <p:txBody>
          <a:bodyPr>
            <a:spAutoFit/>
          </a:bodyPr>
          <a:lstStyle/>
          <a:p>
            <a:r>
              <a:rPr lang="en-US" sz="2400" dirty="0">
                <a:latin typeface="Consolas" panose="020B0609020204030204" pitchFamily="49" charset="0"/>
              </a:rPr>
              <a:t>[R]:</a:t>
            </a:r>
          </a:p>
          <a:p>
            <a:r>
              <a:rPr lang="en-US" sz="2400" dirty="0">
                <a:latin typeface="Lucida Console" panose="020B0609040504020204" pitchFamily="49" charset="0"/>
              </a:rPr>
              <a:t>plot(x)</a:t>
            </a:r>
          </a:p>
        </p:txBody>
      </p:sp>
    </p:spTree>
    <p:extLst>
      <p:ext uri="{BB962C8B-B14F-4D97-AF65-F5344CB8AC3E}">
        <p14:creationId xmlns:p14="http://schemas.microsoft.com/office/powerpoint/2010/main" val="3622493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Run Sequence Plot</a:t>
            </a:r>
          </a:p>
        </p:txBody>
      </p:sp>
      <p:pic>
        <p:nvPicPr>
          <p:cNvPr id="5" name="Content Placeholder 4"/>
          <p:cNvPicPr>
            <a:picLocks noGrp="1" noChangeAspect="1"/>
          </p:cNvPicPr>
          <p:nvPr>
            <p:ph idx="1"/>
          </p:nvPr>
        </p:nvPicPr>
        <p:blipFill>
          <a:blip r:embed="rId3"/>
          <a:stretch>
            <a:fillRect/>
          </a:stretch>
        </p:blipFill>
        <p:spPr>
          <a:xfrm>
            <a:off x="2575560" y="1577340"/>
            <a:ext cx="7040880" cy="5280660"/>
          </a:xfrm>
          <a:prstGeom prst="rect">
            <a:avLst/>
          </a:prstGeom>
        </p:spPr>
      </p:pic>
      <p:sp>
        <p:nvSpPr>
          <p:cNvPr id="4" name="Slide Number Placeholder 3"/>
          <p:cNvSpPr>
            <a:spLocks noGrp="1"/>
          </p:cNvSpPr>
          <p:nvPr>
            <p:ph type="sldNum" sz="quarter" idx="12"/>
          </p:nvPr>
        </p:nvSpPr>
        <p:spPr/>
        <p:txBody>
          <a:bodyPr/>
          <a:lstStyle/>
          <a:p>
            <a:fld id="{CEC3DB3D-D9B6-47B4-965E-8F0D616CD27A}" type="slidenum">
              <a:rPr lang="en-US" smtClean="0"/>
              <a:t>31</a:t>
            </a:fld>
            <a:endParaRPr lang="en-US"/>
          </a:p>
        </p:txBody>
      </p:sp>
      <p:sp>
        <p:nvSpPr>
          <p:cNvPr id="7" name="TextBox 6"/>
          <p:cNvSpPr txBox="1"/>
          <p:nvPr/>
        </p:nvSpPr>
        <p:spPr>
          <a:xfrm>
            <a:off x="7556272" y="2286471"/>
            <a:ext cx="1595309"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Well-Mixed</a:t>
            </a:r>
          </a:p>
        </p:txBody>
      </p:sp>
    </p:spTree>
    <p:extLst>
      <p:ext uri="{BB962C8B-B14F-4D97-AF65-F5344CB8AC3E}">
        <p14:creationId xmlns:p14="http://schemas.microsoft.com/office/powerpoint/2010/main" val="21211785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32</a:t>
            </a:fld>
            <a:endParaRPr lang="en-US"/>
          </a:p>
        </p:txBody>
      </p:sp>
      <p:pic>
        <p:nvPicPr>
          <p:cNvPr id="3" name="Picture 2"/>
          <p:cNvPicPr>
            <a:picLocks noChangeAspect="1"/>
          </p:cNvPicPr>
          <p:nvPr/>
        </p:nvPicPr>
        <p:blipFill rotWithShape="1">
          <a:blip r:embed="rId3"/>
          <a:srcRect t="11841" r="3942" b="2413"/>
          <a:stretch/>
        </p:blipFill>
        <p:spPr>
          <a:xfrm>
            <a:off x="6705401" y="51767"/>
            <a:ext cx="5463289" cy="3657600"/>
          </a:xfrm>
          <a:prstGeom prst="rect">
            <a:avLst/>
          </a:prstGeom>
        </p:spPr>
      </p:pic>
      <p:sp>
        <p:nvSpPr>
          <p:cNvPr id="8" name="TextBox 7"/>
          <p:cNvSpPr txBox="1"/>
          <p:nvPr/>
        </p:nvSpPr>
        <p:spPr>
          <a:xfrm>
            <a:off x="9892267" y="309909"/>
            <a:ext cx="1959190" cy="707886"/>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Potentially</a:t>
            </a:r>
          </a:p>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Autocorrelated</a:t>
            </a:r>
          </a:p>
        </p:txBody>
      </p:sp>
      <p:pic>
        <p:nvPicPr>
          <p:cNvPr id="10" name="Picture 9"/>
          <p:cNvPicPr>
            <a:picLocks noChangeAspect="1"/>
          </p:cNvPicPr>
          <p:nvPr/>
        </p:nvPicPr>
        <p:blipFill rotWithShape="1">
          <a:blip r:embed="rId4"/>
          <a:srcRect t="11842" r="3938" b="2851"/>
          <a:stretch/>
        </p:blipFill>
        <p:spPr>
          <a:xfrm>
            <a:off x="0" y="3200400"/>
            <a:ext cx="5491656" cy="3657600"/>
          </a:xfrm>
          <a:prstGeom prst="rect">
            <a:avLst/>
          </a:prstGeom>
        </p:spPr>
      </p:pic>
      <p:sp>
        <p:nvSpPr>
          <p:cNvPr id="9" name="TextBox 8"/>
          <p:cNvSpPr txBox="1"/>
          <p:nvPr/>
        </p:nvSpPr>
        <p:spPr>
          <a:xfrm>
            <a:off x="697773" y="3303657"/>
            <a:ext cx="1968809" cy="707886"/>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Non-Stationary</a:t>
            </a:r>
          </a:p>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in Mean</a:t>
            </a:r>
          </a:p>
        </p:txBody>
      </p:sp>
      <p:pic>
        <p:nvPicPr>
          <p:cNvPr id="11" name="Picture 10"/>
          <p:cNvPicPr>
            <a:picLocks noChangeAspect="1"/>
          </p:cNvPicPr>
          <p:nvPr/>
        </p:nvPicPr>
        <p:blipFill rotWithShape="1">
          <a:blip r:embed="rId5"/>
          <a:srcRect t="11842" r="3618" b="2851"/>
          <a:stretch/>
        </p:blipFill>
        <p:spPr>
          <a:xfrm>
            <a:off x="6682093" y="3200400"/>
            <a:ext cx="5509907" cy="3657600"/>
          </a:xfrm>
          <a:prstGeom prst="rect">
            <a:avLst/>
          </a:prstGeom>
        </p:spPr>
      </p:pic>
      <p:sp>
        <p:nvSpPr>
          <p:cNvPr id="12" name="TextBox 11"/>
          <p:cNvSpPr txBox="1"/>
          <p:nvPr/>
        </p:nvSpPr>
        <p:spPr>
          <a:xfrm>
            <a:off x="7372858" y="3458542"/>
            <a:ext cx="1968809" cy="707886"/>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Non-Stationary</a:t>
            </a:r>
          </a:p>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in Variance</a:t>
            </a:r>
          </a:p>
        </p:txBody>
      </p:sp>
      <p:sp>
        <p:nvSpPr>
          <p:cNvPr id="14" name="Title 1"/>
          <p:cNvSpPr>
            <a:spLocks noGrp="1"/>
          </p:cNvSpPr>
          <p:nvPr>
            <p:ph type="title"/>
          </p:nvPr>
        </p:nvSpPr>
        <p:spPr>
          <a:xfrm>
            <a:off x="838200" y="365125"/>
            <a:ext cx="5514474" cy="2249738"/>
          </a:xfrm>
        </p:spPr>
        <p:txBody>
          <a:bodyPr/>
          <a:lstStyle/>
          <a:p>
            <a:r>
              <a:rPr lang="en-US" dirty="0"/>
              <a:t>Run Sequence Plot Diagnostics</a:t>
            </a:r>
          </a:p>
        </p:txBody>
      </p:sp>
      <p:sp>
        <p:nvSpPr>
          <p:cNvPr id="2" name="Freeform 1"/>
          <p:cNvSpPr/>
          <p:nvPr/>
        </p:nvSpPr>
        <p:spPr>
          <a:xfrm>
            <a:off x="749643" y="4547286"/>
            <a:ext cx="4324865" cy="1206018"/>
          </a:xfrm>
          <a:custGeom>
            <a:avLst/>
            <a:gdLst>
              <a:gd name="connsiteX0" fmla="*/ 0 w 4324865"/>
              <a:gd name="connsiteY0" fmla="*/ 1145060 h 1206018"/>
              <a:gd name="connsiteX1" fmla="*/ 1013254 w 4324865"/>
              <a:gd name="connsiteY1" fmla="*/ 1169773 h 1206018"/>
              <a:gd name="connsiteX2" fmla="*/ 1729946 w 4324865"/>
              <a:gd name="connsiteY2" fmla="*/ 716692 h 1206018"/>
              <a:gd name="connsiteX3" fmla="*/ 2520779 w 4324865"/>
              <a:gd name="connsiteY3" fmla="*/ 148282 h 1206018"/>
              <a:gd name="connsiteX4" fmla="*/ 4324865 w 4324865"/>
              <a:gd name="connsiteY4" fmla="*/ 0 h 1206018"/>
              <a:gd name="connsiteX0" fmla="*/ 0 w 4324865"/>
              <a:gd name="connsiteY0" fmla="*/ 1145060 h 1206018"/>
              <a:gd name="connsiteX1" fmla="*/ 1013254 w 4324865"/>
              <a:gd name="connsiteY1" fmla="*/ 1169773 h 1206018"/>
              <a:gd name="connsiteX2" fmla="*/ 1729946 w 4324865"/>
              <a:gd name="connsiteY2" fmla="*/ 716692 h 1206018"/>
              <a:gd name="connsiteX3" fmla="*/ 2520779 w 4324865"/>
              <a:gd name="connsiteY3" fmla="*/ 148282 h 1206018"/>
              <a:gd name="connsiteX4" fmla="*/ 4324865 w 4324865"/>
              <a:gd name="connsiteY4" fmla="*/ 0 h 12060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24865" h="1206018">
                <a:moveTo>
                  <a:pt x="0" y="1145060"/>
                </a:moveTo>
                <a:cubicBezTo>
                  <a:pt x="362465" y="1193114"/>
                  <a:pt x="724930" y="1241168"/>
                  <a:pt x="1013254" y="1169773"/>
                </a:cubicBezTo>
                <a:cubicBezTo>
                  <a:pt x="1301578" y="1098378"/>
                  <a:pt x="1494734" y="894962"/>
                  <a:pt x="1729946" y="716692"/>
                </a:cubicBezTo>
                <a:cubicBezTo>
                  <a:pt x="1965158" y="538422"/>
                  <a:pt x="2088293" y="267731"/>
                  <a:pt x="2520779" y="148282"/>
                </a:cubicBezTo>
                <a:cubicBezTo>
                  <a:pt x="2953266" y="28833"/>
                  <a:pt x="3639065" y="14416"/>
                  <a:pt x="4324865" y="0"/>
                </a:cubicBez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6" name="Freeform 5"/>
          <p:cNvSpPr/>
          <p:nvPr/>
        </p:nvSpPr>
        <p:spPr>
          <a:xfrm>
            <a:off x="7430530" y="3426941"/>
            <a:ext cx="3575221" cy="1779373"/>
          </a:xfrm>
          <a:custGeom>
            <a:avLst/>
            <a:gdLst>
              <a:gd name="connsiteX0" fmla="*/ 0 w 3575221"/>
              <a:gd name="connsiteY0" fmla="*/ 1779373 h 1779373"/>
              <a:gd name="connsiteX1" fmla="*/ 1301578 w 3575221"/>
              <a:gd name="connsiteY1" fmla="*/ 1416908 h 1779373"/>
              <a:gd name="connsiteX2" fmla="*/ 3575221 w 3575221"/>
              <a:gd name="connsiteY2" fmla="*/ 0 h 1779373"/>
            </a:gdLst>
            <a:ahLst/>
            <a:cxnLst>
              <a:cxn ang="0">
                <a:pos x="connsiteX0" y="connsiteY0"/>
              </a:cxn>
              <a:cxn ang="0">
                <a:pos x="connsiteX1" y="connsiteY1"/>
              </a:cxn>
              <a:cxn ang="0">
                <a:pos x="connsiteX2" y="connsiteY2"/>
              </a:cxn>
            </a:cxnLst>
            <a:rect l="l" t="t" r="r" b="b"/>
            <a:pathLst>
              <a:path w="3575221" h="1779373">
                <a:moveTo>
                  <a:pt x="0" y="1779373"/>
                </a:moveTo>
                <a:cubicBezTo>
                  <a:pt x="352854" y="1746421"/>
                  <a:pt x="705708" y="1713470"/>
                  <a:pt x="1301578" y="1416908"/>
                </a:cubicBezTo>
                <a:cubicBezTo>
                  <a:pt x="1897448" y="1120346"/>
                  <a:pt x="2736334" y="560173"/>
                  <a:pt x="3575221" y="0"/>
                </a:cubicBez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7" name="Freeform 6"/>
          <p:cNvSpPr/>
          <p:nvPr/>
        </p:nvSpPr>
        <p:spPr>
          <a:xfrm>
            <a:off x="7438768" y="5551791"/>
            <a:ext cx="4102443" cy="568923"/>
          </a:xfrm>
          <a:custGeom>
            <a:avLst/>
            <a:gdLst>
              <a:gd name="connsiteX0" fmla="*/ 0 w 4102443"/>
              <a:gd name="connsiteY0" fmla="*/ 49939 h 568923"/>
              <a:gd name="connsiteX1" fmla="*/ 2092410 w 4102443"/>
              <a:gd name="connsiteY1" fmla="*/ 49939 h 568923"/>
              <a:gd name="connsiteX2" fmla="*/ 4102443 w 4102443"/>
              <a:gd name="connsiteY2" fmla="*/ 568923 h 568923"/>
            </a:gdLst>
            <a:ahLst/>
            <a:cxnLst>
              <a:cxn ang="0">
                <a:pos x="connsiteX0" y="connsiteY0"/>
              </a:cxn>
              <a:cxn ang="0">
                <a:pos x="connsiteX1" y="connsiteY1"/>
              </a:cxn>
              <a:cxn ang="0">
                <a:pos x="connsiteX2" y="connsiteY2"/>
              </a:cxn>
            </a:cxnLst>
            <a:rect l="l" t="t" r="r" b="b"/>
            <a:pathLst>
              <a:path w="4102443" h="568923">
                <a:moveTo>
                  <a:pt x="0" y="49939"/>
                </a:moveTo>
                <a:cubicBezTo>
                  <a:pt x="704335" y="6690"/>
                  <a:pt x="1408670" y="-36558"/>
                  <a:pt x="2092410" y="49939"/>
                </a:cubicBezTo>
                <a:cubicBezTo>
                  <a:pt x="2776150" y="136436"/>
                  <a:pt x="3439296" y="352679"/>
                  <a:pt x="4102443" y="568923"/>
                </a:cubicBezTo>
              </a:path>
            </a:pathLst>
          </a:cu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3" name="Freeform 12"/>
          <p:cNvSpPr/>
          <p:nvPr/>
        </p:nvSpPr>
        <p:spPr>
          <a:xfrm>
            <a:off x="7455243" y="1194129"/>
            <a:ext cx="4382530" cy="1565547"/>
          </a:xfrm>
          <a:custGeom>
            <a:avLst/>
            <a:gdLst>
              <a:gd name="connsiteX0" fmla="*/ 0 w 4382530"/>
              <a:gd name="connsiteY0" fmla="*/ 1565547 h 1565547"/>
              <a:gd name="connsiteX1" fmla="*/ 345989 w 4382530"/>
              <a:gd name="connsiteY1" fmla="*/ 357 h 1565547"/>
              <a:gd name="connsiteX2" fmla="*/ 939114 w 4382530"/>
              <a:gd name="connsiteY2" fmla="*/ 1409028 h 1565547"/>
              <a:gd name="connsiteX3" fmla="*/ 1837038 w 4382530"/>
              <a:gd name="connsiteY3" fmla="*/ 148639 h 1565547"/>
              <a:gd name="connsiteX4" fmla="*/ 2265406 w 4382530"/>
              <a:gd name="connsiteY4" fmla="*/ 972422 h 1565547"/>
              <a:gd name="connsiteX5" fmla="*/ 2652584 w 4382530"/>
              <a:gd name="connsiteY5" fmla="*/ 321633 h 1565547"/>
              <a:gd name="connsiteX6" fmla="*/ 3468130 w 4382530"/>
              <a:gd name="connsiteY6" fmla="*/ 1540833 h 1565547"/>
              <a:gd name="connsiteX7" fmla="*/ 4020065 w 4382530"/>
              <a:gd name="connsiteY7" fmla="*/ 659385 h 1565547"/>
              <a:gd name="connsiteX8" fmla="*/ 4382530 w 4382530"/>
              <a:gd name="connsiteY8" fmla="*/ 1063039 h 1565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82530" h="1565547">
                <a:moveTo>
                  <a:pt x="0" y="1565547"/>
                </a:moveTo>
                <a:cubicBezTo>
                  <a:pt x="94735" y="795995"/>
                  <a:pt x="189470" y="26443"/>
                  <a:pt x="345989" y="357"/>
                </a:cubicBezTo>
                <a:cubicBezTo>
                  <a:pt x="502508" y="-25729"/>
                  <a:pt x="690606" y="1384314"/>
                  <a:pt x="939114" y="1409028"/>
                </a:cubicBezTo>
                <a:cubicBezTo>
                  <a:pt x="1187622" y="1433742"/>
                  <a:pt x="1615989" y="221407"/>
                  <a:pt x="1837038" y="148639"/>
                </a:cubicBezTo>
                <a:cubicBezTo>
                  <a:pt x="2058087" y="75871"/>
                  <a:pt x="2129482" y="943590"/>
                  <a:pt x="2265406" y="972422"/>
                </a:cubicBezTo>
                <a:cubicBezTo>
                  <a:pt x="2401330" y="1001254"/>
                  <a:pt x="2452130" y="226898"/>
                  <a:pt x="2652584" y="321633"/>
                </a:cubicBezTo>
                <a:cubicBezTo>
                  <a:pt x="2853038" y="416368"/>
                  <a:pt x="3240216" y="1484541"/>
                  <a:pt x="3468130" y="1540833"/>
                </a:cubicBezTo>
                <a:cubicBezTo>
                  <a:pt x="3696044" y="1597125"/>
                  <a:pt x="3867665" y="739017"/>
                  <a:pt x="4020065" y="659385"/>
                </a:cubicBezTo>
                <a:cubicBezTo>
                  <a:pt x="4172465" y="579753"/>
                  <a:pt x="4277497" y="821396"/>
                  <a:pt x="4382530" y="1063039"/>
                </a:cubicBezTo>
              </a:path>
            </a:pathLst>
          </a:cu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Tree>
    <p:extLst>
      <p:ext uri="{BB962C8B-B14F-4D97-AF65-F5344CB8AC3E}">
        <p14:creationId xmlns:p14="http://schemas.microsoft.com/office/powerpoint/2010/main" val="3615012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13"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Lag Plots</a:t>
            </a:r>
          </a:p>
        </p:txBody>
      </p:sp>
      <p:sp>
        <p:nvSpPr>
          <p:cNvPr id="4" name="Slide Number Placeholder 3"/>
          <p:cNvSpPr>
            <a:spLocks noGrp="1"/>
          </p:cNvSpPr>
          <p:nvPr>
            <p:ph type="sldNum" sz="quarter" idx="12"/>
          </p:nvPr>
        </p:nvSpPr>
        <p:spPr/>
        <p:txBody>
          <a:bodyPr/>
          <a:lstStyle/>
          <a:p>
            <a:fld id="{CEC3DB3D-D9B6-47B4-965E-8F0D616CD27A}" type="slidenum">
              <a:rPr lang="en-US" smtClean="0"/>
              <a:t>33</a:t>
            </a:fld>
            <a:endParaRPr lang="en-US"/>
          </a:p>
        </p:txBody>
      </p:sp>
      <p:pic>
        <p:nvPicPr>
          <p:cNvPr id="5" name="Picture 4"/>
          <p:cNvPicPr>
            <a:picLocks noChangeAspect="1"/>
          </p:cNvPicPr>
          <p:nvPr/>
        </p:nvPicPr>
        <p:blipFill>
          <a:blip r:embed="rId3"/>
          <a:stretch>
            <a:fillRect/>
          </a:stretch>
        </p:blipFill>
        <p:spPr>
          <a:xfrm>
            <a:off x="196515" y="1948508"/>
            <a:ext cx="6120539" cy="4590404"/>
          </a:xfrm>
          <a:prstGeom prst="rect">
            <a:avLst/>
          </a:prstGeom>
        </p:spPr>
      </p:pic>
      <p:sp>
        <p:nvSpPr>
          <p:cNvPr id="6" name="TextBox 5"/>
          <p:cNvSpPr txBox="1"/>
          <p:nvPr/>
        </p:nvSpPr>
        <p:spPr>
          <a:xfrm>
            <a:off x="7591927" y="1610226"/>
            <a:ext cx="3761873" cy="2308324"/>
          </a:xfrm>
          <a:prstGeom prst="rect">
            <a:avLst/>
          </a:prstGeom>
          <a:noFill/>
        </p:spPr>
        <p:txBody>
          <a:bodyPr wrap="square" rtlCol="0">
            <a:spAutoFit/>
          </a:bodyPr>
          <a:lstStyle/>
          <a:p>
            <a:r>
              <a:rPr lang="en-US" sz="2400" dirty="0">
                <a:latin typeface="Lato" panose="020F0502020204030203" pitchFamily="34" charset="0"/>
              </a:rPr>
              <a:t>Plot x</a:t>
            </a:r>
            <a:r>
              <a:rPr lang="en-US" sz="2400" baseline="-25000" dirty="0">
                <a:latin typeface="Lato" panose="020F0502020204030203" pitchFamily="34" charset="0"/>
              </a:rPr>
              <a:t>i-1</a:t>
            </a:r>
            <a:r>
              <a:rPr lang="en-US" sz="2400" dirty="0">
                <a:latin typeface="Lato" panose="020F0502020204030203" pitchFamily="34" charset="0"/>
              </a:rPr>
              <a:t> vs x</a:t>
            </a:r>
            <a:r>
              <a:rPr lang="en-US" sz="2400" baseline="-25000" dirty="0">
                <a:latin typeface="Lato" panose="020F0502020204030203" pitchFamily="34" charset="0"/>
              </a:rPr>
              <a:t>i</a:t>
            </a:r>
          </a:p>
          <a:p>
            <a:endParaRPr lang="en-US" sz="2400" dirty="0">
              <a:latin typeface="Lato" panose="020F0502020204030203" pitchFamily="34" charset="0"/>
            </a:endParaRPr>
          </a:p>
          <a:p>
            <a:r>
              <a:rPr lang="en-US" sz="2400" dirty="0">
                <a:latin typeface="Lato" panose="020F0502020204030203" pitchFamily="34" charset="0"/>
              </a:rPr>
              <a:t>Add a 1:1 line</a:t>
            </a:r>
          </a:p>
          <a:p>
            <a:endParaRPr lang="en-US" sz="2400" dirty="0">
              <a:latin typeface="Lato" panose="020F0502020204030203" pitchFamily="34" charset="0"/>
            </a:endParaRPr>
          </a:p>
          <a:p>
            <a:r>
              <a:rPr lang="en-US" sz="2400" dirty="0">
                <a:latin typeface="Lato" panose="020F0502020204030203" pitchFamily="34" charset="0"/>
              </a:rPr>
              <a:t>Used to test:</a:t>
            </a:r>
          </a:p>
          <a:p>
            <a:pPr marL="342900" indent="-342900">
              <a:buFont typeface="Arial" panose="020B0604020202020204" pitchFamily="34" charset="0"/>
              <a:buChar char="•"/>
            </a:pPr>
            <a:r>
              <a:rPr lang="en-US" sz="2400" dirty="0">
                <a:latin typeface="Lato" panose="020F0502020204030203" pitchFamily="34" charset="0"/>
              </a:rPr>
              <a:t>Randomness</a:t>
            </a:r>
          </a:p>
        </p:txBody>
      </p:sp>
      <p:sp>
        <p:nvSpPr>
          <p:cNvPr id="7" name="Rectangle 6"/>
          <p:cNvSpPr/>
          <p:nvPr/>
        </p:nvSpPr>
        <p:spPr>
          <a:xfrm>
            <a:off x="6681537" y="4906135"/>
            <a:ext cx="5189620" cy="1200329"/>
          </a:xfrm>
          <a:prstGeom prst="rect">
            <a:avLst/>
          </a:prstGeom>
        </p:spPr>
        <p:txBody>
          <a:bodyPr wrap="square">
            <a:spAutoFit/>
          </a:bodyPr>
          <a:lstStyle/>
          <a:p>
            <a:r>
              <a:rPr lang="en-US" sz="2400" dirty="0">
                <a:latin typeface="Consolas" panose="020B0609020204030204" pitchFamily="49" charset="0"/>
              </a:rPr>
              <a:t>[R]:</a:t>
            </a:r>
          </a:p>
          <a:p>
            <a:r>
              <a:rPr lang="en-US" sz="2400" dirty="0">
                <a:latin typeface="Lucida Console" panose="020B0609040504020204" pitchFamily="49" charset="0"/>
              </a:rPr>
              <a:t>plot(x[-1], x[-length(x)])</a:t>
            </a:r>
          </a:p>
          <a:p>
            <a:r>
              <a:rPr lang="en-US" sz="2400" dirty="0" err="1">
                <a:latin typeface="Lucida Console" panose="020B0609040504020204" pitchFamily="49" charset="0"/>
              </a:rPr>
              <a:t>abline</a:t>
            </a:r>
            <a:r>
              <a:rPr lang="en-US" sz="2400" dirty="0">
                <a:latin typeface="Lucida Console" panose="020B0609040504020204" pitchFamily="49" charset="0"/>
              </a:rPr>
              <a:t>(a = 0, b = 1)</a:t>
            </a:r>
          </a:p>
        </p:txBody>
      </p:sp>
    </p:spTree>
    <p:extLst>
      <p:ext uri="{BB962C8B-B14F-4D97-AF65-F5344CB8AC3E}">
        <p14:creationId xmlns:p14="http://schemas.microsoft.com/office/powerpoint/2010/main" val="666389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5"/>
            <a:ext cx="5225716" cy="1495759"/>
          </a:xfrm>
        </p:spPr>
        <p:txBody>
          <a:bodyPr/>
          <a:lstStyle/>
          <a:p>
            <a:r>
              <a:rPr lang="en-US" dirty="0"/>
              <a:t>Lag Plot Diagnostics</a:t>
            </a:r>
          </a:p>
        </p:txBody>
      </p:sp>
      <p:sp>
        <p:nvSpPr>
          <p:cNvPr id="4" name="Slide Number Placeholder 3"/>
          <p:cNvSpPr>
            <a:spLocks noGrp="1"/>
          </p:cNvSpPr>
          <p:nvPr>
            <p:ph type="sldNum" sz="quarter" idx="12"/>
          </p:nvPr>
        </p:nvSpPr>
        <p:spPr/>
        <p:txBody>
          <a:bodyPr/>
          <a:lstStyle/>
          <a:p>
            <a:fld id="{CEC3DB3D-D9B6-47B4-965E-8F0D616CD27A}" type="slidenum">
              <a:rPr lang="en-US" smtClean="0"/>
              <a:t>34</a:t>
            </a:fld>
            <a:endParaRPr lang="en-US"/>
          </a:p>
        </p:txBody>
      </p:sp>
      <p:pic>
        <p:nvPicPr>
          <p:cNvPr id="5" name="Picture 4"/>
          <p:cNvPicPr>
            <a:picLocks noChangeAspect="1"/>
          </p:cNvPicPr>
          <p:nvPr/>
        </p:nvPicPr>
        <p:blipFill>
          <a:blip r:embed="rId3"/>
          <a:stretch>
            <a:fillRect/>
          </a:stretch>
        </p:blipFill>
        <p:spPr>
          <a:xfrm>
            <a:off x="204537" y="2328467"/>
            <a:ext cx="4876800" cy="3657600"/>
          </a:xfrm>
          <a:prstGeom prst="rect">
            <a:avLst/>
          </a:prstGeom>
        </p:spPr>
      </p:pic>
      <p:sp>
        <p:nvSpPr>
          <p:cNvPr id="6" name="TextBox 5"/>
          <p:cNvSpPr txBox="1"/>
          <p:nvPr/>
        </p:nvSpPr>
        <p:spPr>
          <a:xfrm>
            <a:off x="690250" y="2800290"/>
            <a:ext cx="1595309"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Well-Mixed</a:t>
            </a:r>
          </a:p>
        </p:txBody>
      </p:sp>
      <p:pic>
        <p:nvPicPr>
          <p:cNvPr id="11" name="Picture 10"/>
          <p:cNvPicPr>
            <a:picLocks noChangeAspect="1"/>
          </p:cNvPicPr>
          <p:nvPr/>
        </p:nvPicPr>
        <p:blipFill>
          <a:blip r:embed="rId4"/>
          <a:stretch>
            <a:fillRect/>
          </a:stretch>
        </p:blipFill>
        <p:spPr>
          <a:xfrm>
            <a:off x="7315200" y="3200400"/>
            <a:ext cx="4876800" cy="3657600"/>
          </a:xfrm>
          <a:prstGeom prst="rect">
            <a:avLst/>
          </a:prstGeom>
        </p:spPr>
      </p:pic>
      <p:pic>
        <p:nvPicPr>
          <p:cNvPr id="7" name="Picture 6"/>
          <p:cNvPicPr>
            <a:picLocks noChangeAspect="1"/>
          </p:cNvPicPr>
          <p:nvPr/>
        </p:nvPicPr>
        <p:blipFill>
          <a:blip r:embed="rId5"/>
          <a:stretch>
            <a:fillRect/>
          </a:stretch>
        </p:blipFill>
        <p:spPr>
          <a:xfrm>
            <a:off x="7315200" y="0"/>
            <a:ext cx="4876800" cy="3657600"/>
          </a:xfrm>
          <a:prstGeom prst="rect">
            <a:avLst/>
          </a:prstGeom>
        </p:spPr>
      </p:pic>
      <p:sp>
        <p:nvSpPr>
          <p:cNvPr id="8" name="TextBox 7"/>
          <p:cNvSpPr txBox="1"/>
          <p:nvPr/>
        </p:nvSpPr>
        <p:spPr>
          <a:xfrm>
            <a:off x="7922822" y="538371"/>
            <a:ext cx="1959190" cy="707886"/>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Potentially</a:t>
            </a:r>
          </a:p>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Autocorrelated</a:t>
            </a:r>
          </a:p>
        </p:txBody>
      </p:sp>
      <p:sp>
        <p:nvSpPr>
          <p:cNvPr id="10" name="TextBox 9"/>
          <p:cNvSpPr txBox="1"/>
          <p:nvPr/>
        </p:nvSpPr>
        <p:spPr>
          <a:xfrm>
            <a:off x="7922822" y="3803324"/>
            <a:ext cx="1959190" cy="707886"/>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Definitely</a:t>
            </a:r>
          </a:p>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Autocorrelated</a:t>
            </a:r>
          </a:p>
        </p:txBody>
      </p:sp>
    </p:spTree>
    <p:extLst>
      <p:ext uri="{BB962C8B-B14F-4D97-AF65-F5344CB8AC3E}">
        <p14:creationId xmlns:p14="http://schemas.microsoft.com/office/powerpoint/2010/main" val="144216781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0" y="0"/>
            <a:ext cx="4114800" cy="3086100"/>
          </a:xfrm>
          <a:prstGeom prst="rect">
            <a:avLst/>
          </a:prstGeom>
        </p:spPr>
      </p:pic>
      <p:sp>
        <p:nvSpPr>
          <p:cNvPr id="2" name="Title 1"/>
          <p:cNvSpPr>
            <a:spLocks noGrp="1"/>
          </p:cNvSpPr>
          <p:nvPr>
            <p:ph type="title"/>
          </p:nvPr>
        </p:nvSpPr>
        <p:spPr>
          <a:xfrm>
            <a:off x="0" y="1631"/>
            <a:ext cx="12192000" cy="1325563"/>
          </a:xfrm>
        </p:spPr>
        <p:txBody>
          <a:bodyPr/>
          <a:lstStyle/>
          <a:p>
            <a:pPr algn="ctr"/>
            <a:r>
              <a:rPr lang="en-US" dirty="0"/>
              <a:t>Histogram</a:t>
            </a:r>
            <a:br>
              <a:rPr lang="en-US" dirty="0"/>
            </a:br>
            <a:r>
              <a:rPr lang="en-US" dirty="0"/>
              <a:t>Diagnostics</a:t>
            </a:r>
          </a:p>
        </p:txBody>
      </p:sp>
      <p:sp>
        <p:nvSpPr>
          <p:cNvPr id="4" name="Slide Number Placeholder 3"/>
          <p:cNvSpPr>
            <a:spLocks noGrp="1"/>
          </p:cNvSpPr>
          <p:nvPr>
            <p:ph type="sldNum" sz="quarter" idx="12"/>
          </p:nvPr>
        </p:nvSpPr>
        <p:spPr/>
        <p:txBody>
          <a:bodyPr/>
          <a:lstStyle/>
          <a:p>
            <a:fld id="{CEC3DB3D-D9B6-47B4-965E-8F0D616CD27A}" type="slidenum">
              <a:rPr lang="en-US" smtClean="0"/>
              <a:t>35</a:t>
            </a:fld>
            <a:endParaRPr lang="en-US"/>
          </a:p>
        </p:txBody>
      </p:sp>
      <p:sp>
        <p:nvSpPr>
          <p:cNvPr id="7" name="TextBox 6"/>
          <p:cNvSpPr txBox="1"/>
          <p:nvPr/>
        </p:nvSpPr>
        <p:spPr>
          <a:xfrm>
            <a:off x="1371153" y="1790098"/>
            <a:ext cx="1372492"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Bell Curve</a:t>
            </a:r>
          </a:p>
        </p:txBody>
      </p:sp>
      <p:pic>
        <p:nvPicPr>
          <p:cNvPr id="8" name="Picture 7"/>
          <p:cNvPicPr>
            <a:picLocks noChangeAspect="1"/>
          </p:cNvPicPr>
          <p:nvPr/>
        </p:nvPicPr>
        <p:blipFill>
          <a:blip r:embed="rId4"/>
          <a:stretch>
            <a:fillRect/>
          </a:stretch>
        </p:blipFill>
        <p:spPr>
          <a:xfrm>
            <a:off x="8077200" y="0"/>
            <a:ext cx="4114800" cy="3086100"/>
          </a:xfrm>
          <a:prstGeom prst="rect">
            <a:avLst/>
          </a:prstGeom>
        </p:spPr>
      </p:pic>
      <p:sp>
        <p:nvSpPr>
          <p:cNvPr id="9" name="TextBox 8"/>
          <p:cNvSpPr txBox="1"/>
          <p:nvPr/>
        </p:nvSpPr>
        <p:spPr>
          <a:xfrm>
            <a:off x="9325723" y="1791501"/>
            <a:ext cx="1617751"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Short-Tailed</a:t>
            </a:r>
          </a:p>
        </p:txBody>
      </p:sp>
      <p:pic>
        <p:nvPicPr>
          <p:cNvPr id="10" name="Picture 9"/>
          <p:cNvPicPr>
            <a:picLocks noChangeAspect="1"/>
          </p:cNvPicPr>
          <p:nvPr/>
        </p:nvPicPr>
        <p:blipFill>
          <a:blip r:embed="rId5"/>
          <a:stretch>
            <a:fillRect/>
          </a:stretch>
        </p:blipFill>
        <p:spPr>
          <a:xfrm>
            <a:off x="0" y="3771900"/>
            <a:ext cx="4114800" cy="3086100"/>
          </a:xfrm>
          <a:prstGeom prst="rect">
            <a:avLst/>
          </a:prstGeom>
        </p:spPr>
      </p:pic>
      <p:sp>
        <p:nvSpPr>
          <p:cNvPr id="11" name="TextBox 10"/>
          <p:cNvSpPr txBox="1"/>
          <p:nvPr/>
        </p:nvSpPr>
        <p:spPr>
          <a:xfrm>
            <a:off x="1286194" y="5470495"/>
            <a:ext cx="1542409"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Long-Tailed</a:t>
            </a:r>
          </a:p>
        </p:txBody>
      </p:sp>
      <p:pic>
        <p:nvPicPr>
          <p:cNvPr id="12" name="Picture 11"/>
          <p:cNvPicPr>
            <a:picLocks noChangeAspect="1"/>
          </p:cNvPicPr>
          <p:nvPr/>
        </p:nvPicPr>
        <p:blipFill>
          <a:blip r:embed="rId6"/>
          <a:stretch>
            <a:fillRect/>
          </a:stretch>
        </p:blipFill>
        <p:spPr>
          <a:xfrm>
            <a:off x="8077200" y="3771900"/>
            <a:ext cx="4114800" cy="3086100"/>
          </a:xfrm>
          <a:prstGeom prst="rect">
            <a:avLst/>
          </a:prstGeom>
        </p:spPr>
      </p:pic>
      <p:sp>
        <p:nvSpPr>
          <p:cNvPr id="13" name="TextBox 12"/>
          <p:cNvSpPr txBox="1"/>
          <p:nvPr/>
        </p:nvSpPr>
        <p:spPr>
          <a:xfrm>
            <a:off x="9548540" y="5470495"/>
            <a:ext cx="1172117"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Bimodal</a:t>
            </a:r>
          </a:p>
        </p:txBody>
      </p:sp>
      <p:pic>
        <p:nvPicPr>
          <p:cNvPr id="14" name="Picture 13"/>
          <p:cNvPicPr>
            <a:picLocks noChangeAspect="1"/>
          </p:cNvPicPr>
          <p:nvPr/>
        </p:nvPicPr>
        <p:blipFill>
          <a:blip r:embed="rId7"/>
          <a:stretch>
            <a:fillRect/>
          </a:stretch>
        </p:blipFill>
        <p:spPr>
          <a:xfrm>
            <a:off x="4038600" y="3771900"/>
            <a:ext cx="4114800" cy="3086100"/>
          </a:xfrm>
          <a:prstGeom prst="rect">
            <a:avLst/>
          </a:prstGeom>
        </p:spPr>
      </p:pic>
      <p:sp>
        <p:nvSpPr>
          <p:cNvPr id="15" name="TextBox 14"/>
          <p:cNvSpPr txBox="1"/>
          <p:nvPr/>
        </p:nvSpPr>
        <p:spPr>
          <a:xfrm>
            <a:off x="5551620" y="5470495"/>
            <a:ext cx="1088761"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Skewed</a:t>
            </a:r>
          </a:p>
        </p:txBody>
      </p:sp>
    </p:spTree>
    <p:extLst>
      <p:ext uri="{BB962C8B-B14F-4D97-AF65-F5344CB8AC3E}">
        <p14:creationId xmlns:p14="http://schemas.microsoft.com/office/powerpoint/2010/main" val="11229401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Normal Q-Q Plot</a:t>
            </a:r>
          </a:p>
        </p:txBody>
      </p:sp>
      <p:sp>
        <p:nvSpPr>
          <p:cNvPr id="4" name="Slide Number Placeholder 3"/>
          <p:cNvSpPr>
            <a:spLocks noGrp="1"/>
          </p:cNvSpPr>
          <p:nvPr>
            <p:ph type="sldNum" sz="quarter" idx="12"/>
          </p:nvPr>
        </p:nvSpPr>
        <p:spPr/>
        <p:txBody>
          <a:bodyPr/>
          <a:lstStyle/>
          <a:p>
            <a:fld id="{CEC3DB3D-D9B6-47B4-965E-8F0D616CD27A}" type="slidenum">
              <a:rPr lang="en-US" smtClean="0"/>
              <a:t>36</a:t>
            </a:fld>
            <a:endParaRPr lang="en-US"/>
          </a:p>
        </p:txBody>
      </p:sp>
      <p:pic>
        <p:nvPicPr>
          <p:cNvPr id="5" name="Picture 4"/>
          <p:cNvPicPr>
            <a:picLocks noChangeAspect="1"/>
          </p:cNvPicPr>
          <p:nvPr/>
        </p:nvPicPr>
        <p:blipFill>
          <a:blip r:embed="rId2"/>
          <a:stretch>
            <a:fillRect/>
          </a:stretch>
        </p:blipFill>
        <p:spPr>
          <a:xfrm>
            <a:off x="80687" y="1966119"/>
            <a:ext cx="5486400" cy="4114800"/>
          </a:xfrm>
          <a:prstGeom prst="rect">
            <a:avLst/>
          </a:prstGeom>
        </p:spPr>
      </p:pic>
      <p:sp>
        <p:nvSpPr>
          <p:cNvPr id="6" name="TextBox 5"/>
          <p:cNvSpPr txBox="1"/>
          <p:nvPr/>
        </p:nvSpPr>
        <p:spPr>
          <a:xfrm>
            <a:off x="6408821" y="1690688"/>
            <a:ext cx="4888832" cy="3416320"/>
          </a:xfrm>
          <a:prstGeom prst="rect">
            <a:avLst/>
          </a:prstGeom>
          <a:noFill/>
        </p:spPr>
        <p:txBody>
          <a:bodyPr wrap="square" rtlCol="0">
            <a:spAutoFit/>
          </a:bodyPr>
          <a:lstStyle/>
          <a:p>
            <a:r>
              <a:rPr lang="en-US" sz="2400" dirty="0">
                <a:latin typeface="Lato" panose="020F0502020204030203" pitchFamily="34" charset="0"/>
              </a:rPr>
              <a:t>Compute z-scores for data</a:t>
            </a:r>
          </a:p>
          <a:p>
            <a:endParaRPr lang="en-US" sz="2400" dirty="0">
              <a:latin typeface="Lato" panose="020F0502020204030203" pitchFamily="34" charset="0"/>
            </a:endParaRPr>
          </a:p>
          <a:p>
            <a:endParaRPr lang="en-US" sz="2400" dirty="0">
              <a:latin typeface="Lato" panose="020F0502020204030203" pitchFamily="34" charset="0"/>
            </a:endParaRPr>
          </a:p>
          <a:p>
            <a:r>
              <a:rPr lang="en-US" sz="2400" dirty="0">
                <a:latin typeface="Lato" panose="020F0502020204030203" pitchFamily="34" charset="0"/>
              </a:rPr>
              <a:t>Plot against sorted data</a:t>
            </a:r>
          </a:p>
          <a:p>
            <a:endParaRPr lang="en-US" sz="2400" dirty="0">
              <a:latin typeface="Lato" panose="020F0502020204030203" pitchFamily="34" charset="0"/>
            </a:endParaRPr>
          </a:p>
          <a:p>
            <a:r>
              <a:rPr lang="en-US" sz="2400" dirty="0">
                <a:latin typeface="Lato" panose="020F0502020204030203" pitchFamily="34" charset="0"/>
              </a:rPr>
              <a:t>Plot line through Q</a:t>
            </a:r>
            <a:r>
              <a:rPr lang="en-US" sz="2400" baseline="-25000" dirty="0">
                <a:latin typeface="Lato" panose="020F0502020204030203" pitchFamily="34" charset="0"/>
              </a:rPr>
              <a:t>1</a:t>
            </a:r>
            <a:r>
              <a:rPr lang="en-US" sz="2400" dirty="0">
                <a:latin typeface="Lato" panose="020F0502020204030203" pitchFamily="34" charset="0"/>
              </a:rPr>
              <a:t> and Q</a:t>
            </a:r>
            <a:r>
              <a:rPr lang="en-US" sz="2400" baseline="-25000" dirty="0">
                <a:latin typeface="Lato" panose="020F0502020204030203" pitchFamily="34" charset="0"/>
              </a:rPr>
              <a:t>3</a:t>
            </a:r>
          </a:p>
          <a:p>
            <a:endParaRPr lang="en-US" sz="2400" dirty="0">
              <a:latin typeface="Lato" panose="020F0502020204030203" pitchFamily="34" charset="0"/>
            </a:endParaRPr>
          </a:p>
          <a:p>
            <a:r>
              <a:rPr lang="en-US" sz="2400" dirty="0">
                <a:latin typeface="Lato" panose="020F0502020204030203" pitchFamily="34" charset="0"/>
              </a:rPr>
              <a:t>Used to test:</a:t>
            </a:r>
          </a:p>
          <a:p>
            <a:pPr marL="342900" indent="-342900">
              <a:buFont typeface="Arial" panose="020B0604020202020204" pitchFamily="34" charset="0"/>
              <a:buChar char="•"/>
            </a:pPr>
            <a:r>
              <a:rPr lang="en-US" sz="2400" dirty="0">
                <a:latin typeface="Lato" panose="020F0502020204030203" pitchFamily="34" charset="0"/>
              </a:rPr>
              <a:t>Normality</a:t>
            </a:r>
          </a:p>
        </p:txBody>
      </p:sp>
      <mc:AlternateContent xmlns:mc="http://schemas.openxmlformats.org/markup-compatibility/2006">
        <mc:Choice xmlns:a14="http://schemas.microsoft.com/office/drawing/2010/main" Requires="a14">
          <p:sp>
            <p:nvSpPr>
              <p:cNvPr id="7" name="TextBox 6"/>
              <p:cNvSpPr txBox="1"/>
              <p:nvPr/>
            </p:nvSpPr>
            <p:spPr>
              <a:xfrm>
                <a:off x="6705158" y="2189070"/>
                <a:ext cx="1137426" cy="55835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b="0" i="1" smtClean="0">
                              <a:latin typeface="Cambria Math" panose="02040503050406030204" pitchFamily="18" charset="0"/>
                            </a:rPr>
                            <m:t>𝑧</m:t>
                          </m:r>
                        </m:e>
                        <m:sub>
                          <m:r>
                            <a:rPr lang="en-US" b="0" i="1" smtClean="0">
                              <a:latin typeface="Cambria Math" panose="02040503050406030204" pitchFamily="18" charset="0"/>
                            </a:rPr>
                            <m:t>𝑖</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𝑥</m:t>
                              </m:r>
                            </m:e>
                            <m:sub>
                              <m:r>
                                <a:rPr lang="en-US" b="0" i="1" smtClean="0">
                                  <a:latin typeface="Cambria Math" panose="02040503050406030204" pitchFamily="18" charset="0"/>
                                </a:rPr>
                                <m:t>𝑖</m:t>
                              </m:r>
                            </m:sub>
                          </m:sSub>
                          <m:r>
                            <a:rPr lang="en-US" b="0" i="1" smtClean="0">
                              <a:latin typeface="Cambria Math" panose="02040503050406030204" pitchFamily="18" charset="0"/>
                            </a:rPr>
                            <m:t>−</m:t>
                          </m:r>
                          <m:acc>
                            <m:accPr>
                              <m:chr m:val="̅"/>
                              <m:ctrlPr>
                                <a:rPr lang="en-US" b="0" i="1" smtClean="0">
                                  <a:latin typeface="Cambria Math" panose="02040503050406030204" pitchFamily="18" charset="0"/>
                                </a:rPr>
                              </m:ctrlPr>
                            </m:accPr>
                            <m:e>
                              <m:r>
                                <a:rPr lang="en-US" b="0" i="1" smtClean="0">
                                  <a:latin typeface="Cambria Math" panose="02040503050406030204" pitchFamily="18" charset="0"/>
                                </a:rPr>
                                <m:t>𝑥</m:t>
                              </m:r>
                            </m:e>
                          </m:acc>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𝑠</m:t>
                              </m:r>
                            </m:e>
                            <m:sub>
                              <m:r>
                                <a:rPr lang="en-US" b="0" i="1" smtClean="0">
                                  <a:latin typeface="Cambria Math" panose="02040503050406030204" pitchFamily="18" charset="0"/>
                                </a:rPr>
                                <m:t>𝑥</m:t>
                              </m:r>
                            </m:sub>
                          </m:sSub>
                        </m:den>
                      </m:f>
                    </m:oMath>
                  </m:oMathPara>
                </a14:m>
                <a:endParaRPr lang="en-US" dirty="0">
                  <a:latin typeface="Lato" panose="020F0502020204030203" pitchFamily="34" charset="0"/>
                </a:endParaRPr>
              </a:p>
            </p:txBody>
          </p:sp>
        </mc:Choice>
        <mc:Fallback>
          <p:sp>
            <p:nvSpPr>
              <p:cNvPr id="7" name="TextBox 6"/>
              <p:cNvSpPr txBox="1">
                <a:spLocks noRot="1" noChangeAspect="1" noMove="1" noResize="1" noEditPoints="1" noAdjustHandles="1" noChangeArrowheads="1" noChangeShapeType="1" noTextEdit="1"/>
              </p:cNvSpPr>
              <p:nvPr/>
            </p:nvSpPr>
            <p:spPr>
              <a:xfrm>
                <a:off x="6705158" y="2189070"/>
                <a:ext cx="1137426" cy="558358"/>
              </a:xfrm>
              <a:prstGeom prst="rect">
                <a:avLst/>
              </a:prstGeom>
              <a:blipFill>
                <a:blip r:embed="rId3"/>
                <a:stretch>
                  <a:fillRect/>
                </a:stretch>
              </a:blipFill>
            </p:spPr>
            <p:txBody>
              <a:bodyPr/>
              <a:lstStyle/>
              <a:p>
                <a:r>
                  <a:rPr lang="en-US">
                    <a:noFill/>
                  </a:rPr>
                  <a:t> </a:t>
                </a:r>
              </a:p>
            </p:txBody>
          </p:sp>
        </mc:Fallback>
      </mc:AlternateContent>
      <p:sp>
        <p:nvSpPr>
          <p:cNvPr id="8" name="Rectangle 7"/>
          <p:cNvSpPr/>
          <p:nvPr/>
        </p:nvSpPr>
        <p:spPr>
          <a:xfrm>
            <a:off x="6553200" y="5338583"/>
            <a:ext cx="4114800" cy="1200329"/>
          </a:xfrm>
          <a:prstGeom prst="rect">
            <a:avLst/>
          </a:prstGeom>
        </p:spPr>
        <p:txBody>
          <a:bodyPr>
            <a:spAutoFit/>
          </a:bodyPr>
          <a:lstStyle/>
          <a:p>
            <a:r>
              <a:rPr lang="en-US" sz="2400" dirty="0">
                <a:latin typeface="Consolas" panose="020B0609020204030204" pitchFamily="49" charset="0"/>
              </a:rPr>
              <a:t>[R]:</a:t>
            </a:r>
          </a:p>
          <a:p>
            <a:r>
              <a:rPr lang="en-US" sz="2400" dirty="0" err="1">
                <a:latin typeface="Lucida Console" panose="020B0609040504020204" pitchFamily="49" charset="0"/>
              </a:rPr>
              <a:t>qqnorm</a:t>
            </a:r>
            <a:r>
              <a:rPr lang="en-US" sz="2400" dirty="0">
                <a:latin typeface="Lucida Console" panose="020B0609040504020204" pitchFamily="49" charset="0"/>
              </a:rPr>
              <a:t>(x)</a:t>
            </a:r>
          </a:p>
          <a:p>
            <a:r>
              <a:rPr lang="en-US" sz="2400" dirty="0" err="1">
                <a:latin typeface="Lucida Console" panose="020B0609040504020204" pitchFamily="49" charset="0"/>
              </a:rPr>
              <a:t>qqline</a:t>
            </a:r>
            <a:r>
              <a:rPr lang="en-US" sz="2400" dirty="0">
                <a:latin typeface="Lucida Console" panose="020B0609040504020204" pitchFamily="49" charset="0"/>
              </a:rPr>
              <a:t>(x)</a:t>
            </a:r>
          </a:p>
        </p:txBody>
      </p:sp>
      <p:sp>
        <p:nvSpPr>
          <p:cNvPr id="9" name="TextBox 8"/>
          <p:cNvSpPr txBox="1"/>
          <p:nvPr/>
        </p:nvSpPr>
        <p:spPr>
          <a:xfrm>
            <a:off x="752558" y="2568132"/>
            <a:ext cx="909223" cy="400110"/>
          </a:xfrm>
          <a:prstGeom prst="rect">
            <a:avLst/>
          </a:prstGeom>
          <a:noFill/>
        </p:spPr>
        <p:txBody>
          <a:bodyPr wrap="none" rtlCol="0" anchor="ctr">
            <a:spAutoFit/>
          </a:bodyPr>
          <a:lstStyle/>
          <a:p>
            <a:pPr algn="ctr"/>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Linear</a:t>
            </a:r>
          </a:p>
        </p:txBody>
      </p:sp>
    </p:spTree>
    <p:extLst>
      <p:ext uri="{BB962C8B-B14F-4D97-AF65-F5344CB8AC3E}">
        <p14:creationId xmlns:p14="http://schemas.microsoft.com/office/powerpoint/2010/main" val="29270766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37</a:t>
            </a:fld>
            <a:endParaRPr lang="en-US"/>
          </a:p>
        </p:txBody>
      </p:sp>
      <p:pic>
        <p:nvPicPr>
          <p:cNvPr id="3" name="Picture 2"/>
          <p:cNvPicPr>
            <a:picLocks noChangeAspect="1"/>
          </p:cNvPicPr>
          <p:nvPr/>
        </p:nvPicPr>
        <p:blipFill>
          <a:blip r:embed="rId3"/>
          <a:stretch>
            <a:fillRect/>
          </a:stretch>
        </p:blipFill>
        <p:spPr>
          <a:xfrm>
            <a:off x="8077200" y="0"/>
            <a:ext cx="4114800" cy="3086100"/>
          </a:xfrm>
          <a:prstGeom prst="rect">
            <a:avLst/>
          </a:prstGeom>
        </p:spPr>
      </p:pic>
      <p:sp>
        <p:nvSpPr>
          <p:cNvPr id="9" name="TextBox 8"/>
          <p:cNvSpPr txBox="1"/>
          <p:nvPr/>
        </p:nvSpPr>
        <p:spPr>
          <a:xfrm>
            <a:off x="8489772" y="405664"/>
            <a:ext cx="1486304" cy="707886"/>
          </a:xfrm>
          <a:prstGeom prst="rect">
            <a:avLst/>
          </a:prstGeom>
          <a:noFill/>
        </p:spPr>
        <p:txBody>
          <a:bodyPr wrap="none" rtlCol="0" anchor="ctr">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Non-Linear</a:t>
            </a:r>
          </a:p>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Bulging</a:t>
            </a:r>
          </a:p>
        </p:txBody>
      </p:sp>
      <p:pic>
        <p:nvPicPr>
          <p:cNvPr id="6" name="Picture 5"/>
          <p:cNvPicPr>
            <a:picLocks noChangeAspect="1"/>
          </p:cNvPicPr>
          <p:nvPr/>
        </p:nvPicPr>
        <p:blipFill>
          <a:blip r:embed="rId4"/>
          <a:stretch>
            <a:fillRect/>
          </a:stretch>
        </p:blipFill>
        <p:spPr>
          <a:xfrm>
            <a:off x="8077200" y="3086100"/>
            <a:ext cx="4114800" cy="3086100"/>
          </a:xfrm>
          <a:prstGeom prst="rect">
            <a:avLst/>
          </a:prstGeom>
        </p:spPr>
      </p:pic>
      <p:sp>
        <p:nvSpPr>
          <p:cNvPr id="10" name="TextBox 9"/>
          <p:cNvSpPr txBox="1"/>
          <p:nvPr/>
        </p:nvSpPr>
        <p:spPr>
          <a:xfrm>
            <a:off x="8489772" y="3493650"/>
            <a:ext cx="1545616" cy="707886"/>
          </a:xfrm>
          <a:prstGeom prst="rect">
            <a:avLst/>
          </a:prstGeom>
          <a:noFill/>
        </p:spPr>
        <p:txBody>
          <a:bodyPr wrap="none" rtlCol="0" anchor="ctr">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Curled Tails</a:t>
            </a:r>
          </a:p>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(Long)</a:t>
            </a:r>
          </a:p>
        </p:txBody>
      </p:sp>
      <p:pic>
        <p:nvPicPr>
          <p:cNvPr id="7" name="Picture 6"/>
          <p:cNvPicPr>
            <a:picLocks noChangeAspect="1"/>
          </p:cNvPicPr>
          <p:nvPr/>
        </p:nvPicPr>
        <p:blipFill>
          <a:blip r:embed="rId5"/>
          <a:stretch>
            <a:fillRect/>
          </a:stretch>
        </p:blipFill>
        <p:spPr>
          <a:xfrm>
            <a:off x="3642034" y="3124710"/>
            <a:ext cx="4114800" cy="3086100"/>
          </a:xfrm>
          <a:prstGeom prst="rect">
            <a:avLst/>
          </a:prstGeom>
        </p:spPr>
      </p:pic>
      <p:sp>
        <p:nvSpPr>
          <p:cNvPr id="11" name="TextBox 10"/>
          <p:cNvSpPr txBox="1"/>
          <p:nvPr/>
        </p:nvSpPr>
        <p:spPr>
          <a:xfrm>
            <a:off x="4054132" y="3533755"/>
            <a:ext cx="1545616" cy="707886"/>
          </a:xfrm>
          <a:prstGeom prst="rect">
            <a:avLst/>
          </a:prstGeom>
          <a:noFill/>
        </p:spPr>
        <p:txBody>
          <a:bodyPr wrap="none" rtlCol="0" anchor="ctr">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Curled Tails</a:t>
            </a:r>
          </a:p>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(Short)</a:t>
            </a:r>
          </a:p>
        </p:txBody>
      </p:sp>
      <p:pic>
        <p:nvPicPr>
          <p:cNvPr id="12" name="Picture 11"/>
          <p:cNvPicPr>
            <a:picLocks noChangeAspect="1"/>
          </p:cNvPicPr>
          <p:nvPr/>
        </p:nvPicPr>
        <p:blipFill>
          <a:blip r:embed="rId6"/>
          <a:stretch>
            <a:fillRect/>
          </a:stretch>
        </p:blipFill>
        <p:spPr>
          <a:xfrm>
            <a:off x="3642034" y="0"/>
            <a:ext cx="4114800" cy="3086100"/>
          </a:xfrm>
          <a:prstGeom prst="rect">
            <a:avLst/>
          </a:prstGeom>
        </p:spPr>
      </p:pic>
      <p:sp>
        <p:nvSpPr>
          <p:cNvPr id="2" name="Title 1"/>
          <p:cNvSpPr>
            <a:spLocks noGrp="1"/>
          </p:cNvSpPr>
          <p:nvPr>
            <p:ph type="title"/>
          </p:nvPr>
        </p:nvSpPr>
        <p:spPr>
          <a:xfrm>
            <a:off x="0" y="481975"/>
            <a:ext cx="5065295" cy="1263149"/>
          </a:xfrm>
        </p:spPr>
        <p:txBody>
          <a:bodyPr>
            <a:normAutofit fontScale="90000"/>
          </a:bodyPr>
          <a:lstStyle/>
          <a:p>
            <a:r>
              <a:rPr lang="en-US" dirty="0"/>
              <a:t>Normal Q-Q</a:t>
            </a:r>
            <a:br>
              <a:rPr lang="en-US" dirty="0"/>
            </a:br>
            <a:r>
              <a:rPr lang="en-US" dirty="0"/>
              <a:t>Plot</a:t>
            </a:r>
            <a:br>
              <a:rPr lang="en-US" dirty="0"/>
            </a:br>
            <a:r>
              <a:rPr lang="en-US" dirty="0"/>
              <a:t>Diagnostics</a:t>
            </a:r>
          </a:p>
        </p:txBody>
      </p:sp>
      <p:sp>
        <p:nvSpPr>
          <p:cNvPr id="13" name="TextBox 12"/>
          <p:cNvSpPr txBox="1"/>
          <p:nvPr/>
        </p:nvSpPr>
        <p:spPr>
          <a:xfrm>
            <a:off x="4054132" y="405664"/>
            <a:ext cx="1486304" cy="400110"/>
          </a:xfrm>
          <a:prstGeom prst="rect">
            <a:avLst/>
          </a:prstGeom>
          <a:noFill/>
        </p:spPr>
        <p:txBody>
          <a:bodyPr wrap="none" rtlCol="0" anchor="ctr">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Non-Linear</a:t>
            </a:r>
          </a:p>
        </p:txBody>
      </p:sp>
    </p:spTree>
    <p:extLst>
      <p:ext uri="{BB962C8B-B14F-4D97-AF65-F5344CB8AC3E}">
        <p14:creationId xmlns:p14="http://schemas.microsoft.com/office/powerpoint/2010/main" val="33138616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Other Distribution Q-Q Plots</a:t>
            </a:r>
          </a:p>
        </p:txBody>
      </p:sp>
      <p:sp>
        <p:nvSpPr>
          <p:cNvPr id="4" name="Slide Number Placeholder 3"/>
          <p:cNvSpPr>
            <a:spLocks noGrp="1"/>
          </p:cNvSpPr>
          <p:nvPr>
            <p:ph type="sldNum" sz="quarter" idx="12"/>
          </p:nvPr>
        </p:nvSpPr>
        <p:spPr/>
        <p:txBody>
          <a:bodyPr/>
          <a:lstStyle/>
          <a:p>
            <a:fld id="{CEC3DB3D-D9B6-47B4-965E-8F0D616CD27A}" type="slidenum">
              <a:rPr lang="en-US" smtClean="0"/>
              <a:t>38</a:t>
            </a:fld>
            <a:endParaRPr lang="en-US" dirty="0"/>
          </a:p>
        </p:txBody>
      </p:sp>
      <p:pic>
        <p:nvPicPr>
          <p:cNvPr id="5" name="Picture 4"/>
          <p:cNvPicPr>
            <a:picLocks noChangeAspect="1"/>
          </p:cNvPicPr>
          <p:nvPr/>
        </p:nvPicPr>
        <p:blipFill>
          <a:blip r:embed="rId3"/>
          <a:stretch>
            <a:fillRect/>
          </a:stretch>
        </p:blipFill>
        <p:spPr>
          <a:xfrm>
            <a:off x="281213" y="1396625"/>
            <a:ext cx="5486400" cy="4114800"/>
          </a:xfrm>
          <a:prstGeom prst="rect">
            <a:avLst/>
          </a:prstGeom>
        </p:spPr>
      </p:pic>
      <p:pic>
        <p:nvPicPr>
          <p:cNvPr id="7" name="Picture 6"/>
          <p:cNvPicPr>
            <a:picLocks noChangeAspect="1"/>
          </p:cNvPicPr>
          <p:nvPr/>
        </p:nvPicPr>
        <p:blipFill>
          <a:blip r:embed="rId4"/>
          <a:stretch>
            <a:fillRect/>
          </a:stretch>
        </p:blipFill>
        <p:spPr>
          <a:xfrm>
            <a:off x="6096000" y="1396625"/>
            <a:ext cx="5486400" cy="4114800"/>
          </a:xfrm>
          <a:prstGeom prst="rect">
            <a:avLst/>
          </a:prstGeom>
        </p:spPr>
      </p:pic>
      <mc:AlternateContent xmlns:mc="http://schemas.openxmlformats.org/markup-compatibility/2006">
        <mc:Choice xmlns:a14="http://schemas.microsoft.com/office/drawing/2010/main" Requires="a14">
          <p:sp>
            <p:nvSpPr>
              <p:cNvPr id="8" name="TextBox 7"/>
              <p:cNvSpPr txBox="1"/>
              <p:nvPr/>
            </p:nvSpPr>
            <p:spPr>
              <a:xfrm>
                <a:off x="2134778" y="5606109"/>
                <a:ext cx="1779269" cy="31265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𝑙𝑛</m:t>
                      </m:r>
                      <m:d>
                        <m:dPr>
                          <m:ctrlPr>
                            <a:rPr lang="en-US" b="0" i="1" smtClean="0">
                              <a:latin typeface="Cambria Math" panose="02040503050406030204" pitchFamily="18" charset="0"/>
                            </a:rPr>
                          </m:ctrlPr>
                        </m:dPr>
                        <m:e>
                          <m:r>
                            <a:rPr lang="en-US" b="0" i="1" smtClean="0">
                              <a:latin typeface="Cambria Math" panose="02040503050406030204" pitchFamily="18" charset="0"/>
                            </a:rPr>
                            <m:t>−</m:t>
                          </m:r>
                          <m:r>
                            <a:rPr lang="en-US" b="0" i="1" smtClean="0">
                              <a:latin typeface="Cambria Math" panose="02040503050406030204" pitchFamily="18" charset="0"/>
                            </a:rPr>
                            <m:t>𝑙𝑛</m:t>
                          </m:r>
                          <m:d>
                            <m:dPr>
                              <m:ctrlPr>
                                <a:rPr lang="en-US" b="0" i="1" smtClean="0">
                                  <a:latin typeface="Cambria Math" panose="02040503050406030204" pitchFamily="18" charset="0"/>
                                </a:rPr>
                              </m:ctrlPr>
                            </m:dPr>
                            <m:e>
                              <m:r>
                                <a:rPr lang="en-US" b="0" i="1" smtClean="0">
                                  <a:latin typeface="Cambria Math" panose="02040503050406030204" pitchFamily="18" charset="0"/>
                                </a:rPr>
                                <m:t>𝑝</m:t>
                              </m:r>
                            </m:e>
                          </m:d>
                        </m:e>
                      </m:d>
                    </m:oMath>
                  </m:oMathPara>
                </a14:m>
                <a:endParaRPr lang="en-US" dirty="0">
                  <a:latin typeface="Lato" panose="020F0502020204030203" pitchFamily="34"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2134778" y="5606109"/>
                <a:ext cx="1779269" cy="312650"/>
              </a:xfrm>
              <a:prstGeom prst="rect">
                <a:avLst/>
              </a:prstGeom>
              <a:blipFill>
                <a:blip r:embed="rId5"/>
                <a:stretch>
                  <a:fillRect l="-1370" b="-19608"/>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8042411" y="5511425"/>
                <a:ext cx="159357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𝑥</m:t>
                      </m:r>
                      <m:r>
                        <a:rPr lang="en-US" b="0" i="1" smtClean="0">
                          <a:latin typeface="Cambria Math" panose="02040503050406030204" pitchFamily="18" charset="0"/>
                        </a:rPr>
                        <m:t>=−</m:t>
                      </m:r>
                      <m:r>
                        <a:rPr lang="en-US" b="0" i="1" smtClean="0">
                          <a:latin typeface="Cambria Math" panose="02040503050406030204" pitchFamily="18" charset="0"/>
                        </a:rPr>
                        <m:t>𝑙𝑛</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𝑝</m:t>
                          </m:r>
                        </m:e>
                      </m:d>
                    </m:oMath>
                  </m:oMathPara>
                </a14:m>
                <a:endParaRPr lang="en-US" dirty="0">
                  <a:latin typeface="Lato" panose="020F0502020204030203" pitchFamily="34" charset="0"/>
                </a:endParaRPr>
              </a:p>
            </p:txBody>
          </p:sp>
        </mc:Choice>
        <mc:Fallback>
          <p:sp>
            <p:nvSpPr>
              <p:cNvPr id="9" name="TextBox 8"/>
              <p:cNvSpPr txBox="1">
                <a:spLocks noRot="1" noChangeAspect="1" noMove="1" noResize="1" noEditPoints="1" noAdjustHandles="1" noChangeArrowheads="1" noChangeShapeType="1" noTextEdit="1"/>
              </p:cNvSpPr>
              <p:nvPr/>
            </p:nvSpPr>
            <p:spPr>
              <a:xfrm>
                <a:off x="8042411" y="5511425"/>
                <a:ext cx="1593578" cy="276999"/>
              </a:xfrm>
              <a:prstGeom prst="rect">
                <a:avLst/>
              </a:prstGeom>
              <a:blipFill>
                <a:blip r:embed="rId6"/>
                <a:stretch>
                  <a:fillRect l="-1908" b="-28261"/>
                </a:stretch>
              </a:blipFill>
            </p:spPr>
            <p:txBody>
              <a:bodyPr/>
              <a:lstStyle/>
              <a:p>
                <a:r>
                  <a:rPr lang="en-US">
                    <a:noFill/>
                  </a:rPr>
                  <a:t> </a:t>
                </a:r>
              </a:p>
            </p:txBody>
          </p:sp>
        </mc:Fallback>
      </mc:AlternateContent>
    </p:spTree>
    <p:extLst>
      <p:ext uri="{BB962C8B-B14F-4D97-AF65-F5344CB8AC3E}">
        <p14:creationId xmlns:p14="http://schemas.microsoft.com/office/powerpoint/2010/main" val="33244624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Analysis Questions</a:t>
            </a:r>
          </a:p>
        </p:txBody>
      </p:sp>
      <p:sp>
        <p:nvSpPr>
          <p:cNvPr id="3" name="Text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CEC3DB3D-D9B6-47B4-965E-8F0D616CD27A}" type="slidenum">
              <a:rPr lang="en-US" smtClean="0"/>
              <a:t>39</a:t>
            </a:fld>
            <a:endParaRPr lang="en-US"/>
          </a:p>
        </p:txBody>
      </p:sp>
    </p:spTree>
    <p:extLst>
      <p:ext uri="{BB962C8B-B14F-4D97-AF65-F5344CB8AC3E}">
        <p14:creationId xmlns:p14="http://schemas.microsoft.com/office/powerpoint/2010/main" val="5537665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p:cNvGraphicFramePr>
            <a:graphicFrameLocks noGrp="1"/>
          </p:cNvGraphicFramePr>
          <p:nvPr>
            <p:ph idx="1"/>
            <p:extLst>
              <p:ext uri="{D42A27DB-BD31-4B8C-83A1-F6EECF244321}">
                <p14:modId xmlns:p14="http://schemas.microsoft.com/office/powerpoint/2010/main" val="432646584"/>
              </p:ext>
            </p:extLst>
          </p:nvPr>
        </p:nvGraphicFramePr>
        <p:xfrm>
          <a:off x="768194" y="1114528"/>
          <a:ext cx="7694221" cy="56069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p:txBody>
          <a:bodyPr/>
          <a:lstStyle/>
          <a:p>
            <a:fld id="{CEC3DB3D-D9B6-47B4-965E-8F0D616CD27A}" type="slidenum">
              <a:rPr lang="en-US" smtClean="0"/>
              <a:t>4</a:t>
            </a:fld>
            <a:endParaRPr lang="en-US"/>
          </a:p>
        </p:txBody>
      </p:sp>
      <p:sp>
        <p:nvSpPr>
          <p:cNvPr id="8" name="TextBox 7"/>
          <p:cNvSpPr txBox="1"/>
          <p:nvPr/>
        </p:nvSpPr>
        <p:spPr>
          <a:xfrm>
            <a:off x="216021" y="211085"/>
            <a:ext cx="4231288" cy="1569660"/>
          </a:xfrm>
          <a:prstGeom prst="rect">
            <a:avLst/>
          </a:prstGeom>
          <a:noFill/>
        </p:spPr>
        <p:txBody>
          <a:bodyPr wrap="square" rtlCol="0">
            <a:spAutoFit/>
          </a:bodyPr>
          <a:lstStyle/>
          <a:p>
            <a:r>
              <a:rPr lang="en-US" sz="2400" dirty="0">
                <a:latin typeface="Lato" panose="020F0502020204030203" pitchFamily="34" charset="0"/>
              </a:rPr>
              <a:t>Data are the result of observing or measuring selected characteristics of the study units, called </a:t>
            </a:r>
            <a:r>
              <a:rPr lang="en-US" sz="2400" b="1" dirty="0">
                <a:latin typeface="Lato" panose="020F0502020204030203" pitchFamily="34" charset="0"/>
              </a:rPr>
              <a:t>variables.</a:t>
            </a:r>
          </a:p>
        </p:txBody>
      </p:sp>
      <p:sp>
        <p:nvSpPr>
          <p:cNvPr id="9" name="TextBox 8"/>
          <p:cNvSpPr txBox="1"/>
          <p:nvPr/>
        </p:nvSpPr>
        <p:spPr>
          <a:xfrm>
            <a:off x="8737032" y="5480462"/>
            <a:ext cx="1612942" cy="369332"/>
          </a:xfrm>
          <a:prstGeom prst="rect">
            <a:avLst/>
          </a:prstGeom>
          <a:noFill/>
        </p:spPr>
        <p:txBody>
          <a:bodyPr wrap="none" rtlCol="0">
            <a:spAutoFit/>
          </a:bodyPr>
          <a:lstStyle/>
          <a:p>
            <a:r>
              <a:rPr lang="en-US" dirty="0">
                <a:latin typeface="Lato" panose="020F0502020204030203" pitchFamily="34" charset="0"/>
              </a:rPr>
              <a:t>Distinct labels</a:t>
            </a:r>
          </a:p>
        </p:txBody>
      </p:sp>
      <p:sp>
        <p:nvSpPr>
          <p:cNvPr id="10" name="TextBox 9"/>
          <p:cNvSpPr txBox="1"/>
          <p:nvPr/>
        </p:nvSpPr>
        <p:spPr>
          <a:xfrm>
            <a:off x="8783049" y="4338452"/>
            <a:ext cx="2042547" cy="369332"/>
          </a:xfrm>
          <a:prstGeom prst="rect">
            <a:avLst/>
          </a:prstGeom>
          <a:noFill/>
        </p:spPr>
        <p:txBody>
          <a:bodyPr wrap="none" rtlCol="0">
            <a:spAutoFit/>
          </a:bodyPr>
          <a:lstStyle/>
          <a:p>
            <a:r>
              <a:rPr lang="en-US" dirty="0">
                <a:latin typeface="Lato" panose="020F0502020204030203" pitchFamily="34" charset="0"/>
              </a:rPr>
              <a:t>Ranked categories</a:t>
            </a:r>
          </a:p>
        </p:txBody>
      </p:sp>
      <p:sp>
        <p:nvSpPr>
          <p:cNvPr id="11" name="TextBox 10"/>
          <p:cNvSpPr txBox="1"/>
          <p:nvPr/>
        </p:nvSpPr>
        <p:spPr>
          <a:xfrm>
            <a:off x="8783049" y="3030536"/>
            <a:ext cx="2101933" cy="646331"/>
          </a:xfrm>
          <a:prstGeom prst="rect">
            <a:avLst/>
          </a:prstGeom>
          <a:noFill/>
        </p:spPr>
        <p:txBody>
          <a:bodyPr wrap="square" rtlCol="0">
            <a:spAutoFit/>
          </a:bodyPr>
          <a:lstStyle/>
          <a:p>
            <a:r>
              <a:rPr lang="en-US" dirty="0">
                <a:latin typeface="Lato" panose="020F0502020204030203" pitchFamily="34" charset="0"/>
              </a:rPr>
              <a:t>Continuous set of numbers</a:t>
            </a:r>
          </a:p>
        </p:txBody>
      </p:sp>
      <p:sp>
        <p:nvSpPr>
          <p:cNvPr id="12" name="TextBox 11"/>
          <p:cNvSpPr txBox="1"/>
          <p:nvPr/>
        </p:nvSpPr>
        <p:spPr>
          <a:xfrm>
            <a:off x="8783049" y="1789002"/>
            <a:ext cx="1702472" cy="646331"/>
          </a:xfrm>
          <a:prstGeom prst="rect">
            <a:avLst/>
          </a:prstGeom>
          <a:noFill/>
        </p:spPr>
        <p:txBody>
          <a:bodyPr wrap="square" rtlCol="0">
            <a:spAutoFit/>
          </a:bodyPr>
          <a:lstStyle/>
          <a:p>
            <a:r>
              <a:rPr lang="en-US" dirty="0">
                <a:latin typeface="Lato" panose="020F0502020204030203" pitchFamily="34" charset="0"/>
              </a:rPr>
              <a:t>Discrete set of numbers</a:t>
            </a:r>
          </a:p>
        </p:txBody>
      </p:sp>
      <p:sp>
        <p:nvSpPr>
          <p:cNvPr id="13" name="Isosceles Triangle 12"/>
          <p:cNvSpPr/>
          <p:nvPr/>
        </p:nvSpPr>
        <p:spPr>
          <a:xfrm rot="16200000">
            <a:off x="8509347" y="1997867"/>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4" name="Isosceles Triangle 13"/>
          <p:cNvSpPr/>
          <p:nvPr/>
        </p:nvSpPr>
        <p:spPr>
          <a:xfrm rot="16200000">
            <a:off x="8510080" y="3239402"/>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5" name="Isosceles Triangle 14"/>
          <p:cNvSpPr/>
          <p:nvPr/>
        </p:nvSpPr>
        <p:spPr>
          <a:xfrm rot="16200000">
            <a:off x="8509347" y="4408818"/>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6" name="Isosceles Triangle 15"/>
          <p:cNvSpPr/>
          <p:nvPr/>
        </p:nvSpPr>
        <p:spPr>
          <a:xfrm rot="16200000">
            <a:off x="8508432" y="5550828"/>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7" name="TextBox 16"/>
          <p:cNvSpPr txBox="1"/>
          <p:nvPr/>
        </p:nvSpPr>
        <p:spPr>
          <a:xfrm>
            <a:off x="0" y="6581001"/>
            <a:ext cx="3074881" cy="276999"/>
          </a:xfrm>
          <a:prstGeom prst="rect">
            <a:avLst/>
          </a:prstGeom>
          <a:noFill/>
        </p:spPr>
        <p:txBody>
          <a:bodyPr wrap="none" rtlCol="0">
            <a:spAutoFit/>
          </a:bodyPr>
          <a:lstStyle/>
          <a:p>
            <a:r>
              <a:rPr lang="en-US" sz="1200" dirty="0">
                <a:latin typeface="Lato" panose="020F0502020204030203" pitchFamily="34" charset="0"/>
              </a:rPr>
              <a:t>See </a:t>
            </a:r>
            <a:r>
              <a:rPr lang="en-US" sz="1200" dirty="0" err="1">
                <a:latin typeface="Lato" panose="020F0502020204030203" pitchFamily="34" charset="0"/>
              </a:rPr>
              <a:t>Tamhane</a:t>
            </a:r>
            <a:r>
              <a:rPr lang="en-US" sz="1200" dirty="0">
                <a:latin typeface="Lato" panose="020F0502020204030203" pitchFamily="34" charset="0"/>
              </a:rPr>
              <a:t> and Dunlop (2000), chapter 4</a:t>
            </a:r>
          </a:p>
        </p:txBody>
      </p:sp>
      <p:sp>
        <p:nvSpPr>
          <p:cNvPr id="2" name="Oval 1"/>
          <p:cNvSpPr/>
          <p:nvPr/>
        </p:nvSpPr>
        <p:spPr>
          <a:xfrm>
            <a:off x="6254496" y="2798064"/>
            <a:ext cx="4866052" cy="1104198"/>
          </a:xfrm>
          <a:prstGeom prst="ellipse">
            <a:avLst/>
          </a:prstGeom>
          <a:noFill/>
          <a:ln w="381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Tree>
    <p:extLst>
      <p:ext uri="{BB962C8B-B14F-4D97-AF65-F5344CB8AC3E}">
        <p14:creationId xmlns:p14="http://schemas.microsoft.com/office/powerpoint/2010/main" val="405453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 grpId="0">
        <p:bldAsOne/>
      </p:bldGraphic>
      <p:bldP spid="9" grpId="0"/>
      <p:bldP spid="10" grpId="0"/>
      <p:bldP spid="11" grpId="0"/>
      <p:bldP spid="12" grpId="0"/>
      <p:bldP spid="13" grpId="0" animBg="1"/>
      <p:bldP spid="14" grpId="0" animBg="1"/>
      <p:bldP spid="15" grpId="0" animBg="1"/>
      <p:bldP spid="16" grpId="0" animBg="1"/>
      <p:bldP spid="2"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Questions Should I Ask of a Set of Data?</a:t>
            </a:r>
          </a:p>
        </p:txBody>
      </p:sp>
      <p:sp>
        <p:nvSpPr>
          <p:cNvPr id="6" name="Content Placeholder 5"/>
          <p:cNvSpPr>
            <a:spLocks noGrp="1"/>
          </p:cNvSpPr>
          <p:nvPr>
            <p:ph idx="1"/>
          </p:nvPr>
        </p:nvSpPr>
        <p:spPr/>
        <p:txBody>
          <a:bodyPr/>
          <a:lstStyle/>
          <a:p>
            <a:r>
              <a:rPr lang="en-US" dirty="0"/>
              <a:t>What does the data look like?</a:t>
            </a:r>
          </a:p>
          <a:p>
            <a:r>
              <a:rPr lang="en-US" dirty="0"/>
              <a:t>What is a typical value?</a:t>
            </a:r>
          </a:p>
          <a:p>
            <a:r>
              <a:rPr lang="en-US" dirty="0"/>
              <a:t>How much do data in a sample vary?</a:t>
            </a:r>
          </a:p>
          <a:p>
            <a:r>
              <a:rPr lang="en-US" dirty="0"/>
              <a:t>What is a good model for a set of data?</a:t>
            </a:r>
          </a:p>
          <a:p>
            <a:r>
              <a:rPr lang="en-US" dirty="0"/>
              <a:t>How different are two sets of data?</a:t>
            </a:r>
          </a:p>
          <a:p>
            <a:r>
              <a:rPr lang="en-US" dirty="0"/>
              <a:t>Is a dataset taken from a single population?</a:t>
            </a:r>
          </a:p>
          <a:p>
            <a:r>
              <a:rPr lang="en-US" dirty="0"/>
              <a:t>Were the samples taken independently?</a:t>
            </a:r>
          </a:p>
        </p:txBody>
      </p:sp>
      <p:sp>
        <p:nvSpPr>
          <p:cNvPr id="4" name="Slide Number Placeholder 3"/>
          <p:cNvSpPr>
            <a:spLocks noGrp="1"/>
          </p:cNvSpPr>
          <p:nvPr>
            <p:ph type="sldNum" sz="quarter" idx="12"/>
          </p:nvPr>
        </p:nvSpPr>
        <p:spPr/>
        <p:txBody>
          <a:bodyPr/>
          <a:lstStyle/>
          <a:p>
            <a:fld id="{CEC3DB3D-D9B6-47B4-965E-8F0D616CD27A}" type="slidenum">
              <a:rPr lang="en-US" smtClean="0"/>
              <a:t>40</a:t>
            </a:fld>
            <a:endParaRPr lang="en-US" dirty="0"/>
          </a:p>
        </p:txBody>
      </p:sp>
      <p:sp>
        <p:nvSpPr>
          <p:cNvPr id="7" name="TextBox 6"/>
          <p:cNvSpPr txBox="1"/>
          <p:nvPr/>
        </p:nvSpPr>
        <p:spPr>
          <a:xfrm>
            <a:off x="838200" y="6356350"/>
            <a:ext cx="4269591" cy="369332"/>
          </a:xfrm>
          <a:prstGeom prst="rect">
            <a:avLst/>
          </a:prstGeom>
          <a:noFill/>
        </p:spPr>
        <p:txBody>
          <a:bodyPr wrap="square" rtlCol="0">
            <a:spAutoFit/>
          </a:bodyPr>
          <a:lstStyle/>
          <a:p>
            <a:r>
              <a:rPr lang="en-US" b="1" i="1" dirty="0">
                <a:latin typeface="Lato" panose="020F0502020204030203" pitchFamily="34" charset="0"/>
              </a:rPr>
              <a:t>This is not an exhaustive list!</a:t>
            </a:r>
            <a:endParaRPr lang="en-US" dirty="0">
              <a:latin typeface="Lato" panose="020F0502020204030203" pitchFamily="34" charset="0"/>
            </a:endParaRPr>
          </a:p>
        </p:txBody>
      </p:sp>
    </p:spTree>
    <p:extLst>
      <p:ext uri="{BB962C8B-B14F-4D97-AF65-F5344CB8AC3E}">
        <p14:creationId xmlns:p14="http://schemas.microsoft.com/office/powerpoint/2010/main" val="417608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do the data look like?</a:t>
            </a:r>
          </a:p>
        </p:txBody>
      </p:sp>
      <p:sp>
        <p:nvSpPr>
          <p:cNvPr id="3" name="Content Placeholder 2"/>
          <p:cNvSpPr>
            <a:spLocks noGrp="1"/>
          </p:cNvSpPr>
          <p:nvPr>
            <p:ph idx="1"/>
          </p:nvPr>
        </p:nvSpPr>
        <p:spPr/>
        <p:txBody>
          <a:bodyPr/>
          <a:lstStyle/>
          <a:p>
            <a:r>
              <a:rPr lang="en-US" dirty="0"/>
              <a:t>Use visualization methods appropriate for data type</a:t>
            </a:r>
          </a:p>
          <a:p>
            <a:r>
              <a:rPr lang="en-US" dirty="0"/>
              <a:t>If the data look this way, what may have created them?</a:t>
            </a:r>
          </a:p>
        </p:txBody>
      </p:sp>
      <p:sp>
        <p:nvSpPr>
          <p:cNvPr id="4" name="Slide Number Placeholder 3"/>
          <p:cNvSpPr>
            <a:spLocks noGrp="1"/>
          </p:cNvSpPr>
          <p:nvPr>
            <p:ph type="sldNum" sz="quarter" idx="12"/>
          </p:nvPr>
        </p:nvSpPr>
        <p:spPr/>
        <p:txBody>
          <a:bodyPr/>
          <a:lstStyle/>
          <a:p>
            <a:fld id="{CEC3DB3D-D9B6-47B4-965E-8F0D616CD27A}" type="slidenum">
              <a:rPr lang="en-US" smtClean="0"/>
              <a:t>41</a:t>
            </a:fld>
            <a:endParaRPr lang="en-US"/>
          </a:p>
        </p:txBody>
      </p:sp>
    </p:spTree>
    <p:extLst>
      <p:ext uri="{BB962C8B-B14F-4D97-AF65-F5344CB8AC3E}">
        <p14:creationId xmlns:p14="http://schemas.microsoft.com/office/powerpoint/2010/main" val="9870287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typical value?</a:t>
            </a:r>
          </a:p>
        </p:txBody>
      </p:sp>
      <p:sp>
        <p:nvSpPr>
          <p:cNvPr id="3" name="Content Placeholder 2"/>
          <p:cNvSpPr>
            <a:spLocks noGrp="1"/>
          </p:cNvSpPr>
          <p:nvPr>
            <p:ph idx="1"/>
          </p:nvPr>
        </p:nvSpPr>
        <p:spPr/>
        <p:txBody>
          <a:bodyPr/>
          <a:lstStyle/>
          <a:p>
            <a:r>
              <a:rPr lang="en-US" dirty="0"/>
              <a:t>Consider measures of central tendency</a:t>
            </a:r>
          </a:p>
          <a:p>
            <a:r>
              <a:rPr lang="en-US" dirty="0"/>
              <a:t>Look at dispersion measures to see how much the data spread out</a:t>
            </a:r>
          </a:p>
          <a:p>
            <a:r>
              <a:rPr lang="en-US" dirty="0"/>
              <a:t>Look at histograms or density plots</a:t>
            </a:r>
          </a:p>
          <a:p>
            <a:endParaRPr lang="en-US" dirty="0"/>
          </a:p>
        </p:txBody>
      </p:sp>
      <p:sp>
        <p:nvSpPr>
          <p:cNvPr id="4" name="Slide Number Placeholder 3"/>
          <p:cNvSpPr>
            <a:spLocks noGrp="1"/>
          </p:cNvSpPr>
          <p:nvPr>
            <p:ph type="sldNum" sz="quarter" idx="12"/>
          </p:nvPr>
        </p:nvSpPr>
        <p:spPr/>
        <p:txBody>
          <a:bodyPr/>
          <a:lstStyle/>
          <a:p>
            <a:fld id="{CEC3DB3D-D9B6-47B4-965E-8F0D616CD27A}" type="slidenum">
              <a:rPr lang="en-US" smtClean="0"/>
              <a:t>42</a:t>
            </a:fld>
            <a:endParaRPr lang="en-US"/>
          </a:p>
        </p:txBody>
      </p:sp>
    </p:spTree>
    <p:extLst>
      <p:ext uri="{BB962C8B-B14F-4D97-AF65-F5344CB8AC3E}">
        <p14:creationId xmlns:p14="http://schemas.microsoft.com/office/powerpoint/2010/main" val="169377967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much do data in a sample vary?</a:t>
            </a:r>
          </a:p>
        </p:txBody>
      </p:sp>
      <p:sp>
        <p:nvSpPr>
          <p:cNvPr id="3" name="Content Placeholder 2"/>
          <p:cNvSpPr>
            <a:spLocks noGrp="1"/>
          </p:cNvSpPr>
          <p:nvPr>
            <p:ph idx="1"/>
          </p:nvPr>
        </p:nvSpPr>
        <p:spPr/>
        <p:txBody>
          <a:bodyPr/>
          <a:lstStyle/>
          <a:p>
            <a:r>
              <a:rPr lang="en-US" dirty="0"/>
              <a:t>Frequency-based visualizations can show where the observations fall and how often</a:t>
            </a:r>
          </a:p>
          <a:p>
            <a:pPr lvl="1"/>
            <a:r>
              <a:rPr lang="en-US" dirty="0"/>
              <a:t>e.g. histogram, density plot</a:t>
            </a:r>
          </a:p>
          <a:p>
            <a:r>
              <a:rPr lang="en-US" dirty="0"/>
              <a:t>Summary visualizations may tag outliers or show data far from the rest</a:t>
            </a:r>
          </a:p>
          <a:p>
            <a:pPr lvl="1"/>
            <a:r>
              <a:rPr lang="en-US" dirty="0"/>
              <a:t>e.g. box plots, </a:t>
            </a:r>
            <a:r>
              <a:rPr lang="en-US" dirty="0" err="1"/>
              <a:t>eCDFs</a:t>
            </a:r>
            <a:r>
              <a:rPr lang="en-US" dirty="0"/>
              <a:t>, empirical quantile plots</a:t>
            </a:r>
          </a:p>
          <a:p>
            <a:r>
              <a:rPr lang="en-US" dirty="0"/>
              <a:t>Measures of dispersion</a:t>
            </a:r>
          </a:p>
        </p:txBody>
      </p:sp>
      <p:sp>
        <p:nvSpPr>
          <p:cNvPr id="4" name="Slide Number Placeholder 3"/>
          <p:cNvSpPr>
            <a:spLocks noGrp="1"/>
          </p:cNvSpPr>
          <p:nvPr>
            <p:ph type="sldNum" sz="quarter" idx="12"/>
          </p:nvPr>
        </p:nvSpPr>
        <p:spPr/>
        <p:txBody>
          <a:bodyPr/>
          <a:lstStyle/>
          <a:p>
            <a:fld id="{CEC3DB3D-D9B6-47B4-965E-8F0D616CD27A}" type="slidenum">
              <a:rPr lang="en-US" smtClean="0"/>
              <a:t>43</a:t>
            </a:fld>
            <a:endParaRPr lang="en-US"/>
          </a:p>
        </p:txBody>
      </p:sp>
    </p:spTree>
    <p:extLst>
      <p:ext uri="{BB962C8B-B14F-4D97-AF65-F5344CB8AC3E}">
        <p14:creationId xmlns:p14="http://schemas.microsoft.com/office/powerpoint/2010/main" val="405864474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a good model for a set of data?</a:t>
            </a:r>
          </a:p>
        </p:txBody>
      </p:sp>
      <p:sp>
        <p:nvSpPr>
          <p:cNvPr id="3" name="Content Placeholder 2"/>
          <p:cNvSpPr>
            <a:spLocks noGrp="1"/>
          </p:cNvSpPr>
          <p:nvPr>
            <p:ph idx="1"/>
          </p:nvPr>
        </p:nvSpPr>
        <p:spPr/>
        <p:txBody>
          <a:bodyPr/>
          <a:lstStyle/>
          <a:p>
            <a:r>
              <a:rPr lang="en-US" dirty="0"/>
              <a:t>First check to make sure the sample behaves well enough to use the typical models</a:t>
            </a:r>
          </a:p>
          <a:p>
            <a:pPr lvl="1"/>
            <a:r>
              <a:rPr lang="en-US" dirty="0"/>
              <a:t>Start with the 4-plot</a:t>
            </a:r>
          </a:p>
          <a:p>
            <a:r>
              <a:rPr lang="en-US" dirty="0"/>
              <a:t>Look at the shape of the histogram</a:t>
            </a:r>
          </a:p>
          <a:p>
            <a:r>
              <a:rPr lang="en-US" dirty="0"/>
              <a:t>Examine the Q-Q plot for various distributions</a:t>
            </a:r>
          </a:p>
        </p:txBody>
      </p:sp>
      <p:sp>
        <p:nvSpPr>
          <p:cNvPr id="4" name="Slide Number Placeholder 3"/>
          <p:cNvSpPr>
            <a:spLocks noGrp="1"/>
          </p:cNvSpPr>
          <p:nvPr>
            <p:ph type="sldNum" sz="quarter" idx="12"/>
          </p:nvPr>
        </p:nvSpPr>
        <p:spPr/>
        <p:txBody>
          <a:bodyPr/>
          <a:lstStyle/>
          <a:p>
            <a:fld id="{CEC3DB3D-D9B6-47B4-965E-8F0D616CD27A}" type="slidenum">
              <a:rPr lang="en-US" smtClean="0"/>
              <a:t>44</a:t>
            </a:fld>
            <a:endParaRPr lang="en-US"/>
          </a:p>
        </p:txBody>
      </p:sp>
    </p:spTree>
    <p:extLst>
      <p:ext uri="{BB962C8B-B14F-4D97-AF65-F5344CB8AC3E}">
        <p14:creationId xmlns:p14="http://schemas.microsoft.com/office/powerpoint/2010/main" val="70780755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different are two sets of data?</a:t>
            </a:r>
          </a:p>
        </p:txBody>
      </p:sp>
      <p:sp>
        <p:nvSpPr>
          <p:cNvPr id="3" name="Content Placeholder 2"/>
          <p:cNvSpPr>
            <a:spLocks noGrp="1"/>
          </p:cNvSpPr>
          <p:nvPr>
            <p:ph idx="1"/>
          </p:nvPr>
        </p:nvSpPr>
        <p:spPr/>
        <p:txBody>
          <a:bodyPr/>
          <a:lstStyle/>
          <a:p>
            <a:r>
              <a:rPr lang="en-US" dirty="0"/>
              <a:t>Look at measures of central tendency</a:t>
            </a:r>
          </a:p>
          <a:p>
            <a:r>
              <a:rPr lang="en-US" dirty="0"/>
              <a:t>Compare dimensionless measures for higher moments if the centers seem different</a:t>
            </a:r>
          </a:p>
          <a:p>
            <a:r>
              <a:rPr lang="en-US" dirty="0"/>
              <a:t>Compare samples on the same plot</a:t>
            </a:r>
          </a:p>
          <a:p>
            <a:r>
              <a:rPr lang="en-US" dirty="0"/>
              <a:t>Use box plots</a:t>
            </a:r>
          </a:p>
          <a:p>
            <a:r>
              <a:rPr lang="en-US" dirty="0"/>
              <a:t>Use scatter plots</a:t>
            </a:r>
          </a:p>
        </p:txBody>
      </p:sp>
      <p:sp>
        <p:nvSpPr>
          <p:cNvPr id="4" name="Slide Number Placeholder 3"/>
          <p:cNvSpPr>
            <a:spLocks noGrp="1"/>
          </p:cNvSpPr>
          <p:nvPr>
            <p:ph type="sldNum" sz="quarter" idx="12"/>
          </p:nvPr>
        </p:nvSpPr>
        <p:spPr/>
        <p:txBody>
          <a:bodyPr/>
          <a:lstStyle/>
          <a:p>
            <a:fld id="{CEC3DB3D-D9B6-47B4-965E-8F0D616CD27A}" type="slidenum">
              <a:rPr lang="en-US" smtClean="0"/>
              <a:t>45</a:t>
            </a:fld>
            <a:endParaRPr lang="en-US"/>
          </a:p>
        </p:txBody>
      </p:sp>
    </p:spTree>
    <p:extLst>
      <p:ext uri="{BB962C8B-B14F-4D97-AF65-F5344CB8AC3E}">
        <p14:creationId xmlns:p14="http://schemas.microsoft.com/office/powerpoint/2010/main" val="26159899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Is the dataset taken from a single population?</a:t>
            </a:r>
          </a:p>
        </p:txBody>
      </p:sp>
      <p:sp>
        <p:nvSpPr>
          <p:cNvPr id="3" name="Content Placeholder 2"/>
          <p:cNvSpPr>
            <a:spLocks noGrp="1"/>
          </p:cNvSpPr>
          <p:nvPr>
            <p:ph idx="1"/>
          </p:nvPr>
        </p:nvSpPr>
        <p:spPr/>
        <p:txBody>
          <a:bodyPr/>
          <a:lstStyle/>
          <a:p>
            <a:r>
              <a:rPr lang="en-US" dirty="0"/>
              <a:t>Look at the run-sequence plot for drifting central tendency</a:t>
            </a:r>
          </a:p>
          <a:p>
            <a:r>
              <a:rPr lang="en-US" dirty="0"/>
              <a:t>Look at the run-sequence plot for changes in the spread of the data</a:t>
            </a:r>
          </a:p>
          <a:p>
            <a:r>
              <a:rPr lang="en-US" dirty="0"/>
              <a:t>Do summary statistics line up with what you see in histograms?</a:t>
            </a:r>
          </a:p>
        </p:txBody>
      </p:sp>
      <p:sp>
        <p:nvSpPr>
          <p:cNvPr id="4" name="Slide Number Placeholder 3"/>
          <p:cNvSpPr>
            <a:spLocks noGrp="1"/>
          </p:cNvSpPr>
          <p:nvPr>
            <p:ph type="sldNum" sz="quarter" idx="12"/>
          </p:nvPr>
        </p:nvSpPr>
        <p:spPr/>
        <p:txBody>
          <a:bodyPr/>
          <a:lstStyle/>
          <a:p>
            <a:fld id="{CEC3DB3D-D9B6-47B4-965E-8F0D616CD27A}" type="slidenum">
              <a:rPr lang="en-US" smtClean="0"/>
              <a:t>46</a:t>
            </a:fld>
            <a:endParaRPr lang="en-US"/>
          </a:p>
        </p:txBody>
      </p:sp>
    </p:spTree>
    <p:extLst>
      <p:ext uri="{BB962C8B-B14F-4D97-AF65-F5344CB8AC3E}">
        <p14:creationId xmlns:p14="http://schemas.microsoft.com/office/powerpoint/2010/main" val="31887016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Were the samples taken independently?</a:t>
            </a:r>
          </a:p>
        </p:txBody>
      </p:sp>
      <p:sp>
        <p:nvSpPr>
          <p:cNvPr id="3" name="Content Placeholder 2"/>
          <p:cNvSpPr>
            <a:spLocks noGrp="1"/>
          </p:cNvSpPr>
          <p:nvPr>
            <p:ph idx="1"/>
          </p:nvPr>
        </p:nvSpPr>
        <p:spPr/>
        <p:txBody>
          <a:bodyPr/>
          <a:lstStyle/>
          <a:p>
            <a:r>
              <a:rPr lang="en-US" dirty="0"/>
              <a:t>Look at the run-sequence plot for periodic behavior</a:t>
            </a:r>
          </a:p>
          <a:p>
            <a:r>
              <a:rPr lang="en-US" dirty="0"/>
              <a:t>Look at the lag plot for clustering along the diagonal</a:t>
            </a:r>
          </a:p>
        </p:txBody>
      </p:sp>
      <p:sp>
        <p:nvSpPr>
          <p:cNvPr id="4" name="Slide Number Placeholder 3"/>
          <p:cNvSpPr>
            <a:spLocks noGrp="1"/>
          </p:cNvSpPr>
          <p:nvPr>
            <p:ph type="sldNum" sz="quarter" idx="12"/>
          </p:nvPr>
        </p:nvSpPr>
        <p:spPr/>
        <p:txBody>
          <a:bodyPr/>
          <a:lstStyle/>
          <a:p>
            <a:fld id="{CEC3DB3D-D9B6-47B4-965E-8F0D616CD27A}" type="slidenum">
              <a:rPr lang="en-US" smtClean="0"/>
              <a:t>47</a:t>
            </a:fld>
            <a:endParaRPr lang="en-US"/>
          </a:p>
        </p:txBody>
      </p:sp>
    </p:spTree>
    <p:extLst>
      <p:ext uri="{BB962C8B-B14F-4D97-AF65-F5344CB8AC3E}">
        <p14:creationId xmlns:p14="http://schemas.microsoft.com/office/powerpoint/2010/main" val="171665249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References</a:t>
            </a:r>
          </a:p>
        </p:txBody>
      </p:sp>
      <p:sp>
        <p:nvSpPr>
          <p:cNvPr id="3" name="Content Placeholder 2"/>
          <p:cNvSpPr>
            <a:spLocks noGrp="1"/>
          </p:cNvSpPr>
          <p:nvPr>
            <p:ph idx="1"/>
          </p:nvPr>
        </p:nvSpPr>
        <p:spPr/>
        <p:txBody>
          <a:bodyPr/>
          <a:lstStyle/>
          <a:p>
            <a:pPr marL="514350" indent="-514350">
              <a:buFont typeface="+mj-lt"/>
              <a:buAutoNum type="arabicPeriod"/>
            </a:pPr>
            <a:r>
              <a:rPr lang="en-US" dirty="0"/>
              <a:t>NIST/SEMATECH Engineering Statistics Handbook</a:t>
            </a:r>
          </a:p>
          <a:p>
            <a:pPr marL="514350" indent="-514350">
              <a:buFont typeface="+mj-lt"/>
              <a:buAutoNum type="arabicPeriod"/>
            </a:pPr>
            <a:r>
              <a:rPr lang="en-US" dirty="0" err="1"/>
              <a:t>Helsel</a:t>
            </a:r>
            <a:r>
              <a:rPr lang="en-US" dirty="0"/>
              <a:t> and Hirsch (2002) Statistical Methods in Water Resources</a:t>
            </a:r>
          </a:p>
          <a:p>
            <a:pPr marL="514350" indent="-514350">
              <a:buFont typeface="+mj-lt"/>
              <a:buAutoNum type="arabicPeriod"/>
            </a:pPr>
            <a:r>
              <a:rPr lang="en-US" dirty="0" err="1"/>
              <a:t>Tamhane</a:t>
            </a:r>
            <a:r>
              <a:rPr lang="en-US" dirty="0"/>
              <a:t> and Dunlop (2000) Statistics and Data Analysis from Elementary to Intermediate</a:t>
            </a:r>
          </a:p>
        </p:txBody>
      </p:sp>
      <p:sp>
        <p:nvSpPr>
          <p:cNvPr id="4" name="Slide Number Placeholder 3"/>
          <p:cNvSpPr>
            <a:spLocks noGrp="1"/>
          </p:cNvSpPr>
          <p:nvPr>
            <p:ph type="sldNum" sz="quarter" idx="12"/>
          </p:nvPr>
        </p:nvSpPr>
        <p:spPr/>
        <p:txBody>
          <a:bodyPr/>
          <a:lstStyle/>
          <a:p>
            <a:fld id="{CEC3DB3D-D9B6-47B4-965E-8F0D616CD27A}" type="slidenum">
              <a:rPr lang="en-US" smtClean="0"/>
              <a:t>48</a:t>
            </a:fld>
            <a:endParaRPr lang="en-US"/>
          </a:p>
        </p:txBody>
      </p:sp>
    </p:spTree>
    <p:extLst>
      <p:ext uri="{BB962C8B-B14F-4D97-AF65-F5344CB8AC3E}">
        <p14:creationId xmlns:p14="http://schemas.microsoft.com/office/powerpoint/2010/main" val="41962905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Questions?</a:t>
            </a:r>
          </a:p>
        </p:txBody>
      </p:sp>
      <p:sp>
        <p:nvSpPr>
          <p:cNvPr id="6" name="Text Placeholder 5"/>
          <p:cNvSpPr>
            <a:spLocks noGrp="1"/>
          </p:cNvSpPr>
          <p:nvPr>
            <p:ph type="body" idx="1"/>
          </p:nvPr>
        </p:nvSpPr>
        <p:spPr/>
        <p:txBody>
          <a:bodyPr/>
          <a:lstStyle/>
          <a:p>
            <a:endParaRPr lang="en-US"/>
          </a:p>
        </p:txBody>
      </p:sp>
      <p:sp>
        <p:nvSpPr>
          <p:cNvPr id="4" name="Slide Number Placeholder 3"/>
          <p:cNvSpPr>
            <a:spLocks noGrp="1"/>
          </p:cNvSpPr>
          <p:nvPr>
            <p:ph type="sldNum" sz="quarter" idx="12"/>
          </p:nvPr>
        </p:nvSpPr>
        <p:spPr/>
        <p:txBody>
          <a:bodyPr/>
          <a:lstStyle/>
          <a:p>
            <a:fld id="{CEC3DB3D-D9B6-47B4-965E-8F0D616CD27A}" type="slidenum">
              <a:rPr lang="en-US" smtClean="0"/>
              <a:t>49</a:t>
            </a:fld>
            <a:endParaRPr lang="en-US"/>
          </a:p>
        </p:txBody>
      </p:sp>
    </p:spTree>
    <p:extLst>
      <p:ext uri="{BB962C8B-B14F-4D97-AF65-F5344CB8AC3E}">
        <p14:creationId xmlns:p14="http://schemas.microsoft.com/office/powerpoint/2010/main" val="34724464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5</a:t>
            </a:fld>
            <a:endParaRPr lang="en-US"/>
          </a:p>
        </p:txBody>
      </p:sp>
      <p:sp>
        <p:nvSpPr>
          <p:cNvPr id="5" name="TextBox 4"/>
          <p:cNvSpPr txBox="1"/>
          <p:nvPr/>
        </p:nvSpPr>
        <p:spPr>
          <a:xfrm>
            <a:off x="173910" y="98338"/>
            <a:ext cx="9306974"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USGS Flow Measurements </a:t>
            </a:r>
          </a:p>
        </p:txBody>
      </p:sp>
      <p:sp>
        <p:nvSpPr>
          <p:cNvPr id="7" name="TextBox 6"/>
          <p:cNvSpPr txBox="1"/>
          <p:nvPr/>
        </p:nvSpPr>
        <p:spPr>
          <a:xfrm>
            <a:off x="667752" y="1233237"/>
            <a:ext cx="2265364" cy="400110"/>
          </a:xfrm>
          <a:prstGeom prst="rect">
            <a:avLst/>
          </a:prstGeom>
          <a:noFill/>
        </p:spPr>
        <p:txBody>
          <a:bodyPr wrap="none" rtlCol="0">
            <a:spAutoFit/>
          </a:bodyPr>
          <a:lstStyle/>
          <a:p>
            <a:r>
              <a:rPr lang="en-US" sz="2000" dirty="0">
                <a:latin typeface="Lato" panose="020F0502020204030203" pitchFamily="34" charset="0"/>
              </a:rPr>
              <a:t>Measuring Agency</a:t>
            </a:r>
          </a:p>
        </p:txBody>
      </p:sp>
      <p:sp>
        <p:nvSpPr>
          <p:cNvPr id="8" name="TextBox 7"/>
          <p:cNvSpPr txBox="1"/>
          <p:nvPr/>
        </p:nvSpPr>
        <p:spPr>
          <a:xfrm>
            <a:off x="949880" y="3162747"/>
            <a:ext cx="1955985" cy="400110"/>
          </a:xfrm>
          <a:prstGeom prst="rect">
            <a:avLst/>
          </a:prstGeom>
          <a:noFill/>
        </p:spPr>
        <p:txBody>
          <a:bodyPr wrap="none" rtlCol="0">
            <a:spAutoFit/>
          </a:bodyPr>
          <a:lstStyle/>
          <a:p>
            <a:r>
              <a:rPr lang="en-US" sz="2000" dirty="0">
                <a:latin typeface="Lato" panose="020F0502020204030203" pitchFamily="34" charset="0"/>
              </a:rPr>
              <a:t>Measure Rating</a:t>
            </a:r>
          </a:p>
        </p:txBody>
      </p:sp>
      <p:sp>
        <p:nvSpPr>
          <p:cNvPr id="9" name="TextBox 8"/>
          <p:cNvSpPr txBox="1"/>
          <p:nvPr/>
        </p:nvSpPr>
        <p:spPr>
          <a:xfrm>
            <a:off x="667752" y="4873852"/>
            <a:ext cx="2239716" cy="400110"/>
          </a:xfrm>
          <a:prstGeom prst="rect">
            <a:avLst/>
          </a:prstGeom>
          <a:noFill/>
        </p:spPr>
        <p:txBody>
          <a:bodyPr wrap="none" rtlCol="0">
            <a:spAutoFit/>
          </a:bodyPr>
          <a:lstStyle/>
          <a:p>
            <a:r>
              <a:rPr lang="en-US" sz="2000" dirty="0">
                <a:latin typeface="Lato" panose="020F0502020204030203" pitchFamily="34" charset="0"/>
              </a:rPr>
              <a:t>Measure Duration</a:t>
            </a:r>
          </a:p>
        </p:txBody>
      </p:sp>
      <p:sp>
        <p:nvSpPr>
          <p:cNvPr id="10" name="TextBox 9"/>
          <p:cNvSpPr txBox="1"/>
          <p:nvPr/>
        </p:nvSpPr>
        <p:spPr>
          <a:xfrm>
            <a:off x="1514137" y="6051884"/>
            <a:ext cx="1486304" cy="400110"/>
          </a:xfrm>
          <a:prstGeom prst="rect">
            <a:avLst/>
          </a:prstGeom>
          <a:noFill/>
        </p:spPr>
        <p:txBody>
          <a:bodyPr wrap="none" rtlCol="0">
            <a:spAutoFit/>
          </a:bodyPr>
          <a:lstStyle/>
          <a:p>
            <a:r>
              <a:rPr lang="en-US" sz="2000" dirty="0">
                <a:latin typeface="Lato" panose="020F0502020204030203" pitchFamily="34" charset="0"/>
              </a:rPr>
              <a:t>Streamflow</a:t>
            </a:r>
          </a:p>
        </p:txBody>
      </p:sp>
      <p:sp>
        <p:nvSpPr>
          <p:cNvPr id="11" name="Left Brace 10"/>
          <p:cNvSpPr/>
          <p:nvPr/>
        </p:nvSpPr>
        <p:spPr>
          <a:xfrm>
            <a:off x="3332747" y="1022683"/>
            <a:ext cx="445168" cy="890337"/>
          </a:xfrm>
          <a:prstGeom prst="leftBrace">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Lato" panose="020F0502020204030203" pitchFamily="34" charset="0"/>
            </a:endParaRPr>
          </a:p>
        </p:txBody>
      </p:sp>
      <p:sp>
        <p:nvSpPr>
          <p:cNvPr id="12" name="TextBox 11"/>
          <p:cNvSpPr txBox="1"/>
          <p:nvPr/>
        </p:nvSpPr>
        <p:spPr>
          <a:xfrm>
            <a:off x="3777915" y="822628"/>
            <a:ext cx="832279"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USGS</a:t>
            </a:r>
          </a:p>
        </p:txBody>
      </p:sp>
      <p:sp>
        <p:nvSpPr>
          <p:cNvPr id="13" name="TextBox 12"/>
          <p:cNvSpPr txBox="1"/>
          <p:nvPr/>
        </p:nvSpPr>
        <p:spPr>
          <a:xfrm>
            <a:off x="3777915" y="1267797"/>
            <a:ext cx="1008609"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USACE</a:t>
            </a:r>
          </a:p>
        </p:txBody>
      </p:sp>
      <p:sp>
        <p:nvSpPr>
          <p:cNvPr id="14" name="TextBox 13"/>
          <p:cNvSpPr txBox="1"/>
          <p:nvPr/>
        </p:nvSpPr>
        <p:spPr>
          <a:xfrm>
            <a:off x="3777915" y="1712965"/>
            <a:ext cx="889987"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Other</a:t>
            </a:r>
          </a:p>
        </p:txBody>
      </p:sp>
      <p:sp>
        <p:nvSpPr>
          <p:cNvPr id="15" name="Left Brace 14"/>
          <p:cNvSpPr/>
          <p:nvPr/>
        </p:nvSpPr>
        <p:spPr>
          <a:xfrm>
            <a:off x="3291925" y="2466001"/>
            <a:ext cx="445168" cy="1823257"/>
          </a:xfrm>
          <a:prstGeom prst="leftBrace">
            <a:avLst/>
          </a:prstGeom>
          <a:ln w="381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Lato" panose="020F0502020204030203" pitchFamily="34" charset="0"/>
            </a:endParaRPr>
          </a:p>
        </p:txBody>
      </p:sp>
      <p:sp>
        <p:nvSpPr>
          <p:cNvPr id="16" name="TextBox 15"/>
          <p:cNvSpPr txBox="1"/>
          <p:nvPr/>
        </p:nvSpPr>
        <p:spPr>
          <a:xfrm>
            <a:off x="3737093" y="2265946"/>
            <a:ext cx="1223412"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Excellent</a:t>
            </a:r>
          </a:p>
        </p:txBody>
      </p:sp>
      <p:sp>
        <p:nvSpPr>
          <p:cNvPr id="17" name="TextBox 16"/>
          <p:cNvSpPr txBox="1"/>
          <p:nvPr/>
        </p:nvSpPr>
        <p:spPr>
          <a:xfrm>
            <a:off x="3737093" y="2995248"/>
            <a:ext cx="628698"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Fair</a:t>
            </a:r>
          </a:p>
        </p:txBody>
      </p:sp>
      <p:sp>
        <p:nvSpPr>
          <p:cNvPr id="18" name="TextBox 17"/>
          <p:cNvSpPr txBox="1"/>
          <p:nvPr/>
        </p:nvSpPr>
        <p:spPr>
          <a:xfrm>
            <a:off x="3737093" y="2630597"/>
            <a:ext cx="800219"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Good</a:t>
            </a:r>
          </a:p>
        </p:txBody>
      </p:sp>
      <p:sp>
        <p:nvSpPr>
          <p:cNvPr id="19" name="TextBox 18"/>
          <p:cNvSpPr txBox="1"/>
          <p:nvPr/>
        </p:nvSpPr>
        <p:spPr>
          <a:xfrm>
            <a:off x="3737093" y="3359899"/>
            <a:ext cx="748923"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Poor</a:t>
            </a:r>
          </a:p>
        </p:txBody>
      </p:sp>
      <p:sp>
        <p:nvSpPr>
          <p:cNvPr id="20" name="TextBox 19"/>
          <p:cNvSpPr txBox="1"/>
          <p:nvPr/>
        </p:nvSpPr>
        <p:spPr>
          <a:xfrm>
            <a:off x="3737093" y="3724550"/>
            <a:ext cx="1274708"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Unknown</a:t>
            </a:r>
          </a:p>
        </p:txBody>
      </p:sp>
      <p:sp>
        <p:nvSpPr>
          <p:cNvPr id="21" name="TextBox 20"/>
          <p:cNvSpPr txBox="1"/>
          <p:nvPr/>
        </p:nvSpPr>
        <p:spPr>
          <a:xfrm>
            <a:off x="3737093" y="4089203"/>
            <a:ext cx="1516762"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Unspecified</a:t>
            </a:r>
          </a:p>
        </p:txBody>
      </p:sp>
      <p:sp>
        <p:nvSpPr>
          <p:cNvPr id="22" name="TextBox 21"/>
          <p:cNvSpPr txBox="1"/>
          <p:nvPr/>
        </p:nvSpPr>
        <p:spPr>
          <a:xfrm>
            <a:off x="3376147" y="4873852"/>
            <a:ext cx="3603872"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[&lt;blank&gt;, 0.0, 0.1, 0.2, …] hours</a:t>
            </a:r>
          </a:p>
        </p:txBody>
      </p:sp>
      <p:sp>
        <p:nvSpPr>
          <p:cNvPr id="23" name="TextBox 22"/>
          <p:cNvSpPr txBox="1"/>
          <p:nvPr/>
        </p:nvSpPr>
        <p:spPr>
          <a:xfrm>
            <a:off x="3416056" y="6051884"/>
            <a:ext cx="1043876" cy="400110"/>
          </a:xfrm>
          <a:prstGeom prst="rect">
            <a:avLst/>
          </a:prstGeom>
          <a:noFill/>
        </p:spPr>
        <p:txBody>
          <a:bodyPr wrap="none" rtlCol="0">
            <a:spAutoFit/>
          </a:bodyPr>
          <a:lstStyle/>
          <a:p>
            <a:r>
              <a:rPr lang="en-US" sz="2000" dirty="0">
                <a:solidFill>
                  <a:schemeClr val="accent5"/>
                </a:solidFill>
                <a:latin typeface="Lato" panose="020F0502020204030203" pitchFamily="34" charset="0"/>
              </a:rPr>
              <a:t>in ft</a:t>
            </a:r>
            <a:r>
              <a:rPr lang="en-US" sz="2000" baseline="30000" dirty="0">
                <a:solidFill>
                  <a:schemeClr val="accent5"/>
                </a:solidFill>
                <a:latin typeface="Lato" panose="020F0502020204030203" pitchFamily="34" charset="0"/>
              </a:rPr>
              <a:t>3</a:t>
            </a:r>
            <a:r>
              <a:rPr lang="en-US" sz="2000" dirty="0">
                <a:solidFill>
                  <a:schemeClr val="accent5"/>
                </a:solidFill>
                <a:latin typeface="Lato" panose="020F0502020204030203" pitchFamily="34" charset="0"/>
              </a:rPr>
              <a:t> s</a:t>
            </a:r>
            <a:r>
              <a:rPr lang="en-US" sz="2000" baseline="30000" dirty="0">
                <a:solidFill>
                  <a:schemeClr val="accent5"/>
                </a:solidFill>
                <a:latin typeface="Lato" panose="020F0502020204030203" pitchFamily="34" charset="0"/>
              </a:rPr>
              <a:t>-1</a:t>
            </a:r>
          </a:p>
        </p:txBody>
      </p:sp>
      <p:sp>
        <p:nvSpPr>
          <p:cNvPr id="24" name="TextBox 23"/>
          <p:cNvSpPr txBox="1"/>
          <p:nvPr/>
        </p:nvSpPr>
        <p:spPr>
          <a:xfrm>
            <a:off x="9418805" y="1233237"/>
            <a:ext cx="1172116" cy="400110"/>
          </a:xfrm>
          <a:prstGeom prst="rect">
            <a:avLst/>
          </a:prstGeom>
          <a:noFill/>
        </p:spPr>
        <p:txBody>
          <a:bodyPr wrap="none" rtlCol="0">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Nominal</a:t>
            </a:r>
          </a:p>
        </p:txBody>
      </p:sp>
      <p:sp>
        <p:nvSpPr>
          <p:cNvPr id="25" name="TextBox 24"/>
          <p:cNvSpPr txBox="1"/>
          <p:nvPr/>
        </p:nvSpPr>
        <p:spPr>
          <a:xfrm>
            <a:off x="9418805" y="3177574"/>
            <a:ext cx="1058303" cy="400110"/>
          </a:xfrm>
          <a:prstGeom prst="rect">
            <a:avLst/>
          </a:prstGeom>
          <a:noFill/>
        </p:spPr>
        <p:txBody>
          <a:bodyPr wrap="none" rtlCol="0">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Ordinal</a:t>
            </a:r>
          </a:p>
        </p:txBody>
      </p:sp>
      <p:sp>
        <p:nvSpPr>
          <p:cNvPr id="26" name="TextBox 25"/>
          <p:cNvSpPr txBox="1"/>
          <p:nvPr/>
        </p:nvSpPr>
        <p:spPr>
          <a:xfrm>
            <a:off x="9277741" y="4873852"/>
            <a:ext cx="1159292" cy="400110"/>
          </a:xfrm>
          <a:prstGeom prst="rect">
            <a:avLst/>
          </a:prstGeom>
          <a:noFill/>
        </p:spPr>
        <p:txBody>
          <a:bodyPr wrap="none" rtlCol="0">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Discrete</a:t>
            </a:r>
          </a:p>
        </p:txBody>
      </p:sp>
      <p:sp>
        <p:nvSpPr>
          <p:cNvPr id="27" name="TextBox 26"/>
          <p:cNvSpPr txBox="1"/>
          <p:nvPr/>
        </p:nvSpPr>
        <p:spPr>
          <a:xfrm>
            <a:off x="8995612" y="5984180"/>
            <a:ext cx="1511952" cy="400110"/>
          </a:xfrm>
          <a:prstGeom prst="rect">
            <a:avLst/>
          </a:prstGeom>
          <a:noFill/>
        </p:spPr>
        <p:txBody>
          <a:bodyPr wrap="none" rtlCol="0">
            <a:spAutoFit/>
          </a:bodyPr>
          <a:lstStyle/>
          <a:p>
            <a:r>
              <a:rPr lang="en-US" sz="2000" b="1" dirty="0">
                <a:solidFill>
                  <a:schemeClr val="accent6"/>
                </a:solidFill>
                <a:effectLst>
                  <a:outerShdw blurRad="38100" dist="38100" dir="2700000" algn="tl">
                    <a:srgbClr val="000000">
                      <a:alpha val="43137"/>
                    </a:srgbClr>
                  </a:outerShdw>
                </a:effectLst>
                <a:latin typeface="Lato" panose="020F0502020204030203" pitchFamily="34" charset="0"/>
              </a:rPr>
              <a:t>Continuous</a:t>
            </a:r>
          </a:p>
        </p:txBody>
      </p:sp>
    </p:spTree>
    <p:extLst>
      <p:ext uri="{BB962C8B-B14F-4D97-AF65-F5344CB8AC3E}">
        <p14:creationId xmlns:p14="http://schemas.microsoft.com/office/powerpoint/2010/main" val="2961242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9"/>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9"/>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6"/>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23"/>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animBg="1"/>
      <p:bldP spid="12" grpId="0"/>
      <p:bldP spid="13" grpId="0"/>
      <p:bldP spid="14" grpId="0"/>
      <p:bldP spid="15" grpId="0" animBg="1"/>
      <p:bldP spid="16" grpId="0"/>
      <p:bldP spid="17" grpId="0"/>
      <p:bldP spid="18" grpId="0"/>
      <p:bldP spid="19" grpId="0"/>
      <p:bldP spid="20" grpId="0"/>
      <p:bldP spid="21" grpId="0"/>
      <p:bldP spid="22" grpId="0"/>
      <p:bldP spid="23" grpId="0"/>
      <p:bldP spid="24" grpId="0"/>
      <p:bldP spid="25" grpId="0"/>
      <p:bldP spid="26" grpId="0"/>
      <p:bldP spid="2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6</a:t>
            </a:fld>
            <a:endParaRPr lang="en-US"/>
          </a:p>
        </p:txBody>
      </p:sp>
      <p:sp>
        <p:nvSpPr>
          <p:cNvPr id="5" name="TextBox 4"/>
          <p:cNvSpPr txBox="1"/>
          <p:nvPr/>
        </p:nvSpPr>
        <p:spPr>
          <a:xfrm>
            <a:off x="1442513" y="98338"/>
            <a:ext cx="9306974" cy="707886"/>
          </a:xfrm>
          <a:prstGeom prst="rect">
            <a:avLst/>
          </a:prstGeom>
          <a:noFill/>
        </p:spPr>
        <p:txBody>
          <a:bodyPr wrap="square" rtlCol="0">
            <a:spAutoFit/>
          </a:bodyPr>
          <a:lstStyle/>
          <a:p>
            <a:pPr algn="ctr"/>
            <a:r>
              <a:rPr lang="en-US" sz="4000" b="1" dirty="0">
                <a:effectLst>
                  <a:outerShdw blurRad="38100" dist="38100" dir="2700000" algn="tl">
                    <a:srgbClr val="000000">
                      <a:alpha val="43137"/>
                    </a:srgbClr>
                  </a:outerShdw>
                </a:effectLst>
                <a:latin typeface="Lato" panose="020F0502020204030203" pitchFamily="34" charset="0"/>
              </a:rPr>
              <a:t>Numerical Variables</a:t>
            </a:r>
          </a:p>
        </p:txBody>
      </p:sp>
      <p:sp>
        <p:nvSpPr>
          <p:cNvPr id="6" name="TextBox 5"/>
          <p:cNvSpPr txBox="1"/>
          <p:nvPr/>
        </p:nvSpPr>
        <p:spPr>
          <a:xfrm>
            <a:off x="4070448" y="1414212"/>
            <a:ext cx="4051109" cy="707886"/>
          </a:xfrm>
          <a:prstGeom prst="rect">
            <a:avLst/>
          </a:prstGeom>
          <a:noFill/>
        </p:spPr>
        <p:txBody>
          <a:bodyPr wrap="none" rtlCol="0">
            <a:spAutoFit/>
          </a:bodyPr>
          <a:lstStyle/>
          <a:p>
            <a:pPr algn="ctr"/>
            <a:r>
              <a:rPr lang="en-US" sz="4000" b="1" dirty="0">
                <a:solidFill>
                  <a:schemeClr val="accent5"/>
                </a:solidFill>
                <a:effectLst>
                  <a:outerShdw blurRad="38100" dist="38100" dir="2700000" algn="tl">
                    <a:srgbClr val="000000">
                      <a:alpha val="43137"/>
                    </a:srgbClr>
                  </a:outerShdw>
                </a:effectLst>
                <a:latin typeface="Lato" panose="020F0502020204030203" pitchFamily="34" charset="0"/>
              </a:rPr>
              <a:t>Interval vs. Ratio</a:t>
            </a:r>
          </a:p>
        </p:txBody>
      </p:sp>
      <p:sp>
        <p:nvSpPr>
          <p:cNvPr id="7" name="TextBox 6"/>
          <p:cNvSpPr txBox="1"/>
          <p:nvPr/>
        </p:nvSpPr>
        <p:spPr>
          <a:xfrm>
            <a:off x="2648329" y="2202194"/>
            <a:ext cx="2642258" cy="1200329"/>
          </a:xfrm>
          <a:prstGeom prst="rect">
            <a:avLst/>
          </a:prstGeom>
          <a:noFill/>
        </p:spPr>
        <p:txBody>
          <a:bodyPr wrap="square" rtlCol="0">
            <a:spAutoFit/>
          </a:bodyPr>
          <a:lstStyle/>
          <a:p>
            <a:pPr algn="ctr"/>
            <a:r>
              <a:rPr lang="en-US" sz="2400" dirty="0">
                <a:latin typeface="Lato" panose="020F0502020204030203" pitchFamily="34" charset="0"/>
              </a:rPr>
              <a:t>Comparable by difference, but not ratio</a:t>
            </a:r>
          </a:p>
        </p:txBody>
      </p:sp>
      <p:sp>
        <p:nvSpPr>
          <p:cNvPr id="8" name="TextBox 7"/>
          <p:cNvSpPr txBox="1"/>
          <p:nvPr/>
        </p:nvSpPr>
        <p:spPr>
          <a:xfrm>
            <a:off x="6818682" y="2312953"/>
            <a:ext cx="2642258" cy="1200329"/>
          </a:xfrm>
          <a:prstGeom prst="rect">
            <a:avLst/>
          </a:prstGeom>
          <a:noFill/>
        </p:spPr>
        <p:txBody>
          <a:bodyPr wrap="square" rtlCol="0">
            <a:spAutoFit/>
          </a:bodyPr>
          <a:lstStyle/>
          <a:p>
            <a:pPr algn="ctr"/>
            <a:r>
              <a:rPr lang="en-US" sz="2400" dirty="0">
                <a:latin typeface="Lato" panose="020F0502020204030203" pitchFamily="34" charset="0"/>
              </a:rPr>
              <a:t>Comparable by both, has “natural zero”</a:t>
            </a:r>
          </a:p>
        </p:txBody>
      </p:sp>
      <p:sp>
        <p:nvSpPr>
          <p:cNvPr id="9" name="TextBox 8"/>
          <p:cNvSpPr txBox="1"/>
          <p:nvPr/>
        </p:nvSpPr>
        <p:spPr>
          <a:xfrm>
            <a:off x="2987457" y="4382994"/>
            <a:ext cx="1963999" cy="830997"/>
          </a:xfrm>
          <a:prstGeom prst="rect">
            <a:avLst/>
          </a:prstGeom>
          <a:noFill/>
        </p:spPr>
        <p:txBody>
          <a:bodyPr wrap="none" rtlCol="0">
            <a:spAutoFit/>
          </a:bodyPr>
          <a:lstStyle/>
          <a:p>
            <a:pPr algn="ctr"/>
            <a:r>
              <a:rPr lang="en-US" sz="2400" dirty="0">
                <a:latin typeface="Lato" panose="020F0502020204030203" pitchFamily="34" charset="0"/>
              </a:rPr>
              <a:t>Example:</a:t>
            </a:r>
            <a:br>
              <a:rPr lang="en-US" sz="2400" dirty="0">
                <a:latin typeface="Lato" panose="020F0502020204030203" pitchFamily="34" charset="0"/>
              </a:rPr>
            </a:br>
            <a:r>
              <a:rPr lang="en-US" sz="2400" dirty="0">
                <a:latin typeface="Lato" panose="020F0502020204030203" pitchFamily="34" charset="0"/>
              </a:rPr>
              <a:t>Temperature</a:t>
            </a:r>
          </a:p>
        </p:txBody>
      </p:sp>
      <p:sp>
        <p:nvSpPr>
          <p:cNvPr id="10" name="TextBox 9"/>
          <p:cNvSpPr txBox="1"/>
          <p:nvPr/>
        </p:nvSpPr>
        <p:spPr>
          <a:xfrm>
            <a:off x="7431924" y="4396250"/>
            <a:ext cx="1415772" cy="830997"/>
          </a:xfrm>
          <a:prstGeom prst="rect">
            <a:avLst/>
          </a:prstGeom>
          <a:noFill/>
        </p:spPr>
        <p:txBody>
          <a:bodyPr wrap="none" rtlCol="0">
            <a:spAutoFit/>
          </a:bodyPr>
          <a:lstStyle/>
          <a:p>
            <a:pPr algn="ctr"/>
            <a:r>
              <a:rPr lang="en-US" sz="2400" dirty="0">
                <a:latin typeface="Lato" panose="020F0502020204030203" pitchFamily="34" charset="0"/>
              </a:rPr>
              <a:t>Example:</a:t>
            </a:r>
          </a:p>
          <a:p>
            <a:pPr algn="ctr"/>
            <a:r>
              <a:rPr lang="en-US" sz="2400" dirty="0">
                <a:latin typeface="Lato" panose="020F0502020204030203" pitchFamily="34" charset="0"/>
              </a:rPr>
              <a:t>Distance</a:t>
            </a:r>
          </a:p>
        </p:txBody>
      </p:sp>
      <p:sp>
        <p:nvSpPr>
          <p:cNvPr id="11" name="TextBox 10"/>
          <p:cNvSpPr txBox="1"/>
          <p:nvPr/>
        </p:nvSpPr>
        <p:spPr>
          <a:xfrm rot="19513156">
            <a:off x="7271205" y="3660476"/>
            <a:ext cx="1902683" cy="919401"/>
          </a:xfrm>
          <a:prstGeom prst="roundRect">
            <a:avLst/>
          </a:prstGeom>
          <a:noFill/>
          <a:ln>
            <a:solidFill>
              <a:schemeClr val="accent6"/>
            </a:solidFill>
          </a:ln>
        </p:spPr>
        <p:txBody>
          <a:bodyPr wrap="none" rtlCol="0">
            <a:spAutoFit/>
          </a:bodyPr>
          <a:lstStyle/>
          <a:p>
            <a:pPr algn="ctr"/>
            <a:r>
              <a:rPr lang="en-US" sz="2400" b="1" dirty="0">
                <a:solidFill>
                  <a:schemeClr val="accent6"/>
                </a:solidFill>
                <a:effectLst>
                  <a:outerShdw blurRad="38100" dist="38100" dir="2700000" algn="tl">
                    <a:srgbClr val="000000">
                      <a:alpha val="43137"/>
                    </a:srgbClr>
                  </a:outerShdw>
                </a:effectLst>
                <a:latin typeface="Lato" panose="020F0502020204030203" pitchFamily="34" charset="0"/>
              </a:rPr>
              <a:t>STRONGER</a:t>
            </a:r>
          </a:p>
          <a:p>
            <a:pPr algn="ctr"/>
            <a:r>
              <a:rPr lang="en-US" sz="2400" b="1" dirty="0">
                <a:solidFill>
                  <a:schemeClr val="accent6"/>
                </a:solidFill>
                <a:effectLst>
                  <a:outerShdw blurRad="38100" dist="38100" dir="2700000" algn="tl">
                    <a:srgbClr val="000000">
                      <a:alpha val="43137"/>
                    </a:srgbClr>
                  </a:outerShdw>
                </a:effectLst>
                <a:latin typeface="Lato" panose="020F0502020204030203" pitchFamily="34" charset="0"/>
              </a:rPr>
              <a:t>SCALE</a:t>
            </a:r>
          </a:p>
        </p:txBody>
      </p:sp>
      <p:sp>
        <p:nvSpPr>
          <p:cNvPr id="12" name="TextBox 11"/>
          <p:cNvSpPr txBox="1"/>
          <p:nvPr/>
        </p:nvSpPr>
        <p:spPr>
          <a:xfrm>
            <a:off x="2639206" y="5216113"/>
            <a:ext cx="2660503" cy="646331"/>
          </a:xfrm>
          <a:prstGeom prst="rect">
            <a:avLst/>
          </a:prstGeom>
          <a:noFill/>
        </p:spPr>
        <p:txBody>
          <a:bodyPr wrap="square" rtlCol="0">
            <a:spAutoFit/>
          </a:bodyPr>
          <a:lstStyle/>
          <a:p>
            <a:pPr algn="ctr"/>
            <a:r>
              <a:rPr lang="en-US" dirty="0">
                <a:latin typeface="Lato" panose="020F0502020204030203" pitchFamily="34" charset="0"/>
              </a:rPr>
              <a:t>80°F is </a:t>
            </a:r>
            <a:r>
              <a:rPr lang="en-US" b="1" dirty="0">
                <a:solidFill>
                  <a:schemeClr val="accent5"/>
                </a:solidFill>
                <a:latin typeface="Lato" panose="020F0502020204030203" pitchFamily="34" charset="0"/>
              </a:rPr>
              <a:t>not</a:t>
            </a:r>
            <a:r>
              <a:rPr lang="en-US" dirty="0">
                <a:latin typeface="Lato" panose="020F0502020204030203" pitchFamily="34" charset="0"/>
              </a:rPr>
              <a:t> 4 times hotter than 20°F.</a:t>
            </a:r>
          </a:p>
        </p:txBody>
      </p:sp>
      <p:sp>
        <p:nvSpPr>
          <p:cNvPr id="13" name="TextBox 12"/>
          <p:cNvSpPr txBox="1"/>
          <p:nvPr/>
        </p:nvSpPr>
        <p:spPr>
          <a:xfrm>
            <a:off x="6892294" y="5216112"/>
            <a:ext cx="2660503" cy="646331"/>
          </a:xfrm>
          <a:prstGeom prst="rect">
            <a:avLst/>
          </a:prstGeom>
          <a:noFill/>
        </p:spPr>
        <p:txBody>
          <a:bodyPr wrap="square" rtlCol="0">
            <a:spAutoFit/>
          </a:bodyPr>
          <a:lstStyle/>
          <a:p>
            <a:pPr algn="ctr"/>
            <a:r>
              <a:rPr lang="en-US" dirty="0">
                <a:latin typeface="Lato" panose="020F0502020204030203" pitchFamily="34" charset="0"/>
              </a:rPr>
              <a:t>50 km </a:t>
            </a:r>
            <a:r>
              <a:rPr lang="en-US" b="1" dirty="0">
                <a:solidFill>
                  <a:schemeClr val="accent5"/>
                </a:solidFill>
                <a:latin typeface="Lato" panose="020F0502020204030203" pitchFamily="34" charset="0"/>
              </a:rPr>
              <a:t>is</a:t>
            </a:r>
            <a:r>
              <a:rPr lang="en-US" dirty="0">
                <a:latin typeface="Lato" panose="020F0502020204030203" pitchFamily="34" charset="0"/>
              </a:rPr>
              <a:t> 10 times farther than 5 km.</a:t>
            </a:r>
          </a:p>
        </p:txBody>
      </p:sp>
    </p:spTree>
    <p:extLst>
      <p:ext uri="{BB962C8B-B14F-4D97-AF65-F5344CB8AC3E}">
        <p14:creationId xmlns:p14="http://schemas.microsoft.com/office/powerpoint/2010/main" val="3099922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animBg="1"/>
      <p:bldP spid="12"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CEC3DB3D-D9B6-47B4-965E-8F0D616CD27A}" type="slidenum">
              <a:rPr lang="en-US" smtClean="0"/>
              <a:t>7</a:t>
            </a:fld>
            <a:endParaRPr lang="en-US"/>
          </a:p>
        </p:txBody>
      </p:sp>
      <p:sp>
        <p:nvSpPr>
          <p:cNvPr id="5" name="TextBox 4"/>
          <p:cNvSpPr txBox="1"/>
          <p:nvPr/>
        </p:nvSpPr>
        <p:spPr>
          <a:xfrm>
            <a:off x="173910" y="98338"/>
            <a:ext cx="9306974"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Categorical Data Summaries</a:t>
            </a:r>
          </a:p>
        </p:txBody>
      </p:sp>
      <p:graphicFrame>
        <p:nvGraphicFramePr>
          <p:cNvPr id="8" name="Table 7"/>
          <p:cNvGraphicFramePr>
            <a:graphicFrameLocks noGrp="1"/>
          </p:cNvGraphicFramePr>
          <p:nvPr>
            <p:extLst>
              <p:ext uri="{D42A27DB-BD31-4B8C-83A1-F6EECF244321}">
                <p14:modId xmlns:p14="http://schemas.microsoft.com/office/powerpoint/2010/main" val="951433792"/>
              </p:ext>
            </p:extLst>
          </p:nvPr>
        </p:nvGraphicFramePr>
        <p:xfrm>
          <a:off x="536574" y="3876923"/>
          <a:ext cx="4359275" cy="1783080"/>
        </p:xfrm>
        <a:graphic>
          <a:graphicData uri="http://schemas.openxmlformats.org/drawingml/2006/table">
            <a:tbl>
              <a:tblPr/>
              <a:tblGrid>
                <a:gridCol w="1156051">
                  <a:extLst>
                    <a:ext uri="{9D8B030D-6E8A-4147-A177-3AD203B41FA5}">
                      <a16:colId xmlns:a16="http://schemas.microsoft.com/office/drawing/2014/main" val="20000"/>
                    </a:ext>
                  </a:extLst>
                </a:gridCol>
                <a:gridCol w="951333">
                  <a:extLst>
                    <a:ext uri="{9D8B030D-6E8A-4147-A177-3AD203B41FA5}">
                      <a16:colId xmlns:a16="http://schemas.microsoft.com/office/drawing/2014/main" val="20001"/>
                    </a:ext>
                  </a:extLst>
                </a:gridCol>
                <a:gridCol w="2251891">
                  <a:extLst>
                    <a:ext uri="{9D8B030D-6E8A-4147-A177-3AD203B41FA5}">
                      <a16:colId xmlns:a16="http://schemas.microsoft.com/office/drawing/2014/main" val="20002"/>
                    </a:ext>
                  </a:extLst>
                </a:gridCol>
              </a:tblGrid>
              <a:tr h="190500">
                <a:tc>
                  <a:txBody>
                    <a:bodyPr/>
                    <a:lstStyle/>
                    <a:p>
                      <a:pPr algn="ctr" fontAlgn="ctr"/>
                      <a:r>
                        <a:rPr lang="en-US" sz="1400" b="1" i="0" u="none" strike="noStrike" dirty="0">
                          <a:solidFill>
                            <a:srgbClr val="000000"/>
                          </a:solidFill>
                          <a:effectLst/>
                          <a:latin typeface="Consolas" panose="020B0609020204030204" pitchFamily="49" charset="0"/>
                        </a:rPr>
                        <a:t>Rating</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onsolas" panose="020B0609020204030204" pitchFamily="49" charset="0"/>
                        </a:rPr>
                        <a:t>Frequency</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400" b="1" i="0" u="none" strike="noStrike">
                          <a:solidFill>
                            <a:srgbClr val="000000"/>
                          </a:solidFill>
                          <a:effectLst/>
                          <a:latin typeface="Consolas" panose="020B0609020204030204" pitchFamily="49" charset="0"/>
                        </a:rPr>
                        <a:t>Relative Frequency (%)</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90500">
                <a:tc>
                  <a:txBody>
                    <a:bodyPr/>
                    <a:lstStyle/>
                    <a:p>
                      <a:pPr algn="ctr" fontAlgn="ctr"/>
                      <a:r>
                        <a:rPr lang="en-US" sz="1400" b="0" i="0" u="none" strike="noStrike">
                          <a:solidFill>
                            <a:srgbClr val="000000"/>
                          </a:solidFill>
                          <a:effectLst/>
                          <a:latin typeface="Consolas" panose="020B0609020204030204" pitchFamily="49" charset="0"/>
                        </a:rPr>
                        <a:t>Excellent</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a:solidFill>
                            <a:srgbClr val="000000"/>
                          </a:solidFill>
                          <a:effectLst/>
                          <a:latin typeface="Consolas" panose="020B0609020204030204" pitchFamily="49" charset="0"/>
                        </a:rPr>
                        <a:t>22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0" i="0" u="none" strike="noStrike" dirty="0">
                          <a:solidFill>
                            <a:srgbClr val="000000"/>
                          </a:solidFill>
                          <a:effectLst/>
                          <a:latin typeface="Consolas" panose="020B0609020204030204" pitchFamily="49" charset="0"/>
                        </a:rPr>
                        <a:t>8.3</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1"/>
                  </a:ext>
                </a:extLst>
              </a:tr>
              <a:tr h="190500">
                <a:tc>
                  <a:txBody>
                    <a:bodyPr/>
                    <a:lstStyle/>
                    <a:p>
                      <a:pPr algn="ctr" fontAlgn="ctr"/>
                      <a:r>
                        <a:rPr lang="en-US" sz="1400" b="0" i="0" u="none" strike="noStrike">
                          <a:solidFill>
                            <a:srgbClr val="000000"/>
                          </a:solidFill>
                          <a:effectLst/>
                          <a:latin typeface="Consolas" panose="020B0609020204030204" pitchFamily="49" charset="0"/>
                        </a:rPr>
                        <a:t>Good</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115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43.6</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2"/>
                  </a:ext>
                </a:extLst>
              </a:tr>
              <a:tr h="190500">
                <a:tc>
                  <a:txBody>
                    <a:bodyPr/>
                    <a:lstStyle/>
                    <a:p>
                      <a:pPr algn="ctr" fontAlgn="ctr"/>
                      <a:r>
                        <a:rPr lang="en-US" sz="1400" b="0" i="0" u="none" strike="noStrike">
                          <a:solidFill>
                            <a:srgbClr val="000000"/>
                          </a:solidFill>
                          <a:effectLst/>
                          <a:latin typeface="Consolas" panose="020B0609020204030204" pitchFamily="49" charset="0"/>
                        </a:rPr>
                        <a:t>Fair</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84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31.8</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3"/>
                  </a:ext>
                </a:extLst>
              </a:tr>
              <a:tr h="190500">
                <a:tc>
                  <a:txBody>
                    <a:bodyPr/>
                    <a:lstStyle/>
                    <a:p>
                      <a:pPr algn="ctr" fontAlgn="ctr"/>
                      <a:r>
                        <a:rPr lang="en-US" sz="1400" b="0" i="0" u="none" strike="noStrike">
                          <a:solidFill>
                            <a:srgbClr val="000000"/>
                          </a:solidFill>
                          <a:effectLst/>
                          <a:latin typeface="Consolas" panose="020B0609020204030204" pitchFamily="49" charset="0"/>
                        </a:rPr>
                        <a:t>Poor</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26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9.8</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4"/>
                  </a:ext>
                </a:extLst>
              </a:tr>
              <a:tr h="190500">
                <a:tc>
                  <a:txBody>
                    <a:bodyPr/>
                    <a:lstStyle/>
                    <a:p>
                      <a:pPr algn="ctr" fontAlgn="ctr"/>
                      <a:r>
                        <a:rPr lang="en-US" sz="1400" b="0" i="0" u="none" strike="noStrike">
                          <a:solidFill>
                            <a:srgbClr val="000000"/>
                          </a:solidFill>
                          <a:effectLst/>
                          <a:latin typeface="Consolas" panose="020B0609020204030204" pitchFamily="49" charset="0"/>
                        </a:rPr>
                        <a:t>Unknown</a:t>
                      </a:r>
                    </a:p>
                  </a:txBody>
                  <a:tcPr marL="9525" marR="9525" marT="9525" marB="0" anchor="ctr">
                    <a:lnL>
                      <a:noFill/>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1</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tcPr>
                </a:tc>
                <a:tc>
                  <a:txBody>
                    <a:bodyPr/>
                    <a:lstStyle/>
                    <a:p>
                      <a:pPr algn="ctr" fontAlgn="ctr"/>
                      <a:r>
                        <a:rPr lang="en-US" sz="1400" b="0" i="0" u="none" strike="noStrike">
                          <a:solidFill>
                            <a:srgbClr val="000000"/>
                          </a:solidFill>
                          <a:effectLst/>
                          <a:latin typeface="Consolas" panose="020B0609020204030204" pitchFamily="49" charset="0"/>
                        </a:rPr>
                        <a:t>0.4</a:t>
                      </a:r>
                    </a:p>
                  </a:txBody>
                  <a:tcPr marL="9525" marR="9525" marT="9525" marB="0" anchor="ctr">
                    <a:lnL w="6350" cap="flat" cmpd="sng" algn="ctr">
                      <a:solidFill>
                        <a:srgbClr val="000000"/>
                      </a:solidFill>
                      <a:prstDash val="solid"/>
                      <a:round/>
                      <a:headEnd type="none" w="med" len="med"/>
                      <a:tailEnd type="none" w="med" len="med"/>
                    </a:lnL>
                    <a:lnR>
                      <a:noFill/>
                    </a:lnR>
                    <a:lnT>
                      <a:noFill/>
                    </a:lnT>
                    <a:lnB>
                      <a:noFill/>
                    </a:lnB>
                  </a:tcPr>
                </a:tc>
                <a:extLst>
                  <a:ext uri="{0D108BD9-81ED-4DB2-BD59-A6C34878D82A}">
                    <a16:rowId xmlns:a16="http://schemas.microsoft.com/office/drawing/2014/main" val="10005"/>
                  </a:ext>
                </a:extLst>
              </a:tr>
              <a:tr h="190500">
                <a:tc>
                  <a:txBody>
                    <a:bodyPr/>
                    <a:lstStyle/>
                    <a:p>
                      <a:pPr algn="ctr" fontAlgn="ctr"/>
                      <a:r>
                        <a:rPr lang="en-US" sz="1400" b="0" i="0" u="none" strike="noStrike">
                          <a:solidFill>
                            <a:srgbClr val="000000"/>
                          </a:solidFill>
                          <a:effectLst/>
                          <a:latin typeface="Consolas" panose="020B0609020204030204" pitchFamily="49" charset="0"/>
                        </a:rPr>
                        <a:t>Unspecified</a:t>
                      </a:r>
                    </a:p>
                  </a:txBody>
                  <a:tcPr marL="9525" marR="9525" marT="9525" marB="0" anchor="ctr">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onsolas" panose="020B0609020204030204" pitchFamily="49" charset="0"/>
                        </a:rPr>
                        <a:t>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tcPr>
                </a:tc>
                <a:tc>
                  <a:txBody>
                    <a:bodyPr/>
                    <a:lstStyle/>
                    <a:p>
                      <a:pPr algn="ctr" fontAlgn="ctr"/>
                      <a:r>
                        <a:rPr lang="en-US" sz="1400" b="0" i="0" u="none" strike="noStrike">
                          <a:solidFill>
                            <a:srgbClr val="000000"/>
                          </a:solidFill>
                          <a:effectLst/>
                          <a:latin typeface="Consolas" panose="020B0609020204030204" pitchFamily="49" charset="0"/>
                        </a:rPr>
                        <a:t>6.1</a:t>
                      </a:r>
                    </a:p>
                  </a:txBody>
                  <a:tcPr marL="9525" marR="9525" marT="9525" marB="0" anchor="ctr">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6"/>
                  </a:ext>
                </a:extLst>
              </a:tr>
              <a:tr h="190500">
                <a:tc>
                  <a:txBody>
                    <a:bodyPr/>
                    <a:lstStyle/>
                    <a:p>
                      <a:pPr algn="ctr" fontAlgn="ctr"/>
                      <a:r>
                        <a:rPr lang="en-US" sz="1400" b="1" i="0" u="none" strike="noStrike">
                          <a:solidFill>
                            <a:srgbClr val="000000"/>
                          </a:solidFill>
                          <a:effectLst/>
                          <a:latin typeface="Consolas" panose="020B0609020204030204" pitchFamily="49" charset="0"/>
                        </a:rPr>
                        <a:t>Total</a:t>
                      </a:r>
                    </a:p>
                  </a:txBody>
                  <a:tcPr marL="9525" marR="9525" marT="9525" marB="0" anchor="ctr">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1" i="0" u="none" strike="noStrike">
                          <a:solidFill>
                            <a:srgbClr val="000000"/>
                          </a:solidFill>
                          <a:effectLst/>
                          <a:latin typeface="Consolas" panose="020B0609020204030204" pitchFamily="49" charset="0"/>
                        </a:rPr>
                        <a:t>264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tcPr>
                </a:tc>
                <a:tc>
                  <a:txBody>
                    <a:bodyPr/>
                    <a:lstStyle/>
                    <a:p>
                      <a:pPr algn="ctr" fontAlgn="ctr"/>
                      <a:r>
                        <a:rPr lang="en-US" sz="1400" b="1" i="0" u="none" strike="noStrike" dirty="0">
                          <a:solidFill>
                            <a:srgbClr val="000000"/>
                          </a:solidFill>
                          <a:effectLst/>
                          <a:latin typeface="Consolas" panose="020B0609020204030204" pitchFamily="49" charset="0"/>
                        </a:rPr>
                        <a:t>100</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tcPr>
                </a:tc>
                <a:extLst>
                  <a:ext uri="{0D108BD9-81ED-4DB2-BD59-A6C34878D82A}">
                    <a16:rowId xmlns:a16="http://schemas.microsoft.com/office/drawing/2014/main" val="10007"/>
                  </a:ext>
                </a:extLst>
              </a:tr>
            </a:tbl>
          </a:graphicData>
        </a:graphic>
      </p:graphicFrame>
      <p:sp>
        <p:nvSpPr>
          <p:cNvPr id="9" name="TextBox 8"/>
          <p:cNvSpPr txBox="1"/>
          <p:nvPr/>
        </p:nvSpPr>
        <p:spPr>
          <a:xfrm>
            <a:off x="1859341" y="5841289"/>
            <a:ext cx="1904689" cy="369332"/>
          </a:xfrm>
          <a:prstGeom prst="rect">
            <a:avLst/>
          </a:prstGeom>
          <a:noFill/>
        </p:spPr>
        <p:txBody>
          <a:bodyPr wrap="none" rtlCol="0">
            <a:spAutoFit/>
          </a:bodyPr>
          <a:lstStyle/>
          <a:p>
            <a:r>
              <a:rPr lang="en-US" b="1" dirty="0">
                <a:solidFill>
                  <a:schemeClr val="accent5"/>
                </a:solidFill>
                <a:effectLst>
                  <a:outerShdw blurRad="38100" dist="38100" dir="2700000" algn="tl">
                    <a:srgbClr val="000000">
                      <a:alpha val="43137"/>
                    </a:srgbClr>
                  </a:outerShdw>
                </a:effectLst>
                <a:latin typeface="Lato" panose="020F0502020204030203" pitchFamily="34" charset="0"/>
              </a:rPr>
              <a:t>Frequency Table</a:t>
            </a:r>
          </a:p>
        </p:txBody>
      </p:sp>
      <p:sp>
        <p:nvSpPr>
          <p:cNvPr id="12" name="TextBox 11"/>
          <p:cNvSpPr txBox="1"/>
          <p:nvPr/>
        </p:nvSpPr>
        <p:spPr>
          <a:xfrm>
            <a:off x="7929892" y="5841289"/>
            <a:ext cx="1524776" cy="369332"/>
          </a:xfrm>
          <a:prstGeom prst="rect">
            <a:avLst/>
          </a:prstGeom>
          <a:noFill/>
        </p:spPr>
        <p:txBody>
          <a:bodyPr wrap="none" rtlCol="0">
            <a:spAutoFit/>
          </a:bodyPr>
          <a:lstStyle/>
          <a:p>
            <a:r>
              <a:rPr lang="en-US" b="1" dirty="0">
                <a:solidFill>
                  <a:schemeClr val="accent5"/>
                </a:solidFill>
                <a:effectLst>
                  <a:outerShdw blurRad="38100" dist="38100" dir="2700000" algn="tl">
                    <a:srgbClr val="000000">
                      <a:alpha val="43137"/>
                    </a:srgbClr>
                  </a:outerShdw>
                </a:effectLst>
                <a:latin typeface="Lato" panose="020F0502020204030203" pitchFamily="34" charset="0"/>
              </a:rPr>
              <a:t>Pareto Chart</a:t>
            </a:r>
          </a:p>
        </p:txBody>
      </p:sp>
      <p:sp>
        <p:nvSpPr>
          <p:cNvPr id="13" name="TextBox 12"/>
          <p:cNvSpPr txBox="1"/>
          <p:nvPr/>
        </p:nvSpPr>
        <p:spPr>
          <a:xfrm>
            <a:off x="240585" y="1079688"/>
            <a:ext cx="4231288" cy="2308324"/>
          </a:xfrm>
          <a:prstGeom prst="rect">
            <a:avLst/>
          </a:prstGeom>
          <a:noFill/>
        </p:spPr>
        <p:txBody>
          <a:bodyPr wrap="square" rtlCol="0">
            <a:spAutoFit/>
          </a:bodyPr>
          <a:lstStyle/>
          <a:p>
            <a:r>
              <a:rPr lang="en-US" sz="2400" dirty="0">
                <a:latin typeface="Lato" panose="020F0502020204030203" pitchFamily="34" charset="0"/>
              </a:rPr>
              <a:t>Arithmetical operations are not meaningful for categorical data.</a:t>
            </a:r>
          </a:p>
          <a:p>
            <a:endParaRPr lang="en-US" sz="2400" b="1" dirty="0">
              <a:latin typeface="Lato" panose="020F0502020204030203" pitchFamily="34" charset="0"/>
            </a:endParaRPr>
          </a:p>
          <a:p>
            <a:r>
              <a:rPr lang="en-US" sz="2400" dirty="0">
                <a:latin typeface="Lato" panose="020F0502020204030203" pitchFamily="34" charset="0"/>
              </a:rPr>
              <a:t>Summary statistic:</a:t>
            </a:r>
          </a:p>
          <a:p>
            <a:r>
              <a:rPr lang="en-US" sz="2400" b="1" dirty="0">
                <a:latin typeface="Lato" panose="020F0502020204030203" pitchFamily="34" charset="0"/>
              </a:rPr>
              <a:t>Count</a:t>
            </a:r>
          </a:p>
        </p:txBody>
      </p:sp>
      <p:pic>
        <p:nvPicPr>
          <p:cNvPr id="15" name="Picture 14"/>
          <p:cNvPicPr>
            <a:picLocks noChangeAspect="1"/>
          </p:cNvPicPr>
          <p:nvPr/>
        </p:nvPicPr>
        <p:blipFill rotWithShape="1">
          <a:blip r:embed="rId2"/>
          <a:srcRect l="616" t="687" r="521" b="549"/>
          <a:stretch/>
        </p:blipFill>
        <p:spPr>
          <a:xfrm>
            <a:off x="5581648" y="1089160"/>
            <a:ext cx="6400800" cy="4570843"/>
          </a:xfrm>
          <a:prstGeom prst="rect">
            <a:avLst/>
          </a:prstGeom>
        </p:spPr>
      </p:pic>
    </p:spTree>
    <p:extLst>
      <p:ext uri="{BB962C8B-B14F-4D97-AF65-F5344CB8AC3E}">
        <p14:creationId xmlns:p14="http://schemas.microsoft.com/office/powerpoint/2010/main" val="28926891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C3DB3D-D9B6-47B4-965E-8F0D616CD27A}" type="slidenum">
              <a:rPr lang="en-US" smtClean="0"/>
              <a:t>8</a:t>
            </a:fld>
            <a:endParaRPr lang="en-US"/>
          </a:p>
        </p:txBody>
      </p:sp>
      <p:sp>
        <p:nvSpPr>
          <p:cNvPr id="3" name="TextBox 2"/>
          <p:cNvSpPr txBox="1"/>
          <p:nvPr/>
        </p:nvSpPr>
        <p:spPr>
          <a:xfrm>
            <a:off x="173909" y="98338"/>
            <a:ext cx="10846515"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Percentiles</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4" name="TextBox 3"/>
          <p:cNvSpPr txBox="1"/>
          <p:nvPr/>
        </p:nvSpPr>
        <p:spPr>
          <a:xfrm>
            <a:off x="240584" y="1079688"/>
            <a:ext cx="6400800" cy="1569660"/>
          </a:xfrm>
          <a:prstGeom prst="rect">
            <a:avLst/>
          </a:prstGeom>
          <a:noFill/>
        </p:spPr>
        <p:txBody>
          <a:bodyPr wrap="square" rtlCol="0">
            <a:spAutoFit/>
          </a:bodyPr>
          <a:lstStyle/>
          <a:p>
            <a:r>
              <a:rPr lang="en-US" sz="2400" dirty="0">
                <a:latin typeface="Lato" panose="020F0502020204030203" pitchFamily="34" charset="0"/>
              </a:rPr>
              <a:t>The </a:t>
            </a:r>
            <a:r>
              <a:rPr lang="el-GR" sz="2400" i="1" dirty="0">
                <a:latin typeface="Lato" panose="020F0502020204030203" pitchFamily="34" charset="0"/>
              </a:rPr>
              <a:t>α</a:t>
            </a:r>
            <a:r>
              <a:rPr lang="en-US" sz="2400" dirty="0">
                <a:latin typeface="Lato" panose="020F0502020204030203" pitchFamily="34" charset="0"/>
              </a:rPr>
              <a:t>-percentile of a dataset is the data value where </a:t>
            </a:r>
            <a:r>
              <a:rPr lang="el-GR" sz="2400" b="1" i="1" dirty="0">
                <a:latin typeface="Lato" panose="020F0502020204030203" pitchFamily="34" charset="0"/>
              </a:rPr>
              <a:t>α</a:t>
            </a:r>
            <a:r>
              <a:rPr lang="en-US" sz="2400" b="1" dirty="0">
                <a:latin typeface="Lato" panose="020F0502020204030203" pitchFamily="34" charset="0"/>
              </a:rPr>
              <a:t>% of the data are below it.</a:t>
            </a:r>
          </a:p>
          <a:p>
            <a:endParaRPr lang="en-US" sz="2400" b="1" dirty="0">
              <a:latin typeface="Lato" panose="020F0502020204030203" pitchFamily="34" charset="0"/>
            </a:endParaRPr>
          </a:p>
          <a:p>
            <a:endParaRPr lang="en-US" sz="2400" dirty="0">
              <a:latin typeface="Lato" panose="020F0502020204030203"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36036607"/>
              </p:ext>
            </p:extLst>
          </p:nvPr>
        </p:nvGraphicFramePr>
        <p:xfrm>
          <a:off x="8790722" y="914006"/>
          <a:ext cx="182880" cy="5486400"/>
        </p:xfrm>
        <a:graphic>
          <a:graphicData uri="http://schemas.openxmlformats.org/drawingml/2006/table">
            <a:tbl>
              <a:tblPr>
                <a:tableStyleId>{2D5ABB26-0587-4C30-8999-92F81FD0307C}</a:tableStyleId>
              </a:tblPr>
              <a:tblGrid>
                <a:gridCol w="182880">
                  <a:extLst>
                    <a:ext uri="{9D8B030D-6E8A-4147-A177-3AD203B41FA5}">
                      <a16:colId xmlns:a16="http://schemas.microsoft.com/office/drawing/2014/main" val="20000"/>
                    </a:ext>
                  </a:extLst>
                </a:gridCol>
              </a:tblGrid>
              <a:tr h="91440">
                <a:tc>
                  <a:txBody>
                    <a:bodyPr/>
                    <a:lstStyle/>
                    <a:p>
                      <a:pPr algn="r" fontAlgn="b"/>
                      <a:r>
                        <a:rPr lang="en-US" sz="1200" u="none" strike="noStrike" dirty="0">
                          <a:effectLst/>
                          <a:latin typeface="Consolas" panose="020B0609020204030204" pitchFamily="49" charset="0"/>
                        </a:rPr>
                        <a:t>10</a:t>
                      </a:r>
                      <a:endParaRPr lang="en-US" sz="1200" b="0" i="0" u="none" strike="noStrike" dirty="0">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0"/>
                  </a:ext>
                </a:extLst>
              </a:tr>
              <a:tr h="91440">
                <a:tc>
                  <a:txBody>
                    <a:bodyPr/>
                    <a:lstStyle/>
                    <a:p>
                      <a:pPr algn="r" fontAlgn="b"/>
                      <a:r>
                        <a:rPr lang="en-US" sz="1200" u="none" strike="noStrike">
                          <a:effectLst/>
                          <a:latin typeface="Consolas" panose="020B0609020204030204" pitchFamily="49" charset="0"/>
                        </a:rPr>
                        <a:t>10</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1"/>
                  </a:ext>
                </a:extLst>
              </a:tr>
              <a:tr h="91440">
                <a:tc>
                  <a:txBody>
                    <a:bodyPr/>
                    <a:lstStyle/>
                    <a:p>
                      <a:pPr algn="r" fontAlgn="b"/>
                      <a:r>
                        <a:rPr lang="en-US" sz="1200" u="none" strike="noStrike">
                          <a:effectLst/>
                          <a:latin typeface="Consolas" panose="020B0609020204030204" pitchFamily="49" charset="0"/>
                        </a:rPr>
                        <a:t>10</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2"/>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3"/>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4"/>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5"/>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6"/>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7"/>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8"/>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9"/>
                  </a:ext>
                </a:extLst>
              </a:tr>
              <a:tr h="91440">
                <a:tc>
                  <a:txBody>
                    <a:bodyPr/>
                    <a:lstStyle/>
                    <a:p>
                      <a:pPr algn="r" fontAlgn="b"/>
                      <a:r>
                        <a:rPr lang="en-US" sz="1200" u="none" strike="noStrike">
                          <a:effectLst/>
                          <a:latin typeface="Consolas" panose="020B0609020204030204" pitchFamily="49" charset="0"/>
                        </a:rPr>
                        <a:t>7</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0"/>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1"/>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2"/>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3"/>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4"/>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5"/>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6"/>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7"/>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8"/>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9"/>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0"/>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1"/>
                  </a:ext>
                </a:extLst>
              </a:tr>
              <a:tr h="91440">
                <a:tc>
                  <a:txBody>
                    <a:bodyPr/>
                    <a:lstStyle/>
                    <a:p>
                      <a:pPr algn="r" fontAlgn="b"/>
                      <a:r>
                        <a:rPr lang="en-US" sz="1200" u="none" strike="noStrike">
                          <a:effectLst/>
                          <a:latin typeface="Consolas" panose="020B0609020204030204" pitchFamily="49" charset="0"/>
                        </a:rPr>
                        <a:t>3</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2"/>
                  </a:ext>
                </a:extLst>
              </a:tr>
              <a:tr h="91440">
                <a:tc>
                  <a:txBody>
                    <a:bodyPr/>
                    <a:lstStyle/>
                    <a:p>
                      <a:pPr algn="r" fontAlgn="b"/>
                      <a:r>
                        <a:rPr lang="en-US" sz="1200" u="none" strike="noStrike">
                          <a:effectLst/>
                          <a:latin typeface="Consolas" panose="020B0609020204030204" pitchFamily="49" charset="0"/>
                        </a:rPr>
                        <a:t>3</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3"/>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4"/>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5"/>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6"/>
                  </a:ext>
                </a:extLst>
              </a:tr>
              <a:tr h="91440">
                <a:tc>
                  <a:txBody>
                    <a:bodyPr/>
                    <a:lstStyle/>
                    <a:p>
                      <a:pPr algn="r" fontAlgn="b"/>
                      <a:r>
                        <a:rPr lang="en-US" sz="1200" u="none" strike="noStrike">
                          <a:effectLst/>
                          <a:latin typeface="Consolas" panose="020B0609020204030204" pitchFamily="49" charset="0"/>
                        </a:rPr>
                        <a:t>1</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7"/>
                  </a:ext>
                </a:extLst>
              </a:tr>
              <a:tr h="91440">
                <a:tc>
                  <a:txBody>
                    <a:bodyPr/>
                    <a:lstStyle/>
                    <a:p>
                      <a:pPr algn="r" fontAlgn="b"/>
                      <a:r>
                        <a:rPr lang="en-US" sz="1200" u="none" strike="noStrike">
                          <a:effectLst/>
                          <a:latin typeface="Consolas" panose="020B0609020204030204" pitchFamily="49" charset="0"/>
                        </a:rPr>
                        <a:t>1</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8"/>
                  </a:ext>
                </a:extLst>
              </a:tr>
              <a:tr h="91440">
                <a:tc>
                  <a:txBody>
                    <a:bodyPr/>
                    <a:lstStyle/>
                    <a:p>
                      <a:pPr algn="r" fontAlgn="b"/>
                      <a:r>
                        <a:rPr lang="en-US" sz="1200" u="none" strike="noStrike" dirty="0">
                          <a:effectLst/>
                          <a:latin typeface="Consolas" panose="020B0609020204030204" pitchFamily="49" charset="0"/>
                        </a:rPr>
                        <a:t>1</a:t>
                      </a:r>
                      <a:endParaRPr lang="en-US" sz="1200" b="0" i="0" u="none" strike="noStrike" dirty="0">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9"/>
                  </a:ext>
                </a:extLst>
              </a:tr>
            </a:tbl>
          </a:graphicData>
        </a:graphic>
      </p:graphicFrame>
      <p:sp>
        <p:nvSpPr>
          <p:cNvPr id="8" name="TextBox 7"/>
          <p:cNvSpPr txBox="1"/>
          <p:nvPr/>
        </p:nvSpPr>
        <p:spPr>
          <a:xfrm>
            <a:off x="9317952" y="1212061"/>
            <a:ext cx="1702472" cy="584775"/>
          </a:xfrm>
          <a:prstGeom prst="rect">
            <a:avLst/>
          </a:prstGeom>
          <a:noFill/>
        </p:spPr>
        <p:txBody>
          <a:bodyPr wrap="square" rtlCol="0" anchor="ctr">
            <a:spAutoFit/>
          </a:bodyPr>
          <a:lstStyle/>
          <a:p>
            <a:r>
              <a:rPr lang="en-US" sz="1600" dirty="0">
                <a:latin typeface="Lato" panose="020F0502020204030203" pitchFamily="34" charset="0"/>
              </a:rPr>
              <a:t>9.1</a:t>
            </a:r>
          </a:p>
          <a:p>
            <a:r>
              <a:rPr lang="en-US" sz="1600" dirty="0">
                <a:latin typeface="Lato" panose="020F0502020204030203" pitchFamily="34" charset="0"/>
              </a:rPr>
              <a:t>90%</a:t>
            </a:r>
          </a:p>
        </p:txBody>
      </p:sp>
      <p:sp>
        <p:nvSpPr>
          <p:cNvPr id="9" name="Isosceles Triangle 8"/>
          <p:cNvSpPr/>
          <p:nvPr/>
        </p:nvSpPr>
        <p:spPr>
          <a:xfrm rot="16200000">
            <a:off x="9044250" y="1390148"/>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0" name="TextBox 9"/>
          <p:cNvSpPr txBox="1"/>
          <p:nvPr/>
        </p:nvSpPr>
        <p:spPr>
          <a:xfrm>
            <a:off x="9317952" y="2167086"/>
            <a:ext cx="1702472" cy="584775"/>
          </a:xfrm>
          <a:prstGeom prst="rect">
            <a:avLst/>
          </a:prstGeom>
          <a:noFill/>
        </p:spPr>
        <p:txBody>
          <a:bodyPr wrap="square" rtlCol="0" anchor="ctr">
            <a:spAutoFit/>
          </a:bodyPr>
          <a:lstStyle/>
          <a:p>
            <a:r>
              <a:rPr lang="en-US" sz="1600" dirty="0">
                <a:latin typeface="Lato" panose="020F0502020204030203" pitchFamily="34" charset="0"/>
              </a:rPr>
              <a:t>8.0</a:t>
            </a:r>
          </a:p>
          <a:p>
            <a:r>
              <a:rPr lang="en-US" sz="1600" dirty="0">
                <a:latin typeface="Lato" panose="020F0502020204030203" pitchFamily="34" charset="0"/>
              </a:rPr>
              <a:t>75%</a:t>
            </a:r>
          </a:p>
        </p:txBody>
      </p:sp>
      <p:sp>
        <p:nvSpPr>
          <p:cNvPr id="11" name="Isosceles Triangle 10"/>
          <p:cNvSpPr/>
          <p:nvPr/>
        </p:nvSpPr>
        <p:spPr>
          <a:xfrm rot="16200000">
            <a:off x="9044250" y="2345173"/>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2" name="TextBox 11"/>
          <p:cNvSpPr txBox="1"/>
          <p:nvPr/>
        </p:nvSpPr>
        <p:spPr>
          <a:xfrm>
            <a:off x="9317952" y="3455147"/>
            <a:ext cx="1702472" cy="584775"/>
          </a:xfrm>
          <a:prstGeom prst="rect">
            <a:avLst/>
          </a:prstGeom>
          <a:noFill/>
        </p:spPr>
        <p:txBody>
          <a:bodyPr wrap="square" rtlCol="0" anchor="ctr">
            <a:spAutoFit/>
          </a:bodyPr>
          <a:lstStyle/>
          <a:p>
            <a:r>
              <a:rPr lang="en-US" sz="1600" dirty="0">
                <a:latin typeface="Lato" panose="020F0502020204030203" pitchFamily="34" charset="0"/>
              </a:rPr>
              <a:t>5.0</a:t>
            </a:r>
          </a:p>
          <a:p>
            <a:r>
              <a:rPr lang="en-US" sz="1600" dirty="0">
                <a:latin typeface="Lato" panose="020F0502020204030203" pitchFamily="34" charset="0"/>
              </a:rPr>
              <a:t>50%</a:t>
            </a:r>
          </a:p>
        </p:txBody>
      </p:sp>
      <p:sp>
        <p:nvSpPr>
          <p:cNvPr id="13" name="Isosceles Triangle 12"/>
          <p:cNvSpPr/>
          <p:nvPr/>
        </p:nvSpPr>
        <p:spPr>
          <a:xfrm rot="16200000">
            <a:off x="9044250" y="363323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4" name="TextBox 13"/>
          <p:cNvSpPr txBox="1"/>
          <p:nvPr/>
        </p:nvSpPr>
        <p:spPr>
          <a:xfrm>
            <a:off x="9317952" y="4668207"/>
            <a:ext cx="1702472" cy="584775"/>
          </a:xfrm>
          <a:prstGeom prst="rect">
            <a:avLst/>
          </a:prstGeom>
          <a:noFill/>
        </p:spPr>
        <p:txBody>
          <a:bodyPr wrap="square" rtlCol="0" anchor="ctr">
            <a:spAutoFit/>
          </a:bodyPr>
          <a:lstStyle/>
          <a:p>
            <a:r>
              <a:rPr lang="en-US" sz="1600" dirty="0">
                <a:latin typeface="Lato" panose="020F0502020204030203" pitchFamily="34" charset="0"/>
              </a:rPr>
              <a:t>3.25</a:t>
            </a:r>
          </a:p>
          <a:p>
            <a:r>
              <a:rPr lang="en-US" sz="1600" dirty="0">
                <a:latin typeface="Lato" panose="020F0502020204030203" pitchFamily="34" charset="0"/>
              </a:rPr>
              <a:t>25%</a:t>
            </a:r>
          </a:p>
        </p:txBody>
      </p:sp>
      <p:sp>
        <p:nvSpPr>
          <p:cNvPr id="15" name="Isosceles Triangle 14"/>
          <p:cNvSpPr/>
          <p:nvPr/>
        </p:nvSpPr>
        <p:spPr>
          <a:xfrm rot="16200000">
            <a:off x="9044250" y="484629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6" name="TextBox 15"/>
          <p:cNvSpPr txBox="1"/>
          <p:nvPr/>
        </p:nvSpPr>
        <p:spPr>
          <a:xfrm>
            <a:off x="9317952" y="5521773"/>
            <a:ext cx="1702472" cy="584775"/>
          </a:xfrm>
          <a:prstGeom prst="rect">
            <a:avLst/>
          </a:prstGeom>
          <a:noFill/>
        </p:spPr>
        <p:txBody>
          <a:bodyPr wrap="square" rtlCol="0" anchor="ctr">
            <a:spAutoFit/>
          </a:bodyPr>
          <a:lstStyle/>
          <a:p>
            <a:r>
              <a:rPr lang="en-US" sz="1600" dirty="0">
                <a:latin typeface="Lato" panose="020F0502020204030203" pitchFamily="34" charset="0"/>
              </a:rPr>
              <a:t>1.9</a:t>
            </a:r>
          </a:p>
          <a:p>
            <a:r>
              <a:rPr lang="en-US" sz="1600" dirty="0">
                <a:latin typeface="Lato" panose="020F0502020204030203" pitchFamily="34" charset="0"/>
              </a:rPr>
              <a:t>10%</a:t>
            </a:r>
          </a:p>
        </p:txBody>
      </p:sp>
      <p:sp>
        <p:nvSpPr>
          <p:cNvPr id="17" name="Isosceles Triangle 16"/>
          <p:cNvSpPr/>
          <p:nvPr/>
        </p:nvSpPr>
        <p:spPr>
          <a:xfrm rot="16200000">
            <a:off x="9044250" y="5699860"/>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8" name="TextBox 17"/>
          <p:cNvSpPr txBox="1"/>
          <p:nvPr/>
        </p:nvSpPr>
        <p:spPr>
          <a:xfrm>
            <a:off x="9317952" y="683113"/>
            <a:ext cx="1702472" cy="584775"/>
          </a:xfrm>
          <a:prstGeom prst="rect">
            <a:avLst/>
          </a:prstGeom>
          <a:noFill/>
        </p:spPr>
        <p:txBody>
          <a:bodyPr wrap="square" rtlCol="0" anchor="ctr">
            <a:spAutoFit/>
          </a:bodyPr>
          <a:lstStyle/>
          <a:p>
            <a:r>
              <a:rPr lang="en-US" sz="1600" dirty="0">
                <a:latin typeface="Lato" panose="020F0502020204030203" pitchFamily="34" charset="0"/>
              </a:rPr>
              <a:t>10.0</a:t>
            </a:r>
          </a:p>
          <a:p>
            <a:r>
              <a:rPr lang="en-US" sz="1600" dirty="0">
                <a:latin typeface="Lato" panose="020F0502020204030203" pitchFamily="34" charset="0"/>
              </a:rPr>
              <a:t>100%</a:t>
            </a:r>
          </a:p>
        </p:txBody>
      </p:sp>
      <p:sp>
        <p:nvSpPr>
          <p:cNvPr id="19" name="Isosceles Triangle 18"/>
          <p:cNvSpPr/>
          <p:nvPr/>
        </p:nvSpPr>
        <p:spPr>
          <a:xfrm rot="16200000">
            <a:off x="9044250" y="861200"/>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20" name="TextBox 19"/>
          <p:cNvSpPr txBox="1"/>
          <p:nvPr/>
        </p:nvSpPr>
        <p:spPr>
          <a:xfrm>
            <a:off x="9317952" y="6068247"/>
            <a:ext cx="1702472" cy="584775"/>
          </a:xfrm>
          <a:prstGeom prst="rect">
            <a:avLst/>
          </a:prstGeom>
          <a:noFill/>
        </p:spPr>
        <p:txBody>
          <a:bodyPr wrap="square" rtlCol="0" anchor="ctr">
            <a:spAutoFit/>
          </a:bodyPr>
          <a:lstStyle/>
          <a:p>
            <a:r>
              <a:rPr lang="en-US" sz="1600" dirty="0">
                <a:latin typeface="Lato" panose="020F0502020204030203" pitchFamily="34" charset="0"/>
              </a:rPr>
              <a:t>1.0</a:t>
            </a:r>
          </a:p>
          <a:p>
            <a:r>
              <a:rPr lang="en-US" sz="1600" dirty="0">
                <a:latin typeface="Lato" panose="020F0502020204030203" pitchFamily="34" charset="0"/>
              </a:rPr>
              <a:t>0%</a:t>
            </a:r>
          </a:p>
        </p:txBody>
      </p:sp>
      <p:sp>
        <p:nvSpPr>
          <p:cNvPr id="21" name="Isosceles Triangle 20"/>
          <p:cNvSpPr/>
          <p:nvPr/>
        </p:nvSpPr>
        <p:spPr>
          <a:xfrm rot="16200000">
            <a:off x="9044250" y="624633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22" name="Rectangle 21"/>
          <p:cNvSpPr/>
          <p:nvPr/>
        </p:nvSpPr>
        <p:spPr>
          <a:xfrm>
            <a:off x="240584" y="3103312"/>
            <a:ext cx="4114800" cy="830997"/>
          </a:xfrm>
          <a:prstGeom prst="rect">
            <a:avLst/>
          </a:prstGeom>
        </p:spPr>
        <p:txBody>
          <a:bodyPr wrap="square">
            <a:spAutoFit/>
          </a:bodyPr>
          <a:lstStyle/>
          <a:p>
            <a:r>
              <a:rPr lang="en-US" sz="2400" dirty="0">
                <a:latin typeface="Lato" panose="020F0502020204030203" pitchFamily="34" charset="0"/>
              </a:rPr>
              <a:t>Values shown at right have been interpolated.</a:t>
            </a:r>
          </a:p>
        </p:txBody>
      </p:sp>
      <p:sp>
        <p:nvSpPr>
          <p:cNvPr id="23" name="Rectangle 22"/>
          <p:cNvSpPr/>
          <p:nvPr/>
        </p:nvSpPr>
        <p:spPr>
          <a:xfrm>
            <a:off x="240584" y="4837894"/>
            <a:ext cx="4114800" cy="1938992"/>
          </a:xfrm>
          <a:prstGeom prst="rect">
            <a:avLst/>
          </a:prstGeom>
        </p:spPr>
        <p:txBody>
          <a:bodyPr>
            <a:spAutoFit/>
          </a:bodyPr>
          <a:lstStyle/>
          <a:p>
            <a:r>
              <a:rPr lang="en-US" sz="2400" dirty="0">
                <a:latin typeface="Consolas" panose="020B0609020204030204" pitchFamily="49" charset="0"/>
              </a:rPr>
              <a:t>Excel:</a:t>
            </a:r>
          </a:p>
          <a:p>
            <a:r>
              <a:rPr lang="en-US" sz="2400" dirty="0">
                <a:latin typeface="Lucida Console" panose="020B0609040504020204" pitchFamily="49" charset="0"/>
              </a:rPr>
              <a:t>=PERCENTILE.INC(x, k)</a:t>
            </a:r>
          </a:p>
          <a:p>
            <a:endParaRPr lang="en-US" sz="2400" dirty="0">
              <a:latin typeface="Lucida Console" panose="020B0609040504020204" pitchFamily="49" charset="0"/>
            </a:endParaRPr>
          </a:p>
          <a:p>
            <a:r>
              <a:rPr lang="en-US" sz="2400" dirty="0">
                <a:latin typeface="Consolas" panose="020B0609020204030204" pitchFamily="49" charset="0"/>
              </a:rPr>
              <a:t>[R]:</a:t>
            </a:r>
          </a:p>
          <a:p>
            <a:r>
              <a:rPr lang="en-US" sz="2400" dirty="0">
                <a:latin typeface="Lucida Console" panose="020B0609040504020204" pitchFamily="49" charset="0"/>
              </a:rPr>
              <a:t>quantile(x, probs)</a:t>
            </a:r>
          </a:p>
        </p:txBody>
      </p:sp>
    </p:spTree>
    <p:extLst>
      <p:ext uri="{BB962C8B-B14F-4D97-AF65-F5344CB8AC3E}">
        <p14:creationId xmlns:p14="http://schemas.microsoft.com/office/powerpoint/2010/main" val="3670365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8"/>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9"/>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2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animBg="1"/>
      <p:bldP spid="10" grpId="0"/>
      <p:bldP spid="11" grpId="0" animBg="1"/>
      <p:bldP spid="12" grpId="0"/>
      <p:bldP spid="13" grpId="0" animBg="1"/>
      <p:bldP spid="14" grpId="0"/>
      <p:bldP spid="15" grpId="0" animBg="1"/>
      <p:bldP spid="16" grpId="0"/>
      <p:bldP spid="17" grpId="0" animBg="1"/>
      <p:bldP spid="18" grpId="0"/>
      <p:bldP spid="19" grpId="0" animBg="1"/>
      <p:bldP spid="20" grpId="0"/>
      <p:bldP spid="21" grpId="0" animBg="1"/>
      <p:bldP spid="22" grpId="0"/>
      <p:bldP spid="2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CEC3DB3D-D9B6-47B4-965E-8F0D616CD27A}" type="slidenum">
              <a:rPr lang="en-US" smtClean="0"/>
              <a:t>9</a:t>
            </a:fld>
            <a:endParaRPr lang="en-US"/>
          </a:p>
        </p:txBody>
      </p:sp>
      <p:sp>
        <p:nvSpPr>
          <p:cNvPr id="3" name="TextBox 2"/>
          <p:cNvSpPr txBox="1"/>
          <p:nvPr/>
        </p:nvSpPr>
        <p:spPr>
          <a:xfrm>
            <a:off x="173909" y="98338"/>
            <a:ext cx="10846515" cy="584775"/>
          </a:xfrm>
          <a:prstGeom prst="rect">
            <a:avLst/>
          </a:prstGeom>
          <a:noFill/>
        </p:spPr>
        <p:txBody>
          <a:bodyPr wrap="square" rtlCol="0">
            <a:spAutoFit/>
          </a:bodyPr>
          <a:lstStyle/>
          <a:p>
            <a:r>
              <a:rPr lang="en-US" sz="3200" b="1" dirty="0">
                <a:effectLst>
                  <a:outerShdw blurRad="38100" dist="38100" dir="2700000" algn="tl">
                    <a:srgbClr val="000000">
                      <a:alpha val="43137"/>
                    </a:srgbClr>
                  </a:outerShdw>
                </a:effectLst>
                <a:latin typeface="Lato" panose="020F0502020204030203" pitchFamily="34" charset="0"/>
              </a:rPr>
              <a:t>Numerical Data Summaries: </a:t>
            </a:r>
            <a:r>
              <a:rPr lang="en-US" sz="3200" dirty="0">
                <a:effectLst>
                  <a:outerShdw blurRad="38100" dist="38100" dir="2700000" algn="tl">
                    <a:srgbClr val="000000">
                      <a:alpha val="43137"/>
                    </a:srgbClr>
                  </a:outerShdw>
                </a:effectLst>
                <a:latin typeface="Lato" panose="020F0502020204030203" pitchFamily="34" charset="0"/>
              </a:rPr>
              <a:t>Five-Number Summary</a:t>
            </a:r>
            <a:endParaRPr lang="en-US" sz="3200" b="1" dirty="0">
              <a:effectLst>
                <a:outerShdw blurRad="38100" dist="38100" dir="2700000" algn="tl">
                  <a:srgbClr val="000000">
                    <a:alpha val="43137"/>
                  </a:srgbClr>
                </a:outerShdw>
              </a:effectLst>
              <a:latin typeface="Lato" panose="020F0502020204030203" pitchFamily="34" charset="0"/>
            </a:endParaRPr>
          </a:p>
        </p:txBody>
      </p:sp>
      <p:sp>
        <p:nvSpPr>
          <p:cNvPr id="4" name="TextBox 3"/>
          <p:cNvSpPr txBox="1"/>
          <p:nvPr/>
        </p:nvSpPr>
        <p:spPr>
          <a:xfrm>
            <a:off x="240584" y="1079688"/>
            <a:ext cx="4114800" cy="1938992"/>
          </a:xfrm>
          <a:prstGeom prst="rect">
            <a:avLst/>
          </a:prstGeom>
          <a:noFill/>
        </p:spPr>
        <p:txBody>
          <a:bodyPr wrap="square" rtlCol="0">
            <a:spAutoFit/>
          </a:bodyPr>
          <a:lstStyle/>
          <a:p>
            <a:r>
              <a:rPr lang="en-US" sz="2400" dirty="0">
                <a:latin typeface="Lato" panose="020F0502020204030203" pitchFamily="34" charset="0"/>
              </a:rPr>
              <a:t>A quick, standard way to represent a dataset.</a:t>
            </a:r>
          </a:p>
          <a:p>
            <a:endParaRPr lang="en-US" sz="2400" b="1" dirty="0">
              <a:latin typeface="Lato" panose="020F0502020204030203" pitchFamily="34" charset="0"/>
            </a:endParaRPr>
          </a:p>
          <a:p>
            <a:r>
              <a:rPr lang="en-US" sz="2400" b="1" dirty="0">
                <a:latin typeface="Lato" panose="020F0502020204030203" pitchFamily="34" charset="0"/>
              </a:rPr>
              <a:t>Other measures can be derived from it.</a:t>
            </a:r>
          </a:p>
        </p:txBody>
      </p:sp>
      <p:graphicFrame>
        <p:nvGraphicFramePr>
          <p:cNvPr id="5" name="Table 4"/>
          <p:cNvGraphicFramePr>
            <a:graphicFrameLocks noGrp="1"/>
          </p:cNvGraphicFramePr>
          <p:nvPr>
            <p:extLst>
              <p:ext uri="{D42A27DB-BD31-4B8C-83A1-F6EECF244321}">
                <p14:modId xmlns:p14="http://schemas.microsoft.com/office/powerpoint/2010/main" val="3689590531"/>
              </p:ext>
            </p:extLst>
          </p:nvPr>
        </p:nvGraphicFramePr>
        <p:xfrm>
          <a:off x="8790722" y="914006"/>
          <a:ext cx="182880" cy="5486400"/>
        </p:xfrm>
        <a:graphic>
          <a:graphicData uri="http://schemas.openxmlformats.org/drawingml/2006/table">
            <a:tbl>
              <a:tblPr>
                <a:tableStyleId>{2D5ABB26-0587-4C30-8999-92F81FD0307C}</a:tableStyleId>
              </a:tblPr>
              <a:tblGrid>
                <a:gridCol w="182880">
                  <a:extLst>
                    <a:ext uri="{9D8B030D-6E8A-4147-A177-3AD203B41FA5}">
                      <a16:colId xmlns:a16="http://schemas.microsoft.com/office/drawing/2014/main" val="20000"/>
                    </a:ext>
                  </a:extLst>
                </a:gridCol>
              </a:tblGrid>
              <a:tr h="91440">
                <a:tc>
                  <a:txBody>
                    <a:bodyPr/>
                    <a:lstStyle/>
                    <a:p>
                      <a:pPr algn="r" fontAlgn="b"/>
                      <a:r>
                        <a:rPr lang="en-US" sz="1200" u="none" strike="noStrike" dirty="0">
                          <a:effectLst/>
                          <a:latin typeface="Consolas" panose="020B0609020204030204" pitchFamily="49" charset="0"/>
                        </a:rPr>
                        <a:t>10</a:t>
                      </a:r>
                      <a:endParaRPr lang="en-US" sz="1200" b="0" i="0" u="none" strike="noStrike" dirty="0">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0"/>
                  </a:ext>
                </a:extLst>
              </a:tr>
              <a:tr h="91440">
                <a:tc>
                  <a:txBody>
                    <a:bodyPr/>
                    <a:lstStyle/>
                    <a:p>
                      <a:pPr algn="r" fontAlgn="b"/>
                      <a:r>
                        <a:rPr lang="en-US" sz="1200" u="none" strike="noStrike">
                          <a:effectLst/>
                          <a:latin typeface="Consolas" panose="020B0609020204030204" pitchFamily="49" charset="0"/>
                        </a:rPr>
                        <a:t>10</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1"/>
                  </a:ext>
                </a:extLst>
              </a:tr>
              <a:tr h="91440">
                <a:tc>
                  <a:txBody>
                    <a:bodyPr/>
                    <a:lstStyle/>
                    <a:p>
                      <a:pPr algn="r" fontAlgn="b"/>
                      <a:r>
                        <a:rPr lang="en-US" sz="1200" u="none" strike="noStrike">
                          <a:effectLst/>
                          <a:latin typeface="Consolas" panose="020B0609020204030204" pitchFamily="49" charset="0"/>
                        </a:rPr>
                        <a:t>10</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2"/>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3"/>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4"/>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5"/>
                  </a:ext>
                </a:extLst>
              </a:tr>
              <a:tr h="91440">
                <a:tc>
                  <a:txBody>
                    <a:bodyPr/>
                    <a:lstStyle/>
                    <a:p>
                      <a:pPr algn="r" fontAlgn="b"/>
                      <a:r>
                        <a:rPr lang="en-US" sz="1200" u="none" strike="noStrike">
                          <a:effectLst/>
                          <a:latin typeface="Consolas" panose="020B0609020204030204" pitchFamily="49" charset="0"/>
                        </a:rPr>
                        <a:t>9</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6"/>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7"/>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8"/>
                  </a:ext>
                </a:extLst>
              </a:tr>
              <a:tr h="91440">
                <a:tc>
                  <a:txBody>
                    <a:bodyPr/>
                    <a:lstStyle/>
                    <a:p>
                      <a:pPr algn="r" fontAlgn="b"/>
                      <a:r>
                        <a:rPr lang="en-US" sz="1200" u="none" strike="noStrike">
                          <a:effectLst/>
                          <a:latin typeface="Consolas" panose="020B0609020204030204" pitchFamily="49" charset="0"/>
                        </a:rPr>
                        <a:t>8</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09"/>
                  </a:ext>
                </a:extLst>
              </a:tr>
              <a:tr h="91440">
                <a:tc>
                  <a:txBody>
                    <a:bodyPr/>
                    <a:lstStyle/>
                    <a:p>
                      <a:pPr algn="r" fontAlgn="b"/>
                      <a:r>
                        <a:rPr lang="en-US" sz="1200" u="none" strike="noStrike">
                          <a:effectLst/>
                          <a:latin typeface="Consolas" panose="020B0609020204030204" pitchFamily="49" charset="0"/>
                        </a:rPr>
                        <a:t>7</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0"/>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1"/>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2"/>
                  </a:ext>
                </a:extLst>
              </a:tr>
              <a:tr h="91440">
                <a:tc>
                  <a:txBody>
                    <a:bodyPr/>
                    <a:lstStyle/>
                    <a:p>
                      <a:pPr algn="r" fontAlgn="b"/>
                      <a:r>
                        <a:rPr lang="en-US" sz="1200" u="none" strike="noStrike">
                          <a:effectLst/>
                          <a:latin typeface="Consolas" panose="020B0609020204030204" pitchFamily="49" charset="0"/>
                        </a:rPr>
                        <a:t>6</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3"/>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4"/>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5"/>
                  </a:ext>
                </a:extLst>
              </a:tr>
              <a:tr h="91440">
                <a:tc>
                  <a:txBody>
                    <a:bodyPr/>
                    <a:lstStyle/>
                    <a:p>
                      <a:pPr algn="r" fontAlgn="b"/>
                      <a:r>
                        <a:rPr lang="en-US" sz="1200" u="none" strike="noStrike">
                          <a:effectLst/>
                          <a:latin typeface="Consolas" panose="020B0609020204030204" pitchFamily="49" charset="0"/>
                        </a:rPr>
                        <a:t>5</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6"/>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7"/>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8"/>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19"/>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0"/>
                  </a:ext>
                </a:extLst>
              </a:tr>
              <a:tr h="91440">
                <a:tc>
                  <a:txBody>
                    <a:bodyPr/>
                    <a:lstStyle/>
                    <a:p>
                      <a:pPr algn="r" fontAlgn="b"/>
                      <a:r>
                        <a:rPr lang="en-US" sz="1200" u="none" strike="noStrike">
                          <a:effectLst/>
                          <a:latin typeface="Consolas" panose="020B0609020204030204" pitchFamily="49" charset="0"/>
                        </a:rPr>
                        <a:t>4</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1"/>
                  </a:ext>
                </a:extLst>
              </a:tr>
              <a:tr h="91440">
                <a:tc>
                  <a:txBody>
                    <a:bodyPr/>
                    <a:lstStyle/>
                    <a:p>
                      <a:pPr algn="r" fontAlgn="b"/>
                      <a:r>
                        <a:rPr lang="en-US" sz="1200" u="none" strike="noStrike">
                          <a:effectLst/>
                          <a:latin typeface="Consolas" panose="020B0609020204030204" pitchFamily="49" charset="0"/>
                        </a:rPr>
                        <a:t>3</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2"/>
                  </a:ext>
                </a:extLst>
              </a:tr>
              <a:tr h="91440">
                <a:tc>
                  <a:txBody>
                    <a:bodyPr/>
                    <a:lstStyle/>
                    <a:p>
                      <a:pPr algn="r" fontAlgn="b"/>
                      <a:r>
                        <a:rPr lang="en-US" sz="1200" u="none" strike="noStrike">
                          <a:effectLst/>
                          <a:latin typeface="Consolas" panose="020B0609020204030204" pitchFamily="49" charset="0"/>
                        </a:rPr>
                        <a:t>3</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3"/>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4"/>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5"/>
                  </a:ext>
                </a:extLst>
              </a:tr>
              <a:tr h="91440">
                <a:tc>
                  <a:txBody>
                    <a:bodyPr/>
                    <a:lstStyle/>
                    <a:p>
                      <a:pPr algn="r" fontAlgn="b"/>
                      <a:r>
                        <a:rPr lang="en-US" sz="1200" u="none" strike="noStrike">
                          <a:effectLst/>
                          <a:latin typeface="Consolas" panose="020B0609020204030204" pitchFamily="49" charset="0"/>
                        </a:rPr>
                        <a:t>2</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6"/>
                  </a:ext>
                </a:extLst>
              </a:tr>
              <a:tr h="91440">
                <a:tc>
                  <a:txBody>
                    <a:bodyPr/>
                    <a:lstStyle/>
                    <a:p>
                      <a:pPr algn="r" fontAlgn="b"/>
                      <a:r>
                        <a:rPr lang="en-US" sz="1200" u="none" strike="noStrike">
                          <a:effectLst/>
                          <a:latin typeface="Consolas" panose="020B0609020204030204" pitchFamily="49" charset="0"/>
                        </a:rPr>
                        <a:t>1</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7"/>
                  </a:ext>
                </a:extLst>
              </a:tr>
              <a:tr h="91440">
                <a:tc>
                  <a:txBody>
                    <a:bodyPr/>
                    <a:lstStyle/>
                    <a:p>
                      <a:pPr algn="r" fontAlgn="b"/>
                      <a:r>
                        <a:rPr lang="en-US" sz="1200" u="none" strike="noStrike">
                          <a:effectLst/>
                          <a:latin typeface="Consolas" panose="020B0609020204030204" pitchFamily="49" charset="0"/>
                        </a:rPr>
                        <a:t>1</a:t>
                      </a:r>
                      <a:endParaRPr lang="en-US" sz="1200" b="0" i="0" u="none" strike="noStrike">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8"/>
                  </a:ext>
                </a:extLst>
              </a:tr>
              <a:tr h="91440">
                <a:tc>
                  <a:txBody>
                    <a:bodyPr/>
                    <a:lstStyle/>
                    <a:p>
                      <a:pPr algn="r" fontAlgn="b"/>
                      <a:r>
                        <a:rPr lang="en-US" sz="1200" u="none" strike="noStrike" dirty="0">
                          <a:effectLst/>
                          <a:latin typeface="Consolas" panose="020B0609020204030204" pitchFamily="49" charset="0"/>
                        </a:rPr>
                        <a:t>1</a:t>
                      </a:r>
                      <a:endParaRPr lang="en-US" sz="1200" b="0" i="0" u="none" strike="noStrike" dirty="0">
                        <a:solidFill>
                          <a:srgbClr val="000000"/>
                        </a:solidFill>
                        <a:effectLst/>
                        <a:latin typeface="Consolas" panose="020B0609020204030204" pitchFamily="49" charset="0"/>
                      </a:endParaRPr>
                    </a:p>
                  </a:txBody>
                  <a:tcPr marL="0" marR="0" marT="0" marB="0" anchor="b"/>
                </a:tc>
                <a:extLst>
                  <a:ext uri="{0D108BD9-81ED-4DB2-BD59-A6C34878D82A}">
                    <a16:rowId xmlns:a16="http://schemas.microsoft.com/office/drawing/2014/main" val="10029"/>
                  </a:ext>
                </a:extLst>
              </a:tr>
            </a:tbl>
          </a:graphicData>
        </a:graphic>
      </p:graphicFrame>
      <p:sp>
        <p:nvSpPr>
          <p:cNvPr id="6" name="TextBox 5"/>
          <p:cNvSpPr txBox="1"/>
          <p:nvPr/>
        </p:nvSpPr>
        <p:spPr>
          <a:xfrm>
            <a:off x="9317952" y="2167086"/>
            <a:ext cx="1702472" cy="584775"/>
          </a:xfrm>
          <a:prstGeom prst="rect">
            <a:avLst/>
          </a:prstGeom>
          <a:noFill/>
        </p:spPr>
        <p:txBody>
          <a:bodyPr wrap="square" rtlCol="0" anchor="ctr">
            <a:spAutoFit/>
          </a:bodyPr>
          <a:lstStyle/>
          <a:p>
            <a:r>
              <a:rPr lang="en-US" sz="1600" dirty="0">
                <a:latin typeface="Lato" panose="020F0502020204030203" pitchFamily="34" charset="0"/>
              </a:rPr>
              <a:t>8.0</a:t>
            </a:r>
          </a:p>
          <a:p>
            <a:r>
              <a:rPr lang="en-US" sz="1600" dirty="0">
                <a:latin typeface="Lato" panose="020F0502020204030203" pitchFamily="34" charset="0"/>
              </a:rPr>
              <a:t>75%</a:t>
            </a:r>
          </a:p>
        </p:txBody>
      </p:sp>
      <p:sp>
        <p:nvSpPr>
          <p:cNvPr id="7" name="Isosceles Triangle 6"/>
          <p:cNvSpPr/>
          <p:nvPr/>
        </p:nvSpPr>
        <p:spPr>
          <a:xfrm rot="16200000">
            <a:off x="9044250" y="2345173"/>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8" name="TextBox 7"/>
          <p:cNvSpPr txBox="1"/>
          <p:nvPr/>
        </p:nvSpPr>
        <p:spPr>
          <a:xfrm>
            <a:off x="9317952" y="3455147"/>
            <a:ext cx="1702472" cy="584775"/>
          </a:xfrm>
          <a:prstGeom prst="rect">
            <a:avLst/>
          </a:prstGeom>
          <a:noFill/>
        </p:spPr>
        <p:txBody>
          <a:bodyPr wrap="square" rtlCol="0" anchor="ctr">
            <a:spAutoFit/>
          </a:bodyPr>
          <a:lstStyle/>
          <a:p>
            <a:r>
              <a:rPr lang="en-US" sz="1600" dirty="0">
                <a:latin typeface="Lato" panose="020F0502020204030203" pitchFamily="34" charset="0"/>
              </a:rPr>
              <a:t>5.0</a:t>
            </a:r>
          </a:p>
          <a:p>
            <a:r>
              <a:rPr lang="en-US" sz="1600" dirty="0">
                <a:latin typeface="Lato" panose="020F0502020204030203" pitchFamily="34" charset="0"/>
              </a:rPr>
              <a:t>50%</a:t>
            </a:r>
          </a:p>
        </p:txBody>
      </p:sp>
      <p:sp>
        <p:nvSpPr>
          <p:cNvPr id="9" name="Isosceles Triangle 8"/>
          <p:cNvSpPr/>
          <p:nvPr/>
        </p:nvSpPr>
        <p:spPr>
          <a:xfrm rot="16200000">
            <a:off x="9044250" y="363323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0" name="TextBox 9"/>
          <p:cNvSpPr txBox="1"/>
          <p:nvPr/>
        </p:nvSpPr>
        <p:spPr>
          <a:xfrm>
            <a:off x="9317952" y="4668207"/>
            <a:ext cx="1702472" cy="584775"/>
          </a:xfrm>
          <a:prstGeom prst="rect">
            <a:avLst/>
          </a:prstGeom>
          <a:noFill/>
        </p:spPr>
        <p:txBody>
          <a:bodyPr wrap="square" rtlCol="0" anchor="ctr">
            <a:spAutoFit/>
          </a:bodyPr>
          <a:lstStyle/>
          <a:p>
            <a:r>
              <a:rPr lang="en-US" sz="1600" dirty="0">
                <a:latin typeface="Lato" panose="020F0502020204030203" pitchFamily="34" charset="0"/>
              </a:rPr>
              <a:t>3.25</a:t>
            </a:r>
          </a:p>
          <a:p>
            <a:r>
              <a:rPr lang="en-US" sz="1600" dirty="0">
                <a:latin typeface="Lato" panose="020F0502020204030203" pitchFamily="34" charset="0"/>
              </a:rPr>
              <a:t>25%</a:t>
            </a:r>
          </a:p>
        </p:txBody>
      </p:sp>
      <p:sp>
        <p:nvSpPr>
          <p:cNvPr id="11" name="Isosceles Triangle 10"/>
          <p:cNvSpPr/>
          <p:nvPr/>
        </p:nvSpPr>
        <p:spPr>
          <a:xfrm rot="16200000">
            <a:off x="9044250" y="484629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2" name="TextBox 11"/>
          <p:cNvSpPr txBox="1"/>
          <p:nvPr/>
        </p:nvSpPr>
        <p:spPr>
          <a:xfrm>
            <a:off x="9317952" y="683113"/>
            <a:ext cx="1702472" cy="584775"/>
          </a:xfrm>
          <a:prstGeom prst="rect">
            <a:avLst/>
          </a:prstGeom>
          <a:noFill/>
        </p:spPr>
        <p:txBody>
          <a:bodyPr wrap="square" rtlCol="0" anchor="ctr">
            <a:spAutoFit/>
          </a:bodyPr>
          <a:lstStyle/>
          <a:p>
            <a:r>
              <a:rPr lang="en-US" sz="1600" dirty="0">
                <a:latin typeface="Lato" panose="020F0502020204030203" pitchFamily="34" charset="0"/>
              </a:rPr>
              <a:t>10.0</a:t>
            </a:r>
          </a:p>
          <a:p>
            <a:r>
              <a:rPr lang="en-US" sz="1600" dirty="0">
                <a:latin typeface="Lato" panose="020F0502020204030203" pitchFamily="34" charset="0"/>
              </a:rPr>
              <a:t>100%</a:t>
            </a:r>
          </a:p>
        </p:txBody>
      </p:sp>
      <p:sp>
        <p:nvSpPr>
          <p:cNvPr id="13" name="Isosceles Triangle 12"/>
          <p:cNvSpPr/>
          <p:nvPr/>
        </p:nvSpPr>
        <p:spPr>
          <a:xfrm rot="16200000">
            <a:off x="9044250" y="861200"/>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4" name="TextBox 13"/>
          <p:cNvSpPr txBox="1"/>
          <p:nvPr/>
        </p:nvSpPr>
        <p:spPr>
          <a:xfrm>
            <a:off x="9317952" y="6068247"/>
            <a:ext cx="1702472" cy="584775"/>
          </a:xfrm>
          <a:prstGeom prst="rect">
            <a:avLst/>
          </a:prstGeom>
          <a:noFill/>
        </p:spPr>
        <p:txBody>
          <a:bodyPr wrap="square" rtlCol="0" anchor="ctr">
            <a:spAutoFit/>
          </a:bodyPr>
          <a:lstStyle/>
          <a:p>
            <a:r>
              <a:rPr lang="en-US" sz="1600" dirty="0">
                <a:latin typeface="Lato" panose="020F0502020204030203" pitchFamily="34" charset="0"/>
              </a:rPr>
              <a:t>1.0</a:t>
            </a:r>
          </a:p>
          <a:p>
            <a:r>
              <a:rPr lang="en-US" sz="1600" dirty="0">
                <a:latin typeface="Lato" panose="020F0502020204030203" pitchFamily="34" charset="0"/>
              </a:rPr>
              <a:t>0%</a:t>
            </a:r>
          </a:p>
        </p:txBody>
      </p:sp>
      <p:sp>
        <p:nvSpPr>
          <p:cNvPr id="15" name="Isosceles Triangle 14"/>
          <p:cNvSpPr/>
          <p:nvPr/>
        </p:nvSpPr>
        <p:spPr>
          <a:xfrm rot="16200000">
            <a:off x="9044250" y="6246334"/>
            <a:ext cx="228600" cy="228600"/>
          </a:xfrm>
          <a:prstGeom prst="triangle">
            <a:avLst/>
          </a:prstGeom>
          <a:noFill/>
          <a:ln>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Lato" panose="020F0502020204030203" pitchFamily="34" charset="0"/>
            </a:endParaRPr>
          </a:p>
        </p:txBody>
      </p:sp>
      <p:sp>
        <p:nvSpPr>
          <p:cNvPr id="16" name="TextBox 15"/>
          <p:cNvSpPr txBox="1"/>
          <p:nvPr/>
        </p:nvSpPr>
        <p:spPr>
          <a:xfrm>
            <a:off x="240584" y="3301258"/>
            <a:ext cx="5868914" cy="1938992"/>
          </a:xfrm>
          <a:prstGeom prst="rect">
            <a:avLst/>
          </a:prstGeom>
          <a:noFill/>
        </p:spPr>
        <p:txBody>
          <a:bodyPr wrap="none" rtlCol="0">
            <a:spAutoFit/>
          </a:bodyPr>
          <a:lstStyle/>
          <a:p>
            <a:pPr marL="285750" indent="-285750">
              <a:buFont typeface="Arial" panose="020B0604020202020204" pitchFamily="34" charset="0"/>
              <a:buChar char="•"/>
            </a:pPr>
            <a:r>
              <a:rPr lang="en-US" sz="2400" dirty="0">
                <a:latin typeface="Lato" panose="020F0502020204030203" pitchFamily="34" charset="0"/>
              </a:rPr>
              <a:t>Minimum</a:t>
            </a:r>
          </a:p>
          <a:p>
            <a:pPr marL="285750" indent="-285750">
              <a:buFont typeface="Arial" panose="020B0604020202020204" pitchFamily="34" charset="0"/>
              <a:buChar char="•"/>
            </a:pPr>
            <a:r>
              <a:rPr lang="en-US" sz="2400" dirty="0">
                <a:latin typeface="Lato" panose="020F0502020204030203" pitchFamily="34" charset="0"/>
              </a:rPr>
              <a:t>25</a:t>
            </a:r>
            <a:r>
              <a:rPr lang="en-US" sz="2400" baseline="30000" dirty="0">
                <a:latin typeface="Lato" panose="020F0502020204030203" pitchFamily="34" charset="0"/>
              </a:rPr>
              <a:t>th</a:t>
            </a:r>
            <a:r>
              <a:rPr lang="en-US" sz="2400" dirty="0">
                <a:latin typeface="Lato" panose="020F0502020204030203" pitchFamily="34" charset="0"/>
              </a:rPr>
              <a:t> percentile (first quartile)</a:t>
            </a:r>
          </a:p>
          <a:p>
            <a:pPr marL="285750" indent="-285750">
              <a:buFont typeface="Arial" panose="020B0604020202020204" pitchFamily="34" charset="0"/>
              <a:buChar char="•"/>
            </a:pPr>
            <a:r>
              <a:rPr lang="en-US" sz="2400" dirty="0">
                <a:latin typeface="Lato" panose="020F0502020204030203" pitchFamily="34" charset="0"/>
              </a:rPr>
              <a:t>50</a:t>
            </a:r>
            <a:r>
              <a:rPr lang="en-US" sz="2400" baseline="30000" dirty="0">
                <a:latin typeface="Lato" panose="020F0502020204030203" pitchFamily="34" charset="0"/>
              </a:rPr>
              <a:t>th</a:t>
            </a:r>
            <a:r>
              <a:rPr lang="en-US" sz="2400" dirty="0">
                <a:latin typeface="Lato" panose="020F0502020204030203" pitchFamily="34" charset="0"/>
              </a:rPr>
              <a:t> percentile (median/second quartile)</a:t>
            </a:r>
          </a:p>
          <a:p>
            <a:pPr marL="285750" indent="-285750">
              <a:buFont typeface="Arial" panose="020B0604020202020204" pitchFamily="34" charset="0"/>
              <a:buChar char="•"/>
            </a:pPr>
            <a:r>
              <a:rPr lang="en-US" sz="2400" dirty="0">
                <a:latin typeface="Lato" panose="020F0502020204030203" pitchFamily="34" charset="0"/>
              </a:rPr>
              <a:t>75</a:t>
            </a:r>
            <a:r>
              <a:rPr lang="en-US" sz="2400" baseline="30000" dirty="0">
                <a:latin typeface="Lato" panose="020F0502020204030203" pitchFamily="34" charset="0"/>
              </a:rPr>
              <a:t>th</a:t>
            </a:r>
            <a:r>
              <a:rPr lang="en-US" sz="2400" dirty="0">
                <a:latin typeface="Lato" panose="020F0502020204030203" pitchFamily="34" charset="0"/>
              </a:rPr>
              <a:t> percentile (third quartile)</a:t>
            </a:r>
          </a:p>
          <a:p>
            <a:pPr marL="285750" indent="-285750">
              <a:buFont typeface="Arial" panose="020B0604020202020204" pitchFamily="34" charset="0"/>
              <a:buChar char="•"/>
            </a:pPr>
            <a:r>
              <a:rPr lang="en-US" sz="2400" dirty="0">
                <a:latin typeface="Lato" panose="020F0502020204030203" pitchFamily="34" charset="0"/>
              </a:rPr>
              <a:t>Maximum</a:t>
            </a:r>
          </a:p>
        </p:txBody>
      </p:sp>
      <p:sp>
        <p:nvSpPr>
          <p:cNvPr id="17" name="Rectangle 16"/>
          <p:cNvSpPr/>
          <p:nvPr/>
        </p:nvSpPr>
        <p:spPr>
          <a:xfrm>
            <a:off x="240584" y="5636825"/>
            <a:ext cx="4114800" cy="830997"/>
          </a:xfrm>
          <a:prstGeom prst="rect">
            <a:avLst/>
          </a:prstGeom>
        </p:spPr>
        <p:txBody>
          <a:bodyPr>
            <a:spAutoFit/>
          </a:bodyPr>
          <a:lstStyle/>
          <a:p>
            <a:r>
              <a:rPr lang="en-US" sz="2400" dirty="0">
                <a:latin typeface="Consolas" panose="020B0609020204030204" pitchFamily="49" charset="0"/>
              </a:rPr>
              <a:t>[R]:</a:t>
            </a:r>
          </a:p>
          <a:p>
            <a:r>
              <a:rPr lang="en-US" sz="2400" dirty="0">
                <a:latin typeface="Lucida Console" panose="020B0609040504020204" pitchFamily="49" charset="0"/>
              </a:rPr>
              <a:t>fivenum(x)</a:t>
            </a:r>
          </a:p>
        </p:txBody>
      </p:sp>
    </p:spTree>
    <p:extLst>
      <p:ext uri="{BB962C8B-B14F-4D97-AF65-F5344CB8AC3E}">
        <p14:creationId xmlns:p14="http://schemas.microsoft.com/office/powerpoint/2010/main" val="2294794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8" grpId="0"/>
      <p:bldP spid="9" grpId="0" animBg="1"/>
      <p:bldP spid="10" grpId="0"/>
      <p:bldP spid="11" grpId="0" animBg="1"/>
      <p:bldP spid="12" grpId="0"/>
      <p:bldP spid="13" grpId="0" animBg="1"/>
      <p:bldP spid="14" grpId="0"/>
      <p:bldP spid="15" grpId="0" animBg="1"/>
      <p:bldP spid="16" grpId="0"/>
      <p:bldP spid="17" grpId="0"/>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1D9A78"/>
      </a:accent1>
      <a:accent2>
        <a:srgbClr val="8BC145"/>
      </a:accent2>
      <a:accent3>
        <a:srgbClr val="36AFCE"/>
      </a:accent3>
      <a:accent4>
        <a:srgbClr val="1D6FA9"/>
      </a:accent4>
      <a:accent5>
        <a:srgbClr val="B74919"/>
      </a:accent5>
      <a:accent6>
        <a:srgbClr val="F19D19"/>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AE6F2518-B084-4896-AF52-66CC2144AA2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1011</TotalTime>
  <Words>4898</Words>
  <Application>Microsoft Office PowerPoint</Application>
  <PresentationFormat>Widescreen</PresentationFormat>
  <Paragraphs>613</Paragraphs>
  <Slides>49</Slides>
  <Notes>29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49</vt:i4>
      </vt:variant>
    </vt:vector>
  </HeadingPairs>
  <TitlesOfParts>
    <vt:vector size="56" baseType="lpstr">
      <vt:lpstr>Arial</vt:lpstr>
      <vt:lpstr>Calibri</vt:lpstr>
      <vt:lpstr>Cambria Math</vt:lpstr>
      <vt:lpstr>Consolas</vt:lpstr>
      <vt:lpstr>Lato</vt:lpstr>
      <vt:lpstr>Lucida Console</vt:lpstr>
      <vt:lpstr>Office Theme</vt:lpstr>
      <vt:lpstr>Exploratory Data Analysis</vt:lpstr>
      <vt:lpstr>Lecture Outline</vt:lpstr>
      <vt:lpstr>Data Types and Summary Statistics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Visualization</vt:lpstr>
      <vt:lpstr>Why should you look at your data?</vt:lpstr>
      <vt:lpstr>Histogram</vt:lpstr>
      <vt:lpstr>Histogram</vt:lpstr>
      <vt:lpstr>Kernel Density Estimation</vt:lpstr>
      <vt:lpstr>Kernel Density Estimation</vt:lpstr>
      <vt:lpstr>Empirical CDF (eCDF)</vt:lpstr>
      <vt:lpstr>Empirical Quantile Plot</vt:lpstr>
      <vt:lpstr>Plotting Position Uncertainty</vt:lpstr>
      <vt:lpstr>Box Plots</vt:lpstr>
      <vt:lpstr>Box Plots</vt:lpstr>
      <vt:lpstr>Box Plots</vt:lpstr>
      <vt:lpstr>Scatter Plots</vt:lpstr>
      <vt:lpstr>A Note on Correlation</vt:lpstr>
      <vt:lpstr>The 4-Plot</vt:lpstr>
      <vt:lpstr>Run Sequence Plot</vt:lpstr>
      <vt:lpstr>Run Sequence Plot</vt:lpstr>
      <vt:lpstr>Run Sequence Plot Diagnostics</vt:lpstr>
      <vt:lpstr>Lag Plots</vt:lpstr>
      <vt:lpstr>Lag Plot Diagnostics</vt:lpstr>
      <vt:lpstr>Histogram Diagnostics</vt:lpstr>
      <vt:lpstr>Normal Q-Q Plot</vt:lpstr>
      <vt:lpstr>Normal Q-Q Plot Diagnostics</vt:lpstr>
      <vt:lpstr>Other Distribution Q-Q Plots</vt:lpstr>
      <vt:lpstr>Analysis Questions</vt:lpstr>
      <vt:lpstr>What Questions Should I Ask of a Set of Data?</vt:lpstr>
      <vt:lpstr>What do the data look like?</vt:lpstr>
      <vt:lpstr>What is a typical value?</vt:lpstr>
      <vt:lpstr>How much do data in a sample vary?</vt:lpstr>
      <vt:lpstr>What is a good model for a set of data?</vt:lpstr>
      <vt:lpstr>How different are two sets of data?</vt:lpstr>
      <vt:lpstr>Is the dataset taken from a single population?</vt:lpstr>
      <vt:lpstr>Were the samples taken independently?</vt:lpstr>
      <vt:lpstr>References</vt:lpstr>
      <vt:lpstr>Questions?</vt:lpstr>
    </vt:vector>
  </TitlesOfParts>
  <Company>United States Army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Exploratory Data Analysis</dc:title>
  <dc:creator>Karlovits, Gregory S CIV USARMY CEIWR-HEC (US)</dc:creator>
  <cp:lastModifiedBy>Karlovits, Gregory S CIV USARMY CEIWR (USA)</cp:lastModifiedBy>
  <cp:revision>187</cp:revision>
  <dcterms:created xsi:type="dcterms:W3CDTF">2019-03-01T20:54:35Z</dcterms:created>
  <dcterms:modified xsi:type="dcterms:W3CDTF">2023-04-17T15:33:53Z</dcterms:modified>
</cp:coreProperties>
</file>