
<file path=[Content_Types].xml><?xml version="1.0" encoding="utf-8"?>
<Types xmlns="http://schemas.openxmlformats.org/package/2006/content-types">
  <Default Extension="jpeg" ContentType="image/jpeg"/>
  <Default Extension="m4a" ContentType="audi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47" r:id="rId4"/>
    <p:sldMasterId id="2147484272" r:id="rId5"/>
  </p:sldMasterIdLst>
  <p:notesMasterIdLst>
    <p:notesMasterId r:id="rId21"/>
  </p:notesMasterIdLst>
  <p:handoutMasterIdLst>
    <p:handoutMasterId r:id="rId22"/>
  </p:handoutMasterIdLst>
  <p:sldIdLst>
    <p:sldId id="286" r:id="rId6"/>
    <p:sldId id="312" r:id="rId7"/>
    <p:sldId id="313" r:id="rId8"/>
    <p:sldId id="291" r:id="rId9"/>
    <p:sldId id="293" r:id="rId10"/>
    <p:sldId id="314" r:id="rId11"/>
    <p:sldId id="292" r:id="rId12"/>
    <p:sldId id="296" r:id="rId13"/>
    <p:sldId id="317" r:id="rId14"/>
    <p:sldId id="316" r:id="rId15"/>
    <p:sldId id="315" r:id="rId16"/>
    <p:sldId id="310" r:id="rId17"/>
    <p:sldId id="289" r:id="rId18"/>
    <p:sldId id="298" r:id="rId19"/>
    <p:sldId id="311" r:id="rId20"/>
  </p:sldIdLst>
  <p:sldSz cx="9144000" cy="6858000" type="screen4x3"/>
  <p:notesSz cx="7315200" cy="9601200"/>
  <p:defaultTextStyle>
    <a:defPPr>
      <a:defRPr lang="en-US"/>
    </a:defPPr>
    <a:lvl1pPr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1A1EF"/>
    <a:srgbClr val="B1C1E0"/>
    <a:srgbClr val="709FFC"/>
    <a:srgbClr val="FCAE3B"/>
    <a:srgbClr val="50771B"/>
    <a:srgbClr val="C19859"/>
    <a:srgbClr val="ECECEC"/>
    <a:srgbClr val="82786F"/>
    <a:srgbClr val="66383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F3CA8A-A779-47B9-8D08-138ABDA3EEE9}" v="1" dt="2019-06-10T13:32:23.68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556" autoAdjust="0"/>
  </p:normalViewPr>
  <p:slideViewPr>
    <p:cSldViewPr snapToGrid="0">
      <p:cViewPr varScale="1">
        <p:scale>
          <a:sx n="88" d="100"/>
          <a:sy n="88" d="100"/>
        </p:scale>
        <p:origin x="2310" y="90"/>
      </p:cViewPr>
      <p:guideLst>
        <p:guide orient="horz" pos="2160"/>
        <p:guide pos="2880"/>
      </p:guideLst>
    </p:cSldViewPr>
  </p:slideViewPr>
  <p:notesTextViewPr>
    <p:cViewPr>
      <p:scale>
        <a:sx n="3" d="2"/>
        <a:sy n="3" d="2"/>
      </p:scale>
      <p:origin x="0" y="0"/>
    </p:cViewPr>
  </p:notesTextViewPr>
  <p:notesViewPr>
    <p:cSldViewPr snapToGrid="0">
      <p:cViewPr varScale="1">
        <p:scale>
          <a:sx n="76" d="100"/>
          <a:sy n="76" d="100"/>
        </p:scale>
        <p:origin x="2885"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iesen, Noah" userId="f5478079-34a5-48a9-a405-d7c5258fe2de" providerId="ADAL" clId="{92F3CA8A-A779-47B9-8D08-138ABDA3EEE9}"/>
    <pc:docChg chg="custSel modSld">
      <pc:chgData name="Friesen, Noah" userId="f5478079-34a5-48a9-a405-d7c5258fe2de" providerId="ADAL" clId="{92F3CA8A-A779-47B9-8D08-138ABDA3EEE9}" dt="2019-06-10T13:32:51.077" v="1" actId="27636"/>
      <pc:docMkLst>
        <pc:docMk/>
      </pc:docMkLst>
      <pc:sldChg chg="modNotes">
        <pc:chgData name="Friesen, Noah" userId="f5478079-34a5-48a9-a405-d7c5258fe2de" providerId="ADAL" clId="{92F3CA8A-A779-47B9-8D08-138ABDA3EEE9}" dt="2019-06-10T13:32:51.062" v="0" actId="27636"/>
        <pc:sldMkLst>
          <pc:docMk/>
          <pc:sldMk cId="312347030" sldId="291"/>
        </pc:sldMkLst>
      </pc:sldChg>
      <pc:sldChg chg="modNotes">
        <pc:chgData name="Friesen, Noah" userId="f5478079-34a5-48a9-a405-d7c5258fe2de" providerId="ADAL" clId="{92F3CA8A-A779-47B9-8D08-138ABDA3EEE9}" dt="2019-06-10T13:32:51.077" v="1" actId="27636"/>
        <pc:sldMkLst>
          <pc:docMk/>
          <pc:sldMk cId="1599067955" sldId="29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6653" tIns="48327" rIns="96653" bIns="48327"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sz="quarter" idx="1"/>
          </p:nvPr>
        </p:nvSpPr>
        <p:spPr>
          <a:xfrm>
            <a:off x="4142962" y="0"/>
            <a:ext cx="3170583" cy="480388"/>
          </a:xfrm>
          <a:prstGeom prst="rect">
            <a:avLst/>
          </a:prstGeom>
        </p:spPr>
        <p:txBody>
          <a:bodyPr vert="horz" wrap="square" lIns="96653" tIns="48327" rIns="96653" bIns="48327" numCol="1" anchor="t" anchorCtr="0" compatLnSpc="1">
            <a:prstTxWarp prst="textNoShape">
              <a:avLst/>
            </a:prstTxWarp>
          </a:bodyPr>
          <a:lstStyle>
            <a:lvl1pPr algn="r">
              <a:defRPr sz="1200"/>
            </a:lvl1pPr>
          </a:lstStyle>
          <a:p>
            <a:fld id="{61A2DE62-24B0-4972-852B-4785B8FCBE77}" type="datetimeFigureOut">
              <a:rPr lang="en-US"/>
              <a:pPr/>
              <a:t>11/30/2022</a:t>
            </a:fld>
            <a:endParaRPr lang="en-US"/>
          </a:p>
        </p:txBody>
      </p:sp>
      <p:sp>
        <p:nvSpPr>
          <p:cNvPr id="4" name="Footer Placeholder 3"/>
          <p:cNvSpPr>
            <a:spLocks noGrp="1"/>
          </p:cNvSpPr>
          <p:nvPr>
            <p:ph type="ftr" sz="quarter" idx="2"/>
          </p:nvPr>
        </p:nvSpPr>
        <p:spPr>
          <a:xfrm>
            <a:off x="0" y="9119173"/>
            <a:ext cx="3170583" cy="480388"/>
          </a:xfrm>
          <a:prstGeom prst="rect">
            <a:avLst/>
          </a:prstGeom>
        </p:spPr>
        <p:txBody>
          <a:bodyPr vert="horz" lIns="96653" tIns="48327" rIns="96653" bIns="48327" rtlCol="0" anchor="b"/>
          <a:lstStyle>
            <a:lvl1pPr algn="l">
              <a:defRPr sz="1200">
                <a:latin typeface="Arial" charset="0"/>
                <a:ea typeface="+mn-ea"/>
                <a:cs typeface="+mn-cs"/>
              </a:defRPr>
            </a:lvl1pPr>
          </a:lstStyle>
          <a:p>
            <a:pPr>
              <a:defRPr/>
            </a:pPr>
            <a:endParaRPr lang="en-US"/>
          </a:p>
        </p:txBody>
      </p:sp>
      <p:sp>
        <p:nvSpPr>
          <p:cNvPr id="5" name="Slide Number Placeholder 4"/>
          <p:cNvSpPr>
            <a:spLocks noGrp="1"/>
          </p:cNvSpPr>
          <p:nvPr>
            <p:ph type="sldNum" sz="quarter" idx="3"/>
          </p:nvPr>
        </p:nvSpPr>
        <p:spPr>
          <a:xfrm>
            <a:off x="4142962" y="9119173"/>
            <a:ext cx="3170583" cy="480388"/>
          </a:xfrm>
          <a:prstGeom prst="rect">
            <a:avLst/>
          </a:prstGeom>
        </p:spPr>
        <p:txBody>
          <a:bodyPr vert="horz" wrap="square" lIns="96653" tIns="48327" rIns="96653" bIns="48327" numCol="1" anchor="b" anchorCtr="0" compatLnSpc="1">
            <a:prstTxWarp prst="textNoShape">
              <a:avLst/>
            </a:prstTxWarp>
          </a:bodyPr>
          <a:lstStyle>
            <a:lvl1pPr algn="r">
              <a:defRPr sz="1200"/>
            </a:lvl1pPr>
          </a:lstStyle>
          <a:p>
            <a:fld id="{603F1684-B626-4C74-9731-CBE8CE5003E4}" type="slidenum">
              <a:rPr lang="en-US"/>
              <a:pPr/>
              <a:t>‹#›</a:t>
            </a:fld>
            <a:endParaRPr lang="en-US"/>
          </a:p>
        </p:txBody>
      </p:sp>
    </p:spTree>
    <p:extLst>
      <p:ext uri="{BB962C8B-B14F-4D97-AF65-F5344CB8AC3E}">
        <p14:creationId xmlns:p14="http://schemas.microsoft.com/office/powerpoint/2010/main" val="36296536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583" cy="480388"/>
          </a:xfrm>
          <a:prstGeom prst="rect">
            <a:avLst/>
          </a:prstGeom>
        </p:spPr>
        <p:txBody>
          <a:bodyPr vert="horz" lIns="96653" tIns="48327" rIns="96653" bIns="48327" rtlCol="0"/>
          <a:lstStyle>
            <a:lvl1pPr algn="l">
              <a:defRPr sz="1200">
                <a:latin typeface="Arial" charset="0"/>
                <a:ea typeface="+mn-ea"/>
                <a:cs typeface="+mn-cs"/>
              </a:defRPr>
            </a:lvl1pPr>
          </a:lstStyle>
          <a:p>
            <a:pPr>
              <a:defRPr/>
            </a:pPr>
            <a:endParaRPr lang="en-US"/>
          </a:p>
        </p:txBody>
      </p:sp>
      <p:sp>
        <p:nvSpPr>
          <p:cNvPr id="3" name="Date Placeholder 2"/>
          <p:cNvSpPr>
            <a:spLocks noGrp="1"/>
          </p:cNvSpPr>
          <p:nvPr>
            <p:ph type="dt" idx="1"/>
          </p:nvPr>
        </p:nvSpPr>
        <p:spPr>
          <a:xfrm>
            <a:off x="4142962" y="0"/>
            <a:ext cx="3170583" cy="480388"/>
          </a:xfrm>
          <a:prstGeom prst="rect">
            <a:avLst/>
          </a:prstGeom>
        </p:spPr>
        <p:txBody>
          <a:bodyPr vert="horz" wrap="square" lIns="96653" tIns="48327" rIns="96653" bIns="48327" numCol="1" anchor="t" anchorCtr="0" compatLnSpc="1">
            <a:prstTxWarp prst="textNoShape">
              <a:avLst/>
            </a:prstTxWarp>
          </a:bodyPr>
          <a:lstStyle>
            <a:lvl1pPr algn="r">
              <a:defRPr sz="1200"/>
            </a:lvl1pPr>
          </a:lstStyle>
          <a:p>
            <a:fld id="{9ADC5788-3AFA-4451-BC67-BFEEAB944D67}" type="datetimeFigureOut">
              <a:rPr lang="en-US"/>
              <a:pPr/>
              <a:t>11/30/2022</a:t>
            </a:fld>
            <a:endParaRPr lang="en-US"/>
          </a:p>
        </p:txBody>
      </p:sp>
      <p:sp>
        <p:nvSpPr>
          <p:cNvPr id="4" name="Slide Image Placeholder 3"/>
          <p:cNvSpPr>
            <a:spLocks noGrp="1" noRot="1" noChangeAspect="1"/>
          </p:cNvSpPr>
          <p:nvPr>
            <p:ph type="sldImg" idx="2"/>
          </p:nvPr>
        </p:nvSpPr>
        <p:spPr>
          <a:xfrm>
            <a:off x="1257300" y="719138"/>
            <a:ext cx="4800600" cy="3600450"/>
          </a:xfrm>
          <a:prstGeom prst="rect">
            <a:avLst/>
          </a:prstGeom>
          <a:noFill/>
          <a:ln w="12700">
            <a:solidFill>
              <a:prstClr val="black"/>
            </a:solidFill>
          </a:ln>
        </p:spPr>
        <p:txBody>
          <a:bodyPr vert="horz" lIns="96653" tIns="48327" rIns="96653" bIns="48327" rtlCol="0" anchor="ctr"/>
          <a:lstStyle/>
          <a:p>
            <a:pPr lvl="0"/>
            <a:endParaRPr lang="en-US" noProof="0" dirty="0"/>
          </a:p>
        </p:txBody>
      </p:sp>
      <p:sp>
        <p:nvSpPr>
          <p:cNvPr id="5" name="Notes Placeholder 4"/>
          <p:cNvSpPr>
            <a:spLocks noGrp="1"/>
          </p:cNvSpPr>
          <p:nvPr>
            <p:ph type="body" sz="quarter" idx="3"/>
          </p:nvPr>
        </p:nvSpPr>
        <p:spPr>
          <a:xfrm>
            <a:off x="732183" y="4561226"/>
            <a:ext cx="5850835" cy="4320213"/>
          </a:xfrm>
          <a:prstGeom prst="rect">
            <a:avLst/>
          </a:prstGeom>
        </p:spPr>
        <p:txBody>
          <a:bodyPr vert="horz" lIns="96653" tIns="48327" rIns="96653" bIns="48327"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9119173"/>
            <a:ext cx="3170583" cy="480388"/>
          </a:xfrm>
          <a:prstGeom prst="rect">
            <a:avLst/>
          </a:prstGeom>
        </p:spPr>
        <p:txBody>
          <a:bodyPr vert="horz" lIns="96653" tIns="48327" rIns="96653" bIns="48327" rtlCol="0" anchor="b"/>
          <a:lstStyle>
            <a:lvl1pPr algn="l">
              <a:defRPr sz="1200">
                <a:latin typeface="Arial"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4142962" y="9119173"/>
            <a:ext cx="3170583" cy="480388"/>
          </a:xfrm>
          <a:prstGeom prst="rect">
            <a:avLst/>
          </a:prstGeom>
        </p:spPr>
        <p:txBody>
          <a:bodyPr vert="horz" wrap="square" lIns="96653" tIns="48327" rIns="96653" bIns="48327" numCol="1" anchor="b" anchorCtr="0" compatLnSpc="1">
            <a:prstTxWarp prst="textNoShape">
              <a:avLst/>
            </a:prstTxWarp>
          </a:bodyPr>
          <a:lstStyle>
            <a:lvl1pPr algn="r">
              <a:defRPr sz="1200"/>
            </a:lvl1pPr>
          </a:lstStyle>
          <a:p>
            <a:fld id="{06A0A3C6-4E22-46FB-836F-CA2C48EC4DC1}" type="slidenum">
              <a:rPr lang="en-US"/>
              <a:pPr/>
              <a:t>‹#›</a:t>
            </a:fld>
            <a:endParaRPr lang="en-US"/>
          </a:p>
        </p:txBody>
      </p:sp>
    </p:spTree>
    <p:extLst>
      <p:ext uri="{BB962C8B-B14F-4D97-AF65-F5344CB8AC3E}">
        <p14:creationId xmlns:p14="http://schemas.microsoft.com/office/powerpoint/2010/main" val="204033704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pitchFamily="34"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A0A3C6-4E22-46FB-836F-CA2C48EC4DC1}" type="slidenum">
              <a:rPr lang="en-US" smtClean="0"/>
              <a:pPr/>
              <a:t>1</a:t>
            </a:fld>
            <a:endParaRPr lang="en-US"/>
          </a:p>
        </p:txBody>
      </p:sp>
    </p:spTree>
    <p:extLst>
      <p:ext uri="{BB962C8B-B14F-4D97-AF65-F5344CB8AC3E}">
        <p14:creationId xmlns:p14="http://schemas.microsoft.com/office/powerpoint/2010/main" val="29800918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12</a:t>
            </a:fld>
            <a:endParaRPr lang="en-US"/>
          </a:p>
        </p:txBody>
      </p:sp>
    </p:spTree>
    <p:extLst>
      <p:ext uri="{BB962C8B-B14F-4D97-AF65-F5344CB8AC3E}">
        <p14:creationId xmlns:p14="http://schemas.microsoft.com/office/powerpoint/2010/main" val="39588251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A0A3C6-4E22-46FB-836F-CA2C48EC4DC1}" type="slidenum">
              <a:rPr lang="en-US" smtClean="0"/>
              <a:pPr/>
              <a:t>13</a:t>
            </a:fld>
            <a:endParaRPr lang="en-US"/>
          </a:p>
        </p:txBody>
      </p:sp>
    </p:spTree>
    <p:extLst>
      <p:ext uri="{BB962C8B-B14F-4D97-AF65-F5344CB8AC3E}">
        <p14:creationId xmlns:p14="http://schemas.microsoft.com/office/powerpoint/2010/main" val="424935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tries to outline the major topics for E&amp;C/HH&amp;C team members to consider as part of a water supply storage reallocation study and decision.  This class will be focusing on the first bullet – the hydrologic simulation of reservoir storage and yield.  But it’s important to keep these other bullets in mind as they may influence the types of analyses you are required to do.</a:t>
            </a:r>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14</a:t>
            </a:fld>
            <a:endParaRPr lang="en-US"/>
          </a:p>
        </p:txBody>
      </p:sp>
    </p:spTree>
    <p:extLst>
      <p:ext uri="{BB962C8B-B14F-4D97-AF65-F5344CB8AC3E}">
        <p14:creationId xmlns:p14="http://schemas.microsoft.com/office/powerpoint/2010/main" val="35920365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 spreadsheet template used by one district for storage accounting of water supply agreements.  This doesn’t show actual numbers but you can see from the column headings that it is relatively straightforward math. Issues can relate to getting users to report their withdrawals, whether or not we will credit the user for specific inflows they make (e.g. wastewater treatment effluent, </a:t>
            </a:r>
            <a:r>
              <a:rPr lang="en-US" dirty="0" err="1"/>
              <a:t>interbasin</a:t>
            </a:r>
            <a:r>
              <a:rPr lang="en-US" dirty="0"/>
              <a:t> transfers) and how to allocate losses among accounts - mainly evaporation. </a:t>
            </a:r>
          </a:p>
        </p:txBody>
      </p:sp>
      <p:sp>
        <p:nvSpPr>
          <p:cNvPr id="4" name="Slide Number Placeholder 3"/>
          <p:cNvSpPr>
            <a:spLocks noGrp="1"/>
          </p:cNvSpPr>
          <p:nvPr>
            <p:ph type="sldNum" sz="quarter" idx="10"/>
          </p:nvPr>
        </p:nvSpPr>
        <p:spPr/>
        <p:txBody>
          <a:bodyPr/>
          <a:lstStyle/>
          <a:p>
            <a:fld id="{06A0A3C6-4E22-46FB-836F-CA2C48EC4DC1}" type="slidenum">
              <a:rPr lang="en-US" smtClean="0"/>
              <a:pPr/>
              <a:t>15</a:t>
            </a:fld>
            <a:endParaRPr lang="en-US"/>
          </a:p>
        </p:txBody>
      </p:sp>
    </p:spTree>
    <p:extLst>
      <p:ext uri="{BB962C8B-B14F-4D97-AF65-F5344CB8AC3E}">
        <p14:creationId xmlns:p14="http://schemas.microsoft.com/office/powerpoint/2010/main" val="3900991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Here is a simplified illustration of how we interact with the water cycle in using water for human needs. The main focus of the Civil Works program on water supply is highlighted in red – sharing storage space in Corps multipurpose reservoir projects with non-federal water supply users.  Of course there are exceptions to every rule, and the Corps has also constructed some pumping, transmission and treatment facilities – the Washington Aqueduct project operated by Baltimore District, for example, treats water from the Potomac River and supplies it to the Washington D.C. area, we do store water for agricultural irrigation supply in some projects (mostly in the Western U.S. where the water is typically supplied through Bureau of Reclamation projects), we advise and assist with planning and construction of water supply projects for military installations, and the Regulatory program touches many non-federal projects through Section 404 permitting.  But this course will be focusing on how we establish water supply storage agreements for municipal and industrial use at multipurpose reservoir projects under the authority of the 1958 Water Supply Act. </a:t>
            </a:r>
          </a:p>
          <a:p>
            <a:endParaRPr lang="en-US" dirty="0"/>
          </a:p>
          <a:p>
            <a:r>
              <a:rPr lang="en-US" dirty="0"/>
              <a:t>Why do users want storage space in Corps reservoirs? Two main reasons:</a:t>
            </a:r>
          </a:p>
          <a:p>
            <a:pPr marL="237127" indent="-237127">
              <a:buAutoNum type="arabicPeriod"/>
            </a:pPr>
            <a:r>
              <a:rPr lang="en-US" dirty="0"/>
              <a:t>Mainly, of course, reservoir storage enhances the reliability of variable </a:t>
            </a:r>
            <a:r>
              <a:rPr lang="en-US" dirty="0" err="1"/>
              <a:t>streamflow</a:t>
            </a:r>
            <a:r>
              <a:rPr lang="en-US" dirty="0"/>
              <a:t> in rivers (in other words, storage increases the reliable yield – that’s what we’ll be talking about for the next three days –  but also,</a:t>
            </a:r>
          </a:p>
          <a:p>
            <a:pPr marL="237127" indent="-237127">
              <a:buAutoNum type="arabicPeriod"/>
            </a:pPr>
            <a:r>
              <a:rPr lang="en-US" dirty="0"/>
              <a:t> You can’t build a reservoir just anywhere, and the most economical sites have already been taken through the dam-building era in the 20</a:t>
            </a:r>
            <a:r>
              <a:rPr lang="en-US" baseline="30000" dirty="0"/>
              <a:t>th</a:t>
            </a:r>
            <a:r>
              <a:rPr lang="en-US" dirty="0"/>
              <a:t> century.</a:t>
            </a:r>
          </a:p>
        </p:txBody>
      </p:sp>
      <p:sp>
        <p:nvSpPr>
          <p:cNvPr id="4" name="Slide Number Placeholder 3"/>
          <p:cNvSpPr>
            <a:spLocks noGrp="1"/>
          </p:cNvSpPr>
          <p:nvPr>
            <p:ph type="sldNum" sz="quarter" idx="10"/>
          </p:nvPr>
        </p:nvSpPr>
        <p:spPr/>
        <p:txBody>
          <a:bodyPr/>
          <a:lstStyle/>
          <a:p>
            <a:fld id="{06A0A3C6-4E22-46FB-836F-CA2C48EC4DC1}" type="slidenum">
              <a:rPr lang="en-US" smtClean="0"/>
              <a:pPr/>
              <a:t>2</a:t>
            </a:fld>
            <a:endParaRPr lang="en-US"/>
          </a:p>
        </p:txBody>
      </p:sp>
    </p:spTree>
    <p:extLst>
      <p:ext uri="{BB962C8B-B14F-4D97-AF65-F5344CB8AC3E}">
        <p14:creationId xmlns:p14="http://schemas.microsoft.com/office/powerpoint/2010/main" val="43490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How does storage space in a Corps reservoir get set aside for M&amp;I water supply?  Most of our M&amp;I water supply agreements were established when the reservoir was being planned, designed or constructed.  Of course, these days we’re not building any new reservoirs, so storage space can be added to an existing project, or we can look at reallocating storage space within an existing project.  In some cases we are being asked to look at accommodating system operations with non-federal projects, for example, by taking dedicated releases or transfers from non-federal projects and holding them in a Corps reservoir for water supply use.  You might also hear about surplus water.  These are typically short-term uses of the reservoir for water supply under another authority – Section 6 of the 1944 Flood Control Act.  </a:t>
            </a:r>
          </a:p>
        </p:txBody>
      </p:sp>
      <p:sp>
        <p:nvSpPr>
          <p:cNvPr id="4" name="Slide Number Placeholder 3"/>
          <p:cNvSpPr>
            <a:spLocks noGrp="1"/>
          </p:cNvSpPr>
          <p:nvPr>
            <p:ph type="sldNum" sz="quarter" idx="10"/>
          </p:nvPr>
        </p:nvSpPr>
        <p:spPr/>
        <p:txBody>
          <a:bodyPr/>
          <a:lstStyle/>
          <a:p>
            <a:fld id="{06A0A3C6-4E22-46FB-836F-CA2C48EC4DC1}" type="slidenum">
              <a:rPr lang="en-US" smtClean="0"/>
              <a:pPr/>
              <a:t>3</a:t>
            </a:fld>
            <a:endParaRPr lang="en-US"/>
          </a:p>
        </p:txBody>
      </p:sp>
    </p:spTree>
    <p:extLst>
      <p:ext uri="{BB962C8B-B14F-4D97-AF65-F5344CB8AC3E}">
        <p14:creationId xmlns:p14="http://schemas.microsoft.com/office/powerpoint/2010/main" val="37600591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solidFill>
                  <a:srgbClr val="FF0000"/>
                </a:solidFill>
              </a:rPr>
              <a:t>Of the reservoir storage in US, about half is USACE operated.  Includes Corps projects and Section 7 storage.  </a:t>
            </a:r>
          </a:p>
          <a:p>
            <a:endParaRPr lang="en-US" dirty="0">
              <a:solidFill>
                <a:srgbClr val="FF0000"/>
              </a:solidFill>
            </a:endParaRPr>
          </a:p>
          <a:p>
            <a:r>
              <a:rPr lang="en-US" dirty="0">
                <a:solidFill>
                  <a:srgbClr val="FF0000"/>
                </a:solidFill>
              </a:rPr>
              <a:t>Almost all this storage is flood control and general conservation with a small amount of specific M&amp;I water supply.  A lot of the general conservation has an assigned use, but not a storage owner (authorized for navigation, water supply, </a:t>
            </a:r>
            <a:r>
              <a:rPr lang="en-US" dirty="0" err="1">
                <a:solidFill>
                  <a:srgbClr val="FF0000"/>
                </a:solidFill>
              </a:rPr>
              <a:t>etc</a:t>
            </a:r>
            <a:r>
              <a:rPr lang="en-US" dirty="0">
                <a:solidFill>
                  <a:srgbClr val="FF0000"/>
                </a:solidFill>
              </a:rPr>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1. This is a summary of reservoir storage space in the country by Dr. John Hickey/HEC with data from around 2008.  The 465 dams are those that USACE either owns and operates or that we manage the FRM operations under Section 7 of the 1944 FCA (33 CFR 208.11).  Together these 465 major reservoirs make up about half of the storage in the country or about 400 million acre-feet (MAF).  The pie chart further breaks down this 400 MAF of storage.  In the pie chart, conservation storage = blue + green + grey and flood storage = orange.  USACE M&amp;I water supply agreements (light and dark blue) are a relatively small piece of the pie (about 10MAF total, or 3% of the pie) and the amount of storage that’s been reallocated to water supply (about 900 thousand acre-feet, or 0.3% of the pie)from other authorized purposes is very small in the big picture.  </a:t>
            </a:r>
          </a:p>
          <a:p>
            <a:endParaRPr lang="en-US" dirty="0"/>
          </a:p>
          <a:p>
            <a:r>
              <a:rPr lang="en-US" dirty="0"/>
              <a:t>2. Building a new reservoir project that includes water supply storage was like Christmas – every stakeholder got something new that they didn’t have before.  Reallocating storage in an existing project is more like </a:t>
            </a:r>
            <a:r>
              <a:rPr lang="en-US" dirty="0" err="1"/>
              <a:t>Festivus</a:t>
            </a:r>
            <a:r>
              <a:rPr lang="en-US" dirty="0"/>
              <a:t> with the airing of grievances – there will be winners and losers as we reduce some outputs to accommodate the new water supply use.  As demand for water changes and increases in parts of the country we are likely to see continuing requests for reallocation studies as the green, grey and orange slices of the pie – storage space in an existing reservoir that was built before environmental reviews and mitigation costs - are likely attractive alternatives to the water supply stakeholders.</a:t>
            </a:r>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pPr/>
              <a:t>4</a:t>
            </a:fld>
            <a:endParaRPr lang="en-US"/>
          </a:p>
        </p:txBody>
      </p:sp>
    </p:spTree>
    <p:extLst>
      <p:ext uri="{BB962C8B-B14F-4D97-AF65-F5344CB8AC3E}">
        <p14:creationId xmlns:p14="http://schemas.microsoft.com/office/powerpoint/2010/main" val="4124964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dirty="0"/>
              <a:t>“The User shall have the right to utilize an undivided X percent of the usable conservation storage space in the project between elevations Y and Z, which is estimated to contain X acre-feet after adjustment for sediment deposits.” - Article 1b(1) of the model agreement</a:t>
            </a:r>
          </a:p>
          <a:p>
            <a:r>
              <a:rPr lang="en-US" dirty="0"/>
              <a:t>So we are talking about sharing the storage space in the conservation pool, although there are a few projects where the entire conservation pool is allocated to water supply.</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We often illustrate a water supply storage agreement as a vertical slice of the conservation pool.  A typical model water supply agreement states that:</a:t>
            </a:r>
          </a:p>
          <a:p>
            <a:r>
              <a:rPr lang="en-US" dirty="0"/>
              <a:t>“The User shall have the right to utilize an undivided X percent of the usable conservation storage space in the project between elevations Y and Z, which is estimated to contain X acre-feet after adjustment for sediment deposits.” - Article 1b(1) of the model agreement</a:t>
            </a:r>
          </a:p>
          <a:p>
            <a:r>
              <a:rPr lang="en-US" dirty="0"/>
              <a:t>So we are talking about sharing the storage space in the conservation pool, although there are a few projects where the entire conservation pool is allocated to water supply.</a:t>
            </a:r>
          </a:p>
          <a:p>
            <a:r>
              <a:rPr lang="en-US" dirty="0"/>
              <a:t>The model agreement goes on to say:</a:t>
            </a:r>
          </a:p>
          <a:p>
            <a:r>
              <a:rPr lang="en-US" dirty="0"/>
              <a:t>“The User shall have the right to withdraw water from the lake, or to request releases to be made by the Government through the outlet works of the Project” - Article 1b(2)</a:t>
            </a:r>
          </a:p>
          <a:p>
            <a:r>
              <a:rPr lang="en-US" dirty="0"/>
              <a:t>With two important caveats:</a:t>
            </a:r>
          </a:p>
          <a:p>
            <a:pPr marL="237127" indent="-237127">
              <a:buAutoNum type="arabicPeriod"/>
            </a:pPr>
            <a:r>
              <a:rPr lang="en-US" dirty="0"/>
              <a:t>“The Government reserves the right to control and use all storage in the Project in accordance with authorized Project purposes…”, and</a:t>
            </a:r>
          </a:p>
          <a:p>
            <a:pPr marL="237127" indent="-237127">
              <a:buAutoNum type="arabicPeriod"/>
            </a:pPr>
            <a:r>
              <a:rPr lang="en-US" dirty="0"/>
              <a:t>“The Government further reserves the right to take such measures as may be necessary in the operation of the Project to preserve life and/or property…” – Article 1b(3)</a:t>
            </a:r>
          </a:p>
          <a:p>
            <a:r>
              <a:rPr lang="en-US" dirty="0"/>
              <a:t>In return for having the right to use a percentage of the usable storage space in the project, the must reimburse the Government for a first cost (typically related to the construction cost of the project) and an ongoing percentage of our OMRR&amp;R expenditures at the project. Note that all water supply payments go directly to the Treasury as miscellaneous receipts – the Corps does not get to keep and use water supply payments.</a:t>
            </a:r>
          </a:p>
        </p:txBody>
      </p:sp>
      <p:sp>
        <p:nvSpPr>
          <p:cNvPr id="4" name="Slide Number Placeholder 3"/>
          <p:cNvSpPr>
            <a:spLocks noGrp="1"/>
          </p:cNvSpPr>
          <p:nvPr>
            <p:ph type="sldNum" sz="quarter" idx="10"/>
          </p:nvPr>
        </p:nvSpPr>
        <p:spPr/>
        <p:txBody>
          <a:bodyPr/>
          <a:lstStyle/>
          <a:p>
            <a:fld id="{06A0A3C6-4E22-46FB-836F-CA2C48EC4DC1}" type="slidenum">
              <a:rPr lang="en-US" smtClean="0"/>
              <a:pPr/>
              <a:t>5</a:t>
            </a:fld>
            <a:endParaRPr lang="en-US"/>
          </a:p>
        </p:txBody>
      </p:sp>
    </p:spTree>
    <p:extLst>
      <p:ext uri="{BB962C8B-B14F-4D97-AF65-F5344CB8AC3E}">
        <p14:creationId xmlns:p14="http://schemas.microsoft.com/office/powerpoint/2010/main" val="35485151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Here is a summary of our M&amp;I water supply storage agreements from the most recent report on the program – the FY16 Municipal, Industrial and Irrigation Water Supply database report.  This data is tracked through the OMBIL database system, and we need every district’s help in keeping the information correct and up to date.  You can see that most of the agreements and storage space is in the Southwestern Division (and most of those agreements are in the states of Texas, Oklahoma and Kansas, as well as in the White River Basin in Arkansas and Missouri). If you think about that geographically, many of those reservoir projects help support the large populations centers as you transition from the edge of the semi-arid rain shadow of the Rocky Mountains towards the Mississippi River and the generally wetter eastern regions.</a:t>
            </a:r>
          </a:p>
          <a:p>
            <a:r>
              <a:rPr lang="en-US" dirty="0"/>
              <a:t>Per the bullets, about 90% of our water supply storage agreements are “originally authorized” as part of planning, design and construction of the projects. Only about 10% have been reallocations, but we have seen a steady demand for those since the 1980s.</a:t>
            </a:r>
          </a:p>
        </p:txBody>
      </p:sp>
      <p:sp>
        <p:nvSpPr>
          <p:cNvPr id="4" name="Slide Number Placeholder 3"/>
          <p:cNvSpPr>
            <a:spLocks noGrp="1"/>
          </p:cNvSpPr>
          <p:nvPr>
            <p:ph type="sldNum" sz="quarter" idx="10"/>
          </p:nvPr>
        </p:nvSpPr>
        <p:spPr/>
        <p:txBody>
          <a:bodyPr/>
          <a:lstStyle/>
          <a:p>
            <a:fld id="{06A0A3C6-4E22-46FB-836F-CA2C48EC4DC1}" type="slidenum">
              <a:rPr lang="en-US" smtClean="0"/>
              <a:pPr/>
              <a:t>6</a:t>
            </a:fld>
            <a:endParaRPr lang="en-US"/>
          </a:p>
        </p:txBody>
      </p:sp>
    </p:spTree>
    <p:extLst>
      <p:ext uri="{BB962C8B-B14F-4D97-AF65-F5344CB8AC3E}">
        <p14:creationId xmlns:p14="http://schemas.microsoft.com/office/powerpoint/2010/main" val="24955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a:t>New water supply agreements follow a “simple” pattern of study, agreement, and operations.  </a:t>
            </a:r>
          </a:p>
          <a:p>
            <a:endParaRPr lang="en-US" dirty="0"/>
          </a:p>
          <a:p>
            <a:r>
              <a:rPr lang="en-US" dirty="0"/>
              <a:t>Study – storage-yield and impacts (EA / IES)</a:t>
            </a:r>
          </a:p>
          <a:p>
            <a:endParaRPr lang="en-US" dirty="0"/>
          </a:p>
          <a:p>
            <a:r>
              <a:rPr lang="en-US" dirty="0"/>
              <a:t>Agreement – finalize legal description on what is being provided and at what cost</a:t>
            </a:r>
          </a:p>
          <a:p>
            <a:endParaRPr lang="en-US" dirty="0"/>
          </a:p>
          <a:p>
            <a:r>
              <a:rPr lang="en-US" dirty="0"/>
              <a:t>Operations – changing normal pool levels, increasing storage zones, </a:t>
            </a:r>
            <a:r>
              <a:rPr lang="en-US" dirty="0" err="1"/>
              <a:t>ect</a:t>
            </a: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percentage of conservation storage space allocated to the water supply user needs to be consistent with the use they need to make of the agreement, i.e. how much water they will need to withdraw from storage in a critical drought, and our assessment of how the new agreement will impact other project purposes (as the Water Supply Act requires Congressional approval for changes that would “seriously affect the purposes for which the project was authorized, surveyed, planned, or constructed, or which would involve major structural or operational changes…”, 43 USC 390d).</a:t>
            </a:r>
          </a:p>
          <a:p>
            <a:endParaRPr lang="en-US" dirty="0"/>
          </a:p>
          <a:p>
            <a:pPr lvl="0">
              <a:defRPr/>
            </a:pPr>
            <a:r>
              <a:rPr lang="en-US" dirty="0"/>
              <a:t>This slide tries to show how the agreement needs to be consistent between the study and operational phases.  Note that EM 1110-2-3600 documents that we consider water supply storage agreements to be a “firm commitment of reservoir storage.” (can’t seem to download the 2017 version for citation, but it’s pg. 2-18 of the 1987 version). Keeping in mind that PL 88-140 made water supply storage agreements permanent as long as the user continues to make their required repayments, one question is whether the operational interpretation of an agreement is still consistent with the original study’s assessment of its impacts on other authorized purposes 50 years later, 100 years, etc.? </a:t>
            </a:r>
          </a:p>
          <a:p>
            <a:pPr lvl="0">
              <a:defRPr/>
            </a:pPr>
            <a:r>
              <a:rPr lang="en-US" dirty="0"/>
              <a:t>Editorial: as long as our H&amp;H analysis is conservative and consistent with limitations placed on withdrawals under operational storage accounting and/or exercise of state water rights, it’s unlikely that a water supply user will be able to “harm” other project purposes in a future drought by withdrawing more water than was originally contemplated in the study leading up to the agreement.</a:t>
            </a:r>
          </a:p>
          <a:p>
            <a:pPr lvl="0">
              <a:defRPr/>
            </a:pPr>
            <a:endParaRPr lang="en-US" dirty="0"/>
          </a:p>
          <a:p>
            <a:pPr lvl="0">
              <a:defRPr/>
            </a:pPr>
            <a:r>
              <a:rPr lang="en-US" dirty="0"/>
              <a:t>Note that dashed lines in this slide highlight issues in the current draft rule on water supply authorities.</a:t>
            </a:r>
          </a:p>
        </p:txBody>
      </p:sp>
      <p:sp>
        <p:nvSpPr>
          <p:cNvPr id="4" name="Slide Number Placeholder 3"/>
          <p:cNvSpPr>
            <a:spLocks noGrp="1"/>
          </p:cNvSpPr>
          <p:nvPr>
            <p:ph type="sldNum" sz="quarter" idx="10"/>
          </p:nvPr>
        </p:nvSpPr>
        <p:spPr/>
        <p:txBody>
          <a:bodyPr/>
          <a:lstStyle/>
          <a:p>
            <a:fld id="{06A0A3C6-4E22-46FB-836F-CA2C48EC4DC1}" type="slidenum">
              <a:rPr lang="en-US" smtClean="0"/>
              <a:pPr/>
              <a:t>7</a:t>
            </a:fld>
            <a:endParaRPr lang="en-US"/>
          </a:p>
        </p:txBody>
      </p:sp>
    </p:spTree>
    <p:extLst>
      <p:ext uri="{BB962C8B-B14F-4D97-AF65-F5344CB8AC3E}">
        <p14:creationId xmlns:p14="http://schemas.microsoft.com/office/powerpoint/2010/main" val="2771977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Here is another slide that might help illustrate how a water supply agreement functions in operations, particularly when administered through a storage accounting scheme.  You could think of each purpose or user’s storage as a savings account with credits (from inflows) and debits (from withdrawals/releases and losses).  This graphic illustrates those accounts like an ink-jet printer cartridge. You could also think of a shared conservation pool with allocated storage/water supply agreements as a set of reservoirs operating in parallel (see the small inset picture).  Imagine there are gates on the upstream end and we could actually control how much inflow went into each reservoir.  In theory, depending on how they manage their withdrawals, a water supply user could exhaust their account/empty their reservoir while there is still water remaining in the other accounts/reservoirs, i.e. the red cartridge could run out while green and blue still have ink to print. As editorialized on Slide 6, as long as the H&amp;H analysis leading to the agreement was conservative, and the user doesn’t increase their use above what their storage space can reliably yield, this should be very rare, for example, in an extreme drought worse than the historical record.  But in such a case, do we allow that user to continue making withdrawals, possibly harming the ability of other users and purposes to continue operating, or do we cut them off?  </a:t>
            </a:r>
          </a:p>
          <a:p>
            <a:r>
              <a:rPr lang="en-US" dirty="0"/>
              <a:t>Editorial: I’m personally unaware of any instance where we have been in this position, so that would seem to indicate that for the most part we’ve done a pretty good job of using conservative firm yield estimates and storage amounts to set up agreements. But it’s definitely a possibility, for example “Lake Lanier has 70 days of water remaining…” type of headline.</a:t>
            </a:r>
          </a:p>
        </p:txBody>
      </p:sp>
      <p:sp>
        <p:nvSpPr>
          <p:cNvPr id="4" name="Slide Number Placeholder 3"/>
          <p:cNvSpPr>
            <a:spLocks noGrp="1"/>
          </p:cNvSpPr>
          <p:nvPr>
            <p:ph type="sldNum" sz="quarter" idx="10"/>
          </p:nvPr>
        </p:nvSpPr>
        <p:spPr/>
        <p:txBody>
          <a:bodyPr/>
          <a:lstStyle/>
          <a:p>
            <a:fld id="{06A0A3C6-4E22-46FB-836F-CA2C48EC4DC1}" type="slidenum">
              <a:rPr lang="en-US" smtClean="0"/>
              <a:pPr/>
              <a:t>8</a:t>
            </a:fld>
            <a:endParaRPr lang="en-US"/>
          </a:p>
        </p:txBody>
      </p:sp>
    </p:spTree>
    <p:extLst>
      <p:ext uri="{BB962C8B-B14F-4D97-AF65-F5344CB8AC3E}">
        <p14:creationId xmlns:p14="http://schemas.microsoft.com/office/powerpoint/2010/main" val="1833056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A0A3C6-4E22-46FB-836F-CA2C48EC4DC1}" type="slidenum">
              <a:rPr lang="en-US" smtClean="0"/>
              <a:pPr/>
              <a:t>11</a:t>
            </a:fld>
            <a:endParaRPr lang="en-US"/>
          </a:p>
        </p:txBody>
      </p:sp>
    </p:spTree>
    <p:extLst>
      <p:ext uri="{BB962C8B-B14F-4D97-AF65-F5344CB8AC3E}">
        <p14:creationId xmlns:p14="http://schemas.microsoft.com/office/powerpoint/2010/main" val="18836799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lvl1pPr>
          </a:lstStyle>
          <a:p>
            <a:r>
              <a:rPr lang="en-US" dirty="0"/>
              <a:t>Lecture 1</a:t>
            </a:r>
          </a:p>
        </p:txBody>
      </p:sp>
    </p:spTree>
    <p:extLst>
      <p:ext uri="{BB962C8B-B14F-4D97-AF65-F5344CB8AC3E}">
        <p14:creationId xmlns:p14="http://schemas.microsoft.com/office/powerpoint/2010/main" val="2242102173"/>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165473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588649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30504399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60127948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7024812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27975014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1035961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23025742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t>File Name</a:t>
            </a:r>
            <a:endParaRPr lang="en-US" dirty="0"/>
          </a:p>
        </p:txBody>
      </p:sp>
    </p:spTree>
    <p:extLst>
      <p:ext uri="{BB962C8B-B14F-4D97-AF65-F5344CB8AC3E}">
        <p14:creationId xmlns:p14="http://schemas.microsoft.com/office/powerpoint/2010/main" val="29062999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6004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p>
            <a:r>
              <a:rPr lang="en-US" dirty="0"/>
              <a:t>File Name</a:t>
            </a:r>
          </a:p>
        </p:txBody>
      </p:sp>
    </p:spTree>
    <p:extLst>
      <p:ext uri="{BB962C8B-B14F-4D97-AF65-F5344CB8AC3E}">
        <p14:creationId xmlns:p14="http://schemas.microsoft.com/office/powerpoint/2010/main" val="3836264534"/>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534737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9725981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893070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26130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4823386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9477476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133593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14454463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263149059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pPr/>
              <a:t>‹#›</a:t>
            </a:fld>
            <a:endParaRPr lang="en-US" dirty="0"/>
          </a:p>
        </p:txBody>
      </p:sp>
    </p:spTree>
    <p:extLst>
      <p:ext uri="{BB962C8B-B14F-4D97-AF65-F5344CB8AC3E}">
        <p14:creationId xmlns:p14="http://schemas.microsoft.com/office/powerpoint/2010/main" val="2916763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4043718914"/>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pPr/>
              <a:t>‹#›</a:t>
            </a:fld>
            <a:endParaRPr lang="en-US"/>
          </a:p>
        </p:txBody>
      </p:sp>
    </p:spTree>
    <p:extLst>
      <p:ext uri="{BB962C8B-B14F-4D97-AF65-F5344CB8AC3E}">
        <p14:creationId xmlns:p14="http://schemas.microsoft.com/office/powerpoint/2010/main" val="1309827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t>File Name</a:t>
            </a:r>
            <a:endParaRPr lang="en-US" dirty="0"/>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1940219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2340974299"/>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2407778240"/>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1610357477"/>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t>“</a:t>
            </a:r>
            <a:r>
              <a:rPr lang="en-US" sz="1200"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rPr>
              <a:t>”</a:t>
            </a:r>
            <a:endParaRPr lang="en-US" sz="1200" i="1" dirty="0">
              <a:solidFill>
                <a:srgbClr val="000000"/>
              </a:solidFill>
            </a:endParaRPr>
          </a:p>
        </p:txBody>
      </p:sp>
    </p:spTree>
    <p:extLst>
      <p:ext uri="{BB962C8B-B14F-4D97-AF65-F5344CB8AC3E}">
        <p14:creationId xmlns:p14="http://schemas.microsoft.com/office/powerpoint/2010/main" val="344421483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pPr/>
              <a:t>‹#›</a:t>
            </a:fld>
            <a:endParaRPr lang="en-US" dirty="0"/>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t>File Name</a:t>
            </a:r>
            <a:endParaRPr lang="en-US" dirty="0"/>
          </a:p>
        </p:txBody>
      </p:sp>
    </p:spTree>
    <p:extLst>
      <p:ext uri="{BB962C8B-B14F-4D97-AF65-F5344CB8AC3E}">
        <p14:creationId xmlns:p14="http://schemas.microsoft.com/office/powerpoint/2010/main" val="334265946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378203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4.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image" Target="../media/image5.png"/><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image" Target="../media/image1.png"/><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theme" Target="../theme/theme2.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28" Type="http://schemas.openxmlformats.org/officeDocument/2006/relationships/image" Target="../media/image6.tiff"/><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 Id="rId27"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10" cstate="email">
            <a:extLst>
              <a:ext uri="{28A0092B-C50C-407E-A947-70E740481C1C}">
                <a14:useLocalDpi xmlns:a14="http://schemas.microsoft.com/office/drawing/2010/main"/>
              </a:ext>
            </a:extLst>
          </a:blip>
          <a:stretch>
            <a:fillRect/>
          </a:stretch>
        </p:blipFill>
        <p:spPr>
          <a:xfrm>
            <a:off x="0" y="0"/>
            <a:ext cx="9145276" cy="6858957"/>
          </a:xfrm>
          <a:prstGeom prst="rect">
            <a:avLst/>
          </a:prstGeom>
          <a:noFill/>
          <a:ln>
            <a:noFill/>
          </a:ln>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pPr/>
              <a:t>‹#›</a:t>
            </a:fld>
            <a:endParaRPr lang="en-US" dirty="0"/>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t>File Name</a:t>
            </a:r>
            <a:endParaRPr lang="en-US" dirty="0"/>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217</a:t>
            </a:r>
          </a:p>
          <a:p>
            <a:pPr algn="ctr">
              <a:defRPr/>
            </a:pPr>
            <a:r>
              <a:rPr lang="en-US" sz="1000" dirty="0">
                <a:solidFill>
                  <a:schemeClr val="tx1"/>
                </a:solidFill>
              </a:rPr>
              <a:t>217</a:t>
            </a:r>
          </a:p>
          <a:p>
            <a:pPr algn="ctr">
              <a:defRPr/>
            </a:pPr>
            <a:r>
              <a:rPr lang="en-US" sz="1000" dirty="0">
                <a:solidFill>
                  <a:schemeClr val="tx1"/>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200</a:t>
            </a:r>
          </a:p>
          <a:p>
            <a:pPr algn="ctr">
              <a:defRPr/>
            </a:pPr>
            <a:r>
              <a:rPr lang="en-US" sz="1000" dirty="0">
                <a:solidFill>
                  <a:schemeClr val="tx1"/>
                </a:solidFill>
              </a:rPr>
              <a:t>200</a:t>
            </a:r>
          </a:p>
          <a:p>
            <a:pPr algn="ctr">
              <a:defRPr/>
            </a:pPr>
            <a:r>
              <a:rPr lang="en-US" sz="1000" dirty="0">
                <a:solidFill>
                  <a:schemeClr val="tx1"/>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255</a:t>
            </a:r>
          </a:p>
          <a:p>
            <a:pPr algn="ctr">
              <a:defRPr/>
            </a:pPr>
            <a:r>
              <a:rPr lang="en-US" sz="1000" dirty="0">
                <a:solidFill>
                  <a:schemeClr val="tx1"/>
                </a:solidFill>
              </a:rPr>
              <a:t>255</a:t>
            </a:r>
          </a:p>
          <a:p>
            <a:pPr algn="ctr">
              <a:defRPr/>
            </a:pPr>
            <a:r>
              <a:rPr lang="en-US" sz="1000" dirty="0">
                <a:solidFill>
                  <a:schemeClr val="tx1"/>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bg1"/>
                </a:solidFill>
              </a:rPr>
              <a:t>0</a:t>
            </a:r>
          </a:p>
          <a:p>
            <a:pPr algn="ctr">
              <a:defRPr/>
            </a:pPr>
            <a:r>
              <a:rPr lang="en-US" sz="1000" dirty="0">
                <a:solidFill>
                  <a:schemeClr val="bg1"/>
                </a:solidFill>
              </a:rPr>
              <a:t>0</a:t>
            </a:r>
          </a:p>
          <a:p>
            <a:pPr algn="ctr">
              <a:defRPr/>
            </a:pPr>
            <a:r>
              <a:rPr lang="en-US" sz="1000" dirty="0">
                <a:solidFill>
                  <a:schemeClr val="bg1"/>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163</a:t>
            </a:r>
          </a:p>
          <a:p>
            <a:pPr algn="ctr">
              <a:defRPr/>
            </a:pPr>
            <a:r>
              <a:rPr lang="en-US" sz="1000" dirty="0">
                <a:solidFill>
                  <a:schemeClr val="tx1"/>
                </a:solidFill>
              </a:rPr>
              <a:t>163</a:t>
            </a:r>
          </a:p>
          <a:p>
            <a:pPr algn="ctr">
              <a:defRPr/>
            </a:pPr>
            <a:r>
              <a:rPr lang="en-US" sz="1000" dirty="0">
                <a:solidFill>
                  <a:schemeClr val="tx1"/>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bg1"/>
                </a:solidFill>
              </a:rPr>
              <a:t>131</a:t>
            </a:r>
          </a:p>
          <a:p>
            <a:pPr algn="ctr">
              <a:defRPr/>
            </a:pPr>
            <a:r>
              <a:rPr lang="en-US" sz="1000" dirty="0">
                <a:solidFill>
                  <a:schemeClr val="bg1"/>
                </a:solidFill>
              </a:rPr>
              <a:t>132</a:t>
            </a:r>
          </a:p>
          <a:p>
            <a:pPr algn="ctr">
              <a:defRPr/>
            </a:pPr>
            <a:r>
              <a:rPr lang="en-US" sz="1000" dirty="0">
                <a:solidFill>
                  <a:schemeClr val="bg1"/>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239</a:t>
            </a:r>
          </a:p>
          <a:p>
            <a:pPr algn="ctr">
              <a:defRPr/>
            </a:pPr>
            <a:r>
              <a:rPr lang="en-US" sz="1000" dirty="0">
                <a:solidFill>
                  <a:schemeClr val="tx1"/>
                </a:solidFill>
              </a:rPr>
              <a:t>65</a:t>
            </a:r>
          </a:p>
          <a:p>
            <a:pPr algn="ctr">
              <a:defRPr/>
            </a:pPr>
            <a:r>
              <a:rPr lang="en-US" sz="1000" dirty="0">
                <a:solidFill>
                  <a:schemeClr val="tx1"/>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110</a:t>
            </a:r>
          </a:p>
          <a:p>
            <a:pPr algn="ctr">
              <a:defRPr/>
            </a:pPr>
            <a:r>
              <a:rPr lang="en-US" sz="1000" dirty="0">
                <a:solidFill>
                  <a:schemeClr val="tx1"/>
                </a:solidFill>
              </a:rPr>
              <a:t>135</a:t>
            </a:r>
          </a:p>
          <a:p>
            <a:pPr algn="ctr">
              <a:defRPr/>
            </a:pPr>
            <a:r>
              <a:rPr lang="en-US" sz="1000" dirty="0">
                <a:solidFill>
                  <a:schemeClr val="tx1"/>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112</a:t>
            </a:r>
          </a:p>
          <a:p>
            <a:pPr algn="ctr">
              <a:defRPr/>
            </a:pPr>
            <a:r>
              <a:rPr lang="en-US" sz="1000" dirty="0">
                <a:solidFill>
                  <a:schemeClr val="tx1"/>
                </a:solidFill>
              </a:rPr>
              <a:t>92</a:t>
            </a:r>
          </a:p>
          <a:p>
            <a:pPr algn="ctr">
              <a:defRPr/>
            </a:pPr>
            <a:r>
              <a:rPr lang="en-US" sz="1000" dirty="0">
                <a:solidFill>
                  <a:schemeClr val="tx1"/>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62</a:t>
            </a:r>
          </a:p>
          <a:p>
            <a:pPr algn="ctr">
              <a:defRPr/>
            </a:pPr>
            <a:r>
              <a:rPr lang="en-US" sz="1000" dirty="0">
                <a:solidFill>
                  <a:schemeClr val="tx1"/>
                </a:solidFill>
              </a:rPr>
              <a:t>102</a:t>
            </a:r>
          </a:p>
          <a:p>
            <a:pPr algn="ctr">
              <a:defRPr/>
            </a:pPr>
            <a:r>
              <a:rPr lang="en-US" sz="1000" dirty="0">
                <a:solidFill>
                  <a:schemeClr val="tx1"/>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bg1"/>
                </a:solidFill>
              </a:rPr>
              <a:t>102</a:t>
            </a:r>
          </a:p>
          <a:p>
            <a:pPr algn="ctr">
              <a:defRPr/>
            </a:pPr>
            <a:r>
              <a:rPr lang="en-US" sz="1000" dirty="0">
                <a:solidFill>
                  <a:schemeClr val="bg1"/>
                </a:solidFill>
              </a:rPr>
              <a:t>56</a:t>
            </a:r>
          </a:p>
          <a:p>
            <a:pPr algn="ctr">
              <a:defRPr/>
            </a:pPr>
            <a:r>
              <a:rPr lang="en-US" sz="1000" dirty="0">
                <a:solidFill>
                  <a:schemeClr val="bg1"/>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130</a:t>
            </a:r>
          </a:p>
          <a:p>
            <a:pPr algn="ctr">
              <a:defRPr/>
            </a:pPr>
            <a:r>
              <a:rPr lang="en-US" sz="1000" dirty="0">
                <a:solidFill>
                  <a:schemeClr val="tx1"/>
                </a:solidFill>
              </a:rPr>
              <a:t>120</a:t>
            </a:r>
          </a:p>
          <a:p>
            <a:pPr algn="ctr">
              <a:defRPr/>
            </a:pPr>
            <a:r>
              <a:rPr lang="en-US" sz="1000" dirty="0">
                <a:solidFill>
                  <a:schemeClr val="tx1"/>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237</a:t>
            </a:r>
          </a:p>
          <a:p>
            <a:pPr algn="ctr">
              <a:defRPr/>
            </a:pPr>
            <a:r>
              <a:rPr lang="en-US" sz="1000" dirty="0">
                <a:solidFill>
                  <a:schemeClr val="tx1"/>
                </a:solidFill>
              </a:rPr>
              <a:t>237</a:t>
            </a:r>
          </a:p>
          <a:p>
            <a:pPr algn="ctr">
              <a:defRPr/>
            </a:pPr>
            <a:r>
              <a:rPr lang="en-US" sz="1000" dirty="0">
                <a:solidFill>
                  <a:schemeClr val="tx1"/>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80</a:t>
            </a:r>
          </a:p>
          <a:p>
            <a:pPr algn="ctr">
              <a:defRPr/>
            </a:pPr>
            <a:r>
              <a:rPr lang="en-US" sz="1000" dirty="0">
                <a:solidFill>
                  <a:schemeClr val="tx1"/>
                </a:solidFill>
              </a:rPr>
              <a:t>119</a:t>
            </a:r>
          </a:p>
          <a:p>
            <a:pPr algn="ctr">
              <a:defRPr/>
            </a:pPr>
            <a:r>
              <a:rPr lang="en-US" sz="1000" dirty="0">
                <a:solidFill>
                  <a:schemeClr val="tx1"/>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chemeClr val="tx1"/>
                </a:solidFill>
              </a:rPr>
              <a:t>252</a:t>
            </a:r>
          </a:p>
          <a:p>
            <a:pPr algn="ctr">
              <a:defRPr/>
            </a:pPr>
            <a:r>
              <a:rPr lang="en-US" sz="1000" dirty="0">
                <a:solidFill>
                  <a:schemeClr val="tx1"/>
                </a:solidFill>
              </a:rPr>
              <a:t>174</a:t>
            </a:r>
          </a:p>
          <a:p>
            <a:pPr algn="ctr">
              <a:defRPr/>
            </a:pPr>
            <a:r>
              <a:rPr lang="en-US" sz="1000" dirty="0">
                <a:solidFill>
                  <a:schemeClr val="tx1"/>
                </a:solidFill>
              </a:rPr>
              <a:t>.59</a:t>
            </a:r>
          </a:p>
        </p:txBody>
      </p:sp>
      <p:pic>
        <p:nvPicPr>
          <p:cNvPr id="58" name="Picture 6"/>
          <p:cNvPicPr>
            <a:picLocks noChangeAspect="1"/>
          </p:cNvPicPr>
          <p:nvPr userDrawn="1"/>
        </p:nvPicPr>
        <p:blipFill>
          <a:blip r:embed="rId11"/>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2" cstate="email">
            <a:extLst>
              <a:ext uri="{28A0092B-C50C-407E-A947-70E740481C1C}">
                <a14:useLocalDpi xmlns:a14="http://schemas.microsoft.com/office/drawing/2010/main"/>
              </a:ext>
            </a:extLst>
          </a:blip>
          <a:srcRect/>
          <a:stretch/>
        </p:blipFill>
        <p:spPr bwMode="auto">
          <a:xfrm>
            <a:off x="7158038" y="5285203"/>
            <a:ext cx="1595437" cy="1482725"/>
          </a:xfrm>
          <a:prstGeom prst="rect">
            <a:avLst/>
          </a:prstGeom>
          <a:noFill/>
          <a:ln w="9525">
            <a:noFill/>
            <a:miter lim="800000"/>
            <a:headEnd/>
            <a:tailEnd/>
          </a:ln>
        </p:spPr>
      </p:pic>
      <p:pic>
        <p:nvPicPr>
          <p:cNvPr id="2" name="Picture 1"/>
          <p:cNvPicPr>
            <a:picLocks noChangeAspect="1"/>
          </p:cNvPicPr>
          <p:nvPr userDrawn="1"/>
        </p:nvPicPr>
        <p:blipFill>
          <a:blip r:embed="rId13" cstate="email">
            <a:extLst>
              <a:ext uri="{28A0092B-C50C-407E-A947-70E740481C1C}">
                <a14:useLocalDpi xmlns:a14="http://schemas.microsoft.com/office/drawing/2010/main" val="0"/>
              </a:ext>
            </a:extLst>
          </a:blip>
          <a:stretch>
            <a:fillRect/>
          </a:stretch>
        </p:blipFill>
        <p:spPr>
          <a:xfrm>
            <a:off x="5246660" y="5444801"/>
            <a:ext cx="1384959" cy="1115661"/>
          </a:xfrm>
          <a:prstGeom prst="rect">
            <a:avLst/>
          </a:prstGeom>
        </p:spPr>
      </p:pic>
    </p:spTree>
    <p:extLst>
      <p:ext uri="{BB962C8B-B14F-4D97-AF65-F5344CB8AC3E}">
        <p14:creationId xmlns:p14="http://schemas.microsoft.com/office/powerpoint/2010/main" val="2919789318"/>
      </p:ext>
    </p:extLst>
  </p:cSld>
  <p:clrMap bg1="lt1" tx1="dk1" bg2="lt2" tx2="dk2" accent1="accent1" accent2="accent2" accent3="accent3" accent4="accent4" accent5="accent5" accent6="accent6" hlink="hlink" folHlink="folHlink"/>
  <p:sldLayoutIdLst>
    <p:sldLayoutId id="2147484251" r:id="rId1"/>
    <p:sldLayoutId id="2147484296" r:id="rId2"/>
    <p:sldLayoutId id="2147484252" r:id="rId3"/>
    <p:sldLayoutId id="2147484297" r:id="rId4"/>
    <p:sldLayoutId id="2147484253" r:id="rId5"/>
    <p:sldLayoutId id="2147484298" r:id="rId6"/>
    <p:sldLayoutId id="2147484254" r:id="rId7"/>
    <p:sldLayoutId id="2147484299" r:id="rId8"/>
  </p:sldLayoutIdLst>
  <p:hf hd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userDrawn="1">
          <p15:clr>
            <a:srgbClr val="5ACBF0"/>
          </p15:clr>
        </p15:guide>
        <p15:guide id="2" pos="4608"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5" cstate="email">
            <a:extLst>
              <a:ext uri="{28A0092B-C50C-407E-A947-70E740481C1C}">
                <a14:useLocalDpi xmlns:a14="http://schemas.microsoft.com/office/drawing/2010/main"/>
              </a:ext>
            </a:extLst>
          </a:blip>
          <a:stretch>
            <a:fillRect/>
          </a:stretch>
        </p:blipFill>
        <p:spPr>
          <a:xfrm>
            <a:off x="0" y="0"/>
            <a:ext cx="9144000" cy="6857999"/>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27" name="Picture 33"/>
          <p:cNvPicPr>
            <a:picLocks noChangeAspect="1"/>
          </p:cNvPicPr>
          <p:nvPr/>
        </p:nvPicPr>
        <p:blipFill>
          <a:blip r:embed="rId26" cstate="email">
            <a:extLst>
              <a:ext uri="{28A0092B-C50C-407E-A947-70E740481C1C}">
                <a14:useLocalDpi xmlns:a14="http://schemas.microsoft.com/office/drawing/2010/main"/>
              </a:ext>
            </a:extLst>
          </a:blip>
          <a:srcRect/>
          <a:stretch>
            <a:fillRect/>
          </a:stretch>
        </p:blipFill>
        <p:spPr bwMode="auto">
          <a:xfrm>
            <a:off x="7924800" y="5815668"/>
            <a:ext cx="1108075" cy="9636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t>Lecture 1</a:t>
            </a:r>
          </a:p>
        </p:txBody>
      </p:sp>
      <p:sp>
        <p:nvSpPr>
          <p:cNvPr id="6" name="Slide Number Placeholder 5"/>
          <p:cNvSpPr>
            <a:spLocks noGrp="1"/>
          </p:cNvSpPr>
          <p:nvPr>
            <p:ph type="sldNum" sz="quarter" idx="4"/>
          </p:nvPr>
        </p:nvSpPr>
        <p:spPr>
          <a:xfrm>
            <a:off x="8305799" y="228600"/>
            <a:ext cx="727075" cy="36512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cs typeface="Arial" pitchFamily="34" charset="0"/>
              </a:defRPr>
            </a:lvl1pPr>
          </a:lstStyle>
          <a:p>
            <a:fld id="{139BD942-CC14-44A4-87FB-46239297AFE5}" type="slidenum">
              <a:rPr lang="en-US" smtClean="0"/>
              <a:pPr/>
              <a:t>‹#›</a:t>
            </a:fld>
            <a:endParaRPr lang="en-US" dirty="0"/>
          </a:p>
        </p:txBody>
      </p:sp>
      <p:pic>
        <p:nvPicPr>
          <p:cNvPr id="1033" name="Picture 6"/>
          <p:cNvPicPr>
            <a:picLocks noChangeAspect="1"/>
          </p:cNvPicPr>
          <p:nvPr/>
        </p:nvPicPr>
        <p:blipFill>
          <a:blip r:embed="rId27"/>
          <a:srcRect/>
          <a:stretch>
            <a:fillRect/>
          </a:stretch>
        </p:blipFill>
        <p:spPr bwMode="auto">
          <a:xfrm>
            <a:off x="4559300" y="3416300"/>
            <a:ext cx="19050" cy="3175"/>
          </a:xfrm>
          <a:prstGeom prst="rect">
            <a:avLst/>
          </a:prstGeom>
          <a:noFill/>
          <a:ln w="9525">
            <a:noFill/>
            <a:miter lim="800000"/>
            <a:headEnd/>
            <a:tailEnd/>
          </a:ln>
        </p:spPr>
      </p:pic>
      <p:pic>
        <p:nvPicPr>
          <p:cNvPr id="2" name="Picture 1"/>
          <p:cNvPicPr>
            <a:picLocks noChangeAspect="1"/>
          </p:cNvPicPr>
          <p:nvPr userDrawn="1"/>
        </p:nvPicPr>
        <p:blipFill>
          <a:blip r:embed="rId28" cstate="email">
            <a:extLst>
              <a:ext uri="{28A0092B-C50C-407E-A947-70E740481C1C}">
                <a14:useLocalDpi xmlns:a14="http://schemas.microsoft.com/office/drawing/2010/main" val="0"/>
              </a:ext>
            </a:extLst>
          </a:blip>
          <a:stretch>
            <a:fillRect/>
          </a:stretch>
        </p:blipFill>
        <p:spPr>
          <a:xfrm>
            <a:off x="6671409" y="5941983"/>
            <a:ext cx="931494" cy="750370"/>
          </a:xfrm>
          <a:prstGeom prst="rect">
            <a:avLst/>
          </a:prstGeom>
        </p:spPr>
      </p:pic>
    </p:spTree>
    <p:extLst>
      <p:ext uri="{BB962C8B-B14F-4D97-AF65-F5344CB8AC3E}">
        <p14:creationId xmlns:p14="http://schemas.microsoft.com/office/powerpoint/2010/main" val="3506813200"/>
      </p:ext>
    </p:extLst>
  </p:cSld>
  <p:clrMap bg1="lt1" tx1="dk1" bg2="lt2" tx2="dk2" accent1="accent1" accent2="accent2" accent3="accent3" accent4="accent4" accent5="accent5" accent6="accent6" hlink="hlink" folHlink="folHlink"/>
  <p:sldLayoutIdLst>
    <p:sldLayoutId id="2147484273" r:id="rId1"/>
    <p:sldLayoutId id="2147484274" r:id="rId2"/>
    <p:sldLayoutId id="2147484275" r:id="rId3"/>
    <p:sldLayoutId id="2147484276" r:id="rId4"/>
    <p:sldLayoutId id="2147484277" r:id="rId5"/>
    <p:sldLayoutId id="2147484278" r:id="rId6"/>
    <p:sldLayoutId id="2147484279" r:id="rId7"/>
    <p:sldLayoutId id="2147484280" r:id="rId8"/>
    <p:sldLayoutId id="2147484281" r:id="rId9"/>
    <p:sldLayoutId id="2147484282" r:id="rId10"/>
    <p:sldLayoutId id="2147484283" r:id="rId11"/>
    <p:sldLayoutId id="2147484284" r:id="rId12"/>
    <p:sldLayoutId id="2147484285" r:id="rId13"/>
    <p:sldLayoutId id="2147484286" r:id="rId14"/>
    <p:sldLayoutId id="2147484287" r:id="rId15"/>
    <p:sldLayoutId id="2147484288" r:id="rId16"/>
    <p:sldLayoutId id="2147484289" r:id="rId17"/>
    <p:sldLayoutId id="2147484290" r:id="rId18"/>
    <p:sldLayoutId id="2147484291" r:id="rId19"/>
    <p:sldLayoutId id="2147484292" r:id="rId20"/>
    <p:sldLayoutId id="2147484293" r:id="rId21"/>
    <p:sldLayoutId id="2147484300" r:id="rId22"/>
    <p:sldLayoutId id="2147484294" r:id="rId23"/>
  </p:sldLayoutIdLst>
  <p:hf hdr="0"/>
  <p:txStyles>
    <p:titleStyle>
      <a:lvl1pPr algn="l" rtl="0" eaLnBrk="1" fontAlgn="base" hangingPunct="1">
        <a:spcBef>
          <a:spcPct val="0"/>
        </a:spcBef>
        <a:spcAft>
          <a:spcPct val="0"/>
        </a:spcAft>
        <a:defRPr sz="24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userDrawn="1">
          <p15:clr>
            <a:srgbClr val="5ACBF0"/>
          </p15:clr>
        </p15:guide>
        <p15:guide id="2" pos="5472" userDrawn="1">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9.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hyperlink" Target="https://iwrlibrary.planusace.us/" TargetMode="External"/><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0.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9"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2"/>
          </p:nvPr>
        </p:nvSpPr>
        <p:spPr>
          <a:xfrm>
            <a:off x="5020774" y="3812377"/>
            <a:ext cx="3119540" cy="1562099"/>
          </a:xfrm>
        </p:spPr>
        <p:txBody>
          <a:bodyPr>
            <a:normAutofit/>
          </a:bodyPr>
          <a:lstStyle/>
          <a:p>
            <a:r>
              <a:rPr lang="en-US" dirty="0"/>
              <a:t>Storage-Yield Analysis</a:t>
            </a:r>
          </a:p>
          <a:p>
            <a:r>
              <a:rPr lang="en-US" dirty="0"/>
              <a:t>Training Class</a:t>
            </a:r>
          </a:p>
        </p:txBody>
      </p:sp>
      <p:sp>
        <p:nvSpPr>
          <p:cNvPr id="2" name="Title 1"/>
          <p:cNvSpPr>
            <a:spLocks noGrp="1"/>
          </p:cNvSpPr>
          <p:nvPr>
            <p:ph type="title"/>
          </p:nvPr>
        </p:nvSpPr>
        <p:spPr/>
        <p:txBody>
          <a:bodyPr/>
          <a:lstStyle/>
          <a:p>
            <a:r>
              <a:rPr lang="en-US" dirty="0"/>
              <a:t>Overview of the USACE Water supply program</a:t>
            </a:r>
          </a:p>
        </p:txBody>
      </p:sp>
      <p:sp>
        <p:nvSpPr>
          <p:cNvPr id="14339" name="Slide Number Placeholder 4"/>
          <p:cNvSpPr>
            <a:spLocks noGrp="1"/>
          </p:cNvSpPr>
          <p:nvPr>
            <p:ph type="sldNum" sz="quarter" idx="10"/>
          </p:nvPr>
        </p:nvSpPr>
        <p:spPr/>
        <p:txBody>
          <a:bodyPr/>
          <a:lstStyle/>
          <a:p>
            <a:fld id="{744B3473-5193-4AC1-9169-6977ADF2DCFC}" type="slidenum">
              <a:rPr lang="en-US" smtClean="0"/>
              <a:pPr/>
              <a:t>1</a:t>
            </a:fld>
            <a:endParaRPr lang="en-US"/>
          </a:p>
        </p:txBody>
      </p:sp>
      <p:pic>
        <p:nvPicPr>
          <p:cNvPr id="6" name="Picture 5"/>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544427" y="1683919"/>
            <a:ext cx="4389120" cy="33110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noChangeArrowheads="1"/>
          </p:cNvPicPr>
          <p:nvPr/>
        </p:nvPicPr>
        <p:blipFill>
          <a:blip r:embed="rId6" cstate="print"/>
          <a:srcRect/>
          <a:stretch>
            <a:fillRect/>
          </a:stretch>
        </p:blipFill>
        <p:spPr bwMode="auto">
          <a:xfrm>
            <a:off x="5095556" y="1683919"/>
            <a:ext cx="2969617" cy="20116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6107"/>
    </mc:Choice>
    <mc:Fallback xmlns="">
      <p:transition spd="slow" advTm="61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AAA42-603F-4091-852D-59DE2CA83FE8}"/>
              </a:ext>
            </a:extLst>
          </p:cNvPr>
          <p:cNvSpPr>
            <a:spLocks noGrp="1"/>
          </p:cNvSpPr>
          <p:nvPr>
            <p:ph type="title"/>
          </p:nvPr>
        </p:nvSpPr>
        <p:spPr/>
        <p:txBody>
          <a:bodyPr/>
          <a:lstStyle/>
          <a:p>
            <a:r>
              <a:rPr lang="en-US" dirty="0"/>
              <a:t>Reallocation with water rights</a:t>
            </a:r>
          </a:p>
        </p:txBody>
      </p:sp>
      <p:pic>
        <p:nvPicPr>
          <p:cNvPr id="7" name="Content Placeholder 6">
            <a:extLst>
              <a:ext uri="{FF2B5EF4-FFF2-40B4-BE49-F238E27FC236}">
                <a16:creationId xmlns:a16="http://schemas.microsoft.com/office/drawing/2014/main" id="{512449EB-D558-4F55-94A5-589C693FE5C9}"/>
              </a:ext>
            </a:extLst>
          </p:cNvPr>
          <p:cNvPicPr>
            <a:picLocks noGrp="1" noChangeAspect="1"/>
          </p:cNvPicPr>
          <p:nvPr>
            <p:ph idx="1"/>
          </p:nvPr>
        </p:nvPicPr>
        <p:blipFill>
          <a:blip r:embed="rId2"/>
          <a:stretch>
            <a:fillRect/>
          </a:stretch>
        </p:blipFill>
        <p:spPr>
          <a:xfrm>
            <a:off x="1539956" y="1225550"/>
            <a:ext cx="5911688" cy="4718050"/>
          </a:xfrm>
        </p:spPr>
      </p:pic>
      <p:sp>
        <p:nvSpPr>
          <p:cNvPr id="4" name="Footer Placeholder 3">
            <a:extLst>
              <a:ext uri="{FF2B5EF4-FFF2-40B4-BE49-F238E27FC236}">
                <a16:creationId xmlns:a16="http://schemas.microsoft.com/office/drawing/2014/main" id="{7AA7D0FE-FE94-43FA-8503-86009F2A2946}"/>
              </a:ext>
            </a:extLst>
          </p:cNvPr>
          <p:cNvSpPr>
            <a:spLocks noGrp="1"/>
          </p:cNvSpPr>
          <p:nvPr>
            <p:ph type="ftr" sz="quarter" idx="10"/>
          </p:nvPr>
        </p:nvSpPr>
        <p:spPr/>
        <p:txBody>
          <a:bodyPr/>
          <a:lstStyle/>
          <a:p>
            <a:pPr>
              <a:defRPr/>
            </a:pPr>
            <a:r>
              <a:rPr lang="en-US"/>
              <a:t>File Name</a:t>
            </a:r>
          </a:p>
        </p:txBody>
      </p:sp>
      <p:sp>
        <p:nvSpPr>
          <p:cNvPr id="5" name="Slide Number Placeholder 4">
            <a:extLst>
              <a:ext uri="{FF2B5EF4-FFF2-40B4-BE49-F238E27FC236}">
                <a16:creationId xmlns:a16="http://schemas.microsoft.com/office/drawing/2014/main" id="{92A9E661-0E7C-434F-8AE0-FDB205326EC7}"/>
              </a:ext>
            </a:extLst>
          </p:cNvPr>
          <p:cNvSpPr>
            <a:spLocks noGrp="1"/>
          </p:cNvSpPr>
          <p:nvPr>
            <p:ph type="sldNum" sz="quarter" idx="11"/>
          </p:nvPr>
        </p:nvSpPr>
        <p:spPr/>
        <p:txBody>
          <a:bodyPr/>
          <a:lstStyle/>
          <a:p>
            <a:fld id="{9A257827-C34C-4251-B995-96C9C233CCC8}" type="slidenum">
              <a:rPr lang="en-US" smtClean="0"/>
              <a:pPr/>
              <a:t>10</a:t>
            </a:fld>
            <a:endParaRPr lang="en-US"/>
          </a:p>
        </p:txBody>
      </p:sp>
      <p:cxnSp>
        <p:nvCxnSpPr>
          <p:cNvPr id="9" name="Straight Connector 8">
            <a:extLst>
              <a:ext uri="{FF2B5EF4-FFF2-40B4-BE49-F238E27FC236}">
                <a16:creationId xmlns:a16="http://schemas.microsoft.com/office/drawing/2014/main" id="{89639694-A95D-4EB8-A5C4-0B1BED52B157}"/>
              </a:ext>
            </a:extLst>
          </p:cNvPr>
          <p:cNvCxnSpPr>
            <a:cxnSpLocks/>
          </p:cNvCxnSpPr>
          <p:nvPr/>
        </p:nvCxnSpPr>
        <p:spPr>
          <a:xfrm>
            <a:off x="2362200" y="4127500"/>
            <a:ext cx="47117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743312E-70B7-44E2-909D-2200DAE121F1}"/>
              </a:ext>
            </a:extLst>
          </p:cNvPr>
          <p:cNvCxnSpPr>
            <a:cxnSpLocks/>
          </p:cNvCxnSpPr>
          <p:nvPr/>
        </p:nvCxnSpPr>
        <p:spPr>
          <a:xfrm>
            <a:off x="2362200" y="1955800"/>
            <a:ext cx="47117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D47A865-6123-42F3-9E21-29160250B63B}"/>
              </a:ext>
            </a:extLst>
          </p:cNvPr>
          <p:cNvSpPr txBox="1"/>
          <p:nvPr/>
        </p:nvSpPr>
        <p:spPr>
          <a:xfrm>
            <a:off x="3327400" y="3598704"/>
            <a:ext cx="2070097" cy="492443"/>
          </a:xfrm>
          <a:prstGeom prst="rect">
            <a:avLst/>
          </a:prstGeom>
          <a:noFill/>
        </p:spPr>
        <p:txBody>
          <a:bodyPr wrap="square" rtlCol="0">
            <a:spAutoFit/>
          </a:bodyPr>
          <a:lstStyle/>
          <a:p>
            <a:r>
              <a:rPr lang="en-US" sz="1300" dirty="0"/>
              <a:t>Top of Conservation before Reallocation</a:t>
            </a:r>
          </a:p>
        </p:txBody>
      </p:sp>
      <p:sp>
        <p:nvSpPr>
          <p:cNvPr id="13" name="TextBox 12">
            <a:extLst>
              <a:ext uri="{FF2B5EF4-FFF2-40B4-BE49-F238E27FC236}">
                <a16:creationId xmlns:a16="http://schemas.microsoft.com/office/drawing/2014/main" id="{830C41C7-C7EA-47CC-970A-260F9996B418}"/>
              </a:ext>
            </a:extLst>
          </p:cNvPr>
          <p:cNvSpPr txBox="1"/>
          <p:nvPr/>
        </p:nvSpPr>
        <p:spPr>
          <a:xfrm flipH="1">
            <a:off x="5303877" y="2002905"/>
            <a:ext cx="1770021" cy="492443"/>
          </a:xfrm>
          <a:prstGeom prst="rect">
            <a:avLst/>
          </a:prstGeom>
          <a:noFill/>
        </p:spPr>
        <p:txBody>
          <a:bodyPr wrap="square" rtlCol="0">
            <a:spAutoFit/>
          </a:bodyPr>
          <a:lstStyle/>
          <a:p>
            <a:r>
              <a:rPr lang="en-US" sz="1300" dirty="0"/>
              <a:t>Top of Conservation after Reallocation</a:t>
            </a:r>
          </a:p>
        </p:txBody>
      </p:sp>
      <p:cxnSp>
        <p:nvCxnSpPr>
          <p:cNvPr id="15" name="Straight Connector 14">
            <a:extLst>
              <a:ext uri="{FF2B5EF4-FFF2-40B4-BE49-F238E27FC236}">
                <a16:creationId xmlns:a16="http://schemas.microsoft.com/office/drawing/2014/main" id="{BCFF577D-A824-4F0B-A5FA-1DB1C39A3A80}"/>
              </a:ext>
            </a:extLst>
          </p:cNvPr>
          <p:cNvCxnSpPr/>
          <p:nvPr/>
        </p:nvCxnSpPr>
        <p:spPr>
          <a:xfrm>
            <a:off x="5080000" y="1790700"/>
            <a:ext cx="0" cy="347980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33393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Bottom line</a:t>
            </a:r>
          </a:p>
        </p:txBody>
      </p:sp>
      <p:sp>
        <p:nvSpPr>
          <p:cNvPr id="3" name="Content Placeholder 2"/>
          <p:cNvSpPr>
            <a:spLocks noGrp="1"/>
          </p:cNvSpPr>
          <p:nvPr>
            <p:ph idx="1"/>
          </p:nvPr>
        </p:nvSpPr>
        <p:spPr>
          <a:xfrm>
            <a:off x="304800" y="1081088"/>
            <a:ext cx="8382000" cy="5185087"/>
          </a:xfrm>
        </p:spPr>
        <p:txBody>
          <a:bodyPr>
            <a:normAutofit/>
          </a:bodyPr>
          <a:lstStyle/>
          <a:p>
            <a:pPr marL="342900" indent="-342900">
              <a:buFont typeface="Arial" panose="020B0604020202020204" pitchFamily="34" charset="0"/>
              <a:buChar char="•"/>
            </a:pPr>
            <a:r>
              <a:rPr lang="en-US" dirty="0"/>
              <a:t>Water supply users get what they pay for…</a:t>
            </a:r>
          </a:p>
          <a:p>
            <a:pPr marL="857250" lvl="1" indent="-342900"/>
            <a:r>
              <a:rPr lang="en-US" dirty="0"/>
              <a:t>Translate storage to withdrawals</a:t>
            </a:r>
          </a:p>
          <a:p>
            <a:pPr marL="857250" lvl="1" indent="-342900"/>
            <a:r>
              <a:rPr lang="en-US" dirty="0"/>
              <a:t>Public Law 88-140</a:t>
            </a:r>
          </a:p>
          <a:p>
            <a:pPr marL="1257300" lvl="2" indent="-342900"/>
            <a:r>
              <a:rPr lang="en-US" dirty="0"/>
              <a:t>Permanent right to storage space</a:t>
            </a:r>
          </a:p>
          <a:p>
            <a:pPr marL="1257300" lvl="2" indent="-342900"/>
            <a:r>
              <a:rPr lang="en-US" dirty="0"/>
              <a:t>Effects of sedimentation</a:t>
            </a:r>
          </a:p>
          <a:p>
            <a:pPr marL="857250" lvl="1" indent="-342900"/>
            <a:r>
              <a:rPr lang="en-US" dirty="0"/>
              <a:t>Subject to life/ safety considerations</a:t>
            </a:r>
          </a:p>
          <a:p>
            <a:pPr marL="342900" indent="-342900">
              <a:buFont typeface="Arial" panose="020B0604020202020204" pitchFamily="34" charset="0"/>
              <a:buChar char="•"/>
            </a:pPr>
            <a:r>
              <a:rPr lang="en-US" dirty="0"/>
              <a:t>And pay for what they get…</a:t>
            </a:r>
          </a:p>
          <a:p>
            <a:pPr marL="857250" lvl="1" indent="-342900"/>
            <a:r>
              <a:rPr lang="en-US" dirty="0"/>
              <a:t>Reimburse Government for costs of storage space</a:t>
            </a:r>
          </a:p>
          <a:p>
            <a:pPr marL="1257300" lvl="2" indent="-342900"/>
            <a:r>
              <a:rPr lang="en-US" dirty="0"/>
              <a:t>First and implementation costs</a:t>
            </a:r>
          </a:p>
          <a:p>
            <a:pPr marL="1257300" lvl="2" indent="-342900"/>
            <a:r>
              <a:rPr lang="en-US" dirty="0"/>
              <a:t>Annual O&amp;M</a:t>
            </a:r>
          </a:p>
          <a:p>
            <a:pPr marL="1257300" lvl="2" indent="-342900"/>
            <a:r>
              <a:rPr lang="en-US" dirty="0"/>
              <a:t>Major Capital/RR&amp;R</a:t>
            </a:r>
          </a:p>
          <a:p>
            <a:pPr marL="857250" lvl="1" indent="-342900"/>
            <a:r>
              <a:rPr lang="en-US" dirty="0"/>
              <a:t>For reallocated storage, costs are proportional to storage space</a:t>
            </a:r>
          </a:p>
          <a:p>
            <a:pPr lvl="1" indent="0">
              <a:buNone/>
            </a:pPr>
            <a:endParaRPr lang="en-US" dirty="0"/>
          </a:p>
          <a:p>
            <a:pPr lvl="1" indent="0">
              <a:buNone/>
            </a:pPr>
            <a:endParaRPr lang="en-US" dirty="0"/>
          </a:p>
        </p:txBody>
      </p:sp>
      <p:sp>
        <p:nvSpPr>
          <p:cNvPr id="4" name="Footer Placeholder 3"/>
          <p:cNvSpPr>
            <a:spLocks noGrp="1"/>
          </p:cNvSpPr>
          <p:nvPr>
            <p:ph type="ftr" sz="quarter" idx="10"/>
          </p:nvPr>
        </p:nvSpPr>
        <p:spPr/>
        <p:txBody>
          <a:bodyPr/>
          <a:lstStyle/>
          <a:p>
            <a:pPr>
              <a:defRPr/>
            </a:pPr>
            <a:r>
              <a:rPr lang="en-US"/>
              <a:t>File Name</a:t>
            </a:r>
          </a:p>
        </p:txBody>
      </p:sp>
      <p:sp>
        <p:nvSpPr>
          <p:cNvPr id="5" name="Slide Number Placeholder 4"/>
          <p:cNvSpPr>
            <a:spLocks noGrp="1"/>
          </p:cNvSpPr>
          <p:nvPr>
            <p:ph type="sldNum" sz="quarter" idx="11"/>
          </p:nvPr>
        </p:nvSpPr>
        <p:spPr/>
        <p:txBody>
          <a:bodyPr/>
          <a:lstStyle/>
          <a:p>
            <a:fld id="{9A257827-C34C-4251-B995-96C9C233CCC8}" type="slidenum">
              <a:rPr lang="en-US" smtClean="0"/>
              <a:pPr/>
              <a:t>11</a:t>
            </a:fld>
            <a:endParaRPr lang="en-US"/>
          </a:p>
        </p:txBody>
      </p:sp>
    </p:spTree>
    <p:extLst>
      <p:ext uri="{BB962C8B-B14F-4D97-AF65-F5344CB8AC3E}">
        <p14:creationId xmlns:p14="http://schemas.microsoft.com/office/powerpoint/2010/main" val="24452889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a:t>
            </a:r>
          </a:p>
        </p:txBody>
      </p:sp>
      <p:sp>
        <p:nvSpPr>
          <p:cNvPr id="3" name="Content Placeholder 2"/>
          <p:cNvSpPr>
            <a:spLocks noGrp="1"/>
          </p:cNvSpPr>
          <p:nvPr>
            <p:ph idx="1"/>
          </p:nvPr>
        </p:nvSpPr>
        <p:spPr/>
        <p:txBody>
          <a:bodyPr/>
          <a:lstStyle/>
          <a:p>
            <a:pPr algn="ctr"/>
            <a:r>
              <a:rPr lang="en-US" i="1" dirty="0"/>
              <a:t>Whiskey is for drinking…</a:t>
            </a:r>
          </a:p>
          <a:p>
            <a:pPr algn="ctr"/>
            <a:r>
              <a:rPr lang="en-US" i="1" dirty="0"/>
              <a:t>Water is for fighting…</a:t>
            </a:r>
          </a:p>
          <a:p>
            <a:endParaRPr lang="en-US"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12</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7450" y="2250225"/>
            <a:ext cx="4229100" cy="29337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69376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BACKUP Slides</a:t>
            </a:r>
          </a:p>
        </p:txBody>
      </p:sp>
      <p:sp>
        <p:nvSpPr>
          <p:cNvPr id="18435" name="Slide Number Placeholder 4"/>
          <p:cNvSpPr>
            <a:spLocks noGrp="1"/>
          </p:cNvSpPr>
          <p:nvPr>
            <p:ph type="sldNum" sz="quarter" idx="14"/>
          </p:nvPr>
        </p:nvSpPr>
        <p:spPr/>
        <p:txBody>
          <a:bodyPr/>
          <a:lstStyle/>
          <a:p>
            <a:fld id="{6A998AF9-C4BF-494B-956B-53093E409D3C}"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Engineering issues in water supply storage analyses</a:t>
            </a:r>
          </a:p>
        </p:txBody>
      </p:sp>
      <p:sp>
        <p:nvSpPr>
          <p:cNvPr id="3" name="Content Placeholder 2"/>
          <p:cNvSpPr>
            <a:spLocks noGrp="1"/>
          </p:cNvSpPr>
          <p:nvPr>
            <p:ph idx="1"/>
          </p:nvPr>
        </p:nvSpPr>
        <p:spPr>
          <a:xfrm>
            <a:off x="304800" y="1127125"/>
            <a:ext cx="8382000" cy="4718049"/>
          </a:xfrm>
        </p:spPr>
        <p:txBody>
          <a:bodyPr/>
          <a:lstStyle/>
          <a:p>
            <a:pPr marL="342900" indent="-342900">
              <a:buFont typeface="Arial" panose="020B0604020202020204" pitchFamily="34" charset="0"/>
              <a:buChar char="•"/>
            </a:pPr>
            <a:r>
              <a:rPr lang="en-US" dirty="0"/>
              <a:t>Study hydrology and assumptions</a:t>
            </a:r>
          </a:p>
          <a:p>
            <a:pPr marL="342900" indent="-342900">
              <a:buFont typeface="Arial" panose="020B0604020202020204" pitchFamily="34" charset="0"/>
              <a:buChar char="•"/>
            </a:pPr>
            <a:r>
              <a:rPr lang="en-US" dirty="0"/>
              <a:t>“Usable storage” and sedimentation</a:t>
            </a:r>
          </a:p>
          <a:p>
            <a:pPr marL="342900" indent="-342900">
              <a:buFont typeface="Arial" panose="020B0604020202020204" pitchFamily="34" charset="0"/>
              <a:buChar char="•"/>
            </a:pPr>
            <a:r>
              <a:rPr lang="en-US" dirty="0"/>
              <a:t>Dam safety policy and analyses</a:t>
            </a:r>
          </a:p>
          <a:p>
            <a:pPr marL="342900" indent="-342900">
              <a:buFont typeface="Arial" panose="020B0604020202020204" pitchFamily="34" charset="0"/>
              <a:buChar char="•"/>
            </a:pPr>
            <a:r>
              <a:rPr lang="en-US" dirty="0"/>
              <a:t>Evaluating impacts to other purposes</a:t>
            </a:r>
          </a:p>
          <a:p>
            <a:pPr marL="342900" indent="-342900">
              <a:buFont typeface="Arial" panose="020B0604020202020204" pitchFamily="34" charset="0"/>
              <a:buChar char="•"/>
            </a:pPr>
            <a:r>
              <a:rPr lang="en-US" dirty="0"/>
              <a:t>Operational storage accounting</a:t>
            </a:r>
          </a:p>
          <a:p>
            <a:pPr marL="342900" indent="-342900">
              <a:buFont typeface="Arial" panose="020B0604020202020204" pitchFamily="34" charset="0"/>
              <a:buChar char="•"/>
            </a:pPr>
            <a:r>
              <a:rPr lang="en-US" dirty="0"/>
              <a:t>Other issues</a:t>
            </a:r>
          </a:p>
          <a:p>
            <a:endParaRPr lang="en-US" dirty="0"/>
          </a:p>
        </p:txBody>
      </p:sp>
      <p:sp>
        <p:nvSpPr>
          <p:cNvPr id="5" name="Slide Number Placeholder 4"/>
          <p:cNvSpPr>
            <a:spLocks noGrp="1"/>
          </p:cNvSpPr>
          <p:nvPr>
            <p:ph type="sldNum" sz="quarter" idx="11"/>
          </p:nvPr>
        </p:nvSpPr>
        <p:spPr/>
        <p:txBody>
          <a:bodyPr/>
          <a:lstStyle/>
          <a:p>
            <a:fld id="{9A257827-C34C-4251-B995-96C9C233CCC8}" type="slidenum">
              <a:rPr lang="en-US" smtClean="0"/>
              <a:pPr/>
              <a:t>14</a:t>
            </a:fld>
            <a:endParaRPr lang="en-US"/>
          </a:p>
        </p:txBody>
      </p:sp>
      <p:pic>
        <p:nvPicPr>
          <p:cNvPr id="6" name="Picture 5"/>
          <p:cNvPicPr>
            <a:picLocks noChangeAspect="1" noChangeArrowheads="1"/>
          </p:cNvPicPr>
          <p:nvPr/>
        </p:nvPicPr>
        <p:blipFill>
          <a:blip r:embed="rId3" cstate="print"/>
          <a:srcRect t="34375" r="35625" b="60156"/>
          <a:stretch>
            <a:fillRect/>
          </a:stretch>
        </p:blipFill>
        <p:spPr bwMode="auto">
          <a:xfrm>
            <a:off x="1226379" y="4786888"/>
            <a:ext cx="5101590" cy="346726"/>
          </a:xfrm>
          <a:prstGeom prst="rect">
            <a:avLst/>
          </a:prstGeom>
          <a:noFill/>
          <a:ln w="9525">
            <a:noFill/>
            <a:miter lim="800000"/>
            <a:headEnd/>
            <a:tailEnd/>
          </a:ln>
        </p:spPr>
      </p:pic>
      <p:pic>
        <p:nvPicPr>
          <p:cNvPr id="7" name="Picture 6"/>
          <p:cNvPicPr>
            <a:picLocks noChangeAspect="1" noChangeArrowheads="1"/>
          </p:cNvPicPr>
          <p:nvPr/>
        </p:nvPicPr>
        <p:blipFill>
          <a:blip r:embed="rId4" cstate="print"/>
          <a:srcRect l="9375" t="25781" r="28750" b="66406"/>
          <a:stretch>
            <a:fillRect/>
          </a:stretch>
        </p:blipFill>
        <p:spPr bwMode="auto">
          <a:xfrm>
            <a:off x="421428" y="5146160"/>
            <a:ext cx="4903470" cy="495332"/>
          </a:xfrm>
          <a:prstGeom prst="rect">
            <a:avLst/>
          </a:prstGeom>
          <a:noFill/>
          <a:ln w="9525">
            <a:noFill/>
            <a:miter lim="800000"/>
            <a:headEnd/>
            <a:tailEnd/>
          </a:ln>
        </p:spPr>
      </p:pic>
      <p:pic>
        <p:nvPicPr>
          <p:cNvPr id="9" name="Picture 10"/>
          <p:cNvPicPr>
            <a:picLocks noChangeAspect="1" noChangeArrowheads="1"/>
          </p:cNvPicPr>
          <p:nvPr/>
        </p:nvPicPr>
        <p:blipFill>
          <a:blip r:embed="rId5" cstate="print"/>
          <a:srcRect l="625" t="11719" r="40625" b="81250"/>
          <a:stretch>
            <a:fillRect/>
          </a:stretch>
        </p:blipFill>
        <p:spPr bwMode="auto">
          <a:xfrm>
            <a:off x="421428" y="3932880"/>
            <a:ext cx="4655820" cy="445754"/>
          </a:xfrm>
          <a:prstGeom prst="rect">
            <a:avLst/>
          </a:prstGeom>
          <a:noFill/>
          <a:ln w="9525">
            <a:noFill/>
            <a:miter lim="800000"/>
            <a:headEnd/>
            <a:tailEnd/>
          </a:ln>
        </p:spPr>
      </p:pic>
      <p:pic>
        <p:nvPicPr>
          <p:cNvPr id="8" name="Picture 8"/>
          <p:cNvPicPr>
            <a:picLocks noChangeAspect="1" noChangeArrowheads="1"/>
          </p:cNvPicPr>
          <p:nvPr/>
        </p:nvPicPr>
        <p:blipFill rotWithShape="1">
          <a:blip r:embed="rId6" cstate="print"/>
          <a:srcRect l="58590" t="12500" r="1250" b="80469"/>
          <a:stretch/>
        </p:blipFill>
        <p:spPr bwMode="auto">
          <a:xfrm>
            <a:off x="521309" y="4341134"/>
            <a:ext cx="3182592" cy="445754"/>
          </a:xfrm>
          <a:prstGeom prst="rect">
            <a:avLst/>
          </a:prstGeom>
          <a:noFill/>
          <a:ln w="9525">
            <a:noFill/>
            <a:miter lim="800000"/>
            <a:headEnd/>
            <a:tailEnd/>
          </a:ln>
        </p:spPr>
      </p:pic>
      <p:sp>
        <p:nvSpPr>
          <p:cNvPr id="10" name="TextBox 9"/>
          <p:cNvSpPr txBox="1"/>
          <p:nvPr/>
        </p:nvSpPr>
        <p:spPr>
          <a:xfrm>
            <a:off x="1226379" y="5641492"/>
            <a:ext cx="4584909" cy="707886"/>
          </a:xfrm>
          <a:prstGeom prst="rect">
            <a:avLst/>
          </a:prstGeom>
          <a:solidFill>
            <a:srgbClr val="B1C1E0"/>
          </a:solidFill>
          <a:ln w="15875">
            <a:solidFill>
              <a:srgbClr val="A1A1EF"/>
            </a:solidFill>
          </a:ln>
        </p:spPr>
        <p:txBody>
          <a:bodyPr wrap="none" rtlCol="0">
            <a:spAutoFit/>
          </a:bodyPr>
          <a:lstStyle/>
          <a:p>
            <a:r>
              <a:rPr lang="en-US" sz="2000" b="1" i="1" dirty="0"/>
              <a:t>“cattle survived years-long drought </a:t>
            </a:r>
            <a:br>
              <a:rPr lang="en-US" sz="2000" b="1" i="1" dirty="0"/>
            </a:br>
            <a:r>
              <a:rPr lang="en-US" sz="2000" b="1" i="1" dirty="0"/>
              <a:t>only to die in flood…”</a:t>
            </a:r>
            <a:endParaRPr lang="en-US" sz="2000" i="1" dirty="0"/>
          </a:p>
        </p:txBody>
      </p:sp>
    </p:spTree>
    <p:extLst>
      <p:ext uri="{BB962C8B-B14F-4D97-AF65-F5344CB8AC3E}">
        <p14:creationId xmlns:p14="http://schemas.microsoft.com/office/powerpoint/2010/main" val="37546939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Storage Accounting Spreadsheet </a:t>
            </a:r>
          </a:p>
        </p:txBody>
      </p:sp>
      <p:sp>
        <p:nvSpPr>
          <p:cNvPr id="5" name="Slide Number Placeholder 4"/>
          <p:cNvSpPr>
            <a:spLocks noGrp="1"/>
          </p:cNvSpPr>
          <p:nvPr>
            <p:ph type="sldNum" sz="quarter" idx="11"/>
          </p:nvPr>
        </p:nvSpPr>
        <p:spPr/>
        <p:txBody>
          <a:bodyPr/>
          <a:lstStyle/>
          <a:p>
            <a:fld id="{9A257827-C34C-4251-B995-96C9C233CCC8}" type="slidenum">
              <a:rPr lang="en-US" smtClean="0"/>
              <a:pPr/>
              <a:t>15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94301722"/>
              </p:ext>
            </p:extLst>
          </p:nvPr>
        </p:nvGraphicFramePr>
        <p:xfrm>
          <a:off x="457200" y="1527175"/>
          <a:ext cx="8229599" cy="3802479"/>
        </p:xfrm>
        <a:graphic>
          <a:graphicData uri="http://schemas.openxmlformats.org/drawingml/2006/table">
            <a:tbl>
              <a:tblPr>
                <a:tableStyleId>{5C22544A-7EE6-4342-B048-85BDC9FD1C3A}</a:tableStyleId>
              </a:tblPr>
              <a:tblGrid>
                <a:gridCol w="761845">
                  <a:extLst>
                    <a:ext uri="{9D8B030D-6E8A-4147-A177-3AD203B41FA5}">
                      <a16:colId xmlns:a16="http://schemas.microsoft.com/office/drawing/2014/main" val="20000"/>
                    </a:ext>
                  </a:extLst>
                </a:gridCol>
                <a:gridCol w="2243675">
                  <a:extLst>
                    <a:ext uri="{9D8B030D-6E8A-4147-A177-3AD203B41FA5}">
                      <a16:colId xmlns:a16="http://schemas.microsoft.com/office/drawing/2014/main" val="20001"/>
                    </a:ext>
                  </a:extLst>
                </a:gridCol>
                <a:gridCol w="686498">
                  <a:extLst>
                    <a:ext uri="{9D8B030D-6E8A-4147-A177-3AD203B41FA5}">
                      <a16:colId xmlns:a16="http://schemas.microsoft.com/office/drawing/2014/main" val="20002"/>
                    </a:ext>
                  </a:extLst>
                </a:gridCol>
                <a:gridCol w="519059">
                  <a:extLst>
                    <a:ext uri="{9D8B030D-6E8A-4147-A177-3AD203B41FA5}">
                      <a16:colId xmlns:a16="http://schemas.microsoft.com/office/drawing/2014/main" val="20003"/>
                    </a:ext>
                  </a:extLst>
                </a:gridCol>
                <a:gridCol w="435340">
                  <a:extLst>
                    <a:ext uri="{9D8B030D-6E8A-4147-A177-3AD203B41FA5}">
                      <a16:colId xmlns:a16="http://schemas.microsoft.com/office/drawing/2014/main" val="20004"/>
                    </a:ext>
                  </a:extLst>
                </a:gridCol>
                <a:gridCol w="401852">
                  <a:extLst>
                    <a:ext uri="{9D8B030D-6E8A-4147-A177-3AD203B41FA5}">
                      <a16:colId xmlns:a16="http://schemas.microsoft.com/office/drawing/2014/main" val="20005"/>
                    </a:ext>
                  </a:extLst>
                </a:gridCol>
                <a:gridCol w="619522">
                  <a:extLst>
                    <a:ext uri="{9D8B030D-6E8A-4147-A177-3AD203B41FA5}">
                      <a16:colId xmlns:a16="http://schemas.microsoft.com/office/drawing/2014/main" val="20006"/>
                    </a:ext>
                  </a:extLst>
                </a:gridCol>
                <a:gridCol w="468828">
                  <a:extLst>
                    <a:ext uri="{9D8B030D-6E8A-4147-A177-3AD203B41FA5}">
                      <a16:colId xmlns:a16="http://schemas.microsoft.com/office/drawing/2014/main" val="20007"/>
                    </a:ext>
                  </a:extLst>
                </a:gridCol>
                <a:gridCol w="519059">
                  <a:extLst>
                    <a:ext uri="{9D8B030D-6E8A-4147-A177-3AD203B41FA5}">
                      <a16:colId xmlns:a16="http://schemas.microsoft.com/office/drawing/2014/main" val="20008"/>
                    </a:ext>
                  </a:extLst>
                </a:gridCol>
                <a:gridCol w="485571">
                  <a:extLst>
                    <a:ext uri="{9D8B030D-6E8A-4147-A177-3AD203B41FA5}">
                      <a16:colId xmlns:a16="http://schemas.microsoft.com/office/drawing/2014/main" val="20009"/>
                    </a:ext>
                  </a:extLst>
                </a:gridCol>
                <a:gridCol w="468828">
                  <a:extLst>
                    <a:ext uri="{9D8B030D-6E8A-4147-A177-3AD203B41FA5}">
                      <a16:colId xmlns:a16="http://schemas.microsoft.com/office/drawing/2014/main" val="20010"/>
                    </a:ext>
                  </a:extLst>
                </a:gridCol>
                <a:gridCol w="619522">
                  <a:extLst>
                    <a:ext uri="{9D8B030D-6E8A-4147-A177-3AD203B41FA5}">
                      <a16:colId xmlns:a16="http://schemas.microsoft.com/office/drawing/2014/main" val="20011"/>
                    </a:ext>
                  </a:extLst>
                </a:gridCol>
              </a:tblGrid>
              <a:tr h="173724">
                <a:tc gridSpan="12">
                  <a:txBody>
                    <a:bodyPr/>
                    <a:lstStyle/>
                    <a:p>
                      <a:pPr algn="ctr" fontAlgn="b"/>
                      <a:r>
                        <a:rPr lang="en-US" sz="1100" u="none" strike="noStrike" dirty="0">
                          <a:effectLst/>
                        </a:rPr>
                        <a:t>WATER SUPPLY STORAGE ACCOUNTING</a:t>
                      </a:r>
                      <a:endParaRPr lang="en-US" sz="1100" b="1" i="0" u="none" strike="noStrike" dirty="0">
                        <a:effectLst/>
                        <a:latin typeface="Arial" panose="020B0604020202020204" pitchFamily="34" charset="0"/>
                      </a:endParaRPr>
                    </a:p>
                  </a:txBody>
                  <a:tcPr marL="6682" marR="6682" marT="6682" marB="0" anchor="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80631">
                <a:tc gridSpan="12">
                  <a:txBody>
                    <a:bodyPr/>
                    <a:lstStyle/>
                    <a:p>
                      <a:pPr algn="ctr" fontAlgn="t"/>
                      <a:r>
                        <a:rPr lang="en-US" sz="1100" u="none" strike="noStrike" dirty="0">
                          <a:effectLst/>
                        </a:rPr>
                        <a:t>WISTER LAKE</a:t>
                      </a:r>
                      <a:endParaRPr lang="en-US" sz="1100" b="1" i="0" u="none" strike="noStrike" dirty="0">
                        <a:solidFill>
                          <a:srgbClr val="000000"/>
                        </a:solidFill>
                        <a:effectLst/>
                        <a:latin typeface="Arial" panose="020B0604020202020204" pitchFamily="34" charset="0"/>
                      </a:endParaRPr>
                    </a:p>
                  </a:txBody>
                  <a:tcPr marL="6682" marR="6682" marT="6682" marB="0">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146997">
                <a:tc>
                  <a:txBody>
                    <a:bodyPr/>
                    <a:lstStyle/>
                    <a:p>
                      <a:pPr algn="ctr"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Beginning</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Inflow</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Inflow</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Total</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Withdrawn</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Ending</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Excess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Excess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Final</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Remaining</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2"/>
                  </a:ext>
                </a:extLst>
              </a:tr>
              <a:tr h="146997">
                <a:tc>
                  <a:txBody>
                    <a:bodyPr/>
                    <a:lstStyle/>
                    <a:p>
                      <a:pPr algn="ctr" fontAlgn="b"/>
                      <a:r>
                        <a:rPr lang="en-US" sz="900" u="none" strike="noStrike">
                          <a:effectLst/>
                        </a:rPr>
                        <a:t>End of Period</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Share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Share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Loses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Share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3"/>
                  </a:ext>
                </a:extLst>
              </a:tr>
              <a:tr h="153679">
                <a:tc>
                  <a:txBody>
                    <a:bodyPr/>
                    <a:lstStyle/>
                    <a:p>
                      <a:pPr algn="ctr" fontAlgn="b"/>
                      <a:r>
                        <a:rPr lang="en-US" sz="900" u="none" strike="noStrike">
                          <a:effectLst/>
                        </a:rPr>
                        <a:t>Date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Users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(percent)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(percent)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(percent)</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4"/>
                  </a:ext>
                </a:extLst>
              </a:tr>
              <a:tr h="153679">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5"/>
                  </a:ext>
                </a:extLst>
              </a:tr>
              <a:tr h="153679">
                <a:tc>
                  <a:txBody>
                    <a:bodyPr/>
                    <a:lstStyle/>
                    <a:p>
                      <a:pPr algn="ctr" fontAlgn="b"/>
                      <a:r>
                        <a:rPr lang="en-US" sz="900" u="none" strike="noStrike">
                          <a:effectLst/>
                        </a:rPr>
                        <a:t>6/30/2005</a:t>
                      </a:r>
                      <a:endParaRPr lang="en-US" sz="900" b="1"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Lake Storage</a:t>
                      </a:r>
                      <a:endParaRPr lang="en-US" sz="9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6"/>
                  </a:ext>
                </a:extLst>
              </a:tr>
              <a:tr h="153679">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Lake Conservation Storage</a:t>
                      </a:r>
                      <a:endParaRPr lang="en-US" sz="9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61037</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61037</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61037</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7"/>
                  </a:ext>
                </a:extLst>
              </a:tr>
              <a:tr h="153679">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Un-contracted Storage</a:t>
                      </a:r>
                      <a:endParaRPr lang="en-US" sz="9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47384</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77.63%</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1" i="0" u="none" strike="noStrike" dirty="0">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47384</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47384</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8"/>
                  </a:ext>
                </a:extLst>
              </a:tr>
              <a:tr h="146997">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HEAVENER UTILITIES AUTH</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1600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2.62%</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1600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1600</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09"/>
                  </a:ext>
                </a:extLst>
              </a:tr>
              <a:tr h="146997">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POTEAU VALLEY IMPROV AUTH</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4800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7.86%</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4800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4800</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0"/>
                  </a:ext>
                </a:extLst>
              </a:tr>
              <a:tr h="153679">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AES SHADY POINT</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7253</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11.88%</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7253</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7253</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1"/>
                  </a:ext>
                </a:extLst>
              </a:tr>
              <a:tr h="160360">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2"/>
                  </a:ext>
                </a:extLst>
              </a:tr>
              <a:tr h="153679">
                <a:tc>
                  <a:txBody>
                    <a:bodyPr/>
                    <a:lstStyle/>
                    <a:p>
                      <a:pPr algn="ctr"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Beginning</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Inflow</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Inflow</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Total</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Withdrawn</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dirty="0">
                          <a:effectLst/>
                        </a:rPr>
                        <a:t>Ending</a:t>
                      </a:r>
                      <a:endParaRPr lang="en-US" sz="900" b="1" i="0" u="none" strike="noStrike" dirty="0">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Excess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Excess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Final</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Remaining</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3"/>
                  </a:ext>
                </a:extLst>
              </a:tr>
              <a:tr h="146997">
                <a:tc>
                  <a:txBody>
                    <a:bodyPr/>
                    <a:lstStyle/>
                    <a:p>
                      <a:pPr algn="ctr" fontAlgn="b"/>
                      <a:r>
                        <a:rPr lang="en-US" sz="900" u="none" strike="noStrike">
                          <a:effectLst/>
                        </a:rPr>
                        <a:t>End of Period</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Share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Share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Loses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Share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Storage</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4"/>
                  </a:ext>
                </a:extLst>
              </a:tr>
              <a:tr h="153679">
                <a:tc>
                  <a:txBody>
                    <a:bodyPr/>
                    <a:lstStyle/>
                    <a:p>
                      <a:pPr algn="ctr" fontAlgn="b"/>
                      <a:r>
                        <a:rPr lang="en-US" sz="900" u="none" strike="noStrike">
                          <a:effectLst/>
                        </a:rPr>
                        <a:t>Date</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Users</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(percent)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dirty="0">
                          <a:effectLst/>
                        </a:rPr>
                        <a:t>(percent)</a:t>
                      </a:r>
                      <a:endParaRPr lang="en-US" sz="900" b="1" i="0" u="none" strike="noStrike" dirty="0">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(ac-ft)</a:t>
                      </a:r>
                      <a:endParaRPr lang="en-US" sz="900" b="1" i="0" u="none" strike="noStrike">
                        <a:effectLst/>
                        <a:latin typeface="Arial" panose="020B0604020202020204" pitchFamily="34" charset="0"/>
                      </a:endParaRPr>
                    </a:p>
                  </a:txBody>
                  <a:tcPr marL="6682" marR="6682" marT="6682" marB="0" anchor="b">
                    <a:noFill/>
                  </a:tcPr>
                </a:tc>
                <a:tc>
                  <a:txBody>
                    <a:bodyPr/>
                    <a:lstStyle/>
                    <a:p>
                      <a:pPr algn="ctr" fontAlgn="b"/>
                      <a:r>
                        <a:rPr lang="en-US" sz="900" u="none" strike="noStrike">
                          <a:effectLst/>
                        </a:rPr>
                        <a:t>(percent)</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5"/>
                  </a:ext>
                </a:extLst>
              </a:tr>
              <a:tr h="153679">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dirty="0">
                          <a:effectLst/>
                        </a:rPr>
                        <a:t> </a:t>
                      </a:r>
                      <a:endParaRPr lang="en-US" sz="900" b="0" i="0" u="none" strike="noStrike" dirty="0">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6"/>
                  </a:ext>
                </a:extLst>
              </a:tr>
              <a:tr h="153679">
                <a:tc>
                  <a:txBody>
                    <a:bodyPr/>
                    <a:lstStyle/>
                    <a:p>
                      <a:pPr algn="ctr" fontAlgn="b"/>
                      <a:r>
                        <a:rPr lang="en-US" sz="900" u="none" strike="noStrike">
                          <a:effectLst/>
                        </a:rPr>
                        <a:t>7/31/2005</a:t>
                      </a:r>
                      <a:endParaRPr lang="en-US" sz="900" b="1"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Lake Storage</a:t>
                      </a:r>
                      <a:endParaRPr lang="en-US" sz="9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7"/>
                  </a:ext>
                </a:extLst>
              </a:tr>
              <a:tr h="153679">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Lake Conservation Storage</a:t>
                      </a:r>
                      <a:endParaRPr lang="en-US" sz="9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61037</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61037</a:t>
                      </a:r>
                      <a:endParaRPr lang="en-US" sz="900" b="0" i="0" u="none" strike="noStrike">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61037</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8"/>
                  </a:ext>
                </a:extLst>
              </a:tr>
              <a:tr h="153679">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Un-contracted Storage</a:t>
                      </a:r>
                      <a:endParaRPr lang="en-US" sz="9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47384</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77.63%</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47384</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47384</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19"/>
                  </a:ext>
                </a:extLst>
              </a:tr>
              <a:tr h="146997">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HEAVENER UTILITIES AUTH</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1600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2.62%</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1600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1600</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20"/>
                  </a:ext>
                </a:extLst>
              </a:tr>
              <a:tr h="146997">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POTEAU VALLEY IMPROV AUTH</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4800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7.86%</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4800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4800</a:t>
                      </a:r>
                      <a:endParaRPr lang="en-US" sz="900" b="1"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21"/>
                  </a:ext>
                </a:extLst>
              </a:tr>
              <a:tr h="153679">
                <a:tc>
                  <a:txBody>
                    <a:bodyPr/>
                    <a:lstStyle/>
                    <a:p>
                      <a:pPr algn="l" fontAlgn="b"/>
                      <a:r>
                        <a:rPr lang="en-US" sz="800" u="none" strike="noStrike">
                          <a:effectLst/>
                        </a:rPr>
                        <a:t> </a:t>
                      </a:r>
                      <a:endParaRPr lang="en-US" sz="800" b="1" i="0" u="none" strike="noStrike">
                        <a:solidFill>
                          <a:srgbClr val="000080"/>
                        </a:solidFill>
                        <a:effectLst/>
                        <a:latin typeface="Arial" panose="020B0604020202020204" pitchFamily="34" charset="0"/>
                      </a:endParaRPr>
                    </a:p>
                  </a:txBody>
                  <a:tcPr marL="6682" marR="6682" marT="6682" marB="0" anchor="b">
                    <a:noFill/>
                  </a:tcPr>
                </a:tc>
                <a:tc>
                  <a:txBody>
                    <a:bodyPr/>
                    <a:lstStyle/>
                    <a:p>
                      <a:pPr algn="l" fontAlgn="b"/>
                      <a:r>
                        <a:rPr lang="en-US" sz="900" u="none" strike="noStrike">
                          <a:effectLst/>
                        </a:rPr>
                        <a:t>  AES SHADY POINT</a:t>
                      </a:r>
                      <a:endParaRPr lang="en-US" sz="900" b="1" i="0" u="none" strike="noStrike">
                        <a:solidFill>
                          <a:srgbClr val="8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7253</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11.88%</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solidFill>
                          <a:srgbClr val="000000"/>
                        </a:solidFill>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7253</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0.00%</a:t>
                      </a:r>
                      <a:endParaRPr lang="en-US" sz="900" b="0" i="0" u="none" strike="noStrike">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0</a:t>
                      </a:r>
                      <a:endParaRPr lang="en-US" sz="900" b="0"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dirty="0">
                          <a:effectLst/>
                        </a:rPr>
                        <a:t>7253</a:t>
                      </a:r>
                      <a:endParaRPr lang="en-US" sz="900" b="1" i="0" u="none" strike="noStrike" dirty="0">
                        <a:effectLst/>
                        <a:latin typeface="Arial" panose="020B0604020202020204" pitchFamily="34" charset="0"/>
                      </a:endParaRPr>
                    </a:p>
                  </a:txBody>
                  <a:tcPr marL="6682" marR="6682" marT="6682" marB="0" anchor="b">
                    <a:noFill/>
                  </a:tcPr>
                </a:tc>
                <a:tc>
                  <a:txBody>
                    <a:bodyPr/>
                    <a:lstStyle/>
                    <a:p>
                      <a:pPr algn="r" fontAlgn="b"/>
                      <a:r>
                        <a:rPr lang="en-US" sz="900" u="none" strike="noStrike">
                          <a:effectLst/>
                        </a:rPr>
                        <a:t>100.00%</a:t>
                      </a:r>
                      <a:endParaRPr lang="en-US" sz="900" b="1" i="0" u="none" strike="noStrike">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22"/>
                  </a:ext>
                </a:extLst>
              </a:tr>
              <a:tr h="160360">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dirty="0">
                          <a:effectLst/>
                        </a:rPr>
                        <a:t> </a:t>
                      </a:r>
                      <a:endParaRPr lang="en-US" sz="700" b="0" i="0" u="none" strike="noStrike" dirty="0">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a:effectLst/>
                        </a:rPr>
                        <a:t> </a:t>
                      </a:r>
                      <a:endParaRPr lang="en-US" sz="700" b="0" i="0" u="none" strike="noStrike">
                        <a:effectLst/>
                        <a:latin typeface="Arial" panose="020B0604020202020204" pitchFamily="34" charset="0"/>
                      </a:endParaRPr>
                    </a:p>
                  </a:txBody>
                  <a:tcPr marL="6682" marR="6682" marT="6682" marB="0" anchor="b">
                    <a:noFill/>
                  </a:tcPr>
                </a:tc>
                <a:tc>
                  <a:txBody>
                    <a:bodyPr/>
                    <a:lstStyle/>
                    <a:p>
                      <a:pPr algn="l" fontAlgn="b"/>
                      <a:r>
                        <a:rPr lang="en-US" sz="700" u="none" strike="noStrike" dirty="0">
                          <a:effectLst/>
                        </a:rPr>
                        <a:t> </a:t>
                      </a:r>
                      <a:endParaRPr lang="en-US" sz="700" b="0" i="0" u="none" strike="noStrike" dirty="0">
                        <a:effectLst/>
                        <a:latin typeface="Arial" panose="020B0604020202020204" pitchFamily="34" charset="0"/>
                      </a:endParaRPr>
                    </a:p>
                  </a:txBody>
                  <a:tcPr marL="6682" marR="6682" marT="6682" marB="0" anchor="b">
                    <a:noFill/>
                  </a:tcPr>
                </a:tc>
                <a:tc>
                  <a:txBody>
                    <a:bodyPr/>
                    <a:lstStyle/>
                    <a:p>
                      <a:pPr algn="l" fontAlgn="b"/>
                      <a:r>
                        <a:rPr lang="en-US" sz="700" u="none" strike="noStrike" dirty="0">
                          <a:effectLst/>
                        </a:rPr>
                        <a:t> </a:t>
                      </a:r>
                      <a:endParaRPr lang="en-US" sz="700" b="0" i="0" u="none" strike="noStrike" dirty="0">
                        <a:effectLst/>
                        <a:latin typeface="Arial" panose="020B0604020202020204" pitchFamily="34" charset="0"/>
                      </a:endParaRPr>
                    </a:p>
                  </a:txBody>
                  <a:tcPr marL="6682" marR="6682" marT="6682" marB="0" anchor="b">
                    <a:noFill/>
                  </a:tcPr>
                </a:tc>
                <a:extLst>
                  <a:ext uri="{0D108BD9-81ED-4DB2-BD59-A6C34878D82A}">
                    <a16:rowId xmlns:a16="http://schemas.microsoft.com/office/drawing/2014/main" val="10023"/>
                  </a:ext>
                </a:extLst>
              </a:tr>
            </a:tbl>
          </a:graphicData>
        </a:graphic>
      </p:graphicFrame>
    </p:spTree>
    <p:extLst>
      <p:ext uri="{BB962C8B-B14F-4D97-AF65-F5344CB8AC3E}">
        <p14:creationId xmlns:p14="http://schemas.microsoft.com/office/powerpoint/2010/main" val="726306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Universe of water supply</a:t>
            </a:r>
          </a:p>
        </p:txBody>
      </p:sp>
      <p:sp>
        <p:nvSpPr>
          <p:cNvPr id="4" name="Footer Placeholder 3"/>
          <p:cNvSpPr>
            <a:spLocks noGrp="1"/>
          </p:cNvSpPr>
          <p:nvPr>
            <p:ph type="ftr" sz="quarter" idx="10"/>
          </p:nvPr>
        </p:nvSpPr>
        <p:spPr/>
        <p:txBody>
          <a:bodyPr/>
          <a:lstStyle/>
          <a:p>
            <a:pPr>
              <a:defRPr/>
            </a:pPr>
            <a:r>
              <a:rPr lang="en-US"/>
              <a:t>File Name</a:t>
            </a:r>
          </a:p>
        </p:txBody>
      </p:sp>
      <p:sp>
        <p:nvSpPr>
          <p:cNvPr id="5" name="Slide Number Placeholder 4"/>
          <p:cNvSpPr>
            <a:spLocks noGrp="1"/>
          </p:cNvSpPr>
          <p:nvPr>
            <p:ph type="sldNum" sz="quarter" idx="11"/>
          </p:nvPr>
        </p:nvSpPr>
        <p:spPr/>
        <p:txBody>
          <a:bodyPr/>
          <a:lstStyle/>
          <a:p>
            <a:fld id="{9A257827-C34C-4251-B995-96C9C233CCC8}" type="slidenum">
              <a:rPr lang="en-US" smtClean="0"/>
              <a:pPr/>
              <a:t>2</a:t>
            </a:fld>
            <a:endParaRPr lang="en-US"/>
          </a:p>
        </p:txBody>
      </p:sp>
      <p:sp>
        <p:nvSpPr>
          <p:cNvPr id="20" name="Text Box 2"/>
          <p:cNvSpPr txBox="1">
            <a:spLocks noChangeArrowheads="1"/>
          </p:cNvSpPr>
          <p:nvPr/>
        </p:nvSpPr>
        <p:spPr bwMode="auto">
          <a:xfrm>
            <a:off x="1480437" y="1479368"/>
            <a:ext cx="6542821" cy="646331"/>
          </a:xfrm>
          <a:prstGeom prst="rect">
            <a:avLst/>
          </a:prstGeom>
          <a:solidFill>
            <a:srgbClr val="FFFFFF"/>
          </a:solidFill>
          <a:ln w="9525">
            <a:solidFill>
              <a:srgbClr val="99CCFF"/>
            </a:solid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tab pos="0" algn="l"/>
              </a:tabLst>
              <a:defRPr/>
            </a:pPr>
            <a:r>
              <a:rPr kumimoji="0" lang="en-US" sz="1800" b="1" i="0" u="none" strike="noStrike" kern="0" cap="none" spc="0" normalizeH="0" baseline="0" noProof="0" dirty="0">
                <a:ln>
                  <a:noFill/>
                </a:ln>
                <a:solidFill>
                  <a:srgbClr val="000000"/>
                </a:solidFill>
                <a:effectLst/>
                <a:uLnTx/>
                <a:uFillTx/>
                <a:latin typeface="Arial" charset="0"/>
                <a:ea typeface="+mn-ea"/>
              </a:rPr>
              <a:t>Water Supply Sources</a:t>
            </a:r>
          </a:p>
          <a:p>
            <a:pPr marL="0" marR="0" lvl="0" indent="0" defTabSz="914400" eaLnBrk="1" fontAlgn="auto" latinLnBrk="0" hangingPunct="1">
              <a:lnSpc>
                <a:spcPct val="100000"/>
              </a:lnSpc>
              <a:spcBef>
                <a:spcPts val="0"/>
              </a:spcBef>
              <a:spcAft>
                <a:spcPts val="0"/>
              </a:spcAft>
              <a:buClrTx/>
              <a:buSzTx/>
              <a:buFontTx/>
              <a:buNone/>
              <a:tabLst>
                <a:tab pos="0" algn="l"/>
              </a:tabLst>
              <a:defRPr/>
            </a:pPr>
            <a:r>
              <a:rPr kumimoji="0" lang="en-US" sz="1800" b="0" i="0" u="none" strike="noStrike" kern="0" cap="none" spc="0" normalizeH="0" baseline="0" noProof="0" dirty="0">
                <a:ln>
                  <a:noFill/>
                </a:ln>
                <a:solidFill>
                  <a:srgbClr val="000000"/>
                </a:solidFill>
                <a:effectLst/>
                <a:uLnTx/>
                <a:uFillTx/>
                <a:latin typeface="Arial" charset="0"/>
                <a:ea typeface="+mn-ea"/>
              </a:rPr>
              <a:t> </a:t>
            </a:r>
            <a:r>
              <a:rPr kumimoji="0" lang="en-US" sz="1800" b="1" i="0" u="none" strike="noStrike" kern="0" cap="none" spc="0" normalizeH="0" baseline="0" noProof="0" dirty="0">
                <a:ln>
                  <a:noFill/>
                </a:ln>
                <a:solidFill>
                  <a:srgbClr val="FF3300"/>
                </a:solidFill>
                <a:effectLst/>
                <a:uLnTx/>
                <a:uFillTx/>
                <a:latin typeface="Arial" charset="0"/>
                <a:ea typeface="+mn-ea"/>
              </a:rPr>
              <a:t>Surface water     </a:t>
            </a:r>
            <a:r>
              <a:rPr kumimoji="0" lang="en-US" sz="1800" b="0" i="0" u="none" strike="noStrike" kern="0" cap="none" spc="0" normalizeH="0" baseline="0" noProof="0" dirty="0">
                <a:ln>
                  <a:noFill/>
                </a:ln>
                <a:solidFill>
                  <a:srgbClr val="000000"/>
                </a:solidFill>
                <a:effectLst/>
                <a:uLnTx/>
                <a:uFillTx/>
                <a:latin typeface="Arial" charset="0"/>
                <a:ea typeface="+mn-ea"/>
              </a:rPr>
              <a:t>Groundwater     Desalination     Reuse</a:t>
            </a:r>
            <a:endParaRPr kumimoji="0" lang="en-US" sz="1800" b="1" i="0" u="none" strike="noStrike" kern="0" cap="none" spc="0" normalizeH="0" baseline="0" noProof="0" dirty="0">
              <a:ln>
                <a:noFill/>
              </a:ln>
              <a:solidFill>
                <a:srgbClr val="000000"/>
              </a:solidFill>
              <a:effectLst/>
              <a:uLnTx/>
              <a:uFillTx/>
              <a:latin typeface="Arial" charset="0"/>
              <a:ea typeface="+mn-ea"/>
            </a:endParaRPr>
          </a:p>
        </p:txBody>
      </p:sp>
      <p:sp>
        <p:nvSpPr>
          <p:cNvPr id="21" name="Text Box 3"/>
          <p:cNvSpPr txBox="1">
            <a:spLocks noChangeArrowheads="1"/>
          </p:cNvSpPr>
          <p:nvPr/>
        </p:nvSpPr>
        <p:spPr bwMode="auto">
          <a:xfrm>
            <a:off x="1480437" y="2655618"/>
            <a:ext cx="6551735" cy="923330"/>
          </a:xfrm>
          <a:prstGeom prst="rect">
            <a:avLst/>
          </a:prstGeom>
          <a:solidFill>
            <a:srgbClr val="FFFFFF"/>
          </a:solidFill>
          <a:ln w="9525">
            <a:solidFill>
              <a:srgbClr val="99CCFF"/>
            </a:solid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Arial" charset="0"/>
                <a:ea typeface="+mn-ea"/>
              </a:rPr>
              <a:t>Water Supply Infrastructure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FF3300"/>
                </a:solidFill>
                <a:effectLst/>
                <a:uLnTx/>
                <a:uFillTx/>
                <a:latin typeface="Arial" charset="0"/>
                <a:ea typeface="+mn-ea"/>
              </a:rPr>
              <a:t>Dams &amp; Reservoirs     </a:t>
            </a:r>
            <a:r>
              <a:rPr kumimoji="0" lang="en-US" sz="1800" b="0" i="0" u="none" strike="noStrike" kern="0" cap="none" spc="0" normalizeH="0" baseline="0" noProof="0" dirty="0">
                <a:ln>
                  <a:noFill/>
                </a:ln>
                <a:solidFill>
                  <a:srgbClr val="000000"/>
                </a:solidFill>
                <a:effectLst/>
                <a:uLnTx/>
                <a:uFillTx/>
                <a:latin typeface="Arial" charset="0"/>
                <a:ea typeface="+mn-ea"/>
              </a:rPr>
              <a:t>Wells     Intakes &amp; Pumps     Transmission     Treatment Plants      Distribution</a:t>
            </a:r>
          </a:p>
        </p:txBody>
      </p:sp>
      <p:sp>
        <p:nvSpPr>
          <p:cNvPr id="22" name="Text Box 7"/>
          <p:cNvSpPr txBox="1">
            <a:spLocks noChangeArrowheads="1"/>
          </p:cNvSpPr>
          <p:nvPr/>
        </p:nvSpPr>
        <p:spPr bwMode="auto">
          <a:xfrm>
            <a:off x="1480438" y="4047311"/>
            <a:ext cx="6551735" cy="646331"/>
          </a:xfrm>
          <a:prstGeom prst="rect">
            <a:avLst/>
          </a:prstGeom>
          <a:solidFill>
            <a:srgbClr val="FFFFFF"/>
          </a:solidFill>
          <a:ln w="9525">
            <a:solidFill>
              <a:srgbClr val="99CCFF"/>
            </a:solidFill>
            <a:miter lim="800000"/>
            <a:headEnd/>
            <a:tailEnd/>
          </a:ln>
          <a:effec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Arial" charset="0"/>
                <a:ea typeface="+mn-ea"/>
              </a:rPr>
              <a:t>Water Users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0000"/>
                </a:solidFill>
                <a:effectLst/>
                <a:uLnTx/>
                <a:uFillTx/>
                <a:latin typeface="Arial" charset="0"/>
                <a:ea typeface="+mn-ea"/>
              </a:rPr>
              <a:t>Domestic </a:t>
            </a:r>
            <a:r>
              <a:rPr kumimoji="0" lang="en-US" sz="1800" b="1" i="0" u="none" strike="noStrike" kern="0" cap="none" spc="0" normalizeH="0" baseline="0" noProof="0" dirty="0">
                <a:ln>
                  <a:noFill/>
                </a:ln>
                <a:solidFill>
                  <a:srgbClr val="FF0000"/>
                </a:solidFill>
                <a:effectLst/>
                <a:uLnTx/>
                <a:uFillTx/>
                <a:latin typeface="Arial" charset="0"/>
                <a:ea typeface="+mn-ea"/>
              </a:rPr>
              <a:t>    </a:t>
            </a:r>
            <a:r>
              <a:rPr kumimoji="0" lang="en-US" sz="1800" b="1" i="0" u="none" strike="noStrike" kern="0" cap="none" spc="0" normalizeH="0" baseline="0" noProof="0" dirty="0">
                <a:ln>
                  <a:noFill/>
                </a:ln>
                <a:solidFill>
                  <a:srgbClr val="FF3300"/>
                </a:solidFill>
                <a:effectLst/>
                <a:uLnTx/>
                <a:uFillTx/>
                <a:latin typeface="Arial" charset="0"/>
                <a:ea typeface="+mn-ea"/>
              </a:rPr>
              <a:t>Municipal     Industrial     </a:t>
            </a:r>
            <a:r>
              <a:rPr kumimoji="0" lang="en-US" sz="1800" b="0" i="0" u="none" strike="noStrike" kern="0" cap="none" spc="0" normalizeH="0" baseline="0" noProof="0" dirty="0">
                <a:ln>
                  <a:noFill/>
                </a:ln>
                <a:solidFill>
                  <a:srgbClr val="000000"/>
                </a:solidFill>
                <a:effectLst/>
                <a:uLnTx/>
                <a:uFillTx/>
                <a:latin typeface="Arial" charset="0"/>
                <a:ea typeface="+mn-ea"/>
              </a:rPr>
              <a:t>Agriculture</a:t>
            </a:r>
          </a:p>
        </p:txBody>
      </p:sp>
      <p:sp>
        <p:nvSpPr>
          <p:cNvPr id="23" name="Line 15"/>
          <p:cNvSpPr>
            <a:spLocks noChangeShapeType="1"/>
          </p:cNvSpPr>
          <p:nvPr/>
        </p:nvSpPr>
        <p:spPr bwMode="auto">
          <a:xfrm>
            <a:off x="4712571" y="2116677"/>
            <a:ext cx="0" cy="533400"/>
          </a:xfrm>
          <a:prstGeom prst="line">
            <a:avLst/>
          </a:prstGeom>
          <a:noFill/>
          <a:ln w="38100">
            <a:solidFill>
              <a:srgbClr val="000000"/>
            </a:solidFill>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
        <p:nvSpPr>
          <p:cNvPr id="24" name="Text Box 7"/>
          <p:cNvSpPr txBox="1">
            <a:spLocks noChangeArrowheads="1"/>
          </p:cNvSpPr>
          <p:nvPr/>
        </p:nvSpPr>
        <p:spPr bwMode="auto">
          <a:xfrm>
            <a:off x="1480438" y="5223560"/>
            <a:ext cx="6208120" cy="369329"/>
          </a:xfrm>
          <a:prstGeom prst="rect">
            <a:avLst/>
          </a:prstGeom>
          <a:solidFill>
            <a:srgbClr val="FFFFFF"/>
          </a:solidFill>
          <a:ln w="9525">
            <a:solidFill>
              <a:srgbClr val="99CCFF"/>
            </a:solidFill>
            <a:miter lim="800000"/>
            <a:headEnd/>
            <a:tailEnd/>
          </a:ln>
          <a:effectLst/>
        </p:spPr>
        <p:txBody>
          <a:bodyPr wrap="square">
            <a:spAutoFit/>
          </a:bodyPr>
          <a:lstStyle/>
          <a:p>
            <a:pPr marL="0" marR="0" lvl="0" indent="0" algn="ctr" defTabSz="914400" eaLnBrk="1" fontAlgn="auto" latinLnBrk="0" hangingPunct="1">
              <a:lnSpc>
                <a:spcPct val="100000"/>
              </a:lnSpc>
              <a:spcBef>
                <a:spcPct val="50000"/>
              </a:spcBef>
              <a:spcAft>
                <a:spcPts val="0"/>
              </a:spcAft>
              <a:buClrTx/>
              <a:buSzTx/>
              <a:buFontTx/>
              <a:buNone/>
              <a:tabLst/>
              <a:defRPr/>
            </a:pPr>
            <a:r>
              <a:rPr kumimoji="0" lang="en-US" sz="1800" b="1" i="0" u="none" strike="noStrike" kern="0" cap="none" spc="0" normalizeH="0" baseline="0" noProof="0" dirty="0">
                <a:ln>
                  <a:noFill/>
                </a:ln>
                <a:solidFill>
                  <a:srgbClr val="000000"/>
                </a:solidFill>
                <a:effectLst/>
                <a:uLnTx/>
                <a:uFillTx/>
                <a:latin typeface="Arial" charset="0"/>
                <a:ea typeface="+mn-ea"/>
              </a:rPr>
              <a:t>Wastewater</a:t>
            </a: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
        <p:nvSpPr>
          <p:cNvPr id="25" name="Line 15"/>
          <p:cNvSpPr>
            <a:spLocks noChangeShapeType="1"/>
          </p:cNvSpPr>
          <p:nvPr/>
        </p:nvSpPr>
        <p:spPr bwMode="auto">
          <a:xfrm>
            <a:off x="4712571" y="3515986"/>
            <a:ext cx="0" cy="533400"/>
          </a:xfrm>
          <a:prstGeom prst="line">
            <a:avLst/>
          </a:prstGeom>
          <a:noFill/>
          <a:ln w="38100">
            <a:solidFill>
              <a:srgbClr val="000000"/>
            </a:solidFill>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
        <p:nvSpPr>
          <p:cNvPr id="26" name="Line 15"/>
          <p:cNvSpPr>
            <a:spLocks noChangeShapeType="1"/>
          </p:cNvSpPr>
          <p:nvPr/>
        </p:nvSpPr>
        <p:spPr bwMode="auto">
          <a:xfrm>
            <a:off x="4712571" y="4697086"/>
            <a:ext cx="0" cy="533400"/>
          </a:xfrm>
          <a:prstGeom prst="line">
            <a:avLst/>
          </a:prstGeom>
          <a:noFill/>
          <a:ln w="38100">
            <a:solidFill>
              <a:srgbClr val="000000"/>
            </a:solidFill>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
        <p:nvSpPr>
          <p:cNvPr id="27" name="Line 15"/>
          <p:cNvSpPr>
            <a:spLocks noChangeShapeType="1"/>
          </p:cNvSpPr>
          <p:nvPr/>
        </p:nvSpPr>
        <p:spPr bwMode="auto">
          <a:xfrm rot="16200000" flipV="1">
            <a:off x="8112710" y="1789843"/>
            <a:ext cx="0" cy="169990"/>
          </a:xfrm>
          <a:prstGeom prst="line">
            <a:avLst/>
          </a:prstGeom>
          <a:noFill/>
          <a:ln w="38100">
            <a:solidFill>
              <a:srgbClr val="000000"/>
            </a:solidFill>
            <a:prstDash val="dash"/>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cxnSp>
        <p:nvCxnSpPr>
          <p:cNvPr id="28" name="Straight Connector 27"/>
          <p:cNvCxnSpPr>
            <a:cxnSpLocks/>
            <a:stCxn id="27" idx="0"/>
          </p:cNvCxnSpPr>
          <p:nvPr/>
        </p:nvCxnSpPr>
        <p:spPr bwMode="auto">
          <a:xfrm>
            <a:off x="8197705" y="1874838"/>
            <a:ext cx="722" cy="3408219"/>
          </a:xfrm>
          <a:prstGeom prst="line">
            <a:avLst/>
          </a:prstGeom>
          <a:solidFill>
            <a:srgbClr val="BBE0E3"/>
          </a:solidFill>
          <a:ln w="38100" cap="flat" cmpd="sng" algn="ctr">
            <a:solidFill>
              <a:srgbClr val="000000"/>
            </a:solidFill>
            <a:prstDash val="dash"/>
            <a:round/>
            <a:headEnd type="none" w="med" len="med"/>
            <a:tailEnd type="none" w="med" len="med"/>
          </a:ln>
          <a:effectLst/>
        </p:spPr>
      </p:cxnSp>
      <p:cxnSp>
        <p:nvCxnSpPr>
          <p:cNvPr id="29" name="Straight Connector 28"/>
          <p:cNvCxnSpPr/>
          <p:nvPr/>
        </p:nvCxnSpPr>
        <p:spPr bwMode="auto">
          <a:xfrm>
            <a:off x="7678882" y="5324621"/>
            <a:ext cx="550718" cy="0"/>
          </a:xfrm>
          <a:prstGeom prst="line">
            <a:avLst/>
          </a:prstGeom>
          <a:solidFill>
            <a:srgbClr val="BBE0E3"/>
          </a:solidFill>
          <a:ln w="38100" cap="flat" cmpd="sng" algn="ctr">
            <a:solidFill>
              <a:srgbClr val="000000"/>
            </a:solidFill>
            <a:prstDash val="dash"/>
            <a:round/>
            <a:headEnd type="none" w="med" len="med"/>
            <a:tailEnd type="none" w="med" len="med"/>
          </a:ln>
          <a:effectLst/>
        </p:spPr>
      </p:cxnSp>
      <p:sp>
        <p:nvSpPr>
          <p:cNvPr id="30" name="Line 15"/>
          <p:cNvSpPr>
            <a:spLocks noChangeShapeType="1"/>
          </p:cNvSpPr>
          <p:nvPr/>
        </p:nvSpPr>
        <p:spPr bwMode="auto">
          <a:xfrm>
            <a:off x="4712571" y="1022168"/>
            <a:ext cx="0" cy="533400"/>
          </a:xfrm>
          <a:prstGeom prst="line">
            <a:avLst/>
          </a:prstGeom>
          <a:noFill/>
          <a:ln w="38100">
            <a:solidFill>
              <a:srgbClr val="000000"/>
            </a:solidFill>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
        <p:nvSpPr>
          <p:cNvPr id="31" name="Line 15"/>
          <p:cNvSpPr>
            <a:spLocks noChangeShapeType="1"/>
          </p:cNvSpPr>
          <p:nvPr/>
        </p:nvSpPr>
        <p:spPr bwMode="auto">
          <a:xfrm>
            <a:off x="4712571" y="5597631"/>
            <a:ext cx="0" cy="533400"/>
          </a:xfrm>
          <a:prstGeom prst="line">
            <a:avLst/>
          </a:prstGeom>
          <a:noFill/>
          <a:ln w="38100">
            <a:solidFill>
              <a:srgbClr val="000000"/>
            </a:solidFill>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
        <p:nvSpPr>
          <p:cNvPr id="35" name="Line 15"/>
          <p:cNvSpPr>
            <a:spLocks noChangeShapeType="1"/>
          </p:cNvSpPr>
          <p:nvPr/>
        </p:nvSpPr>
        <p:spPr bwMode="auto">
          <a:xfrm rot="16200000" flipV="1">
            <a:off x="8117167" y="3032288"/>
            <a:ext cx="0" cy="169989"/>
          </a:xfrm>
          <a:prstGeom prst="line">
            <a:avLst/>
          </a:prstGeom>
          <a:noFill/>
          <a:ln w="38100">
            <a:solidFill>
              <a:srgbClr val="000000"/>
            </a:solidFill>
            <a:prstDash val="dash"/>
            <a:round/>
            <a:headEnd/>
            <a:tailEnd type="triangle" w="med" len="me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000000"/>
              </a:solidFill>
              <a:effectLst/>
              <a:uLnTx/>
              <a:uFillTx/>
              <a:latin typeface="Arial" charset="0"/>
              <a:ea typeface="+mn-ea"/>
            </a:endParaRPr>
          </a:p>
        </p:txBody>
      </p:sp>
    </p:spTree>
    <p:extLst>
      <p:ext uri="{BB962C8B-B14F-4D97-AF65-F5344CB8AC3E}">
        <p14:creationId xmlns:p14="http://schemas.microsoft.com/office/powerpoint/2010/main" val="2521053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supply storage in corps reservoirs</a:t>
            </a:r>
          </a:p>
        </p:txBody>
      </p:sp>
      <p:sp>
        <p:nvSpPr>
          <p:cNvPr id="3" name="Content Placeholder 2"/>
          <p:cNvSpPr>
            <a:spLocks noGrp="1"/>
          </p:cNvSpPr>
          <p:nvPr>
            <p:ph idx="1"/>
          </p:nvPr>
        </p:nvSpPr>
        <p:spPr>
          <a:xfrm>
            <a:off x="304800" y="1061160"/>
            <a:ext cx="8382000" cy="4718049"/>
          </a:xfrm>
        </p:spPr>
        <p:txBody>
          <a:bodyPr/>
          <a:lstStyle/>
          <a:p>
            <a:pPr marL="342900" indent="-342900">
              <a:buFont typeface="Arial" panose="020B0604020202020204" pitchFamily="34" charset="0"/>
              <a:buChar char="•"/>
            </a:pPr>
            <a:r>
              <a:rPr lang="en-US" dirty="0"/>
              <a:t>Construct new reservoir project</a:t>
            </a:r>
          </a:p>
          <a:p>
            <a:pPr marL="342900" indent="-342900">
              <a:buFont typeface="Arial" panose="020B0604020202020204" pitchFamily="34" charset="0"/>
              <a:buChar char="•"/>
            </a:pPr>
            <a:r>
              <a:rPr lang="en-US" dirty="0"/>
              <a:t>Add storage to an existing project</a:t>
            </a:r>
          </a:p>
          <a:p>
            <a:pPr marL="342900" indent="-342900">
              <a:buFont typeface="Arial" panose="020B0604020202020204" pitchFamily="34" charset="0"/>
              <a:buChar char="•"/>
            </a:pPr>
            <a:r>
              <a:rPr lang="en-US" dirty="0"/>
              <a:t>Reallocate storage within an existing project</a:t>
            </a:r>
          </a:p>
          <a:p>
            <a:pPr marL="342900" indent="-342900">
              <a:buFont typeface="Arial" panose="020B0604020202020204" pitchFamily="34" charset="0"/>
              <a:buChar char="•"/>
            </a:pPr>
            <a:r>
              <a:rPr lang="en-US" dirty="0"/>
              <a:t>System operations with other non-federal projects</a:t>
            </a:r>
          </a:p>
          <a:p>
            <a:pPr marL="342900" indent="-342900">
              <a:buFont typeface="Arial" panose="020B0604020202020204" pitchFamily="34" charset="0"/>
              <a:buChar char="•"/>
            </a:pPr>
            <a:r>
              <a:rPr lang="en-US" dirty="0"/>
              <a:t>Surplus water</a:t>
            </a:r>
          </a:p>
        </p:txBody>
      </p:sp>
      <p:sp>
        <p:nvSpPr>
          <p:cNvPr id="4" name="Footer Placeholder 3"/>
          <p:cNvSpPr>
            <a:spLocks noGrp="1"/>
          </p:cNvSpPr>
          <p:nvPr>
            <p:ph type="ftr" sz="quarter" idx="10"/>
          </p:nvPr>
        </p:nvSpPr>
        <p:spPr/>
        <p:txBody>
          <a:bodyPr/>
          <a:lstStyle/>
          <a:p>
            <a:pPr>
              <a:defRPr/>
            </a:pPr>
            <a:r>
              <a:rPr lang="en-US"/>
              <a:t>File Name</a:t>
            </a:r>
          </a:p>
        </p:txBody>
      </p:sp>
      <p:sp>
        <p:nvSpPr>
          <p:cNvPr id="5" name="Slide Number Placeholder 4"/>
          <p:cNvSpPr>
            <a:spLocks noGrp="1"/>
          </p:cNvSpPr>
          <p:nvPr>
            <p:ph type="sldNum" sz="quarter" idx="11"/>
          </p:nvPr>
        </p:nvSpPr>
        <p:spPr/>
        <p:txBody>
          <a:bodyPr/>
          <a:lstStyle/>
          <a:p>
            <a:fld id="{9A257827-C34C-4251-B995-96C9C233CCC8}" type="slidenum">
              <a:rPr lang="en-US" smtClean="0"/>
              <a:pPr/>
              <a:t>3</a:t>
            </a:fld>
            <a:endParaRPr 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14600" y="3420185"/>
            <a:ext cx="3962400" cy="2973119"/>
          </a:xfrm>
          <a:prstGeom prst="rect">
            <a:avLst/>
          </a:prstGeom>
        </p:spPr>
      </p:pic>
    </p:spTree>
    <p:extLst>
      <p:ext uri="{BB962C8B-B14F-4D97-AF65-F5344CB8AC3E}">
        <p14:creationId xmlns:p14="http://schemas.microsoft.com/office/powerpoint/2010/main" val="35931479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Reservoir Storage Space in the U.S.</a:t>
            </a:r>
          </a:p>
        </p:txBody>
      </p:sp>
      <p:sp>
        <p:nvSpPr>
          <p:cNvPr id="5" name="Slide Number Placeholder 4"/>
          <p:cNvSpPr>
            <a:spLocks noGrp="1"/>
          </p:cNvSpPr>
          <p:nvPr>
            <p:ph type="sldNum" sz="quarter" idx="11"/>
          </p:nvPr>
        </p:nvSpPr>
        <p:spPr/>
        <p:txBody>
          <a:bodyPr/>
          <a:lstStyle/>
          <a:p>
            <a:fld id="{9A257827-C34C-4251-B995-96C9C233CCC8}" type="slidenum">
              <a:rPr lang="en-US" smtClean="0"/>
              <a:pPr/>
              <a:t>4</a:t>
            </a:fld>
            <a:endParaRPr lang="en-US"/>
          </a:p>
        </p:txBody>
      </p:sp>
      <p:pic>
        <p:nvPicPr>
          <p:cNvPr id="6" name="Picture 5"/>
          <p:cNvPicPr>
            <a:picLocks noChangeAspect="1"/>
          </p:cNvPicPr>
          <p:nvPr/>
        </p:nvPicPr>
        <p:blipFill rotWithShape="1">
          <a:blip r:embed="rId3"/>
          <a:srcRect l="5420" t="5756" r="5420" b="8522"/>
          <a:stretch/>
        </p:blipFill>
        <p:spPr>
          <a:xfrm>
            <a:off x="4742590" y="3212831"/>
            <a:ext cx="4114800" cy="2362200"/>
          </a:xfrm>
          <a:prstGeom prst="rect">
            <a:avLst/>
          </a:prstGeom>
        </p:spPr>
      </p:pic>
      <p:pic>
        <p:nvPicPr>
          <p:cNvPr id="7" name="Picture 6"/>
          <p:cNvPicPr>
            <a:picLocks noChangeAspect="1"/>
          </p:cNvPicPr>
          <p:nvPr/>
        </p:nvPicPr>
        <p:blipFill>
          <a:blip r:embed="rId4"/>
          <a:stretch>
            <a:fillRect/>
          </a:stretch>
        </p:blipFill>
        <p:spPr>
          <a:xfrm>
            <a:off x="228600" y="1143000"/>
            <a:ext cx="4584589" cy="2755631"/>
          </a:xfrm>
          <a:prstGeom prst="rect">
            <a:avLst/>
          </a:prstGeom>
        </p:spPr>
      </p:pic>
      <p:sp>
        <p:nvSpPr>
          <p:cNvPr id="8" name="TextBox 7"/>
          <p:cNvSpPr txBox="1"/>
          <p:nvPr/>
        </p:nvSpPr>
        <p:spPr>
          <a:xfrm>
            <a:off x="4767399" y="2458217"/>
            <a:ext cx="1765227" cy="400110"/>
          </a:xfrm>
          <a:prstGeom prst="rect">
            <a:avLst/>
          </a:prstGeom>
          <a:noFill/>
        </p:spPr>
        <p:txBody>
          <a:bodyPr wrap="none" rtlCol="0">
            <a:spAutoFit/>
          </a:bodyPr>
          <a:lstStyle/>
          <a:p>
            <a:r>
              <a:rPr lang="en-US" sz="2000" b="1" dirty="0">
                <a:solidFill>
                  <a:srgbClr val="FF0000"/>
                </a:solidFill>
              </a:rPr>
              <a:t>465 Dams [1]</a:t>
            </a:r>
          </a:p>
        </p:txBody>
      </p:sp>
      <p:sp>
        <p:nvSpPr>
          <p:cNvPr id="9" name="TextBox 8"/>
          <p:cNvSpPr txBox="1"/>
          <p:nvPr/>
        </p:nvSpPr>
        <p:spPr>
          <a:xfrm>
            <a:off x="4749208" y="1633823"/>
            <a:ext cx="1709122" cy="400110"/>
          </a:xfrm>
          <a:prstGeom prst="rect">
            <a:avLst/>
          </a:prstGeom>
          <a:noFill/>
        </p:spPr>
        <p:txBody>
          <a:bodyPr wrap="none" rtlCol="0">
            <a:spAutoFit/>
          </a:bodyPr>
          <a:lstStyle/>
          <a:p>
            <a:r>
              <a:rPr lang="en-US" sz="2000" dirty="0"/>
              <a:t>83,000 Dams</a:t>
            </a:r>
          </a:p>
        </p:txBody>
      </p:sp>
      <p:cxnSp>
        <p:nvCxnSpPr>
          <p:cNvPr id="10" name="Straight Connector 9"/>
          <p:cNvCxnSpPr/>
          <p:nvPr/>
        </p:nvCxnSpPr>
        <p:spPr>
          <a:xfrm>
            <a:off x="4749209" y="1393556"/>
            <a:ext cx="0" cy="838200"/>
          </a:xfrm>
          <a:prstGeom prst="line">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749209" y="2231756"/>
            <a:ext cx="0" cy="838200"/>
          </a:xfrm>
          <a:prstGeom prst="straightConnector1">
            <a:avLst/>
          </a:prstGeom>
          <a:ln>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71992" y="1393556"/>
            <a:ext cx="141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78610" y="2231756"/>
            <a:ext cx="141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678610" y="3069956"/>
            <a:ext cx="1411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rot="19183328">
            <a:off x="6192216" y="3936523"/>
            <a:ext cx="1696298" cy="400110"/>
          </a:xfrm>
          <a:prstGeom prst="rect">
            <a:avLst/>
          </a:prstGeom>
          <a:solidFill>
            <a:schemeClr val="tx2"/>
          </a:solidFill>
        </p:spPr>
        <p:txBody>
          <a:bodyPr wrap="none" rtlCol="0">
            <a:spAutoFit/>
          </a:bodyPr>
          <a:lstStyle/>
          <a:p>
            <a:r>
              <a:rPr lang="en-US" sz="2000" dirty="0"/>
              <a:t>Conservation</a:t>
            </a:r>
          </a:p>
        </p:txBody>
      </p:sp>
      <p:sp>
        <p:nvSpPr>
          <p:cNvPr id="16" name="TextBox 15"/>
          <p:cNvSpPr txBox="1"/>
          <p:nvPr/>
        </p:nvSpPr>
        <p:spPr>
          <a:xfrm rot="19183328">
            <a:off x="5850227" y="3743175"/>
            <a:ext cx="827471" cy="400110"/>
          </a:xfrm>
          <a:prstGeom prst="rect">
            <a:avLst/>
          </a:prstGeom>
          <a:solidFill>
            <a:schemeClr val="tx2"/>
          </a:solidFill>
        </p:spPr>
        <p:txBody>
          <a:bodyPr wrap="none" rtlCol="0">
            <a:spAutoFit/>
          </a:bodyPr>
          <a:lstStyle/>
          <a:p>
            <a:r>
              <a:rPr lang="en-US" sz="2000" dirty="0"/>
              <a:t>Flood</a:t>
            </a:r>
          </a:p>
        </p:txBody>
      </p:sp>
      <p:sp>
        <p:nvSpPr>
          <p:cNvPr id="17" name="TextBox 16"/>
          <p:cNvSpPr txBox="1"/>
          <p:nvPr/>
        </p:nvSpPr>
        <p:spPr>
          <a:xfrm>
            <a:off x="5255724" y="5486207"/>
            <a:ext cx="3089307" cy="400110"/>
          </a:xfrm>
          <a:prstGeom prst="rect">
            <a:avLst/>
          </a:prstGeom>
          <a:noFill/>
        </p:spPr>
        <p:txBody>
          <a:bodyPr wrap="none" rtlCol="0">
            <a:spAutoFit/>
          </a:bodyPr>
          <a:lstStyle/>
          <a:p>
            <a:r>
              <a:rPr lang="en-US" sz="2000" b="1" i="1" dirty="0">
                <a:solidFill>
                  <a:srgbClr val="FF0000"/>
                </a:solidFill>
              </a:rPr>
              <a:t>Storage in 465 Dams [1]</a:t>
            </a:r>
          </a:p>
        </p:txBody>
      </p:sp>
      <p:sp>
        <p:nvSpPr>
          <p:cNvPr id="18" name="TextBox 17"/>
          <p:cNvSpPr txBox="1"/>
          <p:nvPr/>
        </p:nvSpPr>
        <p:spPr>
          <a:xfrm rot="19183328">
            <a:off x="5181167" y="3841505"/>
            <a:ext cx="816249" cy="276999"/>
          </a:xfrm>
          <a:prstGeom prst="rect">
            <a:avLst/>
          </a:prstGeom>
          <a:noFill/>
        </p:spPr>
        <p:txBody>
          <a:bodyPr wrap="none" rtlCol="0">
            <a:spAutoFit/>
          </a:bodyPr>
          <a:lstStyle/>
          <a:p>
            <a:r>
              <a:rPr lang="en-US" sz="1200" dirty="0"/>
              <a:t>(USACE)</a:t>
            </a:r>
          </a:p>
        </p:txBody>
      </p:sp>
      <p:sp>
        <p:nvSpPr>
          <p:cNvPr id="19" name="TextBox 18"/>
          <p:cNvSpPr txBox="1"/>
          <p:nvPr/>
        </p:nvSpPr>
        <p:spPr>
          <a:xfrm rot="19183328">
            <a:off x="7685891" y="3827702"/>
            <a:ext cx="816249" cy="276999"/>
          </a:xfrm>
          <a:prstGeom prst="rect">
            <a:avLst/>
          </a:prstGeom>
          <a:noFill/>
        </p:spPr>
        <p:txBody>
          <a:bodyPr wrap="none" rtlCol="0">
            <a:spAutoFit/>
          </a:bodyPr>
          <a:lstStyle/>
          <a:p>
            <a:r>
              <a:rPr lang="en-US" sz="1200" dirty="0"/>
              <a:t>(USACE)</a:t>
            </a:r>
          </a:p>
        </p:txBody>
      </p:sp>
      <p:sp>
        <p:nvSpPr>
          <p:cNvPr id="20" name="TextBox 19"/>
          <p:cNvSpPr txBox="1"/>
          <p:nvPr/>
        </p:nvSpPr>
        <p:spPr>
          <a:xfrm rot="19183328">
            <a:off x="6851362" y="4593594"/>
            <a:ext cx="723275" cy="461665"/>
          </a:xfrm>
          <a:prstGeom prst="rect">
            <a:avLst/>
          </a:prstGeom>
          <a:noFill/>
        </p:spPr>
        <p:txBody>
          <a:bodyPr wrap="none" rtlCol="0">
            <a:spAutoFit/>
          </a:bodyPr>
          <a:lstStyle/>
          <a:p>
            <a:r>
              <a:rPr lang="en-US" sz="1200" dirty="0"/>
              <a:t>(Sec. 7)</a:t>
            </a:r>
          </a:p>
          <a:p>
            <a:r>
              <a:rPr lang="en-US" sz="1200" dirty="0"/>
              <a:t>     [2]</a:t>
            </a:r>
          </a:p>
        </p:txBody>
      </p:sp>
      <p:sp>
        <p:nvSpPr>
          <p:cNvPr id="21" name="TextBox 20"/>
          <p:cNvSpPr txBox="1"/>
          <p:nvPr/>
        </p:nvSpPr>
        <p:spPr>
          <a:xfrm rot="19183328">
            <a:off x="6072360" y="3159621"/>
            <a:ext cx="723275" cy="461665"/>
          </a:xfrm>
          <a:prstGeom prst="rect">
            <a:avLst/>
          </a:prstGeom>
          <a:noFill/>
        </p:spPr>
        <p:txBody>
          <a:bodyPr wrap="none" rtlCol="0">
            <a:spAutoFit/>
          </a:bodyPr>
          <a:lstStyle/>
          <a:p>
            <a:pPr algn="ctr"/>
            <a:r>
              <a:rPr lang="en-US" sz="1200" dirty="0"/>
              <a:t>(Sec. 7)</a:t>
            </a:r>
            <a:br>
              <a:rPr lang="en-US" sz="1200" dirty="0"/>
            </a:br>
            <a:r>
              <a:rPr lang="en-US" sz="1200" dirty="0"/>
              <a:t> [2]</a:t>
            </a:r>
          </a:p>
        </p:txBody>
      </p:sp>
      <p:grpSp>
        <p:nvGrpSpPr>
          <p:cNvPr id="22" name="Group 21"/>
          <p:cNvGrpSpPr/>
          <p:nvPr/>
        </p:nvGrpSpPr>
        <p:grpSpPr>
          <a:xfrm>
            <a:off x="6659001" y="2028420"/>
            <a:ext cx="553999" cy="1095172"/>
            <a:chOff x="6961741" y="1552751"/>
            <a:chExt cx="553999" cy="1095172"/>
          </a:xfrm>
        </p:grpSpPr>
        <p:sp>
          <p:nvSpPr>
            <p:cNvPr id="23" name="TextBox 22"/>
            <p:cNvSpPr txBox="1"/>
            <p:nvPr/>
          </p:nvSpPr>
          <p:spPr>
            <a:xfrm rot="16200000">
              <a:off x="6552655" y="1961837"/>
              <a:ext cx="1095172" cy="276999"/>
            </a:xfrm>
            <a:prstGeom prst="rect">
              <a:avLst/>
            </a:prstGeom>
            <a:solidFill>
              <a:schemeClr val="tx2"/>
            </a:solidFill>
          </p:spPr>
          <p:txBody>
            <a:bodyPr wrap="none" rtlCol="0">
              <a:spAutoFit/>
            </a:bodyPr>
            <a:lstStyle/>
            <a:p>
              <a:r>
                <a:rPr lang="en-US" sz="1200" dirty="0"/>
                <a:t>(Reallocated)</a:t>
              </a:r>
            </a:p>
          </p:txBody>
        </p:sp>
        <p:sp>
          <p:nvSpPr>
            <p:cNvPr id="24" name="TextBox 23"/>
            <p:cNvSpPr txBox="1"/>
            <p:nvPr/>
          </p:nvSpPr>
          <p:spPr>
            <a:xfrm rot="16200000">
              <a:off x="6969917" y="2088720"/>
              <a:ext cx="814647" cy="276999"/>
            </a:xfrm>
            <a:prstGeom prst="rect">
              <a:avLst/>
            </a:prstGeom>
            <a:solidFill>
              <a:schemeClr val="tx2"/>
            </a:solidFill>
          </p:spPr>
          <p:txBody>
            <a:bodyPr wrap="none" rtlCol="0">
              <a:spAutoFit/>
            </a:bodyPr>
            <a:lstStyle/>
            <a:p>
              <a:r>
                <a:rPr lang="en-US" sz="1200" dirty="0"/>
                <a:t>(Original)</a:t>
              </a:r>
            </a:p>
          </p:txBody>
        </p:sp>
      </p:grpSp>
      <p:sp>
        <p:nvSpPr>
          <p:cNvPr id="25" name="TextBox 24"/>
          <p:cNvSpPr txBox="1"/>
          <p:nvPr/>
        </p:nvSpPr>
        <p:spPr>
          <a:xfrm>
            <a:off x="6630972" y="1435281"/>
            <a:ext cx="1714059" cy="707886"/>
          </a:xfrm>
          <a:prstGeom prst="rect">
            <a:avLst/>
          </a:prstGeom>
          <a:solidFill>
            <a:schemeClr val="tx2"/>
          </a:solidFill>
        </p:spPr>
        <p:txBody>
          <a:bodyPr wrap="none" rtlCol="0">
            <a:spAutoFit/>
          </a:bodyPr>
          <a:lstStyle/>
          <a:p>
            <a:r>
              <a:rPr lang="en-US" sz="2000" dirty="0"/>
              <a:t>USACE M&amp;I </a:t>
            </a:r>
          </a:p>
          <a:p>
            <a:r>
              <a:rPr lang="en-US" sz="2000" dirty="0"/>
              <a:t>Water Supply</a:t>
            </a:r>
          </a:p>
        </p:txBody>
      </p:sp>
      <p:cxnSp>
        <p:nvCxnSpPr>
          <p:cNvPr id="26" name="Straight Connector 25"/>
          <p:cNvCxnSpPr/>
          <p:nvPr/>
        </p:nvCxnSpPr>
        <p:spPr>
          <a:xfrm flipH="1">
            <a:off x="6744083" y="2112047"/>
            <a:ext cx="1427967" cy="137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a:stCxn id="23" idx="1"/>
            <a:endCxn id="6" idx="0"/>
          </p:cNvCxnSpPr>
          <p:nvPr/>
        </p:nvCxnSpPr>
        <p:spPr>
          <a:xfrm>
            <a:off x="6797502" y="3123592"/>
            <a:ext cx="2488" cy="8923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6936001" y="3044648"/>
            <a:ext cx="130972" cy="342847"/>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730916" y="4182833"/>
            <a:ext cx="3589444" cy="1600438"/>
          </a:xfrm>
          <a:prstGeom prst="rect">
            <a:avLst/>
          </a:prstGeom>
          <a:noFill/>
        </p:spPr>
        <p:txBody>
          <a:bodyPr wrap="none" rtlCol="0">
            <a:spAutoFit/>
          </a:bodyPr>
          <a:lstStyle/>
          <a:p>
            <a:r>
              <a:rPr lang="en-US" sz="1400" dirty="0"/>
              <a:t>Notes:</a:t>
            </a:r>
          </a:p>
          <a:p>
            <a:r>
              <a:rPr lang="en-US" sz="1400" dirty="0"/>
              <a:t>[1] 465 multipurpose reservoir projects </a:t>
            </a:r>
          </a:p>
          <a:p>
            <a:r>
              <a:rPr lang="en-US" sz="1400" dirty="0"/>
              <a:t>with flood risk management storage </a:t>
            </a:r>
          </a:p>
          <a:p>
            <a:r>
              <a:rPr lang="en-US" sz="1400" dirty="0"/>
              <a:t>controlled by USACE </a:t>
            </a:r>
          </a:p>
          <a:p>
            <a:r>
              <a:rPr lang="en-US" sz="1400" dirty="0"/>
              <a:t>[2] “Section 7” projects are owned by other</a:t>
            </a:r>
          </a:p>
          <a:p>
            <a:r>
              <a:rPr lang="en-US" sz="1400" dirty="0"/>
              <a:t>agencies, but USACE prescribes operating</a:t>
            </a:r>
          </a:p>
          <a:p>
            <a:r>
              <a:rPr lang="en-US" sz="1400" dirty="0"/>
              <a:t>rules for flood risk management</a:t>
            </a:r>
          </a:p>
        </p:txBody>
      </p:sp>
    </p:spTree>
    <p:extLst>
      <p:ext uri="{BB962C8B-B14F-4D97-AF65-F5344CB8AC3E}">
        <p14:creationId xmlns:p14="http://schemas.microsoft.com/office/powerpoint/2010/main" val="312347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Multi-purpose Reservoir Projects</a:t>
            </a:r>
          </a:p>
        </p:txBody>
      </p:sp>
      <p:sp>
        <p:nvSpPr>
          <p:cNvPr id="4" name="Footer Placeholder 3"/>
          <p:cNvSpPr>
            <a:spLocks noGrp="1"/>
          </p:cNvSpPr>
          <p:nvPr>
            <p:ph type="ftr" sz="quarter" idx="10"/>
          </p:nvPr>
        </p:nvSpPr>
        <p:spPr/>
        <p:txBody>
          <a:bodyPr/>
          <a:lstStyle/>
          <a:p>
            <a:pPr>
              <a:defRPr/>
            </a:pPr>
            <a:r>
              <a:rPr lang="en-US"/>
              <a:t>File Name</a:t>
            </a:r>
          </a:p>
        </p:txBody>
      </p:sp>
      <p:sp>
        <p:nvSpPr>
          <p:cNvPr id="5" name="Slide Number Placeholder 4"/>
          <p:cNvSpPr>
            <a:spLocks noGrp="1"/>
          </p:cNvSpPr>
          <p:nvPr>
            <p:ph type="sldNum" sz="quarter" idx="11"/>
          </p:nvPr>
        </p:nvSpPr>
        <p:spPr/>
        <p:txBody>
          <a:bodyPr/>
          <a:lstStyle/>
          <a:p>
            <a:fld id="{9A257827-C34C-4251-B995-96C9C233CCC8}" type="slidenum">
              <a:rPr lang="en-US" smtClean="0"/>
              <a:pPr/>
              <a:t>5</a:t>
            </a:fld>
            <a:endParaRPr lang="en-US"/>
          </a:p>
        </p:txBody>
      </p:sp>
      <p:sp>
        <p:nvSpPr>
          <p:cNvPr id="7" name="Text Box 9"/>
          <p:cNvSpPr txBox="1">
            <a:spLocks noChangeArrowheads="1"/>
          </p:cNvSpPr>
          <p:nvPr/>
        </p:nvSpPr>
        <p:spPr bwMode="auto">
          <a:xfrm>
            <a:off x="4791075" y="3567472"/>
            <a:ext cx="914400" cy="274638"/>
          </a:xfrm>
          <a:prstGeom prst="rect">
            <a:avLst/>
          </a:prstGeom>
          <a:noFill/>
          <a:ln w="9525">
            <a:noFill/>
            <a:miter lim="800000"/>
            <a:headEnd/>
            <a:tailEnd/>
          </a:ln>
        </p:spPr>
        <p:txBody>
          <a:bodyPr wrap="none"/>
          <a:lstStyle/>
          <a:p>
            <a:endParaRPr lang="en-US" dirty="0"/>
          </a:p>
        </p:txBody>
      </p:sp>
      <p:sp>
        <p:nvSpPr>
          <p:cNvPr id="8" name="Line 12"/>
          <p:cNvSpPr>
            <a:spLocks noChangeShapeType="1"/>
          </p:cNvSpPr>
          <p:nvPr/>
        </p:nvSpPr>
        <p:spPr bwMode="auto">
          <a:xfrm flipV="1">
            <a:off x="4975860" y="3554770"/>
            <a:ext cx="2493327" cy="7579"/>
          </a:xfrm>
          <a:prstGeom prst="line">
            <a:avLst/>
          </a:prstGeom>
          <a:noFill/>
          <a:ln w="9525">
            <a:solidFill>
              <a:schemeClr val="tx1"/>
            </a:solidFill>
            <a:round/>
            <a:headEnd/>
            <a:tailEnd/>
          </a:ln>
        </p:spPr>
        <p:txBody>
          <a:bodyPr wrap="none" anchor="ctr"/>
          <a:lstStyle/>
          <a:p>
            <a:endParaRPr lang="en-US" dirty="0"/>
          </a:p>
        </p:txBody>
      </p:sp>
      <p:sp>
        <p:nvSpPr>
          <p:cNvPr id="9" name="Text Box 13"/>
          <p:cNvSpPr txBox="1">
            <a:spLocks noChangeArrowheads="1"/>
          </p:cNvSpPr>
          <p:nvPr/>
        </p:nvSpPr>
        <p:spPr bwMode="auto">
          <a:xfrm>
            <a:off x="5536742" y="3492688"/>
            <a:ext cx="2159624" cy="400110"/>
          </a:xfrm>
          <a:prstGeom prst="rect">
            <a:avLst/>
          </a:prstGeom>
          <a:noFill/>
          <a:ln w="9525">
            <a:noFill/>
            <a:miter lim="800000"/>
            <a:headEnd/>
            <a:tailEnd/>
          </a:ln>
        </p:spPr>
        <p:txBody>
          <a:bodyPr wrap="square">
            <a:spAutoFit/>
          </a:bodyPr>
          <a:lstStyle/>
          <a:p>
            <a:r>
              <a:rPr lang="en-US" sz="2000" dirty="0">
                <a:solidFill>
                  <a:schemeClr val="tx1"/>
                </a:solidFill>
              </a:rPr>
              <a:t>Inactive Storage</a:t>
            </a:r>
          </a:p>
        </p:txBody>
      </p:sp>
      <p:sp>
        <p:nvSpPr>
          <p:cNvPr id="10" name="Line 16"/>
          <p:cNvSpPr>
            <a:spLocks noChangeShapeType="1"/>
          </p:cNvSpPr>
          <p:nvPr/>
        </p:nvSpPr>
        <p:spPr bwMode="auto">
          <a:xfrm flipV="1">
            <a:off x="3960051" y="1586272"/>
            <a:ext cx="3790124" cy="2018"/>
          </a:xfrm>
          <a:prstGeom prst="line">
            <a:avLst/>
          </a:prstGeom>
          <a:noFill/>
          <a:ln w="9525">
            <a:solidFill>
              <a:schemeClr val="tx1"/>
            </a:solidFill>
            <a:round/>
            <a:headEnd/>
            <a:tailEnd/>
          </a:ln>
        </p:spPr>
        <p:txBody>
          <a:bodyPr wrap="none" anchor="ctr"/>
          <a:lstStyle/>
          <a:p>
            <a:endParaRPr lang="en-US" dirty="0"/>
          </a:p>
        </p:txBody>
      </p:sp>
      <p:sp>
        <p:nvSpPr>
          <p:cNvPr id="11" name="Rectangle 21"/>
          <p:cNvSpPr>
            <a:spLocks noChangeArrowheads="1"/>
          </p:cNvSpPr>
          <p:nvPr/>
        </p:nvSpPr>
        <p:spPr bwMode="auto">
          <a:xfrm>
            <a:off x="4366540" y="1773355"/>
            <a:ext cx="1953602" cy="769441"/>
          </a:xfrm>
          <a:prstGeom prst="rect">
            <a:avLst/>
          </a:prstGeom>
          <a:noFill/>
          <a:ln w="9525">
            <a:noFill/>
            <a:miter lim="800000"/>
            <a:headEnd/>
            <a:tailEnd/>
          </a:ln>
        </p:spPr>
        <p:txBody>
          <a:bodyPr wrap="square">
            <a:spAutoFit/>
          </a:bodyPr>
          <a:lstStyle/>
          <a:p>
            <a:pPr algn="l">
              <a:spcBef>
                <a:spcPct val="50000"/>
              </a:spcBef>
            </a:pPr>
            <a:r>
              <a:rPr lang="en-US" sz="2000" dirty="0">
                <a:solidFill>
                  <a:schemeClr val="tx1"/>
                </a:solidFill>
              </a:rPr>
              <a:t>Flood Storage</a:t>
            </a:r>
          </a:p>
          <a:p>
            <a:pPr algn="l">
              <a:spcBef>
                <a:spcPct val="50000"/>
              </a:spcBef>
            </a:pPr>
            <a:endParaRPr lang="en-US" sz="1600" dirty="0">
              <a:solidFill>
                <a:srgbClr val="FFFF00"/>
              </a:solidFill>
            </a:endParaRPr>
          </a:p>
        </p:txBody>
      </p:sp>
      <p:sp>
        <p:nvSpPr>
          <p:cNvPr id="12" name="Text Box 23"/>
          <p:cNvSpPr txBox="1">
            <a:spLocks noChangeArrowheads="1"/>
          </p:cNvSpPr>
          <p:nvPr/>
        </p:nvSpPr>
        <p:spPr bwMode="auto">
          <a:xfrm>
            <a:off x="6475510" y="1302110"/>
            <a:ext cx="1182590" cy="307777"/>
          </a:xfrm>
          <a:prstGeom prst="rect">
            <a:avLst/>
          </a:prstGeom>
          <a:noFill/>
          <a:ln w="9525">
            <a:noFill/>
            <a:miter lim="800000"/>
            <a:headEnd/>
            <a:tailEnd/>
          </a:ln>
        </p:spPr>
        <p:txBody>
          <a:bodyPr wrap="square">
            <a:spAutoFit/>
          </a:bodyPr>
          <a:lstStyle/>
          <a:p>
            <a:r>
              <a:rPr lang="en-US" sz="1400" dirty="0">
                <a:solidFill>
                  <a:schemeClr val="tx1"/>
                </a:solidFill>
              </a:rPr>
              <a:t>Elev. 580</a:t>
            </a:r>
          </a:p>
        </p:txBody>
      </p:sp>
      <p:sp>
        <p:nvSpPr>
          <p:cNvPr id="13" name="Text Box 24"/>
          <p:cNvSpPr txBox="1">
            <a:spLocks noChangeArrowheads="1"/>
          </p:cNvSpPr>
          <p:nvPr/>
        </p:nvSpPr>
        <p:spPr bwMode="auto">
          <a:xfrm>
            <a:off x="6475510" y="2102210"/>
            <a:ext cx="1235930" cy="307777"/>
          </a:xfrm>
          <a:prstGeom prst="rect">
            <a:avLst/>
          </a:prstGeom>
          <a:noFill/>
          <a:ln w="9525">
            <a:noFill/>
            <a:miter lim="800000"/>
            <a:headEnd/>
            <a:tailEnd/>
          </a:ln>
        </p:spPr>
        <p:txBody>
          <a:bodyPr wrap="square">
            <a:spAutoFit/>
          </a:bodyPr>
          <a:lstStyle/>
          <a:p>
            <a:r>
              <a:rPr lang="en-US" sz="1400" dirty="0">
                <a:solidFill>
                  <a:schemeClr val="tx1"/>
                </a:solidFill>
              </a:rPr>
              <a:t>Elev. 550</a:t>
            </a:r>
          </a:p>
        </p:txBody>
      </p:sp>
      <p:sp>
        <p:nvSpPr>
          <p:cNvPr id="14" name="Freeform 13"/>
          <p:cNvSpPr/>
          <p:nvPr/>
        </p:nvSpPr>
        <p:spPr bwMode="auto">
          <a:xfrm>
            <a:off x="4272471" y="2377801"/>
            <a:ext cx="3381820" cy="1184591"/>
          </a:xfrm>
          <a:custGeom>
            <a:avLst/>
            <a:gdLst>
              <a:gd name="connsiteX0" fmla="*/ 0 w 4457700"/>
              <a:gd name="connsiteY0" fmla="*/ 0 h 1162050"/>
              <a:gd name="connsiteX1" fmla="*/ 647700 w 4457700"/>
              <a:gd name="connsiteY1" fmla="*/ 731520 h 1162050"/>
              <a:gd name="connsiteX2" fmla="*/ 929640 w 4457700"/>
              <a:gd name="connsiteY2" fmla="*/ 956310 h 1162050"/>
              <a:gd name="connsiteX3" fmla="*/ 1367790 w 4457700"/>
              <a:gd name="connsiteY3" fmla="*/ 1162050 h 1162050"/>
              <a:gd name="connsiteX4" fmla="*/ 4328160 w 4457700"/>
              <a:gd name="connsiteY4" fmla="*/ 1162050 h 1162050"/>
              <a:gd name="connsiteX5" fmla="*/ 4457700 w 4457700"/>
              <a:gd name="connsiteY5" fmla="*/ 3810 h 1162050"/>
              <a:gd name="connsiteX6" fmla="*/ 0 w 4457700"/>
              <a:gd name="connsiteY6" fmla="*/ 0 h 1162050"/>
              <a:gd name="connsiteX0" fmla="*/ 0 w 4394326"/>
              <a:gd name="connsiteY0" fmla="*/ 0 h 1189210"/>
              <a:gd name="connsiteX1" fmla="*/ 584326 w 4394326"/>
              <a:gd name="connsiteY1" fmla="*/ 758680 h 1189210"/>
              <a:gd name="connsiteX2" fmla="*/ 866266 w 4394326"/>
              <a:gd name="connsiteY2" fmla="*/ 983470 h 1189210"/>
              <a:gd name="connsiteX3" fmla="*/ 1304416 w 4394326"/>
              <a:gd name="connsiteY3" fmla="*/ 1189210 h 1189210"/>
              <a:gd name="connsiteX4" fmla="*/ 4264786 w 4394326"/>
              <a:gd name="connsiteY4" fmla="*/ 1189210 h 1189210"/>
              <a:gd name="connsiteX5" fmla="*/ 4394326 w 4394326"/>
              <a:gd name="connsiteY5" fmla="*/ 30970 h 1189210"/>
              <a:gd name="connsiteX6" fmla="*/ 0 w 4394326"/>
              <a:gd name="connsiteY6" fmla="*/ 0 h 1189210"/>
              <a:gd name="connsiteX0" fmla="*/ 0 w 4364799"/>
              <a:gd name="connsiteY0" fmla="*/ 23957 h 1213167"/>
              <a:gd name="connsiteX1" fmla="*/ 584326 w 4364799"/>
              <a:gd name="connsiteY1" fmla="*/ 782637 h 1213167"/>
              <a:gd name="connsiteX2" fmla="*/ 866266 w 4364799"/>
              <a:gd name="connsiteY2" fmla="*/ 1007427 h 1213167"/>
              <a:gd name="connsiteX3" fmla="*/ 1304416 w 4364799"/>
              <a:gd name="connsiteY3" fmla="*/ 1213167 h 1213167"/>
              <a:gd name="connsiteX4" fmla="*/ 4264786 w 4364799"/>
              <a:gd name="connsiteY4" fmla="*/ 1213167 h 1213167"/>
              <a:gd name="connsiteX5" fmla="*/ 4364799 w 4364799"/>
              <a:gd name="connsiteY5" fmla="*/ 0 h 1213167"/>
              <a:gd name="connsiteX6" fmla="*/ 0 w 4364799"/>
              <a:gd name="connsiteY6" fmla="*/ 23957 h 1213167"/>
              <a:gd name="connsiteX0" fmla="*/ 0 w 4364800"/>
              <a:gd name="connsiteY0" fmla="*/ 0 h 1189210"/>
              <a:gd name="connsiteX1" fmla="*/ 584326 w 4364800"/>
              <a:gd name="connsiteY1" fmla="*/ 758680 h 1189210"/>
              <a:gd name="connsiteX2" fmla="*/ 866266 w 4364800"/>
              <a:gd name="connsiteY2" fmla="*/ 983470 h 1189210"/>
              <a:gd name="connsiteX3" fmla="*/ 1304416 w 4364800"/>
              <a:gd name="connsiteY3" fmla="*/ 1189210 h 1189210"/>
              <a:gd name="connsiteX4" fmla="*/ 4264786 w 4364800"/>
              <a:gd name="connsiteY4" fmla="*/ 1189210 h 1189210"/>
              <a:gd name="connsiteX5" fmla="*/ 4364800 w 4364800"/>
              <a:gd name="connsiteY5" fmla="*/ 52244 h 1189210"/>
              <a:gd name="connsiteX6" fmla="*/ 0 w 4364800"/>
              <a:gd name="connsiteY6" fmla="*/ 0 h 1189210"/>
              <a:gd name="connsiteX0" fmla="*/ 0 w 4399090"/>
              <a:gd name="connsiteY0" fmla="*/ 0 h 1189210"/>
              <a:gd name="connsiteX1" fmla="*/ 584326 w 4399090"/>
              <a:gd name="connsiteY1" fmla="*/ 758680 h 1189210"/>
              <a:gd name="connsiteX2" fmla="*/ 866266 w 4399090"/>
              <a:gd name="connsiteY2" fmla="*/ 983470 h 1189210"/>
              <a:gd name="connsiteX3" fmla="*/ 1304416 w 4399090"/>
              <a:gd name="connsiteY3" fmla="*/ 1189210 h 1189210"/>
              <a:gd name="connsiteX4" fmla="*/ 4264786 w 4399090"/>
              <a:gd name="connsiteY4" fmla="*/ 1189210 h 1189210"/>
              <a:gd name="connsiteX5" fmla="*/ 4399090 w 4399090"/>
              <a:gd name="connsiteY5" fmla="*/ 10334 h 1189210"/>
              <a:gd name="connsiteX6" fmla="*/ 0 w 4399090"/>
              <a:gd name="connsiteY6" fmla="*/ 0 h 1189210"/>
              <a:gd name="connsiteX0" fmla="*/ 0 w 4399090"/>
              <a:gd name="connsiteY0" fmla="*/ 0 h 1189210"/>
              <a:gd name="connsiteX1" fmla="*/ 593851 w 4399090"/>
              <a:gd name="connsiteY1" fmla="*/ 743440 h 1189210"/>
              <a:gd name="connsiteX2" fmla="*/ 866266 w 4399090"/>
              <a:gd name="connsiteY2" fmla="*/ 983470 h 1189210"/>
              <a:gd name="connsiteX3" fmla="*/ 1304416 w 4399090"/>
              <a:gd name="connsiteY3" fmla="*/ 1189210 h 1189210"/>
              <a:gd name="connsiteX4" fmla="*/ 4264786 w 4399090"/>
              <a:gd name="connsiteY4" fmla="*/ 1189210 h 1189210"/>
              <a:gd name="connsiteX5" fmla="*/ 4399090 w 4399090"/>
              <a:gd name="connsiteY5" fmla="*/ 10334 h 1189210"/>
              <a:gd name="connsiteX6" fmla="*/ 0 w 4399090"/>
              <a:gd name="connsiteY6" fmla="*/ 0 h 1189210"/>
              <a:gd name="connsiteX0" fmla="*/ 0 w 4399090"/>
              <a:gd name="connsiteY0" fmla="*/ 0 h 1189210"/>
              <a:gd name="connsiteX1" fmla="*/ 593851 w 4399090"/>
              <a:gd name="connsiteY1" fmla="*/ 743440 h 1189210"/>
              <a:gd name="connsiteX2" fmla="*/ 866266 w 4399090"/>
              <a:gd name="connsiteY2" fmla="*/ 983470 h 1189210"/>
              <a:gd name="connsiteX3" fmla="*/ 1304416 w 4399090"/>
              <a:gd name="connsiteY3" fmla="*/ 1189210 h 1189210"/>
              <a:gd name="connsiteX4" fmla="*/ 4264786 w 4399090"/>
              <a:gd name="connsiteY4" fmla="*/ 1189210 h 1189210"/>
              <a:gd name="connsiteX5" fmla="*/ 4399090 w 4399090"/>
              <a:gd name="connsiteY5" fmla="*/ 10334 h 1189210"/>
              <a:gd name="connsiteX6" fmla="*/ 0 w 4399090"/>
              <a:gd name="connsiteY6" fmla="*/ 0 h 1189210"/>
              <a:gd name="connsiteX0" fmla="*/ 0 w 4399090"/>
              <a:gd name="connsiteY0" fmla="*/ 0 h 1189210"/>
              <a:gd name="connsiteX1" fmla="*/ 593851 w 4399090"/>
              <a:gd name="connsiteY1" fmla="*/ 743440 h 1189210"/>
              <a:gd name="connsiteX2" fmla="*/ 868171 w 4399090"/>
              <a:gd name="connsiteY2" fmla="*/ 983470 h 1189210"/>
              <a:gd name="connsiteX3" fmla="*/ 1304416 w 4399090"/>
              <a:gd name="connsiteY3" fmla="*/ 1189210 h 1189210"/>
              <a:gd name="connsiteX4" fmla="*/ 4264786 w 4399090"/>
              <a:gd name="connsiteY4" fmla="*/ 1189210 h 1189210"/>
              <a:gd name="connsiteX5" fmla="*/ 4399090 w 4399090"/>
              <a:gd name="connsiteY5" fmla="*/ 10334 h 1189210"/>
              <a:gd name="connsiteX6" fmla="*/ 0 w 4399090"/>
              <a:gd name="connsiteY6" fmla="*/ 0 h 1189210"/>
              <a:gd name="connsiteX0" fmla="*/ 0 w 4399090"/>
              <a:gd name="connsiteY0" fmla="*/ 0 h 1189210"/>
              <a:gd name="connsiteX1" fmla="*/ 593851 w 4399090"/>
              <a:gd name="connsiteY1" fmla="*/ 743440 h 1189210"/>
              <a:gd name="connsiteX2" fmla="*/ 868171 w 4399090"/>
              <a:gd name="connsiteY2" fmla="*/ 983470 h 1189210"/>
              <a:gd name="connsiteX3" fmla="*/ 1112964 w 4399090"/>
              <a:gd name="connsiteY3" fmla="*/ 1103443 h 1189210"/>
              <a:gd name="connsiteX4" fmla="*/ 1304416 w 4399090"/>
              <a:gd name="connsiteY4" fmla="*/ 1189210 h 1189210"/>
              <a:gd name="connsiteX5" fmla="*/ 4264786 w 4399090"/>
              <a:gd name="connsiteY5" fmla="*/ 1189210 h 1189210"/>
              <a:gd name="connsiteX6" fmla="*/ 4399090 w 4399090"/>
              <a:gd name="connsiteY6" fmla="*/ 10334 h 1189210"/>
              <a:gd name="connsiteX7" fmla="*/ 0 w 4399090"/>
              <a:gd name="connsiteY7" fmla="*/ 0 h 1189210"/>
              <a:gd name="connsiteX0" fmla="*/ 0 w 4399090"/>
              <a:gd name="connsiteY0" fmla="*/ 0 h 1189210"/>
              <a:gd name="connsiteX1" fmla="*/ 593851 w 4399090"/>
              <a:gd name="connsiteY1" fmla="*/ 743440 h 1189210"/>
              <a:gd name="connsiteX2" fmla="*/ 868171 w 4399090"/>
              <a:gd name="connsiteY2" fmla="*/ 983470 h 1189210"/>
              <a:gd name="connsiteX3" fmla="*/ 1105344 w 4399090"/>
              <a:gd name="connsiteY3" fmla="*/ 1109158 h 1189210"/>
              <a:gd name="connsiteX4" fmla="*/ 1304416 w 4399090"/>
              <a:gd name="connsiteY4" fmla="*/ 1189210 h 1189210"/>
              <a:gd name="connsiteX5" fmla="*/ 4264786 w 4399090"/>
              <a:gd name="connsiteY5" fmla="*/ 1189210 h 1189210"/>
              <a:gd name="connsiteX6" fmla="*/ 4399090 w 4399090"/>
              <a:gd name="connsiteY6" fmla="*/ 10334 h 1189210"/>
              <a:gd name="connsiteX7" fmla="*/ 0 w 4399090"/>
              <a:gd name="connsiteY7" fmla="*/ 0 h 1189210"/>
              <a:gd name="connsiteX0" fmla="*/ 0 w 4399090"/>
              <a:gd name="connsiteY0" fmla="*/ 0 h 1189210"/>
              <a:gd name="connsiteX1" fmla="*/ 593851 w 4399090"/>
              <a:gd name="connsiteY1" fmla="*/ 743440 h 1189210"/>
              <a:gd name="connsiteX2" fmla="*/ 868171 w 4399090"/>
              <a:gd name="connsiteY2" fmla="*/ 979660 h 1189210"/>
              <a:gd name="connsiteX3" fmla="*/ 1105344 w 4399090"/>
              <a:gd name="connsiteY3" fmla="*/ 1109158 h 1189210"/>
              <a:gd name="connsiteX4" fmla="*/ 1304416 w 4399090"/>
              <a:gd name="connsiteY4" fmla="*/ 1189210 h 1189210"/>
              <a:gd name="connsiteX5" fmla="*/ 4264786 w 4399090"/>
              <a:gd name="connsiteY5" fmla="*/ 1189210 h 1189210"/>
              <a:gd name="connsiteX6" fmla="*/ 4399090 w 4399090"/>
              <a:gd name="connsiteY6" fmla="*/ 10334 h 1189210"/>
              <a:gd name="connsiteX7" fmla="*/ 0 w 4399090"/>
              <a:gd name="connsiteY7" fmla="*/ 0 h 1189210"/>
              <a:gd name="connsiteX0" fmla="*/ 0 w 4399090"/>
              <a:gd name="connsiteY0" fmla="*/ 0 h 1189210"/>
              <a:gd name="connsiteX1" fmla="*/ 593851 w 4399090"/>
              <a:gd name="connsiteY1" fmla="*/ 743440 h 1189210"/>
              <a:gd name="connsiteX2" fmla="*/ 724344 w 4399090"/>
              <a:gd name="connsiteY2" fmla="*/ 855793 h 1189210"/>
              <a:gd name="connsiteX3" fmla="*/ 868171 w 4399090"/>
              <a:gd name="connsiteY3" fmla="*/ 979660 h 1189210"/>
              <a:gd name="connsiteX4" fmla="*/ 1105344 w 4399090"/>
              <a:gd name="connsiteY4" fmla="*/ 1109158 h 1189210"/>
              <a:gd name="connsiteX5" fmla="*/ 1304416 w 4399090"/>
              <a:gd name="connsiteY5" fmla="*/ 1189210 h 1189210"/>
              <a:gd name="connsiteX6" fmla="*/ 4264786 w 4399090"/>
              <a:gd name="connsiteY6" fmla="*/ 1189210 h 1189210"/>
              <a:gd name="connsiteX7" fmla="*/ 4399090 w 4399090"/>
              <a:gd name="connsiteY7" fmla="*/ 10334 h 1189210"/>
              <a:gd name="connsiteX8" fmla="*/ 0 w 4399090"/>
              <a:gd name="connsiteY8" fmla="*/ 0 h 1189210"/>
              <a:gd name="connsiteX0" fmla="*/ 0 w 4399090"/>
              <a:gd name="connsiteY0" fmla="*/ 0 h 1189210"/>
              <a:gd name="connsiteX1" fmla="*/ 593851 w 4399090"/>
              <a:gd name="connsiteY1" fmla="*/ 743440 h 1189210"/>
              <a:gd name="connsiteX2" fmla="*/ 714819 w 4399090"/>
              <a:gd name="connsiteY2" fmla="*/ 857698 h 1189210"/>
              <a:gd name="connsiteX3" fmla="*/ 868171 w 4399090"/>
              <a:gd name="connsiteY3" fmla="*/ 979660 h 1189210"/>
              <a:gd name="connsiteX4" fmla="*/ 1105344 w 4399090"/>
              <a:gd name="connsiteY4" fmla="*/ 1109158 h 1189210"/>
              <a:gd name="connsiteX5" fmla="*/ 1304416 w 4399090"/>
              <a:gd name="connsiteY5" fmla="*/ 1189210 h 1189210"/>
              <a:gd name="connsiteX6" fmla="*/ 4264786 w 4399090"/>
              <a:gd name="connsiteY6" fmla="*/ 1189210 h 1189210"/>
              <a:gd name="connsiteX7" fmla="*/ 4399090 w 4399090"/>
              <a:gd name="connsiteY7" fmla="*/ 10334 h 1189210"/>
              <a:gd name="connsiteX8" fmla="*/ 0 w 4399090"/>
              <a:gd name="connsiteY8" fmla="*/ 0 h 1189210"/>
              <a:gd name="connsiteX0" fmla="*/ 0 w 4399090"/>
              <a:gd name="connsiteY0" fmla="*/ 0 h 1191115"/>
              <a:gd name="connsiteX1" fmla="*/ 593851 w 4399090"/>
              <a:gd name="connsiteY1" fmla="*/ 743440 h 1191115"/>
              <a:gd name="connsiteX2" fmla="*/ 714819 w 4399090"/>
              <a:gd name="connsiteY2" fmla="*/ 857698 h 1191115"/>
              <a:gd name="connsiteX3" fmla="*/ 868171 w 4399090"/>
              <a:gd name="connsiteY3" fmla="*/ 979660 h 1191115"/>
              <a:gd name="connsiteX4" fmla="*/ 1105344 w 4399090"/>
              <a:gd name="connsiteY4" fmla="*/ 1109158 h 1191115"/>
              <a:gd name="connsiteX5" fmla="*/ 1542541 w 4399090"/>
              <a:gd name="connsiteY5" fmla="*/ 1191115 h 1191115"/>
              <a:gd name="connsiteX6" fmla="*/ 4264786 w 4399090"/>
              <a:gd name="connsiteY6" fmla="*/ 1189210 h 1191115"/>
              <a:gd name="connsiteX7" fmla="*/ 4399090 w 4399090"/>
              <a:gd name="connsiteY7" fmla="*/ 10334 h 1191115"/>
              <a:gd name="connsiteX8" fmla="*/ 0 w 4399090"/>
              <a:gd name="connsiteY8" fmla="*/ 0 h 1191115"/>
              <a:gd name="connsiteX0" fmla="*/ 0 w 4399090"/>
              <a:gd name="connsiteY0" fmla="*/ 0 h 1191115"/>
              <a:gd name="connsiteX1" fmla="*/ 593851 w 4399090"/>
              <a:gd name="connsiteY1" fmla="*/ 743440 h 1191115"/>
              <a:gd name="connsiteX2" fmla="*/ 714819 w 4399090"/>
              <a:gd name="connsiteY2" fmla="*/ 857698 h 1191115"/>
              <a:gd name="connsiteX3" fmla="*/ 868171 w 4399090"/>
              <a:gd name="connsiteY3" fmla="*/ 979660 h 1191115"/>
              <a:gd name="connsiteX4" fmla="*/ 1461579 w 4399090"/>
              <a:gd name="connsiteY4" fmla="*/ 1143448 h 1191115"/>
              <a:gd name="connsiteX5" fmla="*/ 1542541 w 4399090"/>
              <a:gd name="connsiteY5" fmla="*/ 1191115 h 1191115"/>
              <a:gd name="connsiteX6" fmla="*/ 4264786 w 4399090"/>
              <a:gd name="connsiteY6" fmla="*/ 1189210 h 1191115"/>
              <a:gd name="connsiteX7" fmla="*/ 4399090 w 4399090"/>
              <a:gd name="connsiteY7" fmla="*/ 10334 h 1191115"/>
              <a:gd name="connsiteX8" fmla="*/ 0 w 4399090"/>
              <a:gd name="connsiteY8" fmla="*/ 0 h 1191115"/>
              <a:gd name="connsiteX0" fmla="*/ 0 w 4399090"/>
              <a:gd name="connsiteY0" fmla="*/ 0 h 1191115"/>
              <a:gd name="connsiteX1" fmla="*/ 593851 w 4399090"/>
              <a:gd name="connsiteY1" fmla="*/ 743440 h 1191115"/>
              <a:gd name="connsiteX2" fmla="*/ 714819 w 4399090"/>
              <a:gd name="connsiteY2" fmla="*/ 857698 h 1191115"/>
              <a:gd name="connsiteX3" fmla="*/ 1346326 w 4399090"/>
              <a:gd name="connsiteY3" fmla="*/ 1053955 h 1191115"/>
              <a:gd name="connsiteX4" fmla="*/ 1461579 w 4399090"/>
              <a:gd name="connsiteY4" fmla="*/ 1143448 h 1191115"/>
              <a:gd name="connsiteX5" fmla="*/ 1542541 w 4399090"/>
              <a:gd name="connsiteY5" fmla="*/ 1191115 h 1191115"/>
              <a:gd name="connsiteX6" fmla="*/ 4264786 w 4399090"/>
              <a:gd name="connsiteY6" fmla="*/ 1189210 h 1191115"/>
              <a:gd name="connsiteX7" fmla="*/ 4399090 w 4399090"/>
              <a:gd name="connsiteY7" fmla="*/ 10334 h 1191115"/>
              <a:gd name="connsiteX8" fmla="*/ 0 w 4399090"/>
              <a:gd name="connsiteY8" fmla="*/ 0 h 1191115"/>
              <a:gd name="connsiteX0" fmla="*/ 0 w 4399090"/>
              <a:gd name="connsiteY0" fmla="*/ 0 h 1191115"/>
              <a:gd name="connsiteX1" fmla="*/ 593851 w 4399090"/>
              <a:gd name="connsiteY1" fmla="*/ 743440 h 1191115"/>
              <a:gd name="connsiteX2" fmla="*/ 714819 w 4399090"/>
              <a:gd name="connsiteY2" fmla="*/ 857698 h 1191115"/>
              <a:gd name="connsiteX3" fmla="*/ 1008189 w 4399090"/>
              <a:gd name="connsiteY3" fmla="*/ 951043 h 1191115"/>
              <a:gd name="connsiteX4" fmla="*/ 1346326 w 4399090"/>
              <a:gd name="connsiteY4" fmla="*/ 1053955 h 1191115"/>
              <a:gd name="connsiteX5" fmla="*/ 1461579 w 4399090"/>
              <a:gd name="connsiteY5" fmla="*/ 1143448 h 1191115"/>
              <a:gd name="connsiteX6" fmla="*/ 1542541 w 4399090"/>
              <a:gd name="connsiteY6" fmla="*/ 1191115 h 1191115"/>
              <a:gd name="connsiteX7" fmla="*/ 4264786 w 4399090"/>
              <a:gd name="connsiteY7" fmla="*/ 1189210 h 1191115"/>
              <a:gd name="connsiteX8" fmla="*/ 4399090 w 4399090"/>
              <a:gd name="connsiteY8" fmla="*/ 10334 h 1191115"/>
              <a:gd name="connsiteX9" fmla="*/ 0 w 4399090"/>
              <a:gd name="connsiteY9" fmla="*/ 0 h 1191115"/>
              <a:gd name="connsiteX0" fmla="*/ 0 w 4399090"/>
              <a:gd name="connsiteY0" fmla="*/ 0 h 1191115"/>
              <a:gd name="connsiteX1" fmla="*/ 593851 w 4399090"/>
              <a:gd name="connsiteY1" fmla="*/ 743440 h 1191115"/>
              <a:gd name="connsiteX2" fmla="*/ 714819 w 4399090"/>
              <a:gd name="connsiteY2" fmla="*/ 857698 h 1191115"/>
              <a:gd name="connsiteX3" fmla="*/ 1265364 w 4399090"/>
              <a:gd name="connsiteY3" fmla="*/ 954853 h 1191115"/>
              <a:gd name="connsiteX4" fmla="*/ 1346326 w 4399090"/>
              <a:gd name="connsiteY4" fmla="*/ 1053955 h 1191115"/>
              <a:gd name="connsiteX5" fmla="*/ 1461579 w 4399090"/>
              <a:gd name="connsiteY5" fmla="*/ 1143448 h 1191115"/>
              <a:gd name="connsiteX6" fmla="*/ 1542541 w 4399090"/>
              <a:gd name="connsiteY6" fmla="*/ 1191115 h 1191115"/>
              <a:gd name="connsiteX7" fmla="*/ 4264786 w 4399090"/>
              <a:gd name="connsiteY7" fmla="*/ 1189210 h 1191115"/>
              <a:gd name="connsiteX8" fmla="*/ 4399090 w 4399090"/>
              <a:gd name="connsiteY8" fmla="*/ 10334 h 1191115"/>
              <a:gd name="connsiteX9" fmla="*/ 0 w 4399090"/>
              <a:gd name="connsiteY9" fmla="*/ 0 h 1191115"/>
              <a:gd name="connsiteX0" fmla="*/ 0 w 4399090"/>
              <a:gd name="connsiteY0" fmla="*/ 0 h 1191115"/>
              <a:gd name="connsiteX1" fmla="*/ 593851 w 4399090"/>
              <a:gd name="connsiteY1" fmla="*/ 743440 h 1191115"/>
              <a:gd name="connsiteX2" fmla="*/ 1189164 w 4399090"/>
              <a:gd name="connsiteY2" fmla="*/ 829123 h 1191115"/>
              <a:gd name="connsiteX3" fmla="*/ 1265364 w 4399090"/>
              <a:gd name="connsiteY3" fmla="*/ 954853 h 1191115"/>
              <a:gd name="connsiteX4" fmla="*/ 1346326 w 4399090"/>
              <a:gd name="connsiteY4" fmla="*/ 1053955 h 1191115"/>
              <a:gd name="connsiteX5" fmla="*/ 1461579 w 4399090"/>
              <a:gd name="connsiteY5" fmla="*/ 1143448 h 1191115"/>
              <a:gd name="connsiteX6" fmla="*/ 1542541 w 4399090"/>
              <a:gd name="connsiteY6" fmla="*/ 1191115 h 1191115"/>
              <a:gd name="connsiteX7" fmla="*/ 4264786 w 4399090"/>
              <a:gd name="connsiteY7" fmla="*/ 1189210 h 1191115"/>
              <a:gd name="connsiteX8" fmla="*/ 4399090 w 4399090"/>
              <a:gd name="connsiteY8" fmla="*/ 10334 h 1191115"/>
              <a:gd name="connsiteX9" fmla="*/ 0 w 4399090"/>
              <a:gd name="connsiteY9" fmla="*/ 0 h 1191115"/>
              <a:gd name="connsiteX0" fmla="*/ 0 w 4399090"/>
              <a:gd name="connsiteY0" fmla="*/ 0 h 1191115"/>
              <a:gd name="connsiteX1" fmla="*/ 593851 w 4399090"/>
              <a:gd name="connsiteY1" fmla="*/ 743440 h 1191115"/>
              <a:gd name="connsiteX2" fmla="*/ 861504 w 4399090"/>
              <a:gd name="connsiteY2" fmla="*/ 779593 h 1191115"/>
              <a:gd name="connsiteX3" fmla="*/ 1189164 w 4399090"/>
              <a:gd name="connsiteY3" fmla="*/ 829123 h 1191115"/>
              <a:gd name="connsiteX4" fmla="*/ 1265364 w 4399090"/>
              <a:gd name="connsiteY4" fmla="*/ 954853 h 1191115"/>
              <a:gd name="connsiteX5" fmla="*/ 1346326 w 4399090"/>
              <a:gd name="connsiteY5" fmla="*/ 1053955 h 1191115"/>
              <a:gd name="connsiteX6" fmla="*/ 1461579 w 4399090"/>
              <a:gd name="connsiteY6" fmla="*/ 1143448 h 1191115"/>
              <a:gd name="connsiteX7" fmla="*/ 1542541 w 4399090"/>
              <a:gd name="connsiteY7" fmla="*/ 1191115 h 1191115"/>
              <a:gd name="connsiteX8" fmla="*/ 4264786 w 4399090"/>
              <a:gd name="connsiteY8" fmla="*/ 1189210 h 1191115"/>
              <a:gd name="connsiteX9" fmla="*/ 4399090 w 4399090"/>
              <a:gd name="connsiteY9" fmla="*/ 10334 h 1191115"/>
              <a:gd name="connsiteX10" fmla="*/ 0 w 4399090"/>
              <a:gd name="connsiteY10" fmla="*/ 0 h 1191115"/>
              <a:gd name="connsiteX0" fmla="*/ 0 w 4399090"/>
              <a:gd name="connsiteY0" fmla="*/ 0 h 1191115"/>
              <a:gd name="connsiteX1" fmla="*/ 593851 w 4399090"/>
              <a:gd name="connsiteY1" fmla="*/ 743440 h 1191115"/>
              <a:gd name="connsiteX2" fmla="*/ 1101534 w 4399090"/>
              <a:gd name="connsiteY2" fmla="*/ 644338 h 1191115"/>
              <a:gd name="connsiteX3" fmla="*/ 1189164 w 4399090"/>
              <a:gd name="connsiteY3" fmla="*/ 829123 h 1191115"/>
              <a:gd name="connsiteX4" fmla="*/ 1265364 w 4399090"/>
              <a:gd name="connsiteY4" fmla="*/ 954853 h 1191115"/>
              <a:gd name="connsiteX5" fmla="*/ 1346326 w 4399090"/>
              <a:gd name="connsiteY5" fmla="*/ 1053955 h 1191115"/>
              <a:gd name="connsiteX6" fmla="*/ 1461579 w 4399090"/>
              <a:gd name="connsiteY6" fmla="*/ 1143448 h 1191115"/>
              <a:gd name="connsiteX7" fmla="*/ 1542541 w 4399090"/>
              <a:gd name="connsiteY7" fmla="*/ 1191115 h 1191115"/>
              <a:gd name="connsiteX8" fmla="*/ 4264786 w 4399090"/>
              <a:gd name="connsiteY8" fmla="*/ 1189210 h 1191115"/>
              <a:gd name="connsiteX9" fmla="*/ 4399090 w 4399090"/>
              <a:gd name="connsiteY9" fmla="*/ 10334 h 1191115"/>
              <a:gd name="connsiteX10" fmla="*/ 0 w 4399090"/>
              <a:gd name="connsiteY10" fmla="*/ 0 h 1191115"/>
              <a:gd name="connsiteX0" fmla="*/ 0 w 4399090"/>
              <a:gd name="connsiteY0" fmla="*/ 0 h 1191115"/>
              <a:gd name="connsiteX1" fmla="*/ 1028191 w 4399090"/>
              <a:gd name="connsiteY1" fmla="*/ 476740 h 1191115"/>
              <a:gd name="connsiteX2" fmla="*/ 1101534 w 4399090"/>
              <a:gd name="connsiteY2" fmla="*/ 644338 h 1191115"/>
              <a:gd name="connsiteX3" fmla="*/ 1189164 w 4399090"/>
              <a:gd name="connsiteY3" fmla="*/ 829123 h 1191115"/>
              <a:gd name="connsiteX4" fmla="*/ 1265364 w 4399090"/>
              <a:gd name="connsiteY4" fmla="*/ 954853 h 1191115"/>
              <a:gd name="connsiteX5" fmla="*/ 1346326 w 4399090"/>
              <a:gd name="connsiteY5" fmla="*/ 1053955 h 1191115"/>
              <a:gd name="connsiteX6" fmla="*/ 1461579 w 4399090"/>
              <a:gd name="connsiteY6" fmla="*/ 1143448 h 1191115"/>
              <a:gd name="connsiteX7" fmla="*/ 1542541 w 4399090"/>
              <a:gd name="connsiteY7" fmla="*/ 1191115 h 1191115"/>
              <a:gd name="connsiteX8" fmla="*/ 4264786 w 4399090"/>
              <a:gd name="connsiteY8" fmla="*/ 1189210 h 1191115"/>
              <a:gd name="connsiteX9" fmla="*/ 4399090 w 4399090"/>
              <a:gd name="connsiteY9" fmla="*/ 10334 h 1191115"/>
              <a:gd name="connsiteX10" fmla="*/ 0 w 4399090"/>
              <a:gd name="connsiteY10" fmla="*/ 0 h 1191115"/>
              <a:gd name="connsiteX0" fmla="*/ 0 w 3694240"/>
              <a:gd name="connsiteY0" fmla="*/ 0 h 1191115"/>
              <a:gd name="connsiteX1" fmla="*/ 323341 w 3694240"/>
              <a:gd name="connsiteY1" fmla="*/ 476740 h 1191115"/>
              <a:gd name="connsiteX2" fmla="*/ 396684 w 3694240"/>
              <a:gd name="connsiteY2" fmla="*/ 644338 h 1191115"/>
              <a:gd name="connsiteX3" fmla="*/ 484314 w 3694240"/>
              <a:gd name="connsiteY3" fmla="*/ 829123 h 1191115"/>
              <a:gd name="connsiteX4" fmla="*/ 560514 w 3694240"/>
              <a:gd name="connsiteY4" fmla="*/ 954853 h 1191115"/>
              <a:gd name="connsiteX5" fmla="*/ 641476 w 3694240"/>
              <a:gd name="connsiteY5" fmla="*/ 1053955 h 1191115"/>
              <a:gd name="connsiteX6" fmla="*/ 756729 w 3694240"/>
              <a:gd name="connsiteY6" fmla="*/ 1143448 h 1191115"/>
              <a:gd name="connsiteX7" fmla="*/ 837691 w 3694240"/>
              <a:gd name="connsiteY7" fmla="*/ 1191115 h 1191115"/>
              <a:gd name="connsiteX8" fmla="*/ 3559936 w 3694240"/>
              <a:gd name="connsiteY8" fmla="*/ 1189210 h 1191115"/>
              <a:gd name="connsiteX9" fmla="*/ 3694240 w 3694240"/>
              <a:gd name="connsiteY9" fmla="*/ 10334 h 1191115"/>
              <a:gd name="connsiteX10" fmla="*/ 0 w 3694240"/>
              <a:gd name="connsiteY10" fmla="*/ 0 h 1191115"/>
              <a:gd name="connsiteX0" fmla="*/ 0 w 3694240"/>
              <a:gd name="connsiteY0" fmla="*/ 0 h 1191115"/>
              <a:gd name="connsiteX1" fmla="*/ 323341 w 3694240"/>
              <a:gd name="connsiteY1" fmla="*/ 476740 h 1191115"/>
              <a:gd name="connsiteX2" fmla="*/ 396684 w 3694240"/>
              <a:gd name="connsiteY2" fmla="*/ 644338 h 1191115"/>
              <a:gd name="connsiteX3" fmla="*/ 484314 w 3694240"/>
              <a:gd name="connsiteY3" fmla="*/ 829123 h 1191115"/>
              <a:gd name="connsiteX4" fmla="*/ 560514 w 3694240"/>
              <a:gd name="connsiteY4" fmla="*/ 954853 h 1191115"/>
              <a:gd name="connsiteX5" fmla="*/ 641476 w 3694240"/>
              <a:gd name="connsiteY5" fmla="*/ 1053955 h 1191115"/>
              <a:gd name="connsiteX6" fmla="*/ 756729 w 3694240"/>
              <a:gd name="connsiteY6" fmla="*/ 1143448 h 1191115"/>
              <a:gd name="connsiteX7" fmla="*/ 837691 w 3694240"/>
              <a:gd name="connsiteY7" fmla="*/ 1191115 h 1191115"/>
              <a:gd name="connsiteX8" fmla="*/ 3559936 w 3694240"/>
              <a:gd name="connsiteY8" fmla="*/ 1189210 h 1191115"/>
              <a:gd name="connsiteX9" fmla="*/ 3694240 w 3694240"/>
              <a:gd name="connsiteY9" fmla="*/ 10334 h 1191115"/>
              <a:gd name="connsiteX10" fmla="*/ 0 w 3694240"/>
              <a:gd name="connsiteY10" fmla="*/ 0 h 1191115"/>
              <a:gd name="connsiteX0" fmla="*/ 0 w 3694240"/>
              <a:gd name="connsiteY0" fmla="*/ 0 h 1191115"/>
              <a:gd name="connsiteX1" fmla="*/ 323341 w 3694240"/>
              <a:gd name="connsiteY1" fmla="*/ 476740 h 1191115"/>
              <a:gd name="connsiteX2" fmla="*/ 396684 w 3694240"/>
              <a:gd name="connsiteY2" fmla="*/ 644338 h 1191115"/>
              <a:gd name="connsiteX3" fmla="*/ 484314 w 3694240"/>
              <a:gd name="connsiteY3" fmla="*/ 829123 h 1191115"/>
              <a:gd name="connsiteX4" fmla="*/ 560514 w 3694240"/>
              <a:gd name="connsiteY4" fmla="*/ 954853 h 1191115"/>
              <a:gd name="connsiteX5" fmla="*/ 641476 w 3694240"/>
              <a:gd name="connsiteY5" fmla="*/ 1053955 h 1191115"/>
              <a:gd name="connsiteX6" fmla="*/ 756729 w 3694240"/>
              <a:gd name="connsiteY6" fmla="*/ 1143448 h 1191115"/>
              <a:gd name="connsiteX7" fmla="*/ 837691 w 3694240"/>
              <a:gd name="connsiteY7" fmla="*/ 1191115 h 1191115"/>
              <a:gd name="connsiteX8" fmla="*/ 3559936 w 3694240"/>
              <a:gd name="connsiteY8" fmla="*/ 1189210 h 1191115"/>
              <a:gd name="connsiteX9" fmla="*/ 3694240 w 3694240"/>
              <a:gd name="connsiteY9" fmla="*/ 10334 h 1191115"/>
              <a:gd name="connsiteX10" fmla="*/ 0 w 3694240"/>
              <a:gd name="connsiteY10" fmla="*/ 0 h 1191115"/>
              <a:gd name="connsiteX0" fmla="*/ 0 w 3694240"/>
              <a:gd name="connsiteY0" fmla="*/ 0 h 1191115"/>
              <a:gd name="connsiteX1" fmla="*/ 323341 w 3694240"/>
              <a:gd name="connsiteY1" fmla="*/ 476740 h 1191115"/>
              <a:gd name="connsiteX2" fmla="*/ 396684 w 3694240"/>
              <a:gd name="connsiteY2" fmla="*/ 644338 h 1191115"/>
              <a:gd name="connsiteX3" fmla="*/ 484314 w 3694240"/>
              <a:gd name="connsiteY3" fmla="*/ 829123 h 1191115"/>
              <a:gd name="connsiteX4" fmla="*/ 560514 w 3694240"/>
              <a:gd name="connsiteY4" fmla="*/ 954853 h 1191115"/>
              <a:gd name="connsiteX5" fmla="*/ 641476 w 3694240"/>
              <a:gd name="connsiteY5" fmla="*/ 1053955 h 1191115"/>
              <a:gd name="connsiteX6" fmla="*/ 756729 w 3694240"/>
              <a:gd name="connsiteY6" fmla="*/ 1143448 h 1191115"/>
              <a:gd name="connsiteX7" fmla="*/ 837691 w 3694240"/>
              <a:gd name="connsiteY7" fmla="*/ 1191115 h 1191115"/>
              <a:gd name="connsiteX8" fmla="*/ 3559936 w 3694240"/>
              <a:gd name="connsiteY8" fmla="*/ 1189210 h 1191115"/>
              <a:gd name="connsiteX9" fmla="*/ 3694240 w 3694240"/>
              <a:gd name="connsiteY9" fmla="*/ 10334 h 1191115"/>
              <a:gd name="connsiteX10" fmla="*/ 0 w 3694240"/>
              <a:gd name="connsiteY10" fmla="*/ 0 h 1191115"/>
              <a:gd name="connsiteX0" fmla="*/ 549593 w 4243833"/>
              <a:gd name="connsiteY0" fmla="*/ 0 h 1191115"/>
              <a:gd name="connsiteX1" fmla="*/ 946277 w 4243833"/>
              <a:gd name="connsiteY1" fmla="*/ 644338 h 1191115"/>
              <a:gd name="connsiteX2" fmla="*/ 1033907 w 4243833"/>
              <a:gd name="connsiteY2" fmla="*/ 829123 h 1191115"/>
              <a:gd name="connsiteX3" fmla="*/ 1110107 w 4243833"/>
              <a:gd name="connsiteY3" fmla="*/ 954853 h 1191115"/>
              <a:gd name="connsiteX4" fmla="*/ 1191069 w 4243833"/>
              <a:gd name="connsiteY4" fmla="*/ 1053955 h 1191115"/>
              <a:gd name="connsiteX5" fmla="*/ 1306322 w 4243833"/>
              <a:gd name="connsiteY5" fmla="*/ 1143448 h 1191115"/>
              <a:gd name="connsiteX6" fmla="*/ 1387284 w 4243833"/>
              <a:gd name="connsiteY6" fmla="*/ 1191115 h 1191115"/>
              <a:gd name="connsiteX7" fmla="*/ 4109529 w 4243833"/>
              <a:gd name="connsiteY7" fmla="*/ 1189210 h 1191115"/>
              <a:gd name="connsiteX8" fmla="*/ 4243833 w 4243833"/>
              <a:gd name="connsiteY8" fmla="*/ 10334 h 1191115"/>
              <a:gd name="connsiteX9" fmla="*/ 549593 w 4243833"/>
              <a:gd name="connsiteY9" fmla="*/ 0 h 1191115"/>
              <a:gd name="connsiteX0" fmla="*/ 549593 w 4243833"/>
              <a:gd name="connsiteY0" fmla="*/ 0 h 1191115"/>
              <a:gd name="connsiteX1" fmla="*/ 946277 w 4243833"/>
              <a:gd name="connsiteY1" fmla="*/ 644338 h 1191115"/>
              <a:gd name="connsiteX2" fmla="*/ 1033907 w 4243833"/>
              <a:gd name="connsiteY2" fmla="*/ 829123 h 1191115"/>
              <a:gd name="connsiteX3" fmla="*/ 1110107 w 4243833"/>
              <a:gd name="connsiteY3" fmla="*/ 954853 h 1191115"/>
              <a:gd name="connsiteX4" fmla="*/ 1191069 w 4243833"/>
              <a:gd name="connsiteY4" fmla="*/ 1053955 h 1191115"/>
              <a:gd name="connsiteX5" fmla="*/ 1306322 w 4243833"/>
              <a:gd name="connsiteY5" fmla="*/ 1143448 h 1191115"/>
              <a:gd name="connsiteX6" fmla="*/ 1387284 w 4243833"/>
              <a:gd name="connsiteY6" fmla="*/ 1191115 h 1191115"/>
              <a:gd name="connsiteX7" fmla="*/ 4109529 w 4243833"/>
              <a:gd name="connsiteY7" fmla="*/ 1189210 h 1191115"/>
              <a:gd name="connsiteX8" fmla="*/ 4243833 w 4243833"/>
              <a:gd name="connsiteY8" fmla="*/ 10334 h 1191115"/>
              <a:gd name="connsiteX9" fmla="*/ 549593 w 4243833"/>
              <a:gd name="connsiteY9" fmla="*/ 0 h 1191115"/>
              <a:gd name="connsiteX0" fmla="*/ 549593 w 4243833"/>
              <a:gd name="connsiteY0" fmla="*/ 0 h 1191115"/>
              <a:gd name="connsiteX1" fmla="*/ 946277 w 4243833"/>
              <a:gd name="connsiteY1" fmla="*/ 644338 h 1191115"/>
              <a:gd name="connsiteX2" fmla="*/ 1033907 w 4243833"/>
              <a:gd name="connsiteY2" fmla="*/ 829123 h 1191115"/>
              <a:gd name="connsiteX3" fmla="*/ 1110107 w 4243833"/>
              <a:gd name="connsiteY3" fmla="*/ 954853 h 1191115"/>
              <a:gd name="connsiteX4" fmla="*/ 1191069 w 4243833"/>
              <a:gd name="connsiteY4" fmla="*/ 1053955 h 1191115"/>
              <a:gd name="connsiteX5" fmla="*/ 1306322 w 4243833"/>
              <a:gd name="connsiteY5" fmla="*/ 1143448 h 1191115"/>
              <a:gd name="connsiteX6" fmla="*/ 1387284 w 4243833"/>
              <a:gd name="connsiteY6" fmla="*/ 1191115 h 1191115"/>
              <a:gd name="connsiteX7" fmla="*/ 4109529 w 4243833"/>
              <a:gd name="connsiteY7" fmla="*/ 1189210 h 1191115"/>
              <a:gd name="connsiteX8" fmla="*/ 4243833 w 4243833"/>
              <a:gd name="connsiteY8" fmla="*/ 10334 h 1191115"/>
              <a:gd name="connsiteX9" fmla="*/ 549593 w 4243833"/>
              <a:gd name="connsiteY9" fmla="*/ 0 h 1191115"/>
              <a:gd name="connsiteX0" fmla="*/ 549593 w 4243833"/>
              <a:gd name="connsiteY0" fmla="*/ 0 h 1191115"/>
              <a:gd name="connsiteX1" fmla="*/ 946277 w 4243833"/>
              <a:gd name="connsiteY1" fmla="*/ 644338 h 1191115"/>
              <a:gd name="connsiteX2" fmla="*/ 1033907 w 4243833"/>
              <a:gd name="connsiteY2" fmla="*/ 829123 h 1191115"/>
              <a:gd name="connsiteX3" fmla="*/ 1110107 w 4243833"/>
              <a:gd name="connsiteY3" fmla="*/ 954853 h 1191115"/>
              <a:gd name="connsiteX4" fmla="*/ 1191069 w 4243833"/>
              <a:gd name="connsiteY4" fmla="*/ 1053955 h 1191115"/>
              <a:gd name="connsiteX5" fmla="*/ 1306322 w 4243833"/>
              <a:gd name="connsiteY5" fmla="*/ 1143448 h 1191115"/>
              <a:gd name="connsiteX6" fmla="*/ 1387284 w 4243833"/>
              <a:gd name="connsiteY6" fmla="*/ 1191115 h 1191115"/>
              <a:gd name="connsiteX7" fmla="*/ 4109529 w 4243833"/>
              <a:gd name="connsiteY7" fmla="*/ 1189210 h 1191115"/>
              <a:gd name="connsiteX8" fmla="*/ 4243833 w 4243833"/>
              <a:gd name="connsiteY8" fmla="*/ 10334 h 1191115"/>
              <a:gd name="connsiteX9" fmla="*/ 549593 w 4243833"/>
              <a:gd name="connsiteY9" fmla="*/ 0 h 1191115"/>
              <a:gd name="connsiteX0" fmla="*/ 0 w 3694240"/>
              <a:gd name="connsiteY0" fmla="*/ 0 h 1191115"/>
              <a:gd name="connsiteX1" fmla="*/ 396684 w 3694240"/>
              <a:gd name="connsiteY1" fmla="*/ 644338 h 1191115"/>
              <a:gd name="connsiteX2" fmla="*/ 484314 w 3694240"/>
              <a:gd name="connsiteY2" fmla="*/ 829123 h 1191115"/>
              <a:gd name="connsiteX3" fmla="*/ 560514 w 3694240"/>
              <a:gd name="connsiteY3" fmla="*/ 954853 h 1191115"/>
              <a:gd name="connsiteX4" fmla="*/ 641476 w 3694240"/>
              <a:gd name="connsiteY4" fmla="*/ 1053955 h 1191115"/>
              <a:gd name="connsiteX5" fmla="*/ 756729 w 3694240"/>
              <a:gd name="connsiteY5" fmla="*/ 1143448 h 1191115"/>
              <a:gd name="connsiteX6" fmla="*/ 837691 w 3694240"/>
              <a:gd name="connsiteY6" fmla="*/ 1191115 h 1191115"/>
              <a:gd name="connsiteX7" fmla="*/ 3559936 w 3694240"/>
              <a:gd name="connsiteY7" fmla="*/ 1189210 h 1191115"/>
              <a:gd name="connsiteX8" fmla="*/ 3694240 w 3694240"/>
              <a:gd name="connsiteY8" fmla="*/ 10334 h 1191115"/>
              <a:gd name="connsiteX9" fmla="*/ 0 w 3694240"/>
              <a:gd name="connsiteY9" fmla="*/ 0 h 1191115"/>
              <a:gd name="connsiteX0" fmla="*/ 0 w 3694240"/>
              <a:gd name="connsiteY0" fmla="*/ 0 h 1194925"/>
              <a:gd name="connsiteX1" fmla="*/ 396684 w 3694240"/>
              <a:gd name="connsiteY1" fmla="*/ 644338 h 1194925"/>
              <a:gd name="connsiteX2" fmla="*/ 484314 w 3694240"/>
              <a:gd name="connsiteY2" fmla="*/ 829123 h 1194925"/>
              <a:gd name="connsiteX3" fmla="*/ 560514 w 3694240"/>
              <a:gd name="connsiteY3" fmla="*/ 954853 h 1194925"/>
              <a:gd name="connsiteX4" fmla="*/ 641476 w 3694240"/>
              <a:gd name="connsiteY4" fmla="*/ 1053955 h 1194925"/>
              <a:gd name="connsiteX5" fmla="*/ 756729 w 3694240"/>
              <a:gd name="connsiteY5" fmla="*/ 1143448 h 1194925"/>
              <a:gd name="connsiteX6" fmla="*/ 997711 w 3694240"/>
              <a:gd name="connsiteY6" fmla="*/ 1194925 h 1194925"/>
              <a:gd name="connsiteX7" fmla="*/ 3559936 w 3694240"/>
              <a:gd name="connsiteY7" fmla="*/ 1189210 h 1194925"/>
              <a:gd name="connsiteX8" fmla="*/ 3694240 w 3694240"/>
              <a:gd name="connsiteY8" fmla="*/ 10334 h 1194925"/>
              <a:gd name="connsiteX9" fmla="*/ 0 w 3694240"/>
              <a:gd name="connsiteY9" fmla="*/ 0 h 1194925"/>
              <a:gd name="connsiteX0" fmla="*/ 0 w 3694240"/>
              <a:gd name="connsiteY0" fmla="*/ 0 h 1194925"/>
              <a:gd name="connsiteX1" fmla="*/ 396684 w 3694240"/>
              <a:gd name="connsiteY1" fmla="*/ 644338 h 1194925"/>
              <a:gd name="connsiteX2" fmla="*/ 484314 w 3694240"/>
              <a:gd name="connsiteY2" fmla="*/ 829123 h 1194925"/>
              <a:gd name="connsiteX3" fmla="*/ 560514 w 3694240"/>
              <a:gd name="connsiteY3" fmla="*/ 954853 h 1194925"/>
              <a:gd name="connsiteX4" fmla="*/ 641476 w 3694240"/>
              <a:gd name="connsiteY4" fmla="*/ 1053955 h 1194925"/>
              <a:gd name="connsiteX5" fmla="*/ 882459 w 3694240"/>
              <a:gd name="connsiteY5" fmla="*/ 1078678 h 1194925"/>
              <a:gd name="connsiteX6" fmla="*/ 997711 w 3694240"/>
              <a:gd name="connsiteY6" fmla="*/ 1194925 h 1194925"/>
              <a:gd name="connsiteX7" fmla="*/ 3559936 w 3694240"/>
              <a:gd name="connsiteY7" fmla="*/ 1189210 h 1194925"/>
              <a:gd name="connsiteX8" fmla="*/ 3694240 w 3694240"/>
              <a:gd name="connsiteY8" fmla="*/ 10334 h 1194925"/>
              <a:gd name="connsiteX9" fmla="*/ 0 w 3694240"/>
              <a:gd name="connsiteY9" fmla="*/ 0 h 1194925"/>
              <a:gd name="connsiteX0" fmla="*/ 0 w 3694240"/>
              <a:gd name="connsiteY0" fmla="*/ 0 h 1194925"/>
              <a:gd name="connsiteX1" fmla="*/ 396684 w 3694240"/>
              <a:gd name="connsiteY1" fmla="*/ 644338 h 1194925"/>
              <a:gd name="connsiteX2" fmla="*/ 484314 w 3694240"/>
              <a:gd name="connsiteY2" fmla="*/ 829123 h 1194925"/>
              <a:gd name="connsiteX3" fmla="*/ 560514 w 3694240"/>
              <a:gd name="connsiteY3" fmla="*/ 954853 h 1194925"/>
              <a:gd name="connsiteX4" fmla="*/ 812926 w 3694240"/>
              <a:gd name="connsiteY4" fmla="*/ 947275 h 1194925"/>
              <a:gd name="connsiteX5" fmla="*/ 882459 w 3694240"/>
              <a:gd name="connsiteY5" fmla="*/ 1078678 h 1194925"/>
              <a:gd name="connsiteX6" fmla="*/ 997711 w 3694240"/>
              <a:gd name="connsiteY6" fmla="*/ 1194925 h 1194925"/>
              <a:gd name="connsiteX7" fmla="*/ 3559936 w 3694240"/>
              <a:gd name="connsiteY7" fmla="*/ 1189210 h 1194925"/>
              <a:gd name="connsiteX8" fmla="*/ 3694240 w 3694240"/>
              <a:gd name="connsiteY8" fmla="*/ 10334 h 1194925"/>
              <a:gd name="connsiteX9" fmla="*/ 0 w 3694240"/>
              <a:gd name="connsiteY9" fmla="*/ 0 h 1194925"/>
              <a:gd name="connsiteX0" fmla="*/ 0 w 3694240"/>
              <a:gd name="connsiteY0" fmla="*/ 0 h 1194925"/>
              <a:gd name="connsiteX1" fmla="*/ 396684 w 3694240"/>
              <a:gd name="connsiteY1" fmla="*/ 644338 h 1194925"/>
              <a:gd name="connsiteX2" fmla="*/ 484314 w 3694240"/>
              <a:gd name="connsiteY2" fmla="*/ 829123 h 1194925"/>
              <a:gd name="connsiteX3" fmla="*/ 720534 w 3694240"/>
              <a:gd name="connsiteY3" fmla="*/ 756733 h 1194925"/>
              <a:gd name="connsiteX4" fmla="*/ 812926 w 3694240"/>
              <a:gd name="connsiteY4" fmla="*/ 947275 h 1194925"/>
              <a:gd name="connsiteX5" fmla="*/ 882459 w 3694240"/>
              <a:gd name="connsiteY5" fmla="*/ 1078678 h 1194925"/>
              <a:gd name="connsiteX6" fmla="*/ 997711 w 3694240"/>
              <a:gd name="connsiteY6" fmla="*/ 1194925 h 1194925"/>
              <a:gd name="connsiteX7" fmla="*/ 3559936 w 3694240"/>
              <a:gd name="connsiteY7" fmla="*/ 1189210 h 1194925"/>
              <a:gd name="connsiteX8" fmla="*/ 3694240 w 3694240"/>
              <a:gd name="connsiteY8" fmla="*/ 10334 h 1194925"/>
              <a:gd name="connsiteX9" fmla="*/ 0 w 3694240"/>
              <a:gd name="connsiteY9" fmla="*/ 0 h 1194925"/>
              <a:gd name="connsiteX0" fmla="*/ 0 w 3694240"/>
              <a:gd name="connsiteY0" fmla="*/ 0 h 1194925"/>
              <a:gd name="connsiteX1" fmla="*/ 396684 w 3694240"/>
              <a:gd name="connsiteY1" fmla="*/ 644338 h 1194925"/>
              <a:gd name="connsiteX2" fmla="*/ 632904 w 3694240"/>
              <a:gd name="connsiteY2" fmla="*/ 547183 h 1194925"/>
              <a:gd name="connsiteX3" fmla="*/ 720534 w 3694240"/>
              <a:gd name="connsiteY3" fmla="*/ 756733 h 1194925"/>
              <a:gd name="connsiteX4" fmla="*/ 812926 w 3694240"/>
              <a:gd name="connsiteY4" fmla="*/ 947275 h 1194925"/>
              <a:gd name="connsiteX5" fmla="*/ 882459 w 3694240"/>
              <a:gd name="connsiteY5" fmla="*/ 1078678 h 1194925"/>
              <a:gd name="connsiteX6" fmla="*/ 997711 w 3694240"/>
              <a:gd name="connsiteY6" fmla="*/ 1194925 h 1194925"/>
              <a:gd name="connsiteX7" fmla="*/ 3559936 w 3694240"/>
              <a:gd name="connsiteY7" fmla="*/ 1189210 h 1194925"/>
              <a:gd name="connsiteX8" fmla="*/ 3694240 w 3694240"/>
              <a:gd name="connsiteY8" fmla="*/ 10334 h 1194925"/>
              <a:gd name="connsiteX9" fmla="*/ 0 w 3694240"/>
              <a:gd name="connsiteY9" fmla="*/ 0 h 1194925"/>
              <a:gd name="connsiteX0" fmla="*/ 0 w 3694240"/>
              <a:gd name="connsiteY0" fmla="*/ 0 h 1194925"/>
              <a:gd name="connsiteX1" fmla="*/ 541464 w 3694240"/>
              <a:gd name="connsiteY1" fmla="*/ 381448 h 1194925"/>
              <a:gd name="connsiteX2" fmla="*/ 632904 w 3694240"/>
              <a:gd name="connsiteY2" fmla="*/ 547183 h 1194925"/>
              <a:gd name="connsiteX3" fmla="*/ 720534 w 3694240"/>
              <a:gd name="connsiteY3" fmla="*/ 756733 h 1194925"/>
              <a:gd name="connsiteX4" fmla="*/ 812926 w 3694240"/>
              <a:gd name="connsiteY4" fmla="*/ 947275 h 1194925"/>
              <a:gd name="connsiteX5" fmla="*/ 882459 w 3694240"/>
              <a:gd name="connsiteY5" fmla="*/ 1078678 h 1194925"/>
              <a:gd name="connsiteX6" fmla="*/ 997711 w 3694240"/>
              <a:gd name="connsiteY6" fmla="*/ 1194925 h 1194925"/>
              <a:gd name="connsiteX7" fmla="*/ 3559936 w 3694240"/>
              <a:gd name="connsiteY7" fmla="*/ 1189210 h 1194925"/>
              <a:gd name="connsiteX8" fmla="*/ 3694240 w 3694240"/>
              <a:gd name="connsiteY8" fmla="*/ 10334 h 1194925"/>
              <a:gd name="connsiteX9" fmla="*/ 0 w 3694240"/>
              <a:gd name="connsiteY9" fmla="*/ 0 h 1194925"/>
              <a:gd name="connsiteX0" fmla="*/ 0 w 3381820"/>
              <a:gd name="connsiteY0" fmla="*/ 1096 h 1184591"/>
              <a:gd name="connsiteX1" fmla="*/ 229044 w 3381820"/>
              <a:gd name="connsiteY1" fmla="*/ 371114 h 1184591"/>
              <a:gd name="connsiteX2" fmla="*/ 320484 w 3381820"/>
              <a:gd name="connsiteY2" fmla="*/ 536849 h 1184591"/>
              <a:gd name="connsiteX3" fmla="*/ 408114 w 3381820"/>
              <a:gd name="connsiteY3" fmla="*/ 746399 h 1184591"/>
              <a:gd name="connsiteX4" fmla="*/ 500506 w 3381820"/>
              <a:gd name="connsiteY4" fmla="*/ 936941 h 1184591"/>
              <a:gd name="connsiteX5" fmla="*/ 570039 w 3381820"/>
              <a:gd name="connsiteY5" fmla="*/ 1068344 h 1184591"/>
              <a:gd name="connsiteX6" fmla="*/ 685291 w 3381820"/>
              <a:gd name="connsiteY6" fmla="*/ 1184591 h 1184591"/>
              <a:gd name="connsiteX7" fmla="*/ 3247516 w 3381820"/>
              <a:gd name="connsiteY7" fmla="*/ 1178876 h 1184591"/>
              <a:gd name="connsiteX8" fmla="*/ 3381820 w 3381820"/>
              <a:gd name="connsiteY8" fmla="*/ 0 h 1184591"/>
              <a:gd name="connsiteX9" fmla="*/ 0 w 3381820"/>
              <a:gd name="connsiteY9" fmla="*/ 1096 h 1184591"/>
              <a:gd name="connsiteX0" fmla="*/ 0 w 3381820"/>
              <a:gd name="connsiteY0" fmla="*/ 1096 h 1184591"/>
              <a:gd name="connsiteX1" fmla="*/ 229044 w 3381820"/>
              <a:gd name="connsiteY1" fmla="*/ 371114 h 1184591"/>
              <a:gd name="connsiteX2" fmla="*/ 320484 w 3381820"/>
              <a:gd name="connsiteY2" fmla="*/ 536849 h 1184591"/>
              <a:gd name="connsiteX3" fmla="*/ 408114 w 3381820"/>
              <a:gd name="connsiteY3" fmla="*/ 746399 h 1184591"/>
              <a:gd name="connsiteX4" fmla="*/ 500506 w 3381820"/>
              <a:gd name="connsiteY4" fmla="*/ 936941 h 1184591"/>
              <a:gd name="connsiteX5" fmla="*/ 570039 w 3381820"/>
              <a:gd name="connsiteY5" fmla="*/ 1068344 h 1184591"/>
              <a:gd name="connsiteX6" fmla="*/ 685291 w 3381820"/>
              <a:gd name="connsiteY6" fmla="*/ 1184591 h 1184591"/>
              <a:gd name="connsiteX7" fmla="*/ 3247516 w 3381820"/>
              <a:gd name="connsiteY7" fmla="*/ 1178876 h 1184591"/>
              <a:gd name="connsiteX8" fmla="*/ 3381820 w 3381820"/>
              <a:gd name="connsiteY8" fmla="*/ 0 h 1184591"/>
              <a:gd name="connsiteX9" fmla="*/ 0 w 3381820"/>
              <a:gd name="connsiteY9" fmla="*/ 1096 h 1184591"/>
              <a:gd name="connsiteX0" fmla="*/ 0 w 3381820"/>
              <a:gd name="connsiteY0" fmla="*/ 1096 h 1184591"/>
              <a:gd name="connsiteX1" fmla="*/ 229044 w 3381820"/>
              <a:gd name="connsiteY1" fmla="*/ 371114 h 1184591"/>
              <a:gd name="connsiteX2" fmla="*/ 320484 w 3381820"/>
              <a:gd name="connsiteY2" fmla="*/ 536849 h 1184591"/>
              <a:gd name="connsiteX3" fmla="*/ 408114 w 3381820"/>
              <a:gd name="connsiteY3" fmla="*/ 746399 h 1184591"/>
              <a:gd name="connsiteX4" fmla="*/ 500506 w 3381820"/>
              <a:gd name="connsiteY4" fmla="*/ 936941 h 1184591"/>
              <a:gd name="connsiteX5" fmla="*/ 570039 w 3381820"/>
              <a:gd name="connsiteY5" fmla="*/ 1068344 h 1184591"/>
              <a:gd name="connsiteX6" fmla="*/ 685291 w 3381820"/>
              <a:gd name="connsiteY6" fmla="*/ 1184591 h 1184591"/>
              <a:gd name="connsiteX7" fmla="*/ 3247516 w 3381820"/>
              <a:gd name="connsiteY7" fmla="*/ 1178876 h 1184591"/>
              <a:gd name="connsiteX8" fmla="*/ 3381820 w 3381820"/>
              <a:gd name="connsiteY8" fmla="*/ 0 h 1184591"/>
              <a:gd name="connsiteX9" fmla="*/ 0 w 3381820"/>
              <a:gd name="connsiteY9" fmla="*/ 1096 h 118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81820" h="1184591">
                <a:moveTo>
                  <a:pt x="0" y="1096"/>
                </a:moveTo>
                <a:cubicBezTo>
                  <a:pt x="153352" y="261068"/>
                  <a:pt x="171185" y="225307"/>
                  <a:pt x="229044" y="371114"/>
                </a:cubicBezTo>
                <a:cubicBezTo>
                  <a:pt x="309763" y="509301"/>
                  <a:pt x="293179" y="485097"/>
                  <a:pt x="320484" y="536849"/>
                </a:cubicBezTo>
                <a:lnTo>
                  <a:pt x="408114" y="746399"/>
                </a:lnTo>
                <a:lnTo>
                  <a:pt x="500506" y="936941"/>
                </a:lnTo>
                <a:lnTo>
                  <a:pt x="570039" y="1068344"/>
                </a:lnTo>
                <a:lnTo>
                  <a:pt x="685291" y="1184591"/>
                </a:lnTo>
                <a:lnTo>
                  <a:pt x="3247516" y="1178876"/>
                </a:lnTo>
                <a:lnTo>
                  <a:pt x="3381820" y="0"/>
                </a:lnTo>
                <a:lnTo>
                  <a:pt x="0" y="1096"/>
                </a:lnTo>
                <a:close/>
              </a:path>
            </a:pathLst>
          </a:custGeom>
          <a:solidFill>
            <a:schemeClr val="accent4">
              <a:lumMod val="20000"/>
              <a:lumOff val="80000"/>
            </a:schemeClr>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4400" b="0" i="0" u="none" strike="noStrike" cap="none" normalizeH="0" baseline="0" dirty="0">
              <a:ln>
                <a:noFill/>
              </a:ln>
              <a:solidFill>
                <a:schemeClr val="hlink"/>
              </a:solidFill>
              <a:effectLst/>
              <a:latin typeface="Times New Roman" pitchFamily="18" charset="0"/>
            </a:endParaRPr>
          </a:p>
        </p:txBody>
      </p:sp>
      <p:sp>
        <p:nvSpPr>
          <p:cNvPr id="15" name="Text Box 25"/>
          <p:cNvSpPr txBox="1">
            <a:spLocks noChangeArrowheads="1"/>
          </p:cNvSpPr>
          <p:nvPr/>
        </p:nvSpPr>
        <p:spPr bwMode="auto">
          <a:xfrm>
            <a:off x="6475510" y="3283310"/>
            <a:ext cx="918328" cy="307777"/>
          </a:xfrm>
          <a:prstGeom prst="rect">
            <a:avLst/>
          </a:prstGeom>
          <a:noFill/>
          <a:ln w="9525">
            <a:noFill/>
            <a:miter lim="800000"/>
            <a:headEnd/>
            <a:tailEnd/>
          </a:ln>
        </p:spPr>
        <p:txBody>
          <a:bodyPr wrap="none">
            <a:spAutoFit/>
          </a:bodyPr>
          <a:lstStyle/>
          <a:p>
            <a:r>
              <a:rPr lang="en-US" sz="1400" dirty="0">
                <a:solidFill>
                  <a:schemeClr val="tx1"/>
                </a:solidFill>
              </a:rPr>
              <a:t>Elev. 500</a:t>
            </a:r>
          </a:p>
        </p:txBody>
      </p:sp>
      <p:sp>
        <p:nvSpPr>
          <p:cNvPr id="16" name="Rectangle 21"/>
          <p:cNvSpPr>
            <a:spLocks noChangeArrowheads="1"/>
          </p:cNvSpPr>
          <p:nvPr/>
        </p:nvSpPr>
        <p:spPr bwMode="auto">
          <a:xfrm>
            <a:off x="4697833" y="2705285"/>
            <a:ext cx="2960410" cy="769441"/>
          </a:xfrm>
          <a:prstGeom prst="rect">
            <a:avLst/>
          </a:prstGeom>
          <a:noFill/>
          <a:ln w="9525">
            <a:noFill/>
            <a:miter lim="800000"/>
            <a:headEnd/>
            <a:tailEnd/>
          </a:ln>
        </p:spPr>
        <p:txBody>
          <a:bodyPr wrap="square">
            <a:spAutoFit/>
          </a:bodyPr>
          <a:lstStyle/>
          <a:p>
            <a:pPr algn="l">
              <a:spcBef>
                <a:spcPct val="50000"/>
              </a:spcBef>
            </a:pPr>
            <a:r>
              <a:rPr lang="en-US" sz="2000" dirty="0">
                <a:solidFill>
                  <a:schemeClr val="tx1"/>
                </a:solidFill>
              </a:rPr>
              <a:t>Conservation Storage</a:t>
            </a:r>
          </a:p>
          <a:p>
            <a:pPr algn="l">
              <a:spcBef>
                <a:spcPct val="50000"/>
              </a:spcBef>
            </a:pPr>
            <a:endParaRPr lang="en-US" sz="1600" dirty="0">
              <a:solidFill>
                <a:srgbClr val="FFFF00"/>
              </a:solidFill>
            </a:endParaRPr>
          </a:p>
        </p:txBody>
      </p:sp>
      <p:sp>
        <p:nvSpPr>
          <p:cNvPr id="17" name="Freeform 5"/>
          <p:cNvSpPr>
            <a:spLocks/>
          </p:cNvSpPr>
          <p:nvPr/>
        </p:nvSpPr>
        <p:spPr bwMode="auto">
          <a:xfrm>
            <a:off x="3768188" y="1966961"/>
            <a:ext cx="3713699" cy="1895549"/>
          </a:xfrm>
          <a:custGeom>
            <a:avLst/>
            <a:gdLst>
              <a:gd name="T0" fmla="*/ 3216 w 3216"/>
              <a:gd name="T1" fmla="*/ 2016 h 2064"/>
              <a:gd name="T2" fmla="*/ 2112 w 3216"/>
              <a:gd name="T3" fmla="*/ 2016 h 2064"/>
              <a:gd name="T4" fmla="*/ 1104 w 3216"/>
              <a:gd name="T5" fmla="*/ 1728 h 2064"/>
              <a:gd name="T6" fmla="*/ 288 w 3216"/>
              <a:gd name="T7" fmla="*/ 816 h 2064"/>
              <a:gd name="T8" fmla="*/ 48 w 3216"/>
              <a:gd name="T9" fmla="*/ 192 h 2064"/>
              <a:gd name="T10" fmla="*/ 0 w 3216"/>
              <a:gd name="T11" fmla="*/ 0 h 2064"/>
              <a:gd name="T12" fmla="*/ 0 60000 65536"/>
              <a:gd name="T13" fmla="*/ 0 60000 65536"/>
              <a:gd name="T14" fmla="*/ 0 60000 65536"/>
              <a:gd name="T15" fmla="*/ 0 60000 65536"/>
              <a:gd name="T16" fmla="*/ 0 60000 65536"/>
              <a:gd name="T17" fmla="*/ 0 60000 65536"/>
              <a:gd name="T18" fmla="*/ 0 w 3216"/>
              <a:gd name="T19" fmla="*/ 0 h 2064"/>
              <a:gd name="T20" fmla="*/ 3216 w 3216"/>
              <a:gd name="T21" fmla="*/ 2064 h 2064"/>
              <a:gd name="connsiteX0" fmla="*/ 10567 w 10567"/>
              <a:gd name="connsiteY0" fmla="*/ 9767 h 10000"/>
              <a:gd name="connsiteX1" fmla="*/ 7134 w 10567"/>
              <a:gd name="connsiteY1" fmla="*/ 9767 h 10000"/>
              <a:gd name="connsiteX2" fmla="*/ 4000 w 10567"/>
              <a:gd name="connsiteY2" fmla="*/ 8372 h 10000"/>
              <a:gd name="connsiteX3" fmla="*/ 1463 w 10567"/>
              <a:gd name="connsiteY3" fmla="*/ 3953 h 10000"/>
              <a:gd name="connsiteX4" fmla="*/ 149 w 10567"/>
              <a:gd name="connsiteY4" fmla="*/ 2969 h 10000"/>
              <a:gd name="connsiteX5" fmla="*/ 567 w 10567"/>
              <a:gd name="connsiteY5" fmla="*/ 0 h 10000"/>
              <a:gd name="connsiteX0" fmla="*/ 11383 w 11383"/>
              <a:gd name="connsiteY0" fmla="*/ 7457 h 7690"/>
              <a:gd name="connsiteX1" fmla="*/ 7950 w 11383"/>
              <a:gd name="connsiteY1" fmla="*/ 7457 h 7690"/>
              <a:gd name="connsiteX2" fmla="*/ 4816 w 11383"/>
              <a:gd name="connsiteY2" fmla="*/ 6062 h 7690"/>
              <a:gd name="connsiteX3" fmla="*/ 2279 w 11383"/>
              <a:gd name="connsiteY3" fmla="*/ 1643 h 7690"/>
              <a:gd name="connsiteX4" fmla="*/ 965 w 11383"/>
              <a:gd name="connsiteY4" fmla="*/ 659 h 7690"/>
              <a:gd name="connsiteX5" fmla="*/ 0 w 11383"/>
              <a:gd name="connsiteY5" fmla="*/ 343 h 7690"/>
              <a:gd name="connsiteX0" fmla="*/ 10000 w 10000"/>
              <a:gd name="connsiteY0" fmla="*/ 9251 h 9554"/>
              <a:gd name="connsiteX1" fmla="*/ 6984 w 10000"/>
              <a:gd name="connsiteY1" fmla="*/ 9251 h 9554"/>
              <a:gd name="connsiteX2" fmla="*/ 4231 w 10000"/>
              <a:gd name="connsiteY2" fmla="*/ 7437 h 9554"/>
              <a:gd name="connsiteX3" fmla="*/ 2002 w 10000"/>
              <a:gd name="connsiteY3" fmla="*/ 1691 h 9554"/>
              <a:gd name="connsiteX4" fmla="*/ 0 w 10000"/>
              <a:gd name="connsiteY4" fmla="*/ 0 h 9554"/>
              <a:gd name="connsiteX0" fmla="*/ 10000 w 10000"/>
              <a:gd name="connsiteY0" fmla="*/ 9875 h 10034"/>
              <a:gd name="connsiteX1" fmla="*/ 6984 w 10000"/>
              <a:gd name="connsiteY1" fmla="*/ 9683 h 10034"/>
              <a:gd name="connsiteX2" fmla="*/ 4231 w 10000"/>
              <a:gd name="connsiteY2" fmla="*/ 7784 h 10034"/>
              <a:gd name="connsiteX3" fmla="*/ 2002 w 10000"/>
              <a:gd name="connsiteY3" fmla="*/ 1770 h 10034"/>
              <a:gd name="connsiteX4" fmla="*/ 0 w 10000"/>
              <a:gd name="connsiteY4" fmla="*/ 0 h 10034"/>
              <a:gd name="connsiteX0" fmla="*/ 10000 w 10000"/>
              <a:gd name="connsiteY0" fmla="*/ 9875 h 10031"/>
              <a:gd name="connsiteX1" fmla="*/ 6984 w 10000"/>
              <a:gd name="connsiteY1" fmla="*/ 9683 h 10031"/>
              <a:gd name="connsiteX2" fmla="*/ 4231 w 10000"/>
              <a:gd name="connsiteY2" fmla="*/ 7784 h 10031"/>
              <a:gd name="connsiteX3" fmla="*/ 2002 w 10000"/>
              <a:gd name="connsiteY3" fmla="*/ 1770 h 10031"/>
              <a:gd name="connsiteX4" fmla="*/ 0 w 10000"/>
              <a:gd name="connsiteY4" fmla="*/ 0 h 10031"/>
              <a:gd name="connsiteX0" fmla="*/ 10000 w 10000"/>
              <a:gd name="connsiteY0" fmla="*/ 9875 h 9959"/>
              <a:gd name="connsiteX1" fmla="*/ 6984 w 10000"/>
              <a:gd name="connsiteY1" fmla="*/ 9683 h 9959"/>
              <a:gd name="connsiteX2" fmla="*/ 5107 w 10000"/>
              <a:gd name="connsiteY2" fmla="*/ 8219 h 9959"/>
              <a:gd name="connsiteX3" fmla="*/ 2002 w 10000"/>
              <a:gd name="connsiteY3" fmla="*/ 1770 h 9959"/>
              <a:gd name="connsiteX4" fmla="*/ 0 w 10000"/>
              <a:gd name="connsiteY4" fmla="*/ 0 h 9959"/>
              <a:gd name="connsiteX0" fmla="*/ 10000 w 10000"/>
              <a:gd name="connsiteY0" fmla="*/ 9916 h 10000"/>
              <a:gd name="connsiteX1" fmla="*/ 6984 w 10000"/>
              <a:gd name="connsiteY1" fmla="*/ 9723 h 10000"/>
              <a:gd name="connsiteX2" fmla="*/ 5107 w 10000"/>
              <a:gd name="connsiteY2" fmla="*/ 8253 h 10000"/>
              <a:gd name="connsiteX3" fmla="*/ 3546 w 10000"/>
              <a:gd name="connsiteY3" fmla="*/ 3050 h 10000"/>
              <a:gd name="connsiteX4" fmla="*/ 0 w 10000"/>
              <a:gd name="connsiteY4" fmla="*/ 0 h 10000"/>
              <a:gd name="connsiteX0" fmla="*/ 11143 w 11143"/>
              <a:gd name="connsiteY0" fmla="*/ 9298 h 9382"/>
              <a:gd name="connsiteX1" fmla="*/ 8127 w 11143"/>
              <a:gd name="connsiteY1" fmla="*/ 9105 h 9382"/>
              <a:gd name="connsiteX2" fmla="*/ 6250 w 11143"/>
              <a:gd name="connsiteY2" fmla="*/ 7635 h 9382"/>
              <a:gd name="connsiteX3" fmla="*/ 4689 w 11143"/>
              <a:gd name="connsiteY3" fmla="*/ 2432 h 9382"/>
              <a:gd name="connsiteX4" fmla="*/ 0 w 11143"/>
              <a:gd name="connsiteY4" fmla="*/ 0 h 9382"/>
              <a:gd name="connsiteX0" fmla="*/ 10000 w 10000"/>
              <a:gd name="connsiteY0" fmla="*/ 9910 h 10000"/>
              <a:gd name="connsiteX1" fmla="*/ 7293 w 10000"/>
              <a:gd name="connsiteY1" fmla="*/ 9705 h 10000"/>
              <a:gd name="connsiteX2" fmla="*/ 5609 w 10000"/>
              <a:gd name="connsiteY2" fmla="*/ 8138 h 10000"/>
              <a:gd name="connsiteX3" fmla="*/ 4208 w 10000"/>
              <a:gd name="connsiteY3" fmla="*/ 2592 h 10000"/>
              <a:gd name="connsiteX4" fmla="*/ 3652 w 10000"/>
              <a:gd name="connsiteY4" fmla="*/ 2006 h 10000"/>
              <a:gd name="connsiteX5" fmla="*/ 0 w 10000"/>
              <a:gd name="connsiteY5" fmla="*/ 0 h 10000"/>
              <a:gd name="connsiteX0" fmla="*/ 10000 w 10000"/>
              <a:gd name="connsiteY0" fmla="*/ 9910 h 10000"/>
              <a:gd name="connsiteX1" fmla="*/ 7293 w 10000"/>
              <a:gd name="connsiteY1" fmla="*/ 9705 h 10000"/>
              <a:gd name="connsiteX2" fmla="*/ 5609 w 10000"/>
              <a:gd name="connsiteY2" fmla="*/ 8138 h 10000"/>
              <a:gd name="connsiteX3" fmla="*/ 4208 w 10000"/>
              <a:gd name="connsiteY3" fmla="*/ 2592 h 10000"/>
              <a:gd name="connsiteX4" fmla="*/ 3242 w 10000"/>
              <a:gd name="connsiteY4" fmla="*/ 849 h 10000"/>
              <a:gd name="connsiteX5" fmla="*/ 0 w 10000"/>
              <a:gd name="connsiteY5" fmla="*/ 0 h 10000"/>
              <a:gd name="connsiteX0" fmla="*/ 6758 w 6758"/>
              <a:gd name="connsiteY0" fmla="*/ 9061 h 9151"/>
              <a:gd name="connsiteX1" fmla="*/ 4051 w 6758"/>
              <a:gd name="connsiteY1" fmla="*/ 8856 h 9151"/>
              <a:gd name="connsiteX2" fmla="*/ 2367 w 6758"/>
              <a:gd name="connsiteY2" fmla="*/ 7289 h 9151"/>
              <a:gd name="connsiteX3" fmla="*/ 966 w 6758"/>
              <a:gd name="connsiteY3" fmla="*/ 1743 h 9151"/>
              <a:gd name="connsiteX4" fmla="*/ 0 w 6758"/>
              <a:gd name="connsiteY4" fmla="*/ 0 h 9151"/>
              <a:gd name="connsiteX0" fmla="*/ 10000 w 10000"/>
              <a:gd name="connsiteY0" fmla="*/ 9902 h 10000"/>
              <a:gd name="connsiteX1" fmla="*/ 5994 w 10000"/>
              <a:gd name="connsiteY1" fmla="*/ 9678 h 10000"/>
              <a:gd name="connsiteX2" fmla="*/ 3503 w 10000"/>
              <a:gd name="connsiteY2" fmla="*/ 7965 h 10000"/>
              <a:gd name="connsiteX3" fmla="*/ 2331 w 10000"/>
              <a:gd name="connsiteY3" fmla="*/ 4920 h 10000"/>
              <a:gd name="connsiteX4" fmla="*/ 1429 w 10000"/>
              <a:gd name="connsiteY4" fmla="*/ 1905 h 10000"/>
              <a:gd name="connsiteX5" fmla="*/ 0 w 10000"/>
              <a:gd name="connsiteY5" fmla="*/ 0 h 10000"/>
              <a:gd name="connsiteX0" fmla="*/ 10000 w 10000"/>
              <a:gd name="connsiteY0" fmla="*/ 9902 h 10000"/>
              <a:gd name="connsiteX1" fmla="*/ 5994 w 10000"/>
              <a:gd name="connsiteY1" fmla="*/ 9678 h 10000"/>
              <a:gd name="connsiteX2" fmla="*/ 3503 w 10000"/>
              <a:gd name="connsiteY2" fmla="*/ 7965 h 10000"/>
              <a:gd name="connsiteX3" fmla="*/ 2598 w 10000"/>
              <a:gd name="connsiteY3" fmla="*/ 4285 h 10000"/>
              <a:gd name="connsiteX4" fmla="*/ 1429 w 10000"/>
              <a:gd name="connsiteY4" fmla="*/ 1905 h 10000"/>
              <a:gd name="connsiteX5" fmla="*/ 0 w 10000"/>
              <a:gd name="connsiteY5" fmla="*/ 0 h 10000"/>
              <a:gd name="connsiteX0" fmla="*/ 10000 w 10000"/>
              <a:gd name="connsiteY0" fmla="*/ 9902 h 10000"/>
              <a:gd name="connsiteX1" fmla="*/ 5994 w 10000"/>
              <a:gd name="connsiteY1" fmla="*/ 9678 h 10000"/>
              <a:gd name="connsiteX2" fmla="*/ 3503 w 10000"/>
              <a:gd name="connsiteY2" fmla="*/ 7965 h 10000"/>
              <a:gd name="connsiteX3" fmla="*/ 2598 w 10000"/>
              <a:gd name="connsiteY3" fmla="*/ 4285 h 10000"/>
              <a:gd name="connsiteX4" fmla="*/ 1953 w 10000"/>
              <a:gd name="connsiteY4" fmla="*/ 2024 h 10000"/>
              <a:gd name="connsiteX5" fmla="*/ 0 w 10000"/>
              <a:gd name="connsiteY5" fmla="*/ 0 h 10000"/>
              <a:gd name="connsiteX0" fmla="*/ 10000 w 10000"/>
              <a:gd name="connsiteY0" fmla="*/ 9902 h 10000"/>
              <a:gd name="connsiteX1" fmla="*/ 5994 w 10000"/>
              <a:gd name="connsiteY1" fmla="*/ 9678 h 10000"/>
              <a:gd name="connsiteX2" fmla="*/ 3503 w 10000"/>
              <a:gd name="connsiteY2" fmla="*/ 7965 h 10000"/>
              <a:gd name="connsiteX3" fmla="*/ 2598 w 10000"/>
              <a:gd name="connsiteY3" fmla="*/ 4285 h 10000"/>
              <a:gd name="connsiteX4" fmla="*/ 1953 w 10000"/>
              <a:gd name="connsiteY4" fmla="*/ 2024 h 10000"/>
              <a:gd name="connsiteX5" fmla="*/ 995 w 10000"/>
              <a:gd name="connsiteY5" fmla="*/ 689 h 10000"/>
              <a:gd name="connsiteX6" fmla="*/ 0 w 10000"/>
              <a:gd name="connsiteY6" fmla="*/ 0 h 10000"/>
              <a:gd name="connsiteX0" fmla="*/ 9005 w 9005"/>
              <a:gd name="connsiteY0" fmla="*/ 9213 h 9311"/>
              <a:gd name="connsiteX1" fmla="*/ 4999 w 9005"/>
              <a:gd name="connsiteY1" fmla="*/ 8989 h 9311"/>
              <a:gd name="connsiteX2" fmla="*/ 2508 w 9005"/>
              <a:gd name="connsiteY2" fmla="*/ 7276 h 9311"/>
              <a:gd name="connsiteX3" fmla="*/ 1603 w 9005"/>
              <a:gd name="connsiteY3" fmla="*/ 3596 h 9311"/>
              <a:gd name="connsiteX4" fmla="*/ 958 w 9005"/>
              <a:gd name="connsiteY4" fmla="*/ 1335 h 9311"/>
              <a:gd name="connsiteX5" fmla="*/ 0 w 9005"/>
              <a:gd name="connsiteY5" fmla="*/ 0 h 9311"/>
              <a:gd name="connsiteX0" fmla="*/ 10000 w 10000"/>
              <a:gd name="connsiteY0" fmla="*/ 9895 h 10000"/>
              <a:gd name="connsiteX1" fmla="*/ 5551 w 10000"/>
              <a:gd name="connsiteY1" fmla="*/ 9654 h 10000"/>
              <a:gd name="connsiteX2" fmla="*/ 3307 w 10000"/>
              <a:gd name="connsiteY2" fmla="*/ 7922 h 10000"/>
              <a:gd name="connsiteX3" fmla="*/ 1780 w 10000"/>
              <a:gd name="connsiteY3" fmla="*/ 3862 h 10000"/>
              <a:gd name="connsiteX4" fmla="*/ 1064 w 10000"/>
              <a:gd name="connsiteY4" fmla="*/ 1434 h 10000"/>
              <a:gd name="connsiteX5" fmla="*/ 0 w 10000"/>
              <a:gd name="connsiteY5" fmla="*/ 0 h 10000"/>
              <a:gd name="connsiteX0" fmla="*/ 10000 w 10000"/>
              <a:gd name="connsiteY0" fmla="*/ 9895 h 10000"/>
              <a:gd name="connsiteX1" fmla="*/ 5551 w 10000"/>
              <a:gd name="connsiteY1" fmla="*/ 9654 h 10000"/>
              <a:gd name="connsiteX2" fmla="*/ 4908 w 10000"/>
              <a:gd name="connsiteY2" fmla="*/ 9421 h 10000"/>
              <a:gd name="connsiteX3" fmla="*/ 3307 w 10000"/>
              <a:gd name="connsiteY3" fmla="*/ 7922 h 10000"/>
              <a:gd name="connsiteX4" fmla="*/ 1780 w 10000"/>
              <a:gd name="connsiteY4" fmla="*/ 3862 h 10000"/>
              <a:gd name="connsiteX5" fmla="*/ 1064 w 10000"/>
              <a:gd name="connsiteY5" fmla="*/ 1434 h 10000"/>
              <a:gd name="connsiteX6" fmla="*/ 0 w 10000"/>
              <a:gd name="connsiteY6" fmla="*/ 0 h 10000"/>
              <a:gd name="connsiteX0" fmla="*/ 10000 w 10000"/>
              <a:gd name="connsiteY0" fmla="*/ 9895 h 10000"/>
              <a:gd name="connsiteX1" fmla="*/ 5551 w 10000"/>
              <a:gd name="connsiteY1" fmla="*/ 9654 h 10000"/>
              <a:gd name="connsiteX2" fmla="*/ 4860 w 10000"/>
              <a:gd name="connsiteY2" fmla="*/ 9562 h 10000"/>
              <a:gd name="connsiteX3" fmla="*/ 3307 w 10000"/>
              <a:gd name="connsiteY3" fmla="*/ 7922 h 10000"/>
              <a:gd name="connsiteX4" fmla="*/ 1780 w 10000"/>
              <a:gd name="connsiteY4" fmla="*/ 3862 h 10000"/>
              <a:gd name="connsiteX5" fmla="*/ 1064 w 10000"/>
              <a:gd name="connsiteY5" fmla="*/ 1434 h 10000"/>
              <a:gd name="connsiteX6" fmla="*/ 0 w 10000"/>
              <a:gd name="connsiteY6" fmla="*/ 0 h 10000"/>
              <a:gd name="connsiteX0" fmla="*/ 10000 w 10000"/>
              <a:gd name="connsiteY0" fmla="*/ 9895 h 10000"/>
              <a:gd name="connsiteX1" fmla="*/ 5551 w 10000"/>
              <a:gd name="connsiteY1" fmla="*/ 9654 h 10000"/>
              <a:gd name="connsiteX2" fmla="*/ 4860 w 10000"/>
              <a:gd name="connsiteY2" fmla="*/ 9562 h 10000"/>
              <a:gd name="connsiteX3" fmla="*/ 3307 w 10000"/>
              <a:gd name="connsiteY3" fmla="*/ 7922 h 10000"/>
              <a:gd name="connsiteX4" fmla="*/ 1780 w 10000"/>
              <a:gd name="connsiteY4" fmla="*/ 3862 h 10000"/>
              <a:gd name="connsiteX5" fmla="*/ 1064 w 10000"/>
              <a:gd name="connsiteY5" fmla="*/ 1434 h 10000"/>
              <a:gd name="connsiteX6" fmla="*/ 0 w 10000"/>
              <a:gd name="connsiteY6" fmla="*/ 0 h 10000"/>
              <a:gd name="connsiteX0" fmla="*/ 10000 w 10000"/>
              <a:gd name="connsiteY0" fmla="*/ 9895 h 10000"/>
              <a:gd name="connsiteX1" fmla="*/ 5551 w 10000"/>
              <a:gd name="connsiteY1" fmla="*/ 9654 h 10000"/>
              <a:gd name="connsiteX2" fmla="*/ 4860 w 10000"/>
              <a:gd name="connsiteY2" fmla="*/ 9562 h 10000"/>
              <a:gd name="connsiteX3" fmla="*/ 3307 w 10000"/>
              <a:gd name="connsiteY3" fmla="*/ 7922 h 10000"/>
              <a:gd name="connsiteX4" fmla="*/ 1780 w 10000"/>
              <a:gd name="connsiteY4" fmla="*/ 3862 h 10000"/>
              <a:gd name="connsiteX5" fmla="*/ 1064 w 10000"/>
              <a:gd name="connsiteY5" fmla="*/ 1434 h 10000"/>
              <a:gd name="connsiteX6" fmla="*/ 0 w 10000"/>
              <a:gd name="connsiteY6" fmla="*/ 0 h 10000"/>
              <a:gd name="connsiteX0" fmla="*/ 10000 w 10000"/>
              <a:gd name="connsiteY0" fmla="*/ 9895 h 10000"/>
              <a:gd name="connsiteX1" fmla="*/ 5551 w 10000"/>
              <a:gd name="connsiteY1" fmla="*/ 9654 h 10000"/>
              <a:gd name="connsiteX2" fmla="*/ 4860 w 10000"/>
              <a:gd name="connsiteY2" fmla="*/ 9562 h 10000"/>
              <a:gd name="connsiteX3" fmla="*/ 3307 w 10000"/>
              <a:gd name="connsiteY3" fmla="*/ 7922 h 10000"/>
              <a:gd name="connsiteX4" fmla="*/ 1780 w 10000"/>
              <a:gd name="connsiteY4" fmla="*/ 3862 h 10000"/>
              <a:gd name="connsiteX5" fmla="*/ 1064 w 10000"/>
              <a:gd name="connsiteY5" fmla="*/ 1434 h 10000"/>
              <a:gd name="connsiteX6" fmla="*/ 0 w 10000"/>
              <a:gd name="connsiteY6" fmla="*/ 0 h 10000"/>
              <a:gd name="connsiteX0" fmla="*/ 10000 w 10000"/>
              <a:gd name="connsiteY0" fmla="*/ 9895 h 10000"/>
              <a:gd name="connsiteX1" fmla="*/ 5551 w 10000"/>
              <a:gd name="connsiteY1" fmla="*/ 9654 h 10000"/>
              <a:gd name="connsiteX2" fmla="*/ 4860 w 10000"/>
              <a:gd name="connsiteY2" fmla="*/ 9562 h 10000"/>
              <a:gd name="connsiteX3" fmla="*/ 3307 w 10000"/>
              <a:gd name="connsiteY3" fmla="*/ 7922 h 10000"/>
              <a:gd name="connsiteX4" fmla="*/ 1780 w 10000"/>
              <a:gd name="connsiteY4" fmla="*/ 3862 h 10000"/>
              <a:gd name="connsiteX5" fmla="*/ 1064 w 10000"/>
              <a:gd name="connsiteY5" fmla="*/ 1434 h 10000"/>
              <a:gd name="connsiteX6" fmla="*/ 0 w 10000"/>
              <a:gd name="connsiteY6" fmla="*/ 0 h 10000"/>
              <a:gd name="connsiteX0" fmla="*/ 10000 w 10000"/>
              <a:gd name="connsiteY0" fmla="*/ 9895 h 10000"/>
              <a:gd name="connsiteX1" fmla="*/ 5551 w 10000"/>
              <a:gd name="connsiteY1" fmla="*/ 9654 h 10000"/>
              <a:gd name="connsiteX2" fmla="*/ 3307 w 10000"/>
              <a:gd name="connsiteY2" fmla="*/ 7922 h 10000"/>
              <a:gd name="connsiteX3" fmla="*/ 1780 w 10000"/>
              <a:gd name="connsiteY3" fmla="*/ 3862 h 10000"/>
              <a:gd name="connsiteX4" fmla="*/ 1064 w 10000"/>
              <a:gd name="connsiteY4" fmla="*/ 1434 h 10000"/>
              <a:gd name="connsiteX5" fmla="*/ 0 w 10000"/>
              <a:gd name="connsiteY5" fmla="*/ 0 h 10000"/>
              <a:gd name="connsiteX0" fmla="*/ 10000 w 10000"/>
              <a:gd name="connsiteY0" fmla="*/ 9895 h 10000"/>
              <a:gd name="connsiteX1" fmla="*/ 5551 w 10000"/>
              <a:gd name="connsiteY1" fmla="*/ 9654 h 10000"/>
              <a:gd name="connsiteX2" fmla="*/ 3307 w 10000"/>
              <a:gd name="connsiteY2" fmla="*/ 7922 h 10000"/>
              <a:gd name="connsiteX3" fmla="*/ 2356 w 10000"/>
              <a:gd name="connsiteY3" fmla="*/ 4336 h 10000"/>
              <a:gd name="connsiteX4" fmla="*/ 1064 w 10000"/>
              <a:gd name="connsiteY4" fmla="*/ 1434 h 10000"/>
              <a:gd name="connsiteX5" fmla="*/ 0 w 10000"/>
              <a:gd name="connsiteY5" fmla="*/ 0 h 10000"/>
              <a:gd name="connsiteX0" fmla="*/ 10000 w 10000"/>
              <a:gd name="connsiteY0" fmla="*/ 9895 h 10000"/>
              <a:gd name="connsiteX1" fmla="*/ 5551 w 10000"/>
              <a:gd name="connsiteY1" fmla="*/ 9654 h 10000"/>
              <a:gd name="connsiteX2" fmla="*/ 3307 w 10000"/>
              <a:gd name="connsiteY2" fmla="*/ 7922 h 10000"/>
              <a:gd name="connsiteX3" fmla="*/ 2356 w 10000"/>
              <a:gd name="connsiteY3" fmla="*/ 4336 h 10000"/>
              <a:gd name="connsiteX4" fmla="*/ 1582 w 10000"/>
              <a:gd name="connsiteY4" fmla="*/ 1374 h 10000"/>
              <a:gd name="connsiteX5" fmla="*/ 0 w 10000"/>
              <a:gd name="connsiteY5" fmla="*/ 0 h 10000"/>
              <a:gd name="connsiteX0" fmla="*/ 9423 w 9423"/>
              <a:gd name="connsiteY0" fmla="*/ 9895 h 10000"/>
              <a:gd name="connsiteX1" fmla="*/ 4974 w 9423"/>
              <a:gd name="connsiteY1" fmla="*/ 9654 h 10000"/>
              <a:gd name="connsiteX2" fmla="*/ 2730 w 9423"/>
              <a:gd name="connsiteY2" fmla="*/ 7922 h 10000"/>
              <a:gd name="connsiteX3" fmla="*/ 1779 w 9423"/>
              <a:gd name="connsiteY3" fmla="*/ 4336 h 10000"/>
              <a:gd name="connsiteX4" fmla="*/ 1005 w 9423"/>
              <a:gd name="connsiteY4" fmla="*/ 1374 h 10000"/>
              <a:gd name="connsiteX5" fmla="*/ 0 w 9423"/>
              <a:gd name="connsiteY5" fmla="*/ 0 h 10000"/>
              <a:gd name="connsiteX0" fmla="*/ 10000 w 10000"/>
              <a:gd name="connsiteY0" fmla="*/ 9895 h 10000"/>
              <a:gd name="connsiteX1" fmla="*/ 5279 w 10000"/>
              <a:gd name="connsiteY1" fmla="*/ 9654 h 10000"/>
              <a:gd name="connsiteX2" fmla="*/ 3195 w 10000"/>
              <a:gd name="connsiteY2" fmla="*/ 8397 h 10000"/>
              <a:gd name="connsiteX3" fmla="*/ 1888 w 10000"/>
              <a:gd name="connsiteY3" fmla="*/ 4336 h 10000"/>
              <a:gd name="connsiteX4" fmla="*/ 1067 w 10000"/>
              <a:gd name="connsiteY4" fmla="*/ 1374 h 10000"/>
              <a:gd name="connsiteX5" fmla="*/ 0 w 10000"/>
              <a:gd name="connsiteY5" fmla="*/ 0 h 10000"/>
              <a:gd name="connsiteX0" fmla="*/ 10000 w 10000"/>
              <a:gd name="connsiteY0" fmla="*/ 9895 h 10000"/>
              <a:gd name="connsiteX1" fmla="*/ 5279 w 10000"/>
              <a:gd name="connsiteY1" fmla="*/ 9654 h 10000"/>
              <a:gd name="connsiteX2" fmla="*/ 3195 w 10000"/>
              <a:gd name="connsiteY2" fmla="*/ 8397 h 10000"/>
              <a:gd name="connsiteX3" fmla="*/ 2226 w 10000"/>
              <a:gd name="connsiteY3" fmla="*/ 5441 h 10000"/>
              <a:gd name="connsiteX4" fmla="*/ 1067 w 10000"/>
              <a:gd name="connsiteY4" fmla="*/ 1374 h 10000"/>
              <a:gd name="connsiteX5" fmla="*/ 0 w 10000"/>
              <a:gd name="connsiteY5" fmla="*/ 0 h 10000"/>
              <a:gd name="connsiteX0" fmla="*/ 10000 w 10000"/>
              <a:gd name="connsiteY0" fmla="*/ 9895 h 10000"/>
              <a:gd name="connsiteX1" fmla="*/ 5279 w 10000"/>
              <a:gd name="connsiteY1" fmla="*/ 9654 h 10000"/>
              <a:gd name="connsiteX2" fmla="*/ 3195 w 10000"/>
              <a:gd name="connsiteY2" fmla="*/ 8397 h 10000"/>
              <a:gd name="connsiteX3" fmla="*/ 2021 w 10000"/>
              <a:gd name="connsiteY3" fmla="*/ 4295 h 10000"/>
              <a:gd name="connsiteX4" fmla="*/ 1067 w 10000"/>
              <a:gd name="connsiteY4" fmla="*/ 1374 h 10000"/>
              <a:gd name="connsiteX5" fmla="*/ 0 w 10000"/>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10000" y="9895"/>
                </a:moveTo>
                <a:cubicBezTo>
                  <a:pt x="8392" y="9894"/>
                  <a:pt x="6556" y="10000"/>
                  <a:pt x="5279" y="9654"/>
                </a:cubicBezTo>
                <a:cubicBezTo>
                  <a:pt x="4095" y="9325"/>
                  <a:pt x="3738" y="9290"/>
                  <a:pt x="3195" y="8397"/>
                </a:cubicBezTo>
                <a:cubicBezTo>
                  <a:pt x="2652" y="7504"/>
                  <a:pt x="2376" y="5466"/>
                  <a:pt x="2021" y="4295"/>
                </a:cubicBezTo>
                <a:cubicBezTo>
                  <a:pt x="1666" y="3124"/>
                  <a:pt x="1404" y="2090"/>
                  <a:pt x="1067" y="1374"/>
                </a:cubicBezTo>
                <a:cubicBezTo>
                  <a:pt x="730" y="658"/>
                  <a:pt x="383" y="362"/>
                  <a:pt x="0" y="0"/>
                </a:cubicBezTo>
              </a:path>
            </a:pathLst>
          </a:custGeom>
          <a:noFill/>
          <a:ln w="19050" cap="flat" cmpd="sng">
            <a:solidFill>
              <a:schemeClr val="tx1"/>
            </a:solidFill>
            <a:prstDash val="solid"/>
            <a:round/>
            <a:headEnd/>
            <a:tailEnd/>
          </a:ln>
        </p:spPr>
        <p:txBody>
          <a:bodyPr wrap="none" anchor="ctr"/>
          <a:lstStyle/>
          <a:p>
            <a:endParaRPr lang="en-US" dirty="0"/>
          </a:p>
        </p:txBody>
      </p:sp>
      <p:sp>
        <p:nvSpPr>
          <p:cNvPr id="18" name="AutoShape 4"/>
          <p:cNvSpPr>
            <a:spLocks noChangeArrowheads="1"/>
          </p:cNvSpPr>
          <p:nvPr/>
        </p:nvSpPr>
        <p:spPr bwMode="auto">
          <a:xfrm rot="10800000">
            <a:off x="7489507" y="1053256"/>
            <a:ext cx="1295400" cy="2789348"/>
          </a:xfrm>
          <a:custGeom>
            <a:avLst/>
            <a:gdLst>
              <a:gd name="T0" fmla="*/ 714 w 21600"/>
              <a:gd name="T1" fmla="*/ 888 h 21600"/>
              <a:gd name="T2" fmla="*/ 408 w 21600"/>
              <a:gd name="T3" fmla="*/ 1776 h 21600"/>
              <a:gd name="T4" fmla="*/ 102 w 21600"/>
              <a:gd name="T5" fmla="*/ 888 h 21600"/>
              <a:gd name="T6" fmla="*/ 408 w 21600"/>
              <a:gd name="T7" fmla="*/ 0 h 21600"/>
              <a:gd name="T8" fmla="*/ 0 60000 65536"/>
              <a:gd name="T9" fmla="*/ 0 60000 65536"/>
              <a:gd name="T10" fmla="*/ 0 60000 65536"/>
              <a:gd name="T11" fmla="*/ 0 60000 65536"/>
              <a:gd name="T12" fmla="*/ 4500 w 21600"/>
              <a:gd name="T13" fmla="*/ 4500 h 21600"/>
              <a:gd name="T14" fmla="*/ 17100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rgbClr val="DA6464"/>
          </a:solidFill>
          <a:ln w="19050">
            <a:solidFill>
              <a:schemeClr val="tx1"/>
            </a:solidFill>
            <a:miter lim="800000"/>
            <a:headEnd/>
            <a:tailEnd/>
          </a:ln>
        </p:spPr>
        <p:txBody>
          <a:bodyPr wrap="none" anchor="ctr"/>
          <a:lstStyle/>
          <a:p>
            <a:endParaRPr lang="en-US" dirty="0"/>
          </a:p>
        </p:txBody>
      </p:sp>
      <p:pic>
        <p:nvPicPr>
          <p:cNvPr id="19" name="Picture 18" descr="Copy of Grapevine Lake TX_background.jpg"/>
          <p:cNvPicPr>
            <a:picLocks noChangeAspect="1"/>
          </p:cNvPicPr>
          <p:nvPr/>
        </p:nvPicPr>
        <p:blipFill>
          <a:blip r:embed="rId3" cstate="print"/>
          <a:stretch>
            <a:fillRect/>
          </a:stretch>
        </p:blipFill>
        <p:spPr>
          <a:xfrm>
            <a:off x="3743936" y="4260984"/>
            <a:ext cx="2706624" cy="21652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0" name="Right Brace 19"/>
          <p:cNvSpPr/>
          <p:nvPr/>
        </p:nvSpPr>
        <p:spPr>
          <a:xfrm>
            <a:off x="3914372" y="2381693"/>
            <a:ext cx="771928" cy="3183545"/>
          </a:xfrm>
          <a:prstGeom prst="rightBrace">
            <a:avLst>
              <a:gd name="adj1" fmla="val 42226"/>
              <a:gd name="adj2" fmla="val 15605"/>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21" name="Straight Connector 20"/>
          <p:cNvCxnSpPr/>
          <p:nvPr/>
        </p:nvCxnSpPr>
        <p:spPr>
          <a:xfrm flipH="1" flipV="1">
            <a:off x="571500" y="2371414"/>
            <a:ext cx="3309380" cy="12887"/>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257800" y="2371414"/>
            <a:ext cx="0" cy="1219673"/>
          </a:xfrm>
          <a:prstGeom prst="line">
            <a:avLst/>
          </a:prstGeom>
          <a:ln w="95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943600" y="2377801"/>
            <a:ext cx="0" cy="1219673"/>
          </a:xfrm>
          <a:prstGeom prst="line">
            <a:avLst/>
          </a:prstGeom>
          <a:ln w="9525">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3657600" y="3048000"/>
            <a:ext cx="1879142" cy="44468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Content Placeholder 24"/>
          <p:cNvSpPr>
            <a:spLocks noGrp="1"/>
          </p:cNvSpPr>
          <p:nvPr>
            <p:ph idx="1"/>
          </p:nvPr>
        </p:nvSpPr>
        <p:spPr>
          <a:xfrm>
            <a:off x="402907" y="1455998"/>
            <a:ext cx="8382000" cy="4718049"/>
          </a:xfrm>
        </p:spPr>
        <p:txBody>
          <a:bodyPr numCol="1"/>
          <a:lstStyle/>
          <a:p>
            <a:pPr marL="91440"/>
            <a:r>
              <a:rPr lang="en-US" sz="2000" dirty="0"/>
              <a:t>Authorized Purposes:</a:t>
            </a:r>
          </a:p>
          <a:p>
            <a:pPr marL="91440" lvl="1" indent="0"/>
            <a:r>
              <a:rPr lang="en-US" sz="2000" dirty="0"/>
              <a:t> Flood Risk Management</a:t>
            </a:r>
            <a:br>
              <a:rPr lang="en-US" sz="2000" dirty="0"/>
            </a:br>
            <a:endParaRPr lang="en-US" sz="2000" dirty="0"/>
          </a:p>
          <a:p>
            <a:pPr marL="91440" lvl="1" indent="0"/>
            <a:r>
              <a:rPr lang="en-US" sz="2000" dirty="0"/>
              <a:t> Navigation</a:t>
            </a:r>
          </a:p>
          <a:p>
            <a:pPr marL="91440" lvl="1" indent="0"/>
            <a:r>
              <a:rPr lang="en-US" sz="2000" dirty="0"/>
              <a:t> Hydroelectric Power</a:t>
            </a:r>
          </a:p>
          <a:p>
            <a:pPr marL="91440" lvl="1" indent="0"/>
            <a:r>
              <a:rPr lang="en-US" sz="2000" dirty="0"/>
              <a:t> </a:t>
            </a:r>
            <a:r>
              <a:rPr lang="en-US" sz="2000" b="1" dirty="0">
                <a:solidFill>
                  <a:srgbClr val="FF0000"/>
                </a:solidFill>
              </a:rPr>
              <a:t>Municipal and Industrial</a:t>
            </a:r>
            <a:br>
              <a:rPr lang="en-US" sz="2000" b="1" dirty="0">
                <a:solidFill>
                  <a:srgbClr val="FF0000"/>
                </a:solidFill>
              </a:rPr>
            </a:br>
            <a:r>
              <a:rPr lang="en-US" sz="2000" b="1" dirty="0">
                <a:solidFill>
                  <a:srgbClr val="FF0000"/>
                </a:solidFill>
              </a:rPr>
              <a:t>    Water Supply</a:t>
            </a:r>
          </a:p>
          <a:p>
            <a:pPr marL="91440" lvl="1" indent="0"/>
            <a:r>
              <a:rPr lang="en-US" sz="2000" dirty="0"/>
              <a:t> Irrigation</a:t>
            </a:r>
          </a:p>
          <a:p>
            <a:pPr marL="91440" lvl="1" indent="0"/>
            <a:r>
              <a:rPr lang="en-US" sz="2000" dirty="0"/>
              <a:t> Water Quality</a:t>
            </a:r>
          </a:p>
          <a:p>
            <a:pPr marL="91440" lvl="1" indent="0"/>
            <a:r>
              <a:rPr lang="en-US" sz="2000" dirty="0"/>
              <a:t> Fish and Wildlife</a:t>
            </a:r>
          </a:p>
          <a:p>
            <a:pPr marL="91440" lvl="1" indent="0"/>
            <a:r>
              <a:rPr lang="en-US" sz="2000" dirty="0"/>
              <a:t> Recreation</a:t>
            </a:r>
          </a:p>
          <a:p>
            <a:pPr marL="91440" lvl="1" indent="0"/>
            <a:r>
              <a:rPr lang="en-US" sz="2000" dirty="0"/>
              <a:t> Other</a:t>
            </a:r>
          </a:p>
          <a:p>
            <a:endParaRPr lang="en-US" dirty="0"/>
          </a:p>
        </p:txBody>
      </p:sp>
    </p:spTree>
    <p:extLst>
      <p:ext uri="{BB962C8B-B14F-4D97-AF65-F5344CB8AC3E}">
        <p14:creationId xmlns:p14="http://schemas.microsoft.com/office/powerpoint/2010/main" val="15990679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Usace municipal and industrial </a:t>
            </a:r>
            <a:br>
              <a:rPr lang="en-US" dirty="0"/>
            </a:br>
            <a:r>
              <a:rPr lang="en-US" dirty="0"/>
              <a:t>water supply storage</a:t>
            </a:r>
          </a:p>
        </p:txBody>
      </p:sp>
      <p:sp>
        <p:nvSpPr>
          <p:cNvPr id="4" name="Footer Placeholder 3"/>
          <p:cNvSpPr>
            <a:spLocks noGrp="1"/>
          </p:cNvSpPr>
          <p:nvPr>
            <p:ph type="ftr" sz="quarter" idx="10"/>
          </p:nvPr>
        </p:nvSpPr>
        <p:spPr/>
        <p:txBody>
          <a:bodyPr/>
          <a:lstStyle/>
          <a:p>
            <a:pPr>
              <a:defRPr/>
            </a:pPr>
            <a:r>
              <a:rPr lang="en-US"/>
              <a:t>File Name</a:t>
            </a:r>
          </a:p>
        </p:txBody>
      </p:sp>
      <p:sp>
        <p:nvSpPr>
          <p:cNvPr id="5" name="Slide Number Placeholder 4"/>
          <p:cNvSpPr>
            <a:spLocks noGrp="1"/>
          </p:cNvSpPr>
          <p:nvPr>
            <p:ph type="sldNum" sz="quarter" idx="11"/>
          </p:nvPr>
        </p:nvSpPr>
        <p:spPr/>
        <p:txBody>
          <a:bodyPr/>
          <a:lstStyle/>
          <a:p>
            <a:fld id="{9A257827-C34C-4251-B995-96C9C233CCC8}" type="slidenum">
              <a:rPr lang="en-US" smtClean="0"/>
              <a:pPr/>
              <a:t>6</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1837482073"/>
              </p:ext>
            </p:extLst>
          </p:nvPr>
        </p:nvGraphicFramePr>
        <p:xfrm>
          <a:off x="533400" y="1803878"/>
          <a:ext cx="7924799" cy="2969032"/>
        </p:xfrm>
        <a:graphic>
          <a:graphicData uri="http://schemas.openxmlformats.org/drawingml/2006/table">
            <a:tbl>
              <a:tblPr firstRow="1" firstCol="1" bandRow="1"/>
              <a:tblGrid>
                <a:gridCol w="807516">
                  <a:extLst>
                    <a:ext uri="{9D8B030D-6E8A-4147-A177-3AD203B41FA5}">
                      <a16:colId xmlns:a16="http://schemas.microsoft.com/office/drawing/2014/main" val="20000"/>
                    </a:ext>
                  </a:extLst>
                </a:gridCol>
                <a:gridCol w="1012066">
                  <a:extLst>
                    <a:ext uri="{9D8B030D-6E8A-4147-A177-3AD203B41FA5}">
                      <a16:colId xmlns:a16="http://schemas.microsoft.com/office/drawing/2014/main" val="20001"/>
                    </a:ext>
                  </a:extLst>
                </a:gridCol>
                <a:gridCol w="1012066">
                  <a:extLst>
                    <a:ext uri="{9D8B030D-6E8A-4147-A177-3AD203B41FA5}">
                      <a16:colId xmlns:a16="http://schemas.microsoft.com/office/drawing/2014/main" val="20002"/>
                    </a:ext>
                  </a:extLst>
                </a:gridCol>
                <a:gridCol w="783855">
                  <a:extLst>
                    <a:ext uri="{9D8B030D-6E8A-4147-A177-3AD203B41FA5}">
                      <a16:colId xmlns:a16="http://schemas.microsoft.com/office/drawing/2014/main" val="20003"/>
                    </a:ext>
                  </a:extLst>
                </a:gridCol>
                <a:gridCol w="1060151">
                  <a:extLst>
                    <a:ext uri="{9D8B030D-6E8A-4147-A177-3AD203B41FA5}">
                      <a16:colId xmlns:a16="http://schemas.microsoft.com/office/drawing/2014/main" val="20004"/>
                    </a:ext>
                  </a:extLst>
                </a:gridCol>
                <a:gridCol w="1060151">
                  <a:extLst>
                    <a:ext uri="{9D8B030D-6E8A-4147-A177-3AD203B41FA5}">
                      <a16:colId xmlns:a16="http://schemas.microsoft.com/office/drawing/2014/main" val="20005"/>
                    </a:ext>
                  </a:extLst>
                </a:gridCol>
                <a:gridCol w="1094497">
                  <a:extLst>
                    <a:ext uri="{9D8B030D-6E8A-4147-A177-3AD203B41FA5}">
                      <a16:colId xmlns:a16="http://schemas.microsoft.com/office/drawing/2014/main" val="20006"/>
                    </a:ext>
                  </a:extLst>
                </a:gridCol>
                <a:gridCol w="1094497">
                  <a:extLst>
                    <a:ext uri="{9D8B030D-6E8A-4147-A177-3AD203B41FA5}">
                      <a16:colId xmlns:a16="http://schemas.microsoft.com/office/drawing/2014/main" val="20007"/>
                    </a:ext>
                  </a:extLst>
                </a:gridCol>
              </a:tblGrid>
              <a:tr h="228387">
                <a:tc rowSpan="2">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MSC</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3">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WS Agreement Data</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WS Storage Space Data (acre-feet)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913549">
                <a:tc vMerge="1">
                  <a:txBody>
                    <a:bodyPr/>
                    <a:lstStyle/>
                    <a:p>
                      <a:endParaRPr lang="en-US"/>
                    </a:p>
                  </a:txBody>
                  <a:tcPr/>
                </a:tc>
                <a:tc>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No. of Projects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No. of Agreement/ Future Activations</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1200" b="1" dirty="0">
                          <a:effectLst/>
                          <a:latin typeface="Arial" panose="020B0604020202020204" pitchFamily="34" charset="0"/>
                          <a:ea typeface="Calibri" panose="020F0502020204030204" pitchFamily="34" charset="0"/>
                          <a:cs typeface="Times New Roman" panose="02020603050405020304" pitchFamily="18" charset="0"/>
                        </a:rPr>
                        <a:t>Yield (MGD)</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Present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Future</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Not Under Contract</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Total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a16="http://schemas.microsoft.com/office/drawing/2014/main" val="10001"/>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NAD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7 / 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451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167,435</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167,435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SAD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25 / 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471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209,623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209,623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LRD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53 /1</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612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602,632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7,060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609,692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MVD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14 / 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305</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230,597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202,220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13,293</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446,110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NWD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17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36 / 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443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498,676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413,630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101,847</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1,014,153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SPD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 / 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259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573,820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0</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573,820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28387">
                <a:tc>
                  <a:txBody>
                    <a:bodyPr/>
                    <a:lstStyle/>
                    <a:p>
                      <a:pPr marL="0" marR="0">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SWD</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62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211 / 77</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effectLst/>
                          <a:latin typeface="Arial" panose="020B0604020202020204" pitchFamily="34" charset="0"/>
                          <a:ea typeface="Calibri" panose="020F0502020204030204" pitchFamily="34" charset="0"/>
                          <a:cs typeface="Times New Roman" panose="02020603050405020304" pitchFamily="18" charset="0"/>
                        </a:rPr>
                        <a:t>4,332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5,698,999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770,800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dirty="0">
                          <a:effectLst/>
                          <a:latin typeface="Arial" panose="020B0604020202020204" pitchFamily="34" charset="0"/>
                          <a:ea typeface="Calibri" panose="020F0502020204030204" pitchFamily="34" charset="0"/>
                          <a:cs typeface="Times New Roman" panose="02020603050405020304" pitchFamily="18" charset="0"/>
                        </a:rPr>
                        <a:t>310,699</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6,780,498</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8387">
                <a:tc>
                  <a:txBody>
                    <a:bodyPr/>
                    <a:lstStyle/>
                    <a:p>
                      <a:pPr marL="0" marR="0">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TOTAL</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136</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200" b="1">
                          <a:effectLst/>
                          <a:latin typeface="Arial" panose="020B0604020202020204" pitchFamily="34" charset="0"/>
                          <a:ea typeface="Calibri" panose="020F0502020204030204" pitchFamily="34" charset="0"/>
                          <a:cs typeface="Times New Roman" panose="02020603050405020304" pitchFamily="18" charset="0"/>
                        </a:rPr>
                        <a:t>350 / 82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6,873</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7,981,782</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1,386,650</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432,899</a:t>
                      </a:r>
                      <a:endParaRPr lang="en-US"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n-US" sz="12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9,801,331</a:t>
                      </a:r>
                      <a:endParaRPr lang="en-US"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7" name="TextBox 6"/>
          <p:cNvSpPr txBox="1"/>
          <p:nvPr/>
        </p:nvSpPr>
        <p:spPr>
          <a:xfrm>
            <a:off x="533400" y="1162566"/>
            <a:ext cx="7182287" cy="369332"/>
          </a:xfrm>
          <a:prstGeom prst="rect">
            <a:avLst/>
          </a:prstGeom>
          <a:noFill/>
        </p:spPr>
        <p:txBody>
          <a:bodyPr wrap="none" rtlCol="0">
            <a:spAutoFit/>
          </a:bodyPr>
          <a:lstStyle/>
          <a:p>
            <a:r>
              <a:rPr lang="en-US" sz="1800" dirty="0"/>
              <a:t>IWR Report # 2017-R-02, available at </a:t>
            </a:r>
            <a:r>
              <a:rPr lang="en-US" sz="1800" dirty="0">
                <a:hlinkClick r:id="rId3"/>
              </a:rPr>
              <a:t>https://iwrlibrary.planusace.us/</a:t>
            </a:r>
            <a:endParaRPr lang="en-US" sz="1800" dirty="0"/>
          </a:p>
        </p:txBody>
      </p:sp>
      <p:sp>
        <p:nvSpPr>
          <p:cNvPr id="8" name="TextBox 7"/>
          <p:cNvSpPr txBox="1"/>
          <p:nvPr/>
        </p:nvSpPr>
        <p:spPr>
          <a:xfrm>
            <a:off x="475938" y="5080331"/>
            <a:ext cx="9488495" cy="1123951"/>
          </a:xfrm>
          <a:prstGeom prst="rect">
            <a:avLst/>
          </a:prstGeom>
          <a:noFill/>
        </p:spPr>
        <p:txBody>
          <a:bodyPr wrap="none" rtlCol="0">
            <a:noAutofit/>
          </a:bodyPr>
          <a:lstStyle/>
          <a:p>
            <a:pPr marL="285750" indent="-285750">
              <a:buFont typeface="Arial" panose="020B0604020202020204" pitchFamily="34" charset="0"/>
              <a:buChar char="•"/>
            </a:pPr>
            <a:r>
              <a:rPr lang="en-US" sz="1800" dirty="0"/>
              <a:t>About 90% of storage was originally authorized during planning, design </a:t>
            </a:r>
            <a:br>
              <a:rPr lang="en-US" sz="1800" dirty="0"/>
            </a:br>
            <a:r>
              <a:rPr lang="en-US" sz="1800" dirty="0"/>
              <a:t>and construction</a:t>
            </a:r>
          </a:p>
          <a:p>
            <a:pPr marL="285750" indent="-285750">
              <a:buFont typeface="Arial" panose="020B0604020202020204" pitchFamily="34" charset="0"/>
              <a:buChar char="•"/>
            </a:pPr>
            <a:r>
              <a:rPr lang="en-US" sz="1800" dirty="0"/>
              <a:t>Remaining 10% has been reallocated after construction</a:t>
            </a:r>
          </a:p>
          <a:p>
            <a:pPr marL="285750" indent="-285750">
              <a:buFont typeface="Arial" panose="020B0604020202020204" pitchFamily="34" charset="0"/>
              <a:buChar char="•"/>
            </a:pPr>
            <a:r>
              <a:rPr lang="en-US" sz="1800" dirty="0"/>
              <a:t>About 90% of reallocations have occurred since 1980</a:t>
            </a:r>
          </a:p>
        </p:txBody>
      </p:sp>
      <p:cxnSp>
        <p:nvCxnSpPr>
          <p:cNvPr id="12" name="Straight Connector 11">
            <a:extLst>
              <a:ext uri="{FF2B5EF4-FFF2-40B4-BE49-F238E27FC236}">
                <a16:creationId xmlns:a16="http://schemas.microsoft.com/office/drawing/2014/main" id="{685AD243-85E6-4B2D-9703-BA43896251C9}"/>
              </a:ext>
            </a:extLst>
          </p:cNvPr>
          <p:cNvCxnSpPr>
            <a:cxnSpLocks/>
          </p:cNvCxnSpPr>
          <p:nvPr/>
        </p:nvCxnSpPr>
        <p:spPr>
          <a:xfrm>
            <a:off x="7507705" y="4772910"/>
            <a:ext cx="950494" cy="0"/>
          </a:xfrm>
          <a:prstGeom prst="line">
            <a:avLst/>
          </a:prstGeom>
          <a:ln w="47625"/>
        </p:spPr>
        <p:style>
          <a:lnRef idx="1">
            <a:schemeClr val="accent6"/>
          </a:lnRef>
          <a:fillRef idx="0">
            <a:schemeClr val="accent6"/>
          </a:fillRef>
          <a:effectRef idx="0">
            <a:schemeClr val="accent6"/>
          </a:effectRef>
          <a:fontRef idx="minor">
            <a:schemeClr val="tx1"/>
          </a:fontRef>
        </p:style>
      </p:cxnSp>
      <p:cxnSp>
        <p:nvCxnSpPr>
          <p:cNvPr id="14" name="Straight Connector 13">
            <a:extLst>
              <a:ext uri="{FF2B5EF4-FFF2-40B4-BE49-F238E27FC236}">
                <a16:creationId xmlns:a16="http://schemas.microsoft.com/office/drawing/2014/main" id="{96B633F6-12E5-45EC-9BBA-70363F436F5C}"/>
              </a:ext>
            </a:extLst>
          </p:cNvPr>
          <p:cNvCxnSpPr>
            <a:cxnSpLocks/>
          </p:cNvCxnSpPr>
          <p:nvPr/>
        </p:nvCxnSpPr>
        <p:spPr>
          <a:xfrm>
            <a:off x="4227095" y="4772910"/>
            <a:ext cx="950494" cy="0"/>
          </a:xfrm>
          <a:prstGeom prst="line">
            <a:avLst/>
          </a:prstGeom>
          <a:ln w="47625"/>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4788356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Water Supply Storage Agreements</a:t>
            </a:r>
          </a:p>
        </p:txBody>
      </p:sp>
      <p:sp>
        <p:nvSpPr>
          <p:cNvPr id="5" name="Slide Number Placeholder 4"/>
          <p:cNvSpPr>
            <a:spLocks noGrp="1"/>
          </p:cNvSpPr>
          <p:nvPr>
            <p:ph type="sldNum" sz="quarter" idx="11"/>
          </p:nvPr>
        </p:nvSpPr>
        <p:spPr/>
        <p:txBody>
          <a:bodyPr/>
          <a:lstStyle/>
          <a:p>
            <a:fld id="{9A257827-C34C-4251-B995-96C9C233CCC8}" type="slidenum">
              <a:rPr lang="en-US" smtClean="0"/>
              <a:pPr/>
              <a:t>7</a:t>
            </a:fld>
            <a:endParaRPr lang="en-US"/>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46960" y="1676400"/>
            <a:ext cx="2377440" cy="2216539"/>
          </a:xfrm>
          <a:prstGeom prst="rect">
            <a:avLst/>
          </a:prstGeom>
        </p:spPr>
      </p:pic>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3013960" y="1676400"/>
            <a:ext cx="2137363" cy="2351099"/>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04760" y="1700190"/>
            <a:ext cx="2743200" cy="1752225"/>
          </a:xfrm>
          <a:prstGeom prst="rect">
            <a:avLst/>
          </a:prstGeom>
        </p:spPr>
      </p:pic>
      <p:sp>
        <p:nvSpPr>
          <p:cNvPr id="9" name="Left-Right Arrow 8"/>
          <p:cNvSpPr/>
          <p:nvPr/>
        </p:nvSpPr>
        <p:spPr>
          <a:xfrm>
            <a:off x="1202039" y="1000150"/>
            <a:ext cx="7086600" cy="60960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Effects on other authorized project purposes</a:t>
            </a:r>
          </a:p>
        </p:txBody>
      </p:sp>
      <p:sp>
        <p:nvSpPr>
          <p:cNvPr id="10" name="Content Placeholder 2"/>
          <p:cNvSpPr txBox="1">
            <a:spLocks/>
          </p:cNvSpPr>
          <p:nvPr/>
        </p:nvSpPr>
        <p:spPr bwMode="auto">
          <a:xfrm>
            <a:off x="2612645" y="4578531"/>
            <a:ext cx="2153915" cy="9840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Right to use % of usable conservation storage space</a:t>
            </a:r>
            <a:r>
              <a:rPr lang="en-US" sz="1600" kern="0" dirty="0"/>
              <a:t> </a:t>
            </a:r>
          </a:p>
        </p:txBody>
      </p:sp>
      <p:sp>
        <p:nvSpPr>
          <p:cNvPr id="11" name="Content Placeholder 2"/>
          <p:cNvSpPr txBox="1">
            <a:spLocks/>
          </p:cNvSpPr>
          <p:nvPr/>
        </p:nvSpPr>
        <p:spPr bwMode="auto">
          <a:xfrm>
            <a:off x="5541780" y="3431158"/>
            <a:ext cx="2869159" cy="877737"/>
          </a:xfrm>
          <a:prstGeom prst="rect">
            <a:avLst/>
          </a:prstGeom>
          <a:solidFill>
            <a:schemeClr val="accent4">
              <a:lumMod val="20000"/>
              <a:lumOff val="80000"/>
            </a:schemeClr>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Volume of water that user may withdraw/ order released through duration of a drought</a:t>
            </a:r>
            <a:endParaRPr lang="en-US" sz="1600" kern="0" dirty="0"/>
          </a:p>
        </p:txBody>
      </p:sp>
      <p:sp>
        <p:nvSpPr>
          <p:cNvPr id="12" name="Left-Right Arrow 11"/>
          <p:cNvSpPr/>
          <p:nvPr/>
        </p:nvSpPr>
        <p:spPr>
          <a:xfrm>
            <a:off x="1186481" y="5504032"/>
            <a:ext cx="7086600" cy="609600"/>
          </a:xfrm>
          <a:prstGeom prst="leftRightArrow">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tx1"/>
                </a:solidFill>
              </a:rPr>
              <a:t>State water rights</a:t>
            </a:r>
          </a:p>
        </p:txBody>
      </p:sp>
      <p:cxnSp>
        <p:nvCxnSpPr>
          <p:cNvPr id="13" name="Straight Arrow Connector 12"/>
          <p:cNvCxnSpPr/>
          <p:nvPr/>
        </p:nvCxnSpPr>
        <p:spPr>
          <a:xfrm>
            <a:off x="2276536" y="4892411"/>
            <a:ext cx="35642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4" name="Group 13"/>
          <p:cNvGrpSpPr/>
          <p:nvPr/>
        </p:nvGrpSpPr>
        <p:grpSpPr>
          <a:xfrm>
            <a:off x="5019923" y="4528526"/>
            <a:ext cx="2769965" cy="625839"/>
            <a:chOff x="5486400" y="4572000"/>
            <a:chExt cx="2769965" cy="625839"/>
          </a:xfrm>
        </p:grpSpPr>
        <p:sp>
          <p:nvSpPr>
            <p:cNvPr id="15" name="Content Placeholder 2"/>
            <p:cNvSpPr txBox="1">
              <a:spLocks/>
            </p:cNvSpPr>
            <p:nvPr/>
          </p:nvSpPr>
          <p:spPr bwMode="auto">
            <a:xfrm>
              <a:off x="5581619" y="4588238"/>
              <a:ext cx="2674746"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spcBef>
                  <a:spcPts val="0"/>
                </a:spcBef>
                <a:buFont typeface="Wingdings" pitchFamily="2" charset="2"/>
                <a:buNone/>
              </a:pPr>
              <a:r>
                <a:rPr lang="en-US" sz="1600" i="1" kern="0" dirty="0"/>
                <a:t>Storage accounting?</a:t>
              </a:r>
              <a:br>
                <a:rPr lang="en-US" sz="1600" i="1" kern="0" dirty="0"/>
              </a:br>
              <a:r>
                <a:rPr lang="en-US" sz="1600" i="1" kern="0" dirty="0"/>
                <a:t>Credit for return flows?</a:t>
              </a:r>
              <a:endParaRPr lang="en-US" kern="0" dirty="0"/>
            </a:p>
          </p:txBody>
        </p:sp>
        <p:sp>
          <p:nvSpPr>
            <p:cNvPr id="16" name="Oval 15"/>
            <p:cNvSpPr/>
            <p:nvPr/>
          </p:nvSpPr>
          <p:spPr>
            <a:xfrm>
              <a:off x="5486400" y="4572000"/>
              <a:ext cx="2406127" cy="625839"/>
            </a:xfrm>
            <a:prstGeom prst="ellipse">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7" name="Straight Arrow Connector 16"/>
          <p:cNvCxnSpPr/>
          <p:nvPr/>
        </p:nvCxnSpPr>
        <p:spPr>
          <a:xfrm>
            <a:off x="4597883" y="4814352"/>
            <a:ext cx="3373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a:off x="6121884" y="4409741"/>
            <a:ext cx="3373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Content Placeholder 2"/>
          <p:cNvSpPr>
            <a:spLocks noGrp="1"/>
          </p:cNvSpPr>
          <p:nvPr>
            <p:ph idx="1"/>
          </p:nvPr>
        </p:nvSpPr>
        <p:spPr>
          <a:xfrm>
            <a:off x="935582" y="2359733"/>
            <a:ext cx="990750" cy="471975"/>
          </a:xfrm>
          <a:solidFill>
            <a:schemeClr val="tx2"/>
          </a:solidFill>
        </p:spPr>
        <p:txBody>
          <a:bodyPr/>
          <a:lstStyle/>
          <a:p>
            <a:pPr marL="0" indent="0">
              <a:buNone/>
            </a:pPr>
            <a:r>
              <a:rPr lang="en-US" sz="2000" dirty="0"/>
              <a:t>Study</a:t>
            </a:r>
          </a:p>
        </p:txBody>
      </p:sp>
      <p:sp>
        <p:nvSpPr>
          <p:cNvPr id="20" name="Content Placeholder 2"/>
          <p:cNvSpPr txBox="1">
            <a:spLocks/>
          </p:cNvSpPr>
          <p:nvPr/>
        </p:nvSpPr>
        <p:spPr bwMode="auto">
          <a:xfrm>
            <a:off x="3205302" y="2341152"/>
            <a:ext cx="1743390" cy="470299"/>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000" kern="0" dirty="0"/>
              <a:t>Agreement </a:t>
            </a:r>
          </a:p>
        </p:txBody>
      </p:sp>
      <p:sp>
        <p:nvSpPr>
          <p:cNvPr id="21" name="Content Placeholder 2"/>
          <p:cNvSpPr txBox="1">
            <a:spLocks/>
          </p:cNvSpPr>
          <p:nvPr/>
        </p:nvSpPr>
        <p:spPr bwMode="auto">
          <a:xfrm>
            <a:off x="6134287" y="2348555"/>
            <a:ext cx="1684146" cy="498895"/>
          </a:xfrm>
          <a:prstGeom prst="rect">
            <a:avLst/>
          </a:prstGeom>
          <a:solidFill>
            <a:schemeClr val="tx2"/>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2000" kern="0" dirty="0"/>
              <a:t>Operations </a:t>
            </a:r>
          </a:p>
        </p:txBody>
      </p:sp>
      <p:sp>
        <p:nvSpPr>
          <p:cNvPr id="22" name="Content Placeholder 2"/>
          <p:cNvSpPr txBox="1">
            <a:spLocks/>
          </p:cNvSpPr>
          <p:nvPr/>
        </p:nvSpPr>
        <p:spPr bwMode="auto">
          <a:xfrm>
            <a:off x="332967" y="4587611"/>
            <a:ext cx="2173246"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Assumed inflows and other conditions</a:t>
            </a:r>
            <a:endParaRPr lang="en-US" sz="1600" kern="0" dirty="0"/>
          </a:p>
        </p:txBody>
      </p:sp>
      <p:sp>
        <p:nvSpPr>
          <p:cNvPr id="23" name="Content Placeholder 2"/>
          <p:cNvSpPr txBox="1">
            <a:spLocks/>
          </p:cNvSpPr>
          <p:nvPr/>
        </p:nvSpPr>
        <p:spPr bwMode="auto">
          <a:xfrm>
            <a:off x="7768041" y="4509552"/>
            <a:ext cx="101008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pPr marL="0" indent="0">
              <a:buFont typeface="Wingdings" pitchFamily="2" charset="2"/>
              <a:buNone/>
            </a:pPr>
            <a:r>
              <a:rPr lang="en-US" sz="1600" i="1" kern="0" dirty="0"/>
              <a:t>Actual </a:t>
            </a:r>
          </a:p>
          <a:p>
            <a:pPr marL="0" indent="0">
              <a:buFont typeface="Wingdings" pitchFamily="2" charset="2"/>
              <a:buNone/>
            </a:pPr>
            <a:r>
              <a:rPr lang="en-US" sz="1600" i="1" kern="0" dirty="0"/>
              <a:t>inflows</a:t>
            </a:r>
            <a:endParaRPr lang="en-US" sz="1600" kern="0" dirty="0"/>
          </a:p>
        </p:txBody>
      </p:sp>
      <p:cxnSp>
        <p:nvCxnSpPr>
          <p:cNvPr id="24" name="Straight Arrow Connector 23"/>
          <p:cNvCxnSpPr/>
          <p:nvPr/>
        </p:nvCxnSpPr>
        <p:spPr>
          <a:xfrm flipH="1">
            <a:off x="7491564" y="4819885"/>
            <a:ext cx="33735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0838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kern="0" dirty="0"/>
              <a:t>Allocated Storage in a Conservation Pool</a:t>
            </a:r>
          </a:p>
        </p:txBody>
      </p:sp>
      <p:sp>
        <p:nvSpPr>
          <p:cNvPr id="5" name="Slide Number Placeholder 4"/>
          <p:cNvSpPr>
            <a:spLocks noGrp="1"/>
          </p:cNvSpPr>
          <p:nvPr>
            <p:ph type="sldNum" sz="quarter" idx="11"/>
          </p:nvPr>
        </p:nvSpPr>
        <p:spPr/>
        <p:txBody>
          <a:bodyPr/>
          <a:lstStyle/>
          <a:p>
            <a:fld id="{9A257827-C34C-4251-B995-96C9C233CCC8}" type="slidenum">
              <a:rPr lang="en-US" smtClean="0"/>
              <a:pPr/>
              <a:t>8</a:t>
            </a:fld>
            <a:endParaRPr lang="en-US"/>
          </a:p>
        </p:txBody>
      </p:sp>
      <p:grpSp>
        <p:nvGrpSpPr>
          <p:cNvPr id="6" name="Group 5">
            <a:extLst>
              <a:ext uri="{FF2B5EF4-FFF2-40B4-BE49-F238E27FC236}">
                <a16:creationId xmlns:a16="http://schemas.microsoft.com/office/drawing/2014/main" id="{5103B9B4-ABC8-1E46-94F2-AD16F0DB0BBD}"/>
              </a:ext>
            </a:extLst>
          </p:cNvPr>
          <p:cNvGrpSpPr/>
          <p:nvPr/>
        </p:nvGrpSpPr>
        <p:grpSpPr>
          <a:xfrm>
            <a:off x="381000" y="990600"/>
            <a:ext cx="8305800" cy="4648200"/>
            <a:chOff x="381000" y="990600"/>
            <a:chExt cx="8305800" cy="4648200"/>
          </a:xfrm>
        </p:grpSpPr>
        <p:grpSp>
          <p:nvGrpSpPr>
            <p:cNvPr id="7" name="Group 6">
              <a:extLst>
                <a:ext uri="{FF2B5EF4-FFF2-40B4-BE49-F238E27FC236}">
                  <a16:creationId xmlns:a16="http://schemas.microsoft.com/office/drawing/2014/main" id="{40F36CCB-EB40-644F-9DEB-F8AAA06C6411}"/>
                </a:ext>
              </a:extLst>
            </p:cNvPr>
            <p:cNvGrpSpPr/>
            <p:nvPr/>
          </p:nvGrpSpPr>
          <p:grpSpPr>
            <a:xfrm>
              <a:off x="381000" y="990600"/>
              <a:ext cx="8305800" cy="4648200"/>
              <a:chOff x="1143000" y="1714500"/>
              <a:chExt cx="6858000" cy="3429000"/>
            </a:xfrm>
          </p:grpSpPr>
          <p:pic>
            <p:nvPicPr>
              <p:cNvPr id="9" name="Picture 8">
                <a:extLst>
                  <a:ext uri="{FF2B5EF4-FFF2-40B4-BE49-F238E27FC236}">
                    <a16:creationId xmlns:a16="http://schemas.microsoft.com/office/drawing/2014/main" id="{AB4C6E41-9EF6-F540-ABC4-324A2B452A32}"/>
                  </a:ext>
                </a:extLst>
              </p:cNvPr>
              <p:cNvPicPr>
                <a:picLocks noChangeAspect="1"/>
              </p:cNvPicPr>
              <p:nvPr/>
            </p:nvPicPr>
            <p:blipFill>
              <a:blip r:embed="rId3"/>
              <a:stretch>
                <a:fillRect/>
              </a:stretch>
            </p:blipFill>
            <p:spPr>
              <a:xfrm>
                <a:off x="1143000" y="1714500"/>
                <a:ext cx="6858000" cy="3429000"/>
              </a:xfrm>
              <a:prstGeom prst="rect">
                <a:avLst/>
              </a:prstGeom>
            </p:spPr>
          </p:pic>
          <p:pic>
            <p:nvPicPr>
              <p:cNvPr id="10" name="Picture 9">
                <a:extLst>
                  <a:ext uri="{FF2B5EF4-FFF2-40B4-BE49-F238E27FC236}">
                    <a16:creationId xmlns:a16="http://schemas.microsoft.com/office/drawing/2014/main" id="{CE0C09D7-4536-944B-80D1-9A8B5B6CB5A5}"/>
                  </a:ext>
                </a:extLst>
              </p:cNvPr>
              <p:cNvPicPr>
                <a:picLocks noChangeAspect="1"/>
              </p:cNvPicPr>
              <p:nvPr/>
            </p:nvPicPr>
            <p:blipFill>
              <a:blip r:embed="rId4"/>
              <a:stretch>
                <a:fillRect/>
              </a:stretch>
            </p:blipFill>
            <p:spPr>
              <a:xfrm>
                <a:off x="1143000" y="1714500"/>
                <a:ext cx="6858000" cy="3429000"/>
              </a:xfrm>
              <a:prstGeom prst="rect">
                <a:avLst/>
              </a:prstGeom>
            </p:spPr>
          </p:pic>
          <p:pic>
            <p:nvPicPr>
              <p:cNvPr id="11" name="Picture 10">
                <a:extLst>
                  <a:ext uri="{FF2B5EF4-FFF2-40B4-BE49-F238E27FC236}">
                    <a16:creationId xmlns:a16="http://schemas.microsoft.com/office/drawing/2014/main" id="{96C0AD7D-E96B-A548-9453-B04522ECB1AE}"/>
                  </a:ext>
                </a:extLst>
              </p:cNvPr>
              <p:cNvPicPr>
                <a:picLocks noChangeAspect="1"/>
              </p:cNvPicPr>
              <p:nvPr/>
            </p:nvPicPr>
            <p:blipFill>
              <a:blip r:embed="rId5"/>
              <a:stretch>
                <a:fillRect/>
              </a:stretch>
            </p:blipFill>
            <p:spPr>
              <a:xfrm>
                <a:off x="1143000" y="1714500"/>
                <a:ext cx="6858000" cy="3429000"/>
              </a:xfrm>
              <a:prstGeom prst="rect">
                <a:avLst/>
              </a:prstGeom>
            </p:spPr>
          </p:pic>
          <p:pic>
            <p:nvPicPr>
              <p:cNvPr id="12" name="Picture 11">
                <a:extLst>
                  <a:ext uri="{FF2B5EF4-FFF2-40B4-BE49-F238E27FC236}">
                    <a16:creationId xmlns:a16="http://schemas.microsoft.com/office/drawing/2014/main" id="{9725DF34-44B2-AD43-93FF-124B304762A7}"/>
                  </a:ext>
                </a:extLst>
              </p:cNvPr>
              <p:cNvPicPr>
                <a:picLocks noChangeAspect="1"/>
              </p:cNvPicPr>
              <p:nvPr/>
            </p:nvPicPr>
            <p:blipFill>
              <a:blip r:embed="rId6"/>
              <a:stretch>
                <a:fillRect/>
              </a:stretch>
            </p:blipFill>
            <p:spPr>
              <a:xfrm>
                <a:off x="1143000" y="1714500"/>
                <a:ext cx="6858000" cy="3429000"/>
              </a:xfrm>
              <a:prstGeom prst="rect">
                <a:avLst/>
              </a:prstGeom>
            </p:spPr>
          </p:pic>
          <p:pic>
            <p:nvPicPr>
              <p:cNvPr id="13" name="Picture 12">
                <a:extLst>
                  <a:ext uri="{FF2B5EF4-FFF2-40B4-BE49-F238E27FC236}">
                    <a16:creationId xmlns:a16="http://schemas.microsoft.com/office/drawing/2014/main" id="{B71C42E7-DEE9-8C4E-A6AC-7D0D72EF7BE7}"/>
                  </a:ext>
                </a:extLst>
              </p:cNvPr>
              <p:cNvPicPr>
                <a:picLocks noChangeAspect="1"/>
              </p:cNvPicPr>
              <p:nvPr/>
            </p:nvPicPr>
            <p:blipFill>
              <a:blip r:embed="rId7"/>
              <a:stretch>
                <a:fillRect/>
              </a:stretch>
            </p:blipFill>
            <p:spPr>
              <a:xfrm>
                <a:off x="1143000" y="1714500"/>
                <a:ext cx="6858000" cy="3429000"/>
              </a:xfrm>
              <a:prstGeom prst="rect">
                <a:avLst/>
              </a:prstGeom>
            </p:spPr>
          </p:pic>
          <p:pic>
            <p:nvPicPr>
              <p:cNvPr id="14" name="Picture 13">
                <a:extLst>
                  <a:ext uri="{FF2B5EF4-FFF2-40B4-BE49-F238E27FC236}">
                    <a16:creationId xmlns:a16="http://schemas.microsoft.com/office/drawing/2014/main" id="{14E13C0A-A174-4C49-A733-CADF929E3804}"/>
                  </a:ext>
                </a:extLst>
              </p:cNvPr>
              <p:cNvPicPr>
                <a:picLocks noChangeAspect="1"/>
              </p:cNvPicPr>
              <p:nvPr/>
            </p:nvPicPr>
            <p:blipFill>
              <a:blip r:embed="rId8"/>
              <a:stretch>
                <a:fillRect/>
              </a:stretch>
            </p:blipFill>
            <p:spPr>
              <a:xfrm>
                <a:off x="1143000" y="1714500"/>
                <a:ext cx="6858000" cy="3429000"/>
              </a:xfrm>
              <a:prstGeom prst="rect">
                <a:avLst/>
              </a:prstGeom>
            </p:spPr>
          </p:pic>
        </p:grpSp>
        <p:pic>
          <p:nvPicPr>
            <p:cNvPr id="8" name="Picture 7">
              <a:extLst>
                <a:ext uri="{FF2B5EF4-FFF2-40B4-BE49-F238E27FC236}">
                  <a16:creationId xmlns:a16="http://schemas.microsoft.com/office/drawing/2014/main" id="{9291EBB5-1AD3-9344-B681-33DD0FD041B5}"/>
                </a:ext>
              </a:extLst>
            </p:cNvPr>
            <p:cNvPicPr>
              <a:picLocks noChangeAspect="1"/>
            </p:cNvPicPr>
            <p:nvPr/>
          </p:nvPicPr>
          <p:blipFill rotWithShape="1">
            <a:blip r:embed="rId9"/>
            <a:srcRect/>
            <a:stretch/>
          </p:blipFill>
          <p:spPr>
            <a:xfrm>
              <a:off x="381000" y="3733800"/>
              <a:ext cx="3352800" cy="1865494"/>
            </a:xfrm>
            <a:prstGeom prst="snip1Rect">
              <a:avLst>
                <a:gd name="adj" fmla="val 50000"/>
              </a:avLst>
            </a:prstGeom>
          </p:spPr>
        </p:pic>
      </p:grpSp>
      <p:sp>
        <p:nvSpPr>
          <p:cNvPr id="15" name="TextBox 14"/>
          <p:cNvSpPr txBox="1"/>
          <p:nvPr/>
        </p:nvSpPr>
        <p:spPr>
          <a:xfrm>
            <a:off x="1330278" y="847108"/>
            <a:ext cx="1822935" cy="707886"/>
          </a:xfrm>
          <a:prstGeom prst="rect">
            <a:avLst/>
          </a:prstGeom>
          <a:noFill/>
        </p:spPr>
        <p:txBody>
          <a:bodyPr wrap="none" rtlCol="0">
            <a:spAutoFit/>
          </a:bodyPr>
          <a:lstStyle/>
          <a:p>
            <a:r>
              <a:rPr lang="en-US" sz="2000" dirty="0"/>
              <a:t>Inflow </a:t>
            </a:r>
          </a:p>
          <a:p>
            <a:r>
              <a:rPr lang="en-US" sz="2000" dirty="0"/>
              <a:t>apportionment</a:t>
            </a:r>
          </a:p>
        </p:txBody>
      </p:sp>
      <p:sp>
        <p:nvSpPr>
          <p:cNvPr id="16" name="TextBox 15"/>
          <p:cNvSpPr txBox="1"/>
          <p:nvPr/>
        </p:nvSpPr>
        <p:spPr>
          <a:xfrm>
            <a:off x="4533900" y="2133600"/>
            <a:ext cx="954107" cy="400110"/>
          </a:xfrm>
          <a:prstGeom prst="rect">
            <a:avLst/>
          </a:prstGeom>
          <a:noFill/>
        </p:spPr>
        <p:txBody>
          <a:bodyPr wrap="none" rtlCol="0">
            <a:spAutoFit/>
          </a:bodyPr>
          <a:lstStyle/>
          <a:p>
            <a:r>
              <a:rPr lang="en-US" sz="2000" dirty="0"/>
              <a:t>WS #1</a:t>
            </a:r>
          </a:p>
        </p:txBody>
      </p:sp>
      <p:sp>
        <p:nvSpPr>
          <p:cNvPr id="17" name="TextBox 16"/>
          <p:cNvSpPr txBox="1"/>
          <p:nvPr/>
        </p:nvSpPr>
        <p:spPr>
          <a:xfrm>
            <a:off x="3733800" y="2502932"/>
            <a:ext cx="954107" cy="400110"/>
          </a:xfrm>
          <a:prstGeom prst="rect">
            <a:avLst/>
          </a:prstGeom>
          <a:noFill/>
        </p:spPr>
        <p:txBody>
          <a:bodyPr wrap="none" rtlCol="0">
            <a:spAutoFit/>
          </a:bodyPr>
          <a:lstStyle/>
          <a:p>
            <a:r>
              <a:rPr lang="en-US" sz="2000" dirty="0"/>
              <a:t>WS #2</a:t>
            </a:r>
          </a:p>
        </p:txBody>
      </p:sp>
      <p:sp>
        <p:nvSpPr>
          <p:cNvPr id="18" name="TextBox 17"/>
          <p:cNvSpPr txBox="1"/>
          <p:nvPr/>
        </p:nvSpPr>
        <p:spPr>
          <a:xfrm>
            <a:off x="3143191" y="2874407"/>
            <a:ext cx="869149" cy="400110"/>
          </a:xfrm>
          <a:prstGeom prst="rect">
            <a:avLst/>
          </a:prstGeom>
          <a:noFill/>
        </p:spPr>
        <p:txBody>
          <a:bodyPr wrap="none" rtlCol="0">
            <a:spAutoFit/>
          </a:bodyPr>
          <a:lstStyle/>
          <a:p>
            <a:r>
              <a:rPr lang="en-US" sz="2000" dirty="0"/>
              <a:t>Hydro</a:t>
            </a:r>
          </a:p>
        </p:txBody>
      </p:sp>
      <p:sp>
        <p:nvSpPr>
          <p:cNvPr id="19" name="TextBox 18"/>
          <p:cNvSpPr txBox="1"/>
          <p:nvPr/>
        </p:nvSpPr>
        <p:spPr>
          <a:xfrm>
            <a:off x="6172200" y="1196223"/>
            <a:ext cx="954107" cy="400110"/>
          </a:xfrm>
          <a:prstGeom prst="rect">
            <a:avLst/>
          </a:prstGeom>
          <a:noFill/>
        </p:spPr>
        <p:txBody>
          <a:bodyPr wrap="none" rtlCol="0">
            <a:spAutoFit/>
          </a:bodyPr>
          <a:lstStyle/>
          <a:p>
            <a:r>
              <a:rPr lang="en-US" sz="2000" dirty="0"/>
              <a:t>WS #1</a:t>
            </a:r>
          </a:p>
        </p:txBody>
      </p:sp>
      <p:sp>
        <p:nvSpPr>
          <p:cNvPr id="20" name="TextBox 19"/>
          <p:cNvSpPr txBox="1"/>
          <p:nvPr/>
        </p:nvSpPr>
        <p:spPr>
          <a:xfrm>
            <a:off x="7821212" y="3549134"/>
            <a:ext cx="954107" cy="400110"/>
          </a:xfrm>
          <a:prstGeom prst="rect">
            <a:avLst/>
          </a:prstGeom>
          <a:noFill/>
        </p:spPr>
        <p:txBody>
          <a:bodyPr wrap="none" rtlCol="0">
            <a:spAutoFit/>
          </a:bodyPr>
          <a:lstStyle/>
          <a:p>
            <a:r>
              <a:rPr lang="en-US" sz="2000" dirty="0"/>
              <a:t>WS #2</a:t>
            </a:r>
          </a:p>
        </p:txBody>
      </p:sp>
      <p:sp>
        <p:nvSpPr>
          <p:cNvPr id="21" name="TextBox 20"/>
          <p:cNvSpPr txBox="1"/>
          <p:nvPr/>
        </p:nvSpPr>
        <p:spPr>
          <a:xfrm>
            <a:off x="6544684" y="3333690"/>
            <a:ext cx="869149" cy="400110"/>
          </a:xfrm>
          <a:prstGeom prst="rect">
            <a:avLst/>
          </a:prstGeom>
          <a:noFill/>
        </p:spPr>
        <p:txBody>
          <a:bodyPr wrap="none" rtlCol="0">
            <a:spAutoFit/>
          </a:bodyPr>
          <a:lstStyle/>
          <a:p>
            <a:r>
              <a:rPr lang="en-US" sz="2000" dirty="0"/>
              <a:t>Hydro</a:t>
            </a:r>
          </a:p>
        </p:txBody>
      </p:sp>
      <p:sp>
        <p:nvSpPr>
          <p:cNvPr id="22" name="TextBox 21"/>
          <p:cNvSpPr txBox="1"/>
          <p:nvPr/>
        </p:nvSpPr>
        <p:spPr>
          <a:xfrm>
            <a:off x="3333839" y="4523940"/>
            <a:ext cx="1338828" cy="707886"/>
          </a:xfrm>
          <a:prstGeom prst="rect">
            <a:avLst/>
          </a:prstGeom>
          <a:noFill/>
        </p:spPr>
        <p:txBody>
          <a:bodyPr wrap="none" rtlCol="0">
            <a:spAutoFit/>
          </a:bodyPr>
          <a:lstStyle/>
          <a:p>
            <a:r>
              <a:rPr lang="en-US" sz="2000" dirty="0"/>
              <a:t>Sediment </a:t>
            </a:r>
            <a:br>
              <a:rPr lang="en-US" sz="2000" dirty="0"/>
            </a:br>
            <a:r>
              <a:rPr lang="en-US" sz="2000" dirty="0"/>
              <a:t>reserve</a:t>
            </a:r>
          </a:p>
        </p:txBody>
      </p:sp>
      <p:cxnSp>
        <p:nvCxnSpPr>
          <p:cNvPr id="23" name="Straight Arrow Connector 22"/>
          <p:cNvCxnSpPr/>
          <p:nvPr/>
        </p:nvCxnSpPr>
        <p:spPr>
          <a:xfrm flipV="1">
            <a:off x="4533900" y="4574722"/>
            <a:ext cx="342900" cy="24598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526579" y="1981242"/>
            <a:ext cx="2252540" cy="400110"/>
          </a:xfrm>
          <a:prstGeom prst="rect">
            <a:avLst/>
          </a:prstGeom>
          <a:noFill/>
        </p:spPr>
        <p:txBody>
          <a:bodyPr wrap="none" rtlCol="0">
            <a:spAutoFit/>
          </a:bodyPr>
          <a:lstStyle/>
          <a:p>
            <a:r>
              <a:rPr lang="en-US" sz="2000" dirty="0"/>
              <a:t>Conservation pool</a:t>
            </a:r>
          </a:p>
        </p:txBody>
      </p:sp>
      <p:cxnSp>
        <p:nvCxnSpPr>
          <p:cNvPr id="25" name="Straight Arrow Connector 24"/>
          <p:cNvCxnSpPr/>
          <p:nvPr/>
        </p:nvCxnSpPr>
        <p:spPr>
          <a:xfrm flipH="1">
            <a:off x="6211163" y="2318266"/>
            <a:ext cx="407734" cy="3693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100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BAA54-A510-474E-9697-9689018F979C}"/>
              </a:ext>
            </a:extLst>
          </p:cNvPr>
          <p:cNvSpPr>
            <a:spLocks noGrp="1"/>
          </p:cNvSpPr>
          <p:nvPr>
            <p:ph type="title"/>
          </p:nvPr>
        </p:nvSpPr>
        <p:spPr/>
        <p:txBody>
          <a:bodyPr/>
          <a:lstStyle/>
          <a:p>
            <a:r>
              <a:rPr lang="en-US" dirty="0"/>
              <a:t>Reallocation with western water rights</a:t>
            </a:r>
          </a:p>
        </p:txBody>
      </p:sp>
      <p:sp>
        <p:nvSpPr>
          <p:cNvPr id="3" name="Content Placeholder 2">
            <a:extLst>
              <a:ext uri="{FF2B5EF4-FFF2-40B4-BE49-F238E27FC236}">
                <a16:creationId xmlns:a16="http://schemas.microsoft.com/office/drawing/2014/main" id="{CC5BF8C8-0DE9-42DE-802E-C94E5ABC2A04}"/>
              </a:ext>
            </a:extLst>
          </p:cNvPr>
          <p:cNvSpPr>
            <a:spLocks noGrp="1"/>
          </p:cNvSpPr>
          <p:nvPr>
            <p:ph idx="1"/>
          </p:nvPr>
        </p:nvSpPr>
        <p:spPr>
          <a:xfrm>
            <a:off x="304800" y="1225550"/>
            <a:ext cx="5854700" cy="4718049"/>
          </a:xfrm>
        </p:spPr>
        <p:txBody>
          <a:bodyPr/>
          <a:lstStyle/>
          <a:p>
            <a:r>
              <a:rPr lang="en-US" dirty="0"/>
              <a:t>Chatfield Dam upstream of Denver, CO</a:t>
            </a:r>
          </a:p>
          <a:p>
            <a:endParaRPr lang="en-US" dirty="0"/>
          </a:p>
          <a:p>
            <a:r>
              <a:rPr lang="en-US" dirty="0"/>
              <a:t>Water users funded a reallocation, but did not assign a specific water right to the storage</a:t>
            </a:r>
          </a:p>
          <a:p>
            <a:endParaRPr lang="en-US" dirty="0"/>
          </a:p>
          <a:p>
            <a:endParaRPr lang="en-US" dirty="0"/>
          </a:p>
          <a:p>
            <a:endParaRPr lang="en-US" dirty="0"/>
          </a:p>
        </p:txBody>
      </p:sp>
      <p:sp>
        <p:nvSpPr>
          <p:cNvPr id="4" name="Footer Placeholder 3">
            <a:extLst>
              <a:ext uri="{FF2B5EF4-FFF2-40B4-BE49-F238E27FC236}">
                <a16:creationId xmlns:a16="http://schemas.microsoft.com/office/drawing/2014/main" id="{6C09BD7B-E6D1-4939-94DC-A5E35DBC4238}"/>
              </a:ext>
            </a:extLst>
          </p:cNvPr>
          <p:cNvSpPr>
            <a:spLocks noGrp="1"/>
          </p:cNvSpPr>
          <p:nvPr>
            <p:ph type="ftr" sz="quarter" idx="10"/>
          </p:nvPr>
        </p:nvSpPr>
        <p:spPr/>
        <p:txBody>
          <a:bodyPr/>
          <a:lstStyle/>
          <a:p>
            <a:pPr>
              <a:defRPr/>
            </a:pPr>
            <a:r>
              <a:rPr lang="en-US"/>
              <a:t>File Name</a:t>
            </a:r>
          </a:p>
        </p:txBody>
      </p:sp>
      <p:sp>
        <p:nvSpPr>
          <p:cNvPr id="5" name="Slide Number Placeholder 4">
            <a:extLst>
              <a:ext uri="{FF2B5EF4-FFF2-40B4-BE49-F238E27FC236}">
                <a16:creationId xmlns:a16="http://schemas.microsoft.com/office/drawing/2014/main" id="{24F13DC8-2A5C-4734-849C-585A8ECD9CE8}"/>
              </a:ext>
            </a:extLst>
          </p:cNvPr>
          <p:cNvSpPr>
            <a:spLocks noGrp="1"/>
          </p:cNvSpPr>
          <p:nvPr>
            <p:ph type="sldNum" sz="quarter" idx="11"/>
          </p:nvPr>
        </p:nvSpPr>
        <p:spPr/>
        <p:txBody>
          <a:bodyPr/>
          <a:lstStyle/>
          <a:p>
            <a:fld id="{9A257827-C34C-4251-B995-96C9C233CCC8}" type="slidenum">
              <a:rPr lang="en-US" smtClean="0"/>
              <a:pPr/>
              <a:t>9</a:t>
            </a:fld>
            <a:endParaRPr lang="en-US"/>
          </a:p>
        </p:txBody>
      </p:sp>
      <p:pic>
        <p:nvPicPr>
          <p:cNvPr id="7" name="Picture 6" descr="Chatfield Dam and Lake near Denver, CO">
            <a:extLst>
              <a:ext uri="{FF2B5EF4-FFF2-40B4-BE49-F238E27FC236}">
                <a16:creationId xmlns:a16="http://schemas.microsoft.com/office/drawing/2014/main" id="{F23D6C37-A4AF-4713-950A-5B149E83C764}"/>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422650" y="914400"/>
            <a:ext cx="5473700" cy="4718050"/>
          </a:xfrm>
          <a:prstGeom prst="rect">
            <a:avLst/>
          </a:prstGeom>
        </p:spPr>
      </p:pic>
    </p:spTree>
    <p:extLst>
      <p:ext uri="{BB962C8B-B14F-4D97-AF65-F5344CB8AC3E}">
        <p14:creationId xmlns:p14="http://schemas.microsoft.com/office/powerpoint/2010/main" val="760118280"/>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5277299EAA26B40A517446F2C78E9EF" ma:contentTypeVersion="6" ma:contentTypeDescription="Create a new document." ma:contentTypeScope="" ma:versionID="5d7430206feaf10f860a3a620cce017e">
  <xsd:schema xmlns:xsd="http://www.w3.org/2001/XMLSchema" xmlns:xs="http://www.w3.org/2001/XMLSchema" xmlns:p="http://schemas.microsoft.com/office/2006/metadata/properties" xmlns:ns2="c8afd60f-354f-4f4a-abdb-184ad2ddaf96" targetNamespace="http://schemas.microsoft.com/office/2006/metadata/properties" ma:root="true" ma:fieldsID="f4d5671d1941304c9504799fab73e710" ns2:_="">
    <xsd:import namespace="c8afd60f-354f-4f4a-abdb-184ad2ddaf96"/>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afd60f-354f-4f4a-abdb-184ad2ddaf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MediaServiceAutoTags" ma:internalName="MediaServiceAutoTags" ma:readOnly="true">
      <xsd:simpleType>
        <xsd:restriction base="dms:Text"/>
      </xsd:simpleType>
    </xsd:element>
    <xsd:element name="MediaServiceOCR" ma:index="13"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5ADB298-7327-479F-9CEC-85D16CD221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afd60f-354f-4f4a-abdb-184ad2ddaf9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93A26B5-1BEF-4BCD-B8C9-2A8FB0C1024A}">
  <ds:schemaRefs>
    <ds:schemaRef ds:uri="http://schemas.microsoft.com/sharepoint/v3/contenttype/forms"/>
  </ds:schemaRefs>
</ds:datastoreItem>
</file>

<file path=customXml/itemProps3.xml><?xml version="1.0" encoding="utf-8"?>
<ds:datastoreItem xmlns:ds="http://schemas.openxmlformats.org/officeDocument/2006/customXml" ds:itemID="{719E10E9-C55A-4BFA-8E99-45A47ED3DC40}">
  <ds:schemaRefs>
    <ds:schemaRef ds:uri="http://purl.org/dc/terms/"/>
    <ds:schemaRef ds:uri="c8afd60f-354f-4f4a-abdb-184ad2ddaf96"/>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13535</TotalTime>
  <Words>3311</Words>
  <Application>Microsoft Office PowerPoint</Application>
  <PresentationFormat>On-screen Show (4:3)</PresentationFormat>
  <Paragraphs>632</Paragraphs>
  <Slides>15</Slides>
  <Notes>13</Notes>
  <HiddenSlides>0</HiddenSlides>
  <MMClips>1</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Arial</vt:lpstr>
      <vt:lpstr>Calibri</vt:lpstr>
      <vt:lpstr>Times New Roman</vt:lpstr>
      <vt:lpstr>Wingdings</vt:lpstr>
      <vt:lpstr>Title Slide Templates</vt:lpstr>
      <vt:lpstr>Content Templates</vt:lpstr>
      <vt:lpstr>Overview of the USACE Water supply program</vt:lpstr>
      <vt:lpstr>Universe of water supply</vt:lpstr>
      <vt:lpstr>water supply storage in corps reservoirs</vt:lpstr>
      <vt:lpstr>Reservoir Storage Space in the U.S.</vt:lpstr>
      <vt:lpstr>Multi-purpose Reservoir Projects</vt:lpstr>
      <vt:lpstr>Usace municipal and industrial  water supply storage</vt:lpstr>
      <vt:lpstr>Water Supply Storage Agreements</vt:lpstr>
      <vt:lpstr>Allocated Storage in a Conservation Pool</vt:lpstr>
      <vt:lpstr>Reallocation with western water rights</vt:lpstr>
      <vt:lpstr>Reallocation with water rights</vt:lpstr>
      <vt:lpstr>Bottom line</vt:lpstr>
      <vt:lpstr>discussion</vt:lpstr>
      <vt:lpstr>BACKUP Slides</vt:lpstr>
      <vt:lpstr>Common Engineering issues in water supply storage analyses</vt:lpstr>
      <vt:lpstr>Example of Storage Accounting Spreadsheet </vt:lpstr>
    </vt:vector>
  </TitlesOfParts>
  <Company>United States Army</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SLIDE OPTION 1 PRESENTATION TITLE HERE KEEP LEFT JUSTIFIED</dc:title>
  <dc:creator>G6PA9ELW</dc:creator>
  <cp:lastModifiedBy>Alexander</cp:lastModifiedBy>
  <cp:revision>71</cp:revision>
  <dcterms:created xsi:type="dcterms:W3CDTF">2016-05-03T16:10:38Z</dcterms:created>
  <dcterms:modified xsi:type="dcterms:W3CDTF">2022-11-30T14:21:23Z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0x01010045277299EAA26B40A517446F2C78E9EF</vt:lpwstr>
  </property>
</Properties>
</file>