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33"/>
  </p:notesMasterIdLst>
  <p:sldIdLst>
    <p:sldId id="256" r:id="rId5"/>
    <p:sldId id="257" r:id="rId6"/>
    <p:sldId id="340" r:id="rId7"/>
    <p:sldId id="312" r:id="rId8"/>
    <p:sldId id="314" r:id="rId9"/>
    <p:sldId id="313" r:id="rId10"/>
    <p:sldId id="315" r:id="rId11"/>
    <p:sldId id="319" r:id="rId12"/>
    <p:sldId id="316" r:id="rId13"/>
    <p:sldId id="345" r:id="rId14"/>
    <p:sldId id="317" r:id="rId15"/>
    <p:sldId id="320" r:id="rId16"/>
    <p:sldId id="326" r:id="rId17"/>
    <p:sldId id="339" r:id="rId18"/>
    <p:sldId id="292" r:id="rId19"/>
    <p:sldId id="328" r:id="rId20"/>
    <p:sldId id="341" r:id="rId21"/>
    <p:sldId id="285" r:id="rId22"/>
    <p:sldId id="344" r:id="rId23"/>
    <p:sldId id="342" r:id="rId24"/>
    <p:sldId id="329" r:id="rId25"/>
    <p:sldId id="330" r:id="rId26"/>
    <p:sldId id="331" r:id="rId27"/>
    <p:sldId id="332" r:id="rId28"/>
    <p:sldId id="333" r:id="rId29"/>
    <p:sldId id="336" r:id="rId30"/>
    <p:sldId id="338" r:id="rId31"/>
    <p:sldId id="266" r:id="rId3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7C7C"/>
    <a:srgbClr val="ED7D31"/>
    <a:srgbClr val="DDA783"/>
    <a:srgbClr val="A3A8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63BF06-FFC6-42C0-9C24-CEDE944F51F1}" v="629" dt="2019-08-05T21:25:52.5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6876" autoAdjust="0"/>
  </p:normalViewPr>
  <p:slideViewPr>
    <p:cSldViewPr snapToGrid="0">
      <p:cViewPr varScale="1">
        <p:scale>
          <a:sx n="100" d="100"/>
          <a:sy n="100" d="100"/>
        </p:scale>
        <p:origin x="1614" y="78"/>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iesen, Noah" userId="f5478079-34a5-48a9-a405-d7c5258fe2de" providerId="ADAL" clId="{D763BF06-FFC6-42C0-9C24-CEDE944F51F1}"/>
    <pc:docChg chg="custSel modSld">
      <pc:chgData name="Friesen, Noah" userId="f5478079-34a5-48a9-a405-d7c5258fe2de" providerId="ADAL" clId="{D763BF06-FFC6-42C0-9C24-CEDE944F51F1}" dt="2019-08-05T21:25:58.059" v="0" actId="27636"/>
      <pc:docMkLst>
        <pc:docMk/>
      </pc:docMkLst>
      <pc:sldChg chg="modNotes">
        <pc:chgData name="Friesen, Noah" userId="f5478079-34a5-48a9-a405-d7c5258fe2de" providerId="ADAL" clId="{D763BF06-FFC6-42C0-9C24-CEDE944F51F1}" dt="2019-08-05T21:25:58.059" v="0" actId="27636"/>
        <pc:sldMkLst>
          <pc:docMk/>
          <pc:sldMk cId="2520838855" sldId="29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C1163F-6BC4-4C38-B006-7AA248AF1BF4}" type="doc">
      <dgm:prSet loTypeId="urn:microsoft.com/office/officeart/2005/8/layout/vList2" loCatId="list" qsTypeId="urn:microsoft.com/office/officeart/2005/8/quickstyle/simple3" qsCatId="simple" csTypeId="urn:microsoft.com/office/officeart/2005/8/colors/accent1_3" csCatId="accent1"/>
      <dgm:spPr/>
      <dgm:t>
        <a:bodyPr/>
        <a:lstStyle/>
        <a:p>
          <a:endParaRPr lang="en-US"/>
        </a:p>
      </dgm:t>
    </dgm:pt>
    <dgm:pt modelId="{41DBAA49-349D-4FC1-B6CC-4D5F85E607FB}">
      <dgm:prSet/>
      <dgm:spPr/>
      <dgm:t>
        <a:bodyPr/>
        <a:lstStyle/>
        <a:p>
          <a:r>
            <a:rPr lang="en-US" dirty="0"/>
            <a:t>Water accounting principles</a:t>
          </a:r>
        </a:p>
      </dgm:t>
    </dgm:pt>
    <dgm:pt modelId="{3CCCAC1F-434E-4341-B83D-5FE5A7487CD8}" type="parTrans" cxnId="{DE7F4281-927F-4616-BF49-CAEB8A228830}">
      <dgm:prSet/>
      <dgm:spPr/>
      <dgm:t>
        <a:bodyPr/>
        <a:lstStyle/>
        <a:p>
          <a:endParaRPr lang="en-US"/>
        </a:p>
      </dgm:t>
    </dgm:pt>
    <dgm:pt modelId="{DA12B1C4-0C1B-406D-9AFA-79D92796CA27}" type="sibTrans" cxnId="{DE7F4281-927F-4616-BF49-CAEB8A228830}">
      <dgm:prSet/>
      <dgm:spPr/>
      <dgm:t>
        <a:bodyPr/>
        <a:lstStyle/>
        <a:p>
          <a:endParaRPr lang="en-US"/>
        </a:p>
      </dgm:t>
    </dgm:pt>
    <dgm:pt modelId="{65A533ED-C3F2-4626-902F-FEA08E72AE0C}">
      <dgm:prSet/>
      <dgm:spPr/>
      <dgm:t>
        <a:bodyPr/>
        <a:lstStyle/>
        <a:p>
          <a:r>
            <a:rPr lang="en-US"/>
            <a:t>Inflow allocation</a:t>
          </a:r>
        </a:p>
      </dgm:t>
    </dgm:pt>
    <dgm:pt modelId="{46168933-80ED-4601-889F-B24A6DFD4DF5}" type="parTrans" cxnId="{C31AD7AC-CAFB-4783-890D-DCC0BB38B4E2}">
      <dgm:prSet/>
      <dgm:spPr/>
      <dgm:t>
        <a:bodyPr/>
        <a:lstStyle/>
        <a:p>
          <a:endParaRPr lang="en-US"/>
        </a:p>
      </dgm:t>
    </dgm:pt>
    <dgm:pt modelId="{F526D681-D929-4E66-8EB6-AC9B1E7D4E59}" type="sibTrans" cxnId="{C31AD7AC-CAFB-4783-890D-DCC0BB38B4E2}">
      <dgm:prSet/>
      <dgm:spPr/>
      <dgm:t>
        <a:bodyPr/>
        <a:lstStyle/>
        <a:p>
          <a:endParaRPr lang="en-US"/>
        </a:p>
      </dgm:t>
    </dgm:pt>
    <dgm:pt modelId="{E0119704-F5F9-4F88-B3BE-B1FA6A40BFBF}">
      <dgm:prSet/>
      <dgm:spPr/>
      <dgm:t>
        <a:bodyPr/>
        <a:lstStyle/>
        <a:p>
          <a:r>
            <a:rPr lang="en-US" dirty="0"/>
            <a:t>Model operation priority under accounting</a:t>
          </a:r>
        </a:p>
      </dgm:t>
    </dgm:pt>
    <dgm:pt modelId="{E5DD3A13-1926-4E26-A257-F71D2E0577D2}" type="parTrans" cxnId="{5CCED09F-B42B-4720-8239-F1D470BFEA39}">
      <dgm:prSet/>
      <dgm:spPr/>
      <dgm:t>
        <a:bodyPr/>
        <a:lstStyle/>
        <a:p>
          <a:endParaRPr lang="en-US"/>
        </a:p>
      </dgm:t>
    </dgm:pt>
    <dgm:pt modelId="{9B293CA2-4B7E-4D47-8CAB-284F737D648A}" type="sibTrans" cxnId="{5CCED09F-B42B-4720-8239-F1D470BFEA39}">
      <dgm:prSet/>
      <dgm:spPr/>
      <dgm:t>
        <a:bodyPr/>
        <a:lstStyle/>
        <a:p>
          <a:endParaRPr lang="en-US"/>
        </a:p>
      </dgm:t>
    </dgm:pt>
    <dgm:pt modelId="{A80D4B0A-6E17-4548-8470-30A205C85174}" type="pres">
      <dgm:prSet presAssocID="{4DC1163F-6BC4-4C38-B006-7AA248AF1BF4}" presName="linear" presStyleCnt="0">
        <dgm:presLayoutVars>
          <dgm:animLvl val="lvl"/>
          <dgm:resizeHandles val="exact"/>
        </dgm:presLayoutVars>
      </dgm:prSet>
      <dgm:spPr/>
    </dgm:pt>
    <dgm:pt modelId="{A6F6A29B-C97E-410E-BAED-9DE3FA3297FA}" type="pres">
      <dgm:prSet presAssocID="{41DBAA49-349D-4FC1-B6CC-4D5F85E607FB}" presName="parentText" presStyleLbl="node1" presStyleIdx="0" presStyleCnt="3">
        <dgm:presLayoutVars>
          <dgm:chMax val="0"/>
          <dgm:bulletEnabled val="1"/>
        </dgm:presLayoutVars>
      </dgm:prSet>
      <dgm:spPr/>
    </dgm:pt>
    <dgm:pt modelId="{A999A008-2335-4920-B156-916083BD30E5}" type="pres">
      <dgm:prSet presAssocID="{DA12B1C4-0C1B-406D-9AFA-79D92796CA27}" presName="spacer" presStyleCnt="0"/>
      <dgm:spPr/>
    </dgm:pt>
    <dgm:pt modelId="{3CB977AA-E88D-4DA6-9A8E-956E03136851}" type="pres">
      <dgm:prSet presAssocID="{65A533ED-C3F2-4626-902F-FEA08E72AE0C}" presName="parentText" presStyleLbl="node1" presStyleIdx="1" presStyleCnt="3">
        <dgm:presLayoutVars>
          <dgm:chMax val="0"/>
          <dgm:bulletEnabled val="1"/>
        </dgm:presLayoutVars>
      </dgm:prSet>
      <dgm:spPr/>
    </dgm:pt>
    <dgm:pt modelId="{32FC9292-6224-481D-ADF4-4100CC569F80}" type="pres">
      <dgm:prSet presAssocID="{F526D681-D929-4E66-8EB6-AC9B1E7D4E59}" presName="spacer" presStyleCnt="0"/>
      <dgm:spPr/>
    </dgm:pt>
    <dgm:pt modelId="{FC431B8F-6AF2-4ADE-A021-6A6BEAEA7A16}" type="pres">
      <dgm:prSet presAssocID="{E0119704-F5F9-4F88-B3BE-B1FA6A40BFBF}" presName="parentText" presStyleLbl="node1" presStyleIdx="2" presStyleCnt="3">
        <dgm:presLayoutVars>
          <dgm:chMax val="0"/>
          <dgm:bulletEnabled val="1"/>
        </dgm:presLayoutVars>
      </dgm:prSet>
      <dgm:spPr/>
    </dgm:pt>
  </dgm:ptLst>
  <dgm:cxnLst>
    <dgm:cxn modelId="{53AA661A-036E-4F74-B3F6-401623BA23A0}" type="presOf" srcId="{41DBAA49-349D-4FC1-B6CC-4D5F85E607FB}" destId="{A6F6A29B-C97E-410E-BAED-9DE3FA3297FA}" srcOrd="0" destOrd="0" presId="urn:microsoft.com/office/officeart/2005/8/layout/vList2"/>
    <dgm:cxn modelId="{83283535-762A-4E87-82C8-1E89ECA1DF44}" type="presOf" srcId="{4DC1163F-6BC4-4C38-B006-7AA248AF1BF4}" destId="{A80D4B0A-6E17-4548-8470-30A205C85174}" srcOrd="0" destOrd="0" presId="urn:microsoft.com/office/officeart/2005/8/layout/vList2"/>
    <dgm:cxn modelId="{4332FD45-8784-4578-B974-614E9E07E33B}" type="presOf" srcId="{65A533ED-C3F2-4626-902F-FEA08E72AE0C}" destId="{3CB977AA-E88D-4DA6-9A8E-956E03136851}" srcOrd="0" destOrd="0" presId="urn:microsoft.com/office/officeart/2005/8/layout/vList2"/>
    <dgm:cxn modelId="{DE7F4281-927F-4616-BF49-CAEB8A228830}" srcId="{4DC1163F-6BC4-4C38-B006-7AA248AF1BF4}" destId="{41DBAA49-349D-4FC1-B6CC-4D5F85E607FB}" srcOrd="0" destOrd="0" parTransId="{3CCCAC1F-434E-4341-B83D-5FE5A7487CD8}" sibTransId="{DA12B1C4-0C1B-406D-9AFA-79D92796CA27}"/>
    <dgm:cxn modelId="{9C6B9C9C-EDFF-42B9-8155-102CB262A027}" type="presOf" srcId="{E0119704-F5F9-4F88-B3BE-B1FA6A40BFBF}" destId="{FC431B8F-6AF2-4ADE-A021-6A6BEAEA7A16}" srcOrd="0" destOrd="0" presId="urn:microsoft.com/office/officeart/2005/8/layout/vList2"/>
    <dgm:cxn modelId="{5CCED09F-B42B-4720-8239-F1D470BFEA39}" srcId="{4DC1163F-6BC4-4C38-B006-7AA248AF1BF4}" destId="{E0119704-F5F9-4F88-B3BE-B1FA6A40BFBF}" srcOrd="2" destOrd="0" parTransId="{E5DD3A13-1926-4E26-A257-F71D2E0577D2}" sibTransId="{9B293CA2-4B7E-4D47-8CAB-284F737D648A}"/>
    <dgm:cxn modelId="{C31AD7AC-CAFB-4783-890D-DCC0BB38B4E2}" srcId="{4DC1163F-6BC4-4C38-B006-7AA248AF1BF4}" destId="{65A533ED-C3F2-4626-902F-FEA08E72AE0C}" srcOrd="1" destOrd="0" parTransId="{46168933-80ED-4601-889F-B24A6DFD4DF5}" sibTransId="{F526D681-D929-4E66-8EB6-AC9B1E7D4E59}"/>
    <dgm:cxn modelId="{4E0B040C-E291-4692-BA9B-69A11EAAACE2}" type="presParOf" srcId="{A80D4B0A-6E17-4548-8470-30A205C85174}" destId="{A6F6A29B-C97E-410E-BAED-9DE3FA3297FA}" srcOrd="0" destOrd="0" presId="urn:microsoft.com/office/officeart/2005/8/layout/vList2"/>
    <dgm:cxn modelId="{FA856140-8BDF-4BE1-936B-FDFB6DEA4844}" type="presParOf" srcId="{A80D4B0A-6E17-4548-8470-30A205C85174}" destId="{A999A008-2335-4920-B156-916083BD30E5}" srcOrd="1" destOrd="0" presId="urn:microsoft.com/office/officeart/2005/8/layout/vList2"/>
    <dgm:cxn modelId="{473E4D2F-6E24-4DB5-8210-930F46D15212}" type="presParOf" srcId="{A80D4B0A-6E17-4548-8470-30A205C85174}" destId="{3CB977AA-E88D-4DA6-9A8E-956E03136851}" srcOrd="2" destOrd="0" presId="urn:microsoft.com/office/officeart/2005/8/layout/vList2"/>
    <dgm:cxn modelId="{368F2633-08A6-4AEF-A161-B51DA4B4E1CD}" type="presParOf" srcId="{A80D4B0A-6E17-4548-8470-30A205C85174}" destId="{32FC9292-6224-481D-ADF4-4100CC569F80}" srcOrd="3" destOrd="0" presId="urn:microsoft.com/office/officeart/2005/8/layout/vList2"/>
    <dgm:cxn modelId="{0705AB48-5458-4BEF-ADF3-38C771F5EA27}" type="presParOf" srcId="{A80D4B0A-6E17-4548-8470-30A205C85174}" destId="{FC431B8F-6AF2-4ADE-A021-6A6BEAEA7A1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86D7DA4B-6EAE-4CF0-ACA6-6BC62B7752C2}"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8C1960C0-8DCE-41AB-9FC0-43116F1C02D6}">
      <dgm:prSet/>
      <dgm:spPr/>
      <dgm:t>
        <a:bodyPr/>
        <a:lstStyle/>
        <a:p>
          <a:r>
            <a:rPr lang="en-US"/>
            <a:t>Create water accounts</a:t>
          </a:r>
        </a:p>
      </dgm:t>
    </dgm:pt>
    <dgm:pt modelId="{A2DAE970-2F3C-4BC7-AACC-9983F2CCDDBE}" type="parTrans" cxnId="{9D973CC7-3263-4B7F-B5A9-7506CC5E6E6F}">
      <dgm:prSet/>
      <dgm:spPr/>
      <dgm:t>
        <a:bodyPr/>
        <a:lstStyle/>
        <a:p>
          <a:endParaRPr lang="en-US"/>
        </a:p>
      </dgm:t>
    </dgm:pt>
    <dgm:pt modelId="{54DA7231-37E6-40D4-AC90-49DD0C8FEE74}" type="sibTrans" cxnId="{9D973CC7-3263-4B7F-B5A9-7506CC5E6E6F}">
      <dgm:prSet/>
      <dgm:spPr/>
      <dgm:t>
        <a:bodyPr/>
        <a:lstStyle/>
        <a:p>
          <a:endParaRPr lang="en-US"/>
        </a:p>
      </dgm:t>
    </dgm:pt>
    <dgm:pt modelId="{62D857BA-113A-41AA-94DB-43B309CB47D0}">
      <dgm:prSet/>
      <dgm:spPr/>
      <dgm:t>
        <a:bodyPr/>
        <a:lstStyle/>
        <a:p>
          <a:r>
            <a:rPr lang="en-US"/>
            <a:t>Determine firm yield for account</a:t>
          </a:r>
        </a:p>
      </dgm:t>
    </dgm:pt>
    <dgm:pt modelId="{4395A52A-73D7-4C2F-87EB-B4C1E3396244}" type="parTrans" cxnId="{F076A899-FB70-4C0F-B8E1-BE564DABA5F8}">
      <dgm:prSet/>
      <dgm:spPr/>
      <dgm:t>
        <a:bodyPr/>
        <a:lstStyle/>
        <a:p>
          <a:endParaRPr lang="en-US"/>
        </a:p>
      </dgm:t>
    </dgm:pt>
    <dgm:pt modelId="{11D8E541-006C-4DCA-8366-69329FBC8004}" type="sibTrans" cxnId="{F076A899-FB70-4C0F-B8E1-BE564DABA5F8}">
      <dgm:prSet/>
      <dgm:spPr/>
      <dgm:t>
        <a:bodyPr/>
        <a:lstStyle/>
        <a:p>
          <a:endParaRPr lang="en-US"/>
        </a:p>
      </dgm:t>
    </dgm:pt>
    <dgm:pt modelId="{37D36AF5-8713-462C-B68F-B9AF716CCFB4}">
      <dgm:prSet/>
      <dgm:spPr/>
      <dgm:t>
        <a:bodyPr/>
        <a:lstStyle/>
        <a:p>
          <a:r>
            <a:rPr lang="en-US"/>
            <a:t>Explore convergence tolerances</a:t>
          </a:r>
        </a:p>
      </dgm:t>
    </dgm:pt>
    <dgm:pt modelId="{84EF7FA3-6E6F-4C3E-9485-4E4CA119B615}" type="parTrans" cxnId="{2E647344-4501-4FE9-95F9-DE6A56CEB1C3}">
      <dgm:prSet/>
      <dgm:spPr/>
      <dgm:t>
        <a:bodyPr/>
        <a:lstStyle/>
        <a:p>
          <a:endParaRPr lang="en-US"/>
        </a:p>
      </dgm:t>
    </dgm:pt>
    <dgm:pt modelId="{B11F5751-00E9-4F12-B7AB-BF5826CF960B}" type="sibTrans" cxnId="{2E647344-4501-4FE9-95F9-DE6A56CEB1C3}">
      <dgm:prSet/>
      <dgm:spPr/>
      <dgm:t>
        <a:bodyPr/>
        <a:lstStyle/>
        <a:p>
          <a:endParaRPr lang="en-US"/>
        </a:p>
      </dgm:t>
    </dgm:pt>
    <dgm:pt modelId="{FE4934B0-902B-4992-A3BA-1C0CB94E8AFA}" type="pres">
      <dgm:prSet presAssocID="{86D7DA4B-6EAE-4CF0-ACA6-6BC62B7752C2}" presName="vert0" presStyleCnt="0">
        <dgm:presLayoutVars>
          <dgm:dir/>
          <dgm:animOne val="branch"/>
          <dgm:animLvl val="lvl"/>
        </dgm:presLayoutVars>
      </dgm:prSet>
      <dgm:spPr/>
    </dgm:pt>
    <dgm:pt modelId="{947E61F5-4979-460F-9327-79C0FF3B9D5D}" type="pres">
      <dgm:prSet presAssocID="{8C1960C0-8DCE-41AB-9FC0-43116F1C02D6}" presName="thickLine" presStyleLbl="alignNode1" presStyleIdx="0" presStyleCnt="3"/>
      <dgm:spPr/>
    </dgm:pt>
    <dgm:pt modelId="{8A94D408-51D7-4FC6-815A-9DC719BECACF}" type="pres">
      <dgm:prSet presAssocID="{8C1960C0-8DCE-41AB-9FC0-43116F1C02D6}" presName="horz1" presStyleCnt="0"/>
      <dgm:spPr/>
    </dgm:pt>
    <dgm:pt modelId="{CF75D4E8-825C-4D48-AB1D-0965DFB000C6}" type="pres">
      <dgm:prSet presAssocID="{8C1960C0-8DCE-41AB-9FC0-43116F1C02D6}" presName="tx1" presStyleLbl="revTx" presStyleIdx="0" presStyleCnt="3"/>
      <dgm:spPr/>
    </dgm:pt>
    <dgm:pt modelId="{9A13D0DC-3E12-4288-A828-F00132CC9D35}" type="pres">
      <dgm:prSet presAssocID="{8C1960C0-8DCE-41AB-9FC0-43116F1C02D6}" presName="vert1" presStyleCnt="0"/>
      <dgm:spPr/>
    </dgm:pt>
    <dgm:pt modelId="{813A2A23-62F6-4118-83BD-DF647B81915E}" type="pres">
      <dgm:prSet presAssocID="{62D857BA-113A-41AA-94DB-43B309CB47D0}" presName="thickLine" presStyleLbl="alignNode1" presStyleIdx="1" presStyleCnt="3"/>
      <dgm:spPr/>
    </dgm:pt>
    <dgm:pt modelId="{5BC1D1BD-01F8-408D-ACA8-5CB25E1F6E9C}" type="pres">
      <dgm:prSet presAssocID="{62D857BA-113A-41AA-94DB-43B309CB47D0}" presName="horz1" presStyleCnt="0"/>
      <dgm:spPr/>
    </dgm:pt>
    <dgm:pt modelId="{FBE5FE94-A4DB-4A1F-AAE2-3F2A9A1F484D}" type="pres">
      <dgm:prSet presAssocID="{62D857BA-113A-41AA-94DB-43B309CB47D0}" presName="tx1" presStyleLbl="revTx" presStyleIdx="1" presStyleCnt="3"/>
      <dgm:spPr/>
    </dgm:pt>
    <dgm:pt modelId="{4441B735-865A-4DD7-ACE3-D646979877A4}" type="pres">
      <dgm:prSet presAssocID="{62D857BA-113A-41AA-94DB-43B309CB47D0}" presName="vert1" presStyleCnt="0"/>
      <dgm:spPr/>
    </dgm:pt>
    <dgm:pt modelId="{1AB012E5-1B71-4336-9A80-E4A2DC37E52A}" type="pres">
      <dgm:prSet presAssocID="{37D36AF5-8713-462C-B68F-B9AF716CCFB4}" presName="thickLine" presStyleLbl="alignNode1" presStyleIdx="2" presStyleCnt="3"/>
      <dgm:spPr/>
    </dgm:pt>
    <dgm:pt modelId="{5376748F-9B32-44B8-A15F-093586B18C9B}" type="pres">
      <dgm:prSet presAssocID="{37D36AF5-8713-462C-B68F-B9AF716CCFB4}" presName="horz1" presStyleCnt="0"/>
      <dgm:spPr/>
    </dgm:pt>
    <dgm:pt modelId="{5B4DF5AA-C50C-4DAD-8932-857CB14F4646}" type="pres">
      <dgm:prSet presAssocID="{37D36AF5-8713-462C-B68F-B9AF716CCFB4}" presName="tx1" presStyleLbl="revTx" presStyleIdx="2" presStyleCnt="3"/>
      <dgm:spPr/>
    </dgm:pt>
    <dgm:pt modelId="{349FC228-CC14-4FF0-A68A-439BE45B3FA3}" type="pres">
      <dgm:prSet presAssocID="{37D36AF5-8713-462C-B68F-B9AF716CCFB4}" presName="vert1" presStyleCnt="0"/>
      <dgm:spPr/>
    </dgm:pt>
  </dgm:ptLst>
  <dgm:cxnLst>
    <dgm:cxn modelId="{2E647344-4501-4FE9-95F9-DE6A56CEB1C3}" srcId="{86D7DA4B-6EAE-4CF0-ACA6-6BC62B7752C2}" destId="{37D36AF5-8713-462C-B68F-B9AF716CCFB4}" srcOrd="2" destOrd="0" parTransId="{84EF7FA3-6E6F-4C3E-9485-4E4CA119B615}" sibTransId="{B11F5751-00E9-4F12-B7AB-BF5826CF960B}"/>
    <dgm:cxn modelId="{86EF7964-DBB4-4CE9-AFDE-92E0C949FC7C}" type="presOf" srcId="{8C1960C0-8DCE-41AB-9FC0-43116F1C02D6}" destId="{CF75D4E8-825C-4D48-AB1D-0965DFB000C6}" srcOrd="0" destOrd="0" presId="urn:microsoft.com/office/officeart/2008/layout/LinedList"/>
    <dgm:cxn modelId="{F076A899-FB70-4C0F-B8E1-BE564DABA5F8}" srcId="{86D7DA4B-6EAE-4CF0-ACA6-6BC62B7752C2}" destId="{62D857BA-113A-41AA-94DB-43B309CB47D0}" srcOrd="1" destOrd="0" parTransId="{4395A52A-73D7-4C2F-87EB-B4C1E3396244}" sibTransId="{11D8E541-006C-4DCA-8366-69329FBC8004}"/>
    <dgm:cxn modelId="{972A7FB6-F93E-49D1-A047-0B9C24EC6773}" type="presOf" srcId="{37D36AF5-8713-462C-B68F-B9AF716CCFB4}" destId="{5B4DF5AA-C50C-4DAD-8932-857CB14F4646}" srcOrd="0" destOrd="0" presId="urn:microsoft.com/office/officeart/2008/layout/LinedList"/>
    <dgm:cxn modelId="{9D973CC7-3263-4B7F-B5A9-7506CC5E6E6F}" srcId="{86D7DA4B-6EAE-4CF0-ACA6-6BC62B7752C2}" destId="{8C1960C0-8DCE-41AB-9FC0-43116F1C02D6}" srcOrd="0" destOrd="0" parTransId="{A2DAE970-2F3C-4BC7-AACC-9983F2CCDDBE}" sibTransId="{54DA7231-37E6-40D4-AC90-49DD0C8FEE74}"/>
    <dgm:cxn modelId="{1E7534D3-8253-4F4D-9F1C-5B87779157B4}" type="presOf" srcId="{62D857BA-113A-41AA-94DB-43B309CB47D0}" destId="{FBE5FE94-A4DB-4A1F-AAE2-3F2A9A1F484D}" srcOrd="0" destOrd="0" presId="urn:microsoft.com/office/officeart/2008/layout/LinedList"/>
    <dgm:cxn modelId="{11764EFA-DB91-4ADE-B92C-E67CD0C6D44E}" type="presOf" srcId="{86D7DA4B-6EAE-4CF0-ACA6-6BC62B7752C2}" destId="{FE4934B0-902B-4992-A3BA-1C0CB94E8AFA}" srcOrd="0" destOrd="0" presId="urn:microsoft.com/office/officeart/2008/layout/LinedList"/>
    <dgm:cxn modelId="{81526623-CD30-40D0-8FAD-94925270CEF9}" type="presParOf" srcId="{FE4934B0-902B-4992-A3BA-1C0CB94E8AFA}" destId="{947E61F5-4979-460F-9327-79C0FF3B9D5D}" srcOrd="0" destOrd="0" presId="urn:microsoft.com/office/officeart/2008/layout/LinedList"/>
    <dgm:cxn modelId="{0DB0E9E2-FF49-47E0-9083-1FA49819208A}" type="presParOf" srcId="{FE4934B0-902B-4992-A3BA-1C0CB94E8AFA}" destId="{8A94D408-51D7-4FC6-815A-9DC719BECACF}" srcOrd="1" destOrd="0" presId="urn:microsoft.com/office/officeart/2008/layout/LinedList"/>
    <dgm:cxn modelId="{B94F5F18-7964-4FDD-BB04-02A87799E85C}" type="presParOf" srcId="{8A94D408-51D7-4FC6-815A-9DC719BECACF}" destId="{CF75D4E8-825C-4D48-AB1D-0965DFB000C6}" srcOrd="0" destOrd="0" presId="urn:microsoft.com/office/officeart/2008/layout/LinedList"/>
    <dgm:cxn modelId="{9E63A2A4-CA32-4783-9389-8295A8AA6391}" type="presParOf" srcId="{8A94D408-51D7-4FC6-815A-9DC719BECACF}" destId="{9A13D0DC-3E12-4288-A828-F00132CC9D35}" srcOrd="1" destOrd="0" presId="urn:microsoft.com/office/officeart/2008/layout/LinedList"/>
    <dgm:cxn modelId="{77E4143F-82F1-48F3-AA37-0DFCD1C545D3}" type="presParOf" srcId="{FE4934B0-902B-4992-A3BA-1C0CB94E8AFA}" destId="{813A2A23-62F6-4118-83BD-DF647B81915E}" srcOrd="2" destOrd="0" presId="urn:microsoft.com/office/officeart/2008/layout/LinedList"/>
    <dgm:cxn modelId="{07FC8006-67C5-4A60-9886-66C6C05F695D}" type="presParOf" srcId="{FE4934B0-902B-4992-A3BA-1C0CB94E8AFA}" destId="{5BC1D1BD-01F8-408D-ACA8-5CB25E1F6E9C}" srcOrd="3" destOrd="0" presId="urn:microsoft.com/office/officeart/2008/layout/LinedList"/>
    <dgm:cxn modelId="{4A344F25-17D8-4A66-AE19-DF12E7F25FF3}" type="presParOf" srcId="{5BC1D1BD-01F8-408D-ACA8-5CB25E1F6E9C}" destId="{FBE5FE94-A4DB-4A1F-AAE2-3F2A9A1F484D}" srcOrd="0" destOrd="0" presId="urn:microsoft.com/office/officeart/2008/layout/LinedList"/>
    <dgm:cxn modelId="{7219CD73-3959-4F4A-B393-40C36F77DC9F}" type="presParOf" srcId="{5BC1D1BD-01F8-408D-ACA8-5CB25E1F6E9C}" destId="{4441B735-865A-4DD7-ACE3-D646979877A4}" srcOrd="1" destOrd="0" presId="urn:microsoft.com/office/officeart/2008/layout/LinedList"/>
    <dgm:cxn modelId="{03AEA169-488F-4B43-81F0-4A1CFD7D609B}" type="presParOf" srcId="{FE4934B0-902B-4992-A3BA-1C0CB94E8AFA}" destId="{1AB012E5-1B71-4336-9A80-E4A2DC37E52A}" srcOrd="4" destOrd="0" presId="urn:microsoft.com/office/officeart/2008/layout/LinedList"/>
    <dgm:cxn modelId="{1B2AA203-AD04-4087-9909-312B8A89C4EB}" type="presParOf" srcId="{FE4934B0-902B-4992-A3BA-1C0CB94E8AFA}" destId="{5376748F-9B32-44B8-A15F-093586B18C9B}" srcOrd="5" destOrd="0" presId="urn:microsoft.com/office/officeart/2008/layout/LinedList"/>
    <dgm:cxn modelId="{6588D085-8473-4720-8F17-6B97F5995229}" type="presParOf" srcId="{5376748F-9B32-44B8-A15F-093586B18C9B}" destId="{5B4DF5AA-C50C-4DAD-8932-857CB14F4646}" srcOrd="0" destOrd="0" presId="urn:microsoft.com/office/officeart/2008/layout/LinedList"/>
    <dgm:cxn modelId="{5AE3CB83-4CC1-46B2-84EA-5549138776E7}" type="presParOf" srcId="{5376748F-9B32-44B8-A15F-093586B18C9B}" destId="{349FC228-CC14-4FF0-A68A-439BE45B3FA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6A29B-C97E-410E-BAED-9DE3FA3297FA}">
      <dsp:nvSpPr>
        <dsp:cNvPr id="0" name=""/>
        <dsp:cNvSpPr/>
      </dsp:nvSpPr>
      <dsp:spPr>
        <a:xfrm>
          <a:off x="0" y="402612"/>
          <a:ext cx="7886700" cy="815490"/>
        </a:xfrm>
        <a:prstGeom prst="roundRect">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Water accounting principles</a:t>
          </a:r>
        </a:p>
      </dsp:txBody>
      <dsp:txXfrm>
        <a:off x="39809" y="442421"/>
        <a:ext cx="7807082" cy="735872"/>
      </dsp:txXfrm>
    </dsp:sp>
    <dsp:sp modelId="{3CB977AA-E88D-4DA6-9A8E-956E03136851}">
      <dsp:nvSpPr>
        <dsp:cNvPr id="0" name=""/>
        <dsp:cNvSpPr/>
      </dsp:nvSpPr>
      <dsp:spPr>
        <a:xfrm>
          <a:off x="0" y="1316022"/>
          <a:ext cx="7886700" cy="815490"/>
        </a:xfrm>
        <a:prstGeom prst="roundRect">
          <a:avLst/>
        </a:prstGeom>
        <a:gradFill rotWithShape="0">
          <a:gsLst>
            <a:gs pos="0">
              <a:schemeClr val="accent1">
                <a:shade val="80000"/>
                <a:hueOff val="174641"/>
                <a:satOff val="-3128"/>
                <a:lumOff val="13293"/>
                <a:alphaOff val="0"/>
                <a:lumMod val="110000"/>
                <a:satMod val="105000"/>
                <a:tint val="67000"/>
              </a:schemeClr>
            </a:gs>
            <a:gs pos="50000">
              <a:schemeClr val="accent1">
                <a:shade val="80000"/>
                <a:hueOff val="174641"/>
                <a:satOff val="-3128"/>
                <a:lumOff val="13293"/>
                <a:alphaOff val="0"/>
                <a:lumMod val="105000"/>
                <a:satMod val="103000"/>
                <a:tint val="73000"/>
              </a:schemeClr>
            </a:gs>
            <a:gs pos="100000">
              <a:schemeClr val="accent1">
                <a:shade val="80000"/>
                <a:hueOff val="174641"/>
                <a:satOff val="-3128"/>
                <a:lumOff val="1329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Inflow allocation</a:t>
          </a:r>
        </a:p>
      </dsp:txBody>
      <dsp:txXfrm>
        <a:off x="39809" y="1355831"/>
        <a:ext cx="7807082" cy="735872"/>
      </dsp:txXfrm>
    </dsp:sp>
    <dsp:sp modelId="{FC431B8F-6AF2-4ADE-A021-6A6BEAEA7A16}">
      <dsp:nvSpPr>
        <dsp:cNvPr id="0" name=""/>
        <dsp:cNvSpPr/>
      </dsp:nvSpPr>
      <dsp:spPr>
        <a:xfrm>
          <a:off x="0" y="2229432"/>
          <a:ext cx="7886700" cy="815490"/>
        </a:xfrm>
        <a:prstGeom prst="roundRect">
          <a:avLst/>
        </a:prstGeom>
        <a:gradFill rotWithShape="0">
          <a:gsLst>
            <a:gs pos="0">
              <a:schemeClr val="accent1">
                <a:shade val="80000"/>
                <a:hueOff val="349283"/>
                <a:satOff val="-6256"/>
                <a:lumOff val="26585"/>
                <a:alphaOff val="0"/>
                <a:lumMod val="110000"/>
                <a:satMod val="105000"/>
                <a:tint val="67000"/>
              </a:schemeClr>
            </a:gs>
            <a:gs pos="50000">
              <a:schemeClr val="accent1">
                <a:shade val="80000"/>
                <a:hueOff val="349283"/>
                <a:satOff val="-6256"/>
                <a:lumOff val="26585"/>
                <a:alphaOff val="0"/>
                <a:lumMod val="105000"/>
                <a:satMod val="103000"/>
                <a:tint val="73000"/>
              </a:schemeClr>
            </a:gs>
            <a:gs pos="100000">
              <a:schemeClr val="accent1">
                <a:shade val="80000"/>
                <a:hueOff val="349283"/>
                <a:satOff val="-6256"/>
                <a:lumOff val="2658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Model operation priority under accounting</a:t>
          </a:r>
        </a:p>
      </dsp:txBody>
      <dsp:txXfrm>
        <a:off x="39809" y="2269241"/>
        <a:ext cx="7807082" cy="7358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7E61F5-4979-460F-9327-79C0FF3B9D5D}">
      <dsp:nvSpPr>
        <dsp:cNvPr id="0" name=""/>
        <dsp:cNvSpPr/>
      </dsp:nvSpPr>
      <dsp:spPr>
        <a:xfrm>
          <a:off x="0" y="2541"/>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75D4E8-825C-4D48-AB1D-0965DFB000C6}">
      <dsp:nvSpPr>
        <dsp:cNvPr id="0" name=""/>
        <dsp:cNvSpPr/>
      </dsp:nvSpPr>
      <dsp:spPr>
        <a:xfrm>
          <a:off x="0" y="2541"/>
          <a:ext cx="7886700" cy="1733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2133600">
            <a:lnSpc>
              <a:spcPct val="90000"/>
            </a:lnSpc>
            <a:spcBef>
              <a:spcPct val="0"/>
            </a:spcBef>
            <a:spcAft>
              <a:spcPct val="35000"/>
            </a:spcAft>
            <a:buNone/>
          </a:pPr>
          <a:r>
            <a:rPr lang="en-US" sz="4800" kern="1200"/>
            <a:t>Create water accounts</a:t>
          </a:r>
        </a:p>
      </dsp:txBody>
      <dsp:txXfrm>
        <a:off x="0" y="2541"/>
        <a:ext cx="7886700" cy="1733271"/>
      </dsp:txXfrm>
    </dsp:sp>
    <dsp:sp modelId="{813A2A23-62F6-4118-83BD-DF647B81915E}">
      <dsp:nvSpPr>
        <dsp:cNvPr id="0" name=""/>
        <dsp:cNvSpPr/>
      </dsp:nvSpPr>
      <dsp:spPr>
        <a:xfrm>
          <a:off x="0" y="1735813"/>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E5FE94-A4DB-4A1F-AAE2-3F2A9A1F484D}">
      <dsp:nvSpPr>
        <dsp:cNvPr id="0" name=""/>
        <dsp:cNvSpPr/>
      </dsp:nvSpPr>
      <dsp:spPr>
        <a:xfrm>
          <a:off x="0" y="1735813"/>
          <a:ext cx="7886700" cy="1733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2133600">
            <a:lnSpc>
              <a:spcPct val="90000"/>
            </a:lnSpc>
            <a:spcBef>
              <a:spcPct val="0"/>
            </a:spcBef>
            <a:spcAft>
              <a:spcPct val="35000"/>
            </a:spcAft>
            <a:buNone/>
          </a:pPr>
          <a:r>
            <a:rPr lang="en-US" sz="4800" kern="1200"/>
            <a:t>Determine firm yield for account</a:t>
          </a:r>
        </a:p>
      </dsp:txBody>
      <dsp:txXfrm>
        <a:off x="0" y="1735813"/>
        <a:ext cx="7886700" cy="1733271"/>
      </dsp:txXfrm>
    </dsp:sp>
    <dsp:sp modelId="{1AB012E5-1B71-4336-9A80-E4A2DC37E52A}">
      <dsp:nvSpPr>
        <dsp:cNvPr id="0" name=""/>
        <dsp:cNvSpPr/>
      </dsp:nvSpPr>
      <dsp:spPr>
        <a:xfrm>
          <a:off x="0" y="3469084"/>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4DF5AA-C50C-4DAD-8932-857CB14F4646}">
      <dsp:nvSpPr>
        <dsp:cNvPr id="0" name=""/>
        <dsp:cNvSpPr/>
      </dsp:nvSpPr>
      <dsp:spPr>
        <a:xfrm>
          <a:off x="0" y="3469084"/>
          <a:ext cx="7886700" cy="1733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2133600">
            <a:lnSpc>
              <a:spcPct val="90000"/>
            </a:lnSpc>
            <a:spcBef>
              <a:spcPct val="0"/>
            </a:spcBef>
            <a:spcAft>
              <a:spcPct val="35000"/>
            </a:spcAft>
            <a:buNone/>
          </a:pPr>
          <a:r>
            <a:rPr lang="en-US" sz="4800" kern="1200"/>
            <a:t>Explore convergence tolerances</a:t>
          </a:r>
        </a:p>
      </dsp:txBody>
      <dsp:txXfrm>
        <a:off x="0" y="3469084"/>
        <a:ext cx="7886700" cy="17332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2" tIns="46586" rIns="93172" bIns="46586" rtlCol="0"/>
          <a:lstStyle>
            <a:lvl1pPr algn="l">
              <a:defRPr sz="13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72" tIns="46586" rIns="93172" bIns="46586" rtlCol="0"/>
          <a:lstStyle>
            <a:lvl1pPr algn="r">
              <a:defRPr sz="1300"/>
            </a:lvl1pPr>
          </a:lstStyle>
          <a:p>
            <a:fld id="{861B1F75-870D-46BE-9126-175D30C1F9D8}" type="datetimeFigureOut">
              <a:rPr lang="en-US" smtClean="0"/>
              <a:t>11/16/2022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2" tIns="46586" rIns="93172" bIns="46586"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2" tIns="46586" rIns="93172" bIns="4658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2" tIns="46586" rIns="93172" bIns="46586" rtlCol="0" anchor="b"/>
          <a:lstStyle>
            <a:lvl1pPr algn="l">
              <a:defRPr sz="13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2" tIns="46586" rIns="93172" bIns="46586" rtlCol="0" anchor="b"/>
          <a:lstStyle>
            <a:lvl1pPr algn="r">
              <a:defRPr sz="1300"/>
            </a:lvl1pPr>
          </a:lstStyle>
          <a:p>
            <a:fld id="{F3103505-5F6F-4A6F-8E79-9C2C48D4BC26}" type="slidenum">
              <a:rPr lang="en-US" smtClean="0"/>
              <a:t>‹#›</a:t>
            </a:fld>
            <a:endParaRPr lang="en-US"/>
          </a:p>
        </p:txBody>
      </p:sp>
    </p:spTree>
    <p:extLst>
      <p:ext uri="{BB962C8B-B14F-4D97-AF65-F5344CB8AC3E}">
        <p14:creationId xmlns:p14="http://schemas.microsoft.com/office/powerpoint/2010/main" val="3102036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3103505-5F6F-4A6F-8E79-9C2C48D4BC26}" type="slidenum">
              <a:rPr lang="en-US" smtClean="0"/>
              <a:t>1</a:t>
            </a:fld>
            <a:endParaRPr lang="en-US"/>
          </a:p>
        </p:txBody>
      </p:sp>
    </p:spTree>
    <p:extLst>
      <p:ext uri="{BB962C8B-B14F-4D97-AF65-F5344CB8AC3E}">
        <p14:creationId xmlns:p14="http://schemas.microsoft.com/office/powerpoint/2010/main" val="4093023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 primary difference across different states is riparian states vs prior appropriation states. Lawsuits are common and can be acrimonious. </a:t>
            </a:r>
            <a:r>
              <a:rPr lang="en-US" sz="1300" dirty="0"/>
              <a:t>Currently USACE takes no position </a:t>
            </a:r>
            <a:r>
              <a:rPr lang="en-US" dirty="0"/>
              <a:t>on the correct method of allocating water to different users.</a:t>
            </a:r>
          </a:p>
        </p:txBody>
      </p:sp>
      <p:sp>
        <p:nvSpPr>
          <p:cNvPr id="4" name="Slide Number Placeholder 3"/>
          <p:cNvSpPr>
            <a:spLocks noGrp="1"/>
          </p:cNvSpPr>
          <p:nvPr>
            <p:ph type="sldNum" sz="quarter" idx="10"/>
          </p:nvPr>
        </p:nvSpPr>
        <p:spPr/>
        <p:txBody>
          <a:bodyPr/>
          <a:lstStyle/>
          <a:p>
            <a:fld id="{F3103505-5F6F-4A6F-8E79-9C2C48D4BC26}" type="slidenum">
              <a:rPr lang="en-US" smtClean="0"/>
              <a:t>11</a:t>
            </a:fld>
            <a:endParaRPr lang="en-US"/>
          </a:p>
        </p:txBody>
      </p:sp>
    </p:spTree>
    <p:extLst>
      <p:ext uri="{BB962C8B-B14F-4D97-AF65-F5344CB8AC3E}">
        <p14:creationId xmlns:p14="http://schemas.microsoft.com/office/powerpoint/2010/main" val="2655741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Allocating losses can be as complicated as allocating inflow. There are again several different methods, and your study will require its own determination of the best method. We will talk more about this issue in Lecture #9 tomorrow.</a:t>
            </a:r>
          </a:p>
        </p:txBody>
      </p:sp>
      <p:sp>
        <p:nvSpPr>
          <p:cNvPr id="4" name="Slide Number Placeholder 3"/>
          <p:cNvSpPr>
            <a:spLocks noGrp="1"/>
          </p:cNvSpPr>
          <p:nvPr>
            <p:ph type="sldNum" sz="quarter" idx="10"/>
          </p:nvPr>
        </p:nvSpPr>
        <p:spPr/>
        <p:txBody>
          <a:bodyPr/>
          <a:lstStyle/>
          <a:p>
            <a:fld id="{F3103505-5F6F-4A6F-8E79-9C2C48D4BC26}" type="slidenum">
              <a:rPr lang="en-US" smtClean="0"/>
              <a:t>12</a:t>
            </a:fld>
            <a:endParaRPr lang="en-US"/>
          </a:p>
        </p:txBody>
      </p:sp>
    </p:spTree>
    <p:extLst>
      <p:ext uri="{BB962C8B-B14F-4D97-AF65-F5344CB8AC3E}">
        <p14:creationId xmlns:p14="http://schemas.microsoft.com/office/powerpoint/2010/main" val="1798603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Using water accounts allows us to model different uses at the same time with less impacts among uses. If the fish and wildlife user uses most of their water, the water supply user can still have their account mostly full, or the other way around. F&amp;W decisions don’t affect the water supply account.</a:t>
            </a:r>
          </a:p>
        </p:txBody>
      </p:sp>
      <p:sp>
        <p:nvSpPr>
          <p:cNvPr id="4" name="Slide Number Placeholder 3"/>
          <p:cNvSpPr>
            <a:spLocks noGrp="1"/>
          </p:cNvSpPr>
          <p:nvPr>
            <p:ph type="sldNum" sz="quarter" idx="10"/>
          </p:nvPr>
        </p:nvSpPr>
        <p:spPr/>
        <p:txBody>
          <a:bodyPr/>
          <a:lstStyle/>
          <a:p>
            <a:fld id="{F3103505-5F6F-4A6F-8E79-9C2C48D4BC26}" type="slidenum">
              <a:rPr lang="en-US" smtClean="0"/>
              <a:t>13</a:t>
            </a:fld>
            <a:endParaRPr lang="en-US"/>
          </a:p>
        </p:txBody>
      </p:sp>
    </p:spTree>
    <p:extLst>
      <p:ext uri="{BB962C8B-B14F-4D97-AF65-F5344CB8AC3E}">
        <p14:creationId xmlns:p14="http://schemas.microsoft.com/office/powerpoint/2010/main" val="1949890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Using water accounts allows us to better model the operations at a reservoir. It also matches how many reservoir’s conservation pools are actually allocated. It is common for a reservoir to have portions of the con pool devoted to different users with different contracted storage amounts per user.</a:t>
            </a:r>
          </a:p>
        </p:txBody>
      </p:sp>
      <p:sp>
        <p:nvSpPr>
          <p:cNvPr id="4" name="Slide Number Placeholder 3"/>
          <p:cNvSpPr>
            <a:spLocks noGrp="1"/>
          </p:cNvSpPr>
          <p:nvPr>
            <p:ph type="sldNum" sz="quarter" idx="10"/>
          </p:nvPr>
        </p:nvSpPr>
        <p:spPr/>
        <p:txBody>
          <a:bodyPr/>
          <a:lstStyle/>
          <a:p>
            <a:fld id="{F3103505-5F6F-4A6F-8E79-9C2C48D4BC26}" type="slidenum">
              <a:rPr lang="en-US" smtClean="0"/>
              <a:t>14</a:t>
            </a:fld>
            <a:endParaRPr lang="en-US"/>
          </a:p>
        </p:txBody>
      </p:sp>
    </p:spTree>
    <p:extLst>
      <p:ext uri="{BB962C8B-B14F-4D97-AF65-F5344CB8AC3E}">
        <p14:creationId xmlns:p14="http://schemas.microsoft.com/office/powerpoint/2010/main" val="4253041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The percentage of conservation storage space allocated to the water supply user needs to be consistent with the use they need to make of the agreement, i.e. how much water they will need to withdraw from storage in a critical drought, and our assessment of how the new agreement will impact other project purposes (as the Water Supply Act requires Congressional approval for changes that would “seriously affect the purposes for which the project was authorized, surveyed, planned, or constructed, or which would involve major structural or operational changes…”, 43 USC 390d).</a:t>
            </a:r>
          </a:p>
          <a:p>
            <a:endParaRPr lang="en-US" dirty="0"/>
          </a:p>
          <a:p>
            <a:pPr lvl="0">
              <a:defRPr/>
            </a:pPr>
            <a:r>
              <a:rPr lang="en-US" dirty="0"/>
              <a:t>This slide tries to show how the agreement needs to be consistent between the study and operational phases.  Note that EM 1110-2-3600 documents that we consider water supply storage agreements to be a “firm commitment of reservoir storage.” (can’t seem to download the 2017 version for citation, but it’s pg. 2-18 of the 1987 version). Keeping in mind that PL 88-140 made water supply storage agreements permanent as long as the user continues to make their required repayments, one question is whether the operational interpretation of an agreement is still consistent with the original study’s assessment of its impacts on other authorized purposes 50 years later, 100 years, etc.? </a:t>
            </a:r>
          </a:p>
          <a:p>
            <a:pPr lvl="0">
              <a:defRPr/>
            </a:pPr>
            <a:r>
              <a:rPr lang="en-US" dirty="0"/>
              <a:t>Editorial: as long as our H&amp;H analysis is conservative and consistent with limitations placed on withdrawals under operational storage accounting and/or exercise of state water rights, it’s unlikely that a water supply user will be able to “harm” other project purposes in a future drought by withdrawing more water than was originally contemplated in the study leading up to the agreement.</a:t>
            </a:r>
          </a:p>
          <a:p>
            <a:pPr lvl="0">
              <a:defRPr/>
            </a:pPr>
            <a:endParaRPr lang="en-US" dirty="0"/>
          </a:p>
          <a:p>
            <a:pPr lvl="0">
              <a:defRPr/>
            </a:pPr>
            <a:r>
              <a:rPr lang="en-US" dirty="0"/>
              <a:t>Note that dashed lines in this slide highlight issues in the current draft rule on water supply authorities.</a:t>
            </a:r>
          </a:p>
        </p:txBody>
      </p:sp>
      <p:sp>
        <p:nvSpPr>
          <p:cNvPr id="4" name="Slide Number Placeholder 3"/>
          <p:cNvSpPr>
            <a:spLocks noGrp="1"/>
          </p:cNvSpPr>
          <p:nvPr>
            <p:ph type="sldNum" sz="quarter" idx="10"/>
          </p:nvPr>
        </p:nvSpPr>
        <p:spPr/>
        <p:txBody>
          <a:bodyPr/>
          <a:lstStyle/>
          <a:p>
            <a:fld id="{06A0A3C6-4E22-46FB-836F-CA2C48EC4DC1}" type="slidenum">
              <a:rPr lang="en-US" smtClean="0"/>
              <a:pPr/>
              <a:t>15</a:t>
            </a:fld>
            <a:endParaRPr lang="en-US"/>
          </a:p>
        </p:txBody>
      </p:sp>
    </p:spTree>
    <p:extLst>
      <p:ext uri="{BB962C8B-B14F-4D97-AF65-F5344CB8AC3E}">
        <p14:creationId xmlns:p14="http://schemas.microsoft.com/office/powerpoint/2010/main" val="2771977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Now we will look at how HEC-ResSim models water accounts. Keep in mind that accounting features are under active development and may change over time.</a:t>
            </a:r>
          </a:p>
          <a:p>
            <a:endParaRPr lang="en-US" dirty="0"/>
          </a:p>
          <a:p>
            <a:endParaRPr lang="en-US" dirty="0"/>
          </a:p>
        </p:txBody>
      </p:sp>
      <p:sp>
        <p:nvSpPr>
          <p:cNvPr id="4" name="Slide Number Placeholder 3"/>
          <p:cNvSpPr>
            <a:spLocks noGrp="1"/>
          </p:cNvSpPr>
          <p:nvPr>
            <p:ph type="sldNum" sz="quarter" idx="10"/>
          </p:nvPr>
        </p:nvSpPr>
        <p:spPr/>
        <p:txBody>
          <a:bodyPr/>
          <a:lstStyle/>
          <a:p>
            <a:fld id="{F3103505-5F6F-4A6F-8E79-9C2C48D4BC26}" type="slidenum">
              <a:rPr lang="en-US" smtClean="0"/>
              <a:t>16</a:t>
            </a:fld>
            <a:endParaRPr lang="en-US"/>
          </a:p>
        </p:txBody>
      </p:sp>
    </p:spTree>
    <p:extLst>
      <p:ext uri="{BB962C8B-B14F-4D97-AF65-F5344CB8AC3E}">
        <p14:creationId xmlns:p14="http://schemas.microsoft.com/office/powerpoint/2010/main" val="836675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3103505-5F6F-4A6F-8E79-9C2C48D4BC26}" type="slidenum">
              <a:rPr lang="en-US" smtClean="0"/>
              <a:t>17</a:t>
            </a:fld>
            <a:endParaRPr lang="en-US"/>
          </a:p>
        </p:txBody>
      </p:sp>
    </p:spTree>
    <p:extLst>
      <p:ext uri="{BB962C8B-B14F-4D97-AF65-F5344CB8AC3E}">
        <p14:creationId xmlns:p14="http://schemas.microsoft.com/office/powerpoint/2010/main" val="2377358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A635512-9561-4494-9863-B48302E7F8C0}" type="slidenum">
              <a:rPr lang="en-US" smtClean="0"/>
              <a:pPr>
                <a:defRPr/>
              </a:pPr>
              <a:t>18</a:t>
            </a:fld>
            <a:endParaRPr lang="en-US"/>
          </a:p>
        </p:txBody>
      </p:sp>
    </p:spTree>
    <p:extLst>
      <p:ext uri="{BB962C8B-B14F-4D97-AF65-F5344CB8AC3E}">
        <p14:creationId xmlns:p14="http://schemas.microsoft.com/office/powerpoint/2010/main" val="669864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103505-5F6F-4A6F-8E79-9C2C48D4BC26}" type="slidenum">
              <a:rPr lang="en-US" smtClean="0"/>
              <a:t>19</a:t>
            </a:fld>
            <a:endParaRPr lang="en-US"/>
          </a:p>
        </p:txBody>
      </p:sp>
    </p:spTree>
    <p:extLst>
      <p:ext uri="{BB962C8B-B14F-4D97-AF65-F5344CB8AC3E}">
        <p14:creationId xmlns:p14="http://schemas.microsoft.com/office/powerpoint/2010/main" val="20454316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103505-5F6F-4A6F-8E79-9C2C48D4BC26}" type="slidenum">
              <a:rPr lang="en-US" smtClean="0"/>
              <a:t>20</a:t>
            </a:fld>
            <a:endParaRPr lang="en-US"/>
          </a:p>
        </p:txBody>
      </p:sp>
    </p:spTree>
    <p:extLst>
      <p:ext uri="{BB962C8B-B14F-4D97-AF65-F5344CB8AC3E}">
        <p14:creationId xmlns:p14="http://schemas.microsoft.com/office/powerpoint/2010/main" val="138446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Now we will go over water accounting. </a:t>
            </a:r>
            <a:r>
              <a:rPr lang="en-US" sz="1300" dirty="0"/>
              <a:t>Water accounting is a way of keeping track of specific uses of different portions of the total usable conservation storage space.</a:t>
            </a:r>
          </a:p>
          <a:p>
            <a:endParaRPr lang="en-US" dirty="0"/>
          </a:p>
          <a:p>
            <a:r>
              <a:rPr lang="en-US" dirty="0"/>
              <a:t>Before we learned that iterative simulation is the recommended method for firm yield analysis, and you have worked through some iterative simulation workshops. Now we will add the other half of the USACE recommended method, which is including water accounts in the simulation model.</a:t>
            </a:r>
          </a:p>
        </p:txBody>
      </p:sp>
      <p:sp>
        <p:nvSpPr>
          <p:cNvPr id="4" name="Slide Number Placeholder 3"/>
          <p:cNvSpPr>
            <a:spLocks noGrp="1"/>
          </p:cNvSpPr>
          <p:nvPr>
            <p:ph type="sldNum" sz="quarter" idx="10"/>
          </p:nvPr>
        </p:nvSpPr>
        <p:spPr/>
        <p:txBody>
          <a:bodyPr/>
          <a:lstStyle/>
          <a:p>
            <a:fld id="{F3103505-5F6F-4A6F-8E79-9C2C48D4BC26}" type="slidenum">
              <a:rPr lang="en-US" smtClean="0"/>
              <a:t>2</a:t>
            </a:fld>
            <a:endParaRPr lang="en-US"/>
          </a:p>
        </p:txBody>
      </p:sp>
    </p:spTree>
    <p:extLst>
      <p:ext uri="{BB962C8B-B14F-4D97-AF65-F5344CB8AC3E}">
        <p14:creationId xmlns:p14="http://schemas.microsoft.com/office/powerpoint/2010/main" val="29477033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will go over the steps to create and model a water account in HEC-ResSim. Water accounts are part of the Network, and can apply to multiple reservoirs if needed.</a:t>
            </a:r>
          </a:p>
          <a:p>
            <a:endParaRPr lang="en-US" dirty="0"/>
          </a:p>
          <a:p>
            <a:pPr marL="232929" indent="-232929">
              <a:buAutoNum type="arabicPeriod"/>
            </a:pPr>
            <a:r>
              <a:rPr lang="en-US" dirty="0"/>
              <a:t>Select the Water Account Sets option from the Edit menu (on either Network or Simulation modules, with a Network or Simulation open)</a:t>
            </a:r>
          </a:p>
          <a:p>
            <a:pPr marL="232929" indent="-232929">
              <a:buAutoNum type="arabicPeriod"/>
            </a:pPr>
            <a:r>
              <a:rPr lang="en-US" dirty="0"/>
              <a:t>The water account set editor will open</a:t>
            </a:r>
          </a:p>
        </p:txBody>
      </p:sp>
      <p:sp>
        <p:nvSpPr>
          <p:cNvPr id="4" name="Slide Number Placeholder 3"/>
          <p:cNvSpPr>
            <a:spLocks noGrp="1"/>
          </p:cNvSpPr>
          <p:nvPr>
            <p:ph type="sldNum" sz="quarter" idx="10"/>
          </p:nvPr>
        </p:nvSpPr>
        <p:spPr/>
        <p:txBody>
          <a:bodyPr/>
          <a:lstStyle/>
          <a:p>
            <a:fld id="{F3103505-5F6F-4A6F-8E79-9C2C48D4BC26}" type="slidenum">
              <a:rPr lang="en-US" smtClean="0"/>
              <a:t>21</a:t>
            </a:fld>
            <a:endParaRPr lang="en-US"/>
          </a:p>
        </p:txBody>
      </p:sp>
    </p:spTree>
    <p:extLst>
      <p:ext uri="{BB962C8B-B14F-4D97-AF65-F5344CB8AC3E}">
        <p14:creationId xmlns:p14="http://schemas.microsoft.com/office/powerpoint/2010/main" val="20834732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232929" indent="-232929">
              <a:buAutoNum type="arabicPeriod"/>
            </a:pPr>
            <a:r>
              <a:rPr lang="en-US" dirty="0"/>
              <a:t>Accounts are held in account sets, so first we need to create a set to hold our account.</a:t>
            </a:r>
          </a:p>
          <a:p>
            <a:pPr marL="232929" indent="-232929">
              <a:buAutoNum type="arabicPeriod"/>
            </a:pPr>
            <a:r>
              <a:rPr lang="en-US" dirty="0"/>
              <a:t>We need to choose a name for our set that will be meaningful to us and other model users</a:t>
            </a:r>
          </a:p>
          <a:p>
            <a:pPr marL="232929" indent="-232929">
              <a:buAutoNum type="arabicPeriod"/>
            </a:pPr>
            <a:r>
              <a:rPr lang="en-US" dirty="0"/>
              <a:t>We have to tell ResSim which reservoirs include storage for our account, which is simple for now since we only have one reservoir, but later we will look at multiple reservoirs as well.</a:t>
            </a:r>
          </a:p>
          <a:p>
            <a:pPr marL="232929" indent="-232929">
              <a:buAutoNum type="arabicPeriod"/>
            </a:pPr>
            <a:r>
              <a:rPr lang="en-US" dirty="0"/>
              <a:t>For each reservoir, we need to choose which operations this account should be linked to. Later we will choose a specific rule from the operations set.</a:t>
            </a:r>
          </a:p>
          <a:p>
            <a:pPr marL="232929" indent="-232929">
              <a:buAutoNum type="arabicPeriod"/>
            </a:pPr>
            <a:r>
              <a:rPr lang="en-US" dirty="0"/>
              <a:t>We also have to define the limits of the con pool. ResSim automatically assumes the guide curve marks the top of the con pool, but we need to specify the bottom.</a:t>
            </a:r>
          </a:p>
          <a:p>
            <a:endParaRPr lang="en-US" dirty="0"/>
          </a:p>
        </p:txBody>
      </p:sp>
      <p:sp>
        <p:nvSpPr>
          <p:cNvPr id="4" name="Slide Number Placeholder 3"/>
          <p:cNvSpPr>
            <a:spLocks noGrp="1"/>
          </p:cNvSpPr>
          <p:nvPr>
            <p:ph type="sldNum" sz="quarter" idx="10"/>
          </p:nvPr>
        </p:nvSpPr>
        <p:spPr/>
        <p:txBody>
          <a:bodyPr/>
          <a:lstStyle/>
          <a:p>
            <a:fld id="{F3103505-5F6F-4A6F-8E79-9C2C48D4BC26}" type="slidenum">
              <a:rPr lang="en-US" smtClean="0"/>
              <a:t>22</a:t>
            </a:fld>
            <a:endParaRPr lang="en-US"/>
          </a:p>
        </p:txBody>
      </p:sp>
    </p:spTree>
    <p:extLst>
      <p:ext uri="{BB962C8B-B14F-4D97-AF65-F5344CB8AC3E}">
        <p14:creationId xmlns:p14="http://schemas.microsoft.com/office/powerpoint/2010/main" val="29327726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232929" indent="-232929">
              <a:buAutoNum type="arabicPeriod"/>
            </a:pPr>
            <a:r>
              <a:rPr lang="en-US" dirty="0"/>
              <a:t>After we create our account set, we can create an account to put in it.</a:t>
            </a:r>
          </a:p>
          <a:p>
            <a:pPr marL="232929" indent="-232929">
              <a:buAutoNum type="arabicPeriod"/>
            </a:pPr>
            <a:r>
              <a:rPr lang="en-US" dirty="0"/>
              <a:t>We can name the account after the user or purpose it belongs to.</a:t>
            </a:r>
          </a:p>
          <a:p>
            <a:pPr marL="232929" indent="-232929">
              <a:buAutoNum type="arabicPeriod"/>
            </a:pPr>
            <a:r>
              <a:rPr lang="en-US" dirty="0"/>
              <a:t>The available rules from the operations set we chose are shown here. Only one rule can be attached to an account. The rule is used to define outflows from the account. Releases requested by the selected rule will be deducted from the account storage.</a:t>
            </a:r>
          </a:p>
          <a:p>
            <a:pPr marL="232929" indent="-232929">
              <a:buAutoNum type="arabicPeriod"/>
            </a:pPr>
            <a:r>
              <a:rPr lang="en-US" dirty="0"/>
              <a:t>We need to select the rule we want attached to the account.</a:t>
            </a:r>
          </a:p>
          <a:p>
            <a:pPr marL="232929" indent="-232929">
              <a:buAutoNum type="arabicPeriod"/>
            </a:pPr>
            <a:r>
              <a:rPr lang="en-US" dirty="0"/>
              <a:t>We have two choices for defining the size of the account, percent of con pool or an absolute volume.</a:t>
            </a:r>
          </a:p>
          <a:p>
            <a:pPr marL="232929" indent="-232929">
              <a:buAutoNum type="arabicPeriod"/>
            </a:pPr>
            <a:r>
              <a:rPr lang="en-US" dirty="0"/>
              <a:t>Once we choose the method, we need to enter a size either as a percentage or as a value in acre-feet.</a:t>
            </a:r>
          </a:p>
        </p:txBody>
      </p:sp>
      <p:sp>
        <p:nvSpPr>
          <p:cNvPr id="4" name="Slide Number Placeholder 3"/>
          <p:cNvSpPr>
            <a:spLocks noGrp="1"/>
          </p:cNvSpPr>
          <p:nvPr>
            <p:ph type="sldNum" sz="quarter" idx="10"/>
          </p:nvPr>
        </p:nvSpPr>
        <p:spPr/>
        <p:txBody>
          <a:bodyPr/>
          <a:lstStyle/>
          <a:p>
            <a:fld id="{F3103505-5F6F-4A6F-8E79-9C2C48D4BC26}" type="slidenum">
              <a:rPr lang="en-US" smtClean="0"/>
              <a:t>23</a:t>
            </a:fld>
            <a:endParaRPr lang="en-US"/>
          </a:p>
        </p:txBody>
      </p:sp>
    </p:spTree>
    <p:extLst>
      <p:ext uri="{BB962C8B-B14F-4D97-AF65-F5344CB8AC3E}">
        <p14:creationId xmlns:p14="http://schemas.microsoft.com/office/powerpoint/2010/main" val="24516169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Once we have created our account we need to modify some alternative options to include the account in the run.</a:t>
            </a:r>
          </a:p>
          <a:p>
            <a:pPr marL="232929" indent="-232929">
              <a:buAutoNum type="arabicPeriod"/>
            </a:pPr>
            <a:r>
              <a:rPr lang="en-US" dirty="0"/>
              <a:t>We can choose the account set to use the same way we chose an operations set, in the Alternative.</a:t>
            </a:r>
          </a:p>
          <a:p>
            <a:pPr marL="232929" indent="-232929">
              <a:buAutoNum type="arabicPeriod"/>
            </a:pPr>
            <a:r>
              <a:rPr lang="en-US" dirty="0"/>
              <a:t>We need to change yield analysis options as well. The other choice for yield analysis type is to determine yield just for one account instead of the whole reservoir. </a:t>
            </a:r>
          </a:p>
          <a:p>
            <a:pPr marL="232929" indent="-232929">
              <a:buAutoNum type="arabicPeriod"/>
            </a:pPr>
            <a:r>
              <a:rPr lang="en-US" dirty="0"/>
              <a:t>We need to specify what account we are finding a yield for.</a:t>
            </a:r>
          </a:p>
          <a:p>
            <a:pPr marL="232929" indent="-232929">
              <a:buAutoNum type="arabicPeriod"/>
            </a:pPr>
            <a:r>
              <a:rPr lang="en-US" dirty="0"/>
              <a:t>Just like the full reservoir yield analysis, we need to set a tolerance for how close to empty the account storage needs to be to be considered empty.</a:t>
            </a:r>
          </a:p>
          <a:p>
            <a:pPr marL="232929" indent="-232929">
              <a:buAutoNum type="arabicPeriod"/>
            </a:pPr>
            <a:r>
              <a:rPr lang="en-US" dirty="0"/>
              <a:t>We have to choose what type of yield we want to determine, just like in the full reservoir analysis.</a:t>
            </a:r>
          </a:p>
          <a:p>
            <a:pPr marL="232929" indent="-232929">
              <a:buAutoNum type="arabicPeriod"/>
            </a:pPr>
            <a:r>
              <a:rPr lang="en-US" dirty="0"/>
              <a:t>We then choose the rule that the tool will iterate over. It should be the same as the rule we attached to the water account.</a:t>
            </a:r>
          </a:p>
          <a:p>
            <a:pPr marL="232929" indent="-232929">
              <a:buAutoNum type="arabicPeriod"/>
            </a:pPr>
            <a:r>
              <a:rPr lang="en-US" dirty="0"/>
              <a:t>We need to select the rule to make it active in the tool.</a:t>
            </a:r>
          </a:p>
        </p:txBody>
      </p:sp>
      <p:sp>
        <p:nvSpPr>
          <p:cNvPr id="4" name="Slide Number Placeholder 3"/>
          <p:cNvSpPr>
            <a:spLocks noGrp="1"/>
          </p:cNvSpPr>
          <p:nvPr>
            <p:ph type="sldNum" sz="quarter" idx="10"/>
          </p:nvPr>
        </p:nvSpPr>
        <p:spPr/>
        <p:txBody>
          <a:bodyPr/>
          <a:lstStyle/>
          <a:p>
            <a:fld id="{F3103505-5F6F-4A6F-8E79-9C2C48D4BC26}" type="slidenum">
              <a:rPr lang="en-US" smtClean="0"/>
              <a:t>24</a:t>
            </a:fld>
            <a:endParaRPr lang="en-US"/>
          </a:p>
        </p:txBody>
      </p:sp>
    </p:spTree>
    <p:extLst>
      <p:ext uri="{BB962C8B-B14F-4D97-AF65-F5344CB8AC3E}">
        <p14:creationId xmlns:p14="http://schemas.microsoft.com/office/powerpoint/2010/main" val="14592136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232929" indent="-232929">
              <a:buAutoNum type="arabicPeriod"/>
            </a:pPr>
            <a:r>
              <a:rPr lang="en-US" dirty="0"/>
              <a:t>Continuing down the yield analysis tab, we have to set a flow tolerance to define how much shortage is acceptable. The tolerance will affect how quickly the tool converges on a yield, and how precise that yield is.</a:t>
            </a:r>
          </a:p>
          <a:p>
            <a:pPr marL="232929" indent="-232929">
              <a:buAutoNum type="arabicPeriod"/>
            </a:pPr>
            <a:r>
              <a:rPr lang="en-US" dirty="0"/>
              <a:t>We can also limit the number of iterations to prevent excessive run times.</a:t>
            </a:r>
          </a:p>
          <a:p>
            <a:pPr marL="232929" indent="-232929">
              <a:buAutoNum type="arabicPeriod"/>
            </a:pPr>
            <a:r>
              <a:rPr lang="en-US" dirty="0"/>
              <a:t>We have the same choices for search method we did for the full reservoir analysis.</a:t>
            </a:r>
          </a:p>
          <a:p>
            <a:pPr marL="232929" indent="-232929">
              <a:buAutoNum type="arabicPeriod"/>
            </a:pPr>
            <a:r>
              <a:rPr lang="en-US" dirty="0"/>
              <a:t>Finally, we need to set an initial lookback storage amount for the account, anywhere from empty to full. Typically a yield study will assume full storage at the start of the period of record.</a:t>
            </a:r>
          </a:p>
        </p:txBody>
      </p:sp>
      <p:sp>
        <p:nvSpPr>
          <p:cNvPr id="4" name="Slide Number Placeholder 3"/>
          <p:cNvSpPr>
            <a:spLocks noGrp="1"/>
          </p:cNvSpPr>
          <p:nvPr>
            <p:ph type="sldNum" sz="quarter" idx="10"/>
          </p:nvPr>
        </p:nvSpPr>
        <p:spPr/>
        <p:txBody>
          <a:bodyPr/>
          <a:lstStyle/>
          <a:p>
            <a:fld id="{F3103505-5F6F-4A6F-8E79-9C2C48D4BC26}" type="slidenum">
              <a:rPr lang="en-US" smtClean="0"/>
              <a:t>25</a:t>
            </a:fld>
            <a:endParaRPr lang="en-US"/>
          </a:p>
        </p:txBody>
      </p:sp>
    </p:spTree>
    <p:extLst>
      <p:ext uri="{BB962C8B-B14F-4D97-AF65-F5344CB8AC3E}">
        <p14:creationId xmlns:p14="http://schemas.microsoft.com/office/powerpoint/2010/main" val="13634929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26</a:t>
            </a:fld>
            <a:endParaRPr lang="en-US"/>
          </a:p>
        </p:txBody>
      </p:sp>
    </p:spTree>
    <p:extLst>
      <p:ext uri="{BB962C8B-B14F-4D97-AF65-F5344CB8AC3E}">
        <p14:creationId xmlns:p14="http://schemas.microsoft.com/office/powerpoint/2010/main" val="25806070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27</a:t>
            </a:fld>
            <a:endParaRPr lang="en-US"/>
          </a:p>
        </p:txBody>
      </p:sp>
    </p:spTree>
    <p:extLst>
      <p:ext uri="{BB962C8B-B14F-4D97-AF65-F5344CB8AC3E}">
        <p14:creationId xmlns:p14="http://schemas.microsoft.com/office/powerpoint/2010/main" val="40523357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F976BC-B5ED-4E08-8DEF-E37F4B06A1F5}" type="slidenum">
              <a:rPr lang="en-US" smtClean="0"/>
              <a:t>28</a:t>
            </a:fld>
            <a:endParaRPr lang="en-US"/>
          </a:p>
        </p:txBody>
      </p:sp>
    </p:spTree>
    <p:extLst>
      <p:ext uri="{BB962C8B-B14F-4D97-AF65-F5344CB8AC3E}">
        <p14:creationId xmlns:p14="http://schemas.microsoft.com/office/powerpoint/2010/main" val="3690449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Knowing the yield for a portion of the Con Pool will help us answer the primary question for this course: What % of the Con Pool do I need to contract to provide a certain firm yield?</a:t>
            </a:r>
          </a:p>
          <a:p>
            <a:endParaRPr lang="en-US" dirty="0"/>
          </a:p>
          <a:p>
            <a:r>
              <a:rPr lang="en-US" dirty="0"/>
              <a:t>The yield analysis tool gets us part of the way there, but we typically want to flip the question around with a set firm yield and varying storage.</a:t>
            </a:r>
          </a:p>
          <a:p>
            <a:endParaRPr lang="en-US" dirty="0"/>
          </a:p>
          <a:p>
            <a:endParaRPr lang="en-US" dirty="0"/>
          </a:p>
        </p:txBody>
      </p:sp>
      <p:sp>
        <p:nvSpPr>
          <p:cNvPr id="4" name="Slide Number Placeholder 3"/>
          <p:cNvSpPr>
            <a:spLocks noGrp="1"/>
          </p:cNvSpPr>
          <p:nvPr>
            <p:ph type="sldNum" sz="quarter" idx="10"/>
          </p:nvPr>
        </p:nvSpPr>
        <p:spPr/>
        <p:txBody>
          <a:bodyPr/>
          <a:lstStyle/>
          <a:p>
            <a:fld id="{F3103505-5F6F-4A6F-8E79-9C2C48D4BC26}" type="slidenum">
              <a:rPr lang="en-US" smtClean="0"/>
              <a:t>3</a:t>
            </a:fld>
            <a:endParaRPr lang="en-US"/>
          </a:p>
        </p:txBody>
      </p:sp>
    </p:spTree>
    <p:extLst>
      <p:ext uri="{BB962C8B-B14F-4D97-AF65-F5344CB8AC3E}">
        <p14:creationId xmlns:p14="http://schemas.microsoft.com/office/powerpoint/2010/main" val="2980629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Yield will not always be proportional to storage size, due to interactions between purposes and details of how the accounting is done.</a:t>
            </a:r>
          </a:p>
          <a:p>
            <a:endParaRPr lang="en-US" dirty="0"/>
          </a:p>
          <a:p>
            <a:r>
              <a:rPr lang="en-US" dirty="0"/>
              <a:t>HEC-ResSim will tell us the yield for a given storage. We can then change the size of the storage until we get a yield that matches the request. We will look at this idea more in the final workshop.</a:t>
            </a:r>
          </a:p>
        </p:txBody>
      </p:sp>
      <p:sp>
        <p:nvSpPr>
          <p:cNvPr id="4" name="Slide Number Placeholder 3"/>
          <p:cNvSpPr>
            <a:spLocks noGrp="1"/>
          </p:cNvSpPr>
          <p:nvPr>
            <p:ph type="sldNum" sz="quarter" idx="10"/>
          </p:nvPr>
        </p:nvSpPr>
        <p:spPr/>
        <p:txBody>
          <a:bodyPr/>
          <a:lstStyle/>
          <a:p>
            <a:fld id="{F3103505-5F6F-4A6F-8E79-9C2C48D4BC26}" type="slidenum">
              <a:rPr lang="en-US" smtClean="0"/>
              <a:t>4</a:t>
            </a:fld>
            <a:endParaRPr lang="en-US"/>
          </a:p>
        </p:txBody>
      </p:sp>
    </p:spTree>
    <p:extLst>
      <p:ext uri="{BB962C8B-B14F-4D97-AF65-F5344CB8AC3E}">
        <p14:creationId xmlns:p14="http://schemas.microsoft.com/office/powerpoint/2010/main" val="210015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While operating zones have many benefits, using single-purpose horizontal zones does not necessarily work well. For example, if a reservoir’s con pool was split into a water supply zone on top, and a fish and wildlife zone below that, it would setup odd incentives. The fish and wildlife user would not be able to access their water until water supply storage was exhausted. They would hope for a drought so they could use more water. This is a silly example but does illustrate a complication with horizontal zones.</a:t>
            </a:r>
          </a:p>
        </p:txBody>
      </p:sp>
      <p:sp>
        <p:nvSpPr>
          <p:cNvPr id="4" name="Slide Number Placeholder 3"/>
          <p:cNvSpPr>
            <a:spLocks noGrp="1"/>
          </p:cNvSpPr>
          <p:nvPr>
            <p:ph type="sldNum" sz="quarter" idx="10"/>
          </p:nvPr>
        </p:nvSpPr>
        <p:spPr/>
        <p:txBody>
          <a:bodyPr/>
          <a:lstStyle/>
          <a:p>
            <a:fld id="{F3103505-5F6F-4A6F-8E79-9C2C48D4BC26}" type="slidenum">
              <a:rPr lang="en-US" smtClean="0"/>
              <a:t>5</a:t>
            </a:fld>
            <a:endParaRPr lang="en-US"/>
          </a:p>
        </p:txBody>
      </p:sp>
    </p:spTree>
    <p:extLst>
      <p:ext uri="{BB962C8B-B14F-4D97-AF65-F5344CB8AC3E}">
        <p14:creationId xmlns:p14="http://schemas.microsoft.com/office/powerpoint/2010/main" val="2477072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In the previous lecture and workshop, we saw that it can be difficult to balance releasing </a:t>
            </a:r>
            <a:r>
              <a:rPr lang="en-US" sz="1300" dirty="0"/>
              <a:t>water for the future when operating for multiple purposes</a:t>
            </a:r>
            <a:r>
              <a:rPr lang="en-US" dirty="0"/>
              <a:t>. Water accounting is one method to help with that decision. Having a dedicated water account for each user allows the users to plan more effectively for future needs because they know how much water they have and don’t need to worry about other user’s decisions as much.</a:t>
            </a:r>
          </a:p>
        </p:txBody>
      </p:sp>
      <p:sp>
        <p:nvSpPr>
          <p:cNvPr id="4" name="Slide Number Placeholder 3"/>
          <p:cNvSpPr>
            <a:spLocks noGrp="1"/>
          </p:cNvSpPr>
          <p:nvPr>
            <p:ph type="sldNum" sz="quarter" idx="10"/>
          </p:nvPr>
        </p:nvSpPr>
        <p:spPr/>
        <p:txBody>
          <a:bodyPr/>
          <a:lstStyle/>
          <a:p>
            <a:fld id="{F3103505-5F6F-4A6F-8E79-9C2C48D4BC26}" type="slidenum">
              <a:rPr lang="en-US" smtClean="0"/>
              <a:t>6</a:t>
            </a:fld>
            <a:endParaRPr lang="en-US"/>
          </a:p>
        </p:txBody>
      </p:sp>
    </p:spTree>
    <p:extLst>
      <p:ext uri="{BB962C8B-B14F-4D97-AF65-F5344CB8AC3E}">
        <p14:creationId xmlns:p14="http://schemas.microsoft.com/office/powerpoint/2010/main" val="3513890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treat yield analysis for a water account the same as yield analysis for the whole con pool. We perform the same steps in the same way, we just use the values for the account rather than the whole pool. That means we need to define and track account inflows, account outflows, and account storage.</a:t>
            </a:r>
          </a:p>
        </p:txBody>
      </p:sp>
      <p:sp>
        <p:nvSpPr>
          <p:cNvPr id="4" name="Slide Number Placeholder 3"/>
          <p:cNvSpPr>
            <a:spLocks noGrp="1"/>
          </p:cNvSpPr>
          <p:nvPr>
            <p:ph type="sldNum" sz="quarter" idx="10"/>
          </p:nvPr>
        </p:nvSpPr>
        <p:spPr/>
        <p:txBody>
          <a:bodyPr/>
          <a:lstStyle/>
          <a:p>
            <a:fld id="{F3103505-5F6F-4A6F-8E79-9C2C48D4BC26}" type="slidenum">
              <a:rPr lang="en-US" smtClean="0"/>
              <a:t>7</a:t>
            </a:fld>
            <a:endParaRPr lang="en-US"/>
          </a:p>
        </p:txBody>
      </p:sp>
    </p:spTree>
    <p:extLst>
      <p:ext uri="{BB962C8B-B14F-4D97-AF65-F5344CB8AC3E}">
        <p14:creationId xmlns:p14="http://schemas.microsoft.com/office/powerpoint/2010/main" val="2883662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For this class, we need a method of allocating reservoir inflows to accounts that we can work with in the time we have. We also need to use a method that HEC-ResSim can work with. We will choose to assign inflows proportional to the size of the account.</a:t>
            </a:r>
          </a:p>
          <a:p>
            <a:endParaRPr lang="en-US" dirty="0"/>
          </a:p>
          <a:p>
            <a:r>
              <a:rPr lang="en-US" dirty="0"/>
              <a:t>Note that for reservoirs with a seasonal guide curve, an account with a fixed volume will have a varying percent size, and vice versa. </a:t>
            </a:r>
          </a:p>
          <a:p>
            <a:endParaRPr lang="en-US" dirty="0"/>
          </a:p>
          <a:p>
            <a:r>
              <a:rPr lang="en-US" dirty="0"/>
              <a:t>We do not allocate outflows the same way. Outflows from accounts are determined by the operations of that account, and the total reservoir outflow will be the sum of the different account outflows and any other outflows needed to operate the full reservoir.</a:t>
            </a:r>
          </a:p>
        </p:txBody>
      </p:sp>
      <p:sp>
        <p:nvSpPr>
          <p:cNvPr id="4" name="Slide Number Placeholder 3"/>
          <p:cNvSpPr>
            <a:spLocks noGrp="1"/>
          </p:cNvSpPr>
          <p:nvPr>
            <p:ph type="sldNum" sz="quarter" idx="10"/>
          </p:nvPr>
        </p:nvSpPr>
        <p:spPr/>
        <p:txBody>
          <a:bodyPr/>
          <a:lstStyle/>
          <a:p>
            <a:fld id="{F3103505-5F6F-4A6F-8E79-9C2C48D4BC26}" type="slidenum">
              <a:rPr lang="en-US" smtClean="0"/>
              <a:t>8</a:t>
            </a:fld>
            <a:endParaRPr lang="en-US"/>
          </a:p>
        </p:txBody>
      </p:sp>
    </p:spTree>
    <p:extLst>
      <p:ext uri="{BB962C8B-B14F-4D97-AF65-F5344CB8AC3E}">
        <p14:creationId xmlns:p14="http://schemas.microsoft.com/office/powerpoint/2010/main" val="3339537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While HEC-ResSim follows a common proportional allocation method, there are other methods that your reservoir may follow. Deciding what method to use is beyond the scope of this course. There is no definitive answer available to cover all situations.</a:t>
            </a:r>
          </a:p>
        </p:txBody>
      </p:sp>
      <p:sp>
        <p:nvSpPr>
          <p:cNvPr id="4" name="Slide Number Placeholder 3"/>
          <p:cNvSpPr>
            <a:spLocks noGrp="1"/>
          </p:cNvSpPr>
          <p:nvPr>
            <p:ph type="sldNum" sz="quarter" idx="10"/>
          </p:nvPr>
        </p:nvSpPr>
        <p:spPr/>
        <p:txBody>
          <a:bodyPr/>
          <a:lstStyle/>
          <a:p>
            <a:fld id="{F3103505-5F6F-4A6F-8E79-9C2C48D4BC26}" type="slidenum">
              <a:rPr lang="en-US" smtClean="0"/>
              <a:t>9</a:t>
            </a:fld>
            <a:endParaRPr lang="en-US"/>
          </a:p>
        </p:txBody>
      </p:sp>
    </p:spTree>
    <p:extLst>
      <p:ext uri="{BB962C8B-B14F-4D97-AF65-F5344CB8AC3E}">
        <p14:creationId xmlns:p14="http://schemas.microsoft.com/office/powerpoint/2010/main" val="36152842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80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4524" y="339767"/>
            <a:ext cx="7772400" cy="2065682"/>
          </a:xfrm>
          <a:noFill/>
        </p:spPr>
        <p:txBody>
          <a:bodyPr anchor="b">
            <a:normAutofit/>
          </a:bodyPr>
          <a:lstStyle>
            <a:lvl1pPr algn="l">
              <a:defRPr sz="44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143000" y="3058341"/>
            <a:ext cx="6858000" cy="1655762"/>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4400" kern="1200" dirty="0">
                <a:solidFill>
                  <a:schemeClr val="accent4">
                    <a:lumMod val="20000"/>
                    <a:lumOff val="80000"/>
                  </a:schemeClr>
                </a:solidFill>
                <a:latin typeface="Arial" panose="020B0604020202020204" pitchFamily="34" charset="0"/>
                <a:ea typeface="+mn-ea"/>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2612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7289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23403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nowledge Che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C6E1A-3178-4E5D-BB5B-5AB1EEA54C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343151-8A8B-4F9A-AD41-78478FB9DC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3FE9BC4F-C621-438C-A4AE-7FFDCDD676E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E8224468-23AC-46BF-872E-68542602F69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Text Placeholder 8">
            <a:extLst>
              <a:ext uri="{FF2B5EF4-FFF2-40B4-BE49-F238E27FC236}">
                <a16:creationId xmlns:a16="http://schemas.microsoft.com/office/drawing/2014/main" id="{427B67A1-24D0-48C2-9390-F9C23D5DCFD6}"/>
              </a:ext>
            </a:extLst>
          </p:cNvPr>
          <p:cNvSpPr>
            <a:spLocks noGrp="1"/>
          </p:cNvSpPr>
          <p:nvPr>
            <p:ph type="body" sz="quarter" idx="13"/>
          </p:nvPr>
        </p:nvSpPr>
        <p:spPr>
          <a:xfrm>
            <a:off x="628650" y="1268413"/>
            <a:ext cx="7732713" cy="4778375"/>
          </a:xfrm>
        </p:spPr>
        <p:txBody>
          <a:bodyPr/>
          <a:lstStyle>
            <a:lvl1pPr marL="228600" indent="-228600">
              <a:buFontTx/>
              <a:buBlip>
                <a:blip r:embed="rId2"/>
              </a:buBlip>
              <a:defRPr/>
            </a:lvl1pPr>
            <a:lvl2pPr marL="685800" indent="-228600">
              <a:buClr>
                <a:schemeClr val="accent2">
                  <a:lumMod val="75000"/>
                </a:schemeClr>
              </a:buClr>
              <a:buFont typeface="Arial" panose="020B0604020202020204" pitchFamily="34" charset="0"/>
              <a:buChar char="•"/>
              <a:defRPr>
                <a:solidFill>
                  <a:schemeClr val="accent2">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395675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503117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685800" indent="-228600">
              <a:buFont typeface="Calibri" panose="020F050202020403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2042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2031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1829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137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0547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9146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3086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1209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alphaModFix amt="50000"/>
            <a:duotone>
              <a:schemeClr val="accent5">
                <a:shade val="45000"/>
                <a:satMod val="135000"/>
              </a:schemeClr>
              <a:prstClr val="white"/>
            </a:duotone>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60173"/>
          </a:xfrm>
          <a:prstGeom prst="rect">
            <a:avLst/>
          </a:prstGeom>
          <a:solidFill>
            <a:schemeClr val="accent1">
              <a:lumMod val="75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972065"/>
            <a:ext cx="7886700" cy="520489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11/16/2022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9774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l" defTabSz="914400" rtl="0" eaLnBrk="1" latinLnBrk="0" hangingPunct="1">
        <a:lnSpc>
          <a:spcPct val="90000"/>
        </a:lnSpc>
        <a:spcBef>
          <a:spcPct val="0"/>
        </a:spcBef>
        <a:buNone/>
        <a:defRPr sz="3200" kern="1200">
          <a:solidFill>
            <a:schemeClr val="bg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96B1-B12B-4E01-A4D8-DF1561646508}"/>
              </a:ext>
            </a:extLst>
          </p:cNvPr>
          <p:cNvSpPr>
            <a:spLocks noGrp="1"/>
          </p:cNvSpPr>
          <p:nvPr>
            <p:ph type="ctrTitle"/>
          </p:nvPr>
        </p:nvSpPr>
        <p:spPr/>
        <p:txBody>
          <a:bodyPr/>
          <a:lstStyle/>
          <a:p>
            <a:r>
              <a:rPr lang="en-US" dirty="0"/>
              <a:t>Conducting Reservoir Storage-Yield Analyses Using HEC-ResSim</a:t>
            </a:r>
          </a:p>
        </p:txBody>
      </p:sp>
      <p:sp>
        <p:nvSpPr>
          <p:cNvPr id="3" name="Subtitle 2">
            <a:extLst>
              <a:ext uri="{FF2B5EF4-FFF2-40B4-BE49-F238E27FC236}">
                <a16:creationId xmlns:a16="http://schemas.microsoft.com/office/drawing/2014/main" id="{1614B91E-5D24-493F-88BE-96900C005CB2}"/>
              </a:ext>
            </a:extLst>
          </p:cNvPr>
          <p:cNvSpPr>
            <a:spLocks noGrp="1"/>
          </p:cNvSpPr>
          <p:nvPr>
            <p:ph type="subTitle" idx="1"/>
          </p:nvPr>
        </p:nvSpPr>
        <p:spPr/>
        <p:txBody>
          <a:bodyPr/>
          <a:lstStyle/>
          <a:p>
            <a:r>
              <a:rPr lang="en-US" dirty="0"/>
              <a:t>Lecture #8 – Water Accounting</a:t>
            </a:r>
          </a:p>
        </p:txBody>
      </p:sp>
    </p:spTree>
    <p:extLst>
      <p:ext uri="{BB962C8B-B14F-4D97-AF65-F5344CB8AC3E}">
        <p14:creationId xmlns:p14="http://schemas.microsoft.com/office/powerpoint/2010/main" val="1271162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Storage-Yield USACE POCs</a:t>
            </a:r>
          </a:p>
        </p:txBody>
      </p:sp>
      <p:sp>
        <p:nvSpPr>
          <p:cNvPr id="3" name="Content Placeholder 2"/>
          <p:cNvSpPr>
            <a:spLocks noGrp="1"/>
          </p:cNvSpPr>
          <p:nvPr>
            <p:ph idx="1"/>
          </p:nvPr>
        </p:nvSpPr>
        <p:spPr/>
        <p:txBody>
          <a:bodyPr/>
          <a:lstStyle/>
          <a:p>
            <a:r>
              <a:rPr lang="en-US" dirty="0"/>
              <a:t>Policy</a:t>
            </a:r>
          </a:p>
          <a:p>
            <a:pPr lvl="1"/>
            <a:r>
              <a:rPr lang="en-US" dirty="0"/>
              <a:t>Sean Smith (HQ – H&amp;H Principal &amp; </a:t>
            </a:r>
            <a:r>
              <a:rPr lang="en-US" dirty="0" err="1"/>
              <a:t>CoP</a:t>
            </a:r>
            <a:r>
              <a:rPr lang="en-US" dirty="0"/>
              <a:t> Lead)</a:t>
            </a:r>
          </a:p>
          <a:p>
            <a:pPr lvl="1"/>
            <a:r>
              <a:rPr lang="en-US" dirty="0"/>
              <a:t>Amy Frantz (HQ – Senior Policy Advisor)</a:t>
            </a:r>
          </a:p>
          <a:p>
            <a:pPr lvl="1"/>
            <a:r>
              <a:rPr lang="en-US" dirty="0"/>
              <a:t>Dan </a:t>
            </a:r>
            <a:r>
              <a:rPr lang="en-US" dirty="0" err="1"/>
              <a:t>Inkelas</a:t>
            </a:r>
            <a:r>
              <a:rPr lang="en-US" dirty="0"/>
              <a:t> (HQ – Office of Litigation)</a:t>
            </a:r>
          </a:p>
          <a:p>
            <a:r>
              <a:rPr lang="en-US" dirty="0"/>
              <a:t>Policy/Technical Liaisons</a:t>
            </a:r>
          </a:p>
          <a:p>
            <a:pPr lvl="1"/>
            <a:r>
              <a:rPr lang="en-US" dirty="0"/>
              <a:t>Brad Hudgens (IWR – Technical SME)</a:t>
            </a:r>
          </a:p>
          <a:p>
            <a:pPr lvl="1"/>
            <a:r>
              <a:rPr lang="en-US" dirty="0"/>
              <a:t>Cherilyn  (WMRS-PCX – Director)</a:t>
            </a:r>
          </a:p>
          <a:p>
            <a:r>
              <a:rPr lang="en-US" dirty="0"/>
              <a:t>Technical</a:t>
            </a:r>
          </a:p>
          <a:p>
            <a:pPr lvl="1"/>
            <a:r>
              <a:rPr lang="en-US" dirty="0"/>
              <a:t>Chan Modini (HEC)</a:t>
            </a:r>
          </a:p>
          <a:p>
            <a:pPr lvl="1"/>
            <a:r>
              <a:rPr lang="en-US" dirty="0"/>
              <a:t>Beth Faber (HEC)</a:t>
            </a:r>
          </a:p>
          <a:p>
            <a:pPr lvl="1"/>
            <a:r>
              <a:rPr lang="en-US" dirty="0"/>
              <a:t>Fauwaz Hanbali (HEC)</a:t>
            </a:r>
          </a:p>
          <a:p>
            <a:pPr lvl="1"/>
            <a:r>
              <a:rPr lang="en-US" dirty="0"/>
              <a:t>Joan Klipsch (HEC)</a:t>
            </a:r>
          </a:p>
        </p:txBody>
      </p:sp>
    </p:spTree>
    <p:extLst>
      <p:ext uri="{BB962C8B-B14F-4D97-AF65-F5344CB8AC3E}">
        <p14:creationId xmlns:p14="http://schemas.microsoft.com/office/powerpoint/2010/main" val="4242403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Inflow Allocation</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True Riparian, Prior Appropriation and In-between</a:t>
            </a:r>
          </a:p>
          <a:p>
            <a:pPr lvl="1"/>
            <a:r>
              <a:rPr lang="en-US" dirty="0"/>
              <a:t>East vs. West</a:t>
            </a:r>
          </a:p>
          <a:p>
            <a:r>
              <a:rPr lang="en-US" dirty="0"/>
              <a:t>True riparian rights typically share flows proportionally among users</a:t>
            </a:r>
          </a:p>
          <a:p>
            <a:r>
              <a:rPr lang="en-US" dirty="0"/>
              <a:t>Prior Appropriation prioritizes uses by seniority</a:t>
            </a:r>
          </a:p>
          <a:p>
            <a:pPr lvl="1"/>
            <a:r>
              <a:rPr lang="en-US" dirty="0"/>
              <a:t>First in time, first in right</a:t>
            </a:r>
          </a:p>
        </p:txBody>
      </p:sp>
      <p:pic>
        <p:nvPicPr>
          <p:cNvPr id="1026" name="Picture 2" descr="Image result for water rights">
            <a:extLst>
              <a:ext uri="{FF2B5EF4-FFF2-40B4-BE49-F238E27FC236}">
                <a16:creationId xmlns:a16="http://schemas.microsoft.com/office/drawing/2014/main" id="{13806B0F-CE68-410E-B566-B044C0C0F13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8569" y="3735050"/>
            <a:ext cx="4785431" cy="312612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6C2B2E20-DDE2-474F-BE9E-FAD10C5E8514}"/>
              </a:ext>
            </a:extLst>
          </p:cNvPr>
          <p:cNvSpPr txBox="1">
            <a:spLocks/>
          </p:cNvSpPr>
          <p:nvPr/>
        </p:nvSpPr>
        <p:spPr>
          <a:xfrm>
            <a:off x="628650" y="3735050"/>
            <a:ext cx="3819525" cy="23368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buClr>
              <a:buFont typeface="Wingdings" panose="05000000000000000000" pitchFamily="2" charset="2"/>
              <a:buChar char="§"/>
            </a:pPr>
            <a:r>
              <a:rPr lang="en-US" dirty="0"/>
              <a:t>USACE does not obtain state water rights to operate reservoir projects.</a:t>
            </a:r>
          </a:p>
        </p:txBody>
      </p:sp>
    </p:spTree>
    <p:extLst>
      <p:ext uri="{BB962C8B-B14F-4D97-AF65-F5344CB8AC3E}">
        <p14:creationId xmlns:p14="http://schemas.microsoft.com/office/powerpoint/2010/main" val="688578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Losses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Also need to allocate losses (evap, leakage, etc.)</a:t>
            </a:r>
          </a:p>
          <a:p>
            <a:r>
              <a:rPr lang="en-US" dirty="0"/>
              <a:t>HEC-ResSim currently allocates proportionally</a:t>
            </a:r>
          </a:p>
          <a:p>
            <a:r>
              <a:rPr lang="en-US" dirty="0"/>
              <a:t>Again, no policy or right answer</a:t>
            </a:r>
          </a:p>
          <a:p>
            <a:r>
              <a:rPr lang="en-US" dirty="0"/>
              <a:t>Important issue that requires careful consideration</a:t>
            </a:r>
          </a:p>
          <a:p>
            <a:r>
              <a:rPr lang="en-US" dirty="0"/>
              <a:t>Make your assumptions explicit</a:t>
            </a:r>
          </a:p>
          <a:p>
            <a:r>
              <a:rPr lang="en-US" dirty="0"/>
              <a:t>More discussion tomorrow</a:t>
            </a:r>
          </a:p>
        </p:txBody>
      </p:sp>
    </p:spTree>
    <p:extLst>
      <p:ext uri="{BB962C8B-B14F-4D97-AF65-F5344CB8AC3E}">
        <p14:creationId xmlns:p14="http://schemas.microsoft.com/office/powerpoint/2010/main" val="1357818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F560CBD-3D23-4482-9187-DBF1EFBFABAB}"/>
              </a:ext>
            </a:extLst>
          </p:cNvPr>
          <p:cNvPicPr>
            <a:picLocks noChangeAspect="1"/>
          </p:cNvPicPr>
          <p:nvPr/>
        </p:nvPicPr>
        <p:blipFill rotWithShape="1">
          <a:blip r:embed="rId3"/>
          <a:srcRect l="6655" t="7720" r="4558" b="3230"/>
          <a:stretch/>
        </p:blipFill>
        <p:spPr>
          <a:xfrm>
            <a:off x="3430382" y="3095624"/>
            <a:ext cx="5589793" cy="363855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Competing Uses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628650" y="972067"/>
            <a:ext cx="7886700" cy="2352158"/>
          </a:xfrm>
        </p:spPr>
        <p:txBody>
          <a:bodyPr>
            <a:normAutofit fontScale="92500" lnSpcReduction="10000"/>
          </a:bodyPr>
          <a:lstStyle/>
          <a:p>
            <a:r>
              <a:rPr lang="en-US" dirty="0"/>
              <a:t>Water accounts can help clarify operations at multipurpose reservoirs</a:t>
            </a:r>
          </a:p>
          <a:p>
            <a:r>
              <a:rPr lang="en-US" dirty="0"/>
              <a:t>Water is reserved and cannot be used by other purposes</a:t>
            </a:r>
          </a:p>
          <a:p>
            <a:r>
              <a:rPr lang="en-US" dirty="0"/>
              <a:t>Helps ensure competing uses don’t adversely impact other commitments</a:t>
            </a:r>
          </a:p>
        </p:txBody>
      </p:sp>
    </p:spTree>
    <p:extLst>
      <p:ext uri="{BB962C8B-B14F-4D97-AF65-F5344CB8AC3E}">
        <p14:creationId xmlns:p14="http://schemas.microsoft.com/office/powerpoint/2010/main" val="483848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Accounting</a:t>
            </a:r>
          </a:p>
        </p:txBody>
      </p:sp>
      <p:sp>
        <p:nvSpPr>
          <p:cNvPr id="5" name="Content Placeholder 4">
            <a:extLst>
              <a:ext uri="{FF2B5EF4-FFF2-40B4-BE49-F238E27FC236}">
                <a16:creationId xmlns:a16="http://schemas.microsoft.com/office/drawing/2014/main" id="{9A241D4F-BC24-4D50-AEE6-FF0ECE5D3E8C}"/>
              </a:ext>
            </a:extLst>
          </p:cNvPr>
          <p:cNvSpPr>
            <a:spLocks noGrp="1"/>
          </p:cNvSpPr>
          <p:nvPr>
            <p:ph idx="1"/>
          </p:nvPr>
        </p:nvSpPr>
        <p:spPr/>
        <p:txBody>
          <a:bodyPr/>
          <a:lstStyle/>
          <a:p>
            <a:r>
              <a:rPr lang="en-US" dirty="0"/>
              <a:t>Iterative Simulation with water accounts* is the USACE recommended method for firm yield analysis for water use contracts</a:t>
            </a:r>
          </a:p>
          <a:p>
            <a:pPr lvl="1"/>
            <a:r>
              <a:rPr lang="en-US" dirty="0"/>
              <a:t>Allows for detailed consideration of uses and operations each timestep</a:t>
            </a:r>
          </a:p>
          <a:p>
            <a:pPr lvl="1"/>
            <a:r>
              <a:rPr lang="en-US" dirty="0"/>
              <a:t>Water allocation for different uses is respected</a:t>
            </a:r>
          </a:p>
          <a:p>
            <a:pPr lvl="1"/>
            <a:r>
              <a:rPr lang="en-US" dirty="0"/>
              <a:t>Impacts between uses and of new uses can be quantified</a:t>
            </a:r>
          </a:p>
          <a:p>
            <a:pPr lvl="1"/>
            <a:endParaRPr lang="en-US" dirty="0"/>
          </a:p>
          <a:p>
            <a:pPr lvl="1"/>
            <a:endParaRPr lang="en-US" dirty="0"/>
          </a:p>
          <a:p>
            <a:pPr marL="457200" lvl="1" indent="0">
              <a:buNone/>
            </a:pPr>
            <a:r>
              <a:rPr lang="en-US" sz="2000" dirty="0">
                <a:solidFill>
                  <a:schemeClr val="accent1"/>
                </a:solidFill>
              </a:rPr>
              <a:t>* </a:t>
            </a:r>
            <a:r>
              <a:rPr lang="en-US" sz="2000" dirty="0"/>
              <a:t>The term water accounts is being used synonymously with storage accounts or storage accounting</a:t>
            </a:r>
          </a:p>
        </p:txBody>
      </p:sp>
    </p:spTree>
    <p:extLst>
      <p:ext uri="{BB962C8B-B14F-4D97-AF65-F5344CB8AC3E}">
        <p14:creationId xmlns:p14="http://schemas.microsoft.com/office/powerpoint/2010/main" val="1260201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Supply Storage Agreements</a:t>
            </a:r>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46960" y="1676400"/>
            <a:ext cx="2377440" cy="2216539"/>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3013960" y="1676400"/>
            <a:ext cx="2137363" cy="2351099"/>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04760" y="1700190"/>
            <a:ext cx="2743200" cy="1752225"/>
          </a:xfrm>
          <a:prstGeom prst="rect">
            <a:avLst/>
          </a:prstGeom>
        </p:spPr>
      </p:pic>
      <p:sp>
        <p:nvSpPr>
          <p:cNvPr id="9" name="Left-Right Arrow 8"/>
          <p:cNvSpPr/>
          <p:nvPr/>
        </p:nvSpPr>
        <p:spPr>
          <a:xfrm>
            <a:off x="1202039" y="1000150"/>
            <a:ext cx="7086600" cy="609600"/>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Effects on other authorized project purposes</a:t>
            </a:r>
          </a:p>
        </p:txBody>
      </p:sp>
      <p:sp>
        <p:nvSpPr>
          <p:cNvPr id="10" name="Content Placeholder 2"/>
          <p:cNvSpPr txBox="1">
            <a:spLocks/>
          </p:cNvSpPr>
          <p:nvPr/>
        </p:nvSpPr>
        <p:spPr bwMode="auto">
          <a:xfrm>
            <a:off x="2612645" y="4578531"/>
            <a:ext cx="2153915" cy="9840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1600" i="1" kern="0" dirty="0"/>
              <a:t>Right to use % of usable conservation storage space</a:t>
            </a:r>
            <a:r>
              <a:rPr lang="en-US" sz="1600" kern="0" dirty="0"/>
              <a:t> </a:t>
            </a:r>
          </a:p>
        </p:txBody>
      </p:sp>
      <p:sp>
        <p:nvSpPr>
          <p:cNvPr id="11" name="Content Placeholder 2"/>
          <p:cNvSpPr txBox="1">
            <a:spLocks/>
          </p:cNvSpPr>
          <p:nvPr/>
        </p:nvSpPr>
        <p:spPr bwMode="auto">
          <a:xfrm>
            <a:off x="5541780" y="3431158"/>
            <a:ext cx="2869159" cy="877737"/>
          </a:xfrm>
          <a:prstGeom prst="rect">
            <a:avLst/>
          </a:prstGeom>
          <a:solidFill>
            <a:schemeClr val="accent4">
              <a:lumMod val="20000"/>
              <a:lumOff val="80000"/>
            </a:schemeClr>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1600" i="1" kern="0" dirty="0"/>
              <a:t>Volume of water that user may withdraw/ order released through duration of a drought</a:t>
            </a:r>
            <a:endParaRPr lang="en-US" sz="1600" kern="0" dirty="0"/>
          </a:p>
        </p:txBody>
      </p:sp>
      <p:sp>
        <p:nvSpPr>
          <p:cNvPr id="12" name="Left-Right Arrow 11"/>
          <p:cNvSpPr/>
          <p:nvPr/>
        </p:nvSpPr>
        <p:spPr>
          <a:xfrm>
            <a:off x="1223259" y="5359653"/>
            <a:ext cx="7086600" cy="609600"/>
          </a:xfrm>
          <a:prstGeom prst="leftRightArrow">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State water rights</a:t>
            </a:r>
          </a:p>
        </p:txBody>
      </p:sp>
      <p:cxnSp>
        <p:nvCxnSpPr>
          <p:cNvPr id="13" name="Straight Arrow Connector 12"/>
          <p:cNvCxnSpPr/>
          <p:nvPr/>
        </p:nvCxnSpPr>
        <p:spPr>
          <a:xfrm>
            <a:off x="2276536" y="4892411"/>
            <a:ext cx="35642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5019923" y="4528526"/>
            <a:ext cx="2769965" cy="625839"/>
            <a:chOff x="5486400" y="4572000"/>
            <a:chExt cx="2769965" cy="625839"/>
          </a:xfrm>
        </p:grpSpPr>
        <p:sp>
          <p:nvSpPr>
            <p:cNvPr id="15" name="Content Placeholder 2"/>
            <p:cNvSpPr txBox="1">
              <a:spLocks/>
            </p:cNvSpPr>
            <p:nvPr/>
          </p:nvSpPr>
          <p:spPr bwMode="auto">
            <a:xfrm>
              <a:off x="5581619" y="4588238"/>
              <a:ext cx="2674746"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spcBef>
                  <a:spcPts val="0"/>
                </a:spcBef>
                <a:buFont typeface="Wingdings" pitchFamily="2" charset="2"/>
                <a:buNone/>
              </a:pPr>
              <a:r>
                <a:rPr lang="en-US" sz="1600" i="1" kern="0" dirty="0"/>
                <a:t>Storage accounting?</a:t>
              </a:r>
              <a:br>
                <a:rPr lang="en-US" sz="1600" i="1" kern="0" dirty="0"/>
              </a:br>
              <a:r>
                <a:rPr lang="en-US" sz="1600" i="1" kern="0" dirty="0"/>
                <a:t>Credit for return flows?</a:t>
              </a:r>
              <a:endParaRPr lang="en-US" kern="0" dirty="0"/>
            </a:p>
          </p:txBody>
        </p:sp>
        <p:sp>
          <p:nvSpPr>
            <p:cNvPr id="16" name="Oval 15"/>
            <p:cNvSpPr/>
            <p:nvPr/>
          </p:nvSpPr>
          <p:spPr>
            <a:xfrm>
              <a:off x="5486400" y="4572000"/>
              <a:ext cx="2406127" cy="625839"/>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7" name="Straight Arrow Connector 16"/>
          <p:cNvCxnSpPr/>
          <p:nvPr/>
        </p:nvCxnSpPr>
        <p:spPr>
          <a:xfrm>
            <a:off x="4597883" y="4814352"/>
            <a:ext cx="3373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a:off x="6121884" y="4409741"/>
            <a:ext cx="3373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ontent Placeholder 2"/>
          <p:cNvSpPr txBox="1">
            <a:spLocks/>
          </p:cNvSpPr>
          <p:nvPr/>
        </p:nvSpPr>
        <p:spPr bwMode="auto">
          <a:xfrm>
            <a:off x="3205302" y="2341152"/>
            <a:ext cx="1366698" cy="470299"/>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2000" kern="0" dirty="0"/>
              <a:t>Agreement </a:t>
            </a:r>
          </a:p>
        </p:txBody>
      </p:sp>
      <p:sp>
        <p:nvSpPr>
          <p:cNvPr id="21" name="Content Placeholder 2"/>
          <p:cNvSpPr txBox="1">
            <a:spLocks/>
          </p:cNvSpPr>
          <p:nvPr/>
        </p:nvSpPr>
        <p:spPr bwMode="auto">
          <a:xfrm>
            <a:off x="6134287" y="2348555"/>
            <a:ext cx="1357277" cy="400110"/>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2000" kern="0" dirty="0"/>
              <a:t>Operations </a:t>
            </a:r>
          </a:p>
        </p:txBody>
      </p:sp>
      <p:sp>
        <p:nvSpPr>
          <p:cNvPr id="22" name="Content Placeholder 2"/>
          <p:cNvSpPr txBox="1">
            <a:spLocks/>
          </p:cNvSpPr>
          <p:nvPr/>
        </p:nvSpPr>
        <p:spPr bwMode="auto">
          <a:xfrm>
            <a:off x="332967" y="4587611"/>
            <a:ext cx="2173246"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1600" i="1" kern="0" dirty="0"/>
              <a:t>Assumed inflows and other conditions</a:t>
            </a:r>
            <a:endParaRPr lang="en-US" sz="1600" kern="0" dirty="0"/>
          </a:p>
        </p:txBody>
      </p:sp>
      <p:sp>
        <p:nvSpPr>
          <p:cNvPr id="23" name="Content Placeholder 2"/>
          <p:cNvSpPr txBox="1">
            <a:spLocks/>
          </p:cNvSpPr>
          <p:nvPr/>
        </p:nvSpPr>
        <p:spPr bwMode="auto">
          <a:xfrm>
            <a:off x="7768041" y="4509552"/>
            <a:ext cx="101008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1600" i="1" kern="0" dirty="0"/>
              <a:t>Actual </a:t>
            </a:r>
          </a:p>
          <a:p>
            <a:pPr marL="0" indent="0">
              <a:buFont typeface="Wingdings" pitchFamily="2" charset="2"/>
              <a:buNone/>
            </a:pPr>
            <a:r>
              <a:rPr lang="en-US" sz="1600" i="1" kern="0" dirty="0"/>
              <a:t>inflows</a:t>
            </a:r>
            <a:endParaRPr lang="en-US" sz="1600" kern="0" dirty="0"/>
          </a:p>
        </p:txBody>
      </p:sp>
      <p:cxnSp>
        <p:nvCxnSpPr>
          <p:cNvPr id="24" name="Straight Arrow Connector 23"/>
          <p:cNvCxnSpPr/>
          <p:nvPr/>
        </p:nvCxnSpPr>
        <p:spPr>
          <a:xfrm flipH="1">
            <a:off x="7491564" y="4819885"/>
            <a:ext cx="3373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Content Placeholder 2">
            <a:extLst>
              <a:ext uri="{FF2B5EF4-FFF2-40B4-BE49-F238E27FC236}">
                <a16:creationId xmlns:a16="http://schemas.microsoft.com/office/drawing/2014/main" id="{5BBEB64A-FBA2-4CCB-9498-1570A1345CF3}"/>
              </a:ext>
            </a:extLst>
          </p:cNvPr>
          <p:cNvSpPr txBox="1">
            <a:spLocks/>
          </p:cNvSpPr>
          <p:nvPr/>
        </p:nvSpPr>
        <p:spPr bwMode="auto">
          <a:xfrm>
            <a:off x="1020950" y="2335854"/>
            <a:ext cx="797279" cy="470299"/>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2000" kern="0" dirty="0"/>
              <a:t>Study</a:t>
            </a:r>
          </a:p>
        </p:txBody>
      </p:sp>
    </p:spTree>
    <p:extLst>
      <p:ext uri="{BB962C8B-B14F-4D97-AF65-F5344CB8AC3E}">
        <p14:creationId xmlns:p14="http://schemas.microsoft.com/office/powerpoint/2010/main" val="2520838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Accounting in HEC-ResSim</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Reservoirs and systems can have water accounts</a:t>
            </a:r>
          </a:p>
          <a:p>
            <a:r>
              <a:rPr lang="en-US" dirty="0"/>
              <a:t>Limits of the conservation pool are defined</a:t>
            </a:r>
          </a:p>
          <a:p>
            <a:r>
              <a:rPr lang="en-US" dirty="0"/>
              <a:t>A rule is selected to draw from the account</a:t>
            </a:r>
          </a:p>
          <a:p>
            <a:r>
              <a:rPr lang="en-US" dirty="0"/>
              <a:t>Accounts are either % of total or a fixed volume</a:t>
            </a:r>
          </a:p>
          <a:p>
            <a:pPr marL="0" indent="0">
              <a:buNone/>
            </a:pPr>
            <a:endParaRPr lang="en-US" dirty="0"/>
          </a:p>
        </p:txBody>
      </p:sp>
    </p:spTree>
    <p:extLst>
      <p:ext uri="{BB962C8B-B14F-4D97-AF65-F5344CB8AC3E}">
        <p14:creationId xmlns:p14="http://schemas.microsoft.com/office/powerpoint/2010/main" val="2210651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Accounting in HEC-ResSim</a:t>
            </a:r>
          </a:p>
        </p:txBody>
      </p:sp>
      <p:sp>
        <p:nvSpPr>
          <p:cNvPr id="20" name="Content Placeholder 19">
            <a:extLst>
              <a:ext uri="{FF2B5EF4-FFF2-40B4-BE49-F238E27FC236}">
                <a16:creationId xmlns:a16="http://schemas.microsoft.com/office/drawing/2014/main" id="{65FDD0A4-BF25-4377-BC6B-0E7F9C7E7E9F}"/>
              </a:ext>
            </a:extLst>
          </p:cNvPr>
          <p:cNvSpPr>
            <a:spLocks noGrp="1"/>
          </p:cNvSpPr>
          <p:nvPr>
            <p:ph idx="1"/>
          </p:nvPr>
        </p:nvSpPr>
        <p:spPr>
          <a:xfrm>
            <a:off x="4949686" y="1394673"/>
            <a:ext cx="4006579" cy="4239430"/>
          </a:xfrm>
        </p:spPr>
        <p:txBody>
          <a:bodyPr/>
          <a:lstStyle/>
          <a:p>
            <a:pPr marL="257175" indent="-257175" eaLnBrk="0" hangingPunct="0">
              <a:spcBef>
                <a:spcPct val="20000"/>
              </a:spcBef>
              <a:buClr>
                <a:schemeClr val="hlink"/>
              </a:buClr>
              <a:defRPr/>
            </a:pPr>
            <a:r>
              <a:rPr lang="en-US" b="1" dirty="0">
                <a:solidFill>
                  <a:schemeClr val="accent1"/>
                </a:solidFill>
              </a:rPr>
              <a:t>User water accounts </a:t>
            </a:r>
            <a:r>
              <a:rPr lang="en-US" dirty="0"/>
              <a:t>represent assigned conservation storage per user</a:t>
            </a:r>
          </a:p>
          <a:p>
            <a:pPr marL="257175" indent="-257175" eaLnBrk="0" hangingPunct="0">
              <a:spcBef>
                <a:spcPct val="20000"/>
              </a:spcBef>
              <a:buClr>
                <a:schemeClr val="hlink"/>
              </a:buClr>
              <a:defRPr/>
            </a:pPr>
            <a:endParaRPr lang="en-US" dirty="0"/>
          </a:p>
          <a:p>
            <a:pPr marL="257175" indent="-257175" eaLnBrk="0" hangingPunct="0">
              <a:spcBef>
                <a:spcPct val="20000"/>
              </a:spcBef>
              <a:buClr>
                <a:schemeClr val="hlink"/>
              </a:buClr>
              <a:defRPr/>
            </a:pPr>
            <a:r>
              <a:rPr lang="en-US" b="1" dirty="0">
                <a:solidFill>
                  <a:schemeClr val="accent1"/>
                </a:solidFill>
              </a:rPr>
              <a:t>Default account </a:t>
            </a:r>
            <a:r>
              <a:rPr lang="en-US" dirty="0"/>
              <a:t>represents all conservation storage not  assigned to a single user water account</a:t>
            </a:r>
          </a:p>
          <a:p>
            <a:endParaRPr lang="en-US" dirty="0"/>
          </a:p>
        </p:txBody>
      </p:sp>
      <p:grpSp>
        <p:nvGrpSpPr>
          <p:cNvPr id="3" name="Group 2">
            <a:extLst>
              <a:ext uri="{FF2B5EF4-FFF2-40B4-BE49-F238E27FC236}">
                <a16:creationId xmlns:a16="http://schemas.microsoft.com/office/drawing/2014/main" id="{B9B0381F-DD7C-4586-8A9F-52939630BB0C}"/>
              </a:ext>
            </a:extLst>
          </p:cNvPr>
          <p:cNvGrpSpPr/>
          <p:nvPr/>
        </p:nvGrpSpPr>
        <p:grpSpPr>
          <a:xfrm>
            <a:off x="881479" y="1466877"/>
            <a:ext cx="3213444" cy="3940011"/>
            <a:chOff x="148464" y="1936915"/>
            <a:chExt cx="5652261" cy="3317081"/>
          </a:xfrm>
          <a:solidFill>
            <a:schemeClr val="accent1"/>
          </a:solidFill>
        </p:grpSpPr>
        <p:sp>
          <p:nvSpPr>
            <p:cNvPr id="5" name="Isosceles Triangle 4">
              <a:extLst>
                <a:ext uri="{FF2B5EF4-FFF2-40B4-BE49-F238E27FC236}">
                  <a16:creationId xmlns:a16="http://schemas.microsoft.com/office/drawing/2014/main" id="{35233CBD-369A-488C-958C-9C165D71673F}"/>
                </a:ext>
              </a:extLst>
            </p:cNvPr>
            <p:cNvSpPr/>
            <p:nvPr/>
          </p:nvSpPr>
          <p:spPr>
            <a:xfrm>
              <a:off x="148464" y="1936915"/>
              <a:ext cx="5652261" cy="3317081"/>
            </a:xfrm>
            <a:prstGeom prst="roundRect">
              <a:avLst/>
            </a:prstGeom>
            <a:grpFill/>
            <a:ln>
              <a:noFill/>
            </a:ln>
          </p:spPr>
          <p:style>
            <a:lnRef idx="0">
              <a:schemeClr val="lt1">
                <a:hueOff val="0"/>
                <a:satOff val="0"/>
                <a:lumOff val="0"/>
                <a:alphaOff val="0"/>
              </a:schemeClr>
            </a:lnRef>
            <a:fillRef idx="3">
              <a:schemeClr val="accent2">
                <a:alpha val="90000"/>
                <a:hueOff val="0"/>
                <a:satOff val="0"/>
                <a:lumOff val="0"/>
                <a:alphaOff val="0"/>
              </a:schemeClr>
            </a:fillRef>
            <a:effectRef idx="2">
              <a:schemeClr val="accent2">
                <a:alpha val="90000"/>
                <a:hueOff val="0"/>
                <a:satOff val="0"/>
                <a:lumOff val="0"/>
                <a:alphaOff val="0"/>
              </a:schemeClr>
            </a:effectRef>
            <a:fontRef idx="minor">
              <a:schemeClr val="lt1"/>
            </a:fontRef>
          </p:style>
        </p:sp>
        <p:sp>
          <p:nvSpPr>
            <p:cNvPr id="14" name="Rectangle: Rounded Corners 13">
              <a:extLst>
                <a:ext uri="{FF2B5EF4-FFF2-40B4-BE49-F238E27FC236}">
                  <a16:creationId xmlns:a16="http://schemas.microsoft.com/office/drawing/2014/main" id="{A7108680-AEC6-4F91-A089-4BC64AC2A5F4}"/>
                </a:ext>
              </a:extLst>
            </p:cNvPr>
            <p:cNvSpPr/>
            <p:nvPr/>
          </p:nvSpPr>
          <p:spPr>
            <a:xfrm>
              <a:off x="148464" y="1936915"/>
              <a:ext cx="5652261" cy="3317081"/>
            </a:xfrm>
            <a:prstGeom prst="roundRect">
              <a:avLst/>
            </a:prstGeom>
            <a:grpFill/>
            <a:ln>
              <a:noFill/>
            </a:ln>
          </p:spPr>
          <p:style>
            <a:lnRef idx="1">
              <a:schemeClr val="accent2">
                <a:alpha val="90000"/>
                <a:hueOff val="0"/>
                <a:satOff val="0"/>
                <a:lumOff val="0"/>
                <a:alphaOff val="-4000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8376" tIns="138376" rIns="138376" bIns="138376"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Default Account</a:t>
              </a:r>
            </a:p>
          </p:txBody>
        </p:sp>
      </p:grpSp>
      <p:sp>
        <p:nvSpPr>
          <p:cNvPr id="9" name="Rectangle: Rounded Corners 7">
            <a:extLst>
              <a:ext uri="{FF2B5EF4-FFF2-40B4-BE49-F238E27FC236}">
                <a16:creationId xmlns:a16="http://schemas.microsoft.com/office/drawing/2014/main" id="{A9394283-0B53-42DE-9254-AF53A0D8BACE}"/>
              </a:ext>
            </a:extLst>
          </p:cNvPr>
          <p:cNvSpPr/>
          <p:nvPr/>
        </p:nvSpPr>
        <p:spPr>
          <a:xfrm>
            <a:off x="1126436" y="1466877"/>
            <a:ext cx="1278834" cy="1346502"/>
          </a:xfrm>
          <a:prstGeom prst="roundRect">
            <a:avLst/>
          </a:prstGeom>
          <a:ln>
            <a:noFill/>
          </a:ln>
        </p:spPr>
        <p:style>
          <a:lnRef idx="1">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0589" tIns="150589" rIns="150589" bIns="150589" numCol="1" spcCol="1270" anchor="ctr" anchorCtr="0">
            <a:noAutofit/>
          </a:bodyPr>
          <a:lstStyle/>
          <a:p>
            <a:pPr marL="0" lvl="0" indent="0" algn="ctr" defTabSz="1111250">
              <a:lnSpc>
                <a:spcPct val="90000"/>
              </a:lnSpc>
              <a:spcBef>
                <a:spcPct val="0"/>
              </a:spcBef>
              <a:spcAft>
                <a:spcPct val="35000"/>
              </a:spcAft>
              <a:buNone/>
            </a:pPr>
            <a:r>
              <a:rPr lang="en-US" sz="2500" kern="1200" dirty="0"/>
              <a:t>User A</a:t>
            </a:r>
          </a:p>
        </p:txBody>
      </p:sp>
      <p:sp>
        <p:nvSpPr>
          <p:cNvPr id="10" name="Rectangle: Rounded Corners 11">
            <a:extLst>
              <a:ext uri="{FF2B5EF4-FFF2-40B4-BE49-F238E27FC236}">
                <a16:creationId xmlns:a16="http://schemas.microsoft.com/office/drawing/2014/main" id="{6E38D96F-C5B2-4618-ACCE-AF4C403AA5E4}"/>
              </a:ext>
            </a:extLst>
          </p:cNvPr>
          <p:cNvSpPr/>
          <p:nvPr/>
        </p:nvSpPr>
        <p:spPr>
          <a:xfrm>
            <a:off x="2504456" y="1466877"/>
            <a:ext cx="1225795" cy="646435"/>
          </a:xfrm>
          <a:prstGeom prst="roundRect">
            <a:avLst/>
          </a:prstGeom>
          <a:ln>
            <a:noFill/>
          </a:ln>
        </p:spPr>
        <p:style>
          <a:lnRef idx="1">
            <a:schemeClr val="accent2">
              <a:alpha val="90000"/>
              <a:hueOff val="0"/>
              <a:satOff val="0"/>
              <a:lumOff val="0"/>
              <a:alphaOff val="-2000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1817" tIns="121817" rIns="121817" bIns="121817" numCol="1" spcCol="1270" anchor="ctr" anchorCtr="0">
            <a:noAutofit/>
          </a:bodyPr>
          <a:lstStyle/>
          <a:p>
            <a:pPr marL="0" lvl="0" indent="0" algn="ctr" defTabSz="1111250">
              <a:lnSpc>
                <a:spcPct val="90000"/>
              </a:lnSpc>
              <a:spcBef>
                <a:spcPct val="0"/>
              </a:spcBef>
              <a:spcAft>
                <a:spcPct val="35000"/>
              </a:spcAft>
              <a:buNone/>
            </a:pPr>
            <a:r>
              <a:rPr lang="en-US" sz="2500" kern="1200" dirty="0"/>
              <a:t>User B</a:t>
            </a:r>
          </a:p>
        </p:txBody>
      </p:sp>
    </p:spTree>
    <p:extLst>
      <p:ext uri="{BB962C8B-B14F-4D97-AF65-F5344CB8AC3E}">
        <p14:creationId xmlns:p14="http://schemas.microsoft.com/office/powerpoint/2010/main" val="2851807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Accounting in HEC-ResSim</a:t>
            </a:r>
          </a:p>
        </p:txBody>
      </p:sp>
      <p:grpSp>
        <p:nvGrpSpPr>
          <p:cNvPr id="32" name="Group 31">
            <a:extLst>
              <a:ext uri="{FF2B5EF4-FFF2-40B4-BE49-F238E27FC236}">
                <a16:creationId xmlns:a16="http://schemas.microsoft.com/office/drawing/2014/main" id="{B5161586-137A-4452-A2BA-1038D628CCF6}"/>
              </a:ext>
            </a:extLst>
          </p:cNvPr>
          <p:cNvGrpSpPr/>
          <p:nvPr/>
        </p:nvGrpSpPr>
        <p:grpSpPr>
          <a:xfrm>
            <a:off x="2188434" y="880517"/>
            <a:ext cx="4767131" cy="2543689"/>
            <a:chOff x="2152651" y="1130087"/>
            <a:chExt cx="4767131" cy="2543689"/>
          </a:xfrm>
        </p:grpSpPr>
        <p:grpSp>
          <p:nvGrpSpPr>
            <p:cNvPr id="7" name="Group 6">
              <a:extLst>
                <a:ext uri="{FF2B5EF4-FFF2-40B4-BE49-F238E27FC236}">
                  <a16:creationId xmlns:a16="http://schemas.microsoft.com/office/drawing/2014/main" id="{A8F8541B-75FA-48A7-846F-19A73B96DB40}"/>
                </a:ext>
              </a:extLst>
            </p:cNvPr>
            <p:cNvGrpSpPr/>
            <p:nvPr/>
          </p:nvGrpSpPr>
          <p:grpSpPr>
            <a:xfrm>
              <a:off x="2152651" y="1130087"/>
              <a:ext cx="2608941" cy="2543689"/>
              <a:chOff x="1971676" y="1063412"/>
              <a:chExt cx="2608941" cy="2543689"/>
            </a:xfrm>
          </p:grpSpPr>
          <p:sp>
            <p:nvSpPr>
              <p:cNvPr id="8" name="Rectangle: Top Corners Rounded 7">
                <a:extLst>
                  <a:ext uri="{FF2B5EF4-FFF2-40B4-BE49-F238E27FC236}">
                    <a16:creationId xmlns:a16="http://schemas.microsoft.com/office/drawing/2014/main" id="{224422CC-C747-4E9B-8AF3-E6ACF1767187}"/>
                  </a:ext>
                </a:extLst>
              </p:cNvPr>
              <p:cNvSpPr/>
              <p:nvPr/>
            </p:nvSpPr>
            <p:spPr>
              <a:xfrm>
                <a:off x="1971676" y="1063412"/>
                <a:ext cx="2071556" cy="723138"/>
              </a:xfrm>
              <a:prstGeom prst="round2SameRect">
                <a:avLst/>
              </a:prstGeom>
              <a:solidFill>
                <a:srgbClr val="DDA783"/>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0476" tIns="140476" rIns="140476" bIns="140476" numCol="1" spcCol="1270" anchor="ctr" anchorCtr="0">
                <a:noAutofit/>
              </a:bodyPr>
              <a:lstStyle/>
              <a:p>
                <a:pPr marL="0" lvl="0" indent="0" algn="ctr" defTabSz="800100">
                  <a:lnSpc>
                    <a:spcPct val="90000"/>
                  </a:lnSpc>
                  <a:spcBef>
                    <a:spcPct val="0"/>
                  </a:spcBef>
                  <a:spcAft>
                    <a:spcPct val="35000"/>
                  </a:spcAft>
                  <a:buNone/>
                </a:pPr>
                <a:r>
                  <a:rPr lang="en-US" sz="1800" kern="1200" dirty="0"/>
                  <a:t>User Account Size</a:t>
                </a:r>
              </a:p>
            </p:txBody>
          </p:sp>
          <p:sp>
            <p:nvSpPr>
              <p:cNvPr id="9" name="Freeform: Shape 8">
                <a:extLst>
                  <a:ext uri="{FF2B5EF4-FFF2-40B4-BE49-F238E27FC236}">
                    <a16:creationId xmlns:a16="http://schemas.microsoft.com/office/drawing/2014/main" id="{DE629E4C-3967-4267-8ACA-7CD7C3989A9D}"/>
                  </a:ext>
                </a:extLst>
              </p:cNvPr>
              <p:cNvSpPr/>
              <p:nvPr/>
            </p:nvSpPr>
            <p:spPr>
              <a:xfrm>
                <a:off x="2774545" y="1899116"/>
                <a:ext cx="465817" cy="465817"/>
              </a:xfrm>
              <a:custGeom>
                <a:avLst/>
                <a:gdLst>
                  <a:gd name="connsiteX0" fmla="*/ 61744 w 465817"/>
                  <a:gd name="connsiteY0" fmla="*/ 178128 h 465817"/>
                  <a:gd name="connsiteX1" fmla="*/ 178128 w 465817"/>
                  <a:gd name="connsiteY1" fmla="*/ 178128 h 465817"/>
                  <a:gd name="connsiteX2" fmla="*/ 178128 w 465817"/>
                  <a:gd name="connsiteY2" fmla="*/ 61744 h 465817"/>
                  <a:gd name="connsiteX3" fmla="*/ 287689 w 465817"/>
                  <a:gd name="connsiteY3" fmla="*/ 61744 h 465817"/>
                  <a:gd name="connsiteX4" fmla="*/ 287689 w 465817"/>
                  <a:gd name="connsiteY4" fmla="*/ 178128 h 465817"/>
                  <a:gd name="connsiteX5" fmla="*/ 404073 w 465817"/>
                  <a:gd name="connsiteY5" fmla="*/ 178128 h 465817"/>
                  <a:gd name="connsiteX6" fmla="*/ 404073 w 465817"/>
                  <a:gd name="connsiteY6" fmla="*/ 287689 h 465817"/>
                  <a:gd name="connsiteX7" fmla="*/ 287689 w 465817"/>
                  <a:gd name="connsiteY7" fmla="*/ 287689 h 465817"/>
                  <a:gd name="connsiteX8" fmla="*/ 287689 w 465817"/>
                  <a:gd name="connsiteY8" fmla="*/ 404073 h 465817"/>
                  <a:gd name="connsiteX9" fmla="*/ 178128 w 465817"/>
                  <a:gd name="connsiteY9" fmla="*/ 404073 h 465817"/>
                  <a:gd name="connsiteX10" fmla="*/ 178128 w 465817"/>
                  <a:gd name="connsiteY10" fmla="*/ 287689 h 465817"/>
                  <a:gd name="connsiteX11" fmla="*/ 61744 w 465817"/>
                  <a:gd name="connsiteY11" fmla="*/ 287689 h 465817"/>
                  <a:gd name="connsiteX12" fmla="*/ 61744 w 465817"/>
                  <a:gd name="connsiteY12" fmla="*/ 178128 h 465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5817" h="465817">
                    <a:moveTo>
                      <a:pt x="61744" y="178128"/>
                    </a:moveTo>
                    <a:lnTo>
                      <a:pt x="178128" y="178128"/>
                    </a:lnTo>
                    <a:lnTo>
                      <a:pt x="178128" y="61744"/>
                    </a:lnTo>
                    <a:lnTo>
                      <a:pt x="287689" y="61744"/>
                    </a:lnTo>
                    <a:lnTo>
                      <a:pt x="287689" y="178128"/>
                    </a:lnTo>
                    <a:lnTo>
                      <a:pt x="404073" y="178128"/>
                    </a:lnTo>
                    <a:lnTo>
                      <a:pt x="404073" y="287689"/>
                    </a:lnTo>
                    <a:lnTo>
                      <a:pt x="287689" y="287689"/>
                    </a:lnTo>
                    <a:lnTo>
                      <a:pt x="287689" y="404073"/>
                    </a:lnTo>
                    <a:lnTo>
                      <a:pt x="178128" y="404073"/>
                    </a:lnTo>
                    <a:lnTo>
                      <a:pt x="178128" y="287689"/>
                    </a:lnTo>
                    <a:lnTo>
                      <a:pt x="61744" y="287689"/>
                    </a:lnTo>
                    <a:lnTo>
                      <a:pt x="61744" y="178128"/>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61744" tIns="178128" rIns="61744" bIns="178128" numCol="1" spcCol="1270" anchor="ctr" anchorCtr="0">
                <a:noAutofit/>
              </a:bodyPr>
              <a:lstStyle/>
              <a:p>
                <a:pPr marL="0" lvl="0" indent="0" algn="ctr" defTabSz="311150">
                  <a:lnSpc>
                    <a:spcPct val="90000"/>
                  </a:lnSpc>
                  <a:spcBef>
                    <a:spcPct val="0"/>
                  </a:spcBef>
                  <a:spcAft>
                    <a:spcPct val="35000"/>
                  </a:spcAft>
                  <a:buNone/>
                </a:pPr>
                <a:endParaRPr lang="en-US" sz="700" kern="1200"/>
              </a:p>
            </p:txBody>
          </p:sp>
          <p:sp>
            <p:nvSpPr>
              <p:cNvPr id="10" name="Rectangle: Top Corners Rounded 9">
                <a:extLst>
                  <a:ext uri="{FF2B5EF4-FFF2-40B4-BE49-F238E27FC236}">
                    <a16:creationId xmlns:a16="http://schemas.microsoft.com/office/drawing/2014/main" id="{B9FF7959-0B78-4309-A84F-DF8C85A2492F}"/>
                  </a:ext>
                </a:extLst>
              </p:cNvPr>
              <p:cNvSpPr/>
              <p:nvPr/>
            </p:nvSpPr>
            <p:spPr>
              <a:xfrm>
                <a:off x="1971676" y="2477499"/>
                <a:ext cx="2071556" cy="1129602"/>
              </a:xfrm>
              <a:prstGeom prst="round2SameRect">
                <a:avLst>
                  <a:gd name="adj1" fmla="val 0"/>
                  <a:gd name="adj2" fmla="val 18012"/>
                </a:avLst>
              </a:prstGeom>
              <a:solidFill>
                <a:srgbClr val="A3A8AE"/>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0476" tIns="140476" rIns="140476" bIns="140476" numCol="1" spcCol="1270" anchor="ctr" anchorCtr="0">
                <a:noAutofit/>
              </a:bodyPr>
              <a:lstStyle/>
              <a:p>
                <a:pPr marL="0" lvl="0" indent="0" algn="ctr" defTabSz="800100">
                  <a:lnSpc>
                    <a:spcPct val="90000"/>
                  </a:lnSpc>
                  <a:spcBef>
                    <a:spcPct val="0"/>
                  </a:spcBef>
                  <a:spcAft>
                    <a:spcPct val="35000"/>
                  </a:spcAft>
                  <a:buNone/>
                </a:pPr>
                <a:r>
                  <a:rPr lang="en-US" sz="1800" kern="1200" dirty="0"/>
                  <a:t>Default Account</a:t>
                </a:r>
                <a:r>
                  <a:rPr lang="en-US" dirty="0"/>
                  <a:t> </a:t>
                </a:r>
                <a:r>
                  <a:rPr lang="en-US" sz="1800" kern="1200" dirty="0"/>
                  <a:t>Size</a:t>
                </a:r>
              </a:p>
            </p:txBody>
          </p:sp>
          <p:sp>
            <p:nvSpPr>
              <p:cNvPr id="11" name="Equals 10">
                <a:extLst>
                  <a:ext uri="{FF2B5EF4-FFF2-40B4-BE49-F238E27FC236}">
                    <a16:creationId xmlns:a16="http://schemas.microsoft.com/office/drawing/2014/main" id="{5EB3D005-9258-4B64-A410-67D9AD8BBD34}"/>
                  </a:ext>
                </a:extLst>
              </p:cNvPr>
              <p:cNvSpPr/>
              <p:nvPr/>
            </p:nvSpPr>
            <p:spPr>
              <a:xfrm>
                <a:off x="4114800" y="1899117"/>
                <a:ext cx="465817" cy="465816"/>
              </a:xfrm>
              <a:prstGeom prst="mathEqual">
                <a:avLst/>
              </a:pr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59753" rIns="76619" bIns="59753" numCol="1" spcCol="1270" anchor="ctr" anchorCtr="0">
                <a:noAutofit/>
              </a:bodyPr>
              <a:lstStyle/>
              <a:p>
                <a:pPr marL="0" lvl="0" indent="0" algn="ctr" defTabSz="533400">
                  <a:lnSpc>
                    <a:spcPct val="90000"/>
                  </a:lnSpc>
                  <a:spcBef>
                    <a:spcPct val="0"/>
                  </a:spcBef>
                  <a:spcAft>
                    <a:spcPct val="35000"/>
                  </a:spcAft>
                  <a:buNone/>
                </a:pPr>
                <a:endParaRPr lang="en-US" sz="1200" kern="1200" dirty="0"/>
              </a:p>
            </p:txBody>
          </p:sp>
        </p:grpSp>
        <p:sp>
          <p:nvSpPr>
            <p:cNvPr id="13" name="Rectangle: Top Corners Rounded 12">
              <a:extLst>
                <a:ext uri="{FF2B5EF4-FFF2-40B4-BE49-F238E27FC236}">
                  <a16:creationId xmlns:a16="http://schemas.microsoft.com/office/drawing/2014/main" id="{752269ED-FE52-476E-9591-18478B623646}"/>
                </a:ext>
              </a:extLst>
            </p:cNvPr>
            <p:cNvSpPr/>
            <p:nvPr/>
          </p:nvSpPr>
          <p:spPr>
            <a:xfrm>
              <a:off x="4848226" y="1422052"/>
              <a:ext cx="2071556" cy="723138"/>
            </a:xfrm>
            <a:prstGeom prst="round2SameRect">
              <a:avLst/>
            </a:prstGeom>
            <a:solidFill>
              <a:schemeClr val="accent2">
                <a:alpha val="55000"/>
              </a:schemeClr>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0476" tIns="140476" rIns="140476" bIns="140476" numCol="1" spcCol="1270" anchor="ctr" anchorCtr="0">
              <a:noAutofit/>
            </a:bodyPr>
            <a:lstStyle/>
            <a:p>
              <a:pPr marL="0" lvl="0" indent="0" algn="ctr" defTabSz="800100">
                <a:lnSpc>
                  <a:spcPct val="90000"/>
                </a:lnSpc>
                <a:spcBef>
                  <a:spcPct val="0"/>
                </a:spcBef>
                <a:spcAft>
                  <a:spcPct val="35000"/>
                </a:spcAft>
                <a:buNone/>
              </a:pPr>
              <a:endParaRPr lang="en-US" sz="1800" kern="1200" dirty="0"/>
            </a:p>
          </p:txBody>
        </p:sp>
        <p:sp>
          <p:nvSpPr>
            <p:cNvPr id="14" name="Rectangle: Top Corners Rounded 13">
              <a:extLst>
                <a:ext uri="{FF2B5EF4-FFF2-40B4-BE49-F238E27FC236}">
                  <a16:creationId xmlns:a16="http://schemas.microsoft.com/office/drawing/2014/main" id="{09731402-F417-4386-93A3-B5B67A274CCD}"/>
                </a:ext>
              </a:extLst>
            </p:cNvPr>
            <p:cNvSpPr/>
            <p:nvPr/>
          </p:nvSpPr>
          <p:spPr>
            <a:xfrm>
              <a:off x="4848226" y="2145190"/>
              <a:ext cx="2071556" cy="1129602"/>
            </a:xfrm>
            <a:prstGeom prst="round2SameRect">
              <a:avLst>
                <a:gd name="adj1" fmla="val 0"/>
                <a:gd name="adj2" fmla="val 18012"/>
              </a:avLst>
            </a:prstGeom>
            <a:solidFill>
              <a:schemeClr val="accent3">
                <a:lumMod val="75000"/>
                <a:alpha val="55000"/>
              </a:schemeClr>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0476" tIns="140476" rIns="140476" bIns="140476" numCol="1" spcCol="1270" anchor="ctr" anchorCtr="0">
              <a:noAutofit/>
            </a:bodyPr>
            <a:lstStyle/>
            <a:p>
              <a:pPr marL="0" lvl="0" indent="0" algn="ctr" defTabSz="800100">
                <a:lnSpc>
                  <a:spcPct val="90000"/>
                </a:lnSpc>
                <a:spcBef>
                  <a:spcPct val="0"/>
                </a:spcBef>
                <a:spcAft>
                  <a:spcPct val="35000"/>
                </a:spcAft>
                <a:buNone/>
              </a:pPr>
              <a:endParaRPr lang="en-US" sz="1800" kern="1200" dirty="0"/>
            </a:p>
          </p:txBody>
        </p:sp>
        <p:sp>
          <p:nvSpPr>
            <p:cNvPr id="15" name="TextBox 14">
              <a:extLst>
                <a:ext uri="{FF2B5EF4-FFF2-40B4-BE49-F238E27FC236}">
                  <a16:creationId xmlns:a16="http://schemas.microsoft.com/office/drawing/2014/main" id="{7D368CA4-5CEB-4A0F-B8E7-C7984ACA2EC4}"/>
                </a:ext>
              </a:extLst>
            </p:cNvPr>
            <p:cNvSpPr txBox="1"/>
            <p:nvPr/>
          </p:nvSpPr>
          <p:spPr>
            <a:xfrm>
              <a:off x="5147547" y="1796550"/>
              <a:ext cx="1457326" cy="923330"/>
            </a:xfrm>
            <a:prstGeom prst="rect">
              <a:avLst/>
            </a:prstGeom>
            <a:noFill/>
          </p:spPr>
          <p:txBody>
            <a:bodyPr wrap="square" rtlCol="0">
              <a:spAutoFit/>
            </a:bodyPr>
            <a:lstStyle/>
            <a:p>
              <a:pPr algn="ctr"/>
              <a:r>
                <a:rPr lang="en-US" b="1" dirty="0">
                  <a:solidFill>
                    <a:schemeClr val="bg1"/>
                  </a:solidFill>
                </a:rPr>
                <a:t>Total Conservation Storage</a:t>
              </a:r>
            </a:p>
          </p:txBody>
        </p:sp>
        <p:sp>
          <p:nvSpPr>
            <p:cNvPr id="16" name="Rectangle: Top Corners Rounded 15">
              <a:extLst>
                <a:ext uri="{FF2B5EF4-FFF2-40B4-BE49-F238E27FC236}">
                  <a16:creationId xmlns:a16="http://schemas.microsoft.com/office/drawing/2014/main" id="{F6F79AD6-168B-4021-87FF-C36163C5065B}"/>
                </a:ext>
              </a:extLst>
            </p:cNvPr>
            <p:cNvSpPr/>
            <p:nvPr/>
          </p:nvSpPr>
          <p:spPr>
            <a:xfrm>
              <a:off x="4848226" y="1422052"/>
              <a:ext cx="2071556" cy="1852740"/>
            </a:xfrm>
            <a:prstGeom prst="round2SameRect">
              <a:avLst>
                <a:gd name="adj1" fmla="val 6899"/>
                <a:gd name="adj2" fmla="val 10796"/>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a:extLst>
              <a:ext uri="{FF2B5EF4-FFF2-40B4-BE49-F238E27FC236}">
                <a16:creationId xmlns:a16="http://schemas.microsoft.com/office/drawing/2014/main" id="{F3B3CC42-C3BC-4B77-A1E9-EF7F397ADE2F}"/>
              </a:ext>
            </a:extLst>
          </p:cNvPr>
          <p:cNvGrpSpPr/>
          <p:nvPr/>
        </p:nvGrpSpPr>
        <p:grpSpPr>
          <a:xfrm>
            <a:off x="928961" y="4115155"/>
            <a:ext cx="7736827" cy="1998749"/>
            <a:chOff x="631954" y="4928317"/>
            <a:chExt cx="6715287" cy="1734842"/>
          </a:xfrm>
        </p:grpSpPr>
        <p:grpSp>
          <p:nvGrpSpPr>
            <p:cNvPr id="17" name="Group 16">
              <a:extLst>
                <a:ext uri="{FF2B5EF4-FFF2-40B4-BE49-F238E27FC236}">
                  <a16:creationId xmlns:a16="http://schemas.microsoft.com/office/drawing/2014/main" id="{0D396FCB-6930-4F3E-8D53-6C0D0E27A715}"/>
                </a:ext>
              </a:extLst>
            </p:cNvPr>
            <p:cNvGrpSpPr/>
            <p:nvPr/>
          </p:nvGrpSpPr>
          <p:grpSpPr>
            <a:xfrm>
              <a:off x="631954" y="4928317"/>
              <a:ext cx="3834251" cy="1734842"/>
              <a:chOff x="631954" y="4928317"/>
              <a:chExt cx="3834251" cy="1734842"/>
            </a:xfrm>
          </p:grpSpPr>
          <p:sp>
            <p:nvSpPr>
              <p:cNvPr id="18" name="Partial Circle 17">
                <a:extLst>
                  <a:ext uri="{FF2B5EF4-FFF2-40B4-BE49-F238E27FC236}">
                    <a16:creationId xmlns:a16="http://schemas.microsoft.com/office/drawing/2014/main" id="{D6EE1553-36D1-44EB-8D34-3E50BE6400A1}"/>
                  </a:ext>
                </a:extLst>
              </p:cNvPr>
              <p:cNvSpPr/>
              <p:nvPr/>
            </p:nvSpPr>
            <p:spPr>
              <a:xfrm>
                <a:off x="631954" y="4928317"/>
                <a:ext cx="1734842" cy="1734842"/>
              </a:xfrm>
              <a:prstGeom prst="pie">
                <a:avLst>
                  <a:gd name="adj1" fmla="val 7839533"/>
                  <a:gd name="adj2" fmla="val 16200000"/>
                </a:avLst>
              </a:prstGeom>
              <a:solidFill>
                <a:srgbClr val="ED7D31"/>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rmAutofit lnSpcReduction="10000"/>
              </a:bodyPr>
              <a:lstStyle/>
              <a:p>
                <a:pPr marL="0" lvl="0" indent="0" algn="ctr" defTabSz="800100">
                  <a:lnSpc>
                    <a:spcPct val="90000"/>
                  </a:lnSpc>
                  <a:spcBef>
                    <a:spcPct val="0"/>
                  </a:spcBef>
                  <a:spcAft>
                    <a:spcPct val="35000"/>
                  </a:spcAft>
                  <a:buNone/>
                </a:pPr>
                <a:r>
                  <a:rPr lang="en-US" sz="1800" kern="1200" dirty="0">
                    <a:solidFill>
                      <a:schemeClr val="tx1"/>
                    </a:solidFill>
                  </a:rPr>
                  <a:t>User Account Size (% Con)</a:t>
                </a:r>
              </a:p>
              <a:p>
                <a:pPr marL="0" lvl="0" indent="0" algn="ctr" defTabSz="800100">
                  <a:lnSpc>
                    <a:spcPct val="90000"/>
                  </a:lnSpc>
                  <a:spcBef>
                    <a:spcPct val="0"/>
                  </a:spcBef>
                  <a:spcAft>
                    <a:spcPct val="35000"/>
                  </a:spcAft>
                  <a:buNone/>
                </a:pPr>
                <a:r>
                  <a:rPr lang="en-US" sz="1800" kern="1200" dirty="0">
                    <a:solidFill>
                      <a:schemeClr val="tx1"/>
                    </a:solidFill>
                  </a:rPr>
                  <a:t>X </a:t>
                </a:r>
              </a:p>
              <a:p>
                <a:pPr marL="0" lvl="0" indent="0" algn="ctr" defTabSz="800100">
                  <a:lnSpc>
                    <a:spcPct val="90000"/>
                  </a:lnSpc>
                  <a:spcBef>
                    <a:spcPct val="0"/>
                  </a:spcBef>
                  <a:spcAft>
                    <a:spcPct val="35000"/>
                  </a:spcAft>
                  <a:buNone/>
                </a:pPr>
                <a:r>
                  <a:rPr lang="en-US" sz="1800" kern="1200" dirty="0">
                    <a:solidFill>
                      <a:schemeClr val="tx1"/>
                    </a:solidFill>
                  </a:rPr>
                  <a:t>Net Inflow</a:t>
                </a:r>
                <a:r>
                  <a:rPr lang="en-US" sz="1800" kern="1200" dirty="0"/>
                  <a:t>	</a:t>
                </a:r>
              </a:p>
            </p:txBody>
          </p:sp>
          <p:sp>
            <p:nvSpPr>
              <p:cNvPr id="20" name="Partial Circle 19">
                <a:extLst>
                  <a:ext uri="{FF2B5EF4-FFF2-40B4-BE49-F238E27FC236}">
                    <a16:creationId xmlns:a16="http://schemas.microsoft.com/office/drawing/2014/main" id="{A35ACB3D-24CD-4A27-821B-046CD62D1983}"/>
                  </a:ext>
                </a:extLst>
              </p:cNvPr>
              <p:cNvSpPr/>
              <p:nvPr/>
            </p:nvSpPr>
            <p:spPr>
              <a:xfrm>
                <a:off x="2681529" y="4928317"/>
                <a:ext cx="1784676" cy="1734842"/>
              </a:xfrm>
              <a:prstGeom prst="pie">
                <a:avLst>
                  <a:gd name="adj1" fmla="val 16193720"/>
                  <a:gd name="adj2" fmla="val 7832044"/>
                </a:avLst>
              </a:prstGeom>
              <a:solidFill>
                <a:srgbClr val="7C7C7C"/>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kern="1200" dirty="0">
                    <a:solidFill>
                      <a:schemeClr val="tx1"/>
                    </a:solidFill>
                  </a:rPr>
                  <a:t>Default Acct Size (% Con)</a:t>
                </a:r>
              </a:p>
              <a:p>
                <a:pPr marL="0" lvl="0" indent="0" algn="ctr" defTabSz="755650">
                  <a:lnSpc>
                    <a:spcPct val="90000"/>
                  </a:lnSpc>
                  <a:spcBef>
                    <a:spcPct val="0"/>
                  </a:spcBef>
                  <a:spcAft>
                    <a:spcPct val="35000"/>
                  </a:spcAft>
                  <a:buNone/>
                </a:pPr>
                <a:r>
                  <a:rPr lang="en-US" kern="1200" dirty="0">
                    <a:solidFill>
                      <a:schemeClr val="tx1"/>
                    </a:solidFill>
                  </a:rPr>
                  <a:t>X</a:t>
                </a:r>
              </a:p>
              <a:p>
                <a:pPr marL="0" lvl="0" indent="0" algn="ctr" defTabSz="755650">
                  <a:lnSpc>
                    <a:spcPct val="90000"/>
                  </a:lnSpc>
                  <a:spcBef>
                    <a:spcPct val="0"/>
                  </a:spcBef>
                  <a:spcAft>
                    <a:spcPct val="35000"/>
                  </a:spcAft>
                  <a:buNone/>
                </a:pPr>
                <a:r>
                  <a:rPr lang="en-US" kern="1200" dirty="0">
                    <a:solidFill>
                      <a:schemeClr val="tx1"/>
                    </a:solidFill>
                  </a:rPr>
                  <a:t>Net  Inflow</a:t>
                </a:r>
              </a:p>
            </p:txBody>
          </p:sp>
        </p:grpSp>
        <p:sp>
          <p:nvSpPr>
            <p:cNvPr id="23" name="Freeform: Shape 22">
              <a:extLst>
                <a:ext uri="{FF2B5EF4-FFF2-40B4-BE49-F238E27FC236}">
                  <a16:creationId xmlns:a16="http://schemas.microsoft.com/office/drawing/2014/main" id="{6E46D124-5FF4-429F-933E-280ED42C8F51}"/>
                </a:ext>
              </a:extLst>
            </p:cNvPr>
            <p:cNvSpPr/>
            <p:nvPr/>
          </p:nvSpPr>
          <p:spPr>
            <a:xfrm>
              <a:off x="2250030" y="5562829"/>
              <a:ext cx="465817" cy="465817"/>
            </a:xfrm>
            <a:custGeom>
              <a:avLst/>
              <a:gdLst>
                <a:gd name="connsiteX0" fmla="*/ 61744 w 465817"/>
                <a:gd name="connsiteY0" fmla="*/ 178128 h 465817"/>
                <a:gd name="connsiteX1" fmla="*/ 178128 w 465817"/>
                <a:gd name="connsiteY1" fmla="*/ 178128 h 465817"/>
                <a:gd name="connsiteX2" fmla="*/ 178128 w 465817"/>
                <a:gd name="connsiteY2" fmla="*/ 61744 h 465817"/>
                <a:gd name="connsiteX3" fmla="*/ 287689 w 465817"/>
                <a:gd name="connsiteY3" fmla="*/ 61744 h 465817"/>
                <a:gd name="connsiteX4" fmla="*/ 287689 w 465817"/>
                <a:gd name="connsiteY4" fmla="*/ 178128 h 465817"/>
                <a:gd name="connsiteX5" fmla="*/ 404073 w 465817"/>
                <a:gd name="connsiteY5" fmla="*/ 178128 h 465817"/>
                <a:gd name="connsiteX6" fmla="*/ 404073 w 465817"/>
                <a:gd name="connsiteY6" fmla="*/ 287689 h 465817"/>
                <a:gd name="connsiteX7" fmla="*/ 287689 w 465817"/>
                <a:gd name="connsiteY7" fmla="*/ 287689 h 465817"/>
                <a:gd name="connsiteX8" fmla="*/ 287689 w 465817"/>
                <a:gd name="connsiteY8" fmla="*/ 404073 h 465817"/>
                <a:gd name="connsiteX9" fmla="*/ 178128 w 465817"/>
                <a:gd name="connsiteY9" fmla="*/ 404073 h 465817"/>
                <a:gd name="connsiteX10" fmla="*/ 178128 w 465817"/>
                <a:gd name="connsiteY10" fmla="*/ 287689 h 465817"/>
                <a:gd name="connsiteX11" fmla="*/ 61744 w 465817"/>
                <a:gd name="connsiteY11" fmla="*/ 287689 h 465817"/>
                <a:gd name="connsiteX12" fmla="*/ 61744 w 465817"/>
                <a:gd name="connsiteY12" fmla="*/ 178128 h 465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5817" h="465817">
                  <a:moveTo>
                    <a:pt x="61744" y="178128"/>
                  </a:moveTo>
                  <a:lnTo>
                    <a:pt x="178128" y="178128"/>
                  </a:lnTo>
                  <a:lnTo>
                    <a:pt x="178128" y="61744"/>
                  </a:lnTo>
                  <a:lnTo>
                    <a:pt x="287689" y="61744"/>
                  </a:lnTo>
                  <a:lnTo>
                    <a:pt x="287689" y="178128"/>
                  </a:lnTo>
                  <a:lnTo>
                    <a:pt x="404073" y="178128"/>
                  </a:lnTo>
                  <a:lnTo>
                    <a:pt x="404073" y="287689"/>
                  </a:lnTo>
                  <a:lnTo>
                    <a:pt x="287689" y="287689"/>
                  </a:lnTo>
                  <a:lnTo>
                    <a:pt x="287689" y="404073"/>
                  </a:lnTo>
                  <a:lnTo>
                    <a:pt x="178128" y="404073"/>
                  </a:lnTo>
                  <a:lnTo>
                    <a:pt x="178128" y="287689"/>
                  </a:lnTo>
                  <a:lnTo>
                    <a:pt x="61744" y="287689"/>
                  </a:lnTo>
                  <a:lnTo>
                    <a:pt x="61744" y="178128"/>
                  </a:lnTo>
                  <a:close/>
                </a:path>
              </a:pathLst>
            </a:cu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61744" tIns="178128" rIns="61744" bIns="178128" numCol="1" spcCol="1270" anchor="ctr" anchorCtr="0">
              <a:noAutofit/>
            </a:bodyPr>
            <a:lstStyle/>
            <a:p>
              <a:pPr marL="0" lvl="0" indent="0" algn="ctr" defTabSz="311150">
                <a:lnSpc>
                  <a:spcPct val="90000"/>
                </a:lnSpc>
                <a:spcBef>
                  <a:spcPct val="0"/>
                </a:spcBef>
                <a:spcAft>
                  <a:spcPct val="35000"/>
                </a:spcAft>
                <a:buNone/>
              </a:pPr>
              <a:endParaRPr lang="en-US" sz="700" kern="1200"/>
            </a:p>
          </p:txBody>
        </p:sp>
        <p:sp>
          <p:nvSpPr>
            <p:cNvPr id="27" name="Equals 26">
              <a:extLst>
                <a:ext uri="{FF2B5EF4-FFF2-40B4-BE49-F238E27FC236}">
                  <a16:creationId xmlns:a16="http://schemas.microsoft.com/office/drawing/2014/main" id="{5FE9AC9C-D312-4EC5-A946-E6A54C5EEEF2}"/>
                </a:ext>
              </a:extLst>
            </p:cNvPr>
            <p:cNvSpPr/>
            <p:nvPr/>
          </p:nvSpPr>
          <p:spPr>
            <a:xfrm>
              <a:off x="4793935" y="5525728"/>
              <a:ext cx="465817" cy="465816"/>
            </a:xfrm>
            <a:prstGeom prst="mathEqual">
              <a:avLst/>
            </a:pr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59753" rIns="76619" bIns="59753" numCol="1" spcCol="1270" anchor="ctr" anchorCtr="0">
              <a:noAutofit/>
            </a:bodyPr>
            <a:lstStyle/>
            <a:p>
              <a:pPr marL="0" lvl="0" indent="0" algn="ctr" defTabSz="533400">
                <a:lnSpc>
                  <a:spcPct val="90000"/>
                </a:lnSpc>
                <a:spcBef>
                  <a:spcPct val="0"/>
                </a:spcBef>
                <a:spcAft>
                  <a:spcPct val="35000"/>
                </a:spcAft>
                <a:buNone/>
              </a:pPr>
              <a:endParaRPr lang="en-US" sz="1200" kern="1200" dirty="0"/>
            </a:p>
          </p:txBody>
        </p:sp>
        <p:sp>
          <p:nvSpPr>
            <p:cNvPr id="28" name="Partial Circle 27">
              <a:extLst>
                <a:ext uri="{FF2B5EF4-FFF2-40B4-BE49-F238E27FC236}">
                  <a16:creationId xmlns:a16="http://schemas.microsoft.com/office/drawing/2014/main" id="{9DBF108F-B5B2-49E5-B019-C3CCBA8ACDB2}"/>
                </a:ext>
              </a:extLst>
            </p:cNvPr>
            <p:cNvSpPr/>
            <p:nvPr/>
          </p:nvSpPr>
          <p:spPr>
            <a:xfrm>
              <a:off x="5587482" y="4928317"/>
              <a:ext cx="1734842" cy="1734842"/>
            </a:xfrm>
            <a:prstGeom prst="pie">
              <a:avLst>
                <a:gd name="adj1" fmla="val 7839533"/>
                <a:gd name="adj2" fmla="val 16200000"/>
              </a:avLst>
            </a:prstGeom>
            <a:solidFill>
              <a:srgbClr val="ED7D31"/>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rmAutofit/>
            </a:bodyPr>
            <a:lstStyle/>
            <a:p>
              <a:pPr marL="0" lvl="0" indent="0" algn="ctr" defTabSz="800100">
                <a:lnSpc>
                  <a:spcPct val="90000"/>
                </a:lnSpc>
                <a:spcBef>
                  <a:spcPct val="0"/>
                </a:spcBef>
                <a:spcAft>
                  <a:spcPct val="35000"/>
                </a:spcAft>
                <a:buNone/>
              </a:pPr>
              <a:r>
                <a:rPr lang="en-US" sz="1800" kern="1200" dirty="0"/>
                <a:t>	</a:t>
              </a:r>
            </a:p>
          </p:txBody>
        </p:sp>
        <p:sp>
          <p:nvSpPr>
            <p:cNvPr id="29" name="Partial Circle 28">
              <a:extLst>
                <a:ext uri="{FF2B5EF4-FFF2-40B4-BE49-F238E27FC236}">
                  <a16:creationId xmlns:a16="http://schemas.microsoft.com/office/drawing/2014/main" id="{5C495466-414D-4F07-98C8-82C5FC9B2286}"/>
                </a:ext>
              </a:extLst>
            </p:cNvPr>
            <p:cNvSpPr/>
            <p:nvPr/>
          </p:nvSpPr>
          <p:spPr>
            <a:xfrm>
              <a:off x="5577956" y="4928317"/>
              <a:ext cx="1759759" cy="1734842"/>
            </a:xfrm>
            <a:prstGeom prst="pie">
              <a:avLst>
                <a:gd name="adj1" fmla="val 16193720"/>
                <a:gd name="adj2" fmla="val 7832044"/>
              </a:avLst>
            </a:prstGeom>
            <a:solidFill>
              <a:srgbClr val="7C7C7C"/>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0" rIns="91440" bIns="0" numCol="1" spcCol="1270" anchor="ctr" anchorCtr="0">
              <a:noAutofit/>
            </a:bodyPr>
            <a:lstStyle/>
            <a:p>
              <a:pPr marL="0" lvl="0" indent="0" algn="ctr" defTabSz="755650">
                <a:lnSpc>
                  <a:spcPct val="90000"/>
                </a:lnSpc>
                <a:spcBef>
                  <a:spcPct val="0"/>
                </a:spcBef>
                <a:spcAft>
                  <a:spcPct val="35000"/>
                </a:spcAft>
                <a:buNone/>
              </a:pPr>
              <a:r>
                <a:rPr lang="en-US" sz="1700" b="1" kern="1200" dirty="0">
                  <a:solidFill>
                    <a:schemeClr val="tx1"/>
                  </a:solidFill>
                </a:rPr>
                <a:t>Total </a:t>
              </a:r>
              <a:r>
                <a:rPr lang="en-US" b="1" kern="1200" dirty="0">
                  <a:solidFill>
                    <a:schemeClr val="tx1"/>
                  </a:solidFill>
                </a:rPr>
                <a:t>Reservoir</a:t>
              </a:r>
              <a:r>
                <a:rPr lang="en-US" sz="1700" b="1" kern="1200" dirty="0">
                  <a:solidFill>
                    <a:schemeClr val="tx1"/>
                  </a:solidFill>
                </a:rPr>
                <a:t> Net Inflow</a:t>
              </a:r>
            </a:p>
          </p:txBody>
        </p:sp>
        <p:sp>
          <p:nvSpPr>
            <p:cNvPr id="30" name="Oval 29">
              <a:extLst>
                <a:ext uri="{FF2B5EF4-FFF2-40B4-BE49-F238E27FC236}">
                  <a16:creationId xmlns:a16="http://schemas.microsoft.com/office/drawing/2014/main" id="{8500A789-54F4-44BB-9CB7-D3172CAA3B03}"/>
                </a:ext>
              </a:extLst>
            </p:cNvPr>
            <p:cNvSpPr/>
            <p:nvPr/>
          </p:nvSpPr>
          <p:spPr>
            <a:xfrm>
              <a:off x="5587482" y="4928317"/>
              <a:ext cx="1759759" cy="1734842"/>
            </a:xfrm>
            <a:prstGeom prst="ellipse">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0486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Account Simulation</a:t>
            </a:r>
          </a:p>
        </p:txBody>
      </p:sp>
      <p:sp>
        <p:nvSpPr>
          <p:cNvPr id="3" name="Content Placeholder 2"/>
          <p:cNvSpPr>
            <a:spLocks noGrp="1"/>
          </p:cNvSpPr>
          <p:nvPr>
            <p:ph idx="1"/>
          </p:nvPr>
        </p:nvSpPr>
        <p:spPr>
          <a:xfrm>
            <a:off x="326392" y="1312561"/>
            <a:ext cx="3148775" cy="4909335"/>
          </a:xfrm>
        </p:spPr>
        <p:txBody>
          <a:bodyPr>
            <a:noAutofit/>
          </a:bodyPr>
          <a:lstStyle/>
          <a:p>
            <a:r>
              <a:rPr lang="en-US" sz="2400" dirty="0"/>
              <a:t>Account Storage Size</a:t>
            </a:r>
          </a:p>
          <a:p>
            <a:pPr lvl="1"/>
            <a:r>
              <a:rPr lang="en-US" sz="1800" dirty="0"/>
              <a:t>Specified Amount, or</a:t>
            </a:r>
          </a:p>
          <a:p>
            <a:pPr lvl="1"/>
            <a:r>
              <a:rPr lang="en-US" sz="1800" dirty="0"/>
              <a:t>Percent of Conservation Storage</a:t>
            </a:r>
          </a:p>
          <a:p>
            <a:r>
              <a:rPr lang="en-US" sz="2400" dirty="0"/>
              <a:t>Account Inflow</a:t>
            </a:r>
          </a:p>
          <a:p>
            <a:pPr lvl="1" indent="-342900">
              <a:buClr>
                <a:srgbClr val="C00000"/>
              </a:buClr>
              <a:buSzPct val="100000"/>
              <a:buFont typeface="+mj-lt"/>
              <a:buAutoNum type="arabicPeriod"/>
            </a:pPr>
            <a:r>
              <a:rPr lang="en-US" sz="1800" dirty="0"/>
              <a:t>Net Inflow Share          (ratio of account size to Conservation Storage)</a:t>
            </a:r>
          </a:p>
          <a:p>
            <a:pPr lvl="1" indent="-342900">
              <a:buClr>
                <a:srgbClr val="C00000"/>
              </a:buClr>
              <a:buSzPct val="100000"/>
              <a:buFont typeface="+mj-lt"/>
              <a:buAutoNum type="arabicPeriod"/>
            </a:pPr>
            <a:r>
              <a:rPr lang="en-US" sz="1800" dirty="0"/>
              <a:t>Surplus from full accounts</a:t>
            </a:r>
          </a:p>
          <a:p>
            <a:pPr lvl="1" indent="-342900">
              <a:buClr>
                <a:srgbClr val="C00000"/>
              </a:buClr>
              <a:buSzPct val="100000"/>
              <a:buFont typeface="+mj-lt"/>
              <a:buAutoNum type="arabicPeriod"/>
            </a:pPr>
            <a:r>
              <a:rPr lang="en-US" sz="1800" dirty="0"/>
              <a:t>Transfers from the default water Account</a:t>
            </a:r>
          </a:p>
          <a:p>
            <a:r>
              <a:rPr lang="en-US" sz="2400" dirty="0"/>
              <a:t>Account Withdrawal (Demand)</a:t>
            </a:r>
          </a:p>
        </p:txBody>
      </p:sp>
      <p:grpSp>
        <p:nvGrpSpPr>
          <p:cNvPr id="18" name="Group 17"/>
          <p:cNvGrpSpPr>
            <a:grpSpLocks noChangeAspect="1"/>
          </p:cNvGrpSpPr>
          <p:nvPr/>
        </p:nvGrpSpPr>
        <p:grpSpPr>
          <a:xfrm>
            <a:off x="4037661" y="1437117"/>
            <a:ext cx="4766690" cy="3861429"/>
            <a:chOff x="4476669" y="1484784"/>
            <a:chExt cx="4701697" cy="3960440"/>
          </a:xfrm>
        </p:grpSpPr>
        <p:sp>
          <p:nvSpPr>
            <p:cNvPr id="4" name="Rounded Rectangle 3"/>
            <p:cNvSpPr/>
            <p:nvPr/>
          </p:nvSpPr>
          <p:spPr>
            <a:xfrm>
              <a:off x="5970930" y="2349326"/>
              <a:ext cx="1584176" cy="3095898"/>
            </a:xfrm>
            <a:prstGeom prst="roundRect">
              <a:avLst/>
            </a:prstGeom>
            <a:gradFill flip="none" rotWithShape="1">
              <a:gsLst>
                <a:gs pos="0">
                  <a:schemeClr val="tx2">
                    <a:lumMod val="25000"/>
                  </a:schemeClr>
                </a:gs>
                <a:gs pos="39999">
                  <a:srgbClr val="85C2FF"/>
                </a:gs>
                <a:gs pos="70000">
                  <a:srgbClr val="C4D6EB"/>
                </a:gs>
                <a:gs pos="100000">
                  <a:srgbClr val="FFEBFA"/>
                </a:gs>
              </a:gsLst>
              <a:lin ang="16200000" scaled="1"/>
              <a:tileRect/>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Account Balance</a:t>
              </a:r>
            </a:p>
          </p:txBody>
        </p:sp>
        <p:sp>
          <p:nvSpPr>
            <p:cNvPr id="7" name="Right Arrow 6"/>
            <p:cNvSpPr/>
            <p:nvPr/>
          </p:nvSpPr>
          <p:spPr>
            <a:xfrm>
              <a:off x="4962818" y="2924498"/>
              <a:ext cx="936104" cy="360040"/>
            </a:xfrm>
            <a:prstGeom prst="rightArrow">
              <a:avLst>
                <a:gd name="adj1" fmla="val 50000"/>
                <a:gd name="adj2" fmla="val 123829"/>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ight Arrow 8"/>
            <p:cNvSpPr/>
            <p:nvPr/>
          </p:nvSpPr>
          <p:spPr>
            <a:xfrm>
              <a:off x="7699122" y="3717032"/>
              <a:ext cx="1152128" cy="360040"/>
            </a:xfrm>
            <a:prstGeom prst="rightArrow">
              <a:avLst>
                <a:gd name="adj1" fmla="val 50000"/>
                <a:gd name="adj2" fmla="val 1238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extBox 9"/>
            <p:cNvSpPr txBox="1"/>
            <p:nvPr/>
          </p:nvSpPr>
          <p:spPr>
            <a:xfrm rot="16200000">
              <a:off x="3722713" y="3678902"/>
              <a:ext cx="1872208" cy="364296"/>
            </a:xfrm>
            <a:prstGeom prst="rect">
              <a:avLst/>
            </a:prstGeom>
            <a:noFill/>
          </p:spPr>
          <p:txBody>
            <a:bodyPr wrap="square" rtlCol="0">
              <a:spAutoFit/>
            </a:bodyPr>
            <a:lstStyle/>
            <a:p>
              <a:pPr algn="ctr"/>
              <a:r>
                <a:rPr lang="en-US" dirty="0">
                  <a:solidFill>
                    <a:srgbClr val="C00000"/>
                  </a:solidFill>
                </a:rPr>
                <a:t>Inflow</a:t>
              </a:r>
            </a:p>
          </p:txBody>
        </p:sp>
        <p:sp>
          <p:nvSpPr>
            <p:cNvPr id="11" name="TextBox 10"/>
            <p:cNvSpPr txBox="1"/>
            <p:nvPr/>
          </p:nvSpPr>
          <p:spPr>
            <a:xfrm>
              <a:off x="7378166" y="3234755"/>
              <a:ext cx="1800200" cy="492443"/>
            </a:xfrm>
            <a:prstGeom prst="rect">
              <a:avLst/>
            </a:prstGeom>
            <a:noFill/>
          </p:spPr>
          <p:txBody>
            <a:bodyPr wrap="square" rtlCol="0">
              <a:spAutoFit/>
            </a:bodyPr>
            <a:lstStyle/>
            <a:p>
              <a:pPr algn="ctr"/>
              <a:r>
                <a:rPr lang="en-US" dirty="0"/>
                <a:t>Demand</a:t>
              </a:r>
            </a:p>
          </p:txBody>
        </p:sp>
        <p:sp>
          <p:nvSpPr>
            <p:cNvPr id="13" name="TextBox 12"/>
            <p:cNvSpPr txBox="1"/>
            <p:nvPr/>
          </p:nvSpPr>
          <p:spPr>
            <a:xfrm>
              <a:off x="5394865" y="2952128"/>
              <a:ext cx="360040" cy="284102"/>
            </a:xfrm>
            <a:prstGeom prst="rect">
              <a:avLst/>
            </a:prstGeom>
            <a:noFill/>
          </p:spPr>
          <p:txBody>
            <a:bodyPr wrap="square" rtlCol="0">
              <a:spAutoFit/>
            </a:bodyPr>
            <a:lstStyle/>
            <a:p>
              <a:pPr algn="ctr"/>
              <a:r>
                <a:rPr lang="en-US" sz="1200" b="1" dirty="0">
                  <a:solidFill>
                    <a:srgbClr val="C00000"/>
                  </a:solidFill>
                </a:rPr>
                <a:t>1</a:t>
              </a:r>
            </a:p>
          </p:txBody>
        </p:sp>
        <p:sp>
          <p:nvSpPr>
            <p:cNvPr id="16" name="Right Arrow 15"/>
            <p:cNvSpPr/>
            <p:nvPr/>
          </p:nvSpPr>
          <p:spPr>
            <a:xfrm>
              <a:off x="7092280" y="1988840"/>
              <a:ext cx="936104" cy="360040"/>
            </a:xfrm>
            <a:prstGeom prst="rightArrow">
              <a:avLst>
                <a:gd name="adj1" fmla="val 50000"/>
                <a:gd name="adj2" fmla="val 1238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 name="TextBox 16"/>
            <p:cNvSpPr txBox="1"/>
            <p:nvPr/>
          </p:nvSpPr>
          <p:spPr>
            <a:xfrm>
              <a:off x="6588223" y="1484784"/>
              <a:ext cx="1800200" cy="492443"/>
            </a:xfrm>
            <a:prstGeom prst="rect">
              <a:avLst/>
            </a:prstGeom>
            <a:noFill/>
          </p:spPr>
          <p:txBody>
            <a:bodyPr wrap="square" rtlCol="0">
              <a:spAutoFit/>
            </a:bodyPr>
            <a:lstStyle/>
            <a:p>
              <a:pPr algn="ctr"/>
              <a:r>
                <a:rPr lang="en-US" dirty="0"/>
                <a:t>Surplus</a:t>
              </a:r>
            </a:p>
          </p:txBody>
        </p:sp>
      </p:grpSp>
      <p:sp>
        <p:nvSpPr>
          <p:cNvPr id="20" name="Right Arrow 19"/>
          <p:cNvSpPr/>
          <p:nvPr/>
        </p:nvSpPr>
        <p:spPr>
          <a:xfrm>
            <a:off x="4531205" y="3613341"/>
            <a:ext cx="949044" cy="351039"/>
          </a:xfrm>
          <a:prstGeom prst="rightArrow">
            <a:avLst>
              <a:gd name="adj1" fmla="val 50000"/>
              <a:gd name="adj2" fmla="val 123829"/>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p:cNvSpPr txBox="1"/>
          <p:nvPr/>
        </p:nvSpPr>
        <p:spPr>
          <a:xfrm>
            <a:off x="4969224" y="3640280"/>
            <a:ext cx="365017" cy="276999"/>
          </a:xfrm>
          <a:prstGeom prst="rect">
            <a:avLst/>
          </a:prstGeom>
          <a:noFill/>
        </p:spPr>
        <p:txBody>
          <a:bodyPr wrap="square" rtlCol="0">
            <a:spAutoFit/>
          </a:bodyPr>
          <a:lstStyle/>
          <a:p>
            <a:pPr algn="ctr"/>
            <a:r>
              <a:rPr lang="en-US" sz="1200" b="1" dirty="0">
                <a:solidFill>
                  <a:srgbClr val="C00000"/>
                </a:solidFill>
              </a:rPr>
              <a:t>2</a:t>
            </a:r>
          </a:p>
        </p:txBody>
      </p:sp>
      <p:sp>
        <p:nvSpPr>
          <p:cNvPr id="22" name="Right Arrow 21"/>
          <p:cNvSpPr/>
          <p:nvPr/>
        </p:nvSpPr>
        <p:spPr>
          <a:xfrm>
            <a:off x="4530530" y="4385844"/>
            <a:ext cx="949044" cy="351039"/>
          </a:xfrm>
          <a:prstGeom prst="rightArrow">
            <a:avLst>
              <a:gd name="adj1" fmla="val 50000"/>
              <a:gd name="adj2" fmla="val 123829"/>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TextBox 22"/>
          <p:cNvSpPr txBox="1"/>
          <p:nvPr/>
        </p:nvSpPr>
        <p:spPr>
          <a:xfrm>
            <a:off x="4968549" y="4412783"/>
            <a:ext cx="365017" cy="276999"/>
          </a:xfrm>
          <a:prstGeom prst="rect">
            <a:avLst/>
          </a:prstGeom>
          <a:noFill/>
        </p:spPr>
        <p:txBody>
          <a:bodyPr wrap="square" rtlCol="0">
            <a:spAutoFit/>
          </a:bodyPr>
          <a:lstStyle/>
          <a:p>
            <a:pPr algn="ctr"/>
            <a:r>
              <a:rPr lang="en-US" sz="1200" b="1" dirty="0">
                <a:solidFill>
                  <a:srgbClr val="C00000"/>
                </a:solidFill>
              </a:rPr>
              <a:t>3</a:t>
            </a:r>
          </a:p>
        </p:txBody>
      </p:sp>
    </p:spTree>
    <p:extLst>
      <p:ext uri="{BB962C8B-B14F-4D97-AF65-F5344CB8AC3E}">
        <p14:creationId xmlns:p14="http://schemas.microsoft.com/office/powerpoint/2010/main" val="3178211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Introduction</a:t>
            </a:r>
          </a:p>
        </p:txBody>
      </p:sp>
      <p:graphicFrame>
        <p:nvGraphicFramePr>
          <p:cNvPr id="4" name="Content Placeholder 3">
            <a:extLst>
              <a:ext uri="{FF2B5EF4-FFF2-40B4-BE49-F238E27FC236}">
                <a16:creationId xmlns:a16="http://schemas.microsoft.com/office/drawing/2014/main" id="{54F9A0C5-39E4-4878-9E1A-9EE0C0021035}"/>
              </a:ext>
            </a:extLst>
          </p:cNvPr>
          <p:cNvGraphicFramePr>
            <a:graphicFrameLocks noGrp="1"/>
          </p:cNvGraphicFramePr>
          <p:nvPr>
            <p:ph idx="1"/>
            <p:extLst>
              <p:ext uri="{D42A27DB-BD31-4B8C-83A1-F6EECF244321}">
                <p14:modId xmlns:p14="http://schemas.microsoft.com/office/powerpoint/2010/main" val="4188284778"/>
              </p:ext>
            </p:extLst>
          </p:nvPr>
        </p:nvGraphicFramePr>
        <p:xfrm>
          <a:off x="628650" y="972065"/>
          <a:ext cx="7886700" cy="34475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Diagonal Corners Snipped 4">
            <a:extLst>
              <a:ext uri="{FF2B5EF4-FFF2-40B4-BE49-F238E27FC236}">
                <a16:creationId xmlns:a16="http://schemas.microsoft.com/office/drawing/2014/main" id="{9ADF4B46-7603-4261-B5E3-3B0396E638FD}"/>
              </a:ext>
            </a:extLst>
          </p:cNvPr>
          <p:cNvSpPr/>
          <p:nvPr/>
        </p:nvSpPr>
        <p:spPr>
          <a:xfrm>
            <a:off x="923925" y="4455895"/>
            <a:ext cx="7277100" cy="1322308"/>
          </a:xfrm>
          <a:prstGeom prst="snip2DiagRect">
            <a:avLst>
              <a:gd name="adj1" fmla="val 0"/>
              <a:gd name="adj2" fmla="val 31794"/>
            </a:avLst>
          </a:prstGeom>
        </p:spPr>
        <p:style>
          <a:lnRef idx="1">
            <a:schemeClr val="accent6"/>
          </a:lnRef>
          <a:fillRef idx="2">
            <a:schemeClr val="accent6"/>
          </a:fillRef>
          <a:effectRef idx="1">
            <a:schemeClr val="accent6"/>
          </a:effectRef>
          <a:fontRef idx="minor">
            <a:schemeClr val="dk1"/>
          </a:fontRef>
        </p:style>
        <p:txBody>
          <a:bodyPr lIns="0" tIns="0" rIns="0" bIns="0" rtlCol="0" anchor="ctr">
            <a:spAutoFit/>
          </a:bodyPr>
          <a:lstStyle/>
          <a:p>
            <a:pPr algn="ctr"/>
            <a:r>
              <a:rPr lang="en-US" sz="2400" dirty="0"/>
              <a:t>Iterative Simulation </a:t>
            </a:r>
            <a:r>
              <a:rPr lang="en-US" sz="2400" b="1" dirty="0"/>
              <a:t>with water accounts </a:t>
            </a:r>
            <a:r>
              <a:rPr lang="en-US" sz="2400" dirty="0"/>
              <a:t>is the USACE recommended method for firm yield analysis for water use contracts</a:t>
            </a:r>
          </a:p>
        </p:txBody>
      </p:sp>
    </p:spTree>
    <p:extLst>
      <p:ext uri="{BB962C8B-B14F-4D97-AF65-F5344CB8AC3E}">
        <p14:creationId xmlns:p14="http://schemas.microsoft.com/office/powerpoint/2010/main" val="220629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DSS Output for Water Account Simulation</a:t>
            </a:r>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3"/>
          <a:stretch>
            <a:fillRect/>
          </a:stretch>
        </p:blipFill>
        <p:spPr>
          <a:xfrm>
            <a:off x="0" y="1045773"/>
            <a:ext cx="9144000" cy="5283284"/>
          </a:xfrm>
          <a:prstGeom prst="rect">
            <a:avLst/>
          </a:prstGeom>
        </p:spPr>
      </p:pic>
    </p:spTree>
    <p:extLst>
      <p:ext uri="{BB962C8B-B14F-4D97-AF65-F5344CB8AC3E}">
        <p14:creationId xmlns:p14="http://schemas.microsoft.com/office/powerpoint/2010/main" val="1326161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Account Setup in HEC-ResSim</a:t>
            </a:r>
          </a:p>
        </p:txBody>
      </p:sp>
      <p:pic>
        <p:nvPicPr>
          <p:cNvPr id="4" name="Content Placeholder 3">
            <a:extLst>
              <a:ext uri="{FF2B5EF4-FFF2-40B4-BE49-F238E27FC236}">
                <a16:creationId xmlns:a16="http://schemas.microsoft.com/office/drawing/2014/main" id="{2A92FC7D-0F8A-4F1D-840D-DCB8A9513A7D}"/>
              </a:ext>
            </a:extLst>
          </p:cNvPr>
          <p:cNvPicPr>
            <a:picLocks noGrp="1" noChangeAspect="1"/>
          </p:cNvPicPr>
          <p:nvPr>
            <p:ph idx="1"/>
          </p:nvPr>
        </p:nvPicPr>
        <p:blipFill>
          <a:blip r:embed="rId3"/>
          <a:stretch>
            <a:fillRect/>
          </a:stretch>
        </p:blipFill>
        <p:spPr>
          <a:xfrm>
            <a:off x="900352" y="1343779"/>
            <a:ext cx="1876190" cy="2180952"/>
          </a:xfrm>
          <a:prstGeom prst="rect">
            <a:avLst/>
          </a:prstGeom>
        </p:spPr>
      </p:pic>
      <p:grpSp>
        <p:nvGrpSpPr>
          <p:cNvPr id="6" name="Group 5">
            <a:extLst>
              <a:ext uri="{FF2B5EF4-FFF2-40B4-BE49-F238E27FC236}">
                <a16:creationId xmlns:a16="http://schemas.microsoft.com/office/drawing/2014/main" id="{5E6463CC-459A-4359-9496-DAE40641713A}"/>
              </a:ext>
            </a:extLst>
          </p:cNvPr>
          <p:cNvGrpSpPr/>
          <p:nvPr/>
        </p:nvGrpSpPr>
        <p:grpSpPr>
          <a:xfrm>
            <a:off x="185372" y="2434255"/>
            <a:ext cx="714980" cy="1415467"/>
            <a:chOff x="261434" y="2670124"/>
            <a:chExt cx="714980" cy="1415467"/>
          </a:xfrm>
        </p:grpSpPr>
        <p:cxnSp>
          <p:nvCxnSpPr>
            <p:cNvPr id="7" name="Straight Arrow Connector 6">
              <a:extLst>
                <a:ext uri="{FF2B5EF4-FFF2-40B4-BE49-F238E27FC236}">
                  <a16:creationId xmlns:a16="http://schemas.microsoft.com/office/drawing/2014/main" id="{4093C739-D48E-4A08-A4A7-ADB0F4E4658C}"/>
                </a:ext>
              </a:extLst>
            </p:cNvPr>
            <p:cNvCxnSpPr>
              <a:cxnSpLocks/>
              <a:stCxn id="8" idx="0"/>
              <a:endCxn id="4" idx="1"/>
            </p:cNvCxnSpPr>
            <p:nvPr/>
          </p:nvCxnSpPr>
          <p:spPr>
            <a:xfrm flipV="1">
              <a:off x="413834" y="2670124"/>
              <a:ext cx="562580" cy="10429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6A4CCCF-BE4E-439D-956F-B4FAC6E888A4}"/>
                </a:ext>
              </a:extLst>
            </p:cNvPr>
            <p:cNvSpPr txBox="1"/>
            <p:nvPr/>
          </p:nvSpPr>
          <p:spPr>
            <a:xfrm>
              <a:off x="261434" y="3713058"/>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1</a:t>
              </a:r>
            </a:p>
          </p:txBody>
        </p:sp>
      </p:grpSp>
      <p:grpSp>
        <p:nvGrpSpPr>
          <p:cNvPr id="18" name="Group 17">
            <a:extLst>
              <a:ext uri="{FF2B5EF4-FFF2-40B4-BE49-F238E27FC236}">
                <a16:creationId xmlns:a16="http://schemas.microsoft.com/office/drawing/2014/main" id="{2C591689-D8F7-4FC6-8ECB-44DF747E73F8}"/>
              </a:ext>
            </a:extLst>
          </p:cNvPr>
          <p:cNvGrpSpPr/>
          <p:nvPr/>
        </p:nvGrpSpPr>
        <p:grpSpPr>
          <a:xfrm>
            <a:off x="2868920" y="1857374"/>
            <a:ext cx="5937118" cy="4176713"/>
            <a:chOff x="2821295" y="2390774"/>
            <a:chExt cx="5937118" cy="4176713"/>
          </a:xfrm>
        </p:grpSpPr>
        <p:pic>
          <p:nvPicPr>
            <p:cNvPr id="5" name="Picture 4">
              <a:extLst>
                <a:ext uri="{FF2B5EF4-FFF2-40B4-BE49-F238E27FC236}">
                  <a16:creationId xmlns:a16="http://schemas.microsoft.com/office/drawing/2014/main" id="{2CB5A3F0-2EB6-45F5-BC02-B75C0B39E121}"/>
                </a:ext>
              </a:extLst>
            </p:cNvPr>
            <p:cNvPicPr>
              <a:picLocks noChangeAspect="1"/>
            </p:cNvPicPr>
            <p:nvPr/>
          </p:nvPicPr>
          <p:blipFill>
            <a:blip r:embed="rId4"/>
            <a:stretch>
              <a:fillRect/>
            </a:stretch>
          </p:blipFill>
          <p:spPr>
            <a:xfrm>
              <a:off x="3521206" y="2390774"/>
              <a:ext cx="5237207" cy="4176713"/>
            </a:xfrm>
            <a:prstGeom prst="rect">
              <a:avLst/>
            </a:prstGeom>
          </p:spPr>
        </p:pic>
        <p:grpSp>
          <p:nvGrpSpPr>
            <p:cNvPr id="9" name="Group 8">
              <a:extLst>
                <a:ext uri="{FF2B5EF4-FFF2-40B4-BE49-F238E27FC236}">
                  <a16:creationId xmlns:a16="http://schemas.microsoft.com/office/drawing/2014/main" id="{D5D5EFA9-ADB1-40DC-B3A4-A649D6B9D3C4}"/>
                </a:ext>
              </a:extLst>
            </p:cNvPr>
            <p:cNvGrpSpPr/>
            <p:nvPr/>
          </p:nvGrpSpPr>
          <p:grpSpPr>
            <a:xfrm>
              <a:off x="2821295" y="4244622"/>
              <a:ext cx="699911" cy="650525"/>
              <a:chOff x="262466" y="3691467"/>
              <a:chExt cx="699911" cy="650525"/>
            </a:xfrm>
          </p:grpSpPr>
          <p:cxnSp>
            <p:nvCxnSpPr>
              <p:cNvPr id="10" name="Straight Arrow Connector 9">
                <a:extLst>
                  <a:ext uri="{FF2B5EF4-FFF2-40B4-BE49-F238E27FC236}">
                    <a16:creationId xmlns:a16="http://schemas.microsoft.com/office/drawing/2014/main" id="{F9BC486A-766C-4918-AA8E-AD7B46CBC000}"/>
                  </a:ext>
                </a:extLst>
              </p:cNvPr>
              <p:cNvCxnSpPr>
                <a:cxnSpLocks/>
              </p:cNvCxnSpPr>
              <p:nvPr/>
            </p:nvCxnSpPr>
            <p:spPr>
              <a:xfrm flipV="1">
                <a:off x="420510" y="3691467"/>
                <a:ext cx="541867" cy="2801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84D8A41-76CB-420F-924C-2B2C9755C997}"/>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2</a:t>
                </a:r>
              </a:p>
            </p:txBody>
          </p:sp>
        </p:grpSp>
      </p:grpSp>
      <p:pic>
        <p:nvPicPr>
          <p:cNvPr id="3" name="Picture 2">
            <a:extLst>
              <a:ext uri="{FF2B5EF4-FFF2-40B4-BE49-F238E27FC236}">
                <a16:creationId xmlns:a16="http://schemas.microsoft.com/office/drawing/2014/main" id="{1E285A5A-86B2-4993-BC77-9AB8BDE2CDA4}"/>
              </a:ext>
            </a:extLst>
          </p:cNvPr>
          <p:cNvPicPr>
            <a:picLocks noChangeAspect="1"/>
          </p:cNvPicPr>
          <p:nvPr/>
        </p:nvPicPr>
        <p:blipFill>
          <a:blip r:embed="rId5"/>
          <a:stretch>
            <a:fillRect/>
          </a:stretch>
        </p:blipFill>
        <p:spPr>
          <a:xfrm>
            <a:off x="900352" y="3849722"/>
            <a:ext cx="1533333" cy="2371429"/>
          </a:xfrm>
          <a:prstGeom prst="rect">
            <a:avLst/>
          </a:prstGeom>
        </p:spPr>
      </p:pic>
      <p:sp>
        <p:nvSpPr>
          <p:cNvPr id="12" name="TextBox 11">
            <a:extLst>
              <a:ext uri="{FF2B5EF4-FFF2-40B4-BE49-F238E27FC236}">
                <a16:creationId xmlns:a16="http://schemas.microsoft.com/office/drawing/2014/main" id="{7586584E-02AF-4F27-9EC3-5DCBC36DE670}"/>
              </a:ext>
            </a:extLst>
          </p:cNvPr>
          <p:cNvSpPr txBox="1"/>
          <p:nvPr/>
        </p:nvSpPr>
        <p:spPr>
          <a:xfrm>
            <a:off x="900352" y="1064424"/>
            <a:ext cx="1338023" cy="276999"/>
          </a:xfrm>
          <a:prstGeom prst="rect">
            <a:avLst/>
          </a:prstGeom>
          <a:noFill/>
        </p:spPr>
        <p:txBody>
          <a:bodyPr wrap="square" rtlCol="0">
            <a:spAutoFit/>
          </a:bodyPr>
          <a:lstStyle/>
          <a:p>
            <a:r>
              <a:rPr lang="en-US" sz="1200" b="1" dirty="0"/>
              <a:t>Network Module</a:t>
            </a:r>
          </a:p>
        </p:txBody>
      </p:sp>
      <p:sp>
        <p:nvSpPr>
          <p:cNvPr id="13" name="TextBox 12">
            <a:extLst>
              <a:ext uri="{FF2B5EF4-FFF2-40B4-BE49-F238E27FC236}">
                <a16:creationId xmlns:a16="http://schemas.microsoft.com/office/drawing/2014/main" id="{13C364D0-8CBB-4B7D-B7AA-6BF8F732AE95}"/>
              </a:ext>
            </a:extLst>
          </p:cNvPr>
          <p:cNvSpPr txBox="1"/>
          <p:nvPr/>
        </p:nvSpPr>
        <p:spPr>
          <a:xfrm>
            <a:off x="886316" y="3572723"/>
            <a:ext cx="1533334" cy="276999"/>
          </a:xfrm>
          <a:prstGeom prst="rect">
            <a:avLst/>
          </a:prstGeom>
          <a:noFill/>
        </p:spPr>
        <p:txBody>
          <a:bodyPr wrap="square" rtlCol="0">
            <a:spAutoFit/>
          </a:bodyPr>
          <a:lstStyle/>
          <a:p>
            <a:r>
              <a:rPr lang="en-US" sz="1200" b="1" dirty="0"/>
              <a:t>Simulation Module</a:t>
            </a:r>
          </a:p>
        </p:txBody>
      </p:sp>
      <p:cxnSp>
        <p:nvCxnSpPr>
          <p:cNvPr id="14" name="Straight Arrow Connector 13">
            <a:extLst>
              <a:ext uri="{FF2B5EF4-FFF2-40B4-BE49-F238E27FC236}">
                <a16:creationId xmlns:a16="http://schemas.microsoft.com/office/drawing/2014/main" id="{D32E0FB1-2A28-4F88-8FAC-F246E151A9BD}"/>
              </a:ext>
            </a:extLst>
          </p:cNvPr>
          <p:cNvCxnSpPr>
            <a:cxnSpLocks/>
            <a:stCxn id="8" idx="2"/>
            <a:endCxn id="3" idx="1"/>
          </p:cNvCxnSpPr>
          <p:nvPr/>
        </p:nvCxnSpPr>
        <p:spPr>
          <a:xfrm>
            <a:off x="337772" y="3849722"/>
            <a:ext cx="562580" cy="118571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2937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28893A1-D448-4D50-84CC-A1FD1BCF6667}"/>
              </a:ext>
            </a:extLst>
          </p:cNvPr>
          <p:cNvGrpSpPr/>
          <p:nvPr/>
        </p:nvGrpSpPr>
        <p:grpSpPr>
          <a:xfrm>
            <a:off x="542924" y="2611179"/>
            <a:ext cx="4911012" cy="3876945"/>
            <a:chOff x="3895373" y="1903592"/>
            <a:chExt cx="6205361" cy="4876800"/>
          </a:xfrm>
        </p:grpSpPr>
        <p:pic>
          <p:nvPicPr>
            <p:cNvPr id="8" name="Picture 7">
              <a:extLst>
                <a:ext uri="{FF2B5EF4-FFF2-40B4-BE49-F238E27FC236}">
                  <a16:creationId xmlns:a16="http://schemas.microsoft.com/office/drawing/2014/main" id="{8EEF6584-F1A6-48FD-8B0B-46DB01D0917C}"/>
                </a:ext>
              </a:extLst>
            </p:cNvPr>
            <p:cNvPicPr>
              <a:picLocks noChangeAspect="1"/>
            </p:cNvPicPr>
            <p:nvPr/>
          </p:nvPicPr>
          <p:blipFill>
            <a:blip r:embed="rId3"/>
            <a:stretch>
              <a:fillRect/>
            </a:stretch>
          </p:blipFill>
          <p:spPr>
            <a:xfrm>
              <a:off x="3985684" y="1903592"/>
              <a:ext cx="6115050" cy="4876800"/>
            </a:xfrm>
            <a:prstGeom prst="rect">
              <a:avLst/>
            </a:prstGeom>
          </p:spPr>
        </p:pic>
        <p:grpSp>
          <p:nvGrpSpPr>
            <p:cNvPr id="18" name="Group 17">
              <a:extLst>
                <a:ext uri="{FF2B5EF4-FFF2-40B4-BE49-F238E27FC236}">
                  <a16:creationId xmlns:a16="http://schemas.microsoft.com/office/drawing/2014/main" id="{61C107AF-A190-4E1A-A94A-7FB755D23B8B}"/>
                </a:ext>
              </a:extLst>
            </p:cNvPr>
            <p:cNvGrpSpPr/>
            <p:nvPr/>
          </p:nvGrpSpPr>
          <p:grpSpPr>
            <a:xfrm>
              <a:off x="3895373" y="3580163"/>
              <a:ext cx="699912" cy="749581"/>
              <a:chOff x="262465" y="3691467"/>
              <a:chExt cx="699912" cy="749581"/>
            </a:xfrm>
          </p:grpSpPr>
          <p:cxnSp>
            <p:nvCxnSpPr>
              <p:cNvPr id="19" name="Straight Arrow Connector 18">
                <a:extLst>
                  <a:ext uri="{FF2B5EF4-FFF2-40B4-BE49-F238E27FC236}">
                    <a16:creationId xmlns:a16="http://schemas.microsoft.com/office/drawing/2014/main" id="{F247A3DB-C8C0-48B9-806F-E2625389AFBA}"/>
                  </a:ext>
                </a:extLst>
              </p:cNvPr>
              <p:cNvCxnSpPr>
                <a:cxnSpLocks/>
              </p:cNvCxnSpPr>
              <p:nvPr/>
            </p:nvCxnSpPr>
            <p:spPr>
              <a:xfrm flipV="1">
                <a:off x="420510" y="3691467"/>
                <a:ext cx="541867" cy="2801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CD7B8F7-B055-4FAF-BE99-0AABAA582CC3}"/>
                  </a:ext>
                </a:extLst>
              </p:cNvPr>
              <p:cNvSpPr txBox="1"/>
              <p:nvPr/>
            </p:nvSpPr>
            <p:spPr>
              <a:xfrm>
                <a:off x="262465" y="3969457"/>
                <a:ext cx="381282" cy="47159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3</a:t>
                </a:r>
              </a:p>
            </p:txBody>
          </p:sp>
        </p:grpSp>
        <p:grpSp>
          <p:nvGrpSpPr>
            <p:cNvPr id="21" name="Group 20">
              <a:extLst>
                <a:ext uri="{FF2B5EF4-FFF2-40B4-BE49-F238E27FC236}">
                  <a16:creationId xmlns:a16="http://schemas.microsoft.com/office/drawing/2014/main" id="{C5F20F55-CC77-44B4-B13E-205FCDEEE282}"/>
                </a:ext>
              </a:extLst>
            </p:cNvPr>
            <p:cNvGrpSpPr/>
            <p:nvPr/>
          </p:nvGrpSpPr>
          <p:grpSpPr>
            <a:xfrm>
              <a:off x="6157127" y="3580163"/>
              <a:ext cx="699912" cy="749581"/>
              <a:chOff x="262465" y="3691467"/>
              <a:chExt cx="699912" cy="749581"/>
            </a:xfrm>
          </p:grpSpPr>
          <p:cxnSp>
            <p:nvCxnSpPr>
              <p:cNvPr id="22" name="Straight Arrow Connector 21">
                <a:extLst>
                  <a:ext uri="{FF2B5EF4-FFF2-40B4-BE49-F238E27FC236}">
                    <a16:creationId xmlns:a16="http://schemas.microsoft.com/office/drawing/2014/main" id="{E6C25A78-7BA7-4196-9ED4-587A033888A9}"/>
                  </a:ext>
                </a:extLst>
              </p:cNvPr>
              <p:cNvCxnSpPr>
                <a:cxnSpLocks/>
              </p:cNvCxnSpPr>
              <p:nvPr/>
            </p:nvCxnSpPr>
            <p:spPr>
              <a:xfrm flipV="1">
                <a:off x="420510" y="3691467"/>
                <a:ext cx="541867" cy="2801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B62648F-9A13-428A-ACAB-577E6B6A20CE}"/>
                  </a:ext>
                </a:extLst>
              </p:cNvPr>
              <p:cNvSpPr txBox="1"/>
              <p:nvPr/>
            </p:nvSpPr>
            <p:spPr>
              <a:xfrm>
                <a:off x="262465" y="3969457"/>
                <a:ext cx="381282" cy="47159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en-US"/>
                </a:defPPr>
                <a:lvl1pPr>
                  <a:defRPr b="1">
                    <a:solidFill>
                      <a:srgbClr val="FF0000"/>
                    </a:solidFill>
                  </a:defRPr>
                </a:lvl1pPr>
              </a:lstStyle>
              <a:p>
                <a:r>
                  <a:rPr lang="en-US" dirty="0"/>
                  <a:t>4</a:t>
                </a:r>
              </a:p>
            </p:txBody>
          </p:sp>
        </p:grpSp>
        <p:grpSp>
          <p:nvGrpSpPr>
            <p:cNvPr id="24" name="Group 23">
              <a:extLst>
                <a:ext uri="{FF2B5EF4-FFF2-40B4-BE49-F238E27FC236}">
                  <a16:creationId xmlns:a16="http://schemas.microsoft.com/office/drawing/2014/main" id="{0530A5B6-A6D4-42A5-8DE5-A198AE8F17D6}"/>
                </a:ext>
              </a:extLst>
            </p:cNvPr>
            <p:cNvGrpSpPr/>
            <p:nvPr/>
          </p:nvGrpSpPr>
          <p:grpSpPr>
            <a:xfrm>
              <a:off x="7692015" y="3604155"/>
              <a:ext cx="699912" cy="749581"/>
              <a:chOff x="262465" y="3691467"/>
              <a:chExt cx="699912" cy="749581"/>
            </a:xfrm>
          </p:grpSpPr>
          <p:cxnSp>
            <p:nvCxnSpPr>
              <p:cNvPr id="25" name="Straight Arrow Connector 24">
                <a:extLst>
                  <a:ext uri="{FF2B5EF4-FFF2-40B4-BE49-F238E27FC236}">
                    <a16:creationId xmlns:a16="http://schemas.microsoft.com/office/drawing/2014/main" id="{D945B6F8-818A-4145-AEC1-B87E074C8C0D}"/>
                  </a:ext>
                </a:extLst>
              </p:cNvPr>
              <p:cNvCxnSpPr>
                <a:cxnSpLocks/>
              </p:cNvCxnSpPr>
              <p:nvPr/>
            </p:nvCxnSpPr>
            <p:spPr>
              <a:xfrm flipV="1">
                <a:off x="420510" y="3691467"/>
                <a:ext cx="541867" cy="2801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77A28AC-49E1-4092-9E93-2DB066BEADA1}"/>
                  </a:ext>
                </a:extLst>
              </p:cNvPr>
              <p:cNvSpPr txBox="1"/>
              <p:nvPr/>
            </p:nvSpPr>
            <p:spPr>
              <a:xfrm>
                <a:off x="262465" y="3969459"/>
                <a:ext cx="381282" cy="47158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5</a:t>
                </a:r>
              </a:p>
            </p:txBody>
          </p:sp>
        </p:grpSp>
      </p:grpSp>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Account Setup in HEC-</a:t>
            </a:r>
            <a:r>
              <a:rPr lang="en-US" dirty="0" err="1"/>
              <a:t>ResSim</a:t>
            </a:r>
            <a:endParaRPr lang="en-US" dirty="0"/>
          </a:p>
        </p:txBody>
      </p:sp>
      <p:pic>
        <p:nvPicPr>
          <p:cNvPr id="7" name="Content Placeholder 6">
            <a:extLst>
              <a:ext uri="{FF2B5EF4-FFF2-40B4-BE49-F238E27FC236}">
                <a16:creationId xmlns:a16="http://schemas.microsoft.com/office/drawing/2014/main" id="{12AE3FFE-996B-48FF-BA05-E99C583FC1EF}"/>
              </a:ext>
            </a:extLst>
          </p:cNvPr>
          <p:cNvPicPr>
            <a:picLocks noGrp="1" noChangeAspect="1"/>
          </p:cNvPicPr>
          <p:nvPr>
            <p:ph idx="1"/>
          </p:nvPr>
        </p:nvPicPr>
        <p:blipFill>
          <a:blip r:embed="rId4"/>
          <a:stretch>
            <a:fillRect/>
          </a:stretch>
        </p:blipFill>
        <p:spPr>
          <a:xfrm>
            <a:off x="1028348" y="1404939"/>
            <a:ext cx="1276190" cy="866667"/>
          </a:xfrm>
          <a:prstGeom prst="rect">
            <a:avLst/>
          </a:prstGeom>
        </p:spPr>
      </p:pic>
      <p:cxnSp>
        <p:nvCxnSpPr>
          <p:cNvPr id="9" name="Straight Arrow Connector 8">
            <a:extLst>
              <a:ext uri="{FF2B5EF4-FFF2-40B4-BE49-F238E27FC236}">
                <a16:creationId xmlns:a16="http://schemas.microsoft.com/office/drawing/2014/main" id="{ACA2BF0E-4737-45D3-A1BE-E3E456689009}"/>
              </a:ext>
            </a:extLst>
          </p:cNvPr>
          <p:cNvCxnSpPr>
            <a:cxnSpLocks/>
          </p:cNvCxnSpPr>
          <p:nvPr/>
        </p:nvCxnSpPr>
        <p:spPr>
          <a:xfrm flipV="1">
            <a:off x="757414" y="1757539"/>
            <a:ext cx="584201" cy="51406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EFDF68D-668E-47A3-AFB7-7F510612ED9E}"/>
              </a:ext>
            </a:extLst>
          </p:cNvPr>
          <p:cNvSpPr txBox="1"/>
          <p:nvPr/>
        </p:nvSpPr>
        <p:spPr>
          <a:xfrm>
            <a:off x="542925" y="2011431"/>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1</a:t>
            </a:r>
          </a:p>
        </p:txBody>
      </p:sp>
      <p:grpSp>
        <p:nvGrpSpPr>
          <p:cNvPr id="4" name="Group 3">
            <a:extLst>
              <a:ext uri="{FF2B5EF4-FFF2-40B4-BE49-F238E27FC236}">
                <a16:creationId xmlns:a16="http://schemas.microsoft.com/office/drawing/2014/main" id="{60D43DEA-E7C2-4C9C-90D2-82A4A35AEB45}"/>
              </a:ext>
            </a:extLst>
          </p:cNvPr>
          <p:cNvGrpSpPr/>
          <p:nvPr/>
        </p:nvGrpSpPr>
        <p:grpSpPr>
          <a:xfrm>
            <a:off x="4144080" y="1143573"/>
            <a:ext cx="4528609" cy="2333625"/>
            <a:chOff x="106340" y="4254680"/>
            <a:chExt cx="4528609" cy="2333625"/>
          </a:xfrm>
        </p:grpSpPr>
        <p:pic>
          <p:nvPicPr>
            <p:cNvPr id="14" name="Picture 13">
              <a:extLst>
                <a:ext uri="{FF2B5EF4-FFF2-40B4-BE49-F238E27FC236}">
                  <a16:creationId xmlns:a16="http://schemas.microsoft.com/office/drawing/2014/main" id="{8BD891BC-4A4F-4EF2-9A4B-C6C64A28AD43}"/>
                </a:ext>
              </a:extLst>
            </p:cNvPr>
            <p:cNvPicPr>
              <a:picLocks noChangeAspect="1"/>
            </p:cNvPicPr>
            <p:nvPr/>
          </p:nvPicPr>
          <p:blipFill>
            <a:blip r:embed="rId5"/>
            <a:stretch>
              <a:fillRect/>
            </a:stretch>
          </p:blipFill>
          <p:spPr>
            <a:xfrm>
              <a:off x="682074" y="4254680"/>
              <a:ext cx="3952875" cy="2333625"/>
            </a:xfrm>
            <a:prstGeom prst="rect">
              <a:avLst/>
            </a:prstGeom>
          </p:spPr>
        </p:pic>
        <p:grpSp>
          <p:nvGrpSpPr>
            <p:cNvPr id="16" name="Group 15">
              <a:extLst>
                <a:ext uri="{FF2B5EF4-FFF2-40B4-BE49-F238E27FC236}">
                  <a16:creationId xmlns:a16="http://schemas.microsoft.com/office/drawing/2014/main" id="{4DA091ED-B1D7-4D00-9ABA-5582D021E524}"/>
                </a:ext>
              </a:extLst>
            </p:cNvPr>
            <p:cNvGrpSpPr/>
            <p:nvPr/>
          </p:nvGrpSpPr>
          <p:grpSpPr>
            <a:xfrm>
              <a:off x="106340" y="4882272"/>
              <a:ext cx="699911" cy="650525"/>
              <a:chOff x="262466" y="3691467"/>
              <a:chExt cx="699911" cy="650525"/>
            </a:xfrm>
          </p:grpSpPr>
          <p:cxnSp>
            <p:nvCxnSpPr>
              <p:cNvPr id="12" name="Straight Arrow Connector 11">
                <a:extLst>
                  <a:ext uri="{FF2B5EF4-FFF2-40B4-BE49-F238E27FC236}">
                    <a16:creationId xmlns:a16="http://schemas.microsoft.com/office/drawing/2014/main" id="{5BDB2CEA-E3C8-482E-AD5B-65ECB64F41F3}"/>
                  </a:ext>
                </a:extLst>
              </p:cNvPr>
              <p:cNvCxnSpPr>
                <a:cxnSpLocks/>
              </p:cNvCxnSpPr>
              <p:nvPr/>
            </p:nvCxnSpPr>
            <p:spPr>
              <a:xfrm flipV="1">
                <a:off x="420510" y="3691467"/>
                <a:ext cx="541867" cy="2801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4A3A47A-F4BB-4B86-8B9C-F912AF88C56B}"/>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2</a:t>
                </a:r>
              </a:p>
            </p:txBody>
          </p:sp>
        </p:grpSp>
      </p:grpSp>
    </p:spTree>
    <p:extLst>
      <p:ext uri="{BB962C8B-B14F-4D97-AF65-F5344CB8AC3E}">
        <p14:creationId xmlns:p14="http://schemas.microsoft.com/office/powerpoint/2010/main" val="192221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859EC9E-84D9-40B4-9590-30F2171BFA5F}"/>
              </a:ext>
            </a:extLst>
          </p:cNvPr>
          <p:cNvPicPr>
            <a:picLocks noChangeAspect="1"/>
          </p:cNvPicPr>
          <p:nvPr/>
        </p:nvPicPr>
        <p:blipFill>
          <a:blip r:embed="rId3"/>
          <a:stretch>
            <a:fillRect/>
          </a:stretch>
        </p:blipFill>
        <p:spPr>
          <a:xfrm>
            <a:off x="103012" y="3311172"/>
            <a:ext cx="3724469" cy="2198783"/>
          </a:xfrm>
          <a:prstGeom prst="rect">
            <a:avLst/>
          </a:prstGeom>
        </p:spPr>
      </p:pic>
      <p:pic>
        <p:nvPicPr>
          <p:cNvPr id="11" name="Picture 10">
            <a:extLst>
              <a:ext uri="{FF2B5EF4-FFF2-40B4-BE49-F238E27FC236}">
                <a16:creationId xmlns:a16="http://schemas.microsoft.com/office/drawing/2014/main" id="{28C4AFC4-9EC9-458C-8CF6-A11E1E466DAB}"/>
              </a:ext>
            </a:extLst>
          </p:cNvPr>
          <p:cNvPicPr>
            <a:picLocks noChangeAspect="1"/>
          </p:cNvPicPr>
          <p:nvPr/>
        </p:nvPicPr>
        <p:blipFill>
          <a:blip r:embed="rId4"/>
          <a:stretch>
            <a:fillRect/>
          </a:stretch>
        </p:blipFill>
        <p:spPr>
          <a:xfrm>
            <a:off x="2886075" y="1419225"/>
            <a:ext cx="6115050" cy="4876800"/>
          </a:xfrm>
          <a:prstGeom prst="rect">
            <a:avLst/>
          </a:prstGeom>
          <a:ln>
            <a:solidFill>
              <a:schemeClr val="tx1"/>
            </a:solidFill>
          </a:ln>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87EF9689-6C07-4318-81F7-3555FA812C72}"/>
              </a:ext>
            </a:extLst>
          </p:cNvPr>
          <p:cNvPicPr>
            <a:picLocks noChangeAspect="1"/>
          </p:cNvPicPr>
          <p:nvPr/>
        </p:nvPicPr>
        <p:blipFill>
          <a:blip r:embed="rId5"/>
          <a:stretch>
            <a:fillRect/>
          </a:stretch>
        </p:blipFill>
        <p:spPr>
          <a:xfrm>
            <a:off x="619125" y="1243013"/>
            <a:ext cx="1276190" cy="876190"/>
          </a:xfrm>
          <a:prstGeom prst="rect">
            <a:avLst/>
          </a:prstGeom>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Account Setup in HEC-</a:t>
            </a:r>
            <a:r>
              <a:rPr lang="en-US" dirty="0" err="1"/>
              <a:t>ResSim</a:t>
            </a:r>
            <a:endParaRPr lang="en-US" dirty="0"/>
          </a:p>
        </p:txBody>
      </p:sp>
      <p:grpSp>
        <p:nvGrpSpPr>
          <p:cNvPr id="16" name="Group 15">
            <a:extLst>
              <a:ext uri="{FF2B5EF4-FFF2-40B4-BE49-F238E27FC236}">
                <a16:creationId xmlns:a16="http://schemas.microsoft.com/office/drawing/2014/main" id="{4DA091ED-B1D7-4D00-9ABA-5582D021E524}"/>
              </a:ext>
            </a:extLst>
          </p:cNvPr>
          <p:cNvGrpSpPr/>
          <p:nvPr/>
        </p:nvGrpSpPr>
        <p:grpSpPr>
          <a:xfrm>
            <a:off x="192264" y="1616389"/>
            <a:ext cx="699911" cy="650525"/>
            <a:chOff x="262466" y="3691467"/>
            <a:chExt cx="699911" cy="650525"/>
          </a:xfrm>
        </p:grpSpPr>
        <p:cxnSp>
          <p:nvCxnSpPr>
            <p:cNvPr id="12" name="Straight Arrow Connector 11">
              <a:extLst>
                <a:ext uri="{FF2B5EF4-FFF2-40B4-BE49-F238E27FC236}">
                  <a16:creationId xmlns:a16="http://schemas.microsoft.com/office/drawing/2014/main" id="{5BDB2CEA-E3C8-482E-AD5B-65ECB64F41F3}"/>
                </a:ext>
              </a:extLst>
            </p:cNvPr>
            <p:cNvCxnSpPr>
              <a:cxnSpLocks/>
            </p:cNvCxnSpPr>
            <p:nvPr/>
          </p:nvCxnSpPr>
          <p:spPr>
            <a:xfrm flipV="1">
              <a:off x="420510" y="3691467"/>
              <a:ext cx="541867" cy="2801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4A3A47A-F4BB-4B86-8B9C-F912AF88C56B}"/>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1</a:t>
              </a:r>
            </a:p>
          </p:txBody>
        </p:sp>
      </p:grpSp>
      <p:grpSp>
        <p:nvGrpSpPr>
          <p:cNvPr id="30" name="Group 29">
            <a:extLst>
              <a:ext uri="{FF2B5EF4-FFF2-40B4-BE49-F238E27FC236}">
                <a16:creationId xmlns:a16="http://schemas.microsoft.com/office/drawing/2014/main" id="{2E95B870-07BE-4D0C-967A-560E3EBFA2A7}"/>
              </a:ext>
            </a:extLst>
          </p:cNvPr>
          <p:cNvGrpSpPr/>
          <p:nvPr/>
        </p:nvGrpSpPr>
        <p:grpSpPr>
          <a:xfrm>
            <a:off x="3763082" y="3280727"/>
            <a:ext cx="699911" cy="650525"/>
            <a:chOff x="262466" y="3691467"/>
            <a:chExt cx="699911" cy="650525"/>
          </a:xfrm>
        </p:grpSpPr>
        <p:cxnSp>
          <p:nvCxnSpPr>
            <p:cNvPr id="31" name="Straight Arrow Connector 30">
              <a:extLst>
                <a:ext uri="{FF2B5EF4-FFF2-40B4-BE49-F238E27FC236}">
                  <a16:creationId xmlns:a16="http://schemas.microsoft.com/office/drawing/2014/main" id="{9EE964F3-60A6-446E-8363-6DAD07F77B48}"/>
                </a:ext>
              </a:extLst>
            </p:cNvPr>
            <p:cNvCxnSpPr>
              <a:cxnSpLocks/>
            </p:cNvCxnSpPr>
            <p:nvPr/>
          </p:nvCxnSpPr>
          <p:spPr>
            <a:xfrm flipV="1">
              <a:off x="420510" y="3691467"/>
              <a:ext cx="541867" cy="2801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BA86B17F-F177-4E8A-B4D2-0E8DDC2B3D64}"/>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3</a:t>
              </a:r>
            </a:p>
          </p:txBody>
        </p:sp>
      </p:grpSp>
      <p:grpSp>
        <p:nvGrpSpPr>
          <p:cNvPr id="33" name="Group 32">
            <a:extLst>
              <a:ext uri="{FF2B5EF4-FFF2-40B4-BE49-F238E27FC236}">
                <a16:creationId xmlns:a16="http://schemas.microsoft.com/office/drawing/2014/main" id="{1A15F97D-7267-447A-980D-1385D89E1588}"/>
              </a:ext>
            </a:extLst>
          </p:cNvPr>
          <p:cNvGrpSpPr/>
          <p:nvPr/>
        </p:nvGrpSpPr>
        <p:grpSpPr>
          <a:xfrm>
            <a:off x="7779266" y="3810354"/>
            <a:ext cx="781593" cy="682094"/>
            <a:chOff x="262466" y="3969459"/>
            <a:chExt cx="781593" cy="682094"/>
          </a:xfrm>
        </p:grpSpPr>
        <p:cxnSp>
          <p:nvCxnSpPr>
            <p:cNvPr id="34" name="Straight Arrow Connector 33">
              <a:extLst>
                <a:ext uri="{FF2B5EF4-FFF2-40B4-BE49-F238E27FC236}">
                  <a16:creationId xmlns:a16="http://schemas.microsoft.com/office/drawing/2014/main" id="{F3010647-97B5-438E-ADE2-FA8676AB99C7}"/>
                </a:ext>
              </a:extLst>
            </p:cNvPr>
            <p:cNvCxnSpPr>
              <a:cxnSpLocks/>
            </p:cNvCxnSpPr>
            <p:nvPr/>
          </p:nvCxnSpPr>
          <p:spPr>
            <a:xfrm>
              <a:off x="567266" y="4341992"/>
              <a:ext cx="476793" cy="30956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05921736-6305-4428-984C-01BEA3FD213B}"/>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4</a:t>
              </a:r>
            </a:p>
          </p:txBody>
        </p:sp>
      </p:grpSp>
      <p:grpSp>
        <p:nvGrpSpPr>
          <p:cNvPr id="36" name="Group 35">
            <a:extLst>
              <a:ext uri="{FF2B5EF4-FFF2-40B4-BE49-F238E27FC236}">
                <a16:creationId xmlns:a16="http://schemas.microsoft.com/office/drawing/2014/main" id="{BF1385D2-201C-4493-9703-8D732201FF5D}"/>
              </a:ext>
            </a:extLst>
          </p:cNvPr>
          <p:cNvGrpSpPr/>
          <p:nvPr/>
        </p:nvGrpSpPr>
        <p:grpSpPr>
          <a:xfrm>
            <a:off x="3760260" y="5020487"/>
            <a:ext cx="863599" cy="372533"/>
            <a:chOff x="262466" y="3969459"/>
            <a:chExt cx="863599" cy="372533"/>
          </a:xfrm>
        </p:grpSpPr>
        <p:cxnSp>
          <p:nvCxnSpPr>
            <p:cNvPr id="37" name="Straight Arrow Connector 36">
              <a:extLst>
                <a:ext uri="{FF2B5EF4-FFF2-40B4-BE49-F238E27FC236}">
                  <a16:creationId xmlns:a16="http://schemas.microsoft.com/office/drawing/2014/main" id="{FE6CB1CF-E003-4664-9002-F1B029033119}"/>
                </a:ext>
              </a:extLst>
            </p:cNvPr>
            <p:cNvCxnSpPr>
              <a:cxnSpLocks/>
            </p:cNvCxnSpPr>
            <p:nvPr/>
          </p:nvCxnSpPr>
          <p:spPr>
            <a:xfrm>
              <a:off x="567266" y="4155725"/>
              <a:ext cx="558799" cy="5006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A7F7BF3-9A7D-4C0B-8D40-19B267DD4760}"/>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5</a:t>
              </a:r>
            </a:p>
          </p:txBody>
        </p:sp>
      </p:grpSp>
      <p:grpSp>
        <p:nvGrpSpPr>
          <p:cNvPr id="41" name="Group 40">
            <a:extLst>
              <a:ext uri="{FF2B5EF4-FFF2-40B4-BE49-F238E27FC236}">
                <a16:creationId xmlns:a16="http://schemas.microsoft.com/office/drawing/2014/main" id="{DA1AF59D-257C-477E-829D-C2E6C775A974}"/>
              </a:ext>
            </a:extLst>
          </p:cNvPr>
          <p:cNvGrpSpPr/>
          <p:nvPr/>
        </p:nvGrpSpPr>
        <p:grpSpPr>
          <a:xfrm>
            <a:off x="7655088" y="4712143"/>
            <a:ext cx="905770" cy="542041"/>
            <a:chOff x="262466" y="3969459"/>
            <a:chExt cx="905770" cy="542041"/>
          </a:xfrm>
        </p:grpSpPr>
        <p:cxnSp>
          <p:nvCxnSpPr>
            <p:cNvPr id="42" name="Straight Arrow Connector 41">
              <a:extLst>
                <a:ext uri="{FF2B5EF4-FFF2-40B4-BE49-F238E27FC236}">
                  <a16:creationId xmlns:a16="http://schemas.microsoft.com/office/drawing/2014/main" id="{0D6ABC1C-E733-4925-8BA3-281C1BE9888F}"/>
                </a:ext>
              </a:extLst>
            </p:cNvPr>
            <p:cNvCxnSpPr>
              <a:cxnSpLocks/>
            </p:cNvCxnSpPr>
            <p:nvPr/>
          </p:nvCxnSpPr>
          <p:spPr>
            <a:xfrm>
              <a:off x="567266" y="4277803"/>
              <a:ext cx="600970" cy="23369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467CF307-F6B8-48C3-AA44-0E93F758AAF5}"/>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6</a:t>
              </a:r>
            </a:p>
          </p:txBody>
        </p:sp>
      </p:grpSp>
      <p:grpSp>
        <p:nvGrpSpPr>
          <p:cNvPr id="27" name="Group 26">
            <a:extLst>
              <a:ext uri="{FF2B5EF4-FFF2-40B4-BE49-F238E27FC236}">
                <a16:creationId xmlns:a16="http://schemas.microsoft.com/office/drawing/2014/main" id="{5DF83957-E25A-494E-82C4-6B88739457A6}"/>
              </a:ext>
            </a:extLst>
          </p:cNvPr>
          <p:cNvGrpSpPr/>
          <p:nvPr/>
        </p:nvGrpSpPr>
        <p:grpSpPr>
          <a:xfrm>
            <a:off x="215417" y="3896850"/>
            <a:ext cx="699911" cy="650525"/>
            <a:chOff x="262466" y="3691467"/>
            <a:chExt cx="699911" cy="650525"/>
          </a:xfrm>
        </p:grpSpPr>
        <p:cxnSp>
          <p:nvCxnSpPr>
            <p:cNvPr id="28" name="Straight Arrow Connector 27">
              <a:extLst>
                <a:ext uri="{FF2B5EF4-FFF2-40B4-BE49-F238E27FC236}">
                  <a16:creationId xmlns:a16="http://schemas.microsoft.com/office/drawing/2014/main" id="{7D66D6B2-773F-4933-AD77-A9BEBEE79701}"/>
                </a:ext>
              </a:extLst>
            </p:cNvPr>
            <p:cNvCxnSpPr>
              <a:cxnSpLocks/>
            </p:cNvCxnSpPr>
            <p:nvPr/>
          </p:nvCxnSpPr>
          <p:spPr>
            <a:xfrm flipV="1">
              <a:off x="420510" y="3691467"/>
              <a:ext cx="541867" cy="2801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B35C3D51-E679-47C3-AAB3-4DE82629DC24}"/>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2</a:t>
              </a:r>
            </a:p>
          </p:txBody>
        </p:sp>
      </p:grpSp>
    </p:spTree>
    <p:extLst>
      <p:ext uri="{BB962C8B-B14F-4D97-AF65-F5344CB8AC3E}">
        <p14:creationId xmlns:p14="http://schemas.microsoft.com/office/powerpoint/2010/main" val="3352063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6FC2E61-A786-496E-86CC-6712EC8583BF}"/>
              </a:ext>
            </a:extLst>
          </p:cNvPr>
          <p:cNvPicPr>
            <a:picLocks noChangeAspect="1"/>
          </p:cNvPicPr>
          <p:nvPr/>
        </p:nvPicPr>
        <p:blipFill>
          <a:blip r:embed="rId3"/>
          <a:stretch>
            <a:fillRect/>
          </a:stretch>
        </p:blipFill>
        <p:spPr>
          <a:xfrm>
            <a:off x="-4883" y="0"/>
            <a:ext cx="4997167" cy="6858000"/>
          </a:xfrm>
          <a:prstGeom prst="rect">
            <a:avLst/>
          </a:prstGeom>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a:xfrm>
            <a:off x="4992284" y="0"/>
            <a:ext cx="4151716" cy="560173"/>
          </a:xfrm>
        </p:spPr>
        <p:txBody>
          <a:bodyPr>
            <a:normAutofit/>
          </a:bodyPr>
          <a:lstStyle/>
          <a:p>
            <a:r>
              <a:rPr lang="en-US" dirty="0"/>
              <a:t>Water Account Alternative</a:t>
            </a:r>
          </a:p>
        </p:txBody>
      </p:sp>
      <p:grpSp>
        <p:nvGrpSpPr>
          <p:cNvPr id="16" name="Group 15">
            <a:extLst>
              <a:ext uri="{FF2B5EF4-FFF2-40B4-BE49-F238E27FC236}">
                <a16:creationId xmlns:a16="http://schemas.microsoft.com/office/drawing/2014/main" id="{4DA091ED-B1D7-4D00-9ABA-5582D021E524}"/>
              </a:ext>
            </a:extLst>
          </p:cNvPr>
          <p:cNvGrpSpPr/>
          <p:nvPr/>
        </p:nvGrpSpPr>
        <p:grpSpPr>
          <a:xfrm>
            <a:off x="1496975" y="5942354"/>
            <a:ext cx="865504" cy="746229"/>
            <a:chOff x="-298238" y="3969459"/>
            <a:chExt cx="865504" cy="746229"/>
          </a:xfrm>
        </p:grpSpPr>
        <p:cxnSp>
          <p:nvCxnSpPr>
            <p:cNvPr id="12" name="Straight Arrow Connector 11">
              <a:extLst>
                <a:ext uri="{FF2B5EF4-FFF2-40B4-BE49-F238E27FC236}">
                  <a16:creationId xmlns:a16="http://schemas.microsoft.com/office/drawing/2014/main" id="{5BDB2CEA-E3C8-482E-AD5B-65ECB64F41F3}"/>
                </a:ext>
              </a:extLst>
            </p:cNvPr>
            <p:cNvCxnSpPr>
              <a:cxnSpLocks/>
              <a:stCxn id="13" idx="2"/>
            </p:cNvCxnSpPr>
            <p:nvPr/>
          </p:nvCxnSpPr>
          <p:spPr>
            <a:xfrm flipH="1">
              <a:off x="-298238" y="4341992"/>
              <a:ext cx="713104" cy="37369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4A3A47A-F4BB-4B86-8B9C-F912AF88C56B}"/>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1</a:t>
              </a:r>
            </a:p>
          </p:txBody>
        </p:sp>
      </p:grpSp>
      <p:pic>
        <p:nvPicPr>
          <p:cNvPr id="8" name="Picture 7">
            <a:extLst>
              <a:ext uri="{FF2B5EF4-FFF2-40B4-BE49-F238E27FC236}">
                <a16:creationId xmlns:a16="http://schemas.microsoft.com/office/drawing/2014/main" id="{E59AA347-7A53-45A6-84BC-0FDEBB2FE8BA}"/>
              </a:ext>
            </a:extLst>
          </p:cNvPr>
          <p:cNvPicPr>
            <a:picLocks noChangeAspect="1"/>
          </p:cNvPicPr>
          <p:nvPr/>
        </p:nvPicPr>
        <p:blipFill>
          <a:blip r:embed="rId4"/>
          <a:stretch>
            <a:fillRect/>
          </a:stretch>
        </p:blipFill>
        <p:spPr>
          <a:xfrm>
            <a:off x="3855188" y="1775382"/>
            <a:ext cx="5238095" cy="1152381"/>
          </a:xfrm>
          <a:prstGeom prst="rect">
            <a:avLst/>
          </a:prstGeom>
          <a:ln>
            <a:solidFill>
              <a:schemeClr val="tx1"/>
            </a:solidFill>
          </a:ln>
          <a:effectLst>
            <a:outerShdw blurRad="63500" sx="102000" sy="102000" algn="ctr" rotWithShape="0">
              <a:schemeClr val="tx1">
                <a:alpha val="40000"/>
              </a:schemeClr>
            </a:outerShdw>
          </a:effectLst>
        </p:spPr>
      </p:pic>
      <p:pic>
        <p:nvPicPr>
          <p:cNvPr id="15" name="Picture 14">
            <a:extLst>
              <a:ext uri="{FF2B5EF4-FFF2-40B4-BE49-F238E27FC236}">
                <a16:creationId xmlns:a16="http://schemas.microsoft.com/office/drawing/2014/main" id="{8D3CF461-F278-44D5-A11E-1A145AC16819}"/>
              </a:ext>
            </a:extLst>
          </p:cNvPr>
          <p:cNvPicPr>
            <a:picLocks noChangeAspect="1"/>
          </p:cNvPicPr>
          <p:nvPr/>
        </p:nvPicPr>
        <p:blipFill>
          <a:blip r:embed="rId5"/>
          <a:stretch>
            <a:fillRect/>
          </a:stretch>
        </p:blipFill>
        <p:spPr>
          <a:xfrm>
            <a:off x="3884411" y="3242702"/>
            <a:ext cx="5247619" cy="3590476"/>
          </a:xfrm>
          <a:prstGeom prst="rect">
            <a:avLst/>
          </a:prstGeom>
          <a:ln>
            <a:solidFill>
              <a:schemeClr val="tx1"/>
            </a:solidFill>
          </a:ln>
          <a:effectLst>
            <a:outerShdw blurRad="63500" sx="102000" sy="102000" algn="ctr" rotWithShape="0">
              <a:prstClr val="black">
                <a:alpha val="40000"/>
              </a:prstClr>
            </a:outerShdw>
          </a:effectLst>
        </p:spPr>
      </p:pic>
      <p:grpSp>
        <p:nvGrpSpPr>
          <p:cNvPr id="39" name="Group 38">
            <a:extLst>
              <a:ext uri="{FF2B5EF4-FFF2-40B4-BE49-F238E27FC236}">
                <a16:creationId xmlns:a16="http://schemas.microsoft.com/office/drawing/2014/main" id="{A86A0B42-57E6-4EEB-97C0-D48876BABD08}"/>
              </a:ext>
            </a:extLst>
          </p:cNvPr>
          <p:cNvGrpSpPr/>
          <p:nvPr/>
        </p:nvGrpSpPr>
        <p:grpSpPr>
          <a:xfrm>
            <a:off x="6134489" y="2714856"/>
            <a:ext cx="760268" cy="372533"/>
            <a:chOff x="-193002" y="3969459"/>
            <a:chExt cx="760268" cy="372533"/>
          </a:xfrm>
        </p:grpSpPr>
        <p:cxnSp>
          <p:nvCxnSpPr>
            <p:cNvPr id="40" name="Straight Arrow Connector 39">
              <a:extLst>
                <a:ext uri="{FF2B5EF4-FFF2-40B4-BE49-F238E27FC236}">
                  <a16:creationId xmlns:a16="http://schemas.microsoft.com/office/drawing/2014/main" id="{3B87DF6C-47FA-422E-87AB-63BAC6FC57D3}"/>
                </a:ext>
              </a:extLst>
            </p:cNvPr>
            <p:cNvCxnSpPr>
              <a:cxnSpLocks/>
              <a:stCxn id="44" idx="1"/>
            </p:cNvCxnSpPr>
            <p:nvPr/>
          </p:nvCxnSpPr>
          <p:spPr>
            <a:xfrm flipH="1" flipV="1">
              <a:off x="-193002" y="4083268"/>
              <a:ext cx="455468" cy="7245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4388E94E-EE87-47B9-9BA0-2535BD7C64B7}"/>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2</a:t>
              </a:r>
            </a:p>
          </p:txBody>
        </p:sp>
      </p:grpSp>
      <p:grpSp>
        <p:nvGrpSpPr>
          <p:cNvPr id="45" name="Group 44">
            <a:extLst>
              <a:ext uri="{FF2B5EF4-FFF2-40B4-BE49-F238E27FC236}">
                <a16:creationId xmlns:a16="http://schemas.microsoft.com/office/drawing/2014/main" id="{34A34820-8D8C-4912-892C-8EC9095A5723}"/>
              </a:ext>
            </a:extLst>
          </p:cNvPr>
          <p:cNvGrpSpPr/>
          <p:nvPr/>
        </p:nvGrpSpPr>
        <p:grpSpPr>
          <a:xfrm>
            <a:off x="4290870" y="3835855"/>
            <a:ext cx="711259" cy="399453"/>
            <a:chOff x="262466" y="3969459"/>
            <a:chExt cx="711259" cy="399453"/>
          </a:xfrm>
        </p:grpSpPr>
        <p:cxnSp>
          <p:nvCxnSpPr>
            <p:cNvPr id="46" name="Straight Arrow Connector 45">
              <a:extLst>
                <a:ext uri="{FF2B5EF4-FFF2-40B4-BE49-F238E27FC236}">
                  <a16:creationId xmlns:a16="http://schemas.microsoft.com/office/drawing/2014/main" id="{AA5ED53D-1441-4349-A57F-F31EF3A1062E}"/>
                </a:ext>
              </a:extLst>
            </p:cNvPr>
            <p:cNvCxnSpPr>
              <a:cxnSpLocks/>
              <a:stCxn id="47" idx="3"/>
            </p:cNvCxnSpPr>
            <p:nvPr/>
          </p:nvCxnSpPr>
          <p:spPr>
            <a:xfrm>
              <a:off x="567266" y="4155726"/>
              <a:ext cx="406459" cy="21318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1985084E-BCBC-4334-813F-E82DEA732F02}"/>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3</a:t>
              </a:r>
            </a:p>
          </p:txBody>
        </p:sp>
      </p:grpSp>
      <p:grpSp>
        <p:nvGrpSpPr>
          <p:cNvPr id="48" name="Group 47">
            <a:extLst>
              <a:ext uri="{FF2B5EF4-FFF2-40B4-BE49-F238E27FC236}">
                <a16:creationId xmlns:a16="http://schemas.microsoft.com/office/drawing/2014/main" id="{0EF9AD3C-E05B-4E9E-BFC0-531745267C26}"/>
              </a:ext>
            </a:extLst>
          </p:cNvPr>
          <p:cNvGrpSpPr/>
          <p:nvPr/>
        </p:nvGrpSpPr>
        <p:grpSpPr>
          <a:xfrm>
            <a:off x="7487496" y="3726496"/>
            <a:ext cx="837328" cy="558799"/>
            <a:chOff x="262466" y="3969459"/>
            <a:chExt cx="837328" cy="558799"/>
          </a:xfrm>
        </p:grpSpPr>
        <p:cxnSp>
          <p:nvCxnSpPr>
            <p:cNvPr id="49" name="Straight Arrow Connector 48">
              <a:extLst>
                <a:ext uri="{FF2B5EF4-FFF2-40B4-BE49-F238E27FC236}">
                  <a16:creationId xmlns:a16="http://schemas.microsoft.com/office/drawing/2014/main" id="{BFF4790D-ADD3-4424-8765-6F381C80613F}"/>
                </a:ext>
              </a:extLst>
            </p:cNvPr>
            <p:cNvCxnSpPr>
              <a:cxnSpLocks/>
              <a:stCxn id="50" idx="3"/>
            </p:cNvCxnSpPr>
            <p:nvPr/>
          </p:nvCxnSpPr>
          <p:spPr>
            <a:xfrm>
              <a:off x="567266" y="4155726"/>
              <a:ext cx="532528" cy="3725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4618271E-E6FF-403C-A0EF-AB4559578B97}"/>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4</a:t>
              </a:r>
            </a:p>
          </p:txBody>
        </p:sp>
      </p:grpSp>
      <p:grpSp>
        <p:nvGrpSpPr>
          <p:cNvPr id="51" name="Group 50">
            <a:extLst>
              <a:ext uri="{FF2B5EF4-FFF2-40B4-BE49-F238E27FC236}">
                <a16:creationId xmlns:a16="http://schemas.microsoft.com/office/drawing/2014/main" id="{05B80135-CE61-4386-A0D7-75120CF5BFFF}"/>
              </a:ext>
            </a:extLst>
          </p:cNvPr>
          <p:cNvGrpSpPr/>
          <p:nvPr/>
        </p:nvGrpSpPr>
        <p:grpSpPr>
          <a:xfrm>
            <a:off x="3483713" y="4698026"/>
            <a:ext cx="716813" cy="372534"/>
            <a:chOff x="262466" y="3969458"/>
            <a:chExt cx="716813" cy="372534"/>
          </a:xfrm>
        </p:grpSpPr>
        <p:cxnSp>
          <p:nvCxnSpPr>
            <p:cNvPr id="52" name="Straight Arrow Connector 51">
              <a:extLst>
                <a:ext uri="{FF2B5EF4-FFF2-40B4-BE49-F238E27FC236}">
                  <a16:creationId xmlns:a16="http://schemas.microsoft.com/office/drawing/2014/main" id="{F9F52BF5-DCBA-43B0-AC7A-54CF6C3986FD}"/>
                </a:ext>
              </a:extLst>
            </p:cNvPr>
            <p:cNvCxnSpPr>
              <a:cxnSpLocks/>
              <a:stCxn id="53" idx="3"/>
            </p:cNvCxnSpPr>
            <p:nvPr/>
          </p:nvCxnSpPr>
          <p:spPr>
            <a:xfrm flipV="1">
              <a:off x="567266" y="3969458"/>
              <a:ext cx="412013" cy="18626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863E4C44-F977-48C9-8684-EE7EC8A28A01}"/>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5</a:t>
              </a:r>
            </a:p>
          </p:txBody>
        </p:sp>
      </p:grpSp>
      <p:grpSp>
        <p:nvGrpSpPr>
          <p:cNvPr id="54" name="Group 53">
            <a:extLst>
              <a:ext uri="{FF2B5EF4-FFF2-40B4-BE49-F238E27FC236}">
                <a16:creationId xmlns:a16="http://schemas.microsoft.com/office/drawing/2014/main" id="{FE4717D0-46D1-40B3-A4C7-174E178244E8}"/>
              </a:ext>
            </a:extLst>
          </p:cNvPr>
          <p:cNvGrpSpPr/>
          <p:nvPr/>
        </p:nvGrpSpPr>
        <p:grpSpPr>
          <a:xfrm>
            <a:off x="3636112" y="5787281"/>
            <a:ext cx="579476" cy="632726"/>
            <a:chOff x="262466" y="3709266"/>
            <a:chExt cx="579476" cy="632726"/>
          </a:xfrm>
        </p:grpSpPr>
        <p:cxnSp>
          <p:nvCxnSpPr>
            <p:cNvPr id="55" name="Straight Arrow Connector 54">
              <a:extLst>
                <a:ext uri="{FF2B5EF4-FFF2-40B4-BE49-F238E27FC236}">
                  <a16:creationId xmlns:a16="http://schemas.microsoft.com/office/drawing/2014/main" id="{0FB8DF95-CCED-4DD6-8449-8B68BF99FF29}"/>
                </a:ext>
              </a:extLst>
            </p:cNvPr>
            <p:cNvCxnSpPr>
              <a:cxnSpLocks/>
              <a:stCxn id="56" idx="3"/>
            </p:cNvCxnSpPr>
            <p:nvPr/>
          </p:nvCxnSpPr>
          <p:spPr>
            <a:xfrm flipV="1">
              <a:off x="567266" y="3709266"/>
              <a:ext cx="274676" cy="44646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BCB0C375-E219-45AF-AC6D-21319B7DA839}"/>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6</a:t>
              </a:r>
            </a:p>
          </p:txBody>
        </p:sp>
      </p:grpSp>
      <p:grpSp>
        <p:nvGrpSpPr>
          <p:cNvPr id="57" name="Group 56">
            <a:extLst>
              <a:ext uri="{FF2B5EF4-FFF2-40B4-BE49-F238E27FC236}">
                <a16:creationId xmlns:a16="http://schemas.microsoft.com/office/drawing/2014/main" id="{4702EDF8-8C89-46FE-AB23-EAF8DD6CB0BE}"/>
              </a:ext>
            </a:extLst>
          </p:cNvPr>
          <p:cNvGrpSpPr/>
          <p:nvPr/>
        </p:nvGrpSpPr>
        <p:grpSpPr>
          <a:xfrm>
            <a:off x="7479085" y="6098242"/>
            <a:ext cx="706419" cy="558799"/>
            <a:chOff x="262466" y="3969459"/>
            <a:chExt cx="706419" cy="558799"/>
          </a:xfrm>
        </p:grpSpPr>
        <p:cxnSp>
          <p:nvCxnSpPr>
            <p:cNvPr id="58" name="Straight Arrow Connector 57">
              <a:extLst>
                <a:ext uri="{FF2B5EF4-FFF2-40B4-BE49-F238E27FC236}">
                  <a16:creationId xmlns:a16="http://schemas.microsoft.com/office/drawing/2014/main" id="{692894E5-E5B1-469D-AD26-5152FB0C6485}"/>
                </a:ext>
              </a:extLst>
            </p:cNvPr>
            <p:cNvCxnSpPr>
              <a:cxnSpLocks/>
              <a:stCxn id="59" idx="3"/>
            </p:cNvCxnSpPr>
            <p:nvPr/>
          </p:nvCxnSpPr>
          <p:spPr>
            <a:xfrm>
              <a:off x="567266" y="4155726"/>
              <a:ext cx="401619" cy="3725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1534B947-9FF7-4A72-BD85-CA7DFB168F3F}"/>
                </a:ext>
              </a:extLst>
            </p:cNvPr>
            <p:cNvSpPr txBox="1"/>
            <p:nvPr/>
          </p:nvSpPr>
          <p:spPr>
            <a:xfrm>
              <a:off x="262466" y="3969459"/>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7</a:t>
              </a:r>
            </a:p>
          </p:txBody>
        </p:sp>
      </p:grpSp>
    </p:spTree>
    <p:extLst>
      <p:ext uri="{BB962C8B-B14F-4D97-AF65-F5344CB8AC3E}">
        <p14:creationId xmlns:p14="http://schemas.microsoft.com/office/powerpoint/2010/main" val="64402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F305D73-3AC5-435E-8847-9BFF7CF1C7D3}"/>
              </a:ext>
            </a:extLst>
          </p:cNvPr>
          <p:cNvPicPr>
            <a:picLocks noChangeAspect="1"/>
          </p:cNvPicPr>
          <p:nvPr/>
        </p:nvPicPr>
        <p:blipFill>
          <a:blip r:embed="rId3"/>
          <a:stretch>
            <a:fillRect/>
          </a:stretch>
        </p:blipFill>
        <p:spPr>
          <a:xfrm>
            <a:off x="433540" y="1138239"/>
            <a:ext cx="5257143" cy="4171429"/>
          </a:xfrm>
          <a:prstGeom prst="rect">
            <a:avLst/>
          </a:prstGeom>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Account Alternative</a:t>
            </a:r>
          </a:p>
        </p:txBody>
      </p:sp>
      <p:grpSp>
        <p:nvGrpSpPr>
          <p:cNvPr id="16" name="Group 15">
            <a:extLst>
              <a:ext uri="{FF2B5EF4-FFF2-40B4-BE49-F238E27FC236}">
                <a16:creationId xmlns:a16="http://schemas.microsoft.com/office/drawing/2014/main" id="{4DA091ED-B1D7-4D00-9ABA-5582D021E524}"/>
              </a:ext>
            </a:extLst>
          </p:cNvPr>
          <p:cNvGrpSpPr/>
          <p:nvPr/>
        </p:nvGrpSpPr>
        <p:grpSpPr>
          <a:xfrm>
            <a:off x="4329289" y="2703611"/>
            <a:ext cx="651934" cy="372533"/>
            <a:chOff x="1888066" y="4006961"/>
            <a:chExt cx="651934" cy="372533"/>
          </a:xfrm>
        </p:grpSpPr>
        <p:cxnSp>
          <p:nvCxnSpPr>
            <p:cNvPr id="12" name="Straight Arrow Connector 11">
              <a:extLst>
                <a:ext uri="{FF2B5EF4-FFF2-40B4-BE49-F238E27FC236}">
                  <a16:creationId xmlns:a16="http://schemas.microsoft.com/office/drawing/2014/main" id="{5BDB2CEA-E3C8-482E-AD5B-65ECB64F41F3}"/>
                </a:ext>
              </a:extLst>
            </p:cNvPr>
            <p:cNvCxnSpPr>
              <a:cxnSpLocks/>
              <a:stCxn id="13" idx="3"/>
            </p:cNvCxnSpPr>
            <p:nvPr/>
          </p:nvCxnSpPr>
          <p:spPr>
            <a:xfrm flipV="1">
              <a:off x="2192866" y="4006961"/>
              <a:ext cx="347134" cy="18626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4A3A47A-F4BB-4B86-8B9C-F912AF88C56B}"/>
                </a:ext>
              </a:extLst>
            </p:cNvPr>
            <p:cNvSpPr txBox="1"/>
            <p:nvPr/>
          </p:nvSpPr>
          <p:spPr>
            <a:xfrm>
              <a:off x="1888066" y="4006961"/>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1</a:t>
              </a:r>
            </a:p>
          </p:txBody>
        </p:sp>
      </p:grpSp>
      <p:grpSp>
        <p:nvGrpSpPr>
          <p:cNvPr id="39" name="Group 38">
            <a:extLst>
              <a:ext uri="{FF2B5EF4-FFF2-40B4-BE49-F238E27FC236}">
                <a16:creationId xmlns:a16="http://schemas.microsoft.com/office/drawing/2014/main" id="{F04C5AF5-B5DA-4C61-8DBD-AF05CF66516D}"/>
              </a:ext>
            </a:extLst>
          </p:cNvPr>
          <p:cNvGrpSpPr/>
          <p:nvPr/>
        </p:nvGrpSpPr>
        <p:grpSpPr>
          <a:xfrm>
            <a:off x="4481689" y="4006639"/>
            <a:ext cx="651934" cy="372533"/>
            <a:chOff x="1888066" y="4006961"/>
            <a:chExt cx="651934" cy="372533"/>
          </a:xfrm>
        </p:grpSpPr>
        <p:cxnSp>
          <p:nvCxnSpPr>
            <p:cNvPr id="40" name="Straight Arrow Connector 39">
              <a:extLst>
                <a:ext uri="{FF2B5EF4-FFF2-40B4-BE49-F238E27FC236}">
                  <a16:creationId xmlns:a16="http://schemas.microsoft.com/office/drawing/2014/main" id="{38CC0146-7FED-4761-A1A7-D4D90866B683}"/>
                </a:ext>
              </a:extLst>
            </p:cNvPr>
            <p:cNvCxnSpPr>
              <a:cxnSpLocks/>
              <a:stCxn id="44" idx="3"/>
            </p:cNvCxnSpPr>
            <p:nvPr/>
          </p:nvCxnSpPr>
          <p:spPr>
            <a:xfrm flipV="1">
              <a:off x="2192866" y="4006961"/>
              <a:ext cx="347134" cy="18626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A9A10C90-63D7-4120-B9A4-C9914009CC31}"/>
                </a:ext>
              </a:extLst>
            </p:cNvPr>
            <p:cNvSpPr txBox="1"/>
            <p:nvPr/>
          </p:nvSpPr>
          <p:spPr>
            <a:xfrm>
              <a:off x="1888066" y="4006961"/>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2</a:t>
              </a:r>
            </a:p>
          </p:txBody>
        </p:sp>
      </p:grpSp>
      <p:grpSp>
        <p:nvGrpSpPr>
          <p:cNvPr id="45" name="Group 44">
            <a:extLst>
              <a:ext uri="{FF2B5EF4-FFF2-40B4-BE49-F238E27FC236}">
                <a16:creationId xmlns:a16="http://schemas.microsoft.com/office/drawing/2014/main" id="{44A2F24F-D42D-46C5-9501-149FDD67E5E3}"/>
              </a:ext>
            </a:extLst>
          </p:cNvPr>
          <p:cNvGrpSpPr/>
          <p:nvPr/>
        </p:nvGrpSpPr>
        <p:grpSpPr>
          <a:xfrm>
            <a:off x="0" y="4515477"/>
            <a:ext cx="651934" cy="372533"/>
            <a:chOff x="1888066" y="4006961"/>
            <a:chExt cx="651934" cy="372533"/>
          </a:xfrm>
        </p:grpSpPr>
        <p:cxnSp>
          <p:nvCxnSpPr>
            <p:cNvPr id="46" name="Straight Arrow Connector 45">
              <a:extLst>
                <a:ext uri="{FF2B5EF4-FFF2-40B4-BE49-F238E27FC236}">
                  <a16:creationId xmlns:a16="http://schemas.microsoft.com/office/drawing/2014/main" id="{F9D587C9-B961-4A4B-9A68-8032E0AD4F5D}"/>
                </a:ext>
              </a:extLst>
            </p:cNvPr>
            <p:cNvCxnSpPr>
              <a:cxnSpLocks/>
              <a:stCxn id="47" idx="3"/>
            </p:cNvCxnSpPr>
            <p:nvPr/>
          </p:nvCxnSpPr>
          <p:spPr>
            <a:xfrm flipV="1">
              <a:off x="2192866" y="4006961"/>
              <a:ext cx="347134" cy="18626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978BE51C-B21C-4809-A27F-28BE2B2A6F5C}"/>
                </a:ext>
              </a:extLst>
            </p:cNvPr>
            <p:cNvSpPr txBox="1"/>
            <p:nvPr/>
          </p:nvSpPr>
          <p:spPr>
            <a:xfrm>
              <a:off x="1888066" y="4006961"/>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3</a:t>
              </a:r>
            </a:p>
          </p:txBody>
        </p:sp>
      </p:grpSp>
      <p:pic>
        <p:nvPicPr>
          <p:cNvPr id="14" name="Picture 13">
            <a:extLst>
              <a:ext uri="{FF2B5EF4-FFF2-40B4-BE49-F238E27FC236}">
                <a16:creationId xmlns:a16="http://schemas.microsoft.com/office/drawing/2014/main" id="{632C52FE-AFAB-41B3-9177-6B5D558FCA93}"/>
              </a:ext>
            </a:extLst>
          </p:cNvPr>
          <p:cNvPicPr>
            <a:picLocks noChangeAspect="1"/>
          </p:cNvPicPr>
          <p:nvPr/>
        </p:nvPicPr>
        <p:blipFill>
          <a:blip r:embed="rId4"/>
          <a:stretch>
            <a:fillRect/>
          </a:stretch>
        </p:blipFill>
        <p:spPr>
          <a:xfrm>
            <a:off x="3820532" y="4445186"/>
            <a:ext cx="5200000" cy="1495238"/>
          </a:xfrm>
          <a:prstGeom prst="rect">
            <a:avLst/>
          </a:prstGeom>
          <a:ln>
            <a:solidFill>
              <a:schemeClr val="tx1"/>
            </a:solidFill>
          </a:ln>
          <a:effectLst>
            <a:outerShdw blurRad="63500" sx="102000" sy="102000" algn="ctr" rotWithShape="0">
              <a:prstClr val="black">
                <a:alpha val="40000"/>
              </a:prstClr>
            </a:outerShdw>
          </a:effectLst>
        </p:spPr>
      </p:pic>
      <p:grpSp>
        <p:nvGrpSpPr>
          <p:cNvPr id="48" name="Group 47">
            <a:extLst>
              <a:ext uri="{FF2B5EF4-FFF2-40B4-BE49-F238E27FC236}">
                <a16:creationId xmlns:a16="http://schemas.microsoft.com/office/drawing/2014/main" id="{B9530204-9975-47E0-9BD1-C6F5096BB242}"/>
              </a:ext>
            </a:extLst>
          </p:cNvPr>
          <p:cNvGrpSpPr/>
          <p:nvPr/>
        </p:nvGrpSpPr>
        <p:grpSpPr>
          <a:xfrm>
            <a:off x="7801682" y="5882358"/>
            <a:ext cx="651934" cy="372533"/>
            <a:chOff x="1888066" y="4006961"/>
            <a:chExt cx="651934" cy="372533"/>
          </a:xfrm>
        </p:grpSpPr>
        <p:cxnSp>
          <p:nvCxnSpPr>
            <p:cNvPr id="49" name="Straight Arrow Connector 48">
              <a:extLst>
                <a:ext uri="{FF2B5EF4-FFF2-40B4-BE49-F238E27FC236}">
                  <a16:creationId xmlns:a16="http://schemas.microsoft.com/office/drawing/2014/main" id="{E8C06DD9-7DCE-4813-9B44-FDFBC5FB9128}"/>
                </a:ext>
              </a:extLst>
            </p:cNvPr>
            <p:cNvCxnSpPr>
              <a:cxnSpLocks/>
              <a:stCxn id="50" idx="3"/>
            </p:cNvCxnSpPr>
            <p:nvPr/>
          </p:nvCxnSpPr>
          <p:spPr>
            <a:xfrm flipV="1">
              <a:off x="2192866" y="4006961"/>
              <a:ext cx="347134" cy="18626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8F023C5-0C92-470D-A572-27B831976942}"/>
                </a:ext>
              </a:extLst>
            </p:cNvPr>
            <p:cNvSpPr txBox="1"/>
            <p:nvPr/>
          </p:nvSpPr>
          <p:spPr>
            <a:xfrm>
              <a:off x="1888066" y="4006961"/>
              <a:ext cx="304800" cy="37253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solidFill>
                    <a:srgbClr val="FF0000"/>
                  </a:solidFill>
                </a:rPr>
                <a:t>4</a:t>
              </a:r>
            </a:p>
          </p:txBody>
        </p:sp>
      </p:grpSp>
    </p:spTree>
    <p:extLst>
      <p:ext uri="{BB962C8B-B14F-4D97-AF65-F5344CB8AC3E}">
        <p14:creationId xmlns:p14="http://schemas.microsoft.com/office/powerpoint/2010/main" val="369426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CE68D63F-C0CC-44B5-987A-82A4DBF1973D}"/>
              </a:ext>
            </a:extLst>
          </p:cNvPr>
          <p:cNvSpPr>
            <a:spLocks noGrp="1"/>
          </p:cNvSpPr>
          <p:nvPr>
            <p:ph type="body" sz="quarter" idx="13"/>
          </p:nvPr>
        </p:nvSpPr>
        <p:spPr>
          <a:xfrm>
            <a:off x="628650" y="907775"/>
            <a:ext cx="7732713" cy="5139014"/>
          </a:xfrm>
          <a:solidFill>
            <a:schemeClr val="bg1">
              <a:lumMod val="95000"/>
            </a:schemeClr>
          </a:solidFill>
        </p:spPr>
        <p:txBody>
          <a:bodyPr>
            <a:normAutofit fontScale="92500"/>
          </a:bodyPr>
          <a:lstStyle/>
          <a:p>
            <a:r>
              <a:rPr lang="en-US" dirty="0"/>
              <a:t>What is a reservoir water account?</a:t>
            </a:r>
          </a:p>
          <a:p>
            <a:pPr lvl="1"/>
            <a:r>
              <a:rPr lang="en-US" dirty="0"/>
              <a:t>An account is a virtual storage container that reserves stored water available for a particular use or user. The account will track inflows and outflows, in order to calculate the storage available at all time steps. An account can be thought of as a vertical storage slice in the reservoir.</a:t>
            </a:r>
          </a:p>
          <a:p>
            <a:pPr lvl="1"/>
            <a:endParaRPr lang="en-US" dirty="0"/>
          </a:p>
          <a:p>
            <a:r>
              <a:rPr lang="en-US" dirty="0"/>
              <a:t>Why would we want to use accounts? What are the benefits?</a:t>
            </a:r>
          </a:p>
          <a:p>
            <a:pPr lvl="1"/>
            <a:r>
              <a:rPr lang="en-US" dirty="0"/>
              <a:t>Accounts can provide clarity to the use and allocation of the water in the reservoir. Accounts allow different uses to reserve water according to the account size and reservoir storage level. Accounts allow us to determine the firm yield for a portion of the Con Pool. They also ensure that lower priority uses do not impact higher priority uses. </a:t>
            </a:r>
          </a:p>
        </p:txBody>
      </p:sp>
    </p:spTree>
    <p:extLst>
      <p:ext uri="{BB962C8B-B14F-4D97-AF65-F5344CB8AC3E}">
        <p14:creationId xmlns:p14="http://schemas.microsoft.com/office/powerpoint/2010/main" val="3838976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CE68D63F-C0CC-44B5-987A-82A4DBF1973D}"/>
              </a:ext>
            </a:extLst>
          </p:cNvPr>
          <p:cNvSpPr>
            <a:spLocks noGrp="1"/>
          </p:cNvSpPr>
          <p:nvPr>
            <p:ph type="body" sz="quarter" idx="13"/>
          </p:nvPr>
        </p:nvSpPr>
        <p:spPr>
          <a:xfrm>
            <a:off x="628650" y="1268413"/>
            <a:ext cx="7732713" cy="5265737"/>
          </a:xfrm>
          <a:solidFill>
            <a:schemeClr val="bg1">
              <a:lumMod val="95000"/>
            </a:schemeClr>
          </a:solidFill>
        </p:spPr>
        <p:txBody>
          <a:bodyPr>
            <a:normAutofit fontScale="92500"/>
          </a:bodyPr>
          <a:lstStyle/>
          <a:p>
            <a:r>
              <a:rPr lang="en-US" dirty="0"/>
              <a:t>How do horizontal zones differ from </a:t>
            </a:r>
            <a:r>
              <a:rPr lang="en-US"/>
              <a:t>vertical / </a:t>
            </a:r>
            <a:r>
              <a:rPr lang="en-US" dirty="0"/>
              <a:t>floating zones? What are some pros and cons of each?</a:t>
            </a:r>
          </a:p>
          <a:p>
            <a:pPr lvl="1"/>
            <a:r>
              <a:rPr lang="en-US" dirty="0"/>
              <a:t>Horizontal zones define regions of the pool where specific operations should take place. Zones are useful for separating regions of the pool and limiting operations to certain pool levels. However, it can be difficult to have different con pool uses and maintain proper balance between them with only horizontal zones. Vertical zones (accounts) define storage volumes to allocate to different uses, but the storage can be used anywhere in the con pool. Accounts would not help define different levels in the reservoir where operations are required or prohibited (flood pool, inactive pool). Accounts do help different uses coexist at the same elevation without interfering with one another. They also allow users to save water for the future without risk of another user taking that water.</a:t>
            </a:r>
          </a:p>
        </p:txBody>
      </p:sp>
    </p:spTree>
    <p:extLst>
      <p:ext uri="{BB962C8B-B14F-4D97-AF65-F5344CB8AC3E}">
        <p14:creationId xmlns:p14="http://schemas.microsoft.com/office/powerpoint/2010/main" val="2600233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D10C8-813A-4082-B785-664D85A18D76}"/>
              </a:ext>
            </a:extLst>
          </p:cNvPr>
          <p:cNvSpPr>
            <a:spLocks noGrp="1"/>
          </p:cNvSpPr>
          <p:nvPr>
            <p:ph type="title"/>
          </p:nvPr>
        </p:nvSpPr>
        <p:spPr/>
        <p:txBody>
          <a:bodyPr/>
          <a:lstStyle/>
          <a:p>
            <a:r>
              <a:rPr lang="en-US" dirty="0"/>
              <a:t>Workshop #5 – Water Accounting</a:t>
            </a:r>
          </a:p>
        </p:txBody>
      </p:sp>
      <p:graphicFrame>
        <p:nvGraphicFramePr>
          <p:cNvPr id="4" name="Content Placeholder 3">
            <a:extLst>
              <a:ext uri="{FF2B5EF4-FFF2-40B4-BE49-F238E27FC236}">
                <a16:creationId xmlns:a16="http://schemas.microsoft.com/office/drawing/2014/main" id="{C6AB3315-FFDE-4D36-8C4C-E887A7228A80}"/>
              </a:ext>
            </a:extLst>
          </p:cNvPr>
          <p:cNvGraphicFramePr>
            <a:graphicFrameLocks noGrp="1"/>
          </p:cNvGraphicFramePr>
          <p:nvPr>
            <p:ph idx="1"/>
            <p:extLst>
              <p:ext uri="{D42A27DB-BD31-4B8C-83A1-F6EECF244321}">
                <p14:modId xmlns:p14="http://schemas.microsoft.com/office/powerpoint/2010/main" val="1663301048"/>
              </p:ext>
            </p:extLst>
          </p:nvPr>
        </p:nvGraphicFramePr>
        <p:xfrm>
          <a:off x="628650" y="972065"/>
          <a:ext cx="7886700" cy="5204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8940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Supply Analysis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Remember the first main question from Lecture #5:</a:t>
            </a:r>
          </a:p>
          <a:p>
            <a:endParaRPr lang="en-US" dirty="0"/>
          </a:p>
          <a:p>
            <a:endParaRPr lang="en-US" dirty="0"/>
          </a:p>
          <a:p>
            <a:endParaRPr lang="en-US" dirty="0"/>
          </a:p>
          <a:p>
            <a:r>
              <a:rPr lang="en-US" dirty="0"/>
              <a:t>The HEC-ResSim Yield Analysis Tool finds firm yield for a given amount of storage</a:t>
            </a:r>
          </a:p>
          <a:p>
            <a:r>
              <a:rPr lang="en-US" dirty="0"/>
              <a:t>We ultimately want the storage needed for a given firm yield</a:t>
            </a:r>
          </a:p>
          <a:p>
            <a:endParaRPr lang="en-US" dirty="0"/>
          </a:p>
        </p:txBody>
      </p:sp>
      <p:sp>
        <p:nvSpPr>
          <p:cNvPr id="5" name="Rectangle: Rounded Corners 4">
            <a:extLst>
              <a:ext uri="{FF2B5EF4-FFF2-40B4-BE49-F238E27FC236}">
                <a16:creationId xmlns:a16="http://schemas.microsoft.com/office/drawing/2014/main" id="{087F0E58-904E-4B59-AE62-6E8CC631D6AA}"/>
              </a:ext>
            </a:extLst>
          </p:cNvPr>
          <p:cNvSpPr/>
          <p:nvPr/>
        </p:nvSpPr>
        <p:spPr>
          <a:xfrm>
            <a:off x="886301" y="1625600"/>
            <a:ext cx="7371398" cy="10413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7500" lnSpcReduction="20000"/>
          </a:bodyPr>
          <a:lstStyle/>
          <a:p>
            <a:pPr algn="ctr"/>
            <a:r>
              <a:rPr lang="en-US" sz="4400" b="1" dirty="0"/>
              <a:t>What percent of the conservation pool could be contracted to provide supply?</a:t>
            </a:r>
          </a:p>
        </p:txBody>
      </p:sp>
    </p:spTree>
    <p:extLst>
      <p:ext uri="{BB962C8B-B14F-4D97-AF65-F5344CB8AC3E}">
        <p14:creationId xmlns:p14="http://schemas.microsoft.com/office/powerpoint/2010/main" val="1256276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Supply Analysis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So far we have calculated firm yield for the entire Con Pool</a:t>
            </a:r>
          </a:p>
          <a:p>
            <a:pPr lvl="1"/>
            <a:r>
              <a:rPr lang="en-US" dirty="0"/>
              <a:t>Single minimum release rule</a:t>
            </a:r>
          </a:p>
          <a:p>
            <a:pPr lvl="1"/>
            <a:r>
              <a:rPr lang="en-US" dirty="0"/>
              <a:t>Multiple operational rules</a:t>
            </a:r>
          </a:p>
          <a:p>
            <a:r>
              <a:rPr lang="en-US" dirty="0"/>
              <a:t>Now we will use water accounts to find firm yield for a portion of the Con Pool</a:t>
            </a:r>
          </a:p>
          <a:p>
            <a:pPr lvl="1"/>
            <a:r>
              <a:rPr lang="en-US" dirty="0"/>
              <a:t>Could assume yield is proportional to storage portion, but not always true</a:t>
            </a:r>
          </a:p>
          <a:p>
            <a:r>
              <a:rPr lang="en-US" dirty="0"/>
              <a:t>Storage needed for a given yield can be found with manual iterations of the yield tool</a:t>
            </a:r>
          </a:p>
        </p:txBody>
      </p:sp>
    </p:spTree>
    <p:extLst>
      <p:ext uri="{BB962C8B-B14F-4D97-AF65-F5344CB8AC3E}">
        <p14:creationId xmlns:p14="http://schemas.microsoft.com/office/powerpoint/2010/main" val="2639162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8ED5789-7510-45D1-87C2-8DE151AAD126}"/>
              </a:ext>
            </a:extLst>
          </p:cNvPr>
          <p:cNvPicPr>
            <a:picLocks noChangeAspect="1"/>
          </p:cNvPicPr>
          <p:nvPr/>
        </p:nvPicPr>
        <p:blipFill>
          <a:blip r:embed="rId3"/>
          <a:stretch>
            <a:fillRect/>
          </a:stretch>
        </p:blipFill>
        <p:spPr>
          <a:xfrm>
            <a:off x="333196" y="3571705"/>
            <a:ext cx="3904762" cy="260952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Accounts</a:t>
            </a:r>
          </a:p>
        </p:txBody>
      </p:sp>
      <p:sp>
        <p:nvSpPr>
          <p:cNvPr id="6" name="Content Placeholder 5">
            <a:extLst>
              <a:ext uri="{FF2B5EF4-FFF2-40B4-BE49-F238E27FC236}">
                <a16:creationId xmlns:a16="http://schemas.microsoft.com/office/drawing/2014/main" id="{E578D77C-35AA-4B0C-AB78-A9941BF30515}"/>
              </a:ext>
            </a:extLst>
          </p:cNvPr>
          <p:cNvSpPr>
            <a:spLocks noGrp="1"/>
          </p:cNvSpPr>
          <p:nvPr>
            <p:ph idx="1"/>
          </p:nvPr>
        </p:nvSpPr>
        <p:spPr/>
        <p:txBody>
          <a:bodyPr/>
          <a:lstStyle/>
          <a:p>
            <a:r>
              <a:rPr lang="en-US" dirty="0"/>
              <a:t>Operation zones (flood, con pool) are horizontal</a:t>
            </a:r>
          </a:p>
          <a:p>
            <a:r>
              <a:rPr lang="en-US" dirty="0"/>
              <a:t>Accounts are like a vertical or floating zone</a:t>
            </a:r>
          </a:p>
          <a:p>
            <a:pPr lvl="1"/>
            <a:r>
              <a:rPr lang="en-US" dirty="0"/>
              <a:t>Availability of water in the account is not directly related to pool elevation</a:t>
            </a:r>
          </a:p>
        </p:txBody>
      </p:sp>
      <p:pic>
        <p:nvPicPr>
          <p:cNvPr id="8" name="Picture 7">
            <a:extLst>
              <a:ext uri="{FF2B5EF4-FFF2-40B4-BE49-F238E27FC236}">
                <a16:creationId xmlns:a16="http://schemas.microsoft.com/office/drawing/2014/main" id="{7DCFBE16-0B61-4BCC-B991-413AC6E37254}"/>
              </a:ext>
            </a:extLst>
          </p:cNvPr>
          <p:cNvPicPr>
            <a:picLocks noChangeAspect="1"/>
          </p:cNvPicPr>
          <p:nvPr/>
        </p:nvPicPr>
        <p:blipFill>
          <a:blip r:embed="rId4"/>
          <a:stretch>
            <a:fillRect/>
          </a:stretch>
        </p:blipFill>
        <p:spPr>
          <a:xfrm>
            <a:off x="4572000" y="3645763"/>
            <a:ext cx="4009524" cy="253333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64017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Accounts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We discussed earlier that competing uses can sometimes harm water supply</a:t>
            </a:r>
          </a:p>
          <a:p>
            <a:r>
              <a:rPr lang="en-US" dirty="0"/>
              <a:t>Water accounts can help this issue</a:t>
            </a:r>
          </a:p>
          <a:p>
            <a:pPr lvl="1"/>
            <a:r>
              <a:rPr lang="en-US" dirty="0"/>
              <a:t>Can also prevent water supply harming other uses</a:t>
            </a:r>
          </a:p>
          <a:p>
            <a:r>
              <a:rPr lang="en-US" dirty="0"/>
              <a:t>Accounts reserve water for the future for a specific use</a:t>
            </a:r>
          </a:p>
          <a:p>
            <a:r>
              <a:rPr lang="en-US" dirty="0"/>
              <a:t>Water in the account is only for that use</a:t>
            </a:r>
          </a:p>
        </p:txBody>
      </p:sp>
    </p:spTree>
    <p:extLst>
      <p:ext uri="{BB962C8B-B14F-4D97-AF65-F5344CB8AC3E}">
        <p14:creationId xmlns:p14="http://schemas.microsoft.com/office/powerpoint/2010/main" val="3612239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72F982D-DFD1-450F-A907-CDD5E5BEA98D}"/>
              </a:ext>
            </a:extLst>
          </p:cNvPr>
          <p:cNvPicPr>
            <a:picLocks noChangeAspect="1"/>
          </p:cNvPicPr>
          <p:nvPr/>
        </p:nvPicPr>
        <p:blipFill>
          <a:blip r:embed="rId3"/>
          <a:stretch>
            <a:fillRect/>
          </a:stretch>
        </p:blipFill>
        <p:spPr>
          <a:xfrm>
            <a:off x="1679472" y="3692051"/>
            <a:ext cx="5588103" cy="306461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Water Accounts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Yield analysis for an account is performed the same as for a single-purpose reservoir</a:t>
            </a:r>
          </a:p>
          <a:p>
            <a:r>
              <a:rPr lang="en-US" dirty="0"/>
              <a:t>Iterative Simulation is again the recommended method</a:t>
            </a:r>
          </a:p>
          <a:p>
            <a:r>
              <a:rPr lang="en-US" dirty="0"/>
              <a:t>Track inflows, outflows, and storage; determine critical period and firm yield</a:t>
            </a:r>
          </a:p>
        </p:txBody>
      </p:sp>
    </p:spTree>
    <p:extLst>
      <p:ext uri="{BB962C8B-B14F-4D97-AF65-F5344CB8AC3E}">
        <p14:creationId xmlns:p14="http://schemas.microsoft.com/office/powerpoint/2010/main" val="2166442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Inflow Allocation</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HEC-ResSim currently divides inflow proportionally among accounts</a:t>
            </a:r>
          </a:p>
          <a:p>
            <a:pPr lvl="1"/>
            <a:r>
              <a:rPr lang="en-US" dirty="0"/>
              <a:t>50% of the Con Pool will get 50% of the inflow</a:t>
            </a:r>
          </a:p>
          <a:p>
            <a:pPr lvl="1"/>
            <a:r>
              <a:rPr lang="en-US" dirty="0"/>
              <a:t>Seasonal guide curve may impact percentage</a:t>
            </a:r>
          </a:p>
          <a:p>
            <a:endParaRPr lang="en-US" dirty="0"/>
          </a:p>
        </p:txBody>
      </p:sp>
      <p:pic>
        <p:nvPicPr>
          <p:cNvPr id="11" name="Picture 10">
            <a:extLst>
              <a:ext uri="{FF2B5EF4-FFF2-40B4-BE49-F238E27FC236}">
                <a16:creationId xmlns:a16="http://schemas.microsoft.com/office/drawing/2014/main" id="{AB4F8ED9-1B23-4779-9CB3-D2E1B3435884}"/>
              </a:ext>
            </a:extLst>
          </p:cNvPr>
          <p:cNvPicPr>
            <a:picLocks noChangeAspect="1"/>
          </p:cNvPicPr>
          <p:nvPr/>
        </p:nvPicPr>
        <p:blipFill>
          <a:blip r:embed="rId3"/>
          <a:stretch>
            <a:fillRect/>
          </a:stretch>
        </p:blipFill>
        <p:spPr>
          <a:xfrm>
            <a:off x="628650" y="3019425"/>
            <a:ext cx="7800975" cy="335826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26857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Inflow Allocation</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USACE has no official policy on how to allocate</a:t>
            </a:r>
          </a:p>
          <a:p>
            <a:r>
              <a:rPr lang="en-US" dirty="0"/>
              <a:t>Decisions may depend on state water rights laws and the specific supply contract</a:t>
            </a:r>
          </a:p>
          <a:p>
            <a:r>
              <a:rPr lang="en-US" dirty="0"/>
              <a:t>No right or wrong methods, do what is right for your district and your reservoir</a:t>
            </a:r>
          </a:p>
          <a:p>
            <a:pPr lvl="1"/>
            <a:r>
              <a:rPr lang="en-US" dirty="0"/>
              <a:t>Currently, methods besides proportional will require HEC-ResSim enhancements or use of another model</a:t>
            </a:r>
          </a:p>
        </p:txBody>
      </p:sp>
    </p:spTree>
    <p:extLst>
      <p:ext uri="{BB962C8B-B14F-4D97-AF65-F5344CB8AC3E}">
        <p14:creationId xmlns:p14="http://schemas.microsoft.com/office/powerpoint/2010/main" val="1195228085"/>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5277299EAA26B40A517446F2C78E9EF" ma:contentTypeVersion="11" ma:contentTypeDescription="Create a new document." ma:contentTypeScope="" ma:versionID="cbc7d903f344c57d2e80ecca4bef3f30">
  <xsd:schema xmlns:xsd="http://www.w3.org/2001/XMLSchema" xmlns:xs="http://www.w3.org/2001/XMLSchema" xmlns:p="http://schemas.microsoft.com/office/2006/metadata/properties" xmlns:ns2="c8afd60f-354f-4f4a-abdb-184ad2ddaf96" xmlns:ns3="27720e1c-be6e-4c00-8d95-d3af4d714bcc" targetNamespace="http://schemas.microsoft.com/office/2006/metadata/properties" ma:root="true" ma:fieldsID="bbf82206d7c55b984c84c7df40b1ac98" ns2:_="" ns3:_="">
    <xsd:import namespace="c8afd60f-354f-4f4a-abdb-184ad2ddaf96"/>
    <xsd:import namespace="27720e1c-be6e-4c00-8d95-d3af4d714bcc"/>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AutoTags" minOccurs="0"/>
                <xsd:element ref="ns2:MediaServiceOCR"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afd60f-354f-4f4a-abdb-184ad2ddaf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720e1c-be6e-4c00-8d95-d3af4d714bc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B63B40-91FF-43D1-8FF5-C2DB4C9D6BB8}">
  <ds:schemaRefs>
    <ds:schemaRef ds:uri="http://schemas.microsoft.com/sharepoint/v3/contenttype/forms"/>
  </ds:schemaRefs>
</ds:datastoreItem>
</file>

<file path=customXml/itemProps2.xml><?xml version="1.0" encoding="utf-8"?>
<ds:datastoreItem xmlns:ds="http://schemas.openxmlformats.org/officeDocument/2006/customXml" ds:itemID="{4AFC4FE4-E8AF-4223-96A2-960C2CBDB0B5}">
  <ds:schemaRefs>
    <ds:schemaRef ds:uri="http://purl.org/dc/elements/1.1/"/>
    <ds:schemaRef ds:uri="c8afd60f-354f-4f4a-abdb-184ad2ddaf96"/>
    <ds:schemaRef ds:uri="http://purl.org/dc/terms/"/>
    <ds:schemaRef ds:uri="27720e1c-be6e-4c00-8d95-d3af4d714bcc"/>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5D0CD520-1FAC-48C4-AD42-AE799F8600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afd60f-354f-4f4a-abdb-184ad2ddaf96"/>
    <ds:schemaRef ds:uri="27720e1c-be6e-4c00-8d95-d3af4d714b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3734</TotalTime>
  <Words>2993</Words>
  <Application>Microsoft Office PowerPoint</Application>
  <PresentationFormat>On-screen Show (4:3)</PresentationFormat>
  <Paragraphs>264</Paragraphs>
  <Slides>28</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Arial Narrow</vt:lpstr>
      <vt:lpstr>Calibri</vt:lpstr>
      <vt:lpstr>Wingdings</vt:lpstr>
      <vt:lpstr>1_Office Theme</vt:lpstr>
      <vt:lpstr>Conducting Reservoir Storage-Yield Analyses Using HEC-ResSim</vt:lpstr>
      <vt:lpstr>Introduction</vt:lpstr>
      <vt:lpstr>Water Supply Analysis</vt:lpstr>
      <vt:lpstr>Water Supply Analysis</vt:lpstr>
      <vt:lpstr>Water Accounts</vt:lpstr>
      <vt:lpstr>Water Accounts</vt:lpstr>
      <vt:lpstr>Water Accounts</vt:lpstr>
      <vt:lpstr>Inflow Allocation</vt:lpstr>
      <vt:lpstr>Inflow Allocation</vt:lpstr>
      <vt:lpstr>Storage-Yield USACE POCs</vt:lpstr>
      <vt:lpstr>Inflow Allocation</vt:lpstr>
      <vt:lpstr>Losses</vt:lpstr>
      <vt:lpstr>Competing Uses</vt:lpstr>
      <vt:lpstr>Water Accounting</vt:lpstr>
      <vt:lpstr>Water Supply Storage Agreements</vt:lpstr>
      <vt:lpstr>Accounting in HEC-ResSim</vt:lpstr>
      <vt:lpstr>Accounting in HEC-ResSim</vt:lpstr>
      <vt:lpstr>Accounting in HEC-ResSim</vt:lpstr>
      <vt:lpstr>Water Account Simulation</vt:lpstr>
      <vt:lpstr>DSS Output for Water Account Simulation</vt:lpstr>
      <vt:lpstr>Water Account Setup in HEC-ResSim</vt:lpstr>
      <vt:lpstr>Water Account Setup in HEC-ResSim</vt:lpstr>
      <vt:lpstr>Water Account Setup in HEC-ResSim</vt:lpstr>
      <vt:lpstr>Water Account Alternative</vt:lpstr>
      <vt:lpstr>Water Account Alternative</vt:lpstr>
      <vt:lpstr>Knowledge Check</vt:lpstr>
      <vt:lpstr>Knowledge Check</vt:lpstr>
      <vt:lpstr>Workshop #5 – Water Accounting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Supply Study Training, Module 3, Conducting Reservoir Storage-Yield Analyses Using HEC-ResSim</dc:title>
  <dc:creator>Friesen, Noah</dc:creator>
  <cp:lastModifiedBy>Fauwaz</cp:lastModifiedBy>
  <cp:revision>16</cp:revision>
  <cp:lastPrinted>2019-08-20T00:50:22Z</cp:lastPrinted>
  <dcterms:created xsi:type="dcterms:W3CDTF">2018-08-30T17:26:08Z</dcterms:created>
  <dcterms:modified xsi:type="dcterms:W3CDTF">2022-11-17T02:43:52Z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0x01010045277299EAA26B40A517446F2C78E9EF</vt:lpwstr>
  </property>
  <property fmtid="{D5CDD505-2E9C-101B-9397-08002B2CF9AE}" pid="3" name="AuthorIds_UIVersion_5632">
    <vt:lpwstr>6</vt:lpwstr>
  </property>
  <property fmtid="{D5CDD505-2E9C-101B-9397-08002B2CF9AE}" pid="4" name="AuthorIds_UIVersion_14848">
    <vt:lpwstr>6</vt:lpwstr>
  </property>
</Properties>
</file>