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9"/>
  </p:notesMasterIdLst>
  <p:handoutMasterIdLst>
    <p:handoutMasterId r:id="rId30"/>
  </p:handoutMasterIdLst>
  <p:sldIdLst>
    <p:sldId id="256" r:id="rId5"/>
    <p:sldId id="416" r:id="rId6"/>
    <p:sldId id="417" r:id="rId7"/>
    <p:sldId id="418" r:id="rId8"/>
    <p:sldId id="419" r:id="rId9"/>
    <p:sldId id="420" r:id="rId10"/>
    <p:sldId id="421" r:id="rId11"/>
    <p:sldId id="422" r:id="rId12"/>
    <p:sldId id="423" r:id="rId13"/>
    <p:sldId id="424" r:id="rId14"/>
    <p:sldId id="425" r:id="rId15"/>
    <p:sldId id="426" r:id="rId16"/>
    <p:sldId id="427" r:id="rId17"/>
    <p:sldId id="428" r:id="rId18"/>
    <p:sldId id="429" r:id="rId19"/>
    <p:sldId id="430" r:id="rId20"/>
    <p:sldId id="431" r:id="rId21"/>
    <p:sldId id="432" r:id="rId22"/>
    <p:sldId id="433" r:id="rId23"/>
    <p:sldId id="434" r:id="rId24"/>
    <p:sldId id="435" r:id="rId25"/>
    <p:sldId id="436" r:id="rId26"/>
    <p:sldId id="437" r:id="rId27"/>
    <p:sldId id="438" r:id="rId2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iesen, Noah" initials="FN" lastIdx="1" clrIdx="0">
    <p:extLst>
      <p:ext uri="{19B8F6BF-5375-455C-9EA6-DF929625EA0E}">
        <p15:presenceInfo xmlns:p15="http://schemas.microsoft.com/office/powerpoint/2012/main" userId="S::nfriesen@rti.org::f5478079-34a5-48a9-a405-d7c5258fe2d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2" autoAdjust="0"/>
    <p:restoredTop sz="82512" autoAdjust="0"/>
  </p:normalViewPr>
  <p:slideViewPr>
    <p:cSldViewPr snapToGrid="0">
      <p:cViewPr varScale="1">
        <p:scale>
          <a:sx n="95" d="100"/>
          <a:sy n="95" d="100"/>
        </p:scale>
        <p:origin x="1282" y="58"/>
      </p:cViewPr>
      <p:guideLst/>
    </p:cSldViewPr>
  </p:slideViewPr>
  <p:notesTextViewPr>
    <p:cViewPr>
      <p:scale>
        <a:sx n="1" d="1"/>
        <a:sy n="1" d="1"/>
      </p:scale>
      <p:origin x="0" y="0"/>
    </p:cViewPr>
  </p:notesTextViewPr>
  <p:sorterViewPr>
    <p:cViewPr>
      <p:scale>
        <a:sx n="130" d="100"/>
        <a:sy n="130" d="100"/>
      </p:scale>
      <p:origin x="0" y="-148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D970CE-4E41-4E3E-BF3F-FF3A97F11F85}" type="doc">
      <dgm:prSet loTypeId="urn:microsoft.com/office/officeart/2005/8/layout/vList2" loCatId="list" qsTypeId="urn:microsoft.com/office/officeart/2005/8/quickstyle/simple3" qsCatId="simple" csTypeId="urn:microsoft.com/office/officeart/2005/8/colors/accent1_3" csCatId="accent1"/>
      <dgm:spPr/>
      <dgm:t>
        <a:bodyPr/>
        <a:lstStyle/>
        <a:p>
          <a:endParaRPr lang="en-US"/>
        </a:p>
      </dgm:t>
    </dgm:pt>
    <dgm:pt modelId="{27628C3D-7749-49B3-9747-D15370C20A0A}">
      <dgm:prSet/>
      <dgm:spPr/>
      <dgm:t>
        <a:bodyPr/>
        <a:lstStyle/>
        <a:p>
          <a:r>
            <a:rPr lang="en-US"/>
            <a:t>Consider reservoirs with multiple purposes</a:t>
          </a:r>
        </a:p>
      </dgm:t>
    </dgm:pt>
    <dgm:pt modelId="{5E530B98-0C31-4B3A-8881-8E948053FF74}" type="parTrans" cxnId="{91C78FDB-72EA-4E5E-AAB6-4263B45037B5}">
      <dgm:prSet/>
      <dgm:spPr/>
      <dgm:t>
        <a:bodyPr/>
        <a:lstStyle/>
        <a:p>
          <a:endParaRPr lang="en-US"/>
        </a:p>
      </dgm:t>
    </dgm:pt>
    <dgm:pt modelId="{E334AD7A-78C2-4AF8-B0EB-A3AC4FCFA6A3}" type="sibTrans" cxnId="{91C78FDB-72EA-4E5E-AAB6-4263B45037B5}">
      <dgm:prSet/>
      <dgm:spPr/>
      <dgm:t>
        <a:bodyPr/>
        <a:lstStyle/>
        <a:p>
          <a:endParaRPr lang="en-US"/>
        </a:p>
      </dgm:t>
    </dgm:pt>
    <dgm:pt modelId="{059A55A7-F584-48CF-B8F2-38067358A0D7}">
      <dgm:prSet/>
      <dgm:spPr/>
      <dgm:t>
        <a:bodyPr/>
        <a:lstStyle/>
        <a:p>
          <a:r>
            <a:rPr lang="en-US"/>
            <a:t>Discuss effects of other purposes on firm yield</a:t>
          </a:r>
        </a:p>
      </dgm:t>
    </dgm:pt>
    <dgm:pt modelId="{F4472D28-EE9F-457F-9E64-E5DE8601526D}" type="parTrans" cxnId="{67F0F7DE-2359-4744-9663-CCC27E532BBA}">
      <dgm:prSet/>
      <dgm:spPr/>
      <dgm:t>
        <a:bodyPr/>
        <a:lstStyle/>
        <a:p>
          <a:endParaRPr lang="en-US"/>
        </a:p>
      </dgm:t>
    </dgm:pt>
    <dgm:pt modelId="{E7A22062-4E4E-480A-BB12-E8AB4BBB2FE5}" type="sibTrans" cxnId="{67F0F7DE-2359-4744-9663-CCC27E532BBA}">
      <dgm:prSet/>
      <dgm:spPr/>
      <dgm:t>
        <a:bodyPr/>
        <a:lstStyle/>
        <a:p>
          <a:endParaRPr lang="en-US"/>
        </a:p>
      </dgm:t>
    </dgm:pt>
    <dgm:pt modelId="{0B31B5C6-0F84-4003-A378-5DFBF4A6C955}">
      <dgm:prSet/>
      <dgm:spPr/>
      <dgm:t>
        <a:bodyPr/>
        <a:lstStyle/>
        <a:p>
          <a:r>
            <a:rPr lang="en-US"/>
            <a:t>Evaluate different kinds of operations and diversions and how they interact</a:t>
          </a:r>
        </a:p>
      </dgm:t>
    </dgm:pt>
    <dgm:pt modelId="{EE302D72-2AB5-4F53-AE33-504202441412}" type="parTrans" cxnId="{064987ED-C173-4EDE-9B92-AB1C78B89A47}">
      <dgm:prSet/>
      <dgm:spPr/>
      <dgm:t>
        <a:bodyPr/>
        <a:lstStyle/>
        <a:p>
          <a:endParaRPr lang="en-US"/>
        </a:p>
      </dgm:t>
    </dgm:pt>
    <dgm:pt modelId="{0DF24163-2C03-43FE-9DF2-11E8195C4F7D}" type="sibTrans" cxnId="{064987ED-C173-4EDE-9B92-AB1C78B89A47}">
      <dgm:prSet/>
      <dgm:spPr/>
      <dgm:t>
        <a:bodyPr/>
        <a:lstStyle/>
        <a:p>
          <a:endParaRPr lang="en-US"/>
        </a:p>
      </dgm:t>
    </dgm:pt>
    <dgm:pt modelId="{13987A50-FD37-47F5-8D0E-BACD2A60E01D}">
      <dgm:prSet/>
      <dgm:spPr/>
      <dgm:t>
        <a:bodyPr/>
        <a:lstStyle/>
        <a:p>
          <a:r>
            <a:rPr lang="en-US"/>
            <a:t>Discuss modeling challenges with multipurpose reservoirs</a:t>
          </a:r>
        </a:p>
      </dgm:t>
    </dgm:pt>
    <dgm:pt modelId="{E782B627-6377-480E-A521-DABD668D4D4A}" type="parTrans" cxnId="{7A06C119-D2A6-480B-A4AC-4FD8DF050272}">
      <dgm:prSet/>
      <dgm:spPr/>
      <dgm:t>
        <a:bodyPr/>
        <a:lstStyle/>
        <a:p>
          <a:endParaRPr lang="en-US"/>
        </a:p>
      </dgm:t>
    </dgm:pt>
    <dgm:pt modelId="{55999736-AF12-444B-8559-465E5307D4D6}" type="sibTrans" cxnId="{7A06C119-D2A6-480B-A4AC-4FD8DF050272}">
      <dgm:prSet/>
      <dgm:spPr/>
      <dgm:t>
        <a:bodyPr/>
        <a:lstStyle/>
        <a:p>
          <a:endParaRPr lang="en-US"/>
        </a:p>
      </dgm:t>
    </dgm:pt>
    <dgm:pt modelId="{7F5195F9-8CB8-4460-B834-375AAFE73673}" type="pres">
      <dgm:prSet presAssocID="{82D970CE-4E41-4E3E-BF3F-FF3A97F11F85}" presName="linear" presStyleCnt="0">
        <dgm:presLayoutVars>
          <dgm:animLvl val="lvl"/>
          <dgm:resizeHandles val="exact"/>
        </dgm:presLayoutVars>
      </dgm:prSet>
      <dgm:spPr/>
    </dgm:pt>
    <dgm:pt modelId="{F64CB247-9E8F-40A4-991B-08A03D1194F4}" type="pres">
      <dgm:prSet presAssocID="{27628C3D-7749-49B3-9747-D15370C20A0A}" presName="parentText" presStyleLbl="node1" presStyleIdx="0" presStyleCnt="4">
        <dgm:presLayoutVars>
          <dgm:chMax val="0"/>
          <dgm:bulletEnabled val="1"/>
        </dgm:presLayoutVars>
      </dgm:prSet>
      <dgm:spPr/>
    </dgm:pt>
    <dgm:pt modelId="{9C7B116A-E112-4247-A0CD-D34CF51FC538}" type="pres">
      <dgm:prSet presAssocID="{E334AD7A-78C2-4AF8-B0EB-A3AC4FCFA6A3}" presName="spacer" presStyleCnt="0"/>
      <dgm:spPr/>
    </dgm:pt>
    <dgm:pt modelId="{8CDF3203-80E9-4B31-BC0C-5945DB96D6CF}" type="pres">
      <dgm:prSet presAssocID="{059A55A7-F584-48CF-B8F2-38067358A0D7}" presName="parentText" presStyleLbl="node1" presStyleIdx="1" presStyleCnt="4">
        <dgm:presLayoutVars>
          <dgm:chMax val="0"/>
          <dgm:bulletEnabled val="1"/>
        </dgm:presLayoutVars>
      </dgm:prSet>
      <dgm:spPr/>
    </dgm:pt>
    <dgm:pt modelId="{F79C9E5B-4B03-4632-8903-66B8D2666C5C}" type="pres">
      <dgm:prSet presAssocID="{E7A22062-4E4E-480A-BB12-E8AB4BBB2FE5}" presName="spacer" presStyleCnt="0"/>
      <dgm:spPr/>
    </dgm:pt>
    <dgm:pt modelId="{A2C91D91-8991-4F37-A918-AE9F7E6334C4}" type="pres">
      <dgm:prSet presAssocID="{0B31B5C6-0F84-4003-A378-5DFBF4A6C955}" presName="parentText" presStyleLbl="node1" presStyleIdx="2" presStyleCnt="4">
        <dgm:presLayoutVars>
          <dgm:chMax val="0"/>
          <dgm:bulletEnabled val="1"/>
        </dgm:presLayoutVars>
      </dgm:prSet>
      <dgm:spPr/>
    </dgm:pt>
    <dgm:pt modelId="{C860BC49-B81B-4A04-9AE7-4BD93026389C}" type="pres">
      <dgm:prSet presAssocID="{0DF24163-2C03-43FE-9DF2-11E8195C4F7D}" presName="spacer" presStyleCnt="0"/>
      <dgm:spPr/>
    </dgm:pt>
    <dgm:pt modelId="{B47E38F8-A4E2-489D-A5A1-C10F34AB5A6C}" type="pres">
      <dgm:prSet presAssocID="{13987A50-FD37-47F5-8D0E-BACD2A60E01D}" presName="parentText" presStyleLbl="node1" presStyleIdx="3" presStyleCnt="4">
        <dgm:presLayoutVars>
          <dgm:chMax val="0"/>
          <dgm:bulletEnabled val="1"/>
        </dgm:presLayoutVars>
      </dgm:prSet>
      <dgm:spPr/>
    </dgm:pt>
  </dgm:ptLst>
  <dgm:cxnLst>
    <dgm:cxn modelId="{7A06C119-D2A6-480B-A4AC-4FD8DF050272}" srcId="{82D970CE-4E41-4E3E-BF3F-FF3A97F11F85}" destId="{13987A50-FD37-47F5-8D0E-BACD2A60E01D}" srcOrd="3" destOrd="0" parTransId="{E782B627-6377-480E-A521-DABD668D4D4A}" sibTransId="{55999736-AF12-444B-8559-465E5307D4D6}"/>
    <dgm:cxn modelId="{5B0CFD3A-6A55-47ED-9E08-145A6BBA1ACA}" type="presOf" srcId="{13987A50-FD37-47F5-8D0E-BACD2A60E01D}" destId="{B47E38F8-A4E2-489D-A5A1-C10F34AB5A6C}" srcOrd="0" destOrd="0" presId="urn:microsoft.com/office/officeart/2005/8/layout/vList2"/>
    <dgm:cxn modelId="{602D7793-7BFB-4029-9815-19880A7446B9}" type="presOf" srcId="{059A55A7-F584-48CF-B8F2-38067358A0D7}" destId="{8CDF3203-80E9-4B31-BC0C-5945DB96D6CF}" srcOrd="0" destOrd="0" presId="urn:microsoft.com/office/officeart/2005/8/layout/vList2"/>
    <dgm:cxn modelId="{27E041AB-C780-4F5E-BE9D-23E77D88BB73}" type="presOf" srcId="{27628C3D-7749-49B3-9747-D15370C20A0A}" destId="{F64CB247-9E8F-40A4-991B-08A03D1194F4}" srcOrd="0" destOrd="0" presId="urn:microsoft.com/office/officeart/2005/8/layout/vList2"/>
    <dgm:cxn modelId="{91C78FDB-72EA-4E5E-AAB6-4263B45037B5}" srcId="{82D970CE-4E41-4E3E-BF3F-FF3A97F11F85}" destId="{27628C3D-7749-49B3-9747-D15370C20A0A}" srcOrd="0" destOrd="0" parTransId="{5E530B98-0C31-4B3A-8881-8E948053FF74}" sibTransId="{E334AD7A-78C2-4AF8-B0EB-A3AC4FCFA6A3}"/>
    <dgm:cxn modelId="{67F0F7DE-2359-4744-9663-CCC27E532BBA}" srcId="{82D970CE-4E41-4E3E-BF3F-FF3A97F11F85}" destId="{059A55A7-F584-48CF-B8F2-38067358A0D7}" srcOrd="1" destOrd="0" parTransId="{F4472D28-EE9F-457F-9E64-E5DE8601526D}" sibTransId="{E7A22062-4E4E-480A-BB12-E8AB4BBB2FE5}"/>
    <dgm:cxn modelId="{C072AFE9-112E-4885-80B7-5EF7072AF9A8}" type="presOf" srcId="{0B31B5C6-0F84-4003-A378-5DFBF4A6C955}" destId="{A2C91D91-8991-4F37-A918-AE9F7E6334C4}" srcOrd="0" destOrd="0" presId="urn:microsoft.com/office/officeart/2005/8/layout/vList2"/>
    <dgm:cxn modelId="{9185BBEA-ABC3-491E-A781-B2A12BD4D7A5}" type="presOf" srcId="{82D970CE-4E41-4E3E-BF3F-FF3A97F11F85}" destId="{7F5195F9-8CB8-4460-B834-375AAFE73673}" srcOrd="0" destOrd="0" presId="urn:microsoft.com/office/officeart/2005/8/layout/vList2"/>
    <dgm:cxn modelId="{064987ED-C173-4EDE-9B92-AB1C78B89A47}" srcId="{82D970CE-4E41-4E3E-BF3F-FF3A97F11F85}" destId="{0B31B5C6-0F84-4003-A378-5DFBF4A6C955}" srcOrd="2" destOrd="0" parTransId="{EE302D72-2AB5-4F53-AE33-504202441412}" sibTransId="{0DF24163-2C03-43FE-9DF2-11E8195C4F7D}"/>
    <dgm:cxn modelId="{DCAD65AD-03A3-4B13-A984-472E02910EEE}" type="presParOf" srcId="{7F5195F9-8CB8-4460-B834-375AAFE73673}" destId="{F64CB247-9E8F-40A4-991B-08A03D1194F4}" srcOrd="0" destOrd="0" presId="urn:microsoft.com/office/officeart/2005/8/layout/vList2"/>
    <dgm:cxn modelId="{02675273-0D28-419C-84CD-069F16866BB6}" type="presParOf" srcId="{7F5195F9-8CB8-4460-B834-375AAFE73673}" destId="{9C7B116A-E112-4247-A0CD-D34CF51FC538}" srcOrd="1" destOrd="0" presId="urn:microsoft.com/office/officeart/2005/8/layout/vList2"/>
    <dgm:cxn modelId="{81B77CF4-AF3E-407F-BAB5-C2F94CC7797F}" type="presParOf" srcId="{7F5195F9-8CB8-4460-B834-375AAFE73673}" destId="{8CDF3203-80E9-4B31-BC0C-5945DB96D6CF}" srcOrd="2" destOrd="0" presId="urn:microsoft.com/office/officeart/2005/8/layout/vList2"/>
    <dgm:cxn modelId="{5A395C30-2C91-47FE-858B-E453E341F85E}" type="presParOf" srcId="{7F5195F9-8CB8-4460-B834-375AAFE73673}" destId="{F79C9E5B-4B03-4632-8903-66B8D2666C5C}" srcOrd="3" destOrd="0" presId="urn:microsoft.com/office/officeart/2005/8/layout/vList2"/>
    <dgm:cxn modelId="{54571B8F-3254-474C-8E70-C52F739A3360}" type="presParOf" srcId="{7F5195F9-8CB8-4460-B834-375AAFE73673}" destId="{A2C91D91-8991-4F37-A918-AE9F7E6334C4}" srcOrd="4" destOrd="0" presId="urn:microsoft.com/office/officeart/2005/8/layout/vList2"/>
    <dgm:cxn modelId="{2E9EE38C-F8DF-42C2-8574-E693A1618BB0}" type="presParOf" srcId="{7F5195F9-8CB8-4460-B834-375AAFE73673}" destId="{C860BC49-B81B-4A04-9AE7-4BD93026389C}" srcOrd="5" destOrd="0" presId="urn:microsoft.com/office/officeart/2005/8/layout/vList2"/>
    <dgm:cxn modelId="{5798D2E7-AF04-4ADB-89B5-07B501504475}" type="presParOf" srcId="{7F5195F9-8CB8-4460-B834-375AAFE73673}" destId="{B47E38F8-A4E2-489D-A5A1-C10F34AB5A6C}"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96B571-2633-444F-90EA-D5B9F2E990C7}"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en-US"/>
        </a:p>
      </dgm:t>
    </dgm:pt>
    <dgm:pt modelId="{BCAE7666-F705-438F-978F-EFDD92DE1F2A}">
      <dgm:prSet custT="1"/>
      <dgm:spPr/>
      <dgm:t>
        <a:bodyPr/>
        <a:lstStyle/>
        <a:p>
          <a:r>
            <a:rPr lang="en-US" sz="4400" dirty="0"/>
            <a:t>Adding other purposes to our model</a:t>
          </a:r>
        </a:p>
      </dgm:t>
    </dgm:pt>
    <dgm:pt modelId="{E708BDAA-2EB1-462B-9A17-9719E87F3135}" type="parTrans" cxnId="{F6398ECD-FA2D-4908-9786-E2FAF08C0AD8}">
      <dgm:prSet/>
      <dgm:spPr/>
      <dgm:t>
        <a:bodyPr/>
        <a:lstStyle/>
        <a:p>
          <a:endParaRPr lang="en-US" sz="1600"/>
        </a:p>
      </dgm:t>
    </dgm:pt>
    <dgm:pt modelId="{0C3B89F1-40B3-4D31-BF31-EF4E3668F210}" type="sibTrans" cxnId="{F6398ECD-FA2D-4908-9786-E2FAF08C0AD8}">
      <dgm:prSet/>
      <dgm:spPr/>
      <dgm:t>
        <a:bodyPr/>
        <a:lstStyle/>
        <a:p>
          <a:endParaRPr lang="en-US" sz="1600"/>
        </a:p>
      </dgm:t>
    </dgm:pt>
    <dgm:pt modelId="{993672B7-E209-4DEA-B229-A2B3310ACBF2}">
      <dgm:prSet custT="1"/>
      <dgm:spPr/>
      <dgm:t>
        <a:bodyPr/>
        <a:lstStyle/>
        <a:p>
          <a:r>
            <a:rPr lang="en-US" sz="4400"/>
            <a:t>Prioritizing rules</a:t>
          </a:r>
        </a:p>
      </dgm:t>
    </dgm:pt>
    <dgm:pt modelId="{A92E7FFC-272C-4108-A901-B00BD9EEFDB9}" type="parTrans" cxnId="{36256D4A-4820-426D-928C-36CEFCD93798}">
      <dgm:prSet/>
      <dgm:spPr/>
      <dgm:t>
        <a:bodyPr/>
        <a:lstStyle/>
        <a:p>
          <a:endParaRPr lang="en-US" sz="1600"/>
        </a:p>
      </dgm:t>
    </dgm:pt>
    <dgm:pt modelId="{4E48C3CC-5BA8-4DD3-83EC-5126CD7B779B}" type="sibTrans" cxnId="{36256D4A-4820-426D-928C-36CEFCD93798}">
      <dgm:prSet/>
      <dgm:spPr/>
      <dgm:t>
        <a:bodyPr/>
        <a:lstStyle/>
        <a:p>
          <a:endParaRPr lang="en-US" sz="1600"/>
        </a:p>
      </dgm:t>
    </dgm:pt>
    <dgm:pt modelId="{0D2A975E-B510-4112-8AB3-0E3523F2C748}">
      <dgm:prSet custT="1"/>
      <dgm:spPr/>
      <dgm:t>
        <a:bodyPr/>
        <a:lstStyle/>
        <a:p>
          <a:r>
            <a:rPr lang="en-US" sz="4400"/>
            <a:t>Analyzing different system layouts</a:t>
          </a:r>
        </a:p>
      </dgm:t>
    </dgm:pt>
    <dgm:pt modelId="{72404D85-0AAB-4CD6-ADC6-67BD1E8CDE07}" type="parTrans" cxnId="{11BAC669-FD35-4F9E-BD95-F6C32E840FD2}">
      <dgm:prSet/>
      <dgm:spPr/>
      <dgm:t>
        <a:bodyPr/>
        <a:lstStyle/>
        <a:p>
          <a:endParaRPr lang="en-US" sz="1600"/>
        </a:p>
      </dgm:t>
    </dgm:pt>
    <dgm:pt modelId="{0A918BA1-8F71-4F6A-B527-3346D4C96DA9}" type="sibTrans" cxnId="{11BAC669-FD35-4F9E-BD95-F6C32E840FD2}">
      <dgm:prSet/>
      <dgm:spPr/>
      <dgm:t>
        <a:bodyPr/>
        <a:lstStyle/>
        <a:p>
          <a:endParaRPr lang="en-US" sz="1600"/>
        </a:p>
      </dgm:t>
    </dgm:pt>
    <dgm:pt modelId="{F5B66F3C-CE21-46C1-A198-EF36D0A170D5}" type="pres">
      <dgm:prSet presAssocID="{1996B571-2633-444F-90EA-D5B9F2E990C7}" presName="vert0" presStyleCnt="0">
        <dgm:presLayoutVars>
          <dgm:dir/>
          <dgm:animOne val="branch"/>
          <dgm:animLvl val="lvl"/>
        </dgm:presLayoutVars>
      </dgm:prSet>
      <dgm:spPr/>
    </dgm:pt>
    <dgm:pt modelId="{BCACAF78-9F02-43DF-9504-149F1C0E73C0}" type="pres">
      <dgm:prSet presAssocID="{BCAE7666-F705-438F-978F-EFDD92DE1F2A}" presName="thickLine" presStyleLbl="alignNode1" presStyleIdx="0" presStyleCnt="3"/>
      <dgm:spPr/>
    </dgm:pt>
    <dgm:pt modelId="{908460D6-8572-46C9-970B-5A73A6CD7B64}" type="pres">
      <dgm:prSet presAssocID="{BCAE7666-F705-438F-978F-EFDD92DE1F2A}" presName="horz1" presStyleCnt="0"/>
      <dgm:spPr/>
    </dgm:pt>
    <dgm:pt modelId="{739A066B-7F7C-42B5-BE12-86CD3FCF80DC}" type="pres">
      <dgm:prSet presAssocID="{BCAE7666-F705-438F-978F-EFDD92DE1F2A}" presName="tx1" presStyleLbl="revTx" presStyleIdx="0" presStyleCnt="3"/>
      <dgm:spPr/>
    </dgm:pt>
    <dgm:pt modelId="{B6CFB2C5-F4C0-4C78-94F8-E127CA473C07}" type="pres">
      <dgm:prSet presAssocID="{BCAE7666-F705-438F-978F-EFDD92DE1F2A}" presName="vert1" presStyleCnt="0"/>
      <dgm:spPr/>
    </dgm:pt>
    <dgm:pt modelId="{6BEFB3E0-611D-482B-A9EB-C029E4C15951}" type="pres">
      <dgm:prSet presAssocID="{993672B7-E209-4DEA-B229-A2B3310ACBF2}" presName="thickLine" presStyleLbl="alignNode1" presStyleIdx="1" presStyleCnt="3"/>
      <dgm:spPr/>
    </dgm:pt>
    <dgm:pt modelId="{E1A84F6D-E37E-49B4-8BB4-40AAFEE4A5C7}" type="pres">
      <dgm:prSet presAssocID="{993672B7-E209-4DEA-B229-A2B3310ACBF2}" presName="horz1" presStyleCnt="0"/>
      <dgm:spPr/>
    </dgm:pt>
    <dgm:pt modelId="{1731A9D4-179D-45BC-B885-B7847A702E7D}" type="pres">
      <dgm:prSet presAssocID="{993672B7-E209-4DEA-B229-A2B3310ACBF2}" presName="tx1" presStyleLbl="revTx" presStyleIdx="1" presStyleCnt="3"/>
      <dgm:spPr/>
    </dgm:pt>
    <dgm:pt modelId="{F2ADC026-04EC-4C0C-BF60-3372E881B8AA}" type="pres">
      <dgm:prSet presAssocID="{993672B7-E209-4DEA-B229-A2B3310ACBF2}" presName="vert1" presStyleCnt="0"/>
      <dgm:spPr/>
    </dgm:pt>
    <dgm:pt modelId="{FD45DB19-05C6-4F90-AF03-EDE8467D545B}" type="pres">
      <dgm:prSet presAssocID="{0D2A975E-B510-4112-8AB3-0E3523F2C748}" presName="thickLine" presStyleLbl="alignNode1" presStyleIdx="2" presStyleCnt="3"/>
      <dgm:spPr/>
    </dgm:pt>
    <dgm:pt modelId="{0CC5E435-2158-4854-83C5-2537197821C9}" type="pres">
      <dgm:prSet presAssocID="{0D2A975E-B510-4112-8AB3-0E3523F2C748}" presName="horz1" presStyleCnt="0"/>
      <dgm:spPr/>
    </dgm:pt>
    <dgm:pt modelId="{814A7C47-8BED-438A-9B47-38B6D30C1083}" type="pres">
      <dgm:prSet presAssocID="{0D2A975E-B510-4112-8AB3-0E3523F2C748}" presName="tx1" presStyleLbl="revTx" presStyleIdx="2" presStyleCnt="3"/>
      <dgm:spPr/>
    </dgm:pt>
    <dgm:pt modelId="{08D58C02-E35B-4747-9070-A46AACE1D657}" type="pres">
      <dgm:prSet presAssocID="{0D2A975E-B510-4112-8AB3-0E3523F2C748}" presName="vert1" presStyleCnt="0"/>
      <dgm:spPr/>
    </dgm:pt>
  </dgm:ptLst>
  <dgm:cxnLst>
    <dgm:cxn modelId="{F5394E28-E411-412F-80E3-84C05A539791}" type="presOf" srcId="{993672B7-E209-4DEA-B229-A2B3310ACBF2}" destId="{1731A9D4-179D-45BC-B885-B7847A702E7D}" srcOrd="0" destOrd="0" presId="urn:microsoft.com/office/officeart/2008/layout/LinedList"/>
    <dgm:cxn modelId="{CAB5E82C-53BE-48B6-9483-3104432E3C0E}" type="presOf" srcId="{1996B571-2633-444F-90EA-D5B9F2E990C7}" destId="{F5B66F3C-CE21-46C1-A198-EF36D0A170D5}" srcOrd="0" destOrd="0" presId="urn:microsoft.com/office/officeart/2008/layout/LinedList"/>
    <dgm:cxn modelId="{6955A037-D410-4BAB-A297-6CAEA29F1D1E}" type="presOf" srcId="{BCAE7666-F705-438F-978F-EFDD92DE1F2A}" destId="{739A066B-7F7C-42B5-BE12-86CD3FCF80DC}" srcOrd="0" destOrd="0" presId="urn:microsoft.com/office/officeart/2008/layout/LinedList"/>
    <dgm:cxn modelId="{11BAC669-FD35-4F9E-BD95-F6C32E840FD2}" srcId="{1996B571-2633-444F-90EA-D5B9F2E990C7}" destId="{0D2A975E-B510-4112-8AB3-0E3523F2C748}" srcOrd="2" destOrd="0" parTransId="{72404D85-0AAB-4CD6-ADC6-67BD1E8CDE07}" sibTransId="{0A918BA1-8F71-4F6A-B527-3346D4C96DA9}"/>
    <dgm:cxn modelId="{36256D4A-4820-426D-928C-36CEFCD93798}" srcId="{1996B571-2633-444F-90EA-D5B9F2E990C7}" destId="{993672B7-E209-4DEA-B229-A2B3310ACBF2}" srcOrd="1" destOrd="0" parTransId="{A92E7FFC-272C-4108-A901-B00BD9EEFDB9}" sibTransId="{4E48C3CC-5BA8-4DD3-83EC-5126CD7B779B}"/>
    <dgm:cxn modelId="{45FDB89A-574C-4D7F-B430-28EB3B6C82FA}" type="presOf" srcId="{0D2A975E-B510-4112-8AB3-0E3523F2C748}" destId="{814A7C47-8BED-438A-9B47-38B6D30C1083}" srcOrd="0" destOrd="0" presId="urn:microsoft.com/office/officeart/2008/layout/LinedList"/>
    <dgm:cxn modelId="{F6398ECD-FA2D-4908-9786-E2FAF08C0AD8}" srcId="{1996B571-2633-444F-90EA-D5B9F2E990C7}" destId="{BCAE7666-F705-438F-978F-EFDD92DE1F2A}" srcOrd="0" destOrd="0" parTransId="{E708BDAA-2EB1-462B-9A17-9719E87F3135}" sibTransId="{0C3B89F1-40B3-4D31-BF31-EF4E3668F210}"/>
    <dgm:cxn modelId="{97F3778A-59A6-4512-8B1D-C6538B190EFD}" type="presParOf" srcId="{F5B66F3C-CE21-46C1-A198-EF36D0A170D5}" destId="{BCACAF78-9F02-43DF-9504-149F1C0E73C0}" srcOrd="0" destOrd="0" presId="urn:microsoft.com/office/officeart/2008/layout/LinedList"/>
    <dgm:cxn modelId="{43EF93C8-373B-4980-B077-1E8C7B0AF8D6}" type="presParOf" srcId="{F5B66F3C-CE21-46C1-A198-EF36D0A170D5}" destId="{908460D6-8572-46C9-970B-5A73A6CD7B64}" srcOrd="1" destOrd="0" presId="urn:microsoft.com/office/officeart/2008/layout/LinedList"/>
    <dgm:cxn modelId="{EC568DD0-259E-4011-BA39-EE5A456CA399}" type="presParOf" srcId="{908460D6-8572-46C9-970B-5A73A6CD7B64}" destId="{739A066B-7F7C-42B5-BE12-86CD3FCF80DC}" srcOrd="0" destOrd="0" presId="urn:microsoft.com/office/officeart/2008/layout/LinedList"/>
    <dgm:cxn modelId="{18E9D727-7B6C-4F8B-8F42-795A91925F3C}" type="presParOf" srcId="{908460D6-8572-46C9-970B-5A73A6CD7B64}" destId="{B6CFB2C5-F4C0-4C78-94F8-E127CA473C07}" srcOrd="1" destOrd="0" presId="urn:microsoft.com/office/officeart/2008/layout/LinedList"/>
    <dgm:cxn modelId="{DDD4FA6E-D189-48F5-845E-4812F13744C4}" type="presParOf" srcId="{F5B66F3C-CE21-46C1-A198-EF36D0A170D5}" destId="{6BEFB3E0-611D-482B-A9EB-C029E4C15951}" srcOrd="2" destOrd="0" presId="urn:microsoft.com/office/officeart/2008/layout/LinedList"/>
    <dgm:cxn modelId="{E8F0FA78-2BB7-4F5A-AEC6-15D7681620D8}" type="presParOf" srcId="{F5B66F3C-CE21-46C1-A198-EF36D0A170D5}" destId="{E1A84F6D-E37E-49B4-8BB4-40AAFEE4A5C7}" srcOrd="3" destOrd="0" presId="urn:microsoft.com/office/officeart/2008/layout/LinedList"/>
    <dgm:cxn modelId="{14F2AA1E-1344-4E31-A6D7-BCF57F645A6F}" type="presParOf" srcId="{E1A84F6D-E37E-49B4-8BB4-40AAFEE4A5C7}" destId="{1731A9D4-179D-45BC-B885-B7847A702E7D}" srcOrd="0" destOrd="0" presId="urn:microsoft.com/office/officeart/2008/layout/LinedList"/>
    <dgm:cxn modelId="{C8CF9A79-797A-4949-BCBA-9A97DE3D6355}" type="presParOf" srcId="{E1A84F6D-E37E-49B4-8BB4-40AAFEE4A5C7}" destId="{F2ADC026-04EC-4C0C-BF60-3372E881B8AA}" srcOrd="1" destOrd="0" presId="urn:microsoft.com/office/officeart/2008/layout/LinedList"/>
    <dgm:cxn modelId="{D01D3E28-D1CF-4383-9A52-74E0D86DA927}" type="presParOf" srcId="{F5B66F3C-CE21-46C1-A198-EF36D0A170D5}" destId="{FD45DB19-05C6-4F90-AF03-EDE8467D545B}" srcOrd="4" destOrd="0" presId="urn:microsoft.com/office/officeart/2008/layout/LinedList"/>
    <dgm:cxn modelId="{19EE8322-D2EB-4F48-9689-FAB7D0FB8BC1}" type="presParOf" srcId="{F5B66F3C-CE21-46C1-A198-EF36D0A170D5}" destId="{0CC5E435-2158-4854-83C5-2537197821C9}" srcOrd="5" destOrd="0" presId="urn:microsoft.com/office/officeart/2008/layout/LinedList"/>
    <dgm:cxn modelId="{39606360-0E2F-4FBC-9659-4E569B291964}" type="presParOf" srcId="{0CC5E435-2158-4854-83C5-2537197821C9}" destId="{814A7C47-8BED-438A-9B47-38B6D30C1083}" srcOrd="0" destOrd="0" presId="urn:microsoft.com/office/officeart/2008/layout/LinedList"/>
    <dgm:cxn modelId="{A317B6CF-2D9B-4164-8858-F3B3E76D7AB0}" type="presParOf" srcId="{0CC5E435-2158-4854-83C5-2537197821C9}" destId="{08D58C02-E35B-4747-9070-A46AACE1D65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4CB247-9E8F-40A4-991B-08A03D1194F4}">
      <dsp:nvSpPr>
        <dsp:cNvPr id="0" name=""/>
        <dsp:cNvSpPr/>
      </dsp:nvSpPr>
      <dsp:spPr>
        <a:xfrm>
          <a:off x="0" y="5569"/>
          <a:ext cx="7886700" cy="1231479"/>
        </a:xfrm>
        <a:prstGeom prst="roundRect">
          <a:avLst/>
        </a:prstGeom>
        <a:gradFill rotWithShape="0">
          <a:gsLst>
            <a:gs pos="0">
              <a:schemeClr val="accent1">
                <a:shade val="80000"/>
                <a:hueOff val="0"/>
                <a:satOff val="0"/>
                <a:lumOff val="0"/>
                <a:alphaOff val="0"/>
                <a:lumMod val="110000"/>
                <a:satMod val="105000"/>
                <a:tint val="67000"/>
              </a:schemeClr>
            </a:gs>
            <a:gs pos="50000">
              <a:schemeClr val="accent1">
                <a:shade val="80000"/>
                <a:hueOff val="0"/>
                <a:satOff val="0"/>
                <a:lumOff val="0"/>
                <a:alphaOff val="0"/>
                <a:lumMod val="105000"/>
                <a:satMod val="103000"/>
                <a:tint val="73000"/>
              </a:schemeClr>
            </a:gs>
            <a:gs pos="100000">
              <a:schemeClr val="accent1">
                <a:shade val="8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Consider reservoirs with multiple purposes</a:t>
          </a:r>
        </a:p>
      </dsp:txBody>
      <dsp:txXfrm>
        <a:off x="60116" y="65685"/>
        <a:ext cx="7766468" cy="1111247"/>
      </dsp:txXfrm>
    </dsp:sp>
    <dsp:sp modelId="{8CDF3203-80E9-4B31-BC0C-5945DB96D6CF}">
      <dsp:nvSpPr>
        <dsp:cNvPr id="0" name=""/>
        <dsp:cNvSpPr/>
      </dsp:nvSpPr>
      <dsp:spPr>
        <a:xfrm>
          <a:off x="0" y="1326329"/>
          <a:ext cx="7886700" cy="1231479"/>
        </a:xfrm>
        <a:prstGeom prst="roundRect">
          <a:avLst/>
        </a:prstGeom>
        <a:gradFill rotWithShape="0">
          <a:gsLst>
            <a:gs pos="0">
              <a:schemeClr val="accent1">
                <a:shade val="80000"/>
                <a:hueOff val="116428"/>
                <a:satOff val="-2085"/>
                <a:lumOff val="8862"/>
                <a:alphaOff val="0"/>
                <a:lumMod val="110000"/>
                <a:satMod val="105000"/>
                <a:tint val="67000"/>
              </a:schemeClr>
            </a:gs>
            <a:gs pos="50000">
              <a:schemeClr val="accent1">
                <a:shade val="80000"/>
                <a:hueOff val="116428"/>
                <a:satOff val="-2085"/>
                <a:lumOff val="8862"/>
                <a:alphaOff val="0"/>
                <a:lumMod val="105000"/>
                <a:satMod val="103000"/>
                <a:tint val="73000"/>
              </a:schemeClr>
            </a:gs>
            <a:gs pos="100000">
              <a:schemeClr val="accent1">
                <a:shade val="80000"/>
                <a:hueOff val="116428"/>
                <a:satOff val="-2085"/>
                <a:lumOff val="886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Discuss effects of other purposes on firm yield</a:t>
          </a:r>
        </a:p>
      </dsp:txBody>
      <dsp:txXfrm>
        <a:off x="60116" y="1386445"/>
        <a:ext cx="7766468" cy="1111247"/>
      </dsp:txXfrm>
    </dsp:sp>
    <dsp:sp modelId="{A2C91D91-8991-4F37-A918-AE9F7E6334C4}">
      <dsp:nvSpPr>
        <dsp:cNvPr id="0" name=""/>
        <dsp:cNvSpPr/>
      </dsp:nvSpPr>
      <dsp:spPr>
        <a:xfrm>
          <a:off x="0" y="2647089"/>
          <a:ext cx="7886700" cy="1231479"/>
        </a:xfrm>
        <a:prstGeom prst="roundRect">
          <a:avLst/>
        </a:prstGeom>
        <a:gradFill rotWithShape="0">
          <a:gsLst>
            <a:gs pos="0">
              <a:schemeClr val="accent1">
                <a:shade val="80000"/>
                <a:hueOff val="232855"/>
                <a:satOff val="-4171"/>
                <a:lumOff val="17723"/>
                <a:alphaOff val="0"/>
                <a:lumMod val="110000"/>
                <a:satMod val="105000"/>
                <a:tint val="67000"/>
              </a:schemeClr>
            </a:gs>
            <a:gs pos="50000">
              <a:schemeClr val="accent1">
                <a:shade val="80000"/>
                <a:hueOff val="232855"/>
                <a:satOff val="-4171"/>
                <a:lumOff val="17723"/>
                <a:alphaOff val="0"/>
                <a:lumMod val="105000"/>
                <a:satMod val="103000"/>
                <a:tint val="73000"/>
              </a:schemeClr>
            </a:gs>
            <a:gs pos="100000">
              <a:schemeClr val="accent1">
                <a:shade val="80000"/>
                <a:hueOff val="232855"/>
                <a:satOff val="-4171"/>
                <a:lumOff val="1772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Evaluate different kinds of operations and diversions and how they interact</a:t>
          </a:r>
        </a:p>
      </dsp:txBody>
      <dsp:txXfrm>
        <a:off x="60116" y="2707205"/>
        <a:ext cx="7766468" cy="1111247"/>
      </dsp:txXfrm>
    </dsp:sp>
    <dsp:sp modelId="{B47E38F8-A4E2-489D-A5A1-C10F34AB5A6C}">
      <dsp:nvSpPr>
        <dsp:cNvPr id="0" name=""/>
        <dsp:cNvSpPr/>
      </dsp:nvSpPr>
      <dsp:spPr>
        <a:xfrm>
          <a:off x="0" y="3967848"/>
          <a:ext cx="7886700" cy="1231479"/>
        </a:xfrm>
        <a:prstGeom prst="roundRect">
          <a:avLst/>
        </a:prstGeom>
        <a:gradFill rotWithShape="0">
          <a:gsLst>
            <a:gs pos="0">
              <a:schemeClr val="accent1">
                <a:shade val="80000"/>
                <a:hueOff val="349283"/>
                <a:satOff val="-6256"/>
                <a:lumOff val="26585"/>
                <a:alphaOff val="0"/>
                <a:lumMod val="110000"/>
                <a:satMod val="105000"/>
                <a:tint val="67000"/>
              </a:schemeClr>
            </a:gs>
            <a:gs pos="50000">
              <a:schemeClr val="accent1">
                <a:shade val="80000"/>
                <a:hueOff val="349283"/>
                <a:satOff val="-6256"/>
                <a:lumOff val="26585"/>
                <a:alphaOff val="0"/>
                <a:lumMod val="105000"/>
                <a:satMod val="103000"/>
                <a:tint val="73000"/>
              </a:schemeClr>
            </a:gs>
            <a:gs pos="100000">
              <a:schemeClr val="accent1">
                <a:shade val="80000"/>
                <a:hueOff val="349283"/>
                <a:satOff val="-6256"/>
                <a:lumOff val="26585"/>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Discuss modeling challenges with multipurpose reservoirs</a:t>
          </a:r>
        </a:p>
      </dsp:txBody>
      <dsp:txXfrm>
        <a:off x="60116" y="4027964"/>
        <a:ext cx="7766468" cy="11112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ACAF78-9F02-43DF-9504-149F1C0E73C0}">
      <dsp:nvSpPr>
        <dsp:cNvPr id="0" name=""/>
        <dsp:cNvSpPr/>
      </dsp:nvSpPr>
      <dsp:spPr>
        <a:xfrm>
          <a:off x="0" y="2541"/>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9A066B-7F7C-42B5-BE12-86CD3FCF80DC}">
      <dsp:nvSpPr>
        <dsp:cNvPr id="0" name=""/>
        <dsp:cNvSpPr/>
      </dsp:nvSpPr>
      <dsp:spPr>
        <a:xfrm>
          <a:off x="0" y="2541"/>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kern="1200" dirty="0"/>
            <a:t>Adding other purposes to our model</a:t>
          </a:r>
        </a:p>
      </dsp:txBody>
      <dsp:txXfrm>
        <a:off x="0" y="2541"/>
        <a:ext cx="7886700" cy="1733271"/>
      </dsp:txXfrm>
    </dsp:sp>
    <dsp:sp modelId="{6BEFB3E0-611D-482B-A9EB-C029E4C15951}">
      <dsp:nvSpPr>
        <dsp:cNvPr id="0" name=""/>
        <dsp:cNvSpPr/>
      </dsp:nvSpPr>
      <dsp:spPr>
        <a:xfrm>
          <a:off x="0" y="1735813"/>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31A9D4-179D-45BC-B885-B7847A702E7D}">
      <dsp:nvSpPr>
        <dsp:cNvPr id="0" name=""/>
        <dsp:cNvSpPr/>
      </dsp:nvSpPr>
      <dsp:spPr>
        <a:xfrm>
          <a:off x="0" y="1735813"/>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kern="1200"/>
            <a:t>Prioritizing rules</a:t>
          </a:r>
        </a:p>
      </dsp:txBody>
      <dsp:txXfrm>
        <a:off x="0" y="1735813"/>
        <a:ext cx="7886700" cy="1733271"/>
      </dsp:txXfrm>
    </dsp:sp>
    <dsp:sp modelId="{FD45DB19-05C6-4F90-AF03-EDE8467D545B}">
      <dsp:nvSpPr>
        <dsp:cNvPr id="0" name=""/>
        <dsp:cNvSpPr/>
      </dsp:nvSpPr>
      <dsp:spPr>
        <a:xfrm>
          <a:off x="0" y="3469084"/>
          <a:ext cx="78867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4A7C47-8BED-438A-9B47-38B6D30C1083}">
      <dsp:nvSpPr>
        <dsp:cNvPr id="0" name=""/>
        <dsp:cNvSpPr/>
      </dsp:nvSpPr>
      <dsp:spPr>
        <a:xfrm>
          <a:off x="0" y="3469084"/>
          <a:ext cx="7886700" cy="17332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kern="1200"/>
            <a:t>Analyzing different system layouts</a:t>
          </a:r>
        </a:p>
      </dsp:txBody>
      <dsp:txXfrm>
        <a:off x="0" y="3469084"/>
        <a:ext cx="7886700" cy="17332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CA940F9C-81AF-481F-96A4-4EF02942C243}" type="datetimeFigureOut">
              <a:rPr lang="en-US" smtClean="0"/>
              <a:t>12/14/2022</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0E95324C-B6F3-42D3-BB65-3CFBC3E9E8E6}" type="slidenum">
              <a:rPr lang="en-US" smtClean="0"/>
              <a:t>‹#›</a:t>
            </a:fld>
            <a:endParaRPr lang="en-US"/>
          </a:p>
        </p:txBody>
      </p:sp>
    </p:spTree>
    <p:extLst>
      <p:ext uri="{BB962C8B-B14F-4D97-AF65-F5344CB8AC3E}">
        <p14:creationId xmlns:p14="http://schemas.microsoft.com/office/powerpoint/2010/main" val="1452256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61B1F75-870D-46BE-9126-175D30C1F9D8}" type="datetimeFigureOut">
              <a:rPr lang="en-US" smtClean="0"/>
              <a:t>12/14/2022</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3103505-5F6F-4A6F-8E79-9C2C48D4BC26}" type="slidenum">
              <a:rPr lang="en-US" smtClean="0"/>
              <a:t>‹#›</a:t>
            </a:fld>
            <a:endParaRPr lang="en-US"/>
          </a:p>
        </p:txBody>
      </p:sp>
    </p:spTree>
    <p:extLst>
      <p:ext uri="{BB962C8B-B14F-4D97-AF65-F5344CB8AC3E}">
        <p14:creationId xmlns:p14="http://schemas.microsoft.com/office/powerpoint/2010/main" val="3102036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are some common reservoir purposes. Have any of you worked with reservoirs that had different purposes or uses?</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3</a:t>
            </a:fld>
            <a:endParaRPr lang="en-US"/>
          </a:p>
        </p:txBody>
      </p:sp>
    </p:spTree>
    <p:extLst>
      <p:ext uri="{BB962C8B-B14F-4D97-AF65-F5344CB8AC3E}">
        <p14:creationId xmlns:p14="http://schemas.microsoft.com/office/powerpoint/2010/main" val="3644441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interaction between fish and wildlife flows and water supply can be complex. Both purposes can apply to water in the reservoir or water downstream in the channel. </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12</a:t>
            </a:fld>
            <a:endParaRPr lang="en-US"/>
          </a:p>
        </p:txBody>
      </p:sp>
    </p:spTree>
    <p:extLst>
      <p:ext uri="{BB962C8B-B14F-4D97-AF65-F5344CB8AC3E}">
        <p14:creationId xmlns:p14="http://schemas.microsoft.com/office/powerpoint/2010/main" val="1995402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water supply at a Corps reservoir, a typical water supply agreement reserves a percentage of the conservation pool for the water supply user. But is the yield of the 50% of the pool storage equal to 50% of the yield of the full pool?</a:t>
            </a:r>
            <a:endParaRPr lang="en-US" dirty="0"/>
          </a:p>
          <a:p>
            <a:endParaRPr lang="en-US" dirty="0"/>
          </a:p>
          <a:p>
            <a:r>
              <a:rPr lang="en-US" dirty="0"/>
              <a:t>In Lecture #2, we said that the yield for part of the pool scaled linearly with the size of the part, but only in simple cases. Now we will consider the more complicated case of a multipurpose reservoir.</a:t>
            </a:r>
          </a:p>
          <a:p>
            <a:endParaRPr lang="en-US" dirty="0"/>
          </a:p>
          <a:p>
            <a:r>
              <a:rPr lang="en-US" dirty="0"/>
              <a:t>The answer can depend on how the different purposes interact, and how operational decisions are made between competing purposes.</a:t>
            </a:r>
          </a:p>
          <a:p>
            <a:endParaRPr lang="en-US" dirty="0"/>
          </a:p>
          <a:p>
            <a:r>
              <a:rPr lang="en-US" dirty="0"/>
              <a:t>This segues into how we model multipurpose reservoirs and their operations.</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13</a:t>
            </a:fld>
            <a:endParaRPr lang="en-US"/>
          </a:p>
        </p:txBody>
      </p:sp>
    </p:spTree>
    <p:extLst>
      <p:ext uri="{BB962C8B-B14F-4D97-AF65-F5344CB8AC3E}">
        <p14:creationId xmlns:p14="http://schemas.microsoft.com/office/powerpoint/2010/main" val="3003560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far we have talked about how purposes complement and compete in general, now we will move on to looking at how we can model multipurpose reservoirs and what challenges we will face.</a:t>
            </a:r>
          </a:p>
          <a:p>
            <a:endParaRPr lang="en-US" dirty="0"/>
          </a:p>
          <a:p>
            <a:r>
              <a:rPr lang="en-US" dirty="0"/>
              <a:t>We won’t discuss all the possible challenges, just some common issues.</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14</a:t>
            </a:fld>
            <a:endParaRPr lang="en-US"/>
          </a:p>
        </p:txBody>
      </p:sp>
    </p:spTree>
    <p:extLst>
      <p:ext uri="{BB962C8B-B14F-4D97-AF65-F5344CB8AC3E}">
        <p14:creationId xmlns:p14="http://schemas.microsoft.com/office/powerpoint/2010/main" val="591951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look at some details of how HEC-ResSim solves and how it uses rule priorities. The min and max rules create an envelope of acceptable flows. The reservoir will attempt to reach the guide curve as quickly as possible within that limiting envelope. </a:t>
            </a:r>
          </a:p>
          <a:p>
            <a:endParaRPr lang="en-US" dirty="0"/>
          </a:p>
          <a:p>
            <a:r>
              <a:rPr lang="en-US" dirty="0"/>
              <a:t>Specified release rules are a special case that set both the minimum and maximum flow constraints to the same value.</a:t>
            </a:r>
          </a:p>
          <a:p>
            <a:endParaRPr lang="en-US" dirty="0"/>
          </a:p>
          <a:p>
            <a:r>
              <a:rPr lang="en-US" dirty="0"/>
              <a:t>Here is an example of the envelope curve in ResSim. The stripped areas represent flows outside the envelope, either above the max or below the min. The white area is the envelope. The green line is the actual release. It follows the upper limit for a while, then reaches the guide curve in mid-January and follows the inflow for a while. Then the inflow drops below the minimum flow and the envelope constrains the outflow again.</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15</a:t>
            </a:fld>
            <a:endParaRPr lang="en-US"/>
          </a:p>
        </p:txBody>
      </p:sp>
    </p:spTree>
    <p:extLst>
      <p:ext uri="{BB962C8B-B14F-4D97-AF65-F5344CB8AC3E}">
        <p14:creationId xmlns:p14="http://schemas.microsoft.com/office/powerpoint/2010/main" val="4831636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HEC-ResSim looks at all higher priority rules when iterating to find the maximum demand that can be met. This prevents the water supply purpose from using all the storage and taking water from the other purposes.</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16</a:t>
            </a:fld>
            <a:endParaRPr lang="en-US"/>
          </a:p>
        </p:txBody>
      </p:sp>
    </p:spTree>
    <p:extLst>
      <p:ext uri="{BB962C8B-B14F-4D97-AF65-F5344CB8AC3E}">
        <p14:creationId xmlns:p14="http://schemas.microsoft.com/office/powerpoint/2010/main" val="2350332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balancing uses comes down to deciding whether to release water now, or to save it for the future.</a:t>
            </a:r>
          </a:p>
          <a:p>
            <a:endParaRPr lang="en-US" dirty="0"/>
          </a:p>
          <a:p>
            <a:r>
              <a:rPr lang="en-US" dirty="0"/>
              <a:t>This is difficult to model, as HEC-ResSim simulates one timestep at a time, and does not know that it must reserve water for the future. A release today for recreation may lead to water supply shortages in the future. It is the same balance we all deal with when we decide whether to save money for a rainy day or spend it now on something else. </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17</a:t>
            </a:fld>
            <a:endParaRPr lang="en-US"/>
          </a:p>
        </p:txBody>
      </p:sp>
    </p:spTree>
    <p:extLst>
      <p:ext uri="{BB962C8B-B14F-4D97-AF65-F5344CB8AC3E}">
        <p14:creationId xmlns:p14="http://schemas.microsoft.com/office/powerpoint/2010/main" val="1052383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guide curve and operating zone definition from a water control manual. It is common for guide curves to vary over the year as flood risk drops and other needs become more important.</a:t>
            </a:r>
          </a:p>
          <a:p>
            <a:endParaRPr lang="en-US" dirty="0"/>
          </a:p>
          <a:p>
            <a:r>
              <a:rPr lang="en-US" dirty="0"/>
              <a:t>A flood risk management pool and conservation pool are standard in USACE reservoirs. But having water supply, navigation, and hydropower all in the conservation zone makes it difficult for water supply to reserve water for the future without having that water released for power generation or navigation support.</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18</a:t>
            </a:fld>
            <a:endParaRPr lang="en-US"/>
          </a:p>
        </p:txBody>
      </p:sp>
    </p:spTree>
    <p:extLst>
      <p:ext uri="{BB962C8B-B14F-4D97-AF65-F5344CB8AC3E}">
        <p14:creationId xmlns:p14="http://schemas.microsoft.com/office/powerpoint/2010/main" val="3055341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permitting, discuss as a class on how this system could be modeled. The model should cover flood risk management, hydropower generation, and diversions from the pool as well as from the channel for the town.</a:t>
            </a:r>
          </a:p>
          <a:p>
            <a:endParaRPr lang="en-US" dirty="0"/>
          </a:p>
          <a:p>
            <a:r>
              <a:rPr lang="en-US" dirty="0"/>
              <a:t>What zones might be needed? What rules? What order should the rules be in?</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19</a:t>
            </a:fld>
            <a:endParaRPr lang="en-US"/>
          </a:p>
        </p:txBody>
      </p:sp>
    </p:spTree>
    <p:extLst>
      <p:ext uri="{BB962C8B-B14F-4D97-AF65-F5344CB8AC3E}">
        <p14:creationId xmlns:p14="http://schemas.microsoft.com/office/powerpoint/2010/main" val="31671639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Without knowledge of what future inflows and demands will be, we can’t know what the optimal choice is now. Discuss as a class if anyone is familiar with projects that require operational consideration of inflow apportionment.</a:t>
            </a:r>
          </a:p>
          <a:p>
            <a:endParaRPr lang="en-US" dirty="0"/>
          </a:p>
          <a:p>
            <a:r>
              <a:rPr lang="en-US" dirty="0"/>
              <a:t>Later in the course we will go over one method for modeling this balance.</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20</a:t>
            </a:fld>
            <a:endParaRPr lang="en-US"/>
          </a:p>
        </p:txBody>
      </p:sp>
    </p:spTree>
    <p:extLst>
      <p:ext uri="{BB962C8B-B14F-4D97-AF65-F5344CB8AC3E}">
        <p14:creationId xmlns:p14="http://schemas.microsoft.com/office/powerpoint/2010/main" val="418637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USACE reservoirs, the Water Control Manual will define the authorized purposes and how those purposes should be balanced. Other reservoirs may have their own documentation.</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4</a:t>
            </a:fld>
            <a:endParaRPr lang="en-US"/>
          </a:p>
        </p:txBody>
      </p:sp>
    </p:spTree>
    <p:extLst>
      <p:ext uri="{BB962C8B-B14F-4D97-AF65-F5344CB8AC3E}">
        <p14:creationId xmlns:p14="http://schemas.microsoft.com/office/powerpoint/2010/main" val="424339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we will look at the other purposes a reservoir can have and how those purposes might compete with or complement water supply.</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5</a:t>
            </a:fld>
            <a:endParaRPr lang="en-US"/>
          </a:p>
        </p:txBody>
      </p:sp>
    </p:spTree>
    <p:extLst>
      <p:ext uri="{BB962C8B-B14F-4D97-AF65-F5344CB8AC3E}">
        <p14:creationId xmlns:p14="http://schemas.microsoft.com/office/powerpoint/2010/main" val="3797754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Many reservoirs are operated with a flood pool and a conservation pool. This division balances flood risk management needs with water supply (and other conservation purposes). </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6</a:t>
            </a:fld>
            <a:endParaRPr lang="en-US"/>
          </a:p>
        </p:txBody>
      </p:sp>
    </p:spTree>
    <p:extLst>
      <p:ext uri="{BB962C8B-B14F-4D97-AF65-F5344CB8AC3E}">
        <p14:creationId xmlns:p14="http://schemas.microsoft.com/office/powerpoint/2010/main" val="3684814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Many purposes can vary between competing and complementary depending on the specific layout and operations of the reservoir and the use. </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7</a:t>
            </a:fld>
            <a:endParaRPr lang="en-US"/>
          </a:p>
        </p:txBody>
      </p:sp>
    </p:spTree>
    <p:extLst>
      <p:ext uri="{BB962C8B-B14F-4D97-AF65-F5344CB8AC3E}">
        <p14:creationId xmlns:p14="http://schemas.microsoft.com/office/powerpoint/2010/main" val="3666988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example of competing vs. complementary uses is the location and method of a diversion. Diverting from the pool competes with uses that require downstream releases, while diverting below the reservoir can cooperate with those uses.</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8</a:t>
            </a:fld>
            <a:endParaRPr lang="en-US"/>
          </a:p>
        </p:txBody>
      </p:sp>
    </p:spTree>
    <p:extLst>
      <p:ext uri="{BB962C8B-B14F-4D97-AF65-F5344CB8AC3E}">
        <p14:creationId xmlns:p14="http://schemas.microsoft.com/office/powerpoint/2010/main" val="4128279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we can see that diverting water from the reservoir pool causes that water to bypass the powerplant, the downstream reach, and the downstream city.</a:t>
            </a:r>
          </a:p>
          <a:p>
            <a:endParaRPr lang="en-US" dirty="0"/>
          </a:p>
          <a:p>
            <a:r>
              <a:rPr lang="en-US" dirty="0"/>
              <a:t>Note that competing uses such as this need to be taken into account during modeling.</a:t>
            </a:r>
          </a:p>
          <a:p>
            <a:endParaRPr lang="en-US" dirty="0"/>
          </a:p>
          <a:p>
            <a:r>
              <a:rPr lang="en-US" dirty="0"/>
              <a:t>In some situations, return flows from the diversion may impact other purposes.</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9</a:t>
            </a:fld>
            <a:endParaRPr lang="en-US"/>
          </a:p>
        </p:txBody>
      </p:sp>
    </p:spTree>
    <p:extLst>
      <p:ext uri="{BB962C8B-B14F-4D97-AF65-F5344CB8AC3E}">
        <p14:creationId xmlns:p14="http://schemas.microsoft.com/office/powerpoint/2010/main" val="1126074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see in this example that the diverted water first is passed through the powerplant, then flows along the downstream reach and through the city before being diverted. </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10</a:t>
            </a:fld>
            <a:endParaRPr lang="en-US"/>
          </a:p>
        </p:txBody>
      </p:sp>
    </p:spTree>
    <p:extLst>
      <p:ext uri="{BB962C8B-B14F-4D97-AF65-F5344CB8AC3E}">
        <p14:creationId xmlns:p14="http://schemas.microsoft.com/office/powerpoint/2010/main" val="3708130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Other purposes that require instream flows (environmental, fish and wildlife, etc.) will act the same way relative to water supply.</a:t>
            </a:r>
          </a:p>
          <a:p>
            <a:endParaRPr lang="en-US" dirty="0"/>
          </a:p>
        </p:txBody>
      </p:sp>
      <p:sp>
        <p:nvSpPr>
          <p:cNvPr id="4" name="Slide Number Placeholder 3"/>
          <p:cNvSpPr>
            <a:spLocks noGrp="1"/>
          </p:cNvSpPr>
          <p:nvPr>
            <p:ph type="sldNum" sz="quarter" idx="5"/>
          </p:nvPr>
        </p:nvSpPr>
        <p:spPr/>
        <p:txBody>
          <a:bodyPr/>
          <a:lstStyle/>
          <a:p>
            <a:fld id="{F3103505-5F6F-4A6F-8E79-9C2C48D4BC26}" type="slidenum">
              <a:rPr lang="en-US" smtClean="0"/>
              <a:t>11</a:t>
            </a:fld>
            <a:endParaRPr lang="en-US"/>
          </a:p>
        </p:txBody>
      </p:sp>
    </p:spTree>
    <p:extLst>
      <p:ext uri="{BB962C8B-B14F-4D97-AF65-F5344CB8AC3E}">
        <p14:creationId xmlns:p14="http://schemas.microsoft.com/office/powerpoint/2010/main" val="22055297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alphaModFix amt="80000"/>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4524" y="339767"/>
            <a:ext cx="7772400" cy="2065682"/>
          </a:xfrm>
          <a:noFill/>
        </p:spPr>
        <p:txBody>
          <a:bodyPr anchor="b">
            <a:normAutofit/>
          </a:bodyPr>
          <a:lstStyle>
            <a:lvl1pPr algn="l">
              <a:defRPr sz="44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143000" y="3058341"/>
            <a:ext cx="6858000" cy="1655762"/>
          </a:xfr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lang="en-US" sz="4400" kern="1200" dirty="0">
                <a:solidFill>
                  <a:schemeClr val="accent4">
                    <a:lumMod val="20000"/>
                    <a:lumOff val="80000"/>
                  </a:schemeClr>
                </a:solidFill>
                <a:latin typeface="Arial" panose="020B0604020202020204" pitchFamily="34" charset="0"/>
                <a:ea typeface="+mn-ea"/>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789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413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0620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nowledge Che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C6E1A-3178-4E5D-BB5B-5AB1EEA54C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343151-8A8B-4F9A-AD41-78478FB9DC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3FE9BC4F-C621-438C-A4AE-7FFDCDD676E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8224468-23AC-46BF-872E-68542602F6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Text Placeholder 8">
            <a:extLst>
              <a:ext uri="{FF2B5EF4-FFF2-40B4-BE49-F238E27FC236}">
                <a16:creationId xmlns:a16="http://schemas.microsoft.com/office/drawing/2014/main" id="{427B67A1-24D0-48C2-9390-F9C23D5DCFD6}"/>
              </a:ext>
            </a:extLst>
          </p:cNvPr>
          <p:cNvSpPr>
            <a:spLocks noGrp="1"/>
          </p:cNvSpPr>
          <p:nvPr>
            <p:ph type="body" sz="quarter" idx="13"/>
          </p:nvPr>
        </p:nvSpPr>
        <p:spPr>
          <a:xfrm>
            <a:off x="628650" y="1268413"/>
            <a:ext cx="7732713" cy="4778375"/>
          </a:xfrm>
        </p:spPr>
        <p:txBody>
          <a:bodyPr/>
          <a:lstStyle>
            <a:lvl1pPr marL="228600" indent="-228600">
              <a:buFontTx/>
              <a:buBlip>
                <a:blip r:embed="rId2"/>
              </a:buBlip>
              <a:defRPr/>
            </a:lvl1pPr>
            <a:lvl2pPr marL="685800" indent="-228600">
              <a:buClr>
                <a:schemeClr val="accent2">
                  <a:lumMod val="75000"/>
                </a:schemeClr>
              </a:buClr>
              <a:buFont typeface="Arial" panose="020B0604020202020204" pitchFamily="34" charset="0"/>
              <a:buChar char="•"/>
              <a:defRPr>
                <a:solidFill>
                  <a:schemeClr val="accent2">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26509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72065"/>
          </a:xfrm>
        </p:spPr>
        <p:txBody>
          <a:bodyPr lIns="182880"/>
          <a:lstStyle>
            <a:lvl1pPr>
              <a:defRPr sz="3600"/>
            </a:lvl1pPr>
          </a:lstStyle>
          <a:p>
            <a:r>
              <a:rPr lang="en-US" dirty="0"/>
              <a:t>Click to edit Master title style</a:t>
            </a:r>
          </a:p>
        </p:txBody>
      </p:sp>
      <p:sp>
        <p:nvSpPr>
          <p:cNvPr id="3" name="Content Placeholder 2"/>
          <p:cNvSpPr>
            <a:spLocks noGrp="1"/>
          </p:cNvSpPr>
          <p:nvPr>
            <p:ph idx="1"/>
          </p:nvPr>
        </p:nvSpPr>
        <p:spPr>
          <a:xfrm>
            <a:off x="628650" y="1130967"/>
            <a:ext cx="7886700" cy="5045995"/>
          </a:xfrm>
        </p:spPr>
        <p:txBody>
          <a:bodyPr/>
          <a:lstStyle>
            <a:lvl2pPr marL="685800" indent="-228600">
              <a:buFont typeface="Calibri" panose="020F0502020204030204" pitchFamily="34" charset="0"/>
              <a:buChar cha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5752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8554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262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2814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03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9636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7760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241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duotone>
              <a:schemeClr val="accent5">
                <a:shade val="45000"/>
                <a:satMod val="135000"/>
              </a:schemeClr>
              <a:prstClr val="white"/>
            </a:duotone>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972065"/>
          </a:xfrm>
          <a:prstGeom prst="rect">
            <a:avLst/>
          </a:prstGeom>
          <a:solidFill>
            <a:schemeClr val="accent1">
              <a:lumMod val="75000"/>
            </a:schemeClr>
          </a:solidFill>
        </p:spPr>
        <p:txBody>
          <a:bodyPr vert="horz" lIns="18288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130967"/>
            <a:ext cx="7886700" cy="504599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407EE7FF-8C86-47CE-BAFD-2529F404BB46}"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12/14/2022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7F4F1E94-6F24-45C9-84DC-BE33D5D6335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39287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3600" kern="1200">
          <a:solidFill>
            <a:schemeClr val="bg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Calibri" panose="020F050202020403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E96B1-B12B-4E01-A4D8-DF1561646508}"/>
              </a:ext>
            </a:extLst>
          </p:cNvPr>
          <p:cNvSpPr>
            <a:spLocks noGrp="1"/>
          </p:cNvSpPr>
          <p:nvPr>
            <p:ph type="ctrTitle"/>
          </p:nvPr>
        </p:nvSpPr>
        <p:spPr/>
        <p:txBody>
          <a:bodyPr/>
          <a:lstStyle/>
          <a:p>
            <a:r>
              <a:rPr lang="en-US" dirty="0"/>
              <a:t>Conducting Reservoir Storage-Yield Analyses Using HEC-ResSim</a:t>
            </a:r>
          </a:p>
        </p:txBody>
      </p:sp>
      <p:sp>
        <p:nvSpPr>
          <p:cNvPr id="3" name="Subtitle 2">
            <a:extLst>
              <a:ext uri="{FF2B5EF4-FFF2-40B4-BE49-F238E27FC236}">
                <a16:creationId xmlns:a16="http://schemas.microsoft.com/office/drawing/2014/main" id="{1614B91E-5D24-493F-88BE-96900C005CB2}"/>
              </a:ext>
            </a:extLst>
          </p:cNvPr>
          <p:cNvSpPr>
            <a:spLocks noGrp="1"/>
          </p:cNvSpPr>
          <p:nvPr>
            <p:ph type="subTitle" idx="1"/>
          </p:nvPr>
        </p:nvSpPr>
        <p:spPr/>
        <p:txBody>
          <a:bodyPr/>
          <a:lstStyle/>
          <a:p>
            <a:pPr algn="r"/>
            <a:r>
              <a:rPr lang="en-US" dirty="0"/>
              <a:t>Lecture #7 – Multipurpose Reservoirs</a:t>
            </a:r>
          </a:p>
        </p:txBody>
      </p:sp>
    </p:spTree>
    <p:extLst>
      <p:ext uri="{BB962C8B-B14F-4D97-AF65-F5344CB8AC3E}">
        <p14:creationId xmlns:p14="http://schemas.microsoft.com/office/powerpoint/2010/main" val="1271162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0854D-C950-43EE-9A24-86FCBF483684}"/>
              </a:ext>
            </a:extLst>
          </p:cNvPr>
          <p:cNvSpPr>
            <a:spLocks noGrp="1"/>
          </p:cNvSpPr>
          <p:nvPr>
            <p:ph type="title"/>
          </p:nvPr>
        </p:nvSpPr>
        <p:spPr/>
        <p:txBody>
          <a:bodyPr/>
          <a:lstStyle/>
          <a:p>
            <a:r>
              <a:rPr lang="en-US" dirty="0"/>
              <a:t>Hydropower</a:t>
            </a:r>
          </a:p>
        </p:txBody>
      </p:sp>
      <p:sp>
        <p:nvSpPr>
          <p:cNvPr id="3" name="Content Placeholder 2">
            <a:extLst>
              <a:ext uri="{FF2B5EF4-FFF2-40B4-BE49-F238E27FC236}">
                <a16:creationId xmlns:a16="http://schemas.microsoft.com/office/drawing/2014/main" id="{EF341F22-C912-4F20-BE2F-EA19E106C0D2}"/>
              </a:ext>
            </a:extLst>
          </p:cNvPr>
          <p:cNvSpPr>
            <a:spLocks noGrp="1"/>
          </p:cNvSpPr>
          <p:nvPr>
            <p:ph idx="1"/>
          </p:nvPr>
        </p:nvSpPr>
        <p:spPr/>
        <p:txBody>
          <a:bodyPr/>
          <a:lstStyle/>
          <a:p>
            <a:r>
              <a:rPr lang="en-US" b="1" dirty="0">
                <a:solidFill>
                  <a:srgbClr val="0070C0"/>
                </a:solidFill>
              </a:rPr>
              <a:t>Downstream diversions </a:t>
            </a:r>
            <a:r>
              <a:rPr lang="en-US" dirty="0"/>
              <a:t>can be complementary with some purposes</a:t>
            </a:r>
          </a:p>
          <a:p>
            <a:pPr lvl="1"/>
            <a:r>
              <a:rPr lang="en-US" dirty="0"/>
              <a:t>Releasing for the diversion can also generate power</a:t>
            </a:r>
          </a:p>
          <a:p>
            <a:pPr lvl="1"/>
            <a:r>
              <a:rPr lang="en-US" dirty="0"/>
              <a:t>Navigation or environmental benefits are created between the dam and the diversion point</a:t>
            </a:r>
          </a:p>
          <a:p>
            <a:endParaRPr lang="en-US" dirty="0"/>
          </a:p>
        </p:txBody>
      </p:sp>
      <p:grpSp>
        <p:nvGrpSpPr>
          <p:cNvPr id="4" name="Group 3">
            <a:extLst>
              <a:ext uri="{FF2B5EF4-FFF2-40B4-BE49-F238E27FC236}">
                <a16:creationId xmlns:a16="http://schemas.microsoft.com/office/drawing/2014/main" id="{8AE922D9-9D74-4CE3-B371-D5312FB80CD2}"/>
              </a:ext>
            </a:extLst>
          </p:cNvPr>
          <p:cNvGrpSpPr/>
          <p:nvPr/>
        </p:nvGrpSpPr>
        <p:grpSpPr>
          <a:xfrm>
            <a:off x="795866" y="3770640"/>
            <a:ext cx="7552268" cy="2722234"/>
            <a:chOff x="863600" y="2432152"/>
            <a:chExt cx="7552268" cy="2722234"/>
          </a:xfrm>
        </p:grpSpPr>
        <p:cxnSp>
          <p:nvCxnSpPr>
            <p:cNvPr id="5" name="Straight Connector 4">
              <a:extLst>
                <a:ext uri="{FF2B5EF4-FFF2-40B4-BE49-F238E27FC236}">
                  <a16:creationId xmlns:a16="http://schemas.microsoft.com/office/drawing/2014/main" id="{7B9539EC-AD1D-4190-8DC8-6933D044141D}"/>
                </a:ext>
              </a:extLst>
            </p:cNvPr>
            <p:cNvCxnSpPr>
              <a:cxnSpLocks/>
            </p:cNvCxnSpPr>
            <p:nvPr/>
          </p:nvCxnSpPr>
          <p:spPr>
            <a:xfrm flipV="1">
              <a:off x="863600" y="3634431"/>
              <a:ext cx="7055556" cy="7246"/>
            </a:xfrm>
            <a:prstGeom prst="line">
              <a:avLst/>
            </a:prstGeom>
          </p:spPr>
          <p:style>
            <a:lnRef idx="3">
              <a:schemeClr val="accent1"/>
            </a:lnRef>
            <a:fillRef idx="0">
              <a:schemeClr val="accent1"/>
            </a:fillRef>
            <a:effectRef idx="2">
              <a:schemeClr val="accent1"/>
            </a:effectRef>
            <a:fontRef idx="minor">
              <a:schemeClr val="tx1"/>
            </a:fontRef>
          </p:style>
        </p:cxnSp>
        <p:sp>
          <p:nvSpPr>
            <p:cNvPr id="6" name="Isosceles Triangle 5">
              <a:extLst>
                <a:ext uri="{FF2B5EF4-FFF2-40B4-BE49-F238E27FC236}">
                  <a16:creationId xmlns:a16="http://schemas.microsoft.com/office/drawing/2014/main" id="{D6E6F7F0-21FF-41E7-BCA6-48B82251DAD7}"/>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3C5D0AF-EB75-4100-8D7F-A7B041965A46}"/>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1A65C0DE-18CB-4E03-9A90-67E0A9DC1AE2}"/>
                </a:ext>
              </a:extLst>
            </p:cNvPr>
            <p:cNvCxnSpPr>
              <a:cxnSpLocks/>
              <a:endCxn id="17" idx="1"/>
            </p:cNvCxnSpPr>
            <p:nvPr/>
          </p:nvCxnSpPr>
          <p:spPr>
            <a:xfrm flipV="1">
              <a:off x="6135511" y="2929611"/>
              <a:ext cx="541867" cy="71206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cxnSp>
          <p:nvCxnSpPr>
            <p:cNvPr id="9" name="Straight Arrow Connector 8">
              <a:extLst>
                <a:ext uri="{FF2B5EF4-FFF2-40B4-BE49-F238E27FC236}">
                  <a16:creationId xmlns:a16="http://schemas.microsoft.com/office/drawing/2014/main" id="{5C698F13-C6B9-4491-AEF2-24DD6A0E3D09}"/>
                </a:ext>
              </a:extLst>
            </p:cNvPr>
            <p:cNvCxnSpPr>
              <a:cxnSpLocks/>
            </p:cNvCxnSpPr>
            <p:nvPr/>
          </p:nvCxnSpPr>
          <p:spPr>
            <a:xfrm flipH="1">
              <a:off x="2173111" y="3833590"/>
              <a:ext cx="598297" cy="936976"/>
            </a:xfrm>
            <a:prstGeom prst="straightConnector1">
              <a:avLst/>
            </a:prstGeom>
            <a:ln>
              <a:solidFill>
                <a:schemeClr val="bg1">
                  <a:lumMod val="85000"/>
                </a:schemeClr>
              </a:solidFill>
              <a:tailEnd type="triangle" w="lg" len="lg"/>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C59FC3BF-1D76-424D-B5FC-5B879A672081}"/>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11" name="TextBox 10">
              <a:extLst>
                <a:ext uri="{FF2B5EF4-FFF2-40B4-BE49-F238E27FC236}">
                  <a16:creationId xmlns:a16="http://schemas.microsoft.com/office/drawing/2014/main" id="{952990EB-F7F5-4930-B9A8-8B3FA442B720}"/>
                </a:ext>
              </a:extLst>
            </p:cNvPr>
            <p:cNvSpPr txBox="1"/>
            <p:nvPr/>
          </p:nvSpPr>
          <p:spPr>
            <a:xfrm>
              <a:off x="1078089" y="4770566"/>
              <a:ext cx="3014133" cy="383820"/>
            </a:xfrm>
            <a:prstGeom prst="rect">
              <a:avLst/>
            </a:prstGeom>
            <a:noFill/>
          </p:spPr>
          <p:txBody>
            <a:bodyPr wrap="square" rtlCol="0">
              <a:spAutoFit/>
            </a:bodyPr>
            <a:lstStyle/>
            <a:p>
              <a:r>
                <a:rPr lang="en-US" dirty="0">
                  <a:solidFill>
                    <a:schemeClr val="bg1">
                      <a:lumMod val="75000"/>
                    </a:schemeClr>
                  </a:solidFill>
                </a:rPr>
                <a:t>Diversion from reservoir pool</a:t>
              </a:r>
            </a:p>
          </p:txBody>
        </p:sp>
        <p:sp>
          <p:nvSpPr>
            <p:cNvPr id="12" name="TextBox 11">
              <a:extLst>
                <a:ext uri="{FF2B5EF4-FFF2-40B4-BE49-F238E27FC236}">
                  <a16:creationId xmlns:a16="http://schemas.microsoft.com/office/drawing/2014/main" id="{BC602C09-7665-40A5-8F3A-492A2844098A}"/>
                </a:ext>
              </a:extLst>
            </p:cNvPr>
            <p:cNvSpPr txBox="1"/>
            <p:nvPr/>
          </p:nvSpPr>
          <p:spPr>
            <a:xfrm>
              <a:off x="5401735" y="2432152"/>
              <a:ext cx="3014133" cy="383820"/>
            </a:xfrm>
            <a:prstGeom prst="rect">
              <a:avLst/>
            </a:prstGeom>
            <a:noFill/>
          </p:spPr>
          <p:txBody>
            <a:bodyPr wrap="square" rtlCol="0">
              <a:spAutoFit/>
            </a:bodyPr>
            <a:lstStyle/>
            <a:p>
              <a:r>
                <a:rPr lang="en-US" dirty="0"/>
                <a:t>Downstream diversion</a:t>
              </a:r>
            </a:p>
          </p:txBody>
        </p:sp>
        <p:sp>
          <p:nvSpPr>
            <p:cNvPr id="13" name="TextBox 12">
              <a:extLst>
                <a:ext uri="{FF2B5EF4-FFF2-40B4-BE49-F238E27FC236}">
                  <a16:creationId xmlns:a16="http://schemas.microsoft.com/office/drawing/2014/main" id="{F1D69A3C-6982-4917-B6AE-9D66DA5E17CF}"/>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14" name="Lightning Bolt 13">
              <a:extLst>
                <a:ext uri="{FF2B5EF4-FFF2-40B4-BE49-F238E27FC236}">
                  <a16:creationId xmlns:a16="http://schemas.microsoft.com/office/drawing/2014/main" id="{C53D8D40-3B12-4D4A-820E-8560FE51D31A}"/>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428CA66-8A16-4E52-A600-339D7F22B7BC}"/>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16" name="TextBox 15">
              <a:extLst>
                <a:ext uri="{FF2B5EF4-FFF2-40B4-BE49-F238E27FC236}">
                  <a16:creationId xmlns:a16="http://schemas.microsoft.com/office/drawing/2014/main" id="{9AC46E6E-77DB-43E0-92E9-AE44C6411093}"/>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17" name="Rectangle 16">
              <a:extLst>
                <a:ext uri="{FF2B5EF4-FFF2-40B4-BE49-F238E27FC236}">
                  <a16:creationId xmlns:a16="http://schemas.microsoft.com/office/drawing/2014/main" id="{A40AA565-E2C7-4615-8CC9-F11F42034D17}"/>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99218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9FA5C-2144-477E-8EDC-1395BD990C30}"/>
              </a:ext>
            </a:extLst>
          </p:cNvPr>
          <p:cNvSpPr>
            <a:spLocks noGrp="1"/>
          </p:cNvSpPr>
          <p:nvPr>
            <p:ph type="title"/>
          </p:nvPr>
        </p:nvSpPr>
        <p:spPr/>
        <p:txBody>
          <a:bodyPr/>
          <a:lstStyle/>
          <a:p>
            <a:r>
              <a:rPr lang="en-US" dirty="0"/>
              <a:t>Navigation</a:t>
            </a:r>
          </a:p>
        </p:txBody>
      </p:sp>
      <p:sp>
        <p:nvSpPr>
          <p:cNvPr id="3" name="Content Placeholder 2">
            <a:extLst>
              <a:ext uri="{FF2B5EF4-FFF2-40B4-BE49-F238E27FC236}">
                <a16:creationId xmlns:a16="http://schemas.microsoft.com/office/drawing/2014/main" id="{50AEB368-08F2-4DC0-92BD-46DC0CA646BD}"/>
              </a:ext>
            </a:extLst>
          </p:cNvPr>
          <p:cNvSpPr>
            <a:spLocks noGrp="1"/>
          </p:cNvSpPr>
          <p:nvPr>
            <p:ph idx="1"/>
          </p:nvPr>
        </p:nvSpPr>
        <p:spPr>
          <a:xfrm>
            <a:off x="628649" y="1130967"/>
            <a:ext cx="8066171" cy="5045995"/>
          </a:xfrm>
        </p:spPr>
        <p:txBody>
          <a:bodyPr/>
          <a:lstStyle/>
          <a:p>
            <a:pPr marL="0" indent="0">
              <a:buNone/>
            </a:pPr>
            <a:r>
              <a:rPr lang="en-US" dirty="0"/>
              <a:t>Navigation benefits require water in the channel to keep it deep enough</a:t>
            </a:r>
          </a:p>
          <a:p>
            <a:pPr lvl="1"/>
            <a:r>
              <a:rPr lang="en-US" sz="2600" dirty="0"/>
              <a:t>will typically </a:t>
            </a:r>
            <a:r>
              <a:rPr lang="en-US" sz="2600" u="sng" dirty="0"/>
              <a:t>compete</a:t>
            </a:r>
            <a:r>
              <a:rPr lang="en-US" sz="2600" dirty="0"/>
              <a:t> with water supply</a:t>
            </a:r>
          </a:p>
          <a:p>
            <a:pPr marL="514350" indent="-514350">
              <a:buFont typeface="+mj-lt"/>
              <a:buAutoNum type="arabicPeriod"/>
            </a:pPr>
            <a:r>
              <a:rPr lang="en-US" dirty="0"/>
              <a:t>Impact on firm yield depends on </a:t>
            </a:r>
            <a:r>
              <a:rPr lang="en-US" b="1" dirty="0">
                <a:solidFill>
                  <a:srgbClr val="0070C0"/>
                </a:solidFill>
              </a:rPr>
              <a:t>location</a:t>
            </a:r>
          </a:p>
          <a:p>
            <a:pPr lvl="1"/>
            <a:r>
              <a:rPr lang="en-US" sz="2600" dirty="0"/>
              <a:t>Downstream diversions will pull water from the channel while navigation requires the water to stay in the channel</a:t>
            </a:r>
          </a:p>
          <a:p>
            <a:pPr lvl="1"/>
            <a:r>
              <a:rPr lang="en-US" sz="2600" dirty="0"/>
              <a:t>But, navigation above the diversion is </a:t>
            </a:r>
            <a:r>
              <a:rPr lang="en-US" sz="2600" u="sng" dirty="0"/>
              <a:t>cooperative</a:t>
            </a:r>
          </a:p>
          <a:p>
            <a:pPr marL="514350" indent="-514350">
              <a:buFont typeface="+mj-lt"/>
              <a:buAutoNum type="arabicPeriod"/>
            </a:pPr>
            <a:r>
              <a:rPr lang="en-US" b="1" dirty="0">
                <a:solidFill>
                  <a:srgbClr val="0070C0"/>
                </a:solidFill>
              </a:rPr>
              <a:t>Timing</a:t>
            </a:r>
            <a:r>
              <a:rPr lang="en-US" dirty="0"/>
              <a:t> of use of stored water can also be in competition</a:t>
            </a:r>
          </a:p>
          <a:p>
            <a:pPr lvl="1"/>
            <a:r>
              <a:rPr lang="en-US" sz="2600" dirty="0"/>
              <a:t>Diversions from the reservoir will allow less water for navigation releases later</a:t>
            </a:r>
          </a:p>
          <a:p>
            <a:endParaRPr lang="en-US" dirty="0"/>
          </a:p>
        </p:txBody>
      </p:sp>
    </p:spTree>
    <p:extLst>
      <p:ext uri="{BB962C8B-B14F-4D97-AF65-F5344CB8AC3E}">
        <p14:creationId xmlns:p14="http://schemas.microsoft.com/office/powerpoint/2010/main" val="67314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316DF-9B97-4EC0-B285-7183262E3AE7}"/>
              </a:ext>
            </a:extLst>
          </p:cNvPr>
          <p:cNvSpPr>
            <a:spLocks noGrp="1"/>
          </p:cNvSpPr>
          <p:nvPr>
            <p:ph type="title"/>
          </p:nvPr>
        </p:nvSpPr>
        <p:spPr/>
        <p:txBody>
          <a:bodyPr/>
          <a:lstStyle/>
          <a:p>
            <a:r>
              <a:rPr lang="en-US" dirty="0"/>
              <a:t>Fish and Wildlife</a:t>
            </a:r>
          </a:p>
        </p:txBody>
      </p:sp>
      <p:sp>
        <p:nvSpPr>
          <p:cNvPr id="3" name="Content Placeholder 2">
            <a:extLst>
              <a:ext uri="{FF2B5EF4-FFF2-40B4-BE49-F238E27FC236}">
                <a16:creationId xmlns:a16="http://schemas.microsoft.com/office/drawing/2014/main" id="{82EE5305-66F4-43A0-87B6-FF3C997CFACB}"/>
              </a:ext>
            </a:extLst>
          </p:cNvPr>
          <p:cNvSpPr>
            <a:spLocks noGrp="1"/>
          </p:cNvSpPr>
          <p:nvPr>
            <p:ph idx="1"/>
          </p:nvPr>
        </p:nvSpPr>
        <p:spPr/>
        <p:txBody>
          <a:bodyPr/>
          <a:lstStyle/>
          <a:p>
            <a:pPr marL="0" indent="0">
              <a:buNone/>
            </a:pPr>
            <a:r>
              <a:rPr lang="en-US" dirty="0"/>
              <a:t>The impact of Fish and Wildlife benefits will depend on the specific benefit</a:t>
            </a:r>
          </a:p>
          <a:p>
            <a:pPr marL="514350" indent="-514350">
              <a:buFont typeface="+mj-lt"/>
              <a:buAutoNum type="arabicPeriod"/>
            </a:pPr>
            <a:r>
              <a:rPr lang="en-US" dirty="0"/>
              <a:t>Holding the reservoir higher during certain seasons may improve yield overall</a:t>
            </a:r>
          </a:p>
          <a:p>
            <a:pPr marL="514350" indent="-514350">
              <a:buFont typeface="+mj-lt"/>
              <a:buAutoNum type="arabicPeriod"/>
            </a:pPr>
            <a:r>
              <a:rPr lang="en-US" dirty="0"/>
              <a:t>Increasing downstream flow will hurt reservoir pool diversions, but could benefit diversions below the critical reach</a:t>
            </a:r>
          </a:p>
          <a:p>
            <a:pPr lvl="1"/>
            <a:r>
              <a:rPr lang="en-US" sz="2800" dirty="0"/>
              <a:t>Releasing more water downstream uses storage and so reduces later releases</a:t>
            </a:r>
          </a:p>
          <a:p>
            <a:endParaRPr lang="en-US" dirty="0"/>
          </a:p>
        </p:txBody>
      </p:sp>
    </p:spTree>
    <p:extLst>
      <p:ext uri="{BB962C8B-B14F-4D97-AF65-F5344CB8AC3E}">
        <p14:creationId xmlns:p14="http://schemas.microsoft.com/office/powerpoint/2010/main" val="1411986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FD131-C54B-4F00-8DE8-F61506ABEEC4}"/>
              </a:ext>
            </a:extLst>
          </p:cNvPr>
          <p:cNvSpPr>
            <a:spLocks noGrp="1"/>
          </p:cNvSpPr>
          <p:nvPr>
            <p:ph type="title"/>
          </p:nvPr>
        </p:nvSpPr>
        <p:spPr/>
        <p:txBody>
          <a:bodyPr/>
          <a:lstStyle/>
          <a:p>
            <a:r>
              <a:rPr lang="en-US" dirty="0"/>
              <a:t>Portion of Pool</a:t>
            </a:r>
          </a:p>
        </p:txBody>
      </p:sp>
      <p:sp>
        <p:nvSpPr>
          <p:cNvPr id="3" name="Content Placeholder 2">
            <a:extLst>
              <a:ext uri="{FF2B5EF4-FFF2-40B4-BE49-F238E27FC236}">
                <a16:creationId xmlns:a16="http://schemas.microsoft.com/office/drawing/2014/main" id="{2A7D6150-FF54-4E6E-B26F-BB0B13ACB620}"/>
              </a:ext>
            </a:extLst>
          </p:cNvPr>
          <p:cNvSpPr>
            <a:spLocks noGrp="1"/>
          </p:cNvSpPr>
          <p:nvPr>
            <p:ph idx="1"/>
          </p:nvPr>
        </p:nvSpPr>
        <p:spPr>
          <a:xfrm>
            <a:off x="628650" y="1130967"/>
            <a:ext cx="3348127" cy="5045995"/>
          </a:xfrm>
        </p:spPr>
        <p:txBody>
          <a:bodyPr/>
          <a:lstStyle/>
          <a:p>
            <a:r>
              <a:rPr lang="en-US" dirty="0"/>
              <a:t>Is yield of 50% of the pool equal to 50% of the full yield?</a:t>
            </a:r>
          </a:p>
          <a:p>
            <a:pPr lvl="1"/>
            <a:r>
              <a:rPr lang="en-US" dirty="0"/>
              <a:t>Earlier, we  assumed yes</a:t>
            </a:r>
          </a:p>
          <a:p>
            <a:pPr lvl="1"/>
            <a:r>
              <a:rPr lang="en-US" dirty="0"/>
              <a:t>More complicated with multiple purposes</a:t>
            </a:r>
          </a:p>
          <a:p>
            <a:r>
              <a:rPr lang="en-US" dirty="0"/>
              <a:t>Can depend on specific operation details</a:t>
            </a:r>
          </a:p>
          <a:p>
            <a:r>
              <a:rPr lang="en-US" dirty="0"/>
              <a:t>Can be difficult to model precisely</a:t>
            </a:r>
          </a:p>
          <a:p>
            <a:endParaRPr lang="en-US" dirty="0"/>
          </a:p>
        </p:txBody>
      </p:sp>
      <p:pic>
        <p:nvPicPr>
          <p:cNvPr id="4" name="Picture 3">
            <a:extLst>
              <a:ext uri="{FF2B5EF4-FFF2-40B4-BE49-F238E27FC236}">
                <a16:creationId xmlns:a16="http://schemas.microsoft.com/office/drawing/2014/main" id="{2F5E0B38-F30B-40C6-A882-B660FB256426}"/>
              </a:ext>
            </a:extLst>
          </p:cNvPr>
          <p:cNvPicPr>
            <a:picLocks noChangeAspect="1"/>
          </p:cNvPicPr>
          <p:nvPr/>
        </p:nvPicPr>
        <p:blipFill>
          <a:blip r:embed="rId3"/>
          <a:stretch>
            <a:fillRect/>
          </a:stretch>
        </p:blipFill>
        <p:spPr>
          <a:xfrm>
            <a:off x="3747822" y="1169542"/>
            <a:ext cx="5396178" cy="3397166"/>
          </a:xfrm>
          <a:prstGeom prst="rect">
            <a:avLst/>
          </a:prstGeom>
        </p:spPr>
      </p:pic>
    </p:spTree>
    <p:extLst>
      <p:ext uri="{BB962C8B-B14F-4D97-AF65-F5344CB8AC3E}">
        <p14:creationId xmlns:p14="http://schemas.microsoft.com/office/powerpoint/2010/main" val="3037552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4ADFE-13AD-4305-B379-68BFDC54AEEB}"/>
              </a:ext>
            </a:extLst>
          </p:cNvPr>
          <p:cNvSpPr>
            <a:spLocks noGrp="1"/>
          </p:cNvSpPr>
          <p:nvPr>
            <p:ph type="title"/>
          </p:nvPr>
        </p:nvSpPr>
        <p:spPr/>
        <p:txBody>
          <a:bodyPr/>
          <a:lstStyle/>
          <a:p>
            <a:r>
              <a:rPr lang="en-US" dirty="0"/>
              <a:t>HEC-ResSim Decision Process</a:t>
            </a:r>
          </a:p>
        </p:txBody>
      </p:sp>
      <p:sp>
        <p:nvSpPr>
          <p:cNvPr id="3" name="Content Placeholder 2">
            <a:extLst>
              <a:ext uri="{FF2B5EF4-FFF2-40B4-BE49-F238E27FC236}">
                <a16:creationId xmlns:a16="http://schemas.microsoft.com/office/drawing/2014/main" id="{1C04F66A-3792-4962-A14D-72DE20A2D677}"/>
              </a:ext>
            </a:extLst>
          </p:cNvPr>
          <p:cNvSpPr>
            <a:spLocks noGrp="1"/>
          </p:cNvSpPr>
          <p:nvPr>
            <p:ph idx="1"/>
          </p:nvPr>
        </p:nvSpPr>
        <p:spPr/>
        <p:txBody>
          <a:bodyPr/>
          <a:lstStyle/>
          <a:p>
            <a:r>
              <a:rPr lang="en-US" dirty="0"/>
              <a:t>Goal is to represent actual operation and policy accurately</a:t>
            </a:r>
          </a:p>
          <a:p>
            <a:pPr lvl="1"/>
            <a:r>
              <a:rPr lang="en-US" sz="2600" dirty="0"/>
              <a:t>Includes operating for multiple purposes</a:t>
            </a:r>
          </a:p>
          <a:p>
            <a:r>
              <a:rPr lang="en-US" dirty="0"/>
              <a:t>In ResSim, we can use rules and operating zones</a:t>
            </a:r>
          </a:p>
          <a:p>
            <a:pPr lvl="1"/>
            <a:r>
              <a:rPr lang="en-US" sz="2600" dirty="0"/>
              <a:t>Rules define release thresholds </a:t>
            </a:r>
            <a:r>
              <a:rPr lang="en-US" sz="2600" u="sng" dirty="0"/>
              <a:t>in the current time step</a:t>
            </a:r>
          </a:p>
          <a:p>
            <a:pPr lvl="1"/>
            <a:r>
              <a:rPr lang="en-US" sz="2600" dirty="0"/>
              <a:t>Rules are placed in zones, in a priority order</a:t>
            </a:r>
          </a:p>
          <a:p>
            <a:pPr lvl="1"/>
            <a:r>
              <a:rPr lang="en-US" sz="2600" dirty="0"/>
              <a:t>Rule priorities are needed to resolve conflicts between rules</a:t>
            </a:r>
          </a:p>
          <a:p>
            <a:r>
              <a:rPr lang="en-US" dirty="0"/>
              <a:t>It can be difficult to fit operational decision making into a set of prioritized rules</a:t>
            </a:r>
          </a:p>
          <a:p>
            <a:endParaRPr lang="en-US" dirty="0"/>
          </a:p>
        </p:txBody>
      </p:sp>
    </p:spTree>
    <p:extLst>
      <p:ext uri="{BB962C8B-B14F-4D97-AF65-F5344CB8AC3E}">
        <p14:creationId xmlns:p14="http://schemas.microsoft.com/office/powerpoint/2010/main" val="863197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F4192-B357-40EF-BB7E-C54002CBA66C}"/>
              </a:ext>
            </a:extLst>
          </p:cNvPr>
          <p:cNvSpPr>
            <a:spLocks noGrp="1"/>
          </p:cNvSpPr>
          <p:nvPr>
            <p:ph type="title"/>
          </p:nvPr>
        </p:nvSpPr>
        <p:spPr/>
        <p:txBody>
          <a:bodyPr/>
          <a:lstStyle/>
          <a:p>
            <a:r>
              <a:rPr lang="en-US" dirty="0"/>
              <a:t>HEC-ResSim Decision Process</a:t>
            </a:r>
          </a:p>
        </p:txBody>
      </p:sp>
      <p:sp>
        <p:nvSpPr>
          <p:cNvPr id="3" name="Content Placeholder 2">
            <a:extLst>
              <a:ext uri="{FF2B5EF4-FFF2-40B4-BE49-F238E27FC236}">
                <a16:creationId xmlns:a16="http://schemas.microsoft.com/office/drawing/2014/main" id="{EF16E7C5-B9C9-4218-976D-4A1248DEC148}"/>
              </a:ext>
            </a:extLst>
          </p:cNvPr>
          <p:cNvSpPr>
            <a:spLocks noGrp="1"/>
          </p:cNvSpPr>
          <p:nvPr>
            <p:ph idx="1"/>
          </p:nvPr>
        </p:nvSpPr>
        <p:spPr>
          <a:xfrm>
            <a:off x="628649" y="1112809"/>
            <a:ext cx="8040897" cy="5064154"/>
          </a:xfrm>
        </p:spPr>
        <p:txBody>
          <a:bodyPr>
            <a:normAutofit/>
          </a:bodyPr>
          <a:lstStyle/>
          <a:p>
            <a:r>
              <a:rPr lang="en-US" sz="2500" dirty="0"/>
              <a:t>Min and max rules create an envelope of acceptable flows</a:t>
            </a:r>
          </a:p>
          <a:p>
            <a:r>
              <a:rPr lang="en-US" sz="2500" dirty="0"/>
              <a:t>The model will try to reach guide curve quickly, subject to envelope limits</a:t>
            </a:r>
          </a:p>
          <a:p>
            <a:r>
              <a:rPr lang="en-US" sz="2500" dirty="0"/>
              <a:t>The most constraining rule of each limit type will set the release limits   -- </a:t>
            </a:r>
            <a:r>
              <a:rPr lang="en-US" sz="2500" dirty="0" err="1"/>
              <a:t>ie</a:t>
            </a:r>
            <a:r>
              <a:rPr lang="en-US" sz="2500" dirty="0"/>
              <a:t>, the smallest max, largest min</a:t>
            </a:r>
          </a:p>
          <a:p>
            <a:r>
              <a:rPr lang="en-US" sz="2500" dirty="0"/>
              <a:t>If min and max rules conflict (min is larger than max, vice versa) rule priority is used</a:t>
            </a:r>
          </a:p>
          <a:p>
            <a:endParaRPr lang="en-US" sz="2500" dirty="0"/>
          </a:p>
        </p:txBody>
      </p:sp>
      <p:pic>
        <p:nvPicPr>
          <p:cNvPr id="4" name="Picture 3" descr="A screenshot of a map&#10;&#10;Description automatically generated">
            <a:extLst>
              <a:ext uri="{FF2B5EF4-FFF2-40B4-BE49-F238E27FC236}">
                <a16:creationId xmlns:a16="http://schemas.microsoft.com/office/drawing/2014/main" id="{3705F787-9131-477E-AAA6-F5FD5ADA56A1}"/>
              </a:ext>
            </a:extLst>
          </p:cNvPr>
          <p:cNvPicPr>
            <a:picLocks noChangeAspect="1"/>
          </p:cNvPicPr>
          <p:nvPr/>
        </p:nvPicPr>
        <p:blipFill rotWithShape="1">
          <a:blip r:embed="rId3">
            <a:extLst>
              <a:ext uri="{28A0092B-C50C-407E-A947-70E740481C1C}">
                <a14:useLocalDpi xmlns:a14="http://schemas.microsoft.com/office/drawing/2010/main" val="0"/>
              </a:ext>
            </a:extLst>
          </a:blip>
          <a:srcRect l="4338" t="41428" r="4591" b="11752"/>
          <a:stretch/>
        </p:blipFill>
        <p:spPr>
          <a:xfrm>
            <a:off x="508000" y="4001294"/>
            <a:ext cx="8128000" cy="2698045"/>
          </a:xfrm>
          <a:prstGeom prst="rect">
            <a:avLst/>
          </a:prstGeom>
        </p:spPr>
      </p:pic>
    </p:spTree>
    <p:extLst>
      <p:ext uri="{BB962C8B-B14F-4D97-AF65-F5344CB8AC3E}">
        <p14:creationId xmlns:p14="http://schemas.microsoft.com/office/powerpoint/2010/main" val="2923581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7CF8-7385-45CA-AFDC-C1CAC998871F}"/>
              </a:ext>
            </a:extLst>
          </p:cNvPr>
          <p:cNvSpPr>
            <a:spLocks noGrp="1"/>
          </p:cNvSpPr>
          <p:nvPr>
            <p:ph type="title"/>
          </p:nvPr>
        </p:nvSpPr>
        <p:spPr/>
        <p:txBody>
          <a:bodyPr/>
          <a:lstStyle/>
          <a:p>
            <a:r>
              <a:rPr lang="en-US" dirty="0"/>
              <a:t>HEC-ResSim Decision Process</a:t>
            </a:r>
          </a:p>
        </p:txBody>
      </p:sp>
      <p:sp>
        <p:nvSpPr>
          <p:cNvPr id="3" name="Content Placeholder 2">
            <a:extLst>
              <a:ext uri="{FF2B5EF4-FFF2-40B4-BE49-F238E27FC236}">
                <a16:creationId xmlns:a16="http://schemas.microsoft.com/office/drawing/2014/main" id="{0B7BAB1C-9442-4EB7-BC46-2E14FB761756}"/>
              </a:ext>
            </a:extLst>
          </p:cNvPr>
          <p:cNvSpPr>
            <a:spLocks noGrp="1"/>
          </p:cNvSpPr>
          <p:nvPr>
            <p:ph idx="1"/>
          </p:nvPr>
        </p:nvSpPr>
        <p:spPr/>
        <p:txBody>
          <a:bodyPr/>
          <a:lstStyle/>
          <a:p>
            <a:r>
              <a:rPr lang="en-US" dirty="0"/>
              <a:t>How do we make sure the water supply rule does not harm other purposes, or other purposes don’t harm water supply?</a:t>
            </a:r>
          </a:p>
          <a:p>
            <a:r>
              <a:rPr lang="en-US" dirty="0"/>
              <a:t>Yield Analysis Tool will ensure that all higher-priority rules are satisfied in every time step, while maximizing yield</a:t>
            </a:r>
          </a:p>
          <a:p>
            <a:pPr lvl="1"/>
            <a:r>
              <a:rPr lang="en-US" dirty="0"/>
              <a:t>A higher priority minimum release rule failing to meet its minimum flow will cause the water supply rule to also fail, prompting another iteration</a:t>
            </a:r>
          </a:p>
          <a:p>
            <a:r>
              <a:rPr lang="en-US" dirty="0"/>
              <a:t>Operating zones can help separate different operations.</a:t>
            </a:r>
          </a:p>
          <a:p>
            <a:pPr lvl="1"/>
            <a:r>
              <a:rPr lang="en-US" dirty="0"/>
              <a:t>Flood risk management is needed at higher elevations, some operations like recreation releases may be curtailed at low elevations</a:t>
            </a:r>
          </a:p>
          <a:p>
            <a:endParaRPr lang="en-US" dirty="0"/>
          </a:p>
        </p:txBody>
      </p:sp>
    </p:spTree>
    <p:extLst>
      <p:ext uri="{BB962C8B-B14F-4D97-AF65-F5344CB8AC3E}">
        <p14:creationId xmlns:p14="http://schemas.microsoft.com/office/powerpoint/2010/main" val="655423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688C-6AE1-413F-ABF5-8315C92064BB}"/>
              </a:ext>
            </a:extLst>
          </p:cNvPr>
          <p:cNvSpPr>
            <a:spLocks noGrp="1"/>
          </p:cNvSpPr>
          <p:nvPr>
            <p:ph type="title"/>
          </p:nvPr>
        </p:nvSpPr>
        <p:spPr/>
        <p:txBody>
          <a:bodyPr/>
          <a:lstStyle/>
          <a:p>
            <a:r>
              <a:rPr lang="en-US" dirty="0"/>
              <a:t>Operations</a:t>
            </a:r>
          </a:p>
        </p:txBody>
      </p:sp>
      <p:pic>
        <p:nvPicPr>
          <p:cNvPr id="4" name="Picture 2" descr="Related image">
            <a:extLst>
              <a:ext uri="{FF2B5EF4-FFF2-40B4-BE49-F238E27FC236}">
                <a16:creationId xmlns:a16="http://schemas.microsoft.com/office/drawing/2014/main" id="{0B2F549C-3F75-4767-99B5-6A7FB8B50607}"/>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2130" b="91759" l="10000" r="90000">
                        <a14:foregroundMark x1="39010" y1="11852" x2="62813" y2="8796"/>
                        <a14:foregroundMark x1="62813" y1="8796" x2="62969" y2="8796"/>
                        <a14:foregroundMark x1="51250" y1="2222" x2="51354" y2="3333"/>
                        <a14:foregroundMark x1="46302" y1="81019" x2="44323" y2="89630"/>
                        <a14:foregroundMark x1="44323" y1="89630" x2="56667" y2="91759"/>
                        <a14:foregroundMark x1="56667" y1="91759" x2="57292" y2="82963"/>
                        <a14:foregroundMark x1="57292" y1="49630" x2="59740" y2="58704"/>
                        <a14:foregroundMark x1="59740" y1="58704" x2="65260" y2="59537"/>
                        <a14:foregroundMark x1="65260" y1="59537" x2="62760" y2="51296"/>
                        <a14:foregroundMark x1="62760" y1="51296" x2="68229" y2="57130"/>
                        <a14:foregroundMark x1="68229" y1="57130" x2="73438" y2="55370"/>
                        <a14:foregroundMark x1="73438" y1="55370" x2="78594" y2="57222"/>
                        <a14:foregroundMark x1="78594" y1="57222" x2="68438" y2="62778"/>
                        <a14:foregroundMark x1="68438" y1="62778" x2="62604" y2="62130"/>
                        <a14:foregroundMark x1="62604" y1="62130" x2="61875" y2="61019"/>
                        <a14:foregroundMark x1="57656" y1="49167" x2="57083" y2="58611"/>
                        <a14:foregroundMark x1="57083" y1="58611" x2="59115" y2="59907"/>
                        <a14:foregroundMark x1="67396" y1="49444" x2="66927" y2="48981"/>
                        <a14:foregroundMark x1="67552" y1="49444" x2="78542" y2="49630"/>
                        <a14:foregroundMark x1="78542" y1="49630" x2="80365" y2="58426"/>
                        <a14:foregroundMark x1="80365" y1="58426" x2="75885" y2="53056"/>
                        <a14:foregroundMark x1="75885" y1="53056" x2="70677" y2="51204"/>
                        <a14:foregroundMark x1="70677" y1="51204" x2="69115" y2="56667"/>
                        <a14:foregroundMark x1="72083" y1="46759" x2="67604" y2="17870"/>
                        <a14:foregroundMark x1="67604" y1="17870" x2="66771" y2="16019"/>
                        <a14:foregroundMark x1="24323" y1="65185" x2="28542" y2="58611"/>
                        <a14:foregroundMark x1="28542" y1="58611" x2="33958" y2="56019"/>
                        <a14:foregroundMark x1="33958" y1="56019" x2="36406" y2="65648"/>
                        <a14:foregroundMark x1="36406" y1="65648" x2="31458" y2="61574"/>
                        <a14:foregroundMark x1="31458" y1="61574" x2="36719" y2="57500"/>
                        <a14:foregroundMark x1="36719" y1="57500" x2="42083" y2="58796"/>
                        <a14:foregroundMark x1="42083" y1="58796" x2="45781" y2="56389"/>
                        <a14:foregroundMark x1="29115" y1="52685" x2="29531" y2="49815"/>
                        <a14:foregroundMark x1="34688" y1="52037" x2="34688" y2="48333"/>
                        <a14:foregroundMark x1="35313" y1="22407" x2="34792" y2="49444"/>
                        <a14:foregroundMark x1="37292" y1="25733" x2="41979" y2="53611"/>
                        <a14:foregroundMark x1="36764" y1="22593" x2="37029" y2="24167"/>
                        <a14:foregroundMark x1="36593" y1="21574" x2="36764" y2="22593"/>
                        <a14:foregroundMark x1="36406" y1="20463" x2="36593" y2="21574"/>
                        <a14:foregroundMark x1="32083" y1="33611" x2="33802" y2="24907"/>
                        <a14:foregroundMark x1="33802" y1="24907" x2="33802" y2="24630"/>
                        <a14:foregroundMark x1="24219" y1="62130" x2="34427" y2="65556"/>
                        <a14:foregroundMark x1="34427" y1="65556" x2="38542" y2="59722"/>
                        <a14:foregroundMark x1="38542" y1="59722" x2="42656" y2="66019"/>
                        <a14:foregroundMark x1="42656" y1="66019" x2="44948" y2="58889"/>
                        <a14:foregroundMark x1="24583" y1="53611" x2="35521" y2="54907"/>
                        <a14:foregroundMark x1="35521" y1="54907" x2="40938" y2="54815"/>
                        <a14:foregroundMark x1="40938" y1="54815" x2="46250" y2="55370"/>
                        <a14:foregroundMark x1="46250" y1="55370" x2="45260" y2="64630"/>
                        <a14:foregroundMark x1="45260" y1="64630" x2="44427" y2="66759"/>
                        <a14:foregroundMark x1="24948" y1="60185" x2="27292" y2="60648"/>
                        <a14:backgroundMark x1="36563" y1="28333" x2="37396" y2="39722"/>
                        <a14:backgroundMark x1="36406" y1="24167" x2="36406" y2="28519"/>
                        <a14:backgroundMark x1="36198" y1="22593" x2="36198" y2="22593"/>
                        <a14:backgroundMark x1="36042" y1="21574" x2="36042" y2="21574"/>
                        <a14:backgroundMark x1="34948" y1="22407" x2="34948" y2="22407"/>
                      </a14:backgroundRemoval>
                    </a14:imgEffect>
                  </a14:imgLayer>
                </a14:imgProps>
              </a:ext>
              <a:ext uri="{28A0092B-C50C-407E-A947-70E740481C1C}">
                <a14:useLocalDpi xmlns:a14="http://schemas.microsoft.com/office/drawing/2010/main" val="0"/>
              </a:ext>
            </a:extLst>
          </a:blip>
          <a:srcRect/>
          <a:stretch>
            <a:fillRect/>
          </a:stretch>
        </p:blipFill>
        <p:spPr bwMode="auto">
          <a:xfrm>
            <a:off x="-353896" y="85725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74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20A63-34F3-4269-B727-3FD088879A9F}"/>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2AEA0CB9-C990-40A5-9C17-DC7DC8A522C7}"/>
              </a:ext>
            </a:extLst>
          </p:cNvPr>
          <p:cNvSpPr>
            <a:spLocks noGrp="1"/>
          </p:cNvSpPr>
          <p:nvPr>
            <p:ph idx="1"/>
          </p:nvPr>
        </p:nvSpPr>
        <p:spPr/>
        <p:txBody>
          <a:bodyPr/>
          <a:lstStyle/>
          <a:p>
            <a:r>
              <a:rPr lang="en-US" dirty="0"/>
              <a:t>One possibility is operating zones</a:t>
            </a:r>
          </a:p>
          <a:p>
            <a:pPr lvl="1"/>
            <a:r>
              <a:rPr lang="en-US" dirty="0"/>
              <a:t>Each purpose can be limited to certain zones</a:t>
            </a:r>
          </a:p>
          <a:p>
            <a:pPr lvl="1"/>
            <a:r>
              <a:rPr lang="en-US" dirty="0"/>
              <a:t>Does not always work well for purposes that operate in the same zone.</a:t>
            </a:r>
          </a:p>
          <a:p>
            <a:endParaRPr lang="en-US" dirty="0"/>
          </a:p>
        </p:txBody>
      </p:sp>
      <p:pic>
        <p:nvPicPr>
          <p:cNvPr id="4" name="Picture 3">
            <a:extLst>
              <a:ext uri="{FF2B5EF4-FFF2-40B4-BE49-F238E27FC236}">
                <a16:creationId xmlns:a16="http://schemas.microsoft.com/office/drawing/2014/main" id="{E3A74A17-CF22-4E98-90D7-474D7B0BEDAD}"/>
              </a:ext>
            </a:extLst>
          </p:cNvPr>
          <p:cNvPicPr>
            <a:picLocks noChangeAspect="1"/>
          </p:cNvPicPr>
          <p:nvPr/>
        </p:nvPicPr>
        <p:blipFill>
          <a:blip r:embed="rId3"/>
          <a:stretch>
            <a:fillRect/>
          </a:stretch>
        </p:blipFill>
        <p:spPr>
          <a:xfrm rot="60000">
            <a:off x="1296823" y="2811451"/>
            <a:ext cx="6550354" cy="3720528"/>
          </a:xfrm>
          <a:prstGeom prst="rect">
            <a:avLst/>
          </a:prstGeom>
        </p:spPr>
      </p:pic>
    </p:spTree>
    <p:extLst>
      <p:ext uri="{BB962C8B-B14F-4D97-AF65-F5344CB8AC3E}">
        <p14:creationId xmlns:p14="http://schemas.microsoft.com/office/powerpoint/2010/main" val="3399412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5CC04-5ACE-4C2E-8545-BDC0DD9CCD8A}"/>
              </a:ext>
            </a:extLst>
          </p:cNvPr>
          <p:cNvSpPr>
            <a:spLocks noGrp="1"/>
          </p:cNvSpPr>
          <p:nvPr>
            <p:ph type="title"/>
          </p:nvPr>
        </p:nvSpPr>
        <p:spPr/>
        <p:txBody>
          <a:bodyPr/>
          <a:lstStyle/>
          <a:p>
            <a:r>
              <a:rPr lang="en-US" dirty="0"/>
              <a:t>Class Discussion</a:t>
            </a:r>
          </a:p>
        </p:txBody>
      </p:sp>
      <p:sp>
        <p:nvSpPr>
          <p:cNvPr id="3" name="Content Placeholder 2">
            <a:extLst>
              <a:ext uri="{FF2B5EF4-FFF2-40B4-BE49-F238E27FC236}">
                <a16:creationId xmlns:a16="http://schemas.microsoft.com/office/drawing/2014/main" id="{4B230758-DF3F-47D8-958A-6DE260A61E22}"/>
              </a:ext>
            </a:extLst>
          </p:cNvPr>
          <p:cNvSpPr>
            <a:spLocks noGrp="1"/>
          </p:cNvSpPr>
          <p:nvPr>
            <p:ph idx="1"/>
          </p:nvPr>
        </p:nvSpPr>
        <p:spPr/>
        <p:txBody>
          <a:bodyPr/>
          <a:lstStyle/>
          <a:p>
            <a:r>
              <a:rPr lang="en-US" dirty="0"/>
              <a:t>How might we setup zones and rules to model flood risk management, water supply, and hydropower in this system?</a:t>
            </a:r>
          </a:p>
          <a:p>
            <a:endParaRPr lang="en-US" dirty="0"/>
          </a:p>
        </p:txBody>
      </p:sp>
      <p:grpSp>
        <p:nvGrpSpPr>
          <p:cNvPr id="4" name="Group 3">
            <a:extLst>
              <a:ext uri="{FF2B5EF4-FFF2-40B4-BE49-F238E27FC236}">
                <a16:creationId xmlns:a16="http://schemas.microsoft.com/office/drawing/2014/main" id="{1D3C686B-E963-4CAA-8E56-91F0645352EE}"/>
              </a:ext>
            </a:extLst>
          </p:cNvPr>
          <p:cNvGrpSpPr/>
          <p:nvPr/>
        </p:nvGrpSpPr>
        <p:grpSpPr>
          <a:xfrm>
            <a:off x="795866" y="2760200"/>
            <a:ext cx="7552268" cy="2666087"/>
            <a:chOff x="863600" y="2488299"/>
            <a:chExt cx="7552268" cy="2666087"/>
          </a:xfrm>
        </p:grpSpPr>
        <p:cxnSp>
          <p:nvCxnSpPr>
            <p:cNvPr id="5" name="Straight Connector 4">
              <a:extLst>
                <a:ext uri="{FF2B5EF4-FFF2-40B4-BE49-F238E27FC236}">
                  <a16:creationId xmlns:a16="http://schemas.microsoft.com/office/drawing/2014/main" id="{C05F4B66-AFAA-4157-B382-C0E87414F089}"/>
                </a:ext>
              </a:extLst>
            </p:cNvPr>
            <p:cNvCxnSpPr>
              <a:cxnSpLocks/>
            </p:cNvCxnSpPr>
            <p:nvPr/>
          </p:nvCxnSpPr>
          <p:spPr>
            <a:xfrm flipV="1">
              <a:off x="863600" y="3634431"/>
              <a:ext cx="7055556" cy="7246"/>
            </a:xfrm>
            <a:prstGeom prst="line">
              <a:avLst/>
            </a:prstGeom>
          </p:spPr>
          <p:style>
            <a:lnRef idx="3">
              <a:schemeClr val="accent1"/>
            </a:lnRef>
            <a:fillRef idx="0">
              <a:schemeClr val="accent1"/>
            </a:fillRef>
            <a:effectRef idx="2">
              <a:schemeClr val="accent1"/>
            </a:effectRef>
            <a:fontRef idx="minor">
              <a:schemeClr val="tx1"/>
            </a:fontRef>
          </p:style>
        </p:cxnSp>
        <p:sp>
          <p:nvSpPr>
            <p:cNvPr id="6" name="Isosceles Triangle 5">
              <a:extLst>
                <a:ext uri="{FF2B5EF4-FFF2-40B4-BE49-F238E27FC236}">
                  <a16:creationId xmlns:a16="http://schemas.microsoft.com/office/drawing/2014/main" id="{0877AD4D-DF6A-44A9-AE3B-4A4D6FE214C2}"/>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810C7B2-A5CF-4C97-80C5-2BA1B564E3B2}"/>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ABA3768D-0B35-42FC-B415-D149F83E25BC}"/>
                </a:ext>
              </a:extLst>
            </p:cNvPr>
            <p:cNvCxnSpPr>
              <a:cxnSpLocks/>
              <a:endCxn id="17" idx="1"/>
            </p:cNvCxnSpPr>
            <p:nvPr/>
          </p:nvCxnSpPr>
          <p:spPr>
            <a:xfrm flipV="1">
              <a:off x="6135511" y="2929611"/>
              <a:ext cx="541867" cy="71206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cxnSp>
          <p:nvCxnSpPr>
            <p:cNvPr id="9" name="Straight Arrow Connector 8">
              <a:extLst>
                <a:ext uri="{FF2B5EF4-FFF2-40B4-BE49-F238E27FC236}">
                  <a16:creationId xmlns:a16="http://schemas.microsoft.com/office/drawing/2014/main" id="{05BEBB6B-4A90-45C6-B859-135CE9335D51}"/>
                </a:ext>
              </a:extLst>
            </p:cNvPr>
            <p:cNvCxnSpPr>
              <a:cxnSpLocks/>
            </p:cNvCxnSpPr>
            <p:nvPr/>
          </p:nvCxnSpPr>
          <p:spPr>
            <a:xfrm flipH="1">
              <a:off x="2173111" y="3833590"/>
              <a:ext cx="598297" cy="93697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9DB9B2E7-B32D-4671-9333-1C64401A8506}"/>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11" name="TextBox 10">
              <a:extLst>
                <a:ext uri="{FF2B5EF4-FFF2-40B4-BE49-F238E27FC236}">
                  <a16:creationId xmlns:a16="http://schemas.microsoft.com/office/drawing/2014/main" id="{1FE863C9-ED1D-416C-9865-AF9EE963CA90}"/>
                </a:ext>
              </a:extLst>
            </p:cNvPr>
            <p:cNvSpPr txBox="1"/>
            <p:nvPr/>
          </p:nvSpPr>
          <p:spPr>
            <a:xfrm>
              <a:off x="1078089" y="4770566"/>
              <a:ext cx="3014133" cy="383820"/>
            </a:xfrm>
            <a:prstGeom prst="rect">
              <a:avLst/>
            </a:prstGeom>
            <a:noFill/>
          </p:spPr>
          <p:txBody>
            <a:bodyPr wrap="square" rtlCol="0">
              <a:spAutoFit/>
            </a:bodyPr>
            <a:lstStyle/>
            <a:p>
              <a:r>
                <a:rPr lang="en-US" dirty="0"/>
                <a:t>Diversion from reservoir pool</a:t>
              </a:r>
            </a:p>
          </p:txBody>
        </p:sp>
        <p:sp>
          <p:nvSpPr>
            <p:cNvPr id="12" name="TextBox 11">
              <a:extLst>
                <a:ext uri="{FF2B5EF4-FFF2-40B4-BE49-F238E27FC236}">
                  <a16:creationId xmlns:a16="http://schemas.microsoft.com/office/drawing/2014/main" id="{96EB92FE-9421-4CC0-876C-F03F069C20E6}"/>
                </a:ext>
              </a:extLst>
            </p:cNvPr>
            <p:cNvSpPr txBox="1"/>
            <p:nvPr/>
          </p:nvSpPr>
          <p:spPr>
            <a:xfrm>
              <a:off x="5401735" y="2488299"/>
              <a:ext cx="3014133" cy="383820"/>
            </a:xfrm>
            <a:prstGeom prst="rect">
              <a:avLst/>
            </a:prstGeom>
            <a:noFill/>
          </p:spPr>
          <p:txBody>
            <a:bodyPr wrap="square" rtlCol="0">
              <a:spAutoFit/>
            </a:bodyPr>
            <a:lstStyle/>
            <a:p>
              <a:r>
                <a:rPr lang="en-US" dirty="0"/>
                <a:t>Downstream diversion</a:t>
              </a:r>
            </a:p>
          </p:txBody>
        </p:sp>
        <p:sp>
          <p:nvSpPr>
            <p:cNvPr id="13" name="TextBox 12">
              <a:extLst>
                <a:ext uri="{FF2B5EF4-FFF2-40B4-BE49-F238E27FC236}">
                  <a16:creationId xmlns:a16="http://schemas.microsoft.com/office/drawing/2014/main" id="{4C61DEBD-BB7E-4A0F-BD66-84AE8CF6FB47}"/>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14" name="Lightning Bolt 13">
              <a:extLst>
                <a:ext uri="{FF2B5EF4-FFF2-40B4-BE49-F238E27FC236}">
                  <a16:creationId xmlns:a16="http://schemas.microsoft.com/office/drawing/2014/main" id="{7174F3D9-03E5-4C52-A86B-AAD900A3E7B9}"/>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8EF7F464-4A4B-4D63-BF46-5BE07CEA11D1}"/>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16" name="TextBox 15">
              <a:extLst>
                <a:ext uri="{FF2B5EF4-FFF2-40B4-BE49-F238E27FC236}">
                  <a16:creationId xmlns:a16="http://schemas.microsoft.com/office/drawing/2014/main" id="{99E53555-6327-4BE1-A5F1-DDF46C8227CC}"/>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17" name="Rectangle 16">
              <a:extLst>
                <a:ext uri="{FF2B5EF4-FFF2-40B4-BE49-F238E27FC236}">
                  <a16:creationId xmlns:a16="http://schemas.microsoft.com/office/drawing/2014/main" id="{EBE5F4D9-17F2-41A0-8AB7-E0D423AEEDB4}"/>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62288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AAA97-E44F-407B-8FC6-2D582DDB5E42}"/>
              </a:ext>
            </a:extLst>
          </p:cNvPr>
          <p:cNvSpPr>
            <a:spLocks noGrp="1"/>
          </p:cNvSpPr>
          <p:nvPr>
            <p:ph type="title"/>
          </p:nvPr>
        </p:nvSpPr>
        <p:spPr/>
        <p:txBody>
          <a:bodyPr/>
          <a:lstStyle/>
          <a:p>
            <a:r>
              <a:rPr lang="en-US" dirty="0"/>
              <a:t>Introduction</a:t>
            </a:r>
          </a:p>
        </p:txBody>
      </p:sp>
      <p:graphicFrame>
        <p:nvGraphicFramePr>
          <p:cNvPr id="4" name="Content Placeholder 3">
            <a:extLst>
              <a:ext uri="{FF2B5EF4-FFF2-40B4-BE49-F238E27FC236}">
                <a16:creationId xmlns:a16="http://schemas.microsoft.com/office/drawing/2014/main" id="{432F372F-7165-4C26-8170-C353FB079334}"/>
              </a:ext>
            </a:extLst>
          </p:cNvPr>
          <p:cNvGraphicFramePr>
            <a:graphicFrameLocks noGrp="1"/>
          </p:cNvGraphicFramePr>
          <p:nvPr>
            <p:ph idx="1"/>
            <p:extLst>
              <p:ext uri="{D42A27DB-BD31-4B8C-83A1-F6EECF244321}">
                <p14:modId xmlns:p14="http://schemas.microsoft.com/office/powerpoint/2010/main" val="3227846662"/>
              </p:ext>
            </p:extLst>
          </p:nvPr>
        </p:nvGraphicFramePr>
        <p:xfrm>
          <a:off x="628650" y="972065"/>
          <a:ext cx="7886700" cy="5204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90873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1F3AB-315D-4C3C-A9D5-5E54D61312D1}"/>
              </a:ext>
            </a:extLst>
          </p:cNvPr>
          <p:cNvSpPr>
            <a:spLocks noGrp="1"/>
          </p:cNvSpPr>
          <p:nvPr>
            <p:ph type="title"/>
          </p:nvPr>
        </p:nvSpPr>
        <p:spPr/>
        <p:txBody>
          <a:bodyPr/>
          <a:lstStyle/>
          <a:p>
            <a:r>
              <a:rPr lang="en-US" dirty="0"/>
              <a:t>Operations</a:t>
            </a:r>
          </a:p>
        </p:txBody>
      </p:sp>
      <p:sp>
        <p:nvSpPr>
          <p:cNvPr id="3" name="Content Placeholder 2">
            <a:extLst>
              <a:ext uri="{FF2B5EF4-FFF2-40B4-BE49-F238E27FC236}">
                <a16:creationId xmlns:a16="http://schemas.microsoft.com/office/drawing/2014/main" id="{A501AB45-7B37-4988-B726-5ACBB6EE4ED9}"/>
              </a:ext>
            </a:extLst>
          </p:cNvPr>
          <p:cNvSpPr>
            <a:spLocks noGrp="1"/>
          </p:cNvSpPr>
          <p:nvPr>
            <p:ph idx="1"/>
          </p:nvPr>
        </p:nvSpPr>
        <p:spPr/>
        <p:txBody>
          <a:bodyPr/>
          <a:lstStyle/>
          <a:p>
            <a:r>
              <a:rPr lang="en-US" dirty="0"/>
              <a:t>Are there other options?</a:t>
            </a:r>
          </a:p>
          <a:p>
            <a:pPr lvl="1"/>
            <a:r>
              <a:rPr lang="en-US" dirty="0"/>
              <a:t>Inflow apportionment? </a:t>
            </a:r>
          </a:p>
          <a:p>
            <a:pPr lvl="1"/>
            <a:r>
              <a:rPr lang="en-US" dirty="0"/>
              <a:t>Vertical Zones?</a:t>
            </a:r>
          </a:p>
        </p:txBody>
      </p:sp>
      <p:sp>
        <p:nvSpPr>
          <p:cNvPr id="4" name="Wave 3">
            <a:extLst>
              <a:ext uri="{FF2B5EF4-FFF2-40B4-BE49-F238E27FC236}">
                <a16:creationId xmlns:a16="http://schemas.microsoft.com/office/drawing/2014/main" id="{B05580CE-FF13-468D-B9F9-57C271987330}"/>
              </a:ext>
            </a:extLst>
          </p:cNvPr>
          <p:cNvSpPr/>
          <p:nvPr/>
        </p:nvSpPr>
        <p:spPr>
          <a:xfrm>
            <a:off x="2336800" y="2928595"/>
            <a:ext cx="4470400" cy="1636889"/>
          </a:xfrm>
          <a:prstGeom prst="wav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a:solidFill>
                  <a:schemeClr val="tx1"/>
                </a:solidFill>
              </a:rPr>
              <a:t>Stay Tuned!</a:t>
            </a:r>
          </a:p>
        </p:txBody>
      </p:sp>
    </p:spTree>
    <p:extLst>
      <p:ext uri="{BB962C8B-B14F-4D97-AF65-F5344CB8AC3E}">
        <p14:creationId xmlns:p14="http://schemas.microsoft.com/office/powerpoint/2010/main" val="2849740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BB2BC-9101-494D-A8BF-6A4A5A772341}"/>
              </a:ext>
            </a:extLst>
          </p:cNvPr>
          <p:cNvSpPr>
            <a:spLocks noGrp="1"/>
          </p:cNvSpPr>
          <p:nvPr>
            <p:ph type="title"/>
          </p:nvPr>
        </p:nvSpPr>
        <p:spPr/>
        <p:txBody>
          <a:bodyPr/>
          <a:lstStyle/>
          <a:p>
            <a:r>
              <a:rPr lang="en-US" dirty="0"/>
              <a:t>Workshop #4 – Multipurpose Reservoirs</a:t>
            </a:r>
          </a:p>
        </p:txBody>
      </p:sp>
      <p:graphicFrame>
        <p:nvGraphicFramePr>
          <p:cNvPr id="5" name="Content Placeholder 3">
            <a:extLst>
              <a:ext uri="{FF2B5EF4-FFF2-40B4-BE49-F238E27FC236}">
                <a16:creationId xmlns:a16="http://schemas.microsoft.com/office/drawing/2014/main" id="{3BF2D581-0BB3-4EE1-865C-11A84BEC7210}"/>
              </a:ext>
            </a:extLst>
          </p:cNvPr>
          <p:cNvGraphicFramePr>
            <a:graphicFrameLocks noGrp="1"/>
          </p:cNvGraphicFramePr>
          <p:nvPr>
            <p:ph idx="1"/>
            <p:extLst>
              <p:ext uri="{D42A27DB-BD31-4B8C-83A1-F6EECF244321}">
                <p14:modId xmlns:p14="http://schemas.microsoft.com/office/powerpoint/2010/main" val="3242439165"/>
              </p:ext>
            </p:extLst>
          </p:nvPr>
        </p:nvGraphicFramePr>
        <p:xfrm>
          <a:off x="628650" y="1153040"/>
          <a:ext cx="7886700" cy="5204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1334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EFD7-7522-4448-AB85-4D57F9016297}"/>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939C0F4B-9B16-4937-90AF-D224CCDD11C7}"/>
              </a:ext>
            </a:extLst>
          </p:cNvPr>
          <p:cNvSpPr>
            <a:spLocks noGrp="1"/>
          </p:cNvSpPr>
          <p:nvPr>
            <p:ph idx="1"/>
          </p:nvPr>
        </p:nvSpPr>
        <p:spPr/>
        <p:txBody>
          <a:bodyPr>
            <a:noAutofit/>
          </a:bodyPr>
          <a:lstStyle/>
          <a:p>
            <a:pPr>
              <a:lnSpc>
                <a:spcPct val="100000"/>
              </a:lnSpc>
              <a:buBlip>
                <a:blip r:embed="rId2"/>
              </a:buBlip>
            </a:pPr>
            <a:r>
              <a:rPr lang="en-US" sz="2600" dirty="0"/>
              <a:t> What is the difference between competing and complementary purposes?</a:t>
            </a:r>
          </a:p>
          <a:p>
            <a:pPr lvl="1"/>
            <a:r>
              <a:rPr lang="en-US" sz="2200" dirty="0">
                <a:solidFill>
                  <a:schemeClr val="accent2">
                    <a:lumMod val="75000"/>
                  </a:schemeClr>
                </a:solidFill>
              </a:rPr>
              <a:t>Competing purposes compete for available water. Improving one purpose requires reducing the other. Prioritizing is needed in order to fully specify operations for modeling. </a:t>
            </a:r>
          </a:p>
          <a:p>
            <a:pPr lvl="1"/>
            <a:r>
              <a:rPr lang="en-US" sz="2200" dirty="0">
                <a:solidFill>
                  <a:schemeClr val="accent2">
                    <a:lumMod val="75000"/>
                  </a:schemeClr>
                </a:solidFill>
              </a:rPr>
              <a:t>Complementary purposes can both benefit from the same water, and both can be improved at the same time. Prioritizing may not be needed.</a:t>
            </a:r>
          </a:p>
          <a:p>
            <a:pPr>
              <a:lnSpc>
                <a:spcPct val="100000"/>
              </a:lnSpc>
              <a:buBlip>
                <a:blip r:embed="rId2"/>
              </a:buBlip>
            </a:pPr>
            <a:r>
              <a:rPr lang="en-US" sz="2600" dirty="0"/>
              <a:t> Do flood risk management and hydropower compete with or compliment each other?</a:t>
            </a:r>
          </a:p>
          <a:p>
            <a:pPr lvl="1"/>
            <a:r>
              <a:rPr lang="en-US" sz="2200" dirty="0">
                <a:solidFill>
                  <a:schemeClr val="accent2">
                    <a:lumMod val="75000"/>
                  </a:schemeClr>
                </a:solidFill>
              </a:rPr>
              <a:t>They can do either, depending on the reservoir condition. Passing stored flood water through the turbines will benefit power.  However, keeping the reservoir lower to provide more flood risk management space will reduce head for the turbines, and limit storage of water that could be used for power in a future drought.</a:t>
            </a:r>
          </a:p>
          <a:p>
            <a:pPr>
              <a:lnSpc>
                <a:spcPct val="100000"/>
              </a:lnSpc>
            </a:pPr>
            <a:endParaRPr lang="en-US" sz="2400" dirty="0"/>
          </a:p>
        </p:txBody>
      </p:sp>
    </p:spTree>
    <p:extLst>
      <p:ext uri="{BB962C8B-B14F-4D97-AF65-F5344CB8AC3E}">
        <p14:creationId xmlns:p14="http://schemas.microsoft.com/office/powerpoint/2010/main" val="4137954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EFD7-7522-4448-AB85-4D57F9016297}"/>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939C0F4B-9B16-4937-90AF-D224CCDD11C7}"/>
              </a:ext>
            </a:extLst>
          </p:cNvPr>
          <p:cNvSpPr>
            <a:spLocks noGrp="1"/>
          </p:cNvSpPr>
          <p:nvPr>
            <p:ph idx="1"/>
          </p:nvPr>
        </p:nvSpPr>
        <p:spPr/>
        <p:txBody>
          <a:bodyPr>
            <a:noAutofit/>
          </a:bodyPr>
          <a:lstStyle/>
          <a:p>
            <a:pPr>
              <a:lnSpc>
                <a:spcPct val="100000"/>
              </a:lnSpc>
              <a:buBlip>
                <a:blip r:embed="rId2"/>
              </a:buBlip>
            </a:pPr>
            <a:r>
              <a:rPr lang="en-US" sz="2600" dirty="0"/>
              <a:t> How does modeling navigation rules with higher priority than water supply impact firm yield in HEC-ResSim? What if the navigation rule priority is lower?</a:t>
            </a:r>
          </a:p>
          <a:p>
            <a:pPr lvl="1">
              <a:spcBef>
                <a:spcPts val="1200"/>
              </a:spcBef>
            </a:pPr>
            <a:r>
              <a:rPr lang="en-US" sz="2300" dirty="0">
                <a:solidFill>
                  <a:schemeClr val="accent2">
                    <a:lumMod val="75000"/>
                  </a:schemeClr>
                </a:solidFill>
              </a:rPr>
              <a:t>High priority navigation will release water from the pool whenever natural downstream flows are too low. If navigation rules are ever shorted, the water supply rule will also fail, and the yield tool will reduce demand in the next iteration.  Water released for navigation will not be available for water supply later, and the yield will be lower than without the navigation rule. </a:t>
            </a:r>
          </a:p>
          <a:p>
            <a:pPr lvl="1">
              <a:spcBef>
                <a:spcPts val="1200"/>
              </a:spcBef>
            </a:pPr>
            <a:r>
              <a:rPr lang="en-US" sz="2300" dirty="0">
                <a:solidFill>
                  <a:schemeClr val="accent2">
                    <a:lumMod val="75000"/>
                  </a:schemeClr>
                </a:solidFill>
              </a:rPr>
              <a:t>Ideally, if navigation is lower priority, yield should NOT be affected. But, HEC-ResSim does not know to protect water supply storage for future use, and so yield WILL be affected. Navigation releases made when water is plentiful will lower yield if the plentiful period turns out to be the beginning of the critical drought.</a:t>
            </a:r>
          </a:p>
          <a:p>
            <a:pPr marL="0" indent="0">
              <a:lnSpc>
                <a:spcPct val="100000"/>
              </a:lnSpc>
              <a:buNone/>
            </a:pPr>
            <a:endParaRPr lang="en-US" sz="2400" dirty="0"/>
          </a:p>
        </p:txBody>
      </p:sp>
    </p:spTree>
    <p:extLst>
      <p:ext uri="{BB962C8B-B14F-4D97-AF65-F5344CB8AC3E}">
        <p14:creationId xmlns:p14="http://schemas.microsoft.com/office/powerpoint/2010/main" val="2593565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EFD7-7522-4448-AB85-4D57F9016297}"/>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939C0F4B-9B16-4937-90AF-D224CCDD11C7}"/>
              </a:ext>
            </a:extLst>
          </p:cNvPr>
          <p:cNvSpPr>
            <a:spLocks noGrp="1"/>
          </p:cNvSpPr>
          <p:nvPr>
            <p:ph idx="1"/>
          </p:nvPr>
        </p:nvSpPr>
        <p:spPr/>
        <p:txBody>
          <a:bodyPr>
            <a:noAutofit/>
          </a:bodyPr>
          <a:lstStyle/>
          <a:p>
            <a:pPr>
              <a:lnSpc>
                <a:spcPct val="100000"/>
              </a:lnSpc>
              <a:buBlip>
                <a:blip r:embed="rId2"/>
              </a:buBlip>
            </a:pPr>
            <a:r>
              <a:rPr lang="en-US" sz="2600" dirty="0"/>
              <a:t> How could a model ensure firm yield does not decrease due to lower priority rules?</a:t>
            </a:r>
          </a:p>
          <a:p>
            <a:pPr lvl="1">
              <a:spcBef>
                <a:spcPts val="1200"/>
              </a:spcBef>
            </a:pPr>
            <a:r>
              <a:rPr lang="en-US" dirty="0">
                <a:solidFill>
                  <a:schemeClr val="accent2">
                    <a:lumMod val="75000"/>
                  </a:schemeClr>
                </a:solidFill>
              </a:rPr>
              <a:t>Horizontal operation zones such as flood and con pools offer some protection for higher priority rules, but can still allow a lower priority rule to impact yield. Splitting the pool vertically (water accounts), so that each rule can use water at any reservoir elevation AND reserve its own water, can help reduce impacts between objectives. We will discuss this idea in more detail later.</a:t>
            </a:r>
          </a:p>
          <a:p>
            <a:pPr marL="0" indent="0">
              <a:lnSpc>
                <a:spcPct val="100000"/>
              </a:lnSpc>
              <a:buNone/>
            </a:pPr>
            <a:endParaRPr lang="en-US" sz="2400" dirty="0"/>
          </a:p>
        </p:txBody>
      </p:sp>
    </p:spTree>
    <p:extLst>
      <p:ext uri="{BB962C8B-B14F-4D97-AF65-F5344CB8AC3E}">
        <p14:creationId xmlns:p14="http://schemas.microsoft.com/office/powerpoint/2010/main" val="363331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46F5F-5AE7-4883-B6CD-A448CACBE911}"/>
              </a:ext>
            </a:extLst>
          </p:cNvPr>
          <p:cNvSpPr>
            <a:spLocks noGrp="1"/>
          </p:cNvSpPr>
          <p:nvPr>
            <p:ph type="title"/>
          </p:nvPr>
        </p:nvSpPr>
        <p:spPr/>
        <p:txBody>
          <a:bodyPr/>
          <a:lstStyle/>
          <a:p>
            <a:r>
              <a:rPr lang="en-US" dirty="0"/>
              <a:t>Multiple Purposes</a:t>
            </a:r>
          </a:p>
        </p:txBody>
      </p:sp>
      <p:sp>
        <p:nvSpPr>
          <p:cNvPr id="3" name="Content Placeholder 2">
            <a:extLst>
              <a:ext uri="{FF2B5EF4-FFF2-40B4-BE49-F238E27FC236}">
                <a16:creationId xmlns:a16="http://schemas.microsoft.com/office/drawing/2014/main" id="{904002F8-73EF-4E37-8C83-0AB0F48F2A7D}"/>
              </a:ext>
            </a:extLst>
          </p:cNvPr>
          <p:cNvSpPr>
            <a:spLocks noGrp="1"/>
          </p:cNvSpPr>
          <p:nvPr>
            <p:ph idx="1"/>
          </p:nvPr>
        </p:nvSpPr>
        <p:spPr>
          <a:xfrm>
            <a:off x="628650" y="1130967"/>
            <a:ext cx="3681080" cy="5045995"/>
          </a:xfrm>
        </p:spPr>
        <p:txBody>
          <a:bodyPr/>
          <a:lstStyle/>
          <a:p>
            <a:r>
              <a:rPr lang="en-US" dirty="0"/>
              <a:t>Reservoirs can have many authorized purposes</a:t>
            </a:r>
          </a:p>
          <a:p>
            <a:pPr lvl="1">
              <a:spcBef>
                <a:spcPts val="1800"/>
              </a:spcBef>
            </a:pPr>
            <a:r>
              <a:rPr lang="en-US" dirty="0"/>
              <a:t>Water Supply</a:t>
            </a:r>
          </a:p>
          <a:p>
            <a:pPr lvl="1"/>
            <a:r>
              <a:rPr lang="en-US" dirty="0"/>
              <a:t>Flood risk management</a:t>
            </a:r>
          </a:p>
          <a:p>
            <a:pPr lvl="1"/>
            <a:r>
              <a:rPr lang="en-US" dirty="0"/>
              <a:t>Hydropower</a:t>
            </a:r>
          </a:p>
          <a:p>
            <a:pPr lvl="1"/>
            <a:r>
              <a:rPr lang="en-US" dirty="0"/>
              <a:t>Navigation</a:t>
            </a:r>
          </a:p>
          <a:p>
            <a:pPr lvl="1"/>
            <a:r>
              <a:rPr lang="en-US" dirty="0"/>
              <a:t>Fish and Wildlife benefits</a:t>
            </a:r>
          </a:p>
          <a:p>
            <a:pPr lvl="1"/>
            <a:r>
              <a:rPr lang="en-US" dirty="0"/>
              <a:t>Recreation</a:t>
            </a:r>
          </a:p>
          <a:p>
            <a:endParaRPr lang="en-US" dirty="0"/>
          </a:p>
        </p:txBody>
      </p:sp>
      <p:grpSp>
        <p:nvGrpSpPr>
          <p:cNvPr id="4" name="Group 3">
            <a:extLst>
              <a:ext uri="{FF2B5EF4-FFF2-40B4-BE49-F238E27FC236}">
                <a16:creationId xmlns:a16="http://schemas.microsoft.com/office/drawing/2014/main" id="{10D10869-C85F-4FD7-8B31-B1209E4EC7FC}"/>
              </a:ext>
            </a:extLst>
          </p:cNvPr>
          <p:cNvGrpSpPr/>
          <p:nvPr/>
        </p:nvGrpSpPr>
        <p:grpSpPr>
          <a:xfrm>
            <a:off x="4572000" y="1298222"/>
            <a:ext cx="4572000" cy="5541524"/>
            <a:chOff x="5429945" y="365125"/>
            <a:chExt cx="4865521" cy="5811839"/>
          </a:xfrm>
        </p:grpSpPr>
        <p:pic>
          <p:nvPicPr>
            <p:cNvPr id="5" name="Picture 2" descr="Image result for flood">
              <a:extLst>
                <a:ext uri="{FF2B5EF4-FFF2-40B4-BE49-F238E27FC236}">
                  <a16:creationId xmlns:a16="http://schemas.microsoft.com/office/drawing/2014/main" id="{8EF77D7C-05B9-4F21-B388-6EC87A90D09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413623" y="365125"/>
              <a:ext cx="2881842" cy="1983677"/>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6" name="Picture 4" descr="Image result for tap water">
              <a:extLst>
                <a:ext uri="{FF2B5EF4-FFF2-40B4-BE49-F238E27FC236}">
                  <a16:creationId xmlns:a16="http://schemas.microsoft.com/office/drawing/2014/main" id="{DBF1467F-62E0-4370-B404-607EA60A48B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29947" y="365125"/>
              <a:ext cx="1983677" cy="1985973"/>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7" name="Picture 6" descr="Image result for bonneville dam">
              <a:extLst>
                <a:ext uri="{FF2B5EF4-FFF2-40B4-BE49-F238E27FC236}">
                  <a16:creationId xmlns:a16="http://schemas.microsoft.com/office/drawing/2014/main" id="{3CD445D6-FFAC-48AC-B8A5-BB365E1009DD}"/>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29947" y="2349684"/>
              <a:ext cx="2788365" cy="1851475"/>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8" name="Picture 8" descr="Image result for barge">
              <a:extLst>
                <a:ext uri="{FF2B5EF4-FFF2-40B4-BE49-F238E27FC236}">
                  <a16:creationId xmlns:a16="http://schemas.microsoft.com/office/drawing/2014/main" id="{108C28F4-BB4A-4144-B95D-33EA90223AF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218312" y="2348801"/>
              <a:ext cx="2077154" cy="1851475"/>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9" name="Picture 10" descr="Image result for trout">
              <a:extLst>
                <a:ext uri="{FF2B5EF4-FFF2-40B4-BE49-F238E27FC236}">
                  <a16:creationId xmlns:a16="http://schemas.microsoft.com/office/drawing/2014/main" id="{20814493-BD4B-463B-84BB-8277D240A931}"/>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29945" y="4211565"/>
              <a:ext cx="4865520" cy="1965399"/>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17011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400AE-311B-4D34-B1BD-8C8EFADD28AF}"/>
              </a:ext>
            </a:extLst>
          </p:cNvPr>
          <p:cNvSpPr>
            <a:spLocks noGrp="1"/>
          </p:cNvSpPr>
          <p:nvPr>
            <p:ph type="title"/>
          </p:nvPr>
        </p:nvSpPr>
        <p:spPr/>
        <p:txBody>
          <a:bodyPr/>
          <a:lstStyle/>
          <a:p>
            <a:r>
              <a:rPr lang="en-US" dirty="0"/>
              <a:t>Multiple Purposes</a:t>
            </a:r>
          </a:p>
        </p:txBody>
      </p:sp>
      <p:sp>
        <p:nvSpPr>
          <p:cNvPr id="3" name="Content Placeholder 2">
            <a:extLst>
              <a:ext uri="{FF2B5EF4-FFF2-40B4-BE49-F238E27FC236}">
                <a16:creationId xmlns:a16="http://schemas.microsoft.com/office/drawing/2014/main" id="{65CC6953-4495-4CD3-9AC7-3420B90F9C92}"/>
              </a:ext>
            </a:extLst>
          </p:cNvPr>
          <p:cNvSpPr>
            <a:spLocks noGrp="1"/>
          </p:cNvSpPr>
          <p:nvPr>
            <p:ph idx="1"/>
          </p:nvPr>
        </p:nvSpPr>
        <p:spPr/>
        <p:txBody>
          <a:bodyPr/>
          <a:lstStyle/>
          <a:p>
            <a:r>
              <a:rPr lang="en-US" dirty="0"/>
              <a:t>Purposes will interact and affect each other, and operating for one purpose may constrain others</a:t>
            </a:r>
          </a:p>
          <a:p>
            <a:r>
              <a:rPr lang="en-US" dirty="0"/>
              <a:t>The Water Control Manual defines operational balance for all purposes</a:t>
            </a:r>
          </a:p>
          <a:p>
            <a:pPr lvl="1"/>
            <a:r>
              <a:rPr lang="en-US" dirty="0"/>
              <a:t>Operators do have some discretion within WCM limits</a:t>
            </a:r>
          </a:p>
          <a:p>
            <a:pPr>
              <a:lnSpc>
                <a:spcPct val="100000"/>
              </a:lnSpc>
              <a:buClr>
                <a:schemeClr val="accent1"/>
              </a:buClr>
              <a:buFont typeface="Wingdings" panose="05000000000000000000" pitchFamily="2" charset="2"/>
              <a:buChar char="§"/>
            </a:pPr>
            <a:r>
              <a:rPr lang="en-US" dirty="0"/>
              <a:t>Some purposes will lower</a:t>
            </a:r>
          </a:p>
          <a:p>
            <a:pPr>
              <a:lnSpc>
                <a:spcPct val="100000"/>
              </a:lnSpc>
              <a:spcBef>
                <a:spcPts val="0"/>
              </a:spcBef>
              <a:buClr>
                <a:schemeClr val="accent1"/>
              </a:buClr>
              <a:buNone/>
            </a:pPr>
            <a:r>
              <a:rPr lang="en-US" dirty="0"/>
              <a:t> 	firm yield, while others </a:t>
            </a:r>
          </a:p>
          <a:p>
            <a:pPr indent="0">
              <a:lnSpc>
                <a:spcPct val="100000"/>
              </a:lnSpc>
              <a:spcBef>
                <a:spcPts val="0"/>
              </a:spcBef>
              <a:buClr>
                <a:schemeClr val="accent1"/>
              </a:buClr>
              <a:buNone/>
            </a:pPr>
            <a:r>
              <a:rPr lang="en-US" dirty="0"/>
              <a:t>will not</a:t>
            </a:r>
          </a:p>
          <a:p>
            <a:pPr lvl="1">
              <a:lnSpc>
                <a:spcPct val="110000"/>
              </a:lnSpc>
              <a:buClr>
                <a:schemeClr val="accent1"/>
              </a:buClr>
              <a:buFont typeface="Calibri" panose="020F0502020204030204" pitchFamily="34" charset="0"/>
              <a:buChar char="–"/>
            </a:pPr>
            <a:r>
              <a:rPr lang="en-US" sz="2800" u="sng" dirty="0"/>
              <a:t>Competing</a:t>
            </a:r>
            <a:r>
              <a:rPr lang="en-US" sz="2800" dirty="0"/>
              <a:t> vs. </a:t>
            </a:r>
          </a:p>
          <a:p>
            <a:pPr lvl="1" indent="0">
              <a:lnSpc>
                <a:spcPct val="110000"/>
              </a:lnSpc>
              <a:spcBef>
                <a:spcPts val="0"/>
              </a:spcBef>
              <a:buClr>
                <a:schemeClr val="accent1"/>
              </a:buClr>
              <a:buNone/>
            </a:pPr>
            <a:r>
              <a:rPr lang="en-US" sz="2800" u="sng" dirty="0"/>
              <a:t>complementary</a:t>
            </a:r>
            <a:r>
              <a:rPr lang="en-US" sz="2800" dirty="0"/>
              <a:t> </a:t>
            </a:r>
          </a:p>
          <a:p>
            <a:pPr lvl="1" indent="0">
              <a:lnSpc>
                <a:spcPct val="110000"/>
              </a:lnSpc>
              <a:spcBef>
                <a:spcPts val="0"/>
              </a:spcBef>
              <a:buClr>
                <a:schemeClr val="accent1"/>
              </a:buClr>
              <a:buNone/>
            </a:pPr>
            <a:r>
              <a:rPr lang="en-US" sz="2800" dirty="0"/>
              <a:t>purposes</a:t>
            </a:r>
          </a:p>
          <a:p>
            <a:endParaRPr lang="en-US" dirty="0"/>
          </a:p>
        </p:txBody>
      </p:sp>
      <p:pic>
        <p:nvPicPr>
          <p:cNvPr id="4" name="Picture 4" descr="File:Balanced scale of Justice.svg">
            <a:extLst>
              <a:ext uri="{FF2B5EF4-FFF2-40B4-BE49-F238E27FC236}">
                <a16:creationId xmlns:a16="http://schemas.microsoft.com/office/drawing/2014/main" id="{9B4C4A89-716C-4A5F-9672-18E97458124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07138" y="3429000"/>
            <a:ext cx="3960871" cy="3110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306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E46BC-ABF6-4E6B-9CFB-BD36A6D211E3}"/>
              </a:ext>
            </a:extLst>
          </p:cNvPr>
          <p:cNvSpPr>
            <a:spLocks noGrp="1"/>
          </p:cNvSpPr>
          <p:nvPr>
            <p:ph type="title"/>
          </p:nvPr>
        </p:nvSpPr>
        <p:spPr/>
        <p:txBody>
          <a:bodyPr/>
          <a:lstStyle/>
          <a:p>
            <a:r>
              <a:rPr lang="en-US" dirty="0"/>
              <a:t>Water Supply</a:t>
            </a:r>
          </a:p>
        </p:txBody>
      </p:sp>
      <p:sp>
        <p:nvSpPr>
          <p:cNvPr id="3" name="Content Placeholder 2">
            <a:extLst>
              <a:ext uri="{FF2B5EF4-FFF2-40B4-BE49-F238E27FC236}">
                <a16:creationId xmlns:a16="http://schemas.microsoft.com/office/drawing/2014/main" id="{3BE43172-F965-42B2-AE66-5EF4C3D1A495}"/>
              </a:ext>
            </a:extLst>
          </p:cNvPr>
          <p:cNvSpPr>
            <a:spLocks noGrp="1"/>
          </p:cNvSpPr>
          <p:nvPr>
            <p:ph idx="1"/>
          </p:nvPr>
        </p:nvSpPr>
        <p:spPr/>
        <p:txBody>
          <a:bodyPr/>
          <a:lstStyle/>
          <a:p>
            <a:r>
              <a:rPr lang="en-US" dirty="0"/>
              <a:t>Water supply is the primary focus of this course</a:t>
            </a:r>
          </a:p>
          <a:p>
            <a:r>
              <a:rPr lang="en-US" dirty="0"/>
              <a:t>Many yield studies are concerned with firm yield for water supply</a:t>
            </a:r>
          </a:p>
          <a:p>
            <a:r>
              <a:rPr lang="en-US" dirty="0"/>
              <a:t>Our lectures and workshops so far have assumed water supply is the </a:t>
            </a:r>
            <a:r>
              <a:rPr lang="en-US" u="sng" dirty="0"/>
              <a:t>only</a:t>
            </a:r>
            <a:r>
              <a:rPr lang="en-US" dirty="0"/>
              <a:t> purpose of the reservoir</a:t>
            </a:r>
          </a:p>
          <a:p>
            <a:r>
              <a:rPr lang="en-US" dirty="0"/>
              <a:t>Water supply will benefit from larger storage volumes and lower releases to other purposes</a:t>
            </a:r>
          </a:p>
        </p:txBody>
      </p:sp>
    </p:spTree>
    <p:extLst>
      <p:ext uri="{BB962C8B-B14F-4D97-AF65-F5344CB8AC3E}">
        <p14:creationId xmlns:p14="http://schemas.microsoft.com/office/powerpoint/2010/main" val="291926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D0685-F7A4-463E-9A87-F2CDF947EFA0}"/>
              </a:ext>
            </a:extLst>
          </p:cNvPr>
          <p:cNvSpPr>
            <a:spLocks noGrp="1"/>
          </p:cNvSpPr>
          <p:nvPr>
            <p:ph type="title"/>
          </p:nvPr>
        </p:nvSpPr>
        <p:spPr/>
        <p:txBody>
          <a:bodyPr/>
          <a:lstStyle/>
          <a:p>
            <a:r>
              <a:rPr lang="en-US" dirty="0"/>
              <a:t>Flood Risk Management</a:t>
            </a:r>
          </a:p>
        </p:txBody>
      </p:sp>
      <p:sp>
        <p:nvSpPr>
          <p:cNvPr id="3" name="Content Placeholder 2">
            <a:extLst>
              <a:ext uri="{FF2B5EF4-FFF2-40B4-BE49-F238E27FC236}">
                <a16:creationId xmlns:a16="http://schemas.microsoft.com/office/drawing/2014/main" id="{132DE326-057D-48B1-B829-DC4C02F74173}"/>
              </a:ext>
            </a:extLst>
          </p:cNvPr>
          <p:cNvSpPr>
            <a:spLocks noGrp="1"/>
          </p:cNvSpPr>
          <p:nvPr>
            <p:ph idx="1"/>
          </p:nvPr>
        </p:nvSpPr>
        <p:spPr>
          <a:xfrm>
            <a:off x="628649" y="1130967"/>
            <a:ext cx="8170293" cy="5045995"/>
          </a:xfrm>
        </p:spPr>
        <p:txBody>
          <a:bodyPr/>
          <a:lstStyle/>
          <a:p>
            <a:r>
              <a:rPr lang="en-US" dirty="0"/>
              <a:t>Flood risk management typically </a:t>
            </a:r>
            <a:r>
              <a:rPr lang="en-US" u="sng" dirty="0"/>
              <a:t>competes</a:t>
            </a:r>
            <a:r>
              <a:rPr lang="en-US" dirty="0"/>
              <a:t> with yield</a:t>
            </a:r>
          </a:p>
          <a:p>
            <a:pPr lvl="1"/>
            <a:r>
              <a:rPr lang="en-US" dirty="0"/>
              <a:t>Flood risk management requires keeping empty space in the reservoir</a:t>
            </a:r>
          </a:p>
          <a:p>
            <a:pPr lvl="1"/>
            <a:r>
              <a:rPr lang="en-US" dirty="0"/>
              <a:t>Water supply requires storing water until needed</a:t>
            </a:r>
          </a:p>
          <a:p>
            <a:r>
              <a:rPr lang="en-US" dirty="0"/>
              <a:t>The competition can be reduced if the flood season is limited</a:t>
            </a:r>
          </a:p>
          <a:p>
            <a:pPr lvl="1"/>
            <a:r>
              <a:rPr lang="en-US" dirty="0"/>
              <a:t>More water can be stored for supply during seasons that floods are unlikely</a:t>
            </a:r>
          </a:p>
          <a:p>
            <a:pPr lvl="1"/>
            <a:r>
              <a:rPr lang="en-US" dirty="0"/>
              <a:t>Seasonal guide curves</a:t>
            </a:r>
          </a:p>
          <a:p>
            <a:pPr lvl="1"/>
            <a:r>
              <a:rPr lang="en-US" dirty="0"/>
              <a:t>Conditional guide curves</a:t>
            </a:r>
          </a:p>
        </p:txBody>
      </p:sp>
    </p:spTree>
    <p:extLst>
      <p:ext uri="{BB962C8B-B14F-4D97-AF65-F5344CB8AC3E}">
        <p14:creationId xmlns:p14="http://schemas.microsoft.com/office/powerpoint/2010/main" val="3411647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D604E-554B-476A-956D-6016AE5B357E}"/>
              </a:ext>
            </a:extLst>
          </p:cNvPr>
          <p:cNvSpPr>
            <a:spLocks noGrp="1"/>
          </p:cNvSpPr>
          <p:nvPr>
            <p:ph type="title"/>
          </p:nvPr>
        </p:nvSpPr>
        <p:spPr/>
        <p:txBody>
          <a:bodyPr/>
          <a:lstStyle/>
          <a:p>
            <a:r>
              <a:rPr lang="en-US" dirty="0"/>
              <a:t>Hydropower</a:t>
            </a:r>
          </a:p>
        </p:txBody>
      </p:sp>
      <p:sp>
        <p:nvSpPr>
          <p:cNvPr id="3" name="Content Placeholder 2">
            <a:extLst>
              <a:ext uri="{FF2B5EF4-FFF2-40B4-BE49-F238E27FC236}">
                <a16:creationId xmlns:a16="http://schemas.microsoft.com/office/drawing/2014/main" id="{F3BCFA98-4562-4D06-A80F-47A8B76AE1C6}"/>
              </a:ext>
            </a:extLst>
          </p:cNvPr>
          <p:cNvSpPr>
            <a:spLocks noGrp="1"/>
          </p:cNvSpPr>
          <p:nvPr>
            <p:ph idx="1"/>
          </p:nvPr>
        </p:nvSpPr>
        <p:spPr>
          <a:xfrm>
            <a:off x="628649" y="1130967"/>
            <a:ext cx="8050129" cy="5045995"/>
          </a:xfrm>
        </p:spPr>
        <p:txBody>
          <a:bodyPr/>
          <a:lstStyle/>
          <a:p>
            <a:r>
              <a:rPr lang="en-US" dirty="0"/>
              <a:t>Hydropower requires releasing water from the reservoir through turbines</a:t>
            </a:r>
          </a:p>
          <a:p>
            <a:r>
              <a:rPr lang="en-US" dirty="0"/>
              <a:t>Impact on firm yield for water supply depends on the layout of the system</a:t>
            </a:r>
          </a:p>
          <a:p>
            <a:pPr lvl="1"/>
            <a:r>
              <a:rPr lang="en-US" dirty="0"/>
              <a:t>Supply diversions pulled directly from the reservoir pool will </a:t>
            </a:r>
            <a:r>
              <a:rPr lang="en-US" u="sng" dirty="0"/>
              <a:t>compete</a:t>
            </a:r>
            <a:r>
              <a:rPr lang="en-US" dirty="0"/>
              <a:t> with hydropower</a:t>
            </a:r>
          </a:p>
          <a:p>
            <a:pPr lvl="1"/>
            <a:r>
              <a:rPr lang="en-US" dirty="0"/>
              <a:t>Supply diversions below the turbines are </a:t>
            </a:r>
            <a:r>
              <a:rPr lang="en-US" u="sng" dirty="0"/>
              <a:t>complementary</a:t>
            </a:r>
            <a:r>
              <a:rPr lang="en-US" dirty="0"/>
              <a:t> with hydropower</a:t>
            </a:r>
          </a:p>
          <a:p>
            <a:endParaRPr lang="en-US" dirty="0"/>
          </a:p>
        </p:txBody>
      </p:sp>
    </p:spTree>
    <p:extLst>
      <p:ext uri="{BB962C8B-B14F-4D97-AF65-F5344CB8AC3E}">
        <p14:creationId xmlns:p14="http://schemas.microsoft.com/office/powerpoint/2010/main" val="267940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8513B-4D42-488E-8B35-28A8DE6C45F7}"/>
              </a:ext>
            </a:extLst>
          </p:cNvPr>
          <p:cNvSpPr>
            <a:spLocks noGrp="1"/>
          </p:cNvSpPr>
          <p:nvPr>
            <p:ph type="title"/>
          </p:nvPr>
        </p:nvSpPr>
        <p:spPr/>
        <p:txBody>
          <a:bodyPr/>
          <a:lstStyle/>
          <a:p>
            <a:r>
              <a:rPr lang="en-US" dirty="0"/>
              <a:t>Hydropower</a:t>
            </a:r>
          </a:p>
        </p:txBody>
      </p:sp>
      <p:sp>
        <p:nvSpPr>
          <p:cNvPr id="3" name="Content Placeholder 2">
            <a:extLst>
              <a:ext uri="{FF2B5EF4-FFF2-40B4-BE49-F238E27FC236}">
                <a16:creationId xmlns:a16="http://schemas.microsoft.com/office/drawing/2014/main" id="{3200386D-2039-43C4-9FF0-E36D42747A61}"/>
              </a:ext>
            </a:extLst>
          </p:cNvPr>
          <p:cNvSpPr>
            <a:spLocks noGrp="1"/>
          </p:cNvSpPr>
          <p:nvPr>
            <p:ph idx="1"/>
          </p:nvPr>
        </p:nvSpPr>
        <p:spPr/>
        <p:txBody>
          <a:bodyPr/>
          <a:lstStyle/>
          <a:p>
            <a:r>
              <a:rPr lang="en-US" dirty="0"/>
              <a:t>Diversions from reservoir pool vs. downstream diversions</a:t>
            </a:r>
          </a:p>
          <a:p>
            <a:endParaRPr lang="en-US" dirty="0"/>
          </a:p>
        </p:txBody>
      </p:sp>
      <p:grpSp>
        <p:nvGrpSpPr>
          <p:cNvPr id="4" name="Group 3">
            <a:extLst>
              <a:ext uri="{FF2B5EF4-FFF2-40B4-BE49-F238E27FC236}">
                <a16:creationId xmlns:a16="http://schemas.microsoft.com/office/drawing/2014/main" id="{8F340608-6737-4837-B4F9-A83FA806AABF}"/>
              </a:ext>
            </a:extLst>
          </p:cNvPr>
          <p:cNvGrpSpPr/>
          <p:nvPr/>
        </p:nvGrpSpPr>
        <p:grpSpPr>
          <a:xfrm>
            <a:off x="795866" y="3770640"/>
            <a:ext cx="7552268" cy="2722234"/>
            <a:chOff x="863600" y="2432152"/>
            <a:chExt cx="7552268" cy="2722234"/>
          </a:xfrm>
        </p:grpSpPr>
        <p:cxnSp>
          <p:nvCxnSpPr>
            <p:cNvPr id="5" name="Straight Connector 4">
              <a:extLst>
                <a:ext uri="{FF2B5EF4-FFF2-40B4-BE49-F238E27FC236}">
                  <a16:creationId xmlns:a16="http://schemas.microsoft.com/office/drawing/2014/main" id="{2752123E-FD9F-4995-9C4F-B4D2BEF2DB9F}"/>
                </a:ext>
              </a:extLst>
            </p:cNvPr>
            <p:cNvCxnSpPr>
              <a:cxnSpLocks/>
            </p:cNvCxnSpPr>
            <p:nvPr/>
          </p:nvCxnSpPr>
          <p:spPr>
            <a:xfrm flipV="1">
              <a:off x="863600" y="3634431"/>
              <a:ext cx="7055556" cy="7246"/>
            </a:xfrm>
            <a:prstGeom prst="line">
              <a:avLst/>
            </a:prstGeom>
            <a:ln>
              <a:tailEnd type="arrow"/>
            </a:ln>
          </p:spPr>
          <p:style>
            <a:lnRef idx="3">
              <a:schemeClr val="accent1"/>
            </a:lnRef>
            <a:fillRef idx="0">
              <a:schemeClr val="accent1"/>
            </a:fillRef>
            <a:effectRef idx="2">
              <a:schemeClr val="accent1"/>
            </a:effectRef>
            <a:fontRef idx="minor">
              <a:schemeClr val="tx1"/>
            </a:fontRef>
          </p:style>
        </p:cxnSp>
        <p:sp>
          <p:nvSpPr>
            <p:cNvPr id="6" name="Isosceles Triangle 5">
              <a:extLst>
                <a:ext uri="{FF2B5EF4-FFF2-40B4-BE49-F238E27FC236}">
                  <a16:creationId xmlns:a16="http://schemas.microsoft.com/office/drawing/2014/main" id="{C4CE1A9D-60FC-4011-9B62-59999803FADF}"/>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EA55642-7171-4254-9575-13D45125721F}"/>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B080EF20-58C9-4599-B3E0-B73EA8C6C848}"/>
                </a:ext>
              </a:extLst>
            </p:cNvPr>
            <p:cNvCxnSpPr>
              <a:cxnSpLocks/>
              <a:endCxn id="17" idx="1"/>
            </p:cNvCxnSpPr>
            <p:nvPr/>
          </p:nvCxnSpPr>
          <p:spPr>
            <a:xfrm flipV="1">
              <a:off x="6135511" y="2929611"/>
              <a:ext cx="541867" cy="71206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cxnSp>
          <p:nvCxnSpPr>
            <p:cNvPr id="9" name="Straight Arrow Connector 8">
              <a:extLst>
                <a:ext uri="{FF2B5EF4-FFF2-40B4-BE49-F238E27FC236}">
                  <a16:creationId xmlns:a16="http://schemas.microsoft.com/office/drawing/2014/main" id="{BF2CD646-AC66-400F-8856-6A69BFEB7C4C}"/>
                </a:ext>
              </a:extLst>
            </p:cNvPr>
            <p:cNvCxnSpPr>
              <a:cxnSpLocks/>
            </p:cNvCxnSpPr>
            <p:nvPr/>
          </p:nvCxnSpPr>
          <p:spPr>
            <a:xfrm flipH="1">
              <a:off x="2173111" y="3833590"/>
              <a:ext cx="598297" cy="93697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36C767CF-8484-497D-8D1C-84F8E36B7731}"/>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11" name="TextBox 10">
              <a:extLst>
                <a:ext uri="{FF2B5EF4-FFF2-40B4-BE49-F238E27FC236}">
                  <a16:creationId xmlns:a16="http://schemas.microsoft.com/office/drawing/2014/main" id="{EA9C8369-0CEC-46F3-874D-A2FD404DAB0E}"/>
                </a:ext>
              </a:extLst>
            </p:cNvPr>
            <p:cNvSpPr txBox="1"/>
            <p:nvPr/>
          </p:nvSpPr>
          <p:spPr>
            <a:xfrm>
              <a:off x="1078089" y="4770566"/>
              <a:ext cx="3014133" cy="383820"/>
            </a:xfrm>
            <a:prstGeom prst="rect">
              <a:avLst/>
            </a:prstGeom>
            <a:noFill/>
          </p:spPr>
          <p:txBody>
            <a:bodyPr wrap="square" rtlCol="0">
              <a:spAutoFit/>
            </a:bodyPr>
            <a:lstStyle/>
            <a:p>
              <a:r>
                <a:rPr lang="en-US" dirty="0"/>
                <a:t>Diversion from reservoir pool</a:t>
              </a:r>
            </a:p>
          </p:txBody>
        </p:sp>
        <p:sp>
          <p:nvSpPr>
            <p:cNvPr id="12" name="TextBox 11">
              <a:extLst>
                <a:ext uri="{FF2B5EF4-FFF2-40B4-BE49-F238E27FC236}">
                  <a16:creationId xmlns:a16="http://schemas.microsoft.com/office/drawing/2014/main" id="{72A994CA-C7AB-4FCF-90CB-224EF983B357}"/>
                </a:ext>
              </a:extLst>
            </p:cNvPr>
            <p:cNvSpPr txBox="1"/>
            <p:nvPr/>
          </p:nvSpPr>
          <p:spPr>
            <a:xfrm>
              <a:off x="5401735" y="2432152"/>
              <a:ext cx="3014133" cy="383820"/>
            </a:xfrm>
            <a:prstGeom prst="rect">
              <a:avLst/>
            </a:prstGeom>
            <a:noFill/>
          </p:spPr>
          <p:txBody>
            <a:bodyPr wrap="square" rtlCol="0">
              <a:spAutoFit/>
            </a:bodyPr>
            <a:lstStyle/>
            <a:p>
              <a:r>
                <a:rPr lang="en-US" dirty="0"/>
                <a:t>Downstream diversion</a:t>
              </a:r>
            </a:p>
          </p:txBody>
        </p:sp>
        <p:sp>
          <p:nvSpPr>
            <p:cNvPr id="13" name="TextBox 12">
              <a:extLst>
                <a:ext uri="{FF2B5EF4-FFF2-40B4-BE49-F238E27FC236}">
                  <a16:creationId xmlns:a16="http://schemas.microsoft.com/office/drawing/2014/main" id="{F774BD16-CA0A-400D-9618-5A52BC415113}"/>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14" name="Lightning Bolt 13">
              <a:extLst>
                <a:ext uri="{FF2B5EF4-FFF2-40B4-BE49-F238E27FC236}">
                  <a16:creationId xmlns:a16="http://schemas.microsoft.com/office/drawing/2014/main" id="{EBA096AB-7D54-43B1-9F36-8CB2A12A26DC}"/>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C55CB21-3AD3-4C56-9DCF-203AE39D3358}"/>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16" name="TextBox 15">
              <a:extLst>
                <a:ext uri="{FF2B5EF4-FFF2-40B4-BE49-F238E27FC236}">
                  <a16:creationId xmlns:a16="http://schemas.microsoft.com/office/drawing/2014/main" id="{31CFB5A4-C6BB-4894-B070-1A5E8B09DE97}"/>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17" name="Rectangle 16">
              <a:extLst>
                <a:ext uri="{FF2B5EF4-FFF2-40B4-BE49-F238E27FC236}">
                  <a16:creationId xmlns:a16="http://schemas.microsoft.com/office/drawing/2014/main" id="{9BE7AF87-2A43-410D-B6AE-A379B477D02A}"/>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20427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C5123-1D8B-4105-8823-607C0C9F688F}"/>
              </a:ext>
            </a:extLst>
          </p:cNvPr>
          <p:cNvSpPr>
            <a:spLocks noGrp="1"/>
          </p:cNvSpPr>
          <p:nvPr>
            <p:ph type="title"/>
          </p:nvPr>
        </p:nvSpPr>
        <p:spPr/>
        <p:txBody>
          <a:bodyPr/>
          <a:lstStyle/>
          <a:p>
            <a:r>
              <a:rPr lang="en-US" dirty="0"/>
              <a:t>Hydropower</a:t>
            </a:r>
          </a:p>
        </p:txBody>
      </p:sp>
      <p:sp>
        <p:nvSpPr>
          <p:cNvPr id="3" name="Content Placeholder 2">
            <a:extLst>
              <a:ext uri="{FF2B5EF4-FFF2-40B4-BE49-F238E27FC236}">
                <a16:creationId xmlns:a16="http://schemas.microsoft.com/office/drawing/2014/main" id="{8BB96961-80C2-4B30-B9C0-0ECCD9569C02}"/>
              </a:ext>
            </a:extLst>
          </p:cNvPr>
          <p:cNvSpPr>
            <a:spLocks noGrp="1"/>
          </p:cNvSpPr>
          <p:nvPr>
            <p:ph idx="1"/>
          </p:nvPr>
        </p:nvSpPr>
        <p:spPr/>
        <p:txBody>
          <a:bodyPr/>
          <a:lstStyle/>
          <a:p>
            <a:r>
              <a:rPr lang="en-US" b="1" dirty="0">
                <a:solidFill>
                  <a:srgbClr val="0070C0"/>
                </a:solidFill>
              </a:rPr>
              <a:t>Diversions</a:t>
            </a:r>
            <a:r>
              <a:rPr lang="en-US" dirty="0"/>
              <a:t> </a:t>
            </a:r>
            <a:r>
              <a:rPr lang="en-US" b="1" dirty="0">
                <a:solidFill>
                  <a:srgbClr val="0070C0"/>
                </a:solidFill>
              </a:rPr>
              <a:t>from reservoir pool </a:t>
            </a:r>
            <a:r>
              <a:rPr lang="en-US" dirty="0"/>
              <a:t>typically compete with all uses (except flood risk management)</a:t>
            </a:r>
          </a:p>
          <a:p>
            <a:pPr lvl="1"/>
            <a:r>
              <a:rPr lang="en-US" dirty="0"/>
              <a:t>Less water is available in the reservoir to release for other purposes</a:t>
            </a:r>
          </a:p>
          <a:p>
            <a:pPr lvl="1"/>
            <a:r>
              <a:rPr lang="en-US" dirty="0"/>
              <a:t>The diverted water does not benefit any other purpose</a:t>
            </a:r>
          </a:p>
        </p:txBody>
      </p:sp>
      <p:grpSp>
        <p:nvGrpSpPr>
          <p:cNvPr id="4" name="Group 3">
            <a:extLst>
              <a:ext uri="{FF2B5EF4-FFF2-40B4-BE49-F238E27FC236}">
                <a16:creationId xmlns:a16="http://schemas.microsoft.com/office/drawing/2014/main" id="{2F892B3F-3058-440E-BE55-6764AC446669}"/>
              </a:ext>
            </a:extLst>
          </p:cNvPr>
          <p:cNvGrpSpPr/>
          <p:nvPr/>
        </p:nvGrpSpPr>
        <p:grpSpPr>
          <a:xfrm>
            <a:off x="795866" y="3770640"/>
            <a:ext cx="7552268" cy="2722234"/>
            <a:chOff x="863600" y="2432152"/>
            <a:chExt cx="7552268" cy="2722234"/>
          </a:xfrm>
        </p:grpSpPr>
        <p:cxnSp>
          <p:nvCxnSpPr>
            <p:cNvPr id="5" name="Straight Connector 4">
              <a:extLst>
                <a:ext uri="{FF2B5EF4-FFF2-40B4-BE49-F238E27FC236}">
                  <a16:creationId xmlns:a16="http://schemas.microsoft.com/office/drawing/2014/main" id="{2DAEA0CF-AEA7-4423-8576-AF92EF7B2DCB}"/>
                </a:ext>
              </a:extLst>
            </p:cNvPr>
            <p:cNvCxnSpPr>
              <a:cxnSpLocks/>
            </p:cNvCxnSpPr>
            <p:nvPr/>
          </p:nvCxnSpPr>
          <p:spPr>
            <a:xfrm flipV="1">
              <a:off x="863600" y="3634431"/>
              <a:ext cx="7055556" cy="7246"/>
            </a:xfrm>
            <a:prstGeom prst="line">
              <a:avLst/>
            </a:prstGeom>
          </p:spPr>
          <p:style>
            <a:lnRef idx="3">
              <a:schemeClr val="accent1"/>
            </a:lnRef>
            <a:fillRef idx="0">
              <a:schemeClr val="accent1"/>
            </a:fillRef>
            <a:effectRef idx="2">
              <a:schemeClr val="accent1"/>
            </a:effectRef>
            <a:fontRef idx="minor">
              <a:schemeClr val="tx1"/>
            </a:fontRef>
          </p:style>
        </p:cxnSp>
        <p:sp>
          <p:nvSpPr>
            <p:cNvPr id="6" name="Isosceles Triangle 5">
              <a:extLst>
                <a:ext uri="{FF2B5EF4-FFF2-40B4-BE49-F238E27FC236}">
                  <a16:creationId xmlns:a16="http://schemas.microsoft.com/office/drawing/2014/main" id="{3E787128-A95A-4E05-9F92-445A51EF2BD2}"/>
                </a:ext>
              </a:extLst>
            </p:cNvPr>
            <p:cNvSpPr/>
            <p:nvPr/>
          </p:nvSpPr>
          <p:spPr>
            <a:xfrm rot="16200000">
              <a:off x="1879614" y="3043351"/>
              <a:ext cx="1083736" cy="11965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5E0B94E-E062-4FBE-9F3C-A63CC8A42980}"/>
                </a:ext>
              </a:extLst>
            </p:cNvPr>
            <p:cNvSpPr/>
            <p:nvPr/>
          </p:nvSpPr>
          <p:spPr>
            <a:xfrm>
              <a:off x="4871156" y="3449765"/>
              <a:ext cx="395111" cy="39511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D7FAE061-3CE8-4E28-9DD7-3E944FCC8578}"/>
                </a:ext>
              </a:extLst>
            </p:cNvPr>
            <p:cNvCxnSpPr>
              <a:cxnSpLocks/>
              <a:endCxn id="17" idx="1"/>
            </p:cNvCxnSpPr>
            <p:nvPr/>
          </p:nvCxnSpPr>
          <p:spPr>
            <a:xfrm flipV="1">
              <a:off x="6135511" y="2929611"/>
              <a:ext cx="541867" cy="712066"/>
            </a:xfrm>
            <a:prstGeom prst="straightConnector1">
              <a:avLst/>
            </a:prstGeom>
            <a:ln>
              <a:solidFill>
                <a:schemeClr val="bg1">
                  <a:lumMod val="85000"/>
                </a:schemeClr>
              </a:solidFill>
              <a:tailEnd type="triangle" w="lg" len="lg"/>
            </a:ln>
          </p:spPr>
          <p:style>
            <a:lnRef idx="3">
              <a:schemeClr val="accent2"/>
            </a:lnRef>
            <a:fillRef idx="0">
              <a:schemeClr val="accent2"/>
            </a:fillRef>
            <a:effectRef idx="2">
              <a:schemeClr val="accent2"/>
            </a:effectRef>
            <a:fontRef idx="minor">
              <a:schemeClr val="tx1"/>
            </a:fontRef>
          </p:style>
        </p:cxnSp>
        <p:cxnSp>
          <p:nvCxnSpPr>
            <p:cNvPr id="9" name="Straight Arrow Connector 8">
              <a:extLst>
                <a:ext uri="{FF2B5EF4-FFF2-40B4-BE49-F238E27FC236}">
                  <a16:creationId xmlns:a16="http://schemas.microsoft.com/office/drawing/2014/main" id="{E1C50F0A-93D5-4FD6-BD86-C0CA1319DA4D}"/>
                </a:ext>
              </a:extLst>
            </p:cNvPr>
            <p:cNvCxnSpPr>
              <a:cxnSpLocks/>
            </p:cNvCxnSpPr>
            <p:nvPr/>
          </p:nvCxnSpPr>
          <p:spPr>
            <a:xfrm flipH="1">
              <a:off x="2173111" y="3833590"/>
              <a:ext cx="598297" cy="936976"/>
            </a:xfrm>
            <a:prstGeom prst="straightConnector1">
              <a:avLst/>
            </a:prstGeom>
            <a:ln>
              <a:tailEnd type="triangle" w="lg" len="lg"/>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D7A38262-AEE2-4CCA-84DA-7CABE9C5DC07}"/>
                </a:ext>
              </a:extLst>
            </p:cNvPr>
            <p:cNvSpPr txBox="1"/>
            <p:nvPr/>
          </p:nvSpPr>
          <p:spPr>
            <a:xfrm>
              <a:off x="2360790" y="3449765"/>
              <a:ext cx="530577" cy="369332"/>
            </a:xfrm>
            <a:prstGeom prst="rect">
              <a:avLst/>
            </a:prstGeom>
            <a:noFill/>
          </p:spPr>
          <p:txBody>
            <a:bodyPr wrap="square" rtlCol="0">
              <a:spAutoFit/>
            </a:bodyPr>
            <a:lstStyle/>
            <a:p>
              <a:r>
                <a:rPr lang="en-US" dirty="0"/>
                <a:t>Res</a:t>
              </a:r>
            </a:p>
          </p:txBody>
        </p:sp>
        <p:sp>
          <p:nvSpPr>
            <p:cNvPr id="11" name="TextBox 10">
              <a:extLst>
                <a:ext uri="{FF2B5EF4-FFF2-40B4-BE49-F238E27FC236}">
                  <a16:creationId xmlns:a16="http://schemas.microsoft.com/office/drawing/2014/main" id="{5A393FDA-33AF-4B5B-B71B-CEF4CBAD8413}"/>
                </a:ext>
              </a:extLst>
            </p:cNvPr>
            <p:cNvSpPr txBox="1"/>
            <p:nvPr/>
          </p:nvSpPr>
          <p:spPr>
            <a:xfrm>
              <a:off x="1078089" y="4770566"/>
              <a:ext cx="3014133" cy="383820"/>
            </a:xfrm>
            <a:prstGeom prst="rect">
              <a:avLst/>
            </a:prstGeom>
            <a:noFill/>
          </p:spPr>
          <p:txBody>
            <a:bodyPr wrap="square" rtlCol="0">
              <a:spAutoFit/>
            </a:bodyPr>
            <a:lstStyle/>
            <a:p>
              <a:r>
                <a:rPr lang="en-US" dirty="0"/>
                <a:t>Diversion from reservoir pool</a:t>
              </a:r>
            </a:p>
          </p:txBody>
        </p:sp>
        <p:sp>
          <p:nvSpPr>
            <p:cNvPr id="12" name="TextBox 11">
              <a:extLst>
                <a:ext uri="{FF2B5EF4-FFF2-40B4-BE49-F238E27FC236}">
                  <a16:creationId xmlns:a16="http://schemas.microsoft.com/office/drawing/2014/main" id="{537BFB31-5327-465D-BBBE-E4F4595D7024}"/>
                </a:ext>
              </a:extLst>
            </p:cNvPr>
            <p:cNvSpPr txBox="1"/>
            <p:nvPr/>
          </p:nvSpPr>
          <p:spPr>
            <a:xfrm>
              <a:off x="5401735" y="2432152"/>
              <a:ext cx="3014133" cy="383820"/>
            </a:xfrm>
            <a:prstGeom prst="rect">
              <a:avLst/>
            </a:prstGeom>
            <a:noFill/>
          </p:spPr>
          <p:txBody>
            <a:bodyPr wrap="square" rtlCol="0">
              <a:spAutoFit/>
            </a:bodyPr>
            <a:lstStyle>
              <a:defPPr>
                <a:defRPr lang="en-US"/>
              </a:defPPr>
              <a:lvl1pPr>
                <a:defRPr>
                  <a:solidFill>
                    <a:schemeClr val="bg1">
                      <a:lumMod val="75000"/>
                    </a:schemeClr>
                  </a:solidFill>
                </a:defRPr>
              </a:lvl1pPr>
            </a:lstStyle>
            <a:p>
              <a:r>
                <a:rPr lang="en-US" dirty="0"/>
                <a:t>Downstream diversion</a:t>
              </a:r>
            </a:p>
          </p:txBody>
        </p:sp>
        <p:sp>
          <p:nvSpPr>
            <p:cNvPr id="13" name="TextBox 12">
              <a:extLst>
                <a:ext uri="{FF2B5EF4-FFF2-40B4-BE49-F238E27FC236}">
                  <a16:creationId xmlns:a16="http://schemas.microsoft.com/office/drawing/2014/main" id="{6BEE1284-66D6-46ED-AA7F-E917DADF5871}"/>
                </a:ext>
              </a:extLst>
            </p:cNvPr>
            <p:cNvSpPr txBox="1"/>
            <p:nvPr/>
          </p:nvSpPr>
          <p:spPr>
            <a:xfrm>
              <a:off x="4775214" y="3756166"/>
              <a:ext cx="598297" cy="369332"/>
            </a:xfrm>
            <a:prstGeom prst="rect">
              <a:avLst/>
            </a:prstGeom>
            <a:noFill/>
          </p:spPr>
          <p:txBody>
            <a:bodyPr wrap="square" rtlCol="0">
              <a:spAutoFit/>
            </a:bodyPr>
            <a:lstStyle/>
            <a:p>
              <a:r>
                <a:rPr lang="en-US" dirty="0"/>
                <a:t>City</a:t>
              </a:r>
            </a:p>
          </p:txBody>
        </p:sp>
        <p:sp>
          <p:nvSpPr>
            <p:cNvPr id="14" name="Lightning Bolt 13">
              <a:extLst>
                <a:ext uri="{FF2B5EF4-FFF2-40B4-BE49-F238E27FC236}">
                  <a16:creationId xmlns:a16="http://schemas.microsoft.com/office/drawing/2014/main" id="{94B5BBF5-3341-4023-B00D-EDA899188EC3}"/>
                </a:ext>
              </a:extLst>
            </p:cNvPr>
            <p:cNvSpPr/>
            <p:nvPr/>
          </p:nvSpPr>
          <p:spPr>
            <a:xfrm>
              <a:off x="2891367" y="3449765"/>
              <a:ext cx="280825" cy="395111"/>
            </a:xfrm>
            <a:prstGeom prst="lightningBol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22D9ACF-6B63-4A30-A10A-C17F0ADD64A3}"/>
                </a:ext>
              </a:extLst>
            </p:cNvPr>
            <p:cNvSpPr txBox="1"/>
            <p:nvPr/>
          </p:nvSpPr>
          <p:spPr>
            <a:xfrm>
              <a:off x="3019778" y="3276358"/>
              <a:ext cx="1354652" cy="369332"/>
            </a:xfrm>
            <a:prstGeom prst="rect">
              <a:avLst/>
            </a:prstGeom>
            <a:noFill/>
          </p:spPr>
          <p:txBody>
            <a:bodyPr wrap="square" rtlCol="0">
              <a:spAutoFit/>
            </a:bodyPr>
            <a:lstStyle/>
            <a:p>
              <a:r>
                <a:rPr lang="en-US" dirty="0"/>
                <a:t>Powerplant</a:t>
              </a:r>
            </a:p>
          </p:txBody>
        </p:sp>
        <p:sp>
          <p:nvSpPr>
            <p:cNvPr id="16" name="TextBox 15">
              <a:extLst>
                <a:ext uri="{FF2B5EF4-FFF2-40B4-BE49-F238E27FC236}">
                  <a16:creationId xmlns:a16="http://schemas.microsoft.com/office/drawing/2014/main" id="{27CA67D9-00EB-4C28-8DFA-DF86ADDE7498}"/>
                </a:ext>
              </a:extLst>
            </p:cNvPr>
            <p:cNvSpPr txBox="1"/>
            <p:nvPr/>
          </p:nvSpPr>
          <p:spPr>
            <a:xfrm>
              <a:off x="6553168" y="3004196"/>
              <a:ext cx="767646" cy="369332"/>
            </a:xfrm>
            <a:prstGeom prst="rect">
              <a:avLst/>
            </a:prstGeom>
            <a:noFill/>
          </p:spPr>
          <p:txBody>
            <a:bodyPr wrap="square" rtlCol="0">
              <a:spAutoFit/>
            </a:bodyPr>
            <a:lstStyle/>
            <a:p>
              <a:r>
                <a:rPr lang="en-US" dirty="0"/>
                <a:t>Town</a:t>
              </a:r>
            </a:p>
          </p:txBody>
        </p:sp>
        <p:sp>
          <p:nvSpPr>
            <p:cNvPr id="17" name="Rectangle 16">
              <a:extLst>
                <a:ext uri="{FF2B5EF4-FFF2-40B4-BE49-F238E27FC236}">
                  <a16:creationId xmlns:a16="http://schemas.microsoft.com/office/drawing/2014/main" id="{52628112-E0F7-49BF-B737-9A644A38649B}"/>
                </a:ext>
              </a:extLst>
            </p:cNvPr>
            <p:cNvSpPr/>
            <p:nvPr/>
          </p:nvSpPr>
          <p:spPr>
            <a:xfrm>
              <a:off x="6677378" y="2778416"/>
              <a:ext cx="302389" cy="30238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18109803"/>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9" ma:contentTypeDescription="Create a new document." ma:contentTypeScope="" ma:versionID="e5d832de649b39a0cdf70a7bf252ab76">
  <xsd:schema xmlns:xsd="http://www.w3.org/2001/XMLSchema" xmlns:xs="http://www.w3.org/2001/XMLSchema" xmlns:p="http://schemas.microsoft.com/office/2006/metadata/properties" xmlns:ns2="c8afd60f-354f-4f4a-abdb-184ad2ddaf96" targetNamespace="http://schemas.microsoft.com/office/2006/metadata/properties" ma:root="true" ma:fieldsID="add97db66e3bfad7cab4cb6a64ba69f6" ns2:_="">
    <xsd:import namespace="c8afd60f-354f-4f4a-abdb-184ad2ddaf96"/>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BFAA4E0-1C55-431A-B96E-A84F65C409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afd60f-354f-4f4a-abdb-184ad2ddaf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AB63B40-91FF-43D1-8FF5-C2DB4C9D6BB8}">
  <ds:schemaRefs>
    <ds:schemaRef ds:uri="http://schemas.microsoft.com/sharepoint/v3/contenttype/forms"/>
  </ds:schemaRefs>
</ds:datastoreItem>
</file>

<file path=customXml/itemProps3.xml><?xml version="1.0" encoding="utf-8"?>
<ds:datastoreItem xmlns:ds="http://schemas.openxmlformats.org/officeDocument/2006/customXml" ds:itemID="{4AFC4FE4-E8AF-4223-96A2-960C2CBDB0B5}">
  <ds:schemaRefs>
    <ds:schemaRef ds:uri="http://schemas.microsoft.com/office/infopath/2007/PartnerControls"/>
    <ds:schemaRef ds:uri="http://purl.org/dc/elements/1.1/"/>
    <ds:schemaRef ds:uri="http://schemas.microsoft.com/office/2006/metadata/properties"/>
    <ds:schemaRef ds:uri="http://purl.org/dc/terms/"/>
    <ds:schemaRef ds:uri="c8afd60f-354f-4f4a-abdb-184ad2ddaf96"/>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37188</TotalTime>
  <Words>2261</Words>
  <Application>Microsoft Office PowerPoint</Application>
  <PresentationFormat>On-screen Show (4:3)</PresentationFormat>
  <Paragraphs>204</Paragraphs>
  <Slides>24</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Arial Narrow</vt:lpstr>
      <vt:lpstr>Calibri</vt:lpstr>
      <vt:lpstr>Wingdings</vt:lpstr>
      <vt:lpstr>1_Office Theme</vt:lpstr>
      <vt:lpstr>Conducting Reservoir Storage-Yield Analyses Using HEC-ResSim</vt:lpstr>
      <vt:lpstr>Introduction</vt:lpstr>
      <vt:lpstr>Multiple Purposes</vt:lpstr>
      <vt:lpstr>Multiple Purposes</vt:lpstr>
      <vt:lpstr>Water Supply</vt:lpstr>
      <vt:lpstr>Flood Risk Management</vt:lpstr>
      <vt:lpstr>Hydropower</vt:lpstr>
      <vt:lpstr>Hydropower</vt:lpstr>
      <vt:lpstr>Hydropower</vt:lpstr>
      <vt:lpstr>Hydropower</vt:lpstr>
      <vt:lpstr>Navigation</vt:lpstr>
      <vt:lpstr>Fish and Wildlife</vt:lpstr>
      <vt:lpstr>Portion of Pool</vt:lpstr>
      <vt:lpstr>HEC-ResSim Decision Process</vt:lpstr>
      <vt:lpstr>HEC-ResSim Decision Process</vt:lpstr>
      <vt:lpstr>HEC-ResSim Decision Process</vt:lpstr>
      <vt:lpstr>Operations</vt:lpstr>
      <vt:lpstr>Operations</vt:lpstr>
      <vt:lpstr>Class Discussion</vt:lpstr>
      <vt:lpstr>Operations</vt:lpstr>
      <vt:lpstr>Workshop #4 – Multipurpose Reservoirs</vt:lpstr>
      <vt:lpstr>Knowledge Check</vt:lpstr>
      <vt:lpstr>Knowledge Check</vt:lpstr>
      <vt:lpstr>Knowledge Check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Supply Study Training, Module 3, Conducting Reservoir Storage-Yield Analyses Using HEC-ResSim</dc:title>
  <dc:creator>Friesen, Noah</dc:creator>
  <cp:lastModifiedBy>Faber, Beth A CIV USARMY CEIWR (USA)</cp:lastModifiedBy>
  <cp:revision>116</cp:revision>
  <cp:lastPrinted>2019-08-22T14:54:06Z</cp:lastPrinted>
  <dcterms:created xsi:type="dcterms:W3CDTF">2018-08-30T17:26:08Z</dcterms:created>
  <dcterms:modified xsi:type="dcterms:W3CDTF">2022-12-14T17:05:28Z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y fmtid="{D5CDD505-2E9C-101B-9397-08002B2CF9AE}" pid="3" name="AuthorIds_UIVersion_5632">
    <vt:lpwstr>6</vt:lpwstr>
  </property>
  <property fmtid="{D5CDD505-2E9C-101B-9397-08002B2CF9AE}" pid="4" name="AuthorIds_UIVersion_14848">
    <vt:lpwstr>6</vt:lpwstr>
  </property>
</Properties>
</file>