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3" r:id="rId1"/>
  </p:sldMasterIdLst>
  <p:notesMasterIdLst>
    <p:notesMasterId r:id="rId24"/>
  </p:notesMasterIdLst>
  <p:handoutMasterIdLst>
    <p:handoutMasterId r:id="rId25"/>
  </p:handoutMasterIdLst>
  <p:sldIdLst>
    <p:sldId id="256" r:id="rId2"/>
    <p:sldId id="436" r:id="rId3"/>
    <p:sldId id="364" r:id="rId4"/>
    <p:sldId id="352" r:id="rId5"/>
    <p:sldId id="348" r:id="rId6"/>
    <p:sldId id="406" r:id="rId7"/>
    <p:sldId id="351" r:id="rId8"/>
    <p:sldId id="359" r:id="rId9"/>
    <p:sldId id="415" r:id="rId10"/>
    <p:sldId id="417" r:id="rId11"/>
    <p:sldId id="420" r:id="rId12"/>
    <p:sldId id="397" r:id="rId13"/>
    <p:sldId id="423" r:id="rId14"/>
    <p:sldId id="422" r:id="rId15"/>
    <p:sldId id="432" r:id="rId16"/>
    <p:sldId id="434" r:id="rId17"/>
    <p:sldId id="342" r:id="rId18"/>
    <p:sldId id="306" r:id="rId19"/>
    <p:sldId id="321" r:id="rId20"/>
    <p:sldId id="435" r:id="rId21"/>
    <p:sldId id="419" r:id="rId22"/>
    <p:sldId id="437" r:id="rId2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7">
          <p15:clr>
            <a:srgbClr val="A4A3A4"/>
          </p15:clr>
        </p15:guide>
        <p15:guide id="2" pos="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E64"/>
    <a:srgbClr val="33CCFF"/>
    <a:srgbClr val="FF3300"/>
    <a:srgbClr val="CBCBBE"/>
    <a:srgbClr val="000066"/>
    <a:srgbClr val="FF6600"/>
    <a:srgbClr val="0000FF"/>
    <a:srgbClr val="3366FF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2702" autoAdjust="0"/>
    <p:restoredTop sz="97646" autoAdjust="0"/>
  </p:normalViewPr>
  <p:slideViewPr>
    <p:cSldViewPr snapToGrid="0" showGuides="1">
      <p:cViewPr>
        <p:scale>
          <a:sx n="140" d="100"/>
          <a:sy n="140" d="100"/>
        </p:scale>
        <p:origin x="3396" y="588"/>
      </p:cViewPr>
      <p:guideLst>
        <p:guide orient="horz" pos="1737"/>
        <p:guide pos="5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116" d="100"/>
          <a:sy n="116" d="100"/>
        </p:scale>
        <p:origin x="4884" y="102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75771" y="208307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918" y="208307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2.3-L-10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75771" y="8999331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Hanbali</a:t>
            </a:r>
            <a:r>
              <a:rPr lang="en-US" dirty="0"/>
              <a:t> 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919" y="8999331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9351D25-818C-4D4F-9AE5-5F6F8CBA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754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2.3-L-10</a:t>
            </a:r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000"/>
            </a:lvl1pPr>
          </a:lstStyle>
          <a:p>
            <a:pPr>
              <a:defRPr/>
            </a:pPr>
            <a:r>
              <a:rPr lang="en-US" dirty="0"/>
              <a:t>Hanbali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000"/>
            </a:lvl1pPr>
          </a:lstStyle>
          <a:p>
            <a:pPr>
              <a:defRPr/>
            </a:pPr>
            <a:fld id="{847ABDD0-7048-41B7-9985-6032E9CCB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9425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L-09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/>
              <a:t>Hanbali 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D46A7-2BC3-49D0-BF26-13C7E6ABD71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4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EB7DA7-3DBD-4CAD-9B17-2136762F02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448B7-18FC-42DF-9C5A-19F00739BB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50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271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1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90204D94-9DA0-4006-845C-07256AE6A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4124325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270339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70340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0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0344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0345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0" descr="iDownloa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Rule-Based </a:t>
            </a:r>
            <a:br>
              <a:rPr lang="en-US" dirty="0"/>
            </a:br>
            <a:r>
              <a:rPr lang="en-US" dirty="0"/>
              <a:t>Reservoir Operation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HEC-ResSim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Allowable Range of Releases &amp; Release Decision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780547" y="1459832"/>
            <a:ext cx="4231105" cy="5342020"/>
          </a:xfrm>
        </p:spPr>
        <p:txBody>
          <a:bodyPr/>
          <a:lstStyle/>
          <a:p>
            <a:r>
              <a:rPr lang="en-US" sz="2000" dirty="0"/>
              <a:t>Guide Curve Release is inherently   a Specified Limit</a:t>
            </a:r>
          </a:p>
          <a:p>
            <a:endParaRPr lang="en-US" sz="500" dirty="0"/>
          </a:p>
          <a:p>
            <a:r>
              <a:rPr lang="en-US" sz="2000" dirty="0"/>
              <a:t>When the Guide Curve Release is above the Final Allowable Range of Releases, the Release Decision will be the upper limit of the Final Allowable Range of Releases</a:t>
            </a:r>
          </a:p>
          <a:p>
            <a:endParaRPr lang="en-US" sz="500" dirty="0"/>
          </a:p>
          <a:p>
            <a:r>
              <a:rPr lang="en-US" sz="2000" dirty="0"/>
              <a:t>When the Guide Curve Release is below the Final Allowable Range of Releases, the Release Decision will be the lower limit of the Final Allowable Range of Releases</a:t>
            </a:r>
          </a:p>
          <a:p>
            <a:endParaRPr lang="en-US" sz="500" dirty="0"/>
          </a:p>
          <a:p>
            <a:r>
              <a:rPr lang="en-US" sz="2000" dirty="0"/>
              <a:t>When the Guide Curve Release is within the Final Allowable Range of Releases, the Release Decision will be the Guide Curve Release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55492" y="247420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417" y="1597907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30569" y="2452032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19" y="244940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9198" y="160259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0666" y="160713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Muliple</a:t>
            </a:r>
            <a:r>
              <a:rPr lang="en-US" dirty="0"/>
              <a:t>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Content Placeholder 6"/>
          <p:cNvSpPr>
            <a:spLocks noGrp="1"/>
          </p:cNvSpPr>
          <p:nvPr>
            <p:ph idx="1"/>
          </p:nvPr>
        </p:nvSpPr>
        <p:spPr>
          <a:xfrm>
            <a:off x="4780547" y="1459832"/>
            <a:ext cx="4231105" cy="5342020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two or more Maximum Limits, the </a:t>
            </a:r>
            <a:r>
              <a:rPr lang="en-US" sz="2000" i="1" dirty="0"/>
              <a:t>LOWEST</a:t>
            </a:r>
            <a:r>
              <a:rPr lang="en-US" sz="2000" dirty="0"/>
              <a:t> maximum limit wins</a:t>
            </a:r>
            <a:endParaRPr lang="en-US" sz="500" dirty="0"/>
          </a:p>
          <a:p>
            <a:endParaRPr lang="en-US" sz="2000" dirty="0"/>
          </a:p>
          <a:p>
            <a:r>
              <a:rPr lang="en-US" sz="2000" dirty="0"/>
              <a:t>For two or more Minimum Limits, the </a:t>
            </a:r>
            <a:r>
              <a:rPr lang="en-US" sz="2000" i="1" dirty="0"/>
              <a:t>HIGHEST</a:t>
            </a:r>
            <a:r>
              <a:rPr lang="en-US" sz="2000" dirty="0"/>
              <a:t> minimum limit wins</a:t>
            </a:r>
            <a:endParaRPr lang="en-US" sz="500" dirty="0"/>
          </a:p>
          <a:p>
            <a:endParaRPr lang="en-US" sz="2000" dirty="0"/>
          </a:p>
          <a:p>
            <a:endParaRPr lang="en-US" sz="500" dirty="0"/>
          </a:p>
          <a:p>
            <a:r>
              <a:rPr lang="en-US" sz="2000" dirty="0"/>
              <a:t>For Compatible Limits, any rule prioritization  order would result in the same Final Range of Allowable Releases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0041" y="24585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2372" y="16107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8550" y="2453168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3494" y="245502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6974" y="161280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4261" y="1617141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8550" y="245502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4780547" y="1459832"/>
            <a:ext cx="4231105" cy="53420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  <a:latin typeface="+mn-lt"/>
              </a:rPr>
              <a:t>When different limits conflict, lower priority Limits are violated  and the Final Allowable Range of Releases is determined based on the highest priority limits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134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Capacity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134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limits always have a higher priority than Operating Rule Limits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lang="en-US" sz="2000" kern="0" baseline="0" dirty="0">
              <a:solidFill>
                <a:srgbClr val="01345F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394" y="162143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686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340200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7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352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17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 Types &amp; Assignment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135924" y="1332606"/>
            <a:ext cx="7620000" cy="4719638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Release Function (at-site) 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Flow Rate of Change Limit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Elevation Rate of Change Limit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Downstream Control Function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Induced Surcharge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Tandem Operation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Schedule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Power Guide Curve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Time Series Requirement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Hydropower – System Schedule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Pump Schedule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User Defined (Scripted)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endParaRPr lang="en-US" sz="2000" dirty="0">
              <a:solidFill>
                <a:schemeClr val="tx1"/>
              </a:solidFill>
            </a:endParaRPr>
          </a:p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139462" y="1346777"/>
            <a:ext cx="8004538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*A rule can be applied to: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O=Outlet  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D=Dam or Group  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R=Reservoir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 cstate="print"/>
          <a:srcRect l="840" t="764"/>
          <a:stretch>
            <a:fillRect/>
          </a:stretch>
        </p:blipFill>
        <p:spPr>
          <a:xfrm>
            <a:off x="2083878" y="4896738"/>
            <a:ext cx="1591980" cy="189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Other Complexities…</a:t>
            </a:r>
          </a:p>
        </p:txBody>
      </p:sp>
      <p:sp>
        <p:nvSpPr>
          <p:cNvPr id="33795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800600"/>
          </a:xfrm>
          <a:noFill/>
        </p:spPr>
        <p:txBody>
          <a:bodyPr anchor="ctr"/>
          <a:lstStyle/>
          <a:p>
            <a:pPr eaLnBrk="1" hangingPunct="1">
              <a:spcBef>
                <a:spcPct val="35000"/>
              </a:spcBef>
            </a:pPr>
            <a:r>
              <a:rPr lang="en-US" sz="2400" dirty="0"/>
              <a:t>Rising/Falling Conditions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Operating for a downstream location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Seasonally Varying Release and Downstream Control Functions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Induced surcharge (minimum required release based on inflow and storage)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Jointly operating multiple reservoirs (for same flow objective and/or a balanced pool state) 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Hydropower rules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 MORE Complexities…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8229600" cy="450215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Allocating Releases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Prioritizing or Balancing Releases across the reservoir outlets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Outlet Outages and Capacity Overrides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Release overrides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Release specified </a:t>
            </a:r>
            <a:r>
              <a:rPr lang="en-US" sz="2000" dirty="0" err="1"/>
              <a:t>timestep</a:t>
            </a:r>
            <a:r>
              <a:rPr lang="en-US" sz="2000" dirty="0"/>
              <a:t> by </a:t>
            </a:r>
            <a:r>
              <a:rPr lang="en-US" sz="2000" dirty="0" err="1"/>
              <a:t>timestep</a:t>
            </a:r>
            <a:r>
              <a:rPr lang="en-US" sz="2000" dirty="0"/>
              <a:t>;  ignore operating rules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Decision Schedules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Allowing the reservoir to make release decisions at intervals greater than the compute time-step.</a:t>
            </a:r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09600" y="1758599"/>
            <a:ext cx="8305800" cy="4857750"/>
          </a:xfrm>
          <a:noFill/>
        </p:spPr>
        <p:txBody>
          <a:bodyPr anchor="t"/>
          <a:lstStyle/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Reservoir Computations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Rule &amp; Limit Types 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Release Decision Games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15FB8D-8230-4A4E-AD73-8D5A24ED1602}"/>
              </a:ext>
            </a:extLst>
          </p:cNvPr>
          <p:cNvSpPr/>
          <p:nvPr/>
        </p:nvSpPr>
        <p:spPr bwMode="auto">
          <a:xfrm>
            <a:off x="2184991" y="2634847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BDB194-193C-4F4D-AC51-968AB3C8DE7D}"/>
              </a:ext>
            </a:extLst>
          </p:cNvPr>
          <p:cNvSpPr/>
          <p:nvPr/>
        </p:nvSpPr>
        <p:spPr bwMode="auto">
          <a:xfrm>
            <a:off x="3337739" y="2790448"/>
            <a:ext cx="1146545" cy="61576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937791-B6E1-4080-AF44-19F0DBD47215}"/>
              </a:ext>
            </a:extLst>
          </p:cNvPr>
          <p:cNvSpPr/>
          <p:nvPr/>
        </p:nvSpPr>
        <p:spPr bwMode="auto">
          <a:xfrm>
            <a:off x="2764467" y="2634216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4E9760-6DE4-4FD0-B7E6-A38E5981F0F5}"/>
              </a:ext>
            </a:extLst>
          </p:cNvPr>
          <p:cNvSpPr/>
          <p:nvPr/>
        </p:nvSpPr>
        <p:spPr bwMode="auto">
          <a:xfrm>
            <a:off x="2764466" y="2789152"/>
            <a:ext cx="573273" cy="69927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BA5D43-E6F4-478A-887D-1BF80FA4E90C}"/>
              </a:ext>
            </a:extLst>
          </p:cNvPr>
          <p:cNvSpPr/>
          <p:nvPr/>
        </p:nvSpPr>
        <p:spPr bwMode="auto">
          <a:xfrm>
            <a:off x="3337363" y="2634847"/>
            <a:ext cx="114654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2A340F-4606-47DE-A071-BC4DE13E5690}"/>
              </a:ext>
            </a:extLst>
          </p:cNvPr>
          <p:cNvSpPr/>
          <p:nvPr/>
        </p:nvSpPr>
        <p:spPr bwMode="auto">
          <a:xfrm>
            <a:off x="6122583" y="2788260"/>
            <a:ext cx="975529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17DC15-9CE8-43EE-9A35-22555C700ACB}"/>
              </a:ext>
            </a:extLst>
          </p:cNvPr>
          <p:cNvSpPr/>
          <p:nvPr/>
        </p:nvSpPr>
        <p:spPr bwMode="auto">
          <a:xfrm>
            <a:off x="2191193" y="2789968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28857-EEB5-458C-85C1-2311C42AD742}"/>
              </a:ext>
            </a:extLst>
          </p:cNvPr>
          <p:cNvSpPr/>
          <p:nvPr/>
        </p:nvSpPr>
        <p:spPr bwMode="auto">
          <a:xfrm>
            <a:off x="4484284" y="2789968"/>
            <a:ext cx="1065026" cy="69111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114476-1AC0-4B30-B2CB-E408287824A4}"/>
              </a:ext>
            </a:extLst>
          </p:cNvPr>
          <p:cNvSpPr/>
          <p:nvPr/>
        </p:nvSpPr>
        <p:spPr bwMode="auto">
          <a:xfrm>
            <a:off x="5549310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65266E-995E-4CB8-A51D-206009FFCFD2}"/>
              </a:ext>
            </a:extLst>
          </p:cNvPr>
          <p:cNvSpPr/>
          <p:nvPr/>
        </p:nvSpPr>
        <p:spPr bwMode="auto">
          <a:xfrm>
            <a:off x="7098112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226699-7DB8-4D80-8AF2-ADD77444E374}"/>
              </a:ext>
            </a:extLst>
          </p:cNvPr>
          <p:cNvSpPr/>
          <p:nvPr/>
        </p:nvSpPr>
        <p:spPr bwMode="auto">
          <a:xfrm>
            <a:off x="6122583" y="3473152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E7EE39-7082-4890-BF44-2A9B2E2CB115}"/>
              </a:ext>
            </a:extLst>
          </p:cNvPr>
          <p:cNvSpPr/>
          <p:nvPr/>
        </p:nvSpPr>
        <p:spPr bwMode="auto">
          <a:xfrm>
            <a:off x="6122583" y="4084598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D1DA8-9ECB-474E-A4FF-8411F44CFBB4}"/>
              </a:ext>
            </a:extLst>
          </p:cNvPr>
          <p:cNvSpPr/>
          <p:nvPr/>
        </p:nvSpPr>
        <p:spPr bwMode="auto">
          <a:xfrm>
            <a:off x="6122582" y="51509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26ADB1-6868-47F4-BA6D-52A844259BED}"/>
              </a:ext>
            </a:extLst>
          </p:cNvPr>
          <p:cNvSpPr/>
          <p:nvPr/>
        </p:nvSpPr>
        <p:spPr bwMode="auto">
          <a:xfrm>
            <a:off x="6122582" y="59141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512250-53EF-424C-BA78-DE5CDDE713D4}"/>
              </a:ext>
            </a:extLst>
          </p:cNvPr>
          <p:cNvSpPr/>
          <p:nvPr/>
        </p:nvSpPr>
        <p:spPr bwMode="auto">
          <a:xfrm>
            <a:off x="1858994" y="2152111"/>
            <a:ext cx="220596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HEC-</a:t>
            </a:r>
            <a:r>
              <a:rPr lang="en-US" dirty="0" err="1"/>
              <a:t>ResSim’s</a:t>
            </a:r>
            <a:br>
              <a:rPr lang="en-US" dirty="0"/>
            </a:br>
            <a:r>
              <a:rPr lang="en-US" dirty="0"/>
              <a:t>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72967" y="1547813"/>
            <a:ext cx="8505497" cy="5071352"/>
          </a:xfrm>
        </p:spPr>
        <p:txBody>
          <a:bodyPr/>
          <a:lstStyle/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Determine 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Apply Overrides (</a:t>
            </a:r>
            <a:r>
              <a:rPr lang="en-US" sz="2800" dirty="0">
                <a:solidFill>
                  <a:srgbClr val="C00000"/>
                </a:solidFill>
              </a:rPr>
              <a:t>Capacity/Release/Elevation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Evaluate 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Respect Rule Priorities &amp; Determine Final Allowable Release Range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Calculate the Desired Guide Curve (GC) Release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588" y="2205038"/>
            <a:ext cx="7375525" cy="1085850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043" y="1313522"/>
            <a:ext cx="7615533" cy="543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1510"/>
            <a:ext cx="9144000" cy="1085850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</p:txBody>
      </p:sp>
      <p:pic>
        <p:nvPicPr>
          <p:cNvPr id="48132" name="Picture 4" descr="C:\Users\q0hecfuh\AppData\Local\Temp\1\SNAGHTML150fda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900" y="1647750"/>
            <a:ext cx="2776398" cy="17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499110" y="3493770"/>
            <a:ext cx="4133850" cy="2857500"/>
          </a:xfrm>
        </p:spPr>
        <p:txBody>
          <a:bodyPr/>
          <a:lstStyle/>
          <a:p>
            <a:r>
              <a:rPr lang="en-US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11040" y="3436620"/>
            <a:ext cx="4495800" cy="2842260"/>
          </a:xfrm>
        </p:spPr>
        <p:txBody>
          <a:bodyPr/>
          <a:lstStyle/>
          <a:p>
            <a:r>
              <a:rPr lang="en-US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Release     	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2853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1831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3794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5039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7741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5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870987" y="38210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870987" y="42782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870987" y="50783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870987" y="551648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0370" y="37876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00576" y="5230725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8" y="2522999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04794" y="1562345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087329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7601" y="4570103"/>
              <a:ext cx="1087329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871910" y="3726493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433610" y="3408283"/>
              <a:ext cx="1501645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Operating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Operating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Normal Operating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5342021" y="5863357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B3951B-3218-4403-B65C-666B1EE2225A}"/>
              </a:ext>
            </a:extLst>
          </p:cNvPr>
          <p:cNvCxnSpPr>
            <a:cxnSpLocks/>
          </p:cNvCxnSpPr>
          <p:nvPr/>
        </p:nvCxnSpPr>
        <p:spPr bwMode="auto">
          <a:xfrm>
            <a:off x="9220650" y="1486651"/>
            <a:ext cx="0" cy="48233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5E421C9-4879-452B-88D7-7E50323104B7}"/>
              </a:ext>
            </a:extLst>
          </p:cNvPr>
          <p:cNvCxnSpPr>
            <a:cxnSpLocks/>
          </p:cNvCxnSpPr>
          <p:nvPr/>
        </p:nvCxnSpPr>
        <p:spPr bwMode="auto">
          <a:xfrm flipH="1">
            <a:off x="515921" y="6935516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776385-B2D1-43E6-85C3-45F0A7671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57185" y="7067085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17481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Rule and Limit 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989821"/>
          <a:ext cx="8305800" cy="414528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53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08538"/>
            <a:ext cx="8305800" cy="5310627"/>
          </a:xfrm>
        </p:spPr>
        <p:txBody>
          <a:bodyPr/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Constrain GC Operation to achieve other operating goals</a:t>
            </a:r>
          </a:p>
          <a:p>
            <a:pPr lvl="1"/>
            <a:r>
              <a:rPr lang="en-US" sz="2400" dirty="0"/>
              <a:t>Temper GC behavior by providing </a:t>
            </a:r>
            <a:r>
              <a:rPr lang="en-US" sz="2400" b="1" dirty="0"/>
              <a:t>Release Limits</a:t>
            </a:r>
            <a:r>
              <a:rPr lang="en-US" sz="2400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sz="2400" dirty="0"/>
              <a:t>Highest priority is the top of the rule stack</a:t>
            </a:r>
          </a:p>
          <a:p>
            <a:pPr lvl="1"/>
            <a:r>
              <a:rPr lang="en-US" sz="2400" dirty="0"/>
              <a:t>Lowest priority is the bottom of the rule stack</a:t>
            </a:r>
          </a:p>
          <a:p>
            <a:pPr lvl="1"/>
            <a:r>
              <a:rPr lang="en-US" sz="2400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Underlying logic for reservoir Operation</a:t>
            </a:r>
          </a:p>
          <a:p>
            <a:pPr lvl="1"/>
            <a:r>
              <a:rPr lang="en-US" sz="2400" dirty="0"/>
              <a:t>Specified Release to empty storage above GC</a:t>
            </a:r>
          </a:p>
          <a:p>
            <a:pPr lvl="1"/>
            <a:r>
              <a:rPr lang="en-US" sz="2400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Allowable Range of Releases &amp; Release Decision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57647" y="2492639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1297" y="2484839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6420" y="1601585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4733" y="1597907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55971</TotalTime>
  <Words>978</Words>
  <Application>Microsoft Office PowerPoint</Application>
  <PresentationFormat>On-screen Show (4:3)</PresentationFormat>
  <Paragraphs>198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Agency FB</vt:lpstr>
      <vt:lpstr>Arial</vt:lpstr>
      <vt:lpstr>Book Antiqua</vt:lpstr>
      <vt:lpstr>Calibri</vt:lpstr>
      <vt:lpstr>Comic Sans MS</vt:lpstr>
      <vt:lpstr>Garamond</vt:lpstr>
      <vt:lpstr>Tahoma</vt:lpstr>
      <vt:lpstr>Times New Roman</vt:lpstr>
      <vt:lpstr>Wingdings</vt:lpstr>
      <vt:lpstr>2_Layers</vt:lpstr>
      <vt:lpstr>Rule-Based  Reservoir Operation</vt:lpstr>
      <vt:lpstr>Outline</vt:lpstr>
      <vt:lpstr>HEC-ResSim Watershed Simulation</vt:lpstr>
      <vt:lpstr>Reservoir Release Decision Determinations and Mass Balance Computations</vt:lpstr>
      <vt:lpstr>Reservoir Operation</vt:lpstr>
      <vt:lpstr>Release Limit Types</vt:lpstr>
      <vt:lpstr>Summary of HEC-ResSim  Rule and Limit Types</vt:lpstr>
      <vt:lpstr>Release Decision Factors</vt:lpstr>
      <vt:lpstr>Allowable Range of Releases &amp; Release Decision</vt:lpstr>
      <vt:lpstr>Allowable Range of Releases &amp; Release Decision</vt:lpstr>
      <vt:lpstr>Multiple Rules –  Compatible Limits</vt:lpstr>
      <vt:lpstr>Muliple Rules –  Compatible Limits</vt:lpstr>
      <vt:lpstr>Multiple Rules –  Conflicting Limits</vt:lpstr>
      <vt:lpstr>Multiple Rules –  Conflicting Limits</vt:lpstr>
      <vt:lpstr>Multiple Rules –  Multiple Outlets &amp; Limits</vt:lpstr>
      <vt:lpstr>Multiple Rules –  Multiple Outlets &amp; Limits</vt:lpstr>
      <vt:lpstr>Rule Types &amp; Assignment</vt:lpstr>
      <vt:lpstr>Other Complexities…</vt:lpstr>
      <vt:lpstr>And MORE Complexities…</vt:lpstr>
      <vt:lpstr>HEC-ResSim’s  Release Decision Report</vt:lpstr>
      <vt:lpstr>Summary of HEC-ResSim’s Release Decision Logic</vt:lpstr>
      <vt:lpstr>Questions?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Rule-Based Reservoir Operation</dc:title>
  <dc:subject>HEC-ResSim</dc:subject>
  <dc:creator>Rosenberg, David;Fauwaz.Hanbali@usace.army.mil</dc:creator>
  <dc:description>Updated Nov 2004 by Klipsch, Joan.</dc:description>
  <cp:lastModifiedBy>Fauwaz</cp:lastModifiedBy>
  <cp:revision>306</cp:revision>
  <cp:lastPrinted>2016-02-04T18:11:24Z</cp:lastPrinted>
  <dcterms:created xsi:type="dcterms:W3CDTF">2000-06-12T16:30:25Z</dcterms:created>
  <dcterms:modified xsi:type="dcterms:W3CDTF">2023-02-01T05:45:38Z</dcterms:modified>
</cp:coreProperties>
</file>