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81" r:id="rId3"/>
    <p:sldId id="292" r:id="rId4"/>
    <p:sldId id="290" r:id="rId5"/>
    <p:sldId id="296" r:id="rId6"/>
    <p:sldId id="288" r:id="rId7"/>
    <p:sldId id="302" r:id="rId8"/>
    <p:sldId id="307" r:id="rId9"/>
    <p:sldId id="283" r:id="rId10"/>
    <p:sldId id="308" r:id="rId11"/>
    <p:sldId id="280" r:id="rId12"/>
    <p:sldId id="300" r:id="rId13"/>
    <p:sldId id="301" r:id="rId14"/>
    <p:sldId id="303" r:id="rId15"/>
    <p:sldId id="304" r:id="rId16"/>
    <p:sldId id="306" r:id="rId17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2" autoAdjust="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17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48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09AD2-1BE4-44B6-B6D3-745FFCECB8DF}" type="doc">
      <dgm:prSet loTypeId="urn:microsoft.com/office/officeart/2005/8/layout/arrow1" loCatId="process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en-US"/>
        </a:p>
      </dgm:t>
    </dgm:pt>
    <dgm:pt modelId="{F271B073-232F-448B-9759-5FDF6DDD16CD}">
      <dgm:prSet phldrT="[Text]"/>
      <dgm:spPr>
        <a:solidFill>
          <a:schemeClr val="accent1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Simple Rule Set</a:t>
          </a:r>
        </a:p>
      </dgm:t>
    </dgm:pt>
    <dgm:pt modelId="{2E8FA71F-E578-4BB0-9536-52DA712E06D4}" type="parTrans" cxnId="{EDF2203E-D8E6-4F7D-8005-5C206D8B2D48}">
      <dgm:prSet/>
      <dgm:spPr/>
      <dgm:t>
        <a:bodyPr/>
        <a:lstStyle/>
        <a:p>
          <a:endParaRPr lang="en-US"/>
        </a:p>
      </dgm:t>
    </dgm:pt>
    <dgm:pt modelId="{04A34AAA-05B1-4B5E-B1A7-13F830957522}" type="sibTrans" cxnId="{EDF2203E-D8E6-4F7D-8005-5C206D8B2D48}">
      <dgm:prSet/>
      <dgm:spPr/>
      <dgm:t>
        <a:bodyPr/>
        <a:lstStyle/>
        <a:p>
          <a:endParaRPr lang="en-US"/>
        </a:p>
      </dgm:t>
    </dgm:pt>
    <dgm:pt modelId="{E47D84F6-C445-45EC-AC6D-27AAE2954667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</a:rPr>
            <a:t>Complex Rule Set</a:t>
          </a:r>
        </a:p>
      </dgm:t>
    </dgm:pt>
    <dgm:pt modelId="{FD686947-A20D-4F12-ACF3-099C0CF2592F}" type="parTrans" cxnId="{ECE4F554-293D-405D-A49E-24ADF9BC68FD}">
      <dgm:prSet/>
      <dgm:spPr/>
      <dgm:t>
        <a:bodyPr/>
        <a:lstStyle/>
        <a:p>
          <a:endParaRPr lang="en-US"/>
        </a:p>
      </dgm:t>
    </dgm:pt>
    <dgm:pt modelId="{02042AED-31DE-4C9B-95DA-A60243F68560}" type="sibTrans" cxnId="{ECE4F554-293D-405D-A49E-24ADF9BC68FD}">
      <dgm:prSet/>
      <dgm:spPr/>
      <dgm:t>
        <a:bodyPr/>
        <a:lstStyle/>
        <a:p>
          <a:endParaRPr lang="en-US"/>
        </a:p>
      </dgm:t>
    </dgm:pt>
    <dgm:pt modelId="{AE388E3B-DB51-41F2-A697-15F5A06ABD74}" type="pres">
      <dgm:prSet presAssocID="{08D09AD2-1BE4-44B6-B6D3-745FFCECB8DF}" presName="cycle" presStyleCnt="0">
        <dgm:presLayoutVars>
          <dgm:dir/>
          <dgm:resizeHandles val="exact"/>
        </dgm:presLayoutVars>
      </dgm:prSet>
      <dgm:spPr/>
    </dgm:pt>
    <dgm:pt modelId="{5EACAB00-F3AC-43EA-8D13-06FB2BC099A6}" type="pres">
      <dgm:prSet presAssocID="{F271B073-232F-448B-9759-5FDF6DDD16CD}" presName="arrow" presStyleLbl="node1" presStyleIdx="0" presStyleCnt="2">
        <dgm:presLayoutVars>
          <dgm:bulletEnabled val="1"/>
        </dgm:presLayoutVars>
      </dgm:prSet>
      <dgm:spPr/>
    </dgm:pt>
    <dgm:pt modelId="{E2C36193-8B20-438E-8061-2D36D1FF771D}" type="pres">
      <dgm:prSet presAssocID="{E47D84F6-C445-45EC-AC6D-27AAE2954667}" presName="arrow" presStyleLbl="node1" presStyleIdx="1" presStyleCnt="2">
        <dgm:presLayoutVars>
          <dgm:bulletEnabled val="1"/>
        </dgm:presLayoutVars>
      </dgm:prSet>
      <dgm:spPr/>
    </dgm:pt>
  </dgm:ptLst>
  <dgm:cxnLst>
    <dgm:cxn modelId="{C4763602-ACC8-4A8B-912D-F43FDC82F4D1}" type="presOf" srcId="{F271B073-232F-448B-9759-5FDF6DDD16CD}" destId="{5EACAB00-F3AC-43EA-8D13-06FB2BC099A6}" srcOrd="0" destOrd="0" presId="urn:microsoft.com/office/officeart/2005/8/layout/arrow1"/>
    <dgm:cxn modelId="{EDF2203E-D8E6-4F7D-8005-5C206D8B2D48}" srcId="{08D09AD2-1BE4-44B6-B6D3-745FFCECB8DF}" destId="{F271B073-232F-448B-9759-5FDF6DDD16CD}" srcOrd="0" destOrd="0" parTransId="{2E8FA71F-E578-4BB0-9536-52DA712E06D4}" sibTransId="{04A34AAA-05B1-4B5E-B1A7-13F830957522}"/>
    <dgm:cxn modelId="{F5902A3F-07AD-46BF-878B-EF4C35A995DA}" type="presOf" srcId="{E47D84F6-C445-45EC-AC6D-27AAE2954667}" destId="{E2C36193-8B20-438E-8061-2D36D1FF771D}" srcOrd="0" destOrd="0" presId="urn:microsoft.com/office/officeart/2005/8/layout/arrow1"/>
    <dgm:cxn modelId="{C9111570-5B94-4C6B-A7CE-75D7FD937F05}" type="presOf" srcId="{08D09AD2-1BE4-44B6-B6D3-745FFCECB8DF}" destId="{AE388E3B-DB51-41F2-A697-15F5A06ABD74}" srcOrd="0" destOrd="0" presId="urn:microsoft.com/office/officeart/2005/8/layout/arrow1"/>
    <dgm:cxn modelId="{ECE4F554-293D-405D-A49E-24ADF9BC68FD}" srcId="{08D09AD2-1BE4-44B6-B6D3-745FFCECB8DF}" destId="{E47D84F6-C445-45EC-AC6D-27AAE2954667}" srcOrd="1" destOrd="0" parTransId="{FD686947-A20D-4F12-ACF3-099C0CF2592F}" sibTransId="{02042AED-31DE-4C9B-95DA-A60243F68560}"/>
    <dgm:cxn modelId="{F823B943-5043-4831-881F-8B21A63E9CFE}" type="presParOf" srcId="{AE388E3B-DB51-41F2-A697-15F5A06ABD74}" destId="{5EACAB00-F3AC-43EA-8D13-06FB2BC099A6}" srcOrd="0" destOrd="0" presId="urn:microsoft.com/office/officeart/2005/8/layout/arrow1"/>
    <dgm:cxn modelId="{23C55378-B479-40A7-AD37-036FBA97617A}" type="presParOf" srcId="{AE388E3B-DB51-41F2-A697-15F5A06ABD74}" destId="{E2C36193-8B20-438E-8061-2D36D1FF771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CAB00-F3AC-43EA-8D13-06FB2BC099A6}">
      <dsp:nvSpPr>
        <dsp:cNvPr id="0" name=""/>
        <dsp:cNvSpPr/>
      </dsp:nvSpPr>
      <dsp:spPr>
        <a:xfrm rot="16200000">
          <a:off x="193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Simple Rule Set</a:t>
          </a:r>
        </a:p>
      </dsp:txBody>
      <dsp:txXfrm rot="5400000">
        <a:off x="388124" y="588812"/>
        <a:ext cx="1828812" cy="1108371"/>
      </dsp:txXfrm>
    </dsp:sp>
    <dsp:sp modelId="{E2C36193-8B20-438E-8061-2D36D1FF771D}">
      <dsp:nvSpPr>
        <dsp:cNvPr id="0" name=""/>
        <dsp:cNvSpPr/>
      </dsp:nvSpPr>
      <dsp:spPr>
        <a:xfrm rot="5400000">
          <a:off x="2439360" y="34628"/>
          <a:ext cx="2216742" cy="2216742"/>
        </a:xfrm>
        <a:prstGeom prst="upArrow">
          <a:avLst>
            <a:gd name="adj1" fmla="val 50000"/>
            <a:gd name="adj2" fmla="val 3500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</a:rPr>
            <a:t>Complex Rule Set</a:t>
          </a:r>
        </a:p>
      </dsp:txBody>
      <dsp:txXfrm rot="-5400000">
        <a:off x="2439361" y="588814"/>
        <a:ext cx="1828812" cy="1108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r>
              <a:rPr lang="en-US" dirty="0" err="1"/>
              <a:t>ResSim</a:t>
            </a:r>
            <a:r>
              <a:rPr lang="en-US" dirty="0"/>
              <a:t> Planning vs Realtime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r>
              <a:rPr lang="en-US" dirty="0"/>
              <a:t>4.2-L-13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81DDC031-8287-4AD1-81F9-19D552CB92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4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L-14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Hanbali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280A5-1A69-42F8-A4F5-9E9AB5237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4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4280A5-1A69-42F8-A4F5-9E9AB5237A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096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Introduction to HEC-ResSim</a:t>
            </a:r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3.1 L-08</a:t>
            </a:r>
          </a:p>
        </p:txBody>
      </p:sp>
      <p:sp>
        <p:nvSpPr>
          <p:cNvPr id="34820" name="Rectangle 1030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L-08/155-07/Klipsch, Perryman</a:t>
            </a:r>
          </a:p>
        </p:txBody>
      </p:sp>
      <p:sp>
        <p:nvSpPr>
          <p:cNvPr id="3482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53ED78-E719-4618-BC73-895EA52154FD}" type="slidenum">
              <a:rPr lang="en-US"/>
              <a:pPr/>
              <a:t>8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  <a:p>
            <a:endParaRPr lang="en-US" dirty="0"/>
          </a:p>
          <a:p>
            <a:pPr marL="685700" lvl="1" indent="-228567">
              <a:buFont typeface="+mj-lt"/>
              <a:buAutoNum type="arabicPeriod"/>
            </a:pPr>
            <a:r>
              <a:rPr lang="en-US" dirty="0"/>
              <a:t>KEY POINT – Release</a:t>
            </a:r>
            <a:r>
              <a:rPr lang="en-US" baseline="0" dirty="0"/>
              <a:t> Decision Making.  The water manager makes decisions on what the reservoirs should release and when.  </a:t>
            </a:r>
          </a:p>
          <a:p>
            <a:pPr marL="685700" lvl="1" indent="-228567">
              <a:buFont typeface="+mj-lt"/>
              <a:buAutoNum type="arabicPeriod"/>
            </a:pPr>
            <a:r>
              <a:rPr lang="en-US" baseline="0" dirty="0"/>
              <a:t>CWMS and </a:t>
            </a:r>
            <a:r>
              <a:rPr lang="en-US" baseline="0" dirty="0" err="1"/>
              <a:t>ResSim</a:t>
            </a:r>
            <a:r>
              <a:rPr lang="en-US" baseline="0" dirty="0"/>
              <a:t> were designed to support that decision making process.</a:t>
            </a:r>
          </a:p>
          <a:p>
            <a:pPr marL="685700" lvl="1" indent="-228567" defTabSz="914266">
              <a:buFont typeface="+mj-lt"/>
              <a:buAutoNum type="arabicPeriod"/>
            </a:pPr>
            <a:r>
              <a:rPr lang="en-US" baseline="0" dirty="0"/>
              <a:t>An effective </a:t>
            </a:r>
            <a:r>
              <a:rPr lang="en-US" baseline="0" dirty="0" err="1"/>
              <a:t>ResSim</a:t>
            </a:r>
            <a:r>
              <a:rPr lang="en-US" baseline="0" dirty="0"/>
              <a:t> model for Real-Time should provide the water manager with a good “first guess”.  Usually, such a model will include all (or most) of the goals and constraints that are detailed in the water control manuals or operating plans for the reservoirs in the watershed.  </a:t>
            </a:r>
          </a:p>
          <a:p>
            <a:pPr marL="685700" lvl="1" indent="-228567" defTabSz="914266">
              <a:buFont typeface="+mj-lt"/>
              <a:buAutoNum type="arabicPeriod"/>
            </a:pPr>
            <a:endParaRPr lang="en-US" baseline="0" dirty="0"/>
          </a:p>
          <a:p>
            <a:pPr lvl="1" defTabSz="914266"/>
            <a:r>
              <a:rPr lang="en-US" baseline="0" dirty="0"/>
              <a:t>(Go on to explain that:)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We talk about the </a:t>
            </a:r>
            <a:r>
              <a:rPr lang="en-US" baseline="0" dirty="0" err="1"/>
              <a:t>ResSim</a:t>
            </a:r>
            <a:r>
              <a:rPr lang="en-US" baseline="0" dirty="0"/>
              <a:t> model producing a “first guess” because no water manager is going to make releases in quite the same way </a:t>
            </a:r>
            <a:r>
              <a:rPr lang="en-US" baseline="0" dirty="0" err="1"/>
              <a:t>ResSim</a:t>
            </a:r>
            <a:r>
              <a:rPr lang="en-US" baseline="0" dirty="0"/>
              <a:t> does.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A typical </a:t>
            </a:r>
            <a:r>
              <a:rPr lang="en-US" baseline="0" dirty="0" err="1"/>
              <a:t>ResSim</a:t>
            </a:r>
            <a:r>
              <a:rPr lang="en-US" baseline="0" dirty="0"/>
              <a:t> model will make release changes every timestep, but in the real world, a water manager will tell the operators what gate setting(s) he wants and when but he won’t make gate changes too often unless he’s in a serious and rapidly changing flood fight.  </a:t>
            </a:r>
          </a:p>
          <a:p>
            <a:pPr marL="702854" lvl="1" indent="-228600" defTabSz="914266">
              <a:buFont typeface="+mj-lt"/>
              <a:buAutoNum type="arabicPeriod"/>
            </a:pPr>
            <a:r>
              <a:rPr lang="en-US" baseline="0" dirty="0"/>
              <a:t>Once the </a:t>
            </a:r>
            <a:r>
              <a:rPr lang="en-US" baseline="0" dirty="0" err="1"/>
              <a:t>ResSim</a:t>
            </a:r>
            <a:r>
              <a:rPr lang="en-US" baseline="0" dirty="0"/>
              <a:t> model shows the water manager what the releases “should be” to meet his objectives, the water manager should then test a more reasonable release schedule (with release overrides) and verify that his goals and objectives are still being met.</a:t>
            </a:r>
          </a:p>
          <a:p>
            <a:pPr marL="931386" lvl="2"/>
            <a:endParaRPr lang="en-US" dirty="0"/>
          </a:p>
          <a:p>
            <a:pPr lvl="1"/>
            <a:r>
              <a:rPr lang="en-US" dirty="0"/>
              <a:t>(Consider talking</a:t>
            </a:r>
            <a:r>
              <a:rPr lang="en-US" baseline="0" dirty="0"/>
              <a:t> about:</a:t>
            </a:r>
            <a:r>
              <a:rPr lang="en-US" baseline="0" dirty="0">
                <a:sym typeface="Wingdings" panose="05000000000000000000" pitchFamily="2" charset="2"/>
              </a:rPr>
              <a:t>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HEC-5 – HEC’s original reservoir modeling tool, well used for study modeling, but</a:t>
            </a:r>
            <a:r>
              <a:rPr lang="en-US" baseline="0" dirty="0"/>
              <a:t> not favored for Real-Time use.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 err="1"/>
              <a:t>Riverware</a:t>
            </a:r>
            <a:r>
              <a:rPr lang="en-US" dirty="0"/>
              <a:t> – a reservoir</a:t>
            </a:r>
            <a:r>
              <a:rPr lang="en-US" baseline="0" dirty="0"/>
              <a:t> modeling tool by CADSWES, very powerful for modeling water supply and hydropower systems.  Not as strong on Flood Control.  All operations are scripted.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Ask students if they are familiar with other reservoir models…</a:t>
            </a:r>
            <a:r>
              <a:rPr lang="en-US" baseline="0" dirty="0"/>
              <a:t> (SSARR/</a:t>
            </a:r>
            <a:r>
              <a:rPr lang="en-US" baseline="0" dirty="0" err="1"/>
              <a:t>AutoReg</a:t>
            </a:r>
            <a:r>
              <a:rPr lang="en-US" baseline="0" dirty="0"/>
              <a:t>, HYDSIM/HYSSR, Oasis, Stella, spreadsheets, ???)</a:t>
            </a:r>
            <a:endParaRPr lang="en-US" dirty="0"/>
          </a:p>
          <a:p>
            <a:pPr marL="702854" lvl="1" indent="-228600">
              <a:buFont typeface="+mj-lt"/>
              <a:buAutoNum type="arabicPeriod"/>
            </a:pPr>
            <a:r>
              <a:rPr lang="en-US" dirty="0"/>
              <a:t>Overlapping development. Model Integration. Same Look and Feel.</a:t>
            </a:r>
          </a:p>
        </p:txBody>
      </p:sp>
    </p:spTree>
    <p:extLst>
      <p:ext uri="{BB962C8B-B14F-4D97-AF65-F5344CB8AC3E}">
        <p14:creationId xmlns:p14="http://schemas.microsoft.com/office/powerpoint/2010/main" val="970157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279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71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use a spreadsheet to forecast the lakes. Currently</a:t>
            </a:r>
            <a:r>
              <a:rPr lang="en-US" baseline="0" dirty="0"/>
              <a:t> we take the 14 day forecast with a daily time step and use a script to convert to hourly data.  This time series can be imported in the overrides window.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0A3C6-4E22-46FB-836F-CA2C48EC4DC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0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5625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6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9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numCol="2"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19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 bwMode="auto">
          <a:xfrm>
            <a:off x="406400" y="274638"/>
            <a:ext cx="11176000" cy="80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 bwMode="auto">
          <a:xfrm>
            <a:off x="406400" y="1225550"/>
            <a:ext cx="11176000" cy="471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File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A257827-C34C-4251-B995-96C9C233C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8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7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76998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20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6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9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9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481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1969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612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r>
              <a:rPr lang="en-US" cap="none" dirty="0"/>
              <a:t>vs</a:t>
            </a:r>
            <a:r>
              <a:rPr lang="en-US" dirty="0"/>
              <a:t> planning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HEC-</a:t>
            </a:r>
            <a:r>
              <a:rPr lang="en-US" sz="3200" dirty="0" err="1"/>
              <a:t>ResSim</a:t>
            </a:r>
            <a:r>
              <a:rPr lang="en-US" sz="3200" dirty="0"/>
              <a:t> Modeling Approaches</a:t>
            </a:r>
          </a:p>
          <a:p>
            <a:r>
              <a:rPr lang="en-US" sz="3200" dirty="0"/>
              <a:t>Fauwaz Hanbali</a:t>
            </a:r>
          </a:p>
        </p:txBody>
      </p:sp>
    </p:spTree>
    <p:extLst>
      <p:ext uri="{BB962C8B-B14F-4D97-AF65-F5344CB8AC3E}">
        <p14:creationId xmlns:p14="http://schemas.microsoft.com/office/powerpoint/2010/main" val="701981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</a:t>
            </a:r>
            <a:r>
              <a:rPr lang="en-US" dirty="0"/>
              <a:t> CWMS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52436"/>
            <a:ext cx="9601200" cy="43408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Have a standard rule set that covers the majority if not all operating objectives</a:t>
            </a:r>
          </a:p>
          <a:p>
            <a:pPr lvl="1"/>
            <a:r>
              <a:rPr lang="en-US" dirty="0"/>
              <a:t>Run only once to get a reference result from </a:t>
            </a:r>
            <a:r>
              <a:rPr lang="en-US" dirty="0" err="1"/>
              <a:t>ResSim</a:t>
            </a:r>
            <a:endParaRPr lang="en-US" dirty="0"/>
          </a:p>
          <a:p>
            <a:r>
              <a:rPr lang="en-US" dirty="0"/>
              <a:t>Have a simplified rule set to </a:t>
            </a:r>
          </a:p>
          <a:p>
            <a:pPr lvl="1"/>
            <a:r>
              <a:rPr lang="en-US" dirty="0"/>
              <a:t>Exclude computationally intensive rules, in particular:</a:t>
            </a:r>
          </a:p>
          <a:p>
            <a:pPr lvl="2"/>
            <a:r>
              <a:rPr lang="en-US" dirty="0"/>
              <a:t>Downstream control and system rules</a:t>
            </a:r>
          </a:p>
          <a:p>
            <a:pPr lvl="2"/>
            <a:r>
              <a:rPr lang="en-US" dirty="0"/>
              <a:t>State variable scripts-based rules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Include the most computationally efficient rules, such as: 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At-site release function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r>
              <a:rPr lang="en-US" dirty="0"/>
              <a:t>Rate of change rules</a:t>
            </a:r>
          </a:p>
          <a:p>
            <a:pPr marL="1201738" lvl="2" indent="-212725">
              <a:buFont typeface="Courier New" panose="02070309020205020404" pitchFamily="49" charset="0"/>
              <a:buChar char="o"/>
            </a:pPr>
            <a:endParaRPr lang="en-US" dirty="0"/>
          </a:p>
          <a:p>
            <a:pPr lvl="1"/>
            <a:r>
              <a:rPr lang="en-US" dirty="0"/>
              <a:t>Add release overrides informed by the results of the standard rule set</a:t>
            </a:r>
          </a:p>
        </p:txBody>
      </p:sp>
    </p:spTree>
    <p:extLst>
      <p:ext uri="{BB962C8B-B14F-4D97-AF65-F5344CB8AC3E}">
        <p14:creationId xmlns:p14="http://schemas.microsoft.com/office/powerpoint/2010/main" val="383123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overrides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4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/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8697287" y="874900"/>
            <a:ext cx="2842054" cy="3592125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3813716" y="1659899"/>
            <a:ext cx="3068496" cy="2888105"/>
          </a:xfrm>
          <a:custGeom>
            <a:avLst/>
            <a:gdLst>
              <a:gd name="connsiteX0" fmla="*/ 0 w 3566808"/>
              <a:gd name="connsiteY0" fmla="*/ 406990 h 2093118"/>
              <a:gd name="connsiteX1" fmla="*/ 1738008 w 3566808"/>
              <a:gd name="connsiteY1" fmla="*/ 115161 h 2093118"/>
              <a:gd name="connsiteX2" fmla="*/ 3566808 w 3566808"/>
              <a:gd name="connsiteY2" fmla="*/ 2093118 h 2093118"/>
              <a:gd name="connsiteX0" fmla="*/ 0 w 3646314"/>
              <a:gd name="connsiteY0" fmla="*/ 495865 h 2065050"/>
              <a:gd name="connsiteX1" fmla="*/ 1817514 w 3646314"/>
              <a:gd name="connsiteY1" fmla="*/ 87093 h 2065050"/>
              <a:gd name="connsiteX2" fmla="*/ 3646314 w 3646314"/>
              <a:gd name="connsiteY2" fmla="*/ 2065050 h 206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46314" h="2065050">
                <a:moveTo>
                  <a:pt x="0" y="495865"/>
                </a:moveTo>
                <a:cubicBezTo>
                  <a:pt x="571770" y="209440"/>
                  <a:pt x="1209795" y="-174438"/>
                  <a:pt x="1817514" y="87093"/>
                </a:cubicBezTo>
                <a:cubicBezTo>
                  <a:pt x="2425233" y="348624"/>
                  <a:pt x="3029148" y="1216582"/>
                  <a:pt x="3646314" y="2065050"/>
                </a:cubicBezTo>
              </a:path>
            </a:pathLst>
          </a:custGeom>
          <a:noFill/>
          <a:ln w="15875">
            <a:solidFill>
              <a:srgbClr val="C0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V="1">
            <a:off x="7640497" y="1032611"/>
            <a:ext cx="1023704" cy="352299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19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/>
              <a:t>Or use Operational Support Interface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4551504" y="3617843"/>
            <a:ext cx="2330709" cy="107379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224" y="1986107"/>
            <a:ext cx="2803526" cy="3958683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7640497" y="2085474"/>
            <a:ext cx="1026250" cy="2606168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59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6385011" y="228600"/>
            <a:ext cx="1797222" cy="5318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CWMS-</a:t>
            </a:r>
            <a:r>
              <a:rPr lang="en-US" dirty="0" err="1"/>
              <a:t>ResSim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Overrides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371600" y="2286000"/>
            <a:ext cx="5013411" cy="35814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Use Release Overrides tool to enter overrides for each reservoir in each alternative 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Or use Operational Support Interface</a:t>
            </a:r>
          </a:p>
          <a:p>
            <a:r>
              <a:rPr lang="en-US" dirty="0"/>
              <a:t>Or use an “Override” rule</a:t>
            </a:r>
          </a:p>
          <a:p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582510" y="3626069"/>
            <a:ext cx="2312276" cy="325821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7643973" y="3626069"/>
            <a:ext cx="1053314" cy="1060232"/>
          </a:xfrm>
          <a:prstGeom prst="straightConnector1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7287" y="3951890"/>
            <a:ext cx="3078023" cy="225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02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11" y="168164"/>
            <a:ext cx="4944439" cy="36259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039" y="0"/>
            <a:ext cx="579549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82" y="2960240"/>
            <a:ext cx="5244957" cy="375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025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24" y="996592"/>
            <a:ext cx="5196302" cy="47304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5654" y="996592"/>
            <a:ext cx="5196302" cy="47232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8DE4E2-1F54-4AF2-8BB8-FD86403B5CD6}"/>
              </a:ext>
            </a:extLst>
          </p:cNvPr>
          <p:cNvSpPr txBox="1"/>
          <p:nvPr/>
        </p:nvSpPr>
        <p:spPr>
          <a:xfrm>
            <a:off x="9332842" y="3836503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Overrides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0F51A3-8579-4132-A6FF-2EA23305F5F0}"/>
              </a:ext>
            </a:extLst>
          </p:cNvPr>
          <p:cNvSpPr txBox="1"/>
          <p:nvPr/>
        </p:nvSpPr>
        <p:spPr>
          <a:xfrm>
            <a:off x="3975656" y="3836502"/>
            <a:ext cx="19911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Release based on Rule Set</a:t>
            </a:r>
          </a:p>
        </p:txBody>
      </p:sp>
    </p:spTree>
    <p:extLst>
      <p:ext uri="{BB962C8B-B14F-4D97-AF65-F5344CB8AC3E}">
        <p14:creationId xmlns:p14="http://schemas.microsoft.com/office/powerpoint/2010/main" val="336946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Key Model Setup Considerations</a:t>
            </a:r>
          </a:p>
          <a:p>
            <a:r>
              <a:rPr lang="en-US" sz="3200" dirty="0"/>
              <a:t>Real-time Rule Sets</a:t>
            </a:r>
          </a:p>
          <a:p>
            <a:r>
              <a:rPr lang="en-US" sz="3200" dirty="0" err="1"/>
              <a:t>ResSim</a:t>
            </a:r>
            <a:r>
              <a:rPr lang="en-US" sz="3200" dirty="0"/>
              <a:t> Overrides</a:t>
            </a:r>
          </a:p>
        </p:txBody>
      </p:sp>
    </p:spTree>
    <p:extLst>
      <p:ext uri="{BB962C8B-B14F-4D97-AF65-F5344CB8AC3E}">
        <p14:creationId xmlns:p14="http://schemas.microsoft.com/office/powerpoint/2010/main" val="91426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Key Model Considerations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608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011211"/>
              </p:ext>
            </p:extLst>
          </p:nvPr>
        </p:nvGraphicFramePr>
        <p:xfrm>
          <a:off x="1313234" y="51880"/>
          <a:ext cx="10597376" cy="675392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9886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4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04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Key Model Considerations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Real</a:t>
                      </a:r>
                      <a:r>
                        <a:rPr lang="en-US" baseline="0" dirty="0"/>
                        <a:t>-Time</a:t>
                      </a:r>
                    </a:p>
                    <a:p>
                      <a:pPr algn="ctr"/>
                      <a:r>
                        <a:rPr lang="en-US" baseline="0" dirty="0"/>
                        <a:t>(CWMS)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Planning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ResSim</a:t>
                      </a:r>
                      <a:r>
                        <a:rPr lang="en-US" dirty="0"/>
                        <a:t> Standalone or</a:t>
                      </a:r>
                      <a:r>
                        <a:rPr lang="en-US" baseline="0" dirty="0"/>
                        <a:t> HEC-WAT)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184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 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Real-time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Real-time rainfall runoff 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database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Web service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Planning rainfall runoff model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Synthetic stream-flow generator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43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Network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Existing conditions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Ad-hoc project/system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modifications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Existing conditions (with</a:t>
                      </a:r>
                      <a:r>
                        <a:rPr lang="en-US" baseline="0" dirty="0"/>
                        <a:t>out project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Proposed project alternative(s)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Operation</a:t>
                      </a:r>
                      <a:r>
                        <a:rPr lang="en-US" baseline="0" dirty="0"/>
                        <a:t> 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</a:t>
                      </a:r>
                      <a:r>
                        <a:rPr lang="en-US" baseline="0" dirty="0"/>
                        <a:t> Control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Simplified</a:t>
                      </a:r>
                      <a:r>
                        <a:rPr lang="en-US" baseline="0" dirty="0">
                          <a:solidFill>
                            <a:srgbClr val="00B0F0"/>
                          </a:solidFill>
                        </a:rPr>
                        <a:t> rule set for Overrides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Water Control</a:t>
                      </a:r>
                      <a:r>
                        <a:rPr lang="en-US" baseline="0" dirty="0"/>
                        <a:t> Manual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Study</a:t>
                      </a:r>
                      <a:r>
                        <a:rPr lang="en-US" baseline="0" dirty="0"/>
                        <a:t> alternatives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 </a:t>
                      </a:r>
                    </a:p>
                    <a:p>
                      <a:pPr algn="ctr"/>
                      <a:r>
                        <a:rPr lang="en-US" dirty="0"/>
                        <a:t>Time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(for large storage capacity systems)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Hourly (to capture flood operations)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15min or less (for flashy</a:t>
                      </a:r>
                      <a:r>
                        <a:rPr lang="en-US" baseline="0" dirty="0"/>
                        <a:t> basins)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Daily (most typical)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Simulation </a:t>
                      </a:r>
                    </a:p>
                    <a:p>
                      <a:pPr algn="ctr"/>
                      <a:r>
                        <a:rPr lang="en-US" dirty="0"/>
                        <a:t>Time Window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1 Week or less (</a:t>
                      </a: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most typical</a:t>
                      </a:r>
                      <a:r>
                        <a:rPr lang="en-US" dirty="0"/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2 Weeks-1 Month (big river systems)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3-6 Months (snowmelt forecasting)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Historic</a:t>
                      </a:r>
                      <a:r>
                        <a:rPr lang="en-US" baseline="0" dirty="0"/>
                        <a:t> event(s)</a:t>
                      </a:r>
                      <a:endParaRPr lang="en-US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Period-of-record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3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</a:t>
                      </a:r>
                    </a:p>
                    <a:p>
                      <a:pPr algn="ctr"/>
                      <a:r>
                        <a:rPr lang="en-US" dirty="0"/>
                        <a:t>Compute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B0F0"/>
                          </a:solidFill>
                        </a:rPr>
                        <a:t>Minutes for short duration events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to hours for long-term forecasts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Minutes</a:t>
                      </a:r>
                      <a:r>
                        <a:rPr lang="en-US" baseline="0" dirty="0"/>
                        <a:t> for simpler analyses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Hours to days for complex analyses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412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291"/>
            <a:ext cx="9601200" cy="1485900"/>
          </a:xfrm>
        </p:spPr>
        <p:txBody>
          <a:bodyPr/>
          <a:lstStyle/>
          <a:p>
            <a:pPr algn="ctr"/>
            <a:r>
              <a:rPr lang="en-US" dirty="0"/>
              <a:t>Software Applications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600" y="1450474"/>
            <a:ext cx="3529585" cy="2482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57072" y="9995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HEC-WAT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1841" y="1262624"/>
            <a:ext cx="4501940" cy="330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546" y="1368866"/>
            <a:ext cx="2330650" cy="295507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23551" y="999534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HEC-</a:t>
            </a:r>
            <a:r>
              <a:rPr lang="en-US" dirty="0" err="1"/>
              <a:t>ResSim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016491" y="855672"/>
            <a:ext cx="207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CWMS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239" y="4748574"/>
            <a:ext cx="3148305" cy="125109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5211" y="4987805"/>
            <a:ext cx="369320" cy="903155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2407" y="4626994"/>
            <a:ext cx="4259585" cy="2152907"/>
          </a:xfrm>
          <a:prstGeom prst="rect">
            <a:avLst/>
          </a:prstGeom>
        </p:spPr>
      </p:pic>
      <p:sp>
        <p:nvSpPr>
          <p:cNvPr id="97" name="Title 1"/>
          <p:cNvSpPr txBox="1">
            <a:spLocks/>
          </p:cNvSpPr>
          <p:nvPr/>
        </p:nvSpPr>
        <p:spPr>
          <a:xfrm>
            <a:off x="5070764" y="2953327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No Future Rain</a:t>
            </a:r>
          </a:p>
        </p:txBody>
      </p:sp>
      <p:sp>
        <p:nvSpPr>
          <p:cNvPr id="98" name="Title 1"/>
          <p:cNvSpPr txBox="1">
            <a:spLocks/>
          </p:cNvSpPr>
          <p:nvPr/>
        </p:nvSpPr>
        <p:spPr>
          <a:xfrm>
            <a:off x="6687272" y="2953327"/>
            <a:ext cx="155772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Future Rain</a:t>
            </a:r>
          </a:p>
        </p:txBody>
      </p:sp>
      <p:sp>
        <p:nvSpPr>
          <p:cNvPr id="99" name="Title 1"/>
          <p:cNvSpPr txBox="1">
            <a:spLocks/>
          </p:cNvSpPr>
          <p:nvPr/>
        </p:nvSpPr>
        <p:spPr>
          <a:xfrm>
            <a:off x="5056911" y="1671012"/>
            <a:ext cx="1493212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Acquisition</a:t>
            </a:r>
          </a:p>
        </p:txBody>
      </p:sp>
      <p:sp>
        <p:nvSpPr>
          <p:cNvPr id="100" name="Title 1"/>
          <p:cNvSpPr txBox="1">
            <a:spLocks/>
          </p:cNvSpPr>
          <p:nvPr/>
        </p:nvSpPr>
        <p:spPr>
          <a:xfrm>
            <a:off x="6687272" y="1671012"/>
            <a:ext cx="1536170" cy="304268"/>
          </a:xfrm>
          <a:prstGeom prst="rect">
            <a:avLst/>
          </a:prstGeom>
          <a:solidFill>
            <a:srgbClr val="FFFF66">
              <a:alpha val="50000"/>
            </a:srgbClr>
          </a:solidFill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>
            <a:defPPr>
              <a:defRPr sz="4400">
                <a:solidFill>
                  <a:schemeClr val="tx2">
                    <a:shade val="85000"/>
                    <a:satMod val="150000"/>
                  </a:schemeClr>
                </a:solidFill>
                <a:latin typeface="+mj-lt"/>
                <a:ea typeface="+mj-ea"/>
                <a:cs typeface="+mj-cs"/>
              </a:defRPr>
            </a:defPPr>
            <a:lvl1pPr algn="ctr" eaLnBrk="1" hangingPunct="1">
              <a:buNone/>
              <a:defRPr lang="en-US" sz="4800" b="1" strike="noStrike" kern="1200" baseline="0" dirty="0" smtClean="0"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63500" dist="38100" dir="822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lt"/>
                <a:cs typeface="+mj-lt"/>
              </a:defRPr>
            </a:lvl1pPr>
          </a:lstStyle>
          <a:p>
            <a:r>
              <a:rPr lang="en-US" sz="1200" dirty="0">
                <a:solidFill>
                  <a:srgbClr val="C00000"/>
                </a:solidFill>
              </a:rPr>
              <a:t>Data Visualization</a:t>
            </a:r>
          </a:p>
        </p:txBody>
      </p:sp>
    </p:spTree>
    <p:extLst>
      <p:ext uri="{BB962C8B-B14F-4D97-AF65-F5344CB8AC3E}">
        <p14:creationId xmlns:p14="http://schemas.microsoft.com/office/powerpoint/2010/main" val="1022118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56" y="0"/>
            <a:ext cx="11696408" cy="6858000"/>
          </a:xfrm>
        </p:spPr>
      </p:pic>
    </p:spTree>
    <p:extLst>
      <p:ext uri="{BB962C8B-B14F-4D97-AF65-F5344CB8AC3E}">
        <p14:creationId xmlns:p14="http://schemas.microsoft.com/office/powerpoint/2010/main" val="1956121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Real-time </a:t>
            </a:r>
            <a:br>
              <a:rPr lang="en-US" dirty="0"/>
            </a:br>
            <a:r>
              <a:rPr lang="en-US" dirty="0"/>
              <a:t>Rule sets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720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ResSim’s</a:t>
            </a:r>
            <a:r>
              <a:rPr lang="en-US" dirty="0"/>
              <a:t> Role in CWMS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ResSim</a:t>
            </a:r>
            <a:r>
              <a:rPr lang="en-US" dirty="0"/>
              <a:t> should provide the water manager with a good first guess to use when determining the upcoming release schedule for their reservoirs</a:t>
            </a:r>
          </a:p>
          <a:p>
            <a:r>
              <a:rPr lang="en-US" dirty="0" err="1"/>
              <a:t>ResSim</a:t>
            </a:r>
            <a:r>
              <a:rPr lang="en-US" dirty="0"/>
              <a:t> will make release changes every </a:t>
            </a:r>
            <a:r>
              <a:rPr lang="en-US" dirty="0" err="1"/>
              <a:t>timestep</a:t>
            </a:r>
            <a:r>
              <a:rPr lang="en-US" dirty="0"/>
              <a:t>.  But in the real world, a water manager will:</a:t>
            </a:r>
          </a:p>
          <a:p>
            <a:pPr lvl="1"/>
            <a:r>
              <a:rPr lang="en-US" dirty="0"/>
              <a:t>Issue instructions to the operators for gate setting(s) once a day</a:t>
            </a:r>
          </a:p>
          <a:p>
            <a:pPr lvl="1"/>
            <a:r>
              <a:rPr lang="en-US" dirty="0"/>
              <a:t>Issue gate changes instructions more often during the day if in a serious situation like a rapidly changing flood.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7827-C34C-4251-B995-96C9C233CCC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033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Reservoir Operation Rule Sets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898" y="1990723"/>
            <a:ext cx="1695450" cy="4152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646" y="885824"/>
            <a:ext cx="1342039" cy="5782735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7402606"/>
              </p:ext>
            </p:extLst>
          </p:nvPr>
        </p:nvGraphicFramePr>
        <p:xfrm>
          <a:off x="4568349" y="2171700"/>
          <a:ext cx="4656297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2765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6391</TotalTime>
  <Words>936</Words>
  <Application>Microsoft Office PowerPoint</Application>
  <PresentationFormat>Widescreen</PresentationFormat>
  <Paragraphs>125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Courier New</vt:lpstr>
      <vt:lpstr>Franklin Gothic Book</vt:lpstr>
      <vt:lpstr>Crop</vt:lpstr>
      <vt:lpstr>Real-time vs planning</vt:lpstr>
      <vt:lpstr>Outline</vt:lpstr>
      <vt:lpstr>Key Model Considerations</vt:lpstr>
      <vt:lpstr>PowerPoint Presentation</vt:lpstr>
      <vt:lpstr>Software Applications</vt:lpstr>
      <vt:lpstr>PowerPoint Presentation</vt:lpstr>
      <vt:lpstr>Real-time  Rule sets</vt:lpstr>
      <vt:lpstr>ResSim’s Role in CWMS</vt:lpstr>
      <vt:lpstr>Reservoir Operation Rule Sets</vt:lpstr>
      <vt:lpstr>ResSim CWMS Recommendations</vt:lpstr>
      <vt:lpstr>Real-time overrides</vt:lpstr>
      <vt:lpstr>CWMS-ResSim  Overrides</vt:lpstr>
      <vt:lpstr>CWMS-ResSim  Overrides</vt:lpstr>
      <vt:lpstr>CWMS-ResSim  Overrides</vt:lpstr>
      <vt:lpstr>PowerPoint Presentation</vt:lpstr>
      <vt:lpstr>PowerPoint Presentation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Hanbali, Fauwaz U CIV USARMY CEIWR-HEC (US)</dc:creator>
  <cp:lastModifiedBy>Fauwaz</cp:lastModifiedBy>
  <cp:revision>86</cp:revision>
  <cp:lastPrinted>2018-12-06T18:33:28Z</cp:lastPrinted>
  <dcterms:created xsi:type="dcterms:W3CDTF">2018-10-10T03:53:55Z</dcterms:created>
  <dcterms:modified xsi:type="dcterms:W3CDTF">2023-02-01T05:48:35Z</dcterms:modified>
</cp:coreProperties>
</file>