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9" r:id="rId1"/>
  </p:sldMasterIdLst>
  <p:notesMasterIdLst>
    <p:notesMasterId r:id="rId39"/>
  </p:notesMasterIdLst>
  <p:handoutMasterIdLst>
    <p:handoutMasterId r:id="rId40"/>
  </p:handoutMasterIdLst>
  <p:sldIdLst>
    <p:sldId id="256" r:id="rId2"/>
    <p:sldId id="368" r:id="rId3"/>
    <p:sldId id="323" r:id="rId4"/>
    <p:sldId id="296" r:id="rId5"/>
    <p:sldId id="301" r:id="rId6"/>
    <p:sldId id="298" r:id="rId7"/>
    <p:sldId id="299" r:id="rId8"/>
    <p:sldId id="325" r:id="rId9"/>
    <p:sldId id="331" r:id="rId10"/>
    <p:sldId id="303" r:id="rId11"/>
    <p:sldId id="326" r:id="rId12"/>
    <p:sldId id="320" r:id="rId13"/>
    <p:sldId id="352" r:id="rId14"/>
    <p:sldId id="337" r:id="rId15"/>
    <p:sldId id="357" r:id="rId16"/>
    <p:sldId id="375" r:id="rId17"/>
    <p:sldId id="305" r:id="rId18"/>
    <p:sldId id="338" r:id="rId19"/>
    <p:sldId id="356" r:id="rId20"/>
    <p:sldId id="372" r:id="rId21"/>
    <p:sldId id="334" r:id="rId22"/>
    <p:sldId id="373" r:id="rId23"/>
    <p:sldId id="374" r:id="rId24"/>
    <p:sldId id="370" r:id="rId25"/>
    <p:sldId id="307" r:id="rId26"/>
    <p:sldId id="310" r:id="rId27"/>
    <p:sldId id="312" r:id="rId28"/>
    <p:sldId id="311" r:id="rId29"/>
    <p:sldId id="313" r:id="rId30"/>
    <p:sldId id="314" r:id="rId31"/>
    <p:sldId id="315" r:id="rId32"/>
    <p:sldId id="316" r:id="rId33"/>
    <p:sldId id="317" r:id="rId34"/>
    <p:sldId id="318" r:id="rId35"/>
    <p:sldId id="322" r:id="rId36"/>
    <p:sldId id="319" r:id="rId37"/>
    <p:sldId id="321" r:id="rId3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5">
          <p15:clr>
            <a:srgbClr val="A4A3A4"/>
          </p15:clr>
        </p15:guide>
        <p15:guide id="2" pos="31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99"/>
    <a:srgbClr val="B2B2B2"/>
    <a:srgbClr val="969696"/>
    <a:srgbClr val="DDDDDD"/>
    <a:srgbClr val="FFCC00"/>
    <a:srgbClr val="000000"/>
    <a:srgbClr val="3AF64C"/>
    <a:srgbClr val="55DB72"/>
    <a:srgbClr val="D6A92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5885" autoAdjust="0"/>
  </p:normalViewPr>
  <p:slideViewPr>
    <p:cSldViewPr snapToGrid="0" showGuides="1">
      <p:cViewPr varScale="1">
        <p:scale>
          <a:sx n="153" d="100"/>
          <a:sy n="153" d="100"/>
        </p:scale>
        <p:origin x="1854" y="150"/>
      </p:cViewPr>
      <p:guideLst>
        <p:guide orient="horz" pos="1135"/>
        <p:guide pos="310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howGuides="1">
      <p:cViewPr varScale="1">
        <p:scale>
          <a:sx n="116" d="100"/>
          <a:sy n="116" d="100"/>
        </p:scale>
        <p:origin x="4884" y="96"/>
      </p:cViewPr>
      <p:guideLst>
        <p:guide orient="horz" pos="3023"/>
        <p:guide pos="2304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2" Type="http://schemas.openxmlformats.org/officeDocument/2006/relationships/slide" Target="slides/slide8.xml"/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8456" y="222250"/>
            <a:ext cx="3170238" cy="48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t" anchorCtr="0" compatLnSpc="1">
            <a:prstTxWarp prst="textNoShape">
              <a:avLst/>
            </a:prstTxWarp>
          </a:bodyPr>
          <a:lstStyle>
            <a:lvl1pPr algn="ctr" defTabSz="942666">
              <a:defRPr sz="1300">
                <a:latin typeface="Arial" charset="0"/>
              </a:defRPr>
            </a:lvl1pPr>
          </a:lstStyle>
          <a:p>
            <a:pPr algn="l">
              <a:defRPr/>
            </a:pPr>
            <a:r>
              <a:rPr lang="en-US" sz="1100" dirty="0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7294" y="220662"/>
            <a:ext cx="3171826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t" anchorCtr="0" compatLnSpc="1">
            <a:prstTxWarp prst="textNoShape">
              <a:avLst/>
            </a:prstTxWarp>
          </a:bodyPr>
          <a:lstStyle>
            <a:lvl1pPr algn="r" defTabSz="942666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3.4 L-15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8456" y="8905426"/>
            <a:ext cx="2901949" cy="48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b" anchorCtr="0" compatLnSpc="1">
            <a:prstTxWarp prst="textNoShape">
              <a:avLst/>
            </a:prstTxWarp>
          </a:bodyPr>
          <a:lstStyle>
            <a:lvl1pPr defTabSz="942666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sz="1100" dirty="0" err="1"/>
              <a:t>Hanbali</a:t>
            </a:r>
            <a:r>
              <a:rPr lang="en-US" sz="1100" dirty="0"/>
              <a:t> 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04483" y="8905426"/>
            <a:ext cx="2814637" cy="48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b" anchorCtr="0" compatLnSpc="1">
            <a:prstTxWarp prst="textNoShape">
              <a:avLst/>
            </a:prstTxWarp>
          </a:bodyPr>
          <a:lstStyle>
            <a:lvl1pPr algn="r" defTabSz="942666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9E4080F-F1CF-4D68-AC7C-D7E18CF5CBFF}" type="slidenum"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766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3171826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t" anchorCtr="0" compatLnSpc="1">
            <a:prstTxWarp prst="textNoShape">
              <a:avLst/>
            </a:prstTxWarp>
          </a:bodyPr>
          <a:lstStyle>
            <a:lvl1pPr defTabSz="942666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System Operation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6" y="3"/>
            <a:ext cx="3171826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t" anchorCtr="0" compatLnSpc="1">
            <a:prstTxWarp prst="textNoShape">
              <a:avLst/>
            </a:prstTxWarp>
          </a:bodyPr>
          <a:lstStyle>
            <a:lvl1pPr algn="r" defTabSz="942666">
              <a:defRPr sz="1200" dirty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L-15</a:t>
            </a:r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720725"/>
            <a:ext cx="5002212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7" y="4560890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8"/>
            <a:ext cx="3171826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b" anchorCtr="0" compatLnSpc="1">
            <a:prstTxWarp prst="textNoShape">
              <a:avLst/>
            </a:prstTxWarp>
          </a:bodyPr>
          <a:lstStyle>
            <a:lvl1pPr defTabSz="942666">
              <a:defRPr sz="1100"/>
            </a:lvl1pPr>
          </a:lstStyle>
          <a:p>
            <a:pPr>
              <a:defRPr/>
            </a:pPr>
            <a:r>
              <a:rPr lang="en-US" dirty="0"/>
              <a:t>Hanbali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6" y="9120188"/>
            <a:ext cx="3171826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15" tIns="47108" rIns="94215" bIns="47108" numCol="1" anchor="b" anchorCtr="0" compatLnSpc="1">
            <a:prstTxWarp prst="textNoShape">
              <a:avLst/>
            </a:prstTxWarp>
          </a:bodyPr>
          <a:lstStyle>
            <a:lvl1pPr algn="r" defTabSz="942666">
              <a:defRPr sz="1100"/>
            </a:lvl1pPr>
          </a:lstStyle>
          <a:p>
            <a:pPr>
              <a:defRPr/>
            </a:pPr>
            <a:fld id="{E9B1FD07-F49E-44BF-9F04-72226ED90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124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009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8FEFB-BF1D-4C9C-9562-7133768EC3B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739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3E88C-BC93-4924-B720-5D857EB851C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4038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84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C3379-29C7-47BF-9FE3-DE2293BAED8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873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88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576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9494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D94656-B79F-49C7-A969-71E51FAD741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71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21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32DBB-6B5E-4810-B6C1-1D04523605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60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E8BC93-F0AD-498C-B502-7D0753F325E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24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6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F1C00-2AC0-4A42-965B-CCD23DD50A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48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1029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050" algn="l"/>
                <a:tab pos="1604439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250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4DFDC-0216-4546-9256-20628C465CB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523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E8BC93-F0AD-498C-B502-7D0753F325E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47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01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01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465E05-4F2D-4B19-ADC6-211C9A21F50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565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5D5481-2C13-49AF-9988-91399EE9715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27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68B8D5-3430-448F-B1E5-42587C3D246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827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32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BD7D5-A2D6-4C61-9A75-23438270C1D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019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1AB00-2663-4427-82B6-DFBA8DAC572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42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649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B015DF-22F7-472D-BA14-8CB8284EE94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621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09270-E4BD-4876-9594-95557AD136B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63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176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73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73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8E5D86-2576-48AD-838B-F7AC7922374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73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0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770D1-6679-4EE0-955F-69BBBC5FDD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58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2215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83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83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D8BB05-DFC2-450D-A6FF-4A0BF01EE65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83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829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2664A8-88C8-428B-ACD3-E8D1C90CD6B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93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2505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D24959-E1AF-4199-A521-A086B012D12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04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98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14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14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EF569F-DD2C-4CE7-8890-BC8AA3BC7F4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14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753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34D87-E319-434F-BB49-CC899FD2CED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299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8EB8F-8BA7-483F-85C4-667D8671BE7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6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F1CEB-E83C-402A-8D1A-D8125C5E437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6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BD483B-2548-4D0F-8F3B-C37272B3409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58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23F9AD-8839-48FE-BB8E-692EA48DF1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96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036DC2-4B1F-427A-B197-ABBE79A285A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63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System Operation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3.3 L-13</a:t>
            </a:r>
          </a:p>
        </p:txBody>
      </p:sp>
      <p:sp>
        <p:nvSpPr>
          <p:cNvPr id="419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Klipsch-Hanbali 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92679-5E4F-452C-9E8F-540B59F672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60890"/>
            <a:ext cx="5688012" cy="4321175"/>
          </a:xfrm>
          <a:noFill/>
          <a:ln/>
        </p:spPr>
        <p:txBody>
          <a:bodyPr lIns="96773" tIns="48385" rIns="96773" bIns="48385"/>
          <a:lstStyle/>
          <a:p>
            <a:pPr>
              <a:tabLst>
                <a:tab pos="457050" algn="l"/>
                <a:tab pos="914103" algn="l"/>
                <a:tab pos="1371153" algn="l"/>
                <a:tab pos="228525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0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635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35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D5192127-FA2A-4220-94A6-20EF32A93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543050"/>
            <a:ext cx="8305800" cy="5010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362499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62500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625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4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62505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71600" y="1752600"/>
            <a:ext cx="7772400" cy="1143000"/>
          </a:xfrm>
        </p:spPr>
        <p:txBody>
          <a:bodyPr/>
          <a:lstStyle/>
          <a:p>
            <a:pPr eaLnBrk="1" hangingPunct="1"/>
            <a:r>
              <a:rPr lang="en-US" sz="6000"/>
              <a:t>System Operation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114800"/>
            <a:ext cx="6858000" cy="1752600"/>
          </a:xfrm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sz="2800"/>
              <a:t>HEC-ResSim</a:t>
            </a:r>
          </a:p>
          <a:p>
            <a:pPr>
              <a:buFont typeface="Times New Roman" pitchFamily="18" charset="0"/>
              <a:buNone/>
            </a:pPr>
            <a:endParaRPr lang="en-US" sz="2800"/>
          </a:p>
          <a:p>
            <a:pPr>
              <a:buFont typeface="Times New Roman" pitchFamily="18" charset="0"/>
              <a:buNone/>
            </a:pPr>
            <a:endParaRPr lang="en-US" sz="3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19400" cy="2895600"/>
          </a:xfrm>
        </p:spPr>
        <p:txBody>
          <a:bodyPr/>
          <a:lstStyle/>
          <a:p>
            <a:pPr eaLnBrk="1" hangingPunct="1"/>
            <a:r>
              <a:rPr lang="en-US" sz="2800"/>
              <a:t>Add a Tandem operation rule to the upstream reservoir of the tandem system</a:t>
            </a:r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</p:txBody>
      </p:sp>
      <p:sp>
        <p:nvSpPr>
          <p:cNvPr id="11268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Defining…Tandem Operation</a:t>
            </a:r>
          </a:p>
        </p:txBody>
      </p:sp>
      <p:pic>
        <p:nvPicPr>
          <p:cNvPr id="7170" name="Picture 2" descr="C:\Users\q0hecdlb\AppData\Local\Temp\2\SNAGHTML2039f49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495" y="1600200"/>
            <a:ext cx="5734080" cy="471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Defining… </a:t>
            </a:r>
            <a:br>
              <a:rPr lang="en-US"/>
            </a:br>
            <a:r>
              <a:rPr lang="en-US"/>
              <a:t>	Tandem Operation</a:t>
            </a:r>
          </a:p>
        </p:txBody>
      </p:sp>
      <p:sp>
        <p:nvSpPr>
          <p:cNvPr id="12291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3886200" cy="4532312"/>
          </a:xfrm>
        </p:spPr>
        <p:txBody>
          <a:bodyPr/>
          <a:lstStyle/>
          <a:p>
            <a:pPr eaLnBrk="1" hangingPunct="1"/>
            <a:r>
              <a:rPr lang="en-US" sz="2800"/>
              <a:t>In the alternative editor…</a:t>
            </a:r>
          </a:p>
          <a:p>
            <a:pPr lvl="1" eaLnBrk="1" hangingPunct="1"/>
            <a:r>
              <a:rPr lang="en-US" sz="2400"/>
              <a:t>Select the operation  set that includes the Tandem operation rule for the upstream reservoir.</a:t>
            </a:r>
          </a:p>
          <a:p>
            <a:pPr lvl="1" eaLnBrk="1" hangingPunct="1"/>
            <a:endParaRPr lang="en-US" sz="2400"/>
          </a:p>
        </p:txBody>
      </p:sp>
      <p:pic>
        <p:nvPicPr>
          <p:cNvPr id="8196" name="Picture 4" descr="C:\Users\q0hecdlb\AppData\Local\Temp\2\SNAGHTML203aa5c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14" y="1563687"/>
            <a:ext cx="3938361" cy="525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6841671" y="4669971"/>
            <a:ext cx="1959429" cy="310243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Prioritizing System Operation</a:t>
            </a:r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2743200" cy="4532312"/>
          </a:xfrm>
        </p:spPr>
        <p:txBody>
          <a:bodyPr/>
          <a:lstStyle/>
          <a:p>
            <a:pPr eaLnBrk="1" hangingPunct="1"/>
            <a:r>
              <a:rPr lang="en-US" sz="2800"/>
              <a:t>System Operating Rules are prioritized for each reservoir within its set of operating rules</a:t>
            </a:r>
          </a:p>
        </p:txBody>
      </p:sp>
      <p:pic>
        <p:nvPicPr>
          <p:cNvPr id="17410" name="Picture 2" descr="C:\Users\q0hecdlb\AppData\Local\Temp\2\SNAGHTML2053e2e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969" y="1563688"/>
            <a:ext cx="5758606" cy="473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6953691" y="1636712"/>
            <a:ext cx="2167455" cy="4710113"/>
          </a:xfrm>
          <a:prstGeom prst="rect">
            <a:avLst/>
          </a:prstGeom>
          <a:solidFill>
            <a:srgbClr val="CCCC99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softEdge rad="635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System Storage Balance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38" y="1455738"/>
            <a:ext cx="7150100" cy="545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For every decision interval,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End-of-period storage is estimated for each reservoir and the system total, accounting for: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Beginning-of-period storages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Total inflow volumes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dirty="0"/>
              <a:t>Total potential outflow volumes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Total end-of-period system storage and system zone definitions are used to estimate a desired system storage level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Priority to release is assigned to the reservoir that is farthest from the desired system storage level to achieve balance among reservoirs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Desired system storage balance releases are compared against other rule priorities and constraints, then final release decisions are made</a:t>
            </a:r>
          </a:p>
        </p:txBody>
      </p:sp>
      <p:sp>
        <p:nvSpPr>
          <p:cNvPr id="14340" name="Line 5"/>
          <p:cNvSpPr>
            <a:spLocks noChangeShapeType="1"/>
          </p:cNvSpPr>
          <p:nvPr/>
        </p:nvSpPr>
        <p:spPr bwMode="auto">
          <a:xfrm rot="18212678">
            <a:off x="7497179" y="4634985"/>
            <a:ext cx="695462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AutoShape 7"/>
          <p:cNvSpPr>
            <a:spLocks noChangeArrowheads="1"/>
          </p:cNvSpPr>
          <p:nvPr/>
        </p:nvSpPr>
        <p:spPr bwMode="auto">
          <a:xfrm rot="12812678">
            <a:off x="7347780" y="4962592"/>
            <a:ext cx="332392" cy="321836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 rot="18212678">
            <a:off x="7589193" y="4912000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13"/>
          <p:cNvSpPr>
            <a:spLocks noChangeArrowheads="1"/>
          </p:cNvSpPr>
          <p:nvPr/>
        </p:nvSpPr>
        <p:spPr bwMode="auto">
          <a:xfrm rot="18212678">
            <a:off x="7359031" y="5252071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15"/>
          <p:cNvSpPr>
            <a:spLocks noChangeShapeType="1"/>
          </p:cNvSpPr>
          <p:nvPr/>
        </p:nvSpPr>
        <p:spPr bwMode="auto">
          <a:xfrm rot="14898590">
            <a:off x="7859188" y="4681776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Oval 16"/>
          <p:cNvSpPr>
            <a:spLocks noChangeArrowheads="1"/>
          </p:cNvSpPr>
          <p:nvPr/>
        </p:nvSpPr>
        <p:spPr bwMode="auto">
          <a:xfrm rot="18212678">
            <a:off x="8023771" y="4263611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AutoShape 17"/>
          <p:cNvSpPr>
            <a:spLocks noChangeArrowheads="1"/>
          </p:cNvSpPr>
          <p:nvPr/>
        </p:nvSpPr>
        <p:spPr bwMode="auto">
          <a:xfrm rot="9744745">
            <a:off x="8291548" y="5064971"/>
            <a:ext cx="314438" cy="340213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Oval 18"/>
          <p:cNvSpPr>
            <a:spLocks noChangeArrowheads="1"/>
          </p:cNvSpPr>
          <p:nvPr/>
        </p:nvSpPr>
        <p:spPr bwMode="auto">
          <a:xfrm rot="15144745">
            <a:off x="8475286" y="5396758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Oval 19"/>
          <p:cNvSpPr>
            <a:spLocks noChangeArrowheads="1"/>
          </p:cNvSpPr>
          <p:nvPr/>
        </p:nvSpPr>
        <p:spPr bwMode="auto">
          <a:xfrm rot="18212678">
            <a:off x="8341324" y="4991233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Text Box 31"/>
          <p:cNvSpPr txBox="1">
            <a:spLocks noChangeArrowheads="1"/>
          </p:cNvSpPr>
          <p:nvPr/>
        </p:nvSpPr>
        <p:spPr bwMode="auto">
          <a:xfrm rot="4063599">
            <a:off x="8344796" y="5652669"/>
            <a:ext cx="555291" cy="28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IN</a:t>
            </a:r>
          </a:p>
        </p:txBody>
      </p:sp>
      <p:sp>
        <p:nvSpPr>
          <p:cNvPr id="14360" name="Text Box 33"/>
          <p:cNvSpPr txBox="1">
            <a:spLocks noChangeArrowheads="1"/>
          </p:cNvSpPr>
          <p:nvPr/>
        </p:nvSpPr>
        <p:spPr bwMode="auto">
          <a:xfrm rot="18212678">
            <a:off x="6883248" y="5446512"/>
            <a:ext cx="525296" cy="3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>
                <a:solidFill>
                  <a:srgbClr val="0000FF"/>
                </a:solidFill>
                <a:latin typeface="Arial" charset="0"/>
              </a:rPr>
              <a:t>IN</a:t>
            </a:r>
          </a:p>
        </p:txBody>
      </p:sp>
      <p:sp>
        <p:nvSpPr>
          <p:cNvPr id="14362" name="Line 36"/>
          <p:cNvSpPr>
            <a:spLocks noChangeShapeType="1"/>
          </p:cNvSpPr>
          <p:nvPr/>
        </p:nvSpPr>
        <p:spPr bwMode="auto">
          <a:xfrm rot="12812678">
            <a:off x="7284480" y="5327154"/>
            <a:ext cx="0" cy="207159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3" name="Line 37"/>
          <p:cNvSpPr>
            <a:spLocks noChangeShapeType="1"/>
          </p:cNvSpPr>
          <p:nvPr/>
        </p:nvSpPr>
        <p:spPr bwMode="auto">
          <a:xfrm rot="12812678">
            <a:off x="8487195" y="5531738"/>
            <a:ext cx="164241" cy="1257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10"/>
          <p:cNvSpPr>
            <a:spLocks noChangeShapeType="1"/>
          </p:cNvSpPr>
          <p:nvPr/>
        </p:nvSpPr>
        <p:spPr bwMode="auto">
          <a:xfrm rot="16183959">
            <a:off x="7694234" y="2682213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Oval 11"/>
          <p:cNvSpPr>
            <a:spLocks noChangeArrowheads="1"/>
          </p:cNvSpPr>
          <p:nvPr/>
        </p:nvSpPr>
        <p:spPr bwMode="auto">
          <a:xfrm rot="16183959">
            <a:off x="8015550" y="2232871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2"/>
          <p:cNvSpPr>
            <a:spLocks noChangeArrowheads="1"/>
          </p:cNvSpPr>
          <p:nvPr/>
        </p:nvSpPr>
        <p:spPr bwMode="auto">
          <a:xfrm rot="16183959">
            <a:off x="8025633" y="3043246"/>
            <a:ext cx="82120" cy="8138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14"/>
          <p:cNvSpPr>
            <a:spLocks noChangeArrowheads="1"/>
          </p:cNvSpPr>
          <p:nvPr/>
        </p:nvSpPr>
        <p:spPr bwMode="auto">
          <a:xfrm rot="18212678">
            <a:off x="8016939" y="3451137"/>
            <a:ext cx="77685" cy="8603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Line 21"/>
          <p:cNvSpPr>
            <a:spLocks noChangeShapeType="1"/>
          </p:cNvSpPr>
          <p:nvPr/>
        </p:nvSpPr>
        <p:spPr bwMode="auto">
          <a:xfrm rot="18806811" flipV="1">
            <a:off x="7766991" y="2412259"/>
            <a:ext cx="273746" cy="4301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1" name="Text Box 35"/>
          <p:cNvSpPr txBox="1">
            <a:spLocks noChangeArrowheads="1"/>
          </p:cNvSpPr>
          <p:nvPr/>
        </p:nvSpPr>
        <p:spPr bwMode="auto">
          <a:xfrm rot="18518254">
            <a:off x="7469904" y="2527766"/>
            <a:ext cx="525296" cy="3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  <p:sp>
        <p:nvSpPr>
          <p:cNvPr id="14364" name="AutoShape 39"/>
          <p:cNvSpPr>
            <a:spLocks noChangeArrowheads="1"/>
          </p:cNvSpPr>
          <p:nvPr/>
        </p:nvSpPr>
        <p:spPr bwMode="auto">
          <a:xfrm rot="10800000">
            <a:off x="7893234" y="3126300"/>
            <a:ext cx="314438" cy="340213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5" name="Line 40"/>
          <p:cNvSpPr>
            <a:spLocks noChangeShapeType="1"/>
          </p:cNvSpPr>
          <p:nvPr/>
        </p:nvSpPr>
        <p:spPr bwMode="auto">
          <a:xfrm rot="16773587" flipV="1">
            <a:off x="7414826" y="4689670"/>
            <a:ext cx="258949" cy="16424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Text Box 41"/>
          <p:cNvSpPr txBox="1">
            <a:spLocks noChangeArrowheads="1"/>
          </p:cNvSpPr>
          <p:nvPr/>
        </p:nvSpPr>
        <p:spPr bwMode="auto">
          <a:xfrm rot="3592060">
            <a:off x="7177628" y="4364093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Div</a:t>
            </a:r>
          </a:p>
        </p:txBody>
      </p:sp>
      <p:sp>
        <p:nvSpPr>
          <p:cNvPr id="14367" name="Line 42"/>
          <p:cNvSpPr>
            <a:spLocks noChangeShapeType="1"/>
          </p:cNvSpPr>
          <p:nvPr/>
        </p:nvSpPr>
        <p:spPr bwMode="auto">
          <a:xfrm rot="18212678">
            <a:off x="8551794" y="5069724"/>
            <a:ext cx="231205" cy="1701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8" name="Text Box 43"/>
          <p:cNvSpPr txBox="1">
            <a:spLocks noChangeArrowheads="1"/>
          </p:cNvSpPr>
          <p:nvPr/>
        </p:nvSpPr>
        <p:spPr bwMode="auto">
          <a:xfrm rot="20098912">
            <a:off x="8658740" y="4924045"/>
            <a:ext cx="5252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latin typeface="Arial" charset="0"/>
              </a:rPr>
              <a:t>Div</a:t>
            </a:r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 rot="16183959">
            <a:off x="7694234" y="3901413"/>
            <a:ext cx="735174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 rot="16767404" flipV="1">
            <a:off x="8204011" y="4278530"/>
            <a:ext cx="133174" cy="25027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Text Box 23"/>
          <p:cNvSpPr txBox="1">
            <a:spLocks noChangeArrowheads="1"/>
          </p:cNvSpPr>
          <p:nvPr/>
        </p:nvSpPr>
        <p:spPr bwMode="auto">
          <a:xfrm rot="2061733">
            <a:off x="8249119" y="4447071"/>
            <a:ext cx="525296" cy="3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 rot="16767404" flipV="1">
            <a:off x="8175436" y="3507005"/>
            <a:ext cx="133174" cy="250272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Text Box 23"/>
          <p:cNvSpPr txBox="1">
            <a:spLocks noChangeArrowheads="1"/>
          </p:cNvSpPr>
          <p:nvPr/>
        </p:nvSpPr>
        <p:spPr bwMode="auto">
          <a:xfrm rot="2061733">
            <a:off x="8220544" y="3675546"/>
            <a:ext cx="525296" cy="3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FF"/>
                </a:solidFill>
                <a:latin typeface="Arial" charset="0"/>
              </a:rPr>
              <a:t>Loc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System Storage Balance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4191000" cy="4532312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System Storage is the sum of  allocated storages in the system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Reservoir Level is % full in Reservoir Zone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Balance exists when each reservoir level equals the system level</a:t>
            </a:r>
          </a:p>
          <a:p>
            <a:pPr eaLnBrk="1" hangingPunct="1">
              <a:lnSpc>
                <a:spcPct val="85000"/>
              </a:lnSpc>
              <a:spcBef>
                <a:spcPct val="55000"/>
              </a:spcBef>
            </a:pPr>
            <a:r>
              <a:rPr lang="en-US" sz="2800"/>
              <a:t>Balance can be 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400"/>
              <a:t>Implicit (default)</a:t>
            </a:r>
          </a:p>
          <a:p>
            <a:pPr lvl="1" eaLnBrk="1" hangingPunct="1">
              <a:lnSpc>
                <a:spcPct val="85000"/>
              </a:lnSpc>
              <a:spcBef>
                <a:spcPct val="5000"/>
              </a:spcBef>
            </a:pPr>
            <a:r>
              <a:rPr lang="en-US" sz="2400"/>
              <a:t>Explicit (user-defined)</a:t>
            </a:r>
          </a:p>
        </p:txBody>
      </p:sp>
      <p:graphicFrame>
        <p:nvGraphicFramePr>
          <p:cNvPr id="368703" name="Group 63"/>
          <p:cNvGraphicFramePr>
            <a:graphicFrameLocks noGrp="1"/>
          </p:cNvGraphicFramePr>
          <p:nvPr>
            <p:ph sz="half" idx="2"/>
          </p:nvPr>
        </p:nvGraphicFramePr>
        <p:xfrm>
          <a:off x="4572000" y="1643063"/>
          <a:ext cx="2879725" cy="2246313"/>
        </p:xfrm>
        <a:graphic>
          <a:graphicData uri="http://schemas.openxmlformats.org/drawingml/2006/table">
            <a:tbl>
              <a:tblPr/>
              <a:tblGrid>
                <a:gridCol w="9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Conserve 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Flood 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Res.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10,000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Res.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10,000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20,000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System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Calibri" pitchFamily="34" charset="0"/>
                        </a:rPr>
                        <a:t>30,000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5295900" y="5403850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6675438" y="4899025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5295900" y="4899025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6675438" y="5910263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8051800" y="3381375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8051800" y="4899025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5846763" y="4899025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7224713" y="3381375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4" name="Text Box 37"/>
          <p:cNvSpPr txBox="1">
            <a:spLocks noChangeArrowheads="1"/>
          </p:cNvSpPr>
          <p:nvPr/>
        </p:nvSpPr>
        <p:spPr bwMode="auto">
          <a:xfrm>
            <a:off x="4629150" y="4803775"/>
            <a:ext cx="692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395" name="Text Box 38"/>
          <p:cNvSpPr txBox="1">
            <a:spLocks noChangeArrowheads="1"/>
          </p:cNvSpPr>
          <p:nvPr/>
        </p:nvSpPr>
        <p:spPr bwMode="auto">
          <a:xfrm>
            <a:off x="4802188" y="5214938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396" name="Text Box 39"/>
          <p:cNvSpPr txBox="1">
            <a:spLocks noChangeArrowheads="1"/>
          </p:cNvSpPr>
          <p:nvPr/>
        </p:nvSpPr>
        <p:spPr bwMode="auto">
          <a:xfrm>
            <a:off x="4572000" y="5376863"/>
            <a:ext cx="7493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397" name="Text Box 40"/>
          <p:cNvSpPr txBox="1">
            <a:spLocks noChangeArrowheads="1"/>
          </p:cNvSpPr>
          <p:nvPr/>
        </p:nvSpPr>
        <p:spPr bwMode="auto">
          <a:xfrm>
            <a:off x="4802188" y="6257925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5846763" y="5403850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7224713" y="4899025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Line 43"/>
          <p:cNvSpPr>
            <a:spLocks noChangeShapeType="1"/>
          </p:cNvSpPr>
          <p:nvPr/>
        </p:nvSpPr>
        <p:spPr bwMode="auto">
          <a:xfrm>
            <a:off x="5846763" y="6415088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Line 44"/>
          <p:cNvSpPr>
            <a:spLocks noChangeShapeType="1"/>
          </p:cNvSpPr>
          <p:nvPr/>
        </p:nvSpPr>
        <p:spPr bwMode="auto">
          <a:xfrm>
            <a:off x="7224713" y="6415088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Text Box 45"/>
          <p:cNvSpPr txBox="1">
            <a:spLocks noChangeArrowheads="1"/>
          </p:cNvSpPr>
          <p:nvPr/>
        </p:nvSpPr>
        <p:spPr bwMode="auto">
          <a:xfrm>
            <a:off x="5203825" y="65262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Res. 1</a:t>
            </a:r>
          </a:p>
        </p:txBody>
      </p:sp>
      <p:sp>
        <p:nvSpPr>
          <p:cNvPr id="15403" name="Text Box 46"/>
          <p:cNvSpPr txBox="1">
            <a:spLocks noChangeArrowheads="1"/>
          </p:cNvSpPr>
          <p:nvPr/>
        </p:nvSpPr>
        <p:spPr bwMode="auto">
          <a:xfrm>
            <a:off x="6588125" y="65262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Res. 2</a:t>
            </a:r>
          </a:p>
        </p:txBody>
      </p:sp>
      <p:sp>
        <p:nvSpPr>
          <p:cNvPr id="15404" name="Text Box 47"/>
          <p:cNvSpPr txBox="1">
            <a:spLocks noChangeArrowheads="1"/>
          </p:cNvSpPr>
          <p:nvPr/>
        </p:nvSpPr>
        <p:spPr bwMode="auto">
          <a:xfrm>
            <a:off x="7969250" y="6526213"/>
            <a:ext cx="6921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System</a:t>
            </a:r>
          </a:p>
        </p:txBody>
      </p:sp>
      <p:sp>
        <p:nvSpPr>
          <p:cNvPr id="15405" name="Text Box 48"/>
          <p:cNvSpPr txBox="1">
            <a:spLocks noChangeArrowheads="1"/>
          </p:cNvSpPr>
          <p:nvPr/>
        </p:nvSpPr>
        <p:spPr bwMode="auto">
          <a:xfrm>
            <a:off x="8547100" y="3309938"/>
            <a:ext cx="692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406" name="Text Box 49"/>
          <p:cNvSpPr txBox="1">
            <a:spLocks noChangeArrowheads="1"/>
          </p:cNvSpPr>
          <p:nvPr/>
        </p:nvSpPr>
        <p:spPr bwMode="auto">
          <a:xfrm>
            <a:off x="8548688" y="4692650"/>
            <a:ext cx="5191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407" name="Text Box 50"/>
          <p:cNvSpPr txBox="1">
            <a:spLocks noChangeArrowheads="1"/>
          </p:cNvSpPr>
          <p:nvPr/>
        </p:nvSpPr>
        <p:spPr bwMode="auto">
          <a:xfrm>
            <a:off x="8548688" y="4879975"/>
            <a:ext cx="7493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%100</a:t>
            </a:r>
          </a:p>
        </p:txBody>
      </p:sp>
      <p:sp>
        <p:nvSpPr>
          <p:cNvPr id="15408" name="Text Box 51"/>
          <p:cNvSpPr txBox="1">
            <a:spLocks noChangeArrowheads="1"/>
          </p:cNvSpPr>
          <p:nvPr/>
        </p:nvSpPr>
        <p:spPr bwMode="auto">
          <a:xfrm>
            <a:off x="8547100" y="6248400"/>
            <a:ext cx="51911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%0</a:t>
            </a:r>
          </a:p>
        </p:txBody>
      </p:sp>
      <p:sp>
        <p:nvSpPr>
          <p:cNvPr id="15409" name="Text Box 57"/>
          <p:cNvSpPr txBox="1">
            <a:spLocks noChangeArrowheads="1"/>
          </p:cNvSpPr>
          <p:nvPr/>
        </p:nvSpPr>
        <p:spPr bwMode="auto">
          <a:xfrm>
            <a:off x="5321300" y="4984750"/>
            <a:ext cx="5191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0" name="Text Box 64"/>
          <p:cNvSpPr txBox="1">
            <a:spLocks noChangeArrowheads="1"/>
          </p:cNvSpPr>
          <p:nvPr/>
        </p:nvSpPr>
        <p:spPr bwMode="auto">
          <a:xfrm>
            <a:off x="6704013" y="5272088"/>
            <a:ext cx="5191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1" name="Text Box 65"/>
          <p:cNvSpPr txBox="1">
            <a:spLocks noChangeArrowheads="1"/>
          </p:cNvSpPr>
          <p:nvPr/>
        </p:nvSpPr>
        <p:spPr bwMode="auto">
          <a:xfrm>
            <a:off x="8085138" y="3889375"/>
            <a:ext cx="519112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</a:t>
            </a:r>
          </a:p>
          <a:p>
            <a:pPr algn="ctr">
              <a:spcBef>
                <a:spcPct val="50000"/>
              </a:spcBef>
            </a:pPr>
            <a:r>
              <a:rPr lang="en-US" sz="1200"/>
              <a:t>F.C.</a:t>
            </a:r>
          </a:p>
        </p:txBody>
      </p:sp>
      <p:sp>
        <p:nvSpPr>
          <p:cNvPr id="15412" name="Text Box 66"/>
          <p:cNvSpPr txBox="1">
            <a:spLocks noChangeArrowheads="1"/>
          </p:cNvSpPr>
          <p:nvPr/>
        </p:nvSpPr>
        <p:spPr bwMode="auto">
          <a:xfrm>
            <a:off x="5319713" y="5746750"/>
            <a:ext cx="5191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  <p:sp>
        <p:nvSpPr>
          <p:cNvPr id="15413" name="Text Box 67"/>
          <p:cNvSpPr txBox="1">
            <a:spLocks noChangeArrowheads="1"/>
          </p:cNvSpPr>
          <p:nvPr/>
        </p:nvSpPr>
        <p:spPr bwMode="auto">
          <a:xfrm>
            <a:off x="6702425" y="6034088"/>
            <a:ext cx="51911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  <p:sp>
        <p:nvSpPr>
          <p:cNvPr id="15414" name="Text Box 68"/>
          <p:cNvSpPr txBox="1">
            <a:spLocks noChangeArrowheads="1"/>
          </p:cNvSpPr>
          <p:nvPr/>
        </p:nvSpPr>
        <p:spPr bwMode="auto">
          <a:xfrm>
            <a:off x="8085138" y="5356225"/>
            <a:ext cx="519112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Sys</a:t>
            </a:r>
          </a:p>
          <a:p>
            <a:pPr algn="ctr">
              <a:spcBef>
                <a:spcPct val="50000"/>
              </a:spcBef>
            </a:pPr>
            <a:r>
              <a:rPr lang="en-US" sz="1200"/>
              <a:t>Con.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2922395" y="4306696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4301933" y="3801871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2922395" y="3801871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4301933" y="4813109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5678295" y="2284221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5678295" y="3801871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3473258" y="3801871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4851208" y="2284221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3473258" y="4306696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4851208" y="3801871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Rectangle 31"/>
          <p:cNvSpPr>
            <a:spLocks noChangeArrowheads="1"/>
          </p:cNvSpPr>
          <p:nvPr/>
        </p:nvSpPr>
        <p:spPr bwMode="auto">
          <a:xfrm>
            <a:off x="7465830" y="3452701"/>
            <a:ext cx="216863" cy="220697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Rectangle 31"/>
          <p:cNvSpPr>
            <a:spLocks noChangeArrowheads="1"/>
          </p:cNvSpPr>
          <p:nvPr/>
        </p:nvSpPr>
        <p:spPr bwMode="auto">
          <a:xfrm>
            <a:off x="7472374" y="3793744"/>
            <a:ext cx="216863" cy="220697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7673035" y="3435808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Flood Control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672944" y="3763547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Conservation</a:t>
            </a:r>
          </a:p>
        </p:txBody>
      </p:sp>
      <p:grpSp>
        <p:nvGrpSpPr>
          <p:cNvPr id="2" name="Group 51"/>
          <p:cNvGrpSpPr/>
          <p:nvPr/>
        </p:nvGrpSpPr>
        <p:grpSpPr>
          <a:xfrm>
            <a:off x="2921501" y="4981587"/>
            <a:ext cx="550863" cy="83562"/>
            <a:chOff x="2883401" y="4581537"/>
            <a:chExt cx="550863" cy="83562"/>
          </a:xfrm>
        </p:grpSpPr>
        <p:cxnSp>
          <p:nvCxnSpPr>
            <p:cNvPr id="57" name="Straight Connector 56"/>
            <p:cNvCxnSpPr/>
            <p:nvPr/>
          </p:nvCxnSpPr>
          <p:spPr bwMode="auto">
            <a:xfrm flipH="1">
              <a:off x="2883401" y="466509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4" name="Isosceles Triangle 63"/>
            <p:cNvSpPr/>
            <p:nvPr/>
          </p:nvSpPr>
          <p:spPr bwMode="auto">
            <a:xfrm flipV="1">
              <a:off x="3093523" y="458153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2916457" y="4726603"/>
            <a:ext cx="550863" cy="85712"/>
            <a:chOff x="2878357" y="4326553"/>
            <a:chExt cx="550863" cy="85712"/>
          </a:xfrm>
        </p:grpSpPr>
        <p:cxnSp>
          <p:nvCxnSpPr>
            <p:cNvPr id="37" name="Straight Connector 36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5" name="Isosceles Triangle 64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" name="Group 47"/>
          <p:cNvGrpSpPr/>
          <p:nvPr/>
        </p:nvGrpSpPr>
        <p:grpSpPr>
          <a:xfrm>
            <a:off x="2921510" y="4471269"/>
            <a:ext cx="550863" cy="91710"/>
            <a:chOff x="2883410" y="4071219"/>
            <a:chExt cx="550863" cy="91710"/>
          </a:xfrm>
        </p:grpSpPr>
        <p:cxnSp>
          <p:nvCxnSpPr>
            <p:cNvPr id="44" name="Straight Connector 43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6" name="Isosceles Triangle 65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5" name="Group 46"/>
          <p:cNvGrpSpPr/>
          <p:nvPr/>
        </p:nvGrpSpPr>
        <p:grpSpPr>
          <a:xfrm>
            <a:off x="2919522" y="4225823"/>
            <a:ext cx="550863" cy="85772"/>
            <a:chOff x="2881422" y="3825773"/>
            <a:chExt cx="550863" cy="85772"/>
          </a:xfrm>
        </p:grpSpPr>
        <p:cxnSp>
          <p:nvCxnSpPr>
            <p:cNvPr id="67" name="Straight Connector 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8" name="Isosceles Triangle 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4295113" y="5118294"/>
            <a:ext cx="550863" cy="84271"/>
            <a:chOff x="4257013" y="4718244"/>
            <a:chExt cx="550863" cy="84271"/>
          </a:xfrm>
        </p:grpSpPr>
        <p:cxnSp>
          <p:nvCxnSpPr>
            <p:cNvPr id="58" name="Straight Connector 57"/>
            <p:cNvCxnSpPr/>
            <p:nvPr/>
          </p:nvCxnSpPr>
          <p:spPr bwMode="auto">
            <a:xfrm flipH="1">
              <a:off x="4257013" y="480251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9" name="Isosceles Triangle 68"/>
            <p:cNvSpPr/>
            <p:nvPr/>
          </p:nvSpPr>
          <p:spPr bwMode="auto">
            <a:xfrm flipV="1">
              <a:off x="4496781" y="4718244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4295995" y="4981728"/>
            <a:ext cx="550862" cy="83794"/>
            <a:chOff x="4257895" y="4581678"/>
            <a:chExt cx="550862" cy="83794"/>
          </a:xfrm>
        </p:grpSpPr>
        <p:cxnSp>
          <p:nvCxnSpPr>
            <p:cNvPr id="45" name="Straight Connector 44"/>
            <p:cNvCxnSpPr/>
            <p:nvPr/>
          </p:nvCxnSpPr>
          <p:spPr bwMode="auto">
            <a:xfrm flipH="1">
              <a:off x="4257895" y="4665472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0" name="Isosceles Triangle 69"/>
            <p:cNvSpPr/>
            <p:nvPr/>
          </p:nvSpPr>
          <p:spPr bwMode="auto">
            <a:xfrm flipV="1">
              <a:off x="4490845" y="458167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8" name="Group 54"/>
          <p:cNvGrpSpPr/>
          <p:nvPr/>
        </p:nvGrpSpPr>
        <p:grpSpPr>
          <a:xfrm>
            <a:off x="4295104" y="4852893"/>
            <a:ext cx="550863" cy="85394"/>
            <a:chOff x="4257004" y="4452843"/>
            <a:chExt cx="550863" cy="85394"/>
          </a:xfrm>
        </p:grpSpPr>
        <p:cxnSp>
          <p:nvCxnSpPr>
            <p:cNvPr id="49" name="Straight Connector 48"/>
            <p:cNvCxnSpPr/>
            <p:nvPr/>
          </p:nvCxnSpPr>
          <p:spPr bwMode="auto">
            <a:xfrm flipH="1">
              <a:off x="4257004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Isosceles Triangle 70"/>
            <p:cNvSpPr/>
            <p:nvPr/>
          </p:nvSpPr>
          <p:spPr bwMode="auto">
            <a:xfrm flipV="1">
              <a:off x="4490844" y="445284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9" name="Group 53"/>
          <p:cNvGrpSpPr/>
          <p:nvPr/>
        </p:nvGrpSpPr>
        <p:grpSpPr>
          <a:xfrm>
            <a:off x="4293116" y="4724407"/>
            <a:ext cx="550863" cy="85394"/>
            <a:chOff x="4255016" y="4324357"/>
            <a:chExt cx="550863" cy="85394"/>
          </a:xfrm>
        </p:grpSpPr>
        <p:cxnSp>
          <p:nvCxnSpPr>
            <p:cNvPr id="72" name="Straight Connector 71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3" name="Isosceles Triangle 72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5675283" y="4845319"/>
            <a:ext cx="550863" cy="92968"/>
            <a:chOff x="5637183" y="4445269"/>
            <a:chExt cx="550863" cy="92968"/>
          </a:xfrm>
        </p:grpSpPr>
        <p:cxnSp>
          <p:nvCxnSpPr>
            <p:cNvPr id="59" name="Straight Connector 58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Isosceles Triangle 7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1" name="Group 82"/>
          <p:cNvGrpSpPr/>
          <p:nvPr/>
        </p:nvGrpSpPr>
        <p:grpSpPr>
          <a:xfrm>
            <a:off x="5678295" y="4468908"/>
            <a:ext cx="552450" cy="81469"/>
            <a:chOff x="5640195" y="4068858"/>
            <a:chExt cx="552450" cy="81469"/>
          </a:xfrm>
        </p:grpSpPr>
        <p:cxnSp>
          <p:nvCxnSpPr>
            <p:cNvPr id="50" name="Straight Connector 49"/>
            <p:cNvCxnSpPr/>
            <p:nvPr/>
          </p:nvCxnSpPr>
          <p:spPr bwMode="auto">
            <a:xfrm flipH="1">
              <a:off x="5640195" y="4150327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5" name="Isosceles Triangle 74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2" name="Group 81"/>
          <p:cNvGrpSpPr/>
          <p:nvPr/>
        </p:nvGrpSpPr>
        <p:grpSpPr>
          <a:xfrm>
            <a:off x="5675285" y="4099920"/>
            <a:ext cx="550863" cy="82532"/>
            <a:chOff x="5637185" y="3699870"/>
            <a:chExt cx="550863" cy="82532"/>
          </a:xfrm>
        </p:grpSpPr>
        <p:cxnSp>
          <p:nvCxnSpPr>
            <p:cNvPr id="56" name="Straight Connector 55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6" name="Isosceles Triangle 75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3" name="Group 80"/>
          <p:cNvGrpSpPr/>
          <p:nvPr/>
        </p:nvGrpSpPr>
        <p:grpSpPr>
          <a:xfrm>
            <a:off x="5678717" y="3714380"/>
            <a:ext cx="550863" cy="86670"/>
            <a:chOff x="5640617" y="3314330"/>
            <a:chExt cx="550863" cy="86670"/>
          </a:xfrm>
        </p:grpSpPr>
        <p:cxnSp>
          <p:nvCxnSpPr>
            <p:cNvPr id="77" name="Straight Connector 76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8" name="Isosceles Triangle 77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4" name="Group 112"/>
          <p:cNvGrpSpPr/>
          <p:nvPr/>
        </p:nvGrpSpPr>
        <p:grpSpPr>
          <a:xfrm>
            <a:off x="4302754" y="4471977"/>
            <a:ext cx="550863" cy="83562"/>
            <a:chOff x="4264654" y="4071927"/>
            <a:chExt cx="550863" cy="83562"/>
          </a:xfrm>
        </p:grpSpPr>
        <p:cxnSp>
          <p:nvCxnSpPr>
            <p:cNvPr id="86" name="Straight Connector 85"/>
            <p:cNvCxnSpPr/>
            <p:nvPr/>
          </p:nvCxnSpPr>
          <p:spPr bwMode="auto">
            <a:xfrm flipH="1">
              <a:off x="4264654" y="415548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87" name="Isosceles Triangle 86"/>
            <p:cNvSpPr/>
            <p:nvPr/>
          </p:nvSpPr>
          <p:spPr bwMode="auto">
            <a:xfrm flipV="1">
              <a:off x="4483052" y="407192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5" name="Group 87"/>
          <p:cNvGrpSpPr/>
          <p:nvPr/>
        </p:nvGrpSpPr>
        <p:grpSpPr>
          <a:xfrm>
            <a:off x="4301848" y="4216993"/>
            <a:ext cx="550863" cy="85712"/>
            <a:chOff x="2878357" y="4326553"/>
            <a:chExt cx="550863" cy="85712"/>
          </a:xfrm>
        </p:grpSpPr>
        <p:cxnSp>
          <p:nvCxnSpPr>
            <p:cNvPr id="89" name="Straight Connector 88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0" name="Isosceles Triangle 89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" name="Group 90"/>
          <p:cNvGrpSpPr/>
          <p:nvPr/>
        </p:nvGrpSpPr>
        <p:grpSpPr>
          <a:xfrm>
            <a:off x="4302763" y="3961659"/>
            <a:ext cx="550863" cy="91710"/>
            <a:chOff x="2883410" y="4071219"/>
            <a:chExt cx="550863" cy="91710"/>
          </a:xfrm>
        </p:grpSpPr>
        <p:cxnSp>
          <p:nvCxnSpPr>
            <p:cNvPr id="92" name="Straight Connector 91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3" name="Isosceles Triangle 92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7" name="Group 93"/>
          <p:cNvGrpSpPr/>
          <p:nvPr/>
        </p:nvGrpSpPr>
        <p:grpSpPr>
          <a:xfrm>
            <a:off x="4300775" y="3716213"/>
            <a:ext cx="550863" cy="85772"/>
            <a:chOff x="2881422" y="3825773"/>
            <a:chExt cx="550863" cy="85772"/>
          </a:xfrm>
        </p:grpSpPr>
        <p:cxnSp>
          <p:nvCxnSpPr>
            <p:cNvPr id="95" name="Straight Connector 94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6" name="Isosceles Triangle 95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8" name="Group 111"/>
          <p:cNvGrpSpPr/>
          <p:nvPr/>
        </p:nvGrpSpPr>
        <p:grpSpPr>
          <a:xfrm>
            <a:off x="2924893" y="4099766"/>
            <a:ext cx="550863" cy="84271"/>
            <a:chOff x="2886793" y="3699716"/>
            <a:chExt cx="550863" cy="84271"/>
          </a:xfrm>
        </p:grpSpPr>
        <p:cxnSp>
          <p:nvCxnSpPr>
            <p:cNvPr id="98" name="Straight Connector 97"/>
            <p:cNvCxnSpPr/>
            <p:nvPr/>
          </p:nvCxnSpPr>
          <p:spPr bwMode="auto">
            <a:xfrm flipH="1">
              <a:off x="2886793" y="378398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9" name="Isosceles Triangle 98"/>
            <p:cNvSpPr/>
            <p:nvPr/>
          </p:nvSpPr>
          <p:spPr bwMode="auto">
            <a:xfrm flipV="1">
              <a:off x="3097595" y="3699716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9" name="Group 110"/>
          <p:cNvGrpSpPr/>
          <p:nvPr/>
        </p:nvGrpSpPr>
        <p:grpSpPr>
          <a:xfrm>
            <a:off x="2925775" y="3963200"/>
            <a:ext cx="550862" cy="83794"/>
            <a:chOff x="2887675" y="3563150"/>
            <a:chExt cx="550862" cy="83794"/>
          </a:xfrm>
        </p:grpSpPr>
        <p:cxnSp>
          <p:nvCxnSpPr>
            <p:cNvPr id="101" name="Straight Connector 100"/>
            <p:cNvCxnSpPr/>
            <p:nvPr/>
          </p:nvCxnSpPr>
          <p:spPr bwMode="auto">
            <a:xfrm flipH="1">
              <a:off x="2887675" y="3646944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2" name="Isosceles Triangle 101"/>
            <p:cNvSpPr/>
            <p:nvPr/>
          </p:nvSpPr>
          <p:spPr bwMode="auto">
            <a:xfrm flipV="1">
              <a:off x="3095797" y="356315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0" name="Group 109"/>
          <p:cNvGrpSpPr/>
          <p:nvPr/>
        </p:nvGrpSpPr>
        <p:grpSpPr>
          <a:xfrm>
            <a:off x="2924884" y="3834365"/>
            <a:ext cx="550863" cy="85394"/>
            <a:chOff x="2886784" y="3434315"/>
            <a:chExt cx="550863" cy="85394"/>
          </a:xfrm>
        </p:grpSpPr>
        <p:cxnSp>
          <p:nvCxnSpPr>
            <p:cNvPr id="104" name="Straight Connector 103"/>
            <p:cNvCxnSpPr/>
            <p:nvPr/>
          </p:nvCxnSpPr>
          <p:spPr bwMode="auto">
            <a:xfrm flipH="1">
              <a:off x="2886784" y="351970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5" name="Isosceles Triangle 104"/>
            <p:cNvSpPr/>
            <p:nvPr/>
          </p:nvSpPr>
          <p:spPr bwMode="auto">
            <a:xfrm flipV="1">
              <a:off x="3095796" y="3434315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1" name="Group 108"/>
          <p:cNvGrpSpPr/>
          <p:nvPr/>
        </p:nvGrpSpPr>
        <p:grpSpPr>
          <a:xfrm>
            <a:off x="2922896" y="3710017"/>
            <a:ext cx="550863" cy="85394"/>
            <a:chOff x="2884796" y="3305829"/>
            <a:chExt cx="550863" cy="85394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H="1">
              <a:off x="2884796" y="3391223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8" name="Isosceles Triangle 107"/>
            <p:cNvSpPr/>
            <p:nvPr/>
          </p:nvSpPr>
          <p:spPr bwMode="auto">
            <a:xfrm flipV="1">
              <a:off x="3093808" y="330582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2" name="Group 113"/>
          <p:cNvGrpSpPr/>
          <p:nvPr/>
        </p:nvGrpSpPr>
        <p:grpSpPr>
          <a:xfrm>
            <a:off x="5678730" y="3326146"/>
            <a:ext cx="550863" cy="92968"/>
            <a:chOff x="5637183" y="4445269"/>
            <a:chExt cx="550863" cy="92968"/>
          </a:xfrm>
        </p:grpSpPr>
        <p:cxnSp>
          <p:nvCxnSpPr>
            <p:cNvPr id="115" name="Straight Connector 114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6" name="Isosceles Triangle 115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3" name="Group 116"/>
          <p:cNvGrpSpPr/>
          <p:nvPr/>
        </p:nvGrpSpPr>
        <p:grpSpPr>
          <a:xfrm>
            <a:off x="5677604" y="2949735"/>
            <a:ext cx="552450" cy="90995"/>
            <a:chOff x="5640195" y="4068858"/>
            <a:chExt cx="552450" cy="90995"/>
          </a:xfrm>
        </p:grpSpPr>
        <p:cxnSp>
          <p:nvCxnSpPr>
            <p:cNvPr id="118" name="Straight Connector 117"/>
            <p:cNvCxnSpPr/>
            <p:nvPr/>
          </p:nvCxnSpPr>
          <p:spPr bwMode="auto">
            <a:xfrm flipH="1">
              <a:off x="5640195" y="4159853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9" name="Isosceles Triangle 118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4" name="Group 119"/>
          <p:cNvGrpSpPr/>
          <p:nvPr/>
        </p:nvGrpSpPr>
        <p:grpSpPr>
          <a:xfrm>
            <a:off x="5678732" y="2580747"/>
            <a:ext cx="550863" cy="82532"/>
            <a:chOff x="5637185" y="3699870"/>
            <a:chExt cx="550863" cy="82532"/>
          </a:xfrm>
        </p:grpSpPr>
        <p:cxnSp>
          <p:nvCxnSpPr>
            <p:cNvPr id="121" name="Straight Connector 120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2" name="Isosceles Triangle 121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5" name="Group 122"/>
          <p:cNvGrpSpPr/>
          <p:nvPr/>
        </p:nvGrpSpPr>
        <p:grpSpPr>
          <a:xfrm>
            <a:off x="5682164" y="2195207"/>
            <a:ext cx="550863" cy="86670"/>
            <a:chOff x="5640617" y="3314330"/>
            <a:chExt cx="550863" cy="86670"/>
          </a:xfrm>
        </p:grpSpPr>
        <p:cxnSp>
          <p:nvCxnSpPr>
            <p:cNvPr id="124" name="Straight Connector 123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5" name="Isosceles Triangle 124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97" name="Text Box 45"/>
          <p:cNvSpPr txBox="1">
            <a:spLocks noChangeArrowheads="1"/>
          </p:cNvSpPr>
          <p:nvPr/>
        </p:nvSpPr>
        <p:spPr bwMode="auto">
          <a:xfrm>
            <a:off x="2813540" y="5429059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Res. 1</a:t>
            </a:r>
          </a:p>
        </p:txBody>
      </p:sp>
      <p:sp>
        <p:nvSpPr>
          <p:cNvPr id="100" name="Text Box 46"/>
          <p:cNvSpPr txBox="1">
            <a:spLocks noChangeArrowheads="1"/>
          </p:cNvSpPr>
          <p:nvPr/>
        </p:nvSpPr>
        <p:spPr bwMode="auto">
          <a:xfrm>
            <a:off x="4197840" y="5429059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Res. 2</a:t>
            </a:r>
          </a:p>
        </p:txBody>
      </p:sp>
      <p:sp>
        <p:nvSpPr>
          <p:cNvPr id="103" name="Text Box 47"/>
          <p:cNvSpPr txBox="1">
            <a:spLocks noChangeArrowheads="1"/>
          </p:cNvSpPr>
          <p:nvPr/>
        </p:nvSpPr>
        <p:spPr bwMode="auto">
          <a:xfrm>
            <a:off x="5553062" y="5429059"/>
            <a:ext cx="88591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System</a:t>
            </a:r>
          </a:p>
        </p:txBody>
      </p:sp>
      <p:sp>
        <p:nvSpPr>
          <p:cNvPr id="106" name="Line 43"/>
          <p:cNvSpPr>
            <a:spLocks noChangeShapeType="1"/>
          </p:cNvSpPr>
          <p:nvPr/>
        </p:nvSpPr>
        <p:spPr bwMode="auto">
          <a:xfrm>
            <a:off x="3473258" y="5317934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" name="Line 44"/>
          <p:cNvSpPr>
            <a:spLocks noChangeShapeType="1"/>
          </p:cNvSpPr>
          <p:nvPr/>
        </p:nvSpPr>
        <p:spPr bwMode="auto">
          <a:xfrm>
            <a:off x="4851208" y="5317934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" name="Title 10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Reservoir System Operation </a:t>
            </a:r>
            <a:r>
              <a:rPr lang="en-US" sz="2800" dirty="0">
                <a:solidFill>
                  <a:srgbClr val="FFC000"/>
                </a:solidFill>
              </a:rPr>
              <a:t>Equal</a:t>
            </a:r>
            <a:r>
              <a:rPr lang="en-US" sz="2800" dirty="0"/>
              <a:t> (Implicit) Storage Balance Targets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2925239" y="4306096"/>
            <a:ext cx="550863" cy="1011238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4304777" y="3801271"/>
            <a:ext cx="550862" cy="1011238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1"/>
          <p:cNvSpPr>
            <a:spLocks noChangeArrowheads="1"/>
          </p:cNvSpPr>
          <p:nvPr/>
        </p:nvSpPr>
        <p:spPr bwMode="auto">
          <a:xfrm>
            <a:off x="2925239" y="3801271"/>
            <a:ext cx="550863" cy="504825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Rectangle 32"/>
          <p:cNvSpPr>
            <a:spLocks noChangeArrowheads="1"/>
          </p:cNvSpPr>
          <p:nvPr/>
        </p:nvSpPr>
        <p:spPr bwMode="auto">
          <a:xfrm>
            <a:off x="4304777" y="4812509"/>
            <a:ext cx="550862" cy="504825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Rectangle 33"/>
          <p:cNvSpPr>
            <a:spLocks noChangeArrowheads="1"/>
          </p:cNvSpPr>
          <p:nvPr/>
        </p:nvSpPr>
        <p:spPr bwMode="auto">
          <a:xfrm>
            <a:off x="5681139" y="2283621"/>
            <a:ext cx="552450" cy="1517650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Rectangle 34"/>
          <p:cNvSpPr>
            <a:spLocks noChangeArrowheads="1"/>
          </p:cNvSpPr>
          <p:nvPr/>
        </p:nvSpPr>
        <p:spPr bwMode="auto">
          <a:xfrm>
            <a:off x="5681139" y="3801271"/>
            <a:ext cx="552450" cy="1516063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Line 35"/>
          <p:cNvSpPr>
            <a:spLocks noChangeShapeType="1"/>
          </p:cNvSpPr>
          <p:nvPr/>
        </p:nvSpPr>
        <p:spPr bwMode="auto">
          <a:xfrm>
            <a:off x="3476102" y="3801271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6"/>
          <p:cNvSpPr>
            <a:spLocks noChangeShapeType="1"/>
          </p:cNvSpPr>
          <p:nvPr/>
        </p:nvSpPr>
        <p:spPr bwMode="auto">
          <a:xfrm flipV="1">
            <a:off x="4854052" y="2283621"/>
            <a:ext cx="827087" cy="15176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8" name="Line 41"/>
          <p:cNvSpPr>
            <a:spLocks noChangeShapeType="1"/>
          </p:cNvSpPr>
          <p:nvPr/>
        </p:nvSpPr>
        <p:spPr bwMode="auto">
          <a:xfrm>
            <a:off x="3476102" y="4306096"/>
            <a:ext cx="828675" cy="5064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9" name="Line 42"/>
          <p:cNvSpPr>
            <a:spLocks noChangeShapeType="1"/>
          </p:cNvSpPr>
          <p:nvPr/>
        </p:nvSpPr>
        <p:spPr bwMode="auto">
          <a:xfrm flipV="1">
            <a:off x="4854052" y="3801271"/>
            <a:ext cx="827087" cy="1011238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51"/>
          <p:cNvGrpSpPr/>
          <p:nvPr/>
        </p:nvGrpSpPr>
        <p:grpSpPr>
          <a:xfrm>
            <a:off x="2924345" y="4980987"/>
            <a:ext cx="550863" cy="83562"/>
            <a:chOff x="2883401" y="4581537"/>
            <a:chExt cx="550863" cy="83562"/>
          </a:xfrm>
        </p:grpSpPr>
        <p:cxnSp>
          <p:nvCxnSpPr>
            <p:cNvPr id="57" name="Straight Connector 56"/>
            <p:cNvCxnSpPr/>
            <p:nvPr/>
          </p:nvCxnSpPr>
          <p:spPr bwMode="auto">
            <a:xfrm flipH="1">
              <a:off x="2883401" y="466509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4" name="Isosceles Triangle 63"/>
            <p:cNvSpPr/>
            <p:nvPr/>
          </p:nvSpPr>
          <p:spPr bwMode="auto">
            <a:xfrm flipV="1">
              <a:off x="3093523" y="458153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2919301" y="4726003"/>
            <a:ext cx="550863" cy="85712"/>
            <a:chOff x="2878357" y="4326553"/>
            <a:chExt cx="550863" cy="85712"/>
          </a:xfrm>
        </p:grpSpPr>
        <p:cxnSp>
          <p:nvCxnSpPr>
            <p:cNvPr id="37" name="Straight Connector 36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5" name="Isosceles Triangle 64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4" name="Group 47"/>
          <p:cNvGrpSpPr/>
          <p:nvPr/>
        </p:nvGrpSpPr>
        <p:grpSpPr>
          <a:xfrm>
            <a:off x="2924354" y="4470669"/>
            <a:ext cx="550863" cy="91710"/>
            <a:chOff x="2883410" y="4071219"/>
            <a:chExt cx="550863" cy="91710"/>
          </a:xfrm>
        </p:grpSpPr>
        <p:cxnSp>
          <p:nvCxnSpPr>
            <p:cNvPr id="44" name="Straight Connector 43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6" name="Isosceles Triangle 65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5" name="Group 46"/>
          <p:cNvGrpSpPr/>
          <p:nvPr/>
        </p:nvGrpSpPr>
        <p:grpSpPr>
          <a:xfrm>
            <a:off x="2922366" y="4222842"/>
            <a:ext cx="550863" cy="85772"/>
            <a:chOff x="2881422" y="3825773"/>
            <a:chExt cx="550863" cy="85772"/>
          </a:xfrm>
        </p:grpSpPr>
        <p:cxnSp>
          <p:nvCxnSpPr>
            <p:cNvPr id="67" name="Straight Connector 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8" name="Isosceles Triangle 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4297957" y="5117694"/>
            <a:ext cx="550863" cy="84271"/>
            <a:chOff x="4257013" y="4718244"/>
            <a:chExt cx="550863" cy="84271"/>
          </a:xfrm>
        </p:grpSpPr>
        <p:cxnSp>
          <p:nvCxnSpPr>
            <p:cNvPr id="58" name="Straight Connector 57"/>
            <p:cNvCxnSpPr/>
            <p:nvPr/>
          </p:nvCxnSpPr>
          <p:spPr bwMode="auto">
            <a:xfrm flipH="1">
              <a:off x="4257013" y="480251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9" name="Isosceles Triangle 68"/>
            <p:cNvSpPr/>
            <p:nvPr/>
          </p:nvSpPr>
          <p:spPr bwMode="auto">
            <a:xfrm flipV="1">
              <a:off x="4496781" y="4718244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4298839" y="4981128"/>
            <a:ext cx="550862" cy="83794"/>
            <a:chOff x="4257895" y="4581678"/>
            <a:chExt cx="550862" cy="83794"/>
          </a:xfrm>
        </p:grpSpPr>
        <p:cxnSp>
          <p:nvCxnSpPr>
            <p:cNvPr id="45" name="Straight Connector 44"/>
            <p:cNvCxnSpPr/>
            <p:nvPr/>
          </p:nvCxnSpPr>
          <p:spPr bwMode="auto">
            <a:xfrm flipH="1">
              <a:off x="4257895" y="4665472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0" name="Isosceles Triangle 69"/>
            <p:cNvSpPr/>
            <p:nvPr/>
          </p:nvSpPr>
          <p:spPr bwMode="auto">
            <a:xfrm flipV="1">
              <a:off x="4490845" y="458167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8" name="Group 54"/>
          <p:cNvGrpSpPr/>
          <p:nvPr/>
        </p:nvGrpSpPr>
        <p:grpSpPr>
          <a:xfrm>
            <a:off x="4297948" y="4852293"/>
            <a:ext cx="550863" cy="85394"/>
            <a:chOff x="4257004" y="4452843"/>
            <a:chExt cx="550863" cy="85394"/>
          </a:xfrm>
        </p:grpSpPr>
        <p:cxnSp>
          <p:nvCxnSpPr>
            <p:cNvPr id="49" name="Straight Connector 48"/>
            <p:cNvCxnSpPr/>
            <p:nvPr/>
          </p:nvCxnSpPr>
          <p:spPr bwMode="auto">
            <a:xfrm flipH="1">
              <a:off x="4257004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Isosceles Triangle 70"/>
            <p:cNvSpPr/>
            <p:nvPr/>
          </p:nvSpPr>
          <p:spPr bwMode="auto">
            <a:xfrm flipV="1">
              <a:off x="4490844" y="445284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9" name="Group 53"/>
          <p:cNvGrpSpPr/>
          <p:nvPr/>
        </p:nvGrpSpPr>
        <p:grpSpPr>
          <a:xfrm>
            <a:off x="4295960" y="4723807"/>
            <a:ext cx="550863" cy="85394"/>
            <a:chOff x="4255016" y="4324357"/>
            <a:chExt cx="550863" cy="85394"/>
          </a:xfrm>
        </p:grpSpPr>
        <p:cxnSp>
          <p:nvCxnSpPr>
            <p:cNvPr id="72" name="Straight Connector 71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3" name="Isosceles Triangle 72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5678127" y="4726513"/>
            <a:ext cx="550863" cy="92968"/>
            <a:chOff x="5637183" y="4445269"/>
            <a:chExt cx="550863" cy="92968"/>
          </a:xfrm>
        </p:grpSpPr>
        <p:cxnSp>
          <p:nvCxnSpPr>
            <p:cNvPr id="59" name="Straight Connector 58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4" name="Isosceles Triangle 7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1" name="Group 82"/>
          <p:cNvGrpSpPr/>
          <p:nvPr/>
        </p:nvGrpSpPr>
        <p:grpSpPr>
          <a:xfrm>
            <a:off x="5681139" y="4101852"/>
            <a:ext cx="552450" cy="89881"/>
            <a:chOff x="5640195" y="4068858"/>
            <a:chExt cx="552450" cy="89881"/>
          </a:xfrm>
        </p:grpSpPr>
        <p:cxnSp>
          <p:nvCxnSpPr>
            <p:cNvPr id="50" name="Straight Connector 49"/>
            <p:cNvCxnSpPr/>
            <p:nvPr/>
          </p:nvCxnSpPr>
          <p:spPr bwMode="auto">
            <a:xfrm flipH="1">
              <a:off x="5640195" y="4158739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5" name="Isosceles Triangle 74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2" name="Group 81"/>
          <p:cNvGrpSpPr/>
          <p:nvPr/>
        </p:nvGrpSpPr>
        <p:grpSpPr>
          <a:xfrm>
            <a:off x="5678129" y="3971894"/>
            <a:ext cx="550863" cy="82532"/>
            <a:chOff x="5637185" y="3699870"/>
            <a:chExt cx="550863" cy="82532"/>
          </a:xfrm>
        </p:grpSpPr>
        <p:cxnSp>
          <p:nvCxnSpPr>
            <p:cNvPr id="56" name="Straight Connector 55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6" name="Isosceles Triangle 75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3" name="Group 80"/>
          <p:cNvGrpSpPr/>
          <p:nvPr/>
        </p:nvGrpSpPr>
        <p:grpSpPr>
          <a:xfrm>
            <a:off x="5681561" y="3713780"/>
            <a:ext cx="550863" cy="86670"/>
            <a:chOff x="5640617" y="3314330"/>
            <a:chExt cx="550863" cy="86670"/>
          </a:xfrm>
        </p:grpSpPr>
        <p:cxnSp>
          <p:nvCxnSpPr>
            <p:cNvPr id="77" name="Straight Connector 76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8" name="Isosceles Triangle 77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4" name="Group 83"/>
          <p:cNvGrpSpPr/>
          <p:nvPr/>
        </p:nvGrpSpPr>
        <p:grpSpPr>
          <a:xfrm>
            <a:off x="5676970" y="4976819"/>
            <a:ext cx="550863" cy="92968"/>
            <a:chOff x="5637183" y="4445269"/>
            <a:chExt cx="550863" cy="92968"/>
          </a:xfrm>
        </p:grpSpPr>
        <p:cxnSp>
          <p:nvCxnSpPr>
            <p:cNvPr id="97" name="Straight Connector 96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0" name="Isosceles Triangle 99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5" name="Group 83"/>
          <p:cNvGrpSpPr/>
          <p:nvPr/>
        </p:nvGrpSpPr>
        <p:grpSpPr>
          <a:xfrm>
            <a:off x="5676977" y="4470177"/>
            <a:ext cx="550863" cy="89900"/>
            <a:chOff x="5637183" y="4445269"/>
            <a:chExt cx="550863" cy="89900"/>
          </a:xfrm>
        </p:grpSpPr>
        <p:cxnSp>
          <p:nvCxnSpPr>
            <p:cNvPr id="106" name="Straight Connector 105"/>
            <p:cNvCxnSpPr/>
            <p:nvPr/>
          </p:nvCxnSpPr>
          <p:spPr bwMode="auto">
            <a:xfrm flipH="1">
              <a:off x="5637183" y="453516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9" name="Isosceles Triangle 108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" name="Group 83"/>
          <p:cNvGrpSpPr/>
          <p:nvPr/>
        </p:nvGrpSpPr>
        <p:grpSpPr>
          <a:xfrm>
            <a:off x="5676970" y="4221876"/>
            <a:ext cx="550863" cy="92968"/>
            <a:chOff x="5637183" y="4445269"/>
            <a:chExt cx="550863" cy="92968"/>
          </a:xfrm>
          <a:solidFill>
            <a:schemeClr val="tx1"/>
          </a:solidFill>
        </p:grpSpPr>
        <p:cxnSp>
          <p:nvCxnSpPr>
            <p:cNvPr id="111" name="Straight Connector 110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2" name="Isosceles Triangle 111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7" name="Group 83"/>
          <p:cNvGrpSpPr/>
          <p:nvPr/>
        </p:nvGrpSpPr>
        <p:grpSpPr>
          <a:xfrm>
            <a:off x="5676977" y="3837353"/>
            <a:ext cx="550863" cy="92968"/>
            <a:chOff x="5637183" y="4445269"/>
            <a:chExt cx="550863" cy="92968"/>
          </a:xfrm>
        </p:grpSpPr>
        <p:cxnSp>
          <p:nvCxnSpPr>
            <p:cNvPr id="114" name="Straight Connector 113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7" name="Isosceles Triangle 116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79" name="Rectangle 31"/>
          <p:cNvSpPr>
            <a:spLocks noChangeArrowheads="1"/>
          </p:cNvSpPr>
          <p:nvPr/>
        </p:nvSpPr>
        <p:spPr bwMode="auto">
          <a:xfrm>
            <a:off x="7465830" y="3452701"/>
            <a:ext cx="216863" cy="220697"/>
          </a:xfrm>
          <a:prstGeom prst="rect">
            <a:avLst/>
          </a:prstGeom>
          <a:solidFill>
            <a:srgbClr val="FFCC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31"/>
          <p:cNvSpPr>
            <a:spLocks noChangeArrowheads="1"/>
          </p:cNvSpPr>
          <p:nvPr/>
        </p:nvSpPr>
        <p:spPr bwMode="auto">
          <a:xfrm>
            <a:off x="7472374" y="3793744"/>
            <a:ext cx="216863" cy="220697"/>
          </a:xfrm>
          <a:prstGeom prst="rect">
            <a:avLst/>
          </a:prstGeom>
          <a:solidFill>
            <a:srgbClr val="99CCFF"/>
          </a:solidFill>
          <a:ln w="127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7673035" y="3435808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Flood Control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672944" y="3763547"/>
            <a:ext cx="120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Conservation</a:t>
            </a:r>
          </a:p>
        </p:txBody>
      </p:sp>
      <p:sp>
        <p:nvSpPr>
          <p:cNvPr id="88" name="Text Box 45"/>
          <p:cNvSpPr txBox="1">
            <a:spLocks noChangeArrowheads="1"/>
          </p:cNvSpPr>
          <p:nvPr/>
        </p:nvSpPr>
        <p:spPr bwMode="auto">
          <a:xfrm>
            <a:off x="2813540" y="5429059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Res. 1</a:t>
            </a:r>
          </a:p>
        </p:txBody>
      </p:sp>
      <p:sp>
        <p:nvSpPr>
          <p:cNvPr id="89" name="Text Box 46"/>
          <p:cNvSpPr txBox="1">
            <a:spLocks noChangeArrowheads="1"/>
          </p:cNvSpPr>
          <p:nvPr/>
        </p:nvSpPr>
        <p:spPr bwMode="auto">
          <a:xfrm>
            <a:off x="4197840" y="5429059"/>
            <a:ext cx="79333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Res. 2</a:t>
            </a:r>
          </a:p>
        </p:txBody>
      </p:sp>
      <p:sp>
        <p:nvSpPr>
          <p:cNvPr id="90" name="Text Box 47"/>
          <p:cNvSpPr txBox="1">
            <a:spLocks noChangeArrowheads="1"/>
          </p:cNvSpPr>
          <p:nvPr/>
        </p:nvSpPr>
        <p:spPr bwMode="auto">
          <a:xfrm>
            <a:off x="5553062" y="5429059"/>
            <a:ext cx="88591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/>
              <a:t>System</a:t>
            </a:r>
          </a:p>
        </p:txBody>
      </p:sp>
      <p:sp>
        <p:nvSpPr>
          <p:cNvPr id="91" name="Line 43"/>
          <p:cNvSpPr>
            <a:spLocks noChangeShapeType="1"/>
          </p:cNvSpPr>
          <p:nvPr/>
        </p:nvSpPr>
        <p:spPr bwMode="auto">
          <a:xfrm>
            <a:off x="3473258" y="5317934"/>
            <a:ext cx="828675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" name="Line 44"/>
          <p:cNvSpPr>
            <a:spLocks noChangeShapeType="1"/>
          </p:cNvSpPr>
          <p:nvPr/>
        </p:nvSpPr>
        <p:spPr bwMode="auto">
          <a:xfrm>
            <a:off x="4851208" y="5317934"/>
            <a:ext cx="827087" cy="158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" name="Title 82"/>
          <p:cNvSpPr>
            <a:spLocks noGrp="1"/>
          </p:cNvSpPr>
          <p:nvPr>
            <p:ph type="title"/>
          </p:nvPr>
        </p:nvSpPr>
        <p:spPr>
          <a:xfrm>
            <a:off x="1543050" y="76200"/>
            <a:ext cx="7600950" cy="1085850"/>
          </a:xfrm>
        </p:spPr>
        <p:txBody>
          <a:bodyPr/>
          <a:lstStyle/>
          <a:p>
            <a:r>
              <a:rPr lang="en-US" sz="2800" dirty="0"/>
              <a:t>Reservoir System Operation </a:t>
            </a:r>
            <a:r>
              <a:rPr lang="en-US" sz="2800" dirty="0">
                <a:solidFill>
                  <a:srgbClr val="FFC000"/>
                </a:solidFill>
              </a:rPr>
              <a:t>User-Defined </a:t>
            </a:r>
            <a:r>
              <a:rPr lang="en-US" sz="2800" dirty="0"/>
              <a:t>(Explicit) Storage Balance Targets</a:t>
            </a:r>
          </a:p>
        </p:txBody>
      </p:sp>
      <p:grpSp>
        <p:nvGrpSpPr>
          <p:cNvPr id="18" name="Group 53"/>
          <p:cNvGrpSpPr/>
          <p:nvPr/>
        </p:nvGrpSpPr>
        <p:grpSpPr>
          <a:xfrm>
            <a:off x="4302888" y="4719525"/>
            <a:ext cx="550863" cy="85394"/>
            <a:chOff x="4255016" y="4324357"/>
            <a:chExt cx="550863" cy="85394"/>
          </a:xfrm>
        </p:grpSpPr>
        <p:cxnSp>
          <p:nvCxnSpPr>
            <p:cNvPr id="85" name="Straight Connector 84"/>
            <p:cNvCxnSpPr/>
            <p:nvPr/>
          </p:nvCxnSpPr>
          <p:spPr bwMode="auto">
            <a:xfrm flipH="1">
              <a:off x="4255016" y="4409751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86" name="Isosceles Triangle 85"/>
            <p:cNvSpPr/>
            <p:nvPr/>
          </p:nvSpPr>
          <p:spPr bwMode="auto">
            <a:xfrm flipV="1">
              <a:off x="4488856" y="432435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9" name="Group 112"/>
          <p:cNvGrpSpPr/>
          <p:nvPr/>
        </p:nvGrpSpPr>
        <p:grpSpPr>
          <a:xfrm>
            <a:off x="4312526" y="4467095"/>
            <a:ext cx="550863" cy="83562"/>
            <a:chOff x="4264654" y="4071927"/>
            <a:chExt cx="550863" cy="83562"/>
          </a:xfrm>
        </p:grpSpPr>
        <p:cxnSp>
          <p:nvCxnSpPr>
            <p:cNvPr id="93" name="Straight Connector 92"/>
            <p:cNvCxnSpPr/>
            <p:nvPr/>
          </p:nvCxnSpPr>
          <p:spPr bwMode="auto">
            <a:xfrm flipH="1">
              <a:off x="4264654" y="415548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4" name="Isosceles Triangle 93"/>
            <p:cNvSpPr/>
            <p:nvPr/>
          </p:nvSpPr>
          <p:spPr bwMode="auto">
            <a:xfrm flipV="1">
              <a:off x="4483052" y="4071927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0" name="Group 87"/>
          <p:cNvGrpSpPr/>
          <p:nvPr/>
        </p:nvGrpSpPr>
        <p:grpSpPr>
          <a:xfrm>
            <a:off x="4311620" y="4212111"/>
            <a:ext cx="550863" cy="85712"/>
            <a:chOff x="2878357" y="4326553"/>
            <a:chExt cx="550863" cy="85712"/>
          </a:xfrm>
        </p:grpSpPr>
        <p:cxnSp>
          <p:nvCxnSpPr>
            <p:cNvPr id="96" name="Straight Connector 95"/>
            <p:cNvCxnSpPr/>
            <p:nvPr/>
          </p:nvCxnSpPr>
          <p:spPr bwMode="auto">
            <a:xfrm flipH="1">
              <a:off x="2878357" y="441226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98" name="Isosceles Triangle 97"/>
            <p:cNvSpPr/>
            <p:nvPr/>
          </p:nvSpPr>
          <p:spPr bwMode="auto">
            <a:xfrm flipV="1">
              <a:off x="3091535" y="432655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1" name="Group 90"/>
          <p:cNvGrpSpPr/>
          <p:nvPr/>
        </p:nvGrpSpPr>
        <p:grpSpPr>
          <a:xfrm>
            <a:off x="4312535" y="3956777"/>
            <a:ext cx="550863" cy="91710"/>
            <a:chOff x="2883410" y="4071219"/>
            <a:chExt cx="550863" cy="91710"/>
          </a:xfrm>
        </p:grpSpPr>
        <p:cxnSp>
          <p:nvCxnSpPr>
            <p:cNvPr id="101" name="Straight Connector 100"/>
            <p:cNvCxnSpPr/>
            <p:nvPr/>
          </p:nvCxnSpPr>
          <p:spPr bwMode="auto">
            <a:xfrm flipH="1">
              <a:off x="2883410" y="416292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2" name="Isosceles Triangle 101"/>
            <p:cNvSpPr/>
            <p:nvPr/>
          </p:nvSpPr>
          <p:spPr bwMode="auto">
            <a:xfrm flipV="1">
              <a:off x="3091535" y="407121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2" name="Group 93"/>
          <p:cNvGrpSpPr/>
          <p:nvPr/>
        </p:nvGrpSpPr>
        <p:grpSpPr>
          <a:xfrm>
            <a:off x="4310547" y="3711331"/>
            <a:ext cx="550863" cy="85772"/>
            <a:chOff x="2881422" y="3825773"/>
            <a:chExt cx="550863" cy="85772"/>
          </a:xfrm>
        </p:grpSpPr>
        <p:cxnSp>
          <p:nvCxnSpPr>
            <p:cNvPr id="104" name="Straight Connector 103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05" name="Isosceles Triangle 104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3" name="Group 111"/>
          <p:cNvGrpSpPr/>
          <p:nvPr/>
        </p:nvGrpSpPr>
        <p:grpSpPr>
          <a:xfrm>
            <a:off x="2934665" y="4094884"/>
            <a:ext cx="550863" cy="84271"/>
            <a:chOff x="2886793" y="3699716"/>
            <a:chExt cx="550863" cy="84271"/>
          </a:xfrm>
        </p:grpSpPr>
        <p:cxnSp>
          <p:nvCxnSpPr>
            <p:cNvPr id="108" name="Straight Connector 107"/>
            <p:cNvCxnSpPr/>
            <p:nvPr/>
          </p:nvCxnSpPr>
          <p:spPr bwMode="auto">
            <a:xfrm flipH="1">
              <a:off x="2886793" y="378398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0" name="Isosceles Triangle 109"/>
            <p:cNvSpPr/>
            <p:nvPr/>
          </p:nvSpPr>
          <p:spPr bwMode="auto">
            <a:xfrm flipV="1">
              <a:off x="3097595" y="3699716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4" name="Group 110"/>
          <p:cNvGrpSpPr/>
          <p:nvPr/>
        </p:nvGrpSpPr>
        <p:grpSpPr>
          <a:xfrm>
            <a:off x="2935547" y="3958318"/>
            <a:ext cx="550862" cy="83794"/>
            <a:chOff x="2887675" y="3563150"/>
            <a:chExt cx="550862" cy="83794"/>
          </a:xfrm>
        </p:grpSpPr>
        <p:cxnSp>
          <p:nvCxnSpPr>
            <p:cNvPr id="115" name="Straight Connector 114"/>
            <p:cNvCxnSpPr/>
            <p:nvPr/>
          </p:nvCxnSpPr>
          <p:spPr bwMode="auto">
            <a:xfrm flipH="1">
              <a:off x="2887675" y="3646944"/>
              <a:ext cx="55086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6" name="Isosceles Triangle 115"/>
            <p:cNvSpPr/>
            <p:nvPr/>
          </p:nvSpPr>
          <p:spPr bwMode="auto">
            <a:xfrm flipV="1">
              <a:off x="3095797" y="356315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5" name="Group 109"/>
          <p:cNvGrpSpPr/>
          <p:nvPr/>
        </p:nvGrpSpPr>
        <p:grpSpPr>
          <a:xfrm>
            <a:off x="2934656" y="3829483"/>
            <a:ext cx="550863" cy="85394"/>
            <a:chOff x="2886784" y="3434315"/>
            <a:chExt cx="550863" cy="85394"/>
          </a:xfrm>
        </p:grpSpPr>
        <p:cxnSp>
          <p:nvCxnSpPr>
            <p:cNvPr id="119" name="Straight Connector 118"/>
            <p:cNvCxnSpPr/>
            <p:nvPr/>
          </p:nvCxnSpPr>
          <p:spPr bwMode="auto">
            <a:xfrm flipH="1">
              <a:off x="2886784" y="3519709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0" name="Isosceles Triangle 119"/>
            <p:cNvSpPr/>
            <p:nvPr/>
          </p:nvSpPr>
          <p:spPr bwMode="auto">
            <a:xfrm flipV="1">
              <a:off x="3095796" y="3434315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6" name="Group 108"/>
          <p:cNvGrpSpPr/>
          <p:nvPr/>
        </p:nvGrpSpPr>
        <p:grpSpPr>
          <a:xfrm>
            <a:off x="2932668" y="3705135"/>
            <a:ext cx="550863" cy="85394"/>
            <a:chOff x="2884796" y="3305829"/>
            <a:chExt cx="550863" cy="85394"/>
          </a:xfrm>
        </p:grpSpPr>
        <p:cxnSp>
          <p:nvCxnSpPr>
            <p:cNvPr id="122" name="Straight Connector 121"/>
            <p:cNvCxnSpPr/>
            <p:nvPr/>
          </p:nvCxnSpPr>
          <p:spPr bwMode="auto">
            <a:xfrm flipH="1">
              <a:off x="2884796" y="3391223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3" name="Isosceles Triangle 122"/>
            <p:cNvSpPr/>
            <p:nvPr/>
          </p:nvSpPr>
          <p:spPr bwMode="auto">
            <a:xfrm flipV="1">
              <a:off x="3093808" y="330582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7" name="Group 83"/>
          <p:cNvGrpSpPr/>
          <p:nvPr/>
        </p:nvGrpSpPr>
        <p:grpSpPr>
          <a:xfrm>
            <a:off x="5685055" y="3186767"/>
            <a:ext cx="550863" cy="92968"/>
            <a:chOff x="5637183" y="4445269"/>
            <a:chExt cx="550863" cy="92968"/>
          </a:xfrm>
        </p:grpSpPr>
        <p:cxnSp>
          <p:nvCxnSpPr>
            <p:cNvPr id="125" name="Straight Connector 124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6" name="Isosceles Triangle 125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8" name="Group 82"/>
          <p:cNvGrpSpPr/>
          <p:nvPr/>
        </p:nvGrpSpPr>
        <p:grpSpPr>
          <a:xfrm>
            <a:off x="5688067" y="2559582"/>
            <a:ext cx="552450" cy="90995"/>
            <a:chOff x="5640195" y="4068858"/>
            <a:chExt cx="552450" cy="90995"/>
          </a:xfrm>
        </p:grpSpPr>
        <p:cxnSp>
          <p:nvCxnSpPr>
            <p:cNvPr id="128" name="Straight Connector 127"/>
            <p:cNvCxnSpPr/>
            <p:nvPr/>
          </p:nvCxnSpPr>
          <p:spPr bwMode="auto">
            <a:xfrm flipH="1">
              <a:off x="5640195" y="4159853"/>
              <a:ext cx="5524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29" name="Isosceles Triangle 128"/>
            <p:cNvSpPr/>
            <p:nvPr/>
          </p:nvSpPr>
          <p:spPr bwMode="auto">
            <a:xfrm flipV="1">
              <a:off x="5864414" y="4068858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9" name="Group 81"/>
          <p:cNvGrpSpPr/>
          <p:nvPr/>
        </p:nvGrpSpPr>
        <p:grpSpPr>
          <a:xfrm>
            <a:off x="5685057" y="2443300"/>
            <a:ext cx="550863" cy="82532"/>
            <a:chOff x="5637185" y="3699870"/>
            <a:chExt cx="550863" cy="82532"/>
          </a:xfrm>
        </p:grpSpPr>
        <p:cxnSp>
          <p:nvCxnSpPr>
            <p:cNvPr id="131" name="Straight Connector 130"/>
            <p:cNvCxnSpPr/>
            <p:nvPr/>
          </p:nvCxnSpPr>
          <p:spPr bwMode="auto">
            <a:xfrm flipH="1">
              <a:off x="5637185" y="3782402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2" name="Isosceles Triangle 131"/>
            <p:cNvSpPr/>
            <p:nvPr/>
          </p:nvSpPr>
          <p:spPr bwMode="auto">
            <a:xfrm flipV="1">
              <a:off x="5863708" y="369987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0" name="Group 80"/>
          <p:cNvGrpSpPr/>
          <p:nvPr/>
        </p:nvGrpSpPr>
        <p:grpSpPr>
          <a:xfrm>
            <a:off x="5688489" y="2191848"/>
            <a:ext cx="550863" cy="86670"/>
            <a:chOff x="5640617" y="3314330"/>
            <a:chExt cx="550863" cy="86670"/>
          </a:xfrm>
        </p:grpSpPr>
        <p:cxnSp>
          <p:nvCxnSpPr>
            <p:cNvPr id="134" name="Straight Connector 133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5" name="Isosceles Triangle 134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1" name="Group 83"/>
          <p:cNvGrpSpPr/>
          <p:nvPr/>
        </p:nvGrpSpPr>
        <p:grpSpPr>
          <a:xfrm>
            <a:off x="5683898" y="3443011"/>
            <a:ext cx="550863" cy="92968"/>
            <a:chOff x="5637183" y="4445269"/>
            <a:chExt cx="550863" cy="92968"/>
          </a:xfrm>
        </p:grpSpPr>
        <p:cxnSp>
          <p:nvCxnSpPr>
            <p:cNvPr id="137" name="Straight Connector 136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8" name="Isosceles Triangle 137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2" name="Group 83"/>
          <p:cNvGrpSpPr/>
          <p:nvPr/>
        </p:nvGrpSpPr>
        <p:grpSpPr>
          <a:xfrm>
            <a:off x="5683905" y="2930431"/>
            <a:ext cx="550863" cy="92968"/>
            <a:chOff x="5637183" y="4445269"/>
            <a:chExt cx="550863" cy="92968"/>
          </a:xfrm>
        </p:grpSpPr>
        <p:cxnSp>
          <p:nvCxnSpPr>
            <p:cNvPr id="140" name="Straight Connector 139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1" name="Isosceles Triangle 140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3" name="Group 83"/>
          <p:cNvGrpSpPr/>
          <p:nvPr/>
        </p:nvGrpSpPr>
        <p:grpSpPr>
          <a:xfrm>
            <a:off x="5683898" y="2682130"/>
            <a:ext cx="550863" cy="92968"/>
            <a:chOff x="5637183" y="4445269"/>
            <a:chExt cx="550863" cy="92968"/>
          </a:xfrm>
          <a:solidFill>
            <a:schemeClr val="tx1"/>
          </a:solidFill>
        </p:grpSpPr>
        <p:cxnSp>
          <p:nvCxnSpPr>
            <p:cNvPr id="143" name="Straight Connector 142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4" name="Isosceles Triangle 143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grpFill/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4" name="Group 83"/>
          <p:cNvGrpSpPr/>
          <p:nvPr/>
        </p:nvGrpSpPr>
        <p:grpSpPr>
          <a:xfrm>
            <a:off x="5683905" y="2310021"/>
            <a:ext cx="550863" cy="92968"/>
            <a:chOff x="5637183" y="4445269"/>
            <a:chExt cx="550863" cy="92968"/>
          </a:xfrm>
        </p:grpSpPr>
        <p:cxnSp>
          <p:nvCxnSpPr>
            <p:cNvPr id="146" name="Straight Connector 145"/>
            <p:cNvCxnSpPr/>
            <p:nvPr/>
          </p:nvCxnSpPr>
          <p:spPr bwMode="auto">
            <a:xfrm flipH="1">
              <a:off x="5637183" y="4538237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7" name="Isosceles Triangle 146"/>
            <p:cNvSpPr/>
            <p:nvPr/>
          </p:nvSpPr>
          <p:spPr bwMode="auto">
            <a:xfrm flipV="1">
              <a:off x="5876289" y="4445269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5" name="Group 80"/>
          <p:cNvGrpSpPr/>
          <p:nvPr/>
        </p:nvGrpSpPr>
        <p:grpSpPr>
          <a:xfrm>
            <a:off x="5688489" y="3709498"/>
            <a:ext cx="550863" cy="86670"/>
            <a:chOff x="5640617" y="3314330"/>
            <a:chExt cx="550863" cy="86670"/>
          </a:xfrm>
        </p:grpSpPr>
        <p:cxnSp>
          <p:nvCxnSpPr>
            <p:cNvPr id="149" name="Straight Connector 148"/>
            <p:cNvCxnSpPr/>
            <p:nvPr/>
          </p:nvCxnSpPr>
          <p:spPr bwMode="auto">
            <a:xfrm flipH="1">
              <a:off x="5640617" y="3401000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0" name="Isosceles Triangle 149"/>
            <p:cNvSpPr/>
            <p:nvPr/>
          </p:nvSpPr>
          <p:spPr bwMode="auto">
            <a:xfrm flipV="1">
              <a:off x="5867140" y="3314330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36" name="Group 46"/>
          <p:cNvGrpSpPr/>
          <p:nvPr/>
        </p:nvGrpSpPr>
        <p:grpSpPr>
          <a:xfrm>
            <a:off x="2920664" y="4218962"/>
            <a:ext cx="550863" cy="85772"/>
            <a:chOff x="2881422" y="3825773"/>
            <a:chExt cx="550863" cy="85772"/>
          </a:xfrm>
        </p:grpSpPr>
        <p:cxnSp>
          <p:nvCxnSpPr>
            <p:cNvPr id="152" name="Straight Connector 151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3" name="Isosceles Triangle 152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27" name="Group 46"/>
          <p:cNvGrpSpPr/>
          <p:nvPr/>
        </p:nvGrpSpPr>
        <p:grpSpPr>
          <a:xfrm>
            <a:off x="2926760" y="4225058"/>
            <a:ext cx="550863" cy="85772"/>
            <a:chOff x="2881422" y="3825773"/>
            <a:chExt cx="550863" cy="85772"/>
          </a:xfrm>
        </p:grpSpPr>
        <p:cxnSp>
          <p:nvCxnSpPr>
            <p:cNvPr id="130" name="Straight Connector 129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33" name="Isosceles Triangle 132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36" name="Group 46"/>
          <p:cNvGrpSpPr/>
          <p:nvPr/>
        </p:nvGrpSpPr>
        <p:grpSpPr>
          <a:xfrm>
            <a:off x="2926205" y="4222100"/>
            <a:ext cx="550863" cy="85772"/>
            <a:chOff x="2881422" y="3825773"/>
            <a:chExt cx="550863" cy="85772"/>
          </a:xfrm>
        </p:grpSpPr>
        <p:cxnSp>
          <p:nvCxnSpPr>
            <p:cNvPr id="139" name="Straight Connector 138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42" name="Isosceles Triangle 141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45" name="Group 46"/>
          <p:cNvGrpSpPr/>
          <p:nvPr/>
        </p:nvGrpSpPr>
        <p:grpSpPr>
          <a:xfrm>
            <a:off x="2925242" y="4218778"/>
            <a:ext cx="550863" cy="85772"/>
            <a:chOff x="2881422" y="3825773"/>
            <a:chExt cx="550863" cy="85772"/>
          </a:xfrm>
        </p:grpSpPr>
        <p:cxnSp>
          <p:nvCxnSpPr>
            <p:cNvPr id="148" name="Straight Connector 147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1" name="Isosceles Triangle 150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54" name="Group 46"/>
          <p:cNvGrpSpPr/>
          <p:nvPr/>
        </p:nvGrpSpPr>
        <p:grpSpPr>
          <a:xfrm>
            <a:off x="2926761" y="4220300"/>
            <a:ext cx="550863" cy="85772"/>
            <a:chOff x="2881422" y="3825773"/>
            <a:chExt cx="550863" cy="85772"/>
          </a:xfrm>
        </p:grpSpPr>
        <p:cxnSp>
          <p:nvCxnSpPr>
            <p:cNvPr id="155" name="Straight Connector 154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6" name="Isosceles Triangle 155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57" name="Group 46"/>
          <p:cNvGrpSpPr/>
          <p:nvPr/>
        </p:nvGrpSpPr>
        <p:grpSpPr>
          <a:xfrm>
            <a:off x="2923394" y="4218805"/>
            <a:ext cx="550863" cy="85772"/>
            <a:chOff x="2881422" y="3825773"/>
            <a:chExt cx="550863" cy="85772"/>
          </a:xfrm>
        </p:grpSpPr>
        <p:cxnSp>
          <p:nvCxnSpPr>
            <p:cNvPr id="158" name="Straight Connector 157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59" name="Isosceles Triangle 158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0" name="Group 46"/>
          <p:cNvGrpSpPr/>
          <p:nvPr/>
        </p:nvGrpSpPr>
        <p:grpSpPr>
          <a:xfrm>
            <a:off x="2923397" y="4218809"/>
            <a:ext cx="550863" cy="85772"/>
            <a:chOff x="2881422" y="3825773"/>
            <a:chExt cx="550863" cy="85772"/>
          </a:xfrm>
        </p:grpSpPr>
        <p:cxnSp>
          <p:nvCxnSpPr>
            <p:cNvPr id="161" name="Straight Connector 160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2" name="Isosceles Triangle 161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3" name="Group 46"/>
          <p:cNvGrpSpPr/>
          <p:nvPr/>
        </p:nvGrpSpPr>
        <p:grpSpPr>
          <a:xfrm>
            <a:off x="2923394" y="4221692"/>
            <a:ext cx="550863" cy="85772"/>
            <a:chOff x="2881422" y="3825773"/>
            <a:chExt cx="550863" cy="85772"/>
          </a:xfrm>
        </p:grpSpPr>
        <p:cxnSp>
          <p:nvCxnSpPr>
            <p:cNvPr id="164" name="Straight Connector 163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5" name="Isosceles Triangle 164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6" name="Group 93"/>
          <p:cNvGrpSpPr/>
          <p:nvPr/>
        </p:nvGrpSpPr>
        <p:grpSpPr>
          <a:xfrm>
            <a:off x="4312950" y="3710845"/>
            <a:ext cx="550863" cy="85772"/>
            <a:chOff x="2881422" y="3825773"/>
            <a:chExt cx="550863" cy="85772"/>
          </a:xfrm>
        </p:grpSpPr>
        <p:cxnSp>
          <p:nvCxnSpPr>
            <p:cNvPr id="167" name="Straight Connector 166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8" name="Isosceles Triangle 167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69" name="Group 93"/>
          <p:cNvGrpSpPr/>
          <p:nvPr/>
        </p:nvGrpSpPr>
        <p:grpSpPr>
          <a:xfrm>
            <a:off x="4312953" y="3710844"/>
            <a:ext cx="550863" cy="85772"/>
            <a:chOff x="2881422" y="3825773"/>
            <a:chExt cx="550863" cy="85772"/>
          </a:xfrm>
        </p:grpSpPr>
        <p:cxnSp>
          <p:nvCxnSpPr>
            <p:cNvPr id="170" name="Straight Connector 169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1" name="Isosceles Triangle 170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72" name="Group 93"/>
          <p:cNvGrpSpPr/>
          <p:nvPr/>
        </p:nvGrpSpPr>
        <p:grpSpPr>
          <a:xfrm>
            <a:off x="4312950" y="3710849"/>
            <a:ext cx="550863" cy="85772"/>
            <a:chOff x="2881422" y="3825773"/>
            <a:chExt cx="550863" cy="85772"/>
          </a:xfrm>
        </p:grpSpPr>
        <p:cxnSp>
          <p:nvCxnSpPr>
            <p:cNvPr id="173" name="Straight Connector 172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4" name="Isosceles Triangle 173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175" name="Group 93"/>
          <p:cNvGrpSpPr/>
          <p:nvPr/>
        </p:nvGrpSpPr>
        <p:grpSpPr>
          <a:xfrm>
            <a:off x="4312949" y="3710846"/>
            <a:ext cx="550863" cy="85772"/>
            <a:chOff x="2881422" y="3825773"/>
            <a:chExt cx="550863" cy="85772"/>
          </a:xfrm>
        </p:grpSpPr>
        <p:cxnSp>
          <p:nvCxnSpPr>
            <p:cNvPr id="176" name="Straight Connector 175"/>
            <p:cNvCxnSpPr/>
            <p:nvPr/>
          </p:nvCxnSpPr>
          <p:spPr bwMode="auto">
            <a:xfrm flipH="1">
              <a:off x="2881422" y="3911545"/>
              <a:ext cx="5508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77" name="Isosceles Triangle 176"/>
            <p:cNvSpPr/>
            <p:nvPr/>
          </p:nvSpPr>
          <p:spPr bwMode="auto">
            <a:xfrm flipV="1">
              <a:off x="3095485" y="3825773"/>
              <a:ext cx="77189" cy="71252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41910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800"/>
              <a:t>By default, ResSim uses an Implicit Storage Balance 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800"/>
              <a:t>Implicit Balance treats each reservoir storage equally toward its guide curve</a:t>
            </a:r>
          </a:p>
        </p:txBody>
      </p:sp>
      <p:grpSp>
        <p:nvGrpSpPr>
          <p:cNvPr id="16387" name="Group 6"/>
          <p:cNvGrpSpPr>
            <a:grpSpLocks/>
          </p:cNvGrpSpPr>
          <p:nvPr/>
        </p:nvGrpSpPr>
        <p:grpSpPr bwMode="auto">
          <a:xfrm>
            <a:off x="4648200" y="1676400"/>
            <a:ext cx="4419600" cy="4724400"/>
            <a:chOff x="2928" y="1056"/>
            <a:chExt cx="2784" cy="2976"/>
          </a:xfrm>
        </p:grpSpPr>
        <p:sp>
          <p:nvSpPr>
            <p:cNvPr id="16389" name="Rectangle 27"/>
            <p:cNvSpPr>
              <a:spLocks noChangeArrowheads="1"/>
            </p:cNvSpPr>
            <p:nvPr/>
          </p:nvSpPr>
          <p:spPr bwMode="auto">
            <a:xfrm>
              <a:off x="2928" y="1056"/>
              <a:ext cx="2784" cy="297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2400"/>
                <a:t>System Storage</a:t>
              </a:r>
            </a:p>
          </p:txBody>
        </p:sp>
        <p:grpSp>
          <p:nvGrpSpPr>
            <p:cNvPr id="16390" name="Group 28"/>
            <p:cNvGrpSpPr>
              <a:grpSpLocks/>
            </p:cNvGrpSpPr>
            <p:nvPr/>
          </p:nvGrpSpPr>
          <p:grpSpPr bwMode="auto">
            <a:xfrm>
              <a:off x="3312" y="1488"/>
              <a:ext cx="1920" cy="2256"/>
              <a:chOff x="3264" y="1344"/>
              <a:chExt cx="1920" cy="2256"/>
            </a:xfrm>
          </p:grpSpPr>
          <p:sp>
            <p:nvSpPr>
              <p:cNvPr id="16412" name="Rectangle 29"/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920" cy="2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13" name="Line 30"/>
              <p:cNvSpPr>
                <a:spLocks noChangeShapeType="1"/>
              </p:cNvSpPr>
              <p:nvPr/>
            </p:nvSpPr>
            <p:spPr bwMode="auto">
              <a:xfrm>
                <a:off x="3264" y="2496"/>
                <a:ext cx="1920" cy="0"/>
              </a:xfrm>
              <a:prstGeom prst="line">
                <a:avLst/>
              </a:prstGeom>
              <a:noFill/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6391" name="Text Box 31"/>
            <p:cNvSpPr txBox="1">
              <a:spLocks noChangeArrowheads="1"/>
            </p:cNvSpPr>
            <p:nvPr/>
          </p:nvSpPr>
          <p:spPr bwMode="auto">
            <a:xfrm>
              <a:off x="3888" y="3744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System Storage</a:t>
              </a:r>
            </a:p>
          </p:txBody>
        </p:sp>
        <p:sp>
          <p:nvSpPr>
            <p:cNvPr id="16392" name="Text Box 32"/>
            <p:cNvSpPr txBox="1">
              <a:spLocks noChangeArrowheads="1"/>
            </p:cNvSpPr>
            <p:nvPr/>
          </p:nvSpPr>
          <p:spPr bwMode="auto">
            <a:xfrm rot="-5400000">
              <a:off x="2727" y="1881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Res1 Storage</a:t>
              </a:r>
            </a:p>
          </p:txBody>
        </p:sp>
        <p:sp>
          <p:nvSpPr>
            <p:cNvPr id="16393" name="Text Box 33"/>
            <p:cNvSpPr txBox="1">
              <a:spLocks noChangeArrowheads="1"/>
            </p:cNvSpPr>
            <p:nvPr/>
          </p:nvSpPr>
          <p:spPr bwMode="auto">
            <a:xfrm rot="-5400000">
              <a:off x="2775" y="3033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Res2 Storage</a:t>
              </a:r>
            </a:p>
          </p:txBody>
        </p:sp>
        <p:sp>
          <p:nvSpPr>
            <p:cNvPr id="16394" name="Text Box 34"/>
            <p:cNvSpPr txBox="1">
              <a:spLocks noChangeArrowheads="1"/>
            </p:cNvSpPr>
            <p:nvPr/>
          </p:nvSpPr>
          <p:spPr bwMode="auto">
            <a:xfrm>
              <a:off x="5232" y="3600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6395" name="Text Box 35"/>
            <p:cNvSpPr txBox="1">
              <a:spLocks noChangeArrowheads="1"/>
            </p:cNvSpPr>
            <p:nvPr/>
          </p:nvSpPr>
          <p:spPr bwMode="auto">
            <a:xfrm>
              <a:off x="5232" y="244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6396" name="Text Box 36"/>
            <p:cNvSpPr txBox="1">
              <a:spLocks noChangeArrowheads="1"/>
            </p:cNvSpPr>
            <p:nvPr/>
          </p:nvSpPr>
          <p:spPr bwMode="auto">
            <a:xfrm rot="-5400000">
              <a:off x="3159" y="1209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6397" name="Text Box 37"/>
            <p:cNvSpPr txBox="1">
              <a:spLocks noChangeArrowheads="1"/>
            </p:cNvSpPr>
            <p:nvPr/>
          </p:nvSpPr>
          <p:spPr bwMode="auto">
            <a:xfrm rot="-5400000">
              <a:off x="4983" y="1209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6398" name="Text Box 38"/>
            <p:cNvSpPr txBox="1">
              <a:spLocks noChangeArrowheads="1"/>
            </p:cNvSpPr>
            <p:nvPr/>
          </p:nvSpPr>
          <p:spPr bwMode="auto">
            <a:xfrm>
              <a:off x="5232" y="148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6399" name="Text Box 39"/>
            <p:cNvSpPr txBox="1">
              <a:spLocks noChangeArrowheads="1"/>
            </p:cNvSpPr>
            <p:nvPr/>
          </p:nvSpPr>
          <p:spPr bwMode="auto">
            <a:xfrm>
              <a:off x="5232" y="2640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6400" name="Freeform 40"/>
            <p:cNvSpPr>
              <a:spLocks/>
            </p:cNvSpPr>
            <p:nvPr/>
          </p:nvSpPr>
          <p:spPr bwMode="auto">
            <a:xfrm>
              <a:off x="3312" y="2640"/>
              <a:ext cx="1920" cy="1104"/>
            </a:xfrm>
            <a:custGeom>
              <a:avLst/>
              <a:gdLst>
                <a:gd name="T0" fmla="*/ 0 w 1920"/>
                <a:gd name="T1" fmla="*/ 1104 h 1104"/>
                <a:gd name="T2" fmla="*/ 1011 w 1920"/>
                <a:gd name="T3" fmla="*/ 774 h 1104"/>
                <a:gd name="T4" fmla="*/ 1920 w 1920"/>
                <a:gd name="T5" fmla="*/ 0 h 1104"/>
                <a:gd name="T6" fmla="*/ 1920 w 1920"/>
                <a:gd name="T7" fmla="*/ 1104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0"/>
                <a:gd name="T13" fmla="*/ 0 h 1104"/>
                <a:gd name="T14" fmla="*/ 1920 w 1920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0" h="1104">
                  <a:moveTo>
                    <a:pt x="0" y="1104"/>
                  </a:moveTo>
                  <a:lnTo>
                    <a:pt x="1011" y="774"/>
                  </a:lnTo>
                  <a:lnTo>
                    <a:pt x="1920" y="0"/>
                  </a:lnTo>
                  <a:lnTo>
                    <a:pt x="1920" y="1104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1" name="Line 41"/>
            <p:cNvSpPr>
              <a:spLocks noChangeShapeType="1"/>
            </p:cNvSpPr>
            <p:nvPr/>
          </p:nvSpPr>
          <p:spPr bwMode="auto">
            <a:xfrm>
              <a:off x="3312" y="3408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2" name="Freeform 42"/>
            <p:cNvSpPr>
              <a:spLocks/>
            </p:cNvSpPr>
            <p:nvPr/>
          </p:nvSpPr>
          <p:spPr bwMode="auto">
            <a:xfrm>
              <a:off x="3312" y="1488"/>
              <a:ext cx="1920" cy="1152"/>
            </a:xfrm>
            <a:custGeom>
              <a:avLst/>
              <a:gdLst>
                <a:gd name="T0" fmla="*/ 0 w 1920"/>
                <a:gd name="T1" fmla="*/ 1152 h 1152"/>
                <a:gd name="T2" fmla="*/ 1017 w 1920"/>
                <a:gd name="T3" fmla="*/ 338 h 1152"/>
                <a:gd name="T4" fmla="*/ 1920 w 1920"/>
                <a:gd name="T5" fmla="*/ 0 h 1152"/>
                <a:gd name="T6" fmla="*/ 1920 w 1920"/>
                <a:gd name="T7" fmla="*/ 1152 h 1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0"/>
                <a:gd name="T13" fmla="*/ 0 h 1152"/>
                <a:gd name="T14" fmla="*/ 1920 w 1920"/>
                <a:gd name="T15" fmla="*/ 1152 h 1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0" h="1152">
                  <a:moveTo>
                    <a:pt x="0" y="1152"/>
                  </a:moveTo>
                  <a:lnTo>
                    <a:pt x="1017" y="338"/>
                  </a:lnTo>
                  <a:lnTo>
                    <a:pt x="1920" y="0"/>
                  </a:lnTo>
                  <a:lnTo>
                    <a:pt x="1920" y="1152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3" name="Line 43"/>
            <p:cNvSpPr>
              <a:spLocks noChangeShapeType="1"/>
            </p:cNvSpPr>
            <p:nvPr/>
          </p:nvSpPr>
          <p:spPr bwMode="auto">
            <a:xfrm>
              <a:off x="3312" y="1824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4" name="Text Box 44"/>
            <p:cNvSpPr txBox="1">
              <a:spLocks noChangeArrowheads="1"/>
            </p:cNvSpPr>
            <p:nvPr/>
          </p:nvSpPr>
          <p:spPr bwMode="auto">
            <a:xfrm>
              <a:off x="5232" y="3312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G.C.</a:t>
              </a:r>
            </a:p>
          </p:txBody>
        </p:sp>
        <p:sp>
          <p:nvSpPr>
            <p:cNvPr id="16405" name="Text Box 45"/>
            <p:cNvSpPr txBox="1">
              <a:spLocks noChangeArrowheads="1"/>
            </p:cNvSpPr>
            <p:nvPr/>
          </p:nvSpPr>
          <p:spPr bwMode="auto">
            <a:xfrm>
              <a:off x="5232" y="172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G.C.</a:t>
              </a:r>
            </a:p>
          </p:txBody>
        </p:sp>
        <p:sp>
          <p:nvSpPr>
            <p:cNvPr id="16406" name="Text Box 46"/>
            <p:cNvSpPr txBox="1">
              <a:spLocks noChangeArrowheads="1"/>
            </p:cNvSpPr>
            <p:nvPr/>
          </p:nvSpPr>
          <p:spPr bwMode="auto">
            <a:xfrm rot="-5400000">
              <a:off x="4132" y="1152"/>
              <a:ext cx="38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Sys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G.C.</a:t>
              </a:r>
            </a:p>
          </p:txBody>
        </p:sp>
        <p:sp>
          <p:nvSpPr>
            <p:cNvPr id="16407" name="Line 47"/>
            <p:cNvSpPr>
              <a:spLocks noChangeShapeType="1"/>
            </p:cNvSpPr>
            <p:nvPr/>
          </p:nvSpPr>
          <p:spPr bwMode="auto">
            <a:xfrm>
              <a:off x="4326" y="1492"/>
              <a:ext cx="0" cy="225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408" name="Text Box 48"/>
            <p:cNvSpPr txBox="1">
              <a:spLocks noChangeArrowheads="1"/>
            </p:cNvSpPr>
            <p:nvPr/>
          </p:nvSpPr>
          <p:spPr bwMode="auto">
            <a:xfrm rot="-2423000">
              <a:off x="3455" y="2103"/>
              <a:ext cx="5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Balance Line</a:t>
              </a:r>
            </a:p>
          </p:txBody>
        </p:sp>
        <p:sp>
          <p:nvSpPr>
            <p:cNvPr id="16409" name="Text Box 49"/>
            <p:cNvSpPr txBox="1">
              <a:spLocks noChangeArrowheads="1"/>
            </p:cNvSpPr>
            <p:nvPr/>
          </p:nvSpPr>
          <p:spPr bwMode="auto">
            <a:xfrm rot="-1247010">
              <a:off x="4419" y="1535"/>
              <a:ext cx="5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Balance Line</a:t>
              </a:r>
            </a:p>
          </p:txBody>
        </p:sp>
        <p:sp>
          <p:nvSpPr>
            <p:cNvPr id="16410" name="Text Box 50"/>
            <p:cNvSpPr txBox="1">
              <a:spLocks noChangeArrowheads="1"/>
            </p:cNvSpPr>
            <p:nvPr/>
          </p:nvSpPr>
          <p:spPr bwMode="auto">
            <a:xfrm rot="-1123404">
              <a:off x="3379" y="3475"/>
              <a:ext cx="5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Balance Line</a:t>
              </a:r>
            </a:p>
          </p:txBody>
        </p:sp>
        <p:sp>
          <p:nvSpPr>
            <p:cNvPr id="16411" name="Text Box 51"/>
            <p:cNvSpPr txBox="1">
              <a:spLocks noChangeArrowheads="1"/>
            </p:cNvSpPr>
            <p:nvPr/>
          </p:nvSpPr>
          <p:spPr bwMode="auto">
            <a:xfrm rot="-2423000">
              <a:off x="4463" y="2887"/>
              <a:ext cx="5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Balance Line</a:t>
              </a:r>
            </a:p>
          </p:txBody>
        </p:sp>
      </p:grp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Implicit System Storage Balance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39624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800"/>
              <a:t>The reservoir that is the farthest above the desired storage balance has release priority</a:t>
            </a: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sz="2800"/>
              <a:t>Here, Reservoir 2 should release to draw down to Desired Storage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572000" y="1676400"/>
            <a:ext cx="44958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832350" y="6591300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Estimated Storage</a:t>
            </a:r>
          </a:p>
        </p:txBody>
      </p:sp>
      <p:grpSp>
        <p:nvGrpSpPr>
          <p:cNvPr id="17413" name="Group 6"/>
          <p:cNvGrpSpPr>
            <a:grpSpLocks/>
          </p:cNvGrpSpPr>
          <p:nvPr/>
        </p:nvGrpSpPr>
        <p:grpSpPr bwMode="auto">
          <a:xfrm>
            <a:off x="5334000" y="2362200"/>
            <a:ext cx="3048000" cy="3581400"/>
            <a:chOff x="3264" y="1344"/>
            <a:chExt cx="1920" cy="2256"/>
          </a:xfrm>
        </p:grpSpPr>
        <p:sp>
          <p:nvSpPr>
            <p:cNvPr id="17450" name="Rectangle 7"/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1" name="Line 8"/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6248400" y="59436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 rot="-5400000">
            <a:off x="4404519" y="29868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 rot="-5400000">
            <a:off x="4480719" y="48156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17417" name="Text Box 12"/>
          <p:cNvSpPr txBox="1">
            <a:spLocks noChangeArrowheads="1"/>
          </p:cNvSpPr>
          <p:nvPr/>
        </p:nvSpPr>
        <p:spPr bwMode="auto">
          <a:xfrm>
            <a:off x="8382000" y="5715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18" name="Text Box 13"/>
          <p:cNvSpPr txBox="1">
            <a:spLocks noChangeArrowheads="1"/>
          </p:cNvSpPr>
          <p:nvPr/>
        </p:nvSpPr>
        <p:spPr bwMode="auto">
          <a:xfrm>
            <a:off x="8382000" y="3886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19" name="Text Box 14"/>
          <p:cNvSpPr txBox="1">
            <a:spLocks noChangeArrowheads="1"/>
          </p:cNvSpPr>
          <p:nvPr/>
        </p:nvSpPr>
        <p:spPr bwMode="auto">
          <a:xfrm rot="-5400000">
            <a:off x="50903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7420" name="Text Box 15"/>
          <p:cNvSpPr txBox="1">
            <a:spLocks noChangeArrowheads="1"/>
          </p:cNvSpPr>
          <p:nvPr/>
        </p:nvSpPr>
        <p:spPr bwMode="auto">
          <a:xfrm rot="-5400000">
            <a:off x="7985919" y="19200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1" name="Text Box 16"/>
          <p:cNvSpPr txBox="1">
            <a:spLocks noChangeArrowheads="1"/>
          </p:cNvSpPr>
          <p:nvPr/>
        </p:nvSpPr>
        <p:spPr bwMode="auto">
          <a:xfrm>
            <a:off x="83820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2" name="Text Box 17"/>
          <p:cNvSpPr txBox="1">
            <a:spLocks noChangeArrowheads="1"/>
          </p:cNvSpPr>
          <p:nvPr/>
        </p:nvSpPr>
        <p:spPr bwMode="auto">
          <a:xfrm>
            <a:off x="8382000" y="4191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7423" name="Freeform 18"/>
          <p:cNvSpPr>
            <a:spLocks/>
          </p:cNvSpPr>
          <p:nvPr/>
        </p:nvSpPr>
        <p:spPr bwMode="auto">
          <a:xfrm>
            <a:off x="5334000" y="4191000"/>
            <a:ext cx="3048000" cy="1752600"/>
          </a:xfrm>
          <a:custGeom>
            <a:avLst/>
            <a:gdLst>
              <a:gd name="T0" fmla="*/ 0 w 1920"/>
              <a:gd name="T1" fmla="*/ 1752600 h 1104"/>
              <a:gd name="T2" fmla="*/ 1604962 w 1920"/>
              <a:gd name="T3" fmla="*/ 1228725 h 1104"/>
              <a:gd name="T4" fmla="*/ 3048000 w 1920"/>
              <a:gd name="T5" fmla="*/ 0 h 1104"/>
              <a:gd name="T6" fmla="*/ 3048000 w 1920"/>
              <a:gd name="T7" fmla="*/ 1752600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04"/>
              <a:gd name="T14" fmla="*/ 1920 w 1920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04">
                <a:moveTo>
                  <a:pt x="0" y="1104"/>
                </a:moveTo>
                <a:lnTo>
                  <a:pt x="1011" y="774"/>
                </a:lnTo>
                <a:lnTo>
                  <a:pt x="1920" y="0"/>
                </a:lnTo>
                <a:lnTo>
                  <a:pt x="1920" y="1104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4" name="Line 19"/>
          <p:cNvSpPr>
            <a:spLocks noChangeShapeType="1"/>
          </p:cNvSpPr>
          <p:nvPr/>
        </p:nvSpPr>
        <p:spPr bwMode="auto">
          <a:xfrm>
            <a:off x="5334000" y="54102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5" name="Freeform 20"/>
          <p:cNvSpPr>
            <a:spLocks/>
          </p:cNvSpPr>
          <p:nvPr/>
        </p:nvSpPr>
        <p:spPr bwMode="auto">
          <a:xfrm>
            <a:off x="5334000" y="2362200"/>
            <a:ext cx="3048000" cy="1828800"/>
          </a:xfrm>
          <a:custGeom>
            <a:avLst/>
            <a:gdLst>
              <a:gd name="T0" fmla="*/ 0 w 1920"/>
              <a:gd name="T1" fmla="*/ 1828800 h 1152"/>
              <a:gd name="T2" fmla="*/ 1614487 w 1920"/>
              <a:gd name="T3" fmla="*/ 536575 h 1152"/>
              <a:gd name="T4" fmla="*/ 3048000 w 1920"/>
              <a:gd name="T5" fmla="*/ 0 h 1152"/>
              <a:gd name="T6" fmla="*/ 3048000 w 1920"/>
              <a:gd name="T7" fmla="*/ 1828800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1920"/>
              <a:gd name="T13" fmla="*/ 0 h 1152"/>
              <a:gd name="T14" fmla="*/ 1920 w 1920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0" h="1152">
                <a:moveTo>
                  <a:pt x="0" y="1152"/>
                </a:moveTo>
                <a:lnTo>
                  <a:pt x="1017" y="338"/>
                </a:lnTo>
                <a:lnTo>
                  <a:pt x="1920" y="0"/>
                </a:lnTo>
                <a:lnTo>
                  <a:pt x="1920" y="1152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6" name="Line 21"/>
          <p:cNvSpPr>
            <a:spLocks noChangeShapeType="1"/>
          </p:cNvSpPr>
          <p:nvPr/>
        </p:nvSpPr>
        <p:spPr bwMode="auto">
          <a:xfrm>
            <a:off x="5334000" y="28956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27" name="Text Box 22"/>
          <p:cNvSpPr txBox="1">
            <a:spLocks noChangeArrowheads="1"/>
          </p:cNvSpPr>
          <p:nvPr/>
        </p:nvSpPr>
        <p:spPr bwMode="auto">
          <a:xfrm>
            <a:off x="8382000" y="5257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28" name="Text Box 23"/>
          <p:cNvSpPr txBox="1">
            <a:spLocks noChangeArrowheads="1"/>
          </p:cNvSpPr>
          <p:nvPr/>
        </p:nvSpPr>
        <p:spPr bwMode="auto">
          <a:xfrm>
            <a:off x="8382000" y="2743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29" name="Text Box 24"/>
          <p:cNvSpPr txBox="1">
            <a:spLocks noChangeArrowheads="1"/>
          </p:cNvSpPr>
          <p:nvPr/>
        </p:nvSpPr>
        <p:spPr bwMode="auto">
          <a:xfrm rot="-5400000">
            <a:off x="6635751" y="1828800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G.C.</a:t>
            </a:r>
          </a:p>
        </p:txBody>
      </p:sp>
      <p:sp>
        <p:nvSpPr>
          <p:cNvPr id="17430" name="Line 25"/>
          <p:cNvSpPr>
            <a:spLocks noChangeShapeType="1"/>
          </p:cNvSpPr>
          <p:nvPr/>
        </p:nvSpPr>
        <p:spPr bwMode="auto">
          <a:xfrm>
            <a:off x="6943725" y="236855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31" name="Group 26"/>
          <p:cNvGrpSpPr>
            <a:grpSpLocks/>
          </p:cNvGrpSpPr>
          <p:nvPr/>
        </p:nvGrpSpPr>
        <p:grpSpPr bwMode="auto">
          <a:xfrm>
            <a:off x="6346032" y="3298034"/>
            <a:ext cx="76200" cy="76200"/>
            <a:chOff x="4012" y="2369"/>
            <a:chExt cx="48" cy="48"/>
          </a:xfrm>
        </p:grpSpPr>
        <p:sp>
          <p:nvSpPr>
            <p:cNvPr id="17448" name="Line 27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9" name="Line 28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32" name="Line 29"/>
          <p:cNvSpPr>
            <a:spLocks noChangeShapeType="1"/>
          </p:cNvSpPr>
          <p:nvPr/>
        </p:nvSpPr>
        <p:spPr bwMode="auto">
          <a:xfrm>
            <a:off x="6379368" y="2364581"/>
            <a:ext cx="2381" cy="3581400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33" name="Group 30"/>
          <p:cNvGrpSpPr>
            <a:grpSpLocks/>
          </p:cNvGrpSpPr>
          <p:nvPr/>
        </p:nvGrpSpPr>
        <p:grpSpPr bwMode="auto">
          <a:xfrm>
            <a:off x="6343651" y="5568952"/>
            <a:ext cx="76200" cy="76200"/>
            <a:chOff x="4012" y="2369"/>
            <a:chExt cx="48" cy="48"/>
          </a:xfrm>
        </p:grpSpPr>
        <p:sp>
          <p:nvSpPr>
            <p:cNvPr id="17446" name="Line 31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7" name="Line 32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34" name="Text Box 33"/>
          <p:cNvSpPr txBox="1">
            <a:spLocks noChangeArrowheads="1"/>
          </p:cNvSpPr>
          <p:nvPr/>
        </p:nvSpPr>
        <p:spPr bwMode="auto">
          <a:xfrm>
            <a:off x="5211763" y="3303588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>
                <a:solidFill>
                  <a:srgbClr val="000000"/>
                </a:solidFill>
              </a:rPr>
              <a:t>Below Desired Storage</a:t>
            </a:r>
          </a:p>
        </p:txBody>
      </p:sp>
      <p:sp>
        <p:nvSpPr>
          <p:cNvPr id="17435" name="Text Box 34"/>
          <p:cNvSpPr txBox="1">
            <a:spLocks noChangeArrowheads="1"/>
          </p:cNvSpPr>
          <p:nvPr/>
        </p:nvSpPr>
        <p:spPr bwMode="auto">
          <a:xfrm>
            <a:off x="5232400" y="5422900"/>
            <a:ext cx="1262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>
                <a:solidFill>
                  <a:srgbClr val="000000"/>
                </a:solidFill>
              </a:rPr>
              <a:t>Above Desired Storage</a:t>
            </a:r>
          </a:p>
        </p:txBody>
      </p:sp>
      <p:sp>
        <p:nvSpPr>
          <p:cNvPr id="17436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Implicit System Storage Balance</a:t>
            </a:r>
          </a:p>
        </p:txBody>
      </p:sp>
      <p:sp>
        <p:nvSpPr>
          <p:cNvPr id="17437" name="Line 75"/>
          <p:cNvSpPr>
            <a:spLocks noChangeShapeType="1"/>
          </p:cNvSpPr>
          <p:nvPr/>
        </p:nvSpPr>
        <p:spPr bwMode="auto">
          <a:xfrm flipH="1">
            <a:off x="6380957" y="3341689"/>
            <a:ext cx="0" cy="20320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38" name="Line 76"/>
          <p:cNvSpPr>
            <a:spLocks noChangeShapeType="1"/>
          </p:cNvSpPr>
          <p:nvPr/>
        </p:nvSpPr>
        <p:spPr bwMode="auto">
          <a:xfrm>
            <a:off x="5334000" y="3517900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39" name="Line 77"/>
          <p:cNvSpPr>
            <a:spLocks noChangeShapeType="1"/>
          </p:cNvSpPr>
          <p:nvPr/>
        </p:nvSpPr>
        <p:spPr bwMode="auto">
          <a:xfrm>
            <a:off x="5331619" y="5443538"/>
            <a:ext cx="3055143" cy="4762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7441" name="Group 82"/>
          <p:cNvGrpSpPr>
            <a:grpSpLocks/>
          </p:cNvGrpSpPr>
          <p:nvPr/>
        </p:nvGrpSpPr>
        <p:grpSpPr bwMode="auto">
          <a:xfrm>
            <a:off x="4751388" y="6510338"/>
            <a:ext cx="76200" cy="76200"/>
            <a:chOff x="4012" y="2369"/>
            <a:chExt cx="48" cy="48"/>
          </a:xfrm>
        </p:grpSpPr>
        <p:sp>
          <p:nvSpPr>
            <p:cNvPr id="17444" name="Line 83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45" name="Line 84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42" name="Line 85"/>
          <p:cNvSpPr>
            <a:spLocks noChangeShapeType="1"/>
          </p:cNvSpPr>
          <p:nvPr/>
        </p:nvSpPr>
        <p:spPr bwMode="auto">
          <a:xfrm>
            <a:off x="4713288" y="6713538"/>
            <a:ext cx="182562" cy="1587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43" name="Text Box 86"/>
          <p:cNvSpPr txBox="1">
            <a:spLocks noChangeArrowheads="1"/>
          </p:cNvSpPr>
          <p:nvPr/>
        </p:nvSpPr>
        <p:spPr bwMode="auto">
          <a:xfrm>
            <a:off x="4775200" y="6430963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Desired Storage</a:t>
            </a:r>
          </a:p>
        </p:txBody>
      </p:sp>
      <p:sp>
        <p:nvSpPr>
          <p:cNvPr id="17440" name="Line 79"/>
          <p:cNvSpPr>
            <a:spLocks noChangeShapeType="1"/>
          </p:cNvSpPr>
          <p:nvPr/>
        </p:nvSpPr>
        <p:spPr bwMode="auto">
          <a:xfrm flipH="1">
            <a:off x="6380956" y="5434013"/>
            <a:ext cx="794" cy="172244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815" y="3515005"/>
            <a:ext cx="9142185" cy="32894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-1" y="130656"/>
            <a:ext cx="9144001" cy="3308285"/>
            <a:chOff x="-1" y="130656"/>
            <a:chExt cx="9144001" cy="330828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l="578" t="5067"/>
            <a:stretch>
              <a:fillRect/>
            </a:stretch>
          </p:blipFill>
          <p:spPr bwMode="auto">
            <a:xfrm>
              <a:off x="0" y="130656"/>
              <a:ext cx="9144000" cy="3308285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" y="130969"/>
              <a:ext cx="166689" cy="43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6158840" y="462930"/>
            <a:ext cx="2116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System Flood Control Zone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67076" y="2135842"/>
            <a:ext cx="20695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System Conservation Zone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270" t="1169" r="9949" b="13335"/>
          <a:stretch>
            <a:fillRect/>
          </a:stretch>
        </p:blipFill>
        <p:spPr bwMode="auto">
          <a:xfrm>
            <a:off x="1" y="1"/>
            <a:ext cx="9142412" cy="68301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14" descr="castle_r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324600"/>
            <a:ext cx="4937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63688"/>
            <a:ext cx="3810000" cy="4532312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sz="2800" dirty="0"/>
              <a:t>Explicit System Storage Balance is defined for specific zones</a:t>
            </a:r>
          </a:p>
          <a:p>
            <a:pPr eaLnBrk="1" hangingPunct="1">
              <a:spcBef>
                <a:spcPct val="70000"/>
              </a:spcBef>
            </a:pPr>
            <a:r>
              <a:rPr lang="en-US" sz="2800" dirty="0"/>
              <a:t>The %Storage desired for balance is defined</a:t>
            </a:r>
          </a:p>
          <a:p>
            <a:pPr eaLnBrk="1" hangingPunct="1">
              <a:spcBef>
                <a:spcPct val="70000"/>
              </a:spcBef>
            </a:pPr>
            <a:r>
              <a:rPr lang="en-US" sz="2800" dirty="0"/>
              <a:t>E.g., 70% in Res. 1 Con. is balanced with 33% in Res. 2 Con.</a:t>
            </a:r>
          </a:p>
        </p:txBody>
      </p:sp>
      <p:sp>
        <p:nvSpPr>
          <p:cNvPr id="18437" name="Rectangle 32"/>
          <p:cNvSpPr>
            <a:spLocks noChangeArrowheads="1"/>
          </p:cNvSpPr>
          <p:nvPr/>
        </p:nvSpPr>
        <p:spPr bwMode="auto">
          <a:xfrm>
            <a:off x="4267200" y="1752600"/>
            <a:ext cx="47244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257800" y="2438400"/>
            <a:ext cx="3048000" cy="3581400"/>
            <a:chOff x="3264" y="1344"/>
            <a:chExt cx="1920" cy="2256"/>
          </a:xfrm>
        </p:grpSpPr>
        <p:sp>
          <p:nvSpPr>
            <p:cNvPr id="18478" name="Rectangle 34"/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9" name="Line 35"/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8439" name="Text Box 36"/>
          <p:cNvSpPr txBox="1">
            <a:spLocks noChangeArrowheads="1"/>
          </p:cNvSpPr>
          <p:nvPr/>
        </p:nvSpPr>
        <p:spPr bwMode="auto">
          <a:xfrm>
            <a:off x="6172200" y="60198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18440" name="Text Box 37"/>
          <p:cNvSpPr txBox="1">
            <a:spLocks noChangeArrowheads="1"/>
          </p:cNvSpPr>
          <p:nvPr/>
        </p:nvSpPr>
        <p:spPr bwMode="auto">
          <a:xfrm rot="16200000">
            <a:off x="4329113" y="3062288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18441" name="Text Box 38"/>
          <p:cNvSpPr txBox="1">
            <a:spLocks noChangeArrowheads="1"/>
          </p:cNvSpPr>
          <p:nvPr/>
        </p:nvSpPr>
        <p:spPr bwMode="auto">
          <a:xfrm rot="16200000">
            <a:off x="4405313" y="4891088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18442" name="Text Box 39"/>
          <p:cNvSpPr txBox="1">
            <a:spLocks noChangeArrowheads="1"/>
          </p:cNvSpPr>
          <p:nvPr/>
        </p:nvSpPr>
        <p:spPr bwMode="auto">
          <a:xfrm>
            <a:off x="8305800" y="5791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8443" name="Text Box 40"/>
          <p:cNvSpPr txBox="1">
            <a:spLocks noChangeArrowheads="1"/>
          </p:cNvSpPr>
          <p:nvPr/>
        </p:nvSpPr>
        <p:spPr bwMode="auto">
          <a:xfrm>
            <a:off x="8305800" y="3962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8444" name="Text Box 41"/>
          <p:cNvSpPr txBox="1">
            <a:spLocks noChangeArrowheads="1"/>
          </p:cNvSpPr>
          <p:nvPr/>
        </p:nvSpPr>
        <p:spPr bwMode="auto">
          <a:xfrm rot="16200000">
            <a:off x="5014913" y="1995488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18445" name="Text Box 42"/>
          <p:cNvSpPr txBox="1">
            <a:spLocks noChangeArrowheads="1"/>
          </p:cNvSpPr>
          <p:nvPr/>
        </p:nvSpPr>
        <p:spPr bwMode="auto">
          <a:xfrm rot="16200000">
            <a:off x="7947025" y="1995488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8446" name="Text Box 43"/>
          <p:cNvSpPr txBox="1">
            <a:spLocks noChangeArrowheads="1"/>
          </p:cNvSpPr>
          <p:nvPr/>
        </p:nvSpPr>
        <p:spPr bwMode="auto">
          <a:xfrm>
            <a:off x="83058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8447" name="Text Box 44"/>
          <p:cNvSpPr txBox="1">
            <a:spLocks noChangeArrowheads="1"/>
          </p:cNvSpPr>
          <p:nvPr/>
        </p:nvSpPr>
        <p:spPr bwMode="auto">
          <a:xfrm>
            <a:off x="8305800" y="4267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18448" name="Freeform 45"/>
          <p:cNvSpPr>
            <a:spLocks/>
          </p:cNvSpPr>
          <p:nvPr/>
        </p:nvSpPr>
        <p:spPr bwMode="auto">
          <a:xfrm>
            <a:off x="5257800" y="4267200"/>
            <a:ext cx="3048000" cy="1752600"/>
          </a:xfrm>
          <a:custGeom>
            <a:avLst/>
            <a:gdLst>
              <a:gd name="T0" fmla="*/ 0 w 1920"/>
              <a:gd name="T1" fmla="*/ 1104 h 1104"/>
              <a:gd name="T2" fmla="*/ 600 w 1920"/>
              <a:gd name="T3" fmla="*/ 1020 h 1104"/>
              <a:gd name="T4" fmla="*/ 1011 w 1920"/>
              <a:gd name="T5" fmla="*/ 762 h 1104"/>
              <a:gd name="T6" fmla="*/ 1272 w 1920"/>
              <a:gd name="T7" fmla="*/ 499 h 1104"/>
              <a:gd name="T8" fmla="*/ 1448 w 1920"/>
              <a:gd name="T9" fmla="*/ 433 h 1104"/>
              <a:gd name="T10" fmla="*/ 1920 w 1920"/>
              <a:gd name="T11" fmla="*/ 0 h 1104"/>
              <a:gd name="T12" fmla="*/ 1920 w 1920"/>
              <a:gd name="T13" fmla="*/ 1104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0"/>
              <a:gd name="T22" fmla="*/ 0 h 1104"/>
              <a:gd name="T23" fmla="*/ 1920 w 1920"/>
              <a:gd name="T24" fmla="*/ 1104 h 1104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266 w 10000"/>
              <a:gd name="connsiteY2" fmla="*/ 6902 h 10000"/>
              <a:gd name="connsiteX3" fmla="*/ 6625 w 10000"/>
              <a:gd name="connsiteY3" fmla="*/ 4520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625 w 10000"/>
              <a:gd name="connsiteY3" fmla="*/ 4520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234 w 10000"/>
              <a:gd name="connsiteY3" fmla="*/ 4611 h 10000"/>
              <a:gd name="connsiteX4" fmla="*/ 7542 w 10000"/>
              <a:gd name="connsiteY4" fmla="*/ 3922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63 w 10000"/>
              <a:gd name="connsiteY1" fmla="*/ 9330 h 10000"/>
              <a:gd name="connsiteX2" fmla="*/ 5057 w 10000"/>
              <a:gd name="connsiteY2" fmla="*/ 7083 h 10000"/>
              <a:gd name="connsiteX3" fmla="*/ 6234 w 10000"/>
              <a:gd name="connsiteY3" fmla="*/ 4611 h 10000"/>
              <a:gd name="connsiteX4" fmla="*/ 7517 w 10000"/>
              <a:gd name="connsiteY4" fmla="*/ 3907 h 10000"/>
              <a:gd name="connsiteX5" fmla="*/ 10000 w 10000"/>
              <a:gd name="connsiteY5" fmla="*/ 0 h 10000"/>
              <a:gd name="connsiteX6" fmla="*/ 1000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2863" y="9330"/>
                </a:lnTo>
                <a:lnTo>
                  <a:pt x="5057" y="7083"/>
                </a:lnTo>
                <a:lnTo>
                  <a:pt x="6234" y="4611"/>
                </a:lnTo>
                <a:lnTo>
                  <a:pt x="7517" y="3907"/>
                </a:lnTo>
                <a:lnTo>
                  <a:pt x="10000" y="0"/>
                </a:lnTo>
                <a:lnTo>
                  <a:pt x="10000" y="10000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49" name="Line 46"/>
          <p:cNvSpPr>
            <a:spLocks noChangeShapeType="1"/>
          </p:cNvSpPr>
          <p:nvPr/>
        </p:nvSpPr>
        <p:spPr bwMode="auto">
          <a:xfrm>
            <a:off x="5257800" y="5502304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0" name="Freeform 47"/>
          <p:cNvSpPr>
            <a:spLocks/>
          </p:cNvSpPr>
          <p:nvPr/>
        </p:nvSpPr>
        <p:spPr bwMode="auto">
          <a:xfrm>
            <a:off x="5257800" y="2438400"/>
            <a:ext cx="3048000" cy="1828800"/>
          </a:xfrm>
          <a:custGeom>
            <a:avLst/>
            <a:gdLst>
              <a:gd name="T0" fmla="*/ 0 w 1920"/>
              <a:gd name="T1" fmla="*/ 1152 h 1152"/>
              <a:gd name="T2" fmla="*/ 600 w 1920"/>
              <a:gd name="T3" fmla="*/ 546 h 1152"/>
              <a:gd name="T4" fmla="*/ 1005 w 1920"/>
              <a:gd name="T5" fmla="*/ 331 h 1152"/>
              <a:gd name="T6" fmla="*/ 1267 w 1920"/>
              <a:gd name="T7" fmla="*/ 298 h 1152"/>
              <a:gd name="T8" fmla="*/ 1454 w 1920"/>
              <a:gd name="T9" fmla="*/ 192 h 1152"/>
              <a:gd name="T10" fmla="*/ 1920 w 1920"/>
              <a:gd name="T11" fmla="*/ 0 h 1152"/>
              <a:gd name="T12" fmla="*/ 1920 w 1920"/>
              <a:gd name="T13" fmla="*/ 1152 h 1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20"/>
              <a:gd name="T22" fmla="*/ 0 h 1152"/>
              <a:gd name="T23" fmla="*/ 1920 w 1920"/>
              <a:gd name="T24" fmla="*/ 1152 h 1152"/>
              <a:gd name="connsiteX0" fmla="*/ 0 w 10000"/>
              <a:gd name="connsiteY0" fmla="*/ 10000 h 10000"/>
              <a:gd name="connsiteX1" fmla="*/ 2843 w 10000"/>
              <a:gd name="connsiteY1" fmla="*/ 5344 h 10000"/>
              <a:gd name="connsiteX2" fmla="*/ 5234 w 10000"/>
              <a:gd name="connsiteY2" fmla="*/ 2873 h 10000"/>
              <a:gd name="connsiteX3" fmla="*/ 6599 w 10000"/>
              <a:gd name="connsiteY3" fmla="*/ 2587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234 w 10000"/>
              <a:gd name="connsiteY2" fmla="*/ 2873 h 10000"/>
              <a:gd name="connsiteX3" fmla="*/ 6599 w 10000"/>
              <a:gd name="connsiteY3" fmla="*/ 2587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234 w 10000"/>
              <a:gd name="connsiteY2" fmla="*/ 2873 h 10000"/>
              <a:gd name="connsiteX3" fmla="*/ 6286 w 10000"/>
              <a:gd name="connsiteY3" fmla="*/ 2478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051 w 10000"/>
              <a:gd name="connsiteY2" fmla="*/ 2851 h 10000"/>
              <a:gd name="connsiteX3" fmla="*/ 6286 w 10000"/>
              <a:gd name="connsiteY3" fmla="*/ 2478 h 10000"/>
              <a:gd name="connsiteX4" fmla="*/ 7573 w 10000"/>
              <a:gd name="connsiteY4" fmla="*/ 1667 h 10000"/>
              <a:gd name="connsiteX5" fmla="*/ 10000 w 10000"/>
              <a:gd name="connsiteY5" fmla="*/ 0 h 10000"/>
              <a:gd name="connsiteX6" fmla="*/ 10000 w 10000"/>
              <a:gd name="connsiteY6" fmla="*/ 10000 h 10000"/>
              <a:gd name="connsiteX0" fmla="*/ 0 w 10000"/>
              <a:gd name="connsiteY0" fmla="*/ 10000 h 10000"/>
              <a:gd name="connsiteX1" fmla="*/ 2851 w 10000"/>
              <a:gd name="connsiteY1" fmla="*/ 5277 h 10000"/>
              <a:gd name="connsiteX2" fmla="*/ 5051 w 10000"/>
              <a:gd name="connsiteY2" fmla="*/ 2851 h 10000"/>
              <a:gd name="connsiteX3" fmla="*/ 6286 w 10000"/>
              <a:gd name="connsiteY3" fmla="*/ 2478 h 10000"/>
              <a:gd name="connsiteX4" fmla="*/ 7586 w 10000"/>
              <a:gd name="connsiteY4" fmla="*/ 928 h 10000"/>
              <a:gd name="connsiteX5" fmla="*/ 10000 w 10000"/>
              <a:gd name="connsiteY5" fmla="*/ 0 h 10000"/>
              <a:gd name="connsiteX6" fmla="*/ 10000 w 10000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2851" y="5277"/>
                </a:lnTo>
                <a:lnTo>
                  <a:pt x="5051" y="2851"/>
                </a:lnTo>
                <a:lnTo>
                  <a:pt x="6286" y="2478"/>
                </a:lnTo>
                <a:lnTo>
                  <a:pt x="7586" y="928"/>
                </a:lnTo>
                <a:lnTo>
                  <a:pt x="10000" y="0"/>
                </a:lnTo>
                <a:lnTo>
                  <a:pt x="10000" y="10000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1" name="Line 48"/>
          <p:cNvSpPr>
            <a:spLocks noChangeShapeType="1"/>
          </p:cNvSpPr>
          <p:nvPr/>
        </p:nvSpPr>
        <p:spPr bwMode="auto">
          <a:xfrm>
            <a:off x="5257800" y="29718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2" name="Text Box 49"/>
          <p:cNvSpPr txBox="1">
            <a:spLocks noChangeArrowheads="1"/>
          </p:cNvSpPr>
          <p:nvPr/>
        </p:nvSpPr>
        <p:spPr bwMode="auto">
          <a:xfrm>
            <a:off x="8305800" y="5334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18453" name="Text Box 50"/>
          <p:cNvSpPr txBox="1">
            <a:spLocks noChangeArrowheads="1"/>
          </p:cNvSpPr>
          <p:nvPr/>
        </p:nvSpPr>
        <p:spPr bwMode="auto">
          <a:xfrm>
            <a:off x="8305800" y="2819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18454" name="Line 51"/>
          <p:cNvSpPr>
            <a:spLocks noChangeShapeType="1"/>
          </p:cNvSpPr>
          <p:nvPr/>
        </p:nvSpPr>
        <p:spPr bwMode="auto">
          <a:xfrm>
            <a:off x="5257800" y="4964928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5" name="Line 52"/>
          <p:cNvSpPr>
            <a:spLocks noChangeShapeType="1"/>
          </p:cNvSpPr>
          <p:nvPr/>
        </p:nvSpPr>
        <p:spPr bwMode="auto">
          <a:xfrm>
            <a:off x="5257800" y="2615968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6" name="Text Box 53"/>
          <p:cNvSpPr txBox="1">
            <a:spLocks noChangeArrowheads="1"/>
          </p:cNvSpPr>
          <p:nvPr/>
        </p:nvSpPr>
        <p:spPr bwMode="auto">
          <a:xfrm>
            <a:off x="8305800" y="2590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18457" name="Text Box 54"/>
          <p:cNvSpPr txBox="1">
            <a:spLocks noChangeArrowheads="1"/>
          </p:cNvSpPr>
          <p:nvPr/>
        </p:nvSpPr>
        <p:spPr bwMode="auto">
          <a:xfrm>
            <a:off x="8305800" y="48006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18458" name="Line 55"/>
          <p:cNvSpPr>
            <a:spLocks noChangeShapeType="1"/>
          </p:cNvSpPr>
          <p:nvPr/>
        </p:nvSpPr>
        <p:spPr bwMode="auto">
          <a:xfrm>
            <a:off x="7558088" y="243840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59" name="Text Box 56"/>
          <p:cNvSpPr txBox="1">
            <a:spLocks noChangeArrowheads="1"/>
          </p:cNvSpPr>
          <p:nvPr/>
        </p:nvSpPr>
        <p:spPr bwMode="auto">
          <a:xfrm rot="16200000">
            <a:off x="6559550" y="1905000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Con</a:t>
            </a:r>
          </a:p>
        </p:txBody>
      </p:sp>
      <p:sp>
        <p:nvSpPr>
          <p:cNvPr id="18460" name="Text Box 57"/>
          <p:cNvSpPr txBox="1">
            <a:spLocks noChangeArrowheads="1"/>
          </p:cNvSpPr>
          <p:nvPr/>
        </p:nvSpPr>
        <p:spPr bwMode="auto">
          <a:xfrm rot="16200000">
            <a:off x="7250113" y="1892300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F.C.</a:t>
            </a:r>
          </a:p>
        </p:txBody>
      </p:sp>
      <p:sp>
        <p:nvSpPr>
          <p:cNvPr id="18461" name="Line 58"/>
          <p:cNvSpPr>
            <a:spLocks noChangeShapeType="1"/>
          </p:cNvSpPr>
          <p:nvPr/>
        </p:nvSpPr>
        <p:spPr bwMode="auto">
          <a:xfrm>
            <a:off x="6798324" y="244475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62" name="Oval 59"/>
          <p:cNvSpPr>
            <a:spLocks noChangeAspect="1" noChangeArrowheads="1"/>
          </p:cNvSpPr>
          <p:nvPr/>
        </p:nvSpPr>
        <p:spPr bwMode="auto">
          <a:xfrm>
            <a:off x="6765809" y="548408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Oval 60"/>
          <p:cNvSpPr>
            <a:spLocks noChangeAspect="1" noChangeArrowheads="1"/>
          </p:cNvSpPr>
          <p:nvPr/>
        </p:nvSpPr>
        <p:spPr bwMode="auto">
          <a:xfrm>
            <a:off x="7133221" y="504031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Oval 61"/>
          <p:cNvSpPr>
            <a:spLocks noChangeAspect="1" noChangeArrowheads="1"/>
          </p:cNvSpPr>
          <p:nvPr/>
        </p:nvSpPr>
        <p:spPr bwMode="auto">
          <a:xfrm>
            <a:off x="7524750" y="492761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Oval 62"/>
          <p:cNvSpPr>
            <a:spLocks noChangeAspect="1" noChangeArrowheads="1"/>
          </p:cNvSpPr>
          <p:nvPr/>
        </p:nvSpPr>
        <p:spPr bwMode="auto">
          <a:xfrm>
            <a:off x="8262938" y="424815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Oval 63"/>
          <p:cNvSpPr>
            <a:spLocks noChangeAspect="1" noChangeArrowheads="1"/>
          </p:cNvSpPr>
          <p:nvPr/>
        </p:nvSpPr>
        <p:spPr bwMode="auto">
          <a:xfrm>
            <a:off x="5229225" y="598170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7" name="Oval 64"/>
          <p:cNvSpPr>
            <a:spLocks noChangeAspect="1" noChangeArrowheads="1"/>
          </p:cNvSpPr>
          <p:nvPr/>
        </p:nvSpPr>
        <p:spPr bwMode="auto">
          <a:xfrm>
            <a:off x="5221288" y="4230688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8" name="Oval 65"/>
          <p:cNvSpPr>
            <a:spLocks noChangeAspect="1" noChangeArrowheads="1"/>
          </p:cNvSpPr>
          <p:nvPr/>
        </p:nvSpPr>
        <p:spPr bwMode="auto">
          <a:xfrm>
            <a:off x="6770292" y="2936941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9" name="Oval 66"/>
          <p:cNvSpPr>
            <a:spLocks noChangeAspect="1" noChangeArrowheads="1"/>
          </p:cNvSpPr>
          <p:nvPr/>
        </p:nvSpPr>
        <p:spPr bwMode="auto">
          <a:xfrm>
            <a:off x="7143576" y="2864622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0" name="Oval 67"/>
          <p:cNvSpPr>
            <a:spLocks noChangeAspect="1" noChangeArrowheads="1"/>
          </p:cNvSpPr>
          <p:nvPr/>
        </p:nvSpPr>
        <p:spPr bwMode="auto">
          <a:xfrm>
            <a:off x="7533474" y="2587422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1" name="Oval 68"/>
          <p:cNvSpPr>
            <a:spLocks noChangeAspect="1" noChangeArrowheads="1"/>
          </p:cNvSpPr>
          <p:nvPr/>
        </p:nvSpPr>
        <p:spPr bwMode="auto">
          <a:xfrm>
            <a:off x="8262938" y="242570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2" name="Text Box 69"/>
          <p:cNvSpPr txBox="1">
            <a:spLocks noChangeArrowheads="1"/>
          </p:cNvSpPr>
          <p:nvPr/>
        </p:nvSpPr>
        <p:spPr bwMode="auto">
          <a:xfrm>
            <a:off x="5786438" y="30734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70% Con</a:t>
            </a:r>
          </a:p>
        </p:txBody>
      </p:sp>
      <p:sp>
        <p:nvSpPr>
          <p:cNvPr id="18473" name="Text Box 70"/>
          <p:cNvSpPr txBox="1">
            <a:spLocks noChangeArrowheads="1"/>
          </p:cNvSpPr>
          <p:nvPr/>
        </p:nvSpPr>
        <p:spPr bwMode="auto">
          <a:xfrm>
            <a:off x="5797550" y="568960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33% Con</a:t>
            </a:r>
          </a:p>
        </p:txBody>
      </p:sp>
      <p:sp>
        <p:nvSpPr>
          <p:cNvPr id="18474" name="Text Box 71"/>
          <p:cNvSpPr txBox="1">
            <a:spLocks noChangeArrowheads="1"/>
          </p:cNvSpPr>
          <p:nvPr/>
        </p:nvSpPr>
        <p:spPr bwMode="auto">
          <a:xfrm>
            <a:off x="6819726" y="2562997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25% F.C.</a:t>
            </a:r>
          </a:p>
        </p:txBody>
      </p:sp>
      <p:sp>
        <p:nvSpPr>
          <p:cNvPr id="18475" name="Text Box 72"/>
          <p:cNvSpPr txBox="1">
            <a:spLocks noChangeArrowheads="1"/>
          </p:cNvSpPr>
          <p:nvPr/>
        </p:nvSpPr>
        <p:spPr bwMode="auto">
          <a:xfrm>
            <a:off x="6745128" y="4908550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 dirty="0">
                <a:solidFill>
                  <a:srgbClr val="000000"/>
                </a:solidFill>
              </a:rPr>
              <a:t>75% F.C.</a:t>
            </a:r>
          </a:p>
        </p:txBody>
      </p:sp>
      <p:sp>
        <p:nvSpPr>
          <p:cNvPr id="18476" name="Oval 73"/>
          <p:cNvSpPr>
            <a:spLocks noChangeAspect="1" noChangeArrowheads="1"/>
          </p:cNvSpPr>
          <p:nvPr/>
        </p:nvSpPr>
        <p:spPr bwMode="auto">
          <a:xfrm>
            <a:off x="6097588" y="587375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7" name="Oval 76"/>
          <p:cNvSpPr>
            <a:spLocks noChangeAspect="1" noChangeArrowheads="1"/>
          </p:cNvSpPr>
          <p:nvPr/>
        </p:nvSpPr>
        <p:spPr bwMode="auto">
          <a:xfrm>
            <a:off x="6103938" y="3368171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Explicit System Storage Balance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1871" name="Group 879"/>
          <p:cNvGraphicFramePr>
            <a:graphicFrameLocks noGrp="1"/>
          </p:cNvGraphicFramePr>
          <p:nvPr>
            <p:ph type="tbl" idx="1"/>
          </p:nvPr>
        </p:nvGraphicFramePr>
        <p:xfrm>
          <a:off x="533400" y="1484313"/>
          <a:ext cx="8534400" cy="5224272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Example Explicit Storage Balance for the Conservation Storage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Reservoir 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Reservoir  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Equiv. System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Store Index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Storage at Top of Dam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200,000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at Top FC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90,000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60,000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150,000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at Top of Con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30,000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% Storage Balance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100.0%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70.0%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33.0%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58.9%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Storages: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30,000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100,000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49,000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9,900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58,900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0.0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Estimated Con Storage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62,000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8,000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Con Zone %full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</a:rPr>
                        <a:t>88.6%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26.7%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70.0%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Index Level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1.62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0.81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1.27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= Target Index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Target Storage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54,672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15,328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70,000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Storage Adjustment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-7,328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7,328</a:t>
                      </a: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1345F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1345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45720" marR="45720" marT="9144" marB="9144" anchor="b"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9578" name="Rectangle 88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Explicit System Storage Balance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>
          <a:xfrm>
            <a:off x="1543050" y="65567"/>
            <a:ext cx="7375525" cy="1085850"/>
          </a:xfrm>
        </p:spPr>
        <p:txBody>
          <a:bodyPr/>
          <a:lstStyle/>
          <a:p>
            <a:r>
              <a:rPr lang="en-US" sz="3200" dirty="0"/>
              <a:t>Explicit System Storage Balance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958" y="1706861"/>
            <a:ext cx="7239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Explicit System Storage Balance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458" y="1711623"/>
            <a:ext cx="69437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63688"/>
            <a:ext cx="3810000" cy="4532312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sz="2800" dirty="0"/>
              <a:t>Explicit System Storage Balance is defined for specific zones</a:t>
            </a:r>
          </a:p>
          <a:p>
            <a:pPr eaLnBrk="1" hangingPunct="1">
              <a:spcBef>
                <a:spcPct val="70000"/>
              </a:spcBef>
            </a:pPr>
            <a:r>
              <a:rPr lang="en-US" sz="2800" dirty="0"/>
              <a:t>The %Storage desired for balance is defined</a:t>
            </a:r>
          </a:p>
          <a:p>
            <a:pPr eaLnBrk="1" hangingPunct="1">
              <a:spcBef>
                <a:spcPct val="70000"/>
              </a:spcBef>
            </a:pPr>
            <a:r>
              <a:rPr lang="en-US" sz="2800" dirty="0"/>
              <a:t>e.g. 70% in Res. 1 Con.</a:t>
            </a:r>
          </a:p>
          <a:p>
            <a:pPr eaLnBrk="1" hangingPunct="1">
              <a:spcBef>
                <a:spcPts val="400"/>
              </a:spcBef>
              <a:buNone/>
            </a:pPr>
            <a:r>
              <a:rPr lang="en-US" sz="2800" dirty="0"/>
              <a:t>            is balanced with</a:t>
            </a:r>
          </a:p>
          <a:p>
            <a:pPr eaLnBrk="1" hangingPunct="1">
              <a:spcBef>
                <a:spcPts val="400"/>
              </a:spcBef>
              <a:buNone/>
            </a:pPr>
            <a:r>
              <a:rPr lang="en-US" sz="2800" dirty="0"/>
              <a:t>            33% in Res. 2 Con.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67200" y="1752600"/>
            <a:ext cx="4724400" cy="4724400"/>
            <a:chOff x="2688" y="1104"/>
            <a:chExt cx="2976" cy="2976"/>
          </a:xfrm>
        </p:grpSpPr>
        <p:sp>
          <p:nvSpPr>
            <p:cNvPr id="18437" name="Rectangle 32"/>
            <p:cNvSpPr>
              <a:spLocks noChangeArrowheads="1"/>
            </p:cNvSpPr>
            <p:nvPr/>
          </p:nvSpPr>
          <p:spPr bwMode="auto">
            <a:xfrm>
              <a:off x="2688" y="1104"/>
              <a:ext cx="2976" cy="297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2400"/>
                <a:t>System Storage</a:t>
              </a:r>
            </a:p>
          </p:txBody>
        </p:sp>
        <p:grpSp>
          <p:nvGrpSpPr>
            <p:cNvPr id="3" name="Group 33"/>
            <p:cNvGrpSpPr>
              <a:grpSpLocks/>
            </p:cNvGrpSpPr>
            <p:nvPr/>
          </p:nvGrpSpPr>
          <p:grpSpPr bwMode="auto">
            <a:xfrm>
              <a:off x="3312" y="1536"/>
              <a:ext cx="1920" cy="2256"/>
              <a:chOff x="3264" y="1344"/>
              <a:chExt cx="1920" cy="2256"/>
            </a:xfrm>
          </p:grpSpPr>
          <p:sp>
            <p:nvSpPr>
              <p:cNvPr id="18478" name="Rectangle 34"/>
              <p:cNvSpPr>
                <a:spLocks noChangeArrowheads="1"/>
              </p:cNvSpPr>
              <p:nvPr/>
            </p:nvSpPr>
            <p:spPr bwMode="auto">
              <a:xfrm>
                <a:off x="3264" y="1344"/>
                <a:ext cx="1920" cy="2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79" name="Line 35"/>
              <p:cNvSpPr>
                <a:spLocks noChangeShapeType="1"/>
              </p:cNvSpPr>
              <p:nvPr/>
            </p:nvSpPr>
            <p:spPr bwMode="auto">
              <a:xfrm>
                <a:off x="3264" y="2496"/>
                <a:ext cx="1920" cy="0"/>
              </a:xfrm>
              <a:prstGeom prst="line">
                <a:avLst/>
              </a:prstGeom>
              <a:noFill/>
              <a:ln w="38100" cmpd="dbl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8439" name="Text Box 36"/>
            <p:cNvSpPr txBox="1">
              <a:spLocks noChangeArrowheads="1"/>
            </p:cNvSpPr>
            <p:nvPr/>
          </p:nvSpPr>
          <p:spPr bwMode="auto">
            <a:xfrm>
              <a:off x="3888" y="3792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System Storage</a:t>
              </a:r>
            </a:p>
          </p:txBody>
        </p:sp>
        <p:sp>
          <p:nvSpPr>
            <p:cNvPr id="18440" name="Text Box 37"/>
            <p:cNvSpPr txBox="1">
              <a:spLocks noChangeArrowheads="1"/>
            </p:cNvSpPr>
            <p:nvPr/>
          </p:nvSpPr>
          <p:spPr bwMode="auto">
            <a:xfrm rot="-5400000">
              <a:off x="2727" y="1929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 dirty="0">
                  <a:solidFill>
                    <a:srgbClr val="000000"/>
                  </a:solidFill>
                </a:rPr>
                <a:t>Res1 Storage</a:t>
              </a:r>
            </a:p>
          </p:txBody>
        </p:sp>
        <p:sp>
          <p:nvSpPr>
            <p:cNvPr id="18441" name="Text Box 38"/>
            <p:cNvSpPr txBox="1">
              <a:spLocks noChangeArrowheads="1"/>
            </p:cNvSpPr>
            <p:nvPr/>
          </p:nvSpPr>
          <p:spPr bwMode="auto">
            <a:xfrm rot="-5400000">
              <a:off x="2775" y="3081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Res2 Storage</a:t>
              </a:r>
            </a:p>
          </p:txBody>
        </p:sp>
        <p:sp>
          <p:nvSpPr>
            <p:cNvPr id="18442" name="Text Box 39"/>
            <p:cNvSpPr txBox="1">
              <a:spLocks noChangeArrowheads="1"/>
            </p:cNvSpPr>
            <p:nvPr/>
          </p:nvSpPr>
          <p:spPr bwMode="auto">
            <a:xfrm>
              <a:off x="5232" y="364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8443" name="Text Box 40"/>
            <p:cNvSpPr txBox="1">
              <a:spLocks noChangeArrowheads="1"/>
            </p:cNvSpPr>
            <p:nvPr/>
          </p:nvSpPr>
          <p:spPr bwMode="auto">
            <a:xfrm>
              <a:off x="5232" y="2496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8444" name="Text Box 41"/>
            <p:cNvSpPr txBox="1">
              <a:spLocks noChangeArrowheads="1"/>
            </p:cNvSpPr>
            <p:nvPr/>
          </p:nvSpPr>
          <p:spPr bwMode="auto">
            <a:xfrm rot="-5400000">
              <a:off x="3159" y="1257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Empty</a:t>
              </a:r>
            </a:p>
          </p:txBody>
        </p:sp>
        <p:sp>
          <p:nvSpPr>
            <p:cNvPr id="18445" name="Text Box 42"/>
            <p:cNvSpPr txBox="1">
              <a:spLocks noChangeArrowheads="1"/>
            </p:cNvSpPr>
            <p:nvPr/>
          </p:nvSpPr>
          <p:spPr bwMode="auto">
            <a:xfrm rot="-5400000">
              <a:off x="5006" y="1257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8446" name="Text Box 43"/>
            <p:cNvSpPr txBox="1">
              <a:spLocks noChangeArrowheads="1"/>
            </p:cNvSpPr>
            <p:nvPr/>
          </p:nvSpPr>
          <p:spPr bwMode="auto">
            <a:xfrm>
              <a:off x="5232" y="148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8447" name="Text Box 44"/>
            <p:cNvSpPr txBox="1">
              <a:spLocks noChangeArrowheads="1"/>
            </p:cNvSpPr>
            <p:nvPr/>
          </p:nvSpPr>
          <p:spPr bwMode="auto">
            <a:xfrm>
              <a:off x="5232" y="2688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Full</a:t>
              </a:r>
            </a:p>
          </p:txBody>
        </p:sp>
        <p:sp>
          <p:nvSpPr>
            <p:cNvPr id="18448" name="Freeform 45"/>
            <p:cNvSpPr>
              <a:spLocks/>
            </p:cNvSpPr>
            <p:nvPr/>
          </p:nvSpPr>
          <p:spPr bwMode="auto">
            <a:xfrm>
              <a:off x="3312" y="2688"/>
              <a:ext cx="1920" cy="1104"/>
            </a:xfrm>
            <a:custGeom>
              <a:avLst/>
              <a:gdLst>
                <a:gd name="T0" fmla="*/ 0 w 1920"/>
                <a:gd name="T1" fmla="*/ 1104 h 1104"/>
                <a:gd name="T2" fmla="*/ 600 w 1920"/>
                <a:gd name="T3" fmla="*/ 1020 h 1104"/>
                <a:gd name="T4" fmla="*/ 1011 w 1920"/>
                <a:gd name="T5" fmla="*/ 762 h 1104"/>
                <a:gd name="T6" fmla="*/ 1272 w 1920"/>
                <a:gd name="T7" fmla="*/ 499 h 1104"/>
                <a:gd name="T8" fmla="*/ 1448 w 1920"/>
                <a:gd name="T9" fmla="*/ 433 h 1104"/>
                <a:gd name="T10" fmla="*/ 1920 w 1920"/>
                <a:gd name="T11" fmla="*/ 0 h 1104"/>
                <a:gd name="T12" fmla="*/ 1920 w 1920"/>
                <a:gd name="T13" fmla="*/ 1104 h 1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20"/>
                <a:gd name="T22" fmla="*/ 0 h 1104"/>
                <a:gd name="T23" fmla="*/ 1920 w 1920"/>
                <a:gd name="T24" fmla="*/ 1104 h 1104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5266 w 10000"/>
                <a:gd name="connsiteY2" fmla="*/ 6902 h 10000"/>
                <a:gd name="connsiteX3" fmla="*/ 6625 w 10000"/>
                <a:gd name="connsiteY3" fmla="*/ 4520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4974 w 10000"/>
                <a:gd name="connsiteY2" fmla="*/ 7101 h 10000"/>
                <a:gd name="connsiteX3" fmla="*/ 6625 w 10000"/>
                <a:gd name="connsiteY3" fmla="*/ 4520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44 w 10000"/>
                <a:gd name="connsiteY1" fmla="*/ 9257 h 10000"/>
                <a:gd name="connsiteX2" fmla="*/ 4974 w 10000"/>
                <a:gd name="connsiteY2" fmla="*/ 7101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74 w 10000"/>
                <a:gd name="connsiteY2" fmla="*/ 7101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89 w 10000"/>
                <a:gd name="connsiteY2" fmla="*/ 7127 h 10000"/>
                <a:gd name="connsiteX3" fmla="*/ 6391 w 10000"/>
                <a:gd name="connsiteY3" fmla="*/ 4718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64 w 10000"/>
                <a:gd name="connsiteY1" fmla="*/ 9335 h 10000"/>
                <a:gd name="connsiteX2" fmla="*/ 4989 w 10000"/>
                <a:gd name="connsiteY2" fmla="*/ 7127 h 10000"/>
                <a:gd name="connsiteX3" fmla="*/ 6211 w 10000"/>
                <a:gd name="connsiteY3" fmla="*/ 4614 h 10000"/>
                <a:gd name="connsiteX4" fmla="*/ 7542 w 10000"/>
                <a:gd name="connsiteY4" fmla="*/ 3922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2864" y="9335"/>
                  </a:lnTo>
                  <a:lnTo>
                    <a:pt x="4989" y="7127"/>
                  </a:lnTo>
                  <a:lnTo>
                    <a:pt x="6211" y="4614"/>
                  </a:lnTo>
                  <a:lnTo>
                    <a:pt x="7542" y="3922"/>
                  </a:lnTo>
                  <a:lnTo>
                    <a:pt x="10000" y="0"/>
                  </a:lnTo>
                  <a:lnTo>
                    <a:pt x="10000" y="10000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49" name="Line 46"/>
            <p:cNvSpPr>
              <a:spLocks noChangeShapeType="1"/>
            </p:cNvSpPr>
            <p:nvPr/>
          </p:nvSpPr>
          <p:spPr bwMode="auto">
            <a:xfrm>
              <a:off x="3312" y="3472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0" name="Freeform 47"/>
            <p:cNvSpPr>
              <a:spLocks/>
            </p:cNvSpPr>
            <p:nvPr/>
          </p:nvSpPr>
          <p:spPr bwMode="auto">
            <a:xfrm>
              <a:off x="3312" y="1536"/>
              <a:ext cx="1920" cy="1152"/>
            </a:xfrm>
            <a:custGeom>
              <a:avLst/>
              <a:gdLst>
                <a:gd name="T0" fmla="*/ 0 w 1920"/>
                <a:gd name="T1" fmla="*/ 1152 h 1152"/>
                <a:gd name="T2" fmla="*/ 600 w 1920"/>
                <a:gd name="T3" fmla="*/ 546 h 1152"/>
                <a:gd name="T4" fmla="*/ 1005 w 1920"/>
                <a:gd name="T5" fmla="*/ 331 h 1152"/>
                <a:gd name="T6" fmla="*/ 1267 w 1920"/>
                <a:gd name="T7" fmla="*/ 298 h 1152"/>
                <a:gd name="T8" fmla="*/ 1454 w 1920"/>
                <a:gd name="T9" fmla="*/ 192 h 1152"/>
                <a:gd name="T10" fmla="*/ 1920 w 1920"/>
                <a:gd name="T11" fmla="*/ 0 h 1152"/>
                <a:gd name="T12" fmla="*/ 1920 w 1920"/>
                <a:gd name="T13" fmla="*/ 1152 h 1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20"/>
                <a:gd name="T22" fmla="*/ 0 h 1152"/>
                <a:gd name="T23" fmla="*/ 1920 w 1920"/>
                <a:gd name="T24" fmla="*/ 1152 h 1152"/>
                <a:gd name="connsiteX0" fmla="*/ 0 w 10000"/>
                <a:gd name="connsiteY0" fmla="*/ 10000 h 10000"/>
                <a:gd name="connsiteX1" fmla="*/ 3125 w 10000"/>
                <a:gd name="connsiteY1" fmla="*/ 4740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403 w 10000"/>
                <a:gd name="connsiteY1" fmla="*/ 5282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67 w 10000"/>
                <a:gd name="connsiteY1" fmla="*/ 5387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5226 w 10000"/>
                <a:gd name="connsiteY2" fmla="*/ 3112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599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82 w 10000"/>
                <a:gd name="connsiteY3" fmla="*/ 2632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55 w 10000"/>
                <a:gd name="connsiteY3" fmla="*/ 2587 h 10000"/>
                <a:gd name="connsiteX4" fmla="*/ 7573 w 10000"/>
                <a:gd name="connsiteY4" fmla="*/ 1667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355 w 10000"/>
                <a:gd name="connsiteY3" fmla="*/ 2587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4955 w 10000"/>
                <a:gd name="connsiteY2" fmla="*/ 3097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3394 w 10000"/>
                <a:gd name="connsiteY1" fmla="*/ 5312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94 w 10000"/>
                <a:gd name="connsiteY1" fmla="*/ 5231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37 w 10000"/>
                <a:gd name="connsiteY4" fmla="*/ 1034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  <a:gd name="connsiteX0" fmla="*/ 0 w 10000"/>
                <a:gd name="connsiteY0" fmla="*/ 10000 h 10000"/>
                <a:gd name="connsiteX1" fmla="*/ 2894 w 10000"/>
                <a:gd name="connsiteY1" fmla="*/ 5231 h 10000"/>
                <a:gd name="connsiteX2" fmla="*/ 5040 w 10000"/>
                <a:gd name="connsiteY2" fmla="*/ 2873 h 10000"/>
                <a:gd name="connsiteX3" fmla="*/ 6282 w 10000"/>
                <a:gd name="connsiteY3" fmla="*/ 2485 h 10000"/>
                <a:gd name="connsiteX4" fmla="*/ 7513 w 10000"/>
                <a:gd name="connsiteY4" fmla="*/ 993 h 10000"/>
                <a:gd name="connsiteX5" fmla="*/ 10000 w 10000"/>
                <a:gd name="connsiteY5" fmla="*/ 0 h 10000"/>
                <a:gd name="connsiteX6" fmla="*/ 10000 w 10000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2894" y="5231"/>
                  </a:lnTo>
                  <a:lnTo>
                    <a:pt x="5040" y="2873"/>
                  </a:lnTo>
                  <a:lnTo>
                    <a:pt x="6282" y="2485"/>
                  </a:lnTo>
                  <a:lnTo>
                    <a:pt x="7513" y="993"/>
                  </a:lnTo>
                  <a:lnTo>
                    <a:pt x="10000" y="0"/>
                  </a:lnTo>
                  <a:lnTo>
                    <a:pt x="10000" y="10000"/>
                  </a:lnTo>
                </a:path>
              </a:pathLst>
            </a:custGeom>
            <a:solidFill>
              <a:srgbClr val="3366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1" name="Line 48"/>
            <p:cNvSpPr>
              <a:spLocks noChangeShapeType="1"/>
            </p:cNvSpPr>
            <p:nvPr/>
          </p:nvSpPr>
          <p:spPr bwMode="auto">
            <a:xfrm>
              <a:off x="3312" y="1870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2" name="Text Box 49"/>
            <p:cNvSpPr txBox="1">
              <a:spLocks noChangeArrowheads="1"/>
            </p:cNvSpPr>
            <p:nvPr/>
          </p:nvSpPr>
          <p:spPr bwMode="auto">
            <a:xfrm>
              <a:off x="5232" y="3360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Con.</a:t>
              </a:r>
            </a:p>
          </p:txBody>
        </p:sp>
        <p:sp>
          <p:nvSpPr>
            <p:cNvPr id="18453" name="Text Box 50"/>
            <p:cNvSpPr txBox="1">
              <a:spLocks noChangeArrowheads="1"/>
            </p:cNvSpPr>
            <p:nvPr/>
          </p:nvSpPr>
          <p:spPr bwMode="auto">
            <a:xfrm>
              <a:off x="5232" y="1776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Con.</a:t>
              </a:r>
            </a:p>
          </p:txBody>
        </p:sp>
        <p:sp>
          <p:nvSpPr>
            <p:cNvPr id="18454" name="Line 51"/>
            <p:cNvSpPr>
              <a:spLocks noChangeShapeType="1"/>
            </p:cNvSpPr>
            <p:nvPr/>
          </p:nvSpPr>
          <p:spPr bwMode="auto">
            <a:xfrm>
              <a:off x="3312" y="3124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5" name="Line 52"/>
            <p:cNvSpPr>
              <a:spLocks noChangeShapeType="1"/>
            </p:cNvSpPr>
            <p:nvPr/>
          </p:nvSpPr>
          <p:spPr bwMode="auto">
            <a:xfrm>
              <a:off x="3312" y="1647"/>
              <a:ext cx="192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6" name="Text Box 53"/>
            <p:cNvSpPr txBox="1">
              <a:spLocks noChangeArrowheads="1"/>
            </p:cNvSpPr>
            <p:nvPr/>
          </p:nvSpPr>
          <p:spPr bwMode="auto">
            <a:xfrm>
              <a:off x="5232" y="1632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18457" name="Text Box 54"/>
            <p:cNvSpPr txBox="1">
              <a:spLocks noChangeArrowheads="1"/>
            </p:cNvSpPr>
            <p:nvPr/>
          </p:nvSpPr>
          <p:spPr bwMode="auto">
            <a:xfrm>
              <a:off x="5232" y="3024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18458" name="Line 55"/>
            <p:cNvSpPr>
              <a:spLocks noChangeShapeType="1"/>
            </p:cNvSpPr>
            <p:nvPr/>
          </p:nvSpPr>
          <p:spPr bwMode="auto">
            <a:xfrm>
              <a:off x="4763" y="1536"/>
              <a:ext cx="0" cy="225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59" name="Text Box 56"/>
            <p:cNvSpPr txBox="1">
              <a:spLocks noChangeArrowheads="1"/>
            </p:cNvSpPr>
            <p:nvPr/>
          </p:nvSpPr>
          <p:spPr bwMode="auto">
            <a:xfrm rot="-5400000">
              <a:off x="4132" y="1200"/>
              <a:ext cx="38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Sys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Con</a:t>
              </a:r>
            </a:p>
          </p:txBody>
        </p:sp>
        <p:sp>
          <p:nvSpPr>
            <p:cNvPr id="18460" name="Text Box 57"/>
            <p:cNvSpPr txBox="1">
              <a:spLocks noChangeArrowheads="1"/>
            </p:cNvSpPr>
            <p:nvPr/>
          </p:nvSpPr>
          <p:spPr bwMode="auto">
            <a:xfrm rot="-5400000">
              <a:off x="4567" y="1192"/>
              <a:ext cx="38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Sys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F.C.</a:t>
              </a:r>
            </a:p>
          </p:txBody>
        </p:sp>
        <p:sp>
          <p:nvSpPr>
            <p:cNvPr id="18461" name="Line 58"/>
            <p:cNvSpPr>
              <a:spLocks noChangeShapeType="1"/>
            </p:cNvSpPr>
            <p:nvPr/>
          </p:nvSpPr>
          <p:spPr bwMode="auto">
            <a:xfrm>
              <a:off x="4282" y="1540"/>
              <a:ext cx="0" cy="225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465" name="Oval 62"/>
            <p:cNvSpPr>
              <a:spLocks noChangeAspect="1" noChangeArrowheads="1"/>
            </p:cNvSpPr>
            <p:nvPr/>
          </p:nvSpPr>
          <p:spPr bwMode="auto">
            <a:xfrm>
              <a:off x="5205" y="2676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6" name="Oval 63"/>
            <p:cNvSpPr>
              <a:spLocks noChangeAspect="1" noChangeArrowheads="1"/>
            </p:cNvSpPr>
            <p:nvPr/>
          </p:nvSpPr>
          <p:spPr bwMode="auto">
            <a:xfrm>
              <a:off x="3294" y="3768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7" name="Oval 64"/>
            <p:cNvSpPr>
              <a:spLocks noChangeAspect="1" noChangeArrowheads="1"/>
            </p:cNvSpPr>
            <p:nvPr/>
          </p:nvSpPr>
          <p:spPr bwMode="auto">
            <a:xfrm>
              <a:off x="3289" y="2665"/>
              <a:ext cx="35" cy="3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Explicit System Storage Balance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4538070" y="6643850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Estimated Storage</a:t>
            </a:r>
          </a:p>
        </p:txBody>
      </p:sp>
      <p:grpSp>
        <p:nvGrpSpPr>
          <p:cNvPr id="49" name="Group 82"/>
          <p:cNvGrpSpPr>
            <a:grpSpLocks/>
          </p:cNvGrpSpPr>
          <p:nvPr/>
        </p:nvGrpSpPr>
        <p:grpSpPr bwMode="auto">
          <a:xfrm>
            <a:off x="4457108" y="6562888"/>
            <a:ext cx="76200" cy="76200"/>
            <a:chOff x="4012" y="2369"/>
            <a:chExt cx="48" cy="48"/>
          </a:xfrm>
        </p:grpSpPr>
        <p:sp>
          <p:nvSpPr>
            <p:cNvPr id="50" name="Line 83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" name="Line 84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52" name="Line 85"/>
          <p:cNvSpPr>
            <a:spLocks noChangeShapeType="1"/>
          </p:cNvSpPr>
          <p:nvPr/>
        </p:nvSpPr>
        <p:spPr bwMode="auto">
          <a:xfrm>
            <a:off x="4419008" y="6766088"/>
            <a:ext cx="182562" cy="1587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3" name="Text Box 86"/>
          <p:cNvSpPr txBox="1">
            <a:spLocks noChangeArrowheads="1"/>
          </p:cNvSpPr>
          <p:nvPr/>
        </p:nvSpPr>
        <p:spPr bwMode="auto">
          <a:xfrm>
            <a:off x="4480920" y="6483513"/>
            <a:ext cx="1239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900">
                <a:solidFill>
                  <a:srgbClr val="000000"/>
                </a:solidFill>
              </a:rPr>
              <a:t>Desired Storage</a:t>
            </a:r>
          </a:p>
        </p:txBody>
      </p:sp>
      <p:grpSp>
        <p:nvGrpSpPr>
          <p:cNvPr id="54" name="Group 26"/>
          <p:cNvGrpSpPr>
            <a:grpSpLocks/>
          </p:cNvGrpSpPr>
          <p:nvPr/>
        </p:nvGrpSpPr>
        <p:grpSpPr bwMode="auto">
          <a:xfrm>
            <a:off x="6310158" y="5726447"/>
            <a:ext cx="76200" cy="76200"/>
            <a:chOff x="4012" y="2369"/>
            <a:chExt cx="48" cy="48"/>
          </a:xfrm>
        </p:grpSpPr>
        <p:sp>
          <p:nvSpPr>
            <p:cNvPr id="55" name="Line 27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6" name="Line 28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58" name="Text Box 33"/>
          <p:cNvSpPr txBox="1">
            <a:spLocks noChangeArrowheads="1"/>
          </p:cNvSpPr>
          <p:nvPr/>
        </p:nvSpPr>
        <p:spPr bwMode="auto">
          <a:xfrm>
            <a:off x="5147797" y="5697773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 dirty="0">
                <a:solidFill>
                  <a:srgbClr val="000000"/>
                </a:solidFill>
              </a:rPr>
              <a:t>Below Desired Storage</a:t>
            </a:r>
          </a:p>
        </p:txBody>
      </p:sp>
      <p:sp>
        <p:nvSpPr>
          <p:cNvPr id="67" name="Text Box 33"/>
          <p:cNvSpPr txBox="1">
            <a:spLocks noChangeArrowheads="1"/>
          </p:cNvSpPr>
          <p:nvPr/>
        </p:nvSpPr>
        <p:spPr bwMode="auto">
          <a:xfrm>
            <a:off x="5162896" y="2971296"/>
            <a:ext cx="12033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700" dirty="0">
                <a:solidFill>
                  <a:srgbClr val="000000"/>
                </a:solidFill>
              </a:rPr>
              <a:t>Above Desired Storage</a:t>
            </a:r>
          </a:p>
        </p:txBody>
      </p:sp>
      <p:sp>
        <p:nvSpPr>
          <p:cNvPr id="68" name="Line 76"/>
          <p:cNvSpPr>
            <a:spLocks noChangeShapeType="1"/>
          </p:cNvSpPr>
          <p:nvPr/>
        </p:nvSpPr>
        <p:spPr bwMode="auto">
          <a:xfrm>
            <a:off x="5273455" y="3145828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9" name="Line 76"/>
          <p:cNvSpPr>
            <a:spLocks noChangeShapeType="1"/>
          </p:cNvSpPr>
          <p:nvPr/>
        </p:nvSpPr>
        <p:spPr bwMode="auto">
          <a:xfrm>
            <a:off x="5274130" y="5921683"/>
            <a:ext cx="3043238" cy="1588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0" name="Line 29"/>
          <p:cNvSpPr>
            <a:spLocks noChangeShapeType="1"/>
          </p:cNvSpPr>
          <p:nvPr/>
        </p:nvSpPr>
        <p:spPr bwMode="auto">
          <a:xfrm>
            <a:off x="6347020" y="2442593"/>
            <a:ext cx="2381" cy="3581400"/>
          </a:xfrm>
          <a:prstGeom prst="line">
            <a:avLst/>
          </a:prstGeom>
          <a:noFill/>
          <a:ln w="25400" cap="rnd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71" name="Group 26"/>
          <p:cNvGrpSpPr>
            <a:grpSpLocks/>
          </p:cNvGrpSpPr>
          <p:nvPr/>
        </p:nvGrpSpPr>
        <p:grpSpPr bwMode="auto">
          <a:xfrm>
            <a:off x="6312362" y="3220774"/>
            <a:ext cx="76200" cy="76200"/>
            <a:chOff x="4012" y="2369"/>
            <a:chExt cx="48" cy="48"/>
          </a:xfrm>
        </p:grpSpPr>
        <p:sp>
          <p:nvSpPr>
            <p:cNvPr id="72" name="Line 27"/>
            <p:cNvSpPr>
              <a:spLocks noChangeShapeType="1"/>
            </p:cNvSpPr>
            <p:nvPr/>
          </p:nvSpPr>
          <p:spPr bwMode="auto">
            <a:xfrm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3" name="Line 28"/>
            <p:cNvSpPr>
              <a:spLocks noChangeShapeType="1"/>
            </p:cNvSpPr>
            <p:nvPr/>
          </p:nvSpPr>
          <p:spPr bwMode="auto">
            <a:xfrm rot="16419133" flipH="1">
              <a:off x="4012" y="2369"/>
              <a:ext cx="48" cy="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59" name="Line 75"/>
          <p:cNvSpPr>
            <a:spLocks noChangeShapeType="1"/>
          </p:cNvSpPr>
          <p:nvPr/>
        </p:nvSpPr>
        <p:spPr bwMode="auto">
          <a:xfrm flipH="1">
            <a:off x="6350520" y="5757425"/>
            <a:ext cx="102" cy="18288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4" name="Line 75"/>
          <p:cNvSpPr>
            <a:spLocks noChangeShapeType="1"/>
          </p:cNvSpPr>
          <p:nvPr/>
        </p:nvSpPr>
        <p:spPr bwMode="auto">
          <a:xfrm>
            <a:off x="6350794" y="3102769"/>
            <a:ext cx="477" cy="18288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 type="stealth" w="sm" len="med"/>
            <a:tailEnd type="stealth" w="sm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63" name="Oval 73"/>
          <p:cNvSpPr>
            <a:spLocks noChangeAspect="1" noChangeArrowheads="1"/>
          </p:cNvSpPr>
          <p:nvPr/>
        </p:nvSpPr>
        <p:spPr bwMode="auto">
          <a:xfrm>
            <a:off x="6097588" y="587375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Oval 76"/>
          <p:cNvSpPr>
            <a:spLocks noChangeAspect="1" noChangeArrowheads="1"/>
          </p:cNvSpPr>
          <p:nvPr/>
        </p:nvSpPr>
        <p:spPr bwMode="auto">
          <a:xfrm>
            <a:off x="6103938" y="3368171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Oval 59"/>
          <p:cNvSpPr>
            <a:spLocks noChangeAspect="1" noChangeArrowheads="1"/>
          </p:cNvSpPr>
          <p:nvPr/>
        </p:nvSpPr>
        <p:spPr bwMode="auto">
          <a:xfrm>
            <a:off x="6765809" y="5484084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Oval 60"/>
          <p:cNvSpPr>
            <a:spLocks noChangeAspect="1" noChangeArrowheads="1"/>
          </p:cNvSpPr>
          <p:nvPr/>
        </p:nvSpPr>
        <p:spPr bwMode="auto">
          <a:xfrm>
            <a:off x="7133221" y="5040313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Oval 61"/>
          <p:cNvSpPr>
            <a:spLocks noChangeAspect="1" noChangeArrowheads="1"/>
          </p:cNvSpPr>
          <p:nvPr/>
        </p:nvSpPr>
        <p:spPr bwMode="auto">
          <a:xfrm>
            <a:off x="7524750" y="492761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Oval 65"/>
          <p:cNvSpPr>
            <a:spLocks noChangeAspect="1" noChangeArrowheads="1"/>
          </p:cNvSpPr>
          <p:nvPr/>
        </p:nvSpPr>
        <p:spPr bwMode="auto">
          <a:xfrm>
            <a:off x="6770292" y="2936941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Oval 67"/>
          <p:cNvSpPr>
            <a:spLocks noChangeAspect="1" noChangeArrowheads="1"/>
          </p:cNvSpPr>
          <p:nvPr/>
        </p:nvSpPr>
        <p:spPr bwMode="auto">
          <a:xfrm>
            <a:off x="7533474" y="2587422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Oval 66"/>
          <p:cNvSpPr>
            <a:spLocks noChangeAspect="1" noChangeArrowheads="1"/>
          </p:cNvSpPr>
          <p:nvPr/>
        </p:nvSpPr>
        <p:spPr bwMode="auto">
          <a:xfrm>
            <a:off x="7143576" y="2864622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Oval 68"/>
          <p:cNvSpPr>
            <a:spLocks noChangeAspect="1" noChangeArrowheads="1"/>
          </p:cNvSpPr>
          <p:nvPr/>
        </p:nvSpPr>
        <p:spPr bwMode="auto">
          <a:xfrm>
            <a:off x="8262938" y="242570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2514600" cy="4532313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sz="2400" dirty="0"/>
              <a:t>Explicit System Storage Balance is defined using the Reservoir Systems Editor</a:t>
            </a:r>
          </a:p>
          <a:p>
            <a:pPr eaLnBrk="1" hangingPunct="1">
              <a:spcBef>
                <a:spcPct val="70000"/>
              </a:spcBef>
            </a:pPr>
            <a:r>
              <a:rPr lang="en-US" sz="2400" dirty="0"/>
              <a:t>Here, Flood Control Storage is Balanced with Adam 90% full &amp; Adam RG 10% </a:t>
            </a:r>
          </a:p>
          <a:p>
            <a:pPr eaLnBrk="1" hangingPunct="1">
              <a:spcBef>
                <a:spcPct val="70000"/>
              </a:spcBef>
            </a:pPr>
            <a:endParaRPr lang="en-US" sz="2400" dirty="0"/>
          </a:p>
        </p:txBody>
      </p:sp>
      <p:sp>
        <p:nvSpPr>
          <p:cNvPr id="20484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 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9218" name="Picture 2" descr="C:\Users\q0hecdlb\AppData\Local\Temp\2\SNAGHTML204aa2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389" y="1524000"/>
            <a:ext cx="5876185" cy="464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906588"/>
            <a:ext cx="8083550" cy="3557587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/>
              <a:t>Components of a System Storage Balance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/>
              <a:t>Reservoir System (set of reservoirs)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/>
              <a:t>System Storage Balance (similar in concept to an Operation Set for an individual reservoir)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/>
              <a:t>System Storage Zones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</a:pPr>
            <a:r>
              <a:rPr lang="en-US"/>
              <a:t>Allocation of %Storage for each reservoir in the system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563688"/>
            <a:ext cx="83058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/>
              <a:t>Procedure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Create a Reservoir System and edit the set of reservoirs included in the system.</a:t>
            </a:r>
          </a:p>
          <a:p>
            <a:pPr lvl="1"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/>
              <a:t>Create a System Storage Balance, selecting one Operation Set from each of the reservoirs included in the system.</a:t>
            </a:r>
          </a:p>
          <a:p>
            <a:pPr lvl="1"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/>
              <a:t>Create one or more System Storage Zones based on existing Reservoir Storage Zones and enter %Storage in the balancing table. (%Storage defines how you want to balance)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 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2667000" cy="29321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800"/>
              <a:t>Edit &gt; Reservoir System (to open the Reservoir System Editor)</a:t>
            </a:r>
          </a:p>
        </p:txBody>
      </p:sp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451757" y="4058443"/>
            <a:ext cx="3352800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65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Create a New Reservoir System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0242" name="Picture 2" descr="C:\Users\q0hecdlb\AppData\Local\Temp\2\SNAGHTML204b5ab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57" y="1563689"/>
            <a:ext cx="5114018" cy="432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25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2438400" cy="4532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800"/>
              <a:t>Next, Edit the Reservoir Set</a:t>
            </a:r>
          </a:p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800"/>
              <a:t>Select the reservoirs that will use the Explicit Storage Balance</a:t>
            </a:r>
          </a:p>
        </p:txBody>
      </p:sp>
      <p:sp>
        <p:nvSpPr>
          <p:cNvPr id="2458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1266" name="Picture 2" descr="C:\Users\q0hecdlb\AppData\Local\Temp\2\SNAGHTML204c946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1524000"/>
            <a:ext cx="6022975" cy="475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3400" y="1801812"/>
            <a:ext cx="8305800" cy="4979987"/>
          </a:xfrm>
          <a:noFill/>
        </p:spPr>
        <p:txBody>
          <a:bodyPr/>
          <a:lstStyle/>
          <a:p>
            <a:pPr eaLnBrk="1" hangingPunct="1">
              <a:spcBef>
                <a:spcPct val="60000"/>
              </a:spcBef>
            </a:pPr>
            <a:r>
              <a:rPr lang="en-US" dirty="0"/>
              <a:t>Learn how to establish a system operation in </a:t>
            </a:r>
            <a:r>
              <a:rPr lang="en-US" dirty="0" err="1"/>
              <a:t>ResSim</a:t>
            </a:r>
            <a:endParaRPr lang="en-US" dirty="0"/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dirty="0"/>
              <a:t>Learn about implicit and explicit system storage balance</a:t>
            </a:r>
          </a:p>
          <a:p>
            <a:pPr eaLnBrk="1" hangingPunct="1">
              <a:spcBef>
                <a:spcPct val="60000"/>
              </a:spcBef>
              <a:buFont typeface="Wingdings" pitchFamily="2" charset="2"/>
              <a:buNone/>
            </a:pPr>
            <a:endParaRPr lang="en-US" sz="500" dirty="0"/>
          </a:p>
          <a:p>
            <a:pPr eaLnBrk="1" hangingPunct="1">
              <a:spcBef>
                <a:spcPct val="60000"/>
              </a:spcBef>
            </a:pPr>
            <a:r>
              <a:rPr lang="en-US" dirty="0"/>
              <a:t>Learn how to use the Reservoir System Editor to create explicit system storage balance operation sets</a:t>
            </a:r>
          </a:p>
        </p:txBody>
      </p:sp>
      <p:sp>
        <p:nvSpPr>
          <p:cNvPr id="409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Objectives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6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2438400" cy="5257800"/>
          </a:xfrm>
        </p:spPr>
        <p:txBody>
          <a:bodyPr/>
          <a:lstStyle/>
          <a:p>
            <a:pPr marL="228600" indent="-2286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Next, create a new System Storage Balance</a:t>
            </a:r>
          </a:p>
          <a:p>
            <a:pPr marL="571500" lvl="1" indent="-2286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The System Storage balance is effectively the “operation set” of the system</a:t>
            </a:r>
          </a:p>
          <a:p>
            <a:pPr marL="228600" indent="-22860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Select an Operation Set for each reservoir in the system</a:t>
            </a:r>
          </a:p>
        </p:txBody>
      </p:sp>
      <p:sp>
        <p:nvSpPr>
          <p:cNvPr id="25604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2290" name="Picture 2" descr="C:\Users\q0hecdlb\AppData\Local\Temp\2\SNAGHTML204d6c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943" y="1524000"/>
            <a:ext cx="6072631" cy="479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362200" cy="175260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</a:pPr>
            <a:r>
              <a:rPr lang="en-US" sz="2800"/>
              <a:t>Create System Storage Zones</a:t>
            </a:r>
          </a:p>
        </p:txBody>
      </p:sp>
      <p:sp>
        <p:nvSpPr>
          <p:cNvPr id="26629" name="Rectangle 10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3314" name="Picture 2" descr="C:\Users\q0hecdlb\AppData\Local\Temp\2\SNAGHTML204e091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1600200"/>
            <a:ext cx="624840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03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19400" cy="23987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5000"/>
              </a:spcBef>
            </a:pPr>
            <a:r>
              <a:rPr lang="en-US" sz="2800"/>
              <a:t>Select the corresponding Reservoir Storage Zone for each reservoir</a:t>
            </a:r>
          </a:p>
        </p:txBody>
      </p:sp>
      <p:sp>
        <p:nvSpPr>
          <p:cNvPr id="27652" name="Rectangle 10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4338" name="Picture 2" descr="C:\Users\q0hecdlb\AppData\Local\Temp\2\SNAGHTML204f028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177" y="1600200"/>
            <a:ext cx="5862398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5146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Fill out the balance table for each zone</a:t>
            </a:r>
          </a:p>
        </p:txBody>
      </p:sp>
      <p:sp>
        <p:nvSpPr>
          <p:cNvPr id="28676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Defining an Explicit</a:t>
            </a:r>
            <a:br>
              <a:rPr lang="en-US" sz="3600" dirty="0"/>
            </a:br>
            <a:r>
              <a:rPr lang="en-US" sz="3600" dirty="0"/>
              <a:t>Storage Balance</a:t>
            </a:r>
          </a:p>
        </p:txBody>
      </p:sp>
      <p:pic>
        <p:nvPicPr>
          <p:cNvPr id="15362" name="Picture 2" descr="C:\Users\q0hecdlb\AppData\Local\Temp\2\SNAGHTML204f6c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461" y="1600200"/>
            <a:ext cx="5945113" cy="469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077"/>
          <p:cNvSpPr>
            <a:spLocks noChangeArrowheads="1"/>
          </p:cNvSpPr>
          <p:nvPr/>
        </p:nvSpPr>
        <p:spPr bwMode="auto">
          <a:xfrm>
            <a:off x="4267200" y="1752600"/>
            <a:ext cx="4724400" cy="4724400"/>
          </a:xfrm>
          <a:prstGeom prst="rect">
            <a:avLst/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/>
              <a:t>System Storage</a:t>
            </a:r>
          </a:p>
        </p:txBody>
      </p:sp>
      <p:grpSp>
        <p:nvGrpSpPr>
          <p:cNvPr id="29699" name="Group 3078"/>
          <p:cNvGrpSpPr>
            <a:grpSpLocks/>
          </p:cNvGrpSpPr>
          <p:nvPr/>
        </p:nvGrpSpPr>
        <p:grpSpPr bwMode="auto">
          <a:xfrm>
            <a:off x="5257800" y="2438400"/>
            <a:ext cx="3048000" cy="3581400"/>
            <a:chOff x="3264" y="1344"/>
            <a:chExt cx="1920" cy="2256"/>
          </a:xfrm>
        </p:grpSpPr>
        <p:sp>
          <p:nvSpPr>
            <p:cNvPr id="29780" name="Rectangle 3079"/>
            <p:cNvSpPr>
              <a:spLocks noChangeArrowheads="1"/>
            </p:cNvSpPr>
            <p:nvPr/>
          </p:nvSpPr>
          <p:spPr bwMode="auto">
            <a:xfrm>
              <a:off x="3264" y="1344"/>
              <a:ext cx="1920" cy="2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81" name="Line 3080"/>
            <p:cNvSpPr>
              <a:spLocks noChangeShapeType="1"/>
            </p:cNvSpPr>
            <p:nvPr/>
          </p:nvSpPr>
          <p:spPr bwMode="auto">
            <a:xfrm>
              <a:off x="3264" y="2496"/>
              <a:ext cx="1920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9700" name="Text Box 3081"/>
          <p:cNvSpPr txBox="1">
            <a:spLocks noChangeArrowheads="1"/>
          </p:cNvSpPr>
          <p:nvPr/>
        </p:nvSpPr>
        <p:spPr bwMode="auto">
          <a:xfrm>
            <a:off x="6172200" y="60198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System Storage</a:t>
            </a:r>
          </a:p>
        </p:txBody>
      </p:sp>
      <p:sp>
        <p:nvSpPr>
          <p:cNvPr id="29701" name="Text Box 3082"/>
          <p:cNvSpPr txBox="1">
            <a:spLocks noChangeArrowheads="1"/>
          </p:cNvSpPr>
          <p:nvPr/>
        </p:nvSpPr>
        <p:spPr bwMode="auto">
          <a:xfrm rot="-5400000">
            <a:off x="4328319" y="30630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Res1 Storage</a:t>
            </a:r>
          </a:p>
        </p:txBody>
      </p:sp>
      <p:sp>
        <p:nvSpPr>
          <p:cNvPr id="29702" name="Text Box 3083"/>
          <p:cNvSpPr txBox="1">
            <a:spLocks noChangeArrowheads="1"/>
          </p:cNvSpPr>
          <p:nvPr/>
        </p:nvSpPr>
        <p:spPr bwMode="auto">
          <a:xfrm rot="-5400000">
            <a:off x="4404519" y="4891881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Res2 Storage</a:t>
            </a:r>
          </a:p>
        </p:txBody>
      </p:sp>
      <p:sp>
        <p:nvSpPr>
          <p:cNvPr id="29703" name="Text Box 3084"/>
          <p:cNvSpPr txBox="1">
            <a:spLocks noChangeArrowheads="1"/>
          </p:cNvSpPr>
          <p:nvPr/>
        </p:nvSpPr>
        <p:spPr bwMode="auto">
          <a:xfrm>
            <a:off x="8305800" y="5791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4" name="Text Box 3085"/>
          <p:cNvSpPr txBox="1">
            <a:spLocks noChangeArrowheads="1"/>
          </p:cNvSpPr>
          <p:nvPr/>
        </p:nvSpPr>
        <p:spPr bwMode="auto">
          <a:xfrm>
            <a:off x="8305800" y="3962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5" name="Text Box 3086"/>
          <p:cNvSpPr txBox="1">
            <a:spLocks noChangeArrowheads="1"/>
          </p:cNvSpPr>
          <p:nvPr/>
        </p:nvSpPr>
        <p:spPr bwMode="auto">
          <a:xfrm rot="-5400000">
            <a:off x="5014119" y="19962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Empty</a:t>
            </a:r>
          </a:p>
        </p:txBody>
      </p:sp>
      <p:sp>
        <p:nvSpPr>
          <p:cNvPr id="29706" name="Text Box 3087"/>
          <p:cNvSpPr txBox="1">
            <a:spLocks noChangeArrowheads="1"/>
          </p:cNvSpPr>
          <p:nvPr/>
        </p:nvSpPr>
        <p:spPr bwMode="auto">
          <a:xfrm rot="-5400000">
            <a:off x="7833519" y="1996281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7" name="Text Box 3088"/>
          <p:cNvSpPr txBox="1">
            <a:spLocks noChangeArrowheads="1"/>
          </p:cNvSpPr>
          <p:nvPr/>
        </p:nvSpPr>
        <p:spPr bwMode="auto">
          <a:xfrm>
            <a:off x="8305800" y="2362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8" name="Text Box 3089"/>
          <p:cNvSpPr txBox="1">
            <a:spLocks noChangeArrowheads="1"/>
          </p:cNvSpPr>
          <p:nvPr/>
        </p:nvSpPr>
        <p:spPr bwMode="auto">
          <a:xfrm>
            <a:off x="8305800" y="4267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Full</a:t>
            </a:r>
          </a:p>
        </p:txBody>
      </p:sp>
      <p:sp>
        <p:nvSpPr>
          <p:cNvPr id="29709" name="Freeform 3090"/>
          <p:cNvSpPr>
            <a:spLocks/>
          </p:cNvSpPr>
          <p:nvPr/>
        </p:nvSpPr>
        <p:spPr bwMode="auto">
          <a:xfrm>
            <a:off x="5257800" y="4267200"/>
            <a:ext cx="3048000" cy="1752600"/>
          </a:xfrm>
          <a:custGeom>
            <a:avLst/>
            <a:gdLst>
              <a:gd name="T0" fmla="*/ 0 w 1920"/>
              <a:gd name="T1" fmla="*/ 1752600 h 1104"/>
              <a:gd name="T2" fmla="*/ 306388 w 1920"/>
              <a:gd name="T3" fmla="*/ 1587500 h 1104"/>
              <a:gd name="T4" fmla="*/ 1489075 w 1920"/>
              <a:gd name="T5" fmla="*/ 1208087 h 1104"/>
              <a:gd name="T6" fmla="*/ 1901825 w 1920"/>
              <a:gd name="T7" fmla="*/ 695325 h 1104"/>
              <a:gd name="T8" fmla="*/ 3048000 w 1920"/>
              <a:gd name="T9" fmla="*/ 0 h 1104"/>
              <a:gd name="T10" fmla="*/ 3048000 w 1920"/>
              <a:gd name="T11" fmla="*/ 1752600 h 11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20"/>
              <a:gd name="T19" fmla="*/ 0 h 1104"/>
              <a:gd name="T20" fmla="*/ 1920 w 1920"/>
              <a:gd name="T21" fmla="*/ 1104 h 11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20" h="1104">
                <a:moveTo>
                  <a:pt x="0" y="1104"/>
                </a:moveTo>
                <a:lnTo>
                  <a:pt x="193" y="1000"/>
                </a:lnTo>
                <a:lnTo>
                  <a:pt x="938" y="761"/>
                </a:lnTo>
                <a:lnTo>
                  <a:pt x="1198" y="438"/>
                </a:lnTo>
                <a:lnTo>
                  <a:pt x="1920" y="0"/>
                </a:lnTo>
                <a:lnTo>
                  <a:pt x="1920" y="1104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0" name="Freeform 3091"/>
          <p:cNvSpPr>
            <a:spLocks/>
          </p:cNvSpPr>
          <p:nvPr/>
        </p:nvSpPr>
        <p:spPr bwMode="auto">
          <a:xfrm>
            <a:off x="5257800" y="4951413"/>
            <a:ext cx="3048000" cy="3175"/>
          </a:xfrm>
          <a:custGeom>
            <a:avLst/>
            <a:gdLst>
              <a:gd name="T0" fmla="*/ 0 w 1920"/>
              <a:gd name="T1" fmla="*/ 1588 h 2"/>
              <a:gd name="T2" fmla="*/ 1935163 w 1920"/>
              <a:gd name="T3" fmla="*/ 0 h 2"/>
              <a:gd name="T4" fmla="*/ 3048000 w 1920"/>
              <a:gd name="T5" fmla="*/ 3175 h 2"/>
              <a:gd name="T6" fmla="*/ 0 60000 65536"/>
              <a:gd name="T7" fmla="*/ 0 60000 65536"/>
              <a:gd name="T8" fmla="*/ 0 60000 65536"/>
              <a:gd name="T9" fmla="*/ 0 w 1920"/>
              <a:gd name="T10" fmla="*/ 0 h 2"/>
              <a:gd name="T11" fmla="*/ 1920 w 1920"/>
              <a:gd name="T12" fmla="*/ 2 h 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">
                <a:moveTo>
                  <a:pt x="0" y="1"/>
                </a:moveTo>
                <a:lnTo>
                  <a:pt x="1219" y="0"/>
                </a:lnTo>
                <a:lnTo>
                  <a:pt x="1920" y="2"/>
                </a:lnTo>
              </a:path>
            </a:pathLst>
          </a:custGeom>
          <a:noFill/>
          <a:ln w="31750" cap="flat" cmpd="sng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1" name="Freeform 3092"/>
          <p:cNvSpPr>
            <a:spLocks/>
          </p:cNvSpPr>
          <p:nvPr/>
        </p:nvSpPr>
        <p:spPr bwMode="auto">
          <a:xfrm>
            <a:off x="5257800" y="2438400"/>
            <a:ext cx="3048000" cy="1828800"/>
          </a:xfrm>
          <a:custGeom>
            <a:avLst/>
            <a:gdLst>
              <a:gd name="T0" fmla="*/ 0 w 1920"/>
              <a:gd name="T1" fmla="*/ 1828800 h 1152"/>
              <a:gd name="T2" fmla="*/ 314325 w 1920"/>
              <a:gd name="T3" fmla="*/ 1104900 h 1152"/>
              <a:gd name="T4" fmla="*/ 1504950 w 1920"/>
              <a:gd name="T5" fmla="*/ 638175 h 1152"/>
              <a:gd name="T6" fmla="*/ 1946275 w 1920"/>
              <a:gd name="T7" fmla="*/ 527050 h 1152"/>
              <a:gd name="T8" fmla="*/ 3048000 w 1920"/>
              <a:gd name="T9" fmla="*/ 0 h 1152"/>
              <a:gd name="T10" fmla="*/ 3048000 w 1920"/>
              <a:gd name="T11" fmla="*/ 182880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20"/>
              <a:gd name="T19" fmla="*/ 0 h 1152"/>
              <a:gd name="T20" fmla="*/ 1920 w 1920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20" h="1152">
                <a:moveTo>
                  <a:pt x="0" y="1152"/>
                </a:moveTo>
                <a:lnTo>
                  <a:pt x="198" y="696"/>
                </a:lnTo>
                <a:lnTo>
                  <a:pt x="948" y="402"/>
                </a:lnTo>
                <a:lnTo>
                  <a:pt x="1226" y="332"/>
                </a:lnTo>
                <a:lnTo>
                  <a:pt x="1920" y="0"/>
                </a:lnTo>
                <a:lnTo>
                  <a:pt x="1920" y="1152"/>
                </a:lnTo>
              </a:path>
            </a:pathLst>
          </a:custGeom>
          <a:solidFill>
            <a:srgbClr val="3366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2" name="Line 3093"/>
          <p:cNvSpPr>
            <a:spLocks noChangeShapeType="1"/>
          </p:cNvSpPr>
          <p:nvPr/>
        </p:nvSpPr>
        <p:spPr bwMode="auto">
          <a:xfrm>
            <a:off x="5257800" y="2971800"/>
            <a:ext cx="3048000" cy="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3" name="Text Box 3095"/>
          <p:cNvSpPr txBox="1">
            <a:spLocks noChangeArrowheads="1"/>
          </p:cNvSpPr>
          <p:nvPr/>
        </p:nvSpPr>
        <p:spPr bwMode="auto">
          <a:xfrm>
            <a:off x="8305800" y="48006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9714" name="Text Box 3096"/>
          <p:cNvSpPr txBox="1">
            <a:spLocks noChangeArrowheads="1"/>
          </p:cNvSpPr>
          <p:nvPr/>
        </p:nvSpPr>
        <p:spPr bwMode="auto">
          <a:xfrm>
            <a:off x="8305800" y="28194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Con.</a:t>
            </a:r>
          </a:p>
        </p:txBody>
      </p:sp>
      <p:sp>
        <p:nvSpPr>
          <p:cNvPr id="29715" name="Line 3101"/>
          <p:cNvSpPr>
            <a:spLocks noChangeShapeType="1"/>
          </p:cNvSpPr>
          <p:nvPr/>
        </p:nvSpPr>
        <p:spPr bwMode="auto">
          <a:xfrm>
            <a:off x="7162800" y="2438400"/>
            <a:ext cx="0" cy="3581400"/>
          </a:xfrm>
          <a:prstGeom prst="line">
            <a:avLst/>
          </a:prstGeom>
          <a:noFill/>
          <a:ln w="3175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16" name="Text Box 3102"/>
          <p:cNvSpPr txBox="1">
            <a:spLocks noChangeArrowheads="1"/>
          </p:cNvSpPr>
          <p:nvPr/>
        </p:nvSpPr>
        <p:spPr bwMode="auto">
          <a:xfrm rot="-5400000">
            <a:off x="6827838" y="1858962"/>
            <a:ext cx="609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Sys</a:t>
            </a:r>
          </a:p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Con</a:t>
            </a:r>
          </a:p>
        </p:txBody>
      </p:sp>
      <p:sp>
        <p:nvSpPr>
          <p:cNvPr id="29717" name="Text Box 3104"/>
          <p:cNvSpPr txBox="1">
            <a:spLocks noChangeArrowheads="1"/>
          </p:cNvSpPr>
          <p:nvPr/>
        </p:nvSpPr>
        <p:spPr bwMode="auto">
          <a:xfrm>
            <a:off x="8305800" y="50292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9718" name="Text Box 3105"/>
          <p:cNvSpPr txBox="1">
            <a:spLocks noChangeArrowheads="1"/>
          </p:cNvSpPr>
          <p:nvPr/>
        </p:nvSpPr>
        <p:spPr bwMode="auto">
          <a:xfrm>
            <a:off x="8305800" y="5638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9719" name="Text Box 3106"/>
          <p:cNvSpPr txBox="1">
            <a:spLocks noChangeArrowheads="1"/>
          </p:cNvSpPr>
          <p:nvPr/>
        </p:nvSpPr>
        <p:spPr bwMode="auto">
          <a:xfrm>
            <a:off x="8305800" y="3048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9720" name="Text Box 3107"/>
          <p:cNvSpPr txBox="1">
            <a:spLocks noChangeArrowheads="1"/>
          </p:cNvSpPr>
          <p:nvPr/>
        </p:nvSpPr>
        <p:spPr bwMode="auto">
          <a:xfrm>
            <a:off x="8305800" y="38100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</a:rPr>
              <a:t>0</a:t>
            </a:r>
          </a:p>
        </p:txBody>
      </p:sp>
      <p:grpSp>
        <p:nvGrpSpPr>
          <p:cNvPr id="29721" name="Group 3159"/>
          <p:cNvGrpSpPr>
            <a:grpSpLocks/>
          </p:cNvGrpSpPr>
          <p:nvPr/>
        </p:nvGrpSpPr>
        <p:grpSpPr bwMode="auto">
          <a:xfrm>
            <a:off x="762000" y="1981200"/>
            <a:ext cx="3048000" cy="2705100"/>
            <a:chOff x="0" y="0"/>
            <a:chExt cx="1196" cy="1224"/>
          </a:xfrm>
        </p:grpSpPr>
        <p:grpSp>
          <p:nvGrpSpPr>
            <p:cNvPr id="29731" name="Group 3126"/>
            <p:cNvGrpSpPr>
              <a:grpSpLocks/>
            </p:cNvGrpSpPr>
            <p:nvPr/>
          </p:nvGrpSpPr>
          <p:grpSpPr bwMode="auto">
            <a:xfrm>
              <a:off x="0" y="0"/>
              <a:ext cx="444" cy="322"/>
              <a:chOff x="0" y="0"/>
              <a:chExt cx="444" cy="322"/>
            </a:xfrm>
          </p:grpSpPr>
          <p:sp>
            <p:nvSpPr>
              <p:cNvPr id="29778" name="Rectangle 3110"/>
              <p:cNvSpPr>
                <a:spLocks noChangeArrowheads="1"/>
              </p:cNvSpPr>
              <p:nvPr/>
            </p:nvSpPr>
            <p:spPr bwMode="auto">
              <a:xfrm>
                <a:off x="5" y="4"/>
                <a:ext cx="434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Reservoir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9" name="Rectangle 31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44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2" name="Group 3128"/>
            <p:cNvGrpSpPr>
              <a:grpSpLocks/>
            </p:cNvGrpSpPr>
            <p:nvPr/>
          </p:nvGrpSpPr>
          <p:grpSpPr bwMode="auto">
            <a:xfrm>
              <a:off x="444" y="0"/>
              <a:ext cx="391" cy="322"/>
              <a:chOff x="444" y="0"/>
              <a:chExt cx="391" cy="322"/>
            </a:xfrm>
          </p:grpSpPr>
          <p:sp>
            <p:nvSpPr>
              <p:cNvPr id="29776" name="Rectangle 3111"/>
              <p:cNvSpPr>
                <a:spLocks noChangeArrowheads="1"/>
              </p:cNvSpPr>
              <p:nvPr/>
            </p:nvSpPr>
            <p:spPr bwMode="auto">
              <a:xfrm>
                <a:off x="449" y="4"/>
                <a:ext cx="381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 1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7" name="Rectangle 3127"/>
              <p:cNvSpPr>
                <a:spLocks noChangeArrowheads="1"/>
              </p:cNvSpPr>
              <p:nvPr/>
            </p:nvSpPr>
            <p:spPr bwMode="auto">
              <a:xfrm>
                <a:off x="444" y="0"/>
                <a:ext cx="391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3" name="Group 3130"/>
            <p:cNvGrpSpPr>
              <a:grpSpLocks/>
            </p:cNvGrpSpPr>
            <p:nvPr/>
          </p:nvGrpSpPr>
          <p:grpSpPr bwMode="auto">
            <a:xfrm>
              <a:off x="835" y="0"/>
              <a:ext cx="361" cy="322"/>
              <a:chOff x="835" y="0"/>
              <a:chExt cx="361" cy="322"/>
            </a:xfrm>
          </p:grpSpPr>
          <p:sp>
            <p:nvSpPr>
              <p:cNvPr id="29774" name="Rectangle 3112"/>
              <p:cNvSpPr>
                <a:spLocks noChangeArrowheads="1"/>
              </p:cNvSpPr>
              <p:nvPr/>
            </p:nvSpPr>
            <p:spPr bwMode="auto">
              <a:xfrm>
                <a:off x="840" y="4"/>
                <a:ext cx="351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Res 2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5" name="Rectangle 3129"/>
              <p:cNvSpPr>
                <a:spLocks noChangeArrowheads="1"/>
              </p:cNvSpPr>
              <p:nvPr/>
            </p:nvSpPr>
            <p:spPr bwMode="auto">
              <a:xfrm>
                <a:off x="835" y="0"/>
                <a:ext cx="361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4" name="Group 3132"/>
            <p:cNvGrpSpPr>
              <a:grpSpLocks/>
            </p:cNvGrpSpPr>
            <p:nvPr/>
          </p:nvGrpSpPr>
          <p:grpSpPr bwMode="auto">
            <a:xfrm>
              <a:off x="0" y="326"/>
              <a:ext cx="444" cy="188"/>
              <a:chOff x="0" y="326"/>
              <a:chExt cx="444" cy="188"/>
            </a:xfrm>
          </p:grpSpPr>
          <p:sp>
            <p:nvSpPr>
              <p:cNvPr id="29772" name="Rectangle 3113"/>
              <p:cNvSpPr>
                <a:spLocks noChangeArrowheads="1"/>
              </p:cNvSpPr>
              <p:nvPr/>
            </p:nvSpPr>
            <p:spPr bwMode="auto">
              <a:xfrm>
                <a:off x="5" y="330"/>
                <a:ext cx="434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Zone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3" name="Rectangle 3131"/>
              <p:cNvSpPr>
                <a:spLocks noChangeArrowheads="1"/>
              </p:cNvSpPr>
              <p:nvPr/>
            </p:nvSpPr>
            <p:spPr bwMode="auto">
              <a:xfrm>
                <a:off x="0" y="326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5" name="Group 3134"/>
            <p:cNvGrpSpPr>
              <a:grpSpLocks/>
            </p:cNvGrpSpPr>
            <p:nvPr/>
          </p:nvGrpSpPr>
          <p:grpSpPr bwMode="auto">
            <a:xfrm>
              <a:off x="444" y="326"/>
              <a:ext cx="391" cy="188"/>
              <a:chOff x="444" y="326"/>
              <a:chExt cx="391" cy="188"/>
            </a:xfrm>
          </p:grpSpPr>
          <p:sp>
            <p:nvSpPr>
              <p:cNvPr id="29770" name="Rectangle 3114"/>
              <p:cNvSpPr>
                <a:spLocks noChangeArrowheads="1"/>
              </p:cNvSpPr>
              <p:nvPr/>
            </p:nvSpPr>
            <p:spPr bwMode="auto">
              <a:xfrm>
                <a:off x="449" y="330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Con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71" name="Rectangle 3133"/>
              <p:cNvSpPr>
                <a:spLocks noChangeArrowheads="1"/>
              </p:cNvSpPr>
              <p:nvPr/>
            </p:nvSpPr>
            <p:spPr bwMode="auto">
              <a:xfrm>
                <a:off x="444" y="326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6" name="Group 3136"/>
            <p:cNvGrpSpPr>
              <a:grpSpLocks/>
            </p:cNvGrpSpPr>
            <p:nvPr/>
          </p:nvGrpSpPr>
          <p:grpSpPr bwMode="auto">
            <a:xfrm>
              <a:off x="835" y="326"/>
              <a:ext cx="361" cy="188"/>
              <a:chOff x="835" y="326"/>
              <a:chExt cx="361" cy="188"/>
            </a:xfrm>
          </p:grpSpPr>
          <p:sp>
            <p:nvSpPr>
              <p:cNvPr id="29768" name="Rectangle 3115"/>
              <p:cNvSpPr>
                <a:spLocks noChangeArrowheads="1"/>
              </p:cNvSpPr>
              <p:nvPr/>
            </p:nvSpPr>
            <p:spPr bwMode="auto">
              <a:xfrm>
                <a:off x="840" y="330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ct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Con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69" name="Rectangle 3135"/>
              <p:cNvSpPr>
                <a:spLocks noChangeArrowheads="1"/>
              </p:cNvSpPr>
              <p:nvPr/>
            </p:nvSpPr>
            <p:spPr bwMode="auto">
              <a:xfrm>
                <a:off x="835" y="326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7" name="Group 3138"/>
            <p:cNvGrpSpPr>
              <a:grpSpLocks/>
            </p:cNvGrpSpPr>
            <p:nvPr/>
          </p:nvGrpSpPr>
          <p:grpSpPr bwMode="auto">
            <a:xfrm>
              <a:off x="0" y="518"/>
              <a:ext cx="444" cy="322"/>
              <a:chOff x="0" y="518"/>
              <a:chExt cx="444" cy="322"/>
            </a:xfrm>
          </p:grpSpPr>
          <p:sp>
            <p:nvSpPr>
              <p:cNvPr id="29766" name="Rectangle 3116"/>
              <p:cNvSpPr>
                <a:spLocks noChangeArrowheads="1"/>
              </p:cNvSpPr>
              <p:nvPr/>
            </p:nvSpPr>
            <p:spPr bwMode="auto">
              <a:xfrm>
                <a:off x="5" y="522"/>
                <a:ext cx="434" cy="31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Balance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67" name="Rectangle 3137"/>
              <p:cNvSpPr>
                <a:spLocks noChangeArrowheads="1"/>
              </p:cNvSpPr>
              <p:nvPr/>
            </p:nvSpPr>
            <p:spPr bwMode="auto">
              <a:xfrm>
                <a:off x="0" y="518"/>
                <a:ext cx="444" cy="322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38" name="Group 3142"/>
            <p:cNvGrpSpPr>
              <a:grpSpLocks/>
            </p:cNvGrpSpPr>
            <p:nvPr/>
          </p:nvGrpSpPr>
          <p:grpSpPr bwMode="auto">
            <a:xfrm>
              <a:off x="444" y="518"/>
              <a:ext cx="391" cy="330"/>
              <a:chOff x="444" y="518"/>
              <a:chExt cx="391" cy="330"/>
            </a:xfrm>
          </p:grpSpPr>
          <p:sp>
            <p:nvSpPr>
              <p:cNvPr id="29762" name="Rectangle 3141"/>
              <p:cNvSpPr>
                <a:spLocks noChangeArrowheads="1"/>
              </p:cNvSpPr>
              <p:nvPr/>
            </p:nvSpPr>
            <p:spPr bwMode="auto">
              <a:xfrm>
                <a:off x="444" y="518"/>
                <a:ext cx="391" cy="33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9763" name="Group 3140"/>
              <p:cNvGrpSpPr>
                <a:grpSpLocks/>
              </p:cNvGrpSpPr>
              <p:nvPr/>
            </p:nvGrpSpPr>
            <p:grpSpPr bwMode="auto">
              <a:xfrm>
                <a:off x="444" y="518"/>
                <a:ext cx="391" cy="322"/>
                <a:chOff x="444" y="518"/>
                <a:chExt cx="391" cy="322"/>
              </a:xfrm>
            </p:grpSpPr>
            <p:sp>
              <p:nvSpPr>
                <p:cNvPr id="29764" name="Rectangle 3117"/>
                <p:cNvSpPr>
                  <a:spLocks noChangeArrowheads="1"/>
                </p:cNvSpPr>
                <p:nvPr/>
              </p:nvSpPr>
              <p:spPr bwMode="auto">
                <a:xfrm>
                  <a:off x="449" y="522"/>
                  <a:ext cx="381" cy="31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b"/>
                <a:lstStyle/>
                <a:p>
                  <a:pPr algn="r" fontAlgn="b"/>
                  <a:r>
                    <a:rPr lang="en-US" sz="1400" b="1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100</a:t>
                  </a:r>
                  <a:endParaRPr lang="en-US" sz="2400" b="1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765" name="Rectangle 3139"/>
                <p:cNvSpPr>
                  <a:spLocks noChangeArrowheads="1"/>
                </p:cNvSpPr>
                <p:nvPr/>
              </p:nvSpPr>
              <p:spPr bwMode="auto">
                <a:xfrm>
                  <a:off x="444" y="518"/>
                  <a:ext cx="391" cy="322"/>
                </a:xfrm>
                <a:prstGeom prst="rect">
                  <a:avLst/>
                </a:prstGeom>
                <a:noFill/>
                <a:ln w="7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739" name="Group 3146"/>
            <p:cNvGrpSpPr>
              <a:grpSpLocks/>
            </p:cNvGrpSpPr>
            <p:nvPr/>
          </p:nvGrpSpPr>
          <p:grpSpPr bwMode="auto">
            <a:xfrm>
              <a:off x="835" y="518"/>
              <a:ext cx="361" cy="330"/>
              <a:chOff x="835" y="518"/>
              <a:chExt cx="361" cy="330"/>
            </a:xfrm>
          </p:grpSpPr>
          <p:sp>
            <p:nvSpPr>
              <p:cNvPr id="29758" name="Rectangle 3145"/>
              <p:cNvSpPr>
                <a:spLocks noChangeArrowheads="1"/>
              </p:cNvSpPr>
              <p:nvPr/>
            </p:nvSpPr>
            <p:spPr bwMode="auto">
              <a:xfrm>
                <a:off x="835" y="518"/>
                <a:ext cx="361" cy="33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9759" name="Group 3144"/>
              <p:cNvGrpSpPr>
                <a:grpSpLocks/>
              </p:cNvGrpSpPr>
              <p:nvPr/>
            </p:nvGrpSpPr>
            <p:grpSpPr bwMode="auto">
              <a:xfrm>
                <a:off x="835" y="518"/>
                <a:ext cx="361" cy="322"/>
                <a:chOff x="835" y="518"/>
                <a:chExt cx="361" cy="322"/>
              </a:xfrm>
            </p:grpSpPr>
            <p:sp>
              <p:nvSpPr>
                <p:cNvPr id="29760" name="Rectangle 3118"/>
                <p:cNvSpPr>
                  <a:spLocks noChangeArrowheads="1"/>
                </p:cNvSpPr>
                <p:nvPr/>
              </p:nvSpPr>
              <p:spPr bwMode="auto">
                <a:xfrm>
                  <a:off x="840" y="522"/>
                  <a:ext cx="351" cy="31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b"/>
                <a:lstStyle/>
                <a:p>
                  <a:pPr algn="r" fontAlgn="b"/>
                  <a:r>
                    <a:rPr lang="en-US" sz="1400" b="1">
                      <a:solidFill>
                        <a:srgbClr val="000000"/>
                      </a:solidFill>
                      <a:latin typeface="Arial" charset="0"/>
                      <a:cs typeface="Arial" charset="0"/>
                    </a:rPr>
                    <a:t>100</a:t>
                  </a:r>
                  <a:endParaRPr lang="en-US" sz="2400" b="1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29761" name="Rectangle 3143"/>
                <p:cNvSpPr>
                  <a:spLocks noChangeArrowheads="1"/>
                </p:cNvSpPr>
                <p:nvPr/>
              </p:nvSpPr>
              <p:spPr bwMode="auto">
                <a:xfrm>
                  <a:off x="835" y="518"/>
                  <a:ext cx="361" cy="322"/>
                </a:xfrm>
                <a:prstGeom prst="rect">
                  <a:avLst/>
                </a:prstGeom>
                <a:noFill/>
                <a:ln w="7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740" name="Group 3148"/>
            <p:cNvGrpSpPr>
              <a:grpSpLocks/>
            </p:cNvGrpSpPr>
            <p:nvPr/>
          </p:nvGrpSpPr>
          <p:grpSpPr bwMode="auto">
            <a:xfrm>
              <a:off x="0" y="844"/>
              <a:ext cx="444" cy="188"/>
              <a:chOff x="0" y="844"/>
              <a:chExt cx="444" cy="188"/>
            </a:xfrm>
          </p:grpSpPr>
          <p:sp>
            <p:nvSpPr>
              <p:cNvPr id="29756" name="Rectangle 3119"/>
              <p:cNvSpPr>
                <a:spLocks noChangeArrowheads="1" noTextEdit="1"/>
              </p:cNvSpPr>
              <p:nvPr/>
            </p:nvSpPr>
            <p:spPr bwMode="auto">
              <a:xfrm>
                <a:off x="5" y="848"/>
                <a:ext cx="434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57" name="Rectangle 3147"/>
              <p:cNvSpPr>
                <a:spLocks noChangeArrowheads="1"/>
              </p:cNvSpPr>
              <p:nvPr/>
            </p:nvSpPr>
            <p:spPr bwMode="auto">
              <a:xfrm>
                <a:off x="0" y="844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1" name="Group 3150"/>
            <p:cNvGrpSpPr>
              <a:grpSpLocks/>
            </p:cNvGrpSpPr>
            <p:nvPr/>
          </p:nvGrpSpPr>
          <p:grpSpPr bwMode="auto">
            <a:xfrm>
              <a:off x="444" y="844"/>
              <a:ext cx="391" cy="188"/>
              <a:chOff x="444" y="844"/>
              <a:chExt cx="391" cy="188"/>
            </a:xfrm>
          </p:grpSpPr>
          <p:sp>
            <p:nvSpPr>
              <p:cNvPr id="29754" name="Rectangle 3120"/>
              <p:cNvSpPr>
                <a:spLocks noChangeArrowheads="1"/>
              </p:cNvSpPr>
              <p:nvPr/>
            </p:nvSpPr>
            <p:spPr bwMode="auto">
              <a:xfrm>
                <a:off x="449" y="848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90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55" name="Rectangle 3149"/>
              <p:cNvSpPr>
                <a:spLocks noChangeArrowheads="1"/>
              </p:cNvSpPr>
              <p:nvPr/>
            </p:nvSpPr>
            <p:spPr bwMode="auto">
              <a:xfrm>
                <a:off x="444" y="844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2" name="Group 3152"/>
            <p:cNvGrpSpPr>
              <a:grpSpLocks/>
            </p:cNvGrpSpPr>
            <p:nvPr/>
          </p:nvGrpSpPr>
          <p:grpSpPr bwMode="auto">
            <a:xfrm>
              <a:off x="835" y="844"/>
              <a:ext cx="361" cy="188"/>
              <a:chOff x="835" y="844"/>
              <a:chExt cx="361" cy="188"/>
            </a:xfrm>
          </p:grpSpPr>
          <p:sp>
            <p:nvSpPr>
              <p:cNvPr id="29752" name="Rectangle 3121"/>
              <p:cNvSpPr>
                <a:spLocks noChangeArrowheads="1"/>
              </p:cNvSpPr>
              <p:nvPr/>
            </p:nvSpPr>
            <p:spPr bwMode="auto">
              <a:xfrm>
                <a:off x="840" y="848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50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53" name="Rectangle 3151"/>
              <p:cNvSpPr>
                <a:spLocks noChangeArrowheads="1"/>
              </p:cNvSpPr>
              <p:nvPr/>
            </p:nvSpPr>
            <p:spPr bwMode="auto">
              <a:xfrm>
                <a:off x="835" y="844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3" name="Group 3154"/>
            <p:cNvGrpSpPr>
              <a:grpSpLocks/>
            </p:cNvGrpSpPr>
            <p:nvPr/>
          </p:nvGrpSpPr>
          <p:grpSpPr bwMode="auto">
            <a:xfrm>
              <a:off x="0" y="1036"/>
              <a:ext cx="444" cy="188"/>
              <a:chOff x="0" y="1036"/>
              <a:chExt cx="444" cy="188"/>
            </a:xfrm>
          </p:grpSpPr>
          <p:sp>
            <p:nvSpPr>
              <p:cNvPr id="29750" name="Rectangle 3122"/>
              <p:cNvSpPr>
                <a:spLocks noChangeArrowheads="1" noTextEdit="1"/>
              </p:cNvSpPr>
              <p:nvPr/>
            </p:nvSpPr>
            <p:spPr bwMode="auto">
              <a:xfrm>
                <a:off x="5" y="1040"/>
                <a:ext cx="434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751" name="Rectangle 3153"/>
              <p:cNvSpPr>
                <a:spLocks noChangeArrowheads="1"/>
              </p:cNvSpPr>
              <p:nvPr/>
            </p:nvSpPr>
            <p:spPr bwMode="auto">
              <a:xfrm>
                <a:off x="0" y="1036"/>
                <a:ext cx="444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4" name="Group 3156"/>
            <p:cNvGrpSpPr>
              <a:grpSpLocks/>
            </p:cNvGrpSpPr>
            <p:nvPr/>
          </p:nvGrpSpPr>
          <p:grpSpPr bwMode="auto">
            <a:xfrm>
              <a:off x="444" y="1036"/>
              <a:ext cx="391" cy="188"/>
              <a:chOff x="444" y="1036"/>
              <a:chExt cx="391" cy="188"/>
            </a:xfrm>
          </p:grpSpPr>
          <p:sp>
            <p:nvSpPr>
              <p:cNvPr id="29748" name="Rectangle 3123"/>
              <p:cNvSpPr>
                <a:spLocks noChangeArrowheads="1"/>
              </p:cNvSpPr>
              <p:nvPr/>
            </p:nvSpPr>
            <p:spPr bwMode="auto">
              <a:xfrm>
                <a:off x="449" y="1040"/>
                <a:ext cx="38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50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49" name="Rectangle 3155"/>
              <p:cNvSpPr>
                <a:spLocks noChangeArrowheads="1"/>
              </p:cNvSpPr>
              <p:nvPr/>
            </p:nvSpPr>
            <p:spPr bwMode="auto">
              <a:xfrm>
                <a:off x="444" y="1036"/>
                <a:ext cx="39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9745" name="Group 3158"/>
            <p:cNvGrpSpPr>
              <a:grpSpLocks/>
            </p:cNvGrpSpPr>
            <p:nvPr/>
          </p:nvGrpSpPr>
          <p:grpSpPr bwMode="auto">
            <a:xfrm>
              <a:off x="835" y="1036"/>
              <a:ext cx="361" cy="188"/>
              <a:chOff x="835" y="1036"/>
              <a:chExt cx="361" cy="188"/>
            </a:xfrm>
          </p:grpSpPr>
          <p:sp>
            <p:nvSpPr>
              <p:cNvPr id="29746" name="Rectangle 3124"/>
              <p:cNvSpPr>
                <a:spLocks noChangeArrowheads="1"/>
              </p:cNvSpPr>
              <p:nvPr/>
            </p:nvSpPr>
            <p:spPr bwMode="auto">
              <a:xfrm>
                <a:off x="840" y="1040"/>
                <a:ext cx="351" cy="18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b"/>
              <a:lstStyle/>
              <a:p>
                <a:pPr algn="r" fontAlgn="b"/>
                <a:r>
                  <a:rPr lang="en-US" sz="14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10</a:t>
                </a:r>
                <a:endParaRPr lang="en-US" sz="24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747" name="Rectangle 3157"/>
              <p:cNvSpPr>
                <a:spLocks noChangeArrowheads="1"/>
              </p:cNvSpPr>
              <p:nvPr/>
            </p:nvSpPr>
            <p:spPr bwMode="auto">
              <a:xfrm>
                <a:off x="835" y="1036"/>
                <a:ext cx="361" cy="188"/>
              </a:xfrm>
              <a:prstGeom prst="rect">
                <a:avLst/>
              </a:prstGeom>
              <a:noFill/>
              <a:ln w="7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29722" name="Oval 3163"/>
          <p:cNvSpPr>
            <a:spLocks noChangeAspect="1" noChangeArrowheads="1"/>
          </p:cNvSpPr>
          <p:nvPr/>
        </p:nvSpPr>
        <p:spPr bwMode="auto">
          <a:xfrm>
            <a:off x="5534025" y="3513138"/>
            <a:ext cx="55563" cy="52387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Oval 3164"/>
          <p:cNvSpPr>
            <a:spLocks noChangeAspect="1" noChangeArrowheads="1"/>
          </p:cNvSpPr>
          <p:nvPr/>
        </p:nvSpPr>
        <p:spPr bwMode="auto">
          <a:xfrm>
            <a:off x="6753225" y="3041650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Oval 3165"/>
          <p:cNvSpPr>
            <a:spLocks noChangeAspect="1" noChangeArrowheads="1"/>
          </p:cNvSpPr>
          <p:nvPr/>
        </p:nvSpPr>
        <p:spPr bwMode="auto">
          <a:xfrm>
            <a:off x="5478463" y="5840413"/>
            <a:ext cx="55562" cy="52387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Oval 3166"/>
          <p:cNvSpPr>
            <a:spLocks noChangeAspect="1" noChangeArrowheads="1"/>
          </p:cNvSpPr>
          <p:nvPr/>
        </p:nvSpPr>
        <p:spPr bwMode="auto">
          <a:xfrm>
            <a:off x="6724650" y="5457825"/>
            <a:ext cx="55563" cy="52388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Text Box 3167"/>
          <p:cNvSpPr txBox="1">
            <a:spLocks noChangeArrowheads="1"/>
          </p:cNvSpPr>
          <p:nvPr/>
        </p:nvSpPr>
        <p:spPr bwMode="auto">
          <a:xfrm>
            <a:off x="5187950" y="3271838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50% Con</a:t>
            </a:r>
          </a:p>
        </p:txBody>
      </p:sp>
      <p:sp>
        <p:nvSpPr>
          <p:cNvPr id="29727" name="Text Box 3168"/>
          <p:cNvSpPr txBox="1">
            <a:spLocks noChangeArrowheads="1"/>
          </p:cNvSpPr>
          <p:nvPr/>
        </p:nvSpPr>
        <p:spPr bwMode="auto">
          <a:xfrm>
            <a:off x="5534025" y="5622925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10% Con</a:t>
            </a:r>
          </a:p>
        </p:txBody>
      </p:sp>
      <p:sp>
        <p:nvSpPr>
          <p:cNvPr id="29728" name="Text Box 3169"/>
          <p:cNvSpPr txBox="1">
            <a:spLocks noChangeArrowheads="1"/>
          </p:cNvSpPr>
          <p:nvPr/>
        </p:nvSpPr>
        <p:spPr bwMode="auto">
          <a:xfrm>
            <a:off x="6392863" y="2773363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90% Con</a:t>
            </a:r>
          </a:p>
        </p:txBody>
      </p:sp>
      <p:sp>
        <p:nvSpPr>
          <p:cNvPr id="29729" name="Text Box 3170"/>
          <p:cNvSpPr txBox="1">
            <a:spLocks noChangeArrowheads="1"/>
          </p:cNvSpPr>
          <p:nvPr/>
        </p:nvSpPr>
        <p:spPr bwMode="auto">
          <a:xfrm>
            <a:off x="6324600" y="51816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000">
                <a:solidFill>
                  <a:srgbClr val="000000"/>
                </a:solidFill>
              </a:rPr>
              <a:t>50% Con</a:t>
            </a:r>
          </a:p>
        </p:txBody>
      </p:sp>
      <p:sp>
        <p:nvSpPr>
          <p:cNvPr id="29730" name="Rectangle 410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Storage Zone Balance Table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63688"/>
            <a:ext cx="3581400" cy="45323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In the ResSim Alternative Editor, select one of the defined System Storage Balance sets (or NONE) for each Reservoir System defined in the Network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Applying…an Explicit</a:t>
            </a:r>
            <a:br>
              <a:rPr lang="en-US" sz="3600"/>
            </a:br>
            <a:r>
              <a:rPr lang="en-US" sz="3600"/>
              <a:t>Storage Balance</a:t>
            </a:r>
          </a:p>
        </p:txBody>
      </p:sp>
      <p:pic>
        <p:nvPicPr>
          <p:cNvPr id="16386" name="Picture 2" descr="C:\Users\q0hecdlb\AppData\Local\Temp\2\SNAGHTML2050486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373" y="1563689"/>
            <a:ext cx="3753202" cy="500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6947807" y="3959677"/>
            <a:ext cx="1869622" cy="293915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947807" y="4516437"/>
            <a:ext cx="1869622" cy="293915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Review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601788"/>
            <a:ext cx="8305800" cy="46466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/>
              <a:t>Parallel System Operations are defined by adding Downstream Control Flow-Limit Rules to all reservoirs operating for a common downstream location</a:t>
            </a:r>
          </a:p>
          <a:p>
            <a:pPr eaLnBrk="1" hangingPunct="1">
              <a:lnSpc>
                <a:spcPct val="90000"/>
              </a:lnSpc>
              <a:spcBef>
                <a:spcPct val="65000"/>
              </a:spcBef>
              <a:buFont typeface="Wingdings" pitchFamily="2" charset="2"/>
              <a:buNone/>
            </a:pPr>
            <a:endParaRPr lang="en-US" sz="1500"/>
          </a:p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/>
              <a:t>Tandem System Operations are defined by adding a Tandem Operating Rule to the upstream reservoir in a tandem pair</a:t>
            </a:r>
          </a:p>
          <a:p>
            <a:pPr eaLnBrk="1" hangingPunct="1">
              <a:lnSpc>
                <a:spcPct val="90000"/>
              </a:lnSpc>
              <a:spcBef>
                <a:spcPct val="65000"/>
              </a:spcBef>
              <a:buFont typeface="Wingdings" pitchFamily="2" charset="2"/>
              <a:buNone/>
            </a:pPr>
            <a:endParaRPr lang="en-US" sz="1500"/>
          </a:p>
          <a:p>
            <a:pPr eaLnBrk="1" hangingPunct="1">
              <a:lnSpc>
                <a:spcPct val="90000"/>
              </a:lnSpc>
              <a:spcBef>
                <a:spcPct val="65000"/>
              </a:spcBef>
            </a:pPr>
            <a:r>
              <a:rPr lang="en-US" sz="2600"/>
              <a:t>System Operating Rules are prioritized for each reservoir along with other operating rules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Review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8006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Parallel and Tandem operations rely on a System Storage Balance to allocate releases among reservoirs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By default, ResSim applies an Implicit System Storage Balance that balances all reservoirs toward their respective guide curves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You can define an Explicit System Storage Balance that balances reservoirs based on System Storage Zones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endParaRPr lang="en-US" sz="1500"/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600"/>
              <a:t>Apply an Explicit System Storage Balance by selecting it in the Alternative Editor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2438400" cy="4532312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/>
              <a:t>ResSim supports two types of reservoir system operation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/>
              <a:t>Parallel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/>
              <a:t>Tandem</a:t>
            </a:r>
          </a:p>
          <a:p>
            <a:pPr eaLnBrk="1" hangingPunct="1">
              <a:lnSpc>
                <a:spcPct val="85000"/>
              </a:lnSpc>
              <a:spcBef>
                <a:spcPct val="60000"/>
              </a:spcBef>
            </a:pPr>
            <a:r>
              <a:rPr lang="en-US" sz="2400"/>
              <a:t>Both types rely on a System Storage Balance</a:t>
            </a:r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Reservoir Systems in ResSim</a:t>
            </a:r>
          </a:p>
        </p:txBody>
      </p:sp>
      <p:pic>
        <p:nvPicPr>
          <p:cNvPr id="1026" name="Picture 2" descr="C:\Users\q0hecdlb\AppData\Local\Temp\2\SNAGHTML202f40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422" y="1563688"/>
            <a:ext cx="5915153" cy="500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20300fd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1642134"/>
            <a:ext cx="5494111" cy="464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9796" name="Rectangle 2052"/>
          <p:cNvSpPr>
            <a:spLocks noGrp="1" noChangeArrowheads="1"/>
          </p:cNvSpPr>
          <p:nvPr>
            <p:ph type="body" sz="half" idx="1"/>
          </p:nvPr>
        </p:nvSpPr>
        <p:spPr>
          <a:xfrm>
            <a:off x="400050" y="1600200"/>
            <a:ext cx="2501900" cy="4876800"/>
          </a:xfrm>
        </p:spPr>
        <p:txBody>
          <a:bodyPr/>
          <a:lstStyle/>
          <a:p>
            <a:pPr eaLnBrk="1" hangingPunct="1">
              <a:spcBef>
                <a:spcPct val="70000"/>
              </a:spcBef>
            </a:pPr>
            <a:r>
              <a:rPr lang="en-US" sz="2000"/>
              <a:t>Two or more reservoirs operate together for minimum and/or maximum flow limits at common downstream locations</a:t>
            </a:r>
          </a:p>
          <a:p>
            <a:pPr eaLnBrk="1" hangingPunct="1">
              <a:spcBef>
                <a:spcPct val="70000"/>
              </a:spcBef>
            </a:pPr>
            <a:r>
              <a:rPr lang="en-US" sz="2000"/>
              <a:t>Releases made from each reservoir are determined by storage balance</a:t>
            </a:r>
          </a:p>
        </p:txBody>
      </p:sp>
      <p:pic>
        <p:nvPicPr>
          <p:cNvPr id="167942" name="Picture 1030" descr="Max DSctrl Ru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7568" y="2334985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43" name="Picture 1031" descr="Max DSctrl Ru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2057" y="3966368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205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Parallel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2895600" cy="4532312"/>
          </a:xfrm>
        </p:spPr>
        <p:txBody>
          <a:bodyPr/>
          <a:lstStyle/>
          <a:p>
            <a:pPr eaLnBrk="1" hangingPunct="1"/>
            <a:r>
              <a:rPr lang="en-US" sz="2800"/>
              <a:t>In one reservoir…</a:t>
            </a:r>
          </a:p>
          <a:p>
            <a:pPr lvl="1" eaLnBrk="1" hangingPunct="1"/>
            <a:r>
              <a:rPr lang="en-US" sz="2400"/>
              <a:t>Create a Downstream Control rule  for the common downstream location.</a:t>
            </a:r>
          </a:p>
        </p:txBody>
      </p:sp>
      <p:sp>
        <p:nvSpPr>
          <p:cNvPr id="7172" name="Rectangle 10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9EE176-FD49-4CD2-8B84-A5331B4391D8}"/>
              </a:ext>
            </a:extLst>
          </p:cNvPr>
          <p:cNvGrpSpPr/>
          <p:nvPr/>
        </p:nvGrpSpPr>
        <p:grpSpPr>
          <a:xfrm>
            <a:off x="2963636" y="1563688"/>
            <a:ext cx="5954939" cy="4900716"/>
            <a:chOff x="2963636" y="1563688"/>
            <a:chExt cx="5954939" cy="4900716"/>
          </a:xfrm>
        </p:grpSpPr>
        <p:pic>
          <p:nvPicPr>
            <p:cNvPr id="3074" name="Picture 2" descr="C:\Users\q0hecdlb\AppData\Local\Temp\2\SNAGHTML20327d4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3636" y="1563688"/>
              <a:ext cx="5954939" cy="4900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A830EE2-8A2F-4606-9C9F-79C68E4AA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6009" y="2553245"/>
              <a:ext cx="498287" cy="9556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2743200" cy="4532312"/>
          </a:xfrm>
        </p:spPr>
        <p:txBody>
          <a:bodyPr/>
          <a:lstStyle/>
          <a:p>
            <a:pPr eaLnBrk="1" hangingPunct="1"/>
            <a:r>
              <a:rPr lang="en-US" sz="2800"/>
              <a:t>In a parallel reservoir…</a:t>
            </a:r>
          </a:p>
          <a:p>
            <a:pPr lvl="1" eaLnBrk="1" hangingPunct="1"/>
            <a:r>
              <a:rPr lang="en-US" sz="2400"/>
              <a:t>Apply the </a:t>
            </a:r>
            <a:r>
              <a:rPr lang="en-US" sz="2400" u="sng"/>
              <a:t>same</a:t>
            </a:r>
            <a:r>
              <a:rPr lang="en-US" sz="2400"/>
              <a:t> Downstream Control Flow- Limit rule for the common downstream location</a:t>
            </a:r>
          </a:p>
          <a:p>
            <a:pPr eaLnBrk="1" hangingPunct="1"/>
            <a:endParaRPr lang="en-US" sz="280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64485E8-683A-4F8B-9F37-C8CD58F364D7}"/>
              </a:ext>
            </a:extLst>
          </p:cNvPr>
          <p:cNvGrpSpPr/>
          <p:nvPr/>
        </p:nvGrpSpPr>
        <p:grpSpPr>
          <a:xfrm>
            <a:off x="3021080" y="1563688"/>
            <a:ext cx="5897495" cy="4853441"/>
            <a:chOff x="3021080" y="1563688"/>
            <a:chExt cx="5897495" cy="485344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D32B731-05E3-4633-BB59-4AACD30B2EFA}"/>
                </a:ext>
              </a:extLst>
            </p:cNvPr>
            <p:cNvGrpSpPr/>
            <p:nvPr/>
          </p:nvGrpSpPr>
          <p:grpSpPr>
            <a:xfrm>
              <a:off x="3021080" y="1563688"/>
              <a:ext cx="5897495" cy="4853441"/>
              <a:chOff x="3021080" y="1563688"/>
              <a:chExt cx="5897495" cy="4853441"/>
            </a:xfrm>
          </p:grpSpPr>
          <p:pic>
            <p:nvPicPr>
              <p:cNvPr id="4098" name="Picture 2" descr="C:\Users\q0hecdlb\AppData\Local\Temp\2\SNAGHTML20341da6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1080" y="1563688"/>
                <a:ext cx="5897495" cy="48534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0607534-46F9-43A0-B31B-E70351D522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4758" y="2002000"/>
                <a:ext cx="1061487" cy="153724"/>
              </a:xfrm>
              <a:prstGeom prst="rect">
                <a:avLst/>
              </a:prstGeom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4EAC98-5573-407B-8046-998004330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7963" y="2545946"/>
              <a:ext cx="498287" cy="9556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63688"/>
            <a:ext cx="3657600" cy="4532312"/>
          </a:xfrm>
        </p:spPr>
        <p:txBody>
          <a:bodyPr/>
          <a:lstStyle/>
          <a:p>
            <a:pPr eaLnBrk="1" hangingPunct="1"/>
            <a:r>
              <a:rPr lang="en-US" sz="2800"/>
              <a:t>In the alternative editor…</a:t>
            </a:r>
          </a:p>
          <a:p>
            <a:pPr lvl="1" eaLnBrk="1" hangingPunct="1"/>
            <a:r>
              <a:rPr lang="en-US" sz="2400"/>
              <a:t>Select the operation set that includes the Downstream Control Rule for each reservoir in the system.</a:t>
            </a:r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Defining Parallel Operation</a:t>
            </a:r>
          </a:p>
        </p:txBody>
      </p:sp>
      <p:pic>
        <p:nvPicPr>
          <p:cNvPr id="5122" name="Picture 2" descr="C:\Users\q0hecdlb\AppData\Local\Temp\2\SNAGHTML2035c0e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707" y="1563688"/>
            <a:ext cx="3913868" cy="522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6841671" y="4686300"/>
            <a:ext cx="1975758" cy="530679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q0hecdlb\AppData\Local\Temp\2\SNAGHTML2037bd2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587798"/>
            <a:ext cx="6022975" cy="509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8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87798"/>
            <a:ext cx="2438400" cy="5141913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z="1800" dirty="0"/>
              <a:t>A series of two or more reservoirs may be established by having each upstream reservoir operate for the next reservoir downstream</a:t>
            </a:r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endParaRPr lang="en-US" sz="1800" dirty="0"/>
          </a:p>
          <a:p>
            <a:pPr eaLnBrk="1" hangingPunct="1">
              <a:lnSpc>
                <a:spcPct val="85000"/>
              </a:lnSpc>
              <a:spcBef>
                <a:spcPct val="70000"/>
              </a:spcBef>
            </a:pPr>
            <a:r>
              <a:rPr lang="en-US" sz="1800" dirty="0"/>
              <a:t>Tandem Operation occurs when an upstream reservoir makes releases to preserve the storage balance with a downstream reservoir</a:t>
            </a:r>
          </a:p>
        </p:txBody>
      </p:sp>
      <p:pic>
        <p:nvPicPr>
          <p:cNvPr id="258053" name="Picture 5" descr="ResEditor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6193" y="2729592"/>
            <a:ext cx="8509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8054" name="Picture 6" descr="Max DSctrl Ru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99705" y="4158754"/>
            <a:ext cx="1106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Tandem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35230</TotalTime>
  <Words>1647</Words>
  <Application>Microsoft Office PowerPoint</Application>
  <PresentationFormat>On-screen Show (4:3)</PresentationFormat>
  <Paragraphs>505</Paragraphs>
  <Slides>37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2_Layers</vt:lpstr>
      <vt:lpstr>System Operation</vt:lpstr>
      <vt:lpstr>PowerPoint Presentation</vt:lpstr>
      <vt:lpstr>Objectives</vt:lpstr>
      <vt:lpstr>Reservoir Systems in ResSim</vt:lpstr>
      <vt:lpstr>Parallel Operation</vt:lpstr>
      <vt:lpstr>Defining Parallel Operation</vt:lpstr>
      <vt:lpstr>Defining Parallel Operation</vt:lpstr>
      <vt:lpstr>Defining Parallel Operation</vt:lpstr>
      <vt:lpstr>Tandem Systems</vt:lpstr>
      <vt:lpstr>Defining…Tandem Operation</vt:lpstr>
      <vt:lpstr>Defining…   Tandem Operation</vt:lpstr>
      <vt:lpstr>Prioritizing System Operation</vt:lpstr>
      <vt:lpstr>System Storage Balance</vt:lpstr>
      <vt:lpstr>System Storage Balance</vt:lpstr>
      <vt:lpstr>Reservoir System Operation Equal (Implicit) Storage Balance Targets</vt:lpstr>
      <vt:lpstr>Reservoir System Operation User-Defined (Explicit) Storage Balance Targets</vt:lpstr>
      <vt:lpstr>Implicit System Storage Balance</vt:lpstr>
      <vt:lpstr>Implicit System Storage Balance</vt:lpstr>
      <vt:lpstr>PowerPoint Presentation</vt:lpstr>
      <vt:lpstr>Explicit System Storage Balance</vt:lpstr>
      <vt:lpstr>Explicit System Storage Balance</vt:lpstr>
      <vt:lpstr>Explicit System Storage Balance</vt:lpstr>
      <vt:lpstr>Explicit System Storage Balance</vt:lpstr>
      <vt:lpstr>Explicit System Storage Balance</vt:lpstr>
      <vt:lpstr>Defining an Explicit  Storage Balance</vt:lpstr>
      <vt:lpstr>Defining an Explicit Storage Balance</vt:lpstr>
      <vt:lpstr>Defining an Explicit  Storage Balance</vt:lpstr>
      <vt:lpstr>Defining an Explicit Storage Balance</vt:lpstr>
      <vt:lpstr>Defining an Explicit Storage Balance</vt:lpstr>
      <vt:lpstr>Defining an Explicit Storage Balance</vt:lpstr>
      <vt:lpstr>Defining an Explicit Storage Balance</vt:lpstr>
      <vt:lpstr>Defining an Explicit Storage Balance</vt:lpstr>
      <vt:lpstr>Defining an Explicit Storage Balance</vt:lpstr>
      <vt:lpstr>Storage Zone Balance Table</vt:lpstr>
      <vt:lpstr>Applying…an Explicit Storage Balance</vt:lpstr>
      <vt:lpstr>Review</vt:lpstr>
      <vt:lpstr>Review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Operation</dc:title>
  <dc:subject>Reservoir System Analysis</dc:subject>
  <dc:creator>jfdegeorge@rmanet.com;Fauwaz.Hanbali@usace.army.mil</dc:creator>
  <cp:lastModifiedBy>Fauwaz</cp:lastModifiedBy>
  <cp:revision>261</cp:revision>
  <cp:lastPrinted>2016-02-04T18:36:03Z</cp:lastPrinted>
  <dcterms:created xsi:type="dcterms:W3CDTF">2000-06-12T16:30:25Z</dcterms:created>
  <dcterms:modified xsi:type="dcterms:W3CDTF">2023-02-01T05:49:18Z</dcterms:modified>
</cp:coreProperties>
</file>