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7" r:id="rId1"/>
  </p:sldMasterIdLst>
  <p:notesMasterIdLst>
    <p:notesMasterId r:id="rId33"/>
  </p:notesMasterIdLst>
  <p:handoutMasterIdLst>
    <p:handoutMasterId r:id="rId34"/>
  </p:handoutMasterIdLst>
  <p:sldIdLst>
    <p:sldId id="256" r:id="rId2"/>
    <p:sldId id="335" r:id="rId3"/>
    <p:sldId id="406" r:id="rId4"/>
    <p:sldId id="407" r:id="rId5"/>
    <p:sldId id="336" r:id="rId6"/>
    <p:sldId id="258" r:id="rId7"/>
    <p:sldId id="343" r:id="rId8"/>
    <p:sldId id="412" r:id="rId9"/>
    <p:sldId id="413" r:id="rId10"/>
    <p:sldId id="414" r:id="rId11"/>
    <p:sldId id="287" r:id="rId12"/>
    <p:sldId id="352" r:id="rId13"/>
    <p:sldId id="415" r:id="rId14"/>
    <p:sldId id="416" r:id="rId15"/>
    <p:sldId id="402" r:id="rId16"/>
    <p:sldId id="311" r:id="rId17"/>
    <p:sldId id="411" r:id="rId18"/>
    <p:sldId id="291" r:id="rId19"/>
    <p:sldId id="403" r:id="rId20"/>
    <p:sldId id="405" r:id="rId21"/>
    <p:sldId id="342" r:id="rId22"/>
    <p:sldId id="312" r:id="rId23"/>
    <p:sldId id="340" r:id="rId24"/>
    <p:sldId id="274" r:id="rId25"/>
    <p:sldId id="302" r:id="rId26"/>
    <p:sldId id="275" r:id="rId27"/>
    <p:sldId id="276" r:id="rId28"/>
    <p:sldId id="354" r:id="rId29"/>
    <p:sldId id="318" r:id="rId30"/>
    <p:sldId id="333" r:id="rId31"/>
    <p:sldId id="341" r:id="rId32"/>
  </p:sldIdLst>
  <p:sldSz cx="9144000" cy="6858000" type="screen4x3"/>
  <p:notesSz cx="7315200" cy="9601200"/>
  <p:defaultTextStyle>
    <a:defPPr>
      <a:defRPr lang="en-US"/>
    </a:defPPr>
    <a:lvl1pPr algn="l" rtl="0" eaLnBrk="0" fontAlgn="base" hangingPunct="0">
      <a:spcBef>
        <a:spcPct val="0"/>
      </a:spcBef>
      <a:spcAft>
        <a:spcPct val="0"/>
      </a:spcAft>
      <a:defRPr kern="1200">
        <a:solidFill>
          <a:schemeClr val="tx1"/>
        </a:solidFill>
        <a:latin typeface="Tahoma" pitchFamily="34" charset="0"/>
        <a:ea typeface="+mn-ea"/>
        <a:cs typeface="+mn-cs"/>
      </a:defRPr>
    </a:lvl1pPr>
    <a:lvl2pPr marL="457200" algn="l" rtl="0" eaLnBrk="0" fontAlgn="base" hangingPunct="0">
      <a:spcBef>
        <a:spcPct val="0"/>
      </a:spcBef>
      <a:spcAft>
        <a:spcPct val="0"/>
      </a:spcAft>
      <a:defRPr kern="1200">
        <a:solidFill>
          <a:schemeClr val="tx1"/>
        </a:solidFill>
        <a:latin typeface="Tahoma" pitchFamily="34" charset="0"/>
        <a:ea typeface="+mn-ea"/>
        <a:cs typeface="+mn-cs"/>
      </a:defRPr>
    </a:lvl2pPr>
    <a:lvl3pPr marL="914400" algn="l" rtl="0" eaLnBrk="0" fontAlgn="base" hangingPunct="0">
      <a:spcBef>
        <a:spcPct val="0"/>
      </a:spcBef>
      <a:spcAft>
        <a:spcPct val="0"/>
      </a:spcAft>
      <a:defRPr kern="1200">
        <a:solidFill>
          <a:schemeClr val="tx1"/>
        </a:solidFill>
        <a:latin typeface="Tahoma" pitchFamily="34" charset="0"/>
        <a:ea typeface="+mn-ea"/>
        <a:cs typeface="+mn-cs"/>
      </a:defRPr>
    </a:lvl3pPr>
    <a:lvl4pPr marL="1371600" algn="l" rtl="0" eaLnBrk="0" fontAlgn="base" hangingPunct="0">
      <a:spcBef>
        <a:spcPct val="0"/>
      </a:spcBef>
      <a:spcAft>
        <a:spcPct val="0"/>
      </a:spcAft>
      <a:defRPr kern="1200">
        <a:solidFill>
          <a:schemeClr val="tx1"/>
        </a:solidFill>
        <a:latin typeface="Tahoma" pitchFamily="34" charset="0"/>
        <a:ea typeface="+mn-ea"/>
        <a:cs typeface="+mn-cs"/>
      </a:defRPr>
    </a:lvl4pPr>
    <a:lvl5pPr marL="1828800" algn="l" rtl="0" eaLnBrk="0" fontAlgn="base" hangingPunct="0">
      <a:spcBef>
        <a:spcPct val="0"/>
      </a:spcBef>
      <a:spcAft>
        <a:spcPct val="0"/>
      </a:spcAft>
      <a:defRPr kern="1200">
        <a:solidFill>
          <a:schemeClr val="tx1"/>
        </a:solidFill>
        <a:latin typeface="Tahoma" pitchFamily="34" charset="0"/>
        <a:ea typeface="+mn-ea"/>
        <a:cs typeface="+mn-cs"/>
      </a:defRPr>
    </a:lvl5pPr>
    <a:lvl6pPr marL="2286000" algn="l" defTabSz="914400" rtl="0" eaLnBrk="1" latinLnBrk="0" hangingPunct="1">
      <a:defRPr kern="1200">
        <a:solidFill>
          <a:schemeClr val="tx1"/>
        </a:solidFill>
        <a:latin typeface="Tahoma" pitchFamily="34" charset="0"/>
        <a:ea typeface="+mn-ea"/>
        <a:cs typeface="+mn-cs"/>
      </a:defRPr>
    </a:lvl6pPr>
    <a:lvl7pPr marL="2743200" algn="l" defTabSz="914400" rtl="0" eaLnBrk="1" latinLnBrk="0" hangingPunct="1">
      <a:defRPr kern="1200">
        <a:solidFill>
          <a:schemeClr val="tx1"/>
        </a:solidFill>
        <a:latin typeface="Tahoma" pitchFamily="34" charset="0"/>
        <a:ea typeface="+mn-ea"/>
        <a:cs typeface="+mn-cs"/>
      </a:defRPr>
    </a:lvl7pPr>
    <a:lvl8pPr marL="3200400" algn="l" defTabSz="914400" rtl="0" eaLnBrk="1" latinLnBrk="0" hangingPunct="1">
      <a:defRPr kern="1200">
        <a:solidFill>
          <a:schemeClr val="tx1"/>
        </a:solidFill>
        <a:latin typeface="Tahoma" pitchFamily="34" charset="0"/>
        <a:ea typeface="+mn-ea"/>
        <a:cs typeface="+mn-cs"/>
      </a:defRPr>
    </a:lvl8pPr>
    <a:lvl9pPr marL="3657600" algn="l" defTabSz="914400" rtl="0" eaLnBrk="1" latinLnBrk="0" hangingPunct="1">
      <a:defRPr kern="1200">
        <a:solidFill>
          <a:schemeClr val="tx1"/>
        </a:solidFill>
        <a:latin typeface="Tahoma" pitchFamily="34" charset="0"/>
        <a:ea typeface="+mn-ea"/>
        <a:cs typeface="+mn-cs"/>
      </a:defRPr>
    </a:lvl9pPr>
  </p:defaultTextStyle>
  <p:extLst>
    <p:ext uri="{EFAFB233-063F-42B5-8137-9DF3F51BA10A}">
      <p15:sldGuideLst xmlns:p15="http://schemas.microsoft.com/office/powerpoint/2012/main">
        <p15:guide id="1" orient="horz" pos="1076">
          <p15:clr>
            <a:srgbClr val="A4A3A4"/>
          </p15:clr>
        </p15:guide>
        <p15:guide id="2" pos="405">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66"/>
    <a:srgbClr val="FF3300"/>
    <a:srgbClr val="66FF33"/>
    <a:srgbClr val="FFFF00"/>
    <a:srgbClr val="7E4E67"/>
    <a:srgbClr val="993366"/>
    <a:srgbClr val="DDDDDD"/>
    <a:srgbClr val="FFFF66"/>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327" autoAdjust="0"/>
    <p:restoredTop sz="77622" autoAdjust="0"/>
  </p:normalViewPr>
  <p:slideViewPr>
    <p:cSldViewPr snapToGrid="0" showGuides="1">
      <p:cViewPr varScale="1">
        <p:scale>
          <a:sx n="126" d="100"/>
          <a:sy n="126" d="100"/>
        </p:scale>
        <p:origin x="2760" y="120"/>
      </p:cViewPr>
      <p:guideLst>
        <p:guide orient="horz" pos="1076"/>
        <p:guide pos="405"/>
      </p:guideLst>
    </p:cSldViewPr>
  </p:slideViewPr>
  <p:outlineViewPr>
    <p:cViewPr>
      <p:scale>
        <a:sx n="33" d="100"/>
        <a:sy n="33" d="100"/>
      </p:scale>
      <p:origin x="0" y="-3918"/>
    </p:cViewPr>
    <p:sldLst>
      <p:sld r:id="rId1" collapse="1"/>
      <p:sld r:id="rId2" collapse="1"/>
      <p:sld r:id="rId3" collapse="1"/>
      <p:sld r:id="rId4" collapse="1"/>
      <p:sld r:id="rId5" collapse="1"/>
      <p:sld r:id="rId6" collapse="1"/>
    </p:sldLst>
  </p:outlineViewPr>
  <p:notesTextViewPr>
    <p:cViewPr>
      <p:scale>
        <a:sx n="100" d="100"/>
        <a:sy n="100" d="100"/>
      </p:scale>
      <p:origin x="0" y="0"/>
    </p:cViewPr>
  </p:notesTextViewPr>
  <p:sorterViewPr>
    <p:cViewPr>
      <p:scale>
        <a:sx n="75" d="100"/>
        <a:sy n="75" d="100"/>
      </p:scale>
      <p:origin x="0" y="0"/>
    </p:cViewPr>
  </p:sorterViewPr>
  <p:notesViewPr>
    <p:cSldViewPr snapToGrid="0" showGuides="1">
      <p:cViewPr varScale="1">
        <p:scale>
          <a:sx n="117" d="100"/>
          <a:sy n="117" d="100"/>
        </p:scale>
        <p:origin x="4944" y="126"/>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_rels/viewProps.xml.rels><?xml version="1.0" encoding="UTF-8" standalone="yes"?>
<Relationships xmlns="http://schemas.openxmlformats.org/package/2006/relationships"><Relationship Id="rId3" Type="http://schemas.openxmlformats.org/officeDocument/2006/relationships/slide" Target="slides/slide11.xml"/><Relationship Id="rId2" Type="http://schemas.openxmlformats.org/officeDocument/2006/relationships/slide" Target="slides/slide5.xml"/><Relationship Id="rId1" Type="http://schemas.openxmlformats.org/officeDocument/2006/relationships/slide" Target="slides/slide3.xml"/><Relationship Id="rId6" Type="http://schemas.openxmlformats.org/officeDocument/2006/relationships/slide" Target="slides/slide29.xml"/><Relationship Id="rId5" Type="http://schemas.openxmlformats.org/officeDocument/2006/relationships/slide" Target="slides/slide17.xml"/><Relationship Id="rId4" Type="http://schemas.openxmlformats.org/officeDocument/2006/relationships/slide" Target="slides/slide1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2466" name="Rectangle 2"/>
          <p:cNvSpPr>
            <a:spLocks noGrp="1" noChangeArrowheads="1"/>
          </p:cNvSpPr>
          <p:nvPr>
            <p:ph type="hdr" sz="quarter"/>
          </p:nvPr>
        </p:nvSpPr>
        <p:spPr bwMode="auto">
          <a:xfrm>
            <a:off x="390525" y="180975"/>
            <a:ext cx="3170238" cy="481013"/>
          </a:xfrm>
          <a:prstGeom prst="rect">
            <a:avLst/>
          </a:prstGeom>
          <a:noFill/>
          <a:ln w="9525">
            <a:noFill/>
            <a:miter lim="800000"/>
            <a:headEnd/>
            <a:tailEnd/>
          </a:ln>
          <a:effectLst/>
        </p:spPr>
        <p:txBody>
          <a:bodyPr vert="horz" wrap="square" lIns="96653" tIns="48327" rIns="96653" bIns="48327" numCol="1" anchor="t" anchorCtr="0" compatLnSpc="1">
            <a:prstTxWarp prst="textNoShape">
              <a:avLst/>
            </a:prstTxWarp>
          </a:bodyPr>
          <a:lstStyle>
            <a:lvl1pPr defTabSz="966788" eaLnBrk="1" hangingPunct="1">
              <a:defRPr sz="1200" smtClean="0"/>
            </a:lvl1pPr>
          </a:lstStyle>
          <a:p>
            <a:pPr>
              <a:defRPr/>
            </a:pPr>
            <a:r>
              <a:rPr lang="en-US"/>
              <a:t>Alternatives and Simulations</a:t>
            </a:r>
          </a:p>
        </p:txBody>
      </p:sp>
      <p:sp>
        <p:nvSpPr>
          <p:cNvPr id="62467" name="Rectangle 3"/>
          <p:cNvSpPr>
            <a:spLocks noGrp="1" noChangeArrowheads="1"/>
          </p:cNvSpPr>
          <p:nvPr>
            <p:ph type="dt" sz="quarter" idx="1"/>
          </p:nvPr>
        </p:nvSpPr>
        <p:spPr bwMode="auto">
          <a:xfrm>
            <a:off x="3668713" y="180975"/>
            <a:ext cx="3170237" cy="481013"/>
          </a:xfrm>
          <a:prstGeom prst="rect">
            <a:avLst/>
          </a:prstGeom>
          <a:noFill/>
          <a:ln w="9525">
            <a:noFill/>
            <a:miter lim="800000"/>
            <a:headEnd/>
            <a:tailEnd/>
          </a:ln>
          <a:effectLst/>
        </p:spPr>
        <p:txBody>
          <a:bodyPr vert="horz" wrap="square" lIns="96653" tIns="48327" rIns="96653" bIns="48327" numCol="1" anchor="t" anchorCtr="0" compatLnSpc="1">
            <a:prstTxWarp prst="textNoShape">
              <a:avLst/>
            </a:prstTxWarp>
          </a:bodyPr>
          <a:lstStyle>
            <a:lvl1pPr algn="r" defTabSz="966788" eaLnBrk="1" hangingPunct="1">
              <a:defRPr sz="1200" smtClean="0"/>
            </a:lvl1pPr>
          </a:lstStyle>
          <a:p>
            <a:pPr>
              <a:defRPr/>
            </a:pPr>
            <a:r>
              <a:rPr lang="en-US"/>
              <a:t>1.7-L-06</a:t>
            </a:r>
          </a:p>
        </p:txBody>
      </p:sp>
      <p:sp>
        <p:nvSpPr>
          <p:cNvPr id="62468" name="Rectangle 4"/>
          <p:cNvSpPr>
            <a:spLocks noGrp="1" noChangeArrowheads="1"/>
          </p:cNvSpPr>
          <p:nvPr>
            <p:ph type="ftr" sz="quarter" idx="2"/>
          </p:nvPr>
        </p:nvSpPr>
        <p:spPr bwMode="auto">
          <a:xfrm>
            <a:off x="390525" y="8997358"/>
            <a:ext cx="3170238" cy="481012"/>
          </a:xfrm>
          <a:prstGeom prst="rect">
            <a:avLst/>
          </a:prstGeom>
          <a:noFill/>
          <a:ln w="9525">
            <a:noFill/>
            <a:miter lim="800000"/>
            <a:headEnd/>
            <a:tailEnd/>
          </a:ln>
          <a:effectLst/>
        </p:spPr>
        <p:txBody>
          <a:bodyPr vert="horz" wrap="square" lIns="96653" tIns="48327" rIns="96653" bIns="48327" numCol="1" anchor="b" anchorCtr="0" compatLnSpc="1">
            <a:prstTxWarp prst="textNoShape">
              <a:avLst/>
            </a:prstTxWarp>
          </a:bodyPr>
          <a:lstStyle>
            <a:lvl1pPr defTabSz="966788" eaLnBrk="1" hangingPunct="1">
              <a:defRPr sz="1200" smtClean="0"/>
            </a:lvl1pPr>
          </a:lstStyle>
          <a:p>
            <a:pPr>
              <a:defRPr/>
            </a:pPr>
            <a:r>
              <a:rPr lang="en-US"/>
              <a:t>Black</a:t>
            </a:r>
            <a:endParaRPr lang="en-US" dirty="0"/>
          </a:p>
        </p:txBody>
      </p:sp>
      <p:sp>
        <p:nvSpPr>
          <p:cNvPr id="62469" name="Rectangle 5"/>
          <p:cNvSpPr>
            <a:spLocks noGrp="1" noChangeArrowheads="1"/>
          </p:cNvSpPr>
          <p:nvPr>
            <p:ph type="sldNum" sz="quarter" idx="3"/>
          </p:nvPr>
        </p:nvSpPr>
        <p:spPr bwMode="auto">
          <a:xfrm>
            <a:off x="3668713" y="8997358"/>
            <a:ext cx="3170237" cy="481012"/>
          </a:xfrm>
          <a:prstGeom prst="rect">
            <a:avLst/>
          </a:prstGeom>
          <a:noFill/>
          <a:ln w="9525">
            <a:noFill/>
            <a:miter lim="800000"/>
            <a:headEnd/>
            <a:tailEnd/>
          </a:ln>
          <a:effectLst/>
        </p:spPr>
        <p:txBody>
          <a:bodyPr vert="horz" wrap="square" lIns="96653" tIns="48327" rIns="96653" bIns="48327" numCol="1" anchor="b" anchorCtr="0" compatLnSpc="1">
            <a:prstTxWarp prst="textNoShape">
              <a:avLst/>
            </a:prstTxWarp>
          </a:bodyPr>
          <a:lstStyle>
            <a:lvl1pPr algn="r" defTabSz="966788" eaLnBrk="1" hangingPunct="1">
              <a:defRPr sz="1200" smtClean="0"/>
            </a:lvl1pPr>
          </a:lstStyle>
          <a:p>
            <a:pPr>
              <a:defRPr/>
            </a:pPr>
            <a:fld id="{235B3863-771B-4454-9341-30F7AEC4ED0A}" type="slidenum">
              <a:rPr lang="en-US"/>
              <a:pPr>
                <a:defRPr/>
              </a:pPr>
              <a:t>‹#›</a:t>
            </a:fld>
            <a:endParaRPr lang="en-US"/>
          </a:p>
        </p:txBody>
      </p:sp>
    </p:spTree>
    <p:extLst>
      <p:ext uri="{BB962C8B-B14F-4D97-AF65-F5344CB8AC3E}">
        <p14:creationId xmlns:p14="http://schemas.microsoft.com/office/powerpoint/2010/main" val="78711631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bwMode="auto">
          <a:xfrm>
            <a:off x="0" y="0"/>
            <a:ext cx="3170238" cy="481013"/>
          </a:xfrm>
          <a:prstGeom prst="rect">
            <a:avLst/>
          </a:prstGeom>
          <a:noFill/>
          <a:ln w="9525">
            <a:noFill/>
            <a:miter lim="800000"/>
            <a:headEnd/>
            <a:tailEnd/>
          </a:ln>
          <a:effectLst/>
        </p:spPr>
        <p:txBody>
          <a:bodyPr vert="horz" wrap="square" lIns="96653" tIns="48327" rIns="96653" bIns="48327" numCol="1" anchor="t" anchorCtr="0" compatLnSpc="1">
            <a:prstTxWarp prst="textNoShape">
              <a:avLst/>
            </a:prstTxWarp>
          </a:bodyPr>
          <a:lstStyle>
            <a:lvl1pPr defTabSz="966788" eaLnBrk="1" hangingPunct="1">
              <a:defRPr sz="1200" smtClean="0"/>
            </a:lvl1pPr>
          </a:lstStyle>
          <a:p>
            <a:pPr>
              <a:defRPr/>
            </a:pPr>
            <a:r>
              <a:rPr lang="en-US"/>
              <a:t>Alternatives and Simulations</a:t>
            </a:r>
          </a:p>
        </p:txBody>
      </p:sp>
      <p:sp>
        <p:nvSpPr>
          <p:cNvPr id="11267" name="Rectangle 3"/>
          <p:cNvSpPr>
            <a:spLocks noGrp="1" noChangeArrowheads="1"/>
          </p:cNvSpPr>
          <p:nvPr>
            <p:ph type="dt" idx="1"/>
          </p:nvPr>
        </p:nvSpPr>
        <p:spPr bwMode="auto">
          <a:xfrm>
            <a:off x="4144963" y="0"/>
            <a:ext cx="3170237" cy="481013"/>
          </a:xfrm>
          <a:prstGeom prst="rect">
            <a:avLst/>
          </a:prstGeom>
          <a:noFill/>
          <a:ln w="9525">
            <a:noFill/>
            <a:miter lim="800000"/>
            <a:headEnd/>
            <a:tailEnd/>
          </a:ln>
          <a:effectLst/>
        </p:spPr>
        <p:txBody>
          <a:bodyPr vert="horz" wrap="square" lIns="96653" tIns="48327" rIns="96653" bIns="48327" numCol="1" anchor="t" anchorCtr="0" compatLnSpc="1">
            <a:prstTxWarp prst="textNoShape">
              <a:avLst/>
            </a:prstTxWarp>
          </a:bodyPr>
          <a:lstStyle>
            <a:lvl1pPr algn="r" defTabSz="966788" eaLnBrk="1" hangingPunct="1">
              <a:defRPr sz="1200" smtClean="0"/>
            </a:lvl1pPr>
          </a:lstStyle>
          <a:p>
            <a:pPr>
              <a:defRPr/>
            </a:pPr>
            <a:r>
              <a:rPr lang="en-US"/>
              <a:t>1.7-L-06</a:t>
            </a:r>
          </a:p>
        </p:txBody>
      </p:sp>
      <p:sp>
        <p:nvSpPr>
          <p:cNvPr id="45060" name="Rectangle 4"/>
          <p:cNvSpPr>
            <a:spLocks noGrp="1" noRot="1" noChangeAspect="1" noChangeArrowheads="1" noTextEdit="1"/>
          </p:cNvSpPr>
          <p:nvPr>
            <p:ph type="sldImg" idx="2"/>
          </p:nvPr>
        </p:nvSpPr>
        <p:spPr bwMode="auto">
          <a:xfrm>
            <a:off x="1257300" y="719138"/>
            <a:ext cx="4800600" cy="3600450"/>
          </a:xfrm>
          <a:prstGeom prst="rect">
            <a:avLst/>
          </a:prstGeom>
          <a:noFill/>
          <a:ln w="9525">
            <a:solidFill>
              <a:srgbClr val="000000"/>
            </a:solidFill>
            <a:miter lim="800000"/>
            <a:headEnd/>
            <a:tailEnd/>
          </a:ln>
        </p:spPr>
      </p:sp>
      <p:sp>
        <p:nvSpPr>
          <p:cNvPr id="11269" name="Rectangle 5"/>
          <p:cNvSpPr>
            <a:spLocks noGrp="1" noChangeArrowheads="1"/>
          </p:cNvSpPr>
          <p:nvPr>
            <p:ph type="body" sz="quarter" idx="3"/>
          </p:nvPr>
        </p:nvSpPr>
        <p:spPr bwMode="auto">
          <a:xfrm>
            <a:off x="976313" y="4560888"/>
            <a:ext cx="5362575" cy="4321175"/>
          </a:xfrm>
          <a:prstGeom prst="rect">
            <a:avLst/>
          </a:prstGeom>
          <a:noFill/>
          <a:ln w="9525">
            <a:noFill/>
            <a:miter lim="800000"/>
            <a:headEnd/>
            <a:tailEnd/>
          </a:ln>
          <a:effectLst/>
        </p:spPr>
        <p:txBody>
          <a:bodyPr vert="horz" wrap="square" lIns="96653" tIns="48327" rIns="96653" bIns="48327"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1270" name="Rectangle 6"/>
          <p:cNvSpPr>
            <a:spLocks noGrp="1" noChangeArrowheads="1"/>
          </p:cNvSpPr>
          <p:nvPr>
            <p:ph type="ftr" sz="quarter" idx="4"/>
          </p:nvPr>
        </p:nvSpPr>
        <p:spPr bwMode="auto">
          <a:xfrm>
            <a:off x="0" y="9120188"/>
            <a:ext cx="3170238" cy="481012"/>
          </a:xfrm>
          <a:prstGeom prst="rect">
            <a:avLst/>
          </a:prstGeom>
          <a:noFill/>
          <a:ln w="9525">
            <a:noFill/>
            <a:miter lim="800000"/>
            <a:headEnd/>
            <a:tailEnd/>
          </a:ln>
          <a:effectLst/>
        </p:spPr>
        <p:txBody>
          <a:bodyPr vert="horz" wrap="square" lIns="96653" tIns="48327" rIns="96653" bIns="48327" numCol="1" anchor="b" anchorCtr="0" compatLnSpc="1">
            <a:prstTxWarp prst="textNoShape">
              <a:avLst/>
            </a:prstTxWarp>
          </a:bodyPr>
          <a:lstStyle>
            <a:lvl1pPr defTabSz="966788" eaLnBrk="1" hangingPunct="1">
              <a:defRPr sz="1200" smtClean="0"/>
            </a:lvl1pPr>
          </a:lstStyle>
          <a:p>
            <a:pPr>
              <a:defRPr/>
            </a:pPr>
            <a:r>
              <a:rPr lang="en-US" dirty="0"/>
              <a:t>Black</a:t>
            </a:r>
          </a:p>
        </p:txBody>
      </p:sp>
      <p:sp>
        <p:nvSpPr>
          <p:cNvPr id="11271" name="Rectangle 7"/>
          <p:cNvSpPr>
            <a:spLocks noGrp="1" noChangeArrowheads="1"/>
          </p:cNvSpPr>
          <p:nvPr>
            <p:ph type="sldNum" sz="quarter" idx="5"/>
          </p:nvPr>
        </p:nvSpPr>
        <p:spPr bwMode="auto">
          <a:xfrm>
            <a:off x="4144963" y="9120188"/>
            <a:ext cx="3170237" cy="481012"/>
          </a:xfrm>
          <a:prstGeom prst="rect">
            <a:avLst/>
          </a:prstGeom>
          <a:noFill/>
          <a:ln w="9525">
            <a:noFill/>
            <a:miter lim="800000"/>
            <a:headEnd/>
            <a:tailEnd/>
          </a:ln>
          <a:effectLst/>
        </p:spPr>
        <p:txBody>
          <a:bodyPr vert="horz" wrap="square" lIns="96653" tIns="48327" rIns="96653" bIns="48327" numCol="1" anchor="b" anchorCtr="0" compatLnSpc="1">
            <a:prstTxWarp prst="textNoShape">
              <a:avLst/>
            </a:prstTxWarp>
          </a:bodyPr>
          <a:lstStyle>
            <a:lvl1pPr algn="r" defTabSz="966788" eaLnBrk="1" hangingPunct="1">
              <a:defRPr sz="1200" smtClean="0"/>
            </a:lvl1pPr>
          </a:lstStyle>
          <a:p>
            <a:pPr>
              <a:defRPr/>
            </a:pPr>
            <a:fld id="{E17B6E42-3164-4808-B61F-7F32F8712BAE}" type="slidenum">
              <a:rPr lang="en-US"/>
              <a:pPr>
                <a:defRPr/>
              </a:pPr>
              <a:t>‹#›</a:t>
            </a:fld>
            <a:endParaRPr lang="en-US"/>
          </a:p>
        </p:txBody>
      </p:sp>
    </p:spTree>
    <p:extLst>
      <p:ext uri="{BB962C8B-B14F-4D97-AF65-F5344CB8AC3E}">
        <p14:creationId xmlns:p14="http://schemas.microsoft.com/office/powerpoint/2010/main" val="1734831809"/>
      </p:ext>
    </p:extLst>
  </p:cSld>
  <p:clrMap bg1="lt1" tx1="dk1" bg2="lt2" tx2="dk2" accent1="accent1" accent2="accent2" accent3="accent3" accent4="accent4" accent5="accent5" accent6="accent6" hlink="hlink" folHlink="folHlink"/>
  <p:hf/>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hdr" sz="quarter"/>
          </p:nvPr>
        </p:nvSpPr>
        <p:spPr>
          <a:noFill/>
        </p:spPr>
        <p:txBody>
          <a:bodyPr/>
          <a:lstStyle/>
          <a:p>
            <a:r>
              <a:rPr lang="en-US"/>
              <a:t>Alternatives and Simulations</a:t>
            </a:r>
          </a:p>
        </p:txBody>
      </p:sp>
      <p:sp>
        <p:nvSpPr>
          <p:cNvPr id="46083" name="Rectangle 3"/>
          <p:cNvSpPr>
            <a:spLocks noGrp="1" noChangeArrowheads="1"/>
          </p:cNvSpPr>
          <p:nvPr>
            <p:ph type="dt" sz="quarter" idx="1"/>
          </p:nvPr>
        </p:nvSpPr>
        <p:spPr>
          <a:noFill/>
        </p:spPr>
        <p:txBody>
          <a:bodyPr/>
          <a:lstStyle/>
          <a:p>
            <a:r>
              <a:rPr lang="en-US"/>
              <a:t>1.7-L-06</a:t>
            </a:r>
          </a:p>
        </p:txBody>
      </p:sp>
      <p:sp>
        <p:nvSpPr>
          <p:cNvPr id="46084" name="Rectangle 6"/>
          <p:cNvSpPr>
            <a:spLocks noGrp="1" noChangeArrowheads="1"/>
          </p:cNvSpPr>
          <p:nvPr>
            <p:ph type="ftr" sz="quarter" idx="4"/>
          </p:nvPr>
        </p:nvSpPr>
        <p:spPr>
          <a:noFill/>
        </p:spPr>
        <p:txBody>
          <a:bodyPr/>
          <a:lstStyle/>
          <a:p>
            <a:r>
              <a:rPr lang="en-US"/>
              <a:t>Klipsch-Hanbali</a:t>
            </a:r>
          </a:p>
        </p:txBody>
      </p:sp>
      <p:sp>
        <p:nvSpPr>
          <p:cNvPr id="46085" name="Rectangle 7"/>
          <p:cNvSpPr>
            <a:spLocks noGrp="1" noChangeArrowheads="1"/>
          </p:cNvSpPr>
          <p:nvPr>
            <p:ph type="sldNum" sz="quarter" idx="5"/>
          </p:nvPr>
        </p:nvSpPr>
        <p:spPr>
          <a:noFill/>
        </p:spPr>
        <p:txBody>
          <a:bodyPr/>
          <a:lstStyle/>
          <a:p>
            <a:fld id="{5E5944E2-506C-4ABB-9A86-352A1E37AEA3}" type="slidenum">
              <a:rPr lang="en-US"/>
              <a:pPr/>
              <a:t>1</a:t>
            </a:fld>
            <a:endParaRPr lang="en-US"/>
          </a:p>
        </p:txBody>
      </p:sp>
      <p:sp>
        <p:nvSpPr>
          <p:cNvPr id="46086" name="Rectangle 2"/>
          <p:cNvSpPr>
            <a:spLocks noGrp="1" noRot="1" noChangeAspect="1" noChangeArrowheads="1" noTextEdit="1"/>
          </p:cNvSpPr>
          <p:nvPr>
            <p:ph type="sldImg"/>
          </p:nvPr>
        </p:nvSpPr>
        <p:spPr>
          <a:ln/>
        </p:spPr>
      </p:sp>
      <p:sp>
        <p:nvSpPr>
          <p:cNvPr id="46087"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326465628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hdr" sz="quarter"/>
          </p:nvPr>
        </p:nvSpPr>
        <p:spPr>
          <a:noFill/>
        </p:spPr>
        <p:txBody>
          <a:bodyPr/>
          <a:lstStyle/>
          <a:p>
            <a:r>
              <a:rPr lang="en-US"/>
              <a:t>Alternatives and Simulations</a:t>
            </a:r>
          </a:p>
        </p:txBody>
      </p:sp>
      <p:sp>
        <p:nvSpPr>
          <p:cNvPr id="52227" name="Rectangle 3"/>
          <p:cNvSpPr>
            <a:spLocks noGrp="1" noChangeArrowheads="1"/>
          </p:cNvSpPr>
          <p:nvPr>
            <p:ph type="dt" sz="quarter" idx="1"/>
          </p:nvPr>
        </p:nvSpPr>
        <p:spPr>
          <a:noFill/>
        </p:spPr>
        <p:txBody>
          <a:bodyPr/>
          <a:lstStyle/>
          <a:p>
            <a:r>
              <a:rPr lang="en-US"/>
              <a:t>1.7-L-06</a:t>
            </a:r>
          </a:p>
        </p:txBody>
      </p:sp>
      <p:sp>
        <p:nvSpPr>
          <p:cNvPr id="52228" name="Rectangle 6"/>
          <p:cNvSpPr>
            <a:spLocks noGrp="1" noChangeArrowheads="1"/>
          </p:cNvSpPr>
          <p:nvPr>
            <p:ph type="ftr" sz="quarter" idx="4"/>
          </p:nvPr>
        </p:nvSpPr>
        <p:spPr>
          <a:noFill/>
        </p:spPr>
        <p:txBody>
          <a:bodyPr/>
          <a:lstStyle/>
          <a:p>
            <a:r>
              <a:rPr lang="en-US"/>
              <a:t>Klipsch-Hanbali</a:t>
            </a:r>
          </a:p>
        </p:txBody>
      </p:sp>
      <p:sp>
        <p:nvSpPr>
          <p:cNvPr id="52229" name="Rectangle 7"/>
          <p:cNvSpPr>
            <a:spLocks noGrp="1" noChangeArrowheads="1"/>
          </p:cNvSpPr>
          <p:nvPr>
            <p:ph type="sldNum" sz="quarter" idx="5"/>
          </p:nvPr>
        </p:nvSpPr>
        <p:spPr>
          <a:noFill/>
        </p:spPr>
        <p:txBody>
          <a:bodyPr/>
          <a:lstStyle/>
          <a:p>
            <a:fld id="{3E95A9CB-B9CA-41E3-A1CA-87E5533D933B}" type="slidenum">
              <a:rPr lang="en-US"/>
              <a:pPr/>
              <a:t>10</a:t>
            </a:fld>
            <a:endParaRPr lang="en-US"/>
          </a:p>
        </p:txBody>
      </p:sp>
      <p:sp>
        <p:nvSpPr>
          <p:cNvPr id="52230" name="Rectangle 2"/>
          <p:cNvSpPr>
            <a:spLocks noGrp="1" noRot="1" noChangeAspect="1" noChangeArrowheads="1" noTextEdit="1"/>
          </p:cNvSpPr>
          <p:nvPr>
            <p:ph type="sldImg"/>
          </p:nvPr>
        </p:nvSpPr>
        <p:spPr>
          <a:ln/>
        </p:spPr>
      </p:sp>
      <p:sp>
        <p:nvSpPr>
          <p:cNvPr id="52231"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31725981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hdr" sz="quarter"/>
          </p:nvPr>
        </p:nvSpPr>
        <p:spPr>
          <a:noFill/>
        </p:spPr>
        <p:txBody>
          <a:bodyPr/>
          <a:lstStyle/>
          <a:p>
            <a:r>
              <a:rPr lang="en-US"/>
              <a:t>Alternatives and Simulations</a:t>
            </a:r>
          </a:p>
        </p:txBody>
      </p:sp>
      <p:sp>
        <p:nvSpPr>
          <p:cNvPr id="57347" name="Rectangle 3"/>
          <p:cNvSpPr>
            <a:spLocks noGrp="1" noChangeArrowheads="1"/>
          </p:cNvSpPr>
          <p:nvPr>
            <p:ph type="dt" sz="quarter" idx="1"/>
          </p:nvPr>
        </p:nvSpPr>
        <p:spPr>
          <a:noFill/>
        </p:spPr>
        <p:txBody>
          <a:bodyPr/>
          <a:lstStyle/>
          <a:p>
            <a:r>
              <a:rPr lang="en-US"/>
              <a:t>1.7-L-06</a:t>
            </a:r>
          </a:p>
        </p:txBody>
      </p:sp>
      <p:sp>
        <p:nvSpPr>
          <p:cNvPr id="57348" name="Rectangle 6"/>
          <p:cNvSpPr>
            <a:spLocks noGrp="1" noChangeArrowheads="1"/>
          </p:cNvSpPr>
          <p:nvPr>
            <p:ph type="ftr" sz="quarter" idx="4"/>
          </p:nvPr>
        </p:nvSpPr>
        <p:spPr>
          <a:noFill/>
        </p:spPr>
        <p:txBody>
          <a:bodyPr/>
          <a:lstStyle/>
          <a:p>
            <a:r>
              <a:rPr lang="en-US"/>
              <a:t>Klipsch-Hanbali</a:t>
            </a:r>
          </a:p>
        </p:txBody>
      </p:sp>
      <p:sp>
        <p:nvSpPr>
          <p:cNvPr id="57349" name="Rectangle 7"/>
          <p:cNvSpPr>
            <a:spLocks noGrp="1" noChangeArrowheads="1"/>
          </p:cNvSpPr>
          <p:nvPr>
            <p:ph type="sldNum" sz="quarter" idx="5"/>
          </p:nvPr>
        </p:nvSpPr>
        <p:spPr>
          <a:noFill/>
        </p:spPr>
        <p:txBody>
          <a:bodyPr/>
          <a:lstStyle/>
          <a:p>
            <a:fld id="{550BE0E7-68E2-421A-976B-A4F78CE4A96E}" type="slidenum">
              <a:rPr lang="en-US"/>
              <a:pPr/>
              <a:t>11</a:t>
            </a:fld>
            <a:endParaRPr lang="en-US"/>
          </a:p>
        </p:txBody>
      </p:sp>
      <p:sp>
        <p:nvSpPr>
          <p:cNvPr id="57350" name="Rectangle 2"/>
          <p:cNvSpPr>
            <a:spLocks noGrp="1" noRot="1" noChangeAspect="1" noChangeArrowheads="1" noTextEdit="1"/>
          </p:cNvSpPr>
          <p:nvPr>
            <p:ph type="sldImg"/>
          </p:nvPr>
        </p:nvSpPr>
        <p:spPr>
          <a:ln/>
        </p:spPr>
      </p:sp>
      <p:sp>
        <p:nvSpPr>
          <p:cNvPr id="57351"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38217187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hdr" sz="quarter"/>
          </p:nvPr>
        </p:nvSpPr>
        <p:spPr>
          <a:noFill/>
        </p:spPr>
        <p:txBody>
          <a:bodyPr/>
          <a:lstStyle/>
          <a:p>
            <a:r>
              <a:rPr lang="en-US"/>
              <a:t>Alternatives and Simulations</a:t>
            </a:r>
          </a:p>
        </p:txBody>
      </p:sp>
      <p:sp>
        <p:nvSpPr>
          <p:cNvPr id="52227" name="Rectangle 3"/>
          <p:cNvSpPr>
            <a:spLocks noGrp="1" noChangeArrowheads="1"/>
          </p:cNvSpPr>
          <p:nvPr>
            <p:ph type="dt" sz="quarter" idx="1"/>
          </p:nvPr>
        </p:nvSpPr>
        <p:spPr>
          <a:noFill/>
        </p:spPr>
        <p:txBody>
          <a:bodyPr/>
          <a:lstStyle/>
          <a:p>
            <a:r>
              <a:rPr lang="en-US"/>
              <a:t>1.7-L-06</a:t>
            </a:r>
          </a:p>
        </p:txBody>
      </p:sp>
      <p:sp>
        <p:nvSpPr>
          <p:cNvPr id="52228" name="Rectangle 6"/>
          <p:cNvSpPr>
            <a:spLocks noGrp="1" noChangeArrowheads="1"/>
          </p:cNvSpPr>
          <p:nvPr>
            <p:ph type="ftr" sz="quarter" idx="4"/>
          </p:nvPr>
        </p:nvSpPr>
        <p:spPr>
          <a:noFill/>
        </p:spPr>
        <p:txBody>
          <a:bodyPr/>
          <a:lstStyle/>
          <a:p>
            <a:r>
              <a:rPr lang="en-US"/>
              <a:t>Klipsch-Hanbali</a:t>
            </a:r>
          </a:p>
        </p:txBody>
      </p:sp>
      <p:sp>
        <p:nvSpPr>
          <p:cNvPr id="52229" name="Rectangle 7"/>
          <p:cNvSpPr>
            <a:spLocks noGrp="1" noChangeArrowheads="1"/>
          </p:cNvSpPr>
          <p:nvPr>
            <p:ph type="sldNum" sz="quarter" idx="5"/>
          </p:nvPr>
        </p:nvSpPr>
        <p:spPr>
          <a:noFill/>
        </p:spPr>
        <p:txBody>
          <a:bodyPr/>
          <a:lstStyle/>
          <a:p>
            <a:fld id="{3E95A9CB-B9CA-41E3-A1CA-87E5533D933B}" type="slidenum">
              <a:rPr lang="en-US"/>
              <a:pPr/>
              <a:t>13</a:t>
            </a:fld>
            <a:endParaRPr lang="en-US"/>
          </a:p>
        </p:txBody>
      </p:sp>
      <p:sp>
        <p:nvSpPr>
          <p:cNvPr id="52230" name="Rectangle 2"/>
          <p:cNvSpPr>
            <a:spLocks noGrp="1" noRot="1" noChangeAspect="1" noChangeArrowheads="1" noTextEdit="1"/>
          </p:cNvSpPr>
          <p:nvPr>
            <p:ph type="sldImg"/>
          </p:nvPr>
        </p:nvSpPr>
        <p:spPr>
          <a:ln/>
        </p:spPr>
      </p:sp>
      <p:sp>
        <p:nvSpPr>
          <p:cNvPr id="52231"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179167768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hdr" sz="quarter"/>
          </p:nvPr>
        </p:nvSpPr>
        <p:spPr>
          <a:noFill/>
        </p:spPr>
        <p:txBody>
          <a:bodyPr/>
          <a:lstStyle/>
          <a:p>
            <a:r>
              <a:rPr lang="en-US"/>
              <a:t>Alternatives and Simulations</a:t>
            </a:r>
          </a:p>
        </p:txBody>
      </p:sp>
      <p:sp>
        <p:nvSpPr>
          <p:cNvPr id="52227" name="Rectangle 3"/>
          <p:cNvSpPr>
            <a:spLocks noGrp="1" noChangeArrowheads="1"/>
          </p:cNvSpPr>
          <p:nvPr>
            <p:ph type="dt" sz="quarter" idx="1"/>
          </p:nvPr>
        </p:nvSpPr>
        <p:spPr>
          <a:noFill/>
        </p:spPr>
        <p:txBody>
          <a:bodyPr/>
          <a:lstStyle/>
          <a:p>
            <a:r>
              <a:rPr lang="en-US"/>
              <a:t>1.7-L-06</a:t>
            </a:r>
          </a:p>
        </p:txBody>
      </p:sp>
      <p:sp>
        <p:nvSpPr>
          <p:cNvPr id="52228" name="Rectangle 6"/>
          <p:cNvSpPr>
            <a:spLocks noGrp="1" noChangeArrowheads="1"/>
          </p:cNvSpPr>
          <p:nvPr>
            <p:ph type="ftr" sz="quarter" idx="4"/>
          </p:nvPr>
        </p:nvSpPr>
        <p:spPr>
          <a:noFill/>
        </p:spPr>
        <p:txBody>
          <a:bodyPr/>
          <a:lstStyle/>
          <a:p>
            <a:r>
              <a:rPr lang="en-US"/>
              <a:t>Klipsch-Hanbali</a:t>
            </a:r>
          </a:p>
        </p:txBody>
      </p:sp>
      <p:sp>
        <p:nvSpPr>
          <p:cNvPr id="52229" name="Rectangle 7"/>
          <p:cNvSpPr>
            <a:spLocks noGrp="1" noChangeArrowheads="1"/>
          </p:cNvSpPr>
          <p:nvPr>
            <p:ph type="sldNum" sz="quarter" idx="5"/>
          </p:nvPr>
        </p:nvSpPr>
        <p:spPr>
          <a:noFill/>
        </p:spPr>
        <p:txBody>
          <a:bodyPr/>
          <a:lstStyle/>
          <a:p>
            <a:fld id="{3E95A9CB-B9CA-41E3-A1CA-87E5533D933B}" type="slidenum">
              <a:rPr lang="en-US"/>
              <a:pPr/>
              <a:t>14</a:t>
            </a:fld>
            <a:endParaRPr lang="en-US"/>
          </a:p>
        </p:txBody>
      </p:sp>
      <p:sp>
        <p:nvSpPr>
          <p:cNvPr id="52230" name="Rectangle 2"/>
          <p:cNvSpPr>
            <a:spLocks noGrp="1" noRot="1" noChangeAspect="1" noChangeArrowheads="1" noTextEdit="1"/>
          </p:cNvSpPr>
          <p:nvPr>
            <p:ph type="sldImg"/>
          </p:nvPr>
        </p:nvSpPr>
        <p:spPr>
          <a:ln/>
        </p:spPr>
      </p:sp>
      <p:sp>
        <p:nvSpPr>
          <p:cNvPr id="52231"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172870611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hdr" sz="quarter"/>
          </p:nvPr>
        </p:nvSpPr>
        <p:spPr>
          <a:noFill/>
        </p:spPr>
        <p:txBody>
          <a:bodyPr/>
          <a:lstStyle/>
          <a:p>
            <a:r>
              <a:rPr lang="en-US"/>
              <a:t>Alternatives and Simulations</a:t>
            </a:r>
          </a:p>
        </p:txBody>
      </p:sp>
      <p:sp>
        <p:nvSpPr>
          <p:cNvPr id="65539" name="Rectangle 3"/>
          <p:cNvSpPr>
            <a:spLocks noGrp="1" noChangeArrowheads="1"/>
          </p:cNvSpPr>
          <p:nvPr>
            <p:ph type="dt" sz="quarter" idx="1"/>
          </p:nvPr>
        </p:nvSpPr>
        <p:spPr>
          <a:noFill/>
        </p:spPr>
        <p:txBody>
          <a:bodyPr/>
          <a:lstStyle/>
          <a:p>
            <a:r>
              <a:rPr lang="en-US"/>
              <a:t>1.7-L-06</a:t>
            </a:r>
          </a:p>
        </p:txBody>
      </p:sp>
      <p:sp>
        <p:nvSpPr>
          <p:cNvPr id="65540" name="Rectangle 6"/>
          <p:cNvSpPr>
            <a:spLocks noGrp="1" noChangeArrowheads="1"/>
          </p:cNvSpPr>
          <p:nvPr>
            <p:ph type="ftr" sz="quarter" idx="4"/>
          </p:nvPr>
        </p:nvSpPr>
        <p:spPr>
          <a:noFill/>
        </p:spPr>
        <p:txBody>
          <a:bodyPr/>
          <a:lstStyle/>
          <a:p>
            <a:r>
              <a:rPr lang="en-US"/>
              <a:t>Klipsch-Hanbali</a:t>
            </a:r>
          </a:p>
        </p:txBody>
      </p:sp>
      <p:sp>
        <p:nvSpPr>
          <p:cNvPr id="65541" name="Rectangle 7"/>
          <p:cNvSpPr>
            <a:spLocks noGrp="1" noChangeArrowheads="1"/>
          </p:cNvSpPr>
          <p:nvPr>
            <p:ph type="sldNum" sz="quarter" idx="5"/>
          </p:nvPr>
        </p:nvSpPr>
        <p:spPr>
          <a:noFill/>
        </p:spPr>
        <p:txBody>
          <a:bodyPr/>
          <a:lstStyle/>
          <a:p>
            <a:fld id="{B70DDD56-D59A-4027-80D9-F86018C4AD9A}" type="slidenum">
              <a:rPr lang="en-US"/>
              <a:pPr/>
              <a:t>16</a:t>
            </a:fld>
            <a:endParaRPr lang="en-US"/>
          </a:p>
        </p:txBody>
      </p:sp>
      <p:sp>
        <p:nvSpPr>
          <p:cNvPr id="65542" name="Rectangle 2"/>
          <p:cNvSpPr>
            <a:spLocks noGrp="1" noRot="1" noChangeAspect="1" noChangeArrowheads="1" noTextEdit="1"/>
          </p:cNvSpPr>
          <p:nvPr>
            <p:ph type="sldImg"/>
          </p:nvPr>
        </p:nvSpPr>
        <p:spPr>
          <a:ln/>
        </p:spPr>
      </p:sp>
      <p:sp>
        <p:nvSpPr>
          <p:cNvPr id="65543" name="Rectangle 3"/>
          <p:cNvSpPr>
            <a:spLocks noGrp="1" noChangeArrowheads="1"/>
          </p:cNvSpPr>
          <p:nvPr>
            <p:ph type="body" idx="1"/>
          </p:nvPr>
        </p:nvSpPr>
        <p:spPr>
          <a:noFill/>
          <a:ln/>
        </p:spPr>
        <p:txBody>
          <a:bodyPr/>
          <a:lstStyle/>
          <a:p>
            <a:pPr eaLnBrk="1" hangingPunct="1">
              <a:buFontTx/>
              <a:buChar char="-"/>
            </a:pPr>
            <a:r>
              <a:rPr lang="en-US" dirty="0"/>
              <a:t>More specifically, for downstream control operations or system operations, the lookback period should be at least as long as the travel time from the upstream-most reservoir to its downstream-most control point.</a:t>
            </a:r>
          </a:p>
        </p:txBody>
      </p:sp>
    </p:spTree>
    <p:extLst>
      <p:ext uri="{BB962C8B-B14F-4D97-AF65-F5344CB8AC3E}">
        <p14:creationId xmlns:p14="http://schemas.microsoft.com/office/powerpoint/2010/main" val="370658433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hdr" sz="quarter"/>
          </p:nvPr>
        </p:nvSpPr>
        <p:spPr>
          <a:noFill/>
        </p:spPr>
        <p:txBody>
          <a:bodyPr/>
          <a:lstStyle/>
          <a:p>
            <a:r>
              <a:rPr lang="en-US"/>
              <a:t>Alternatives and Simulations</a:t>
            </a:r>
          </a:p>
        </p:txBody>
      </p:sp>
      <p:sp>
        <p:nvSpPr>
          <p:cNvPr id="64515" name="Rectangle 3"/>
          <p:cNvSpPr>
            <a:spLocks noGrp="1" noChangeArrowheads="1"/>
          </p:cNvSpPr>
          <p:nvPr>
            <p:ph type="dt" sz="quarter" idx="1"/>
          </p:nvPr>
        </p:nvSpPr>
        <p:spPr>
          <a:noFill/>
        </p:spPr>
        <p:txBody>
          <a:bodyPr/>
          <a:lstStyle/>
          <a:p>
            <a:r>
              <a:rPr lang="en-US"/>
              <a:t>1.7-L-06</a:t>
            </a:r>
          </a:p>
        </p:txBody>
      </p:sp>
      <p:sp>
        <p:nvSpPr>
          <p:cNvPr id="64516" name="Rectangle 6"/>
          <p:cNvSpPr>
            <a:spLocks noGrp="1" noChangeArrowheads="1"/>
          </p:cNvSpPr>
          <p:nvPr>
            <p:ph type="ftr" sz="quarter" idx="4"/>
          </p:nvPr>
        </p:nvSpPr>
        <p:spPr>
          <a:noFill/>
        </p:spPr>
        <p:txBody>
          <a:bodyPr/>
          <a:lstStyle/>
          <a:p>
            <a:r>
              <a:rPr lang="en-US"/>
              <a:t>Klipsch-Hanbali</a:t>
            </a:r>
          </a:p>
        </p:txBody>
      </p:sp>
      <p:sp>
        <p:nvSpPr>
          <p:cNvPr id="64517" name="Rectangle 7"/>
          <p:cNvSpPr>
            <a:spLocks noGrp="1" noChangeArrowheads="1"/>
          </p:cNvSpPr>
          <p:nvPr>
            <p:ph type="sldNum" sz="quarter" idx="5"/>
          </p:nvPr>
        </p:nvSpPr>
        <p:spPr>
          <a:noFill/>
        </p:spPr>
        <p:txBody>
          <a:bodyPr/>
          <a:lstStyle/>
          <a:p>
            <a:fld id="{263E3BA4-C1A7-4205-83A2-D9CE74C5396C}" type="slidenum">
              <a:rPr lang="en-US"/>
              <a:pPr/>
              <a:t>17</a:t>
            </a:fld>
            <a:endParaRPr lang="en-US"/>
          </a:p>
        </p:txBody>
      </p:sp>
      <p:sp>
        <p:nvSpPr>
          <p:cNvPr id="64518" name="Rectangle 2"/>
          <p:cNvSpPr>
            <a:spLocks noGrp="1" noRot="1" noChangeAspect="1" noChangeArrowheads="1" noTextEdit="1"/>
          </p:cNvSpPr>
          <p:nvPr>
            <p:ph type="sldImg"/>
          </p:nvPr>
        </p:nvSpPr>
        <p:spPr>
          <a:ln/>
        </p:spPr>
      </p:sp>
      <p:sp>
        <p:nvSpPr>
          <p:cNvPr id="64519" name="Rectangle 3"/>
          <p:cNvSpPr>
            <a:spLocks noGrp="1" noChangeArrowheads="1"/>
          </p:cNvSpPr>
          <p:nvPr>
            <p:ph type="body" idx="1"/>
          </p:nvPr>
        </p:nvSpPr>
        <p:spPr>
          <a:noFill/>
          <a:ln/>
        </p:spPr>
        <p:txBody>
          <a:bodyPr/>
          <a:lstStyle/>
          <a:p>
            <a:pPr eaLnBrk="1" hangingPunct="1">
              <a:buFontTx/>
              <a:buChar char="-"/>
            </a:pPr>
            <a:endParaRPr lang="en-US"/>
          </a:p>
        </p:txBody>
      </p:sp>
    </p:spTree>
    <p:extLst>
      <p:ext uri="{BB962C8B-B14F-4D97-AF65-F5344CB8AC3E}">
        <p14:creationId xmlns:p14="http://schemas.microsoft.com/office/powerpoint/2010/main" val="379167587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hdr" sz="quarter"/>
          </p:nvPr>
        </p:nvSpPr>
        <p:spPr>
          <a:noFill/>
        </p:spPr>
        <p:txBody>
          <a:bodyPr/>
          <a:lstStyle/>
          <a:p>
            <a:r>
              <a:rPr lang="en-US"/>
              <a:t>Alternatives and Simulations</a:t>
            </a:r>
          </a:p>
        </p:txBody>
      </p:sp>
      <p:sp>
        <p:nvSpPr>
          <p:cNvPr id="66563" name="Rectangle 3"/>
          <p:cNvSpPr>
            <a:spLocks noGrp="1" noChangeArrowheads="1"/>
          </p:cNvSpPr>
          <p:nvPr>
            <p:ph type="dt" sz="quarter" idx="1"/>
          </p:nvPr>
        </p:nvSpPr>
        <p:spPr>
          <a:noFill/>
        </p:spPr>
        <p:txBody>
          <a:bodyPr/>
          <a:lstStyle/>
          <a:p>
            <a:r>
              <a:rPr lang="en-US"/>
              <a:t>1.7-L-06</a:t>
            </a:r>
          </a:p>
        </p:txBody>
      </p:sp>
      <p:sp>
        <p:nvSpPr>
          <p:cNvPr id="66564" name="Rectangle 6"/>
          <p:cNvSpPr>
            <a:spLocks noGrp="1" noChangeArrowheads="1"/>
          </p:cNvSpPr>
          <p:nvPr>
            <p:ph type="ftr" sz="quarter" idx="4"/>
          </p:nvPr>
        </p:nvSpPr>
        <p:spPr>
          <a:noFill/>
        </p:spPr>
        <p:txBody>
          <a:bodyPr/>
          <a:lstStyle/>
          <a:p>
            <a:r>
              <a:rPr lang="en-US"/>
              <a:t>Klipsch-Hanbali</a:t>
            </a:r>
          </a:p>
        </p:txBody>
      </p:sp>
      <p:sp>
        <p:nvSpPr>
          <p:cNvPr id="66565" name="Rectangle 7"/>
          <p:cNvSpPr>
            <a:spLocks noGrp="1" noChangeArrowheads="1"/>
          </p:cNvSpPr>
          <p:nvPr>
            <p:ph type="sldNum" sz="quarter" idx="5"/>
          </p:nvPr>
        </p:nvSpPr>
        <p:spPr>
          <a:noFill/>
        </p:spPr>
        <p:txBody>
          <a:bodyPr/>
          <a:lstStyle/>
          <a:p>
            <a:fld id="{B9373886-26F4-4F48-A8BE-B6CE54454129}" type="slidenum">
              <a:rPr lang="en-US"/>
              <a:pPr/>
              <a:t>18</a:t>
            </a:fld>
            <a:endParaRPr lang="en-US"/>
          </a:p>
        </p:txBody>
      </p:sp>
      <p:sp>
        <p:nvSpPr>
          <p:cNvPr id="66566" name="Rectangle 2"/>
          <p:cNvSpPr>
            <a:spLocks noGrp="1" noRot="1" noChangeAspect="1" noChangeArrowheads="1" noTextEdit="1"/>
          </p:cNvSpPr>
          <p:nvPr>
            <p:ph type="sldImg"/>
          </p:nvPr>
        </p:nvSpPr>
        <p:spPr>
          <a:ln/>
        </p:spPr>
      </p:sp>
      <p:sp>
        <p:nvSpPr>
          <p:cNvPr id="66567"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31609322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hdr" sz="quarter"/>
          </p:nvPr>
        </p:nvSpPr>
        <p:spPr>
          <a:noFill/>
        </p:spPr>
        <p:txBody>
          <a:bodyPr/>
          <a:lstStyle/>
          <a:p>
            <a:r>
              <a:rPr lang="en-US"/>
              <a:t>Alternatives and Simulations</a:t>
            </a:r>
          </a:p>
        </p:txBody>
      </p:sp>
      <p:sp>
        <p:nvSpPr>
          <p:cNvPr id="69635" name="Rectangle 3"/>
          <p:cNvSpPr>
            <a:spLocks noGrp="1" noChangeArrowheads="1"/>
          </p:cNvSpPr>
          <p:nvPr>
            <p:ph type="dt" sz="quarter" idx="1"/>
          </p:nvPr>
        </p:nvSpPr>
        <p:spPr>
          <a:noFill/>
        </p:spPr>
        <p:txBody>
          <a:bodyPr/>
          <a:lstStyle/>
          <a:p>
            <a:r>
              <a:rPr lang="en-US"/>
              <a:t>1.7-L-06</a:t>
            </a:r>
          </a:p>
        </p:txBody>
      </p:sp>
      <p:sp>
        <p:nvSpPr>
          <p:cNvPr id="69636" name="Rectangle 6"/>
          <p:cNvSpPr>
            <a:spLocks noGrp="1" noChangeArrowheads="1"/>
          </p:cNvSpPr>
          <p:nvPr>
            <p:ph type="ftr" sz="quarter" idx="4"/>
          </p:nvPr>
        </p:nvSpPr>
        <p:spPr>
          <a:noFill/>
        </p:spPr>
        <p:txBody>
          <a:bodyPr/>
          <a:lstStyle/>
          <a:p>
            <a:r>
              <a:rPr lang="en-US"/>
              <a:t>Klipsch-Hanbali</a:t>
            </a:r>
          </a:p>
        </p:txBody>
      </p:sp>
      <p:sp>
        <p:nvSpPr>
          <p:cNvPr id="69637" name="Rectangle 7"/>
          <p:cNvSpPr>
            <a:spLocks noGrp="1" noChangeArrowheads="1"/>
          </p:cNvSpPr>
          <p:nvPr>
            <p:ph type="sldNum" sz="quarter" idx="5"/>
          </p:nvPr>
        </p:nvSpPr>
        <p:spPr>
          <a:noFill/>
        </p:spPr>
        <p:txBody>
          <a:bodyPr/>
          <a:lstStyle/>
          <a:p>
            <a:fld id="{F3D64F33-E5EF-4447-B9F4-D3DED52705E6}" type="slidenum">
              <a:rPr lang="en-US"/>
              <a:pPr/>
              <a:t>21</a:t>
            </a:fld>
            <a:endParaRPr lang="en-US"/>
          </a:p>
        </p:txBody>
      </p:sp>
      <p:sp>
        <p:nvSpPr>
          <p:cNvPr id="69638" name="Rectangle 2"/>
          <p:cNvSpPr>
            <a:spLocks noGrp="1" noRot="1" noChangeAspect="1" noChangeArrowheads="1" noTextEdit="1"/>
          </p:cNvSpPr>
          <p:nvPr>
            <p:ph type="sldImg"/>
          </p:nvPr>
        </p:nvSpPr>
        <p:spPr>
          <a:ln/>
        </p:spPr>
      </p:sp>
      <p:sp>
        <p:nvSpPr>
          <p:cNvPr id="69639" name="Rectangle 3"/>
          <p:cNvSpPr>
            <a:spLocks noGrp="1" noChangeArrowheads="1"/>
          </p:cNvSpPr>
          <p:nvPr>
            <p:ph type="body" idx="1"/>
          </p:nvPr>
        </p:nvSpPr>
        <p:spPr>
          <a:noFill/>
          <a:ln/>
        </p:spPr>
        <p:txBody>
          <a:bodyPr/>
          <a:lstStyle/>
          <a:p>
            <a:pPr marL="228600" indent="-228600" eaLnBrk="1" hangingPunct="1"/>
            <a:endParaRPr lang="en-US"/>
          </a:p>
        </p:txBody>
      </p:sp>
    </p:spTree>
    <p:extLst>
      <p:ext uri="{BB962C8B-B14F-4D97-AF65-F5344CB8AC3E}">
        <p14:creationId xmlns:p14="http://schemas.microsoft.com/office/powerpoint/2010/main" val="81738277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hdr" sz="quarter"/>
          </p:nvPr>
        </p:nvSpPr>
        <p:spPr>
          <a:noFill/>
        </p:spPr>
        <p:txBody>
          <a:bodyPr/>
          <a:lstStyle/>
          <a:p>
            <a:r>
              <a:rPr lang="en-US"/>
              <a:t>Alternatives and Simulations</a:t>
            </a:r>
          </a:p>
        </p:txBody>
      </p:sp>
      <p:sp>
        <p:nvSpPr>
          <p:cNvPr id="70659" name="Rectangle 3"/>
          <p:cNvSpPr>
            <a:spLocks noGrp="1" noChangeArrowheads="1"/>
          </p:cNvSpPr>
          <p:nvPr>
            <p:ph type="dt" sz="quarter" idx="1"/>
          </p:nvPr>
        </p:nvSpPr>
        <p:spPr>
          <a:noFill/>
        </p:spPr>
        <p:txBody>
          <a:bodyPr/>
          <a:lstStyle/>
          <a:p>
            <a:r>
              <a:rPr lang="en-US"/>
              <a:t>1.7-L-06</a:t>
            </a:r>
          </a:p>
        </p:txBody>
      </p:sp>
      <p:sp>
        <p:nvSpPr>
          <p:cNvPr id="70660" name="Rectangle 6"/>
          <p:cNvSpPr>
            <a:spLocks noGrp="1" noChangeArrowheads="1"/>
          </p:cNvSpPr>
          <p:nvPr>
            <p:ph type="ftr" sz="quarter" idx="4"/>
          </p:nvPr>
        </p:nvSpPr>
        <p:spPr>
          <a:noFill/>
        </p:spPr>
        <p:txBody>
          <a:bodyPr/>
          <a:lstStyle/>
          <a:p>
            <a:r>
              <a:rPr lang="en-US"/>
              <a:t>Klipsch-Hanbali</a:t>
            </a:r>
          </a:p>
        </p:txBody>
      </p:sp>
      <p:sp>
        <p:nvSpPr>
          <p:cNvPr id="70661" name="Rectangle 7"/>
          <p:cNvSpPr>
            <a:spLocks noGrp="1" noChangeArrowheads="1"/>
          </p:cNvSpPr>
          <p:nvPr>
            <p:ph type="sldNum" sz="quarter" idx="5"/>
          </p:nvPr>
        </p:nvSpPr>
        <p:spPr>
          <a:noFill/>
        </p:spPr>
        <p:txBody>
          <a:bodyPr/>
          <a:lstStyle/>
          <a:p>
            <a:fld id="{6A203208-2868-4524-ABAA-A2C59CA3ACD0}" type="slidenum">
              <a:rPr lang="en-US"/>
              <a:pPr/>
              <a:t>22</a:t>
            </a:fld>
            <a:endParaRPr lang="en-US"/>
          </a:p>
        </p:txBody>
      </p:sp>
      <p:sp>
        <p:nvSpPr>
          <p:cNvPr id="70662" name="Rectangle 2"/>
          <p:cNvSpPr>
            <a:spLocks noGrp="1" noRot="1" noChangeAspect="1" noChangeArrowheads="1" noTextEdit="1"/>
          </p:cNvSpPr>
          <p:nvPr>
            <p:ph type="sldImg"/>
          </p:nvPr>
        </p:nvSpPr>
        <p:spPr>
          <a:ln/>
        </p:spPr>
      </p:sp>
      <p:sp>
        <p:nvSpPr>
          <p:cNvPr id="70663" name="Rectangle 3"/>
          <p:cNvSpPr>
            <a:spLocks noGrp="1" noChangeArrowheads="1"/>
          </p:cNvSpPr>
          <p:nvPr>
            <p:ph type="body" idx="1"/>
          </p:nvPr>
        </p:nvSpPr>
        <p:spPr>
          <a:noFill/>
          <a:ln/>
        </p:spPr>
        <p:txBody>
          <a:bodyPr/>
          <a:lstStyle/>
          <a:p>
            <a:pPr marL="228600" indent="-228600" eaLnBrk="1" hangingPunct="1"/>
            <a:endParaRPr lang="en-US"/>
          </a:p>
        </p:txBody>
      </p:sp>
    </p:spTree>
    <p:extLst>
      <p:ext uri="{BB962C8B-B14F-4D97-AF65-F5344CB8AC3E}">
        <p14:creationId xmlns:p14="http://schemas.microsoft.com/office/powerpoint/2010/main" val="81744428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hdr" sz="quarter"/>
          </p:nvPr>
        </p:nvSpPr>
        <p:spPr>
          <a:noFill/>
        </p:spPr>
        <p:txBody>
          <a:bodyPr/>
          <a:lstStyle/>
          <a:p>
            <a:r>
              <a:rPr lang="en-US"/>
              <a:t>Alternatives and Simulations</a:t>
            </a:r>
          </a:p>
        </p:txBody>
      </p:sp>
      <p:sp>
        <p:nvSpPr>
          <p:cNvPr id="71683" name="Rectangle 3"/>
          <p:cNvSpPr>
            <a:spLocks noGrp="1" noChangeArrowheads="1"/>
          </p:cNvSpPr>
          <p:nvPr>
            <p:ph type="dt" sz="quarter" idx="1"/>
          </p:nvPr>
        </p:nvSpPr>
        <p:spPr>
          <a:noFill/>
        </p:spPr>
        <p:txBody>
          <a:bodyPr/>
          <a:lstStyle/>
          <a:p>
            <a:r>
              <a:rPr lang="en-US"/>
              <a:t>1.7-L-06</a:t>
            </a:r>
          </a:p>
        </p:txBody>
      </p:sp>
      <p:sp>
        <p:nvSpPr>
          <p:cNvPr id="71684" name="Rectangle 6"/>
          <p:cNvSpPr>
            <a:spLocks noGrp="1" noChangeArrowheads="1"/>
          </p:cNvSpPr>
          <p:nvPr>
            <p:ph type="ftr" sz="quarter" idx="4"/>
          </p:nvPr>
        </p:nvSpPr>
        <p:spPr>
          <a:noFill/>
        </p:spPr>
        <p:txBody>
          <a:bodyPr/>
          <a:lstStyle/>
          <a:p>
            <a:r>
              <a:rPr lang="en-US"/>
              <a:t>Klipsch-Hanbali</a:t>
            </a:r>
          </a:p>
        </p:txBody>
      </p:sp>
      <p:sp>
        <p:nvSpPr>
          <p:cNvPr id="71685" name="Rectangle 7"/>
          <p:cNvSpPr>
            <a:spLocks noGrp="1" noChangeArrowheads="1"/>
          </p:cNvSpPr>
          <p:nvPr>
            <p:ph type="sldNum" sz="quarter" idx="5"/>
          </p:nvPr>
        </p:nvSpPr>
        <p:spPr>
          <a:noFill/>
        </p:spPr>
        <p:txBody>
          <a:bodyPr/>
          <a:lstStyle/>
          <a:p>
            <a:fld id="{D09EBAB5-55AF-45DE-B978-A3F068D17DB7}" type="slidenum">
              <a:rPr lang="en-US"/>
              <a:pPr/>
              <a:t>23</a:t>
            </a:fld>
            <a:endParaRPr lang="en-US"/>
          </a:p>
        </p:txBody>
      </p:sp>
      <p:sp>
        <p:nvSpPr>
          <p:cNvPr id="71686" name="Rectangle 2"/>
          <p:cNvSpPr>
            <a:spLocks noGrp="1" noRot="1" noChangeAspect="1" noChangeArrowheads="1" noTextEdit="1"/>
          </p:cNvSpPr>
          <p:nvPr>
            <p:ph type="sldImg"/>
          </p:nvPr>
        </p:nvSpPr>
        <p:spPr>
          <a:ln/>
        </p:spPr>
      </p:sp>
      <p:sp>
        <p:nvSpPr>
          <p:cNvPr id="71687" name="Rectangle 3"/>
          <p:cNvSpPr>
            <a:spLocks noGrp="1" noChangeArrowheads="1"/>
          </p:cNvSpPr>
          <p:nvPr>
            <p:ph type="body" idx="1"/>
          </p:nvPr>
        </p:nvSpPr>
        <p:spPr>
          <a:noFill/>
          <a:ln/>
        </p:spPr>
        <p:txBody>
          <a:bodyPr/>
          <a:lstStyle/>
          <a:p>
            <a:pPr marL="228600" indent="-228600" eaLnBrk="1" hangingPunct="1"/>
            <a:endParaRPr lang="en-US"/>
          </a:p>
        </p:txBody>
      </p:sp>
    </p:spTree>
    <p:extLst>
      <p:ext uri="{BB962C8B-B14F-4D97-AF65-F5344CB8AC3E}">
        <p14:creationId xmlns:p14="http://schemas.microsoft.com/office/powerpoint/2010/main" val="19854484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hdr" sz="quarter"/>
          </p:nvPr>
        </p:nvSpPr>
        <p:spPr>
          <a:noFill/>
        </p:spPr>
        <p:txBody>
          <a:bodyPr/>
          <a:lstStyle/>
          <a:p>
            <a:r>
              <a:rPr lang="en-US"/>
              <a:t>Alternatives and Simulations</a:t>
            </a:r>
          </a:p>
        </p:txBody>
      </p:sp>
      <p:sp>
        <p:nvSpPr>
          <p:cNvPr id="47107" name="Rectangle 3"/>
          <p:cNvSpPr>
            <a:spLocks noGrp="1" noChangeArrowheads="1"/>
          </p:cNvSpPr>
          <p:nvPr>
            <p:ph type="dt" sz="quarter" idx="1"/>
          </p:nvPr>
        </p:nvSpPr>
        <p:spPr>
          <a:noFill/>
        </p:spPr>
        <p:txBody>
          <a:bodyPr/>
          <a:lstStyle/>
          <a:p>
            <a:r>
              <a:rPr lang="en-US"/>
              <a:t>1.7-L-06</a:t>
            </a:r>
          </a:p>
        </p:txBody>
      </p:sp>
      <p:sp>
        <p:nvSpPr>
          <p:cNvPr id="47108" name="Rectangle 6"/>
          <p:cNvSpPr>
            <a:spLocks noGrp="1" noChangeArrowheads="1"/>
          </p:cNvSpPr>
          <p:nvPr>
            <p:ph type="ftr" sz="quarter" idx="4"/>
          </p:nvPr>
        </p:nvSpPr>
        <p:spPr>
          <a:noFill/>
        </p:spPr>
        <p:txBody>
          <a:bodyPr/>
          <a:lstStyle/>
          <a:p>
            <a:r>
              <a:rPr lang="en-US"/>
              <a:t>Klipsch-Hanbali</a:t>
            </a:r>
          </a:p>
        </p:txBody>
      </p:sp>
      <p:sp>
        <p:nvSpPr>
          <p:cNvPr id="47109" name="Rectangle 7"/>
          <p:cNvSpPr>
            <a:spLocks noGrp="1" noChangeArrowheads="1"/>
          </p:cNvSpPr>
          <p:nvPr>
            <p:ph type="sldNum" sz="quarter" idx="5"/>
          </p:nvPr>
        </p:nvSpPr>
        <p:spPr>
          <a:noFill/>
        </p:spPr>
        <p:txBody>
          <a:bodyPr/>
          <a:lstStyle/>
          <a:p>
            <a:fld id="{F10009B8-5535-4792-B22A-9447718CC566}" type="slidenum">
              <a:rPr lang="en-US"/>
              <a:pPr/>
              <a:t>2</a:t>
            </a:fld>
            <a:endParaRPr lang="en-US"/>
          </a:p>
        </p:txBody>
      </p:sp>
      <p:sp>
        <p:nvSpPr>
          <p:cNvPr id="47110" name="Rectangle 2"/>
          <p:cNvSpPr>
            <a:spLocks noGrp="1" noRot="1" noChangeAspect="1" noChangeArrowheads="1" noTextEdit="1"/>
          </p:cNvSpPr>
          <p:nvPr>
            <p:ph type="sldImg"/>
          </p:nvPr>
        </p:nvSpPr>
        <p:spPr>
          <a:ln/>
        </p:spPr>
      </p:sp>
      <p:sp>
        <p:nvSpPr>
          <p:cNvPr id="47111"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359293475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hdr" sz="quarter"/>
          </p:nvPr>
        </p:nvSpPr>
        <p:spPr>
          <a:noFill/>
        </p:spPr>
        <p:txBody>
          <a:bodyPr/>
          <a:lstStyle/>
          <a:p>
            <a:r>
              <a:rPr lang="en-US"/>
              <a:t>Alternatives and Simulations</a:t>
            </a:r>
          </a:p>
        </p:txBody>
      </p:sp>
      <p:sp>
        <p:nvSpPr>
          <p:cNvPr id="73731" name="Rectangle 3"/>
          <p:cNvSpPr>
            <a:spLocks noGrp="1" noChangeArrowheads="1"/>
          </p:cNvSpPr>
          <p:nvPr>
            <p:ph type="dt" sz="quarter" idx="1"/>
          </p:nvPr>
        </p:nvSpPr>
        <p:spPr>
          <a:noFill/>
        </p:spPr>
        <p:txBody>
          <a:bodyPr/>
          <a:lstStyle/>
          <a:p>
            <a:r>
              <a:rPr lang="en-US"/>
              <a:t>1.7-L-06</a:t>
            </a:r>
          </a:p>
        </p:txBody>
      </p:sp>
      <p:sp>
        <p:nvSpPr>
          <p:cNvPr id="73732" name="Rectangle 6"/>
          <p:cNvSpPr>
            <a:spLocks noGrp="1" noChangeArrowheads="1"/>
          </p:cNvSpPr>
          <p:nvPr>
            <p:ph type="ftr" sz="quarter" idx="4"/>
          </p:nvPr>
        </p:nvSpPr>
        <p:spPr>
          <a:noFill/>
        </p:spPr>
        <p:txBody>
          <a:bodyPr/>
          <a:lstStyle/>
          <a:p>
            <a:r>
              <a:rPr lang="en-US"/>
              <a:t>Klipsch-Hanbali</a:t>
            </a:r>
          </a:p>
        </p:txBody>
      </p:sp>
      <p:sp>
        <p:nvSpPr>
          <p:cNvPr id="73733" name="Rectangle 7"/>
          <p:cNvSpPr>
            <a:spLocks noGrp="1" noChangeArrowheads="1"/>
          </p:cNvSpPr>
          <p:nvPr>
            <p:ph type="sldNum" sz="quarter" idx="5"/>
          </p:nvPr>
        </p:nvSpPr>
        <p:spPr>
          <a:noFill/>
        </p:spPr>
        <p:txBody>
          <a:bodyPr/>
          <a:lstStyle/>
          <a:p>
            <a:fld id="{9A68EDF5-05E7-46FC-BB41-5FEFD1175184}" type="slidenum">
              <a:rPr lang="en-US"/>
              <a:pPr/>
              <a:t>24</a:t>
            </a:fld>
            <a:endParaRPr lang="en-US"/>
          </a:p>
        </p:txBody>
      </p:sp>
      <p:sp>
        <p:nvSpPr>
          <p:cNvPr id="73734" name="Rectangle 2"/>
          <p:cNvSpPr>
            <a:spLocks noGrp="1" noRot="1" noChangeAspect="1" noChangeArrowheads="1" noTextEdit="1"/>
          </p:cNvSpPr>
          <p:nvPr>
            <p:ph type="sldImg"/>
          </p:nvPr>
        </p:nvSpPr>
        <p:spPr>
          <a:ln/>
        </p:spPr>
      </p:sp>
      <p:sp>
        <p:nvSpPr>
          <p:cNvPr id="73735" name="Rectangle 3"/>
          <p:cNvSpPr>
            <a:spLocks noGrp="1" noChangeArrowheads="1"/>
          </p:cNvSpPr>
          <p:nvPr>
            <p:ph type="body" idx="1"/>
          </p:nvPr>
        </p:nvSpPr>
        <p:spPr>
          <a:noFill/>
          <a:ln/>
        </p:spPr>
        <p:txBody>
          <a:bodyPr/>
          <a:lstStyle/>
          <a:p>
            <a:pPr marL="228600" indent="-228600" eaLnBrk="1" hangingPunct="1"/>
            <a:endParaRPr lang="en-US"/>
          </a:p>
        </p:txBody>
      </p:sp>
    </p:spTree>
    <p:extLst>
      <p:ext uri="{BB962C8B-B14F-4D97-AF65-F5344CB8AC3E}">
        <p14:creationId xmlns:p14="http://schemas.microsoft.com/office/powerpoint/2010/main" val="167449904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hdr" sz="quarter"/>
          </p:nvPr>
        </p:nvSpPr>
        <p:spPr>
          <a:noFill/>
        </p:spPr>
        <p:txBody>
          <a:bodyPr/>
          <a:lstStyle/>
          <a:p>
            <a:r>
              <a:rPr lang="en-US"/>
              <a:t>Alternatives and Simulations</a:t>
            </a:r>
          </a:p>
        </p:txBody>
      </p:sp>
      <p:sp>
        <p:nvSpPr>
          <p:cNvPr id="74755" name="Rectangle 3"/>
          <p:cNvSpPr>
            <a:spLocks noGrp="1" noChangeArrowheads="1"/>
          </p:cNvSpPr>
          <p:nvPr>
            <p:ph type="dt" sz="quarter" idx="1"/>
          </p:nvPr>
        </p:nvSpPr>
        <p:spPr>
          <a:noFill/>
        </p:spPr>
        <p:txBody>
          <a:bodyPr/>
          <a:lstStyle/>
          <a:p>
            <a:r>
              <a:rPr lang="en-US"/>
              <a:t>1.7-L-06</a:t>
            </a:r>
          </a:p>
        </p:txBody>
      </p:sp>
      <p:sp>
        <p:nvSpPr>
          <p:cNvPr id="74756" name="Rectangle 6"/>
          <p:cNvSpPr>
            <a:spLocks noGrp="1" noChangeArrowheads="1"/>
          </p:cNvSpPr>
          <p:nvPr>
            <p:ph type="ftr" sz="quarter" idx="4"/>
          </p:nvPr>
        </p:nvSpPr>
        <p:spPr>
          <a:noFill/>
        </p:spPr>
        <p:txBody>
          <a:bodyPr/>
          <a:lstStyle/>
          <a:p>
            <a:r>
              <a:rPr lang="en-US"/>
              <a:t>Klipsch-Hanbali</a:t>
            </a:r>
          </a:p>
        </p:txBody>
      </p:sp>
      <p:sp>
        <p:nvSpPr>
          <p:cNvPr id="74757" name="Rectangle 7"/>
          <p:cNvSpPr>
            <a:spLocks noGrp="1" noChangeArrowheads="1"/>
          </p:cNvSpPr>
          <p:nvPr>
            <p:ph type="sldNum" sz="quarter" idx="5"/>
          </p:nvPr>
        </p:nvSpPr>
        <p:spPr>
          <a:noFill/>
        </p:spPr>
        <p:txBody>
          <a:bodyPr/>
          <a:lstStyle/>
          <a:p>
            <a:fld id="{24AFDB30-72FA-48FE-90C3-102ACF4CBEA9}" type="slidenum">
              <a:rPr lang="en-US"/>
              <a:pPr/>
              <a:t>25</a:t>
            </a:fld>
            <a:endParaRPr lang="en-US"/>
          </a:p>
        </p:txBody>
      </p:sp>
      <p:sp>
        <p:nvSpPr>
          <p:cNvPr id="74758" name="Rectangle 2"/>
          <p:cNvSpPr>
            <a:spLocks noGrp="1" noRot="1" noChangeAspect="1" noChangeArrowheads="1" noTextEdit="1"/>
          </p:cNvSpPr>
          <p:nvPr>
            <p:ph type="sldImg"/>
          </p:nvPr>
        </p:nvSpPr>
        <p:spPr>
          <a:ln/>
        </p:spPr>
      </p:sp>
      <p:sp>
        <p:nvSpPr>
          <p:cNvPr id="74759"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148652174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hdr" sz="quarter"/>
          </p:nvPr>
        </p:nvSpPr>
        <p:spPr>
          <a:noFill/>
        </p:spPr>
        <p:txBody>
          <a:bodyPr/>
          <a:lstStyle/>
          <a:p>
            <a:r>
              <a:rPr lang="en-US"/>
              <a:t>Alternatives and Simulations</a:t>
            </a:r>
          </a:p>
        </p:txBody>
      </p:sp>
      <p:sp>
        <p:nvSpPr>
          <p:cNvPr id="75779" name="Rectangle 3"/>
          <p:cNvSpPr>
            <a:spLocks noGrp="1" noChangeArrowheads="1"/>
          </p:cNvSpPr>
          <p:nvPr>
            <p:ph type="dt" sz="quarter" idx="1"/>
          </p:nvPr>
        </p:nvSpPr>
        <p:spPr>
          <a:noFill/>
        </p:spPr>
        <p:txBody>
          <a:bodyPr/>
          <a:lstStyle/>
          <a:p>
            <a:r>
              <a:rPr lang="en-US"/>
              <a:t>1.7-L-06</a:t>
            </a:r>
          </a:p>
        </p:txBody>
      </p:sp>
      <p:sp>
        <p:nvSpPr>
          <p:cNvPr id="75780" name="Rectangle 6"/>
          <p:cNvSpPr>
            <a:spLocks noGrp="1" noChangeArrowheads="1"/>
          </p:cNvSpPr>
          <p:nvPr>
            <p:ph type="ftr" sz="quarter" idx="4"/>
          </p:nvPr>
        </p:nvSpPr>
        <p:spPr>
          <a:noFill/>
        </p:spPr>
        <p:txBody>
          <a:bodyPr/>
          <a:lstStyle/>
          <a:p>
            <a:r>
              <a:rPr lang="en-US"/>
              <a:t>Klipsch-Hanbali</a:t>
            </a:r>
          </a:p>
        </p:txBody>
      </p:sp>
      <p:sp>
        <p:nvSpPr>
          <p:cNvPr id="75781" name="Rectangle 7"/>
          <p:cNvSpPr>
            <a:spLocks noGrp="1" noChangeArrowheads="1"/>
          </p:cNvSpPr>
          <p:nvPr>
            <p:ph type="sldNum" sz="quarter" idx="5"/>
          </p:nvPr>
        </p:nvSpPr>
        <p:spPr>
          <a:noFill/>
        </p:spPr>
        <p:txBody>
          <a:bodyPr/>
          <a:lstStyle/>
          <a:p>
            <a:fld id="{6681062A-EA39-4EE8-A895-0AF20E9A4F43}" type="slidenum">
              <a:rPr lang="en-US"/>
              <a:pPr/>
              <a:t>26</a:t>
            </a:fld>
            <a:endParaRPr lang="en-US"/>
          </a:p>
        </p:txBody>
      </p:sp>
      <p:sp>
        <p:nvSpPr>
          <p:cNvPr id="75782" name="Rectangle 2"/>
          <p:cNvSpPr>
            <a:spLocks noGrp="1" noRot="1" noChangeAspect="1" noChangeArrowheads="1" noTextEdit="1"/>
          </p:cNvSpPr>
          <p:nvPr>
            <p:ph type="sldImg"/>
          </p:nvPr>
        </p:nvSpPr>
        <p:spPr>
          <a:ln/>
        </p:spPr>
      </p:sp>
      <p:sp>
        <p:nvSpPr>
          <p:cNvPr id="75783"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161843897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hdr" sz="quarter"/>
          </p:nvPr>
        </p:nvSpPr>
        <p:spPr>
          <a:noFill/>
        </p:spPr>
        <p:txBody>
          <a:bodyPr/>
          <a:lstStyle/>
          <a:p>
            <a:r>
              <a:rPr lang="en-US"/>
              <a:t>Alternatives and Simulations</a:t>
            </a:r>
          </a:p>
        </p:txBody>
      </p:sp>
      <p:sp>
        <p:nvSpPr>
          <p:cNvPr id="76803" name="Rectangle 3"/>
          <p:cNvSpPr>
            <a:spLocks noGrp="1" noChangeArrowheads="1"/>
          </p:cNvSpPr>
          <p:nvPr>
            <p:ph type="dt" sz="quarter" idx="1"/>
          </p:nvPr>
        </p:nvSpPr>
        <p:spPr>
          <a:noFill/>
        </p:spPr>
        <p:txBody>
          <a:bodyPr/>
          <a:lstStyle/>
          <a:p>
            <a:r>
              <a:rPr lang="en-US"/>
              <a:t>1.7-L-06</a:t>
            </a:r>
          </a:p>
        </p:txBody>
      </p:sp>
      <p:sp>
        <p:nvSpPr>
          <p:cNvPr id="76804" name="Rectangle 6"/>
          <p:cNvSpPr>
            <a:spLocks noGrp="1" noChangeArrowheads="1"/>
          </p:cNvSpPr>
          <p:nvPr>
            <p:ph type="ftr" sz="quarter" idx="4"/>
          </p:nvPr>
        </p:nvSpPr>
        <p:spPr>
          <a:noFill/>
        </p:spPr>
        <p:txBody>
          <a:bodyPr/>
          <a:lstStyle/>
          <a:p>
            <a:r>
              <a:rPr lang="en-US"/>
              <a:t>Klipsch-Hanbali</a:t>
            </a:r>
          </a:p>
        </p:txBody>
      </p:sp>
      <p:sp>
        <p:nvSpPr>
          <p:cNvPr id="76805" name="Rectangle 7"/>
          <p:cNvSpPr>
            <a:spLocks noGrp="1" noChangeArrowheads="1"/>
          </p:cNvSpPr>
          <p:nvPr>
            <p:ph type="sldNum" sz="quarter" idx="5"/>
          </p:nvPr>
        </p:nvSpPr>
        <p:spPr>
          <a:noFill/>
        </p:spPr>
        <p:txBody>
          <a:bodyPr/>
          <a:lstStyle/>
          <a:p>
            <a:fld id="{3C0A5E12-E0F6-48AE-8811-360E1F01528C}" type="slidenum">
              <a:rPr lang="en-US"/>
              <a:pPr/>
              <a:t>27</a:t>
            </a:fld>
            <a:endParaRPr lang="en-US"/>
          </a:p>
        </p:txBody>
      </p:sp>
      <p:sp>
        <p:nvSpPr>
          <p:cNvPr id="76806" name="Rectangle 2"/>
          <p:cNvSpPr>
            <a:spLocks noGrp="1" noRot="1" noChangeAspect="1" noChangeArrowheads="1" noTextEdit="1"/>
          </p:cNvSpPr>
          <p:nvPr>
            <p:ph type="sldImg"/>
          </p:nvPr>
        </p:nvSpPr>
        <p:spPr>
          <a:ln/>
        </p:spPr>
      </p:sp>
      <p:sp>
        <p:nvSpPr>
          <p:cNvPr id="76807"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404872787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hdr" sz="quarter"/>
          </p:nvPr>
        </p:nvSpPr>
        <p:spPr>
          <a:noFill/>
        </p:spPr>
        <p:txBody>
          <a:bodyPr/>
          <a:lstStyle/>
          <a:p>
            <a:r>
              <a:rPr lang="en-US"/>
              <a:t>Alternatives and Simulations</a:t>
            </a:r>
          </a:p>
        </p:txBody>
      </p:sp>
      <p:sp>
        <p:nvSpPr>
          <p:cNvPr id="78851" name="Rectangle 3"/>
          <p:cNvSpPr>
            <a:spLocks noGrp="1" noChangeArrowheads="1"/>
          </p:cNvSpPr>
          <p:nvPr>
            <p:ph type="dt" sz="quarter" idx="1"/>
          </p:nvPr>
        </p:nvSpPr>
        <p:spPr>
          <a:noFill/>
        </p:spPr>
        <p:txBody>
          <a:bodyPr/>
          <a:lstStyle/>
          <a:p>
            <a:r>
              <a:rPr lang="en-US"/>
              <a:t>1.7-L-06</a:t>
            </a:r>
          </a:p>
        </p:txBody>
      </p:sp>
      <p:sp>
        <p:nvSpPr>
          <p:cNvPr id="78852" name="Rectangle 6"/>
          <p:cNvSpPr>
            <a:spLocks noGrp="1" noChangeArrowheads="1"/>
          </p:cNvSpPr>
          <p:nvPr>
            <p:ph type="ftr" sz="quarter" idx="4"/>
          </p:nvPr>
        </p:nvSpPr>
        <p:spPr>
          <a:noFill/>
        </p:spPr>
        <p:txBody>
          <a:bodyPr/>
          <a:lstStyle/>
          <a:p>
            <a:r>
              <a:rPr lang="en-US"/>
              <a:t>Klipsch-Hanbali</a:t>
            </a:r>
          </a:p>
        </p:txBody>
      </p:sp>
      <p:sp>
        <p:nvSpPr>
          <p:cNvPr id="78853" name="Rectangle 7"/>
          <p:cNvSpPr>
            <a:spLocks noGrp="1" noChangeArrowheads="1"/>
          </p:cNvSpPr>
          <p:nvPr>
            <p:ph type="sldNum" sz="quarter" idx="5"/>
          </p:nvPr>
        </p:nvSpPr>
        <p:spPr>
          <a:noFill/>
        </p:spPr>
        <p:txBody>
          <a:bodyPr/>
          <a:lstStyle/>
          <a:p>
            <a:fld id="{449FF72C-2FFB-4C81-B14A-E1F2328B0C38}" type="slidenum">
              <a:rPr lang="en-US"/>
              <a:pPr/>
              <a:t>29</a:t>
            </a:fld>
            <a:endParaRPr lang="en-US"/>
          </a:p>
        </p:txBody>
      </p:sp>
      <p:sp>
        <p:nvSpPr>
          <p:cNvPr id="78854" name="Rectangle 2"/>
          <p:cNvSpPr>
            <a:spLocks noGrp="1" noRot="1" noChangeAspect="1" noChangeArrowheads="1" noTextEdit="1"/>
          </p:cNvSpPr>
          <p:nvPr>
            <p:ph type="sldImg"/>
          </p:nvPr>
        </p:nvSpPr>
        <p:spPr>
          <a:ln/>
        </p:spPr>
      </p:sp>
      <p:sp>
        <p:nvSpPr>
          <p:cNvPr id="78855"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201671574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hdr" sz="quarter"/>
          </p:nvPr>
        </p:nvSpPr>
        <p:spPr>
          <a:noFill/>
        </p:spPr>
        <p:txBody>
          <a:bodyPr/>
          <a:lstStyle/>
          <a:p>
            <a:r>
              <a:rPr lang="en-US"/>
              <a:t>Alternatives and Simulations</a:t>
            </a:r>
          </a:p>
        </p:txBody>
      </p:sp>
      <p:sp>
        <p:nvSpPr>
          <p:cNvPr id="79875" name="Rectangle 3"/>
          <p:cNvSpPr>
            <a:spLocks noGrp="1" noChangeArrowheads="1"/>
          </p:cNvSpPr>
          <p:nvPr>
            <p:ph type="dt" sz="quarter" idx="1"/>
          </p:nvPr>
        </p:nvSpPr>
        <p:spPr>
          <a:noFill/>
        </p:spPr>
        <p:txBody>
          <a:bodyPr/>
          <a:lstStyle/>
          <a:p>
            <a:r>
              <a:rPr lang="en-US"/>
              <a:t>1.7-L-06</a:t>
            </a:r>
          </a:p>
        </p:txBody>
      </p:sp>
      <p:sp>
        <p:nvSpPr>
          <p:cNvPr id="79876" name="Rectangle 6"/>
          <p:cNvSpPr>
            <a:spLocks noGrp="1" noChangeArrowheads="1"/>
          </p:cNvSpPr>
          <p:nvPr>
            <p:ph type="ftr" sz="quarter" idx="4"/>
          </p:nvPr>
        </p:nvSpPr>
        <p:spPr>
          <a:noFill/>
        </p:spPr>
        <p:txBody>
          <a:bodyPr/>
          <a:lstStyle/>
          <a:p>
            <a:r>
              <a:rPr lang="en-US"/>
              <a:t>Klipsch-Hanbali</a:t>
            </a:r>
          </a:p>
        </p:txBody>
      </p:sp>
      <p:sp>
        <p:nvSpPr>
          <p:cNvPr id="79877" name="Rectangle 7"/>
          <p:cNvSpPr>
            <a:spLocks noGrp="1" noChangeArrowheads="1"/>
          </p:cNvSpPr>
          <p:nvPr>
            <p:ph type="sldNum" sz="quarter" idx="5"/>
          </p:nvPr>
        </p:nvSpPr>
        <p:spPr>
          <a:noFill/>
        </p:spPr>
        <p:txBody>
          <a:bodyPr/>
          <a:lstStyle/>
          <a:p>
            <a:fld id="{755CCE24-A07C-4D82-A7A5-3674897F3537}" type="slidenum">
              <a:rPr lang="en-US"/>
              <a:pPr/>
              <a:t>30</a:t>
            </a:fld>
            <a:endParaRPr lang="en-US"/>
          </a:p>
        </p:txBody>
      </p:sp>
      <p:sp>
        <p:nvSpPr>
          <p:cNvPr id="79878" name="Rectangle 2"/>
          <p:cNvSpPr>
            <a:spLocks noGrp="1" noRot="1" noChangeAspect="1" noChangeArrowheads="1" noTextEdit="1"/>
          </p:cNvSpPr>
          <p:nvPr>
            <p:ph type="sldImg"/>
          </p:nvPr>
        </p:nvSpPr>
        <p:spPr>
          <a:ln/>
        </p:spPr>
      </p:sp>
      <p:sp>
        <p:nvSpPr>
          <p:cNvPr id="79879"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200641492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hdr" sz="quarter"/>
          </p:nvPr>
        </p:nvSpPr>
        <p:spPr>
          <a:noFill/>
        </p:spPr>
        <p:txBody>
          <a:bodyPr/>
          <a:lstStyle/>
          <a:p>
            <a:r>
              <a:rPr lang="en-US"/>
              <a:t>Alternatives and Simulations</a:t>
            </a:r>
          </a:p>
        </p:txBody>
      </p:sp>
      <p:sp>
        <p:nvSpPr>
          <p:cNvPr id="80899" name="Rectangle 3"/>
          <p:cNvSpPr>
            <a:spLocks noGrp="1" noChangeArrowheads="1"/>
          </p:cNvSpPr>
          <p:nvPr>
            <p:ph type="dt" sz="quarter" idx="1"/>
          </p:nvPr>
        </p:nvSpPr>
        <p:spPr>
          <a:noFill/>
        </p:spPr>
        <p:txBody>
          <a:bodyPr/>
          <a:lstStyle/>
          <a:p>
            <a:r>
              <a:rPr lang="en-US"/>
              <a:t>1.7-L-06</a:t>
            </a:r>
          </a:p>
        </p:txBody>
      </p:sp>
      <p:sp>
        <p:nvSpPr>
          <p:cNvPr id="80900" name="Rectangle 6"/>
          <p:cNvSpPr>
            <a:spLocks noGrp="1" noChangeArrowheads="1"/>
          </p:cNvSpPr>
          <p:nvPr>
            <p:ph type="ftr" sz="quarter" idx="4"/>
          </p:nvPr>
        </p:nvSpPr>
        <p:spPr>
          <a:noFill/>
        </p:spPr>
        <p:txBody>
          <a:bodyPr/>
          <a:lstStyle/>
          <a:p>
            <a:r>
              <a:rPr lang="en-US"/>
              <a:t>Klipsch-Hanbali</a:t>
            </a:r>
          </a:p>
        </p:txBody>
      </p:sp>
      <p:sp>
        <p:nvSpPr>
          <p:cNvPr id="80901" name="Rectangle 7"/>
          <p:cNvSpPr>
            <a:spLocks noGrp="1" noChangeArrowheads="1"/>
          </p:cNvSpPr>
          <p:nvPr>
            <p:ph type="sldNum" sz="quarter" idx="5"/>
          </p:nvPr>
        </p:nvSpPr>
        <p:spPr>
          <a:noFill/>
        </p:spPr>
        <p:txBody>
          <a:bodyPr/>
          <a:lstStyle/>
          <a:p>
            <a:fld id="{39C3EBA1-0285-4912-B8C0-FD3B51ECCA3A}" type="slidenum">
              <a:rPr lang="en-US"/>
              <a:pPr/>
              <a:t>31</a:t>
            </a:fld>
            <a:endParaRPr lang="en-US"/>
          </a:p>
        </p:txBody>
      </p:sp>
      <p:sp>
        <p:nvSpPr>
          <p:cNvPr id="80902" name="Rectangle 2"/>
          <p:cNvSpPr>
            <a:spLocks noGrp="1" noRot="1" noChangeAspect="1" noChangeArrowheads="1" noTextEdit="1"/>
          </p:cNvSpPr>
          <p:nvPr>
            <p:ph type="sldImg"/>
          </p:nvPr>
        </p:nvSpPr>
        <p:spPr>
          <a:ln/>
        </p:spPr>
      </p:sp>
      <p:sp>
        <p:nvSpPr>
          <p:cNvPr id="80903"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7812532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hdr" sz="quarter"/>
          </p:nvPr>
        </p:nvSpPr>
        <p:spPr>
          <a:noFill/>
        </p:spPr>
        <p:txBody>
          <a:bodyPr/>
          <a:lstStyle/>
          <a:p>
            <a:r>
              <a:rPr lang="en-US"/>
              <a:t>Alternatives and Simulations</a:t>
            </a:r>
          </a:p>
        </p:txBody>
      </p:sp>
      <p:sp>
        <p:nvSpPr>
          <p:cNvPr id="48131" name="Rectangle 3"/>
          <p:cNvSpPr>
            <a:spLocks noGrp="1" noChangeArrowheads="1"/>
          </p:cNvSpPr>
          <p:nvPr>
            <p:ph type="dt" sz="quarter" idx="1"/>
          </p:nvPr>
        </p:nvSpPr>
        <p:spPr>
          <a:noFill/>
        </p:spPr>
        <p:txBody>
          <a:bodyPr/>
          <a:lstStyle/>
          <a:p>
            <a:r>
              <a:rPr lang="en-US"/>
              <a:t>1.7-L-06</a:t>
            </a:r>
          </a:p>
        </p:txBody>
      </p:sp>
      <p:sp>
        <p:nvSpPr>
          <p:cNvPr id="48132" name="Rectangle 6"/>
          <p:cNvSpPr>
            <a:spLocks noGrp="1" noChangeArrowheads="1"/>
          </p:cNvSpPr>
          <p:nvPr>
            <p:ph type="ftr" sz="quarter" idx="4"/>
          </p:nvPr>
        </p:nvSpPr>
        <p:spPr>
          <a:noFill/>
        </p:spPr>
        <p:txBody>
          <a:bodyPr/>
          <a:lstStyle/>
          <a:p>
            <a:r>
              <a:rPr lang="en-US"/>
              <a:t>Klipsch-Hanbali</a:t>
            </a:r>
          </a:p>
        </p:txBody>
      </p:sp>
      <p:sp>
        <p:nvSpPr>
          <p:cNvPr id="48133" name="Rectangle 7"/>
          <p:cNvSpPr>
            <a:spLocks noGrp="1" noChangeArrowheads="1"/>
          </p:cNvSpPr>
          <p:nvPr>
            <p:ph type="sldNum" sz="quarter" idx="5"/>
          </p:nvPr>
        </p:nvSpPr>
        <p:spPr>
          <a:noFill/>
        </p:spPr>
        <p:txBody>
          <a:bodyPr/>
          <a:lstStyle/>
          <a:p>
            <a:fld id="{924AD027-FD68-4BC8-B04E-F61A6E671241}" type="slidenum">
              <a:rPr lang="en-US"/>
              <a:pPr/>
              <a:t>3</a:t>
            </a:fld>
            <a:endParaRPr lang="en-US"/>
          </a:p>
        </p:txBody>
      </p:sp>
      <p:sp>
        <p:nvSpPr>
          <p:cNvPr id="48134" name="Rectangle 2"/>
          <p:cNvSpPr>
            <a:spLocks noGrp="1" noRot="1" noChangeAspect="1" noChangeArrowheads="1" noTextEdit="1"/>
          </p:cNvSpPr>
          <p:nvPr>
            <p:ph type="sldImg"/>
          </p:nvPr>
        </p:nvSpPr>
        <p:spPr>
          <a:ln/>
        </p:spPr>
      </p:sp>
      <p:sp>
        <p:nvSpPr>
          <p:cNvPr id="48135"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16703360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hdr" sz="quarter"/>
          </p:nvPr>
        </p:nvSpPr>
        <p:spPr>
          <a:noFill/>
        </p:spPr>
        <p:txBody>
          <a:bodyPr/>
          <a:lstStyle/>
          <a:p>
            <a:r>
              <a:rPr lang="en-US"/>
              <a:t>Alternatives and Simulations</a:t>
            </a:r>
          </a:p>
        </p:txBody>
      </p:sp>
      <p:sp>
        <p:nvSpPr>
          <p:cNvPr id="49155" name="Rectangle 3"/>
          <p:cNvSpPr>
            <a:spLocks noGrp="1" noChangeArrowheads="1"/>
          </p:cNvSpPr>
          <p:nvPr>
            <p:ph type="dt" sz="quarter" idx="1"/>
          </p:nvPr>
        </p:nvSpPr>
        <p:spPr>
          <a:noFill/>
        </p:spPr>
        <p:txBody>
          <a:bodyPr/>
          <a:lstStyle/>
          <a:p>
            <a:r>
              <a:rPr lang="en-US"/>
              <a:t>1.7-L-06</a:t>
            </a:r>
          </a:p>
        </p:txBody>
      </p:sp>
      <p:sp>
        <p:nvSpPr>
          <p:cNvPr id="49156" name="Rectangle 6"/>
          <p:cNvSpPr>
            <a:spLocks noGrp="1" noChangeArrowheads="1"/>
          </p:cNvSpPr>
          <p:nvPr>
            <p:ph type="ftr" sz="quarter" idx="4"/>
          </p:nvPr>
        </p:nvSpPr>
        <p:spPr>
          <a:noFill/>
        </p:spPr>
        <p:txBody>
          <a:bodyPr/>
          <a:lstStyle/>
          <a:p>
            <a:r>
              <a:rPr lang="en-US"/>
              <a:t>Klipsch-Hanbali</a:t>
            </a:r>
          </a:p>
        </p:txBody>
      </p:sp>
      <p:sp>
        <p:nvSpPr>
          <p:cNvPr id="49157" name="Rectangle 7"/>
          <p:cNvSpPr>
            <a:spLocks noGrp="1" noChangeArrowheads="1"/>
          </p:cNvSpPr>
          <p:nvPr>
            <p:ph type="sldNum" sz="quarter" idx="5"/>
          </p:nvPr>
        </p:nvSpPr>
        <p:spPr>
          <a:noFill/>
        </p:spPr>
        <p:txBody>
          <a:bodyPr/>
          <a:lstStyle/>
          <a:p>
            <a:fld id="{D7435737-DD9B-42F5-B1D9-03FD076EF206}" type="slidenum">
              <a:rPr lang="en-US"/>
              <a:pPr/>
              <a:t>4</a:t>
            </a:fld>
            <a:endParaRPr lang="en-US"/>
          </a:p>
        </p:txBody>
      </p:sp>
      <p:sp>
        <p:nvSpPr>
          <p:cNvPr id="49158" name="Rectangle 2"/>
          <p:cNvSpPr>
            <a:spLocks noGrp="1" noRot="1" noChangeAspect="1" noChangeArrowheads="1" noTextEdit="1"/>
          </p:cNvSpPr>
          <p:nvPr>
            <p:ph type="sldImg"/>
          </p:nvPr>
        </p:nvSpPr>
        <p:spPr>
          <a:ln/>
        </p:spPr>
      </p:sp>
      <p:sp>
        <p:nvSpPr>
          <p:cNvPr id="49159"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16802410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hdr" sz="quarter"/>
          </p:nvPr>
        </p:nvSpPr>
        <p:spPr>
          <a:noFill/>
        </p:spPr>
        <p:txBody>
          <a:bodyPr/>
          <a:lstStyle/>
          <a:p>
            <a:r>
              <a:rPr lang="en-US"/>
              <a:t>Alternatives and Simulations</a:t>
            </a:r>
          </a:p>
        </p:txBody>
      </p:sp>
      <p:sp>
        <p:nvSpPr>
          <p:cNvPr id="50179" name="Rectangle 3"/>
          <p:cNvSpPr>
            <a:spLocks noGrp="1" noChangeArrowheads="1"/>
          </p:cNvSpPr>
          <p:nvPr>
            <p:ph type="dt" sz="quarter" idx="1"/>
          </p:nvPr>
        </p:nvSpPr>
        <p:spPr>
          <a:noFill/>
        </p:spPr>
        <p:txBody>
          <a:bodyPr/>
          <a:lstStyle/>
          <a:p>
            <a:r>
              <a:rPr lang="en-US"/>
              <a:t>1.7-L-06</a:t>
            </a:r>
          </a:p>
        </p:txBody>
      </p:sp>
      <p:sp>
        <p:nvSpPr>
          <p:cNvPr id="50180" name="Rectangle 6"/>
          <p:cNvSpPr>
            <a:spLocks noGrp="1" noChangeArrowheads="1"/>
          </p:cNvSpPr>
          <p:nvPr>
            <p:ph type="ftr" sz="quarter" idx="4"/>
          </p:nvPr>
        </p:nvSpPr>
        <p:spPr>
          <a:noFill/>
        </p:spPr>
        <p:txBody>
          <a:bodyPr/>
          <a:lstStyle/>
          <a:p>
            <a:r>
              <a:rPr lang="en-US"/>
              <a:t>Klipsch-Hanbali</a:t>
            </a:r>
          </a:p>
        </p:txBody>
      </p:sp>
      <p:sp>
        <p:nvSpPr>
          <p:cNvPr id="50181" name="Rectangle 7"/>
          <p:cNvSpPr>
            <a:spLocks noGrp="1" noChangeArrowheads="1"/>
          </p:cNvSpPr>
          <p:nvPr>
            <p:ph type="sldNum" sz="quarter" idx="5"/>
          </p:nvPr>
        </p:nvSpPr>
        <p:spPr>
          <a:noFill/>
        </p:spPr>
        <p:txBody>
          <a:bodyPr/>
          <a:lstStyle/>
          <a:p>
            <a:fld id="{42B50319-F223-442C-A5D1-650E2B24A9C2}" type="slidenum">
              <a:rPr lang="en-US"/>
              <a:pPr/>
              <a:t>5</a:t>
            </a:fld>
            <a:endParaRPr lang="en-US"/>
          </a:p>
        </p:txBody>
      </p:sp>
      <p:sp>
        <p:nvSpPr>
          <p:cNvPr id="50182" name="Rectangle 2"/>
          <p:cNvSpPr>
            <a:spLocks noGrp="1" noRot="1" noChangeAspect="1" noChangeArrowheads="1" noTextEdit="1"/>
          </p:cNvSpPr>
          <p:nvPr>
            <p:ph type="sldImg"/>
          </p:nvPr>
        </p:nvSpPr>
        <p:spPr>
          <a:ln/>
        </p:spPr>
      </p:sp>
      <p:sp>
        <p:nvSpPr>
          <p:cNvPr id="50183" name="Rectangle 3"/>
          <p:cNvSpPr>
            <a:spLocks noGrp="1" noChangeArrowheads="1"/>
          </p:cNvSpPr>
          <p:nvPr>
            <p:ph type="body" idx="1"/>
          </p:nvPr>
        </p:nvSpPr>
        <p:spPr>
          <a:noFill/>
          <a:ln/>
        </p:spPr>
        <p:txBody>
          <a:bodyPr/>
          <a:lstStyle/>
          <a:p>
            <a:pPr algn="l">
              <a:buFont typeface="Arial" panose="020B0604020202020204" pitchFamily="34" charset="0"/>
              <a:buChar char="•"/>
            </a:pPr>
            <a:r>
              <a:rPr lang="en-US" b="1" i="0" dirty="0">
                <a:solidFill>
                  <a:srgbClr val="172B4D"/>
                </a:solidFill>
                <a:effectLst/>
                <a:latin typeface="-apple-system"/>
              </a:rPr>
              <a:t>Program Determined</a:t>
            </a:r>
            <a:r>
              <a:rPr lang="en-US" b="0" i="0" dirty="0">
                <a:solidFill>
                  <a:srgbClr val="172B4D"/>
                </a:solidFill>
                <a:effectLst/>
                <a:latin typeface="-apple-system"/>
              </a:rPr>
              <a:t>—determined by ResSim from reviewing time intervals of the input time series data.</a:t>
            </a:r>
          </a:p>
          <a:p>
            <a:pPr algn="l">
              <a:buFont typeface="Arial" panose="020B0604020202020204" pitchFamily="34" charset="0"/>
              <a:buChar char="•"/>
            </a:pPr>
            <a:r>
              <a:rPr lang="en-US" b="1" i="0" dirty="0">
                <a:solidFill>
                  <a:srgbClr val="172B4D"/>
                </a:solidFill>
                <a:effectLst/>
                <a:latin typeface="-apple-system"/>
              </a:rPr>
              <a:t>Period Average</a:t>
            </a:r>
            <a:r>
              <a:rPr lang="en-US" b="0" i="0" dirty="0">
                <a:solidFill>
                  <a:srgbClr val="172B4D"/>
                </a:solidFill>
                <a:effectLst/>
                <a:latin typeface="-apple-system"/>
              </a:rPr>
              <a:t>—typically used when the time interval of the input time series data is daily or longer.</a:t>
            </a:r>
          </a:p>
          <a:p>
            <a:pPr algn="l">
              <a:buFont typeface="Arial" panose="020B0604020202020204" pitchFamily="34" charset="0"/>
              <a:buChar char="•"/>
            </a:pPr>
            <a:r>
              <a:rPr lang="en-US" b="1" i="0" dirty="0">
                <a:solidFill>
                  <a:srgbClr val="172B4D"/>
                </a:solidFill>
                <a:effectLst/>
                <a:latin typeface="-apple-system"/>
              </a:rPr>
              <a:t>Instantaneous</a:t>
            </a:r>
            <a:r>
              <a:rPr lang="en-US" b="0" i="0" dirty="0">
                <a:solidFill>
                  <a:srgbClr val="172B4D"/>
                </a:solidFill>
                <a:effectLst/>
                <a:latin typeface="-apple-system"/>
              </a:rPr>
              <a:t>—typically used for short-interval data (e.g., hourly) that is less than a daily time interval.</a:t>
            </a:r>
          </a:p>
          <a:p>
            <a:pPr algn="l">
              <a:buFont typeface="Arial" panose="020B0604020202020204" pitchFamily="34" charset="0"/>
              <a:buChar char="•"/>
            </a:pPr>
            <a:endParaRPr lang="en-US" b="0" i="0" dirty="0">
              <a:solidFill>
                <a:srgbClr val="172B4D"/>
              </a:solidFill>
              <a:effectLst/>
              <a:latin typeface="-apple-system"/>
            </a:endParaRPr>
          </a:p>
          <a:p>
            <a:pPr algn="l">
              <a:buFont typeface="Arial" panose="020B0604020202020204" pitchFamily="34" charset="0"/>
              <a:buChar char="•"/>
            </a:pPr>
            <a:r>
              <a:rPr lang="en-US" b="1" i="0" dirty="0">
                <a:solidFill>
                  <a:srgbClr val="172B4D"/>
                </a:solidFill>
                <a:effectLst/>
                <a:latin typeface="-apple-system"/>
              </a:rPr>
              <a:t>Compute Unregulated Flows</a:t>
            </a:r>
            <a:r>
              <a:rPr lang="en-US" b="0" i="0" dirty="0">
                <a:solidFill>
                  <a:srgbClr val="172B4D"/>
                </a:solidFill>
                <a:effectLst/>
                <a:latin typeface="-apple-system"/>
              </a:rPr>
              <a:t>—ResSim performs additional calculations to determine the unregulated conditions in the watershed (i.e., without the regulation of reservoir and diversion projects). </a:t>
            </a:r>
          </a:p>
          <a:p>
            <a:pPr algn="l">
              <a:buFont typeface="Arial" panose="020B0604020202020204" pitchFamily="34" charset="0"/>
              <a:buChar char="•"/>
            </a:pPr>
            <a:r>
              <a:rPr lang="en-US" b="1" i="0" dirty="0">
                <a:solidFill>
                  <a:srgbClr val="172B4D"/>
                </a:solidFill>
                <a:effectLst/>
                <a:latin typeface="-apple-system"/>
              </a:rPr>
              <a:t>Compute Holdouts</a:t>
            </a:r>
            <a:r>
              <a:rPr lang="en-US" b="0" i="0" dirty="0">
                <a:solidFill>
                  <a:srgbClr val="172B4D"/>
                </a:solidFill>
                <a:effectLst/>
                <a:latin typeface="-apple-system"/>
              </a:rPr>
              <a:t>—ResSim calculates the amount of water the reservoir stores (as opposed to just releasing inflow). Holdouts indicate the effects of reservoir regulation and are most applicable when you will be performing a subsequent Flood Impact or Flood Damage analysis.</a:t>
            </a:r>
          </a:p>
          <a:p>
            <a:pPr algn="l">
              <a:buFont typeface="Arial" panose="020B0604020202020204" pitchFamily="34" charset="0"/>
              <a:buChar char="•"/>
            </a:pPr>
            <a:r>
              <a:rPr lang="en-US" b="1" i="0" dirty="0">
                <a:solidFill>
                  <a:srgbClr val="172B4D"/>
                </a:solidFill>
                <a:effectLst/>
                <a:latin typeface="-apple-system"/>
              </a:rPr>
              <a:t>Log Level</a:t>
            </a:r>
            <a:r>
              <a:rPr lang="en-US" b="0" i="0" dirty="0">
                <a:solidFill>
                  <a:srgbClr val="172B4D"/>
                </a:solidFill>
                <a:effectLst/>
                <a:latin typeface="-apple-system"/>
              </a:rPr>
              <a:t>—(1-10) controls the number of detailed messages that will be displayed during the computations. A log level of 10 will provide the highest level of detailed messages.</a:t>
            </a:r>
          </a:p>
        </p:txBody>
      </p:sp>
    </p:spTree>
    <p:extLst>
      <p:ext uri="{BB962C8B-B14F-4D97-AF65-F5344CB8AC3E}">
        <p14:creationId xmlns:p14="http://schemas.microsoft.com/office/powerpoint/2010/main" val="24549225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hdr" sz="quarter"/>
          </p:nvPr>
        </p:nvSpPr>
        <p:spPr>
          <a:noFill/>
        </p:spPr>
        <p:txBody>
          <a:bodyPr/>
          <a:lstStyle/>
          <a:p>
            <a:r>
              <a:rPr lang="en-US"/>
              <a:t>Alternatives and Simulations</a:t>
            </a:r>
          </a:p>
        </p:txBody>
      </p:sp>
      <p:sp>
        <p:nvSpPr>
          <p:cNvPr id="51203" name="Rectangle 3"/>
          <p:cNvSpPr>
            <a:spLocks noGrp="1" noChangeArrowheads="1"/>
          </p:cNvSpPr>
          <p:nvPr>
            <p:ph type="dt" sz="quarter" idx="1"/>
          </p:nvPr>
        </p:nvSpPr>
        <p:spPr>
          <a:noFill/>
        </p:spPr>
        <p:txBody>
          <a:bodyPr/>
          <a:lstStyle/>
          <a:p>
            <a:r>
              <a:rPr lang="en-US"/>
              <a:t>1.7-L-06</a:t>
            </a:r>
          </a:p>
        </p:txBody>
      </p:sp>
      <p:sp>
        <p:nvSpPr>
          <p:cNvPr id="51204" name="Rectangle 6"/>
          <p:cNvSpPr>
            <a:spLocks noGrp="1" noChangeArrowheads="1"/>
          </p:cNvSpPr>
          <p:nvPr>
            <p:ph type="ftr" sz="quarter" idx="4"/>
          </p:nvPr>
        </p:nvSpPr>
        <p:spPr>
          <a:noFill/>
        </p:spPr>
        <p:txBody>
          <a:bodyPr/>
          <a:lstStyle/>
          <a:p>
            <a:r>
              <a:rPr lang="en-US"/>
              <a:t>Klipsch-Hanbali</a:t>
            </a:r>
          </a:p>
        </p:txBody>
      </p:sp>
      <p:sp>
        <p:nvSpPr>
          <p:cNvPr id="51205" name="Rectangle 7"/>
          <p:cNvSpPr>
            <a:spLocks noGrp="1" noChangeArrowheads="1"/>
          </p:cNvSpPr>
          <p:nvPr>
            <p:ph type="sldNum" sz="quarter" idx="5"/>
          </p:nvPr>
        </p:nvSpPr>
        <p:spPr>
          <a:noFill/>
        </p:spPr>
        <p:txBody>
          <a:bodyPr/>
          <a:lstStyle/>
          <a:p>
            <a:fld id="{0F4959C1-FFE9-4FE8-B67B-4D1BEB291874}" type="slidenum">
              <a:rPr lang="en-US"/>
              <a:pPr/>
              <a:t>6</a:t>
            </a:fld>
            <a:endParaRPr lang="en-US"/>
          </a:p>
        </p:txBody>
      </p:sp>
      <p:sp>
        <p:nvSpPr>
          <p:cNvPr id="51206" name="Rectangle 2"/>
          <p:cNvSpPr>
            <a:spLocks noGrp="1" noRot="1" noChangeAspect="1" noChangeArrowheads="1" noTextEdit="1"/>
          </p:cNvSpPr>
          <p:nvPr>
            <p:ph type="sldImg"/>
          </p:nvPr>
        </p:nvSpPr>
        <p:spPr>
          <a:ln/>
        </p:spPr>
      </p:sp>
      <p:sp>
        <p:nvSpPr>
          <p:cNvPr id="51207"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35901239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hdr" sz="quarter"/>
          </p:nvPr>
        </p:nvSpPr>
        <p:spPr>
          <a:noFill/>
        </p:spPr>
        <p:txBody>
          <a:bodyPr/>
          <a:lstStyle/>
          <a:p>
            <a:r>
              <a:rPr lang="en-US"/>
              <a:t>Alternatives and Simulations</a:t>
            </a:r>
          </a:p>
        </p:txBody>
      </p:sp>
      <p:sp>
        <p:nvSpPr>
          <p:cNvPr id="52227" name="Rectangle 3"/>
          <p:cNvSpPr>
            <a:spLocks noGrp="1" noChangeArrowheads="1"/>
          </p:cNvSpPr>
          <p:nvPr>
            <p:ph type="dt" sz="quarter" idx="1"/>
          </p:nvPr>
        </p:nvSpPr>
        <p:spPr>
          <a:noFill/>
        </p:spPr>
        <p:txBody>
          <a:bodyPr/>
          <a:lstStyle/>
          <a:p>
            <a:r>
              <a:rPr lang="en-US"/>
              <a:t>1.7-L-06</a:t>
            </a:r>
          </a:p>
        </p:txBody>
      </p:sp>
      <p:sp>
        <p:nvSpPr>
          <p:cNvPr id="52228" name="Rectangle 6"/>
          <p:cNvSpPr>
            <a:spLocks noGrp="1" noChangeArrowheads="1"/>
          </p:cNvSpPr>
          <p:nvPr>
            <p:ph type="ftr" sz="quarter" idx="4"/>
          </p:nvPr>
        </p:nvSpPr>
        <p:spPr>
          <a:noFill/>
        </p:spPr>
        <p:txBody>
          <a:bodyPr/>
          <a:lstStyle/>
          <a:p>
            <a:r>
              <a:rPr lang="en-US"/>
              <a:t>Klipsch-Hanbali</a:t>
            </a:r>
          </a:p>
        </p:txBody>
      </p:sp>
      <p:sp>
        <p:nvSpPr>
          <p:cNvPr id="52229" name="Rectangle 7"/>
          <p:cNvSpPr>
            <a:spLocks noGrp="1" noChangeArrowheads="1"/>
          </p:cNvSpPr>
          <p:nvPr>
            <p:ph type="sldNum" sz="quarter" idx="5"/>
          </p:nvPr>
        </p:nvSpPr>
        <p:spPr>
          <a:noFill/>
        </p:spPr>
        <p:txBody>
          <a:bodyPr/>
          <a:lstStyle/>
          <a:p>
            <a:fld id="{3E95A9CB-B9CA-41E3-A1CA-87E5533D933B}" type="slidenum">
              <a:rPr lang="en-US"/>
              <a:pPr/>
              <a:t>7</a:t>
            </a:fld>
            <a:endParaRPr lang="en-US"/>
          </a:p>
        </p:txBody>
      </p:sp>
      <p:sp>
        <p:nvSpPr>
          <p:cNvPr id="52230" name="Rectangle 2"/>
          <p:cNvSpPr>
            <a:spLocks noGrp="1" noRot="1" noChangeAspect="1" noChangeArrowheads="1" noTextEdit="1"/>
          </p:cNvSpPr>
          <p:nvPr>
            <p:ph type="sldImg"/>
          </p:nvPr>
        </p:nvSpPr>
        <p:spPr>
          <a:ln/>
        </p:spPr>
      </p:sp>
      <p:sp>
        <p:nvSpPr>
          <p:cNvPr id="52231"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40877846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hdr" sz="quarter"/>
          </p:nvPr>
        </p:nvSpPr>
        <p:spPr>
          <a:noFill/>
        </p:spPr>
        <p:txBody>
          <a:bodyPr/>
          <a:lstStyle/>
          <a:p>
            <a:r>
              <a:rPr lang="en-US"/>
              <a:t>Alternatives and Simulations</a:t>
            </a:r>
          </a:p>
        </p:txBody>
      </p:sp>
      <p:sp>
        <p:nvSpPr>
          <p:cNvPr id="52227" name="Rectangle 3"/>
          <p:cNvSpPr>
            <a:spLocks noGrp="1" noChangeArrowheads="1"/>
          </p:cNvSpPr>
          <p:nvPr>
            <p:ph type="dt" sz="quarter" idx="1"/>
          </p:nvPr>
        </p:nvSpPr>
        <p:spPr>
          <a:noFill/>
        </p:spPr>
        <p:txBody>
          <a:bodyPr/>
          <a:lstStyle/>
          <a:p>
            <a:r>
              <a:rPr lang="en-US"/>
              <a:t>1.7-L-06</a:t>
            </a:r>
          </a:p>
        </p:txBody>
      </p:sp>
      <p:sp>
        <p:nvSpPr>
          <p:cNvPr id="52228" name="Rectangle 6"/>
          <p:cNvSpPr>
            <a:spLocks noGrp="1" noChangeArrowheads="1"/>
          </p:cNvSpPr>
          <p:nvPr>
            <p:ph type="ftr" sz="quarter" idx="4"/>
          </p:nvPr>
        </p:nvSpPr>
        <p:spPr>
          <a:noFill/>
        </p:spPr>
        <p:txBody>
          <a:bodyPr/>
          <a:lstStyle/>
          <a:p>
            <a:r>
              <a:rPr lang="en-US"/>
              <a:t>Klipsch-Hanbali</a:t>
            </a:r>
          </a:p>
        </p:txBody>
      </p:sp>
      <p:sp>
        <p:nvSpPr>
          <p:cNvPr id="52229" name="Rectangle 7"/>
          <p:cNvSpPr>
            <a:spLocks noGrp="1" noChangeArrowheads="1"/>
          </p:cNvSpPr>
          <p:nvPr>
            <p:ph type="sldNum" sz="quarter" idx="5"/>
          </p:nvPr>
        </p:nvSpPr>
        <p:spPr>
          <a:noFill/>
        </p:spPr>
        <p:txBody>
          <a:bodyPr/>
          <a:lstStyle/>
          <a:p>
            <a:fld id="{3E95A9CB-B9CA-41E3-A1CA-87E5533D933B}" type="slidenum">
              <a:rPr lang="en-US"/>
              <a:pPr/>
              <a:t>8</a:t>
            </a:fld>
            <a:endParaRPr lang="en-US"/>
          </a:p>
        </p:txBody>
      </p:sp>
      <p:sp>
        <p:nvSpPr>
          <p:cNvPr id="52230" name="Rectangle 2"/>
          <p:cNvSpPr>
            <a:spLocks noGrp="1" noRot="1" noChangeAspect="1" noChangeArrowheads="1" noTextEdit="1"/>
          </p:cNvSpPr>
          <p:nvPr>
            <p:ph type="sldImg"/>
          </p:nvPr>
        </p:nvSpPr>
        <p:spPr>
          <a:ln/>
        </p:spPr>
      </p:sp>
      <p:sp>
        <p:nvSpPr>
          <p:cNvPr id="52231"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29946223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hdr" sz="quarter"/>
          </p:nvPr>
        </p:nvSpPr>
        <p:spPr>
          <a:noFill/>
        </p:spPr>
        <p:txBody>
          <a:bodyPr/>
          <a:lstStyle/>
          <a:p>
            <a:r>
              <a:rPr lang="en-US"/>
              <a:t>Alternatives and Simulations</a:t>
            </a:r>
          </a:p>
        </p:txBody>
      </p:sp>
      <p:sp>
        <p:nvSpPr>
          <p:cNvPr id="52227" name="Rectangle 3"/>
          <p:cNvSpPr>
            <a:spLocks noGrp="1" noChangeArrowheads="1"/>
          </p:cNvSpPr>
          <p:nvPr>
            <p:ph type="dt" sz="quarter" idx="1"/>
          </p:nvPr>
        </p:nvSpPr>
        <p:spPr>
          <a:noFill/>
        </p:spPr>
        <p:txBody>
          <a:bodyPr/>
          <a:lstStyle/>
          <a:p>
            <a:r>
              <a:rPr lang="en-US"/>
              <a:t>1.7-L-06</a:t>
            </a:r>
          </a:p>
        </p:txBody>
      </p:sp>
      <p:sp>
        <p:nvSpPr>
          <p:cNvPr id="52228" name="Rectangle 6"/>
          <p:cNvSpPr>
            <a:spLocks noGrp="1" noChangeArrowheads="1"/>
          </p:cNvSpPr>
          <p:nvPr>
            <p:ph type="ftr" sz="quarter" idx="4"/>
          </p:nvPr>
        </p:nvSpPr>
        <p:spPr>
          <a:noFill/>
        </p:spPr>
        <p:txBody>
          <a:bodyPr/>
          <a:lstStyle/>
          <a:p>
            <a:r>
              <a:rPr lang="en-US"/>
              <a:t>Klipsch-Hanbali</a:t>
            </a:r>
          </a:p>
        </p:txBody>
      </p:sp>
      <p:sp>
        <p:nvSpPr>
          <p:cNvPr id="52229" name="Rectangle 7"/>
          <p:cNvSpPr>
            <a:spLocks noGrp="1" noChangeArrowheads="1"/>
          </p:cNvSpPr>
          <p:nvPr>
            <p:ph type="sldNum" sz="quarter" idx="5"/>
          </p:nvPr>
        </p:nvSpPr>
        <p:spPr>
          <a:noFill/>
        </p:spPr>
        <p:txBody>
          <a:bodyPr/>
          <a:lstStyle/>
          <a:p>
            <a:fld id="{3E95A9CB-B9CA-41E3-A1CA-87E5533D933B}" type="slidenum">
              <a:rPr lang="en-US"/>
              <a:pPr/>
              <a:t>9</a:t>
            </a:fld>
            <a:endParaRPr lang="en-US"/>
          </a:p>
        </p:txBody>
      </p:sp>
      <p:sp>
        <p:nvSpPr>
          <p:cNvPr id="52230" name="Rectangle 2"/>
          <p:cNvSpPr>
            <a:spLocks noGrp="1" noRot="1" noChangeAspect="1" noChangeArrowheads="1" noTextEdit="1"/>
          </p:cNvSpPr>
          <p:nvPr>
            <p:ph type="sldImg"/>
          </p:nvPr>
        </p:nvSpPr>
        <p:spPr>
          <a:ln/>
        </p:spPr>
      </p:sp>
      <p:sp>
        <p:nvSpPr>
          <p:cNvPr id="52231"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281904243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0" y="0"/>
            <a:ext cx="990600" cy="4876800"/>
          </a:xfrm>
          <a:prstGeom prst="rect">
            <a:avLst/>
          </a:prstGeom>
          <a:solidFill>
            <a:schemeClr val="accent1"/>
          </a:solidFill>
          <a:ln w="9525">
            <a:noFill/>
            <a:miter lim="800000"/>
            <a:headEnd/>
            <a:tailEnd/>
          </a:ln>
          <a:effectLst/>
        </p:spPr>
        <p:txBody>
          <a:bodyPr wrap="none" anchor="ctr"/>
          <a:lstStyle/>
          <a:p>
            <a:pPr algn="ctr" eaLnBrk="1" hangingPunct="1">
              <a:defRPr/>
            </a:pPr>
            <a:endParaRPr lang="en-US" sz="2400">
              <a:latin typeface="Times New Roman" pitchFamily="18" charset="0"/>
            </a:endParaRPr>
          </a:p>
        </p:txBody>
      </p:sp>
      <p:sp>
        <p:nvSpPr>
          <p:cNvPr id="5" name="Line 3"/>
          <p:cNvSpPr>
            <a:spLocks noChangeShapeType="1"/>
          </p:cNvSpPr>
          <p:nvPr/>
        </p:nvSpPr>
        <p:spPr bwMode="auto">
          <a:xfrm>
            <a:off x="0" y="4876800"/>
            <a:ext cx="990600" cy="0"/>
          </a:xfrm>
          <a:prstGeom prst="line">
            <a:avLst/>
          </a:prstGeom>
          <a:noFill/>
          <a:ln w="50800">
            <a:solidFill>
              <a:srgbClr val="460000"/>
            </a:solidFill>
            <a:round/>
            <a:headEnd/>
            <a:tailEnd/>
          </a:ln>
          <a:effectLst/>
        </p:spPr>
        <p:txBody>
          <a:bodyPr/>
          <a:lstStyle/>
          <a:p>
            <a:pPr>
              <a:defRPr/>
            </a:pPr>
            <a:endParaRPr lang="en-US"/>
          </a:p>
        </p:txBody>
      </p:sp>
      <p:sp>
        <p:nvSpPr>
          <p:cNvPr id="6" name="Rectangle 4"/>
          <p:cNvSpPr>
            <a:spLocks noChangeArrowheads="1"/>
          </p:cNvSpPr>
          <p:nvPr/>
        </p:nvSpPr>
        <p:spPr bwMode="auto">
          <a:xfrm>
            <a:off x="6305550" y="3532188"/>
            <a:ext cx="2438400" cy="231775"/>
          </a:xfrm>
          <a:prstGeom prst="rect">
            <a:avLst/>
          </a:prstGeom>
          <a:solidFill>
            <a:schemeClr val="folHlink"/>
          </a:solidFill>
          <a:ln w="9525">
            <a:noFill/>
            <a:miter lim="800000"/>
            <a:headEnd/>
            <a:tailEnd/>
          </a:ln>
          <a:effectLst/>
        </p:spPr>
        <p:txBody>
          <a:bodyPr wrap="none" anchor="ctr"/>
          <a:lstStyle/>
          <a:p>
            <a:pPr algn="ctr" eaLnBrk="1" hangingPunct="1">
              <a:defRPr/>
            </a:pPr>
            <a:endParaRPr lang="en-US" sz="2400">
              <a:latin typeface="Times New Roman" pitchFamily="18" charset="0"/>
            </a:endParaRPr>
          </a:p>
        </p:txBody>
      </p:sp>
      <p:sp>
        <p:nvSpPr>
          <p:cNvPr id="7" name="Line 5"/>
          <p:cNvSpPr>
            <a:spLocks noChangeShapeType="1"/>
          </p:cNvSpPr>
          <p:nvPr/>
        </p:nvSpPr>
        <p:spPr bwMode="auto">
          <a:xfrm>
            <a:off x="657225" y="3657600"/>
            <a:ext cx="8077200" cy="0"/>
          </a:xfrm>
          <a:prstGeom prst="line">
            <a:avLst/>
          </a:prstGeom>
          <a:noFill/>
          <a:ln w="44450">
            <a:solidFill>
              <a:srgbClr val="460000"/>
            </a:solidFill>
            <a:round/>
            <a:headEnd/>
            <a:tailEnd/>
          </a:ln>
          <a:effectLst/>
        </p:spPr>
        <p:txBody>
          <a:bodyPr/>
          <a:lstStyle/>
          <a:p>
            <a:pPr>
              <a:defRPr/>
            </a:pPr>
            <a:endParaRPr lang="en-US"/>
          </a:p>
        </p:txBody>
      </p:sp>
      <p:pic>
        <p:nvPicPr>
          <p:cNvPr id="8" name="Picture 11" descr="iDownload"/>
          <p:cNvPicPr>
            <a:picLocks noChangeAspect="1" noChangeArrowheads="1"/>
          </p:cNvPicPr>
          <p:nvPr userDrawn="1"/>
        </p:nvPicPr>
        <p:blipFill>
          <a:blip r:embed="rId2" cstate="print"/>
          <a:srcRect/>
          <a:stretch>
            <a:fillRect/>
          </a:stretch>
        </p:blipFill>
        <p:spPr bwMode="auto">
          <a:xfrm>
            <a:off x="95250" y="76200"/>
            <a:ext cx="971550" cy="650875"/>
          </a:xfrm>
          <a:prstGeom prst="rect">
            <a:avLst/>
          </a:prstGeom>
          <a:noFill/>
          <a:ln w="9525">
            <a:noFill/>
            <a:miter lim="800000"/>
            <a:headEnd/>
            <a:tailEnd/>
          </a:ln>
        </p:spPr>
      </p:pic>
      <p:pic>
        <p:nvPicPr>
          <p:cNvPr id="9" name="Picture 12" descr="iDownload"/>
          <p:cNvPicPr>
            <a:picLocks noChangeAspect="1" noChangeArrowheads="1"/>
          </p:cNvPicPr>
          <p:nvPr userDrawn="1"/>
        </p:nvPicPr>
        <p:blipFill>
          <a:blip r:embed="rId3" cstate="print"/>
          <a:srcRect/>
          <a:stretch>
            <a:fillRect/>
          </a:stretch>
        </p:blipFill>
        <p:spPr bwMode="auto">
          <a:xfrm>
            <a:off x="838200" y="377825"/>
            <a:ext cx="914400" cy="612775"/>
          </a:xfrm>
          <a:prstGeom prst="rect">
            <a:avLst/>
          </a:prstGeom>
          <a:noFill/>
          <a:ln w="9525">
            <a:noFill/>
            <a:miter lim="800000"/>
            <a:headEnd/>
            <a:tailEnd/>
          </a:ln>
        </p:spPr>
      </p:pic>
      <p:grpSp>
        <p:nvGrpSpPr>
          <p:cNvPr id="10" name="Group 13"/>
          <p:cNvGrpSpPr>
            <a:grpSpLocks/>
          </p:cNvGrpSpPr>
          <p:nvPr userDrawn="1"/>
        </p:nvGrpSpPr>
        <p:grpSpPr bwMode="auto">
          <a:xfrm>
            <a:off x="5543550" y="6324600"/>
            <a:ext cx="3408363" cy="377825"/>
            <a:chOff x="3492" y="3984"/>
            <a:chExt cx="2147" cy="238"/>
          </a:xfrm>
        </p:grpSpPr>
        <p:pic>
          <p:nvPicPr>
            <p:cNvPr id="11" name="Picture 14" descr="castle_red"/>
            <p:cNvPicPr>
              <a:picLocks noChangeAspect="1" noChangeArrowheads="1"/>
            </p:cNvPicPr>
            <p:nvPr/>
          </p:nvPicPr>
          <p:blipFill>
            <a:blip r:embed="rId4" cstate="print"/>
            <a:srcRect/>
            <a:stretch>
              <a:fillRect/>
            </a:stretch>
          </p:blipFill>
          <p:spPr bwMode="auto">
            <a:xfrm>
              <a:off x="5328" y="3984"/>
              <a:ext cx="311" cy="238"/>
            </a:xfrm>
            <a:prstGeom prst="rect">
              <a:avLst/>
            </a:prstGeom>
            <a:noFill/>
            <a:ln w="9525">
              <a:noFill/>
              <a:miter lim="800000"/>
              <a:headEnd/>
              <a:tailEnd/>
            </a:ln>
          </p:spPr>
        </p:pic>
        <p:sp>
          <p:nvSpPr>
            <p:cNvPr id="12" name="Text Box 15"/>
            <p:cNvSpPr txBox="1">
              <a:spLocks noChangeArrowheads="1"/>
            </p:cNvSpPr>
            <p:nvPr/>
          </p:nvSpPr>
          <p:spPr bwMode="auto">
            <a:xfrm>
              <a:off x="3492" y="4020"/>
              <a:ext cx="1824" cy="179"/>
            </a:xfrm>
            <a:prstGeom prst="rect">
              <a:avLst/>
            </a:prstGeom>
            <a:noFill/>
            <a:ln w="9525">
              <a:noFill/>
              <a:miter lim="800000"/>
              <a:headEnd/>
              <a:tailEnd/>
            </a:ln>
            <a:effectLst/>
          </p:spPr>
          <p:txBody>
            <a:bodyPr lIns="85121" tIns="42561" rIns="85121" bIns="42561">
              <a:spAutoFit/>
            </a:bodyPr>
            <a:lstStyle/>
            <a:p>
              <a:pPr algn="r" defTabSz="850900">
                <a:spcBef>
                  <a:spcPct val="50000"/>
                </a:spcBef>
                <a:defRPr/>
              </a:pPr>
              <a:r>
                <a:rPr lang="en-US" sz="1300" b="1">
                  <a:latin typeface="Arial" charset="0"/>
                </a:rPr>
                <a:t>Hydrologic Engineering Center</a:t>
              </a:r>
              <a:endParaRPr lang="en-US" sz="1300" b="1">
                <a:solidFill>
                  <a:schemeClr val="bg1"/>
                </a:solidFill>
                <a:latin typeface="Arial" charset="0"/>
              </a:endParaRPr>
            </a:p>
          </p:txBody>
        </p:sp>
      </p:grpSp>
      <p:sp>
        <p:nvSpPr>
          <p:cNvPr id="288774" name="Rectangle 6"/>
          <p:cNvSpPr>
            <a:spLocks noGrp="1" noChangeArrowheads="1"/>
          </p:cNvSpPr>
          <p:nvPr>
            <p:ph type="ctrTitle"/>
          </p:nvPr>
        </p:nvSpPr>
        <p:spPr>
          <a:xfrm>
            <a:off x="1804988" y="1143000"/>
            <a:ext cx="6934200" cy="2209800"/>
          </a:xfrm>
        </p:spPr>
        <p:txBody>
          <a:bodyPr/>
          <a:lstStyle>
            <a:lvl1pPr>
              <a:defRPr sz="4600"/>
            </a:lvl1pPr>
          </a:lstStyle>
          <a:p>
            <a:r>
              <a:rPr lang="en-US"/>
              <a:t>Click to edit Master title style</a:t>
            </a:r>
          </a:p>
        </p:txBody>
      </p:sp>
      <p:sp>
        <p:nvSpPr>
          <p:cNvPr id="288775" name="Rectangle 7"/>
          <p:cNvSpPr>
            <a:spLocks noGrp="1" noChangeArrowheads="1"/>
          </p:cNvSpPr>
          <p:nvPr>
            <p:ph type="subTitle" idx="1"/>
          </p:nvPr>
        </p:nvSpPr>
        <p:spPr>
          <a:xfrm>
            <a:off x="1843088" y="3962400"/>
            <a:ext cx="6858000" cy="1600200"/>
          </a:xfrm>
        </p:spPr>
        <p:txBody>
          <a:bodyPr anchor="ctr"/>
          <a:lstStyle>
            <a:lvl1pPr marL="0" indent="0" algn="ctr">
              <a:buFont typeface="Wingdings" pitchFamily="2" charset="2"/>
              <a:buNone/>
              <a:defRPr/>
            </a:lvl1pPr>
          </a:lstStyle>
          <a:p>
            <a:r>
              <a:rPr lang="en-US"/>
              <a:t>Click to edit Master subtitle style</a:t>
            </a:r>
          </a:p>
        </p:txBody>
      </p:sp>
      <p:sp>
        <p:nvSpPr>
          <p:cNvPr id="13" name="Rectangle 8"/>
          <p:cNvSpPr>
            <a:spLocks noGrp="1" noChangeArrowheads="1"/>
          </p:cNvSpPr>
          <p:nvPr>
            <p:ph type="dt" sz="half" idx="10"/>
          </p:nvPr>
        </p:nvSpPr>
        <p:spPr>
          <a:xfrm>
            <a:off x="912813" y="6251575"/>
            <a:ext cx="1905000" cy="457200"/>
          </a:xfrm>
        </p:spPr>
        <p:txBody>
          <a:bodyPr/>
          <a:lstStyle>
            <a:lvl1pPr>
              <a:defRPr b="0" smtClean="0">
                <a:solidFill>
                  <a:schemeClr val="tx1"/>
                </a:solidFill>
                <a:latin typeface="Arial" charset="0"/>
              </a:defRPr>
            </a:lvl1pPr>
          </a:lstStyle>
          <a:p>
            <a:pPr>
              <a:defRPr/>
            </a:pPr>
            <a:endParaRPr lang="en-US"/>
          </a:p>
        </p:txBody>
      </p:sp>
      <p:sp>
        <p:nvSpPr>
          <p:cNvPr id="14" name="Rectangle 9"/>
          <p:cNvSpPr>
            <a:spLocks noGrp="1" noChangeArrowheads="1"/>
          </p:cNvSpPr>
          <p:nvPr>
            <p:ph type="ftr" sz="quarter" idx="11"/>
          </p:nvPr>
        </p:nvSpPr>
        <p:spPr bwMode="auto">
          <a:xfrm>
            <a:off x="3354388" y="6248400"/>
            <a:ext cx="2895600" cy="45720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ctr" eaLnBrk="1" hangingPunct="1">
              <a:defRPr sz="1000" smtClean="0">
                <a:latin typeface="Arial" charset="0"/>
              </a:defRPr>
            </a:lvl1pPr>
          </a:lstStyle>
          <a:p>
            <a:pPr>
              <a:defRPr/>
            </a:pPr>
            <a:endParaRPr lang="en-US"/>
          </a:p>
        </p:txBody>
      </p:sp>
      <p:sp>
        <p:nvSpPr>
          <p:cNvPr id="15" name="Rectangle 10"/>
          <p:cNvSpPr>
            <a:spLocks noGrp="1" noChangeArrowheads="1"/>
          </p:cNvSpPr>
          <p:nvPr>
            <p:ph type="sldNum" sz="quarter" idx="12"/>
          </p:nvPr>
        </p:nvSpPr>
        <p:spPr bwMode="auto">
          <a:xfrm>
            <a:off x="6781800" y="6248400"/>
            <a:ext cx="1905000" cy="45720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r" eaLnBrk="1" hangingPunct="1">
              <a:defRPr sz="1000" smtClean="0">
                <a:latin typeface="Arial" charset="0"/>
              </a:defRPr>
            </a:lvl1pPr>
          </a:lstStyle>
          <a:p>
            <a:pPr>
              <a:defRPr/>
            </a:pPr>
            <a:fld id="{86B500D6-5D1E-4C2B-B77C-A70FD1FC25E3}"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7"/>
          <p:cNvSpPr>
            <a:spLocks noGrp="1" noChangeArrowheads="1"/>
          </p:cNvSpPr>
          <p:nvPr>
            <p:ph type="dt" sz="half" idx="10"/>
          </p:nvPr>
        </p:nvSpPr>
        <p:spPr>
          <a:ln/>
        </p:spPr>
        <p:txBody>
          <a:bodyPr/>
          <a:lstStyle>
            <a:lvl1pPr>
              <a:defRPr/>
            </a:lvl1pPr>
          </a:lstStyle>
          <a:p>
            <a:pPr>
              <a:defRPr/>
            </a:pP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2125" y="76200"/>
            <a:ext cx="2076450" cy="6477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76200"/>
            <a:ext cx="6080125" cy="6477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7"/>
          <p:cNvSpPr>
            <a:spLocks noGrp="1" noChangeArrowheads="1"/>
          </p:cNvSpPr>
          <p:nvPr>
            <p:ph type="dt" sz="half" idx="10"/>
          </p:nvPr>
        </p:nvSpPr>
        <p:spPr>
          <a:ln/>
        </p:spPr>
        <p:txBody>
          <a:bodyPr/>
          <a:lstStyle>
            <a:lvl1pPr>
              <a:defRPr/>
            </a:lvl1pPr>
          </a:lstStyle>
          <a:p>
            <a:pPr>
              <a:defRPr/>
            </a:pP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543050" y="76200"/>
            <a:ext cx="7375525" cy="1085850"/>
          </a:xfrm>
        </p:spPr>
        <p:txBody>
          <a:bodyPr/>
          <a:lstStyle/>
          <a:p>
            <a:r>
              <a:rPr lang="en-US"/>
              <a:t>Click to edit Master title style</a:t>
            </a:r>
          </a:p>
        </p:txBody>
      </p:sp>
      <p:sp>
        <p:nvSpPr>
          <p:cNvPr id="3" name="Text Placeholder 2"/>
          <p:cNvSpPr>
            <a:spLocks noGrp="1"/>
          </p:cNvSpPr>
          <p:nvPr>
            <p:ph type="body" sz="half" idx="1"/>
          </p:nvPr>
        </p:nvSpPr>
        <p:spPr>
          <a:xfrm>
            <a:off x="609600" y="1543050"/>
            <a:ext cx="4076700" cy="50101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838700" y="1543050"/>
            <a:ext cx="4076700" cy="50101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7"/>
          <p:cNvSpPr>
            <a:spLocks noGrp="1" noChangeArrowheads="1"/>
          </p:cNvSpPr>
          <p:nvPr>
            <p:ph type="dt" sz="half" idx="10"/>
          </p:nvPr>
        </p:nvSpPr>
        <p:spPr>
          <a:ln/>
        </p:spPr>
        <p:txBody>
          <a:bodyPr/>
          <a:lstStyle>
            <a:lvl1pPr>
              <a:defRPr/>
            </a:lvl1pPr>
          </a:lstStyle>
          <a:p>
            <a:pPr>
              <a:defRPr/>
            </a:pP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7"/>
          <p:cNvSpPr>
            <a:spLocks noGrp="1" noChangeArrowheads="1"/>
          </p:cNvSpPr>
          <p:nvPr>
            <p:ph type="dt" sz="half" idx="10"/>
          </p:nvPr>
        </p:nvSpPr>
        <p:spPr>
          <a:ln/>
        </p:spPr>
        <p:txBody>
          <a:bodyPr/>
          <a:lstStyle>
            <a:lvl1pPr>
              <a:defRPr/>
            </a:lvl1pPr>
          </a:lstStyle>
          <a:p>
            <a:pPr>
              <a:defRPr/>
            </a:pP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7"/>
          <p:cNvSpPr>
            <a:spLocks noGrp="1" noChangeArrowheads="1"/>
          </p:cNvSpPr>
          <p:nvPr>
            <p:ph type="dt" sz="half" idx="10"/>
          </p:nvPr>
        </p:nvSpPr>
        <p:spPr>
          <a:ln/>
        </p:spPr>
        <p:txBody>
          <a:bodyPr/>
          <a:lstStyle>
            <a:lvl1pPr>
              <a:defRPr/>
            </a:lvl1pPr>
          </a:lstStyle>
          <a:p>
            <a:pPr>
              <a:defRPr/>
            </a:pP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543050"/>
            <a:ext cx="4076700" cy="50101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838700" y="1543050"/>
            <a:ext cx="4076700" cy="50101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7"/>
          <p:cNvSpPr>
            <a:spLocks noGrp="1" noChangeArrowheads="1"/>
          </p:cNvSpPr>
          <p:nvPr>
            <p:ph type="dt" sz="half" idx="10"/>
          </p:nvPr>
        </p:nvSpPr>
        <p:spPr>
          <a:ln/>
        </p:spPr>
        <p:txBody>
          <a:bodyPr/>
          <a:lstStyle>
            <a:lvl1pPr>
              <a:defRPr/>
            </a:lvl1pPr>
          </a:lstStyle>
          <a:p>
            <a:pPr>
              <a:defRPr/>
            </a:pP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7"/>
          <p:cNvSpPr>
            <a:spLocks noGrp="1" noChangeArrowheads="1"/>
          </p:cNvSpPr>
          <p:nvPr>
            <p:ph type="dt" sz="half" idx="10"/>
          </p:nvPr>
        </p:nvSpPr>
        <p:spPr>
          <a:ln/>
        </p:spPr>
        <p:txBody>
          <a:bodyPr/>
          <a:lstStyle>
            <a:lvl1pPr>
              <a:defRPr/>
            </a:lvl1pPr>
          </a:lstStyle>
          <a:p>
            <a:pPr>
              <a:defRPr/>
            </a:pP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7"/>
          <p:cNvSpPr>
            <a:spLocks noGrp="1" noChangeArrowheads="1"/>
          </p:cNvSpPr>
          <p:nvPr>
            <p:ph type="dt" sz="half" idx="10"/>
          </p:nvPr>
        </p:nvSpPr>
        <p:spPr>
          <a:ln/>
        </p:spPr>
        <p:txBody>
          <a:bodyPr/>
          <a:lstStyle>
            <a:lvl1pPr>
              <a:defRPr/>
            </a:lvl1pPr>
          </a:lstStyle>
          <a:p>
            <a:pPr>
              <a:defRPr/>
            </a:pP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7"/>
          <p:cNvSpPr>
            <a:spLocks noGrp="1" noChangeArrowheads="1"/>
          </p:cNvSpPr>
          <p:nvPr>
            <p:ph type="dt" sz="half" idx="10"/>
          </p:nvPr>
        </p:nvSpPr>
        <p:spPr>
          <a:ln/>
        </p:spPr>
        <p:txBody>
          <a:bodyPr/>
          <a:lstStyle>
            <a:lvl1pPr>
              <a:defRPr/>
            </a:lvl1pPr>
          </a:lstStyle>
          <a:p>
            <a:pPr>
              <a:defRPr/>
            </a:pPr>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7"/>
          <p:cNvSpPr>
            <a:spLocks noGrp="1" noChangeArrowheads="1"/>
          </p:cNvSpPr>
          <p:nvPr>
            <p:ph type="dt" sz="half" idx="10"/>
          </p:nvPr>
        </p:nvSpPr>
        <p:spPr>
          <a:ln/>
        </p:spPr>
        <p:txBody>
          <a:bodyPr/>
          <a:lstStyle>
            <a:lvl1pPr>
              <a:defRPr/>
            </a:lvl1pPr>
          </a:lstStyle>
          <a:p>
            <a:pPr>
              <a:defRPr/>
            </a:pP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7"/>
          <p:cNvSpPr>
            <a:spLocks noGrp="1" noChangeArrowheads="1"/>
          </p:cNvSpPr>
          <p:nvPr>
            <p:ph type="dt" sz="half" idx="10"/>
          </p:nvPr>
        </p:nvSpPr>
        <p:spPr>
          <a:ln/>
        </p:spPr>
        <p:txBody>
          <a:bodyPr/>
          <a:lstStyle>
            <a:lvl1pPr>
              <a:defRPr/>
            </a:lvl1pPr>
          </a:lstStyle>
          <a:p>
            <a:pPr>
              <a:defRPr/>
            </a:pP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pSp>
        <p:nvGrpSpPr>
          <p:cNvPr id="1026" name="Group 2"/>
          <p:cNvGrpSpPr>
            <a:grpSpLocks/>
          </p:cNvGrpSpPr>
          <p:nvPr userDrawn="1"/>
        </p:nvGrpSpPr>
        <p:grpSpPr bwMode="auto">
          <a:xfrm>
            <a:off x="152400" y="1169988"/>
            <a:ext cx="8839200" cy="152400"/>
            <a:chOff x="96" y="432"/>
            <a:chExt cx="5568" cy="96"/>
          </a:xfrm>
        </p:grpSpPr>
        <p:sp>
          <p:nvSpPr>
            <p:cNvPr id="287747" name="Rectangle 3"/>
            <p:cNvSpPr>
              <a:spLocks noChangeArrowheads="1"/>
            </p:cNvSpPr>
            <p:nvPr/>
          </p:nvSpPr>
          <p:spPr bwMode="auto">
            <a:xfrm>
              <a:off x="5040" y="432"/>
              <a:ext cx="624" cy="96"/>
            </a:xfrm>
            <a:prstGeom prst="rect">
              <a:avLst/>
            </a:prstGeom>
            <a:solidFill>
              <a:schemeClr val="folHlink"/>
            </a:solidFill>
            <a:ln w="9525">
              <a:noFill/>
              <a:miter lim="800000"/>
              <a:headEnd/>
              <a:tailEnd/>
            </a:ln>
            <a:effectLst/>
          </p:spPr>
          <p:txBody>
            <a:bodyPr wrap="none" anchor="ctr"/>
            <a:lstStyle/>
            <a:p>
              <a:pPr algn="ctr" eaLnBrk="1" hangingPunct="1">
                <a:defRPr/>
              </a:pPr>
              <a:endParaRPr lang="en-US" sz="2400">
                <a:latin typeface="Times New Roman" pitchFamily="18" charset="0"/>
              </a:endParaRPr>
            </a:p>
          </p:txBody>
        </p:sp>
        <p:sp>
          <p:nvSpPr>
            <p:cNvPr id="287748" name="Line 4"/>
            <p:cNvSpPr>
              <a:spLocks noChangeShapeType="1"/>
            </p:cNvSpPr>
            <p:nvPr/>
          </p:nvSpPr>
          <p:spPr bwMode="auto">
            <a:xfrm>
              <a:off x="96" y="480"/>
              <a:ext cx="5376" cy="0"/>
            </a:xfrm>
            <a:prstGeom prst="line">
              <a:avLst/>
            </a:prstGeom>
            <a:noFill/>
            <a:ln w="19050">
              <a:solidFill>
                <a:srgbClr val="01345F"/>
              </a:solidFill>
              <a:round/>
              <a:headEnd/>
              <a:tailEnd/>
            </a:ln>
            <a:effectLst/>
          </p:spPr>
          <p:txBody>
            <a:bodyPr/>
            <a:lstStyle/>
            <a:p>
              <a:pPr>
                <a:defRPr/>
              </a:pPr>
              <a:endParaRPr lang="en-US"/>
            </a:p>
          </p:txBody>
        </p:sp>
      </p:grpSp>
      <p:sp>
        <p:nvSpPr>
          <p:cNvPr id="1027" name="Rectangle 5"/>
          <p:cNvSpPr>
            <a:spLocks noGrp="1" noChangeArrowheads="1"/>
          </p:cNvSpPr>
          <p:nvPr>
            <p:ph type="title"/>
          </p:nvPr>
        </p:nvSpPr>
        <p:spPr bwMode="auto">
          <a:xfrm>
            <a:off x="1543050" y="76200"/>
            <a:ext cx="7375525" cy="10858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Reservoir Network Module</a:t>
            </a:r>
          </a:p>
        </p:txBody>
      </p:sp>
      <p:sp>
        <p:nvSpPr>
          <p:cNvPr id="1028" name="Rectangle 6"/>
          <p:cNvSpPr>
            <a:spLocks noGrp="1" noChangeArrowheads="1"/>
          </p:cNvSpPr>
          <p:nvPr>
            <p:ph type="body" idx="1"/>
          </p:nvPr>
        </p:nvSpPr>
        <p:spPr bwMode="auto">
          <a:xfrm>
            <a:off x="609600" y="1543050"/>
            <a:ext cx="8305800" cy="50101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87751" name="Rectangle 7"/>
          <p:cNvSpPr>
            <a:spLocks noGrp="1" noChangeArrowheads="1"/>
          </p:cNvSpPr>
          <p:nvPr>
            <p:ph type="dt" sz="half" idx="2"/>
          </p:nvPr>
        </p:nvSpPr>
        <p:spPr bwMode="auto">
          <a:xfrm>
            <a:off x="304800" y="6556375"/>
            <a:ext cx="1676400" cy="2254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b="1" smtClean="0">
                <a:solidFill>
                  <a:srgbClr val="01345F"/>
                </a:solidFill>
                <a:latin typeface="Garamond" pitchFamily="18" charset="0"/>
              </a:defRPr>
            </a:lvl1pPr>
          </a:lstStyle>
          <a:p>
            <a:pPr>
              <a:defRPr/>
            </a:pPr>
            <a:endParaRPr lang="en-US"/>
          </a:p>
        </p:txBody>
      </p:sp>
      <p:sp>
        <p:nvSpPr>
          <p:cNvPr id="287752" name="Rectangle 8"/>
          <p:cNvSpPr>
            <a:spLocks noChangeArrowheads="1"/>
          </p:cNvSpPr>
          <p:nvPr userDrawn="1"/>
        </p:nvSpPr>
        <p:spPr bwMode="auto">
          <a:xfrm>
            <a:off x="0" y="1524000"/>
            <a:ext cx="457200" cy="4924425"/>
          </a:xfrm>
          <a:prstGeom prst="rect">
            <a:avLst/>
          </a:prstGeom>
          <a:solidFill>
            <a:schemeClr val="accent1"/>
          </a:solidFill>
          <a:ln w="9525">
            <a:noFill/>
            <a:miter lim="800000"/>
            <a:headEnd/>
            <a:tailEnd/>
          </a:ln>
          <a:effectLst/>
        </p:spPr>
        <p:txBody>
          <a:bodyPr wrap="none" anchor="ctr"/>
          <a:lstStyle/>
          <a:p>
            <a:pPr algn="ctr" eaLnBrk="1" hangingPunct="1">
              <a:defRPr/>
            </a:pPr>
            <a:endParaRPr lang="en-US" sz="2400">
              <a:latin typeface="Times New Roman" pitchFamily="18" charset="0"/>
            </a:endParaRPr>
          </a:p>
        </p:txBody>
      </p:sp>
      <p:sp>
        <p:nvSpPr>
          <p:cNvPr id="287753" name="Line 9"/>
          <p:cNvSpPr>
            <a:spLocks noChangeShapeType="1"/>
          </p:cNvSpPr>
          <p:nvPr userDrawn="1"/>
        </p:nvSpPr>
        <p:spPr bwMode="auto">
          <a:xfrm rot="5400000">
            <a:off x="-2625725" y="3997325"/>
            <a:ext cx="5710238" cy="1588"/>
          </a:xfrm>
          <a:prstGeom prst="line">
            <a:avLst/>
          </a:prstGeom>
          <a:noFill/>
          <a:ln w="19050">
            <a:solidFill>
              <a:srgbClr val="01345F"/>
            </a:solidFill>
            <a:round/>
            <a:headEnd/>
            <a:tailEnd/>
          </a:ln>
          <a:effectLst/>
        </p:spPr>
        <p:txBody>
          <a:bodyPr/>
          <a:lstStyle/>
          <a:p>
            <a:pPr>
              <a:defRPr/>
            </a:pPr>
            <a:endParaRPr lang="en-US"/>
          </a:p>
        </p:txBody>
      </p:sp>
      <p:pic>
        <p:nvPicPr>
          <p:cNvPr id="1032" name="Picture 10" descr="iDownload"/>
          <p:cNvPicPr>
            <a:picLocks noChangeAspect="1" noChangeArrowheads="1"/>
          </p:cNvPicPr>
          <p:nvPr userDrawn="1"/>
        </p:nvPicPr>
        <p:blipFill>
          <a:blip r:embed="rId14" cstate="print"/>
          <a:srcRect/>
          <a:stretch>
            <a:fillRect/>
          </a:stretch>
        </p:blipFill>
        <p:spPr bwMode="auto">
          <a:xfrm>
            <a:off x="47625" y="676275"/>
            <a:ext cx="1093788" cy="733425"/>
          </a:xfrm>
          <a:prstGeom prst="rect">
            <a:avLst/>
          </a:prstGeom>
          <a:noFill/>
          <a:ln w="9525">
            <a:noFill/>
            <a:miter lim="800000"/>
            <a:headEnd/>
            <a:tailEnd/>
          </a:ln>
        </p:spPr>
      </p:pic>
      <p:pic>
        <p:nvPicPr>
          <p:cNvPr id="1033" name="Picture 11" descr="iDownload"/>
          <p:cNvPicPr>
            <a:picLocks noChangeAspect="1" noChangeArrowheads="1"/>
          </p:cNvPicPr>
          <p:nvPr userDrawn="1"/>
        </p:nvPicPr>
        <p:blipFill>
          <a:blip r:embed="rId15" cstate="print"/>
          <a:srcRect/>
          <a:stretch>
            <a:fillRect/>
          </a:stretch>
        </p:blipFill>
        <p:spPr bwMode="auto">
          <a:xfrm>
            <a:off x="419100" y="93663"/>
            <a:ext cx="1106488" cy="741362"/>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82"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Lst>
  <p:txStyles>
    <p:titleStyle>
      <a:lvl1pPr algn="l" rtl="0" eaLnBrk="0" fontAlgn="base" hangingPunct="0">
        <a:spcBef>
          <a:spcPct val="0"/>
        </a:spcBef>
        <a:spcAft>
          <a:spcPct val="0"/>
        </a:spcAft>
        <a:defRPr sz="4000" b="1">
          <a:solidFill>
            <a:srgbClr val="01345F"/>
          </a:solidFill>
          <a:latin typeface="+mj-lt"/>
          <a:ea typeface="+mj-ea"/>
          <a:cs typeface="+mj-cs"/>
        </a:defRPr>
      </a:lvl1pPr>
      <a:lvl2pPr algn="l" rtl="0" eaLnBrk="0" fontAlgn="base" hangingPunct="0">
        <a:spcBef>
          <a:spcPct val="0"/>
        </a:spcBef>
        <a:spcAft>
          <a:spcPct val="0"/>
        </a:spcAft>
        <a:defRPr sz="4000" b="1">
          <a:solidFill>
            <a:srgbClr val="01345F"/>
          </a:solidFill>
          <a:latin typeface="Book Antiqua" pitchFamily="18" charset="0"/>
        </a:defRPr>
      </a:lvl2pPr>
      <a:lvl3pPr algn="l" rtl="0" eaLnBrk="0" fontAlgn="base" hangingPunct="0">
        <a:spcBef>
          <a:spcPct val="0"/>
        </a:spcBef>
        <a:spcAft>
          <a:spcPct val="0"/>
        </a:spcAft>
        <a:defRPr sz="4000" b="1">
          <a:solidFill>
            <a:srgbClr val="01345F"/>
          </a:solidFill>
          <a:latin typeface="Book Antiqua" pitchFamily="18" charset="0"/>
        </a:defRPr>
      </a:lvl3pPr>
      <a:lvl4pPr algn="l" rtl="0" eaLnBrk="0" fontAlgn="base" hangingPunct="0">
        <a:spcBef>
          <a:spcPct val="0"/>
        </a:spcBef>
        <a:spcAft>
          <a:spcPct val="0"/>
        </a:spcAft>
        <a:defRPr sz="4000" b="1">
          <a:solidFill>
            <a:srgbClr val="01345F"/>
          </a:solidFill>
          <a:latin typeface="Book Antiqua" pitchFamily="18" charset="0"/>
        </a:defRPr>
      </a:lvl4pPr>
      <a:lvl5pPr algn="l" rtl="0" eaLnBrk="0" fontAlgn="base" hangingPunct="0">
        <a:spcBef>
          <a:spcPct val="0"/>
        </a:spcBef>
        <a:spcAft>
          <a:spcPct val="0"/>
        </a:spcAft>
        <a:defRPr sz="4000" b="1">
          <a:solidFill>
            <a:srgbClr val="01345F"/>
          </a:solidFill>
          <a:latin typeface="Book Antiqua" pitchFamily="18" charset="0"/>
        </a:defRPr>
      </a:lvl5pPr>
      <a:lvl6pPr marL="457200" algn="l" rtl="0" fontAlgn="base">
        <a:spcBef>
          <a:spcPct val="0"/>
        </a:spcBef>
        <a:spcAft>
          <a:spcPct val="0"/>
        </a:spcAft>
        <a:defRPr sz="4000" b="1">
          <a:solidFill>
            <a:srgbClr val="01345F"/>
          </a:solidFill>
          <a:latin typeface="Book Antiqua" pitchFamily="18" charset="0"/>
        </a:defRPr>
      </a:lvl6pPr>
      <a:lvl7pPr marL="914400" algn="l" rtl="0" fontAlgn="base">
        <a:spcBef>
          <a:spcPct val="0"/>
        </a:spcBef>
        <a:spcAft>
          <a:spcPct val="0"/>
        </a:spcAft>
        <a:defRPr sz="4000" b="1">
          <a:solidFill>
            <a:srgbClr val="01345F"/>
          </a:solidFill>
          <a:latin typeface="Book Antiqua" pitchFamily="18" charset="0"/>
        </a:defRPr>
      </a:lvl7pPr>
      <a:lvl8pPr marL="1371600" algn="l" rtl="0" fontAlgn="base">
        <a:spcBef>
          <a:spcPct val="0"/>
        </a:spcBef>
        <a:spcAft>
          <a:spcPct val="0"/>
        </a:spcAft>
        <a:defRPr sz="4000" b="1">
          <a:solidFill>
            <a:srgbClr val="01345F"/>
          </a:solidFill>
          <a:latin typeface="Book Antiqua" pitchFamily="18" charset="0"/>
        </a:defRPr>
      </a:lvl8pPr>
      <a:lvl9pPr marL="1828800" algn="l" rtl="0" fontAlgn="base">
        <a:spcBef>
          <a:spcPct val="0"/>
        </a:spcBef>
        <a:spcAft>
          <a:spcPct val="0"/>
        </a:spcAft>
        <a:defRPr sz="4000" b="1">
          <a:solidFill>
            <a:srgbClr val="01345F"/>
          </a:solidFill>
          <a:latin typeface="Book Antiqua" pitchFamily="18" charset="0"/>
        </a:defRPr>
      </a:lvl9pPr>
    </p:titleStyle>
    <p:bodyStyle>
      <a:lvl1pPr marL="342900" indent="-342900" algn="l" rtl="0" eaLnBrk="0" fontAlgn="base" hangingPunct="0">
        <a:spcBef>
          <a:spcPct val="20000"/>
        </a:spcBef>
        <a:spcAft>
          <a:spcPct val="0"/>
        </a:spcAft>
        <a:buClr>
          <a:schemeClr val="folHlink"/>
        </a:buClr>
        <a:buSzPct val="90000"/>
        <a:buFont typeface="Wingdings" pitchFamily="2" charset="2"/>
        <a:buChar char="n"/>
        <a:defRPr sz="3200">
          <a:solidFill>
            <a:srgbClr val="01345F"/>
          </a:solidFill>
          <a:latin typeface="+mn-lt"/>
          <a:ea typeface="+mn-ea"/>
          <a:cs typeface="+mn-cs"/>
        </a:defRPr>
      </a:lvl1pPr>
      <a:lvl2pPr marL="742950" indent="-285750" algn="l" rtl="0" eaLnBrk="0" fontAlgn="base" hangingPunct="0">
        <a:spcBef>
          <a:spcPct val="20000"/>
        </a:spcBef>
        <a:spcAft>
          <a:spcPct val="0"/>
        </a:spcAft>
        <a:buClr>
          <a:schemeClr val="accent1"/>
        </a:buClr>
        <a:buSzPct val="75000"/>
        <a:buFont typeface="Wingdings" pitchFamily="2" charset="2"/>
        <a:buChar char="n"/>
        <a:defRPr sz="2800">
          <a:solidFill>
            <a:srgbClr val="01345F"/>
          </a:solidFill>
          <a:latin typeface="+mn-lt"/>
        </a:defRPr>
      </a:lvl2pPr>
      <a:lvl3pPr marL="1143000" indent="-228600" algn="l" rtl="0" eaLnBrk="0" fontAlgn="base" hangingPunct="0">
        <a:spcBef>
          <a:spcPct val="20000"/>
        </a:spcBef>
        <a:spcAft>
          <a:spcPct val="0"/>
        </a:spcAft>
        <a:buClr>
          <a:schemeClr val="folHlink"/>
        </a:buClr>
        <a:buSzPct val="55000"/>
        <a:buFont typeface="Wingdings" pitchFamily="2" charset="2"/>
        <a:buChar char="n"/>
        <a:defRPr sz="2500">
          <a:solidFill>
            <a:srgbClr val="01345F"/>
          </a:solidFill>
          <a:latin typeface="+mn-lt"/>
        </a:defRPr>
      </a:lvl3pPr>
      <a:lvl4pPr marL="1600200" indent="-228600" algn="l" rtl="0" eaLnBrk="0" fontAlgn="base" hangingPunct="0">
        <a:spcBef>
          <a:spcPct val="20000"/>
        </a:spcBef>
        <a:spcAft>
          <a:spcPct val="0"/>
        </a:spcAft>
        <a:buClr>
          <a:schemeClr val="accent1"/>
        </a:buClr>
        <a:buFont typeface="Wingdings" pitchFamily="2" charset="2"/>
        <a:buChar char="§"/>
        <a:defRPr sz="2300">
          <a:solidFill>
            <a:srgbClr val="01345F"/>
          </a:solidFill>
          <a:latin typeface="+mn-lt"/>
        </a:defRPr>
      </a:lvl4pPr>
      <a:lvl5pPr marL="2057400" indent="-228600" algn="l" rtl="0" eaLnBrk="0" fontAlgn="base" hangingPunct="0">
        <a:spcBef>
          <a:spcPct val="20000"/>
        </a:spcBef>
        <a:spcAft>
          <a:spcPct val="0"/>
        </a:spcAft>
        <a:buClr>
          <a:schemeClr val="accent1"/>
        </a:buClr>
        <a:buFont typeface="Wingdings" pitchFamily="2" charset="2"/>
        <a:buChar char="§"/>
        <a:defRPr sz="2000">
          <a:solidFill>
            <a:srgbClr val="01345F"/>
          </a:solidFill>
          <a:latin typeface="+mn-lt"/>
        </a:defRPr>
      </a:lvl5pPr>
      <a:lvl6pPr marL="2514600" indent="-228600" algn="l" rtl="0" fontAlgn="base">
        <a:spcBef>
          <a:spcPct val="20000"/>
        </a:spcBef>
        <a:spcAft>
          <a:spcPct val="0"/>
        </a:spcAft>
        <a:buClr>
          <a:schemeClr val="accent1"/>
        </a:buClr>
        <a:buFont typeface="Wingdings" pitchFamily="2" charset="2"/>
        <a:buChar char="§"/>
        <a:defRPr sz="2000">
          <a:solidFill>
            <a:srgbClr val="01345F"/>
          </a:solidFill>
          <a:latin typeface="+mn-lt"/>
        </a:defRPr>
      </a:lvl6pPr>
      <a:lvl7pPr marL="2971800" indent="-228600" algn="l" rtl="0" fontAlgn="base">
        <a:spcBef>
          <a:spcPct val="20000"/>
        </a:spcBef>
        <a:spcAft>
          <a:spcPct val="0"/>
        </a:spcAft>
        <a:buClr>
          <a:schemeClr val="accent1"/>
        </a:buClr>
        <a:buFont typeface="Wingdings" pitchFamily="2" charset="2"/>
        <a:buChar char="§"/>
        <a:defRPr sz="2000">
          <a:solidFill>
            <a:srgbClr val="01345F"/>
          </a:solidFill>
          <a:latin typeface="+mn-lt"/>
        </a:defRPr>
      </a:lvl7pPr>
      <a:lvl8pPr marL="3429000" indent="-228600" algn="l" rtl="0" fontAlgn="base">
        <a:spcBef>
          <a:spcPct val="20000"/>
        </a:spcBef>
        <a:spcAft>
          <a:spcPct val="0"/>
        </a:spcAft>
        <a:buClr>
          <a:schemeClr val="accent1"/>
        </a:buClr>
        <a:buFont typeface="Wingdings" pitchFamily="2" charset="2"/>
        <a:buChar char="§"/>
        <a:defRPr sz="2000">
          <a:solidFill>
            <a:srgbClr val="01345F"/>
          </a:solidFill>
          <a:latin typeface="+mn-lt"/>
        </a:defRPr>
      </a:lvl8pPr>
      <a:lvl9pPr marL="3886200" indent="-228600" algn="l" rtl="0" fontAlgn="base">
        <a:spcBef>
          <a:spcPct val="20000"/>
        </a:spcBef>
        <a:spcAft>
          <a:spcPct val="0"/>
        </a:spcAft>
        <a:buClr>
          <a:schemeClr val="accent1"/>
        </a:buClr>
        <a:buFont typeface="Wingdings" pitchFamily="2" charset="2"/>
        <a:buChar char="§"/>
        <a:defRPr sz="2000">
          <a:solidFill>
            <a:srgbClr val="01345F"/>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3.xml"/><Relationship Id="rId1" Type="http://schemas.openxmlformats.org/officeDocument/2006/relationships/slideLayout" Target="../slideLayouts/slideLayout4.xml"/><Relationship Id="rId4" Type="http://schemas.openxmlformats.org/officeDocument/2006/relationships/image" Target="../media/image2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23.png"/><Relationship Id="rId7" Type="http://schemas.openxmlformats.org/officeDocument/2006/relationships/image" Target="../media/image27.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25.png"/><Relationship Id="rId10" Type="http://schemas.openxmlformats.org/officeDocument/2006/relationships/image" Target="../media/image30.png"/><Relationship Id="rId4" Type="http://schemas.openxmlformats.org/officeDocument/2006/relationships/image" Target="../media/image24.png"/><Relationship Id="rId9" Type="http://schemas.openxmlformats.org/officeDocument/2006/relationships/image" Target="../media/image29.png"/></Relationships>
</file>

<file path=ppt/slides/_rels/slide1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35.png"/><Relationship Id="rId4" Type="http://schemas.openxmlformats.org/officeDocument/2006/relationships/image" Target="../media/image34.png"/></Relationships>
</file>

<file path=ppt/slides/_rels/slide2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39.png"/><Relationship Id="rId4" Type="http://schemas.openxmlformats.org/officeDocument/2006/relationships/image" Target="../media/image38.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2.xml"/><Relationship Id="rId1" Type="http://schemas.openxmlformats.org/officeDocument/2006/relationships/slideLayout" Target="../slideLayouts/slideLayout4.xml"/><Relationship Id="rId4" Type="http://schemas.openxmlformats.org/officeDocument/2006/relationships/image" Target="../media/image41.png"/></Relationships>
</file>

<file path=ppt/slides/_rels/slide27.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1314450" y="1828800"/>
            <a:ext cx="7829550" cy="1143000"/>
          </a:xfrm>
        </p:spPr>
        <p:txBody>
          <a:bodyPr/>
          <a:lstStyle/>
          <a:p>
            <a:pPr eaLnBrk="1" hangingPunct="1"/>
            <a:r>
              <a:rPr lang="en-US" sz="4400" dirty="0"/>
              <a:t>Alternatives and Simulations</a:t>
            </a:r>
          </a:p>
        </p:txBody>
      </p:sp>
      <p:sp>
        <p:nvSpPr>
          <p:cNvPr id="3075" name="Rectangle 3"/>
          <p:cNvSpPr>
            <a:spLocks noGrp="1" noChangeArrowheads="1"/>
          </p:cNvSpPr>
          <p:nvPr>
            <p:ph type="subTitle" idx="1"/>
          </p:nvPr>
        </p:nvSpPr>
        <p:spPr>
          <a:xfrm>
            <a:off x="2008188" y="3962400"/>
            <a:ext cx="6692900" cy="1600200"/>
          </a:xfrm>
        </p:spPr>
        <p:txBody>
          <a:bodyPr/>
          <a:lstStyle/>
          <a:p>
            <a:pPr eaLnBrk="1" hangingPunct="1"/>
            <a:r>
              <a:rPr lang="en-US" dirty="0"/>
              <a:t>HEC-ResSim 3.5</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47401D11-FFAA-41C6-8EE4-32C95B19162C}"/>
              </a:ext>
            </a:extLst>
          </p:cNvPr>
          <p:cNvPicPr>
            <a:picLocks noChangeAspect="1"/>
          </p:cNvPicPr>
          <p:nvPr/>
        </p:nvPicPr>
        <p:blipFill>
          <a:blip r:embed="rId3"/>
          <a:stretch>
            <a:fillRect/>
          </a:stretch>
        </p:blipFill>
        <p:spPr>
          <a:xfrm>
            <a:off x="4033518" y="1554160"/>
            <a:ext cx="4521339" cy="4868621"/>
          </a:xfrm>
          <a:prstGeom prst="rect">
            <a:avLst/>
          </a:prstGeom>
        </p:spPr>
      </p:pic>
      <p:sp>
        <p:nvSpPr>
          <p:cNvPr id="9218" name="Rectangle 2"/>
          <p:cNvSpPr>
            <a:spLocks noGrp="1" noChangeArrowheads="1"/>
          </p:cNvSpPr>
          <p:nvPr>
            <p:ph type="title"/>
          </p:nvPr>
        </p:nvSpPr>
        <p:spPr/>
        <p:txBody>
          <a:bodyPr/>
          <a:lstStyle/>
          <a:p>
            <a:pPr eaLnBrk="1" hangingPunct="1"/>
            <a:r>
              <a:rPr lang="en-US" sz="3600" dirty="0"/>
              <a:t>Setting Up an Alternative…</a:t>
            </a:r>
            <a:br>
              <a:rPr lang="en-US" sz="3600" dirty="0"/>
            </a:br>
            <a:r>
              <a:rPr lang="en-US" sz="3600" dirty="0"/>
              <a:t>	Inflows &amp; Other Time-Series</a:t>
            </a:r>
          </a:p>
        </p:txBody>
      </p:sp>
      <p:sp>
        <p:nvSpPr>
          <p:cNvPr id="9219" name="Rectangle 3"/>
          <p:cNvSpPr>
            <a:spLocks noGrp="1" noChangeArrowheads="1"/>
          </p:cNvSpPr>
          <p:nvPr>
            <p:ph type="body" sz="half" idx="1"/>
          </p:nvPr>
        </p:nvSpPr>
        <p:spPr>
          <a:xfrm>
            <a:off x="528638" y="1554162"/>
            <a:ext cx="3504882" cy="5090478"/>
          </a:xfrm>
          <a:noFill/>
        </p:spPr>
        <p:txBody>
          <a:bodyPr/>
          <a:lstStyle/>
          <a:p>
            <a:pPr eaLnBrk="1" hangingPunct="1">
              <a:spcBef>
                <a:spcPts val="0"/>
              </a:spcBef>
              <a:spcAft>
                <a:spcPts val="0"/>
              </a:spcAft>
            </a:pPr>
            <a:r>
              <a:rPr lang="en-US" sz="2400" b="1" dirty="0"/>
              <a:t>Time-Series Tab</a:t>
            </a:r>
          </a:p>
          <a:p>
            <a:pPr marL="520700" lvl="1" eaLnBrk="1" hangingPunct="1">
              <a:spcBef>
                <a:spcPts val="0"/>
              </a:spcBef>
              <a:spcAft>
                <a:spcPts val="0"/>
              </a:spcAft>
            </a:pPr>
            <a:r>
              <a:rPr lang="en-US" sz="2000" dirty="0"/>
              <a:t>Time Series </a:t>
            </a:r>
            <a:r>
              <a:rPr lang="en-US" sz="2000" b="1" dirty="0"/>
              <a:t>Variables</a:t>
            </a:r>
            <a:r>
              <a:rPr lang="en-US" sz="2000" dirty="0"/>
              <a:t> include:</a:t>
            </a:r>
          </a:p>
          <a:p>
            <a:pPr marL="977900" lvl="3" indent="-285750" eaLnBrk="1" hangingPunct="1">
              <a:lnSpc>
                <a:spcPct val="90000"/>
              </a:lnSpc>
              <a:spcBef>
                <a:spcPts val="0"/>
              </a:spcBef>
              <a:spcAft>
                <a:spcPts val="0"/>
              </a:spcAft>
              <a:buClr>
                <a:srgbClr val="FF9966"/>
              </a:buClr>
              <a:buSzPct val="85000"/>
              <a:buFont typeface="Calibri" pitchFamily="34" charset="0"/>
              <a:buChar char="●"/>
            </a:pPr>
            <a:r>
              <a:rPr lang="en-US" sz="2000" i="1" dirty="0"/>
              <a:t>Inflow (Known Flow)</a:t>
            </a:r>
          </a:p>
          <a:p>
            <a:pPr marL="977900" lvl="3" indent="-285750" eaLnBrk="1" hangingPunct="1">
              <a:lnSpc>
                <a:spcPct val="90000"/>
              </a:lnSpc>
              <a:spcBef>
                <a:spcPts val="0"/>
              </a:spcBef>
              <a:spcAft>
                <a:spcPts val="0"/>
              </a:spcAft>
              <a:buClr>
                <a:srgbClr val="FF9966"/>
              </a:buClr>
              <a:buSzPct val="85000"/>
              <a:buFont typeface="Calibri" pitchFamily="34" charset="0"/>
              <a:buChar char="●"/>
            </a:pPr>
            <a:r>
              <a:rPr lang="en-US" sz="2000" i="1" dirty="0"/>
              <a:t>Evaporation Rate</a:t>
            </a:r>
          </a:p>
          <a:p>
            <a:pPr marL="977900" lvl="3" indent="-285750" eaLnBrk="1" hangingPunct="1">
              <a:lnSpc>
                <a:spcPct val="90000"/>
              </a:lnSpc>
              <a:spcBef>
                <a:spcPts val="0"/>
              </a:spcBef>
              <a:spcAft>
                <a:spcPts val="0"/>
              </a:spcAft>
              <a:buClr>
                <a:srgbClr val="FF9966"/>
              </a:buClr>
              <a:buSzPct val="85000"/>
              <a:buFont typeface="Calibri" pitchFamily="34" charset="0"/>
              <a:buChar char="●"/>
            </a:pPr>
            <a:r>
              <a:rPr lang="en-US" sz="2000" i="1" dirty="0"/>
              <a:t>Zone Elevation</a:t>
            </a:r>
          </a:p>
          <a:p>
            <a:pPr marL="977900" lvl="3" indent="-285750" eaLnBrk="1" hangingPunct="1">
              <a:lnSpc>
                <a:spcPct val="90000"/>
              </a:lnSpc>
              <a:spcBef>
                <a:spcPts val="0"/>
              </a:spcBef>
              <a:spcAft>
                <a:spcPts val="0"/>
              </a:spcAft>
              <a:buClr>
                <a:srgbClr val="FF9966"/>
              </a:buClr>
              <a:buSzPct val="85000"/>
              <a:buFont typeface="Calibri" pitchFamily="34" charset="0"/>
              <a:buChar char="●"/>
            </a:pPr>
            <a:r>
              <a:rPr lang="en-US" sz="2000" i="1" dirty="0"/>
              <a:t>Lookback Elevation &amp; Release</a:t>
            </a:r>
          </a:p>
          <a:p>
            <a:pPr marL="977900" lvl="3" indent="-285750" eaLnBrk="1" hangingPunct="1">
              <a:lnSpc>
                <a:spcPct val="90000"/>
              </a:lnSpc>
              <a:spcBef>
                <a:spcPts val="0"/>
              </a:spcBef>
              <a:spcAft>
                <a:spcPts val="0"/>
              </a:spcAft>
              <a:buClr>
                <a:srgbClr val="FF9966"/>
              </a:buClr>
              <a:buSzPct val="85000"/>
              <a:buFont typeface="Calibri" pitchFamily="34" charset="0"/>
              <a:buChar char="●"/>
            </a:pPr>
            <a:r>
              <a:rPr lang="en-US" sz="2000" i="1" dirty="0"/>
              <a:t>External Data for a Rule or Diversion</a:t>
            </a:r>
          </a:p>
          <a:p>
            <a:pPr marL="520700" lvl="1" eaLnBrk="1" hangingPunct="1">
              <a:spcBef>
                <a:spcPts val="0"/>
              </a:spcBef>
              <a:spcAft>
                <a:spcPts val="0"/>
              </a:spcAft>
            </a:pPr>
            <a:r>
              <a:rPr lang="en-US" sz="2000" dirty="0"/>
              <a:t>The </a:t>
            </a:r>
            <a:r>
              <a:rPr lang="en-US" sz="2000" b="1" dirty="0"/>
              <a:t>DSS Path Selector </a:t>
            </a:r>
            <a:r>
              <a:rPr lang="en-US" sz="2000" dirty="0"/>
              <a:t>is used to </a:t>
            </a:r>
            <a:r>
              <a:rPr lang="en-US" sz="2000" i="1" dirty="0"/>
              <a:t>map (associate)</a:t>
            </a:r>
            <a:r>
              <a:rPr lang="en-US" sz="2000" dirty="0"/>
              <a:t> HEC-DSS time series records to each entry in the table.</a:t>
            </a:r>
            <a:endParaRPr lang="en-US" sz="1800" dirty="0"/>
          </a:p>
          <a:p>
            <a:pPr marL="520700" lvl="1" eaLnBrk="1" hangingPunct="1">
              <a:spcBef>
                <a:spcPts val="0"/>
              </a:spcBef>
              <a:spcAft>
                <a:spcPts val="0"/>
              </a:spcAft>
            </a:pPr>
            <a:r>
              <a:rPr lang="en-US" sz="2000" b="1" dirty="0"/>
              <a:t>Inflow Multipliers</a:t>
            </a:r>
          </a:p>
          <a:p>
            <a:pPr marL="520700" lvl="1" eaLnBrk="1" hangingPunct="1">
              <a:spcBef>
                <a:spcPts val="0"/>
              </a:spcBef>
              <a:spcAft>
                <a:spcPts val="0"/>
              </a:spcAft>
            </a:pPr>
            <a:r>
              <a:rPr lang="en-US" sz="2000" b="1" dirty="0"/>
              <a:t>Plot </a:t>
            </a:r>
            <a:r>
              <a:rPr lang="en-US" sz="2000" dirty="0"/>
              <a:t>and</a:t>
            </a:r>
            <a:r>
              <a:rPr lang="en-US" sz="2000" b="1" dirty="0"/>
              <a:t> Tabulate</a:t>
            </a:r>
          </a:p>
        </p:txBody>
      </p:sp>
      <p:sp>
        <p:nvSpPr>
          <p:cNvPr id="9221" name="Oval 14"/>
          <p:cNvSpPr>
            <a:spLocks noChangeArrowheads="1"/>
          </p:cNvSpPr>
          <p:nvPr/>
        </p:nvSpPr>
        <p:spPr bwMode="auto">
          <a:xfrm>
            <a:off x="7314606" y="3386041"/>
            <a:ext cx="1013965" cy="262399"/>
          </a:xfrm>
          <a:prstGeom prst="ellipse">
            <a:avLst/>
          </a:prstGeom>
          <a:noFill/>
          <a:ln w="34925">
            <a:solidFill>
              <a:srgbClr val="FF3300"/>
            </a:solidFill>
            <a:miter lim="800000"/>
            <a:headEnd/>
            <a:tailEnd/>
          </a:ln>
        </p:spPr>
        <p:txBody>
          <a:bodyPr wrap="none" anchor="ctr"/>
          <a:lstStyle/>
          <a:p>
            <a:endParaRPr lang="en-US"/>
          </a:p>
        </p:txBody>
      </p:sp>
      <p:sp>
        <p:nvSpPr>
          <p:cNvPr id="7" name="Oval 9">
            <a:extLst>
              <a:ext uri="{FF2B5EF4-FFF2-40B4-BE49-F238E27FC236}">
                <a16:creationId xmlns:a16="http://schemas.microsoft.com/office/drawing/2014/main" id="{6F3BE946-DDD1-4D7A-9395-B61AE2864DD5}"/>
              </a:ext>
            </a:extLst>
          </p:cNvPr>
          <p:cNvSpPr>
            <a:spLocks noChangeArrowheads="1"/>
          </p:cNvSpPr>
          <p:nvPr/>
        </p:nvSpPr>
        <p:spPr bwMode="auto">
          <a:xfrm>
            <a:off x="4075016" y="6022989"/>
            <a:ext cx="1092265" cy="399792"/>
          </a:xfrm>
          <a:prstGeom prst="ellipse">
            <a:avLst/>
          </a:prstGeom>
          <a:noFill/>
          <a:ln w="34925">
            <a:solidFill>
              <a:srgbClr val="FF3300"/>
            </a:solidFill>
            <a:miter lim="800000"/>
            <a:headEnd/>
            <a:tailEnd/>
          </a:ln>
        </p:spPr>
        <p:txBody>
          <a:bodyPr wrap="none" anchor="ctr"/>
          <a:lstStyle/>
          <a:p>
            <a:endParaRPr lang="en-US"/>
          </a:p>
        </p:txBody>
      </p:sp>
      <p:sp>
        <p:nvSpPr>
          <p:cNvPr id="10" name="Oval 9">
            <a:extLst>
              <a:ext uri="{FF2B5EF4-FFF2-40B4-BE49-F238E27FC236}">
                <a16:creationId xmlns:a16="http://schemas.microsoft.com/office/drawing/2014/main" id="{8FD64E46-449B-4B15-B7DD-6FB395A3F68E}"/>
              </a:ext>
            </a:extLst>
          </p:cNvPr>
          <p:cNvSpPr>
            <a:spLocks noChangeArrowheads="1"/>
          </p:cNvSpPr>
          <p:nvPr/>
        </p:nvSpPr>
        <p:spPr bwMode="auto">
          <a:xfrm>
            <a:off x="5201922" y="6022989"/>
            <a:ext cx="1092265" cy="399792"/>
          </a:xfrm>
          <a:prstGeom prst="ellipse">
            <a:avLst/>
          </a:prstGeom>
          <a:noFill/>
          <a:ln w="34925">
            <a:solidFill>
              <a:srgbClr val="FF3300"/>
            </a:solidFill>
            <a:miter lim="800000"/>
            <a:headEnd/>
            <a:tailEnd/>
          </a:ln>
        </p:spPr>
        <p:txBody>
          <a:bodyPr wrap="none" anchor="ctr"/>
          <a:lstStyle/>
          <a:p>
            <a:endParaRPr lang="en-US"/>
          </a:p>
        </p:txBody>
      </p:sp>
      <p:sp>
        <p:nvSpPr>
          <p:cNvPr id="11" name="Oval 9">
            <a:extLst>
              <a:ext uri="{FF2B5EF4-FFF2-40B4-BE49-F238E27FC236}">
                <a16:creationId xmlns:a16="http://schemas.microsoft.com/office/drawing/2014/main" id="{804F8C8C-CB24-4E76-AD15-9F69A1851F27}"/>
              </a:ext>
            </a:extLst>
          </p:cNvPr>
          <p:cNvSpPr>
            <a:spLocks noChangeArrowheads="1"/>
          </p:cNvSpPr>
          <p:nvPr/>
        </p:nvSpPr>
        <p:spPr bwMode="auto">
          <a:xfrm>
            <a:off x="7375652" y="6022989"/>
            <a:ext cx="1092265" cy="399792"/>
          </a:xfrm>
          <a:prstGeom prst="ellipse">
            <a:avLst/>
          </a:prstGeom>
          <a:noFill/>
          <a:ln w="34925">
            <a:solidFill>
              <a:srgbClr val="FF3300"/>
            </a:solidFill>
            <a:miter lim="800000"/>
            <a:headEnd/>
            <a:tailEnd/>
          </a:ln>
        </p:spPr>
        <p:txBody>
          <a:bodyPr wrap="none" anchor="ctr"/>
          <a:lstStyle/>
          <a:p>
            <a:endParaRPr lang="en-US"/>
          </a:p>
        </p:txBody>
      </p:sp>
    </p:spTree>
    <p:extLst>
      <p:ext uri="{BB962C8B-B14F-4D97-AF65-F5344CB8AC3E}">
        <p14:creationId xmlns:p14="http://schemas.microsoft.com/office/powerpoint/2010/main" val="39391663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D6D9225B-AB6D-491A-8CB2-49A0C5A809C6}"/>
              </a:ext>
            </a:extLst>
          </p:cNvPr>
          <p:cNvPicPr>
            <a:picLocks noChangeAspect="1"/>
          </p:cNvPicPr>
          <p:nvPr/>
        </p:nvPicPr>
        <p:blipFill>
          <a:blip r:embed="rId3"/>
          <a:stretch>
            <a:fillRect/>
          </a:stretch>
        </p:blipFill>
        <p:spPr>
          <a:xfrm>
            <a:off x="3009871" y="1591296"/>
            <a:ext cx="4709091" cy="5070793"/>
          </a:xfrm>
          <a:prstGeom prst="rect">
            <a:avLst/>
          </a:prstGeom>
        </p:spPr>
      </p:pic>
      <p:pic>
        <p:nvPicPr>
          <p:cNvPr id="5" name="Picture 4">
            <a:extLst>
              <a:ext uri="{FF2B5EF4-FFF2-40B4-BE49-F238E27FC236}">
                <a16:creationId xmlns:a16="http://schemas.microsoft.com/office/drawing/2014/main" id="{8B0FBAA9-6EAB-4371-9C9B-F6D7FB77EDB7}"/>
              </a:ext>
            </a:extLst>
          </p:cNvPr>
          <p:cNvPicPr>
            <a:picLocks noChangeAspect="1"/>
          </p:cNvPicPr>
          <p:nvPr/>
        </p:nvPicPr>
        <p:blipFill>
          <a:blip r:embed="rId4"/>
          <a:stretch>
            <a:fillRect/>
          </a:stretch>
        </p:blipFill>
        <p:spPr>
          <a:xfrm>
            <a:off x="4202279" y="1405353"/>
            <a:ext cx="4811719" cy="3064829"/>
          </a:xfrm>
          <a:prstGeom prst="rect">
            <a:avLst/>
          </a:prstGeom>
        </p:spPr>
      </p:pic>
      <p:sp>
        <p:nvSpPr>
          <p:cNvPr id="40963" name="Rectangle 3"/>
          <p:cNvSpPr>
            <a:spLocks noGrp="1" noChangeArrowheads="1"/>
          </p:cNvSpPr>
          <p:nvPr>
            <p:ph type="body" sz="half" idx="1"/>
          </p:nvPr>
        </p:nvSpPr>
        <p:spPr>
          <a:xfrm>
            <a:off x="495300" y="1528763"/>
            <a:ext cx="2363788" cy="5186362"/>
          </a:xfrm>
        </p:spPr>
        <p:txBody>
          <a:bodyPr/>
          <a:lstStyle/>
          <a:p>
            <a:pPr marL="0" indent="0" eaLnBrk="1" hangingPunct="1">
              <a:lnSpc>
                <a:spcPct val="85000"/>
              </a:lnSpc>
              <a:spcBef>
                <a:spcPts val="0"/>
              </a:spcBef>
              <a:spcAft>
                <a:spcPts val="600"/>
              </a:spcAft>
              <a:buNone/>
              <a:defRPr/>
            </a:pPr>
            <a:r>
              <a:rPr lang="en-US" sz="2400" dirty="0"/>
              <a:t>To enter a pathname into a row on the </a:t>
            </a:r>
            <a:r>
              <a:rPr lang="en-US" sz="2400" b="1" dirty="0"/>
              <a:t>Time Series Tab:</a:t>
            </a:r>
            <a:endParaRPr lang="en-US" sz="1600" b="1" dirty="0"/>
          </a:p>
          <a:p>
            <a:pPr marL="238125" indent="-238125" eaLnBrk="1" hangingPunct="1">
              <a:lnSpc>
                <a:spcPct val="85000"/>
              </a:lnSpc>
              <a:spcBef>
                <a:spcPts val="0"/>
              </a:spcBef>
              <a:spcAft>
                <a:spcPts val="600"/>
              </a:spcAft>
              <a:defRPr/>
            </a:pPr>
            <a:r>
              <a:rPr lang="en-US" sz="2000" dirty="0"/>
              <a:t>Select the row you want to fill in</a:t>
            </a:r>
          </a:p>
          <a:p>
            <a:pPr marL="238125" indent="-238125" eaLnBrk="1" hangingPunct="1">
              <a:lnSpc>
                <a:spcPct val="85000"/>
              </a:lnSpc>
              <a:spcBef>
                <a:spcPts val="0"/>
              </a:spcBef>
              <a:spcAft>
                <a:spcPts val="600"/>
              </a:spcAft>
              <a:defRPr/>
            </a:pPr>
            <a:r>
              <a:rPr lang="en-US" sz="2000" dirty="0"/>
              <a:t>From the </a:t>
            </a:r>
            <a:r>
              <a:rPr lang="en-US" sz="2000" b="1" dirty="0"/>
              <a:t>DSS Path Selector…</a:t>
            </a:r>
          </a:p>
          <a:p>
            <a:pPr marL="638175" lvl="1" indent="-238125" eaLnBrk="1" hangingPunct="1">
              <a:lnSpc>
                <a:spcPct val="85000"/>
              </a:lnSpc>
              <a:spcBef>
                <a:spcPts val="0"/>
              </a:spcBef>
              <a:spcAft>
                <a:spcPts val="600"/>
              </a:spcAft>
              <a:defRPr/>
            </a:pPr>
            <a:r>
              <a:rPr lang="en-US" sz="1800" dirty="0"/>
              <a:t>Highlight a record and </a:t>
            </a:r>
            <a:r>
              <a:rPr lang="en-US" sz="1800" u="sng" dirty="0"/>
              <a:t>Double Click </a:t>
            </a:r>
          </a:p>
          <a:p>
            <a:pPr marL="638175" lvl="1" indent="-238125" eaLnBrk="1" hangingPunct="1">
              <a:lnSpc>
                <a:spcPct val="85000"/>
              </a:lnSpc>
              <a:spcBef>
                <a:spcPts val="0"/>
              </a:spcBef>
              <a:spcAft>
                <a:spcPts val="600"/>
              </a:spcAft>
              <a:buNone/>
              <a:defRPr/>
            </a:pPr>
            <a:r>
              <a:rPr lang="en-US" sz="1800" b="1" dirty="0">
                <a:effectLst>
                  <a:outerShdw blurRad="38100" dist="38100" dir="2700000" algn="tl">
                    <a:srgbClr val="000000"/>
                  </a:outerShdw>
                </a:effectLst>
              </a:rPr>
              <a:t>		</a:t>
            </a:r>
            <a:r>
              <a:rPr lang="en-US" sz="2800" b="1" dirty="0">
                <a:effectLst>
                  <a:outerShdw blurRad="38100" dist="38100" dir="2700000" algn="tl">
                    <a:srgbClr val="000000"/>
                  </a:outerShdw>
                </a:effectLst>
              </a:rPr>
              <a:t>or</a:t>
            </a:r>
            <a:endParaRPr lang="en-US" sz="800" b="1" dirty="0">
              <a:effectLst>
                <a:outerShdw blurRad="38100" dist="38100" dir="2700000" algn="tl">
                  <a:srgbClr val="000000"/>
                </a:outerShdw>
              </a:effectLst>
            </a:endParaRPr>
          </a:p>
          <a:p>
            <a:pPr marL="638175" lvl="1" indent="-238125" eaLnBrk="1" hangingPunct="1">
              <a:lnSpc>
                <a:spcPct val="85000"/>
              </a:lnSpc>
              <a:spcBef>
                <a:spcPts val="0"/>
              </a:spcBef>
              <a:spcAft>
                <a:spcPts val="600"/>
              </a:spcAft>
              <a:defRPr/>
            </a:pPr>
            <a:r>
              <a:rPr lang="en-US" sz="1800" dirty="0"/>
              <a:t>Highlight a record and Click </a:t>
            </a:r>
            <a:r>
              <a:rPr lang="en-US" sz="1800" b="1" u="sng" dirty="0"/>
              <a:t>Set Pathname</a:t>
            </a:r>
            <a:endParaRPr lang="en-US" sz="1800" b="1" dirty="0"/>
          </a:p>
        </p:txBody>
      </p:sp>
      <p:sp>
        <p:nvSpPr>
          <p:cNvPr id="16389" name="Oval 14"/>
          <p:cNvSpPr>
            <a:spLocks noChangeArrowheads="1"/>
          </p:cNvSpPr>
          <p:nvPr/>
        </p:nvSpPr>
        <p:spPr bwMode="auto">
          <a:xfrm>
            <a:off x="4902669" y="3334171"/>
            <a:ext cx="873760" cy="364807"/>
          </a:xfrm>
          <a:prstGeom prst="ellipse">
            <a:avLst/>
          </a:prstGeom>
          <a:noFill/>
          <a:ln w="34925">
            <a:solidFill>
              <a:srgbClr val="FF3300"/>
            </a:solidFill>
            <a:miter lim="800000"/>
            <a:headEnd/>
            <a:tailEnd/>
          </a:ln>
        </p:spPr>
        <p:txBody>
          <a:bodyPr wrap="none" anchor="ctr"/>
          <a:lstStyle/>
          <a:p>
            <a:endParaRPr lang="en-US"/>
          </a:p>
        </p:txBody>
      </p:sp>
      <p:sp>
        <p:nvSpPr>
          <p:cNvPr id="16390" name="Oval 18"/>
          <p:cNvSpPr>
            <a:spLocks noChangeArrowheads="1"/>
          </p:cNvSpPr>
          <p:nvPr/>
        </p:nvSpPr>
        <p:spPr bwMode="auto">
          <a:xfrm>
            <a:off x="6235609" y="3955906"/>
            <a:ext cx="883920" cy="358457"/>
          </a:xfrm>
          <a:prstGeom prst="ellipse">
            <a:avLst/>
          </a:prstGeom>
          <a:noFill/>
          <a:ln w="34925">
            <a:solidFill>
              <a:srgbClr val="FF3300"/>
            </a:solidFill>
            <a:miter lim="800000"/>
            <a:headEnd/>
            <a:tailEnd/>
          </a:ln>
        </p:spPr>
        <p:txBody>
          <a:bodyPr wrap="none" anchor="ctr"/>
          <a:lstStyle/>
          <a:p>
            <a:endParaRPr lang="en-US"/>
          </a:p>
        </p:txBody>
      </p:sp>
      <p:sp>
        <p:nvSpPr>
          <p:cNvPr id="16391" name="Line 23"/>
          <p:cNvSpPr>
            <a:spLocks noChangeShapeType="1"/>
          </p:cNvSpPr>
          <p:nvPr/>
        </p:nvSpPr>
        <p:spPr bwMode="auto">
          <a:xfrm flipH="1">
            <a:off x="4051495" y="3566809"/>
            <a:ext cx="830599" cy="477417"/>
          </a:xfrm>
          <a:prstGeom prst="line">
            <a:avLst/>
          </a:prstGeom>
          <a:noFill/>
          <a:ln w="38100">
            <a:solidFill>
              <a:srgbClr val="FF3300"/>
            </a:solidFill>
            <a:miter lim="800000"/>
            <a:headEnd type="triangle" w="med" len="med"/>
            <a:tailEnd type="triangle" w="med" len="med"/>
          </a:ln>
        </p:spPr>
        <p:txBody>
          <a:bodyPr/>
          <a:lstStyle/>
          <a:p>
            <a:endParaRPr lang="en-US"/>
          </a:p>
        </p:txBody>
      </p:sp>
      <p:sp>
        <p:nvSpPr>
          <p:cNvPr id="16392" name="Oval 24"/>
          <p:cNvSpPr>
            <a:spLocks noChangeArrowheads="1"/>
          </p:cNvSpPr>
          <p:nvPr/>
        </p:nvSpPr>
        <p:spPr bwMode="auto">
          <a:xfrm>
            <a:off x="2973618" y="3996055"/>
            <a:ext cx="1208088" cy="372745"/>
          </a:xfrm>
          <a:prstGeom prst="ellipse">
            <a:avLst/>
          </a:prstGeom>
          <a:noFill/>
          <a:ln w="34925">
            <a:solidFill>
              <a:srgbClr val="FF3300"/>
            </a:solidFill>
            <a:miter lim="800000"/>
            <a:headEnd/>
            <a:tailEnd/>
          </a:ln>
        </p:spPr>
        <p:txBody>
          <a:bodyPr wrap="none" anchor="ctr"/>
          <a:lstStyle/>
          <a:p>
            <a:endParaRPr lang="en-US"/>
          </a:p>
        </p:txBody>
      </p:sp>
      <p:sp>
        <p:nvSpPr>
          <p:cNvPr id="16393" name="Rectangle 28"/>
          <p:cNvSpPr>
            <a:spLocks noGrp="1" noChangeArrowheads="1"/>
          </p:cNvSpPr>
          <p:nvPr>
            <p:ph type="title"/>
          </p:nvPr>
        </p:nvSpPr>
        <p:spPr/>
        <p:txBody>
          <a:bodyPr/>
          <a:lstStyle/>
          <a:p>
            <a:pPr eaLnBrk="1" hangingPunct="1"/>
            <a:r>
              <a:rPr lang="en-US" sz="3600" dirty="0"/>
              <a:t>Setting Up an Alternative… 	The DSS Path Selector</a:t>
            </a:r>
          </a:p>
        </p:txBody>
      </p:sp>
      <p:sp>
        <p:nvSpPr>
          <p:cNvPr id="10" name="Oval 18"/>
          <p:cNvSpPr>
            <a:spLocks noChangeArrowheads="1"/>
          </p:cNvSpPr>
          <p:nvPr/>
        </p:nvSpPr>
        <p:spPr bwMode="auto">
          <a:xfrm>
            <a:off x="6506211" y="6302609"/>
            <a:ext cx="1115835" cy="310885"/>
          </a:xfrm>
          <a:prstGeom prst="ellipse">
            <a:avLst/>
          </a:prstGeom>
          <a:noFill/>
          <a:ln w="34925">
            <a:solidFill>
              <a:srgbClr val="FF9966"/>
            </a:solidFill>
            <a:miter lim="800000"/>
            <a:headEnd/>
            <a:tailEnd/>
          </a:ln>
        </p:spPr>
        <p:txBody>
          <a:bodyPr wrap="none" anchor="ctr"/>
          <a:lstStyle/>
          <a:p>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US" sz="3600" dirty="0"/>
              <a:t>Setting Up an Alternative… 	Inflow Multipliers</a:t>
            </a:r>
          </a:p>
        </p:txBody>
      </p:sp>
      <p:pic>
        <p:nvPicPr>
          <p:cNvPr id="3" name="Picture 2">
            <a:extLst>
              <a:ext uri="{FF2B5EF4-FFF2-40B4-BE49-F238E27FC236}">
                <a16:creationId xmlns:a16="http://schemas.microsoft.com/office/drawing/2014/main" id="{6AED430B-4B4D-4A14-827B-072054C60EEE}"/>
              </a:ext>
            </a:extLst>
          </p:cNvPr>
          <p:cNvPicPr>
            <a:picLocks noChangeAspect="1"/>
          </p:cNvPicPr>
          <p:nvPr/>
        </p:nvPicPr>
        <p:blipFill>
          <a:blip r:embed="rId2"/>
          <a:stretch>
            <a:fillRect/>
          </a:stretch>
        </p:blipFill>
        <p:spPr>
          <a:xfrm>
            <a:off x="620478" y="1700249"/>
            <a:ext cx="4190861" cy="4512759"/>
          </a:xfrm>
          <a:prstGeom prst="rect">
            <a:avLst/>
          </a:prstGeom>
        </p:spPr>
      </p:pic>
      <p:pic>
        <p:nvPicPr>
          <p:cNvPr id="5" name="Picture 4">
            <a:extLst>
              <a:ext uri="{FF2B5EF4-FFF2-40B4-BE49-F238E27FC236}">
                <a16:creationId xmlns:a16="http://schemas.microsoft.com/office/drawing/2014/main" id="{589767E9-B20B-4D18-82E2-61E905050DCB}"/>
              </a:ext>
            </a:extLst>
          </p:cNvPr>
          <p:cNvPicPr>
            <a:picLocks noChangeAspect="1"/>
          </p:cNvPicPr>
          <p:nvPr/>
        </p:nvPicPr>
        <p:blipFill>
          <a:blip r:embed="rId3"/>
          <a:stretch>
            <a:fillRect/>
          </a:stretch>
        </p:blipFill>
        <p:spPr>
          <a:xfrm>
            <a:off x="3694515" y="1457242"/>
            <a:ext cx="4099275" cy="2744371"/>
          </a:xfrm>
          <a:prstGeom prst="rect">
            <a:avLst/>
          </a:prstGeom>
        </p:spPr>
      </p:pic>
      <p:pic>
        <p:nvPicPr>
          <p:cNvPr id="7" name="Picture 6">
            <a:extLst>
              <a:ext uri="{FF2B5EF4-FFF2-40B4-BE49-F238E27FC236}">
                <a16:creationId xmlns:a16="http://schemas.microsoft.com/office/drawing/2014/main" id="{E7333A05-6378-4D07-A8DD-6583B164BF5A}"/>
              </a:ext>
            </a:extLst>
          </p:cNvPr>
          <p:cNvPicPr>
            <a:picLocks noChangeAspect="1"/>
          </p:cNvPicPr>
          <p:nvPr/>
        </p:nvPicPr>
        <p:blipFill>
          <a:blip r:embed="rId4"/>
          <a:stretch>
            <a:fillRect/>
          </a:stretch>
        </p:blipFill>
        <p:spPr>
          <a:xfrm>
            <a:off x="5172689" y="4496805"/>
            <a:ext cx="3568363" cy="2045656"/>
          </a:xfrm>
          <a:prstGeom prst="rect">
            <a:avLst/>
          </a:prstGeom>
        </p:spPr>
      </p:pic>
      <p:sp>
        <p:nvSpPr>
          <p:cNvPr id="15365" name="Oval 7"/>
          <p:cNvSpPr>
            <a:spLocks noChangeArrowheads="1"/>
          </p:cNvSpPr>
          <p:nvPr/>
        </p:nvSpPr>
        <p:spPr bwMode="auto">
          <a:xfrm>
            <a:off x="1682446" y="5814075"/>
            <a:ext cx="1033462" cy="446088"/>
          </a:xfrm>
          <a:prstGeom prst="ellipse">
            <a:avLst/>
          </a:prstGeom>
          <a:noFill/>
          <a:ln w="34925">
            <a:solidFill>
              <a:srgbClr val="FF3300"/>
            </a:solidFill>
            <a:miter lim="800000"/>
            <a:headEnd/>
            <a:tailEnd/>
          </a:ln>
        </p:spPr>
        <p:txBody>
          <a:bodyPr wrap="none" anchor="ctr"/>
          <a:lstStyle/>
          <a:p>
            <a:endParaRPr lang="en-US"/>
          </a:p>
        </p:txBody>
      </p:sp>
      <p:sp>
        <p:nvSpPr>
          <p:cNvPr id="15366" name="Line 9"/>
          <p:cNvSpPr>
            <a:spLocks noChangeShapeType="1"/>
          </p:cNvSpPr>
          <p:nvPr/>
        </p:nvSpPr>
        <p:spPr bwMode="auto">
          <a:xfrm flipH="1">
            <a:off x="2267497" y="2602051"/>
            <a:ext cx="1510378" cy="3212024"/>
          </a:xfrm>
          <a:prstGeom prst="line">
            <a:avLst/>
          </a:prstGeom>
          <a:noFill/>
          <a:ln w="38100">
            <a:solidFill>
              <a:srgbClr val="FF3300"/>
            </a:solidFill>
            <a:miter lim="800000"/>
            <a:headEnd type="triangle" w="med" len="med"/>
            <a:tailEnd/>
          </a:ln>
        </p:spPr>
        <p:txBody>
          <a:bodyPr/>
          <a:lstStyle/>
          <a:p>
            <a:endParaRPr lang="en-US"/>
          </a:p>
        </p:txBody>
      </p:sp>
      <p:sp>
        <p:nvSpPr>
          <p:cNvPr id="13" name="Oval 7">
            <a:extLst>
              <a:ext uri="{FF2B5EF4-FFF2-40B4-BE49-F238E27FC236}">
                <a16:creationId xmlns:a16="http://schemas.microsoft.com/office/drawing/2014/main" id="{DB2E9D18-2444-4C9C-8783-D9A26FF20500}"/>
              </a:ext>
            </a:extLst>
          </p:cNvPr>
          <p:cNvSpPr>
            <a:spLocks noChangeArrowheads="1"/>
          </p:cNvSpPr>
          <p:nvPr/>
        </p:nvSpPr>
        <p:spPr bwMode="auto">
          <a:xfrm>
            <a:off x="4811339" y="3905535"/>
            <a:ext cx="1033462" cy="319655"/>
          </a:xfrm>
          <a:prstGeom prst="ellipse">
            <a:avLst/>
          </a:prstGeom>
          <a:noFill/>
          <a:ln w="34925">
            <a:solidFill>
              <a:srgbClr val="FF3300"/>
            </a:solidFill>
            <a:miter lim="800000"/>
            <a:headEnd/>
            <a:tailEnd/>
          </a:ln>
        </p:spPr>
        <p:txBody>
          <a:bodyPr wrap="none" anchor="ctr"/>
          <a:lstStyle/>
          <a:p>
            <a:endParaRPr lang="en-US"/>
          </a:p>
        </p:txBody>
      </p:sp>
      <p:sp>
        <p:nvSpPr>
          <p:cNvPr id="14" name="Line 9">
            <a:extLst>
              <a:ext uri="{FF2B5EF4-FFF2-40B4-BE49-F238E27FC236}">
                <a16:creationId xmlns:a16="http://schemas.microsoft.com/office/drawing/2014/main" id="{8EFAA95F-F4E0-40CF-80DE-71479794EA39}"/>
              </a:ext>
            </a:extLst>
          </p:cNvPr>
          <p:cNvSpPr>
            <a:spLocks noChangeShapeType="1"/>
          </p:cNvSpPr>
          <p:nvPr/>
        </p:nvSpPr>
        <p:spPr bwMode="auto">
          <a:xfrm flipH="1" flipV="1">
            <a:off x="5339114" y="4238959"/>
            <a:ext cx="85780" cy="319654"/>
          </a:xfrm>
          <a:prstGeom prst="line">
            <a:avLst/>
          </a:prstGeom>
          <a:noFill/>
          <a:ln w="38100">
            <a:solidFill>
              <a:srgbClr val="FF3300"/>
            </a:solidFill>
            <a:miter lim="800000"/>
            <a:headEnd type="triangle" w="med" len="med"/>
            <a:tailEnd/>
          </a:ln>
        </p:spPr>
        <p:txBody>
          <a:bodyPr/>
          <a:lstStyle/>
          <a:p>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79377F8-ED6D-4FE7-9E3F-F38EDE55C9EC}"/>
              </a:ext>
            </a:extLst>
          </p:cNvPr>
          <p:cNvPicPr>
            <a:picLocks noChangeAspect="1"/>
          </p:cNvPicPr>
          <p:nvPr/>
        </p:nvPicPr>
        <p:blipFill>
          <a:blip r:embed="rId3"/>
          <a:stretch>
            <a:fillRect/>
          </a:stretch>
        </p:blipFill>
        <p:spPr>
          <a:xfrm>
            <a:off x="4033517" y="1554159"/>
            <a:ext cx="4521339" cy="4868621"/>
          </a:xfrm>
          <a:prstGeom prst="rect">
            <a:avLst/>
          </a:prstGeom>
        </p:spPr>
      </p:pic>
      <p:sp>
        <p:nvSpPr>
          <p:cNvPr id="9218" name="Rectangle 2"/>
          <p:cNvSpPr>
            <a:spLocks noGrp="1" noChangeArrowheads="1"/>
          </p:cNvSpPr>
          <p:nvPr>
            <p:ph type="title"/>
          </p:nvPr>
        </p:nvSpPr>
        <p:spPr/>
        <p:txBody>
          <a:bodyPr/>
          <a:lstStyle/>
          <a:p>
            <a:pPr eaLnBrk="1" hangingPunct="1"/>
            <a:r>
              <a:rPr lang="en-US" sz="3600" dirty="0"/>
              <a:t>Setting Up an Alternative…</a:t>
            </a:r>
            <a:br>
              <a:rPr lang="en-US" sz="3600" dirty="0"/>
            </a:br>
            <a:r>
              <a:rPr lang="en-US" sz="3600" dirty="0"/>
              <a:t>	Observed Data</a:t>
            </a:r>
          </a:p>
        </p:txBody>
      </p:sp>
      <p:sp>
        <p:nvSpPr>
          <p:cNvPr id="9219" name="Rectangle 3"/>
          <p:cNvSpPr>
            <a:spLocks noGrp="1" noChangeArrowheads="1"/>
          </p:cNvSpPr>
          <p:nvPr>
            <p:ph type="body" sz="half" idx="1"/>
          </p:nvPr>
        </p:nvSpPr>
        <p:spPr>
          <a:xfrm>
            <a:off x="528638" y="1554162"/>
            <a:ext cx="3504882" cy="5090478"/>
          </a:xfrm>
          <a:noFill/>
        </p:spPr>
        <p:txBody>
          <a:bodyPr/>
          <a:lstStyle/>
          <a:p>
            <a:pPr>
              <a:lnSpc>
                <a:spcPct val="90000"/>
              </a:lnSpc>
              <a:spcBef>
                <a:spcPts val="600"/>
              </a:spcBef>
            </a:pPr>
            <a:r>
              <a:rPr lang="en-US" sz="2400" b="1" dirty="0"/>
              <a:t>Observed Data Tab</a:t>
            </a:r>
          </a:p>
          <a:p>
            <a:pPr marL="631825" lvl="1">
              <a:lnSpc>
                <a:spcPct val="90000"/>
              </a:lnSpc>
              <a:spcBef>
                <a:spcPts val="600"/>
              </a:spcBef>
            </a:pPr>
            <a:r>
              <a:rPr lang="en-US" sz="2200" dirty="0"/>
              <a:t>The Observed Data tab is similar to the </a:t>
            </a:r>
            <a:r>
              <a:rPr lang="en-US" sz="2200" b="1" dirty="0"/>
              <a:t>Time-Series</a:t>
            </a:r>
            <a:r>
              <a:rPr lang="en-US" sz="2200" dirty="0"/>
              <a:t> Tab, however…</a:t>
            </a:r>
          </a:p>
          <a:p>
            <a:pPr marL="631825" lvl="1">
              <a:lnSpc>
                <a:spcPct val="90000"/>
              </a:lnSpc>
              <a:spcBef>
                <a:spcPts val="600"/>
              </a:spcBef>
            </a:pPr>
            <a:r>
              <a:rPr lang="en-US" sz="2200" dirty="0"/>
              <a:t>The </a:t>
            </a:r>
            <a:r>
              <a:rPr lang="en-US" sz="2200" b="1" dirty="0"/>
              <a:t>Locations</a:t>
            </a:r>
            <a:r>
              <a:rPr lang="en-US" sz="2200" dirty="0"/>
              <a:t> and </a:t>
            </a:r>
            <a:r>
              <a:rPr lang="en-US" sz="2200" b="1" dirty="0"/>
              <a:t>Variables</a:t>
            </a:r>
            <a:r>
              <a:rPr lang="en-US" sz="2200" dirty="0"/>
              <a:t> are identified in the Network element editors (reservoir, junction, etc).</a:t>
            </a:r>
          </a:p>
          <a:p>
            <a:pPr marL="631825" lvl="1">
              <a:lnSpc>
                <a:spcPct val="90000"/>
              </a:lnSpc>
              <a:spcBef>
                <a:spcPts val="600"/>
              </a:spcBef>
            </a:pPr>
            <a:r>
              <a:rPr lang="en-US" sz="2400" dirty="0">
                <a:solidFill>
                  <a:srgbClr val="FF3300"/>
                </a:solidFill>
              </a:rPr>
              <a:t>Specification of observed data is </a:t>
            </a:r>
            <a:r>
              <a:rPr lang="en-US" sz="2400" b="1" i="1" dirty="0">
                <a:solidFill>
                  <a:srgbClr val="FF3300"/>
                </a:solidFill>
              </a:rPr>
              <a:t>optional</a:t>
            </a:r>
            <a:r>
              <a:rPr lang="en-US" sz="2400" dirty="0">
                <a:solidFill>
                  <a:srgbClr val="FF3300"/>
                </a:solidFill>
              </a:rPr>
              <a:t>.</a:t>
            </a:r>
            <a:endParaRPr lang="en-US" sz="2400" b="1" i="1" dirty="0">
              <a:solidFill>
                <a:srgbClr val="FF3300"/>
              </a:solidFill>
            </a:endParaRPr>
          </a:p>
          <a:p>
            <a:pPr marL="234950" lvl="1" indent="0" eaLnBrk="1" hangingPunct="1">
              <a:spcBef>
                <a:spcPts val="0"/>
              </a:spcBef>
              <a:spcAft>
                <a:spcPts val="0"/>
              </a:spcAft>
              <a:buNone/>
            </a:pPr>
            <a:endParaRPr lang="en-US" sz="2000" b="1" dirty="0"/>
          </a:p>
        </p:txBody>
      </p:sp>
      <p:sp>
        <p:nvSpPr>
          <p:cNvPr id="9221" name="Oval 14"/>
          <p:cNvSpPr>
            <a:spLocks noChangeArrowheads="1"/>
          </p:cNvSpPr>
          <p:nvPr/>
        </p:nvSpPr>
        <p:spPr bwMode="auto">
          <a:xfrm>
            <a:off x="4065017" y="3421328"/>
            <a:ext cx="1013965" cy="262399"/>
          </a:xfrm>
          <a:prstGeom prst="ellipse">
            <a:avLst/>
          </a:prstGeom>
          <a:noFill/>
          <a:ln w="34925">
            <a:solidFill>
              <a:srgbClr val="FF3300"/>
            </a:solidFill>
            <a:miter lim="800000"/>
            <a:headEnd/>
            <a:tailEnd/>
          </a:ln>
        </p:spPr>
        <p:txBody>
          <a:bodyPr wrap="none" anchor="ctr"/>
          <a:lstStyle/>
          <a:p>
            <a:endParaRPr lang="en-US"/>
          </a:p>
        </p:txBody>
      </p:sp>
    </p:spTree>
    <p:extLst>
      <p:ext uri="{BB962C8B-B14F-4D97-AF65-F5344CB8AC3E}">
        <p14:creationId xmlns:p14="http://schemas.microsoft.com/office/powerpoint/2010/main" val="13723182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3CA30EA9-5DB5-4BED-92A5-833944FC390F}"/>
              </a:ext>
            </a:extLst>
          </p:cNvPr>
          <p:cNvPicPr>
            <a:picLocks noChangeAspect="1"/>
          </p:cNvPicPr>
          <p:nvPr/>
        </p:nvPicPr>
        <p:blipFill>
          <a:blip r:embed="rId3"/>
          <a:stretch>
            <a:fillRect/>
          </a:stretch>
        </p:blipFill>
        <p:spPr>
          <a:xfrm>
            <a:off x="4033516" y="1554159"/>
            <a:ext cx="4521339" cy="4868621"/>
          </a:xfrm>
          <a:prstGeom prst="rect">
            <a:avLst/>
          </a:prstGeom>
        </p:spPr>
      </p:pic>
      <p:sp>
        <p:nvSpPr>
          <p:cNvPr id="9218" name="Rectangle 2"/>
          <p:cNvSpPr>
            <a:spLocks noGrp="1" noChangeArrowheads="1"/>
          </p:cNvSpPr>
          <p:nvPr>
            <p:ph type="title"/>
          </p:nvPr>
        </p:nvSpPr>
        <p:spPr/>
        <p:txBody>
          <a:bodyPr/>
          <a:lstStyle/>
          <a:p>
            <a:pPr eaLnBrk="1" hangingPunct="1"/>
            <a:r>
              <a:rPr lang="en-US" sz="3600" dirty="0"/>
              <a:t>Managing Alternatives</a:t>
            </a:r>
          </a:p>
        </p:txBody>
      </p:sp>
      <p:sp>
        <p:nvSpPr>
          <p:cNvPr id="9219" name="Rectangle 3"/>
          <p:cNvSpPr>
            <a:spLocks noGrp="1" noChangeArrowheads="1"/>
          </p:cNvSpPr>
          <p:nvPr>
            <p:ph type="body" sz="half" idx="1"/>
          </p:nvPr>
        </p:nvSpPr>
        <p:spPr>
          <a:xfrm>
            <a:off x="528638" y="1554162"/>
            <a:ext cx="3504882" cy="5090478"/>
          </a:xfrm>
          <a:noFill/>
        </p:spPr>
        <p:txBody>
          <a:bodyPr/>
          <a:lstStyle/>
          <a:p>
            <a:pPr>
              <a:lnSpc>
                <a:spcPct val="90000"/>
              </a:lnSpc>
              <a:spcBef>
                <a:spcPts val="0"/>
              </a:spcBef>
            </a:pPr>
            <a:r>
              <a:rPr lang="en-US" sz="2400" b="1" dirty="0"/>
              <a:t>Alternative</a:t>
            </a:r>
            <a:r>
              <a:rPr lang="en-US" sz="2400" dirty="0"/>
              <a:t> Menu</a:t>
            </a:r>
          </a:p>
          <a:p>
            <a:pPr marL="631825" lvl="1">
              <a:lnSpc>
                <a:spcPct val="90000"/>
              </a:lnSpc>
              <a:spcBef>
                <a:spcPts val="0"/>
              </a:spcBef>
            </a:pPr>
            <a:r>
              <a:rPr lang="en-US" sz="2200" b="1" dirty="0"/>
              <a:t>New</a:t>
            </a:r>
          </a:p>
          <a:p>
            <a:pPr marL="631825" lvl="1">
              <a:lnSpc>
                <a:spcPct val="90000"/>
              </a:lnSpc>
              <a:spcBef>
                <a:spcPts val="0"/>
              </a:spcBef>
            </a:pPr>
            <a:r>
              <a:rPr lang="en-US" sz="2200" b="1" dirty="0"/>
              <a:t>Save</a:t>
            </a:r>
          </a:p>
          <a:p>
            <a:pPr marL="631825" lvl="1">
              <a:lnSpc>
                <a:spcPct val="90000"/>
              </a:lnSpc>
              <a:spcBef>
                <a:spcPts val="0"/>
              </a:spcBef>
            </a:pPr>
            <a:r>
              <a:rPr lang="en-US" sz="2200" b="1" dirty="0"/>
              <a:t>Save As</a:t>
            </a:r>
          </a:p>
          <a:p>
            <a:pPr marL="862013" lvl="2" indent="-285750">
              <a:lnSpc>
                <a:spcPct val="90000"/>
              </a:lnSpc>
              <a:spcBef>
                <a:spcPts val="0"/>
              </a:spcBef>
            </a:pPr>
            <a:r>
              <a:rPr lang="en-US" sz="2200" dirty="0"/>
              <a:t>This option will create a </a:t>
            </a:r>
            <a:r>
              <a:rPr lang="en-US" sz="2200" dirty="0">
                <a:solidFill>
                  <a:srgbClr val="FF0000"/>
                </a:solidFill>
              </a:rPr>
              <a:t>COPY</a:t>
            </a:r>
            <a:r>
              <a:rPr lang="en-US" sz="2200" dirty="0"/>
              <a:t> of the currently selected alternative.</a:t>
            </a:r>
          </a:p>
          <a:p>
            <a:pPr marL="862013" lvl="2" indent="-285750">
              <a:lnSpc>
                <a:spcPct val="90000"/>
              </a:lnSpc>
              <a:spcBef>
                <a:spcPts val="0"/>
              </a:spcBef>
            </a:pPr>
            <a:r>
              <a:rPr lang="en-US" sz="2200" dirty="0"/>
              <a:t>The </a:t>
            </a:r>
            <a:r>
              <a:rPr lang="en-US" sz="2200" b="1" dirty="0"/>
              <a:t>Network</a:t>
            </a:r>
            <a:r>
              <a:rPr lang="en-US" sz="2200" dirty="0"/>
              <a:t> selection cannot be changed, but everything else </a:t>
            </a:r>
            <a:r>
              <a:rPr lang="en-US" sz="2200" u="sng" dirty="0"/>
              <a:t>can</a:t>
            </a:r>
            <a:r>
              <a:rPr lang="en-US" sz="2200" dirty="0"/>
              <a:t>…</a:t>
            </a:r>
          </a:p>
          <a:p>
            <a:pPr marL="631825" lvl="1">
              <a:lnSpc>
                <a:spcPct val="90000"/>
              </a:lnSpc>
              <a:spcBef>
                <a:spcPts val="600"/>
              </a:spcBef>
            </a:pPr>
            <a:r>
              <a:rPr lang="en-US" sz="2200" b="1" dirty="0"/>
              <a:t>Delete</a:t>
            </a:r>
          </a:p>
          <a:p>
            <a:pPr marL="631825" lvl="1">
              <a:lnSpc>
                <a:spcPct val="90000"/>
              </a:lnSpc>
              <a:spcBef>
                <a:spcPts val="0"/>
              </a:spcBef>
            </a:pPr>
            <a:r>
              <a:rPr lang="en-US" sz="2200" b="1" dirty="0"/>
              <a:t>Close</a:t>
            </a:r>
            <a:endParaRPr lang="en-US" sz="2000" b="1" dirty="0"/>
          </a:p>
        </p:txBody>
      </p:sp>
      <p:sp>
        <p:nvSpPr>
          <p:cNvPr id="9221" name="Oval 14"/>
          <p:cNvSpPr>
            <a:spLocks noChangeArrowheads="1"/>
          </p:cNvSpPr>
          <p:nvPr/>
        </p:nvSpPr>
        <p:spPr bwMode="auto">
          <a:xfrm>
            <a:off x="3954552" y="2140703"/>
            <a:ext cx="1013965" cy="262399"/>
          </a:xfrm>
          <a:prstGeom prst="ellipse">
            <a:avLst/>
          </a:prstGeom>
          <a:noFill/>
          <a:ln w="34925">
            <a:solidFill>
              <a:srgbClr val="FF3300"/>
            </a:solidFill>
            <a:miter lim="800000"/>
            <a:headEnd/>
            <a:tailEnd/>
          </a:ln>
        </p:spPr>
        <p:txBody>
          <a:bodyPr wrap="none" anchor="ctr"/>
          <a:lstStyle/>
          <a:p>
            <a:endParaRPr lang="en-US"/>
          </a:p>
        </p:txBody>
      </p:sp>
      <p:pic>
        <p:nvPicPr>
          <p:cNvPr id="4" name="Picture 3">
            <a:extLst>
              <a:ext uri="{FF2B5EF4-FFF2-40B4-BE49-F238E27FC236}">
                <a16:creationId xmlns:a16="http://schemas.microsoft.com/office/drawing/2014/main" id="{0136C12E-31FB-4633-809D-1BDC7ED8BF38}"/>
              </a:ext>
            </a:extLst>
          </p:cNvPr>
          <p:cNvPicPr>
            <a:picLocks noChangeAspect="1"/>
          </p:cNvPicPr>
          <p:nvPr/>
        </p:nvPicPr>
        <p:blipFill>
          <a:blip r:embed="rId4"/>
          <a:stretch>
            <a:fillRect/>
          </a:stretch>
        </p:blipFill>
        <p:spPr>
          <a:xfrm>
            <a:off x="6744467" y="3165291"/>
            <a:ext cx="2122679" cy="1187025"/>
          </a:xfrm>
          <a:prstGeom prst="rect">
            <a:avLst/>
          </a:prstGeom>
        </p:spPr>
      </p:pic>
      <p:sp>
        <p:nvSpPr>
          <p:cNvPr id="9" name="Line 9">
            <a:extLst>
              <a:ext uri="{FF2B5EF4-FFF2-40B4-BE49-F238E27FC236}">
                <a16:creationId xmlns:a16="http://schemas.microsoft.com/office/drawing/2014/main" id="{D91717F8-48D1-41F1-A297-7A021BFE0020}"/>
              </a:ext>
            </a:extLst>
          </p:cNvPr>
          <p:cNvSpPr>
            <a:spLocks noChangeShapeType="1"/>
          </p:cNvSpPr>
          <p:nvPr/>
        </p:nvSpPr>
        <p:spPr bwMode="auto">
          <a:xfrm flipH="1" flipV="1">
            <a:off x="4968517" y="2295205"/>
            <a:ext cx="1775950" cy="914400"/>
          </a:xfrm>
          <a:prstGeom prst="line">
            <a:avLst/>
          </a:prstGeom>
          <a:noFill/>
          <a:ln w="38100">
            <a:solidFill>
              <a:srgbClr val="FF3300"/>
            </a:solidFill>
            <a:miter lim="800000"/>
            <a:headEnd type="triangle" w="med" len="med"/>
            <a:tailEnd/>
          </a:ln>
        </p:spPr>
        <p:txBody>
          <a:bodyPr/>
          <a:lstStyle/>
          <a:p>
            <a:endParaRPr lang="en-US"/>
          </a:p>
        </p:txBody>
      </p:sp>
    </p:spTree>
    <p:extLst>
      <p:ext uri="{BB962C8B-B14F-4D97-AF65-F5344CB8AC3E}">
        <p14:creationId xmlns:p14="http://schemas.microsoft.com/office/powerpoint/2010/main" val="21603652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is a ResSim Simulation?</a:t>
            </a:r>
          </a:p>
        </p:txBody>
      </p:sp>
      <p:sp>
        <p:nvSpPr>
          <p:cNvPr id="3" name="Content Placeholder 2"/>
          <p:cNvSpPr>
            <a:spLocks noGrp="1"/>
          </p:cNvSpPr>
          <p:nvPr>
            <p:ph idx="1"/>
          </p:nvPr>
        </p:nvSpPr>
        <p:spPr>
          <a:xfrm>
            <a:off x="609600" y="1501860"/>
            <a:ext cx="8305800" cy="5010150"/>
          </a:xfrm>
        </p:spPr>
        <p:txBody>
          <a:bodyPr/>
          <a:lstStyle/>
          <a:p>
            <a:pPr>
              <a:lnSpc>
                <a:spcPct val="90000"/>
              </a:lnSpc>
              <a:spcBef>
                <a:spcPts val="0"/>
              </a:spcBef>
            </a:pPr>
            <a:r>
              <a:rPr lang="en-US" sz="2800" dirty="0"/>
              <a:t>An HEC-ResSim </a:t>
            </a:r>
            <a:r>
              <a:rPr lang="en-US" sz="2800" b="1" dirty="0"/>
              <a:t>Simulation</a:t>
            </a:r>
            <a:r>
              <a:rPr lang="en-US" sz="2800" dirty="0"/>
              <a:t> is a “workspace” in which you can </a:t>
            </a:r>
            <a:r>
              <a:rPr lang="en-US" sz="2800" i="1" dirty="0"/>
              <a:t>compute</a:t>
            </a:r>
            <a:r>
              <a:rPr lang="en-US" sz="2800" dirty="0"/>
              <a:t> alternatives, </a:t>
            </a:r>
            <a:r>
              <a:rPr lang="en-US" sz="2800" i="1" dirty="0"/>
              <a:t>analyze</a:t>
            </a:r>
            <a:r>
              <a:rPr lang="en-US" sz="2800" dirty="0"/>
              <a:t> </a:t>
            </a:r>
            <a:r>
              <a:rPr lang="en-US" sz="2800" i="1" dirty="0"/>
              <a:t>results</a:t>
            </a:r>
            <a:r>
              <a:rPr lang="en-US" sz="2800" dirty="0"/>
              <a:t>, and </a:t>
            </a:r>
            <a:r>
              <a:rPr lang="en-US" sz="2800" i="1" dirty="0"/>
              <a:t>refine</a:t>
            </a:r>
            <a:r>
              <a:rPr lang="en-US" sz="2800" dirty="0"/>
              <a:t> your model.</a:t>
            </a:r>
          </a:p>
          <a:p>
            <a:pPr lvl="1"/>
            <a:r>
              <a:rPr lang="en-US" sz="2400" dirty="0"/>
              <a:t>A simulation is defined by the specification of a </a:t>
            </a:r>
            <a:r>
              <a:rPr lang="en-US" sz="2400" b="1" dirty="0"/>
              <a:t>Time Window</a:t>
            </a:r>
            <a:r>
              <a:rPr lang="en-US" sz="2400" dirty="0"/>
              <a:t> and a selection of </a:t>
            </a:r>
            <a:r>
              <a:rPr lang="en-US" sz="2400" b="1" dirty="0"/>
              <a:t>alternatives</a:t>
            </a:r>
            <a:r>
              <a:rPr lang="en-US" sz="2400" dirty="0"/>
              <a:t>.</a:t>
            </a:r>
          </a:p>
          <a:p>
            <a:pPr lvl="1"/>
            <a:r>
              <a:rPr lang="en-US" sz="2400" dirty="0"/>
              <a:t>The default </a:t>
            </a:r>
            <a:r>
              <a:rPr lang="en-US" sz="2400" b="1" dirty="0"/>
              <a:t>Name</a:t>
            </a:r>
            <a:r>
              <a:rPr lang="en-US" sz="2400" dirty="0"/>
              <a:t> of a simulation is formed from the start time of the specified time window.  HOWEVER, a more descriptive name can and </a:t>
            </a:r>
            <a:r>
              <a:rPr lang="en-US" sz="2400" i="1" dirty="0"/>
              <a:t>should</a:t>
            </a:r>
            <a:r>
              <a:rPr lang="en-US" sz="2400" dirty="0"/>
              <a:t> be entered to replace the default.</a:t>
            </a:r>
          </a:p>
          <a:p>
            <a:pPr lvl="1"/>
            <a:r>
              <a:rPr lang="en-US" sz="2400" dirty="0"/>
              <a:t>A sub-directory or folder is created to hold the simulation’s files.  It has the same structure as the watershed and </a:t>
            </a:r>
            <a:r>
              <a:rPr lang="en-US" sz="2400" u="sng" dirty="0"/>
              <a:t>includes </a:t>
            </a:r>
            <a:r>
              <a:rPr lang="en-US" sz="2400" b="1" u="sng" dirty="0"/>
              <a:t>copies</a:t>
            </a:r>
            <a:r>
              <a:rPr lang="en-US" sz="2400" u="sng" dirty="0"/>
              <a:t> of all the files that define the alternatives</a:t>
            </a:r>
            <a:r>
              <a:rPr lang="en-US" sz="2400" dirty="0"/>
              <a: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r>
              <a:rPr lang="en-US" dirty="0"/>
              <a:t>Simulation Time Window</a:t>
            </a:r>
          </a:p>
        </p:txBody>
      </p:sp>
      <p:sp>
        <p:nvSpPr>
          <p:cNvPr id="24579" name="Rectangle 4"/>
          <p:cNvSpPr>
            <a:spLocks noGrp="1" noChangeArrowheads="1"/>
          </p:cNvSpPr>
          <p:nvPr>
            <p:ph type="body" sz="half" idx="1"/>
          </p:nvPr>
        </p:nvSpPr>
        <p:spPr>
          <a:xfrm>
            <a:off x="491824" y="1510869"/>
            <a:ext cx="3981321" cy="4532313"/>
          </a:xfrm>
        </p:spPr>
        <p:txBody>
          <a:bodyPr/>
          <a:lstStyle/>
          <a:p>
            <a:pPr eaLnBrk="1" hangingPunct="1">
              <a:lnSpc>
                <a:spcPct val="90000"/>
              </a:lnSpc>
              <a:spcBef>
                <a:spcPts val="0"/>
              </a:spcBef>
              <a:spcAft>
                <a:spcPts val="0"/>
              </a:spcAft>
            </a:pPr>
            <a:r>
              <a:rPr lang="en-US" sz="2400" b="1" dirty="0" err="1"/>
              <a:t>Lookback</a:t>
            </a:r>
            <a:r>
              <a:rPr lang="en-US" sz="2400" dirty="0"/>
              <a:t> Period</a:t>
            </a:r>
          </a:p>
          <a:p>
            <a:pPr marL="569913" lvl="1" eaLnBrk="1" hangingPunct="1">
              <a:lnSpc>
                <a:spcPct val="85000"/>
              </a:lnSpc>
              <a:spcBef>
                <a:spcPts val="300"/>
              </a:spcBef>
              <a:spcAft>
                <a:spcPts val="0"/>
              </a:spcAft>
            </a:pPr>
            <a:r>
              <a:rPr lang="en-US" sz="2000" dirty="0"/>
              <a:t>To initialize the model elements and routing and reaches</a:t>
            </a:r>
          </a:p>
          <a:p>
            <a:pPr marL="569913" lvl="1" eaLnBrk="1" hangingPunct="1">
              <a:lnSpc>
                <a:spcPct val="85000"/>
              </a:lnSpc>
              <a:spcBef>
                <a:spcPts val="300"/>
              </a:spcBef>
            </a:pPr>
            <a:r>
              <a:rPr lang="en-US" sz="2000" dirty="0"/>
              <a:t>Should be at least as long as the travel time </a:t>
            </a:r>
            <a:r>
              <a:rPr lang="en-US" sz="2000" i="1" dirty="0"/>
              <a:t>from the upstream-most reservoir to the downstream-most control point</a:t>
            </a:r>
          </a:p>
          <a:p>
            <a:pPr marL="169863" eaLnBrk="1" hangingPunct="1">
              <a:lnSpc>
                <a:spcPct val="90000"/>
              </a:lnSpc>
              <a:spcBef>
                <a:spcPts val="600"/>
              </a:spcBef>
            </a:pPr>
            <a:r>
              <a:rPr lang="en-US" sz="2400" b="1" dirty="0"/>
              <a:t>Simulation</a:t>
            </a:r>
            <a:r>
              <a:rPr lang="en-US" sz="2400" dirty="0"/>
              <a:t> Period</a:t>
            </a:r>
          </a:p>
          <a:p>
            <a:pPr marL="569913" lvl="1" eaLnBrk="1" hangingPunct="1">
              <a:lnSpc>
                <a:spcPct val="85000"/>
              </a:lnSpc>
              <a:spcBef>
                <a:spcPts val="300"/>
              </a:spcBef>
            </a:pPr>
            <a:r>
              <a:rPr lang="en-US" sz="2000" dirty="0"/>
              <a:t>The period during which the model </a:t>
            </a:r>
            <a:r>
              <a:rPr lang="en-US" sz="2000" b="1" i="1" dirty="0"/>
              <a:t>evaluates the input </a:t>
            </a:r>
            <a:r>
              <a:rPr lang="en-US" sz="2000" dirty="0"/>
              <a:t>and </a:t>
            </a:r>
            <a:r>
              <a:rPr lang="en-US" sz="2000" b="1" i="1" dirty="0"/>
              <a:t>makes release decisions </a:t>
            </a:r>
            <a:r>
              <a:rPr lang="en-US" sz="2000" dirty="0"/>
              <a:t>then </a:t>
            </a:r>
            <a:r>
              <a:rPr lang="en-US" sz="2000" b="1" i="1" dirty="0"/>
              <a:t>routes the releases and inflow </a:t>
            </a:r>
            <a:r>
              <a:rPr lang="en-US" sz="2000" dirty="0"/>
              <a:t>through the network</a:t>
            </a:r>
          </a:p>
          <a:p>
            <a:pPr marL="569913" lvl="1" eaLnBrk="1" hangingPunct="1">
              <a:lnSpc>
                <a:spcPct val="85000"/>
              </a:lnSpc>
              <a:spcBef>
                <a:spcPts val="300"/>
              </a:spcBef>
            </a:pPr>
            <a:r>
              <a:rPr lang="en-US" sz="2000" dirty="0"/>
              <a:t>Should be at least </a:t>
            </a:r>
            <a:r>
              <a:rPr lang="en-US" sz="2000" b="1" dirty="0"/>
              <a:t>2x</a:t>
            </a:r>
            <a:r>
              <a:rPr lang="en-US" sz="2000" dirty="0"/>
              <a:t> the length of the </a:t>
            </a:r>
            <a:r>
              <a:rPr lang="en-US" sz="2000" dirty="0" err="1"/>
              <a:t>lookback</a:t>
            </a:r>
            <a:r>
              <a:rPr lang="en-US" sz="2000" dirty="0"/>
              <a:t> period</a:t>
            </a:r>
          </a:p>
          <a:p>
            <a:pPr eaLnBrk="1" hangingPunct="1">
              <a:lnSpc>
                <a:spcPct val="90000"/>
              </a:lnSpc>
            </a:pPr>
            <a:endParaRPr lang="en-US" sz="900" dirty="0"/>
          </a:p>
        </p:txBody>
      </p:sp>
      <p:grpSp>
        <p:nvGrpSpPr>
          <p:cNvPr id="24580" name="Group 32"/>
          <p:cNvGrpSpPr>
            <a:grpSpLocks noChangeAspect="1"/>
          </p:cNvGrpSpPr>
          <p:nvPr/>
        </p:nvGrpSpPr>
        <p:grpSpPr bwMode="auto">
          <a:xfrm>
            <a:off x="4451217" y="1684340"/>
            <a:ext cx="4388618" cy="3233649"/>
            <a:chOff x="1291" y="1741"/>
            <a:chExt cx="3446" cy="2505"/>
          </a:xfrm>
        </p:grpSpPr>
        <p:pic>
          <p:nvPicPr>
            <p:cNvPr id="24581" name="Picture 6" descr="Simulation Editor Lookback"/>
            <p:cNvPicPr preferRelativeResize="0">
              <a:picLocks noChangeAspect="1" noChangeArrowheads="1"/>
            </p:cNvPicPr>
            <p:nvPr/>
          </p:nvPicPr>
          <p:blipFill>
            <a:blip r:embed="rId3" cstate="print"/>
            <a:srcRect/>
            <a:stretch>
              <a:fillRect/>
            </a:stretch>
          </p:blipFill>
          <p:spPr bwMode="auto">
            <a:xfrm>
              <a:off x="1291" y="1741"/>
              <a:ext cx="3446" cy="2505"/>
            </a:xfrm>
            <a:prstGeom prst="rect">
              <a:avLst/>
            </a:prstGeom>
            <a:noFill/>
            <a:ln w="9525">
              <a:noFill/>
              <a:miter lim="800000"/>
              <a:headEnd/>
              <a:tailEnd/>
            </a:ln>
          </p:spPr>
        </p:pic>
        <p:sp>
          <p:nvSpPr>
            <p:cNvPr id="24582" name="Line 9"/>
            <p:cNvSpPr>
              <a:spLocks noChangeShapeType="1"/>
            </p:cNvSpPr>
            <p:nvPr/>
          </p:nvSpPr>
          <p:spPr bwMode="auto">
            <a:xfrm>
              <a:off x="2102" y="1918"/>
              <a:ext cx="1" cy="104"/>
            </a:xfrm>
            <a:prstGeom prst="line">
              <a:avLst/>
            </a:prstGeom>
            <a:noFill/>
            <a:ln w="38100">
              <a:solidFill>
                <a:srgbClr val="000000"/>
              </a:solidFill>
              <a:miter lim="800000"/>
              <a:headEnd/>
              <a:tailEnd/>
            </a:ln>
          </p:spPr>
          <p:txBody>
            <a:bodyPr wrap="none"/>
            <a:lstStyle/>
            <a:p>
              <a:endParaRPr lang="en-US"/>
            </a:p>
          </p:txBody>
        </p:sp>
        <p:sp>
          <p:nvSpPr>
            <p:cNvPr id="24583" name="Line 13"/>
            <p:cNvSpPr>
              <a:spLocks noChangeShapeType="1"/>
            </p:cNvSpPr>
            <p:nvPr/>
          </p:nvSpPr>
          <p:spPr bwMode="auto">
            <a:xfrm>
              <a:off x="2102" y="1811"/>
              <a:ext cx="1" cy="105"/>
            </a:xfrm>
            <a:prstGeom prst="line">
              <a:avLst/>
            </a:prstGeom>
            <a:noFill/>
            <a:ln w="38100">
              <a:solidFill>
                <a:srgbClr val="000000"/>
              </a:solidFill>
              <a:miter lim="800000"/>
              <a:headEnd/>
              <a:tailEnd/>
            </a:ln>
          </p:spPr>
          <p:txBody>
            <a:bodyPr wrap="none"/>
            <a:lstStyle/>
            <a:p>
              <a:endParaRPr lang="en-US"/>
            </a:p>
          </p:txBody>
        </p:sp>
        <p:sp>
          <p:nvSpPr>
            <p:cNvPr id="24584" name="Line 14"/>
            <p:cNvSpPr>
              <a:spLocks noChangeShapeType="1"/>
            </p:cNvSpPr>
            <p:nvPr/>
          </p:nvSpPr>
          <p:spPr bwMode="auto">
            <a:xfrm rot="2785991">
              <a:off x="4155" y="3561"/>
              <a:ext cx="1" cy="116"/>
            </a:xfrm>
            <a:prstGeom prst="line">
              <a:avLst/>
            </a:prstGeom>
            <a:noFill/>
            <a:ln w="38100">
              <a:solidFill>
                <a:srgbClr val="000000"/>
              </a:solidFill>
              <a:miter lim="800000"/>
              <a:headEnd/>
              <a:tailEnd/>
            </a:ln>
          </p:spPr>
          <p:txBody>
            <a:bodyPr wrap="none"/>
            <a:lstStyle/>
            <a:p>
              <a:endParaRPr lang="en-US"/>
            </a:p>
          </p:txBody>
        </p:sp>
        <p:sp>
          <p:nvSpPr>
            <p:cNvPr id="24585" name="Line 15"/>
            <p:cNvSpPr>
              <a:spLocks noChangeShapeType="1"/>
            </p:cNvSpPr>
            <p:nvPr/>
          </p:nvSpPr>
          <p:spPr bwMode="auto">
            <a:xfrm rot="2750552">
              <a:off x="4235" y="3491"/>
              <a:ext cx="0" cy="117"/>
            </a:xfrm>
            <a:prstGeom prst="line">
              <a:avLst/>
            </a:prstGeom>
            <a:noFill/>
            <a:ln w="38100">
              <a:solidFill>
                <a:srgbClr val="000000"/>
              </a:solidFill>
              <a:miter lim="800000"/>
              <a:headEnd/>
              <a:tailEnd/>
            </a:ln>
          </p:spPr>
          <p:txBody>
            <a:bodyPr wrap="none"/>
            <a:lstStyle/>
            <a:p>
              <a:endParaRPr lang="en-US"/>
            </a:p>
          </p:txBody>
        </p:sp>
        <p:sp>
          <p:nvSpPr>
            <p:cNvPr id="24586" name="Line 16"/>
            <p:cNvSpPr>
              <a:spLocks noChangeShapeType="1"/>
            </p:cNvSpPr>
            <p:nvPr/>
          </p:nvSpPr>
          <p:spPr bwMode="auto">
            <a:xfrm rot="2785991">
              <a:off x="3526" y="4010"/>
              <a:ext cx="1" cy="116"/>
            </a:xfrm>
            <a:prstGeom prst="line">
              <a:avLst/>
            </a:prstGeom>
            <a:noFill/>
            <a:ln w="38100">
              <a:solidFill>
                <a:srgbClr val="000000"/>
              </a:solidFill>
              <a:miter lim="800000"/>
              <a:headEnd/>
              <a:tailEnd/>
            </a:ln>
          </p:spPr>
          <p:txBody>
            <a:bodyPr wrap="none"/>
            <a:lstStyle/>
            <a:p>
              <a:endParaRPr lang="en-US"/>
            </a:p>
          </p:txBody>
        </p:sp>
        <p:sp>
          <p:nvSpPr>
            <p:cNvPr id="24587" name="Line 17"/>
            <p:cNvSpPr>
              <a:spLocks noChangeShapeType="1"/>
            </p:cNvSpPr>
            <p:nvPr/>
          </p:nvSpPr>
          <p:spPr bwMode="auto">
            <a:xfrm rot="2750552">
              <a:off x="3613" y="3935"/>
              <a:ext cx="1" cy="116"/>
            </a:xfrm>
            <a:prstGeom prst="line">
              <a:avLst/>
            </a:prstGeom>
            <a:noFill/>
            <a:ln w="38100">
              <a:solidFill>
                <a:srgbClr val="000000"/>
              </a:solidFill>
              <a:miter lim="800000"/>
              <a:headEnd/>
              <a:tailEnd/>
            </a:ln>
          </p:spPr>
          <p:txBody>
            <a:bodyPr wrap="none"/>
            <a:lstStyle/>
            <a:p>
              <a:endParaRPr lang="en-US"/>
            </a:p>
          </p:txBody>
        </p:sp>
        <p:sp>
          <p:nvSpPr>
            <p:cNvPr id="24588" name="Line 18"/>
            <p:cNvSpPr>
              <a:spLocks noChangeShapeType="1"/>
            </p:cNvSpPr>
            <p:nvPr/>
          </p:nvSpPr>
          <p:spPr bwMode="auto">
            <a:xfrm>
              <a:off x="1958" y="3191"/>
              <a:ext cx="1" cy="105"/>
            </a:xfrm>
            <a:prstGeom prst="line">
              <a:avLst/>
            </a:prstGeom>
            <a:noFill/>
            <a:ln w="38100">
              <a:solidFill>
                <a:srgbClr val="000000"/>
              </a:solidFill>
              <a:miter lim="800000"/>
              <a:headEnd/>
              <a:tailEnd/>
            </a:ln>
          </p:spPr>
          <p:txBody>
            <a:bodyPr wrap="none"/>
            <a:lstStyle/>
            <a:p>
              <a:endParaRPr lang="en-US"/>
            </a:p>
          </p:txBody>
        </p:sp>
        <p:sp>
          <p:nvSpPr>
            <p:cNvPr id="24589" name="Line 19"/>
            <p:cNvSpPr>
              <a:spLocks noChangeShapeType="1"/>
            </p:cNvSpPr>
            <p:nvPr/>
          </p:nvSpPr>
          <p:spPr bwMode="auto">
            <a:xfrm>
              <a:off x="1958" y="3296"/>
              <a:ext cx="1" cy="104"/>
            </a:xfrm>
            <a:prstGeom prst="line">
              <a:avLst/>
            </a:prstGeom>
            <a:noFill/>
            <a:ln w="38100">
              <a:solidFill>
                <a:srgbClr val="000000"/>
              </a:solidFill>
              <a:miter lim="800000"/>
              <a:headEnd/>
              <a:tailEnd/>
            </a:ln>
          </p:spPr>
          <p:txBody>
            <a:bodyPr wrap="none"/>
            <a:lstStyle/>
            <a:p>
              <a:endParaRPr lang="en-US"/>
            </a:p>
          </p:txBody>
        </p:sp>
        <p:cxnSp>
          <p:nvCxnSpPr>
            <p:cNvPr id="24590" name="AutoShape 26"/>
            <p:cNvCxnSpPr>
              <a:cxnSpLocks noChangeShapeType="1"/>
              <a:stCxn id="24582" idx="0"/>
              <a:endCxn id="24584" idx="0"/>
            </p:cNvCxnSpPr>
            <p:nvPr/>
          </p:nvCxnSpPr>
          <p:spPr bwMode="auto">
            <a:xfrm rot="5400000" flipV="1">
              <a:off x="2321" y="1688"/>
              <a:ext cx="1668" cy="2105"/>
            </a:xfrm>
            <a:prstGeom prst="curvedConnector4">
              <a:avLst>
                <a:gd name="adj1" fmla="val 3884"/>
                <a:gd name="adj2" fmla="val 88120"/>
              </a:avLst>
            </a:prstGeom>
            <a:noFill/>
            <a:ln w="25400">
              <a:solidFill>
                <a:srgbClr val="000000"/>
              </a:solidFill>
              <a:miter lim="800000"/>
              <a:headEnd/>
              <a:tailEnd type="triangle" w="med" len="med"/>
            </a:ln>
          </p:spPr>
        </p:cxnSp>
        <p:cxnSp>
          <p:nvCxnSpPr>
            <p:cNvPr id="24591" name="AutoShape 27"/>
            <p:cNvCxnSpPr>
              <a:cxnSpLocks noChangeShapeType="1"/>
              <a:stCxn id="24589" idx="0"/>
              <a:endCxn id="24587" idx="1"/>
            </p:cNvCxnSpPr>
            <p:nvPr/>
          </p:nvCxnSpPr>
          <p:spPr bwMode="auto">
            <a:xfrm rot="5400000" flipV="1">
              <a:off x="2385" y="2858"/>
              <a:ext cx="751" cy="1606"/>
            </a:xfrm>
            <a:prstGeom prst="curvedConnector4">
              <a:avLst>
                <a:gd name="adj1" fmla="val 4074"/>
                <a:gd name="adj2" fmla="val 89037"/>
              </a:avLst>
            </a:prstGeom>
            <a:noFill/>
            <a:ln w="25400">
              <a:solidFill>
                <a:srgbClr val="000000"/>
              </a:solidFill>
              <a:miter lim="800000"/>
              <a:headEnd/>
              <a:tailEnd type="triangle" w="med" len="med"/>
            </a:ln>
          </p:spPr>
        </p:cxnSp>
        <p:sp>
          <p:nvSpPr>
            <p:cNvPr id="24592" name="Text Box 28"/>
            <p:cNvSpPr txBox="1">
              <a:spLocks noChangeArrowheads="1"/>
            </p:cNvSpPr>
            <p:nvPr/>
          </p:nvSpPr>
          <p:spPr bwMode="auto">
            <a:xfrm>
              <a:off x="3607" y="1863"/>
              <a:ext cx="626" cy="429"/>
            </a:xfrm>
            <a:prstGeom prst="rect">
              <a:avLst/>
            </a:prstGeom>
            <a:solidFill>
              <a:schemeClr val="accent3">
                <a:alpha val="56000"/>
              </a:schemeClr>
            </a:solidFill>
            <a:ln w="9525">
              <a:noFill/>
              <a:miter lim="800000"/>
              <a:headEnd/>
              <a:tailEnd/>
            </a:ln>
          </p:spPr>
          <p:txBody>
            <a:bodyPr wrap="square">
              <a:spAutoFit/>
            </a:bodyPr>
            <a:lstStyle/>
            <a:p>
              <a:pPr algn="ctr" eaLnBrk="1" hangingPunct="1">
                <a:spcBef>
                  <a:spcPct val="50000"/>
                </a:spcBef>
              </a:pPr>
              <a:r>
                <a:rPr lang="en-US" sz="1500" b="1" dirty="0">
                  <a:solidFill>
                    <a:srgbClr val="003300"/>
                  </a:solidFill>
                </a:rPr>
                <a:t>32  Hours</a:t>
              </a:r>
            </a:p>
          </p:txBody>
        </p:sp>
        <p:sp>
          <p:nvSpPr>
            <p:cNvPr id="24593" name="Text Box 29"/>
            <p:cNvSpPr txBox="1">
              <a:spLocks noChangeArrowheads="1"/>
            </p:cNvSpPr>
            <p:nvPr/>
          </p:nvSpPr>
          <p:spPr bwMode="auto">
            <a:xfrm>
              <a:off x="2472" y="3451"/>
              <a:ext cx="688" cy="429"/>
            </a:xfrm>
            <a:prstGeom prst="rect">
              <a:avLst/>
            </a:prstGeom>
            <a:solidFill>
              <a:schemeClr val="accent3">
                <a:alpha val="56000"/>
              </a:schemeClr>
            </a:solidFill>
            <a:ln w="9525">
              <a:noFill/>
              <a:miter lim="800000"/>
              <a:headEnd/>
              <a:tailEnd/>
            </a:ln>
          </p:spPr>
          <p:txBody>
            <a:bodyPr wrap="square">
              <a:spAutoFit/>
            </a:bodyPr>
            <a:lstStyle/>
            <a:p>
              <a:pPr algn="ctr" eaLnBrk="1" hangingPunct="1">
                <a:spcBef>
                  <a:spcPct val="50000"/>
                </a:spcBef>
              </a:pPr>
              <a:r>
                <a:rPr lang="en-US" sz="1500" b="1" dirty="0">
                  <a:solidFill>
                    <a:srgbClr val="003300"/>
                  </a:solidFill>
                </a:rPr>
                <a:t>28  Hours</a:t>
              </a:r>
            </a:p>
          </p:txBody>
        </p:sp>
      </p:grpSp>
      <p:sp>
        <p:nvSpPr>
          <p:cNvPr id="18" name="Oval 9"/>
          <p:cNvSpPr>
            <a:spLocks noChangeArrowheads="1"/>
          </p:cNvSpPr>
          <p:nvPr/>
        </p:nvSpPr>
        <p:spPr bwMode="auto">
          <a:xfrm>
            <a:off x="7414568" y="1814095"/>
            <a:ext cx="772160" cy="651192"/>
          </a:xfrm>
          <a:prstGeom prst="ellipse">
            <a:avLst/>
          </a:prstGeom>
          <a:noFill/>
          <a:ln w="34925">
            <a:solidFill>
              <a:srgbClr val="FF3300"/>
            </a:solidFill>
            <a:miter lim="800000"/>
            <a:headEnd/>
            <a:tailEnd/>
          </a:ln>
        </p:spPr>
        <p:txBody>
          <a:bodyPr wrap="none" anchor="ctr"/>
          <a:lstStyle/>
          <a:p>
            <a:endParaRPr 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1029"/>
          <p:cNvSpPr>
            <a:spLocks noGrp="1" noChangeArrowheads="1"/>
          </p:cNvSpPr>
          <p:nvPr>
            <p:ph type="title"/>
          </p:nvPr>
        </p:nvSpPr>
        <p:spPr/>
        <p:txBody>
          <a:bodyPr/>
          <a:lstStyle/>
          <a:p>
            <a:pPr eaLnBrk="1" hangingPunct="1"/>
            <a:r>
              <a:rPr lang="en-US"/>
              <a:t>ResSim Simulation</a:t>
            </a:r>
          </a:p>
        </p:txBody>
      </p:sp>
      <p:sp>
        <p:nvSpPr>
          <p:cNvPr id="23555" name="Rectangle 1030"/>
          <p:cNvSpPr>
            <a:spLocks noGrp="1" noChangeArrowheads="1"/>
          </p:cNvSpPr>
          <p:nvPr>
            <p:ph type="body" idx="1"/>
          </p:nvPr>
        </p:nvSpPr>
        <p:spPr>
          <a:xfrm>
            <a:off x="392113" y="3586163"/>
            <a:ext cx="3149600" cy="3271837"/>
          </a:xfrm>
        </p:spPr>
        <p:txBody>
          <a:bodyPr/>
          <a:lstStyle/>
          <a:p>
            <a:pPr marL="238125" indent="-238125" eaLnBrk="1" hangingPunct="1">
              <a:lnSpc>
                <a:spcPct val="80000"/>
              </a:lnSpc>
            </a:pPr>
            <a:r>
              <a:rPr lang="en-US" sz="2400"/>
              <a:t>Lookback Period</a:t>
            </a:r>
          </a:p>
          <a:p>
            <a:pPr marL="530225" lvl="1" indent="-177800" eaLnBrk="1" hangingPunct="1">
              <a:lnSpc>
                <a:spcPct val="80000"/>
              </a:lnSpc>
              <a:buClr>
                <a:schemeClr val="hlink"/>
              </a:buClr>
              <a:buSzTx/>
              <a:buFont typeface="Wingdings" pitchFamily="2" charset="2"/>
              <a:buChar char="ü"/>
            </a:pPr>
            <a:r>
              <a:rPr lang="en-US" sz="2000"/>
              <a:t>Stream Flow Routing</a:t>
            </a:r>
          </a:p>
          <a:p>
            <a:pPr marL="530225" lvl="1" indent="-177800" eaLnBrk="1" hangingPunct="1">
              <a:lnSpc>
                <a:spcPct val="80000"/>
              </a:lnSpc>
              <a:buClr>
                <a:schemeClr val="hlink"/>
              </a:buClr>
              <a:buSzTx/>
              <a:buFont typeface="Arial" charset="0"/>
              <a:buChar char="X"/>
            </a:pPr>
            <a:r>
              <a:rPr lang="en-US" sz="2000"/>
              <a:t>No Reservoir Routing</a:t>
            </a:r>
          </a:p>
          <a:p>
            <a:pPr marL="530225" lvl="1" indent="-177800" eaLnBrk="1" hangingPunct="1">
              <a:lnSpc>
                <a:spcPct val="80000"/>
              </a:lnSpc>
              <a:buClr>
                <a:schemeClr val="hlink"/>
              </a:buClr>
              <a:buSzTx/>
              <a:buFont typeface="Arial" charset="0"/>
              <a:buChar char="X"/>
            </a:pPr>
            <a:r>
              <a:rPr lang="en-US" sz="2000"/>
              <a:t>No Release Decision</a:t>
            </a:r>
          </a:p>
          <a:p>
            <a:pPr marL="238125" indent="-238125" eaLnBrk="1" hangingPunct="1">
              <a:lnSpc>
                <a:spcPct val="80000"/>
              </a:lnSpc>
              <a:buFont typeface="Wingdings" pitchFamily="2" charset="2"/>
              <a:buNone/>
            </a:pPr>
            <a:endParaRPr lang="en-US" sz="2000"/>
          </a:p>
          <a:p>
            <a:pPr marL="238125" indent="-238125" eaLnBrk="1" hangingPunct="1">
              <a:lnSpc>
                <a:spcPct val="80000"/>
              </a:lnSpc>
            </a:pPr>
            <a:r>
              <a:rPr lang="en-US" sz="2400"/>
              <a:t>Simulation Period</a:t>
            </a:r>
          </a:p>
          <a:p>
            <a:pPr marL="530225" lvl="1" indent="-177800" eaLnBrk="1" hangingPunct="1">
              <a:lnSpc>
                <a:spcPct val="80000"/>
              </a:lnSpc>
              <a:buClr>
                <a:schemeClr val="hlink"/>
              </a:buClr>
              <a:buSzTx/>
              <a:buFont typeface="Wingdings" pitchFamily="2" charset="2"/>
              <a:buChar char="ü"/>
            </a:pPr>
            <a:r>
              <a:rPr lang="en-US" sz="2000"/>
              <a:t>Stream Flow Routing</a:t>
            </a:r>
          </a:p>
          <a:p>
            <a:pPr marL="530225" lvl="1" indent="-177800" eaLnBrk="1" hangingPunct="1">
              <a:lnSpc>
                <a:spcPct val="80000"/>
              </a:lnSpc>
              <a:buClr>
                <a:schemeClr val="hlink"/>
              </a:buClr>
              <a:buSzTx/>
              <a:buFont typeface="Wingdings" pitchFamily="2" charset="2"/>
              <a:buChar char="ü"/>
            </a:pPr>
            <a:r>
              <a:rPr lang="en-US" sz="2000"/>
              <a:t>Reservoir Routing</a:t>
            </a:r>
          </a:p>
          <a:p>
            <a:pPr marL="530225" lvl="1" indent="-177800" eaLnBrk="1" hangingPunct="1">
              <a:lnSpc>
                <a:spcPct val="80000"/>
              </a:lnSpc>
              <a:buClr>
                <a:schemeClr val="hlink"/>
              </a:buClr>
              <a:buSzTx/>
              <a:buFont typeface="Wingdings" pitchFamily="2" charset="2"/>
              <a:buChar char="ü"/>
            </a:pPr>
            <a:r>
              <a:rPr lang="en-US" sz="2000"/>
              <a:t>Release Decision</a:t>
            </a:r>
          </a:p>
        </p:txBody>
      </p:sp>
      <p:grpSp>
        <p:nvGrpSpPr>
          <p:cNvPr id="2" name="Group 1065"/>
          <p:cNvGrpSpPr>
            <a:grpSpLocks/>
          </p:cNvGrpSpPr>
          <p:nvPr/>
        </p:nvGrpSpPr>
        <p:grpSpPr bwMode="auto">
          <a:xfrm>
            <a:off x="3423920" y="2835213"/>
            <a:ext cx="5542915" cy="3502087"/>
            <a:chOff x="2094" y="1328"/>
            <a:chExt cx="3556" cy="2392"/>
          </a:xfrm>
        </p:grpSpPr>
        <p:pic>
          <p:nvPicPr>
            <p:cNvPr id="23584" name="Picture 1026"/>
            <p:cNvPicPr>
              <a:picLocks noChangeAspect="1" noChangeArrowheads="1"/>
            </p:cNvPicPr>
            <p:nvPr/>
          </p:nvPicPr>
          <p:blipFill>
            <a:blip r:embed="rId3" cstate="print"/>
            <a:srcRect/>
            <a:stretch>
              <a:fillRect/>
            </a:stretch>
          </p:blipFill>
          <p:spPr bwMode="auto">
            <a:xfrm>
              <a:off x="2094" y="1328"/>
              <a:ext cx="3556" cy="2036"/>
            </a:xfrm>
            <a:prstGeom prst="rect">
              <a:avLst/>
            </a:prstGeom>
            <a:solidFill>
              <a:schemeClr val="tx1"/>
            </a:solidFill>
            <a:ln w="9525">
              <a:noFill/>
              <a:miter lim="800000"/>
              <a:headEnd/>
              <a:tailEnd/>
            </a:ln>
          </p:spPr>
        </p:pic>
        <p:sp>
          <p:nvSpPr>
            <p:cNvPr id="23585" name="Rectangle 1027"/>
            <p:cNvSpPr>
              <a:spLocks noChangeArrowheads="1"/>
            </p:cNvSpPr>
            <p:nvPr/>
          </p:nvSpPr>
          <p:spPr bwMode="auto">
            <a:xfrm>
              <a:off x="2096" y="3355"/>
              <a:ext cx="3553" cy="365"/>
            </a:xfrm>
            <a:prstGeom prst="rect">
              <a:avLst/>
            </a:prstGeom>
            <a:noFill/>
            <a:ln w="9525">
              <a:noFill/>
              <a:miter lim="800000"/>
              <a:headEnd/>
              <a:tailEnd/>
            </a:ln>
          </p:spPr>
          <p:txBody>
            <a:bodyPr wrap="none" anchor="ctr"/>
            <a:lstStyle/>
            <a:p>
              <a:endParaRPr lang="en-US"/>
            </a:p>
          </p:txBody>
        </p:sp>
      </p:grpSp>
      <p:sp>
        <p:nvSpPr>
          <p:cNvPr id="23558" name="Text Box 1033"/>
          <p:cNvSpPr txBox="1">
            <a:spLocks noChangeArrowheads="1"/>
          </p:cNvSpPr>
          <p:nvPr/>
        </p:nvSpPr>
        <p:spPr bwMode="auto">
          <a:xfrm>
            <a:off x="4228783" y="2440623"/>
            <a:ext cx="4292600" cy="306387"/>
          </a:xfrm>
          <a:prstGeom prst="rect">
            <a:avLst/>
          </a:prstGeom>
          <a:noFill/>
          <a:ln w="9525">
            <a:noFill/>
            <a:miter lim="800000"/>
            <a:headEnd/>
            <a:tailEnd/>
          </a:ln>
        </p:spPr>
        <p:txBody>
          <a:bodyPr>
            <a:spAutoFit/>
          </a:bodyPr>
          <a:lstStyle/>
          <a:p>
            <a:pPr algn="ctr" eaLnBrk="1" hangingPunct="1">
              <a:spcBef>
                <a:spcPct val="50000"/>
              </a:spcBef>
            </a:pPr>
            <a:r>
              <a:rPr lang="en-US" sz="1400" b="1" dirty="0">
                <a:solidFill>
                  <a:srgbClr val="003300"/>
                </a:solidFill>
              </a:rPr>
              <a:t>Reservoir Plot + Downstream Junction Flow</a:t>
            </a:r>
          </a:p>
        </p:txBody>
      </p:sp>
      <p:grpSp>
        <p:nvGrpSpPr>
          <p:cNvPr id="3" name="Group 1060"/>
          <p:cNvGrpSpPr>
            <a:grpSpLocks/>
          </p:cNvGrpSpPr>
          <p:nvPr/>
        </p:nvGrpSpPr>
        <p:grpSpPr bwMode="auto">
          <a:xfrm>
            <a:off x="3758565" y="5800725"/>
            <a:ext cx="4886325" cy="606425"/>
            <a:chOff x="2411" y="3792"/>
            <a:chExt cx="3058" cy="380"/>
          </a:xfrm>
        </p:grpSpPr>
        <p:sp>
          <p:nvSpPr>
            <p:cNvPr id="23572" name="Text Box 1031"/>
            <p:cNvSpPr txBox="1">
              <a:spLocks noChangeArrowheads="1"/>
            </p:cNvSpPr>
            <p:nvPr/>
          </p:nvSpPr>
          <p:spPr bwMode="auto">
            <a:xfrm>
              <a:off x="3828" y="3996"/>
              <a:ext cx="861" cy="135"/>
            </a:xfrm>
            <a:prstGeom prst="rect">
              <a:avLst/>
            </a:prstGeom>
            <a:noFill/>
            <a:ln w="9525">
              <a:noFill/>
              <a:miter lim="800000"/>
              <a:headEnd/>
              <a:tailEnd/>
            </a:ln>
          </p:spPr>
          <p:txBody>
            <a:bodyPr>
              <a:spAutoFit/>
            </a:bodyPr>
            <a:lstStyle/>
            <a:p>
              <a:pPr eaLnBrk="1" hangingPunct="1">
                <a:spcBef>
                  <a:spcPct val="50000"/>
                </a:spcBef>
              </a:pPr>
              <a:r>
                <a:rPr lang="en-US" sz="800" b="1" dirty="0">
                  <a:solidFill>
                    <a:srgbClr val="00CC00"/>
                  </a:solidFill>
                </a:rPr>
                <a:t>Reservoir Outflow</a:t>
              </a:r>
            </a:p>
          </p:txBody>
        </p:sp>
        <p:sp>
          <p:nvSpPr>
            <p:cNvPr id="23573" name="Text Box 1032"/>
            <p:cNvSpPr txBox="1">
              <a:spLocks noChangeArrowheads="1"/>
            </p:cNvSpPr>
            <p:nvPr/>
          </p:nvSpPr>
          <p:spPr bwMode="auto">
            <a:xfrm>
              <a:off x="4890" y="3792"/>
              <a:ext cx="579" cy="212"/>
            </a:xfrm>
            <a:prstGeom prst="rect">
              <a:avLst/>
            </a:prstGeom>
            <a:noFill/>
            <a:ln w="9525">
              <a:noFill/>
              <a:miter lim="800000"/>
              <a:headEnd/>
              <a:tailEnd/>
            </a:ln>
          </p:spPr>
          <p:txBody>
            <a:bodyPr>
              <a:spAutoFit/>
            </a:bodyPr>
            <a:lstStyle/>
            <a:p>
              <a:pPr eaLnBrk="1" hangingPunct="1">
                <a:spcBef>
                  <a:spcPct val="50000"/>
                </a:spcBef>
              </a:pPr>
              <a:r>
                <a:rPr lang="en-US" sz="800" b="1">
                  <a:solidFill>
                    <a:srgbClr val="0000FF"/>
                  </a:solidFill>
                </a:rPr>
                <a:t>Cumulative DS Local Flow</a:t>
              </a:r>
            </a:p>
          </p:txBody>
        </p:sp>
        <p:pic>
          <p:nvPicPr>
            <p:cNvPr id="23574" name="Picture 1037"/>
            <p:cNvPicPr>
              <a:picLocks noChangeAspect="1" noChangeArrowheads="1"/>
            </p:cNvPicPr>
            <p:nvPr/>
          </p:nvPicPr>
          <p:blipFill>
            <a:blip r:embed="rId4" cstate="print"/>
            <a:srcRect/>
            <a:stretch>
              <a:fillRect/>
            </a:stretch>
          </p:blipFill>
          <p:spPr bwMode="auto">
            <a:xfrm>
              <a:off x="3641" y="4012"/>
              <a:ext cx="225" cy="87"/>
            </a:xfrm>
            <a:prstGeom prst="rect">
              <a:avLst/>
            </a:prstGeom>
            <a:noFill/>
            <a:ln w="9525">
              <a:noFill/>
              <a:miter lim="800000"/>
              <a:headEnd/>
              <a:tailEnd/>
            </a:ln>
          </p:spPr>
        </p:pic>
        <p:pic>
          <p:nvPicPr>
            <p:cNvPr id="23575" name="Picture 1038"/>
            <p:cNvPicPr>
              <a:picLocks noChangeAspect="1" noChangeArrowheads="1"/>
            </p:cNvPicPr>
            <p:nvPr/>
          </p:nvPicPr>
          <p:blipFill>
            <a:blip r:embed="rId5" cstate="print"/>
            <a:srcRect/>
            <a:stretch>
              <a:fillRect/>
            </a:stretch>
          </p:blipFill>
          <p:spPr bwMode="auto">
            <a:xfrm>
              <a:off x="4685" y="3848"/>
              <a:ext cx="229" cy="83"/>
            </a:xfrm>
            <a:prstGeom prst="rect">
              <a:avLst/>
            </a:prstGeom>
            <a:noFill/>
            <a:ln w="9525">
              <a:noFill/>
              <a:miter lim="800000"/>
              <a:headEnd/>
              <a:tailEnd/>
            </a:ln>
          </p:spPr>
        </p:pic>
        <p:pic>
          <p:nvPicPr>
            <p:cNvPr id="23576" name="Picture 1039"/>
            <p:cNvPicPr>
              <a:picLocks noChangeAspect="1" noChangeArrowheads="1"/>
            </p:cNvPicPr>
            <p:nvPr/>
          </p:nvPicPr>
          <p:blipFill>
            <a:blip r:embed="rId6" cstate="print"/>
            <a:srcRect/>
            <a:stretch>
              <a:fillRect/>
            </a:stretch>
          </p:blipFill>
          <p:spPr bwMode="auto">
            <a:xfrm>
              <a:off x="4696" y="4004"/>
              <a:ext cx="231" cy="104"/>
            </a:xfrm>
            <a:prstGeom prst="rect">
              <a:avLst/>
            </a:prstGeom>
            <a:noFill/>
            <a:ln w="9525">
              <a:noFill/>
              <a:miter lim="800000"/>
              <a:headEnd/>
              <a:tailEnd/>
            </a:ln>
          </p:spPr>
        </p:pic>
        <p:pic>
          <p:nvPicPr>
            <p:cNvPr id="23577" name="Picture 1040"/>
            <p:cNvPicPr>
              <a:picLocks noChangeAspect="1" noChangeArrowheads="1"/>
            </p:cNvPicPr>
            <p:nvPr/>
          </p:nvPicPr>
          <p:blipFill>
            <a:blip r:embed="rId7" cstate="print"/>
            <a:srcRect/>
            <a:stretch>
              <a:fillRect/>
            </a:stretch>
          </p:blipFill>
          <p:spPr bwMode="auto">
            <a:xfrm>
              <a:off x="2419" y="4012"/>
              <a:ext cx="221" cy="87"/>
            </a:xfrm>
            <a:prstGeom prst="rect">
              <a:avLst/>
            </a:prstGeom>
            <a:noFill/>
            <a:ln w="9525">
              <a:noFill/>
              <a:miter lim="800000"/>
              <a:headEnd/>
              <a:tailEnd/>
            </a:ln>
          </p:spPr>
        </p:pic>
        <p:pic>
          <p:nvPicPr>
            <p:cNvPr id="23578" name="Picture 1041"/>
            <p:cNvPicPr>
              <a:picLocks noChangeAspect="1" noChangeArrowheads="1"/>
            </p:cNvPicPr>
            <p:nvPr/>
          </p:nvPicPr>
          <p:blipFill>
            <a:blip r:embed="rId8" cstate="print"/>
            <a:srcRect/>
            <a:stretch>
              <a:fillRect/>
            </a:stretch>
          </p:blipFill>
          <p:spPr bwMode="auto">
            <a:xfrm>
              <a:off x="3640" y="3851"/>
              <a:ext cx="227" cy="93"/>
            </a:xfrm>
            <a:prstGeom prst="rect">
              <a:avLst/>
            </a:prstGeom>
            <a:noFill/>
            <a:ln w="9525">
              <a:noFill/>
              <a:miter lim="800000"/>
              <a:headEnd/>
              <a:tailEnd/>
            </a:ln>
          </p:spPr>
        </p:pic>
        <p:sp>
          <p:nvSpPr>
            <p:cNvPr id="23579" name="Text Box 1042"/>
            <p:cNvSpPr txBox="1">
              <a:spLocks noChangeArrowheads="1"/>
            </p:cNvSpPr>
            <p:nvPr/>
          </p:nvSpPr>
          <p:spPr bwMode="auto">
            <a:xfrm>
              <a:off x="3832" y="3838"/>
              <a:ext cx="825" cy="135"/>
            </a:xfrm>
            <a:prstGeom prst="rect">
              <a:avLst/>
            </a:prstGeom>
            <a:noFill/>
            <a:ln w="9525">
              <a:noFill/>
              <a:miter lim="800000"/>
              <a:headEnd/>
              <a:tailEnd/>
            </a:ln>
          </p:spPr>
          <p:txBody>
            <a:bodyPr>
              <a:spAutoFit/>
            </a:bodyPr>
            <a:lstStyle/>
            <a:p>
              <a:pPr eaLnBrk="1" hangingPunct="1">
                <a:spcBef>
                  <a:spcPct val="50000"/>
                </a:spcBef>
              </a:pPr>
              <a:r>
                <a:rPr lang="en-US" sz="800" b="1">
                  <a:solidFill>
                    <a:srgbClr val="003300"/>
                  </a:solidFill>
                </a:rPr>
                <a:t>Reservoir Inflow</a:t>
              </a:r>
            </a:p>
          </p:txBody>
        </p:sp>
        <p:sp>
          <p:nvSpPr>
            <p:cNvPr id="23580" name="Text Box 1043"/>
            <p:cNvSpPr txBox="1">
              <a:spLocks noChangeArrowheads="1"/>
            </p:cNvSpPr>
            <p:nvPr/>
          </p:nvSpPr>
          <p:spPr bwMode="auto">
            <a:xfrm>
              <a:off x="2613" y="3996"/>
              <a:ext cx="1100" cy="135"/>
            </a:xfrm>
            <a:prstGeom prst="rect">
              <a:avLst/>
            </a:prstGeom>
            <a:noFill/>
            <a:ln w="9525">
              <a:noFill/>
              <a:miter lim="800000"/>
              <a:headEnd/>
              <a:tailEnd/>
            </a:ln>
          </p:spPr>
          <p:txBody>
            <a:bodyPr>
              <a:spAutoFit/>
            </a:bodyPr>
            <a:lstStyle/>
            <a:p>
              <a:pPr eaLnBrk="1" hangingPunct="1">
                <a:spcBef>
                  <a:spcPct val="50000"/>
                </a:spcBef>
              </a:pPr>
              <a:r>
                <a:rPr lang="en-US" sz="800" b="1" dirty="0">
                  <a:solidFill>
                    <a:srgbClr val="33CCFF"/>
                  </a:solidFill>
                </a:rPr>
                <a:t>Reservoir Pool Elevation</a:t>
              </a:r>
            </a:p>
          </p:txBody>
        </p:sp>
        <p:sp>
          <p:nvSpPr>
            <p:cNvPr id="23581" name="Text Box 1044"/>
            <p:cNvSpPr txBox="1">
              <a:spLocks noChangeArrowheads="1"/>
            </p:cNvSpPr>
            <p:nvPr/>
          </p:nvSpPr>
          <p:spPr bwMode="auto">
            <a:xfrm>
              <a:off x="4895" y="3960"/>
              <a:ext cx="502" cy="212"/>
            </a:xfrm>
            <a:prstGeom prst="rect">
              <a:avLst/>
            </a:prstGeom>
            <a:noFill/>
            <a:ln w="9525">
              <a:noFill/>
              <a:miter lim="800000"/>
              <a:headEnd/>
              <a:tailEnd/>
            </a:ln>
          </p:spPr>
          <p:txBody>
            <a:bodyPr>
              <a:spAutoFit/>
            </a:bodyPr>
            <a:lstStyle/>
            <a:p>
              <a:pPr eaLnBrk="1" hangingPunct="1">
                <a:spcBef>
                  <a:spcPct val="50000"/>
                </a:spcBef>
              </a:pPr>
              <a:r>
                <a:rPr lang="en-US" sz="800" b="1">
                  <a:solidFill>
                    <a:srgbClr val="FF3300"/>
                  </a:solidFill>
                </a:rPr>
                <a:t>Regulated DS Flow</a:t>
              </a:r>
            </a:p>
          </p:txBody>
        </p:sp>
        <p:pic>
          <p:nvPicPr>
            <p:cNvPr id="23582" name="Picture 1045"/>
            <p:cNvPicPr>
              <a:picLocks noChangeAspect="1" noChangeArrowheads="1"/>
            </p:cNvPicPr>
            <p:nvPr/>
          </p:nvPicPr>
          <p:blipFill>
            <a:blip r:embed="rId9" cstate="print"/>
            <a:srcRect/>
            <a:stretch>
              <a:fillRect/>
            </a:stretch>
          </p:blipFill>
          <p:spPr bwMode="auto">
            <a:xfrm>
              <a:off x="2411" y="3844"/>
              <a:ext cx="227" cy="91"/>
            </a:xfrm>
            <a:prstGeom prst="rect">
              <a:avLst/>
            </a:prstGeom>
            <a:noFill/>
            <a:ln w="9525">
              <a:noFill/>
              <a:miter lim="800000"/>
              <a:headEnd/>
              <a:tailEnd/>
            </a:ln>
          </p:spPr>
        </p:pic>
        <p:sp>
          <p:nvSpPr>
            <p:cNvPr id="23583" name="Text Box 1046"/>
            <p:cNvSpPr txBox="1">
              <a:spLocks noChangeArrowheads="1"/>
            </p:cNvSpPr>
            <p:nvPr/>
          </p:nvSpPr>
          <p:spPr bwMode="auto">
            <a:xfrm>
              <a:off x="2609" y="3824"/>
              <a:ext cx="1101" cy="135"/>
            </a:xfrm>
            <a:prstGeom prst="rect">
              <a:avLst/>
            </a:prstGeom>
            <a:noFill/>
            <a:ln w="9525">
              <a:noFill/>
              <a:miter lim="800000"/>
              <a:headEnd/>
              <a:tailEnd/>
            </a:ln>
          </p:spPr>
          <p:txBody>
            <a:bodyPr>
              <a:spAutoFit/>
            </a:bodyPr>
            <a:lstStyle/>
            <a:p>
              <a:pPr eaLnBrk="1" hangingPunct="1">
                <a:spcBef>
                  <a:spcPct val="50000"/>
                </a:spcBef>
              </a:pPr>
              <a:r>
                <a:rPr lang="en-US" sz="800" b="1">
                  <a:solidFill>
                    <a:srgbClr val="7E4E67"/>
                  </a:solidFill>
                </a:rPr>
                <a:t>Guide Curve Elevation</a:t>
              </a:r>
            </a:p>
          </p:txBody>
        </p:sp>
      </p:grpSp>
      <p:grpSp>
        <p:nvGrpSpPr>
          <p:cNvPr id="4" name="Group 1067"/>
          <p:cNvGrpSpPr>
            <a:grpSpLocks/>
          </p:cNvGrpSpPr>
          <p:nvPr/>
        </p:nvGrpSpPr>
        <p:grpSpPr bwMode="auto">
          <a:xfrm>
            <a:off x="3982720" y="2926080"/>
            <a:ext cx="4744720" cy="2523808"/>
            <a:chOff x="2450" y="1350"/>
            <a:chExt cx="3047" cy="1814"/>
          </a:xfrm>
        </p:grpSpPr>
        <p:sp>
          <p:nvSpPr>
            <p:cNvPr id="23561" name="Line 1034"/>
            <p:cNvSpPr>
              <a:spLocks noChangeShapeType="1"/>
            </p:cNvSpPr>
            <p:nvPr/>
          </p:nvSpPr>
          <p:spPr bwMode="auto">
            <a:xfrm flipV="1">
              <a:off x="3395" y="1350"/>
              <a:ext cx="2" cy="868"/>
            </a:xfrm>
            <a:prstGeom prst="line">
              <a:avLst/>
            </a:prstGeom>
            <a:noFill/>
            <a:ln w="25400">
              <a:solidFill>
                <a:srgbClr val="000000"/>
              </a:solidFill>
              <a:prstDash val="lgDash"/>
              <a:miter lim="800000"/>
              <a:headEnd/>
              <a:tailEnd/>
            </a:ln>
          </p:spPr>
          <p:txBody>
            <a:bodyPr wrap="none"/>
            <a:lstStyle/>
            <a:p>
              <a:endParaRPr lang="en-US"/>
            </a:p>
          </p:txBody>
        </p:sp>
        <p:sp>
          <p:nvSpPr>
            <p:cNvPr id="23562" name="Line 1035"/>
            <p:cNvSpPr>
              <a:spLocks noChangeShapeType="1"/>
            </p:cNvSpPr>
            <p:nvPr/>
          </p:nvSpPr>
          <p:spPr bwMode="auto">
            <a:xfrm flipH="1" flipV="1">
              <a:off x="3396" y="2320"/>
              <a:ext cx="1" cy="844"/>
            </a:xfrm>
            <a:prstGeom prst="line">
              <a:avLst/>
            </a:prstGeom>
            <a:noFill/>
            <a:ln w="25400">
              <a:solidFill>
                <a:srgbClr val="000000"/>
              </a:solidFill>
              <a:prstDash val="lgDash"/>
              <a:miter lim="800000"/>
              <a:headEnd/>
              <a:tailEnd/>
            </a:ln>
          </p:spPr>
          <p:txBody>
            <a:bodyPr wrap="none"/>
            <a:lstStyle/>
            <a:p>
              <a:endParaRPr lang="en-US"/>
            </a:p>
          </p:txBody>
        </p:sp>
        <p:sp>
          <p:nvSpPr>
            <p:cNvPr id="23563" name="Line 1047"/>
            <p:cNvSpPr>
              <a:spLocks noChangeShapeType="1"/>
            </p:cNvSpPr>
            <p:nvPr/>
          </p:nvSpPr>
          <p:spPr bwMode="auto">
            <a:xfrm flipH="1">
              <a:off x="3396" y="2240"/>
              <a:ext cx="0" cy="64"/>
            </a:xfrm>
            <a:prstGeom prst="line">
              <a:avLst/>
            </a:prstGeom>
            <a:noFill/>
            <a:ln w="25400">
              <a:solidFill>
                <a:srgbClr val="000000"/>
              </a:solidFill>
              <a:miter lim="800000"/>
              <a:headEnd/>
              <a:tailEnd/>
            </a:ln>
          </p:spPr>
          <p:txBody>
            <a:bodyPr wrap="none"/>
            <a:lstStyle/>
            <a:p>
              <a:endParaRPr lang="en-US"/>
            </a:p>
          </p:txBody>
        </p:sp>
        <p:sp>
          <p:nvSpPr>
            <p:cNvPr id="23564" name="Line 1048"/>
            <p:cNvSpPr>
              <a:spLocks noChangeShapeType="1"/>
            </p:cNvSpPr>
            <p:nvPr/>
          </p:nvSpPr>
          <p:spPr bwMode="auto">
            <a:xfrm>
              <a:off x="5497" y="2245"/>
              <a:ext cx="0" cy="61"/>
            </a:xfrm>
            <a:prstGeom prst="line">
              <a:avLst/>
            </a:prstGeom>
            <a:noFill/>
            <a:ln w="25400">
              <a:solidFill>
                <a:srgbClr val="000000"/>
              </a:solidFill>
              <a:miter lim="800000"/>
              <a:headEnd/>
              <a:tailEnd/>
            </a:ln>
          </p:spPr>
          <p:txBody>
            <a:bodyPr wrap="none"/>
            <a:lstStyle/>
            <a:p>
              <a:endParaRPr lang="en-US"/>
            </a:p>
          </p:txBody>
        </p:sp>
        <p:sp>
          <p:nvSpPr>
            <p:cNvPr id="23565" name="Line 1049"/>
            <p:cNvSpPr>
              <a:spLocks noChangeShapeType="1"/>
            </p:cNvSpPr>
            <p:nvPr/>
          </p:nvSpPr>
          <p:spPr bwMode="auto">
            <a:xfrm>
              <a:off x="2450" y="2244"/>
              <a:ext cx="0" cy="60"/>
            </a:xfrm>
            <a:prstGeom prst="line">
              <a:avLst/>
            </a:prstGeom>
            <a:noFill/>
            <a:ln w="25400">
              <a:solidFill>
                <a:srgbClr val="000000"/>
              </a:solidFill>
              <a:miter lim="800000"/>
              <a:headEnd/>
              <a:tailEnd/>
            </a:ln>
          </p:spPr>
          <p:txBody>
            <a:bodyPr wrap="none"/>
            <a:lstStyle/>
            <a:p>
              <a:endParaRPr lang="en-US"/>
            </a:p>
          </p:txBody>
        </p:sp>
        <p:sp>
          <p:nvSpPr>
            <p:cNvPr id="23566" name="Line 1050"/>
            <p:cNvSpPr>
              <a:spLocks noChangeShapeType="1"/>
            </p:cNvSpPr>
            <p:nvPr/>
          </p:nvSpPr>
          <p:spPr bwMode="auto">
            <a:xfrm>
              <a:off x="3398" y="2275"/>
              <a:ext cx="688" cy="1"/>
            </a:xfrm>
            <a:prstGeom prst="line">
              <a:avLst/>
            </a:prstGeom>
            <a:noFill/>
            <a:ln w="12700">
              <a:solidFill>
                <a:srgbClr val="000000"/>
              </a:solidFill>
              <a:miter lim="800000"/>
              <a:headEnd type="stealth" w="sm" len="med"/>
              <a:tailEnd/>
            </a:ln>
          </p:spPr>
          <p:txBody>
            <a:bodyPr wrap="none"/>
            <a:lstStyle/>
            <a:p>
              <a:endParaRPr lang="en-US"/>
            </a:p>
          </p:txBody>
        </p:sp>
        <p:sp>
          <p:nvSpPr>
            <p:cNvPr id="23567" name="Line 1051"/>
            <p:cNvSpPr>
              <a:spLocks noChangeShapeType="1"/>
            </p:cNvSpPr>
            <p:nvPr/>
          </p:nvSpPr>
          <p:spPr bwMode="auto">
            <a:xfrm flipH="1">
              <a:off x="4799" y="2275"/>
              <a:ext cx="688" cy="1"/>
            </a:xfrm>
            <a:prstGeom prst="line">
              <a:avLst/>
            </a:prstGeom>
            <a:noFill/>
            <a:ln w="12700">
              <a:solidFill>
                <a:srgbClr val="000000"/>
              </a:solidFill>
              <a:miter lim="800000"/>
              <a:headEnd type="stealth" w="sm" len="med"/>
              <a:tailEnd/>
            </a:ln>
          </p:spPr>
          <p:txBody>
            <a:bodyPr wrap="none"/>
            <a:lstStyle/>
            <a:p>
              <a:endParaRPr lang="en-US"/>
            </a:p>
          </p:txBody>
        </p:sp>
        <p:sp>
          <p:nvSpPr>
            <p:cNvPr id="23568" name="Line 1052"/>
            <p:cNvSpPr>
              <a:spLocks noChangeShapeType="1"/>
            </p:cNvSpPr>
            <p:nvPr/>
          </p:nvSpPr>
          <p:spPr bwMode="auto">
            <a:xfrm>
              <a:off x="2451" y="2277"/>
              <a:ext cx="165" cy="1"/>
            </a:xfrm>
            <a:prstGeom prst="line">
              <a:avLst/>
            </a:prstGeom>
            <a:noFill/>
            <a:ln w="12700">
              <a:solidFill>
                <a:srgbClr val="000000"/>
              </a:solidFill>
              <a:miter lim="800000"/>
              <a:headEnd type="stealth" w="sm" len="med"/>
              <a:tailEnd/>
            </a:ln>
          </p:spPr>
          <p:txBody>
            <a:bodyPr wrap="none"/>
            <a:lstStyle/>
            <a:p>
              <a:endParaRPr lang="en-US"/>
            </a:p>
          </p:txBody>
        </p:sp>
        <p:sp>
          <p:nvSpPr>
            <p:cNvPr id="23569" name="Line 1053"/>
            <p:cNvSpPr>
              <a:spLocks noChangeShapeType="1"/>
            </p:cNvSpPr>
            <p:nvPr/>
          </p:nvSpPr>
          <p:spPr bwMode="auto">
            <a:xfrm flipH="1">
              <a:off x="3216" y="2277"/>
              <a:ext cx="170" cy="1"/>
            </a:xfrm>
            <a:prstGeom prst="line">
              <a:avLst/>
            </a:prstGeom>
            <a:noFill/>
            <a:ln w="12700">
              <a:solidFill>
                <a:srgbClr val="000000"/>
              </a:solidFill>
              <a:miter lim="800000"/>
              <a:headEnd type="stealth" w="sm" len="med"/>
              <a:tailEnd/>
            </a:ln>
          </p:spPr>
          <p:txBody>
            <a:bodyPr wrap="none"/>
            <a:lstStyle/>
            <a:p>
              <a:endParaRPr lang="en-US"/>
            </a:p>
          </p:txBody>
        </p:sp>
        <p:sp>
          <p:nvSpPr>
            <p:cNvPr id="23570" name="Text Box 1054"/>
            <p:cNvSpPr txBox="1">
              <a:spLocks noChangeArrowheads="1"/>
            </p:cNvSpPr>
            <p:nvPr/>
          </p:nvSpPr>
          <p:spPr bwMode="auto">
            <a:xfrm>
              <a:off x="2594" y="2223"/>
              <a:ext cx="657" cy="100"/>
            </a:xfrm>
            <a:prstGeom prst="rect">
              <a:avLst/>
            </a:prstGeom>
            <a:solidFill>
              <a:schemeClr val="bg1"/>
            </a:solidFill>
            <a:ln w="9525">
              <a:noFill/>
              <a:miter lim="800000"/>
              <a:headEnd/>
              <a:tailEnd/>
            </a:ln>
          </p:spPr>
          <p:txBody>
            <a:bodyPr lIns="0" tIns="0" rIns="0" bIns="0">
              <a:spAutoFit/>
            </a:bodyPr>
            <a:lstStyle/>
            <a:p>
              <a:pPr algn="ctr" eaLnBrk="1" hangingPunct="1">
                <a:spcBef>
                  <a:spcPct val="50000"/>
                </a:spcBef>
              </a:pPr>
              <a:r>
                <a:rPr lang="en-US" sz="900" b="1" dirty="0">
                  <a:solidFill>
                    <a:srgbClr val="003300"/>
                  </a:solidFill>
                </a:rPr>
                <a:t>Lookback Period</a:t>
              </a:r>
            </a:p>
          </p:txBody>
        </p:sp>
        <p:sp>
          <p:nvSpPr>
            <p:cNvPr id="23571" name="Text Box 1055"/>
            <p:cNvSpPr txBox="1">
              <a:spLocks noChangeArrowheads="1"/>
            </p:cNvSpPr>
            <p:nvPr/>
          </p:nvSpPr>
          <p:spPr bwMode="auto">
            <a:xfrm>
              <a:off x="4083" y="2227"/>
              <a:ext cx="706" cy="100"/>
            </a:xfrm>
            <a:prstGeom prst="rect">
              <a:avLst/>
            </a:prstGeom>
            <a:solidFill>
              <a:schemeClr val="bg1">
                <a:alpha val="89803"/>
              </a:schemeClr>
            </a:solidFill>
            <a:ln w="9525">
              <a:noFill/>
              <a:miter lim="800000"/>
              <a:headEnd/>
              <a:tailEnd/>
            </a:ln>
          </p:spPr>
          <p:txBody>
            <a:bodyPr lIns="0" tIns="0" rIns="0" bIns="0">
              <a:spAutoFit/>
            </a:bodyPr>
            <a:lstStyle/>
            <a:p>
              <a:pPr algn="ctr" eaLnBrk="1" hangingPunct="1">
                <a:spcBef>
                  <a:spcPct val="50000"/>
                </a:spcBef>
              </a:pPr>
              <a:r>
                <a:rPr lang="en-US" sz="900" b="1" dirty="0">
                  <a:solidFill>
                    <a:srgbClr val="003300"/>
                  </a:solidFill>
                </a:rPr>
                <a:t>Simulation Period</a:t>
              </a:r>
            </a:p>
          </p:txBody>
        </p:sp>
      </p:grpSp>
      <p:pic>
        <p:nvPicPr>
          <p:cNvPr id="23556" name="Picture 1036"/>
          <p:cNvPicPr>
            <a:picLocks noChangeAspect="1" noChangeArrowheads="1"/>
          </p:cNvPicPr>
          <p:nvPr/>
        </p:nvPicPr>
        <p:blipFill>
          <a:blip r:embed="rId10" cstate="print"/>
          <a:srcRect/>
          <a:stretch>
            <a:fillRect/>
          </a:stretch>
        </p:blipFill>
        <p:spPr bwMode="auto">
          <a:xfrm>
            <a:off x="552133" y="1564958"/>
            <a:ext cx="3028950" cy="1657350"/>
          </a:xfrm>
          <a:prstGeom prst="rect">
            <a:avLst/>
          </a:prstGeom>
          <a:noFill/>
          <a:ln w="12700">
            <a:solidFill>
              <a:srgbClr val="000000"/>
            </a:solid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383EF5C-DFD6-4D07-81A0-C0364BBE4B79}"/>
              </a:ext>
            </a:extLst>
          </p:cNvPr>
          <p:cNvPicPr>
            <a:picLocks noChangeAspect="1"/>
          </p:cNvPicPr>
          <p:nvPr/>
        </p:nvPicPr>
        <p:blipFill>
          <a:blip r:embed="rId3"/>
          <a:stretch>
            <a:fillRect/>
          </a:stretch>
        </p:blipFill>
        <p:spPr>
          <a:xfrm>
            <a:off x="3219450" y="1566863"/>
            <a:ext cx="5648389" cy="4104366"/>
          </a:xfrm>
          <a:prstGeom prst="rect">
            <a:avLst/>
          </a:prstGeom>
        </p:spPr>
      </p:pic>
      <p:sp>
        <p:nvSpPr>
          <p:cNvPr id="25603" name="Rectangle 2"/>
          <p:cNvSpPr>
            <a:spLocks noGrp="1" noChangeArrowheads="1"/>
          </p:cNvSpPr>
          <p:nvPr>
            <p:ph type="title"/>
          </p:nvPr>
        </p:nvSpPr>
        <p:spPr/>
        <p:txBody>
          <a:bodyPr/>
          <a:lstStyle/>
          <a:p>
            <a:pPr eaLnBrk="1" hangingPunct="1"/>
            <a:r>
              <a:rPr lang="en-US" dirty="0"/>
              <a:t>The Simulation Module</a:t>
            </a:r>
          </a:p>
        </p:txBody>
      </p:sp>
      <p:sp>
        <p:nvSpPr>
          <p:cNvPr id="25604" name="Rectangle 3"/>
          <p:cNvSpPr>
            <a:spLocks noGrp="1" noChangeArrowheads="1"/>
          </p:cNvSpPr>
          <p:nvPr>
            <p:ph type="body" idx="1"/>
          </p:nvPr>
        </p:nvSpPr>
        <p:spPr>
          <a:xfrm>
            <a:off x="498475" y="1566863"/>
            <a:ext cx="2720975" cy="4502150"/>
          </a:xfrm>
        </p:spPr>
        <p:txBody>
          <a:bodyPr/>
          <a:lstStyle/>
          <a:p>
            <a:pPr eaLnBrk="1" hangingPunct="1">
              <a:lnSpc>
                <a:spcPct val="85000"/>
              </a:lnSpc>
              <a:spcAft>
                <a:spcPct val="5000"/>
              </a:spcAft>
            </a:pPr>
            <a:r>
              <a:rPr lang="en-US" sz="2400" dirty="0"/>
              <a:t>Create </a:t>
            </a:r>
            <a:r>
              <a:rPr lang="en-US" sz="2400" b="1" dirty="0"/>
              <a:t>Simulations</a:t>
            </a:r>
            <a:endParaRPr lang="en-US" sz="900" b="1" dirty="0"/>
          </a:p>
          <a:p>
            <a:pPr eaLnBrk="1" hangingPunct="1">
              <a:lnSpc>
                <a:spcPct val="85000"/>
              </a:lnSpc>
              <a:spcAft>
                <a:spcPct val="5000"/>
              </a:spcAft>
            </a:pPr>
            <a:r>
              <a:rPr lang="en-US" sz="2400" dirty="0"/>
              <a:t>Compute </a:t>
            </a:r>
            <a:r>
              <a:rPr lang="en-US" sz="2400" b="1" dirty="0"/>
              <a:t>Alternatives</a:t>
            </a:r>
          </a:p>
          <a:p>
            <a:pPr eaLnBrk="1" hangingPunct="1">
              <a:lnSpc>
                <a:spcPct val="85000"/>
              </a:lnSpc>
              <a:spcAft>
                <a:spcPct val="5000"/>
              </a:spcAft>
            </a:pPr>
            <a:r>
              <a:rPr lang="en-US" sz="2400" dirty="0"/>
              <a:t>Review Results</a:t>
            </a:r>
          </a:p>
          <a:p>
            <a:pPr eaLnBrk="1" hangingPunct="1">
              <a:lnSpc>
                <a:spcPct val="85000"/>
              </a:lnSpc>
              <a:spcAft>
                <a:spcPct val="5000"/>
              </a:spcAft>
            </a:pPr>
            <a:r>
              <a:rPr lang="en-US" sz="2400" dirty="0"/>
              <a:t>Refine the model</a:t>
            </a:r>
          </a:p>
          <a:p>
            <a:pPr eaLnBrk="1" hangingPunct="1">
              <a:lnSpc>
                <a:spcPct val="85000"/>
              </a:lnSpc>
              <a:spcAft>
                <a:spcPct val="5000"/>
              </a:spcAft>
            </a:pPr>
            <a:r>
              <a:rPr lang="en-US" sz="2400" dirty="0"/>
              <a:t>Perform “What if..?” scenarios</a:t>
            </a:r>
          </a:p>
        </p:txBody>
      </p:sp>
      <p:sp>
        <p:nvSpPr>
          <p:cNvPr id="25605" name="Oval 9"/>
          <p:cNvSpPr>
            <a:spLocks noChangeArrowheads="1"/>
          </p:cNvSpPr>
          <p:nvPr/>
        </p:nvSpPr>
        <p:spPr bwMode="auto">
          <a:xfrm>
            <a:off x="3473492" y="1810388"/>
            <a:ext cx="779389" cy="227667"/>
          </a:xfrm>
          <a:prstGeom prst="ellipse">
            <a:avLst/>
          </a:prstGeom>
          <a:noFill/>
          <a:ln w="25400">
            <a:solidFill>
              <a:srgbClr val="FF3300"/>
            </a:solidFill>
            <a:miter lim="800000"/>
            <a:headEnd/>
            <a:tailEnd/>
          </a:ln>
        </p:spPr>
        <p:txBody>
          <a:bodyPr wrap="none" anchor="ctr"/>
          <a:lstStyle/>
          <a:p>
            <a:endParaRPr 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Creating a Simulation</a:t>
            </a:r>
          </a:p>
        </p:txBody>
      </p:sp>
      <p:sp>
        <p:nvSpPr>
          <p:cNvPr id="3" name="Content Placeholder 2"/>
          <p:cNvSpPr>
            <a:spLocks noGrp="1"/>
          </p:cNvSpPr>
          <p:nvPr>
            <p:ph idx="1"/>
          </p:nvPr>
        </p:nvSpPr>
        <p:spPr>
          <a:xfrm>
            <a:off x="502505" y="1501860"/>
            <a:ext cx="4497860" cy="3638552"/>
          </a:xfrm>
        </p:spPr>
        <p:txBody>
          <a:bodyPr/>
          <a:lstStyle/>
          <a:p>
            <a:pPr>
              <a:lnSpc>
                <a:spcPct val="90000"/>
              </a:lnSpc>
              <a:spcBef>
                <a:spcPts val="1200"/>
              </a:spcBef>
            </a:pPr>
            <a:r>
              <a:rPr lang="en-US" sz="2400" dirty="0"/>
              <a:t>From the </a:t>
            </a:r>
            <a:r>
              <a:rPr lang="en-US" sz="2400" b="1" dirty="0"/>
              <a:t>Simulation</a:t>
            </a:r>
            <a:r>
              <a:rPr lang="en-US" sz="2400" dirty="0"/>
              <a:t> Module’s </a:t>
            </a:r>
            <a:r>
              <a:rPr lang="en-US" sz="2400" b="1" i="1" dirty="0"/>
              <a:t>Simulation</a:t>
            </a:r>
            <a:r>
              <a:rPr lang="en-US" sz="2400" dirty="0"/>
              <a:t> Menu, select </a:t>
            </a:r>
            <a:r>
              <a:rPr lang="en-US" sz="2400" b="1" dirty="0"/>
              <a:t>New…</a:t>
            </a:r>
          </a:p>
          <a:p>
            <a:pPr>
              <a:lnSpc>
                <a:spcPct val="90000"/>
              </a:lnSpc>
              <a:spcBef>
                <a:spcPts val="1200"/>
              </a:spcBef>
            </a:pPr>
            <a:r>
              <a:rPr lang="en-US" sz="2400" dirty="0"/>
              <a:t>Enter the </a:t>
            </a:r>
            <a:r>
              <a:rPr lang="en-US" sz="2400" b="1" dirty="0" err="1"/>
              <a:t>Lookback</a:t>
            </a:r>
            <a:r>
              <a:rPr lang="en-US" sz="2400" dirty="0"/>
              <a:t>, </a:t>
            </a:r>
            <a:r>
              <a:rPr lang="en-US" sz="2400" b="1" dirty="0"/>
              <a:t>Start</a:t>
            </a:r>
            <a:r>
              <a:rPr lang="en-US" sz="2400" dirty="0"/>
              <a:t> and </a:t>
            </a:r>
            <a:r>
              <a:rPr lang="en-US" sz="2400" b="1" dirty="0"/>
              <a:t>End</a:t>
            </a:r>
            <a:r>
              <a:rPr lang="en-US" sz="2400" dirty="0"/>
              <a:t> Dates and Times for the simulation’s time window.</a:t>
            </a:r>
          </a:p>
          <a:p>
            <a:pPr>
              <a:lnSpc>
                <a:spcPct val="90000"/>
              </a:lnSpc>
              <a:spcBef>
                <a:spcPts val="1200"/>
              </a:spcBef>
            </a:pPr>
            <a:r>
              <a:rPr lang="en-US" sz="2400" dirty="0"/>
              <a:t>Select the </a:t>
            </a:r>
            <a:r>
              <a:rPr lang="en-US" sz="2400" b="1" dirty="0"/>
              <a:t>Alternatives</a:t>
            </a:r>
            <a:r>
              <a:rPr lang="en-US" sz="2400" dirty="0"/>
              <a:t> you want to work with.</a:t>
            </a:r>
          </a:p>
          <a:p>
            <a:pPr>
              <a:lnSpc>
                <a:spcPct val="90000"/>
              </a:lnSpc>
              <a:spcBef>
                <a:spcPts val="1200"/>
              </a:spcBef>
            </a:pPr>
            <a:r>
              <a:rPr lang="en-US" sz="2400" dirty="0"/>
              <a:t>Enter a </a:t>
            </a:r>
            <a:r>
              <a:rPr lang="en-US" sz="2400" b="1" dirty="0"/>
              <a:t>Name</a:t>
            </a:r>
            <a:r>
              <a:rPr lang="en-US" sz="2400" dirty="0"/>
              <a:t> and Description for your Simulation.</a:t>
            </a:r>
          </a:p>
        </p:txBody>
      </p:sp>
      <p:pic>
        <p:nvPicPr>
          <p:cNvPr id="9" name="Picture 8">
            <a:extLst>
              <a:ext uri="{FF2B5EF4-FFF2-40B4-BE49-F238E27FC236}">
                <a16:creationId xmlns:a16="http://schemas.microsoft.com/office/drawing/2014/main" id="{C23F5519-D962-4C41-9F94-A42ED1B6413D}"/>
              </a:ext>
            </a:extLst>
          </p:cNvPr>
          <p:cNvPicPr>
            <a:picLocks noChangeAspect="1"/>
          </p:cNvPicPr>
          <p:nvPr/>
        </p:nvPicPr>
        <p:blipFill>
          <a:blip r:embed="rId2"/>
          <a:stretch>
            <a:fillRect/>
          </a:stretch>
        </p:blipFill>
        <p:spPr>
          <a:xfrm>
            <a:off x="4873224" y="1501860"/>
            <a:ext cx="4156048" cy="3515066"/>
          </a:xfrm>
          <a:prstGeom prst="rect">
            <a:avLst/>
          </a:prstGeom>
        </p:spPr>
      </p:pic>
      <p:pic>
        <p:nvPicPr>
          <p:cNvPr id="11" name="Picture 10">
            <a:extLst>
              <a:ext uri="{FF2B5EF4-FFF2-40B4-BE49-F238E27FC236}">
                <a16:creationId xmlns:a16="http://schemas.microsoft.com/office/drawing/2014/main" id="{0C5E7064-BEBB-4D1E-8AC8-6C282791CB50}"/>
              </a:ext>
            </a:extLst>
          </p:cNvPr>
          <p:cNvPicPr>
            <a:picLocks noChangeAspect="1"/>
          </p:cNvPicPr>
          <p:nvPr/>
        </p:nvPicPr>
        <p:blipFill>
          <a:blip r:embed="rId3"/>
          <a:stretch>
            <a:fillRect/>
          </a:stretch>
        </p:blipFill>
        <p:spPr>
          <a:xfrm>
            <a:off x="5634117" y="2338164"/>
            <a:ext cx="3395155" cy="3465014"/>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en-US" dirty="0"/>
              <a:t>Overview &amp; Objectives</a:t>
            </a:r>
          </a:p>
        </p:txBody>
      </p:sp>
      <p:sp>
        <p:nvSpPr>
          <p:cNvPr id="199683" name="Rectangle 3"/>
          <p:cNvSpPr>
            <a:spLocks noGrp="1" noChangeArrowheads="1"/>
          </p:cNvSpPr>
          <p:nvPr>
            <p:ph type="body" idx="1"/>
          </p:nvPr>
        </p:nvSpPr>
        <p:spPr>
          <a:xfrm>
            <a:off x="1181100" y="1543050"/>
            <a:ext cx="7575550" cy="5010150"/>
          </a:xfrm>
        </p:spPr>
        <p:txBody>
          <a:bodyPr/>
          <a:lstStyle/>
          <a:p>
            <a:pPr eaLnBrk="1" hangingPunct="1">
              <a:lnSpc>
                <a:spcPct val="90000"/>
              </a:lnSpc>
            </a:pPr>
            <a:r>
              <a:rPr lang="en-US" sz="2800" dirty="0"/>
              <a:t>HEC-ResSim Modules</a:t>
            </a:r>
          </a:p>
          <a:p>
            <a:pPr eaLnBrk="1" hangingPunct="1">
              <a:lnSpc>
                <a:spcPct val="90000"/>
              </a:lnSpc>
            </a:pPr>
            <a:endParaRPr lang="en-US" sz="2800" dirty="0"/>
          </a:p>
          <a:p>
            <a:pPr eaLnBrk="1" hangingPunct="1">
              <a:lnSpc>
                <a:spcPct val="90000"/>
              </a:lnSpc>
            </a:pPr>
            <a:endParaRPr lang="en-US" sz="2800" dirty="0"/>
          </a:p>
          <a:p>
            <a:pPr eaLnBrk="1" hangingPunct="1">
              <a:lnSpc>
                <a:spcPct val="90000"/>
              </a:lnSpc>
            </a:pPr>
            <a:endParaRPr lang="en-US" sz="2800" dirty="0"/>
          </a:p>
          <a:p>
            <a:pPr eaLnBrk="1" hangingPunct="1">
              <a:lnSpc>
                <a:spcPct val="90000"/>
              </a:lnSpc>
            </a:pPr>
            <a:endParaRPr lang="en-US" sz="1800" dirty="0"/>
          </a:p>
          <a:p>
            <a:pPr eaLnBrk="1" hangingPunct="1">
              <a:lnSpc>
                <a:spcPct val="90000"/>
              </a:lnSpc>
            </a:pPr>
            <a:endParaRPr lang="en-US" sz="1800" dirty="0"/>
          </a:p>
          <a:p>
            <a:pPr eaLnBrk="1" hangingPunct="1">
              <a:lnSpc>
                <a:spcPct val="90000"/>
              </a:lnSpc>
            </a:pPr>
            <a:r>
              <a:rPr lang="en-US" sz="2800" dirty="0"/>
              <a:t>What are Alternatives?</a:t>
            </a:r>
          </a:p>
          <a:p>
            <a:pPr lvl="1" eaLnBrk="1" hangingPunct="1">
              <a:lnSpc>
                <a:spcPct val="90000"/>
              </a:lnSpc>
            </a:pPr>
            <a:r>
              <a:rPr lang="en-US" sz="2400" dirty="0"/>
              <a:t>How to create one…</a:t>
            </a:r>
          </a:p>
          <a:p>
            <a:pPr eaLnBrk="1" hangingPunct="1">
              <a:lnSpc>
                <a:spcPct val="90000"/>
              </a:lnSpc>
            </a:pPr>
            <a:r>
              <a:rPr lang="en-US" sz="2800" dirty="0"/>
              <a:t>What is a Simulation?</a:t>
            </a:r>
          </a:p>
          <a:p>
            <a:pPr lvl="1" eaLnBrk="1" hangingPunct="1">
              <a:lnSpc>
                <a:spcPct val="90000"/>
              </a:lnSpc>
            </a:pPr>
            <a:r>
              <a:rPr lang="en-US" sz="2400" dirty="0"/>
              <a:t>How to create one and what to do with it…</a:t>
            </a:r>
          </a:p>
        </p:txBody>
      </p:sp>
      <p:grpSp>
        <p:nvGrpSpPr>
          <p:cNvPr id="2" name="Group 4"/>
          <p:cNvGrpSpPr>
            <a:grpSpLocks/>
          </p:cNvGrpSpPr>
          <p:nvPr/>
        </p:nvGrpSpPr>
        <p:grpSpPr bwMode="auto">
          <a:xfrm>
            <a:off x="1809750" y="2266289"/>
            <a:ext cx="5486400" cy="1433512"/>
            <a:chOff x="1140" y="1513"/>
            <a:chExt cx="3456" cy="903"/>
          </a:xfrm>
        </p:grpSpPr>
        <p:sp>
          <p:nvSpPr>
            <p:cNvPr id="4101" name="Oval 5"/>
            <p:cNvSpPr>
              <a:spLocks noChangeArrowheads="1"/>
            </p:cNvSpPr>
            <p:nvPr/>
          </p:nvSpPr>
          <p:spPr bwMode="auto">
            <a:xfrm>
              <a:off x="1140" y="1513"/>
              <a:ext cx="1152" cy="576"/>
            </a:xfrm>
            <a:prstGeom prst="ellipse">
              <a:avLst/>
            </a:prstGeom>
            <a:noFill/>
            <a:ln w="25400">
              <a:solidFill>
                <a:schemeClr val="tx1"/>
              </a:solidFill>
              <a:miter lim="800000"/>
              <a:headEnd/>
              <a:tailEnd/>
            </a:ln>
          </p:spPr>
          <p:txBody>
            <a:bodyPr wrap="none" anchor="ctr"/>
            <a:lstStyle/>
            <a:p>
              <a:endParaRPr lang="en-US"/>
            </a:p>
          </p:txBody>
        </p:sp>
        <p:sp>
          <p:nvSpPr>
            <p:cNvPr id="4102" name="Text Box 6"/>
            <p:cNvSpPr txBox="1">
              <a:spLocks noChangeArrowheads="1"/>
            </p:cNvSpPr>
            <p:nvPr/>
          </p:nvSpPr>
          <p:spPr bwMode="auto">
            <a:xfrm>
              <a:off x="1236" y="1609"/>
              <a:ext cx="912" cy="404"/>
            </a:xfrm>
            <a:prstGeom prst="rect">
              <a:avLst/>
            </a:prstGeom>
            <a:noFill/>
            <a:ln w="9525">
              <a:noFill/>
              <a:miter lim="800000"/>
              <a:headEnd/>
              <a:tailEnd/>
            </a:ln>
          </p:spPr>
          <p:txBody>
            <a:bodyPr>
              <a:spAutoFit/>
            </a:bodyPr>
            <a:lstStyle/>
            <a:p>
              <a:pPr algn="ctr" eaLnBrk="1" hangingPunct="1">
                <a:spcBef>
                  <a:spcPct val="50000"/>
                </a:spcBef>
              </a:pPr>
              <a:r>
                <a:rPr lang="en-US" dirty="0"/>
                <a:t>Watershed Setup</a:t>
              </a:r>
            </a:p>
          </p:txBody>
        </p:sp>
        <p:sp>
          <p:nvSpPr>
            <p:cNvPr id="4103" name="Oval 7"/>
            <p:cNvSpPr>
              <a:spLocks noChangeArrowheads="1"/>
            </p:cNvSpPr>
            <p:nvPr/>
          </p:nvSpPr>
          <p:spPr bwMode="auto">
            <a:xfrm>
              <a:off x="2292" y="1513"/>
              <a:ext cx="1152" cy="576"/>
            </a:xfrm>
            <a:prstGeom prst="ellipse">
              <a:avLst/>
            </a:prstGeom>
            <a:noFill/>
            <a:ln w="25400">
              <a:solidFill>
                <a:schemeClr val="tx1"/>
              </a:solidFill>
              <a:miter lim="800000"/>
              <a:headEnd/>
              <a:tailEnd/>
            </a:ln>
          </p:spPr>
          <p:txBody>
            <a:bodyPr wrap="none" anchor="ctr"/>
            <a:lstStyle/>
            <a:p>
              <a:endParaRPr lang="en-US"/>
            </a:p>
          </p:txBody>
        </p:sp>
        <p:sp>
          <p:nvSpPr>
            <p:cNvPr id="4104" name="Text Box 8"/>
            <p:cNvSpPr txBox="1">
              <a:spLocks noChangeArrowheads="1"/>
            </p:cNvSpPr>
            <p:nvPr/>
          </p:nvSpPr>
          <p:spPr bwMode="auto">
            <a:xfrm>
              <a:off x="2436" y="1609"/>
              <a:ext cx="912" cy="404"/>
            </a:xfrm>
            <a:prstGeom prst="rect">
              <a:avLst/>
            </a:prstGeom>
            <a:noFill/>
            <a:ln w="9525">
              <a:noFill/>
              <a:miter lim="800000"/>
              <a:headEnd/>
              <a:tailEnd/>
            </a:ln>
          </p:spPr>
          <p:txBody>
            <a:bodyPr>
              <a:spAutoFit/>
            </a:bodyPr>
            <a:lstStyle/>
            <a:p>
              <a:pPr algn="ctr" eaLnBrk="1" hangingPunct="1">
                <a:spcBef>
                  <a:spcPct val="50000"/>
                </a:spcBef>
              </a:pPr>
              <a:r>
                <a:rPr lang="en-US"/>
                <a:t>Network Module</a:t>
              </a:r>
            </a:p>
          </p:txBody>
        </p:sp>
        <p:sp>
          <p:nvSpPr>
            <p:cNvPr id="4105" name="Oval 9"/>
            <p:cNvSpPr>
              <a:spLocks noChangeArrowheads="1"/>
            </p:cNvSpPr>
            <p:nvPr/>
          </p:nvSpPr>
          <p:spPr bwMode="auto">
            <a:xfrm>
              <a:off x="3444" y="1513"/>
              <a:ext cx="1152" cy="576"/>
            </a:xfrm>
            <a:prstGeom prst="ellipse">
              <a:avLst/>
            </a:prstGeom>
            <a:noFill/>
            <a:ln w="25400">
              <a:solidFill>
                <a:schemeClr val="tx1"/>
              </a:solidFill>
              <a:miter lim="800000"/>
              <a:headEnd/>
              <a:tailEnd/>
            </a:ln>
          </p:spPr>
          <p:txBody>
            <a:bodyPr wrap="none" anchor="ctr"/>
            <a:lstStyle/>
            <a:p>
              <a:endParaRPr lang="en-US"/>
            </a:p>
          </p:txBody>
        </p:sp>
        <p:sp>
          <p:nvSpPr>
            <p:cNvPr id="4106" name="Text Box 10"/>
            <p:cNvSpPr txBox="1">
              <a:spLocks noChangeArrowheads="1"/>
            </p:cNvSpPr>
            <p:nvPr/>
          </p:nvSpPr>
          <p:spPr bwMode="auto">
            <a:xfrm>
              <a:off x="3588" y="1609"/>
              <a:ext cx="912" cy="404"/>
            </a:xfrm>
            <a:prstGeom prst="rect">
              <a:avLst/>
            </a:prstGeom>
            <a:noFill/>
            <a:ln w="9525">
              <a:noFill/>
              <a:miter lim="800000"/>
              <a:headEnd/>
              <a:tailEnd/>
            </a:ln>
          </p:spPr>
          <p:txBody>
            <a:bodyPr>
              <a:spAutoFit/>
            </a:bodyPr>
            <a:lstStyle/>
            <a:p>
              <a:pPr algn="ctr" eaLnBrk="1" hangingPunct="1">
                <a:spcBef>
                  <a:spcPct val="50000"/>
                </a:spcBef>
              </a:pPr>
              <a:r>
                <a:rPr lang="en-US"/>
                <a:t>Simulation Module</a:t>
              </a:r>
            </a:p>
          </p:txBody>
        </p:sp>
        <p:grpSp>
          <p:nvGrpSpPr>
            <p:cNvPr id="4107" name="Group 11"/>
            <p:cNvGrpSpPr>
              <a:grpSpLocks/>
            </p:cNvGrpSpPr>
            <p:nvPr/>
          </p:nvGrpSpPr>
          <p:grpSpPr bwMode="auto">
            <a:xfrm>
              <a:off x="2964" y="1657"/>
              <a:ext cx="912" cy="759"/>
              <a:chOff x="2784" y="2208"/>
              <a:chExt cx="912" cy="759"/>
            </a:xfrm>
          </p:grpSpPr>
          <p:grpSp>
            <p:nvGrpSpPr>
              <p:cNvPr id="4108" name="Group 12"/>
              <p:cNvGrpSpPr>
                <a:grpSpLocks/>
              </p:cNvGrpSpPr>
              <p:nvPr/>
            </p:nvGrpSpPr>
            <p:grpSpPr bwMode="auto">
              <a:xfrm>
                <a:off x="2976" y="2208"/>
                <a:ext cx="564" cy="570"/>
                <a:chOff x="1824" y="633"/>
                <a:chExt cx="2834" cy="2849"/>
              </a:xfrm>
            </p:grpSpPr>
            <p:sp>
              <p:nvSpPr>
                <p:cNvPr id="4110" name="Puzzle3"/>
                <p:cNvSpPr>
                  <a:spLocks noEditPoints="1" noChangeArrowheads="1"/>
                </p:cNvSpPr>
                <p:nvPr/>
              </p:nvSpPr>
              <p:spPr bwMode="auto">
                <a:xfrm>
                  <a:off x="3204" y="633"/>
                  <a:ext cx="1114" cy="1514"/>
                </a:xfrm>
                <a:custGeom>
                  <a:avLst/>
                  <a:gdLst>
                    <a:gd name="T0" fmla="*/ 536 w 21600"/>
                    <a:gd name="T1" fmla="*/ 1108 h 21600"/>
                    <a:gd name="T2" fmla="*/ 1060 w 21600"/>
                    <a:gd name="T3" fmla="*/ 1478 h 21600"/>
                    <a:gd name="T4" fmla="*/ 680 w 21600"/>
                    <a:gd name="T5" fmla="*/ 967 h 21600"/>
                    <a:gd name="T6" fmla="*/ 1060 w 21600"/>
                    <a:gd name="T7" fmla="*/ 492 h 21600"/>
                    <a:gd name="T8" fmla="*/ 542 w 21600"/>
                    <a:gd name="T9" fmla="*/ 4 h 21600"/>
                    <a:gd name="T10" fmla="*/ 36 w 21600"/>
                    <a:gd name="T11" fmla="*/ 477 h 21600"/>
                    <a:gd name="T12" fmla="*/ 416 w 21600"/>
                    <a:gd name="T13" fmla="*/ 948 h 21600"/>
                    <a:gd name="T14" fmla="*/ 36 w 21600"/>
                    <a:gd name="T15" fmla="*/ 1478 h 21600"/>
                    <a:gd name="T16" fmla="*/ 0 60000 65536"/>
                    <a:gd name="T17" fmla="*/ 0 60000 65536"/>
                    <a:gd name="T18" fmla="*/ 0 60000 65536"/>
                    <a:gd name="T19" fmla="*/ 0 60000 65536"/>
                    <a:gd name="T20" fmla="*/ 0 60000 65536"/>
                    <a:gd name="T21" fmla="*/ 0 60000 65536"/>
                    <a:gd name="T22" fmla="*/ 0 60000 65536"/>
                    <a:gd name="T23" fmla="*/ 0 60000 65536"/>
                    <a:gd name="T24" fmla="*/ 2269 w 21600"/>
                    <a:gd name="T25" fmla="*/ 7718 h 21600"/>
                    <a:gd name="T26" fmla="*/ 19157 w 21600"/>
                    <a:gd name="T27" fmla="*/ 2023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6625" y="20892"/>
                      </a:moveTo>
                      <a:lnTo>
                        <a:pt x="7105" y="21023"/>
                      </a:lnTo>
                      <a:lnTo>
                        <a:pt x="7513" y="21088"/>
                      </a:lnTo>
                      <a:lnTo>
                        <a:pt x="7922" y="21115"/>
                      </a:lnTo>
                      <a:lnTo>
                        <a:pt x="8242" y="21115"/>
                      </a:lnTo>
                      <a:lnTo>
                        <a:pt x="8544" y="21062"/>
                      </a:lnTo>
                      <a:lnTo>
                        <a:pt x="8810" y="20997"/>
                      </a:lnTo>
                      <a:lnTo>
                        <a:pt x="9023" y="20892"/>
                      </a:lnTo>
                      <a:lnTo>
                        <a:pt x="9148" y="20761"/>
                      </a:lnTo>
                      <a:lnTo>
                        <a:pt x="9290" y="20616"/>
                      </a:lnTo>
                      <a:lnTo>
                        <a:pt x="9361" y="20459"/>
                      </a:lnTo>
                      <a:lnTo>
                        <a:pt x="9396" y="20289"/>
                      </a:lnTo>
                      <a:lnTo>
                        <a:pt x="9396" y="20092"/>
                      </a:lnTo>
                      <a:lnTo>
                        <a:pt x="9325" y="19909"/>
                      </a:lnTo>
                      <a:lnTo>
                        <a:pt x="9219" y="19738"/>
                      </a:lnTo>
                      <a:lnTo>
                        <a:pt x="9094" y="19555"/>
                      </a:lnTo>
                      <a:lnTo>
                        <a:pt x="8917" y="19384"/>
                      </a:lnTo>
                      <a:lnTo>
                        <a:pt x="8650" y="19162"/>
                      </a:lnTo>
                      <a:lnTo>
                        <a:pt x="8437" y="18900"/>
                      </a:lnTo>
                      <a:lnTo>
                        <a:pt x="8277" y="18624"/>
                      </a:lnTo>
                      <a:lnTo>
                        <a:pt x="8135" y="18349"/>
                      </a:lnTo>
                      <a:lnTo>
                        <a:pt x="8028" y="18048"/>
                      </a:lnTo>
                      <a:lnTo>
                        <a:pt x="7993" y="17746"/>
                      </a:lnTo>
                      <a:lnTo>
                        <a:pt x="7993" y="17471"/>
                      </a:lnTo>
                      <a:lnTo>
                        <a:pt x="8028" y="17169"/>
                      </a:lnTo>
                      <a:lnTo>
                        <a:pt x="8135" y="16920"/>
                      </a:lnTo>
                      <a:lnTo>
                        <a:pt x="8277" y="16671"/>
                      </a:lnTo>
                      <a:lnTo>
                        <a:pt x="8366" y="16540"/>
                      </a:lnTo>
                      <a:lnTo>
                        <a:pt x="8473" y="16409"/>
                      </a:lnTo>
                      <a:lnTo>
                        <a:pt x="8615" y="16317"/>
                      </a:lnTo>
                      <a:lnTo>
                        <a:pt x="8739" y="16213"/>
                      </a:lnTo>
                      <a:lnTo>
                        <a:pt x="8881" y="16134"/>
                      </a:lnTo>
                      <a:lnTo>
                        <a:pt x="9059" y="16055"/>
                      </a:lnTo>
                      <a:lnTo>
                        <a:pt x="9254" y="15990"/>
                      </a:lnTo>
                      <a:lnTo>
                        <a:pt x="9432" y="15911"/>
                      </a:lnTo>
                      <a:lnTo>
                        <a:pt x="9663" y="15885"/>
                      </a:lnTo>
                      <a:lnTo>
                        <a:pt x="9876" y="15833"/>
                      </a:lnTo>
                      <a:lnTo>
                        <a:pt x="10142" y="15806"/>
                      </a:lnTo>
                      <a:lnTo>
                        <a:pt x="10391" y="15806"/>
                      </a:lnTo>
                      <a:lnTo>
                        <a:pt x="10728" y="15806"/>
                      </a:lnTo>
                      <a:lnTo>
                        <a:pt x="10995" y="15806"/>
                      </a:lnTo>
                      <a:lnTo>
                        <a:pt x="11279" y="15833"/>
                      </a:lnTo>
                      <a:lnTo>
                        <a:pt x="11546" y="15885"/>
                      </a:lnTo>
                      <a:lnTo>
                        <a:pt x="11776" y="15937"/>
                      </a:lnTo>
                      <a:lnTo>
                        <a:pt x="12025" y="15990"/>
                      </a:lnTo>
                      <a:lnTo>
                        <a:pt x="12221" y="16055"/>
                      </a:lnTo>
                      <a:lnTo>
                        <a:pt x="12434" y="16134"/>
                      </a:lnTo>
                      <a:lnTo>
                        <a:pt x="12611" y="16213"/>
                      </a:lnTo>
                      <a:lnTo>
                        <a:pt x="12771" y="16317"/>
                      </a:lnTo>
                      <a:lnTo>
                        <a:pt x="12913" y="16409"/>
                      </a:lnTo>
                      <a:lnTo>
                        <a:pt x="13038" y="16514"/>
                      </a:lnTo>
                      <a:lnTo>
                        <a:pt x="13251" y="16737"/>
                      </a:lnTo>
                      <a:lnTo>
                        <a:pt x="13428" y="16986"/>
                      </a:lnTo>
                      <a:lnTo>
                        <a:pt x="13517" y="17248"/>
                      </a:lnTo>
                      <a:lnTo>
                        <a:pt x="13588" y="17523"/>
                      </a:lnTo>
                      <a:lnTo>
                        <a:pt x="13588" y="17799"/>
                      </a:lnTo>
                      <a:lnTo>
                        <a:pt x="13517" y="18074"/>
                      </a:lnTo>
                      <a:lnTo>
                        <a:pt x="13428" y="18323"/>
                      </a:lnTo>
                      <a:lnTo>
                        <a:pt x="13286" y="18572"/>
                      </a:lnTo>
                      <a:lnTo>
                        <a:pt x="13109" y="18808"/>
                      </a:lnTo>
                      <a:lnTo>
                        <a:pt x="12878" y="19031"/>
                      </a:lnTo>
                      <a:lnTo>
                        <a:pt x="12434" y="19411"/>
                      </a:lnTo>
                      <a:lnTo>
                        <a:pt x="12132" y="19738"/>
                      </a:lnTo>
                      <a:lnTo>
                        <a:pt x="12025" y="19856"/>
                      </a:lnTo>
                      <a:lnTo>
                        <a:pt x="11919" y="20014"/>
                      </a:lnTo>
                      <a:lnTo>
                        <a:pt x="11883" y="20132"/>
                      </a:lnTo>
                      <a:lnTo>
                        <a:pt x="11883" y="20263"/>
                      </a:lnTo>
                      <a:lnTo>
                        <a:pt x="11883" y="20394"/>
                      </a:lnTo>
                      <a:lnTo>
                        <a:pt x="11954" y="20485"/>
                      </a:lnTo>
                      <a:lnTo>
                        <a:pt x="12061" y="20590"/>
                      </a:lnTo>
                      <a:lnTo>
                        <a:pt x="12185" y="20695"/>
                      </a:lnTo>
                      <a:lnTo>
                        <a:pt x="12327" y="20787"/>
                      </a:lnTo>
                      <a:lnTo>
                        <a:pt x="12540" y="20892"/>
                      </a:lnTo>
                      <a:lnTo>
                        <a:pt x="12771" y="20997"/>
                      </a:lnTo>
                      <a:lnTo>
                        <a:pt x="13073" y="21088"/>
                      </a:lnTo>
                      <a:lnTo>
                        <a:pt x="13428" y="21193"/>
                      </a:lnTo>
                      <a:lnTo>
                        <a:pt x="13873" y="21298"/>
                      </a:lnTo>
                      <a:lnTo>
                        <a:pt x="14317" y="21390"/>
                      </a:lnTo>
                      <a:lnTo>
                        <a:pt x="14778" y="21468"/>
                      </a:lnTo>
                      <a:lnTo>
                        <a:pt x="15294" y="21547"/>
                      </a:lnTo>
                      <a:lnTo>
                        <a:pt x="15809" y="21600"/>
                      </a:lnTo>
                      <a:lnTo>
                        <a:pt x="16359" y="21652"/>
                      </a:lnTo>
                      <a:lnTo>
                        <a:pt x="16875" y="21678"/>
                      </a:lnTo>
                      <a:lnTo>
                        <a:pt x="17407" y="21678"/>
                      </a:lnTo>
                      <a:lnTo>
                        <a:pt x="17958" y="21678"/>
                      </a:lnTo>
                      <a:lnTo>
                        <a:pt x="18473" y="21652"/>
                      </a:lnTo>
                      <a:lnTo>
                        <a:pt x="18953" y="21573"/>
                      </a:lnTo>
                      <a:lnTo>
                        <a:pt x="19397" y="21495"/>
                      </a:lnTo>
                      <a:lnTo>
                        <a:pt x="19841" y="21390"/>
                      </a:lnTo>
                      <a:lnTo>
                        <a:pt x="20214" y="21272"/>
                      </a:lnTo>
                      <a:lnTo>
                        <a:pt x="20551" y="21088"/>
                      </a:lnTo>
                      <a:lnTo>
                        <a:pt x="20480" y="20787"/>
                      </a:lnTo>
                      <a:lnTo>
                        <a:pt x="20409" y="20485"/>
                      </a:lnTo>
                      <a:lnTo>
                        <a:pt x="20356" y="20158"/>
                      </a:lnTo>
                      <a:lnTo>
                        <a:pt x="20356" y="19804"/>
                      </a:lnTo>
                      <a:lnTo>
                        <a:pt x="20321" y="19083"/>
                      </a:lnTo>
                      <a:lnTo>
                        <a:pt x="20356" y="18349"/>
                      </a:lnTo>
                      <a:lnTo>
                        <a:pt x="20409" y="17641"/>
                      </a:lnTo>
                      <a:lnTo>
                        <a:pt x="20480" y="17012"/>
                      </a:lnTo>
                      <a:lnTo>
                        <a:pt x="20551" y="16488"/>
                      </a:lnTo>
                      <a:lnTo>
                        <a:pt x="20551" y="16055"/>
                      </a:lnTo>
                      <a:lnTo>
                        <a:pt x="20551" y="15911"/>
                      </a:lnTo>
                      <a:lnTo>
                        <a:pt x="20445" y="15754"/>
                      </a:lnTo>
                      <a:lnTo>
                        <a:pt x="20356" y="15610"/>
                      </a:lnTo>
                      <a:lnTo>
                        <a:pt x="20178" y="15452"/>
                      </a:lnTo>
                      <a:lnTo>
                        <a:pt x="20001" y="15334"/>
                      </a:lnTo>
                      <a:lnTo>
                        <a:pt x="19770" y="15230"/>
                      </a:lnTo>
                      <a:lnTo>
                        <a:pt x="19521" y="15125"/>
                      </a:lnTo>
                      <a:lnTo>
                        <a:pt x="19290" y="15059"/>
                      </a:lnTo>
                      <a:lnTo>
                        <a:pt x="19024" y="15007"/>
                      </a:lnTo>
                      <a:lnTo>
                        <a:pt x="18740" y="14954"/>
                      </a:lnTo>
                      <a:lnTo>
                        <a:pt x="18509" y="14954"/>
                      </a:lnTo>
                      <a:lnTo>
                        <a:pt x="18225" y="14954"/>
                      </a:lnTo>
                      <a:lnTo>
                        <a:pt x="17994" y="15007"/>
                      </a:lnTo>
                      <a:lnTo>
                        <a:pt x="17763" y="15085"/>
                      </a:lnTo>
                      <a:lnTo>
                        <a:pt x="17550" y="15177"/>
                      </a:lnTo>
                      <a:lnTo>
                        <a:pt x="17372" y="15308"/>
                      </a:lnTo>
                      <a:lnTo>
                        <a:pt x="17176" y="15426"/>
                      </a:lnTo>
                      <a:lnTo>
                        <a:pt x="16928" y="15557"/>
                      </a:lnTo>
                      <a:lnTo>
                        <a:pt x="16661" y="15636"/>
                      </a:lnTo>
                      <a:lnTo>
                        <a:pt x="16359" y="15688"/>
                      </a:lnTo>
                      <a:lnTo>
                        <a:pt x="16022" y="15715"/>
                      </a:lnTo>
                      <a:lnTo>
                        <a:pt x="15667" y="15688"/>
                      </a:lnTo>
                      <a:lnTo>
                        <a:pt x="15294" y="15662"/>
                      </a:lnTo>
                      <a:lnTo>
                        <a:pt x="14956" y="15583"/>
                      </a:lnTo>
                      <a:lnTo>
                        <a:pt x="14619" y="15479"/>
                      </a:lnTo>
                      <a:lnTo>
                        <a:pt x="14281" y="15334"/>
                      </a:lnTo>
                      <a:lnTo>
                        <a:pt x="13961" y="15177"/>
                      </a:lnTo>
                      <a:lnTo>
                        <a:pt x="13695" y="14981"/>
                      </a:lnTo>
                      <a:lnTo>
                        <a:pt x="13588" y="14850"/>
                      </a:lnTo>
                      <a:lnTo>
                        <a:pt x="13482" y="14732"/>
                      </a:lnTo>
                      <a:lnTo>
                        <a:pt x="13393" y="14600"/>
                      </a:lnTo>
                      <a:lnTo>
                        <a:pt x="13322" y="14456"/>
                      </a:lnTo>
                      <a:lnTo>
                        <a:pt x="13251" y="14299"/>
                      </a:lnTo>
                      <a:lnTo>
                        <a:pt x="13215" y="14155"/>
                      </a:lnTo>
                      <a:lnTo>
                        <a:pt x="13180" y="13971"/>
                      </a:lnTo>
                      <a:lnTo>
                        <a:pt x="13180" y="13801"/>
                      </a:lnTo>
                      <a:lnTo>
                        <a:pt x="13180" y="13591"/>
                      </a:lnTo>
                      <a:lnTo>
                        <a:pt x="13215" y="13395"/>
                      </a:lnTo>
                      <a:lnTo>
                        <a:pt x="13251" y="13198"/>
                      </a:lnTo>
                      <a:lnTo>
                        <a:pt x="13322" y="13015"/>
                      </a:lnTo>
                      <a:lnTo>
                        <a:pt x="13393" y="12870"/>
                      </a:lnTo>
                      <a:lnTo>
                        <a:pt x="13482" y="12713"/>
                      </a:lnTo>
                      <a:lnTo>
                        <a:pt x="13588" y="12569"/>
                      </a:lnTo>
                      <a:lnTo>
                        <a:pt x="13730" y="12438"/>
                      </a:lnTo>
                      <a:lnTo>
                        <a:pt x="13997" y="12215"/>
                      </a:lnTo>
                      <a:lnTo>
                        <a:pt x="14334" y="12005"/>
                      </a:lnTo>
                      <a:lnTo>
                        <a:pt x="14690" y="11861"/>
                      </a:lnTo>
                      <a:lnTo>
                        <a:pt x="15063" y="11756"/>
                      </a:lnTo>
                      <a:lnTo>
                        <a:pt x="15436" y="11678"/>
                      </a:lnTo>
                      <a:lnTo>
                        <a:pt x="15809" y="11638"/>
                      </a:lnTo>
                      <a:lnTo>
                        <a:pt x="16182" y="11638"/>
                      </a:lnTo>
                      <a:lnTo>
                        <a:pt x="16555" y="11678"/>
                      </a:lnTo>
                      <a:lnTo>
                        <a:pt x="16910" y="11730"/>
                      </a:lnTo>
                      <a:lnTo>
                        <a:pt x="17248" y="11835"/>
                      </a:lnTo>
                      <a:lnTo>
                        <a:pt x="17514" y="11966"/>
                      </a:lnTo>
                      <a:lnTo>
                        <a:pt x="17763" y="12110"/>
                      </a:lnTo>
                      <a:lnTo>
                        <a:pt x="17887" y="12215"/>
                      </a:lnTo>
                      <a:lnTo>
                        <a:pt x="18065" y="12307"/>
                      </a:lnTo>
                      <a:lnTo>
                        <a:pt x="18260" y="12412"/>
                      </a:lnTo>
                      <a:lnTo>
                        <a:pt x="18438" y="12464"/>
                      </a:lnTo>
                      <a:lnTo>
                        <a:pt x="18669" y="12543"/>
                      </a:lnTo>
                      <a:lnTo>
                        <a:pt x="18882" y="12569"/>
                      </a:lnTo>
                      <a:lnTo>
                        <a:pt x="19113" y="12595"/>
                      </a:lnTo>
                      <a:lnTo>
                        <a:pt x="19361" y="12608"/>
                      </a:lnTo>
                      <a:lnTo>
                        <a:pt x="19592" y="12608"/>
                      </a:lnTo>
                      <a:lnTo>
                        <a:pt x="19841" y="12595"/>
                      </a:lnTo>
                      <a:lnTo>
                        <a:pt x="20072" y="12543"/>
                      </a:lnTo>
                      <a:lnTo>
                        <a:pt x="20321" y="12490"/>
                      </a:lnTo>
                      <a:lnTo>
                        <a:pt x="20551" y="12438"/>
                      </a:lnTo>
                      <a:lnTo>
                        <a:pt x="20800" y="12333"/>
                      </a:lnTo>
                      <a:lnTo>
                        <a:pt x="20996" y="12241"/>
                      </a:lnTo>
                      <a:lnTo>
                        <a:pt x="21244" y="12110"/>
                      </a:lnTo>
                      <a:lnTo>
                        <a:pt x="21298" y="12032"/>
                      </a:lnTo>
                      <a:lnTo>
                        <a:pt x="21404" y="11966"/>
                      </a:lnTo>
                      <a:lnTo>
                        <a:pt x="21475" y="11861"/>
                      </a:lnTo>
                      <a:lnTo>
                        <a:pt x="21511" y="11730"/>
                      </a:lnTo>
                      <a:lnTo>
                        <a:pt x="21617" y="11481"/>
                      </a:lnTo>
                      <a:lnTo>
                        <a:pt x="21653" y="11180"/>
                      </a:lnTo>
                      <a:lnTo>
                        <a:pt x="21653" y="10826"/>
                      </a:lnTo>
                      <a:lnTo>
                        <a:pt x="21653" y="10472"/>
                      </a:lnTo>
                      <a:lnTo>
                        <a:pt x="21582" y="10092"/>
                      </a:lnTo>
                      <a:lnTo>
                        <a:pt x="21511" y="9725"/>
                      </a:lnTo>
                      <a:lnTo>
                        <a:pt x="21298" y="8912"/>
                      </a:lnTo>
                      <a:lnTo>
                        <a:pt x="21067" y="8191"/>
                      </a:lnTo>
                      <a:lnTo>
                        <a:pt x="20800" y="7536"/>
                      </a:lnTo>
                      <a:lnTo>
                        <a:pt x="20551" y="7025"/>
                      </a:lnTo>
                      <a:lnTo>
                        <a:pt x="20001" y="7103"/>
                      </a:lnTo>
                      <a:lnTo>
                        <a:pt x="19432" y="7156"/>
                      </a:lnTo>
                      <a:lnTo>
                        <a:pt x="18846" y="7208"/>
                      </a:lnTo>
                      <a:lnTo>
                        <a:pt x="18225" y="7208"/>
                      </a:lnTo>
                      <a:lnTo>
                        <a:pt x="17656" y="7208"/>
                      </a:lnTo>
                      <a:lnTo>
                        <a:pt x="17070" y="7182"/>
                      </a:lnTo>
                      <a:lnTo>
                        <a:pt x="16484" y="7156"/>
                      </a:lnTo>
                      <a:lnTo>
                        <a:pt x="15986" y="7103"/>
                      </a:lnTo>
                      <a:lnTo>
                        <a:pt x="14992" y="6999"/>
                      </a:lnTo>
                      <a:lnTo>
                        <a:pt x="14210" y="6907"/>
                      </a:lnTo>
                      <a:lnTo>
                        <a:pt x="13695" y="6828"/>
                      </a:lnTo>
                      <a:lnTo>
                        <a:pt x="13517" y="6802"/>
                      </a:lnTo>
                      <a:lnTo>
                        <a:pt x="13073" y="6645"/>
                      </a:lnTo>
                      <a:lnTo>
                        <a:pt x="12700" y="6474"/>
                      </a:lnTo>
                      <a:lnTo>
                        <a:pt x="12363" y="6304"/>
                      </a:lnTo>
                      <a:lnTo>
                        <a:pt x="12132" y="6094"/>
                      </a:lnTo>
                      <a:lnTo>
                        <a:pt x="11919" y="5871"/>
                      </a:lnTo>
                      <a:lnTo>
                        <a:pt x="11776" y="5649"/>
                      </a:lnTo>
                      <a:lnTo>
                        <a:pt x="11688" y="5413"/>
                      </a:lnTo>
                      <a:lnTo>
                        <a:pt x="11617" y="5190"/>
                      </a:lnTo>
                      <a:lnTo>
                        <a:pt x="11617" y="4941"/>
                      </a:lnTo>
                      <a:lnTo>
                        <a:pt x="11652" y="4718"/>
                      </a:lnTo>
                      <a:lnTo>
                        <a:pt x="11723" y="4482"/>
                      </a:lnTo>
                      <a:lnTo>
                        <a:pt x="11812" y="4285"/>
                      </a:lnTo>
                      <a:lnTo>
                        <a:pt x="11919" y="4089"/>
                      </a:lnTo>
                      <a:lnTo>
                        <a:pt x="12096" y="3905"/>
                      </a:lnTo>
                      <a:lnTo>
                        <a:pt x="12292" y="3735"/>
                      </a:lnTo>
                      <a:lnTo>
                        <a:pt x="12505" y="3604"/>
                      </a:lnTo>
                      <a:lnTo>
                        <a:pt x="12700" y="3460"/>
                      </a:lnTo>
                      <a:lnTo>
                        <a:pt x="12878" y="3250"/>
                      </a:lnTo>
                      <a:lnTo>
                        <a:pt x="13038" y="3027"/>
                      </a:lnTo>
                      <a:lnTo>
                        <a:pt x="13180" y="2752"/>
                      </a:lnTo>
                      <a:lnTo>
                        <a:pt x="13286" y="2477"/>
                      </a:lnTo>
                      <a:lnTo>
                        <a:pt x="13322" y="2175"/>
                      </a:lnTo>
                      <a:lnTo>
                        <a:pt x="13357" y="1874"/>
                      </a:lnTo>
                      <a:lnTo>
                        <a:pt x="13286" y="1572"/>
                      </a:lnTo>
                      <a:lnTo>
                        <a:pt x="13180" y="1271"/>
                      </a:lnTo>
                      <a:lnTo>
                        <a:pt x="13038" y="983"/>
                      </a:lnTo>
                      <a:lnTo>
                        <a:pt x="12949" y="865"/>
                      </a:lnTo>
                      <a:lnTo>
                        <a:pt x="12807" y="733"/>
                      </a:lnTo>
                      <a:lnTo>
                        <a:pt x="12665" y="616"/>
                      </a:lnTo>
                      <a:lnTo>
                        <a:pt x="12505" y="511"/>
                      </a:lnTo>
                      <a:lnTo>
                        <a:pt x="12327" y="406"/>
                      </a:lnTo>
                      <a:lnTo>
                        <a:pt x="12132" y="314"/>
                      </a:lnTo>
                      <a:lnTo>
                        <a:pt x="11883" y="235"/>
                      </a:lnTo>
                      <a:lnTo>
                        <a:pt x="11652" y="183"/>
                      </a:lnTo>
                      <a:lnTo>
                        <a:pt x="11368" y="104"/>
                      </a:lnTo>
                      <a:lnTo>
                        <a:pt x="11101" y="78"/>
                      </a:lnTo>
                      <a:lnTo>
                        <a:pt x="10800" y="52"/>
                      </a:lnTo>
                      <a:lnTo>
                        <a:pt x="10444" y="52"/>
                      </a:lnTo>
                      <a:lnTo>
                        <a:pt x="10142" y="52"/>
                      </a:lnTo>
                      <a:lnTo>
                        <a:pt x="9840" y="78"/>
                      </a:lnTo>
                      <a:lnTo>
                        <a:pt x="9574" y="104"/>
                      </a:lnTo>
                      <a:lnTo>
                        <a:pt x="9325" y="157"/>
                      </a:lnTo>
                      <a:lnTo>
                        <a:pt x="9094" y="209"/>
                      </a:lnTo>
                      <a:lnTo>
                        <a:pt x="8846" y="262"/>
                      </a:lnTo>
                      <a:lnTo>
                        <a:pt x="8650" y="340"/>
                      </a:lnTo>
                      <a:lnTo>
                        <a:pt x="8437" y="432"/>
                      </a:lnTo>
                      <a:lnTo>
                        <a:pt x="8277" y="511"/>
                      </a:lnTo>
                      <a:lnTo>
                        <a:pt x="8100" y="616"/>
                      </a:lnTo>
                      <a:lnTo>
                        <a:pt x="7957" y="707"/>
                      </a:lnTo>
                      <a:lnTo>
                        <a:pt x="7833" y="838"/>
                      </a:lnTo>
                      <a:lnTo>
                        <a:pt x="7620" y="1061"/>
                      </a:lnTo>
                      <a:lnTo>
                        <a:pt x="7442" y="1336"/>
                      </a:lnTo>
                      <a:lnTo>
                        <a:pt x="7353" y="1599"/>
                      </a:lnTo>
                      <a:lnTo>
                        <a:pt x="7318" y="1900"/>
                      </a:lnTo>
                      <a:lnTo>
                        <a:pt x="7318" y="2175"/>
                      </a:lnTo>
                      <a:lnTo>
                        <a:pt x="7353" y="2450"/>
                      </a:lnTo>
                      <a:lnTo>
                        <a:pt x="7442" y="2726"/>
                      </a:lnTo>
                      <a:lnTo>
                        <a:pt x="7620" y="2975"/>
                      </a:lnTo>
                      <a:lnTo>
                        <a:pt x="7833" y="3198"/>
                      </a:lnTo>
                      <a:lnTo>
                        <a:pt x="8064" y="3433"/>
                      </a:lnTo>
                      <a:lnTo>
                        <a:pt x="8295" y="3630"/>
                      </a:lnTo>
                      <a:lnTo>
                        <a:pt x="8508" y="3853"/>
                      </a:lnTo>
                      <a:lnTo>
                        <a:pt x="8686" y="4089"/>
                      </a:lnTo>
                      <a:lnTo>
                        <a:pt x="8775" y="4312"/>
                      </a:lnTo>
                      <a:lnTo>
                        <a:pt x="8846" y="4561"/>
                      </a:lnTo>
                      <a:lnTo>
                        <a:pt x="8846" y="4810"/>
                      </a:lnTo>
                      <a:lnTo>
                        <a:pt x="8810" y="5059"/>
                      </a:lnTo>
                      <a:lnTo>
                        <a:pt x="8721" y="5295"/>
                      </a:lnTo>
                      <a:lnTo>
                        <a:pt x="8579" y="5544"/>
                      </a:lnTo>
                      <a:lnTo>
                        <a:pt x="8366" y="5766"/>
                      </a:lnTo>
                      <a:lnTo>
                        <a:pt x="8135" y="5976"/>
                      </a:lnTo>
                      <a:lnTo>
                        <a:pt x="7833" y="6199"/>
                      </a:lnTo>
                      <a:lnTo>
                        <a:pt x="7478" y="6369"/>
                      </a:lnTo>
                      <a:lnTo>
                        <a:pt x="7069" y="6527"/>
                      </a:lnTo>
                      <a:lnTo>
                        <a:pt x="6590" y="6671"/>
                      </a:lnTo>
                      <a:lnTo>
                        <a:pt x="6092" y="6802"/>
                      </a:lnTo>
                      <a:lnTo>
                        <a:pt x="5684" y="6802"/>
                      </a:lnTo>
                      <a:lnTo>
                        <a:pt x="5133" y="6802"/>
                      </a:lnTo>
                      <a:lnTo>
                        <a:pt x="4547" y="6802"/>
                      </a:lnTo>
                      <a:lnTo>
                        <a:pt x="3872" y="6802"/>
                      </a:lnTo>
                      <a:lnTo>
                        <a:pt x="3144" y="6802"/>
                      </a:lnTo>
                      <a:lnTo>
                        <a:pt x="2362" y="6802"/>
                      </a:lnTo>
                      <a:lnTo>
                        <a:pt x="1545" y="6802"/>
                      </a:lnTo>
                      <a:lnTo>
                        <a:pt x="692" y="6802"/>
                      </a:lnTo>
                      <a:lnTo>
                        <a:pt x="586" y="7234"/>
                      </a:lnTo>
                      <a:lnTo>
                        <a:pt x="461" y="7837"/>
                      </a:lnTo>
                      <a:lnTo>
                        <a:pt x="355" y="8493"/>
                      </a:lnTo>
                      <a:lnTo>
                        <a:pt x="248" y="9187"/>
                      </a:lnTo>
                      <a:lnTo>
                        <a:pt x="142" y="9869"/>
                      </a:lnTo>
                      <a:lnTo>
                        <a:pt x="106" y="10498"/>
                      </a:lnTo>
                      <a:lnTo>
                        <a:pt x="106" y="10983"/>
                      </a:lnTo>
                      <a:lnTo>
                        <a:pt x="106" y="11311"/>
                      </a:lnTo>
                      <a:lnTo>
                        <a:pt x="213" y="11481"/>
                      </a:lnTo>
                      <a:lnTo>
                        <a:pt x="319" y="11651"/>
                      </a:lnTo>
                      <a:lnTo>
                        <a:pt x="497" y="11783"/>
                      </a:lnTo>
                      <a:lnTo>
                        <a:pt x="692" y="11914"/>
                      </a:lnTo>
                      <a:lnTo>
                        <a:pt x="941" y="12032"/>
                      </a:lnTo>
                      <a:lnTo>
                        <a:pt x="1207" y="12110"/>
                      </a:lnTo>
                      <a:lnTo>
                        <a:pt x="1509" y="12189"/>
                      </a:lnTo>
                      <a:lnTo>
                        <a:pt x="1794" y="12241"/>
                      </a:lnTo>
                      <a:lnTo>
                        <a:pt x="2131" y="12267"/>
                      </a:lnTo>
                      <a:lnTo>
                        <a:pt x="2433" y="12281"/>
                      </a:lnTo>
                      <a:lnTo>
                        <a:pt x="2735" y="12267"/>
                      </a:lnTo>
                      <a:lnTo>
                        <a:pt x="3055" y="12241"/>
                      </a:lnTo>
                      <a:lnTo>
                        <a:pt x="3357" y="12189"/>
                      </a:lnTo>
                      <a:lnTo>
                        <a:pt x="3623" y="12084"/>
                      </a:lnTo>
                      <a:lnTo>
                        <a:pt x="3872" y="11979"/>
                      </a:lnTo>
                      <a:lnTo>
                        <a:pt x="4103" y="11861"/>
                      </a:lnTo>
                      <a:lnTo>
                        <a:pt x="4316" y="11704"/>
                      </a:lnTo>
                      <a:lnTo>
                        <a:pt x="4582" y="11612"/>
                      </a:lnTo>
                      <a:lnTo>
                        <a:pt x="4849" y="11533"/>
                      </a:lnTo>
                      <a:lnTo>
                        <a:pt x="5169" y="11507"/>
                      </a:lnTo>
                      <a:lnTo>
                        <a:pt x="5506" y="11481"/>
                      </a:lnTo>
                      <a:lnTo>
                        <a:pt x="5808" y="11507"/>
                      </a:lnTo>
                      <a:lnTo>
                        <a:pt x="6146" y="11560"/>
                      </a:lnTo>
                      <a:lnTo>
                        <a:pt x="6501" y="11651"/>
                      </a:lnTo>
                      <a:lnTo>
                        <a:pt x="6803" y="11783"/>
                      </a:lnTo>
                      <a:lnTo>
                        <a:pt x="7105" y="11940"/>
                      </a:lnTo>
                      <a:lnTo>
                        <a:pt x="7353" y="12110"/>
                      </a:lnTo>
                      <a:lnTo>
                        <a:pt x="7584" y="12333"/>
                      </a:lnTo>
                      <a:lnTo>
                        <a:pt x="7798" y="12595"/>
                      </a:lnTo>
                      <a:lnTo>
                        <a:pt x="7922" y="12870"/>
                      </a:lnTo>
                      <a:lnTo>
                        <a:pt x="8028" y="13198"/>
                      </a:lnTo>
                      <a:lnTo>
                        <a:pt x="8064" y="13526"/>
                      </a:lnTo>
                      <a:lnTo>
                        <a:pt x="8028" y="13775"/>
                      </a:lnTo>
                      <a:lnTo>
                        <a:pt x="7922" y="13998"/>
                      </a:lnTo>
                      <a:lnTo>
                        <a:pt x="7798" y="14220"/>
                      </a:lnTo>
                      <a:lnTo>
                        <a:pt x="7584" y="14404"/>
                      </a:lnTo>
                      <a:lnTo>
                        <a:pt x="7353" y="14574"/>
                      </a:lnTo>
                      <a:lnTo>
                        <a:pt x="7105" y="14732"/>
                      </a:lnTo>
                      <a:lnTo>
                        <a:pt x="6803" y="14850"/>
                      </a:lnTo>
                      <a:lnTo>
                        <a:pt x="6501" y="14954"/>
                      </a:lnTo>
                      <a:lnTo>
                        <a:pt x="6146" y="15033"/>
                      </a:lnTo>
                      <a:lnTo>
                        <a:pt x="5808" y="15085"/>
                      </a:lnTo>
                      <a:lnTo>
                        <a:pt x="5506" y="15085"/>
                      </a:lnTo>
                      <a:lnTo>
                        <a:pt x="5169" y="15059"/>
                      </a:lnTo>
                      <a:lnTo>
                        <a:pt x="4849" y="15007"/>
                      </a:lnTo>
                      <a:lnTo>
                        <a:pt x="4582" y="14902"/>
                      </a:lnTo>
                      <a:lnTo>
                        <a:pt x="4316" y="14784"/>
                      </a:lnTo>
                      <a:lnTo>
                        <a:pt x="4103" y="14600"/>
                      </a:lnTo>
                      <a:lnTo>
                        <a:pt x="3907" y="14430"/>
                      </a:lnTo>
                      <a:lnTo>
                        <a:pt x="3659" y="14299"/>
                      </a:lnTo>
                      <a:lnTo>
                        <a:pt x="3428" y="14194"/>
                      </a:lnTo>
                      <a:lnTo>
                        <a:pt x="3179" y="14129"/>
                      </a:lnTo>
                      <a:lnTo>
                        <a:pt x="2913" y="14102"/>
                      </a:lnTo>
                      <a:lnTo>
                        <a:pt x="2646" y="14102"/>
                      </a:lnTo>
                      <a:lnTo>
                        <a:pt x="2362" y="14129"/>
                      </a:lnTo>
                      <a:lnTo>
                        <a:pt x="2096" y="14168"/>
                      </a:lnTo>
                      <a:lnTo>
                        <a:pt x="1811" y="14273"/>
                      </a:lnTo>
                      <a:lnTo>
                        <a:pt x="1545" y="14378"/>
                      </a:lnTo>
                      <a:lnTo>
                        <a:pt x="1314" y="14496"/>
                      </a:lnTo>
                      <a:lnTo>
                        <a:pt x="1065" y="14653"/>
                      </a:lnTo>
                      <a:lnTo>
                        <a:pt x="870" y="14797"/>
                      </a:lnTo>
                      <a:lnTo>
                        <a:pt x="657" y="14981"/>
                      </a:lnTo>
                      <a:lnTo>
                        <a:pt x="497" y="15177"/>
                      </a:lnTo>
                      <a:lnTo>
                        <a:pt x="390" y="15413"/>
                      </a:lnTo>
                      <a:lnTo>
                        <a:pt x="284" y="15636"/>
                      </a:lnTo>
                      <a:lnTo>
                        <a:pt x="248" y="15911"/>
                      </a:lnTo>
                      <a:lnTo>
                        <a:pt x="284" y="16239"/>
                      </a:lnTo>
                      <a:lnTo>
                        <a:pt x="319" y="16566"/>
                      </a:lnTo>
                      <a:lnTo>
                        <a:pt x="497" y="17340"/>
                      </a:lnTo>
                      <a:lnTo>
                        <a:pt x="692" y="18152"/>
                      </a:lnTo>
                      <a:lnTo>
                        <a:pt x="799" y="18559"/>
                      </a:lnTo>
                      <a:lnTo>
                        <a:pt x="905" y="18978"/>
                      </a:lnTo>
                      <a:lnTo>
                        <a:pt x="959" y="19384"/>
                      </a:lnTo>
                      <a:lnTo>
                        <a:pt x="994" y="19791"/>
                      </a:lnTo>
                      <a:lnTo>
                        <a:pt x="994" y="20132"/>
                      </a:lnTo>
                      <a:lnTo>
                        <a:pt x="959" y="20485"/>
                      </a:lnTo>
                      <a:lnTo>
                        <a:pt x="941" y="20669"/>
                      </a:lnTo>
                      <a:lnTo>
                        <a:pt x="870" y="20813"/>
                      </a:lnTo>
                      <a:lnTo>
                        <a:pt x="799" y="20970"/>
                      </a:lnTo>
                      <a:lnTo>
                        <a:pt x="692" y="21088"/>
                      </a:lnTo>
                      <a:lnTo>
                        <a:pt x="1474" y="20997"/>
                      </a:lnTo>
                      <a:lnTo>
                        <a:pt x="2291" y="20866"/>
                      </a:lnTo>
                      <a:lnTo>
                        <a:pt x="3108" y="20787"/>
                      </a:lnTo>
                      <a:lnTo>
                        <a:pt x="3907" y="20721"/>
                      </a:lnTo>
                      <a:lnTo>
                        <a:pt x="4653" y="20695"/>
                      </a:lnTo>
                      <a:lnTo>
                        <a:pt x="5364" y="20695"/>
                      </a:lnTo>
                      <a:lnTo>
                        <a:pt x="5701" y="20721"/>
                      </a:lnTo>
                      <a:lnTo>
                        <a:pt x="6057" y="20761"/>
                      </a:lnTo>
                      <a:lnTo>
                        <a:pt x="6323" y="20813"/>
                      </a:lnTo>
                      <a:lnTo>
                        <a:pt x="6625" y="20892"/>
                      </a:lnTo>
                      <a:close/>
                    </a:path>
                  </a:pathLst>
                </a:custGeom>
                <a:solidFill>
                  <a:srgbClr val="FFBE7D"/>
                </a:solidFill>
                <a:ln w="28575">
                  <a:solidFill>
                    <a:srgbClr val="000000"/>
                  </a:solidFill>
                  <a:miter lim="800000"/>
                  <a:headEnd/>
                  <a:tailEnd/>
                </a:ln>
              </p:spPr>
              <p:txBody>
                <a:bodyPr/>
                <a:lstStyle/>
                <a:p>
                  <a:endParaRPr lang="en-US"/>
                </a:p>
              </p:txBody>
            </p:sp>
            <p:sp>
              <p:nvSpPr>
                <p:cNvPr id="4111" name="Puzzle2"/>
                <p:cNvSpPr>
                  <a:spLocks noEditPoints="1" noChangeArrowheads="1"/>
                </p:cNvSpPr>
                <p:nvPr/>
              </p:nvSpPr>
              <p:spPr bwMode="auto">
                <a:xfrm>
                  <a:off x="2880" y="1736"/>
                  <a:ext cx="1778" cy="1379"/>
                </a:xfrm>
                <a:custGeom>
                  <a:avLst/>
                  <a:gdLst>
                    <a:gd name="T0" fmla="*/ 1 w 21600"/>
                    <a:gd name="T1" fmla="*/ 855 h 21600"/>
                    <a:gd name="T2" fmla="*/ 346 w 21600"/>
                    <a:gd name="T3" fmla="*/ 1351 h 21600"/>
                    <a:gd name="T4" fmla="*/ 856 w 21600"/>
                    <a:gd name="T5" fmla="*/ 888 h 21600"/>
                    <a:gd name="T6" fmla="*/ 1385 w 21600"/>
                    <a:gd name="T7" fmla="*/ 1353 h 21600"/>
                    <a:gd name="T8" fmla="*/ 1778 w 21600"/>
                    <a:gd name="T9" fmla="*/ 963 h 21600"/>
                    <a:gd name="T10" fmla="*/ 1390 w 21600"/>
                    <a:gd name="T11" fmla="*/ 366 h 21600"/>
                    <a:gd name="T12" fmla="*/ 889 w 21600"/>
                    <a:gd name="T13" fmla="*/ 2 h 21600"/>
                    <a:gd name="T14" fmla="*/ 346 w 21600"/>
                    <a:gd name="T15" fmla="*/ 376 h 21600"/>
                    <a:gd name="T16" fmla="*/ 0 60000 65536"/>
                    <a:gd name="T17" fmla="*/ 0 60000 65536"/>
                    <a:gd name="T18" fmla="*/ 0 60000 65536"/>
                    <a:gd name="T19" fmla="*/ 0 60000 65536"/>
                    <a:gd name="T20" fmla="*/ 0 60000 65536"/>
                    <a:gd name="T21" fmla="*/ 0 60000 65536"/>
                    <a:gd name="T22" fmla="*/ 0 60000 65536"/>
                    <a:gd name="T23" fmla="*/ 0 60000 65536"/>
                    <a:gd name="T24" fmla="*/ 5394 w 21600"/>
                    <a:gd name="T25" fmla="*/ 6735 h 21600"/>
                    <a:gd name="T26" fmla="*/ 16182 w 21600"/>
                    <a:gd name="T27" fmla="*/ 20441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4247" y="12354"/>
                      </a:moveTo>
                      <a:lnTo>
                        <a:pt x="4134" y="12468"/>
                      </a:lnTo>
                      <a:lnTo>
                        <a:pt x="4010" y="12581"/>
                      </a:lnTo>
                      <a:lnTo>
                        <a:pt x="3897" y="12637"/>
                      </a:lnTo>
                      <a:lnTo>
                        <a:pt x="3773" y="12694"/>
                      </a:lnTo>
                      <a:lnTo>
                        <a:pt x="3637" y="12694"/>
                      </a:lnTo>
                      <a:lnTo>
                        <a:pt x="3524" y="12694"/>
                      </a:lnTo>
                      <a:lnTo>
                        <a:pt x="3400" y="12665"/>
                      </a:lnTo>
                      <a:lnTo>
                        <a:pt x="3287" y="12609"/>
                      </a:lnTo>
                      <a:lnTo>
                        <a:pt x="3027" y="12496"/>
                      </a:lnTo>
                      <a:lnTo>
                        <a:pt x="2790" y="12340"/>
                      </a:lnTo>
                      <a:lnTo>
                        <a:pt x="2530" y="12142"/>
                      </a:lnTo>
                      <a:lnTo>
                        <a:pt x="2293" y="11987"/>
                      </a:lnTo>
                      <a:lnTo>
                        <a:pt x="2033" y="11817"/>
                      </a:lnTo>
                      <a:lnTo>
                        <a:pt x="1773" y="11676"/>
                      </a:lnTo>
                      <a:lnTo>
                        <a:pt x="1638" y="11662"/>
                      </a:lnTo>
                      <a:lnTo>
                        <a:pt x="1513" y="11634"/>
                      </a:lnTo>
                      <a:lnTo>
                        <a:pt x="1378" y="11634"/>
                      </a:lnTo>
                      <a:lnTo>
                        <a:pt x="1253" y="11634"/>
                      </a:lnTo>
                      <a:lnTo>
                        <a:pt x="1118" y="11662"/>
                      </a:lnTo>
                      <a:lnTo>
                        <a:pt x="971" y="11732"/>
                      </a:lnTo>
                      <a:lnTo>
                        <a:pt x="835" y="11817"/>
                      </a:lnTo>
                      <a:lnTo>
                        <a:pt x="711" y="11959"/>
                      </a:lnTo>
                      <a:lnTo>
                        <a:pt x="553" y="12086"/>
                      </a:lnTo>
                      <a:lnTo>
                        <a:pt x="429" y="12284"/>
                      </a:lnTo>
                      <a:lnTo>
                        <a:pt x="271" y="12524"/>
                      </a:lnTo>
                      <a:lnTo>
                        <a:pt x="146" y="12793"/>
                      </a:lnTo>
                      <a:lnTo>
                        <a:pt x="79" y="12962"/>
                      </a:lnTo>
                      <a:lnTo>
                        <a:pt x="33" y="13146"/>
                      </a:lnTo>
                      <a:lnTo>
                        <a:pt x="11" y="13386"/>
                      </a:lnTo>
                      <a:lnTo>
                        <a:pt x="11" y="13641"/>
                      </a:lnTo>
                      <a:lnTo>
                        <a:pt x="33" y="13881"/>
                      </a:lnTo>
                      <a:lnTo>
                        <a:pt x="101" y="14150"/>
                      </a:lnTo>
                      <a:lnTo>
                        <a:pt x="192" y="14404"/>
                      </a:lnTo>
                      <a:lnTo>
                        <a:pt x="293" y="14645"/>
                      </a:lnTo>
                      <a:lnTo>
                        <a:pt x="451" y="14857"/>
                      </a:lnTo>
                      <a:lnTo>
                        <a:pt x="621" y="15054"/>
                      </a:lnTo>
                      <a:lnTo>
                        <a:pt x="734" y="15125"/>
                      </a:lnTo>
                      <a:lnTo>
                        <a:pt x="835" y="15210"/>
                      </a:lnTo>
                      <a:lnTo>
                        <a:pt x="948" y="15267"/>
                      </a:lnTo>
                      <a:lnTo>
                        <a:pt x="1084" y="15323"/>
                      </a:lnTo>
                      <a:lnTo>
                        <a:pt x="1208" y="15351"/>
                      </a:lnTo>
                      <a:lnTo>
                        <a:pt x="1355" y="15380"/>
                      </a:lnTo>
                      <a:lnTo>
                        <a:pt x="1513" y="15380"/>
                      </a:lnTo>
                      <a:lnTo>
                        <a:pt x="1683" y="15380"/>
                      </a:lnTo>
                      <a:lnTo>
                        <a:pt x="1864" y="15351"/>
                      </a:lnTo>
                      <a:lnTo>
                        <a:pt x="2033" y="15323"/>
                      </a:lnTo>
                      <a:lnTo>
                        <a:pt x="2225" y="15238"/>
                      </a:lnTo>
                      <a:lnTo>
                        <a:pt x="2428" y="15153"/>
                      </a:lnTo>
                      <a:lnTo>
                        <a:pt x="2745" y="15026"/>
                      </a:lnTo>
                      <a:lnTo>
                        <a:pt x="3005" y="14913"/>
                      </a:lnTo>
                      <a:lnTo>
                        <a:pt x="3264" y="14828"/>
                      </a:lnTo>
                      <a:lnTo>
                        <a:pt x="3513" y="14800"/>
                      </a:lnTo>
                      <a:lnTo>
                        <a:pt x="3615" y="14828"/>
                      </a:lnTo>
                      <a:lnTo>
                        <a:pt x="3728" y="14857"/>
                      </a:lnTo>
                      <a:lnTo>
                        <a:pt x="3807" y="14913"/>
                      </a:lnTo>
                      <a:lnTo>
                        <a:pt x="3920" y="14998"/>
                      </a:lnTo>
                      <a:lnTo>
                        <a:pt x="4010" y="15097"/>
                      </a:lnTo>
                      <a:lnTo>
                        <a:pt x="4089" y="15238"/>
                      </a:lnTo>
                      <a:lnTo>
                        <a:pt x="4179" y="15408"/>
                      </a:lnTo>
                      <a:lnTo>
                        <a:pt x="4247" y="15620"/>
                      </a:lnTo>
                      <a:lnTo>
                        <a:pt x="4326" y="15860"/>
                      </a:lnTo>
                      <a:lnTo>
                        <a:pt x="4394" y="16129"/>
                      </a:lnTo>
                      <a:lnTo>
                        <a:pt x="4439" y="16440"/>
                      </a:lnTo>
                      <a:lnTo>
                        <a:pt x="4507" y="16737"/>
                      </a:lnTo>
                      <a:lnTo>
                        <a:pt x="4552" y="17090"/>
                      </a:lnTo>
                      <a:lnTo>
                        <a:pt x="4575" y="17443"/>
                      </a:lnTo>
                      <a:lnTo>
                        <a:pt x="4586" y="17825"/>
                      </a:lnTo>
                      <a:lnTo>
                        <a:pt x="4586" y="18193"/>
                      </a:lnTo>
                      <a:lnTo>
                        <a:pt x="4586" y="18574"/>
                      </a:lnTo>
                      <a:lnTo>
                        <a:pt x="4586" y="18984"/>
                      </a:lnTo>
                      <a:lnTo>
                        <a:pt x="4552" y="19366"/>
                      </a:lnTo>
                      <a:lnTo>
                        <a:pt x="4507" y="19748"/>
                      </a:lnTo>
                      <a:lnTo>
                        <a:pt x="4462" y="20129"/>
                      </a:lnTo>
                      <a:lnTo>
                        <a:pt x="4371" y="20483"/>
                      </a:lnTo>
                      <a:lnTo>
                        <a:pt x="4292" y="20836"/>
                      </a:lnTo>
                      <a:lnTo>
                        <a:pt x="4202" y="21161"/>
                      </a:lnTo>
                      <a:lnTo>
                        <a:pt x="4744" y="21161"/>
                      </a:lnTo>
                      <a:lnTo>
                        <a:pt x="5264" y="21161"/>
                      </a:lnTo>
                      <a:lnTo>
                        <a:pt x="5784" y="21161"/>
                      </a:lnTo>
                      <a:lnTo>
                        <a:pt x="6235" y="21161"/>
                      </a:lnTo>
                      <a:lnTo>
                        <a:pt x="6676" y="21161"/>
                      </a:lnTo>
                      <a:lnTo>
                        <a:pt x="7060" y="21161"/>
                      </a:lnTo>
                      <a:lnTo>
                        <a:pt x="7410" y="21161"/>
                      </a:lnTo>
                      <a:lnTo>
                        <a:pt x="7670" y="21161"/>
                      </a:lnTo>
                      <a:lnTo>
                        <a:pt x="8020" y="21020"/>
                      </a:lnTo>
                      <a:lnTo>
                        <a:pt x="8303" y="20893"/>
                      </a:lnTo>
                      <a:lnTo>
                        <a:pt x="8563" y="20695"/>
                      </a:lnTo>
                      <a:lnTo>
                        <a:pt x="8800" y="20511"/>
                      </a:lnTo>
                      <a:lnTo>
                        <a:pt x="8969" y="20285"/>
                      </a:lnTo>
                      <a:lnTo>
                        <a:pt x="9150" y="20045"/>
                      </a:lnTo>
                      <a:lnTo>
                        <a:pt x="9252" y="19804"/>
                      </a:lnTo>
                      <a:lnTo>
                        <a:pt x="9342" y="19550"/>
                      </a:lnTo>
                      <a:lnTo>
                        <a:pt x="9410" y="19281"/>
                      </a:lnTo>
                      <a:lnTo>
                        <a:pt x="9433" y="19013"/>
                      </a:lnTo>
                      <a:lnTo>
                        <a:pt x="9433" y="18744"/>
                      </a:lnTo>
                      <a:lnTo>
                        <a:pt x="9387" y="18504"/>
                      </a:lnTo>
                      <a:lnTo>
                        <a:pt x="9320" y="18221"/>
                      </a:lnTo>
                      <a:lnTo>
                        <a:pt x="9207" y="17981"/>
                      </a:lnTo>
                      <a:lnTo>
                        <a:pt x="9105" y="17740"/>
                      </a:lnTo>
                      <a:lnTo>
                        <a:pt x="8924" y="17514"/>
                      </a:lnTo>
                      <a:lnTo>
                        <a:pt x="8777" y="17274"/>
                      </a:lnTo>
                      <a:lnTo>
                        <a:pt x="8642" y="17034"/>
                      </a:lnTo>
                      <a:lnTo>
                        <a:pt x="8563" y="16765"/>
                      </a:lnTo>
                      <a:lnTo>
                        <a:pt x="8472" y="16468"/>
                      </a:lnTo>
                      <a:lnTo>
                        <a:pt x="8450" y="16157"/>
                      </a:lnTo>
                      <a:lnTo>
                        <a:pt x="8450" y="15860"/>
                      </a:lnTo>
                      <a:lnTo>
                        <a:pt x="8472" y="15563"/>
                      </a:lnTo>
                      <a:lnTo>
                        <a:pt x="8540" y="15267"/>
                      </a:lnTo>
                      <a:lnTo>
                        <a:pt x="8642" y="14998"/>
                      </a:lnTo>
                      <a:lnTo>
                        <a:pt x="8777" y="14729"/>
                      </a:lnTo>
                      <a:lnTo>
                        <a:pt x="8868" y="14616"/>
                      </a:lnTo>
                      <a:lnTo>
                        <a:pt x="8969" y="14475"/>
                      </a:lnTo>
                      <a:lnTo>
                        <a:pt x="9060" y="14376"/>
                      </a:lnTo>
                      <a:lnTo>
                        <a:pt x="9184" y="14291"/>
                      </a:lnTo>
                      <a:lnTo>
                        <a:pt x="9297" y="14206"/>
                      </a:lnTo>
                      <a:lnTo>
                        <a:pt x="9433" y="14121"/>
                      </a:lnTo>
                      <a:lnTo>
                        <a:pt x="9579" y="14051"/>
                      </a:lnTo>
                      <a:lnTo>
                        <a:pt x="9726" y="13994"/>
                      </a:lnTo>
                      <a:lnTo>
                        <a:pt x="9884" y="13938"/>
                      </a:lnTo>
                      <a:lnTo>
                        <a:pt x="10054" y="13909"/>
                      </a:lnTo>
                      <a:lnTo>
                        <a:pt x="10257" y="13881"/>
                      </a:lnTo>
                      <a:lnTo>
                        <a:pt x="10449" y="13881"/>
                      </a:lnTo>
                      <a:lnTo>
                        <a:pt x="10664" y="13881"/>
                      </a:lnTo>
                      <a:lnTo>
                        <a:pt x="10856" y="13909"/>
                      </a:lnTo>
                      <a:lnTo>
                        <a:pt x="11037" y="13966"/>
                      </a:lnTo>
                      <a:lnTo>
                        <a:pt x="11206" y="14023"/>
                      </a:lnTo>
                      <a:lnTo>
                        <a:pt x="11353" y="14093"/>
                      </a:lnTo>
                      <a:lnTo>
                        <a:pt x="11511" y="14178"/>
                      </a:lnTo>
                      <a:lnTo>
                        <a:pt x="11635" y="14263"/>
                      </a:lnTo>
                      <a:lnTo>
                        <a:pt x="11748" y="14376"/>
                      </a:lnTo>
                      <a:lnTo>
                        <a:pt x="11861" y="14475"/>
                      </a:lnTo>
                      <a:lnTo>
                        <a:pt x="11941" y="14616"/>
                      </a:lnTo>
                      <a:lnTo>
                        <a:pt x="12031" y="14758"/>
                      </a:lnTo>
                      <a:lnTo>
                        <a:pt x="12099" y="14885"/>
                      </a:lnTo>
                      <a:lnTo>
                        <a:pt x="12200" y="15210"/>
                      </a:lnTo>
                      <a:lnTo>
                        <a:pt x="12268" y="15507"/>
                      </a:lnTo>
                      <a:lnTo>
                        <a:pt x="12291" y="15832"/>
                      </a:lnTo>
                      <a:lnTo>
                        <a:pt x="12291" y="16157"/>
                      </a:lnTo>
                      <a:lnTo>
                        <a:pt x="12246" y="16482"/>
                      </a:lnTo>
                      <a:lnTo>
                        <a:pt x="12178" y="16807"/>
                      </a:lnTo>
                      <a:lnTo>
                        <a:pt x="12099" y="17090"/>
                      </a:lnTo>
                      <a:lnTo>
                        <a:pt x="12008" y="17330"/>
                      </a:lnTo>
                      <a:lnTo>
                        <a:pt x="11884" y="17542"/>
                      </a:lnTo>
                      <a:lnTo>
                        <a:pt x="11748" y="17712"/>
                      </a:lnTo>
                      <a:lnTo>
                        <a:pt x="11613" y="17839"/>
                      </a:lnTo>
                      <a:lnTo>
                        <a:pt x="11489" y="18037"/>
                      </a:lnTo>
                      <a:lnTo>
                        <a:pt x="11398" y="18221"/>
                      </a:lnTo>
                      <a:lnTo>
                        <a:pt x="11319" y="18447"/>
                      </a:lnTo>
                      <a:lnTo>
                        <a:pt x="11251" y="18659"/>
                      </a:lnTo>
                      <a:lnTo>
                        <a:pt x="11206" y="18900"/>
                      </a:lnTo>
                      <a:lnTo>
                        <a:pt x="11184" y="19154"/>
                      </a:lnTo>
                      <a:lnTo>
                        <a:pt x="11184" y="19423"/>
                      </a:lnTo>
                      <a:lnTo>
                        <a:pt x="11229" y="19663"/>
                      </a:lnTo>
                      <a:lnTo>
                        <a:pt x="11297" y="19903"/>
                      </a:lnTo>
                      <a:lnTo>
                        <a:pt x="11376" y="20158"/>
                      </a:lnTo>
                      <a:lnTo>
                        <a:pt x="11511" y="20398"/>
                      </a:lnTo>
                      <a:lnTo>
                        <a:pt x="11681" y="20610"/>
                      </a:lnTo>
                      <a:lnTo>
                        <a:pt x="11884" y="20808"/>
                      </a:lnTo>
                      <a:lnTo>
                        <a:pt x="12121" y="20992"/>
                      </a:lnTo>
                      <a:lnTo>
                        <a:pt x="12404" y="21161"/>
                      </a:lnTo>
                      <a:lnTo>
                        <a:pt x="12528" y="21190"/>
                      </a:lnTo>
                      <a:lnTo>
                        <a:pt x="12856" y="21274"/>
                      </a:lnTo>
                      <a:lnTo>
                        <a:pt x="13330" y="21373"/>
                      </a:lnTo>
                      <a:lnTo>
                        <a:pt x="13963" y="21486"/>
                      </a:lnTo>
                      <a:lnTo>
                        <a:pt x="14313" y="21543"/>
                      </a:lnTo>
                      <a:lnTo>
                        <a:pt x="14652" y="21571"/>
                      </a:lnTo>
                      <a:lnTo>
                        <a:pt x="15025" y="21600"/>
                      </a:lnTo>
                      <a:lnTo>
                        <a:pt x="15409" y="21600"/>
                      </a:lnTo>
                      <a:lnTo>
                        <a:pt x="15782" y="21600"/>
                      </a:lnTo>
                      <a:lnTo>
                        <a:pt x="16177" y="21571"/>
                      </a:lnTo>
                      <a:lnTo>
                        <a:pt x="16516" y="21486"/>
                      </a:lnTo>
                      <a:lnTo>
                        <a:pt x="16889" y="21402"/>
                      </a:lnTo>
                      <a:lnTo>
                        <a:pt x="16821" y="21190"/>
                      </a:lnTo>
                      <a:lnTo>
                        <a:pt x="16776" y="20935"/>
                      </a:lnTo>
                      <a:lnTo>
                        <a:pt x="16742" y="20667"/>
                      </a:lnTo>
                      <a:lnTo>
                        <a:pt x="16719" y="20370"/>
                      </a:lnTo>
                      <a:lnTo>
                        <a:pt x="16697" y="19719"/>
                      </a:lnTo>
                      <a:lnTo>
                        <a:pt x="16697" y="19013"/>
                      </a:lnTo>
                      <a:lnTo>
                        <a:pt x="16719" y="18306"/>
                      </a:lnTo>
                      <a:lnTo>
                        <a:pt x="16753" y="17599"/>
                      </a:lnTo>
                      <a:lnTo>
                        <a:pt x="16821" y="16949"/>
                      </a:lnTo>
                      <a:lnTo>
                        <a:pt x="16889" y="16383"/>
                      </a:lnTo>
                      <a:lnTo>
                        <a:pt x="16934" y="16129"/>
                      </a:lnTo>
                      <a:lnTo>
                        <a:pt x="17002" y="15945"/>
                      </a:lnTo>
                      <a:lnTo>
                        <a:pt x="17081" y="15790"/>
                      </a:lnTo>
                      <a:lnTo>
                        <a:pt x="17194" y="15648"/>
                      </a:lnTo>
                      <a:lnTo>
                        <a:pt x="17318" y="15563"/>
                      </a:lnTo>
                      <a:lnTo>
                        <a:pt x="17453" y="15507"/>
                      </a:lnTo>
                      <a:lnTo>
                        <a:pt x="17600" y="15450"/>
                      </a:lnTo>
                      <a:lnTo>
                        <a:pt x="17758" y="15450"/>
                      </a:lnTo>
                      <a:lnTo>
                        <a:pt x="17905" y="15479"/>
                      </a:lnTo>
                      <a:lnTo>
                        <a:pt x="18064" y="15535"/>
                      </a:lnTo>
                      <a:lnTo>
                        <a:pt x="18233" y="15620"/>
                      </a:lnTo>
                      <a:lnTo>
                        <a:pt x="18380" y="15733"/>
                      </a:lnTo>
                      <a:lnTo>
                        <a:pt x="18561" y="15832"/>
                      </a:lnTo>
                      <a:lnTo>
                        <a:pt x="18707" y="15973"/>
                      </a:lnTo>
                      <a:lnTo>
                        <a:pt x="18866" y="16129"/>
                      </a:lnTo>
                      <a:lnTo>
                        <a:pt x="18990" y="16327"/>
                      </a:lnTo>
                      <a:lnTo>
                        <a:pt x="19125" y="16482"/>
                      </a:lnTo>
                      <a:lnTo>
                        <a:pt x="19295" y="16624"/>
                      </a:lnTo>
                      <a:lnTo>
                        <a:pt x="19464" y="16737"/>
                      </a:lnTo>
                      <a:lnTo>
                        <a:pt x="19668" y="16807"/>
                      </a:lnTo>
                      <a:lnTo>
                        <a:pt x="19860" y="16836"/>
                      </a:lnTo>
                      <a:lnTo>
                        <a:pt x="20052" y="16864"/>
                      </a:lnTo>
                      <a:lnTo>
                        <a:pt x="20266" y="16836"/>
                      </a:lnTo>
                      <a:lnTo>
                        <a:pt x="20470" y="16793"/>
                      </a:lnTo>
                      <a:lnTo>
                        <a:pt x="20662" y="16708"/>
                      </a:lnTo>
                      <a:lnTo>
                        <a:pt x="20854" y="16567"/>
                      </a:lnTo>
                      <a:lnTo>
                        <a:pt x="21035" y="16412"/>
                      </a:lnTo>
                      <a:lnTo>
                        <a:pt x="21182" y="16214"/>
                      </a:lnTo>
                      <a:lnTo>
                        <a:pt x="21340" y="16002"/>
                      </a:lnTo>
                      <a:lnTo>
                        <a:pt x="21441" y="15733"/>
                      </a:lnTo>
                      <a:lnTo>
                        <a:pt x="21532" y="15436"/>
                      </a:lnTo>
                      <a:lnTo>
                        <a:pt x="21600" y="15083"/>
                      </a:lnTo>
                      <a:lnTo>
                        <a:pt x="21600" y="14885"/>
                      </a:lnTo>
                      <a:lnTo>
                        <a:pt x="21600" y="14729"/>
                      </a:lnTo>
                      <a:lnTo>
                        <a:pt x="21600" y="14531"/>
                      </a:lnTo>
                      <a:lnTo>
                        <a:pt x="21577" y="14376"/>
                      </a:lnTo>
                      <a:lnTo>
                        <a:pt x="21532" y="14206"/>
                      </a:lnTo>
                      <a:lnTo>
                        <a:pt x="21487" y="14051"/>
                      </a:lnTo>
                      <a:lnTo>
                        <a:pt x="21419" y="13909"/>
                      </a:lnTo>
                      <a:lnTo>
                        <a:pt x="21351" y="13768"/>
                      </a:lnTo>
                      <a:lnTo>
                        <a:pt x="21204" y="13500"/>
                      </a:lnTo>
                      <a:lnTo>
                        <a:pt x="21035" y="13287"/>
                      </a:lnTo>
                      <a:lnTo>
                        <a:pt x="20809" y="13090"/>
                      </a:lnTo>
                      <a:lnTo>
                        <a:pt x="20594" y="12962"/>
                      </a:lnTo>
                      <a:lnTo>
                        <a:pt x="20357" y="12821"/>
                      </a:lnTo>
                      <a:lnTo>
                        <a:pt x="20120" y="12764"/>
                      </a:lnTo>
                      <a:lnTo>
                        <a:pt x="19882" y="12708"/>
                      </a:lnTo>
                      <a:lnTo>
                        <a:pt x="19645" y="12736"/>
                      </a:lnTo>
                      <a:lnTo>
                        <a:pt x="19430" y="12793"/>
                      </a:lnTo>
                      <a:lnTo>
                        <a:pt x="19227" y="12906"/>
                      </a:lnTo>
                      <a:lnTo>
                        <a:pt x="19148" y="12962"/>
                      </a:lnTo>
                      <a:lnTo>
                        <a:pt x="19058" y="13047"/>
                      </a:lnTo>
                      <a:lnTo>
                        <a:pt x="18990" y="13146"/>
                      </a:lnTo>
                      <a:lnTo>
                        <a:pt x="18911" y="13259"/>
                      </a:lnTo>
                      <a:lnTo>
                        <a:pt x="18775" y="13471"/>
                      </a:lnTo>
                      <a:lnTo>
                        <a:pt x="18628" y="13641"/>
                      </a:lnTo>
                      <a:lnTo>
                        <a:pt x="18470" y="13740"/>
                      </a:lnTo>
                      <a:lnTo>
                        <a:pt x="18301" y="13825"/>
                      </a:lnTo>
                      <a:lnTo>
                        <a:pt x="18143" y="13853"/>
                      </a:lnTo>
                      <a:lnTo>
                        <a:pt x="17973" y="13881"/>
                      </a:lnTo>
                      <a:lnTo>
                        <a:pt x="17804" y="13853"/>
                      </a:lnTo>
                      <a:lnTo>
                        <a:pt x="17646" y="13796"/>
                      </a:lnTo>
                      <a:lnTo>
                        <a:pt x="17499" y="13726"/>
                      </a:lnTo>
                      <a:lnTo>
                        <a:pt x="17341" y="13641"/>
                      </a:lnTo>
                      <a:lnTo>
                        <a:pt x="17216" y="13528"/>
                      </a:lnTo>
                      <a:lnTo>
                        <a:pt x="17103" y="13386"/>
                      </a:lnTo>
                      <a:lnTo>
                        <a:pt x="17024" y="13259"/>
                      </a:lnTo>
                      <a:lnTo>
                        <a:pt x="16934" y="13118"/>
                      </a:lnTo>
                      <a:lnTo>
                        <a:pt x="16889" y="12991"/>
                      </a:lnTo>
                      <a:lnTo>
                        <a:pt x="16889" y="12849"/>
                      </a:lnTo>
                      <a:lnTo>
                        <a:pt x="16889" y="12383"/>
                      </a:lnTo>
                      <a:lnTo>
                        <a:pt x="16889" y="11662"/>
                      </a:lnTo>
                      <a:lnTo>
                        <a:pt x="16889" y="10701"/>
                      </a:lnTo>
                      <a:lnTo>
                        <a:pt x="16889" y="9640"/>
                      </a:lnTo>
                      <a:lnTo>
                        <a:pt x="16889" y="8566"/>
                      </a:lnTo>
                      <a:lnTo>
                        <a:pt x="16889" y="7478"/>
                      </a:lnTo>
                      <a:lnTo>
                        <a:pt x="16889" y="6502"/>
                      </a:lnTo>
                      <a:lnTo>
                        <a:pt x="16889" y="5739"/>
                      </a:lnTo>
                      <a:lnTo>
                        <a:pt x="16674" y="5894"/>
                      </a:lnTo>
                      <a:lnTo>
                        <a:pt x="16414" y="6036"/>
                      </a:lnTo>
                      <a:lnTo>
                        <a:pt x="16154" y="6177"/>
                      </a:lnTo>
                      <a:lnTo>
                        <a:pt x="15849" y="6248"/>
                      </a:lnTo>
                      <a:lnTo>
                        <a:pt x="15544" y="6304"/>
                      </a:lnTo>
                      <a:lnTo>
                        <a:pt x="15217" y="6332"/>
                      </a:lnTo>
                      <a:lnTo>
                        <a:pt x="14866" y="6361"/>
                      </a:lnTo>
                      <a:lnTo>
                        <a:pt x="14550" y="6361"/>
                      </a:lnTo>
                      <a:lnTo>
                        <a:pt x="14200" y="6332"/>
                      </a:lnTo>
                      <a:lnTo>
                        <a:pt x="13850" y="6276"/>
                      </a:lnTo>
                      <a:lnTo>
                        <a:pt x="13522" y="6219"/>
                      </a:lnTo>
                      <a:lnTo>
                        <a:pt x="13206" y="6149"/>
                      </a:lnTo>
                      <a:lnTo>
                        <a:pt x="12901" y="6064"/>
                      </a:lnTo>
                      <a:lnTo>
                        <a:pt x="12618" y="5951"/>
                      </a:lnTo>
                      <a:lnTo>
                        <a:pt x="12358" y="5838"/>
                      </a:lnTo>
                      <a:lnTo>
                        <a:pt x="12121" y="5739"/>
                      </a:lnTo>
                      <a:lnTo>
                        <a:pt x="11941" y="5626"/>
                      </a:lnTo>
                      <a:lnTo>
                        <a:pt x="11794" y="5513"/>
                      </a:lnTo>
                      <a:lnTo>
                        <a:pt x="11658" y="5414"/>
                      </a:lnTo>
                      <a:lnTo>
                        <a:pt x="11556" y="5301"/>
                      </a:lnTo>
                      <a:lnTo>
                        <a:pt x="11466" y="5187"/>
                      </a:lnTo>
                      <a:lnTo>
                        <a:pt x="11398" y="5089"/>
                      </a:lnTo>
                      <a:lnTo>
                        <a:pt x="11376" y="4947"/>
                      </a:lnTo>
                      <a:lnTo>
                        <a:pt x="11353" y="4834"/>
                      </a:lnTo>
                      <a:lnTo>
                        <a:pt x="11353" y="4707"/>
                      </a:lnTo>
                      <a:lnTo>
                        <a:pt x="11376" y="4565"/>
                      </a:lnTo>
                      <a:lnTo>
                        <a:pt x="11443" y="4410"/>
                      </a:lnTo>
                      <a:lnTo>
                        <a:pt x="11511" y="4240"/>
                      </a:lnTo>
                      <a:lnTo>
                        <a:pt x="11703" y="3887"/>
                      </a:lnTo>
                      <a:lnTo>
                        <a:pt x="11986" y="3505"/>
                      </a:lnTo>
                      <a:lnTo>
                        <a:pt x="12144" y="3265"/>
                      </a:lnTo>
                      <a:lnTo>
                        <a:pt x="12246" y="3025"/>
                      </a:lnTo>
                      <a:lnTo>
                        <a:pt x="12336" y="2756"/>
                      </a:lnTo>
                      <a:lnTo>
                        <a:pt x="12404" y="2445"/>
                      </a:lnTo>
                      <a:lnTo>
                        <a:pt x="12438" y="2176"/>
                      </a:lnTo>
                      <a:lnTo>
                        <a:pt x="12438" y="1880"/>
                      </a:lnTo>
                      <a:lnTo>
                        <a:pt x="12404" y="1583"/>
                      </a:lnTo>
                      <a:lnTo>
                        <a:pt x="12336" y="1314"/>
                      </a:lnTo>
                      <a:lnTo>
                        <a:pt x="12246" y="1046"/>
                      </a:lnTo>
                      <a:lnTo>
                        <a:pt x="12099" y="791"/>
                      </a:lnTo>
                      <a:lnTo>
                        <a:pt x="12008" y="692"/>
                      </a:lnTo>
                      <a:lnTo>
                        <a:pt x="11918" y="579"/>
                      </a:lnTo>
                      <a:lnTo>
                        <a:pt x="11816" y="466"/>
                      </a:lnTo>
                      <a:lnTo>
                        <a:pt x="11703" y="381"/>
                      </a:lnTo>
                      <a:lnTo>
                        <a:pt x="11579" y="310"/>
                      </a:lnTo>
                      <a:lnTo>
                        <a:pt x="11443" y="226"/>
                      </a:lnTo>
                      <a:lnTo>
                        <a:pt x="11297" y="169"/>
                      </a:lnTo>
                      <a:lnTo>
                        <a:pt x="11138" y="113"/>
                      </a:lnTo>
                      <a:lnTo>
                        <a:pt x="10969" y="56"/>
                      </a:lnTo>
                      <a:lnTo>
                        <a:pt x="10800" y="28"/>
                      </a:lnTo>
                      <a:lnTo>
                        <a:pt x="10619" y="28"/>
                      </a:lnTo>
                      <a:lnTo>
                        <a:pt x="10404" y="28"/>
                      </a:lnTo>
                      <a:lnTo>
                        <a:pt x="10257" y="28"/>
                      </a:lnTo>
                      <a:lnTo>
                        <a:pt x="10076" y="56"/>
                      </a:lnTo>
                      <a:lnTo>
                        <a:pt x="9952" y="84"/>
                      </a:lnTo>
                      <a:lnTo>
                        <a:pt x="9794" y="141"/>
                      </a:lnTo>
                      <a:lnTo>
                        <a:pt x="9692" y="226"/>
                      </a:lnTo>
                      <a:lnTo>
                        <a:pt x="9557" y="282"/>
                      </a:lnTo>
                      <a:lnTo>
                        <a:pt x="9455" y="381"/>
                      </a:lnTo>
                      <a:lnTo>
                        <a:pt x="9365" y="466"/>
                      </a:lnTo>
                      <a:lnTo>
                        <a:pt x="9274" y="579"/>
                      </a:lnTo>
                      <a:lnTo>
                        <a:pt x="9184" y="692"/>
                      </a:lnTo>
                      <a:lnTo>
                        <a:pt x="9128" y="791"/>
                      </a:lnTo>
                      <a:lnTo>
                        <a:pt x="9060" y="932"/>
                      </a:lnTo>
                      <a:lnTo>
                        <a:pt x="8969" y="1201"/>
                      </a:lnTo>
                      <a:lnTo>
                        <a:pt x="8913" y="1498"/>
                      </a:lnTo>
                      <a:lnTo>
                        <a:pt x="8890" y="1795"/>
                      </a:lnTo>
                      <a:lnTo>
                        <a:pt x="8890" y="2120"/>
                      </a:lnTo>
                      <a:lnTo>
                        <a:pt x="8913" y="2445"/>
                      </a:lnTo>
                      <a:lnTo>
                        <a:pt x="8969" y="2756"/>
                      </a:lnTo>
                      <a:lnTo>
                        <a:pt x="9060" y="3081"/>
                      </a:lnTo>
                      <a:lnTo>
                        <a:pt x="9173" y="3378"/>
                      </a:lnTo>
                      <a:lnTo>
                        <a:pt x="9297" y="3647"/>
                      </a:lnTo>
                      <a:lnTo>
                        <a:pt x="9466" y="3887"/>
                      </a:lnTo>
                      <a:lnTo>
                        <a:pt x="9579" y="4085"/>
                      </a:lnTo>
                      <a:lnTo>
                        <a:pt x="9670" y="4269"/>
                      </a:lnTo>
                      <a:lnTo>
                        <a:pt x="9726" y="4467"/>
                      </a:lnTo>
                      <a:lnTo>
                        <a:pt x="9771" y="4650"/>
                      </a:lnTo>
                      <a:lnTo>
                        <a:pt x="9771" y="4834"/>
                      </a:lnTo>
                      <a:lnTo>
                        <a:pt x="9749" y="5032"/>
                      </a:lnTo>
                      <a:lnTo>
                        <a:pt x="9715" y="5216"/>
                      </a:lnTo>
                      <a:lnTo>
                        <a:pt x="9625" y="5385"/>
                      </a:lnTo>
                      <a:lnTo>
                        <a:pt x="9534" y="5513"/>
                      </a:lnTo>
                      <a:lnTo>
                        <a:pt x="9410" y="5626"/>
                      </a:lnTo>
                      <a:lnTo>
                        <a:pt x="9229" y="5710"/>
                      </a:lnTo>
                      <a:lnTo>
                        <a:pt x="9060" y="5767"/>
                      </a:lnTo>
                      <a:lnTo>
                        <a:pt x="8845" y="5767"/>
                      </a:lnTo>
                      <a:lnTo>
                        <a:pt x="8585" y="5739"/>
                      </a:lnTo>
                      <a:lnTo>
                        <a:pt x="8325" y="5654"/>
                      </a:lnTo>
                      <a:lnTo>
                        <a:pt x="8020" y="5513"/>
                      </a:lnTo>
                      <a:lnTo>
                        <a:pt x="7840" y="5442"/>
                      </a:lnTo>
                      <a:lnTo>
                        <a:pt x="7648" y="5385"/>
                      </a:lnTo>
                      <a:lnTo>
                        <a:pt x="7433" y="5329"/>
                      </a:lnTo>
                      <a:lnTo>
                        <a:pt x="7241" y="5301"/>
                      </a:lnTo>
                      <a:lnTo>
                        <a:pt x="6755" y="5301"/>
                      </a:lnTo>
                      <a:lnTo>
                        <a:pt x="6281" y="5329"/>
                      </a:lnTo>
                      <a:lnTo>
                        <a:pt x="5784" y="5385"/>
                      </a:lnTo>
                      <a:lnTo>
                        <a:pt x="5264" y="5498"/>
                      </a:lnTo>
                      <a:lnTo>
                        <a:pt x="4744" y="5597"/>
                      </a:lnTo>
                      <a:lnTo>
                        <a:pt x="4247" y="5739"/>
                      </a:lnTo>
                      <a:lnTo>
                        <a:pt x="4202" y="5894"/>
                      </a:lnTo>
                      <a:lnTo>
                        <a:pt x="4202" y="6191"/>
                      </a:lnTo>
                      <a:lnTo>
                        <a:pt x="4202" y="6545"/>
                      </a:lnTo>
                      <a:lnTo>
                        <a:pt x="4225" y="6954"/>
                      </a:lnTo>
                      <a:lnTo>
                        <a:pt x="4315" y="7930"/>
                      </a:lnTo>
                      <a:lnTo>
                        <a:pt x="4394" y="9018"/>
                      </a:lnTo>
                      <a:lnTo>
                        <a:pt x="4439" y="9570"/>
                      </a:lnTo>
                      <a:lnTo>
                        <a:pt x="4462" y="10107"/>
                      </a:lnTo>
                      <a:lnTo>
                        <a:pt x="4484" y="10630"/>
                      </a:lnTo>
                      <a:lnTo>
                        <a:pt x="4507" y="11082"/>
                      </a:lnTo>
                      <a:lnTo>
                        <a:pt x="4484" y="11520"/>
                      </a:lnTo>
                      <a:lnTo>
                        <a:pt x="4439" y="11874"/>
                      </a:lnTo>
                      <a:lnTo>
                        <a:pt x="4394" y="12029"/>
                      </a:lnTo>
                      <a:lnTo>
                        <a:pt x="4349" y="12171"/>
                      </a:lnTo>
                      <a:lnTo>
                        <a:pt x="4315" y="12284"/>
                      </a:lnTo>
                      <a:lnTo>
                        <a:pt x="4247" y="12354"/>
                      </a:lnTo>
                      <a:close/>
                    </a:path>
                  </a:pathLst>
                </a:custGeom>
                <a:solidFill>
                  <a:srgbClr val="FFFFCC"/>
                </a:solidFill>
                <a:ln w="28575">
                  <a:solidFill>
                    <a:srgbClr val="000000"/>
                  </a:solidFill>
                  <a:miter lim="800000"/>
                  <a:headEnd/>
                  <a:tailEnd/>
                </a:ln>
              </p:spPr>
              <p:txBody>
                <a:bodyPr/>
                <a:lstStyle/>
                <a:p>
                  <a:endParaRPr lang="en-US"/>
                </a:p>
              </p:txBody>
            </p:sp>
            <p:sp>
              <p:nvSpPr>
                <p:cNvPr id="4112" name="Puzzle4"/>
                <p:cNvSpPr>
                  <a:spLocks noEditPoints="1" noChangeArrowheads="1"/>
                </p:cNvSpPr>
                <p:nvPr/>
              </p:nvSpPr>
              <p:spPr bwMode="auto">
                <a:xfrm>
                  <a:off x="2192" y="1719"/>
                  <a:ext cx="1072" cy="1763"/>
                </a:xfrm>
                <a:custGeom>
                  <a:avLst/>
                  <a:gdLst>
                    <a:gd name="T0" fmla="*/ 412 w 21600"/>
                    <a:gd name="T1" fmla="*/ 946 h 21600"/>
                    <a:gd name="T2" fmla="*/ 22 w 21600"/>
                    <a:gd name="T3" fmla="*/ 1382 h 21600"/>
                    <a:gd name="T4" fmla="*/ 571 w 21600"/>
                    <a:gd name="T5" fmla="*/ 1763 h 21600"/>
                    <a:gd name="T6" fmla="*/ 1038 w 21600"/>
                    <a:gd name="T7" fmla="*/ 1367 h 21600"/>
                    <a:gd name="T8" fmla="*/ 693 w 21600"/>
                    <a:gd name="T9" fmla="*/ 889 h 21600"/>
                    <a:gd name="T10" fmla="*/ 1044 w 21600"/>
                    <a:gd name="T11" fmla="*/ 385 h 21600"/>
                    <a:gd name="T12" fmla="*/ 551 w 21600"/>
                    <a:gd name="T13" fmla="*/ 1 h 21600"/>
                    <a:gd name="T14" fmla="*/ 22 w 21600"/>
                    <a:gd name="T15" fmla="*/ 385 h 21600"/>
                    <a:gd name="T16" fmla="*/ 0 60000 65536"/>
                    <a:gd name="T17" fmla="*/ 0 60000 65536"/>
                    <a:gd name="T18" fmla="*/ 0 60000 65536"/>
                    <a:gd name="T19" fmla="*/ 0 60000 65536"/>
                    <a:gd name="T20" fmla="*/ 0 60000 65536"/>
                    <a:gd name="T21" fmla="*/ 0 60000 65536"/>
                    <a:gd name="T22" fmla="*/ 0 60000 65536"/>
                    <a:gd name="T23" fmla="*/ 0 60000 65536"/>
                    <a:gd name="T24" fmla="*/ 2075 w 21600"/>
                    <a:gd name="T25" fmla="*/ 5660 h 21600"/>
                    <a:gd name="T26" fmla="*/ 20210 w 21600"/>
                    <a:gd name="T27" fmla="*/ 1597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3813" y="10590"/>
                      </a:moveTo>
                      <a:lnTo>
                        <a:pt x="3927" y="10513"/>
                      </a:lnTo>
                      <a:lnTo>
                        <a:pt x="4078" y="10425"/>
                      </a:lnTo>
                      <a:lnTo>
                        <a:pt x="4210" y="10359"/>
                      </a:lnTo>
                      <a:lnTo>
                        <a:pt x="4361" y="10315"/>
                      </a:lnTo>
                      <a:lnTo>
                        <a:pt x="4682" y="10237"/>
                      </a:lnTo>
                      <a:lnTo>
                        <a:pt x="5041" y="10193"/>
                      </a:lnTo>
                      <a:lnTo>
                        <a:pt x="5456" y="10171"/>
                      </a:lnTo>
                      <a:lnTo>
                        <a:pt x="5853" y="10193"/>
                      </a:lnTo>
                      <a:lnTo>
                        <a:pt x="6249" y="10260"/>
                      </a:lnTo>
                      <a:lnTo>
                        <a:pt x="6646" y="10337"/>
                      </a:lnTo>
                      <a:lnTo>
                        <a:pt x="7004" y="10469"/>
                      </a:lnTo>
                      <a:lnTo>
                        <a:pt x="7363" y="10612"/>
                      </a:lnTo>
                      <a:lnTo>
                        <a:pt x="7665" y="10788"/>
                      </a:lnTo>
                      <a:lnTo>
                        <a:pt x="7911" y="10998"/>
                      </a:lnTo>
                      <a:lnTo>
                        <a:pt x="8024" y="11097"/>
                      </a:lnTo>
                      <a:lnTo>
                        <a:pt x="8137" y="11207"/>
                      </a:lnTo>
                      <a:lnTo>
                        <a:pt x="8194" y="11340"/>
                      </a:lnTo>
                      <a:lnTo>
                        <a:pt x="8269" y="11461"/>
                      </a:lnTo>
                      <a:lnTo>
                        <a:pt x="8307" y="11593"/>
                      </a:lnTo>
                      <a:lnTo>
                        <a:pt x="8307" y="11714"/>
                      </a:lnTo>
                      <a:lnTo>
                        <a:pt x="8307" y="11868"/>
                      </a:lnTo>
                      <a:lnTo>
                        <a:pt x="8307" y="12012"/>
                      </a:lnTo>
                      <a:lnTo>
                        <a:pt x="8194" y="12265"/>
                      </a:lnTo>
                      <a:lnTo>
                        <a:pt x="8062" y="12519"/>
                      </a:lnTo>
                      <a:lnTo>
                        <a:pt x="7873" y="12706"/>
                      </a:lnTo>
                      <a:lnTo>
                        <a:pt x="7627" y="12904"/>
                      </a:lnTo>
                      <a:lnTo>
                        <a:pt x="7363" y="13048"/>
                      </a:lnTo>
                      <a:lnTo>
                        <a:pt x="7080" y="13180"/>
                      </a:lnTo>
                      <a:lnTo>
                        <a:pt x="6759" y="13257"/>
                      </a:lnTo>
                      <a:lnTo>
                        <a:pt x="6419" y="13345"/>
                      </a:lnTo>
                      <a:lnTo>
                        <a:pt x="6098" y="13389"/>
                      </a:lnTo>
                      <a:lnTo>
                        <a:pt x="5739" y="13389"/>
                      </a:lnTo>
                      <a:lnTo>
                        <a:pt x="5418" y="13389"/>
                      </a:lnTo>
                      <a:lnTo>
                        <a:pt x="5079" y="13345"/>
                      </a:lnTo>
                      <a:lnTo>
                        <a:pt x="4758" y="13301"/>
                      </a:lnTo>
                      <a:lnTo>
                        <a:pt x="4474" y="13213"/>
                      </a:lnTo>
                      <a:lnTo>
                        <a:pt x="4172" y="13114"/>
                      </a:lnTo>
                      <a:lnTo>
                        <a:pt x="3965" y="12982"/>
                      </a:lnTo>
                      <a:lnTo>
                        <a:pt x="3738" y="12838"/>
                      </a:lnTo>
                      <a:lnTo>
                        <a:pt x="3493" y="12706"/>
                      </a:lnTo>
                      <a:lnTo>
                        <a:pt x="3228" y="12607"/>
                      </a:lnTo>
                      <a:lnTo>
                        <a:pt x="2945" y="12519"/>
                      </a:lnTo>
                      <a:lnTo>
                        <a:pt x="2700" y="12431"/>
                      </a:lnTo>
                      <a:lnTo>
                        <a:pt x="2397" y="12375"/>
                      </a:lnTo>
                      <a:lnTo>
                        <a:pt x="2152" y="12331"/>
                      </a:lnTo>
                      <a:lnTo>
                        <a:pt x="1888" y="12309"/>
                      </a:lnTo>
                      <a:lnTo>
                        <a:pt x="1642" y="12309"/>
                      </a:lnTo>
                      <a:lnTo>
                        <a:pt x="1397" y="12331"/>
                      </a:lnTo>
                      <a:lnTo>
                        <a:pt x="1170" y="12397"/>
                      </a:lnTo>
                      <a:lnTo>
                        <a:pt x="962" y="12453"/>
                      </a:lnTo>
                      <a:lnTo>
                        <a:pt x="774" y="12563"/>
                      </a:lnTo>
                      <a:lnTo>
                        <a:pt x="623" y="12684"/>
                      </a:lnTo>
                      <a:lnTo>
                        <a:pt x="528" y="12838"/>
                      </a:lnTo>
                      <a:lnTo>
                        <a:pt x="453" y="13026"/>
                      </a:lnTo>
                      <a:lnTo>
                        <a:pt x="339" y="13477"/>
                      </a:lnTo>
                      <a:lnTo>
                        <a:pt x="226" y="13984"/>
                      </a:lnTo>
                      <a:lnTo>
                        <a:pt x="151" y="14535"/>
                      </a:lnTo>
                      <a:lnTo>
                        <a:pt x="113" y="15075"/>
                      </a:lnTo>
                      <a:lnTo>
                        <a:pt x="113" y="15626"/>
                      </a:lnTo>
                      <a:lnTo>
                        <a:pt x="151" y="16133"/>
                      </a:lnTo>
                      <a:lnTo>
                        <a:pt x="188" y="16376"/>
                      </a:lnTo>
                      <a:lnTo>
                        <a:pt x="264" y="16585"/>
                      </a:lnTo>
                      <a:lnTo>
                        <a:pt x="339" y="16773"/>
                      </a:lnTo>
                      <a:lnTo>
                        <a:pt x="453" y="16938"/>
                      </a:lnTo>
                      <a:lnTo>
                        <a:pt x="1095" y="16883"/>
                      </a:lnTo>
                      <a:lnTo>
                        <a:pt x="1963" y="16795"/>
                      </a:lnTo>
                      <a:lnTo>
                        <a:pt x="2945" y="16751"/>
                      </a:lnTo>
                      <a:lnTo>
                        <a:pt x="3965" y="16706"/>
                      </a:lnTo>
                      <a:lnTo>
                        <a:pt x="5022" y="16684"/>
                      </a:lnTo>
                      <a:lnTo>
                        <a:pt x="5947" y="16684"/>
                      </a:lnTo>
                      <a:lnTo>
                        <a:pt x="6759" y="16706"/>
                      </a:lnTo>
                      <a:lnTo>
                        <a:pt x="7363" y="16751"/>
                      </a:lnTo>
                      <a:lnTo>
                        <a:pt x="7948" y="16839"/>
                      </a:lnTo>
                      <a:lnTo>
                        <a:pt x="8458" y="16916"/>
                      </a:lnTo>
                      <a:lnTo>
                        <a:pt x="8893" y="17026"/>
                      </a:lnTo>
                      <a:lnTo>
                        <a:pt x="9289" y="17158"/>
                      </a:lnTo>
                      <a:lnTo>
                        <a:pt x="9572" y="17280"/>
                      </a:lnTo>
                      <a:lnTo>
                        <a:pt x="9799" y="17412"/>
                      </a:lnTo>
                      <a:lnTo>
                        <a:pt x="9969" y="17555"/>
                      </a:lnTo>
                      <a:lnTo>
                        <a:pt x="10120" y="17687"/>
                      </a:lnTo>
                      <a:lnTo>
                        <a:pt x="10158" y="17831"/>
                      </a:lnTo>
                      <a:lnTo>
                        <a:pt x="10195" y="17974"/>
                      </a:lnTo>
                      <a:lnTo>
                        <a:pt x="10158" y="18128"/>
                      </a:lnTo>
                      <a:lnTo>
                        <a:pt x="10082" y="18271"/>
                      </a:lnTo>
                      <a:lnTo>
                        <a:pt x="9969" y="18426"/>
                      </a:lnTo>
                      <a:lnTo>
                        <a:pt x="9837" y="18569"/>
                      </a:lnTo>
                      <a:lnTo>
                        <a:pt x="9648" y="18701"/>
                      </a:lnTo>
                      <a:lnTo>
                        <a:pt x="9440" y="18822"/>
                      </a:lnTo>
                      <a:lnTo>
                        <a:pt x="9213" y="18999"/>
                      </a:lnTo>
                      <a:lnTo>
                        <a:pt x="9044" y="19186"/>
                      </a:lnTo>
                      <a:lnTo>
                        <a:pt x="8893" y="19395"/>
                      </a:lnTo>
                      <a:lnTo>
                        <a:pt x="8817" y="19627"/>
                      </a:lnTo>
                      <a:lnTo>
                        <a:pt x="8779" y="19858"/>
                      </a:lnTo>
                      <a:lnTo>
                        <a:pt x="8779" y="20112"/>
                      </a:lnTo>
                      <a:lnTo>
                        <a:pt x="8855" y="20354"/>
                      </a:lnTo>
                      <a:lnTo>
                        <a:pt x="8968" y="20586"/>
                      </a:lnTo>
                      <a:lnTo>
                        <a:pt x="9138" y="20817"/>
                      </a:lnTo>
                      <a:lnTo>
                        <a:pt x="9365" y="21026"/>
                      </a:lnTo>
                      <a:lnTo>
                        <a:pt x="9610" y="21192"/>
                      </a:lnTo>
                      <a:lnTo>
                        <a:pt x="9950" y="21368"/>
                      </a:lnTo>
                      <a:lnTo>
                        <a:pt x="10120" y="21445"/>
                      </a:lnTo>
                      <a:lnTo>
                        <a:pt x="10346" y="21511"/>
                      </a:lnTo>
                      <a:lnTo>
                        <a:pt x="10516" y="21555"/>
                      </a:lnTo>
                      <a:lnTo>
                        <a:pt x="10743" y="21600"/>
                      </a:lnTo>
                      <a:lnTo>
                        <a:pt x="10988" y="21644"/>
                      </a:lnTo>
                      <a:lnTo>
                        <a:pt x="11215" y="21666"/>
                      </a:lnTo>
                      <a:lnTo>
                        <a:pt x="11498" y="21666"/>
                      </a:lnTo>
                      <a:lnTo>
                        <a:pt x="11762" y="21666"/>
                      </a:lnTo>
                      <a:lnTo>
                        <a:pt x="12253" y="21644"/>
                      </a:lnTo>
                      <a:lnTo>
                        <a:pt x="12763" y="21577"/>
                      </a:lnTo>
                      <a:lnTo>
                        <a:pt x="13197" y="21467"/>
                      </a:lnTo>
                      <a:lnTo>
                        <a:pt x="13556" y="21346"/>
                      </a:lnTo>
                      <a:lnTo>
                        <a:pt x="13896" y="21192"/>
                      </a:lnTo>
                      <a:lnTo>
                        <a:pt x="14179" y="21026"/>
                      </a:lnTo>
                      <a:lnTo>
                        <a:pt x="14444" y="20839"/>
                      </a:lnTo>
                      <a:lnTo>
                        <a:pt x="14576" y="20641"/>
                      </a:lnTo>
                      <a:lnTo>
                        <a:pt x="14727" y="20431"/>
                      </a:lnTo>
                      <a:lnTo>
                        <a:pt x="14765" y="20200"/>
                      </a:lnTo>
                      <a:lnTo>
                        <a:pt x="14802" y="19991"/>
                      </a:lnTo>
                      <a:lnTo>
                        <a:pt x="14727" y="19759"/>
                      </a:lnTo>
                      <a:lnTo>
                        <a:pt x="14613" y="19550"/>
                      </a:lnTo>
                      <a:lnTo>
                        <a:pt x="14444" y="19307"/>
                      </a:lnTo>
                      <a:lnTo>
                        <a:pt x="14217" y="19098"/>
                      </a:lnTo>
                      <a:lnTo>
                        <a:pt x="13934" y="18911"/>
                      </a:lnTo>
                      <a:lnTo>
                        <a:pt x="13669" y="18745"/>
                      </a:lnTo>
                      <a:lnTo>
                        <a:pt x="13462" y="18547"/>
                      </a:lnTo>
                      <a:lnTo>
                        <a:pt x="13311" y="18337"/>
                      </a:lnTo>
                      <a:lnTo>
                        <a:pt x="13197" y="18150"/>
                      </a:lnTo>
                      <a:lnTo>
                        <a:pt x="13122" y="17941"/>
                      </a:lnTo>
                      <a:lnTo>
                        <a:pt x="13122" y="17720"/>
                      </a:lnTo>
                      <a:lnTo>
                        <a:pt x="13122" y="17533"/>
                      </a:lnTo>
                      <a:lnTo>
                        <a:pt x="13197" y="17346"/>
                      </a:lnTo>
                      <a:lnTo>
                        <a:pt x="13273" y="17158"/>
                      </a:lnTo>
                      <a:lnTo>
                        <a:pt x="13386" y="16982"/>
                      </a:lnTo>
                      <a:lnTo>
                        <a:pt x="13537" y="16839"/>
                      </a:lnTo>
                      <a:lnTo>
                        <a:pt x="13707" y="16706"/>
                      </a:lnTo>
                      <a:lnTo>
                        <a:pt x="13896" y="16607"/>
                      </a:lnTo>
                      <a:lnTo>
                        <a:pt x="14104" y="16519"/>
                      </a:lnTo>
                      <a:lnTo>
                        <a:pt x="14330" y="16453"/>
                      </a:lnTo>
                      <a:lnTo>
                        <a:pt x="14538" y="16431"/>
                      </a:lnTo>
                      <a:lnTo>
                        <a:pt x="14897" y="16453"/>
                      </a:lnTo>
                      <a:lnTo>
                        <a:pt x="15406" y="16497"/>
                      </a:lnTo>
                      <a:lnTo>
                        <a:pt x="16105" y="16541"/>
                      </a:lnTo>
                      <a:lnTo>
                        <a:pt x="16898" y="16607"/>
                      </a:lnTo>
                      <a:lnTo>
                        <a:pt x="17804" y="16651"/>
                      </a:lnTo>
                      <a:lnTo>
                        <a:pt x="18786" y="16684"/>
                      </a:lnTo>
                      <a:lnTo>
                        <a:pt x="19844" y="16728"/>
                      </a:lnTo>
                      <a:lnTo>
                        <a:pt x="20920" y="16751"/>
                      </a:lnTo>
                      <a:lnTo>
                        <a:pt x="21109" y="16497"/>
                      </a:lnTo>
                      <a:lnTo>
                        <a:pt x="21241" y="16222"/>
                      </a:lnTo>
                      <a:lnTo>
                        <a:pt x="21392" y="15946"/>
                      </a:lnTo>
                      <a:lnTo>
                        <a:pt x="21467" y="15648"/>
                      </a:lnTo>
                      <a:lnTo>
                        <a:pt x="21543" y="15351"/>
                      </a:lnTo>
                      <a:lnTo>
                        <a:pt x="21618" y="15042"/>
                      </a:lnTo>
                      <a:lnTo>
                        <a:pt x="21618" y="14745"/>
                      </a:lnTo>
                      <a:lnTo>
                        <a:pt x="21618" y="14447"/>
                      </a:lnTo>
                      <a:lnTo>
                        <a:pt x="21618" y="14150"/>
                      </a:lnTo>
                      <a:lnTo>
                        <a:pt x="21581" y="13852"/>
                      </a:lnTo>
                      <a:lnTo>
                        <a:pt x="21505" y="13577"/>
                      </a:lnTo>
                      <a:lnTo>
                        <a:pt x="21430" y="13301"/>
                      </a:lnTo>
                      <a:lnTo>
                        <a:pt x="21354" y="13048"/>
                      </a:lnTo>
                      <a:lnTo>
                        <a:pt x="21241" y="12816"/>
                      </a:lnTo>
                      <a:lnTo>
                        <a:pt x="21146" y="12607"/>
                      </a:lnTo>
                      <a:lnTo>
                        <a:pt x="21033" y="12431"/>
                      </a:lnTo>
                      <a:lnTo>
                        <a:pt x="20920" y="12265"/>
                      </a:lnTo>
                      <a:lnTo>
                        <a:pt x="20769" y="12144"/>
                      </a:lnTo>
                      <a:lnTo>
                        <a:pt x="20637" y="12034"/>
                      </a:lnTo>
                      <a:lnTo>
                        <a:pt x="20486" y="11946"/>
                      </a:lnTo>
                      <a:lnTo>
                        <a:pt x="20297" y="11891"/>
                      </a:lnTo>
                      <a:lnTo>
                        <a:pt x="20165" y="11846"/>
                      </a:lnTo>
                      <a:lnTo>
                        <a:pt x="19976" y="11824"/>
                      </a:lnTo>
                      <a:lnTo>
                        <a:pt x="19806" y="11802"/>
                      </a:lnTo>
                      <a:lnTo>
                        <a:pt x="19390" y="11824"/>
                      </a:lnTo>
                      <a:lnTo>
                        <a:pt x="18956" y="11891"/>
                      </a:lnTo>
                      <a:lnTo>
                        <a:pt x="18503" y="11968"/>
                      </a:lnTo>
                      <a:lnTo>
                        <a:pt x="17993" y="12078"/>
                      </a:lnTo>
                      <a:lnTo>
                        <a:pt x="17653" y="12144"/>
                      </a:lnTo>
                      <a:lnTo>
                        <a:pt x="17332" y="12199"/>
                      </a:lnTo>
                      <a:lnTo>
                        <a:pt x="17049" y="12221"/>
                      </a:lnTo>
                      <a:lnTo>
                        <a:pt x="16747" y="12243"/>
                      </a:lnTo>
                      <a:lnTo>
                        <a:pt x="16464" y="12243"/>
                      </a:lnTo>
                      <a:lnTo>
                        <a:pt x="16218" y="12243"/>
                      </a:lnTo>
                      <a:lnTo>
                        <a:pt x="15992" y="12221"/>
                      </a:lnTo>
                      <a:lnTo>
                        <a:pt x="15746" y="12199"/>
                      </a:lnTo>
                      <a:lnTo>
                        <a:pt x="15520" y="12155"/>
                      </a:lnTo>
                      <a:lnTo>
                        <a:pt x="15350" y="12122"/>
                      </a:lnTo>
                      <a:lnTo>
                        <a:pt x="15161" y="12056"/>
                      </a:lnTo>
                      <a:lnTo>
                        <a:pt x="14972" y="11990"/>
                      </a:lnTo>
                      <a:lnTo>
                        <a:pt x="14689" y="11846"/>
                      </a:lnTo>
                      <a:lnTo>
                        <a:pt x="14444" y="11670"/>
                      </a:lnTo>
                      <a:lnTo>
                        <a:pt x="14255" y="11483"/>
                      </a:lnTo>
                      <a:lnTo>
                        <a:pt x="14104" y="11295"/>
                      </a:lnTo>
                      <a:lnTo>
                        <a:pt x="14028" y="11086"/>
                      </a:lnTo>
                      <a:lnTo>
                        <a:pt x="13972" y="10888"/>
                      </a:lnTo>
                      <a:lnTo>
                        <a:pt x="13972" y="10700"/>
                      </a:lnTo>
                      <a:lnTo>
                        <a:pt x="14009" y="10513"/>
                      </a:lnTo>
                      <a:lnTo>
                        <a:pt x="14066" y="10359"/>
                      </a:lnTo>
                      <a:lnTo>
                        <a:pt x="14179" y="10215"/>
                      </a:lnTo>
                      <a:lnTo>
                        <a:pt x="14406" y="10006"/>
                      </a:lnTo>
                      <a:lnTo>
                        <a:pt x="14651" y="9830"/>
                      </a:lnTo>
                      <a:lnTo>
                        <a:pt x="14878" y="9686"/>
                      </a:lnTo>
                      <a:lnTo>
                        <a:pt x="15123" y="9554"/>
                      </a:lnTo>
                      <a:lnTo>
                        <a:pt x="15350" y="9477"/>
                      </a:lnTo>
                      <a:lnTo>
                        <a:pt x="15558" y="9411"/>
                      </a:lnTo>
                      <a:lnTo>
                        <a:pt x="15803" y="9345"/>
                      </a:lnTo>
                      <a:lnTo>
                        <a:pt x="16030" y="9323"/>
                      </a:lnTo>
                      <a:lnTo>
                        <a:pt x="16256" y="9301"/>
                      </a:lnTo>
                      <a:lnTo>
                        <a:pt x="16464" y="9323"/>
                      </a:lnTo>
                      <a:lnTo>
                        <a:pt x="16690" y="9345"/>
                      </a:lnTo>
                      <a:lnTo>
                        <a:pt x="16898" y="9367"/>
                      </a:lnTo>
                      <a:lnTo>
                        <a:pt x="17332" y="9477"/>
                      </a:lnTo>
                      <a:lnTo>
                        <a:pt x="17767" y="9598"/>
                      </a:lnTo>
                      <a:lnTo>
                        <a:pt x="18163" y="9731"/>
                      </a:lnTo>
                      <a:lnTo>
                        <a:pt x="18597" y="9874"/>
                      </a:lnTo>
                      <a:lnTo>
                        <a:pt x="18994" y="10006"/>
                      </a:lnTo>
                      <a:lnTo>
                        <a:pt x="19428" y="10083"/>
                      </a:lnTo>
                      <a:lnTo>
                        <a:pt x="19617" y="10127"/>
                      </a:lnTo>
                      <a:lnTo>
                        <a:pt x="19844" y="10149"/>
                      </a:lnTo>
                      <a:lnTo>
                        <a:pt x="20013" y="10149"/>
                      </a:lnTo>
                      <a:lnTo>
                        <a:pt x="20240" y="10127"/>
                      </a:lnTo>
                      <a:lnTo>
                        <a:pt x="20410" y="10105"/>
                      </a:lnTo>
                      <a:lnTo>
                        <a:pt x="20637" y="10061"/>
                      </a:lnTo>
                      <a:lnTo>
                        <a:pt x="20844" y="9984"/>
                      </a:lnTo>
                      <a:lnTo>
                        <a:pt x="21033" y="9896"/>
                      </a:lnTo>
                      <a:lnTo>
                        <a:pt x="21146" y="9830"/>
                      </a:lnTo>
                      <a:lnTo>
                        <a:pt x="21203" y="9753"/>
                      </a:lnTo>
                      <a:lnTo>
                        <a:pt x="21279" y="9642"/>
                      </a:lnTo>
                      <a:lnTo>
                        <a:pt x="21354" y="9521"/>
                      </a:lnTo>
                      <a:lnTo>
                        <a:pt x="21430" y="9246"/>
                      </a:lnTo>
                      <a:lnTo>
                        <a:pt x="21430" y="8904"/>
                      </a:lnTo>
                      <a:lnTo>
                        <a:pt x="21430" y="8540"/>
                      </a:lnTo>
                      <a:lnTo>
                        <a:pt x="21392" y="8144"/>
                      </a:lnTo>
                      <a:lnTo>
                        <a:pt x="21354" y="7714"/>
                      </a:lnTo>
                      <a:lnTo>
                        <a:pt x="21279" y="7295"/>
                      </a:lnTo>
                      <a:lnTo>
                        <a:pt x="21146" y="6446"/>
                      </a:lnTo>
                      <a:lnTo>
                        <a:pt x="20995" y="5686"/>
                      </a:lnTo>
                      <a:lnTo>
                        <a:pt x="20958" y="5366"/>
                      </a:lnTo>
                      <a:lnTo>
                        <a:pt x="20958" y="5091"/>
                      </a:lnTo>
                      <a:lnTo>
                        <a:pt x="20958" y="4860"/>
                      </a:lnTo>
                      <a:lnTo>
                        <a:pt x="21033" y="4716"/>
                      </a:lnTo>
                      <a:lnTo>
                        <a:pt x="20637" y="4860"/>
                      </a:lnTo>
                      <a:lnTo>
                        <a:pt x="20127" y="4992"/>
                      </a:lnTo>
                      <a:lnTo>
                        <a:pt x="19617" y="5069"/>
                      </a:lnTo>
                      <a:lnTo>
                        <a:pt x="19032" y="5157"/>
                      </a:lnTo>
                      <a:lnTo>
                        <a:pt x="18465" y="5201"/>
                      </a:lnTo>
                      <a:lnTo>
                        <a:pt x="17842" y="5245"/>
                      </a:lnTo>
                      <a:lnTo>
                        <a:pt x="17219" y="5267"/>
                      </a:lnTo>
                      <a:lnTo>
                        <a:pt x="16615" y="5267"/>
                      </a:lnTo>
                      <a:lnTo>
                        <a:pt x="15992" y="5245"/>
                      </a:lnTo>
                      <a:lnTo>
                        <a:pt x="15369" y="5201"/>
                      </a:lnTo>
                      <a:lnTo>
                        <a:pt x="14840" y="5157"/>
                      </a:lnTo>
                      <a:lnTo>
                        <a:pt x="14293" y="5091"/>
                      </a:lnTo>
                      <a:lnTo>
                        <a:pt x="13783" y="5014"/>
                      </a:lnTo>
                      <a:lnTo>
                        <a:pt x="13386" y="4926"/>
                      </a:lnTo>
                      <a:lnTo>
                        <a:pt x="13027" y="4815"/>
                      </a:lnTo>
                      <a:lnTo>
                        <a:pt x="12725" y="4716"/>
                      </a:lnTo>
                      <a:lnTo>
                        <a:pt x="12480" y="4606"/>
                      </a:lnTo>
                      <a:lnTo>
                        <a:pt x="12291" y="4496"/>
                      </a:lnTo>
                      <a:lnTo>
                        <a:pt x="12197" y="4397"/>
                      </a:lnTo>
                      <a:lnTo>
                        <a:pt x="12083" y="4286"/>
                      </a:lnTo>
                      <a:lnTo>
                        <a:pt x="12046" y="4187"/>
                      </a:lnTo>
                      <a:lnTo>
                        <a:pt x="12008" y="4077"/>
                      </a:lnTo>
                      <a:lnTo>
                        <a:pt x="12046" y="3967"/>
                      </a:lnTo>
                      <a:lnTo>
                        <a:pt x="12121" y="3868"/>
                      </a:lnTo>
                      <a:lnTo>
                        <a:pt x="12197" y="3735"/>
                      </a:lnTo>
                      <a:lnTo>
                        <a:pt x="12291" y="3614"/>
                      </a:lnTo>
                      <a:lnTo>
                        <a:pt x="12442" y="3482"/>
                      </a:lnTo>
                      <a:lnTo>
                        <a:pt x="12631" y="3361"/>
                      </a:lnTo>
                      <a:lnTo>
                        <a:pt x="13065" y="3085"/>
                      </a:lnTo>
                      <a:lnTo>
                        <a:pt x="13537" y="2766"/>
                      </a:lnTo>
                      <a:lnTo>
                        <a:pt x="13783" y="2578"/>
                      </a:lnTo>
                      <a:lnTo>
                        <a:pt x="13934" y="2380"/>
                      </a:lnTo>
                      <a:lnTo>
                        <a:pt x="14028" y="2171"/>
                      </a:lnTo>
                      <a:lnTo>
                        <a:pt x="14104" y="1961"/>
                      </a:lnTo>
                      <a:lnTo>
                        <a:pt x="14104" y="1730"/>
                      </a:lnTo>
                      <a:lnTo>
                        <a:pt x="14066" y="1498"/>
                      </a:lnTo>
                      <a:lnTo>
                        <a:pt x="13972" y="1267"/>
                      </a:lnTo>
                      <a:lnTo>
                        <a:pt x="13820" y="1057"/>
                      </a:lnTo>
                      <a:lnTo>
                        <a:pt x="13594" y="837"/>
                      </a:lnTo>
                      <a:lnTo>
                        <a:pt x="13386" y="628"/>
                      </a:lnTo>
                      <a:lnTo>
                        <a:pt x="13103" y="462"/>
                      </a:lnTo>
                      <a:lnTo>
                        <a:pt x="12763" y="308"/>
                      </a:lnTo>
                      <a:lnTo>
                        <a:pt x="12404" y="187"/>
                      </a:lnTo>
                      <a:lnTo>
                        <a:pt x="12008" y="77"/>
                      </a:lnTo>
                      <a:lnTo>
                        <a:pt x="11574" y="33"/>
                      </a:lnTo>
                      <a:lnTo>
                        <a:pt x="11102" y="11"/>
                      </a:lnTo>
                      <a:lnTo>
                        <a:pt x="10667" y="11"/>
                      </a:lnTo>
                      <a:lnTo>
                        <a:pt x="10233" y="77"/>
                      </a:lnTo>
                      <a:lnTo>
                        <a:pt x="9837" y="187"/>
                      </a:lnTo>
                      <a:lnTo>
                        <a:pt x="9440" y="286"/>
                      </a:lnTo>
                      <a:lnTo>
                        <a:pt x="9062" y="462"/>
                      </a:lnTo>
                      <a:lnTo>
                        <a:pt x="8741" y="628"/>
                      </a:lnTo>
                      <a:lnTo>
                        <a:pt x="8458" y="815"/>
                      </a:lnTo>
                      <a:lnTo>
                        <a:pt x="8232" y="1035"/>
                      </a:lnTo>
                      <a:lnTo>
                        <a:pt x="8062" y="1245"/>
                      </a:lnTo>
                      <a:lnTo>
                        <a:pt x="7911" y="1476"/>
                      </a:lnTo>
                      <a:lnTo>
                        <a:pt x="7835" y="1708"/>
                      </a:lnTo>
                      <a:lnTo>
                        <a:pt x="7797" y="1961"/>
                      </a:lnTo>
                      <a:lnTo>
                        <a:pt x="7835" y="2193"/>
                      </a:lnTo>
                      <a:lnTo>
                        <a:pt x="7948" y="2402"/>
                      </a:lnTo>
                      <a:lnTo>
                        <a:pt x="8062" y="2534"/>
                      </a:lnTo>
                      <a:lnTo>
                        <a:pt x="8175" y="2644"/>
                      </a:lnTo>
                      <a:lnTo>
                        <a:pt x="8269" y="2744"/>
                      </a:lnTo>
                      <a:lnTo>
                        <a:pt x="8420" y="2832"/>
                      </a:lnTo>
                      <a:lnTo>
                        <a:pt x="8704" y="3019"/>
                      </a:lnTo>
                      <a:lnTo>
                        <a:pt x="8968" y="3206"/>
                      </a:lnTo>
                      <a:lnTo>
                        <a:pt x="9138" y="3405"/>
                      </a:lnTo>
                      <a:lnTo>
                        <a:pt x="9327" y="3570"/>
                      </a:lnTo>
                      <a:lnTo>
                        <a:pt x="9440" y="3735"/>
                      </a:lnTo>
                      <a:lnTo>
                        <a:pt x="9516" y="3890"/>
                      </a:lnTo>
                      <a:lnTo>
                        <a:pt x="9534" y="4033"/>
                      </a:lnTo>
                      <a:lnTo>
                        <a:pt x="9534" y="4165"/>
                      </a:lnTo>
                      <a:lnTo>
                        <a:pt x="9516" y="4286"/>
                      </a:lnTo>
                      <a:lnTo>
                        <a:pt x="9440" y="4397"/>
                      </a:lnTo>
                      <a:lnTo>
                        <a:pt x="9327" y="4496"/>
                      </a:lnTo>
                      <a:lnTo>
                        <a:pt x="9176" y="4562"/>
                      </a:lnTo>
                      <a:lnTo>
                        <a:pt x="9006" y="4628"/>
                      </a:lnTo>
                      <a:lnTo>
                        <a:pt x="8779" y="4694"/>
                      </a:lnTo>
                      <a:lnTo>
                        <a:pt x="8534" y="4716"/>
                      </a:lnTo>
                      <a:lnTo>
                        <a:pt x="8232" y="4716"/>
                      </a:lnTo>
                      <a:lnTo>
                        <a:pt x="7118" y="4738"/>
                      </a:lnTo>
                      <a:lnTo>
                        <a:pt x="5947" y="4771"/>
                      </a:lnTo>
                      <a:lnTo>
                        <a:pt x="4795" y="4815"/>
                      </a:lnTo>
                      <a:lnTo>
                        <a:pt x="3681" y="4860"/>
                      </a:lnTo>
                      <a:lnTo>
                        <a:pt x="2662" y="4882"/>
                      </a:lnTo>
                      <a:lnTo>
                        <a:pt x="1755" y="4882"/>
                      </a:lnTo>
                      <a:lnTo>
                        <a:pt x="1359" y="4860"/>
                      </a:lnTo>
                      <a:lnTo>
                        <a:pt x="981" y="4837"/>
                      </a:lnTo>
                      <a:lnTo>
                        <a:pt x="698" y="4771"/>
                      </a:lnTo>
                      <a:lnTo>
                        <a:pt x="453" y="4716"/>
                      </a:lnTo>
                      <a:lnTo>
                        <a:pt x="453" y="5322"/>
                      </a:lnTo>
                      <a:lnTo>
                        <a:pt x="453" y="6083"/>
                      </a:lnTo>
                      <a:lnTo>
                        <a:pt x="453" y="6909"/>
                      </a:lnTo>
                      <a:lnTo>
                        <a:pt x="453" y="7780"/>
                      </a:lnTo>
                      <a:lnTo>
                        <a:pt x="453" y="8606"/>
                      </a:lnTo>
                      <a:lnTo>
                        <a:pt x="453" y="9345"/>
                      </a:lnTo>
                      <a:lnTo>
                        <a:pt x="453" y="9918"/>
                      </a:lnTo>
                      <a:lnTo>
                        <a:pt x="453" y="10282"/>
                      </a:lnTo>
                      <a:lnTo>
                        <a:pt x="490" y="10381"/>
                      </a:lnTo>
                      <a:lnTo>
                        <a:pt x="547" y="10491"/>
                      </a:lnTo>
                      <a:lnTo>
                        <a:pt x="660" y="10590"/>
                      </a:lnTo>
                      <a:lnTo>
                        <a:pt x="811" y="10700"/>
                      </a:lnTo>
                      <a:lnTo>
                        <a:pt x="981" y="10811"/>
                      </a:lnTo>
                      <a:lnTo>
                        <a:pt x="1208" y="10888"/>
                      </a:lnTo>
                      <a:lnTo>
                        <a:pt x="1453" y="10954"/>
                      </a:lnTo>
                      <a:lnTo>
                        <a:pt x="1718" y="11020"/>
                      </a:lnTo>
                      <a:lnTo>
                        <a:pt x="1963" y="11064"/>
                      </a:lnTo>
                      <a:lnTo>
                        <a:pt x="2265" y="11086"/>
                      </a:lnTo>
                      <a:lnTo>
                        <a:pt x="2548" y="11064"/>
                      </a:lnTo>
                      <a:lnTo>
                        <a:pt x="2794" y="11042"/>
                      </a:lnTo>
                      <a:lnTo>
                        <a:pt x="3096" y="10976"/>
                      </a:lnTo>
                      <a:lnTo>
                        <a:pt x="3341" y="10888"/>
                      </a:lnTo>
                      <a:lnTo>
                        <a:pt x="3606" y="10766"/>
                      </a:lnTo>
                      <a:lnTo>
                        <a:pt x="3813" y="10590"/>
                      </a:lnTo>
                      <a:close/>
                    </a:path>
                  </a:pathLst>
                </a:custGeom>
                <a:solidFill>
                  <a:srgbClr val="D8EBB3"/>
                </a:solidFill>
                <a:ln w="28575">
                  <a:solidFill>
                    <a:srgbClr val="000000"/>
                  </a:solidFill>
                  <a:miter lim="800000"/>
                  <a:headEnd/>
                  <a:tailEnd/>
                </a:ln>
              </p:spPr>
              <p:txBody>
                <a:bodyPr/>
                <a:lstStyle/>
                <a:p>
                  <a:endParaRPr lang="en-US"/>
                </a:p>
              </p:txBody>
            </p:sp>
            <p:sp>
              <p:nvSpPr>
                <p:cNvPr id="4113" name="Puzzle1"/>
                <p:cNvSpPr>
                  <a:spLocks noEditPoints="1" noChangeArrowheads="1"/>
                </p:cNvSpPr>
                <p:nvPr/>
              </p:nvSpPr>
              <p:spPr bwMode="auto">
                <a:xfrm>
                  <a:off x="1824" y="1091"/>
                  <a:ext cx="1800" cy="1051"/>
                </a:xfrm>
                <a:custGeom>
                  <a:avLst/>
                  <a:gdLst>
                    <a:gd name="T0" fmla="*/ 1395 w 21600"/>
                    <a:gd name="T1" fmla="*/ 1026 h 21600"/>
                    <a:gd name="T2" fmla="*/ 1415 w 21600"/>
                    <a:gd name="T3" fmla="*/ 25 h 21600"/>
                    <a:gd name="T4" fmla="*/ 394 w 21600"/>
                    <a:gd name="T5" fmla="*/ 42 h 21600"/>
                    <a:gd name="T6" fmla="*/ 420 w 21600"/>
                    <a:gd name="T7" fmla="*/ 1022 h 21600"/>
                    <a:gd name="T8" fmla="*/ 901 w 21600"/>
                    <a:gd name="T9" fmla="*/ 627 h 21600"/>
                    <a:gd name="T10" fmla="*/ 904 w 21600"/>
                    <a:gd name="T11" fmla="*/ 424 h 21600"/>
                    <a:gd name="T12" fmla="*/ 1800 w 21600"/>
                    <a:gd name="T13" fmla="*/ 487 h 21600"/>
                    <a:gd name="T14" fmla="*/ 5 w 21600"/>
                    <a:gd name="T15" fmla="*/ 487 h 21600"/>
                    <a:gd name="T16" fmla="*/ 0 60000 65536"/>
                    <a:gd name="T17" fmla="*/ 0 60000 65536"/>
                    <a:gd name="T18" fmla="*/ 0 60000 65536"/>
                    <a:gd name="T19" fmla="*/ 0 60000 65536"/>
                    <a:gd name="T20" fmla="*/ 0 60000 65536"/>
                    <a:gd name="T21" fmla="*/ 0 60000 65536"/>
                    <a:gd name="T22" fmla="*/ 0 60000 65536"/>
                    <a:gd name="T23" fmla="*/ 0 60000 65536"/>
                    <a:gd name="T24" fmla="*/ 6084 w 21600"/>
                    <a:gd name="T25" fmla="*/ 2569 h 21600"/>
                    <a:gd name="T26" fmla="*/ 16128 w 21600"/>
                    <a:gd name="T27" fmla="*/ 19545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9360" y="20836"/>
                      </a:moveTo>
                      <a:lnTo>
                        <a:pt x="9528" y="20836"/>
                      </a:lnTo>
                      <a:lnTo>
                        <a:pt x="9686" y="20762"/>
                      </a:lnTo>
                      <a:lnTo>
                        <a:pt x="9810" y="20687"/>
                      </a:lnTo>
                      <a:lnTo>
                        <a:pt x="9922" y="20575"/>
                      </a:lnTo>
                      <a:lnTo>
                        <a:pt x="10012" y="20426"/>
                      </a:lnTo>
                      <a:lnTo>
                        <a:pt x="10068" y="20296"/>
                      </a:lnTo>
                      <a:lnTo>
                        <a:pt x="10113" y="20110"/>
                      </a:lnTo>
                      <a:lnTo>
                        <a:pt x="10136" y="19905"/>
                      </a:lnTo>
                      <a:lnTo>
                        <a:pt x="10136" y="19682"/>
                      </a:lnTo>
                      <a:lnTo>
                        <a:pt x="10113" y="19440"/>
                      </a:lnTo>
                      <a:lnTo>
                        <a:pt x="10068" y="19142"/>
                      </a:lnTo>
                      <a:lnTo>
                        <a:pt x="10012" y="18900"/>
                      </a:lnTo>
                      <a:lnTo>
                        <a:pt x="9900" y="18620"/>
                      </a:lnTo>
                      <a:lnTo>
                        <a:pt x="9787" y="18285"/>
                      </a:lnTo>
                      <a:lnTo>
                        <a:pt x="9641" y="17968"/>
                      </a:lnTo>
                      <a:lnTo>
                        <a:pt x="9472" y="17652"/>
                      </a:lnTo>
                      <a:lnTo>
                        <a:pt x="9382" y="17466"/>
                      </a:lnTo>
                      <a:lnTo>
                        <a:pt x="9315" y="17298"/>
                      </a:lnTo>
                      <a:lnTo>
                        <a:pt x="9258" y="17112"/>
                      </a:lnTo>
                      <a:lnTo>
                        <a:pt x="9191" y="16926"/>
                      </a:lnTo>
                      <a:lnTo>
                        <a:pt x="9123" y="16535"/>
                      </a:lnTo>
                      <a:lnTo>
                        <a:pt x="9101" y="16144"/>
                      </a:lnTo>
                      <a:lnTo>
                        <a:pt x="9101" y="15753"/>
                      </a:lnTo>
                      <a:lnTo>
                        <a:pt x="9168" y="15362"/>
                      </a:lnTo>
                      <a:lnTo>
                        <a:pt x="9236" y="14971"/>
                      </a:lnTo>
                      <a:lnTo>
                        <a:pt x="9360" y="14580"/>
                      </a:lnTo>
                      <a:lnTo>
                        <a:pt x="9495" y="14244"/>
                      </a:lnTo>
                      <a:lnTo>
                        <a:pt x="9663" y="13891"/>
                      </a:lnTo>
                      <a:lnTo>
                        <a:pt x="9855" y="13611"/>
                      </a:lnTo>
                      <a:lnTo>
                        <a:pt x="10068" y="13351"/>
                      </a:lnTo>
                      <a:lnTo>
                        <a:pt x="10293" y="13146"/>
                      </a:lnTo>
                      <a:lnTo>
                        <a:pt x="10552" y="12997"/>
                      </a:lnTo>
                      <a:lnTo>
                        <a:pt x="10811" y="12885"/>
                      </a:lnTo>
                      <a:lnTo>
                        <a:pt x="11069" y="12866"/>
                      </a:lnTo>
                      <a:lnTo>
                        <a:pt x="11351" y="12885"/>
                      </a:lnTo>
                      <a:lnTo>
                        <a:pt x="11610" y="12997"/>
                      </a:lnTo>
                      <a:lnTo>
                        <a:pt x="11846" y="13183"/>
                      </a:lnTo>
                      <a:lnTo>
                        <a:pt x="12060" y="13388"/>
                      </a:lnTo>
                      <a:lnTo>
                        <a:pt x="12251" y="13648"/>
                      </a:lnTo>
                      <a:lnTo>
                        <a:pt x="12419" y="13928"/>
                      </a:lnTo>
                      <a:lnTo>
                        <a:pt x="12555" y="14244"/>
                      </a:lnTo>
                      <a:lnTo>
                        <a:pt x="12690" y="14617"/>
                      </a:lnTo>
                      <a:lnTo>
                        <a:pt x="12768" y="15008"/>
                      </a:lnTo>
                      <a:lnTo>
                        <a:pt x="12836" y="15399"/>
                      </a:lnTo>
                      <a:lnTo>
                        <a:pt x="12858" y="15753"/>
                      </a:lnTo>
                      <a:lnTo>
                        <a:pt x="12858" y="16144"/>
                      </a:lnTo>
                      <a:lnTo>
                        <a:pt x="12813" y="16535"/>
                      </a:lnTo>
                      <a:lnTo>
                        <a:pt x="12746" y="16888"/>
                      </a:lnTo>
                      <a:lnTo>
                        <a:pt x="12667" y="17224"/>
                      </a:lnTo>
                      <a:lnTo>
                        <a:pt x="12510" y="17503"/>
                      </a:lnTo>
                      <a:lnTo>
                        <a:pt x="12228" y="18043"/>
                      </a:lnTo>
                      <a:lnTo>
                        <a:pt x="11970" y="18546"/>
                      </a:lnTo>
                      <a:lnTo>
                        <a:pt x="11868" y="18751"/>
                      </a:lnTo>
                      <a:lnTo>
                        <a:pt x="11778" y="18974"/>
                      </a:lnTo>
                      <a:lnTo>
                        <a:pt x="11711" y="19179"/>
                      </a:lnTo>
                      <a:lnTo>
                        <a:pt x="11666" y="19365"/>
                      </a:lnTo>
                      <a:lnTo>
                        <a:pt x="11632" y="19570"/>
                      </a:lnTo>
                      <a:lnTo>
                        <a:pt x="11632" y="19756"/>
                      </a:lnTo>
                      <a:lnTo>
                        <a:pt x="11632" y="19942"/>
                      </a:lnTo>
                      <a:lnTo>
                        <a:pt x="11643" y="20110"/>
                      </a:lnTo>
                      <a:lnTo>
                        <a:pt x="11711" y="20296"/>
                      </a:lnTo>
                      <a:lnTo>
                        <a:pt x="11801" y="20464"/>
                      </a:lnTo>
                      <a:lnTo>
                        <a:pt x="11891" y="20650"/>
                      </a:lnTo>
                      <a:lnTo>
                        <a:pt x="12037" y="20836"/>
                      </a:lnTo>
                      <a:lnTo>
                        <a:pt x="12206" y="21004"/>
                      </a:lnTo>
                      <a:lnTo>
                        <a:pt x="12419" y="21190"/>
                      </a:lnTo>
                      <a:lnTo>
                        <a:pt x="12667" y="21320"/>
                      </a:lnTo>
                      <a:lnTo>
                        <a:pt x="12960" y="21432"/>
                      </a:lnTo>
                      <a:lnTo>
                        <a:pt x="13286" y="21544"/>
                      </a:lnTo>
                      <a:lnTo>
                        <a:pt x="13612" y="21655"/>
                      </a:lnTo>
                      <a:lnTo>
                        <a:pt x="13983" y="21693"/>
                      </a:lnTo>
                      <a:lnTo>
                        <a:pt x="14343" y="21730"/>
                      </a:lnTo>
                      <a:lnTo>
                        <a:pt x="14715" y="21730"/>
                      </a:lnTo>
                      <a:lnTo>
                        <a:pt x="15075" y="21730"/>
                      </a:lnTo>
                      <a:lnTo>
                        <a:pt x="15446" y="21655"/>
                      </a:lnTo>
                      <a:lnTo>
                        <a:pt x="15794" y="21581"/>
                      </a:lnTo>
                      <a:lnTo>
                        <a:pt x="16132" y="21432"/>
                      </a:lnTo>
                      <a:lnTo>
                        <a:pt x="16458" y="21302"/>
                      </a:lnTo>
                      <a:lnTo>
                        <a:pt x="16740" y="21078"/>
                      </a:lnTo>
                      <a:lnTo>
                        <a:pt x="16976" y="20836"/>
                      </a:lnTo>
                      <a:lnTo>
                        <a:pt x="17043" y="20650"/>
                      </a:lnTo>
                      <a:lnTo>
                        <a:pt x="17088" y="20426"/>
                      </a:lnTo>
                      <a:lnTo>
                        <a:pt x="17133" y="20222"/>
                      </a:lnTo>
                      <a:lnTo>
                        <a:pt x="17156" y="19980"/>
                      </a:lnTo>
                      <a:lnTo>
                        <a:pt x="17167" y="19477"/>
                      </a:lnTo>
                      <a:lnTo>
                        <a:pt x="17167" y="18974"/>
                      </a:lnTo>
                      <a:lnTo>
                        <a:pt x="17156" y="18397"/>
                      </a:lnTo>
                      <a:lnTo>
                        <a:pt x="17111" y="17820"/>
                      </a:lnTo>
                      <a:lnTo>
                        <a:pt x="17066" y="17261"/>
                      </a:lnTo>
                      <a:lnTo>
                        <a:pt x="16998" y="16646"/>
                      </a:lnTo>
                      <a:lnTo>
                        <a:pt x="16852" y="15511"/>
                      </a:lnTo>
                      <a:lnTo>
                        <a:pt x="16740" y="14393"/>
                      </a:lnTo>
                      <a:lnTo>
                        <a:pt x="16717" y="13928"/>
                      </a:lnTo>
                      <a:lnTo>
                        <a:pt x="16695" y="13462"/>
                      </a:lnTo>
                      <a:lnTo>
                        <a:pt x="16717" y="13071"/>
                      </a:lnTo>
                      <a:lnTo>
                        <a:pt x="16785" y="12755"/>
                      </a:lnTo>
                      <a:lnTo>
                        <a:pt x="16852" y="12419"/>
                      </a:lnTo>
                      <a:lnTo>
                        <a:pt x="16953" y="12140"/>
                      </a:lnTo>
                      <a:lnTo>
                        <a:pt x="17088" y="11898"/>
                      </a:lnTo>
                      <a:lnTo>
                        <a:pt x="17212" y="11675"/>
                      </a:lnTo>
                      <a:lnTo>
                        <a:pt x="17370" y="11470"/>
                      </a:lnTo>
                      <a:lnTo>
                        <a:pt x="17516" y="11284"/>
                      </a:lnTo>
                      <a:lnTo>
                        <a:pt x="17696" y="11135"/>
                      </a:lnTo>
                      <a:lnTo>
                        <a:pt x="17865" y="11042"/>
                      </a:lnTo>
                      <a:lnTo>
                        <a:pt x="18033" y="10930"/>
                      </a:lnTo>
                      <a:lnTo>
                        <a:pt x="18213" y="10893"/>
                      </a:lnTo>
                      <a:lnTo>
                        <a:pt x="18382" y="10893"/>
                      </a:lnTo>
                      <a:lnTo>
                        <a:pt x="18551" y="10967"/>
                      </a:lnTo>
                      <a:lnTo>
                        <a:pt x="18708" y="11042"/>
                      </a:lnTo>
                      <a:lnTo>
                        <a:pt x="18855" y="11172"/>
                      </a:lnTo>
                      <a:lnTo>
                        <a:pt x="19012" y="11358"/>
                      </a:lnTo>
                      <a:lnTo>
                        <a:pt x="19136" y="11600"/>
                      </a:lnTo>
                      <a:lnTo>
                        <a:pt x="19271" y="11861"/>
                      </a:lnTo>
                      <a:lnTo>
                        <a:pt x="19440" y="12028"/>
                      </a:lnTo>
                      <a:lnTo>
                        <a:pt x="19608" y="12177"/>
                      </a:lnTo>
                      <a:lnTo>
                        <a:pt x="19822" y="12289"/>
                      </a:lnTo>
                      <a:lnTo>
                        <a:pt x="20025" y="12289"/>
                      </a:lnTo>
                      <a:lnTo>
                        <a:pt x="20238" y="12289"/>
                      </a:lnTo>
                      <a:lnTo>
                        <a:pt x="20452" y="12215"/>
                      </a:lnTo>
                      <a:lnTo>
                        <a:pt x="20643" y="12103"/>
                      </a:lnTo>
                      <a:lnTo>
                        <a:pt x="20846" y="11973"/>
                      </a:lnTo>
                      <a:lnTo>
                        <a:pt x="21037" y="11786"/>
                      </a:lnTo>
                      <a:lnTo>
                        <a:pt x="21206" y="11563"/>
                      </a:lnTo>
                      <a:lnTo>
                        <a:pt x="21363" y="11321"/>
                      </a:lnTo>
                      <a:lnTo>
                        <a:pt x="21465" y="11079"/>
                      </a:lnTo>
                      <a:lnTo>
                        <a:pt x="21577" y="10744"/>
                      </a:lnTo>
                      <a:lnTo>
                        <a:pt x="21622" y="10427"/>
                      </a:lnTo>
                      <a:lnTo>
                        <a:pt x="21645" y="10111"/>
                      </a:lnTo>
                      <a:lnTo>
                        <a:pt x="21622" y="9608"/>
                      </a:lnTo>
                      <a:lnTo>
                        <a:pt x="21577" y="9142"/>
                      </a:lnTo>
                      <a:lnTo>
                        <a:pt x="21465" y="8751"/>
                      </a:lnTo>
                      <a:lnTo>
                        <a:pt x="21363" y="8397"/>
                      </a:lnTo>
                      <a:lnTo>
                        <a:pt x="21206" y="8062"/>
                      </a:lnTo>
                      <a:lnTo>
                        <a:pt x="21037" y="7820"/>
                      </a:lnTo>
                      <a:lnTo>
                        <a:pt x="20846" y="7597"/>
                      </a:lnTo>
                      <a:lnTo>
                        <a:pt x="20643" y="7429"/>
                      </a:lnTo>
                      <a:lnTo>
                        <a:pt x="20452" y="7317"/>
                      </a:lnTo>
                      <a:lnTo>
                        <a:pt x="20238" y="7206"/>
                      </a:lnTo>
                      <a:lnTo>
                        <a:pt x="20025" y="7168"/>
                      </a:lnTo>
                      <a:lnTo>
                        <a:pt x="19822" y="7206"/>
                      </a:lnTo>
                      <a:lnTo>
                        <a:pt x="19608" y="7243"/>
                      </a:lnTo>
                      <a:lnTo>
                        <a:pt x="19440" y="7355"/>
                      </a:lnTo>
                      <a:lnTo>
                        <a:pt x="19271" y="7504"/>
                      </a:lnTo>
                      <a:lnTo>
                        <a:pt x="19136" y="7708"/>
                      </a:lnTo>
                      <a:lnTo>
                        <a:pt x="19012" y="7895"/>
                      </a:lnTo>
                      <a:lnTo>
                        <a:pt x="18832" y="8025"/>
                      </a:lnTo>
                      <a:lnTo>
                        <a:pt x="18663" y="8174"/>
                      </a:lnTo>
                      <a:lnTo>
                        <a:pt x="18472" y="8248"/>
                      </a:lnTo>
                      <a:lnTo>
                        <a:pt x="18270" y="8286"/>
                      </a:lnTo>
                      <a:lnTo>
                        <a:pt x="18078" y="8323"/>
                      </a:lnTo>
                      <a:lnTo>
                        <a:pt x="17887" y="8323"/>
                      </a:lnTo>
                      <a:lnTo>
                        <a:pt x="17696" y="8248"/>
                      </a:lnTo>
                      <a:lnTo>
                        <a:pt x="17493" y="8174"/>
                      </a:lnTo>
                      <a:lnTo>
                        <a:pt x="17302" y="8062"/>
                      </a:lnTo>
                      <a:lnTo>
                        <a:pt x="17133" y="7969"/>
                      </a:lnTo>
                      <a:lnTo>
                        <a:pt x="16976" y="7783"/>
                      </a:lnTo>
                      <a:lnTo>
                        <a:pt x="16852" y="7597"/>
                      </a:lnTo>
                      <a:lnTo>
                        <a:pt x="16740" y="7429"/>
                      </a:lnTo>
                      <a:lnTo>
                        <a:pt x="16672" y="7168"/>
                      </a:lnTo>
                      <a:lnTo>
                        <a:pt x="16638" y="6926"/>
                      </a:lnTo>
                      <a:lnTo>
                        <a:pt x="16616" y="6498"/>
                      </a:lnTo>
                      <a:lnTo>
                        <a:pt x="16616" y="5772"/>
                      </a:lnTo>
                      <a:lnTo>
                        <a:pt x="16650" y="4915"/>
                      </a:lnTo>
                      <a:lnTo>
                        <a:pt x="16695" y="3928"/>
                      </a:lnTo>
                      <a:lnTo>
                        <a:pt x="16762" y="2960"/>
                      </a:lnTo>
                      <a:lnTo>
                        <a:pt x="16830" y="1992"/>
                      </a:lnTo>
                      <a:lnTo>
                        <a:pt x="16908" y="1173"/>
                      </a:lnTo>
                      <a:lnTo>
                        <a:pt x="16976" y="521"/>
                      </a:lnTo>
                      <a:lnTo>
                        <a:pt x="16953" y="521"/>
                      </a:lnTo>
                      <a:lnTo>
                        <a:pt x="16931" y="521"/>
                      </a:lnTo>
                      <a:lnTo>
                        <a:pt x="16267" y="484"/>
                      </a:lnTo>
                      <a:lnTo>
                        <a:pt x="15637" y="428"/>
                      </a:lnTo>
                      <a:lnTo>
                        <a:pt x="15063" y="353"/>
                      </a:lnTo>
                      <a:lnTo>
                        <a:pt x="14523" y="279"/>
                      </a:lnTo>
                      <a:lnTo>
                        <a:pt x="14040" y="167"/>
                      </a:lnTo>
                      <a:lnTo>
                        <a:pt x="13635" y="93"/>
                      </a:lnTo>
                      <a:lnTo>
                        <a:pt x="13331" y="18"/>
                      </a:lnTo>
                      <a:lnTo>
                        <a:pt x="13117" y="18"/>
                      </a:lnTo>
                      <a:lnTo>
                        <a:pt x="12982" y="18"/>
                      </a:lnTo>
                      <a:lnTo>
                        <a:pt x="12858" y="130"/>
                      </a:lnTo>
                      <a:lnTo>
                        <a:pt x="12723" y="279"/>
                      </a:lnTo>
                      <a:lnTo>
                        <a:pt x="12622" y="446"/>
                      </a:lnTo>
                      <a:lnTo>
                        <a:pt x="12510" y="670"/>
                      </a:lnTo>
                      <a:lnTo>
                        <a:pt x="12419" y="912"/>
                      </a:lnTo>
                      <a:lnTo>
                        <a:pt x="12363" y="1210"/>
                      </a:lnTo>
                      <a:lnTo>
                        <a:pt x="12318" y="1526"/>
                      </a:lnTo>
                      <a:lnTo>
                        <a:pt x="12273" y="1843"/>
                      </a:lnTo>
                      <a:lnTo>
                        <a:pt x="12251" y="2215"/>
                      </a:lnTo>
                      <a:lnTo>
                        <a:pt x="12273" y="2532"/>
                      </a:lnTo>
                      <a:lnTo>
                        <a:pt x="12318" y="2886"/>
                      </a:lnTo>
                      <a:lnTo>
                        <a:pt x="12386" y="3240"/>
                      </a:lnTo>
                      <a:lnTo>
                        <a:pt x="12464" y="3556"/>
                      </a:lnTo>
                      <a:lnTo>
                        <a:pt x="12577" y="3891"/>
                      </a:lnTo>
                      <a:lnTo>
                        <a:pt x="12746" y="4171"/>
                      </a:lnTo>
                      <a:lnTo>
                        <a:pt x="12926" y="4487"/>
                      </a:lnTo>
                      <a:lnTo>
                        <a:pt x="13050" y="4860"/>
                      </a:lnTo>
                      <a:lnTo>
                        <a:pt x="13162" y="5251"/>
                      </a:lnTo>
                      <a:lnTo>
                        <a:pt x="13218" y="5604"/>
                      </a:lnTo>
                      <a:lnTo>
                        <a:pt x="13263" y="5995"/>
                      </a:lnTo>
                      <a:lnTo>
                        <a:pt x="13241" y="6386"/>
                      </a:lnTo>
                      <a:lnTo>
                        <a:pt x="13218" y="6740"/>
                      </a:lnTo>
                      <a:lnTo>
                        <a:pt x="13139" y="7094"/>
                      </a:lnTo>
                      <a:lnTo>
                        <a:pt x="13050" y="7429"/>
                      </a:lnTo>
                      <a:lnTo>
                        <a:pt x="12903" y="7746"/>
                      </a:lnTo>
                      <a:lnTo>
                        <a:pt x="12723" y="8025"/>
                      </a:lnTo>
                      <a:lnTo>
                        <a:pt x="12532" y="8286"/>
                      </a:lnTo>
                      <a:lnTo>
                        <a:pt x="12318" y="8491"/>
                      </a:lnTo>
                      <a:lnTo>
                        <a:pt x="12060" y="8677"/>
                      </a:lnTo>
                      <a:lnTo>
                        <a:pt x="11756" y="8788"/>
                      </a:lnTo>
                      <a:lnTo>
                        <a:pt x="11452" y="8826"/>
                      </a:lnTo>
                      <a:lnTo>
                        <a:pt x="11283" y="8826"/>
                      </a:lnTo>
                      <a:lnTo>
                        <a:pt x="11126" y="8826"/>
                      </a:lnTo>
                      <a:lnTo>
                        <a:pt x="11002" y="8788"/>
                      </a:lnTo>
                      <a:lnTo>
                        <a:pt x="10845" y="8714"/>
                      </a:lnTo>
                      <a:lnTo>
                        <a:pt x="10721" y="8640"/>
                      </a:lnTo>
                      <a:lnTo>
                        <a:pt x="10608" y="8565"/>
                      </a:lnTo>
                      <a:lnTo>
                        <a:pt x="10485" y="8453"/>
                      </a:lnTo>
                      <a:lnTo>
                        <a:pt x="10372" y="8323"/>
                      </a:lnTo>
                      <a:lnTo>
                        <a:pt x="10181" y="8062"/>
                      </a:lnTo>
                      <a:lnTo>
                        <a:pt x="10035" y="7746"/>
                      </a:lnTo>
                      <a:lnTo>
                        <a:pt x="9900" y="7392"/>
                      </a:lnTo>
                      <a:lnTo>
                        <a:pt x="9787" y="7001"/>
                      </a:lnTo>
                      <a:lnTo>
                        <a:pt x="9731" y="6610"/>
                      </a:lnTo>
                      <a:lnTo>
                        <a:pt x="9686" y="6219"/>
                      </a:lnTo>
                      <a:lnTo>
                        <a:pt x="9663" y="5772"/>
                      </a:lnTo>
                      <a:lnTo>
                        <a:pt x="9686" y="5381"/>
                      </a:lnTo>
                      <a:lnTo>
                        <a:pt x="9753" y="4990"/>
                      </a:lnTo>
                      <a:lnTo>
                        <a:pt x="9832" y="4636"/>
                      </a:lnTo>
                      <a:lnTo>
                        <a:pt x="9945" y="4320"/>
                      </a:lnTo>
                      <a:lnTo>
                        <a:pt x="10068" y="4022"/>
                      </a:lnTo>
                      <a:lnTo>
                        <a:pt x="10203" y="3817"/>
                      </a:lnTo>
                      <a:lnTo>
                        <a:pt x="10316" y="3593"/>
                      </a:lnTo>
                      <a:lnTo>
                        <a:pt x="10395" y="3351"/>
                      </a:lnTo>
                      <a:lnTo>
                        <a:pt x="10462" y="3109"/>
                      </a:lnTo>
                      <a:lnTo>
                        <a:pt x="10507" y="2848"/>
                      </a:lnTo>
                      <a:lnTo>
                        <a:pt x="10530" y="2606"/>
                      </a:lnTo>
                      <a:lnTo>
                        <a:pt x="10507" y="2346"/>
                      </a:lnTo>
                      <a:lnTo>
                        <a:pt x="10462" y="2141"/>
                      </a:lnTo>
                      <a:lnTo>
                        <a:pt x="10395" y="1880"/>
                      </a:lnTo>
                      <a:lnTo>
                        <a:pt x="10293" y="1638"/>
                      </a:lnTo>
                      <a:lnTo>
                        <a:pt x="10158" y="1415"/>
                      </a:lnTo>
                      <a:lnTo>
                        <a:pt x="9967" y="1210"/>
                      </a:lnTo>
                      <a:lnTo>
                        <a:pt x="9753" y="986"/>
                      </a:lnTo>
                      <a:lnTo>
                        <a:pt x="9495" y="819"/>
                      </a:lnTo>
                      <a:lnTo>
                        <a:pt x="9191" y="670"/>
                      </a:lnTo>
                      <a:lnTo>
                        <a:pt x="8842" y="521"/>
                      </a:lnTo>
                      <a:lnTo>
                        <a:pt x="8471" y="446"/>
                      </a:lnTo>
                      <a:lnTo>
                        <a:pt x="7998" y="428"/>
                      </a:lnTo>
                      <a:lnTo>
                        <a:pt x="7413" y="428"/>
                      </a:lnTo>
                      <a:lnTo>
                        <a:pt x="6817" y="446"/>
                      </a:lnTo>
                      <a:lnTo>
                        <a:pt x="6187" y="521"/>
                      </a:lnTo>
                      <a:lnTo>
                        <a:pt x="5602" y="633"/>
                      </a:lnTo>
                      <a:lnTo>
                        <a:pt x="5107" y="744"/>
                      </a:lnTo>
                      <a:lnTo>
                        <a:pt x="4725" y="856"/>
                      </a:lnTo>
                      <a:lnTo>
                        <a:pt x="4848" y="1564"/>
                      </a:lnTo>
                      <a:lnTo>
                        <a:pt x="5028" y="2495"/>
                      </a:lnTo>
                      <a:lnTo>
                        <a:pt x="5175" y="3556"/>
                      </a:lnTo>
                      <a:lnTo>
                        <a:pt x="5298" y="4673"/>
                      </a:lnTo>
                      <a:lnTo>
                        <a:pt x="5343" y="5213"/>
                      </a:lnTo>
                      <a:lnTo>
                        <a:pt x="5388" y="5753"/>
                      </a:lnTo>
                      <a:lnTo>
                        <a:pt x="5411" y="6275"/>
                      </a:lnTo>
                      <a:lnTo>
                        <a:pt x="5411" y="6740"/>
                      </a:lnTo>
                      <a:lnTo>
                        <a:pt x="5366" y="7168"/>
                      </a:lnTo>
                      <a:lnTo>
                        <a:pt x="5321" y="7541"/>
                      </a:lnTo>
                      <a:lnTo>
                        <a:pt x="5287" y="7708"/>
                      </a:lnTo>
                      <a:lnTo>
                        <a:pt x="5242" y="7857"/>
                      </a:lnTo>
                      <a:lnTo>
                        <a:pt x="5197" y="7969"/>
                      </a:lnTo>
                      <a:lnTo>
                        <a:pt x="5130" y="8062"/>
                      </a:lnTo>
                      <a:lnTo>
                        <a:pt x="5006" y="8248"/>
                      </a:lnTo>
                      <a:lnTo>
                        <a:pt x="4848" y="8397"/>
                      </a:lnTo>
                      <a:lnTo>
                        <a:pt x="4725" y="8528"/>
                      </a:lnTo>
                      <a:lnTo>
                        <a:pt x="4567" y="8640"/>
                      </a:lnTo>
                      <a:lnTo>
                        <a:pt x="4421" y="8714"/>
                      </a:lnTo>
                      <a:lnTo>
                        <a:pt x="4263" y="8751"/>
                      </a:lnTo>
                      <a:lnTo>
                        <a:pt x="4095" y="8788"/>
                      </a:lnTo>
                      <a:lnTo>
                        <a:pt x="3948" y="8788"/>
                      </a:lnTo>
                      <a:lnTo>
                        <a:pt x="3791" y="8751"/>
                      </a:lnTo>
                      <a:lnTo>
                        <a:pt x="3667" y="8714"/>
                      </a:lnTo>
                      <a:lnTo>
                        <a:pt x="3510" y="8677"/>
                      </a:lnTo>
                      <a:lnTo>
                        <a:pt x="3386" y="8602"/>
                      </a:lnTo>
                      <a:lnTo>
                        <a:pt x="3251" y="8491"/>
                      </a:lnTo>
                      <a:lnTo>
                        <a:pt x="3127" y="8360"/>
                      </a:lnTo>
                      <a:lnTo>
                        <a:pt x="3015" y="8248"/>
                      </a:lnTo>
                      <a:lnTo>
                        <a:pt x="2925" y="8062"/>
                      </a:lnTo>
                      <a:lnTo>
                        <a:pt x="2778" y="7857"/>
                      </a:lnTo>
                      <a:lnTo>
                        <a:pt x="2610" y="7671"/>
                      </a:lnTo>
                      <a:lnTo>
                        <a:pt x="2407" y="7541"/>
                      </a:lnTo>
                      <a:lnTo>
                        <a:pt x="2171" y="7466"/>
                      </a:lnTo>
                      <a:lnTo>
                        <a:pt x="1957" y="7429"/>
                      </a:lnTo>
                      <a:lnTo>
                        <a:pt x="1698" y="7429"/>
                      </a:lnTo>
                      <a:lnTo>
                        <a:pt x="1462" y="7466"/>
                      </a:lnTo>
                      <a:lnTo>
                        <a:pt x="1226" y="7559"/>
                      </a:lnTo>
                      <a:lnTo>
                        <a:pt x="989" y="7708"/>
                      </a:lnTo>
                      <a:lnTo>
                        <a:pt x="776" y="7932"/>
                      </a:lnTo>
                      <a:lnTo>
                        <a:pt x="551" y="8211"/>
                      </a:lnTo>
                      <a:lnTo>
                        <a:pt x="382" y="8528"/>
                      </a:lnTo>
                      <a:lnTo>
                        <a:pt x="315" y="8714"/>
                      </a:lnTo>
                      <a:lnTo>
                        <a:pt x="236" y="8919"/>
                      </a:lnTo>
                      <a:lnTo>
                        <a:pt x="191" y="9142"/>
                      </a:lnTo>
                      <a:lnTo>
                        <a:pt x="123" y="9347"/>
                      </a:lnTo>
                      <a:lnTo>
                        <a:pt x="78" y="9608"/>
                      </a:lnTo>
                      <a:lnTo>
                        <a:pt x="56" y="9887"/>
                      </a:lnTo>
                      <a:lnTo>
                        <a:pt x="33" y="10185"/>
                      </a:lnTo>
                      <a:lnTo>
                        <a:pt x="33" y="10464"/>
                      </a:lnTo>
                      <a:lnTo>
                        <a:pt x="33" y="10706"/>
                      </a:lnTo>
                      <a:lnTo>
                        <a:pt x="56" y="10967"/>
                      </a:lnTo>
                      <a:lnTo>
                        <a:pt x="78" y="11172"/>
                      </a:lnTo>
                      <a:lnTo>
                        <a:pt x="123" y="11395"/>
                      </a:lnTo>
                      <a:lnTo>
                        <a:pt x="168" y="11600"/>
                      </a:lnTo>
                      <a:lnTo>
                        <a:pt x="236" y="11786"/>
                      </a:lnTo>
                      <a:lnTo>
                        <a:pt x="292" y="11973"/>
                      </a:lnTo>
                      <a:lnTo>
                        <a:pt x="382" y="12140"/>
                      </a:lnTo>
                      <a:lnTo>
                        <a:pt x="540" y="12419"/>
                      </a:lnTo>
                      <a:lnTo>
                        <a:pt x="731" y="12680"/>
                      </a:lnTo>
                      <a:lnTo>
                        <a:pt x="944" y="12866"/>
                      </a:lnTo>
                      <a:lnTo>
                        <a:pt x="1158" y="12997"/>
                      </a:lnTo>
                      <a:lnTo>
                        <a:pt x="1395" y="13108"/>
                      </a:lnTo>
                      <a:lnTo>
                        <a:pt x="1608" y="13183"/>
                      </a:lnTo>
                      <a:lnTo>
                        <a:pt x="1856" y="13183"/>
                      </a:lnTo>
                      <a:lnTo>
                        <a:pt x="2070" y="13146"/>
                      </a:lnTo>
                      <a:lnTo>
                        <a:pt x="2261" y="13071"/>
                      </a:lnTo>
                      <a:lnTo>
                        <a:pt x="2430" y="12960"/>
                      </a:lnTo>
                      <a:lnTo>
                        <a:pt x="2587" y="12792"/>
                      </a:lnTo>
                      <a:lnTo>
                        <a:pt x="2688" y="12606"/>
                      </a:lnTo>
                      <a:lnTo>
                        <a:pt x="2801" y="12419"/>
                      </a:lnTo>
                      <a:lnTo>
                        <a:pt x="2925" y="12289"/>
                      </a:lnTo>
                      <a:lnTo>
                        <a:pt x="3082" y="12177"/>
                      </a:lnTo>
                      <a:lnTo>
                        <a:pt x="3228" y="12103"/>
                      </a:lnTo>
                      <a:lnTo>
                        <a:pt x="3408" y="12103"/>
                      </a:lnTo>
                      <a:lnTo>
                        <a:pt x="3577" y="12103"/>
                      </a:lnTo>
                      <a:lnTo>
                        <a:pt x="3723" y="12177"/>
                      </a:lnTo>
                      <a:lnTo>
                        <a:pt x="3903" y="12252"/>
                      </a:lnTo>
                      <a:lnTo>
                        <a:pt x="4072" y="12364"/>
                      </a:lnTo>
                      <a:lnTo>
                        <a:pt x="4230" y="12494"/>
                      </a:lnTo>
                      <a:lnTo>
                        <a:pt x="4353" y="12643"/>
                      </a:lnTo>
                      <a:lnTo>
                        <a:pt x="4488" y="12829"/>
                      </a:lnTo>
                      <a:lnTo>
                        <a:pt x="4567" y="13034"/>
                      </a:lnTo>
                      <a:lnTo>
                        <a:pt x="4657" y="13257"/>
                      </a:lnTo>
                      <a:lnTo>
                        <a:pt x="4702" y="13462"/>
                      </a:lnTo>
                      <a:lnTo>
                        <a:pt x="4725" y="13686"/>
                      </a:lnTo>
                      <a:lnTo>
                        <a:pt x="4702" y="14282"/>
                      </a:lnTo>
                      <a:lnTo>
                        <a:pt x="4657" y="15045"/>
                      </a:lnTo>
                      <a:lnTo>
                        <a:pt x="4612" y="15976"/>
                      </a:lnTo>
                      <a:lnTo>
                        <a:pt x="4590" y="16926"/>
                      </a:lnTo>
                      <a:lnTo>
                        <a:pt x="4567" y="17968"/>
                      </a:lnTo>
                      <a:lnTo>
                        <a:pt x="4567" y="19011"/>
                      </a:lnTo>
                      <a:lnTo>
                        <a:pt x="4590" y="19514"/>
                      </a:lnTo>
                      <a:lnTo>
                        <a:pt x="4612" y="19980"/>
                      </a:lnTo>
                      <a:lnTo>
                        <a:pt x="4657" y="20426"/>
                      </a:lnTo>
                      <a:lnTo>
                        <a:pt x="4725" y="20836"/>
                      </a:lnTo>
                      <a:lnTo>
                        <a:pt x="4848" y="20929"/>
                      </a:lnTo>
                      <a:lnTo>
                        <a:pt x="5040" y="21004"/>
                      </a:lnTo>
                      <a:lnTo>
                        <a:pt x="5265" y="21078"/>
                      </a:lnTo>
                      <a:lnTo>
                        <a:pt x="5478" y="21115"/>
                      </a:lnTo>
                      <a:lnTo>
                        <a:pt x="6041" y="21115"/>
                      </a:lnTo>
                      <a:lnTo>
                        <a:pt x="6637" y="21078"/>
                      </a:lnTo>
                      <a:lnTo>
                        <a:pt x="7312" y="21004"/>
                      </a:lnTo>
                      <a:lnTo>
                        <a:pt x="7998" y="20929"/>
                      </a:lnTo>
                      <a:lnTo>
                        <a:pt x="8696" y="20855"/>
                      </a:lnTo>
                      <a:lnTo>
                        <a:pt x="9360" y="20836"/>
                      </a:lnTo>
                      <a:close/>
                    </a:path>
                  </a:pathLst>
                </a:custGeom>
                <a:solidFill>
                  <a:srgbClr val="CCCCFF"/>
                </a:solidFill>
                <a:ln w="28575">
                  <a:solidFill>
                    <a:srgbClr val="000000"/>
                  </a:solidFill>
                  <a:miter lim="800000"/>
                  <a:headEnd/>
                  <a:tailEnd/>
                </a:ln>
              </p:spPr>
              <p:txBody>
                <a:bodyPr/>
                <a:lstStyle/>
                <a:p>
                  <a:endParaRPr lang="en-US"/>
                </a:p>
              </p:txBody>
            </p:sp>
          </p:grpSp>
          <p:sp>
            <p:nvSpPr>
              <p:cNvPr id="4109" name="Text Box 17"/>
              <p:cNvSpPr txBox="1">
                <a:spLocks noChangeArrowheads="1"/>
              </p:cNvSpPr>
              <p:nvPr/>
            </p:nvSpPr>
            <p:spPr bwMode="auto">
              <a:xfrm>
                <a:off x="2784" y="2736"/>
                <a:ext cx="912" cy="231"/>
              </a:xfrm>
              <a:prstGeom prst="rect">
                <a:avLst/>
              </a:prstGeom>
              <a:noFill/>
              <a:ln w="9525">
                <a:noFill/>
                <a:miter lim="800000"/>
                <a:headEnd/>
                <a:tailEnd/>
              </a:ln>
            </p:spPr>
            <p:txBody>
              <a:bodyPr>
                <a:spAutoFit/>
              </a:bodyPr>
              <a:lstStyle/>
              <a:p>
                <a:pPr algn="ctr" eaLnBrk="1" hangingPunct="1">
                  <a:spcBef>
                    <a:spcPct val="50000"/>
                  </a:spcBef>
                </a:pPr>
                <a:r>
                  <a:rPr lang="en-US">
                    <a:solidFill>
                      <a:schemeClr val="hlink"/>
                    </a:solidFill>
                    <a:latin typeface="Comic Sans MS" pitchFamily="66" charset="0"/>
                  </a:rPr>
                  <a:t>Alternative</a:t>
                </a:r>
              </a:p>
            </p:txBody>
          </p:sp>
        </p:grpSp>
      </p:gr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Creating a Simulation</a:t>
            </a:r>
          </a:p>
        </p:txBody>
      </p:sp>
      <p:sp>
        <p:nvSpPr>
          <p:cNvPr id="3" name="Content Placeholder 2"/>
          <p:cNvSpPr>
            <a:spLocks noGrp="1"/>
          </p:cNvSpPr>
          <p:nvPr>
            <p:ph idx="1"/>
          </p:nvPr>
        </p:nvSpPr>
        <p:spPr/>
        <p:txBody>
          <a:bodyPr/>
          <a:lstStyle/>
          <a:p>
            <a:r>
              <a:rPr lang="en-US" dirty="0"/>
              <a:t>When a </a:t>
            </a:r>
            <a:r>
              <a:rPr lang="en-US" b="1" dirty="0"/>
              <a:t>Simulation</a:t>
            </a:r>
            <a:r>
              <a:rPr lang="en-US" dirty="0"/>
              <a:t> is created, ResSim creates…</a:t>
            </a:r>
          </a:p>
          <a:p>
            <a:pPr lvl="1"/>
            <a:r>
              <a:rPr lang="en-US" dirty="0"/>
              <a:t>a new folder with the name of the Simulation in the </a:t>
            </a:r>
            <a:r>
              <a:rPr lang="en-US" i="1" dirty="0"/>
              <a:t>watershed</a:t>
            </a:r>
            <a:r>
              <a:rPr lang="en-US" dirty="0"/>
              <a:t>/</a:t>
            </a:r>
            <a:r>
              <a:rPr lang="en-US" dirty="0" err="1"/>
              <a:t>rss</a:t>
            </a:r>
            <a:r>
              <a:rPr lang="en-US" dirty="0"/>
              <a:t> folder and puts a </a:t>
            </a:r>
            <a:r>
              <a:rPr lang="en-US" b="1" dirty="0"/>
              <a:t>copy</a:t>
            </a:r>
            <a:r>
              <a:rPr lang="en-US" dirty="0"/>
              <a:t> of the watershed in it with those files needed to represent the selected alternatives</a:t>
            </a:r>
          </a:p>
          <a:p>
            <a:pPr lvl="1"/>
            <a:r>
              <a:rPr lang="en-US" dirty="0"/>
              <a:t>a DSS file called </a:t>
            </a:r>
            <a:r>
              <a:rPr lang="en-US" b="1" dirty="0"/>
              <a:t>simulation.dss</a:t>
            </a:r>
            <a:r>
              <a:rPr lang="en-US" dirty="0"/>
              <a:t> in the simulation folder and puts a copy of all the </a:t>
            </a:r>
            <a:r>
              <a:rPr lang="en-US" b="1" dirty="0"/>
              <a:t>input time-series</a:t>
            </a:r>
            <a:r>
              <a:rPr lang="en-US" dirty="0"/>
              <a:t> records needed for the selected alternatives.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52E47566-15C8-42AB-B075-70312E4B7C95}"/>
              </a:ext>
            </a:extLst>
          </p:cNvPr>
          <p:cNvPicPr>
            <a:picLocks noChangeAspect="1"/>
          </p:cNvPicPr>
          <p:nvPr/>
        </p:nvPicPr>
        <p:blipFill>
          <a:blip r:embed="rId3"/>
          <a:stretch>
            <a:fillRect/>
          </a:stretch>
        </p:blipFill>
        <p:spPr>
          <a:xfrm>
            <a:off x="3362878" y="1543050"/>
            <a:ext cx="5648389" cy="4104366"/>
          </a:xfrm>
          <a:prstGeom prst="rect">
            <a:avLst/>
          </a:prstGeom>
        </p:spPr>
      </p:pic>
      <p:sp>
        <p:nvSpPr>
          <p:cNvPr id="28675" name="Rectangle 2"/>
          <p:cNvSpPr>
            <a:spLocks noGrp="1" noChangeArrowheads="1"/>
          </p:cNvSpPr>
          <p:nvPr>
            <p:ph type="title"/>
          </p:nvPr>
        </p:nvSpPr>
        <p:spPr/>
        <p:txBody>
          <a:bodyPr/>
          <a:lstStyle/>
          <a:p>
            <a:pPr eaLnBrk="1" hangingPunct="1"/>
            <a:r>
              <a:rPr lang="en-US"/>
              <a:t>Running a Simulation</a:t>
            </a:r>
          </a:p>
        </p:txBody>
      </p:sp>
      <p:sp>
        <p:nvSpPr>
          <p:cNvPr id="28676" name="Rectangle 3"/>
          <p:cNvSpPr>
            <a:spLocks noGrp="1" noChangeArrowheads="1"/>
          </p:cNvSpPr>
          <p:nvPr>
            <p:ph idx="1"/>
          </p:nvPr>
        </p:nvSpPr>
        <p:spPr>
          <a:xfrm>
            <a:off x="609600" y="1543050"/>
            <a:ext cx="2825578" cy="5010150"/>
          </a:xfrm>
        </p:spPr>
        <p:txBody>
          <a:bodyPr/>
          <a:lstStyle/>
          <a:p>
            <a:pPr eaLnBrk="1" hangingPunct="1"/>
            <a:r>
              <a:rPr lang="en-US" sz="2200" dirty="0"/>
              <a:t>Make an alternative “</a:t>
            </a:r>
            <a:r>
              <a:rPr lang="en-US" sz="2200" b="1" dirty="0"/>
              <a:t>Active</a:t>
            </a:r>
            <a:r>
              <a:rPr lang="en-US" sz="2200" dirty="0"/>
              <a:t>” 	    (right click menu)</a:t>
            </a:r>
          </a:p>
          <a:p>
            <a:pPr eaLnBrk="1" hangingPunct="1"/>
            <a:r>
              <a:rPr lang="en-US" sz="2200" b="1" dirty="0"/>
              <a:t>Compute</a:t>
            </a:r>
            <a:r>
              <a:rPr lang="en-US" sz="2200" dirty="0"/>
              <a:t> and check the Compute Dialog for successful computation or errors and warnings</a:t>
            </a:r>
          </a:p>
        </p:txBody>
      </p:sp>
      <p:sp>
        <p:nvSpPr>
          <p:cNvPr id="265223" name="Oval 7"/>
          <p:cNvSpPr>
            <a:spLocks noChangeArrowheads="1"/>
          </p:cNvSpPr>
          <p:nvPr/>
        </p:nvSpPr>
        <p:spPr bwMode="auto">
          <a:xfrm>
            <a:off x="8063265" y="4403623"/>
            <a:ext cx="855310" cy="275019"/>
          </a:xfrm>
          <a:prstGeom prst="ellipse">
            <a:avLst/>
          </a:prstGeom>
          <a:noFill/>
          <a:ln w="34925">
            <a:solidFill>
              <a:srgbClr val="FF3300"/>
            </a:solidFill>
            <a:miter lim="800000"/>
            <a:headEnd/>
            <a:tailEnd/>
          </a:ln>
        </p:spPr>
        <p:txBody>
          <a:bodyPr wrap="none" anchor="ctr"/>
          <a:lstStyle/>
          <a:p>
            <a:endParaRPr lang="en-US"/>
          </a:p>
        </p:txBody>
      </p:sp>
      <p:pic>
        <p:nvPicPr>
          <p:cNvPr id="6" name="Picture 5">
            <a:extLst>
              <a:ext uri="{FF2B5EF4-FFF2-40B4-BE49-F238E27FC236}">
                <a16:creationId xmlns:a16="http://schemas.microsoft.com/office/drawing/2014/main" id="{2E475B4B-7ACF-4161-9916-DAE7C9A7DFD7}"/>
              </a:ext>
            </a:extLst>
          </p:cNvPr>
          <p:cNvPicPr>
            <a:picLocks noChangeAspect="1"/>
          </p:cNvPicPr>
          <p:nvPr/>
        </p:nvPicPr>
        <p:blipFill>
          <a:blip r:embed="rId4"/>
          <a:stretch>
            <a:fillRect/>
          </a:stretch>
        </p:blipFill>
        <p:spPr>
          <a:xfrm>
            <a:off x="7505899" y="2807023"/>
            <a:ext cx="1560600" cy="1418728"/>
          </a:xfrm>
          <a:prstGeom prst="rect">
            <a:avLst/>
          </a:prstGeom>
        </p:spPr>
      </p:pic>
      <p:sp>
        <p:nvSpPr>
          <p:cNvPr id="11" name="Oval 7"/>
          <p:cNvSpPr>
            <a:spLocks noChangeArrowheads="1"/>
          </p:cNvSpPr>
          <p:nvPr/>
        </p:nvSpPr>
        <p:spPr bwMode="auto">
          <a:xfrm>
            <a:off x="7545986" y="3162460"/>
            <a:ext cx="870227" cy="353927"/>
          </a:xfrm>
          <a:prstGeom prst="ellipse">
            <a:avLst/>
          </a:prstGeom>
          <a:noFill/>
          <a:ln w="34925">
            <a:solidFill>
              <a:srgbClr val="FF3300"/>
            </a:solidFill>
            <a:miter lim="800000"/>
            <a:headEnd/>
            <a:tailEnd/>
          </a:ln>
        </p:spPr>
        <p:txBody>
          <a:bodyPr wrap="none" anchor="ctr"/>
          <a:lstStyle/>
          <a:p>
            <a:endParaRPr lang="en-US"/>
          </a:p>
        </p:txBody>
      </p:sp>
      <p:pic>
        <p:nvPicPr>
          <p:cNvPr id="8" name="Picture 7">
            <a:extLst>
              <a:ext uri="{FF2B5EF4-FFF2-40B4-BE49-F238E27FC236}">
                <a16:creationId xmlns:a16="http://schemas.microsoft.com/office/drawing/2014/main" id="{F3DD8740-4759-405C-9BD2-B9B18E8291B2}"/>
              </a:ext>
            </a:extLst>
          </p:cNvPr>
          <p:cNvPicPr>
            <a:picLocks noChangeAspect="1"/>
          </p:cNvPicPr>
          <p:nvPr/>
        </p:nvPicPr>
        <p:blipFill>
          <a:blip r:embed="rId5"/>
          <a:stretch>
            <a:fillRect/>
          </a:stretch>
        </p:blipFill>
        <p:spPr>
          <a:xfrm>
            <a:off x="3984282" y="2678058"/>
            <a:ext cx="2939947" cy="2492938"/>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r>
              <a:rPr lang="en-US"/>
              <a:t>Common Simulation Errors</a:t>
            </a:r>
          </a:p>
        </p:txBody>
      </p:sp>
      <p:sp>
        <p:nvSpPr>
          <p:cNvPr id="29699" name="Rectangle 3"/>
          <p:cNvSpPr>
            <a:spLocks noGrp="1" noChangeArrowheads="1"/>
          </p:cNvSpPr>
          <p:nvPr>
            <p:ph type="body" idx="1"/>
          </p:nvPr>
        </p:nvSpPr>
        <p:spPr>
          <a:xfrm>
            <a:off x="488950" y="3904735"/>
            <a:ext cx="8534400" cy="2591315"/>
          </a:xfrm>
        </p:spPr>
        <p:txBody>
          <a:bodyPr/>
          <a:lstStyle/>
          <a:p>
            <a:pPr marL="347663" indent="-347663" eaLnBrk="1" hangingPunct="1">
              <a:lnSpc>
                <a:spcPct val="90000"/>
              </a:lnSpc>
              <a:spcBef>
                <a:spcPts val="0"/>
              </a:spcBef>
              <a:spcAft>
                <a:spcPts val="600"/>
              </a:spcAft>
            </a:pPr>
            <a:r>
              <a:rPr lang="en-US" sz="2400" dirty="0"/>
              <a:t>Choosing a simulation </a:t>
            </a:r>
            <a:r>
              <a:rPr lang="en-US" sz="2400" i="1" dirty="0"/>
              <a:t>time window </a:t>
            </a:r>
            <a:r>
              <a:rPr lang="en-US" sz="2400" dirty="0"/>
              <a:t>that is beyond the coverage of the selected time-series data</a:t>
            </a:r>
          </a:p>
          <a:p>
            <a:pPr marL="347663" indent="-347663" eaLnBrk="1" hangingPunct="1">
              <a:lnSpc>
                <a:spcPct val="90000"/>
              </a:lnSpc>
              <a:spcBef>
                <a:spcPts val="0"/>
              </a:spcBef>
              <a:spcAft>
                <a:spcPts val="600"/>
              </a:spcAft>
            </a:pPr>
            <a:r>
              <a:rPr lang="en-US" sz="2400" dirty="0"/>
              <a:t>One or more </a:t>
            </a:r>
            <a:r>
              <a:rPr lang="en-US" sz="2400" i="1" dirty="0"/>
              <a:t>Initial conditions </a:t>
            </a:r>
            <a:r>
              <a:rPr lang="en-US" sz="2400" dirty="0"/>
              <a:t>are not specified in the </a:t>
            </a:r>
            <a:r>
              <a:rPr lang="en-US" sz="2400" dirty="0" err="1"/>
              <a:t>Lookback</a:t>
            </a:r>
            <a:r>
              <a:rPr lang="en-US" sz="2400" dirty="0"/>
              <a:t> tab of the Alternative Editor</a:t>
            </a:r>
          </a:p>
          <a:p>
            <a:pPr marL="347663" indent="-347663" eaLnBrk="1" hangingPunct="1">
              <a:lnSpc>
                <a:spcPct val="90000"/>
              </a:lnSpc>
              <a:spcBef>
                <a:spcPts val="0"/>
              </a:spcBef>
              <a:spcAft>
                <a:spcPts val="600"/>
              </a:spcAft>
            </a:pPr>
            <a:r>
              <a:rPr lang="en-US" sz="2400" dirty="0"/>
              <a:t>Input time-series has </a:t>
            </a:r>
            <a:r>
              <a:rPr lang="en-US" sz="2400" i="1" dirty="0"/>
              <a:t>missing data</a:t>
            </a:r>
          </a:p>
        </p:txBody>
      </p:sp>
      <p:pic>
        <p:nvPicPr>
          <p:cNvPr id="3" name="Picture 2">
            <a:extLst>
              <a:ext uri="{FF2B5EF4-FFF2-40B4-BE49-F238E27FC236}">
                <a16:creationId xmlns:a16="http://schemas.microsoft.com/office/drawing/2014/main" id="{7D4E6FF7-A056-49CC-9D83-9665896C24DD}"/>
              </a:ext>
            </a:extLst>
          </p:cNvPr>
          <p:cNvPicPr>
            <a:picLocks noChangeAspect="1"/>
          </p:cNvPicPr>
          <p:nvPr/>
        </p:nvPicPr>
        <p:blipFill>
          <a:blip r:embed="rId3"/>
          <a:stretch>
            <a:fillRect/>
          </a:stretch>
        </p:blipFill>
        <p:spPr>
          <a:xfrm>
            <a:off x="3209009" y="1397795"/>
            <a:ext cx="3094281" cy="2506940"/>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r>
              <a:rPr lang="en-US"/>
              <a:t>Common Simulation Errors</a:t>
            </a:r>
          </a:p>
        </p:txBody>
      </p:sp>
      <p:sp>
        <p:nvSpPr>
          <p:cNvPr id="30723" name="Rectangle 3"/>
          <p:cNvSpPr>
            <a:spLocks noGrp="1" noChangeArrowheads="1"/>
          </p:cNvSpPr>
          <p:nvPr>
            <p:ph type="body" idx="1"/>
          </p:nvPr>
        </p:nvSpPr>
        <p:spPr>
          <a:xfrm>
            <a:off x="509588" y="1735138"/>
            <a:ext cx="8534400" cy="4532312"/>
          </a:xfrm>
        </p:spPr>
        <p:txBody>
          <a:bodyPr/>
          <a:lstStyle/>
          <a:p>
            <a:pPr marL="347663" indent="-347663" eaLnBrk="1" hangingPunct="1">
              <a:lnSpc>
                <a:spcPct val="80000"/>
              </a:lnSpc>
              <a:spcBef>
                <a:spcPts val="0"/>
              </a:spcBef>
              <a:spcAft>
                <a:spcPts val="1200"/>
              </a:spcAft>
            </a:pPr>
            <a:r>
              <a:rPr lang="en-US" sz="2800" i="1" dirty="0"/>
              <a:t>Input Time-Series </a:t>
            </a:r>
            <a:r>
              <a:rPr lang="en-US" sz="2800" dirty="0"/>
              <a:t>have not been specified on the Time-series tab of the Alternative Editor</a:t>
            </a:r>
          </a:p>
          <a:p>
            <a:pPr marL="347663" indent="-347663" eaLnBrk="1" hangingPunct="1">
              <a:lnSpc>
                <a:spcPct val="80000"/>
              </a:lnSpc>
              <a:spcBef>
                <a:spcPts val="0"/>
              </a:spcBef>
              <a:spcAft>
                <a:spcPts val="1200"/>
              </a:spcAft>
            </a:pPr>
            <a:r>
              <a:rPr lang="en-US" sz="2800" dirty="0"/>
              <a:t>A required Time Series is incompletely specified or the specified </a:t>
            </a:r>
            <a:r>
              <a:rPr lang="en-US" sz="2800" i="1" dirty="0"/>
              <a:t>file &amp;/or pathname cannot be found</a:t>
            </a:r>
            <a:r>
              <a:rPr lang="en-US" sz="2800" dirty="0"/>
              <a:t>.</a:t>
            </a:r>
          </a:p>
          <a:p>
            <a:pPr marL="347663" indent="-347663" eaLnBrk="1" hangingPunct="1">
              <a:lnSpc>
                <a:spcPct val="80000"/>
              </a:lnSpc>
              <a:spcBef>
                <a:spcPts val="0"/>
              </a:spcBef>
              <a:spcAft>
                <a:spcPts val="1200"/>
              </a:spcAft>
            </a:pPr>
            <a:r>
              <a:rPr lang="en-US" sz="2800" i="1" dirty="0"/>
              <a:t>Inflows at Headwater junction(s) </a:t>
            </a:r>
            <a:r>
              <a:rPr lang="en-US" sz="2800" dirty="0"/>
              <a:t>are not identified or specified</a:t>
            </a:r>
          </a:p>
          <a:p>
            <a:pPr marL="347663" indent="-347663" eaLnBrk="1" hangingPunct="1">
              <a:lnSpc>
                <a:spcPct val="80000"/>
              </a:lnSpc>
              <a:spcBef>
                <a:spcPts val="0"/>
              </a:spcBef>
              <a:spcAft>
                <a:spcPts val="1200"/>
              </a:spcAft>
            </a:pPr>
            <a:r>
              <a:rPr lang="en-US" sz="2800" i="1" dirty="0"/>
              <a:t>Routing parameters </a:t>
            </a:r>
            <a:r>
              <a:rPr lang="en-US" sz="2800" dirty="0"/>
              <a:t>are not entered</a:t>
            </a:r>
          </a:p>
          <a:p>
            <a:pPr marL="347663" indent="-347663" eaLnBrk="1" hangingPunct="1">
              <a:lnSpc>
                <a:spcPct val="80000"/>
              </a:lnSpc>
              <a:spcBef>
                <a:spcPts val="0"/>
              </a:spcBef>
              <a:spcAft>
                <a:spcPts val="1200"/>
              </a:spcAft>
            </a:pPr>
            <a:r>
              <a:rPr lang="en-US" sz="2800" dirty="0"/>
              <a:t>Reservoir </a:t>
            </a:r>
            <a:r>
              <a:rPr lang="en-US" sz="2800" i="1" dirty="0"/>
              <a:t>data is incomplete </a:t>
            </a:r>
            <a:r>
              <a:rPr lang="en-US" sz="2800" dirty="0"/>
              <a:t>(pool definition, outlet capacity, zones, rules)</a:t>
            </a:r>
          </a:p>
          <a:p>
            <a:pPr marL="347663" indent="-347663" eaLnBrk="1" hangingPunct="1">
              <a:lnSpc>
                <a:spcPct val="80000"/>
              </a:lnSpc>
              <a:spcBef>
                <a:spcPts val="0"/>
              </a:spcBef>
              <a:spcAft>
                <a:spcPts val="1200"/>
              </a:spcAft>
            </a:pPr>
            <a:r>
              <a:rPr lang="en-US" sz="2800" dirty="0"/>
              <a:t>Incomplete or broken </a:t>
            </a:r>
            <a:r>
              <a:rPr lang="en-US" sz="2800" i="1" dirty="0"/>
              <a:t>network connectivity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8"/>
          <p:cNvSpPr>
            <a:spLocks noGrp="1" noChangeArrowheads="1"/>
          </p:cNvSpPr>
          <p:nvPr>
            <p:ph type="title"/>
          </p:nvPr>
        </p:nvSpPr>
        <p:spPr/>
        <p:txBody>
          <a:bodyPr/>
          <a:lstStyle/>
          <a:p>
            <a:r>
              <a:rPr lang="en-US"/>
              <a:t>Editing a Simulation</a:t>
            </a:r>
          </a:p>
        </p:txBody>
      </p:sp>
      <p:sp>
        <p:nvSpPr>
          <p:cNvPr id="13" name="Content Placeholder 12"/>
          <p:cNvSpPr>
            <a:spLocks noGrp="1"/>
          </p:cNvSpPr>
          <p:nvPr>
            <p:ph idx="1"/>
          </p:nvPr>
        </p:nvSpPr>
        <p:spPr>
          <a:xfrm>
            <a:off x="609600" y="1543050"/>
            <a:ext cx="3705225" cy="5010150"/>
          </a:xfrm>
        </p:spPr>
        <p:txBody>
          <a:bodyPr/>
          <a:lstStyle/>
          <a:p>
            <a:pPr marL="290513" lvl="1">
              <a:lnSpc>
                <a:spcPct val="90000"/>
              </a:lnSpc>
              <a:spcBef>
                <a:spcPts val="0"/>
              </a:spcBef>
            </a:pPr>
            <a:r>
              <a:rPr lang="en-US" sz="2400" dirty="0"/>
              <a:t>Open the </a:t>
            </a:r>
            <a:r>
              <a:rPr lang="en-US" sz="2400" b="1" dirty="0"/>
              <a:t>Simulation </a:t>
            </a:r>
          </a:p>
          <a:p>
            <a:pPr marL="290513" lvl="1">
              <a:lnSpc>
                <a:spcPct val="90000"/>
              </a:lnSpc>
              <a:spcBef>
                <a:spcPts val="0"/>
              </a:spcBef>
              <a:buNone/>
              <a:tabLst>
                <a:tab pos="568325" algn="l"/>
              </a:tabLst>
            </a:pPr>
            <a:r>
              <a:rPr lang="en-US" sz="2400" b="1" dirty="0"/>
              <a:t>		Editor</a:t>
            </a:r>
            <a:r>
              <a:rPr lang="en-US" sz="2400" dirty="0"/>
              <a:t> from the …</a:t>
            </a:r>
          </a:p>
          <a:p>
            <a:pPr marL="690563" lvl="2">
              <a:lnSpc>
                <a:spcPct val="90000"/>
              </a:lnSpc>
              <a:spcBef>
                <a:spcPts val="0"/>
              </a:spcBef>
            </a:pPr>
            <a:r>
              <a:rPr lang="en-US" sz="2000" b="1" dirty="0"/>
              <a:t>Simulation</a:t>
            </a:r>
            <a:r>
              <a:rPr lang="en-US" sz="2000" dirty="0"/>
              <a:t> menu:</a:t>
            </a:r>
          </a:p>
          <a:p>
            <a:pPr marL="1147763" lvl="3">
              <a:lnSpc>
                <a:spcPct val="90000"/>
              </a:lnSpc>
              <a:spcBef>
                <a:spcPts val="0"/>
              </a:spcBef>
              <a:buNone/>
            </a:pPr>
            <a:r>
              <a:rPr lang="en-US" sz="2000" dirty="0"/>
              <a:t>Select </a:t>
            </a:r>
            <a:r>
              <a:rPr lang="en-US" sz="2000" b="1" dirty="0"/>
              <a:t>New…</a:t>
            </a:r>
            <a:r>
              <a:rPr lang="en-US" sz="2000" dirty="0"/>
              <a:t> </a:t>
            </a:r>
          </a:p>
          <a:p>
            <a:pPr marL="290513" lvl="1">
              <a:lnSpc>
                <a:spcPct val="90000"/>
              </a:lnSpc>
              <a:spcBef>
                <a:spcPts val="0"/>
              </a:spcBef>
              <a:buNone/>
              <a:tabLst>
                <a:tab pos="461963" algn="l"/>
                <a:tab pos="684213" algn="l"/>
              </a:tabLst>
            </a:pPr>
            <a:r>
              <a:rPr lang="en-US" sz="2400" dirty="0"/>
              <a:t>			</a:t>
            </a:r>
            <a:r>
              <a:rPr lang="en-US" sz="2000" dirty="0"/>
              <a:t>Or</a:t>
            </a:r>
            <a:endParaRPr lang="en-US" sz="2400" dirty="0"/>
          </a:p>
          <a:p>
            <a:pPr marL="690563" lvl="2">
              <a:lnSpc>
                <a:spcPct val="90000"/>
              </a:lnSpc>
              <a:spcBef>
                <a:spcPts val="0"/>
              </a:spcBef>
            </a:pPr>
            <a:r>
              <a:rPr lang="en-US" sz="2000" dirty="0"/>
              <a:t>Context menu:</a:t>
            </a:r>
          </a:p>
          <a:p>
            <a:pPr marL="912813" lvl="2" indent="0">
              <a:lnSpc>
                <a:spcPct val="90000"/>
              </a:lnSpc>
              <a:spcBef>
                <a:spcPts val="0"/>
              </a:spcBef>
              <a:buNone/>
            </a:pPr>
            <a:r>
              <a:rPr lang="en-US" sz="2400" dirty="0"/>
              <a:t>Right-click on the simulation name in the </a:t>
            </a:r>
            <a:r>
              <a:rPr lang="en-US" sz="2400" b="1" dirty="0"/>
              <a:t>Control Panel</a:t>
            </a:r>
          </a:p>
          <a:p>
            <a:pPr marL="290513" lvl="1">
              <a:lnSpc>
                <a:spcPct val="90000"/>
              </a:lnSpc>
              <a:spcBef>
                <a:spcPts val="600"/>
              </a:spcBef>
            </a:pPr>
            <a:r>
              <a:rPr lang="en-US" sz="2400" dirty="0"/>
              <a:t>Change </a:t>
            </a:r>
            <a:r>
              <a:rPr lang="en-US" sz="2400" b="1" dirty="0" err="1"/>
              <a:t>Lookback</a:t>
            </a:r>
            <a:r>
              <a:rPr lang="en-US" sz="2400" dirty="0"/>
              <a:t> or </a:t>
            </a:r>
            <a:r>
              <a:rPr lang="en-US" sz="2400" b="1" dirty="0"/>
              <a:t>End</a:t>
            </a:r>
            <a:r>
              <a:rPr lang="en-US" sz="2400" dirty="0"/>
              <a:t>   date and/or time</a:t>
            </a:r>
          </a:p>
          <a:p>
            <a:pPr marL="290513" lvl="1">
              <a:lnSpc>
                <a:spcPct val="90000"/>
              </a:lnSpc>
              <a:spcBef>
                <a:spcPts val="600"/>
              </a:spcBef>
            </a:pPr>
            <a:r>
              <a:rPr lang="en-US" sz="2400" dirty="0"/>
              <a:t>Add or Drop an </a:t>
            </a:r>
            <a:r>
              <a:rPr lang="en-US" sz="2400" b="1" dirty="0"/>
              <a:t>Alternative</a:t>
            </a:r>
            <a:endParaRPr lang="en-US" sz="2400" dirty="0"/>
          </a:p>
          <a:p>
            <a:pPr marL="290513" lvl="1">
              <a:lnSpc>
                <a:spcPct val="90000"/>
              </a:lnSpc>
              <a:spcBef>
                <a:spcPts val="600"/>
              </a:spcBef>
            </a:pPr>
            <a:r>
              <a:rPr lang="en-US" sz="2400" dirty="0"/>
              <a:t>Run a </a:t>
            </a:r>
            <a:r>
              <a:rPr lang="en-US" sz="2400" b="1" dirty="0"/>
              <a:t>New Extract</a:t>
            </a:r>
            <a:endParaRPr lang="en-US" sz="2400" dirty="0"/>
          </a:p>
          <a:p>
            <a:pPr marL="290513" lvl="1">
              <a:spcBef>
                <a:spcPts val="0"/>
              </a:spcBef>
            </a:pPr>
            <a:endParaRPr lang="en-US" sz="2400" dirty="0"/>
          </a:p>
        </p:txBody>
      </p:sp>
      <p:pic>
        <p:nvPicPr>
          <p:cNvPr id="6" name="Picture 5">
            <a:extLst>
              <a:ext uri="{FF2B5EF4-FFF2-40B4-BE49-F238E27FC236}">
                <a16:creationId xmlns:a16="http://schemas.microsoft.com/office/drawing/2014/main" id="{3BF786F9-AC3C-4E44-A831-2A28AFCC36C8}"/>
              </a:ext>
            </a:extLst>
          </p:cNvPr>
          <p:cNvPicPr>
            <a:picLocks noChangeAspect="1"/>
          </p:cNvPicPr>
          <p:nvPr/>
        </p:nvPicPr>
        <p:blipFill>
          <a:blip r:embed="rId3"/>
          <a:stretch>
            <a:fillRect/>
          </a:stretch>
        </p:blipFill>
        <p:spPr>
          <a:xfrm>
            <a:off x="4314825" y="1318463"/>
            <a:ext cx="2234095" cy="2605358"/>
          </a:xfrm>
          <a:prstGeom prst="rect">
            <a:avLst/>
          </a:prstGeom>
        </p:spPr>
      </p:pic>
      <p:pic>
        <p:nvPicPr>
          <p:cNvPr id="8" name="Picture 7">
            <a:extLst>
              <a:ext uri="{FF2B5EF4-FFF2-40B4-BE49-F238E27FC236}">
                <a16:creationId xmlns:a16="http://schemas.microsoft.com/office/drawing/2014/main" id="{4CC5DF25-03CE-430A-95D5-AA95DDA4D9E8}"/>
              </a:ext>
            </a:extLst>
          </p:cNvPr>
          <p:cNvPicPr>
            <a:picLocks noChangeAspect="1"/>
          </p:cNvPicPr>
          <p:nvPr/>
        </p:nvPicPr>
        <p:blipFill>
          <a:blip r:embed="rId4"/>
          <a:stretch>
            <a:fillRect/>
          </a:stretch>
        </p:blipFill>
        <p:spPr>
          <a:xfrm>
            <a:off x="6804139" y="1324238"/>
            <a:ext cx="1838095" cy="2104762"/>
          </a:xfrm>
          <a:prstGeom prst="rect">
            <a:avLst/>
          </a:prstGeom>
        </p:spPr>
      </p:pic>
      <p:pic>
        <p:nvPicPr>
          <p:cNvPr id="10" name="Picture 9">
            <a:extLst>
              <a:ext uri="{FF2B5EF4-FFF2-40B4-BE49-F238E27FC236}">
                <a16:creationId xmlns:a16="http://schemas.microsoft.com/office/drawing/2014/main" id="{9D57EF47-BCD9-48BB-A6D4-42E244E0F3A6}"/>
              </a:ext>
            </a:extLst>
          </p:cNvPr>
          <p:cNvPicPr>
            <a:picLocks noChangeAspect="1"/>
          </p:cNvPicPr>
          <p:nvPr/>
        </p:nvPicPr>
        <p:blipFill>
          <a:blip r:embed="rId5"/>
          <a:stretch>
            <a:fillRect/>
          </a:stretch>
        </p:blipFill>
        <p:spPr>
          <a:xfrm>
            <a:off x="5153411" y="3301659"/>
            <a:ext cx="3402068" cy="3472069"/>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5"/>
          <p:cNvSpPr>
            <a:spLocks noGrp="1" noChangeArrowheads="1"/>
          </p:cNvSpPr>
          <p:nvPr>
            <p:ph type="body" idx="1"/>
          </p:nvPr>
        </p:nvSpPr>
        <p:spPr>
          <a:xfrm>
            <a:off x="522288" y="1511300"/>
            <a:ext cx="8496300" cy="4697413"/>
          </a:xfrm>
        </p:spPr>
        <p:txBody>
          <a:bodyPr/>
          <a:lstStyle/>
          <a:p>
            <a:pPr eaLnBrk="1" hangingPunct="1"/>
            <a:r>
              <a:rPr lang="en-US" sz="2800" dirty="0"/>
              <a:t>When changing input time series links</a:t>
            </a:r>
            <a:endParaRPr lang="en-US" sz="1400" dirty="0"/>
          </a:p>
          <a:p>
            <a:pPr eaLnBrk="1" hangingPunct="1"/>
            <a:r>
              <a:rPr lang="en-US" sz="2800" dirty="0"/>
              <a:t>When expanding the simulation time window beyond the dates for which the data was extracted:</a:t>
            </a:r>
          </a:p>
          <a:p>
            <a:pPr lvl="1" eaLnBrk="1" hangingPunct="1"/>
            <a:r>
              <a:rPr lang="en-US" sz="2600" dirty="0"/>
              <a:t>If the </a:t>
            </a:r>
            <a:r>
              <a:rPr lang="en-US" sz="2600" b="1" dirty="0">
                <a:solidFill>
                  <a:schemeClr val="hlink"/>
                </a:solidFill>
              </a:rPr>
              <a:t>lookback</a:t>
            </a:r>
            <a:r>
              <a:rPr lang="en-US" sz="2600" dirty="0"/>
              <a:t> is changed to an </a:t>
            </a:r>
            <a:r>
              <a:rPr lang="en-US" sz="2600" u="sng" dirty="0">
                <a:solidFill>
                  <a:schemeClr val="hlink"/>
                </a:solidFill>
              </a:rPr>
              <a:t>earlier</a:t>
            </a:r>
            <a:r>
              <a:rPr lang="en-US" sz="2600" dirty="0"/>
              <a:t> date</a:t>
            </a:r>
          </a:p>
          <a:p>
            <a:pPr lvl="1" eaLnBrk="1" hangingPunct="1"/>
            <a:r>
              <a:rPr lang="en-US" sz="2600" dirty="0"/>
              <a:t>If the </a:t>
            </a:r>
            <a:r>
              <a:rPr lang="en-US" sz="2600" b="1" dirty="0">
                <a:solidFill>
                  <a:schemeClr val="hlink"/>
                </a:solidFill>
              </a:rPr>
              <a:t>end</a:t>
            </a:r>
            <a:r>
              <a:rPr lang="en-US" sz="2600" dirty="0"/>
              <a:t> of the simulation is changed to a </a:t>
            </a:r>
            <a:r>
              <a:rPr lang="en-US" sz="2600" u="sng" dirty="0">
                <a:solidFill>
                  <a:schemeClr val="hlink"/>
                </a:solidFill>
              </a:rPr>
              <a:t>later</a:t>
            </a:r>
            <a:r>
              <a:rPr lang="en-US" sz="2600" dirty="0">
                <a:solidFill>
                  <a:schemeClr val="hlink"/>
                </a:solidFill>
              </a:rPr>
              <a:t> </a:t>
            </a:r>
            <a:r>
              <a:rPr lang="en-US" sz="2600" dirty="0"/>
              <a:t>date</a:t>
            </a:r>
          </a:p>
          <a:p>
            <a:pPr eaLnBrk="1" hangingPunct="1">
              <a:buFont typeface="Wingdings" pitchFamily="2" charset="2"/>
              <a:buNone/>
            </a:pPr>
            <a:r>
              <a:rPr lang="en-US" sz="2800" dirty="0"/>
              <a:t>Note …</a:t>
            </a:r>
          </a:p>
          <a:p>
            <a:pPr lvl="1" eaLnBrk="1" hangingPunct="1"/>
            <a:r>
              <a:rPr lang="en-US" sz="2600" dirty="0"/>
              <a:t>The simulation </a:t>
            </a:r>
            <a:r>
              <a:rPr lang="en-US" sz="2600" b="1" dirty="0">
                <a:solidFill>
                  <a:schemeClr val="hlink"/>
                </a:solidFill>
              </a:rPr>
              <a:t>start time</a:t>
            </a:r>
            <a:r>
              <a:rPr lang="en-US" sz="2600" dirty="0"/>
              <a:t> cannot be changed</a:t>
            </a:r>
          </a:p>
        </p:txBody>
      </p:sp>
      <p:sp>
        <p:nvSpPr>
          <p:cNvPr id="33795" name="Rectangle 6"/>
          <p:cNvSpPr>
            <a:spLocks noGrp="1" noChangeArrowheads="1"/>
          </p:cNvSpPr>
          <p:nvPr>
            <p:ph type="title"/>
          </p:nvPr>
        </p:nvSpPr>
        <p:spPr/>
        <p:txBody>
          <a:bodyPr/>
          <a:lstStyle/>
          <a:p>
            <a:pPr eaLnBrk="1" hangingPunct="1"/>
            <a:r>
              <a:rPr lang="en-US"/>
              <a:t>When to make a new Extract?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Rectangle 7"/>
          <p:cNvSpPr>
            <a:spLocks noGrp="1" noChangeArrowheads="1"/>
          </p:cNvSpPr>
          <p:nvPr>
            <p:ph type="title"/>
          </p:nvPr>
        </p:nvSpPr>
        <p:spPr/>
        <p:txBody>
          <a:bodyPr/>
          <a:lstStyle/>
          <a:p>
            <a:pPr eaLnBrk="1" hangingPunct="1"/>
            <a:r>
              <a:rPr lang="en-US"/>
              <a:t>Simulation Control Panel</a:t>
            </a:r>
          </a:p>
        </p:txBody>
      </p:sp>
      <p:sp>
        <p:nvSpPr>
          <p:cNvPr id="34821" name="Rectangle 8"/>
          <p:cNvSpPr>
            <a:spLocks noGrp="1" noChangeArrowheads="1"/>
          </p:cNvSpPr>
          <p:nvPr>
            <p:ph type="body" sz="half" idx="1"/>
          </p:nvPr>
        </p:nvSpPr>
        <p:spPr>
          <a:xfrm>
            <a:off x="531813" y="1601788"/>
            <a:ext cx="2506662" cy="4532312"/>
          </a:xfrm>
        </p:spPr>
        <p:txBody>
          <a:bodyPr/>
          <a:lstStyle/>
          <a:p>
            <a:pPr marL="238125" indent="-238125" eaLnBrk="1" hangingPunct="1">
              <a:lnSpc>
                <a:spcPct val="90000"/>
              </a:lnSpc>
              <a:spcBef>
                <a:spcPts val="600"/>
              </a:spcBef>
            </a:pPr>
            <a:r>
              <a:rPr lang="en-US" sz="2400" dirty="0"/>
              <a:t>Set an Alternative </a:t>
            </a:r>
            <a:r>
              <a:rPr lang="en-US" sz="2400" b="1" i="1" dirty="0"/>
              <a:t>Active</a:t>
            </a:r>
            <a:endParaRPr lang="en-US" sz="2400" b="1" dirty="0"/>
          </a:p>
          <a:p>
            <a:pPr marL="238125" indent="-238125" eaLnBrk="1" hangingPunct="1">
              <a:lnSpc>
                <a:spcPct val="90000"/>
              </a:lnSpc>
              <a:spcBef>
                <a:spcPts val="600"/>
              </a:spcBef>
            </a:pPr>
            <a:r>
              <a:rPr lang="en-US" sz="2400" b="1" dirty="0"/>
              <a:t>Compute</a:t>
            </a:r>
            <a:r>
              <a:rPr lang="en-US" sz="2400" dirty="0"/>
              <a:t> an  Alternative that is </a:t>
            </a:r>
            <a:r>
              <a:rPr lang="en-US" sz="2400" i="1" dirty="0"/>
              <a:t>not</a:t>
            </a:r>
            <a:r>
              <a:rPr lang="en-US" sz="2400" dirty="0"/>
              <a:t> active</a:t>
            </a:r>
          </a:p>
          <a:p>
            <a:pPr marL="238125" indent="-238125" eaLnBrk="1" hangingPunct="1">
              <a:lnSpc>
                <a:spcPct val="90000"/>
              </a:lnSpc>
              <a:spcBef>
                <a:spcPts val="600"/>
              </a:spcBef>
              <a:buClr>
                <a:srgbClr val="00B050"/>
              </a:buClr>
              <a:buFont typeface="Wingdings" pitchFamily="2" charset="2"/>
              <a:buChar char="þ"/>
            </a:pPr>
            <a:r>
              <a:rPr lang="en-US" sz="2400" dirty="0"/>
              <a:t>Check the Alternative boxes to </a:t>
            </a:r>
            <a:r>
              <a:rPr lang="en-US" sz="2400" i="1" dirty="0"/>
              <a:t>access results </a:t>
            </a:r>
            <a:r>
              <a:rPr lang="en-US" sz="2400" dirty="0"/>
              <a:t>for the </a:t>
            </a:r>
            <a:r>
              <a:rPr lang="en-US" sz="2400" i="1" dirty="0"/>
              <a:t>checked</a:t>
            </a:r>
            <a:r>
              <a:rPr lang="en-US" sz="2400" dirty="0"/>
              <a:t> Alternatives</a:t>
            </a:r>
          </a:p>
          <a:p>
            <a:pPr marL="238125" indent="-238125" eaLnBrk="1" hangingPunct="1">
              <a:lnSpc>
                <a:spcPct val="90000"/>
              </a:lnSpc>
              <a:spcBef>
                <a:spcPts val="600"/>
              </a:spcBef>
            </a:pPr>
            <a:r>
              <a:rPr lang="en-US" sz="2400" dirty="0"/>
              <a:t>Create </a:t>
            </a:r>
            <a:r>
              <a:rPr lang="en-US" sz="2400" b="1" dirty="0"/>
              <a:t>Trials</a:t>
            </a:r>
            <a:r>
              <a:rPr lang="en-US" sz="2400" dirty="0"/>
              <a:t>…</a:t>
            </a:r>
          </a:p>
        </p:txBody>
      </p:sp>
      <p:pic>
        <p:nvPicPr>
          <p:cNvPr id="3" name="Picture 2">
            <a:extLst>
              <a:ext uri="{FF2B5EF4-FFF2-40B4-BE49-F238E27FC236}">
                <a16:creationId xmlns:a16="http://schemas.microsoft.com/office/drawing/2014/main" id="{052209C6-03CF-4C20-B85D-A8C7C3D1C5DC}"/>
              </a:ext>
            </a:extLst>
          </p:cNvPr>
          <p:cNvPicPr>
            <a:picLocks noChangeAspect="1"/>
          </p:cNvPicPr>
          <p:nvPr/>
        </p:nvPicPr>
        <p:blipFill>
          <a:blip r:embed="rId3"/>
          <a:stretch>
            <a:fillRect/>
          </a:stretch>
        </p:blipFill>
        <p:spPr>
          <a:xfrm>
            <a:off x="2900424" y="1688220"/>
            <a:ext cx="5807855" cy="4340390"/>
          </a:xfrm>
          <a:prstGeom prst="rect">
            <a:avLst/>
          </a:prstGeom>
        </p:spPr>
      </p:pic>
      <p:pic>
        <p:nvPicPr>
          <p:cNvPr id="6" name="Picture 5">
            <a:extLst>
              <a:ext uri="{FF2B5EF4-FFF2-40B4-BE49-F238E27FC236}">
                <a16:creationId xmlns:a16="http://schemas.microsoft.com/office/drawing/2014/main" id="{B16CDFDF-A817-4289-8E0C-B0FA2C2D393B}"/>
              </a:ext>
            </a:extLst>
          </p:cNvPr>
          <p:cNvPicPr>
            <a:picLocks noChangeAspect="1"/>
          </p:cNvPicPr>
          <p:nvPr/>
        </p:nvPicPr>
        <p:blipFill>
          <a:blip r:embed="rId4"/>
          <a:stretch>
            <a:fillRect/>
          </a:stretch>
        </p:blipFill>
        <p:spPr>
          <a:xfrm>
            <a:off x="7929474" y="2864645"/>
            <a:ext cx="1079514" cy="1095010"/>
          </a:xfrm>
          <a:prstGeom prst="rect">
            <a:avLst/>
          </a:prstGeom>
        </p:spPr>
      </p:pic>
      <p:sp>
        <p:nvSpPr>
          <p:cNvPr id="34820" name="Oval 6"/>
          <p:cNvSpPr>
            <a:spLocks noChangeArrowheads="1"/>
          </p:cNvSpPr>
          <p:nvPr/>
        </p:nvSpPr>
        <p:spPr bwMode="auto">
          <a:xfrm>
            <a:off x="7766397" y="2711787"/>
            <a:ext cx="1242591" cy="1434425"/>
          </a:xfrm>
          <a:prstGeom prst="ellipse">
            <a:avLst/>
          </a:prstGeom>
          <a:noFill/>
          <a:ln w="25400">
            <a:solidFill>
              <a:srgbClr val="FF3300"/>
            </a:solidFill>
            <a:miter lim="800000"/>
            <a:headEnd/>
            <a:tailEnd/>
          </a:ln>
        </p:spPr>
        <p:txBody>
          <a:bodyPr wrap="none" anchor="ctr"/>
          <a:lstStyle/>
          <a:p>
            <a:endParaRPr lang="en-U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Rectangle 8"/>
          <p:cNvSpPr>
            <a:spLocks noGrp="1" noChangeArrowheads="1"/>
          </p:cNvSpPr>
          <p:nvPr>
            <p:ph type="title"/>
          </p:nvPr>
        </p:nvSpPr>
        <p:spPr/>
        <p:txBody>
          <a:bodyPr/>
          <a:lstStyle/>
          <a:p>
            <a:pPr eaLnBrk="1" hangingPunct="1"/>
            <a:r>
              <a:rPr lang="en-US"/>
              <a:t>“Set As Active”</a:t>
            </a:r>
          </a:p>
        </p:txBody>
      </p:sp>
      <p:sp>
        <p:nvSpPr>
          <p:cNvPr id="35844" name="Rectangle 9"/>
          <p:cNvSpPr>
            <a:spLocks noGrp="1" noChangeArrowheads="1"/>
          </p:cNvSpPr>
          <p:nvPr>
            <p:ph type="body" idx="1"/>
          </p:nvPr>
        </p:nvSpPr>
        <p:spPr>
          <a:xfrm>
            <a:off x="763588" y="4784948"/>
            <a:ext cx="7802562" cy="1441450"/>
          </a:xfrm>
          <a:solidFill>
            <a:schemeClr val="bg1"/>
          </a:solidFill>
        </p:spPr>
        <p:txBody>
          <a:bodyPr/>
          <a:lstStyle/>
          <a:p>
            <a:pPr eaLnBrk="1" hangingPunct="1"/>
            <a:r>
              <a:rPr lang="en-US" sz="2800" b="1" dirty="0"/>
              <a:t>Set As Active </a:t>
            </a:r>
            <a:r>
              <a:rPr lang="en-US" sz="2800" dirty="0"/>
              <a:t>- This command makes the alternative </a:t>
            </a:r>
            <a:r>
              <a:rPr lang="en-US" sz="2800" b="1" i="1" dirty="0"/>
              <a:t>editable</a:t>
            </a:r>
            <a:r>
              <a:rPr lang="en-US" sz="2800" dirty="0"/>
              <a:t> and displays its network in the map region.</a:t>
            </a:r>
          </a:p>
        </p:txBody>
      </p:sp>
      <p:pic>
        <p:nvPicPr>
          <p:cNvPr id="4" name="Picture 3">
            <a:extLst>
              <a:ext uri="{FF2B5EF4-FFF2-40B4-BE49-F238E27FC236}">
                <a16:creationId xmlns:a16="http://schemas.microsoft.com/office/drawing/2014/main" id="{AB7FCEB7-B2D4-4EC0-BB34-BD44A013B125}"/>
              </a:ext>
            </a:extLst>
          </p:cNvPr>
          <p:cNvPicPr>
            <a:picLocks noChangeAspect="1"/>
          </p:cNvPicPr>
          <p:nvPr/>
        </p:nvPicPr>
        <p:blipFill>
          <a:blip r:embed="rId3"/>
          <a:stretch>
            <a:fillRect/>
          </a:stretch>
        </p:blipFill>
        <p:spPr>
          <a:xfrm>
            <a:off x="763588" y="1561919"/>
            <a:ext cx="7871048" cy="3002503"/>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CF83714-65D8-4D6E-A738-1EFE58E8C0B3}"/>
              </a:ext>
            </a:extLst>
          </p:cNvPr>
          <p:cNvPicPr>
            <a:picLocks noChangeAspect="1"/>
          </p:cNvPicPr>
          <p:nvPr/>
        </p:nvPicPr>
        <p:blipFill>
          <a:blip r:embed="rId2"/>
          <a:stretch>
            <a:fillRect/>
          </a:stretch>
        </p:blipFill>
        <p:spPr>
          <a:xfrm>
            <a:off x="2895479" y="1515819"/>
            <a:ext cx="5988277" cy="4475225"/>
          </a:xfrm>
          <a:prstGeom prst="rect">
            <a:avLst/>
          </a:prstGeom>
        </p:spPr>
      </p:pic>
      <p:sp>
        <p:nvSpPr>
          <p:cNvPr id="37890" name="Title 6"/>
          <p:cNvSpPr>
            <a:spLocks noGrp="1"/>
          </p:cNvSpPr>
          <p:nvPr>
            <p:ph type="title"/>
          </p:nvPr>
        </p:nvSpPr>
        <p:spPr/>
        <p:txBody>
          <a:bodyPr/>
          <a:lstStyle/>
          <a:p>
            <a:pPr eaLnBrk="1" hangingPunct="1"/>
            <a:r>
              <a:rPr lang="en-US"/>
              <a:t>Run Manager</a:t>
            </a:r>
          </a:p>
        </p:txBody>
      </p:sp>
      <p:sp>
        <p:nvSpPr>
          <p:cNvPr id="37891" name="Content Placeholder 7"/>
          <p:cNvSpPr>
            <a:spLocks noGrp="1"/>
          </p:cNvSpPr>
          <p:nvPr>
            <p:ph idx="1"/>
          </p:nvPr>
        </p:nvSpPr>
        <p:spPr>
          <a:xfrm>
            <a:off x="538041" y="1471491"/>
            <a:ext cx="2357438" cy="5010150"/>
          </a:xfrm>
        </p:spPr>
        <p:txBody>
          <a:bodyPr/>
          <a:lstStyle/>
          <a:p>
            <a:pPr eaLnBrk="1" hangingPunct="1">
              <a:lnSpc>
                <a:spcPct val="90000"/>
              </a:lnSpc>
              <a:spcBef>
                <a:spcPts val="0"/>
              </a:spcBef>
              <a:spcAft>
                <a:spcPts val="600"/>
              </a:spcAft>
            </a:pPr>
            <a:r>
              <a:rPr lang="en-US" sz="2800" dirty="0"/>
              <a:t>Select and </a:t>
            </a:r>
            <a:r>
              <a:rPr lang="en-US" sz="2800" b="1" dirty="0"/>
              <a:t>compute multiple alternatives</a:t>
            </a:r>
          </a:p>
          <a:p>
            <a:pPr eaLnBrk="1" hangingPunct="1">
              <a:lnSpc>
                <a:spcPct val="90000"/>
              </a:lnSpc>
              <a:spcBef>
                <a:spcPts val="0"/>
              </a:spcBef>
              <a:spcAft>
                <a:spcPts val="600"/>
              </a:spcAft>
            </a:pPr>
            <a:r>
              <a:rPr lang="en-US" sz="2800" dirty="0"/>
              <a:t>Review Compute Status</a:t>
            </a:r>
          </a:p>
          <a:p>
            <a:pPr eaLnBrk="1" hangingPunct="1">
              <a:lnSpc>
                <a:spcPct val="90000"/>
              </a:lnSpc>
              <a:spcBef>
                <a:spcPts val="0"/>
              </a:spcBef>
              <a:spcAft>
                <a:spcPts val="600"/>
              </a:spcAft>
            </a:pPr>
            <a:r>
              <a:rPr lang="en-US" sz="2800" dirty="0"/>
              <a:t>View Compute Logs</a:t>
            </a:r>
          </a:p>
          <a:p>
            <a:pPr eaLnBrk="1" hangingPunct="1">
              <a:lnSpc>
                <a:spcPct val="90000"/>
              </a:lnSpc>
              <a:spcBef>
                <a:spcPts val="0"/>
              </a:spcBef>
              <a:spcAft>
                <a:spcPts val="600"/>
              </a:spcAft>
            </a:pPr>
            <a:endParaRPr lang="en-US" sz="2800" dirty="0"/>
          </a:p>
        </p:txBody>
      </p:sp>
      <p:pic>
        <p:nvPicPr>
          <p:cNvPr id="7" name="Picture 6">
            <a:extLst>
              <a:ext uri="{FF2B5EF4-FFF2-40B4-BE49-F238E27FC236}">
                <a16:creationId xmlns:a16="http://schemas.microsoft.com/office/drawing/2014/main" id="{6B6FC6E7-BAFC-4C18-967E-30BC93A3DB43}"/>
              </a:ext>
            </a:extLst>
          </p:cNvPr>
          <p:cNvPicPr>
            <a:picLocks noChangeAspect="1"/>
          </p:cNvPicPr>
          <p:nvPr/>
        </p:nvPicPr>
        <p:blipFill>
          <a:blip r:embed="rId3"/>
          <a:stretch>
            <a:fillRect/>
          </a:stretch>
        </p:blipFill>
        <p:spPr>
          <a:xfrm>
            <a:off x="4253683" y="3577097"/>
            <a:ext cx="3452460" cy="2904544"/>
          </a:xfrm>
          <a:prstGeom prst="rect">
            <a:avLst/>
          </a:prstGeom>
        </p:spPr>
      </p:pic>
      <p:sp>
        <p:nvSpPr>
          <p:cNvPr id="37893" name="Freeform 9"/>
          <p:cNvSpPr>
            <a:spLocks/>
          </p:cNvSpPr>
          <p:nvPr/>
        </p:nvSpPr>
        <p:spPr bwMode="auto">
          <a:xfrm flipV="1">
            <a:off x="3068456" y="3062317"/>
            <a:ext cx="1185227" cy="1208974"/>
          </a:xfrm>
          <a:custGeom>
            <a:avLst/>
            <a:gdLst>
              <a:gd name="T0" fmla="*/ 218749 w 6900"/>
              <a:gd name="T1" fmla="*/ 3467501 h 10385"/>
              <a:gd name="T2" fmla="*/ 166801 w 6900"/>
              <a:gd name="T3" fmla="*/ 2908071 h 10385"/>
              <a:gd name="T4" fmla="*/ 1219201 w 6900"/>
              <a:gd name="T5" fmla="*/ 0 h 10385"/>
              <a:gd name="T6" fmla="*/ 0 60000 65536"/>
              <a:gd name="T7" fmla="*/ 0 60000 65536"/>
              <a:gd name="T8" fmla="*/ 0 60000 65536"/>
            </a:gdLst>
            <a:ahLst/>
            <a:cxnLst>
              <a:cxn ang="T6">
                <a:pos x="T0" y="T1"/>
              </a:cxn>
              <a:cxn ang="T7">
                <a:pos x="T2" y="T3"/>
              </a:cxn>
              <a:cxn ang="T8">
                <a:pos x="T4" y="T5"/>
              </a:cxn>
            </a:cxnLst>
            <a:rect l="0" t="0" r="r" b="b"/>
            <a:pathLst>
              <a:path w="6900" h="10385">
                <a:moveTo>
                  <a:pt x="1238" y="10066"/>
                </a:moveTo>
                <a:cubicBezTo>
                  <a:pt x="2429" y="10385"/>
                  <a:pt x="0" y="10120"/>
                  <a:pt x="944" y="8442"/>
                </a:cubicBezTo>
                <a:cubicBezTo>
                  <a:pt x="1888" y="6764"/>
                  <a:pt x="5875" y="1451"/>
                  <a:pt x="6900" y="0"/>
                </a:cubicBezTo>
              </a:path>
            </a:pathLst>
          </a:custGeom>
          <a:noFill/>
          <a:ln w="28575" cap="flat" cmpd="sng">
            <a:solidFill>
              <a:srgbClr val="FF0000"/>
            </a:solidFill>
            <a:prstDash val="solid"/>
            <a:miter lim="800000"/>
            <a:headEnd type="none" w="med" len="med"/>
            <a:tailEnd type="triangle" w="lg" len="lg"/>
          </a:ln>
        </p:spPr>
        <p:txBody>
          <a:bodyPr/>
          <a:lstStyle/>
          <a:p>
            <a:endParaRPr lang="en-US"/>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906A833-DE2A-4C0A-8C30-EA41BD4DF610}"/>
              </a:ext>
            </a:extLst>
          </p:cNvPr>
          <p:cNvPicPr>
            <a:picLocks noChangeAspect="1"/>
          </p:cNvPicPr>
          <p:nvPr/>
        </p:nvPicPr>
        <p:blipFill>
          <a:blip r:embed="rId3"/>
          <a:stretch>
            <a:fillRect/>
          </a:stretch>
        </p:blipFill>
        <p:spPr>
          <a:xfrm>
            <a:off x="4941883" y="1878581"/>
            <a:ext cx="1980556" cy="3765502"/>
          </a:xfrm>
          <a:prstGeom prst="rect">
            <a:avLst/>
          </a:prstGeom>
        </p:spPr>
      </p:pic>
      <p:sp>
        <p:nvSpPr>
          <p:cNvPr id="38914" name="Rectangle 19"/>
          <p:cNvSpPr>
            <a:spLocks noGrp="1" noChangeArrowheads="1"/>
          </p:cNvSpPr>
          <p:nvPr>
            <p:ph type="body" sz="half" idx="1"/>
          </p:nvPr>
        </p:nvSpPr>
        <p:spPr>
          <a:xfrm>
            <a:off x="520700" y="1397000"/>
            <a:ext cx="4191000" cy="5006975"/>
          </a:xfrm>
          <a:noFill/>
        </p:spPr>
        <p:txBody>
          <a:bodyPr anchor="ctr"/>
          <a:lstStyle/>
          <a:p>
            <a:pPr eaLnBrk="1" hangingPunct="1">
              <a:lnSpc>
                <a:spcPct val="85000"/>
              </a:lnSpc>
              <a:spcBef>
                <a:spcPct val="45000"/>
              </a:spcBef>
            </a:pPr>
            <a:r>
              <a:rPr lang="en-US" dirty="0"/>
              <a:t>An Alternative is created  in the Reservoir Network module and belongs to the “base” </a:t>
            </a:r>
            <a:r>
              <a:rPr lang="en-US" dirty="0" err="1"/>
              <a:t>rss</a:t>
            </a:r>
            <a:r>
              <a:rPr lang="en-US" dirty="0"/>
              <a:t> folder of the watershed.</a:t>
            </a:r>
          </a:p>
          <a:p>
            <a:pPr eaLnBrk="1" hangingPunct="1">
              <a:lnSpc>
                <a:spcPct val="85000"/>
              </a:lnSpc>
              <a:spcBef>
                <a:spcPct val="45000"/>
              </a:spcBef>
            </a:pPr>
            <a:r>
              <a:rPr lang="en-US" dirty="0"/>
              <a:t>When a simulation is created, a </a:t>
            </a:r>
            <a:r>
              <a:rPr lang="en-US" b="1" u="sng" dirty="0"/>
              <a:t>copy</a:t>
            </a:r>
            <a:r>
              <a:rPr lang="en-US" dirty="0"/>
              <a:t> of the Alternative is made and stored in the </a:t>
            </a:r>
            <a:r>
              <a:rPr lang="en-US" i="1" dirty="0"/>
              <a:t>simulation’s</a:t>
            </a:r>
            <a:r>
              <a:rPr lang="en-US" dirty="0"/>
              <a:t> </a:t>
            </a:r>
            <a:r>
              <a:rPr lang="en-US" dirty="0" err="1"/>
              <a:t>rss</a:t>
            </a:r>
            <a:r>
              <a:rPr lang="en-US" dirty="0"/>
              <a:t> folder of the watershed.</a:t>
            </a:r>
          </a:p>
        </p:txBody>
      </p:sp>
      <p:sp>
        <p:nvSpPr>
          <p:cNvPr id="38916" name="Oval 9"/>
          <p:cNvSpPr>
            <a:spLocks noChangeArrowheads="1"/>
          </p:cNvSpPr>
          <p:nvPr/>
        </p:nvSpPr>
        <p:spPr bwMode="auto">
          <a:xfrm>
            <a:off x="5150907" y="2474913"/>
            <a:ext cx="749300" cy="215900"/>
          </a:xfrm>
          <a:prstGeom prst="ellipse">
            <a:avLst/>
          </a:prstGeom>
          <a:noFill/>
          <a:ln w="22225">
            <a:solidFill>
              <a:schemeClr val="accent2"/>
            </a:solidFill>
            <a:miter lim="800000"/>
            <a:headEnd/>
            <a:tailEnd/>
          </a:ln>
        </p:spPr>
        <p:txBody>
          <a:bodyPr wrap="none" anchor="ctr"/>
          <a:lstStyle/>
          <a:p>
            <a:endParaRPr lang="en-US"/>
          </a:p>
        </p:txBody>
      </p:sp>
      <p:sp>
        <p:nvSpPr>
          <p:cNvPr id="38917" name="Oval 10"/>
          <p:cNvSpPr>
            <a:spLocks noChangeArrowheads="1"/>
          </p:cNvSpPr>
          <p:nvPr/>
        </p:nvSpPr>
        <p:spPr bwMode="auto">
          <a:xfrm>
            <a:off x="5330002" y="3602766"/>
            <a:ext cx="846961" cy="317132"/>
          </a:xfrm>
          <a:prstGeom prst="ellipse">
            <a:avLst/>
          </a:prstGeom>
          <a:noFill/>
          <a:ln w="22225">
            <a:solidFill>
              <a:schemeClr val="accent2"/>
            </a:solidFill>
            <a:miter lim="800000"/>
            <a:headEnd/>
            <a:tailEnd/>
          </a:ln>
        </p:spPr>
        <p:txBody>
          <a:bodyPr wrap="none" anchor="ctr"/>
          <a:lstStyle/>
          <a:p>
            <a:endParaRPr lang="en-US"/>
          </a:p>
        </p:txBody>
      </p:sp>
      <p:sp>
        <p:nvSpPr>
          <p:cNvPr id="38918" name="Rectangle 15"/>
          <p:cNvSpPr>
            <a:spLocks noChangeArrowheads="1"/>
          </p:cNvSpPr>
          <p:nvPr/>
        </p:nvSpPr>
        <p:spPr bwMode="auto">
          <a:xfrm>
            <a:off x="7152621" y="2207691"/>
            <a:ext cx="1847850" cy="708025"/>
          </a:xfrm>
          <a:prstGeom prst="rect">
            <a:avLst/>
          </a:prstGeom>
          <a:noFill/>
          <a:ln w="9525">
            <a:noFill/>
            <a:miter lim="800000"/>
            <a:headEnd/>
            <a:tailEnd/>
          </a:ln>
        </p:spPr>
        <p:txBody>
          <a:bodyPr/>
          <a:lstStyle/>
          <a:p>
            <a:pPr eaLnBrk="1" hangingPunct="1">
              <a:lnSpc>
                <a:spcPct val="90000"/>
              </a:lnSpc>
              <a:spcBef>
                <a:spcPct val="20000"/>
              </a:spcBef>
              <a:buClr>
                <a:schemeClr val="folHlink"/>
              </a:buClr>
              <a:buSzPct val="90000"/>
              <a:buFont typeface="Wingdings" pitchFamily="2" charset="2"/>
              <a:buNone/>
            </a:pPr>
            <a:r>
              <a:rPr lang="en-US" sz="2400" dirty="0">
                <a:solidFill>
                  <a:srgbClr val="01345F"/>
                </a:solidFill>
                <a:latin typeface="Calibri" pitchFamily="34" charset="0"/>
              </a:rPr>
              <a:t>The “</a:t>
            </a:r>
            <a:r>
              <a:rPr lang="en-US" sz="2400" b="1" i="1" dirty="0">
                <a:solidFill>
                  <a:srgbClr val="01345F"/>
                </a:solidFill>
                <a:latin typeface="Calibri" pitchFamily="34" charset="0"/>
              </a:rPr>
              <a:t>base</a:t>
            </a:r>
            <a:r>
              <a:rPr lang="en-US" sz="2400" dirty="0">
                <a:solidFill>
                  <a:srgbClr val="01345F"/>
                </a:solidFill>
                <a:latin typeface="Calibri" pitchFamily="34" charset="0"/>
              </a:rPr>
              <a:t>” </a:t>
            </a:r>
            <a:r>
              <a:rPr lang="en-US" sz="2400" dirty="0" err="1">
                <a:solidFill>
                  <a:srgbClr val="01345F"/>
                </a:solidFill>
                <a:latin typeface="Calibri" pitchFamily="34" charset="0"/>
              </a:rPr>
              <a:t>rss</a:t>
            </a:r>
            <a:r>
              <a:rPr lang="en-US" sz="2400" dirty="0">
                <a:solidFill>
                  <a:srgbClr val="01345F"/>
                </a:solidFill>
                <a:latin typeface="Calibri" pitchFamily="34" charset="0"/>
              </a:rPr>
              <a:t> directory</a:t>
            </a:r>
          </a:p>
        </p:txBody>
      </p:sp>
      <p:sp>
        <p:nvSpPr>
          <p:cNvPr id="38919" name="Rectangle 16"/>
          <p:cNvSpPr>
            <a:spLocks noChangeArrowheads="1"/>
          </p:cNvSpPr>
          <p:nvPr/>
        </p:nvSpPr>
        <p:spPr bwMode="auto">
          <a:xfrm>
            <a:off x="6619875" y="5644083"/>
            <a:ext cx="2524125" cy="708025"/>
          </a:xfrm>
          <a:prstGeom prst="rect">
            <a:avLst/>
          </a:prstGeom>
          <a:noFill/>
          <a:ln w="9525">
            <a:noFill/>
            <a:miter lim="800000"/>
            <a:headEnd/>
            <a:tailEnd/>
          </a:ln>
        </p:spPr>
        <p:txBody>
          <a:bodyPr/>
          <a:lstStyle/>
          <a:p>
            <a:pPr eaLnBrk="1" hangingPunct="1">
              <a:lnSpc>
                <a:spcPct val="90000"/>
              </a:lnSpc>
              <a:spcBef>
                <a:spcPct val="20000"/>
              </a:spcBef>
              <a:buClr>
                <a:schemeClr val="folHlink"/>
              </a:buClr>
              <a:buSzPct val="90000"/>
              <a:buFont typeface="Wingdings" pitchFamily="2" charset="2"/>
              <a:buNone/>
            </a:pPr>
            <a:r>
              <a:rPr lang="en-US" sz="2400" dirty="0">
                <a:solidFill>
                  <a:srgbClr val="01345F"/>
                </a:solidFill>
                <a:latin typeface="Calibri" pitchFamily="34" charset="0"/>
              </a:rPr>
              <a:t>The “</a:t>
            </a:r>
            <a:r>
              <a:rPr lang="en-US" sz="2400" b="1" i="1" dirty="0">
                <a:solidFill>
                  <a:srgbClr val="01345F"/>
                </a:solidFill>
                <a:latin typeface="Calibri" pitchFamily="34" charset="0"/>
              </a:rPr>
              <a:t>simulation”</a:t>
            </a:r>
            <a:r>
              <a:rPr lang="en-US" sz="2400" dirty="0">
                <a:solidFill>
                  <a:srgbClr val="01345F"/>
                </a:solidFill>
                <a:latin typeface="Calibri" pitchFamily="34" charset="0"/>
              </a:rPr>
              <a:t>      </a:t>
            </a:r>
            <a:r>
              <a:rPr lang="en-US" sz="2400" dirty="0" err="1">
                <a:solidFill>
                  <a:srgbClr val="01345F"/>
                </a:solidFill>
                <a:latin typeface="Calibri" pitchFamily="34" charset="0"/>
              </a:rPr>
              <a:t>rss</a:t>
            </a:r>
            <a:r>
              <a:rPr lang="en-US" sz="2400" dirty="0">
                <a:solidFill>
                  <a:srgbClr val="01345F"/>
                </a:solidFill>
                <a:latin typeface="Calibri" pitchFamily="34" charset="0"/>
              </a:rPr>
              <a:t> directory</a:t>
            </a:r>
          </a:p>
        </p:txBody>
      </p:sp>
      <p:sp>
        <p:nvSpPr>
          <p:cNvPr id="38921" name="Freeform 23"/>
          <p:cNvSpPr>
            <a:spLocks/>
          </p:cNvSpPr>
          <p:nvPr/>
        </p:nvSpPr>
        <p:spPr bwMode="auto">
          <a:xfrm rot="20594300">
            <a:off x="6526764" y="3478217"/>
            <a:ext cx="1806839" cy="2246312"/>
          </a:xfrm>
          <a:custGeom>
            <a:avLst/>
            <a:gdLst>
              <a:gd name="T0" fmla="*/ 899 w 1325"/>
              <a:gd name="T1" fmla="*/ 1060 h 1060"/>
              <a:gd name="T2" fmla="*/ 1175 w 1325"/>
              <a:gd name="T3" fmla="*/ 450 h 1060"/>
              <a:gd name="T4" fmla="*/ 0 w 1325"/>
              <a:gd name="T5" fmla="*/ 0 h 1060"/>
              <a:gd name="T6" fmla="*/ 0 60000 65536"/>
              <a:gd name="T7" fmla="*/ 0 60000 65536"/>
              <a:gd name="T8" fmla="*/ 0 60000 65536"/>
              <a:gd name="T9" fmla="*/ 0 w 1325"/>
              <a:gd name="T10" fmla="*/ 0 h 1060"/>
              <a:gd name="T11" fmla="*/ 1325 w 1325"/>
              <a:gd name="T12" fmla="*/ 1060 h 1060"/>
            </a:gdLst>
            <a:ahLst/>
            <a:cxnLst>
              <a:cxn ang="T6">
                <a:pos x="T0" y="T1"/>
              </a:cxn>
              <a:cxn ang="T7">
                <a:pos x="T2" y="T3"/>
              </a:cxn>
              <a:cxn ang="T8">
                <a:pos x="T4" y="T5"/>
              </a:cxn>
            </a:cxnLst>
            <a:rect l="T9" t="T10" r="T11" b="T12"/>
            <a:pathLst>
              <a:path w="1325" h="1060">
                <a:moveTo>
                  <a:pt x="899" y="1060"/>
                </a:moveTo>
                <a:cubicBezTo>
                  <a:pt x="1112" y="843"/>
                  <a:pt x="1325" y="627"/>
                  <a:pt x="1175" y="450"/>
                </a:cubicBezTo>
                <a:cubicBezTo>
                  <a:pt x="1025" y="273"/>
                  <a:pt x="512" y="136"/>
                  <a:pt x="0" y="0"/>
                </a:cubicBezTo>
              </a:path>
            </a:pathLst>
          </a:custGeom>
          <a:noFill/>
          <a:ln w="31750" cap="flat" cmpd="sng">
            <a:solidFill>
              <a:srgbClr val="FF3300"/>
            </a:solidFill>
            <a:prstDash val="solid"/>
            <a:miter lim="800000"/>
            <a:headEnd type="none" w="med" len="med"/>
            <a:tailEnd type="triangle" w="lg" len="lg"/>
          </a:ln>
        </p:spPr>
        <p:txBody>
          <a:bodyPr/>
          <a:lstStyle/>
          <a:p>
            <a:endParaRPr lang="en-US"/>
          </a:p>
        </p:txBody>
      </p:sp>
      <p:sp>
        <p:nvSpPr>
          <p:cNvPr id="38922" name="Rectangle 24"/>
          <p:cNvSpPr>
            <a:spLocks noGrp="1" noChangeArrowheads="1"/>
          </p:cNvSpPr>
          <p:nvPr>
            <p:ph type="title"/>
          </p:nvPr>
        </p:nvSpPr>
        <p:spPr/>
        <p:txBody>
          <a:bodyPr/>
          <a:lstStyle/>
          <a:p>
            <a:pPr eaLnBrk="1" hangingPunct="1"/>
            <a:r>
              <a:rPr lang="en-US" sz="3600" dirty="0"/>
              <a:t>To Save-to-Base </a:t>
            </a:r>
            <a:br>
              <a:rPr lang="en-US" sz="3600" dirty="0"/>
            </a:br>
            <a:r>
              <a:rPr lang="en-US" sz="3600" dirty="0"/>
              <a:t>	or Replace-from-Base?</a:t>
            </a:r>
          </a:p>
        </p:txBody>
      </p:sp>
      <p:sp>
        <p:nvSpPr>
          <p:cNvPr id="13" name="Line 9">
            <a:extLst>
              <a:ext uri="{FF2B5EF4-FFF2-40B4-BE49-F238E27FC236}">
                <a16:creationId xmlns:a16="http://schemas.microsoft.com/office/drawing/2014/main" id="{5F0A2C7B-A651-41FA-B954-CBB67BB5315B}"/>
              </a:ext>
            </a:extLst>
          </p:cNvPr>
          <p:cNvSpPr>
            <a:spLocks noChangeShapeType="1"/>
          </p:cNvSpPr>
          <p:nvPr/>
        </p:nvSpPr>
        <p:spPr bwMode="auto">
          <a:xfrm flipV="1">
            <a:off x="5932161" y="2576726"/>
            <a:ext cx="1252415" cy="6137"/>
          </a:xfrm>
          <a:prstGeom prst="line">
            <a:avLst/>
          </a:prstGeom>
          <a:noFill/>
          <a:ln w="38100">
            <a:solidFill>
              <a:srgbClr val="FF3300"/>
            </a:solidFill>
            <a:miter lim="800000"/>
            <a:headEnd type="triangle" w="med" len="med"/>
            <a:tailEnd/>
          </a:ln>
        </p:spPr>
        <p:txBody>
          <a:bodyPr/>
          <a:lstStyle/>
          <a:p>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3"/>
          <p:cNvSpPr>
            <a:spLocks noGrp="1" noChangeArrowheads="1"/>
          </p:cNvSpPr>
          <p:nvPr>
            <p:ph type="body" sz="half" idx="1"/>
          </p:nvPr>
        </p:nvSpPr>
        <p:spPr>
          <a:xfrm>
            <a:off x="554891" y="1592870"/>
            <a:ext cx="4059971" cy="4940788"/>
          </a:xfrm>
        </p:spPr>
        <p:txBody>
          <a:bodyPr/>
          <a:lstStyle/>
          <a:p>
            <a:r>
              <a:rPr lang="en-US" sz="2400" dirty="0"/>
              <a:t>An HEC-ResSim Alternative is a specific selection of:</a:t>
            </a:r>
          </a:p>
          <a:p>
            <a:pPr lvl="1"/>
            <a:r>
              <a:rPr lang="en-US" sz="2000" dirty="0"/>
              <a:t>A Reservoir </a:t>
            </a:r>
            <a:r>
              <a:rPr lang="en-US" sz="2000" b="1" dirty="0"/>
              <a:t>Network</a:t>
            </a:r>
          </a:p>
          <a:p>
            <a:pPr lvl="2"/>
            <a:r>
              <a:rPr lang="en-US" sz="1700" dirty="0"/>
              <a:t>Model schematic with physical properties plus operating plan(s)</a:t>
            </a:r>
          </a:p>
          <a:p>
            <a:pPr lvl="1"/>
            <a:r>
              <a:rPr lang="en-US" sz="2000" dirty="0"/>
              <a:t>The Computation Type and Interval (timestep)</a:t>
            </a:r>
          </a:p>
          <a:p>
            <a:pPr lvl="1"/>
            <a:r>
              <a:rPr lang="en-US" sz="2000" dirty="0"/>
              <a:t>The Active </a:t>
            </a:r>
            <a:r>
              <a:rPr lang="en-US" sz="2000" b="1" dirty="0"/>
              <a:t>Operation Set </a:t>
            </a:r>
            <a:r>
              <a:rPr lang="en-US" sz="2000" dirty="0"/>
              <a:t>for each Reservoir</a:t>
            </a:r>
          </a:p>
          <a:p>
            <a:pPr lvl="1"/>
            <a:r>
              <a:rPr lang="en-US" sz="2000" dirty="0"/>
              <a:t>The </a:t>
            </a:r>
            <a:r>
              <a:rPr lang="en-US" sz="2000" b="1" dirty="0"/>
              <a:t>Initial Conditions </a:t>
            </a:r>
            <a:r>
              <a:rPr lang="en-US" sz="2000" dirty="0"/>
              <a:t>for each Reservoir</a:t>
            </a:r>
          </a:p>
          <a:p>
            <a:pPr lvl="1"/>
            <a:r>
              <a:rPr lang="en-US" sz="2000" dirty="0"/>
              <a:t>The </a:t>
            </a:r>
            <a:r>
              <a:rPr lang="en-US" sz="2000" b="1" dirty="0"/>
              <a:t>Inflows</a:t>
            </a:r>
            <a:r>
              <a:rPr lang="en-US" sz="2000" dirty="0"/>
              <a:t> and other required Time Series Inputs</a:t>
            </a:r>
          </a:p>
          <a:p>
            <a:pPr eaLnBrk="1" hangingPunct="1"/>
            <a:endParaRPr lang="en-US" sz="2400" dirty="0"/>
          </a:p>
          <a:p>
            <a:pPr eaLnBrk="1" hangingPunct="1">
              <a:buFont typeface="Wingdings" pitchFamily="2" charset="2"/>
              <a:buNone/>
            </a:pPr>
            <a:endParaRPr lang="en-US" sz="2400" dirty="0"/>
          </a:p>
        </p:txBody>
      </p:sp>
      <p:sp>
        <p:nvSpPr>
          <p:cNvPr id="5123" name="Rectangle 198"/>
          <p:cNvSpPr>
            <a:spLocks noChangeArrowheads="1"/>
          </p:cNvSpPr>
          <p:nvPr/>
        </p:nvSpPr>
        <p:spPr bwMode="auto">
          <a:xfrm>
            <a:off x="4641850" y="4250473"/>
            <a:ext cx="4108450" cy="2257425"/>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5124" name="Line 199"/>
          <p:cNvSpPr>
            <a:spLocks noChangeShapeType="1"/>
          </p:cNvSpPr>
          <p:nvPr/>
        </p:nvSpPr>
        <p:spPr bwMode="auto">
          <a:xfrm>
            <a:off x="4762500" y="4699735"/>
            <a:ext cx="3519488" cy="1527175"/>
          </a:xfrm>
          <a:prstGeom prst="line">
            <a:avLst/>
          </a:prstGeom>
          <a:noFill/>
          <a:ln w="50800" cmpd="thickThin">
            <a:solidFill>
              <a:srgbClr val="3366FF"/>
            </a:solidFill>
            <a:miter lim="800000"/>
            <a:headEnd/>
            <a:tailEnd/>
          </a:ln>
          <a:scene3d>
            <a:camera prst="legacyObliqueTopRight"/>
            <a:lightRig rig="legacyFlat3" dir="b"/>
          </a:scene3d>
          <a:sp3d extrusionH="430200" prstMaterial="legacyMatte">
            <a:bevelT w="13500" h="13500" prst="angle"/>
            <a:bevelB w="13500" h="13500" prst="angle"/>
            <a:extrusionClr>
              <a:srgbClr val="3366FF"/>
            </a:extrusionClr>
          </a:sp3d>
        </p:spPr>
        <p:txBody>
          <a:bodyPr wrap="none">
            <a:flatTx/>
          </a:bodyPr>
          <a:lstStyle/>
          <a:p>
            <a:endParaRPr lang="en-US"/>
          </a:p>
        </p:txBody>
      </p:sp>
      <p:sp>
        <p:nvSpPr>
          <p:cNvPr id="5125" name="Line 200"/>
          <p:cNvSpPr>
            <a:spLocks noChangeShapeType="1"/>
          </p:cNvSpPr>
          <p:nvPr/>
        </p:nvSpPr>
        <p:spPr bwMode="auto">
          <a:xfrm>
            <a:off x="4767263" y="4687035"/>
            <a:ext cx="676275" cy="285750"/>
          </a:xfrm>
          <a:prstGeom prst="line">
            <a:avLst/>
          </a:prstGeom>
          <a:noFill/>
          <a:ln w="12700">
            <a:solidFill>
              <a:srgbClr val="3366FF"/>
            </a:solidFill>
            <a:miter lim="800000"/>
            <a:headEnd/>
            <a:tailEnd/>
          </a:ln>
          <a:scene3d>
            <a:camera prst="legacyObliqueTopRight"/>
            <a:lightRig rig="legacyFlat4" dir="b"/>
          </a:scene3d>
          <a:sp3d extrusionH="430200" prstMaterial="legacyMatte">
            <a:bevelT w="13500" h="13500" prst="angle"/>
            <a:bevelB w="13500" h="13500" prst="angle"/>
            <a:extrusionClr>
              <a:srgbClr val="3366FF"/>
            </a:extrusionClr>
          </a:sp3d>
        </p:spPr>
        <p:txBody>
          <a:bodyPr wrap="none">
            <a:flatTx/>
          </a:bodyPr>
          <a:lstStyle/>
          <a:p>
            <a:endParaRPr lang="en-US"/>
          </a:p>
        </p:txBody>
      </p:sp>
      <p:grpSp>
        <p:nvGrpSpPr>
          <p:cNvPr id="2" name="Group 201"/>
          <p:cNvGrpSpPr>
            <a:grpSpLocks/>
          </p:cNvGrpSpPr>
          <p:nvPr/>
        </p:nvGrpSpPr>
        <p:grpSpPr bwMode="auto">
          <a:xfrm>
            <a:off x="5257800" y="4831498"/>
            <a:ext cx="700088" cy="381000"/>
            <a:chOff x="3156" y="1211"/>
            <a:chExt cx="623" cy="333"/>
          </a:xfrm>
        </p:grpSpPr>
        <p:sp>
          <p:nvSpPr>
            <p:cNvPr id="5510" name="AutoShape 202"/>
            <p:cNvSpPr>
              <a:spLocks noChangeArrowheads="1"/>
            </p:cNvSpPr>
            <p:nvPr/>
          </p:nvSpPr>
          <p:spPr bwMode="auto">
            <a:xfrm flipH="1" flipV="1">
              <a:off x="3156" y="1276"/>
              <a:ext cx="541" cy="232"/>
            </a:xfrm>
            <a:prstGeom prst="rtTriangle">
              <a:avLst/>
            </a:prstGeom>
            <a:solidFill>
              <a:srgbClr val="3366FF"/>
            </a:solidFill>
            <a:ln w="9525">
              <a:miter lim="800000"/>
              <a:headEnd/>
              <a:tailEnd/>
            </a:ln>
            <a:scene3d>
              <a:camera prst="legacyObliqueTopRight"/>
              <a:lightRig rig="legacyFlat4" dir="b"/>
            </a:scene3d>
            <a:sp3d extrusionH="481000" prstMaterial="legacyMatte">
              <a:bevelT w="13500" h="13500" prst="angle"/>
              <a:bevelB w="13500" h="13500" prst="angle"/>
              <a:extrusionClr>
                <a:srgbClr val="3366FF"/>
              </a:extrusionClr>
            </a:sp3d>
          </p:spPr>
          <p:txBody>
            <a:bodyPr wrap="none" anchor="ctr">
              <a:flatTx/>
            </a:bodyPr>
            <a:lstStyle/>
            <a:p>
              <a:endParaRPr lang="en-US"/>
            </a:p>
          </p:txBody>
        </p:sp>
        <p:sp>
          <p:nvSpPr>
            <p:cNvPr id="5511" name="Rectangle 203"/>
            <p:cNvSpPr>
              <a:spLocks noChangeArrowheads="1"/>
            </p:cNvSpPr>
            <p:nvPr/>
          </p:nvSpPr>
          <p:spPr bwMode="auto">
            <a:xfrm>
              <a:off x="3703" y="1211"/>
              <a:ext cx="76" cy="302"/>
            </a:xfrm>
            <a:prstGeom prst="rect">
              <a:avLst/>
            </a:prstGeom>
            <a:solidFill>
              <a:srgbClr val="000000"/>
            </a:solidFill>
            <a:ln w="9525">
              <a:miter lim="800000"/>
              <a:headEnd/>
              <a:tailEnd/>
            </a:ln>
            <a:scene3d>
              <a:camera prst="legacyObliqueTopRight"/>
              <a:lightRig rig="legacyFlat4" dir="b"/>
            </a:scene3d>
            <a:sp3d extrusionH="481000" prstMaterial="legacyMatte">
              <a:bevelT w="13500" h="13500" prst="angle"/>
              <a:bevelB w="13500" h="13500" prst="angle"/>
              <a:extrusionClr>
                <a:srgbClr val="000000"/>
              </a:extrusionClr>
            </a:sp3d>
          </p:spPr>
          <p:txBody>
            <a:bodyPr wrap="none" anchor="ctr">
              <a:flatTx/>
            </a:bodyPr>
            <a:lstStyle/>
            <a:p>
              <a:endParaRPr lang="en-US"/>
            </a:p>
          </p:txBody>
        </p:sp>
        <p:sp>
          <p:nvSpPr>
            <p:cNvPr id="5512" name="AutoShape 204"/>
            <p:cNvSpPr>
              <a:spLocks noChangeArrowheads="1"/>
            </p:cNvSpPr>
            <p:nvPr/>
          </p:nvSpPr>
          <p:spPr bwMode="auto">
            <a:xfrm flipH="1" flipV="1">
              <a:off x="3705" y="1517"/>
              <a:ext cx="74" cy="27"/>
            </a:xfrm>
            <a:prstGeom prst="rtTriangle">
              <a:avLst/>
            </a:prstGeom>
            <a:solidFill>
              <a:srgbClr val="000000"/>
            </a:solidFill>
            <a:ln w="9525">
              <a:miter lim="800000"/>
              <a:headEnd/>
              <a:tailEnd/>
            </a:ln>
            <a:scene3d>
              <a:camera prst="legacyObliqueTopRight"/>
              <a:lightRig rig="legacyFlat4" dir="b"/>
            </a:scene3d>
            <a:sp3d extrusionH="481000" prstMaterial="legacyMatte">
              <a:bevelT w="13500" h="13500" prst="angle"/>
              <a:bevelB w="13500" h="13500" prst="angle"/>
              <a:extrusionClr>
                <a:srgbClr val="000000"/>
              </a:extrusionClr>
            </a:sp3d>
          </p:spPr>
          <p:txBody>
            <a:bodyPr wrap="none" anchor="ctr">
              <a:flatTx/>
            </a:bodyPr>
            <a:lstStyle/>
            <a:p>
              <a:endParaRPr lang="en-US"/>
            </a:p>
          </p:txBody>
        </p:sp>
      </p:grpSp>
      <p:grpSp>
        <p:nvGrpSpPr>
          <p:cNvPr id="3" name="Group 205"/>
          <p:cNvGrpSpPr>
            <a:grpSpLocks/>
          </p:cNvGrpSpPr>
          <p:nvPr/>
        </p:nvGrpSpPr>
        <p:grpSpPr bwMode="auto">
          <a:xfrm>
            <a:off x="5956300" y="5137885"/>
            <a:ext cx="700088" cy="376238"/>
            <a:chOff x="3156" y="1211"/>
            <a:chExt cx="623" cy="333"/>
          </a:xfrm>
        </p:grpSpPr>
        <p:sp>
          <p:nvSpPr>
            <p:cNvPr id="5507" name="AutoShape 206"/>
            <p:cNvSpPr>
              <a:spLocks noChangeArrowheads="1"/>
            </p:cNvSpPr>
            <p:nvPr/>
          </p:nvSpPr>
          <p:spPr bwMode="auto">
            <a:xfrm flipH="1" flipV="1">
              <a:off x="3156" y="1276"/>
              <a:ext cx="541" cy="232"/>
            </a:xfrm>
            <a:prstGeom prst="rtTriangle">
              <a:avLst/>
            </a:prstGeom>
            <a:solidFill>
              <a:srgbClr val="3366FF"/>
            </a:solidFill>
            <a:ln w="9525">
              <a:miter lim="800000"/>
              <a:headEnd/>
              <a:tailEnd/>
            </a:ln>
            <a:scene3d>
              <a:camera prst="legacyObliqueTopRight"/>
              <a:lightRig rig="legacyFlat4" dir="b"/>
            </a:scene3d>
            <a:sp3d extrusionH="481000" prstMaterial="legacyMatte">
              <a:bevelT w="13500" h="13500" prst="angle"/>
              <a:bevelB w="13500" h="13500" prst="angle"/>
              <a:extrusionClr>
                <a:srgbClr val="3366FF"/>
              </a:extrusionClr>
            </a:sp3d>
          </p:spPr>
          <p:txBody>
            <a:bodyPr wrap="none" anchor="ctr">
              <a:flatTx/>
            </a:bodyPr>
            <a:lstStyle/>
            <a:p>
              <a:endParaRPr lang="en-US"/>
            </a:p>
          </p:txBody>
        </p:sp>
        <p:sp>
          <p:nvSpPr>
            <p:cNvPr id="5508" name="Rectangle 207"/>
            <p:cNvSpPr>
              <a:spLocks noChangeArrowheads="1"/>
            </p:cNvSpPr>
            <p:nvPr/>
          </p:nvSpPr>
          <p:spPr bwMode="auto">
            <a:xfrm>
              <a:off x="3703" y="1211"/>
              <a:ext cx="76" cy="302"/>
            </a:xfrm>
            <a:prstGeom prst="rect">
              <a:avLst/>
            </a:prstGeom>
            <a:solidFill>
              <a:srgbClr val="000000"/>
            </a:solidFill>
            <a:ln w="9525">
              <a:miter lim="800000"/>
              <a:headEnd/>
              <a:tailEnd/>
            </a:ln>
            <a:scene3d>
              <a:camera prst="legacyObliqueTopRight"/>
              <a:lightRig rig="legacyFlat4" dir="b"/>
            </a:scene3d>
            <a:sp3d extrusionH="481000" prstMaterial="legacyMatte">
              <a:bevelT w="13500" h="13500" prst="angle"/>
              <a:bevelB w="13500" h="13500" prst="angle"/>
              <a:extrusionClr>
                <a:srgbClr val="000000"/>
              </a:extrusionClr>
            </a:sp3d>
          </p:spPr>
          <p:txBody>
            <a:bodyPr wrap="none" anchor="ctr">
              <a:flatTx/>
            </a:bodyPr>
            <a:lstStyle/>
            <a:p>
              <a:endParaRPr lang="en-US"/>
            </a:p>
          </p:txBody>
        </p:sp>
        <p:sp>
          <p:nvSpPr>
            <p:cNvPr id="5509" name="AutoShape 208"/>
            <p:cNvSpPr>
              <a:spLocks noChangeArrowheads="1"/>
            </p:cNvSpPr>
            <p:nvPr/>
          </p:nvSpPr>
          <p:spPr bwMode="auto">
            <a:xfrm flipH="1" flipV="1">
              <a:off x="3705" y="1517"/>
              <a:ext cx="74" cy="27"/>
            </a:xfrm>
            <a:prstGeom prst="rtTriangle">
              <a:avLst/>
            </a:prstGeom>
            <a:solidFill>
              <a:srgbClr val="000000"/>
            </a:solidFill>
            <a:ln w="9525">
              <a:miter lim="800000"/>
              <a:headEnd/>
              <a:tailEnd/>
            </a:ln>
            <a:scene3d>
              <a:camera prst="legacyObliqueTopRight"/>
              <a:lightRig rig="legacyFlat4" dir="b"/>
            </a:scene3d>
            <a:sp3d extrusionH="481000" prstMaterial="legacyMatte">
              <a:bevelT w="13500" h="13500" prst="angle"/>
              <a:bevelB w="13500" h="13500" prst="angle"/>
              <a:extrusionClr>
                <a:srgbClr val="000000"/>
              </a:extrusionClr>
            </a:sp3d>
          </p:spPr>
          <p:txBody>
            <a:bodyPr wrap="none" anchor="ctr">
              <a:flatTx/>
            </a:bodyPr>
            <a:lstStyle/>
            <a:p>
              <a:endParaRPr lang="en-US"/>
            </a:p>
          </p:txBody>
        </p:sp>
      </p:grpSp>
      <p:sp>
        <p:nvSpPr>
          <p:cNvPr id="5128" name="Line 209"/>
          <p:cNvSpPr>
            <a:spLocks noChangeShapeType="1"/>
          </p:cNvSpPr>
          <p:nvPr/>
        </p:nvSpPr>
        <p:spPr bwMode="auto">
          <a:xfrm>
            <a:off x="6672263" y="5482373"/>
            <a:ext cx="1343025" cy="581025"/>
          </a:xfrm>
          <a:prstGeom prst="line">
            <a:avLst/>
          </a:prstGeom>
          <a:noFill/>
          <a:ln w="76200">
            <a:solidFill>
              <a:srgbClr val="3366FF"/>
            </a:solidFill>
            <a:miter lim="800000"/>
            <a:headEnd/>
            <a:tailEnd/>
          </a:ln>
          <a:scene3d>
            <a:camera prst="legacyObliqueTopRight"/>
            <a:lightRig rig="legacyFlat4" dir="b"/>
          </a:scene3d>
          <a:sp3d extrusionH="404800" prstMaterial="legacyMatte">
            <a:bevelT w="13500" h="13500" prst="angle"/>
            <a:bevelB w="13500" h="13500" prst="angle"/>
            <a:extrusionClr>
              <a:srgbClr val="3366FF"/>
            </a:extrusionClr>
          </a:sp3d>
        </p:spPr>
        <p:txBody>
          <a:bodyPr wrap="none">
            <a:flatTx/>
          </a:bodyPr>
          <a:lstStyle/>
          <a:p>
            <a:endParaRPr lang="en-US"/>
          </a:p>
        </p:txBody>
      </p:sp>
      <p:grpSp>
        <p:nvGrpSpPr>
          <p:cNvPr id="4" name="Group 210"/>
          <p:cNvGrpSpPr>
            <a:grpSpLocks/>
          </p:cNvGrpSpPr>
          <p:nvPr/>
        </p:nvGrpSpPr>
        <p:grpSpPr bwMode="auto">
          <a:xfrm>
            <a:off x="7993063" y="5717323"/>
            <a:ext cx="593725" cy="585787"/>
            <a:chOff x="4781" y="1907"/>
            <a:chExt cx="350" cy="193"/>
          </a:xfrm>
        </p:grpSpPr>
        <p:sp>
          <p:nvSpPr>
            <p:cNvPr id="5334" name="Freeform 211"/>
            <p:cNvSpPr>
              <a:spLocks/>
            </p:cNvSpPr>
            <p:nvPr/>
          </p:nvSpPr>
          <p:spPr bwMode="auto">
            <a:xfrm>
              <a:off x="4788" y="1952"/>
              <a:ext cx="333" cy="141"/>
            </a:xfrm>
            <a:custGeom>
              <a:avLst/>
              <a:gdLst>
                <a:gd name="T0" fmla="*/ 5 w 2996"/>
                <a:gd name="T1" fmla="*/ 213 h 1269"/>
                <a:gd name="T2" fmla="*/ 713 w 2996"/>
                <a:gd name="T3" fmla="*/ 173 h 1269"/>
                <a:gd name="T4" fmla="*/ 943 w 2996"/>
                <a:gd name="T5" fmla="*/ 59 h 1269"/>
                <a:gd name="T6" fmla="*/ 1122 w 2996"/>
                <a:gd name="T7" fmla="*/ 63 h 1269"/>
                <a:gd name="T8" fmla="*/ 1309 w 2996"/>
                <a:gd name="T9" fmla="*/ 0 h 1269"/>
                <a:gd name="T10" fmla="*/ 1789 w 2996"/>
                <a:gd name="T11" fmla="*/ 173 h 1269"/>
                <a:gd name="T12" fmla="*/ 2035 w 2996"/>
                <a:gd name="T13" fmla="*/ 167 h 1269"/>
                <a:gd name="T14" fmla="*/ 2274 w 2996"/>
                <a:gd name="T15" fmla="*/ 232 h 1269"/>
                <a:gd name="T16" fmla="*/ 2595 w 2996"/>
                <a:gd name="T17" fmla="*/ 195 h 1269"/>
                <a:gd name="T18" fmla="*/ 2804 w 2996"/>
                <a:gd name="T19" fmla="*/ 340 h 1269"/>
                <a:gd name="T20" fmla="*/ 2987 w 2996"/>
                <a:gd name="T21" fmla="*/ 336 h 1269"/>
                <a:gd name="T22" fmla="*/ 2996 w 2996"/>
                <a:gd name="T23" fmla="*/ 829 h 1269"/>
                <a:gd name="T24" fmla="*/ 2448 w 2996"/>
                <a:gd name="T25" fmla="*/ 1269 h 1269"/>
                <a:gd name="T26" fmla="*/ 303 w 2996"/>
                <a:gd name="T27" fmla="*/ 1251 h 1269"/>
                <a:gd name="T28" fmla="*/ 0 w 2996"/>
                <a:gd name="T29" fmla="*/ 829 h 1269"/>
                <a:gd name="T30" fmla="*/ 5 w 2996"/>
                <a:gd name="T31" fmla="*/ 213 h 1269"/>
                <a:gd name="T32" fmla="*/ 5 w 2996"/>
                <a:gd name="T33" fmla="*/ 213 h 126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996"/>
                <a:gd name="T52" fmla="*/ 0 h 1269"/>
                <a:gd name="T53" fmla="*/ 2996 w 2996"/>
                <a:gd name="T54" fmla="*/ 1269 h 1269"/>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996" h="1269">
                  <a:moveTo>
                    <a:pt x="5" y="213"/>
                  </a:moveTo>
                  <a:lnTo>
                    <a:pt x="713" y="173"/>
                  </a:lnTo>
                  <a:lnTo>
                    <a:pt x="943" y="59"/>
                  </a:lnTo>
                  <a:lnTo>
                    <a:pt x="1122" y="63"/>
                  </a:lnTo>
                  <a:lnTo>
                    <a:pt x="1309" y="0"/>
                  </a:lnTo>
                  <a:lnTo>
                    <a:pt x="1789" y="173"/>
                  </a:lnTo>
                  <a:lnTo>
                    <a:pt x="2035" y="167"/>
                  </a:lnTo>
                  <a:lnTo>
                    <a:pt x="2274" y="232"/>
                  </a:lnTo>
                  <a:lnTo>
                    <a:pt x="2595" y="195"/>
                  </a:lnTo>
                  <a:lnTo>
                    <a:pt x="2804" y="340"/>
                  </a:lnTo>
                  <a:lnTo>
                    <a:pt x="2987" y="336"/>
                  </a:lnTo>
                  <a:lnTo>
                    <a:pt x="2996" y="829"/>
                  </a:lnTo>
                  <a:lnTo>
                    <a:pt x="2448" y="1269"/>
                  </a:lnTo>
                  <a:lnTo>
                    <a:pt x="303" y="1251"/>
                  </a:lnTo>
                  <a:lnTo>
                    <a:pt x="0" y="829"/>
                  </a:lnTo>
                  <a:lnTo>
                    <a:pt x="5" y="213"/>
                  </a:lnTo>
                  <a:close/>
                </a:path>
              </a:pathLst>
            </a:custGeom>
            <a:solidFill>
              <a:srgbClr val="FFFFFF"/>
            </a:solidFill>
            <a:ln w="9525">
              <a:noFill/>
              <a:round/>
              <a:headEnd/>
              <a:tailEnd/>
            </a:ln>
          </p:spPr>
          <p:txBody>
            <a:bodyPr/>
            <a:lstStyle/>
            <a:p>
              <a:endParaRPr lang="en-US"/>
            </a:p>
          </p:txBody>
        </p:sp>
        <p:sp>
          <p:nvSpPr>
            <p:cNvPr id="5335" name="Freeform 212"/>
            <p:cNvSpPr>
              <a:spLocks/>
            </p:cNvSpPr>
            <p:nvPr/>
          </p:nvSpPr>
          <p:spPr bwMode="auto">
            <a:xfrm>
              <a:off x="4786" y="1911"/>
              <a:ext cx="339" cy="82"/>
            </a:xfrm>
            <a:custGeom>
              <a:avLst/>
              <a:gdLst>
                <a:gd name="T0" fmla="*/ 94 w 3046"/>
                <a:gd name="T1" fmla="*/ 0 h 735"/>
                <a:gd name="T2" fmla="*/ 0 w 3046"/>
                <a:gd name="T3" fmla="*/ 95 h 735"/>
                <a:gd name="T4" fmla="*/ 12 w 3046"/>
                <a:gd name="T5" fmla="*/ 666 h 735"/>
                <a:gd name="T6" fmla="*/ 139 w 3046"/>
                <a:gd name="T7" fmla="*/ 628 h 735"/>
                <a:gd name="T8" fmla="*/ 227 w 3046"/>
                <a:gd name="T9" fmla="*/ 643 h 735"/>
                <a:gd name="T10" fmla="*/ 326 w 3046"/>
                <a:gd name="T11" fmla="*/ 713 h 735"/>
                <a:gd name="T12" fmla="*/ 417 w 3046"/>
                <a:gd name="T13" fmla="*/ 622 h 735"/>
                <a:gd name="T14" fmla="*/ 531 w 3046"/>
                <a:gd name="T15" fmla="*/ 577 h 735"/>
                <a:gd name="T16" fmla="*/ 641 w 3046"/>
                <a:gd name="T17" fmla="*/ 583 h 735"/>
                <a:gd name="T18" fmla="*/ 717 w 3046"/>
                <a:gd name="T19" fmla="*/ 612 h 735"/>
                <a:gd name="T20" fmla="*/ 788 w 3046"/>
                <a:gd name="T21" fmla="*/ 495 h 735"/>
                <a:gd name="T22" fmla="*/ 867 w 3046"/>
                <a:gd name="T23" fmla="*/ 459 h 735"/>
                <a:gd name="T24" fmla="*/ 974 w 3046"/>
                <a:gd name="T25" fmla="*/ 469 h 735"/>
                <a:gd name="T26" fmla="*/ 1040 w 3046"/>
                <a:gd name="T27" fmla="*/ 523 h 735"/>
                <a:gd name="T28" fmla="*/ 1113 w 3046"/>
                <a:gd name="T29" fmla="*/ 438 h 735"/>
                <a:gd name="T30" fmla="*/ 1246 w 3046"/>
                <a:gd name="T31" fmla="*/ 390 h 735"/>
                <a:gd name="T32" fmla="*/ 1369 w 3046"/>
                <a:gd name="T33" fmla="*/ 402 h 735"/>
                <a:gd name="T34" fmla="*/ 1468 w 3046"/>
                <a:gd name="T35" fmla="*/ 444 h 735"/>
                <a:gd name="T36" fmla="*/ 1566 w 3046"/>
                <a:gd name="T37" fmla="*/ 523 h 735"/>
                <a:gd name="T38" fmla="*/ 1670 w 3046"/>
                <a:gd name="T39" fmla="*/ 535 h 735"/>
                <a:gd name="T40" fmla="*/ 1686 w 3046"/>
                <a:gd name="T41" fmla="*/ 650 h 735"/>
                <a:gd name="T42" fmla="*/ 1818 w 3046"/>
                <a:gd name="T43" fmla="*/ 571 h 735"/>
                <a:gd name="T44" fmla="*/ 1923 w 3046"/>
                <a:gd name="T45" fmla="*/ 542 h 735"/>
                <a:gd name="T46" fmla="*/ 2040 w 3046"/>
                <a:gd name="T47" fmla="*/ 549 h 735"/>
                <a:gd name="T48" fmla="*/ 2182 w 3046"/>
                <a:gd name="T49" fmla="*/ 625 h 735"/>
                <a:gd name="T50" fmla="*/ 2354 w 3046"/>
                <a:gd name="T51" fmla="*/ 628 h 735"/>
                <a:gd name="T52" fmla="*/ 2457 w 3046"/>
                <a:gd name="T53" fmla="*/ 580 h 735"/>
                <a:gd name="T54" fmla="*/ 2584 w 3046"/>
                <a:gd name="T55" fmla="*/ 589 h 735"/>
                <a:gd name="T56" fmla="*/ 2698 w 3046"/>
                <a:gd name="T57" fmla="*/ 625 h 735"/>
                <a:gd name="T58" fmla="*/ 2784 w 3046"/>
                <a:gd name="T59" fmla="*/ 735 h 735"/>
                <a:gd name="T60" fmla="*/ 2898 w 3046"/>
                <a:gd name="T61" fmla="*/ 707 h 735"/>
                <a:gd name="T62" fmla="*/ 3034 w 3046"/>
                <a:gd name="T63" fmla="*/ 719 h 735"/>
                <a:gd name="T64" fmla="*/ 3046 w 3046"/>
                <a:gd name="T65" fmla="*/ 70 h 735"/>
                <a:gd name="T66" fmla="*/ 2974 w 3046"/>
                <a:gd name="T67" fmla="*/ 13 h 735"/>
                <a:gd name="T68" fmla="*/ 94 w 3046"/>
                <a:gd name="T69" fmla="*/ 0 h 735"/>
                <a:gd name="T70" fmla="*/ 94 w 3046"/>
                <a:gd name="T71" fmla="*/ 0 h 73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3046"/>
                <a:gd name="T109" fmla="*/ 0 h 735"/>
                <a:gd name="T110" fmla="*/ 3046 w 3046"/>
                <a:gd name="T111" fmla="*/ 735 h 735"/>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3046" h="735">
                  <a:moveTo>
                    <a:pt x="94" y="0"/>
                  </a:moveTo>
                  <a:lnTo>
                    <a:pt x="0" y="95"/>
                  </a:lnTo>
                  <a:lnTo>
                    <a:pt x="12" y="666"/>
                  </a:lnTo>
                  <a:lnTo>
                    <a:pt x="139" y="628"/>
                  </a:lnTo>
                  <a:lnTo>
                    <a:pt x="227" y="643"/>
                  </a:lnTo>
                  <a:lnTo>
                    <a:pt x="326" y="713"/>
                  </a:lnTo>
                  <a:lnTo>
                    <a:pt x="417" y="622"/>
                  </a:lnTo>
                  <a:lnTo>
                    <a:pt x="531" y="577"/>
                  </a:lnTo>
                  <a:lnTo>
                    <a:pt x="641" y="583"/>
                  </a:lnTo>
                  <a:lnTo>
                    <a:pt x="717" y="612"/>
                  </a:lnTo>
                  <a:lnTo>
                    <a:pt x="788" y="495"/>
                  </a:lnTo>
                  <a:lnTo>
                    <a:pt x="867" y="459"/>
                  </a:lnTo>
                  <a:lnTo>
                    <a:pt x="974" y="469"/>
                  </a:lnTo>
                  <a:lnTo>
                    <a:pt x="1040" y="523"/>
                  </a:lnTo>
                  <a:lnTo>
                    <a:pt x="1113" y="438"/>
                  </a:lnTo>
                  <a:lnTo>
                    <a:pt x="1246" y="390"/>
                  </a:lnTo>
                  <a:lnTo>
                    <a:pt x="1369" y="402"/>
                  </a:lnTo>
                  <a:lnTo>
                    <a:pt x="1468" y="444"/>
                  </a:lnTo>
                  <a:lnTo>
                    <a:pt x="1566" y="523"/>
                  </a:lnTo>
                  <a:lnTo>
                    <a:pt x="1670" y="535"/>
                  </a:lnTo>
                  <a:lnTo>
                    <a:pt x="1686" y="650"/>
                  </a:lnTo>
                  <a:lnTo>
                    <a:pt x="1818" y="571"/>
                  </a:lnTo>
                  <a:lnTo>
                    <a:pt x="1923" y="542"/>
                  </a:lnTo>
                  <a:lnTo>
                    <a:pt x="2040" y="549"/>
                  </a:lnTo>
                  <a:lnTo>
                    <a:pt x="2182" y="625"/>
                  </a:lnTo>
                  <a:lnTo>
                    <a:pt x="2354" y="628"/>
                  </a:lnTo>
                  <a:lnTo>
                    <a:pt x="2457" y="580"/>
                  </a:lnTo>
                  <a:lnTo>
                    <a:pt x="2584" y="589"/>
                  </a:lnTo>
                  <a:lnTo>
                    <a:pt x="2698" y="625"/>
                  </a:lnTo>
                  <a:lnTo>
                    <a:pt x="2784" y="735"/>
                  </a:lnTo>
                  <a:lnTo>
                    <a:pt x="2898" y="707"/>
                  </a:lnTo>
                  <a:lnTo>
                    <a:pt x="3034" y="719"/>
                  </a:lnTo>
                  <a:lnTo>
                    <a:pt x="3046" y="70"/>
                  </a:lnTo>
                  <a:lnTo>
                    <a:pt x="2974" y="13"/>
                  </a:lnTo>
                  <a:lnTo>
                    <a:pt x="94" y="0"/>
                  </a:lnTo>
                  <a:close/>
                </a:path>
              </a:pathLst>
            </a:custGeom>
            <a:solidFill>
              <a:srgbClr val="99CCFF"/>
            </a:solidFill>
            <a:ln w="9525">
              <a:noFill/>
              <a:round/>
              <a:headEnd/>
              <a:tailEnd/>
            </a:ln>
          </p:spPr>
          <p:txBody>
            <a:bodyPr/>
            <a:lstStyle/>
            <a:p>
              <a:endParaRPr lang="en-US"/>
            </a:p>
          </p:txBody>
        </p:sp>
        <p:sp>
          <p:nvSpPr>
            <p:cNvPr id="5336" name="Freeform 213"/>
            <p:cNvSpPr>
              <a:spLocks/>
            </p:cNvSpPr>
            <p:nvPr/>
          </p:nvSpPr>
          <p:spPr bwMode="auto">
            <a:xfrm>
              <a:off x="4789" y="1971"/>
              <a:ext cx="335" cy="124"/>
            </a:xfrm>
            <a:custGeom>
              <a:avLst/>
              <a:gdLst>
                <a:gd name="T0" fmla="*/ 23 w 3010"/>
                <a:gd name="T1" fmla="*/ 486 h 1117"/>
                <a:gd name="T2" fmla="*/ 454 w 3010"/>
                <a:gd name="T3" fmla="*/ 486 h 1117"/>
                <a:gd name="T4" fmla="*/ 454 w 3010"/>
                <a:gd name="T5" fmla="*/ 178 h 1117"/>
                <a:gd name="T6" fmla="*/ 1041 w 3010"/>
                <a:gd name="T7" fmla="*/ 178 h 1117"/>
                <a:gd name="T8" fmla="*/ 1041 w 3010"/>
                <a:gd name="T9" fmla="*/ 436 h 1117"/>
                <a:gd name="T10" fmla="*/ 1255 w 3010"/>
                <a:gd name="T11" fmla="*/ 436 h 1117"/>
                <a:gd name="T12" fmla="*/ 1255 w 3010"/>
                <a:gd name="T13" fmla="*/ 1007 h 1117"/>
                <a:gd name="T14" fmla="*/ 1313 w 3010"/>
                <a:gd name="T15" fmla="*/ 1007 h 1117"/>
                <a:gd name="T16" fmla="*/ 1313 w 3010"/>
                <a:gd name="T17" fmla="*/ 0 h 1117"/>
                <a:gd name="T18" fmla="*/ 1647 w 3010"/>
                <a:gd name="T19" fmla="*/ 0 h 1117"/>
                <a:gd name="T20" fmla="*/ 1647 w 3010"/>
                <a:gd name="T21" fmla="*/ 604 h 1117"/>
                <a:gd name="T22" fmla="*/ 1771 w 3010"/>
                <a:gd name="T23" fmla="*/ 604 h 1117"/>
                <a:gd name="T24" fmla="*/ 1771 w 3010"/>
                <a:gd name="T25" fmla="*/ 182 h 1117"/>
                <a:gd name="T26" fmla="*/ 1976 w 3010"/>
                <a:gd name="T27" fmla="*/ 182 h 1117"/>
                <a:gd name="T28" fmla="*/ 1976 w 3010"/>
                <a:gd name="T29" fmla="*/ 1012 h 1117"/>
                <a:gd name="T30" fmla="*/ 2047 w 3010"/>
                <a:gd name="T31" fmla="*/ 1012 h 1117"/>
                <a:gd name="T32" fmla="*/ 2047 w 3010"/>
                <a:gd name="T33" fmla="*/ 345 h 1117"/>
                <a:gd name="T34" fmla="*/ 2176 w 3010"/>
                <a:gd name="T35" fmla="*/ 345 h 1117"/>
                <a:gd name="T36" fmla="*/ 2176 w 3010"/>
                <a:gd name="T37" fmla="*/ 291 h 1117"/>
                <a:gd name="T38" fmla="*/ 2110 w 3010"/>
                <a:gd name="T39" fmla="*/ 242 h 1117"/>
                <a:gd name="T40" fmla="*/ 2088 w 3010"/>
                <a:gd name="T41" fmla="*/ 155 h 1117"/>
                <a:gd name="T42" fmla="*/ 2176 w 3010"/>
                <a:gd name="T43" fmla="*/ 142 h 1117"/>
                <a:gd name="T44" fmla="*/ 2168 w 3010"/>
                <a:gd name="T45" fmla="*/ 69 h 1117"/>
                <a:gd name="T46" fmla="*/ 2275 w 3010"/>
                <a:gd name="T47" fmla="*/ 69 h 1117"/>
                <a:gd name="T48" fmla="*/ 2279 w 3010"/>
                <a:gd name="T49" fmla="*/ 138 h 1117"/>
                <a:gd name="T50" fmla="*/ 2341 w 3010"/>
                <a:gd name="T51" fmla="*/ 146 h 1117"/>
                <a:gd name="T52" fmla="*/ 2328 w 3010"/>
                <a:gd name="T53" fmla="*/ 255 h 1117"/>
                <a:gd name="T54" fmla="*/ 2275 w 3010"/>
                <a:gd name="T55" fmla="*/ 296 h 1117"/>
                <a:gd name="T56" fmla="*/ 2275 w 3010"/>
                <a:gd name="T57" fmla="*/ 341 h 1117"/>
                <a:gd name="T58" fmla="*/ 2408 w 3010"/>
                <a:gd name="T59" fmla="*/ 341 h 1117"/>
                <a:gd name="T60" fmla="*/ 2417 w 3010"/>
                <a:gd name="T61" fmla="*/ 613 h 1117"/>
                <a:gd name="T62" fmla="*/ 3010 w 3010"/>
                <a:gd name="T63" fmla="*/ 613 h 1117"/>
                <a:gd name="T64" fmla="*/ 2997 w 3010"/>
                <a:gd name="T65" fmla="*/ 1083 h 1117"/>
                <a:gd name="T66" fmla="*/ 2835 w 3010"/>
                <a:gd name="T67" fmla="*/ 1117 h 1117"/>
                <a:gd name="T68" fmla="*/ 67 w 3010"/>
                <a:gd name="T69" fmla="*/ 1107 h 1117"/>
                <a:gd name="T70" fmla="*/ 0 w 3010"/>
                <a:gd name="T71" fmla="*/ 1003 h 1117"/>
                <a:gd name="T72" fmla="*/ 23 w 3010"/>
                <a:gd name="T73" fmla="*/ 486 h 1117"/>
                <a:gd name="T74" fmla="*/ 23 w 3010"/>
                <a:gd name="T75" fmla="*/ 486 h 111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3010"/>
                <a:gd name="T115" fmla="*/ 0 h 1117"/>
                <a:gd name="T116" fmla="*/ 3010 w 3010"/>
                <a:gd name="T117" fmla="*/ 1117 h 1117"/>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3010" h="1117">
                  <a:moveTo>
                    <a:pt x="23" y="486"/>
                  </a:moveTo>
                  <a:lnTo>
                    <a:pt x="454" y="486"/>
                  </a:lnTo>
                  <a:lnTo>
                    <a:pt x="454" y="178"/>
                  </a:lnTo>
                  <a:lnTo>
                    <a:pt x="1041" y="178"/>
                  </a:lnTo>
                  <a:lnTo>
                    <a:pt x="1041" y="436"/>
                  </a:lnTo>
                  <a:lnTo>
                    <a:pt x="1255" y="436"/>
                  </a:lnTo>
                  <a:lnTo>
                    <a:pt x="1255" y="1007"/>
                  </a:lnTo>
                  <a:lnTo>
                    <a:pt x="1313" y="1007"/>
                  </a:lnTo>
                  <a:lnTo>
                    <a:pt x="1313" y="0"/>
                  </a:lnTo>
                  <a:lnTo>
                    <a:pt x="1647" y="0"/>
                  </a:lnTo>
                  <a:lnTo>
                    <a:pt x="1647" y="604"/>
                  </a:lnTo>
                  <a:lnTo>
                    <a:pt x="1771" y="604"/>
                  </a:lnTo>
                  <a:lnTo>
                    <a:pt x="1771" y="182"/>
                  </a:lnTo>
                  <a:lnTo>
                    <a:pt x="1976" y="182"/>
                  </a:lnTo>
                  <a:lnTo>
                    <a:pt x="1976" y="1012"/>
                  </a:lnTo>
                  <a:lnTo>
                    <a:pt x="2047" y="1012"/>
                  </a:lnTo>
                  <a:lnTo>
                    <a:pt x="2047" y="345"/>
                  </a:lnTo>
                  <a:lnTo>
                    <a:pt x="2176" y="345"/>
                  </a:lnTo>
                  <a:lnTo>
                    <a:pt x="2176" y="291"/>
                  </a:lnTo>
                  <a:lnTo>
                    <a:pt x="2110" y="242"/>
                  </a:lnTo>
                  <a:lnTo>
                    <a:pt x="2088" y="155"/>
                  </a:lnTo>
                  <a:lnTo>
                    <a:pt x="2176" y="142"/>
                  </a:lnTo>
                  <a:lnTo>
                    <a:pt x="2168" y="69"/>
                  </a:lnTo>
                  <a:lnTo>
                    <a:pt x="2275" y="69"/>
                  </a:lnTo>
                  <a:lnTo>
                    <a:pt x="2279" y="138"/>
                  </a:lnTo>
                  <a:lnTo>
                    <a:pt x="2341" y="146"/>
                  </a:lnTo>
                  <a:lnTo>
                    <a:pt x="2328" y="255"/>
                  </a:lnTo>
                  <a:lnTo>
                    <a:pt x="2275" y="296"/>
                  </a:lnTo>
                  <a:lnTo>
                    <a:pt x="2275" y="341"/>
                  </a:lnTo>
                  <a:lnTo>
                    <a:pt x="2408" y="341"/>
                  </a:lnTo>
                  <a:lnTo>
                    <a:pt x="2417" y="613"/>
                  </a:lnTo>
                  <a:lnTo>
                    <a:pt x="3010" y="613"/>
                  </a:lnTo>
                  <a:lnTo>
                    <a:pt x="2997" y="1083"/>
                  </a:lnTo>
                  <a:lnTo>
                    <a:pt x="2835" y="1117"/>
                  </a:lnTo>
                  <a:lnTo>
                    <a:pt x="67" y="1107"/>
                  </a:lnTo>
                  <a:lnTo>
                    <a:pt x="0" y="1003"/>
                  </a:lnTo>
                  <a:lnTo>
                    <a:pt x="23" y="486"/>
                  </a:lnTo>
                  <a:close/>
                </a:path>
              </a:pathLst>
            </a:custGeom>
            <a:solidFill>
              <a:srgbClr val="FFFFC2"/>
            </a:solidFill>
            <a:ln w="9525">
              <a:noFill/>
              <a:round/>
              <a:headEnd/>
              <a:tailEnd/>
            </a:ln>
          </p:spPr>
          <p:txBody>
            <a:bodyPr/>
            <a:lstStyle/>
            <a:p>
              <a:endParaRPr lang="en-US"/>
            </a:p>
          </p:txBody>
        </p:sp>
        <p:sp>
          <p:nvSpPr>
            <p:cNvPr id="5337" name="Freeform 214"/>
            <p:cNvSpPr>
              <a:spLocks/>
            </p:cNvSpPr>
            <p:nvPr/>
          </p:nvSpPr>
          <p:spPr bwMode="auto">
            <a:xfrm>
              <a:off x="5034" y="1952"/>
              <a:ext cx="5" cy="27"/>
            </a:xfrm>
            <a:custGeom>
              <a:avLst/>
              <a:gdLst>
                <a:gd name="T0" fmla="*/ 0 w 53"/>
                <a:gd name="T1" fmla="*/ 5 h 244"/>
                <a:gd name="T2" fmla="*/ 0 w 53"/>
                <a:gd name="T3" fmla="*/ 244 h 244"/>
                <a:gd name="T4" fmla="*/ 53 w 53"/>
                <a:gd name="T5" fmla="*/ 244 h 244"/>
                <a:gd name="T6" fmla="*/ 53 w 53"/>
                <a:gd name="T7" fmla="*/ 0 h 244"/>
                <a:gd name="T8" fmla="*/ 0 w 53"/>
                <a:gd name="T9" fmla="*/ 5 h 244"/>
                <a:gd name="T10" fmla="*/ 0 w 53"/>
                <a:gd name="T11" fmla="*/ 5 h 244"/>
                <a:gd name="T12" fmla="*/ 0 60000 65536"/>
                <a:gd name="T13" fmla="*/ 0 60000 65536"/>
                <a:gd name="T14" fmla="*/ 0 60000 65536"/>
                <a:gd name="T15" fmla="*/ 0 60000 65536"/>
                <a:gd name="T16" fmla="*/ 0 60000 65536"/>
                <a:gd name="T17" fmla="*/ 0 60000 65536"/>
                <a:gd name="T18" fmla="*/ 0 w 53"/>
                <a:gd name="T19" fmla="*/ 0 h 244"/>
                <a:gd name="T20" fmla="*/ 53 w 53"/>
                <a:gd name="T21" fmla="*/ 244 h 244"/>
              </a:gdLst>
              <a:ahLst/>
              <a:cxnLst>
                <a:cxn ang="T12">
                  <a:pos x="T0" y="T1"/>
                </a:cxn>
                <a:cxn ang="T13">
                  <a:pos x="T2" y="T3"/>
                </a:cxn>
                <a:cxn ang="T14">
                  <a:pos x="T4" y="T5"/>
                </a:cxn>
                <a:cxn ang="T15">
                  <a:pos x="T6" y="T7"/>
                </a:cxn>
                <a:cxn ang="T16">
                  <a:pos x="T8" y="T9"/>
                </a:cxn>
                <a:cxn ang="T17">
                  <a:pos x="T10" y="T11"/>
                </a:cxn>
              </a:cxnLst>
              <a:rect l="T18" t="T19" r="T20" b="T21"/>
              <a:pathLst>
                <a:path w="53" h="244">
                  <a:moveTo>
                    <a:pt x="0" y="5"/>
                  </a:moveTo>
                  <a:lnTo>
                    <a:pt x="0" y="244"/>
                  </a:lnTo>
                  <a:lnTo>
                    <a:pt x="53" y="244"/>
                  </a:lnTo>
                  <a:lnTo>
                    <a:pt x="53" y="0"/>
                  </a:lnTo>
                  <a:lnTo>
                    <a:pt x="0" y="5"/>
                  </a:lnTo>
                  <a:close/>
                </a:path>
              </a:pathLst>
            </a:custGeom>
            <a:solidFill>
              <a:srgbClr val="B8B8D9"/>
            </a:solidFill>
            <a:ln w="9525">
              <a:noFill/>
              <a:round/>
              <a:headEnd/>
              <a:tailEnd/>
            </a:ln>
          </p:spPr>
          <p:txBody>
            <a:bodyPr/>
            <a:lstStyle/>
            <a:p>
              <a:endParaRPr lang="en-US"/>
            </a:p>
          </p:txBody>
        </p:sp>
        <p:sp>
          <p:nvSpPr>
            <p:cNvPr id="5338" name="Freeform 215"/>
            <p:cNvSpPr>
              <a:spLocks/>
            </p:cNvSpPr>
            <p:nvPr/>
          </p:nvSpPr>
          <p:spPr bwMode="auto">
            <a:xfrm>
              <a:off x="5028" y="1978"/>
              <a:ext cx="19" cy="12"/>
            </a:xfrm>
            <a:custGeom>
              <a:avLst/>
              <a:gdLst>
                <a:gd name="T0" fmla="*/ 0 w 169"/>
                <a:gd name="T1" fmla="*/ 111 h 111"/>
                <a:gd name="T2" fmla="*/ 0 w 169"/>
                <a:gd name="T3" fmla="*/ 24 h 111"/>
                <a:gd name="T4" fmla="*/ 23 w 169"/>
                <a:gd name="T5" fmla="*/ 0 h 111"/>
                <a:gd name="T6" fmla="*/ 142 w 169"/>
                <a:gd name="T7" fmla="*/ 0 h 111"/>
                <a:gd name="T8" fmla="*/ 169 w 169"/>
                <a:gd name="T9" fmla="*/ 26 h 111"/>
                <a:gd name="T10" fmla="*/ 169 w 169"/>
                <a:gd name="T11" fmla="*/ 106 h 111"/>
                <a:gd name="T12" fmla="*/ 130 w 169"/>
                <a:gd name="T13" fmla="*/ 106 h 111"/>
                <a:gd name="T14" fmla="*/ 130 w 169"/>
                <a:gd name="T15" fmla="*/ 32 h 111"/>
                <a:gd name="T16" fmla="*/ 46 w 169"/>
                <a:gd name="T17" fmla="*/ 32 h 111"/>
                <a:gd name="T18" fmla="*/ 46 w 169"/>
                <a:gd name="T19" fmla="*/ 109 h 111"/>
                <a:gd name="T20" fmla="*/ 0 w 169"/>
                <a:gd name="T21" fmla="*/ 111 h 111"/>
                <a:gd name="T22" fmla="*/ 0 w 169"/>
                <a:gd name="T23" fmla="*/ 111 h 11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69"/>
                <a:gd name="T37" fmla="*/ 0 h 111"/>
                <a:gd name="T38" fmla="*/ 169 w 169"/>
                <a:gd name="T39" fmla="*/ 111 h 11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69" h="111">
                  <a:moveTo>
                    <a:pt x="0" y="111"/>
                  </a:moveTo>
                  <a:lnTo>
                    <a:pt x="0" y="24"/>
                  </a:lnTo>
                  <a:lnTo>
                    <a:pt x="23" y="0"/>
                  </a:lnTo>
                  <a:lnTo>
                    <a:pt x="142" y="0"/>
                  </a:lnTo>
                  <a:lnTo>
                    <a:pt x="169" y="26"/>
                  </a:lnTo>
                  <a:lnTo>
                    <a:pt x="169" y="106"/>
                  </a:lnTo>
                  <a:lnTo>
                    <a:pt x="130" y="106"/>
                  </a:lnTo>
                  <a:lnTo>
                    <a:pt x="130" y="32"/>
                  </a:lnTo>
                  <a:lnTo>
                    <a:pt x="46" y="32"/>
                  </a:lnTo>
                  <a:lnTo>
                    <a:pt x="46" y="109"/>
                  </a:lnTo>
                  <a:lnTo>
                    <a:pt x="0" y="111"/>
                  </a:lnTo>
                  <a:close/>
                </a:path>
              </a:pathLst>
            </a:custGeom>
            <a:solidFill>
              <a:srgbClr val="B8B8D9"/>
            </a:solidFill>
            <a:ln w="9525">
              <a:noFill/>
              <a:round/>
              <a:headEnd/>
              <a:tailEnd/>
            </a:ln>
          </p:spPr>
          <p:txBody>
            <a:bodyPr/>
            <a:lstStyle/>
            <a:p>
              <a:endParaRPr lang="en-US"/>
            </a:p>
          </p:txBody>
        </p:sp>
        <p:sp>
          <p:nvSpPr>
            <p:cNvPr id="5339" name="Freeform 216"/>
            <p:cNvSpPr>
              <a:spLocks/>
            </p:cNvSpPr>
            <p:nvPr/>
          </p:nvSpPr>
          <p:spPr bwMode="auto">
            <a:xfrm>
              <a:off x="5020" y="1988"/>
              <a:ext cx="35" cy="24"/>
            </a:xfrm>
            <a:custGeom>
              <a:avLst/>
              <a:gdLst>
                <a:gd name="T0" fmla="*/ 0 w 314"/>
                <a:gd name="T1" fmla="*/ 0 h 216"/>
                <a:gd name="T2" fmla="*/ 314 w 314"/>
                <a:gd name="T3" fmla="*/ 0 h 216"/>
                <a:gd name="T4" fmla="*/ 291 w 314"/>
                <a:gd name="T5" fmla="*/ 123 h 216"/>
                <a:gd name="T6" fmla="*/ 245 w 314"/>
                <a:gd name="T7" fmla="*/ 168 h 216"/>
                <a:gd name="T8" fmla="*/ 240 w 314"/>
                <a:gd name="T9" fmla="*/ 216 h 216"/>
                <a:gd name="T10" fmla="*/ 206 w 314"/>
                <a:gd name="T11" fmla="*/ 216 h 216"/>
                <a:gd name="T12" fmla="*/ 206 w 314"/>
                <a:gd name="T13" fmla="*/ 154 h 216"/>
                <a:gd name="T14" fmla="*/ 245 w 314"/>
                <a:gd name="T15" fmla="*/ 118 h 216"/>
                <a:gd name="T16" fmla="*/ 260 w 314"/>
                <a:gd name="T17" fmla="*/ 43 h 216"/>
                <a:gd name="T18" fmla="*/ 63 w 314"/>
                <a:gd name="T19" fmla="*/ 43 h 216"/>
                <a:gd name="T20" fmla="*/ 91 w 314"/>
                <a:gd name="T21" fmla="*/ 125 h 216"/>
                <a:gd name="T22" fmla="*/ 133 w 314"/>
                <a:gd name="T23" fmla="*/ 156 h 216"/>
                <a:gd name="T24" fmla="*/ 135 w 314"/>
                <a:gd name="T25" fmla="*/ 210 h 216"/>
                <a:gd name="T26" fmla="*/ 96 w 314"/>
                <a:gd name="T27" fmla="*/ 212 h 216"/>
                <a:gd name="T28" fmla="*/ 89 w 314"/>
                <a:gd name="T29" fmla="*/ 168 h 216"/>
                <a:gd name="T30" fmla="*/ 30 w 314"/>
                <a:gd name="T31" fmla="*/ 120 h 216"/>
                <a:gd name="T32" fmla="*/ 0 w 314"/>
                <a:gd name="T33" fmla="*/ 0 h 216"/>
                <a:gd name="T34" fmla="*/ 0 w 314"/>
                <a:gd name="T35" fmla="*/ 0 h 21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14"/>
                <a:gd name="T55" fmla="*/ 0 h 216"/>
                <a:gd name="T56" fmla="*/ 314 w 314"/>
                <a:gd name="T57" fmla="*/ 216 h 21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14" h="216">
                  <a:moveTo>
                    <a:pt x="0" y="0"/>
                  </a:moveTo>
                  <a:lnTo>
                    <a:pt x="314" y="0"/>
                  </a:lnTo>
                  <a:lnTo>
                    <a:pt x="291" y="123"/>
                  </a:lnTo>
                  <a:lnTo>
                    <a:pt x="245" y="168"/>
                  </a:lnTo>
                  <a:lnTo>
                    <a:pt x="240" y="216"/>
                  </a:lnTo>
                  <a:lnTo>
                    <a:pt x="206" y="216"/>
                  </a:lnTo>
                  <a:lnTo>
                    <a:pt x="206" y="154"/>
                  </a:lnTo>
                  <a:lnTo>
                    <a:pt x="245" y="118"/>
                  </a:lnTo>
                  <a:lnTo>
                    <a:pt x="260" y="43"/>
                  </a:lnTo>
                  <a:lnTo>
                    <a:pt x="63" y="43"/>
                  </a:lnTo>
                  <a:lnTo>
                    <a:pt x="91" y="125"/>
                  </a:lnTo>
                  <a:lnTo>
                    <a:pt x="133" y="156"/>
                  </a:lnTo>
                  <a:lnTo>
                    <a:pt x="135" y="210"/>
                  </a:lnTo>
                  <a:lnTo>
                    <a:pt x="96" y="212"/>
                  </a:lnTo>
                  <a:lnTo>
                    <a:pt x="89" y="168"/>
                  </a:lnTo>
                  <a:lnTo>
                    <a:pt x="30" y="120"/>
                  </a:lnTo>
                  <a:lnTo>
                    <a:pt x="0" y="0"/>
                  </a:lnTo>
                  <a:close/>
                </a:path>
              </a:pathLst>
            </a:custGeom>
            <a:solidFill>
              <a:srgbClr val="B8B8D9"/>
            </a:solidFill>
            <a:ln w="9525">
              <a:noFill/>
              <a:round/>
              <a:headEnd/>
              <a:tailEnd/>
            </a:ln>
          </p:spPr>
          <p:txBody>
            <a:bodyPr/>
            <a:lstStyle/>
            <a:p>
              <a:endParaRPr lang="en-US"/>
            </a:p>
          </p:txBody>
        </p:sp>
        <p:sp>
          <p:nvSpPr>
            <p:cNvPr id="5340" name="Freeform 217"/>
            <p:cNvSpPr>
              <a:spLocks/>
            </p:cNvSpPr>
            <p:nvPr/>
          </p:nvSpPr>
          <p:spPr bwMode="auto">
            <a:xfrm>
              <a:off x="5017" y="2009"/>
              <a:ext cx="44" cy="77"/>
            </a:xfrm>
            <a:custGeom>
              <a:avLst/>
              <a:gdLst>
                <a:gd name="T0" fmla="*/ 2 w 393"/>
                <a:gd name="T1" fmla="*/ 0 h 691"/>
                <a:gd name="T2" fmla="*/ 393 w 393"/>
                <a:gd name="T3" fmla="*/ 0 h 691"/>
                <a:gd name="T4" fmla="*/ 393 w 393"/>
                <a:gd name="T5" fmla="*/ 691 h 691"/>
                <a:gd name="T6" fmla="*/ 347 w 393"/>
                <a:gd name="T7" fmla="*/ 691 h 691"/>
                <a:gd name="T8" fmla="*/ 347 w 393"/>
                <a:gd name="T9" fmla="*/ 37 h 691"/>
                <a:gd name="T10" fmla="*/ 55 w 393"/>
                <a:gd name="T11" fmla="*/ 37 h 691"/>
                <a:gd name="T12" fmla="*/ 55 w 393"/>
                <a:gd name="T13" fmla="*/ 691 h 691"/>
                <a:gd name="T14" fmla="*/ 0 w 393"/>
                <a:gd name="T15" fmla="*/ 691 h 691"/>
                <a:gd name="T16" fmla="*/ 2 w 393"/>
                <a:gd name="T17" fmla="*/ 0 h 691"/>
                <a:gd name="T18" fmla="*/ 2 w 393"/>
                <a:gd name="T19" fmla="*/ 0 h 69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93"/>
                <a:gd name="T31" fmla="*/ 0 h 691"/>
                <a:gd name="T32" fmla="*/ 393 w 393"/>
                <a:gd name="T33" fmla="*/ 691 h 69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93" h="691">
                  <a:moveTo>
                    <a:pt x="2" y="0"/>
                  </a:moveTo>
                  <a:lnTo>
                    <a:pt x="393" y="0"/>
                  </a:lnTo>
                  <a:lnTo>
                    <a:pt x="393" y="691"/>
                  </a:lnTo>
                  <a:lnTo>
                    <a:pt x="347" y="691"/>
                  </a:lnTo>
                  <a:lnTo>
                    <a:pt x="347" y="37"/>
                  </a:lnTo>
                  <a:lnTo>
                    <a:pt x="55" y="37"/>
                  </a:lnTo>
                  <a:lnTo>
                    <a:pt x="55" y="691"/>
                  </a:lnTo>
                  <a:lnTo>
                    <a:pt x="0" y="691"/>
                  </a:lnTo>
                  <a:lnTo>
                    <a:pt x="2" y="0"/>
                  </a:lnTo>
                  <a:close/>
                </a:path>
              </a:pathLst>
            </a:custGeom>
            <a:solidFill>
              <a:srgbClr val="B8B8D9"/>
            </a:solidFill>
            <a:ln w="9525">
              <a:noFill/>
              <a:round/>
              <a:headEnd/>
              <a:tailEnd/>
            </a:ln>
          </p:spPr>
          <p:txBody>
            <a:bodyPr/>
            <a:lstStyle/>
            <a:p>
              <a:endParaRPr lang="en-US"/>
            </a:p>
          </p:txBody>
        </p:sp>
        <p:sp>
          <p:nvSpPr>
            <p:cNvPr id="5341" name="Freeform 218"/>
            <p:cNvSpPr>
              <a:spLocks/>
            </p:cNvSpPr>
            <p:nvPr/>
          </p:nvSpPr>
          <p:spPr bwMode="auto">
            <a:xfrm>
              <a:off x="4958" y="2045"/>
              <a:ext cx="43" cy="41"/>
            </a:xfrm>
            <a:custGeom>
              <a:avLst/>
              <a:gdLst>
                <a:gd name="T0" fmla="*/ 0 w 391"/>
                <a:gd name="T1" fmla="*/ 0 h 371"/>
                <a:gd name="T2" fmla="*/ 391 w 391"/>
                <a:gd name="T3" fmla="*/ 0 h 371"/>
                <a:gd name="T4" fmla="*/ 391 w 391"/>
                <a:gd name="T5" fmla="*/ 371 h 371"/>
                <a:gd name="T6" fmla="*/ 339 w 391"/>
                <a:gd name="T7" fmla="*/ 371 h 371"/>
                <a:gd name="T8" fmla="*/ 339 w 391"/>
                <a:gd name="T9" fmla="*/ 45 h 371"/>
                <a:gd name="T10" fmla="*/ 58 w 391"/>
                <a:gd name="T11" fmla="*/ 45 h 371"/>
                <a:gd name="T12" fmla="*/ 58 w 391"/>
                <a:gd name="T13" fmla="*/ 371 h 371"/>
                <a:gd name="T14" fmla="*/ 0 w 391"/>
                <a:gd name="T15" fmla="*/ 371 h 371"/>
                <a:gd name="T16" fmla="*/ 0 w 391"/>
                <a:gd name="T17" fmla="*/ 0 h 371"/>
                <a:gd name="T18" fmla="*/ 0 w 391"/>
                <a:gd name="T19" fmla="*/ 0 h 37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91"/>
                <a:gd name="T31" fmla="*/ 0 h 371"/>
                <a:gd name="T32" fmla="*/ 391 w 391"/>
                <a:gd name="T33" fmla="*/ 371 h 37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91" h="371">
                  <a:moveTo>
                    <a:pt x="0" y="0"/>
                  </a:moveTo>
                  <a:lnTo>
                    <a:pt x="391" y="0"/>
                  </a:lnTo>
                  <a:lnTo>
                    <a:pt x="391" y="371"/>
                  </a:lnTo>
                  <a:lnTo>
                    <a:pt x="339" y="371"/>
                  </a:lnTo>
                  <a:lnTo>
                    <a:pt x="339" y="45"/>
                  </a:lnTo>
                  <a:lnTo>
                    <a:pt x="58" y="45"/>
                  </a:lnTo>
                  <a:lnTo>
                    <a:pt x="58" y="371"/>
                  </a:lnTo>
                  <a:lnTo>
                    <a:pt x="0" y="371"/>
                  </a:lnTo>
                  <a:lnTo>
                    <a:pt x="0" y="0"/>
                  </a:lnTo>
                  <a:close/>
                </a:path>
              </a:pathLst>
            </a:custGeom>
            <a:solidFill>
              <a:srgbClr val="B8B8D9"/>
            </a:solidFill>
            <a:ln w="9525">
              <a:noFill/>
              <a:round/>
              <a:headEnd/>
              <a:tailEnd/>
            </a:ln>
          </p:spPr>
          <p:txBody>
            <a:bodyPr/>
            <a:lstStyle/>
            <a:p>
              <a:endParaRPr lang="en-US"/>
            </a:p>
          </p:txBody>
        </p:sp>
        <p:sp>
          <p:nvSpPr>
            <p:cNvPr id="5342" name="Freeform 219"/>
            <p:cNvSpPr>
              <a:spLocks/>
            </p:cNvSpPr>
            <p:nvPr/>
          </p:nvSpPr>
          <p:spPr bwMode="auto">
            <a:xfrm>
              <a:off x="4971" y="2047"/>
              <a:ext cx="6" cy="39"/>
            </a:xfrm>
            <a:custGeom>
              <a:avLst/>
              <a:gdLst>
                <a:gd name="T0" fmla="*/ 0 w 54"/>
                <a:gd name="T1" fmla="*/ 0 h 355"/>
                <a:gd name="T2" fmla="*/ 0 w 54"/>
                <a:gd name="T3" fmla="*/ 355 h 355"/>
                <a:gd name="T4" fmla="*/ 54 w 54"/>
                <a:gd name="T5" fmla="*/ 355 h 355"/>
                <a:gd name="T6" fmla="*/ 54 w 54"/>
                <a:gd name="T7" fmla="*/ 12 h 355"/>
                <a:gd name="T8" fmla="*/ 0 w 54"/>
                <a:gd name="T9" fmla="*/ 0 h 355"/>
                <a:gd name="T10" fmla="*/ 0 w 54"/>
                <a:gd name="T11" fmla="*/ 0 h 355"/>
                <a:gd name="T12" fmla="*/ 0 60000 65536"/>
                <a:gd name="T13" fmla="*/ 0 60000 65536"/>
                <a:gd name="T14" fmla="*/ 0 60000 65536"/>
                <a:gd name="T15" fmla="*/ 0 60000 65536"/>
                <a:gd name="T16" fmla="*/ 0 60000 65536"/>
                <a:gd name="T17" fmla="*/ 0 60000 65536"/>
                <a:gd name="T18" fmla="*/ 0 w 54"/>
                <a:gd name="T19" fmla="*/ 0 h 355"/>
                <a:gd name="T20" fmla="*/ 54 w 54"/>
                <a:gd name="T21" fmla="*/ 355 h 355"/>
              </a:gdLst>
              <a:ahLst/>
              <a:cxnLst>
                <a:cxn ang="T12">
                  <a:pos x="T0" y="T1"/>
                </a:cxn>
                <a:cxn ang="T13">
                  <a:pos x="T2" y="T3"/>
                </a:cxn>
                <a:cxn ang="T14">
                  <a:pos x="T4" y="T5"/>
                </a:cxn>
                <a:cxn ang="T15">
                  <a:pos x="T6" y="T7"/>
                </a:cxn>
                <a:cxn ang="T16">
                  <a:pos x="T8" y="T9"/>
                </a:cxn>
                <a:cxn ang="T17">
                  <a:pos x="T10" y="T11"/>
                </a:cxn>
              </a:cxnLst>
              <a:rect l="T18" t="T19" r="T20" b="T21"/>
              <a:pathLst>
                <a:path w="54" h="355">
                  <a:moveTo>
                    <a:pt x="0" y="0"/>
                  </a:moveTo>
                  <a:lnTo>
                    <a:pt x="0" y="355"/>
                  </a:lnTo>
                  <a:lnTo>
                    <a:pt x="54" y="355"/>
                  </a:lnTo>
                  <a:lnTo>
                    <a:pt x="54" y="12"/>
                  </a:lnTo>
                  <a:lnTo>
                    <a:pt x="0" y="0"/>
                  </a:lnTo>
                  <a:close/>
                </a:path>
              </a:pathLst>
            </a:custGeom>
            <a:solidFill>
              <a:srgbClr val="B8B8D9"/>
            </a:solidFill>
            <a:ln w="9525">
              <a:noFill/>
              <a:round/>
              <a:headEnd/>
              <a:tailEnd/>
            </a:ln>
          </p:spPr>
          <p:txBody>
            <a:bodyPr/>
            <a:lstStyle/>
            <a:p>
              <a:endParaRPr lang="en-US"/>
            </a:p>
          </p:txBody>
        </p:sp>
        <p:sp>
          <p:nvSpPr>
            <p:cNvPr id="5343" name="Freeform 220"/>
            <p:cNvSpPr>
              <a:spLocks/>
            </p:cNvSpPr>
            <p:nvPr/>
          </p:nvSpPr>
          <p:spPr bwMode="auto">
            <a:xfrm>
              <a:off x="4983" y="2047"/>
              <a:ext cx="7" cy="39"/>
            </a:xfrm>
            <a:custGeom>
              <a:avLst/>
              <a:gdLst>
                <a:gd name="T0" fmla="*/ 0 w 60"/>
                <a:gd name="T1" fmla="*/ 0 h 352"/>
                <a:gd name="T2" fmla="*/ 0 w 60"/>
                <a:gd name="T3" fmla="*/ 352 h 352"/>
                <a:gd name="T4" fmla="*/ 60 w 60"/>
                <a:gd name="T5" fmla="*/ 352 h 352"/>
                <a:gd name="T6" fmla="*/ 60 w 60"/>
                <a:gd name="T7" fmla="*/ 3 h 352"/>
                <a:gd name="T8" fmla="*/ 0 w 60"/>
                <a:gd name="T9" fmla="*/ 0 h 352"/>
                <a:gd name="T10" fmla="*/ 0 w 60"/>
                <a:gd name="T11" fmla="*/ 0 h 352"/>
                <a:gd name="T12" fmla="*/ 0 60000 65536"/>
                <a:gd name="T13" fmla="*/ 0 60000 65536"/>
                <a:gd name="T14" fmla="*/ 0 60000 65536"/>
                <a:gd name="T15" fmla="*/ 0 60000 65536"/>
                <a:gd name="T16" fmla="*/ 0 60000 65536"/>
                <a:gd name="T17" fmla="*/ 0 60000 65536"/>
                <a:gd name="T18" fmla="*/ 0 w 60"/>
                <a:gd name="T19" fmla="*/ 0 h 352"/>
                <a:gd name="T20" fmla="*/ 60 w 60"/>
                <a:gd name="T21" fmla="*/ 352 h 352"/>
              </a:gdLst>
              <a:ahLst/>
              <a:cxnLst>
                <a:cxn ang="T12">
                  <a:pos x="T0" y="T1"/>
                </a:cxn>
                <a:cxn ang="T13">
                  <a:pos x="T2" y="T3"/>
                </a:cxn>
                <a:cxn ang="T14">
                  <a:pos x="T4" y="T5"/>
                </a:cxn>
                <a:cxn ang="T15">
                  <a:pos x="T6" y="T7"/>
                </a:cxn>
                <a:cxn ang="T16">
                  <a:pos x="T8" y="T9"/>
                </a:cxn>
                <a:cxn ang="T17">
                  <a:pos x="T10" y="T11"/>
                </a:cxn>
              </a:cxnLst>
              <a:rect l="T18" t="T19" r="T20" b="T21"/>
              <a:pathLst>
                <a:path w="60" h="352">
                  <a:moveTo>
                    <a:pt x="0" y="0"/>
                  </a:moveTo>
                  <a:lnTo>
                    <a:pt x="0" y="352"/>
                  </a:lnTo>
                  <a:lnTo>
                    <a:pt x="60" y="352"/>
                  </a:lnTo>
                  <a:lnTo>
                    <a:pt x="60" y="3"/>
                  </a:lnTo>
                  <a:lnTo>
                    <a:pt x="0" y="0"/>
                  </a:lnTo>
                  <a:close/>
                </a:path>
              </a:pathLst>
            </a:custGeom>
            <a:solidFill>
              <a:srgbClr val="B8B8D9"/>
            </a:solidFill>
            <a:ln w="9525">
              <a:noFill/>
              <a:round/>
              <a:headEnd/>
              <a:tailEnd/>
            </a:ln>
          </p:spPr>
          <p:txBody>
            <a:bodyPr/>
            <a:lstStyle/>
            <a:p>
              <a:endParaRPr lang="en-US"/>
            </a:p>
          </p:txBody>
        </p:sp>
        <p:sp>
          <p:nvSpPr>
            <p:cNvPr id="5344" name="Freeform 221"/>
            <p:cNvSpPr>
              <a:spLocks/>
            </p:cNvSpPr>
            <p:nvPr/>
          </p:nvSpPr>
          <p:spPr bwMode="auto">
            <a:xfrm>
              <a:off x="4961" y="2056"/>
              <a:ext cx="38" cy="7"/>
            </a:xfrm>
            <a:custGeom>
              <a:avLst/>
              <a:gdLst>
                <a:gd name="T0" fmla="*/ 0 w 345"/>
                <a:gd name="T1" fmla="*/ 0 h 61"/>
                <a:gd name="T2" fmla="*/ 345 w 345"/>
                <a:gd name="T3" fmla="*/ 0 h 61"/>
                <a:gd name="T4" fmla="*/ 345 w 345"/>
                <a:gd name="T5" fmla="*/ 61 h 61"/>
                <a:gd name="T6" fmla="*/ 6 w 345"/>
                <a:gd name="T7" fmla="*/ 61 h 61"/>
                <a:gd name="T8" fmla="*/ 0 w 345"/>
                <a:gd name="T9" fmla="*/ 0 h 61"/>
                <a:gd name="T10" fmla="*/ 0 w 345"/>
                <a:gd name="T11" fmla="*/ 0 h 61"/>
                <a:gd name="T12" fmla="*/ 0 60000 65536"/>
                <a:gd name="T13" fmla="*/ 0 60000 65536"/>
                <a:gd name="T14" fmla="*/ 0 60000 65536"/>
                <a:gd name="T15" fmla="*/ 0 60000 65536"/>
                <a:gd name="T16" fmla="*/ 0 60000 65536"/>
                <a:gd name="T17" fmla="*/ 0 60000 65536"/>
                <a:gd name="T18" fmla="*/ 0 w 345"/>
                <a:gd name="T19" fmla="*/ 0 h 61"/>
                <a:gd name="T20" fmla="*/ 345 w 345"/>
                <a:gd name="T21" fmla="*/ 61 h 61"/>
              </a:gdLst>
              <a:ahLst/>
              <a:cxnLst>
                <a:cxn ang="T12">
                  <a:pos x="T0" y="T1"/>
                </a:cxn>
                <a:cxn ang="T13">
                  <a:pos x="T2" y="T3"/>
                </a:cxn>
                <a:cxn ang="T14">
                  <a:pos x="T4" y="T5"/>
                </a:cxn>
                <a:cxn ang="T15">
                  <a:pos x="T6" y="T7"/>
                </a:cxn>
                <a:cxn ang="T16">
                  <a:pos x="T8" y="T9"/>
                </a:cxn>
                <a:cxn ang="T17">
                  <a:pos x="T10" y="T11"/>
                </a:cxn>
              </a:cxnLst>
              <a:rect l="T18" t="T19" r="T20" b="T21"/>
              <a:pathLst>
                <a:path w="345" h="61">
                  <a:moveTo>
                    <a:pt x="0" y="0"/>
                  </a:moveTo>
                  <a:lnTo>
                    <a:pt x="345" y="0"/>
                  </a:lnTo>
                  <a:lnTo>
                    <a:pt x="345" y="61"/>
                  </a:lnTo>
                  <a:lnTo>
                    <a:pt x="6" y="61"/>
                  </a:lnTo>
                  <a:lnTo>
                    <a:pt x="0" y="0"/>
                  </a:lnTo>
                  <a:close/>
                </a:path>
              </a:pathLst>
            </a:custGeom>
            <a:solidFill>
              <a:srgbClr val="B8B8D9"/>
            </a:solidFill>
            <a:ln w="9525">
              <a:noFill/>
              <a:round/>
              <a:headEnd/>
              <a:tailEnd/>
            </a:ln>
          </p:spPr>
          <p:txBody>
            <a:bodyPr/>
            <a:lstStyle/>
            <a:p>
              <a:endParaRPr lang="en-US"/>
            </a:p>
          </p:txBody>
        </p:sp>
        <p:sp>
          <p:nvSpPr>
            <p:cNvPr id="5345" name="Freeform 222"/>
            <p:cNvSpPr>
              <a:spLocks/>
            </p:cNvSpPr>
            <p:nvPr/>
          </p:nvSpPr>
          <p:spPr bwMode="auto">
            <a:xfrm>
              <a:off x="4961" y="2069"/>
              <a:ext cx="38" cy="6"/>
            </a:xfrm>
            <a:custGeom>
              <a:avLst/>
              <a:gdLst>
                <a:gd name="T0" fmla="*/ 0 w 339"/>
                <a:gd name="T1" fmla="*/ 0 h 55"/>
                <a:gd name="T2" fmla="*/ 339 w 339"/>
                <a:gd name="T3" fmla="*/ 0 h 55"/>
                <a:gd name="T4" fmla="*/ 339 w 339"/>
                <a:gd name="T5" fmla="*/ 55 h 55"/>
                <a:gd name="T6" fmla="*/ 0 w 339"/>
                <a:gd name="T7" fmla="*/ 55 h 55"/>
                <a:gd name="T8" fmla="*/ 0 w 339"/>
                <a:gd name="T9" fmla="*/ 0 h 55"/>
                <a:gd name="T10" fmla="*/ 0 w 339"/>
                <a:gd name="T11" fmla="*/ 0 h 55"/>
                <a:gd name="T12" fmla="*/ 0 60000 65536"/>
                <a:gd name="T13" fmla="*/ 0 60000 65536"/>
                <a:gd name="T14" fmla="*/ 0 60000 65536"/>
                <a:gd name="T15" fmla="*/ 0 60000 65536"/>
                <a:gd name="T16" fmla="*/ 0 60000 65536"/>
                <a:gd name="T17" fmla="*/ 0 60000 65536"/>
                <a:gd name="T18" fmla="*/ 0 w 339"/>
                <a:gd name="T19" fmla="*/ 0 h 55"/>
                <a:gd name="T20" fmla="*/ 339 w 339"/>
                <a:gd name="T21" fmla="*/ 55 h 55"/>
              </a:gdLst>
              <a:ahLst/>
              <a:cxnLst>
                <a:cxn ang="T12">
                  <a:pos x="T0" y="T1"/>
                </a:cxn>
                <a:cxn ang="T13">
                  <a:pos x="T2" y="T3"/>
                </a:cxn>
                <a:cxn ang="T14">
                  <a:pos x="T4" y="T5"/>
                </a:cxn>
                <a:cxn ang="T15">
                  <a:pos x="T6" y="T7"/>
                </a:cxn>
                <a:cxn ang="T16">
                  <a:pos x="T8" y="T9"/>
                </a:cxn>
                <a:cxn ang="T17">
                  <a:pos x="T10" y="T11"/>
                </a:cxn>
              </a:cxnLst>
              <a:rect l="T18" t="T19" r="T20" b="T21"/>
              <a:pathLst>
                <a:path w="339" h="55">
                  <a:moveTo>
                    <a:pt x="0" y="0"/>
                  </a:moveTo>
                  <a:lnTo>
                    <a:pt x="339" y="0"/>
                  </a:lnTo>
                  <a:lnTo>
                    <a:pt x="339" y="55"/>
                  </a:lnTo>
                  <a:lnTo>
                    <a:pt x="0" y="55"/>
                  </a:lnTo>
                  <a:lnTo>
                    <a:pt x="0" y="0"/>
                  </a:lnTo>
                  <a:close/>
                </a:path>
              </a:pathLst>
            </a:custGeom>
            <a:solidFill>
              <a:srgbClr val="B8B8D9"/>
            </a:solidFill>
            <a:ln w="9525">
              <a:noFill/>
              <a:round/>
              <a:headEnd/>
              <a:tailEnd/>
            </a:ln>
          </p:spPr>
          <p:txBody>
            <a:bodyPr/>
            <a:lstStyle/>
            <a:p>
              <a:endParaRPr lang="en-US"/>
            </a:p>
          </p:txBody>
        </p:sp>
        <p:sp>
          <p:nvSpPr>
            <p:cNvPr id="5346" name="Freeform 223"/>
            <p:cNvSpPr>
              <a:spLocks/>
            </p:cNvSpPr>
            <p:nvPr/>
          </p:nvSpPr>
          <p:spPr bwMode="auto">
            <a:xfrm>
              <a:off x="4960" y="2081"/>
              <a:ext cx="40" cy="5"/>
            </a:xfrm>
            <a:custGeom>
              <a:avLst/>
              <a:gdLst>
                <a:gd name="T0" fmla="*/ 9 w 358"/>
                <a:gd name="T1" fmla="*/ 0 h 51"/>
                <a:gd name="T2" fmla="*/ 358 w 358"/>
                <a:gd name="T3" fmla="*/ 0 h 51"/>
                <a:gd name="T4" fmla="*/ 358 w 358"/>
                <a:gd name="T5" fmla="*/ 51 h 51"/>
                <a:gd name="T6" fmla="*/ 0 w 358"/>
                <a:gd name="T7" fmla="*/ 51 h 51"/>
                <a:gd name="T8" fmla="*/ 9 w 358"/>
                <a:gd name="T9" fmla="*/ 0 h 51"/>
                <a:gd name="T10" fmla="*/ 9 w 358"/>
                <a:gd name="T11" fmla="*/ 0 h 51"/>
                <a:gd name="T12" fmla="*/ 0 60000 65536"/>
                <a:gd name="T13" fmla="*/ 0 60000 65536"/>
                <a:gd name="T14" fmla="*/ 0 60000 65536"/>
                <a:gd name="T15" fmla="*/ 0 60000 65536"/>
                <a:gd name="T16" fmla="*/ 0 60000 65536"/>
                <a:gd name="T17" fmla="*/ 0 60000 65536"/>
                <a:gd name="T18" fmla="*/ 0 w 358"/>
                <a:gd name="T19" fmla="*/ 0 h 51"/>
                <a:gd name="T20" fmla="*/ 358 w 358"/>
                <a:gd name="T21" fmla="*/ 51 h 51"/>
              </a:gdLst>
              <a:ahLst/>
              <a:cxnLst>
                <a:cxn ang="T12">
                  <a:pos x="T0" y="T1"/>
                </a:cxn>
                <a:cxn ang="T13">
                  <a:pos x="T2" y="T3"/>
                </a:cxn>
                <a:cxn ang="T14">
                  <a:pos x="T4" y="T5"/>
                </a:cxn>
                <a:cxn ang="T15">
                  <a:pos x="T6" y="T7"/>
                </a:cxn>
                <a:cxn ang="T16">
                  <a:pos x="T8" y="T9"/>
                </a:cxn>
                <a:cxn ang="T17">
                  <a:pos x="T10" y="T11"/>
                </a:cxn>
              </a:cxnLst>
              <a:rect l="T18" t="T19" r="T20" b="T21"/>
              <a:pathLst>
                <a:path w="358" h="51">
                  <a:moveTo>
                    <a:pt x="9" y="0"/>
                  </a:moveTo>
                  <a:lnTo>
                    <a:pt x="358" y="0"/>
                  </a:lnTo>
                  <a:lnTo>
                    <a:pt x="358" y="51"/>
                  </a:lnTo>
                  <a:lnTo>
                    <a:pt x="0" y="51"/>
                  </a:lnTo>
                  <a:lnTo>
                    <a:pt x="9" y="0"/>
                  </a:lnTo>
                  <a:close/>
                </a:path>
              </a:pathLst>
            </a:custGeom>
            <a:solidFill>
              <a:srgbClr val="B8B8D9"/>
            </a:solidFill>
            <a:ln w="9525">
              <a:noFill/>
              <a:round/>
              <a:headEnd/>
              <a:tailEnd/>
            </a:ln>
          </p:spPr>
          <p:txBody>
            <a:bodyPr/>
            <a:lstStyle/>
            <a:p>
              <a:endParaRPr lang="en-US"/>
            </a:p>
          </p:txBody>
        </p:sp>
        <p:sp>
          <p:nvSpPr>
            <p:cNvPr id="5347" name="Freeform 224"/>
            <p:cNvSpPr>
              <a:spLocks/>
            </p:cNvSpPr>
            <p:nvPr/>
          </p:nvSpPr>
          <p:spPr bwMode="auto">
            <a:xfrm>
              <a:off x="4987" y="1991"/>
              <a:ext cx="26" cy="95"/>
            </a:xfrm>
            <a:custGeom>
              <a:avLst/>
              <a:gdLst>
                <a:gd name="T0" fmla="*/ 0 w 234"/>
                <a:gd name="T1" fmla="*/ 453 h 857"/>
                <a:gd name="T2" fmla="*/ 0 w 234"/>
                <a:gd name="T3" fmla="*/ 0 h 857"/>
                <a:gd name="T4" fmla="*/ 234 w 234"/>
                <a:gd name="T5" fmla="*/ 0 h 857"/>
                <a:gd name="T6" fmla="*/ 234 w 234"/>
                <a:gd name="T7" fmla="*/ 857 h 857"/>
                <a:gd name="T8" fmla="*/ 176 w 234"/>
                <a:gd name="T9" fmla="*/ 857 h 857"/>
                <a:gd name="T10" fmla="*/ 176 w 234"/>
                <a:gd name="T11" fmla="*/ 45 h 857"/>
                <a:gd name="T12" fmla="*/ 43 w 234"/>
                <a:gd name="T13" fmla="*/ 45 h 857"/>
                <a:gd name="T14" fmla="*/ 43 w 234"/>
                <a:gd name="T15" fmla="*/ 453 h 857"/>
                <a:gd name="T16" fmla="*/ 0 w 234"/>
                <a:gd name="T17" fmla="*/ 453 h 857"/>
                <a:gd name="T18" fmla="*/ 0 w 234"/>
                <a:gd name="T19" fmla="*/ 453 h 85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34"/>
                <a:gd name="T31" fmla="*/ 0 h 857"/>
                <a:gd name="T32" fmla="*/ 234 w 234"/>
                <a:gd name="T33" fmla="*/ 857 h 85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34" h="857">
                  <a:moveTo>
                    <a:pt x="0" y="453"/>
                  </a:moveTo>
                  <a:lnTo>
                    <a:pt x="0" y="0"/>
                  </a:lnTo>
                  <a:lnTo>
                    <a:pt x="234" y="0"/>
                  </a:lnTo>
                  <a:lnTo>
                    <a:pt x="234" y="857"/>
                  </a:lnTo>
                  <a:lnTo>
                    <a:pt x="176" y="857"/>
                  </a:lnTo>
                  <a:lnTo>
                    <a:pt x="176" y="45"/>
                  </a:lnTo>
                  <a:lnTo>
                    <a:pt x="43" y="45"/>
                  </a:lnTo>
                  <a:lnTo>
                    <a:pt x="43" y="453"/>
                  </a:lnTo>
                  <a:lnTo>
                    <a:pt x="0" y="453"/>
                  </a:lnTo>
                  <a:close/>
                </a:path>
              </a:pathLst>
            </a:custGeom>
            <a:solidFill>
              <a:srgbClr val="B8B8D9"/>
            </a:solidFill>
            <a:ln w="9525">
              <a:noFill/>
              <a:round/>
              <a:headEnd/>
              <a:tailEnd/>
            </a:ln>
          </p:spPr>
          <p:txBody>
            <a:bodyPr/>
            <a:lstStyle/>
            <a:p>
              <a:endParaRPr lang="en-US"/>
            </a:p>
          </p:txBody>
        </p:sp>
        <p:sp>
          <p:nvSpPr>
            <p:cNvPr id="5348" name="Freeform 225"/>
            <p:cNvSpPr>
              <a:spLocks/>
            </p:cNvSpPr>
            <p:nvPr/>
          </p:nvSpPr>
          <p:spPr bwMode="auto">
            <a:xfrm>
              <a:off x="5024" y="1994"/>
              <a:ext cx="27" cy="3"/>
            </a:xfrm>
            <a:custGeom>
              <a:avLst/>
              <a:gdLst>
                <a:gd name="T0" fmla="*/ 0 w 243"/>
                <a:gd name="T1" fmla="*/ 0 h 25"/>
                <a:gd name="T2" fmla="*/ 243 w 243"/>
                <a:gd name="T3" fmla="*/ 0 h 25"/>
                <a:gd name="T4" fmla="*/ 243 w 243"/>
                <a:gd name="T5" fmla="*/ 25 h 25"/>
                <a:gd name="T6" fmla="*/ 15 w 243"/>
                <a:gd name="T7" fmla="*/ 25 h 25"/>
                <a:gd name="T8" fmla="*/ 0 w 243"/>
                <a:gd name="T9" fmla="*/ 0 h 25"/>
                <a:gd name="T10" fmla="*/ 0 w 243"/>
                <a:gd name="T11" fmla="*/ 0 h 25"/>
                <a:gd name="T12" fmla="*/ 0 60000 65536"/>
                <a:gd name="T13" fmla="*/ 0 60000 65536"/>
                <a:gd name="T14" fmla="*/ 0 60000 65536"/>
                <a:gd name="T15" fmla="*/ 0 60000 65536"/>
                <a:gd name="T16" fmla="*/ 0 60000 65536"/>
                <a:gd name="T17" fmla="*/ 0 60000 65536"/>
                <a:gd name="T18" fmla="*/ 0 w 243"/>
                <a:gd name="T19" fmla="*/ 0 h 25"/>
                <a:gd name="T20" fmla="*/ 243 w 243"/>
                <a:gd name="T21" fmla="*/ 25 h 25"/>
              </a:gdLst>
              <a:ahLst/>
              <a:cxnLst>
                <a:cxn ang="T12">
                  <a:pos x="T0" y="T1"/>
                </a:cxn>
                <a:cxn ang="T13">
                  <a:pos x="T2" y="T3"/>
                </a:cxn>
                <a:cxn ang="T14">
                  <a:pos x="T4" y="T5"/>
                </a:cxn>
                <a:cxn ang="T15">
                  <a:pos x="T6" y="T7"/>
                </a:cxn>
                <a:cxn ang="T16">
                  <a:pos x="T8" y="T9"/>
                </a:cxn>
                <a:cxn ang="T17">
                  <a:pos x="T10" y="T11"/>
                </a:cxn>
              </a:cxnLst>
              <a:rect l="T18" t="T19" r="T20" b="T21"/>
              <a:pathLst>
                <a:path w="243" h="25">
                  <a:moveTo>
                    <a:pt x="0" y="0"/>
                  </a:moveTo>
                  <a:lnTo>
                    <a:pt x="243" y="0"/>
                  </a:lnTo>
                  <a:lnTo>
                    <a:pt x="243" y="25"/>
                  </a:lnTo>
                  <a:lnTo>
                    <a:pt x="15" y="25"/>
                  </a:lnTo>
                  <a:lnTo>
                    <a:pt x="0" y="0"/>
                  </a:lnTo>
                  <a:close/>
                </a:path>
              </a:pathLst>
            </a:custGeom>
            <a:solidFill>
              <a:srgbClr val="B8B8D9"/>
            </a:solidFill>
            <a:ln w="9525">
              <a:noFill/>
              <a:round/>
              <a:headEnd/>
              <a:tailEnd/>
            </a:ln>
          </p:spPr>
          <p:txBody>
            <a:bodyPr/>
            <a:lstStyle/>
            <a:p>
              <a:endParaRPr lang="en-US"/>
            </a:p>
          </p:txBody>
        </p:sp>
        <p:sp>
          <p:nvSpPr>
            <p:cNvPr id="5349" name="Freeform 226"/>
            <p:cNvSpPr>
              <a:spLocks/>
            </p:cNvSpPr>
            <p:nvPr/>
          </p:nvSpPr>
          <p:spPr bwMode="auto">
            <a:xfrm>
              <a:off x="5027" y="2001"/>
              <a:ext cx="22" cy="3"/>
            </a:xfrm>
            <a:custGeom>
              <a:avLst/>
              <a:gdLst>
                <a:gd name="T0" fmla="*/ 0 w 195"/>
                <a:gd name="T1" fmla="*/ 0 h 28"/>
                <a:gd name="T2" fmla="*/ 195 w 195"/>
                <a:gd name="T3" fmla="*/ 0 h 28"/>
                <a:gd name="T4" fmla="*/ 164 w 195"/>
                <a:gd name="T5" fmla="*/ 28 h 28"/>
                <a:gd name="T6" fmla="*/ 24 w 195"/>
                <a:gd name="T7" fmla="*/ 28 h 28"/>
                <a:gd name="T8" fmla="*/ 0 w 195"/>
                <a:gd name="T9" fmla="*/ 0 h 28"/>
                <a:gd name="T10" fmla="*/ 0 w 195"/>
                <a:gd name="T11" fmla="*/ 0 h 28"/>
                <a:gd name="T12" fmla="*/ 0 60000 65536"/>
                <a:gd name="T13" fmla="*/ 0 60000 65536"/>
                <a:gd name="T14" fmla="*/ 0 60000 65536"/>
                <a:gd name="T15" fmla="*/ 0 60000 65536"/>
                <a:gd name="T16" fmla="*/ 0 60000 65536"/>
                <a:gd name="T17" fmla="*/ 0 60000 65536"/>
                <a:gd name="T18" fmla="*/ 0 w 195"/>
                <a:gd name="T19" fmla="*/ 0 h 28"/>
                <a:gd name="T20" fmla="*/ 195 w 195"/>
                <a:gd name="T21" fmla="*/ 28 h 28"/>
              </a:gdLst>
              <a:ahLst/>
              <a:cxnLst>
                <a:cxn ang="T12">
                  <a:pos x="T0" y="T1"/>
                </a:cxn>
                <a:cxn ang="T13">
                  <a:pos x="T2" y="T3"/>
                </a:cxn>
                <a:cxn ang="T14">
                  <a:pos x="T4" y="T5"/>
                </a:cxn>
                <a:cxn ang="T15">
                  <a:pos x="T6" y="T7"/>
                </a:cxn>
                <a:cxn ang="T16">
                  <a:pos x="T8" y="T9"/>
                </a:cxn>
                <a:cxn ang="T17">
                  <a:pos x="T10" y="T11"/>
                </a:cxn>
              </a:cxnLst>
              <a:rect l="T18" t="T19" r="T20" b="T21"/>
              <a:pathLst>
                <a:path w="195" h="28">
                  <a:moveTo>
                    <a:pt x="0" y="0"/>
                  </a:moveTo>
                  <a:lnTo>
                    <a:pt x="195" y="0"/>
                  </a:lnTo>
                  <a:lnTo>
                    <a:pt x="164" y="28"/>
                  </a:lnTo>
                  <a:lnTo>
                    <a:pt x="24" y="28"/>
                  </a:lnTo>
                  <a:lnTo>
                    <a:pt x="0" y="0"/>
                  </a:lnTo>
                  <a:close/>
                </a:path>
              </a:pathLst>
            </a:custGeom>
            <a:solidFill>
              <a:srgbClr val="B8B8D9"/>
            </a:solidFill>
            <a:ln w="9525">
              <a:noFill/>
              <a:round/>
              <a:headEnd/>
              <a:tailEnd/>
            </a:ln>
          </p:spPr>
          <p:txBody>
            <a:bodyPr/>
            <a:lstStyle/>
            <a:p>
              <a:endParaRPr lang="en-US"/>
            </a:p>
          </p:txBody>
        </p:sp>
        <p:sp>
          <p:nvSpPr>
            <p:cNvPr id="5350" name="Freeform 227"/>
            <p:cNvSpPr>
              <a:spLocks/>
            </p:cNvSpPr>
            <p:nvPr/>
          </p:nvSpPr>
          <p:spPr bwMode="auto">
            <a:xfrm>
              <a:off x="5028" y="2018"/>
              <a:ext cx="6" cy="8"/>
            </a:xfrm>
            <a:custGeom>
              <a:avLst/>
              <a:gdLst>
                <a:gd name="T0" fmla="*/ 0 w 48"/>
                <a:gd name="T1" fmla="*/ 71 h 71"/>
                <a:gd name="T2" fmla="*/ 48 w 48"/>
                <a:gd name="T3" fmla="*/ 71 h 71"/>
                <a:gd name="T4" fmla="*/ 48 w 48"/>
                <a:gd name="T5" fmla="*/ 0 h 71"/>
                <a:gd name="T6" fmla="*/ 0 w 48"/>
                <a:gd name="T7" fmla="*/ 0 h 71"/>
                <a:gd name="T8" fmla="*/ 0 w 48"/>
                <a:gd name="T9" fmla="*/ 71 h 71"/>
                <a:gd name="T10" fmla="*/ 0 w 48"/>
                <a:gd name="T11" fmla="*/ 71 h 71"/>
                <a:gd name="T12" fmla="*/ 0 60000 65536"/>
                <a:gd name="T13" fmla="*/ 0 60000 65536"/>
                <a:gd name="T14" fmla="*/ 0 60000 65536"/>
                <a:gd name="T15" fmla="*/ 0 60000 65536"/>
                <a:gd name="T16" fmla="*/ 0 60000 65536"/>
                <a:gd name="T17" fmla="*/ 0 60000 65536"/>
                <a:gd name="T18" fmla="*/ 0 w 48"/>
                <a:gd name="T19" fmla="*/ 0 h 71"/>
                <a:gd name="T20" fmla="*/ 48 w 48"/>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48" h="71">
                  <a:moveTo>
                    <a:pt x="0" y="71"/>
                  </a:moveTo>
                  <a:lnTo>
                    <a:pt x="48" y="71"/>
                  </a:lnTo>
                  <a:lnTo>
                    <a:pt x="48" y="0"/>
                  </a:lnTo>
                  <a:lnTo>
                    <a:pt x="0" y="0"/>
                  </a:lnTo>
                  <a:lnTo>
                    <a:pt x="0" y="71"/>
                  </a:lnTo>
                  <a:close/>
                </a:path>
              </a:pathLst>
            </a:custGeom>
            <a:solidFill>
              <a:srgbClr val="B8B8D9"/>
            </a:solidFill>
            <a:ln w="9525">
              <a:noFill/>
              <a:round/>
              <a:headEnd/>
              <a:tailEnd/>
            </a:ln>
          </p:spPr>
          <p:txBody>
            <a:bodyPr/>
            <a:lstStyle/>
            <a:p>
              <a:endParaRPr lang="en-US"/>
            </a:p>
          </p:txBody>
        </p:sp>
        <p:sp>
          <p:nvSpPr>
            <p:cNvPr id="5351" name="Freeform 228"/>
            <p:cNvSpPr>
              <a:spLocks/>
            </p:cNvSpPr>
            <p:nvPr/>
          </p:nvSpPr>
          <p:spPr bwMode="auto">
            <a:xfrm>
              <a:off x="5037" y="2018"/>
              <a:ext cx="5" cy="8"/>
            </a:xfrm>
            <a:custGeom>
              <a:avLst/>
              <a:gdLst>
                <a:gd name="T0" fmla="*/ 0 w 48"/>
                <a:gd name="T1" fmla="*/ 71 h 71"/>
                <a:gd name="T2" fmla="*/ 48 w 48"/>
                <a:gd name="T3" fmla="*/ 71 h 71"/>
                <a:gd name="T4" fmla="*/ 48 w 48"/>
                <a:gd name="T5" fmla="*/ 0 h 71"/>
                <a:gd name="T6" fmla="*/ 0 w 48"/>
                <a:gd name="T7" fmla="*/ 0 h 71"/>
                <a:gd name="T8" fmla="*/ 0 w 48"/>
                <a:gd name="T9" fmla="*/ 71 h 71"/>
                <a:gd name="T10" fmla="*/ 0 w 48"/>
                <a:gd name="T11" fmla="*/ 71 h 71"/>
                <a:gd name="T12" fmla="*/ 0 60000 65536"/>
                <a:gd name="T13" fmla="*/ 0 60000 65536"/>
                <a:gd name="T14" fmla="*/ 0 60000 65536"/>
                <a:gd name="T15" fmla="*/ 0 60000 65536"/>
                <a:gd name="T16" fmla="*/ 0 60000 65536"/>
                <a:gd name="T17" fmla="*/ 0 60000 65536"/>
                <a:gd name="T18" fmla="*/ 0 w 48"/>
                <a:gd name="T19" fmla="*/ 0 h 71"/>
                <a:gd name="T20" fmla="*/ 48 w 48"/>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48" h="71">
                  <a:moveTo>
                    <a:pt x="0" y="71"/>
                  </a:moveTo>
                  <a:lnTo>
                    <a:pt x="48" y="71"/>
                  </a:lnTo>
                  <a:lnTo>
                    <a:pt x="48" y="0"/>
                  </a:lnTo>
                  <a:lnTo>
                    <a:pt x="0" y="0"/>
                  </a:lnTo>
                  <a:lnTo>
                    <a:pt x="0" y="71"/>
                  </a:lnTo>
                  <a:close/>
                </a:path>
              </a:pathLst>
            </a:custGeom>
            <a:solidFill>
              <a:srgbClr val="B8B8D9"/>
            </a:solidFill>
            <a:ln w="9525">
              <a:noFill/>
              <a:round/>
              <a:headEnd/>
              <a:tailEnd/>
            </a:ln>
          </p:spPr>
          <p:txBody>
            <a:bodyPr/>
            <a:lstStyle/>
            <a:p>
              <a:endParaRPr lang="en-US"/>
            </a:p>
          </p:txBody>
        </p:sp>
        <p:sp>
          <p:nvSpPr>
            <p:cNvPr id="5352" name="Freeform 229"/>
            <p:cNvSpPr>
              <a:spLocks/>
            </p:cNvSpPr>
            <p:nvPr/>
          </p:nvSpPr>
          <p:spPr bwMode="auto">
            <a:xfrm>
              <a:off x="5045" y="2018"/>
              <a:ext cx="5" cy="8"/>
            </a:xfrm>
            <a:custGeom>
              <a:avLst/>
              <a:gdLst>
                <a:gd name="T0" fmla="*/ 0 w 48"/>
                <a:gd name="T1" fmla="*/ 71 h 71"/>
                <a:gd name="T2" fmla="*/ 48 w 48"/>
                <a:gd name="T3" fmla="*/ 71 h 71"/>
                <a:gd name="T4" fmla="*/ 48 w 48"/>
                <a:gd name="T5" fmla="*/ 0 h 71"/>
                <a:gd name="T6" fmla="*/ 0 w 48"/>
                <a:gd name="T7" fmla="*/ 0 h 71"/>
                <a:gd name="T8" fmla="*/ 0 w 48"/>
                <a:gd name="T9" fmla="*/ 71 h 71"/>
                <a:gd name="T10" fmla="*/ 0 w 48"/>
                <a:gd name="T11" fmla="*/ 71 h 71"/>
                <a:gd name="T12" fmla="*/ 0 60000 65536"/>
                <a:gd name="T13" fmla="*/ 0 60000 65536"/>
                <a:gd name="T14" fmla="*/ 0 60000 65536"/>
                <a:gd name="T15" fmla="*/ 0 60000 65536"/>
                <a:gd name="T16" fmla="*/ 0 60000 65536"/>
                <a:gd name="T17" fmla="*/ 0 60000 65536"/>
                <a:gd name="T18" fmla="*/ 0 w 48"/>
                <a:gd name="T19" fmla="*/ 0 h 71"/>
                <a:gd name="T20" fmla="*/ 48 w 48"/>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48" h="71">
                  <a:moveTo>
                    <a:pt x="0" y="71"/>
                  </a:moveTo>
                  <a:lnTo>
                    <a:pt x="48" y="71"/>
                  </a:lnTo>
                  <a:lnTo>
                    <a:pt x="48" y="0"/>
                  </a:lnTo>
                  <a:lnTo>
                    <a:pt x="0" y="0"/>
                  </a:lnTo>
                  <a:lnTo>
                    <a:pt x="0" y="71"/>
                  </a:lnTo>
                  <a:close/>
                </a:path>
              </a:pathLst>
            </a:custGeom>
            <a:solidFill>
              <a:srgbClr val="B8B8D9"/>
            </a:solidFill>
            <a:ln w="9525">
              <a:noFill/>
              <a:round/>
              <a:headEnd/>
              <a:tailEnd/>
            </a:ln>
          </p:spPr>
          <p:txBody>
            <a:bodyPr/>
            <a:lstStyle/>
            <a:p>
              <a:endParaRPr lang="en-US"/>
            </a:p>
          </p:txBody>
        </p:sp>
        <p:sp>
          <p:nvSpPr>
            <p:cNvPr id="5353" name="Freeform 230"/>
            <p:cNvSpPr>
              <a:spLocks/>
            </p:cNvSpPr>
            <p:nvPr/>
          </p:nvSpPr>
          <p:spPr bwMode="auto">
            <a:xfrm>
              <a:off x="5028" y="2029"/>
              <a:ext cx="6" cy="8"/>
            </a:xfrm>
            <a:custGeom>
              <a:avLst/>
              <a:gdLst>
                <a:gd name="T0" fmla="*/ 0 w 49"/>
                <a:gd name="T1" fmla="*/ 72 h 72"/>
                <a:gd name="T2" fmla="*/ 49 w 49"/>
                <a:gd name="T3" fmla="*/ 72 h 72"/>
                <a:gd name="T4" fmla="*/ 49 w 49"/>
                <a:gd name="T5" fmla="*/ 0 h 72"/>
                <a:gd name="T6" fmla="*/ 0 w 49"/>
                <a:gd name="T7" fmla="*/ 0 h 72"/>
                <a:gd name="T8" fmla="*/ 0 w 49"/>
                <a:gd name="T9" fmla="*/ 72 h 72"/>
                <a:gd name="T10" fmla="*/ 0 w 49"/>
                <a:gd name="T11" fmla="*/ 72 h 72"/>
                <a:gd name="T12" fmla="*/ 0 60000 65536"/>
                <a:gd name="T13" fmla="*/ 0 60000 65536"/>
                <a:gd name="T14" fmla="*/ 0 60000 65536"/>
                <a:gd name="T15" fmla="*/ 0 60000 65536"/>
                <a:gd name="T16" fmla="*/ 0 60000 65536"/>
                <a:gd name="T17" fmla="*/ 0 60000 65536"/>
                <a:gd name="T18" fmla="*/ 0 w 49"/>
                <a:gd name="T19" fmla="*/ 0 h 72"/>
                <a:gd name="T20" fmla="*/ 49 w 49"/>
                <a:gd name="T21" fmla="*/ 72 h 72"/>
              </a:gdLst>
              <a:ahLst/>
              <a:cxnLst>
                <a:cxn ang="T12">
                  <a:pos x="T0" y="T1"/>
                </a:cxn>
                <a:cxn ang="T13">
                  <a:pos x="T2" y="T3"/>
                </a:cxn>
                <a:cxn ang="T14">
                  <a:pos x="T4" y="T5"/>
                </a:cxn>
                <a:cxn ang="T15">
                  <a:pos x="T6" y="T7"/>
                </a:cxn>
                <a:cxn ang="T16">
                  <a:pos x="T8" y="T9"/>
                </a:cxn>
                <a:cxn ang="T17">
                  <a:pos x="T10" y="T11"/>
                </a:cxn>
              </a:cxnLst>
              <a:rect l="T18" t="T19" r="T20" b="T21"/>
              <a:pathLst>
                <a:path w="49" h="72">
                  <a:moveTo>
                    <a:pt x="0" y="72"/>
                  </a:moveTo>
                  <a:lnTo>
                    <a:pt x="49" y="72"/>
                  </a:lnTo>
                  <a:lnTo>
                    <a:pt x="49" y="0"/>
                  </a:lnTo>
                  <a:lnTo>
                    <a:pt x="0" y="0"/>
                  </a:lnTo>
                  <a:lnTo>
                    <a:pt x="0" y="72"/>
                  </a:lnTo>
                  <a:close/>
                </a:path>
              </a:pathLst>
            </a:custGeom>
            <a:solidFill>
              <a:srgbClr val="B8B8D9"/>
            </a:solidFill>
            <a:ln w="9525">
              <a:noFill/>
              <a:round/>
              <a:headEnd/>
              <a:tailEnd/>
            </a:ln>
          </p:spPr>
          <p:txBody>
            <a:bodyPr/>
            <a:lstStyle/>
            <a:p>
              <a:endParaRPr lang="en-US"/>
            </a:p>
          </p:txBody>
        </p:sp>
        <p:sp>
          <p:nvSpPr>
            <p:cNvPr id="5354" name="Freeform 231"/>
            <p:cNvSpPr>
              <a:spLocks/>
            </p:cNvSpPr>
            <p:nvPr/>
          </p:nvSpPr>
          <p:spPr bwMode="auto">
            <a:xfrm>
              <a:off x="5036" y="2029"/>
              <a:ext cx="6" cy="8"/>
            </a:xfrm>
            <a:custGeom>
              <a:avLst/>
              <a:gdLst>
                <a:gd name="T0" fmla="*/ 0 w 48"/>
                <a:gd name="T1" fmla="*/ 72 h 72"/>
                <a:gd name="T2" fmla="*/ 48 w 48"/>
                <a:gd name="T3" fmla="*/ 72 h 72"/>
                <a:gd name="T4" fmla="*/ 48 w 48"/>
                <a:gd name="T5" fmla="*/ 0 h 72"/>
                <a:gd name="T6" fmla="*/ 0 w 48"/>
                <a:gd name="T7" fmla="*/ 0 h 72"/>
                <a:gd name="T8" fmla="*/ 0 w 48"/>
                <a:gd name="T9" fmla="*/ 72 h 72"/>
                <a:gd name="T10" fmla="*/ 0 w 48"/>
                <a:gd name="T11" fmla="*/ 72 h 72"/>
                <a:gd name="T12" fmla="*/ 0 60000 65536"/>
                <a:gd name="T13" fmla="*/ 0 60000 65536"/>
                <a:gd name="T14" fmla="*/ 0 60000 65536"/>
                <a:gd name="T15" fmla="*/ 0 60000 65536"/>
                <a:gd name="T16" fmla="*/ 0 60000 65536"/>
                <a:gd name="T17" fmla="*/ 0 60000 65536"/>
                <a:gd name="T18" fmla="*/ 0 w 48"/>
                <a:gd name="T19" fmla="*/ 0 h 72"/>
                <a:gd name="T20" fmla="*/ 48 w 48"/>
                <a:gd name="T21" fmla="*/ 72 h 72"/>
              </a:gdLst>
              <a:ahLst/>
              <a:cxnLst>
                <a:cxn ang="T12">
                  <a:pos x="T0" y="T1"/>
                </a:cxn>
                <a:cxn ang="T13">
                  <a:pos x="T2" y="T3"/>
                </a:cxn>
                <a:cxn ang="T14">
                  <a:pos x="T4" y="T5"/>
                </a:cxn>
                <a:cxn ang="T15">
                  <a:pos x="T6" y="T7"/>
                </a:cxn>
                <a:cxn ang="T16">
                  <a:pos x="T8" y="T9"/>
                </a:cxn>
                <a:cxn ang="T17">
                  <a:pos x="T10" y="T11"/>
                </a:cxn>
              </a:cxnLst>
              <a:rect l="T18" t="T19" r="T20" b="T21"/>
              <a:pathLst>
                <a:path w="48" h="72">
                  <a:moveTo>
                    <a:pt x="0" y="72"/>
                  </a:moveTo>
                  <a:lnTo>
                    <a:pt x="48" y="72"/>
                  </a:lnTo>
                  <a:lnTo>
                    <a:pt x="48" y="0"/>
                  </a:lnTo>
                  <a:lnTo>
                    <a:pt x="0" y="0"/>
                  </a:lnTo>
                  <a:lnTo>
                    <a:pt x="0" y="72"/>
                  </a:lnTo>
                  <a:close/>
                </a:path>
              </a:pathLst>
            </a:custGeom>
            <a:solidFill>
              <a:srgbClr val="B8B8D9"/>
            </a:solidFill>
            <a:ln w="9525">
              <a:noFill/>
              <a:round/>
              <a:headEnd/>
              <a:tailEnd/>
            </a:ln>
          </p:spPr>
          <p:txBody>
            <a:bodyPr/>
            <a:lstStyle/>
            <a:p>
              <a:endParaRPr lang="en-US"/>
            </a:p>
          </p:txBody>
        </p:sp>
        <p:sp>
          <p:nvSpPr>
            <p:cNvPr id="5355" name="Freeform 232"/>
            <p:cNvSpPr>
              <a:spLocks/>
            </p:cNvSpPr>
            <p:nvPr/>
          </p:nvSpPr>
          <p:spPr bwMode="auto">
            <a:xfrm>
              <a:off x="5044" y="2029"/>
              <a:ext cx="6" cy="8"/>
            </a:xfrm>
            <a:custGeom>
              <a:avLst/>
              <a:gdLst>
                <a:gd name="T0" fmla="*/ 0 w 47"/>
                <a:gd name="T1" fmla="*/ 72 h 72"/>
                <a:gd name="T2" fmla="*/ 47 w 47"/>
                <a:gd name="T3" fmla="*/ 72 h 72"/>
                <a:gd name="T4" fmla="*/ 47 w 47"/>
                <a:gd name="T5" fmla="*/ 0 h 72"/>
                <a:gd name="T6" fmla="*/ 0 w 47"/>
                <a:gd name="T7" fmla="*/ 0 h 72"/>
                <a:gd name="T8" fmla="*/ 0 w 47"/>
                <a:gd name="T9" fmla="*/ 72 h 72"/>
                <a:gd name="T10" fmla="*/ 0 w 47"/>
                <a:gd name="T11" fmla="*/ 72 h 72"/>
                <a:gd name="T12" fmla="*/ 0 60000 65536"/>
                <a:gd name="T13" fmla="*/ 0 60000 65536"/>
                <a:gd name="T14" fmla="*/ 0 60000 65536"/>
                <a:gd name="T15" fmla="*/ 0 60000 65536"/>
                <a:gd name="T16" fmla="*/ 0 60000 65536"/>
                <a:gd name="T17" fmla="*/ 0 60000 65536"/>
                <a:gd name="T18" fmla="*/ 0 w 47"/>
                <a:gd name="T19" fmla="*/ 0 h 72"/>
                <a:gd name="T20" fmla="*/ 47 w 47"/>
                <a:gd name="T21" fmla="*/ 72 h 72"/>
              </a:gdLst>
              <a:ahLst/>
              <a:cxnLst>
                <a:cxn ang="T12">
                  <a:pos x="T0" y="T1"/>
                </a:cxn>
                <a:cxn ang="T13">
                  <a:pos x="T2" y="T3"/>
                </a:cxn>
                <a:cxn ang="T14">
                  <a:pos x="T4" y="T5"/>
                </a:cxn>
                <a:cxn ang="T15">
                  <a:pos x="T6" y="T7"/>
                </a:cxn>
                <a:cxn ang="T16">
                  <a:pos x="T8" y="T9"/>
                </a:cxn>
                <a:cxn ang="T17">
                  <a:pos x="T10" y="T11"/>
                </a:cxn>
              </a:cxnLst>
              <a:rect l="T18" t="T19" r="T20" b="T21"/>
              <a:pathLst>
                <a:path w="47" h="72">
                  <a:moveTo>
                    <a:pt x="0" y="72"/>
                  </a:moveTo>
                  <a:lnTo>
                    <a:pt x="47" y="72"/>
                  </a:lnTo>
                  <a:lnTo>
                    <a:pt x="47" y="0"/>
                  </a:lnTo>
                  <a:lnTo>
                    <a:pt x="0" y="0"/>
                  </a:lnTo>
                  <a:lnTo>
                    <a:pt x="0" y="72"/>
                  </a:lnTo>
                  <a:close/>
                </a:path>
              </a:pathLst>
            </a:custGeom>
            <a:solidFill>
              <a:srgbClr val="B8B8D9"/>
            </a:solidFill>
            <a:ln w="9525">
              <a:noFill/>
              <a:round/>
              <a:headEnd/>
              <a:tailEnd/>
            </a:ln>
          </p:spPr>
          <p:txBody>
            <a:bodyPr/>
            <a:lstStyle/>
            <a:p>
              <a:endParaRPr lang="en-US"/>
            </a:p>
          </p:txBody>
        </p:sp>
        <p:sp>
          <p:nvSpPr>
            <p:cNvPr id="5356" name="Freeform 233"/>
            <p:cNvSpPr>
              <a:spLocks/>
            </p:cNvSpPr>
            <p:nvPr/>
          </p:nvSpPr>
          <p:spPr bwMode="auto">
            <a:xfrm>
              <a:off x="5028" y="2041"/>
              <a:ext cx="6" cy="8"/>
            </a:xfrm>
            <a:custGeom>
              <a:avLst/>
              <a:gdLst>
                <a:gd name="T0" fmla="*/ 0 w 48"/>
                <a:gd name="T1" fmla="*/ 72 h 72"/>
                <a:gd name="T2" fmla="*/ 48 w 48"/>
                <a:gd name="T3" fmla="*/ 72 h 72"/>
                <a:gd name="T4" fmla="*/ 48 w 48"/>
                <a:gd name="T5" fmla="*/ 0 h 72"/>
                <a:gd name="T6" fmla="*/ 0 w 48"/>
                <a:gd name="T7" fmla="*/ 0 h 72"/>
                <a:gd name="T8" fmla="*/ 0 w 48"/>
                <a:gd name="T9" fmla="*/ 72 h 72"/>
                <a:gd name="T10" fmla="*/ 0 w 48"/>
                <a:gd name="T11" fmla="*/ 72 h 72"/>
                <a:gd name="T12" fmla="*/ 0 60000 65536"/>
                <a:gd name="T13" fmla="*/ 0 60000 65536"/>
                <a:gd name="T14" fmla="*/ 0 60000 65536"/>
                <a:gd name="T15" fmla="*/ 0 60000 65536"/>
                <a:gd name="T16" fmla="*/ 0 60000 65536"/>
                <a:gd name="T17" fmla="*/ 0 60000 65536"/>
                <a:gd name="T18" fmla="*/ 0 w 48"/>
                <a:gd name="T19" fmla="*/ 0 h 72"/>
                <a:gd name="T20" fmla="*/ 48 w 48"/>
                <a:gd name="T21" fmla="*/ 72 h 72"/>
              </a:gdLst>
              <a:ahLst/>
              <a:cxnLst>
                <a:cxn ang="T12">
                  <a:pos x="T0" y="T1"/>
                </a:cxn>
                <a:cxn ang="T13">
                  <a:pos x="T2" y="T3"/>
                </a:cxn>
                <a:cxn ang="T14">
                  <a:pos x="T4" y="T5"/>
                </a:cxn>
                <a:cxn ang="T15">
                  <a:pos x="T6" y="T7"/>
                </a:cxn>
                <a:cxn ang="T16">
                  <a:pos x="T8" y="T9"/>
                </a:cxn>
                <a:cxn ang="T17">
                  <a:pos x="T10" y="T11"/>
                </a:cxn>
              </a:cxnLst>
              <a:rect l="T18" t="T19" r="T20" b="T21"/>
              <a:pathLst>
                <a:path w="48" h="72">
                  <a:moveTo>
                    <a:pt x="0" y="72"/>
                  </a:moveTo>
                  <a:lnTo>
                    <a:pt x="48" y="72"/>
                  </a:lnTo>
                  <a:lnTo>
                    <a:pt x="48" y="0"/>
                  </a:lnTo>
                  <a:lnTo>
                    <a:pt x="0" y="0"/>
                  </a:lnTo>
                  <a:lnTo>
                    <a:pt x="0" y="72"/>
                  </a:lnTo>
                  <a:close/>
                </a:path>
              </a:pathLst>
            </a:custGeom>
            <a:solidFill>
              <a:srgbClr val="B8B8D9"/>
            </a:solidFill>
            <a:ln w="9525">
              <a:noFill/>
              <a:round/>
              <a:headEnd/>
              <a:tailEnd/>
            </a:ln>
          </p:spPr>
          <p:txBody>
            <a:bodyPr/>
            <a:lstStyle/>
            <a:p>
              <a:endParaRPr lang="en-US"/>
            </a:p>
          </p:txBody>
        </p:sp>
        <p:sp>
          <p:nvSpPr>
            <p:cNvPr id="5357" name="Freeform 234"/>
            <p:cNvSpPr>
              <a:spLocks/>
            </p:cNvSpPr>
            <p:nvPr/>
          </p:nvSpPr>
          <p:spPr bwMode="auto">
            <a:xfrm>
              <a:off x="5037" y="2041"/>
              <a:ext cx="5" cy="8"/>
            </a:xfrm>
            <a:custGeom>
              <a:avLst/>
              <a:gdLst>
                <a:gd name="T0" fmla="*/ 0 w 48"/>
                <a:gd name="T1" fmla="*/ 72 h 72"/>
                <a:gd name="T2" fmla="*/ 48 w 48"/>
                <a:gd name="T3" fmla="*/ 72 h 72"/>
                <a:gd name="T4" fmla="*/ 48 w 48"/>
                <a:gd name="T5" fmla="*/ 0 h 72"/>
                <a:gd name="T6" fmla="*/ 0 w 48"/>
                <a:gd name="T7" fmla="*/ 0 h 72"/>
                <a:gd name="T8" fmla="*/ 0 w 48"/>
                <a:gd name="T9" fmla="*/ 72 h 72"/>
                <a:gd name="T10" fmla="*/ 0 w 48"/>
                <a:gd name="T11" fmla="*/ 72 h 72"/>
                <a:gd name="T12" fmla="*/ 0 60000 65536"/>
                <a:gd name="T13" fmla="*/ 0 60000 65536"/>
                <a:gd name="T14" fmla="*/ 0 60000 65536"/>
                <a:gd name="T15" fmla="*/ 0 60000 65536"/>
                <a:gd name="T16" fmla="*/ 0 60000 65536"/>
                <a:gd name="T17" fmla="*/ 0 60000 65536"/>
                <a:gd name="T18" fmla="*/ 0 w 48"/>
                <a:gd name="T19" fmla="*/ 0 h 72"/>
                <a:gd name="T20" fmla="*/ 48 w 48"/>
                <a:gd name="T21" fmla="*/ 72 h 72"/>
              </a:gdLst>
              <a:ahLst/>
              <a:cxnLst>
                <a:cxn ang="T12">
                  <a:pos x="T0" y="T1"/>
                </a:cxn>
                <a:cxn ang="T13">
                  <a:pos x="T2" y="T3"/>
                </a:cxn>
                <a:cxn ang="T14">
                  <a:pos x="T4" y="T5"/>
                </a:cxn>
                <a:cxn ang="T15">
                  <a:pos x="T6" y="T7"/>
                </a:cxn>
                <a:cxn ang="T16">
                  <a:pos x="T8" y="T9"/>
                </a:cxn>
                <a:cxn ang="T17">
                  <a:pos x="T10" y="T11"/>
                </a:cxn>
              </a:cxnLst>
              <a:rect l="T18" t="T19" r="T20" b="T21"/>
              <a:pathLst>
                <a:path w="48" h="72">
                  <a:moveTo>
                    <a:pt x="0" y="72"/>
                  </a:moveTo>
                  <a:lnTo>
                    <a:pt x="48" y="72"/>
                  </a:lnTo>
                  <a:lnTo>
                    <a:pt x="48" y="0"/>
                  </a:lnTo>
                  <a:lnTo>
                    <a:pt x="0" y="0"/>
                  </a:lnTo>
                  <a:lnTo>
                    <a:pt x="0" y="72"/>
                  </a:lnTo>
                  <a:close/>
                </a:path>
              </a:pathLst>
            </a:custGeom>
            <a:solidFill>
              <a:srgbClr val="B8B8D9"/>
            </a:solidFill>
            <a:ln w="9525">
              <a:noFill/>
              <a:round/>
              <a:headEnd/>
              <a:tailEnd/>
            </a:ln>
          </p:spPr>
          <p:txBody>
            <a:bodyPr/>
            <a:lstStyle/>
            <a:p>
              <a:endParaRPr lang="en-US"/>
            </a:p>
          </p:txBody>
        </p:sp>
        <p:sp>
          <p:nvSpPr>
            <p:cNvPr id="5358" name="Freeform 235"/>
            <p:cNvSpPr>
              <a:spLocks/>
            </p:cNvSpPr>
            <p:nvPr/>
          </p:nvSpPr>
          <p:spPr bwMode="auto">
            <a:xfrm>
              <a:off x="5045" y="2041"/>
              <a:ext cx="5" cy="9"/>
            </a:xfrm>
            <a:custGeom>
              <a:avLst/>
              <a:gdLst>
                <a:gd name="T0" fmla="*/ 0 w 48"/>
                <a:gd name="T1" fmla="*/ 73 h 73"/>
                <a:gd name="T2" fmla="*/ 48 w 48"/>
                <a:gd name="T3" fmla="*/ 73 h 73"/>
                <a:gd name="T4" fmla="*/ 48 w 48"/>
                <a:gd name="T5" fmla="*/ 0 h 73"/>
                <a:gd name="T6" fmla="*/ 0 w 48"/>
                <a:gd name="T7" fmla="*/ 0 h 73"/>
                <a:gd name="T8" fmla="*/ 0 w 48"/>
                <a:gd name="T9" fmla="*/ 73 h 73"/>
                <a:gd name="T10" fmla="*/ 0 w 48"/>
                <a:gd name="T11" fmla="*/ 73 h 73"/>
                <a:gd name="T12" fmla="*/ 0 60000 65536"/>
                <a:gd name="T13" fmla="*/ 0 60000 65536"/>
                <a:gd name="T14" fmla="*/ 0 60000 65536"/>
                <a:gd name="T15" fmla="*/ 0 60000 65536"/>
                <a:gd name="T16" fmla="*/ 0 60000 65536"/>
                <a:gd name="T17" fmla="*/ 0 60000 65536"/>
                <a:gd name="T18" fmla="*/ 0 w 48"/>
                <a:gd name="T19" fmla="*/ 0 h 73"/>
                <a:gd name="T20" fmla="*/ 48 w 48"/>
                <a:gd name="T21" fmla="*/ 73 h 73"/>
              </a:gdLst>
              <a:ahLst/>
              <a:cxnLst>
                <a:cxn ang="T12">
                  <a:pos x="T0" y="T1"/>
                </a:cxn>
                <a:cxn ang="T13">
                  <a:pos x="T2" y="T3"/>
                </a:cxn>
                <a:cxn ang="T14">
                  <a:pos x="T4" y="T5"/>
                </a:cxn>
                <a:cxn ang="T15">
                  <a:pos x="T6" y="T7"/>
                </a:cxn>
                <a:cxn ang="T16">
                  <a:pos x="T8" y="T9"/>
                </a:cxn>
                <a:cxn ang="T17">
                  <a:pos x="T10" y="T11"/>
                </a:cxn>
              </a:cxnLst>
              <a:rect l="T18" t="T19" r="T20" b="T21"/>
              <a:pathLst>
                <a:path w="48" h="73">
                  <a:moveTo>
                    <a:pt x="0" y="73"/>
                  </a:moveTo>
                  <a:lnTo>
                    <a:pt x="48" y="73"/>
                  </a:lnTo>
                  <a:lnTo>
                    <a:pt x="48" y="0"/>
                  </a:lnTo>
                  <a:lnTo>
                    <a:pt x="0" y="0"/>
                  </a:lnTo>
                  <a:lnTo>
                    <a:pt x="0" y="73"/>
                  </a:lnTo>
                  <a:close/>
                </a:path>
              </a:pathLst>
            </a:custGeom>
            <a:solidFill>
              <a:srgbClr val="B8B8D9"/>
            </a:solidFill>
            <a:ln w="9525">
              <a:noFill/>
              <a:round/>
              <a:headEnd/>
              <a:tailEnd/>
            </a:ln>
          </p:spPr>
          <p:txBody>
            <a:bodyPr/>
            <a:lstStyle/>
            <a:p>
              <a:endParaRPr lang="en-US"/>
            </a:p>
          </p:txBody>
        </p:sp>
        <p:sp>
          <p:nvSpPr>
            <p:cNvPr id="5359" name="Freeform 236"/>
            <p:cNvSpPr>
              <a:spLocks/>
            </p:cNvSpPr>
            <p:nvPr/>
          </p:nvSpPr>
          <p:spPr bwMode="auto">
            <a:xfrm>
              <a:off x="5028" y="2053"/>
              <a:ext cx="6" cy="8"/>
            </a:xfrm>
            <a:custGeom>
              <a:avLst/>
              <a:gdLst>
                <a:gd name="T0" fmla="*/ 0 w 48"/>
                <a:gd name="T1" fmla="*/ 71 h 71"/>
                <a:gd name="T2" fmla="*/ 48 w 48"/>
                <a:gd name="T3" fmla="*/ 71 h 71"/>
                <a:gd name="T4" fmla="*/ 48 w 48"/>
                <a:gd name="T5" fmla="*/ 0 h 71"/>
                <a:gd name="T6" fmla="*/ 0 w 48"/>
                <a:gd name="T7" fmla="*/ 0 h 71"/>
                <a:gd name="T8" fmla="*/ 0 w 48"/>
                <a:gd name="T9" fmla="*/ 71 h 71"/>
                <a:gd name="T10" fmla="*/ 0 w 48"/>
                <a:gd name="T11" fmla="*/ 71 h 71"/>
                <a:gd name="T12" fmla="*/ 0 60000 65536"/>
                <a:gd name="T13" fmla="*/ 0 60000 65536"/>
                <a:gd name="T14" fmla="*/ 0 60000 65536"/>
                <a:gd name="T15" fmla="*/ 0 60000 65536"/>
                <a:gd name="T16" fmla="*/ 0 60000 65536"/>
                <a:gd name="T17" fmla="*/ 0 60000 65536"/>
                <a:gd name="T18" fmla="*/ 0 w 48"/>
                <a:gd name="T19" fmla="*/ 0 h 71"/>
                <a:gd name="T20" fmla="*/ 48 w 48"/>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48" h="71">
                  <a:moveTo>
                    <a:pt x="0" y="71"/>
                  </a:moveTo>
                  <a:lnTo>
                    <a:pt x="48" y="71"/>
                  </a:lnTo>
                  <a:lnTo>
                    <a:pt x="48" y="0"/>
                  </a:lnTo>
                  <a:lnTo>
                    <a:pt x="0" y="0"/>
                  </a:lnTo>
                  <a:lnTo>
                    <a:pt x="0" y="71"/>
                  </a:lnTo>
                  <a:close/>
                </a:path>
              </a:pathLst>
            </a:custGeom>
            <a:solidFill>
              <a:srgbClr val="B8B8D9"/>
            </a:solidFill>
            <a:ln w="9525">
              <a:noFill/>
              <a:round/>
              <a:headEnd/>
              <a:tailEnd/>
            </a:ln>
          </p:spPr>
          <p:txBody>
            <a:bodyPr/>
            <a:lstStyle/>
            <a:p>
              <a:endParaRPr lang="en-US"/>
            </a:p>
          </p:txBody>
        </p:sp>
        <p:sp>
          <p:nvSpPr>
            <p:cNvPr id="5360" name="Freeform 237"/>
            <p:cNvSpPr>
              <a:spLocks/>
            </p:cNvSpPr>
            <p:nvPr/>
          </p:nvSpPr>
          <p:spPr bwMode="auto">
            <a:xfrm>
              <a:off x="5037" y="2053"/>
              <a:ext cx="5" cy="8"/>
            </a:xfrm>
            <a:custGeom>
              <a:avLst/>
              <a:gdLst>
                <a:gd name="T0" fmla="*/ 0 w 48"/>
                <a:gd name="T1" fmla="*/ 71 h 71"/>
                <a:gd name="T2" fmla="*/ 48 w 48"/>
                <a:gd name="T3" fmla="*/ 71 h 71"/>
                <a:gd name="T4" fmla="*/ 48 w 48"/>
                <a:gd name="T5" fmla="*/ 0 h 71"/>
                <a:gd name="T6" fmla="*/ 0 w 48"/>
                <a:gd name="T7" fmla="*/ 0 h 71"/>
                <a:gd name="T8" fmla="*/ 0 w 48"/>
                <a:gd name="T9" fmla="*/ 71 h 71"/>
                <a:gd name="T10" fmla="*/ 0 w 48"/>
                <a:gd name="T11" fmla="*/ 71 h 71"/>
                <a:gd name="T12" fmla="*/ 0 60000 65536"/>
                <a:gd name="T13" fmla="*/ 0 60000 65536"/>
                <a:gd name="T14" fmla="*/ 0 60000 65536"/>
                <a:gd name="T15" fmla="*/ 0 60000 65536"/>
                <a:gd name="T16" fmla="*/ 0 60000 65536"/>
                <a:gd name="T17" fmla="*/ 0 60000 65536"/>
                <a:gd name="T18" fmla="*/ 0 w 48"/>
                <a:gd name="T19" fmla="*/ 0 h 71"/>
                <a:gd name="T20" fmla="*/ 48 w 48"/>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48" h="71">
                  <a:moveTo>
                    <a:pt x="0" y="71"/>
                  </a:moveTo>
                  <a:lnTo>
                    <a:pt x="48" y="71"/>
                  </a:lnTo>
                  <a:lnTo>
                    <a:pt x="48" y="0"/>
                  </a:lnTo>
                  <a:lnTo>
                    <a:pt x="0" y="0"/>
                  </a:lnTo>
                  <a:lnTo>
                    <a:pt x="0" y="71"/>
                  </a:lnTo>
                  <a:close/>
                </a:path>
              </a:pathLst>
            </a:custGeom>
            <a:solidFill>
              <a:srgbClr val="B8B8D9"/>
            </a:solidFill>
            <a:ln w="9525">
              <a:noFill/>
              <a:round/>
              <a:headEnd/>
              <a:tailEnd/>
            </a:ln>
          </p:spPr>
          <p:txBody>
            <a:bodyPr/>
            <a:lstStyle/>
            <a:p>
              <a:endParaRPr lang="en-US"/>
            </a:p>
          </p:txBody>
        </p:sp>
        <p:sp>
          <p:nvSpPr>
            <p:cNvPr id="5361" name="Freeform 238"/>
            <p:cNvSpPr>
              <a:spLocks/>
            </p:cNvSpPr>
            <p:nvPr/>
          </p:nvSpPr>
          <p:spPr bwMode="auto">
            <a:xfrm>
              <a:off x="5045" y="2053"/>
              <a:ext cx="5" cy="8"/>
            </a:xfrm>
            <a:custGeom>
              <a:avLst/>
              <a:gdLst>
                <a:gd name="T0" fmla="*/ 0 w 48"/>
                <a:gd name="T1" fmla="*/ 71 h 71"/>
                <a:gd name="T2" fmla="*/ 48 w 48"/>
                <a:gd name="T3" fmla="*/ 71 h 71"/>
                <a:gd name="T4" fmla="*/ 48 w 48"/>
                <a:gd name="T5" fmla="*/ 0 h 71"/>
                <a:gd name="T6" fmla="*/ 0 w 48"/>
                <a:gd name="T7" fmla="*/ 0 h 71"/>
                <a:gd name="T8" fmla="*/ 0 w 48"/>
                <a:gd name="T9" fmla="*/ 71 h 71"/>
                <a:gd name="T10" fmla="*/ 0 w 48"/>
                <a:gd name="T11" fmla="*/ 71 h 71"/>
                <a:gd name="T12" fmla="*/ 0 60000 65536"/>
                <a:gd name="T13" fmla="*/ 0 60000 65536"/>
                <a:gd name="T14" fmla="*/ 0 60000 65536"/>
                <a:gd name="T15" fmla="*/ 0 60000 65536"/>
                <a:gd name="T16" fmla="*/ 0 60000 65536"/>
                <a:gd name="T17" fmla="*/ 0 60000 65536"/>
                <a:gd name="T18" fmla="*/ 0 w 48"/>
                <a:gd name="T19" fmla="*/ 0 h 71"/>
                <a:gd name="T20" fmla="*/ 48 w 48"/>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48" h="71">
                  <a:moveTo>
                    <a:pt x="0" y="71"/>
                  </a:moveTo>
                  <a:lnTo>
                    <a:pt x="48" y="71"/>
                  </a:lnTo>
                  <a:lnTo>
                    <a:pt x="48" y="0"/>
                  </a:lnTo>
                  <a:lnTo>
                    <a:pt x="0" y="0"/>
                  </a:lnTo>
                  <a:lnTo>
                    <a:pt x="0" y="71"/>
                  </a:lnTo>
                  <a:close/>
                </a:path>
              </a:pathLst>
            </a:custGeom>
            <a:solidFill>
              <a:srgbClr val="B8B8D9"/>
            </a:solidFill>
            <a:ln w="9525">
              <a:noFill/>
              <a:round/>
              <a:headEnd/>
              <a:tailEnd/>
            </a:ln>
          </p:spPr>
          <p:txBody>
            <a:bodyPr/>
            <a:lstStyle/>
            <a:p>
              <a:endParaRPr lang="en-US"/>
            </a:p>
          </p:txBody>
        </p:sp>
        <p:sp>
          <p:nvSpPr>
            <p:cNvPr id="5362" name="Freeform 239"/>
            <p:cNvSpPr>
              <a:spLocks/>
            </p:cNvSpPr>
            <p:nvPr/>
          </p:nvSpPr>
          <p:spPr bwMode="auto">
            <a:xfrm>
              <a:off x="5028" y="2066"/>
              <a:ext cx="6" cy="8"/>
            </a:xfrm>
            <a:custGeom>
              <a:avLst/>
              <a:gdLst>
                <a:gd name="T0" fmla="*/ 0 w 48"/>
                <a:gd name="T1" fmla="*/ 71 h 71"/>
                <a:gd name="T2" fmla="*/ 48 w 48"/>
                <a:gd name="T3" fmla="*/ 71 h 71"/>
                <a:gd name="T4" fmla="*/ 48 w 48"/>
                <a:gd name="T5" fmla="*/ 0 h 71"/>
                <a:gd name="T6" fmla="*/ 0 w 48"/>
                <a:gd name="T7" fmla="*/ 0 h 71"/>
                <a:gd name="T8" fmla="*/ 0 w 48"/>
                <a:gd name="T9" fmla="*/ 71 h 71"/>
                <a:gd name="T10" fmla="*/ 0 w 48"/>
                <a:gd name="T11" fmla="*/ 71 h 71"/>
                <a:gd name="T12" fmla="*/ 0 60000 65536"/>
                <a:gd name="T13" fmla="*/ 0 60000 65536"/>
                <a:gd name="T14" fmla="*/ 0 60000 65536"/>
                <a:gd name="T15" fmla="*/ 0 60000 65536"/>
                <a:gd name="T16" fmla="*/ 0 60000 65536"/>
                <a:gd name="T17" fmla="*/ 0 60000 65536"/>
                <a:gd name="T18" fmla="*/ 0 w 48"/>
                <a:gd name="T19" fmla="*/ 0 h 71"/>
                <a:gd name="T20" fmla="*/ 48 w 48"/>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48" h="71">
                  <a:moveTo>
                    <a:pt x="0" y="71"/>
                  </a:moveTo>
                  <a:lnTo>
                    <a:pt x="48" y="71"/>
                  </a:lnTo>
                  <a:lnTo>
                    <a:pt x="48" y="0"/>
                  </a:lnTo>
                  <a:lnTo>
                    <a:pt x="0" y="0"/>
                  </a:lnTo>
                  <a:lnTo>
                    <a:pt x="0" y="71"/>
                  </a:lnTo>
                  <a:close/>
                </a:path>
              </a:pathLst>
            </a:custGeom>
            <a:solidFill>
              <a:srgbClr val="B8B8D9"/>
            </a:solidFill>
            <a:ln w="9525">
              <a:noFill/>
              <a:round/>
              <a:headEnd/>
              <a:tailEnd/>
            </a:ln>
          </p:spPr>
          <p:txBody>
            <a:bodyPr/>
            <a:lstStyle/>
            <a:p>
              <a:endParaRPr lang="en-US"/>
            </a:p>
          </p:txBody>
        </p:sp>
        <p:sp>
          <p:nvSpPr>
            <p:cNvPr id="5363" name="Freeform 240"/>
            <p:cNvSpPr>
              <a:spLocks/>
            </p:cNvSpPr>
            <p:nvPr/>
          </p:nvSpPr>
          <p:spPr bwMode="auto">
            <a:xfrm>
              <a:off x="5037" y="2066"/>
              <a:ext cx="5" cy="8"/>
            </a:xfrm>
            <a:custGeom>
              <a:avLst/>
              <a:gdLst>
                <a:gd name="T0" fmla="*/ 0 w 48"/>
                <a:gd name="T1" fmla="*/ 71 h 71"/>
                <a:gd name="T2" fmla="*/ 48 w 48"/>
                <a:gd name="T3" fmla="*/ 71 h 71"/>
                <a:gd name="T4" fmla="*/ 48 w 48"/>
                <a:gd name="T5" fmla="*/ 0 h 71"/>
                <a:gd name="T6" fmla="*/ 0 w 48"/>
                <a:gd name="T7" fmla="*/ 0 h 71"/>
                <a:gd name="T8" fmla="*/ 0 w 48"/>
                <a:gd name="T9" fmla="*/ 71 h 71"/>
                <a:gd name="T10" fmla="*/ 0 w 48"/>
                <a:gd name="T11" fmla="*/ 71 h 71"/>
                <a:gd name="T12" fmla="*/ 0 60000 65536"/>
                <a:gd name="T13" fmla="*/ 0 60000 65536"/>
                <a:gd name="T14" fmla="*/ 0 60000 65536"/>
                <a:gd name="T15" fmla="*/ 0 60000 65536"/>
                <a:gd name="T16" fmla="*/ 0 60000 65536"/>
                <a:gd name="T17" fmla="*/ 0 60000 65536"/>
                <a:gd name="T18" fmla="*/ 0 w 48"/>
                <a:gd name="T19" fmla="*/ 0 h 71"/>
                <a:gd name="T20" fmla="*/ 48 w 48"/>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48" h="71">
                  <a:moveTo>
                    <a:pt x="0" y="71"/>
                  </a:moveTo>
                  <a:lnTo>
                    <a:pt x="48" y="71"/>
                  </a:lnTo>
                  <a:lnTo>
                    <a:pt x="48" y="0"/>
                  </a:lnTo>
                  <a:lnTo>
                    <a:pt x="0" y="0"/>
                  </a:lnTo>
                  <a:lnTo>
                    <a:pt x="0" y="71"/>
                  </a:lnTo>
                  <a:close/>
                </a:path>
              </a:pathLst>
            </a:custGeom>
            <a:solidFill>
              <a:srgbClr val="B8B8D9"/>
            </a:solidFill>
            <a:ln w="9525">
              <a:noFill/>
              <a:round/>
              <a:headEnd/>
              <a:tailEnd/>
            </a:ln>
          </p:spPr>
          <p:txBody>
            <a:bodyPr/>
            <a:lstStyle/>
            <a:p>
              <a:endParaRPr lang="en-US"/>
            </a:p>
          </p:txBody>
        </p:sp>
        <p:sp>
          <p:nvSpPr>
            <p:cNvPr id="5364" name="Freeform 241"/>
            <p:cNvSpPr>
              <a:spLocks/>
            </p:cNvSpPr>
            <p:nvPr/>
          </p:nvSpPr>
          <p:spPr bwMode="auto">
            <a:xfrm>
              <a:off x="5045" y="2066"/>
              <a:ext cx="5" cy="8"/>
            </a:xfrm>
            <a:custGeom>
              <a:avLst/>
              <a:gdLst>
                <a:gd name="T0" fmla="*/ 0 w 48"/>
                <a:gd name="T1" fmla="*/ 71 h 71"/>
                <a:gd name="T2" fmla="*/ 48 w 48"/>
                <a:gd name="T3" fmla="*/ 71 h 71"/>
                <a:gd name="T4" fmla="*/ 48 w 48"/>
                <a:gd name="T5" fmla="*/ 0 h 71"/>
                <a:gd name="T6" fmla="*/ 0 w 48"/>
                <a:gd name="T7" fmla="*/ 0 h 71"/>
                <a:gd name="T8" fmla="*/ 0 w 48"/>
                <a:gd name="T9" fmla="*/ 71 h 71"/>
                <a:gd name="T10" fmla="*/ 0 w 48"/>
                <a:gd name="T11" fmla="*/ 71 h 71"/>
                <a:gd name="T12" fmla="*/ 0 60000 65536"/>
                <a:gd name="T13" fmla="*/ 0 60000 65536"/>
                <a:gd name="T14" fmla="*/ 0 60000 65536"/>
                <a:gd name="T15" fmla="*/ 0 60000 65536"/>
                <a:gd name="T16" fmla="*/ 0 60000 65536"/>
                <a:gd name="T17" fmla="*/ 0 60000 65536"/>
                <a:gd name="T18" fmla="*/ 0 w 48"/>
                <a:gd name="T19" fmla="*/ 0 h 71"/>
                <a:gd name="T20" fmla="*/ 48 w 48"/>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48" h="71">
                  <a:moveTo>
                    <a:pt x="0" y="71"/>
                  </a:moveTo>
                  <a:lnTo>
                    <a:pt x="48" y="71"/>
                  </a:lnTo>
                  <a:lnTo>
                    <a:pt x="48" y="0"/>
                  </a:lnTo>
                  <a:lnTo>
                    <a:pt x="0" y="0"/>
                  </a:lnTo>
                  <a:lnTo>
                    <a:pt x="0" y="71"/>
                  </a:lnTo>
                  <a:close/>
                </a:path>
              </a:pathLst>
            </a:custGeom>
            <a:solidFill>
              <a:srgbClr val="B8B8D9"/>
            </a:solidFill>
            <a:ln w="9525">
              <a:noFill/>
              <a:round/>
              <a:headEnd/>
              <a:tailEnd/>
            </a:ln>
          </p:spPr>
          <p:txBody>
            <a:bodyPr/>
            <a:lstStyle/>
            <a:p>
              <a:endParaRPr lang="en-US"/>
            </a:p>
          </p:txBody>
        </p:sp>
        <p:sp>
          <p:nvSpPr>
            <p:cNvPr id="5365" name="Freeform 242"/>
            <p:cNvSpPr>
              <a:spLocks/>
            </p:cNvSpPr>
            <p:nvPr/>
          </p:nvSpPr>
          <p:spPr bwMode="auto">
            <a:xfrm>
              <a:off x="5028" y="2078"/>
              <a:ext cx="6" cy="8"/>
            </a:xfrm>
            <a:custGeom>
              <a:avLst/>
              <a:gdLst>
                <a:gd name="T0" fmla="*/ 0 w 48"/>
                <a:gd name="T1" fmla="*/ 72 h 72"/>
                <a:gd name="T2" fmla="*/ 48 w 48"/>
                <a:gd name="T3" fmla="*/ 72 h 72"/>
                <a:gd name="T4" fmla="*/ 48 w 48"/>
                <a:gd name="T5" fmla="*/ 0 h 72"/>
                <a:gd name="T6" fmla="*/ 0 w 48"/>
                <a:gd name="T7" fmla="*/ 0 h 72"/>
                <a:gd name="T8" fmla="*/ 0 w 48"/>
                <a:gd name="T9" fmla="*/ 72 h 72"/>
                <a:gd name="T10" fmla="*/ 0 w 48"/>
                <a:gd name="T11" fmla="*/ 72 h 72"/>
                <a:gd name="T12" fmla="*/ 0 60000 65536"/>
                <a:gd name="T13" fmla="*/ 0 60000 65536"/>
                <a:gd name="T14" fmla="*/ 0 60000 65536"/>
                <a:gd name="T15" fmla="*/ 0 60000 65536"/>
                <a:gd name="T16" fmla="*/ 0 60000 65536"/>
                <a:gd name="T17" fmla="*/ 0 60000 65536"/>
                <a:gd name="T18" fmla="*/ 0 w 48"/>
                <a:gd name="T19" fmla="*/ 0 h 72"/>
                <a:gd name="T20" fmla="*/ 48 w 48"/>
                <a:gd name="T21" fmla="*/ 72 h 72"/>
              </a:gdLst>
              <a:ahLst/>
              <a:cxnLst>
                <a:cxn ang="T12">
                  <a:pos x="T0" y="T1"/>
                </a:cxn>
                <a:cxn ang="T13">
                  <a:pos x="T2" y="T3"/>
                </a:cxn>
                <a:cxn ang="T14">
                  <a:pos x="T4" y="T5"/>
                </a:cxn>
                <a:cxn ang="T15">
                  <a:pos x="T6" y="T7"/>
                </a:cxn>
                <a:cxn ang="T16">
                  <a:pos x="T8" y="T9"/>
                </a:cxn>
                <a:cxn ang="T17">
                  <a:pos x="T10" y="T11"/>
                </a:cxn>
              </a:cxnLst>
              <a:rect l="T18" t="T19" r="T20" b="T21"/>
              <a:pathLst>
                <a:path w="48" h="72">
                  <a:moveTo>
                    <a:pt x="0" y="72"/>
                  </a:moveTo>
                  <a:lnTo>
                    <a:pt x="48" y="72"/>
                  </a:lnTo>
                  <a:lnTo>
                    <a:pt x="48" y="0"/>
                  </a:lnTo>
                  <a:lnTo>
                    <a:pt x="0" y="0"/>
                  </a:lnTo>
                  <a:lnTo>
                    <a:pt x="0" y="72"/>
                  </a:lnTo>
                  <a:close/>
                </a:path>
              </a:pathLst>
            </a:custGeom>
            <a:solidFill>
              <a:srgbClr val="B8B8D9"/>
            </a:solidFill>
            <a:ln w="9525">
              <a:noFill/>
              <a:round/>
              <a:headEnd/>
              <a:tailEnd/>
            </a:ln>
          </p:spPr>
          <p:txBody>
            <a:bodyPr/>
            <a:lstStyle/>
            <a:p>
              <a:endParaRPr lang="en-US"/>
            </a:p>
          </p:txBody>
        </p:sp>
        <p:sp>
          <p:nvSpPr>
            <p:cNvPr id="5366" name="Freeform 243"/>
            <p:cNvSpPr>
              <a:spLocks/>
            </p:cNvSpPr>
            <p:nvPr/>
          </p:nvSpPr>
          <p:spPr bwMode="auto">
            <a:xfrm>
              <a:off x="5037" y="2078"/>
              <a:ext cx="5" cy="8"/>
            </a:xfrm>
            <a:custGeom>
              <a:avLst/>
              <a:gdLst>
                <a:gd name="T0" fmla="*/ 0 w 48"/>
                <a:gd name="T1" fmla="*/ 72 h 72"/>
                <a:gd name="T2" fmla="*/ 48 w 48"/>
                <a:gd name="T3" fmla="*/ 72 h 72"/>
                <a:gd name="T4" fmla="*/ 48 w 48"/>
                <a:gd name="T5" fmla="*/ 0 h 72"/>
                <a:gd name="T6" fmla="*/ 0 w 48"/>
                <a:gd name="T7" fmla="*/ 0 h 72"/>
                <a:gd name="T8" fmla="*/ 0 w 48"/>
                <a:gd name="T9" fmla="*/ 72 h 72"/>
                <a:gd name="T10" fmla="*/ 0 w 48"/>
                <a:gd name="T11" fmla="*/ 72 h 72"/>
                <a:gd name="T12" fmla="*/ 0 60000 65536"/>
                <a:gd name="T13" fmla="*/ 0 60000 65536"/>
                <a:gd name="T14" fmla="*/ 0 60000 65536"/>
                <a:gd name="T15" fmla="*/ 0 60000 65536"/>
                <a:gd name="T16" fmla="*/ 0 60000 65536"/>
                <a:gd name="T17" fmla="*/ 0 60000 65536"/>
                <a:gd name="T18" fmla="*/ 0 w 48"/>
                <a:gd name="T19" fmla="*/ 0 h 72"/>
                <a:gd name="T20" fmla="*/ 48 w 48"/>
                <a:gd name="T21" fmla="*/ 72 h 72"/>
              </a:gdLst>
              <a:ahLst/>
              <a:cxnLst>
                <a:cxn ang="T12">
                  <a:pos x="T0" y="T1"/>
                </a:cxn>
                <a:cxn ang="T13">
                  <a:pos x="T2" y="T3"/>
                </a:cxn>
                <a:cxn ang="T14">
                  <a:pos x="T4" y="T5"/>
                </a:cxn>
                <a:cxn ang="T15">
                  <a:pos x="T6" y="T7"/>
                </a:cxn>
                <a:cxn ang="T16">
                  <a:pos x="T8" y="T9"/>
                </a:cxn>
                <a:cxn ang="T17">
                  <a:pos x="T10" y="T11"/>
                </a:cxn>
              </a:cxnLst>
              <a:rect l="T18" t="T19" r="T20" b="T21"/>
              <a:pathLst>
                <a:path w="48" h="72">
                  <a:moveTo>
                    <a:pt x="0" y="72"/>
                  </a:moveTo>
                  <a:lnTo>
                    <a:pt x="48" y="72"/>
                  </a:lnTo>
                  <a:lnTo>
                    <a:pt x="48" y="0"/>
                  </a:lnTo>
                  <a:lnTo>
                    <a:pt x="0" y="0"/>
                  </a:lnTo>
                  <a:lnTo>
                    <a:pt x="0" y="72"/>
                  </a:lnTo>
                  <a:close/>
                </a:path>
              </a:pathLst>
            </a:custGeom>
            <a:solidFill>
              <a:srgbClr val="B8B8D9"/>
            </a:solidFill>
            <a:ln w="9525">
              <a:noFill/>
              <a:round/>
              <a:headEnd/>
              <a:tailEnd/>
            </a:ln>
          </p:spPr>
          <p:txBody>
            <a:bodyPr/>
            <a:lstStyle/>
            <a:p>
              <a:endParaRPr lang="en-US"/>
            </a:p>
          </p:txBody>
        </p:sp>
        <p:sp>
          <p:nvSpPr>
            <p:cNvPr id="5367" name="Freeform 244"/>
            <p:cNvSpPr>
              <a:spLocks/>
            </p:cNvSpPr>
            <p:nvPr/>
          </p:nvSpPr>
          <p:spPr bwMode="auto">
            <a:xfrm>
              <a:off x="5045" y="2078"/>
              <a:ext cx="5" cy="8"/>
            </a:xfrm>
            <a:custGeom>
              <a:avLst/>
              <a:gdLst>
                <a:gd name="T0" fmla="*/ 0 w 48"/>
                <a:gd name="T1" fmla="*/ 71 h 71"/>
                <a:gd name="T2" fmla="*/ 48 w 48"/>
                <a:gd name="T3" fmla="*/ 71 h 71"/>
                <a:gd name="T4" fmla="*/ 48 w 48"/>
                <a:gd name="T5" fmla="*/ 0 h 71"/>
                <a:gd name="T6" fmla="*/ 0 w 48"/>
                <a:gd name="T7" fmla="*/ 0 h 71"/>
                <a:gd name="T8" fmla="*/ 0 w 48"/>
                <a:gd name="T9" fmla="*/ 71 h 71"/>
                <a:gd name="T10" fmla="*/ 0 w 48"/>
                <a:gd name="T11" fmla="*/ 71 h 71"/>
                <a:gd name="T12" fmla="*/ 0 60000 65536"/>
                <a:gd name="T13" fmla="*/ 0 60000 65536"/>
                <a:gd name="T14" fmla="*/ 0 60000 65536"/>
                <a:gd name="T15" fmla="*/ 0 60000 65536"/>
                <a:gd name="T16" fmla="*/ 0 60000 65536"/>
                <a:gd name="T17" fmla="*/ 0 60000 65536"/>
                <a:gd name="T18" fmla="*/ 0 w 48"/>
                <a:gd name="T19" fmla="*/ 0 h 71"/>
                <a:gd name="T20" fmla="*/ 48 w 48"/>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48" h="71">
                  <a:moveTo>
                    <a:pt x="0" y="71"/>
                  </a:moveTo>
                  <a:lnTo>
                    <a:pt x="48" y="71"/>
                  </a:lnTo>
                  <a:lnTo>
                    <a:pt x="48" y="0"/>
                  </a:lnTo>
                  <a:lnTo>
                    <a:pt x="0" y="0"/>
                  </a:lnTo>
                  <a:lnTo>
                    <a:pt x="0" y="71"/>
                  </a:lnTo>
                  <a:close/>
                </a:path>
              </a:pathLst>
            </a:custGeom>
            <a:solidFill>
              <a:srgbClr val="B8B8D9"/>
            </a:solidFill>
            <a:ln w="9525">
              <a:noFill/>
              <a:round/>
              <a:headEnd/>
              <a:tailEnd/>
            </a:ln>
          </p:spPr>
          <p:txBody>
            <a:bodyPr/>
            <a:lstStyle/>
            <a:p>
              <a:endParaRPr lang="en-US"/>
            </a:p>
          </p:txBody>
        </p:sp>
        <p:sp>
          <p:nvSpPr>
            <p:cNvPr id="5368" name="Freeform 245"/>
            <p:cNvSpPr>
              <a:spLocks/>
            </p:cNvSpPr>
            <p:nvPr/>
          </p:nvSpPr>
          <p:spPr bwMode="auto">
            <a:xfrm>
              <a:off x="4934" y="1969"/>
              <a:ext cx="43" cy="117"/>
            </a:xfrm>
            <a:custGeom>
              <a:avLst/>
              <a:gdLst>
                <a:gd name="T0" fmla="*/ 385 w 385"/>
                <a:gd name="T1" fmla="*/ 650 h 1051"/>
                <a:gd name="T2" fmla="*/ 385 w 385"/>
                <a:gd name="T3" fmla="*/ 0 h 1051"/>
                <a:gd name="T4" fmla="*/ 0 w 385"/>
                <a:gd name="T5" fmla="*/ 0 h 1051"/>
                <a:gd name="T6" fmla="*/ 0 w 385"/>
                <a:gd name="T7" fmla="*/ 1051 h 1051"/>
                <a:gd name="T8" fmla="*/ 60 w 385"/>
                <a:gd name="T9" fmla="*/ 1051 h 1051"/>
                <a:gd name="T10" fmla="*/ 60 w 385"/>
                <a:gd name="T11" fmla="*/ 49 h 1051"/>
                <a:gd name="T12" fmla="*/ 336 w 385"/>
                <a:gd name="T13" fmla="*/ 49 h 1051"/>
                <a:gd name="T14" fmla="*/ 336 w 385"/>
                <a:gd name="T15" fmla="*/ 647 h 1051"/>
                <a:gd name="T16" fmla="*/ 385 w 385"/>
                <a:gd name="T17" fmla="*/ 650 h 1051"/>
                <a:gd name="T18" fmla="*/ 385 w 385"/>
                <a:gd name="T19" fmla="*/ 650 h 105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85"/>
                <a:gd name="T31" fmla="*/ 0 h 1051"/>
                <a:gd name="T32" fmla="*/ 385 w 385"/>
                <a:gd name="T33" fmla="*/ 1051 h 105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85" h="1051">
                  <a:moveTo>
                    <a:pt x="385" y="650"/>
                  </a:moveTo>
                  <a:lnTo>
                    <a:pt x="385" y="0"/>
                  </a:lnTo>
                  <a:lnTo>
                    <a:pt x="0" y="0"/>
                  </a:lnTo>
                  <a:lnTo>
                    <a:pt x="0" y="1051"/>
                  </a:lnTo>
                  <a:lnTo>
                    <a:pt x="60" y="1051"/>
                  </a:lnTo>
                  <a:lnTo>
                    <a:pt x="60" y="49"/>
                  </a:lnTo>
                  <a:lnTo>
                    <a:pt x="336" y="49"/>
                  </a:lnTo>
                  <a:lnTo>
                    <a:pt x="336" y="647"/>
                  </a:lnTo>
                  <a:lnTo>
                    <a:pt x="385" y="650"/>
                  </a:lnTo>
                  <a:close/>
                </a:path>
              </a:pathLst>
            </a:custGeom>
            <a:solidFill>
              <a:srgbClr val="B8B8D9"/>
            </a:solidFill>
            <a:ln w="9525">
              <a:noFill/>
              <a:round/>
              <a:headEnd/>
              <a:tailEnd/>
            </a:ln>
          </p:spPr>
          <p:txBody>
            <a:bodyPr/>
            <a:lstStyle/>
            <a:p>
              <a:endParaRPr lang="en-US"/>
            </a:p>
          </p:txBody>
        </p:sp>
        <p:sp>
          <p:nvSpPr>
            <p:cNvPr id="5369" name="Freeform 246"/>
            <p:cNvSpPr>
              <a:spLocks/>
            </p:cNvSpPr>
            <p:nvPr/>
          </p:nvSpPr>
          <p:spPr bwMode="auto">
            <a:xfrm>
              <a:off x="4959" y="1972"/>
              <a:ext cx="7" cy="69"/>
            </a:xfrm>
            <a:custGeom>
              <a:avLst/>
              <a:gdLst>
                <a:gd name="T0" fmla="*/ 0 w 61"/>
                <a:gd name="T1" fmla="*/ 0 h 627"/>
                <a:gd name="T2" fmla="*/ 0 w 61"/>
                <a:gd name="T3" fmla="*/ 627 h 627"/>
                <a:gd name="T4" fmla="*/ 61 w 61"/>
                <a:gd name="T5" fmla="*/ 627 h 627"/>
                <a:gd name="T6" fmla="*/ 61 w 61"/>
                <a:gd name="T7" fmla="*/ 3 h 627"/>
                <a:gd name="T8" fmla="*/ 0 w 61"/>
                <a:gd name="T9" fmla="*/ 0 h 627"/>
                <a:gd name="T10" fmla="*/ 0 w 61"/>
                <a:gd name="T11" fmla="*/ 0 h 627"/>
                <a:gd name="T12" fmla="*/ 0 60000 65536"/>
                <a:gd name="T13" fmla="*/ 0 60000 65536"/>
                <a:gd name="T14" fmla="*/ 0 60000 65536"/>
                <a:gd name="T15" fmla="*/ 0 60000 65536"/>
                <a:gd name="T16" fmla="*/ 0 60000 65536"/>
                <a:gd name="T17" fmla="*/ 0 60000 65536"/>
                <a:gd name="T18" fmla="*/ 0 w 61"/>
                <a:gd name="T19" fmla="*/ 0 h 627"/>
                <a:gd name="T20" fmla="*/ 61 w 61"/>
                <a:gd name="T21" fmla="*/ 627 h 627"/>
              </a:gdLst>
              <a:ahLst/>
              <a:cxnLst>
                <a:cxn ang="T12">
                  <a:pos x="T0" y="T1"/>
                </a:cxn>
                <a:cxn ang="T13">
                  <a:pos x="T2" y="T3"/>
                </a:cxn>
                <a:cxn ang="T14">
                  <a:pos x="T4" y="T5"/>
                </a:cxn>
                <a:cxn ang="T15">
                  <a:pos x="T6" y="T7"/>
                </a:cxn>
                <a:cxn ang="T16">
                  <a:pos x="T8" y="T9"/>
                </a:cxn>
                <a:cxn ang="T17">
                  <a:pos x="T10" y="T11"/>
                </a:cxn>
              </a:cxnLst>
              <a:rect l="T18" t="T19" r="T20" b="T21"/>
              <a:pathLst>
                <a:path w="61" h="627">
                  <a:moveTo>
                    <a:pt x="0" y="0"/>
                  </a:moveTo>
                  <a:lnTo>
                    <a:pt x="0" y="627"/>
                  </a:lnTo>
                  <a:lnTo>
                    <a:pt x="61" y="627"/>
                  </a:lnTo>
                  <a:lnTo>
                    <a:pt x="61" y="3"/>
                  </a:lnTo>
                  <a:lnTo>
                    <a:pt x="0" y="0"/>
                  </a:lnTo>
                  <a:close/>
                </a:path>
              </a:pathLst>
            </a:custGeom>
            <a:solidFill>
              <a:srgbClr val="B8B8D9"/>
            </a:solidFill>
            <a:ln w="9525">
              <a:noFill/>
              <a:round/>
              <a:headEnd/>
              <a:tailEnd/>
            </a:ln>
          </p:spPr>
          <p:txBody>
            <a:bodyPr/>
            <a:lstStyle/>
            <a:p>
              <a:endParaRPr lang="en-US"/>
            </a:p>
          </p:txBody>
        </p:sp>
        <p:sp>
          <p:nvSpPr>
            <p:cNvPr id="5370" name="Freeform 247"/>
            <p:cNvSpPr>
              <a:spLocks/>
            </p:cNvSpPr>
            <p:nvPr/>
          </p:nvSpPr>
          <p:spPr bwMode="auto">
            <a:xfrm>
              <a:off x="4839" y="1990"/>
              <a:ext cx="71" cy="96"/>
            </a:xfrm>
            <a:custGeom>
              <a:avLst/>
              <a:gdLst>
                <a:gd name="T0" fmla="*/ 0 w 638"/>
                <a:gd name="T1" fmla="*/ 0 h 863"/>
                <a:gd name="T2" fmla="*/ 638 w 638"/>
                <a:gd name="T3" fmla="*/ 3 h 863"/>
                <a:gd name="T4" fmla="*/ 638 w 638"/>
                <a:gd name="T5" fmla="*/ 286 h 863"/>
                <a:gd name="T6" fmla="*/ 583 w 638"/>
                <a:gd name="T7" fmla="*/ 283 h 863"/>
                <a:gd name="T8" fmla="*/ 583 w 638"/>
                <a:gd name="T9" fmla="*/ 43 h 863"/>
                <a:gd name="T10" fmla="*/ 68 w 638"/>
                <a:gd name="T11" fmla="*/ 43 h 863"/>
                <a:gd name="T12" fmla="*/ 68 w 638"/>
                <a:gd name="T13" fmla="*/ 863 h 863"/>
                <a:gd name="T14" fmla="*/ 4 w 638"/>
                <a:gd name="T15" fmla="*/ 863 h 863"/>
                <a:gd name="T16" fmla="*/ 0 w 638"/>
                <a:gd name="T17" fmla="*/ 0 h 863"/>
                <a:gd name="T18" fmla="*/ 0 w 638"/>
                <a:gd name="T19" fmla="*/ 0 h 86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38"/>
                <a:gd name="T31" fmla="*/ 0 h 863"/>
                <a:gd name="T32" fmla="*/ 638 w 638"/>
                <a:gd name="T33" fmla="*/ 863 h 86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38" h="863">
                  <a:moveTo>
                    <a:pt x="0" y="0"/>
                  </a:moveTo>
                  <a:lnTo>
                    <a:pt x="638" y="3"/>
                  </a:lnTo>
                  <a:lnTo>
                    <a:pt x="638" y="286"/>
                  </a:lnTo>
                  <a:lnTo>
                    <a:pt x="583" y="283"/>
                  </a:lnTo>
                  <a:lnTo>
                    <a:pt x="583" y="43"/>
                  </a:lnTo>
                  <a:lnTo>
                    <a:pt x="68" y="43"/>
                  </a:lnTo>
                  <a:lnTo>
                    <a:pt x="68" y="863"/>
                  </a:lnTo>
                  <a:lnTo>
                    <a:pt x="4" y="863"/>
                  </a:lnTo>
                  <a:lnTo>
                    <a:pt x="0" y="0"/>
                  </a:lnTo>
                  <a:close/>
                </a:path>
              </a:pathLst>
            </a:custGeom>
            <a:solidFill>
              <a:srgbClr val="B8B8D9"/>
            </a:solidFill>
            <a:ln w="9525">
              <a:noFill/>
              <a:round/>
              <a:headEnd/>
              <a:tailEnd/>
            </a:ln>
          </p:spPr>
          <p:txBody>
            <a:bodyPr/>
            <a:lstStyle/>
            <a:p>
              <a:endParaRPr lang="en-US"/>
            </a:p>
          </p:txBody>
        </p:sp>
        <p:sp>
          <p:nvSpPr>
            <p:cNvPr id="5371" name="Freeform 248"/>
            <p:cNvSpPr>
              <a:spLocks/>
            </p:cNvSpPr>
            <p:nvPr/>
          </p:nvSpPr>
          <p:spPr bwMode="auto">
            <a:xfrm>
              <a:off x="4843" y="2000"/>
              <a:ext cx="63" cy="5"/>
            </a:xfrm>
            <a:custGeom>
              <a:avLst/>
              <a:gdLst>
                <a:gd name="T0" fmla="*/ 0 w 567"/>
                <a:gd name="T1" fmla="*/ 0 h 43"/>
                <a:gd name="T2" fmla="*/ 567 w 567"/>
                <a:gd name="T3" fmla="*/ 0 h 43"/>
                <a:gd name="T4" fmla="*/ 567 w 567"/>
                <a:gd name="T5" fmla="*/ 43 h 43"/>
                <a:gd name="T6" fmla="*/ 0 w 567"/>
                <a:gd name="T7" fmla="*/ 43 h 43"/>
                <a:gd name="T8" fmla="*/ 0 w 567"/>
                <a:gd name="T9" fmla="*/ 0 h 43"/>
                <a:gd name="T10" fmla="*/ 0 w 567"/>
                <a:gd name="T11" fmla="*/ 0 h 43"/>
                <a:gd name="T12" fmla="*/ 0 60000 65536"/>
                <a:gd name="T13" fmla="*/ 0 60000 65536"/>
                <a:gd name="T14" fmla="*/ 0 60000 65536"/>
                <a:gd name="T15" fmla="*/ 0 60000 65536"/>
                <a:gd name="T16" fmla="*/ 0 60000 65536"/>
                <a:gd name="T17" fmla="*/ 0 60000 65536"/>
                <a:gd name="T18" fmla="*/ 0 w 567"/>
                <a:gd name="T19" fmla="*/ 0 h 43"/>
                <a:gd name="T20" fmla="*/ 567 w 567"/>
                <a:gd name="T21" fmla="*/ 43 h 43"/>
              </a:gdLst>
              <a:ahLst/>
              <a:cxnLst>
                <a:cxn ang="T12">
                  <a:pos x="T0" y="T1"/>
                </a:cxn>
                <a:cxn ang="T13">
                  <a:pos x="T2" y="T3"/>
                </a:cxn>
                <a:cxn ang="T14">
                  <a:pos x="T4" y="T5"/>
                </a:cxn>
                <a:cxn ang="T15">
                  <a:pos x="T6" y="T7"/>
                </a:cxn>
                <a:cxn ang="T16">
                  <a:pos x="T8" y="T9"/>
                </a:cxn>
                <a:cxn ang="T17">
                  <a:pos x="T10" y="T11"/>
                </a:cxn>
              </a:cxnLst>
              <a:rect l="T18" t="T19" r="T20" b="T21"/>
              <a:pathLst>
                <a:path w="567" h="43">
                  <a:moveTo>
                    <a:pt x="0" y="0"/>
                  </a:moveTo>
                  <a:lnTo>
                    <a:pt x="567" y="0"/>
                  </a:lnTo>
                  <a:lnTo>
                    <a:pt x="567" y="43"/>
                  </a:lnTo>
                  <a:lnTo>
                    <a:pt x="0" y="43"/>
                  </a:lnTo>
                  <a:lnTo>
                    <a:pt x="0" y="0"/>
                  </a:lnTo>
                  <a:close/>
                </a:path>
              </a:pathLst>
            </a:custGeom>
            <a:solidFill>
              <a:srgbClr val="B8B8D9"/>
            </a:solidFill>
            <a:ln w="9525">
              <a:noFill/>
              <a:round/>
              <a:headEnd/>
              <a:tailEnd/>
            </a:ln>
          </p:spPr>
          <p:txBody>
            <a:bodyPr/>
            <a:lstStyle/>
            <a:p>
              <a:endParaRPr lang="en-US"/>
            </a:p>
          </p:txBody>
        </p:sp>
        <p:sp>
          <p:nvSpPr>
            <p:cNvPr id="5372" name="Freeform 249"/>
            <p:cNvSpPr>
              <a:spLocks/>
            </p:cNvSpPr>
            <p:nvPr/>
          </p:nvSpPr>
          <p:spPr bwMode="auto">
            <a:xfrm>
              <a:off x="4843" y="2009"/>
              <a:ext cx="63" cy="5"/>
            </a:xfrm>
            <a:custGeom>
              <a:avLst/>
              <a:gdLst>
                <a:gd name="T0" fmla="*/ 0 w 568"/>
                <a:gd name="T1" fmla="*/ 0 h 43"/>
                <a:gd name="T2" fmla="*/ 568 w 568"/>
                <a:gd name="T3" fmla="*/ 0 h 43"/>
                <a:gd name="T4" fmla="*/ 568 w 568"/>
                <a:gd name="T5" fmla="*/ 43 h 43"/>
                <a:gd name="T6" fmla="*/ 0 w 568"/>
                <a:gd name="T7" fmla="*/ 43 h 43"/>
                <a:gd name="T8" fmla="*/ 0 w 568"/>
                <a:gd name="T9" fmla="*/ 0 h 43"/>
                <a:gd name="T10" fmla="*/ 0 w 568"/>
                <a:gd name="T11" fmla="*/ 0 h 43"/>
                <a:gd name="T12" fmla="*/ 0 60000 65536"/>
                <a:gd name="T13" fmla="*/ 0 60000 65536"/>
                <a:gd name="T14" fmla="*/ 0 60000 65536"/>
                <a:gd name="T15" fmla="*/ 0 60000 65536"/>
                <a:gd name="T16" fmla="*/ 0 60000 65536"/>
                <a:gd name="T17" fmla="*/ 0 60000 65536"/>
                <a:gd name="T18" fmla="*/ 0 w 568"/>
                <a:gd name="T19" fmla="*/ 0 h 43"/>
                <a:gd name="T20" fmla="*/ 568 w 568"/>
                <a:gd name="T21" fmla="*/ 43 h 43"/>
              </a:gdLst>
              <a:ahLst/>
              <a:cxnLst>
                <a:cxn ang="T12">
                  <a:pos x="T0" y="T1"/>
                </a:cxn>
                <a:cxn ang="T13">
                  <a:pos x="T2" y="T3"/>
                </a:cxn>
                <a:cxn ang="T14">
                  <a:pos x="T4" y="T5"/>
                </a:cxn>
                <a:cxn ang="T15">
                  <a:pos x="T6" y="T7"/>
                </a:cxn>
                <a:cxn ang="T16">
                  <a:pos x="T8" y="T9"/>
                </a:cxn>
                <a:cxn ang="T17">
                  <a:pos x="T10" y="T11"/>
                </a:cxn>
              </a:cxnLst>
              <a:rect l="T18" t="T19" r="T20" b="T21"/>
              <a:pathLst>
                <a:path w="568" h="43">
                  <a:moveTo>
                    <a:pt x="0" y="0"/>
                  </a:moveTo>
                  <a:lnTo>
                    <a:pt x="568" y="0"/>
                  </a:lnTo>
                  <a:lnTo>
                    <a:pt x="568" y="43"/>
                  </a:lnTo>
                  <a:lnTo>
                    <a:pt x="0" y="43"/>
                  </a:lnTo>
                  <a:lnTo>
                    <a:pt x="0" y="0"/>
                  </a:lnTo>
                  <a:close/>
                </a:path>
              </a:pathLst>
            </a:custGeom>
            <a:solidFill>
              <a:srgbClr val="B8B8D9"/>
            </a:solidFill>
            <a:ln w="9525">
              <a:noFill/>
              <a:round/>
              <a:headEnd/>
              <a:tailEnd/>
            </a:ln>
          </p:spPr>
          <p:txBody>
            <a:bodyPr/>
            <a:lstStyle/>
            <a:p>
              <a:endParaRPr lang="en-US"/>
            </a:p>
          </p:txBody>
        </p:sp>
        <p:sp>
          <p:nvSpPr>
            <p:cNvPr id="5373" name="Freeform 250"/>
            <p:cNvSpPr>
              <a:spLocks/>
            </p:cNvSpPr>
            <p:nvPr/>
          </p:nvSpPr>
          <p:spPr bwMode="auto">
            <a:xfrm>
              <a:off x="4844" y="2017"/>
              <a:ext cx="63" cy="5"/>
            </a:xfrm>
            <a:custGeom>
              <a:avLst/>
              <a:gdLst>
                <a:gd name="T0" fmla="*/ 0 w 567"/>
                <a:gd name="T1" fmla="*/ 0 h 43"/>
                <a:gd name="T2" fmla="*/ 567 w 567"/>
                <a:gd name="T3" fmla="*/ 0 h 43"/>
                <a:gd name="T4" fmla="*/ 567 w 567"/>
                <a:gd name="T5" fmla="*/ 43 h 43"/>
                <a:gd name="T6" fmla="*/ 0 w 567"/>
                <a:gd name="T7" fmla="*/ 43 h 43"/>
                <a:gd name="T8" fmla="*/ 0 w 567"/>
                <a:gd name="T9" fmla="*/ 0 h 43"/>
                <a:gd name="T10" fmla="*/ 0 w 567"/>
                <a:gd name="T11" fmla="*/ 0 h 43"/>
                <a:gd name="T12" fmla="*/ 0 60000 65536"/>
                <a:gd name="T13" fmla="*/ 0 60000 65536"/>
                <a:gd name="T14" fmla="*/ 0 60000 65536"/>
                <a:gd name="T15" fmla="*/ 0 60000 65536"/>
                <a:gd name="T16" fmla="*/ 0 60000 65536"/>
                <a:gd name="T17" fmla="*/ 0 60000 65536"/>
                <a:gd name="T18" fmla="*/ 0 w 567"/>
                <a:gd name="T19" fmla="*/ 0 h 43"/>
                <a:gd name="T20" fmla="*/ 567 w 567"/>
                <a:gd name="T21" fmla="*/ 43 h 43"/>
              </a:gdLst>
              <a:ahLst/>
              <a:cxnLst>
                <a:cxn ang="T12">
                  <a:pos x="T0" y="T1"/>
                </a:cxn>
                <a:cxn ang="T13">
                  <a:pos x="T2" y="T3"/>
                </a:cxn>
                <a:cxn ang="T14">
                  <a:pos x="T4" y="T5"/>
                </a:cxn>
                <a:cxn ang="T15">
                  <a:pos x="T6" y="T7"/>
                </a:cxn>
                <a:cxn ang="T16">
                  <a:pos x="T8" y="T9"/>
                </a:cxn>
                <a:cxn ang="T17">
                  <a:pos x="T10" y="T11"/>
                </a:cxn>
              </a:cxnLst>
              <a:rect l="T18" t="T19" r="T20" b="T21"/>
              <a:pathLst>
                <a:path w="567" h="43">
                  <a:moveTo>
                    <a:pt x="0" y="0"/>
                  </a:moveTo>
                  <a:lnTo>
                    <a:pt x="567" y="0"/>
                  </a:lnTo>
                  <a:lnTo>
                    <a:pt x="567" y="43"/>
                  </a:lnTo>
                  <a:lnTo>
                    <a:pt x="0" y="43"/>
                  </a:lnTo>
                  <a:lnTo>
                    <a:pt x="0" y="0"/>
                  </a:lnTo>
                  <a:close/>
                </a:path>
              </a:pathLst>
            </a:custGeom>
            <a:solidFill>
              <a:srgbClr val="B8B8D9"/>
            </a:solidFill>
            <a:ln w="9525">
              <a:noFill/>
              <a:round/>
              <a:headEnd/>
              <a:tailEnd/>
            </a:ln>
          </p:spPr>
          <p:txBody>
            <a:bodyPr/>
            <a:lstStyle/>
            <a:p>
              <a:endParaRPr lang="en-US"/>
            </a:p>
          </p:txBody>
        </p:sp>
        <p:sp>
          <p:nvSpPr>
            <p:cNvPr id="5374" name="Freeform 251"/>
            <p:cNvSpPr>
              <a:spLocks/>
            </p:cNvSpPr>
            <p:nvPr/>
          </p:nvSpPr>
          <p:spPr bwMode="auto">
            <a:xfrm>
              <a:off x="4918" y="2023"/>
              <a:ext cx="12" cy="63"/>
            </a:xfrm>
            <a:custGeom>
              <a:avLst/>
              <a:gdLst>
                <a:gd name="T0" fmla="*/ 0 w 116"/>
                <a:gd name="T1" fmla="*/ 571 h 571"/>
                <a:gd name="T2" fmla="*/ 116 w 116"/>
                <a:gd name="T3" fmla="*/ 571 h 571"/>
                <a:gd name="T4" fmla="*/ 116 w 116"/>
                <a:gd name="T5" fmla="*/ 0 h 571"/>
                <a:gd name="T6" fmla="*/ 0 w 116"/>
                <a:gd name="T7" fmla="*/ 0 h 571"/>
                <a:gd name="T8" fmla="*/ 0 w 116"/>
                <a:gd name="T9" fmla="*/ 571 h 571"/>
                <a:gd name="T10" fmla="*/ 0 w 116"/>
                <a:gd name="T11" fmla="*/ 571 h 571"/>
                <a:gd name="T12" fmla="*/ 0 60000 65536"/>
                <a:gd name="T13" fmla="*/ 0 60000 65536"/>
                <a:gd name="T14" fmla="*/ 0 60000 65536"/>
                <a:gd name="T15" fmla="*/ 0 60000 65536"/>
                <a:gd name="T16" fmla="*/ 0 60000 65536"/>
                <a:gd name="T17" fmla="*/ 0 60000 65536"/>
                <a:gd name="T18" fmla="*/ 0 w 116"/>
                <a:gd name="T19" fmla="*/ 0 h 571"/>
                <a:gd name="T20" fmla="*/ 116 w 116"/>
                <a:gd name="T21" fmla="*/ 571 h 571"/>
              </a:gdLst>
              <a:ahLst/>
              <a:cxnLst>
                <a:cxn ang="T12">
                  <a:pos x="T0" y="T1"/>
                </a:cxn>
                <a:cxn ang="T13">
                  <a:pos x="T2" y="T3"/>
                </a:cxn>
                <a:cxn ang="T14">
                  <a:pos x="T4" y="T5"/>
                </a:cxn>
                <a:cxn ang="T15">
                  <a:pos x="T6" y="T7"/>
                </a:cxn>
                <a:cxn ang="T16">
                  <a:pos x="T8" y="T9"/>
                </a:cxn>
                <a:cxn ang="T17">
                  <a:pos x="T10" y="T11"/>
                </a:cxn>
              </a:cxnLst>
              <a:rect l="T18" t="T19" r="T20" b="T21"/>
              <a:pathLst>
                <a:path w="116" h="571">
                  <a:moveTo>
                    <a:pt x="0" y="571"/>
                  </a:moveTo>
                  <a:lnTo>
                    <a:pt x="116" y="571"/>
                  </a:lnTo>
                  <a:lnTo>
                    <a:pt x="116" y="0"/>
                  </a:lnTo>
                  <a:lnTo>
                    <a:pt x="0" y="0"/>
                  </a:lnTo>
                  <a:lnTo>
                    <a:pt x="0" y="571"/>
                  </a:lnTo>
                  <a:close/>
                </a:path>
              </a:pathLst>
            </a:custGeom>
            <a:solidFill>
              <a:srgbClr val="B8B8D9"/>
            </a:solidFill>
            <a:ln w="9525">
              <a:noFill/>
              <a:round/>
              <a:headEnd/>
              <a:tailEnd/>
            </a:ln>
          </p:spPr>
          <p:txBody>
            <a:bodyPr/>
            <a:lstStyle/>
            <a:p>
              <a:endParaRPr lang="en-US"/>
            </a:p>
          </p:txBody>
        </p:sp>
        <p:sp>
          <p:nvSpPr>
            <p:cNvPr id="5375" name="Freeform 252"/>
            <p:cNvSpPr>
              <a:spLocks/>
            </p:cNvSpPr>
            <p:nvPr/>
          </p:nvSpPr>
          <p:spPr bwMode="auto">
            <a:xfrm>
              <a:off x="4907" y="2027"/>
              <a:ext cx="5" cy="8"/>
            </a:xfrm>
            <a:custGeom>
              <a:avLst/>
              <a:gdLst>
                <a:gd name="T0" fmla="*/ 0 w 45"/>
                <a:gd name="T1" fmla="*/ 68 h 68"/>
                <a:gd name="T2" fmla="*/ 45 w 45"/>
                <a:gd name="T3" fmla="*/ 68 h 68"/>
                <a:gd name="T4" fmla="*/ 45 w 45"/>
                <a:gd name="T5" fmla="*/ 0 h 68"/>
                <a:gd name="T6" fmla="*/ 0 w 45"/>
                <a:gd name="T7" fmla="*/ 0 h 68"/>
                <a:gd name="T8" fmla="*/ 0 w 45"/>
                <a:gd name="T9" fmla="*/ 68 h 68"/>
                <a:gd name="T10" fmla="*/ 0 w 45"/>
                <a:gd name="T11" fmla="*/ 68 h 68"/>
                <a:gd name="T12" fmla="*/ 0 60000 65536"/>
                <a:gd name="T13" fmla="*/ 0 60000 65536"/>
                <a:gd name="T14" fmla="*/ 0 60000 65536"/>
                <a:gd name="T15" fmla="*/ 0 60000 65536"/>
                <a:gd name="T16" fmla="*/ 0 60000 65536"/>
                <a:gd name="T17" fmla="*/ 0 60000 65536"/>
                <a:gd name="T18" fmla="*/ 0 w 45"/>
                <a:gd name="T19" fmla="*/ 0 h 68"/>
                <a:gd name="T20" fmla="*/ 45 w 45"/>
                <a:gd name="T21" fmla="*/ 68 h 68"/>
              </a:gdLst>
              <a:ahLst/>
              <a:cxnLst>
                <a:cxn ang="T12">
                  <a:pos x="T0" y="T1"/>
                </a:cxn>
                <a:cxn ang="T13">
                  <a:pos x="T2" y="T3"/>
                </a:cxn>
                <a:cxn ang="T14">
                  <a:pos x="T4" y="T5"/>
                </a:cxn>
                <a:cxn ang="T15">
                  <a:pos x="T6" y="T7"/>
                </a:cxn>
                <a:cxn ang="T16">
                  <a:pos x="T8" y="T9"/>
                </a:cxn>
                <a:cxn ang="T17">
                  <a:pos x="T10" y="T11"/>
                </a:cxn>
              </a:cxnLst>
              <a:rect l="T18" t="T19" r="T20" b="T21"/>
              <a:pathLst>
                <a:path w="45" h="68">
                  <a:moveTo>
                    <a:pt x="0" y="68"/>
                  </a:moveTo>
                  <a:lnTo>
                    <a:pt x="45" y="68"/>
                  </a:lnTo>
                  <a:lnTo>
                    <a:pt x="45" y="0"/>
                  </a:lnTo>
                  <a:lnTo>
                    <a:pt x="0" y="0"/>
                  </a:lnTo>
                  <a:lnTo>
                    <a:pt x="0" y="68"/>
                  </a:lnTo>
                  <a:close/>
                </a:path>
              </a:pathLst>
            </a:custGeom>
            <a:solidFill>
              <a:srgbClr val="B8B8D9"/>
            </a:solidFill>
            <a:ln w="9525">
              <a:noFill/>
              <a:round/>
              <a:headEnd/>
              <a:tailEnd/>
            </a:ln>
          </p:spPr>
          <p:txBody>
            <a:bodyPr/>
            <a:lstStyle/>
            <a:p>
              <a:endParaRPr lang="en-US"/>
            </a:p>
          </p:txBody>
        </p:sp>
        <p:sp>
          <p:nvSpPr>
            <p:cNvPr id="5376" name="Freeform 253"/>
            <p:cNvSpPr>
              <a:spLocks/>
            </p:cNvSpPr>
            <p:nvPr/>
          </p:nvSpPr>
          <p:spPr bwMode="auto">
            <a:xfrm>
              <a:off x="4907" y="2040"/>
              <a:ext cx="5" cy="7"/>
            </a:xfrm>
            <a:custGeom>
              <a:avLst/>
              <a:gdLst>
                <a:gd name="T0" fmla="*/ 0 w 45"/>
                <a:gd name="T1" fmla="*/ 68 h 68"/>
                <a:gd name="T2" fmla="*/ 45 w 45"/>
                <a:gd name="T3" fmla="*/ 68 h 68"/>
                <a:gd name="T4" fmla="*/ 45 w 45"/>
                <a:gd name="T5" fmla="*/ 0 h 68"/>
                <a:gd name="T6" fmla="*/ 0 w 45"/>
                <a:gd name="T7" fmla="*/ 0 h 68"/>
                <a:gd name="T8" fmla="*/ 0 w 45"/>
                <a:gd name="T9" fmla="*/ 68 h 68"/>
                <a:gd name="T10" fmla="*/ 0 w 45"/>
                <a:gd name="T11" fmla="*/ 68 h 68"/>
                <a:gd name="T12" fmla="*/ 0 60000 65536"/>
                <a:gd name="T13" fmla="*/ 0 60000 65536"/>
                <a:gd name="T14" fmla="*/ 0 60000 65536"/>
                <a:gd name="T15" fmla="*/ 0 60000 65536"/>
                <a:gd name="T16" fmla="*/ 0 60000 65536"/>
                <a:gd name="T17" fmla="*/ 0 60000 65536"/>
                <a:gd name="T18" fmla="*/ 0 w 45"/>
                <a:gd name="T19" fmla="*/ 0 h 68"/>
                <a:gd name="T20" fmla="*/ 45 w 45"/>
                <a:gd name="T21" fmla="*/ 68 h 68"/>
              </a:gdLst>
              <a:ahLst/>
              <a:cxnLst>
                <a:cxn ang="T12">
                  <a:pos x="T0" y="T1"/>
                </a:cxn>
                <a:cxn ang="T13">
                  <a:pos x="T2" y="T3"/>
                </a:cxn>
                <a:cxn ang="T14">
                  <a:pos x="T4" y="T5"/>
                </a:cxn>
                <a:cxn ang="T15">
                  <a:pos x="T6" y="T7"/>
                </a:cxn>
                <a:cxn ang="T16">
                  <a:pos x="T8" y="T9"/>
                </a:cxn>
                <a:cxn ang="T17">
                  <a:pos x="T10" y="T11"/>
                </a:cxn>
              </a:cxnLst>
              <a:rect l="T18" t="T19" r="T20" b="T21"/>
              <a:pathLst>
                <a:path w="45" h="68">
                  <a:moveTo>
                    <a:pt x="0" y="68"/>
                  </a:moveTo>
                  <a:lnTo>
                    <a:pt x="45" y="68"/>
                  </a:lnTo>
                  <a:lnTo>
                    <a:pt x="45" y="0"/>
                  </a:lnTo>
                  <a:lnTo>
                    <a:pt x="0" y="0"/>
                  </a:lnTo>
                  <a:lnTo>
                    <a:pt x="0" y="68"/>
                  </a:lnTo>
                  <a:close/>
                </a:path>
              </a:pathLst>
            </a:custGeom>
            <a:solidFill>
              <a:srgbClr val="B8B8D9"/>
            </a:solidFill>
            <a:ln w="9525">
              <a:noFill/>
              <a:round/>
              <a:headEnd/>
              <a:tailEnd/>
            </a:ln>
          </p:spPr>
          <p:txBody>
            <a:bodyPr/>
            <a:lstStyle/>
            <a:p>
              <a:endParaRPr lang="en-US"/>
            </a:p>
          </p:txBody>
        </p:sp>
        <p:sp>
          <p:nvSpPr>
            <p:cNvPr id="5377" name="Freeform 254"/>
            <p:cNvSpPr>
              <a:spLocks/>
            </p:cNvSpPr>
            <p:nvPr/>
          </p:nvSpPr>
          <p:spPr bwMode="auto">
            <a:xfrm>
              <a:off x="4907" y="2079"/>
              <a:ext cx="5" cy="7"/>
            </a:xfrm>
            <a:custGeom>
              <a:avLst/>
              <a:gdLst>
                <a:gd name="T0" fmla="*/ 0 w 45"/>
                <a:gd name="T1" fmla="*/ 69 h 69"/>
                <a:gd name="T2" fmla="*/ 45 w 45"/>
                <a:gd name="T3" fmla="*/ 69 h 69"/>
                <a:gd name="T4" fmla="*/ 45 w 45"/>
                <a:gd name="T5" fmla="*/ 0 h 69"/>
                <a:gd name="T6" fmla="*/ 0 w 45"/>
                <a:gd name="T7" fmla="*/ 0 h 69"/>
                <a:gd name="T8" fmla="*/ 0 w 45"/>
                <a:gd name="T9" fmla="*/ 69 h 69"/>
                <a:gd name="T10" fmla="*/ 0 w 45"/>
                <a:gd name="T11" fmla="*/ 69 h 69"/>
                <a:gd name="T12" fmla="*/ 0 60000 65536"/>
                <a:gd name="T13" fmla="*/ 0 60000 65536"/>
                <a:gd name="T14" fmla="*/ 0 60000 65536"/>
                <a:gd name="T15" fmla="*/ 0 60000 65536"/>
                <a:gd name="T16" fmla="*/ 0 60000 65536"/>
                <a:gd name="T17" fmla="*/ 0 60000 65536"/>
                <a:gd name="T18" fmla="*/ 0 w 45"/>
                <a:gd name="T19" fmla="*/ 0 h 69"/>
                <a:gd name="T20" fmla="*/ 45 w 45"/>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5" h="69">
                  <a:moveTo>
                    <a:pt x="0" y="69"/>
                  </a:moveTo>
                  <a:lnTo>
                    <a:pt x="45" y="69"/>
                  </a:lnTo>
                  <a:lnTo>
                    <a:pt x="45" y="0"/>
                  </a:lnTo>
                  <a:lnTo>
                    <a:pt x="0" y="0"/>
                  </a:lnTo>
                  <a:lnTo>
                    <a:pt x="0" y="69"/>
                  </a:lnTo>
                  <a:close/>
                </a:path>
              </a:pathLst>
            </a:custGeom>
            <a:solidFill>
              <a:srgbClr val="B8B8D9"/>
            </a:solidFill>
            <a:ln w="9525">
              <a:noFill/>
              <a:round/>
              <a:headEnd/>
              <a:tailEnd/>
            </a:ln>
          </p:spPr>
          <p:txBody>
            <a:bodyPr/>
            <a:lstStyle/>
            <a:p>
              <a:endParaRPr lang="en-US"/>
            </a:p>
          </p:txBody>
        </p:sp>
        <p:sp>
          <p:nvSpPr>
            <p:cNvPr id="5378" name="Freeform 255"/>
            <p:cNvSpPr>
              <a:spLocks/>
            </p:cNvSpPr>
            <p:nvPr/>
          </p:nvSpPr>
          <p:spPr bwMode="auto">
            <a:xfrm>
              <a:off x="4896" y="2079"/>
              <a:ext cx="5" cy="7"/>
            </a:xfrm>
            <a:custGeom>
              <a:avLst/>
              <a:gdLst>
                <a:gd name="T0" fmla="*/ 0 w 46"/>
                <a:gd name="T1" fmla="*/ 69 h 69"/>
                <a:gd name="T2" fmla="*/ 46 w 46"/>
                <a:gd name="T3" fmla="*/ 69 h 69"/>
                <a:gd name="T4" fmla="*/ 46 w 46"/>
                <a:gd name="T5" fmla="*/ 0 h 69"/>
                <a:gd name="T6" fmla="*/ 0 w 46"/>
                <a:gd name="T7" fmla="*/ 0 h 69"/>
                <a:gd name="T8" fmla="*/ 0 w 46"/>
                <a:gd name="T9" fmla="*/ 69 h 69"/>
                <a:gd name="T10" fmla="*/ 0 w 46"/>
                <a:gd name="T11" fmla="*/ 69 h 69"/>
                <a:gd name="T12" fmla="*/ 0 60000 65536"/>
                <a:gd name="T13" fmla="*/ 0 60000 65536"/>
                <a:gd name="T14" fmla="*/ 0 60000 65536"/>
                <a:gd name="T15" fmla="*/ 0 60000 65536"/>
                <a:gd name="T16" fmla="*/ 0 60000 65536"/>
                <a:gd name="T17" fmla="*/ 0 60000 65536"/>
                <a:gd name="T18" fmla="*/ 0 w 46"/>
                <a:gd name="T19" fmla="*/ 0 h 69"/>
                <a:gd name="T20" fmla="*/ 46 w 46"/>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6" h="69">
                  <a:moveTo>
                    <a:pt x="0" y="69"/>
                  </a:moveTo>
                  <a:lnTo>
                    <a:pt x="46" y="69"/>
                  </a:lnTo>
                  <a:lnTo>
                    <a:pt x="46" y="0"/>
                  </a:lnTo>
                  <a:lnTo>
                    <a:pt x="0" y="0"/>
                  </a:lnTo>
                  <a:lnTo>
                    <a:pt x="0" y="69"/>
                  </a:lnTo>
                  <a:close/>
                </a:path>
              </a:pathLst>
            </a:custGeom>
            <a:solidFill>
              <a:srgbClr val="B8B8D9"/>
            </a:solidFill>
            <a:ln w="9525">
              <a:noFill/>
              <a:round/>
              <a:headEnd/>
              <a:tailEnd/>
            </a:ln>
          </p:spPr>
          <p:txBody>
            <a:bodyPr/>
            <a:lstStyle/>
            <a:p>
              <a:endParaRPr lang="en-US"/>
            </a:p>
          </p:txBody>
        </p:sp>
        <p:sp>
          <p:nvSpPr>
            <p:cNvPr id="5379" name="Freeform 256"/>
            <p:cNvSpPr>
              <a:spLocks/>
            </p:cNvSpPr>
            <p:nvPr/>
          </p:nvSpPr>
          <p:spPr bwMode="auto">
            <a:xfrm>
              <a:off x="4885" y="2079"/>
              <a:ext cx="5" cy="7"/>
            </a:xfrm>
            <a:custGeom>
              <a:avLst/>
              <a:gdLst>
                <a:gd name="T0" fmla="*/ 0 w 45"/>
                <a:gd name="T1" fmla="*/ 69 h 69"/>
                <a:gd name="T2" fmla="*/ 45 w 45"/>
                <a:gd name="T3" fmla="*/ 69 h 69"/>
                <a:gd name="T4" fmla="*/ 45 w 45"/>
                <a:gd name="T5" fmla="*/ 0 h 69"/>
                <a:gd name="T6" fmla="*/ 0 w 45"/>
                <a:gd name="T7" fmla="*/ 0 h 69"/>
                <a:gd name="T8" fmla="*/ 0 w 45"/>
                <a:gd name="T9" fmla="*/ 69 h 69"/>
                <a:gd name="T10" fmla="*/ 0 w 45"/>
                <a:gd name="T11" fmla="*/ 69 h 69"/>
                <a:gd name="T12" fmla="*/ 0 60000 65536"/>
                <a:gd name="T13" fmla="*/ 0 60000 65536"/>
                <a:gd name="T14" fmla="*/ 0 60000 65536"/>
                <a:gd name="T15" fmla="*/ 0 60000 65536"/>
                <a:gd name="T16" fmla="*/ 0 60000 65536"/>
                <a:gd name="T17" fmla="*/ 0 60000 65536"/>
                <a:gd name="T18" fmla="*/ 0 w 45"/>
                <a:gd name="T19" fmla="*/ 0 h 69"/>
                <a:gd name="T20" fmla="*/ 45 w 45"/>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5" h="69">
                  <a:moveTo>
                    <a:pt x="0" y="69"/>
                  </a:moveTo>
                  <a:lnTo>
                    <a:pt x="45" y="69"/>
                  </a:lnTo>
                  <a:lnTo>
                    <a:pt x="45" y="0"/>
                  </a:lnTo>
                  <a:lnTo>
                    <a:pt x="0" y="0"/>
                  </a:lnTo>
                  <a:lnTo>
                    <a:pt x="0" y="69"/>
                  </a:lnTo>
                  <a:close/>
                </a:path>
              </a:pathLst>
            </a:custGeom>
            <a:solidFill>
              <a:srgbClr val="B8B8D9"/>
            </a:solidFill>
            <a:ln w="9525">
              <a:noFill/>
              <a:round/>
              <a:headEnd/>
              <a:tailEnd/>
            </a:ln>
          </p:spPr>
          <p:txBody>
            <a:bodyPr/>
            <a:lstStyle/>
            <a:p>
              <a:endParaRPr lang="en-US"/>
            </a:p>
          </p:txBody>
        </p:sp>
        <p:sp>
          <p:nvSpPr>
            <p:cNvPr id="5380" name="Freeform 257"/>
            <p:cNvSpPr>
              <a:spLocks/>
            </p:cNvSpPr>
            <p:nvPr/>
          </p:nvSpPr>
          <p:spPr bwMode="auto">
            <a:xfrm>
              <a:off x="4874" y="2079"/>
              <a:ext cx="5" cy="7"/>
            </a:xfrm>
            <a:custGeom>
              <a:avLst/>
              <a:gdLst>
                <a:gd name="T0" fmla="*/ 0 w 46"/>
                <a:gd name="T1" fmla="*/ 69 h 69"/>
                <a:gd name="T2" fmla="*/ 46 w 46"/>
                <a:gd name="T3" fmla="*/ 69 h 69"/>
                <a:gd name="T4" fmla="*/ 46 w 46"/>
                <a:gd name="T5" fmla="*/ 0 h 69"/>
                <a:gd name="T6" fmla="*/ 0 w 46"/>
                <a:gd name="T7" fmla="*/ 0 h 69"/>
                <a:gd name="T8" fmla="*/ 0 w 46"/>
                <a:gd name="T9" fmla="*/ 69 h 69"/>
                <a:gd name="T10" fmla="*/ 0 w 46"/>
                <a:gd name="T11" fmla="*/ 69 h 69"/>
                <a:gd name="T12" fmla="*/ 0 60000 65536"/>
                <a:gd name="T13" fmla="*/ 0 60000 65536"/>
                <a:gd name="T14" fmla="*/ 0 60000 65536"/>
                <a:gd name="T15" fmla="*/ 0 60000 65536"/>
                <a:gd name="T16" fmla="*/ 0 60000 65536"/>
                <a:gd name="T17" fmla="*/ 0 60000 65536"/>
                <a:gd name="T18" fmla="*/ 0 w 46"/>
                <a:gd name="T19" fmla="*/ 0 h 69"/>
                <a:gd name="T20" fmla="*/ 46 w 46"/>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6" h="69">
                  <a:moveTo>
                    <a:pt x="0" y="69"/>
                  </a:moveTo>
                  <a:lnTo>
                    <a:pt x="46" y="69"/>
                  </a:lnTo>
                  <a:lnTo>
                    <a:pt x="46" y="0"/>
                  </a:lnTo>
                  <a:lnTo>
                    <a:pt x="0" y="0"/>
                  </a:lnTo>
                  <a:lnTo>
                    <a:pt x="0" y="69"/>
                  </a:lnTo>
                  <a:close/>
                </a:path>
              </a:pathLst>
            </a:custGeom>
            <a:solidFill>
              <a:srgbClr val="B8B8D9"/>
            </a:solidFill>
            <a:ln w="9525">
              <a:noFill/>
              <a:round/>
              <a:headEnd/>
              <a:tailEnd/>
            </a:ln>
          </p:spPr>
          <p:txBody>
            <a:bodyPr/>
            <a:lstStyle/>
            <a:p>
              <a:endParaRPr lang="en-US"/>
            </a:p>
          </p:txBody>
        </p:sp>
        <p:sp>
          <p:nvSpPr>
            <p:cNvPr id="5381" name="Freeform 258"/>
            <p:cNvSpPr>
              <a:spLocks/>
            </p:cNvSpPr>
            <p:nvPr/>
          </p:nvSpPr>
          <p:spPr bwMode="auto">
            <a:xfrm>
              <a:off x="4863" y="2079"/>
              <a:ext cx="5" cy="7"/>
            </a:xfrm>
            <a:custGeom>
              <a:avLst/>
              <a:gdLst>
                <a:gd name="T0" fmla="*/ 0 w 46"/>
                <a:gd name="T1" fmla="*/ 69 h 69"/>
                <a:gd name="T2" fmla="*/ 46 w 46"/>
                <a:gd name="T3" fmla="*/ 69 h 69"/>
                <a:gd name="T4" fmla="*/ 46 w 46"/>
                <a:gd name="T5" fmla="*/ 0 h 69"/>
                <a:gd name="T6" fmla="*/ 0 w 46"/>
                <a:gd name="T7" fmla="*/ 0 h 69"/>
                <a:gd name="T8" fmla="*/ 0 w 46"/>
                <a:gd name="T9" fmla="*/ 69 h 69"/>
                <a:gd name="T10" fmla="*/ 0 w 46"/>
                <a:gd name="T11" fmla="*/ 69 h 69"/>
                <a:gd name="T12" fmla="*/ 0 60000 65536"/>
                <a:gd name="T13" fmla="*/ 0 60000 65536"/>
                <a:gd name="T14" fmla="*/ 0 60000 65536"/>
                <a:gd name="T15" fmla="*/ 0 60000 65536"/>
                <a:gd name="T16" fmla="*/ 0 60000 65536"/>
                <a:gd name="T17" fmla="*/ 0 60000 65536"/>
                <a:gd name="T18" fmla="*/ 0 w 46"/>
                <a:gd name="T19" fmla="*/ 0 h 69"/>
                <a:gd name="T20" fmla="*/ 46 w 46"/>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6" h="69">
                  <a:moveTo>
                    <a:pt x="0" y="69"/>
                  </a:moveTo>
                  <a:lnTo>
                    <a:pt x="46" y="69"/>
                  </a:lnTo>
                  <a:lnTo>
                    <a:pt x="46" y="0"/>
                  </a:lnTo>
                  <a:lnTo>
                    <a:pt x="0" y="0"/>
                  </a:lnTo>
                  <a:lnTo>
                    <a:pt x="0" y="69"/>
                  </a:lnTo>
                  <a:close/>
                </a:path>
              </a:pathLst>
            </a:custGeom>
            <a:solidFill>
              <a:srgbClr val="B8B8D9"/>
            </a:solidFill>
            <a:ln w="9525">
              <a:noFill/>
              <a:round/>
              <a:headEnd/>
              <a:tailEnd/>
            </a:ln>
          </p:spPr>
          <p:txBody>
            <a:bodyPr/>
            <a:lstStyle/>
            <a:p>
              <a:endParaRPr lang="en-US"/>
            </a:p>
          </p:txBody>
        </p:sp>
        <p:sp>
          <p:nvSpPr>
            <p:cNvPr id="5382" name="Freeform 259"/>
            <p:cNvSpPr>
              <a:spLocks/>
            </p:cNvSpPr>
            <p:nvPr/>
          </p:nvSpPr>
          <p:spPr bwMode="auto">
            <a:xfrm>
              <a:off x="4852" y="2079"/>
              <a:ext cx="5" cy="7"/>
            </a:xfrm>
            <a:custGeom>
              <a:avLst/>
              <a:gdLst>
                <a:gd name="T0" fmla="*/ 0 w 46"/>
                <a:gd name="T1" fmla="*/ 69 h 69"/>
                <a:gd name="T2" fmla="*/ 46 w 46"/>
                <a:gd name="T3" fmla="*/ 69 h 69"/>
                <a:gd name="T4" fmla="*/ 46 w 46"/>
                <a:gd name="T5" fmla="*/ 0 h 69"/>
                <a:gd name="T6" fmla="*/ 0 w 46"/>
                <a:gd name="T7" fmla="*/ 0 h 69"/>
                <a:gd name="T8" fmla="*/ 0 w 46"/>
                <a:gd name="T9" fmla="*/ 69 h 69"/>
                <a:gd name="T10" fmla="*/ 0 w 46"/>
                <a:gd name="T11" fmla="*/ 69 h 69"/>
                <a:gd name="T12" fmla="*/ 0 60000 65536"/>
                <a:gd name="T13" fmla="*/ 0 60000 65536"/>
                <a:gd name="T14" fmla="*/ 0 60000 65536"/>
                <a:gd name="T15" fmla="*/ 0 60000 65536"/>
                <a:gd name="T16" fmla="*/ 0 60000 65536"/>
                <a:gd name="T17" fmla="*/ 0 60000 65536"/>
                <a:gd name="T18" fmla="*/ 0 w 46"/>
                <a:gd name="T19" fmla="*/ 0 h 69"/>
                <a:gd name="T20" fmla="*/ 46 w 46"/>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6" h="69">
                  <a:moveTo>
                    <a:pt x="0" y="69"/>
                  </a:moveTo>
                  <a:lnTo>
                    <a:pt x="46" y="69"/>
                  </a:lnTo>
                  <a:lnTo>
                    <a:pt x="46" y="0"/>
                  </a:lnTo>
                  <a:lnTo>
                    <a:pt x="0" y="0"/>
                  </a:lnTo>
                  <a:lnTo>
                    <a:pt x="0" y="69"/>
                  </a:lnTo>
                  <a:close/>
                </a:path>
              </a:pathLst>
            </a:custGeom>
            <a:solidFill>
              <a:srgbClr val="B8B8D9"/>
            </a:solidFill>
            <a:ln w="9525">
              <a:noFill/>
              <a:round/>
              <a:headEnd/>
              <a:tailEnd/>
            </a:ln>
          </p:spPr>
          <p:txBody>
            <a:bodyPr/>
            <a:lstStyle/>
            <a:p>
              <a:endParaRPr lang="en-US"/>
            </a:p>
          </p:txBody>
        </p:sp>
        <p:sp>
          <p:nvSpPr>
            <p:cNvPr id="5383" name="Freeform 260"/>
            <p:cNvSpPr>
              <a:spLocks/>
            </p:cNvSpPr>
            <p:nvPr/>
          </p:nvSpPr>
          <p:spPr bwMode="auto">
            <a:xfrm>
              <a:off x="4907" y="2067"/>
              <a:ext cx="5" cy="7"/>
            </a:xfrm>
            <a:custGeom>
              <a:avLst/>
              <a:gdLst>
                <a:gd name="T0" fmla="*/ 0 w 45"/>
                <a:gd name="T1" fmla="*/ 69 h 69"/>
                <a:gd name="T2" fmla="*/ 45 w 45"/>
                <a:gd name="T3" fmla="*/ 69 h 69"/>
                <a:gd name="T4" fmla="*/ 45 w 45"/>
                <a:gd name="T5" fmla="*/ 0 h 69"/>
                <a:gd name="T6" fmla="*/ 0 w 45"/>
                <a:gd name="T7" fmla="*/ 0 h 69"/>
                <a:gd name="T8" fmla="*/ 0 w 45"/>
                <a:gd name="T9" fmla="*/ 69 h 69"/>
                <a:gd name="T10" fmla="*/ 0 w 45"/>
                <a:gd name="T11" fmla="*/ 69 h 69"/>
                <a:gd name="T12" fmla="*/ 0 60000 65536"/>
                <a:gd name="T13" fmla="*/ 0 60000 65536"/>
                <a:gd name="T14" fmla="*/ 0 60000 65536"/>
                <a:gd name="T15" fmla="*/ 0 60000 65536"/>
                <a:gd name="T16" fmla="*/ 0 60000 65536"/>
                <a:gd name="T17" fmla="*/ 0 60000 65536"/>
                <a:gd name="T18" fmla="*/ 0 w 45"/>
                <a:gd name="T19" fmla="*/ 0 h 69"/>
                <a:gd name="T20" fmla="*/ 45 w 45"/>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5" h="69">
                  <a:moveTo>
                    <a:pt x="0" y="69"/>
                  </a:moveTo>
                  <a:lnTo>
                    <a:pt x="45" y="69"/>
                  </a:lnTo>
                  <a:lnTo>
                    <a:pt x="45" y="0"/>
                  </a:lnTo>
                  <a:lnTo>
                    <a:pt x="0" y="0"/>
                  </a:lnTo>
                  <a:lnTo>
                    <a:pt x="0" y="69"/>
                  </a:lnTo>
                  <a:close/>
                </a:path>
              </a:pathLst>
            </a:custGeom>
            <a:solidFill>
              <a:srgbClr val="B8B8D9"/>
            </a:solidFill>
            <a:ln w="9525">
              <a:noFill/>
              <a:round/>
              <a:headEnd/>
              <a:tailEnd/>
            </a:ln>
          </p:spPr>
          <p:txBody>
            <a:bodyPr/>
            <a:lstStyle/>
            <a:p>
              <a:endParaRPr lang="en-US"/>
            </a:p>
          </p:txBody>
        </p:sp>
        <p:sp>
          <p:nvSpPr>
            <p:cNvPr id="5384" name="Freeform 261"/>
            <p:cNvSpPr>
              <a:spLocks/>
            </p:cNvSpPr>
            <p:nvPr/>
          </p:nvSpPr>
          <p:spPr bwMode="auto">
            <a:xfrm>
              <a:off x="4896" y="2067"/>
              <a:ext cx="5" cy="7"/>
            </a:xfrm>
            <a:custGeom>
              <a:avLst/>
              <a:gdLst>
                <a:gd name="T0" fmla="*/ 0 w 46"/>
                <a:gd name="T1" fmla="*/ 69 h 69"/>
                <a:gd name="T2" fmla="*/ 46 w 46"/>
                <a:gd name="T3" fmla="*/ 69 h 69"/>
                <a:gd name="T4" fmla="*/ 46 w 46"/>
                <a:gd name="T5" fmla="*/ 0 h 69"/>
                <a:gd name="T6" fmla="*/ 0 w 46"/>
                <a:gd name="T7" fmla="*/ 0 h 69"/>
                <a:gd name="T8" fmla="*/ 0 w 46"/>
                <a:gd name="T9" fmla="*/ 69 h 69"/>
                <a:gd name="T10" fmla="*/ 0 w 46"/>
                <a:gd name="T11" fmla="*/ 69 h 69"/>
                <a:gd name="T12" fmla="*/ 0 60000 65536"/>
                <a:gd name="T13" fmla="*/ 0 60000 65536"/>
                <a:gd name="T14" fmla="*/ 0 60000 65536"/>
                <a:gd name="T15" fmla="*/ 0 60000 65536"/>
                <a:gd name="T16" fmla="*/ 0 60000 65536"/>
                <a:gd name="T17" fmla="*/ 0 60000 65536"/>
                <a:gd name="T18" fmla="*/ 0 w 46"/>
                <a:gd name="T19" fmla="*/ 0 h 69"/>
                <a:gd name="T20" fmla="*/ 46 w 46"/>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6" h="69">
                  <a:moveTo>
                    <a:pt x="0" y="69"/>
                  </a:moveTo>
                  <a:lnTo>
                    <a:pt x="46" y="69"/>
                  </a:lnTo>
                  <a:lnTo>
                    <a:pt x="46" y="0"/>
                  </a:lnTo>
                  <a:lnTo>
                    <a:pt x="0" y="0"/>
                  </a:lnTo>
                  <a:lnTo>
                    <a:pt x="0" y="69"/>
                  </a:lnTo>
                  <a:close/>
                </a:path>
              </a:pathLst>
            </a:custGeom>
            <a:solidFill>
              <a:srgbClr val="B8B8D9"/>
            </a:solidFill>
            <a:ln w="9525">
              <a:noFill/>
              <a:round/>
              <a:headEnd/>
              <a:tailEnd/>
            </a:ln>
          </p:spPr>
          <p:txBody>
            <a:bodyPr/>
            <a:lstStyle/>
            <a:p>
              <a:endParaRPr lang="en-US"/>
            </a:p>
          </p:txBody>
        </p:sp>
        <p:sp>
          <p:nvSpPr>
            <p:cNvPr id="5385" name="Freeform 262"/>
            <p:cNvSpPr>
              <a:spLocks/>
            </p:cNvSpPr>
            <p:nvPr/>
          </p:nvSpPr>
          <p:spPr bwMode="auto">
            <a:xfrm>
              <a:off x="4885" y="2067"/>
              <a:ext cx="5" cy="7"/>
            </a:xfrm>
            <a:custGeom>
              <a:avLst/>
              <a:gdLst>
                <a:gd name="T0" fmla="*/ 0 w 45"/>
                <a:gd name="T1" fmla="*/ 69 h 69"/>
                <a:gd name="T2" fmla="*/ 45 w 45"/>
                <a:gd name="T3" fmla="*/ 69 h 69"/>
                <a:gd name="T4" fmla="*/ 45 w 45"/>
                <a:gd name="T5" fmla="*/ 0 h 69"/>
                <a:gd name="T6" fmla="*/ 0 w 45"/>
                <a:gd name="T7" fmla="*/ 0 h 69"/>
                <a:gd name="T8" fmla="*/ 0 w 45"/>
                <a:gd name="T9" fmla="*/ 69 h 69"/>
                <a:gd name="T10" fmla="*/ 0 w 45"/>
                <a:gd name="T11" fmla="*/ 69 h 69"/>
                <a:gd name="T12" fmla="*/ 0 60000 65536"/>
                <a:gd name="T13" fmla="*/ 0 60000 65536"/>
                <a:gd name="T14" fmla="*/ 0 60000 65536"/>
                <a:gd name="T15" fmla="*/ 0 60000 65536"/>
                <a:gd name="T16" fmla="*/ 0 60000 65536"/>
                <a:gd name="T17" fmla="*/ 0 60000 65536"/>
                <a:gd name="T18" fmla="*/ 0 w 45"/>
                <a:gd name="T19" fmla="*/ 0 h 69"/>
                <a:gd name="T20" fmla="*/ 45 w 45"/>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5" h="69">
                  <a:moveTo>
                    <a:pt x="0" y="69"/>
                  </a:moveTo>
                  <a:lnTo>
                    <a:pt x="45" y="69"/>
                  </a:lnTo>
                  <a:lnTo>
                    <a:pt x="45" y="0"/>
                  </a:lnTo>
                  <a:lnTo>
                    <a:pt x="0" y="0"/>
                  </a:lnTo>
                  <a:lnTo>
                    <a:pt x="0" y="69"/>
                  </a:lnTo>
                  <a:close/>
                </a:path>
              </a:pathLst>
            </a:custGeom>
            <a:solidFill>
              <a:srgbClr val="B8B8D9"/>
            </a:solidFill>
            <a:ln w="9525">
              <a:noFill/>
              <a:round/>
              <a:headEnd/>
              <a:tailEnd/>
            </a:ln>
          </p:spPr>
          <p:txBody>
            <a:bodyPr/>
            <a:lstStyle/>
            <a:p>
              <a:endParaRPr lang="en-US"/>
            </a:p>
          </p:txBody>
        </p:sp>
        <p:sp>
          <p:nvSpPr>
            <p:cNvPr id="5386" name="Freeform 263"/>
            <p:cNvSpPr>
              <a:spLocks/>
            </p:cNvSpPr>
            <p:nvPr/>
          </p:nvSpPr>
          <p:spPr bwMode="auto">
            <a:xfrm>
              <a:off x="4874" y="2067"/>
              <a:ext cx="5" cy="7"/>
            </a:xfrm>
            <a:custGeom>
              <a:avLst/>
              <a:gdLst>
                <a:gd name="T0" fmla="*/ 0 w 46"/>
                <a:gd name="T1" fmla="*/ 69 h 69"/>
                <a:gd name="T2" fmla="*/ 46 w 46"/>
                <a:gd name="T3" fmla="*/ 69 h 69"/>
                <a:gd name="T4" fmla="*/ 46 w 46"/>
                <a:gd name="T5" fmla="*/ 0 h 69"/>
                <a:gd name="T6" fmla="*/ 0 w 46"/>
                <a:gd name="T7" fmla="*/ 0 h 69"/>
                <a:gd name="T8" fmla="*/ 0 w 46"/>
                <a:gd name="T9" fmla="*/ 69 h 69"/>
                <a:gd name="T10" fmla="*/ 0 w 46"/>
                <a:gd name="T11" fmla="*/ 69 h 69"/>
                <a:gd name="T12" fmla="*/ 0 60000 65536"/>
                <a:gd name="T13" fmla="*/ 0 60000 65536"/>
                <a:gd name="T14" fmla="*/ 0 60000 65536"/>
                <a:gd name="T15" fmla="*/ 0 60000 65536"/>
                <a:gd name="T16" fmla="*/ 0 60000 65536"/>
                <a:gd name="T17" fmla="*/ 0 60000 65536"/>
                <a:gd name="T18" fmla="*/ 0 w 46"/>
                <a:gd name="T19" fmla="*/ 0 h 69"/>
                <a:gd name="T20" fmla="*/ 46 w 46"/>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6" h="69">
                  <a:moveTo>
                    <a:pt x="0" y="69"/>
                  </a:moveTo>
                  <a:lnTo>
                    <a:pt x="46" y="69"/>
                  </a:lnTo>
                  <a:lnTo>
                    <a:pt x="46" y="0"/>
                  </a:lnTo>
                  <a:lnTo>
                    <a:pt x="0" y="0"/>
                  </a:lnTo>
                  <a:lnTo>
                    <a:pt x="0" y="69"/>
                  </a:lnTo>
                  <a:close/>
                </a:path>
              </a:pathLst>
            </a:custGeom>
            <a:solidFill>
              <a:srgbClr val="B8B8D9"/>
            </a:solidFill>
            <a:ln w="9525">
              <a:noFill/>
              <a:round/>
              <a:headEnd/>
              <a:tailEnd/>
            </a:ln>
          </p:spPr>
          <p:txBody>
            <a:bodyPr/>
            <a:lstStyle/>
            <a:p>
              <a:endParaRPr lang="en-US"/>
            </a:p>
          </p:txBody>
        </p:sp>
        <p:sp>
          <p:nvSpPr>
            <p:cNvPr id="5387" name="Freeform 264"/>
            <p:cNvSpPr>
              <a:spLocks/>
            </p:cNvSpPr>
            <p:nvPr/>
          </p:nvSpPr>
          <p:spPr bwMode="auto">
            <a:xfrm>
              <a:off x="4863" y="2067"/>
              <a:ext cx="5" cy="7"/>
            </a:xfrm>
            <a:custGeom>
              <a:avLst/>
              <a:gdLst>
                <a:gd name="T0" fmla="*/ 0 w 46"/>
                <a:gd name="T1" fmla="*/ 69 h 69"/>
                <a:gd name="T2" fmla="*/ 46 w 46"/>
                <a:gd name="T3" fmla="*/ 69 h 69"/>
                <a:gd name="T4" fmla="*/ 46 w 46"/>
                <a:gd name="T5" fmla="*/ 0 h 69"/>
                <a:gd name="T6" fmla="*/ 0 w 46"/>
                <a:gd name="T7" fmla="*/ 0 h 69"/>
                <a:gd name="T8" fmla="*/ 0 w 46"/>
                <a:gd name="T9" fmla="*/ 69 h 69"/>
                <a:gd name="T10" fmla="*/ 0 w 46"/>
                <a:gd name="T11" fmla="*/ 69 h 69"/>
                <a:gd name="T12" fmla="*/ 0 60000 65536"/>
                <a:gd name="T13" fmla="*/ 0 60000 65536"/>
                <a:gd name="T14" fmla="*/ 0 60000 65536"/>
                <a:gd name="T15" fmla="*/ 0 60000 65536"/>
                <a:gd name="T16" fmla="*/ 0 60000 65536"/>
                <a:gd name="T17" fmla="*/ 0 60000 65536"/>
                <a:gd name="T18" fmla="*/ 0 w 46"/>
                <a:gd name="T19" fmla="*/ 0 h 69"/>
                <a:gd name="T20" fmla="*/ 46 w 46"/>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6" h="69">
                  <a:moveTo>
                    <a:pt x="0" y="69"/>
                  </a:moveTo>
                  <a:lnTo>
                    <a:pt x="46" y="69"/>
                  </a:lnTo>
                  <a:lnTo>
                    <a:pt x="46" y="0"/>
                  </a:lnTo>
                  <a:lnTo>
                    <a:pt x="0" y="0"/>
                  </a:lnTo>
                  <a:lnTo>
                    <a:pt x="0" y="69"/>
                  </a:lnTo>
                  <a:close/>
                </a:path>
              </a:pathLst>
            </a:custGeom>
            <a:solidFill>
              <a:srgbClr val="B8B8D9"/>
            </a:solidFill>
            <a:ln w="9525">
              <a:noFill/>
              <a:round/>
              <a:headEnd/>
              <a:tailEnd/>
            </a:ln>
          </p:spPr>
          <p:txBody>
            <a:bodyPr/>
            <a:lstStyle/>
            <a:p>
              <a:endParaRPr lang="en-US"/>
            </a:p>
          </p:txBody>
        </p:sp>
        <p:sp>
          <p:nvSpPr>
            <p:cNvPr id="5388" name="Freeform 265"/>
            <p:cNvSpPr>
              <a:spLocks/>
            </p:cNvSpPr>
            <p:nvPr/>
          </p:nvSpPr>
          <p:spPr bwMode="auto">
            <a:xfrm>
              <a:off x="4852" y="2067"/>
              <a:ext cx="5" cy="7"/>
            </a:xfrm>
            <a:custGeom>
              <a:avLst/>
              <a:gdLst>
                <a:gd name="T0" fmla="*/ 0 w 46"/>
                <a:gd name="T1" fmla="*/ 69 h 69"/>
                <a:gd name="T2" fmla="*/ 46 w 46"/>
                <a:gd name="T3" fmla="*/ 69 h 69"/>
                <a:gd name="T4" fmla="*/ 46 w 46"/>
                <a:gd name="T5" fmla="*/ 0 h 69"/>
                <a:gd name="T6" fmla="*/ 0 w 46"/>
                <a:gd name="T7" fmla="*/ 0 h 69"/>
                <a:gd name="T8" fmla="*/ 0 w 46"/>
                <a:gd name="T9" fmla="*/ 69 h 69"/>
                <a:gd name="T10" fmla="*/ 0 w 46"/>
                <a:gd name="T11" fmla="*/ 69 h 69"/>
                <a:gd name="T12" fmla="*/ 0 60000 65536"/>
                <a:gd name="T13" fmla="*/ 0 60000 65536"/>
                <a:gd name="T14" fmla="*/ 0 60000 65536"/>
                <a:gd name="T15" fmla="*/ 0 60000 65536"/>
                <a:gd name="T16" fmla="*/ 0 60000 65536"/>
                <a:gd name="T17" fmla="*/ 0 60000 65536"/>
                <a:gd name="T18" fmla="*/ 0 w 46"/>
                <a:gd name="T19" fmla="*/ 0 h 69"/>
                <a:gd name="T20" fmla="*/ 46 w 46"/>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6" h="69">
                  <a:moveTo>
                    <a:pt x="0" y="69"/>
                  </a:moveTo>
                  <a:lnTo>
                    <a:pt x="46" y="69"/>
                  </a:lnTo>
                  <a:lnTo>
                    <a:pt x="46" y="0"/>
                  </a:lnTo>
                  <a:lnTo>
                    <a:pt x="0" y="0"/>
                  </a:lnTo>
                  <a:lnTo>
                    <a:pt x="0" y="69"/>
                  </a:lnTo>
                  <a:close/>
                </a:path>
              </a:pathLst>
            </a:custGeom>
            <a:solidFill>
              <a:srgbClr val="B8B8D9"/>
            </a:solidFill>
            <a:ln w="9525">
              <a:noFill/>
              <a:round/>
              <a:headEnd/>
              <a:tailEnd/>
            </a:ln>
          </p:spPr>
          <p:txBody>
            <a:bodyPr/>
            <a:lstStyle/>
            <a:p>
              <a:endParaRPr lang="en-US"/>
            </a:p>
          </p:txBody>
        </p:sp>
        <p:sp>
          <p:nvSpPr>
            <p:cNvPr id="5389" name="Freeform 266"/>
            <p:cNvSpPr>
              <a:spLocks/>
            </p:cNvSpPr>
            <p:nvPr/>
          </p:nvSpPr>
          <p:spPr bwMode="auto">
            <a:xfrm>
              <a:off x="4907" y="2054"/>
              <a:ext cx="5" cy="7"/>
            </a:xfrm>
            <a:custGeom>
              <a:avLst/>
              <a:gdLst>
                <a:gd name="T0" fmla="*/ 0 w 45"/>
                <a:gd name="T1" fmla="*/ 68 h 68"/>
                <a:gd name="T2" fmla="*/ 45 w 45"/>
                <a:gd name="T3" fmla="*/ 68 h 68"/>
                <a:gd name="T4" fmla="*/ 45 w 45"/>
                <a:gd name="T5" fmla="*/ 0 h 68"/>
                <a:gd name="T6" fmla="*/ 0 w 45"/>
                <a:gd name="T7" fmla="*/ 0 h 68"/>
                <a:gd name="T8" fmla="*/ 0 w 45"/>
                <a:gd name="T9" fmla="*/ 68 h 68"/>
                <a:gd name="T10" fmla="*/ 0 w 45"/>
                <a:gd name="T11" fmla="*/ 68 h 68"/>
                <a:gd name="T12" fmla="*/ 0 60000 65536"/>
                <a:gd name="T13" fmla="*/ 0 60000 65536"/>
                <a:gd name="T14" fmla="*/ 0 60000 65536"/>
                <a:gd name="T15" fmla="*/ 0 60000 65536"/>
                <a:gd name="T16" fmla="*/ 0 60000 65536"/>
                <a:gd name="T17" fmla="*/ 0 60000 65536"/>
                <a:gd name="T18" fmla="*/ 0 w 45"/>
                <a:gd name="T19" fmla="*/ 0 h 68"/>
                <a:gd name="T20" fmla="*/ 45 w 45"/>
                <a:gd name="T21" fmla="*/ 68 h 68"/>
              </a:gdLst>
              <a:ahLst/>
              <a:cxnLst>
                <a:cxn ang="T12">
                  <a:pos x="T0" y="T1"/>
                </a:cxn>
                <a:cxn ang="T13">
                  <a:pos x="T2" y="T3"/>
                </a:cxn>
                <a:cxn ang="T14">
                  <a:pos x="T4" y="T5"/>
                </a:cxn>
                <a:cxn ang="T15">
                  <a:pos x="T6" y="T7"/>
                </a:cxn>
                <a:cxn ang="T16">
                  <a:pos x="T8" y="T9"/>
                </a:cxn>
                <a:cxn ang="T17">
                  <a:pos x="T10" y="T11"/>
                </a:cxn>
              </a:cxnLst>
              <a:rect l="T18" t="T19" r="T20" b="T21"/>
              <a:pathLst>
                <a:path w="45" h="68">
                  <a:moveTo>
                    <a:pt x="0" y="68"/>
                  </a:moveTo>
                  <a:lnTo>
                    <a:pt x="45" y="68"/>
                  </a:lnTo>
                  <a:lnTo>
                    <a:pt x="45" y="0"/>
                  </a:lnTo>
                  <a:lnTo>
                    <a:pt x="0" y="0"/>
                  </a:lnTo>
                  <a:lnTo>
                    <a:pt x="0" y="68"/>
                  </a:lnTo>
                  <a:close/>
                </a:path>
              </a:pathLst>
            </a:custGeom>
            <a:solidFill>
              <a:srgbClr val="B8B8D9"/>
            </a:solidFill>
            <a:ln w="9525">
              <a:noFill/>
              <a:round/>
              <a:headEnd/>
              <a:tailEnd/>
            </a:ln>
          </p:spPr>
          <p:txBody>
            <a:bodyPr/>
            <a:lstStyle/>
            <a:p>
              <a:endParaRPr lang="en-US"/>
            </a:p>
          </p:txBody>
        </p:sp>
        <p:sp>
          <p:nvSpPr>
            <p:cNvPr id="5390" name="Freeform 267"/>
            <p:cNvSpPr>
              <a:spLocks/>
            </p:cNvSpPr>
            <p:nvPr/>
          </p:nvSpPr>
          <p:spPr bwMode="auto">
            <a:xfrm>
              <a:off x="4896" y="2054"/>
              <a:ext cx="5" cy="7"/>
            </a:xfrm>
            <a:custGeom>
              <a:avLst/>
              <a:gdLst>
                <a:gd name="T0" fmla="*/ 0 w 46"/>
                <a:gd name="T1" fmla="*/ 68 h 68"/>
                <a:gd name="T2" fmla="*/ 46 w 46"/>
                <a:gd name="T3" fmla="*/ 68 h 68"/>
                <a:gd name="T4" fmla="*/ 46 w 46"/>
                <a:gd name="T5" fmla="*/ 0 h 68"/>
                <a:gd name="T6" fmla="*/ 0 w 46"/>
                <a:gd name="T7" fmla="*/ 0 h 68"/>
                <a:gd name="T8" fmla="*/ 0 w 46"/>
                <a:gd name="T9" fmla="*/ 68 h 68"/>
                <a:gd name="T10" fmla="*/ 0 w 46"/>
                <a:gd name="T11" fmla="*/ 68 h 68"/>
                <a:gd name="T12" fmla="*/ 0 60000 65536"/>
                <a:gd name="T13" fmla="*/ 0 60000 65536"/>
                <a:gd name="T14" fmla="*/ 0 60000 65536"/>
                <a:gd name="T15" fmla="*/ 0 60000 65536"/>
                <a:gd name="T16" fmla="*/ 0 60000 65536"/>
                <a:gd name="T17" fmla="*/ 0 60000 65536"/>
                <a:gd name="T18" fmla="*/ 0 w 46"/>
                <a:gd name="T19" fmla="*/ 0 h 68"/>
                <a:gd name="T20" fmla="*/ 46 w 46"/>
                <a:gd name="T21" fmla="*/ 68 h 68"/>
              </a:gdLst>
              <a:ahLst/>
              <a:cxnLst>
                <a:cxn ang="T12">
                  <a:pos x="T0" y="T1"/>
                </a:cxn>
                <a:cxn ang="T13">
                  <a:pos x="T2" y="T3"/>
                </a:cxn>
                <a:cxn ang="T14">
                  <a:pos x="T4" y="T5"/>
                </a:cxn>
                <a:cxn ang="T15">
                  <a:pos x="T6" y="T7"/>
                </a:cxn>
                <a:cxn ang="T16">
                  <a:pos x="T8" y="T9"/>
                </a:cxn>
                <a:cxn ang="T17">
                  <a:pos x="T10" y="T11"/>
                </a:cxn>
              </a:cxnLst>
              <a:rect l="T18" t="T19" r="T20" b="T21"/>
              <a:pathLst>
                <a:path w="46" h="68">
                  <a:moveTo>
                    <a:pt x="0" y="68"/>
                  </a:moveTo>
                  <a:lnTo>
                    <a:pt x="46" y="68"/>
                  </a:lnTo>
                  <a:lnTo>
                    <a:pt x="46" y="0"/>
                  </a:lnTo>
                  <a:lnTo>
                    <a:pt x="0" y="0"/>
                  </a:lnTo>
                  <a:lnTo>
                    <a:pt x="0" y="68"/>
                  </a:lnTo>
                  <a:close/>
                </a:path>
              </a:pathLst>
            </a:custGeom>
            <a:solidFill>
              <a:srgbClr val="B8B8D9"/>
            </a:solidFill>
            <a:ln w="9525">
              <a:noFill/>
              <a:round/>
              <a:headEnd/>
              <a:tailEnd/>
            </a:ln>
          </p:spPr>
          <p:txBody>
            <a:bodyPr/>
            <a:lstStyle/>
            <a:p>
              <a:endParaRPr lang="en-US"/>
            </a:p>
          </p:txBody>
        </p:sp>
        <p:sp>
          <p:nvSpPr>
            <p:cNvPr id="5391" name="Freeform 268"/>
            <p:cNvSpPr>
              <a:spLocks/>
            </p:cNvSpPr>
            <p:nvPr/>
          </p:nvSpPr>
          <p:spPr bwMode="auto">
            <a:xfrm>
              <a:off x="4885" y="2054"/>
              <a:ext cx="5" cy="7"/>
            </a:xfrm>
            <a:custGeom>
              <a:avLst/>
              <a:gdLst>
                <a:gd name="T0" fmla="*/ 0 w 45"/>
                <a:gd name="T1" fmla="*/ 68 h 68"/>
                <a:gd name="T2" fmla="*/ 45 w 45"/>
                <a:gd name="T3" fmla="*/ 68 h 68"/>
                <a:gd name="T4" fmla="*/ 45 w 45"/>
                <a:gd name="T5" fmla="*/ 0 h 68"/>
                <a:gd name="T6" fmla="*/ 0 w 45"/>
                <a:gd name="T7" fmla="*/ 0 h 68"/>
                <a:gd name="T8" fmla="*/ 0 w 45"/>
                <a:gd name="T9" fmla="*/ 68 h 68"/>
                <a:gd name="T10" fmla="*/ 0 w 45"/>
                <a:gd name="T11" fmla="*/ 68 h 68"/>
                <a:gd name="T12" fmla="*/ 0 60000 65536"/>
                <a:gd name="T13" fmla="*/ 0 60000 65536"/>
                <a:gd name="T14" fmla="*/ 0 60000 65536"/>
                <a:gd name="T15" fmla="*/ 0 60000 65536"/>
                <a:gd name="T16" fmla="*/ 0 60000 65536"/>
                <a:gd name="T17" fmla="*/ 0 60000 65536"/>
                <a:gd name="T18" fmla="*/ 0 w 45"/>
                <a:gd name="T19" fmla="*/ 0 h 68"/>
                <a:gd name="T20" fmla="*/ 45 w 45"/>
                <a:gd name="T21" fmla="*/ 68 h 68"/>
              </a:gdLst>
              <a:ahLst/>
              <a:cxnLst>
                <a:cxn ang="T12">
                  <a:pos x="T0" y="T1"/>
                </a:cxn>
                <a:cxn ang="T13">
                  <a:pos x="T2" y="T3"/>
                </a:cxn>
                <a:cxn ang="T14">
                  <a:pos x="T4" y="T5"/>
                </a:cxn>
                <a:cxn ang="T15">
                  <a:pos x="T6" y="T7"/>
                </a:cxn>
                <a:cxn ang="T16">
                  <a:pos x="T8" y="T9"/>
                </a:cxn>
                <a:cxn ang="T17">
                  <a:pos x="T10" y="T11"/>
                </a:cxn>
              </a:cxnLst>
              <a:rect l="T18" t="T19" r="T20" b="T21"/>
              <a:pathLst>
                <a:path w="45" h="68">
                  <a:moveTo>
                    <a:pt x="0" y="68"/>
                  </a:moveTo>
                  <a:lnTo>
                    <a:pt x="45" y="68"/>
                  </a:lnTo>
                  <a:lnTo>
                    <a:pt x="45" y="0"/>
                  </a:lnTo>
                  <a:lnTo>
                    <a:pt x="0" y="0"/>
                  </a:lnTo>
                  <a:lnTo>
                    <a:pt x="0" y="68"/>
                  </a:lnTo>
                  <a:close/>
                </a:path>
              </a:pathLst>
            </a:custGeom>
            <a:solidFill>
              <a:srgbClr val="B8B8D9"/>
            </a:solidFill>
            <a:ln w="9525">
              <a:noFill/>
              <a:round/>
              <a:headEnd/>
              <a:tailEnd/>
            </a:ln>
          </p:spPr>
          <p:txBody>
            <a:bodyPr/>
            <a:lstStyle/>
            <a:p>
              <a:endParaRPr lang="en-US"/>
            </a:p>
          </p:txBody>
        </p:sp>
        <p:sp>
          <p:nvSpPr>
            <p:cNvPr id="5392" name="Freeform 269"/>
            <p:cNvSpPr>
              <a:spLocks/>
            </p:cNvSpPr>
            <p:nvPr/>
          </p:nvSpPr>
          <p:spPr bwMode="auto">
            <a:xfrm>
              <a:off x="4874" y="2054"/>
              <a:ext cx="5" cy="7"/>
            </a:xfrm>
            <a:custGeom>
              <a:avLst/>
              <a:gdLst>
                <a:gd name="T0" fmla="*/ 0 w 46"/>
                <a:gd name="T1" fmla="*/ 68 h 68"/>
                <a:gd name="T2" fmla="*/ 46 w 46"/>
                <a:gd name="T3" fmla="*/ 68 h 68"/>
                <a:gd name="T4" fmla="*/ 46 w 46"/>
                <a:gd name="T5" fmla="*/ 0 h 68"/>
                <a:gd name="T6" fmla="*/ 0 w 46"/>
                <a:gd name="T7" fmla="*/ 0 h 68"/>
                <a:gd name="T8" fmla="*/ 0 w 46"/>
                <a:gd name="T9" fmla="*/ 68 h 68"/>
                <a:gd name="T10" fmla="*/ 0 w 46"/>
                <a:gd name="T11" fmla="*/ 68 h 68"/>
                <a:gd name="T12" fmla="*/ 0 60000 65536"/>
                <a:gd name="T13" fmla="*/ 0 60000 65536"/>
                <a:gd name="T14" fmla="*/ 0 60000 65536"/>
                <a:gd name="T15" fmla="*/ 0 60000 65536"/>
                <a:gd name="T16" fmla="*/ 0 60000 65536"/>
                <a:gd name="T17" fmla="*/ 0 60000 65536"/>
                <a:gd name="T18" fmla="*/ 0 w 46"/>
                <a:gd name="T19" fmla="*/ 0 h 68"/>
                <a:gd name="T20" fmla="*/ 46 w 46"/>
                <a:gd name="T21" fmla="*/ 68 h 68"/>
              </a:gdLst>
              <a:ahLst/>
              <a:cxnLst>
                <a:cxn ang="T12">
                  <a:pos x="T0" y="T1"/>
                </a:cxn>
                <a:cxn ang="T13">
                  <a:pos x="T2" y="T3"/>
                </a:cxn>
                <a:cxn ang="T14">
                  <a:pos x="T4" y="T5"/>
                </a:cxn>
                <a:cxn ang="T15">
                  <a:pos x="T6" y="T7"/>
                </a:cxn>
                <a:cxn ang="T16">
                  <a:pos x="T8" y="T9"/>
                </a:cxn>
                <a:cxn ang="T17">
                  <a:pos x="T10" y="T11"/>
                </a:cxn>
              </a:cxnLst>
              <a:rect l="T18" t="T19" r="T20" b="T21"/>
              <a:pathLst>
                <a:path w="46" h="68">
                  <a:moveTo>
                    <a:pt x="0" y="68"/>
                  </a:moveTo>
                  <a:lnTo>
                    <a:pt x="46" y="68"/>
                  </a:lnTo>
                  <a:lnTo>
                    <a:pt x="46" y="0"/>
                  </a:lnTo>
                  <a:lnTo>
                    <a:pt x="0" y="0"/>
                  </a:lnTo>
                  <a:lnTo>
                    <a:pt x="0" y="68"/>
                  </a:lnTo>
                  <a:close/>
                </a:path>
              </a:pathLst>
            </a:custGeom>
            <a:solidFill>
              <a:srgbClr val="B8B8D9"/>
            </a:solidFill>
            <a:ln w="9525">
              <a:noFill/>
              <a:round/>
              <a:headEnd/>
              <a:tailEnd/>
            </a:ln>
          </p:spPr>
          <p:txBody>
            <a:bodyPr/>
            <a:lstStyle/>
            <a:p>
              <a:endParaRPr lang="en-US"/>
            </a:p>
          </p:txBody>
        </p:sp>
        <p:sp>
          <p:nvSpPr>
            <p:cNvPr id="5393" name="Freeform 270"/>
            <p:cNvSpPr>
              <a:spLocks/>
            </p:cNvSpPr>
            <p:nvPr/>
          </p:nvSpPr>
          <p:spPr bwMode="auto">
            <a:xfrm>
              <a:off x="4863" y="2054"/>
              <a:ext cx="5" cy="7"/>
            </a:xfrm>
            <a:custGeom>
              <a:avLst/>
              <a:gdLst>
                <a:gd name="T0" fmla="*/ 0 w 46"/>
                <a:gd name="T1" fmla="*/ 68 h 68"/>
                <a:gd name="T2" fmla="*/ 46 w 46"/>
                <a:gd name="T3" fmla="*/ 68 h 68"/>
                <a:gd name="T4" fmla="*/ 46 w 46"/>
                <a:gd name="T5" fmla="*/ 0 h 68"/>
                <a:gd name="T6" fmla="*/ 0 w 46"/>
                <a:gd name="T7" fmla="*/ 0 h 68"/>
                <a:gd name="T8" fmla="*/ 0 w 46"/>
                <a:gd name="T9" fmla="*/ 68 h 68"/>
                <a:gd name="T10" fmla="*/ 0 w 46"/>
                <a:gd name="T11" fmla="*/ 68 h 68"/>
                <a:gd name="T12" fmla="*/ 0 60000 65536"/>
                <a:gd name="T13" fmla="*/ 0 60000 65536"/>
                <a:gd name="T14" fmla="*/ 0 60000 65536"/>
                <a:gd name="T15" fmla="*/ 0 60000 65536"/>
                <a:gd name="T16" fmla="*/ 0 60000 65536"/>
                <a:gd name="T17" fmla="*/ 0 60000 65536"/>
                <a:gd name="T18" fmla="*/ 0 w 46"/>
                <a:gd name="T19" fmla="*/ 0 h 68"/>
                <a:gd name="T20" fmla="*/ 46 w 46"/>
                <a:gd name="T21" fmla="*/ 68 h 68"/>
              </a:gdLst>
              <a:ahLst/>
              <a:cxnLst>
                <a:cxn ang="T12">
                  <a:pos x="T0" y="T1"/>
                </a:cxn>
                <a:cxn ang="T13">
                  <a:pos x="T2" y="T3"/>
                </a:cxn>
                <a:cxn ang="T14">
                  <a:pos x="T4" y="T5"/>
                </a:cxn>
                <a:cxn ang="T15">
                  <a:pos x="T6" y="T7"/>
                </a:cxn>
                <a:cxn ang="T16">
                  <a:pos x="T8" y="T9"/>
                </a:cxn>
                <a:cxn ang="T17">
                  <a:pos x="T10" y="T11"/>
                </a:cxn>
              </a:cxnLst>
              <a:rect l="T18" t="T19" r="T20" b="T21"/>
              <a:pathLst>
                <a:path w="46" h="68">
                  <a:moveTo>
                    <a:pt x="0" y="68"/>
                  </a:moveTo>
                  <a:lnTo>
                    <a:pt x="46" y="68"/>
                  </a:lnTo>
                  <a:lnTo>
                    <a:pt x="46" y="0"/>
                  </a:lnTo>
                  <a:lnTo>
                    <a:pt x="0" y="0"/>
                  </a:lnTo>
                  <a:lnTo>
                    <a:pt x="0" y="68"/>
                  </a:lnTo>
                  <a:close/>
                </a:path>
              </a:pathLst>
            </a:custGeom>
            <a:solidFill>
              <a:srgbClr val="B8B8D9"/>
            </a:solidFill>
            <a:ln w="9525">
              <a:noFill/>
              <a:round/>
              <a:headEnd/>
              <a:tailEnd/>
            </a:ln>
          </p:spPr>
          <p:txBody>
            <a:bodyPr/>
            <a:lstStyle/>
            <a:p>
              <a:endParaRPr lang="en-US"/>
            </a:p>
          </p:txBody>
        </p:sp>
        <p:sp>
          <p:nvSpPr>
            <p:cNvPr id="5394" name="Freeform 271"/>
            <p:cNvSpPr>
              <a:spLocks/>
            </p:cNvSpPr>
            <p:nvPr/>
          </p:nvSpPr>
          <p:spPr bwMode="auto">
            <a:xfrm>
              <a:off x="4852" y="2054"/>
              <a:ext cx="5" cy="7"/>
            </a:xfrm>
            <a:custGeom>
              <a:avLst/>
              <a:gdLst>
                <a:gd name="T0" fmla="*/ 0 w 46"/>
                <a:gd name="T1" fmla="*/ 68 h 68"/>
                <a:gd name="T2" fmla="*/ 46 w 46"/>
                <a:gd name="T3" fmla="*/ 68 h 68"/>
                <a:gd name="T4" fmla="*/ 46 w 46"/>
                <a:gd name="T5" fmla="*/ 0 h 68"/>
                <a:gd name="T6" fmla="*/ 0 w 46"/>
                <a:gd name="T7" fmla="*/ 0 h 68"/>
                <a:gd name="T8" fmla="*/ 0 w 46"/>
                <a:gd name="T9" fmla="*/ 68 h 68"/>
                <a:gd name="T10" fmla="*/ 0 w 46"/>
                <a:gd name="T11" fmla="*/ 68 h 68"/>
                <a:gd name="T12" fmla="*/ 0 60000 65536"/>
                <a:gd name="T13" fmla="*/ 0 60000 65536"/>
                <a:gd name="T14" fmla="*/ 0 60000 65536"/>
                <a:gd name="T15" fmla="*/ 0 60000 65536"/>
                <a:gd name="T16" fmla="*/ 0 60000 65536"/>
                <a:gd name="T17" fmla="*/ 0 60000 65536"/>
                <a:gd name="T18" fmla="*/ 0 w 46"/>
                <a:gd name="T19" fmla="*/ 0 h 68"/>
                <a:gd name="T20" fmla="*/ 46 w 46"/>
                <a:gd name="T21" fmla="*/ 68 h 68"/>
              </a:gdLst>
              <a:ahLst/>
              <a:cxnLst>
                <a:cxn ang="T12">
                  <a:pos x="T0" y="T1"/>
                </a:cxn>
                <a:cxn ang="T13">
                  <a:pos x="T2" y="T3"/>
                </a:cxn>
                <a:cxn ang="T14">
                  <a:pos x="T4" y="T5"/>
                </a:cxn>
                <a:cxn ang="T15">
                  <a:pos x="T6" y="T7"/>
                </a:cxn>
                <a:cxn ang="T16">
                  <a:pos x="T8" y="T9"/>
                </a:cxn>
                <a:cxn ang="T17">
                  <a:pos x="T10" y="T11"/>
                </a:cxn>
              </a:cxnLst>
              <a:rect l="T18" t="T19" r="T20" b="T21"/>
              <a:pathLst>
                <a:path w="46" h="68">
                  <a:moveTo>
                    <a:pt x="0" y="68"/>
                  </a:moveTo>
                  <a:lnTo>
                    <a:pt x="46" y="68"/>
                  </a:lnTo>
                  <a:lnTo>
                    <a:pt x="46" y="0"/>
                  </a:lnTo>
                  <a:lnTo>
                    <a:pt x="0" y="0"/>
                  </a:lnTo>
                  <a:lnTo>
                    <a:pt x="0" y="68"/>
                  </a:lnTo>
                  <a:close/>
                </a:path>
              </a:pathLst>
            </a:custGeom>
            <a:solidFill>
              <a:srgbClr val="B8B8D9"/>
            </a:solidFill>
            <a:ln w="9525">
              <a:noFill/>
              <a:round/>
              <a:headEnd/>
              <a:tailEnd/>
            </a:ln>
          </p:spPr>
          <p:txBody>
            <a:bodyPr/>
            <a:lstStyle/>
            <a:p>
              <a:endParaRPr lang="en-US"/>
            </a:p>
          </p:txBody>
        </p:sp>
        <p:sp>
          <p:nvSpPr>
            <p:cNvPr id="5395" name="Freeform 272"/>
            <p:cNvSpPr>
              <a:spLocks/>
            </p:cNvSpPr>
            <p:nvPr/>
          </p:nvSpPr>
          <p:spPr bwMode="auto">
            <a:xfrm>
              <a:off x="4845" y="2027"/>
              <a:ext cx="47" cy="5"/>
            </a:xfrm>
            <a:custGeom>
              <a:avLst/>
              <a:gdLst>
                <a:gd name="T0" fmla="*/ 0 w 419"/>
                <a:gd name="T1" fmla="*/ 49 h 49"/>
                <a:gd name="T2" fmla="*/ 419 w 419"/>
                <a:gd name="T3" fmla="*/ 49 h 49"/>
                <a:gd name="T4" fmla="*/ 419 w 419"/>
                <a:gd name="T5" fmla="*/ 0 h 49"/>
                <a:gd name="T6" fmla="*/ 0 w 419"/>
                <a:gd name="T7" fmla="*/ 0 h 49"/>
                <a:gd name="T8" fmla="*/ 0 w 419"/>
                <a:gd name="T9" fmla="*/ 49 h 49"/>
                <a:gd name="T10" fmla="*/ 0 w 419"/>
                <a:gd name="T11" fmla="*/ 49 h 49"/>
                <a:gd name="T12" fmla="*/ 0 60000 65536"/>
                <a:gd name="T13" fmla="*/ 0 60000 65536"/>
                <a:gd name="T14" fmla="*/ 0 60000 65536"/>
                <a:gd name="T15" fmla="*/ 0 60000 65536"/>
                <a:gd name="T16" fmla="*/ 0 60000 65536"/>
                <a:gd name="T17" fmla="*/ 0 60000 65536"/>
                <a:gd name="T18" fmla="*/ 0 w 419"/>
                <a:gd name="T19" fmla="*/ 0 h 49"/>
                <a:gd name="T20" fmla="*/ 419 w 419"/>
                <a:gd name="T21" fmla="*/ 49 h 49"/>
              </a:gdLst>
              <a:ahLst/>
              <a:cxnLst>
                <a:cxn ang="T12">
                  <a:pos x="T0" y="T1"/>
                </a:cxn>
                <a:cxn ang="T13">
                  <a:pos x="T2" y="T3"/>
                </a:cxn>
                <a:cxn ang="T14">
                  <a:pos x="T4" y="T5"/>
                </a:cxn>
                <a:cxn ang="T15">
                  <a:pos x="T6" y="T7"/>
                </a:cxn>
                <a:cxn ang="T16">
                  <a:pos x="T8" y="T9"/>
                </a:cxn>
                <a:cxn ang="T17">
                  <a:pos x="T10" y="T11"/>
                </a:cxn>
              </a:cxnLst>
              <a:rect l="T18" t="T19" r="T20" b="T21"/>
              <a:pathLst>
                <a:path w="419" h="49">
                  <a:moveTo>
                    <a:pt x="0" y="49"/>
                  </a:moveTo>
                  <a:lnTo>
                    <a:pt x="419" y="49"/>
                  </a:lnTo>
                  <a:lnTo>
                    <a:pt x="419" y="0"/>
                  </a:lnTo>
                  <a:lnTo>
                    <a:pt x="0" y="0"/>
                  </a:lnTo>
                  <a:lnTo>
                    <a:pt x="0" y="49"/>
                  </a:lnTo>
                  <a:close/>
                </a:path>
              </a:pathLst>
            </a:custGeom>
            <a:solidFill>
              <a:srgbClr val="B8B8D9"/>
            </a:solidFill>
            <a:ln w="9525">
              <a:noFill/>
              <a:round/>
              <a:headEnd/>
              <a:tailEnd/>
            </a:ln>
          </p:spPr>
          <p:txBody>
            <a:bodyPr/>
            <a:lstStyle/>
            <a:p>
              <a:endParaRPr lang="en-US"/>
            </a:p>
          </p:txBody>
        </p:sp>
        <p:sp>
          <p:nvSpPr>
            <p:cNvPr id="5396" name="Freeform 273"/>
            <p:cNvSpPr>
              <a:spLocks/>
            </p:cNvSpPr>
            <p:nvPr/>
          </p:nvSpPr>
          <p:spPr bwMode="auto">
            <a:xfrm>
              <a:off x="4844" y="2036"/>
              <a:ext cx="48" cy="5"/>
            </a:xfrm>
            <a:custGeom>
              <a:avLst/>
              <a:gdLst>
                <a:gd name="T0" fmla="*/ 0 w 428"/>
                <a:gd name="T1" fmla="*/ 45 h 45"/>
                <a:gd name="T2" fmla="*/ 428 w 428"/>
                <a:gd name="T3" fmla="*/ 45 h 45"/>
                <a:gd name="T4" fmla="*/ 428 w 428"/>
                <a:gd name="T5" fmla="*/ 0 h 45"/>
                <a:gd name="T6" fmla="*/ 0 w 428"/>
                <a:gd name="T7" fmla="*/ 0 h 45"/>
                <a:gd name="T8" fmla="*/ 0 w 428"/>
                <a:gd name="T9" fmla="*/ 45 h 45"/>
                <a:gd name="T10" fmla="*/ 0 w 428"/>
                <a:gd name="T11" fmla="*/ 45 h 45"/>
                <a:gd name="T12" fmla="*/ 0 60000 65536"/>
                <a:gd name="T13" fmla="*/ 0 60000 65536"/>
                <a:gd name="T14" fmla="*/ 0 60000 65536"/>
                <a:gd name="T15" fmla="*/ 0 60000 65536"/>
                <a:gd name="T16" fmla="*/ 0 60000 65536"/>
                <a:gd name="T17" fmla="*/ 0 60000 65536"/>
                <a:gd name="T18" fmla="*/ 0 w 428"/>
                <a:gd name="T19" fmla="*/ 0 h 45"/>
                <a:gd name="T20" fmla="*/ 428 w 428"/>
                <a:gd name="T21" fmla="*/ 45 h 45"/>
              </a:gdLst>
              <a:ahLst/>
              <a:cxnLst>
                <a:cxn ang="T12">
                  <a:pos x="T0" y="T1"/>
                </a:cxn>
                <a:cxn ang="T13">
                  <a:pos x="T2" y="T3"/>
                </a:cxn>
                <a:cxn ang="T14">
                  <a:pos x="T4" y="T5"/>
                </a:cxn>
                <a:cxn ang="T15">
                  <a:pos x="T6" y="T7"/>
                </a:cxn>
                <a:cxn ang="T16">
                  <a:pos x="T8" y="T9"/>
                </a:cxn>
                <a:cxn ang="T17">
                  <a:pos x="T10" y="T11"/>
                </a:cxn>
              </a:cxnLst>
              <a:rect l="T18" t="T19" r="T20" b="T21"/>
              <a:pathLst>
                <a:path w="428" h="45">
                  <a:moveTo>
                    <a:pt x="0" y="45"/>
                  </a:moveTo>
                  <a:lnTo>
                    <a:pt x="428" y="45"/>
                  </a:lnTo>
                  <a:lnTo>
                    <a:pt x="428" y="0"/>
                  </a:lnTo>
                  <a:lnTo>
                    <a:pt x="0" y="0"/>
                  </a:lnTo>
                  <a:lnTo>
                    <a:pt x="0" y="45"/>
                  </a:lnTo>
                  <a:close/>
                </a:path>
              </a:pathLst>
            </a:custGeom>
            <a:solidFill>
              <a:srgbClr val="B8B8D9"/>
            </a:solidFill>
            <a:ln w="9525">
              <a:noFill/>
              <a:round/>
              <a:headEnd/>
              <a:tailEnd/>
            </a:ln>
          </p:spPr>
          <p:txBody>
            <a:bodyPr/>
            <a:lstStyle/>
            <a:p>
              <a:endParaRPr lang="en-US"/>
            </a:p>
          </p:txBody>
        </p:sp>
        <p:sp>
          <p:nvSpPr>
            <p:cNvPr id="5397" name="Freeform 274"/>
            <p:cNvSpPr>
              <a:spLocks/>
            </p:cNvSpPr>
            <p:nvPr/>
          </p:nvSpPr>
          <p:spPr bwMode="auto">
            <a:xfrm>
              <a:off x="4896" y="2027"/>
              <a:ext cx="5" cy="8"/>
            </a:xfrm>
            <a:custGeom>
              <a:avLst/>
              <a:gdLst>
                <a:gd name="T0" fmla="*/ 0 w 46"/>
                <a:gd name="T1" fmla="*/ 68 h 68"/>
                <a:gd name="T2" fmla="*/ 46 w 46"/>
                <a:gd name="T3" fmla="*/ 68 h 68"/>
                <a:gd name="T4" fmla="*/ 46 w 46"/>
                <a:gd name="T5" fmla="*/ 0 h 68"/>
                <a:gd name="T6" fmla="*/ 0 w 46"/>
                <a:gd name="T7" fmla="*/ 0 h 68"/>
                <a:gd name="T8" fmla="*/ 0 w 46"/>
                <a:gd name="T9" fmla="*/ 68 h 68"/>
                <a:gd name="T10" fmla="*/ 0 w 46"/>
                <a:gd name="T11" fmla="*/ 68 h 68"/>
                <a:gd name="T12" fmla="*/ 0 60000 65536"/>
                <a:gd name="T13" fmla="*/ 0 60000 65536"/>
                <a:gd name="T14" fmla="*/ 0 60000 65536"/>
                <a:gd name="T15" fmla="*/ 0 60000 65536"/>
                <a:gd name="T16" fmla="*/ 0 60000 65536"/>
                <a:gd name="T17" fmla="*/ 0 60000 65536"/>
                <a:gd name="T18" fmla="*/ 0 w 46"/>
                <a:gd name="T19" fmla="*/ 0 h 68"/>
                <a:gd name="T20" fmla="*/ 46 w 46"/>
                <a:gd name="T21" fmla="*/ 68 h 68"/>
              </a:gdLst>
              <a:ahLst/>
              <a:cxnLst>
                <a:cxn ang="T12">
                  <a:pos x="T0" y="T1"/>
                </a:cxn>
                <a:cxn ang="T13">
                  <a:pos x="T2" y="T3"/>
                </a:cxn>
                <a:cxn ang="T14">
                  <a:pos x="T4" y="T5"/>
                </a:cxn>
                <a:cxn ang="T15">
                  <a:pos x="T6" y="T7"/>
                </a:cxn>
                <a:cxn ang="T16">
                  <a:pos x="T8" y="T9"/>
                </a:cxn>
                <a:cxn ang="T17">
                  <a:pos x="T10" y="T11"/>
                </a:cxn>
              </a:cxnLst>
              <a:rect l="T18" t="T19" r="T20" b="T21"/>
              <a:pathLst>
                <a:path w="46" h="68">
                  <a:moveTo>
                    <a:pt x="0" y="68"/>
                  </a:moveTo>
                  <a:lnTo>
                    <a:pt x="46" y="68"/>
                  </a:lnTo>
                  <a:lnTo>
                    <a:pt x="46" y="0"/>
                  </a:lnTo>
                  <a:lnTo>
                    <a:pt x="0" y="0"/>
                  </a:lnTo>
                  <a:lnTo>
                    <a:pt x="0" y="68"/>
                  </a:lnTo>
                  <a:close/>
                </a:path>
              </a:pathLst>
            </a:custGeom>
            <a:solidFill>
              <a:srgbClr val="B8B8D9"/>
            </a:solidFill>
            <a:ln w="9525">
              <a:noFill/>
              <a:round/>
              <a:headEnd/>
              <a:tailEnd/>
            </a:ln>
          </p:spPr>
          <p:txBody>
            <a:bodyPr/>
            <a:lstStyle/>
            <a:p>
              <a:endParaRPr lang="en-US"/>
            </a:p>
          </p:txBody>
        </p:sp>
        <p:sp>
          <p:nvSpPr>
            <p:cNvPr id="5398" name="Freeform 275"/>
            <p:cNvSpPr>
              <a:spLocks/>
            </p:cNvSpPr>
            <p:nvPr/>
          </p:nvSpPr>
          <p:spPr bwMode="auto">
            <a:xfrm>
              <a:off x="4896" y="2040"/>
              <a:ext cx="6" cy="7"/>
            </a:xfrm>
            <a:custGeom>
              <a:avLst/>
              <a:gdLst>
                <a:gd name="T0" fmla="*/ 0 w 46"/>
                <a:gd name="T1" fmla="*/ 67 h 67"/>
                <a:gd name="T2" fmla="*/ 46 w 46"/>
                <a:gd name="T3" fmla="*/ 67 h 67"/>
                <a:gd name="T4" fmla="*/ 46 w 46"/>
                <a:gd name="T5" fmla="*/ 0 h 67"/>
                <a:gd name="T6" fmla="*/ 0 w 46"/>
                <a:gd name="T7" fmla="*/ 0 h 67"/>
                <a:gd name="T8" fmla="*/ 0 w 46"/>
                <a:gd name="T9" fmla="*/ 67 h 67"/>
                <a:gd name="T10" fmla="*/ 0 w 46"/>
                <a:gd name="T11" fmla="*/ 67 h 67"/>
                <a:gd name="T12" fmla="*/ 0 60000 65536"/>
                <a:gd name="T13" fmla="*/ 0 60000 65536"/>
                <a:gd name="T14" fmla="*/ 0 60000 65536"/>
                <a:gd name="T15" fmla="*/ 0 60000 65536"/>
                <a:gd name="T16" fmla="*/ 0 60000 65536"/>
                <a:gd name="T17" fmla="*/ 0 60000 65536"/>
                <a:gd name="T18" fmla="*/ 0 w 46"/>
                <a:gd name="T19" fmla="*/ 0 h 67"/>
                <a:gd name="T20" fmla="*/ 46 w 46"/>
                <a:gd name="T21" fmla="*/ 67 h 67"/>
              </a:gdLst>
              <a:ahLst/>
              <a:cxnLst>
                <a:cxn ang="T12">
                  <a:pos x="T0" y="T1"/>
                </a:cxn>
                <a:cxn ang="T13">
                  <a:pos x="T2" y="T3"/>
                </a:cxn>
                <a:cxn ang="T14">
                  <a:pos x="T4" y="T5"/>
                </a:cxn>
                <a:cxn ang="T15">
                  <a:pos x="T6" y="T7"/>
                </a:cxn>
                <a:cxn ang="T16">
                  <a:pos x="T8" y="T9"/>
                </a:cxn>
                <a:cxn ang="T17">
                  <a:pos x="T10" y="T11"/>
                </a:cxn>
              </a:cxnLst>
              <a:rect l="T18" t="T19" r="T20" b="T21"/>
              <a:pathLst>
                <a:path w="46" h="67">
                  <a:moveTo>
                    <a:pt x="0" y="67"/>
                  </a:moveTo>
                  <a:lnTo>
                    <a:pt x="46" y="67"/>
                  </a:lnTo>
                  <a:lnTo>
                    <a:pt x="46" y="0"/>
                  </a:lnTo>
                  <a:lnTo>
                    <a:pt x="0" y="0"/>
                  </a:lnTo>
                  <a:lnTo>
                    <a:pt x="0" y="67"/>
                  </a:lnTo>
                  <a:close/>
                </a:path>
              </a:pathLst>
            </a:custGeom>
            <a:solidFill>
              <a:srgbClr val="B8B8D9"/>
            </a:solidFill>
            <a:ln w="9525">
              <a:noFill/>
              <a:round/>
              <a:headEnd/>
              <a:tailEnd/>
            </a:ln>
          </p:spPr>
          <p:txBody>
            <a:bodyPr/>
            <a:lstStyle/>
            <a:p>
              <a:endParaRPr lang="en-US"/>
            </a:p>
          </p:txBody>
        </p:sp>
        <p:sp>
          <p:nvSpPr>
            <p:cNvPr id="5399" name="Freeform 276"/>
            <p:cNvSpPr>
              <a:spLocks/>
            </p:cNvSpPr>
            <p:nvPr/>
          </p:nvSpPr>
          <p:spPr bwMode="auto">
            <a:xfrm>
              <a:off x="4990" y="1999"/>
              <a:ext cx="21" cy="4"/>
            </a:xfrm>
            <a:custGeom>
              <a:avLst/>
              <a:gdLst>
                <a:gd name="T0" fmla="*/ 0 w 191"/>
                <a:gd name="T1" fmla="*/ 0 h 38"/>
                <a:gd name="T2" fmla="*/ 191 w 191"/>
                <a:gd name="T3" fmla="*/ 0 h 38"/>
                <a:gd name="T4" fmla="*/ 191 w 191"/>
                <a:gd name="T5" fmla="*/ 38 h 38"/>
                <a:gd name="T6" fmla="*/ 0 w 191"/>
                <a:gd name="T7" fmla="*/ 38 h 38"/>
                <a:gd name="T8" fmla="*/ 0 w 191"/>
                <a:gd name="T9" fmla="*/ 0 h 38"/>
                <a:gd name="T10" fmla="*/ 0 w 191"/>
                <a:gd name="T11" fmla="*/ 0 h 38"/>
                <a:gd name="T12" fmla="*/ 0 60000 65536"/>
                <a:gd name="T13" fmla="*/ 0 60000 65536"/>
                <a:gd name="T14" fmla="*/ 0 60000 65536"/>
                <a:gd name="T15" fmla="*/ 0 60000 65536"/>
                <a:gd name="T16" fmla="*/ 0 60000 65536"/>
                <a:gd name="T17" fmla="*/ 0 60000 65536"/>
                <a:gd name="T18" fmla="*/ 0 w 191"/>
                <a:gd name="T19" fmla="*/ 0 h 38"/>
                <a:gd name="T20" fmla="*/ 191 w 191"/>
                <a:gd name="T21" fmla="*/ 38 h 38"/>
              </a:gdLst>
              <a:ahLst/>
              <a:cxnLst>
                <a:cxn ang="T12">
                  <a:pos x="T0" y="T1"/>
                </a:cxn>
                <a:cxn ang="T13">
                  <a:pos x="T2" y="T3"/>
                </a:cxn>
                <a:cxn ang="T14">
                  <a:pos x="T4" y="T5"/>
                </a:cxn>
                <a:cxn ang="T15">
                  <a:pos x="T6" y="T7"/>
                </a:cxn>
                <a:cxn ang="T16">
                  <a:pos x="T8" y="T9"/>
                </a:cxn>
                <a:cxn ang="T17">
                  <a:pos x="T10" y="T11"/>
                </a:cxn>
              </a:cxnLst>
              <a:rect l="T18" t="T19" r="T20" b="T21"/>
              <a:pathLst>
                <a:path w="191" h="38">
                  <a:moveTo>
                    <a:pt x="0" y="0"/>
                  </a:moveTo>
                  <a:lnTo>
                    <a:pt x="191" y="0"/>
                  </a:lnTo>
                  <a:lnTo>
                    <a:pt x="191" y="38"/>
                  </a:lnTo>
                  <a:lnTo>
                    <a:pt x="0" y="38"/>
                  </a:lnTo>
                  <a:lnTo>
                    <a:pt x="0" y="0"/>
                  </a:lnTo>
                  <a:close/>
                </a:path>
              </a:pathLst>
            </a:custGeom>
            <a:solidFill>
              <a:srgbClr val="B8B8D9"/>
            </a:solidFill>
            <a:ln w="9525">
              <a:noFill/>
              <a:round/>
              <a:headEnd/>
              <a:tailEnd/>
            </a:ln>
          </p:spPr>
          <p:txBody>
            <a:bodyPr/>
            <a:lstStyle/>
            <a:p>
              <a:endParaRPr lang="en-US"/>
            </a:p>
          </p:txBody>
        </p:sp>
        <p:sp>
          <p:nvSpPr>
            <p:cNvPr id="5400" name="Freeform 277"/>
            <p:cNvSpPr>
              <a:spLocks/>
            </p:cNvSpPr>
            <p:nvPr/>
          </p:nvSpPr>
          <p:spPr bwMode="auto">
            <a:xfrm>
              <a:off x="4990" y="2007"/>
              <a:ext cx="21" cy="4"/>
            </a:xfrm>
            <a:custGeom>
              <a:avLst/>
              <a:gdLst>
                <a:gd name="T0" fmla="*/ 0 w 192"/>
                <a:gd name="T1" fmla="*/ 0 h 39"/>
                <a:gd name="T2" fmla="*/ 192 w 192"/>
                <a:gd name="T3" fmla="*/ 0 h 39"/>
                <a:gd name="T4" fmla="*/ 192 w 192"/>
                <a:gd name="T5" fmla="*/ 39 h 39"/>
                <a:gd name="T6" fmla="*/ 0 w 192"/>
                <a:gd name="T7" fmla="*/ 39 h 39"/>
                <a:gd name="T8" fmla="*/ 0 w 192"/>
                <a:gd name="T9" fmla="*/ 0 h 39"/>
                <a:gd name="T10" fmla="*/ 0 w 192"/>
                <a:gd name="T11" fmla="*/ 0 h 39"/>
                <a:gd name="T12" fmla="*/ 0 60000 65536"/>
                <a:gd name="T13" fmla="*/ 0 60000 65536"/>
                <a:gd name="T14" fmla="*/ 0 60000 65536"/>
                <a:gd name="T15" fmla="*/ 0 60000 65536"/>
                <a:gd name="T16" fmla="*/ 0 60000 65536"/>
                <a:gd name="T17" fmla="*/ 0 60000 65536"/>
                <a:gd name="T18" fmla="*/ 0 w 192"/>
                <a:gd name="T19" fmla="*/ 0 h 39"/>
                <a:gd name="T20" fmla="*/ 192 w 192"/>
                <a:gd name="T21" fmla="*/ 39 h 39"/>
              </a:gdLst>
              <a:ahLst/>
              <a:cxnLst>
                <a:cxn ang="T12">
                  <a:pos x="T0" y="T1"/>
                </a:cxn>
                <a:cxn ang="T13">
                  <a:pos x="T2" y="T3"/>
                </a:cxn>
                <a:cxn ang="T14">
                  <a:pos x="T4" y="T5"/>
                </a:cxn>
                <a:cxn ang="T15">
                  <a:pos x="T6" y="T7"/>
                </a:cxn>
                <a:cxn ang="T16">
                  <a:pos x="T8" y="T9"/>
                </a:cxn>
                <a:cxn ang="T17">
                  <a:pos x="T10" y="T11"/>
                </a:cxn>
              </a:cxnLst>
              <a:rect l="T18" t="T19" r="T20" b="T21"/>
              <a:pathLst>
                <a:path w="192" h="39">
                  <a:moveTo>
                    <a:pt x="0" y="0"/>
                  </a:moveTo>
                  <a:lnTo>
                    <a:pt x="192" y="0"/>
                  </a:lnTo>
                  <a:lnTo>
                    <a:pt x="192" y="39"/>
                  </a:lnTo>
                  <a:lnTo>
                    <a:pt x="0" y="39"/>
                  </a:lnTo>
                  <a:lnTo>
                    <a:pt x="0" y="0"/>
                  </a:lnTo>
                  <a:close/>
                </a:path>
              </a:pathLst>
            </a:custGeom>
            <a:solidFill>
              <a:srgbClr val="B8B8D9"/>
            </a:solidFill>
            <a:ln w="9525">
              <a:noFill/>
              <a:round/>
              <a:headEnd/>
              <a:tailEnd/>
            </a:ln>
          </p:spPr>
          <p:txBody>
            <a:bodyPr/>
            <a:lstStyle/>
            <a:p>
              <a:endParaRPr lang="en-US"/>
            </a:p>
          </p:txBody>
        </p:sp>
        <p:sp>
          <p:nvSpPr>
            <p:cNvPr id="5401" name="Freeform 278"/>
            <p:cNvSpPr>
              <a:spLocks/>
            </p:cNvSpPr>
            <p:nvPr/>
          </p:nvSpPr>
          <p:spPr bwMode="auto">
            <a:xfrm>
              <a:off x="4989" y="2014"/>
              <a:ext cx="22" cy="5"/>
            </a:xfrm>
            <a:custGeom>
              <a:avLst/>
              <a:gdLst>
                <a:gd name="T0" fmla="*/ 0 w 191"/>
                <a:gd name="T1" fmla="*/ 0 h 39"/>
                <a:gd name="T2" fmla="*/ 191 w 191"/>
                <a:gd name="T3" fmla="*/ 0 h 39"/>
                <a:gd name="T4" fmla="*/ 191 w 191"/>
                <a:gd name="T5" fmla="*/ 39 h 39"/>
                <a:gd name="T6" fmla="*/ 0 w 191"/>
                <a:gd name="T7" fmla="*/ 39 h 39"/>
                <a:gd name="T8" fmla="*/ 0 w 191"/>
                <a:gd name="T9" fmla="*/ 0 h 39"/>
                <a:gd name="T10" fmla="*/ 0 w 191"/>
                <a:gd name="T11" fmla="*/ 0 h 39"/>
                <a:gd name="T12" fmla="*/ 0 60000 65536"/>
                <a:gd name="T13" fmla="*/ 0 60000 65536"/>
                <a:gd name="T14" fmla="*/ 0 60000 65536"/>
                <a:gd name="T15" fmla="*/ 0 60000 65536"/>
                <a:gd name="T16" fmla="*/ 0 60000 65536"/>
                <a:gd name="T17" fmla="*/ 0 60000 65536"/>
                <a:gd name="T18" fmla="*/ 0 w 191"/>
                <a:gd name="T19" fmla="*/ 0 h 39"/>
                <a:gd name="T20" fmla="*/ 191 w 191"/>
                <a:gd name="T21" fmla="*/ 39 h 39"/>
              </a:gdLst>
              <a:ahLst/>
              <a:cxnLst>
                <a:cxn ang="T12">
                  <a:pos x="T0" y="T1"/>
                </a:cxn>
                <a:cxn ang="T13">
                  <a:pos x="T2" y="T3"/>
                </a:cxn>
                <a:cxn ang="T14">
                  <a:pos x="T4" y="T5"/>
                </a:cxn>
                <a:cxn ang="T15">
                  <a:pos x="T6" y="T7"/>
                </a:cxn>
                <a:cxn ang="T16">
                  <a:pos x="T8" y="T9"/>
                </a:cxn>
                <a:cxn ang="T17">
                  <a:pos x="T10" y="T11"/>
                </a:cxn>
              </a:cxnLst>
              <a:rect l="T18" t="T19" r="T20" b="T21"/>
              <a:pathLst>
                <a:path w="191" h="39">
                  <a:moveTo>
                    <a:pt x="0" y="0"/>
                  </a:moveTo>
                  <a:lnTo>
                    <a:pt x="191" y="0"/>
                  </a:lnTo>
                  <a:lnTo>
                    <a:pt x="191" y="39"/>
                  </a:lnTo>
                  <a:lnTo>
                    <a:pt x="0" y="39"/>
                  </a:lnTo>
                  <a:lnTo>
                    <a:pt x="0" y="0"/>
                  </a:lnTo>
                  <a:close/>
                </a:path>
              </a:pathLst>
            </a:custGeom>
            <a:solidFill>
              <a:srgbClr val="B8B8D9"/>
            </a:solidFill>
            <a:ln w="9525">
              <a:noFill/>
              <a:round/>
              <a:headEnd/>
              <a:tailEnd/>
            </a:ln>
          </p:spPr>
          <p:txBody>
            <a:bodyPr/>
            <a:lstStyle/>
            <a:p>
              <a:endParaRPr lang="en-US"/>
            </a:p>
          </p:txBody>
        </p:sp>
        <p:sp>
          <p:nvSpPr>
            <p:cNvPr id="5402" name="Freeform 279"/>
            <p:cNvSpPr>
              <a:spLocks/>
            </p:cNvSpPr>
            <p:nvPr/>
          </p:nvSpPr>
          <p:spPr bwMode="auto">
            <a:xfrm>
              <a:off x="4990" y="2022"/>
              <a:ext cx="21" cy="4"/>
            </a:xfrm>
            <a:custGeom>
              <a:avLst/>
              <a:gdLst>
                <a:gd name="T0" fmla="*/ 0 w 192"/>
                <a:gd name="T1" fmla="*/ 0 h 39"/>
                <a:gd name="T2" fmla="*/ 192 w 192"/>
                <a:gd name="T3" fmla="*/ 0 h 39"/>
                <a:gd name="T4" fmla="*/ 192 w 192"/>
                <a:gd name="T5" fmla="*/ 39 h 39"/>
                <a:gd name="T6" fmla="*/ 0 w 192"/>
                <a:gd name="T7" fmla="*/ 39 h 39"/>
                <a:gd name="T8" fmla="*/ 0 w 192"/>
                <a:gd name="T9" fmla="*/ 0 h 39"/>
                <a:gd name="T10" fmla="*/ 0 w 192"/>
                <a:gd name="T11" fmla="*/ 0 h 39"/>
                <a:gd name="T12" fmla="*/ 0 60000 65536"/>
                <a:gd name="T13" fmla="*/ 0 60000 65536"/>
                <a:gd name="T14" fmla="*/ 0 60000 65536"/>
                <a:gd name="T15" fmla="*/ 0 60000 65536"/>
                <a:gd name="T16" fmla="*/ 0 60000 65536"/>
                <a:gd name="T17" fmla="*/ 0 60000 65536"/>
                <a:gd name="T18" fmla="*/ 0 w 192"/>
                <a:gd name="T19" fmla="*/ 0 h 39"/>
                <a:gd name="T20" fmla="*/ 192 w 192"/>
                <a:gd name="T21" fmla="*/ 39 h 39"/>
              </a:gdLst>
              <a:ahLst/>
              <a:cxnLst>
                <a:cxn ang="T12">
                  <a:pos x="T0" y="T1"/>
                </a:cxn>
                <a:cxn ang="T13">
                  <a:pos x="T2" y="T3"/>
                </a:cxn>
                <a:cxn ang="T14">
                  <a:pos x="T4" y="T5"/>
                </a:cxn>
                <a:cxn ang="T15">
                  <a:pos x="T6" y="T7"/>
                </a:cxn>
                <a:cxn ang="T16">
                  <a:pos x="T8" y="T9"/>
                </a:cxn>
                <a:cxn ang="T17">
                  <a:pos x="T10" y="T11"/>
                </a:cxn>
              </a:cxnLst>
              <a:rect l="T18" t="T19" r="T20" b="T21"/>
              <a:pathLst>
                <a:path w="192" h="39">
                  <a:moveTo>
                    <a:pt x="0" y="0"/>
                  </a:moveTo>
                  <a:lnTo>
                    <a:pt x="192" y="0"/>
                  </a:lnTo>
                  <a:lnTo>
                    <a:pt x="192" y="39"/>
                  </a:lnTo>
                  <a:lnTo>
                    <a:pt x="0" y="39"/>
                  </a:lnTo>
                  <a:lnTo>
                    <a:pt x="0" y="0"/>
                  </a:lnTo>
                  <a:close/>
                </a:path>
              </a:pathLst>
            </a:custGeom>
            <a:solidFill>
              <a:srgbClr val="B8B8D9"/>
            </a:solidFill>
            <a:ln w="9525">
              <a:noFill/>
              <a:round/>
              <a:headEnd/>
              <a:tailEnd/>
            </a:ln>
          </p:spPr>
          <p:txBody>
            <a:bodyPr/>
            <a:lstStyle/>
            <a:p>
              <a:endParaRPr lang="en-US"/>
            </a:p>
          </p:txBody>
        </p:sp>
        <p:sp>
          <p:nvSpPr>
            <p:cNvPr id="5403" name="Freeform 280"/>
            <p:cNvSpPr>
              <a:spLocks/>
            </p:cNvSpPr>
            <p:nvPr/>
          </p:nvSpPr>
          <p:spPr bwMode="auto">
            <a:xfrm>
              <a:off x="4989" y="2029"/>
              <a:ext cx="22" cy="5"/>
            </a:xfrm>
            <a:custGeom>
              <a:avLst/>
              <a:gdLst>
                <a:gd name="T0" fmla="*/ 0 w 191"/>
                <a:gd name="T1" fmla="*/ 0 h 41"/>
                <a:gd name="T2" fmla="*/ 191 w 191"/>
                <a:gd name="T3" fmla="*/ 0 h 41"/>
                <a:gd name="T4" fmla="*/ 191 w 191"/>
                <a:gd name="T5" fmla="*/ 41 h 41"/>
                <a:gd name="T6" fmla="*/ 0 w 191"/>
                <a:gd name="T7" fmla="*/ 41 h 41"/>
                <a:gd name="T8" fmla="*/ 0 w 191"/>
                <a:gd name="T9" fmla="*/ 0 h 41"/>
                <a:gd name="T10" fmla="*/ 0 w 191"/>
                <a:gd name="T11" fmla="*/ 0 h 41"/>
                <a:gd name="T12" fmla="*/ 0 60000 65536"/>
                <a:gd name="T13" fmla="*/ 0 60000 65536"/>
                <a:gd name="T14" fmla="*/ 0 60000 65536"/>
                <a:gd name="T15" fmla="*/ 0 60000 65536"/>
                <a:gd name="T16" fmla="*/ 0 60000 65536"/>
                <a:gd name="T17" fmla="*/ 0 60000 65536"/>
                <a:gd name="T18" fmla="*/ 0 w 191"/>
                <a:gd name="T19" fmla="*/ 0 h 41"/>
                <a:gd name="T20" fmla="*/ 191 w 191"/>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191" h="41">
                  <a:moveTo>
                    <a:pt x="0" y="0"/>
                  </a:moveTo>
                  <a:lnTo>
                    <a:pt x="191" y="0"/>
                  </a:lnTo>
                  <a:lnTo>
                    <a:pt x="191" y="41"/>
                  </a:lnTo>
                  <a:lnTo>
                    <a:pt x="0" y="41"/>
                  </a:lnTo>
                  <a:lnTo>
                    <a:pt x="0" y="0"/>
                  </a:lnTo>
                  <a:close/>
                </a:path>
              </a:pathLst>
            </a:custGeom>
            <a:solidFill>
              <a:srgbClr val="B8B8D9"/>
            </a:solidFill>
            <a:ln w="9525">
              <a:noFill/>
              <a:round/>
              <a:headEnd/>
              <a:tailEnd/>
            </a:ln>
          </p:spPr>
          <p:txBody>
            <a:bodyPr/>
            <a:lstStyle/>
            <a:p>
              <a:endParaRPr lang="en-US"/>
            </a:p>
          </p:txBody>
        </p:sp>
        <p:sp>
          <p:nvSpPr>
            <p:cNvPr id="5404" name="Freeform 281"/>
            <p:cNvSpPr>
              <a:spLocks/>
            </p:cNvSpPr>
            <p:nvPr/>
          </p:nvSpPr>
          <p:spPr bwMode="auto">
            <a:xfrm>
              <a:off x="4989" y="2037"/>
              <a:ext cx="21" cy="4"/>
            </a:xfrm>
            <a:custGeom>
              <a:avLst/>
              <a:gdLst>
                <a:gd name="T0" fmla="*/ 0 w 191"/>
                <a:gd name="T1" fmla="*/ 0 h 39"/>
                <a:gd name="T2" fmla="*/ 191 w 191"/>
                <a:gd name="T3" fmla="*/ 0 h 39"/>
                <a:gd name="T4" fmla="*/ 191 w 191"/>
                <a:gd name="T5" fmla="*/ 39 h 39"/>
                <a:gd name="T6" fmla="*/ 0 w 191"/>
                <a:gd name="T7" fmla="*/ 39 h 39"/>
                <a:gd name="T8" fmla="*/ 0 w 191"/>
                <a:gd name="T9" fmla="*/ 0 h 39"/>
                <a:gd name="T10" fmla="*/ 0 w 191"/>
                <a:gd name="T11" fmla="*/ 0 h 39"/>
                <a:gd name="T12" fmla="*/ 0 60000 65536"/>
                <a:gd name="T13" fmla="*/ 0 60000 65536"/>
                <a:gd name="T14" fmla="*/ 0 60000 65536"/>
                <a:gd name="T15" fmla="*/ 0 60000 65536"/>
                <a:gd name="T16" fmla="*/ 0 60000 65536"/>
                <a:gd name="T17" fmla="*/ 0 60000 65536"/>
                <a:gd name="T18" fmla="*/ 0 w 191"/>
                <a:gd name="T19" fmla="*/ 0 h 39"/>
                <a:gd name="T20" fmla="*/ 191 w 191"/>
                <a:gd name="T21" fmla="*/ 39 h 39"/>
              </a:gdLst>
              <a:ahLst/>
              <a:cxnLst>
                <a:cxn ang="T12">
                  <a:pos x="T0" y="T1"/>
                </a:cxn>
                <a:cxn ang="T13">
                  <a:pos x="T2" y="T3"/>
                </a:cxn>
                <a:cxn ang="T14">
                  <a:pos x="T4" y="T5"/>
                </a:cxn>
                <a:cxn ang="T15">
                  <a:pos x="T6" y="T7"/>
                </a:cxn>
                <a:cxn ang="T16">
                  <a:pos x="T8" y="T9"/>
                </a:cxn>
                <a:cxn ang="T17">
                  <a:pos x="T10" y="T11"/>
                </a:cxn>
              </a:cxnLst>
              <a:rect l="T18" t="T19" r="T20" b="T21"/>
              <a:pathLst>
                <a:path w="191" h="39">
                  <a:moveTo>
                    <a:pt x="0" y="0"/>
                  </a:moveTo>
                  <a:lnTo>
                    <a:pt x="191" y="0"/>
                  </a:lnTo>
                  <a:lnTo>
                    <a:pt x="191" y="39"/>
                  </a:lnTo>
                  <a:lnTo>
                    <a:pt x="0" y="39"/>
                  </a:lnTo>
                  <a:lnTo>
                    <a:pt x="0" y="0"/>
                  </a:lnTo>
                  <a:close/>
                </a:path>
              </a:pathLst>
            </a:custGeom>
            <a:solidFill>
              <a:srgbClr val="B8B8D9"/>
            </a:solidFill>
            <a:ln w="9525">
              <a:noFill/>
              <a:round/>
              <a:headEnd/>
              <a:tailEnd/>
            </a:ln>
          </p:spPr>
          <p:txBody>
            <a:bodyPr/>
            <a:lstStyle/>
            <a:p>
              <a:endParaRPr lang="en-US"/>
            </a:p>
          </p:txBody>
        </p:sp>
        <p:sp>
          <p:nvSpPr>
            <p:cNvPr id="5405" name="Freeform 282"/>
            <p:cNvSpPr>
              <a:spLocks/>
            </p:cNvSpPr>
            <p:nvPr/>
          </p:nvSpPr>
          <p:spPr bwMode="auto">
            <a:xfrm>
              <a:off x="4947" y="1972"/>
              <a:ext cx="6" cy="114"/>
            </a:xfrm>
            <a:custGeom>
              <a:avLst/>
              <a:gdLst>
                <a:gd name="T0" fmla="*/ 0 w 59"/>
                <a:gd name="T1" fmla="*/ 1025 h 1025"/>
                <a:gd name="T2" fmla="*/ 59 w 59"/>
                <a:gd name="T3" fmla="*/ 1025 h 1025"/>
                <a:gd name="T4" fmla="*/ 59 w 59"/>
                <a:gd name="T5" fmla="*/ 0 h 1025"/>
                <a:gd name="T6" fmla="*/ 0 w 59"/>
                <a:gd name="T7" fmla="*/ 0 h 1025"/>
                <a:gd name="T8" fmla="*/ 0 w 59"/>
                <a:gd name="T9" fmla="*/ 1025 h 1025"/>
                <a:gd name="T10" fmla="*/ 0 w 59"/>
                <a:gd name="T11" fmla="*/ 1025 h 1025"/>
                <a:gd name="T12" fmla="*/ 0 60000 65536"/>
                <a:gd name="T13" fmla="*/ 0 60000 65536"/>
                <a:gd name="T14" fmla="*/ 0 60000 65536"/>
                <a:gd name="T15" fmla="*/ 0 60000 65536"/>
                <a:gd name="T16" fmla="*/ 0 60000 65536"/>
                <a:gd name="T17" fmla="*/ 0 60000 65536"/>
                <a:gd name="T18" fmla="*/ 0 w 59"/>
                <a:gd name="T19" fmla="*/ 0 h 1025"/>
                <a:gd name="T20" fmla="*/ 59 w 59"/>
                <a:gd name="T21" fmla="*/ 1025 h 1025"/>
              </a:gdLst>
              <a:ahLst/>
              <a:cxnLst>
                <a:cxn ang="T12">
                  <a:pos x="T0" y="T1"/>
                </a:cxn>
                <a:cxn ang="T13">
                  <a:pos x="T2" y="T3"/>
                </a:cxn>
                <a:cxn ang="T14">
                  <a:pos x="T4" y="T5"/>
                </a:cxn>
                <a:cxn ang="T15">
                  <a:pos x="T6" y="T7"/>
                </a:cxn>
                <a:cxn ang="T16">
                  <a:pos x="T8" y="T9"/>
                </a:cxn>
                <a:cxn ang="T17">
                  <a:pos x="T10" y="T11"/>
                </a:cxn>
              </a:cxnLst>
              <a:rect l="T18" t="T19" r="T20" b="T21"/>
              <a:pathLst>
                <a:path w="59" h="1025">
                  <a:moveTo>
                    <a:pt x="0" y="1025"/>
                  </a:moveTo>
                  <a:lnTo>
                    <a:pt x="59" y="1025"/>
                  </a:lnTo>
                  <a:lnTo>
                    <a:pt x="59" y="0"/>
                  </a:lnTo>
                  <a:lnTo>
                    <a:pt x="0" y="0"/>
                  </a:lnTo>
                  <a:lnTo>
                    <a:pt x="0" y="1025"/>
                  </a:lnTo>
                  <a:close/>
                </a:path>
              </a:pathLst>
            </a:custGeom>
            <a:solidFill>
              <a:srgbClr val="B8B8D9"/>
            </a:solidFill>
            <a:ln w="9525">
              <a:noFill/>
              <a:round/>
              <a:headEnd/>
              <a:tailEnd/>
            </a:ln>
          </p:spPr>
          <p:txBody>
            <a:bodyPr/>
            <a:lstStyle/>
            <a:p>
              <a:endParaRPr lang="en-US"/>
            </a:p>
          </p:txBody>
        </p:sp>
        <p:sp>
          <p:nvSpPr>
            <p:cNvPr id="5406" name="Freeform 283"/>
            <p:cNvSpPr>
              <a:spLocks/>
            </p:cNvSpPr>
            <p:nvPr/>
          </p:nvSpPr>
          <p:spPr bwMode="auto">
            <a:xfrm>
              <a:off x="5064" y="2080"/>
              <a:ext cx="55" cy="6"/>
            </a:xfrm>
            <a:custGeom>
              <a:avLst/>
              <a:gdLst>
                <a:gd name="T0" fmla="*/ 0 w 496"/>
                <a:gd name="T1" fmla="*/ 55 h 55"/>
                <a:gd name="T2" fmla="*/ 496 w 496"/>
                <a:gd name="T3" fmla="*/ 55 h 55"/>
                <a:gd name="T4" fmla="*/ 495 w 496"/>
                <a:gd name="T5" fmla="*/ 1 h 55"/>
                <a:gd name="T6" fmla="*/ 0 w 496"/>
                <a:gd name="T7" fmla="*/ 0 h 55"/>
                <a:gd name="T8" fmla="*/ 0 w 496"/>
                <a:gd name="T9" fmla="*/ 55 h 55"/>
                <a:gd name="T10" fmla="*/ 0 w 496"/>
                <a:gd name="T11" fmla="*/ 55 h 55"/>
                <a:gd name="T12" fmla="*/ 0 60000 65536"/>
                <a:gd name="T13" fmla="*/ 0 60000 65536"/>
                <a:gd name="T14" fmla="*/ 0 60000 65536"/>
                <a:gd name="T15" fmla="*/ 0 60000 65536"/>
                <a:gd name="T16" fmla="*/ 0 60000 65536"/>
                <a:gd name="T17" fmla="*/ 0 60000 65536"/>
                <a:gd name="T18" fmla="*/ 0 w 496"/>
                <a:gd name="T19" fmla="*/ 0 h 55"/>
                <a:gd name="T20" fmla="*/ 496 w 496"/>
                <a:gd name="T21" fmla="*/ 55 h 55"/>
              </a:gdLst>
              <a:ahLst/>
              <a:cxnLst>
                <a:cxn ang="T12">
                  <a:pos x="T0" y="T1"/>
                </a:cxn>
                <a:cxn ang="T13">
                  <a:pos x="T2" y="T3"/>
                </a:cxn>
                <a:cxn ang="T14">
                  <a:pos x="T4" y="T5"/>
                </a:cxn>
                <a:cxn ang="T15">
                  <a:pos x="T6" y="T7"/>
                </a:cxn>
                <a:cxn ang="T16">
                  <a:pos x="T8" y="T9"/>
                </a:cxn>
                <a:cxn ang="T17">
                  <a:pos x="T10" y="T11"/>
                </a:cxn>
              </a:cxnLst>
              <a:rect l="T18" t="T19" r="T20" b="T21"/>
              <a:pathLst>
                <a:path w="496" h="55">
                  <a:moveTo>
                    <a:pt x="0" y="55"/>
                  </a:moveTo>
                  <a:lnTo>
                    <a:pt x="496" y="55"/>
                  </a:lnTo>
                  <a:lnTo>
                    <a:pt x="495" y="1"/>
                  </a:lnTo>
                  <a:lnTo>
                    <a:pt x="0" y="0"/>
                  </a:lnTo>
                  <a:lnTo>
                    <a:pt x="0" y="55"/>
                  </a:lnTo>
                  <a:close/>
                </a:path>
              </a:pathLst>
            </a:custGeom>
            <a:solidFill>
              <a:srgbClr val="B8B8D9"/>
            </a:solidFill>
            <a:ln w="9525">
              <a:noFill/>
              <a:round/>
              <a:headEnd/>
              <a:tailEnd/>
            </a:ln>
          </p:spPr>
          <p:txBody>
            <a:bodyPr/>
            <a:lstStyle/>
            <a:p>
              <a:endParaRPr lang="en-US"/>
            </a:p>
          </p:txBody>
        </p:sp>
        <p:sp>
          <p:nvSpPr>
            <p:cNvPr id="5407" name="Freeform 284"/>
            <p:cNvSpPr>
              <a:spLocks/>
            </p:cNvSpPr>
            <p:nvPr/>
          </p:nvSpPr>
          <p:spPr bwMode="auto">
            <a:xfrm>
              <a:off x="5064" y="2070"/>
              <a:ext cx="55" cy="6"/>
            </a:xfrm>
            <a:custGeom>
              <a:avLst/>
              <a:gdLst>
                <a:gd name="T0" fmla="*/ 0 w 497"/>
                <a:gd name="T1" fmla="*/ 57 h 57"/>
                <a:gd name="T2" fmla="*/ 497 w 497"/>
                <a:gd name="T3" fmla="*/ 57 h 57"/>
                <a:gd name="T4" fmla="*/ 497 w 497"/>
                <a:gd name="T5" fmla="*/ 0 h 57"/>
                <a:gd name="T6" fmla="*/ 0 w 497"/>
                <a:gd name="T7" fmla="*/ 0 h 57"/>
                <a:gd name="T8" fmla="*/ 0 w 497"/>
                <a:gd name="T9" fmla="*/ 57 h 57"/>
                <a:gd name="T10" fmla="*/ 0 w 497"/>
                <a:gd name="T11" fmla="*/ 57 h 57"/>
                <a:gd name="T12" fmla="*/ 0 60000 65536"/>
                <a:gd name="T13" fmla="*/ 0 60000 65536"/>
                <a:gd name="T14" fmla="*/ 0 60000 65536"/>
                <a:gd name="T15" fmla="*/ 0 60000 65536"/>
                <a:gd name="T16" fmla="*/ 0 60000 65536"/>
                <a:gd name="T17" fmla="*/ 0 60000 65536"/>
                <a:gd name="T18" fmla="*/ 0 w 497"/>
                <a:gd name="T19" fmla="*/ 0 h 57"/>
                <a:gd name="T20" fmla="*/ 497 w 497"/>
                <a:gd name="T21" fmla="*/ 57 h 57"/>
              </a:gdLst>
              <a:ahLst/>
              <a:cxnLst>
                <a:cxn ang="T12">
                  <a:pos x="T0" y="T1"/>
                </a:cxn>
                <a:cxn ang="T13">
                  <a:pos x="T2" y="T3"/>
                </a:cxn>
                <a:cxn ang="T14">
                  <a:pos x="T4" y="T5"/>
                </a:cxn>
                <a:cxn ang="T15">
                  <a:pos x="T6" y="T7"/>
                </a:cxn>
                <a:cxn ang="T16">
                  <a:pos x="T8" y="T9"/>
                </a:cxn>
                <a:cxn ang="T17">
                  <a:pos x="T10" y="T11"/>
                </a:cxn>
              </a:cxnLst>
              <a:rect l="T18" t="T19" r="T20" b="T21"/>
              <a:pathLst>
                <a:path w="497" h="57">
                  <a:moveTo>
                    <a:pt x="0" y="57"/>
                  </a:moveTo>
                  <a:lnTo>
                    <a:pt x="497" y="57"/>
                  </a:lnTo>
                  <a:lnTo>
                    <a:pt x="497" y="0"/>
                  </a:lnTo>
                  <a:lnTo>
                    <a:pt x="0" y="0"/>
                  </a:lnTo>
                  <a:lnTo>
                    <a:pt x="0" y="57"/>
                  </a:lnTo>
                  <a:close/>
                </a:path>
              </a:pathLst>
            </a:custGeom>
            <a:solidFill>
              <a:srgbClr val="B8B8D9"/>
            </a:solidFill>
            <a:ln w="9525">
              <a:noFill/>
              <a:round/>
              <a:headEnd/>
              <a:tailEnd/>
            </a:ln>
          </p:spPr>
          <p:txBody>
            <a:bodyPr/>
            <a:lstStyle/>
            <a:p>
              <a:endParaRPr lang="en-US"/>
            </a:p>
          </p:txBody>
        </p:sp>
        <p:sp>
          <p:nvSpPr>
            <p:cNvPr id="5408" name="Freeform 285"/>
            <p:cNvSpPr>
              <a:spLocks/>
            </p:cNvSpPr>
            <p:nvPr/>
          </p:nvSpPr>
          <p:spPr bwMode="auto">
            <a:xfrm>
              <a:off x="5064" y="2060"/>
              <a:ext cx="54" cy="6"/>
            </a:xfrm>
            <a:custGeom>
              <a:avLst/>
              <a:gdLst>
                <a:gd name="T0" fmla="*/ 0 w 492"/>
                <a:gd name="T1" fmla="*/ 57 h 57"/>
                <a:gd name="T2" fmla="*/ 492 w 492"/>
                <a:gd name="T3" fmla="*/ 57 h 57"/>
                <a:gd name="T4" fmla="*/ 492 w 492"/>
                <a:gd name="T5" fmla="*/ 0 h 57"/>
                <a:gd name="T6" fmla="*/ 0 w 492"/>
                <a:gd name="T7" fmla="*/ 0 h 57"/>
                <a:gd name="T8" fmla="*/ 0 w 492"/>
                <a:gd name="T9" fmla="*/ 57 h 57"/>
                <a:gd name="T10" fmla="*/ 0 w 492"/>
                <a:gd name="T11" fmla="*/ 57 h 57"/>
                <a:gd name="T12" fmla="*/ 0 60000 65536"/>
                <a:gd name="T13" fmla="*/ 0 60000 65536"/>
                <a:gd name="T14" fmla="*/ 0 60000 65536"/>
                <a:gd name="T15" fmla="*/ 0 60000 65536"/>
                <a:gd name="T16" fmla="*/ 0 60000 65536"/>
                <a:gd name="T17" fmla="*/ 0 60000 65536"/>
                <a:gd name="T18" fmla="*/ 0 w 492"/>
                <a:gd name="T19" fmla="*/ 0 h 57"/>
                <a:gd name="T20" fmla="*/ 492 w 492"/>
                <a:gd name="T21" fmla="*/ 57 h 57"/>
              </a:gdLst>
              <a:ahLst/>
              <a:cxnLst>
                <a:cxn ang="T12">
                  <a:pos x="T0" y="T1"/>
                </a:cxn>
                <a:cxn ang="T13">
                  <a:pos x="T2" y="T3"/>
                </a:cxn>
                <a:cxn ang="T14">
                  <a:pos x="T4" y="T5"/>
                </a:cxn>
                <a:cxn ang="T15">
                  <a:pos x="T6" y="T7"/>
                </a:cxn>
                <a:cxn ang="T16">
                  <a:pos x="T8" y="T9"/>
                </a:cxn>
                <a:cxn ang="T17">
                  <a:pos x="T10" y="T11"/>
                </a:cxn>
              </a:cxnLst>
              <a:rect l="T18" t="T19" r="T20" b="T21"/>
              <a:pathLst>
                <a:path w="492" h="57">
                  <a:moveTo>
                    <a:pt x="0" y="57"/>
                  </a:moveTo>
                  <a:lnTo>
                    <a:pt x="492" y="57"/>
                  </a:lnTo>
                  <a:lnTo>
                    <a:pt x="492" y="0"/>
                  </a:lnTo>
                  <a:lnTo>
                    <a:pt x="0" y="0"/>
                  </a:lnTo>
                  <a:lnTo>
                    <a:pt x="0" y="57"/>
                  </a:lnTo>
                  <a:close/>
                </a:path>
              </a:pathLst>
            </a:custGeom>
            <a:solidFill>
              <a:srgbClr val="B8B8D9"/>
            </a:solidFill>
            <a:ln w="9525">
              <a:noFill/>
              <a:round/>
              <a:headEnd/>
              <a:tailEnd/>
            </a:ln>
          </p:spPr>
          <p:txBody>
            <a:bodyPr/>
            <a:lstStyle/>
            <a:p>
              <a:endParaRPr lang="en-US"/>
            </a:p>
          </p:txBody>
        </p:sp>
        <p:sp>
          <p:nvSpPr>
            <p:cNvPr id="5409" name="Freeform 286"/>
            <p:cNvSpPr>
              <a:spLocks/>
            </p:cNvSpPr>
            <p:nvPr/>
          </p:nvSpPr>
          <p:spPr bwMode="auto">
            <a:xfrm>
              <a:off x="5064" y="2050"/>
              <a:ext cx="58" cy="7"/>
            </a:xfrm>
            <a:custGeom>
              <a:avLst/>
              <a:gdLst>
                <a:gd name="T0" fmla="*/ 0 w 522"/>
                <a:gd name="T1" fmla="*/ 62 h 62"/>
                <a:gd name="T2" fmla="*/ 522 w 522"/>
                <a:gd name="T3" fmla="*/ 62 h 62"/>
                <a:gd name="T4" fmla="*/ 522 w 522"/>
                <a:gd name="T5" fmla="*/ 0 h 62"/>
                <a:gd name="T6" fmla="*/ 0 w 522"/>
                <a:gd name="T7" fmla="*/ 0 h 62"/>
                <a:gd name="T8" fmla="*/ 0 w 522"/>
                <a:gd name="T9" fmla="*/ 62 h 62"/>
                <a:gd name="T10" fmla="*/ 0 w 522"/>
                <a:gd name="T11" fmla="*/ 62 h 62"/>
                <a:gd name="T12" fmla="*/ 0 60000 65536"/>
                <a:gd name="T13" fmla="*/ 0 60000 65536"/>
                <a:gd name="T14" fmla="*/ 0 60000 65536"/>
                <a:gd name="T15" fmla="*/ 0 60000 65536"/>
                <a:gd name="T16" fmla="*/ 0 60000 65536"/>
                <a:gd name="T17" fmla="*/ 0 60000 65536"/>
                <a:gd name="T18" fmla="*/ 0 w 522"/>
                <a:gd name="T19" fmla="*/ 0 h 62"/>
                <a:gd name="T20" fmla="*/ 522 w 522"/>
                <a:gd name="T21" fmla="*/ 62 h 62"/>
              </a:gdLst>
              <a:ahLst/>
              <a:cxnLst>
                <a:cxn ang="T12">
                  <a:pos x="T0" y="T1"/>
                </a:cxn>
                <a:cxn ang="T13">
                  <a:pos x="T2" y="T3"/>
                </a:cxn>
                <a:cxn ang="T14">
                  <a:pos x="T4" y="T5"/>
                </a:cxn>
                <a:cxn ang="T15">
                  <a:pos x="T6" y="T7"/>
                </a:cxn>
                <a:cxn ang="T16">
                  <a:pos x="T8" y="T9"/>
                </a:cxn>
                <a:cxn ang="T17">
                  <a:pos x="T10" y="T11"/>
                </a:cxn>
              </a:cxnLst>
              <a:rect l="T18" t="T19" r="T20" b="T21"/>
              <a:pathLst>
                <a:path w="522" h="62">
                  <a:moveTo>
                    <a:pt x="0" y="62"/>
                  </a:moveTo>
                  <a:lnTo>
                    <a:pt x="522" y="62"/>
                  </a:lnTo>
                  <a:lnTo>
                    <a:pt x="522" y="0"/>
                  </a:lnTo>
                  <a:lnTo>
                    <a:pt x="0" y="0"/>
                  </a:lnTo>
                  <a:lnTo>
                    <a:pt x="0" y="62"/>
                  </a:lnTo>
                  <a:close/>
                </a:path>
              </a:pathLst>
            </a:custGeom>
            <a:solidFill>
              <a:srgbClr val="B8B8D9"/>
            </a:solidFill>
            <a:ln w="9525">
              <a:noFill/>
              <a:round/>
              <a:headEnd/>
              <a:tailEnd/>
            </a:ln>
          </p:spPr>
          <p:txBody>
            <a:bodyPr/>
            <a:lstStyle/>
            <a:p>
              <a:endParaRPr lang="en-US"/>
            </a:p>
          </p:txBody>
        </p:sp>
        <p:sp>
          <p:nvSpPr>
            <p:cNvPr id="5410" name="Freeform 287"/>
            <p:cNvSpPr>
              <a:spLocks/>
            </p:cNvSpPr>
            <p:nvPr/>
          </p:nvSpPr>
          <p:spPr bwMode="auto">
            <a:xfrm>
              <a:off x="5064" y="2040"/>
              <a:ext cx="56" cy="6"/>
            </a:xfrm>
            <a:custGeom>
              <a:avLst/>
              <a:gdLst>
                <a:gd name="T0" fmla="*/ 0 w 506"/>
                <a:gd name="T1" fmla="*/ 54 h 54"/>
                <a:gd name="T2" fmla="*/ 506 w 506"/>
                <a:gd name="T3" fmla="*/ 54 h 54"/>
                <a:gd name="T4" fmla="*/ 506 w 506"/>
                <a:gd name="T5" fmla="*/ 0 h 54"/>
                <a:gd name="T6" fmla="*/ 0 w 506"/>
                <a:gd name="T7" fmla="*/ 0 h 54"/>
                <a:gd name="T8" fmla="*/ 0 w 506"/>
                <a:gd name="T9" fmla="*/ 54 h 54"/>
                <a:gd name="T10" fmla="*/ 0 w 506"/>
                <a:gd name="T11" fmla="*/ 54 h 54"/>
                <a:gd name="T12" fmla="*/ 0 60000 65536"/>
                <a:gd name="T13" fmla="*/ 0 60000 65536"/>
                <a:gd name="T14" fmla="*/ 0 60000 65536"/>
                <a:gd name="T15" fmla="*/ 0 60000 65536"/>
                <a:gd name="T16" fmla="*/ 0 60000 65536"/>
                <a:gd name="T17" fmla="*/ 0 60000 65536"/>
                <a:gd name="T18" fmla="*/ 0 w 506"/>
                <a:gd name="T19" fmla="*/ 0 h 54"/>
                <a:gd name="T20" fmla="*/ 506 w 506"/>
                <a:gd name="T21" fmla="*/ 54 h 54"/>
              </a:gdLst>
              <a:ahLst/>
              <a:cxnLst>
                <a:cxn ang="T12">
                  <a:pos x="T0" y="T1"/>
                </a:cxn>
                <a:cxn ang="T13">
                  <a:pos x="T2" y="T3"/>
                </a:cxn>
                <a:cxn ang="T14">
                  <a:pos x="T4" y="T5"/>
                </a:cxn>
                <a:cxn ang="T15">
                  <a:pos x="T6" y="T7"/>
                </a:cxn>
                <a:cxn ang="T16">
                  <a:pos x="T8" y="T9"/>
                </a:cxn>
                <a:cxn ang="T17">
                  <a:pos x="T10" y="T11"/>
                </a:cxn>
              </a:cxnLst>
              <a:rect l="T18" t="T19" r="T20" b="T21"/>
              <a:pathLst>
                <a:path w="506" h="54">
                  <a:moveTo>
                    <a:pt x="0" y="54"/>
                  </a:moveTo>
                  <a:lnTo>
                    <a:pt x="506" y="54"/>
                  </a:lnTo>
                  <a:lnTo>
                    <a:pt x="506" y="0"/>
                  </a:lnTo>
                  <a:lnTo>
                    <a:pt x="0" y="0"/>
                  </a:lnTo>
                  <a:lnTo>
                    <a:pt x="0" y="54"/>
                  </a:lnTo>
                  <a:close/>
                </a:path>
              </a:pathLst>
            </a:custGeom>
            <a:solidFill>
              <a:srgbClr val="B8B8D9"/>
            </a:solidFill>
            <a:ln w="9525">
              <a:noFill/>
              <a:round/>
              <a:headEnd/>
              <a:tailEnd/>
            </a:ln>
          </p:spPr>
          <p:txBody>
            <a:bodyPr/>
            <a:lstStyle/>
            <a:p>
              <a:endParaRPr lang="en-US"/>
            </a:p>
          </p:txBody>
        </p:sp>
        <p:sp>
          <p:nvSpPr>
            <p:cNvPr id="5411" name="Freeform 288"/>
            <p:cNvSpPr>
              <a:spLocks/>
            </p:cNvSpPr>
            <p:nvPr/>
          </p:nvSpPr>
          <p:spPr bwMode="auto">
            <a:xfrm>
              <a:off x="4799" y="2027"/>
              <a:ext cx="6" cy="59"/>
            </a:xfrm>
            <a:custGeom>
              <a:avLst/>
              <a:gdLst>
                <a:gd name="T0" fmla="*/ 0 w 57"/>
                <a:gd name="T1" fmla="*/ 536 h 536"/>
                <a:gd name="T2" fmla="*/ 57 w 57"/>
                <a:gd name="T3" fmla="*/ 536 h 536"/>
                <a:gd name="T4" fmla="*/ 57 w 57"/>
                <a:gd name="T5" fmla="*/ 0 h 536"/>
                <a:gd name="T6" fmla="*/ 0 w 57"/>
                <a:gd name="T7" fmla="*/ 0 h 536"/>
                <a:gd name="T8" fmla="*/ 0 w 57"/>
                <a:gd name="T9" fmla="*/ 536 h 536"/>
                <a:gd name="T10" fmla="*/ 0 w 57"/>
                <a:gd name="T11" fmla="*/ 536 h 536"/>
                <a:gd name="T12" fmla="*/ 0 60000 65536"/>
                <a:gd name="T13" fmla="*/ 0 60000 65536"/>
                <a:gd name="T14" fmla="*/ 0 60000 65536"/>
                <a:gd name="T15" fmla="*/ 0 60000 65536"/>
                <a:gd name="T16" fmla="*/ 0 60000 65536"/>
                <a:gd name="T17" fmla="*/ 0 60000 65536"/>
                <a:gd name="T18" fmla="*/ 0 w 57"/>
                <a:gd name="T19" fmla="*/ 0 h 536"/>
                <a:gd name="T20" fmla="*/ 57 w 57"/>
                <a:gd name="T21" fmla="*/ 536 h 536"/>
              </a:gdLst>
              <a:ahLst/>
              <a:cxnLst>
                <a:cxn ang="T12">
                  <a:pos x="T0" y="T1"/>
                </a:cxn>
                <a:cxn ang="T13">
                  <a:pos x="T2" y="T3"/>
                </a:cxn>
                <a:cxn ang="T14">
                  <a:pos x="T4" y="T5"/>
                </a:cxn>
                <a:cxn ang="T15">
                  <a:pos x="T6" y="T7"/>
                </a:cxn>
                <a:cxn ang="T16">
                  <a:pos x="T8" y="T9"/>
                </a:cxn>
                <a:cxn ang="T17">
                  <a:pos x="T10" y="T11"/>
                </a:cxn>
              </a:cxnLst>
              <a:rect l="T18" t="T19" r="T20" b="T21"/>
              <a:pathLst>
                <a:path w="57" h="536">
                  <a:moveTo>
                    <a:pt x="0" y="536"/>
                  </a:moveTo>
                  <a:lnTo>
                    <a:pt x="57" y="536"/>
                  </a:lnTo>
                  <a:lnTo>
                    <a:pt x="57" y="0"/>
                  </a:lnTo>
                  <a:lnTo>
                    <a:pt x="0" y="0"/>
                  </a:lnTo>
                  <a:lnTo>
                    <a:pt x="0" y="536"/>
                  </a:lnTo>
                  <a:close/>
                </a:path>
              </a:pathLst>
            </a:custGeom>
            <a:solidFill>
              <a:srgbClr val="B8B8D9"/>
            </a:solidFill>
            <a:ln w="9525">
              <a:noFill/>
              <a:round/>
              <a:headEnd/>
              <a:tailEnd/>
            </a:ln>
          </p:spPr>
          <p:txBody>
            <a:bodyPr/>
            <a:lstStyle/>
            <a:p>
              <a:endParaRPr lang="en-US"/>
            </a:p>
          </p:txBody>
        </p:sp>
        <p:sp>
          <p:nvSpPr>
            <p:cNvPr id="5412" name="Freeform 289"/>
            <p:cNvSpPr>
              <a:spLocks/>
            </p:cNvSpPr>
            <p:nvPr/>
          </p:nvSpPr>
          <p:spPr bwMode="auto">
            <a:xfrm>
              <a:off x="4809" y="2027"/>
              <a:ext cx="7" cy="59"/>
            </a:xfrm>
            <a:custGeom>
              <a:avLst/>
              <a:gdLst>
                <a:gd name="T0" fmla="*/ 0 w 58"/>
                <a:gd name="T1" fmla="*/ 536 h 536"/>
                <a:gd name="T2" fmla="*/ 58 w 58"/>
                <a:gd name="T3" fmla="*/ 536 h 536"/>
                <a:gd name="T4" fmla="*/ 58 w 58"/>
                <a:gd name="T5" fmla="*/ 0 h 536"/>
                <a:gd name="T6" fmla="*/ 0 w 58"/>
                <a:gd name="T7" fmla="*/ 0 h 536"/>
                <a:gd name="T8" fmla="*/ 0 w 58"/>
                <a:gd name="T9" fmla="*/ 536 h 536"/>
                <a:gd name="T10" fmla="*/ 0 w 58"/>
                <a:gd name="T11" fmla="*/ 536 h 536"/>
                <a:gd name="T12" fmla="*/ 0 60000 65536"/>
                <a:gd name="T13" fmla="*/ 0 60000 65536"/>
                <a:gd name="T14" fmla="*/ 0 60000 65536"/>
                <a:gd name="T15" fmla="*/ 0 60000 65536"/>
                <a:gd name="T16" fmla="*/ 0 60000 65536"/>
                <a:gd name="T17" fmla="*/ 0 60000 65536"/>
                <a:gd name="T18" fmla="*/ 0 w 58"/>
                <a:gd name="T19" fmla="*/ 0 h 536"/>
                <a:gd name="T20" fmla="*/ 58 w 58"/>
                <a:gd name="T21" fmla="*/ 536 h 536"/>
              </a:gdLst>
              <a:ahLst/>
              <a:cxnLst>
                <a:cxn ang="T12">
                  <a:pos x="T0" y="T1"/>
                </a:cxn>
                <a:cxn ang="T13">
                  <a:pos x="T2" y="T3"/>
                </a:cxn>
                <a:cxn ang="T14">
                  <a:pos x="T4" y="T5"/>
                </a:cxn>
                <a:cxn ang="T15">
                  <a:pos x="T6" y="T7"/>
                </a:cxn>
                <a:cxn ang="T16">
                  <a:pos x="T8" y="T9"/>
                </a:cxn>
                <a:cxn ang="T17">
                  <a:pos x="T10" y="T11"/>
                </a:cxn>
              </a:cxnLst>
              <a:rect l="T18" t="T19" r="T20" b="T21"/>
              <a:pathLst>
                <a:path w="58" h="536">
                  <a:moveTo>
                    <a:pt x="0" y="536"/>
                  </a:moveTo>
                  <a:lnTo>
                    <a:pt x="58" y="536"/>
                  </a:lnTo>
                  <a:lnTo>
                    <a:pt x="58" y="0"/>
                  </a:lnTo>
                  <a:lnTo>
                    <a:pt x="0" y="0"/>
                  </a:lnTo>
                  <a:lnTo>
                    <a:pt x="0" y="536"/>
                  </a:lnTo>
                  <a:close/>
                </a:path>
              </a:pathLst>
            </a:custGeom>
            <a:solidFill>
              <a:srgbClr val="B8B8D9"/>
            </a:solidFill>
            <a:ln w="9525">
              <a:noFill/>
              <a:round/>
              <a:headEnd/>
              <a:tailEnd/>
            </a:ln>
          </p:spPr>
          <p:txBody>
            <a:bodyPr/>
            <a:lstStyle/>
            <a:p>
              <a:endParaRPr lang="en-US"/>
            </a:p>
          </p:txBody>
        </p:sp>
        <p:sp>
          <p:nvSpPr>
            <p:cNvPr id="5413" name="Freeform 290"/>
            <p:cNvSpPr>
              <a:spLocks/>
            </p:cNvSpPr>
            <p:nvPr/>
          </p:nvSpPr>
          <p:spPr bwMode="auto">
            <a:xfrm>
              <a:off x="4819" y="2027"/>
              <a:ext cx="7" cy="59"/>
            </a:xfrm>
            <a:custGeom>
              <a:avLst/>
              <a:gdLst>
                <a:gd name="T0" fmla="*/ 0 w 58"/>
                <a:gd name="T1" fmla="*/ 536 h 536"/>
                <a:gd name="T2" fmla="*/ 58 w 58"/>
                <a:gd name="T3" fmla="*/ 536 h 536"/>
                <a:gd name="T4" fmla="*/ 58 w 58"/>
                <a:gd name="T5" fmla="*/ 0 h 536"/>
                <a:gd name="T6" fmla="*/ 0 w 58"/>
                <a:gd name="T7" fmla="*/ 0 h 536"/>
                <a:gd name="T8" fmla="*/ 0 w 58"/>
                <a:gd name="T9" fmla="*/ 536 h 536"/>
                <a:gd name="T10" fmla="*/ 0 w 58"/>
                <a:gd name="T11" fmla="*/ 536 h 536"/>
                <a:gd name="T12" fmla="*/ 0 60000 65536"/>
                <a:gd name="T13" fmla="*/ 0 60000 65536"/>
                <a:gd name="T14" fmla="*/ 0 60000 65536"/>
                <a:gd name="T15" fmla="*/ 0 60000 65536"/>
                <a:gd name="T16" fmla="*/ 0 60000 65536"/>
                <a:gd name="T17" fmla="*/ 0 60000 65536"/>
                <a:gd name="T18" fmla="*/ 0 w 58"/>
                <a:gd name="T19" fmla="*/ 0 h 536"/>
                <a:gd name="T20" fmla="*/ 58 w 58"/>
                <a:gd name="T21" fmla="*/ 536 h 536"/>
              </a:gdLst>
              <a:ahLst/>
              <a:cxnLst>
                <a:cxn ang="T12">
                  <a:pos x="T0" y="T1"/>
                </a:cxn>
                <a:cxn ang="T13">
                  <a:pos x="T2" y="T3"/>
                </a:cxn>
                <a:cxn ang="T14">
                  <a:pos x="T4" y="T5"/>
                </a:cxn>
                <a:cxn ang="T15">
                  <a:pos x="T6" y="T7"/>
                </a:cxn>
                <a:cxn ang="T16">
                  <a:pos x="T8" y="T9"/>
                </a:cxn>
                <a:cxn ang="T17">
                  <a:pos x="T10" y="T11"/>
                </a:cxn>
              </a:cxnLst>
              <a:rect l="T18" t="T19" r="T20" b="T21"/>
              <a:pathLst>
                <a:path w="58" h="536">
                  <a:moveTo>
                    <a:pt x="0" y="536"/>
                  </a:moveTo>
                  <a:lnTo>
                    <a:pt x="58" y="536"/>
                  </a:lnTo>
                  <a:lnTo>
                    <a:pt x="58" y="0"/>
                  </a:lnTo>
                  <a:lnTo>
                    <a:pt x="0" y="0"/>
                  </a:lnTo>
                  <a:lnTo>
                    <a:pt x="0" y="536"/>
                  </a:lnTo>
                  <a:close/>
                </a:path>
              </a:pathLst>
            </a:custGeom>
            <a:solidFill>
              <a:srgbClr val="B8B8D9"/>
            </a:solidFill>
            <a:ln w="9525">
              <a:noFill/>
              <a:round/>
              <a:headEnd/>
              <a:tailEnd/>
            </a:ln>
          </p:spPr>
          <p:txBody>
            <a:bodyPr/>
            <a:lstStyle/>
            <a:p>
              <a:endParaRPr lang="en-US"/>
            </a:p>
          </p:txBody>
        </p:sp>
        <p:sp>
          <p:nvSpPr>
            <p:cNvPr id="5414" name="Freeform 291"/>
            <p:cNvSpPr>
              <a:spLocks/>
            </p:cNvSpPr>
            <p:nvPr/>
          </p:nvSpPr>
          <p:spPr bwMode="auto">
            <a:xfrm>
              <a:off x="4829" y="2027"/>
              <a:ext cx="7" cy="59"/>
            </a:xfrm>
            <a:custGeom>
              <a:avLst/>
              <a:gdLst>
                <a:gd name="T0" fmla="*/ 0 w 58"/>
                <a:gd name="T1" fmla="*/ 536 h 536"/>
                <a:gd name="T2" fmla="*/ 58 w 58"/>
                <a:gd name="T3" fmla="*/ 536 h 536"/>
                <a:gd name="T4" fmla="*/ 58 w 58"/>
                <a:gd name="T5" fmla="*/ 0 h 536"/>
                <a:gd name="T6" fmla="*/ 0 w 58"/>
                <a:gd name="T7" fmla="*/ 0 h 536"/>
                <a:gd name="T8" fmla="*/ 0 w 58"/>
                <a:gd name="T9" fmla="*/ 536 h 536"/>
                <a:gd name="T10" fmla="*/ 0 w 58"/>
                <a:gd name="T11" fmla="*/ 536 h 536"/>
                <a:gd name="T12" fmla="*/ 0 60000 65536"/>
                <a:gd name="T13" fmla="*/ 0 60000 65536"/>
                <a:gd name="T14" fmla="*/ 0 60000 65536"/>
                <a:gd name="T15" fmla="*/ 0 60000 65536"/>
                <a:gd name="T16" fmla="*/ 0 60000 65536"/>
                <a:gd name="T17" fmla="*/ 0 60000 65536"/>
                <a:gd name="T18" fmla="*/ 0 w 58"/>
                <a:gd name="T19" fmla="*/ 0 h 536"/>
                <a:gd name="T20" fmla="*/ 58 w 58"/>
                <a:gd name="T21" fmla="*/ 536 h 536"/>
              </a:gdLst>
              <a:ahLst/>
              <a:cxnLst>
                <a:cxn ang="T12">
                  <a:pos x="T0" y="T1"/>
                </a:cxn>
                <a:cxn ang="T13">
                  <a:pos x="T2" y="T3"/>
                </a:cxn>
                <a:cxn ang="T14">
                  <a:pos x="T4" y="T5"/>
                </a:cxn>
                <a:cxn ang="T15">
                  <a:pos x="T6" y="T7"/>
                </a:cxn>
                <a:cxn ang="T16">
                  <a:pos x="T8" y="T9"/>
                </a:cxn>
                <a:cxn ang="T17">
                  <a:pos x="T10" y="T11"/>
                </a:cxn>
              </a:cxnLst>
              <a:rect l="T18" t="T19" r="T20" b="T21"/>
              <a:pathLst>
                <a:path w="58" h="536">
                  <a:moveTo>
                    <a:pt x="0" y="536"/>
                  </a:moveTo>
                  <a:lnTo>
                    <a:pt x="58" y="536"/>
                  </a:lnTo>
                  <a:lnTo>
                    <a:pt x="58" y="0"/>
                  </a:lnTo>
                  <a:lnTo>
                    <a:pt x="0" y="0"/>
                  </a:lnTo>
                  <a:lnTo>
                    <a:pt x="0" y="536"/>
                  </a:lnTo>
                  <a:close/>
                </a:path>
              </a:pathLst>
            </a:custGeom>
            <a:solidFill>
              <a:srgbClr val="B8B8D9"/>
            </a:solidFill>
            <a:ln w="9525">
              <a:noFill/>
              <a:round/>
              <a:headEnd/>
              <a:tailEnd/>
            </a:ln>
          </p:spPr>
          <p:txBody>
            <a:bodyPr/>
            <a:lstStyle/>
            <a:p>
              <a:endParaRPr lang="en-US"/>
            </a:p>
          </p:txBody>
        </p:sp>
        <p:sp>
          <p:nvSpPr>
            <p:cNvPr id="5415" name="Freeform 292"/>
            <p:cNvSpPr>
              <a:spLocks/>
            </p:cNvSpPr>
            <p:nvPr/>
          </p:nvSpPr>
          <p:spPr bwMode="auto">
            <a:xfrm>
              <a:off x="4792" y="1981"/>
              <a:ext cx="33" cy="13"/>
            </a:xfrm>
            <a:custGeom>
              <a:avLst/>
              <a:gdLst>
                <a:gd name="T0" fmla="*/ 0 w 298"/>
                <a:gd name="T1" fmla="*/ 28 h 119"/>
                <a:gd name="T2" fmla="*/ 11 w 298"/>
                <a:gd name="T3" fmla="*/ 23 h 119"/>
                <a:gd name="T4" fmla="*/ 41 w 298"/>
                <a:gd name="T5" fmla="*/ 12 h 119"/>
                <a:gd name="T6" fmla="*/ 88 w 298"/>
                <a:gd name="T7" fmla="*/ 2 h 119"/>
                <a:gd name="T8" fmla="*/ 147 w 298"/>
                <a:gd name="T9" fmla="*/ 0 h 119"/>
                <a:gd name="T10" fmla="*/ 206 w 298"/>
                <a:gd name="T11" fmla="*/ 13 h 119"/>
                <a:gd name="T12" fmla="*/ 232 w 298"/>
                <a:gd name="T13" fmla="*/ 25 h 119"/>
                <a:gd name="T14" fmla="*/ 255 w 298"/>
                <a:gd name="T15" fmla="*/ 39 h 119"/>
                <a:gd name="T16" fmla="*/ 273 w 298"/>
                <a:gd name="T17" fmla="*/ 53 h 119"/>
                <a:gd name="T18" fmla="*/ 286 w 298"/>
                <a:gd name="T19" fmla="*/ 65 h 119"/>
                <a:gd name="T20" fmla="*/ 298 w 298"/>
                <a:gd name="T21" fmla="*/ 77 h 119"/>
                <a:gd name="T22" fmla="*/ 275 w 298"/>
                <a:gd name="T23" fmla="*/ 119 h 119"/>
                <a:gd name="T24" fmla="*/ 265 w 298"/>
                <a:gd name="T25" fmla="*/ 107 h 119"/>
                <a:gd name="T26" fmla="*/ 253 w 298"/>
                <a:gd name="T27" fmla="*/ 94 h 119"/>
                <a:gd name="T28" fmla="*/ 237 w 298"/>
                <a:gd name="T29" fmla="*/ 80 h 119"/>
                <a:gd name="T30" fmla="*/ 218 w 298"/>
                <a:gd name="T31" fmla="*/ 66 h 119"/>
                <a:gd name="T32" fmla="*/ 196 w 298"/>
                <a:gd name="T33" fmla="*/ 53 h 119"/>
                <a:gd name="T34" fmla="*/ 169 w 298"/>
                <a:gd name="T35" fmla="*/ 43 h 119"/>
                <a:gd name="T36" fmla="*/ 140 w 298"/>
                <a:gd name="T37" fmla="*/ 39 h 119"/>
                <a:gd name="T38" fmla="*/ 85 w 298"/>
                <a:gd name="T39" fmla="*/ 42 h 119"/>
                <a:gd name="T40" fmla="*/ 43 w 298"/>
                <a:gd name="T41" fmla="*/ 56 h 119"/>
                <a:gd name="T42" fmla="*/ 17 w 298"/>
                <a:gd name="T43" fmla="*/ 69 h 119"/>
                <a:gd name="T44" fmla="*/ 9 w 298"/>
                <a:gd name="T45" fmla="*/ 77 h 119"/>
                <a:gd name="T46" fmla="*/ 0 w 298"/>
                <a:gd name="T47" fmla="*/ 28 h 119"/>
                <a:gd name="T48" fmla="*/ 0 w 298"/>
                <a:gd name="T49" fmla="*/ 28 h 119"/>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98"/>
                <a:gd name="T76" fmla="*/ 0 h 119"/>
                <a:gd name="T77" fmla="*/ 298 w 298"/>
                <a:gd name="T78" fmla="*/ 119 h 119"/>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98" h="119">
                  <a:moveTo>
                    <a:pt x="0" y="28"/>
                  </a:moveTo>
                  <a:lnTo>
                    <a:pt x="11" y="23"/>
                  </a:lnTo>
                  <a:lnTo>
                    <a:pt x="41" y="12"/>
                  </a:lnTo>
                  <a:lnTo>
                    <a:pt x="88" y="2"/>
                  </a:lnTo>
                  <a:lnTo>
                    <a:pt x="147" y="0"/>
                  </a:lnTo>
                  <a:lnTo>
                    <a:pt x="206" y="13"/>
                  </a:lnTo>
                  <a:lnTo>
                    <a:pt x="232" y="25"/>
                  </a:lnTo>
                  <a:lnTo>
                    <a:pt x="255" y="39"/>
                  </a:lnTo>
                  <a:lnTo>
                    <a:pt x="273" y="53"/>
                  </a:lnTo>
                  <a:lnTo>
                    <a:pt x="286" y="65"/>
                  </a:lnTo>
                  <a:lnTo>
                    <a:pt x="298" y="77"/>
                  </a:lnTo>
                  <a:lnTo>
                    <a:pt x="275" y="119"/>
                  </a:lnTo>
                  <a:lnTo>
                    <a:pt x="265" y="107"/>
                  </a:lnTo>
                  <a:lnTo>
                    <a:pt x="253" y="94"/>
                  </a:lnTo>
                  <a:lnTo>
                    <a:pt x="237" y="80"/>
                  </a:lnTo>
                  <a:lnTo>
                    <a:pt x="218" y="66"/>
                  </a:lnTo>
                  <a:lnTo>
                    <a:pt x="196" y="53"/>
                  </a:lnTo>
                  <a:lnTo>
                    <a:pt x="169" y="43"/>
                  </a:lnTo>
                  <a:lnTo>
                    <a:pt x="140" y="39"/>
                  </a:lnTo>
                  <a:lnTo>
                    <a:pt x="85" y="42"/>
                  </a:lnTo>
                  <a:lnTo>
                    <a:pt x="43" y="56"/>
                  </a:lnTo>
                  <a:lnTo>
                    <a:pt x="17" y="69"/>
                  </a:lnTo>
                  <a:lnTo>
                    <a:pt x="9" y="77"/>
                  </a:lnTo>
                  <a:lnTo>
                    <a:pt x="0" y="28"/>
                  </a:lnTo>
                  <a:close/>
                </a:path>
              </a:pathLst>
            </a:custGeom>
            <a:solidFill>
              <a:srgbClr val="B8B8D9"/>
            </a:solidFill>
            <a:ln w="9525">
              <a:noFill/>
              <a:round/>
              <a:headEnd/>
              <a:tailEnd/>
            </a:ln>
          </p:spPr>
          <p:txBody>
            <a:bodyPr/>
            <a:lstStyle/>
            <a:p>
              <a:endParaRPr lang="en-US"/>
            </a:p>
          </p:txBody>
        </p:sp>
        <p:sp>
          <p:nvSpPr>
            <p:cNvPr id="5416" name="Freeform 293"/>
            <p:cNvSpPr>
              <a:spLocks/>
            </p:cNvSpPr>
            <p:nvPr/>
          </p:nvSpPr>
          <p:spPr bwMode="auto">
            <a:xfrm>
              <a:off x="4812" y="1961"/>
              <a:ext cx="96" cy="51"/>
            </a:xfrm>
            <a:custGeom>
              <a:avLst/>
              <a:gdLst>
                <a:gd name="T0" fmla="*/ 14 w 863"/>
                <a:gd name="T1" fmla="*/ 399 h 453"/>
                <a:gd name="T2" fmla="*/ 56 w 863"/>
                <a:gd name="T3" fmla="*/ 321 h 453"/>
                <a:gd name="T4" fmla="*/ 102 w 863"/>
                <a:gd name="T5" fmla="*/ 252 h 453"/>
                <a:gd name="T6" fmla="*/ 122 w 863"/>
                <a:gd name="T7" fmla="*/ 230 h 453"/>
                <a:gd name="T8" fmla="*/ 143 w 863"/>
                <a:gd name="T9" fmla="*/ 208 h 453"/>
                <a:gd name="T10" fmla="*/ 166 w 863"/>
                <a:gd name="T11" fmla="*/ 188 h 453"/>
                <a:gd name="T12" fmla="*/ 215 w 863"/>
                <a:gd name="T13" fmla="*/ 155 h 453"/>
                <a:gd name="T14" fmla="*/ 268 w 863"/>
                <a:gd name="T15" fmla="*/ 134 h 453"/>
                <a:gd name="T16" fmla="*/ 404 w 863"/>
                <a:gd name="T17" fmla="*/ 122 h 453"/>
                <a:gd name="T18" fmla="*/ 485 w 863"/>
                <a:gd name="T19" fmla="*/ 144 h 453"/>
                <a:gd name="T20" fmla="*/ 520 w 863"/>
                <a:gd name="T21" fmla="*/ 86 h 453"/>
                <a:gd name="T22" fmla="*/ 539 w 863"/>
                <a:gd name="T23" fmla="*/ 64 h 453"/>
                <a:gd name="T24" fmla="*/ 564 w 863"/>
                <a:gd name="T25" fmla="*/ 41 h 453"/>
                <a:gd name="T26" fmla="*/ 594 w 863"/>
                <a:gd name="T27" fmla="*/ 22 h 453"/>
                <a:gd name="T28" fmla="*/ 706 w 863"/>
                <a:gd name="T29" fmla="*/ 0 h 453"/>
                <a:gd name="T30" fmla="*/ 797 w 863"/>
                <a:gd name="T31" fmla="*/ 33 h 453"/>
                <a:gd name="T32" fmla="*/ 846 w 863"/>
                <a:gd name="T33" fmla="*/ 87 h 453"/>
                <a:gd name="T34" fmla="*/ 820 w 863"/>
                <a:gd name="T35" fmla="*/ 164 h 453"/>
                <a:gd name="T36" fmla="*/ 807 w 863"/>
                <a:gd name="T37" fmla="*/ 122 h 453"/>
                <a:gd name="T38" fmla="*/ 786 w 863"/>
                <a:gd name="T39" fmla="*/ 86 h 453"/>
                <a:gd name="T40" fmla="*/ 764 w 863"/>
                <a:gd name="T41" fmla="*/ 66 h 453"/>
                <a:gd name="T42" fmla="*/ 714 w 863"/>
                <a:gd name="T43" fmla="*/ 46 h 453"/>
                <a:gd name="T44" fmla="*/ 622 w 863"/>
                <a:gd name="T45" fmla="*/ 58 h 453"/>
                <a:gd name="T46" fmla="*/ 560 w 863"/>
                <a:gd name="T47" fmla="*/ 105 h 453"/>
                <a:gd name="T48" fmla="*/ 518 w 863"/>
                <a:gd name="T49" fmla="*/ 209 h 453"/>
                <a:gd name="T50" fmla="*/ 469 w 863"/>
                <a:gd name="T51" fmla="*/ 182 h 453"/>
                <a:gd name="T52" fmla="*/ 393 w 863"/>
                <a:gd name="T53" fmla="*/ 161 h 453"/>
                <a:gd name="T54" fmla="*/ 293 w 863"/>
                <a:gd name="T55" fmla="*/ 170 h 453"/>
                <a:gd name="T56" fmla="*/ 210 w 863"/>
                <a:gd name="T57" fmla="*/ 209 h 453"/>
                <a:gd name="T58" fmla="*/ 163 w 863"/>
                <a:gd name="T59" fmla="*/ 246 h 453"/>
                <a:gd name="T60" fmla="*/ 125 w 863"/>
                <a:gd name="T61" fmla="*/ 289 h 453"/>
                <a:gd name="T62" fmla="*/ 81 w 863"/>
                <a:gd name="T63" fmla="*/ 354 h 453"/>
                <a:gd name="T64" fmla="*/ 40 w 863"/>
                <a:gd name="T65" fmla="*/ 453 h 453"/>
                <a:gd name="T66" fmla="*/ 0 w 863"/>
                <a:gd name="T67" fmla="*/ 433 h 45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863"/>
                <a:gd name="T103" fmla="*/ 0 h 453"/>
                <a:gd name="T104" fmla="*/ 863 w 863"/>
                <a:gd name="T105" fmla="*/ 453 h 45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863" h="453">
                  <a:moveTo>
                    <a:pt x="0" y="433"/>
                  </a:moveTo>
                  <a:lnTo>
                    <a:pt x="14" y="399"/>
                  </a:lnTo>
                  <a:lnTo>
                    <a:pt x="31" y="364"/>
                  </a:lnTo>
                  <a:lnTo>
                    <a:pt x="56" y="321"/>
                  </a:lnTo>
                  <a:lnTo>
                    <a:pt x="86" y="276"/>
                  </a:lnTo>
                  <a:lnTo>
                    <a:pt x="102" y="252"/>
                  </a:lnTo>
                  <a:lnTo>
                    <a:pt x="112" y="240"/>
                  </a:lnTo>
                  <a:lnTo>
                    <a:pt x="122" y="230"/>
                  </a:lnTo>
                  <a:lnTo>
                    <a:pt x="132" y="218"/>
                  </a:lnTo>
                  <a:lnTo>
                    <a:pt x="143" y="208"/>
                  </a:lnTo>
                  <a:lnTo>
                    <a:pt x="154" y="199"/>
                  </a:lnTo>
                  <a:lnTo>
                    <a:pt x="166" y="188"/>
                  </a:lnTo>
                  <a:lnTo>
                    <a:pt x="190" y="171"/>
                  </a:lnTo>
                  <a:lnTo>
                    <a:pt x="215" y="155"/>
                  </a:lnTo>
                  <a:lnTo>
                    <a:pt x="242" y="144"/>
                  </a:lnTo>
                  <a:lnTo>
                    <a:pt x="268" y="134"/>
                  </a:lnTo>
                  <a:lnTo>
                    <a:pt x="318" y="123"/>
                  </a:lnTo>
                  <a:lnTo>
                    <a:pt x="404" y="122"/>
                  </a:lnTo>
                  <a:lnTo>
                    <a:pt x="463" y="135"/>
                  </a:lnTo>
                  <a:lnTo>
                    <a:pt x="485" y="144"/>
                  </a:lnTo>
                  <a:lnTo>
                    <a:pt x="494" y="126"/>
                  </a:lnTo>
                  <a:lnTo>
                    <a:pt x="520" y="86"/>
                  </a:lnTo>
                  <a:lnTo>
                    <a:pt x="529" y="75"/>
                  </a:lnTo>
                  <a:lnTo>
                    <a:pt x="539" y="64"/>
                  </a:lnTo>
                  <a:lnTo>
                    <a:pt x="552" y="51"/>
                  </a:lnTo>
                  <a:lnTo>
                    <a:pt x="564" y="41"/>
                  </a:lnTo>
                  <a:lnTo>
                    <a:pt x="579" y="30"/>
                  </a:lnTo>
                  <a:lnTo>
                    <a:pt x="594" y="22"/>
                  </a:lnTo>
                  <a:lnTo>
                    <a:pt x="631" y="7"/>
                  </a:lnTo>
                  <a:lnTo>
                    <a:pt x="706" y="0"/>
                  </a:lnTo>
                  <a:lnTo>
                    <a:pt x="771" y="19"/>
                  </a:lnTo>
                  <a:lnTo>
                    <a:pt x="797" y="33"/>
                  </a:lnTo>
                  <a:lnTo>
                    <a:pt x="820" y="51"/>
                  </a:lnTo>
                  <a:lnTo>
                    <a:pt x="846" y="87"/>
                  </a:lnTo>
                  <a:lnTo>
                    <a:pt x="863" y="164"/>
                  </a:lnTo>
                  <a:lnTo>
                    <a:pt x="820" y="164"/>
                  </a:lnTo>
                  <a:lnTo>
                    <a:pt x="816" y="144"/>
                  </a:lnTo>
                  <a:lnTo>
                    <a:pt x="807" y="122"/>
                  </a:lnTo>
                  <a:lnTo>
                    <a:pt x="796" y="99"/>
                  </a:lnTo>
                  <a:lnTo>
                    <a:pt x="786" y="86"/>
                  </a:lnTo>
                  <a:lnTo>
                    <a:pt x="776" y="76"/>
                  </a:lnTo>
                  <a:lnTo>
                    <a:pt x="764" y="66"/>
                  </a:lnTo>
                  <a:lnTo>
                    <a:pt x="749" y="57"/>
                  </a:lnTo>
                  <a:lnTo>
                    <a:pt x="714" y="46"/>
                  </a:lnTo>
                  <a:lnTo>
                    <a:pt x="668" y="46"/>
                  </a:lnTo>
                  <a:lnTo>
                    <a:pt x="622" y="58"/>
                  </a:lnTo>
                  <a:lnTo>
                    <a:pt x="587" y="79"/>
                  </a:lnTo>
                  <a:lnTo>
                    <a:pt x="560" y="105"/>
                  </a:lnTo>
                  <a:lnTo>
                    <a:pt x="542" y="134"/>
                  </a:lnTo>
                  <a:lnTo>
                    <a:pt x="518" y="209"/>
                  </a:lnTo>
                  <a:lnTo>
                    <a:pt x="496" y="196"/>
                  </a:lnTo>
                  <a:lnTo>
                    <a:pt x="469" y="182"/>
                  </a:lnTo>
                  <a:lnTo>
                    <a:pt x="434" y="170"/>
                  </a:lnTo>
                  <a:lnTo>
                    <a:pt x="393" y="161"/>
                  </a:lnTo>
                  <a:lnTo>
                    <a:pt x="345" y="161"/>
                  </a:lnTo>
                  <a:lnTo>
                    <a:pt x="293" y="170"/>
                  </a:lnTo>
                  <a:lnTo>
                    <a:pt x="237" y="192"/>
                  </a:lnTo>
                  <a:lnTo>
                    <a:pt x="210" y="209"/>
                  </a:lnTo>
                  <a:lnTo>
                    <a:pt x="186" y="227"/>
                  </a:lnTo>
                  <a:lnTo>
                    <a:pt x="163" y="246"/>
                  </a:lnTo>
                  <a:lnTo>
                    <a:pt x="143" y="267"/>
                  </a:lnTo>
                  <a:lnTo>
                    <a:pt x="125" y="289"/>
                  </a:lnTo>
                  <a:lnTo>
                    <a:pt x="108" y="311"/>
                  </a:lnTo>
                  <a:lnTo>
                    <a:pt x="81" y="354"/>
                  </a:lnTo>
                  <a:lnTo>
                    <a:pt x="49" y="423"/>
                  </a:lnTo>
                  <a:lnTo>
                    <a:pt x="40" y="453"/>
                  </a:lnTo>
                  <a:lnTo>
                    <a:pt x="0" y="433"/>
                  </a:lnTo>
                  <a:close/>
                </a:path>
              </a:pathLst>
            </a:custGeom>
            <a:solidFill>
              <a:srgbClr val="B8B8D9"/>
            </a:solidFill>
            <a:ln w="9525">
              <a:noFill/>
              <a:round/>
              <a:headEnd/>
              <a:tailEnd/>
            </a:ln>
          </p:spPr>
          <p:txBody>
            <a:bodyPr/>
            <a:lstStyle/>
            <a:p>
              <a:endParaRPr lang="en-US"/>
            </a:p>
          </p:txBody>
        </p:sp>
        <p:sp>
          <p:nvSpPr>
            <p:cNvPr id="5417" name="Freeform 294"/>
            <p:cNvSpPr>
              <a:spLocks/>
            </p:cNvSpPr>
            <p:nvPr/>
          </p:nvSpPr>
          <p:spPr bwMode="auto">
            <a:xfrm>
              <a:off x="4901" y="1955"/>
              <a:ext cx="61" cy="20"/>
            </a:xfrm>
            <a:custGeom>
              <a:avLst/>
              <a:gdLst>
                <a:gd name="T0" fmla="*/ 0 w 551"/>
                <a:gd name="T1" fmla="*/ 135 h 182"/>
                <a:gd name="T2" fmla="*/ 41 w 551"/>
                <a:gd name="T3" fmla="*/ 92 h 182"/>
                <a:gd name="T4" fmla="*/ 56 w 551"/>
                <a:gd name="T5" fmla="*/ 80 h 182"/>
                <a:gd name="T6" fmla="*/ 73 w 551"/>
                <a:gd name="T7" fmla="*/ 67 h 182"/>
                <a:gd name="T8" fmla="*/ 91 w 551"/>
                <a:gd name="T9" fmla="*/ 55 h 182"/>
                <a:gd name="T10" fmla="*/ 112 w 551"/>
                <a:gd name="T11" fmla="*/ 42 h 182"/>
                <a:gd name="T12" fmla="*/ 135 w 551"/>
                <a:gd name="T13" fmla="*/ 31 h 182"/>
                <a:gd name="T14" fmla="*/ 159 w 551"/>
                <a:gd name="T15" fmla="*/ 22 h 182"/>
                <a:gd name="T16" fmla="*/ 186 w 551"/>
                <a:gd name="T17" fmla="*/ 12 h 182"/>
                <a:gd name="T18" fmla="*/ 214 w 551"/>
                <a:gd name="T19" fmla="*/ 6 h 182"/>
                <a:gd name="T20" fmla="*/ 275 w 551"/>
                <a:gd name="T21" fmla="*/ 0 h 182"/>
                <a:gd name="T22" fmla="*/ 336 w 551"/>
                <a:gd name="T23" fmla="*/ 6 h 182"/>
                <a:gd name="T24" fmla="*/ 391 w 551"/>
                <a:gd name="T25" fmla="*/ 22 h 182"/>
                <a:gd name="T26" fmla="*/ 439 w 551"/>
                <a:gd name="T27" fmla="*/ 42 h 182"/>
                <a:gd name="T28" fmla="*/ 459 w 551"/>
                <a:gd name="T29" fmla="*/ 55 h 182"/>
                <a:gd name="T30" fmla="*/ 479 w 551"/>
                <a:gd name="T31" fmla="*/ 67 h 182"/>
                <a:gd name="T32" fmla="*/ 551 w 551"/>
                <a:gd name="T33" fmla="*/ 135 h 182"/>
                <a:gd name="T34" fmla="*/ 508 w 551"/>
                <a:gd name="T35" fmla="*/ 153 h 182"/>
                <a:gd name="T36" fmla="*/ 455 w 551"/>
                <a:gd name="T37" fmla="*/ 103 h 182"/>
                <a:gd name="T38" fmla="*/ 404 w 551"/>
                <a:gd name="T39" fmla="*/ 71 h 182"/>
                <a:gd name="T40" fmla="*/ 385 w 551"/>
                <a:gd name="T41" fmla="*/ 61 h 182"/>
                <a:gd name="T42" fmla="*/ 365 w 551"/>
                <a:gd name="T43" fmla="*/ 53 h 182"/>
                <a:gd name="T44" fmla="*/ 320 w 551"/>
                <a:gd name="T45" fmla="*/ 40 h 182"/>
                <a:gd name="T46" fmla="*/ 271 w 551"/>
                <a:gd name="T47" fmla="*/ 38 h 182"/>
                <a:gd name="T48" fmla="*/ 223 w 551"/>
                <a:gd name="T49" fmla="*/ 47 h 182"/>
                <a:gd name="T50" fmla="*/ 179 w 551"/>
                <a:gd name="T51" fmla="*/ 64 h 182"/>
                <a:gd name="T52" fmla="*/ 138 w 551"/>
                <a:gd name="T53" fmla="*/ 87 h 182"/>
                <a:gd name="T54" fmla="*/ 119 w 551"/>
                <a:gd name="T55" fmla="*/ 100 h 182"/>
                <a:gd name="T56" fmla="*/ 63 w 551"/>
                <a:gd name="T57" fmla="*/ 150 h 182"/>
                <a:gd name="T58" fmla="*/ 53 w 551"/>
                <a:gd name="T59" fmla="*/ 160 h 182"/>
                <a:gd name="T60" fmla="*/ 39 w 551"/>
                <a:gd name="T61" fmla="*/ 175 h 182"/>
                <a:gd name="T62" fmla="*/ 34 w 551"/>
                <a:gd name="T63" fmla="*/ 182 h 182"/>
                <a:gd name="T64" fmla="*/ 0 w 551"/>
                <a:gd name="T65" fmla="*/ 135 h 182"/>
                <a:gd name="T66" fmla="*/ 0 w 551"/>
                <a:gd name="T67" fmla="*/ 135 h 18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551"/>
                <a:gd name="T103" fmla="*/ 0 h 182"/>
                <a:gd name="T104" fmla="*/ 551 w 551"/>
                <a:gd name="T105" fmla="*/ 182 h 182"/>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551" h="182">
                  <a:moveTo>
                    <a:pt x="0" y="135"/>
                  </a:moveTo>
                  <a:lnTo>
                    <a:pt x="41" y="92"/>
                  </a:lnTo>
                  <a:lnTo>
                    <a:pt x="56" y="80"/>
                  </a:lnTo>
                  <a:lnTo>
                    <a:pt x="73" y="67"/>
                  </a:lnTo>
                  <a:lnTo>
                    <a:pt x="91" y="55"/>
                  </a:lnTo>
                  <a:lnTo>
                    <a:pt x="112" y="42"/>
                  </a:lnTo>
                  <a:lnTo>
                    <a:pt x="135" y="31"/>
                  </a:lnTo>
                  <a:lnTo>
                    <a:pt x="159" y="22"/>
                  </a:lnTo>
                  <a:lnTo>
                    <a:pt x="186" y="12"/>
                  </a:lnTo>
                  <a:lnTo>
                    <a:pt x="214" y="6"/>
                  </a:lnTo>
                  <a:lnTo>
                    <a:pt x="275" y="0"/>
                  </a:lnTo>
                  <a:lnTo>
                    <a:pt x="336" y="6"/>
                  </a:lnTo>
                  <a:lnTo>
                    <a:pt x="391" y="22"/>
                  </a:lnTo>
                  <a:lnTo>
                    <a:pt x="439" y="42"/>
                  </a:lnTo>
                  <a:lnTo>
                    <a:pt x="459" y="55"/>
                  </a:lnTo>
                  <a:lnTo>
                    <a:pt x="479" y="67"/>
                  </a:lnTo>
                  <a:lnTo>
                    <a:pt x="551" y="135"/>
                  </a:lnTo>
                  <a:lnTo>
                    <a:pt x="508" y="153"/>
                  </a:lnTo>
                  <a:lnTo>
                    <a:pt x="455" y="103"/>
                  </a:lnTo>
                  <a:lnTo>
                    <a:pt x="404" y="71"/>
                  </a:lnTo>
                  <a:lnTo>
                    <a:pt x="385" y="61"/>
                  </a:lnTo>
                  <a:lnTo>
                    <a:pt x="365" y="53"/>
                  </a:lnTo>
                  <a:lnTo>
                    <a:pt x="320" y="40"/>
                  </a:lnTo>
                  <a:lnTo>
                    <a:pt x="271" y="38"/>
                  </a:lnTo>
                  <a:lnTo>
                    <a:pt x="223" y="47"/>
                  </a:lnTo>
                  <a:lnTo>
                    <a:pt x="179" y="64"/>
                  </a:lnTo>
                  <a:lnTo>
                    <a:pt x="138" y="87"/>
                  </a:lnTo>
                  <a:lnTo>
                    <a:pt x="119" y="100"/>
                  </a:lnTo>
                  <a:lnTo>
                    <a:pt x="63" y="150"/>
                  </a:lnTo>
                  <a:lnTo>
                    <a:pt x="53" y="160"/>
                  </a:lnTo>
                  <a:lnTo>
                    <a:pt x="39" y="175"/>
                  </a:lnTo>
                  <a:lnTo>
                    <a:pt x="34" y="182"/>
                  </a:lnTo>
                  <a:lnTo>
                    <a:pt x="0" y="135"/>
                  </a:lnTo>
                  <a:close/>
                </a:path>
              </a:pathLst>
            </a:custGeom>
            <a:solidFill>
              <a:srgbClr val="B8B8D9"/>
            </a:solidFill>
            <a:ln w="9525">
              <a:noFill/>
              <a:round/>
              <a:headEnd/>
              <a:tailEnd/>
            </a:ln>
          </p:spPr>
          <p:txBody>
            <a:bodyPr/>
            <a:lstStyle/>
            <a:p>
              <a:endParaRPr lang="en-US"/>
            </a:p>
          </p:txBody>
        </p:sp>
        <p:sp>
          <p:nvSpPr>
            <p:cNvPr id="5418" name="Freeform 295"/>
            <p:cNvSpPr>
              <a:spLocks/>
            </p:cNvSpPr>
            <p:nvPr/>
          </p:nvSpPr>
          <p:spPr bwMode="auto">
            <a:xfrm>
              <a:off x="4976" y="1971"/>
              <a:ext cx="55" cy="19"/>
            </a:xfrm>
            <a:custGeom>
              <a:avLst/>
              <a:gdLst>
                <a:gd name="T0" fmla="*/ 0 w 496"/>
                <a:gd name="T1" fmla="*/ 103 h 168"/>
                <a:gd name="T2" fmla="*/ 18 w 496"/>
                <a:gd name="T3" fmla="*/ 88 h 168"/>
                <a:gd name="T4" fmla="*/ 41 w 496"/>
                <a:gd name="T5" fmla="*/ 72 h 168"/>
                <a:gd name="T6" fmla="*/ 72 w 496"/>
                <a:gd name="T7" fmla="*/ 55 h 168"/>
                <a:gd name="T8" fmla="*/ 91 w 496"/>
                <a:gd name="T9" fmla="*/ 44 h 168"/>
                <a:gd name="T10" fmla="*/ 111 w 496"/>
                <a:gd name="T11" fmla="*/ 36 h 168"/>
                <a:gd name="T12" fmla="*/ 155 w 496"/>
                <a:gd name="T13" fmla="*/ 18 h 168"/>
                <a:gd name="T14" fmla="*/ 202 w 496"/>
                <a:gd name="T15" fmla="*/ 7 h 168"/>
                <a:gd name="T16" fmla="*/ 255 w 496"/>
                <a:gd name="T17" fmla="*/ 0 h 168"/>
                <a:gd name="T18" fmla="*/ 354 w 496"/>
                <a:gd name="T19" fmla="*/ 12 h 168"/>
                <a:gd name="T20" fmla="*/ 395 w 496"/>
                <a:gd name="T21" fmla="*/ 28 h 168"/>
                <a:gd name="T22" fmla="*/ 430 w 496"/>
                <a:gd name="T23" fmla="*/ 44 h 168"/>
                <a:gd name="T24" fmla="*/ 459 w 496"/>
                <a:gd name="T25" fmla="*/ 62 h 168"/>
                <a:gd name="T26" fmla="*/ 478 w 496"/>
                <a:gd name="T27" fmla="*/ 78 h 168"/>
                <a:gd name="T28" fmla="*/ 496 w 496"/>
                <a:gd name="T29" fmla="*/ 94 h 168"/>
                <a:gd name="T30" fmla="*/ 483 w 496"/>
                <a:gd name="T31" fmla="*/ 136 h 168"/>
                <a:gd name="T32" fmla="*/ 468 w 496"/>
                <a:gd name="T33" fmla="*/ 120 h 168"/>
                <a:gd name="T34" fmla="*/ 451 w 496"/>
                <a:gd name="T35" fmla="*/ 103 h 168"/>
                <a:gd name="T36" fmla="*/ 440 w 496"/>
                <a:gd name="T37" fmla="*/ 94 h 168"/>
                <a:gd name="T38" fmla="*/ 427 w 496"/>
                <a:gd name="T39" fmla="*/ 85 h 168"/>
                <a:gd name="T40" fmla="*/ 412 w 496"/>
                <a:gd name="T41" fmla="*/ 75 h 168"/>
                <a:gd name="T42" fmla="*/ 394 w 496"/>
                <a:gd name="T43" fmla="*/ 66 h 168"/>
                <a:gd name="T44" fmla="*/ 355 w 496"/>
                <a:gd name="T45" fmla="*/ 50 h 168"/>
                <a:gd name="T46" fmla="*/ 306 w 496"/>
                <a:gd name="T47" fmla="*/ 41 h 168"/>
                <a:gd name="T48" fmla="*/ 251 w 496"/>
                <a:gd name="T49" fmla="*/ 39 h 168"/>
                <a:gd name="T50" fmla="*/ 145 w 496"/>
                <a:gd name="T51" fmla="*/ 62 h 168"/>
                <a:gd name="T52" fmla="*/ 102 w 496"/>
                <a:gd name="T53" fmla="*/ 84 h 168"/>
                <a:gd name="T54" fmla="*/ 66 w 496"/>
                <a:gd name="T55" fmla="*/ 107 h 168"/>
                <a:gd name="T56" fmla="*/ 51 w 496"/>
                <a:gd name="T57" fmla="*/ 118 h 168"/>
                <a:gd name="T58" fmla="*/ 37 w 496"/>
                <a:gd name="T59" fmla="*/ 129 h 168"/>
                <a:gd name="T60" fmla="*/ 16 w 496"/>
                <a:gd name="T61" fmla="*/ 149 h 168"/>
                <a:gd name="T62" fmla="*/ 1 w 496"/>
                <a:gd name="T63" fmla="*/ 168 h 168"/>
                <a:gd name="T64" fmla="*/ 0 w 496"/>
                <a:gd name="T65" fmla="*/ 103 h 168"/>
                <a:gd name="T66" fmla="*/ 0 w 496"/>
                <a:gd name="T67" fmla="*/ 103 h 168"/>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496"/>
                <a:gd name="T103" fmla="*/ 0 h 168"/>
                <a:gd name="T104" fmla="*/ 496 w 496"/>
                <a:gd name="T105" fmla="*/ 168 h 168"/>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496" h="168">
                  <a:moveTo>
                    <a:pt x="0" y="103"/>
                  </a:moveTo>
                  <a:lnTo>
                    <a:pt x="18" y="88"/>
                  </a:lnTo>
                  <a:lnTo>
                    <a:pt x="41" y="72"/>
                  </a:lnTo>
                  <a:lnTo>
                    <a:pt x="72" y="55"/>
                  </a:lnTo>
                  <a:lnTo>
                    <a:pt x="91" y="44"/>
                  </a:lnTo>
                  <a:lnTo>
                    <a:pt x="111" y="36"/>
                  </a:lnTo>
                  <a:lnTo>
                    <a:pt x="155" y="18"/>
                  </a:lnTo>
                  <a:lnTo>
                    <a:pt x="202" y="7"/>
                  </a:lnTo>
                  <a:lnTo>
                    <a:pt x="255" y="0"/>
                  </a:lnTo>
                  <a:lnTo>
                    <a:pt x="354" y="12"/>
                  </a:lnTo>
                  <a:lnTo>
                    <a:pt x="395" y="28"/>
                  </a:lnTo>
                  <a:lnTo>
                    <a:pt x="430" y="44"/>
                  </a:lnTo>
                  <a:lnTo>
                    <a:pt x="459" y="62"/>
                  </a:lnTo>
                  <a:lnTo>
                    <a:pt x="478" y="78"/>
                  </a:lnTo>
                  <a:lnTo>
                    <a:pt x="496" y="94"/>
                  </a:lnTo>
                  <a:lnTo>
                    <a:pt x="483" y="136"/>
                  </a:lnTo>
                  <a:lnTo>
                    <a:pt x="468" y="120"/>
                  </a:lnTo>
                  <a:lnTo>
                    <a:pt x="451" y="103"/>
                  </a:lnTo>
                  <a:lnTo>
                    <a:pt x="440" y="94"/>
                  </a:lnTo>
                  <a:lnTo>
                    <a:pt x="427" y="85"/>
                  </a:lnTo>
                  <a:lnTo>
                    <a:pt x="412" y="75"/>
                  </a:lnTo>
                  <a:lnTo>
                    <a:pt x="394" y="66"/>
                  </a:lnTo>
                  <a:lnTo>
                    <a:pt x="355" y="50"/>
                  </a:lnTo>
                  <a:lnTo>
                    <a:pt x="306" y="41"/>
                  </a:lnTo>
                  <a:lnTo>
                    <a:pt x="251" y="39"/>
                  </a:lnTo>
                  <a:lnTo>
                    <a:pt x="145" y="62"/>
                  </a:lnTo>
                  <a:lnTo>
                    <a:pt x="102" y="84"/>
                  </a:lnTo>
                  <a:lnTo>
                    <a:pt x="66" y="107"/>
                  </a:lnTo>
                  <a:lnTo>
                    <a:pt x="51" y="118"/>
                  </a:lnTo>
                  <a:lnTo>
                    <a:pt x="37" y="129"/>
                  </a:lnTo>
                  <a:lnTo>
                    <a:pt x="16" y="149"/>
                  </a:lnTo>
                  <a:lnTo>
                    <a:pt x="1" y="168"/>
                  </a:lnTo>
                  <a:lnTo>
                    <a:pt x="0" y="103"/>
                  </a:lnTo>
                  <a:close/>
                </a:path>
              </a:pathLst>
            </a:custGeom>
            <a:solidFill>
              <a:srgbClr val="B8B8D9"/>
            </a:solidFill>
            <a:ln w="9525">
              <a:noFill/>
              <a:round/>
              <a:headEnd/>
              <a:tailEnd/>
            </a:ln>
          </p:spPr>
          <p:txBody>
            <a:bodyPr/>
            <a:lstStyle/>
            <a:p>
              <a:endParaRPr lang="en-US"/>
            </a:p>
          </p:txBody>
        </p:sp>
        <p:sp>
          <p:nvSpPr>
            <p:cNvPr id="5419" name="Freeform 296"/>
            <p:cNvSpPr>
              <a:spLocks/>
            </p:cNvSpPr>
            <p:nvPr/>
          </p:nvSpPr>
          <p:spPr bwMode="auto">
            <a:xfrm>
              <a:off x="5045" y="1975"/>
              <a:ext cx="72" cy="36"/>
            </a:xfrm>
            <a:custGeom>
              <a:avLst/>
              <a:gdLst>
                <a:gd name="T0" fmla="*/ 0 w 651"/>
                <a:gd name="T1" fmla="*/ 62 h 326"/>
                <a:gd name="T2" fmla="*/ 27 w 651"/>
                <a:gd name="T3" fmla="*/ 48 h 326"/>
                <a:gd name="T4" fmla="*/ 58 w 651"/>
                <a:gd name="T5" fmla="*/ 33 h 326"/>
                <a:gd name="T6" fmla="*/ 98 w 651"/>
                <a:gd name="T7" fmla="*/ 18 h 326"/>
                <a:gd name="T8" fmla="*/ 146 w 651"/>
                <a:gd name="T9" fmla="*/ 7 h 326"/>
                <a:gd name="T10" fmla="*/ 198 w 651"/>
                <a:gd name="T11" fmla="*/ 0 h 326"/>
                <a:gd name="T12" fmla="*/ 312 w 651"/>
                <a:gd name="T13" fmla="*/ 14 h 326"/>
                <a:gd name="T14" fmla="*/ 364 w 651"/>
                <a:gd name="T15" fmla="*/ 34 h 326"/>
                <a:gd name="T16" fmla="*/ 403 w 651"/>
                <a:gd name="T17" fmla="*/ 56 h 326"/>
                <a:gd name="T18" fmla="*/ 433 w 651"/>
                <a:gd name="T19" fmla="*/ 78 h 326"/>
                <a:gd name="T20" fmla="*/ 455 w 651"/>
                <a:gd name="T21" fmla="*/ 97 h 326"/>
                <a:gd name="T22" fmla="*/ 480 w 651"/>
                <a:gd name="T23" fmla="*/ 145 h 326"/>
                <a:gd name="T24" fmla="*/ 496 w 651"/>
                <a:gd name="T25" fmla="*/ 139 h 326"/>
                <a:gd name="T26" fmla="*/ 551 w 651"/>
                <a:gd name="T27" fmla="*/ 129 h 326"/>
                <a:gd name="T28" fmla="*/ 620 w 651"/>
                <a:gd name="T29" fmla="*/ 132 h 326"/>
                <a:gd name="T30" fmla="*/ 651 w 651"/>
                <a:gd name="T31" fmla="*/ 137 h 326"/>
                <a:gd name="T32" fmla="*/ 637 w 651"/>
                <a:gd name="T33" fmla="*/ 174 h 326"/>
                <a:gd name="T34" fmla="*/ 588 w 651"/>
                <a:gd name="T35" fmla="*/ 169 h 326"/>
                <a:gd name="T36" fmla="*/ 538 w 651"/>
                <a:gd name="T37" fmla="*/ 174 h 326"/>
                <a:gd name="T38" fmla="*/ 480 w 651"/>
                <a:gd name="T39" fmla="*/ 195 h 326"/>
                <a:gd name="T40" fmla="*/ 455 w 651"/>
                <a:gd name="T41" fmla="*/ 213 h 326"/>
                <a:gd name="T42" fmla="*/ 435 w 651"/>
                <a:gd name="T43" fmla="*/ 235 h 326"/>
                <a:gd name="T44" fmla="*/ 409 w 651"/>
                <a:gd name="T45" fmla="*/ 277 h 326"/>
                <a:gd name="T46" fmla="*/ 395 w 651"/>
                <a:gd name="T47" fmla="*/ 326 h 326"/>
                <a:gd name="T48" fmla="*/ 359 w 651"/>
                <a:gd name="T49" fmla="*/ 317 h 326"/>
                <a:gd name="T50" fmla="*/ 364 w 651"/>
                <a:gd name="T51" fmla="*/ 287 h 326"/>
                <a:gd name="T52" fmla="*/ 373 w 651"/>
                <a:gd name="T53" fmla="*/ 260 h 326"/>
                <a:gd name="T54" fmla="*/ 383 w 651"/>
                <a:gd name="T55" fmla="*/ 233 h 326"/>
                <a:gd name="T56" fmla="*/ 400 w 651"/>
                <a:gd name="T57" fmla="*/ 208 h 326"/>
                <a:gd name="T58" fmla="*/ 410 w 651"/>
                <a:gd name="T59" fmla="*/ 197 h 326"/>
                <a:gd name="T60" fmla="*/ 443 w 651"/>
                <a:gd name="T61" fmla="*/ 164 h 326"/>
                <a:gd name="T62" fmla="*/ 434 w 651"/>
                <a:gd name="T63" fmla="*/ 146 h 326"/>
                <a:gd name="T64" fmla="*/ 421 w 651"/>
                <a:gd name="T65" fmla="*/ 130 h 326"/>
                <a:gd name="T66" fmla="*/ 403 w 651"/>
                <a:gd name="T67" fmla="*/ 109 h 326"/>
                <a:gd name="T68" fmla="*/ 391 w 651"/>
                <a:gd name="T69" fmla="*/ 97 h 326"/>
                <a:gd name="T70" fmla="*/ 378 w 651"/>
                <a:gd name="T71" fmla="*/ 87 h 326"/>
                <a:gd name="T72" fmla="*/ 362 w 651"/>
                <a:gd name="T73" fmla="*/ 77 h 326"/>
                <a:gd name="T74" fmla="*/ 344 w 651"/>
                <a:gd name="T75" fmla="*/ 68 h 326"/>
                <a:gd name="T76" fmla="*/ 303 w 651"/>
                <a:gd name="T77" fmla="*/ 52 h 326"/>
                <a:gd name="T78" fmla="*/ 254 w 651"/>
                <a:gd name="T79" fmla="*/ 43 h 326"/>
                <a:gd name="T80" fmla="*/ 157 w 651"/>
                <a:gd name="T81" fmla="*/ 47 h 326"/>
                <a:gd name="T82" fmla="*/ 83 w 651"/>
                <a:gd name="T83" fmla="*/ 66 h 326"/>
                <a:gd name="T84" fmla="*/ 35 w 651"/>
                <a:gd name="T85" fmla="*/ 89 h 326"/>
                <a:gd name="T86" fmla="*/ 17 w 651"/>
                <a:gd name="T87" fmla="*/ 100 h 326"/>
                <a:gd name="T88" fmla="*/ 0 w 651"/>
                <a:gd name="T89" fmla="*/ 62 h 326"/>
                <a:gd name="T90" fmla="*/ 0 w 651"/>
                <a:gd name="T91" fmla="*/ 62 h 32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651"/>
                <a:gd name="T139" fmla="*/ 0 h 326"/>
                <a:gd name="T140" fmla="*/ 651 w 651"/>
                <a:gd name="T141" fmla="*/ 326 h 32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651" h="326">
                  <a:moveTo>
                    <a:pt x="0" y="62"/>
                  </a:moveTo>
                  <a:lnTo>
                    <a:pt x="27" y="48"/>
                  </a:lnTo>
                  <a:lnTo>
                    <a:pt x="58" y="33"/>
                  </a:lnTo>
                  <a:lnTo>
                    <a:pt x="98" y="18"/>
                  </a:lnTo>
                  <a:lnTo>
                    <a:pt x="146" y="7"/>
                  </a:lnTo>
                  <a:lnTo>
                    <a:pt x="198" y="0"/>
                  </a:lnTo>
                  <a:lnTo>
                    <a:pt x="312" y="14"/>
                  </a:lnTo>
                  <a:lnTo>
                    <a:pt x="364" y="34"/>
                  </a:lnTo>
                  <a:lnTo>
                    <a:pt x="403" y="56"/>
                  </a:lnTo>
                  <a:lnTo>
                    <a:pt x="433" y="78"/>
                  </a:lnTo>
                  <a:lnTo>
                    <a:pt x="455" y="97"/>
                  </a:lnTo>
                  <a:lnTo>
                    <a:pt x="480" y="145"/>
                  </a:lnTo>
                  <a:lnTo>
                    <a:pt x="496" y="139"/>
                  </a:lnTo>
                  <a:lnTo>
                    <a:pt x="551" y="129"/>
                  </a:lnTo>
                  <a:lnTo>
                    <a:pt x="620" y="132"/>
                  </a:lnTo>
                  <a:lnTo>
                    <a:pt x="651" y="137"/>
                  </a:lnTo>
                  <a:lnTo>
                    <a:pt x="637" y="174"/>
                  </a:lnTo>
                  <a:lnTo>
                    <a:pt x="588" y="169"/>
                  </a:lnTo>
                  <a:lnTo>
                    <a:pt x="538" y="174"/>
                  </a:lnTo>
                  <a:lnTo>
                    <a:pt x="480" y="195"/>
                  </a:lnTo>
                  <a:lnTo>
                    <a:pt x="455" y="213"/>
                  </a:lnTo>
                  <a:lnTo>
                    <a:pt x="435" y="235"/>
                  </a:lnTo>
                  <a:lnTo>
                    <a:pt x="409" y="277"/>
                  </a:lnTo>
                  <a:lnTo>
                    <a:pt x="395" y="326"/>
                  </a:lnTo>
                  <a:lnTo>
                    <a:pt x="359" y="317"/>
                  </a:lnTo>
                  <a:lnTo>
                    <a:pt x="364" y="287"/>
                  </a:lnTo>
                  <a:lnTo>
                    <a:pt x="373" y="260"/>
                  </a:lnTo>
                  <a:lnTo>
                    <a:pt x="383" y="233"/>
                  </a:lnTo>
                  <a:lnTo>
                    <a:pt x="400" y="208"/>
                  </a:lnTo>
                  <a:lnTo>
                    <a:pt x="410" y="197"/>
                  </a:lnTo>
                  <a:lnTo>
                    <a:pt x="443" y="164"/>
                  </a:lnTo>
                  <a:lnTo>
                    <a:pt x="434" y="146"/>
                  </a:lnTo>
                  <a:lnTo>
                    <a:pt x="421" y="130"/>
                  </a:lnTo>
                  <a:lnTo>
                    <a:pt x="403" y="109"/>
                  </a:lnTo>
                  <a:lnTo>
                    <a:pt x="391" y="97"/>
                  </a:lnTo>
                  <a:lnTo>
                    <a:pt x="378" y="87"/>
                  </a:lnTo>
                  <a:lnTo>
                    <a:pt x="362" y="77"/>
                  </a:lnTo>
                  <a:lnTo>
                    <a:pt x="344" y="68"/>
                  </a:lnTo>
                  <a:lnTo>
                    <a:pt x="303" y="52"/>
                  </a:lnTo>
                  <a:lnTo>
                    <a:pt x="254" y="43"/>
                  </a:lnTo>
                  <a:lnTo>
                    <a:pt x="157" y="47"/>
                  </a:lnTo>
                  <a:lnTo>
                    <a:pt x="83" y="66"/>
                  </a:lnTo>
                  <a:lnTo>
                    <a:pt x="35" y="89"/>
                  </a:lnTo>
                  <a:lnTo>
                    <a:pt x="17" y="100"/>
                  </a:lnTo>
                  <a:lnTo>
                    <a:pt x="0" y="62"/>
                  </a:lnTo>
                  <a:close/>
                </a:path>
              </a:pathLst>
            </a:custGeom>
            <a:solidFill>
              <a:srgbClr val="B8B8D9"/>
            </a:solidFill>
            <a:ln w="9525">
              <a:noFill/>
              <a:round/>
              <a:headEnd/>
              <a:tailEnd/>
            </a:ln>
          </p:spPr>
          <p:txBody>
            <a:bodyPr/>
            <a:lstStyle/>
            <a:p>
              <a:endParaRPr lang="en-US"/>
            </a:p>
          </p:txBody>
        </p:sp>
        <p:sp>
          <p:nvSpPr>
            <p:cNvPr id="5420" name="Freeform 297"/>
            <p:cNvSpPr>
              <a:spLocks/>
            </p:cNvSpPr>
            <p:nvPr/>
          </p:nvSpPr>
          <p:spPr bwMode="auto">
            <a:xfrm>
              <a:off x="5031" y="1950"/>
              <a:ext cx="6" cy="27"/>
            </a:xfrm>
            <a:custGeom>
              <a:avLst/>
              <a:gdLst>
                <a:gd name="T0" fmla="*/ 0 w 53"/>
                <a:gd name="T1" fmla="*/ 4 h 244"/>
                <a:gd name="T2" fmla="*/ 0 w 53"/>
                <a:gd name="T3" fmla="*/ 244 h 244"/>
                <a:gd name="T4" fmla="*/ 53 w 53"/>
                <a:gd name="T5" fmla="*/ 244 h 244"/>
                <a:gd name="T6" fmla="*/ 53 w 53"/>
                <a:gd name="T7" fmla="*/ 0 h 244"/>
                <a:gd name="T8" fmla="*/ 0 w 53"/>
                <a:gd name="T9" fmla="*/ 4 h 244"/>
                <a:gd name="T10" fmla="*/ 0 w 53"/>
                <a:gd name="T11" fmla="*/ 4 h 244"/>
                <a:gd name="T12" fmla="*/ 0 60000 65536"/>
                <a:gd name="T13" fmla="*/ 0 60000 65536"/>
                <a:gd name="T14" fmla="*/ 0 60000 65536"/>
                <a:gd name="T15" fmla="*/ 0 60000 65536"/>
                <a:gd name="T16" fmla="*/ 0 60000 65536"/>
                <a:gd name="T17" fmla="*/ 0 60000 65536"/>
                <a:gd name="T18" fmla="*/ 0 w 53"/>
                <a:gd name="T19" fmla="*/ 0 h 244"/>
                <a:gd name="T20" fmla="*/ 53 w 53"/>
                <a:gd name="T21" fmla="*/ 244 h 244"/>
              </a:gdLst>
              <a:ahLst/>
              <a:cxnLst>
                <a:cxn ang="T12">
                  <a:pos x="T0" y="T1"/>
                </a:cxn>
                <a:cxn ang="T13">
                  <a:pos x="T2" y="T3"/>
                </a:cxn>
                <a:cxn ang="T14">
                  <a:pos x="T4" y="T5"/>
                </a:cxn>
                <a:cxn ang="T15">
                  <a:pos x="T6" y="T7"/>
                </a:cxn>
                <a:cxn ang="T16">
                  <a:pos x="T8" y="T9"/>
                </a:cxn>
                <a:cxn ang="T17">
                  <a:pos x="T10" y="T11"/>
                </a:cxn>
              </a:cxnLst>
              <a:rect l="T18" t="T19" r="T20" b="T21"/>
              <a:pathLst>
                <a:path w="53" h="244">
                  <a:moveTo>
                    <a:pt x="0" y="4"/>
                  </a:moveTo>
                  <a:lnTo>
                    <a:pt x="0" y="244"/>
                  </a:lnTo>
                  <a:lnTo>
                    <a:pt x="53" y="244"/>
                  </a:lnTo>
                  <a:lnTo>
                    <a:pt x="53" y="0"/>
                  </a:lnTo>
                  <a:lnTo>
                    <a:pt x="0" y="4"/>
                  </a:lnTo>
                  <a:close/>
                </a:path>
              </a:pathLst>
            </a:custGeom>
            <a:solidFill>
              <a:srgbClr val="000000"/>
            </a:solidFill>
            <a:ln w="9525">
              <a:noFill/>
              <a:round/>
              <a:headEnd/>
              <a:tailEnd/>
            </a:ln>
          </p:spPr>
          <p:txBody>
            <a:bodyPr/>
            <a:lstStyle/>
            <a:p>
              <a:endParaRPr lang="en-US"/>
            </a:p>
          </p:txBody>
        </p:sp>
        <p:sp>
          <p:nvSpPr>
            <p:cNvPr id="5421" name="Freeform 298"/>
            <p:cNvSpPr>
              <a:spLocks/>
            </p:cNvSpPr>
            <p:nvPr/>
          </p:nvSpPr>
          <p:spPr bwMode="auto">
            <a:xfrm>
              <a:off x="5026" y="1976"/>
              <a:ext cx="19" cy="12"/>
            </a:xfrm>
            <a:custGeom>
              <a:avLst/>
              <a:gdLst>
                <a:gd name="T0" fmla="*/ 0 w 170"/>
                <a:gd name="T1" fmla="*/ 112 h 112"/>
                <a:gd name="T2" fmla="*/ 0 w 170"/>
                <a:gd name="T3" fmla="*/ 24 h 112"/>
                <a:gd name="T4" fmla="*/ 22 w 170"/>
                <a:gd name="T5" fmla="*/ 0 h 112"/>
                <a:gd name="T6" fmla="*/ 142 w 170"/>
                <a:gd name="T7" fmla="*/ 0 h 112"/>
                <a:gd name="T8" fmla="*/ 170 w 170"/>
                <a:gd name="T9" fmla="*/ 27 h 112"/>
                <a:gd name="T10" fmla="*/ 170 w 170"/>
                <a:gd name="T11" fmla="*/ 106 h 112"/>
                <a:gd name="T12" fmla="*/ 130 w 170"/>
                <a:gd name="T13" fmla="*/ 106 h 112"/>
                <a:gd name="T14" fmla="*/ 130 w 170"/>
                <a:gd name="T15" fmla="*/ 32 h 112"/>
                <a:gd name="T16" fmla="*/ 46 w 170"/>
                <a:gd name="T17" fmla="*/ 32 h 112"/>
                <a:gd name="T18" fmla="*/ 46 w 170"/>
                <a:gd name="T19" fmla="*/ 109 h 112"/>
                <a:gd name="T20" fmla="*/ 0 w 170"/>
                <a:gd name="T21" fmla="*/ 112 h 112"/>
                <a:gd name="T22" fmla="*/ 0 w 170"/>
                <a:gd name="T23" fmla="*/ 112 h 11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70"/>
                <a:gd name="T37" fmla="*/ 0 h 112"/>
                <a:gd name="T38" fmla="*/ 170 w 170"/>
                <a:gd name="T39" fmla="*/ 112 h 11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70" h="112">
                  <a:moveTo>
                    <a:pt x="0" y="112"/>
                  </a:moveTo>
                  <a:lnTo>
                    <a:pt x="0" y="24"/>
                  </a:lnTo>
                  <a:lnTo>
                    <a:pt x="22" y="0"/>
                  </a:lnTo>
                  <a:lnTo>
                    <a:pt x="142" y="0"/>
                  </a:lnTo>
                  <a:lnTo>
                    <a:pt x="170" y="27"/>
                  </a:lnTo>
                  <a:lnTo>
                    <a:pt x="170" y="106"/>
                  </a:lnTo>
                  <a:lnTo>
                    <a:pt x="130" y="106"/>
                  </a:lnTo>
                  <a:lnTo>
                    <a:pt x="130" y="32"/>
                  </a:lnTo>
                  <a:lnTo>
                    <a:pt x="46" y="32"/>
                  </a:lnTo>
                  <a:lnTo>
                    <a:pt x="46" y="109"/>
                  </a:lnTo>
                  <a:lnTo>
                    <a:pt x="0" y="112"/>
                  </a:lnTo>
                  <a:close/>
                </a:path>
              </a:pathLst>
            </a:custGeom>
            <a:solidFill>
              <a:srgbClr val="000000"/>
            </a:solidFill>
            <a:ln w="9525">
              <a:noFill/>
              <a:round/>
              <a:headEnd/>
              <a:tailEnd/>
            </a:ln>
          </p:spPr>
          <p:txBody>
            <a:bodyPr/>
            <a:lstStyle/>
            <a:p>
              <a:endParaRPr lang="en-US"/>
            </a:p>
          </p:txBody>
        </p:sp>
        <p:sp>
          <p:nvSpPr>
            <p:cNvPr id="5422" name="Freeform 299"/>
            <p:cNvSpPr>
              <a:spLocks/>
            </p:cNvSpPr>
            <p:nvPr/>
          </p:nvSpPr>
          <p:spPr bwMode="auto">
            <a:xfrm>
              <a:off x="5018" y="1985"/>
              <a:ext cx="34" cy="25"/>
            </a:xfrm>
            <a:custGeom>
              <a:avLst/>
              <a:gdLst>
                <a:gd name="T0" fmla="*/ 0 w 313"/>
                <a:gd name="T1" fmla="*/ 0 h 217"/>
                <a:gd name="T2" fmla="*/ 313 w 313"/>
                <a:gd name="T3" fmla="*/ 0 h 217"/>
                <a:gd name="T4" fmla="*/ 291 w 313"/>
                <a:gd name="T5" fmla="*/ 123 h 217"/>
                <a:gd name="T6" fmla="*/ 246 w 313"/>
                <a:gd name="T7" fmla="*/ 169 h 217"/>
                <a:gd name="T8" fmla="*/ 241 w 313"/>
                <a:gd name="T9" fmla="*/ 217 h 217"/>
                <a:gd name="T10" fmla="*/ 206 w 313"/>
                <a:gd name="T11" fmla="*/ 217 h 217"/>
                <a:gd name="T12" fmla="*/ 206 w 313"/>
                <a:gd name="T13" fmla="*/ 155 h 217"/>
                <a:gd name="T14" fmla="*/ 246 w 313"/>
                <a:gd name="T15" fmla="*/ 118 h 217"/>
                <a:gd name="T16" fmla="*/ 260 w 313"/>
                <a:gd name="T17" fmla="*/ 43 h 217"/>
                <a:gd name="T18" fmla="*/ 62 w 313"/>
                <a:gd name="T19" fmla="*/ 43 h 217"/>
                <a:gd name="T20" fmla="*/ 91 w 313"/>
                <a:gd name="T21" fmla="*/ 126 h 217"/>
                <a:gd name="T22" fmla="*/ 133 w 313"/>
                <a:gd name="T23" fmla="*/ 157 h 217"/>
                <a:gd name="T24" fmla="*/ 136 w 313"/>
                <a:gd name="T25" fmla="*/ 210 h 217"/>
                <a:gd name="T26" fmla="*/ 96 w 313"/>
                <a:gd name="T27" fmla="*/ 213 h 217"/>
                <a:gd name="T28" fmla="*/ 88 w 313"/>
                <a:gd name="T29" fmla="*/ 169 h 217"/>
                <a:gd name="T30" fmla="*/ 31 w 313"/>
                <a:gd name="T31" fmla="*/ 120 h 217"/>
                <a:gd name="T32" fmla="*/ 0 w 313"/>
                <a:gd name="T33" fmla="*/ 0 h 217"/>
                <a:gd name="T34" fmla="*/ 0 w 313"/>
                <a:gd name="T35" fmla="*/ 0 h 21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13"/>
                <a:gd name="T55" fmla="*/ 0 h 217"/>
                <a:gd name="T56" fmla="*/ 313 w 313"/>
                <a:gd name="T57" fmla="*/ 217 h 217"/>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13" h="217">
                  <a:moveTo>
                    <a:pt x="0" y="0"/>
                  </a:moveTo>
                  <a:lnTo>
                    <a:pt x="313" y="0"/>
                  </a:lnTo>
                  <a:lnTo>
                    <a:pt x="291" y="123"/>
                  </a:lnTo>
                  <a:lnTo>
                    <a:pt x="246" y="169"/>
                  </a:lnTo>
                  <a:lnTo>
                    <a:pt x="241" y="217"/>
                  </a:lnTo>
                  <a:lnTo>
                    <a:pt x="206" y="217"/>
                  </a:lnTo>
                  <a:lnTo>
                    <a:pt x="206" y="155"/>
                  </a:lnTo>
                  <a:lnTo>
                    <a:pt x="246" y="118"/>
                  </a:lnTo>
                  <a:lnTo>
                    <a:pt x="260" y="43"/>
                  </a:lnTo>
                  <a:lnTo>
                    <a:pt x="62" y="43"/>
                  </a:lnTo>
                  <a:lnTo>
                    <a:pt x="91" y="126"/>
                  </a:lnTo>
                  <a:lnTo>
                    <a:pt x="133" y="157"/>
                  </a:lnTo>
                  <a:lnTo>
                    <a:pt x="136" y="210"/>
                  </a:lnTo>
                  <a:lnTo>
                    <a:pt x="96" y="213"/>
                  </a:lnTo>
                  <a:lnTo>
                    <a:pt x="88" y="169"/>
                  </a:lnTo>
                  <a:lnTo>
                    <a:pt x="31" y="120"/>
                  </a:lnTo>
                  <a:lnTo>
                    <a:pt x="0" y="0"/>
                  </a:lnTo>
                  <a:close/>
                </a:path>
              </a:pathLst>
            </a:custGeom>
            <a:solidFill>
              <a:srgbClr val="000000"/>
            </a:solidFill>
            <a:ln w="9525">
              <a:noFill/>
              <a:round/>
              <a:headEnd/>
              <a:tailEnd/>
            </a:ln>
          </p:spPr>
          <p:txBody>
            <a:bodyPr/>
            <a:lstStyle/>
            <a:p>
              <a:endParaRPr lang="en-US"/>
            </a:p>
          </p:txBody>
        </p:sp>
        <p:sp>
          <p:nvSpPr>
            <p:cNvPr id="5423" name="Freeform 300"/>
            <p:cNvSpPr>
              <a:spLocks/>
            </p:cNvSpPr>
            <p:nvPr/>
          </p:nvSpPr>
          <p:spPr bwMode="auto">
            <a:xfrm>
              <a:off x="5015" y="2007"/>
              <a:ext cx="43" cy="77"/>
            </a:xfrm>
            <a:custGeom>
              <a:avLst/>
              <a:gdLst>
                <a:gd name="T0" fmla="*/ 2 w 391"/>
                <a:gd name="T1" fmla="*/ 0 h 691"/>
                <a:gd name="T2" fmla="*/ 391 w 391"/>
                <a:gd name="T3" fmla="*/ 0 h 691"/>
                <a:gd name="T4" fmla="*/ 391 w 391"/>
                <a:gd name="T5" fmla="*/ 691 h 691"/>
                <a:gd name="T6" fmla="*/ 346 w 391"/>
                <a:gd name="T7" fmla="*/ 691 h 691"/>
                <a:gd name="T8" fmla="*/ 346 w 391"/>
                <a:gd name="T9" fmla="*/ 37 h 691"/>
                <a:gd name="T10" fmla="*/ 55 w 391"/>
                <a:gd name="T11" fmla="*/ 37 h 691"/>
                <a:gd name="T12" fmla="*/ 55 w 391"/>
                <a:gd name="T13" fmla="*/ 691 h 691"/>
                <a:gd name="T14" fmla="*/ 0 w 391"/>
                <a:gd name="T15" fmla="*/ 691 h 691"/>
                <a:gd name="T16" fmla="*/ 2 w 391"/>
                <a:gd name="T17" fmla="*/ 0 h 691"/>
                <a:gd name="T18" fmla="*/ 2 w 391"/>
                <a:gd name="T19" fmla="*/ 0 h 69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91"/>
                <a:gd name="T31" fmla="*/ 0 h 691"/>
                <a:gd name="T32" fmla="*/ 391 w 391"/>
                <a:gd name="T33" fmla="*/ 691 h 69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91" h="691">
                  <a:moveTo>
                    <a:pt x="2" y="0"/>
                  </a:moveTo>
                  <a:lnTo>
                    <a:pt x="391" y="0"/>
                  </a:lnTo>
                  <a:lnTo>
                    <a:pt x="391" y="691"/>
                  </a:lnTo>
                  <a:lnTo>
                    <a:pt x="346" y="691"/>
                  </a:lnTo>
                  <a:lnTo>
                    <a:pt x="346" y="37"/>
                  </a:lnTo>
                  <a:lnTo>
                    <a:pt x="55" y="37"/>
                  </a:lnTo>
                  <a:lnTo>
                    <a:pt x="55" y="691"/>
                  </a:lnTo>
                  <a:lnTo>
                    <a:pt x="0" y="691"/>
                  </a:lnTo>
                  <a:lnTo>
                    <a:pt x="2" y="0"/>
                  </a:lnTo>
                  <a:close/>
                </a:path>
              </a:pathLst>
            </a:custGeom>
            <a:solidFill>
              <a:srgbClr val="000000"/>
            </a:solidFill>
            <a:ln w="9525">
              <a:noFill/>
              <a:round/>
              <a:headEnd/>
              <a:tailEnd/>
            </a:ln>
          </p:spPr>
          <p:txBody>
            <a:bodyPr/>
            <a:lstStyle/>
            <a:p>
              <a:endParaRPr lang="en-US"/>
            </a:p>
          </p:txBody>
        </p:sp>
        <p:sp>
          <p:nvSpPr>
            <p:cNvPr id="5424" name="Freeform 301"/>
            <p:cNvSpPr>
              <a:spLocks/>
            </p:cNvSpPr>
            <p:nvPr/>
          </p:nvSpPr>
          <p:spPr bwMode="auto">
            <a:xfrm>
              <a:off x="4956" y="2043"/>
              <a:ext cx="43" cy="41"/>
            </a:xfrm>
            <a:custGeom>
              <a:avLst/>
              <a:gdLst>
                <a:gd name="T0" fmla="*/ 0 w 391"/>
                <a:gd name="T1" fmla="*/ 0 h 371"/>
                <a:gd name="T2" fmla="*/ 391 w 391"/>
                <a:gd name="T3" fmla="*/ 0 h 371"/>
                <a:gd name="T4" fmla="*/ 391 w 391"/>
                <a:gd name="T5" fmla="*/ 371 h 371"/>
                <a:gd name="T6" fmla="*/ 340 w 391"/>
                <a:gd name="T7" fmla="*/ 371 h 371"/>
                <a:gd name="T8" fmla="*/ 340 w 391"/>
                <a:gd name="T9" fmla="*/ 46 h 371"/>
                <a:gd name="T10" fmla="*/ 57 w 391"/>
                <a:gd name="T11" fmla="*/ 46 h 371"/>
                <a:gd name="T12" fmla="*/ 57 w 391"/>
                <a:gd name="T13" fmla="*/ 371 h 371"/>
                <a:gd name="T14" fmla="*/ 0 w 391"/>
                <a:gd name="T15" fmla="*/ 371 h 371"/>
                <a:gd name="T16" fmla="*/ 0 w 391"/>
                <a:gd name="T17" fmla="*/ 0 h 371"/>
                <a:gd name="T18" fmla="*/ 0 w 391"/>
                <a:gd name="T19" fmla="*/ 0 h 37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91"/>
                <a:gd name="T31" fmla="*/ 0 h 371"/>
                <a:gd name="T32" fmla="*/ 391 w 391"/>
                <a:gd name="T33" fmla="*/ 371 h 37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91" h="371">
                  <a:moveTo>
                    <a:pt x="0" y="0"/>
                  </a:moveTo>
                  <a:lnTo>
                    <a:pt x="391" y="0"/>
                  </a:lnTo>
                  <a:lnTo>
                    <a:pt x="391" y="371"/>
                  </a:lnTo>
                  <a:lnTo>
                    <a:pt x="340" y="371"/>
                  </a:lnTo>
                  <a:lnTo>
                    <a:pt x="340" y="46"/>
                  </a:lnTo>
                  <a:lnTo>
                    <a:pt x="57" y="46"/>
                  </a:lnTo>
                  <a:lnTo>
                    <a:pt x="57" y="371"/>
                  </a:lnTo>
                  <a:lnTo>
                    <a:pt x="0" y="371"/>
                  </a:lnTo>
                  <a:lnTo>
                    <a:pt x="0" y="0"/>
                  </a:lnTo>
                  <a:close/>
                </a:path>
              </a:pathLst>
            </a:custGeom>
            <a:solidFill>
              <a:srgbClr val="000000"/>
            </a:solidFill>
            <a:ln w="9525">
              <a:noFill/>
              <a:round/>
              <a:headEnd/>
              <a:tailEnd/>
            </a:ln>
          </p:spPr>
          <p:txBody>
            <a:bodyPr/>
            <a:lstStyle/>
            <a:p>
              <a:endParaRPr lang="en-US"/>
            </a:p>
          </p:txBody>
        </p:sp>
        <p:sp>
          <p:nvSpPr>
            <p:cNvPr id="5425" name="Freeform 302"/>
            <p:cNvSpPr>
              <a:spLocks/>
            </p:cNvSpPr>
            <p:nvPr/>
          </p:nvSpPr>
          <p:spPr bwMode="auto">
            <a:xfrm>
              <a:off x="4969" y="2045"/>
              <a:ext cx="6" cy="39"/>
            </a:xfrm>
            <a:custGeom>
              <a:avLst/>
              <a:gdLst>
                <a:gd name="T0" fmla="*/ 0 w 55"/>
                <a:gd name="T1" fmla="*/ 0 h 353"/>
                <a:gd name="T2" fmla="*/ 0 w 55"/>
                <a:gd name="T3" fmla="*/ 353 h 353"/>
                <a:gd name="T4" fmla="*/ 55 w 55"/>
                <a:gd name="T5" fmla="*/ 353 h 353"/>
                <a:gd name="T6" fmla="*/ 55 w 55"/>
                <a:gd name="T7" fmla="*/ 10 h 353"/>
                <a:gd name="T8" fmla="*/ 0 w 55"/>
                <a:gd name="T9" fmla="*/ 0 h 353"/>
                <a:gd name="T10" fmla="*/ 0 w 55"/>
                <a:gd name="T11" fmla="*/ 0 h 353"/>
                <a:gd name="T12" fmla="*/ 0 60000 65536"/>
                <a:gd name="T13" fmla="*/ 0 60000 65536"/>
                <a:gd name="T14" fmla="*/ 0 60000 65536"/>
                <a:gd name="T15" fmla="*/ 0 60000 65536"/>
                <a:gd name="T16" fmla="*/ 0 60000 65536"/>
                <a:gd name="T17" fmla="*/ 0 60000 65536"/>
                <a:gd name="T18" fmla="*/ 0 w 55"/>
                <a:gd name="T19" fmla="*/ 0 h 353"/>
                <a:gd name="T20" fmla="*/ 55 w 55"/>
                <a:gd name="T21" fmla="*/ 353 h 353"/>
              </a:gdLst>
              <a:ahLst/>
              <a:cxnLst>
                <a:cxn ang="T12">
                  <a:pos x="T0" y="T1"/>
                </a:cxn>
                <a:cxn ang="T13">
                  <a:pos x="T2" y="T3"/>
                </a:cxn>
                <a:cxn ang="T14">
                  <a:pos x="T4" y="T5"/>
                </a:cxn>
                <a:cxn ang="T15">
                  <a:pos x="T6" y="T7"/>
                </a:cxn>
                <a:cxn ang="T16">
                  <a:pos x="T8" y="T9"/>
                </a:cxn>
                <a:cxn ang="T17">
                  <a:pos x="T10" y="T11"/>
                </a:cxn>
              </a:cxnLst>
              <a:rect l="T18" t="T19" r="T20" b="T21"/>
              <a:pathLst>
                <a:path w="55" h="353">
                  <a:moveTo>
                    <a:pt x="0" y="0"/>
                  </a:moveTo>
                  <a:lnTo>
                    <a:pt x="0" y="353"/>
                  </a:lnTo>
                  <a:lnTo>
                    <a:pt x="55" y="353"/>
                  </a:lnTo>
                  <a:lnTo>
                    <a:pt x="55" y="10"/>
                  </a:lnTo>
                  <a:lnTo>
                    <a:pt x="0" y="0"/>
                  </a:lnTo>
                  <a:close/>
                </a:path>
              </a:pathLst>
            </a:custGeom>
            <a:solidFill>
              <a:srgbClr val="000000"/>
            </a:solidFill>
            <a:ln w="9525">
              <a:noFill/>
              <a:round/>
              <a:headEnd/>
              <a:tailEnd/>
            </a:ln>
          </p:spPr>
          <p:txBody>
            <a:bodyPr/>
            <a:lstStyle/>
            <a:p>
              <a:endParaRPr lang="en-US"/>
            </a:p>
          </p:txBody>
        </p:sp>
        <p:sp>
          <p:nvSpPr>
            <p:cNvPr id="5426" name="Freeform 303"/>
            <p:cNvSpPr>
              <a:spLocks/>
            </p:cNvSpPr>
            <p:nvPr/>
          </p:nvSpPr>
          <p:spPr bwMode="auto">
            <a:xfrm>
              <a:off x="4981" y="2045"/>
              <a:ext cx="7" cy="39"/>
            </a:xfrm>
            <a:custGeom>
              <a:avLst/>
              <a:gdLst>
                <a:gd name="T0" fmla="*/ 0 w 60"/>
                <a:gd name="T1" fmla="*/ 0 h 350"/>
                <a:gd name="T2" fmla="*/ 0 w 60"/>
                <a:gd name="T3" fmla="*/ 350 h 350"/>
                <a:gd name="T4" fmla="*/ 60 w 60"/>
                <a:gd name="T5" fmla="*/ 350 h 350"/>
                <a:gd name="T6" fmla="*/ 60 w 60"/>
                <a:gd name="T7" fmla="*/ 3 h 350"/>
                <a:gd name="T8" fmla="*/ 0 w 60"/>
                <a:gd name="T9" fmla="*/ 0 h 350"/>
                <a:gd name="T10" fmla="*/ 0 w 60"/>
                <a:gd name="T11" fmla="*/ 0 h 350"/>
                <a:gd name="T12" fmla="*/ 0 60000 65536"/>
                <a:gd name="T13" fmla="*/ 0 60000 65536"/>
                <a:gd name="T14" fmla="*/ 0 60000 65536"/>
                <a:gd name="T15" fmla="*/ 0 60000 65536"/>
                <a:gd name="T16" fmla="*/ 0 60000 65536"/>
                <a:gd name="T17" fmla="*/ 0 60000 65536"/>
                <a:gd name="T18" fmla="*/ 0 w 60"/>
                <a:gd name="T19" fmla="*/ 0 h 350"/>
                <a:gd name="T20" fmla="*/ 60 w 60"/>
                <a:gd name="T21" fmla="*/ 350 h 350"/>
              </a:gdLst>
              <a:ahLst/>
              <a:cxnLst>
                <a:cxn ang="T12">
                  <a:pos x="T0" y="T1"/>
                </a:cxn>
                <a:cxn ang="T13">
                  <a:pos x="T2" y="T3"/>
                </a:cxn>
                <a:cxn ang="T14">
                  <a:pos x="T4" y="T5"/>
                </a:cxn>
                <a:cxn ang="T15">
                  <a:pos x="T6" y="T7"/>
                </a:cxn>
                <a:cxn ang="T16">
                  <a:pos x="T8" y="T9"/>
                </a:cxn>
                <a:cxn ang="T17">
                  <a:pos x="T10" y="T11"/>
                </a:cxn>
              </a:cxnLst>
              <a:rect l="T18" t="T19" r="T20" b="T21"/>
              <a:pathLst>
                <a:path w="60" h="350">
                  <a:moveTo>
                    <a:pt x="0" y="0"/>
                  </a:moveTo>
                  <a:lnTo>
                    <a:pt x="0" y="350"/>
                  </a:lnTo>
                  <a:lnTo>
                    <a:pt x="60" y="350"/>
                  </a:lnTo>
                  <a:lnTo>
                    <a:pt x="60" y="3"/>
                  </a:lnTo>
                  <a:lnTo>
                    <a:pt x="0" y="0"/>
                  </a:lnTo>
                  <a:close/>
                </a:path>
              </a:pathLst>
            </a:custGeom>
            <a:solidFill>
              <a:srgbClr val="000000"/>
            </a:solidFill>
            <a:ln w="9525">
              <a:noFill/>
              <a:round/>
              <a:headEnd/>
              <a:tailEnd/>
            </a:ln>
          </p:spPr>
          <p:txBody>
            <a:bodyPr/>
            <a:lstStyle/>
            <a:p>
              <a:endParaRPr lang="en-US"/>
            </a:p>
          </p:txBody>
        </p:sp>
        <p:sp>
          <p:nvSpPr>
            <p:cNvPr id="5427" name="Freeform 304"/>
            <p:cNvSpPr>
              <a:spLocks/>
            </p:cNvSpPr>
            <p:nvPr/>
          </p:nvSpPr>
          <p:spPr bwMode="auto">
            <a:xfrm>
              <a:off x="4959" y="2054"/>
              <a:ext cx="38" cy="7"/>
            </a:xfrm>
            <a:custGeom>
              <a:avLst/>
              <a:gdLst>
                <a:gd name="T0" fmla="*/ 0 w 346"/>
                <a:gd name="T1" fmla="*/ 0 h 59"/>
                <a:gd name="T2" fmla="*/ 346 w 346"/>
                <a:gd name="T3" fmla="*/ 0 h 59"/>
                <a:gd name="T4" fmla="*/ 346 w 346"/>
                <a:gd name="T5" fmla="*/ 59 h 59"/>
                <a:gd name="T6" fmla="*/ 6 w 346"/>
                <a:gd name="T7" fmla="*/ 59 h 59"/>
                <a:gd name="T8" fmla="*/ 0 w 346"/>
                <a:gd name="T9" fmla="*/ 0 h 59"/>
                <a:gd name="T10" fmla="*/ 0 w 346"/>
                <a:gd name="T11" fmla="*/ 0 h 59"/>
                <a:gd name="T12" fmla="*/ 0 60000 65536"/>
                <a:gd name="T13" fmla="*/ 0 60000 65536"/>
                <a:gd name="T14" fmla="*/ 0 60000 65536"/>
                <a:gd name="T15" fmla="*/ 0 60000 65536"/>
                <a:gd name="T16" fmla="*/ 0 60000 65536"/>
                <a:gd name="T17" fmla="*/ 0 60000 65536"/>
                <a:gd name="T18" fmla="*/ 0 w 346"/>
                <a:gd name="T19" fmla="*/ 0 h 59"/>
                <a:gd name="T20" fmla="*/ 346 w 346"/>
                <a:gd name="T21" fmla="*/ 59 h 59"/>
              </a:gdLst>
              <a:ahLst/>
              <a:cxnLst>
                <a:cxn ang="T12">
                  <a:pos x="T0" y="T1"/>
                </a:cxn>
                <a:cxn ang="T13">
                  <a:pos x="T2" y="T3"/>
                </a:cxn>
                <a:cxn ang="T14">
                  <a:pos x="T4" y="T5"/>
                </a:cxn>
                <a:cxn ang="T15">
                  <a:pos x="T6" y="T7"/>
                </a:cxn>
                <a:cxn ang="T16">
                  <a:pos x="T8" y="T9"/>
                </a:cxn>
                <a:cxn ang="T17">
                  <a:pos x="T10" y="T11"/>
                </a:cxn>
              </a:cxnLst>
              <a:rect l="T18" t="T19" r="T20" b="T21"/>
              <a:pathLst>
                <a:path w="346" h="59">
                  <a:moveTo>
                    <a:pt x="0" y="0"/>
                  </a:moveTo>
                  <a:lnTo>
                    <a:pt x="346" y="0"/>
                  </a:lnTo>
                  <a:lnTo>
                    <a:pt x="346" y="59"/>
                  </a:lnTo>
                  <a:lnTo>
                    <a:pt x="6" y="59"/>
                  </a:lnTo>
                  <a:lnTo>
                    <a:pt x="0" y="0"/>
                  </a:lnTo>
                  <a:close/>
                </a:path>
              </a:pathLst>
            </a:custGeom>
            <a:solidFill>
              <a:srgbClr val="000000"/>
            </a:solidFill>
            <a:ln w="9525">
              <a:noFill/>
              <a:round/>
              <a:headEnd/>
              <a:tailEnd/>
            </a:ln>
          </p:spPr>
          <p:txBody>
            <a:bodyPr/>
            <a:lstStyle/>
            <a:p>
              <a:endParaRPr lang="en-US"/>
            </a:p>
          </p:txBody>
        </p:sp>
        <p:sp>
          <p:nvSpPr>
            <p:cNvPr id="5428" name="Freeform 305"/>
            <p:cNvSpPr>
              <a:spLocks/>
            </p:cNvSpPr>
            <p:nvPr/>
          </p:nvSpPr>
          <p:spPr bwMode="auto">
            <a:xfrm>
              <a:off x="4959" y="2067"/>
              <a:ext cx="38" cy="6"/>
            </a:xfrm>
            <a:custGeom>
              <a:avLst/>
              <a:gdLst>
                <a:gd name="T0" fmla="*/ 0 w 340"/>
                <a:gd name="T1" fmla="*/ 0 h 54"/>
                <a:gd name="T2" fmla="*/ 340 w 340"/>
                <a:gd name="T3" fmla="*/ 0 h 54"/>
                <a:gd name="T4" fmla="*/ 340 w 340"/>
                <a:gd name="T5" fmla="*/ 54 h 54"/>
                <a:gd name="T6" fmla="*/ 0 w 340"/>
                <a:gd name="T7" fmla="*/ 54 h 54"/>
                <a:gd name="T8" fmla="*/ 0 w 340"/>
                <a:gd name="T9" fmla="*/ 0 h 54"/>
                <a:gd name="T10" fmla="*/ 0 w 340"/>
                <a:gd name="T11" fmla="*/ 0 h 54"/>
                <a:gd name="T12" fmla="*/ 0 60000 65536"/>
                <a:gd name="T13" fmla="*/ 0 60000 65536"/>
                <a:gd name="T14" fmla="*/ 0 60000 65536"/>
                <a:gd name="T15" fmla="*/ 0 60000 65536"/>
                <a:gd name="T16" fmla="*/ 0 60000 65536"/>
                <a:gd name="T17" fmla="*/ 0 60000 65536"/>
                <a:gd name="T18" fmla="*/ 0 w 340"/>
                <a:gd name="T19" fmla="*/ 0 h 54"/>
                <a:gd name="T20" fmla="*/ 340 w 340"/>
                <a:gd name="T21" fmla="*/ 54 h 54"/>
              </a:gdLst>
              <a:ahLst/>
              <a:cxnLst>
                <a:cxn ang="T12">
                  <a:pos x="T0" y="T1"/>
                </a:cxn>
                <a:cxn ang="T13">
                  <a:pos x="T2" y="T3"/>
                </a:cxn>
                <a:cxn ang="T14">
                  <a:pos x="T4" y="T5"/>
                </a:cxn>
                <a:cxn ang="T15">
                  <a:pos x="T6" y="T7"/>
                </a:cxn>
                <a:cxn ang="T16">
                  <a:pos x="T8" y="T9"/>
                </a:cxn>
                <a:cxn ang="T17">
                  <a:pos x="T10" y="T11"/>
                </a:cxn>
              </a:cxnLst>
              <a:rect l="T18" t="T19" r="T20" b="T21"/>
              <a:pathLst>
                <a:path w="340" h="54">
                  <a:moveTo>
                    <a:pt x="0" y="0"/>
                  </a:moveTo>
                  <a:lnTo>
                    <a:pt x="340" y="0"/>
                  </a:lnTo>
                  <a:lnTo>
                    <a:pt x="340" y="54"/>
                  </a:lnTo>
                  <a:lnTo>
                    <a:pt x="0" y="54"/>
                  </a:lnTo>
                  <a:lnTo>
                    <a:pt x="0" y="0"/>
                  </a:lnTo>
                  <a:close/>
                </a:path>
              </a:pathLst>
            </a:custGeom>
            <a:solidFill>
              <a:srgbClr val="000000"/>
            </a:solidFill>
            <a:ln w="9525">
              <a:noFill/>
              <a:round/>
              <a:headEnd/>
              <a:tailEnd/>
            </a:ln>
          </p:spPr>
          <p:txBody>
            <a:bodyPr/>
            <a:lstStyle/>
            <a:p>
              <a:endParaRPr lang="en-US"/>
            </a:p>
          </p:txBody>
        </p:sp>
        <p:sp>
          <p:nvSpPr>
            <p:cNvPr id="5429" name="Freeform 306"/>
            <p:cNvSpPr>
              <a:spLocks/>
            </p:cNvSpPr>
            <p:nvPr/>
          </p:nvSpPr>
          <p:spPr bwMode="auto">
            <a:xfrm>
              <a:off x="4958" y="2078"/>
              <a:ext cx="40" cy="6"/>
            </a:xfrm>
            <a:custGeom>
              <a:avLst/>
              <a:gdLst>
                <a:gd name="T0" fmla="*/ 9 w 359"/>
                <a:gd name="T1" fmla="*/ 0 h 51"/>
                <a:gd name="T2" fmla="*/ 359 w 359"/>
                <a:gd name="T3" fmla="*/ 0 h 51"/>
                <a:gd name="T4" fmla="*/ 359 w 359"/>
                <a:gd name="T5" fmla="*/ 51 h 51"/>
                <a:gd name="T6" fmla="*/ 0 w 359"/>
                <a:gd name="T7" fmla="*/ 51 h 51"/>
                <a:gd name="T8" fmla="*/ 9 w 359"/>
                <a:gd name="T9" fmla="*/ 0 h 51"/>
                <a:gd name="T10" fmla="*/ 9 w 359"/>
                <a:gd name="T11" fmla="*/ 0 h 51"/>
                <a:gd name="T12" fmla="*/ 0 60000 65536"/>
                <a:gd name="T13" fmla="*/ 0 60000 65536"/>
                <a:gd name="T14" fmla="*/ 0 60000 65536"/>
                <a:gd name="T15" fmla="*/ 0 60000 65536"/>
                <a:gd name="T16" fmla="*/ 0 60000 65536"/>
                <a:gd name="T17" fmla="*/ 0 60000 65536"/>
                <a:gd name="T18" fmla="*/ 0 w 359"/>
                <a:gd name="T19" fmla="*/ 0 h 51"/>
                <a:gd name="T20" fmla="*/ 359 w 359"/>
                <a:gd name="T21" fmla="*/ 51 h 51"/>
              </a:gdLst>
              <a:ahLst/>
              <a:cxnLst>
                <a:cxn ang="T12">
                  <a:pos x="T0" y="T1"/>
                </a:cxn>
                <a:cxn ang="T13">
                  <a:pos x="T2" y="T3"/>
                </a:cxn>
                <a:cxn ang="T14">
                  <a:pos x="T4" y="T5"/>
                </a:cxn>
                <a:cxn ang="T15">
                  <a:pos x="T6" y="T7"/>
                </a:cxn>
                <a:cxn ang="T16">
                  <a:pos x="T8" y="T9"/>
                </a:cxn>
                <a:cxn ang="T17">
                  <a:pos x="T10" y="T11"/>
                </a:cxn>
              </a:cxnLst>
              <a:rect l="T18" t="T19" r="T20" b="T21"/>
              <a:pathLst>
                <a:path w="359" h="51">
                  <a:moveTo>
                    <a:pt x="9" y="0"/>
                  </a:moveTo>
                  <a:lnTo>
                    <a:pt x="359" y="0"/>
                  </a:lnTo>
                  <a:lnTo>
                    <a:pt x="359" y="51"/>
                  </a:lnTo>
                  <a:lnTo>
                    <a:pt x="0" y="51"/>
                  </a:lnTo>
                  <a:lnTo>
                    <a:pt x="9" y="0"/>
                  </a:lnTo>
                  <a:close/>
                </a:path>
              </a:pathLst>
            </a:custGeom>
            <a:solidFill>
              <a:srgbClr val="000000"/>
            </a:solidFill>
            <a:ln w="9525">
              <a:noFill/>
              <a:round/>
              <a:headEnd/>
              <a:tailEnd/>
            </a:ln>
          </p:spPr>
          <p:txBody>
            <a:bodyPr/>
            <a:lstStyle/>
            <a:p>
              <a:endParaRPr lang="en-US"/>
            </a:p>
          </p:txBody>
        </p:sp>
        <p:sp>
          <p:nvSpPr>
            <p:cNvPr id="5430" name="Freeform 307"/>
            <p:cNvSpPr>
              <a:spLocks/>
            </p:cNvSpPr>
            <p:nvPr/>
          </p:nvSpPr>
          <p:spPr bwMode="auto">
            <a:xfrm>
              <a:off x="4985" y="1989"/>
              <a:ext cx="26" cy="95"/>
            </a:xfrm>
            <a:custGeom>
              <a:avLst/>
              <a:gdLst>
                <a:gd name="T0" fmla="*/ 0 w 234"/>
                <a:gd name="T1" fmla="*/ 454 h 856"/>
                <a:gd name="T2" fmla="*/ 0 w 234"/>
                <a:gd name="T3" fmla="*/ 0 h 856"/>
                <a:gd name="T4" fmla="*/ 234 w 234"/>
                <a:gd name="T5" fmla="*/ 0 h 856"/>
                <a:gd name="T6" fmla="*/ 234 w 234"/>
                <a:gd name="T7" fmla="*/ 856 h 856"/>
                <a:gd name="T8" fmla="*/ 176 w 234"/>
                <a:gd name="T9" fmla="*/ 856 h 856"/>
                <a:gd name="T10" fmla="*/ 176 w 234"/>
                <a:gd name="T11" fmla="*/ 45 h 856"/>
                <a:gd name="T12" fmla="*/ 42 w 234"/>
                <a:gd name="T13" fmla="*/ 45 h 856"/>
                <a:gd name="T14" fmla="*/ 42 w 234"/>
                <a:gd name="T15" fmla="*/ 454 h 856"/>
                <a:gd name="T16" fmla="*/ 0 w 234"/>
                <a:gd name="T17" fmla="*/ 454 h 856"/>
                <a:gd name="T18" fmla="*/ 0 w 234"/>
                <a:gd name="T19" fmla="*/ 454 h 85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34"/>
                <a:gd name="T31" fmla="*/ 0 h 856"/>
                <a:gd name="T32" fmla="*/ 234 w 234"/>
                <a:gd name="T33" fmla="*/ 856 h 85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34" h="856">
                  <a:moveTo>
                    <a:pt x="0" y="454"/>
                  </a:moveTo>
                  <a:lnTo>
                    <a:pt x="0" y="0"/>
                  </a:lnTo>
                  <a:lnTo>
                    <a:pt x="234" y="0"/>
                  </a:lnTo>
                  <a:lnTo>
                    <a:pt x="234" y="856"/>
                  </a:lnTo>
                  <a:lnTo>
                    <a:pt x="176" y="856"/>
                  </a:lnTo>
                  <a:lnTo>
                    <a:pt x="176" y="45"/>
                  </a:lnTo>
                  <a:lnTo>
                    <a:pt x="42" y="45"/>
                  </a:lnTo>
                  <a:lnTo>
                    <a:pt x="42" y="454"/>
                  </a:lnTo>
                  <a:lnTo>
                    <a:pt x="0" y="454"/>
                  </a:lnTo>
                  <a:close/>
                </a:path>
              </a:pathLst>
            </a:custGeom>
            <a:solidFill>
              <a:srgbClr val="000000"/>
            </a:solidFill>
            <a:ln w="9525">
              <a:noFill/>
              <a:round/>
              <a:headEnd/>
              <a:tailEnd/>
            </a:ln>
          </p:spPr>
          <p:txBody>
            <a:bodyPr/>
            <a:lstStyle/>
            <a:p>
              <a:endParaRPr lang="en-US"/>
            </a:p>
          </p:txBody>
        </p:sp>
        <p:sp>
          <p:nvSpPr>
            <p:cNvPr id="5431" name="Freeform 308"/>
            <p:cNvSpPr>
              <a:spLocks/>
            </p:cNvSpPr>
            <p:nvPr/>
          </p:nvSpPr>
          <p:spPr bwMode="auto">
            <a:xfrm>
              <a:off x="5022" y="1993"/>
              <a:ext cx="27" cy="2"/>
            </a:xfrm>
            <a:custGeom>
              <a:avLst/>
              <a:gdLst>
                <a:gd name="T0" fmla="*/ 0 w 242"/>
                <a:gd name="T1" fmla="*/ 0 h 25"/>
                <a:gd name="T2" fmla="*/ 242 w 242"/>
                <a:gd name="T3" fmla="*/ 0 h 25"/>
                <a:gd name="T4" fmla="*/ 242 w 242"/>
                <a:gd name="T5" fmla="*/ 25 h 25"/>
                <a:gd name="T6" fmla="*/ 15 w 242"/>
                <a:gd name="T7" fmla="*/ 25 h 25"/>
                <a:gd name="T8" fmla="*/ 0 w 242"/>
                <a:gd name="T9" fmla="*/ 0 h 25"/>
                <a:gd name="T10" fmla="*/ 0 w 242"/>
                <a:gd name="T11" fmla="*/ 0 h 25"/>
                <a:gd name="T12" fmla="*/ 0 60000 65536"/>
                <a:gd name="T13" fmla="*/ 0 60000 65536"/>
                <a:gd name="T14" fmla="*/ 0 60000 65536"/>
                <a:gd name="T15" fmla="*/ 0 60000 65536"/>
                <a:gd name="T16" fmla="*/ 0 60000 65536"/>
                <a:gd name="T17" fmla="*/ 0 60000 65536"/>
                <a:gd name="T18" fmla="*/ 0 w 242"/>
                <a:gd name="T19" fmla="*/ 0 h 25"/>
                <a:gd name="T20" fmla="*/ 242 w 242"/>
                <a:gd name="T21" fmla="*/ 25 h 25"/>
              </a:gdLst>
              <a:ahLst/>
              <a:cxnLst>
                <a:cxn ang="T12">
                  <a:pos x="T0" y="T1"/>
                </a:cxn>
                <a:cxn ang="T13">
                  <a:pos x="T2" y="T3"/>
                </a:cxn>
                <a:cxn ang="T14">
                  <a:pos x="T4" y="T5"/>
                </a:cxn>
                <a:cxn ang="T15">
                  <a:pos x="T6" y="T7"/>
                </a:cxn>
                <a:cxn ang="T16">
                  <a:pos x="T8" y="T9"/>
                </a:cxn>
                <a:cxn ang="T17">
                  <a:pos x="T10" y="T11"/>
                </a:cxn>
              </a:cxnLst>
              <a:rect l="T18" t="T19" r="T20" b="T21"/>
              <a:pathLst>
                <a:path w="242" h="25">
                  <a:moveTo>
                    <a:pt x="0" y="0"/>
                  </a:moveTo>
                  <a:lnTo>
                    <a:pt x="242" y="0"/>
                  </a:lnTo>
                  <a:lnTo>
                    <a:pt x="242" y="25"/>
                  </a:lnTo>
                  <a:lnTo>
                    <a:pt x="15" y="25"/>
                  </a:lnTo>
                  <a:lnTo>
                    <a:pt x="0" y="0"/>
                  </a:lnTo>
                  <a:close/>
                </a:path>
              </a:pathLst>
            </a:custGeom>
            <a:solidFill>
              <a:srgbClr val="000000"/>
            </a:solidFill>
            <a:ln w="9525">
              <a:noFill/>
              <a:round/>
              <a:headEnd/>
              <a:tailEnd/>
            </a:ln>
          </p:spPr>
          <p:txBody>
            <a:bodyPr/>
            <a:lstStyle/>
            <a:p>
              <a:endParaRPr lang="en-US"/>
            </a:p>
          </p:txBody>
        </p:sp>
        <p:sp>
          <p:nvSpPr>
            <p:cNvPr id="5432" name="Freeform 309"/>
            <p:cNvSpPr>
              <a:spLocks/>
            </p:cNvSpPr>
            <p:nvPr/>
          </p:nvSpPr>
          <p:spPr bwMode="auto">
            <a:xfrm>
              <a:off x="5025" y="1999"/>
              <a:ext cx="22" cy="3"/>
            </a:xfrm>
            <a:custGeom>
              <a:avLst/>
              <a:gdLst>
                <a:gd name="T0" fmla="*/ 0 w 194"/>
                <a:gd name="T1" fmla="*/ 0 h 28"/>
                <a:gd name="T2" fmla="*/ 194 w 194"/>
                <a:gd name="T3" fmla="*/ 0 h 28"/>
                <a:gd name="T4" fmla="*/ 163 w 194"/>
                <a:gd name="T5" fmla="*/ 28 h 28"/>
                <a:gd name="T6" fmla="*/ 24 w 194"/>
                <a:gd name="T7" fmla="*/ 28 h 28"/>
                <a:gd name="T8" fmla="*/ 0 w 194"/>
                <a:gd name="T9" fmla="*/ 0 h 28"/>
                <a:gd name="T10" fmla="*/ 0 w 194"/>
                <a:gd name="T11" fmla="*/ 0 h 28"/>
                <a:gd name="T12" fmla="*/ 0 60000 65536"/>
                <a:gd name="T13" fmla="*/ 0 60000 65536"/>
                <a:gd name="T14" fmla="*/ 0 60000 65536"/>
                <a:gd name="T15" fmla="*/ 0 60000 65536"/>
                <a:gd name="T16" fmla="*/ 0 60000 65536"/>
                <a:gd name="T17" fmla="*/ 0 60000 65536"/>
                <a:gd name="T18" fmla="*/ 0 w 194"/>
                <a:gd name="T19" fmla="*/ 0 h 28"/>
                <a:gd name="T20" fmla="*/ 194 w 194"/>
                <a:gd name="T21" fmla="*/ 28 h 28"/>
              </a:gdLst>
              <a:ahLst/>
              <a:cxnLst>
                <a:cxn ang="T12">
                  <a:pos x="T0" y="T1"/>
                </a:cxn>
                <a:cxn ang="T13">
                  <a:pos x="T2" y="T3"/>
                </a:cxn>
                <a:cxn ang="T14">
                  <a:pos x="T4" y="T5"/>
                </a:cxn>
                <a:cxn ang="T15">
                  <a:pos x="T6" y="T7"/>
                </a:cxn>
                <a:cxn ang="T16">
                  <a:pos x="T8" y="T9"/>
                </a:cxn>
                <a:cxn ang="T17">
                  <a:pos x="T10" y="T11"/>
                </a:cxn>
              </a:cxnLst>
              <a:rect l="T18" t="T19" r="T20" b="T21"/>
              <a:pathLst>
                <a:path w="194" h="28">
                  <a:moveTo>
                    <a:pt x="0" y="0"/>
                  </a:moveTo>
                  <a:lnTo>
                    <a:pt x="194" y="0"/>
                  </a:lnTo>
                  <a:lnTo>
                    <a:pt x="163" y="28"/>
                  </a:lnTo>
                  <a:lnTo>
                    <a:pt x="24" y="28"/>
                  </a:lnTo>
                  <a:lnTo>
                    <a:pt x="0" y="0"/>
                  </a:lnTo>
                  <a:close/>
                </a:path>
              </a:pathLst>
            </a:custGeom>
            <a:solidFill>
              <a:srgbClr val="000000"/>
            </a:solidFill>
            <a:ln w="9525">
              <a:noFill/>
              <a:round/>
              <a:headEnd/>
              <a:tailEnd/>
            </a:ln>
          </p:spPr>
          <p:txBody>
            <a:bodyPr/>
            <a:lstStyle/>
            <a:p>
              <a:endParaRPr lang="en-US"/>
            </a:p>
          </p:txBody>
        </p:sp>
        <p:sp>
          <p:nvSpPr>
            <p:cNvPr id="5433" name="Freeform 310"/>
            <p:cNvSpPr>
              <a:spLocks/>
            </p:cNvSpPr>
            <p:nvPr/>
          </p:nvSpPr>
          <p:spPr bwMode="auto">
            <a:xfrm>
              <a:off x="5026" y="2016"/>
              <a:ext cx="6" cy="7"/>
            </a:xfrm>
            <a:custGeom>
              <a:avLst/>
              <a:gdLst>
                <a:gd name="T0" fmla="*/ 0 w 48"/>
                <a:gd name="T1" fmla="*/ 70 h 70"/>
                <a:gd name="T2" fmla="*/ 48 w 48"/>
                <a:gd name="T3" fmla="*/ 70 h 70"/>
                <a:gd name="T4" fmla="*/ 48 w 48"/>
                <a:gd name="T5" fmla="*/ 0 h 70"/>
                <a:gd name="T6" fmla="*/ 0 w 48"/>
                <a:gd name="T7" fmla="*/ 0 h 70"/>
                <a:gd name="T8" fmla="*/ 0 w 48"/>
                <a:gd name="T9" fmla="*/ 70 h 70"/>
                <a:gd name="T10" fmla="*/ 0 w 48"/>
                <a:gd name="T11" fmla="*/ 70 h 70"/>
                <a:gd name="T12" fmla="*/ 0 60000 65536"/>
                <a:gd name="T13" fmla="*/ 0 60000 65536"/>
                <a:gd name="T14" fmla="*/ 0 60000 65536"/>
                <a:gd name="T15" fmla="*/ 0 60000 65536"/>
                <a:gd name="T16" fmla="*/ 0 60000 65536"/>
                <a:gd name="T17" fmla="*/ 0 60000 65536"/>
                <a:gd name="T18" fmla="*/ 0 w 48"/>
                <a:gd name="T19" fmla="*/ 0 h 70"/>
                <a:gd name="T20" fmla="*/ 48 w 48"/>
                <a:gd name="T21" fmla="*/ 70 h 70"/>
              </a:gdLst>
              <a:ahLst/>
              <a:cxnLst>
                <a:cxn ang="T12">
                  <a:pos x="T0" y="T1"/>
                </a:cxn>
                <a:cxn ang="T13">
                  <a:pos x="T2" y="T3"/>
                </a:cxn>
                <a:cxn ang="T14">
                  <a:pos x="T4" y="T5"/>
                </a:cxn>
                <a:cxn ang="T15">
                  <a:pos x="T6" y="T7"/>
                </a:cxn>
                <a:cxn ang="T16">
                  <a:pos x="T8" y="T9"/>
                </a:cxn>
                <a:cxn ang="T17">
                  <a:pos x="T10" y="T11"/>
                </a:cxn>
              </a:cxnLst>
              <a:rect l="T18" t="T19" r="T20" b="T21"/>
              <a:pathLst>
                <a:path w="48" h="70">
                  <a:moveTo>
                    <a:pt x="0" y="70"/>
                  </a:moveTo>
                  <a:lnTo>
                    <a:pt x="48" y="70"/>
                  </a:lnTo>
                  <a:lnTo>
                    <a:pt x="48" y="0"/>
                  </a:lnTo>
                  <a:lnTo>
                    <a:pt x="0" y="0"/>
                  </a:lnTo>
                  <a:lnTo>
                    <a:pt x="0" y="70"/>
                  </a:lnTo>
                  <a:close/>
                </a:path>
              </a:pathLst>
            </a:custGeom>
            <a:solidFill>
              <a:srgbClr val="000000"/>
            </a:solidFill>
            <a:ln w="9525">
              <a:noFill/>
              <a:round/>
              <a:headEnd/>
              <a:tailEnd/>
            </a:ln>
          </p:spPr>
          <p:txBody>
            <a:bodyPr/>
            <a:lstStyle/>
            <a:p>
              <a:endParaRPr lang="en-US"/>
            </a:p>
          </p:txBody>
        </p:sp>
        <p:sp>
          <p:nvSpPr>
            <p:cNvPr id="5434" name="Freeform 311"/>
            <p:cNvSpPr>
              <a:spLocks/>
            </p:cNvSpPr>
            <p:nvPr/>
          </p:nvSpPr>
          <p:spPr bwMode="auto">
            <a:xfrm>
              <a:off x="5035" y="2016"/>
              <a:ext cx="5" cy="7"/>
            </a:xfrm>
            <a:custGeom>
              <a:avLst/>
              <a:gdLst>
                <a:gd name="T0" fmla="*/ 0 w 48"/>
                <a:gd name="T1" fmla="*/ 70 h 70"/>
                <a:gd name="T2" fmla="*/ 48 w 48"/>
                <a:gd name="T3" fmla="*/ 70 h 70"/>
                <a:gd name="T4" fmla="*/ 48 w 48"/>
                <a:gd name="T5" fmla="*/ 0 h 70"/>
                <a:gd name="T6" fmla="*/ 0 w 48"/>
                <a:gd name="T7" fmla="*/ 0 h 70"/>
                <a:gd name="T8" fmla="*/ 0 w 48"/>
                <a:gd name="T9" fmla="*/ 70 h 70"/>
                <a:gd name="T10" fmla="*/ 0 w 48"/>
                <a:gd name="T11" fmla="*/ 70 h 70"/>
                <a:gd name="T12" fmla="*/ 0 60000 65536"/>
                <a:gd name="T13" fmla="*/ 0 60000 65536"/>
                <a:gd name="T14" fmla="*/ 0 60000 65536"/>
                <a:gd name="T15" fmla="*/ 0 60000 65536"/>
                <a:gd name="T16" fmla="*/ 0 60000 65536"/>
                <a:gd name="T17" fmla="*/ 0 60000 65536"/>
                <a:gd name="T18" fmla="*/ 0 w 48"/>
                <a:gd name="T19" fmla="*/ 0 h 70"/>
                <a:gd name="T20" fmla="*/ 48 w 48"/>
                <a:gd name="T21" fmla="*/ 70 h 70"/>
              </a:gdLst>
              <a:ahLst/>
              <a:cxnLst>
                <a:cxn ang="T12">
                  <a:pos x="T0" y="T1"/>
                </a:cxn>
                <a:cxn ang="T13">
                  <a:pos x="T2" y="T3"/>
                </a:cxn>
                <a:cxn ang="T14">
                  <a:pos x="T4" y="T5"/>
                </a:cxn>
                <a:cxn ang="T15">
                  <a:pos x="T6" y="T7"/>
                </a:cxn>
                <a:cxn ang="T16">
                  <a:pos x="T8" y="T9"/>
                </a:cxn>
                <a:cxn ang="T17">
                  <a:pos x="T10" y="T11"/>
                </a:cxn>
              </a:cxnLst>
              <a:rect l="T18" t="T19" r="T20" b="T21"/>
              <a:pathLst>
                <a:path w="48" h="70">
                  <a:moveTo>
                    <a:pt x="0" y="70"/>
                  </a:moveTo>
                  <a:lnTo>
                    <a:pt x="48" y="70"/>
                  </a:lnTo>
                  <a:lnTo>
                    <a:pt x="48" y="0"/>
                  </a:lnTo>
                  <a:lnTo>
                    <a:pt x="0" y="0"/>
                  </a:lnTo>
                  <a:lnTo>
                    <a:pt x="0" y="70"/>
                  </a:lnTo>
                  <a:close/>
                </a:path>
              </a:pathLst>
            </a:custGeom>
            <a:solidFill>
              <a:srgbClr val="000000"/>
            </a:solidFill>
            <a:ln w="9525">
              <a:noFill/>
              <a:round/>
              <a:headEnd/>
              <a:tailEnd/>
            </a:ln>
          </p:spPr>
          <p:txBody>
            <a:bodyPr/>
            <a:lstStyle/>
            <a:p>
              <a:endParaRPr lang="en-US"/>
            </a:p>
          </p:txBody>
        </p:sp>
        <p:sp>
          <p:nvSpPr>
            <p:cNvPr id="5435" name="Freeform 312"/>
            <p:cNvSpPr>
              <a:spLocks/>
            </p:cNvSpPr>
            <p:nvPr/>
          </p:nvSpPr>
          <p:spPr bwMode="auto">
            <a:xfrm>
              <a:off x="5043" y="2016"/>
              <a:ext cx="5" cy="7"/>
            </a:xfrm>
            <a:custGeom>
              <a:avLst/>
              <a:gdLst>
                <a:gd name="T0" fmla="*/ 0 w 48"/>
                <a:gd name="T1" fmla="*/ 70 h 70"/>
                <a:gd name="T2" fmla="*/ 48 w 48"/>
                <a:gd name="T3" fmla="*/ 70 h 70"/>
                <a:gd name="T4" fmla="*/ 48 w 48"/>
                <a:gd name="T5" fmla="*/ 0 h 70"/>
                <a:gd name="T6" fmla="*/ 0 w 48"/>
                <a:gd name="T7" fmla="*/ 0 h 70"/>
                <a:gd name="T8" fmla="*/ 0 w 48"/>
                <a:gd name="T9" fmla="*/ 70 h 70"/>
                <a:gd name="T10" fmla="*/ 0 w 48"/>
                <a:gd name="T11" fmla="*/ 70 h 70"/>
                <a:gd name="T12" fmla="*/ 0 60000 65536"/>
                <a:gd name="T13" fmla="*/ 0 60000 65536"/>
                <a:gd name="T14" fmla="*/ 0 60000 65536"/>
                <a:gd name="T15" fmla="*/ 0 60000 65536"/>
                <a:gd name="T16" fmla="*/ 0 60000 65536"/>
                <a:gd name="T17" fmla="*/ 0 60000 65536"/>
                <a:gd name="T18" fmla="*/ 0 w 48"/>
                <a:gd name="T19" fmla="*/ 0 h 70"/>
                <a:gd name="T20" fmla="*/ 48 w 48"/>
                <a:gd name="T21" fmla="*/ 70 h 70"/>
              </a:gdLst>
              <a:ahLst/>
              <a:cxnLst>
                <a:cxn ang="T12">
                  <a:pos x="T0" y="T1"/>
                </a:cxn>
                <a:cxn ang="T13">
                  <a:pos x="T2" y="T3"/>
                </a:cxn>
                <a:cxn ang="T14">
                  <a:pos x="T4" y="T5"/>
                </a:cxn>
                <a:cxn ang="T15">
                  <a:pos x="T6" y="T7"/>
                </a:cxn>
                <a:cxn ang="T16">
                  <a:pos x="T8" y="T9"/>
                </a:cxn>
                <a:cxn ang="T17">
                  <a:pos x="T10" y="T11"/>
                </a:cxn>
              </a:cxnLst>
              <a:rect l="T18" t="T19" r="T20" b="T21"/>
              <a:pathLst>
                <a:path w="48" h="70">
                  <a:moveTo>
                    <a:pt x="0" y="70"/>
                  </a:moveTo>
                  <a:lnTo>
                    <a:pt x="48" y="70"/>
                  </a:lnTo>
                  <a:lnTo>
                    <a:pt x="48" y="0"/>
                  </a:lnTo>
                  <a:lnTo>
                    <a:pt x="0" y="0"/>
                  </a:lnTo>
                  <a:lnTo>
                    <a:pt x="0" y="70"/>
                  </a:lnTo>
                  <a:close/>
                </a:path>
              </a:pathLst>
            </a:custGeom>
            <a:solidFill>
              <a:srgbClr val="000000"/>
            </a:solidFill>
            <a:ln w="9525">
              <a:noFill/>
              <a:round/>
              <a:headEnd/>
              <a:tailEnd/>
            </a:ln>
          </p:spPr>
          <p:txBody>
            <a:bodyPr/>
            <a:lstStyle/>
            <a:p>
              <a:endParaRPr lang="en-US"/>
            </a:p>
          </p:txBody>
        </p:sp>
        <p:sp>
          <p:nvSpPr>
            <p:cNvPr id="5436" name="Freeform 313"/>
            <p:cNvSpPr>
              <a:spLocks/>
            </p:cNvSpPr>
            <p:nvPr/>
          </p:nvSpPr>
          <p:spPr bwMode="auto">
            <a:xfrm>
              <a:off x="5026" y="2027"/>
              <a:ext cx="6" cy="8"/>
            </a:xfrm>
            <a:custGeom>
              <a:avLst/>
              <a:gdLst>
                <a:gd name="T0" fmla="*/ 0 w 49"/>
                <a:gd name="T1" fmla="*/ 71 h 71"/>
                <a:gd name="T2" fmla="*/ 49 w 49"/>
                <a:gd name="T3" fmla="*/ 71 h 71"/>
                <a:gd name="T4" fmla="*/ 49 w 49"/>
                <a:gd name="T5" fmla="*/ 0 h 71"/>
                <a:gd name="T6" fmla="*/ 0 w 49"/>
                <a:gd name="T7" fmla="*/ 0 h 71"/>
                <a:gd name="T8" fmla="*/ 0 w 49"/>
                <a:gd name="T9" fmla="*/ 71 h 71"/>
                <a:gd name="T10" fmla="*/ 0 w 49"/>
                <a:gd name="T11" fmla="*/ 71 h 71"/>
                <a:gd name="T12" fmla="*/ 0 60000 65536"/>
                <a:gd name="T13" fmla="*/ 0 60000 65536"/>
                <a:gd name="T14" fmla="*/ 0 60000 65536"/>
                <a:gd name="T15" fmla="*/ 0 60000 65536"/>
                <a:gd name="T16" fmla="*/ 0 60000 65536"/>
                <a:gd name="T17" fmla="*/ 0 60000 65536"/>
                <a:gd name="T18" fmla="*/ 0 w 49"/>
                <a:gd name="T19" fmla="*/ 0 h 71"/>
                <a:gd name="T20" fmla="*/ 49 w 49"/>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49" h="71">
                  <a:moveTo>
                    <a:pt x="0" y="71"/>
                  </a:moveTo>
                  <a:lnTo>
                    <a:pt x="49" y="71"/>
                  </a:lnTo>
                  <a:lnTo>
                    <a:pt x="49" y="0"/>
                  </a:lnTo>
                  <a:lnTo>
                    <a:pt x="0" y="0"/>
                  </a:lnTo>
                  <a:lnTo>
                    <a:pt x="0" y="71"/>
                  </a:lnTo>
                  <a:close/>
                </a:path>
              </a:pathLst>
            </a:custGeom>
            <a:solidFill>
              <a:srgbClr val="000000"/>
            </a:solidFill>
            <a:ln w="9525">
              <a:noFill/>
              <a:round/>
              <a:headEnd/>
              <a:tailEnd/>
            </a:ln>
          </p:spPr>
          <p:txBody>
            <a:bodyPr/>
            <a:lstStyle/>
            <a:p>
              <a:endParaRPr lang="en-US"/>
            </a:p>
          </p:txBody>
        </p:sp>
        <p:sp>
          <p:nvSpPr>
            <p:cNvPr id="5437" name="Freeform 314"/>
            <p:cNvSpPr>
              <a:spLocks/>
            </p:cNvSpPr>
            <p:nvPr/>
          </p:nvSpPr>
          <p:spPr bwMode="auto">
            <a:xfrm>
              <a:off x="5034" y="2027"/>
              <a:ext cx="6" cy="8"/>
            </a:xfrm>
            <a:custGeom>
              <a:avLst/>
              <a:gdLst>
                <a:gd name="T0" fmla="*/ 0 w 49"/>
                <a:gd name="T1" fmla="*/ 71 h 71"/>
                <a:gd name="T2" fmla="*/ 49 w 49"/>
                <a:gd name="T3" fmla="*/ 71 h 71"/>
                <a:gd name="T4" fmla="*/ 49 w 49"/>
                <a:gd name="T5" fmla="*/ 0 h 71"/>
                <a:gd name="T6" fmla="*/ 0 w 49"/>
                <a:gd name="T7" fmla="*/ 0 h 71"/>
                <a:gd name="T8" fmla="*/ 0 w 49"/>
                <a:gd name="T9" fmla="*/ 71 h 71"/>
                <a:gd name="T10" fmla="*/ 0 w 49"/>
                <a:gd name="T11" fmla="*/ 71 h 71"/>
                <a:gd name="T12" fmla="*/ 0 60000 65536"/>
                <a:gd name="T13" fmla="*/ 0 60000 65536"/>
                <a:gd name="T14" fmla="*/ 0 60000 65536"/>
                <a:gd name="T15" fmla="*/ 0 60000 65536"/>
                <a:gd name="T16" fmla="*/ 0 60000 65536"/>
                <a:gd name="T17" fmla="*/ 0 60000 65536"/>
                <a:gd name="T18" fmla="*/ 0 w 49"/>
                <a:gd name="T19" fmla="*/ 0 h 71"/>
                <a:gd name="T20" fmla="*/ 49 w 49"/>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49" h="71">
                  <a:moveTo>
                    <a:pt x="0" y="71"/>
                  </a:moveTo>
                  <a:lnTo>
                    <a:pt x="49" y="71"/>
                  </a:lnTo>
                  <a:lnTo>
                    <a:pt x="49" y="0"/>
                  </a:lnTo>
                  <a:lnTo>
                    <a:pt x="0" y="0"/>
                  </a:lnTo>
                  <a:lnTo>
                    <a:pt x="0" y="71"/>
                  </a:lnTo>
                  <a:close/>
                </a:path>
              </a:pathLst>
            </a:custGeom>
            <a:solidFill>
              <a:srgbClr val="000000"/>
            </a:solidFill>
            <a:ln w="9525">
              <a:noFill/>
              <a:round/>
              <a:headEnd/>
              <a:tailEnd/>
            </a:ln>
          </p:spPr>
          <p:txBody>
            <a:bodyPr/>
            <a:lstStyle/>
            <a:p>
              <a:endParaRPr lang="en-US"/>
            </a:p>
          </p:txBody>
        </p:sp>
        <p:sp>
          <p:nvSpPr>
            <p:cNvPr id="5438" name="Freeform 315"/>
            <p:cNvSpPr>
              <a:spLocks/>
            </p:cNvSpPr>
            <p:nvPr/>
          </p:nvSpPr>
          <p:spPr bwMode="auto">
            <a:xfrm>
              <a:off x="5042" y="2027"/>
              <a:ext cx="6" cy="8"/>
            </a:xfrm>
            <a:custGeom>
              <a:avLst/>
              <a:gdLst>
                <a:gd name="T0" fmla="*/ 0 w 48"/>
                <a:gd name="T1" fmla="*/ 71 h 71"/>
                <a:gd name="T2" fmla="*/ 48 w 48"/>
                <a:gd name="T3" fmla="*/ 71 h 71"/>
                <a:gd name="T4" fmla="*/ 48 w 48"/>
                <a:gd name="T5" fmla="*/ 0 h 71"/>
                <a:gd name="T6" fmla="*/ 0 w 48"/>
                <a:gd name="T7" fmla="*/ 0 h 71"/>
                <a:gd name="T8" fmla="*/ 0 w 48"/>
                <a:gd name="T9" fmla="*/ 71 h 71"/>
                <a:gd name="T10" fmla="*/ 0 w 48"/>
                <a:gd name="T11" fmla="*/ 71 h 71"/>
                <a:gd name="T12" fmla="*/ 0 60000 65536"/>
                <a:gd name="T13" fmla="*/ 0 60000 65536"/>
                <a:gd name="T14" fmla="*/ 0 60000 65536"/>
                <a:gd name="T15" fmla="*/ 0 60000 65536"/>
                <a:gd name="T16" fmla="*/ 0 60000 65536"/>
                <a:gd name="T17" fmla="*/ 0 60000 65536"/>
                <a:gd name="T18" fmla="*/ 0 w 48"/>
                <a:gd name="T19" fmla="*/ 0 h 71"/>
                <a:gd name="T20" fmla="*/ 48 w 48"/>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48" h="71">
                  <a:moveTo>
                    <a:pt x="0" y="71"/>
                  </a:moveTo>
                  <a:lnTo>
                    <a:pt x="48" y="71"/>
                  </a:lnTo>
                  <a:lnTo>
                    <a:pt x="48" y="0"/>
                  </a:lnTo>
                  <a:lnTo>
                    <a:pt x="0" y="0"/>
                  </a:lnTo>
                  <a:lnTo>
                    <a:pt x="0" y="71"/>
                  </a:lnTo>
                  <a:close/>
                </a:path>
              </a:pathLst>
            </a:custGeom>
            <a:solidFill>
              <a:srgbClr val="000000"/>
            </a:solidFill>
            <a:ln w="9525">
              <a:noFill/>
              <a:round/>
              <a:headEnd/>
              <a:tailEnd/>
            </a:ln>
          </p:spPr>
          <p:txBody>
            <a:bodyPr/>
            <a:lstStyle/>
            <a:p>
              <a:endParaRPr lang="en-US"/>
            </a:p>
          </p:txBody>
        </p:sp>
        <p:sp>
          <p:nvSpPr>
            <p:cNvPr id="5439" name="Freeform 316"/>
            <p:cNvSpPr>
              <a:spLocks/>
            </p:cNvSpPr>
            <p:nvPr/>
          </p:nvSpPr>
          <p:spPr bwMode="auto">
            <a:xfrm>
              <a:off x="5026" y="2040"/>
              <a:ext cx="6" cy="7"/>
            </a:xfrm>
            <a:custGeom>
              <a:avLst/>
              <a:gdLst>
                <a:gd name="T0" fmla="*/ 0 w 48"/>
                <a:gd name="T1" fmla="*/ 70 h 70"/>
                <a:gd name="T2" fmla="*/ 48 w 48"/>
                <a:gd name="T3" fmla="*/ 70 h 70"/>
                <a:gd name="T4" fmla="*/ 48 w 48"/>
                <a:gd name="T5" fmla="*/ 0 h 70"/>
                <a:gd name="T6" fmla="*/ 0 w 48"/>
                <a:gd name="T7" fmla="*/ 0 h 70"/>
                <a:gd name="T8" fmla="*/ 0 w 48"/>
                <a:gd name="T9" fmla="*/ 70 h 70"/>
                <a:gd name="T10" fmla="*/ 0 w 48"/>
                <a:gd name="T11" fmla="*/ 70 h 70"/>
                <a:gd name="T12" fmla="*/ 0 60000 65536"/>
                <a:gd name="T13" fmla="*/ 0 60000 65536"/>
                <a:gd name="T14" fmla="*/ 0 60000 65536"/>
                <a:gd name="T15" fmla="*/ 0 60000 65536"/>
                <a:gd name="T16" fmla="*/ 0 60000 65536"/>
                <a:gd name="T17" fmla="*/ 0 60000 65536"/>
                <a:gd name="T18" fmla="*/ 0 w 48"/>
                <a:gd name="T19" fmla="*/ 0 h 70"/>
                <a:gd name="T20" fmla="*/ 48 w 48"/>
                <a:gd name="T21" fmla="*/ 70 h 70"/>
              </a:gdLst>
              <a:ahLst/>
              <a:cxnLst>
                <a:cxn ang="T12">
                  <a:pos x="T0" y="T1"/>
                </a:cxn>
                <a:cxn ang="T13">
                  <a:pos x="T2" y="T3"/>
                </a:cxn>
                <a:cxn ang="T14">
                  <a:pos x="T4" y="T5"/>
                </a:cxn>
                <a:cxn ang="T15">
                  <a:pos x="T6" y="T7"/>
                </a:cxn>
                <a:cxn ang="T16">
                  <a:pos x="T8" y="T9"/>
                </a:cxn>
                <a:cxn ang="T17">
                  <a:pos x="T10" y="T11"/>
                </a:cxn>
              </a:cxnLst>
              <a:rect l="T18" t="T19" r="T20" b="T21"/>
              <a:pathLst>
                <a:path w="48" h="70">
                  <a:moveTo>
                    <a:pt x="0" y="70"/>
                  </a:moveTo>
                  <a:lnTo>
                    <a:pt x="48" y="70"/>
                  </a:lnTo>
                  <a:lnTo>
                    <a:pt x="48" y="0"/>
                  </a:lnTo>
                  <a:lnTo>
                    <a:pt x="0" y="0"/>
                  </a:lnTo>
                  <a:lnTo>
                    <a:pt x="0" y="70"/>
                  </a:lnTo>
                  <a:close/>
                </a:path>
              </a:pathLst>
            </a:custGeom>
            <a:solidFill>
              <a:srgbClr val="000000"/>
            </a:solidFill>
            <a:ln w="9525">
              <a:noFill/>
              <a:round/>
              <a:headEnd/>
              <a:tailEnd/>
            </a:ln>
          </p:spPr>
          <p:txBody>
            <a:bodyPr/>
            <a:lstStyle/>
            <a:p>
              <a:endParaRPr lang="en-US"/>
            </a:p>
          </p:txBody>
        </p:sp>
        <p:sp>
          <p:nvSpPr>
            <p:cNvPr id="5440" name="Freeform 317"/>
            <p:cNvSpPr>
              <a:spLocks/>
            </p:cNvSpPr>
            <p:nvPr/>
          </p:nvSpPr>
          <p:spPr bwMode="auto">
            <a:xfrm>
              <a:off x="5035" y="2040"/>
              <a:ext cx="5" cy="7"/>
            </a:xfrm>
            <a:custGeom>
              <a:avLst/>
              <a:gdLst>
                <a:gd name="T0" fmla="*/ 0 w 48"/>
                <a:gd name="T1" fmla="*/ 70 h 70"/>
                <a:gd name="T2" fmla="*/ 48 w 48"/>
                <a:gd name="T3" fmla="*/ 70 h 70"/>
                <a:gd name="T4" fmla="*/ 48 w 48"/>
                <a:gd name="T5" fmla="*/ 0 h 70"/>
                <a:gd name="T6" fmla="*/ 0 w 48"/>
                <a:gd name="T7" fmla="*/ 0 h 70"/>
                <a:gd name="T8" fmla="*/ 0 w 48"/>
                <a:gd name="T9" fmla="*/ 70 h 70"/>
                <a:gd name="T10" fmla="*/ 0 w 48"/>
                <a:gd name="T11" fmla="*/ 70 h 70"/>
                <a:gd name="T12" fmla="*/ 0 60000 65536"/>
                <a:gd name="T13" fmla="*/ 0 60000 65536"/>
                <a:gd name="T14" fmla="*/ 0 60000 65536"/>
                <a:gd name="T15" fmla="*/ 0 60000 65536"/>
                <a:gd name="T16" fmla="*/ 0 60000 65536"/>
                <a:gd name="T17" fmla="*/ 0 60000 65536"/>
                <a:gd name="T18" fmla="*/ 0 w 48"/>
                <a:gd name="T19" fmla="*/ 0 h 70"/>
                <a:gd name="T20" fmla="*/ 48 w 48"/>
                <a:gd name="T21" fmla="*/ 70 h 70"/>
              </a:gdLst>
              <a:ahLst/>
              <a:cxnLst>
                <a:cxn ang="T12">
                  <a:pos x="T0" y="T1"/>
                </a:cxn>
                <a:cxn ang="T13">
                  <a:pos x="T2" y="T3"/>
                </a:cxn>
                <a:cxn ang="T14">
                  <a:pos x="T4" y="T5"/>
                </a:cxn>
                <a:cxn ang="T15">
                  <a:pos x="T6" y="T7"/>
                </a:cxn>
                <a:cxn ang="T16">
                  <a:pos x="T8" y="T9"/>
                </a:cxn>
                <a:cxn ang="T17">
                  <a:pos x="T10" y="T11"/>
                </a:cxn>
              </a:cxnLst>
              <a:rect l="T18" t="T19" r="T20" b="T21"/>
              <a:pathLst>
                <a:path w="48" h="70">
                  <a:moveTo>
                    <a:pt x="0" y="70"/>
                  </a:moveTo>
                  <a:lnTo>
                    <a:pt x="48" y="70"/>
                  </a:lnTo>
                  <a:lnTo>
                    <a:pt x="48" y="0"/>
                  </a:lnTo>
                  <a:lnTo>
                    <a:pt x="0" y="0"/>
                  </a:lnTo>
                  <a:lnTo>
                    <a:pt x="0" y="70"/>
                  </a:lnTo>
                  <a:close/>
                </a:path>
              </a:pathLst>
            </a:custGeom>
            <a:solidFill>
              <a:srgbClr val="000000"/>
            </a:solidFill>
            <a:ln w="9525">
              <a:noFill/>
              <a:round/>
              <a:headEnd/>
              <a:tailEnd/>
            </a:ln>
          </p:spPr>
          <p:txBody>
            <a:bodyPr/>
            <a:lstStyle/>
            <a:p>
              <a:endParaRPr lang="en-US"/>
            </a:p>
          </p:txBody>
        </p:sp>
        <p:sp>
          <p:nvSpPr>
            <p:cNvPr id="5441" name="Freeform 318"/>
            <p:cNvSpPr>
              <a:spLocks/>
            </p:cNvSpPr>
            <p:nvPr/>
          </p:nvSpPr>
          <p:spPr bwMode="auto">
            <a:xfrm>
              <a:off x="5043" y="2040"/>
              <a:ext cx="5" cy="7"/>
            </a:xfrm>
            <a:custGeom>
              <a:avLst/>
              <a:gdLst>
                <a:gd name="T0" fmla="*/ 0 w 48"/>
                <a:gd name="T1" fmla="*/ 71 h 71"/>
                <a:gd name="T2" fmla="*/ 48 w 48"/>
                <a:gd name="T3" fmla="*/ 71 h 71"/>
                <a:gd name="T4" fmla="*/ 48 w 48"/>
                <a:gd name="T5" fmla="*/ 0 h 71"/>
                <a:gd name="T6" fmla="*/ 0 w 48"/>
                <a:gd name="T7" fmla="*/ 0 h 71"/>
                <a:gd name="T8" fmla="*/ 0 w 48"/>
                <a:gd name="T9" fmla="*/ 71 h 71"/>
                <a:gd name="T10" fmla="*/ 0 w 48"/>
                <a:gd name="T11" fmla="*/ 71 h 71"/>
                <a:gd name="T12" fmla="*/ 0 60000 65536"/>
                <a:gd name="T13" fmla="*/ 0 60000 65536"/>
                <a:gd name="T14" fmla="*/ 0 60000 65536"/>
                <a:gd name="T15" fmla="*/ 0 60000 65536"/>
                <a:gd name="T16" fmla="*/ 0 60000 65536"/>
                <a:gd name="T17" fmla="*/ 0 60000 65536"/>
                <a:gd name="T18" fmla="*/ 0 w 48"/>
                <a:gd name="T19" fmla="*/ 0 h 71"/>
                <a:gd name="T20" fmla="*/ 48 w 48"/>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48" h="71">
                  <a:moveTo>
                    <a:pt x="0" y="71"/>
                  </a:moveTo>
                  <a:lnTo>
                    <a:pt x="48" y="71"/>
                  </a:lnTo>
                  <a:lnTo>
                    <a:pt x="48" y="0"/>
                  </a:lnTo>
                  <a:lnTo>
                    <a:pt x="0" y="0"/>
                  </a:lnTo>
                  <a:lnTo>
                    <a:pt x="0" y="71"/>
                  </a:lnTo>
                  <a:close/>
                </a:path>
              </a:pathLst>
            </a:custGeom>
            <a:solidFill>
              <a:srgbClr val="000000"/>
            </a:solidFill>
            <a:ln w="9525">
              <a:noFill/>
              <a:round/>
              <a:headEnd/>
              <a:tailEnd/>
            </a:ln>
          </p:spPr>
          <p:txBody>
            <a:bodyPr/>
            <a:lstStyle/>
            <a:p>
              <a:endParaRPr lang="en-US"/>
            </a:p>
          </p:txBody>
        </p:sp>
        <p:sp>
          <p:nvSpPr>
            <p:cNvPr id="5442" name="Freeform 319"/>
            <p:cNvSpPr>
              <a:spLocks/>
            </p:cNvSpPr>
            <p:nvPr/>
          </p:nvSpPr>
          <p:spPr bwMode="auto">
            <a:xfrm>
              <a:off x="5026" y="2051"/>
              <a:ext cx="6" cy="8"/>
            </a:xfrm>
            <a:custGeom>
              <a:avLst/>
              <a:gdLst>
                <a:gd name="T0" fmla="*/ 0 w 48"/>
                <a:gd name="T1" fmla="*/ 70 h 70"/>
                <a:gd name="T2" fmla="*/ 48 w 48"/>
                <a:gd name="T3" fmla="*/ 70 h 70"/>
                <a:gd name="T4" fmla="*/ 48 w 48"/>
                <a:gd name="T5" fmla="*/ 0 h 70"/>
                <a:gd name="T6" fmla="*/ 0 w 48"/>
                <a:gd name="T7" fmla="*/ 0 h 70"/>
                <a:gd name="T8" fmla="*/ 0 w 48"/>
                <a:gd name="T9" fmla="*/ 70 h 70"/>
                <a:gd name="T10" fmla="*/ 0 w 48"/>
                <a:gd name="T11" fmla="*/ 70 h 70"/>
                <a:gd name="T12" fmla="*/ 0 60000 65536"/>
                <a:gd name="T13" fmla="*/ 0 60000 65536"/>
                <a:gd name="T14" fmla="*/ 0 60000 65536"/>
                <a:gd name="T15" fmla="*/ 0 60000 65536"/>
                <a:gd name="T16" fmla="*/ 0 60000 65536"/>
                <a:gd name="T17" fmla="*/ 0 60000 65536"/>
                <a:gd name="T18" fmla="*/ 0 w 48"/>
                <a:gd name="T19" fmla="*/ 0 h 70"/>
                <a:gd name="T20" fmla="*/ 48 w 48"/>
                <a:gd name="T21" fmla="*/ 70 h 70"/>
              </a:gdLst>
              <a:ahLst/>
              <a:cxnLst>
                <a:cxn ang="T12">
                  <a:pos x="T0" y="T1"/>
                </a:cxn>
                <a:cxn ang="T13">
                  <a:pos x="T2" y="T3"/>
                </a:cxn>
                <a:cxn ang="T14">
                  <a:pos x="T4" y="T5"/>
                </a:cxn>
                <a:cxn ang="T15">
                  <a:pos x="T6" y="T7"/>
                </a:cxn>
                <a:cxn ang="T16">
                  <a:pos x="T8" y="T9"/>
                </a:cxn>
                <a:cxn ang="T17">
                  <a:pos x="T10" y="T11"/>
                </a:cxn>
              </a:cxnLst>
              <a:rect l="T18" t="T19" r="T20" b="T21"/>
              <a:pathLst>
                <a:path w="48" h="70">
                  <a:moveTo>
                    <a:pt x="0" y="70"/>
                  </a:moveTo>
                  <a:lnTo>
                    <a:pt x="48" y="70"/>
                  </a:lnTo>
                  <a:lnTo>
                    <a:pt x="48" y="0"/>
                  </a:lnTo>
                  <a:lnTo>
                    <a:pt x="0" y="0"/>
                  </a:lnTo>
                  <a:lnTo>
                    <a:pt x="0" y="70"/>
                  </a:lnTo>
                  <a:close/>
                </a:path>
              </a:pathLst>
            </a:custGeom>
            <a:solidFill>
              <a:srgbClr val="000000"/>
            </a:solidFill>
            <a:ln w="9525">
              <a:noFill/>
              <a:round/>
              <a:headEnd/>
              <a:tailEnd/>
            </a:ln>
          </p:spPr>
          <p:txBody>
            <a:bodyPr/>
            <a:lstStyle/>
            <a:p>
              <a:endParaRPr lang="en-US"/>
            </a:p>
          </p:txBody>
        </p:sp>
        <p:sp>
          <p:nvSpPr>
            <p:cNvPr id="5443" name="Freeform 320"/>
            <p:cNvSpPr>
              <a:spLocks/>
            </p:cNvSpPr>
            <p:nvPr/>
          </p:nvSpPr>
          <p:spPr bwMode="auto">
            <a:xfrm>
              <a:off x="5035" y="2051"/>
              <a:ext cx="5" cy="8"/>
            </a:xfrm>
            <a:custGeom>
              <a:avLst/>
              <a:gdLst>
                <a:gd name="T0" fmla="*/ 0 w 48"/>
                <a:gd name="T1" fmla="*/ 70 h 70"/>
                <a:gd name="T2" fmla="*/ 48 w 48"/>
                <a:gd name="T3" fmla="*/ 70 h 70"/>
                <a:gd name="T4" fmla="*/ 48 w 48"/>
                <a:gd name="T5" fmla="*/ 0 h 70"/>
                <a:gd name="T6" fmla="*/ 0 w 48"/>
                <a:gd name="T7" fmla="*/ 0 h 70"/>
                <a:gd name="T8" fmla="*/ 0 w 48"/>
                <a:gd name="T9" fmla="*/ 70 h 70"/>
                <a:gd name="T10" fmla="*/ 0 w 48"/>
                <a:gd name="T11" fmla="*/ 70 h 70"/>
                <a:gd name="T12" fmla="*/ 0 60000 65536"/>
                <a:gd name="T13" fmla="*/ 0 60000 65536"/>
                <a:gd name="T14" fmla="*/ 0 60000 65536"/>
                <a:gd name="T15" fmla="*/ 0 60000 65536"/>
                <a:gd name="T16" fmla="*/ 0 60000 65536"/>
                <a:gd name="T17" fmla="*/ 0 60000 65536"/>
                <a:gd name="T18" fmla="*/ 0 w 48"/>
                <a:gd name="T19" fmla="*/ 0 h 70"/>
                <a:gd name="T20" fmla="*/ 48 w 48"/>
                <a:gd name="T21" fmla="*/ 70 h 70"/>
              </a:gdLst>
              <a:ahLst/>
              <a:cxnLst>
                <a:cxn ang="T12">
                  <a:pos x="T0" y="T1"/>
                </a:cxn>
                <a:cxn ang="T13">
                  <a:pos x="T2" y="T3"/>
                </a:cxn>
                <a:cxn ang="T14">
                  <a:pos x="T4" y="T5"/>
                </a:cxn>
                <a:cxn ang="T15">
                  <a:pos x="T6" y="T7"/>
                </a:cxn>
                <a:cxn ang="T16">
                  <a:pos x="T8" y="T9"/>
                </a:cxn>
                <a:cxn ang="T17">
                  <a:pos x="T10" y="T11"/>
                </a:cxn>
              </a:cxnLst>
              <a:rect l="T18" t="T19" r="T20" b="T21"/>
              <a:pathLst>
                <a:path w="48" h="70">
                  <a:moveTo>
                    <a:pt x="0" y="70"/>
                  </a:moveTo>
                  <a:lnTo>
                    <a:pt x="48" y="70"/>
                  </a:lnTo>
                  <a:lnTo>
                    <a:pt x="48" y="0"/>
                  </a:lnTo>
                  <a:lnTo>
                    <a:pt x="0" y="0"/>
                  </a:lnTo>
                  <a:lnTo>
                    <a:pt x="0" y="70"/>
                  </a:lnTo>
                  <a:close/>
                </a:path>
              </a:pathLst>
            </a:custGeom>
            <a:solidFill>
              <a:srgbClr val="000000"/>
            </a:solidFill>
            <a:ln w="9525">
              <a:noFill/>
              <a:round/>
              <a:headEnd/>
              <a:tailEnd/>
            </a:ln>
          </p:spPr>
          <p:txBody>
            <a:bodyPr/>
            <a:lstStyle/>
            <a:p>
              <a:endParaRPr lang="en-US"/>
            </a:p>
          </p:txBody>
        </p:sp>
        <p:sp>
          <p:nvSpPr>
            <p:cNvPr id="5444" name="Freeform 321"/>
            <p:cNvSpPr>
              <a:spLocks/>
            </p:cNvSpPr>
            <p:nvPr/>
          </p:nvSpPr>
          <p:spPr bwMode="auto">
            <a:xfrm>
              <a:off x="5043" y="2051"/>
              <a:ext cx="5" cy="8"/>
            </a:xfrm>
            <a:custGeom>
              <a:avLst/>
              <a:gdLst>
                <a:gd name="T0" fmla="*/ 0 w 48"/>
                <a:gd name="T1" fmla="*/ 70 h 70"/>
                <a:gd name="T2" fmla="*/ 48 w 48"/>
                <a:gd name="T3" fmla="*/ 70 h 70"/>
                <a:gd name="T4" fmla="*/ 48 w 48"/>
                <a:gd name="T5" fmla="*/ 0 h 70"/>
                <a:gd name="T6" fmla="*/ 0 w 48"/>
                <a:gd name="T7" fmla="*/ 0 h 70"/>
                <a:gd name="T8" fmla="*/ 0 w 48"/>
                <a:gd name="T9" fmla="*/ 70 h 70"/>
                <a:gd name="T10" fmla="*/ 0 w 48"/>
                <a:gd name="T11" fmla="*/ 70 h 70"/>
                <a:gd name="T12" fmla="*/ 0 60000 65536"/>
                <a:gd name="T13" fmla="*/ 0 60000 65536"/>
                <a:gd name="T14" fmla="*/ 0 60000 65536"/>
                <a:gd name="T15" fmla="*/ 0 60000 65536"/>
                <a:gd name="T16" fmla="*/ 0 60000 65536"/>
                <a:gd name="T17" fmla="*/ 0 60000 65536"/>
                <a:gd name="T18" fmla="*/ 0 w 48"/>
                <a:gd name="T19" fmla="*/ 0 h 70"/>
                <a:gd name="T20" fmla="*/ 48 w 48"/>
                <a:gd name="T21" fmla="*/ 70 h 70"/>
              </a:gdLst>
              <a:ahLst/>
              <a:cxnLst>
                <a:cxn ang="T12">
                  <a:pos x="T0" y="T1"/>
                </a:cxn>
                <a:cxn ang="T13">
                  <a:pos x="T2" y="T3"/>
                </a:cxn>
                <a:cxn ang="T14">
                  <a:pos x="T4" y="T5"/>
                </a:cxn>
                <a:cxn ang="T15">
                  <a:pos x="T6" y="T7"/>
                </a:cxn>
                <a:cxn ang="T16">
                  <a:pos x="T8" y="T9"/>
                </a:cxn>
                <a:cxn ang="T17">
                  <a:pos x="T10" y="T11"/>
                </a:cxn>
              </a:cxnLst>
              <a:rect l="T18" t="T19" r="T20" b="T21"/>
              <a:pathLst>
                <a:path w="48" h="70">
                  <a:moveTo>
                    <a:pt x="0" y="70"/>
                  </a:moveTo>
                  <a:lnTo>
                    <a:pt x="48" y="70"/>
                  </a:lnTo>
                  <a:lnTo>
                    <a:pt x="48" y="0"/>
                  </a:lnTo>
                  <a:lnTo>
                    <a:pt x="0" y="0"/>
                  </a:lnTo>
                  <a:lnTo>
                    <a:pt x="0" y="70"/>
                  </a:lnTo>
                  <a:close/>
                </a:path>
              </a:pathLst>
            </a:custGeom>
            <a:solidFill>
              <a:srgbClr val="000000"/>
            </a:solidFill>
            <a:ln w="9525">
              <a:noFill/>
              <a:round/>
              <a:headEnd/>
              <a:tailEnd/>
            </a:ln>
          </p:spPr>
          <p:txBody>
            <a:bodyPr/>
            <a:lstStyle/>
            <a:p>
              <a:endParaRPr lang="en-US"/>
            </a:p>
          </p:txBody>
        </p:sp>
        <p:sp>
          <p:nvSpPr>
            <p:cNvPr id="5445" name="Freeform 322"/>
            <p:cNvSpPr>
              <a:spLocks/>
            </p:cNvSpPr>
            <p:nvPr/>
          </p:nvSpPr>
          <p:spPr bwMode="auto">
            <a:xfrm>
              <a:off x="5026" y="2064"/>
              <a:ext cx="6" cy="8"/>
            </a:xfrm>
            <a:custGeom>
              <a:avLst/>
              <a:gdLst>
                <a:gd name="T0" fmla="*/ 0 w 48"/>
                <a:gd name="T1" fmla="*/ 71 h 71"/>
                <a:gd name="T2" fmla="*/ 48 w 48"/>
                <a:gd name="T3" fmla="*/ 71 h 71"/>
                <a:gd name="T4" fmla="*/ 48 w 48"/>
                <a:gd name="T5" fmla="*/ 0 h 71"/>
                <a:gd name="T6" fmla="*/ 0 w 48"/>
                <a:gd name="T7" fmla="*/ 0 h 71"/>
                <a:gd name="T8" fmla="*/ 0 w 48"/>
                <a:gd name="T9" fmla="*/ 71 h 71"/>
                <a:gd name="T10" fmla="*/ 0 w 48"/>
                <a:gd name="T11" fmla="*/ 71 h 71"/>
                <a:gd name="T12" fmla="*/ 0 60000 65536"/>
                <a:gd name="T13" fmla="*/ 0 60000 65536"/>
                <a:gd name="T14" fmla="*/ 0 60000 65536"/>
                <a:gd name="T15" fmla="*/ 0 60000 65536"/>
                <a:gd name="T16" fmla="*/ 0 60000 65536"/>
                <a:gd name="T17" fmla="*/ 0 60000 65536"/>
                <a:gd name="T18" fmla="*/ 0 w 48"/>
                <a:gd name="T19" fmla="*/ 0 h 71"/>
                <a:gd name="T20" fmla="*/ 48 w 48"/>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48" h="71">
                  <a:moveTo>
                    <a:pt x="0" y="71"/>
                  </a:moveTo>
                  <a:lnTo>
                    <a:pt x="48" y="71"/>
                  </a:lnTo>
                  <a:lnTo>
                    <a:pt x="48" y="0"/>
                  </a:lnTo>
                  <a:lnTo>
                    <a:pt x="0" y="0"/>
                  </a:lnTo>
                  <a:lnTo>
                    <a:pt x="0" y="71"/>
                  </a:lnTo>
                  <a:close/>
                </a:path>
              </a:pathLst>
            </a:custGeom>
            <a:solidFill>
              <a:srgbClr val="000000"/>
            </a:solidFill>
            <a:ln w="9525">
              <a:noFill/>
              <a:round/>
              <a:headEnd/>
              <a:tailEnd/>
            </a:ln>
          </p:spPr>
          <p:txBody>
            <a:bodyPr/>
            <a:lstStyle/>
            <a:p>
              <a:endParaRPr lang="en-US"/>
            </a:p>
          </p:txBody>
        </p:sp>
        <p:sp>
          <p:nvSpPr>
            <p:cNvPr id="5446" name="Freeform 323"/>
            <p:cNvSpPr>
              <a:spLocks/>
            </p:cNvSpPr>
            <p:nvPr/>
          </p:nvSpPr>
          <p:spPr bwMode="auto">
            <a:xfrm>
              <a:off x="5035" y="2064"/>
              <a:ext cx="5" cy="8"/>
            </a:xfrm>
            <a:custGeom>
              <a:avLst/>
              <a:gdLst>
                <a:gd name="T0" fmla="*/ 0 w 48"/>
                <a:gd name="T1" fmla="*/ 71 h 71"/>
                <a:gd name="T2" fmla="*/ 48 w 48"/>
                <a:gd name="T3" fmla="*/ 71 h 71"/>
                <a:gd name="T4" fmla="*/ 48 w 48"/>
                <a:gd name="T5" fmla="*/ 0 h 71"/>
                <a:gd name="T6" fmla="*/ 0 w 48"/>
                <a:gd name="T7" fmla="*/ 0 h 71"/>
                <a:gd name="T8" fmla="*/ 0 w 48"/>
                <a:gd name="T9" fmla="*/ 71 h 71"/>
                <a:gd name="T10" fmla="*/ 0 w 48"/>
                <a:gd name="T11" fmla="*/ 71 h 71"/>
                <a:gd name="T12" fmla="*/ 0 60000 65536"/>
                <a:gd name="T13" fmla="*/ 0 60000 65536"/>
                <a:gd name="T14" fmla="*/ 0 60000 65536"/>
                <a:gd name="T15" fmla="*/ 0 60000 65536"/>
                <a:gd name="T16" fmla="*/ 0 60000 65536"/>
                <a:gd name="T17" fmla="*/ 0 60000 65536"/>
                <a:gd name="T18" fmla="*/ 0 w 48"/>
                <a:gd name="T19" fmla="*/ 0 h 71"/>
                <a:gd name="T20" fmla="*/ 48 w 48"/>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48" h="71">
                  <a:moveTo>
                    <a:pt x="0" y="71"/>
                  </a:moveTo>
                  <a:lnTo>
                    <a:pt x="48" y="71"/>
                  </a:lnTo>
                  <a:lnTo>
                    <a:pt x="48" y="0"/>
                  </a:lnTo>
                  <a:lnTo>
                    <a:pt x="0" y="0"/>
                  </a:lnTo>
                  <a:lnTo>
                    <a:pt x="0" y="71"/>
                  </a:lnTo>
                  <a:close/>
                </a:path>
              </a:pathLst>
            </a:custGeom>
            <a:solidFill>
              <a:srgbClr val="000000"/>
            </a:solidFill>
            <a:ln w="9525">
              <a:noFill/>
              <a:round/>
              <a:headEnd/>
              <a:tailEnd/>
            </a:ln>
          </p:spPr>
          <p:txBody>
            <a:bodyPr/>
            <a:lstStyle/>
            <a:p>
              <a:endParaRPr lang="en-US"/>
            </a:p>
          </p:txBody>
        </p:sp>
        <p:sp>
          <p:nvSpPr>
            <p:cNvPr id="5447" name="Freeform 324"/>
            <p:cNvSpPr>
              <a:spLocks/>
            </p:cNvSpPr>
            <p:nvPr/>
          </p:nvSpPr>
          <p:spPr bwMode="auto">
            <a:xfrm>
              <a:off x="5043" y="2064"/>
              <a:ext cx="5" cy="8"/>
            </a:xfrm>
            <a:custGeom>
              <a:avLst/>
              <a:gdLst>
                <a:gd name="T0" fmla="*/ 0 w 48"/>
                <a:gd name="T1" fmla="*/ 71 h 71"/>
                <a:gd name="T2" fmla="*/ 48 w 48"/>
                <a:gd name="T3" fmla="*/ 71 h 71"/>
                <a:gd name="T4" fmla="*/ 48 w 48"/>
                <a:gd name="T5" fmla="*/ 0 h 71"/>
                <a:gd name="T6" fmla="*/ 0 w 48"/>
                <a:gd name="T7" fmla="*/ 0 h 71"/>
                <a:gd name="T8" fmla="*/ 0 w 48"/>
                <a:gd name="T9" fmla="*/ 71 h 71"/>
                <a:gd name="T10" fmla="*/ 0 w 48"/>
                <a:gd name="T11" fmla="*/ 71 h 71"/>
                <a:gd name="T12" fmla="*/ 0 60000 65536"/>
                <a:gd name="T13" fmla="*/ 0 60000 65536"/>
                <a:gd name="T14" fmla="*/ 0 60000 65536"/>
                <a:gd name="T15" fmla="*/ 0 60000 65536"/>
                <a:gd name="T16" fmla="*/ 0 60000 65536"/>
                <a:gd name="T17" fmla="*/ 0 60000 65536"/>
                <a:gd name="T18" fmla="*/ 0 w 48"/>
                <a:gd name="T19" fmla="*/ 0 h 71"/>
                <a:gd name="T20" fmla="*/ 48 w 48"/>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48" h="71">
                  <a:moveTo>
                    <a:pt x="0" y="71"/>
                  </a:moveTo>
                  <a:lnTo>
                    <a:pt x="48" y="71"/>
                  </a:lnTo>
                  <a:lnTo>
                    <a:pt x="48" y="0"/>
                  </a:lnTo>
                  <a:lnTo>
                    <a:pt x="0" y="0"/>
                  </a:lnTo>
                  <a:lnTo>
                    <a:pt x="0" y="71"/>
                  </a:lnTo>
                  <a:close/>
                </a:path>
              </a:pathLst>
            </a:custGeom>
            <a:solidFill>
              <a:srgbClr val="000000"/>
            </a:solidFill>
            <a:ln w="9525">
              <a:noFill/>
              <a:round/>
              <a:headEnd/>
              <a:tailEnd/>
            </a:ln>
          </p:spPr>
          <p:txBody>
            <a:bodyPr/>
            <a:lstStyle/>
            <a:p>
              <a:endParaRPr lang="en-US"/>
            </a:p>
          </p:txBody>
        </p:sp>
        <p:sp>
          <p:nvSpPr>
            <p:cNvPr id="5448" name="Freeform 325"/>
            <p:cNvSpPr>
              <a:spLocks/>
            </p:cNvSpPr>
            <p:nvPr/>
          </p:nvSpPr>
          <p:spPr bwMode="auto">
            <a:xfrm>
              <a:off x="5026" y="2076"/>
              <a:ext cx="6" cy="8"/>
            </a:xfrm>
            <a:custGeom>
              <a:avLst/>
              <a:gdLst>
                <a:gd name="T0" fmla="*/ 0 w 48"/>
                <a:gd name="T1" fmla="*/ 71 h 71"/>
                <a:gd name="T2" fmla="*/ 48 w 48"/>
                <a:gd name="T3" fmla="*/ 71 h 71"/>
                <a:gd name="T4" fmla="*/ 48 w 48"/>
                <a:gd name="T5" fmla="*/ 0 h 71"/>
                <a:gd name="T6" fmla="*/ 0 w 48"/>
                <a:gd name="T7" fmla="*/ 0 h 71"/>
                <a:gd name="T8" fmla="*/ 0 w 48"/>
                <a:gd name="T9" fmla="*/ 71 h 71"/>
                <a:gd name="T10" fmla="*/ 0 w 48"/>
                <a:gd name="T11" fmla="*/ 71 h 71"/>
                <a:gd name="T12" fmla="*/ 0 60000 65536"/>
                <a:gd name="T13" fmla="*/ 0 60000 65536"/>
                <a:gd name="T14" fmla="*/ 0 60000 65536"/>
                <a:gd name="T15" fmla="*/ 0 60000 65536"/>
                <a:gd name="T16" fmla="*/ 0 60000 65536"/>
                <a:gd name="T17" fmla="*/ 0 60000 65536"/>
                <a:gd name="T18" fmla="*/ 0 w 48"/>
                <a:gd name="T19" fmla="*/ 0 h 71"/>
                <a:gd name="T20" fmla="*/ 48 w 48"/>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48" h="71">
                  <a:moveTo>
                    <a:pt x="0" y="71"/>
                  </a:moveTo>
                  <a:lnTo>
                    <a:pt x="48" y="71"/>
                  </a:lnTo>
                  <a:lnTo>
                    <a:pt x="48" y="0"/>
                  </a:lnTo>
                  <a:lnTo>
                    <a:pt x="0" y="0"/>
                  </a:lnTo>
                  <a:lnTo>
                    <a:pt x="0" y="71"/>
                  </a:lnTo>
                  <a:close/>
                </a:path>
              </a:pathLst>
            </a:custGeom>
            <a:solidFill>
              <a:srgbClr val="000000"/>
            </a:solidFill>
            <a:ln w="9525">
              <a:noFill/>
              <a:round/>
              <a:headEnd/>
              <a:tailEnd/>
            </a:ln>
          </p:spPr>
          <p:txBody>
            <a:bodyPr/>
            <a:lstStyle/>
            <a:p>
              <a:endParaRPr lang="en-US"/>
            </a:p>
          </p:txBody>
        </p:sp>
        <p:sp>
          <p:nvSpPr>
            <p:cNvPr id="5449" name="Freeform 326"/>
            <p:cNvSpPr>
              <a:spLocks/>
            </p:cNvSpPr>
            <p:nvPr/>
          </p:nvSpPr>
          <p:spPr bwMode="auto">
            <a:xfrm>
              <a:off x="5035" y="2076"/>
              <a:ext cx="5" cy="8"/>
            </a:xfrm>
            <a:custGeom>
              <a:avLst/>
              <a:gdLst>
                <a:gd name="T0" fmla="*/ 0 w 48"/>
                <a:gd name="T1" fmla="*/ 71 h 71"/>
                <a:gd name="T2" fmla="*/ 48 w 48"/>
                <a:gd name="T3" fmla="*/ 71 h 71"/>
                <a:gd name="T4" fmla="*/ 48 w 48"/>
                <a:gd name="T5" fmla="*/ 0 h 71"/>
                <a:gd name="T6" fmla="*/ 0 w 48"/>
                <a:gd name="T7" fmla="*/ 0 h 71"/>
                <a:gd name="T8" fmla="*/ 0 w 48"/>
                <a:gd name="T9" fmla="*/ 71 h 71"/>
                <a:gd name="T10" fmla="*/ 0 w 48"/>
                <a:gd name="T11" fmla="*/ 71 h 71"/>
                <a:gd name="T12" fmla="*/ 0 60000 65536"/>
                <a:gd name="T13" fmla="*/ 0 60000 65536"/>
                <a:gd name="T14" fmla="*/ 0 60000 65536"/>
                <a:gd name="T15" fmla="*/ 0 60000 65536"/>
                <a:gd name="T16" fmla="*/ 0 60000 65536"/>
                <a:gd name="T17" fmla="*/ 0 60000 65536"/>
                <a:gd name="T18" fmla="*/ 0 w 48"/>
                <a:gd name="T19" fmla="*/ 0 h 71"/>
                <a:gd name="T20" fmla="*/ 48 w 48"/>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48" h="71">
                  <a:moveTo>
                    <a:pt x="0" y="71"/>
                  </a:moveTo>
                  <a:lnTo>
                    <a:pt x="48" y="71"/>
                  </a:lnTo>
                  <a:lnTo>
                    <a:pt x="48" y="0"/>
                  </a:lnTo>
                  <a:lnTo>
                    <a:pt x="0" y="0"/>
                  </a:lnTo>
                  <a:lnTo>
                    <a:pt x="0" y="71"/>
                  </a:lnTo>
                  <a:close/>
                </a:path>
              </a:pathLst>
            </a:custGeom>
            <a:solidFill>
              <a:srgbClr val="000000"/>
            </a:solidFill>
            <a:ln w="9525">
              <a:noFill/>
              <a:round/>
              <a:headEnd/>
              <a:tailEnd/>
            </a:ln>
          </p:spPr>
          <p:txBody>
            <a:bodyPr/>
            <a:lstStyle/>
            <a:p>
              <a:endParaRPr lang="en-US"/>
            </a:p>
          </p:txBody>
        </p:sp>
        <p:sp>
          <p:nvSpPr>
            <p:cNvPr id="5450" name="Freeform 327"/>
            <p:cNvSpPr>
              <a:spLocks/>
            </p:cNvSpPr>
            <p:nvPr/>
          </p:nvSpPr>
          <p:spPr bwMode="auto">
            <a:xfrm>
              <a:off x="5043" y="2076"/>
              <a:ext cx="5" cy="8"/>
            </a:xfrm>
            <a:custGeom>
              <a:avLst/>
              <a:gdLst>
                <a:gd name="T0" fmla="*/ 0 w 48"/>
                <a:gd name="T1" fmla="*/ 71 h 71"/>
                <a:gd name="T2" fmla="*/ 48 w 48"/>
                <a:gd name="T3" fmla="*/ 71 h 71"/>
                <a:gd name="T4" fmla="*/ 48 w 48"/>
                <a:gd name="T5" fmla="*/ 0 h 71"/>
                <a:gd name="T6" fmla="*/ 0 w 48"/>
                <a:gd name="T7" fmla="*/ 0 h 71"/>
                <a:gd name="T8" fmla="*/ 0 w 48"/>
                <a:gd name="T9" fmla="*/ 71 h 71"/>
                <a:gd name="T10" fmla="*/ 0 w 48"/>
                <a:gd name="T11" fmla="*/ 71 h 71"/>
                <a:gd name="T12" fmla="*/ 0 60000 65536"/>
                <a:gd name="T13" fmla="*/ 0 60000 65536"/>
                <a:gd name="T14" fmla="*/ 0 60000 65536"/>
                <a:gd name="T15" fmla="*/ 0 60000 65536"/>
                <a:gd name="T16" fmla="*/ 0 60000 65536"/>
                <a:gd name="T17" fmla="*/ 0 60000 65536"/>
                <a:gd name="T18" fmla="*/ 0 w 48"/>
                <a:gd name="T19" fmla="*/ 0 h 71"/>
                <a:gd name="T20" fmla="*/ 48 w 48"/>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48" h="71">
                  <a:moveTo>
                    <a:pt x="0" y="71"/>
                  </a:moveTo>
                  <a:lnTo>
                    <a:pt x="48" y="71"/>
                  </a:lnTo>
                  <a:lnTo>
                    <a:pt x="48" y="0"/>
                  </a:lnTo>
                  <a:lnTo>
                    <a:pt x="0" y="0"/>
                  </a:lnTo>
                  <a:lnTo>
                    <a:pt x="0" y="71"/>
                  </a:lnTo>
                  <a:close/>
                </a:path>
              </a:pathLst>
            </a:custGeom>
            <a:solidFill>
              <a:srgbClr val="000000"/>
            </a:solidFill>
            <a:ln w="9525">
              <a:noFill/>
              <a:round/>
              <a:headEnd/>
              <a:tailEnd/>
            </a:ln>
          </p:spPr>
          <p:txBody>
            <a:bodyPr/>
            <a:lstStyle/>
            <a:p>
              <a:endParaRPr lang="en-US"/>
            </a:p>
          </p:txBody>
        </p:sp>
        <p:sp>
          <p:nvSpPr>
            <p:cNvPr id="5451" name="Freeform 328"/>
            <p:cNvSpPr>
              <a:spLocks/>
            </p:cNvSpPr>
            <p:nvPr/>
          </p:nvSpPr>
          <p:spPr bwMode="auto">
            <a:xfrm>
              <a:off x="4932" y="1967"/>
              <a:ext cx="43" cy="117"/>
            </a:xfrm>
            <a:custGeom>
              <a:avLst/>
              <a:gdLst>
                <a:gd name="T0" fmla="*/ 385 w 385"/>
                <a:gd name="T1" fmla="*/ 652 h 1051"/>
                <a:gd name="T2" fmla="*/ 385 w 385"/>
                <a:gd name="T3" fmla="*/ 0 h 1051"/>
                <a:gd name="T4" fmla="*/ 0 w 385"/>
                <a:gd name="T5" fmla="*/ 0 h 1051"/>
                <a:gd name="T6" fmla="*/ 0 w 385"/>
                <a:gd name="T7" fmla="*/ 1051 h 1051"/>
                <a:gd name="T8" fmla="*/ 60 w 385"/>
                <a:gd name="T9" fmla="*/ 1051 h 1051"/>
                <a:gd name="T10" fmla="*/ 60 w 385"/>
                <a:gd name="T11" fmla="*/ 49 h 1051"/>
                <a:gd name="T12" fmla="*/ 336 w 385"/>
                <a:gd name="T13" fmla="*/ 49 h 1051"/>
                <a:gd name="T14" fmla="*/ 336 w 385"/>
                <a:gd name="T15" fmla="*/ 649 h 1051"/>
                <a:gd name="T16" fmla="*/ 385 w 385"/>
                <a:gd name="T17" fmla="*/ 652 h 1051"/>
                <a:gd name="T18" fmla="*/ 385 w 385"/>
                <a:gd name="T19" fmla="*/ 652 h 105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85"/>
                <a:gd name="T31" fmla="*/ 0 h 1051"/>
                <a:gd name="T32" fmla="*/ 385 w 385"/>
                <a:gd name="T33" fmla="*/ 1051 h 105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85" h="1051">
                  <a:moveTo>
                    <a:pt x="385" y="652"/>
                  </a:moveTo>
                  <a:lnTo>
                    <a:pt x="385" y="0"/>
                  </a:lnTo>
                  <a:lnTo>
                    <a:pt x="0" y="0"/>
                  </a:lnTo>
                  <a:lnTo>
                    <a:pt x="0" y="1051"/>
                  </a:lnTo>
                  <a:lnTo>
                    <a:pt x="60" y="1051"/>
                  </a:lnTo>
                  <a:lnTo>
                    <a:pt x="60" y="49"/>
                  </a:lnTo>
                  <a:lnTo>
                    <a:pt x="336" y="49"/>
                  </a:lnTo>
                  <a:lnTo>
                    <a:pt x="336" y="649"/>
                  </a:lnTo>
                  <a:lnTo>
                    <a:pt x="385" y="652"/>
                  </a:lnTo>
                  <a:close/>
                </a:path>
              </a:pathLst>
            </a:custGeom>
            <a:solidFill>
              <a:srgbClr val="000000"/>
            </a:solidFill>
            <a:ln w="9525">
              <a:noFill/>
              <a:round/>
              <a:headEnd/>
              <a:tailEnd/>
            </a:ln>
          </p:spPr>
          <p:txBody>
            <a:bodyPr/>
            <a:lstStyle/>
            <a:p>
              <a:endParaRPr lang="en-US"/>
            </a:p>
          </p:txBody>
        </p:sp>
        <p:sp>
          <p:nvSpPr>
            <p:cNvPr id="5452" name="Freeform 329"/>
            <p:cNvSpPr>
              <a:spLocks/>
            </p:cNvSpPr>
            <p:nvPr/>
          </p:nvSpPr>
          <p:spPr bwMode="auto">
            <a:xfrm>
              <a:off x="4957" y="1970"/>
              <a:ext cx="7" cy="69"/>
            </a:xfrm>
            <a:custGeom>
              <a:avLst/>
              <a:gdLst>
                <a:gd name="T0" fmla="*/ 0 w 61"/>
                <a:gd name="T1" fmla="*/ 0 h 628"/>
                <a:gd name="T2" fmla="*/ 0 w 61"/>
                <a:gd name="T3" fmla="*/ 628 h 628"/>
                <a:gd name="T4" fmla="*/ 61 w 61"/>
                <a:gd name="T5" fmla="*/ 628 h 628"/>
                <a:gd name="T6" fmla="*/ 61 w 61"/>
                <a:gd name="T7" fmla="*/ 2 h 628"/>
                <a:gd name="T8" fmla="*/ 0 w 61"/>
                <a:gd name="T9" fmla="*/ 0 h 628"/>
                <a:gd name="T10" fmla="*/ 0 w 61"/>
                <a:gd name="T11" fmla="*/ 0 h 628"/>
                <a:gd name="T12" fmla="*/ 0 60000 65536"/>
                <a:gd name="T13" fmla="*/ 0 60000 65536"/>
                <a:gd name="T14" fmla="*/ 0 60000 65536"/>
                <a:gd name="T15" fmla="*/ 0 60000 65536"/>
                <a:gd name="T16" fmla="*/ 0 60000 65536"/>
                <a:gd name="T17" fmla="*/ 0 60000 65536"/>
                <a:gd name="T18" fmla="*/ 0 w 61"/>
                <a:gd name="T19" fmla="*/ 0 h 628"/>
                <a:gd name="T20" fmla="*/ 61 w 61"/>
                <a:gd name="T21" fmla="*/ 628 h 628"/>
              </a:gdLst>
              <a:ahLst/>
              <a:cxnLst>
                <a:cxn ang="T12">
                  <a:pos x="T0" y="T1"/>
                </a:cxn>
                <a:cxn ang="T13">
                  <a:pos x="T2" y="T3"/>
                </a:cxn>
                <a:cxn ang="T14">
                  <a:pos x="T4" y="T5"/>
                </a:cxn>
                <a:cxn ang="T15">
                  <a:pos x="T6" y="T7"/>
                </a:cxn>
                <a:cxn ang="T16">
                  <a:pos x="T8" y="T9"/>
                </a:cxn>
                <a:cxn ang="T17">
                  <a:pos x="T10" y="T11"/>
                </a:cxn>
              </a:cxnLst>
              <a:rect l="T18" t="T19" r="T20" b="T21"/>
              <a:pathLst>
                <a:path w="61" h="628">
                  <a:moveTo>
                    <a:pt x="0" y="0"/>
                  </a:moveTo>
                  <a:lnTo>
                    <a:pt x="0" y="628"/>
                  </a:lnTo>
                  <a:lnTo>
                    <a:pt x="61" y="628"/>
                  </a:lnTo>
                  <a:lnTo>
                    <a:pt x="61" y="2"/>
                  </a:lnTo>
                  <a:lnTo>
                    <a:pt x="0" y="0"/>
                  </a:lnTo>
                  <a:close/>
                </a:path>
              </a:pathLst>
            </a:custGeom>
            <a:solidFill>
              <a:srgbClr val="000000"/>
            </a:solidFill>
            <a:ln w="9525">
              <a:noFill/>
              <a:round/>
              <a:headEnd/>
              <a:tailEnd/>
            </a:ln>
          </p:spPr>
          <p:txBody>
            <a:bodyPr/>
            <a:lstStyle/>
            <a:p>
              <a:endParaRPr lang="en-US"/>
            </a:p>
          </p:txBody>
        </p:sp>
        <p:sp>
          <p:nvSpPr>
            <p:cNvPr id="5453" name="Freeform 330"/>
            <p:cNvSpPr>
              <a:spLocks/>
            </p:cNvSpPr>
            <p:nvPr/>
          </p:nvSpPr>
          <p:spPr bwMode="auto">
            <a:xfrm>
              <a:off x="4837" y="1988"/>
              <a:ext cx="71" cy="96"/>
            </a:xfrm>
            <a:custGeom>
              <a:avLst/>
              <a:gdLst>
                <a:gd name="T0" fmla="*/ 0 w 637"/>
                <a:gd name="T1" fmla="*/ 0 h 862"/>
                <a:gd name="T2" fmla="*/ 637 w 637"/>
                <a:gd name="T3" fmla="*/ 2 h 862"/>
                <a:gd name="T4" fmla="*/ 637 w 637"/>
                <a:gd name="T5" fmla="*/ 285 h 862"/>
                <a:gd name="T6" fmla="*/ 582 w 637"/>
                <a:gd name="T7" fmla="*/ 283 h 862"/>
                <a:gd name="T8" fmla="*/ 582 w 637"/>
                <a:gd name="T9" fmla="*/ 42 h 862"/>
                <a:gd name="T10" fmla="*/ 66 w 637"/>
                <a:gd name="T11" fmla="*/ 42 h 862"/>
                <a:gd name="T12" fmla="*/ 66 w 637"/>
                <a:gd name="T13" fmla="*/ 862 h 862"/>
                <a:gd name="T14" fmla="*/ 2 w 637"/>
                <a:gd name="T15" fmla="*/ 862 h 862"/>
                <a:gd name="T16" fmla="*/ 0 w 637"/>
                <a:gd name="T17" fmla="*/ 0 h 862"/>
                <a:gd name="T18" fmla="*/ 0 w 637"/>
                <a:gd name="T19" fmla="*/ 0 h 86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37"/>
                <a:gd name="T31" fmla="*/ 0 h 862"/>
                <a:gd name="T32" fmla="*/ 637 w 637"/>
                <a:gd name="T33" fmla="*/ 862 h 86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37" h="862">
                  <a:moveTo>
                    <a:pt x="0" y="0"/>
                  </a:moveTo>
                  <a:lnTo>
                    <a:pt x="637" y="2"/>
                  </a:lnTo>
                  <a:lnTo>
                    <a:pt x="637" y="285"/>
                  </a:lnTo>
                  <a:lnTo>
                    <a:pt x="582" y="283"/>
                  </a:lnTo>
                  <a:lnTo>
                    <a:pt x="582" y="42"/>
                  </a:lnTo>
                  <a:lnTo>
                    <a:pt x="66" y="42"/>
                  </a:lnTo>
                  <a:lnTo>
                    <a:pt x="66" y="862"/>
                  </a:lnTo>
                  <a:lnTo>
                    <a:pt x="2" y="862"/>
                  </a:lnTo>
                  <a:lnTo>
                    <a:pt x="0" y="0"/>
                  </a:lnTo>
                  <a:close/>
                </a:path>
              </a:pathLst>
            </a:custGeom>
            <a:solidFill>
              <a:srgbClr val="000000"/>
            </a:solidFill>
            <a:ln w="9525">
              <a:noFill/>
              <a:round/>
              <a:headEnd/>
              <a:tailEnd/>
            </a:ln>
          </p:spPr>
          <p:txBody>
            <a:bodyPr/>
            <a:lstStyle/>
            <a:p>
              <a:endParaRPr lang="en-US"/>
            </a:p>
          </p:txBody>
        </p:sp>
        <p:sp>
          <p:nvSpPr>
            <p:cNvPr id="5454" name="Freeform 331"/>
            <p:cNvSpPr>
              <a:spLocks/>
            </p:cNvSpPr>
            <p:nvPr/>
          </p:nvSpPr>
          <p:spPr bwMode="auto">
            <a:xfrm>
              <a:off x="4841" y="1998"/>
              <a:ext cx="63" cy="5"/>
            </a:xfrm>
            <a:custGeom>
              <a:avLst/>
              <a:gdLst>
                <a:gd name="T0" fmla="*/ 0 w 567"/>
                <a:gd name="T1" fmla="*/ 0 h 42"/>
                <a:gd name="T2" fmla="*/ 567 w 567"/>
                <a:gd name="T3" fmla="*/ 0 h 42"/>
                <a:gd name="T4" fmla="*/ 567 w 567"/>
                <a:gd name="T5" fmla="*/ 42 h 42"/>
                <a:gd name="T6" fmla="*/ 0 w 567"/>
                <a:gd name="T7" fmla="*/ 42 h 42"/>
                <a:gd name="T8" fmla="*/ 0 w 567"/>
                <a:gd name="T9" fmla="*/ 0 h 42"/>
                <a:gd name="T10" fmla="*/ 0 w 567"/>
                <a:gd name="T11" fmla="*/ 0 h 42"/>
                <a:gd name="T12" fmla="*/ 0 60000 65536"/>
                <a:gd name="T13" fmla="*/ 0 60000 65536"/>
                <a:gd name="T14" fmla="*/ 0 60000 65536"/>
                <a:gd name="T15" fmla="*/ 0 60000 65536"/>
                <a:gd name="T16" fmla="*/ 0 60000 65536"/>
                <a:gd name="T17" fmla="*/ 0 60000 65536"/>
                <a:gd name="T18" fmla="*/ 0 w 567"/>
                <a:gd name="T19" fmla="*/ 0 h 42"/>
                <a:gd name="T20" fmla="*/ 567 w 567"/>
                <a:gd name="T21" fmla="*/ 42 h 42"/>
              </a:gdLst>
              <a:ahLst/>
              <a:cxnLst>
                <a:cxn ang="T12">
                  <a:pos x="T0" y="T1"/>
                </a:cxn>
                <a:cxn ang="T13">
                  <a:pos x="T2" y="T3"/>
                </a:cxn>
                <a:cxn ang="T14">
                  <a:pos x="T4" y="T5"/>
                </a:cxn>
                <a:cxn ang="T15">
                  <a:pos x="T6" y="T7"/>
                </a:cxn>
                <a:cxn ang="T16">
                  <a:pos x="T8" y="T9"/>
                </a:cxn>
                <a:cxn ang="T17">
                  <a:pos x="T10" y="T11"/>
                </a:cxn>
              </a:cxnLst>
              <a:rect l="T18" t="T19" r="T20" b="T21"/>
              <a:pathLst>
                <a:path w="567" h="42">
                  <a:moveTo>
                    <a:pt x="0" y="0"/>
                  </a:moveTo>
                  <a:lnTo>
                    <a:pt x="567" y="0"/>
                  </a:lnTo>
                  <a:lnTo>
                    <a:pt x="567" y="42"/>
                  </a:lnTo>
                  <a:lnTo>
                    <a:pt x="0" y="42"/>
                  </a:lnTo>
                  <a:lnTo>
                    <a:pt x="0" y="0"/>
                  </a:lnTo>
                  <a:close/>
                </a:path>
              </a:pathLst>
            </a:custGeom>
            <a:solidFill>
              <a:srgbClr val="000000"/>
            </a:solidFill>
            <a:ln w="9525">
              <a:noFill/>
              <a:round/>
              <a:headEnd/>
              <a:tailEnd/>
            </a:ln>
          </p:spPr>
          <p:txBody>
            <a:bodyPr/>
            <a:lstStyle/>
            <a:p>
              <a:endParaRPr lang="en-US"/>
            </a:p>
          </p:txBody>
        </p:sp>
        <p:sp>
          <p:nvSpPr>
            <p:cNvPr id="5455" name="Freeform 332"/>
            <p:cNvSpPr>
              <a:spLocks/>
            </p:cNvSpPr>
            <p:nvPr/>
          </p:nvSpPr>
          <p:spPr bwMode="auto">
            <a:xfrm>
              <a:off x="4841" y="2007"/>
              <a:ext cx="63" cy="4"/>
            </a:xfrm>
            <a:custGeom>
              <a:avLst/>
              <a:gdLst>
                <a:gd name="T0" fmla="*/ 0 w 568"/>
                <a:gd name="T1" fmla="*/ 0 h 41"/>
                <a:gd name="T2" fmla="*/ 568 w 568"/>
                <a:gd name="T3" fmla="*/ 0 h 41"/>
                <a:gd name="T4" fmla="*/ 568 w 568"/>
                <a:gd name="T5" fmla="*/ 41 h 41"/>
                <a:gd name="T6" fmla="*/ 0 w 568"/>
                <a:gd name="T7" fmla="*/ 41 h 41"/>
                <a:gd name="T8" fmla="*/ 0 w 568"/>
                <a:gd name="T9" fmla="*/ 0 h 41"/>
                <a:gd name="T10" fmla="*/ 0 w 568"/>
                <a:gd name="T11" fmla="*/ 0 h 41"/>
                <a:gd name="T12" fmla="*/ 0 60000 65536"/>
                <a:gd name="T13" fmla="*/ 0 60000 65536"/>
                <a:gd name="T14" fmla="*/ 0 60000 65536"/>
                <a:gd name="T15" fmla="*/ 0 60000 65536"/>
                <a:gd name="T16" fmla="*/ 0 60000 65536"/>
                <a:gd name="T17" fmla="*/ 0 60000 65536"/>
                <a:gd name="T18" fmla="*/ 0 w 568"/>
                <a:gd name="T19" fmla="*/ 0 h 41"/>
                <a:gd name="T20" fmla="*/ 568 w 568"/>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568" h="41">
                  <a:moveTo>
                    <a:pt x="0" y="0"/>
                  </a:moveTo>
                  <a:lnTo>
                    <a:pt x="568" y="0"/>
                  </a:lnTo>
                  <a:lnTo>
                    <a:pt x="568" y="41"/>
                  </a:lnTo>
                  <a:lnTo>
                    <a:pt x="0" y="41"/>
                  </a:lnTo>
                  <a:lnTo>
                    <a:pt x="0" y="0"/>
                  </a:lnTo>
                  <a:close/>
                </a:path>
              </a:pathLst>
            </a:custGeom>
            <a:solidFill>
              <a:srgbClr val="000000"/>
            </a:solidFill>
            <a:ln w="9525">
              <a:noFill/>
              <a:round/>
              <a:headEnd/>
              <a:tailEnd/>
            </a:ln>
          </p:spPr>
          <p:txBody>
            <a:bodyPr/>
            <a:lstStyle/>
            <a:p>
              <a:endParaRPr lang="en-US"/>
            </a:p>
          </p:txBody>
        </p:sp>
        <p:sp>
          <p:nvSpPr>
            <p:cNvPr id="5456" name="Freeform 333"/>
            <p:cNvSpPr>
              <a:spLocks/>
            </p:cNvSpPr>
            <p:nvPr/>
          </p:nvSpPr>
          <p:spPr bwMode="auto">
            <a:xfrm>
              <a:off x="4842" y="2015"/>
              <a:ext cx="62" cy="5"/>
            </a:xfrm>
            <a:custGeom>
              <a:avLst/>
              <a:gdLst>
                <a:gd name="T0" fmla="*/ 0 w 566"/>
                <a:gd name="T1" fmla="*/ 0 h 42"/>
                <a:gd name="T2" fmla="*/ 566 w 566"/>
                <a:gd name="T3" fmla="*/ 0 h 42"/>
                <a:gd name="T4" fmla="*/ 566 w 566"/>
                <a:gd name="T5" fmla="*/ 42 h 42"/>
                <a:gd name="T6" fmla="*/ 0 w 566"/>
                <a:gd name="T7" fmla="*/ 42 h 42"/>
                <a:gd name="T8" fmla="*/ 0 w 566"/>
                <a:gd name="T9" fmla="*/ 0 h 42"/>
                <a:gd name="T10" fmla="*/ 0 w 566"/>
                <a:gd name="T11" fmla="*/ 0 h 42"/>
                <a:gd name="T12" fmla="*/ 0 60000 65536"/>
                <a:gd name="T13" fmla="*/ 0 60000 65536"/>
                <a:gd name="T14" fmla="*/ 0 60000 65536"/>
                <a:gd name="T15" fmla="*/ 0 60000 65536"/>
                <a:gd name="T16" fmla="*/ 0 60000 65536"/>
                <a:gd name="T17" fmla="*/ 0 60000 65536"/>
                <a:gd name="T18" fmla="*/ 0 w 566"/>
                <a:gd name="T19" fmla="*/ 0 h 42"/>
                <a:gd name="T20" fmla="*/ 566 w 566"/>
                <a:gd name="T21" fmla="*/ 42 h 42"/>
              </a:gdLst>
              <a:ahLst/>
              <a:cxnLst>
                <a:cxn ang="T12">
                  <a:pos x="T0" y="T1"/>
                </a:cxn>
                <a:cxn ang="T13">
                  <a:pos x="T2" y="T3"/>
                </a:cxn>
                <a:cxn ang="T14">
                  <a:pos x="T4" y="T5"/>
                </a:cxn>
                <a:cxn ang="T15">
                  <a:pos x="T6" y="T7"/>
                </a:cxn>
                <a:cxn ang="T16">
                  <a:pos x="T8" y="T9"/>
                </a:cxn>
                <a:cxn ang="T17">
                  <a:pos x="T10" y="T11"/>
                </a:cxn>
              </a:cxnLst>
              <a:rect l="T18" t="T19" r="T20" b="T21"/>
              <a:pathLst>
                <a:path w="566" h="42">
                  <a:moveTo>
                    <a:pt x="0" y="0"/>
                  </a:moveTo>
                  <a:lnTo>
                    <a:pt x="566" y="0"/>
                  </a:lnTo>
                  <a:lnTo>
                    <a:pt x="566" y="42"/>
                  </a:lnTo>
                  <a:lnTo>
                    <a:pt x="0" y="42"/>
                  </a:lnTo>
                  <a:lnTo>
                    <a:pt x="0" y="0"/>
                  </a:lnTo>
                  <a:close/>
                </a:path>
              </a:pathLst>
            </a:custGeom>
            <a:solidFill>
              <a:srgbClr val="000000"/>
            </a:solidFill>
            <a:ln w="9525">
              <a:noFill/>
              <a:round/>
              <a:headEnd/>
              <a:tailEnd/>
            </a:ln>
          </p:spPr>
          <p:txBody>
            <a:bodyPr/>
            <a:lstStyle/>
            <a:p>
              <a:endParaRPr lang="en-US"/>
            </a:p>
          </p:txBody>
        </p:sp>
        <p:sp>
          <p:nvSpPr>
            <p:cNvPr id="5457" name="Freeform 334"/>
            <p:cNvSpPr>
              <a:spLocks/>
            </p:cNvSpPr>
            <p:nvPr/>
          </p:nvSpPr>
          <p:spPr bwMode="auto">
            <a:xfrm>
              <a:off x="4916" y="2021"/>
              <a:ext cx="12" cy="63"/>
            </a:xfrm>
            <a:custGeom>
              <a:avLst/>
              <a:gdLst>
                <a:gd name="T0" fmla="*/ 0 w 115"/>
                <a:gd name="T1" fmla="*/ 571 h 571"/>
                <a:gd name="T2" fmla="*/ 115 w 115"/>
                <a:gd name="T3" fmla="*/ 571 h 571"/>
                <a:gd name="T4" fmla="*/ 115 w 115"/>
                <a:gd name="T5" fmla="*/ 0 h 571"/>
                <a:gd name="T6" fmla="*/ 0 w 115"/>
                <a:gd name="T7" fmla="*/ 0 h 571"/>
                <a:gd name="T8" fmla="*/ 0 w 115"/>
                <a:gd name="T9" fmla="*/ 571 h 571"/>
                <a:gd name="T10" fmla="*/ 0 w 115"/>
                <a:gd name="T11" fmla="*/ 571 h 571"/>
                <a:gd name="T12" fmla="*/ 0 60000 65536"/>
                <a:gd name="T13" fmla="*/ 0 60000 65536"/>
                <a:gd name="T14" fmla="*/ 0 60000 65536"/>
                <a:gd name="T15" fmla="*/ 0 60000 65536"/>
                <a:gd name="T16" fmla="*/ 0 60000 65536"/>
                <a:gd name="T17" fmla="*/ 0 60000 65536"/>
                <a:gd name="T18" fmla="*/ 0 w 115"/>
                <a:gd name="T19" fmla="*/ 0 h 571"/>
                <a:gd name="T20" fmla="*/ 115 w 115"/>
                <a:gd name="T21" fmla="*/ 571 h 571"/>
              </a:gdLst>
              <a:ahLst/>
              <a:cxnLst>
                <a:cxn ang="T12">
                  <a:pos x="T0" y="T1"/>
                </a:cxn>
                <a:cxn ang="T13">
                  <a:pos x="T2" y="T3"/>
                </a:cxn>
                <a:cxn ang="T14">
                  <a:pos x="T4" y="T5"/>
                </a:cxn>
                <a:cxn ang="T15">
                  <a:pos x="T6" y="T7"/>
                </a:cxn>
                <a:cxn ang="T16">
                  <a:pos x="T8" y="T9"/>
                </a:cxn>
                <a:cxn ang="T17">
                  <a:pos x="T10" y="T11"/>
                </a:cxn>
              </a:cxnLst>
              <a:rect l="T18" t="T19" r="T20" b="T21"/>
              <a:pathLst>
                <a:path w="115" h="571">
                  <a:moveTo>
                    <a:pt x="0" y="571"/>
                  </a:moveTo>
                  <a:lnTo>
                    <a:pt x="115" y="571"/>
                  </a:lnTo>
                  <a:lnTo>
                    <a:pt x="115" y="0"/>
                  </a:lnTo>
                  <a:lnTo>
                    <a:pt x="0" y="0"/>
                  </a:lnTo>
                  <a:lnTo>
                    <a:pt x="0" y="571"/>
                  </a:lnTo>
                  <a:close/>
                </a:path>
              </a:pathLst>
            </a:custGeom>
            <a:solidFill>
              <a:srgbClr val="000000"/>
            </a:solidFill>
            <a:ln w="9525">
              <a:noFill/>
              <a:round/>
              <a:headEnd/>
              <a:tailEnd/>
            </a:ln>
          </p:spPr>
          <p:txBody>
            <a:bodyPr/>
            <a:lstStyle/>
            <a:p>
              <a:endParaRPr lang="en-US"/>
            </a:p>
          </p:txBody>
        </p:sp>
        <p:sp>
          <p:nvSpPr>
            <p:cNvPr id="5458" name="Freeform 335"/>
            <p:cNvSpPr>
              <a:spLocks/>
            </p:cNvSpPr>
            <p:nvPr/>
          </p:nvSpPr>
          <p:spPr bwMode="auto">
            <a:xfrm>
              <a:off x="4905" y="2025"/>
              <a:ext cx="5" cy="8"/>
            </a:xfrm>
            <a:custGeom>
              <a:avLst/>
              <a:gdLst>
                <a:gd name="T0" fmla="*/ 0 w 46"/>
                <a:gd name="T1" fmla="*/ 67 h 67"/>
                <a:gd name="T2" fmla="*/ 46 w 46"/>
                <a:gd name="T3" fmla="*/ 67 h 67"/>
                <a:gd name="T4" fmla="*/ 46 w 46"/>
                <a:gd name="T5" fmla="*/ 0 h 67"/>
                <a:gd name="T6" fmla="*/ 0 w 46"/>
                <a:gd name="T7" fmla="*/ 0 h 67"/>
                <a:gd name="T8" fmla="*/ 0 w 46"/>
                <a:gd name="T9" fmla="*/ 67 h 67"/>
                <a:gd name="T10" fmla="*/ 0 w 46"/>
                <a:gd name="T11" fmla="*/ 67 h 67"/>
                <a:gd name="T12" fmla="*/ 0 60000 65536"/>
                <a:gd name="T13" fmla="*/ 0 60000 65536"/>
                <a:gd name="T14" fmla="*/ 0 60000 65536"/>
                <a:gd name="T15" fmla="*/ 0 60000 65536"/>
                <a:gd name="T16" fmla="*/ 0 60000 65536"/>
                <a:gd name="T17" fmla="*/ 0 60000 65536"/>
                <a:gd name="T18" fmla="*/ 0 w 46"/>
                <a:gd name="T19" fmla="*/ 0 h 67"/>
                <a:gd name="T20" fmla="*/ 46 w 46"/>
                <a:gd name="T21" fmla="*/ 67 h 67"/>
              </a:gdLst>
              <a:ahLst/>
              <a:cxnLst>
                <a:cxn ang="T12">
                  <a:pos x="T0" y="T1"/>
                </a:cxn>
                <a:cxn ang="T13">
                  <a:pos x="T2" y="T3"/>
                </a:cxn>
                <a:cxn ang="T14">
                  <a:pos x="T4" y="T5"/>
                </a:cxn>
                <a:cxn ang="T15">
                  <a:pos x="T6" y="T7"/>
                </a:cxn>
                <a:cxn ang="T16">
                  <a:pos x="T8" y="T9"/>
                </a:cxn>
                <a:cxn ang="T17">
                  <a:pos x="T10" y="T11"/>
                </a:cxn>
              </a:cxnLst>
              <a:rect l="T18" t="T19" r="T20" b="T21"/>
              <a:pathLst>
                <a:path w="46" h="67">
                  <a:moveTo>
                    <a:pt x="0" y="67"/>
                  </a:moveTo>
                  <a:lnTo>
                    <a:pt x="46" y="67"/>
                  </a:lnTo>
                  <a:lnTo>
                    <a:pt x="46" y="0"/>
                  </a:lnTo>
                  <a:lnTo>
                    <a:pt x="0" y="0"/>
                  </a:lnTo>
                  <a:lnTo>
                    <a:pt x="0" y="67"/>
                  </a:lnTo>
                  <a:close/>
                </a:path>
              </a:pathLst>
            </a:custGeom>
            <a:solidFill>
              <a:srgbClr val="000000"/>
            </a:solidFill>
            <a:ln w="9525">
              <a:noFill/>
              <a:round/>
              <a:headEnd/>
              <a:tailEnd/>
            </a:ln>
          </p:spPr>
          <p:txBody>
            <a:bodyPr/>
            <a:lstStyle/>
            <a:p>
              <a:endParaRPr lang="en-US"/>
            </a:p>
          </p:txBody>
        </p:sp>
        <p:sp>
          <p:nvSpPr>
            <p:cNvPr id="5459" name="Freeform 336"/>
            <p:cNvSpPr>
              <a:spLocks/>
            </p:cNvSpPr>
            <p:nvPr/>
          </p:nvSpPr>
          <p:spPr bwMode="auto">
            <a:xfrm>
              <a:off x="4905" y="2038"/>
              <a:ext cx="5" cy="8"/>
            </a:xfrm>
            <a:custGeom>
              <a:avLst/>
              <a:gdLst>
                <a:gd name="T0" fmla="*/ 0 w 46"/>
                <a:gd name="T1" fmla="*/ 69 h 69"/>
                <a:gd name="T2" fmla="*/ 46 w 46"/>
                <a:gd name="T3" fmla="*/ 69 h 69"/>
                <a:gd name="T4" fmla="*/ 46 w 46"/>
                <a:gd name="T5" fmla="*/ 0 h 69"/>
                <a:gd name="T6" fmla="*/ 0 w 46"/>
                <a:gd name="T7" fmla="*/ 0 h 69"/>
                <a:gd name="T8" fmla="*/ 0 w 46"/>
                <a:gd name="T9" fmla="*/ 69 h 69"/>
                <a:gd name="T10" fmla="*/ 0 w 46"/>
                <a:gd name="T11" fmla="*/ 69 h 69"/>
                <a:gd name="T12" fmla="*/ 0 60000 65536"/>
                <a:gd name="T13" fmla="*/ 0 60000 65536"/>
                <a:gd name="T14" fmla="*/ 0 60000 65536"/>
                <a:gd name="T15" fmla="*/ 0 60000 65536"/>
                <a:gd name="T16" fmla="*/ 0 60000 65536"/>
                <a:gd name="T17" fmla="*/ 0 60000 65536"/>
                <a:gd name="T18" fmla="*/ 0 w 46"/>
                <a:gd name="T19" fmla="*/ 0 h 69"/>
                <a:gd name="T20" fmla="*/ 46 w 46"/>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6" h="69">
                  <a:moveTo>
                    <a:pt x="0" y="69"/>
                  </a:moveTo>
                  <a:lnTo>
                    <a:pt x="46" y="69"/>
                  </a:lnTo>
                  <a:lnTo>
                    <a:pt x="46" y="0"/>
                  </a:lnTo>
                  <a:lnTo>
                    <a:pt x="0" y="0"/>
                  </a:lnTo>
                  <a:lnTo>
                    <a:pt x="0" y="69"/>
                  </a:lnTo>
                  <a:close/>
                </a:path>
              </a:pathLst>
            </a:custGeom>
            <a:solidFill>
              <a:srgbClr val="000000"/>
            </a:solidFill>
            <a:ln w="9525">
              <a:noFill/>
              <a:round/>
              <a:headEnd/>
              <a:tailEnd/>
            </a:ln>
          </p:spPr>
          <p:txBody>
            <a:bodyPr/>
            <a:lstStyle/>
            <a:p>
              <a:endParaRPr lang="en-US"/>
            </a:p>
          </p:txBody>
        </p:sp>
        <p:sp>
          <p:nvSpPr>
            <p:cNvPr id="5460" name="Freeform 337"/>
            <p:cNvSpPr>
              <a:spLocks/>
            </p:cNvSpPr>
            <p:nvPr/>
          </p:nvSpPr>
          <p:spPr bwMode="auto">
            <a:xfrm>
              <a:off x="4905" y="2077"/>
              <a:ext cx="5" cy="7"/>
            </a:xfrm>
            <a:custGeom>
              <a:avLst/>
              <a:gdLst>
                <a:gd name="T0" fmla="*/ 0 w 46"/>
                <a:gd name="T1" fmla="*/ 68 h 68"/>
                <a:gd name="T2" fmla="*/ 46 w 46"/>
                <a:gd name="T3" fmla="*/ 68 h 68"/>
                <a:gd name="T4" fmla="*/ 46 w 46"/>
                <a:gd name="T5" fmla="*/ 0 h 68"/>
                <a:gd name="T6" fmla="*/ 0 w 46"/>
                <a:gd name="T7" fmla="*/ 0 h 68"/>
                <a:gd name="T8" fmla="*/ 0 w 46"/>
                <a:gd name="T9" fmla="*/ 68 h 68"/>
                <a:gd name="T10" fmla="*/ 0 w 46"/>
                <a:gd name="T11" fmla="*/ 68 h 68"/>
                <a:gd name="T12" fmla="*/ 0 60000 65536"/>
                <a:gd name="T13" fmla="*/ 0 60000 65536"/>
                <a:gd name="T14" fmla="*/ 0 60000 65536"/>
                <a:gd name="T15" fmla="*/ 0 60000 65536"/>
                <a:gd name="T16" fmla="*/ 0 60000 65536"/>
                <a:gd name="T17" fmla="*/ 0 60000 65536"/>
                <a:gd name="T18" fmla="*/ 0 w 46"/>
                <a:gd name="T19" fmla="*/ 0 h 68"/>
                <a:gd name="T20" fmla="*/ 46 w 46"/>
                <a:gd name="T21" fmla="*/ 68 h 68"/>
              </a:gdLst>
              <a:ahLst/>
              <a:cxnLst>
                <a:cxn ang="T12">
                  <a:pos x="T0" y="T1"/>
                </a:cxn>
                <a:cxn ang="T13">
                  <a:pos x="T2" y="T3"/>
                </a:cxn>
                <a:cxn ang="T14">
                  <a:pos x="T4" y="T5"/>
                </a:cxn>
                <a:cxn ang="T15">
                  <a:pos x="T6" y="T7"/>
                </a:cxn>
                <a:cxn ang="T16">
                  <a:pos x="T8" y="T9"/>
                </a:cxn>
                <a:cxn ang="T17">
                  <a:pos x="T10" y="T11"/>
                </a:cxn>
              </a:cxnLst>
              <a:rect l="T18" t="T19" r="T20" b="T21"/>
              <a:pathLst>
                <a:path w="46" h="68">
                  <a:moveTo>
                    <a:pt x="0" y="68"/>
                  </a:moveTo>
                  <a:lnTo>
                    <a:pt x="46" y="68"/>
                  </a:lnTo>
                  <a:lnTo>
                    <a:pt x="46" y="0"/>
                  </a:lnTo>
                  <a:lnTo>
                    <a:pt x="0" y="0"/>
                  </a:lnTo>
                  <a:lnTo>
                    <a:pt x="0" y="68"/>
                  </a:lnTo>
                  <a:close/>
                </a:path>
              </a:pathLst>
            </a:custGeom>
            <a:solidFill>
              <a:srgbClr val="000000"/>
            </a:solidFill>
            <a:ln w="9525">
              <a:noFill/>
              <a:round/>
              <a:headEnd/>
              <a:tailEnd/>
            </a:ln>
          </p:spPr>
          <p:txBody>
            <a:bodyPr/>
            <a:lstStyle/>
            <a:p>
              <a:endParaRPr lang="en-US"/>
            </a:p>
          </p:txBody>
        </p:sp>
        <p:sp>
          <p:nvSpPr>
            <p:cNvPr id="5461" name="Freeform 338"/>
            <p:cNvSpPr>
              <a:spLocks/>
            </p:cNvSpPr>
            <p:nvPr/>
          </p:nvSpPr>
          <p:spPr bwMode="auto">
            <a:xfrm>
              <a:off x="4894" y="2077"/>
              <a:ext cx="5" cy="7"/>
            </a:xfrm>
            <a:custGeom>
              <a:avLst/>
              <a:gdLst>
                <a:gd name="T0" fmla="*/ 0 w 46"/>
                <a:gd name="T1" fmla="*/ 68 h 68"/>
                <a:gd name="T2" fmla="*/ 46 w 46"/>
                <a:gd name="T3" fmla="*/ 68 h 68"/>
                <a:gd name="T4" fmla="*/ 46 w 46"/>
                <a:gd name="T5" fmla="*/ 0 h 68"/>
                <a:gd name="T6" fmla="*/ 0 w 46"/>
                <a:gd name="T7" fmla="*/ 0 h 68"/>
                <a:gd name="T8" fmla="*/ 0 w 46"/>
                <a:gd name="T9" fmla="*/ 68 h 68"/>
                <a:gd name="T10" fmla="*/ 0 w 46"/>
                <a:gd name="T11" fmla="*/ 68 h 68"/>
                <a:gd name="T12" fmla="*/ 0 60000 65536"/>
                <a:gd name="T13" fmla="*/ 0 60000 65536"/>
                <a:gd name="T14" fmla="*/ 0 60000 65536"/>
                <a:gd name="T15" fmla="*/ 0 60000 65536"/>
                <a:gd name="T16" fmla="*/ 0 60000 65536"/>
                <a:gd name="T17" fmla="*/ 0 60000 65536"/>
                <a:gd name="T18" fmla="*/ 0 w 46"/>
                <a:gd name="T19" fmla="*/ 0 h 68"/>
                <a:gd name="T20" fmla="*/ 46 w 46"/>
                <a:gd name="T21" fmla="*/ 68 h 68"/>
              </a:gdLst>
              <a:ahLst/>
              <a:cxnLst>
                <a:cxn ang="T12">
                  <a:pos x="T0" y="T1"/>
                </a:cxn>
                <a:cxn ang="T13">
                  <a:pos x="T2" y="T3"/>
                </a:cxn>
                <a:cxn ang="T14">
                  <a:pos x="T4" y="T5"/>
                </a:cxn>
                <a:cxn ang="T15">
                  <a:pos x="T6" y="T7"/>
                </a:cxn>
                <a:cxn ang="T16">
                  <a:pos x="T8" y="T9"/>
                </a:cxn>
                <a:cxn ang="T17">
                  <a:pos x="T10" y="T11"/>
                </a:cxn>
              </a:cxnLst>
              <a:rect l="T18" t="T19" r="T20" b="T21"/>
              <a:pathLst>
                <a:path w="46" h="68">
                  <a:moveTo>
                    <a:pt x="0" y="68"/>
                  </a:moveTo>
                  <a:lnTo>
                    <a:pt x="46" y="68"/>
                  </a:lnTo>
                  <a:lnTo>
                    <a:pt x="46" y="0"/>
                  </a:lnTo>
                  <a:lnTo>
                    <a:pt x="0" y="0"/>
                  </a:lnTo>
                  <a:lnTo>
                    <a:pt x="0" y="68"/>
                  </a:lnTo>
                  <a:close/>
                </a:path>
              </a:pathLst>
            </a:custGeom>
            <a:solidFill>
              <a:srgbClr val="000000"/>
            </a:solidFill>
            <a:ln w="9525">
              <a:noFill/>
              <a:round/>
              <a:headEnd/>
              <a:tailEnd/>
            </a:ln>
          </p:spPr>
          <p:txBody>
            <a:bodyPr/>
            <a:lstStyle/>
            <a:p>
              <a:endParaRPr lang="en-US"/>
            </a:p>
          </p:txBody>
        </p:sp>
        <p:sp>
          <p:nvSpPr>
            <p:cNvPr id="5462" name="Freeform 339"/>
            <p:cNvSpPr>
              <a:spLocks/>
            </p:cNvSpPr>
            <p:nvPr/>
          </p:nvSpPr>
          <p:spPr bwMode="auto">
            <a:xfrm>
              <a:off x="4883" y="2077"/>
              <a:ext cx="5" cy="7"/>
            </a:xfrm>
            <a:custGeom>
              <a:avLst/>
              <a:gdLst>
                <a:gd name="T0" fmla="*/ 0 w 45"/>
                <a:gd name="T1" fmla="*/ 68 h 68"/>
                <a:gd name="T2" fmla="*/ 45 w 45"/>
                <a:gd name="T3" fmla="*/ 68 h 68"/>
                <a:gd name="T4" fmla="*/ 45 w 45"/>
                <a:gd name="T5" fmla="*/ 0 h 68"/>
                <a:gd name="T6" fmla="*/ 0 w 45"/>
                <a:gd name="T7" fmla="*/ 0 h 68"/>
                <a:gd name="T8" fmla="*/ 0 w 45"/>
                <a:gd name="T9" fmla="*/ 68 h 68"/>
                <a:gd name="T10" fmla="*/ 0 w 45"/>
                <a:gd name="T11" fmla="*/ 68 h 68"/>
                <a:gd name="T12" fmla="*/ 0 60000 65536"/>
                <a:gd name="T13" fmla="*/ 0 60000 65536"/>
                <a:gd name="T14" fmla="*/ 0 60000 65536"/>
                <a:gd name="T15" fmla="*/ 0 60000 65536"/>
                <a:gd name="T16" fmla="*/ 0 60000 65536"/>
                <a:gd name="T17" fmla="*/ 0 60000 65536"/>
                <a:gd name="T18" fmla="*/ 0 w 45"/>
                <a:gd name="T19" fmla="*/ 0 h 68"/>
                <a:gd name="T20" fmla="*/ 45 w 45"/>
                <a:gd name="T21" fmla="*/ 68 h 68"/>
              </a:gdLst>
              <a:ahLst/>
              <a:cxnLst>
                <a:cxn ang="T12">
                  <a:pos x="T0" y="T1"/>
                </a:cxn>
                <a:cxn ang="T13">
                  <a:pos x="T2" y="T3"/>
                </a:cxn>
                <a:cxn ang="T14">
                  <a:pos x="T4" y="T5"/>
                </a:cxn>
                <a:cxn ang="T15">
                  <a:pos x="T6" y="T7"/>
                </a:cxn>
                <a:cxn ang="T16">
                  <a:pos x="T8" y="T9"/>
                </a:cxn>
                <a:cxn ang="T17">
                  <a:pos x="T10" y="T11"/>
                </a:cxn>
              </a:cxnLst>
              <a:rect l="T18" t="T19" r="T20" b="T21"/>
              <a:pathLst>
                <a:path w="45" h="68">
                  <a:moveTo>
                    <a:pt x="0" y="68"/>
                  </a:moveTo>
                  <a:lnTo>
                    <a:pt x="45" y="68"/>
                  </a:lnTo>
                  <a:lnTo>
                    <a:pt x="45" y="0"/>
                  </a:lnTo>
                  <a:lnTo>
                    <a:pt x="0" y="0"/>
                  </a:lnTo>
                  <a:lnTo>
                    <a:pt x="0" y="68"/>
                  </a:lnTo>
                  <a:close/>
                </a:path>
              </a:pathLst>
            </a:custGeom>
            <a:solidFill>
              <a:srgbClr val="000000"/>
            </a:solidFill>
            <a:ln w="9525">
              <a:noFill/>
              <a:round/>
              <a:headEnd/>
              <a:tailEnd/>
            </a:ln>
          </p:spPr>
          <p:txBody>
            <a:bodyPr/>
            <a:lstStyle/>
            <a:p>
              <a:endParaRPr lang="en-US"/>
            </a:p>
          </p:txBody>
        </p:sp>
        <p:sp>
          <p:nvSpPr>
            <p:cNvPr id="5463" name="Freeform 340"/>
            <p:cNvSpPr>
              <a:spLocks/>
            </p:cNvSpPr>
            <p:nvPr/>
          </p:nvSpPr>
          <p:spPr bwMode="auto">
            <a:xfrm>
              <a:off x="4872" y="2077"/>
              <a:ext cx="5" cy="7"/>
            </a:xfrm>
            <a:custGeom>
              <a:avLst/>
              <a:gdLst>
                <a:gd name="T0" fmla="*/ 0 w 46"/>
                <a:gd name="T1" fmla="*/ 68 h 68"/>
                <a:gd name="T2" fmla="*/ 46 w 46"/>
                <a:gd name="T3" fmla="*/ 68 h 68"/>
                <a:gd name="T4" fmla="*/ 46 w 46"/>
                <a:gd name="T5" fmla="*/ 0 h 68"/>
                <a:gd name="T6" fmla="*/ 0 w 46"/>
                <a:gd name="T7" fmla="*/ 0 h 68"/>
                <a:gd name="T8" fmla="*/ 0 w 46"/>
                <a:gd name="T9" fmla="*/ 68 h 68"/>
                <a:gd name="T10" fmla="*/ 0 w 46"/>
                <a:gd name="T11" fmla="*/ 68 h 68"/>
                <a:gd name="T12" fmla="*/ 0 60000 65536"/>
                <a:gd name="T13" fmla="*/ 0 60000 65536"/>
                <a:gd name="T14" fmla="*/ 0 60000 65536"/>
                <a:gd name="T15" fmla="*/ 0 60000 65536"/>
                <a:gd name="T16" fmla="*/ 0 60000 65536"/>
                <a:gd name="T17" fmla="*/ 0 60000 65536"/>
                <a:gd name="T18" fmla="*/ 0 w 46"/>
                <a:gd name="T19" fmla="*/ 0 h 68"/>
                <a:gd name="T20" fmla="*/ 46 w 46"/>
                <a:gd name="T21" fmla="*/ 68 h 68"/>
              </a:gdLst>
              <a:ahLst/>
              <a:cxnLst>
                <a:cxn ang="T12">
                  <a:pos x="T0" y="T1"/>
                </a:cxn>
                <a:cxn ang="T13">
                  <a:pos x="T2" y="T3"/>
                </a:cxn>
                <a:cxn ang="T14">
                  <a:pos x="T4" y="T5"/>
                </a:cxn>
                <a:cxn ang="T15">
                  <a:pos x="T6" y="T7"/>
                </a:cxn>
                <a:cxn ang="T16">
                  <a:pos x="T8" y="T9"/>
                </a:cxn>
                <a:cxn ang="T17">
                  <a:pos x="T10" y="T11"/>
                </a:cxn>
              </a:cxnLst>
              <a:rect l="T18" t="T19" r="T20" b="T21"/>
              <a:pathLst>
                <a:path w="46" h="68">
                  <a:moveTo>
                    <a:pt x="0" y="68"/>
                  </a:moveTo>
                  <a:lnTo>
                    <a:pt x="46" y="68"/>
                  </a:lnTo>
                  <a:lnTo>
                    <a:pt x="46" y="0"/>
                  </a:lnTo>
                  <a:lnTo>
                    <a:pt x="0" y="0"/>
                  </a:lnTo>
                  <a:lnTo>
                    <a:pt x="0" y="68"/>
                  </a:lnTo>
                  <a:close/>
                </a:path>
              </a:pathLst>
            </a:custGeom>
            <a:solidFill>
              <a:srgbClr val="000000"/>
            </a:solidFill>
            <a:ln w="9525">
              <a:noFill/>
              <a:round/>
              <a:headEnd/>
              <a:tailEnd/>
            </a:ln>
          </p:spPr>
          <p:txBody>
            <a:bodyPr/>
            <a:lstStyle/>
            <a:p>
              <a:endParaRPr lang="en-US"/>
            </a:p>
          </p:txBody>
        </p:sp>
        <p:sp>
          <p:nvSpPr>
            <p:cNvPr id="5464" name="Freeform 341"/>
            <p:cNvSpPr>
              <a:spLocks/>
            </p:cNvSpPr>
            <p:nvPr/>
          </p:nvSpPr>
          <p:spPr bwMode="auto">
            <a:xfrm>
              <a:off x="4861" y="2077"/>
              <a:ext cx="5" cy="7"/>
            </a:xfrm>
            <a:custGeom>
              <a:avLst/>
              <a:gdLst>
                <a:gd name="T0" fmla="*/ 0 w 45"/>
                <a:gd name="T1" fmla="*/ 68 h 68"/>
                <a:gd name="T2" fmla="*/ 45 w 45"/>
                <a:gd name="T3" fmla="*/ 68 h 68"/>
                <a:gd name="T4" fmla="*/ 45 w 45"/>
                <a:gd name="T5" fmla="*/ 0 h 68"/>
                <a:gd name="T6" fmla="*/ 0 w 45"/>
                <a:gd name="T7" fmla="*/ 0 h 68"/>
                <a:gd name="T8" fmla="*/ 0 w 45"/>
                <a:gd name="T9" fmla="*/ 68 h 68"/>
                <a:gd name="T10" fmla="*/ 0 w 45"/>
                <a:gd name="T11" fmla="*/ 68 h 68"/>
                <a:gd name="T12" fmla="*/ 0 60000 65536"/>
                <a:gd name="T13" fmla="*/ 0 60000 65536"/>
                <a:gd name="T14" fmla="*/ 0 60000 65536"/>
                <a:gd name="T15" fmla="*/ 0 60000 65536"/>
                <a:gd name="T16" fmla="*/ 0 60000 65536"/>
                <a:gd name="T17" fmla="*/ 0 60000 65536"/>
                <a:gd name="T18" fmla="*/ 0 w 45"/>
                <a:gd name="T19" fmla="*/ 0 h 68"/>
                <a:gd name="T20" fmla="*/ 45 w 45"/>
                <a:gd name="T21" fmla="*/ 68 h 68"/>
              </a:gdLst>
              <a:ahLst/>
              <a:cxnLst>
                <a:cxn ang="T12">
                  <a:pos x="T0" y="T1"/>
                </a:cxn>
                <a:cxn ang="T13">
                  <a:pos x="T2" y="T3"/>
                </a:cxn>
                <a:cxn ang="T14">
                  <a:pos x="T4" y="T5"/>
                </a:cxn>
                <a:cxn ang="T15">
                  <a:pos x="T6" y="T7"/>
                </a:cxn>
                <a:cxn ang="T16">
                  <a:pos x="T8" y="T9"/>
                </a:cxn>
                <a:cxn ang="T17">
                  <a:pos x="T10" y="T11"/>
                </a:cxn>
              </a:cxnLst>
              <a:rect l="T18" t="T19" r="T20" b="T21"/>
              <a:pathLst>
                <a:path w="45" h="68">
                  <a:moveTo>
                    <a:pt x="0" y="68"/>
                  </a:moveTo>
                  <a:lnTo>
                    <a:pt x="45" y="68"/>
                  </a:lnTo>
                  <a:lnTo>
                    <a:pt x="45" y="0"/>
                  </a:lnTo>
                  <a:lnTo>
                    <a:pt x="0" y="0"/>
                  </a:lnTo>
                  <a:lnTo>
                    <a:pt x="0" y="68"/>
                  </a:lnTo>
                  <a:close/>
                </a:path>
              </a:pathLst>
            </a:custGeom>
            <a:solidFill>
              <a:srgbClr val="000000"/>
            </a:solidFill>
            <a:ln w="9525">
              <a:noFill/>
              <a:round/>
              <a:headEnd/>
              <a:tailEnd/>
            </a:ln>
          </p:spPr>
          <p:txBody>
            <a:bodyPr/>
            <a:lstStyle/>
            <a:p>
              <a:endParaRPr lang="en-US"/>
            </a:p>
          </p:txBody>
        </p:sp>
        <p:sp>
          <p:nvSpPr>
            <p:cNvPr id="5465" name="Freeform 342"/>
            <p:cNvSpPr>
              <a:spLocks/>
            </p:cNvSpPr>
            <p:nvPr/>
          </p:nvSpPr>
          <p:spPr bwMode="auto">
            <a:xfrm>
              <a:off x="4850" y="2077"/>
              <a:ext cx="5" cy="7"/>
            </a:xfrm>
            <a:custGeom>
              <a:avLst/>
              <a:gdLst>
                <a:gd name="T0" fmla="*/ 0 w 46"/>
                <a:gd name="T1" fmla="*/ 68 h 68"/>
                <a:gd name="T2" fmla="*/ 46 w 46"/>
                <a:gd name="T3" fmla="*/ 68 h 68"/>
                <a:gd name="T4" fmla="*/ 46 w 46"/>
                <a:gd name="T5" fmla="*/ 0 h 68"/>
                <a:gd name="T6" fmla="*/ 0 w 46"/>
                <a:gd name="T7" fmla="*/ 0 h 68"/>
                <a:gd name="T8" fmla="*/ 0 w 46"/>
                <a:gd name="T9" fmla="*/ 68 h 68"/>
                <a:gd name="T10" fmla="*/ 0 w 46"/>
                <a:gd name="T11" fmla="*/ 68 h 68"/>
                <a:gd name="T12" fmla="*/ 0 60000 65536"/>
                <a:gd name="T13" fmla="*/ 0 60000 65536"/>
                <a:gd name="T14" fmla="*/ 0 60000 65536"/>
                <a:gd name="T15" fmla="*/ 0 60000 65536"/>
                <a:gd name="T16" fmla="*/ 0 60000 65536"/>
                <a:gd name="T17" fmla="*/ 0 60000 65536"/>
                <a:gd name="T18" fmla="*/ 0 w 46"/>
                <a:gd name="T19" fmla="*/ 0 h 68"/>
                <a:gd name="T20" fmla="*/ 46 w 46"/>
                <a:gd name="T21" fmla="*/ 68 h 68"/>
              </a:gdLst>
              <a:ahLst/>
              <a:cxnLst>
                <a:cxn ang="T12">
                  <a:pos x="T0" y="T1"/>
                </a:cxn>
                <a:cxn ang="T13">
                  <a:pos x="T2" y="T3"/>
                </a:cxn>
                <a:cxn ang="T14">
                  <a:pos x="T4" y="T5"/>
                </a:cxn>
                <a:cxn ang="T15">
                  <a:pos x="T6" y="T7"/>
                </a:cxn>
                <a:cxn ang="T16">
                  <a:pos x="T8" y="T9"/>
                </a:cxn>
                <a:cxn ang="T17">
                  <a:pos x="T10" y="T11"/>
                </a:cxn>
              </a:cxnLst>
              <a:rect l="T18" t="T19" r="T20" b="T21"/>
              <a:pathLst>
                <a:path w="46" h="68">
                  <a:moveTo>
                    <a:pt x="0" y="68"/>
                  </a:moveTo>
                  <a:lnTo>
                    <a:pt x="46" y="68"/>
                  </a:lnTo>
                  <a:lnTo>
                    <a:pt x="46" y="0"/>
                  </a:lnTo>
                  <a:lnTo>
                    <a:pt x="0" y="0"/>
                  </a:lnTo>
                  <a:lnTo>
                    <a:pt x="0" y="68"/>
                  </a:lnTo>
                  <a:close/>
                </a:path>
              </a:pathLst>
            </a:custGeom>
            <a:solidFill>
              <a:srgbClr val="000000"/>
            </a:solidFill>
            <a:ln w="9525">
              <a:noFill/>
              <a:round/>
              <a:headEnd/>
              <a:tailEnd/>
            </a:ln>
          </p:spPr>
          <p:txBody>
            <a:bodyPr/>
            <a:lstStyle/>
            <a:p>
              <a:endParaRPr lang="en-US"/>
            </a:p>
          </p:txBody>
        </p:sp>
        <p:sp>
          <p:nvSpPr>
            <p:cNvPr id="5466" name="Freeform 343"/>
            <p:cNvSpPr>
              <a:spLocks/>
            </p:cNvSpPr>
            <p:nvPr/>
          </p:nvSpPr>
          <p:spPr bwMode="auto">
            <a:xfrm>
              <a:off x="4905" y="2064"/>
              <a:ext cx="5" cy="8"/>
            </a:xfrm>
            <a:custGeom>
              <a:avLst/>
              <a:gdLst>
                <a:gd name="T0" fmla="*/ 0 w 46"/>
                <a:gd name="T1" fmla="*/ 69 h 69"/>
                <a:gd name="T2" fmla="*/ 46 w 46"/>
                <a:gd name="T3" fmla="*/ 69 h 69"/>
                <a:gd name="T4" fmla="*/ 46 w 46"/>
                <a:gd name="T5" fmla="*/ 0 h 69"/>
                <a:gd name="T6" fmla="*/ 0 w 46"/>
                <a:gd name="T7" fmla="*/ 0 h 69"/>
                <a:gd name="T8" fmla="*/ 0 w 46"/>
                <a:gd name="T9" fmla="*/ 69 h 69"/>
                <a:gd name="T10" fmla="*/ 0 w 46"/>
                <a:gd name="T11" fmla="*/ 69 h 69"/>
                <a:gd name="T12" fmla="*/ 0 60000 65536"/>
                <a:gd name="T13" fmla="*/ 0 60000 65536"/>
                <a:gd name="T14" fmla="*/ 0 60000 65536"/>
                <a:gd name="T15" fmla="*/ 0 60000 65536"/>
                <a:gd name="T16" fmla="*/ 0 60000 65536"/>
                <a:gd name="T17" fmla="*/ 0 60000 65536"/>
                <a:gd name="T18" fmla="*/ 0 w 46"/>
                <a:gd name="T19" fmla="*/ 0 h 69"/>
                <a:gd name="T20" fmla="*/ 46 w 46"/>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6" h="69">
                  <a:moveTo>
                    <a:pt x="0" y="69"/>
                  </a:moveTo>
                  <a:lnTo>
                    <a:pt x="46" y="69"/>
                  </a:lnTo>
                  <a:lnTo>
                    <a:pt x="46" y="0"/>
                  </a:lnTo>
                  <a:lnTo>
                    <a:pt x="0" y="0"/>
                  </a:lnTo>
                  <a:lnTo>
                    <a:pt x="0" y="69"/>
                  </a:lnTo>
                  <a:close/>
                </a:path>
              </a:pathLst>
            </a:custGeom>
            <a:solidFill>
              <a:srgbClr val="000000"/>
            </a:solidFill>
            <a:ln w="9525">
              <a:noFill/>
              <a:round/>
              <a:headEnd/>
              <a:tailEnd/>
            </a:ln>
          </p:spPr>
          <p:txBody>
            <a:bodyPr/>
            <a:lstStyle/>
            <a:p>
              <a:endParaRPr lang="en-US"/>
            </a:p>
          </p:txBody>
        </p:sp>
        <p:sp>
          <p:nvSpPr>
            <p:cNvPr id="5467" name="Freeform 344"/>
            <p:cNvSpPr>
              <a:spLocks/>
            </p:cNvSpPr>
            <p:nvPr/>
          </p:nvSpPr>
          <p:spPr bwMode="auto">
            <a:xfrm>
              <a:off x="4894" y="2064"/>
              <a:ext cx="5" cy="8"/>
            </a:xfrm>
            <a:custGeom>
              <a:avLst/>
              <a:gdLst>
                <a:gd name="T0" fmla="*/ 0 w 46"/>
                <a:gd name="T1" fmla="*/ 69 h 69"/>
                <a:gd name="T2" fmla="*/ 46 w 46"/>
                <a:gd name="T3" fmla="*/ 69 h 69"/>
                <a:gd name="T4" fmla="*/ 46 w 46"/>
                <a:gd name="T5" fmla="*/ 0 h 69"/>
                <a:gd name="T6" fmla="*/ 0 w 46"/>
                <a:gd name="T7" fmla="*/ 0 h 69"/>
                <a:gd name="T8" fmla="*/ 0 w 46"/>
                <a:gd name="T9" fmla="*/ 69 h 69"/>
                <a:gd name="T10" fmla="*/ 0 w 46"/>
                <a:gd name="T11" fmla="*/ 69 h 69"/>
                <a:gd name="T12" fmla="*/ 0 60000 65536"/>
                <a:gd name="T13" fmla="*/ 0 60000 65536"/>
                <a:gd name="T14" fmla="*/ 0 60000 65536"/>
                <a:gd name="T15" fmla="*/ 0 60000 65536"/>
                <a:gd name="T16" fmla="*/ 0 60000 65536"/>
                <a:gd name="T17" fmla="*/ 0 60000 65536"/>
                <a:gd name="T18" fmla="*/ 0 w 46"/>
                <a:gd name="T19" fmla="*/ 0 h 69"/>
                <a:gd name="T20" fmla="*/ 46 w 46"/>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6" h="69">
                  <a:moveTo>
                    <a:pt x="0" y="69"/>
                  </a:moveTo>
                  <a:lnTo>
                    <a:pt x="46" y="69"/>
                  </a:lnTo>
                  <a:lnTo>
                    <a:pt x="46" y="0"/>
                  </a:lnTo>
                  <a:lnTo>
                    <a:pt x="0" y="0"/>
                  </a:lnTo>
                  <a:lnTo>
                    <a:pt x="0" y="69"/>
                  </a:lnTo>
                  <a:close/>
                </a:path>
              </a:pathLst>
            </a:custGeom>
            <a:solidFill>
              <a:srgbClr val="000000"/>
            </a:solidFill>
            <a:ln w="9525">
              <a:noFill/>
              <a:round/>
              <a:headEnd/>
              <a:tailEnd/>
            </a:ln>
          </p:spPr>
          <p:txBody>
            <a:bodyPr/>
            <a:lstStyle/>
            <a:p>
              <a:endParaRPr lang="en-US"/>
            </a:p>
          </p:txBody>
        </p:sp>
        <p:sp>
          <p:nvSpPr>
            <p:cNvPr id="5468" name="Freeform 345"/>
            <p:cNvSpPr>
              <a:spLocks/>
            </p:cNvSpPr>
            <p:nvPr/>
          </p:nvSpPr>
          <p:spPr bwMode="auto">
            <a:xfrm>
              <a:off x="4883" y="2064"/>
              <a:ext cx="5" cy="8"/>
            </a:xfrm>
            <a:custGeom>
              <a:avLst/>
              <a:gdLst>
                <a:gd name="T0" fmla="*/ 0 w 45"/>
                <a:gd name="T1" fmla="*/ 69 h 69"/>
                <a:gd name="T2" fmla="*/ 45 w 45"/>
                <a:gd name="T3" fmla="*/ 69 h 69"/>
                <a:gd name="T4" fmla="*/ 45 w 45"/>
                <a:gd name="T5" fmla="*/ 0 h 69"/>
                <a:gd name="T6" fmla="*/ 0 w 45"/>
                <a:gd name="T7" fmla="*/ 0 h 69"/>
                <a:gd name="T8" fmla="*/ 0 w 45"/>
                <a:gd name="T9" fmla="*/ 69 h 69"/>
                <a:gd name="T10" fmla="*/ 0 w 45"/>
                <a:gd name="T11" fmla="*/ 69 h 69"/>
                <a:gd name="T12" fmla="*/ 0 60000 65536"/>
                <a:gd name="T13" fmla="*/ 0 60000 65536"/>
                <a:gd name="T14" fmla="*/ 0 60000 65536"/>
                <a:gd name="T15" fmla="*/ 0 60000 65536"/>
                <a:gd name="T16" fmla="*/ 0 60000 65536"/>
                <a:gd name="T17" fmla="*/ 0 60000 65536"/>
                <a:gd name="T18" fmla="*/ 0 w 45"/>
                <a:gd name="T19" fmla="*/ 0 h 69"/>
                <a:gd name="T20" fmla="*/ 45 w 45"/>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5" h="69">
                  <a:moveTo>
                    <a:pt x="0" y="69"/>
                  </a:moveTo>
                  <a:lnTo>
                    <a:pt x="45" y="69"/>
                  </a:lnTo>
                  <a:lnTo>
                    <a:pt x="45" y="0"/>
                  </a:lnTo>
                  <a:lnTo>
                    <a:pt x="0" y="0"/>
                  </a:lnTo>
                  <a:lnTo>
                    <a:pt x="0" y="69"/>
                  </a:lnTo>
                  <a:close/>
                </a:path>
              </a:pathLst>
            </a:custGeom>
            <a:solidFill>
              <a:srgbClr val="000000"/>
            </a:solidFill>
            <a:ln w="9525">
              <a:noFill/>
              <a:round/>
              <a:headEnd/>
              <a:tailEnd/>
            </a:ln>
          </p:spPr>
          <p:txBody>
            <a:bodyPr/>
            <a:lstStyle/>
            <a:p>
              <a:endParaRPr lang="en-US"/>
            </a:p>
          </p:txBody>
        </p:sp>
        <p:sp>
          <p:nvSpPr>
            <p:cNvPr id="5469" name="Freeform 346"/>
            <p:cNvSpPr>
              <a:spLocks/>
            </p:cNvSpPr>
            <p:nvPr/>
          </p:nvSpPr>
          <p:spPr bwMode="auto">
            <a:xfrm>
              <a:off x="4872" y="2064"/>
              <a:ext cx="5" cy="8"/>
            </a:xfrm>
            <a:custGeom>
              <a:avLst/>
              <a:gdLst>
                <a:gd name="T0" fmla="*/ 0 w 46"/>
                <a:gd name="T1" fmla="*/ 69 h 69"/>
                <a:gd name="T2" fmla="*/ 46 w 46"/>
                <a:gd name="T3" fmla="*/ 69 h 69"/>
                <a:gd name="T4" fmla="*/ 46 w 46"/>
                <a:gd name="T5" fmla="*/ 0 h 69"/>
                <a:gd name="T6" fmla="*/ 0 w 46"/>
                <a:gd name="T7" fmla="*/ 0 h 69"/>
                <a:gd name="T8" fmla="*/ 0 w 46"/>
                <a:gd name="T9" fmla="*/ 69 h 69"/>
                <a:gd name="T10" fmla="*/ 0 w 46"/>
                <a:gd name="T11" fmla="*/ 69 h 69"/>
                <a:gd name="T12" fmla="*/ 0 60000 65536"/>
                <a:gd name="T13" fmla="*/ 0 60000 65536"/>
                <a:gd name="T14" fmla="*/ 0 60000 65536"/>
                <a:gd name="T15" fmla="*/ 0 60000 65536"/>
                <a:gd name="T16" fmla="*/ 0 60000 65536"/>
                <a:gd name="T17" fmla="*/ 0 60000 65536"/>
                <a:gd name="T18" fmla="*/ 0 w 46"/>
                <a:gd name="T19" fmla="*/ 0 h 69"/>
                <a:gd name="T20" fmla="*/ 46 w 46"/>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6" h="69">
                  <a:moveTo>
                    <a:pt x="0" y="69"/>
                  </a:moveTo>
                  <a:lnTo>
                    <a:pt x="46" y="69"/>
                  </a:lnTo>
                  <a:lnTo>
                    <a:pt x="46" y="0"/>
                  </a:lnTo>
                  <a:lnTo>
                    <a:pt x="0" y="0"/>
                  </a:lnTo>
                  <a:lnTo>
                    <a:pt x="0" y="69"/>
                  </a:lnTo>
                  <a:close/>
                </a:path>
              </a:pathLst>
            </a:custGeom>
            <a:solidFill>
              <a:srgbClr val="000000"/>
            </a:solidFill>
            <a:ln w="9525">
              <a:noFill/>
              <a:round/>
              <a:headEnd/>
              <a:tailEnd/>
            </a:ln>
          </p:spPr>
          <p:txBody>
            <a:bodyPr/>
            <a:lstStyle/>
            <a:p>
              <a:endParaRPr lang="en-US"/>
            </a:p>
          </p:txBody>
        </p:sp>
        <p:sp>
          <p:nvSpPr>
            <p:cNvPr id="5470" name="Freeform 347"/>
            <p:cNvSpPr>
              <a:spLocks/>
            </p:cNvSpPr>
            <p:nvPr/>
          </p:nvSpPr>
          <p:spPr bwMode="auto">
            <a:xfrm>
              <a:off x="4861" y="2064"/>
              <a:ext cx="5" cy="8"/>
            </a:xfrm>
            <a:custGeom>
              <a:avLst/>
              <a:gdLst>
                <a:gd name="T0" fmla="*/ 0 w 45"/>
                <a:gd name="T1" fmla="*/ 69 h 69"/>
                <a:gd name="T2" fmla="*/ 45 w 45"/>
                <a:gd name="T3" fmla="*/ 69 h 69"/>
                <a:gd name="T4" fmla="*/ 45 w 45"/>
                <a:gd name="T5" fmla="*/ 0 h 69"/>
                <a:gd name="T6" fmla="*/ 0 w 45"/>
                <a:gd name="T7" fmla="*/ 0 h 69"/>
                <a:gd name="T8" fmla="*/ 0 w 45"/>
                <a:gd name="T9" fmla="*/ 69 h 69"/>
                <a:gd name="T10" fmla="*/ 0 w 45"/>
                <a:gd name="T11" fmla="*/ 69 h 69"/>
                <a:gd name="T12" fmla="*/ 0 60000 65536"/>
                <a:gd name="T13" fmla="*/ 0 60000 65536"/>
                <a:gd name="T14" fmla="*/ 0 60000 65536"/>
                <a:gd name="T15" fmla="*/ 0 60000 65536"/>
                <a:gd name="T16" fmla="*/ 0 60000 65536"/>
                <a:gd name="T17" fmla="*/ 0 60000 65536"/>
                <a:gd name="T18" fmla="*/ 0 w 45"/>
                <a:gd name="T19" fmla="*/ 0 h 69"/>
                <a:gd name="T20" fmla="*/ 45 w 45"/>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5" h="69">
                  <a:moveTo>
                    <a:pt x="0" y="69"/>
                  </a:moveTo>
                  <a:lnTo>
                    <a:pt x="45" y="69"/>
                  </a:lnTo>
                  <a:lnTo>
                    <a:pt x="45" y="0"/>
                  </a:lnTo>
                  <a:lnTo>
                    <a:pt x="0" y="0"/>
                  </a:lnTo>
                  <a:lnTo>
                    <a:pt x="0" y="69"/>
                  </a:lnTo>
                  <a:close/>
                </a:path>
              </a:pathLst>
            </a:custGeom>
            <a:solidFill>
              <a:srgbClr val="000000"/>
            </a:solidFill>
            <a:ln w="9525">
              <a:noFill/>
              <a:round/>
              <a:headEnd/>
              <a:tailEnd/>
            </a:ln>
          </p:spPr>
          <p:txBody>
            <a:bodyPr/>
            <a:lstStyle/>
            <a:p>
              <a:endParaRPr lang="en-US"/>
            </a:p>
          </p:txBody>
        </p:sp>
        <p:sp>
          <p:nvSpPr>
            <p:cNvPr id="5471" name="Freeform 348"/>
            <p:cNvSpPr>
              <a:spLocks/>
            </p:cNvSpPr>
            <p:nvPr/>
          </p:nvSpPr>
          <p:spPr bwMode="auto">
            <a:xfrm>
              <a:off x="4850" y="2064"/>
              <a:ext cx="5" cy="8"/>
            </a:xfrm>
            <a:custGeom>
              <a:avLst/>
              <a:gdLst>
                <a:gd name="T0" fmla="*/ 0 w 46"/>
                <a:gd name="T1" fmla="*/ 69 h 69"/>
                <a:gd name="T2" fmla="*/ 46 w 46"/>
                <a:gd name="T3" fmla="*/ 69 h 69"/>
                <a:gd name="T4" fmla="*/ 46 w 46"/>
                <a:gd name="T5" fmla="*/ 0 h 69"/>
                <a:gd name="T6" fmla="*/ 0 w 46"/>
                <a:gd name="T7" fmla="*/ 0 h 69"/>
                <a:gd name="T8" fmla="*/ 0 w 46"/>
                <a:gd name="T9" fmla="*/ 69 h 69"/>
                <a:gd name="T10" fmla="*/ 0 w 46"/>
                <a:gd name="T11" fmla="*/ 69 h 69"/>
                <a:gd name="T12" fmla="*/ 0 60000 65536"/>
                <a:gd name="T13" fmla="*/ 0 60000 65536"/>
                <a:gd name="T14" fmla="*/ 0 60000 65536"/>
                <a:gd name="T15" fmla="*/ 0 60000 65536"/>
                <a:gd name="T16" fmla="*/ 0 60000 65536"/>
                <a:gd name="T17" fmla="*/ 0 60000 65536"/>
                <a:gd name="T18" fmla="*/ 0 w 46"/>
                <a:gd name="T19" fmla="*/ 0 h 69"/>
                <a:gd name="T20" fmla="*/ 46 w 46"/>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6" h="69">
                  <a:moveTo>
                    <a:pt x="0" y="69"/>
                  </a:moveTo>
                  <a:lnTo>
                    <a:pt x="46" y="69"/>
                  </a:lnTo>
                  <a:lnTo>
                    <a:pt x="46" y="0"/>
                  </a:lnTo>
                  <a:lnTo>
                    <a:pt x="0" y="0"/>
                  </a:lnTo>
                  <a:lnTo>
                    <a:pt x="0" y="69"/>
                  </a:lnTo>
                  <a:close/>
                </a:path>
              </a:pathLst>
            </a:custGeom>
            <a:solidFill>
              <a:srgbClr val="000000"/>
            </a:solidFill>
            <a:ln w="9525">
              <a:noFill/>
              <a:round/>
              <a:headEnd/>
              <a:tailEnd/>
            </a:ln>
          </p:spPr>
          <p:txBody>
            <a:bodyPr/>
            <a:lstStyle/>
            <a:p>
              <a:endParaRPr lang="en-US"/>
            </a:p>
          </p:txBody>
        </p:sp>
        <p:sp>
          <p:nvSpPr>
            <p:cNvPr id="5472" name="Freeform 349"/>
            <p:cNvSpPr>
              <a:spLocks/>
            </p:cNvSpPr>
            <p:nvPr/>
          </p:nvSpPr>
          <p:spPr bwMode="auto">
            <a:xfrm>
              <a:off x="4905" y="2052"/>
              <a:ext cx="5" cy="7"/>
            </a:xfrm>
            <a:custGeom>
              <a:avLst/>
              <a:gdLst>
                <a:gd name="T0" fmla="*/ 0 w 46"/>
                <a:gd name="T1" fmla="*/ 69 h 69"/>
                <a:gd name="T2" fmla="*/ 46 w 46"/>
                <a:gd name="T3" fmla="*/ 69 h 69"/>
                <a:gd name="T4" fmla="*/ 46 w 46"/>
                <a:gd name="T5" fmla="*/ 0 h 69"/>
                <a:gd name="T6" fmla="*/ 0 w 46"/>
                <a:gd name="T7" fmla="*/ 0 h 69"/>
                <a:gd name="T8" fmla="*/ 0 w 46"/>
                <a:gd name="T9" fmla="*/ 69 h 69"/>
                <a:gd name="T10" fmla="*/ 0 w 46"/>
                <a:gd name="T11" fmla="*/ 69 h 69"/>
                <a:gd name="T12" fmla="*/ 0 60000 65536"/>
                <a:gd name="T13" fmla="*/ 0 60000 65536"/>
                <a:gd name="T14" fmla="*/ 0 60000 65536"/>
                <a:gd name="T15" fmla="*/ 0 60000 65536"/>
                <a:gd name="T16" fmla="*/ 0 60000 65536"/>
                <a:gd name="T17" fmla="*/ 0 60000 65536"/>
                <a:gd name="T18" fmla="*/ 0 w 46"/>
                <a:gd name="T19" fmla="*/ 0 h 69"/>
                <a:gd name="T20" fmla="*/ 46 w 46"/>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6" h="69">
                  <a:moveTo>
                    <a:pt x="0" y="69"/>
                  </a:moveTo>
                  <a:lnTo>
                    <a:pt x="46" y="69"/>
                  </a:lnTo>
                  <a:lnTo>
                    <a:pt x="46" y="0"/>
                  </a:lnTo>
                  <a:lnTo>
                    <a:pt x="0" y="0"/>
                  </a:lnTo>
                  <a:lnTo>
                    <a:pt x="0" y="69"/>
                  </a:lnTo>
                  <a:close/>
                </a:path>
              </a:pathLst>
            </a:custGeom>
            <a:solidFill>
              <a:srgbClr val="000000"/>
            </a:solidFill>
            <a:ln w="9525">
              <a:noFill/>
              <a:round/>
              <a:headEnd/>
              <a:tailEnd/>
            </a:ln>
          </p:spPr>
          <p:txBody>
            <a:bodyPr/>
            <a:lstStyle/>
            <a:p>
              <a:endParaRPr lang="en-US"/>
            </a:p>
          </p:txBody>
        </p:sp>
        <p:sp>
          <p:nvSpPr>
            <p:cNvPr id="5473" name="Freeform 350"/>
            <p:cNvSpPr>
              <a:spLocks/>
            </p:cNvSpPr>
            <p:nvPr/>
          </p:nvSpPr>
          <p:spPr bwMode="auto">
            <a:xfrm>
              <a:off x="4894" y="2052"/>
              <a:ext cx="5" cy="7"/>
            </a:xfrm>
            <a:custGeom>
              <a:avLst/>
              <a:gdLst>
                <a:gd name="T0" fmla="*/ 0 w 46"/>
                <a:gd name="T1" fmla="*/ 69 h 69"/>
                <a:gd name="T2" fmla="*/ 46 w 46"/>
                <a:gd name="T3" fmla="*/ 69 h 69"/>
                <a:gd name="T4" fmla="*/ 46 w 46"/>
                <a:gd name="T5" fmla="*/ 0 h 69"/>
                <a:gd name="T6" fmla="*/ 0 w 46"/>
                <a:gd name="T7" fmla="*/ 0 h 69"/>
                <a:gd name="T8" fmla="*/ 0 w 46"/>
                <a:gd name="T9" fmla="*/ 69 h 69"/>
                <a:gd name="T10" fmla="*/ 0 w 46"/>
                <a:gd name="T11" fmla="*/ 69 h 69"/>
                <a:gd name="T12" fmla="*/ 0 60000 65536"/>
                <a:gd name="T13" fmla="*/ 0 60000 65536"/>
                <a:gd name="T14" fmla="*/ 0 60000 65536"/>
                <a:gd name="T15" fmla="*/ 0 60000 65536"/>
                <a:gd name="T16" fmla="*/ 0 60000 65536"/>
                <a:gd name="T17" fmla="*/ 0 60000 65536"/>
                <a:gd name="T18" fmla="*/ 0 w 46"/>
                <a:gd name="T19" fmla="*/ 0 h 69"/>
                <a:gd name="T20" fmla="*/ 46 w 46"/>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6" h="69">
                  <a:moveTo>
                    <a:pt x="0" y="69"/>
                  </a:moveTo>
                  <a:lnTo>
                    <a:pt x="46" y="69"/>
                  </a:lnTo>
                  <a:lnTo>
                    <a:pt x="46" y="0"/>
                  </a:lnTo>
                  <a:lnTo>
                    <a:pt x="0" y="0"/>
                  </a:lnTo>
                  <a:lnTo>
                    <a:pt x="0" y="69"/>
                  </a:lnTo>
                  <a:close/>
                </a:path>
              </a:pathLst>
            </a:custGeom>
            <a:solidFill>
              <a:srgbClr val="000000"/>
            </a:solidFill>
            <a:ln w="9525">
              <a:noFill/>
              <a:round/>
              <a:headEnd/>
              <a:tailEnd/>
            </a:ln>
          </p:spPr>
          <p:txBody>
            <a:bodyPr/>
            <a:lstStyle/>
            <a:p>
              <a:endParaRPr lang="en-US"/>
            </a:p>
          </p:txBody>
        </p:sp>
        <p:sp>
          <p:nvSpPr>
            <p:cNvPr id="5474" name="Freeform 351"/>
            <p:cNvSpPr>
              <a:spLocks/>
            </p:cNvSpPr>
            <p:nvPr/>
          </p:nvSpPr>
          <p:spPr bwMode="auto">
            <a:xfrm>
              <a:off x="4883" y="2052"/>
              <a:ext cx="5" cy="7"/>
            </a:xfrm>
            <a:custGeom>
              <a:avLst/>
              <a:gdLst>
                <a:gd name="T0" fmla="*/ 0 w 45"/>
                <a:gd name="T1" fmla="*/ 69 h 69"/>
                <a:gd name="T2" fmla="*/ 45 w 45"/>
                <a:gd name="T3" fmla="*/ 69 h 69"/>
                <a:gd name="T4" fmla="*/ 45 w 45"/>
                <a:gd name="T5" fmla="*/ 0 h 69"/>
                <a:gd name="T6" fmla="*/ 0 w 45"/>
                <a:gd name="T7" fmla="*/ 0 h 69"/>
                <a:gd name="T8" fmla="*/ 0 w 45"/>
                <a:gd name="T9" fmla="*/ 69 h 69"/>
                <a:gd name="T10" fmla="*/ 0 w 45"/>
                <a:gd name="T11" fmla="*/ 69 h 69"/>
                <a:gd name="T12" fmla="*/ 0 60000 65536"/>
                <a:gd name="T13" fmla="*/ 0 60000 65536"/>
                <a:gd name="T14" fmla="*/ 0 60000 65536"/>
                <a:gd name="T15" fmla="*/ 0 60000 65536"/>
                <a:gd name="T16" fmla="*/ 0 60000 65536"/>
                <a:gd name="T17" fmla="*/ 0 60000 65536"/>
                <a:gd name="T18" fmla="*/ 0 w 45"/>
                <a:gd name="T19" fmla="*/ 0 h 69"/>
                <a:gd name="T20" fmla="*/ 45 w 45"/>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5" h="69">
                  <a:moveTo>
                    <a:pt x="0" y="69"/>
                  </a:moveTo>
                  <a:lnTo>
                    <a:pt x="45" y="69"/>
                  </a:lnTo>
                  <a:lnTo>
                    <a:pt x="45" y="0"/>
                  </a:lnTo>
                  <a:lnTo>
                    <a:pt x="0" y="0"/>
                  </a:lnTo>
                  <a:lnTo>
                    <a:pt x="0" y="69"/>
                  </a:lnTo>
                  <a:close/>
                </a:path>
              </a:pathLst>
            </a:custGeom>
            <a:solidFill>
              <a:srgbClr val="000000"/>
            </a:solidFill>
            <a:ln w="9525">
              <a:noFill/>
              <a:round/>
              <a:headEnd/>
              <a:tailEnd/>
            </a:ln>
          </p:spPr>
          <p:txBody>
            <a:bodyPr/>
            <a:lstStyle/>
            <a:p>
              <a:endParaRPr lang="en-US"/>
            </a:p>
          </p:txBody>
        </p:sp>
        <p:sp>
          <p:nvSpPr>
            <p:cNvPr id="5475" name="Freeform 352"/>
            <p:cNvSpPr>
              <a:spLocks/>
            </p:cNvSpPr>
            <p:nvPr/>
          </p:nvSpPr>
          <p:spPr bwMode="auto">
            <a:xfrm>
              <a:off x="4872" y="2052"/>
              <a:ext cx="5" cy="7"/>
            </a:xfrm>
            <a:custGeom>
              <a:avLst/>
              <a:gdLst>
                <a:gd name="T0" fmla="*/ 0 w 46"/>
                <a:gd name="T1" fmla="*/ 69 h 69"/>
                <a:gd name="T2" fmla="*/ 46 w 46"/>
                <a:gd name="T3" fmla="*/ 69 h 69"/>
                <a:gd name="T4" fmla="*/ 46 w 46"/>
                <a:gd name="T5" fmla="*/ 0 h 69"/>
                <a:gd name="T6" fmla="*/ 0 w 46"/>
                <a:gd name="T7" fmla="*/ 0 h 69"/>
                <a:gd name="T8" fmla="*/ 0 w 46"/>
                <a:gd name="T9" fmla="*/ 69 h 69"/>
                <a:gd name="T10" fmla="*/ 0 w 46"/>
                <a:gd name="T11" fmla="*/ 69 h 69"/>
                <a:gd name="T12" fmla="*/ 0 60000 65536"/>
                <a:gd name="T13" fmla="*/ 0 60000 65536"/>
                <a:gd name="T14" fmla="*/ 0 60000 65536"/>
                <a:gd name="T15" fmla="*/ 0 60000 65536"/>
                <a:gd name="T16" fmla="*/ 0 60000 65536"/>
                <a:gd name="T17" fmla="*/ 0 60000 65536"/>
                <a:gd name="T18" fmla="*/ 0 w 46"/>
                <a:gd name="T19" fmla="*/ 0 h 69"/>
                <a:gd name="T20" fmla="*/ 46 w 46"/>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6" h="69">
                  <a:moveTo>
                    <a:pt x="0" y="69"/>
                  </a:moveTo>
                  <a:lnTo>
                    <a:pt x="46" y="69"/>
                  </a:lnTo>
                  <a:lnTo>
                    <a:pt x="46" y="0"/>
                  </a:lnTo>
                  <a:lnTo>
                    <a:pt x="0" y="0"/>
                  </a:lnTo>
                  <a:lnTo>
                    <a:pt x="0" y="69"/>
                  </a:lnTo>
                  <a:close/>
                </a:path>
              </a:pathLst>
            </a:custGeom>
            <a:solidFill>
              <a:srgbClr val="000000"/>
            </a:solidFill>
            <a:ln w="9525">
              <a:noFill/>
              <a:round/>
              <a:headEnd/>
              <a:tailEnd/>
            </a:ln>
          </p:spPr>
          <p:txBody>
            <a:bodyPr/>
            <a:lstStyle/>
            <a:p>
              <a:endParaRPr lang="en-US"/>
            </a:p>
          </p:txBody>
        </p:sp>
        <p:sp>
          <p:nvSpPr>
            <p:cNvPr id="5476" name="Freeform 353"/>
            <p:cNvSpPr>
              <a:spLocks/>
            </p:cNvSpPr>
            <p:nvPr/>
          </p:nvSpPr>
          <p:spPr bwMode="auto">
            <a:xfrm>
              <a:off x="4861" y="2052"/>
              <a:ext cx="5" cy="7"/>
            </a:xfrm>
            <a:custGeom>
              <a:avLst/>
              <a:gdLst>
                <a:gd name="T0" fmla="*/ 0 w 45"/>
                <a:gd name="T1" fmla="*/ 69 h 69"/>
                <a:gd name="T2" fmla="*/ 45 w 45"/>
                <a:gd name="T3" fmla="*/ 69 h 69"/>
                <a:gd name="T4" fmla="*/ 45 w 45"/>
                <a:gd name="T5" fmla="*/ 0 h 69"/>
                <a:gd name="T6" fmla="*/ 0 w 45"/>
                <a:gd name="T7" fmla="*/ 0 h 69"/>
                <a:gd name="T8" fmla="*/ 0 w 45"/>
                <a:gd name="T9" fmla="*/ 69 h 69"/>
                <a:gd name="T10" fmla="*/ 0 w 45"/>
                <a:gd name="T11" fmla="*/ 69 h 69"/>
                <a:gd name="T12" fmla="*/ 0 60000 65536"/>
                <a:gd name="T13" fmla="*/ 0 60000 65536"/>
                <a:gd name="T14" fmla="*/ 0 60000 65536"/>
                <a:gd name="T15" fmla="*/ 0 60000 65536"/>
                <a:gd name="T16" fmla="*/ 0 60000 65536"/>
                <a:gd name="T17" fmla="*/ 0 60000 65536"/>
                <a:gd name="T18" fmla="*/ 0 w 45"/>
                <a:gd name="T19" fmla="*/ 0 h 69"/>
                <a:gd name="T20" fmla="*/ 45 w 45"/>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5" h="69">
                  <a:moveTo>
                    <a:pt x="0" y="69"/>
                  </a:moveTo>
                  <a:lnTo>
                    <a:pt x="45" y="69"/>
                  </a:lnTo>
                  <a:lnTo>
                    <a:pt x="45" y="0"/>
                  </a:lnTo>
                  <a:lnTo>
                    <a:pt x="0" y="0"/>
                  </a:lnTo>
                  <a:lnTo>
                    <a:pt x="0" y="69"/>
                  </a:lnTo>
                  <a:close/>
                </a:path>
              </a:pathLst>
            </a:custGeom>
            <a:solidFill>
              <a:srgbClr val="000000"/>
            </a:solidFill>
            <a:ln w="9525">
              <a:noFill/>
              <a:round/>
              <a:headEnd/>
              <a:tailEnd/>
            </a:ln>
          </p:spPr>
          <p:txBody>
            <a:bodyPr/>
            <a:lstStyle/>
            <a:p>
              <a:endParaRPr lang="en-US"/>
            </a:p>
          </p:txBody>
        </p:sp>
        <p:sp>
          <p:nvSpPr>
            <p:cNvPr id="5477" name="Freeform 354"/>
            <p:cNvSpPr>
              <a:spLocks/>
            </p:cNvSpPr>
            <p:nvPr/>
          </p:nvSpPr>
          <p:spPr bwMode="auto">
            <a:xfrm>
              <a:off x="4850" y="2052"/>
              <a:ext cx="5" cy="7"/>
            </a:xfrm>
            <a:custGeom>
              <a:avLst/>
              <a:gdLst>
                <a:gd name="T0" fmla="*/ 0 w 46"/>
                <a:gd name="T1" fmla="*/ 69 h 69"/>
                <a:gd name="T2" fmla="*/ 46 w 46"/>
                <a:gd name="T3" fmla="*/ 69 h 69"/>
                <a:gd name="T4" fmla="*/ 46 w 46"/>
                <a:gd name="T5" fmla="*/ 0 h 69"/>
                <a:gd name="T6" fmla="*/ 0 w 46"/>
                <a:gd name="T7" fmla="*/ 0 h 69"/>
                <a:gd name="T8" fmla="*/ 0 w 46"/>
                <a:gd name="T9" fmla="*/ 69 h 69"/>
                <a:gd name="T10" fmla="*/ 0 w 46"/>
                <a:gd name="T11" fmla="*/ 69 h 69"/>
                <a:gd name="T12" fmla="*/ 0 60000 65536"/>
                <a:gd name="T13" fmla="*/ 0 60000 65536"/>
                <a:gd name="T14" fmla="*/ 0 60000 65536"/>
                <a:gd name="T15" fmla="*/ 0 60000 65536"/>
                <a:gd name="T16" fmla="*/ 0 60000 65536"/>
                <a:gd name="T17" fmla="*/ 0 60000 65536"/>
                <a:gd name="T18" fmla="*/ 0 w 46"/>
                <a:gd name="T19" fmla="*/ 0 h 69"/>
                <a:gd name="T20" fmla="*/ 46 w 46"/>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6" h="69">
                  <a:moveTo>
                    <a:pt x="0" y="69"/>
                  </a:moveTo>
                  <a:lnTo>
                    <a:pt x="46" y="69"/>
                  </a:lnTo>
                  <a:lnTo>
                    <a:pt x="46" y="0"/>
                  </a:lnTo>
                  <a:lnTo>
                    <a:pt x="0" y="0"/>
                  </a:lnTo>
                  <a:lnTo>
                    <a:pt x="0" y="69"/>
                  </a:lnTo>
                  <a:close/>
                </a:path>
              </a:pathLst>
            </a:custGeom>
            <a:solidFill>
              <a:srgbClr val="000000"/>
            </a:solidFill>
            <a:ln w="9525">
              <a:noFill/>
              <a:round/>
              <a:headEnd/>
              <a:tailEnd/>
            </a:ln>
          </p:spPr>
          <p:txBody>
            <a:bodyPr/>
            <a:lstStyle/>
            <a:p>
              <a:endParaRPr lang="en-US"/>
            </a:p>
          </p:txBody>
        </p:sp>
        <p:sp>
          <p:nvSpPr>
            <p:cNvPr id="5478" name="Freeform 355"/>
            <p:cNvSpPr>
              <a:spLocks/>
            </p:cNvSpPr>
            <p:nvPr/>
          </p:nvSpPr>
          <p:spPr bwMode="auto">
            <a:xfrm>
              <a:off x="4843" y="2025"/>
              <a:ext cx="47" cy="5"/>
            </a:xfrm>
            <a:custGeom>
              <a:avLst/>
              <a:gdLst>
                <a:gd name="T0" fmla="*/ 0 w 419"/>
                <a:gd name="T1" fmla="*/ 48 h 48"/>
                <a:gd name="T2" fmla="*/ 419 w 419"/>
                <a:gd name="T3" fmla="*/ 48 h 48"/>
                <a:gd name="T4" fmla="*/ 419 w 419"/>
                <a:gd name="T5" fmla="*/ 0 h 48"/>
                <a:gd name="T6" fmla="*/ 0 w 419"/>
                <a:gd name="T7" fmla="*/ 0 h 48"/>
                <a:gd name="T8" fmla="*/ 0 w 419"/>
                <a:gd name="T9" fmla="*/ 48 h 48"/>
                <a:gd name="T10" fmla="*/ 0 w 419"/>
                <a:gd name="T11" fmla="*/ 48 h 48"/>
                <a:gd name="T12" fmla="*/ 0 60000 65536"/>
                <a:gd name="T13" fmla="*/ 0 60000 65536"/>
                <a:gd name="T14" fmla="*/ 0 60000 65536"/>
                <a:gd name="T15" fmla="*/ 0 60000 65536"/>
                <a:gd name="T16" fmla="*/ 0 60000 65536"/>
                <a:gd name="T17" fmla="*/ 0 60000 65536"/>
                <a:gd name="T18" fmla="*/ 0 w 419"/>
                <a:gd name="T19" fmla="*/ 0 h 48"/>
                <a:gd name="T20" fmla="*/ 419 w 419"/>
                <a:gd name="T21" fmla="*/ 48 h 48"/>
              </a:gdLst>
              <a:ahLst/>
              <a:cxnLst>
                <a:cxn ang="T12">
                  <a:pos x="T0" y="T1"/>
                </a:cxn>
                <a:cxn ang="T13">
                  <a:pos x="T2" y="T3"/>
                </a:cxn>
                <a:cxn ang="T14">
                  <a:pos x="T4" y="T5"/>
                </a:cxn>
                <a:cxn ang="T15">
                  <a:pos x="T6" y="T7"/>
                </a:cxn>
                <a:cxn ang="T16">
                  <a:pos x="T8" y="T9"/>
                </a:cxn>
                <a:cxn ang="T17">
                  <a:pos x="T10" y="T11"/>
                </a:cxn>
              </a:cxnLst>
              <a:rect l="T18" t="T19" r="T20" b="T21"/>
              <a:pathLst>
                <a:path w="419" h="48">
                  <a:moveTo>
                    <a:pt x="0" y="48"/>
                  </a:moveTo>
                  <a:lnTo>
                    <a:pt x="419" y="48"/>
                  </a:lnTo>
                  <a:lnTo>
                    <a:pt x="419" y="0"/>
                  </a:lnTo>
                  <a:lnTo>
                    <a:pt x="0" y="0"/>
                  </a:lnTo>
                  <a:lnTo>
                    <a:pt x="0" y="48"/>
                  </a:lnTo>
                  <a:close/>
                </a:path>
              </a:pathLst>
            </a:custGeom>
            <a:solidFill>
              <a:srgbClr val="000000"/>
            </a:solidFill>
            <a:ln w="9525">
              <a:noFill/>
              <a:round/>
              <a:headEnd/>
              <a:tailEnd/>
            </a:ln>
          </p:spPr>
          <p:txBody>
            <a:bodyPr/>
            <a:lstStyle/>
            <a:p>
              <a:endParaRPr lang="en-US"/>
            </a:p>
          </p:txBody>
        </p:sp>
        <p:sp>
          <p:nvSpPr>
            <p:cNvPr id="5479" name="Freeform 356"/>
            <p:cNvSpPr>
              <a:spLocks/>
            </p:cNvSpPr>
            <p:nvPr/>
          </p:nvSpPr>
          <p:spPr bwMode="auto">
            <a:xfrm>
              <a:off x="4842" y="2034"/>
              <a:ext cx="48" cy="5"/>
            </a:xfrm>
            <a:custGeom>
              <a:avLst/>
              <a:gdLst>
                <a:gd name="T0" fmla="*/ 0 w 428"/>
                <a:gd name="T1" fmla="*/ 45 h 45"/>
                <a:gd name="T2" fmla="*/ 428 w 428"/>
                <a:gd name="T3" fmla="*/ 45 h 45"/>
                <a:gd name="T4" fmla="*/ 428 w 428"/>
                <a:gd name="T5" fmla="*/ 0 h 45"/>
                <a:gd name="T6" fmla="*/ 0 w 428"/>
                <a:gd name="T7" fmla="*/ 0 h 45"/>
                <a:gd name="T8" fmla="*/ 0 w 428"/>
                <a:gd name="T9" fmla="*/ 45 h 45"/>
                <a:gd name="T10" fmla="*/ 0 w 428"/>
                <a:gd name="T11" fmla="*/ 45 h 45"/>
                <a:gd name="T12" fmla="*/ 0 60000 65536"/>
                <a:gd name="T13" fmla="*/ 0 60000 65536"/>
                <a:gd name="T14" fmla="*/ 0 60000 65536"/>
                <a:gd name="T15" fmla="*/ 0 60000 65536"/>
                <a:gd name="T16" fmla="*/ 0 60000 65536"/>
                <a:gd name="T17" fmla="*/ 0 60000 65536"/>
                <a:gd name="T18" fmla="*/ 0 w 428"/>
                <a:gd name="T19" fmla="*/ 0 h 45"/>
                <a:gd name="T20" fmla="*/ 428 w 428"/>
                <a:gd name="T21" fmla="*/ 45 h 45"/>
              </a:gdLst>
              <a:ahLst/>
              <a:cxnLst>
                <a:cxn ang="T12">
                  <a:pos x="T0" y="T1"/>
                </a:cxn>
                <a:cxn ang="T13">
                  <a:pos x="T2" y="T3"/>
                </a:cxn>
                <a:cxn ang="T14">
                  <a:pos x="T4" y="T5"/>
                </a:cxn>
                <a:cxn ang="T15">
                  <a:pos x="T6" y="T7"/>
                </a:cxn>
                <a:cxn ang="T16">
                  <a:pos x="T8" y="T9"/>
                </a:cxn>
                <a:cxn ang="T17">
                  <a:pos x="T10" y="T11"/>
                </a:cxn>
              </a:cxnLst>
              <a:rect l="T18" t="T19" r="T20" b="T21"/>
              <a:pathLst>
                <a:path w="428" h="45">
                  <a:moveTo>
                    <a:pt x="0" y="45"/>
                  </a:moveTo>
                  <a:lnTo>
                    <a:pt x="428" y="45"/>
                  </a:lnTo>
                  <a:lnTo>
                    <a:pt x="428" y="0"/>
                  </a:lnTo>
                  <a:lnTo>
                    <a:pt x="0" y="0"/>
                  </a:lnTo>
                  <a:lnTo>
                    <a:pt x="0" y="45"/>
                  </a:lnTo>
                  <a:close/>
                </a:path>
              </a:pathLst>
            </a:custGeom>
            <a:solidFill>
              <a:srgbClr val="000000"/>
            </a:solidFill>
            <a:ln w="9525">
              <a:noFill/>
              <a:round/>
              <a:headEnd/>
              <a:tailEnd/>
            </a:ln>
          </p:spPr>
          <p:txBody>
            <a:bodyPr/>
            <a:lstStyle/>
            <a:p>
              <a:endParaRPr lang="en-US"/>
            </a:p>
          </p:txBody>
        </p:sp>
        <p:sp>
          <p:nvSpPr>
            <p:cNvPr id="5480" name="Freeform 357"/>
            <p:cNvSpPr>
              <a:spLocks/>
            </p:cNvSpPr>
            <p:nvPr/>
          </p:nvSpPr>
          <p:spPr bwMode="auto">
            <a:xfrm>
              <a:off x="4894" y="2025"/>
              <a:ext cx="5" cy="8"/>
            </a:xfrm>
            <a:custGeom>
              <a:avLst/>
              <a:gdLst>
                <a:gd name="T0" fmla="*/ 0 w 46"/>
                <a:gd name="T1" fmla="*/ 68 h 68"/>
                <a:gd name="T2" fmla="*/ 46 w 46"/>
                <a:gd name="T3" fmla="*/ 68 h 68"/>
                <a:gd name="T4" fmla="*/ 46 w 46"/>
                <a:gd name="T5" fmla="*/ 0 h 68"/>
                <a:gd name="T6" fmla="*/ 0 w 46"/>
                <a:gd name="T7" fmla="*/ 0 h 68"/>
                <a:gd name="T8" fmla="*/ 0 w 46"/>
                <a:gd name="T9" fmla="*/ 68 h 68"/>
                <a:gd name="T10" fmla="*/ 0 w 46"/>
                <a:gd name="T11" fmla="*/ 68 h 68"/>
                <a:gd name="T12" fmla="*/ 0 60000 65536"/>
                <a:gd name="T13" fmla="*/ 0 60000 65536"/>
                <a:gd name="T14" fmla="*/ 0 60000 65536"/>
                <a:gd name="T15" fmla="*/ 0 60000 65536"/>
                <a:gd name="T16" fmla="*/ 0 60000 65536"/>
                <a:gd name="T17" fmla="*/ 0 60000 65536"/>
                <a:gd name="T18" fmla="*/ 0 w 46"/>
                <a:gd name="T19" fmla="*/ 0 h 68"/>
                <a:gd name="T20" fmla="*/ 46 w 46"/>
                <a:gd name="T21" fmla="*/ 68 h 68"/>
              </a:gdLst>
              <a:ahLst/>
              <a:cxnLst>
                <a:cxn ang="T12">
                  <a:pos x="T0" y="T1"/>
                </a:cxn>
                <a:cxn ang="T13">
                  <a:pos x="T2" y="T3"/>
                </a:cxn>
                <a:cxn ang="T14">
                  <a:pos x="T4" y="T5"/>
                </a:cxn>
                <a:cxn ang="T15">
                  <a:pos x="T6" y="T7"/>
                </a:cxn>
                <a:cxn ang="T16">
                  <a:pos x="T8" y="T9"/>
                </a:cxn>
                <a:cxn ang="T17">
                  <a:pos x="T10" y="T11"/>
                </a:cxn>
              </a:cxnLst>
              <a:rect l="T18" t="T19" r="T20" b="T21"/>
              <a:pathLst>
                <a:path w="46" h="68">
                  <a:moveTo>
                    <a:pt x="0" y="68"/>
                  </a:moveTo>
                  <a:lnTo>
                    <a:pt x="46" y="68"/>
                  </a:lnTo>
                  <a:lnTo>
                    <a:pt x="46" y="0"/>
                  </a:lnTo>
                  <a:lnTo>
                    <a:pt x="0" y="0"/>
                  </a:lnTo>
                  <a:lnTo>
                    <a:pt x="0" y="68"/>
                  </a:lnTo>
                  <a:close/>
                </a:path>
              </a:pathLst>
            </a:custGeom>
            <a:solidFill>
              <a:srgbClr val="000000"/>
            </a:solidFill>
            <a:ln w="9525">
              <a:noFill/>
              <a:round/>
              <a:headEnd/>
              <a:tailEnd/>
            </a:ln>
          </p:spPr>
          <p:txBody>
            <a:bodyPr/>
            <a:lstStyle/>
            <a:p>
              <a:endParaRPr lang="en-US"/>
            </a:p>
          </p:txBody>
        </p:sp>
        <p:sp>
          <p:nvSpPr>
            <p:cNvPr id="5481" name="Freeform 358"/>
            <p:cNvSpPr>
              <a:spLocks/>
            </p:cNvSpPr>
            <p:nvPr/>
          </p:nvSpPr>
          <p:spPr bwMode="auto">
            <a:xfrm>
              <a:off x="4894" y="2038"/>
              <a:ext cx="5" cy="7"/>
            </a:xfrm>
            <a:custGeom>
              <a:avLst/>
              <a:gdLst>
                <a:gd name="T0" fmla="*/ 0 w 45"/>
                <a:gd name="T1" fmla="*/ 69 h 69"/>
                <a:gd name="T2" fmla="*/ 45 w 45"/>
                <a:gd name="T3" fmla="*/ 69 h 69"/>
                <a:gd name="T4" fmla="*/ 45 w 45"/>
                <a:gd name="T5" fmla="*/ 0 h 69"/>
                <a:gd name="T6" fmla="*/ 0 w 45"/>
                <a:gd name="T7" fmla="*/ 0 h 69"/>
                <a:gd name="T8" fmla="*/ 0 w 45"/>
                <a:gd name="T9" fmla="*/ 69 h 69"/>
                <a:gd name="T10" fmla="*/ 0 w 45"/>
                <a:gd name="T11" fmla="*/ 69 h 69"/>
                <a:gd name="T12" fmla="*/ 0 60000 65536"/>
                <a:gd name="T13" fmla="*/ 0 60000 65536"/>
                <a:gd name="T14" fmla="*/ 0 60000 65536"/>
                <a:gd name="T15" fmla="*/ 0 60000 65536"/>
                <a:gd name="T16" fmla="*/ 0 60000 65536"/>
                <a:gd name="T17" fmla="*/ 0 60000 65536"/>
                <a:gd name="T18" fmla="*/ 0 w 45"/>
                <a:gd name="T19" fmla="*/ 0 h 69"/>
                <a:gd name="T20" fmla="*/ 45 w 45"/>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5" h="69">
                  <a:moveTo>
                    <a:pt x="0" y="69"/>
                  </a:moveTo>
                  <a:lnTo>
                    <a:pt x="45" y="69"/>
                  </a:lnTo>
                  <a:lnTo>
                    <a:pt x="45" y="0"/>
                  </a:lnTo>
                  <a:lnTo>
                    <a:pt x="0" y="0"/>
                  </a:lnTo>
                  <a:lnTo>
                    <a:pt x="0" y="69"/>
                  </a:lnTo>
                  <a:close/>
                </a:path>
              </a:pathLst>
            </a:custGeom>
            <a:solidFill>
              <a:srgbClr val="000000"/>
            </a:solidFill>
            <a:ln w="9525">
              <a:noFill/>
              <a:round/>
              <a:headEnd/>
              <a:tailEnd/>
            </a:ln>
          </p:spPr>
          <p:txBody>
            <a:bodyPr/>
            <a:lstStyle/>
            <a:p>
              <a:endParaRPr lang="en-US"/>
            </a:p>
          </p:txBody>
        </p:sp>
        <p:sp>
          <p:nvSpPr>
            <p:cNvPr id="5482" name="Freeform 359"/>
            <p:cNvSpPr>
              <a:spLocks/>
            </p:cNvSpPr>
            <p:nvPr/>
          </p:nvSpPr>
          <p:spPr bwMode="auto">
            <a:xfrm>
              <a:off x="4988" y="1997"/>
              <a:ext cx="21" cy="4"/>
            </a:xfrm>
            <a:custGeom>
              <a:avLst/>
              <a:gdLst>
                <a:gd name="T0" fmla="*/ 0 w 190"/>
                <a:gd name="T1" fmla="*/ 0 h 40"/>
                <a:gd name="T2" fmla="*/ 190 w 190"/>
                <a:gd name="T3" fmla="*/ 0 h 40"/>
                <a:gd name="T4" fmla="*/ 190 w 190"/>
                <a:gd name="T5" fmla="*/ 40 h 40"/>
                <a:gd name="T6" fmla="*/ 0 w 190"/>
                <a:gd name="T7" fmla="*/ 40 h 40"/>
                <a:gd name="T8" fmla="*/ 0 w 190"/>
                <a:gd name="T9" fmla="*/ 0 h 40"/>
                <a:gd name="T10" fmla="*/ 0 w 190"/>
                <a:gd name="T11" fmla="*/ 0 h 40"/>
                <a:gd name="T12" fmla="*/ 0 60000 65536"/>
                <a:gd name="T13" fmla="*/ 0 60000 65536"/>
                <a:gd name="T14" fmla="*/ 0 60000 65536"/>
                <a:gd name="T15" fmla="*/ 0 60000 65536"/>
                <a:gd name="T16" fmla="*/ 0 60000 65536"/>
                <a:gd name="T17" fmla="*/ 0 60000 65536"/>
                <a:gd name="T18" fmla="*/ 0 w 190"/>
                <a:gd name="T19" fmla="*/ 0 h 40"/>
                <a:gd name="T20" fmla="*/ 190 w 190"/>
                <a:gd name="T21" fmla="*/ 40 h 40"/>
              </a:gdLst>
              <a:ahLst/>
              <a:cxnLst>
                <a:cxn ang="T12">
                  <a:pos x="T0" y="T1"/>
                </a:cxn>
                <a:cxn ang="T13">
                  <a:pos x="T2" y="T3"/>
                </a:cxn>
                <a:cxn ang="T14">
                  <a:pos x="T4" y="T5"/>
                </a:cxn>
                <a:cxn ang="T15">
                  <a:pos x="T6" y="T7"/>
                </a:cxn>
                <a:cxn ang="T16">
                  <a:pos x="T8" y="T9"/>
                </a:cxn>
                <a:cxn ang="T17">
                  <a:pos x="T10" y="T11"/>
                </a:cxn>
              </a:cxnLst>
              <a:rect l="T18" t="T19" r="T20" b="T21"/>
              <a:pathLst>
                <a:path w="190" h="40">
                  <a:moveTo>
                    <a:pt x="0" y="0"/>
                  </a:moveTo>
                  <a:lnTo>
                    <a:pt x="190" y="0"/>
                  </a:lnTo>
                  <a:lnTo>
                    <a:pt x="190" y="40"/>
                  </a:lnTo>
                  <a:lnTo>
                    <a:pt x="0" y="40"/>
                  </a:lnTo>
                  <a:lnTo>
                    <a:pt x="0" y="0"/>
                  </a:lnTo>
                  <a:close/>
                </a:path>
              </a:pathLst>
            </a:custGeom>
            <a:solidFill>
              <a:srgbClr val="000000"/>
            </a:solidFill>
            <a:ln w="9525">
              <a:noFill/>
              <a:round/>
              <a:headEnd/>
              <a:tailEnd/>
            </a:ln>
          </p:spPr>
          <p:txBody>
            <a:bodyPr/>
            <a:lstStyle/>
            <a:p>
              <a:endParaRPr lang="en-US"/>
            </a:p>
          </p:txBody>
        </p:sp>
        <p:sp>
          <p:nvSpPr>
            <p:cNvPr id="5483" name="Freeform 360"/>
            <p:cNvSpPr>
              <a:spLocks/>
            </p:cNvSpPr>
            <p:nvPr/>
          </p:nvSpPr>
          <p:spPr bwMode="auto">
            <a:xfrm>
              <a:off x="4988" y="2004"/>
              <a:ext cx="21" cy="5"/>
            </a:xfrm>
            <a:custGeom>
              <a:avLst/>
              <a:gdLst>
                <a:gd name="T0" fmla="*/ 0 w 192"/>
                <a:gd name="T1" fmla="*/ 0 h 39"/>
                <a:gd name="T2" fmla="*/ 192 w 192"/>
                <a:gd name="T3" fmla="*/ 0 h 39"/>
                <a:gd name="T4" fmla="*/ 192 w 192"/>
                <a:gd name="T5" fmla="*/ 39 h 39"/>
                <a:gd name="T6" fmla="*/ 0 w 192"/>
                <a:gd name="T7" fmla="*/ 39 h 39"/>
                <a:gd name="T8" fmla="*/ 0 w 192"/>
                <a:gd name="T9" fmla="*/ 0 h 39"/>
                <a:gd name="T10" fmla="*/ 0 w 192"/>
                <a:gd name="T11" fmla="*/ 0 h 39"/>
                <a:gd name="T12" fmla="*/ 0 60000 65536"/>
                <a:gd name="T13" fmla="*/ 0 60000 65536"/>
                <a:gd name="T14" fmla="*/ 0 60000 65536"/>
                <a:gd name="T15" fmla="*/ 0 60000 65536"/>
                <a:gd name="T16" fmla="*/ 0 60000 65536"/>
                <a:gd name="T17" fmla="*/ 0 60000 65536"/>
                <a:gd name="T18" fmla="*/ 0 w 192"/>
                <a:gd name="T19" fmla="*/ 0 h 39"/>
                <a:gd name="T20" fmla="*/ 192 w 192"/>
                <a:gd name="T21" fmla="*/ 39 h 39"/>
              </a:gdLst>
              <a:ahLst/>
              <a:cxnLst>
                <a:cxn ang="T12">
                  <a:pos x="T0" y="T1"/>
                </a:cxn>
                <a:cxn ang="T13">
                  <a:pos x="T2" y="T3"/>
                </a:cxn>
                <a:cxn ang="T14">
                  <a:pos x="T4" y="T5"/>
                </a:cxn>
                <a:cxn ang="T15">
                  <a:pos x="T6" y="T7"/>
                </a:cxn>
                <a:cxn ang="T16">
                  <a:pos x="T8" y="T9"/>
                </a:cxn>
                <a:cxn ang="T17">
                  <a:pos x="T10" y="T11"/>
                </a:cxn>
              </a:cxnLst>
              <a:rect l="T18" t="T19" r="T20" b="T21"/>
              <a:pathLst>
                <a:path w="192" h="39">
                  <a:moveTo>
                    <a:pt x="0" y="0"/>
                  </a:moveTo>
                  <a:lnTo>
                    <a:pt x="192" y="0"/>
                  </a:lnTo>
                  <a:lnTo>
                    <a:pt x="192" y="39"/>
                  </a:lnTo>
                  <a:lnTo>
                    <a:pt x="0" y="39"/>
                  </a:lnTo>
                  <a:lnTo>
                    <a:pt x="0" y="0"/>
                  </a:lnTo>
                  <a:close/>
                </a:path>
              </a:pathLst>
            </a:custGeom>
            <a:solidFill>
              <a:srgbClr val="000000"/>
            </a:solidFill>
            <a:ln w="9525">
              <a:noFill/>
              <a:round/>
              <a:headEnd/>
              <a:tailEnd/>
            </a:ln>
          </p:spPr>
          <p:txBody>
            <a:bodyPr/>
            <a:lstStyle/>
            <a:p>
              <a:endParaRPr lang="en-US"/>
            </a:p>
          </p:txBody>
        </p:sp>
        <p:sp>
          <p:nvSpPr>
            <p:cNvPr id="5484" name="Freeform 361"/>
            <p:cNvSpPr>
              <a:spLocks/>
            </p:cNvSpPr>
            <p:nvPr/>
          </p:nvSpPr>
          <p:spPr bwMode="auto">
            <a:xfrm>
              <a:off x="4987" y="2012"/>
              <a:ext cx="22" cy="5"/>
            </a:xfrm>
            <a:custGeom>
              <a:avLst/>
              <a:gdLst>
                <a:gd name="T0" fmla="*/ 0 w 191"/>
                <a:gd name="T1" fmla="*/ 0 h 39"/>
                <a:gd name="T2" fmla="*/ 191 w 191"/>
                <a:gd name="T3" fmla="*/ 0 h 39"/>
                <a:gd name="T4" fmla="*/ 191 w 191"/>
                <a:gd name="T5" fmla="*/ 39 h 39"/>
                <a:gd name="T6" fmla="*/ 0 w 191"/>
                <a:gd name="T7" fmla="*/ 39 h 39"/>
                <a:gd name="T8" fmla="*/ 0 w 191"/>
                <a:gd name="T9" fmla="*/ 0 h 39"/>
                <a:gd name="T10" fmla="*/ 0 w 191"/>
                <a:gd name="T11" fmla="*/ 0 h 39"/>
                <a:gd name="T12" fmla="*/ 0 60000 65536"/>
                <a:gd name="T13" fmla="*/ 0 60000 65536"/>
                <a:gd name="T14" fmla="*/ 0 60000 65536"/>
                <a:gd name="T15" fmla="*/ 0 60000 65536"/>
                <a:gd name="T16" fmla="*/ 0 60000 65536"/>
                <a:gd name="T17" fmla="*/ 0 60000 65536"/>
                <a:gd name="T18" fmla="*/ 0 w 191"/>
                <a:gd name="T19" fmla="*/ 0 h 39"/>
                <a:gd name="T20" fmla="*/ 191 w 191"/>
                <a:gd name="T21" fmla="*/ 39 h 39"/>
              </a:gdLst>
              <a:ahLst/>
              <a:cxnLst>
                <a:cxn ang="T12">
                  <a:pos x="T0" y="T1"/>
                </a:cxn>
                <a:cxn ang="T13">
                  <a:pos x="T2" y="T3"/>
                </a:cxn>
                <a:cxn ang="T14">
                  <a:pos x="T4" y="T5"/>
                </a:cxn>
                <a:cxn ang="T15">
                  <a:pos x="T6" y="T7"/>
                </a:cxn>
                <a:cxn ang="T16">
                  <a:pos x="T8" y="T9"/>
                </a:cxn>
                <a:cxn ang="T17">
                  <a:pos x="T10" y="T11"/>
                </a:cxn>
              </a:cxnLst>
              <a:rect l="T18" t="T19" r="T20" b="T21"/>
              <a:pathLst>
                <a:path w="191" h="39">
                  <a:moveTo>
                    <a:pt x="0" y="0"/>
                  </a:moveTo>
                  <a:lnTo>
                    <a:pt x="191" y="0"/>
                  </a:lnTo>
                  <a:lnTo>
                    <a:pt x="191" y="39"/>
                  </a:lnTo>
                  <a:lnTo>
                    <a:pt x="0" y="39"/>
                  </a:lnTo>
                  <a:lnTo>
                    <a:pt x="0" y="0"/>
                  </a:lnTo>
                  <a:close/>
                </a:path>
              </a:pathLst>
            </a:custGeom>
            <a:solidFill>
              <a:srgbClr val="000000"/>
            </a:solidFill>
            <a:ln w="9525">
              <a:noFill/>
              <a:round/>
              <a:headEnd/>
              <a:tailEnd/>
            </a:ln>
          </p:spPr>
          <p:txBody>
            <a:bodyPr/>
            <a:lstStyle/>
            <a:p>
              <a:endParaRPr lang="en-US"/>
            </a:p>
          </p:txBody>
        </p:sp>
        <p:sp>
          <p:nvSpPr>
            <p:cNvPr id="5485" name="Freeform 362"/>
            <p:cNvSpPr>
              <a:spLocks/>
            </p:cNvSpPr>
            <p:nvPr/>
          </p:nvSpPr>
          <p:spPr bwMode="auto">
            <a:xfrm>
              <a:off x="4988" y="2020"/>
              <a:ext cx="21" cy="5"/>
            </a:xfrm>
            <a:custGeom>
              <a:avLst/>
              <a:gdLst>
                <a:gd name="T0" fmla="*/ 0 w 192"/>
                <a:gd name="T1" fmla="*/ 0 h 41"/>
                <a:gd name="T2" fmla="*/ 192 w 192"/>
                <a:gd name="T3" fmla="*/ 0 h 41"/>
                <a:gd name="T4" fmla="*/ 192 w 192"/>
                <a:gd name="T5" fmla="*/ 41 h 41"/>
                <a:gd name="T6" fmla="*/ 0 w 192"/>
                <a:gd name="T7" fmla="*/ 41 h 41"/>
                <a:gd name="T8" fmla="*/ 0 w 192"/>
                <a:gd name="T9" fmla="*/ 0 h 41"/>
                <a:gd name="T10" fmla="*/ 0 w 192"/>
                <a:gd name="T11" fmla="*/ 0 h 41"/>
                <a:gd name="T12" fmla="*/ 0 60000 65536"/>
                <a:gd name="T13" fmla="*/ 0 60000 65536"/>
                <a:gd name="T14" fmla="*/ 0 60000 65536"/>
                <a:gd name="T15" fmla="*/ 0 60000 65536"/>
                <a:gd name="T16" fmla="*/ 0 60000 65536"/>
                <a:gd name="T17" fmla="*/ 0 60000 65536"/>
                <a:gd name="T18" fmla="*/ 0 w 192"/>
                <a:gd name="T19" fmla="*/ 0 h 41"/>
                <a:gd name="T20" fmla="*/ 192 w 192"/>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192" h="41">
                  <a:moveTo>
                    <a:pt x="0" y="0"/>
                  </a:moveTo>
                  <a:lnTo>
                    <a:pt x="192" y="0"/>
                  </a:lnTo>
                  <a:lnTo>
                    <a:pt x="192" y="41"/>
                  </a:lnTo>
                  <a:lnTo>
                    <a:pt x="0" y="41"/>
                  </a:lnTo>
                  <a:lnTo>
                    <a:pt x="0" y="0"/>
                  </a:lnTo>
                  <a:close/>
                </a:path>
              </a:pathLst>
            </a:custGeom>
            <a:solidFill>
              <a:srgbClr val="000000"/>
            </a:solidFill>
            <a:ln w="9525">
              <a:noFill/>
              <a:round/>
              <a:headEnd/>
              <a:tailEnd/>
            </a:ln>
          </p:spPr>
          <p:txBody>
            <a:bodyPr/>
            <a:lstStyle/>
            <a:p>
              <a:endParaRPr lang="en-US"/>
            </a:p>
          </p:txBody>
        </p:sp>
        <p:sp>
          <p:nvSpPr>
            <p:cNvPr id="5486" name="Freeform 363"/>
            <p:cNvSpPr>
              <a:spLocks/>
            </p:cNvSpPr>
            <p:nvPr/>
          </p:nvSpPr>
          <p:spPr bwMode="auto">
            <a:xfrm>
              <a:off x="4987" y="2028"/>
              <a:ext cx="22" cy="4"/>
            </a:xfrm>
            <a:custGeom>
              <a:avLst/>
              <a:gdLst>
                <a:gd name="T0" fmla="*/ 0 w 191"/>
                <a:gd name="T1" fmla="*/ 0 h 39"/>
                <a:gd name="T2" fmla="*/ 191 w 191"/>
                <a:gd name="T3" fmla="*/ 0 h 39"/>
                <a:gd name="T4" fmla="*/ 191 w 191"/>
                <a:gd name="T5" fmla="*/ 39 h 39"/>
                <a:gd name="T6" fmla="*/ 0 w 191"/>
                <a:gd name="T7" fmla="*/ 39 h 39"/>
                <a:gd name="T8" fmla="*/ 0 w 191"/>
                <a:gd name="T9" fmla="*/ 0 h 39"/>
                <a:gd name="T10" fmla="*/ 0 w 191"/>
                <a:gd name="T11" fmla="*/ 0 h 39"/>
                <a:gd name="T12" fmla="*/ 0 60000 65536"/>
                <a:gd name="T13" fmla="*/ 0 60000 65536"/>
                <a:gd name="T14" fmla="*/ 0 60000 65536"/>
                <a:gd name="T15" fmla="*/ 0 60000 65536"/>
                <a:gd name="T16" fmla="*/ 0 60000 65536"/>
                <a:gd name="T17" fmla="*/ 0 60000 65536"/>
                <a:gd name="T18" fmla="*/ 0 w 191"/>
                <a:gd name="T19" fmla="*/ 0 h 39"/>
                <a:gd name="T20" fmla="*/ 191 w 191"/>
                <a:gd name="T21" fmla="*/ 39 h 39"/>
              </a:gdLst>
              <a:ahLst/>
              <a:cxnLst>
                <a:cxn ang="T12">
                  <a:pos x="T0" y="T1"/>
                </a:cxn>
                <a:cxn ang="T13">
                  <a:pos x="T2" y="T3"/>
                </a:cxn>
                <a:cxn ang="T14">
                  <a:pos x="T4" y="T5"/>
                </a:cxn>
                <a:cxn ang="T15">
                  <a:pos x="T6" y="T7"/>
                </a:cxn>
                <a:cxn ang="T16">
                  <a:pos x="T8" y="T9"/>
                </a:cxn>
                <a:cxn ang="T17">
                  <a:pos x="T10" y="T11"/>
                </a:cxn>
              </a:cxnLst>
              <a:rect l="T18" t="T19" r="T20" b="T21"/>
              <a:pathLst>
                <a:path w="191" h="39">
                  <a:moveTo>
                    <a:pt x="0" y="0"/>
                  </a:moveTo>
                  <a:lnTo>
                    <a:pt x="191" y="0"/>
                  </a:lnTo>
                  <a:lnTo>
                    <a:pt x="191" y="39"/>
                  </a:lnTo>
                  <a:lnTo>
                    <a:pt x="0" y="39"/>
                  </a:lnTo>
                  <a:lnTo>
                    <a:pt x="0" y="0"/>
                  </a:lnTo>
                  <a:close/>
                </a:path>
              </a:pathLst>
            </a:custGeom>
            <a:solidFill>
              <a:srgbClr val="000000"/>
            </a:solidFill>
            <a:ln w="9525">
              <a:noFill/>
              <a:round/>
              <a:headEnd/>
              <a:tailEnd/>
            </a:ln>
          </p:spPr>
          <p:txBody>
            <a:bodyPr/>
            <a:lstStyle/>
            <a:p>
              <a:endParaRPr lang="en-US"/>
            </a:p>
          </p:txBody>
        </p:sp>
        <p:sp>
          <p:nvSpPr>
            <p:cNvPr id="5487" name="Freeform 364"/>
            <p:cNvSpPr>
              <a:spLocks/>
            </p:cNvSpPr>
            <p:nvPr/>
          </p:nvSpPr>
          <p:spPr bwMode="auto">
            <a:xfrm>
              <a:off x="4987" y="2035"/>
              <a:ext cx="21" cy="4"/>
            </a:xfrm>
            <a:custGeom>
              <a:avLst/>
              <a:gdLst>
                <a:gd name="T0" fmla="*/ 0 w 191"/>
                <a:gd name="T1" fmla="*/ 0 h 41"/>
                <a:gd name="T2" fmla="*/ 191 w 191"/>
                <a:gd name="T3" fmla="*/ 0 h 41"/>
                <a:gd name="T4" fmla="*/ 191 w 191"/>
                <a:gd name="T5" fmla="*/ 41 h 41"/>
                <a:gd name="T6" fmla="*/ 0 w 191"/>
                <a:gd name="T7" fmla="*/ 41 h 41"/>
                <a:gd name="T8" fmla="*/ 0 w 191"/>
                <a:gd name="T9" fmla="*/ 0 h 41"/>
                <a:gd name="T10" fmla="*/ 0 w 191"/>
                <a:gd name="T11" fmla="*/ 0 h 41"/>
                <a:gd name="T12" fmla="*/ 0 60000 65536"/>
                <a:gd name="T13" fmla="*/ 0 60000 65536"/>
                <a:gd name="T14" fmla="*/ 0 60000 65536"/>
                <a:gd name="T15" fmla="*/ 0 60000 65536"/>
                <a:gd name="T16" fmla="*/ 0 60000 65536"/>
                <a:gd name="T17" fmla="*/ 0 60000 65536"/>
                <a:gd name="T18" fmla="*/ 0 w 191"/>
                <a:gd name="T19" fmla="*/ 0 h 41"/>
                <a:gd name="T20" fmla="*/ 191 w 191"/>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191" h="41">
                  <a:moveTo>
                    <a:pt x="0" y="0"/>
                  </a:moveTo>
                  <a:lnTo>
                    <a:pt x="191" y="0"/>
                  </a:lnTo>
                  <a:lnTo>
                    <a:pt x="191" y="41"/>
                  </a:lnTo>
                  <a:lnTo>
                    <a:pt x="0" y="41"/>
                  </a:lnTo>
                  <a:lnTo>
                    <a:pt x="0" y="0"/>
                  </a:lnTo>
                  <a:close/>
                </a:path>
              </a:pathLst>
            </a:custGeom>
            <a:solidFill>
              <a:srgbClr val="000000"/>
            </a:solidFill>
            <a:ln w="9525">
              <a:noFill/>
              <a:round/>
              <a:headEnd/>
              <a:tailEnd/>
            </a:ln>
          </p:spPr>
          <p:txBody>
            <a:bodyPr/>
            <a:lstStyle/>
            <a:p>
              <a:endParaRPr lang="en-US"/>
            </a:p>
          </p:txBody>
        </p:sp>
        <p:sp>
          <p:nvSpPr>
            <p:cNvPr id="5488" name="Freeform 365"/>
            <p:cNvSpPr>
              <a:spLocks/>
            </p:cNvSpPr>
            <p:nvPr/>
          </p:nvSpPr>
          <p:spPr bwMode="auto">
            <a:xfrm>
              <a:off x="4945" y="1970"/>
              <a:ext cx="6" cy="114"/>
            </a:xfrm>
            <a:custGeom>
              <a:avLst/>
              <a:gdLst>
                <a:gd name="T0" fmla="*/ 0 w 61"/>
                <a:gd name="T1" fmla="*/ 1024 h 1024"/>
                <a:gd name="T2" fmla="*/ 61 w 61"/>
                <a:gd name="T3" fmla="*/ 1024 h 1024"/>
                <a:gd name="T4" fmla="*/ 61 w 61"/>
                <a:gd name="T5" fmla="*/ 0 h 1024"/>
                <a:gd name="T6" fmla="*/ 0 w 61"/>
                <a:gd name="T7" fmla="*/ 0 h 1024"/>
                <a:gd name="T8" fmla="*/ 0 w 61"/>
                <a:gd name="T9" fmla="*/ 1024 h 1024"/>
                <a:gd name="T10" fmla="*/ 0 w 61"/>
                <a:gd name="T11" fmla="*/ 1024 h 1024"/>
                <a:gd name="T12" fmla="*/ 0 60000 65536"/>
                <a:gd name="T13" fmla="*/ 0 60000 65536"/>
                <a:gd name="T14" fmla="*/ 0 60000 65536"/>
                <a:gd name="T15" fmla="*/ 0 60000 65536"/>
                <a:gd name="T16" fmla="*/ 0 60000 65536"/>
                <a:gd name="T17" fmla="*/ 0 60000 65536"/>
                <a:gd name="T18" fmla="*/ 0 w 61"/>
                <a:gd name="T19" fmla="*/ 0 h 1024"/>
                <a:gd name="T20" fmla="*/ 61 w 61"/>
                <a:gd name="T21" fmla="*/ 1024 h 1024"/>
              </a:gdLst>
              <a:ahLst/>
              <a:cxnLst>
                <a:cxn ang="T12">
                  <a:pos x="T0" y="T1"/>
                </a:cxn>
                <a:cxn ang="T13">
                  <a:pos x="T2" y="T3"/>
                </a:cxn>
                <a:cxn ang="T14">
                  <a:pos x="T4" y="T5"/>
                </a:cxn>
                <a:cxn ang="T15">
                  <a:pos x="T6" y="T7"/>
                </a:cxn>
                <a:cxn ang="T16">
                  <a:pos x="T8" y="T9"/>
                </a:cxn>
                <a:cxn ang="T17">
                  <a:pos x="T10" y="T11"/>
                </a:cxn>
              </a:cxnLst>
              <a:rect l="T18" t="T19" r="T20" b="T21"/>
              <a:pathLst>
                <a:path w="61" h="1024">
                  <a:moveTo>
                    <a:pt x="0" y="1024"/>
                  </a:moveTo>
                  <a:lnTo>
                    <a:pt x="61" y="1024"/>
                  </a:lnTo>
                  <a:lnTo>
                    <a:pt x="61" y="0"/>
                  </a:lnTo>
                  <a:lnTo>
                    <a:pt x="0" y="0"/>
                  </a:lnTo>
                  <a:lnTo>
                    <a:pt x="0" y="1024"/>
                  </a:lnTo>
                  <a:close/>
                </a:path>
              </a:pathLst>
            </a:custGeom>
            <a:solidFill>
              <a:srgbClr val="000000"/>
            </a:solidFill>
            <a:ln w="9525">
              <a:noFill/>
              <a:round/>
              <a:headEnd/>
              <a:tailEnd/>
            </a:ln>
          </p:spPr>
          <p:txBody>
            <a:bodyPr/>
            <a:lstStyle/>
            <a:p>
              <a:endParaRPr lang="en-US"/>
            </a:p>
          </p:txBody>
        </p:sp>
        <p:sp>
          <p:nvSpPr>
            <p:cNvPr id="5489" name="Freeform 366"/>
            <p:cNvSpPr>
              <a:spLocks/>
            </p:cNvSpPr>
            <p:nvPr/>
          </p:nvSpPr>
          <p:spPr bwMode="auto">
            <a:xfrm>
              <a:off x="5061" y="2078"/>
              <a:ext cx="55" cy="6"/>
            </a:xfrm>
            <a:custGeom>
              <a:avLst/>
              <a:gdLst>
                <a:gd name="T0" fmla="*/ 0 w 494"/>
                <a:gd name="T1" fmla="*/ 57 h 57"/>
                <a:gd name="T2" fmla="*/ 494 w 494"/>
                <a:gd name="T3" fmla="*/ 57 h 57"/>
                <a:gd name="T4" fmla="*/ 494 w 494"/>
                <a:gd name="T5" fmla="*/ 0 h 57"/>
                <a:gd name="T6" fmla="*/ 0 w 494"/>
                <a:gd name="T7" fmla="*/ 1 h 57"/>
                <a:gd name="T8" fmla="*/ 0 w 494"/>
                <a:gd name="T9" fmla="*/ 57 h 57"/>
                <a:gd name="T10" fmla="*/ 0 w 494"/>
                <a:gd name="T11" fmla="*/ 57 h 57"/>
                <a:gd name="T12" fmla="*/ 0 60000 65536"/>
                <a:gd name="T13" fmla="*/ 0 60000 65536"/>
                <a:gd name="T14" fmla="*/ 0 60000 65536"/>
                <a:gd name="T15" fmla="*/ 0 60000 65536"/>
                <a:gd name="T16" fmla="*/ 0 60000 65536"/>
                <a:gd name="T17" fmla="*/ 0 60000 65536"/>
                <a:gd name="T18" fmla="*/ 0 w 494"/>
                <a:gd name="T19" fmla="*/ 0 h 57"/>
                <a:gd name="T20" fmla="*/ 494 w 494"/>
                <a:gd name="T21" fmla="*/ 57 h 57"/>
              </a:gdLst>
              <a:ahLst/>
              <a:cxnLst>
                <a:cxn ang="T12">
                  <a:pos x="T0" y="T1"/>
                </a:cxn>
                <a:cxn ang="T13">
                  <a:pos x="T2" y="T3"/>
                </a:cxn>
                <a:cxn ang="T14">
                  <a:pos x="T4" y="T5"/>
                </a:cxn>
                <a:cxn ang="T15">
                  <a:pos x="T6" y="T7"/>
                </a:cxn>
                <a:cxn ang="T16">
                  <a:pos x="T8" y="T9"/>
                </a:cxn>
                <a:cxn ang="T17">
                  <a:pos x="T10" y="T11"/>
                </a:cxn>
              </a:cxnLst>
              <a:rect l="T18" t="T19" r="T20" b="T21"/>
              <a:pathLst>
                <a:path w="494" h="57">
                  <a:moveTo>
                    <a:pt x="0" y="57"/>
                  </a:moveTo>
                  <a:lnTo>
                    <a:pt x="494" y="57"/>
                  </a:lnTo>
                  <a:lnTo>
                    <a:pt x="494" y="0"/>
                  </a:lnTo>
                  <a:lnTo>
                    <a:pt x="0" y="1"/>
                  </a:lnTo>
                  <a:lnTo>
                    <a:pt x="0" y="57"/>
                  </a:lnTo>
                  <a:close/>
                </a:path>
              </a:pathLst>
            </a:custGeom>
            <a:solidFill>
              <a:srgbClr val="000000"/>
            </a:solidFill>
            <a:ln w="9525">
              <a:noFill/>
              <a:round/>
              <a:headEnd/>
              <a:tailEnd/>
            </a:ln>
          </p:spPr>
          <p:txBody>
            <a:bodyPr/>
            <a:lstStyle/>
            <a:p>
              <a:endParaRPr lang="en-US"/>
            </a:p>
          </p:txBody>
        </p:sp>
        <p:sp>
          <p:nvSpPr>
            <p:cNvPr id="5490" name="Freeform 367"/>
            <p:cNvSpPr>
              <a:spLocks/>
            </p:cNvSpPr>
            <p:nvPr/>
          </p:nvSpPr>
          <p:spPr bwMode="auto">
            <a:xfrm>
              <a:off x="5061" y="2068"/>
              <a:ext cx="56" cy="6"/>
            </a:xfrm>
            <a:custGeom>
              <a:avLst/>
              <a:gdLst>
                <a:gd name="T0" fmla="*/ 0 w 498"/>
                <a:gd name="T1" fmla="*/ 58 h 58"/>
                <a:gd name="T2" fmla="*/ 498 w 498"/>
                <a:gd name="T3" fmla="*/ 58 h 58"/>
                <a:gd name="T4" fmla="*/ 498 w 498"/>
                <a:gd name="T5" fmla="*/ 0 h 58"/>
                <a:gd name="T6" fmla="*/ 0 w 498"/>
                <a:gd name="T7" fmla="*/ 0 h 58"/>
                <a:gd name="T8" fmla="*/ 0 w 498"/>
                <a:gd name="T9" fmla="*/ 58 h 58"/>
                <a:gd name="T10" fmla="*/ 0 w 498"/>
                <a:gd name="T11" fmla="*/ 58 h 58"/>
                <a:gd name="T12" fmla="*/ 0 60000 65536"/>
                <a:gd name="T13" fmla="*/ 0 60000 65536"/>
                <a:gd name="T14" fmla="*/ 0 60000 65536"/>
                <a:gd name="T15" fmla="*/ 0 60000 65536"/>
                <a:gd name="T16" fmla="*/ 0 60000 65536"/>
                <a:gd name="T17" fmla="*/ 0 60000 65536"/>
                <a:gd name="T18" fmla="*/ 0 w 498"/>
                <a:gd name="T19" fmla="*/ 0 h 58"/>
                <a:gd name="T20" fmla="*/ 498 w 498"/>
                <a:gd name="T21" fmla="*/ 58 h 58"/>
              </a:gdLst>
              <a:ahLst/>
              <a:cxnLst>
                <a:cxn ang="T12">
                  <a:pos x="T0" y="T1"/>
                </a:cxn>
                <a:cxn ang="T13">
                  <a:pos x="T2" y="T3"/>
                </a:cxn>
                <a:cxn ang="T14">
                  <a:pos x="T4" y="T5"/>
                </a:cxn>
                <a:cxn ang="T15">
                  <a:pos x="T6" y="T7"/>
                </a:cxn>
                <a:cxn ang="T16">
                  <a:pos x="T8" y="T9"/>
                </a:cxn>
                <a:cxn ang="T17">
                  <a:pos x="T10" y="T11"/>
                </a:cxn>
              </a:cxnLst>
              <a:rect l="T18" t="T19" r="T20" b="T21"/>
              <a:pathLst>
                <a:path w="498" h="58">
                  <a:moveTo>
                    <a:pt x="0" y="58"/>
                  </a:moveTo>
                  <a:lnTo>
                    <a:pt x="498" y="58"/>
                  </a:lnTo>
                  <a:lnTo>
                    <a:pt x="498" y="0"/>
                  </a:lnTo>
                  <a:lnTo>
                    <a:pt x="0" y="0"/>
                  </a:lnTo>
                  <a:lnTo>
                    <a:pt x="0" y="58"/>
                  </a:lnTo>
                  <a:close/>
                </a:path>
              </a:pathLst>
            </a:custGeom>
            <a:solidFill>
              <a:srgbClr val="000000"/>
            </a:solidFill>
            <a:ln w="9525">
              <a:noFill/>
              <a:round/>
              <a:headEnd/>
              <a:tailEnd/>
            </a:ln>
          </p:spPr>
          <p:txBody>
            <a:bodyPr/>
            <a:lstStyle/>
            <a:p>
              <a:endParaRPr lang="en-US"/>
            </a:p>
          </p:txBody>
        </p:sp>
        <p:sp>
          <p:nvSpPr>
            <p:cNvPr id="5491" name="Freeform 368"/>
            <p:cNvSpPr>
              <a:spLocks/>
            </p:cNvSpPr>
            <p:nvPr/>
          </p:nvSpPr>
          <p:spPr bwMode="auto">
            <a:xfrm>
              <a:off x="5061" y="2058"/>
              <a:ext cx="55" cy="6"/>
            </a:xfrm>
            <a:custGeom>
              <a:avLst/>
              <a:gdLst>
                <a:gd name="T0" fmla="*/ 0 w 493"/>
                <a:gd name="T1" fmla="*/ 56 h 56"/>
                <a:gd name="T2" fmla="*/ 493 w 493"/>
                <a:gd name="T3" fmla="*/ 56 h 56"/>
                <a:gd name="T4" fmla="*/ 493 w 493"/>
                <a:gd name="T5" fmla="*/ 0 h 56"/>
                <a:gd name="T6" fmla="*/ 0 w 493"/>
                <a:gd name="T7" fmla="*/ 0 h 56"/>
                <a:gd name="T8" fmla="*/ 0 w 493"/>
                <a:gd name="T9" fmla="*/ 56 h 56"/>
                <a:gd name="T10" fmla="*/ 0 w 493"/>
                <a:gd name="T11" fmla="*/ 56 h 56"/>
                <a:gd name="T12" fmla="*/ 0 60000 65536"/>
                <a:gd name="T13" fmla="*/ 0 60000 65536"/>
                <a:gd name="T14" fmla="*/ 0 60000 65536"/>
                <a:gd name="T15" fmla="*/ 0 60000 65536"/>
                <a:gd name="T16" fmla="*/ 0 60000 65536"/>
                <a:gd name="T17" fmla="*/ 0 60000 65536"/>
                <a:gd name="T18" fmla="*/ 0 w 493"/>
                <a:gd name="T19" fmla="*/ 0 h 56"/>
                <a:gd name="T20" fmla="*/ 493 w 493"/>
                <a:gd name="T21" fmla="*/ 56 h 56"/>
              </a:gdLst>
              <a:ahLst/>
              <a:cxnLst>
                <a:cxn ang="T12">
                  <a:pos x="T0" y="T1"/>
                </a:cxn>
                <a:cxn ang="T13">
                  <a:pos x="T2" y="T3"/>
                </a:cxn>
                <a:cxn ang="T14">
                  <a:pos x="T4" y="T5"/>
                </a:cxn>
                <a:cxn ang="T15">
                  <a:pos x="T6" y="T7"/>
                </a:cxn>
                <a:cxn ang="T16">
                  <a:pos x="T8" y="T9"/>
                </a:cxn>
                <a:cxn ang="T17">
                  <a:pos x="T10" y="T11"/>
                </a:cxn>
              </a:cxnLst>
              <a:rect l="T18" t="T19" r="T20" b="T21"/>
              <a:pathLst>
                <a:path w="493" h="56">
                  <a:moveTo>
                    <a:pt x="0" y="56"/>
                  </a:moveTo>
                  <a:lnTo>
                    <a:pt x="493" y="56"/>
                  </a:lnTo>
                  <a:lnTo>
                    <a:pt x="493" y="0"/>
                  </a:lnTo>
                  <a:lnTo>
                    <a:pt x="0" y="0"/>
                  </a:lnTo>
                  <a:lnTo>
                    <a:pt x="0" y="56"/>
                  </a:lnTo>
                  <a:close/>
                </a:path>
              </a:pathLst>
            </a:custGeom>
            <a:solidFill>
              <a:srgbClr val="000000"/>
            </a:solidFill>
            <a:ln w="9525">
              <a:noFill/>
              <a:round/>
              <a:headEnd/>
              <a:tailEnd/>
            </a:ln>
          </p:spPr>
          <p:txBody>
            <a:bodyPr/>
            <a:lstStyle/>
            <a:p>
              <a:endParaRPr lang="en-US"/>
            </a:p>
          </p:txBody>
        </p:sp>
        <p:sp>
          <p:nvSpPr>
            <p:cNvPr id="5492" name="Freeform 369"/>
            <p:cNvSpPr>
              <a:spLocks/>
            </p:cNvSpPr>
            <p:nvPr/>
          </p:nvSpPr>
          <p:spPr bwMode="auto">
            <a:xfrm>
              <a:off x="5061" y="2048"/>
              <a:ext cx="61" cy="7"/>
            </a:xfrm>
            <a:custGeom>
              <a:avLst/>
              <a:gdLst>
                <a:gd name="T0" fmla="*/ 0 w 547"/>
                <a:gd name="T1" fmla="*/ 60 h 60"/>
                <a:gd name="T2" fmla="*/ 542 w 547"/>
                <a:gd name="T3" fmla="*/ 60 h 60"/>
                <a:gd name="T4" fmla="*/ 547 w 547"/>
                <a:gd name="T5" fmla="*/ 0 h 60"/>
                <a:gd name="T6" fmla="*/ 0 w 547"/>
                <a:gd name="T7" fmla="*/ 0 h 60"/>
                <a:gd name="T8" fmla="*/ 0 w 547"/>
                <a:gd name="T9" fmla="*/ 60 h 60"/>
                <a:gd name="T10" fmla="*/ 0 w 547"/>
                <a:gd name="T11" fmla="*/ 60 h 60"/>
                <a:gd name="T12" fmla="*/ 0 60000 65536"/>
                <a:gd name="T13" fmla="*/ 0 60000 65536"/>
                <a:gd name="T14" fmla="*/ 0 60000 65536"/>
                <a:gd name="T15" fmla="*/ 0 60000 65536"/>
                <a:gd name="T16" fmla="*/ 0 60000 65536"/>
                <a:gd name="T17" fmla="*/ 0 60000 65536"/>
                <a:gd name="T18" fmla="*/ 0 w 547"/>
                <a:gd name="T19" fmla="*/ 0 h 60"/>
                <a:gd name="T20" fmla="*/ 547 w 547"/>
                <a:gd name="T21" fmla="*/ 60 h 60"/>
              </a:gdLst>
              <a:ahLst/>
              <a:cxnLst>
                <a:cxn ang="T12">
                  <a:pos x="T0" y="T1"/>
                </a:cxn>
                <a:cxn ang="T13">
                  <a:pos x="T2" y="T3"/>
                </a:cxn>
                <a:cxn ang="T14">
                  <a:pos x="T4" y="T5"/>
                </a:cxn>
                <a:cxn ang="T15">
                  <a:pos x="T6" y="T7"/>
                </a:cxn>
                <a:cxn ang="T16">
                  <a:pos x="T8" y="T9"/>
                </a:cxn>
                <a:cxn ang="T17">
                  <a:pos x="T10" y="T11"/>
                </a:cxn>
              </a:cxnLst>
              <a:rect l="T18" t="T19" r="T20" b="T21"/>
              <a:pathLst>
                <a:path w="547" h="60">
                  <a:moveTo>
                    <a:pt x="0" y="60"/>
                  </a:moveTo>
                  <a:lnTo>
                    <a:pt x="542" y="60"/>
                  </a:lnTo>
                  <a:lnTo>
                    <a:pt x="547" y="0"/>
                  </a:lnTo>
                  <a:lnTo>
                    <a:pt x="0" y="0"/>
                  </a:lnTo>
                  <a:lnTo>
                    <a:pt x="0" y="60"/>
                  </a:lnTo>
                  <a:close/>
                </a:path>
              </a:pathLst>
            </a:custGeom>
            <a:solidFill>
              <a:srgbClr val="000000"/>
            </a:solidFill>
            <a:ln w="9525">
              <a:noFill/>
              <a:round/>
              <a:headEnd/>
              <a:tailEnd/>
            </a:ln>
          </p:spPr>
          <p:txBody>
            <a:bodyPr/>
            <a:lstStyle/>
            <a:p>
              <a:endParaRPr lang="en-US"/>
            </a:p>
          </p:txBody>
        </p:sp>
        <p:sp>
          <p:nvSpPr>
            <p:cNvPr id="5493" name="Freeform 370"/>
            <p:cNvSpPr>
              <a:spLocks/>
            </p:cNvSpPr>
            <p:nvPr/>
          </p:nvSpPr>
          <p:spPr bwMode="auto">
            <a:xfrm>
              <a:off x="5061" y="2038"/>
              <a:ext cx="63" cy="6"/>
            </a:xfrm>
            <a:custGeom>
              <a:avLst/>
              <a:gdLst>
                <a:gd name="T0" fmla="*/ 0 w 563"/>
                <a:gd name="T1" fmla="*/ 55 h 55"/>
                <a:gd name="T2" fmla="*/ 563 w 563"/>
                <a:gd name="T3" fmla="*/ 54 h 55"/>
                <a:gd name="T4" fmla="*/ 552 w 563"/>
                <a:gd name="T5" fmla="*/ 0 h 55"/>
                <a:gd name="T6" fmla="*/ 0 w 563"/>
                <a:gd name="T7" fmla="*/ 0 h 55"/>
                <a:gd name="T8" fmla="*/ 0 w 563"/>
                <a:gd name="T9" fmla="*/ 55 h 55"/>
                <a:gd name="T10" fmla="*/ 0 w 563"/>
                <a:gd name="T11" fmla="*/ 55 h 55"/>
                <a:gd name="T12" fmla="*/ 0 60000 65536"/>
                <a:gd name="T13" fmla="*/ 0 60000 65536"/>
                <a:gd name="T14" fmla="*/ 0 60000 65536"/>
                <a:gd name="T15" fmla="*/ 0 60000 65536"/>
                <a:gd name="T16" fmla="*/ 0 60000 65536"/>
                <a:gd name="T17" fmla="*/ 0 60000 65536"/>
                <a:gd name="T18" fmla="*/ 0 w 563"/>
                <a:gd name="T19" fmla="*/ 0 h 55"/>
                <a:gd name="T20" fmla="*/ 563 w 563"/>
                <a:gd name="T21" fmla="*/ 55 h 55"/>
              </a:gdLst>
              <a:ahLst/>
              <a:cxnLst>
                <a:cxn ang="T12">
                  <a:pos x="T0" y="T1"/>
                </a:cxn>
                <a:cxn ang="T13">
                  <a:pos x="T2" y="T3"/>
                </a:cxn>
                <a:cxn ang="T14">
                  <a:pos x="T4" y="T5"/>
                </a:cxn>
                <a:cxn ang="T15">
                  <a:pos x="T6" y="T7"/>
                </a:cxn>
                <a:cxn ang="T16">
                  <a:pos x="T8" y="T9"/>
                </a:cxn>
                <a:cxn ang="T17">
                  <a:pos x="T10" y="T11"/>
                </a:cxn>
              </a:cxnLst>
              <a:rect l="T18" t="T19" r="T20" b="T21"/>
              <a:pathLst>
                <a:path w="563" h="55">
                  <a:moveTo>
                    <a:pt x="0" y="55"/>
                  </a:moveTo>
                  <a:lnTo>
                    <a:pt x="563" y="54"/>
                  </a:lnTo>
                  <a:lnTo>
                    <a:pt x="552" y="0"/>
                  </a:lnTo>
                  <a:lnTo>
                    <a:pt x="0" y="0"/>
                  </a:lnTo>
                  <a:lnTo>
                    <a:pt x="0" y="55"/>
                  </a:lnTo>
                  <a:close/>
                </a:path>
              </a:pathLst>
            </a:custGeom>
            <a:solidFill>
              <a:srgbClr val="000000"/>
            </a:solidFill>
            <a:ln w="9525">
              <a:noFill/>
              <a:round/>
              <a:headEnd/>
              <a:tailEnd/>
            </a:ln>
          </p:spPr>
          <p:txBody>
            <a:bodyPr/>
            <a:lstStyle/>
            <a:p>
              <a:endParaRPr lang="en-US"/>
            </a:p>
          </p:txBody>
        </p:sp>
        <p:sp>
          <p:nvSpPr>
            <p:cNvPr id="5494" name="Freeform 371"/>
            <p:cNvSpPr>
              <a:spLocks/>
            </p:cNvSpPr>
            <p:nvPr/>
          </p:nvSpPr>
          <p:spPr bwMode="auto">
            <a:xfrm>
              <a:off x="4797" y="2025"/>
              <a:ext cx="6" cy="59"/>
            </a:xfrm>
            <a:custGeom>
              <a:avLst/>
              <a:gdLst>
                <a:gd name="T0" fmla="*/ 0 w 58"/>
                <a:gd name="T1" fmla="*/ 535 h 535"/>
                <a:gd name="T2" fmla="*/ 58 w 58"/>
                <a:gd name="T3" fmla="*/ 535 h 535"/>
                <a:gd name="T4" fmla="*/ 58 w 58"/>
                <a:gd name="T5" fmla="*/ 0 h 535"/>
                <a:gd name="T6" fmla="*/ 0 w 58"/>
                <a:gd name="T7" fmla="*/ 0 h 535"/>
                <a:gd name="T8" fmla="*/ 0 w 58"/>
                <a:gd name="T9" fmla="*/ 535 h 535"/>
                <a:gd name="T10" fmla="*/ 0 w 58"/>
                <a:gd name="T11" fmla="*/ 535 h 535"/>
                <a:gd name="T12" fmla="*/ 0 60000 65536"/>
                <a:gd name="T13" fmla="*/ 0 60000 65536"/>
                <a:gd name="T14" fmla="*/ 0 60000 65536"/>
                <a:gd name="T15" fmla="*/ 0 60000 65536"/>
                <a:gd name="T16" fmla="*/ 0 60000 65536"/>
                <a:gd name="T17" fmla="*/ 0 60000 65536"/>
                <a:gd name="T18" fmla="*/ 0 w 58"/>
                <a:gd name="T19" fmla="*/ 0 h 535"/>
                <a:gd name="T20" fmla="*/ 58 w 58"/>
                <a:gd name="T21" fmla="*/ 535 h 535"/>
              </a:gdLst>
              <a:ahLst/>
              <a:cxnLst>
                <a:cxn ang="T12">
                  <a:pos x="T0" y="T1"/>
                </a:cxn>
                <a:cxn ang="T13">
                  <a:pos x="T2" y="T3"/>
                </a:cxn>
                <a:cxn ang="T14">
                  <a:pos x="T4" y="T5"/>
                </a:cxn>
                <a:cxn ang="T15">
                  <a:pos x="T6" y="T7"/>
                </a:cxn>
                <a:cxn ang="T16">
                  <a:pos x="T8" y="T9"/>
                </a:cxn>
                <a:cxn ang="T17">
                  <a:pos x="T10" y="T11"/>
                </a:cxn>
              </a:cxnLst>
              <a:rect l="T18" t="T19" r="T20" b="T21"/>
              <a:pathLst>
                <a:path w="58" h="535">
                  <a:moveTo>
                    <a:pt x="0" y="535"/>
                  </a:moveTo>
                  <a:lnTo>
                    <a:pt x="58" y="535"/>
                  </a:lnTo>
                  <a:lnTo>
                    <a:pt x="58" y="0"/>
                  </a:lnTo>
                  <a:lnTo>
                    <a:pt x="0" y="0"/>
                  </a:lnTo>
                  <a:lnTo>
                    <a:pt x="0" y="535"/>
                  </a:lnTo>
                  <a:close/>
                </a:path>
              </a:pathLst>
            </a:custGeom>
            <a:solidFill>
              <a:srgbClr val="000000"/>
            </a:solidFill>
            <a:ln w="9525">
              <a:noFill/>
              <a:round/>
              <a:headEnd/>
              <a:tailEnd/>
            </a:ln>
          </p:spPr>
          <p:txBody>
            <a:bodyPr/>
            <a:lstStyle/>
            <a:p>
              <a:endParaRPr lang="en-US"/>
            </a:p>
          </p:txBody>
        </p:sp>
        <p:sp>
          <p:nvSpPr>
            <p:cNvPr id="5495" name="Freeform 372"/>
            <p:cNvSpPr>
              <a:spLocks/>
            </p:cNvSpPr>
            <p:nvPr/>
          </p:nvSpPr>
          <p:spPr bwMode="auto">
            <a:xfrm>
              <a:off x="4808" y="2025"/>
              <a:ext cx="6" cy="59"/>
            </a:xfrm>
            <a:custGeom>
              <a:avLst/>
              <a:gdLst>
                <a:gd name="T0" fmla="*/ 0 w 57"/>
                <a:gd name="T1" fmla="*/ 535 h 535"/>
                <a:gd name="T2" fmla="*/ 57 w 57"/>
                <a:gd name="T3" fmla="*/ 535 h 535"/>
                <a:gd name="T4" fmla="*/ 57 w 57"/>
                <a:gd name="T5" fmla="*/ 0 h 535"/>
                <a:gd name="T6" fmla="*/ 0 w 57"/>
                <a:gd name="T7" fmla="*/ 0 h 535"/>
                <a:gd name="T8" fmla="*/ 0 w 57"/>
                <a:gd name="T9" fmla="*/ 535 h 535"/>
                <a:gd name="T10" fmla="*/ 0 w 57"/>
                <a:gd name="T11" fmla="*/ 535 h 535"/>
                <a:gd name="T12" fmla="*/ 0 60000 65536"/>
                <a:gd name="T13" fmla="*/ 0 60000 65536"/>
                <a:gd name="T14" fmla="*/ 0 60000 65536"/>
                <a:gd name="T15" fmla="*/ 0 60000 65536"/>
                <a:gd name="T16" fmla="*/ 0 60000 65536"/>
                <a:gd name="T17" fmla="*/ 0 60000 65536"/>
                <a:gd name="T18" fmla="*/ 0 w 57"/>
                <a:gd name="T19" fmla="*/ 0 h 535"/>
                <a:gd name="T20" fmla="*/ 57 w 57"/>
                <a:gd name="T21" fmla="*/ 535 h 535"/>
              </a:gdLst>
              <a:ahLst/>
              <a:cxnLst>
                <a:cxn ang="T12">
                  <a:pos x="T0" y="T1"/>
                </a:cxn>
                <a:cxn ang="T13">
                  <a:pos x="T2" y="T3"/>
                </a:cxn>
                <a:cxn ang="T14">
                  <a:pos x="T4" y="T5"/>
                </a:cxn>
                <a:cxn ang="T15">
                  <a:pos x="T6" y="T7"/>
                </a:cxn>
                <a:cxn ang="T16">
                  <a:pos x="T8" y="T9"/>
                </a:cxn>
                <a:cxn ang="T17">
                  <a:pos x="T10" y="T11"/>
                </a:cxn>
              </a:cxnLst>
              <a:rect l="T18" t="T19" r="T20" b="T21"/>
              <a:pathLst>
                <a:path w="57" h="535">
                  <a:moveTo>
                    <a:pt x="0" y="535"/>
                  </a:moveTo>
                  <a:lnTo>
                    <a:pt x="57" y="535"/>
                  </a:lnTo>
                  <a:lnTo>
                    <a:pt x="57" y="0"/>
                  </a:lnTo>
                  <a:lnTo>
                    <a:pt x="0" y="0"/>
                  </a:lnTo>
                  <a:lnTo>
                    <a:pt x="0" y="535"/>
                  </a:lnTo>
                  <a:close/>
                </a:path>
              </a:pathLst>
            </a:custGeom>
            <a:solidFill>
              <a:srgbClr val="000000"/>
            </a:solidFill>
            <a:ln w="9525">
              <a:noFill/>
              <a:round/>
              <a:headEnd/>
              <a:tailEnd/>
            </a:ln>
          </p:spPr>
          <p:txBody>
            <a:bodyPr/>
            <a:lstStyle/>
            <a:p>
              <a:endParaRPr lang="en-US"/>
            </a:p>
          </p:txBody>
        </p:sp>
        <p:sp>
          <p:nvSpPr>
            <p:cNvPr id="5496" name="Freeform 373"/>
            <p:cNvSpPr>
              <a:spLocks/>
            </p:cNvSpPr>
            <p:nvPr/>
          </p:nvSpPr>
          <p:spPr bwMode="auto">
            <a:xfrm>
              <a:off x="4817" y="2025"/>
              <a:ext cx="7" cy="59"/>
            </a:xfrm>
            <a:custGeom>
              <a:avLst/>
              <a:gdLst>
                <a:gd name="T0" fmla="*/ 0 w 57"/>
                <a:gd name="T1" fmla="*/ 535 h 535"/>
                <a:gd name="T2" fmla="*/ 57 w 57"/>
                <a:gd name="T3" fmla="*/ 535 h 535"/>
                <a:gd name="T4" fmla="*/ 57 w 57"/>
                <a:gd name="T5" fmla="*/ 0 h 535"/>
                <a:gd name="T6" fmla="*/ 0 w 57"/>
                <a:gd name="T7" fmla="*/ 0 h 535"/>
                <a:gd name="T8" fmla="*/ 0 w 57"/>
                <a:gd name="T9" fmla="*/ 535 h 535"/>
                <a:gd name="T10" fmla="*/ 0 w 57"/>
                <a:gd name="T11" fmla="*/ 535 h 535"/>
                <a:gd name="T12" fmla="*/ 0 60000 65536"/>
                <a:gd name="T13" fmla="*/ 0 60000 65536"/>
                <a:gd name="T14" fmla="*/ 0 60000 65536"/>
                <a:gd name="T15" fmla="*/ 0 60000 65536"/>
                <a:gd name="T16" fmla="*/ 0 60000 65536"/>
                <a:gd name="T17" fmla="*/ 0 60000 65536"/>
                <a:gd name="T18" fmla="*/ 0 w 57"/>
                <a:gd name="T19" fmla="*/ 0 h 535"/>
                <a:gd name="T20" fmla="*/ 57 w 57"/>
                <a:gd name="T21" fmla="*/ 535 h 535"/>
              </a:gdLst>
              <a:ahLst/>
              <a:cxnLst>
                <a:cxn ang="T12">
                  <a:pos x="T0" y="T1"/>
                </a:cxn>
                <a:cxn ang="T13">
                  <a:pos x="T2" y="T3"/>
                </a:cxn>
                <a:cxn ang="T14">
                  <a:pos x="T4" y="T5"/>
                </a:cxn>
                <a:cxn ang="T15">
                  <a:pos x="T6" y="T7"/>
                </a:cxn>
                <a:cxn ang="T16">
                  <a:pos x="T8" y="T9"/>
                </a:cxn>
                <a:cxn ang="T17">
                  <a:pos x="T10" y="T11"/>
                </a:cxn>
              </a:cxnLst>
              <a:rect l="T18" t="T19" r="T20" b="T21"/>
              <a:pathLst>
                <a:path w="57" h="535">
                  <a:moveTo>
                    <a:pt x="0" y="535"/>
                  </a:moveTo>
                  <a:lnTo>
                    <a:pt x="57" y="535"/>
                  </a:lnTo>
                  <a:lnTo>
                    <a:pt x="57" y="0"/>
                  </a:lnTo>
                  <a:lnTo>
                    <a:pt x="0" y="0"/>
                  </a:lnTo>
                  <a:lnTo>
                    <a:pt x="0" y="535"/>
                  </a:lnTo>
                  <a:close/>
                </a:path>
              </a:pathLst>
            </a:custGeom>
            <a:solidFill>
              <a:srgbClr val="000000"/>
            </a:solidFill>
            <a:ln w="9525">
              <a:noFill/>
              <a:round/>
              <a:headEnd/>
              <a:tailEnd/>
            </a:ln>
          </p:spPr>
          <p:txBody>
            <a:bodyPr/>
            <a:lstStyle/>
            <a:p>
              <a:endParaRPr lang="en-US"/>
            </a:p>
          </p:txBody>
        </p:sp>
        <p:sp>
          <p:nvSpPr>
            <p:cNvPr id="5497" name="Freeform 374"/>
            <p:cNvSpPr>
              <a:spLocks/>
            </p:cNvSpPr>
            <p:nvPr/>
          </p:nvSpPr>
          <p:spPr bwMode="auto">
            <a:xfrm>
              <a:off x="4827" y="2025"/>
              <a:ext cx="7" cy="59"/>
            </a:xfrm>
            <a:custGeom>
              <a:avLst/>
              <a:gdLst>
                <a:gd name="T0" fmla="*/ 0 w 59"/>
                <a:gd name="T1" fmla="*/ 535 h 535"/>
                <a:gd name="T2" fmla="*/ 59 w 59"/>
                <a:gd name="T3" fmla="*/ 535 h 535"/>
                <a:gd name="T4" fmla="*/ 59 w 59"/>
                <a:gd name="T5" fmla="*/ 0 h 535"/>
                <a:gd name="T6" fmla="*/ 0 w 59"/>
                <a:gd name="T7" fmla="*/ 0 h 535"/>
                <a:gd name="T8" fmla="*/ 0 w 59"/>
                <a:gd name="T9" fmla="*/ 535 h 535"/>
                <a:gd name="T10" fmla="*/ 0 w 59"/>
                <a:gd name="T11" fmla="*/ 535 h 535"/>
                <a:gd name="T12" fmla="*/ 0 60000 65536"/>
                <a:gd name="T13" fmla="*/ 0 60000 65536"/>
                <a:gd name="T14" fmla="*/ 0 60000 65536"/>
                <a:gd name="T15" fmla="*/ 0 60000 65536"/>
                <a:gd name="T16" fmla="*/ 0 60000 65536"/>
                <a:gd name="T17" fmla="*/ 0 60000 65536"/>
                <a:gd name="T18" fmla="*/ 0 w 59"/>
                <a:gd name="T19" fmla="*/ 0 h 535"/>
                <a:gd name="T20" fmla="*/ 59 w 59"/>
                <a:gd name="T21" fmla="*/ 535 h 535"/>
              </a:gdLst>
              <a:ahLst/>
              <a:cxnLst>
                <a:cxn ang="T12">
                  <a:pos x="T0" y="T1"/>
                </a:cxn>
                <a:cxn ang="T13">
                  <a:pos x="T2" y="T3"/>
                </a:cxn>
                <a:cxn ang="T14">
                  <a:pos x="T4" y="T5"/>
                </a:cxn>
                <a:cxn ang="T15">
                  <a:pos x="T6" y="T7"/>
                </a:cxn>
                <a:cxn ang="T16">
                  <a:pos x="T8" y="T9"/>
                </a:cxn>
                <a:cxn ang="T17">
                  <a:pos x="T10" y="T11"/>
                </a:cxn>
              </a:cxnLst>
              <a:rect l="T18" t="T19" r="T20" b="T21"/>
              <a:pathLst>
                <a:path w="59" h="535">
                  <a:moveTo>
                    <a:pt x="0" y="535"/>
                  </a:moveTo>
                  <a:lnTo>
                    <a:pt x="59" y="535"/>
                  </a:lnTo>
                  <a:lnTo>
                    <a:pt x="59" y="0"/>
                  </a:lnTo>
                  <a:lnTo>
                    <a:pt x="0" y="0"/>
                  </a:lnTo>
                  <a:lnTo>
                    <a:pt x="0" y="535"/>
                  </a:lnTo>
                  <a:close/>
                </a:path>
              </a:pathLst>
            </a:custGeom>
            <a:solidFill>
              <a:srgbClr val="000000"/>
            </a:solidFill>
            <a:ln w="9525">
              <a:noFill/>
              <a:round/>
              <a:headEnd/>
              <a:tailEnd/>
            </a:ln>
          </p:spPr>
          <p:txBody>
            <a:bodyPr/>
            <a:lstStyle/>
            <a:p>
              <a:endParaRPr lang="en-US"/>
            </a:p>
          </p:txBody>
        </p:sp>
        <p:sp>
          <p:nvSpPr>
            <p:cNvPr id="5498" name="Freeform 375"/>
            <p:cNvSpPr>
              <a:spLocks/>
            </p:cNvSpPr>
            <p:nvPr/>
          </p:nvSpPr>
          <p:spPr bwMode="auto">
            <a:xfrm>
              <a:off x="4790" y="1979"/>
              <a:ext cx="33" cy="13"/>
            </a:xfrm>
            <a:custGeom>
              <a:avLst/>
              <a:gdLst>
                <a:gd name="T0" fmla="*/ 0 w 298"/>
                <a:gd name="T1" fmla="*/ 28 h 120"/>
                <a:gd name="T2" fmla="*/ 11 w 298"/>
                <a:gd name="T3" fmla="*/ 24 h 120"/>
                <a:gd name="T4" fmla="*/ 41 w 298"/>
                <a:gd name="T5" fmla="*/ 13 h 120"/>
                <a:gd name="T6" fmla="*/ 88 w 298"/>
                <a:gd name="T7" fmla="*/ 2 h 120"/>
                <a:gd name="T8" fmla="*/ 146 w 298"/>
                <a:gd name="T9" fmla="*/ 0 h 120"/>
                <a:gd name="T10" fmla="*/ 207 w 298"/>
                <a:gd name="T11" fmla="*/ 14 h 120"/>
                <a:gd name="T12" fmla="*/ 233 w 298"/>
                <a:gd name="T13" fmla="*/ 26 h 120"/>
                <a:gd name="T14" fmla="*/ 254 w 298"/>
                <a:gd name="T15" fmla="*/ 40 h 120"/>
                <a:gd name="T16" fmla="*/ 273 w 298"/>
                <a:gd name="T17" fmla="*/ 53 h 120"/>
                <a:gd name="T18" fmla="*/ 287 w 298"/>
                <a:gd name="T19" fmla="*/ 66 h 120"/>
                <a:gd name="T20" fmla="*/ 298 w 298"/>
                <a:gd name="T21" fmla="*/ 77 h 120"/>
                <a:gd name="T22" fmla="*/ 274 w 298"/>
                <a:gd name="T23" fmla="*/ 120 h 120"/>
                <a:gd name="T24" fmla="*/ 265 w 298"/>
                <a:gd name="T25" fmla="*/ 108 h 120"/>
                <a:gd name="T26" fmla="*/ 253 w 298"/>
                <a:gd name="T27" fmla="*/ 96 h 120"/>
                <a:gd name="T28" fmla="*/ 238 w 298"/>
                <a:gd name="T29" fmla="*/ 81 h 120"/>
                <a:gd name="T30" fmla="*/ 218 w 298"/>
                <a:gd name="T31" fmla="*/ 67 h 120"/>
                <a:gd name="T32" fmla="*/ 195 w 298"/>
                <a:gd name="T33" fmla="*/ 53 h 120"/>
                <a:gd name="T34" fmla="*/ 168 w 298"/>
                <a:gd name="T35" fmla="*/ 45 h 120"/>
                <a:gd name="T36" fmla="*/ 139 w 298"/>
                <a:gd name="T37" fmla="*/ 40 h 120"/>
                <a:gd name="T38" fmla="*/ 84 w 298"/>
                <a:gd name="T39" fmla="*/ 44 h 120"/>
                <a:gd name="T40" fmla="*/ 43 w 298"/>
                <a:gd name="T41" fmla="*/ 56 h 120"/>
                <a:gd name="T42" fmla="*/ 18 w 298"/>
                <a:gd name="T43" fmla="*/ 71 h 120"/>
                <a:gd name="T44" fmla="*/ 9 w 298"/>
                <a:gd name="T45" fmla="*/ 77 h 120"/>
                <a:gd name="T46" fmla="*/ 0 w 298"/>
                <a:gd name="T47" fmla="*/ 28 h 120"/>
                <a:gd name="T48" fmla="*/ 0 w 298"/>
                <a:gd name="T49" fmla="*/ 28 h 12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98"/>
                <a:gd name="T76" fmla="*/ 0 h 120"/>
                <a:gd name="T77" fmla="*/ 298 w 298"/>
                <a:gd name="T78" fmla="*/ 120 h 120"/>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98" h="120">
                  <a:moveTo>
                    <a:pt x="0" y="28"/>
                  </a:moveTo>
                  <a:lnTo>
                    <a:pt x="11" y="24"/>
                  </a:lnTo>
                  <a:lnTo>
                    <a:pt x="41" y="13"/>
                  </a:lnTo>
                  <a:lnTo>
                    <a:pt x="88" y="2"/>
                  </a:lnTo>
                  <a:lnTo>
                    <a:pt x="146" y="0"/>
                  </a:lnTo>
                  <a:lnTo>
                    <a:pt x="207" y="14"/>
                  </a:lnTo>
                  <a:lnTo>
                    <a:pt x="233" y="26"/>
                  </a:lnTo>
                  <a:lnTo>
                    <a:pt x="254" y="40"/>
                  </a:lnTo>
                  <a:lnTo>
                    <a:pt x="273" y="53"/>
                  </a:lnTo>
                  <a:lnTo>
                    <a:pt x="287" y="66"/>
                  </a:lnTo>
                  <a:lnTo>
                    <a:pt x="298" y="77"/>
                  </a:lnTo>
                  <a:lnTo>
                    <a:pt x="274" y="120"/>
                  </a:lnTo>
                  <a:lnTo>
                    <a:pt x="265" y="108"/>
                  </a:lnTo>
                  <a:lnTo>
                    <a:pt x="253" y="96"/>
                  </a:lnTo>
                  <a:lnTo>
                    <a:pt x="238" y="81"/>
                  </a:lnTo>
                  <a:lnTo>
                    <a:pt x="218" y="67"/>
                  </a:lnTo>
                  <a:lnTo>
                    <a:pt x="195" y="53"/>
                  </a:lnTo>
                  <a:lnTo>
                    <a:pt x="168" y="45"/>
                  </a:lnTo>
                  <a:lnTo>
                    <a:pt x="139" y="40"/>
                  </a:lnTo>
                  <a:lnTo>
                    <a:pt x="84" y="44"/>
                  </a:lnTo>
                  <a:lnTo>
                    <a:pt x="43" y="56"/>
                  </a:lnTo>
                  <a:lnTo>
                    <a:pt x="18" y="71"/>
                  </a:lnTo>
                  <a:lnTo>
                    <a:pt x="9" y="77"/>
                  </a:lnTo>
                  <a:lnTo>
                    <a:pt x="0" y="28"/>
                  </a:lnTo>
                  <a:close/>
                </a:path>
              </a:pathLst>
            </a:custGeom>
            <a:solidFill>
              <a:srgbClr val="000000"/>
            </a:solidFill>
            <a:ln w="9525">
              <a:noFill/>
              <a:round/>
              <a:headEnd/>
              <a:tailEnd/>
            </a:ln>
          </p:spPr>
          <p:txBody>
            <a:bodyPr/>
            <a:lstStyle/>
            <a:p>
              <a:endParaRPr lang="en-US"/>
            </a:p>
          </p:txBody>
        </p:sp>
        <p:sp>
          <p:nvSpPr>
            <p:cNvPr id="5499" name="Freeform 376"/>
            <p:cNvSpPr>
              <a:spLocks/>
            </p:cNvSpPr>
            <p:nvPr/>
          </p:nvSpPr>
          <p:spPr bwMode="auto">
            <a:xfrm>
              <a:off x="4811" y="1959"/>
              <a:ext cx="95" cy="51"/>
            </a:xfrm>
            <a:custGeom>
              <a:avLst/>
              <a:gdLst>
                <a:gd name="T0" fmla="*/ 0 w 863"/>
                <a:gd name="T1" fmla="*/ 432 h 453"/>
                <a:gd name="T2" fmla="*/ 12 w 863"/>
                <a:gd name="T3" fmla="*/ 399 h 453"/>
                <a:gd name="T4" fmla="*/ 30 w 863"/>
                <a:gd name="T5" fmla="*/ 363 h 453"/>
                <a:gd name="T6" fmla="*/ 54 w 863"/>
                <a:gd name="T7" fmla="*/ 322 h 453"/>
                <a:gd name="T8" fmla="*/ 84 w 863"/>
                <a:gd name="T9" fmla="*/ 275 h 453"/>
                <a:gd name="T10" fmla="*/ 102 w 863"/>
                <a:gd name="T11" fmla="*/ 252 h 453"/>
                <a:gd name="T12" fmla="*/ 153 w 863"/>
                <a:gd name="T13" fmla="*/ 198 h 453"/>
                <a:gd name="T14" fmla="*/ 164 w 863"/>
                <a:gd name="T15" fmla="*/ 189 h 453"/>
                <a:gd name="T16" fmla="*/ 189 w 863"/>
                <a:gd name="T17" fmla="*/ 170 h 453"/>
                <a:gd name="T18" fmla="*/ 215 w 863"/>
                <a:gd name="T19" fmla="*/ 155 h 453"/>
                <a:gd name="T20" fmla="*/ 242 w 863"/>
                <a:gd name="T21" fmla="*/ 143 h 453"/>
                <a:gd name="T22" fmla="*/ 268 w 863"/>
                <a:gd name="T23" fmla="*/ 134 h 453"/>
                <a:gd name="T24" fmla="*/ 318 w 863"/>
                <a:gd name="T25" fmla="*/ 122 h 453"/>
                <a:gd name="T26" fmla="*/ 404 w 863"/>
                <a:gd name="T27" fmla="*/ 122 h 453"/>
                <a:gd name="T28" fmla="*/ 462 w 863"/>
                <a:gd name="T29" fmla="*/ 135 h 453"/>
                <a:gd name="T30" fmla="*/ 484 w 863"/>
                <a:gd name="T31" fmla="*/ 144 h 453"/>
                <a:gd name="T32" fmla="*/ 493 w 863"/>
                <a:gd name="T33" fmla="*/ 126 h 453"/>
                <a:gd name="T34" fmla="*/ 519 w 863"/>
                <a:gd name="T35" fmla="*/ 87 h 453"/>
                <a:gd name="T36" fmla="*/ 563 w 863"/>
                <a:gd name="T37" fmla="*/ 41 h 453"/>
                <a:gd name="T38" fmla="*/ 578 w 863"/>
                <a:gd name="T39" fmla="*/ 31 h 453"/>
                <a:gd name="T40" fmla="*/ 593 w 863"/>
                <a:gd name="T41" fmla="*/ 21 h 453"/>
                <a:gd name="T42" fmla="*/ 629 w 863"/>
                <a:gd name="T43" fmla="*/ 7 h 453"/>
                <a:gd name="T44" fmla="*/ 705 w 863"/>
                <a:gd name="T45" fmla="*/ 0 h 453"/>
                <a:gd name="T46" fmla="*/ 770 w 863"/>
                <a:gd name="T47" fmla="*/ 19 h 453"/>
                <a:gd name="T48" fmla="*/ 796 w 863"/>
                <a:gd name="T49" fmla="*/ 34 h 453"/>
                <a:gd name="T50" fmla="*/ 819 w 863"/>
                <a:gd name="T51" fmla="*/ 51 h 453"/>
                <a:gd name="T52" fmla="*/ 844 w 863"/>
                <a:gd name="T53" fmla="*/ 87 h 453"/>
                <a:gd name="T54" fmla="*/ 863 w 863"/>
                <a:gd name="T55" fmla="*/ 164 h 453"/>
                <a:gd name="T56" fmla="*/ 819 w 863"/>
                <a:gd name="T57" fmla="*/ 164 h 453"/>
                <a:gd name="T58" fmla="*/ 814 w 863"/>
                <a:gd name="T59" fmla="*/ 143 h 453"/>
                <a:gd name="T60" fmla="*/ 807 w 863"/>
                <a:gd name="T61" fmla="*/ 122 h 453"/>
                <a:gd name="T62" fmla="*/ 795 w 863"/>
                <a:gd name="T63" fmla="*/ 98 h 453"/>
                <a:gd name="T64" fmla="*/ 785 w 863"/>
                <a:gd name="T65" fmla="*/ 87 h 453"/>
                <a:gd name="T66" fmla="*/ 775 w 863"/>
                <a:gd name="T67" fmla="*/ 75 h 453"/>
                <a:gd name="T68" fmla="*/ 763 w 863"/>
                <a:gd name="T69" fmla="*/ 65 h 453"/>
                <a:gd name="T70" fmla="*/ 748 w 863"/>
                <a:gd name="T71" fmla="*/ 57 h 453"/>
                <a:gd name="T72" fmla="*/ 713 w 863"/>
                <a:gd name="T73" fmla="*/ 46 h 453"/>
                <a:gd name="T74" fmla="*/ 666 w 863"/>
                <a:gd name="T75" fmla="*/ 46 h 453"/>
                <a:gd name="T76" fmla="*/ 621 w 863"/>
                <a:gd name="T77" fmla="*/ 58 h 453"/>
                <a:gd name="T78" fmla="*/ 585 w 863"/>
                <a:gd name="T79" fmla="*/ 78 h 453"/>
                <a:gd name="T80" fmla="*/ 559 w 863"/>
                <a:gd name="T81" fmla="*/ 104 h 453"/>
                <a:gd name="T82" fmla="*/ 541 w 863"/>
                <a:gd name="T83" fmla="*/ 134 h 453"/>
                <a:gd name="T84" fmla="*/ 517 w 863"/>
                <a:gd name="T85" fmla="*/ 208 h 453"/>
                <a:gd name="T86" fmla="*/ 494 w 863"/>
                <a:gd name="T87" fmla="*/ 195 h 453"/>
                <a:gd name="T88" fmla="*/ 467 w 863"/>
                <a:gd name="T89" fmla="*/ 181 h 453"/>
                <a:gd name="T90" fmla="*/ 434 w 863"/>
                <a:gd name="T91" fmla="*/ 170 h 453"/>
                <a:gd name="T92" fmla="*/ 392 w 863"/>
                <a:gd name="T93" fmla="*/ 162 h 453"/>
                <a:gd name="T94" fmla="*/ 345 w 863"/>
                <a:gd name="T95" fmla="*/ 161 h 453"/>
                <a:gd name="T96" fmla="*/ 293 w 863"/>
                <a:gd name="T97" fmla="*/ 170 h 453"/>
                <a:gd name="T98" fmla="*/ 237 w 863"/>
                <a:gd name="T99" fmla="*/ 192 h 453"/>
                <a:gd name="T100" fmla="*/ 210 w 863"/>
                <a:gd name="T101" fmla="*/ 208 h 453"/>
                <a:gd name="T102" fmla="*/ 185 w 863"/>
                <a:gd name="T103" fmla="*/ 226 h 453"/>
                <a:gd name="T104" fmla="*/ 163 w 863"/>
                <a:gd name="T105" fmla="*/ 247 h 453"/>
                <a:gd name="T106" fmla="*/ 142 w 863"/>
                <a:gd name="T107" fmla="*/ 267 h 453"/>
                <a:gd name="T108" fmla="*/ 123 w 863"/>
                <a:gd name="T109" fmla="*/ 288 h 453"/>
                <a:gd name="T110" fmla="*/ 108 w 863"/>
                <a:gd name="T111" fmla="*/ 310 h 453"/>
                <a:gd name="T112" fmla="*/ 81 w 863"/>
                <a:gd name="T113" fmla="*/ 353 h 453"/>
                <a:gd name="T114" fmla="*/ 48 w 863"/>
                <a:gd name="T115" fmla="*/ 423 h 453"/>
                <a:gd name="T116" fmla="*/ 38 w 863"/>
                <a:gd name="T117" fmla="*/ 453 h 453"/>
                <a:gd name="T118" fmla="*/ 0 w 863"/>
                <a:gd name="T119" fmla="*/ 432 h 453"/>
                <a:gd name="T120" fmla="*/ 0 w 863"/>
                <a:gd name="T121" fmla="*/ 432 h 453"/>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63"/>
                <a:gd name="T184" fmla="*/ 0 h 453"/>
                <a:gd name="T185" fmla="*/ 863 w 863"/>
                <a:gd name="T186" fmla="*/ 453 h 453"/>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63" h="453">
                  <a:moveTo>
                    <a:pt x="0" y="432"/>
                  </a:moveTo>
                  <a:lnTo>
                    <a:pt x="12" y="399"/>
                  </a:lnTo>
                  <a:lnTo>
                    <a:pt x="30" y="363"/>
                  </a:lnTo>
                  <a:lnTo>
                    <a:pt x="54" y="322"/>
                  </a:lnTo>
                  <a:lnTo>
                    <a:pt x="84" y="275"/>
                  </a:lnTo>
                  <a:lnTo>
                    <a:pt x="102" y="252"/>
                  </a:lnTo>
                  <a:lnTo>
                    <a:pt x="153" y="198"/>
                  </a:lnTo>
                  <a:lnTo>
                    <a:pt x="164" y="189"/>
                  </a:lnTo>
                  <a:lnTo>
                    <a:pt x="189" y="170"/>
                  </a:lnTo>
                  <a:lnTo>
                    <a:pt x="215" y="155"/>
                  </a:lnTo>
                  <a:lnTo>
                    <a:pt x="242" y="143"/>
                  </a:lnTo>
                  <a:lnTo>
                    <a:pt x="268" y="134"/>
                  </a:lnTo>
                  <a:lnTo>
                    <a:pt x="318" y="122"/>
                  </a:lnTo>
                  <a:lnTo>
                    <a:pt x="404" y="122"/>
                  </a:lnTo>
                  <a:lnTo>
                    <a:pt x="462" y="135"/>
                  </a:lnTo>
                  <a:lnTo>
                    <a:pt x="484" y="144"/>
                  </a:lnTo>
                  <a:lnTo>
                    <a:pt x="493" y="126"/>
                  </a:lnTo>
                  <a:lnTo>
                    <a:pt x="519" y="87"/>
                  </a:lnTo>
                  <a:lnTo>
                    <a:pt x="563" y="41"/>
                  </a:lnTo>
                  <a:lnTo>
                    <a:pt x="578" y="31"/>
                  </a:lnTo>
                  <a:lnTo>
                    <a:pt x="593" y="21"/>
                  </a:lnTo>
                  <a:lnTo>
                    <a:pt x="629" y="7"/>
                  </a:lnTo>
                  <a:lnTo>
                    <a:pt x="705" y="0"/>
                  </a:lnTo>
                  <a:lnTo>
                    <a:pt x="770" y="19"/>
                  </a:lnTo>
                  <a:lnTo>
                    <a:pt x="796" y="34"/>
                  </a:lnTo>
                  <a:lnTo>
                    <a:pt x="819" y="51"/>
                  </a:lnTo>
                  <a:lnTo>
                    <a:pt x="844" y="87"/>
                  </a:lnTo>
                  <a:lnTo>
                    <a:pt x="863" y="164"/>
                  </a:lnTo>
                  <a:lnTo>
                    <a:pt x="819" y="164"/>
                  </a:lnTo>
                  <a:lnTo>
                    <a:pt x="814" y="143"/>
                  </a:lnTo>
                  <a:lnTo>
                    <a:pt x="807" y="122"/>
                  </a:lnTo>
                  <a:lnTo>
                    <a:pt x="795" y="98"/>
                  </a:lnTo>
                  <a:lnTo>
                    <a:pt x="785" y="87"/>
                  </a:lnTo>
                  <a:lnTo>
                    <a:pt x="775" y="75"/>
                  </a:lnTo>
                  <a:lnTo>
                    <a:pt x="763" y="65"/>
                  </a:lnTo>
                  <a:lnTo>
                    <a:pt x="748" y="57"/>
                  </a:lnTo>
                  <a:lnTo>
                    <a:pt x="713" y="46"/>
                  </a:lnTo>
                  <a:lnTo>
                    <a:pt x="666" y="46"/>
                  </a:lnTo>
                  <a:lnTo>
                    <a:pt x="621" y="58"/>
                  </a:lnTo>
                  <a:lnTo>
                    <a:pt x="585" y="78"/>
                  </a:lnTo>
                  <a:lnTo>
                    <a:pt x="559" y="104"/>
                  </a:lnTo>
                  <a:lnTo>
                    <a:pt x="541" y="134"/>
                  </a:lnTo>
                  <a:lnTo>
                    <a:pt x="517" y="208"/>
                  </a:lnTo>
                  <a:lnTo>
                    <a:pt x="494" y="195"/>
                  </a:lnTo>
                  <a:lnTo>
                    <a:pt x="467" y="181"/>
                  </a:lnTo>
                  <a:lnTo>
                    <a:pt x="434" y="170"/>
                  </a:lnTo>
                  <a:lnTo>
                    <a:pt x="392" y="162"/>
                  </a:lnTo>
                  <a:lnTo>
                    <a:pt x="345" y="161"/>
                  </a:lnTo>
                  <a:lnTo>
                    <a:pt x="293" y="170"/>
                  </a:lnTo>
                  <a:lnTo>
                    <a:pt x="237" y="192"/>
                  </a:lnTo>
                  <a:lnTo>
                    <a:pt x="210" y="208"/>
                  </a:lnTo>
                  <a:lnTo>
                    <a:pt x="185" y="226"/>
                  </a:lnTo>
                  <a:lnTo>
                    <a:pt x="163" y="247"/>
                  </a:lnTo>
                  <a:lnTo>
                    <a:pt x="142" y="267"/>
                  </a:lnTo>
                  <a:lnTo>
                    <a:pt x="123" y="288"/>
                  </a:lnTo>
                  <a:lnTo>
                    <a:pt x="108" y="310"/>
                  </a:lnTo>
                  <a:lnTo>
                    <a:pt x="81" y="353"/>
                  </a:lnTo>
                  <a:lnTo>
                    <a:pt x="48" y="423"/>
                  </a:lnTo>
                  <a:lnTo>
                    <a:pt x="38" y="453"/>
                  </a:lnTo>
                  <a:lnTo>
                    <a:pt x="0" y="432"/>
                  </a:lnTo>
                  <a:close/>
                </a:path>
              </a:pathLst>
            </a:custGeom>
            <a:solidFill>
              <a:srgbClr val="000000"/>
            </a:solidFill>
            <a:ln w="9525">
              <a:noFill/>
              <a:round/>
              <a:headEnd/>
              <a:tailEnd/>
            </a:ln>
          </p:spPr>
          <p:txBody>
            <a:bodyPr/>
            <a:lstStyle/>
            <a:p>
              <a:endParaRPr lang="en-US"/>
            </a:p>
          </p:txBody>
        </p:sp>
        <p:sp>
          <p:nvSpPr>
            <p:cNvPr id="5500" name="Freeform 377"/>
            <p:cNvSpPr>
              <a:spLocks/>
            </p:cNvSpPr>
            <p:nvPr/>
          </p:nvSpPr>
          <p:spPr bwMode="auto">
            <a:xfrm>
              <a:off x="4899" y="1953"/>
              <a:ext cx="62" cy="20"/>
            </a:xfrm>
            <a:custGeom>
              <a:avLst/>
              <a:gdLst>
                <a:gd name="T0" fmla="*/ 0 w 553"/>
                <a:gd name="T1" fmla="*/ 135 h 181"/>
                <a:gd name="T2" fmla="*/ 29 w 553"/>
                <a:gd name="T3" fmla="*/ 104 h 181"/>
                <a:gd name="T4" fmla="*/ 73 w 553"/>
                <a:gd name="T5" fmla="*/ 67 h 181"/>
                <a:gd name="T6" fmla="*/ 93 w 553"/>
                <a:gd name="T7" fmla="*/ 55 h 181"/>
                <a:gd name="T8" fmla="*/ 112 w 553"/>
                <a:gd name="T9" fmla="*/ 43 h 181"/>
                <a:gd name="T10" fmla="*/ 136 w 553"/>
                <a:gd name="T11" fmla="*/ 31 h 181"/>
                <a:gd name="T12" fmla="*/ 160 w 553"/>
                <a:gd name="T13" fmla="*/ 21 h 181"/>
                <a:gd name="T14" fmla="*/ 187 w 553"/>
                <a:gd name="T15" fmla="*/ 12 h 181"/>
                <a:gd name="T16" fmla="*/ 214 w 553"/>
                <a:gd name="T17" fmla="*/ 5 h 181"/>
                <a:gd name="T18" fmla="*/ 276 w 553"/>
                <a:gd name="T19" fmla="*/ 0 h 181"/>
                <a:gd name="T20" fmla="*/ 338 w 553"/>
                <a:gd name="T21" fmla="*/ 5 h 181"/>
                <a:gd name="T22" fmla="*/ 393 w 553"/>
                <a:gd name="T23" fmla="*/ 21 h 181"/>
                <a:gd name="T24" fmla="*/ 439 w 553"/>
                <a:gd name="T25" fmla="*/ 43 h 181"/>
                <a:gd name="T26" fmla="*/ 460 w 553"/>
                <a:gd name="T27" fmla="*/ 55 h 181"/>
                <a:gd name="T28" fmla="*/ 479 w 553"/>
                <a:gd name="T29" fmla="*/ 67 h 181"/>
                <a:gd name="T30" fmla="*/ 496 w 553"/>
                <a:gd name="T31" fmla="*/ 80 h 181"/>
                <a:gd name="T32" fmla="*/ 510 w 553"/>
                <a:gd name="T33" fmla="*/ 93 h 181"/>
                <a:gd name="T34" fmla="*/ 553 w 553"/>
                <a:gd name="T35" fmla="*/ 135 h 181"/>
                <a:gd name="T36" fmla="*/ 508 w 553"/>
                <a:gd name="T37" fmla="*/ 152 h 181"/>
                <a:gd name="T38" fmla="*/ 503 w 553"/>
                <a:gd name="T39" fmla="*/ 147 h 181"/>
                <a:gd name="T40" fmla="*/ 490 w 553"/>
                <a:gd name="T41" fmla="*/ 132 h 181"/>
                <a:gd name="T42" fmla="*/ 470 w 553"/>
                <a:gd name="T43" fmla="*/ 113 h 181"/>
                <a:gd name="T44" fmla="*/ 405 w 553"/>
                <a:gd name="T45" fmla="*/ 70 h 181"/>
                <a:gd name="T46" fmla="*/ 387 w 553"/>
                <a:gd name="T47" fmla="*/ 60 h 181"/>
                <a:gd name="T48" fmla="*/ 366 w 553"/>
                <a:gd name="T49" fmla="*/ 52 h 181"/>
                <a:gd name="T50" fmla="*/ 321 w 553"/>
                <a:gd name="T51" fmla="*/ 41 h 181"/>
                <a:gd name="T52" fmla="*/ 272 w 553"/>
                <a:gd name="T53" fmla="*/ 39 h 181"/>
                <a:gd name="T54" fmla="*/ 224 w 553"/>
                <a:gd name="T55" fmla="*/ 47 h 181"/>
                <a:gd name="T56" fmla="*/ 179 w 553"/>
                <a:gd name="T57" fmla="*/ 64 h 181"/>
                <a:gd name="T58" fmla="*/ 138 w 553"/>
                <a:gd name="T59" fmla="*/ 86 h 181"/>
                <a:gd name="T60" fmla="*/ 121 w 553"/>
                <a:gd name="T61" fmla="*/ 100 h 181"/>
                <a:gd name="T62" fmla="*/ 64 w 553"/>
                <a:gd name="T63" fmla="*/ 150 h 181"/>
                <a:gd name="T64" fmla="*/ 36 w 553"/>
                <a:gd name="T65" fmla="*/ 181 h 181"/>
                <a:gd name="T66" fmla="*/ 0 w 553"/>
                <a:gd name="T67" fmla="*/ 135 h 181"/>
                <a:gd name="T68" fmla="*/ 0 w 553"/>
                <a:gd name="T69" fmla="*/ 135 h 18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553"/>
                <a:gd name="T106" fmla="*/ 0 h 181"/>
                <a:gd name="T107" fmla="*/ 553 w 553"/>
                <a:gd name="T108" fmla="*/ 181 h 181"/>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553" h="181">
                  <a:moveTo>
                    <a:pt x="0" y="135"/>
                  </a:moveTo>
                  <a:lnTo>
                    <a:pt x="29" y="104"/>
                  </a:lnTo>
                  <a:lnTo>
                    <a:pt x="73" y="67"/>
                  </a:lnTo>
                  <a:lnTo>
                    <a:pt x="93" y="55"/>
                  </a:lnTo>
                  <a:lnTo>
                    <a:pt x="112" y="43"/>
                  </a:lnTo>
                  <a:lnTo>
                    <a:pt x="136" y="31"/>
                  </a:lnTo>
                  <a:lnTo>
                    <a:pt x="160" y="21"/>
                  </a:lnTo>
                  <a:lnTo>
                    <a:pt x="187" y="12"/>
                  </a:lnTo>
                  <a:lnTo>
                    <a:pt x="214" y="5"/>
                  </a:lnTo>
                  <a:lnTo>
                    <a:pt x="276" y="0"/>
                  </a:lnTo>
                  <a:lnTo>
                    <a:pt x="338" y="5"/>
                  </a:lnTo>
                  <a:lnTo>
                    <a:pt x="393" y="21"/>
                  </a:lnTo>
                  <a:lnTo>
                    <a:pt x="439" y="43"/>
                  </a:lnTo>
                  <a:lnTo>
                    <a:pt x="460" y="55"/>
                  </a:lnTo>
                  <a:lnTo>
                    <a:pt x="479" y="67"/>
                  </a:lnTo>
                  <a:lnTo>
                    <a:pt x="496" y="80"/>
                  </a:lnTo>
                  <a:lnTo>
                    <a:pt x="510" y="93"/>
                  </a:lnTo>
                  <a:lnTo>
                    <a:pt x="553" y="135"/>
                  </a:lnTo>
                  <a:lnTo>
                    <a:pt x="508" y="152"/>
                  </a:lnTo>
                  <a:lnTo>
                    <a:pt x="503" y="147"/>
                  </a:lnTo>
                  <a:lnTo>
                    <a:pt x="490" y="132"/>
                  </a:lnTo>
                  <a:lnTo>
                    <a:pt x="470" y="113"/>
                  </a:lnTo>
                  <a:lnTo>
                    <a:pt x="405" y="70"/>
                  </a:lnTo>
                  <a:lnTo>
                    <a:pt x="387" y="60"/>
                  </a:lnTo>
                  <a:lnTo>
                    <a:pt x="366" y="52"/>
                  </a:lnTo>
                  <a:lnTo>
                    <a:pt x="321" y="41"/>
                  </a:lnTo>
                  <a:lnTo>
                    <a:pt x="272" y="39"/>
                  </a:lnTo>
                  <a:lnTo>
                    <a:pt x="224" y="47"/>
                  </a:lnTo>
                  <a:lnTo>
                    <a:pt x="179" y="64"/>
                  </a:lnTo>
                  <a:lnTo>
                    <a:pt x="138" y="86"/>
                  </a:lnTo>
                  <a:lnTo>
                    <a:pt x="121" y="100"/>
                  </a:lnTo>
                  <a:lnTo>
                    <a:pt x="64" y="150"/>
                  </a:lnTo>
                  <a:lnTo>
                    <a:pt x="36" y="181"/>
                  </a:lnTo>
                  <a:lnTo>
                    <a:pt x="0" y="135"/>
                  </a:lnTo>
                  <a:close/>
                </a:path>
              </a:pathLst>
            </a:custGeom>
            <a:solidFill>
              <a:srgbClr val="000000"/>
            </a:solidFill>
            <a:ln w="9525">
              <a:noFill/>
              <a:round/>
              <a:headEnd/>
              <a:tailEnd/>
            </a:ln>
          </p:spPr>
          <p:txBody>
            <a:bodyPr/>
            <a:lstStyle/>
            <a:p>
              <a:endParaRPr lang="en-US"/>
            </a:p>
          </p:txBody>
        </p:sp>
        <p:sp>
          <p:nvSpPr>
            <p:cNvPr id="5501" name="Freeform 378"/>
            <p:cNvSpPr>
              <a:spLocks/>
            </p:cNvSpPr>
            <p:nvPr/>
          </p:nvSpPr>
          <p:spPr bwMode="auto">
            <a:xfrm>
              <a:off x="4974" y="1969"/>
              <a:ext cx="55" cy="19"/>
            </a:xfrm>
            <a:custGeom>
              <a:avLst/>
              <a:gdLst>
                <a:gd name="T0" fmla="*/ 0 w 496"/>
                <a:gd name="T1" fmla="*/ 103 h 167"/>
                <a:gd name="T2" fmla="*/ 20 w 496"/>
                <a:gd name="T3" fmla="*/ 88 h 167"/>
                <a:gd name="T4" fmla="*/ 43 w 496"/>
                <a:gd name="T5" fmla="*/ 72 h 167"/>
                <a:gd name="T6" fmla="*/ 74 w 496"/>
                <a:gd name="T7" fmla="*/ 54 h 167"/>
                <a:gd name="T8" fmla="*/ 91 w 496"/>
                <a:gd name="T9" fmla="*/ 43 h 167"/>
                <a:gd name="T10" fmla="*/ 111 w 496"/>
                <a:gd name="T11" fmla="*/ 35 h 167"/>
                <a:gd name="T12" fmla="*/ 156 w 496"/>
                <a:gd name="T13" fmla="*/ 19 h 167"/>
                <a:gd name="T14" fmla="*/ 204 w 496"/>
                <a:gd name="T15" fmla="*/ 6 h 167"/>
                <a:gd name="T16" fmla="*/ 257 w 496"/>
                <a:gd name="T17" fmla="*/ 0 h 167"/>
                <a:gd name="T18" fmla="*/ 355 w 496"/>
                <a:gd name="T19" fmla="*/ 12 h 167"/>
                <a:gd name="T20" fmla="*/ 397 w 496"/>
                <a:gd name="T21" fmla="*/ 27 h 167"/>
                <a:gd name="T22" fmla="*/ 431 w 496"/>
                <a:gd name="T23" fmla="*/ 43 h 167"/>
                <a:gd name="T24" fmla="*/ 459 w 496"/>
                <a:gd name="T25" fmla="*/ 62 h 167"/>
                <a:gd name="T26" fmla="*/ 480 w 496"/>
                <a:gd name="T27" fmla="*/ 78 h 167"/>
                <a:gd name="T28" fmla="*/ 496 w 496"/>
                <a:gd name="T29" fmla="*/ 93 h 167"/>
                <a:gd name="T30" fmla="*/ 483 w 496"/>
                <a:gd name="T31" fmla="*/ 136 h 167"/>
                <a:gd name="T32" fmla="*/ 469 w 496"/>
                <a:gd name="T33" fmla="*/ 119 h 167"/>
                <a:gd name="T34" fmla="*/ 452 w 496"/>
                <a:gd name="T35" fmla="*/ 103 h 167"/>
                <a:gd name="T36" fmla="*/ 440 w 496"/>
                <a:gd name="T37" fmla="*/ 93 h 167"/>
                <a:gd name="T38" fmla="*/ 427 w 496"/>
                <a:gd name="T39" fmla="*/ 85 h 167"/>
                <a:gd name="T40" fmla="*/ 412 w 496"/>
                <a:gd name="T41" fmla="*/ 75 h 167"/>
                <a:gd name="T42" fmla="*/ 396 w 496"/>
                <a:gd name="T43" fmla="*/ 66 h 167"/>
                <a:gd name="T44" fmla="*/ 355 w 496"/>
                <a:gd name="T45" fmla="*/ 51 h 167"/>
                <a:gd name="T46" fmla="*/ 307 w 496"/>
                <a:gd name="T47" fmla="*/ 40 h 167"/>
                <a:gd name="T48" fmla="*/ 251 w 496"/>
                <a:gd name="T49" fmla="*/ 38 h 167"/>
                <a:gd name="T50" fmla="*/ 145 w 496"/>
                <a:gd name="T51" fmla="*/ 62 h 167"/>
                <a:gd name="T52" fmla="*/ 103 w 496"/>
                <a:gd name="T53" fmla="*/ 83 h 167"/>
                <a:gd name="T54" fmla="*/ 67 w 496"/>
                <a:gd name="T55" fmla="*/ 107 h 167"/>
                <a:gd name="T56" fmla="*/ 51 w 496"/>
                <a:gd name="T57" fmla="*/ 118 h 167"/>
                <a:gd name="T58" fmla="*/ 39 w 496"/>
                <a:gd name="T59" fmla="*/ 130 h 167"/>
                <a:gd name="T60" fmla="*/ 18 w 496"/>
                <a:gd name="T61" fmla="*/ 148 h 167"/>
                <a:gd name="T62" fmla="*/ 1 w 496"/>
                <a:gd name="T63" fmla="*/ 167 h 167"/>
                <a:gd name="T64" fmla="*/ 0 w 496"/>
                <a:gd name="T65" fmla="*/ 103 h 167"/>
                <a:gd name="T66" fmla="*/ 0 w 496"/>
                <a:gd name="T67" fmla="*/ 103 h 167"/>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496"/>
                <a:gd name="T103" fmla="*/ 0 h 167"/>
                <a:gd name="T104" fmla="*/ 496 w 496"/>
                <a:gd name="T105" fmla="*/ 167 h 167"/>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496" h="167">
                  <a:moveTo>
                    <a:pt x="0" y="103"/>
                  </a:moveTo>
                  <a:lnTo>
                    <a:pt x="20" y="88"/>
                  </a:lnTo>
                  <a:lnTo>
                    <a:pt x="43" y="72"/>
                  </a:lnTo>
                  <a:lnTo>
                    <a:pt x="74" y="54"/>
                  </a:lnTo>
                  <a:lnTo>
                    <a:pt x="91" y="43"/>
                  </a:lnTo>
                  <a:lnTo>
                    <a:pt x="111" y="35"/>
                  </a:lnTo>
                  <a:lnTo>
                    <a:pt x="156" y="19"/>
                  </a:lnTo>
                  <a:lnTo>
                    <a:pt x="204" y="6"/>
                  </a:lnTo>
                  <a:lnTo>
                    <a:pt x="257" y="0"/>
                  </a:lnTo>
                  <a:lnTo>
                    <a:pt x="355" y="12"/>
                  </a:lnTo>
                  <a:lnTo>
                    <a:pt x="397" y="27"/>
                  </a:lnTo>
                  <a:lnTo>
                    <a:pt x="431" y="43"/>
                  </a:lnTo>
                  <a:lnTo>
                    <a:pt x="459" y="62"/>
                  </a:lnTo>
                  <a:lnTo>
                    <a:pt x="480" y="78"/>
                  </a:lnTo>
                  <a:lnTo>
                    <a:pt x="496" y="93"/>
                  </a:lnTo>
                  <a:lnTo>
                    <a:pt x="483" y="136"/>
                  </a:lnTo>
                  <a:lnTo>
                    <a:pt x="469" y="119"/>
                  </a:lnTo>
                  <a:lnTo>
                    <a:pt x="452" y="103"/>
                  </a:lnTo>
                  <a:lnTo>
                    <a:pt x="440" y="93"/>
                  </a:lnTo>
                  <a:lnTo>
                    <a:pt x="427" y="85"/>
                  </a:lnTo>
                  <a:lnTo>
                    <a:pt x="412" y="75"/>
                  </a:lnTo>
                  <a:lnTo>
                    <a:pt x="396" y="66"/>
                  </a:lnTo>
                  <a:lnTo>
                    <a:pt x="355" y="51"/>
                  </a:lnTo>
                  <a:lnTo>
                    <a:pt x="307" y="40"/>
                  </a:lnTo>
                  <a:lnTo>
                    <a:pt x="251" y="38"/>
                  </a:lnTo>
                  <a:lnTo>
                    <a:pt x="145" y="62"/>
                  </a:lnTo>
                  <a:lnTo>
                    <a:pt x="103" y="83"/>
                  </a:lnTo>
                  <a:lnTo>
                    <a:pt x="67" y="107"/>
                  </a:lnTo>
                  <a:lnTo>
                    <a:pt x="51" y="118"/>
                  </a:lnTo>
                  <a:lnTo>
                    <a:pt x="39" y="130"/>
                  </a:lnTo>
                  <a:lnTo>
                    <a:pt x="18" y="148"/>
                  </a:lnTo>
                  <a:lnTo>
                    <a:pt x="1" y="167"/>
                  </a:lnTo>
                  <a:lnTo>
                    <a:pt x="0" y="103"/>
                  </a:lnTo>
                  <a:close/>
                </a:path>
              </a:pathLst>
            </a:custGeom>
            <a:solidFill>
              <a:srgbClr val="000000"/>
            </a:solidFill>
            <a:ln w="9525">
              <a:noFill/>
              <a:round/>
              <a:headEnd/>
              <a:tailEnd/>
            </a:ln>
          </p:spPr>
          <p:txBody>
            <a:bodyPr/>
            <a:lstStyle/>
            <a:p>
              <a:endParaRPr lang="en-US"/>
            </a:p>
          </p:txBody>
        </p:sp>
        <p:sp>
          <p:nvSpPr>
            <p:cNvPr id="5502" name="Freeform 379"/>
            <p:cNvSpPr>
              <a:spLocks/>
            </p:cNvSpPr>
            <p:nvPr/>
          </p:nvSpPr>
          <p:spPr bwMode="auto">
            <a:xfrm>
              <a:off x="5043" y="1973"/>
              <a:ext cx="72" cy="36"/>
            </a:xfrm>
            <a:custGeom>
              <a:avLst/>
              <a:gdLst>
                <a:gd name="T0" fmla="*/ 0 w 650"/>
                <a:gd name="T1" fmla="*/ 62 h 326"/>
                <a:gd name="T2" fmla="*/ 26 w 650"/>
                <a:gd name="T3" fmla="*/ 48 h 326"/>
                <a:gd name="T4" fmla="*/ 58 w 650"/>
                <a:gd name="T5" fmla="*/ 33 h 326"/>
                <a:gd name="T6" fmla="*/ 99 w 650"/>
                <a:gd name="T7" fmla="*/ 19 h 326"/>
                <a:gd name="T8" fmla="*/ 145 w 650"/>
                <a:gd name="T9" fmla="*/ 6 h 326"/>
                <a:gd name="T10" fmla="*/ 198 w 650"/>
                <a:gd name="T11" fmla="*/ 0 h 326"/>
                <a:gd name="T12" fmla="*/ 313 w 650"/>
                <a:gd name="T13" fmla="*/ 14 h 326"/>
                <a:gd name="T14" fmla="*/ 364 w 650"/>
                <a:gd name="T15" fmla="*/ 34 h 326"/>
                <a:gd name="T16" fmla="*/ 403 w 650"/>
                <a:gd name="T17" fmla="*/ 55 h 326"/>
                <a:gd name="T18" fmla="*/ 433 w 650"/>
                <a:gd name="T19" fmla="*/ 78 h 326"/>
                <a:gd name="T20" fmla="*/ 454 w 650"/>
                <a:gd name="T21" fmla="*/ 98 h 326"/>
                <a:gd name="T22" fmla="*/ 481 w 650"/>
                <a:gd name="T23" fmla="*/ 145 h 326"/>
                <a:gd name="T24" fmla="*/ 496 w 650"/>
                <a:gd name="T25" fmla="*/ 138 h 326"/>
                <a:gd name="T26" fmla="*/ 551 w 650"/>
                <a:gd name="T27" fmla="*/ 129 h 326"/>
                <a:gd name="T28" fmla="*/ 620 w 650"/>
                <a:gd name="T29" fmla="*/ 131 h 326"/>
                <a:gd name="T30" fmla="*/ 650 w 650"/>
                <a:gd name="T31" fmla="*/ 137 h 326"/>
                <a:gd name="T32" fmla="*/ 638 w 650"/>
                <a:gd name="T33" fmla="*/ 174 h 326"/>
                <a:gd name="T34" fmla="*/ 588 w 650"/>
                <a:gd name="T35" fmla="*/ 168 h 326"/>
                <a:gd name="T36" fmla="*/ 537 w 650"/>
                <a:gd name="T37" fmla="*/ 174 h 326"/>
                <a:gd name="T38" fmla="*/ 481 w 650"/>
                <a:gd name="T39" fmla="*/ 195 h 326"/>
                <a:gd name="T40" fmla="*/ 455 w 650"/>
                <a:gd name="T41" fmla="*/ 213 h 326"/>
                <a:gd name="T42" fmla="*/ 435 w 650"/>
                <a:gd name="T43" fmla="*/ 234 h 326"/>
                <a:gd name="T44" fmla="*/ 409 w 650"/>
                <a:gd name="T45" fmla="*/ 277 h 326"/>
                <a:gd name="T46" fmla="*/ 396 w 650"/>
                <a:gd name="T47" fmla="*/ 326 h 326"/>
                <a:gd name="T48" fmla="*/ 358 w 650"/>
                <a:gd name="T49" fmla="*/ 317 h 326"/>
                <a:gd name="T50" fmla="*/ 365 w 650"/>
                <a:gd name="T51" fmla="*/ 287 h 326"/>
                <a:gd name="T52" fmla="*/ 372 w 650"/>
                <a:gd name="T53" fmla="*/ 259 h 326"/>
                <a:gd name="T54" fmla="*/ 383 w 650"/>
                <a:gd name="T55" fmla="*/ 232 h 326"/>
                <a:gd name="T56" fmla="*/ 399 w 650"/>
                <a:gd name="T57" fmla="*/ 208 h 326"/>
                <a:gd name="T58" fmla="*/ 410 w 650"/>
                <a:gd name="T59" fmla="*/ 197 h 326"/>
                <a:gd name="T60" fmla="*/ 443 w 650"/>
                <a:gd name="T61" fmla="*/ 163 h 326"/>
                <a:gd name="T62" fmla="*/ 434 w 650"/>
                <a:gd name="T63" fmla="*/ 147 h 326"/>
                <a:gd name="T64" fmla="*/ 421 w 650"/>
                <a:gd name="T65" fmla="*/ 130 h 326"/>
                <a:gd name="T66" fmla="*/ 403 w 650"/>
                <a:gd name="T67" fmla="*/ 108 h 326"/>
                <a:gd name="T68" fmla="*/ 391 w 650"/>
                <a:gd name="T69" fmla="*/ 98 h 326"/>
                <a:gd name="T70" fmla="*/ 377 w 650"/>
                <a:gd name="T71" fmla="*/ 87 h 326"/>
                <a:gd name="T72" fmla="*/ 361 w 650"/>
                <a:gd name="T73" fmla="*/ 77 h 326"/>
                <a:gd name="T74" fmla="*/ 345 w 650"/>
                <a:gd name="T75" fmla="*/ 68 h 326"/>
                <a:gd name="T76" fmla="*/ 303 w 650"/>
                <a:gd name="T77" fmla="*/ 52 h 326"/>
                <a:gd name="T78" fmla="*/ 254 w 650"/>
                <a:gd name="T79" fmla="*/ 43 h 326"/>
                <a:gd name="T80" fmla="*/ 157 w 650"/>
                <a:gd name="T81" fmla="*/ 46 h 326"/>
                <a:gd name="T82" fmla="*/ 82 w 650"/>
                <a:gd name="T83" fmla="*/ 67 h 326"/>
                <a:gd name="T84" fmla="*/ 35 w 650"/>
                <a:gd name="T85" fmla="*/ 89 h 326"/>
                <a:gd name="T86" fmla="*/ 18 w 650"/>
                <a:gd name="T87" fmla="*/ 100 h 326"/>
                <a:gd name="T88" fmla="*/ 0 w 650"/>
                <a:gd name="T89" fmla="*/ 62 h 326"/>
                <a:gd name="T90" fmla="*/ 0 w 650"/>
                <a:gd name="T91" fmla="*/ 62 h 32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650"/>
                <a:gd name="T139" fmla="*/ 0 h 326"/>
                <a:gd name="T140" fmla="*/ 650 w 650"/>
                <a:gd name="T141" fmla="*/ 326 h 32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650" h="326">
                  <a:moveTo>
                    <a:pt x="0" y="62"/>
                  </a:moveTo>
                  <a:lnTo>
                    <a:pt x="26" y="48"/>
                  </a:lnTo>
                  <a:lnTo>
                    <a:pt x="58" y="33"/>
                  </a:lnTo>
                  <a:lnTo>
                    <a:pt x="99" y="19"/>
                  </a:lnTo>
                  <a:lnTo>
                    <a:pt x="145" y="6"/>
                  </a:lnTo>
                  <a:lnTo>
                    <a:pt x="198" y="0"/>
                  </a:lnTo>
                  <a:lnTo>
                    <a:pt x="313" y="14"/>
                  </a:lnTo>
                  <a:lnTo>
                    <a:pt x="364" y="34"/>
                  </a:lnTo>
                  <a:lnTo>
                    <a:pt x="403" y="55"/>
                  </a:lnTo>
                  <a:lnTo>
                    <a:pt x="433" y="78"/>
                  </a:lnTo>
                  <a:lnTo>
                    <a:pt x="454" y="98"/>
                  </a:lnTo>
                  <a:lnTo>
                    <a:pt x="481" y="145"/>
                  </a:lnTo>
                  <a:lnTo>
                    <a:pt x="496" y="138"/>
                  </a:lnTo>
                  <a:lnTo>
                    <a:pt x="551" y="129"/>
                  </a:lnTo>
                  <a:lnTo>
                    <a:pt x="620" y="131"/>
                  </a:lnTo>
                  <a:lnTo>
                    <a:pt x="650" y="137"/>
                  </a:lnTo>
                  <a:lnTo>
                    <a:pt x="638" y="174"/>
                  </a:lnTo>
                  <a:lnTo>
                    <a:pt x="588" y="168"/>
                  </a:lnTo>
                  <a:lnTo>
                    <a:pt x="537" y="174"/>
                  </a:lnTo>
                  <a:lnTo>
                    <a:pt x="481" y="195"/>
                  </a:lnTo>
                  <a:lnTo>
                    <a:pt x="455" y="213"/>
                  </a:lnTo>
                  <a:lnTo>
                    <a:pt x="435" y="234"/>
                  </a:lnTo>
                  <a:lnTo>
                    <a:pt x="409" y="277"/>
                  </a:lnTo>
                  <a:lnTo>
                    <a:pt x="396" y="326"/>
                  </a:lnTo>
                  <a:lnTo>
                    <a:pt x="358" y="317"/>
                  </a:lnTo>
                  <a:lnTo>
                    <a:pt x="365" y="287"/>
                  </a:lnTo>
                  <a:lnTo>
                    <a:pt x="372" y="259"/>
                  </a:lnTo>
                  <a:lnTo>
                    <a:pt x="383" y="232"/>
                  </a:lnTo>
                  <a:lnTo>
                    <a:pt x="399" y="208"/>
                  </a:lnTo>
                  <a:lnTo>
                    <a:pt x="410" y="197"/>
                  </a:lnTo>
                  <a:lnTo>
                    <a:pt x="443" y="163"/>
                  </a:lnTo>
                  <a:lnTo>
                    <a:pt x="434" y="147"/>
                  </a:lnTo>
                  <a:lnTo>
                    <a:pt x="421" y="130"/>
                  </a:lnTo>
                  <a:lnTo>
                    <a:pt x="403" y="108"/>
                  </a:lnTo>
                  <a:lnTo>
                    <a:pt x="391" y="98"/>
                  </a:lnTo>
                  <a:lnTo>
                    <a:pt x="377" y="87"/>
                  </a:lnTo>
                  <a:lnTo>
                    <a:pt x="361" y="77"/>
                  </a:lnTo>
                  <a:lnTo>
                    <a:pt x="345" y="68"/>
                  </a:lnTo>
                  <a:lnTo>
                    <a:pt x="303" y="52"/>
                  </a:lnTo>
                  <a:lnTo>
                    <a:pt x="254" y="43"/>
                  </a:lnTo>
                  <a:lnTo>
                    <a:pt x="157" y="46"/>
                  </a:lnTo>
                  <a:lnTo>
                    <a:pt x="82" y="67"/>
                  </a:lnTo>
                  <a:lnTo>
                    <a:pt x="35" y="89"/>
                  </a:lnTo>
                  <a:lnTo>
                    <a:pt x="18" y="100"/>
                  </a:lnTo>
                  <a:lnTo>
                    <a:pt x="0" y="62"/>
                  </a:lnTo>
                  <a:close/>
                </a:path>
              </a:pathLst>
            </a:custGeom>
            <a:solidFill>
              <a:srgbClr val="000000"/>
            </a:solidFill>
            <a:ln w="9525">
              <a:noFill/>
              <a:round/>
              <a:headEnd/>
              <a:tailEnd/>
            </a:ln>
          </p:spPr>
          <p:txBody>
            <a:bodyPr/>
            <a:lstStyle/>
            <a:p>
              <a:endParaRPr lang="en-US"/>
            </a:p>
          </p:txBody>
        </p:sp>
        <p:sp>
          <p:nvSpPr>
            <p:cNvPr id="5503" name="Freeform 380"/>
            <p:cNvSpPr>
              <a:spLocks/>
            </p:cNvSpPr>
            <p:nvPr/>
          </p:nvSpPr>
          <p:spPr bwMode="auto">
            <a:xfrm>
              <a:off x="4781" y="1907"/>
              <a:ext cx="18" cy="193"/>
            </a:xfrm>
            <a:custGeom>
              <a:avLst/>
              <a:gdLst>
                <a:gd name="T0" fmla="*/ 88 w 160"/>
                <a:gd name="T1" fmla="*/ 146 h 1731"/>
                <a:gd name="T2" fmla="*/ 88 w 160"/>
                <a:gd name="T3" fmla="*/ 1584 h 1731"/>
                <a:gd name="T4" fmla="*/ 93 w 160"/>
                <a:gd name="T5" fmla="*/ 1611 h 1731"/>
                <a:gd name="T6" fmla="*/ 104 w 160"/>
                <a:gd name="T7" fmla="*/ 1627 h 1731"/>
                <a:gd name="T8" fmla="*/ 120 w 160"/>
                <a:gd name="T9" fmla="*/ 1643 h 1731"/>
                <a:gd name="T10" fmla="*/ 139 w 160"/>
                <a:gd name="T11" fmla="*/ 1650 h 1731"/>
                <a:gd name="T12" fmla="*/ 160 w 160"/>
                <a:gd name="T13" fmla="*/ 1651 h 1731"/>
                <a:gd name="T14" fmla="*/ 160 w 160"/>
                <a:gd name="T15" fmla="*/ 1731 h 1731"/>
                <a:gd name="T16" fmla="*/ 129 w 160"/>
                <a:gd name="T17" fmla="*/ 1731 h 1731"/>
                <a:gd name="T18" fmla="*/ 100 w 160"/>
                <a:gd name="T19" fmla="*/ 1725 h 1731"/>
                <a:gd name="T20" fmla="*/ 74 w 160"/>
                <a:gd name="T21" fmla="*/ 1713 h 1731"/>
                <a:gd name="T22" fmla="*/ 49 w 160"/>
                <a:gd name="T23" fmla="*/ 1695 h 1731"/>
                <a:gd name="T24" fmla="*/ 28 w 160"/>
                <a:gd name="T25" fmla="*/ 1673 h 1731"/>
                <a:gd name="T26" fmla="*/ 14 w 160"/>
                <a:gd name="T27" fmla="*/ 1647 h 1731"/>
                <a:gd name="T28" fmla="*/ 3 w 160"/>
                <a:gd name="T29" fmla="*/ 1619 h 1731"/>
                <a:gd name="T30" fmla="*/ 0 w 160"/>
                <a:gd name="T31" fmla="*/ 1590 h 1731"/>
                <a:gd name="T32" fmla="*/ 0 w 160"/>
                <a:gd name="T33" fmla="*/ 140 h 1731"/>
                <a:gd name="T34" fmla="*/ 3 w 160"/>
                <a:gd name="T35" fmla="*/ 112 h 1731"/>
                <a:gd name="T36" fmla="*/ 13 w 160"/>
                <a:gd name="T37" fmla="*/ 84 h 1731"/>
                <a:gd name="T38" fmla="*/ 28 w 160"/>
                <a:gd name="T39" fmla="*/ 58 h 1731"/>
                <a:gd name="T40" fmla="*/ 49 w 160"/>
                <a:gd name="T41" fmla="*/ 36 h 1731"/>
                <a:gd name="T42" fmla="*/ 73 w 160"/>
                <a:gd name="T43" fmla="*/ 18 h 1731"/>
                <a:gd name="T44" fmla="*/ 100 w 160"/>
                <a:gd name="T45" fmla="*/ 6 h 1731"/>
                <a:gd name="T46" fmla="*/ 129 w 160"/>
                <a:gd name="T47" fmla="*/ 0 h 1731"/>
                <a:gd name="T48" fmla="*/ 159 w 160"/>
                <a:gd name="T49" fmla="*/ 1 h 1731"/>
                <a:gd name="T50" fmla="*/ 160 w 160"/>
                <a:gd name="T51" fmla="*/ 80 h 1731"/>
                <a:gd name="T52" fmla="*/ 139 w 160"/>
                <a:gd name="T53" fmla="*/ 81 h 1731"/>
                <a:gd name="T54" fmla="*/ 120 w 160"/>
                <a:gd name="T55" fmla="*/ 89 h 1731"/>
                <a:gd name="T56" fmla="*/ 104 w 160"/>
                <a:gd name="T57" fmla="*/ 104 h 1731"/>
                <a:gd name="T58" fmla="*/ 93 w 160"/>
                <a:gd name="T59" fmla="*/ 121 h 1731"/>
                <a:gd name="T60" fmla="*/ 88 w 160"/>
                <a:gd name="T61" fmla="*/ 146 h 1731"/>
                <a:gd name="T62" fmla="*/ 88 w 160"/>
                <a:gd name="T63" fmla="*/ 146 h 173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60"/>
                <a:gd name="T97" fmla="*/ 0 h 1731"/>
                <a:gd name="T98" fmla="*/ 160 w 160"/>
                <a:gd name="T99" fmla="*/ 1731 h 173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60" h="1731">
                  <a:moveTo>
                    <a:pt x="88" y="146"/>
                  </a:moveTo>
                  <a:lnTo>
                    <a:pt x="88" y="1584"/>
                  </a:lnTo>
                  <a:lnTo>
                    <a:pt x="93" y="1611"/>
                  </a:lnTo>
                  <a:lnTo>
                    <a:pt x="104" y="1627"/>
                  </a:lnTo>
                  <a:lnTo>
                    <a:pt x="120" y="1643"/>
                  </a:lnTo>
                  <a:lnTo>
                    <a:pt x="139" y="1650"/>
                  </a:lnTo>
                  <a:lnTo>
                    <a:pt x="160" y="1651"/>
                  </a:lnTo>
                  <a:lnTo>
                    <a:pt x="160" y="1731"/>
                  </a:lnTo>
                  <a:lnTo>
                    <a:pt x="129" y="1731"/>
                  </a:lnTo>
                  <a:lnTo>
                    <a:pt x="100" y="1725"/>
                  </a:lnTo>
                  <a:lnTo>
                    <a:pt x="74" y="1713"/>
                  </a:lnTo>
                  <a:lnTo>
                    <a:pt x="49" y="1695"/>
                  </a:lnTo>
                  <a:lnTo>
                    <a:pt x="28" y="1673"/>
                  </a:lnTo>
                  <a:lnTo>
                    <a:pt x="14" y="1647"/>
                  </a:lnTo>
                  <a:lnTo>
                    <a:pt x="3" y="1619"/>
                  </a:lnTo>
                  <a:lnTo>
                    <a:pt x="0" y="1590"/>
                  </a:lnTo>
                  <a:lnTo>
                    <a:pt x="0" y="140"/>
                  </a:lnTo>
                  <a:lnTo>
                    <a:pt x="3" y="112"/>
                  </a:lnTo>
                  <a:lnTo>
                    <a:pt x="13" y="84"/>
                  </a:lnTo>
                  <a:lnTo>
                    <a:pt x="28" y="58"/>
                  </a:lnTo>
                  <a:lnTo>
                    <a:pt x="49" y="36"/>
                  </a:lnTo>
                  <a:lnTo>
                    <a:pt x="73" y="18"/>
                  </a:lnTo>
                  <a:lnTo>
                    <a:pt x="100" y="6"/>
                  </a:lnTo>
                  <a:lnTo>
                    <a:pt x="129" y="0"/>
                  </a:lnTo>
                  <a:lnTo>
                    <a:pt x="159" y="1"/>
                  </a:lnTo>
                  <a:lnTo>
                    <a:pt x="160" y="80"/>
                  </a:lnTo>
                  <a:lnTo>
                    <a:pt x="139" y="81"/>
                  </a:lnTo>
                  <a:lnTo>
                    <a:pt x="120" y="89"/>
                  </a:lnTo>
                  <a:lnTo>
                    <a:pt x="104" y="104"/>
                  </a:lnTo>
                  <a:lnTo>
                    <a:pt x="93" y="121"/>
                  </a:lnTo>
                  <a:lnTo>
                    <a:pt x="88" y="146"/>
                  </a:lnTo>
                  <a:close/>
                </a:path>
              </a:pathLst>
            </a:custGeom>
            <a:solidFill>
              <a:srgbClr val="000000"/>
            </a:solidFill>
            <a:ln w="9525">
              <a:noFill/>
              <a:round/>
              <a:headEnd/>
              <a:tailEnd/>
            </a:ln>
          </p:spPr>
          <p:txBody>
            <a:bodyPr/>
            <a:lstStyle/>
            <a:p>
              <a:endParaRPr lang="en-US"/>
            </a:p>
          </p:txBody>
        </p:sp>
        <p:sp>
          <p:nvSpPr>
            <p:cNvPr id="5504" name="Freeform 381"/>
            <p:cNvSpPr>
              <a:spLocks/>
            </p:cNvSpPr>
            <p:nvPr/>
          </p:nvSpPr>
          <p:spPr bwMode="auto">
            <a:xfrm>
              <a:off x="5113" y="1907"/>
              <a:ext cx="18" cy="193"/>
            </a:xfrm>
            <a:custGeom>
              <a:avLst/>
              <a:gdLst>
                <a:gd name="T0" fmla="*/ 73 w 162"/>
                <a:gd name="T1" fmla="*/ 146 h 1731"/>
                <a:gd name="T2" fmla="*/ 73 w 162"/>
                <a:gd name="T3" fmla="*/ 1584 h 1731"/>
                <a:gd name="T4" fmla="*/ 69 w 162"/>
                <a:gd name="T5" fmla="*/ 1611 h 1731"/>
                <a:gd name="T6" fmla="*/ 56 w 162"/>
                <a:gd name="T7" fmla="*/ 1627 h 1731"/>
                <a:gd name="T8" fmla="*/ 41 w 162"/>
                <a:gd name="T9" fmla="*/ 1643 h 1731"/>
                <a:gd name="T10" fmla="*/ 22 w 162"/>
                <a:gd name="T11" fmla="*/ 1650 h 1731"/>
                <a:gd name="T12" fmla="*/ 0 w 162"/>
                <a:gd name="T13" fmla="*/ 1651 h 1731"/>
                <a:gd name="T14" fmla="*/ 0 w 162"/>
                <a:gd name="T15" fmla="*/ 1731 h 1731"/>
                <a:gd name="T16" fmla="*/ 32 w 162"/>
                <a:gd name="T17" fmla="*/ 1731 h 1731"/>
                <a:gd name="T18" fmla="*/ 62 w 162"/>
                <a:gd name="T19" fmla="*/ 1725 h 1731"/>
                <a:gd name="T20" fmla="*/ 87 w 162"/>
                <a:gd name="T21" fmla="*/ 1713 h 1731"/>
                <a:gd name="T22" fmla="*/ 112 w 162"/>
                <a:gd name="T23" fmla="*/ 1695 h 1731"/>
                <a:gd name="T24" fmla="*/ 133 w 162"/>
                <a:gd name="T25" fmla="*/ 1673 h 1731"/>
                <a:gd name="T26" fmla="*/ 148 w 162"/>
                <a:gd name="T27" fmla="*/ 1647 h 1731"/>
                <a:gd name="T28" fmla="*/ 157 w 162"/>
                <a:gd name="T29" fmla="*/ 1619 h 1731"/>
                <a:gd name="T30" fmla="*/ 162 w 162"/>
                <a:gd name="T31" fmla="*/ 1583 h 1731"/>
                <a:gd name="T32" fmla="*/ 161 w 162"/>
                <a:gd name="T33" fmla="*/ 140 h 1731"/>
                <a:gd name="T34" fmla="*/ 158 w 162"/>
                <a:gd name="T35" fmla="*/ 112 h 1731"/>
                <a:gd name="T36" fmla="*/ 149 w 162"/>
                <a:gd name="T37" fmla="*/ 84 h 1731"/>
                <a:gd name="T38" fmla="*/ 133 w 162"/>
                <a:gd name="T39" fmla="*/ 58 h 1731"/>
                <a:gd name="T40" fmla="*/ 112 w 162"/>
                <a:gd name="T41" fmla="*/ 36 h 1731"/>
                <a:gd name="T42" fmla="*/ 89 w 162"/>
                <a:gd name="T43" fmla="*/ 18 h 1731"/>
                <a:gd name="T44" fmla="*/ 62 w 162"/>
                <a:gd name="T45" fmla="*/ 6 h 1731"/>
                <a:gd name="T46" fmla="*/ 32 w 162"/>
                <a:gd name="T47" fmla="*/ 0 h 1731"/>
                <a:gd name="T48" fmla="*/ 2 w 162"/>
                <a:gd name="T49" fmla="*/ 1 h 1731"/>
                <a:gd name="T50" fmla="*/ 1 w 162"/>
                <a:gd name="T51" fmla="*/ 80 h 1731"/>
                <a:gd name="T52" fmla="*/ 22 w 162"/>
                <a:gd name="T53" fmla="*/ 81 h 1731"/>
                <a:gd name="T54" fmla="*/ 42 w 162"/>
                <a:gd name="T55" fmla="*/ 89 h 1731"/>
                <a:gd name="T56" fmla="*/ 57 w 162"/>
                <a:gd name="T57" fmla="*/ 104 h 1731"/>
                <a:gd name="T58" fmla="*/ 69 w 162"/>
                <a:gd name="T59" fmla="*/ 121 h 1731"/>
                <a:gd name="T60" fmla="*/ 73 w 162"/>
                <a:gd name="T61" fmla="*/ 146 h 1731"/>
                <a:gd name="T62" fmla="*/ 73 w 162"/>
                <a:gd name="T63" fmla="*/ 146 h 173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62"/>
                <a:gd name="T97" fmla="*/ 0 h 1731"/>
                <a:gd name="T98" fmla="*/ 162 w 162"/>
                <a:gd name="T99" fmla="*/ 1731 h 173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62" h="1731">
                  <a:moveTo>
                    <a:pt x="73" y="146"/>
                  </a:moveTo>
                  <a:lnTo>
                    <a:pt x="73" y="1584"/>
                  </a:lnTo>
                  <a:lnTo>
                    <a:pt x="69" y="1611"/>
                  </a:lnTo>
                  <a:lnTo>
                    <a:pt x="56" y="1627"/>
                  </a:lnTo>
                  <a:lnTo>
                    <a:pt x="41" y="1643"/>
                  </a:lnTo>
                  <a:lnTo>
                    <a:pt x="22" y="1650"/>
                  </a:lnTo>
                  <a:lnTo>
                    <a:pt x="0" y="1651"/>
                  </a:lnTo>
                  <a:lnTo>
                    <a:pt x="0" y="1731"/>
                  </a:lnTo>
                  <a:lnTo>
                    <a:pt x="32" y="1731"/>
                  </a:lnTo>
                  <a:lnTo>
                    <a:pt x="62" y="1725"/>
                  </a:lnTo>
                  <a:lnTo>
                    <a:pt x="87" y="1713"/>
                  </a:lnTo>
                  <a:lnTo>
                    <a:pt x="112" y="1695"/>
                  </a:lnTo>
                  <a:lnTo>
                    <a:pt x="133" y="1673"/>
                  </a:lnTo>
                  <a:lnTo>
                    <a:pt x="148" y="1647"/>
                  </a:lnTo>
                  <a:lnTo>
                    <a:pt x="157" y="1619"/>
                  </a:lnTo>
                  <a:lnTo>
                    <a:pt x="162" y="1583"/>
                  </a:lnTo>
                  <a:lnTo>
                    <a:pt x="161" y="140"/>
                  </a:lnTo>
                  <a:lnTo>
                    <a:pt x="158" y="112"/>
                  </a:lnTo>
                  <a:lnTo>
                    <a:pt x="149" y="84"/>
                  </a:lnTo>
                  <a:lnTo>
                    <a:pt x="133" y="58"/>
                  </a:lnTo>
                  <a:lnTo>
                    <a:pt x="112" y="36"/>
                  </a:lnTo>
                  <a:lnTo>
                    <a:pt x="89" y="18"/>
                  </a:lnTo>
                  <a:lnTo>
                    <a:pt x="62" y="6"/>
                  </a:lnTo>
                  <a:lnTo>
                    <a:pt x="32" y="0"/>
                  </a:lnTo>
                  <a:lnTo>
                    <a:pt x="2" y="1"/>
                  </a:lnTo>
                  <a:lnTo>
                    <a:pt x="1" y="80"/>
                  </a:lnTo>
                  <a:lnTo>
                    <a:pt x="22" y="81"/>
                  </a:lnTo>
                  <a:lnTo>
                    <a:pt x="42" y="89"/>
                  </a:lnTo>
                  <a:lnTo>
                    <a:pt x="57" y="104"/>
                  </a:lnTo>
                  <a:lnTo>
                    <a:pt x="69" y="121"/>
                  </a:lnTo>
                  <a:lnTo>
                    <a:pt x="73" y="146"/>
                  </a:lnTo>
                  <a:close/>
                </a:path>
              </a:pathLst>
            </a:custGeom>
            <a:solidFill>
              <a:srgbClr val="000000"/>
            </a:solidFill>
            <a:ln w="9525">
              <a:noFill/>
              <a:round/>
              <a:headEnd/>
              <a:tailEnd/>
            </a:ln>
          </p:spPr>
          <p:txBody>
            <a:bodyPr/>
            <a:lstStyle/>
            <a:p>
              <a:endParaRPr lang="en-US"/>
            </a:p>
          </p:txBody>
        </p:sp>
        <p:sp>
          <p:nvSpPr>
            <p:cNvPr id="5505" name="Freeform 382"/>
            <p:cNvSpPr>
              <a:spLocks/>
            </p:cNvSpPr>
            <p:nvPr/>
          </p:nvSpPr>
          <p:spPr bwMode="auto">
            <a:xfrm>
              <a:off x="4798" y="2091"/>
              <a:ext cx="316" cy="9"/>
            </a:xfrm>
            <a:custGeom>
              <a:avLst/>
              <a:gdLst>
                <a:gd name="T0" fmla="*/ 0 w 2843"/>
                <a:gd name="T1" fmla="*/ 0 h 82"/>
                <a:gd name="T2" fmla="*/ 2843 w 2843"/>
                <a:gd name="T3" fmla="*/ 0 h 82"/>
                <a:gd name="T4" fmla="*/ 2843 w 2843"/>
                <a:gd name="T5" fmla="*/ 82 h 82"/>
                <a:gd name="T6" fmla="*/ 0 w 2843"/>
                <a:gd name="T7" fmla="*/ 82 h 82"/>
                <a:gd name="T8" fmla="*/ 0 w 2843"/>
                <a:gd name="T9" fmla="*/ 0 h 82"/>
                <a:gd name="T10" fmla="*/ 0 w 2843"/>
                <a:gd name="T11" fmla="*/ 0 h 82"/>
                <a:gd name="T12" fmla="*/ 0 60000 65536"/>
                <a:gd name="T13" fmla="*/ 0 60000 65536"/>
                <a:gd name="T14" fmla="*/ 0 60000 65536"/>
                <a:gd name="T15" fmla="*/ 0 60000 65536"/>
                <a:gd name="T16" fmla="*/ 0 60000 65536"/>
                <a:gd name="T17" fmla="*/ 0 60000 65536"/>
                <a:gd name="T18" fmla="*/ 0 w 2843"/>
                <a:gd name="T19" fmla="*/ 0 h 82"/>
                <a:gd name="T20" fmla="*/ 2843 w 2843"/>
                <a:gd name="T21" fmla="*/ 82 h 82"/>
              </a:gdLst>
              <a:ahLst/>
              <a:cxnLst>
                <a:cxn ang="T12">
                  <a:pos x="T0" y="T1"/>
                </a:cxn>
                <a:cxn ang="T13">
                  <a:pos x="T2" y="T3"/>
                </a:cxn>
                <a:cxn ang="T14">
                  <a:pos x="T4" y="T5"/>
                </a:cxn>
                <a:cxn ang="T15">
                  <a:pos x="T6" y="T7"/>
                </a:cxn>
                <a:cxn ang="T16">
                  <a:pos x="T8" y="T9"/>
                </a:cxn>
                <a:cxn ang="T17">
                  <a:pos x="T10" y="T11"/>
                </a:cxn>
              </a:cxnLst>
              <a:rect l="T18" t="T19" r="T20" b="T21"/>
              <a:pathLst>
                <a:path w="2843" h="82">
                  <a:moveTo>
                    <a:pt x="0" y="0"/>
                  </a:moveTo>
                  <a:lnTo>
                    <a:pt x="2843" y="0"/>
                  </a:lnTo>
                  <a:lnTo>
                    <a:pt x="2843" y="82"/>
                  </a:lnTo>
                  <a:lnTo>
                    <a:pt x="0" y="82"/>
                  </a:lnTo>
                  <a:lnTo>
                    <a:pt x="0" y="0"/>
                  </a:lnTo>
                  <a:close/>
                </a:path>
              </a:pathLst>
            </a:custGeom>
            <a:solidFill>
              <a:srgbClr val="000000"/>
            </a:solidFill>
            <a:ln w="9525">
              <a:noFill/>
              <a:round/>
              <a:headEnd/>
              <a:tailEnd/>
            </a:ln>
          </p:spPr>
          <p:txBody>
            <a:bodyPr/>
            <a:lstStyle/>
            <a:p>
              <a:endParaRPr lang="en-US"/>
            </a:p>
          </p:txBody>
        </p:sp>
        <p:sp>
          <p:nvSpPr>
            <p:cNvPr id="5506" name="Freeform 383"/>
            <p:cNvSpPr>
              <a:spLocks/>
            </p:cNvSpPr>
            <p:nvPr/>
          </p:nvSpPr>
          <p:spPr bwMode="auto">
            <a:xfrm>
              <a:off x="4798" y="1907"/>
              <a:ext cx="316" cy="9"/>
            </a:xfrm>
            <a:custGeom>
              <a:avLst/>
              <a:gdLst>
                <a:gd name="T0" fmla="*/ 0 w 2843"/>
                <a:gd name="T1" fmla="*/ 0 h 82"/>
                <a:gd name="T2" fmla="*/ 2843 w 2843"/>
                <a:gd name="T3" fmla="*/ 0 h 82"/>
                <a:gd name="T4" fmla="*/ 2843 w 2843"/>
                <a:gd name="T5" fmla="*/ 82 h 82"/>
                <a:gd name="T6" fmla="*/ 0 w 2843"/>
                <a:gd name="T7" fmla="*/ 82 h 82"/>
                <a:gd name="T8" fmla="*/ 0 w 2843"/>
                <a:gd name="T9" fmla="*/ 0 h 82"/>
                <a:gd name="T10" fmla="*/ 0 w 2843"/>
                <a:gd name="T11" fmla="*/ 0 h 82"/>
                <a:gd name="T12" fmla="*/ 0 60000 65536"/>
                <a:gd name="T13" fmla="*/ 0 60000 65536"/>
                <a:gd name="T14" fmla="*/ 0 60000 65536"/>
                <a:gd name="T15" fmla="*/ 0 60000 65536"/>
                <a:gd name="T16" fmla="*/ 0 60000 65536"/>
                <a:gd name="T17" fmla="*/ 0 60000 65536"/>
                <a:gd name="T18" fmla="*/ 0 w 2843"/>
                <a:gd name="T19" fmla="*/ 0 h 82"/>
                <a:gd name="T20" fmla="*/ 2843 w 2843"/>
                <a:gd name="T21" fmla="*/ 82 h 82"/>
              </a:gdLst>
              <a:ahLst/>
              <a:cxnLst>
                <a:cxn ang="T12">
                  <a:pos x="T0" y="T1"/>
                </a:cxn>
                <a:cxn ang="T13">
                  <a:pos x="T2" y="T3"/>
                </a:cxn>
                <a:cxn ang="T14">
                  <a:pos x="T4" y="T5"/>
                </a:cxn>
                <a:cxn ang="T15">
                  <a:pos x="T6" y="T7"/>
                </a:cxn>
                <a:cxn ang="T16">
                  <a:pos x="T8" y="T9"/>
                </a:cxn>
                <a:cxn ang="T17">
                  <a:pos x="T10" y="T11"/>
                </a:cxn>
              </a:cxnLst>
              <a:rect l="T18" t="T19" r="T20" b="T21"/>
              <a:pathLst>
                <a:path w="2843" h="82">
                  <a:moveTo>
                    <a:pt x="0" y="0"/>
                  </a:moveTo>
                  <a:lnTo>
                    <a:pt x="2843" y="0"/>
                  </a:lnTo>
                  <a:lnTo>
                    <a:pt x="2843" y="82"/>
                  </a:lnTo>
                  <a:lnTo>
                    <a:pt x="0" y="82"/>
                  </a:lnTo>
                  <a:lnTo>
                    <a:pt x="0" y="0"/>
                  </a:lnTo>
                  <a:close/>
                </a:path>
              </a:pathLst>
            </a:custGeom>
            <a:solidFill>
              <a:srgbClr val="000000"/>
            </a:solidFill>
            <a:ln w="9525">
              <a:noFill/>
              <a:round/>
              <a:headEnd/>
              <a:tailEnd/>
            </a:ln>
          </p:spPr>
          <p:txBody>
            <a:bodyPr/>
            <a:lstStyle/>
            <a:p>
              <a:endParaRPr lang="en-US"/>
            </a:p>
          </p:txBody>
        </p:sp>
      </p:grpSp>
      <p:sp>
        <p:nvSpPr>
          <p:cNvPr id="159104" name="Text Box 384"/>
          <p:cNvSpPr txBox="1">
            <a:spLocks noChangeArrowheads="1"/>
          </p:cNvSpPr>
          <p:nvPr/>
        </p:nvSpPr>
        <p:spPr bwMode="auto">
          <a:xfrm>
            <a:off x="7178675" y="4259998"/>
            <a:ext cx="1562100" cy="304800"/>
          </a:xfrm>
          <a:prstGeom prst="rect">
            <a:avLst/>
          </a:prstGeom>
          <a:solidFill>
            <a:schemeClr val="bg1">
              <a:alpha val="50000"/>
            </a:schemeClr>
          </a:solidFill>
          <a:ln w="9525">
            <a:noFill/>
            <a:miter lim="800000"/>
            <a:headEnd/>
            <a:tailEnd/>
          </a:ln>
          <a:effectLst/>
        </p:spPr>
        <p:txBody>
          <a:bodyPr>
            <a:spAutoFit/>
          </a:bodyPr>
          <a:lstStyle/>
          <a:p>
            <a:pPr algn="ctr" eaLnBrk="1" hangingPunct="1">
              <a:spcBef>
                <a:spcPct val="50000"/>
              </a:spcBef>
              <a:defRPr/>
            </a:pPr>
            <a:r>
              <a:rPr lang="en-US" sz="1400" b="1">
                <a:solidFill>
                  <a:srgbClr val="003300"/>
                </a:solidFill>
                <a:effectLst>
                  <a:outerShdw blurRad="38100" dist="38100" dir="2700000" algn="tl">
                    <a:srgbClr val="000000"/>
                  </a:outerShdw>
                </a:effectLst>
              </a:rPr>
              <a:t>Alternative 2</a:t>
            </a:r>
          </a:p>
        </p:txBody>
      </p:sp>
      <p:sp>
        <p:nvSpPr>
          <p:cNvPr id="5131" name="Text Box 386"/>
          <p:cNvSpPr txBox="1">
            <a:spLocks noChangeArrowheads="1"/>
          </p:cNvSpPr>
          <p:nvPr/>
        </p:nvSpPr>
        <p:spPr bwMode="auto">
          <a:xfrm rot="1356595">
            <a:off x="6726238" y="5163285"/>
            <a:ext cx="1535112" cy="304800"/>
          </a:xfrm>
          <a:prstGeom prst="rect">
            <a:avLst/>
          </a:prstGeom>
          <a:noFill/>
          <a:ln w="9525">
            <a:noFill/>
            <a:miter lim="800000"/>
            <a:headEnd/>
            <a:tailEnd/>
          </a:ln>
        </p:spPr>
        <p:txBody>
          <a:bodyPr>
            <a:spAutoFit/>
          </a:bodyPr>
          <a:lstStyle/>
          <a:p>
            <a:pPr algn="ctr" eaLnBrk="1" hangingPunct="1">
              <a:spcBef>
                <a:spcPct val="50000"/>
              </a:spcBef>
            </a:pPr>
            <a:r>
              <a:rPr lang="en-US" sz="1400" b="1">
                <a:solidFill>
                  <a:schemeClr val="hlink"/>
                </a:solidFill>
              </a:rPr>
              <a:t>Routing</a:t>
            </a:r>
          </a:p>
        </p:txBody>
      </p:sp>
      <p:sp>
        <p:nvSpPr>
          <p:cNvPr id="5132" name="Line 385"/>
          <p:cNvSpPr>
            <a:spLocks noChangeShapeType="1"/>
          </p:cNvSpPr>
          <p:nvPr/>
        </p:nvSpPr>
        <p:spPr bwMode="auto">
          <a:xfrm>
            <a:off x="7215188" y="5372835"/>
            <a:ext cx="436562" cy="190500"/>
          </a:xfrm>
          <a:prstGeom prst="line">
            <a:avLst/>
          </a:prstGeom>
          <a:noFill/>
          <a:ln w="25400">
            <a:solidFill>
              <a:schemeClr val="hlink"/>
            </a:solidFill>
            <a:miter lim="800000"/>
            <a:headEnd/>
            <a:tailEnd type="triangle" w="sm" len="med"/>
          </a:ln>
        </p:spPr>
        <p:txBody>
          <a:bodyPr wrap="none"/>
          <a:lstStyle/>
          <a:p>
            <a:endParaRPr lang="en-US"/>
          </a:p>
        </p:txBody>
      </p:sp>
      <p:sp>
        <p:nvSpPr>
          <p:cNvPr id="5133" name="Text Box 388"/>
          <p:cNvSpPr txBox="1">
            <a:spLocks noChangeArrowheads="1"/>
          </p:cNvSpPr>
          <p:nvPr/>
        </p:nvSpPr>
        <p:spPr bwMode="auto">
          <a:xfrm rot="1396448">
            <a:off x="4764088" y="4286985"/>
            <a:ext cx="1052512" cy="304800"/>
          </a:xfrm>
          <a:prstGeom prst="rect">
            <a:avLst/>
          </a:prstGeom>
          <a:noFill/>
          <a:ln w="9525">
            <a:noFill/>
            <a:miter lim="800000"/>
            <a:headEnd/>
            <a:tailEnd/>
          </a:ln>
        </p:spPr>
        <p:txBody>
          <a:bodyPr>
            <a:spAutoFit/>
          </a:bodyPr>
          <a:lstStyle/>
          <a:p>
            <a:pPr algn="ctr" eaLnBrk="1" hangingPunct="1">
              <a:spcBef>
                <a:spcPct val="50000"/>
              </a:spcBef>
            </a:pPr>
            <a:r>
              <a:rPr lang="en-US" sz="1400" b="1">
                <a:solidFill>
                  <a:schemeClr val="hlink"/>
                </a:solidFill>
              </a:rPr>
              <a:t>Inflow</a:t>
            </a:r>
          </a:p>
        </p:txBody>
      </p:sp>
      <p:sp>
        <p:nvSpPr>
          <p:cNvPr id="5134" name="Line 387"/>
          <p:cNvSpPr>
            <a:spLocks noChangeShapeType="1"/>
          </p:cNvSpPr>
          <p:nvPr/>
        </p:nvSpPr>
        <p:spPr bwMode="auto">
          <a:xfrm>
            <a:off x="4979988" y="4475898"/>
            <a:ext cx="428625" cy="188912"/>
          </a:xfrm>
          <a:prstGeom prst="line">
            <a:avLst/>
          </a:prstGeom>
          <a:noFill/>
          <a:ln w="25400">
            <a:solidFill>
              <a:schemeClr val="hlink"/>
            </a:solidFill>
            <a:miter lim="800000"/>
            <a:headEnd/>
            <a:tailEnd type="triangle" w="sm" len="med"/>
          </a:ln>
        </p:spPr>
        <p:txBody>
          <a:bodyPr wrap="none"/>
          <a:lstStyle/>
          <a:p>
            <a:endParaRPr lang="en-US"/>
          </a:p>
        </p:txBody>
      </p:sp>
      <p:sp>
        <p:nvSpPr>
          <p:cNvPr id="5135" name="Text Box 390"/>
          <p:cNvSpPr txBox="1">
            <a:spLocks noChangeArrowheads="1"/>
          </p:cNvSpPr>
          <p:nvPr/>
        </p:nvSpPr>
        <p:spPr bwMode="auto">
          <a:xfrm rot="-429331">
            <a:off x="6518275" y="5996723"/>
            <a:ext cx="1427163" cy="304800"/>
          </a:xfrm>
          <a:prstGeom prst="rect">
            <a:avLst/>
          </a:prstGeom>
          <a:noFill/>
          <a:ln w="9525">
            <a:noFill/>
            <a:miter lim="800000"/>
            <a:headEnd/>
            <a:tailEnd/>
          </a:ln>
        </p:spPr>
        <p:txBody>
          <a:bodyPr>
            <a:spAutoFit/>
          </a:bodyPr>
          <a:lstStyle/>
          <a:p>
            <a:pPr algn="ctr" eaLnBrk="1" hangingPunct="1">
              <a:spcBef>
                <a:spcPct val="50000"/>
              </a:spcBef>
            </a:pPr>
            <a:r>
              <a:rPr lang="en-US" sz="1400" b="1">
                <a:solidFill>
                  <a:schemeClr val="hlink"/>
                </a:solidFill>
              </a:rPr>
              <a:t>Local Inflow</a:t>
            </a:r>
          </a:p>
        </p:txBody>
      </p:sp>
      <p:sp>
        <p:nvSpPr>
          <p:cNvPr id="5136" name="Line 389"/>
          <p:cNvSpPr>
            <a:spLocks noChangeShapeType="1"/>
          </p:cNvSpPr>
          <p:nvPr/>
        </p:nvSpPr>
        <p:spPr bwMode="auto">
          <a:xfrm rot="-1690364">
            <a:off x="6764338" y="6153150"/>
            <a:ext cx="1117600" cy="400050"/>
          </a:xfrm>
          <a:prstGeom prst="line">
            <a:avLst/>
          </a:prstGeom>
          <a:noFill/>
          <a:ln w="25400">
            <a:solidFill>
              <a:schemeClr val="hlink"/>
            </a:solidFill>
            <a:miter lim="800000"/>
            <a:headEnd/>
            <a:tailEnd type="triangle" w="sm" len="med"/>
          </a:ln>
        </p:spPr>
        <p:txBody>
          <a:bodyPr wrap="none"/>
          <a:lstStyle/>
          <a:p>
            <a:endParaRPr lang="en-US"/>
          </a:p>
        </p:txBody>
      </p:sp>
      <p:sp>
        <p:nvSpPr>
          <p:cNvPr id="5137" name="Text Box 391"/>
          <p:cNvSpPr txBox="1">
            <a:spLocks noChangeArrowheads="1"/>
          </p:cNvSpPr>
          <p:nvPr/>
        </p:nvSpPr>
        <p:spPr bwMode="auto">
          <a:xfrm rot="1261230">
            <a:off x="5068888" y="4777523"/>
            <a:ext cx="1074737" cy="304800"/>
          </a:xfrm>
          <a:prstGeom prst="rect">
            <a:avLst/>
          </a:prstGeom>
          <a:noFill/>
          <a:ln w="9525">
            <a:noFill/>
            <a:miter lim="800000"/>
            <a:headEnd/>
            <a:tailEnd/>
          </a:ln>
        </p:spPr>
        <p:txBody>
          <a:bodyPr>
            <a:spAutoFit/>
          </a:bodyPr>
          <a:lstStyle/>
          <a:p>
            <a:pPr algn="ctr" eaLnBrk="1" hangingPunct="1">
              <a:spcBef>
                <a:spcPct val="50000"/>
              </a:spcBef>
            </a:pPr>
            <a:r>
              <a:rPr lang="en-US" sz="1400">
                <a:solidFill>
                  <a:srgbClr val="FFFF99"/>
                </a:solidFill>
              </a:rPr>
              <a:t>Res. 1</a:t>
            </a:r>
          </a:p>
        </p:txBody>
      </p:sp>
      <p:sp>
        <p:nvSpPr>
          <p:cNvPr id="5138" name="Text Box 392"/>
          <p:cNvSpPr txBox="1">
            <a:spLocks noChangeArrowheads="1"/>
          </p:cNvSpPr>
          <p:nvPr/>
        </p:nvSpPr>
        <p:spPr bwMode="auto">
          <a:xfrm rot="1261230">
            <a:off x="5767388" y="5079148"/>
            <a:ext cx="1074737" cy="304800"/>
          </a:xfrm>
          <a:prstGeom prst="rect">
            <a:avLst/>
          </a:prstGeom>
          <a:noFill/>
          <a:ln w="9525">
            <a:noFill/>
            <a:miter lim="800000"/>
            <a:headEnd/>
            <a:tailEnd/>
          </a:ln>
        </p:spPr>
        <p:txBody>
          <a:bodyPr>
            <a:spAutoFit/>
          </a:bodyPr>
          <a:lstStyle/>
          <a:p>
            <a:pPr algn="ctr" eaLnBrk="1" hangingPunct="1">
              <a:spcBef>
                <a:spcPct val="50000"/>
              </a:spcBef>
            </a:pPr>
            <a:r>
              <a:rPr lang="en-US" sz="1400">
                <a:solidFill>
                  <a:srgbClr val="FFFF99"/>
                </a:solidFill>
              </a:rPr>
              <a:t>Res. 2</a:t>
            </a:r>
          </a:p>
        </p:txBody>
      </p:sp>
      <p:sp>
        <p:nvSpPr>
          <p:cNvPr id="5139" name="Text Box 393"/>
          <p:cNvSpPr txBox="1">
            <a:spLocks noChangeArrowheads="1"/>
          </p:cNvSpPr>
          <p:nvPr/>
        </p:nvSpPr>
        <p:spPr bwMode="auto">
          <a:xfrm>
            <a:off x="4643438" y="5580798"/>
            <a:ext cx="911225" cy="869469"/>
          </a:xfrm>
          <a:prstGeom prst="rect">
            <a:avLst/>
          </a:prstGeom>
          <a:noFill/>
          <a:ln w="12700">
            <a:noFill/>
            <a:miter lim="800000"/>
            <a:headEnd/>
            <a:tailEnd/>
          </a:ln>
        </p:spPr>
        <p:txBody>
          <a:bodyPr>
            <a:spAutoFit/>
          </a:bodyPr>
          <a:lstStyle/>
          <a:p>
            <a:pPr eaLnBrk="1" hangingPunct="1">
              <a:spcBef>
                <a:spcPct val="50000"/>
              </a:spcBef>
            </a:pPr>
            <a:r>
              <a:rPr lang="en-US" sz="1000" u="sng" dirty="0">
                <a:solidFill>
                  <a:schemeClr val="hlink"/>
                </a:solidFill>
              </a:rPr>
              <a:t>Res. 1 Data</a:t>
            </a:r>
          </a:p>
          <a:p>
            <a:pPr eaLnBrk="1" hangingPunct="1">
              <a:spcBef>
                <a:spcPct val="50000"/>
              </a:spcBef>
              <a:buFont typeface="Wingdings" pitchFamily="2" charset="2"/>
              <a:buChar char="§"/>
            </a:pPr>
            <a:r>
              <a:rPr lang="en-US" sz="900" dirty="0">
                <a:solidFill>
                  <a:schemeClr val="hlink"/>
                </a:solidFill>
              </a:rPr>
              <a:t> Physical</a:t>
            </a:r>
          </a:p>
          <a:p>
            <a:pPr eaLnBrk="1" hangingPunct="1">
              <a:spcBef>
                <a:spcPct val="50000"/>
              </a:spcBef>
              <a:buFont typeface="Wingdings" pitchFamily="2" charset="2"/>
              <a:buChar char="§"/>
            </a:pPr>
            <a:r>
              <a:rPr lang="en-US" sz="900" dirty="0">
                <a:solidFill>
                  <a:schemeClr val="hlink"/>
                </a:solidFill>
              </a:rPr>
              <a:t> Initial State</a:t>
            </a:r>
          </a:p>
          <a:p>
            <a:pPr eaLnBrk="1" hangingPunct="1">
              <a:spcBef>
                <a:spcPct val="50000"/>
              </a:spcBef>
              <a:buFont typeface="Wingdings" pitchFamily="2" charset="2"/>
              <a:buChar char="§"/>
            </a:pPr>
            <a:r>
              <a:rPr lang="en-US" sz="900" dirty="0">
                <a:solidFill>
                  <a:schemeClr val="hlink"/>
                </a:solidFill>
              </a:rPr>
              <a:t> Op. Rules</a:t>
            </a:r>
          </a:p>
        </p:txBody>
      </p:sp>
      <p:sp>
        <p:nvSpPr>
          <p:cNvPr id="5140" name="Text Box 394"/>
          <p:cNvSpPr txBox="1">
            <a:spLocks noChangeArrowheads="1"/>
          </p:cNvSpPr>
          <p:nvPr/>
        </p:nvSpPr>
        <p:spPr bwMode="auto">
          <a:xfrm>
            <a:off x="5584825" y="5583973"/>
            <a:ext cx="911225" cy="869469"/>
          </a:xfrm>
          <a:prstGeom prst="rect">
            <a:avLst/>
          </a:prstGeom>
          <a:noFill/>
          <a:ln w="12700">
            <a:noFill/>
            <a:miter lim="800000"/>
            <a:headEnd/>
            <a:tailEnd/>
          </a:ln>
        </p:spPr>
        <p:txBody>
          <a:bodyPr>
            <a:spAutoFit/>
          </a:bodyPr>
          <a:lstStyle/>
          <a:p>
            <a:pPr eaLnBrk="1" hangingPunct="1">
              <a:spcBef>
                <a:spcPct val="50000"/>
              </a:spcBef>
            </a:pPr>
            <a:r>
              <a:rPr lang="en-US" sz="1000" u="sng" dirty="0">
                <a:solidFill>
                  <a:schemeClr val="hlink"/>
                </a:solidFill>
              </a:rPr>
              <a:t>Res. 2 Data</a:t>
            </a:r>
          </a:p>
          <a:p>
            <a:pPr eaLnBrk="1" hangingPunct="1">
              <a:spcBef>
                <a:spcPct val="50000"/>
              </a:spcBef>
              <a:buFont typeface="Wingdings" pitchFamily="2" charset="2"/>
              <a:buChar char="§"/>
            </a:pPr>
            <a:r>
              <a:rPr lang="en-US" sz="900" dirty="0">
                <a:solidFill>
                  <a:schemeClr val="hlink"/>
                </a:solidFill>
              </a:rPr>
              <a:t> Physical</a:t>
            </a:r>
          </a:p>
          <a:p>
            <a:pPr eaLnBrk="1" hangingPunct="1">
              <a:spcBef>
                <a:spcPct val="50000"/>
              </a:spcBef>
              <a:buFont typeface="Wingdings" pitchFamily="2" charset="2"/>
              <a:buChar char="§"/>
            </a:pPr>
            <a:r>
              <a:rPr lang="en-US" sz="900" dirty="0">
                <a:solidFill>
                  <a:schemeClr val="hlink"/>
                </a:solidFill>
              </a:rPr>
              <a:t> Initial State</a:t>
            </a:r>
          </a:p>
          <a:p>
            <a:pPr eaLnBrk="1" hangingPunct="1">
              <a:spcBef>
                <a:spcPct val="50000"/>
              </a:spcBef>
              <a:buFont typeface="Wingdings" pitchFamily="2" charset="2"/>
              <a:buChar char="§"/>
            </a:pPr>
            <a:r>
              <a:rPr lang="en-US" sz="900" dirty="0">
                <a:solidFill>
                  <a:schemeClr val="hlink"/>
                </a:solidFill>
              </a:rPr>
              <a:t> Op. Rules</a:t>
            </a:r>
          </a:p>
        </p:txBody>
      </p:sp>
      <p:sp>
        <p:nvSpPr>
          <p:cNvPr id="5141" name="Rectangle 5"/>
          <p:cNvSpPr>
            <a:spLocks noChangeArrowheads="1"/>
          </p:cNvSpPr>
          <p:nvPr/>
        </p:nvSpPr>
        <p:spPr bwMode="auto">
          <a:xfrm>
            <a:off x="4638675" y="1683485"/>
            <a:ext cx="4108450" cy="2325688"/>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5142" name="Line 6"/>
          <p:cNvSpPr>
            <a:spLocks noChangeShapeType="1"/>
          </p:cNvSpPr>
          <p:nvPr/>
        </p:nvSpPr>
        <p:spPr bwMode="auto">
          <a:xfrm>
            <a:off x="4748213" y="2102585"/>
            <a:ext cx="3519487" cy="1527175"/>
          </a:xfrm>
          <a:prstGeom prst="line">
            <a:avLst/>
          </a:prstGeom>
          <a:noFill/>
          <a:ln w="50800" cmpd="thickThin">
            <a:solidFill>
              <a:srgbClr val="3366FF"/>
            </a:solidFill>
            <a:miter lim="800000"/>
            <a:headEnd/>
            <a:tailEnd/>
          </a:ln>
          <a:scene3d>
            <a:camera prst="legacyObliqueTopRight"/>
            <a:lightRig rig="legacyFlat3" dir="b"/>
          </a:scene3d>
          <a:sp3d extrusionH="430200" prstMaterial="legacyMatte">
            <a:bevelT w="13500" h="13500" prst="angle"/>
            <a:bevelB w="13500" h="13500" prst="angle"/>
            <a:extrusionClr>
              <a:srgbClr val="3366FF"/>
            </a:extrusionClr>
          </a:sp3d>
        </p:spPr>
        <p:txBody>
          <a:bodyPr wrap="none">
            <a:flatTx/>
          </a:bodyPr>
          <a:lstStyle/>
          <a:p>
            <a:endParaRPr lang="en-US"/>
          </a:p>
        </p:txBody>
      </p:sp>
      <p:grpSp>
        <p:nvGrpSpPr>
          <p:cNvPr id="5" name="Group 7"/>
          <p:cNvGrpSpPr>
            <a:grpSpLocks/>
          </p:cNvGrpSpPr>
          <p:nvPr/>
        </p:nvGrpSpPr>
        <p:grpSpPr bwMode="auto">
          <a:xfrm>
            <a:off x="5419725" y="2274035"/>
            <a:ext cx="989013" cy="528638"/>
            <a:chOff x="3156" y="1211"/>
            <a:chExt cx="623" cy="333"/>
          </a:xfrm>
        </p:grpSpPr>
        <p:sp>
          <p:nvSpPr>
            <p:cNvPr id="5331" name="AutoShape 8"/>
            <p:cNvSpPr>
              <a:spLocks noChangeArrowheads="1"/>
            </p:cNvSpPr>
            <p:nvPr/>
          </p:nvSpPr>
          <p:spPr bwMode="auto">
            <a:xfrm flipH="1" flipV="1">
              <a:off x="3156" y="1276"/>
              <a:ext cx="541" cy="232"/>
            </a:xfrm>
            <a:prstGeom prst="rtTriangle">
              <a:avLst/>
            </a:prstGeom>
            <a:solidFill>
              <a:srgbClr val="3366FF"/>
            </a:solidFill>
            <a:ln w="9525">
              <a:miter lim="800000"/>
              <a:headEnd/>
              <a:tailEnd/>
            </a:ln>
            <a:scene3d>
              <a:camera prst="legacyObliqueTopRight"/>
              <a:lightRig rig="legacyFlat4" dir="b"/>
            </a:scene3d>
            <a:sp3d extrusionH="430200" prstMaterial="legacyMatte">
              <a:bevelT w="13500" h="13500" prst="angle"/>
              <a:bevelB w="13500" h="13500" prst="angle"/>
              <a:extrusionClr>
                <a:srgbClr val="3366FF"/>
              </a:extrusionClr>
            </a:sp3d>
          </p:spPr>
          <p:txBody>
            <a:bodyPr wrap="none" anchor="ctr">
              <a:flatTx/>
            </a:bodyPr>
            <a:lstStyle/>
            <a:p>
              <a:endParaRPr lang="en-US"/>
            </a:p>
          </p:txBody>
        </p:sp>
        <p:sp>
          <p:nvSpPr>
            <p:cNvPr id="5332" name="Rectangle 9"/>
            <p:cNvSpPr>
              <a:spLocks noChangeArrowheads="1"/>
            </p:cNvSpPr>
            <p:nvPr/>
          </p:nvSpPr>
          <p:spPr bwMode="auto">
            <a:xfrm>
              <a:off x="3703" y="1211"/>
              <a:ext cx="76" cy="302"/>
            </a:xfrm>
            <a:prstGeom prst="rect">
              <a:avLst/>
            </a:prstGeom>
            <a:solidFill>
              <a:srgbClr val="000000"/>
            </a:solidFill>
            <a:ln w="9525">
              <a:miter lim="800000"/>
              <a:headEnd/>
              <a:tailEnd/>
            </a:ln>
            <a:scene3d>
              <a:camera prst="legacyObliqueTopRight"/>
              <a:lightRig rig="legacyFlat4" dir="b"/>
            </a:scene3d>
            <a:sp3d extrusionH="430200" prstMaterial="legacyMatte">
              <a:bevelT w="13500" h="13500" prst="angle"/>
              <a:bevelB w="13500" h="13500" prst="angle"/>
              <a:extrusionClr>
                <a:srgbClr val="000000"/>
              </a:extrusionClr>
            </a:sp3d>
          </p:spPr>
          <p:txBody>
            <a:bodyPr wrap="none" anchor="ctr">
              <a:flatTx/>
            </a:bodyPr>
            <a:lstStyle/>
            <a:p>
              <a:endParaRPr lang="en-US"/>
            </a:p>
          </p:txBody>
        </p:sp>
        <p:sp>
          <p:nvSpPr>
            <p:cNvPr id="5333" name="AutoShape 10"/>
            <p:cNvSpPr>
              <a:spLocks noChangeArrowheads="1"/>
            </p:cNvSpPr>
            <p:nvPr/>
          </p:nvSpPr>
          <p:spPr bwMode="auto">
            <a:xfrm flipH="1" flipV="1">
              <a:off x="3705" y="1517"/>
              <a:ext cx="74" cy="27"/>
            </a:xfrm>
            <a:prstGeom prst="rtTriangle">
              <a:avLst/>
            </a:prstGeom>
            <a:solidFill>
              <a:srgbClr val="000000"/>
            </a:solidFill>
            <a:ln w="9525">
              <a:miter lim="800000"/>
              <a:headEnd/>
              <a:tailEnd/>
            </a:ln>
            <a:scene3d>
              <a:camera prst="legacyObliqueTopRight"/>
              <a:lightRig rig="legacyFlat4" dir="b"/>
            </a:scene3d>
            <a:sp3d extrusionH="430200" prstMaterial="legacyMatte">
              <a:bevelT w="13500" h="13500" prst="angle"/>
              <a:bevelB w="13500" h="13500" prst="angle"/>
              <a:extrusionClr>
                <a:srgbClr val="000000"/>
              </a:extrusionClr>
            </a:sp3d>
          </p:spPr>
          <p:txBody>
            <a:bodyPr wrap="none" anchor="ctr">
              <a:flatTx/>
            </a:bodyPr>
            <a:lstStyle/>
            <a:p>
              <a:endParaRPr lang="en-US"/>
            </a:p>
          </p:txBody>
        </p:sp>
      </p:grpSp>
      <p:sp>
        <p:nvSpPr>
          <p:cNvPr id="5144" name="Line 11"/>
          <p:cNvSpPr>
            <a:spLocks noChangeShapeType="1"/>
          </p:cNvSpPr>
          <p:nvPr/>
        </p:nvSpPr>
        <p:spPr bwMode="auto">
          <a:xfrm>
            <a:off x="4752975" y="2089885"/>
            <a:ext cx="676275" cy="285750"/>
          </a:xfrm>
          <a:prstGeom prst="line">
            <a:avLst/>
          </a:prstGeom>
          <a:noFill/>
          <a:ln w="12700">
            <a:solidFill>
              <a:srgbClr val="3366FF"/>
            </a:solidFill>
            <a:miter lim="800000"/>
            <a:headEnd/>
            <a:tailEnd/>
          </a:ln>
          <a:scene3d>
            <a:camera prst="legacyObliqueTopRight"/>
            <a:lightRig rig="legacyFlat4" dir="b"/>
          </a:scene3d>
          <a:sp3d extrusionH="430200" prstMaterial="legacyMatte">
            <a:bevelT w="13500" h="13500" prst="angle"/>
            <a:bevelB w="13500" h="13500" prst="angle"/>
            <a:extrusionClr>
              <a:srgbClr val="3366FF"/>
            </a:extrusionClr>
          </a:sp3d>
        </p:spPr>
        <p:txBody>
          <a:bodyPr wrap="none">
            <a:flatTx/>
          </a:bodyPr>
          <a:lstStyle/>
          <a:p>
            <a:endParaRPr lang="en-US"/>
          </a:p>
        </p:txBody>
      </p:sp>
      <p:sp>
        <p:nvSpPr>
          <p:cNvPr id="5145" name="Line 12"/>
          <p:cNvSpPr>
            <a:spLocks noChangeShapeType="1"/>
          </p:cNvSpPr>
          <p:nvPr/>
        </p:nvSpPr>
        <p:spPr bwMode="auto">
          <a:xfrm>
            <a:off x="6405563" y="2756635"/>
            <a:ext cx="1581150" cy="685800"/>
          </a:xfrm>
          <a:prstGeom prst="line">
            <a:avLst/>
          </a:prstGeom>
          <a:noFill/>
          <a:ln w="76200">
            <a:solidFill>
              <a:srgbClr val="3366FF"/>
            </a:solidFill>
            <a:miter lim="800000"/>
            <a:headEnd/>
            <a:tailEnd/>
          </a:ln>
          <a:scene3d>
            <a:camera prst="legacyObliqueTopRight"/>
            <a:lightRig rig="legacyFlat4" dir="b"/>
          </a:scene3d>
          <a:sp3d extrusionH="430200" prstMaterial="legacyMatte">
            <a:bevelT w="13500" h="13500" prst="angle"/>
            <a:bevelB w="13500" h="13500" prst="angle"/>
            <a:extrusionClr>
              <a:srgbClr val="3366FF"/>
            </a:extrusionClr>
          </a:sp3d>
        </p:spPr>
        <p:txBody>
          <a:bodyPr wrap="none">
            <a:flatTx/>
          </a:bodyPr>
          <a:lstStyle/>
          <a:p>
            <a:endParaRPr lang="en-US"/>
          </a:p>
        </p:txBody>
      </p:sp>
      <p:grpSp>
        <p:nvGrpSpPr>
          <p:cNvPr id="6" name="Group 13"/>
          <p:cNvGrpSpPr>
            <a:grpSpLocks/>
          </p:cNvGrpSpPr>
          <p:nvPr/>
        </p:nvGrpSpPr>
        <p:grpSpPr bwMode="auto">
          <a:xfrm>
            <a:off x="7978775" y="3120173"/>
            <a:ext cx="598488" cy="582612"/>
            <a:chOff x="4781" y="1907"/>
            <a:chExt cx="350" cy="193"/>
          </a:xfrm>
        </p:grpSpPr>
        <p:sp>
          <p:nvSpPr>
            <p:cNvPr id="5158" name="Freeform 14"/>
            <p:cNvSpPr>
              <a:spLocks/>
            </p:cNvSpPr>
            <p:nvPr/>
          </p:nvSpPr>
          <p:spPr bwMode="auto">
            <a:xfrm>
              <a:off x="4788" y="1952"/>
              <a:ext cx="333" cy="141"/>
            </a:xfrm>
            <a:custGeom>
              <a:avLst/>
              <a:gdLst>
                <a:gd name="T0" fmla="*/ 5 w 2996"/>
                <a:gd name="T1" fmla="*/ 213 h 1269"/>
                <a:gd name="T2" fmla="*/ 713 w 2996"/>
                <a:gd name="T3" fmla="*/ 173 h 1269"/>
                <a:gd name="T4" fmla="*/ 943 w 2996"/>
                <a:gd name="T5" fmla="*/ 59 h 1269"/>
                <a:gd name="T6" fmla="*/ 1122 w 2996"/>
                <a:gd name="T7" fmla="*/ 63 h 1269"/>
                <a:gd name="T8" fmla="*/ 1309 w 2996"/>
                <a:gd name="T9" fmla="*/ 0 h 1269"/>
                <a:gd name="T10" fmla="*/ 1789 w 2996"/>
                <a:gd name="T11" fmla="*/ 173 h 1269"/>
                <a:gd name="T12" fmla="*/ 2035 w 2996"/>
                <a:gd name="T13" fmla="*/ 167 h 1269"/>
                <a:gd name="T14" fmla="*/ 2274 w 2996"/>
                <a:gd name="T15" fmla="*/ 232 h 1269"/>
                <a:gd name="T16" fmla="*/ 2595 w 2996"/>
                <a:gd name="T17" fmla="*/ 195 h 1269"/>
                <a:gd name="T18" fmla="*/ 2804 w 2996"/>
                <a:gd name="T19" fmla="*/ 340 h 1269"/>
                <a:gd name="T20" fmla="*/ 2987 w 2996"/>
                <a:gd name="T21" fmla="*/ 336 h 1269"/>
                <a:gd name="T22" fmla="*/ 2996 w 2996"/>
                <a:gd name="T23" fmla="*/ 829 h 1269"/>
                <a:gd name="T24" fmla="*/ 2448 w 2996"/>
                <a:gd name="T25" fmla="*/ 1269 h 1269"/>
                <a:gd name="T26" fmla="*/ 303 w 2996"/>
                <a:gd name="T27" fmla="*/ 1251 h 1269"/>
                <a:gd name="T28" fmla="*/ 0 w 2996"/>
                <a:gd name="T29" fmla="*/ 829 h 1269"/>
                <a:gd name="T30" fmla="*/ 5 w 2996"/>
                <a:gd name="T31" fmla="*/ 213 h 1269"/>
                <a:gd name="T32" fmla="*/ 5 w 2996"/>
                <a:gd name="T33" fmla="*/ 213 h 126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996"/>
                <a:gd name="T52" fmla="*/ 0 h 1269"/>
                <a:gd name="T53" fmla="*/ 2996 w 2996"/>
                <a:gd name="T54" fmla="*/ 1269 h 1269"/>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996" h="1269">
                  <a:moveTo>
                    <a:pt x="5" y="213"/>
                  </a:moveTo>
                  <a:lnTo>
                    <a:pt x="713" y="173"/>
                  </a:lnTo>
                  <a:lnTo>
                    <a:pt x="943" y="59"/>
                  </a:lnTo>
                  <a:lnTo>
                    <a:pt x="1122" y="63"/>
                  </a:lnTo>
                  <a:lnTo>
                    <a:pt x="1309" y="0"/>
                  </a:lnTo>
                  <a:lnTo>
                    <a:pt x="1789" y="173"/>
                  </a:lnTo>
                  <a:lnTo>
                    <a:pt x="2035" y="167"/>
                  </a:lnTo>
                  <a:lnTo>
                    <a:pt x="2274" y="232"/>
                  </a:lnTo>
                  <a:lnTo>
                    <a:pt x="2595" y="195"/>
                  </a:lnTo>
                  <a:lnTo>
                    <a:pt x="2804" y="340"/>
                  </a:lnTo>
                  <a:lnTo>
                    <a:pt x="2987" y="336"/>
                  </a:lnTo>
                  <a:lnTo>
                    <a:pt x="2996" y="829"/>
                  </a:lnTo>
                  <a:lnTo>
                    <a:pt x="2448" y="1269"/>
                  </a:lnTo>
                  <a:lnTo>
                    <a:pt x="303" y="1251"/>
                  </a:lnTo>
                  <a:lnTo>
                    <a:pt x="0" y="829"/>
                  </a:lnTo>
                  <a:lnTo>
                    <a:pt x="5" y="213"/>
                  </a:lnTo>
                  <a:close/>
                </a:path>
              </a:pathLst>
            </a:custGeom>
            <a:solidFill>
              <a:srgbClr val="FFFFFF"/>
            </a:solidFill>
            <a:ln w="9525">
              <a:noFill/>
              <a:round/>
              <a:headEnd/>
              <a:tailEnd/>
            </a:ln>
          </p:spPr>
          <p:txBody>
            <a:bodyPr/>
            <a:lstStyle/>
            <a:p>
              <a:endParaRPr lang="en-US"/>
            </a:p>
          </p:txBody>
        </p:sp>
        <p:sp>
          <p:nvSpPr>
            <p:cNvPr id="5159" name="Freeform 15"/>
            <p:cNvSpPr>
              <a:spLocks/>
            </p:cNvSpPr>
            <p:nvPr/>
          </p:nvSpPr>
          <p:spPr bwMode="auto">
            <a:xfrm>
              <a:off x="4786" y="1911"/>
              <a:ext cx="339" cy="82"/>
            </a:xfrm>
            <a:custGeom>
              <a:avLst/>
              <a:gdLst>
                <a:gd name="T0" fmla="*/ 94 w 3046"/>
                <a:gd name="T1" fmla="*/ 0 h 735"/>
                <a:gd name="T2" fmla="*/ 0 w 3046"/>
                <a:gd name="T3" fmla="*/ 95 h 735"/>
                <a:gd name="T4" fmla="*/ 12 w 3046"/>
                <a:gd name="T5" fmla="*/ 666 h 735"/>
                <a:gd name="T6" fmla="*/ 139 w 3046"/>
                <a:gd name="T7" fmla="*/ 628 h 735"/>
                <a:gd name="T8" fmla="*/ 227 w 3046"/>
                <a:gd name="T9" fmla="*/ 643 h 735"/>
                <a:gd name="T10" fmla="*/ 326 w 3046"/>
                <a:gd name="T11" fmla="*/ 713 h 735"/>
                <a:gd name="T12" fmla="*/ 417 w 3046"/>
                <a:gd name="T13" fmla="*/ 622 h 735"/>
                <a:gd name="T14" fmla="*/ 531 w 3046"/>
                <a:gd name="T15" fmla="*/ 577 h 735"/>
                <a:gd name="T16" fmla="*/ 641 w 3046"/>
                <a:gd name="T17" fmla="*/ 583 h 735"/>
                <a:gd name="T18" fmla="*/ 717 w 3046"/>
                <a:gd name="T19" fmla="*/ 612 h 735"/>
                <a:gd name="T20" fmla="*/ 788 w 3046"/>
                <a:gd name="T21" fmla="*/ 495 h 735"/>
                <a:gd name="T22" fmla="*/ 867 w 3046"/>
                <a:gd name="T23" fmla="*/ 459 h 735"/>
                <a:gd name="T24" fmla="*/ 974 w 3046"/>
                <a:gd name="T25" fmla="*/ 469 h 735"/>
                <a:gd name="T26" fmla="*/ 1040 w 3046"/>
                <a:gd name="T27" fmla="*/ 523 h 735"/>
                <a:gd name="T28" fmla="*/ 1113 w 3046"/>
                <a:gd name="T29" fmla="*/ 438 h 735"/>
                <a:gd name="T30" fmla="*/ 1246 w 3046"/>
                <a:gd name="T31" fmla="*/ 390 h 735"/>
                <a:gd name="T32" fmla="*/ 1369 w 3046"/>
                <a:gd name="T33" fmla="*/ 402 h 735"/>
                <a:gd name="T34" fmla="*/ 1468 w 3046"/>
                <a:gd name="T35" fmla="*/ 444 h 735"/>
                <a:gd name="T36" fmla="*/ 1566 w 3046"/>
                <a:gd name="T37" fmla="*/ 523 h 735"/>
                <a:gd name="T38" fmla="*/ 1670 w 3046"/>
                <a:gd name="T39" fmla="*/ 535 h 735"/>
                <a:gd name="T40" fmla="*/ 1686 w 3046"/>
                <a:gd name="T41" fmla="*/ 650 h 735"/>
                <a:gd name="T42" fmla="*/ 1818 w 3046"/>
                <a:gd name="T43" fmla="*/ 571 h 735"/>
                <a:gd name="T44" fmla="*/ 1923 w 3046"/>
                <a:gd name="T45" fmla="*/ 542 h 735"/>
                <a:gd name="T46" fmla="*/ 2040 w 3046"/>
                <a:gd name="T47" fmla="*/ 549 h 735"/>
                <a:gd name="T48" fmla="*/ 2182 w 3046"/>
                <a:gd name="T49" fmla="*/ 625 h 735"/>
                <a:gd name="T50" fmla="*/ 2354 w 3046"/>
                <a:gd name="T51" fmla="*/ 628 h 735"/>
                <a:gd name="T52" fmla="*/ 2457 w 3046"/>
                <a:gd name="T53" fmla="*/ 580 h 735"/>
                <a:gd name="T54" fmla="*/ 2584 w 3046"/>
                <a:gd name="T55" fmla="*/ 589 h 735"/>
                <a:gd name="T56" fmla="*/ 2698 w 3046"/>
                <a:gd name="T57" fmla="*/ 625 h 735"/>
                <a:gd name="T58" fmla="*/ 2784 w 3046"/>
                <a:gd name="T59" fmla="*/ 735 h 735"/>
                <a:gd name="T60" fmla="*/ 2898 w 3046"/>
                <a:gd name="T61" fmla="*/ 707 h 735"/>
                <a:gd name="T62" fmla="*/ 3034 w 3046"/>
                <a:gd name="T63" fmla="*/ 719 h 735"/>
                <a:gd name="T64" fmla="*/ 3046 w 3046"/>
                <a:gd name="T65" fmla="*/ 70 h 735"/>
                <a:gd name="T66" fmla="*/ 2974 w 3046"/>
                <a:gd name="T67" fmla="*/ 13 h 735"/>
                <a:gd name="T68" fmla="*/ 94 w 3046"/>
                <a:gd name="T69" fmla="*/ 0 h 735"/>
                <a:gd name="T70" fmla="*/ 94 w 3046"/>
                <a:gd name="T71" fmla="*/ 0 h 73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3046"/>
                <a:gd name="T109" fmla="*/ 0 h 735"/>
                <a:gd name="T110" fmla="*/ 3046 w 3046"/>
                <a:gd name="T111" fmla="*/ 735 h 735"/>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3046" h="735">
                  <a:moveTo>
                    <a:pt x="94" y="0"/>
                  </a:moveTo>
                  <a:lnTo>
                    <a:pt x="0" y="95"/>
                  </a:lnTo>
                  <a:lnTo>
                    <a:pt x="12" y="666"/>
                  </a:lnTo>
                  <a:lnTo>
                    <a:pt x="139" y="628"/>
                  </a:lnTo>
                  <a:lnTo>
                    <a:pt x="227" y="643"/>
                  </a:lnTo>
                  <a:lnTo>
                    <a:pt x="326" y="713"/>
                  </a:lnTo>
                  <a:lnTo>
                    <a:pt x="417" y="622"/>
                  </a:lnTo>
                  <a:lnTo>
                    <a:pt x="531" y="577"/>
                  </a:lnTo>
                  <a:lnTo>
                    <a:pt x="641" y="583"/>
                  </a:lnTo>
                  <a:lnTo>
                    <a:pt x="717" y="612"/>
                  </a:lnTo>
                  <a:lnTo>
                    <a:pt x="788" y="495"/>
                  </a:lnTo>
                  <a:lnTo>
                    <a:pt x="867" y="459"/>
                  </a:lnTo>
                  <a:lnTo>
                    <a:pt x="974" y="469"/>
                  </a:lnTo>
                  <a:lnTo>
                    <a:pt x="1040" y="523"/>
                  </a:lnTo>
                  <a:lnTo>
                    <a:pt x="1113" y="438"/>
                  </a:lnTo>
                  <a:lnTo>
                    <a:pt x="1246" y="390"/>
                  </a:lnTo>
                  <a:lnTo>
                    <a:pt x="1369" y="402"/>
                  </a:lnTo>
                  <a:lnTo>
                    <a:pt x="1468" y="444"/>
                  </a:lnTo>
                  <a:lnTo>
                    <a:pt x="1566" y="523"/>
                  </a:lnTo>
                  <a:lnTo>
                    <a:pt x="1670" y="535"/>
                  </a:lnTo>
                  <a:lnTo>
                    <a:pt x="1686" y="650"/>
                  </a:lnTo>
                  <a:lnTo>
                    <a:pt x="1818" y="571"/>
                  </a:lnTo>
                  <a:lnTo>
                    <a:pt x="1923" y="542"/>
                  </a:lnTo>
                  <a:lnTo>
                    <a:pt x="2040" y="549"/>
                  </a:lnTo>
                  <a:lnTo>
                    <a:pt x="2182" y="625"/>
                  </a:lnTo>
                  <a:lnTo>
                    <a:pt x="2354" y="628"/>
                  </a:lnTo>
                  <a:lnTo>
                    <a:pt x="2457" y="580"/>
                  </a:lnTo>
                  <a:lnTo>
                    <a:pt x="2584" y="589"/>
                  </a:lnTo>
                  <a:lnTo>
                    <a:pt x="2698" y="625"/>
                  </a:lnTo>
                  <a:lnTo>
                    <a:pt x="2784" y="735"/>
                  </a:lnTo>
                  <a:lnTo>
                    <a:pt x="2898" y="707"/>
                  </a:lnTo>
                  <a:lnTo>
                    <a:pt x="3034" y="719"/>
                  </a:lnTo>
                  <a:lnTo>
                    <a:pt x="3046" y="70"/>
                  </a:lnTo>
                  <a:lnTo>
                    <a:pt x="2974" y="13"/>
                  </a:lnTo>
                  <a:lnTo>
                    <a:pt x="94" y="0"/>
                  </a:lnTo>
                  <a:close/>
                </a:path>
              </a:pathLst>
            </a:custGeom>
            <a:solidFill>
              <a:srgbClr val="99CCFF"/>
            </a:solidFill>
            <a:ln w="9525">
              <a:noFill/>
              <a:round/>
              <a:headEnd/>
              <a:tailEnd/>
            </a:ln>
          </p:spPr>
          <p:txBody>
            <a:bodyPr/>
            <a:lstStyle/>
            <a:p>
              <a:endParaRPr lang="en-US"/>
            </a:p>
          </p:txBody>
        </p:sp>
        <p:sp>
          <p:nvSpPr>
            <p:cNvPr id="5160" name="Freeform 16"/>
            <p:cNvSpPr>
              <a:spLocks/>
            </p:cNvSpPr>
            <p:nvPr/>
          </p:nvSpPr>
          <p:spPr bwMode="auto">
            <a:xfrm>
              <a:off x="4789" y="1971"/>
              <a:ext cx="335" cy="124"/>
            </a:xfrm>
            <a:custGeom>
              <a:avLst/>
              <a:gdLst>
                <a:gd name="T0" fmla="*/ 23 w 3010"/>
                <a:gd name="T1" fmla="*/ 486 h 1117"/>
                <a:gd name="T2" fmla="*/ 454 w 3010"/>
                <a:gd name="T3" fmla="*/ 486 h 1117"/>
                <a:gd name="T4" fmla="*/ 454 w 3010"/>
                <a:gd name="T5" fmla="*/ 178 h 1117"/>
                <a:gd name="T6" fmla="*/ 1041 w 3010"/>
                <a:gd name="T7" fmla="*/ 178 h 1117"/>
                <a:gd name="T8" fmla="*/ 1041 w 3010"/>
                <a:gd name="T9" fmla="*/ 436 h 1117"/>
                <a:gd name="T10" fmla="*/ 1255 w 3010"/>
                <a:gd name="T11" fmla="*/ 436 h 1117"/>
                <a:gd name="T12" fmla="*/ 1255 w 3010"/>
                <a:gd name="T13" fmla="*/ 1007 h 1117"/>
                <a:gd name="T14" fmla="*/ 1313 w 3010"/>
                <a:gd name="T15" fmla="*/ 1007 h 1117"/>
                <a:gd name="T16" fmla="*/ 1313 w 3010"/>
                <a:gd name="T17" fmla="*/ 0 h 1117"/>
                <a:gd name="T18" fmla="*/ 1647 w 3010"/>
                <a:gd name="T19" fmla="*/ 0 h 1117"/>
                <a:gd name="T20" fmla="*/ 1647 w 3010"/>
                <a:gd name="T21" fmla="*/ 604 h 1117"/>
                <a:gd name="T22" fmla="*/ 1771 w 3010"/>
                <a:gd name="T23" fmla="*/ 604 h 1117"/>
                <a:gd name="T24" fmla="*/ 1771 w 3010"/>
                <a:gd name="T25" fmla="*/ 182 h 1117"/>
                <a:gd name="T26" fmla="*/ 1976 w 3010"/>
                <a:gd name="T27" fmla="*/ 182 h 1117"/>
                <a:gd name="T28" fmla="*/ 1976 w 3010"/>
                <a:gd name="T29" fmla="*/ 1012 h 1117"/>
                <a:gd name="T30" fmla="*/ 2047 w 3010"/>
                <a:gd name="T31" fmla="*/ 1012 h 1117"/>
                <a:gd name="T32" fmla="*/ 2047 w 3010"/>
                <a:gd name="T33" fmla="*/ 345 h 1117"/>
                <a:gd name="T34" fmla="*/ 2176 w 3010"/>
                <a:gd name="T35" fmla="*/ 345 h 1117"/>
                <a:gd name="T36" fmla="*/ 2176 w 3010"/>
                <a:gd name="T37" fmla="*/ 291 h 1117"/>
                <a:gd name="T38" fmla="*/ 2110 w 3010"/>
                <a:gd name="T39" fmla="*/ 242 h 1117"/>
                <a:gd name="T40" fmla="*/ 2088 w 3010"/>
                <a:gd name="T41" fmla="*/ 155 h 1117"/>
                <a:gd name="T42" fmla="*/ 2176 w 3010"/>
                <a:gd name="T43" fmla="*/ 142 h 1117"/>
                <a:gd name="T44" fmla="*/ 2168 w 3010"/>
                <a:gd name="T45" fmla="*/ 69 h 1117"/>
                <a:gd name="T46" fmla="*/ 2275 w 3010"/>
                <a:gd name="T47" fmla="*/ 69 h 1117"/>
                <a:gd name="T48" fmla="*/ 2279 w 3010"/>
                <a:gd name="T49" fmla="*/ 138 h 1117"/>
                <a:gd name="T50" fmla="*/ 2341 w 3010"/>
                <a:gd name="T51" fmla="*/ 146 h 1117"/>
                <a:gd name="T52" fmla="*/ 2328 w 3010"/>
                <a:gd name="T53" fmla="*/ 255 h 1117"/>
                <a:gd name="T54" fmla="*/ 2275 w 3010"/>
                <a:gd name="T55" fmla="*/ 296 h 1117"/>
                <a:gd name="T56" fmla="*/ 2275 w 3010"/>
                <a:gd name="T57" fmla="*/ 341 h 1117"/>
                <a:gd name="T58" fmla="*/ 2408 w 3010"/>
                <a:gd name="T59" fmla="*/ 341 h 1117"/>
                <a:gd name="T60" fmla="*/ 2417 w 3010"/>
                <a:gd name="T61" fmla="*/ 613 h 1117"/>
                <a:gd name="T62" fmla="*/ 3010 w 3010"/>
                <a:gd name="T63" fmla="*/ 613 h 1117"/>
                <a:gd name="T64" fmla="*/ 2997 w 3010"/>
                <a:gd name="T65" fmla="*/ 1083 h 1117"/>
                <a:gd name="T66" fmla="*/ 2835 w 3010"/>
                <a:gd name="T67" fmla="*/ 1117 h 1117"/>
                <a:gd name="T68" fmla="*/ 67 w 3010"/>
                <a:gd name="T69" fmla="*/ 1107 h 1117"/>
                <a:gd name="T70" fmla="*/ 0 w 3010"/>
                <a:gd name="T71" fmla="*/ 1003 h 1117"/>
                <a:gd name="T72" fmla="*/ 23 w 3010"/>
                <a:gd name="T73" fmla="*/ 486 h 1117"/>
                <a:gd name="T74" fmla="*/ 23 w 3010"/>
                <a:gd name="T75" fmla="*/ 486 h 111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3010"/>
                <a:gd name="T115" fmla="*/ 0 h 1117"/>
                <a:gd name="T116" fmla="*/ 3010 w 3010"/>
                <a:gd name="T117" fmla="*/ 1117 h 1117"/>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3010" h="1117">
                  <a:moveTo>
                    <a:pt x="23" y="486"/>
                  </a:moveTo>
                  <a:lnTo>
                    <a:pt x="454" y="486"/>
                  </a:lnTo>
                  <a:lnTo>
                    <a:pt x="454" y="178"/>
                  </a:lnTo>
                  <a:lnTo>
                    <a:pt x="1041" y="178"/>
                  </a:lnTo>
                  <a:lnTo>
                    <a:pt x="1041" y="436"/>
                  </a:lnTo>
                  <a:lnTo>
                    <a:pt x="1255" y="436"/>
                  </a:lnTo>
                  <a:lnTo>
                    <a:pt x="1255" y="1007"/>
                  </a:lnTo>
                  <a:lnTo>
                    <a:pt x="1313" y="1007"/>
                  </a:lnTo>
                  <a:lnTo>
                    <a:pt x="1313" y="0"/>
                  </a:lnTo>
                  <a:lnTo>
                    <a:pt x="1647" y="0"/>
                  </a:lnTo>
                  <a:lnTo>
                    <a:pt x="1647" y="604"/>
                  </a:lnTo>
                  <a:lnTo>
                    <a:pt x="1771" y="604"/>
                  </a:lnTo>
                  <a:lnTo>
                    <a:pt x="1771" y="182"/>
                  </a:lnTo>
                  <a:lnTo>
                    <a:pt x="1976" y="182"/>
                  </a:lnTo>
                  <a:lnTo>
                    <a:pt x="1976" y="1012"/>
                  </a:lnTo>
                  <a:lnTo>
                    <a:pt x="2047" y="1012"/>
                  </a:lnTo>
                  <a:lnTo>
                    <a:pt x="2047" y="345"/>
                  </a:lnTo>
                  <a:lnTo>
                    <a:pt x="2176" y="345"/>
                  </a:lnTo>
                  <a:lnTo>
                    <a:pt x="2176" y="291"/>
                  </a:lnTo>
                  <a:lnTo>
                    <a:pt x="2110" y="242"/>
                  </a:lnTo>
                  <a:lnTo>
                    <a:pt x="2088" y="155"/>
                  </a:lnTo>
                  <a:lnTo>
                    <a:pt x="2176" y="142"/>
                  </a:lnTo>
                  <a:lnTo>
                    <a:pt x="2168" y="69"/>
                  </a:lnTo>
                  <a:lnTo>
                    <a:pt x="2275" y="69"/>
                  </a:lnTo>
                  <a:lnTo>
                    <a:pt x="2279" y="138"/>
                  </a:lnTo>
                  <a:lnTo>
                    <a:pt x="2341" y="146"/>
                  </a:lnTo>
                  <a:lnTo>
                    <a:pt x="2328" y="255"/>
                  </a:lnTo>
                  <a:lnTo>
                    <a:pt x="2275" y="296"/>
                  </a:lnTo>
                  <a:lnTo>
                    <a:pt x="2275" y="341"/>
                  </a:lnTo>
                  <a:lnTo>
                    <a:pt x="2408" y="341"/>
                  </a:lnTo>
                  <a:lnTo>
                    <a:pt x="2417" y="613"/>
                  </a:lnTo>
                  <a:lnTo>
                    <a:pt x="3010" y="613"/>
                  </a:lnTo>
                  <a:lnTo>
                    <a:pt x="2997" y="1083"/>
                  </a:lnTo>
                  <a:lnTo>
                    <a:pt x="2835" y="1117"/>
                  </a:lnTo>
                  <a:lnTo>
                    <a:pt x="67" y="1107"/>
                  </a:lnTo>
                  <a:lnTo>
                    <a:pt x="0" y="1003"/>
                  </a:lnTo>
                  <a:lnTo>
                    <a:pt x="23" y="486"/>
                  </a:lnTo>
                  <a:close/>
                </a:path>
              </a:pathLst>
            </a:custGeom>
            <a:solidFill>
              <a:srgbClr val="FFFFC2"/>
            </a:solidFill>
            <a:ln w="9525">
              <a:noFill/>
              <a:round/>
              <a:headEnd/>
              <a:tailEnd/>
            </a:ln>
          </p:spPr>
          <p:txBody>
            <a:bodyPr/>
            <a:lstStyle/>
            <a:p>
              <a:endParaRPr lang="en-US"/>
            </a:p>
          </p:txBody>
        </p:sp>
        <p:sp>
          <p:nvSpPr>
            <p:cNvPr id="5161" name="Freeform 17"/>
            <p:cNvSpPr>
              <a:spLocks/>
            </p:cNvSpPr>
            <p:nvPr/>
          </p:nvSpPr>
          <p:spPr bwMode="auto">
            <a:xfrm>
              <a:off x="5034" y="1952"/>
              <a:ext cx="5" cy="27"/>
            </a:xfrm>
            <a:custGeom>
              <a:avLst/>
              <a:gdLst>
                <a:gd name="T0" fmla="*/ 0 w 53"/>
                <a:gd name="T1" fmla="*/ 5 h 244"/>
                <a:gd name="T2" fmla="*/ 0 w 53"/>
                <a:gd name="T3" fmla="*/ 244 h 244"/>
                <a:gd name="T4" fmla="*/ 53 w 53"/>
                <a:gd name="T5" fmla="*/ 244 h 244"/>
                <a:gd name="T6" fmla="*/ 53 w 53"/>
                <a:gd name="T7" fmla="*/ 0 h 244"/>
                <a:gd name="T8" fmla="*/ 0 w 53"/>
                <a:gd name="T9" fmla="*/ 5 h 244"/>
                <a:gd name="T10" fmla="*/ 0 w 53"/>
                <a:gd name="T11" fmla="*/ 5 h 244"/>
                <a:gd name="T12" fmla="*/ 0 60000 65536"/>
                <a:gd name="T13" fmla="*/ 0 60000 65536"/>
                <a:gd name="T14" fmla="*/ 0 60000 65536"/>
                <a:gd name="T15" fmla="*/ 0 60000 65536"/>
                <a:gd name="T16" fmla="*/ 0 60000 65536"/>
                <a:gd name="T17" fmla="*/ 0 60000 65536"/>
                <a:gd name="T18" fmla="*/ 0 w 53"/>
                <a:gd name="T19" fmla="*/ 0 h 244"/>
                <a:gd name="T20" fmla="*/ 53 w 53"/>
                <a:gd name="T21" fmla="*/ 244 h 244"/>
              </a:gdLst>
              <a:ahLst/>
              <a:cxnLst>
                <a:cxn ang="T12">
                  <a:pos x="T0" y="T1"/>
                </a:cxn>
                <a:cxn ang="T13">
                  <a:pos x="T2" y="T3"/>
                </a:cxn>
                <a:cxn ang="T14">
                  <a:pos x="T4" y="T5"/>
                </a:cxn>
                <a:cxn ang="T15">
                  <a:pos x="T6" y="T7"/>
                </a:cxn>
                <a:cxn ang="T16">
                  <a:pos x="T8" y="T9"/>
                </a:cxn>
                <a:cxn ang="T17">
                  <a:pos x="T10" y="T11"/>
                </a:cxn>
              </a:cxnLst>
              <a:rect l="T18" t="T19" r="T20" b="T21"/>
              <a:pathLst>
                <a:path w="53" h="244">
                  <a:moveTo>
                    <a:pt x="0" y="5"/>
                  </a:moveTo>
                  <a:lnTo>
                    <a:pt x="0" y="244"/>
                  </a:lnTo>
                  <a:lnTo>
                    <a:pt x="53" y="244"/>
                  </a:lnTo>
                  <a:lnTo>
                    <a:pt x="53" y="0"/>
                  </a:lnTo>
                  <a:lnTo>
                    <a:pt x="0" y="5"/>
                  </a:lnTo>
                  <a:close/>
                </a:path>
              </a:pathLst>
            </a:custGeom>
            <a:solidFill>
              <a:srgbClr val="B8B8D9"/>
            </a:solidFill>
            <a:ln w="9525">
              <a:noFill/>
              <a:round/>
              <a:headEnd/>
              <a:tailEnd/>
            </a:ln>
          </p:spPr>
          <p:txBody>
            <a:bodyPr/>
            <a:lstStyle/>
            <a:p>
              <a:endParaRPr lang="en-US"/>
            </a:p>
          </p:txBody>
        </p:sp>
        <p:sp>
          <p:nvSpPr>
            <p:cNvPr id="5162" name="Freeform 18"/>
            <p:cNvSpPr>
              <a:spLocks/>
            </p:cNvSpPr>
            <p:nvPr/>
          </p:nvSpPr>
          <p:spPr bwMode="auto">
            <a:xfrm>
              <a:off x="5028" y="1978"/>
              <a:ext cx="19" cy="12"/>
            </a:xfrm>
            <a:custGeom>
              <a:avLst/>
              <a:gdLst>
                <a:gd name="T0" fmla="*/ 0 w 169"/>
                <a:gd name="T1" fmla="*/ 111 h 111"/>
                <a:gd name="T2" fmla="*/ 0 w 169"/>
                <a:gd name="T3" fmla="*/ 24 h 111"/>
                <a:gd name="T4" fmla="*/ 23 w 169"/>
                <a:gd name="T5" fmla="*/ 0 h 111"/>
                <a:gd name="T6" fmla="*/ 142 w 169"/>
                <a:gd name="T7" fmla="*/ 0 h 111"/>
                <a:gd name="T8" fmla="*/ 169 w 169"/>
                <a:gd name="T9" fmla="*/ 26 h 111"/>
                <a:gd name="T10" fmla="*/ 169 w 169"/>
                <a:gd name="T11" fmla="*/ 106 h 111"/>
                <a:gd name="T12" fmla="*/ 130 w 169"/>
                <a:gd name="T13" fmla="*/ 106 h 111"/>
                <a:gd name="T14" fmla="*/ 130 w 169"/>
                <a:gd name="T15" fmla="*/ 32 h 111"/>
                <a:gd name="T16" fmla="*/ 46 w 169"/>
                <a:gd name="T17" fmla="*/ 32 h 111"/>
                <a:gd name="T18" fmla="*/ 46 w 169"/>
                <a:gd name="T19" fmla="*/ 109 h 111"/>
                <a:gd name="T20" fmla="*/ 0 w 169"/>
                <a:gd name="T21" fmla="*/ 111 h 111"/>
                <a:gd name="T22" fmla="*/ 0 w 169"/>
                <a:gd name="T23" fmla="*/ 111 h 11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69"/>
                <a:gd name="T37" fmla="*/ 0 h 111"/>
                <a:gd name="T38" fmla="*/ 169 w 169"/>
                <a:gd name="T39" fmla="*/ 111 h 11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69" h="111">
                  <a:moveTo>
                    <a:pt x="0" y="111"/>
                  </a:moveTo>
                  <a:lnTo>
                    <a:pt x="0" y="24"/>
                  </a:lnTo>
                  <a:lnTo>
                    <a:pt x="23" y="0"/>
                  </a:lnTo>
                  <a:lnTo>
                    <a:pt x="142" y="0"/>
                  </a:lnTo>
                  <a:lnTo>
                    <a:pt x="169" y="26"/>
                  </a:lnTo>
                  <a:lnTo>
                    <a:pt x="169" y="106"/>
                  </a:lnTo>
                  <a:lnTo>
                    <a:pt x="130" y="106"/>
                  </a:lnTo>
                  <a:lnTo>
                    <a:pt x="130" y="32"/>
                  </a:lnTo>
                  <a:lnTo>
                    <a:pt x="46" y="32"/>
                  </a:lnTo>
                  <a:lnTo>
                    <a:pt x="46" y="109"/>
                  </a:lnTo>
                  <a:lnTo>
                    <a:pt x="0" y="111"/>
                  </a:lnTo>
                  <a:close/>
                </a:path>
              </a:pathLst>
            </a:custGeom>
            <a:solidFill>
              <a:srgbClr val="B8B8D9"/>
            </a:solidFill>
            <a:ln w="9525">
              <a:noFill/>
              <a:round/>
              <a:headEnd/>
              <a:tailEnd/>
            </a:ln>
          </p:spPr>
          <p:txBody>
            <a:bodyPr/>
            <a:lstStyle/>
            <a:p>
              <a:endParaRPr lang="en-US"/>
            </a:p>
          </p:txBody>
        </p:sp>
        <p:sp>
          <p:nvSpPr>
            <p:cNvPr id="5163" name="Freeform 19"/>
            <p:cNvSpPr>
              <a:spLocks/>
            </p:cNvSpPr>
            <p:nvPr/>
          </p:nvSpPr>
          <p:spPr bwMode="auto">
            <a:xfrm>
              <a:off x="5020" y="1988"/>
              <a:ext cx="35" cy="24"/>
            </a:xfrm>
            <a:custGeom>
              <a:avLst/>
              <a:gdLst>
                <a:gd name="T0" fmla="*/ 0 w 314"/>
                <a:gd name="T1" fmla="*/ 0 h 216"/>
                <a:gd name="T2" fmla="*/ 314 w 314"/>
                <a:gd name="T3" fmla="*/ 0 h 216"/>
                <a:gd name="T4" fmla="*/ 291 w 314"/>
                <a:gd name="T5" fmla="*/ 123 h 216"/>
                <a:gd name="T6" fmla="*/ 245 w 314"/>
                <a:gd name="T7" fmla="*/ 168 h 216"/>
                <a:gd name="T8" fmla="*/ 240 w 314"/>
                <a:gd name="T9" fmla="*/ 216 h 216"/>
                <a:gd name="T10" fmla="*/ 206 w 314"/>
                <a:gd name="T11" fmla="*/ 216 h 216"/>
                <a:gd name="T12" fmla="*/ 206 w 314"/>
                <a:gd name="T13" fmla="*/ 154 h 216"/>
                <a:gd name="T14" fmla="*/ 245 w 314"/>
                <a:gd name="T15" fmla="*/ 118 h 216"/>
                <a:gd name="T16" fmla="*/ 260 w 314"/>
                <a:gd name="T17" fmla="*/ 43 h 216"/>
                <a:gd name="T18" fmla="*/ 63 w 314"/>
                <a:gd name="T19" fmla="*/ 43 h 216"/>
                <a:gd name="T20" fmla="*/ 91 w 314"/>
                <a:gd name="T21" fmla="*/ 125 h 216"/>
                <a:gd name="T22" fmla="*/ 133 w 314"/>
                <a:gd name="T23" fmla="*/ 156 h 216"/>
                <a:gd name="T24" fmla="*/ 135 w 314"/>
                <a:gd name="T25" fmla="*/ 210 h 216"/>
                <a:gd name="T26" fmla="*/ 96 w 314"/>
                <a:gd name="T27" fmla="*/ 212 h 216"/>
                <a:gd name="T28" fmla="*/ 89 w 314"/>
                <a:gd name="T29" fmla="*/ 168 h 216"/>
                <a:gd name="T30" fmla="*/ 30 w 314"/>
                <a:gd name="T31" fmla="*/ 120 h 216"/>
                <a:gd name="T32" fmla="*/ 0 w 314"/>
                <a:gd name="T33" fmla="*/ 0 h 216"/>
                <a:gd name="T34" fmla="*/ 0 w 314"/>
                <a:gd name="T35" fmla="*/ 0 h 21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14"/>
                <a:gd name="T55" fmla="*/ 0 h 216"/>
                <a:gd name="T56" fmla="*/ 314 w 314"/>
                <a:gd name="T57" fmla="*/ 216 h 21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14" h="216">
                  <a:moveTo>
                    <a:pt x="0" y="0"/>
                  </a:moveTo>
                  <a:lnTo>
                    <a:pt x="314" y="0"/>
                  </a:lnTo>
                  <a:lnTo>
                    <a:pt x="291" y="123"/>
                  </a:lnTo>
                  <a:lnTo>
                    <a:pt x="245" y="168"/>
                  </a:lnTo>
                  <a:lnTo>
                    <a:pt x="240" y="216"/>
                  </a:lnTo>
                  <a:lnTo>
                    <a:pt x="206" y="216"/>
                  </a:lnTo>
                  <a:lnTo>
                    <a:pt x="206" y="154"/>
                  </a:lnTo>
                  <a:lnTo>
                    <a:pt x="245" y="118"/>
                  </a:lnTo>
                  <a:lnTo>
                    <a:pt x="260" y="43"/>
                  </a:lnTo>
                  <a:lnTo>
                    <a:pt x="63" y="43"/>
                  </a:lnTo>
                  <a:lnTo>
                    <a:pt x="91" y="125"/>
                  </a:lnTo>
                  <a:lnTo>
                    <a:pt x="133" y="156"/>
                  </a:lnTo>
                  <a:lnTo>
                    <a:pt x="135" y="210"/>
                  </a:lnTo>
                  <a:lnTo>
                    <a:pt x="96" y="212"/>
                  </a:lnTo>
                  <a:lnTo>
                    <a:pt x="89" y="168"/>
                  </a:lnTo>
                  <a:lnTo>
                    <a:pt x="30" y="120"/>
                  </a:lnTo>
                  <a:lnTo>
                    <a:pt x="0" y="0"/>
                  </a:lnTo>
                  <a:close/>
                </a:path>
              </a:pathLst>
            </a:custGeom>
            <a:solidFill>
              <a:srgbClr val="B8B8D9"/>
            </a:solidFill>
            <a:ln w="9525">
              <a:noFill/>
              <a:round/>
              <a:headEnd/>
              <a:tailEnd/>
            </a:ln>
          </p:spPr>
          <p:txBody>
            <a:bodyPr/>
            <a:lstStyle/>
            <a:p>
              <a:endParaRPr lang="en-US"/>
            </a:p>
          </p:txBody>
        </p:sp>
        <p:sp>
          <p:nvSpPr>
            <p:cNvPr id="5164" name="Freeform 20"/>
            <p:cNvSpPr>
              <a:spLocks/>
            </p:cNvSpPr>
            <p:nvPr/>
          </p:nvSpPr>
          <p:spPr bwMode="auto">
            <a:xfrm>
              <a:off x="5017" y="2009"/>
              <a:ext cx="44" cy="77"/>
            </a:xfrm>
            <a:custGeom>
              <a:avLst/>
              <a:gdLst>
                <a:gd name="T0" fmla="*/ 2 w 393"/>
                <a:gd name="T1" fmla="*/ 0 h 691"/>
                <a:gd name="T2" fmla="*/ 393 w 393"/>
                <a:gd name="T3" fmla="*/ 0 h 691"/>
                <a:gd name="T4" fmla="*/ 393 w 393"/>
                <a:gd name="T5" fmla="*/ 691 h 691"/>
                <a:gd name="T6" fmla="*/ 347 w 393"/>
                <a:gd name="T7" fmla="*/ 691 h 691"/>
                <a:gd name="T8" fmla="*/ 347 w 393"/>
                <a:gd name="T9" fmla="*/ 37 h 691"/>
                <a:gd name="T10" fmla="*/ 55 w 393"/>
                <a:gd name="T11" fmla="*/ 37 h 691"/>
                <a:gd name="T12" fmla="*/ 55 w 393"/>
                <a:gd name="T13" fmla="*/ 691 h 691"/>
                <a:gd name="T14" fmla="*/ 0 w 393"/>
                <a:gd name="T15" fmla="*/ 691 h 691"/>
                <a:gd name="T16" fmla="*/ 2 w 393"/>
                <a:gd name="T17" fmla="*/ 0 h 691"/>
                <a:gd name="T18" fmla="*/ 2 w 393"/>
                <a:gd name="T19" fmla="*/ 0 h 69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93"/>
                <a:gd name="T31" fmla="*/ 0 h 691"/>
                <a:gd name="T32" fmla="*/ 393 w 393"/>
                <a:gd name="T33" fmla="*/ 691 h 69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93" h="691">
                  <a:moveTo>
                    <a:pt x="2" y="0"/>
                  </a:moveTo>
                  <a:lnTo>
                    <a:pt x="393" y="0"/>
                  </a:lnTo>
                  <a:lnTo>
                    <a:pt x="393" y="691"/>
                  </a:lnTo>
                  <a:lnTo>
                    <a:pt x="347" y="691"/>
                  </a:lnTo>
                  <a:lnTo>
                    <a:pt x="347" y="37"/>
                  </a:lnTo>
                  <a:lnTo>
                    <a:pt x="55" y="37"/>
                  </a:lnTo>
                  <a:lnTo>
                    <a:pt x="55" y="691"/>
                  </a:lnTo>
                  <a:lnTo>
                    <a:pt x="0" y="691"/>
                  </a:lnTo>
                  <a:lnTo>
                    <a:pt x="2" y="0"/>
                  </a:lnTo>
                  <a:close/>
                </a:path>
              </a:pathLst>
            </a:custGeom>
            <a:solidFill>
              <a:srgbClr val="B8B8D9"/>
            </a:solidFill>
            <a:ln w="9525">
              <a:noFill/>
              <a:round/>
              <a:headEnd/>
              <a:tailEnd/>
            </a:ln>
          </p:spPr>
          <p:txBody>
            <a:bodyPr/>
            <a:lstStyle/>
            <a:p>
              <a:endParaRPr lang="en-US"/>
            </a:p>
          </p:txBody>
        </p:sp>
        <p:sp>
          <p:nvSpPr>
            <p:cNvPr id="5165" name="Freeform 21"/>
            <p:cNvSpPr>
              <a:spLocks/>
            </p:cNvSpPr>
            <p:nvPr/>
          </p:nvSpPr>
          <p:spPr bwMode="auto">
            <a:xfrm>
              <a:off x="4958" y="2045"/>
              <a:ext cx="43" cy="41"/>
            </a:xfrm>
            <a:custGeom>
              <a:avLst/>
              <a:gdLst>
                <a:gd name="T0" fmla="*/ 0 w 391"/>
                <a:gd name="T1" fmla="*/ 0 h 371"/>
                <a:gd name="T2" fmla="*/ 391 w 391"/>
                <a:gd name="T3" fmla="*/ 0 h 371"/>
                <a:gd name="T4" fmla="*/ 391 w 391"/>
                <a:gd name="T5" fmla="*/ 371 h 371"/>
                <a:gd name="T6" fmla="*/ 339 w 391"/>
                <a:gd name="T7" fmla="*/ 371 h 371"/>
                <a:gd name="T8" fmla="*/ 339 w 391"/>
                <a:gd name="T9" fmla="*/ 45 h 371"/>
                <a:gd name="T10" fmla="*/ 58 w 391"/>
                <a:gd name="T11" fmla="*/ 45 h 371"/>
                <a:gd name="T12" fmla="*/ 58 w 391"/>
                <a:gd name="T13" fmla="*/ 371 h 371"/>
                <a:gd name="T14" fmla="*/ 0 w 391"/>
                <a:gd name="T15" fmla="*/ 371 h 371"/>
                <a:gd name="T16" fmla="*/ 0 w 391"/>
                <a:gd name="T17" fmla="*/ 0 h 371"/>
                <a:gd name="T18" fmla="*/ 0 w 391"/>
                <a:gd name="T19" fmla="*/ 0 h 37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91"/>
                <a:gd name="T31" fmla="*/ 0 h 371"/>
                <a:gd name="T32" fmla="*/ 391 w 391"/>
                <a:gd name="T33" fmla="*/ 371 h 37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91" h="371">
                  <a:moveTo>
                    <a:pt x="0" y="0"/>
                  </a:moveTo>
                  <a:lnTo>
                    <a:pt x="391" y="0"/>
                  </a:lnTo>
                  <a:lnTo>
                    <a:pt x="391" y="371"/>
                  </a:lnTo>
                  <a:lnTo>
                    <a:pt x="339" y="371"/>
                  </a:lnTo>
                  <a:lnTo>
                    <a:pt x="339" y="45"/>
                  </a:lnTo>
                  <a:lnTo>
                    <a:pt x="58" y="45"/>
                  </a:lnTo>
                  <a:lnTo>
                    <a:pt x="58" y="371"/>
                  </a:lnTo>
                  <a:lnTo>
                    <a:pt x="0" y="371"/>
                  </a:lnTo>
                  <a:lnTo>
                    <a:pt x="0" y="0"/>
                  </a:lnTo>
                  <a:close/>
                </a:path>
              </a:pathLst>
            </a:custGeom>
            <a:solidFill>
              <a:srgbClr val="B8B8D9"/>
            </a:solidFill>
            <a:ln w="9525">
              <a:noFill/>
              <a:round/>
              <a:headEnd/>
              <a:tailEnd/>
            </a:ln>
          </p:spPr>
          <p:txBody>
            <a:bodyPr/>
            <a:lstStyle/>
            <a:p>
              <a:endParaRPr lang="en-US"/>
            </a:p>
          </p:txBody>
        </p:sp>
        <p:sp>
          <p:nvSpPr>
            <p:cNvPr id="5166" name="Freeform 22"/>
            <p:cNvSpPr>
              <a:spLocks/>
            </p:cNvSpPr>
            <p:nvPr/>
          </p:nvSpPr>
          <p:spPr bwMode="auto">
            <a:xfrm>
              <a:off x="4971" y="2047"/>
              <a:ext cx="6" cy="39"/>
            </a:xfrm>
            <a:custGeom>
              <a:avLst/>
              <a:gdLst>
                <a:gd name="T0" fmla="*/ 0 w 54"/>
                <a:gd name="T1" fmla="*/ 0 h 355"/>
                <a:gd name="T2" fmla="*/ 0 w 54"/>
                <a:gd name="T3" fmla="*/ 355 h 355"/>
                <a:gd name="T4" fmla="*/ 54 w 54"/>
                <a:gd name="T5" fmla="*/ 355 h 355"/>
                <a:gd name="T6" fmla="*/ 54 w 54"/>
                <a:gd name="T7" fmla="*/ 12 h 355"/>
                <a:gd name="T8" fmla="*/ 0 w 54"/>
                <a:gd name="T9" fmla="*/ 0 h 355"/>
                <a:gd name="T10" fmla="*/ 0 w 54"/>
                <a:gd name="T11" fmla="*/ 0 h 355"/>
                <a:gd name="T12" fmla="*/ 0 60000 65536"/>
                <a:gd name="T13" fmla="*/ 0 60000 65536"/>
                <a:gd name="T14" fmla="*/ 0 60000 65536"/>
                <a:gd name="T15" fmla="*/ 0 60000 65536"/>
                <a:gd name="T16" fmla="*/ 0 60000 65536"/>
                <a:gd name="T17" fmla="*/ 0 60000 65536"/>
                <a:gd name="T18" fmla="*/ 0 w 54"/>
                <a:gd name="T19" fmla="*/ 0 h 355"/>
                <a:gd name="T20" fmla="*/ 54 w 54"/>
                <a:gd name="T21" fmla="*/ 355 h 355"/>
              </a:gdLst>
              <a:ahLst/>
              <a:cxnLst>
                <a:cxn ang="T12">
                  <a:pos x="T0" y="T1"/>
                </a:cxn>
                <a:cxn ang="T13">
                  <a:pos x="T2" y="T3"/>
                </a:cxn>
                <a:cxn ang="T14">
                  <a:pos x="T4" y="T5"/>
                </a:cxn>
                <a:cxn ang="T15">
                  <a:pos x="T6" y="T7"/>
                </a:cxn>
                <a:cxn ang="T16">
                  <a:pos x="T8" y="T9"/>
                </a:cxn>
                <a:cxn ang="T17">
                  <a:pos x="T10" y="T11"/>
                </a:cxn>
              </a:cxnLst>
              <a:rect l="T18" t="T19" r="T20" b="T21"/>
              <a:pathLst>
                <a:path w="54" h="355">
                  <a:moveTo>
                    <a:pt x="0" y="0"/>
                  </a:moveTo>
                  <a:lnTo>
                    <a:pt x="0" y="355"/>
                  </a:lnTo>
                  <a:lnTo>
                    <a:pt x="54" y="355"/>
                  </a:lnTo>
                  <a:lnTo>
                    <a:pt x="54" y="12"/>
                  </a:lnTo>
                  <a:lnTo>
                    <a:pt x="0" y="0"/>
                  </a:lnTo>
                  <a:close/>
                </a:path>
              </a:pathLst>
            </a:custGeom>
            <a:solidFill>
              <a:srgbClr val="B8B8D9"/>
            </a:solidFill>
            <a:ln w="9525">
              <a:noFill/>
              <a:round/>
              <a:headEnd/>
              <a:tailEnd/>
            </a:ln>
          </p:spPr>
          <p:txBody>
            <a:bodyPr/>
            <a:lstStyle/>
            <a:p>
              <a:endParaRPr lang="en-US"/>
            </a:p>
          </p:txBody>
        </p:sp>
        <p:sp>
          <p:nvSpPr>
            <p:cNvPr id="5167" name="Freeform 23"/>
            <p:cNvSpPr>
              <a:spLocks/>
            </p:cNvSpPr>
            <p:nvPr/>
          </p:nvSpPr>
          <p:spPr bwMode="auto">
            <a:xfrm>
              <a:off x="4983" y="2047"/>
              <a:ext cx="7" cy="39"/>
            </a:xfrm>
            <a:custGeom>
              <a:avLst/>
              <a:gdLst>
                <a:gd name="T0" fmla="*/ 0 w 60"/>
                <a:gd name="T1" fmla="*/ 0 h 352"/>
                <a:gd name="T2" fmla="*/ 0 w 60"/>
                <a:gd name="T3" fmla="*/ 352 h 352"/>
                <a:gd name="T4" fmla="*/ 60 w 60"/>
                <a:gd name="T5" fmla="*/ 352 h 352"/>
                <a:gd name="T6" fmla="*/ 60 w 60"/>
                <a:gd name="T7" fmla="*/ 3 h 352"/>
                <a:gd name="T8" fmla="*/ 0 w 60"/>
                <a:gd name="T9" fmla="*/ 0 h 352"/>
                <a:gd name="T10" fmla="*/ 0 w 60"/>
                <a:gd name="T11" fmla="*/ 0 h 352"/>
                <a:gd name="T12" fmla="*/ 0 60000 65536"/>
                <a:gd name="T13" fmla="*/ 0 60000 65536"/>
                <a:gd name="T14" fmla="*/ 0 60000 65536"/>
                <a:gd name="T15" fmla="*/ 0 60000 65536"/>
                <a:gd name="T16" fmla="*/ 0 60000 65536"/>
                <a:gd name="T17" fmla="*/ 0 60000 65536"/>
                <a:gd name="T18" fmla="*/ 0 w 60"/>
                <a:gd name="T19" fmla="*/ 0 h 352"/>
                <a:gd name="T20" fmla="*/ 60 w 60"/>
                <a:gd name="T21" fmla="*/ 352 h 352"/>
              </a:gdLst>
              <a:ahLst/>
              <a:cxnLst>
                <a:cxn ang="T12">
                  <a:pos x="T0" y="T1"/>
                </a:cxn>
                <a:cxn ang="T13">
                  <a:pos x="T2" y="T3"/>
                </a:cxn>
                <a:cxn ang="T14">
                  <a:pos x="T4" y="T5"/>
                </a:cxn>
                <a:cxn ang="T15">
                  <a:pos x="T6" y="T7"/>
                </a:cxn>
                <a:cxn ang="T16">
                  <a:pos x="T8" y="T9"/>
                </a:cxn>
                <a:cxn ang="T17">
                  <a:pos x="T10" y="T11"/>
                </a:cxn>
              </a:cxnLst>
              <a:rect l="T18" t="T19" r="T20" b="T21"/>
              <a:pathLst>
                <a:path w="60" h="352">
                  <a:moveTo>
                    <a:pt x="0" y="0"/>
                  </a:moveTo>
                  <a:lnTo>
                    <a:pt x="0" y="352"/>
                  </a:lnTo>
                  <a:lnTo>
                    <a:pt x="60" y="352"/>
                  </a:lnTo>
                  <a:lnTo>
                    <a:pt x="60" y="3"/>
                  </a:lnTo>
                  <a:lnTo>
                    <a:pt x="0" y="0"/>
                  </a:lnTo>
                  <a:close/>
                </a:path>
              </a:pathLst>
            </a:custGeom>
            <a:solidFill>
              <a:srgbClr val="B8B8D9"/>
            </a:solidFill>
            <a:ln w="9525">
              <a:noFill/>
              <a:round/>
              <a:headEnd/>
              <a:tailEnd/>
            </a:ln>
          </p:spPr>
          <p:txBody>
            <a:bodyPr/>
            <a:lstStyle/>
            <a:p>
              <a:endParaRPr lang="en-US"/>
            </a:p>
          </p:txBody>
        </p:sp>
        <p:sp>
          <p:nvSpPr>
            <p:cNvPr id="5168" name="Freeform 24"/>
            <p:cNvSpPr>
              <a:spLocks/>
            </p:cNvSpPr>
            <p:nvPr/>
          </p:nvSpPr>
          <p:spPr bwMode="auto">
            <a:xfrm>
              <a:off x="4961" y="2056"/>
              <a:ext cx="38" cy="7"/>
            </a:xfrm>
            <a:custGeom>
              <a:avLst/>
              <a:gdLst>
                <a:gd name="T0" fmla="*/ 0 w 345"/>
                <a:gd name="T1" fmla="*/ 0 h 61"/>
                <a:gd name="T2" fmla="*/ 345 w 345"/>
                <a:gd name="T3" fmla="*/ 0 h 61"/>
                <a:gd name="T4" fmla="*/ 345 w 345"/>
                <a:gd name="T5" fmla="*/ 61 h 61"/>
                <a:gd name="T6" fmla="*/ 6 w 345"/>
                <a:gd name="T7" fmla="*/ 61 h 61"/>
                <a:gd name="T8" fmla="*/ 0 w 345"/>
                <a:gd name="T9" fmla="*/ 0 h 61"/>
                <a:gd name="T10" fmla="*/ 0 w 345"/>
                <a:gd name="T11" fmla="*/ 0 h 61"/>
                <a:gd name="T12" fmla="*/ 0 60000 65536"/>
                <a:gd name="T13" fmla="*/ 0 60000 65536"/>
                <a:gd name="T14" fmla="*/ 0 60000 65536"/>
                <a:gd name="T15" fmla="*/ 0 60000 65536"/>
                <a:gd name="T16" fmla="*/ 0 60000 65536"/>
                <a:gd name="T17" fmla="*/ 0 60000 65536"/>
                <a:gd name="T18" fmla="*/ 0 w 345"/>
                <a:gd name="T19" fmla="*/ 0 h 61"/>
                <a:gd name="T20" fmla="*/ 345 w 345"/>
                <a:gd name="T21" fmla="*/ 61 h 61"/>
              </a:gdLst>
              <a:ahLst/>
              <a:cxnLst>
                <a:cxn ang="T12">
                  <a:pos x="T0" y="T1"/>
                </a:cxn>
                <a:cxn ang="T13">
                  <a:pos x="T2" y="T3"/>
                </a:cxn>
                <a:cxn ang="T14">
                  <a:pos x="T4" y="T5"/>
                </a:cxn>
                <a:cxn ang="T15">
                  <a:pos x="T6" y="T7"/>
                </a:cxn>
                <a:cxn ang="T16">
                  <a:pos x="T8" y="T9"/>
                </a:cxn>
                <a:cxn ang="T17">
                  <a:pos x="T10" y="T11"/>
                </a:cxn>
              </a:cxnLst>
              <a:rect l="T18" t="T19" r="T20" b="T21"/>
              <a:pathLst>
                <a:path w="345" h="61">
                  <a:moveTo>
                    <a:pt x="0" y="0"/>
                  </a:moveTo>
                  <a:lnTo>
                    <a:pt x="345" y="0"/>
                  </a:lnTo>
                  <a:lnTo>
                    <a:pt x="345" y="61"/>
                  </a:lnTo>
                  <a:lnTo>
                    <a:pt x="6" y="61"/>
                  </a:lnTo>
                  <a:lnTo>
                    <a:pt x="0" y="0"/>
                  </a:lnTo>
                  <a:close/>
                </a:path>
              </a:pathLst>
            </a:custGeom>
            <a:solidFill>
              <a:srgbClr val="B8B8D9"/>
            </a:solidFill>
            <a:ln w="9525">
              <a:noFill/>
              <a:round/>
              <a:headEnd/>
              <a:tailEnd/>
            </a:ln>
          </p:spPr>
          <p:txBody>
            <a:bodyPr/>
            <a:lstStyle/>
            <a:p>
              <a:endParaRPr lang="en-US"/>
            </a:p>
          </p:txBody>
        </p:sp>
        <p:sp>
          <p:nvSpPr>
            <p:cNvPr id="5169" name="Freeform 25"/>
            <p:cNvSpPr>
              <a:spLocks/>
            </p:cNvSpPr>
            <p:nvPr/>
          </p:nvSpPr>
          <p:spPr bwMode="auto">
            <a:xfrm>
              <a:off x="4961" y="2069"/>
              <a:ext cx="38" cy="6"/>
            </a:xfrm>
            <a:custGeom>
              <a:avLst/>
              <a:gdLst>
                <a:gd name="T0" fmla="*/ 0 w 339"/>
                <a:gd name="T1" fmla="*/ 0 h 55"/>
                <a:gd name="T2" fmla="*/ 339 w 339"/>
                <a:gd name="T3" fmla="*/ 0 h 55"/>
                <a:gd name="T4" fmla="*/ 339 w 339"/>
                <a:gd name="T5" fmla="*/ 55 h 55"/>
                <a:gd name="T6" fmla="*/ 0 w 339"/>
                <a:gd name="T7" fmla="*/ 55 h 55"/>
                <a:gd name="T8" fmla="*/ 0 w 339"/>
                <a:gd name="T9" fmla="*/ 0 h 55"/>
                <a:gd name="T10" fmla="*/ 0 w 339"/>
                <a:gd name="T11" fmla="*/ 0 h 55"/>
                <a:gd name="T12" fmla="*/ 0 60000 65536"/>
                <a:gd name="T13" fmla="*/ 0 60000 65536"/>
                <a:gd name="T14" fmla="*/ 0 60000 65536"/>
                <a:gd name="T15" fmla="*/ 0 60000 65536"/>
                <a:gd name="T16" fmla="*/ 0 60000 65536"/>
                <a:gd name="T17" fmla="*/ 0 60000 65536"/>
                <a:gd name="T18" fmla="*/ 0 w 339"/>
                <a:gd name="T19" fmla="*/ 0 h 55"/>
                <a:gd name="T20" fmla="*/ 339 w 339"/>
                <a:gd name="T21" fmla="*/ 55 h 55"/>
              </a:gdLst>
              <a:ahLst/>
              <a:cxnLst>
                <a:cxn ang="T12">
                  <a:pos x="T0" y="T1"/>
                </a:cxn>
                <a:cxn ang="T13">
                  <a:pos x="T2" y="T3"/>
                </a:cxn>
                <a:cxn ang="T14">
                  <a:pos x="T4" y="T5"/>
                </a:cxn>
                <a:cxn ang="T15">
                  <a:pos x="T6" y="T7"/>
                </a:cxn>
                <a:cxn ang="T16">
                  <a:pos x="T8" y="T9"/>
                </a:cxn>
                <a:cxn ang="T17">
                  <a:pos x="T10" y="T11"/>
                </a:cxn>
              </a:cxnLst>
              <a:rect l="T18" t="T19" r="T20" b="T21"/>
              <a:pathLst>
                <a:path w="339" h="55">
                  <a:moveTo>
                    <a:pt x="0" y="0"/>
                  </a:moveTo>
                  <a:lnTo>
                    <a:pt x="339" y="0"/>
                  </a:lnTo>
                  <a:lnTo>
                    <a:pt x="339" y="55"/>
                  </a:lnTo>
                  <a:lnTo>
                    <a:pt x="0" y="55"/>
                  </a:lnTo>
                  <a:lnTo>
                    <a:pt x="0" y="0"/>
                  </a:lnTo>
                  <a:close/>
                </a:path>
              </a:pathLst>
            </a:custGeom>
            <a:solidFill>
              <a:srgbClr val="B8B8D9"/>
            </a:solidFill>
            <a:ln w="9525">
              <a:noFill/>
              <a:round/>
              <a:headEnd/>
              <a:tailEnd/>
            </a:ln>
          </p:spPr>
          <p:txBody>
            <a:bodyPr/>
            <a:lstStyle/>
            <a:p>
              <a:endParaRPr lang="en-US"/>
            </a:p>
          </p:txBody>
        </p:sp>
        <p:sp>
          <p:nvSpPr>
            <p:cNvPr id="5170" name="Freeform 26"/>
            <p:cNvSpPr>
              <a:spLocks/>
            </p:cNvSpPr>
            <p:nvPr/>
          </p:nvSpPr>
          <p:spPr bwMode="auto">
            <a:xfrm>
              <a:off x="4960" y="2081"/>
              <a:ext cx="40" cy="5"/>
            </a:xfrm>
            <a:custGeom>
              <a:avLst/>
              <a:gdLst>
                <a:gd name="T0" fmla="*/ 9 w 358"/>
                <a:gd name="T1" fmla="*/ 0 h 51"/>
                <a:gd name="T2" fmla="*/ 358 w 358"/>
                <a:gd name="T3" fmla="*/ 0 h 51"/>
                <a:gd name="T4" fmla="*/ 358 w 358"/>
                <a:gd name="T5" fmla="*/ 51 h 51"/>
                <a:gd name="T6" fmla="*/ 0 w 358"/>
                <a:gd name="T7" fmla="*/ 51 h 51"/>
                <a:gd name="T8" fmla="*/ 9 w 358"/>
                <a:gd name="T9" fmla="*/ 0 h 51"/>
                <a:gd name="T10" fmla="*/ 9 w 358"/>
                <a:gd name="T11" fmla="*/ 0 h 51"/>
                <a:gd name="T12" fmla="*/ 0 60000 65536"/>
                <a:gd name="T13" fmla="*/ 0 60000 65536"/>
                <a:gd name="T14" fmla="*/ 0 60000 65536"/>
                <a:gd name="T15" fmla="*/ 0 60000 65536"/>
                <a:gd name="T16" fmla="*/ 0 60000 65536"/>
                <a:gd name="T17" fmla="*/ 0 60000 65536"/>
                <a:gd name="T18" fmla="*/ 0 w 358"/>
                <a:gd name="T19" fmla="*/ 0 h 51"/>
                <a:gd name="T20" fmla="*/ 358 w 358"/>
                <a:gd name="T21" fmla="*/ 51 h 51"/>
              </a:gdLst>
              <a:ahLst/>
              <a:cxnLst>
                <a:cxn ang="T12">
                  <a:pos x="T0" y="T1"/>
                </a:cxn>
                <a:cxn ang="T13">
                  <a:pos x="T2" y="T3"/>
                </a:cxn>
                <a:cxn ang="T14">
                  <a:pos x="T4" y="T5"/>
                </a:cxn>
                <a:cxn ang="T15">
                  <a:pos x="T6" y="T7"/>
                </a:cxn>
                <a:cxn ang="T16">
                  <a:pos x="T8" y="T9"/>
                </a:cxn>
                <a:cxn ang="T17">
                  <a:pos x="T10" y="T11"/>
                </a:cxn>
              </a:cxnLst>
              <a:rect l="T18" t="T19" r="T20" b="T21"/>
              <a:pathLst>
                <a:path w="358" h="51">
                  <a:moveTo>
                    <a:pt x="9" y="0"/>
                  </a:moveTo>
                  <a:lnTo>
                    <a:pt x="358" y="0"/>
                  </a:lnTo>
                  <a:lnTo>
                    <a:pt x="358" y="51"/>
                  </a:lnTo>
                  <a:lnTo>
                    <a:pt x="0" y="51"/>
                  </a:lnTo>
                  <a:lnTo>
                    <a:pt x="9" y="0"/>
                  </a:lnTo>
                  <a:close/>
                </a:path>
              </a:pathLst>
            </a:custGeom>
            <a:solidFill>
              <a:srgbClr val="B8B8D9"/>
            </a:solidFill>
            <a:ln w="9525">
              <a:noFill/>
              <a:round/>
              <a:headEnd/>
              <a:tailEnd/>
            </a:ln>
          </p:spPr>
          <p:txBody>
            <a:bodyPr/>
            <a:lstStyle/>
            <a:p>
              <a:endParaRPr lang="en-US"/>
            </a:p>
          </p:txBody>
        </p:sp>
        <p:sp>
          <p:nvSpPr>
            <p:cNvPr id="5171" name="Freeform 27"/>
            <p:cNvSpPr>
              <a:spLocks/>
            </p:cNvSpPr>
            <p:nvPr/>
          </p:nvSpPr>
          <p:spPr bwMode="auto">
            <a:xfrm>
              <a:off x="4987" y="1991"/>
              <a:ext cx="26" cy="95"/>
            </a:xfrm>
            <a:custGeom>
              <a:avLst/>
              <a:gdLst>
                <a:gd name="T0" fmla="*/ 0 w 234"/>
                <a:gd name="T1" fmla="*/ 453 h 857"/>
                <a:gd name="T2" fmla="*/ 0 w 234"/>
                <a:gd name="T3" fmla="*/ 0 h 857"/>
                <a:gd name="T4" fmla="*/ 234 w 234"/>
                <a:gd name="T5" fmla="*/ 0 h 857"/>
                <a:gd name="T6" fmla="*/ 234 w 234"/>
                <a:gd name="T7" fmla="*/ 857 h 857"/>
                <a:gd name="T8" fmla="*/ 176 w 234"/>
                <a:gd name="T9" fmla="*/ 857 h 857"/>
                <a:gd name="T10" fmla="*/ 176 w 234"/>
                <a:gd name="T11" fmla="*/ 45 h 857"/>
                <a:gd name="T12" fmla="*/ 43 w 234"/>
                <a:gd name="T13" fmla="*/ 45 h 857"/>
                <a:gd name="T14" fmla="*/ 43 w 234"/>
                <a:gd name="T15" fmla="*/ 453 h 857"/>
                <a:gd name="T16" fmla="*/ 0 w 234"/>
                <a:gd name="T17" fmla="*/ 453 h 857"/>
                <a:gd name="T18" fmla="*/ 0 w 234"/>
                <a:gd name="T19" fmla="*/ 453 h 85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34"/>
                <a:gd name="T31" fmla="*/ 0 h 857"/>
                <a:gd name="T32" fmla="*/ 234 w 234"/>
                <a:gd name="T33" fmla="*/ 857 h 85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34" h="857">
                  <a:moveTo>
                    <a:pt x="0" y="453"/>
                  </a:moveTo>
                  <a:lnTo>
                    <a:pt x="0" y="0"/>
                  </a:lnTo>
                  <a:lnTo>
                    <a:pt x="234" y="0"/>
                  </a:lnTo>
                  <a:lnTo>
                    <a:pt x="234" y="857"/>
                  </a:lnTo>
                  <a:lnTo>
                    <a:pt x="176" y="857"/>
                  </a:lnTo>
                  <a:lnTo>
                    <a:pt x="176" y="45"/>
                  </a:lnTo>
                  <a:lnTo>
                    <a:pt x="43" y="45"/>
                  </a:lnTo>
                  <a:lnTo>
                    <a:pt x="43" y="453"/>
                  </a:lnTo>
                  <a:lnTo>
                    <a:pt x="0" y="453"/>
                  </a:lnTo>
                  <a:close/>
                </a:path>
              </a:pathLst>
            </a:custGeom>
            <a:solidFill>
              <a:srgbClr val="B8B8D9"/>
            </a:solidFill>
            <a:ln w="9525">
              <a:noFill/>
              <a:round/>
              <a:headEnd/>
              <a:tailEnd/>
            </a:ln>
          </p:spPr>
          <p:txBody>
            <a:bodyPr/>
            <a:lstStyle/>
            <a:p>
              <a:endParaRPr lang="en-US"/>
            </a:p>
          </p:txBody>
        </p:sp>
        <p:sp>
          <p:nvSpPr>
            <p:cNvPr id="5172" name="Freeform 28"/>
            <p:cNvSpPr>
              <a:spLocks/>
            </p:cNvSpPr>
            <p:nvPr/>
          </p:nvSpPr>
          <p:spPr bwMode="auto">
            <a:xfrm>
              <a:off x="5024" y="1994"/>
              <a:ext cx="27" cy="3"/>
            </a:xfrm>
            <a:custGeom>
              <a:avLst/>
              <a:gdLst>
                <a:gd name="T0" fmla="*/ 0 w 243"/>
                <a:gd name="T1" fmla="*/ 0 h 25"/>
                <a:gd name="T2" fmla="*/ 243 w 243"/>
                <a:gd name="T3" fmla="*/ 0 h 25"/>
                <a:gd name="T4" fmla="*/ 243 w 243"/>
                <a:gd name="T5" fmla="*/ 25 h 25"/>
                <a:gd name="T6" fmla="*/ 15 w 243"/>
                <a:gd name="T7" fmla="*/ 25 h 25"/>
                <a:gd name="T8" fmla="*/ 0 w 243"/>
                <a:gd name="T9" fmla="*/ 0 h 25"/>
                <a:gd name="T10" fmla="*/ 0 w 243"/>
                <a:gd name="T11" fmla="*/ 0 h 25"/>
                <a:gd name="T12" fmla="*/ 0 60000 65536"/>
                <a:gd name="T13" fmla="*/ 0 60000 65536"/>
                <a:gd name="T14" fmla="*/ 0 60000 65536"/>
                <a:gd name="T15" fmla="*/ 0 60000 65536"/>
                <a:gd name="T16" fmla="*/ 0 60000 65536"/>
                <a:gd name="T17" fmla="*/ 0 60000 65536"/>
                <a:gd name="T18" fmla="*/ 0 w 243"/>
                <a:gd name="T19" fmla="*/ 0 h 25"/>
                <a:gd name="T20" fmla="*/ 243 w 243"/>
                <a:gd name="T21" fmla="*/ 25 h 25"/>
              </a:gdLst>
              <a:ahLst/>
              <a:cxnLst>
                <a:cxn ang="T12">
                  <a:pos x="T0" y="T1"/>
                </a:cxn>
                <a:cxn ang="T13">
                  <a:pos x="T2" y="T3"/>
                </a:cxn>
                <a:cxn ang="T14">
                  <a:pos x="T4" y="T5"/>
                </a:cxn>
                <a:cxn ang="T15">
                  <a:pos x="T6" y="T7"/>
                </a:cxn>
                <a:cxn ang="T16">
                  <a:pos x="T8" y="T9"/>
                </a:cxn>
                <a:cxn ang="T17">
                  <a:pos x="T10" y="T11"/>
                </a:cxn>
              </a:cxnLst>
              <a:rect l="T18" t="T19" r="T20" b="T21"/>
              <a:pathLst>
                <a:path w="243" h="25">
                  <a:moveTo>
                    <a:pt x="0" y="0"/>
                  </a:moveTo>
                  <a:lnTo>
                    <a:pt x="243" y="0"/>
                  </a:lnTo>
                  <a:lnTo>
                    <a:pt x="243" y="25"/>
                  </a:lnTo>
                  <a:lnTo>
                    <a:pt x="15" y="25"/>
                  </a:lnTo>
                  <a:lnTo>
                    <a:pt x="0" y="0"/>
                  </a:lnTo>
                  <a:close/>
                </a:path>
              </a:pathLst>
            </a:custGeom>
            <a:solidFill>
              <a:srgbClr val="B8B8D9"/>
            </a:solidFill>
            <a:ln w="9525">
              <a:noFill/>
              <a:round/>
              <a:headEnd/>
              <a:tailEnd/>
            </a:ln>
          </p:spPr>
          <p:txBody>
            <a:bodyPr/>
            <a:lstStyle/>
            <a:p>
              <a:endParaRPr lang="en-US"/>
            </a:p>
          </p:txBody>
        </p:sp>
        <p:sp>
          <p:nvSpPr>
            <p:cNvPr id="5173" name="Freeform 29"/>
            <p:cNvSpPr>
              <a:spLocks/>
            </p:cNvSpPr>
            <p:nvPr/>
          </p:nvSpPr>
          <p:spPr bwMode="auto">
            <a:xfrm>
              <a:off x="5027" y="2001"/>
              <a:ext cx="22" cy="3"/>
            </a:xfrm>
            <a:custGeom>
              <a:avLst/>
              <a:gdLst>
                <a:gd name="T0" fmla="*/ 0 w 195"/>
                <a:gd name="T1" fmla="*/ 0 h 28"/>
                <a:gd name="T2" fmla="*/ 195 w 195"/>
                <a:gd name="T3" fmla="*/ 0 h 28"/>
                <a:gd name="T4" fmla="*/ 164 w 195"/>
                <a:gd name="T5" fmla="*/ 28 h 28"/>
                <a:gd name="T6" fmla="*/ 24 w 195"/>
                <a:gd name="T7" fmla="*/ 28 h 28"/>
                <a:gd name="T8" fmla="*/ 0 w 195"/>
                <a:gd name="T9" fmla="*/ 0 h 28"/>
                <a:gd name="T10" fmla="*/ 0 w 195"/>
                <a:gd name="T11" fmla="*/ 0 h 28"/>
                <a:gd name="T12" fmla="*/ 0 60000 65536"/>
                <a:gd name="T13" fmla="*/ 0 60000 65536"/>
                <a:gd name="T14" fmla="*/ 0 60000 65536"/>
                <a:gd name="T15" fmla="*/ 0 60000 65536"/>
                <a:gd name="T16" fmla="*/ 0 60000 65536"/>
                <a:gd name="T17" fmla="*/ 0 60000 65536"/>
                <a:gd name="T18" fmla="*/ 0 w 195"/>
                <a:gd name="T19" fmla="*/ 0 h 28"/>
                <a:gd name="T20" fmla="*/ 195 w 195"/>
                <a:gd name="T21" fmla="*/ 28 h 28"/>
              </a:gdLst>
              <a:ahLst/>
              <a:cxnLst>
                <a:cxn ang="T12">
                  <a:pos x="T0" y="T1"/>
                </a:cxn>
                <a:cxn ang="T13">
                  <a:pos x="T2" y="T3"/>
                </a:cxn>
                <a:cxn ang="T14">
                  <a:pos x="T4" y="T5"/>
                </a:cxn>
                <a:cxn ang="T15">
                  <a:pos x="T6" y="T7"/>
                </a:cxn>
                <a:cxn ang="T16">
                  <a:pos x="T8" y="T9"/>
                </a:cxn>
                <a:cxn ang="T17">
                  <a:pos x="T10" y="T11"/>
                </a:cxn>
              </a:cxnLst>
              <a:rect l="T18" t="T19" r="T20" b="T21"/>
              <a:pathLst>
                <a:path w="195" h="28">
                  <a:moveTo>
                    <a:pt x="0" y="0"/>
                  </a:moveTo>
                  <a:lnTo>
                    <a:pt x="195" y="0"/>
                  </a:lnTo>
                  <a:lnTo>
                    <a:pt x="164" y="28"/>
                  </a:lnTo>
                  <a:lnTo>
                    <a:pt x="24" y="28"/>
                  </a:lnTo>
                  <a:lnTo>
                    <a:pt x="0" y="0"/>
                  </a:lnTo>
                  <a:close/>
                </a:path>
              </a:pathLst>
            </a:custGeom>
            <a:solidFill>
              <a:srgbClr val="B8B8D9"/>
            </a:solidFill>
            <a:ln w="9525">
              <a:noFill/>
              <a:round/>
              <a:headEnd/>
              <a:tailEnd/>
            </a:ln>
          </p:spPr>
          <p:txBody>
            <a:bodyPr/>
            <a:lstStyle/>
            <a:p>
              <a:endParaRPr lang="en-US"/>
            </a:p>
          </p:txBody>
        </p:sp>
        <p:sp>
          <p:nvSpPr>
            <p:cNvPr id="5174" name="Freeform 30"/>
            <p:cNvSpPr>
              <a:spLocks/>
            </p:cNvSpPr>
            <p:nvPr/>
          </p:nvSpPr>
          <p:spPr bwMode="auto">
            <a:xfrm>
              <a:off x="5028" y="2018"/>
              <a:ext cx="6" cy="8"/>
            </a:xfrm>
            <a:custGeom>
              <a:avLst/>
              <a:gdLst>
                <a:gd name="T0" fmla="*/ 0 w 48"/>
                <a:gd name="T1" fmla="*/ 71 h 71"/>
                <a:gd name="T2" fmla="*/ 48 w 48"/>
                <a:gd name="T3" fmla="*/ 71 h 71"/>
                <a:gd name="T4" fmla="*/ 48 w 48"/>
                <a:gd name="T5" fmla="*/ 0 h 71"/>
                <a:gd name="T6" fmla="*/ 0 w 48"/>
                <a:gd name="T7" fmla="*/ 0 h 71"/>
                <a:gd name="T8" fmla="*/ 0 w 48"/>
                <a:gd name="T9" fmla="*/ 71 h 71"/>
                <a:gd name="T10" fmla="*/ 0 w 48"/>
                <a:gd name="T11" fmla="*/ 71 h 71"/>
                <a:gd name="T12" fmla="*/ 0 60000 65536"/>
                <a:gd name="T13" fmla="*/ 0 60000 65536"/>
                <a:gd name="T14" fmla="*/ 0 60000 65536"/>
                <a:gd name="T15" fmla="*/ 0 60000 65536"/>
                <a:gd name="T16" fmla="*/ 0 60000 65536"/>
                <a:gd name="T17" fmla="*/ 0 60000 65536"/>
                <a:gd name="T18" fmla="*/ 0 w 48"/>
                <a:gd name="T19" fmla="*/ 0 h 71"/>
                <a:gd name="T20" fmla="*/ 48 w 48"/>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48" h="71">
                  <a:moveTo>
                    <a:pt x="0" y="71"/>
                  </a:moveTo>
                  <a:lnTo>
                    <a:pt x="48" y="71"/>
                  </a:lnTo>
                  <a:lnTo>
                    <a:pt x="48" y="0"/>
                  </a:lnTo>
                  <a:lnTo>
                    <a:pt x="0" y="0"/>
                  </a:lnTo>
                  <a:lnTo>
                    <a:pt x="0" y="71"/>
                  </a:lnTo>
                  <a:close/>
                </a:path>
              </a:pathLst>
            </a:custGeom>
            <a:solidFill>
              <a:srgbClr val="B8B8D9"/>
            </a:solidFill>
            <a:ln w="9525">
              <a:noFill/>
              <a:round/>
              <a:headEnd/>
              <a:tailEnd/>
            </a:ln>
          </p:spPr>
          <p:txBody>
            <a:bodyPr/>
            <a:lstStyle/>
            <a:p>
              <a:endParaRPr lang="en-US"/>
            </a:p>
          </p:txBody>
        </p:sp>
        <p:sp>
          <p:nvSpPr>
            <p:cNvPr id="5175" name="Freeform 31"/>
            <p:cNvSpPr>
              <a:spLocks/>
            </p:cNvSpPr>
            <p:nvPr/>
          </p:nvSpPr>
          <p:spPr bwMode="auto">
            <a:xfrm>
              <a:off x="5037" y="2018"/>
              <a:ext cx="5" cy="8"/>
            </a:xfrm>
            <a:custGeom>
              <a:avLst/>
              <a:gdLst>
                <a:gd name="T0" fmla="*/ 0 w 48"/>
                <a:gd name="T1" fmla="*/ 71 h 71"/>
                <a:gd name="T2" fmla="*/ 48 w 48"/>
                <a:gd name="T3" fmla="*/ 71 h 71"/>
                <a:gd name="T4" fmla="*/ 48 w 48"/>
                <a:gd name="T5" fmla="*/ 0 h 71"/>
                <a:gd name="T6" fmla="*/ 0 w 48"/>
                <a:gd name="T7" fmla="*/ 0 h 71"/>
                <a:gd name="T8" fmla="*/ 0 w 48"/>
                <a:gd name="T9" fmla="*/ 71 h 71"/>
                <a:gd name="T10" fmla="*/ 0 w 48"/>
                <a:gd name="T11" fmla="*/ 71 h 71"/>
                <a:gd name="T12" fmla="*/ 0 60000 65536"/>
                <a:gd name="T13" fmla="*/ 0 60000 65536"/>
                <a:gd name="T14" fmla="*/ 0 60000 65536"/>
                <a:gd name="T15" fmla="*/ 0 60000 65536"/>
                <a:gd name="T16" fmla="*/ 0 60000 65536"/>
                <a:gd name="T17" fmla="*/ 0 60000 65536"/>
                <a:gd name="T18" fmla="*/ 0 w 48"/>
                <a:gd name="T19" fmla="*/ 0 h 71"/>
                <a:gd name="T20" fmla="*/ 48 w 48"/>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48" h="71">
                  <a:moveTo>
                    <a:pt x="0" y="71"/>
                  </a:moveTo>
                  <a:lnTo>
                    <a:pt x="48" y="71"/>
                  </a:lnTo>
                  <a:lnTo>
                    <a:pt x="48" y="0"/>
                  </a:lnTo>
                  <a:lnTo>
                    <a:pt x="0" y="0"/>
                  </a:lnTo>
                  <a:lnTo>
                    <a:pt x="0" y="71"/>
                  </a:lnTo>
                  <a:close/>
                </a:path>
              </a:pathLst>
            </a:custGeom>
            <a:solidFill>
              <a:srgbClr val="B8B8D9"/>
            </a:solidFill>
            <a:ln w="9525">
              <a:noFill/>
              <a:round/>
              <a:headEnd/>
              <a:tailEnd/>
            </a:ln>
          </p:spPr>
          <p:txBody>
            <a:bodyPr/>
            <a:lstStyle/>
            <a:p>
              <a:endParaRPr lang="en-US"/>
            </a:p>
          </p:txBody>
        </p:sp>
        <p:sp>
          <p:nvSpPr>
            <p:cNvPr id="5176" name="Freeform 32"/>
            <p:cNvSpPr>
              <a:spLocks/>
            </p:cNvSpPr>
            <p:nvPr/>
          </p:nvSpPr>
          <p:spPr bwMode="auto">
            <a:xfrm>
              <a:off x="5045" y="2018"/>
              <a:ext cx="5" cy="8"/>
            </a:xfrm>
            <a:custGeom>
              <a:avLst/>
              <a:gdLst>
                <a:gd name="T0" fmla="*/ 0 w 48"/>
                <a:gd name="T1" fmla="*/ 71 h 71"/>
                <a:gd name="T2" fmla="*/ 48 w 48"/>
                <a:gd name="T3" fmla="*/ 71 h 71"/>
                <a:gd name="T4" fmla="*/ 48 w 48"/>
                <a:gd name="T5" fmla="*/ 0 h 71"/>
                <a:gd name="T6" fmla="*/ 0 w 48"/>
                <a:gd name="T7" fmla="*/ 0 h 71"/>
                <a:gd name="T8" fmla="*/ 0 w 48"/>
                <a:gd name="T9" fmla="*/ 71 h 71"/>
                <a:gd name="T10" fmla="*/ 0 w 48"/>
                <a:gd name="T11" fmla="*/ 71 h 71"/>
                <a:gd name="T12" fmla="*/ 0 60000 65536"/>
                <a:gd name="T13" fmla="*/ 0 60000 65536"/>
                <a:gd name="T14" fmla="*/ 0 60000 65536"/>
                <a:gd name="T15" fmla="*/ 0 60000 65536"/>
                <a:gd name="T16" fmla="*/ 0 60000 65536"/>
                <a:gd name="T17" fmla="*/ 0 60000 65536"/>
                <a:gd name="T18" fmla="*/ 0 w 48"/>
                <a:gd name="T19" fmla="*/ 0 h 71"/>
                <a:gd name="T20" fmla="*/ 48 w 48"/>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48" h="71">
                  <a:moveTo>
                    <a:pt x="0" y="71"/>
                  </a:moveTo>
                  <a:lnTo>
                    <a:pt x="48" y="71"/>
                  </a:lnTo>
                  <a:lnTo>
                    <a:pt x="48" y="0"/>
                  </a:lnTo>
                  <a:lnTo>
                    <a:pt x="0" y="0"/>
                  </a:lnTo>
                  <a:lnTo>
                    <a:pt x="0" y="71"/>
                  </a:lnTo>
                  <a:close/>
                </a:path>
              </a:pathLst>
            </a:custGeom>
            <a:solidFill>
              <a:srgbClr val="B8B8D9"/>
            </a:solidFill>
            <a:ln w="9525">
              <a:noFill/>
              <a:round/>
              <a:headEnd/>
              <a:tailEnd/>
            </a:ln>
          </p:spPr>
          <p:txBody>
            <a:bodyPr/>
            <a:lstStyle/>
            <a:p>
              <a:endParaRPr lang="en-US"/>
            </a:p>
          </p:txBody>
        </p:sp>
        <p:sp>
          <p:nvSpPr>
            <p:cNvPr id="5177" name="Freeform 33"/>
            <p:cNvSpPr>
              <a:spLocks/>
            </p:cNvSpPr>
            <p:nvPr/>
          </p:nvSpPr>
          <p:spPr bwMode="auto">
            <a:xfrm>
              <a:off x="5028" y="2029"/>
              <a:ext cx="6" cy="8"/>
            </a:xfrm>
            <a:custGeom>
              <a:avLst/>
              <a:gdLst>
                <a:gd name="T0" fmla="*/ 0 w 49"/>
                <a:gd name="T1" fmla="*/ 72 h 72"/>
                <a:gd name="T2" fmla="*/ 49 w 49"/>
                <a:gd name="T3" fmla="*/ 72 h 72"/>
                <a:gd name="T4" fmla="*/ 49 w 49"/>
                <a:gd name="T5" fmla="*/ 0 h 72"/>
                <a:gd name="T6" fmla="*/ 0 w 49"/>
                <a:gd name="T7" fmla="*/ 0 h 72"/>
                <a:gd name="T8" fmla="*/ 0 w 49"/>
                <a:gd name="T9" fmla="*/ 72 h 72"/>
                <a:gd name="T10" fmla="*/ 0 w 49"/>
                <a:gd name="T11" fmla="*/ 72 h 72"/>
                <a:gd name="T12" fmla="*/ 0 60000 65536"/>
                <a:gd name="T13" fmla="*/ 0 60000 65536"/>
                <a:gd name="T14" fmla="*/ 0 60000 65536"/>
                <a:gd name="T15" fmla="*/ 0 60000 65536"/>
                <a:gd name="T16" fmla="*/ 0 60000 65536"/>
                <a:gd name="T17" fmla="*/ 0 60000 65536"/>
                <a:gd name="T18" fmla="*/ 0 w 49"/>
                <a:gd name="T19" fmla="*/ 0 h 72"/>
                <a:gd name="T20" fmla="*/ 49 w 49"/>
                <a:gd name="T21" fmla="*/ 72 h 72"/>
              </a:gdLst>
              <a:ahLst/>
              <a:cxnLst>
                <a:cxn ang="T12">
                  <a:pos x="T0" y="T1"/>
                </a:cxn>
                <a:cxn ang="T13">
                  <a:pos x="T2" y="T3"/>
                </a:cxn>
                <a:cxn ang="T14">
                  <a:pos x="T4" y="T5"/>
                </a:cxn>
                <a:cxn ang="T15">
                  <a:pos x="T6" y="T7"/>
                </a:cxn>
                <a:cxn ang="T16">
                  <a:pos x="T8" y="T9"/>
                </a:cxn>
                <a:cxn ang="T17">
                  <a:pos x="T10" y="T11"/>
                </a:cxn>
              </a:cxnLst>
              <a:rect l="T18" t="T19" r="T20" b="T21"/>
              <a:pathLst>
                <a:path w="49" h="72">
                  <a:moveTo>
                    <a:pt x="0" y="72"/>
                  </a:moveTo>
                  <a:lnTo>
                    <a:pt x="49" y="72"/>
                  </a:lnTo>
                  <a:lnTo>
                    <a:pt x="49" y="0"/>
                  </a:lnTo>
                  <a:lnTo>
                    <a:pt x="0" y="0"/>
                  </a:lnTo>
                  <a:lnTo>
                    <a:pt x="0" y="72"/>
                  </a:lnTo>
                  <a:close/>
                </a:path>
              </a:pathLst>
            </a:custGeom>
            <a:solidFill>
              <a:srgbClr val="B8B8D9"/>
            </a:solidFill>
            <a:ln w="9525">
              <a:noFill/>
              <a:round/>
              <a:headEnd/>
              <a:tailEnd/>
            </a:ln>
          </p:spPr>
          <p:txBody>
            <a:bodyPr/>
            <a:lstStyle/>
            <a:p>
              <a:endParaRPr lang="en-US"/>
            </a:p>
          </p:txBody>
        </p:sp>
        <p:sp>
          <p:nvSpPr>
            <p:cNvPr id="5178" name="Freeform 34"/>
            <p:cNvSpPr>
              <a:spLocks/>
            </p:cNvSpPr>
            <p:nvPr/>
          </p:nvSpPr>
          <p:spPr bwMode="auto">
            <a:xfrm>
              <a:off x="5036" y="2029"/>
              <a:ext cx="6" cy="8"/>
            </a:xfrm>
            <a:custGeom>
              <a:avLst/>
              <a:gdLst>
                <a:gd name="T0" fmla="*/ 0 w 48"/>
                <a:gd name="T1" fmla="*/ 72 h 72"/>
                <a:gd name="T2" fmla="*/ 48 w 48"/>
                <a:gd name="T3" fmla="*/ 72 h 72"/>
                <a:gd name="T4" fmla="*/ 48 w 48"/>
                <a:gd name="T5" fmla="*/ 0 h 72"/>
                <a:gd name="T6" fmla="*/ 0 w 48"/>
                <a:gd name="T7" fmla="*/ 0 h 72"/>
                <a:gd name="T8" fmla="*/ 0 w 48"/>
                <a:gd name="T9" fmla="*/ 72 h 72"/>
                <a:gd name="T10" fmla="*/ 0 w 48"/>
                <a:gd name="T11" fmla="*/ 72 h 72"/>
                <a:gd name="T12" fmla="*/ 0 60000 65536"/>
                <a:gd name="T13" fmla="*/ 0 60000 65536"/>
                <a:gd name="T14" fmla="*/ 0 60000 65536"/>
                <a:gd name="T15" fmla="*/ 0 60000 65536"/>
                <a:gd name="T16" fmla="*/ 0 60000 65536"/>
                <a:gd name="T17" fmla="*/ 0 60000 65536"/>
                <a:gd name="T18" fmla="*/ 0 w 48"/>
                <a:gd name="T19" fmla="*/ 0 h 72"/>
                <a:gd name="T20" fmla="*/ 48 w 48"/>
                <a:gd name="T21" fmla="*/ 72 h 72"/>
              </a:gdLst>
              <a:ahLst/>
              <a:cxnLst>
                <a:cxn ang="T12">
                  <a:pos x="T0" y="T1"/>
                </a:cxn>
                <a:cxn ang="T13">
                  <a:pos x="T2" y="T3"/>
                </a:cxn>
                <a:cxn ang="T14">
                  <a:pos x="T4" y="T5"/>
                </a:cxn>
                <a:cxn ang="T15">
                  <a:pos x="T6" y="T7"/>
                </a:cxn>
                <a:cxn ang="T16">
                  <a:pos x="T8" y="T9"/>
                </a:cxn>
                <a:cxn ang="T17">
                  <a:pos x="T10" y="T11"/>
                </a:cxn>
              </a:cxnLst>
              <a:rect l="T18" t="T19" r="T20" b="T21"/>
              <a:pathLst>
                <a:path w="48" h="72">
                  <a:moveTo>
                    <a:pt x="0" y="72"/>
                  </a:moveTo>
                  <a:lnTo>
                    <a:pt x="48" y="72"/>
                  </a:lnTo>
                  <a:lnTo>
                    <a:pt x="48" y="0"/>
                  </a:lnTo>
                  <a:lnTo>
                    <a:pt x="0" y="0"/>
                  </a:lnTo>
                  <a:lnTo>
                    <a:pt x="0" y="72"/>
                  </a:lnTo>
                  <a:close/>
                </a:path>
              </a:pathLst>
            </a:custGeom>
            <a:solidFill>
              <a:srgbClr val="B8B8D9"/>
            </a:solidFill>
            <a:ln w="9525">
              <a:noFill/>
              <a:round/>
              <a:headEnd/>
              <a:tailEnd/>
            </a:ln>
          </p:spPr>
          <p:txBody>
            <a:bodyPr/>
            <a:lstStyle/>
            <a:p>
              <a:endParaRPr lang="en-US"/>
            </a:p>
          </p:txBody>
        </p:sp>
        <p:sp>
          <p:nvSpPr>
            <p:cNvPr id="5179" name="Freeform 35"/>
            <p:cNvSpPr>
              <a:spLocks/>
            </p:cNvSpPr>
            <p:nvPr/>
          </p:nvSpPr>
          <p:spPr bwMode="auto">
            <a:xfrm>
              <a:off x="5044" y="2029"/>
              <a:ext cx="6" cy="8"/>
            </a:xfrm>
            <a:custGeom>
              <a:avLst/>
              <a:gdLst>
                <a:gd name="T0" fmla="*/ 0 w 47"/>
                <a:gd name="T1" fmla="*/ 72 h 72"/>
                <a:gd name="T2" fmla="*/ 47 w 47"/>
                <a:gd name="T3" fmla="*/ 72 h 72"/>
                <a:gd name="T4" fmla="*/ 47 w 47"/>
                <a:gd name="T5" fmla="*/ 0 h 72"/>
                <a:gd name="T6" fmla="*/ 0 w 47"/>
                <a:gd name="T7" fmla="*/ 0 h 72"/>
                <a:gd name="T8" fmla="*/ 0 w 47"/>
                <a:gd name="T9" fmla="*/ 72 h 72"/>
                <a:gd name="T10" fmla="*/ 0 w 47"/>
                <a:gd name="T11" fmla="*/ 72 h 72"/>
                <a:gd name="T12" fmla="*/ 0 60000 65536"/>
                <a:gd name="T13" fmla="*/ 0 60000 65536"/>
                <a:gd name="T14" fmla="*/ 0 60000 65536"/>
                <a:gd name="T15" fmla="*/ 0 60000 65536"/>
                <a:gd name="T16" fmla="*/ 0 60000 65536"/>
                <a:gd name="T17" fmla="*/ 0 60000 65536"/>
                <a:gd name="T18" fmla="*/ 0 w 47"/>
                <a:gd name="T19" fmla="*/ 0 h 72"/>
                <a:gd name="T20" fmla="*/ 47 w 47"/>
                <a:gd name="T21" fmla="*/ 72 h 72"/>
              </a:gdLst>
              <a:ahLst/>
              <a:cxnLst>
                <a:cxn ang="T12">
                  <a:pos x="T0" y="T1"/>
                </a:cxn>
                <a:cxn ang="T13">
                  <a:pos x="T2" y="T3"/>
                </a:cxn>
                <a:cxn ang="T14">
                  <a:pos x="T4" y="T5"/>
                </a:cxn>
                <a:cxn ang="T15">
                  <a:pos x="T6" y="T7"/>
                </a:cxn>
                <a:cxn ang="T16">
                  <a:pos x="T8" y="T9"/>
                </a:cxn>
                <a:cxn ang="T17">
                  <a:pos x="T10" y="T11"/>
                </a:cxn>
              </a:cxnLst>
              <a:rect l="T18" t="T19" r="T20" b="T21"/>
              <a:pathLst>
                <a:path w="47" h="72">
                  <a:moveTo>
                    <a:pt x="0" y="72"/>
                  </a:moveTo>
                  <a:lnTo>
                    <a:pt x="47" y="72"/>
                  </a:lnTo>
                  <a:lnTo>
                    <a:pt x="47" y="0"/>
                  </a:lnTo>
                  <a:lnTo>
                    <a:pt x="0" y="0"/>
                  </a:lnTo>
                  <a:lnTo>
                    <a:pt x="0" y="72"/>
                  </a:lnTo>
                  <a:close/>
                </a:path>
              </a:pathLst>
            </a:custGeom>
            <a:solidFill>
              <a:srgbClr val="B8B8D9"/>
            </a:solidFill>
            <a:ln w="9525">
              <a:noFill/>
              <a:round/>
              <a:headEnd/>
              <a:tailEnd/>
            </a:ln>
          </p:spPr>
          <p:txBody>
            <a:bodyPr/>
            <a:lstStyle/>
            <a:p>
              <a:endParaRPr lang="en-US"/>
            </a:p>
          </p:txBody>
        </p:sp>
        <p:sp>
          <p:nvSpPr>
            <p:cNvPr id="5180" name="Freeform 36"/>
            <p:cNvSpPr>
              <a:spLocks/>
            </p:cNvSpPr>
            <p:nvPr/>
          </p:nvSpPr>
          <p:spPr bwMode="auto">
            <a:xfrm>
              <a:off x="5028" y="2041"/>
              <a:ext cx="6" cy="8"/>
            </a:xfrm>
            <a:custGeom>
              <a:avLst/>
              <a:gdLst>
                <a:gd name="T0" fmla="*/ 0 w 48"/>
                <a:gd name="T1" fmla="*/ 72 h 72"/>
                <a:gd name="T2" fmla="*/ 48 w 48"/>
                <a:gd name="T3" fmla="*/ 72 h 72"/>
                <a:gd name="T4" fmla="*/ 48 w 48"/>
                <a:gd name="T5" fmla="*/ 0 h 72"/>
                <a:gd name="T6" fmla="*/ 0 w 48"/>
                <a:gd name="T7" fmla="*/ 0 h 72"/>
                <a:gd name="T8" fmla="*/ 0 w 48"/>
                <a:gd name="T9" fmla="*/ 72 h 72"/>
                <a:gd name="T10" fmla="*/ 0 w 48"/>
                <a:gd name="T11" fmla="*/ 72 h 72"/>
                <a:gd name="T12" fmla="*/ 0 60000 65536"/>
                <a:gd name="T13" fmla="*/ 0 60000 65536"/>
                <a:gd name="T14" fmla="*/ 0 60000 65536"/>
                <a:gd name="T15" fmla="*/ 0 60000 65536"/>
                <a:gd name="T16" fmla="*/ 0 60000 65536"/>
                <a:gd name="T17" fmla="*/ 0 60000 65536"/>
                <a:gd name="T18" fmla="*/ 0 w 48"/>
                <a:gd name="T19" fmla="*/ 0 h 72"/>
                <a:gd name="T20" fmla="*/ 48 w 48"/>
                <a:gd name="T21" fmla="*/ 72 h 72"/>
              </a:gdLst>
              <a:ahLst/>
              <a:cxnLst>
                <a:cxn ang="T12">
                  <a:pos x="T0" y="T1"/>
                </a:cxn>
                <a:cxn ang="T13">
                  <a:pos x="T2" y="T3"/>
                </a:cxn>
                <a:cxn ang="T14">
                  <a:pos x="T4" y="T5"/>
                </a:cxn>
                <a:cxn ang="T15">
                  <a:pos x="T6" y="T7"/>
                </a:cxn>
                <a:cxn ang="T16">
                  <a:pos x="T8" y="T9"/>
                </a:cxn>
                <a:cxn ang="T17">
                  <a:pos x="T10" y="T11"/>
                </a:cxn>
              </a:cxnLst>
              <a:rect l="T18" t="T19" r="T20" b="T21"/>
              <a:pathLst>
                <a:path w="48" h="72">
                  <a:moveTo>
                    <a:pt x="0" y="72"/>
                  </a:moveTo>
                  <a:lnTo>
                    <a:pt x="48" y="72"/>
                  </a:lnTo>
                  <a:lnTo>
                    <a:pt x="48" y="0"/>
                  </a:lnTo>
                  <a:lnTo>
                    <a:pt x="0" y="0"/>
                  </a:lnTo>
                  <a:lnTo>
                    <a:pt x="0" y="72"/>
                  </a:lnTo>
                  <a:close/>
                </a:path>
              </a:pathLst>
            </a:custGeom>
            <a:solidFill>
              <a:srgbClr val="B8B8D9"/>
            </a:solidFill>
            <a:ln w="9525">
              <a:noFill/>
              <a:round/>
              <a:headEnd/>
              <a:tailEnd/>
            </a:ln>
          </p:spPr>
          <p:txBody>
            <a:bodyPr/>
            <a:lstStyle/>
            <a:p>
              <a:endParaRPr lang="en-US"/>
            </a:p>
          </p:txBody>
        </p:sp>
        <p:sp>
          <p:nvSpPr>
            <p:cNvPr id="5181" name="Freeform 37"/>
            <p:cNvSpPr>
              <a:spLocks/>
            </p:cNvSpPr>
            <p:nvPr/>
          </p:nvSpPr>
          <p:spPr bwMode="auto">
            <a:xfrm>
              <a:off x="5037" y="2041"/>
              <a:ext cx="5" cy="8"/>
            </a:xfrm>
            <a:custGeom>
              <a:avLst/>
              <a:gdLst>
                <a:gd name="T0" fmla="*/ 0 w 48"/>
                <a:gd name="T1" fmla="*/ 72 h 72"/>
                <a:gd name="T2" fmla="*/ 48 w 48"/>
                <a:gd name="T3" fmla="*/ 72 h 72"/>
                <a:gd name="T4" fmla="*/ 48 w 48"/>
                <a:gd name="T5" fmla="*/ 0 h 72"/>
                <a:gd name="T6" fmla="*/ 0 w 48"/>
                <a:gd name="T7" fmla="*/ 0 h 72"/>
                <a:gd name="T8" fmla="*/ 0 w 48"/>
                <a:gd name="T9" fmla="*/ 72 h 72"/>
                <a:gd name="T10" fmla="*/ 0 w 48"/>
                <a:gd name="T11" fmla="*/ 72 h 72"/>
                <a:gd name="T12" fmla="*/ 0 60000 65536"/>
                <a:gd name="T13" fmla="*/ 0 60000 65536"/>
                <a:gd name="T14" fmla="*/ 0 60000 65536"/>
                <a:gd name="T15" fmla="*/ 0 60000 65536"/>
                <a:gd name="T16" fmla="*/ 0 60000 65536"/>
                <a:gd name="T17" fmla="*/ 0 60000 65536"/>
                <a:gd name="T18" fmla="*/ 0 w 48"/>
                <a:gd name="T19" fmla="*/ 0 h 72"/>
                <a:gd name="T20" fmla="*/ 48 w 48"/>
                <a:gd name="T21" fmla="*/ 72 h 72"/>
              </a:gdLst>
              <a:ahLst/>
              <a:cxnLst>
                <a:cxn ang="T12">
                  <a:pos x="T0" y="T1"/>
                </a:cxn>
                <a:cxn ang="T13">
                  <a:pos x="T2" y="T3"/>
                </a:cxn>
                <a:cxn ang="T14">
                  <a:pos x="T4" y="T5"/>
                </a:cxn>
                <a:cxn ang="T15">
                  <a:pos x="T6" y="T7"/>
                </a:cxn>
                <a:cxn ang="T16">
                  <a:pos x="T8" y="T9"/>
                </a:cxn>
                <a:cxn ang="T17">
                  <a:pos x="T10" y="T11"/>
                </a:cxn>
              </a:cxnLst>
              <a:rect l="T18" t="T19" r="T20" b="T21"/>
              <a:pathLst>
                <a:path w="48" h="72">
                  <a:moveTo>
                    <a:pt x="0" y="72"/>
                  </a:moveTo>
                  <a:lnTo>
                    <a:pt x="48" y="72"/>
                  </a:lnTo>
                  <a:lnTo>
                    <a:pt x="48" y="0"/>
                  </a:lnTo>
                  <a:lnTo>
                    <a:pt x="0" y="0"/>
                  </a:lnTo>
                  <a:lnTo>
                    <a:pt x="0" y="72"/>
                  </a:lnTo>
                  <a:close/>
                </a:path>
              </a:pathLst>
            </a:custGeom>
            <a:solidFill>
              <a:srgbClr val="B8B8D9"/>
            </a:solidFill>
            <a:ln w="9525">
              <a:noFill/>
              <a:round/>
              <a:headEnd/>
              <a:tailEnd/>
            </a:ln>
          </p:spPr>
          <p:txBody>
            <a:bodyPr/>
            <a:lstStyle/>
            <a:p>
              <a:endParaRPr lang="en-US"/>
            </a:p>
          </p:txBody>
        </p:sp>
        <p:sp>
          <p:nvSpPr>
            <p:cNvPr id="5182" name="Freeform 38"/>
            <p:cNvSpPr>
              <a:spLocks/>
            </p:cNvSpPr>
            <p:nvPr/>
          </p:nvSpPr>
          <p:spPr bwMode="auto">
            <a:xfrm>
              <a:off x="5045" y="2041"/>
              <a:ext cx="5" cy="9"/>
            </a:xfrm>
            <a:custGeom>
              <a:avLst/>
              <a:gdLst>
                <a:gd name="T0" fmla="*/ 0 w 48"/>
                <a:gd name="T1" fmla="*/ 73 h 73"/>
                <a:gd name="T2" fmla="*/ 48 w 48"/>
                <a:gd name="T3" fmla="*/ 73 h 73"/>
                <a:gd name="T4" fmla="*/ 48 w 48"/>
                <a:gd name="T5" fmla="*/ 0 h 73"/>
                <a:gd name="T6" fmla="*/ 0 w 48"/>
                <a:gd name="T7" fmla="*/ 0 h 73"/>
                <a:gd name="T8" fmla="*/ 0 w 48"/>
                <a:gd name="T9" fmla="*/ 73 h 73"/>
                <a:gd name="T10" fmla="*/ 0 w 48"/>
                <a:gd name="T11" fmla="*/ 73 h 73"/>
                <a:gd name="T12" fmla="*/ 0 60000 65536"/>
                <a:gd name="T13" fmla="*/ 0 60000 65536"/>
                <a:gd name="T14" fmla="*/ 0 60000 65536"/>
                <a:gd name="T15" fmla="*/ 0 60000 65536"/>
                <a:gd name="T16" fmla="*/ 0 60000 65536"/>
                <a:gd name="T17" fmla="*/ 0 60000 65536"/>
                <a:gd name="T18" fmla="*/ 0 w 48"/>
                <a:gd name="T19" fmla="*/ 0 h 73"/>
                <a:gd name="T20" fmla="*/ 48 w 48"/>
                <a:gd name="T21" fmla="*/ 73 h 73"/>
              </a:gdLst>
              <a:ahLst/>
              <a:cxnLst>
                <a:cxn ang="T12">
                  <a:pos x="T0" y="T1"/>
                </a:cxn>
                <a:cxn ang="T13">
                  <a:pos x="T2" y="T3"/>
                </a:cxn>
                <a:cxn ang="T14">
                  <a:pos x="T4" y="T5"/>
                </a:cxn>
                <a:cxn ang="T15">
                  <a:pos x="T6" y="T7"/>
                </a:cxn>
                <a:cxn ang="T16">
                  <a:pos x="T8" y="T9"/>
                </a:cxn>
                <a:cxn ang="T17">
                  <a:pos x="T10" y="T11"/>
                </a:cxn>
              </a:cxnLst>
              <a:rect l="T18" t="T19" r="T20" b="T21"/>
              <a:pathLst>
                <a:path w="48" h="73">
                  <a:moveTo>
                    <a:pt x="0" y="73"/>
                  </a:moveTo>
                  <a:lnTo>
                    <a:pt x="48" y="73"/>
                  </a:lnTo>
                  <a:lnTo>
                    <a:pt x="48" y="0"/>
                  </a:lnTo>
                  <a:lnTo>
                    <a:pt x="0" y="0"/>
                  </a:lnTo>
                  <a:lnTo>
                    <a:pt x="0" y="73"/>
                  </a:lnTo>
                  <a:close/>
                </a:path>
              </a:pathLst>
            </a:custGeom>
            <a:solidFill>
              <a:srgbClr val="B8B8D9"/>
            </a:solidFill>
            <a:ln w="9525">
              <a:noFill/>
              <a:round/>
              <a:headEnd/>
              <a:tailEnd/>
            </a:ln>
          </p:spPr>
          <p:txBody>
            <a:bodyPr/>
            <a:lstStyle/>
            <a:p>
              <a:endParaRPr lang="en-US"/>
            </a:p>
          </p:txBody>
        </p:sp>
        <p:sp>
          <p:nvSpPr>
            <p:cNvPr id="5183" name="Freeform 39"/>
            <p:cNvSpPr>
              <a:spLocks/>
            </p:cNvSpPr>
            <p:nvPr/>
          </p:nvSpPr>
          <p:spPr bwMode="auto">
            <a:xfrm>
              <a:off x="5028" y="2053"/>
              <a:ext cx="6" cy="8"/>
            </a:xfrm>
            <a:custGeom>
              <a:avLst/>
              <a:gdLst>
                <a:gd name="T0" fmla="*/ 0 w 48"/>
                <a:gd name="T1" fmla="*/ 71 h 71"/>
                <a:gd name="T2" fmla="*/ 48 w 48"/>
                <a:gd name="T3" fmla="*/ 71 h 71"/>
                <a:gd name="T4" fmla="*/ 48 w 48"/>
                <a:gd name="T5" fmla="*/ 0 h 71"/>
                <a:gd name="T6" fmla="*/ 0 w 48"/>
                <a:gd name="T7" fmla="*/ 0 h 71"/>
                <a:gd name="T8" fmla="*/ 0 w 48"/>
                <a:gd name="T9" fmla="*/ 71 h 71"/>
                <a:gd name="T10" fmla="*/ 0 w 48"/>
                <a:gd name="T11" fmla="*/ 71 h 71"/>
                <a:gd name="T12" fmla="*/ 0 60000 65536"/>
                <a:gd name="T13" fmla="*/ 0 60000 65536"/>
                <a:gd name="T14" fmla="*/ 0 60000 65536"/>
                <a:gd name="T15" fmla="*/ 0 60000 65536"/>
                <a:gd name="T16" fmla="*/ 0 60000 65536"/>
                <a:gd name="T17" fmla="*/ 0 60000 65536"/>
                <a:gd name="T18" fmla="*/ 0 w 48"/>
                <a:gd name="T19" fmla="*/ 0 h 71"/>
                <a:gd name="T20" fmla="*/ 48 w 48"/>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48" h="71">
                  <a:moveTo>
                    <a:pt x="0" y="71"/>
                  </a:moveTo>
                  <a:lnTo>
                    <a:pt x="48" y="71"/>
                  </a:lnTo>
                  <a:lnTo>
                    <a:pt x="48" y="0"/>
                  </a:lnTo>
                  <a:lnTo>
                    <a:pt x="0" y="0"/>
                  </a:lnTo>
                  <a:lnTo>
                    <a:pt x="0" y="71"/>
                  </a:lnTo>
                  <a:close/>
                </a:path>
              </a:pathLst>
            </a:custGeom>
            <a:solidFill>
              <a:srgbClr val="B8B8D9"/>
            </a:solidFill>
            <a:ln w="9525">
              <a:noFill/>
              <a:round/>
              <a:headEnd/>
              <a:tailEnd/>
            </a:ln>
          </p:spPr>
          <p:txBody>
            <a:bodyPr/>
            <a:lstStyle/>
            <a:p>
              <a:endParaRPr lang="en-US"/>
            </a:p>
          </p:txBody>
        </p:sp>
        <p:sp>
          <p:nvSpPr>
            <p:cNvPr id="5184" name="Freeform 40"/>
            <p:cNvSpPr>
              <a:spLocks/>
            </p:cNvSpPr>
            <p:nvPr/>
          </p:nvSpPr>
          <p:spPr bwMode="auto">
            <a:xfrm>
              <a:off x="5037" y="2053"/>
              <a:ext cx="5" cy="8"/>
            </a:xfrm>
            <a:custGeom>
              <a:avLst/>
              <a:gdLst>
                <a:gd name="T0" fmla="*/ 0 w 48"/>
                <a:gd name="T1" fmla="*/ 71 h 71"/>
                <a:gd name="T2" fmla="*/ 48 w 48"/>
                <a:gd name="T3" fmla="*/ 71 h 71"/>
                <a:gd name="T4" fmla="*/ 48 w 48"/>
                <a:gd name="T5" fmla="*/ 0 h 71"/>
                <a:gd name="T6" fmla="*/ 0 w 48"/>
                <a:gd name="T7" fmla="*/ 0 h 71"/>
                <a:gd name="T8" fmla="*/ 0 w 48"/>
                <a:gd name="T9" fmla="*/ 71 h 71"/>
                <a:gd name="T10" fmla="*/ 0 w 48"/>
                <a:gd name="T11" fmla="*/ 71 h 71"/>
                <a:gd name="T12" fmla="*/ 0 60000 65536"/>
                <a:gd name="T13" fmla="*/ 0 60000 65536"/>
                <a:gd name="T14" fmla="*/ 0 60000 65536"/>
                <a:gd name="T15" fmla="*/ 0 60000 65536"/>
                <a:gd name="T16" fmla="*/ 0 60000 65536"/>
                <a:gd name="T17" fmla="*/ 0 60000 65536"/>
                <a:gd name="T18" fmla="*/ 0 w 48"/>
                <a:gd name="T19" fmla="*/ 0 h 71"/>
                <a:gd name="T20" fmla="*/ 48 w 48"/>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48" h="71">
                  <a:moveTo>
                    <a:pt x="0" y="71"/>
                  </a:moveTo>
                  <a:lnTo>
                    <a:pt x="48" y="71"/>
                  </a:lnTo>
                  <a:lnTo>
                    <a:pt x="48" y="0"/>
                  </a:lnTo>
                  <a:lnTo>
                    <a:pt x="0" y="0"/>
                  </a:lnTo>
                  <a:lnTo>
                    <a:pt x="0" y="71"/>
                  </a:lnTo>
                  <a:close/>
                </a:path>
              </a:pathLst>
            </a:custGeom>
            <a:solidFill>
              <a:srgbClr val="B8B8D9"/>
            </a:solidFill>
            <a:ln w="9525">
              <a:noFill/>
              <a:round/>
              <a:headEnd/>
              <a:tailEnd/>
            </a:ln>
          </p:spPr>
          <p:txBody>
            <a:bodyPr/>
            <a:lstStyle/>
            <a:p>
              <a:endParaRPr lang="en-US"/>
            </a:p>
          </p:txBody>
        </p:sp>
        <p:sp>
          <p:nvSpPr>
            <p:cNvPr id="5185" name="Freeform 41"/>
            <p:cNvSpPr>
              <a:spLocks/>
            </p:cNvSpPr>
            <p:nvPr/>
          </p:nvSpPr>
          <p:spPr bwMode="auto">
            <a:xfrm>
              <a:off x="5045" y="2053"/>
              <a:ext cx="5" cy="8"/>
            </a:xfrm>
            <a:custGeom>
              <a:avLst/>
              <a:gdLst>
                <a:gd name="T0" fmla="*/ 0 w 48"/>
                <a:gd name="T1" fmla="*/ 71 h 71"/>
                <a:gd name="T2" fmla="*/ 48 w 48"/>
                <a:gd name="T3" fmla="*/ 71 h 71"/>
                <a:gd name="T4" fmla="*/ 48 w 48"/>
                <a:gd name="T5" fmla="*/ 0 h 71"/>
                <a:gd name="T6" fmla="*/ 0 w 48"/>
                <a:gd name="T7" fmla="*/ 0 h 71"/>
                <a:gd name="T8" fmla="*/ 0 w 48"/>
                <a:gd name="T9" fmla="*/ 71 h 71"/>
                <a:gd name="T10" fmla="*/ 0 w 48"/>
                <a:gd name="T11" fmla="*/ 71 h 71"/>
                <a:gd name="T12" fmla="*/ 0 60000 65536"/>
                <a:gd name="T13" fmla="*/ 0 60000 65536"/>
                <a:gd name="T14" fmla="*/ 0 60000 65536"/>
                <a:gd name="T15" fmla="*/ 0 60000 65536"/>
                <a:gd name="T16" fmla="*/ 0 60000 65536"/>
                <a:gd name="T17" fmla="*/ 0 60000 65536"/>
                <a:gd name="T18" fmla="*/ 0 w 48"/>
                <a:gd name="T19" fmla="*/ 0 h 71"/>
                <a:gd name="T20" fmla="*/ 48 w 48"/>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48" h="71">
                  <a:moveTo>
                    <a:pt x="0" y="71"/>
                  </a:moveTo>
                  <a:lnTo>
                    <a:pt x="48" y="71"/>
                  </a:lnTo>
                  <a:lnTo>
                    <a:pt x="48" y="0"/>
                  </a:lnTo>
                  <a:lnTo>
                    <a:pt x="0" y="0"/>
                  </a:lnTo>
                  <a:lnTo>
                    <a:pt x="0" y="71"/>
                  </a:lnTo>
                  <a:close/>
                </a:path>
              </a:pathLst>
            </a:custGeom>
            <a:solidFill>
              <a:srgbClr val="B8B8D9"/>
            </a:solidFill>
            <a:ln w="9525">
              <a:noFill/>
              <a:round/>
              <a:headEnd/>
              <a:tailEnd/>
            </a:ln>
          </p:spPr>
          <p:txBody>
            <a:bodyPr/>
            <a:lstStyle/>
            <a:p>
              <a:endParaRPr lang="en-US"/>
            </a:p>
          </p:txBody>
        </p:sp>
        <p:sp>
          <p:nvSpPr>
            <p:cNvPr id="5186" name="Freeform 42"/>
            <p:cNvSpPr>
              <a:spLocks/>
            </p:cNvSpPr>
            <p:nvPr/>
          </p:nvSpPr>
          <p:spPr bwMode="auto">
            <a:xfrm>
              <a:off x="5028" y="2066"/>
              <a:ext cx="6" cy="8"/>
            </a:xfrm>
            <a:custGeom>
              <a:avLst/>
              <a:gdLst>
                <a:gd name="T0" fmla="*/ 0 w 48"/>
                <a:gd name="T1" fmla="*/ 71 h 71"/>
                <a:gd name="T2" fmla="*/ 48 w 48"/>
                <a:gd name="T3" fmla="*/ 71 h 71"/>
                <a:gd name="T4" fmla="*/ 48 w 48"/>
                <a:gd name="T5" fmla="*/ 0 h 71"/>
                <a:gd name="T6" fmla="*/ 0 w 48"/>
                <a:gd name="T7" fmla="*/ 0 h 71"/>
                <a:gd name="T8" fmla="*/ 0 w 48"/>
                <a:gd name="T9" fmla="*/ 71 h 71"/>
                <a:gd name="T10" fmla="*/ 0 w 48"/>
                <a:gd name="T11" fmla="*/ 71 h 71"/>
                <a:gd name="T12" fmla="*/ 0 60000 65536"/>
                <a:gd name="T13" fmla="*/ 0 60000 65536"/>
                <a:gd name="T14" fmla="*/ 0 60000 65536"/>
                <a:gd name="T15" fmla="*/ 0 60000 65536"/>
                <a:gd name="T16" fmla="*/ 0 60000 65536"/>
                <a:gd name="T17" fmla="*/ 0 60000 65536"/>
                <a:gd name="T18" fmla="*/ 0 w 48"/>
                <a:gd name="T19" fmla="*/ 0 h 71"/>
                <a:gd name="T20" fmla="*/ 48 w 48"/>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48" h="71">
                  <a:moveTo>
                    <a:pt x="0" y="71"/>
                  </a:moveTo>
                  <a:lnTo>
                    <a:pt x="48" y="71"/>
                  </a:lnTo>
                  <a:lnTo>
                    <a:pt x="48" y="0"/>
                  </a:lnTo>
                  <a:lnTo>
                    <a:pt x="0" y="0"/>
                  </a:lnTo>
                  <a:lnTo>
                    <a:pt x="0" y="71"/>
                  </a:lnTo>
                  <a:close/>
                </a:path>
              </a:pathLst>
            </a:custGeom>
            <a:solidFill>
              <a:srgbClr val="B8B8D9"/>
            </a:solidFill>
            <a:ln w="9525">
              <a:noFill/>
              <a:round/>
              <a:headEnd/>
              <a:tailEnd/>
            </a:ln>
          </p:spPr>
          <p:txBody>
            <a:bodyPr/>
            <a:lstStyle/>
            <a:p>
              <a:endParaRPr lang="en-US"/>
            </a:p>
          </p:txBody>
        </p:sp>
        <p:sp>
          <p:nvSpPr>
            <p:cNvPr id="5187" name="Freeform 43"/>
            <p:cNvSpPr>
              <a:spLocks/>
            </p:cNvSpPr>
            <p:nvPr/>
          </p:nvSpPr>
          <p:spPr bwMode="auto">
            <a:xfrm>
              <a:off x="5037" y="2066"/>
              <a:ext cx="5" cy="8"/>
            </a:xfrm>
            <a:custGeom>
              <a:avLst/>
              <a:gdLst>
                <a:gd name="T0" fmla="*/ 0 w 48"/>
                <a:gd name="T1" fmla="*/ 71 h 71"/>
                <a:gd name="T2" fmla="*/ 48 w 48"/>
                <a:gd name="T3" fmla="*/ 71 h 71"/>
                <a:gd name="T4" fmla="*/ 48 w 48"/>
                <a:gd name="T5" fmla="*/ 0 h 71"/>
                <a:gd name="T6" fmla="*/ 0 w 48"/>
                <a:gd name="T7" fmla="*/ 0 h 71"/>
                <a:gd name="T8" fmla="*/ 0 w 48"/>
                <a:gd name="T9" fmla="*/ 71 h 71"/>
                <a:gd name="T10" fmla="*/ 0 w 48"/>
                <a:gd name="T11" fmla="*/ 71 h 71"/>
                <a:gd name="T12" fmla="*/ 0 60000 65536"/>
                <a:gd name="T13" fmla="*/ 0 60000 65536"/>
                <a:gd name="T14" fmla="*/ 0 60000 65536"/>
                <a:gd name="T15" fmla="*/ 0 60000 65536"/>
                <a:gd name="T16" fmla="*/ 0 60000 65536"/>
                <a:gd name="T17" fmla="*/ 0 60000 65536"/>
                <a:gd name="T18" fmla="*/ 0 w 48"/>
                <a:gd name="T19" fmla="*/ 0 h 71"/>
                <a:gd name="T20" fmla="*/ 48 w 48"/>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48" h="71">
                  <a:moveTo>
                    <a:pt x="0" y="71"/>
                  </a:moveTo>
                  <a:lnTo>
                    <a:pt x="48" y="71"/>
                  </a:lnTo>
                  <a:lnTo>
                    <a:pt x="48" y="0"/>
                  </a:lnTo>
                  <a:lnTo>
                    <a:pt x="0" y="0"/>
                  </a:lnTo>
                  <a:lnTo>
                    <a:pt x="0" y="71"/>
                  </a:lnTo>
                  <a:close/>
                </a:path>
              </a:pathLst>
            </a:custGeom>
            <a:solidFill>
              <a:srgbClr val="B8B8D9"/>
            </a:solidFill>
            <a:ln w="9525">
              <a:noFill/>
              <a:round/>
              <a:headEnd/>
              <a:tailEnd/>
            </a:ln>
          </p:spPr>
          <p:txBody>
            <a:bodyPr/>
            <a:lstStyle/>
            <a:p>
              <a:endParaRPr lang="en-US"/>
            </a:p>
          </p:txBody>
        </p:sp>
        <p:sp>
          <p:nvSpPr>
            <p:cNvPr id="5188" name="Freeform 44"/>
            <p:cNvSpPr>
              <a:spLocks/>
            </p:cNvSpPr>
            <p:nvPr/>
          </p:nvSpPr>
          <p:spPr bwMode="auto">
            <a:xfrm>
              <a:off x="5045" y="2066"/>
              <a:ext cx="5" cy="8"/>
            </a:xfrm>
            <a:custGeom>
              <a:avLst/>
              <a:gdLst>
                <a:gd name="T0" fmla="*/ 0 w 48"/>
                <a:gd name="T1" fmla="*/ 71 h 71"/>
                <a:gd name="T2" fmla="*/ 48 w 48"/>
                <a:gd name="T3" fmla="*/ 71 h 71"/>
                <a:gd name="T4" fmla="*/ 48 w 48"/>
                <a:gd name="T5" fmla="*/ 0 h 71"/>
                <a:gd name="T6" fmla="*/ 0 w 48"/>
                <a:gd name="T7" fmla="*/ 0 h 71"/>
                <a:gd name="T8" fmla="*/ 0 w 48"/>
                <a:gd name="T9" fmla="*/ 71 h 71"/>
                <a:gd name="T10" fmla="*/ 0 w 48"/>
                <a:gd name="T11" fmla="*/ 71 h 71"/>
                <a:gd name="T12" fmla="*/ 0 60000 65536"/>
                <a:gd name="T13" fmla="*/ 0 60000 65536"/>
                <a:gd name="T14" fmla="*/ 0 60000 65536"/>
                <a:gd name="T15" fmla="*/ 0 60000 65536"/>
                <a:gd name="T16" fmla="*/ 0 60000 65536"/>
                <a:gd name="T17" fmla="*/ 0 60000 65536"/>
                <a:gd name="T18" fmla="*/ 0 w 48"/>
                <a:gd name="T19" fmla="*/ 0 h 71"/>
                <a:gd name="T20" fmla="*/ 48 w 48"/>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48" h="71">
                  <a:moveTo>
                    <a:pt x="0" y="71"/>
                  </a:moveTo>
                  <a:lnTo>
                    <a:pt x="48" y="71"/>
                  </a:lnTo>
                  <a:lnTo>
                    <a:pt x="48" y="0"/>
                  </a:lnTo>
                  <a:lnTo>
                    <a:pt x="0" y="0"/>
                  </a:lnTo>
                  <a:lnTo>
                    <a:pt x="0" y="71"/>
                  </a:lnTo>
                  <a:close/>
                </a:path>
              </a:pathLst>
            </a:custGeom>
            <a:solidFill>
              <a:srgbClr val="B8B8D9"/>
            </a:solidFill>
            <a:ln w="9525">
              <a:noFill/>
              <a:round/>
              <a:headEnd/>
              <a:tailEnd/>
            </a:ln>
          </p:spPr>
          <p:txBody>
            <a:bodyPr/>
            <a:lstStyle/>
            <a:p>
              <a:endParaRPr lang="en-US"/>
            </a:p>
          </p:txBody>
        </p:sp>
        <p:sp>
          <p:nvSpPr>
            <p:cNvPr id="5189" name="Freeform 45"/>
            <p:cNvSpPr>
              <a:spLocks/>
            </p:cNvSpPr>
            <p:nvPr/>
          </p:nvSpPr>
          <p:spPr bwMode="auto">
            <a:xfrm>
              <a:off x="5028" y="2078"/>
              <a:ext cx="6" cy="8"/>
            </a:xfrm>
            <a:custGeom>
              <a:avLst/>
              <a:gdLst>
                <a:gd name="T0" fmla="*/ 0 w 48"/>
                <a:gd name="T1" fmla="*/ 72 h 72"/>
                <a:gd name="T2" fmla="*/ 48 w 48"/>
                <a:gd name="T3" fmla="*/ 72 h 72"/>
                <a:gd name="T4" fmla="*/ 48 w 48"/>
                <a:gd name="T5" fmla="*/ 0 h 72"/>
                <a:gd name="T6" fmla="*/ 0 w 48"/>
                <a:gd name="T7" fmla="*/ 0 h 72"/>
                <a:gd name="T8" fmla="*/ 0 w 48"/>
                <a:gd name="T9" fmla="*/ 72 h 72"/>
                <a:gd name="T10" fmla="*/ 0 w 48"/>
                <a:gd name="T11" fmla="*/ 72 h 72"/>
                <a:gd name="T12" fmla="*/ 0 60000 65536"/>
                <a:gd name="T13" fmla="*/ 0 60000 65536"/>
                <a:gd name="T14" fmla="*/ 0 60000 65536"/>
                <a:gd name="T15" fmla="*/ 0 60000 65536"/>
                <a:gd name="T16" fmla="*/ 0 60000 65536"/>
                <a:gd name="T17" fmla="*/ 0 60000 65536"/>
                <a:gd name="T18" fmla="*/ 0 w 48"/>
                <a:gd name="T19" fmla="*/ 0 h 72"/>
                <a:gd name="T20" fmla="*/ 48 w 48"/>
                <a:gd name="T21" fmla="*/ 72 h 72"/>
              </a:gdLst>
              <a:ahLst/>
              <a:cxnLst>
                <a:cxn ang="T12">
                  <a:pos x="T0" y="T1"/>
                </a:cxn>
                <a:cxn ang="T13">
                  <a:pos x="T2" y="T3"/>
                </a:cxn>
                <a:cxn ang="T14">
                  <a:pos x="T4" y="T5"/>
                </a:cxn>
                <a:cxn ang="T15">
                  <a:pos x="T6" y="T7"/>
                </a:cxn>
                <a:cxn ang="T16">
                  <a:pos x="T8" y="T9"/>
                </a:cxn>
                <a:cxn ang="T17">
                  <a:pos x="T10" y="T11"/>
                </a:cxn>
              </a:cxnLst>
              <a:rect l="T18" t="T19" r="T20" b="T21"/>
              <a:pathLst>
                <a:path w="48" h="72">
                  <a:moveTo>
                    <a:pt x="0" y="72"/>
                  </a:moveTo>
                  <a:lnTo>
                    <a:pt x="48" y="72"/>
                  </a:lnTo>
                  <a:lnTo>
                    <a:pt x="48" y="0"/>
                  </a:lnTo>
                  <a:lnTo>
                    <a:pt x="0" y="0"/>
                  </a:lnTo>
                  <a:lnTo>
                    <a:pt x="0" y="72"/>
                  </a:lnTo>
                  <a:close/>
                </a:path>
              </a:pathLst>
            </a:custGeom>
            <a:solidFill>
              <a:srgbClr val="B8B8D9"/>
            </a:solidFill>
            <a:ln w="9525">
              <a:noFill/>
              <a:round/>
              <a:headEnd/>
              <a:tailEnd/>
            </a:ln>
          </p:spPr>
          <p:txBody>
            <a:bodyPr/>
            <a:lstStyle/>
            <a:p>
              <a:endParaRPr lang="en-US"/>
            </a:p>
          </p:txBody>
        </p:sp>
        <p:sp>
          <p:nvSpPr>
            <p:cNvPr id="5190" name="Freeform 46"/>
            <p:cNvSpPr>
              <a:spLocks/>
            </p:cNvSpPr>
            <p:nvPr/>
          </p:nvSpPr>
          <p:spPr bwMode="auto">
            <a:xfrm>
              <a:off x="5037" y="2078"/>
              <a:ext cx="5" cy="8"/>
            </a:xfrm>
            <a:custGeom>
              <a:avLst/>
              <a:gdLst>
                <a:gd name="T0" fmla="*/ 0 w 48"/>
                <a:gd name="T1" fmla="*/ 72 h 72"/>
                <a:gd name="T2" fmla="*/ 48 w 48"/>
                <a:gd name="T3" fmla="*/ 72 h 72"/>
                <a:gd name="T4" fmla="*/ 48 w 48"/>
                <a:gd name="T5" fmla="*/ 0 h 72"/>
                <a:gd name="T6" fmla="*/ 0 w 48"/>
                <a:gd name="T7" fmla="*/ 0 h 72"/>
                <a:gd name="T8" fmla="*/ 0 w 48"/>
                <a:gd name="T9" fmla="*/ 72 h 72"/>
                <a:gd name="T10" fmla="*/ 0 w 48"/>
                <a:gd name="T11" fmla="*/ 72 h 72"/>
                <a:gd name="T12" fmla="*/ 0 60000 65536"/>
                <a:gd name="T13" fmla="*/ 0 60000 65536"/>
                <a:gd name="T14" fmla="*/ 0 60000 65536"/>
                <a:gd name="T15" fmla="*/ 0 60000 65536"/>
                <a:gd name="T16" fmla="*/ 0 60000 65536"/>
                <a:gd name="T17" fmla="*/ 0 60000 65536"/>
                <a:gd name="T18" fmla="*/ 0 w 48"/>
                <a:gd name="T19" fmla="*/ 0 h 72"/>
                <a:gd name="T20" fmla="*/ 48 w 48"/>
                <a:gd name="T21" fmla="*/ 72 h 72"/>
              </a:gdLst>
              <a:ahLst/>
              <a:cxnLst>
                <a:cxn ang="T12">
                  <a:pos x="T0" y="T1"/>
                </a:cxn>
                <a:cxn ang="T13">
                  <a:pos x="T2" y="T3"/>
                </a:cxn>
                <a:cxn ang="T14">
                  <a:pos x="T4" y="T5"/>
                </a:cxn>
                <a:cxn ang="T15">
                  <a:pos x="T6" y="T7"/>
                </a:cxn>
                <a:cxn ang="T16">
                  <a:pos x="T8" y="T9"/>
                </a:cxn>
                <a:cxn ang="T17">
                  <a:pos x="T10" y="T11"/>
                </a:cxn>
              </a:cxnLst>
              <a:rect l="T18" t="T19" r="T20" b="T21"/>
              <a:pathLst>
                <a:path w="48" h="72">
                  <a:moveTo>
                    <a:pt x="0" y="72"/>
                  </a:moveTo>
                  <a:lnTo>
                    <a:pt x="48" y="72"/>
                  </a:lnTo>
                  <a:lnTo>
                    <a:pt x="48" y="0"/>
                  </a:lnTo>
                  <a:lnTo>
                    <a:pt x="0" y="0"/>
                  </a:lnTo>
                  <a:lnTo>
                    <a:pt x="0" y="72"/>
                  </a:lnTo>
                  <a:close/>
                </a:path>
              </a:pathLst>
            </a:custGeom>
            <a:solidFill>
              <a:srgbClr val="B8B8D9"/>
            </a:solidFill>
            <a:ln w="9525">
              <a:noFill/>
              <a:round/>
              <a:headEnd/>
              <a:tailEnd/>
            </a:ln>
          </p:spPr>
          <p:txBody>
            <a:bodyPr/>
            <a:lstStyle/>
            <a:p>
              <a:endParaRPr lang="en-US"/>
            </a:p>
          </p:txBody>
        </p:sp>
        <p:sp>
          <p:nvSpPr>
            <p:cNvPr id="5191" name="Freeform 47"/>
            <p:cNvSpPr>
              <a:spLocks/>
            </p:cNvSpPr>
            <p:nvPr/>
          </p:nvSpPr>
          <p:spPr bwMode="auto">
            <a:xfrm>
              <a:off x="5045" y="2078"/>
              <a:ext cx="5" cy="8"/>
            </a:xfrm>
            <a:custGeom>
              <a:avLst/>
              <a:gdLst>
                <a:gd name="T0" fmla="*/ 0 w 48"/>
                <a:gd name="T1" fmla="*/ 71 h 71"/>
                <a:gd name="T2" fmla="*/ 48 w 48"/>
                <a:gd name="T3" fmla="*/ 71 h 71"/>
                <a:gd name="T4" fmla="*/ 48 w 48"/>
                <a:gd name="T5" fmla="*/ 0 h 71"/>
                <a:gd name="T6" fmla="*/ 0 w 48"/>
                <a:gd name="T7" fmla="*/ 0 h 71"/>
                <a:gd name="T8" fmla="*/ 0 w 48"/>
                <a:gd name="T9" fmla="*/ 71 h 71"/>
                <a:gd name="T10" fmla="*/ 0 w 48"/>
                <a:gd name="T11" fmla="*/ 71 h 71"/>
                <a:gd name="T12" fmla="*/ 0 60000 65536"/>
                <a:gd name="T13" fmla="*/ 0 60000 65536"/>
                <a:gd name="T14" fmla="*/ 0 60000 65536"/>
                <a:gd name="T15" fmla="*/ 0 60000 65536"/>
                <a:gd name="T16" fmla="*/ 0 60000 65536"/>
                <a:gd name="T17" fmla="*/ 0 60000 65536"/>
                <a:gd name="T18" fmla="*/ 0 w 48"/>
                <a:gd name="T19" fmla="*/ 0 h 71"/>
                <a:gd name="T20" fmla="*/ 48 w 48"/>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48" h="71">
                  <a:moveTo>
                    <a:pt x="0" y="71"/>
                  </a:moveTo>
                  <a:lnTo>
                    <a:pt x="48" y="71"/>
                  </a:lnTo>
                  <a:lnTo>
                    <a:pt x="48" y="0"/>
                  </a:lnTo>
                  <a:lnTo>
                    <a:pt x="0" y="0"/>
                  </a:lnTo>
                  <a:lnTo>
                    <a:pt x="0" y="71"/>
                  </a:lnTo>
                  <a:close/>
                </a:path>
              </a:pathLst>
            </a:custGeom>
            <a:solidFill>
              <a:srgbClr val="B8B8D9"/>
            </a:solidFill>
            <a:ln w="9525">
              <a:noFill/>
              <a:round/>
              <a:headEnd/>
              <a:tailEnd/>
            </a:ln>
          </p:spPr>
          <p:txBody>
            <a:bodyPr/>
            <a:lstStyle/>
            <a:p>
              <a:endParaRPr lang="en-US"/>
            </a:p>
          </p:txBody>
        </p:sp>
        <p:sp>
          <p:nvSpPr>
            <p:cNvPr id="5192" name="Freeform 48"/>
            <p:cNvSpPr>
              <a:spLocks/>
            </p:cNvSpPr>
            <p:nvPr/>
          </p:nvSpPr>
          <p:spPr bwMode="auto">
            <a:xfrm>
              <a:off x="4934" y="1969"/>
              <a:ext cx="43" cy="117"/>
            </a:xfrm>
            <a:custGeom>
              <a:avLst/>
              <a:gdLst>
                <a:gd name="T0" fmla="*/ 385 w 385"/>
                <a:gd name="T1" fmla="*/ 650 h 1051"/>
                <a:gd name="T2" fmla="*/ 385 w 385"/>
                <a:gd name="T3" fmla="*/ 0 h 1051"/>
                <a:gd name="T4" fmla="*/ 0 w 385"/>
                <a:gd name="T5" fmla="*/ 0 h 1051"/>
                <a:gd name="T6" fmla="*/ 0 w 385"/>
                <a:gd name="T7" fmla="*/ 1051 h 1051"/>
                <a:gd name="T8" fmla="*/ 60 w 385"/>
                <a:gd name="T9" fmla="*/ 1051 h 1051"/>
                <a:gd name="T10" fmla="*/ 60 w 385"/>
                <a:gd name="T11" fmla="*/ 49 h 1051"/>
                <a:gd name="T12" fmla="*/ 336 w 385"/>
                <a:gd name="T13" fmla="*/ 49 h 1051"/>
                <a:gd name="T14" fmla="*/ 336 w 385"/>
                <a:gd name="T15" fmla="*/ 647 h 1051"/>
                <a:gd name="T16" fmla="*/ 385 w 385"/>
                <a:gd name="T17" fmla="*/ 650 h 1051"/>
                <a:gd name="T18" fmla="*/ 385 w 385"/>
                <a:gd name="T19" fmla="*/ 650 h 105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85"/>
                <a:gd name="T31" fmla="*/ 0 h 1051"/>
                <a:gd name="T32" fmla="*/ 385 w 385"/>
                <a:gd name="T33" fmla="*/ 1051 h 105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85" h="1051">
                  <a:moveTo>
                    <a:pt x="385" y="650"/>
                  </a:moveTo>
                  <a:lnTo>
                    <a:pt x="385" y="0"/>
                  </a:lnTo>
                  <a:lnTo>
                    <a:pt x="0" y="0"/>
                  </a:lnTo>
                  <a:lnTo>
                    <a:pt x="0" y="1051"/>
                  </a:lnTo>
                  <a:lnTo>
                    <a:pt x="60" y="1051"/>
                  </a:lnTo>
                  <a:lnTo>
                    <a:pt x="60" y="49"/>
                  </a:lnTo>
                  <a:lnTo>
                    <a:pt x="336" y="49"/>
                  </a:lnTo>
                  <a:lnTo>
                    <a:pt x="336" y="647"/>
                  </a:lnTo>
                  <a:lnTo>
                    <a:pt x="385" y="650"/>
                  </a:lnTo>
                  <a:close/>
                </a:path>
              </a:pathLst>
            </a:custGeom>
            <a:solidFill>
              <a:srgbClr val="B8B8D9"/>
            </a:solidFill>
            <a:ln w="9525">
              <a:noFill/>
              <a:round/>
              <a:headEnd/>
              <a:tailEnd/>
            </a:ln>
          </p:spPr>
          <p:txBody>
            <a:bodyPr/>
            <a:lstStyle/>
            <a:p>
              <a:endParaRPr lang="en-US"/>
            </a:p>
          </p:txBody>
        </p:sp>
        <p:sp>
          <p:nvSpPr>
            <p:cNvPr id="5193" name="Freeform 49"/>
            <p:cNvSpPr>
              <a:spLocks/>
            </p:cNvSpPr>
            <p:nvPr/>
          </p:nvSpPr>
          <p:spPr bwMode="auto">
            <a:xfrm>
              <a:off x="4959" y="1972"/>
              <a:ext cx="7" cy="69"/>
            </a:xfrm>
            <a:custGeom>
              <a:avLst/>
              <a:gdLst>
                <a:gd name="T0" fmla="*/ 0 w 61"/>
                <a:gd name="T1" fmla="*/ 0 h 627"/>
                <a:gd name="T2" fmla="*/ 0 w 61"/>
                <a:gd name="T3" fmla="*/ 627 h 627"/>
                <a:gd name="T4" fmla="*/ 61 w 61"/>
                <a:gd name="T5" fmla="*/ 627 h 627"/>
                <a:gd name="T6" fmla="*/ 61 w 61"/>
                <a:gd name="T7" fmla="*/ 3 h 627"/>
                <a:gd name="T8" fmla="*/ 0 w 61"/>
                <a:gd name="T9" fmla="*/ 0 h 627"/>
                <a:gd name="T10" fmla="*/ 0 w 61"/>
                <a:gd name="T11" fmla="*/ 0 h 627"/>
                <a:gd name="T12" fmla="*/ 0 60000 65536"/>
                <a:gd name="T13" fmla="*/ 0 60000 65536"/>
                <a:gd name="T14" fmla="*/ 0 60000 65536"/>
                <a:gd name="T15" fmla="*/ 0 60000 65536"/>
                <a:gd name="T16" fmla="*/ 0 60000 65536"/>
                <a:gd name="T17" fmla="*/ 0 60000 65536"/>
                <a:gd name="T18" fmla="*/ 0 w 61"/>
                <a:gd name="T19" fmla="*/ 0 h 627"/>
                <a:gd name="T20" fmla="*/ 61 w 61"/>
                <a:gd name="T21" fmla="*/ 627 h 627"/>
              </a:gdLst>
              <a:ahLst/>
              <a:cxnLst>
                <a:cxn ang="T12">
                  <a:pos x="T0" y="T1"/>
                </a:cxn>
                <a:cxn ang="T13">
                  <a:pos x="T2" y="T3"/>
                </a:cxn>
                <a:cxn ang="T14">
                  <a:pos x="T4" y="T5"/>
                </a:cxn>
                <a:cxn ang="T15">
                  <a:pos x="T6" y="T7"/>
                </a:cxn>
                <a:cxn ang="T16">
                  <a:pos x="T8" y="T9"/>
                </a:cxn>
                <a:cxn ang="T17">
                  <a:pos x="T10" y="T11"/>
                </a:cxn>
              </a:cxnLst>
              <a:rect l="T18" t="T19" r="T20" b="T21"/>
              <a:pathLst>
                <a:path w="61" h="627">
                  <a:moveTo>
                    <a:pt x="0" y="0"/>
                  </a:moveTo>
                  <a:lnTo>
                    <a:pt x="0" y="627"/>
                  </a:lnTo>
                  <a:lnTo>
                    <a:pt x="61" y="627"/>
                  </a:lnTo>
                  <a:lnTo>
                    <a:pt x="61" y="3"/>
                  </a:lnTo>
                  <a:lnTo>
                    <a:pt x="0" y="0"/>
                  </a:lnTo>
                  <a:close/>
                </a:path>
              </a:pathLst>
            </a:custGeom>
            <a:solidFill>
              <a:srgbClr val="B8B8D9"/>
            </a:solidFill>
            <a:ln w="9525">
              <a:noFill/>
              <a:round/>
              <a:headEnd/>
              <a:tailEnd/>
            </a:ln>
          </p:spPr>
          <p:txBody>
            <a:bodyPr/>
            <a:lstStyle/>
            <a:p>
              <a:endParaRPr lang="en-US"/>
            </a:p>
          </p:txBody>
        </p:sp>
        <p:sp>
          <p:nvSpPr>
            <p:cNvPr id="5194" name="Freeform 50"/>
            <p:cNvSpPr>
              <a:spLocks/>
            </p:cNvSpPr>
            <p:nvPr/>
          </p:nvSpPr>
          <p:spPr bwMode="auto">
            <a:xfrm>
              <a:off x="4839" y="1990"/>
              <a:ext cx="71" cy="96"/>
            </a:xfrm>
            <a:custGeom>
              <a:avLst/>
              <a:gdLst>
                <a:gd name="T0" fmla="*/ 0 w 638"/>
                <a:gd name="T1" fmla="*/ 0 h 863"/>
                <a:gd name="T2" fmla="*/ 638 w 638"/>
                <a:gd name="T3" fmla="*/ 3 h 863"/>
                <a:gd name="T4" fmla="*/ 638 w 638"/>
                <a:gd name="T5" fmla="*/ 286 h 863"/>
                <a:gd name="T6" fmla="*/ 583 w 638"/>
                <a:gd name="T7" fmla="*/ 283 h 863"/>
                <a:gd name="T8" fmla="*/ 583 w 638"/>
                <a:gd name="T9" fmla="*/ 43 h 863"/>
                <a:gd name="T10" fmla="*/ 68 w 638"/>
                <a:gd name="T11" fmla="*/ 43 h 863"/>
                <a:gd name="T12" fmla="*/ 68 w 638"/>
                <a:gd name="T13" fmla="*/ 863 h 863"/>
                <a:gd name="T14" fmla="*/ 4 w 638"/>
                <a:gd name="T15" fmla="*/ 863 h 863"/>
                <a:gd name="T16" fmla="*/ 0 w 638"/>
                <a:gd name="T17" fmla="*/ 0 h 863"/>
                <a:gd name="T18" fmla="*/ 0 w 638"/>
                <a:gd name="T19" fmla="*/ 0 h 86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38"/>
                <a:gd name="T31" fmla="*/ 0 h 863"/>
                <a:gd name="T32" fmla="*/ 638 w 638"/>
                <a:gd name="T33" fmla="*/ 863 h 86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38" h="863">
                  <a:moveTo>
                    <a:pt x="0" y="0"/>
                  </a:moveTo>
                  <a:lnTo>
                    <a:pt x="638" y="3"/>
                  </a:lnTo>
                  <a:lnTo>
                    <a:pt x="638" y="286"/>
                  </a:lnTo>
                  <a:lnTo>
                    <a:pt x="583" y="283"/>
                  </a:lnTo>
                  <a:lnTo>
                    <a:pt x="583" y="43"/>
                  </a:lnTo>
                  <a:lnTo>
                    <a:pt x="68" y="43"/>
                  </a:lnTo>
                  <a:lnTo>
                    <a:pt x="68" y="863"/>
                  </a:lnTo>
                  <a:lnTo>
                    <a:pt x="4" y="863"/>
                  </a:lnTo>
                  <a:lnTo>
                    <a:pt x="0" y="0"/>
                  </a:lnTo>
                  <a:close/>
                </a:path>
              </a:pathLst>
            </a:custGeom>
            <a:solidFill>
              <a:srgbClr val="B8B8D9"/>
            </a:solidFill>
            <a:ln w="9525">
              <a:noFill/>
              <a:round/>
              <a:headEnd/>
              <a:tailEnd/>
            </a:ln>
          </p:spPr>
          <p:txBody>
            <a:bodyPr/>
            <a:lstStyle/>
            <a:p>
              <a:endParaRPr lang="en-US"/>
            </a:p>
          </p:txBody>
        </p:sp>
        <p:sp>
          <p:nvSpPr>
            <p:cNvPr id="5195" name="Freeform 51"/>
            <p:cNvSpPr>
              <a:spLocks/>
            </p:cNvSpPr>
            <p:nvPr/>
          </p:nvSpPr>
          <p:spPr bwMode="auto">
            <a:xfrm>
              <a:off x="4843" y="2000"/>
              <a:ext cx="63" cy="5"/>
            </a:xfrm>
            <a:custGeom>
              <a:avLst/>
              <a:gdLst>
                <a:gd name="T0" fmla="*/ 0 w 567"/>
                <a:gd name="T1" fmla="*/ 0 h 43"/>
                <a:gd name="T2" fmla="*/ 567 w 567"/>
                <a:gd name="T3" fmla="*/ 0 h 43"/>
                <a:gd name="T4" fmla="*/ 567 w 567"/>
                <a:gd name="T5" fmla="*/ 43 h 43"/>
                <a:gd name="T6" fmla="*/ 0 w 567"/>
                <a:gd name="T7" fmla="*/ 43 h 43"/>
                <a:gd name="T8" fmla="*/ 0 w 567"/>
                <a:gd name="T9" fmla="*/ 0 h 43"/>
                <a:gd name="T10" fmla="*/ 0 w 567"/>
                <a:gd name="T11" fmla="*/ 0 h 43"/>
                <a:gd name="T12" fmla="*/ 0 60000 65536"/>
                <a:gd name="T13" fmla="*/ 0 60000 65536"/>
                <a:gd name="T14" fmla="*/ 0 60000 65536"/>
                <a:gd name="T15" fmla="*/ 0 60000 65536"/>
                <a:gd name="T16" fmla="*/ 0 60000 65536"/>
                <a:gd name="T17" fmla="*/ 0 60000 65536"/>
                <a:gd name="T18" fmla="*/ 0 w 567"/>
                <a:gd name="T19" fmla="*/ 0 h 43"/>
                <a:gd name="T20" fmla="*/ 567 w 567"/>
                <a:gd name="T21" fmla="*/ 43 h 43"/>
              </a:gdLst>
              <a:ahLst/>
              <a:cxnLst>
                <a:cxn ang="T12">
                  <a:pos x="T0" y="T1"/>
                </a:cxn>
                <a:cxn ang="T13">
                  <a:pos x="T2" y="T3"/>
                </a:cxn>
                <a:cxn ang="T14">
                  <a:pos x="T4" y="T5"/>
                </a:cxn>
                <a:cxn ang="T15">
                  <a:pos x="T6" y="T7"/>
                </a:cxn>
                <a:cxn ang="T16">
                  <a:pos x="T8" y="T9"/>
                </a:cxn>
                <a:cxn ang="T17">
                  <a:pos x="T10" y="T11"/>
                </a:cxn>
              </a:cxnLst>
              <a:rect l="T18" t="T19" r="T20" b="T21"/>
              <a:pathLst>
                <a:path w="567" h="43">
                  <a:moveTo>
                    <a:pt x="0" y="0"/>
                  </a:moveTo>
                  <a:lnTo>
                    <a:pt x="567" y="0"/>
                  </a:lnTo>
                  <a:lnTo>
                    <a:pt x="567" y="43"/>
                  </a:lnTo>
                  <a:lnTo>
                    <a:pt x="0" y="43"/>
                  </a:lnTo>
                  <a:lnTo>
                    <a:pt x="0" y="0"/>
                  </a:lnTo>
                  <a:close/>
                </a:path>
              </a:pathLst>
            </a:custGeom>
            <a:solidFill>
              <a:srgbClr val="B8B8D9"/>
            </a:solidFill>
            <a:ln w="9525">
              <a:noFill/>
              <a:round/>
              <a:headEnd/>
              <a:tailEnd/>
            </a:ln>
          </p:spPr>
          <p:txBody>
            <a:bodyPr/>
            <a:lstStyle/>
            <a:p>
              <a:endParaRPr lang="en-US"/>
            </a:p>
          </p:txBody>
        </p:sp>
        <p:sp>
          <p:nvSpPr>
            <p:cNvPr id="5196" name="Freeform 52"/>
            <p:cNvSpPr>
              <a:spLocks/>
            </p:cNvSpPr>
            <p:nvPr/>
          </p:nvSpPr>
          <p:spPr bwMode="auto">
            <a:xfrm>
              <a:off x="4843" y="2009"/>
              <a:ext cx="63" cy="5"/>
            </a:xfrm>
            <a:custGeom>
              <a:avLst/>
              <a:gdLst>
                <a:gd name="T0" fmla="*/ 0 w 568"/>
                <a:gd name="T1" fmla="*/ 0 h 43"/>
                <a:gd name="T2" fmla="*/ 568 w 568"/>
                <a:gd name="T3" fmla="*/ 0 h 43"/>
                <a:gd name="T4" fmla="*/ 568 w 568"/>
                <a:gd name="T5" fmla="*/ 43 h 43"/>
                <a:gd name="T6" fmla="*/ 0 w 568"/>
                <a:gd name="T7" fmla="*/ 43 h 43"/>
                <a:gd name="T8" fmla="*/ 0 w 568"/>
                <a:gd name="T9" fmla="*/ 0 h 43"/>
                <a:gd name="T10" fmla="*/ 0 w 568"/>
                <a:gd name="T11" fmla="*/ 0 h 43"/>
                <a:gd name="T12" fmla="*/ 0 60000 65536"/>
                <a:gd name="T13" fmla="*/ 0 60000 65536"/>
                <a:gd name="T14" fmla="*/ 0 60000 65536"/>
                <a:gd name="T15" fmla="*/ 0 60000 65536"/>
                <a:gd name="T16" fmla="*/ 0 60000 65536"/>
                <a:gd name="T17" fmla="*/ 0 60000 65536"/>
                <a:gd name="T18" fmla="*/ 0 w 568"/>
                <a:gd name="T19" fmla="*/ 0 h 43"/>
                <a:gd name="T20" fmla="*/ 568 w 568"/>
                <a:gd name="T21" fmla="*/ 43 h 43"/>
              </a:gdLst>
              <a:ahLst/>
              <a:cxnLst>
                <a:cxn ang="T12">
                  <a:pos x="T0" y="T1"/>
                </a:cxn>
                <a:cxn ang="T13">
                  <a:pos x="T2" y="T3"/>
                </a:cxn>
                <a:cxn ang="T14">
                  <a:pos x="T4" y="T5"/>
                </a:cxn>
                <a:cxn ang="T15">
                  <a:pos x="T6" y="T7"/>
                </a:cxn>
                <a:cxn ang="T16">
                  <a:pos x="T8" y="T9"/>
                </a:cxn>
                <a:cxn ang="T17">
                  <a:pos x="T10" y="T11"/>
                </a:cxn>
              </a:cxnLst>
              <a:rect l="T18" t="T19" r="T20" b="T21"/>
              <a:pathLst>
                <a:path w="568" h="43">
                  <a:moveTo>
                    <a:pt x="0" y="0"/>
                  </a:moveTo>
                  <a:lnTo>
                    <a:pt x="568" y="0"/>
                  </a:lnTo>
                  <a:lnTo>
                    <a:pt x="568" y="43"/>
                  </a:lnTo>
                  <a:lnTo>
                    <a:pt x="0" y="43"/>
                  </a:lnTo>
                  <a:lnTo>
                    <a:pt x="0" y="0"/>
                  </a:lnTo>
                  <a:close/>
                </a:path>
              </a:pathLst>
            </a:custGeom>
            <a:solidFill>
              <a:srgbClr val="B8B8D9"/>
            </a:solidFill>
            <a:ln w="9525">
              <a:noFill/>
              <a:round/>
              <a:headEnd/>
              <a:tailEnd/>
            </a:ln>
          </p:spPr>
          <p:txBody>
            <a:bodyPr/>
            <a:lstStyle/>
            <a:p>
              <a:endParaRPr lang="en-US"/>
            </a:p>
          </p:txBody>
        </p:sp>
        <p:sp>
          <p:nvSpPr>
            <p:cNvPr id="5197" name="Freeform 53"/>
            <p:cNvSpPr>
              <a:spLocks/>
            </p:cNvSpPr>
            <p:nvPr/>
          </p:nvSpPr>
          <p:spPr bwMode="auto">
            <a:xfrm>
              <a:off x="4844" y="2017"/>
              <a:ext cx="63" cy="5"/>
            </a:xfrm>
            <a:custGeom>
              <a:avLst/>
              <a:gdLst>
                <a:gd name="T0" fmla="*/ 0 w 567"/>
                <a:gd name="T1" fmla="*/ 0 h 43"/>
                <a:gd name="T2" fmla="*/ 567 w 567"/>
                <a:gd name="T3" fmla="*/ 0 h 43"/>
                <a:gd name="T4" fmla="*/ 567 w 567"/>
                <a:gd name="T5" fmla="*/ 43 h 43"/>
                <a:gd name="T6" fmla="*/ 0 w 567"/>
                <a:gd name="T7" fmla="*/ 43 h 43"/>
                <a:gd name="T8" fmla="*/ 0 w 567"/>
                <a:gd name="T9" fmla="*/ 0 h 43"/>
                <a:gd name="T10" fmla="*/ 0 w 567"/>
                <a:gd name="T11" fmla="*/ 0 h 43"/>
                <a:gd name="T12" fmla="*/ 0 60000 65536"/>
                <a:gd name="T13" fmla="*/ 0 60000 65536"/>
                <a:gd name="T14" fmla="*/ 0 60000 65536"/>
                <a:gd name="T15" fmla="*/ 0 60000 65536"/>
                <a:gd name="T16" fmla="*/ 0 60000 65536"/>
                <a:gd name="T17" fmla="*/ 0 60000 65536"/>
                <a:gd name="T18" fmla="*/ 0 w 567"/>
                <a:gd name="T19" fmla="*/ 0 h 43"/>
                <a:gd name="T20" fmla="*/ 567 w 567"/>
                <a:gd name="T21" fmla="*/ 43 h 43"/>
              </a:gdLst>
              <a:ahLst/>
              <a:cxnLst>
                <a:cxn ang="T12">
                  <a:pos x="T0" y="T1"/>
                </a:cxn>
                <a:cxn ang="T13">
                  <a:pos x="T2" y="T3"/>
                </a:cxn>
                <a:cxn ang="T14">
                  <a:pos x="T4" y="T5"/>
                </a:cxn>
                <a:cxn ang="T15">
                  <a:pos x="T6" y="T7"/>
                </a:cxn>
                <a:cxn ang="T16">
                  <a:pos x="T8" y="T9"/>
                </a:cxn>
                <a:cxn ang="T17">
                  <a:pos x="T10" y="T11"/>
                </a:cxn>
              </a:cxnLst>
              <a:rect l="T18" t="T19" r="T20" b="T21"/>
              <a:pathLst>
                <a:path w="567" h="43">
                  <a:moveTo>
                    <a:pt x="0" y="0"/>
                  </a:moveTo>
                  <a:lnTo>
                    <a:pt x="567" y="0"/>
                  </a:lnTo>
                  <a:lnTo>
                    <a:pt x="567" y="43"/>
                  </a:lnTo>
                  <a:lnTo>
                    <a:pt x="0" y="43"/>
                  </a:lnTo>
                  <a:lnTo>
                    <a:pt x="0" y="0"/>
                  </a:lnTo>
                  <a:close/>
                </a:path>
              </a:pathLst>
            </a:custGeom>
            <a:solidFill>
              <a:srgbClr val="B8B8D9"/>
            </a:solidFill>
            <a:ln w="9525">
              <a:noFill/>
              <a:round/>
              <a:headEnd/>
              <a:tailEnd/>
            </a:ln>
          </p:spPr>
          <p:txBody>
            <a:bodyPr/>
            <a:lstStyle/>
            <a:p>
              <a:endParaRPr lang="en-US"/>
            </a:p>
          </p:txBody>
        </p:sp>
        <p:sp>
          <p:nvSpPr>
            <p:cNvPr id="5198" name="Freeform 54"/>
            <p:cNvSpPr>
              <a:spLocks/>
            </p:cNvSpPr>
            <p:nvPr/>
          </p:nvSpPr>
          <p:spPr bwMode="auto">
            <a:xfrm>
              <a:off x="4918" y="2023"/>
              <a:ext cx="12" cy="63"/>
            </a:xfrm>
            <a:custGeom>
              <a:avLst/>
              <a:gdLst>
                <a:gd name="T0" fmla="*/ 0 w 116"/>
                <a:gd name="T1" fmla="*/ 571 h 571"/>
                <a:gd name="T2" fmla="*/ 116 w 116"/>
                <a:gd name="T3" fmla="*/ 571 h 571"/>
                <a:gd name="T4" fmla="*/ 116 w 116"/>
                <a:gd name="T5" fmla="*/ 0 h 571"/>
                <a:gd name="T6" fmla="*/ 0 w 116"/>
                <a:gd name="T7" fmla="*/ 0 h 571"/>
                <a:gd name="T8" fmla="*/ 0 w 116"/>
                <a:gd name="T9" fmla="*/ 571 h 571"/>
                <a:gd name="T10" fmla="*/ 0 w 116"/>
                <a:gd name="T11" fmla="*/ 571 h 571"/>
                <a:gd name="T12" fmla="*/ 0 60000 65536"/>
                <a:gd name="T13" fmla="*/ 0 60000 65536"/>
                <a:gd name="T14" fmla="*/ 0 60000 65536"/>
                <a:gd name="T15" fmla="*/ 0 60000 65536"/>
                <a:gd name="T16" fmla="*/ 0 60000 65536"/>
                <a:gd name="T17" fmla="*/ 0 60000 65536"/>
                <a:gd name="T18" fmla="*/ 0 w 116"/>
                <a:gd name="T19" fmla="*/ 0 h 571"/>
                <a:gd name="T20" fmla="*/ 116 w 116"/>
                <a:gd name="T21" fmla="*/ 571 h 571"/>
              </a:gdLst>
              <a:ahLst/>
              <a:cxnLst>
                <a:cxn ang="T12">
                  <a:pos x="T0" y="T1"/>
                </a:cxn>
                <a:cxn ang="T13">
                  <a:pos x="T2" y="T3"/>
                </a:cxn>
                <a:cxn ang="T14">
                  <a:pos x="T4" y="T5"/>
                </a:cxn>
                <a:cxn ang="T15">
                  <a:pos x="T6" y="T7"/>
                </a:cxn>
                <a:cxn ang="T16">
                  <a:pos x="T8" y="T9"/>
                </a:cxn>
                <a:cxn ang="T17">
                  <a:pos x="T10" y="T11"/>
                </a:cxn>
              </a:cxnLst>
              <a:rect l="T18" t="T19" r="T20" b="T21"/>
              <a:pathLst>
                <a:path w="116" h="571">
                  <a:moveTo>
                    <a:pt x="0" y="571"/>
                  </a:moveTo>
                  <a:lnTo>
                    <a:pt x="116" y="571"/>
                  </a:lnTo>
                  <a:lnTo>
                    <a:pt x="116" y="0"/>
                  </a:lnTo>
                  <a:lnTo>
                    <a:pt x="0" y="0"/>
                  </a:lnTo>
                  <a:lnTo>
                    <a:pt x="0" y="571"/>
                  </a:lnTo>
                  <a:close/>
                </a:path>
              </a:pathLst>
            </a:custGeom>
            <a:solidFill>
              <a:srgbClr val="B8B8D9"/>
            </a:solidFill>
            <a:ln w="9525">
              <a:noFill/>
              <a:round/>
              <a:headEnd/>
              <a:tailEnd/>
            </a:ln>
          </p:spPr>
          <p:txBody>
            <a:bodyPr/>
            <a:lstStyle/>
            <a:p>
              <a:endParaRPr lang="en-US"/>
            </a:p>
          </p:txBody>
        </p:sp>
        <p:sp>
          <p:nvSpPr>
            <p:cNvPr id="5199" name="Freeform 55"/>
            <p:cNvSpPr>
              <a:spLocks/>
            </p:cNvSpPr>
            <p:nvPr/>
          </p:nvSpPr>
          <p:spPr bwMode="auto">
            <a:xfrm>
              <a:off x="4907" y="2027"/>
              <a:ext cx="5" cy="8"/>
            </a:xfrm>
            <a:custGeom>
              <a:avLst/>
              <a:gdLst>
                <a:gd name="T0" fmla="*/ 0 w 45"/>
                <a:gd name="T1" fmla="*/ 68 h 68"/>
                <a:gd name="T2" fmla="*/ 45 w 45"/>
                <a:gd name="T3" fmla="*/ 68 h 68"/>
                <a:gd name="T4" fmla="*/ 45 w 45"/>
                <a:gd name="T5" fmla="*/ 0 h 68"/>
                <a:gd name="T6" fmla="*/ 0 w 45"/>
                <a:gd name="T7" fmla="*/ 0 h 68"/>
                <a:gd name="T8" fmla="*/ 0 w 45"/>
                <a:gd name="T9" fmla="*/ 68 h 68"/>
                <a:gd name="T10" fmla="*/ 0 w 45"/>
                <a:gd name="T11" fmla="*/ 68 h 68"/>
                <a:gd name="T12" fmla="*/ 0 60000 65536"/>
                <a:gd name="T13" fmla="*/ 0 60000 65536"/>
                <a:gd name="T14" fmla="*/ 0 60000 65536"/>
                <a:gd name="T15" fmla="*/ 0 60000 65536"/>
                <a:gd name="T16" fmla="*/ 0 60000 65536"/>
                <a:gd name="T17" fmla="*/ 0 60000 65536"/>
                <a:gd name="T18" fmla="*/ 0 w 45"/>
                <a:gd name="T19" fmla="*/ 0 h 68"/>
                <a:gd name="T20" fmla="*/ 45 w 45"/>
                <a:gd name="T21" fmla="*/ 68 h 68"/>
              </a:gdLst>
              <a:ahLst/>
              <a:cxnLst>
                <a:cxn ang="T12">
                  <a:pos x="T0" y="T1"/>
                </a:cxn>
                <a:cxn ang="T13">
                  <a:pos x="T2" y="T3"/>
                </a:cxn>
                <a:cxn ang="T14">
                  <a:pos x="T4" y="T5"/>
                </a:cxn>
                <a:cxn ang="T15">
                  <a:pos x="T6" y="T7"/>
                </a:cxn>
                <a:cxn ang="T16">
                  <a:pos x="T8" y="T9"/>
                </a:cxn>
                <a:cxn ang="T17">
                  <a:pos x="T10" y="T11"/>
                </a:cxn>
              </a:cxnLst>
              <a:rect l="T18" t="T19" r="T20" b="T21"/>
              <a:pathLst>
                <a:path w="45" h="68">
                  <a:moveTo>
                    <a:pt x="0" y="68"/>
                  </a:moveTo>
                  <a:lnTo>
                    <a:pt x="45" y="68"/>
                  </a:lnTo>
                  <a:lnTo>
                    <a:pt x="45" y="0"/>
                  </a:lnTo>
                  <a:lnTo>
                    <a:pt x="0" y="0"/>
                  </a:lnTo>
                  <a:lnTo>
                    <a:pt x="0" y="68"/>
                  </a:lnTo>
                  <a:close/>
                </a:path>
              </a:pathLst>
            </a:custGeom>
            <a:solidFill>
              <a:srgbClr val="B8B8D9"/>
            </a:solidFill>
            <a:ln w="9525">
              <a:noFill/>
              <a:round/>
              <a:headEnd/>
              <a:tailEnd/>
            </a:ln>
          </p:spPr>
          <p:txBody>
            <a:bodyPr/>
            <a:lstStyle/>
            <a:p>
              <a:endParaRPr lang="en-US"/>
            </a:p>
          </p:txBody>
        </p:sp>
        <p:sp>
          <p:nvSpPr>
            <p:cNvPr id="5200" name="Freeform 56"/>
            <p:cNvSpPr>
              <a:spLocks/>
            </p:cNvSpPr>
            <p:nvPr/>
          </p:nvSpPr>
          <p:spPr bwMode="auto">
            <a:xfrm>
              <a:off x="4907" y="2040"/>
              <a:ext cx="5" cy="7"/>
            </a:xfrm>
            <a:custGeom>
              <a:avLst/>
              <a:gdLst>
                <a:gd name="T0" fmla="*/ 0 w 45"/>
                <a:gd name="T1" fmla="*/ 68 h 68"/>
                <a:gd name="T2" fmla="*/ 45 w 45"/>
                <a:gd name="T3" fmla="*/ 68 h 68"/>
                <a:gd name="T4" fmla="*/ 45 w 45"/>
                <a:gd name="T5" fmla="*/ 0 h 68"/>
                <a:gd name="T6" fmla="*/ 0 w 45"/>
                <a:gd name="T7" fmla="*/ 0 h 68"/>
                <a:gd name="T8" fmla="*/ 0 w 45"/>
                <a:gd name="T9" fmla="*/ 68 h 68"/>
                <a:gd name="T10" fmla="*/ 0 w 45"/>
                <a:gd name="T11" fmla="*/ 68 h 68"/>
                <a:gd name="T12" fmla="*/ 0 60000 65536"/>
                <a:gd name="T13" fmla="*/ 0 60000 65536"/>
                <a:gd name="T14" fmla="*/ 0 60000 65536"/>
                <a:gd name="T15" fmla="*/ 0 60000 65536"/>
                <a:gd name="T16" fmla="*/ 0 60000 65536"/>
                <a:gd name="T17" fmla="*/ 0 60000 65536"/>
                <a:gd name="T18" fmla="*/ 0 w 45"/>
                <a:gd name="T19" fmla="*/ 0 h 68"/>
                <a:gd name="T20" fmla="*/ 45 w 45"/>
                <a:gd name="T21" fmla="*/ 68 h 68"/>
              </a:gdLst>
              <a:ahLst/>
              <a:cxnLst>
                <a:cxn ang="T12">
                  <a:pos x="T0" y="T1"/>
                </a:cxn>
                <a:cxn ang="T13">
                  <a:pos x="T2" y="T3"/>
                </a:cxn>
                <a:cxn ang="T14">
                  <a:pos x="T4" y="T5"/>
                </a:cxn>
                <a:cxn ang="T15">
                  <a:pos x="T6" y="T7"/>
                </a:cxn>
                <a:cxn ang="T16">
                  <a:pos x="T8" y="T9"/>
                </a:cxn>
                <a:cxn ang="T17">
                  <a:pos x="T10" y="T11"/>
                </a:cxn>
              </a:cxnLst>
              <a:rect l="T18" t="T19" r="T20" b="T21"/>
              <a:pathLst>
                <a:path w="45" h="68">
                  <a:moveTo>
                    <a:pt x="0" y="68"/>
                  </a:moveTo>
                  <a:lnTo>
                    <a:pt x="45" y="68"/>
                  </a:lnTo>
                  <a:lnTo>
                    <a:pt x="45" y="0"/>
                  </a:lnTo>
                  <a:lnTo>
                    <a:pt x="0" y="0"/>
                  </a:lnTo>
                  <a:lnTo>
                    <a:pt x="0" y="68"/>
                  </a:lnTo>
                  <a:close/>
                </a:path>
              </a:pathLst>
            </a:custGeom>
            <a:solidFill>
              <a:srgbClr val="B8B8D9"/>
            </a:solidFill>
            <a:ln w="9525">
              <a:noFill/>
              <a:round/>
              <a:headEnd/>
              <a:tailEnd/>
            </a:ln>
          </p:spPr>
          <p:txBody>
            <a:bodyPr/>
            <a:lstStyle/>
            <a:p>
              <a:endParaRPr lang="en-US"/>
            </a:p>
          </p:txBody>
        </p:sp>
        <p:sp>
          <p:nvSpPr>
            <p:cNvPr id="5201" name="Freeform 57"/>
            <p:cNvSpPr>
              <a:spLocks/>
            </p:cNvSpPr>
            <p:nvPr/>
          </p:nvSpPr>
          <p:spPr bwMode="auto">
            <a:xfrm>
              <a:off x="4907" y="2079"/>
              <a:ext cx="5" cy="7"/>
            </a:xfrm>
            <a:custGeom>
              <a:avLst/>
              <a:gdLst>
                <a:gd name="T0" fmla="*/ 0 w 45"/>
                <a:gd name="T1" fmla="*/ 69 h 69"/>
                <a:gd name="T2" fmla="*/ 45 w 45"/>
                <a:gd name="T3" fmla="*/ 69 h 69"/>
                <a:gd name="T4" fmla="*/ 45 w 45"/>
                <a:gd name="T5" fmla="*/ 0 h 69"/>
                <a:gd name="T6" fmla="*/ 0 w 45"/>
                <a:gd name="T7" fmla="*/ 0 h 69"/>
                <a:gd name="T8" fmla="*/ 0 w 45"/>
                <a:gd name="T9" fmla="*/ 69 h 69"/>
                <a:gd name="T10" fmla="*/ 0 w 45"/>
                <a:gd name="T11" fmla="*/ 69 h 69"/>
                <a:gd name="T12" fmla="*/ 0 60000 65536"/>
                <a:gd name="T13" fmla="*/ 0 60000 65536"/>
                <a:gd name="T14" fmla="*/ 0 60000 65536"/>
                <a:gd name="T15" fmla="*/ 0 60000 65536"/>
                <a:gd name="T16" fmla="*/ 0 60000 65536"/>
                <a:gd name="T17" fmla="*/ 0 60000 65536"/>
                <a:gd name="T18" fmla="*/ 0 w 45"/>
                <a:gd name="T19" fmla="*/ 0 h 69"/>
                <a:gd name="T20" fmla="*/ 45 w 45"/>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5" h="69">
                  <a:moveTo>
                    <a:pt x="0" y="69"/>
                  </a:moveTo>
                  <a:lnTo>
                    <a:pt x="45" y="69"/>
                  </a:lnTo>
                  <a:lnTo>
                    <a:pt x="45" y="0"/>
                  </a:lnTo>
                  <a:lnTo>
                    <a:pt x="0" y="0"/>
                  </a:lnTo>
                  <a:lnTo>
                    <a:pt x="0" y="69"/>
                  </a:lnTo>
                  <a:close/>
                </a:path>
              </a:pathLst>
            </a:custGeom>
            <a:solidFill>
              <a:srgbClr val="B8B8D9"/>
            </a:solidFill>
            <a:ln w="9525">
              <a:noFill/>
              <a:round/>
              <a:headEnd/>
              <a:tailEnd/>
            </a:ln>
          </p:spPr>
          <p:txBody>
            <a:bodyPr/>
            <a:lstStyle/>
            <a:p>
              <a:endParaRPr lang="en-US"/>
            </a:p>
          </p:txBody>
        </p:sp>
        <p:sp>
          <p:nvSpPr>
            <p:cNvPr id="5202" name="Freeform 58"/>
            <p:cNvSpPr>
              <a:spLocks/>
            </p:cNvSpPr>
            <p:nvPr/>
          </p:nvSpPr>
          <p:spPr bwMode="auto">
            <a:xfrm>
              <a:off x="4896" y="2079"/>
              <a:ext cx="5" cy="7"/>
            </a:xfrm>
            <a:custGeom>
              <a:avLst/>
              <a:gdLst>
                <a:gd name="T0" fmla="*/ 0 w 46"/>
                <a:gd name="T1" fmla="*/ 69 h 69"/>
                <a:gd name="T2" fmla="*/ 46 w 46"/>
                <a:gd name="T3" fmla="*/ 69 h 69"/>
                <a:gd name="T4" fmla="*/ 46 w 46"/>
                <a:gd name="T5" fmla="*/ 0 h 69"/>
                <a:gd name="T6" fmla="*/ 0 w 46"/>
                <a:gd name="T7" fmla="*/ 0 h 69"/>
                <a:gd name="T8" fmla="*/ 0 w 46"/>
                <a:gd name="T9" fmla="*/ 69 h 69"/>
                <a:gd name="T10" fmla="*/ 0 w 46"/>
                <a:gd name="T11" fmla="*/ 69 h 69"/>
                <a:gd name="T12" fmla="*/ 0 60000 65536"/>
                <a:gd name="T13" fmla="*/ 0 60000 65536"/>
                <a:gd name="T14" fmla="*/ 0 60000 65536"/>
                <a:gd name="T15" fmla="*/ 0 60000 65536"/>
                <a:gd name="T16" fmla="*/ 0 60000 65536"/>
                <a:gd name="T17" fmla="*/ 0 60000 65536"/>
                <a:gd name="T18" fmla="*/ 0 w 46"/>
                <a:gd name="T19" fmla="*/ 0 h 69"/>
                <a:gd name="T20" fmla="*/ 46 w 46"/>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6" h="69">
                  <a:moveTo>
                    <a:pt x="0" y="69"/>
                  </a:moveTo>
                  <a:lnTo>
                    <a:pt x="46" y="69"/>
                  </a:lnTo>
                  <a:lnTo>
                    <a:pt x="46" y="0"/>
                  </a:lnTo>
                  <a:lnTo>
                    <a:pt x="0" y="0"/>
                  </a:lnTo>
                  <a:lnTo>
                    <a:pt x="0" y="69"/>
                  </a:lnTo>
                  <a:close/>
                </a:path>
              </a:pathLst>
            </a:custGeom>
            <a:solidFill>
              <a:srgbClr val="B8B8D9"/>
            </a:solidFill>
            <a:ln w="9525">
              <a:noFill/>
              <a:round/>
              <a:headEnd/>
              <a:tailEnd/>
            </a:ln>
          </p:spPr>
          <p:txBody>
            <a:bodyPr/>
            <a:lstStyle/>
            <a:p>
              <a:endParaRPr lang="en-US"/>
            </a:p>
          </p:txBody>
        </p:sp>
        <p:sp>
          <p:nvSpPr>
            <p:cNvPr id="5203" name="Freeform 59"/>
            <p:cNvSpPr>
              <a:spLocks/>
            </p:cNvSpPr>
            <p:nvPr/>
          </p:nvSpPr>
          <p:spPr bwMode="auto">
            <a:xfrm>
              <a:off x="4885" y="2079"/>
              <a:ext cx="5" cy="7"/>
            </a:xfrm>
            <a:custGeom>
              <a:avLst/>
              <a:gdLst>
                <a:gd name="T0" fmla="*/ 0 w 45"/>
                <a:gd name="T1" fmla="*/ 69 h 69"/>
                <a:gd name="T2" fmla="*/ 45 w 45"/>
                <a:gd name="T3" fmla="*/ 69 h 69"/>
                <a:gd name="T4" fmla="*/ 45 w 45"/>
                <a:gd name="T5" fmla="*/ 0 h 69"/>
                <a:gd name="T6" fmla="*/ 0 w 45"/>
                <a:gd name="T7" fmla="*/ 0 h 69"/>
                <a:gd name="T8" fmla="*/ 0 w 45"/>
                <a:gd name="T9" fmla="*/ 69 h 69"/>
                <a:gd name="T10" fmla="*/ 0 w 45"/>
                <a:gd name="T11" fmla="*/ 69 h 69"/>
                <a:gd name="T12" fmla="*/ 0 60000 65536"/>
                <a:gd name="T13" fmla="*/ 0 60000 65536"/>
                <a:gd name="T14" fmla="*/ 0 60000 65536"/>
                <a:gd name="T15" fmla="*/ 0 60000 65536"/>
                <a:gd name="T16" fmla="*/ 0 60000 65536"/>
                <a:gd name="T17" fmla="*/ 0 60000 65536"/>
                <a:gd name="T18" fmla="*/ 0 w 45"/>
                <a:gd name="T19" fmla="*/ 0 h 69"/>
                <a:gd name="T20" fmla="*/ 45 w 45"/>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5" h="69">
                  <a:moveTo>
                    <a:pt x="0" y="69"/>
                  </a:moveTo>
                  <a:lnTo>
                    <a:pt x="45" y="69"/>
                  </a:lnTo>
                  <a:lnTo>
                    <a:pt x="45" y="0"/>
                  </a:lnTo>
                  <a:lnTo>
                    <a:pt x="0" y="0"/>
                  </a:lnTo>
                  <a:lnTo>
                    <a:pt x="0" y="69"/>
                  </a:lnTo>
                  <a:close/>
                </a:path>
              </a:pathLst>
            </a:custGeom>
            <a:solidFill>
              <a:srgbClr val="B8B8D9"/>
            </a:solidFill>
            <a:ln w="9525">
              <a:noFill/>
              <a:round/>
              <a:headEnd/>
              <a:tailEnd/>
            </a:ln>
          </p:spPr>
          <p:txBody>
            <a:bodyPr/>
            <a:lstStyle/>
            <a:p>
              <a:endParaRPr lang="en-US"/>
            </a:p>
          </p:txBody>
        </p:sp>
        <p:sp>
          <p:nvSpPr>
            <p:cNvPr id="5204" name="Freeform 60"/>
            <p:cNvSpPr>
              <a:spLocks/>
            </p:cNvSpPr>
            <p:nvPr/>
          </p:nvSpPr>
          <p:spPr bwMode="auto">
            <a:xfrm>
              <a:off x="4874" y="2079"/>
              <a:ext cx="5" cy="7"/>
            </a:xfrm>
            <a:custGeom>
              <a:avLst/>
              <a:gdLst>
                <a:gd name="T0" fmla="*/ 0 w 46"/>
                <a:gd name="T1" fmla="*/ 69 h 69"/>
                <a:gd name="T2" fmla="*/ 46 w 46"/>
                <a:gd name="T3" fmla="*/ 69 h 69"/>
                <a:gd name="T4" fmla="*/ 46 w 46"/>
                <a:gd name="T5" fmla="*/ 0 h 69"/>
                <a:gd name="T6" fmla="*/ 0 w 46"/>
                <a:gd name="T7" fmla="*/ 0 h 69"/>
                <a:gd name="T8" fmla="*/ 0 w 46"/>
                <a:gd name="T9" fmla="*/ 69 h 69"/>
                <a:gd name="T10" fmla="*/ 0 w 46"/>
                <a:gd name="T11" fmla="*/ 69 h 69"/>
                <a:gd name="T12" fmla="*/ 0 60000 65536"/>
                <a:gd name="T13" fmla="*/ 0 60000 65536"/>
                <a:gd name="T14" fmla="*/ 0 60000 65536"/>
                <a:gd name="T15" fmla="*/ 0 60000 65536"/>
                <a:gd name="T16" fmla="*/ 0 60000 65536"/>
                <a:gd name="T17" fmla="*/ 0 60000 65536"/>
                <a:gd name="T18" fmla="*/ 0 w 46"/>
                <a:gd name="T19" fmla="*/ 0 h 69"/>
                <a:gd name="T20" fmla="*/ 46 w 46"/>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6" h="69">
                  <a:moveTo>
                    <a:pt x="0" y="69"/>
                  </a:moveTo>
                  <a:lnTo>
                    <a:pt x="46" y="69"/>
                  </a:lnTo>
                  <a:lnTo>
                    <a:pt x="46" y="0"/>
                  </a:lnTo>
                  <a:lnTo>
                    <a:pt x="0" y="0"/>
                  </a:lnTo>
                  <a:lnTo>
                    <a:pt x="0" y="69"/>
                  </a:lnTo>
                  <a:close/>
                </a:path>
              </a:pathLst>
            </a:custGeom>
            <a:solidFill>
              <a:srgbClr val="B8B8D9"/>
            </a:solidFill>
            <a:ln w="9525">
              <a:noFill/>
              <a:round/>
              <a:headEnd/>
              <a:tailEnd/>
            </a:ln>
          </p:spPr>
          <p:txBody>
            <a:bodyPr/>
            <a:lstStyle/>
            <a:p>
              <a:endParaRPr lang="en-US"/>
            </a:p>
          </p:txBody>
        </p:sp>
        <p:sp>
          <p:nvSpPr>
            <p:cNvPr id="5205" name="Freeform 61"/>
            <p:cNvSpPr>
              <a:spLocks/>
            </p:cNvSpPr>
            <p:nvPr/>
          </p:nvSpPr>
          <p:spPr bwMode="auto">
            <a:xfrm>
              <a:off x="4863" y="2079"/>
              <a:ext cx="5" cy="7"/>
            </a:xfrm>
            <a:custGeom>
              <a:avLst/>
              <a:gdLst>
                <a:gd name="T0" fmla="*/ 0 w 46"/>
                <a:gd name="T1" fmla="*/ 69 h 69"/>
                <a:gd name="T2" fmla="*/ 46 w 46"/>
                <a:gd name="T3" fmla="*/ 69 h 69"/>
                <a:gd name="T4" fmla="*/ 46 w 46"/>
                <a:gd name="T5" fmla="*/ 0 h 69"/>
                <a:gd name="T6" fmla="*/ 0 w 46"/>
                <a:gd name="T7" fmla="*/ 0 h 69"/>
                <a:gd name="T8" fmla="*/ 0 w 46"/>
                <a:gd name="T9" fmla="*/ 69 h 69"/>
                <a:gd name="T10" fmla="*/ 0 w 46"/>
                <a:gd name="T11" fmla="*/ 69 h 69"/>
                <a:gd name="T12" fmla="*/ 0 60000 65536"/>
                <a:gd name="T13" fmla="*/ 0 60000 65536"/>
                <a:gd name="T14" fmla="*/ 0 60000 65536"/>
                <a:gd name="T15" fmla="*/ 0 60000 65536"/>
                <a:gd name="T16" fmla="*/ 0 60000 65536"/>
                <a:gd name="T17" fmla="*/ 0 60000 65536"/>
                <a:gd name="T18" fmla="*/ 0 w 46"/>
                <a:gd name="T19" fmla="*/ 0 h 69"/>
                <a:gd name="T20" fmla="*/ 46 w 46"/>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6" h="69">
                  <a:moveTo>
                    <a:pt x="0" y="69"/>
                  </a:moveTo>
                  <a:lnTo>
                    <a:pt x="46" y="69"/>
                  </a:lnTo>
                  <a:lnTo>
                    <a:pt x="46" y="0"/>
                  </a:lnTo>
                  <a:lnTo>
                    <a:pt x="0" y="0"/>
                  </a:lnTo>
                  <a:lnTo>
                    <a:pt x="0" y="69"/>
                  </a:lnTo>
                  <a:close/>
                </a:path>
              </a:pathLst>
            </a:custGeom>
            <a:solidFill>
              <a:srgbClr val="B8B8D9"/>
            </a:solidFill>
            <a:ln w="9525">
              <a:noFill/>
              <a:round/>
              <a:headEnd/>
              <a:tailEnd/>
            </a:ln>
          </p:spPr>
          <p:txBody>
            <a:bodyPr/>
            <a:lstStyle/>
            <a:p>
              <a:endParaRPr lang="en-US"/>
            </a:p>
          </p:txBody>
        </p:sp>
        <p:sp>
          <p:nvSpPr>
            <p:cNvPr id="5206" name="Freeform 62"/>
            <p:cNvSpPr>
              <a:spLocks/>
            </p:cNvSpPr>
            <p:nvPr/>
          </p:nvSpPr>
          <p:spPr bwMode="auto">
            <a:xfrm>
              <a:off x="4852" y="2079"/>
              <a:ext cx="5" cy="7"/>
            </a:xfrm>
            <a:custGeom>
              <a:avLst/>
              <a:gdLst>
                <a:gd name="T0" fmla="*/ 0 w 46"/>
                <a:gd name="T1" fmla="*/ 69 h 69"/>
                <a:gd name="T2" fmla="*/ 46 w 46"/>
                <a:gd name="T3" fmla="*/ 69 h 69"/>
                <a:gd name="T4" fmla="*/ 46 w 46"/>
                <a:gd name="T5" fmla="*/ 0 h 69"/>
                <a:gd name="T6" fmla="*/ 0 w 46"/>
                <a:gd name="T7" fmla="*/ 0 h 69"/>
                <a:gd name="T8" fmla="*/ 0 w 46"/>
                <a:gd name="T9" fmla="*/ 69 h 69"/>
                <a:gd name="T10" fmla="*/ 0 w 46"/>
                <a:gd name="T11" fmla="*/ 69 h 69"/>
                <a:gd name="T12" fmla="*/ 0 60000 65536"/>
                <a:gd name="T13" fmla="*/ 0 60000 65536"/>
                <a:gd name="T14" fmla="*/ 0 60000 65536"/>
                <a:gd name="T15" fmla="*/ 0 60000 65536"/>
                <a:gd name="T16" fmla="*/ 0 60000 65536"/>
                <a:gd name="T17" fmla="*/ 0 60000 65536"/>
                <a:gd name="T18" fmla="*/ 0 w 46"/>
                <a:gd name="T19" fmla="*/ 0 h 69"/>
                <a:gd name="T20" fmla="*/ 46 w 46"/>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6" h="69">
                  <a:moveTo>
                    <a:pt x="0" y="69"/>
                  </a:moveTo>
                  <a:lnTo>
                    <a:pt x="46" y="69"/>
                  </a:lnTo>
                  <a:lnTo>
                    <a:pt x="46" y="0"/>
                  </a:lnTo>
                  <a:lnTo>
                    <a:pt x="0" y="0"/>
                  </a:lnTo>
                  <a:lnTo>
                    <a:pt x="0" y="69"/>
                  </a:lnTo>
                  <a:close/>
                </a:path>
              </a:pathLst>
            </a:custGeom>
            <a:solidFill>
              <a:srgbClr val="B8B8D9"/>
            </a:solidFill>
            <a:ln w="9525">
              <a:noFill/>
              <a:round/>
              <a:headEnd/>
              <a:tailEnd/>
            </a:ln>
          </p:spPr>
          <p:txBody>
            <a:bodyPr/>
            <a:lstStyle/>
            <a:p>
              <a:endParaRPr lang="en-US"/>
            </a:p>
          </p:txBody>
        </p:sp>
        <p:sp>
          <p:nvSpPr>
            <p:cNvPr id="5207" name="Freeform 63"/>
            <p:cNvSpPr>
              <a:spLocks/>
            </p:cNvSpPr>
            <p:nvPr/>
          </p:nvSpPr>
          <p:spPr bwMode="auto">
            <a:xfrm>
              <a:off x="4907" y="2067"/>
              <a:ext cx="5" cy="7"/>
            </a:xfrm>
            <a:custGeom>
              <a:avLst/>
              <a:gdLst>
                <a:gd name="T0" fmla="*/ 0 w 45"/>
                <a:gd name="T1" fmla="*/ 69 h 69"/>
                <a:gd name="T2" fmla="*/ 45 w 45"/>
                <a:gd name="T3" fmla="*/ 69 h 69"/>
                <a:gd name="T4" fmla="*/ 45 w 45"/>
                <a:gd name="T5" fmla="*/ 0 h 69"/>
                <a:gd name="T6" fmla="*/ 0 w 45"/>
                <a:gd name="T7" fmla="*/ 0 h 69"/>
                <a:gd name="T8" fmla="*/ 0 w 45"/>
                <a:gd name="T9" fmla="*/ 69 h 69"/>
                <a:gd name="T10" fmla="*/ 0 w 45"/>
                <a:gd name="T11" fmla="*/ 69 h 69"/>
                <a:gd name="T12" fmla="*/ 0 60000 65536"/>
                <a:gd name="T13" fmla="*/ 0 60000 65536"/>
                <a:gd name="T14" fmla="*/ 0 60000 65536"/>
                <a:gd name="T15" fmla="*/ 0 60000 65536"/>
                <a:gd name="T16" fmla="*/ 0 60000 65536"/>
                <a:gd name="T17" fmla="*/ 0 60000 65536"/>
                <a:gd name="T18" fmla="*/ 0 w 45"/>
                <a:gd name="T19" fmla="*/ 0 h 69"/>
                <a:gd name="T20" fmla="*/ 45 w 45"/>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5" h="69">
                  <a:moveTo>
                    <a:pt x="0" y="69"/>
                  </a:moveTo>
                  <a:lnTo>
                    <a:pt x="45" y="69"/>
                  </a:lnTo>
                  <a:lnTo>
                    <a:pt x="45" y="0"/>
                  </a:lnTo>
                  <a:lnTo>
                    <a:pt x="0" y="0"/>
                  </a:lnTo>
                  <a:lnTo>
                    <a:pt x="0" y="69"/>
                  </a:lnTo>
                  <a:close/>
                </a:path>
              </a:pathLst>
            </a:custGeom>
            <a:solidFill>
              <a:srgbClr val="B8B8D9"/>
            </a:solidFill>
            <a:ln w="9525">
              <a:noFill/>
              <a:round/>
              <a:headEnd/>
              <a:tailEnd/>
            </a:ln>
          </p:spPr>
          <p:txBody>
            <a:bodyPr/>
            <a:lstStyle/>
            <a:p>
              <a:endParaRPr lang="en-US"/>
            </a:p>
          </p:txBody>
        </p:sp>
        <p:sp>
          <p:nvSpPr>
            <p:cNvPr id="5208" name="Freeform 64"/>
            <p:cNvSpPr>
              <a:spLocks/>
            </p:cNvSpPr>
            <p:nvPr/>
          </p:nvSpPr>
          <p:spPr bwMode="auto">
            <a:xfrm>
              <a:off x="4896" y="2067"/>
              <a:ext cx="5" cy="7"/>
            </a:xfrm>
            <a:custGeom>
              <a:avLst/>
              <a:gdLst>
                <a:gd name="T0" fmla="*/ 0 w 46"/>
                <a:gd name="T1" fmla="*/ 69 h 69"/>
                <a:gd name="T2" fmla="*/ 46 w 46"/>
                <a:gd name="T3" fmla="*/ 69 h 69"/>
                <a:gd name="T4" fmla="*/ 46 w 46"/>
                <a:gd name="T5" fmla="*/ 0 h 69"/>
                <a:gd name="T6" fmla="*/ 0 w 46"/>
                <a:gd name="T7" fmla="*/ 0 h 69"/>
                <a:gd name="T8" fmla="*/ 0 w 46"/>
                <a:gd name="T9" fmla="*/ 69 h 69"/>
                <a:gd name="T10" fmla="*/ 0 w 46"/>
                <a:gd name="T11" fmla="*/ 69 h 69"/>
                <a:gd name="T12" fmla="*/ 0 60000 65536"/>
                <a:gd name="T13" fmla="*/ 0 60000 65536"/>
                <a:gd name="T14" fmla="*/ 0 60000 65536"/>
                <a:gd name="T15" fmla="*/ 0 60000 65536"/>
                <a:gd name="T16" fmla="*/ 0 60000 65536"/>
                <a:gd name="T17" fmla="*/ 0 60000 65536"/>
                <a:gd name="T18" fmla="*/ 0 w 46"/>
                <a:gd name="T19" fmla="*/ 0 h 69"/>
                <a:gd name="T20" fmla="*/ 46 w 46"/>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6" h="69">
                  <a:moveTo>
                    <a:pt x="0" y="69"/>
                  </a:moveTo>
                  <a:lnTo>
                    <a:pt x="46" y="69"/>
                  </a:lnTo>
                  <a:lnTo>
                    <a:pt x="46" y="0"/>
                  </a:lnTo>
                  <a:lnTo>
                    <a:pt x="0" y="0"/>
                  </a:lnTo>
                  <a:lnTo>
                    <a:pt x="0" y="69"/>
                  </a:lnTo>
                  <a:close/>
                </a:path>
              </a:pathLst>
            </a:custGeom>
            <a:solidFill>
              <a:srgbClr val="B8B8D9"/>
            </a:solidFill>
            <a:ln w="9525">
              <a:noFill/>
              <a:round/>
              <a:headEnd/>
              <a:tailEnd/>
            </a:ln>
          </p:spPr>
          <p:txBody>
            <a:bodyPr/>
            <a:lstStyle/>
            <a:p>
              <a:endParaRPr lang="en-US"/>
            </a:p>
          </p:txBody>
        </p:sp>
        <p:sp>
          <p:nvSpPr>
            <p:cNvPr id="5209" name="Freeform 65"/>
            <p:cNvSpPr>
              <a:spLocks/>
            </p:cNvSpPr>
            <p:nvPr/>
          </p:nvSpPr>
          <p:spPr bwMode="auto">
            <a:xfrm>
              <a:off x="4885" y="2067"/>
              <a:ext cx="5" cy="7"/>
            </a:xfrm>
            <a:custGeom>
              <a:avLst/>
              <a:gdLst>
                <a:gd name="T0" fmla="*/ 0 w 45"/>
                <a:gd name="T1" fmla="*/ 69 h 69"/>
                <a:gd name="T2" fmla="*/ 45 w 45"/>
                <a:gd name="T3" fmla="*/ 69 h 69"/>
                <a:gd name="T4" fmla="*/ 45 w 45"/>
                <a:gd name="T5" fmla="*/ 0 h 69"/>
                <a:gd name="T6" fmla="*/ 0 w 45"/>
                <a:gd name="T7" fmla="*/ 0 h 69"/>
                <a:gd name="T8" fmla="*/ 0 w 45"/>
                <a:gd name="T9" fmla="*/ 69 h 69"/>
                <a:gd name="T10" fmla="*/ 0 w 45"/>
                <a:gd name="T11" fmla="*/ 69 h 69"/>
                <a:gd name="T12" fmla="*/ 0 60000 65536"/>
                <a:gd name="T13" fmla="*/ 0 60000 65536"/>
                <a:gd name="T14" fmla="*/ 0 60000 65536"/>
                <a:gd name="T15" fmla="*/ 0 60000 65536"/>
                <a:gd name="T16" fmla="*/ 0 60000 65536"/>
                <a:gd name="T17" fmla="*/ 0 60000 65536"/>
                <a:gd name="T18" fmla="*/ 0 w 45"/>
                <a:gd name="T19" fmla="*/ 0 h 69"/>
                <a:gd name="T20" fmla="*/ 45 w 45"/>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5" h="69">
                  <a:moveTo>
                    <a:pt x="0" y="69"/>
                  </a:moveTo>
                  <a:lnTo>
                    <a:pt x="45" y="69"/>
                  </a:lnTo>
                  <a:lnTo>
                    <a:pt x="45" y="0"/>
                  </a:lnTo>
                  <a:lnTo>
                    <a:pt x="0" y="0"/>
                  </a:lnTo>
                  <a:lnTo>
                    <a:pt x="0" y="69"/>
                  </a:lnTo>
                  <a:close/>
                </a:path>
              </a:pathLst>
            </a:custGeom>
            <a:solidFill>
              <a:srgbClr val="B8B8D9"/>
            </a:solidFill>
            <a:ln w="9525">
              <a:noFill/>
              <a:round/>
              <a:headEnd/>
              <a:tailEnd/>
            </a:ln>
          </p:spPr>
          <p:txBody>
            <a:bodyPr/>
            <a:lstStyle/>
            <a:p>
              <a:endParaRPr lang="en-US"/>
            </a:p>
          </p:txBody>
        </p:sp>
        <p:sp>
          <p:nvSpPr>
            <p:cNvPr id="5210" name="Freeform 66"/>
            <p:cNvSpPr>
              <a:spLocks/>
            </p:cNvSpPr>
            <p:nvPr/>
          </p:nvSpPr>
          <p:spPr bwMode="auto">
            <a:xfrm>
              <a:off x="4874" y="2067"/>
              <a:ext cx="5" cy="7"/>
            </a:xfrm>
            <a:custGeom>
              <a:avLst/>
              <a:gdLst>
                <a:gd name="T0" fmla="*/ 0 w 46"/>
                <a:gd name="T1" fmla="*/ 69 h 69"/>
                <a:gd name="T2" fmla="*/ 46 w 46"/>
                <a:gd name="T3" fmla="*/ 69 h 69"/>
                <a:gd name="T4" fmla="*/ 46 w 46"/>
                <a:gd name="T5" fmla="*/ 0 h 69"/>
                <a:gd name="T6" fmla="*/ 0 w 46"/>
                <a:gd name="T7" fmla="*/ 0 h 69"/>
                <a:gd name="T8" fmla="*/ 0 w 46"/>
                <a:gd name="T9" fmla="*/ 69 h 69"/>
                <a:gd name="T10" fmla="*/ 0 w 46"/>
                <a:gd name="T11" fmla="*/ 69 h 69"/>
                <a:gd name="T12" fmla="*/ 0 60000 65536"/>
                <a:gd name="T13" fmla="*/ 0 60000 65536"/>
                <a:gd name="T14" fmla="*/ 0 60000 65536"/>
                <a:gd name="T15" fmla="*/ 0 60000 65536"/>
                <a:gd name="T16" fmla="*/ 0 60000 65536"/>
                <a:gd name="T17" fmla="*/ 0 60000 65536"/>
                <a:gd name="T18" fmla="*/ 0 w 46"/>
                <a:gd name="T19" fmla="*/ 0 h 69"/>
                <a:gd name="T20" fmla="*/ 46 w 46"/>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6" h="69">
                  <a:moveTo>
                    <a:pt x="0" y="69"/>
                  </a:moveTo>
                  <a:lnTo>
                    <a:pt x="46" y="69"/>
                  </a:lnTo>
                  <a:lnTo>
                    <a:pt x="46" y="0"/>
                  </a:lnTo>
                  <a:lnTo>
                    <a:pt x="0" y="0"/>
                  </a:lnTo>
                  <a:lnTo>
                    <a:pt x="0" y="69"/>
                  </a:lnTo>
                  <a:close/>
                </a:path>
              </a:pathLst>
            </a:custGeom>
            <a:solidFill>
              <a:srgbClr val="B8B8D9"/>
            </a:solidFill>
            <a:ln w="9525">
              <a:noFill/>
              <a:round/>
              <a:headEnd/>
              <a:tailEnd/>
            </a:ln>
          </p:spPr>
          <p:txBody>
            <a:bodyPr/>
            <a:lstStyle/>
            <a:p>
              <a:endParaRPr lang="en-US"/>
            </a:p>
          </p:txBody>
        </p:sp>
        <p:sp>
          <p:nvSpPr>
            <p:cNvPr id="5211" name="Freeform 67"/>
            <p:cNvSpPr>
              <a:spLocks/>
            </p:cNvSpPr>
            <p:nvPr/>
          </p:nvSpPr>
          <p:spPr bwMode="auto">
            <a:xfrm>
              <a:off x="4863" y="2067"/>
              <a:ext cx="5" cy="7"/>
            </a:xfrm>
            <a:custGeom>
              <a:avLst/>
              <a:gdLst>
                <a:gd name="T0" fmla="*/ 0 w 46"/>
                <a:gd name="T1" fmla="*/ 69 h 69"/>
                <a:gd name="T2" fmla="*/ 46 w 46"/>
                <a:gd name="T3" fmla="*/ 69 h 69"/>
                <a:gd name="T4" fmla="*/ 46 w 46"/>
                <a:gd name="T5" fmla="*/ 0 h 69"/>
                <a:gd name="T6" fmla="*/ 0 w 46"/>
                <a:gd name="T7" fmla="*/ 0 h 69"/>
                <a:gd name="T8" fmla="*/ 0 w 46"/>
                <a:gd name="T9" fmla="*/ 69 h 69"/>
                <a:gd name="T10" fmla="*/ 0 w 46"/>
                <a:gd name="T11" fmla="*/ 69 h 69"/>
                <a:gd name="T12" fmla="*/ 0 60000 65536"/>
                <a:gd name="T13" fmla="*/ 0 60000 65536"/>
                <a:gd name="T14" fmla="*/ 0 60000 65536"/>
                <a:gd name="T15" fmla="*/ 0 60000 65536"/>
                <a:gd name="T16" fmla="*/ 0 60000 65536"/>
                <a:gd name="T17" fmla="*/ 0 60000 65536"/>
                <a:gd name="T18" fmla="*/ 0 w 46"/>
                <a:gd name="T19" fmla="*/ 0 h 69"/>
                <a:gd name="T20" fmla="*/ 46 w 46"/>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6" h="69">
                  <a:moveTo>
                    <a:pt x="0" y="69"/>
                  </a:moveTo>
                  <a:lnTo>
                    <a:pt x="46" y="69"/>
                  </a:lnTo>
                  <a:lnTo>
                    <a:pt x="46" y="0"/>
                  </a:lnTo>
                  <a:lnTo>
                    <a:pt x="0" y="0"/>
                  </a:lnTo>
                  <a:lnTo>
                    <a:pt x="0" y="69"/>
                  </a:lnTo>
                  <a:close/>
                </a:path>
              </a:pathLst>
            </a:custGeom>
            <a:solidFill>
              <a:srgbClr val="B8B8D9"/>
            </a:solidFill>
            <a:ln w="9525">
              <a:noFill/>
              <a:round/>
              <a:headEnd/>
              <a:tailEnd/>
            </a:ln>
          </p:spPr>
          <p:txBody>
            <a:bodyPr/>
            <a:lstStyle/>
            <a:p>
              <a:endParaRPr lang="en-US"/>
            </a:p>
          </p:txBody>
        </p:sp>
        <p:sp>
          <p:nvSpPr>
            <p:cNvPr id="5212" name="Freeform 68"/>
            <p:cNvSpPr>
              <a:spLocks/>
            </p:cNvSpPr>
            <p:nvPr/>
          </p:nvSpPr>
          <p:spPr bwMode="auto">
            <a:xfrm>
              <a:off x="4852" y="2067"/>
              <a:ext cx="5" cy="7"/>
            </a:xfrm>
            <a:custGeom>
              <a:avLst/>
              <a:gdLst>
                <a:gd name="T0" fmla="*/ 0 w 46"/>
                <a:gd name="T1" fmla="*/ 69 h 69"/>
                <a:gd name="T2" fmla="*/ 46 w 46"/>
                <a:gd name="T3" fmla="*/ 69 h 69"/>
                <a:gd name="T4" fmla="*/ 46 w 46"/>
                <a:gd name="T5" fmla="*/ 0 h 69"/>
                <a:gd name="T6" fmla="*/ 0 w 46"/>
                <a:gd name="T7" fmla="*/ 0 h 69"/>
                <a:gd name="T8" fmla="*/ 0 w 46"/>
                <a:gd name="T9" fmla="*/ 69 h 69"/>
                <a:gd name="T10" fmla="*/ 0 w 46"/>
                <a:gd name="T11" fmla="*/ 69 h 69"/>
                <a:gd name="T12" fmla="*/ 0 60000 65536"/>
                <a:gd name="T13" fmla="*/ 0 60000 65536"/>
                <a:gd name="T14" fmla="*/ 0 60000 65536"/>
                <a:gd name="T15" fmla="*/ 0 60000 65536"/>
                <a:gd name="T16" fmla="*/ 0 60000 65536"/>
                <a:gd name="T17" fmla="*/ 0 60000 65536"/>
                <a:gd name="T18" fmla="*/ 0 w 46"/>
                <a:gd name="T19" fmla="*/ 0 h 69"/>
                <a:gd name="T20" fmla="*/ 46 w 46"/>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6" h="69">
                  <a:moveTo>
                    <a:pt x="0" y="69"/>
                  </a:moveTo>
                  <a:lnTo>
                    <a:pt x="46" y="69"/>
                  </a:lnTo>
                  <a:lnTo>
                    <a:pt x="46" y="0"/>
                  </a:lnTo>
                  <a:lnTo>
                    <a:pt x="0" y="0"/>
                  </a:lnTo>
                  <a:lnTo>
                    <a:pt x="0" y="69"/>
                  </a:lnTo>
                  <a:close/>
                </a:path>
              </a:pathLst>
            </a:custGeom>
            <a:solidFill>
              <a:srgbClr val="B8B8D9"/>
            </a:solidFill>
            <a:ln w="9525">
              <a:noFill/>
              <a:round/>
              <a:headEnd/>
              <a:tailEnd/>
            </a:ln>
          </p:spPr>
          <p:txBody>
            <a:bodyPr/>
            <a:lstStyle/>
            <a:p>
              <a:endParaRPr lang="en-US"/>
            </a:p>
          </p:txBody>
        </p:sp>
        <p:sp>
          <p:nvSpPr>
            <p:cNvPr id="5213" name="Freeform 69"/>
            <p:cNvSpPr>
              <a:spLocks/>
            </p:cNvSpPr>
            <p:nvPr/>
          </p:nvSpPr>
          <p:spPr bwMode="auto">
            <a:xfrm>
              <a:off x="4907" y="2054"/>
              <a:ext cx="5" cy="7"/>
            </a:xfrm>
            <a:custGeom>
              <a:avLst/>
              <a:gdLst>
                <a:gd name="T0" fmla="*/ 0 w 45"/>
                <a:gd name="T1" fmla="*/ 68 h 68"/>
                <a:gd name="T2" fmla="*/ 45 w 45"/>
                <a:gd name="T3" fmla="*/ 68 h 68"/>
                <a:gd name="T4" fmla="*/ 45 w 45"/>
                <a:gd name="T5" fmla="*/ 0 h 68"/>
                <a:gd name="T6" fmla="*/ 0 w 45"/>
                <a:gd name="T7" fmla="*/ 0 h 68"/>
                <a:gd name="T8" fmla="*/ 0 w 45"/>
                <a:gd name="T9" fmla="*/ 68 h 68"/>
                <a:gd name="T10" fmla="*/ 0 w 45"/>
                <a:gd name="T11" fmla="*/ 68 h 68"/>
                <a:gd name="T12" fmla="*/ 0 60000 65536"/>
                <a:gd name="T13" fmla="*/ 0 60000 65536"/>
                <a:gd name="T14" fmla="*/ 0 60000 65536"/>
                <a:gd name="T15" fmla="*/ 0 60000 65536"/>
                <a:gd name="T16" fmla="*/ 0 60000 65536"/>
                <a:gd name="T17" fmla="*/ 0 60000 65536"/>
                <a:gd name="T18" fmla="*/ 0 w 45"/>
                <a:gd name="T19" fmla="*/ 0 h 68"/>
                <a:gd name="T20" fmla="*/ 45 w 45"/>
                <a:gd name="T21" fmla="*/ 68 h 68"/>
              </a:gdLst>
              <a:ahLst/>
              <a:cxnLst>
                <a:cxn ang="T12">
                  <a:pos x="T0" y="T1"/>
                </a:cxn>
                <a:cxn ang="T13">
                  <a:pos x="T2" y="T3"/>
                </a:cxn>
                <a:cxn ang="T14">
                  <a:pos x="T4" y="T5"/>
                </a:cxn>
                <a:cxn ang="T15">
                  <a:pos x="T6" y="T7"/>
                </a:cxn>
                <a:cxn ang="T16">
                  <a:pos x="T8" y="T9"/>
                </a:cxn>
                <a:cxn ang="T17">
                  <a:pos x="T10" y="T11"/>
                </a:cxn>
              </a:cxnLst>
              <a:rect l="T18" t="T19" r="T20" b="T21"/>
              <a:pathLst>
                <a:path w="45" h="68">
                  <a:moveTo>
                    <a:pt x="0" y="68"/>
                  </a:moveTo>
                  <a:lnTo>
                    <a:pt x="45" y="68"/>
                  </a:lnTo>
                  <a:lnTo>
                    <a:pt x="45" y="0"/>
                  </a:lnTo>
                  <a:lnTo>
                    <a:pt x="0" y="0"/>
                  </a:lnTo>
                  <a:lnTo>
                    <a:pt x="0" y="68"/>
                  </a:lnTo>
                  <a:close/>
                </a:path>
              </a:pathLst>
            </a:custGeom>
            <a:solidFill>
              <a:srgbClr val="B8B8D9"/>
            </a:solidFill>
            <a:ln w="9525">
              <a:noFill/>
              <a:round/>
              <a:headEnd/>
              <a:tailEnd/>
            </a:ln>
          </p:spPr>
          <p:txBody>
            <a:bodyPr/>
            <a:lstStyle/>
            <a:p>
              <a:endParaRPr lang="en-US"/>
            </a:p>
          </p:txBody>
        </p:sp>
        <p:sp>
          <p:nvSpPr>
            <p:cNvPr id="5214" name="Freeform 70"/>
            <p:cNvSpPr>
              <a:spLocks/>
            </p:cNvSpPr>
            <p:nvPr/>
          </p:nvSpPr>
          <p:spPr bwMode="auto">
            <a:xfrm>
              <a:off x="4896" y="2054"/>
              <a:ext cx="5" cy="7"/>
            </a:xfrm>
            <a:custGeom>
              <a:avLst/>
              <a:gdLst>
                <a:gd name="T0" fmla="*/ 0 w 46"/>
                <a:gd name="T1" fmla="*/ 68 h 68"/>
                <a:gd name="T2" fmla="*/ 46 w 46"/>
                <a:gd name="T3" fmla="*/ 68 h 68"/>
                <a:gd name="T4" fmla="*/ 46 w 46"/>
                <a:gd name="T5" fmla="*/ 0 h 68"/>
                <a:gd name="T6" fmla="*/ 0 w 46"/>
                <a:gd name="T7" fmla="*/ 0 h 68"/>
                <a:gd name="T8" fmla="*/ 0 w 46"/>
                <a:gd name="T9" fmla="*/ 68 h 68"/>
                <a:gd name="T10" fmla="*/ 0 w 46"/>
                <a:gd name="T11" fmla="*/ 68 h 68"/>
                <a:gd name="T12" fmla="*/ 0 60000 65536"/>
                <a:gd name="T13" fmla="*/ 0 60000 65536"/>
                <a:gd name="T14" fmla="*/ 0 60000 65536"/>
                <a:gd name="T15" fmla="*/ 0 60000 65536"/>
                <a:gd name="T16" fmla="*/ 0 60000 65536"/>
                <a:gd name="T17" fmla="*/ 0 60000 65536"/>
                <a:gd name="T18" fmla="*/ 0 w 46"/>
                <a:gd name="T19" fmla="*/ 0 h 68"/>
                <a:gd name="T20" fmla="*/ 46 w 46"/>
                <a:gd name="T21" fmla="*/ 68 h 68"/>
              </a:gdLst>
              <a:ahLst/>
              <a:cxnLst>
                <a:cxn ang="T12">
                  <a:pos x="T0" y="T1"/>
                </a:cxn>
                <a:cxn ang="T13">
                  <a:pos x="T2" y="T3"/>
                </a:cxn>
                <a:cxn ang="T14">
                  <a:pos x="T4" y="T5"/>
                </a:cxn>
                <a:cxn ang="T15">
                  <a:pos x="T6" y="T7"/>
                </a:cxn>
                <a:cxn ang="T16">
                  <a:pos x="T8" y="T9"/>
                </a:cxn>
                <a:cxn ang="T17">
                  <a:pos x="T10" y="T11"/>
                </a:cxn>
              </a:cxnLst>
              <a:rect l="T18" t="T19" r="T20" b="T21"/>
              <a:pathLst>
                <a:path w="46" h="68">
                  <a:moveTo>
                    <a:pt x="0" y="68"/>
                  </a:moveTo>
                  <a:lnTo>
                    <a:pt x="46" y="68"/>
                  </a:lnTo>
                  <a:lnTo>
                    <a:pt x="46" y="0"/>
                  </a:lnTo>
                  <a:lnTo>
                    <a:pt x="0" y="0"/>
                  </a:lnTo>
                  <a:lnTo>
                    <a:pt x="0" y="68"/>
                  </a:lnTo>
                  <a:close/>
                </a:path>
              </a:pathLst>
            </a:custGeom>
            <a:solidFill>
              <a:srgbClr val="B8B8D9"/>
            </a:solidFill>
            <a:ln w="9525">
              <a:noFill/>
              <a:round/>
              <a:headEnd/>
              <a:tailEnd/>
            </a:ln>
          </p:spPr>
          <p:txBody>
            <a:bodyPr/>
            <a:lstStyle/>
            <a:p>
              <a:endParaRPr lang="en-US"/>
            </a:p>
          </p:txBody>
        </p:sp>
        <p:sp>
          <p:nvSpPr>
            <p:cNvPr id="5215" name="Freeform 71"/>
            <p:cNvSpPr>
              <a:spLocks/>
            </p:cNvSpPr>
            <p:nvPr/>
          </p:nvSpPr>
          <p:spPr bwMode="auto">
            <a:xfrm>
              <a:off x="4885" y="2054"/>
              <a:ext cx="5" cy="7"/>
            </a:xfrm>
            <a:custGeom>
              <a:avLst/>
              <a:gdLst>
                <a:gd name="T0" fmla="*/ 0 w 45"/>
                <a:gd name="T1" fmla="*/ 68 h 68"/>
                <a:gd name="T2" fmla="*/ 45 w 45"/>
                <a:gd name="T3" fmla="*/ 68 h 68"/>
                <a:gd name="T4" fmla="*/ 45 w 45"/>
                <a:gd name="T5" fmla="*/ 0 h 68"/>
                <a:gd name="T6" fmla="*/ 0 w 45"/>
                <a:gd name="T7" fmla="*/ 0 h 68"/>
                <a:gd name="T8" fmla="*/ 0 w 45"/>
                <a:gd name="T9" fmla="*/ 68 h 68"/>
                <a:gd name="T10" fmla="*/ 0 w 45"/>
                <a:gd name="T11" fmla="*/ 68 h 68"/>
                <a:gd name="T12" fmla="*/ 0 60000 65536"/>
                <a:gd name="T13" fmla="*/ 0 60000 65536"/>
                <a:gd name="T14" fmla="*/ 0 60000 65536"/>
                <a:gd name="T15" fmla="*/ 0 60000 65536"/>
                <a:gd name="T16" fmla="*/ 0 60000 65536"/>
                <a:gd name="T17" fmla="*/ 0 60000 65536"/>
                <a:gd name="T18" fmla="*/ 0 w 45"/>
                <a:gd name="T19" fmla="*/ 0 h 68"/>
                <a:gd name="T20" fmla="*/ 45 w 45"/>
                <a:gd name="T21" fmla="*/ 68 h 68"/>
              </a:gdLst>
              <a:ahLst/>
              <a:cxnLst>
                <a:cxn ang="T12">
                  <a:pos x="T0" y="T1"/>
                </a:cxn>
                <a:cxn ang="T13">
                  <a:pos x="T2" y="T3"/>
                </a:cxn>
                <a:cxn ang="T14">
                  <a:pos x="T4" y="T5"/>
                </a:cxn>
                <a:cxn ang="T15">
                  <a:pos x="T6" y="T7"/>
                </a:cxn>
                <a:cxn ang="T16">
                  <a:pos x="T8" y="T9"/>
                </a:cxn>
                <a:cxn ang="T17">
                  <a:pos x="T10" y="T11"/>
                </a:cxn>
              </a:cxnLst>
              <a:rect l="T18" t="T19" r="T20" b="T21"/>
              <a:pathLst>
                <a:path w="45" h="68">
                  <a:moveTo>
                    <a:pt x="0" y="68"/>
                  </a:moveTo>
                  <a:lnTo>
                    <a:pt x="45" y="68"/>
                  </a:lnTo>
                  <a:lnTo>
                    <a:pt x="45" y="0"/>
                  </a:lnTo>
                  <a:lnTo>
                    <a:pt x="0" y="0"/>
                  </a:lnTo>
                  <a:lnTo>
                    <a:pt x="0" y="68"/>
                  </a:lnTo>
                  <a:close/>
                </a:path>
              </a:pathLst>
            </a:custGeom>
            <a:solidFill>
              <a:srgbClr val="B8B8D9"/>
            </a:solidFill>
            <a:ln w="9525">
              <a:noFill/>
              <a:round/>
              <a:headEnd/>
              <a:tailEnd/>
            </a:ln>
          </p:spPr>
          <p:txBody>
            <a:bodyPr/>
            <a:lstStyle/>
            <a:p>
              <a:endParaRPr lang="en-US"/>
            </a:p>
          </p:txBody>
        </p:sp>
        <p:sp>
          <p:nvSpPr>
            <p:cNvPr id="5216" name="Freeform 72"/>
            <p:cNvSpPr>
              <a:spLocks/>
            </p:cNvSpPr>
            <p:nvPr/>
          </p:nvSpPr>
          <p:spPr bwMode="auto">
            <a:xfrm>
              <a:off x="4874" y="2054"/>
              <a:ext cx="5" cy="7"/>
            </a:xfrm>
            <a:custGeom>
              <a:avLst/>
              <a:gdLst>
                <a:gd name="T0" fmla="*/ 0 w 46"/>
                <a:gd name="T1" fmla="*/ 68 h 68"/>
                <a:gd name="T2" fmla="*/ 46 w 46"/>
                <a:gd name="T3" fmla="*/ 68 h 68"/>
                <a:gd name="T4" fmla="*/ 46 w 46"/>
                <a:gd name="T5" fmla="*/ 0 h 68"/>
                <a:gd name="T6" fmla="*/ 0 w 46"/>
                <a:gd name="T7" fmla="*/ 0 h 68"/>
                <a:gd name="T8" fmla="*/ 0 w 46"/>
                <a:gd name="T9" fmla="*/ 68 h 68"/>
                <a:gd name="T10" fmla="*/ 0 w 46"/>
                <a:gd name="T11" fmla="*/ 68 h 68"/>
                <a:gd name="T12" fmla="*/ 0 60000 65536"/>
                <a:gd name="T13" fmla="*/ 0 60000 65536"/>
                <a:gd name="T14" fmla="*/ 0 60000 65536"/>
                <a:gd name="T15" fmla="*/ 0 60000 65536"/>
                <a:gd name="T16" fmla="*/ 0 60000 65536"/>
                <a:gd name="T17" fmla="*/ 0 60000 65536"/>
                <a:gd name="T18" fmla="*/ 0 w 46"/>
                <a:gd name="T19" fmla="*/ 0 h 68"/>
                <a:gd name="T20" fmla="*/ 46 w 46"/>
                <a:gd name="T21" fmla="*/ 68 h 68"/>
              </a:gdLst>
              <a:ahLst/>
              <a:cxnLst>
                <a:cxn ang="T12">
                  <a:pos x="T0" y="T1"/>
                </a:cxn>
                <a:cxn ang="T13">
                  <a:pos x="T2" y="T3"/>
                </a:cxn>
                <a:cxn ang="T14">
                  <a:pos x="T4" y="T5"/>
                </a:cxn>
                <a:cxn ang="T15">
                  <a:pos x="T6" y="T7"/>
                </a:cxn>
                <a:cxn ang="T16">
                  <a:pos x="T8" y="T9"/>
                </a:cxn>
                <a:cxn ang="T17">
                  <a:pos x="T10" y="T11"/>
                </a:cxn>
              </a:cxnLst>
              <a:rect l="T18" t="T19" r="T20" b="T21"/>
              <a:pathLst>
                <a:path w="46" h="68">
                  <a:moveTo>
                    <a:pt x="0" y="68"/>
                  </a:moveTo>
                  <a:lnTo>
                    <a:pt x="46" y="68"/>
                  </a:lnTo>
                  <a:lnTo>
                    <a:pt x="46" y="0"/>
                  </a:lnTo>
                  <a:lnTo>
                    <a:pt x="0" y="0"/>
                  </a:lnTo>
                  <a:lnTo>
                    <a:pt x="0" y="68"/>
                  </a:lnTo>
                  <a:close/>
                </a:path>
              </a:pathLst>
            </a:custGeom>
            <a:solidFill>
              <a:srgbClr val="B8B8D9"/>
            </a:solidFill>
            <a:ln w="9525">
              <a:noFill/>
              <a:round/>
              <a:headEnd/>
              <a:tailEnd/>
            </a:ln>
          </p:spPr>
          <p:txBody>
            <a:bodyPr/>
            <a:lstStyle/>
            <a:p>
              <a:endParaRPr lang="en-US"/>
            </a:p>
          </p:txBody>
        </p:sp>
        <p:sp>
          <p:nvSpPr>
            <p:cNvPr id="5217" name="Freeform 73"/>
            <p:cNvSpPr>
              <a:spLocks/>
            </p:cNvSpPr>
            <p:nvPr/>
          </p:nvSpPr>
          <p:spPr bwMode="auto">
            <a:xfrm>
              <a:off x="4863" y="2054"/>
              <a:ext cx="5" cy="7"/>
            </a:xfrm>
            <a:custGeom>
              <a:avLst/>
              <a:gdLst>
                <a:gd name="T0" fmla="*/ 0 w 46"/>
                <a:gd name="T1" fmla="*/ 68 h 68"/>
                <a:gd name="T2" fmla="*/ 46 w 46"/>
                <a:gd name="T3" fmla="*/ 68 h 68"/>
                <a:gd name="T4" fmla="*/ 46 w 46"/>
                <a:gd name="T5" fmla="*/ 0 h 68"/>
                <a:gd name="T6" fmla="*/ 0 w 46"/>
                <a:gd name="T7" fmla="*/ 0 h 68"/>
                <a:gd name="T8" fmla="*/ 0 w 46"/>
                <a:gd name="T9" fmla="*/ 68 h 68"/>
                <a:gd name="T10" fmla="*/ 0 w 46"/>
                <a:gd name="T11" fmla="*/ 68 h 68"/>
                <a:gd name="T12" fmla="*/ 0 60000 65536"/>
                <a:gd name="T13" fmla="*/ 0 60000 65536"/>
                <a:gd name="T14" fmla="*/ 0 60000 65536"/>
                <a:gd name="T15" fmla="*/ 0 60000 65536"/>
                <a:gd name="T16" fmla="*/ 0 60000 65536"/>
                <a:gd name="T17" fmla="*/ 0 60000 65536"/>
                <a:gd name="T18" fmla="*/ 0 w 46"/>
                <a:gd name="T19" fmla="*/ 0 h 68"/>
                <a:gd name="T20" fmla="*/ 46 w 46"/>
                <a:gd name="T21" fmla="*/ 68 h 68"/>
              </a:gdLst>
              <a:ahLst/>
              <a:cxnLst>
                <a:cxn ang="T12">
                  <a:pos x="T0" y="T1"/>
                </a:cxn>
                <a:cxn ang="T13">
                  <a:pos x="T2" y="T3"/>
                </a:cxn>
                <a:cxn ang="T14">
                  <a:pos x="T4" y="T5"/>
                </a:cxn>
                <a:cxn ang="T15">
                  <a:pos x="T6" y="T7"/>
                </a:cxn>
                <a:cxn ang="T16">
                  <a:pos x="T8" y="T9"/>
                </a:cxn>
                <a:cxn ang="T17">
                  <a:pos x="T10" y="T11"/>
                </a:cxn>
              </a:cxnLst>
              <a:rect l="T18" t="T19" r="T20" b="T21"/>
              <a:pathLst>
                <a:path w="46" h="68">
                  <a:moveTo>
                    <a:pt x="0" y="68"/>
                  </a:moveTo>
                  <a:lnTo>
                    <a:pt x="46" y="68"/>
                  </a:lnTo>
                  <a:lnTo>
                    <a:pt x="46" y="0"/>
                  </a:lnTo>
                  <a:lnTo>
                    <a:pt x="0" y="0"/>
                  </a:lnTo>
                  <a:lnTo>
                    <a:pt x="0" y="68"/>
                  </a:lnTo>
                  <a:close/>
                </a:path>
              </a:pathLst>
            </a:custGeom>
            <a:solidFill>
              <a:srgbClr val="B8B8D9"/>
            </a:solidFill>
            <a:ln w="9525">
              <a:noFill/>
              <a:round/>
              <a:headEnd/>
              <a:tailEnd/>
            </a:ln>
          </p:spPr>
          <p:txBody>
            <a:bodyPr/>
            <a:lstStyle/>
            <a:p>
              <a:endParaRPr lang="en-US"/>
            </a:p>
          </p:txBody>
        </p:sp>
        <p:sp>
          <p:nvSpPr>
            <p:cNvPr id="5218" name="Freeform 74"/>
            <p:cNvSpPr>
              <a:spLocks/>
            </p:cNvSpPr>
            <p:nvPr/>
          </p:nvSpPr>
          <p:spPr bwMode="auto">
            <a:xfrm>
              <a:off x="4852" y="2054"/>
              <a:ext cx="5" cy="7"/>
            </a:xfrm>
            <a:custGeom>
              <a:avLst/>
              <a:gdLst>
                <a:gd name="T0" fmla="*/ 0 w 46"/>
                <a:gd name="T1" fmla="*/ 68 h 68"/>
                <a:gd name="T2" fmla="*/ 46 w 46"/>
                <a:gd name="T3" fmla="*/ 68 h 68"/>
                <a:gd name="T4" fmla="*/ 46 w 46"/>
                <a:gd name="T5" fmla="*/ 0 h 68"/>
                <a:gd name="T6" fmla="*/ 0 w 46"/>
                <a:gd name="T7" fmla="*/ 0 h 68"/>
                <a:gd name="T8" fmla="*/ 0 w 46"/>
                <a:gd name="T9" fmla="*/ 68 h 68"/>
                <a:gd name="T10" fmla="*/ 0 w 46"/>
                <a:gd name="T11" fmla="*/ 68 h 68"/>
                <a:gd name="T12" fmla="*/ 0 60000 65536"/>
                <a:gd name="T13" fmla="*/ 0 60000 65536"/>
                <a:gd name="T14" fmla="*/ 0 60000 65536"/>
                <a:gd name="T15" fmla="*/ 0 60000 65536"/>
                <a:gd name="T16" fmla="*/ 0 60000 65536"/>
                <a:gd name="T17" fmla="*/ 0 60000 65536"/>
                <a:gd name="T18" fmla="*/ 0 w 46"/>
                <a:gd name="T19" fmla="*/ 0 h 68"/>
                <a:gd name="T20" fmla="*/ 46 w 46"/>
                <a:gd name="T21" fmla="*/ 68 h 68"/>
              </a:gdLst>
              <a:ahLst/>
              <a:cxnLst>
                <a:cxn ang="T12">
                  <a:pos x="T0" y="T1"/>
                </a:cxn>
                <a:cxn ang="T13">
                  <a:pos x="T2" y="T3"/>
                </a:cxn>
                <a:cxn ang="T14">
                  <a:pos x="T4" y="T5"/>
                </a:cxn>
                <a:cxn ang="T15">
                  <a:pos x="T6" y="T7"/>
                </a:cxn>
                <a:cxn ang="T16">
                  <a:pos x="T8" y="T9"/>
                </a:cxn>
                <a:cxn ang="T17">
                  <a:pos x="T10" y="T11"/>
                </a:cxn>
              </a:cxnLst>
              <a:rect l="T18" t="T19" r="T20" b="T21"/>
              <a:pathLst>
                <a:path w="46" h="68">
                  <a:moveTo>
                    <a:pt x="0" y="68"/>
                  </a:moveTo>
                  <a:lnTo>
                    <a:pt x="46" y="68"/>
                  </a:lnTo>
                  <a:lnTo>
                    <a:pt x="46" y="0"/>
                  </a:lnTo>
                  <a:lnTo>
                    <a:pt x="0" y="0"/>
                  </a:lnTo>
                  <a:lnTo>
                    <a:pt x="0" y="68"/>
                  </a:lnTo>
                  <a:close/>
                </a:path>
              </a:pathLst>
            </a:custGeom>
            <a:solidFill>
              <a:srgbClr val="B8B8D9"/>
            </a:solidFill>
            <a:ln w="9525">
              <a:noFill/>
              <a:round/>
              <a:headEnd/>
              <a:tailEnd/>
            </a:ln>
          </p:spPr>
          <p:txBody>
            <a:bodyPr/>
            <a:lstStyle/>
            <a:p>
              <a:endParaRPr lang="en-US"/>
            </a:p>
          </p:txBody>
        </p:sp>
        <p:sp>
          <p:nvSpPr>
            <p:cNvPr id="5219" name="Freeform 75"/>
            <p:cNvSpPr>
              <a:spLocks/>
            </p:cNvSpPr>
            <p:nvPr/>
          </p:nvSpPr>
          <p:spPr bwMode="auto">
            <a:xfrm>
              <a:off x="4845" y="2027"/>
              <a:ext cx="47" cy="5"/>
            </a:xfrm>
            <a:custGeom>
              <a:avLst/>
              <a:gdLst>
                <a:gd name="T0" fmla="*/ 0 w 419"/>
                <a:gd name="T1" fmla="*/ 49 h 49"/>
                <a:gd name="T2" fmla="*/ 419 w 419"/>
                <a:gd name="T3" fmla="*/ 49 h 49"/>
                <a:gd name="T4" fmla="*/ 419 w 419"/>
                <a:gd name="T5" fmla="*/ 0 h 49"/>
                <a:gd name="T6" fmla="*/ 0 w 419"/>
                <a:gd name="T7" fmla="*/ 0 h 49"/>
                <a:gd name="T8" fmla="*/ 0 w 419"/>
                <a:gd name="T9" fmla="*/ 49 h 49"/>
                <a:gd name="T10" fmla="*/ 0 w 419"/>
                <a:gd name="T11" fmla="*/ 49 h 49"/>
                <a:gd name="T12" fmla="*/ 0 60000 65536"/>
                <a:gd name="T13" fmla="*/ 0 60000 65536"/>
                <a:gd name="T14" fmla="*/ 0 60000 65536"/>
                <a:gd name="T15" fmla="*/ 0 60000 65536"/>
                <a:gd name="T16" fmla="*/ 0 60000 65536"/>
                <a:gd name="T17" fmla="*/ 0 60000 65536"/>
                <a:gd name="T18" fmla="*/ 0 w 419"/>
                <a:gd name="T19" fmla="*/ 0 h 49"/>
                <a:gd name="T20" fmla="*/ 419 w 419"/>
                <a:gd name="T21" fmla="*/ 49 h 49"/>
              </a:gdLst>
              <a:ahLst/>
              <a:cxnLst>
                <a:cxn ang="T12">
                  <a:pos x="T0" y="T1"/>
                </a:cxn>
                <a:cxn ang="T13">
                  <a:pos x="T2" y="T3"/>
                </a:cxn>
                <a:cxn ang="T14">
                  <a:pos x="T4" y="T5"/>
                </a:cxn>
                <a:cxn ang="T15">
                  <a:pos x="T6" y="T7"/>
                </a:cxn>
                <a:cxn ang="T16">
                  <a:pos x="T8" y="T9"/>
                </a:cxn>
                <a:cxn ang="T17">
                  <a:pos x="T10" y="T11"/>
                </a:cxn>
              </a:cxnLst>
              <a:rect l="T18" t="T19" r="T20" b="T21"/>
              <a:pathLst>
                <a:path w="419" h="49">
                  <a:moveTo>
                    <a:pt x="0" y="49"/>
                  </a:moveTo>
                  <a:lnTo>
                    <a:pt x="419" y="49"/>
                  </a:lnTo>
                  <a:lnTo>
                    <a:pt x="419" y="0"/>
                  </a:lnTo>
                  <a:lnTo>
                    <a:pt x="0" y="0"/>
                  </a:lnTo>
                  <a:lnTo>
                    <a:pt x="0" y="49"/>
                  </a:lnTo>
                  <a:close/>
                </a:path>
              </a:pathLst>
            </a:custGeom>
            <a:solidFill>
              <a:srgbClr val="B8B8D9"/>
            </a:solidFill>
            <a:ln w="9525">
              <a:noFill/>
              <a:round/>
              <a:headEnd/>
              <a:tailEnd/>
            </a:ln>
          </p:spPr>
          <p:txBody>
            <a:bodyPr/>
            <a:lstStyle/>
            <a:p>
              <a:endParaRPr lang="en-US"/>
            </a:p>
          </p:txBody>
        </p:sp>
        <p:sp>
          <p:nvSpPr>
            <p:cNvPr id="5220" name="Freeform 76"/>
            <p:cNvSpPr>
              <a:spLocks/>
            </p:cNvSpPr>
            <p:nvPr/>
          </p:nvSpPr>
          <p:spPr bwMode="auto">
            <a:xfrm>
              <a:off x="4844" y="2036"/>
              <a:ext cx="48" cy="5"/>
            </a:xfrm>
            <a:custGeom>
              <a:avLst/>
              <a:gdLst>
                <a:gd name="T0" fmla="*/ 0 w 428"/>
                <a:gd name="T1" fmla="*/ 45 h 45"/>
                <a:gd name="T2" fmla="*/ 428 w 428"/>
                <a:gd name="T3" fmla="*/ 45 h 45"/>
                <a:gd name="T4" fmla="*/ 428 w 428"/>
                <a:gd name="T5" fmla="*/ 0 h 45"/>
                <a:gd name="T6" fmla="*/ 0 w 428"/>
                <a:gd name="T7" fmla="*/ 0 h 45"/>
                <a:gd name="T8" fmla="*/ 0 w 428"/>
                <a:gd name="T9" fmla="*/ 45 h 45"/>
                <a:gd name="T10" fmla="*/ 0 w 428"/>
                <a:gd name="T11" fmla="*/ 45 h 45"/>
                <a:gd name="T12" fmla="*/ 0 60000 65536"/>
                <a:gd name="T13" fmla="*/ 0 60000 65536"/>
                <a:gd name="T14" fmla="*/ 0 60000 65536"/>
                <a:gd name="T15" fmla="*/ 0 60000 65536"/>
                <a:gd name="T16" fmla="*/ 0 60000 65536"/>
                <a:gd name="T17" fmla="*/ 0 60000 65536"/>
                <a:gd name="T18" fmla="*/ 0 w 428"/>
                <a:gd name="T19" fmla="*/ 0 h 45"/>
                <a:gd name="T20" fmla="*/ 428 w 428"/>
                <a:gd name="T21" fmla="*/ 45 h 45"/>
              </a:gdLst>
              <a:ahLst/>
              <a:cxnLst>
                <a:cxn ang="T12">
                  <a:pos x="T0" y="T1"/>
                </a:cxn>
                <a:cxn ang="T13">
                  <a:pos x="T2" y="T3"/>
                </a:cxn>
                <a:cxn ang="T14">
                  <a:pos x="T4" y="T5"/>
                </a:cxn>
                <a:cxn ang="T15">
                  <a:pos x="T6" y="T7"/>
                </a:cxn>
                <a:cxn ang="T16">
                  <a:pos x="T8" y="T9"/>
                </a:cxn>
                <a:cxn ang="T17">
                  <a:pos x="T10" y="T11"/>
                </a:cxn>
              </a:cxnLst>
              <a:rect l="T18" t="T19" r="T20" b="T21"/>
              <a:pathLst>
                <a:path w="428" h="45">
                  <a:moveTo>
                    <a:pt x="0" y="45"/>
                  </a:moveTo>
                  <a:lnTo>
                    <a:pt x="428" y="45"/>
                  </a:lnTo>
                  <a:lnTo>
                    <a:pt x="428" y="0"/>
                  </a:lnTo>
                  <a:lnTo>
                    <a:pt x="0" y="0"/>
                  </a:lnTo>
                  <a:lnTo>
                    <a:pt x="0" y="45"/>
                  </a:lnTo>
                  <a:close/>
                </a:path>
              </a:pathLst>
            </a:custGeom>
            <a:solidFill>
              <a:srgbClr val="B8B8D9"/>
            </a:solidFill>
            <a:ln w="9525">
              <a:noFill/>
              <a:round/>
              <a:headEnd/>
              <a:tailEnd/>
            </a:ln>
          </p:spPr>
          <p:txBody>
            <a:bodyPr/>
            <a:lstStyle/>
            <a:p>
              <a:endParaRPr lang="en-US"/>
            </a:p>
          </p:txBody>
        </p:sp>
        <p:sp>
          <p:nvSpPr>
            <p:cNvPr id="5221" name="Freeform 77"/>
            <p:cNvSpPr>
              <a:spLocks/>
            </p:cNvSpPr>
            <p:nvPr/>
          </p:nvSpPr>
          <p:spPr bwMode="auto">
            <a:xfrm>
              <a:off x="4896" y="2027"/>
              <a:ext cx="5" cy="8"/>
            </a:xfrm>
            <a:custGeom>
              <a:avLst/>
              <a:gdLst>
                <a:gd name="T0" fmla="*/ 0 w 46"/>
                <a:gd name="T1" fmla="*/ 68 h 68"/>
                <a:gd name="T2" fmla="*/ 46 w 46"/>
                <a:gd name="T3" fmla="*/ 68 h 68"/>
                <a:gd name="T4" fmla="*/ 46 w 46"/>
                <a:gd name="T5" fmla="*/ 0 h 68"/>
                <a:gd name="T6" fmla="*/ 0 w 46"/>
                <a:gd name="T7" fmla="*/ 0 h 68"/>
                <a:gd name="T8" fmla="*/ 0 w 46"/>
                <a:gd name="T9" fmla="*/ 68 h 68"/>
                <a:gd name="T10" fmla="*/ 0 w 46"/>
                <a:gd name="T11" fmla="*/ 68 h 68"/>
                <a:gd name="T12" fmla="*/ 0 60000 65536"/>
                <a:gd name="T13" fmla="*/ 0 60000 65536"/>
                <a:gd name="T14" fmla="*/ 0 60000 65536"/>
                <a:gd name="T15" fmla="*/ 0 60000 65536"/>
                <a:gd name="T16" fmla="*/ 0 60000 65536"/>
                <a:gd name="T17" fmla="*/ 0 60000 65536"/>
                <a:gd name="T18" fmla="*/ 0 w 46"/>
                <a:gd name="T19" fmla="*/ 0 h 68"/>
                <a:gd name="T20" fmla="*/ 46 w 46"/>
                <a:gd name="T21" fmla="*/ 68 h 68"/>
              </a:gdLst>
              <a:ahLst/>
              <a:cxnLst>
                <a:cxn ang="T12">
                  <a:pos x="T0" y="T1"/>
                </a:cxn>
                <a:cxn ang="T13">
                  <a:pos x="T2" y="T3"/>
                </a:cxn>
                <a:cxn ang="T14">
                  <a:pos x="T4" y="T5"/>
                </a:cxn>
                <a:cxn ang="T15">
                  <a:pos x="T6" y="T7"/>
                </a:cxn>
                <a:cxn ang="T16">
                  <a:pos x="T8" y="T9"/>
                </a:cxn>
                <a:cxn ang="T17">
                  <a:pos x="T10" y="T11"/>
                </a:cxn>
              </a:cxnLst>
              <a:rect l="T18" t="T19" r="T20" b="T21"/>
              <a:pathLst>
                <a:path w="46" h="68">
                  <a:moveTo>
                    <a:pt x="0" y="68"/>
                  </a:moveTo>
                  <a:lnTo>
                    <a:pt x="46" y="68"/>
                  </a:lnTo>
                  <a:lnTo>
                    <a:pt x="46" y="0"/>
                  </a:lnTo>
                  <a:lnTo>
                    <a:pt x="0" y="0"/>
                  </a:lnTo>
                  <a:lnTo>
                    <a:pt x="0" y="68"/>
                  </a:lnTo>
                  <a:close/>
                </a:path>
              </a:pathLst>
            </a:custGeom>
            <a:solidFill>
              <a:srgbClr val="B8B8D9"/>
            </a:solidFill>
            <a:ln w="9525">
              <a:noFill/>
              <a:round/>
              <a:headEnd/>
              <a:tailEnd/>
            </a:ln>
          </p:spPr>
          <p:txBody>
            <a:bodyPr/>
            <a:lstStyle/>
            <a:p>
              <a:endParaRPr lang="en-US"/>
            </a:p>
          </p:txBody>
        </p:sp>
        <p:sp>
          <p:nvSpPr>
            <p:cNvPr id="5222" name="Freeform 78"/>
            <p:cNvSpPr>
              <a:spLocks/>
            </p:cNvSpPr>
            <p:nvPr/>
          </p:nvSpPr>
          <p:spPr bwMode="auto">
            <a:xfrm>
              <a:off x="4896" y="2040"/>
              <a:ext cx="6" cy="7"/>
            </a:xfrm>
            <a:custGeom>
              <a:avLst/>
              <a:gdLst>
                <a:gd name="T0" fmla="*/ 0 w 46"/>
                <a:gd name="T1" fmla="*/ 67 h 67"/>
                <a:gd name="T2" fmla="*/ 46 w 46"/>
                <a:gd name="T3" fmla="*/ 67 h 67"/>
                <a:gd name="T4" fmla="*/ 46 w 46"/>
                <a:gd name="T5" fmla="*/ 0 h 67"/>
                <a:gd name="T6" fmla="*/ 0 w 46"/>
                <a:gd name="T7" fmla="*/ 0 h 67"/>
                <a:gd name="T8" fmla="*/ 0 w 46"/>
                <a:gd name="T9" fmla="*/ 67 h 67"/>
                <a:gd name="T10" fmla="*/ 0 w 46"/>
                <a:gd name="T11" fmla="*/ 67 h 67"/>
                <a:gd name="T12" fmla="*/ 0 60000 65536"/>
                <a:gd name="T13" fmla="*/ 0 60000 65536"/>
                <a:gd name="T14" fmla="*/ 0 60000 65536"/>
                <a:gd name="T15" fmla="*/ 0 60000 65536"/>
                <a:gd name="T16" fmla="*/ 0 60000 65536"/>
                <a:gd name="T17" fmla="*/ 0 60000 65536"/>
                <a:gd name="T18" fmla="*/ 0 w 46"/>
                <a:gd name="T19" fmla="*/ 0 h 67"/>
                <a:gd name="T20" fmla="*/ 46 w 46"/>
                <a:gd name="T21" fmla="*/ 67 h 67"/>
              </a:gdLst>
              <a:ahLst/>
              <a:cxnLst>
                <a:cxn ang="T12">
                  <a:pos x="T0" y="T1"/>
                </a:cxn>
                <a:cxn ang="T13">
                  <a:pos x="T2" y="T3"/>
                </a:cxn>
                <a:cxn ang="T14">
                  <a:pos x="T4" y="T5"/>
                </a:cxn>
                <a:cxn ang="T15">
                  <a:pos x="T6" y="T7"/>
                </a:cxn>
                <a:cxn ang="T16">
                  <a:pos x="T8" y="T9"/>
                </a:cxn>
                <a:cxn ang="T17">
                  <a:pos x="T10" y="T11"/>
                </a:cxn>
              </a:cxnLst>
              <a:rect l="T18" t="T19" r="T20" b="T21"/>
              <a:pathLst>
                <a:path w="46" h="67">
                  <a:moveTo>
                    <a:pt x="0" y="67"/>
                  </a:moveTo>
                  <a:lnTo>
                    <a:pt x="46" y="67"/>
                  </a:lnTo>
                  <a:lnTo>
                    <a:pt x="46" y="0"/>
                  </a:lnTo>
                  <a:lnTo>
                    <a:pt x="0" y="0"/>
                  </a:lnTo>
                  <a:lnTo>
                    <a:pt x="0" y="67"/>
                  </a:lnTo>
                  <a:close/>
                </a:path>
              </a:pathLst>
            </a:custGeom>
            <a:solidFill>
              <a:srgbClr val="B8B8D9"/>
            </a:solidFill>
            <a:ln w="9525">
              <a:noFill/>
              <a:round/>
              <a:headEnd/>
              <a:tailEnd/>
            </a:ln>
          </p:spPr>
          <p:txBody>
            <a:bodyPr/>
            <a:lstStyle/>
            <a:p>
              <a:endParaRPr lang="en-US"/>
            </a:p>
          </p:txBody>
        </p:sp>
        <p:sp>
          <p:nvSpPr>
            <p:cNvPr id="5223" name="Freeform 79"/>
            <p:cNvSpPr>
              <a:spLocks/>
            </p:cNvSpPr>
            <p:nvPr/>
          </p:nvSpPr>
          <p:spPr bwMode="auto">
            <a:xfrm>
              <a:off x="4990" y="1999"/>
              <a:ext cx="21" cy="4"/>
            </a:xfrm>
            <a:custGeom>
              <a:avLst/>
              <a:gdLst>
                <a:gd name="T0" fmla="*/ 0 w 191"/>
                <a:gd name="T1" fmla="*/ 0 h 38"/>
                <a:gd name="T2" fmla="*/ 191 w 191"/>
                <a:gd name="T3" fmla="*/ 0 h 38"/>
                <a:gd name="T4" fmla="*/ 191 w 191"/>
                <a:gd name="T5" fmla="*/ 38 h 38"/>
                <a:gd name="T6" fmla="*/ 0 w 191"/>
                <a:gd name="T7" fmla="*/ 38 h 38"/>
                <a:gd name="T8" fmla="*/ 0 w 191"/>
                <a:gd name="T9" fmla="*/ 0 h 38"/>
                <a:gd name="T10" fmla="*/ 0 w 191"/>
                <a:gd name="T11" fmla="*/ 0 h 38"/>
                <a:gd name="T12" fmla="*/ 0 60000 65536"/>
                <a:gd name="T13" fmla="*/ 0 60000 65536"/>
                <a:gd name="T14" fmla="*/ 0 60000 65536"/>
                <a:gd name="T15" fmla="*/ 0 60000 65536"/>
                <a:gd name="T16" fmla="*/ 0 60000 65536"/>
                <a:gd name="T17" fmla="*/ 0 60000 65536"/>
                <a:gd name="T18" fmla="*/ 0 w 191"/>
                <a:gd name="T19" fmla="*/ 0 h 38"/>
                <a:gd name="T20" fmla="*/ 191 w 191"/>
                <a:gd name="T21" fmla="*/ 38 h 38"/>
              </a:gdLst>
              <a:ahLst/>
              <a:cxnLst>
                <a:cxn ang="T12">
                  <a:pos x="T0" y="T1"/>
                </a:cxn>
                <a:cxn ang="T13">
                  <a:pos x="T2" y="T3"/>
                </a:cxn>
                <a:cxn ang="T14">
                  <a:pos x="T4" y="T5"/>
                </a:cxn>
                <a:cxn ang="T15">
                  <a:pos x="T6" y="T7"/>
                </a:cxn>
                <a:cxn ang="T16">
                  <a:pos x="T8" y="T9"/>
                </a:cxn>
                <a:cxn ang="T17">
                  <a:pos x="T10" y="T11"/>
                </a:cxn>
              </a:cxnLst>
              <a:rect l="T18" t="T19" r="T20" b="T21"/>
              <a:pathLst>
                <a:path w="191" h="38">
                  <a:moveTo>
                    <a:pt x="0" y="0"/>
                  </a:moveTo>
                  <a:lnTo>
                    <a:pt x="191" y="0"/>
                  </a:lnTo>
                  <a:lnTo>
                    <a:pt x="191" y="38"/>
                  </a:lnTo>
                  <a:lnTo>
                    <a:pt x="0" y="38"/>
                  </a:lnTo>
                  <a:lnTo>
                    <a:pt x="0" y="0"/>
                  </a:lnTo>
                  <a:close/>
                </a:path>
              </a:pathLst>
            </a:custGeom>
            <a:solidFill>
              <a:srgbClr val="B8B8D9"/>
            </a:solidFill>
            <a:ln w="9525">
              <a:noFill/>
              <a:round/>
              <a:headEnd/>
              <a:tailEnd/>
            </a:ln>
          </p:spPr>
          <p:txBody>
            <a:bodyPr/>
            <a:lstStyle/>
            <a:p>
              <a:endParaRPr lang="en-US"/>
            </a:p>
          </p:txBody>
        </p:sp>
        <p:sp>
          <p:nvSpPr>
            <p:cNvPr id="5224" name="Freeform 80"/>
            <p:cNvSpPr>
              <a:spLocks/>
            </p:cNvSpPr>
            <p:nvPr/>
          </p:nvSpPr>
          <p:spPr bwMode="auto">
            <a:xfrm>
              <a:off x="4990" y="2007"/>
              <a:ext cx="21" cy="4"/>
            </a:xfrm>
            <a:custGeom>
              <a:avLst/>
              <a:gdLst>
                <a:gd name="T0" fmla="*/ 0 w 192"/>
                <a:gd name="T1" fmla="*/ 0 h 39"/>
                <a:gd name="T2" fmla="*/ 192 w 192"/>
                <a:gd name="T3" fmla="*/ 0 h 39"/>
                <a:gd name="T4" fmla="*/ 192 w 192"/>
                <a:gd name="T5" fmla="*/ 39 h 39"/>
                <a:gd name="T6" fmla="*/ 0 w 192"/>
                <a:gd name="T7" fmla="*/ 39 h 39"/>
                <a:gd name="T8" fmla="*/ 0 w 192"/>
                <a:gd name="T9" fmla="*/ 0 h 39"/>
                <a:gd name="T10" fmla="*/ 0 w 192"/>
                <a:gd name="T11" fmla="*/ 0 h 39"/>
                <a:gd name="T12" fmla="*/ 0 60000 65536"/>
                <a:gd name="T13" fmla="*/ 0 60000 65536"/>
                <a:gd name="T14" fmla="*/ 0 60000 65536"/>
                <a:gd name="T15" fmla="*/ 0 60000 65536"/>
                <a:gd name="T16" fmla="*/ 0 60000 65536"/>
                <a:gd name="T17" fmla="*/ 0 60000 65536"/>
                <a:gd name="T18" fmla="*/ 0 w 192"/>
                <a:gd name="T19" fmla="*/ 0 h 39"/>
                <a:gd name="T20" fmla="*/ 192 w 192"/>
                <a:gd name="T21" fmla="*/ 39 h 39"/>
              </a:gdLst>
              <a:ahLst/>
              <a:cxnLst>
                <a:cxn ang="T12">
                  <a:pos x="T0" y="T1"/>
                </a:cxn>
                <a:cxn ang="T13">
                  <a:pos x="T2" y="T3"/>
                </a:cxn>
                <a:cxn ang="T14">
                  <a:pos x="T4" y="T5"/>
                </a:cxn>
                <a:cxn ang="T15">
                  <a:pos x="T6" y="T7"/>
                </a:cxn>
                <a:cxn ang="T16">
                  <a:pos x="T8" y="T9"/>
                </a:cxn>
                <a:cxn ang="T17">
                  <a:pos x="T10" y="T11"/>
                </a:cxn>
              </a:cxnLst>
              <a:rect l="T18" t="T19" r="T20" b="T21"/>
              <a:pathLst>
                <a:path w="192" h="39">
                  <a:moveTo>
                    <a:pt x="0" y="0"/>
                  </a:moveTo>
                  <a:lnTo>
                    <a:pt x="192" y="0"/>
                  </a:lnTo>
                  <a:lnTo>
                    <a:pt x="192" y="39"/>
                  </a:lnTo>
                  <a:lnTo>
                    <a:pt x="0" y="39"/>
                  </a:lnTo>
                  <a:lnTo>
                    <a:pt x="0" y="0"/>
                  </a:lnTo>
                  <a:close/>
                </a:path>
              </a:pathLst>
            </a:custGeom>
            <a:solidFill>
              <a:srgbClr val="B8B8D9"/>
            </a:solidFill>
            <a:ln w="9525">
              <a:noFill/>
              <a:round/>
              <a:headEnd/>
              <a:tailEnd/>
            </a:ln>
          </p:spPr>
          <p:txBody>
            <a:bodyPr/>
            <a:lstStyle/>
            <a:p>
              <a:endParaRPr lang="en-US"/>
            </a:p>
          </p:txBody>
        </p:sp>
        <p:sp>
          <p:nvSpPr>
            <p:cNvPr id="5225" name="Freeform 81"/>
            <p:cNvSpPr>
              <a:spLocks/>
            </p:cNvSpPr>
            <p:nvPr/>
          </p:nvSpPr>
          <p:spPr bwMode="auto">
            <a:xfrm>
              <a:off x="4989" y="2014"/>
              <a:ext cx="22" cy="5"/>
            </a:xfrm>
            <a:custGeom>
              <a:avLst/>
              <a:gdLst>
                <a:gd name="T0" fmla="*/ 0 w 191"/>
                <a:gd name="T1" fmla="*/ 0 h 39"/>
                <a:gd name="T2" fmla="*/ 191 w 191"/>
                <a:gd name="T3" fmla="*/ 0 h 39"/>
                <a:gd name="T4" fmla="*/ 191 w 191"/>
                <a:gd name="T5" fmla="*/ 39 h 39"/>
                <a:gd name="T6" fmla="*/ 0 w 191"/>
                <a:gd name="T7" fmla="*/ 39 h 39"/>
                <a:gd name="T8" fmla="*/ 0 w 191"/>
                <a:gd name="T9" fmla="*/ 0 h 39"/>
                <a:gd name="T10" fmla="*/ 0 w 191"/>
                <a:gd name="T11" fmla="*/ 0 h 39"/>
                <a:gd name="T12" fmla="*/ 0 60000 65536"/>
                <a:gd name="T13" fmla="*/ 0 60000 65536"/>
                <a:gd name="T14" fmla="*/ 0 60000 65536"/>
                <a:gd name="T15" fmla="*/ 0 60000 65536"/>
                <a:gd name="T16" fmla="*/ 0 60000 65536"/>
                <a:gd name="T17" fmla="*/ 0 60000 65536"/>
                <a:gd name="T18" fmla="*/ 0 w 191"/>
                <a:gd name="T19" fmla="*/ 0 h 39"/>
                <a:gd name="T20" fmla="*/ 191 w 191"/>
                <a:gd name="T21" fmla="*/ 39 h 39"/>
              </a:gdLst>
              <a:ahLst/>
              <a:cxnLst>
                <a:cxn ang="T12">
                  <a:pos x="T0" y="T1"/>
                </a:cxn>
                <a:cxn ang="T13">
                  <a:pos x="T2" y="T3"/>
                </a:cxn>
                <a:cxn ang="T14">
                  <a:pos x="T4" y="T5"/>
                </a:cxn>
                <a:cxn ang="T15">
                  <a:pos x="T6" y="T7"/>
                </a:cxn>
                <a:cxn ang="T16">
                  <a:pos x="T8" y="T9"/>
                </a:cxn>
                <a:cxn ang="T17">
                  <a:pos x="T10" y="T11"/>
                </a:cxn>
              </a:cxnLst>
              <a:rect l="T18" t="T19" r="T20" b="T21"/>
              <a:pathLst>
                <a:path w="191" h="39">
                  <a:moveTo>
                    <a:pt x="0" y="0"/>
                  </a:moveTo>
                  <a:lnTo>
                    <a:pt x="191" y="0"/>
                  </a:lnTo>
                  <a:lnTo>
                    <a:pt x="191" y="39"/>
                  </a:lnTo>
                  <a:lnTo>
                    <a:pt x="0" y="39"/>
                  </a:lnTo>
                  <a:lnTo>
                    <a:pt x="0" y="0"/>
                  </a:lnTo>
                  <a:close/>
                </a:path>
              </a:pathLst>
            </a:custGeom>
            <a:solidFill>
              <a:srgbClr val="B8B8D9"/>
            </a:solidFill>
            <a:ln w="9525">
              <a:noFill/>
              <a:round/>
              <a:headEnd/>
              <a:tailEnd/>
            </a:ln>
          </p:spPr>
          <p:txBody>
            <a:bodyPr/>
            <a:lstStyle/>
            <a:p>
              <a:endParaRPr lang="en-US"/>
            </a:p>
          </p:txBody>
        </p:sp>
        <p:sp>
          <p:nvSpPr>
            <p:cNvPr id="5226" name="Freeform 82"/>
            <p:cNvSpPr>
              <a:spLocks/>
            </p:cNvSpPr>
            <p:nvPr/>
          </p:nvSpPr>
          <p:spPr bwMode="auto">
            <a:xfrm>
              <a:off x="4990" y="2022"/>
              <a:ext cx="21" cy="4"/>
            </a:xfrm>
            <a:custGeom>
              <a:avLst/>
              <a:gdLst>
                <a:gd name="T0" fmla="*/ 0 w 192"/>
                <a:gd name="T1" fmla="*/ 0 h 39"/>
                <a:gd name="T2" fmla="*/ 192 w 192"/>
                <a:gd name="T3" fmla="*/ 0 h 39"/>
                <a:gd name="T4" fmla="*/ 192 w 192"/>
                <a:gd name="T5" fmla="*/ 39 h 39"/>
                <a:gd name="T6" fmla="*/ 0 w 192"/>
                <a:gd name="T7" fmla="*/ 39 h 39"/>
                <a:gd name="T8" fmla="*/ 0 w 192"/>
                <a:gd name="T9" fmla="*/ 0 h 39"/>
                <a:gd name="T10" fmla="*/ 0 w 192"/>
                <a:gd name="T11" fmla="*/ 0 h 39"/>
                <a:gd name="T12" fmla="*/ 0 60000 65536"/>
                <a:gd name="T13" fmla="*/ 0 60000 65536"/>
                <a:gd name="T14" fmla="*/ 0 60000 65536"/>
                <a:gd name="T15" fmla="*/ 0 60000 65536"/>
                <a:gd name="T16" fmla="*/ 0 60000 65536"/>
                <a:gd name="T17" fmla="*/ 0 60000 65536"/>
                <a:gd name="T18" fmla="*/ 0 w 192"/>
                <a:gd name="T19" fmla="*/ 0 h 39"/>
                <a:gd name="T20" fmla="*/ 192 w 192"/>
                <a:gd name="T21" fmla="*/ 39 h 39"/>
              </a:gdLst>
              <a:ahLst/>
              <a:cxnLst>
                <a:cxn ang="T12">
                  <a:pos x="T0" y="T1"/>
                </a:cxn>
                <a:cxn ang="T13">
                  <a:pos x="T2" y="T3"/>
                </a:cxn>
                <a:cxn ang="T14">
                  <a:pos x="T4" y="T5"/>
                </a:cxn>
                <a:cxn ang="T15">
                  <a:pos x="T6" y="T7"/>
                </a:cxn>
                <a:cxn ang="T16">
                  <a:pos x="T8" y="T9"/>
                </a:cxn>
                <a:cxn ang="T17">
                  <a:pos x="T10" y="T11"/>
                </a:cxn>
              </a:cxnLst>
              <a:rect l="T18" t="T19" r="T20" b="T21"/>
              <a:pathLst>
                <a:path w="192" h="39">
                  <a:moveTo>
                    <a:pt x="0" y="0"/>
                  </a:moveTo>
                  <a:lnTo>
                    <a:pt x="192" y="0"/>
                  </a:lnTo>
                  <a:lnTo>
                    <a:pt x="192" y="39"/>
                  </a:lnTo>
                  <a:lnTo>
                    <a:pt x="0" y="39"/>
                  </a:lnTo>
                  <a:lnTo>
                    <a:pt x="0" y="0"/>
                  </a:lnTo>
                  <a:close/>
                </a:path>
              </a:pathLst>
            </a:custGeom>
            <a:solidFill>
              <a:srgbClr val="B8B8D9"/>
            </a:solidFill>
            <a:ln w="9525">
              <a:noFill/>
              <a:round/>
              <a:headEnd/>
              <a:tailEnd/>
            </a:ln>
          </p:spPr>
          <p:txBody>
            <a:bodyPr/>
            <a:lstStyle/>
            <a:p>
              <a:endParaRPr lang="en-US"/>
            </a:p>
          </p:txBody>
        </p:sp>
        <p:sp>
          <p:nvSpPr>
            <p:cNvPr id="5227" name="Freeform 83"/>
            <p:cNvSpPr>
              <a:spLocks/>
            </p:cNvSpPr>
            <p:nvPr/>
          </p:nvSpPr>
          <p:spPr bwMode="auto">
            <a:xfrm>
              <a:off x="4989" y="2029"/>
              <a:ext cx="22" cy="5"/>
            </a:xfrm>
            <a:custGeom>
              <a:avLst/>
              <a:gdLst>
                <a:gd name="T0" fmla="*/ 0 w 191"/>
                <a:gd name="T1" fmla="*/ 0 h 41"/>
                <a:gd name="T2" fmla="*/ 191 w 191"/>
                <a:gd name="T3" fmla="*/ 0 h 41"/>
                <a:gd name="T4" fmla="*/ 191 w 191"/>
                <a:gd name="T5" fmla="*/ 41 h 41"/>
                <a:gd name="T6" fmla="*/ 0 w 191"/>
                <a:gd name="T7" fmla="*/ 41 h 41"/>
                <a:gd name="T8" fmla="*/ 0 w 191"/>
                <a:gd name="T9" fmla="*/ 0 h 41"/>
                <a:gd name="T10" fmla="*/ 0 w 191"/>
                <a:gd name="T11" fmla="*/ 0 h 41"/>
                <a:gd name="T12" fmla="*/ 0 60000 65536"/>
                <a:gd name="T13" fmla="*/ 0 60000 65536"/>
                <a:gd name="T14" fmla="*/ 0 60000 65536"/>
                <a:gd name="T15" fmla="*/ 0 60000 65536"/>
                <a:gd name="T16" fmla="*/ 0 60000 65536"/>
                <a:gd name="T17" fmla="*/ 0 60000 65536"/>
                <a:gd name="T18" fmla="*/ 0 w 191"/>
                <a:gd name="T19" fmla="*/ 0 h 41"/>
                <a:gd name="T20" fmla="*/ 191 w 191"/>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191" h="41">
                  <a:moveTo>
                    <a:pt x="0" y="0"/>
                  </a:moveTo>
                  <a:lnTo>
                    <a:pt x="191" y="0"/>
                  </a:lnTo>
                  <a:lnTo>
                    <a:pt x="191" y="41"/>
                  </a:lnTo>
                  <a:lnTo>
                    <a:pt x="0" y="41"/>
                  </a:lnTo>
                  <a:lnTo>
                    <a:pt x="0" y="0"/>
                  </a:lnTo>
                  <a:close/>
                </a:path>
              </a:pathLst>
            </a:custGeom>
            <a:solidFill>
              <a:srgbClr val="B8B8D9"/>
            </a:solidFill>
            <a:ln w="9525">
              <a:noFill/>
              <a:round/>
              <a:headEnd/>
              <a:tailEnd/>
            </a:ln>
          </p:spPr>
          <p:txBody>
            <a:bodyPr/>
            <a:lstStyle/>
            <a:p>
              <a:endParaRPr lang="en-US"/>
            </a:p>
          </p:txBody>
        </p:sp>
        <p:sp>
          <p:nvSpPr>
            <p:cNvPr id="5228" name="Freeform 84"/>
            <p:cNvSpPr>
              <a:spLocks/>
            </p:cNvSpPr>
            <p:nvPr/>
          </p:nvSpPr>
          <p:spPr bwMode="auto">
            <a:xfrm>
              <a:off x="4989" y="2037"/>
              <a:ext cx="21" cy="4"/>
            </a:xfrm>
            <a:custGeom>
              <a:avLst/>
              <a:gdLst>
                <a:gd name="T0" fmla="*/ 0 w 191"/>
                <a:gd name="T1" fmla="*/ 0 h 39"/>
                <a:gd name="T2" fmla="*/ 191 w 191"/>
                <a:gd name="T3" fmla="*/ 0 h 39"/>
                <a:gd name="T4" fmla="*/ 191 w 191"/>
                <a:gd name="T5" fmla="*/ 39 h 39"/>
                <a:gd name="T6" fmla="*/ 0 w 191"/>
                <a:gd name="T7" fmla="*/ 39 h 39"/>
                <a:gd name="T8" fmla="*/ 0 w 191"/>
                <a:gd name="T9" fmla="*/ 0 h 39"/>
                <a:gd name="T10" fmla="*/ 0 w 191"/>
                <a:gd name="T11" fmla="*/ 0 h 39"/>
                <a:gd name="T12" fmla="*/ 0 60000 65536"/>
                <a:gd name="T13" fmla="*/ 0 60000 65536"/>
                <a:gd name="T14" fmla="*/ 0 60000 65536"/>
                <a:gd name="T15" fmla="*/ 0 60000 65536"/>
                <a:gd name="T16" fmla="*/ 0 60000 65536"/>
                <a:gd name="T17" fmla="*/ 0 60000 65536"/>
                <a:gd name="T18" fmla="*/ 0 w 191"/>
                <a:gd name="T19" fmla="*/ 0 h 39"/>
                <a:gd name="T20" fmla="*/ 191 w 191"/>
                <a:gd name="T21" fmla="*/ 39 h 39"/>
              </a:gdLst>
              <a:ahLst/>
              <a:cxnLst>
                <a:cxn ang="T12">
                  <a:pos x="T0" y="T1"/>
                </a:cxn>
                <a:cxn ang="T13">
                  <a:pos x="T2" y="T3"/>
                </a:cxn>
                <a:cxn ang="T14">
                  <a:pos x="T4" y="T5"/>
                </a:cxn>
                <a:cxn ang="T15">
                  <a:pos x="T6" y="T7"/>
                </a:cxn>
                <a:cxn ang="T16">
                  <a:pos x="T8" y="T9"/>
                </a:cxn>
                <a:cxn ang="T17">
                  <a:pos x="T10" y="T11"/>
                </a:cxn>
              </a:cxnLst>
              <a:rect l="T18" t="T19" r="T20" b="T21"/>
              <a:pathLst>
                <a:path w="191" h="39">
                  <a:moveTo>
                    <a:pt x="0" y="0"/>
                  </a:moveTo>
                  <a:lnTo>
                    <a:pt x="191" y="0"/>
                  </a:lnTo>
                  <a:lnTo>
                    <a:pt x="191" y="39"/>
                  </a:lnTo>
                  <a:lnTo>
                    <a:pt x="0" y="39"/>
                  </a:lnTo>
                  <a:lnTo>
                    <a:pt x="0" y="0"/>
                  </a:lnTo>
                  <a:close/>
                </a:path>
              </a:pathLst>
            </a:custGeom>
            <a:solidFill>
              <a:srgbClr val="B8B8D9"/>
            </a:solidFill>
            <a:ln w="9525">
              <a:noFill/>
              <a:round/>
              <a:headEnd/>
              <a:tailEnd/>
            </a:ln>
          </p:spPr>
          <p:txBody>
            <a:bodyPr/>
            <a:lstStyle/>
            <a:p>
              <a:endParaRPr lang="en-US"/>
            </a:p>
          </p:txBody>
        </p:sp>
        <p:sp>
          <p:nvSpPr>
            <p:cNvPr id="5229" name="Freeform 85"/>
            <p:cNvSpPr>
              <a:spLocks/>
            </p:cNvSpPr>
            <p:nvPr/>
          </p:nvSpPr>
          <p:spPr bwMode="auto">
            <a:xfrm>
              <a:off x="4947" y="1972"/>
              <a:ext cx="6" cy="114"/>
            </a:xfrm>
            <a:custGeom>
              <a:avLst/>
              <a:gdLst>
                <a:gd name="T0" fmla="*/ 0 w 59"/>
                <a:gd name="T1" fmla="*/ 1025 h 1025"/>
                <a:gd name="T2" fmla="*/ 59 w 59"/>
                <a:gd name="T3" fmla="*/ 1025 h 1025"/>
                <a:gd name="T4" fmla="*/ 59 w 59"/>
                <a:gd name="T5" fmla="*/ 0 h 1025"/>
                <a:gd name="T6" fmla="*/ 0 w 59"/>
                <a:gd name="T7" fmla="*/ 0 h 1025"/>
                <a:gd name="T8" fmla="*/ 0 w 59"/>
                <a:gd name="T9" fmla="*/ 1025 h 1025"/>
                <a:gd name="T10" fmla="*/ 0 w 59"/>
                <a:gd name="T11" fmla="*/ 1025 h 1025"/>
                <a:gd name="T12" fmla="*/ 0 60000 65536"/>
                <a:gd name="T13" fmla="*/ 0 60000 65536"/>
                <a:gd name="T14" fmla="*/ 0 60000 65536"/>
                <a:gd name="T15" fmla="*/ 0 60000 65536"/>
                <a:gd name="T16" fmla="*/ 0 60000 65536"/>
                <a:gd name="T17" fmla="*/ 0 60000 65536"/>
                <a:gd name="T18" fmla="*/ 0 w 59"/>
                <a:gd name="T19" fmla="*/ 0 h 1025"/>
                <a:gd name="T20" fmla="*/ 59 w 59"/>
                <a:gd name="T21" fmla="*/ 1025 h 1025"/>
              </a:gdLst>
              <a:ahLst/>
              <a:cxnLst>
                <a:cxn ang="T12">
                  <a:pos x="T0" y="T1"/>
                </a:cxn>
                <a:cxn ang="T13">
                  <a:pos x="T2" y="T3"/>
                </a:cxn>
                <a:cxn ang="T14">
                  <a:pos x="T4" y="T5"/>
                </a:cxn>
                <a:cxn ang="T15">
                  <a:pos x="T6" y="T7"/>
                </a:cxn>
                <a:cxn ang="T16">
                  <a:pos x="T8" y="T9"/>
                </a:cxn>
                <a:cxn ang="T17">
                  <a:pos x="T10" y="T11"/>
                </a:cxn>
              </a:cxnLst>
              <a:rect l="T18" t="T19" r="T20" b="T21"/>
              <a:pathLst>
                <a:path w="59" h="1025">
                  <a:moveTo>
                    <a:pt x="0" y="1025"/>
                  </a:moveTo>
                  <a:lnTo>
                    <a:pt x="59" y="1025"/>
                  </a:lnTo>
                  <a:lnTo>
                    <a:pt x="59" y="0"/>
                  </a:lnTo>
                  <a:lnTo>
                    <a:pt x="0" y="0"/>
                  </a:lnTo>
                  <a:lnTo>
                    <a:pt x="0" y="1025"/>
                  </a:lnTo>
                  <a:close/>
                </a:path>
              </a:pathLst>
            </a:custGeom>
            <a:solidFill>
              <a:srgbClr val="B8B8D9"/>
            </a:solidFill>
            <a:ln w="9525">
              <a:noFill/>
              <a:round/>
              <a:headEnd/>
              <a:tailEnd/>
            </a:ln>
          </p:spPr>
          <p:txBody>
            <a:bodyPr/>
            <a:lstStyle/>
            <a:p>
              <a:endParaRPr lang="en-US"/>
            </a:p>
          </p:txBody>
        </p:sp>
        <p:sp>
          <p:nvSpPr>
            <p:cNvPr id="5230" name="Freeform 86"/>
            <p:cNvSpPr>
              <a:spLocks/>
            </p:cNvSpPr>
            <p:nvPr/>
          </p:nvSpPr>
          <p:spPr bwMode="auto">
            <a:xfrm>
              <a:off x="5064" y="2080"/>
              <a:ext cx="55" cy="6"/>
            </a:xfrm>
            <a:custGeom>
              <a:avLst/>
              <a:gdLst>
                <a:gd name="T0" fmla="*/ 0 w 496"/>
                <a:gd name="T1" fmla="*/ 55 h 55"/>
                <a:gd name="T2" fmla="*/ 496 w 496"/>
                <a:gd name="T3" fmla="*/ 55 h 55"/>
                <a:gd name="T4" fmla="*/ 495 w 496"/>
                <a:gd name="T5" fmla="*/ 1 h 55"/>
                <a:gd name="T6" fmla="*/ 0 w 496"/>
                <a:gd name="T7" fmla="*/ 0 h 55"/>
                <a:gd name="T8" fmla="*/ 0 w 496"/>
                <a:gd name="T9" fmla="*/ 55 h 55"/>
                <a:gd name="T10" fmla="*/ 0 w 496"/>
                <a:gd name="T11" fmla="*/ 55 h 55"/>
                <a:gd name="T12" fmla="*/ 0 60000 65536"/>
                <a:gd name="T13" fmla="*/ 0 60000 65536"/>
                <a:gd name="T14" fmla="*/ 0 60000 65536"/>
                <a:gd name="T15" fmla="*/ 0 60000 65536"/>
                <a:gd name="T16" fmla="*/ 0 60000 65536"/>
                <a:gd name="T17" fmla="*/ 0 60000 65536"/>
                <a:gd name="T18" fmla="*/ 0 w 496"/>
                <a:gd name="T19" fmla="*/ 0 h 55"/>
                <a:gd name="T20" fmla="*/ 496 w 496"/>
                <a:gd name="T21" fmla="*/ 55 h 55"/>
              </a:gdLst>
              <a:ahLst/>
              <a:cxnLst>
                <a:cxn ang="T12">
                  <a:pos x="T0" y="T1"/>
                </a:cxn>
                <a:cxn ang="T13">
                  <a:pos x="T2" y="T3"/>
                </a:cxn>
                <a:cxn ang="T14">
                  <a:pos x="T4" y="T5"/>
                </a:cxn>
                <a:cxn ang="T15">
                  <a:pos x="T6" y="T7"/>
                </a:cxn>
                <a:cxn ang="T16">
                  <a:pos x="T8" y="T9"/>
                </a:cxn>
                <a:cxn ang="T17">
                  <a:pos x="T10" y="T11"/>
                </a:cxn>
              </a:cxnLst>
              <a:rect l="T18" t="T19" r="T20" b="T21"/>
              <a:pathLst>
                <a:path w="496" h="55">
                  <a:moveTo>
                    <a:pt x="0" y="55"/>
                  </a:moveTo>
                  <a:lnTo>
                    <a:pt x="496" y="55"/>
                  </a:lnTo>
                  <a:lnTo>
                    <a:pt x="495" y="1"/>
                  </a:lnTo>
                  <a:lnTo>
                    <a:pt x="0" y="0"/>
                  </a:lnTo>
                  <a:lnTo>
                    <a:pt x="0" y="55"/>
                  </a:lnTo>
                  <a:close/>
                </a:path>
              </a:pathLst>
            </a:custGeom>
            <a:solidFill>
              <a:srgbClr val="B8B8D9"/>
            </a:solidFill>
            <a:ln w="9525">
              <a:noFill/>
              <a:round/>
              <a:headEnd/>
              <a:tailEnd/>
            </a:ln>
          </p:spPr>
          <p:txBody>
            <a:bodyPr/>
            <a:lstStyle/>
            <a:p>
              <a:endParaRPr lang="en-US"/>
            </a:p>
          </p:txBody>
        </p:sp>
        <p:sp>
          <p:nvSpPr>
            <p:cNvPr id="5231" name="Freeform 87"/>
            <p:cNvSpPr>
              <a:spLocks/>
            </p:cNvSpPr>
            <p:nvPr/>
          </p:nvSpPr>
          <p:spPr bwMode="auto">
            <a:xfrm>
              <a:off x="5064" y="2070"/>
              <a:ext cx="55" cy="6"/>
            </a:xfrm>
            <a:custGeom>
              <a:avLst/>
              <a:gdLst>
                <a:gd name="T0" fmla="*/ 0 w 497"/>
                <a:gd name="T1" fmla="*/ 57 h 57"/>
                <a:gd name="T2" fmla="*/ 497 w 497"/>
                <a:gd name="T3" fmla="*/ 57 h 57"/>
                <a:gd name="T4" fmla="*/ 497 w 497"/>
                <a:gd name="T5" fmla="*/ 0 h 57"/>
                <a:gd name="T6" fmla="*/ 0 w 497"/>
                <a:gd name="T7" fmla="*/ 0 h 57"/>
                <a:gd name="T8" fmla="*/ 0 w 497"/>
                <a:gd name="T9" fmla="*/ 57 h 57"/>
                <a:gd name="T10" fmla="*/ 0 w 497"/>
                <a:gd name="T11" fmla="*/ 57 h 57"/>
                <a:gd name="T12" fmla="*/ 0 60000 65536"/>
                <a:gd name="T13" fmla="*/ 0 60000 65536"/>
                <a:gd name="T14" fmla="*/ 0 60000 65536"/>
                <a:gd name="T15" fmla="*/ 0 60000 65536"/>
                <a:gd name="T16" fmla="*/ 0 60000 65536"/>
                <a:gd name="T17" fmla="*/ 0 60000 65536"/>
                <a:gd name="T18" fmla="*/ 0 w 497"/>
                <a:gd name="T19" fmla="*/ 0 h 57"/>
                <a:gd name="T20" fmla="*/ 497 w 497"/>
                <a:gd name="T21" fmla="*/ 57 h 57"/>
              </a:gdLst>
              <a:ahLst/>
              <a:cxnLst>
                <a:cxn ang="T12">
                  <a:pos x="T0" y="T1"/>
                </a:cxn>
                <a:cxn ang="T13">
                  <a:pos x="T2" y="T3"/>
                </a:cxn>
                <a:cxn ang="T14">
                  <a:pos x="T4" y="T5"/>
                </a:cxn>
                <a:cxn ang="T15">
                  <a:pos x="T6" y="T7"/>
                </a:cxn>
                <a:cxn ang="T16">
                  <a:pos x="T8" y="T9"/>
                </a:cxn>
                <a:cxn ang="T17">
                  <a:pos x="T10" y="T11"/>
                </a:cxn>
              </a:cxnLst>
              <a:rect l="T18" t="T19" r="T20" b="T21"/>
              <a:pathLst>
                <a:path w="497" h="57">
                  <a:moveTo>
                    <a:pt x="0" y="57"/>
                  </a:moveTo>
                  <a:lnTo>
                    <a:pt x="497" y="57"/>
                  </a:lnTo>
                  <a:lnTo>
                    <a:pt x="497" y="0"/>
                  </a:lnTo>
                  <a:lnTo>
                    <a:pt x="0" y="0"/>
                  </a:lnTo>
                  <a:lnTo>
                    <a:pt x="0" y="57"/>
                  </a:lnTo>
                  <a:close/>
                </a:path>
              </a:pathLst>
            </a:custGeom>
            <a:solidFill>
              <a:srgbClr val="B8B8D9"/>
            </a:solidFill>
            <a:ln w="9525">
              <a:noFill/>
              <a:round/>
              <a:headEnd/>
              <a:tailEnd/>
            </a:ln>
          </p:spPr>
          <p:txBody>
            <a:bodyPr/>
            <a:lstStyle/>
            <a:p>
              <a:endParaRPr lang="en-US"/>
            </a:p>
          </p:txBody>
        </p:sp>
        <p:sp>
          <p:nvSpPr>
            <p:cNvPr id="5232" name="Freeform 88"/>
            <p:cNvSpPr>
              <a:spLocks/>
            </p:cNvSpPr>
            <p:nvPr/>
          </p:nvSpPr>
          <p:spPr bwMode="auto">
            <a:xfrm>
              <a:off x="5064" y="2060"/>
              <a:ext cx="54" cy="6"/>
            </a:xfrm>
            <a:custGeom>
              <a:avLst/>
              <a:gdLst>
                <a:gd name="T0" fmla="*/ 0 w 492"/>
                <a:gd name="T1" fmla="*/ 57 h 57"/>
                <a:gd name="T2" fmla="*/ 492 w 492"/>
                <a:gd name="T3" fmla="*/ 57 h 57"/>
                <a:gd name="T4" fmla="*/ 492 w 492"/>
                <a:gd name="T5" fmla="*/ 0 h 57"/>
                <a:gd name="T6" fmla="*/ 0 w 492"/>
                <a:gd name="T7" fmla="*/ 0 h 57"/>
                <a:gd name="T8" fmla="*/ 0 w 492"/>
                <a:gd name="T9" fmla="*/ 57 h 57"/>
                <a:gd name="T10" fmla="*/ 0 w 492"/>
                <a:gd name="T11" fmla="*/ 57 h 57"/>
                <a:gd name="T12" fmla="*/ 0 60000 65536"/>
                <a:gd name="T13" fmla="*/ 0 60000 65536"/>
                <a:gd name="T14" fmla="*/ 0 60000 65536"/>
                <a:gd name="T15" fmla="*/ 0 60000 65536"/>
                <a:gd name="T16" fmla="*/ 0 60000 65536"/>
                <a:gd name="T17" fmla="*/ 0 60000 65536"/>
                <a:gd name="T18" fmla="*/ 0 w 492"/>
                <a:gd name="T19" fmla="*/ 0 h 57"/>
                <a:gd name="T20" fmla="*/ 492 w 492"/>
                <a:gd name="T21" fmla="*/ 57 h 57"/>
              </a:gdLst>
              <a:ahLst/>
              <a:cxnLst>
                <a:cxn ang="T12">
                  <a:pos x="T0" y="T1"/>
                </a:cxn>
                <a:cxn ang="T13">
                  <a:pos x="T2" y="T3"/>
                </a:cxn>
                <a:cxn ang="T14">
                  <a:pos x="T4" y="T5"/>
                </a:cxn>
                <a:cxn ang="T15">
                  <a:pos x="T6" y="T7"/>
                </a:cxn>
                <a:cxn ang="T16">
                  <a:pos x="T8" y="T9"/>
                </a:cxn>
                <a:cxn ang="T17">
                  <a:pos x="T10" y="T11"/>
                </a:cxn>
              </a:cxnLst>
              <a:rect l="T18" t="T19" r="T20" b="T21"/>
              <a:pathLst>
                <a:path w="492" h="57">
                  <a:moveTo>
                    <a:pt x="0" y="57"/>
                  </a:moveTo>
                  <a:lnTo>
                    <a:pt x="492" y="57"/>
                  </a:lnTo>
                  <a:lnTo>
                    <a:pt x="492" y="0"/>
                  </a:lnTo>
                  <a:lnTo>
                    <a:pt x="0" y="0"/>
                  </a:lnTo>
                  <a:lnTo>
                    <a:pt x="0" y="57"/>
                  </a:lnTo>
                  <a:close/>
                </a:path>
              </a:pathLst>
            </a:custGeom>
            <a:solidFill>
              <a:srgbClr val="B8B8D9"/>
            </a:solidFill>
            <a:ln w="9525">
              <a:noFill/>
              <a:round/>
              <a:headEnd/>
              <a:tailEnd/>
            </a:ln>
          </p:spPr>
          <p:txBody>
            <a:bodyPr/>
            <a:lstStyle/>
            <a:p>
              <a:endParaRPr lang="en-US"/>
            </a:p>
          </p:txBody>
        </p:sp>
        <p:sp>
          <p:nvSpPr>
            <p:cNvPr id="5233" name="Freeform 89"/>
            <p:cNvSpPr>
              <a:spLocks/>
            </p:cNvSpPr>
            <p:nvPr/>
          </p:nvSpPr>
          <p:spPr bwMode="auto">
            <a:xfrm>
              <a:off x="5064" y="2050"/>
              <a:ext cx="58" cy="7"/>
            </a:xfrm>
            <a:custGeom>
              <a:avLst/>
              <a:gdLst>
                <a:gd name="T0" fmla="*/ 0 w 522"/>
                <a:gd name="T1" fmla="*/ 62 h 62"/>
                <a:gd name="T2" fmla="*/ 522 w 522"/>
                <a:gd name="T3" fmla="*/ 62 h 62"/>
                <a:gd name="T4" fmla="*/ 522 w 522"/>
                <a:gd name="T5" fmla="*/ 0 h 62"/>
                <a:gd name="T6" fmla="*/ 0 w 522"/>
                <a:gd name="T7" fmla="*/ 0 h 62"/>
                <a:gd name="T8" fmla="*/ 0 w 522"/>
                <a:gd name="T9" fmla="*/ 62 h 62"/>
                <a:gd name="T10" fmla="*/ 0 w 522"/>
                <a:gd name="T11" fmla="*/ 62 h 62"/>
                <a:gd name="T12" fmla="*/ 0 60000 65536"/>
                <a:gd name="T13" fmla="*/ 0 60000 65536"/>
                <a:gd name="T14" fmla="*/ 0 60000 65536"/>
                <a:gd name="T15" fmla="*/ 0 60000 65536"/>
                <a:gd name="T16" fmla="*/ 0 60000 65536"/>
                <a:gd name="T17" fmla="*/ 0 60000 65536"/>
                <a:gd name="T18" fmla="*/ 0 w 522"/>
                <a:gd name="T19" fmla="*/ 0 h 62"/>
                <a:gd name="T20" fmla="*/ 522 w 522"/>
                <a:gd name="T21" fmla="*/ 62 h 62"/>
              </a:gdLst>
              <a:ahLst/>
              <a:cxnLst>
                <a:cxn ang="T12">
                  <a:pos x="T0" y="T1"/>
                </a:cxn>
                <a:cxn ang="T13">
                  <a:pos x="T2" y="T3"/>
                </a:cxn>
                <a:cxn ang="T14">
                  <a:pos x="T4" y="T5"/>
                </a:cxn>
                <a:cxn ang="T15">
                  <a:pos x="T6" y="T7"/>
                </a:cxn>
                <a:cxn ang="T16">
                  <a:pos x="T8" y="T9"/>
                </a:cxn>
                <a:cxn ang="T17">
                  <a:pos x="T10" y="T11"/>
                </a:cxn>
              </a:cxnLst>
              <a:rect l="T18" t="T19" r="T20" b="T21"/>
              <a:pathLst>
                <a:path w="522" h="62">
                  <a:moveTo>
                    <a:pt x="0" y="62"/>
                  </a:moveTo>
                  <a:lnTo>
                    <a:pt x="522" y="62"/>
                  </a:lnTo>
                  <a:lnTo>
                    <a:pt x="522" y="0"/>
                  </a:lnTo>
                  <a:lnTo>
                    <a:pt x="0" y="0"/>
                  </a:lnTo>
                  <a:lnTo>
                    <a:pt x="0" y="62"/>
                  </a:lnTo>
                  <a:close/>
                </a:path>
              </a:pathLst>
            </a:custGeom>
            <a:solidFill>
              <a:srgbClr val="B8B8D9"/>
            </a:solidFill>
            <a:ln w="9525">
              <a:noFill/>
              <a:round/>
              <a:headEnd/>
              <a:tailEnd/>
            </a:ln>
          </p:spPr>
          <p:txBody>
            <a:bodyPr/>
            <a:lstStyle/>
            <a:p>
              <a:endParaRPr lang="en-US"/>
            </a:p>
          </p:txBody>
        </p:sp>
        <p:sp>
          <p:nvSpPr>
            <p:cNvPr id="5234" name="Freeform 90"/>
            <p:cNvSpPr>
              <a:spLocks/>
            </p:cNvSpPr>
            <p:nvPr/>
          </p:nvSpPr>
          <p:spPr bwMode="auto">
            <a:xfrm>
              <a:off x="5064" y="2040"/>
              <a:ext cx="56" cy="6"/>
            </a:xfrm>
            <a:custGeom>
              <a:avLst/>
              <a:gdLst>
                <a:gd name="T0" fmla="*/ 0 w 506"/>
                <a:gd name="T1" fmla="*/ 54 h 54"/>
                <a:gd name="T2" fmla="*/ 506 w 506"/>
                <a:gd name="T3" fmla="*/ 54 h 54"/>
                <a:gd name="T4" fmla="*/ 506 w 506"/>
                <a:gd name="T5" fmla="*/ 0 h 54"/>
                <a:gd name="T6" fmla="*/ 0 w 506"/>
                <a:gd name="T7" fmla="*/ 0 h 54"/>
                <a:gd name="T8" fmla="*/ 0 w 506"/>
                <a:gd name="T9" fmla="*/ 54 h 54"/>
                <a:gd name="T10" fmla="*/ 0 w 506"/>
                <a:gd name="T11" fmla="*/ 54 h 54"/>
                <a:gd name="T12" fmla="*/ 0 60000 65536"/>
                <a:gd name="T13" fmla="*/ 0 60000 65536"/>
                <a:gd name="T14" fmla="*/ 0 60000 65536"/>
                <a:gd name="T15" fmla="*/ 0 60000 65536"/>
                <a:gd name="T16" fmla="*/ 0 60000 65536"/>
                <a:gd name="T17" fmla="*/ 0 60000 65536"/>
                <a:gd name="T18" fmla="*/ 0 w 506"/>
                <a:gd name="T19" fmla="*/ 0 h 54"/>
                <a:gd name="T20" fmla="*/ 506 w 506"/>
                <a:gd name="T21" fmla="*/ 54 h 54"/>
              </a:gdLst>
              <a:ahLst/>
              <a:cxnLst>
                <a:cxn ang="T12">
                  <a:pos x="T0" y="T1"/>
                </a:cxn>
                <a:cxn ang="T13">
                  <a:pos x="T2" y="T3"/>
                </a:cxn>
                <a:cxn ang="T14">
                  <a:pos x="T4" y="T5"/>
                </a:cxn>
                <a:cxn ang="T15">
                  <a:pos x="T6" y="T7"/>
                </a:cxn>
                <a:cxn ang="T16">
                  <a:pos x="T8" y="T9"/>
                </a:cxn>
                <a:cxn ang="T17">
                  <a:pos x="T10" y="T11"/>
                </a:cxn>
              </a:cxnLst>
              <a:rect l="T18" t="T19" r="T20" b="T21"/>
              <a:pathLst>
                <a:path w="506" h="54">
                  <a:moveTo>
                    <a:pt x="0" y="54"/>
                  </a:moveTo>
                  <a:lnTo>
                    <a:pt x="506" y="54"/>
                  </a:lnTo>
                  <a:lnTo>
                    <a:pt x="506" y="0"/>
                  </a:lnTo>
                  <a:lnTo>
                    <a:pt x="0" y="0"/>
                  </a:lnTo>
                  <a:lnTo>
                    <a:pt x="0" y="54"/>
                  </a:lnTo>
                  <a:close/>
                </a:path>
              </a:pathLst>
            </a:custGeom>
            <a:solidFill>
              <a:srgbClr val="B8B8D9"/>
            </a:solidFill>
            <a:ln w="9525">
              <a:noFill/>
              <a:round/>
              <a:headEnd/>
              <a:tailEnd/>
            </a:ln>
          </p:spPr>
          <p:txBody>
            <a:bodyPr/>
            <a:lstStyle/>
            <a:p>
              <a:endParaRPr lang="en-US"/>
            </a:p>
          </p:txBody>
        </p:sp>
        <p:sp>
          <p:nvSpPr>
            <p:cNvPr id="5235" name="Freeform 91"/>
            <p:cNvSpPr>
              <a:spLocks/>
            </p:cNvSpPr>
            <p:nvPr/>
          </p:nvSpPr>
          <p:spPr bwMode="auto">
            <a:xfrm>
              <a:off x="4799" y="2027"/>
              <a:ext cx="6" cy="59"/>
            </a:xfrm>
            <a:custGeom>
              <a:avLst/>
              <a:gdLst>
                <a:gd name="T0" fmla="*/ 0 w 57"/>
                <a:gd name="T1" fmla="*/ 536 h 536"/>
                <a:gd name="T2" fmla="*/ 57 w 57"/>
                <a:gd name="T3" fmla="*/ 536 h 536"/>
                <a:gd name="T4" fmla="*/ 57 w 57"/>
                <a:gd name="T5" fmla="*/ 0 h 536"/>
                <a:gd name="T6" fmla="*/ 0 w 57"/>
                <a:gd name="T7" fmla="*/ 0 h 536"/>
                <a:gd name="T8" fmla="*/ 0 w 57"/>
                <a:gd name="T9" fmla="*/ 536 h 536"/>
                <a:gd name="T10" fmla="*/ 0 w 57"/>
                <a:gd name="T11" fmla="*/ 536 h 536"/>
                <a:gd name="T12" fmla="*/ 0 60000 65536"/>
                <a:gd name="T13" fmla="*/ 0 60000 65536"/>
                <a:gd name="T14" fmla="*/ 0 60000 65536"/>
                <a:gd name="T15" fmla="*/ 0 60000 65536"/>
                <a:gd name="T16" fmla="*/ 0 60000 65536"/>
                <a:gd name="T17" fmla="*/ 0 60000 65536"/>
                <a:gd name="T18" fmla="*/ 0 w 57"/>
                <a:gd name="T19" fmla="*/ 0 h 536"/>
                <a:gd name="T20" fmla="*/ 57 w 57"/>
                <a:gd name="T21" fmla="*/ 536 h 536"/>
              </a:gdLst>
              <a:ahLst/>
              <a:cxnLst>
                <a:cxn ang="T12">
                  <a:pos x="T0" y="T1"/>
                </a:cxn>
                <a:cxn ang="T13">
                  <a:pos x="T2" y="T3"/>
                </a:cxn>
                <a:cxn ang="T14">
                  <a:pos x="T4" y="T5"/>
                </a:cxn>
                <a:cxn ang="T15">
                  <a:pos x="T6" y="T7"/>
                </a:cxn>
                <a:cxn ang="T16">
                  <a:pos x="T8" y="T9"/>
                </a:cxn>
                <a:cxn ang="T17">
                  <a:pos x="T10" y="T11"/>
                </a:cxn>
              </a:cxnLst>
              <a:rect l="T18" t="T19" r="T20" b="T21"/>
              <a:pathLst>
                <a:path w="57" h="536">
                  <a:moveTo>
                    <a:pt x="0" y="536"/>
                  </a:moveTo>
                  <a:lnTo>
                    <a:pt x="57" y="536"/>
                  </a:lnTo>
                  <a:lnTo>
                    <a:pt x="57" y="0"/>
                  </a:lnTo>
                  <a:lnTo>
                    <a:pt x="0" y="0"/>
                  </a:lnTo>
                  <a:lnTo>
                    <a:pt x="0" y="536"/>
                  </a:lnTo>
                  <a:close/>
                </a:path>
              </a:pathLst>
            </a:custGeom>
            <a:solidFill>
              <a:srgbClr val="B8B8D9"/>
            </a:solidFill>
            <a:ln w="9525">
              <a:noFill/>
              <a:round/>
              <a:headEnd/>
              <a:tailEnd/>
            </a:ln>
          </p:spPr>
          <p:txBody>
            <a:bodyPr/>
            <a:lstStyle/>
            <a:p>
              <a:endParaRPr lang="en-US"/>
            </a:p>
          </p:txBody>
        </p:sp>
        <p:sp>
          <p:nvSpPr>
            <p:cNvPr id="5236" name="Freeform 92"/>
            <p:cNvSpPr>
              <a:spLocks/>
            </p:cNvSpPr>
            <p:nvPr/>
          </p:nvSpPr>
          <p:spPr bwMode="auto">
            <a:xfrm>
              <a:off x="4809" y="2027"/>
              <a:ext cx="7" cy="59"/>
            </a:xfrm>
            <a:custGeom>
              <a:avLst/>
              <a:gdLst>
                <a:gd name="T0" fmla="*/ 0 w 58"/>
                <a:gd name="T1" fmla="*/ 536 h 536"/>
                <a:gd name="T2" fmla="*/ 58 w 58"/>
                <a:gd name="T3" fmla="*/ 536 h 536"/>
                <a:gd name="T4" fmla="*/ 58 w 58"/>
                <a:gd name="T5" fmla="*/ 0 h 536"/>
                <a:gd name="T6" fmla="*/ 0 w 58"/>
                <a:gd name="T7" fmla="*/ 0 h 536"/>
                <a:gd name="T8" fmla="*/ 0 w 58"/>
                <a:gd name="T9" fmla="*/ 536 h 536"/>
                <a:gd name="T10" fmla="*/ 0 w 58"/>
                <a:gd name="T11" fmla="*/ 536 h 536"/>
                <a:gd name="T12" fmla="*/ 0 60000 65536"/>
                <a:gd name="T13" fmla="*/ 0 60000 65536"/>
                <a:gd name="T14" fmla="*/ 0 60000 65536"/>
                <a:gd name="T15" fmla="*/ 0 60000 65536"/>
                <a:gd name="T16" fmla="*/ 0 60000 65536"/>
                <a:gd name="T17" fmla="*/ 0 60000 65536"/>
                <a:gd name="T18" fmla="*/ 0 w 58"/>
                <a:gd name="T19" fmla="*/ 0 h 536"/>
                <a:gd name="T20" fmla="*/ 58 w 58"/>
                <a:gd name="T21" fmla="*/ 536 h 536"/>
              </a:gdLst>
              <a:ahLst/>
              <a:cxnLst>
                <a:cxn ang="T12">
                  <a:pos x="T0" y="T1"/>
                </a:cxn>
                <a:cxn ang="T13">
                  <a:pos x="T2" y="T3"/>
                </a:cxn>
                <a:cxn ang="T14">
                  <a:pos x="T4" y="T5"/>
                </a:cxn>
                <a:cxn ang="T15">
                  <a:pos x="T6" y="T7"/>
                </a:cxn>
                <a:cxn ang="T16">
                  <a:pos x="T8" y="T9"/>
                </a:cxn>
                <a:cxn ang="T17">
                  <a:pos x="T10" y="T11"/>
                </a:cxn>
              </a:cxnLst>
              <a:rect l="T18" t="T19" r="T20" b="T21"/>
              <a:pathLst>
                <a:path w="58" h="536">
                  <a:moveTo>
                    <a:pt x="0" y="536"/>
                  </a:moveTo>
                  <a:lnTo>
                    <a:pt x="58" y="536"/>
                  </a:lnTo>
                  <a:lnTo>
                    <a:pt x="58" y="0"/>
                  </a:lnTo>
                  <a:lnTo>
                    <a:pt x="0" y="0"/>
                  </a:lnTo>
                  <a:lnTo>
                    <a:pt x="0" y="536"/>
                  </a:lnTo>
                  <a:close/>
                </a:path>
              </a:pathLst>
            </a:custGeom>
            <a:solidFill>
              <a:srgbClr val="B8B8D9"/>
            </a:solidFill>
            <a:ln w="9525">
              <a:noFill/>
              <a:round/>
              <a:headEnd/>
              <a:tailEnd/>
            </a:ln>
          </p:spPr>
          <p:txBody>
            <a:bodyPr/>
            <a:lstStyle/>
            <a:p>
              <a:endParaRPr lang="en-US"/>
            </a:p>
          </p:txBody>
        </p:sp>
        <p:sp>
          <p:nvSpPr>
            <p:cNvPr id="5237" name="Freeform 93"/>
            <p:cNvSpPr>
              <a:spLocks/>
            </p:cNvSpPr>
            <p:nvPr/>
          </p:nvSpPr>
          <p:spPr bwMode="auto">
            <a:xfrm>
              <a:off x="4819" y="2027"/>
              <a:ext cx="7" cy="59"/>
            </a:xfrm>
            <a:custGeom>
              <a:avLst/>
              <a:gdLst>
                <a:gd name="T0" fmla="*/ 0 w 58"/>
                <a:gd name="T1" fmla="*/ 536 h 536"/>
                <a:gd name="T2" fmla="*/ 58 w 58"/>
                <a:gd name="T3" fmla="*/ 536 h 536"/>
                <a:gd name="T4" fmla="*/ 58 w 58"/>
                <a:gd name="T5" fmla="*/ 0 h 536"/>
                <a:gd name="T6" fmla="*/ 0 w 58"/>
                <a:gd name="T7" fmla="*/ 0 h 536"/>
                <a:gd name="T8" fmla="*/ 0 w 58"/>
                <a:gd name="T9" fmla="*/ 536 h 536"/>
                <a:gd name="T10" fmla="*/ 0 w 58"/>
                <a:gd name="T11" fmla="*/ 536 h 536"/>
                <a:gd name="T12" fmla="*/ 0 60000 65536"/>
                <a:gd name="T13" fmla="*/ 0 60000 65536"/>
                <a:gd name="T14" fmla="*/ 0 60000 65536"/>
                <a:gd name="T15" fmla="*/ 0 60000 65536"/>
                <a:gd name="T16" fmla="*/ 0 60000 65536"/>
                <a:gd name="T17" fmla="*/ 0 60000 65536"/>
                <a:gd name="T18" fmla="*/ 0 w 58"/>
                <a:gd name="T19" fmla="*/ 0 h 536"/>
                <a:gd name="T20" fmla="*/ 58 w 58"/>
                <a:gd name="T21" fmla="*/ 536 h 536"/>
              </a:gdLst>
              <a:ahLst/>
              <a:cxnLst>
                <a:cxn ang="T12">
                  <a:pos x="T0" y="T1"/>
                </a:cxn>
                <a:cxn ang="T13">
                  <a:pos x="T2" y="T3"/>
                </a:cxn>
                <a:cxn ang="T14">
                  <a:pos x="T4" y="T5"/>
                </a:cxn>
                <a:cxn ang="T15">
                  <a:pos x="T6" y="T7"/>
                </a:cxn>
                <a:cxn ang="T16">
                  <a:pos x="T8" y="T9"/>
                </a:cxn>
                <a:cxn ang="T17">
                  <a:pos x="T10" y="T11"/>
                </a:cxn>
              </a:cxnLst>
              <a:rect l="T18" t="T19" r="T20" b="T21"/>
              <a:pathLst>
                <a:path w="58" h="536">
                  <a:moveTo>
                    <a:pt x="0" y="536"/>
                  </a:moveTo>
                  <a:lnTo>
                    <a:pt x="58" y="536"/>
                  </a:lnTo>
                  <a:lnTo>
                    <a:pt x="58" y="0"/>
                  </a:lnTo>
                  <a:lnTo>
                    <a:pt x="0" y="0"/>
                  </a:lnTo>
                  <a:lnTo>
                    <a:pt x="0" y="536"/>
                  </a:lnTo>
                  <a:close/>
                </a:path>
              </a:pathLst>
            </a:custGeom>
            <a:solidFill>
              <a:srgbClr val="B8B8D9"/>
            </a:solidFill>
            <a:ln w="9525">
              <a:noFill/>
              <a:round/>
              <a:headEnd/>
              <a:tailEnd/>
            </a:ln>
          </p:spPr>
          <p:txBody>
            <a:bodyPr/>
            <a:lstStyle/>
            <a:p>
              <a:endParaRPr lang="en-US"/>
            </a:p>
          </p:txBody>
        </p:sp>
        <p:sp>
          <p:nvSpPr>
            <p:cNvPr id="5238" name="Freeform 94"/>
            <p:cNvSpPr>
              <a:spLocks/>
            </p:cNvSpPr>
            <p:nvPr/>
          </p:nvSpPr>
          <p:spPr bwMode="auto">
            <a:xfrm>
              <a:off x="4829" y="2027"/>
              <a:ext cx="7" cy="59"/>
            </a:xfrm>
            <a:custGeom>
              <a:avLst/>
              <a:gdLst>
                <a:gd name="T0" fmla="*/ 0 w 58"/>
                <a:gd name="T1" fmla="*/ 536 h 536"/>
                <a:gd name="T2" fmla="*/ 58 w 58"/>
                <a:gd name="T3" fmla="*/ 536 h 536"/>
                <a:gd name="T4" fmla="*/ 58 w 58"/>
                <a:gd name="T5" fmla="*/ 0 h 536"/>
                <a:gd name="T6" fmla="*/ 0 w 58"/>
                <a:gd name="T7" fmla="*/ 0 h 536"/>
                <a:gd name="T8" fmla="*/ 0 w 58"/>
                <a:gd name="T9" fmla="*/ 536 h 536"/>
                <a:gd name="T10" fmla="*/ 0 w 58"/>
                <a:gd name="T11" fmla="*/ 536 h 536"/>
                <a:gd name="T12" fmla="*/ 0 60000 65536"/>
                <a:gd name="T13" fmla="*/ 0 60000 65536"/>
                <a:gd name="T14" fmla="*/ 0 60000 65536"/>
                <a:gd name="T15" fmla="*/ 0 60000 65536"/>
                <a:gd name="T16" fmla="*/ 0 60000 65536"/>
                <a:gd name="T17" fmla="*/ 0 60000 65536"/>
                <a:gd name="T18" fmla="*/ 0 w 58"/>
                <a:gd name="T19" fmla="*/ 0 h 536"/>
                <a:gd name="T20" fmla="*/ 58 w 58"/>
                <a:gd name="T21" fmla="*/ 536 h 536"/>
              </a:gdLst>
              <a:ahLst/>
              <a:cxnLst>
                <a:cxn ang="T12">
                  <a:pos x="T0" y="T1"/>
                </a:cxn>
                <a:cxn ang="T13">
                  <a:pos x="T2" y="T3"/>
                </a:cxn>
                <a:cxn ang="T14">
                  <a:pos x="T4" y="T5"/>
                </a:cxn>
                <a:cxn ang="T15">
                  <a:pos x="T6" y="T7"/>
                </a:cxn>
                <a:cxn ang="T16">
                  <a:pos x="T8" y="T9"/>
                </a:cxn>
                <a:cxn ang="T17">
                  <a:pos x="T10" y="T11"/>
                </a:cxn>
              </a:cxnLst>
              <a:rect l="T18" t="T19" r="T20" b="T21"/>
              <a:pathLst>
                <a:path w="58" h="536">
                  <a:moveTo>
                    <a:pt x="0" y="536"/>
                  </a:moveTo>
                  <a:lnTo>
                    <a:pt x="58" y="536"/>
                  </a:lnTo>
                  <a:lnTo>
                    <a:pt x="58" y="0"/>
                  </a:lnTo>
                  <a:lnTo>
                    <a:pt x="0" y="0"/>
                  </a:lnTo>
                  <a:lnTo>
                    <a:pt x="0" y="536"/>
                  </a:lnTo>
                  <a:close/>
                </a:path>
              </a:pathLst>
            </a:custGeom>
            <a:solidFill>
              <a:srgbClr val="B8B8D9"/>
            </a:solidFill>
            <a:ln w="9525">
              <a:noFill/>
              <a:round/>
              <a:headEnd/>
              <a:tailEnd/>
            </a:ln>
          </p:spPr>
          <p:txBody>
            <a:bodyPr/>
            <a:lstStyle/>
            <a:p>
              <a:endParaRPr lang="en-US"/>
            </a:p>
          </p:txBody>
        </p:sp>
        <p:sp>
          <p:nvSpPr>
            <p:cNvPr id="5239" name="Freeform 95"/>
            <p:cNvSpPr>
              <a:spLocks/>
            </p:cNvSpPr>
            <p:nvPr/>
          </p:nvSpPr>
          <p:spPr bwMode="auto">
            <a:xfrm>
              <a:off x="4792" y="1981"/>
              <a:ext cx="33" cy="13"/>
            </a:xfrm>
            <a:custGeom>
              <a:avLst/>
              <a:gdLst>
                <a:gd name="T0" fmla="*/ 0 w 298"/>
                <a:gd name="T1" fmla="*/ 28 h 119"/>
                <a:gd name="T2" fmla="*/ 11 w 298"/>
                <a:gd name="T3" fmla="*/ 23 h 119"/>
                <a:gd name="T4" fmla="*/ 41 w 298"/>
                <a:gd name="T5" fmla="*/ 12 h 119"/>
                <a:gd name="T6" fmla="*/ 88 w 298"/>
                <a:gd name="T7" fmla="*/ 2 h 119"/>
                <a:gd name="T8" fmla="*/ 147 w 298"/>
                <a:gd name="T9" fmla="*/ 0 h 119"/>
                <a:gd name="T10" fmla="*/ 206 w 298"/>
                <a:gd name="T11" fmla="*/ 13 h 119"/>
                <a:gd name="T12" fmla="*/ 232 w 298"/>
                <a:gd name="T13" fmla="*/ 25 h 119"/>
                <a:gd name="T14" fmla="*/ 255 w 298"/>
                <a:gd name="T15" fmla="*/ 39 h 119"/>
                <a:gd name="T16" fmla="*/ 273 w 298"/>
                <a:gd name="T17" fmla="*/ 53 h 119"/>
                <a:gd name="T18" fmla="*/ 286 w 298"/>
                <a:gd name="T19" fmla="*/ 65 h 119"/>
                <a:gd name="T20" fmla="*/ 298 w 298"/>
                <a:gd name="T21" fmla="*/ 77 h 119"/>
                <a:gd name="T22" fmla="*/ 275 w 298"/>
                <a:gd name="T23" fmla="*/ 119 h 119"/>
                <a:gd name="T24" fmla="*/ 265 w 298"/>
                <a:gd name="T25" fmla="*/ 107 h 119"/>
                <a:gd name="T26" fmla="*/ 253 w 298"/>
                <a:gd name="T27" fmla="*/ 94 h 119"/>
                <a:gd name="T28" fmla="*/ 237 w 298"/>
                <a:gd name="T29" fmla="*/ 80 h 119"/>
                <a:gd name="T30" fmla="*/ 218 w 298"/>
                <a:gd name="T31" fmla="*/ 66 h 119"/>
                <a:gd name="T32" fmla="*/ 196 w 298"/>
                <a:gd name="T33" fmla="*/ 53 h 119"/>
                <a:gd name="T34" fmla="*/ 169 w 298"/>
                <a:gd name="T35" fmla="*/ 43 h 119"/>
                <a:gd name="T36" fmla="*/ 140 w 298"/>
                <a:gd name="T37" fmla="*/ 39 h 119"/>
                <a:gd name="T38" fmla="*/ 85 w 298"/>
                <a:gd name="T39" fmla="*/ 42 h 119"/>
                <a:gd name="T40" fmla="*/ 43 w 298"/>
                <a:gd name="T41" fmla="*/ 56 h 119"/>
                <a:gd name="T42" fmla="*/ 17 w 298"/>
                <a:gd name="T43" fmla="*/ 69 h 119"/>
                <a:gd name="T44" fmla="*/ 9 w 298"/>
                <a:gd name="T45" fmla="*/ 77 h 119"/>
                <a:gd name="T46" fmla="*/ 0 w 298"/>
                <a:gd name="T47" fmla="*/ 28 h 119"/>
                <a:gd name="T48" fmla="*/ 0 w 298"/>
                <a:gd name="T49" fmla="*/ 28 h 119"/>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98"/>
                <a:gd name="T76" fmla="*/ 0 h 119"/>
                <a:gd name="T77" fmla="*/ 298 w 298"/>
                <a:gd name="T78" fmla="*/ 119 h 119"/>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98" h="119">
                  <a:moveTo>
                    <a:pt x="0" y="28"/>
                  </a:moveTo>
                  <a:lnTo>
                    <a:pt x="11" y="23"/>
                  </a:lnTo>
                  <a:lnTo>
                    <a:pt x="41" y="12"/>
                  </a:lnTo>
                  <a:lnTo>
                    <a:pt x="88" y="2"/>
                  </a:lnTo>
                  <a:lnTo>
                    <a:pt x="147" y="0"/>
                  </a:lnTo>
                  <a:lnTo>
                    <a:pt x="206" y="13"/>
                  </a:lnTo>
                  <a:lnTo>
                    <a:pt x="232" y="25"/>
                  </a:lnTo>
                  <a:lnTo>
                    <a:pt x="255" y="39"/>
                  </a:lnTo>
                  <a:lnTo>
                    <a:pt x="273" y="53"/>
                  </a:lnTo>
                  <a:lnTo>
                    <a:pt x="286" y="65"/>
                  </a:lnTo>
                  <a:lnTo>
                    <a:pt x="298" y="77"/>
                  </a:lnTo>
                  <a:lnTo>
                    <a:pt x="275" y="119"/>
                  </a:lnTo>
                  <a:lnTo>
                    <a:pt x="265" y="107"/>
                  </a:lnTo>
                  <a:lnTo>
                    <a:pt x="253" y="94"/>
                  </a:lnTo>
                  <a:lnTo>
                    <a:pt x="237" y="80"/>
                  </a:lnTo>
                  <a:lnTo>
                    <a:pt x="218" y="66"/>
                  </a:lnTo>
                  <a:lnTo>
                    <a:pt x="196" y="53"/>
                  </a:lnTo>
                  <a:lnTo>
                    <a:pt x="169" y="43"/>
                  </a:lnTo>
                  <a:lnTo>
                    <a:pt x="140" y="39"/>
                  </a:lnTo>
                  <a:lnTo>
                    <a:pt x="85" y="42"/>
                  </a:lnTo>
                  <a:lnTo>
                    <a:pt x="43" y="56"/>
                  </a:lnTo>
                  <a:lnTo>
                    <a:pt x="17" y="69"/>
                  </a:lnTo>
                  <a:lnTo>
                    <a:pt x="9" y="77"/>
                  </a:lnTo>
                  <a:lnTo>
                    <a:pt x="0" y="28"/>
                  </a:lnTo>
                  <a:close/>
                </a:path>
              </a:pathLst>
            </a:custGeom>
            <a:solidFill>
              <a:srgbClr val="B8B8D9"/>
            </a:solidFill>
            <a:ln w="9525">
              <a:noFill/>
              <a:round/>
              <a:headEnd/>
              <a:tailEnd/>
            </a:ln>
          </p:spPr>
          <p:txBody>
            <a:bodyPr/>
            <a:lstStyle/>
            <a:p>
              <a:endParaRPr lang="en-US"/>
            </a:p>
          </p:txBody>
        </p:sp>
        <p:sp>
          <p:nvSpPr>
            <p:cNvPr id="5240" name="Freeform 96"/>
            <p:cNvSpPr>
              <a:spLocks/>
            </p:cNvSpPr>
            <p:nvPr/>
          </p:nvSpPr>
          <p:spPr bwMode="auto">
            <a:xfrm>
              <a:off x="4812" y="1961"/>
              <a:ext cx="96" cy="51"/>
            </a:xfrm>
            <a:custGeom>
              <a:avLst/>
              <a:gdLst>
                <a:gd name="T0" fmla="*/ 14 w 863"/>
                <a:gd name="T1" fmla="*/ 399 h 453"/>
                <a:gd name="T2" fmla="*/ 56 w 863"/>
                <a:gd name="T3" fmla="*/ 321 h 453"/>
                <a:gd name="T4" fmla="*/ 102 w 863"/>
                <a:gd name="T5" fmla="*/ 252 h 453"/>
                <a:gd name="T6" fmla="*/ 122 w 863"/>
                <a:gd name="T7" fmla="*/ 230 h 453"/>
                <a:gd name="T8" fmla="*/ 143 w 863"/>
                <a:gd name="T9" fmla="*/ 208 h 453"/>
                <a:gd name="T10" fmla="*/ 166 w 863"/>
                <a:gd name="T11" fmla="*/ 188 h 453"/>
                <a:gd name="T12" fmla="*/ 215 w 863"/>
                <a:gd name="T13" fmla="*/ 155 h 453"/>
                <a:gd name="T14" fmla="*/ 268 w 863"/>
                <a:gd name="T15" fmla="*/ 134 h 453"/>
                <a:gd name="T16" fmla="*/ 404 w 863"/>
                <a:gd name="T17" fmla="*/ 122 h 453"/>
                <a:gd name="T18" fmla="*/ 485 w 863"/>
                <a:gd name="T19" fmla="*/ 144 h 453"/>
                <a:gd name="T20" fmla="*/ 520 w 863"/>
                <a:gd name="T21" fmla="*/ 86 h 453"/>
                <a:gd name="T22" fmla="*/ 539 w 863"/>
                <a:gd name="T23" fmla="*/ 64 h 453"/>
                <a:gd name="T24" fmla="*/ 564 w 863"/>
                <a:gd name="T25" fmla="*/ 41 h 453"/>
                <a:gd name="T26" fmla="*/ 594 w 863"/>
                <a:gd name="T27" fmla="*/ 22 h 453"/>
                <a:gd name="T28" fmla="*/ 706 w 863"/>
                <a:gd name="T29" fmla="*/ 0 h 453"/>
                <a:gd name="T30" fmla="*/ 797 w 863"/>
                <a:gd name="T31" fmla="*/ 33 h 453"/>
                <a:gd name="T32" fmla="*/ 846 w 863"/>
                <a:gd name="T33" fmla="*/ 87 h 453"/>
                <a:gd name="T34" fmla="*/ 820 w 863"/>
                <a:gd name="T35" fmla="*/ 164 h 453"/>
                <a:gd name="T36" fmla="*/ 807 w 863"/>
                <a:gd name="T37" fmla="*/ 122 h 453"/>
                <a:gd name="T38" fmla="*/ 786 w 863"/>
                <a:gd name="T39" fmla="*/ 86 h 453"/>
                <a:gd name="T40" fmla="*/ 764 w 863"/>
                <a:gd name="T41" fmla="*/ 66 h 453"/>
                <a:gd name="T42" fmla="*/ 714 w 863"/>
                <a:gd name="T43" fmla="*/ 46 h 453"/>
                <a:gd name="T44" fmla="*/ 622 w 863"/>
                <a:gd name="T45" fmla="*/ 58 h 453"/>
                <a:gd name="T46" fmla="*/ 560 w 863"/>
                <a:gd name="T47" fmla="*/ 105 h 453"/>
                <a:gd name="T48" fmla="*/ 518 w 863"/>
                <a:gd name="T49" fmla="*/ 209 h 453"/>
                <a:gd name="T50" fmla="*/ 469 w 863"/>
                <a:gd name="T51" fmla="*/ 182 h 453"/>
                <a:gd name="T52" fmla="*/ 393 w 863"/>
                <a:gd name="T53" fmla="*/ 161 h 453"/>
                <a:gd name="T54" fmla="*/ 293 w 863"/>
                <a:gd name="T55" fmla="*/ 170 h 453"/>
                <a:gd name="T56" fmla="*/ 210 w 863"/>
                <a:gd name="T57" fmla="*/ 209 h 453"/>
                <a:gd name="T58" fmla="*/ 163 w 863"/>
                <a:gd name="T59" fmla="*/ 246 h 453"/>
                <a:gd name="T60" fmla="*/ 125 w 863"/>
                <a:gd name="T61" fmla="*/ 289 h 453"/>
                <a:gd name="T62" fmla="*/ 81 w 863"/>
                <a:gd name="T63" fmla="*/ 354 h 453"/>
                <a:gd name="T64" fmla="*/ 40 w 863"/>
                <a:gd name="T65" fmla="*/ 453 h 453"/>
                <a:gd name="T66" fmla="*/ 0 w 863"/>
                <a:gd name="T67" fmla="*/ 433 h 45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863"/>
                <a:gd name="T103" fmla="*/ 0 h 453"/>
                <a:gd name="T104" fmla="*/ 863 w 863"/>
                <a:gd name="T105" fmla="*/ 453 h 45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863" h="453">
                  <a:moveTo>
                    <a:pt x="0" y="433"/>
                  </a:moveTo>
                  <a:lnTo>
                    <a:pt x="14" y="399"/>
                  </a:lnTo>
                  <a:lnTo>
                    <a:pt x="31" y="364"/>
                  </a:lnTo>
                  <a:lnTo>
                    <a:pt x="56" y="321"/>
                  </a:lnTo>
                  <a:lnTo>
                    <a:pt x="86" y="276"/>
                  </a:lnTo>
                  <a:lnTo>
                    <a:pt x="102" y="252"/>
                  </a:lnTo>
                  <a:lnTo>
                    <a:pt x="112" y="240"/>
                  </a:lnTo>
                  <a:lnTo>
                    <a:pt x="122" y="230"/>
                  </a:lnTo>
                  <a:lnTo>
                    <a:pt x="132" y="218"/>
                  </a:lnTo>
                  <a:lnTo>
                    <a:pt x="143" y="208"/>
                  </a:lnTo>
                  <a:lnTo>
                    <a:pt x="154" y="199"/>
                  </a:lnTo>
                  <a:lnTo>
                    <a:pt x="166" y="188"/>
                  </a:lnTo>
                  <a:lnTo>
                    <a:pt x="190" y="171"/>
                  </a:lnTo>
                  <a:lnTo>
                    <a:pt x="215" y="155"/>
                  </a:lnTo>
                  <a:lnTo>
                    <a:pt x="242" y="144"/>
                  </a:lnTo>
                  <a:lnTo>
                    <a:pt x="268" y="134"/>
                  </a:lnTo>
                  <a:lnTo>
                    <a:pt x="318" y="123"/>
                  </a:lnTo>
                  <a:lnTo>
                    <a:pt x="404" y="122"/>
                  </a:lnTo>
                  <a:lnTo>
                    <a:pt x="463" y="135"/>
                  </a:lnTo>
                  <a:lnTo>
                    <a:pt x="485" y="144"/>
                  </a:lnTo>
                  <a:lnTo>
                    <a:pt x="494" y="126"/>
                  </a:lnTo>
                  <a:lnTo>
                    <a:pt x="520" y="86"/>
                  </a:lnTo>
                  <a:lnTo>
                    <a:pt x="529" y="75"/>
                  </a:lnTo>
                  <a:lnTo>
                    <a:pt x="539" y="64"/>
                  </a:lnTo>
                  <a:lnTo>
                    <a:pt x="552" y="51"/>
                  </a:lnTo>
                  <a:lnTo>
                    <a:pt x="564" y="41"/>
                  </a:lnTo>
                  <a:lnTo>
                    <a:pt x="579" y="30"/>
                  </a:lnTo>
                  <a:lnTo>
                    <a:pt x="594" y="22"/>
                  </a:lnTo>
                  <a:lnTo>
                    <a:pt x="631" y="7"/>
                  </a:lnTo>
                  <a:lnTo>
                    <a:pt x="706" y="0"/>
                  </a:lnTo>
                  <a:lnTo>
                    <a:pt x="771" y="19"/>
                  </a:lnTo>
                  <a:lnTo>
                    <a:pt x="797" y="33"/>
                  </a:lnTo>
                  <a:lnTo>
                    <a:pt x="820" y="51"/>
                  </a:lnTo>
                  <a:lnTo>
                    <a:pt x="846" y="87"/>
                  </a:lnTo>
                  <a:lnTo>
                    <a:pt x="863" y="164"/>
                  </a:lnTo>
                  <a:lnTo>
                    <a:pt x="820" y="164"/>
                  </a:lnTo>
                  <a:lnTo>
                    <a:pt x="816" y="144"/>
                  </a:lnTo>
                  <a:lnTo>
                    <a:pt x="807" y="122"/>
                  </a:lnTo>
                  <a:lnTo>
                    <a:pt x="796" y="99"/>
                  </a:lnTo>
                  <a:lnTo>
                    <a:pt x="786" y="86"/>
                  </a:lnTo>
                  <a:lnTo>
                    <a:pt x="776" y="76"/>
                  </a:lnTo>
                  <a:lnTo>
                    <a:pt x="764" y="66"/>
                  </a:lnTo>
                  <a:lnTo>
                    <a:pt x="749" y="57"/>
                  </a:lnTo>
                  <a:lnTo>
                    <a:pt x="714" y="46"/>
                  </a:lnTo>
                  <a:lnTo>
                    <a:pt x="668" y="46"/>
                  </a:lnTo>
                  <a:lnTo>
                    <a:pt x="622" y="58"/>
                  </a:lnTo>
                  <a:lnTo>
                    <a:pt x="587" y="79"/>
                  </a:lnTo>
                  <a:lnTo>
                    <a:pt x="560" y="105"/>
                  </a:lnTo>
                  <a:lnTo>
                    <a:pt x="542" y="134"/>
                  </a:lnTo>
                  <a:lnTo>
                    <a:pt x="518" y="209"/>
                  </a:lnTo>
                  <a:lnTo>
                    <a:pt x="496" y="196"/>
                  </a:lnTo>
                  <a:lnTo>
                    <a:pt x="469" y="182"/>
                  </a:lnTo>
                  <a:lnTo>
                    <a:pt x="434" y="170"/>
                  </a:lnTo>
                  <a:lnTo>
                    <a:pt x="393" y="161"/>
                  </a:lnTo>
                  <a:lnTo>
                    <a:pt x="345" y="161"/>
                  </a:lnTo>
                  <a:lnTo>
                    <a:pt x="293" y="170"/>
                  </a:lnTo>
                  <a:lnTo>
                    <a:pt x="237" y="192"/>
                  </a:lnTo>
                  <a:lnTo>
                    <a:pt x="210" y="209"/>
                  </a:lnTo>
                  <a:lnTo>
                    <a:pt x="186" y="227"/>
                  </a:lnTo>
                  <a:lnTo>
                    <a:pt x="163" y="246"/>
                  </a:lnTo>
                  <a:lnTo>
                    <a:pt x="143" y="267"/>
                  </a:lnTo>
                  <a:lnTo>
                    <a:pt x="125" y="289"/>
                  </a:lnTo>
                  <a:lnTo>
                    <a:pt x="108" y="311"/>
                  </a:lnTo>
                  <a:lnTo>
                    <a:pt x="81" y="354"/>
                  </a:lnTo>
                  <a:lnTo>
                    <a:pt x="49" y="423"/>
                  </a:lnTo>
                  <a:lnTo>
                    <a:pt x="40" y="453"/>
                  </a:lnTo>
                  <a:lnTo>
                    <a:pt x="0" y="433"/>
                  </a:lnTo>
                  <a:close/>
                </a:path>
              </a:pathLst>
            </a:custGeom>
            <a:solidFill>
              <a:srgbClr val="B8B8D9"/>
            </a:solidFill>
            <a:ln w="9525">
              <a:noFill/>
              <a:round/>
              <a:headEnd/>
              <a:tailEnd/>
            </a:ln>
          </p:spPr>
          <p:txBody>
            <a:bodyPr/>
            <a:lstStyle/>
            <a:p>
              <a:endParaRPr lang="en-US"/>
            </a:p>
          </p:txBody>
        </p:sp>
        <p:sp>
          <p:nvSpPr>
            <p:cNvPr id="5241" name="Freeform 97"/>
            <p:cNvSpPr>
              <a:spLocks/>
            </p:cNvSpPr>
            <p:nvPr/>
          </p:nvSpPr>
          <p:spPr bwMode="auto">
            <a:xfrm>
              <a:off x="4901" y="1955"/>
              <a:ext cx="61" cy="20"/>
            </a:xfrm>
            <a:custGeom>
              <a:avLst/>
              <a:gdLst>
                <a:gd name="T0" fmla="*/ 0 w 551"/>
                <a:gd name="T1" fmla="*/ 135 h 182"/>
                <a:gd name="T2" fmla="*/ 41 w 551"/>
                <a:gd name="T3" fmla="*/ 92 h 182"/>
                <a:gd name="T4" fmla="*/ 56 w 551"/>
                <a:gd name="T5" fmla="*/ 80 h 182"/>
                <a:gd name="T6" fmla="*/ 73 w 551"/>
                <a:gd name="T7" fmla="*/ 67 h 182"/>
                <a:gd name="T8" fmla="*/ 91 w 551"/>
                <a:gd name="T9" fmla="*/ 55 h 182"/>
                <a:gd name="T10" fmla="*/ 112 w 551"/>
                <a:gd name="T11" fmla="*/ 42 h 182"/>
                <a:gd name="T12" fmla="*/ 135 w 551"/>
                <a:gd name="T13" fmla="*/ 31 h 182"/>
                <a:gd name="T14" fmla="*/ 159 w 551"/>
                <a:gd name="T15" fmla="*/ 22 h 182"/>
                <a:gd name="T16" fmla="*/ 186 w 551"/>
                <a:gd name="T17" fmla="*/ 12 h 182"/>
                <a:gd name="T18" fmla="*/ 214 w 551"/>
                <a:gd name="T19" fmla="*/ 6 h 182"/>
                <a:gd name="T20" fmla="*/ 275 w 551"/>
                <a:gd name="T21" fmla="*/ 0 h 182"/>
                <a:gd name="T22" fmla="*/ 336 w 551"/>
                <a:gd name="T23" fmla="*/ 6 h 182"/>
                <a:gd name="T24" fmla="*/ 391 w 551"/>
                <a:gd name="T25" fmla="*/ 22 h 182"/>
                <a:gd name="T26" fmla="*/ 439 w 551"/>
                <a:gd name="T27" fmla="*/ 42 h 182"/>
                <a:gd name="T28" fmla="*/ 459 w 551"/>
                <a:gd name="T29" fmla="*/ 55 h 182"/>
                <a:gd name="T30" fmla="*/ 479 w 551"/>
                <a:gd name="T31" fmla="*/ 67 h 182"/>
                <a:gd name="T32" fmla="*/ 551 w 551"/>
                <a:gd name="T33" fmla="*/ 135 h 182"/>
                <a:gd name="T34" fmla="*/ 508 w 551"/>
                <a:gd name="T35" fmla="*/ 153 h 182"/>
                <a:gd name="T36" fmla="*/ 455 w 551"/>
                <a:gd name="T37" fmla="*/ 103 h 182"/>
                <a:gd name="T38" fmla="*/ 404 w 551"/>
                <a:gd name="T39" fmla="*/ 71 h 182"/>
                <a:gd name="T40" fmla="*/ 385 w 551"/>
                <a:gd name="T41" fmla="*/ 61 h 182"/>
                <a:gd name="T42" fmla="*/ 365 w 551"/>
                <a:gd name="T43" fmla="*/ 53 h 182"/>
                <a:gd name="T44" fmla="*/ 320 w 551"/>
                <a:gd name="T45" fmla="*/ 40 h 182"/>
                <a:gd name="T46" fmla="*/ 271 w 551"/>
                <a:gd name="T47" fmla="*/ 38 h 182"/>
                <a:gd name="T48" fmla="*/ 223 w 551"/>
                <a:gd name="T49" fmla="*/ 47 h 182"/>
                <a:gd name="T50" fmla="*/ 179 w 551"/>
                <a:gd name="T51" fmla="*/ 64 h 182"/>
                <a:gd name="T52" fmla="*/ 138 w 551"/>
                <a:gd name="T53" fmla="*/ 87 h 182"/>
                <a:gd name="T54" fmla="*/ 119 w 551"/>
                <a:gd name="T55" fmla="*/ 100 h 182"/>
                <a:gd name="T56" fmla="*/ 63 w 551"/>
                <a:gd name="T57" fmla="*/ 150 h 182"/>
                <a:gd name="T58" fmla="*/ 53 w 551"/>
                <a:gd name="T59" fmla="*/ 160 h 182"/>
                <a:gd name="T60" fmla="*/ 39 w 551"/>
                <a:gd name="T61" fmla="*/ 175 h 182"/>
                <a:gd name="T62" fmla="*/ 34 w 551"/>
                <a:gd name="T63" fmla="*/ 182 h 182"/>
                <a:gd name="T64" fmla="*/ 0 w 551"/>
                <a:gd name="T65" fmla="*/ 135 h 182"/>
                <a:gd name="T66" fmla="*/ 0 w 551"/>
                <a:gd name="T67" fmla="*/ 135 h 18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551"/>
                <a:gd name="T103" fmla="*/ 0 h 182"/>
                <a:gd name="T104" fmla="*/ 551 w 551"/>
                <a:gd name="T105" fmla="*/ 182 h 182"/>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551" h="182">
                  <a:moveTo>
                    <a:pt x="0" y="135"/>
                  </a:moveTo>
                  <a:lnTo>
                    <a:pt x="41" y="92"/>
                  </a:lnTo>
                  <a:lnTo>
                    <a:pt x="56" y="80"/>
                  </a:lnTo>
                  <a:lnTo>
                    <a:pt x="73" y="67"/>
                  </a:lnTo>
                  <a:lnTo>
                    <a:pt x="91" y="55"/>
                  </a:lnTo>
                  <a:lnTo>
                    <a:pt x="112" y="42"/>
                  </a:lnTo>
                  <a:lnTo>
                    <a:pt x="135" y="31"/>
                  </a:lnTo>
                  <a:lnTo>
                    <a:pt x="159" y="22"/>
                  </a:lnTo>
                  <a:lnTo>
                    <a:pt x="186" y="12"/>
                  </a:lnTo>
                  <a:lnTo>
                    <a:pt x="214" y="6"/>
                  </a:lnTo>
                  <a:lnTo>
                    <a:pt x="275" y="0"/>
                  </a:lnTo>
                  <a:lnTo>
                    <a:pt x="336" y="6"/>
                  </a:lnTo>
                  <a:lnTo>
                    <a:pt x="391" y="22"/>
                  </a:lnTo>
                  <a:lnTo>
                    <a:pt x="439" y="42"/>
                  </a:lnTo>
                  <a:lnTo>
                    <a:pt x="459" y="55"/>
                  </a:lnTo>
                  <a:lnTo>
                    <a:pt x="479" y="67"/>
                  </a:lnTo>
                  <a:lnTo>
                    <a:pt x="551" y="135"/>
                  </a:lnTo>
                  <a:lnTo>
                    <a:pt x="508" y="153"/>
                  </a:lnTo>
                  <a:lnTo>
                    <a:pt x="455" y="103"/>
                  </a:lnTo>
                  <a:lnTo>
                    <a:pt x="404" y="71"/>
                  </a:lnTo>
                  <a:lnTo>
                    <a:pt x="385" y="61"/>
                  </a:lnTo>
                  <a:lnTo>
                    <a:pt x="365" y="53"/>
                  </a:lnTo>
                  <a:lnTo>
                    <a:pt x="320" y="40"/>
                  </a:lnTo>
                  <a:lnTo>
                    <a:pt x="271" y="38"/>
                  </a:lnTo>
                  <a:lnTo>
                    <a:pt x="223" y="47"/>
                  </a:lnTo>
                  <a:lnTo>
                    <a:pt x="179" y="64"/>
                  </a:lnTo>
                  <a:lnTo>
                    <a:pt x="138" y="87"/>
                  </a:lnTo>
                  <a:lnTo>
                    <a:pt x="119" y="100"/>
                  </a:lnTo>
                  <a:lnTo>
                    <a:pt x="63" y="150"/>
                  </a:lnTo>
                  <a:lnTo>
                    <a:pt x="53" y="160"/>
                  </a:lnTo>
                  <a:lnTo>
                    <a:pt x="39" y="175"/>
                  </a:lnTo>
                  <a:lnTo>
                    <a:pt x="34" y="182"/>
                  </a:lnTo>
                  <a:lnTo>
                    <a:pt x="0" y="135"/>
                  </a:lnTo>
                  <a:close/>
                </a:path>
              </a:pathLst>
            </a:custGeom>
            <a:solidFill>
              <a:srgbClr val="B8B8D9"/>
            </a:solidFill>
            <a:ln w="9525">
              <a:noFill/>
              <a:round/>
              <a:headEnd/>
              <a:tailEnd/>
            </a:ln>
          </p:spPr>
          <p:txBody>
            <a:bodyPr/>
            <a:lstStyle/>
            <a:p>
              <a:endParaRPr lang="en-US"/>
            </a:p>
          </p:txBody>
        </p:sp>
        <p:sp>
          <p:nvSpPr>
            <p:cNvPr id="5242" name="Freeform 98"/>
            <p:cNvSpPr>
              <a:spLocks/>
            </p:cNvSpPr>
            <p:nvPr/>
          </p:nvSpPr>
          <p:spPr bwMode="auto">
            <a:xfrm>
              <a:off x="4976" y="1971"/>
              <a:ext cx="55" cy="19"/>
            </a:xfrm>
            <a:custGeom>
              <a:avLst/>
              <a:gdLst>
                <a:gd name="T0" fmla="*/ 0 w 496"/>
                <a:gd name="T1" fmla="*/ 103 h 168"/>
                <a:gd name="T2" fmla="*/ 18 w 496"/>
                <a:gd name="T3" fmla="*/ 88 h 168"/>
                <a:gd name="T4" fmla="*/ 41 w 496"/>
                <a:gd name="T5" fmla="*/ 72 h 168"/>
                <a:gd name="T6" fmla="*/ 72 w 496"/>
                <a:gd name="T7" fmla="*/ 55 h 168"/>
                <a:gd name="T8" fmla="*/ 91 w 496"/>
                <a:gd name="T9" fmla="*/ 44 h 168"/>
                <a:gd name="T10" fmla="*/ 111 w 496"/>
                <a:gd name="T11" fmla="*/ 36 h 168"/>
                <a:gd name="T12" fmla="*/ 155 w 496"/>
                <a:gd name="T13" fmla="*/ 18 h 168"/>
                <a:gd name="T14" fmla="*/ 202 w 496"/>
                <a:gd name="T15" fmla="*/ 7 h 168"/>
                <a:gd name="T16" fmla="*/ 255 w 496"/>
                <a:gd name="T17" fmla="*/ 0 h 168"/>
                <a:gd name="T18" fmla="*/ 354 w 496"/>
                <a:gd name="T19" fmla="*/ 12 h 168"/>
                <a:gd name="T20" fmla="*/ 395 w 496"/>
                <a:gd name="T21" fmla="*/ 28 h 168"/>
                <a:gd name="T22" fmla="*/ 430 w 496"/>
                <a:gd name="T23" fmla="*/ 44 h 168"/>
                <a:gd name="T24" fmla="*/ 459 w 496"/>
                <a:gd name="T25" fmla="*/ 62 h 168"/>
                <a:gd name="T26" fmla="*/ 478 w 496"/>
                <a:gd name="T27" fmla="*/ 78 h 168"/>
                <a:gd name="T28" fmla="*/ 496 w 496"/>
                <a:gd name="T29" fmla="*/ 94 h 168"/>
                <a:gd name="T30" fmla="*/ 483 w 496"/>
                <a:gd name="T31" fmla="*/ 136 h 168"/>
                <a:gd name="T32" fmla="*/ 468 w 496"/>
                <a:gd name="T33" fmla="*/ 120 h 168"/>
                <a:gd name="T34" fmla="*/ 451 w 496"/>
                <a:gd name="T35" fmla="*/ 103 h 168"/>
                <a:gd name="T36" fmla="*/ 440 w 496"/>
                <a:gd name="T37" fmla="*/ 94 h 168"/>
                <a:gd name="T38" fmla="*/ 427 w 496"/>
                <a:gd name="T39" fmla="*/ 85 h 168"/>
                <a:gd name="T40" fmla="*/ 412 w 496"/>
                <a:gd name="T41" fmla="*/ 75 h 168"/>
                <a:gd name="T42" fmla="*/ 394 w 496"/>
                <a:gd name="T43" fmla="*/ 66 h 168"/>
                <a:gd name="T44" fmla="*/ 355 w 496"/>
                <a:gd name="T45" fmla="*/ 50 h 168"/>
                <a:gd name="T46" fmla="*/ 306 w 496"/>
                <a:gd name="T47" fmla="*/ 41 h 168"/>
                <a:gd name="T48" fmla="*/ 251 w 496"/>
                <a:gd name="T49" fmla="*/ 39 h 168"/>
                <a:gd name="T50" fmla="*/ 145 w 496"/>
                <a:gd name="T51" fmla="*/ 62 h 168"/>
                <a:gd name="T52" fmla="*/ 102 w 496"/>
                <a:gd name="T53" fmla="*/ 84 h 168"/>
                <a:gd name="T54" fmla="*/ 66 w 496"/>
                <a:gd name="T55" fmla="*/ 107 h 168"/>
                <a:gd name="T56" fmla="*/ 51 w 496"/>
                <a:gd name="T57" fmla="*/ 118 h 168"/>
                <a:gd name="T58" fmla="*/ 37 w 496"/>
                <a:gd name="T59" fmla="*/ 129 h 168"/>
                <a:gd name="T60" fmla="*/ 16 w 496"/>
                <a:gd name="T61" fmla="*/ 149 h 168"/>
                <a:gd name="T62" fmla="*/ 1 w 496"/>
                <a:gd name="T63" fmla="*/ 168 h 168"/>
                <a:gd name="T64" fmla="*/ 0 w 496"/>
                <a:gd name="T65" fmla="*/ 103 h 168"/>
                <a:gd name="T66" fmla="*/ 0 w 496"/>
                <a:gd name="T67" fmla="*/ 103 h 168"/>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496"/>
                <a:gd name="T103" fmla="*/ 0 h 168"/>
                <a:gd name="T104" fmla="*/ 496 w 496"/>
                <a:gd name="T105" fmla="*/ 168 h 168"/>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496" h="168">
                  <a:moveTo>
                    <a:pt x="0" y="103"/>
                  </a:moveTo>
                  <a:lnTo>
                    <a:pt x="18" y="88"/>
                  </a:lnTo>
                  <a:lnTo>
                    <a:pt x="41" y="72"/>
                  </a:lnTo>
                  <a:lnTo>
                    <a:pt x="72" y="55"/>
                  </a:lnTo>
                  <a:lnTo>
                    <a:pt x="91" y="44"/>
                  </a:lnTo>
                  <a:lnTo>
                    <a:pt x="111" y="36"/>
                  </a:lnTo>
                  <a:lnTo>
                    <a:pt x="155" y="18"/>
                  </a:lnTo>
                  <a:lnTo>
                    <a:pt x="202" y="7"/>
                  </a:lnTo>
                  <a:lnTo>
                    <a:pt x="255" y="0"/>
                  </a:lnTo>
                  <a:lnTo>
                    <a:pt x="354" y="12"/>
                  </a:lnTo>
                  <a:lnTo>
                    <a:pt x="395" y="28"/>
                  </a:lnTo>
                  <a:lnTo>
                    <a:pt x="430" y="44"/>
                  </a:lnTo>
                  <a:lnTo>
                    <a:pt x="459" y="62"/>
                  </a:lnTo>
                  <a:lnTo>
                    <a:pt x="478" y="78"/>
                  </a:lnTo>
                  <a:lnTo>
                    <a:pt x="496" y="94"/>
                  </a:lnTo>
                  <a:lnTo>
                    <a:pt x="483" y="136"/>
                  </a:lnTo>
                  <a:lnTo>
                    <a:pt x="468" y="120"/>
                  </a:lnTo>
                  <a:lnTo>
                    <a:pt x="451" y="103"/>
                  </a:lnTo>
                  <a:lnTo>
                    <a:pt x="440" y="94"/>
                  </a:lnTo>
                  <a:lnTo>
                    <a:pt x="427" y="85"/>
                  </a:lnTo>
                  <a:lnTo>
                    <a:pt x="412" y="75"/>
                  </a:lnTo>
                  <a:lnTo>
                    <a:pt x="394" y="66"/>
                  </a:lnTo>
                  <a:lnTo>
                    <a:pt x="355" y="50"/>
                  </a:lnTo>
                  <a:lnTo>
                    <a:pt x="306" y="41"/>
                  </a:lnTo>
                  <a:lnTo>
                    <a:pt x="251" y="39"/>
                  </a:lnTo>
                  <a:lnTo>
                    <a:pt x="145" y="62"/>
                  </a:lnTo>
                  <a:lnTo>
                    <a:pt x="102" y="84"/>
                  </a:lnTo>
                  <a:lnTo>
                    <a:pt x="66" y="107"/>
                  </a:lnTo>
                  <a:lnTo>
                    <a:pt x="51" y="118"/>
                  </a:lnTo>
                  <a:lnTo>
                    <a:pt x="37" y="129"/>
                  </a:lnTo>
                  <a:lnTo>
                    <a:pt x="16" y="149"/>
                  </a:lnTo>
                  <a:lnTo>
                    <a:pt x="1" y="168"/>
                  </a:lnTo>
                  <a:lnTo>
                    <a:pt x="0" y="103"/>
                  </a:lnTo>
                  <a:close/>
                </a:path>
              </a:pathLst>
            </a:custGeom>
            <a:solidFill>
              <a:srgbClr val="B8B8D9"/>
            </a:solidFill>
            <a:ln w="9525">
              <a:noFill/>
              <a:round/>
              <a:headEnd/>
              <a:tailEnd/>
            </a:ln>
          </p:spPr>
          <p:txBody>
            <a:bodyPr/>
            <a:lstStyle/>
            <a:p>
              <a:endParaRPr lang="en-US"/>
            </a:p>
          </p:txBody>
        </p:sp>
        <p:sp>
          <p:nvSpPr>
            <p:cNvPr id="5243" name="Freeform 99"/>
            <p:cNvSpPr>
              <a:spLocks/>
            </p:cNvSpPr>
            <p:nvPr/>
          </p:nvSpPr>
          <p:spPr bwMode="auto">
            <a:xfrm>
              <a:off x="5045" y="1975"/>
              <a:ext cx="72" cy="36"/>
            </a:xfrm>
            <a:custGeom>
              <a:avLst/>
              <a:gdLst>
                <a:gd name="T0" fmla="*/ 0 w 651"/>
                <a:gd name="T1" fmla="*/ 62 h 326"/>
                <a:gd name="T2" fmla="*/ 27 w 651"/>
                <a:gd name="T3" fmla="*/ 48 h 326"/>
                <a:gd name="T4" fmla="*/ 58 w 651"/>
                <a:gd name="T5" fmla="*/ 33 h 326"/>
                <a:gd name="T6" fmla="*/ 98 w 651"/>
                <a:gd name="T7" fmla="*/ 18 h 326"/>
                <a:gd name="T8" fmla="*/ 146 w 651"/>
                <a:gd name="T9" fmla="*/ 7 h 326"/>
                <a:gd name="T10" fmla="*/ 198 w 651"/>
                <a:gd name="T11" fmla="*/ 0 h 326"/>
                <a:gd name="T12" fmla="*/ 312 w 651"/>
                <a:gd name="T13" fmla="*/ 14 h 326"/>
                <a:gd name="T14" fmla="*/ 364 w 651"/>
                <a:gd name="T15" fmla="*/ 34 h 326"/>
                <a:gd name="T16" fmla="*/ 403 w 651"/>
                <a:gd name="T17" fmla="*/ 56 h 326"/>
                <a:gd name="T18" fmla="*/ 433 w 651"/>
                <a:gd name="T19" fmla="*/ 78 h 326"/>
                <a:gd name="T20" fmla="*/ 455 w 651"/>
                <a:gd name="T21" fmla="*/ 97 h 326"/>
                <a:gd name="T22" fmla="*/ 480 w 651"/>
                <a:gd name="T23" fmla="*/ 145 h 326"/>
                <a:gd name="T24" fmla="*/ 496 w 651"/>
                <a:gd name="T25" fmla="*/ 139 h 326"/>
                <a:gd name="T26" fmla="*/ 551 w 651"/>
                <a:gd name="T27" fmla="*/ 129 h 326"/>
                <a:gd name="T28" fmla="*/ 620 w 651"/>
                <a:gd name="T29" fmla="*/ 132 h 326"/>
                <a:gd name="T30" fmla="*/ 651 w 651"/>
                <a:gd name="T31" fmla="*/ 137 h 326"/>
                <a:gd name="T32" fmla="*/ 637 w 651"/>
                <a:gd name="T33" fmla="*/ 174 h 326"/>
                <a:gd name="T34" fmla="*/ 588 w 651"/>
                <a:gd name="T35" fmla="*/ 169 h 326"/>
                <a:gd name="T36" fmla="*/ 538 w 651"/>
                <a:gd name="T37" fmla="*/ 174 h 326"/>
                <a:gd name="T38" fmla="*/ 480 w 651"/>
                <a:gd name="T39" fmla="*/ 195 h 326"/>
                <a:gd name="T40" fmla="*/ 455 w 651"/>
                <a:gd name="T41" fmla="*/ 213 h 326"/>
                <a:gd name="T42" fmla="*/ 435 w 651"/>
                <a:gd name="T43" fmla="*/ 235 h 326"/>
                <a:gd name="T44" fmla="*/ 409 w 651"/>
                <a:gd name="T45" fmla="*/ 277 h 326"/>
                <a:gd name="T46" fmla="*/ 395 w 651"/>
                <a:gd name="T47" fmla="*/ 326 h 326"/>
                <a:gd name="T48" fmla="*/ 359 w 651"/>
                <a:gd name="T49" fmla="*/ 317 h 326"/>
                <a:gd name="T50" fmla="*/ 364 w 651"/>
                <a:gd name="T51" fmla="*/ 287 h 326"/>
                <a:gd name="T52" fmla="*/ 373 w 651"/>
                <a:gd name="T53" fmla="*/ 260 h 326"/>
                <a:gd name="T54" fmla="*/ 383 w 651"/>
                <a:gd name="T55" fmla="*/ 233 h 326"/>
                <a:gd name="T56" fmla="*/ 400 w 651"/>
                <a:gd name="T57" fmla="*/ 208 h 326"/>
                <a:gd name="T58" fmla="*/ 410 w 651"/>
                <a:gd name="T59" fmla="*/ 197 h 326"/>
                <a:gd name="T60" fmla="*/ 443 w 651"/>
                <a:gd name="T61" fmla="*/ 164 h 326"/>
                <a:gd name="T62" fmla="*/ 434 w 651"/>
                <a:gd name="T63" fmla="*/ 146 h 326"/>
                <a:gd name="T64" fmla="*/ 421 w 651"/>
                <a:gd name="T65" fmla="*/ 130 h 326"/>
                <a:gd name="T66" fmla="*/ 403 w 651"/>
                <a:gd name="T67" fmla="*/ 109 h 326"/>
                <a:gd name="T68" fmla="*/ 391 w 651"/>
                <a:gd name="T69" fmla="*/ 97 h 326"/>
                <a:gd name="T70" fmla="*/ 378 w 651"/>
                <a:gd name="T71" fmla="*/ 87 h 326"/>
                <a:gd name="T72" fmla="*/ 362 w 651"/>
                <a:gd name="T73" fmla="*/ 77 h 326"/>
                <a:gd name="T74" fmla="*/ 344 w 651"/>
                <a:gd name="T75" fmla="*/ 68 h 326"/>
                <a:gd name="T76" fmla="*/ 303 w 651"/>
                <a:gd name="T77" fmla="*/ 52 h 326"/>
                <a:gd name="T78" fmla="*/ 254 w 651"/>
                <a:gd name="T79" fmla="*/ 43 h 326"/>
                <a:gd name="T80" fmla="*/ 157 w 651"/>
                <a:gd name="T81" fmla="*/ 47 h 326"/>
                <a:gd name="T82" fmla="*/ 83 w 651"/>
                <a:gd name="T83" fmla="*/ 66 h 326"/>
                <a:gd name="T84" fmla="*/ 35 w 651"/>
                <a:gd name="T85" fmla="*/ 89 h 326"/>
                <a:gd name="T86" fmla="*/ 17 w 651"/>
                <a:gd name="T87" fmla="*/ 100 h 326"/>
                <a:gd name="T88" fmla="*/ 0 w 651"/>
                <a:gd name="T89" fmla="*/ 62 h 326"/>
                <a:gd name="T90" fmla="*/ 0 w 651"/>
                <a:gd name="T91" fmla="*/ 62 h 32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651"/>
                <a:gd name="T139" fmla="*/ 0 h 326"/>
                <a:gd name="T140" fmla="*/ 651 w 651"/>
                <a:gd name="T141" fmla="*/ 326 h 32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651" h="326">
                  <a:moveTo>
                    <a:pt x="0" y="62"/>
                  </a:moveTo>
                  <a:lnTo>
                    <a:pt x="27" y="48"/>
                  </a:lnTo>
                  <a:lnTo>
                    <a:pt x="58" y="33"/>
                  </a:lnTo>
                  <a:lnTo>
                    <a:pt x="98" y="18"/>
                  </a:lnTo>
                  <a:lnTo>
                    <a:pt x="146" y="7"/>
                  </a:lnTo>
                  <a:lnTo>
                    <a:pt x="198" y="0"/>
                  </a:lnTo>
                  <a:lnTo>
                    <a:pt x="312" y="14"/>
                  </a:lnTo>
                  <a:lnTo>
                    <a:pt x="364" y="34"/>
                  </a:lnTo>
                  <a:lnTo>
                    <a:pt x="403" y="56"/>
                  </a:lnTo>
                  <a:lnTo>
                    <a:pt x="433" y="78"/>
                  </a:lnTo>
                  <a:lnTo>
                    <a:pt x="455" y="97"/>
                  </a:lnTo>
                  <a:lnTo>
                    <a:pt x="480" y="145"/>
                  </a:lnTo>
                  <a:lnTo>
                    <a:pt x="496" y="139"/>
                  </a:lnTo>
                  <a:lnTo>
                    <a:pt x="551" y="129"/>
                  </a:lnTo>
                  <a:lnTo>
                    <a:pt x="620" y="132"/>
                  </a:lnTo>
                  <a:lnTo>
                    <a:pt x="651" y="137"/>
                  </a:lnTo>
                  <a:lnTo>
                    <a:pt x="637" y="174"/>
                  </a:lnTo>
                  <a:lnTo>
                    <a:pt x="588" y="169"/>
                  </a:lnTo>
                  <a:lnTo>
                    <a:pt x="538" y="174"/>
                  </a:lnTo>
                  <a:lnTo>
                    <a:pt x="480" y="195"/>
                  </a:lnTo>
                  <a:lnTo>
                    <a:pt x="455" y="213"/>
                  </a:lnTo>
                  <a:lnTo>
                    <a:pt x="435" y="235"/>
                  </a:lnTo>
                  <a:lnTo>
                    <a:pt x="409" y="277"/>
                  </a:lnTo>
                  <a:lnTo>
                    <a:pt x="395" y="326"/>
                  </a:lnTo>
                  <a:lnTo>
                    <a:pt x="359" y="317"/>
                  </a:lnTo>
                  <a:lnTo>
                    <a:pt x="364" y="287"/>
                  </a:lnTo>
                  <a:lnTo>
                    <a:pt x="373" y="260"/>
                  </a:lnTo>
                  <a:lnTo>
                    <a:pt x="383" y="233"/>
                  </a:lnTo>
                  <a:lnTo>
                    <a:pt x="400" y="208"/>
                  </a:lnTo>
                  <a:lnTo>
                    <a:pt x="410" y="197"/>
                  </a:lnTo>
                  <a:lnTo>
                    <a:pt x="443" y="164"/>
                  </a:lnTo>
                  <a:lnTo>
                    <a:pt x="434" y="146"/>
                  </a:lnTo>
                  <a:lnTo>
                    <a:pt x="421" y="130"/>
                  </a:lnTo>
                  <a:lnTo>
                    <a:pt x="403" y="109"/>
                  </a:lnTo>
                  <a:lnTo>
                    <a:pt x="391" y="97"/>
                  </a:lnTo>
                  <a:lnTo>
                    <a:pt x="378" y="87"/>
                  </a:lnTo>
                  <a:lnTo>
                    <a:pt x="362" y="77"/>
                  </a:lnTo>
                  <a:lnTo>
                    <a:pt x="344" y="68"/>
                  </a:lnTo>
                  <a:lnTo>
                    <a:pt x="303" y="52"/>
                  </a:lnTo>
                  <a:lnTo>
                    <a:pt x="254" y="43"/>
                  </a:lnTo>
                  <a:lnTo>
                    <a:pt x="157" y="47"/>
                  </a:lnTo>
                  <a:lnTo>
                    <a:pt x="83" y="66"/>
                  </a:lnTo>
                  <a:lnTo>
                    <a:pt x="35" y="89"/>
                  </a:lnTo>
                  <a:lnTo>
                    <a:pt x="17" y="100"/>
                  </a:lnTo>
                  <a:lnTo>
                    <a:pt x="0" y="62"/>
                  </a:lnTo>
                  <a:close/>
                </a:path>
              </a:pathLst>
            </a:custGeom>
            <a:solidFill>
              <a:srgbClr val="B8B8D9"/>
            </a:solidFill>
            <a:ln w="9525">
              <a:noFill/>
              <a:round/>
              <a:headEnd/>
              <a:tailEnd/>
            </a:ln>
          </p:spPr>
          <p:txBody>
            <a:bodyPr/>
            <a:lstStyle/>
            <a:p>
              <a:endParaRPr lang="en-US"/>
            </a:p>
          </p:txBody>
        </p:sp>
        <p:sp>
          <p:nvSpPr>
            <p:cNvPr id="5244" name="Freeform 100"/>
            <p:cNvSpPr>
              <a:spLocks/>
            </p:cNvSpPr>
            <p:nvPr/>
          </p:nvSpPr>
          <p:spPr bwMode="auto">
            <a:xfrm>
              <a:off x="5031" y="1950"/>
              <a:ext cx="6" cy="27"/>
            </a:xfrm>
            <a:custGeom>
              <a:avLst/>
              <a:gdLst>
                <a:gd name="T0" fmla="*/ 0 w 53"/>
                <a:gd name="T1" fmla="*/ 4 h 244"/>
                <a:gd name="T2" fmla="*/ 0 w 53"/>
                <a:gd name="T3" fmla="*/ 244 h 244"/>
                <a:gd name="T4" fmla="*/ 53 w 53"/>
                <a:gd name="T5" fmla="*/ 244 h 244"/>
                <a:gd name="T6" fmla="*/ 53 w 53"/>
                <a:gd name="T7" fmla="*/ 0 h 244"/>
                <a:gd name="T8" fmla="*/ 0 w 53"/>
                <a:gd name="T9" fmla="*/ 4 h 244"/>
                <a:gd name="T10" fmla="*/ 0 w 53"/>
                <a:gd name="T11" fmla="*/ 4 h 244"/>
                <a:gd name="T12" fmla="*/ 0 60000 65536"/>
                <a:gd name="T13" fmla="*/ 0 60000 65536"/>
                <a:gd name="T14" fmla="*/ 0 60000 65536"/>
                <a:gd name="T15" fmla="*/ 0 60000 65536"/>
                <a:gd name="T16" fmla="*/ 0 60000 65536"/>
                <a:gd name="T17" fmla="*/ 0 60000 65536"/>
                <a:gd name="T18" fmla="*/ 0 w 53"/>
                <a:gd name="T19" fmla="*/ 0 h 244"/>
                <a:gd name="T20" fmla="*/ 53 w 53"/>
                <a:gd name="T21" fmla="*/ 244 h 244"/>
              </a:gdLst>
              <a:ahLst/>
              <a:cxnLst>
                <a:cxn ang="T12">
                  <a:pos x="T0" y="T1"/>
                </a:cxn>
                <a:cxn ang="T13">
                  <a:pos x="T2" y="T3"/>
                </a:cxn>
                <a:cxn ang="T14">
                  <a:pos x="T4" y="T5"/>
                </a:cxn>
                <a:cxn ang="T15">
                  <a:pos x="T6" y="T7"/>
                </a:cxn>
                <a:cxn ang="T16">
                  <a:pos x="T8" y="T9"/>
                </a:cxn>
                <a:cxn ang="T17">
                  <a:pos x="T10" y="T11"/>
                </a:cxn>
              </a:cxnLst>
              <a:rect l="T18" t="T19" r="T20" b="T21"/>
              <a:pathLst>
                <a:path w="53" h="244">
                  <a:moveTo>
                    <a:pt x="0" y="4"/>
                  </a:moveTo>
                  <a:lnTo>
                    <a:pt x="0" y="244"/>
                  </a:lnTo>
                  <a:lnTo>
                    <a:pt x="53" y="244"/>
                  </a:lnTo>
                  <a:lnTo>
                    <a:pt x="53" y="0"/>
                  </a:lnTo>
                  <a:lnTo>
                    <a:pt x="0" y="4"/>
                  </a:lnTo>
                  <a:close/>
                </a:path>
              </a:pathLst>
            </a:custGeom>
            <a:solidFill>
              <a:srgbClr val="000000"/>
            </a:solidFill>
            <a:ln w="9525">
              <a:noFill/>
              <a:round/>
              <a:headEnd/>
              <a:tailEnd/>
            </a:ln>
          </p:spPr>
          <p:txBody>
            <a:bodyPr/>
            <a:lstStyle/>
            <a:p>
              <a:endParaRPr lang="en-US"/>
            </a:p>
          </p:txBody>
        </p:sp>
        <p:sp>
          <p:nvSpPr>
            <p:cNvPr id="5245" name="Freeform 101"/>
            <p:cNvSpPr>
              <a:spLocks/>
            </p:cNvSpPr>
            <p:nvPr/>
          </p:nvSpPr>
          <p:spPr bwMode="auto">
            <a:xfrm>
              <a:off x="5026" y="1976"/>
              <a:ext cx="19" cy="12"/>
            </a:xfrm>
            <a:custGeom>
              <a:avLst/>
              <a:gdLst>
                <a:gd name="T0" fmla="*/ 0 w 170"/>
                <a:gd name="T1" fmla="*/ 112 h 112"/>
                <a:gd name="T2" fmla="*/ 0 w 170"/>
                <a:gd name="T3" fmla="*/ 24 h 112"/>
                <a:gd name="T4" fmla="*/ 22 w 170"/>
                <a:gd name="T5" fmla="*/ 0 h 112"/>
                <a:gd name="T6" fmla="*/ 142 w 170"/>
                <a:gd name="T7" fmla="*/ 0 h 112"/>
                <a:gd name="T8" fmla="*/ 170 w 170"/>
                <a:gd name="T9" fmla="*/ 27 h 112"/>
                <a:gd name="T10" fmla="*/ 170 w 170"/>
                <a:gd name="T11" fmla="*/ 106 h 112"/>
                <a:gd name="T12" fmla="*/ 130 w 170"/>
                <a:gd name="T13" fmla="*/ 106 h 112"/>
                <a:gd name="T14" fmla="*/ 130 w 170"/>
                <a:gd name="T15" fmla="*/ 32 h 112"/>
                <a:gd name="T16" fmla="*/ 46 w 170"/>
                <a:gd name="T17" fmla="*/ 32 h 112"/>
                <a:gd name="T18" fmla="*/ 46 w 170"/>
                <a:gd name="T19" fmla="*/ 109 h 112"/>
                <a:gd name="T20" fmla="*/ 0 w 170"/>
                <a:gd name="T21" fmla="*/ 112 h 112"/>
                <a:gd name="T22" fmla="*/ 0 w 170"/>
                <a:gd name="T23" fmla="*/ 112 h 11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70"/>
                <a:gd name="T37" fmla="*/ 0 h 112"/>
                <a:gd name="T38" fmla="*/ 170 w 170"/>
                <a:gd name="T39" fmla="*/ 112 h 11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70" h="112">
                  <a:moveTo>
                    <a:pt x="0" y="112"/>
                  </a:moveTo>
                  <a:lnTo>
                    <a:pt x="0" y="24"/>
                  </a:lnTo>
                  <a:lnTo>
                    <a:pt x="22" y="0"/>
                  </a:lnTo>
                  <a:lnTo>
                    <a:pt x="142" y="0"/>
                  </a:lnTo>
                  <a:lnTo>
                    <a:pt x="170" y="27"/>
                  </a:lnTo>
                  <a:lnTo>
                    <a:pt x="170" y="106"/>
                  </a:lnTo>
                  <a:lnTo>
                    <a:pt x="130" y="106"/>
                  </a:lnTo>
                  <a:lnTo>
                    <a:pt x="130" y="32"/>
                  </a:lnTo>
                  <a:lnTo>
                    <a:pt x="46" y="32"/>
                  </a:lnTo>
                  <a:lnTo>
                    <a:pt x="46" y="109"/>
                  </a:lnTo>
                  <a:lnTo>
                    <a:pt x="0" y="112"/>
                  </a:lnTo>
                  <a:close/>
                </a:path>
              </a:pathLst>
            </a:custGeom>
            <a:solidFill>
              <a:srgbClr val="000000"/>
            </a:solidFill>
            <a:ln w="9525">
              <a:noFill/>
              <a:round/>
              <a:headEnd/>
              <a:tailEnd/>
            </a:ln>
          </p:spPr>
          <p:txBody>
            <a:bodyPr/>
            <a:lstStyle/>
            <a:p>
              <a:endParaRPr lang="en-US"/>
            </a:p>
          </p:txBody>
        </p:sp>
        <p:sp>
          <p:nvSpPr>
            <p:cNvPr id="5246" name="Freeform 102"/>
            <p:cNvSpPr>
              <a:spLocks/>
            </p:cNvSpPr>
            <p:nvPr/>
          </p:nvSpPr>
          <p:spPr bwMode="auto">
            <a:xfrm>
              <a:off x="5018" y="1985"/>
              <a:ext cx="34" cy="25"/>
            </a:xfrm>
            <a:custGeom>
              <a:avLst/>
              <a:gdLst>
                <a:gd name="T0" fmla="*/ 0 w 313"/>
                <a:gd name="T1" fmla="*/ 0 h 217"/>
                <a:gd name="T2" fmla="*/ 313 w 313"/>
                <a:gd name="T3" fmla="*/ 0 h 217"/>
                <a:gd name="T4" fmla="*/ 291 w 313"/>
                <a:gd name="T5" fmla="*/ 123 h 217"/>
                <a:gd name="T6" fmla="*/ 246 w 313"/>
                <a:gd name="T7" fmla="*/ 169 h 217"/>
                <a:gd name="T8" fmla="*/ 241 w 313"/>
                <a:gd name="T9" fmla="*/ 217 h 217"/>
                <a:gd name="T10" fmla="*/ 206 w 313"/>
                <a:gd name="T11" fmla="*/ 217 h 217"/>
                <a:gd name="T12" fmla="*/ 206 w 313"/>
                <a:gd name="T13" fmla="*/ 155 h 217"/>
                <a:gd name="T14" fmla="*/ 246 w 313"/>
                <a:gd name="T15" fmla="*/ 118 h 217"/>
                <a:gd name="T16" fmla="*/ 260 w 313"/>
                <a:gd name="T17" fmla="*/ 43 h 217"/>
                <a:gd name="T18" fmla="*/ 62 w 313"/>
                <a:gd name="T19" fmla="*/ 43 h 217"/>
                <a:gd name="T20" fmla="*/ 91 w 313"/>
                <a:gd name="T21" fmla="*/ 126 h 217"/>
                <a:gd name="T22" fmla="*/ 133 w 313"/>
                <a:gd name="T23" fmla="*/ 157 h 217"/>
                <a:gd name="T24" fmla="*/ 136 w 313"/>
                <a:gd name="T25" fmla="*/ 210 h 217"/>
                <a:gd name="T26" fmla="*/ 96 w 313"/>
                <a:gd name="T27" fmla="*/ 213 h 217"/>
                <a:gd name="T28" fmla="*/ 88 w 313"/>
                <a:gd name="T29" fmla="*/ 169 h 217"/>
                <a:gd name="T30" fmla="*/ 31 w 313"/>
                <a:gd name="T31" fmla="*/ 120 h 217"/>
                <a:gd name="T32" fmla="*/ 0 w 313"/>
                <a:gd name="T33" fmla="*/ 0 h 217"/>
                <a:gd name="T34" fmla="*/ 0 w 313"/>
                <a:gd name="T35" fmla="*/ 0 h 21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13"/>
                <a:gd name="T55" fmla="*/ 0 h 217"/>
                <a:gd name="T56" fmla="*/ 313 w 313"/>
                <a:gd name="T57" fmla="*/ 217 h 217"/>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13" h="217">
                  <a:moveTo>
                    <a:pt x="0" y="0"/>
                  </a:moveTo>
                  <a:lnTo>
                    <a:pt x="313" y="0"/>
                  </a:lnTo>
                  <a:lnTo>
                    <a:pt x="291" y="123"/>
                  </a:lnTo>
                  <a:lnTo>
                    <a:pt x="246" y="169"/>
                  </a:lnTo>
                  <a:lnTo>
                    <a:pt x="241" y="217"/>
                  </a:lnTo>
                  <a:lnTo>
                    <a:pt x="206" y="217"/>
                  </a:lnTo>
                  <a:lnTo>
                    <a:pt x="206" y="155"/>
                  </a:lnTo>
                  <a:lnTo>
                    <a:pt x="246" y="118"/>
                  </a:lnTo>
                  <a:lnTo>
                    <a:pt x="260" y="43"/>
                  </a:lnTo>
                  <a:lnTo>
                    <a:pt x="62" y="43"/>
                  </a:lnTo>
                  <a:lnTo>
                    <a:pt x="91" y="126"/>
                  </a:lnTo>
                  <a:lnTo>
                    <a:pt x="133" y="157"/>
                  </a:lnTo>
                  <a:lnTo>
                    <a:pt x="136" y="210"/>
                  </a:lnTo>
                  <a:lnTo>
                    <a:pt x="96" y="213"/>
                  </a:lnTo>
                  <a:lnTo>
                    <a:pt x="88" y="169"/>
                  </a:lnTo>
                  <a:lnTo>
                    <a:pt x="31" y="120"/>
                  </a:lnTo>
                  <a:lnTo>
                    <a:pt x="0" y="0"/>
                  </a:lnTo>
                  <a:close/>
                </a:path>
              </a:pathLst>
            </a:custGeom>
            <a:solidFill>
              <a:srgbClr val="000000"/>
            </a:solidFill>
            <a:ln w="9525">
              <a:noFill/>
              <a:round/>
              <a:headEnd/>
              <a:tailEnd/>
            </a:ln>
          </p:spPr>
          <p:txBody>
            <a:bodyPr/>
            <a:lstStyle/>
            <a:p>
              <a:endParaRPr lang="en-US"/>
            </a:p>
          </p:txBody>
        </p:sp>
        <p:sp>
          <p:nvSpPr>
            <p:cNvPr id="5247" name="Freeform 103"/>
            <p:cNvSpPr>
              <a:spLocks/>
            </p:cNvSpPr>
            <p:nvPr/>
          </p:nvSpPr>
          <p:spPr bwMode="auto">
            <a:xfrm>
              <a:off x="5015" y="2007"/>
              <a:ext cx="43" cy="77"/>
            </a:xfrm>
            <a:custGeom>
              <a:avLst/>
              <a:gdLst>
                <a:gd name="T0" fmla="*/ 2 w 391"/>
                <a:gd name="T1" fmla="*/ 0 h 691"/>
                <a:gd name="T2" fmla="*/ 391 w 391"/>
                <a:gd name="T3" fmla="*/ 0 h 691"/>
                <a:gd name="T4" fmla="*/ 391 w 391"/>
                <a:gd name="T5" fmla="*/ 691 h 691"/>
                <a:gd name="T6" fmla="*/ 346 w 391"/>
                <a:gd name="T7" fmla="*/ 691 h 691"/>
                <a:gd name="T8" fmla="*/ 346 w 391"/>
                <a:gd name="T9" fmla="*/ 37 h 691"/>
                <a:gd name="T10" fmla="*/ 55 w 391"/>
                <a:gd name="T11" fmla="*/ 37 h 691"/>
                <a:gd name="T12" fmla="*/ 55 w 391"/>
                <a:gd name="T13" fmla="*/ 691 h 691"/>
                <a:gd name="T14" fmla="*/ 0 w 391"/>
                <a:gd name="T15" fmla="*/ 691 h 691"/>
                <a:gd name="T16" fmla="*/ 2 w 391"/>
                <a:gd name="T17" fmla="*/ 0 h 691"/>
                <a:gd name="T18" fmla="*/ 2 w 391"/>
                <a:gd name="T19" fmla="*/ 0 h 69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91"/>
                <a:gd name="T31" fmla="*/ 0 h 691"/>
                <a:gd name="T32" fmla="*/ 391 w 391"/>
                <a:gd name="T33" fmla="*/ 691 h 69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91" h="691">
                  <a:moveTo>
                    <a:pt x="2" y="0"/>
                  </a:moveTo>
                  <a:lnTo>
                    <a:pt x="391" y="0"/>
                  </a:lnTo>
                  <a:lnTo>
                    <a:pt x="391" y="691"/>
                  </a:lnTo>
                  <a:lnTo>
                    <a:pt x="346" y="691"/>
                  </a:lnTo>
                  <a:lnTo>
                    <a:pt x="346" y="37"/>
                  </a:lnTo>
                  <a:lnTo>
                    <a:pt x="55" y="37"/>
                  </a:lnTo>
                  <a:lnTo>
                    <a:pt x="55" y="691"/>
                  </a:lnTo>
                  <a:lnTo>
                    <a:pt x="0" y="691"/>
                  </a:lnTo>
                  <a:lnTo>
                    <a:pt x="2" y="0"/>
                  </a:lnTo>
                  <a:close/>
                </a:path>
              </a:pathLst>
            </a:custGeom>
            <a:solidFill>
              <a:srgbClr val="000000"/>
            </a:solidFill>
            <a:ln w="9525">
              <a:noFill/>
              <a:round/>
              <a:headEnd/>
              <a:tailEnd/>
            </a:ln>
          </p:spPr>
          <p:txBody>
            <a:bodyPr/>
            <a:lstStyle/>
            <a:p>
              <a:endParaRPr lang="en-US"/>
            </a:p>
          </p:txBody>
        </p:sp>
        <p:sp>
          <p:nvSpPr>
            <p:cNvPr id="5248" name="Freeform 104"/>
            <p:cNvSpPr>
              <a:spLocks/>
            </p:cNvSpPr>
            <p:nvPr/>
          </p:nvSpPr>
          <p:spPr bwMode="auto">
            <a:xfrm>
              <a:off x="4956" y="2043"/>
              <a:ext cx="43" cy="41"/>
            </a:xfrm>
            <a:custGeom>
              <a:avLst/>
              <a:gdLst>
                <a:gd name="T0" fmla="*/ 0 w 391"/>
                <a:gd name="T1" fmla="*/ 0 h 371"/>
                <a:gd name="T2" fmla="*/ 391 w 391"/>
                <a:gd name="T3" fmla="*/ 0 h 371"/>
                <a:gd name="T4" fmla="*/ 391 w 391"/>
                <a:gd name="T5" fmla="*/ 371 h 371"/>
                <a:gd name="T6" fmla="*/ 340 w 391"/>
                <a:gd name="T7" fmla="*/ 371 h 371"/>
                <a:gd name="T8" fmla="*/ 340 w 391"/>
                <a:gd name="T9" fmla="*/ 46 h 371"/>
                <a:gd name="T10" fmla="*/ 57 w 391"/>
                <a:gd name="T11" fmla="*/ 46 h 371"/>
                <a:gd name="T12" fmla="*/ 57 w 391"/>
                <a:gd name="T13" fmla="*/ 371 h 371"/>
                <a:gd name="T14" fmla="*/ 0 w 391"/>
                <a:gd name="T15" fmla="*/ 371 h 371"/>
                <a:gd name="T16" fmla="*/ 0 w 391"/>
                <a:gd name="T17" fmla="*/ 0 h 371"/>
                <a:gd name="T18" fmla="*/ 0 w 391"/>
                <a:gd name="T19" fmla="*/ 0 h 37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91"/>
                <a:gd name="T31" fmla="*/ 0 h 371"/>
                <a:gd name="T32" fmla="*/ 391 w 391"/>
                <a:gd name="T33" fmla="*/ 371 h 37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91" h="371">
                  <a:moveTo>
                    <a:pt x="0" y="0"/>
                  </a:moveTo>
                  <a:lnTo>
                    <a:pt x="391" y="0"/>
                  </a:lnTo>
                  <a:lnTo>
                    <a:pt x="391" y="371"/>
                  </a:lnTo>
                  <a:lnTo>
                    <a:pt x="340" y="371"/>
                  </a:lnTo>
                  <a:lnTo>
                    <a:pt x="340" y="46"/>
                  </a:lnTo>
                  <a:lnTo>
                    <a:pt x="57" y="46"/>
                  </a:lnTo>
                  <a:lnTo>
                    <a:pt x="57" y="371"/>
                  </a:lnTo>
                  <a:lnTo>
                    <a:pt x="0" y="371"/>
                  </a:lnTo>
                  <a:lnTo>
                    <a:pt x="0" y="0"/>
                  </a:lnTo>
                  <a:close/>
                </a:path>
              </a:pathLst>
            </a:custGeom>
            <a:solidFill>
              <a:srgbClr val="000000"/>
            </a:solidFill>
            <a:ln w="9525">
              <a:noFill/>
              <a:round/>
              <a:headEnd/>
              <a:tailEnd/>
            </a:ln>
          </p:spPr>
          <p:txBody>
            <a:bodyPr/>
            <a:lstStyle/>
            <a:p>
              <a:endParaRPr lang="en-US"/>
            </a:p>
          </p:txBody>
        </p:sp>
        <p:sp>
          <p:nvSpPr>
            <p:cNvPr id="5249" name="Freeform 105"/>
            <p:cNvSpPr>
              <a:spLocks/>
            </p:cNvSpPr>
            <p:nvPr/>
          </p:nvSpPr>
          <p:spPr bwMode="auto">
            <a:xfrm>
              <a:off x="4969" y="2045"/>
              <a:ext cx="6" cy="39"/>
            </a:xfrm>
            <a:custGeom>
              <a:avLst/>
              <a:gdLst>
                <a:gd name="T0" fmla="*/ 0 w 55"/>
                <a:gd name="T1" fmla="*/ 0 h 353"/>
                <a:gd name="T2" fmla="*/ 0 w 55"/>
                <a:gd name="T3" fmla="*/ 353 h 353"/>
                <a:gd name="T4" fmla="*/ 55 w 55"/>
                <a:gd name="T5" fmla="*/ 353 h 353"/>
                <a:gd name="T6" fmla="*/ 55 w 55"/>
                <a:gd name="T7" fmla="*/ 10 h 353"/>
                <a:gd name="T8" fmla="*/ 0 w 55"/>
                <a:gd name="T9" fmla="*/ 0 h 353"/>
                <a:gd name="T10" fmla="*/ 0 w 55"/>
                <a:gd name="T11" fmla="*/ 0 h 353"/>
                <a:gd name="T12" fmla="*/ 0 60000 65536"/>
                <a:gd name="T13" fmla="*/ 0 60000 65536"/>
                <a:gd name="T14" fmla="*/ 0 60000 65536"/>
                <a:gd name="T15" fmla="*/ 0 60000 65536"/>
                <a:gd name="T16" fmla="*/ 0 60000 65536"/>
                <a:gd name="T17" fmla="*/ 0 60000 65536"/>
                <a:gd name="T18" fmla="*/ 0 w 55"/>
                <a:gd name="T19" fmla="*/ 0 h 353"/>
                <a:gd name="T20" fmla="*/ 55 w 55"/>
                <a:gd name="T21" fmla="*/ 353 h 353"/>
              </a:gdLst>
              <a:ahLst/>
              <a:cxnLst>
                <a:cxn ang="T12">
                  <a:pos x="T0" y="T1"/>
                </a:cxn>
                <a:cxn ang="T13">
                  <a:pos x="T2" y="T3"/>
                </a:cxn>
                <a:cxn ang="T14">
                  <a:pos x="T4" y="T5"/>
                </a:cxn>
                <a:cxn ang="T15">
                  <a:pos x="T6" y="T7"/>
                </a:cxn>
                <a:cxn ang="T16">
                  <a:pos x="T8" y="T9"/>
                </a:cxn>
                <a:cxn ang="T17">
                  <a:pos x="T10" y="T11"/>
                </a:cxn>
              </a:cxnLst>
              <a:rect l="T18" t="T19" r="T20" b="T21"/>
              <a:pathLst>
                <a:path w="55" h="353">
                  <a:moveTo>
                    <a:pt x="0" y="0"/>
                  </a:moveTo>
                  <a:lnTo>
                    <a:pt x="0" y="353"/>
                  </a:lnTo>
                  <a:lnTo>
                    <a:pt x="55" y="353"/>
                  </a:lnTo>
                  <a:lnTo>
                    <a:pt x="55" y="10"/>
                  </a:lnTo>
                  <a:lnTo>
                    <a:pt x="0" y="0"/>
                  </a:lnTo>
                  <a:close/>
                </a:path>
              </a:pathLst>
            </a:custGeom>
            <a:solidFill>
              <a:srgbClr val="000000"/>
            </a:solidFill>
            <a:ln w="9525">
              <a:noFill/>
              <a:round/>
              <a:headEnd/>
              <a:tailEnd/>
            </a:ln>
          </p:spPr>
          <p:txBody>
            <a:bodyPr/>
            <a:lstStyle/>
            <a:p>
              <a:endParaRPr lang="en-US"/>
            </a:p>
          </p:txBody>
        </p:sp>
        <p:sp>
          <p:nvSpPr>
            <p:cNvPr id="5250" name="Freeform 106"/>
            <p:cNvSpPr>
              <a:spLocks/>
            </p:cNvSpPr>
            <p:nvPr/>
          </p:nvSpPr>
          <p:spPr bwMode="auto">
            <a:xfrm>
              <a:off x="4981" y="2045"/>
              <a:ext cx="7" cy="39"/>
            </a:xfrm>
            <a:custGeom>
              <a:avLst/>
              <a:gdLst>
                <a:gd name="T0" fmla="*/ 0 w 60"/>
                <a:gd name="T1" fmla="*/ 0 h 350"/>
                <a:gd name="T2" fmla="*/ 0 w 60"/>
                <a:gd name="T3" fmla="*/ 350 h 350"/>
                <a:gd name="T4" fmla="*/ 60 w 60"/>
                <a:gd name="T5" fmla="*/ 350 h 350"/>
                <a:gd name="T6" fmla="*/ 60 w 60"/>
                <a:gd name="T7" fmla="*/ 3 h 350"/>
                <a:gd name="T8" fmla="*/ 0 w 60"/>
                <a:gd name="T9" fmla="*/ 0 h 350"/>
                <a:gd name="T10" fmla="*/ 0 w 60"/>
                <a:gd name="T11" fmla="*/ 0 h 350"/>
                <a:gd name="T12" fmla="*/ 0 60000 65536"/>
                <a:gd name="T13" fmla="*/ 0 60000 65536"/>
                <a:gd name="T14" fmla="*/ 0 60000 65536"/>
                <a:gd name="T15" fmla="*/ 0 60000 65536"/>
                <a:gd name="T16" fmla="*/ 0 60000 65536"/>
                <a:gd name="T17" fmla="*/ 0 60000 65536"/>
                <a:gd name="T18" fmla="*/ 0 w 60"/>
                <a:gd name="T19" fmla="*/ 0 h 350"/>
                <a:gd name="T20" fmla="*/ 60 w 60"/>
                <a:gd name="T21" fmla="*/ 350 h 350"/>
              </a:gdLst>
              <a:ahLst/>
              <a:cxnLst>
                <a:cxn ang="T12">
                  <a:pos x="T0" y="T1"/>
                </a:cxn>
                <a:cxn ang="T13">
                  <a:pos x="T2" y="T3"/>
                </a:cxn>
                <a:cxn ang="T14">
                  <a:pos x="T4" y="T5"/>
                </a:cxn>
                <a:cxn ang="T15">
                  <a:pos x="T6" y="T7"/>
                </a:cxn>
                <a:cxn ang="T16">
                  <a:pos x="T8" y="T9"/>
                </a:cxn>
                <a:cxn ang="T17">
                  <a:pos x="T10" y="T11"/>
                </a:cxn>
              </a:cxnLst>
              <a:rect l="T18" t="T19" r="T20" b="T21"/>
              <a:pathLst>
                <a:path w="60" h="350">
                  <a:moveTo>
                    <a:pt x="0" y="0"/>
                  </a:moveTo>
                  <a:lnTo>
                    <a:pt x="0" y="350"/>
                  </a:lnTo>
                  <a:lnTo>
                    <a:pt x="60" y="350"/>
                  </a:lnTo>
                  <a:lnTo>
                    <a:pt x="60" y="3"/>
                  </a:lnTo>
                  <a:lnTo>
                    <a:pt x="0" y="0"/>
                  </a:lnTo>
                  <a:close/>
                </a:path>
              </a:pathLst>
            </a:custGeom>
            <a:solidFill>
              <a:srgbClr val="000000"/>
            </a:solidFill>
            <a:ln w="9525">
              <a:noFill/>
              <a:round/>
              <a:headEnd/>
              <a:tailEnd/>
            </a:ln>
          </p:spPr>
          <p:txBody>
            <a:bodyPr/>
            <a:lstStyle/>
            <a:p>
              <a:endParaRPr lang="en-US"/>
            </a:p>
          </p:txBody>
        </p:sp>
        <p:sp>
          <p:nvSpPr>
            <p:cNvPr id="5251" name="Freeform 107"/>
            <p:cNvSpPr>
              <a:spLocks/>
            </p:cNvSpPr>
            <p:nvPr/>
          </p:nvSpPr>
          <p:spPr bwMode="auto">
            <a:xfrm>
              <a:off x="4959" y="2054"/>
              <a:ext cx="38" cy="7"/>
            </a:xfrm>
            <a:custGeom>
              <a:avLst/>
              <a:gdLst>
                <a:gd name="T0" fmla="*/ 0 w 346"/>
                <a:gd name="T1" fmla="*/ 0 h 59"/>
                <a:gd name="T2" fmla="*/ 346 w 346"/>
                <a:gd name="T3" fmla="*/ 0 h 59"/>
                <a:gd name="T4" fmla="*/ 346 w 346"/>
                <a:gd name="T5" fmla="*/ 59 h 59"/>
                <a:gd name="T6" fmla="*/ 6 w 346"/>
                <a:gd name="T7" fmla="*/ 59 h 59"/>
                <a:gd name="T8" fmla="*/ 0 w 346"/>
                <a:gd name="T9" fmla="*/ 0 h 59"/>
                <a:gd name="T10" fmla="*/ 0 w 346"/>
                <a:gd name="T11" fmla="*/ 0 h 59"/>
                <a:gd name="T12" fmla="*/ 0 60000 65536"/>
                <a:gd name="T13" fmla="*/ 0 60000 65536"/>
                <a:gd name="T14" fmla="*/ 0 60000 65536"/>
                <a:gd name="T15" fmla="*/ 0 60000 65536"/>
                <a:gd name="T16" fmla="*/ 0 60000 65536"/>
                <a:gd name="T17" fmla="*/ 0 60000 65536"/>
                <a:gd name="T18" fmla="*/ 0 w 346"/>
                <a:gd name="T19" fmla="*/ 0 h 59"/>
                <a:gd name="T20" fmla="*/ 346 w 346"/>
                <a:gd name="T21" fmla="*/ 59 h 59"/>
              </a:gdLst>
              <a:ahLst/>
              <a:cxnLst>
                <a:cxn ang="T12">
                  <a:pos x="T0" y="T1"/>
                </a:cxn>
                <a:cxn ang="T13">
                  <a:pos x="T2" y="T3"/>
                </a:cxn>
                <a:cxn ang="T14">
                  <a:pos x="T4" y="T5"/>
                </a:cxn>
                <a:cxn ang="T15">
                  <a:pos x="T6" y="T7"/>
                </a:cxn>
                <a:cxn ang="T16">
                  <a:pos x="T8" y="T9"/>
                </a:cxn>
                <a:cxn ang="T17">
                  <a:pos x="T10" y="T11"/>
                </a:cxn>
              </a:cxnLst>
              <a:rect l="T18" t="T19" r="T20" b="T21"/>
              <a:pathLst>
                <a:path w="346" h="59">
                  <a:moveTo>
                    <a:pt x="0" y="0"/>
                  </a:moveTo>
                  <a:lnTo>
                    <a:pt x="346" y="0"/>
                  </a:lnTo>
                  <a:lnTo>
                    <a:pt x="346" y="59"/>
                  </a:lnTo>
                  <a:lnTo>
                    <a:pt x="6" y="59"/>
                  </a:lnTo>
                  <a:lnTo>
                    <a:pt x="0" y="0"/>
                  </a:lnTo>
                  <a:close/>
                </a:path>
              </a:pathLst>
            </a:custGeom>
            <a:solidFill>
              <a:srgbClr val="000000"/>
            </a:solidFill>
            <a:ln w="9525">
              <a:noFill/>
              <a:round/>
              <a:headEnd/>
              <a:tailEnd/>
            </a:ln>
          </p:spPr>
          <p:txBody>
            <a:bodyPr/>
            <a:lstStyle/>
            <a:p>
              <a:endParaRPr lang="en-US"/>
            </a:p>
          </p:txBody>
        </p:sp>
        <p:sp>
          <p:nvSpPr>
            <p:cNvPr id="5252" name="Freeform 108"/>
            <p:cNvSpPr>
              <a:spLocks/>
            </p:cNvSpPr>
            <p:nvPr/>
          </p:nvSpPr>
          <p:spPr bwMode="auto">
            <a:xfrm>
              <a:off x="4959" y="2067"/>
              <a:ext cx="38" cy="6"/>
            </a:xfrm>
            <a:custGeom>
              <a:avLst/>
              <a:gdLst>
                <a:gd name="T0" fmla="*/ 0 w 340"/>
                <a:gd name="T1" fmla="*/ 0 h 54"/>
                <a:gd name="T2" fmla="*/ 340 w 340"/>
                <a:gd name="T3" fmla="*/ 0 h 54"/>
                <a:gd name="T4" fmla="*/ 340 w 340"/>
                <a:gd name="T5" fmla="*/ 54 h 54"/>
                <a:gd name="T6" fmla="*/ 0 w 340"/>
                <a:gd name="T7" fmla="*/ 54 h 54"/>
                <a:gd name="T8" fmla="*/ 0 w 340"/>
                <a:gd name="T9" fmla="*/ 0 h 54"/>
                <a:gd name="T10" fmla="*/ 0 w 340"/>
                <a:gd name="T11" fmla="*/ 0 h 54"/>
                <a:gd name="T12" fmla="*/ 0 60000 65536"/>
                <a:gd name="T13" fmla="*/ 0 60000 65536"/>
                <a:gd name="T14" fmla="*/ 0 60000 65536"/>
                <a:gd name="T15" fmla="*/ 0 60000 65536"/>
                <a:gd name="T16" fmla="*/ 0 60000 65536"/>
                <a:gd name="T17" fmla="*/ 0 60000 65536"/>
                <a:gd name="T18" fmla="*/ 0 w 340"/>
                <a:gd name="T19" fmla="*/ 0 h 54"/>
                <a:gd name="T20" fmla="*/ 340 w 340"/>
                <a:gd name="T21" fmla="*/ 54 h 54"/>
              </a:gdLst>
              <a:ahLst/>
              <a:cxnLst>
                <a:cxn ang="T12">
                  <a:pos x="T0" y="T1"/>
                </a:cxn>
                <a:cxn ang="T13">
                  <a:pos x="T2" y="T3"/>
                </a:cxn>
                <a:cxn ang="T14">
                  <a:pos x="T4" y="T5"/>
                </a:cxn>
                <a:cxn ang="T15">
                  <a:pos x="T6" y="T7"/>
                </a:cxn>
                <a:cxn ang="T16">
                  <a:pos x="T8" y="T9"/>
                </a:cxn>
                <a:cxn ang="T17">
                  <a:pos x="T10" y="T11"/>
                </a:cxn>
              </a:cxnLst>
              <a:rect l="T18" t="T19" r="T20" b="T21"/>
              <a:pathLst>
                <a:path w="340" h="54">
                  <a:moveTo>
                    <a:pt x="0" y="0"/>
                  </a:moveTo>
                  <a:lnTo>
                    <a:pt x="340" y="0"/>
                  </a:lnTo>
                  <a:lnTo>
                    <a:pt x="340" y="54"/>
                  </a:lnTo>
                  <a:lnTo>
                    <a:pt x="0" y="54"/>
                  </a:lnTo>
                  <a:lnTo>
                    <a:pt x="0" y="0"/>
                  </a:lnTo>
                  <a:close/>
                </a:path>
              </a:pathLst>
            </a:custGeom>
            <a:solidFill>
              <a:srgbClr val="000000"/>
            </a:solidFill>
            <a:ln w="9525">
              <a:noFill/>
              <a:round/>
              <a:headEnd/>
              <a:tailEnd/>
            </a:ln>
          </p:spPr>
          <p:txBody>
            <a:bodyPr/>
            <a:lstStyle/>
            <a:p>
              <a:endParaRPr lang="en-US"/>
            </a:p>
          </p:txBody>
        </p:sp>
        <p:sp>
          <p:nvSpPr>
            <p:cNvPr id="5253" name="Freeform 109"/>
            <p:cNvSpPr>
              <a:spLocks/>
            </p:cNvSpPr>
            <p:nvPr/>
          </p:nvSpPr>
          <p:spPr bwMode="auto">
            <a:xfrm>
              <a:off x="4958" y="2078"/>
              <a:ext cx="40" cy="6"/>
            </a:xfrm>
            <a:custGeom>
              <a:avLst/>
              <a:gdLst>
                <a:gd name="T0" fmla="*/ 9 w 359"/>
                <a:gd name="T1" fmla="*/ 0 h 51"/>
                <a:gd name="T2" fmla="*/ 359 w 359"/>
                <a:gd name="T3" fmla="*/ 0 h 51"/>
                <a:gd name="T4" fmla="*/ 359 w 359"/>
                <a:gd name="T5" fmla="*/ 51 h 51"/>
                <a:gd name="T6" fmla="*/ 0 w 359"/>
                <a:gd name="T7" fmla="*/ 51 h 51"/>
                <a:gd name="T8" fmla="*/ 9 w 359"/>
                <a:gd name="T9" fmla="*/ 0 h 51"/>
                <a:gd name="T10" fmla="*/ 9 w 359"/>
                <a:gd name="T11" fmla="*/ 0 h 51"/>
                <a:gd name="T12" fmla="*/ 0 60000 65536"/>
                <a:gd name="T13" fmla="*/ 0 60000 65536"/>
                <a:gd name="T14" fmla="*/ 0 60000 65536"/>
                <a:gd name="T15" fmla="*/ 0 60000 65536"/>
                <a:gd name="T16" fmla="*/ 0 60000 65536"/>
                <a:gd name="T17" fmla="*/ 0 60000 65536"/>
                <a:gd name="T18" fmla="*/ 0 w 359"/>
                <a:gd name="T19" fmla="*/ 0 h 51"/>
                <a:gd name="T20" fmla="*/ 359 w 359"/>
                <a:gd name="T21" fmla="*/ 51 h 51"/>
              </a:gdLst>
              <a:ahLst/>
              <a:cxnLst>
                <a:cxn ang="T12">
                  <a:pos x="T0" y="T1"/>
                </a:cxn>
                <a:cxn ang="T13">
                  <a:pos x="T2" y="T3"/>
                </a:cxn>
                <a:cxn ang="T14">
                  <a:pos x="T4" y="T5"/>
                </a:cxn>
                <a:cxn ang="T15">
                  <a:pos x="T6" y="T7"/>
                </a:cxn>
                <a:cxn ang="T16">
                  <a:pos x="T8" y="T9"/>
                </a:cxn>
                <a:cxn ang="T17">
                  <a:pos x="T10" y="T11"/>
                </a:cxn>
              </a:cxnLst>
              <a:rect l="T18" t="T19" r="T20" b="T21"/>
              <a:pathLst>
                <a:path w="359" h="51">
                  <a:moveTo>
                    <a:pt x="9" y="0"/>
                  </a:moveTo>
                  <a:lnTo>
                    <a:pt x="359" y="0"/>
                  </a:lnTo>
                  <a:lnTo>
                    <a:pt x="359" y="51"/>
                  </a:lnTo>
                  <a:lnTo>
                    <a:pt x="0" y="51"/>
                  </a:lnTo>
                  <a:lnTo>
                    <a:pt x="9" y="0"/>
                  </a:lnTo>
                  <a:close/>
                </a:path>
              </a:pathLst>
            </a:custGeom>
            <a:solidFill>
              <a:srgbClr val="000000"/>
            </a:solidFill>
            <a:ln w="9525">
              <a:noFill/>
              <a:round/>
              <a:headEnd/>
              <a:tailEnd/>
            </a:ln>
          </p:spPr>
          <p:txBody>
            <a:bodyPr/>
            <a:lstStyle/>
            <a:p>
              <a:endParaRPr lang="en-US"/>
            </a:p>
          </p:txBody>
        </p:sp>
        <p:sp>
          <p:nvSpPr>
            <p:cNvPr id="5254" name="Freeform 110"/>
            <p:cNvSpPr>
              <a:spLocks/>
            </p:cNvSpPr>
            <p:nvPr/>
          </p:nvSpPr>
          <p:spPr bwMode="auto">
            <a:xfrm>
              <a:off x="4985" y="1989"/>
              <a:ext cx="26" cy="95"/>
            </a:xfrm>
            <a:custGeom>
              <a:avLst/>
              <a:gdLst>
                <a:gd name="T0" fmla="*/ 0 w 234"/>
                <a:gd name="T1" fmla="*/ 454 h 856"/>
                <a:gd name="T2" fmla="*/ 0 w 234"/>
                <a:gd name="T3" fmla="*/ 0 h 856"/>
                <a:gd name="T4" fmla="*/ 234 w 234"/>
                <a:gd name="T5" fmla="*/ 0 h 856"/>
                <a:gd name="T6" fmla="*/ 234 w 234"/>
                <a:gd name="T7" fmla="*/ 856 h 856"/>
                <a:gd name="T8" fmla="*/ 176 w 234"/>
                <a:gd name="T9" fmla="*/ 856 h 856"/>
                <a:gd name="T10" fmla="*/ 176 w 234"/>
                <a:gd name="T11" fmla="*/ 45 h 856"/>
                <a:gd name="T12" fmla="*/ 42 w 234"/>
                <a:gd name="T13" fmla="*/ 45 h 856"/>
                <a:gd name="T14" fmla="*/ 42 w 234"/>
                <a:gd name="T15" fmla="*/ 454 h 856"/>
                <a:gd name="T16" fmla="*/ 0 w 234"/>
                <a:gd name="T17" fmla="*/ 454 h 856"/>
                <a:gd name="T18" fmla="*/ 0 w 234"/>
                <a:gd name="T19" fmla="*/ 454 h 85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34"/>
                <a:gd name="T31" fmla="*/ 0 h 856"/>
                <a:gd name="T32" fmla="*/ 234 w 234"/>
                <a:gd name="T33" fmla="*/ 856 h 85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34" h="856">
                  <a:moveTo>
                    <a:pt x="0" y="454"/>
                  </a:moveTo>
                  <a:lnTo>
                    <a:pt x="0" y="0"/>
                  </a:lnTo>
                  <a:lnTo>
                    <a:pt x="234" y="0"/>
                  </a:lnTo>
                  <a:lnTo>
                    <a:pt x="234" y="856"/>
                  </a:lnTo>
                  <a:lnTo>
                    <a:pt x="176" y="856"/>
                  </a:lnTo>
                  <a:lnTo>
                    <a:pt x="176" y="45"/>
                  </a:lnTo>
                  <a:lnTo>
                    <a:pt x="42" y="45"/>
                  </a:lnTo>
                  <a:lnTo>
                    <a:pt x="42" y="454"/>
                  </a:lnTo>
                  <a:lnTo>
                    <a:pt x="0" y="454"/>
                  </a:lnTo>
                  <a:close/>
                </a:path>
              </a:pathLst>
            </a:custGeom>
            <a:solidFill>
              <a:srgbClr val="000000"/>
            </a:solidFill>
            <a:ln w="9525">
              <a:noFill/>
              <a:round/>
              <a:headEnd/>
              <a:tailEnd/>
            </a:ln>
          </p:spPr>
          <p:txBody>
            <a:bodyPr/>
            <a:lstStyle/>
            <a:p>
              <a:endParaRPr lang="en-US"/>
            </a:p>
          </p:txBody>
        </p:sp>
        <p:sp>
          <p:nvSpPr>
            <p:cNvPr id="5255" name="Freeform 111"/>
            <p:cNvSpPr>
              <a:spLocks/>
            </p:cNvSpPr>
            <p:nvPr/>
          </p:nvSpPr>
          <p:spPr bwMode="auto">
            <a:xfrm>
              <a:off x="5022" y="1993"/>
              <a:ext cx="27" cy="2"/>
            </a:xfrm>
            <a:custGeom>
              <a:avLst/>
              <a:gdLst>
                <a:gd name="T0" fmla="*/ 0 w 242"/>
                <a:gd name="T1" fmla="*/ 0 h 25"/>
                <a:gd name="T2" fmla="*/ 242 w 242"/>
                <a:gd name="T3" fmla="*/ 0 h 25"/>
                <a:gd name="T4" fmla="*/ 242 w 242"/>
                <a:gd name="T5" fmla="*/ 25 h 25"/>
                <a:gd name="T6" fmla="*/ 15 w 242"/>
                <a:gd name="T7" fmla="*/ 25 h 25"/>
                <a:gd name="T8" fmla="*/ 0 w 242"/>
                <a:gd name="T9" fmla="*/ 0 h 25"/>
                <a:gd name="T10" fmla="*/ 0 w 242"/>
                <a:gd name="T11" fmla="*/ 0 h 25"/>
                <a:gd name="T12" fmla="*/ 0 60000 65536"/>
                <a:gd name="T13" fmla="*/ 0 60000 65536"/>
                <a:gd name="T14" fmla="*/ 0 60000 65536"/>
                <a:gd name="T15" fmla="*/ 0 60000 65536"/>
                <a:gd name="T16" fmla="*/ 0 60000 65536"/>
                <a:gd name="T17" fmla="*/ 0 60000 65536"/>
                <a:gd name="T18" fmla="*/ 0 w 242"/>
                <a:gd name="T19" fmla="*/ 0 h 25"/>
                <a:gd name="T20" fmla="*/ 242 w 242"/>
                <a:gd name="T21" fmla="*/ 25 h 25"/>
              </a:gdLst>
              <a:ahLst/>
              <a:cxnLst>
                <a:cxn ang="T12">
                  <a:pos x="T0" y="T1"/>
                </a:cxn>
                <a:cxn ang="T13">
                  <a:pos x="T2" y="T3"/>
                </a:cxn>
                <a:cxn ang="T14">
                  <a:pos x="T4" y="T5"/>
                </a:cxn>
                <a:cxn ang="T15">
                  <a:pos x="T6" y="T7"/>
                </a:cxn>
                <a:cxn ang="T16">
                  <a:pos x="T8" y="T9"/>
                </a:cxn>
                <a:cxn ang="T17">
                  <a:pos x="T10" y="T11"/>
                </a:cxn>
              </a:cxnLst>
              <a:rect l="T18" t="T19" r="T20" b="T21"/>
              <a:pathLst>
                <a:path w="242" h="25">
                  <a:moveTo>
                    <a:pt x="0" y="0"/>
                  </a:moveTo>
                  <a:lnTo>
                    <a:pt x="242" y="0"/>
                  </a:lnTo>
                  <a:lnTo>
                    <a:pt x="242" y="25"/>
                  </a:lnTo>
                  <a:lnTo>
                    <a:pt x="15" y="25"/>
                  </a:lnTo>
                  <a:lnTo>
                    <a:pt x="0" y="0"/>
                  </a:lnTo>
                  <a:close/>
                </a:path>
              </a:pathLst>
            </a:custGeom>
            <a:solidFill>
              <a:srgbClr val="000000"/>
            </a:solidFill>
            <a:ln w="9525">
              <a:noFill/>
              <a:round/>
              <a:headEnd/>
              <a:tailEnd/>
            </a:ln>
          </p:spPr>
          <p:txBody>
            <a:bodyPr/>
            <a:lstStyle/>
            <a:p>
              <a:endParaRPr lang="en-US"/>
            </a:p>
          </p:txBody>
        </p:sp>
        <p:sp>
          <p:nvSpPr>
            <p:cNvPr id="5256" name="Freeform 112"/>
            <p:cNvSpPr>
              <a:spLocks/>
            </p:cNvSpPr>
            <p:nvPr/>
          </p:nvSpPr>
          <p:spPr bwMode="auto">
            <a:xfrm>
              <a:off x="5025" y="1999"/>
              <a:ext cx="22" cy="3"/>
            </a:xfrm>
            <a:custGeom>
              <a:avLst/>
              <a:gdLst>
                <a:gd name="T0" fmla="*/ 0 w 194"/>
                <a:gd name="T1" fmla="*/ 0 h 28"/>
                <a:gd name="T2" fmla="*/ 194 w 194"/>
                <a:gd name="T3" fmla="*/ 0 h 28"/>
                <a:gd name="T4" fmla="*/ 163 w 194"/>
                <a:gd name="T5" fmla="*/ 28 h 28"/>
                <a:gd name="T6" fmla="*/ 24 w 194"/>
                <a:gd name="T7" fmla="*/ 28 h 28"/>
                <a:gd name="T8" fmla="*/ 0 w 194"/>
                <a:gd name="T9" fmla="*/ 0 h 28"/>
                <a:gd name="T10" fmla="*/ 0 w 194"/>
                <a:gd name="T11" fmla="*/ 0 h 28"/>
                <a:gd name="T12" fmla="*/ 0 60000 65536"/>
                <a:gd name="T13" fmla="*/ 0 60000 65536"/>
                <a:gd name="T14" fmla="*/ 0 60000 65536"/>
                <a:gd name="T15" fmla="*/ 0 60000 65536"/>
                <a:gd name="T16" fmla="*/ 0 60000 65536"/>
                <a:gd name="T17" fmla="*/ 0 60000 65536"/>
                <a:gd name="T18" fmla="*/ 0 w 194"/>
                <a:gd name="T19" fmla="*/ 0 h 28"/>
                <a:gd name="T20" fmla="*/ 194 w 194"/>
                <a:gd name="T21" fmla="*/ 28 h 28"/>
              </a:gdLst>
              <a:ahLst/>
              <a:cxnLst>
                <a:cxn ang="T12">
                  <a:pos x="T0" y="T1"/>
                </a:cxn>
                <a:cxn ang="T13">
                  <a:pos x="T2" y="T3"/>
                </a:cxn>
                <a:cxn ang="T14">
                  <a:pos x="T4" y="T5"/>
                </a:cxn>
                <a:cxn ang="T15">
                  <a:pos x="T6" y="T7"/>
                </a:cxn>
                <a:cxn ang="T16">
                  <a:pos x="T8" y="T9"/>
                </a:cxn>
                <a:cxn ang="T17">
                  <a:pos x="T10" y="T11"/>
                </a:cxn>
              </a:cxnLst>
              <a:rect l="T18" t="T19" r="T20" b="T21"/>
              <a:pathLst>
                <a:path w="194" h="28">
                  <a:moveTo>
                    <a:pt x="0" y="0"/>
                  </a:moveTo>
                  <a:lnTo>
                    <a:pt x="194" y="0"/>
                  </a:lnTo>
                  <a:lnTo>
                    <a:pt x="163" y="28"/>
                  </a:lnTo>
                  <a:lnTo>
                    <a:pt x="24" y="28"/>
                  </a:lnTo>
                  <a:lnTo>
                    <a:pt x="0" y="0"/>
                  </a:lnTo>
                  <a:close/>
                </a:path>
              </a:pathLst>
            </a:custGeom>
            <a:solidFill>
              <a:srgbClr val="000000"/>
            </a:solidFill>
            <a:ln w="9525">
              <a:noFill/>
              <a:round/>
              <a:headEnd/>
              <a:tailEnd/>
            </a:ln>
          </p:spPr>
          <p:txBody>
            <a:bodyPr/>
            <a:lstStyle/>
            <a:p>
              <a:endParaRPr lang="en-US"/>
            </a:p>
          </p:txBody>
        </p:sp>
        <p:sp>
          <p:nvSpPr>
            <p:cNvPr id="5257" name="Freeform 113"/>
            <p:cNvSpPr>
              <a:spLocks/>
            </p:cNvSpPr>
            <p:nvPr/>
          </p:nvSpPr>
          <p:spPr bwMode="auto">
            <a:xfrm>
              <a:off x="5026" y="2016"/>
              <a:ext cx="6" cy="7"/>
            </a:xfrm>
            <a:custGeom>
              <a:avLst/>
              <a:gdLst>
                <a:gd name="T0" fmla="*/ 0 w 48"/>
                <a:gd name="T1" fmla="*/ 70 h 70"/>
                <a:gd name="T2" fmla="*/ 48 w 48"/>
                <a:gd name="T3" fmla="*/ 70 h 70"/>
                <a:gd name="T4" fmla="*/ 48 w 48"/>
                <a:gd name="T5" fmla="*/ 0 h 70"/>
                <a:gd name="T6" fmla="*/ 0 w 48"/>
                <a:gd name="T7" fmla="*/ 0 h 70"/>
                <a:gd name="T8" fmla="*/ 0 w 48"/>
                <a:gd name="T9" fmla="*/ 70 h 70"/>
                <a:gd name="T10" fmla="*/ 0 w 48"/>
                <a:gd name="T11" fmla="*/ 70 h 70"/>
                <a:gd name="T12" fmla="*/ 0 60000 65536"/>
                <a:gd name="T13" fmla="*/ 0 60000 65536"/>
                <a:gd name="T14" fmla="*/ 0 60000 65536"/>
                <a:gd name="T15" fmla="*/ 0 60000 65536"/>
                <a:gd name="T16" fmla="*/ 0 60000 65536"/>
                <a:gd name="T17" fmla="*/ 0 60000 65536"/>
                <a:gd name="T18" fmla="*/ 0 w 48"/>
                <a:gd name="T19" fmla="*/ 0 h 70"/>
                <a:gd name="T20" fmla="*/ 48 w 48"/>
                <a:gd name="T21" fmla="*/ 70 h 70"/>
              </a:gdLst>
              <a:ahLst/>
              <a:cxnLst>
                <a:cxn ang="T12">
                  <a:pos x="T0" y="T1"/>
                </a:cxn>
                <a:cxn ang="T13">
                  <a:pos x="T2" y="T3"/>
                </a:cxn>
                <a:cxn ang="T14">
                  <a:pos x="T4" y="T5"/>
                </a:cxn>
                <a:cxn ang="T15">
                  <a:pos x="T6" y="T7"/>
                </a:cxn>
                <a:cxn ang="T16">
                  <a:pos x="T8" y="T9"/>
                </a:cxn>
                <a:cxn ang="T17">
                  <a:pos x="T10" y="T11"/>
                </a:cxn>
              </a:cxnLst>
              <a:rect l="T18" t="T19" r="T20" b="T21"/>
              <a:pathLst>
                <a:path w="48" h="70">
                  <a:moveTo>
                    <a:pt x="0" y="70"/>
                  </a:moveTo>
                  <a:lnTo>
                    <a:pt x="48" y="70"/>
                  </a:lnTo>
                  <a:lnTo>
                    <a:pt x="48" y="0"/>
                  </a:lnTo>
                  <a:lnTo>
                    <a:pt x="0" y="0"/>
                  </a:lnTo>
                  <a:lnTo>
                    <a:pt x="0" y="70"/>
                  </a:lnTo>
                  <a:close/>
                </a:path>
              </a:pathLst>
            </a:custGeom>
            <a:solidFill>
              <a:srgbClr val="000000"/>
            </a:solidFill>
            <a:ln w="9525">
              <a:noFill/>
              <a:round/>
              <a:headEnd/>
              <a:tailEnd/>
            </a:ln>
          </p:spPr>
          <p:txBody>
            <a:bodyPr/>
            <a:lstStyle/>
            <a:p>
              <a:endParaRPr lang="en-US"/>
            </a:p>
          </p:txBody>
        </p:sp>
        <p:sp>
          <p:nvSpPr>
            <p:cNvPr id="5258" name="Freeform 114"/>
            <p:cNvSpPr>
              <a:spLocks/>
            </p:cNvSpPr>
            <p:nvPr/>
          </p:nvSpPr>
          <p:spPr bwMode="auto">
            <a:xfrm>
              <a:off x="5035" y="2016"/>
              <a:ext cx="5" cy="7"/>
            </a:xfrm>
            <a:custGeom>
              <a:avLst/>
              <a:gdLst>
                <a:gd name="T0" fmla="*/ 0 w 48"/>
                <a:gd name="T1" fmla="*/ 70 h 70"/>
                <a:gd name="T2" fmla="*/ 48 w 48"/>
                <a:gd name="T3" fmla="*/ 70 h 70"/>
                <a:gd name="T4" fmla="*/ 48 w 48"/>
                <a:gd name="T5" fmla="*/ 0 h 70"/>
                <a:gd name="T6" fmla="*/ 0 w 48"/>
                <a:gd name="T7" fmla="*/ 0 h 70"/>
                <a:gd name="T8" fmla="*/ 0 w 48"/>
                <a:gd name="T9" fmla="*/ 70 h 70"/>
                <a:gd name="T10" fmla="*/ 0 w 48"/>
                <a:gd name="T11" fmla="*/ 70 h 70"/>
                <a:gd name="T12" fmla="*/ 0 60000 65536"/>
                <a:gd name="T13" fmla="*/ 0 60000 65536"/>
                <a:gd name="T14" fmla="*/ 0 60000 65536"/>
                <a:gd name="T15" fmla="*/ 0 60000 65536"/>
                <a:gd name="T16" fmla="*/ 0 60000 65536"/>
                <a:gd name="T17" fmla="*/ 0 60000 65536"/>
                <a:gd name="T18" fmla="*/ 0 w 48"/>
                <a:gd name="T19" fmla="*/ 0 h 70"/>
                <a:gd name="T20" fmla="*/ 48 w 48"/>
                <a:gd name="T21" fmla="*/ 70 h 70"/>
              </a:gdLst>
              <a:ahLst/>
              <a:cxnLst>
                <a:cxn ang="T12">
                  <a:pos x="T0" y="T1"/>
                </a:cxn>
                <a:cxn ang="T13">
                  <a:pos x="T2" y="T3"/>
                </a:cxn>
                <a:cxn ang="T14">
                  <a:pos x="T4" y="T5"/>
                </a:cxn>
                <a:cxn ang="T15">
                  <a:pos x="T6" y="T7"/>
                </a:cxn>
                <a:cxn ang="T16">
                  <a:pos x="T8" y="T9"/>
                </a:cxn>
                <a:cxn ang="T17">
                  <a:pos x="T10" y="T11"/>
                </a:cxn>
              </a:cxnLst>
              <a:rect l="T18" t="T19" r="T20" b="T21"/>
              <a:pathLst>
                <a:path w="48" h="70">
                  <a:moveTo>
                    <a:pt x="0" y="70"/>
                  </a:moveTo>
                  <a:lnTo>
                    <a:pt x="48" y="70"/>
                  </a:lnTo>
                  <a:lnTo>
                    <a:pt x="48" y="0"/>
                  </a:lnTo>
                  <a:lnTo>
                    <a:pt x="0" y="0"/>
                  </a:lnTo>
                  <a:lnTo>
                    <a:pt x="0" y="70"/>
                  </a:lnTo>
                  <a:close/>
                </a:path>
              </a:pathLst>
            </a:custGeom>
            <a:solidFill>
              <a:srgbClr val="000000"/>
            </a:solidFill>
            <a:ln w="9525">
              <a:noFill/>
              <a:round/>
              <a:headEnd/>
              <a:tailEnd/>
            </a:ln>
          </p:spPr>
          <p:txBody>
            <a:bodyPr/>
            <a:lstStyle/>
            <a:p>
              <a:endParaRPr lang="en-US"/>
            </a:p>
          </p:txBody>
        </p:sp>
        <p:sp>
          <p:nvSpPr>
            <p:cNvPr id="5259" name="Freeform 115"/>
            <p:cNvSpPr>
              <a:spLocks/>
            </p:cNvSpPr>
            <p:nvPr/>
          </p:nvSpPr>
          <p:spPr bwMode="auto">
            <a:xfrm>
              <a:off x="5043" y="2016"/>
              <a:ext cx="5" cy="7"/>
            </a:xfrm>
            <a:custGeom>
              <a:avLst/>
              <a:gdLst>
                <a:gd name="T0" fmla="*/ 0 w 48"/>
                <a:gd name="T1" fmla="*/ 70 h 70"/>
                <a:gd name="T2" fmla="*/ 48 w 48"/>
                <a:gd name="T3" fmla="*/ 70 h 70"/>
                <a:gd name="T4" fmla="*/ 48 w 48"/>
                <a:gd name="T5" fmla="*/ 0 h 70"/>
                <a:gd name="T6" fmla="*/ 0 w 48"/>
                <a:gd name="T7" fmla="*/ 0 h 70"/>
                <a:gd name="T8" fmla="*/ 0 w 48"/>
                <a:gd name="T9" fmla="*/ 70 h 70"/>
                <a:gd name="T10" fmla="*/ 0 w 48"/>
                <a:gd name="T11" fmla="*/ 70 h 70"/>
                <a:gd name="T12" fmla="*/ 0 60000 65536"/>
                <a:gd name="T13" fmla="*/ 0 60000 65536"/>
                <a:gd name="T14" fmla="*/ 0 60000 65536"/>
                <a:gd name="T15" fmla="*/ 0 60000 65536"/>
                <a:gd name="T16" fmla="*/ 0 60000 65536"/>
                <a:gd name="T17" fmla="*/ 0 60000 65536"/>
                <a:gd name="T18" fmla="*/ 0 w 48"/>
                <a:gd name="T19" fmla="*/ 0 h 70"/>
                <a:gd name="T20" fmla="*/ 48 w 48"/>
                <a:gd name="T21" fmla="*/ 70 h 70"/>
              </a:gdLst>
              <a:ahLst/>
              <a:cxnLst>
                <a:cxn ang="T12">
                  <a:pos x="T0" y="T1"/>
                </a:cxn>
                <a:cxn ang="T13">
                  <a:pos x="T2" y="T3"/>
                </a:cxn>
                <a:cxn ang="T14">
                  <a:pos x="T4" y="T5"/>
                </a:cxn>
                <a:cxn ang="T15">
                  <a:pos x="T6" y="T7"/>
                </a:cxn>
                <a:cxn ang="T16">
                  <a:pos x="T8" y="T9"/>
                </a:cxn>
                <a:cxn ang="T17">
                  <a:pos x="T10" y="T11"/>
                </a:cxn>
              </a:cxnLst>
              <a:rect l="T18" t="T19" r="T20" b="T21"/>
              <a:pathLst>
                <a:path w="48" h="70">
                  <a:moveTo>
                    <a:pt x="0" y="70"/>
                  </a:moveTo>
                  <a:lnTo>
                    <a:pt x="48" y="70"/>
                  </a:lnTo>
                  <a:lnTo>
                    <a:pt x="48" y="0"/>
                  </a:lnTo>
                  <a:lnTo>
                    <a:pt x="0" y="0"/>
                  </a:lnTo>
                  <a:lnTo>
                    <a:pt x="0" y="70"/>
                  </a:lnTo>
                  <a:close/>
                </a:path>
              </a:pathLst>
            </a:custGeom>
            <a:solidFill>
              <a:srgbClr val="000000"/>
            </a:solidFill>
            <a:ln w="9525">
              <a:noFill/>
              <a:round/>
              <a:headEnd/>
              <a:tailEnd/>
            </a:ln>
          </p:spPr>
          <p:txBody>
            <a:bodyPr/>
            <a:lstStyle/>
            <a:p>
              <a:endParaRPr lang="en-US"/>
            </a:p>
          </p:txBody>
        </p:sp>
        <p:sp>
          <p:nvSpPr>
            <p:cNvPr id="5260" name="Freeform 116"/>
            <p:cNvSpPr>
              <a:spLocks/>
            </p:cNvSpPr>
            <p:nvPr/>
          </p:nvSpPr>
          <p:spPr bwMode="auto">
            <a:xfrm>
              <a:off x="5026" y="2027"/>
              <a:ext cx="6" cy="8"/>
            </a:xfrm>
            <a:custGeom>
              <a:avLst/>
              <a:gdLst>
                <a:gd name="T0" fmla="*/ 0 w 49"/>
                <a:gd name="T1" fmla="*/ 71 h 71"/>
                <a:gd name="T2" fmla="*/ 49 w 49"/>
                <a:gd name="T3" fmla="*/ 71 h 71"/>
                <a:gd name="T4" fmla="*/ 49 w 49"/>
                <a:gd name="T5" fmla="*/ 0 h 71"/>
                <a:gd name="T6" fmla="*/ 0 w 49"/>
                <a:gd name="T7" fmla="*/ 0 h 71"/>
                <a:gd name="T8" fmla="*/ 0 w 49"/>
                <a:gd name="T9" fmla="*/ 71 h 71"/>
                <a:gd name="T10" fmla="*/ 0 w 49"/>
                <a:gd name="T11" fmla="*/ 71 h 71"/>
                <a:gd name="T12" fmla="*/ 0 60000 65536"/>
                <a:gd name="T13" fmla="*/ 0 60000 65536"/>
                <a:gd name="T14" fmla="*/ 0 60000 65536"/>
                <a:gd name="T15" fmla="*/ 0 60000 65536"/>
                <a:gd name="T16" fmla="*/ 0 60000 65536"/>
                <a:gd name="T17" fmla="*/ 0 60000 65536"/>
                <a:gd name="T18" fmla="*/ 0 w 49"/>
                <a:gd name="T19" fmla="*/ 0 h 71"/>
                <a:gd name="T20" fmla="*/ 49 w 49"/>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49" h="71">
                  <a:moveTo>
                    <a:pt x="0" y="71"/>
                  </a:moveTo>
                  <a:lnTo>
                    <a:pt x="49" y="71"/>
                  </a:lnTo>
                  <a:lnTo>
                    <a:pt x="49" y="0"/>
                  </a:lnTo>
                  <a:lnTo>
                    <a:pt x="0" y="0"/>
                  </a:lnTo>
                  <a:lnTo>
                    <a:pt x="0" y="71"/>
                  </a:lnTo>
                  <a:close/>
                </a:path>
              </a:pathLst>
            </a:custGeom>
            <a:solidFill>
              <a:srgbClr val="000000"/>
            </a:solidFill>
            <a:ln w="9525">
              <a:noFill/>
              <a:round/>
              <a:headEnd/>
              <a:tailEnd/>
            </a:ln>
          </p:spPr>
          <p:txBody>
            <a:bodyPr/>
            <a:lstStyle/>
            <a:p>
              <a:endParaRPr lang="en-US"/>
            </a:p>
          </p:txBody>
        </p:sp>
        <p:sp>
          <p:nvSpPr>
            <p:cNvPr id="5261" name="Freeform 117"/>
            <p:cNvSpPr>
              <a:spLocks/>
            </p:cNvSpPr>
            <p:nvPr/>
          </p:nvSpPr>
          <p:spPr bwMode="auto">
            <a:xfrm>
              <a:off x="5034" y="2027"/>
              <a:ext cx="6" cy="8"/>
            </a:xfrm>
            <a:custGeom>
              <a:avLst/>
              <a:gdLst>
                <a:gd name="T0" fmla="*/ 0 w 49"/>
                <a:gd name="T1" fmla="*/ 71 h 71"/>
                <a:gd name="T2" fmla="*/ 49 w 49"/>
                <a:gd name="T3" fmla="*/ 71 h 71"/>
                <a:gd name="T4" fmla="*/ 49 w 49"/>
                <a:gd name="T5" fmla="*/ 0 h 71"/>
                <a:gd name="T6" fmla="*/ 0 w 49"/>
                <a:gd name="T7" fmla="*/ 0 h 71"/>
                <a:gd name="T8" fmla="*/ 0 w 49"/>
                <a:gd name="T9" fmla="*/ 71 h 71"/>
                <a:gd name="T10" fmla="*/ 0 w 49"/>
                <a:gd name="T11" fmla="*/ 71 h 71"/>
                <a:gd name="T12" fmla="*/ 0 60000 65536"/>
                <a:gd name="T13" fmla="*/ 0 60000 65536"/>
                <a:gd name="T14" fmla="*/ 0 60000 65536"/>
                <a:gd name="T15" fmla="*/ 0 60000 65536"/>
                <a:gd name="T16" fmla="*/ 0 60000 65536"/>
                <a:gd name="T17" fmla="*/ 0 60000 65536"/>
                <a:gd name="T18" fmla="*/ 0 w 49"/>
                <a:gd name="T19" fmla="*/ 0 h 71"/>
                <a:gd name="T20" fmla="*/ 49 w 49"/>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49" h="71">
                  <a:moveTo>
                    <a:pt x="0" y="71"/>
                  </a:moveTo>
                  <a:lnTo>
                    <a:pt x="49" y="71"/>
                  </a:lnTo>
                  <a:lnTo>
                    <a:pt x="49" y="0"/>
                  </a:lnTo>
                  <a:lnTo>
                    <a:pt x="0" y="0"/>
                  </a:lnTo>
                  <a:lnTo>
                    <a:pt x="0" y="71"/>
                  </a:lnTo>
                  <a:close/>
                </a:path>
              </a:pathLst>
            </a:custGeom>
            <a:solidFill>
              <a:srgbClr val="000000"/>
            </a:solidFill>
            <a:ln w="9525">
              <a:noFill/>
              <a:round/>
              <a:headEnd/>
              <a:tailEnd/>
            </a:ln>
          </p:spPr>
          <p:txBody>
            <a:bodyPr/>
            <a:lstStyle/>
            <a:p>
              <a:endParaRPr lang="en-US"/>
            </a:p>
          </p:txBody>
        </p:sp>
        <p:sp>
          <p:nvSpPr>
            <p:cNvPr id="5262" name="Freeform 118"/>
            <p:cNvSpPr>
              <a:spLocks/>
            </p:cNvSpPr>
            <p:nvPr/>
          </p:nvSpPr>
          <p:spPr bwMode="auto">
            <a:xfrm>
              <a:off x="5042" y="2027"/>
              <a:ext cx="6" cy="8"/>
            </a:xfrm>
            <a:custGeom>
              <a:avLst/>
              <a:gdLst>
                <a:gd name="T0" fmla="*/ 0 w 48"/>
                <a:gd name="T1" fmla="*/ 71 h 71"/>
                <a:gd name="T2" fmla="*/ 48 w 48"/>
                <a:gd name="T3" fmla="*/ 71 h 71"/>
                <a:gd name="T4" fmla="*/ 48 w 48"/>
                <a:gd name="T5" fmla="*/ 0 h 71"/>
                <a:gd name="T6" fmla="*/ 0 w 48"/>
                <a:gd name="T7" fmla="*/ 0 h 71"/>
                <a:gd name="T8" fmla="*/ 0 w 48"/>
                <a:gd name="T9" fmla="*/ 71 h 71"/>
                <a:gd name="T10" fmla="*/ 0 w 48"/>
                <a:gd name="T11" fmla="*/ 71 h 71"/>
                <a:gd name="T12" fmla="*/ 0 60000 65536"/>
                <a:gd name="T13" fmla="*/ 0 60000 65536"/>
                <a:gd name="T14" fmla="*/ 0 60000 65536"/>
                <a:gd name="T15" fmla="*/ 0 60000 65536"/>
                <a:gd name="T16" fmla="*/ 0 60000 65536"/>
                <a:gd name="T17" fmla="*/ 0 60000 65536"/>
                <a:gd name="T18" fmla="*/ 0 w 48"/>
                <a:gd name="T19" fmla="*/ 0 h 71"/>
                <a:gd name="T20" fmla="*/ 48 w 48"/>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48" h="71">
                  <a:moveTo>
                    <a:pt x="0" y="71"/>
                  </a:moveTo>
                  <a:lnTo>
                    <a:pt x="48" y="71"/>
                  </a:lnTo>
                  <a:lnTo>
                    <a:pt x="48" y="0"/>
                  </a:lnTo>
                  <a:lnTo>
                    <a:pt x="0" y="0"/>
                  </a:lnTo>
                  <a:lnTo>
                    <a:pt x="0" y="71"/>
                  </a:lnTo>
                  <a:close/>
                </a:path>
              </a:pathLst>
            </a:custGeom>
            <a:solidFill>
              <a:srgbClr val="000000"/>
            </a:solidFill>
            <a:ln w="9525">
              <a:noFill/>
              <a:round/>
              <a:headEnd/>
              <a:tailEnd/>
            </a:ln>
          </p:spPr>
          <p:txBody>
            <a:bodyPr/>
            <a:lstStyle/>
            <a:p>
              <a:endParaRPr lang="en-US"/>
            </a:p>
          </p:txBody>
        </p:sp>
        <p:sp>
          <p:nvSpPr>
            <p:cNvPr id="5263" name="Freeform 119"/>
            <p:cNvSpPr>
              <a:spLocks/>
            </p:cNvSpPr>
            <p:nvPr/>
          </p:nvSpPr>
          <p:spPr bwMode="auto">
            <a:xfrm>
              <a:off x="5026" y="2040"/>
              <a:ext cx="6" cy="7"/>
            </a:xfrm>
            <a:custGeom>
              <a:avLst/>
              <a:gdLst>
                <a:gd name="T0" fmla="*/ 0 w 48"/>
                <a:gd name="T1" fmla="*/ 70 h 70"/>
                <a:gd name="T2" fmla="*/ 48 w 48"/>
                <a:gd name="T3" fmla="*/ 70 h 70"/>
                <a:gd name="T4" fmla="*/ 48 w 48"/>
                <a:gd name="T5" fmla="*/ 0 h 70"/>
                <a:gd name="T6" fmla="*/ 0 w 48"/>
                <a:gd name="T7" fmla="*/ 0 h 70"/>
                <a:gd name="T8" fmla="*/ 0 w 48"/>
                <a:gd name="T9" fmla="*/ 70 h 70"/>
                <a:gd name="T10" fmla="*/ 0 w 48"/>
                <a:gd name="T11" fmla="*/ 70 h 70"/>
                <a:gd name="T12" fmla="*/ 0 60000 65536"/>
                <a:gd name="T13" fmla="*/ 0 60000 65536"/>
                <a:gd name="T14" fmla="*/ 0 60000 65536"/>
                <a:gd name="T15" fmla="*/ 0 60000 65536"/>
                <a:gd name="T16" fmla="*/ 0 60000 65536"/>
                <a:gd name="T17" fmla="*/ 0 60000 65536"/>
                <a:gd name="T18" fmla="*/ 0 w 48"/>
                <a:gd name="T19" fmla="*/ 0 h 70"/>
                <a:gd name="T20" fmla="*/ 48 w 48"/>
                <a:gd name="T21" fmla="*/ 70 h 70"/>
              </a:gdLst>
              <a:ahLst/>
              <a:cxnLst>
                <a:cxn ang="T12">
                  <a:pos x="T0" y="T1"/>
                </a:cxn>
                <a:cxn ang="T13">
                  <a:pos x="T2" y="T3"/>
                </a:cxn>
                <a:cxn ang="T14">
                  <a:pos x="T4" y="T5"/>
                </a:cxn>
                <a:cxn ang="T15">
                  <a:pos x="T6" y="T7"/>
                </a:cxn>
                <a:cxn ang="T16">
                  <a:pos x="T8" y="T9"/>
                </a:cxn>
                <a:cxn ang="T17">
                  <a:pos x="T10" y="T11"/>
                </a:cxn>
              </a:cxnLst>
              <a:rect l="T18" t="T19" r="T20" b="T21"/>
              <a:pathLst>
                <a:path w="48" h="70">
                  <a:moveTo>
                    <a:pt x="0" y="70"/>
                  </a:moveTo>
                  <a:lnTo>
                    <a:pt x="48" y="70"/>
                  </a:lnTo>
                  <a:lnTo>
                    <a:pt x="48" y="0"/>
                  </a:lnTo>
                  <a:lnTo>
                    <a:pt x="0" y="0"/>
                  </a:lnTo>
                  <a:lnTo>
                    <a:pt x="0" y="70"/>
                  </a:lnTo>
                  <a:close/>
                </a:path>
              </a:pathLst>
            </a:custGeom>
            <a:solidFill>
              <a:srgbClr val="000000"/>
            </a:solidFill>
            <a:ln w="9525">
              <a:noFill/>
              <a:round/>
              <a:headEnd/>
              <a:tailEnd/>
            </a:ln>
          </p:spPr>
          <p:txBody>
            <a:bodyPr/>
            <a:lstStyle/>
            <a:p>
              <a:endParaRPr lang="en-US"/>
            </a:p>
          </p:txBody>
        </p:sp>
        <p:sp>
          <p:nvSpPr>
            <p:cNvPr id="5264" name="Freeform 120"/>
            <p:cNvSpPr>
              <a:spLocks/>
            </p:cNvSpPr>
            <p:nvPr/>
          </p:nvSpPr>
          <p:spPr bwMode="auto">
            <a:xfrm>
              <a:off x="5035" y="2040"/>
              <a:ext cx="5" cy="7"/>
            </a:xfrm>
            <a:custGeom>
              <a:avLst/>
              <a:gdLst>
                <a:gd name="T0" fmla="*/ 0 w 48"/>
                <a:gd name="T1" fmla="*/ 70 h 70"/>
                <a:gd name="T2" fmla="*/ 48 w 48"/>
                <a:gd name="T3" fmla="*/ 70 h 70"/>
                <a:gd name="T4" fmla="*/ 48 w 48"/>
                <a:gd name="T5" fmla="*/ 0 h 70"/>
                <a:gd name="T6" fmla="*/ 0 w 48"/>
                <a:gd name="T7" fmla="*/ 0 h 70"/>
                <a:gd name="T8" fmla="*/ 0 w 48"/>
                <a:gd name="T9" fmla="*/ 70 h 70"/>
                <a:gd name="T10" fmla="*/ 0 w 48"/>
                <a:gd name="T11" fmla="*/ 70 h 70"/>
                <a:gd name="T12" fmla="*/ 0 60000 65536"/>
                <a:gd name="T13" fmla="*/ 0 60000 65536"/>
                <a:gd name="T14" fmla="*/ 0 60000 65536"/>
                <a:gd name="T15" fmla="*/ 0 60000 65536"/>
                <a:gd name="T16" fmla="*/ 0 60000 65536"/>
                <a:gd name="T17" fmla="*/ 0 60000 65536"/>
                <a:gd name="T18" fmla="*/ 0 w 48"/>
                <a:gd name="T19" fmla="*/ 0 h 70"/>
                <a:gd name="T20" fmla="*/ 48 w 48"/>
                <a:gd name="T21" fmla="*/ 70 h 70"/>
              </a:gdLst>
              <a:ahLst/>
              <a:cxnLst>
                <a:cxn ang="T12">
                  <a:pos x="T0" y="T1"/>
                </a:cxn>
                <a:cxn ang="T13">
                  <a:pos x="T2" y="T3"/>
                </a:cxn>
                <a:cxn ang="T14">
                  <a:pos x="T4" y="T5"/>
                </a:cxn>
                <a:cxn ang="T15">
                  <a:pos x="T6" y="T7"/>
                </a:cxn>
                <a:cxn ang="T16">
                  <a:pos x="T8" y="T9"/>
                </a:cxn>
                <a:cxn ang="T17">
                  <a:pos x="T10" y="T11"/>
                </a:cxn>
              </a:cxnLst>
              <a:rect l="T18" t="T19" r="T20" b="T21"/>
              <a:pathLst>
                <a:path w="48" h="70">
                  <a:moveTo>
                    <a:pt x="0" y="70"/>
                  </a:moveTo>
                  <a:lnTo>
                    <a:pt x="48" y="70"/>
                  </a:lnTo>
                  <a:lnTo>
                    <a:pt x="48" y="0"/>
                  </a:lnTo>
                  <a:lnTo>
                    <a:pt x="0" y="0"/>
                  </a:lnTo>
                  <a:lnTo>
                    <a:pt x="0" y="70"/>
                  </a:lnTo>
                  <a:close/>
                </a:path>
              </a:pathLst>
            </a:custGeom>
            <a:solidFill>
              <a:srgbClr val="000000"/>
            </a:solidFill>
            <a:ln w="9525">
              <a:noFill/>
              <a:round/>
              <a:headEnd/>
              <a:tailEnd/>
            </a:ln>
          </p:spPr>
          <p:txBody>
            <a:bodyPr/>
            <a:lstStyle/>
            <a:p>
              <a:endParaRPr lang="en-US"/>
            </a:p>
          </p:txBody>
        </p:sp>
        <p:sp>
          <p:nvSpPr>
            <p:cNvPr id="5265" name="Freeform 121"/>
            <p:cNvSpPr>
              <a:spLocks/>
            </p:cNvSpPr>
            <p:nvPr/>
          </p:nvSpPr>
          <p:spPr bwMode="auto">
            <a:xfrm>
              <a:off x="5043" y="2040"/>
              <a:ext cx="5" cy="7"/>
            </a:xfrm>
            <a:custGeom>
              <a:avLst/>
              <a:gdLst>
                <a:gd name="T0" fmla="*/ 0 w 48"/>
                <a:gd name="T1" fmla="*/ 71 h 71"/>
                <a:gd name="T2" fmla="*/ 48 w 48"/>
                <a:gd name="T3" fmla="*/ 71 h 71"/>
                <a:gd name="T4" fmla="*/ 48 w 48"/>
                <a:gd name="T5" fmla="*/ 0 h 71"/>
                <a:gd name="T6" fmla="*/ 0 w 48"/>
                <a:gd name="T7" fmla="*/ 0 h 71"/>
                <a:gd name="T8" fmla="*/ 0 w 48"/>
                <a:gd name="T9" fmla="*/ 71 h 71"/>
                <a:gd name="T10" fmla="*/ 0 w 48"/>
                <a:gd name="T11" fmla="*/ 71 h 71"/>
                <a:gd name="T12" fmla="*/ 0 60000 65536"/>
                <a:gd name="T13" fmla="*/ 0 60000 65536"/>
                <a:gd name="T14" fmla="*/ 0 60000 65536"/>
                <a:gd name="T15" fmla="*/ 0 60000 65536"/>
                <a:gd name="T16" fmla="*/ 0 60000 65536"/>
                <a:gd name="T17" fmla="*/ 0 60000 65536"/>
                <a:gd name="T18" fmla="*/ 0 w 48"/>
                <a:gd name="T19" fmla="*/ 0 h 71"/>
                <a:gd name="T20" fmla="*/ 48 w 48"/>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48" h="71">
                  <a:moveTo>
                    <a:pt x="0" y="71"/>
                  </a:moveTo>
                  <a:lnTo>
                    <a:pt x="48" y="71"/>
                  </a:lnTo>
                  <a:lnTo>
                    <a:pt x="48" y="0"/>
                  </a:lnTo>
                  <a:lnTo>
                    <a:pt x="0" y="0"/>
                  </a:lnTo>
                  <a:lnTo>
                    <a:pt x="0" y="71"/>
                  </a:lnTo>
                  <a:close/>
                </a:path>
              </a:pathLst>
            </a:custGeom>
            <a:solidFill>
              <a:srgbClr val="000000"/>
            </a:solidFill>
            <a:ln w="9525">
              <a:noFill/>
              <a:round/>
              <a:headEnd/>
              <a:tailEnd/>
            </a:ln>
          </p:spPr>
          <p:txBody>
            <a:bodyPr/>
            <a:lstStyle/>
            <a:p>
              <a:endParaRPr lang="en-US"/>
            </a:p>
          </p:txBody>
        </p:sp>
        <p:sp>
          <p:nvSpPr>
            <p:cNvPr id="5266" name="Freeform 122"/>
            <p:cNvSpPr>
              <a:spLocks/>
            </p:cNvSpPr>
            <p:nvPr/>
          </p:nvSpPr>
          <p:spPr bwMode="auto">
            <a:xfrm>
              <a:off x="5026" y="2051"/>
              <a:ext cx="6" cy="8"/>
            </a:xfrm>
            <a:custGeom>
              <a:avLst/>
              <a:gdLst>
                <a:gd name="T0" fmla="*/ 0 w 48"/>
                <a:gd name="T1" fmla="*/ 70 h 70"/>
                <a:gd name="T2" fmla="*/ 48 w 48"/>
                <a:gd name="T3" fmla="*/ 70 h 70"/>
                <a:gd name="T4" fmla="*/ 48 w 48"/>
                <a:gd name="T5" fmla="*/ 0 h 70"/>
                <a:gd name="T6" fmla="*/ 0 w 48"/>
                <a:gd name="T7" fmla="*/ 0 h 70"/>
                <a:gd name="T8" fmla="*/ 0 w 48"/>
                <a:gd name="T9" fmla="*/ 70 h 70"/>
                <a:gd name="T10" fmla="*/ 0 w 48"/>
                <a:gd name="T11" fmla="*/ 70 h 70"/>
                <a:gd name="T12" fmla="*/ 0 60000 65536"/>
                <a:gd name="T13" fmla="*/ 0 60000 65536"/>
                <a:gd name="T14" fmla="*/ 0 60000 65536"/>
                <a:gd name="T15" fmla="*/ 0 60000 65536"/>
                <a:gd name="T16" fmla="*/ 0 60000 65536"/>
                <a:gd name="T17" fmla="*/ 0 60000 65536"/>
                <a:gd name="T18" fmla="*/ 0 w 48"/>
                <a:gd name="T19" fmla="*/ 0 h 70"/>
                <a:gd name="T20" fmla="*/ 48 w 48"/>
                <a:gd name="T21" fmla="*/ 70 h 70"/>
              </a:gdLst>
              <a:ahLst/>
              <a:cxnLst>
                <a:cxn ang="T12">
                  <a:pos x="T0" y="T1"/>
                </a:cxn>
                <a:cxn ang="T13">
                  <a:pos x="T2" y="T3"/>
                </a:cxn>
                <a:cxn ang="T14">
                  <a:pos x="T4" y="T5"/>
                </a:cxn>
                <a:cxn ang="T15">
                  <a:pos x="T6" y="T7"/>
                </a:cxn>
                <a:cxn ang="T16">
                  <a:pos x="T8" y="T9"/>
                </a:cxn>
                <a:cxn ang="T17">
                  <a:pos x="T10" y="T11"/>
                </a:cxn>
              </a:cxnLst>
              <a:rect l="T18" t="T19" r="T20" b="T21"/>
              <a:pathLst>
                <a:path w="48" h="70">
                  <a:moveTo>
                    <a:pt x="0" y="70"/>
                  </a:moveTo>
                  <a:lnTo>
                    <a:pt x="48" y="70"/>
                  </a:lnTo>
                  <a:lnTo>
                    <a:pt x="48" y="0"/>
                  </a:lnTo>
                  <a:lnTo>
                    <a:pt x="0" y="0"/>
                  </a:lnTo>
                  <a:lnTo>
                    <a:pt x="0" y="70"/>
                  </a:lnTo>
                  <a:close/>
                </a:path>
              </a:pathLst>
            </a:custGeom>
            <a:solidFill>
              <a:srgbClr val="000000"/>
            </a:solidFill>
            <a:ln w="9525">
              <a:noFill/>
              <a:round/>
              <a:headEnd/>
              <a:tailEnd/>
            </a:ln>
          </p:spPr>
          <p:txBody>
            <a:bodyPr/>
            <a:lstStyle/>
            <a:p>
              <a:endParaRPr lang="en-US"/>
            </a:p>
          </p:txBody>
        </p:sp>
        <p:sp>
          <p:nvSpPr>
            <p:cNvPr id="5267" name="Freeform 123"/>
            <p:cNvSpPr>
              <a:spLocks/>
            </p:cNvSpPr>
            <p:nvPr/>
          </p:nvSpPr>
          <p:spPr bwMode="auto">
            <a:xfrm>
              <a:off x="5035" y="2051"/>
              <a:ext cx="5" cy="8"/>
            </a:xfrm>
            <a:custGeom>
              <a:avLst/>
              <a:gdLst>
                <a:gd name="T0" fmla="*/ 0 w 48"/>
                <a:gd name="T1" fmla="*/ 70 h 70"/>
                <a:gd name="T2" fmla="*/ 48 w 48"/>
                <a:gd name="T3" fmla="*/ 70 h 70"/>
                <a:gd name="T4" fmla="*/ 48 w 48"/>
                <a:gd name="T5" fmla="*/ 0 h 70"/>
                <a:gd name="T6" fmla="*/ 0 w 48"/>
                <a:gd name="T7" fmla="*/ 0 h 70"/>
                <a:gd name="T8" fmla="*/ 0 w 48"/>
                <a:gd name="T9" fmla="*/ 70 h 70"/>
                <a:gd name="T10" fmla="*/ 0 w 48"/>
                <a:gd name="T11" fmla="*/ 70 h 70"/>
                <a:gd name="T12" fmla="*/ 0 60000 65536"/>
                <a:gd name="T13" fmla="*/ 0 60000 65536"/>
                <a:gd name="T14" fmla="*/ 0 60000 65536"/>
                <a:gd name="T15" fmla="*/ 0 60000 65536"/>
                <a:gd name="T16" fmla="*/ 0 60000 65536"/>
                <a:gd name="T17" fmla="*/ 0 60000 65536"/>
                <a:gd name="T18" fmla="*/ 0 w 48"/>
                <a:gd name="T19" fmla="*/ 0 h 70"/>
                <a:gd name="T20" fmla="*/ 48 w 48"/>
                <a:gd name="T21" fmla="*/ 70 h 70"/>
              </a:gdLst>
              <a:ahLst/>
              <a:cxnLst>
                <a:cxn ang="T12">
                  <a:pos x="T0" y="T1"/>
                </a:cxn>
                <a:cxn ang="T13">
                  <a:pos x="T2" y="T3"/>
                </a:cxn>
                <a:cxn ang="T14">
                  <a:pos x="T4" y="T5"/>
                </a:cxn>
                <a:cxn ang="T15">
                  <a:pos x="T6" y="T7"/>
                </a:cxn>
                <a:cxn ang="T16">
                  <a:pos x="T8" y="T9"/>
                </a:cxn>
                <a:cxn ang="T17">
                  <a:pos x="T10" y="T11"/>
                </a:cxn>
              </a:cxnLst>
              <a:rect l="T18" t="T19" r="T20" b="T21"/>
              <a:pathLst>
                <a:path w="48" h="70">
                  <a:moveTo>
                    <a:pt x="0" y="70"/>
                  </a:moveTo>
                  <a:lnTo>
                    <a:pt x="48" y="70"/>
                  </a:lnTo>
                  <a:lnTo>
                    <a:pt x="48" y="0"/>
                  </a:lnTo>
                  <a:lnTo>
                    <a:pt x="0" y="0"/>
                  </a:lnTo>
                  <a:lnTo>
                    <a:pt x="0" y="70"/>
                  </a:lnTo>
                  <a:close/>
                </a:path>
              </a:pathLst>
            </a:custGeom>
            <a:solidFill>
              <a:srgbClr val="000000"/>
            </a:solidFill>
            <a:ln w="9525">
              <a:noFill/>
              <a:round/>
              <a:headEnd/>
              <a:tailEnd/>
            </a:ln>
          </p:spPr>
          <p:txBody>
            <a:bodyPr/>
            <a:lstStyle/>
            <a:p>
              <a:endParaRPr lang="en-US"/>
            </a:p>
          </p:txBody>
        </p:sp>
        <p:sp>
          <p:nvSpPr>
            <p:cNvPr id="5268" name="Freeform 124"/>
            <p:cNvSpPr>
              <a:spLocks/>
            </p:cNvSpPr>
            <p:nvPr/>
          </p:nvSpPr>
          <p:spPr bwMode="auto">
            <a:xfrm>
              <a:off x="5043" y="2051"/>
              <a:ext cx="5" cy="8"/>
            </a:xfrm>
            <a:custGeom>
              <a:avLst/>
              <a:gdLst>
                <a:gd name="T0" fmla="*/ 0 w 48"/>
                <a:gd name="T1" fmla="*/ 70 h 70"/>
                <a:gd name="T2" fmla="*/ 48 w 48"/>
                <a:gd name="T3" fmla="*/ 70 h 70"/>
                <a:gd name="T4" fmla="*/ 48 w 48"/>
                <a:gd name="T5" fmla="*/ 0 h 70"/>
                <a:gd name="T6" fmla="*/ 0 w 48"/>
                <a:gd name="T7" fmla="*/ 0 h 70"/>
                <a:gd name="T8" fmla="*/ 0 w 48"/>
                <a:gd name="T9" fmla="*/ 70 h 70"/>
                <a:gd name="T10" fmla="*/ 0 w 48"/>
                <a:gd name="T11" fmla="*/ 70 h 70"/>
                <a:gd name="T12" fmla="*/ 0 60000 65536"/>
                <a:gd name="T13" fmla="*/ 0 60000 65536"/>
                <a:gd name="T14" fmla="*/ 0 60000 65536"/>
                <a:gd name="T15" fmla="*/ 0 60000 65536"/>
                <a:gd name="T16" fmla="*/ 0 60000 65536"/>
                <a:gd name="T17" fmla="*/ 0 60000 65536"/>
                <a:gd name="T18" fmla="*/ 0 w 48"/>
                <a:gd name="T19" fmla="*/ 0 h 70"/>
                <a:gd name="T20" fmla="*/ 48 w 48"/>
                <a:gd name="T21" fmla="*/ 70 h 70"/>
              </a:gdLst>
              <a:ahLst/>
              <a:cxnLst>
                <a:cxn ang="T12">
                  <a:pos x="T0" y="T1"/>
                </a:cxn>
                <a:cxn ang="T13">
                  <a:pos x="T2" y="T3"/>
                </a:cxn>
                <a:cxn ang="T14">
                  <a:pos x="T4" y="T5"/>
                </a:cxn>
                <a:cxn ang="T15">
                  <a:pos x="T6" y="T7"/>
                </a:cxn>
                <a:cxn ang="T16">
                  <a:pos x="T8" y="T9"/>
                </a:cxn>
                <a:cxn ang="T17">
                  <a:pos x="T10" y="T11"/>
                </a:cxn>
              </a:cxnLst>
              <a:rect l="T18" t="T19" r="T20" b="T21"/>
              <a:pathLst>
                <a:path w="48" h="70">
                  <a:moveTo>
                    <a:pt x="0" y="70"/>
                  </a:moveTo>
                  <a:lnTo>
                    <a:pt x="48" y="70"/>
                  </a:lnTo>
                  <a:lnTo>
                    <a:pt x="48" y="0"/>
                  </a:lnTo>
                  <a:lnTo>
                    <a:pt x="0" y="0"/>
                  </a:lnTo>
                  <a:lnTo>
                    <a:pt x="0" y="70"/>
                  </a:lnTo>
                  <a:close/>
                </a:path>
              </a:pathLst>
            </a:custGeom>
            <a:solidFill>
              <a:srgbClr val="000000"/>
            </a:solidFill>
            <a:ln w="9525">
              <a:noFill/>
              <a:round/>
              <a:headEnd/>
              <a:tailEnd/>
            </a:ln>
          </p:spPr>
          <p:txBody>
            <a:bodyPr/>
            <a:lstStyle/>
            <a:p>
              <a:endParaRPr lang="en-US"/>
            </a:p>
          </p:txBody>
        </p:sp>
        <p:sp>
          <p:nvSpPr>
            <p:cNvPr id="5269" name="Freeform 125"/>
            <p:cNvSpPr>
              <a:spLocks/>
            </p:cNvSpPr>
            <p:nvPr/>
          </p:nvSpPr>
          <p:spPr bwMode="auto">
            <a:xfrm>
              <a:off x="5026" y="2064"/>
              <a:ext cx="6" cy="8"/>
            </a:xfrm>
            <a:custGeom>
              <a:avLst/>
              <a:gdLst>
                <a:gd name="T0" fmla="*/ 0 w 48"/>
                <a:gd name="T1" fmla="*/ 71 h 71"/>
                <a:gd name="T2" fmla="*/ 48 w 48"/>
                <a:gd name="T3" fmla="*/ 71 h 71"/>
                <a:gd name="T4" fmla="*/ 48 w 48"/>
                <a:gd name="T5" fmla="*/ 0 h 71"/>
                <a:gd name="T6" fmla="*/ 0 w 48"/>
                <a:gd name="T7" fmla="*/ 0 h 71"/>
                <a:gd name="T8" fmla="*/ 0 w 48"/>
                <a:gd name="T9" fmla="*/ 71 h 71"/>
                <a:gd name="T10" fmla="*/ 0 w 48"/>
                <a:gd name="T11" fmla="*/ 71 h 71"/>
                <a:gd name="T12" fmla="*/ 0 60000 65536"/>
                <a:gd name="T13" fmla="*/ 0 60000 65536"/>
                <a:gd name="T14" fmla="*/ 0 60000 65536"/>
                <a:gd name="T15" fmla="*/ 0 60000 65536"/>
                <a:gd name="T16" fmla="*/ 0 60000 65536"/>
                <a:gd name="T17" fmla="*/ 0 60000 65536"/>
                <a:gd name="T18" fmla="*/ 0 w 48"/>
                <a:gd name="T19" fmla="*/ 0 h 71"/>
                <a:gd name="T20" fmla="*/ 48 w 48"/>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48" h="71">
                  <a:moveTo>
                    <a:pt x="0" y="71"/>
                  </a:moveTo>
                  <a:lnTo>
                    <a:pt x="48" y="71"/>
                  </a:lnTo>
                  <a:lnTo>
                    <a:pt x="48" y="0"/>
                  </a:lnTo>
                  <a:lnTo>
                    <a:pt x="0" y="0"/>
                  </a:lnTo>
                  <a:lnTo>
                    <a:pt x="0" y="71"/>
                  </a:lnTo>
                  <a:close/>
                </a:path>
              </a:pathLst>
            </a:custGeom>
            <a:solidFill>
              <a:srgbClr val="000000"/>
            </a:solidFill>
            <a:ln w="9525">
              <a:noFill/>
              <a:round/>
              <a:headEnd/>
              <a:tailEnd/>
            </a:ln>
          </p:spPr>
          <p:txBody>
            <a:bodyPr/>
            <a:lstStyle/>
            <a:p>
              <a:endParaRPr lang="en-US"/>
            </a:p>
          </p:txBody>
        </p:sp>
        <p:sp>
          <p:nvSpPr>
            <p:cNvPr id="5270" name="Freeform 126"/>
            <p:cNvSpPr>
              <a:spLocks/>
            </p:cNvSpPr>
            <p:nvPr/>
          </p:nvSpPr>
          <p:spPr bwMode="auto">
            <a:xfrm>
              <a:off x="5035" y="2064"/>
              <a:ext cx="5" cy="8"/>
            </a:xfrm>
            <a:custGeom>
              <a:avLst/>
              <a:gdLst>
                <a:gd name="T0" fmla="*/ 0 w 48"/>
                <a:gd name="T1" fmla="*/ 71 h 71"/>
                <a:gd name="T2" fmla="*/ 48 w 48"/>
                <a:gd name="T3" fmla="*/ 71 h 71"/>
                <a:gd name="T4" fmla="*/ 48 w 48"/>
                <a:gd name="T5" fmla="*/ 0 h 71"/>
                <a:gd name="T6" fmla="*/ 0 w 48"/>
                <a:gd name="T7" fmla="*/ 0 h 71"/>
                <a:gd name="T8" fmla="*/ 0 w 48"/>
                <a:gd name="T9" fmla="*/ 71 h 71"/>
                <a:gd name="T10" fmla="*/ 0 w 48"/>
                <a:gd name="T11" fmla="*/ 71 h 71"/>
                <a:gd name="T12" fmla="*/ 0 60000 65536"/>
                <a:gd name="T13" fmla="*/ 0 60000 65536"/>
                <a:gd name="T14" fmla="*/ 0 60000 65536"/>
                <a:gd name="T15" fmla="*/ 0 60000 65536"/>
                <a:gd name="T16" fmla="*/ 0 60000 65536"/>
                <a:gd name="T17" fmla="*/ 0 60000 65536"/>
                <a:gd name="T18" fmla="*/ 0 w 48"/>
                <a:gd name="T19" fmla="*/ 0 h 71"/>
                <a:gd name="T20" fmla="*/ 48 w 48"/>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48" h="71">
                  <a:moveTo>
                    <a:pt x="0" y="71"/>
                  </a:moveTo>
                  <a:lnTo>
                    <a:pt x="48" y="71"/>
                  </a:lnTo>
                  <a:lnTo>
                    <a:pt x="48" y="0"/>
                  </a:lnTo>
                  <a:lnTo>
                    <a:pt x="0" y="0"/>
                  </a:lnTo>
                  <a:lnTo>
                    <a:pt x="0" y="71"/>
                  </a:lnTo>
                  <a:close/>
                </a:path>
              </a:pathLst>
            </a:custGeom>
            <a:solidFill>
              <a:srgbClr val="000000"/>
            </a:solidFill>
            <a:ln w="9525">
              <a:noFill/>
              <a:round/>
              <a:headEnd/>
              <a:tailEnd/>
            </a:ln>
          </p:spPr>
          <p:txBody>
            <a:bodyPr/>
            <a:lstStyle/>
            <a:p>
              <a:endParaRPr lang="en-US"/>
            </a:p>
          </p:txBody>
        </p:sp>
        <p:sp>
          <p:nvSpPr>
            <p:cNvPr id="5271" name="Freeform 127"/>
            <p:cNvSpPr>
              <a:spLocks/>
            </p:cNvSpPr>
            <p:nvPr/>
          </p:nvSpPr>
          <p:spPr bwMode="auto">
            <a:xfrm>
              <a:off x="5043" y="2064"/>
              <a:ext cx="5" cy="8"/>
            </a:xfrm>
            <a:custGeom>
              <a:avLst/>
              <a:gdLst>
                <a:gd name="T0" fmla="*/ 0 w 48"/>
                <a:gd name="T1" fmla="*/ 71 h 71"/>
                <a:gd name="T2" fmla="*/ 48 w 48"/>
                <a:gd name="T3" fmla="*/ 71 h 71"/>
                <a:gd name="T4" fmla="*/ 48 w 48"/>
                <a:gd name="T5" fmla="*/ 0 h 71"/>
                <a:gd name="T6" fmla="*/ 0 w 48"/>
                <a:gd name="T7" fmla="*/ 0 h 71"/>
                <a:gd name="T8" fmla="*/ 0 w 48"/>
                <a:gd name="T9" fmla="*/ 71 h 71"/>
                <a:gd name="T10" fmla="*/ 0 w 48"/>
                <a:gd name="T11" fmla="*/ 71 h 71"/>
                <a:gd name="T12" fmla="*/ 0 60000 65536"/>
                <a:gd name="T13" fmla="*/ 0 60000 65536"/>
                <a:gd name="T14" fmla="*/ 0 60000 65536"/>
                <a:gd name="T15" fmla="*/ 0 60000 65536"/>
                <a:gd name="T16" fmla="*/ 0 60000 65536"/>
                <a:gd name="T17" fmla="*/ 0 60000 65536"/>
                <a:gd name="T18" fmla="*/ 0 w 48"/>
                <a:gd name="T19" fmla="*/ 0 h 71"/>
                <a:gd name="T20" fmla="*/ 48 w 48"/>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48" h="71">
                  <a:moveTo>
                    <a:pt x="0" y="71"/>
                  </a:moveTo>
                  <a:lnTo>
                    <a:pt x="48" y="71"/>
                  </a:lnTo>
                  <a:lnTo>
                    <a:pt x="48" y="0"/>
                  </a:lnTo>
                  <a:lnTo>
                    <a:pt x="0" y="0"/>
                  </a:lnTo>
                  <a:lnTo>
                    <a:pt x="0" y="71"/>
                  </a:lnTo>
                  <a:close/>
                </a:path>
              </a:pathLst>
            </a:custGeom>
            <a:solidFill>
              <a:srgbClr val="000000"/>
            </a:solidFill>
            <a:ln w="9525">
              <a:noFill/>
              <a:round/>
              <a:headEnd/>
              <a:tailEnd/>
            </a:ln>
          </p:spPr>
          <p:txBody>
            <a:bodyPr/>
            <a:lstStyle/>
            <a:p>
              <a:endParaRPr lang="en-US"/>
            </a:p>
          </p:txBody>
        </p:sp>
        <p:sp>
          <p:nvSpPr>
            <p:cNvPr id="5272" name="Freeform 128"/>
            <p:cNvSpPr>
              <a:spLocks/>
            </p:cNvSpPr>
            <p:nvPr/>
          </p:nvSpPr>
          <p:spPr bwMode="auto">
            <a:xfrm>
              <a:off x="5026" y="2076"/>
              <a:ext cx="6" cy="8"/>
            </a:xfrm>
            <a:custGeom>
              <a:avLst/>
              <a:gdLst>
                <a:gd name="T0" fmla="*/ 0 w 48"/>
                <a:gd name="T1" fmla="*/ 71 h 71"/>
                <a:gd name="T2" fmla="*/ 48 w 48"/>
                <a:gd name="T3" fmla="*/ 71 h 71"/>
                <a:gd name="T4" fmla="*/ 48 w 48"/>
                <a:gd name="T5" fmla="*/ 0 h 71"/>
                <a:gd name="T6" fmla="*/ 0 w 48"/>
                <a:gd name="T7" fmla="*/ 0 h 71"/>
                <a:gd name="T8" fmla="*/ 0 w 48"/>
                <a:gd name="T9" fmla="*/ 71 h 71"/>
                <a:gd name="T10" fmla="*/ 0 w 48"/>
                <a:gd name="T11" fmla="*/ 71 h 71"/>
                <a:gd name="T12" fmla="*/ 0 60000 65536"/>
                <a:gd name="T13" fmla="*/ 0 60000 65536"/>
                <a:gd name="T14" fmla="*/ 0 60000 65536"/>
                <a:gd name="T15" fmla="*/ 0 60000 65536"/>
                <a:gd name="T16" fmla="*/ 0 60000 65536"/>
                <a:gd name="T17" fmla="*/ 0 60000 65536"/>
                <a:gd name="T18" fmla="*/ 0 w 48"/>
                <a:gd name="T19" fmla="*/ 0 h 71"/>
                <a:gd name="T20" fmla="*/ 48 w 48"/>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48" h="71">
                  <a:moveTo>
                    <a:pt x="0" y="71"/>
                  </a:moveTo>
                  <a:lnTo>
                    <a:pt x="48" y="71"/>
                  </a:lnTo>
                  <a:lnTo>
                    <a:pt x="48" y="0"/>
                  </a:lnTo>
                  <a:lnTo>
                    <a:pt x="0" y="0"/>
                  </a:lnTo>
                  <a:lnTo>
                    <a:pt x="0" y="71"/>
                  </a:lnTo>
                  <a:close/>
                </a:path>
              </a:pathLst>
            </a:custGeom>
            <a:solidFill>
              <a:srgbClr val="000000"/>
            </a:solidFill>
            <a:ln w="9525">
              <a:noFill/>
              <a:round/>
              <a:headEnd/>
              <a:tailEnd/>
            </a:ln>
          </p:spPr>
          <p:txBody>
            <a:bodyPr/>
            <a:lstStyle/>
            <a:p>
              <a:endParaRPr lang="en-US"/>
            </a:p>
          </p:txBody>
        </p:sp>
        <p:sp>
          <p:nvSpPr>
            <p:cNvPr id="5273" name="Freeform 129"/>
            <p:cNvSpPr>
              <a:spLocks/>
            </p:cNvSpPr>
            <p:nvPr/>
          </p:nvSpPr>
          <p:spPr bwMode="auto">
            <a:xfrm>
              <a:off x="5035" y="2076"/>
              <a:ext cx="5" cy="8"/>
            </a:xfrm>
            <a:custGeom>
              <a:avLst/>
              <a:gdLst>
                <a:gd name="T0" fmla="*/ 0 w 48"/>
                <a:gd name="T1" fmla="*/ 71 h 71"/>
                <a:gd name="T2" fmla="*/ 48 w 48"/>
                <a:gd name="T3" fmla="*/ 71 h 71"/>
                <a:gd name="T4" fmla="*/ 48 w 48"/>
                <a:gd name="T5" fmla="*/ 0 h 71"/>
                <a:gd name="T6" fmla="*/ 0 w 48"/>
                <a:gd name="T7" fmla="*/ 0 h 71"/>
                <a:gd name="T8" fmla="*/ 0 w 48"/>
                <a:gd name="T9" fmla="*/ 71 h 71"/>
                <a:gd name="T10" fmla="*/ 0 w 48"/>
                <a:gd name="T11" fmla="*/ 71 h 71"/>
                <a:gd name="T12" fmla="*/ 0 60000 65536"/>
                <a:gd name="T13" fmla="*/ 0 60000 65536"/>
                <a:gd name="T14" fmla="*/ 0 60000 65536"/>
                <a:gd name="T15" fmla="*/ 0 60000 65536"/>
                <a:gd name="T16" fmla="*/ 0 60000 65536"/>
                <a:gd name="T17" fmla="*/ 0 60000 65536"/>
                <a:gd name="T18" fmla="*/ 0 w 48"/>
                <a:gd name="T19" fmla="*/ 0 h 71"/>
                <a:gd name="T20" fmla="*/ 48 w 48"/>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48" h="71">
                  <a:moveTo>
                    <a:pt x="0" y="71"/>
                  </a:moveTo>
                  <a:lnTo>
                    <a:pt x="48" y="71"/>
                  </a:lnTo>
                  <a:lnTo>
                    <a:pt x="48" y="0"/>
                  </a:lnTo>
                  <a:lnTo>
                    <a:pt x="0" y="0"/>
                  </a:lnTo>
                  <a:lnTo>
                    <a:pt x="0" y="71"/>
                  </a:lnTo>
                  <a:close/>
                </a:path>
              </a:pathLst>
            </a:custGeom>
            <a:solidFill>
              <a:srgbClr val="000000"/>
            </a:solidFill>
            <a:ln w="9525">
              <a:noFill/>
              <a:round/>
              <a:headEnd/>
              <a:tailEnd/>
            </a:ln>
          </p:spPr>
          <p:txBody>
            <a:bodyPr/>
            <a:lstStyle/>
            <a:p>
              <a:endParaRPr lang="en-US"/>
            </a:p>
          </p:txBody>
        </p:sp>
        <p:sp>
          <p:nvSpPr>
            <p:cNvPr id="5274" name="Freeform 130"/>
            <p:cNvSpPr>
              <a:spLocks/>
            </p:cNvSpPr>
            <p:nvPr/>
          </p:nvSpPr>
          <p:spPr bwMode="auto">
            <a:xfrm>
              <a:off x="5043" y="2076"/>
              <a:ext cx="5" cy="8"/>
            </a:xfrm>
            <a:custGeom>
              <a:avLst/>
              <a:gdLst>
                <a:gd name="T0" fmla="*/ 0 w 48"/>
                <a:gd name="T1" fmla="*/ 71 h 71"/>
                <a:gd name="T2" fmla="*/ 48 w 48"/>
                <a:gd name="T3" fmla="*/ 71 h 71"/>
                <a:gd name="T4" fmla="*/ 48 w 48"/>
                <a:gd name="T5" fmla="*/ 0 h 71"/>
                <a:gd name="T6" fmla="*/ 0 w 48"/>
                <a:gd name="T7" fmla="*/ 0 h 71"/>
                <a:gd name="T8" fmla="*/ 0 w 48"/>
                <a:gd name="T9" fmla="*/ 71 h 71"/>
                <a:gd name="T10" fmla="*/ 0 w 48"/>
                <a:gd name="T11" fmla="*/ 71 h 71"/>
                <a:gd name="T12" fmla="*/ 0 60000 65536"/>
                <a:gd name="T13" fmla="*/ 0 60000 65536"/>
                <a:gd name="T14" fmla="*/ 0 60000 65536"/>
                <a:gd name="T15" fmla="*/ 0 60000 65536"/>
                <a:gd name="T16" fmla="*/ 0 60000 65536"/>
                <a:gd name="T17" fmla="*/ 0 60000 65536"/>
                <a:gd name="T18" fmla="*/ 0 w 48"/>
                <a:gd name="T19" fmla="*/ 0 h 71"/>
                <a:gd name="T20" fmla="*/ 48 w 48"/>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48" h="71">
                  <a:moveTo>
                    <a:pt x="0" y="71"/>
                  </a:moveTo>
                  <a:lnTo>
                    <a:pt x="48" y="71"/>
                  </a:lnTo>
                  <a:lnTo>
                    <a:pt x="48" y="0"/>
                  </a:lnTo>
                  <a:lnTo>
                    <a:pt x="0" y="0"/>
                  </a:lnTo>
                  <a:lnTo>
                    <a:pt x="0" y="71"/>
                  </a:lnTo>
                  <a:close/>
                </a:path>
              </a:pathLst>
            </a:custGeom>
            <a:solidFill>
              <a:srgbClr val="000000"/>
            </a:solidFill>
            <a:ln w="9525">
              <a:noFill/>
              <a:round/>
              <a:headEnd/>
              <a:tailEnd/>
            </a:ln>
          </p:spPr>
          <p:txBody>
            <a:bodyPr/>
            <a:lstStyle/>
            <a:p>
              <a:endParaRPr lang="en-US"/>
            </a:p>
          </p:txBody>
        </p:sp>
        <p:sp>
          <p:nvSpPr>
            <p:cNvPr id="5275" name="Freeform 131"/>
            <p:cNvSpPr>
              <a:spLocks/>
            </p:cNvSpPr>
            <p:nvPr/>
          </p:nvSpPr>
          <p:spPr bwMode="auto">
            <a:xfrm>
              <a:off x="4932" y="1967"/>
              <a:ext cx="43" cy="117"/>
            </a:xfrm>
            <a:custGeom>
              <a:avLst/>
              <a:gdLst>
                <a:gd name="T0" fmla="*/ 385 w 385"/>
                <a:gd name="T1" fmla="*/ 652 h 1051"/>
                <a:gd name="T2" fmla="*/ 385 w 385"/>
                <a:gd name="T3" fmla="*/ 0 h 1051"/>
                <a:gd name="T4" fmla="*/ 0 w 385"/>
                <a:gd name="T5" fmla="*/ 0 h 1051"/>
                <a:gd name="T6" fmla="*/ 0 w 385"/>
                <a:gd name="T7" fmla="*/ 1051 h 1051"/>
                <a:gd name="T8" fmla="*/ 60 w 385"/>
                <a:gd name="T9" fmla="*/ 1051 h 1051"/>
                <a:gd name="T10" fmla="*/ 60 w 385"/>
                <a:gd name="T11" fmla="*/ 49 h 1051"/>
                <a:gd name="T12" fmla="*/ 336 w 385"/>
                <a:gd name="T13" fmla="*/ 49 h 1051"/>
                <a:gd name="T14" fmla="*/ 336 w 385"/>
                <a:gd name="T15" fmla="*/ 649 h 1051"/>
                <a:gd name="T16" fmla="*/ 385 w 385"/>
                <a:gd name="T17" fmla="*/ 652 h 1051"/>
                <a:gd name="T18" fmla="*/ 385 w 385"/>
                <a:gd name="T19" fmla="*/ 652 h 105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85"/>
                <a:gd name="T31" fmla="*/ 0 h 1051"/>
                <a:gd name="T32" fmla="*/ 385 w 385"/>
                <a:gd name="T33" fmla="*/ 1051 h 105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85" h="1051">
                  <a:moveTo>
                    <a:pt x="385" y="652"/>
                  </a:moveTo>
                  <a:lnTo>
                    <a:pt x="385" y="0"/>
                  </a:lnTo>
                  <a:lnTo>
                    <a:pt x="0" y="0"/>
                  </a:lnTo>
                  <a:lnTo>
                    <a:pt x="0" y="1051"/>
                  </a:lnTo>
                  <a:lnTo>
                    <a:pt x="60" y="1051"/>
                  </a:lnTo>
                  <a:lnTo>
                    <a:pt x="60" y="49"/>
                  </a:lnTo>
                  <a:lnTo>
                    <a:pt x="336" y="49"/>
                  </a:lnTo>
                  <a:lnTo>
                    <a:pt x="336" y="649"/>
                  </a:lnTo>
                  <a:lnTo>
                    <a:pt x="385" y="652"/>
                  </a:lnTo>
                  <a:close/>
                </a:path>
              </a:pathLst>
            </a:custGeom>
            <a:solidFill>
              <a:srgbClr val="000000"/>
            </a:solidFill>
            <a:ln w="9525">
              <a:noFill/>
              <a:round/>
              <a:headEnd/>
              <a:tailEnd/>
            </a:ln>
          </p:spPr>
          <p:txBody>
            <a:bodyPr/>
            <a:lstStyle/>
            <a:p>
              <a:endParaRPr lang="en-US"/>
            </a:p>
          </p:txBody>
        </p:sp>
        <p:sp>
          <p:nvSpPr>
            <p:cNvPr id="5276" name="Freeform 132"/>
            <p:cNvSpPr>
              <a:spLocks/>
            </p:cNvSpPr>
            <p:nvPr/>
          </p:nvSpPr>
          <p:spPr bwMode="auto">
            <a:xfrm>
              <a:off x="4957" y="1970"/>
              <a:ext cx="7" cy="69"/>
            </a:xfrm>
            <a:custGeom>
              <a:avLst/>
              <a:gdLst>
                <a:gd name="T0" fmla="*/ 0 w 61"/>
                <a:gd name="T1" fmla="*/ 0 h 628"/>
                <a:gd name="T2" fmla="*/ 0 w 61"/>
                <a:gd name="T3" fmla="*/ 628 h 628"/>
                <a:gd name="T4" fmla="*/ 61 w 61"/>
                <a:gd name="T5" fmla="*/ 628 h 628"/>
                <a:gd name="T6" fmla="*/ 61 w 61"/>
                <a:gd name="T7" fmla="*/ 2 h 628"/>
                <a:gd name="T8" fmla="*/ 0 w 61"/>
                <a:gd name="T9" fmla="*/ 0 h 628"/>
                <a:gd name="T10" fmla="*/ 0 w 61"/>
                <a:gd name="T11" fmla="*/ 0 h 628"/>
                <a:gd name="T12" fmla="*/ 0 60000 65536"/>
                <a:gd name="T13" fmla="*/ 0 60000 65536"/>
                <a:gd name="T14" fmla="*/ 0 60000 65536"/>
                <a:gd name="T15" fmla="*/ 0 60000 65536"/>
                <a:gd name="T16" fmla="*/ 0 60000 65536"/>
                <a:gd name="T17" fmla="*/ 0 60000 65536"/>
                <a:gd name="T18" fmla="*/ 0 w 61"/>
                <a:gd name="T19" fmla="*/ 0 h 628"/>
                <a:gd name="T20" fmla="*/ 61 w 61"/>
                <a:gd name="T21" fmla="*/ 628 h 628"/>
              </a:gdLst>
              <a:ahLst/>
              <a:cxnLst>
                <a:cxn ang="T12">
                  <a:pos x="T0" y="T1"/>
                </a:cxn>
                <a:cxn ang="T13">
                  <a:pos x="T2" y="T3"/>
                </a:cxn>
                <a:cxn ang="T14">
                  <a:pos x="T4" y="T5"/>
                </a:cxn>
                <a:cxn ang="T15">
                  <a:pos x="T6" y="T7"/>
                </a:cxn>
                <a:cxn ang="T16">
                  <a:pos x="T8" y="T9"/>
                </a:cxn>
                <a:cxn ang="T17">
                  <a:pos x="T10" y="T11"/>
                </a:cxn>
              </a:cxnLst>
              <a:rect l="T18" t="T19" r="T20" b="T21"/>
              <a:pathLst>
                <a:path w="61" h="628">
                  <a:moveTo>
                    <a:pt x="0" y="0"/>
                  </a:moveTo>
                  <a:lnTo>
                    <a:pt x="0" y="628"/>
                  </a:lnTo>
                  <a:lnTo>
                    <a:pt x="61" y="628"/>
                  </a:lnTo>
                  <a:lnTo>
                    <a:pt x="61" y="2"/>
                  </a:lnTo>
                  <a:lnTo>
                    <a:pt x="0" y="0"/>
                  </a:lnTo>
                  <a:close/>
                </a:path>
              </a:pathLst>
            </a:custGeom>
            <a:solidFill>
              <a:srgbClr val="000000"/>
            </a:solidFill>
            <a:ln w="9525">
              <a:noFill/>
              <a:round/>
              <a:headEnd/>
              <a:tailEnd/>
            </a:ln>
          </p:spPr>
          <p:txBody>
            <a:bodyPr/>
            <a:lstStyle/>
            <a:p>
              <a:endParaRPr lang="en-US"/>
            </a:p>
          </p:txBody>
        </p:sp>
        <p:sp>
          <p:nvSpPr>
            <p:cNvPr id="5277" name="Freeform 133"/>
            <p:cNvSpPr>
              <a:spLocks/>
            </p:cNvSpPr>
            <p:nvPr/>
          </p:nvSpPr>
          <p:spPr bwMode="auto">
            <a:xfrm>
              <a:off x="4837" y="1988"/>
              <a:ext cx="71" cy="96"/>
            </a:xfrm>
            <a:custGeom>
              <a:avLst/>
              <a:gdLst>
                <a:gd name="T0" fmla="*/ 0 w 637"/>
                <a:gd name="T1" fmla="*/ 0 h 862"/>
                <a:gd name="T2" fmla="*/ 637 w 637"/>
                <a:gd name="T3" fmla="*/ 2 h 862"/>
                <a:gd name="T4" fmla="*/ 637 w 637"/>
                <a:gd name="T5" fmla="*/ 285 h 862"/>
                <a:gd name="T6" fmla="*/ 582 w 637"/>
                <a:gd name="T7" fmla="*/ 283 h 862"/>
                <a:gd name="T8" fmla="*/ 582 w 637"/>
                <a:gd name="T9" fmla="*/ 42 h 862"/>
                <a:gd name="T10" fmla="*/ 66 w 637"/>
                <a:gd name="T11" fmla="*/ 42 h 862"/>
                <a:gd name="T12" fmla="*/ 66 w 637"/>
                <a:gd name="T13" fmla="*/ 862 h 862"/>
                <a:gd name="T14" fmla="*/ 2 w 637"/>
                <a:gd name="T15" fmla="*/ 862 h 862"/>
                <a:gd name="T16" fmla="*/ 0 w 637"/>
                <a:gd name="T17" fmla="*/ 0 h 862"/>
                <a:gd name="T18" fmla="*/ 0 w 637"/>
                <a:gd name="T19" fmla="*/ 0 h 86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37"/>
                <a:gd name="T31" fmla="*/ 0 h 862"/>
                <a:gd name="T32" fmla="*/ 637 w 637"/>
                <a:gd name="T33" fmla="*/ 862 h 86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37" h="862">
                  <a:moveTo>
                    <a:pt x="0" y="0"/>
                  </a:moveTo>
                  <a:lnTo>
                    <a:pt x="637" y="2"/>
                  </a:lnTo>
                  <a:lnTo>
                    <a:pt x="637" y="285"/>
                  </a:lnTo>
                  <a:lnTo>
                    <a:pt x="582" y="283"/>
                  </a:lnTo>
                  <a:lnTo>
                    <a:pt x="582" y="42"/>
                  </a:lnTo>
                  <a:lnTo>
                    <a:pt x="66" y="42"/>
                  </a:lnTo>
                  <a:lnTo>
                    <a:pt x="66" y="862"/>
                  </a:lnTo>
                  <a:lnTo>
                    <a:pt x="2" y="862"/>
                  </a:lnTo>
                  <a:lnTo>
                    <a:pt x="0" y="0"/>
                  </a:lnTo>
                  <a:close/>
                </a:path>
              </a:pathLst>
            </a:custGeom>
            <a:solidFill>
              <a:srgbClr val="000000"/>
            </a:solidFill>
            <a:ln w="9525">
              <a:noFill/>
              <a:round/>
              <a:headEnd/>
              <a:tailEnd/>
            </a:ln>
          </p:spPr>
          <p:txBody>
            <a:bodyPr/>
            <a:lstStyle/>
            <a:p>
              <a:endParaRPr lang="en-US"/>
            </a:p>
          </p:txBody>
        </p:sp>
        <p:sp>
          <p:nvSpPr>
            <p:cNvPr id="5278" name="Freeform 134"/>
            <p:cNvSpPr>
              <a:spLocks/>
            </p:cNvSpPr>
            <p:nvPr/>
          </p:nvSpPr>
          <p:spPr bwMode="auto">
            <a:xfrm>
              <a:off x="4841" y="1998"/>
              <a:ext cx="63" cy="5"/>
            </a:xfrm>
            <a:custGeom>
              <a:avLst/>
              <a:gdLst>
                <a:gd name="T0" fmla="*/ 0 w 567"/>
                <a:gd name="T1" fmla="*/ 0 h 42"/>
                <a:gd name="T2" fmla="*/ 567 w 567"/>
                <a:gd name="T3" fmla="*/ 0 h 42"/>
                <a:gd name="T4" fmla="*/ 567 w 567"/>
                <a:gd name="T5" fmla="*/ 42 h 42"/>
                <a:gd name="T6" fmla="*/ 0 w 567"/>
                <a:gd name="T7" fmla="*/ 42 h 42"/>
                <a:gd name="T8" fmla="*/ 0 w 567"/>
                <a:gd name="T9" fmla="*/ 0 h 42"/>
                <a:gd name="T10" fmla="*/ 0 w 567"/>
                <a:gd name="T11" fmla="*/ 0 h 42"/>
                <a:gd name="T12" fmla="*/ 0 60000 65536"/>
                <a:gd name="T13" fmla="*/ 0 60000 65536"/>
                <a:gd name="T14" fmla="*/ 0 60000 65536"/>
                <a:gd name="T15" fmla="*/ 0 60000 65536"/>
                <a:gd name="T16" fmla="*/ 0 60000 65536"/>
                <a:gd name="T17" fmla="*/ 0 60000 65536"/>
                <a:gd name="T18" fmla="*/ 0 w 567"/>
                <a:gd name="T19" fmla="*/ 0 h 42"/>
                <a:gd name="T20" fmla="*/ 567 w 567"/>
                <a:gd name="T21" fmla="*/ 42 h 42"/>
              </a:gdLst>
              <a:ahLst/>
              <a:cxnLst>
                <a:cxn ang="T12">
                  <a:pos x="T0" y="T1"/>
                </a:cxn>
                <a:cxn ang="T13">
                  <a:pos x="T2" y="T3"/>
                </a:cxn>
                <a:cxn ang="T14">
                  <a:pos x="T4" y="T5"/>
                </a:cxn>
                <a:cxn ang="T15">
                  <a:pos x="T6" y="T7"/>
                </a:cxn>
                <a:cxn ang="T16">
                  <a:pos x="T8" y="T9"/>
                </a:cxn>
                <a:cxn ang="T17">
                  <a:pos x="T10" y="T11"/>
                </a:cxn>
              </a:cxnLst>
              <a:rect l="T18" t="T19" r="T20" b="T21"/>
              <a:pathLst>
                <a:path w="567" h="42">
                  <a:moveTo>
                    <a:pt x="0" y="0"/>
                  </a:moveTo>
                  <a:lnTo>
                    <a:pt x="567" y="0"/>
                  </a:lnTo>
                  <a:lnTo>
                    <a:pt x="567" y="42"/>
                  </a:lnTo>
                  <a:lnTo>
                    <a:pt x="0" y="42"/>
                  </a:lnTo>
                  <a:lnTo>
                    <a:pt x="0" y="0"/>
                  </a:lnTo>
                  <a:close/>
                </a:path>
              </a:pathLst>
            </a:custGeom>
            <a:solidFill>
              <a:srgbClr val="000000"/>
            </a:solidFill>
            <a:ln w="9525">
              <a:noFill/>
              <a:round/>
              <a:headEnd/>
              <a:tailEnd/>
            </a:ln>
          </p:spPr>
          <p:txBody>
            <a:bodyPr/>
            <a:lstStyle/>
            <a:p>
              <a:endParaRPr lang="en-US"/>
            </a:p>
          </p:txBody>
        </p:sp>
        <p:sp>
          <p:nvSpPr>
            <p:cNvPr id="5279" name="Freeform 135"/>
            <p:cNvSpPr>
              <a:spLocks/>
            </p:cNvSpPr>
            <p:nvPr/>
          </p:nvSpPr>
          <p:spPr bwMode="auto">
            <a:xfrm>
              <a:off x="4841" y="2007"/>
              <a:ext cx="63" cy="4"/>
            </a:xfrm>
            <a:custGeom>
              <a:avLst/>
              <a:gdLst>
                <a:gd name="T0" fmla="*/ 0 w 568"/>
                <a:gd name="T1" fmla="*/ 0 h 41"/>
                <a:gd name="T2" fmla="*/ 568 w 568"/>
                <a:gd name="T3" fmla="*/ 0 h 41"/>
                <a:gd name="T4" fmla="*/ 568 w 568"/>
                <a:gd name="T5" fmla="*/ 41 h 41"/>
                <a:gd name="T6" fmla="*/ 0 w 568"/>
                <a:gd name="T7" fmla="*/ 41 h 41"/>
                <a:gd name="T8" fmla="*/ 0 w 568"/>
                <a:gd name="T9" fmla="*/ 0 h 41"/>
                <a:gd name="T10" fmla="*/ 0 w 568"/>
                <a:gd name="T11" fmla="*/ 0 h 41"/>
                <a:gd name="T12" fmla="*/ 0 60000 65536"/>
                <a:gd name="T13" fmla="*/ 0 60000 65536"/>
                <a:gd name="T14" fmla="*/ 0 60000 65536"/>
                <a:gd name="T15" fmla="*/ 0 60000 65536"/>
                <a:gd name="T16" fmla="*/ 0 60000 65536"/>
                <a:gd name="T17" fmla="*/ 0 60000 65536"/>
                <a:gd name="T18" fmla="*/ 0 w 568"/>
                <a:gd name="T19" fmla="*/ 0 h 41"/>
                <a:gd name="T20" fmla="*/ 568 w 568"/>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568" h="41">
                  <a:moveTo>
                    <a:pt x="0" y="0"/>
                  </a:moveTo>
                  <a:lnTo>
                    <a:pt x="568" y="0"/>
                  </a:lnTo>
                  <a:lnTo>
                    <a:pt x="568" y="41"/>
                  </a:lnTo>
                  <a:lnTo>
                    <a:pt x="0" y="41"/>
                  </a:lnTo>
                  <a:lnTo>
                    <a:pt x="0" y="0"/>
                  </a:lnTo>
                  <a:close/>
                </a:path>
              </a:pathLst>
            </a:custGeom>
            <a:solidFill>
              <a:srgbClr val="000000"/>
            </a:solidFill>
            <a:ln w="9525">
              <a:noFill/>
              <a:round/>
              <a:headEnd/>
              <a:tailEnd/>
            </a:ln>
          </p:spPr>
          <p:txBody>
            <a:bodyPr/>
            <a:lstStyle/>
            <a:p>
              <a:endParaRPr lang="en-US"/>
            </a:p>
          </p:txBody>
        </p:sp>
        <p:sp>
          <p:nvSpPr>
            <p:cNvPr id="5280" name="Freeform 136"/>
            <p:cNvSpPr>
              <a:spLocks/>
            </p:cNvSpPr>
            <p:nvPr/>
          </p:nvSpPr>
          <p:spPr bwMode="auto">
            <a:xfrm>
              <a:off x="4842" y="2015"/>
              <a:ext cx="62" cy="5"/>
            </a:xfrm>
            <a:custGeom>
              <a:avLst/>
              <a:gdLst>
                <a:gd name="T0" fmla="*/ 0 w 566"/>
                <a:gd name="T1" fmla="*/ 0 h 42"/>
                <a:gd name="T2" fmla="*/ 566 w 566"/>
                <a:gd name="T3" fmla="*/ 0 h 42"/>
                <a:gd name="T4" fmla="*/ 566 w 566"/>
                <a:gd name="T5" fmla="*/ 42 h 42"/>
                <a:gd name="T6" fmla="*/ 0 w 566"/>
                <a:gd name="T7" fmla="*/ 42 h 42"/>
                <a:gd name="T8" fmla="*/ 0 w 566"/>
                <a:gd name="T9" fmla="*/ 0 h 42"/>
                <a:gd name="T10" fmla="*/ 0 w 566"/>
                <a:gd name="T11" fmla="*/ 0 h 42"/>
                <a:gd name="T12" fmla="*/ 0 60000 65536"/>
                <a:gd name="T13" fmla="*/ 0 60000 65536"/>
                <a:gd name="T14" fmla="*/ 0 60000 65536"/>
                <a:gd name="T15" fmla="*/ 0 60000 65536"/>
                <a:gd name="T16" fmla="*/ 0 60000 65536"/>
                <a:gd name="T17" fmla="*/ 0 60000 65536"/>
                <a:gd name="T18" fmla="*/ 0 w 566"/>
                <a:gd name="T19" fmla="*/ 0 h 42"/>
                <a:gd name="T20" fmla="*/ 566 w 566"/>
                <a:gd name="T21" fmla="*/ 42 h 42"/>
              </a:gdLst>
              <a:ahLst/>
              <a:cxnLst>
                <a:cxn ang="T12">
                  <a:pos x="T0" y="T1"/>
                </a:cxn>
                <a:cxn ang="T13">
                  <a:pos x="T2" y="T3"/>
                </a:cxn>
                <a:cxn ang="T14">
                  <a:pos x="T4" y="T5"/>
                </a:cxn>
                <a:cxn ang="T15">
                  <a:pos x="T6" y="T7"/>
                </a:cxn>
                <a:cxn ang="T16">
                  <a:pos x="T8" y="T9"/>
                </a:cxn>
                <a:cxn ang="T17">
                  <a:pos x="T10" y="T11"/>
                </a:cxn>
              </a:cxnLst>
              <a:rect l="T18" t="T19" r="T20" b="T21"/>
              <a:pathLst>
                <a:path w="566" h="42">
                  <a:moveTo>
                    <a:pt x="0" y="0"/>
                  </a:moveTo>
                  <a:lnTo>
                    <a:pt x="566" y="0"/>
                  </a:lnTo>
                  <a:lnTo>
                    <a:pt x="566" y="42"/>
                  </a:lnTo>
                  <a:lnTo>
                    <a:pt x="0" y="42"/>
                  </a:lnTo>
                  <a:lnTo>
                    <a:pt x="0" y="0"/>
                  </a:lnTo>
                  <a:close/>
                </a:path>
              </a:pathLst>
            </a:custGeom>
            <a:solidFill>
              <a:srgbClr val="000000"/>
            </a:solidFill>
            <a:ln w="9525">
              <a:noFill/>
              <a:round/>
              <a:headEnd/>
              <a:tailEnd/>
            </a:ln>
          </p:spPr>
          <p:txBody>
            <a:bodyPr/>
            <a:lstStyle/>
            <a:p>
              <a:endParaRPr lang="en-US"/>
            </a:p>
          </p:txBody>
        </p:sp>
        <p:sp>
          <p:nvSpPr>
            <p:cNvPr id="5281" name="Freeform 137"/>
            <p:cNvSpPr>
              <a:spLocks/>
            </p:cNvSpPr>
            <p:nvPr/>
          </p:nvSpPr>
          <p:spPr bwMode="auto">
            <a:xfrm>
              <a:off x="4916" y="2021"/>
              <a:ext cx="12" cy="63"/>
            </a:xfrm>
            <a:custGeom>
              <a:avLst/>
              <a:gdLst>
                <a:gd name="T0" fmla="*/ 0 w 115"/>
                <a:gd name="T1" fmla="*/ 571 h 571"/>
                <a:gd name="T2" fmla="*/ 115 w 115"/>
                <a:gd name="T3" fmla="*/ 571 h 571"/>
                <a:gd name="T4" fmla="*/ 115 w 115"/>
                <a:gd name="T5" fmla="*/ 0 h 571"/>
                <a:gd name="T6" fmla="*/ 0 w 115"/>
                <a:gd name="T7" fmla="*/ 0 h 571"/>
                <a:gd name="T8" fmla="*/ 0 w 115"/>
                <a:gd name="T9" fmla="*/ 571 h 571"/>
                <a:gd name="T10" fmla="*/ 0 w 115"/>
                <a:gd name="T11" fmla="*/ 571 h 571"/>
                <a:gd name="T12" fmla="*/ 0 60000 65536"/>
                <a:gd name="T13" fmla="*/ 0 60000 65536"/>
                <a:gd name="T14" fmla="*/ 0 60000 65536"/>
                <a:gd name="T15" fmla="*/ 0 60000 65536"/>
                <a:gd name="T16" fmla="*/ 0 60000 65536"/>
                <a:gd name="T17" fmla="*/ 0 60000 65536"/>
                <a:gd name="T18" fmla="*/ 0 w 115"/>
                <a:gd name="T19" fmla="*/ 0 h 571"/>
                <a:gd name="T20" fmla="*/ 115 w 115"/>
                <a:gd name="T21" fmla="*/ 571 h 571"/>
              </a:gdLst>
              <a:ahLst/>
              <a:cxnLst>
                <a:cxn ang="T12">
                  <a:pos x="T0" y="T1"/>
                </a:cxn>
                <a:cxn ang="T13">
                  <a:pos x="T2" y="T3"/>
                </a:cxn>
                <a:cxn ang="T14">
                  <a:pos x="T4" y="T5"/>
                </a:cxn>
                <a:cxn ang="T15">
                  <a:pos x="T6" y="T7"/>
                </a:cxn>
                <a:cxn ang="T16">
                  <a:pos x="T8" y="T9"/>
                </a:cxn>
                <a:cxn ang="T17">
                  <a:pos x="T10" y="T11"/>
                </a:cxn>
              </a:cxnLst>
              <a:rect l="T18" t="T19" r="T20" b="T21"/>
              <a:pathLst>
                <a:path w="115" h="571">
                  <a:moveTo>
                    <a:pt x="0" y="571"/>
                  </a:moveTo>
                  <a:lnTo>
                    <a:pt x="115" y="571"/>
                  </a:lnTo>
                  <a:lnTo>
                    <a:pt x="115" y="0"/>
                  </a:lnTo>
                  <a:lnTo>
                    <a:pt x="0" y="0"/>
                  </a:lnTo>
                  <a:lnTo>
                    <a:pt x="0" y="571"/>
                  </a:lnTo>
                  <a:close/>
                </a:path>
              </a:pathLst>
            </a:custGeom>
            <a:solidFill>
              <a:srgbClr val="000000"/>
            </a:solidFill>
            <a:ln w="9525">
              <a:noFill/>
              <a:round/>
              <a:headEnd/>
              <a:tailEnd/>
            </a:ln>
          </p:spPr>
          <p:txBody>
            <a:bodyPr/>
            <a:lstStyle/>
            <a:p>
              <a:endParaRPr lang="en-US"/>
            </a:p>
          </p:txBody>
        </p:sp>
        <p:sp>
          <p:nvSpPr>
            <p:cNvPr id="5282" name="Freeform 138"/>
            <p:cNvSpPr>
              <a:spLocks/>
            </p:cNvSpPr>
            <p:nvPr/>
          </p:nvSpPr>
          <p:spPr bwMode="auto">
            <a:xfrm>
              <a:off x="4905" y="2025"/>
              <a:ext cx="5" cy="8"/>
            </a:xfrm>
            <a:custGeom>
              <a:avLst/>
              <a:gdLst>
                <a:gd name="T0" fmla="*/ 0 w 46"/>
                <a:gd name="T1" fmla="*/ 67 h 67"/>
                <a:gd name="T2" fmla="*/ 46 w 46"/>
                <a:gd name="T3" fmla="*/ 67 h 67"/>
                <a:gd name="T4" fmla="*/ 46 w 46"/>
                <a:gd name="T5" fmla="*/ 0 h 67"/>
                <a:gd name="T6" fmla="*/ 0 w 46"/>
                <a:gd name="T7" fmla="*/ 0 h 67"/>
                <a:gd name="T8" fmla="*/ 0 w 46"/>
                <a:gd name="T9" fmla="*/ 67 h 67"/>
                <a:gd name="T10" fmla="*/ 0 w 46"/>
                <a:gd name="T11" fmla="*/ 67 h 67"/>
                <a:gd name="T12" fmla="*/ 0 60000 65536"/>
                <a:gd name="T13" fmla="*/ 0 60000 65536"/>
                <a:gd name="T14" fmla="*/ 0 60000 65536"/>
                <a:gd name="T15" fmla="*/ 0 60000 65536"/>
                <a:gd name="T16" fmla="*/ 0 60000 65536"/>
                <a:gd name="T17" fmla="*/ 0 60000 65536"/>
                <a:gd name="T18" fmla="*/ 0 w 46"/>
                <a:gd name="T19" fmla="*/ 0 h 67"/>
                <a:gd name="T20" fmla="*/ 46 w 46"/>
                <a:gd name="T21" fmla="*/ 67 h 67"/>
              </a:gdLst>
              <a:ahLst/>
              <a:cxnLst>
                <a:cxn ang="T12">
                  <a:pos x="T0" y="T1"/>
                </a:cxn>
                <a:cxn ang="T13">
                  <a:pos x="T2" y="T3"/>
                </a:cxn>
                <a:cxn ang="T14">
                  <a:pos x="T4" y="T5"/>
                </a:cxn>
                <a:cxn ang="T15">
                  <a:pos x="T6" y="T7"/>
                </a:cxn>
                <a:cxn ang="T16">
                  <a:pos x="T8" y="T9"/>
                </a:cxn>
                <a:cxn ang="T17">
                  <a:pos x="T10" y="T11"/>
                </a:cxn>
              </a:cxnLst>
              <a:rect l="T18" t="T19" r="T20" b="T21"/>
              <a:pathLst>
                <a:path w="46" h="67">
                  <a:moveTo>
                    <a:pt x="0" y="67"/>
                  </a:moveTo>
                  <a:lnTo>
                    <a:pt x="46" y="67"/>
                  </a:lnTo>
                  <a:lnTo>
                    <a:pt x="46" y="0"/>
                  </a:lnTo>
                  <a:lnTo>
                    <a:pt x="0" y="0"/>
                  </a:lnTo>
                  <a:lnTo>
                    <a:pt x="0" y="67"/>
                  </a:lnTo>
                  <a:close/>
                </a:path>
              </a:pathLst>
            </a:custGeom>
            <a:solidFill>
              <a:srgbClr val="000000"/>
            </a:solidFill>
            <a:ln w="9525">
              <a:noFill/>
              <a:round/>
              <a:headEnd/>
              <a:tailEnd/>
            </a:ln>
          </p:spPr>
          <p:txBody>
            <a:bodyPr/>
            <a:lstStyle/>
            <a:p>
              <a:endParaRPr lang="en-US"/>
            </a:p>
          </p:txBody>
        </p:sp>
        <p:sp>
          <p:nvSpPr>
            <p:cNvPr id="5283" name="Freeform 139"/>
            <p:cNvSpPr>
              <a:spLocks/>
            </p:cNvSpPr>
            <p:nvPr/>
          </p:nvSpPr>
          <p:spPr bwMode="auto">
            <a:xfrm>
              <a:off x="4905" y="2038"/>
              <a:ext cx="5" cy="8"/>
            </a:xfrm>
            <a:custGeom>
              <a:avLst/>
              <a:gdLst>
                <a:gd name="T0" fmla="*/ 0 w 46"/>
                <a:gd name="T1" fmla="*/ 69 h 69"/>
                <a:gd name="T2" fmla="*/ 46 w 46"/>
                <a:gd name="T3" fmla="*/ 69 h 69"/>
                <a:gd name="T4" fmla="*/ 46 w 46"/>
                <a:gd name="T5" fmla="*/ 0 h 69"/>
                <a:gd name="T6" fmla="*/ 0 w 46"/>
                <a:gd name="T7" fmla="*/ 0 h 69"/>
                <a:gd name="T8" fmla="*/ 0 w 46"/>
                <a:gd name="T9" fmla="*/ 69 h 69"/>
                <a:gd name="T10" fmla="*/ 0 w 46"/>
                <a:gd name="T11" fmla="*/ 69 h 69"/>
                <a:gd name="T12" fmla="*/ 0 60000 65536"/>
                <a:gd name="T13" fmla="*/ 0 60000 65536"/>
                <a:gd name="T14" fmla="*/ 0 60000 65536"/>
                <a:gd name="T15" fmla="*/ 0 60000 65536"/>
                <a:gd name="T16" fmla="*/ 0 60000 65536"/>
                <a:gd name="T17" fmla="*/ 0 60000 65536"/>
                <a:gd name="T18" fmla="*/ 0 w 46"/>
                <a:gd name="T19" fmla="*/ 0 h 69"/>
                <a:gd name="T20" fmla="*/ 46 w 46"/>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6" h="69">
                  <a:moveTo>
                    <a:pt x="0" y="69"/>
                  </a:moveTo>
                  <a:lnTo>
                    <a:pt x="46" y="69"/>
                  </a:lnTo>
                  <a:lnTo>
                    <a:pt x="46" y="0"/>
                  </a:lnTo>
                  <a:lnTo>
                    <a:pt x="0" y="0"/>
                  </a:lnTo>
                  <a:lnTo>
                    <a:pt x="0" y="69"/>
                  </a:lnTo>
                  <a:close/>
                </a:path>
              </a:pathLst>
            </a:custGeom>
            <a:solidFill>
              <a:srgbClr val="000000"/>
            </a:solidFill>
            <a:ln w="9525">
              <a:noFill/>
              <a:round/>
              <a:headEnd/>
              <a:tailEnd/>
            </a:ln>
          </p:spPr>
          <p:txBody>
            <a:bodyPr/>
            <a:lstStyle/>
            <a:p>
              <a:endParaRPr lang="en-US"/>
            </a:p>
          </p:txBody>
        </p:sp>
        <p:sp>
          <p:nvSpPr>
            <p:cNvPr id="5284" name="Freeform 140"/>
            <p:cNvSpPr>
              <a:spLocks/>
            </p:cNvSpPr>
            <p:nvPr/>
          </p:nvSpPr>
          <p:spPr bwMode="auto">
            <a:xfrm>
              <a:off x="4905" y="2077"/>
              <a:ext cx="5" cy="7"/>
            </a:xfrm>
            <a:custGeom>
              <a:avLst/>
              <a:gdLst>
                <a:gd name="T0" fmla="*/ 0 w 46"/>
                <a:gd name="T1" fmla="*/ 68 h 68"/>
                <a:gd name="T2" fmla="*/ 46 w 46"/>
                <a:gd name="T3" fmla="*/ 68 h 68"/>
                <a:gd name="T4" fmla="*/ 46 w 46"/>
                <a:gd name="T5" fmla="*/ 0 h 68"/>
                <a:gd name="T6" fmla="*/ 0 w 46"/>
                <a:gd name="T7" fmla="*/ 0 h 68"/>
                <a:gd name="T8" fmla="*/ 0 w 46"/>
                <a:gd name="T9" fmla="*/ 68 h 68"/>
                <a:gd name="T10" fmla="*/ 0 w 46"/>
                <a:gd name="T11" fmla="*/ 68 h 68"/>
                <a:gd name="T12" fmla="*/ 0 60000 65536"/>
                <a:gd name="T13" fmla="*/ 0 60000 65536"/>
                <a:gd name="T14" fmla="*/ 0 60000 65536"/>
                <a:gd name="T15" fmla="*/ 0 60000 65536"/>
                <a:gd name="T16" fmla="*/ 0 60000 65536"/>
                <a:gd name="T17" fmla="*/ 0 60000 65536"/>
                <a:gd name="T18" fmla="*/ 0 w 46"/>
                <a:gd name="T19" fmla="*/ 0 h 68"/>
                <a:gd name="T20" fmla="*/ 46 w 46"/>
                <a:gd name="T21" fmla="*/ 68 h 68"/>
              </a:gdLst>
              <a:ahLst/>
              <a:cxnLst>
                <a:cxn ang="T12">
                  <a:pos x="T0" y="T1"/>
                </a:cxn>
                <a:cxn ang="T13">
                  <a:pos x="T2" y="T3"/>
                </a:cxn>
                <a:cxn ang="T14">
                  <a:pos x="T4" y="T5"/>
                </a:cxn>
                <a:cxn ang="T15">
                  <a:pos x="T6" y="T7"/>
                </a:cxn>
                <a:cxn ang="T16">
                  <a:pos x="T8" y="T9"/>
                </a:cxn>
                <a:cxn ang="T17">
                  <a:pos x="T10" y="T11"/>
                </a:cxn>
              </a:cxnLst>
              <a:rect l="T18" t="T19" r="T20" b="T21"/>
              <a:pathLst>
                <a:path w="46" h="68">
                  <a:moveTo>
                    <a:pt x="0" y="68"/>
                  </a:moveTo>
                  <a:lnTo>
                    <a:pt x="46" y="68"/>
                  </a:lnTo>
                  <a:lnTo>
                    <a:pt x="46" y="0"/>
                  </a:lnTo>
                  <a:lnTo>
                    <a:pt x="0" y="0"/>
                  </a:lnTo>
                  <a:lnTo>
                    <a:pt x="0" y="68"/>
                  </a:lnTo>
                  <a:close/>
                </a:path>
              </a:pathLst>
            </a:custGeom>
            <a:solidFill>
              <a:srgbClr val="000000"/>
            </a:solidFill>
            <a:ln w="9525">
              <a:noFill/>
              <a:round/>
              <a:headEnd/>
              <a:tailEnd/>
            </a:ln>
          </p:spPr>
          <p:txBody>
            <a:bodyPr/>
            <a:lstStyle/>
            <a:p>
              <a:endParaRPr lang="en-US"/>
            </a:p>
          </p:txBody>
        </p:sp>
        <p:sp>
          <p:nvSpPr>
            <p:cNvPr id="5285" name="Freeform 141"/>
            <p:cNvSpPr>
              <a:spLocks/>
            </p:cNvSpPr>
            <p:nvPr/>
          </p:nvSpPr>
          <p:spPr bwMode="auto">
            <a:xfrm>
              <a:off x="4894" y="2077"/>
              <a:ext cx="5" cy="7"/>
            </a:xfrm>
            <a:custGeom>
              <a:avLst/>
              <a:gdLst>
                <a:gd name="T0" fmla="*/ 0 w 46"/>
                <a:gd name="T1" fmla="*/ 68 h 68"/>
                <a:gd name="T2" fmla="*/ 46 w 46"/>
                <a:gd name="T3" fmla="*/ 68 h 68"/>
                <a:gd name="T4" fmla="*/ 46 w 46"/>
                <a:gd name="T5" fmla="*/ 0 h 68"/>
                <a:gd name="T6" fmla="*/ 0 w 46"/>
                <a:gd name="T7" fmla="*/ 0 h 68"/>
                <a:gd name="T8" fmla="*/ 0 w 46"/>
                <a:gd name="T9" fmla="*/ 68 h 68"/>
                <a:gd name="T10" fmla="*/ 0 w 46"/>
                <a:gd name="T11" fmla="*/ 68 h 68"/>
                <a:gd name="T12" fmla="*/ 0 60000 65536"/>
                <a:gd name="T13" fmla="*/ 0 60000 65536"/>
                <a:gd name="T14" fmla="*/ 0 60000 65536"/>
                <a:gd name="T15" fmla="*/ 0 60000 65536"/>
                <a:gd name="T16" fmla="*/ 0 60000 65536"/>
                <a:gd name="T17" fmla="*/ 0 60000 65536"/>
                <a:gd name="T18" fmla="*/ 0 w 46"/>
                <a:gd name="T19" fmla="*/ 0 h 68"/>
                <a:gd name="T20" fmla="*/ 46 w 46"/>
                <a:gd name="T21" fmla="*/ 68 h 68"/>
              </a:gdLst>
              <a:ahLst/>
              <a:cxnLst>
                <a:cxn ang="T12">
                  <a:pos x="T0" y="T1"/>
                </a:cxn>
                <a:cxn ang="T13">
                  <a:pos x="T2" y="T3"/>
                </a:cxn>
                <a:cxn ang="T14">
                  <a:pos x="T4" y="T5"/>
                </a:cxn>
                <a:cxn ang="T15">
                  <a:pos x="T6" y="T7"/>
                </a:cxn>
                <a:cxn ang="T16">
                  <a:pos x="T8" y="T9"/>
                </a:cxn>
                <a:cxn ang="T17">
                  <a:pos x="T10" y="T11"/>
                </a:cxn>
              </a:cxnLst>
              <a:rect l="T18" t="T19" r="T20" b="T21"/>
              <a:pathLst>
                <a:path w="46" h="68">
                  <a:moveTo>
                    <a:pt x="0" y="68"/>
                  </a:moveTo>
                  <a:lnTo>
                    <a:pt x="46" y="68"/>
                  </a:lnTo>
                  <a:lnTo>
                    <a:pt x="46" y="0"/>
                  </a:lnTo>
                  <a:lnTo>
                    <a:pt x="0" y="0"/>
                  </a:lnTo>
                  <a:lnTo>
                    <a:pt x="0" y="68"/>
                  </a:lnTo>
                  <a:close/>
                </a:path>
              </a:pathLst>
            </a:custGeom>
            <a:solidFill>
              <a:srgbClr val="000000"/>
            </a:solidFill>
            <a:ln w="9525">
              <a:noFill/>
              <a:round/>
              <a:headEnd/>
              <a:tailEnd/>
            </a:ln>
          </p:spPr>
          <p:txBody>
            <a:bodyPr/>
            <a:lstStyle/>
            <a:p>
              <a:endParaRPr lang="en-US"/>
            </a:p>
          </p:txBody>
        </p:sp>
        <p:sp>
          <p:nvSpPr>
            <p:cNvPr id="5286" name="Freeform 142"/>
            <p:cNvSpPr>
              <a:spLocks/>
            </p:cNvSpPr>
            <p:nvPr/>
          </p:nvSpPr>
          <p:spPr bwMode="auto">
            <a:xfrm>
              <a:off x="4883" y="2077"/>
              <a:ext cx="5" cy="7"/>
            </a:xfrm>
            <a:custGeom>
              <a:avLst/>
              <a:gdLst>
                <a:gd name="T0" fmla="*/ 0 w 45"/>
                <a:gd name="T1" fmla="*/ 68 h 68"/>
                <a:gd name="T2" fmla="*/ 45 w 45"/>
                <a:gd name="T3" fmla="*/ 68 h 68"/>
                <a:gd name="T4" fmla="*/ 45 w 45"/>
                <a:gd name="T5" fmla="*/ 0 h 68"/>
                <a:gd name="T6" fmla="*/ 0 w 45"/>
                <a:gd name="T7" fmla="*/ 0 h 68"/>
                <a:gd name="T8" fmla="*/ 0 w 45"/>
                <a:gd name="T9" fmla="*/ 68 h 68"/>
                <a:gd name="T10" fmla="*/ 0 w 45"/>
                <a:gd name="T11" fmla="*/ 68 h 68"/>
                <a:gd name="T12" fmla="*/ 0 60000 65536"/>
                <a:gd name="T13" fmla="*/ 0 60000 65536"/>
                <a:gd name="T14" fmla="*/ 0 60000 65536"/>
                <a:gd name="T15" fmla="*/ 0 60000 65536"/>
                <a:gd name="T16" fmla="*/ 0 60000 65536"/>
                <a:gd name="T17" fmla="*/ 0 60000 65536"/>
                <a:gd name="T18" fmla="*/ 0 w 45"/>
                <a:gd name="T19" fmla="*/ 0 h 68"/>
                <a:gd name="T20" fmla="*/ 45 w 45"/>
                <a:gd name="T21" fmla="*/ 68 h 68"/>
              </a:gdLst>
              <a:ahLst/>
              <a:cxnLst>
                <a:cxn ang="T12">
                  <a:pos x="T0" y="T1"/>
                </a:cxn>
                <a:cxn ang="T13">
                  <a:pos x="T2" y="T3"/>
                </a:cxn>
                <a:cxn ang="T14">
                  <a:pos x="T4" y="T5"/>
                </a:cxn>
                <a:cxn ang="T15">
                  <a:pos x="T6" y="T7"/>
                </a:cxn>
                <a:cxn ang="T16">
                  <a:pos x="T8" y="T9"/>
                </a:cxn>
                <a:cxn ang="T17">
                  <a:pos x="T10" y="T11"/>
                </a:cxn>
              </a:cxnLst>
              <a:rect l="T18" t="T19" r="T20" b="T21"/>
              <a:pathLst>
                <a:path w="45" h="68">
                  <a:moveTo>
                    <a:pt x="0" y="68"/>
                  </a:moveTo>
                  <a:lnTo>
                    <a:pt x="45" y="68"/>
                  </a:lnTo>
                  <a:lnTo>
                    <a:pt x="45" y="0"/>
                  </a:lnTo>
                  <a:lnTo>
                    <a:pt x="0" y="0"/>
                  </a:lnTo>
                  <a:lnTo>
                    <a:pt x="0" y="68"/>
                  </a:lnTo>
                  <a:close/>
                </a:path>
              </a:pathLst>
            </a:custGeom>
            <a:solidFill>
              <a:srgbClr val="000000"/>
            </a:solidFill>
            <a:ln w="9525">
              <a:noFill/>
              <a:round/>
              <a:headEnd/>
              <a:tailEnd/>
            </a:ln>
          </p:spPr>
          <p:txBody>
            <a:bodyPr/>
            <a:lstStyle/>
            <a:p>
              <a:endParaRPr lang="en-US"/>
            </a:p>
          </p:txBody>
        </p:sp>
        <p:sp>
          <p:nvSpPr>
            <p:cNvPr id="5287" name="Freeform 143"/>
            <p:cNvSpPr>
              <a:spLocks/>
            </p:cNvSpPr>
            <p:nvPr/>
          </p:nvSpPr>
          <p:spPr bwMode="auto">
            <a:xfrm>
              <a:off x="4872" y="2077"/>
              <a:ext cx="5" cy="7"/>
            </a:xfrm>
            <a:custGeom>
              <a:avLst/>
              <a:gdLst>
                <a:gd name="T0" fmla="*/ 0 w 46"/>
                <a:gd name="T1" fmla="*/ 68 h 68"/>
                <a:gd name="T2" fmla="*/ 46 w 46"/>
                <a:gd name="T3" fmla="*/ 68 h 68"/>
                <a:gd name="T4" fmla="*/ 46 w 46"/>
                <a:gd name="T5" fmla="*/ 0 h 68"/>
                <a:gd name="T6" fmla="*/ 0 w 46"/>
                <a:gd name="T7" fmla="*/ 0 h 68"/>
                <a:gd name="T8" fmla="*/ 0 w 46"/>
                <a:gd name="T9" fmla="*/ 68 h 68"/>
                <a:gd name="T10" fmla="*/ 0 w 46"/>
                <a:gd name="T11" fmla="*/ 68 h 68"/>
                <a:gd name="T12" fmla="*/ 0 60000 65536"/>
                <a:gd name="T13" fmla="*/ 0 60000 65536"/>
                <a:gd name="T14" fmla="*/ 0 60000 65536"/>
                <a:gd name="T15" fmla="*/ 0 60000 65536"/>
                <a:gd name="T16" fmla="*/ 0 60000 65536"/>
                <a:gd name="T17" fmla="*/ 0 60000 65536"/>
                <a:gd name="T18" fmla="*/ 0 w 46"/>
                <a:gd name="T19" fmla="*/ 0 h 68"/>
                <a:gd name="T20" fmla="*/ 46 w 46"/>
                <a:gd name="T21" fmla="*/ 68 h 68"/>
              </a:gdLst>
              <a:ahLst/>
              <a:cxnLst>
                <a:cxn ang="T12">
                  <a:pos x="T0" y="T1"/>
                </a:cxn>
                <a:cxn ang="T13">
                  <a:pos x="T2" y="T3"/>
                </a:cxn>
                <a:cxn ang="T14">
                  <a:pos x="T4" y="T5"/>
                </a:cxn>
                <a:cxn ang="T15">
                  <a:pos x="T6" y="T7"/>
                </a:cxn>
                <a:cxn ang="T16">
                  <a:pos x="T8" y="T9"/>
                </a:cxn>
                <a:cxn ang="T17">
                  <a:pos x="T10" y="T11"/>
                </a:cxn>
              </a:cxnLst>
              <a:rect l="T18" t="T19" r="T20" b="T21"/>
              <a:pathLst>
                <a:path w="46" h="68">
                  <a:moveTo>
                    <a:pt x="0" y="68"/>
                  </a:moveTo>
                  <a:lnTo>
                    <a:pt x="46" y="68"/>
                  </a:lnTo>
                  <a:lnTo>
                    <a:pt x="46" y="0"/>
                  </a:lnTo>
                  <a:lnTo>
                    <a:pt x="0" y="0"/>
                  </a:lnTo>
                  <a:lnTo>
                    <a:pt x="0" y="68"/>
                  </a:lnTo>
                  <a:close/>
                </a:path>
              </a:pathLst>
            </a:custGeom>
            <a:solidFill>
              <a:srgbClr val="000000"/>
            </a:solidFill>
            <a:ln w="9525">
              <a:noFill/>
              <a:round/>
              <a:headEnd/>
              <a:tailEnd/>
            </a:ln>
          </p:spPr>
          <p:txBody>
            <a:bodyPr/>
            <a:lstStyle/>
            <a:p>
              <a:endParaRPr lang="en-US"/>
            </a:p>
          </p:txBody>
        </p:sp>
        <p:sp>
          <p:nvSpPr>
            <p:cNvPr id="5288" name="Freeform 144"/>
            <p:cNvSpPr>
              <a:spLocks/>
            </p:cNvSpPr>
            <p:nvPr/>
          </p:nvSpPr>
          <p:spPr bwMode="auto">
            <a:xfrm>
              <a:off x="4861" y="2077"/>
              <a:ext cx="5" cy="7"/>
            </a:xfrm>
            <a:custGeom>
              <a:avLst/>
              <a:gdLst>
                <a:gd name="T0" fmla="*/ 0 w 45"/>
                <a:gd name="T1" fmla="*/ 68 h 68"/>
                <a:gd name="T2" fmla="*/ 45 w 45"/>
                <a:gd name="T3" fmla="*/ 68 h 68"/>
                <a:gd name="T4" fmla="*/ 45 w 45"/>
                <a:gd name="T5" fmla="*/ 0 h 68"/>
                <a:gd name="T6" fmla="*/ 0 w 45"/>
                <a:gd name="T7" fmla="*/ 0 h 68"/>
                <a:gd name="T8" fmla="*/ 0 w 45"/>
                <a:gd name="T9" fmla="*/ 68 h 68"/>
                <a:gd name="T10" fmla="*/ 0 w 45"/>
                <a:gd name="T11" fmla="*/ 68 h 68"/>
                <a:gd name="T12" fmla="*/ 0 60000 65536"/>
                <a:gd name="T13" fmla="*/ 0 60000 65536"/>
                <a:gd name="T14" fmla="*/ 0 60000 65536"/>
                <a:gd name="T15" fmla="*/ 0 60000 65536"/>
                <a:gd name="T16" fmla="*/ 0 60000 65536"/>
                <a:gd name="T17" fmla="*/ 0 60000 65536"/>
                <a:gd name="T18" fmla="*/ 0 w 45"/>
                <a:gd name="T19" fmla="*/ 0 h 68"/>
                <a:gd name="T20" fmla="*/ 45 w 45"/>
                <a:gd name="T21" fmla="*/ 68 h 68"/>
              </a:gdLst>
              <a:ahLst/>
              <a:cxnLst>
                <a:cxn ang="T12">
                  <a:pos x="T0" y="T1"/>
                </a:cxn>
                <a:cxn ang="T13">
                  <a:pos x="T2" y="T3"/>
                </a:cxn>
                <a:cxn ang="T14">
                  <a:pos x="T4" y="T5"/>
                </a:cxn>
                <a:cxn ang="T15">
                  <a:pos x="T6" y="T7"/>
                </a:cxn>
                <a:cxn ang="T16">
                  <a:pos x="T8" y="T9"/>
                </a:cxn>
                <a:cxn ang="T17">
                  <a:pos x="T10" y="T11"/>
                </a:cxn>
              </a:cxnLst>
              <a:rect l="T18" t="T19" r="T20" b="T21"/>
              <a:pathLst>
                <a:path w="45" h="68">
                  <a:moveTo>
                    <a:pt x="0" y="68"/>
                  </a:moveTo>
                  <a:lnTo>
                    <a:pt x="45" y="68"/>
                  </a:lnTo>
                  <a:lnTo>
                    <a:pt x="45" y="0"/>
                  </a:lnTo>
                  <a:lnTo>
                    <a:pt x="0" y="0"/>
                  </a:lnTo>
                  <a:lnTo>
                    <a:pt x="0" y="68"/>
                  </a:lnTo>
                  <a:close/>
                </a:path>
              </a:pathLst>
            </a:custGeom>
            <a:solidFill>
              <a:srgbClr val="000000"/>
            </a:solidFill>
            <a:ln w="9525">
              <a:noFill/>
              <a:round/>
              <a:headEnd/>
              <a:tailEnd/>
            </a:ln>
          </p:spPr>
          <p:txBody>
            <a:bodyPr/>
            <a:lstStyle/>
            <a:p>
              <a:endParaRPr lang="en-US"/>
            </a:p>
          </p:txBody>
        </p:sp>
        <p:sp>
          <p:nvSpPr>
            <p:cNvPr id="5289" name="Freeform 145"/>
            <p:cNvSpPr>
              <a:spLocks/>
            </p:cNvSpPr>
            <p:nvPr/>
          </p:nvSpPr>
          <p:spPr bwMode="auto">
            <a:xfrm>
              <a:off x="4850" y="2077"/>
              <a:ext cx="5" cy="7"/>
            </a:xfrm>
            <a:custGeom>
              <a:avLst/>
              <a:gdLst>
                <a:gd name="T0" fmla="*/ 0 w 46"/>
                <a:gd name="T1" fmla="*/ 68 h 68"/>
                <a:gd name="T2" fmla="*/ 46 w 46"/>
                <a:gd name="T3" fmla="*/ 68 h 68"/>
                <a:gd name="T4" fmla="*/ 46 w 46"/>
                <a:gd name="T5" fmla="*/ 0 h 68"/>
                <a:gd name="T6" fmla="*/ 0 w 46"/>
                <a:gd name="T7" fmla="*/ 0 h 68"/>
                <a:gd name="T8" fmla="*/ 0 w 46"/>
                <a:gd name="T9" fmla="*/ 68 h 68"/>
                <a:gd name="T10" fmla="*/ 0 w 46"/>
                <a:gd name="T11" fmla="*/ 68 h 68"/>
                <a:gd name="T12" fmla="*/ 0 60000 65536"/>
                <a:gd name="T13" fmla="*/ 0 60000 65536"/>
                <a:gd name="T14" fmla="*/ 0 60000 65536"/>
                <a:gd name="T15" fmla="*/ 0 60000 65536"/>
                <a:gd name="T16" fmla="*/ 0 60000 65536"/>
                <a:gd name="T17" fmla="*/ 0 60000 65536"/>
                <a:gd name="T18" fmla="*/ 0 w 46"/>
                <a:gd name="T19" fmla="*/ 0 h 68"/>
                <a:gd name="T20" fmla="*/ 46 w 46"/>
                <a:gd name="T21" fmla="*/ 68 h 68"/>
              </a:gdLst>
              <a:ahLst/>
              <a:cxnLst>
                <a:cxn ang="T12">
                  <a:pos x="T0" y="T1"/>
                </a:cxn>
                <a:cxn ang="T13">
                  <a:pos x="T2" y="T3"/>
                </a:cxn>
                <a:cxn ang="T14">
                  <a:pos x="T4" y="T5"/>
                </a:cxn>
                <a:cxn ang="T15">
                  <a:pos x="T6" y="T7"/>
                </a:cxn>
                <a:cxn ang="T16">
                  <a:pos x="T8" y="T9"/>
                </a:cxn>
                <a:cxn ang="T17">
                  <a:pos x="T10" y="T11"/>
                </a:cxn>
              </a:cxnLst>
              <a:rect l="T18" t="T19" r="T20" b="T21"/>
              <a:pathLst>
                <a:path w="46" h="68">
                  <a:moveTo>
                    <a:pt x="0" y="68"/>
                  </a:moveTo>
                  <a:lnTo>
                    <a:pt x="46" y="68"/>
                  </a:lnTo>
                  <a:lnTo>
                    <a:pt x="46" y="0"/>
                  </a:lnTo>
                  <a:lnTo>
                    <a:pt x="0" y="0"/>
                  </a:lnTo>
                  <a:lnTo>
                    <a:pt x="0" y="68"/>
                  </a:lnTo>
                  <a:close/>
                </a:path>
              </a:pathLst>
            </a:custGeom>
            <a:solidFill>
              <a:srgbClr val="000000"/>
            </a:solidFill>
            <a:ln w="9525">
              <a:noFill/>
              <a:round/>
              <a:headEnd/>
              <a:tailEnd/>
            </a:ln>
          </p:spPr>
          <p:txBody>
            <a:bodyPr/>
            <a:lstStyle/>
            <a:p>
              <a:endParaRPr lang="en-US"/>
            </a:p>
          </p:txBody>
        </p:sp>
        <p:sp>
          <p:nvSpPr>
            <p:cNvPr id="5290" name="Freeform 146"/>
            <p:cNvSpPr>
              <a:spLocks/>
            </p:cNvSpPr>
            <p:nvPr/>
          </p:nvSpPr>
          <p:spPr bwMode="auto">
            <a:xfrm>
              <a:off x="4905" y="2064"/>
              <a:ext cx="5" cy="8"/>
            </a:xfrm>
            <a:custGeom>
              <a:avLst/>
              <a:gdLst>
                <a:gd name="T0" fmla="*/ 0 w 46"/>
                <a:gd name="T1" fmla="*/ 69 h 69"/>
                <a:gd name="T2" fmla="*/ 46 w 46"/>
                <a:gd name="T3" fmla="*/ 69 h 69"/>
                <a:gd name="T4" fmla="*/ 46 w 46"/>
                <a:gd name="T5" fmla="*/ 0 h 69"/>
                <a:gd name="T6" fmla="*/ 0 w 46"/>
                <a:gd name="T7" fmla="*/ 0 h 69"/>
                <a:gd name="T8" fmla="*/ 0 w 46"/>
                <a:gd name="T9" fmla="*/ 69 h 69"/>
                <a:gd name="T10" fmla="*/ 0 w 46"/>
                <a:gd name="T11" fmla="*/ 69 h 69"/>
                <a:gd name="T12" fmla="*/ 0 60000 65536"/>
                <a:gd name="T13" fmla="*/ 0 60000 65536"/>
                <a:gd name="T14" fmla="*/ 0 60000 65536"/>
                <a:gd name="T15" fmla="*/ 0 60000 65536"/>
                <a:gd name="T16" fmla="*/ 0 60000 65536"/>
                <a:gd name="T17" fmla="*/ 0 60000 65536"/>
                <a:gd name="T18" fmla="*/ 0 w 46"/>
                <a:gd name="T19" fmla="*/ 0 h 69"/>
                <a:gd name="T20" fmla="*/ 46 w 46"/>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6" h="69">
                  <a:moveTo>
                    <a:pt x="0" y="69"/>
                  </a:moveTo>
                  <a:lnTo>
                    <a:pt x="46" y="69"/>
                  </a:lnTo>
                  <a:lnTo>
                    <a:pt x="46" y="0"/>
                  </a:lnTo>
                  <a:lnTo>
                    <a:pt x="0" y="0"/>
                  </a:lnTo>
                  <a:lnTo>
                    <a:pt x="0" y="69"/>
                  </a:lnTo>
                  <a:close/>
                </a:path>
              </a:pathLst>
            </a:custGeom>
            <a:solidFill>
              <a:srgbClr val="000000"/>
            </a:solidFill>
            <a:ln w="9525">
              <a:noFill/>
              <a:round/>
              <a:headEnd/>
              <a:tailEnd/>
            </a:ln>
          </p:spPr>
          <p:txBody>
            <a:bodyPr/>
            <a:lstStyle/>
            <a:p>
              <a:endParaRPr lang="en-US"/>
            </a:p>
          </p:txBody>
        </p:sp>
        <p:sp>
          <p:nvSpPr>
            <p:cNvPr id="5291" name="Freeform 147"/>
            <p:cNvSpPr>
              <a:spLocks/>
            </p:cNvSpPr>
            <p:nvPr/>
          </p:nvSpPr>
          <p:spPr bwMode="auto">
            <a:xfrm>
              <a:off x="4894" y="2064"/>
              <a:ext cx="5" cy="8"/>
            </a:xfrm>
            <a:custGeom>
              <a:avLst/>
              <a:gdLst>
                <a:gd name="T0" fmla="*/ 0 w 46"/>
                <a:gd name="T1" fmla="*/ 69 h 69"/>
                <a:gd name="T2" fmla="*/ 46 w 46"/>
                <a:gd name="T3" fmla="*/ 69 h 69"/>
                <a:gd name="T4" fmla="*/ 46 w 46"/>
                <a:gd name="T5" fmla="*/ 0 h 69"/>
                <a:gd name="T6" fmla="*/ 0 w 46"/>
                <a:gd name="T7" fmla="*/ 0 h 69"/>
                <a:gd name="T8" fmla="*/ 0 w 46"/>
                <a:gd name="T9" fmla="*/ 69 h 69"/>
                <a:gd name="T10" fmla="*/ 0 w 46"/>
                <a:gd name="T11" fmla="*/ 69 h 69"/>
                <a:gd name="T12" fmla="*/ 0 60000 65536"/>
                <a:gd name="T13" fmla="*/ 0 60000 65536"/>
                <a:gd name="T14" fmla="*/ 0 60000 65536"/>
                <a:gd name="T15" fmla="*/ 0 60000 65536"/>
                <a:gd name="T16" fmla="*/ 0 60000 65536"/>
                <a:gd name="T17" fmla="*/ 0 60000 65536"/>
                <a:gd name="T18" fmla="*/ 0 w 46"/>
                <a:gd name="T19" fmla="*/ 0 h 69"/>
                <a:gd name="T20" fmla="*/ 46 w 46"/>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6" h="69">
                  <a:moveTo>
                    <a:pt x="0" y="69"/>
                  </a:moveTo>
                  <a:lnTo>
                    <a:pt x="46" y="69"/>
                  </a:lnTo>
                  <a:lnTo>
                    <a:pt x="46" y="0"/>
                  </a:lnTo>
                  <a:lnTo>
                    <a:pt x="0" y="0"/>
                  </a:lnTo>
                  <a:lnTo>
                    <a:pt x="0" y="69"/>
                  </a:lnTo>
                  <a:close/>
                </a:path>
              </a:pathLst>
            </a:custGeom>
            <a:solidFill>
              <a:srgbClr val="000000"/>
            </a:solidFill>
            <a:ln w="9525">
              <a:noFill/>
              <a:round/>
              <a:headEnd/>
              <a:tailEnd/>
            </a:ln>
          </p:spPr>
          <p:txBody>
            <a:bodyPr/>
            <a:lstStyle/>
            <a:p>
              <a:endParaRPr lang="en-US"/>
            </a:p>
          </p:txBody>
        </p:sp>
        <p:sp>
          <p:nvSpPr>
            <p:cNvPr id="5292" name="Freeform 148"/>
            <p:cNvSpPr>
              <a:spLocks/>
            </p:cNvSpPr>
            <p:nvPr/>
          </p:nvSpPr>
          <p:spPr bwMode="auto">
            <a:xfrm>
              <a:off x="4883" y="2064"/>
              <a:ext cx="5" cy="8"/>
            </a:xfrm>
            <a:custGeom>
              <a:avLst/>
              <a:gdLst>
                <a:gd name="T0" fmla="*/ 0 w 45"/>
                <a:gd name="T1" fmla="*/ 69 h 69"/>
                <a:gd name="T2" fmla="*/ 45 w 45"/>
                <a:gd name="T3" fmla="*/ 69 h 69"/>
                <a:gd name="T4" fmla="*/ 45 w 45"/>
                <a:gd name="T5" fmla="*/ 0 h 69"/>
                <a:gd name="T6" fmla="*/ 0 w 45"/>
                <a:gd name="T7" fmla="*/ 0 h 69"/>
                <a:gd name="T8" fmla="*/ 0 w 45"/>
                <a:gd name="T9" fmla="*/ 69 h 69"/>
                <a:gd name="T10" fmla="*/ 0 w 45"/>
                <a:gd name="T11" fmla="*/ 69 h 69"/>
                <a:gd name="T12" fmla="*/ 0 60000 65536"/>
                <a:gd name="T13" fmla="*/ 0 60000 65536"/>
                <a:gd name="T14" fmla="*/ 0 60000 65536"/>
                <a:gd name="T15" fmla="*/ 0 60000 65536"/>
                <a:gd name="T16" fmla="*/ 0 60000 65536"/>
                <a:gd name="T17" fmla="*/ 0 60000 65536"/>
                <a:gd name="T18" fmla="*/ 0 w 45"/>
                <a:gd name="T19" fmla="*/ 0 h 69"/>
                <a:gd name="T20" fmla="*/ 45 w 45"/>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5" h="69">
                  <a:moveTo>
                    <a:pt x="0" y="69"/>
                  </a:moveTo>
                  <a:lnTo>
                    <a:pt x="45" y="69"/>
                  </a:lnTo>
                  <a:lnTo>
                    <a:pt x="45" y="0"/>
                  </a:lnTo>
                  <a:lnTo>
                    <a:pt x="0" y="0"/>
                  </a:lnTo>
                  <a:lnTo>
                    <a:pt x="0" y="69"/>
                  </a:lnTo>
                  <a:close/>
                </a:path>
              </a:pathLst>
            </a:custGeom>
            <a:solidFill>
              <a:srgbClr val="000000"/>
            </a:solidFill>
            <a:ln w="9525">
              <a:noFill/>
              <a:round/>
              <a:headEnd/>
              <a:tailEnd/>
            </a:ln>
          </p:spPr>
          <p:txBody>
            <a:bodyPr/>
            <a:lstStyle/>
            <a:p>
              <a:endParaRPr lang="en-US"/>
            </a:p>
          </p:txBody>
        </p:sp>
        <p:sp>
          <p:nvSpPr>
            <p:cNvPr id="5293" name="Freeform 149"/>
            <p:cNvSpPr>
              <a:spLocks/>
            </p:cNvSpPr>
            <p:nvPr/>
          </p:nvSpPr>
          <p:spPr bwMode="auto">
            <a:xfrm>
              <a:off x="4872" y="2064"/>
              <a:ext cx="5" cy="8"/>
            </a:xfrm>
            <a:custGeom>
              <a:avLst/>
              <a:gdLst>
                <a:gd name="T0" fmla="*/ 0 w 46"/>
                <a:gd name="T1" fmla="*/ 69 h 69"/>
                <a:gd name="T2" fmla="*/ 46 w 46"/>
                <a:gd name="T3" fmla="*/ 69 h 69"/>
                <a:gd name="T4" fmla="*/ 46 w 46"/>
                <a:gd name="T5" fmla="*/ 0 h 69"/>
                <a:gd name="T6" fmla="*/ 0 w 46"/>
                <a:gd name="T7" fmla="*/ 0 h 69"/>
                <a:gd name="T8" fmla="*/ 0 w 46"/>
                <a:gd name="T9" fmla="*/ 69 h 69"/>
                <a:gd name="T10" fmla="*/ 0 w 46"/>
                <a:gd name="T11" fmla="*/ 69 h 69"/>
                <a:gd name="T12" fmla="*/ 0 60000 65536"/>
                <a:gd name="T13" fmla="*/ 0 60000 65536"/>
                <a:gd name="T14" fmla="*/ 0 60000 65536"/>
                <a:gd name="T15" fmla="*/ 0 60000 65536"/>
                <a:gd name="T16" fmla="*/ 0 60000 65536"/>
                <a:gd name="T17" fmla="*/ 0 60000 65536"/>
                <a:gd name="T18" fmla="*/ 0 w 46"/>
                <a:gd name="T19" fmla="*/ 0 h 69"/>
                <a:gd name="T20" fmla="*/ 46 w 46"/>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6" h="69">
                  <a:moveTo>
                    <a:pt x="0" y="69"/>
                  </a:moveTo>
                  <a:lnTo>
                    <a:pt x="46" y="69"/>
                  </a:lnTo>
                  <a:lnTo>
                    <a:pt x="46" y="0"/>
                  </a:lnTo>
                  <a:lnTo>
                    <a:pt x="0" y="0"/>
                  </a:lnTo>
                  <a:lnTo>
                    <a:pt x="0" y="69"/>
                  </a:lnTo>
                  <a:close/>
                </a:path>
              </a:pathLst>
            </a:custGeom>
            <a:solidFill>
              <a:srgbClr val="000000"/>
            </a:solidFill>
            <a:ln w="9525">
              <a:noFill/>
              <a:round/>
              <a:headEnd/>
              <a:tailEnd/>
            </a:ln>
          </p:spPr>
          <p:txBody>
            <a:bodyPr/>
            <a:lstStyle/>
            <a:p>
              <a:endParaRPr lang="en-US"/>
            </a:p>
          </p:txBody>
        </p:sp>
        <p:sp>
          <p:nvSpPr>
            <p:cNvPr id="5294" name="Freeform 150"/>
            <p:cNvSpPr>
              <a:spLocks/>
            </p:cNvSpPr>
            <p:nvPr/>
          </p:nvSpPr>
          <p:spPr bwMode="auto">
            <a:xfrm>
              <a:off x="4861" y="2064"/>
              <a:ext cx="5" cy="8"/>
            </a:xfrm>
            <a:custGeom>
              <a:avLst/>
              <a:gdLst>
                <a:gd name="T0" fmla="*/ 0 w 45"/>
                <a:gd name="T1" fmla="*/ 69 h 69"/>
                <a:gd name="T2" fmla="*/ 45 w 45"/>
                <a:gd name="T3" fmla="*/ 69 h 69"/>
                <a:gd name="T4" fmla="*/ 45 w 45"/>
                <a:gd name="T5" fmla="*/ 0 h 69"/>
                <a:gd name="T6" fmla="*/ 0 w 45"/>
                <a:gd name="T7" fmla="*/ 0 h 69"/>
                <a:gd name="T8" fmla="*/ 0 w 45"/>
                <a:gd name="T9" fmla="*/ 69 h 69"/>
                <a:gd name="T10" fmla="*/ 0 w 45"/>
                <a:gd name="T11" fmla="*/ 69 h 69"/>
                <a:gd name="T12" fmla="*/ 0 60000 65536"/>
                <a:gd name="T13" fmla="*/ 0 60000 65536"/>
                <a:gd name="T14" fmla="*/ 0 60000 65536"/>
                <a:gd name="T15" fmla="*/ 0 60000 65536"/>
                <a:gd name="T16" fmla="*/ 0 60000 65536"/>
                <a:gd name="T17" fmla="*/ 0 60000 65536"/>
                <a:gd name="T18" fmla="*/ 0 w 45"/>
                <a:gd name="T19" fmla="*/ 0 h 69"/>
                <a:gd name="T20" fmla="*/ 45 w 45"/>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5" h="69">
                  <a:moveTo>
                    <a:pt x="0" y="69"/>
                  </a:moveTo>
                  <a:lnTo>
                    <a:pt x="45" y="69"/>
                  </a:lnTo>
                  <a:lnTo>
                    <a:pt x="45" y="0"/>
                  </a:lnTo>
                  <a:lnTo>
                    <a:pt x="0" y="0"/>
                  </a:lnTo>
                  <a:lnTo>
                    <a:pt x="0" y="69"/>
                  </a:lnTo>
                  <a:close/>
                </a:path>
              </a:pathLst>
            </a:custGeom>
            <a:solidFill>
              <a:srgbClr val="000000"/>
            </a:solidFill>
            <a:ln w="9525">
              <a:noFill/>
              <a:round/>
              <a:headEnd/>
              <a:tailEnd/>
            </a:ln>
          </p:spPr>
          <p:txBody>
            <a:bodyPr/>
            <a:lstStyle/>
            <a:p>
              <a:endParaRPr lang="en-US"/>
            </a:p>
          </p:txBody>
        </p:sp>
        <p:sp>
          <p:nvSpPr>
            <p:cNvPr id="5295" name="Freeform 151"/>
            <p:cNvSpPr>
              <a:spLocks/>
            </p:cNvSpPr>
            <p:nvPr/>
          </p:nvSpPr>
          <p:spPr bwMode="auto">
            <a:xfrm>
              <a:off x="4850" y="2064"/>
              <a:ext cx="5" cy="8"/>
            </a:xfrm>
            <a:custGeom>
              <a:avLst/>
              <a:gdLst>
                <a:gd name="T0" fmla="*/ 0 w 46"/>
                <a:gd name="T1" fmla="*/ 69 h 69"/>
                <a:gd name="T2" fmla="*/ 46 w 46"/>
                <a:gd name="T3" fmla="*/ 69 h 69"/>
                <a:gd name="T4" fmla="*/ 46 w 46"/>
                <a:gd name="T5" fmla="*/ 0 h 69"/>
                <a:gd name="T6" fmla="*/ 0 w 46"/>
                <a:gd name="T7" fmla="*/ 0 h 69"/>
                <a:gd name="T8" fmla="*/ 0 w 46"/>
                <a:gd name="T9" fmla="*/ 69 h 69"/>
                <a:gd name="T10" fmla="*/ 0 w 46"/>
                <a:gd name="T11" fmla="*/ 69 h 69"/>
                <a:gd name="T12" fmla="*/ 0 60000 65536"/>
                <a:gd name="T13" fmla="*/ 0 60000 65536"/>
                <a:gd name="T14" fmla="*/ 0 60000 65536"/>
                <a:gd name="T15" fmla="*/ 0 60000 65536"/>
                <a:gd name="T16" fmla="*/ 0 60000 65536"/>
                <a:gd name="T17" fmla="*/ 0 60000 65536"/>
                <a:gd name="T18" fmla="*/ 0 w 46"/>
                <a:gd name="T19" fmla="*/ 0 h 69"/>
                <a:gd name="T20" fmla="*/ 46 w 46"/>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6" h="69">
                  <a:moveTo>
                    <a:pt x="0" y="69"/>
                  </a:moveTo>
                  <a:lnTo>
                    <a:pt x="46" y="69"/>
                  </a:lnTo>
                  <a:lnTo>
                    <a:pt x="46" y="0"/>
                  </a:lnTo>
                  <a:lnTo>
                    <a:pt x="0" y="0"/>
                  </a:lnTo>
                  <a:lnTo>
                    <a:pt x="0" y="69"/>
                  </a:lnTo>
                  <a:close/>
                </a:path>
              </a:pathLst>
            </a:custGeom>
            <a:solidFill>
              <a:srgbClr val="000000"/>
            </a:solidFill>
            <a:ln w="9525">
              <a:noFill/>
              <a:round/>
              <a:headEnd/>
              <a:tailEnd/>
            </a:ln>
          </p:spPr>
          <p:txBody>
            <a:bodyPr/>
            <a:lstStyle/>
            <a:p>
              <a:endParaRPr lang="en-US"/>
            </a:p>
          </p:txBody>
        </p:sp>
        <p:sp>
          <p:nvSpPr>
            <p:cNvPr id="5296" name="Freeform 152"/>
            <p:cNvSpPr>
              <a:spLocks/>
            </p:cNvSpPr>
            <p:nvPr/>
          </p:nvSpPr>
          <p:spPr bwMode="auto">
            <a:xfrm>
              <a:off x="4905" y="2052"/>
              <a:ext cx="5" cy="7"/>
            </a:xfrm>
            <a:custGeom>
              <a:avLst/>
              <a:gdLst>
                <a:gd name="T0" fmla="*/ 0 w 46"/>
                <a:gd name="T1" fmla="*/ 69 h 69"/>
                <a:gd name="T2" fmla="*/ 46 w 46"/>
                <a:gd name="T3" fmla="*/ 69 h 69"/>
                <a:gd name="T4" fmla="*/ 46 w 46"/>
                <a:gd name="T5" fmla="*/ 0 h 69"/>
                <a:gd name="T6" fmla="*/ 0 w 46"/>
                <a:gd name="T7" fmla="*/ 0 h 69"/>
                <a:gd name="T8" fmla="*/ 0 w 46"/>
                <a:gd name="T9" fmla="*/ 69 h 69"/>
                <a:gd name="T10" fmla="*/ 0 w 46"/>
                <a:gd name="T11" fmla="*/ 69 h 69"/>
                <a:gd name="T12" fmla="*/ 0 60000 65536"/>
                <a:gd name="T13" fmla="*/ 0 60000 65536"/>
                <a:gd name="T14" fmla="*/ 0 60000 65536"/>
                <a:gd name="T15" fmla="*/ 0 60000 65536"/>
                <a:gd name="T16" fmla="*/ 0 60000 65536"/>
                <a:gd name="T17" fmla="*/ 0 60000 65536"/>
                <a:gd name="T18" fmla="*/ 0 w 46"/>
                <a:gd name="T19" fmla="*/ 0 h 69"/>
                <a:gd name="T20" fmla="*/ 46 w 46"/>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6" h="69">
                  <a:moveTo>
                    <a:pt x="0" y="69"/>
                  </a:moveTo>
                  <a:lnTo>
                    <a:pt x="46" y="69"/>
                  </a:lnTo>
                  <a:lnTo>
                    <a:pt x="46" y="0"/>
                  </a:lnTo>
                  <a:lnTo>
                    <a:pt x="0" y="0"/>
                  </a:lnTo>
                  <a:lnTo>
                    <a:pt x="0" y="69"/>
                  </a:lnTo>
                  <a:close/>
                </a:path>
              </a:pathLst>
            </a:custGeom>
            <a:solidFill>
              <a:srgbClr val="000000"/>
            </a:solidFill>
            <a:ln w="9525">
              <a:noFill/>
              <a:round/>
              <a:headEnd/>
              <a:tailEnd/>
            </a:ln>
          </p:spPr>
          <p:txBody>
            <a:bodyPr/>
            <a:lstStyle/>
            <a:p>
              <a:endParaRPr lang="en-US"/>
            </a:p>
          </p:txBody>
        </p:sp>
        <p:sp>
          <p:nvSpPr>
            <p:cNvPr id="5297" name="Freeform 153"/>
            <p:cNvSpPr>
              <a:spLocks/>
            </p:cNvSpPr>
            <p:nvPr/>
          </p:nvSpPr>
          <p:spPr bwMode="auto">
            <a:xfrm>
              <a:off x="4894" y="2052"/>
              <a:ext cx="5" cy="7"/>
            </a:xfrm>
            <a:custGeom>
              <a:avLst/>
              <a:gdLst>
                <a:gd name="T0" fmla="*/ 0 w 46"/>
                <a:gd name="T1" fmla="*/ 69 h 69"/>
                <a:gd name="T2" fmla="*/ 46 w 46"/>
                <a:gd name="T3" fmla="*/ 69 h 69"/>
                <a:gd name="T4" fmla="*/ 46 w 46"/>
                <a:gd name="T5" fmla="*/ 0 h 69"/>
                <a:gd name="T6" fmla="*/ 0 w 46"/>
                <a:gd name="T7" fmla="*/ 0 h 69"/>
                <a:gd name="T8" fmla="*/ 0 w 46"/>
                <a:gd name="T9" fmla="*/ 69 h 69"/>
                <a:gd name="T10" fmla="*/ 0 w 46"/>
                <a:gd name="T11" fmla="*/ 69 h 69"/>
                <a:gd name="T12" fmla="*/ 0 60000 65536"/>
                <a:gd name="T13" fmla="*/ 0 60000 65536"/>
                <a:gd name="T14" fmla="*/ 0 60000 65536"/>
                <a:gd name="T15" fmla="*/ 0 60000 65536"/>
                <a:gd name="T16" fmla="*/ 0 60000 65536"/>
                <a:gd name="T17" fmla="*/ 0 60000 65536"/>
                <a:gd name="T18" fmla="*/ 0 w 46"/>
                <a:gd name="T19" fmla="*/ 0 h 69"/>
                <a:gd name="T20" fmla="*/ 46 w 46"/>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6" h="69">
                  <a:moveTo>
                    <a:pt x="0" y="69"/>
                  </a:moveTo>
                  <a:lnTo>
                    <a:pt x="46" y="69"/>
                  </a:lnTo>
                  <a:lnTo>
                    <a:pt x="46" y="0"/>
                  </a:lnTo>
                  <a:lnTo>
                    <a:pt x="0" y="0"/>
                  </a:lnTo>
                  <a:lnTo>
                    <a:pt x="0" y="69"/>
                  </a:lnTo>
                  <a:close/>
                </a:path>
              </a:pathLst>
            </a:custGeom>
            <a:solidFill>
              <a:srgbClr val="000000"/>
            </a:solidFill>
            <a:ln w="9525">
              <a:noFill/>
              <a:round/>
              <a:headEnd/>
              <a:tailEnd/>
            </a:ln>
          </p:spPr>
          <p:txBody>
            <a:bodyPr/>
            <a:lstStyle/>
            <a:p>
              <a:endParaRPr lang="en-US"/>
            </a:p>
          </p:txBody>
        </p:sp>
        <p:sp>
          <p:nvSpPr>
            <p:cNvPr id="5298" name="Freeform 154"/>
            <p:cNvSpPr>
              <a:spLocks/>
            </p:cNvSpPr>
            <p:nvPr/>
          </p:nvSpPr>
          <p:spPr bwMode="auto">
            <a:xfrm>
              <a:off x="4883" y="2052"/>
              <a:ext cx="5" cy="7"/>
            </a:xfrm>
            <a:custGeom>
              <a:avLst/>
              <a:gdLst>
                <a:gd name="T0" fmla="*/ 0 w 45"/>
                <a:gd name="T1" fmla="*/ 69 h 69"/>
                <a:gd name="T2" fmla="*/ 45 w 45"/>
                <a:gd name="T3" fmla="*/ 69 h 69"/>
                <a:gd name="T4" fmla="*/ 45 w 45"/>
                <a:gd name="T5" fmla="*/ 0 h 69"/>
                <a:gd name="T6" fmla="*/ 0 w 45"/>
                <a:gd name="T7" fmla="*/ 0 h 69"/>
                <a:gd name="T8" fmla="*/ 0 w 45"/>
                <a:gd name="T9" fmla="*/ 69 h 69"/>
                <a:gd name="T10" fmla="*/ 0 w 45"/>
                <a:gd name="T11" fmla="*/ 69 h 69"/>
                <a:gd name="T12" fmla="*/ 0 60000 65536"/>
                <a:gd name="T13" fmla="*/ 0 60000 65536"/>
                <a:gd name="T14" fmla="*/ 0 60000 65536"/>
                <a:gd name="T15" fmla="*/ 0 60000 65536"/>
                <a:gd name="T16" fmla="*/ 0 60000 65536"/>
                <a:gd name="T17" fmla="*/ 0 60000 65536"/>
                <a:gd name="T18" fmla="*/ 0 w 45"/>
                <a:gd name="T19" fmla="*/ 0 h 69"/>
                <a:gd name="T20" fmla="*/ 45 w 45"/>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5" h="69">
                  <a:moveTo>
                    <a:pt x="0" y="69"/>
                  </a:moveTo>
                  <a:lnTo>
                    <a:pt x="45" y="69"/>
                  </a:lnTo>
                  <a:lnTo>
                    <a:pt x="45" y="0"/>
                  </a:lnTo>
                  <a:lnTo>
                    <a:pt x="0" y="0"/>
                  </a:lnTo>
                  <a:lnTo>
                    <a:pt x="0" y="69"/>
                  </a:lnTo>
                  <a:close/>
                </a:path>
              </a:pathLst>
            </a:custGeom>
            <a:solidFill>
              <a:srgbClr val="000000"/>
            </a:solidFill>
            <a:ln w="9525">
              <a:noFill/>
              <a:round/>
              <a:headEnd/>
              <a:tailEnd/>
            </a:ln>
          </p:spPr>
          <p:txBody>
            <a:bodyPr/>
            <a:lstStyle/>
            <a:p>
              <a:endParaRPr lang="en-US"/>
            </a:p>
          </p:txBody>
        </p:sp>
        <p:sp>
          <p:nvSpPr>
            <p:cNvPr id="5299" name="Freeform 155"/>
            <p:cNvSpPr>
              <a:spLocks/>
            </p:cNvSpPr>
            <p:nvPr/>
          </p:nvSpPr>
          <p:spPr bwMode="auto">
            <a:xfrm>
              <a:off x="4872" y="2052"/>
              <a:ext cx="5" cy="7"/>
            </a:xfrm>
            <a:custGeom>
              <a:avLst/>
              <a:gdLst>
                <a:gd name="T0" fmla="*/ 0 w 46"/>
                <a:gd name="T1" fmla="*/ 69 h 69"/>
                <a:gd name="T2" fmla="*/ 46 w 46"/>
                <a:gd name="T3" fmla="*/ 69 h 69"/>
                <a:gd name="T4" fmla="*/ 46 w 46"/>
                <a:gd name="T5" fmla="*/ 0 h 69"/>
                <a:gd name="T6" fmla="*/ 0 w 46"/>
                <a:gd name="T7" fmla="*/ 0 h 69"/>
                <a:gd name="T8" fmla="*/ 0 w 46"/>
                <a:gd name="T9" fmla="*/ 69 h 69"/>
                <a:gd name="T10" fmla="*/ 0 w 46"/>
                <a:gd name="T11" fmla="*/ 69 h 69"/>
                <a:gd name="T12" fmla="*/ 0 60000 65536"/>
                <a:gd name="T13" fmla="*/ 0 60000 65536"/>
                <a:gd name="T14" fmla="*/ 0 60000 65536"/>
                <a:gd name="T15" fmla="*/ 0 60000 65536"/>
                <a:gd name="T16" fmla="*/ 0 60000 65536"/>
                <a:gd name="T17" fmla="*/ 0 60000 65536"/>
                <a:gd name="T18" fmla="*/ 0 w 46"/>
                <a:gd name="T19" fmla="*/ 0 h 69"/>
                <a:gd name="T20" fmla="*/ 46 w 46"/>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6" h="69">
                  <a:moveTo>
                    <a:pt x="0" y="69"/>
                  </a:moveTo>
                  <a:lnTo>
                    <a:pt x="46" y="69"/>
                  </a:lnTo>
                  <a:lnTo>
                    <a:pt x="46" y="0"/>
                  </a:lnTo>
                  <a:lnTo>
                    <a:pt x="0" y="0"/>
                  </a:lnTo>
                  <a:lnTo>
                    <a:pt x="0" y="69"/>
                  </a:lnTo>
                  <a:close/>
                </a:path>
              </a:pathLst>
            </a:custGeom>
            <a:solidFill>
              <a:srgbClr val="000000"/>
            </a:solidFill>
            <a:ln w="9525">
              <a:noFill/>
              <a:round/>
              <a:headEnd/>
              <a:tailEnd/>
            </a:ln>
          </p:spPr>
          <p:txBody>
            <a:bodyPr/>
            <a:lstStyle/>
            <a:p>
              <a:endParaRPr lang="en-US"/>
            </a:p>
          </p:txBody>
        </p:sp>
        <p:sp>
          <p:nvSpPr>
            <p:cNvPr id="5300" name="Freeform 156"/>
            <p:cNvSpPr>
              <a:spLocks/>
            </p:cNvSpPr>
            <p:nvPr/>
          </p:nvSpPr>
          <p:spPr bwMode="auto">
            <a:xfrm>
              <a:off x="4861" y="2052"/>
              <a:ext cx="5" cy="7"/>
            </a:xfrm>
            <a:custGeom>
              <a:avLst/>
              <a:gdLst>
                <a:gd name="T0" fmla="*/ 0 w 45"/>
                <a:gd name="T1" fmla="*/ 69 h 69"/>
                <a:gd name="T2" fmla="*/ 45 w 45"/>
                <a:gd name="T3" fmla="*/ 69 h 69"/>
                <a:gd name="T4" fmla="*/ 45 w 45"/>
                <a:gd name="T5" fmla="*/ 0 h 69"/>
                <a:gd name="T6" fmla="*/ 0 w 45"/>
                <a:gd name="T7" fmla="*/ 0 h 69"/>
                <a:gd name="T8" fmla="*/ 0 w 45"/>
                <a:gd name="T9" fmla="*/ 69 h 69"/>
                <a:gd name="T10" fmla="*/ 0 w 45"/>
                <a:gd name="T11" fmla="*/ 69 h 69"/>
                <a:gd name="T12" fmla="*/ 0 60000 65536"/>
                <a:gd name="T13" fmla="*/ 0 60000 65536"/>
                <a:gd name="T14" fmla="*/ 0 60000 65536"/>
                <a:gd name="T15" fmla="*/ 0 60000 65536"/>
                <a:gd name="T16" fmla="*/ 0 60000 65536"/>
                <a:gd name="T17" fmla="*/ 0 60000 65536"/>
                <a:gd name="T18" fmla="*/ 0 w 45"/>
                <a:gd name="T19" fmla="*/ 0 h 69"/>
                <a:gd name="T20" fmla="*/ 45 w 45"/>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5" h="69">
                  <a:moveTo>
                    <a:pt x="0" y="69"/>
                  </a:moveTo>
                  <a:lnTo>
                    <a:pt x="45" y="69"/>
                  </a:lnTo>
                  <a:lnTo>
                    <a:pt x="45" y="0"/>
                  </a:lnTo>
                  <a:lnTo>
                    <a:pt x="0" y="0"/>
                  </a:lnTo>
                  <a:lnTo>
                    <a:pt x="0" y="69"/>
                  </a:lnTo>
                  <a:close/>
                </a:path>
              </a:pathLst>
            </a:custGeom>
            <a:solidFill>
              <a:srgbClr val="000000"/>
            </a:solidFill>
            <a:ln w="9525">
              <a:noFill/>
              <a:round/>
              <a:headEnd/>
              <a:tailEnd/>
            </a:ln>
          </p:spPr>
          <p:txBody>
            <a:bodyPr/>
            <a:lstStyle/>
            <a:p>
              <a:endParaRPr lang="en-US"/>
            </a:p>
          </p:txBody>
        </p:sp>
        <p:sp>
          <p:nvSpPr>
            <p:cNvPr id="5301" name="Freeform 157"/>
            <p:cNvSpPr>
              <a:spLocks/>
            </p:cNvSpPr>
            <p:nvPr/>
          </p:nvSpPr>
          <p:spPr bwMode="auto">
            <a:xfrm>
              <a:off x="4850" y="2052"/>
              <a:ext cx="5" cy="7"/>
            </a:xfrm>
            <a:custGeom>
              <a:avLst/>
              <a:gdLst>
                <a:gd name="T0" fmla="*/ 0 w 46"/>
                <a:gd name="T1" fmla="*/ 69 h 69"/>
                <a:gd name="T2" fmla="*/ 46 w 46"/>
                <a:gd name="T3" fmla="*/ 69 h 69"/>
                <a:gd name="T4" fmla="*/ 46 w 46"/>
                <a:gd name="T5" fmla="*/ 0 h 69"/>
                <a:gd name="T6" fmla="*/ 0 w 46"/>
                <a:gd name="T7" fmla="*/ 0 h 69"/>
                <a:gd name="T8" fmla="*/ 0 w 46"/>
                <a:gd name="T9" fmla="*/ 69 h 69"/>
                <a:gd name="T10" fmla="*/ 0 w 46"/>
                <a:gd name="T11" fmla="*/ 69 h 69"/>
                <a:gd name="T12" fmla="*/ 0 60000 65536"/>
                <a:gd name="T13" fmla="*/ 0 60000 65536"/>
                <a:gd name="T14" fmla="*/ 0 60000 65536"/>
                <a:gd name="T15" fmla="*/ 0 60000 65536"/>
                <a:gd name="T16" fmla="*/ 0 60000 65536"/>
                <a:gd name="T17" fmla="*/ 0 60000 65536"/>
                <a:gd name="T18" fmla="*/ 0 w 46"/>
                <a:gd name="T19" fmla="*/ 0 h 69"/>
                <a:gd name="T20" fmla="*/ 46 w 46"/>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6" h="69">
                  <a:moveTo>
                    <a:pt x="0" y="69"/>
                  </a:moveTo>
                  <a:lnTo>
                    <a:pt x="46" y="69"/>
                  </a:lnTo>
                  <a:lnTo>
                    <a:pt x="46" y="0"/>
                  </a:lnTo>
                  <a:lnTo>
                    <a:pt x="0" y="0"/>
                  </a:lnTo>
                  <a:lnTo>
                    <a:pt x="0" y="69"/>
                  </a:lnTo>
                  <a:close/>
                </a:path>
              </a:pathLst>
            </a:custGeom>
            <a:solidFill>
              <a:srgbClr val="000000"/>
            </a:solidFill>
            <a:ln w="9525">
              <a:noFill/>
              <a:round/>
              <a:headEnd/>
              <a:tailEnd/>
            </a:ln>
          </p:spPr>
          <p:txBody>
            <a:bodyPr/>
            <a:lstStyle/>
            <a:p>
              <a:endParaRPr lang="en-US"/>
            </a:p>
          </p:txBody>
        </p:sp>
        <p:sp>
          <p:nvSpPr>
            <p:cNvPr id="5302" name="Freeform 158"/>
            <p:cNvSpPr>
              <a:spLocks/>
            </p:cNvSpPr>
            <p:nvPr/>
          </p:nvSpPr>
          <p:spPr bwMode="auto">
            <a:xfrm>
              <a:off x="4843" y="2025"/>
              <a:ext cx="47" cy="5"/>
            </a:xfrm>
            <a:custGeom>
              <a:avLst/>
              <a:gdLst>
                <a:gd name="T0" fmla="*/ 0 w 419"/>
                <a:gd name="T1" fmla="*/ 48 h 48"/>
                <a:gd name="T2" fmla="*/ 419 w 419"/>
                <a:gd name="T3" fmla="*/ 48 h 48"/>
                <a:gd name="T4" fmla="*/ 419 w 419"/>
                <a:gd name="T5" fmla="*/ 0 h 48"/>
                <a:gd name="T6" fmla="*/ 0 w 419"/>
                <a:gd name="T7" fmla="*/ 0 h 48"/>
                <a:gd name="T8" fmla="*/ 0 w 419"/>
                <a:gd name="T9" fmla="*/ 48 h 48"/>
                <a:gd name="T10" fmla="*/ 0 w 419"/>
                <a:gd name="T11" fmla="*/ 48 h 48"/>
                <a:gd name="T12" fmla="*/ 0 60000 65536"/>
                <a:gd name="T13" fmla="*/ 0 60000 65536"/>
                <a:gd name="T14" fmla="*/ 0 60000 65536"/>
                <a:gd name="T15" fmla="*/ 0 60000 65536"/>
                <a:gd name="T16" fmla="*/ 0 60000 65536"/>
                <a:gd name="T17" fmla="*/ 0 60000 65536"/>
                <a:gd name="T18" fmla="*/ 0 w 419"/>
                <a:gd name="T19" fmla="*/ 0 h 48"/>
                <a:gd name="T20" fmla="*/ 419 w 419"/>
                <a:gd name="T21" fmla="*/ 48 h 48"/>
              </a:gdLst>
              <a:ahLst/>
              <a:cxnLst>
                <a:cxn ang="T12">
                  <a:pos x="T0" y="T1"/>
                </a:cxn>
                <a:cxn ang="T13">
                  <a:pos x="T2" y="T3"/>
                </a:cxn>
                <a:cxn ang="T14">
                  <a:pos x="T4" y="T5"/>
                </a:cxn>
                <a:cxn ang="T15">
                  <a:pos x="T6" y="T7"/>
                </a:cxn>
                <a:cxn ang="T16">
                  <a:pos x="T8" y="T9"/>
                </a:cxn>
                <a:cxn ang="T17">
                  <a:pos x="T10" y="T11"/>
                </a:cxn>
              </a:cxnLst>
              <a:rect l="T18" t="T19" r="T20" b="T21"/>
              <a:pathLst>
                <a:path w="419" h="48">
                  <a:moveTo>
                    <a:pt x="0" y="48"/>
                  </a:moveTo>
                  <a:lnTo>
                    <a:pt x="419" y="48"/>
                  </a:lnTo>
                  <a:lnTo>
                    <a:pt x="419" y="0"/>
                  </a:lnTo>
                  <a:lnTo>
                    <a:pt x="0" y="0"/>
                  </a:lnTo>
                  <a:lnTo>
                    <a:pt x="0" y="48"/>
                  </a:lnTo>
                  <a:close/>
                </a:path>
              </a:pathLst>
            </a:custGeom>
            <a:solidFill>
              <a:srgbClr val="000000"/>
            </a:solidFill>
            <a:ln w="9525">
              <a:noFill/>
              <a:round/>
              <a:headEnd/>
              <a:tailEnd/>
            </a:ln>
          </p:spPr>
          <p:txBody>
            <a:bodyPr/>
            <a:lstStyle/>
            <a:p>
              <a:endParaRPr lang="en-US"/>
            </a:p>
          </p:txBody>
        </p:sp>
        <p:sp>
          <p:nvSpPr>
            <p:cNvPr id="5303" name="Freeform 159"/>
            <p:cNvSpPr>
              <a:spLocks/>
            </p:cNvSpPr>
            <p:nvPr/>
          </p:nvSpPr>
          <p:spPr bwMode="auto">
            <a:xfrm>
              <a:off x="4842" y="2034"/>
              <a:ext cx="48" cy="5"/>
            </a:xfrm>
            <a:custGeom>
              <a:avLst/>
              <a:gdLst>
                <a:gd name="T0" fmla="*/ 0 w 428"/>
                <a:gd name="T1" fmla="*/ 45 h 45"/>
                <a:gd name="T2" fmla="*/ 428 w 428"/>
                <a:gd name="T3" fmla="*/ 45 h 45"/>
                <a:gd name="T4" fmla="*/ 428 w 428"/>
                <a:gd name="T5" fmla="*/ 0 h 45"/>
                <a:gd name="T6" fmla="*/ 0 w 428"/>
                <a:gd name="T7" fmla="*/ 0 h 45"/>
                <a:gd name="T8" fmla="*/ 0 w 428"/>
                <a:gd name="T9" fmla="*/ 45 h 45"/>
                <a:gd name="T10" fmla="*/ 0 w 428"/>
                <a:gd name="T11" fmla="*/ 45 h 45"/>
                <a:gd name="T12" fmla="*/ 0 60000 65536"/>
                <a:gd name="T13" fmla="*/ 0 60000 65536"/>
                <a:gd name="T14" fmla="*/ 0 60000 65536"/>
                <a:gd name="T15" fmla="*/ 0 60000 65536"/>
                <a:gd name="T16" fmla="*/ 0 60000 65536"/>
                <a:gd name="T17" fmla="*/ 0 60000 65536"/>
                <a:gd name="T18" fmla="*/ 0 w 428"/>
                <a:gd name="T19" fmla="*/ 0 h 45"/>
                <a:gd name="T20" fmla="*/ 428 w 428"/>
                <a:gd name="T21" fmla="*/ 45 h 45"/>
              </a:gdLst>
              <a:ahLst/>
              <a:cxnLst>
                <a:cxn ang="T12">
                  <a:pos x="T0" y="T1"/>
                </a:cxn>
                <a:cxn ang="T13">
                  <a:pos x="T2" y="T3"/>
                </a:cxn>
                <a:cxn ang="T14">
                  <a:pos x="T4" y="T5"/>
                </a:cxn>
                <a:cxn ang="T15">
                  <a:pos x="T6" y="T7"/>
                </a:cxn>
                <a:cxn ang="T16">
                  <a:pos x="T8" y="T9"/>
                </a:cxn>
                <a:cxn ang="T17">
                  <a:pos x="T10" y="T11"/>
                </a:cxn>
              </a:cxnLst>
              <a:rect l="T18" t="T19" r="T20" b="T21"/>
              <a:pathLst>
                <a:path w="428" h="45">
                  <a:moveTo>
                    <a:pt x="0" y="45"/>
                  </a:moveTo>
                  <a:lnTo>
                    <a:pt x="428" y="45"/>
                  </a:lnTo>
                  <a:lnTo>
                    <a:pt x="428" y="0"/>
                  </a:lnTo>
                  <a:lnTo>
                    <a:pt x="0" y="0"/>
                  </a:lnTo>
                  <a:lnTo>
                    <a:pt x="0" y="45"/>
                  </a:lnTo>
                  <a:close/>
                </a:path>
              </a:pathLst>
            </a:custGeom>
            <a:solidFill>
              <a:srgbClr val="000000"/>
            </a:solidFill>
            <a:ln w="9525">
              <a:noFill/>
              <a:round/>
              <a:headEnd/>
              <a:tailEnd/>
            </a:ln>
          </p:spPr>
          <p:txBody>
            <a:bodyPr/>
            <a:lstStyle/>
            <a:p>
              <a:endParaRPr lang="en-US"/>
            </a:p>
          </p:txBody>
        </p:sp>
        <p:sp>
          <p:nvSpPr>
            <p:cNvPr id="5304" name="Freeform 160"/>
            <p:cNvSpPr>
              <a:spLocks/>
            </p:cNvSpPr>
            <p:nvPr/>
          </p:nvSpPr>
          <p:spPr bwMode="auto">
            <a:xfrm>
              <a:off x="4894" y="2025"/>
              <a:ext cx="5" cy="8"/>
            </a:xfrm>
            <a:custGeom>
              <a:avLst/>
              <a:gdLst>
                <a:gd name="T0" fmla="*/ 0 w 46"/>
                <a:gd name="T1" fmla="*/ 68 h 68"/>
                <a:gd name="T2" fmla="*/ 46 w 46"/>
                <a:gd name="T3" fmla="*/ 68 h 68"/>
                <a:gd name="T4" fmla="*/ 46 w 46"/>
                <a:gd name="T5" fmla="*/ 0 h 68"/>
                <a:gd name="T6" fmla="*/ 0 w 46"/>
                <a:gd name="T7" fmla="*/ 0 h 68"/>
                <a:gd name="T8" fmla="*/ 0 w 46"/>
                <a:gd name="T9" fmla="*/ 68 h 68"/>
                <a:gd name="T10" fmla="*/ 0 w 46"/>
                <a:gd name="T11" fmla="*/ 68 h 68"/>
                <a:gd name="T12" fmla="*/ 0 60000 65536"/>
                <a:gd name="T13" fmla="*/ 0 60000 65536"/>
                <a:gd name="T14" fmla="*/ 0 60000 65536"/>
                <a:gd name="T15" fmla="*/ 0 60000 65536"/>
                <a:gd name="T16" fmla="*/ 0 60000 65536"/>
                <a:gd name="T17" fmla="*/ 0 60000 65536"/>
                <a:gd name="T18" fmla="*/ 0 w 46"/>
                <a:gd name="T19" fmla="*/ 0 h 68"/>
                <a:gd name="T20" fmla="*/ 46 w 46"/>
                <a:gd name="T21" fmla="*/ 68 h 68"/>
              </a:gdLst>
              <a:ahLst/>
              <a:cxnLst>
                <a:cxn ang="T12">
                  <a:pos x="T0" y="T1"/>
                </a:cxn>
                <a:cxn ang="T13">
                  <a:pos x="T2" y="T3"/>
                </a:cxn>
                <a:cxn ang="T14">
                  <a:pos x="T4" y="T5"/>
                </a:cxn>
                <a:cxn ang="T15">
                  <a:pos x="T6" y="T7"/>
                </a:cxn>
                <a:cxn ang="T16">
                  <a:pos x="T8" y="T9"/>
                </a:cxn>
                <a:cxn ang="T17">
                  <a:pos x="T10" y="T11"/>
                </a:cxn>
              </a:cxnLst>
              <a:rect l="T18" t="T19" r="T20" b="T21"/>
              <a:pathLst>
                <a:path w="46" h="68">
                  <a:moveTo>
                    <a:pt x="0" y="68"/>
                  </a:moveTo>
                  <a:lnTo>
                    <a:pt x="46" y="68"/>
                  </a:lnTo>
                  <a:lnTo>
                    <a:pt x="46" y="0"/>
                  </a:lnTo>
                  <a:lnTo>
                    <a:pt x="0" y="0"/>
                  </a:lnTo>
                  <a:lnTo>
                    <a:pt x="0" y="68"/>
                  </a:lnTo>
                  <a:close/>
                </a:path>
              </a:pathLst>
            </a:custGeom>
            <a:solidFill>
              <a:srgbClr val="000000"/>
            </a:solidFill>
            <a:ln w="9525">
              <a:noFill/>
              <a:round/>
              <a:headEnd/>
              <a:tailEnd/>
            </a:ln>
          </p:spPr>
          <p:txBody>
            <a:bodyPr/>
            <a:lstStyle/>
            <a:p>
              <a:endParaRPr lang="en-US"/>
            </a:p>
          </p:txBody>
        </p:sp>
        <p:sp>
          <p:nvSpPr>
            <p:cNvPr id="5305" name="Freeform 161"/>
            <p:cNvSpPr>
              <a:spLocks/>
            </p:cNvSpPr>
            <p:nvPr/>
          </p:nvSpPr>
          <p:spPr bwMode="auto">
            <a:xfrm>
              <a:off x="4894" y="2038"/>
              <a:ext cx="5" cy="7"/>
            </a:xfrm>
            <a:custGeom>
              <a:avLst/>
              <a:gdLst>
                <a:gd name="T0" fmla="*/ 0 w 45"/>
                <a:gd name="T1" fmla="*/ 69 h 69"/>
                <a:gd name="T2" fmla="*/ 45 w 45"/>
                <a:gd name="T3" fmla="*/ 69 h 69"/>
                <a:gd name="T4" fmla="*/ 45 w 45"/>
                <a:gd name="T5" fmla="*/ 0 h 69"/>
                <a:gd name="T6" fmla="*/ 0 w 45"/>
                <a:gd name="T7" fmla="*/ 0 h 69"/>
                <a:gd name="T8" fmla="*/ 0 w 45"/>
                <a:gd name="T9" fmla="*/ 69 h 69"/>
                <a:gd name="T10" fmla="*/ 0 w 45"/>
                <a:gd name="T11" fmla="*/ 69 h 69"/>
                <a:gd name="T12" fmla="*/ 0 60000 65536"/>
                <a:gd name="T13" fmla="*/ 0 60000 65536"/>
                <a:gd name="T14" fmla="*/ 0 60000 65536"/>
                <a:gd name="T15" fmla="*/ 0 60000 65536"/>
                <a:gd name="T16" fmla="*/ 0 60000 65536"/>
                <a:gd name="T17" fmla="*/ 0 60000 65536"/>
                <a:gd name="T18" fmla="*/ 0 w 45"/>
                <a:gd name="T19" fmla="*/ 0 h 69"/>
                <a:gd name="T20" fmla="*/ 45 w 45"/>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5" h="69">
                  <a:moveTo>
                    <a:pt x="0" y="69"/>
                  </a:moveTo>
                  <a:lnTo>
                    <a:pt x="45" y="69"/>
                  </a:lnTo>
                  <a:lnTo>
                    <a:pt x="45" y="0"/>
                  </a:lnTo>
                  <a:lnTo>
                    <a:pt x="0" y="0"/>
                  </a:lnTo>
                  <a:lnTo>
                    <a:pt x="0" y="69"/>
                  </a:lnTo>
                  <a:close/>
                </a:path>
              </a:pathLst>
            </a:custGeom>
            <a:solidFill>
              <a:srgbClr val="000000"/>
            </a:solidFill>
            <a:ln w="9525">
              <a:noFill/>
              <a:round/>
              <a:headEnd/>
              <a:tailEnd/>
            </a:ln>
          </p:spPr>
          <p:txBody>
            <a:bodyPr/>
            <a:lstStyle/>
            <a:p>
              <a:endParaRPr lang="en-US"/>
            </a:p>
          </p:txBody>
        </p:sp>
        <p:sp>
          <p:nvSpPr>
            <p:cNvPr id="5306" name="Freeform 162"/>
            <p:cNvSpPr>
              <a:spLocks/>
            </p:cNvSpPr>
            <p:nvPr/>
          </p:nvSpPr>
          <p:spPr bwMode="auto">
            <a:xfrm>
              <a:off x="4988" y="1997"/>
              <a:ext cx="21" cy="4"/>
            </a:xfrm>
            <a:custGeom>
              <a:avLst/>
              <a:gdLst>
                <a:gd name="T0" fmla="*/ 0 w 190"/>
                <a:gd name="T1" fmla="*/ 0 h 40"/>
                <a:gd name="T2" fmla="*/ 190 w 190"/>
                <a:gd name="T3" fmla="*/ 0 h 40"/>
                <a:gd name="T4" fmla="*/ 190 w 190"/>
                <a:gd name="T5" fmla="*/ 40 h 40"/>
                <a:gd name="T6" fmla="*/ 0 w 190"/>
                <a:gd name="T7" fmla="*/ 40 h 40"/>
                <a:gd name="T8" fmla="*/ 0 w 190"/>
                <a:gd name="T9" fmla="*/ 0 h 40"/>
                <a:gd name="T10" fmla="*/ 0 w 190"/>
                <a:gd name="T11" fmla="*/ 0 h 40"/>
                <a:gd name="T12" fmla="*/ 0 60000 65536"/>
                <a:gd name="T13" fmla="*/ 0 60000 65536"/>
                <a:gd name="T14" fmla="*/ 0 60000 65536"/>
                <a:gd name="T15" fmla="*/ 0 60000 65536"/>
                <a:gd name="T16" fmla="*/ 0 60000 65536"/>
                <a:gd name="T17" fmla="*/ 0 60000 65536"/>
                <a:gd name="T18" fmla="*/ 0 w 190"/>
                <a:gd name="T19" fmla="*/ 0 h 40"/>
                <a:gd name="T20" fmla="*/ 190 w 190"/>
                <a:gd name="T21" fmla="*/ 40 h 40"/>
              </a:gdLst>
              <a:ahLst/>
              <a:cxnLst>
                <a:cxn ang="T12">
                  <a:pos x="T0" y="T1"/>
                </a:cxn>
                <a:cxn ang="T13">
                  <a:pos x="T2" y="T3"/>
                </a:cxn>
                <a:cxn ang="T14">
                  <a:pos x="T4" y="T5"/>
                </a:cxn>
                <a:cxn ang="T15">
                  <a:pos x="T6" y="T7"/>
                </a:cxn>
                <a:cxn ang="T16">
                  <a:pos x="T8" y="T9"/>
                </a:cxn>
                <a:cxn ang="T17">
                  <a:pos x="T10" y="T11"/>
                </a:cxn>
              </a:cxnLst>
              <a:rect l="T18" t="T19" r="T20" b="T21"/>
              <a:pathLst>
                <a:path w="190" h="40">
                  <a:moveTo>
                    <a:pt x="0" y="0"/>
                  </a:moveTo>
                  <a:lnTo>
                    <a:pt x="190" y="0"/>
                  </a:lnTo>
                  <a:lnTo>
                    <a:pt x="190" y="40"/>
                  </a:lnTo>
                  <a:lnTo>
                    <a:pt x="0" y="40"/>
                  </a:lnTo>
                  <a:lnTo>
                    <a:pt x="0" y="0"/>
                  </a:lnTo>
                  <a:close/>
                </a:path>
              </a:pathLst>
            </a:custGeom>
            <a:solidFill>
              <a:srgbClr val="000000"/>
            </a:solidFill>
            <a:ln w="9525">
              <a:noFill/>
              <a:round/>
              <a:headEnd/>
              <a:tailEnd/>
            </a:ln>
          </p:spPr>
          <p:txBody>
            <a:bodyPr/>
            <a:lstStyle/>
            <a:p>
              <a:endParaRPr lang="en-US"/>
            </a:p>
          </p:txBody>
        </p:sp>
        <p:sp>
          <p:nvSpPr>
            <p:cNvPr id="5307" name="Freeform 163"/>
            <p:cNvSpPr>
              <a:spLocks/>
            </p:cNvSpPr>
            <p:nvPr/>
          </p:nvSpPr>
          <p:spPr bwMode="auto">
            <a:xfrm>
              <a:off x="4988" y="2004"/>
              <a:ext cx="21" cy="5"/>
            </a:xfrm>
            <a:custGeom>
              <a:avLst/>
              <a:gdLst>
                <a:gd name="T0" fmla="*/ 0 w 192"/>
                <a:gd name="T1" fmla="*/ 0 h 39"/>
                <a:gd name="T2" fmla="*/ 192 w 192"/>
                <a:gd name="T3" fmla="*/ 0 h 39"/>
                <a:gd name="T4" fmla="*/ 192 w 192"/>
                <a:gd name="T5" fmla="*/ 39 h 39"/>
                <a:gd name="T6" fmla="*/ 0 w 192"/>
                <a:gd name="T7" fmla="*/ 39 h 39"/>
                <a:gd name="T8" fmla="*/ 0 w 192"/>
                <a:gd name="T9" fmla="*/ 0 h 39"/>
                <a:gd name="T10" fmla="*/ 0 w 192"/>
                <a:gd name="T11" fmla="*/ 0 h 39"/>
                <a:gd name="T12" fmla="*/ 0 60000 65536"/>
                <a:gd name="T13" fmla="*/ 0 60000 65536"/>
                <a:gd name="T14" fmla="*/ 0 60000 65536"/>
                <a:gd name="T15" fmla="*/ 0 60000 65536"/>
                <a:gd name="T16" fmla="*/ 0 60000 65536"/>
                <a:gd name="T17" fmla="*/ 0 60000 65536"/>
                <a:gd name="T18" fmla="*/ 0 w 192"/>
                <a:gd name="T19" fmla="*/ 0 h 39"/>
                <a:gd name="T20" fmla="*/ 192 w 192"/>
                <a:gd name="T21" fmla="*/ 39 h 39"/>
              </a:gdLst>
              <a:ahLst/>
              <a:cxnLst>
                <a:cxn ang="T12">
                  <a:pos x="T0" y="T1"/>
                </a:cxn>
                <a:cxn ang="T13">
                  <a:pos x="T2" y="T3"/>
                </a:cxn>
                <a:cxn ang="T14">
                  <a:pos x="T4" y="T5"/>
                </a:cxn>
                <a:cxn ang="T15">
                  <a:pos x="T6" y="T7"/>
                </a:cxn>
                <a:cxn ang="T16">
                  <a:pos x="T8" y="T9"/>
                </a:cxn>
                <a:cxn ang="T17">
                  <a:pos x="T10" y="T11"/>
                </a:cxn>
              </a:cxnLst>
              <a:rect l="T18" t="T19" r="T20" b="T21"/>
              <a:pathLst>
                <a:path w="192" h="39">
                  <a:moveTo>
                    <a:pt x="0" y="0"/>
                  </a:moveTo>
                  <a:lnTo>
                    <a:pt x="192" y="0"/>
                  </a:lnTo>
                  <a:lnTo>
                    <a:pt x="192" y="39"/>
                  </a:lnTo>
                  <a:lnTo>
                    <a:pt x="0" y="39"/>
                  </a:lnTo>
                  <a:lnTo>
                    <a:pt x="0" y="0"/>
                  </a:lnTo>
                  <a:close/>
                </a:path>
              </a:pathLst>
            </a:custGeom>
            <a:solidFill>
              <a:srgbClr val="000000"/>
            </a:solidFill>
            <a:ln w="9525">
              <a:noFill/>
              <a:round/>
              <a:headEnd/>
              <a:tailEnd/>
            </a:ln>
          </p:spPr>
          <p:txBody>
            <a:bodyPr/>
            <a:lstStyle/>
            <a:p>
              <a:endParaRPr lang="en-US"/>
            </a:p>
          </p:txBody>
        </p:sp>
        <p:sp>
          <p:nvSpPr>
            <p:cNvPr id="5308" name="Freeform 164"/>
            <p:cNvSpPr>
              <a:spLocks/>
            </p:cNvSpPr>
            <p:nvPr/>
          </p:nvSpPr>
          <p:spPr bwMode="auto">
            <a:xfrm>
              <a:off x="4987" y="2012"/>
              <a:ext cx="22" cy="5"/>
            </a:xfrm>
            <a:custGeom>
              <a:avLst/>
              <a:gdLst>
                <a:gd name="T0" fmla="*/ 0 w 191"/>
                <a:gd name="T1" fmla="*/ 0 h 39"/>
                <a:gd name="T2" fmla="*/ 191 w 191"/>
                <a:gd name="T3" fmla="*/ 0 h 39"/>
                <a:gd name="T4" fmla="*/ 191 w 191"/>
                <a:gd name="T5" fmla="*/ 39 h 39"/>
                <a:gd name="T6" fmla="*/ 0 w 191"/>
                <a:gd name="T7" fmla="*/ 39 h 39"/>
                <a:gd name="T8" fmla="*/ 0 w 191"/>
                <a:gd name="T9" fmla="*/ 0 h 39"/>
                <a:gd name="T10" fmla="*/ 0 w 191"/>
                <a:gd name="T11" fmla="*/ 0 h 39"/>
                <a:gd name="T12" fmla="*/ 0 60000 65536"/>
                <a:gd name="T13" fmla="*/ 0 60000 65536"/>
                <a:gd name="T14" fmla="*/ 0 60000 65536"/>
                <a:gd name="T15" fmla="*/ 0 60000 65536"/>
                <a:gd name="T16" fmla="*/ 0 60000 65536"/>
                <a:gd name="T17" fmla="*/ 0 60000 65536"/>
                <a:gd name="T18" fmla="*/ 0 w 191"/>
                <a:gd name="T19" fmla="*/ 0 h 39"/>
                <a:gd name="T20" fmla="*/ 191 w 191"/>
                <a:gd name="T21" fmla="*/ 39 h 39"/>
              </a:gdLst>
              <a:ahLst/>
              <a:cxnLst>
                <a:cxn ang="T12">
                  <a:pos x="T0" y="T1"/>
                </a:cxn>
                <a:cxn ang="T13">
                  <a:pos x="T2" y="T3"/>
                </a:cxn>
                <a:cxn ang="T14">
                  <a:pos x="T4" y="T5"/>
                </a:cxn>
                <a:cxn ang="T15">
                  <a:pos x="T6" y="T7"/>
                </a:cxn>
                <a:cxn ang="T16">
                  <a:pos x="T8" y="T9"/>
                </a:cxn>
                <a:cxn ang="T17">
                  <a:pos x="T10" y="T11"/>
                </a:cxn>
              </a:cxnLst>
              <a:rect l="T18" t="T19" r="T20" b="T21"/>
              <a:pathLst>
                <a:path w="191" h="39">
                  <a:moveTo>
                    <a:pt x="0" y="0"/>
                  </a:moveTo>
                  <a:lnTo>
                    <a:pt x="191" y="0"/>
                  </a:lnTo>
                  <a:lnTo>
                    <a:pt x="191" y="39"/>
                  </a:lnTo>
                  <a:lnTo>
                    <a:pt x="0" y="39"/>
                  </a:lnTo>
                  <a:lnTo>
                    <a:pt x="0" y="0"/>
                  </a:lnTo>
                  <a:close/>
                </a:path>
              </a:pathLst>
            </a:custGeom>
            <a:solidFill>
              <a:srgbClr val="000000"/>
            </a:solidFill>
            <a:ln w="9525">
              <a:noFill/>
              <a:round/>
              <a:headEnd/>
              <a:tailEnd/>
            </a:ln>
          </p:spPr>
          <p:txBody>
            <a:bodyPr/>
            <a:lstStyle/>
            <a:p>
              <a:endParaRPr lang="en-US"/>
            </a:p>
          </p:txBody>
        </p:sp>
        <p:sp>
          <p:nvSpPr>
            <p:cNvPr id="5309" name="Freeform 165"/>
            <p:cNvSpPr>
              <a:spLocks/>
            </p:cNvSpPr>
            <p:nvPr/>
          </p:nvSpPr>
          <p:spPr bwMode="auto">
            <a:xfrm>
              <a:off x="4988" y="2020"/>
              <a:ext cx="21" cy="5"/>
            </a:xfrm>
            <a:custGeom>
              <a:avLst/>
              <a:gdLst>
                <a:gd name="T0" fmla="*/ 0 w 192"/>
                <a:gd name="T1" fmla="*/ 0 h 41"/>
                <a:gd name="T2" fmla="*/ 192 w 192"/>
                <a:gd name="T3" fmla="*/ 0 h 41"/>
                <a:gd name="T4" fmla="*/ 192 w 192"/>
                <a:gd name="T5" fmla="*/ 41 h 41"/>
                <a:gd name="T6" fmla="*/ 0 w 192"/>
                <a:gd name="T7" fmla="*/ 41 h 41"/>
                <a:gd name="T8" fmla="*/ 0 w 192"/>
                <a:gd name="T9" fmla="*/ 0 h 41"/>
                <a:gd name="T10" fmla="*/ 0 w 192"/>
                <a:gd name="T11" fmla="*/ 0 h 41"/>
                <a:gd name="T12" fmla="*/ 0 60000 65536"/>
                <a:gd name="T13" fmla="*/ 0 60000 65536"/>
                <a:gd name="T14" fmla="*/ 0 60000 65536"/>
                <a:gd name="T15" fmla="*/ 0 60000 65536"/>
                <a:gd name="T16" fmla="*/ 0 60000 65536"/>
                <a:gd name="T17" fmla="*/ 0 60000 65536"/>
                <a:gd name="T18" fmla="*/ 0 w 192"/>
                <a:gd name="T19" fmla="*/ 0 h 41"/>
                <a:gd name="T20" fmla="*/ 192 w 192"/>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192" h="41">
                  <a:moveTo>
                    <a:pt x="0" y="0"/>
                  </a:moveTo>
                  <a:lnTo>
                    <a:pt x="192" y="0"/>
                  </a:lnTo>
                  <a:lnTo>
                    <a:pt x="192" y="41"/>
                  </a:lnTo>
                  <a:lnTo>
                    <a:pt x="0" y="41"/>
                  </a:lnTo>
                  <a:lnTo>
                    <a:pt x="0" y="0"/>
                  </a:lnTo>
                  <a:close/>
                </a:path>
              </a:pathLst>
            </a:custGeom>
            <a:solidFill>
              <a:srgbClr val="000000"/>
            </a:solidFill>
            <a:ln w="9525">
              <a:noFill/>
              <a:round/>
              <a:headEnd/>
              <a:tailEnd/>
            </a:ln>
          </p:spPr>
          <p:txBody>
            <a:bodyPr/>
            <a:lstStyle/>
            <a:p>
              <a:endParaRPr lang="en-US"/>
            </a:p>
          </p:txBody>
        </p:sp>
        <p:sp>
          <p:nvSpPr>
            <p:cNvPr id="5310" name="Freeform 166"/>
            <p:cNvSpPr>
              <a:spLocks/>
            </p:cNvSpPr>
            <p:nvPr/>
          </p:nvSpPr>
          <p:spPr bwMode="auto">
            <a:xfrm>
              <a:off x="4987" y="2028"/>
              <a:ext cx="22" cy="4"/>
            </a:xfrm>
            <a:custGeom>
              <a:avLst/>
              <a:gdLst>
                <a:gd name="T0" fmla="*/ 0 w 191"/>
                <a:gd name="T1" fmla="*/ 0 h 39"/>
                <a:gd name="T2" fmla="*/ 191 w 191"/>
                <a:gd name="T3" fmla="*/ 0 h 39"/>
                <a:gd name="T4" fmla="*/ 191 w 191"/>
                <a:gd name="T5" fmla="*/ 39 h 39"/>
                <a:gd name="T6" fmla="*/ 0 w 191"/>
                <a:gd name="T7" fmla="*/ 39 h 39"/>
                <a:gd name="T8" fmla="*/ 0 w 191"/>
                <a:gd name="T9" fmla="*/ 0 h 39"/>
                <a:gd name="T10" fmla="*/ 0 w 191"/>
                <a:gd name="T11" fmla="*/ 0 h 39"/>
                <a:gd name="T12" fmla="*/ 0 60000 65536"/>
                <a:gd name="T13" fmla="*/ 0 60000 65536"/>
                <a:gd name="T14" fmla="*/ 0 60000 65536"/>
                <a:gd name="T15" fmla="*/ 0 60000 65536"/>
                <a:gd name="T16" fmla="*/ 0 60000 65536"/>
                <a:gd name="T17" fmla="*/ 0 60000 65536"/>
                <a:gd name="T18" fmla="*/ 0 w 191"/>
                <a:gd name="T19" fmla="*/ 0 h 39"/>
                <a:gd name="T20" fmla="*/ 191 w 191"/>
                <a:gd name="T21" fmla="*/ 39 h 39"/>
              </a:gdLst>
              <a:ahLst/>
              <a:cxnLst>
                <a:cxn ang="T12">
                  <a:pos x="T0" y="T1"/>
                </a:cxn>
                <a:cxn ang="T13">
                  <a:pos x="T2" y="T3"/>
                </a:cxn>
                <a:cxn ang="T14">
                  <a:pos x="T4" y="T5"/>
                </a:cxn>
                <a:cxn ang="T15">
                  <a:pos x="T6" y="T7"/>
                </a:cxn>
                <a:cxn ang="T16">
                  <a:pos x="T8" y="T9"/>
                </a:cxn>
                <a:cxn ang="T17">
                  <a:pos x="T10" y="T11"/>
                </a:cxn>
              </a:cxnLst>
              <a:rect l="T18" t="T19" r="T20" b="T21"/>
              <a:pathLst>
                <a:path w="191" h="39">
                  <a:moveTo>
                    <a:pt x="0" y="0"/>
                  </a:moveTo>
                  <a:lnTo>
                    <a:pt x="191" y="0"/>
                  </a:lnTo>
                  <a:lnTo>
                    <a:pt x="191" y="39"/>
                  </a:lnTo>
                  <a:lnTo>
                    <a:pt x="0" y="39"/>
                  </a:lnTo>
                  <a:lnTo>
                    <a:pt x="0" y="0"/>
                  </a:lnTo>
                  <a:close/>
                </a:path>
              </a:pathLst>
            </a:custGeom>
            <a:solidFill>
              <a:srgbClr val="000000"/>
            </a:solidFill>
            <a:ln w="9525">
              <a:noFill/>
              <a:round/>
              <a:headEnd/>
              <a:tailEnd/>
            </a:ln>
          </p:spPr>
          <p:txBody>
            <a:bodyPr/>
            <a:lstStyle/>
            <a:p>
              <a:endParaRPr lang="en-US"/>
            </a:p>
          </p:txBody>
        </p:sp>
        <p:sp>
          <p:nvSpPr>
            <p:cNvPr id="5311" name="Freeform 167"/>
            <p:cNvSpPr>
              <a:spLocks/>
            </p:cNvSpPr>
            <p:nvPr/>
          </p:nvSpPr>
          <p:spPr bwMode="auto">
            <a:xfrm>
              <a:off x="4987" y="2035"/>
              <a:ext cx="21" cy="4"/>
            </a:xfrm>
            <a:custGeom>
              <a:avLst/>
              <a:gdLst>
                <a:gd name="T0" fmla="*/ 0 w 191"/>
                <a:gd name="T1" fmla="*/ 0 h 41"/>
                <a:gd name="T2" fmla="*/ 191 w 191"/>
                <a:gd name="T3" fmla="*/ 0 h 41"/>
                <a:gd name="T4" fmla="*/ 191 w 191"/>
                <a:gd name="T5" fmla="*/ 41 h 41"/>
                <a:gd name="T6" fmla="*/ 0 w 191"/>
                <a:gd name="T7" fmla="*/ 41 h 41"/>
                <a:gd name="T8" fmla="*/ 0 w 191"/>
                <a:gd name="T9" fmla="*/ 0 h 41"/>
                <a:gd name="T10" fmla="*/ 0 w 191"/>
                <a:gd name="T11" fmla="*/ 0 h 41"/>
                <a:gd name="T12" fmla="*/ 0 60000 65536"/>
                <a:gd name="T13" fmla="*/ 0 60000 65536"/>
                <a:gd name="T14" fmla="*/ 0 60000 65536"/>
                <a:gd name="T15" fmla="*/ 0 60000 65536"/>
                <a:gd name="T16" fmla="*/ 0 60000 65536"/>
                <a:gd name="T17" fmla="*/ 0 60000 65536"/>
                <a:gd name="T18" fmla="*/ 0 w 191"/>
                <a:gd name="T19" fmla="*/ 0 h 41"/>
                <a:gd name="T20" fmla="*/ 191 w 191"/>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191" h="41">
                  <a:moveTo>
                    <a:pt x="0" y="0"/>
                  </a:moveTo>
                  <a:lnTo>
                    <a:pt x="191" y="0"/>
                  </a:lnTo>
                  <a:lnTo>
                    <a:pt x="191" y="41"/>
                  </a:lnTo>
                  <a:lnTo>
                    <a:pt x="0" y="41"/>
                  </a:lnTo>
                  <a:lnTo>
                    <a:pt x="0" y="0"/>
                  </a:lnTo>
                  <a:close/>
                </a:path>
              </a:pathLst>
            </a:custGeom>
            <a:solidFill>
              <a:srgbClr val="000000"/>
            </a:solidFill>
            <a:ln w="9525">
              <a:noFill/>
              <a:round/>
              <a:headEnd/>
              <a:tailEnd/>
            </a:ln>
          </p:spPr>
          <p:txBody>
            <a:bodyPr/>
            <a:lstStyle/>
            <a:p>
              <a:endParaRPr lang="en-US"/>
            </a:p>
          </p:txBody>
        </p:sp>
        <p:sp>
          <p:nvSpPr>
            <p:cNvPr id="5312" name="Freeform 168"/>
            <p:cNvSpPr>
              <a:spLocks/>
            </p:cNvSpPr>
            <p:nvPr/>
          </p:nvSpPr>
          <p:spPr bwMode="auto">
            <a:xfrm>
              <a:off x="4945" y="1970"/>
              <a:ext cx="6" cy="114"/>
            </a:xfrm>
            <a:custGeom>
              <a:avLst/>
              <a:gdLst>
                <a:gd name="T0" fmla="*/ 0 w 61"/>
                <a:gd name="T1" fmla="*/ 1024 h 1024"/>
                <a:gd name="T2" fmla="*/ 61 w 61"/>
                <a:gd name="T3" fmla="*/ 1024 h 1024"/>
                <a:gd name="T4" fmla="*/ 61 w 61"/>
                <a:gd name="T5" fmla="*/ 0 h 1024"/>
                <a:gd name="T6" fmla="*/ 0 w 61"/>
                <a:gd name="T7" fmla="*/ 0 h 1024"/>
                <a:gd name="T8" fmla="*/ 0 w 61"/>
                <a:gd name="T9" fmla="*/ 1024 h 1024"/>
                <a:gd name="T10" fmla="*/ 0 w 61"/>
                <a:gd name="T11" fmla="*/ 1024 h 1024"/>
                <a:gd name="T12" fmla="*/ 0 60000 65536"/>
                <a:gd name="T13" fmla="*/ 0 60000 65536"/>
                <a:gd name="T14" fmla="*/ 0 60000 65536"/>
                <a:gd name="T15" fmla="*/ 0 60000 65536"/>
                <a:gd name="T16" fmla="*/ 0 60000 65536"/>
                <a:gd name="T17" fmla="*/ 0 60000 65536"/>
                <a:gd name="T18" fmla="*/ 0 w 61"/>
                <a:gd name="T19" fmla="*/ 0 h 1024"/>
                <a:gd name="T20" fmla="*/ 61 w 61"/>
                <a:gd name="T21" fmla="*/ 1024 h 1024"/>
              </a:gdLst>
              <a:ahLst/>
              <a:cxnLst>
                <a:cxn ang="T12">
                  <a:pos x="T0" y="T1"/>
                </a:cxn>
                <a:cxn ang="T13">
                  <a:pos x="T2" y="T3"/>
                </a:cxn>
                <a:cxn ang="T14">
                  <a:pos x="T4" y="T5"/>
                </a:cxn>
                <a:cxn ang="T15">
                  <a:pos x="T6" y="T7"/>
                </a:cxn>
                <a:cxn ang="T16">
                  <a:pos x="T8" y="T9"/>
                </a:cxn>
                <a:cxn ang="T17">
                  <a:pos x="T10" y="T11"/>
                </a:cxn>
              </a:cxnLst>
              <a:rect l="T18" t="T19" r="T20" b="T21"/>
              <a:pathLst>
                <a:path w="61" h="1024">
                  <a:moveTo>
                    <a:pt x="0" y="1024"/>
                  </a:moveTo>
                  <a:lnTo>
                    <a:pt x="61" y="1024"/>
                  </a:lnTo>
                  <a:lnTo>
                    <a:pt x="61" y="0"/>
                  </a:lnTo>
                  <a:lnTo>
                    <a:pt x="0" y="0"/>
                  </a:lnTo>
                  <a:lnTo>
                    <a:pt x="0" y="1024"/>
                  </a:lnTo>
                  <a:close/>
                </a:path>
              </a:pathLst>
            </a:custGeom>
            <a:solidFill>
              <a:srgbClr val="000000"/>
            </a:solidFill>
            <a:ln w="9525">
              <a:noFill/>
              <a:round/>
              <a:headEnd/>
              <a:tailEnd/>
            </a:ln>
          </p:spPr>
          <p:txBody>
            <a:bodyPr/>
            <a:lstStyle/>
            <a:p>
              <a:endParaRPr lang="en-US"/>
            </a:p>
          </p:txBody>
        </p:sp>
        <p:sp>
          <p:nvSpPr>
            <p:cNvPr id="5313" name="Freeform 169"/>
            <p:cNvSpPr>
              <a:spLocks/>
            </p:cNvSpPr>
            <p:nvPr/>
          </p:nvSpPr>
          <p:spPr bwMode="auto">
            <a:xfrm>
              <a:off x="5061" y="2078"/>
              <a:ext cx="55" cy="6"/>
            </a:xfrm>
            <a:custGeom>
              <a:avLst/>
              <a:gdLst>
                <a:gd name="T0" fmla="*/ 0 w 494"/>
                <a:gd name="T1" fmla="*/ 57 h 57"/>
                <a:gd name="T2" fmla="*/ 494 w 494"/>
                <a:gd name="T3" fmla="*/ 57 h 57"/>
                <a:gd name="T4" fmla="*/ 494 w 494"/>
                <a:gd name="T5" fmla="*/ 0 h 57"/>
                <a:gd name="T6" fmla="*/ 0 w 494"/>
                <a:gd name="T7" fmla="*/ 1 h 57"/>
                <a:gd name="T8" fmla="*/ 0 w 494"/>
                <a:gd name="T9" fmla="*/ 57 h 57"/>
                <a:gd name="T10" fmla="*/ 0 w 494"/>
                <a:gd name="T11" fmla="*/ 57 h 57"/>
                <a:gd name="T12" fmla="*/ 0 60000 65536"/>
                <a:gd name="T13" fmla="*/ 0 60000 65536"/>
                <a:gd name="T14" fmla="*/ 0 60000 65536"/>
                <a:gd name="T15" fmla="*/ 0 60000 65536"/>
                <a:gd name="T16" fmla="*/ 0 60000 65536"/>
                <a:gd name="T17" fmla="*/ 0 60000 65536"/>
                <a:gd name="T18" fmla="*/ 0 w 494"/>
                <a:gd name="T19" fmla="*/ 0 h 57"/>
                <a:gd name="T20" fmla="*/ 494 w 494"/>
                <a:gd name="T21" fmla="*/ 57 h 57"/>
              </a:gdLst>
              <a:ahLst/>
              <a:cxnLst>
                <a:cxn ang="T12">
                  <a:pos x="T0" y="T1"/>
                </a:cxn>
                <a:cxn ang="T13">
                  <a:pos x="T2" y="T3"/>
                </a:cxn>
                <a:cxn ang="T14">
                  <a:pos x="T4" y="T5"/>
                </a:cxn>
                <a:cxn ang="T15">
                  <a:pos x="T6" y="T7"/>
                </a:cxn>
                <a:cxn ang="T16">
                  <a:pos x="T8" y="T9"/>
                </a:cxn>
                <a:cxn ang="T17">
                  <a:pos x="T10" y="T11"/>
                </a:cxn>
              </a:cxnLst>
              <a:rect l="T18" t="T19" r="T20" b="T21"/>
              <a:pathLst>
                <a:path w="494" h="57">
                  <a:moveTo>
                    <a:pt x="0" y="57"/>
                  </a:moveTo>
                  <a:lnTo>
                    <a:pt x="494" y="57"/>
                  </a:lnTo>
                  <a:lnTo>
                    <a:pt x="494" y="0"/>
                  </a:lnTo>
                  <a:lnTo>
                    <a:pt x="0" y="1"/>
                  </a:lnTo>
                  <a:lnTo>
                    <a:pt x="0" y="57"/>
                  </a:lnTo>
                  <a:close/>
                </a:path>
              </a:pathLst>
            </a:custGeom>
            <a:solidFill>
              <a:srgbClr val="000000"/>
            </a:solidFill>
            <a:ln w="9525">
              <a:noFill/>
              <a:round/>
              <a:headEnd/>
              <a:tailEnd/>
            </a:ln>
          </p:spPr>
          <p:txBody>
            <a:bodyPr/>
            <a:lstStyle/>
            <a:p>
              <a:endParaRPr lang="en-US"/>
            </a:p>
          </p:txBody>
        </p:sp>
        <p:sp>
          <p:nvSpPr>
            <p:cNvPr id="5314" name="Freeform 170"/>
            <p:cNvSpPr>
              <a:spLocks/>
            </p:cNvSpPr>
            <p:nvPr/>
          </p:nvSpPr>
          <p:spPr bwMode="auto">
            <a:xfrm>
              <a:off x="5061" y="2068"/>
              <a:ext cx="56" cy="6"/>
            </a:xfrm>
            <a:custGeom>
              <a:avLst/>
              <a:gdLst>
                <a:gd name="T0" fmla="*/ 0 w 498"/>
                <a:gd name="T1" fmla="*/ 58 h 58"/>
                <a:gd name="T2" fmla="*/ 498 w 498"/>
                <a:gd name="T3" fmla="*/ 58 h 58"/>
                <a:gd name="T4" fmla="*/ 498 w 498"/>
                <a:gd name="T5" fmla="*/ 0 h 58"/>
                <a:gd name="T6" fmla="*/ 0 w 498"/>
                <a:gd name="T7" fmla="*/ 0 h 58"/>
                <a:gd name="T8" fmla="*/ 0 w 498"/>
                <a:gd name="T9" fmla="*/ 58 h 58"/>
                <a:gd name="T10" fmla="*/ 0 w 498"/>
                <a:gd name="T11" fmla="*/ 58 h 58"/>
                <a:gd name="T12" fmla="*/ 0 60000 65536"/>
                <a:gd name="T13" fmla="*/ 0 60000 65536"/>
                <a:gd name="T14" fmla="*/ 0 60000 65536"/>
                <a:gd name="T15" fmla="*/ 0 60000 65536"/>
                <a:gd name="T16" fmla="*/ 0 60000 65536"/>
                <a:gd name="T17" fmla="*/ 0 60000 65536"/>
                <a:gd name="T18" fmla="*/ 0 w 498"/>
                <a:gd name="T19" fmla="*/ 0 h 58"/>
                <a:gd name="T20" fmla="*/ 498 w 498"/>
                <a:gd name="T21" fmla="*/ 58 h 58"/>
              </a:gdLst>
              <a:ahLst/>
              <a:cxnLst>
                <a:cxn ang="T12">
                  <a:pos x="T0" y="T1"/>
                </a:cxn>
                <a:cxn ang="T13">
                  <a:pos x="T2" y="T3"/>
                </a:cxn>
                <a:cxn ang="T14">
                  <a:pos x="T4" y="T5"/>
                </a:cxn>
                <a:cxn ang="T15">
                  <a:pos x="T6" y="T7"/>
                </a:cxn>
                <a:cxn ang="T16">
                  <a:pos x="T8" y="T9"/>
                </a:cxn>
                <a:cxn ang="T17">
                  <a:pos x="T10" y="T11"/>
                </a:cxn>
              </a:cxnLst>
              <a:rect l="T18" t="T19" r="T20" b="T21"/>
              <a:pathLst>
                <a:path w="498" h="58">
                  <a:moveTo>
                    <a:pt x="0" y="58"/>
                  </a:moveTo>
                  <a:lnTo>
                    <a:pt x="498" y="58"/>
                  </a:lnTo>
                  <a:lnTo>
                    <a:pt x="498" y="0"/>
                  </a:lnTo>
                  <a:lnTo>
                    <a:pt x="0" y="0"/>
                  </a:lnTo>
                  <a:lnTo>
                    <a:pt x="0" y="58"/>
                  </a:lnTo>
                  <a:close/>
                </a:path>
              </a:pathLst>
            </a:custGeom>
            <a:solidFill>
              <a:srgbClr val="000000"/>
            </a:solidFill>
            <a:ln w="9525">
              <a:noFill/>
              <a:round/>
              <a:headEnd/>
              <a:tailEnd/>
            </a:ln>
          </p:spPr>
          <p:txBody>
            <a:bodyPr/>
            <a:lstStyle/>
            <a:p>
              <a:endParaRPr lang="en-US"/>
            </a:p>
          </p:txBody>
        </p:sp>
        <p:sp>
          <p:nvSpPr>
            <p:cNvPr id="5315" name="Freeform 171"/>
            <p:cNvSpPr>
              <a:spLocks/>
            </p:cNvSpPr>
            <p:nvPr/>
          </p:nvSpPr>
          <p:spPr bwMode="auto">
            <a:xfrm>
              <a:off x="5061" y="2058"/>
              <a:ext cx="55" cy="6"/>
            </a:xfrm>
            <a:custGeom>
              <a:avLst/>
              <a:gdLst>
                <a:gd name="T0" fmla="*/ 0 w 493"/>
                <a:gd name="T1" fmla="*/ 56 h 56"/>
                <a:gd name="T2" fmla="*/ 493 w 493"/>
                <a:gd name="T3" fmla="*/ 56 h 56"/>
                <a:gd name="T4" fmla="*/ 493 w 493"/>
                <a:gd name="T5" fmla="*/ 0 h 56"/>
                <a:gd name="T6" fmla="*/ 0 w 493"/>
                <a:gd name="T7" fmla="*/ 0 h 56"/>
                <a:gd name="T8" fmla="*/ 0 w 493"/>
                <a:gd name="T9" fmla="*/ 56 h 56"/>
                <a:gd name="T10" fmla="*/ 0 w 493"/>
                <a:gd name="T11" fmla="*/ 56 h 56"/>
                <a:gd name="T12" fmla="*/ 0 60000 65536"/>
                <a:gd name="T13" fmla="*/ 0 60000 65536"/>
                <a:gd name="T14" fmla="*/ 0 60000 65536"/>
                <a:gd name="T15" fmla="*/ 0 60000 65536"/>
                <a:gd name="T16" fmla="*/ 0 60000 65536"/>
                <a:gd name="T17" fmla="*/ 0 60000 65536"/>
                <a:gd name="T18" fmla="*/ 0 w 493"/>
                <a:gd name="T19" fmla="*/ 0 h 56"/>
                <a:gd name="T20" fmla="*/ 493 w 493"/>
                <a:gd name="T21" fmla="*/ 56 h 56"/>
              </a:gdLst>
              <a:ahLst/>
              <a:cxnLst>
                <a:cxn ang="T12">
                  <a:pos x="T0" y="T1"/>
                </a:cxn>
                <a:cxn ang="T13">
                  <a:pos x="T2" y="T3"/>
                </a:cxn>
                <a:cxn ang="T14">
                  <a:pos x="T4" y="T5"/>
                </a:cxn>
                <a:cxn ang="T15">
                  <a:pos x="T6" y="T7"/>
                </a:cxn>
                <a:cxn ang="T16">
                  <a:pos x="T8" y="T9"/>
                </a:cxn>
                <a:cxn ang="T17">
                  <a:pos x="T10" y="T11"/>
                </a:cxn>
              </a:cxnLst>
              <a:rect l="T18" t="T19" r="T20" b="T21"/>
              <a:pathLst>
                <a:path w="493" h="56">
                  <a:moveTo>
                    <a:pt x="0" y="56"/>
                  </a:moveTo>
                  <a:lnTo>
                    <a:pt x="493" y="56"/>
                  </a:lnTo>
                  <a:lnTo>
                    <a:pt x="493" y="0"/>
                  </a:lnTo>
                  <a:lnTo>
                    <a:pt x="0" y="0"/>
                  </a:lnTo>
                  <a:lnTo>
                    <a:pt x="0" y="56"/>
                  </a:lnTo>
                  <a:close/>
                </a:path>
              </a:pathLst>
            </a:custGeom>
            <a:solidFill>
              <a:srgbClr val="000000"/>
            </a:solidFill>
            <a:ln w="9525">
              <a:noFill/>
              <a:round/>
              <a:headEnd/>
              <a:tailEnd/>
            </a:ln>
          </p:spPr>
          <p:txBody>
            <a:bodyPr/>
            <a:lstStyle/>
            <a:p>
              <a:endParaRPr lang="en-US"/>
            </a:p>
          </p:txBody>
        </p:sp>
        <p:sp>
          <p:nvSpPr>
            <p:cNvPr id="5316" name="Freeform 172"/>
            <p:cNvSpPr>
              <a:spLocks/>
            </p:cNvSpPr>
            <p:nvPr/>
          </p:nvSpPr>
          <p:spPr bwMode="auto">
            <a:xfrm>
              <a:off x="5061" y="2048"/>
              <a:ext cx="61" cy="7"/>
            </a:xfrm>
            <a:custGeom>
              <a:avLst/>
              <a:gdLst>
                <a:gd name="T0" fmla="*/ 0 w 547"/>
                <a:gd name="T1" fmla="*/ 60 h 60"/>
                <a:gd name="T2" fmla="*/ 542 w 547"/>
                <a:gd name="T3" fmla="*/ 60 h 60"/>
                <a:gd name="T4" fmla="*/ 547 w 547"/>
                <a:gd name="T5" fmla="*/ 0 h 60"/>
                <a:gd name="T6" fmla="*/ 0 w 547"/>
                <a:gd name="T7" fmla="*/ 0 h 60"/>
                <a:gd name="T8" fmla="*/ 0 w 547"/>
                <a:gd name="T9" fmla="*/ 60 h 60"/>
                <a:gd name="T10" fmla="*/ 0 w 547"/>
                <a:gd name="T11" fmla="*/ 60 h 60"/>
                <a:gd name="T12" fmla="*/ 0 60000 65536"/>
                <a:gd name="T13" fmla="*/ 0 60000 65536"/>
                <a:gd name="T14" fmla="*/ 0 60000 65536"/>
                <a:gd name="T15" fmla="*/ 0 60000 65536"/>
                <a:gd name="T16" fmla="*/ 0 60000 65536"/>
                <a:gd name="T17" fmla="*/ 0 60000 65536"/>
                <a:gd name="T18" fmla="*/ 0 w 547"/>
                <a:gd name="T19" fmla="*/ 0 h 60"/>
                <a:gd name="T20" fmla="*/ 547 w 547"/>
                <a:gd name="T21" fmla="*/ 60 h 60"/>
              </a:gdLst>
              <a:ahLst/>
              <a:cxnLst>
                <a:cxn ang="T12">
                  <a:pos x="T0" y="T1"/>
                </a:cxn>
                <a:cxn ang="T13">
                  <a:pos x="T2" y="T3"/>
                </a:cxn>
                <a:cxn ang="T14">
                  <a:pos x="T4" y="T5"/>
                </a:cxn>
                <a:cxn ang="T15">
                  <a:pos x="T6" y="T7"/>
                </a:cxn>
                <a:cxn ang="T16">
                  <a:pos x="T8" y="T9"/>
                </a:cxn>
                <a:cxn ang="T17">
                  <a:pos x="T10" y="T11"/>
                </a:cxn>
              </a:cxnLst>
              <a:rect l="T18" t="T19" r="T20" b="T21"/>
              <a:pathLst>
                <a:path w="547" h="60">
                  <a:moveTo>
                    <a:pt x="0" y="60"/>
                  </a:moveTo>
                  <a:lnTo>
                    <a:pt x="542" y="60"/>
                  </a:lnTo>
                  <a:lnTo>
                    <a:pt x="547" y="0"/>
                  </a:lnTo>
                  <a:lnTo>
                    <a:pt x="0" y="0"/>
                  </a:lnTo>
                  <a:lnTo>
                    <a:pt x="0" y="60"/>
                  </a:lnTo>
                  <a:close/>
                </a:path>
              </a:pathLst>
            </a:custGeom>
            <a:solidFill>
              <a:srgbClr val="000000"/>
            </a:solidFill>
            <a:ln w="9525">
              <a:noFill/>
              <a:round/>
              <a:headEnd/>
              <a:tailEnd/>
            </a:ln>
          </p:spPr>
          <p:txBody>
            <a:bodyPr/>
            <a:lstStyle/>
            <a:p>
              <a:endParaRPr lang="en-US"/>
            </a:p>
          </p:txBody>
        </p:sp>
        <p:sp>
          <p:nvSpPr>
            <p:cNvPr id="5317" name="Freeform 173"/>
            <p:cNvSpPr>
              <a:spLocks/>
            </p:cNvSpPr>
            <p:nvPr/>
          </p:nvSpPr>
          <p:spPr bwMode="auto">
            <a:xfrm>
              <a:off x="5061" y="2038"/>
              <a:ext cx="63" cy="6"/>
            </a:xfrm>
            <a:custGeom>
              <a:avLst/>
              <a:gdLst>
                <a:gd name="T0" fmla="*/ 0 w 563"/>
                <a:gd name="T1" fmla="*/ 55 h 55"/>
                <a:gd name="T2" fmla="*/ 563 w 563"/>
                <a:gd name="T3" fmla="*/ 54 h 55"/>
                <a:gd name="T4" fmla="*/ 552 w 563"/>
                <a:gd name="T5" fmla="*/ 0 h 55"/>
                <a:gd name="T6" fmla="*/ 0 w 563"/>
                <a:gd name="T7" fmla="*/ 0 h 55"/>
                <a:gd name="T8" fmla="*/ 0 w 563"/>
                <a:gd name="T9" fmla="*/ 55 h 55"/>
                <a:gd name="T10" fmla="*/ 0 w 563"/>
                <a:gd name="T11" fmla="*/ 55 h 55"/>
                <a:gd name="T12" fmla="*/ 0 60000 65536"/>
                <a:gd name="T13" fmla="*/ 0 60000 65536"/>
                <a:gd name="T14" fmla="*/ 0 60000 65536"/>
                <a:gd name="T15" fmla="*/ 0 60000 65536"/>
                <a:gd name="T16" fmla="*/ 0 60000 65536"/>
                <a:gd name="T17" fmla="*/ 0 60000 65536"/>
                <a:gd name="T18" fmla="*/ 0 w 563"/>
                <a:gd name="T19" fmla="*/ 0 h 55"/>
                <a:gd name="T20" fmla="*/ 563 w 563"/>
                <a:gd name="T21" fmla="*/ 55 h 55"/>
              </a:gdLst>
              <a:ahLst/>
              <a:cxnLst>
                <a:cxn ang="T12">
                  <a:pos x="T0" y="T1"/>
                </a:cxn>
                <a:cxn ang="T13">
                  <a:pos x="T2" y="T3"/>
                </a:cxn>
                <a:cxn ang="T14">
                  <a:pos x="T4" y="T5"/>
                </a:cxn>
                <a:cxn ang="T15">
                  <a:pos x="T6" y="T7"/>
                </a:cxn>
                <a:cxn ang="T16">
                  <a:pos x="T8" y="T9"/>
                </a:cxn>
                <a:cxn ang="T17">
                  <a:pos x="T10" y="T11"/>
                </a:cxn>
              </a:cxnLst>
              <a:rect l="T18" t="T19" r="T20" b="T21"/>
              <a:pathLst>
                <a:path w="563" h="55">
                  <a:moveTo>
                    <a:pt x="0" y="55"/>
                  </a:moveTo>
                  <a:lnTo>
                    <a:pt x="563" y="54"/>
                  </a:lnTo>
                  <a:lnTo>
                    <a:pt x="552" y="0"/>
                  </a:lnTo>
                  <a:lnTo>
                    <a:pt x="0" y="0"/>
                  </a:lnTo>
                  <a:lnTo>
                    <a:pt x="0" y="55"/>
                  </a:lnTo>
                  <a:close/>
                </a:path>
              </a:pathLst>
            </a:custGeom>
            <a:solidFill>
              <a:srgbClr val="000000"/>
            </a:solidFill>
            <a:ln w="9525">
              <a:noFill/>
              <a:round/>
              <a:headEnd/>
              <a:tailEnd/>
            </a:ln>
          </p:spPr>
          <p:txBody>
            <a:bodyPr/>
            <a:lstStyle/>
            <a:p>
              <a:endParaRPr lang="en-US"/>
            </a:p>
          </p:txBody>
        </p:sp>
        <p:sp>
          <p:nvSpPr>
            <p:cNvPr id="5318" name="Freeform 174"/>
            <p:cNvSpPr>
              <a:spLocks/>
            </p:cNvSpPr>
            <p:nvPr/>
          </p:nvSpPr>
          <p:spPr bwMode="auto">
            <a:xfrm>
              <a:off x="4797" y="2025"/>
              <a:ext cx="6" cy="59"/>
            </a:xfrm>
            <a:custGeom>
              <a:avLst/>
              <a:gdLst>
                <a:gd name="T0" fmla="*/ 0 w 58"/>
                <a:gd name="T1" fmla="*/ 535 h 535"/>
                <a:gd name="T2" fmla="*/ 58 w 58"/>
                <a:gd name="T3" fmla="*/ 535 h 535"/>
                <a:gd name="T4" fmla="*/ 58 w 58"/>
                <a:gd name="T5" fmla="*/ 0 h 535"/>
                <a:gd name="T6" fmla="*/ 0 w 58"/>
                <a:gd name="T7" fmla="*/ 0 h 535"/>
                <a:gd name="T8" fmla="*/ 0 w 58"/>
                <a:gd name="T9" fmla="*/ 535 h 535"/>
                <a:gd name="T10" fmla="*/ 0 w 58"/>
                <a:gd name="T11" fmla="*/ 535 h 535"/>
                <a:gd name="T12" fmla="*/ 0 60000 65536"/>
                <a:gd name="T13" fmla="*/ 0 60000 65536"/>
                <a:gd name="T14" fmla="*/ 0 60000 65536"/>
                <a:gd name="T15" fmla="*/ 0 60000 65536"/>
                <a:gd name="T16" fmla="*/ 0 60000 65536"/>
                <a:gd name="T17" fmla="*/ 0 60000 65536"/>
                <a:gd name="T18" fmla="*/ 0 w 58"/>
                <a:gd name="T19" fmla="*/ 0 h 535"/>
                <a:gd name="T20" fmla="*/ 58 w 58"/>
                <a:gd name="T21" fmla="*/ 535 h 535"/>
              </a:gdLst>
              <a:ahLst/>
              <a:cxnLst>
                <a:cxn ang="T12">
                  <a:pos x="T0" y="T1"/>
                </a:cxn>
                <a:cxn ang="T13">
                  <a:pos x="T2" y="T3"/>
                </a:cxn>
                <a:cxn ang="T14">
                  <a:pos x="T4" y="T5"/>
                </a:cxn>
                <a:cxn ang="T15">
                  <a:pos x="T6" y="T7"/>
                </a:cxn>
                <a:cxn ang="T16">
                  <a:pos x="T8" y="T9"/>
                </a:cxn>
                <a:cxn ang="T17">
                  <a:pos x="T10" y="T11"/>
                </a:cxn>
              </a:cxnLst>
              <a:rect l="T18" t="T19" r="T20" b="T21"/>
              <a:pathLst>
                <a:path w="58" h="535">
                  <a:moveTo>
                    <a:pt x="0" y="535"/>
                  </a:moveTo>
                  <a:lnTo>
                    <a:pt x="58" y="535"/>
                  </a:lnTo>
                  <a:lnTo>
                    <a:pt x="58" y="0"/>
                  </a:lnTo>
                  <a:lnTo>
                    <a:pt x="0" y="0"/>
                  </a:lnTo>
                  <a:lnTo>
                    <a:pt x="0" y="535"/>
                  </a:lnTo>
                  <a:close/>
                </a:path>
              </a:pathLst>
            </a:custGeom>
            <a:solidFill>
              <a:srgbClr val="000000"/>
            </a:solidFill>
            <a:ln w="9525">
              <a:noFill/>
              <a:round/>
              <a:headEnd/>
              <a:tailEnd/>
            </a:ln>
          </p:spPr>
          <p:txBody>
            <a:bodyPr/>
            <a:lstStyle/>
            <a:p>
              <a:endParaRPr lang="en-US"/>
            </a:p>
          </p:txBody>
        </p:sp>
        <p:sp>
          <p:nvSpPr>
            <p:cNvPr id="5319" name="Freeform 175"/>
            <p:cNvSpPr>
              <a:spLocks/>
            </p:cNvSpPr>
            <p:nvPr/>
          </p:nvSpPr>
          <p:spPr bwMode="auto">
            <a:xfrm>
              <a:off x="4808" y="2025"/>
              <a:ext cx="6" cy="59"/>
            </a:xfrm>
            <a:custGeom>
              <a:avLst/>
              <a:gdLst>
                <a:gd name="T0" fmla="*/ 0 w 57"/>
                <a:gd name="T1" fmla="*/ 535 h 535"/>
                <a:gd name="T2" fmla="*/ 57 w 57"/>
                <a:gd name="T3" fmla="*/ 535 h 535"/>
                <a:gd name="T4" fmla="*/ 57 w 57"/>
                <a:gd name="T5" fmla="*/ 0 h 535"/>
                <a:gd name="T6" fmla="*/ 0 w 57"/>
                <a:gd name="T7" fmla="*/ 0 h 535"/>
                <a:gd name="T8" fmla="*/ 0 w 57"/>
                <a:gd name="T9" fmla="*/ 535 h 535"/>
                <a:gd name="T10" fmla="*/ 0 w 57"/>
                <a:gd name="T11" fmla="*/ 535 h 535"/>
                <a:gd name="T12" fmla="*/ 0 60000 65536"/>
                <a:gd name="T13" fmla="*/ 0 60000 65536"/>
                <a:gd name="T14" fmla="*/ 0 60000 65536"/>
                <a:gd name="T15" fmla="*/ 0 60000 65536"/>
                <a:gd name="T16" fmla="*/ 0 60000 65536"/>
                <a:gd name="T17" fmla="*/ 0 60000 65536"/>
                <a:gd name="T18" fmla="*/ 0 w 57"/>
                <a:gd name="T19" fmla="*/ 0 h 535"/>
                <a:gd name="T20" fmla="*/ 57 w 57"/>
                <a:gd name="T21" fmla="*/ 535 h 535"/>
              </a:gdLst>
              <a:ahLst/>
              <a:cxnLst>
                <a:cxn ang="T12">
                  <a:pos x="T0" y="T1"/>
                </a:cxn>
                <a:cxn ang="T13">
                  <a:pos x="T2" y="T3"/>
                </a:cxn>
                <a:cxn ang="T14">
                  <a:pos x="T4" y="T5"/>
                </a:cxn>
                <a:cxn ang="T15">
                  <a:pos x="T6" y="T7"/>
                </a:cxn>
                <a:cxn ang="T16">
                  <a:pos x="T8" y="T9"/>
                </a:cxn>
                <a:cxn ang="T17">
                  <a:pos x="T10" y="T11"/>
                </a:cxn>
              </a:cxnLst>
              <a:rect l="T18" t="T19" r="T20" b="T21"/>
              <a:pathLst>
                <a:path w="57" h="535">
                  <a:moveTo>
                    <a:pt x="0" y="535"/>
                  </a:moveTo>
                  <a:lnTo>
                    <a:pt x="57" y="535"/>
                  </a:lnTo>
                  <a:lnTo>
                    <a:pt x="57" y="0"/>
                  </a:lnTo>
                  <a:lnTo>
                    <a:pt x="0" y="0"/>
                  </a:lnTo>
                  <a:lnTo>
                    <a:pt x="0" y="535"/>
                  </a:lnTo>
                  <a:close/>
                </a:path>
              </a:pathLst>
            </a:custGeom>
            <a:solidFill>
              <a:srgbClr val="000000"/>
            </a:solidFill>
            <a:ln w="9525">
              <a:noFill/>
              <a:round/>
              <a:headEnd/>
              <a:tailEnd/>
            </a:ln>
          </p:spPr>
          <p:txBody>
            <a:bodyPr/>
            <a:lstStyle/>
            <a:p>
              <a:endParaRPr lang="en-US"/>
            </a:p>
          </p:txBody>
        </p:sp>
        <p:sp>
          <p:nvSpPr>
            <p:cNvPr id="5320" name="Freeform 176"/>
            <p:cNvSpPr>
              <a:spLocks/>
            </p:cNvSpPr>
            <p:nvPr/>
          </p:nvSpPr>
          <p:spPr bwMode="auto">
            <a:xfrm>
              <a:off x="4817" y="2025"/>
              <a:ext cx="7" cy="59"/>
            </a:xfrm>
            <a:custGeom>
              <a:avLst/>
              <a:gdLst>
                <a:gd name="T0" fmla="*/ 0 w 57"/>
                <a:gd name="T1" fmla="*/ 535 h 535"/>
                <a:gd name="T2" fmla="*/ 57 w 57"/>
                <a:gd name="T3" fmla="*/ 535 h 535"/>
                <a:gd name="T4" fmla="*/ 57 w 57"/>
                <a:gd name="T5" fmla="*/ 0 h 535"/>
                <a:gd name="T6" fmla="*/ 0 w 57"/>
                <a:gd name="T7" fmla="*/ 0 h 535"/>
                <a:gd name="T8" fmla="*/ 0 w 57"/>
                <a:gd name="T9" fmla="*/ 535 h 535"/>
                <a:gd name="T10" fmla="*/ 0 w 57"/>
                <a:gd name="T11" fmla="*/ 535 h 535"/>
                <a:gd name="T12" fmla="*/ 0 60000 65536"/>
                <a:gd name="T13" fmla="*/ 0 60000 65536"/>
                <a:gd name="T14" fmla="*/ 0 60000 65536"/>
                <a:gd name="T15" fmla="*/ 0 60000 65536"/>
                <a:gd name="T16" fmla="*/ 0 60000 65536"/>
                <a:gd name="T17" fmla="*/ 0 60000 65536"/>
                <a:gd name="T18" fmla="*/ 0 w 57"/>
                <a:gd name="T19" fmla="*/ 0 h 535"/>
                <a:gd name="T20" fmla="*/ 57 w 57"/>
                <a:gd name="T21" fmla="*/ 535 h 535"/>
              </a:gdLst>
              <a:ahLst/>
              <a:cxnLst>
                <a:cxn ang="T12">
                  <a:pos x="T0" y="T1"/>
                </a:cxn>
                <a:cxn ang="T13">
                  <a:pos x="T2" y="T3"/>
                </a:cxn>
                <a:cxn ang="T14">
                  <a:pos x="T4" y="T5"/>
                </a:cxn>
                <a:cxn ang="T15">
                  <a:pos x="T6" y="T7"/>
                </a:cxn>
                <a:cxn ang="T16">
                  <a:pos x="T8" y="T9"/>
                </a:cxn>
                <a:cxn ang="T17">
                  <a:pos x="T10" y="T11"/>
                </a:cxn>
              </a:cxnLst>
              <a:rect l="T18" t="T19" r="T20" b="T21"/>
              <a:pathLst>
                <a:path w="57" h="535">
                  <a:moveTo>
                    <a:pt x="0" y="535"/>
                  </a:moveTo>
                  <a:lnTo>
                    <a:pt x="57" y="535"/>
                  </a:lnTo>
                  <a:lnTo>
                    <a:pt x="57" y="0"/>
                  </a:lnTo>
                  <a:lnTo>
                    <a:pt x="0" y="0"/>
                  </a:lnTo>
                  <a:lnTo>
                    <a:pt x="0" y="535"/>
                  </a:lnTo>
                  <a:close/>
                </a:path>
              </a:pathLst>
            </a:custGeom>
            <a:solidFill>
              <a:srgbClr val="000000"/>
            </a:solidFill>
            <a:ln w="9525">
              <a:noFill/>
              <a:round/>
              <a:headEnd/>
              <a:tailEnd/>
            </a:ln>
          </p:spPr>
          <p:txBody>
            <a:bodyPr/>
            <a:lstStyle/>
            <a:p>
              <a:endParaRPr lang="en-US"/>
            </a:p>
          </p:txBody>
        </p:sp>
        <p:sp>
          <p:nvSpPr>
            <p:cNvPr id="5321" name="Freeform 177"/>
            <p:cNvSpPr>
              <a:spLocks/>
            </p:cNvSpPr>
            <p:nvPr/>
          </p:nvSpPr>
          <p:spPr bwMode="auto">
            <a:xfrm>
              <a:off x="4827" y="2025"/>
              <a:ext cx="7" cy="59"/>
            </a:xfrm>
            <a:custGeom>
              <a:avLst/>
              <a:gdLst>
                <a:gd name="T0" fmla="*/ 0 w 59"/>
                <a:gd name="T1" fmla="*/ 535 h 535"/>
                <a:gd name="T2" fmla="*/ 59 w 59"/>
                <a:gd name="T3" fmla="*/ 535 h 535"/>
                <a:gd name="T4" fmla="*/ 59 w 59"/>
                <a:gd name="T5" fmla="*/ 0 h 535"/>
                <a:gd name="T6" fmla="*/ 0 w 59"/>
                <a:gd name="T7" fmla="*/ 0 h 535"/>
                <a:gd name="T8" fmla="*/ 0 w 59"/>
                <a:gd name="T9" fmla="*/ 535 h 535"/>
                <a:gd name="T10" fmla="*/ 0 w 59"/>
                <a:gd name="T11" fmla="*/ 535 h 535"/>
                <a:gd name="T12" fmla="*/ 0 60000 65536"/>
                <a:gd name="T13" fmla="*/ 0 60000 65536"/>
                <a:gd name="T14" fmla="*/ 0 60000 65536"/>
                <a:gd name="T15" fmla="*/ 0 60000 65536"/>
                <a:gd name="T16" fmla="*/ 0 60000 65536"/>
                <a:gd name="T17" fmla="*/ 0 60000 65536"/>
                <a:gd name="T18" fmla="*/ 0 w 59"/>
                <a:gd name="T19" fmla="*/ 0 h 535"/>
                <a:gd name="T20" fmla="*/ 59 w 59"/>
                <a:gd name="T21" fmla="*/ 535 h 535"/>
              </a:gdLst>
              <a:ahLst/>
              <a:cxnLst>
                <a:cxn ang="T12">
                  <a:pos x="T0" y="T1"/>
                </a:cxn>
                <a:cxn ang="T13">
                  <a:pos x="T2" y="T3"/>
                </a:cxn>
                <a:cxn ang="T14">
                  <a:pos x="T4" y="T5"/>
                </a:cxn>
                <a:cxn ang="T15">
                  <a:pos x="T6" y="T7"/>
                </a:cxn>
                <a:cxn ang="T16">
                  <a:pos x="T8" y="T9"/>
                </a:cxn>
                <a:cxn ang="T17">
                  <a:pos x="T10" y="T11"/>
                </a:cxn>
              </a:cxnLst>
              <a:rect l="T18" t="T19" r="T20" b="T21"/>
              <a:pathLst>
                <a:path w="59" h="535">
                  <a:moveTo>
                    <a:pt x="0" y="535"/>
                  </a:moveTo>
                  <a:lnTo>
                    <a:pt x="59" y="535"/>
                  </a:lnTo>
                  <a:lnTo>
                    <a:pt x="59" y="0"/>
                  </a:lnTo>
                  <a:lnTo>
                    <a:pt x="0" y="0"/>
                  </a:lnTo>
                  <a:lnTo>
                    <a:pt x="0" y="535"/>
                  </a:lnTo>
                  <a:close/>
                </a:path>
              </a:pathLst>
            </a:custGeom>
            <a:solidFill>
              <a:srgbClr val="000000"/>
            </a:solidFill>
            <a:ln w="9525">
              <a:noFill/>
              <a:round/>
              <a:headEnd/>
              <a:tailEnd/>
            </a:ln>
          </p:spPr>
          <p:txBody>
            <a:bodyPr/>
            <a:lstStyle/>
            <a:p>
              <a:endParaRPr lang="en-US"/>
            </a:p>
          </p:txBody>
        </p:sp>
        <p:sp>
          <p:nvSpPr>
            <p:cNvPr id="5322" name="Freeform 178"/>
            <p:cNvSpPr>
              <a:spLocks/>
            </p:cNvSpPr>
            <p:nvPr/>
          </p:nvSpPr>
          <p:spPr bwMode="auto">
            <a:xfrm>
              <a:off x="4790" y="1979"/>
              <a:ext cx="33" cy="13"/>
            </a:xfrm>
            <a:custGeom>
              <a:avLst/>
              <a:gdLst>
                <a:gd name="T0" fmla="*/ 0 w 298"/>
                <a:gd name="T1" fmla="*/ 28 h 120"/>
                <a:gd name="T2" fmla="*/ 11 w 298"/>
                <a:gd name="T3" fmla="*/ 24 h 120"/>
                <a:gd name="T4" fmla="*/ 41 w 298"/>
                <a:gd name="T5" fmla="*/ 13 h 120"/>
                <a:gd name="T6" fmla="*/ 88 w 298"/>
                <a:gd name="T7" fmla="*/ 2 h 120"/>
                <a:gd name="T8" fmla="*/ 146 w 298"/>
                <a:gd name="T9" fmla="*/ 0 h 120"/>
                <a:gd name="T10" fmla="*/ 207 w 298"/>
                <a:gd name="T11" fmla="*/ 14 h 120"/>
                <a:gd name="T12" fmla="*/ 233 w 298"/>
                <a:gd name="T13" fmla="*/ 26 h 120"/>
                <a:gd name="T14" fmla="*/ 254 w 298"/>
                <a:gd name="T15" fmla="*/ 40 h 120"/>
                <a:gd name="T16" fmla="*/ 273 w 298"/>
                <a:gd name="T17" fmla="*/ 53 h 120"/>
                <a:gd name="T18" fmla="*/ 287 w 298"/>
                <a:gd name="T19" fmla="*/ 66 h 120"/>
                <a:gd name="T20" fmla="*/ 298 w 298"/>
                <a:gd name="T21" fmla="*/ 77 h 120"/>
                <a:gd name="T22" fmla="*/ 274 w 298"/>
                <a:gd name="T23" fmla="*/ 120 h 120"/>
                <a:gd name="T24" fmla="*/ 265 w 298"/>
                <a:gd name="T25" fmla="*/ 108 h 120"/>
                <a:gd name="T26" fmla="*/ 253 w 298"/>
                <a:gd name="T27" fmla="*/ 96 h 120"/>
                <a:gd name="T28" fmla="*/ 238 w 298"/>
                <a:gd name="T29" fmla="*/ 81 h 120"/>
                <a:gd name="T30" fmla="*/ 218 w 298"/>
                <a:gd name="T31" fmla="*/ 67 h 120"/>
                <a:gd name="T32" fmla="*/ 195 w 298"/>
                <a:gd name="T33" fmla="*/ 53 h 120"/>
                <a:gd name="T34" fmla="*/ 168 w 298"/>
                <a:gd name="T35" fmla="*/ 45 h 120"/>
                <a:gd name="T36" fmla="*/ 139 w 298"/>
                <a:gd name="T37" fmla="*/ 40 h 120"/>
                <a:gd name="T38" fmla="*/ 84 w 298"/>
                <a:gd name="T39" fmla="*/ 44 h 120"/>
                <a:gd name="T40" fmla="*/ 43 w 298"/>
                <a:gd name="T41" fmla="*/ 56 h 120"/>
                <a:gd name="T42" fmla="*/ 18 w 298"/>
                <a:gd name="T43" fmla="*/ 71 h 120"/>
                <a:gd name="T44" fmla="*/ 9 w 298"/>
                <a:gd name="T45" fmla="*/ 77 h 120"/>
                <a:gd name="T46" fmla="*/ 0 w 298"/>
                <a:gd name="T47" fmla="*/ 28 h 120"/>
                <a:gd name="T48" fmla="*/ 0 w 298"/>
                <a:gd name="T49" fmla="*/ 28 h 12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98"/>
                <a:gd name="T76" fmla="*/ 0 h 120"/>
                <a:gd name="T77" fmla="*/ 298 w 298"/>
                <a:gd name="T78" fmla="*/ 120 h 120"/>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98" h="120">
                  <a:moveTo>
                    <a:pt x="0" y="28"/>
                  </a:moveTo>
                  <a:lnTo>
                    <a:pt x="11" y="24"/>
                  </a:lnTo>
                  <a:lnTo>
                    <a:pt x="41" y="13"/>
                  </a:lnTo>
                  <a:lnTo>
                    <a:pt x="88" y="2"/>
                  </a:lnTo>
                  <a:lnTo>
                    <a:pt x="146" y="0"/>
                  </a:lnTo>
                  <a:lnTo>
                    <a:pt x="207" y="14"/>
                  </a:lnTo>
                  <a:lnTo>
                    <a:pt x="233" y="26"/>
                  </a:lnTo>
                  <a:lnTo>
                    <a:pt x="254" y="40"/>
                  </a:lnTo>
                  <a:lnTo>
                    <a:pt x="273" y="53"/>
                  </a:lnTo>
                  <a:lnTo>
                    <a:pt x="287" y="66"/>
                  </a:lnTo>
                  <a:lnTo>
                    <a:pt x="298" y="77"/>
                  </a:lnTo>
                  <a:lnTo>
                    <a:pt x="274" y="120"/>
                  </a:lnTo>
                  <a:lnTo>
                    <a:pt x="265" y="108"/>
                  </a:lnTo>
                  <a:lnTo>
                    <a:pt x="253" y="96"/>
                  </a:lnTo>
                  <a:lnTo>
                    <a:pt x="238" y="81"/>
                  </a:lnTo>
                  <a:lnTo>
                    <a:pt x="218" y="67"/>
                  </a:lnTo>
                  <a:lnTo>
                    <a:pt x="195" y="53"/>
                  </a:lnTo>
                  <a:lnTo>
                    <a:pt x="168" y="45"/>
                  </a:lnTo>
                  <a:lnTo>
                    <a:pt x="139" y="40"/>
                  </a:lnTo>
                  <a:lnTo>
                    <a:pt x="84" y="44"/>
                  </a:lnTo>
                  <a:lnTo>
                    <a:pt x="43" y="56"/>
                  </a:lnTo>
                  <a:lnTo>
                    <a:pt x="18" y="71"/>
                  </a:lnTo>
                  <a:lnTo>
                    <a:pt x="9" y="77"/>
                  </a:lnTo>
                  <a:lnTo>
                    <a:pt x="0" y="28"/>
                  </a:lnTo>
                  <a:close/>
                </a:path>
              </a:pathLst>
            </a:custGeom>
            <a:solidFill>
              <a:srgbClr val="000000"/>
            </a:solidFill>
            <a:ln w="9525">
              <a:noFill/>
              <a:round/>
              <a:headEnd/>
              <a:tailEnd/>
            </a:ln>
          </p:spPr>
          <p:txBody>
            <a:bodyPr/>
            <a:lstStyle/>
            <a:p>
              <a:endParaRPr lang="en-US"/>
            </a:p>
          </p:txBody>
        </p:sp>
        <p:sp>
          <p:nvSpPr>
            <p:cNvPr id="5323" name="Freeform 179"/>
            <p:cNvSpPr>
              <a:spLocks/>
            </p:cNvSpPr>
            <p:nvPr/>
          </p:nvSpPr>
          <p:spPr bwMode="auto">
            <a:xfrm>
              <a:off x="4811" y="1959"/>
              <a:ext cx="95" cy="51"/>
            </a:xfrm>
            <a:custGeom>
              <a:avLst/>
              <a:gdLst>
                <a:gd name="T0" fmla="*/ 0 w 863"/>
                <a:gd name="T1" fmla="*/ 432 h 453"/>
                <a:gd name="T2" fmla="*/ 12 w 863"/>
                <a:gd name="T3" fmla="*/ 399 h 453"/>
                <a:gd name="T4" fmla="*/ 30 w 863"/>
                <a:gd name="T5" fmla="*/ 363 h 453"/>
                <a:gd name="T6" fmla="*/ 54 w 863"/>
                <a:gd name="T7" fmla="*/ 322 h 453"/>
                <a:gd name="T8" fmla="*/ 84 w 863"/>
                <a:gd name="T9" fmla="*/ 275 h 453"/>
                <a:gd name="T10" fmla="*/ 102 w 863"/>
                <a:gd name="T11" fmla="*/ 252 h 453"/>
                <a:gd name="T12" fmla="*/ 153 w 863"/>
                <a:gd name="T13" fmla="*/ 198 h 453"/>
                <a:gd name="T14" fmla="*/ 164 w 863"/>
                <a:gd name="T15" fmla="*/ 189 h 453"/>
                <a:gd name="T16" fmla="*/ 189 w 863"/>
                <a:gd name="T17" fmla="*/ 170 h 453"/>
                <a:gd name="T18" fmla="*/ 215 w 863"/>
                <a:gd name="T19" fmla="*/ 155 h 453"/>
                <a:gd name="T20" fmla="*/ 242 w 863"/>
                <a:gd name="T21" fmla="*/ 143 h 453"/>
                <a:gd name="T22" fmla="*/ 268 w 863"/>
                <a:gd name="T23" fmla="*/ 134 h 453"/>
                <a:gd name="T24" fmla="*/ 318 w 863"/>
                <a:gd name="T25" fmla="*/ 122 h 453"/>
                <a:gd name="T26" fmla="*/ 404 w 863"/>
                <a:gd name="T27" fmla="*/ 122 h 453"/>
                <a:gd name="T28" fmla="*/ 462 w 863"/>
                <a:gd name="T29" fmla="*/ 135 h 453"/>
                <a:gd name="T30" fmla="*/ 484 w 863"/>
                <a:gd name="T31" fmla="*/ 144 h 453"/>
                <a:gd name="T32" fmla="*/ 493 w 863"/>
                <a:gd name="T33" fmla="*/ 126 h 453"/>
                <a:gd name="T34" fmla="*/ 519 w 863"/>
                <a:gd name="T35" fmla="*/ 87 h 453"/>
                <a:gd name="T36" fmla="*/ 563 w 863"/>
                <a:gd name="T37" fmla="*/ 41 h 453"/>
                <a:gd name="T38" fmla="*/ 578 w 863"/>
                <a:gd name="T39" fmla="*/ 31 h 453"/>
                <a:gd name="T40" fmla="*/ 593 w 863"/>
                <a:gd name="T41" fmla="*/ 21 h 453"/>
                <a:gd name="T42" fmla="*/ 629 w 863"/>
                <a:gd name="T43" fmla="*/ 7 h 453"/>
                <a:gd name="T44" fmla="*/ 705 w 863"/>
                <a:gd name="T45" fmla="*/ 0 h 453"/>
                <a:gd name="T46" fmla="*/ 770 w 863"/>
                <a:gd name="T47" fmla="*/ 19 h 453"/>
                <a:gd name="T48" fmla="*/ 796 w 863"/>
                <a:gd name="T49" fmla="*/ 34 h 453"/>
                <a:gd name="T50" fmla="*/ 819 w 863"/>
                <a:gd name="T51" fmla="*/ 51 h 453"/>
                <a:gd name="T52" fmla="*/ 844 w 863"/>
                <a:gd name="T53" fmla="*/ 87 h 453"/>
                <a:gd name="T54" fmla="*/ 863 w 863"/>
                <a:gd name="T55" fmla="*/ 164 h 453"/>
                <a:gd name="T56" fmla="*/ 819 w 863"/>
                <a:gd name="T57" fmla="*/ 164 h 453"/>
                <a:gd name="T58" fmla="*/ 814 w 863"/>
                <a:gd name="T59" fmla="*/ 143 h 453"/>
                <a:gd name="T60" fmla="*/ 807 w 863"/>
                <a:gd name="T61" fmla="*/ 122 h 453"/>
                <a:gd name="T62" fmla="*/ 795 w 863"/>
                <a:gd name="T63" fmla="*/ 98 h 453"/>
                <a:gd name="T64" fmla="*/ 785 w 863"/>
                <a:gd name="T65" fmla="*/ 87 h 453"/>
                <a:gd name="T66" fmla="*/ 775 w 863"/>
                <a:gd name="T67" fmla="*/ 75 h 453"/>
                <a:gd name="T68" fmla="*/ 763 w 863"/>
                <a:gd name="T69" fmla="*/ 65 h 453"/>
                <a:gd name="T70" fmla="*/ 748 w 863"/>
                <a:gd name="T71" fmla="*/ 57 h 453"/>
                <a:gd name="T72" fmla="*/ 713 w 863"/>
                <a:gd name="T73" fmla="*/ 46 h 453"/>
                <a:gd name="T74" fmla="*/ 666 w 863"/>
                <a:gd name="T75" fmla="*/ 46 h 453"/>
                <a:gd name="T76" fmla="*/ 621 w 863"/>
                <a:gd name="T77" fmla="*/ 58 h 453"/>
                <a:gd name="T78" fmla="*/ 585 w 863"/>
                <a:gd name="T79" fmla="*/ 78 h 453"/>
                <a:gd name="T80" fmla="*/ 559 w 863"/>
                <a:gd name="T81" fmla="*/ 104 h 453"/>
                <a:gd name="T82" fmla="*/ 541 w 863"/>
                <a:gd name="T83" fmla="*/ 134 h 453"/>
                <a:gd name="T84" fmla="*/ 517 w 863"/>
                <a:gd name="T85" fmla="*/ 208 h 453"/>
                <a:gd name="T86" fmla="*/ 494 w 863"/>
                <a:gd name="T87" fmla="*/ 195 h 453"/>
                <a:gd name="T88" fmla="*/ 467 w 863"/>
                <a:gd name="T89" fmla="*/ 181 h 453"/>
                <a:gd name="T90" fmla="*/ 434 w 863"/>
                <a:gd name="T91" fmla="*/ 170 h 453"/>
                <a:gd name="T92" fmla="*/ 392 w 863"/>
                <a:gd name="T93" fmla="*/ 162 h 453"/>
                <a:gd name="T94" fmla="*/ 345 w 863"/>
                <a:gd name="T95" fmla="*/ 161 h 453"/>
                <a:gd name="T96" fmla="*/ 293 w 863"/>
                <a:gd name="T97" fmla="*/ 170 h 453"/>
                <a:gd name="T98" fmla="*/ 237 w 863"/>
                <a:gd name="T99" fmla="*/ 192 h 453"/>
                <a:gd name="T100" fmla="*/ 210 w 863"/>
                <a:gd name="T101" fmla="*/ 208 h 453"/>
                <a:gd name="T102" fmla="*/ 185 w 863"/>
                <a:gd name="T103" fmla="*/ 226 h 453"/>
                <a:gd name="T104" fmla="*/ 163 w 863"/>
                <a:gd name="T105" fmla="*/ 247 h 453"/>
                <a:gd name="T106" fmla="*/ 142 w 863"/>
                <a:gd name="T107" fmla="*/ 267 h 453"/>
                <a:gd name="T108" fmla="*/ 123 w 863"/>
                <a:gd name="T109" fmla="*/ 288 h 453"/>
                <a:gd name="T110" fmla="*/ 108 w 863"/>
                <a:gd name="T111" fmla="*/ 310 h 453"/>
                <a:gd name="T112" fmla="*/ 81 w 863"/>
                <a:gd name="T113" fmla="*/ 353 h 453"/>
                <a:gd name="T114" fmla="*/ 48 w 863"/>
                <a:gd name="T115" fmla="*/ 423 h 453"/>
                <a:gd name="T116" fmla="*/ 38 w 863"/>
                <a:gd name="T117" fmla="*/ 453 h 453"/>
                <a:gd name="T118" fmla="*/ 0 w 863"/>
                <a:gd name="T119" fmla="*/ 432 h 453"/>
                <a:gd name="T120" fmla="*/ 0 w 863"/>
                <a:gd name="T121" fmla="*/ 432 h 453"/>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63"/>
                <a:gd name="T184" fmla="*/ 0 h 453"/>
                <a:gd name="T185" fmla="*/ 863 w 863"/>
                <a:gd name="T186" fmla="*/ 453 h 453"/>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63" h="453">
                  <a:moveTo>
                    <a:pt x="0" y="432"/>
                  </a:moveTo>
                  <a:lnTo>
                    <a:pt x="12" y="399"/>
                  </a:lnTo>
                  <a:lnTo>
                    <a:pt x="30" y="363"/>
                  </a:lnTo>
                  <a:lnTo>
                    <a:pt x="54" y="322"/>
                  </a:lnTo>
                  <a:lnTo>
                    <a:pt x="84" y="275"/>
                  </a:lnTo>
                  <a:lnTo>
                    <a:pt x="102" y="252"/>
                  </a:lnTo>
                  <a:lnTo>
                    <a:pt x="153" y="198"/>
                  </a:lnTo>
                  <a:lnTo>
                    <a:pt x="164" y="189"/>
                  </a:lnTo>
                  <a:lnTo>
                    <a:pt x="189" y="170"/>
                  </a:lnTo>
                  <a:lnTo>
                    <a:pt x="215" y="155"/>
                  </a:lnTo>
                  <a:lnTo>
                    <a:pt x="242" y="143"/>
                  </a:lnTo>
                  <a:lnTo>
                    <a:pt x="268" y="134"/>
                  </a:lnTo>
                  <a:lnTo>
                    <a:pt x="318" y="122"/>
                  </a:lnTo>
                  <a:lnTo>
                    <a:pt x="404" y="122"/>
                  </a:lnTo>
                  <a:lnTo>
                    <a:pt x="462" y="135"/>
                  </a:lnTo>
                  <a:lnTo>
                    <a:pt x="484" y="144"/>
                  </a:lnTo>
                  <a:lnTo>
                    <a:pt x="493" y="126"/>
                  </a:lnTo>
                  <a:lnTo>
                    <a:pt x="519" y="87"/>
                  </a:lnTo>
                  <a:lnTo>
                    <a:pt x="563" y="41"/>
                  </a:lnTo>
                  <a:lnTo>
                    <a:pt x="578" y="31"/>
                  </a:lnTo>
                  <a:lnTo>
                    <a:pt x="593" y="21"/>
                  </a:lnTo>
                  <a:lnTo>
                    <a:pt x="629" y="7"/>
                  </a:lnTo>
                  <a:lnTo>
                    <a:pt x="705" y="0"/>
                  </a:lnTo>
                  <a:lnTo>
                    <a:pt x="770" y="19"/>
                  </a:lnTo>
                  <a:lnTo>
                    <a:pt x="796" y="34"/>
                  </a:lnTo>
                  <a:lnTo>
                    <a:pt x="819" y="51"/>
                  </a:lnTo>
                  <a:lnTo>
                    <a:pt x="844" y="87"/>
                  </a:lnTo>
                  <a:lnTo>
                    <a:pt x="863" y="164"/>
                  </a:lnTo>
                  <a:lnTo>
                    <a:pt x="819" y="164"/>
                  </a:lnTo>
                  <a:lnTo>
                    <a:pt x="814" y="143"/>
                  </a:lnTo>
                  <a:lnTo>
                    <a:pt x="807" y="122"/>
                  </a:lnTo>
                  <a:lnTo>
                    <a:pt x="795" y="98"/>
                  </a:lnTo>
                  <a:lnTo>
                    <a:pt x="785" y="87"/>
                  </a:lnTo>
                  <a:lnTo>
                    <a:pt x="775" y="75"/>
                  </a:lnTo>
                  <a:lnTo>
                    <a:pt x="763" y="65"/>
                  </a:lnTo>
                  <a:lnTo>
                    <a:pt x="748" y="57"/>
                  </a:lnTo>
                  <a:lnTo>
                    <a:pt x="713" y="46"/>
                  </a:lnTo>
                  <a:lnTo>
                    <a:pt x="666" y="46"/>
                  </a:lnTo>
                  <a:lnTo>
                    <a:pt x="621" y="58"/>
                  </a:lnTo>
                  <a:lnTo>
                    <a:pt x="585" y="78"/>
                  </a:lnTo>
                  <a:lnTo>
                    <a:pt x="559" y="104"/>
                  </a:lnTo>
                  <a:lnTo>
                    <a:pt x="541" y="134"/>
                  </a:lnTo>
                  <a:lnTo>
                    <a:pt x="517" y="208"/>
                  </a:lnTo>
                  <a:lnTo>
                    <a:pt x="494" y="195"/>
                  </a:lnTo>
                  <a:lnTo>
                    <a:pt x="467" y="181"/>
                  </a:lnTo>
                  <a:lnTo>
                    <a:pt x="434" y="170"/>
                  </a:lnTo>
                  <a:lnTo>
                    <a:pt x="392" y="162"/>
                  </a:lnTo>
                  <a:lnTo>
                    <a:pt x="345" y="161"/>
                  </a:lnTo>
                  <a:lnTo>
                    <a:pt x="293" y="170"/>
                  </a:lnTo>
                  <a:lnTo>
                    <a:pt x="237" y="192"/>
                  </a:lnTo>
                  <a:lnTo>
                    <a:pt x="210" y="208"/>
                  </a:lnTo>
                  <a:lnTo>
                    <a:pt x="185" y="226"/>
                  </a:lnTo>
                  <a:lnTo>
                    <a:pt x="163" y="247"/>
                  </a:lnTo>
                  <a:lnTo>
                    <a:pt x="142" y="267"/>
                  </a:lnTo>
                  <a:lnTo>
                    <a:pt x="123" y="288"/>
                  </a:lnTo>
                  <a:lnTo>
                    <a:pt x="108" y="310"/>
                  </a:lnTo>
                  <a:lnTo>
                    <a:pt x="81" y="353"/>
                  </a:lnTo>
                  <a:lnTo>
                    <a:pt x="48" y="423"/>
                  </a:lnTo>
                  <a:lnTo>
                    <a:pt x="38" y="453"/>
                  </a:lnTo>
                  <a:lnTo>
                    <a:pt x="0" y="432"/>
                  </a:lnTo>
                  <a:close/>
                </a:path>
              </a:pathLst>
            </a:custGeom>
            <a:solidFill>
              <a:srgbClr val="000000"/>
            </a:solidFill>
            <a:ln w="9525">
              <a:noFill/>
              <a:round/>
              <a:headEnd/>
              <a:tailEnd/>
            </a:ln>
          </p:spPr>
          <p:txBody>
            <a:bodyPr/>
            <a:lstStyle/>
            <a:p>
              <a:endParaRPr lang="en-US"/>
            </a:p>
          </p:txBody>
        </p:sp>
        <p:sp>
          <p:nvSpPr>
            <p:cNvPr id="5324" name="Freeform 180"/>
            <p:cNvSpPr>
              <a:spLocks/>
            </p:cNvSpPr>
            <p:nvPr/>
          </p:nvSpPr>
          <p:spPr bwMode="auto">
            <a:xfrm>
              <a:off x="4899" y="1953"/>
              <a:ext cx="62" cy="20"/>
            </a:xfrm>
            <a:custGeom>
              <a:avLst/>
              <a:gdLst>
                <a:gd name="T0" fmla="*/ 0 w 553"/>
                <a:gd name="T1" fmla="*/ 135 h 181"/>
                <a:gd name="T2" fmla="*/ 29 w 553"/>
                <a:gd name="T3" fmla="*/ 104 h 181"/>
                <a:gd name="T4" fmla="*/ 73 w 553"/>
                <a:gd name="T5" fmla="*/ 67 h 181"/>
                <a:gd name="T6" fmla="*/ 93 w 553"/>
                <a:gd name="T7" fmla="*/ 55 h 181"/>
                <a:gd name="T8" fmla="*/ 112 w 553"/>
                <a:gd name="T9" fmla="*/ 43 h 181"/>
                <a:gd name="T10" fmla="*/ 136 w 553"/>
                <a:gd name="T11" fmla="*/ 31 h 181"/>
                <a:gd name="T12" fmla="*/ 160 w 553"/>
                <a:gd name="T13" fmla="*/ 21 h 181"/>
                <a:gd name="T14" fmla="*/ 187 w 553"/>
                <a:gd name="T15" fmla="*/ 12 h 181"/>
                <a:gd name="T16" fmla="*/ 214 w 553"/>
                <a:gd name="T17" fmla="*/ 5 h 181"/>
                <a:gd name="T18" fmla="*/ 276 w 553"/>
                <a:gd name="T19" fmla="*/ 0 h 181"/>
                <a:gd name="T20" fmla="*/ 338 w 553"/>
                <a:gd name="T21" fmla="*/ 5 h 181"/>
                <a:gd name="T22" fmla="*/ 393 w 553"/>
                <a:gd name="T23" fmla="*/ 21 h 181"/>
                <a:gd name="T24" fmla="*/ 439 w 553"/>
                <a:gd name="T25" fmla="*/ 43 h 181"/>
                <a:gd name="T26" fmla="*/ 460 w 553"/>
                <a:gd name="T27" fmla="*/ 55 h 181"/>
                <a:gd name="T28" fmla="*/ 479 w 553"/>
                <a:gd name="T29" fmla="*/ 67 h 181"/>
                <a:gd name="T30" fmla="*/ 496 w 553"/>
                <a:gd name="T31" fmla="*/ 80 h 181"/>
                <a:gd name="T32" fmla="*/ 510 w 553"/>
                <a:gd name="T33" fmla="*/ 93 h 181"/>
                <a:gd name="T34" fmla="*/ 553 w 553"/>
                <a:gd name="T35" fmla="*/ 135 h 181"/>
                <a:gd name="T36" fmla="*/ 508 w 553"/>
                <a:gd name="T37" fmla="*/ 152 h 181"/>
                <a:gd name="T38" fmla="*/ 503 w 553"/>
                <a:gd name="T39" fmla="*/ 147 h 181"/>
                <a:gd name="T40" fmla="*/ 490 w 553"/>
                <a:gd name="T41" fmla="*/ 132 h 181"/>
                <a:gd name="T42" fmla="*/ 470 w 553"/>
                <a:gd name="T43" fmla="*/ 113 h 181"/>
                <a:gd name="T44" fmla="*/ 405 w 553"/>
                <a:gd name="T45" fmla="*/ 70 h 181"/>
                <a:gd name="T46" fmla="*/ 387 w 553"/>
                <a:gd name="T47" fmla="*/ 60 h 181"/>
                <a:gd name="T48" fmla="*/ 366 w 553"/>
                <a:gd name="T49" fmla="*/ 52 h 181"/>
                <a:gd name="T50" fmla="*/ 321 w 553"/>
                <a:gd name="T51" fmla="*/ 41 h 181"/>
                <a:gd name="T52" fmla="*/ 272 w 553"/>
                <a:gd name="T53" fmla="*/ 39 h 181"/>
                <a:gd name="T54" fmla="*/ 224 w 553"/>
                <a:gd name="T55" fmla="*/ 47 h 181"/>
                <a:gd name="T56" fmla="*/ 179 w 553"/>
                <a:gd name="T57" fmla="*/ 64 h 181"/>
                <a:gd name="T58" fmla="*/ 138 w 553"/>
                <a:gd name="T59" fmla="*/ 86 h 181"/>
                <a:gd name="T60" fmla="*/ 121 w 553"/>
                <a:gd name="T61" fmla="*/ 100 h 181"/>
                <a:gd name="T62" fmla="*/ 64 w 553"/>
                <a:gd name="T63" fmla="*/ 150 h 181"/>
                <a:gd name="T64" fmla="*/ 36 w 553"/>
                <a:gd name="T65" fmla="*/ 181 h 181"/>
                <a:gd name="T66" fmla="*/ 0 w 553"/>
                <a:gd name="T67" fmla="*/ 135 h 181"/>
                <a:gd name="T68" fmla="*/ 0 w 553"/>
                <a:gd name="T69" fmla="*/ 135 h 18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553"/>
                <a:gd name="T106" fmla="*/ 0 h 181"/>
                <a:gd name="T107" fmla="*/ 553 w 553"/>
                <a:gd name="T108" fmla="*/ 181 h 181"/>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553" h="181">
                  <a:moveTo>
                    <a:pt x="0" y="135"/>
                  </a:moveTo>
                  <a:lnTo>
                    <a:pt x="29" y="104"/>
                  </a:lnTo>
                  <a:lnTo>
                    <a:pt x="73" y="67"/>
                  </a:lnTo>
                  <a:lnTo>
                    <a:pt x="93" y="55"/>
                  </a:lnTo>
                  <a:lnTo>
                    <a:pt x="112" y="43"/>
                  </a:lnTo>
                  <a:lnTo>
                    <a:pt x="136" y="31"/>
                  </a:lnTo>
                  <a:lnTo>
                    <a:pt x="160" y="21"/>
                  </a:lnTo>
                  <a:lnTo>
                    <a:pt x="187" y="12"/>
                  </a:lnTo>
                  <a:lnTo>
                    <a:pt x="214" y="5"/>
                  </a:lnTo>
                  <a:lnTo>
                    <a:pt x="276" y="0"/>
                  </a:lnTo>
                  <a:lnTo>
                    <a:pt x="338" y="5"/>
                  </a:lnTo>
                  <a:lnTo>
                    <a:pt x="393" y="21"/>
                  </a:lnTo>
                  <a:lnTo>
                    <a:pt x="439" y="43"/>
                  </a:lnTo>
                  <a:lnTo>
                    <a:pt x="460" y="55"/>
                  </a:lnTo>
                  <a:lnTo>
                    <a:pt x="479" y="67"/>
                  </a:lnTo>
                  <a:lnTo>
                    <a:pt x="496" y="80"/>
                  </a:lnTo>
                  <a:lnTo>
                    <a:pt x="510" y="93"/>
                  </a:lnTo>
                  <a:lnTo>
                    <a:pt x="553" y="135"/>
                  </a:lnTo>
                  <a:lnTo>
                    <a:pt x="508" y="152"/>
                  </a:lnTo>
                  <a:lnTo>
                    <a:pt x="503" y="147"/>
                  </a:lnTo>
                  <a:lnTo>
                    <a:pt x="490" y="132"/>
                  </a:lnTo>
                  <a:lnTo>
                    <a:pt x="470" y="113"/>
                  </a:lnTo>
                  <a:lnTo>
                    <a:pt x="405" y="70"/>
                  </a:lnTo>
                  <a:lnTo>
                    <a:pt x="387" y="60"/>
                  </a:lnTo>
                  <a:lnTo>
                    <a:pt x="366" y="52"/>
                  </a:lnTo>
                  <a:lnTo>
                    <a:pt x="321" y="41"/>
                  </a:lnTo>
                  <a:lnTo>
                    <a:pt x="272" y="39"/>
                  </a:lnTo>
                  <a:lnTo>
                    <a:pt x="224" y="47"/>
                  </a:lnTo>
                  <a:lnTo>
                    <a:pt x="179" y="64"/>
                  </a:lnTo>
                  <a:lnTo>
                    <a:pt x="138" y="86"/>
                  </a:lnTo>
                  <a:lnTo>
                    <a:pt x="121" y="100"/>
                  </a:lnTo>
                  <a:lnTo>
                    <a:pt x="64" y="150"/>
                  </a:lnTo>
                  <a:lnTo>
                    <a:pt x="36" y="181"/>
                  </a:lnTo>
                  <a:lnTo>
                    <a:pt x="0" y="135"/>
                  </a:lnTo>
                  <a:close/>
                </a:path>
              </a:pathLst>
            </a:custGeom>
            <a:solidFill>
              <a:srgbClr val="000000"/>
            </a:solidFill>
            <a:ln w="9525">
              <a:noFill/>
              <a:round/>
              <a:headEnd/>
              <a:tailEnd/>
            </a:ln>
          </p:spPr>
          <p:txBody>
            <a:bodyPr/>
            <a:lstStyle/>
            <a:p>
              <a:endParaRPr lang="en-US"/>
            </a:p>
          </p:txBody>
        </p:sp>
        <p:sp>
          <p:nvSpPr>
            <p:cNvPr id="5325" name="Freeform 181"/>
            <p:cNvSpPr>
              <a:spLocks/>
            </p:cNvSpPr>
            <p:nvPr/>
          </p:nvSpPr>
          <p:spPr bwMode="auto">
            <a:xfrm>
              <a:off x="4974" y="1969"/>
              <a:ext cx="55" cy="19"/>
            </a:xfrm>
            <a:custGeom>
              <a:avLst/>
              <a:gdLst>
                <a:gd name="T0" fmla="*/ 0 w 496"/>
                <a:gd name="T1" fmla="*/ 103 h 167"/>
                <a:gd name="T2" fmla="*/ 20 w 496"/>
                <a:gd name="T3" fmla="*/ 88 h 167"/>
                <a:gd name="T4" fmla="*/ 43 w 496"/>
                <a:gd name="T5" fmla="*/ 72 h 167"/>
                <a:gd name="T6" fmla="*/ 74 w 496"/>
                <a:gd name="T7" fmla="*/ 54 h 167"/>
                <a:gd name="T8" fmla="*/ 91 w 496"/>
                <a:gd name="T9" fmla="*/ 43 h 167"/>
                <a:gd name="T10" fmla="*/ 111 w 496"/>
                <a:gd name="T11" fmla="*/ 35 h 167"/>
                <a:gd name="T12" fmla="*/ 156 w 496"/>
                <a:gd name="T13" fmla="*/ 19 h 167"/>
                <a:gd name="T14" fmla="*/ 204 w 496"/>
                <a:gd name="T15" fmla="*/ 6 h 167"/>
                <a:gd name="T16" fmla="*/ 257 w 496"/>
                <a:gd name="T17" fmla="*/ 0 h 167"/>
                <a:gd name="T18" fmla="*/ 355 w 496"/>
                <a:gd name="T19" fmla="*/ 12 h 167"/>
                <a:gd name="T20" fmla="*/ 397 w 496"/>
                <a:gd name="T21" fmla="*/ 27 h 167"/>
                <a:gd name="T22" fmla="*/ 431 w 496"/>
                <a:gd name="T23" fmla="*/ 43 h 167"/>
                <a:gd name="T24" fmla="*/ 459 w 496"/>
                <a:gd name="T25" fmla="*/ 62 h 167"/>
                <a:gd name="T26" fmla="*/ 480 w 496"/>
                <a:gd name="T27" fmla="*/ 78 h 167"/>
                <a:gd name="T28" fmla="*/ 496 w 496"/>
                <a:gd name="T29" fmla="*/ 93 h 167"/>
                <a:gd name="T30" fmla="*/ 483 w 496"/>
                <a:gd name="T31" fmla="*/ 136 h 167"/>
                <a:gd name="T32" fmla="*/ 469 w 496"/>
                <a:gd name="T33" fmla="*/ 119 h 167"/>
                <a:gd name="T34" fmla="*/ 452 w 496"/>
                <a:gd name="T35" fmla="*/ 103 h 167"/>
                <a:gd name="T36" fmla="*/ 440 w 496"/>
                <a:gd name="T37" fmla="*/ 93 h 167"/>
                <a:gd name="T38" fmla="*/ 427 w 496"/>
                <a:gd name="T39" fmla="*/ 85 h 167"/>
                <a:gd name="T40" fmla="*/ 412 w 496"/>
                <a:gd name="T41" fmla="*/ 75 h 167"/>
                <a:gd name="T42" fmla="*/ 396 w 496"/>
                <a:gd name="T43" fmla="*/ 66 h 167"/>
                <a:gd name="T44" fmla="*/ 355 w 496"/>
                <a:gd name="T45" fmla="*/ 51 h 167"/>
                <a:gd name="T46" fmla="*/ 307 w 496"/>
                <a:gd name="T47" fmla="*/ 40 h 167"/>
                <a:gd name="T48" fmla="*/ 251 w 496"/>
                <a:gd name="T49" fmla="*/ 38 h 167"/>
                <a:gd name="T50" fmla="*/ 145 w 496"/>
                <a:gd name="T51" fmla="*/ 62 h 167"/>
                <a:gd name="T52" fmla="*/ 103 w 496"/>
                <a:gd name="T53" fmla="*/ 83 h 167"/>
                <a:gd name="T54" fmla="*/ 67 w 496"/>
                <a:gd name="T55" fmla="*/ 107 h 167"/>
                <a:gd name="T56" fmla="*/ 51 w 496"/>
                <a:gd name="T57" fmla="*/ 118 h 167"/>
                <a:gd name="T58" fmla="*/ 39 w 496"/>
                <a:gd name="T59" fmla="*/ 130 h 167"/>
                <a:gd name="T60" fmla="*/ 18 w 496"/>
                <a:gd name="T61" fmla="*/ 148 h 167"/>
                <a:gd name="T62" fmla="*/ 1 w 496"/>
                <a:gd name="T63" fmla="*/ 167 h 167"/>
                <a:gd name="T64" fmla="*/ 0 w 496"/>
                <a:gd name="T65" fmla="*/ 103 h 167"/>
                <a:gd name="T66" fmla="*/ 0 w 496"/>
                <a:gd name="T67" fmla="*/ 103 h 167"/>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496"/>
                <a:gd name="T103" fmla="*/ 0 h 167"/>
                <a:gd name="T104" fmla="*/ 496 w 496"/>
                <a:gd name="T105" fmla="*/ 167 h 167"/>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496" h="167">
                  <a:moveTo>
                    <a:pt x="0" y="103"/>
                  </a:moveTo>
                  <a:lnTo>
                    <a:pt x="20" y="88"/>
                  </a:lnTo>
                  <a:lnTo>
                    <a:pt x="43" y="72"/>
                  </a:lnTo>
                  <a:lnTo>
                    <a:pt x="74" y="54"/>
                  </a:lnTo>
                  <a:lnTo>
                    <a:pt x="91" y="43"/>
                  </a:lnTo>
                  <a:lnTo>
                    <a:pt x="111" y="35"/>
                  </a:lnTo>
                  <a:lnTo>
                    <a:pt x="156" y="19"/>
                  </a:lnTo>
                  <a:lnTo>
                    <a:pt x="204" y="6"/>
                  </a:lnTo>
                  <a:lnTo>
                    <a:pt x="257" y="0"/>
                  </a:lnTo>
                  <a:lnTo>
                    <a:pt x="355" y="12"/>
                  </a:lnTo>
                  <a:lnTo>
                    <a:pt x="397" y="27"/>
                  </a:lnTo>
                  <a:lnTo>
                    <a:pt x="431" y="43"/>
                  </a:lnTo>
                  <a:lnTo>
                    <a:pt x="459" y="62"/>
                  </a:lnTo>
                  <a:lnTo>
                    <a:pt x="480" y="78"/>
                  </a:lnTo>
                  <a:lnTo>
                    <a:pt x="496" y="93"/>
                  </a:lnTo>
                  <a:lnTo>
                    <a:pt x="483" y="136"/>
                  </a:lnTo>
                  <a:lnTo>
                    <a:pt x="469" y="119"/>
                  </a:lnTo>
                  <a:lnTo>
                    <a:pt x="452" y="103"/>
                  </a:lnTo>
                  <a:lnTo>
                    <a:pt x="440" y="93"/>
                  </a:lnTo>
                  <a:lnTo>
                    <a:pt x="427" y="85"/>
                  </a:lnTo>
                  <a:lnTo>
                    <a:pt x="412" y="75"/>
                  </a:lnTo>
                  <a:lnTo>
                    <a:pt x="396" y="66"/>
                  </a:lnTo>
                  <a:lnTo>
                    <a:pt x="355" y="51"/>
                  </a:lnTo>
                  <a:lnTo>
                    <a:pt x="307" y="40"/>
                  </a:lnTo>
                  <a:lnTo>
                    <a:pt x="251" y="38"/>
                  </a:lnTo>
                  <a:lnTo>
                    <a:pt x="145" y="62"/>
                  </a:lnTo>
                  <a:lnTo>
                    <a:pt x="103" y="83"/>
                  </a:lnTo>
                  <a:lnTo>
                    <a:pt x="67" y="107"/>
                  </a:lnTo>
                  <a:lnTo>
                    <a:pt x="51" y="118"/>
                  </a:lnTo>
                  <a:lnTo>
                    <a:pt x="39" y="130"/>
                  </a:lnTo>
                  <a:lnTo>
                    <a:pt x="18" y="148"/>
                  </a:lnTo>
                  <a:lnTo>
                    <a:pt x="1" y="167"/>
                  </a:lnTo>
                  <a:lnTo>
                    <a:pt x="0" y="103"/>
                  </a:lnTo>
                  <a:close/>
                </a:path>
              </a:pathLst>
            </a:custGeom>
            <a:solidFill>
              <a:srgbClr val="000000"/>
            </a:solidFill>
            <a:ln w="9525">
              <a:noFill/>
              <a:round/>
              <a:headEnd/>
              <a:tailEnd/>
            </a:ln>
          </p:spPr>
          <p:txBody>
            <a:bodyPr/>
            <a:lstStyle/>
            <a:p>
              <a:endParaRPr lang="en-US"/>
            </a:p>
          </p:txBody>
        </p:sp>
        <p:sp>
          <p:nvSpPr>
            <p:cNvPr id="5326" name="Freeform 182"/>
            <p:cNvSpPr>
              <a:spLocks/>
            </p:cNvSpPr>
            <p:nvPr/>
          </p:nvSpPr>
          <p:spPr bwMode="auto">
            <a:xfrm>
              <a:off x="5043" y="1973"/>
              <a:ext cx="72" cy="36"/>
            </a:xfrm>
            <a:custGeom>
              <a:avLst/>
              <a:gdLst>
                <a:gd name="T0" fmla="*/ 0 w 650"/>
                <a:gd name="T1" fmla="*/ 62 h 326"/>
                <a:gd name="T2" fmla="*/ 26 w 650"/>
                <a:gd name="T3" fmla="*/ 48 h 326"/>
                <a:gd name="T4" fmla="*/ 58 w 650"/>
                <a:gd name="T5" fmla="*/ 33 h 326"/>
                <a:gd name="T6" fmla="*/ 99 w 650"/>
                <a:gd name="T7" fmla="*/ 19 h 326"/>
                <a:gd name="T8" fmla="*/ 145 w 650"/>
                <a:gd name="T9" fmla="*/ 6 h 326"/>
                <a:gd name="T10" fmla="*/ 198 w 650"/>
                <a:gd name="T11" fmla="*/ 0 h 326"/>
                <a:gd name="T12" fmla="*/ 313 w 650"/>
                <a:gd name="T13" fmla="*/ 14 h 326"/>
                <a:gd name="T14" fmla="*/ 364 w 650"/>
                <a:gd name="T15" fmla="*/ 34 h 326"/>
                <a:gd name="T16" fmla="*/ 403 w 650"/>
                <a:gd name="T17" fmla="*/ 55 h 326"/>
                <a:gd name="T18" fmla="*/ 433 w 650"/>
                <a:gd name="T19" fmla="*/ 78 h 326"/>
                <a:gd name="T20" fmla="*/ 454 w 650"/>
                <a:gd name="T21" fmla="*/ 98 h 326"/>
                <a:gd name="T22" fmla="*/ 481 w 650"/>
                <a:gd name="T23" fmla="*/ 145 h 326"/>
                <a:gd name="T24" fmla="*/ 496 w 650"/>
                <a:gd name="T25" fmla="*/ 138 h 326"/>
                <a:gd name="T26" fmla="*/ 551 w 650"/>
                <a:gd name="T27" fmla="*/ 129 h 326"/>
                <a:gd name="T28" fmla="*/ 620 w 650"/>
                <a:gd name="T29" fmla="*/ 131 h 326"/>
                <a:gd name="T30" fmla="*/ 650 w 650"/>
                <a:gd name="T31" fmla="*/ 137 h 326"/>
                <a:gd name="T32" fmla="*/ 638 w 650"/>
                <a:gd name="T33" fmla="*/ 174 h 326"/>
                <a:gd name="T34" fmla="*/ 588 w 650"/>
                <a:gd name="T35" fmla="*/ 168 h 326"/>
                <a:gd name="T36" fmla="*/ 537 w 650"/>
                <a:gd name="T37" fmla="*/ 174 h 326"/>
                <a:gd name="T38" fmla="*/ 481 w 650"/>
                <a:gd name="T39" fmla="*/ 195 h 326"/>
                <a:gd name="T40" fmla="*/ 455 w 650"/>
                <a:gd name="T41" fmla="*/ 213 h 326"/>
                <a:gd name="T42" fmla="*/ 435 w 650"/>
                <a:gd name="T43" fmla="*/ 234 h 326"/>
                <a:gd name="T44" fmla="*/ 409 w 650"/>
                <a:gd name="T45" fmla="*/ 277 h 326"/>
                <a:gd name="T46" fmla="*/ 396 w 650"/>
                <a:gd name="T47" fmla="*/ 326 h 326"/>
                <a:gd name="T48" fmla="*/ 358 w 650"/>
                <a:gd name="T49" fmla="*/ 317 h 326"/>
                <a:gd name="T50" fmla="*/ 365 w 650"/>
                <a:gd name="T51" fmla="*/ 287 h 326"/>
                <a:gd name="T52" fmla="*/ 372 w 650"/>
                <a:gd name="T53" fmla="*/ 259 h 326"/>
                <a:gd name="T54" fmla="*/ 383 w 650"/>
                <a:gd name="T55" fmla="*/ 232 h 326"/>
                <a:gd name="T56" fmla="*/ 399 w 650"/>
                <a:gd name="T57" fmla="*/ 208 h 326"/>
                <a:gd name="T58" fmla="*/ 410 w 650"/>
                <a:gd name="T59" fmla="*/ 197 h 326"/>
                <a:gd name="T60" fmla="*/ 443 w 650"/>
                <a:gd name="T61" fmla="*/ 163 h 326"/>
                <a:gd name="T62" fmla="*/ 434 w 650"/>
                <a:gd name="T63" fmla="*/ 147 h 326"/>
                <a:gd name="T64" fmla="*/ 421 w 650"/>
                <a:gd name="T65" fmla="*/ 130 h 326"/>
                <a:gd name="T66" fmla="*/ 403 w 650"/>
                <a:gd name="T67" fmla="*/ 108 h 326"/>
                <a:gd name="T68" fmla="*/ 391 w 650"/>
                <a:gd name="T69" fmla="*/ 98 h 326"/>
                <a:gd name="T70" fmla="*/ 377 w 650"/>
                <a:gd name="T71" fmla="*/ 87 h 326"/>
                <a:gd name="T72" fmla="*/ 361 w 650"/>
                <a:gd name="T73" fmla="*/ 77 h 326"/>
                <a:gd name="T74" fmla="*/ 345 w 650"/>
                <a:gd name="T75" fmla="*/ 68 h 326"/>
                <a:gd name="T76" fmla="*/ 303 w 650"/>
                <a:gd name="T77" fmla="*/ 52 h 326"/>
                <a:gd name="T78" fmla="*/ 254 w 650"/>
                <a:gd name="T79" fmla="*/ 43 h 326"/>
                <a:gd name="T80" fmla="*/ 157 w 650"/>
                <a:gd name="T81" fmla="*/ 46 h 326"/>
                <a:gd name="T82" fmla="*/ 82 w 650"/>
                <a:gd name="T83" fmla="*/ 67 h 326"/>
                <a:gd name="T84" fmla="*/ 35 w 650"/>
                <a:gd name="T85" fmla="*/ 89 h 326"/>
                <a:gd name="T86" fmla="*/ 18 w 650"/>
                <a:gd name="T87" fmla="*/ 100 h 326"/>
                <a:gd name="T88" fmla="*/ 0 w 650"/>
                <a:gd name="T89" fmla="*/ 62 h 326"/>
                <a:gd name="T90" fmla="*/ 0 w 650"/>
                <a:gd name="T91" fmla="*/ 62 h 32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650"/>
                <a:gd name="T139" fmla="*/ 0 h 326"/>
                <a:gd name="T140" fmla="*/ 650 w 650"/>
                <a:gd name="T141" fmla="*/ 326 h 32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650" h="326">
                  <a:moveTo>
                    <a:pt x="0" y="62"/>
                  </a:moveTo>
                  <a:lnTo>
                    <a:pt x="26" y="48"/>
                  </a:lnTo>
                  <a:lnTo>
                    <a:pt x="58" y="33"/>
                  </a:lnTo>
                  <a:lnTo>
                    <a:pt x="99" y="19"/>
                  </a:lnTo>
                  <a:lnTo>
                    <a:pt x="145" y="6"/>
                  </a:lnTo>
                  <a:lnTo>
                    <a:pt x="198" y="0"/>
                  </a:lnTo>
                  <a:lnTo>
                    <a:pt x="313" y="14"/>
                  </a:lnTo>
                  <a:lnTo>
                    <a:pt x="364" y="34"/>
                  </a:lnTo>
                  <a:lnTo>
                    <a:pt x="403" y="55"/>
                  </a:lnTo>
                  <a:lnTo>
                    <a:pt x="433" y="78"/>
                  </a:lnTo>
                  <a:lnTo>
                    <a:pt x="454" y="98"/>
                  </a:lnTo>
                  <a:lnTo>
                    <a:pt x="481" y="145"/>
                  </a:lnTo>
                  <a:lnTo>
                    <a:pt x="496" y="138"/>
                  </a:lnTo>
                  <a:lnTo>
                    <a:pt x="551" y="129"/>
                  </a:lnTo>
                  <a:lnTo>
                    <a:pt x="620" y="131"/>
                  </a:lnTo>
                  <a:lnTo>
                    <a:pt x="650" y="137"/>
                  </a:lnTo>
                  <a:lnTo>
                    <a:pt x="638" y="174"/>
                  </a:lnTo>
                  <a:lnTo>
                    <a:pt x="588" y="168"/>
                  </a:lnTo>
                  <a:lnTo>
                    <a:pt x="537" y="174"/>
                  </a:lnTo>
                  <a:lnTo>
                    <a:pt x="481" y="195"/>
                  </a:lnTo>
                  <a:lnTo>
                    <a:pt x="455" y="213"/>
                  </a:lnTo>
                  <a:lnTo>
                    <a:pt x="435" y="234"/>
                  </a:lnTo>
                  <a:lnTo>
                    <a:pt x="409" y="277"/>
                  </a:lnTo>
                  <a:lnTo>
                    <a:pt x="396" y="326"/>
                  </a:lnTo>
                  <a:lnTo>
                    <a:pt x="358" y="317"/>
                  </a:lnTo>
                  <a:lnTo>
                    <a:pt x="365" y="287"/>
                  </a:lnTo>
                  <a:lnTo>
                    <a:pt x="372" y="259"/>
                  </a:lnTo>
                  <a:lnTo>
                    <a:pt x="383" y="232"/>
                  </a:lnTo>
                  <a:lnTo>
                    <a:pt x="399" y="208"/>
                  </a:lnTo>
                  <a:lnTo>
                    <a:pt x="410" y="197"/>
                  </a:lnTo>
                  <a:lnTo>
                    <a:pt x="443" y="163"/>
                  </a:lnTo>
                  <a:lnTo>
                    <a:pt x="434" y="147"/>
                  </a:lnTo>
                  <a:lnTo>
                    <a:pt x="421" y="130"/>
                  </a:lnTo>
                  <a:lnTo>
                    <a:pt x="403" y="108"/>
                  </a:lnTo>
                  <a:lnTo>
                    <a:pt x="391" y="98"/>
                  </a:lnTo>
                  <a:lnTo>
                    <a:pt x="377" y="87"/>
                  </a:lnTo>
                  <a:lnTo>
                    <a:pt x="361" y="77"/>
                  </a:lnTo>
                  <a:lnTo>
                    <a:pt x="345" y="68"/>
                  </a:lnTo>
                  <a:lnTo>
                    <a:pt x="303" y="52"/>
                  </a:lnTo>
                  <a:lnTo>
                    <a:pt x="254" y="43"/>
                  </a:lnTo>
                  <a:lnTo>
                    <a:pt x="157" y="46"/>
                  </a:lnTo>
                  <a:lnTo>
                    <a:pt x="82" y="67"/>
                  </a:lnTo>
                  <a:lnTo>
                    <a:pt x="35" y="89"/>
                  </a:lnTo>
                  <a:lnTo>
                    <a:pt x="18" y="100"/>
                  </a:lnTo>
                  <a:lnTo>
                    <a:pt x="0" y="62"/>
                  </a:lnTo>
                  <a:close/>
                </a:path>
              </a:pathLst>
            </a:custGeom>
            <a:solidFill>
              <a:srgbClr val="000000"/>
            </a:solidFill>
            <a:ln w="9525">
              <a:noFill/>
              <a:round/>
              <a:headEnd/>
              <a:tailEnd/>
            </a:ln>
          </p:spPr>
          <p:txBody>
            <a:bodyPr/>
            <a:lstStyle/>
            <a:p>
              <a:endParaRPr lang="en-US"/>
            </a:p>
          </p:txBody>
        </p:sp>
        <p:sp>
          <p:nvSpPr>
            <p:cNvPr id="5327" name="Freeform 183"/>
            <p:cNvSpPr>
              <a:spLocks/>
            </p:cNvSpPr>
            <p:nvPr/>
          </p:nvSpPr>
          <p:spPr bwMode="auto">
            <a:xfrm>
              <a:off x="4781" y="1907"/>
              <a:ext cx="18" cy="193"/>
            </a:xfrm>
            <a:custGeom>
              <a:avLst/>
              <a:gdLst>
                <a:gd name="T0" fmla="*/ 88 w 160"/>
                <a:gd name="T1" fmla="*/ 146 h 1731"/>
                <a:gd name="T2" fmla="*/ 88 w 160"/>
                <a:gd name="T3" fmla="*/ 1584 h 1731"/>
                <a:gd name="T4" fmla="*/ 93 w 160"/>
                <a:gd name="T5" fmla="*/ 1611 h 1731"/>
                <a:gd name="T6" fmla="*/ 104 w 160"/>
                <a:gd name="T7" fmla="*/ 1627 h 1731"/>
                <a:gd name="T8" fmla="*/ 120 w 160"/>
                <a:gd name="T9" fmla="*/ 1643 h 1731"/>
                <a:gd name="T10" fmla="*/ 139 w 160"/>
                <a:gd name="T11" fmla="*/ 1650 h 1731"/>
                <a:gd name="T12" fmla="*/ 160 w 160"/>
                <a:gd name="T13" fmla="*/ 1651 h 1731"/>
                <a:gd name="T14" fmla="*/ 160 w 160"/>
                <a:gd name="T15" fmla="*/ 1731 h 1731"/>
                <a:gd name="T16" fmla="*/ 129 w 160"/>
                <a:gd name="T17" fmla="*/ 1731 h 1731"/>
                <a:gd name="T18" fmla="*/ 100 w 160"/>
                <a:gd name="T19" fmla="*/ 1725 h 1731"/>
                <a:gd name="T20" fmla="*/ 74 w 160"/>
                <a:gd name="T21" fmla="*/ 1713 h 1731"/>
                <a:gd name="T22" fmla="*/ 49 w 160"/>
                <a:gd name="T23" fmla="*/ 1695 h 1731"/>
                <a:gd name="T24" fmla="*/ 28 w 160"/>
                <a:gd name="T25" fmla="*/ 1673 h 1731"/>
                <a:gd name="T26" fmla="*/ 14 w 160"/>
                <a:gd name="T27" fmla="*/ 1647 h 1731"/>
                <a:gd name="T28" fmla="*/ 3 w 160"/>
                <a:gd name="T29" fmla="*/ 1619 h 1731"/>
                <a:gd name="T30" fmla="*/ 0 w 160"/>
                <a:gd name="T31" fmla="*/ 1590 h 1731"/>
                <a:gd name="T32" fmla="*/ 0 w 160"/>
                <a:gd name="T33" fmla="*/ 140 h 1731"/>
                <a:gd name="T34" fmla="*/ 3 w 160"/>
                <a:gd name="T35" fmla="*/ 112 h 1731"/>
                <a:gd name="T36" fmla="*/ 13 w 160"/>
                <a:gd name="T37" fmla="*/ 84 h 1731"/>
                <a:gd name="T38" fmla="*/ 28 w 160"/>
                <a:gd name="T39" fmla="*/ 58 h 1731"/>
                <a:gd name="T40" fmla="*/ 49 w 160"/>
                <a:gd name="T41" fmla="*/ 36 h 1731"/>
                <a:gd name="T42" fmla="*/ 73 w 160"/>
                <a:gd name="T43" fmla="*/ 18 h 1731"/>
                <a:gd name="T44" fmla="*/ 100 w 160"/>
                <a:gd name="T45" fmla="*/ 6 h 1731"/>
                <a:gd name="T46" fmla="*/ 129 w 160"/>
                <a:gd name="T47" fmla="*/ 0 h 1731"/>
                <a:gd name="T48" fmla="*/ 159 w 160"/>
                <a:gd name="T49" fmla="*/ 1 h 1731"/>
                <a:gd name="T50" fmla="*/ 160 w 160"/>
                <a:gd name="T51" fmla="*/ 80 h 1731"/>
                <a:gd name="T52" fmla="*/ 139 w 160"/>
                <a:gd name="T53" fmla="*/ 81 h 1731"/>
                <a:gd name="T54" fmla="*/ 120 w 160"/>
                <a:gd name="T55" fmla="*/ 89 h 1731"/>
                <a:gd name="T56" fmla="*/ 104 w 160"/>
                <a:gd name="T57" fmla="*/ 104 h 1731"/>
                <a:gd name="T58" fmla="*/ 93 w 160"/>
                <a:gd name="T59" fmla="*/ 121 h 1731"/>
                <a:gd name="T60" fmla="*/ 88 w 160"/>
                <a:gd name="T61" fmla="*/ 146 h 1731"/>
                <a:gd name="T62" fmla="*/ 88 w 160"/>
                <a:gd name="T63" fmla="*/ 146 h 173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60"/>
                <a:gd name="T97" fmla="*/ 0 h 1731"/>
                <a:gd name="T98" fmla="*/ 160 w 160"/>
                <a:gd name="T99" fmla="*/ 1731 h 173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60" h="1731">
                  <a:moveTo>
                    <a:pt x="88" y="146"/>
                  </a:moveTo>
                  <a:lnTo>
                    <a:pt x="88" y="1584"/>
                  </a:lnTo>
                  <a:lnTo>
                    <a:pt x="93" y="1611"/>
                  </a:lnTo>
                  <a:lnTo>
                    <a:pt x="104" y="1627"/>
                  </a:lnTo>
                  <a:lnTo>
                    <a:pt x="120" y="1643"/>
                  </a:lnTo>
                  <a:lnTo>
                    <a:pt x="139" y="1650"/>
                  </a:lnTo>
                  <a:lnTo>
                    <a:pt x="160" y="1651"/>
                  </a:lnTo>
                  <a:lnTo>
                    <a:pt x="160" y="1731"/>
                  </a:lnTo>
                  <a:lnTo>
                    <a:pt x="129" y="1731"/>
                  </a:lnTo>
                  <a:lnTo>
                    <a:pt x="100" y="1725"/>
                  </a:lnTo>
                  <a:lnTo>
                    <a:pt x="74" y="1713"/>
                  </a:lnTo>
                  <a:lnTo>
                    <a:pt x="49" y="1695"/>
                  </a:lnTo>
                  <a:lnTo>
                    <a:pt x="28" y="1673"/>
                  </a:lnTo>
                  <a:lnTo>
                    <a:pt x="14" y="1647"/>
                  </a:lnTo>
                  <a:lnTo>
                    <a:pt x="3" y="1619"/>
                  </a:lnTo>
                  <a:lnTo>
                    <a:pt x="0" y="1590"/>
                  </a:lnTo>
                  <a:lnTo>
                    <a:pt x="0" y="140"/>
                  </a:lnTo>
                  <a:lnTo>
                    <a:pt x="3" y="112"/>
                  </a:lnTo>
                  <a:lnTo>
                    <a:pt x="13" y="84"/>
                  </a:lnTo>
                  <a:lnTo>
                    <a:pt x="28" y="58"/>
                  </a:lnTo>
                  <a:lnTo>
                    <a:pt x="49" y="36"/>
                  </a:lnTo>
                  <a:lnTo>
                    <a:pt x="73" y="18"/>
                  </a:lnTo>
                  <a:lnTo>
                    <a:pt x="100" y="6"/>
                  </a:lnTo>
                  <a:lnTo>
                    <a:pt x="129" y="0"/>
                  </a:lnTo>
                  <a:lnTo>
                    <a:pt x="159" y="1"/>
                  </a:lnTo>
                  <a:lnTo>
                    <a:pt x="160" y="80"/>
                  </a:lnTo>
                  <a:lnTo>
                    <a:pt x="139" y="81"/>
                  </a:lnTo>
                  <a:lnTo>
                    <a:pt x="120" y="89"/>
                  </a:lnTo>
                  <a:lnTo>
                    <a:pt x="104" y="104"/>
                  </a:lnTo>
                  <a:lnTo>
                    <a:pt x="93" y="121"/>
                  </a:lnTo>
                  <a:lnTo>
                    <a:pt x="88" y="146"/>
                  </a:lnTo>
                  <a:close/>
                </a:path>
              </a:pathLst>
            </a:custGeom>
            <a:solidFill>
              <a:srgbClr val="000000"/>
            </a:solidFill>
            <a:ln w="9525">
              <a:noFill/>
              <a:round/>
              <a:headEnd/>
              <a:tailEnd/>
            </a:ln>
          </p:spPr>
          <p:txBody>
            <a:bodyPr/>
            <a:lstStyle/>
            <a:p>
              <a:endParaRPr lang="en-US"/>
            </a:p>
          </p:txBody>
        </p:sp>
        <p:sp>
          <p:nvSpPr>
            <p:cNvPr id="5328" name="Freeform 184"/>
            <p:cNvSpPr>
              <a:spLocks/>
            </p:cNvSpPr>
            <p:nvPr/>
          </p:nvSpPr>
          <p:spPr bwMode="auto">
            <a:xfrm>
              <a:off x="5113" y="1907"/>
              <a:ext cx="18" cy="193"/>
            </a:xfrm>
            <a:custGeom>
              <a:avLst/>
              <a:gdLst>
                <a:gd name="T0" fmla="*/ 73 w 162"/>
                <a:gd name="T1" fmla="*/ 146 h 1731"/>
                <a:gd name="T2" fmla="*/ 73 w 162"/>
                <a:gd name="T3" fmla="*/ 1584 h 1731"/>
                <a:gd name="T4" fmla="*/ 69 w 162"/>
                <a:gd name="T5" fmla="*/ 1611 h 1731"/>
                <a:gd name="T6" fmla="*/ 56 w 162"/>
                <a:gd name="T7" fmla="*/ 1627 h 1731"/>
                <a:gd name="T8" fmla="*/ 41 w 162"/>
                <a:gd name="T9" fmla="*/ 1643 h 1731"/>
                <a:gd name="T10" fmla="*/ 22 w 162"/>
                <a:gd name="T11" fmla="*/ 1650 h 1731"/>
                <a:gd name="T12" fmla="*/ 0 w 162"/>
                <a:gd name="T13" fmla="*/ 1651 h 1731"/>
                <a:gd name="T14" fmla="*/ 0 w 162"/>
                <a:gd name="T15" fmla="*/ 1731 h 1731"/>
                <a:gd name="T16" fmla="*/ 32 w 162"/>
                <a:gd name="T17" fmla="*/ 1731 h 1731"/>
                <a:gd name="T18" fmla="*/ 62 w 162"/>
                <a:gd name="T19" fmla="*/ 1725 h 1731"/>
                <a:gd name="T20" fmla="*/ 87 w 162"/>
                <a:gd name="T21" fmla="*/ 1713 h 1731"/>
                <a:gd name="T22" fmla="*/ 112 w 162"/>
                <a:gd name="T23" fmla="*/ 1695 h 1731"/>
                <a:gd name="T24" fmla="*/ 133 w 162"/>
                <a:gd name="T25" fmla="*/ 1673 h 1731"/>
                <a:gd name="T26" fmla="*/ 148 w 162"/>
                <a:gd name="T27" fmla="*/ 1647 h 1731"/>
                <a:gd name="T28" fmla="*/ 157 w 162"/>
                <a:gd name="T29" fmla="*/ 1619 h 1731"/>
                <a:gd name="T30" fmla="*/ 162 w 162"/>
                <a:gd name="T31" fmla="*/ 1583 h 1731"/>
                <a:gd name="T32" fmla="*/ 161 w 162"/>
                <a:gd name="T33" fmla="*/ 140 h 1731"/>
                <a:gd name="T34" fmla="*/ 158 w 162"/>
                <a:gd name="T35" fmla="*/ 112 h 1731"/>
                <a:gd name="T36" fmla="*/ 149 w 162"/>
                <a:gd name="T37" fmla="*/ 84 h 1731"/>
                <a:gd name="T38" fmla="*/ 133 w 162"/>
                <a:gd name="T39" fmla="*/ 58 h 1731"/>
                <a:gd name="T40" fmla="*/ 112 w 162"/>
                <a:gd name="T41" fmla="*/ 36 h 1731"/>
                <a:gd name="T42" fmla="*/ 89 w 162"/>
                <a:gd name="T43" fmla="*/ 18 h 1731"/>
                <a:gd name="T44" fmla="*/ 62 w 162"/>
                <a:gd name="T45" fmla="*/ 6 h 1731"/>
                <a:gd name="T46" fmla="*/ 32 w 162"/>
                <a:gd name="T47" fmla="*/ 0 h 1731"/>
                <a:gd name="T48" fmla="*/ 2 w 162"/>
                <a:gd name="T49" fmla="*/ 1 h 1731"/>
                <a:gd name="T50" fmla="*/ 1 w 162"/>
                <a:gd name="T51" fmla="*/ 80 h 1731"/>
                <a:gd name="T52" fmla="*/ 22 w 162"/>
                <a:gd name="T53" fmla="*/ 81 h 1731"/>
                <a:gd name="T54" fmla="*/ 42 w 162"/>
                <a:gd name="T55" fmla="*/ 89 h 1731"/>
                <a:gd name="T56" fmla="*/ 57 w 162"/>
                <a:gd name="T57" fmla="*/ 104 h 1731"/>
                <a:gd name="T58" fmla="*/ 69 w 162"/>
                <a:gd name="T59" fmla="*/ 121 h 1731"/>
                <a:gd name="T60" fmla="*/ 73 w 162"/>
                <a:gd name="T61" fmla="*/ 146 h 1731"/>
                <a:gd name="T62" fmla="*/ 73 w 162"/>
                <a:gd name="T63" fmla="*/ 146 h 173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62"/>
                <a:gd name="T97" fmla="*/ 0 h 1731"/>
                <a:gd name="T98" fmla="*/ 162 w 162"/>
                <a:gd name="T99" fmla="*/ 1731 h 173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62" h="1731">
                  <a:moveTo>
                    <a:pt x="73" y="146"/>
                  </a:moveTo>
                  <a:lnTo>
                    <a:pt x="73" y="1584"/>
                  </a:lnTo>
                  <a:lnTo>
                    <a:pt x="69" y="1611"/>
                  </a:lnTo>
                  <a:lnTo>
                    <a:pt x="56" y="1627"/>
                  </a:lnTo>
                  <a:lnTo>
                    <a:pt x="41" y="1643"/>
                  </a:lnTo>
                  <a:lnTo>
                    <a:pt x="22" y="1650"/>
                  </a:lnTo>
                  <a:lnTo>
                    <a:pt x="0" y="1651"/>
                  </a:lnTo>
                  <a:lnTo>
                    <a:pt x="0" y="1731"/>
                  </a:lnTo>
                  <a:lnTo>
                    <a:pt x="32" y="1731"/>
                  </a:lnTo>
                  <a:lnTo>
                    <a:pt x="62" y="1725"/>
                  </a:lnTo>
                  <a:lnTo>
                    <a:pt x="87" y="1713"/>
                  </a:lnTo>
                  <a:lnTo>
                    <a:pt x="112" y="1695"/>
                  </a:lnTo>
                  <a:lnTo>
                    <a:pt x="133" y="1673"/>
                  </a:lnTo>
                  <a:lnTo>
                    <a:pt x="148" y="1647"/>
                  </a:lnTo>
                  <a:lnTo>
                    <a:pt x="157" y="1619"/>
                  </a:lnTo>
                  <a:lnTo>
                    <a:pt x="162" y="1583"/>
                  </a:lnTo>
                  <a:lnTo>
                    <a:pt x="161" y="140"/>
                  </a:lnTo>
                  <a:lnTo>
                    <a:pt x="158" y="112"/>
                  </a:lnTo>
                  <a:lnTo>
                    <a:pt x="149" y="84"/>
                  </a:lnTo>
                  <a:lnTo>
                    <a:pt x="133" y="58"/>
                  </a:lnTo>
                  <a:lnTo>
                    <a:pt x="112" y="36"/>
                  </a:lnTo>
                  <a:lnTo>
                    <a:pt x="89" y="18"/>
                  </a:lnTo>
                  <a:lnTo>
                    <a:pt x="62" y="6"/>
                  </a:lnTo>
                  <a:lnTo>
                    <a:pt x="32" y="0"/>
                  </a:lnTo>
                  <a:lnTo>
                    <a:pt x="2" y="1"/>
                  </a:lnTo>
                  <a:lnTo>
                    <a:pt x="1" y="80"/>
                  </a:lnTo>
                  <a:lnTo>
                    <a:pt x="22" y="81"/>
                  </a:lnTo>
                  <a:lnTo>
                    <a:pt x="42" y="89"/>
                  </a:lnTo>
                  <a:lnTo>
                    <a:pt x="57" y="104"/>
                  </a:lnTo>
                  <a:lnTo>
                    <a:pt x="69" y="121"/>
                  </a:lnTo>
                  <a:lnTo>
                    <a:pt x="73" y="146"/>
                  </a:lnTo>
                  <a:close/>
                </a:path>
              </a:pathLst>
            </a:custGeom>
            <a:solidFill>
              <a:srgbClr val="000000"/>
            </a:solidFill>
            <a:ln w="9525">
              <a:noFill/>
              <a:round/>
              <a:headEnd/>
              <a:tailEnd/>
            </a:ln>
          </p:spPr>
          <p:txBody>
            <a:bodyPr/>
            <a:lstStyle/>
            <a:p>
              <a:endParaRPr lang="en-US"/>
            </a:p>
          </p:txBody>
        </p:sp>
        <p:sp>
          <p:nvSpPr>
            <p:cNvPr id="5329" name="Freeform 185"/>
            <p:cNvSpPr>
              <a:spLocks/>
            </p:cNvSpPr>
            <p:nvPr/>
          </p:nvSpPr>
          <p:spPr bwMode="auto">
            <a:xfrm>
              <a:off x="4798" y="2091"/>
              <a:ext cx="316" cy="9"/>
            </a:xfrm>
            <a:custGeom>
              <a:avLst/>
              <a:gdLst>
                <a:gd name="T0" fmla="*/ 0 w 2843"/>
                <a:gd name="T1" fmla="*/ 0 h 82"/>
                <a:gd name="T2" fmla="*/ 2843 w 2843"/>
                <a:gd name="T3" fmla="*/ 0 h 82"/>
                <a:gd name="T4" fmla="*/ 2843 w 2843"/>
                <a:gd name="T5" fmla="*/ 82 h 82"/>
                <a:gd name="T6" fmla="*/ 0 w 2843"/>
                <a:gd name="T7" fmla="*/ 82 h 82"/>
                <a:gd name="T8" fmla="*/ 0 w 2843"/>
                <a:gd name="T9" fmla="*/ 0 h 82"/>
                <a:gd name="T10" fmla="*/ 0 w 2843"/>
                <a:gd name="T11" fmla="*/ 0 h 82"/>
                <a:gd name="T12" fmla="*/ 0 60000 65536"/>
                <a:gd name="T13" fmla="*/ 0 60000 65536"/>
                <a:gd name="T14" fmla="*/ 0 60000 65536"/>
                <a:gd name="T15" fmla="*/ 0 60000 65536"/>
                <a:gd name="T16" fmla="*/ 0 60000 65536"/>
                <a:gd name="T17" fmla="*/ 0 60000 65536"/>
                <a:gd name="T18" fmla="*/ 0 w 2843"/>
                <a:gd name="T19" fmla="*/ 0 h 82"/>
                <a:gd name="T20" fmla="*/ 2843 w 2843"/>
                <a:gd name="T21" fmla="*/ 82 h 82"/>
              </a:gdLst>
              <a:ahLst/>
              <a:cxnLst>
                <a:cxn ang="T12">
                  <a:pos x="T0" y="T1"/>
                </a:cxn>
                <a:cxn ang="T13">
                  <a:pos x="T2" y="T3"/>
                </a:cxn>
                <a:cxn ang="T14">
                  <a:pos x="T4" y="T5"/>
                </a:cxn>
                <a:cxn ang="T15">
                  <a:pos x="T6" y="T7"/>
                </a:cxn>
                <a:cxn ang="T16">
                  <a:pos x="T8" y="T9"/>
                </a:cxn>
                <a:cxn ang="T17">
                  <a:pos x="T10" y="T11"/>
                </a:cxn>
              </a:cxnLst>
              <a:rect l="T18" t="T19" r="T20" b="T21"/>
              <a:pathLst>
                <a:path w="2843" h="82">
                  <a:moveTo>
                    <a:pt x="0" y="0"/>
                  </a:moveTo>
                  <a:lnTo>
                    <a:pt x="2843" y="0"/>
                  </a:lnTo>
                  <a:lnTo>
                    <a:pt x="2843" y="82"/>
                  </a:lnTo>
                  <a:lnTo>
                    <a:pt x="0" y="82"/>
                  </a:lnTo>
                  <a:lnTo>
                    <a:pt x="0" y="0"/>
                  </a:lnTo>
                  <a:close/>
                </a:path>
              </a:pathLst>
            </a:custGeom>
            <a:solidFill>
              <a:srgbClr val="000000"/>
            </a:solidFill>
            <a:ln w="9525">
              <a:noFill/>
              <a:round/>
              <a:headEnd/>
              <a:tailEnd/>
            </a:ln>
          </p:spPr>
          <p:txBody>
            <a:bodyPr/>
            <a:lstStyle/>
            <a:p>
              <a:endParaRPr lang="en-US"/>
            </a:p>
          </p:txBody>
        </p:sp>
        <p:sp>
          <p:nvSpPr>
            <p:cNvPr id="5330" name="Freeform 186"/>
            <p:cNvSpPr>
              <a:spLocks/>
            </p:cNvSpPr>
            <p:nvPr/>
          </p:nvSpPr>
          <p:spPr bwMode="auto">
            <a:xfrm>
              <a:off x="4798" y="1907"/>
              <a:ext cx="316" cy="9"/>
            </a:xfrm>
            <a:custGeom>
              <a:avLst/>
              <a:gdLst>
                <a:gd name="T0" fmla="*/ 0 w 2843"/>
                <a:gd name="T1" fmla="*/ 0 h 82"/>
                <a:gd name="T2" fmla="*/ 2843 w 2843"/>
                <a:gd name="T3" fmla="*/ 0 h 82"/>
                <a:gd name="T4" fmla="*/ 2843 w 2843"/>
                <a:gd name="T5" fmla="*/ 82 h 82"/>
                <a:gd name="T6" fmla="*/ 0 w 2843"/>
                <a:gd name="T7" fmla="*/ 82 h 82"/>
                <a:gd name="T8" fmla="*/ 0 w 2843"/>
                <a:gd name="T9" fmla="*/ 0 h 82"/>
                <a:gd name="T10" fmla="*/ 0 w 2843"/>
                <a:gd name="T11" fmla="*/ 0 h 82"/>
                <a:gd name="T12" fmla="*/ 0 60000 65536"/>
                <a:gd name="T13" fmla="*/ 0 60000 65536"/>
                <a:gd name="T14" fmla="*/ 0 60000 65536"/>
                <a:gd name="T15" fmla="*/ 0 60000 65536"/>
                <a:gd name="T16" fmla="*/ 0 60000 65536"/>
                <a:gd name="T17" fmla="*/ 0 60000 65536"/>
                <a:gd name="T18" fmla="*/ 0 w 2843"/>
                <a:gd name="T19" fmla="*/ 0 h 82"/>
                <a:gd name="T20" fmla="*/ 2843 w 2843"/>
                <a:gd name="T21" fmla="*/ 82 h 82"/>
              </a:gdLst>
              <a:ahLst/>
              <a:cxnLst>
                <a:cxn ang="T12">
                  <a:pos x="T0" y="T1"/>
                </a:cxn>
                <a:cxn ang="T13">
                  <a:pos x="T2" y="T3"/>
                </a:cxn>
                <a:cxn ang="T14">
                  <a:pos x="T4" y="T5"/>
                </a:cxn>
                <a:cxn ang="T15">
                  <a:pos x="T6" y="T7"/>
                </a:cxn>
                <a:cxn ang="T16">
                  <a:pos x="T8" y="T9"/>
                </a:cxn>
                <a:cxn ang="T17">
                  <a:pos x="T10" y="T11"/>
                </a:cxn>
              </a:cxnLst>
              <a:rect l="T18" t="T19" r="T20" b="T21"/>
              <a:pathLst>
                <a:path w="2843" h="82">
                  <a:moveTo>
                    <a:pt x="0" y="0"/>
                  </a:moveTo>
                  <a:lnTo>
                    <a:pt x="2843" y="0"/>
                  </a:lnTo>
                  <a:lnTo>
                    <a:pt x="2843" y="82"/>
                  </a:lnTo>
                  <a:lnTo>
                    <a:pt x="0" y="82"/>
                  </a:lnTo>
                  <a:lnTo>
                    <a:pt x="0" y="0"/>
                  </a:lnTo>
                  <a:close/>
                </a:path>
              </a:pathLst>
            </a:custGeom>
            <a:solidFill>
              <a:srgbClr val="000000"/>
            </a:solidFill>
            <a:ln w="9525">
              <a:noFill/>
              <a:round/>
              <a:headEnd/>
              <a:tailEnd/>
            </a:ln>
          </p:spPr>
          <p:txBody>
            <a:bodyPr/>
            <a:lstStyle/>
            <a:p>
              <a:endParaRPr lang="en-US"/>
            </a:p>
          </p:txBody>
        </p:sp>
      </p:grpSp>
      <p:sp>
        <p:nvSpPr>
          <p:cNvPr id="158911" name="Text Box 191"/>
          <p:cNvSpPr txBox="1">
            <a:spLocks noChangeArrowheads="1"/>
          </p:cNvSpPr>
          <p:nvPr/>
        </p:nvSpPr>
        <p:spPr bwMode="auto">
          <a:xfrm>
            <a:off x="7177088" y="1681898"/>
            <a:ext cx="1562100" cy="304800"/>
          </a:xfrm>
          <a:prstGeom prst="rect">
            <a:avLst/>
          </a:prstGeom>
          <a:solidFill>
            <a:schemeClr val="bg1">
              <a:alpha val="50000"/>
            </a:schemeClr>
          </a:solidFill>
          <a:ln w="9525">
            <a:noFill/>
            <a:miter lim="800000"/>
            <a:headEnd/>
            <a:tailEnd/>
          </a:ln>
          <a:effectLst/>
        </p:spPr>
        <p:txBody>
          <a:bodyPr>
            <a:spAutoFit/>
          </a:bodyPr>
          <a:lstStyle/>
          <a:p>
            <a:pPr algn="ctr" eaLnBrk="1" hangingPunct="1">
              <a:spcBef>
                <a:spcPct val="50000"/>
              </a:spcBef>
              <a:defRPr/>
            </a:pPr>
            <a:r>
              <a:rPr lang="en-US" sz="1400" b="1">
                <a:solidFill>
                  <a:srgbClr val="003300"/>
                </a:solidFill>
                <a:effectLst>
                  <a:outerShdw blurRad="38100" dist="38100" dir="2700000" algn="tl">
                    <a:srgbClr val="000000"/>
                  </a:outerShdw>
                </a:effectLst>
              </a:rPr>
              <a:t>Alternative 1</a:t>
            </a:r>
          </a:p>
        </p:txBody>
      </p:sp>
      <p:sp>
        <p:nvSpPr>
          <p:cNvPr id="5148" name="Text Box 192"/>
          <p:cNvSpPr txBox="1">
            <a:spLocks noChangeArrowheads="1"/>
          </p:cNvSpPr>
          <p:nvPr/>
        </p:nvSpPr>
        <p:spPr bwMode="auto">
          <a:xfrm>
            <a:off x="4646613" y="2880460"/>
            <a:ext cx="1292225" cy="1077218"/>
          </a:xfrm>
          <a:prstGeom prst="rect">
            <a:avLst/>
          </a:prstGeom>
          <a:noFill/>
          <a:ln w="12700">
            <a:noFill/>
            <a:miter lim="800000"/>
            <a:headEnd/>
            <a:tailEnd/>
          </a:ln>
        </p:spPr>
        <p:txBody>
          <a:bodyPr>
            <a:spAutoFit/>
          </a:bodyPr>
          <a:lstStyle/>
          <a:p>
            <a:pPr eaLnBrk="1" hangingPunct="1">
              <a:spcBef>
                <a:spcPct val="50000"/>
              </a:spcBef>
            </a:pPr>
            <a:r>
              <a:rPr lang="en-US" sz="1000" u="sng" dirty="0">
                <a:solidFill>
                  <a:schemeClr val="hlink"/>
                </a:solidFill>
              </a:rPr>
              <a:t>Reservoir Data</a:t>
            </a:r>
          </a:p>
          <a:p>
            <a:pPr eaLnBrk="1" hangingPunct="1">
              <a:spcBef>
                <a:spcPct val="50000"/>
              </a:spcBef>
              <a:buFont typeface="Wingdings" pitchFamily="2" charset="2"/>
              <a:buChar char="§"/>
            </a:pPr>
            <a:r>
              <a:rPr lang="en-US" sz="900" dirty="0">
                <a:solidFill>
                  <a:schemeClr val="hlink"/>
                </a:solidFill>
              </a:rPr>
              <a:t> Physical Definition</a:t>
            </a:r>
          </a:p>
          <a:p>
            <a:pPr eaLnBrk="1" hangingPunct="1">
              <a:spcBef>
                <a:spcPct val="50000"/>
              </a:spcBef>
              <a:buFont typeface="Wingdings" pitchFamily="2" charset="2"/>
              <a:buChar char="§"/>
            </a:pPr>
            <a:r>
              <a:rPr lang="en-US" sz="900" dirty="0">
                <a:solidFill>
                  <a:schemeClr val="hlink"/>
                </a:solidFill>
              </a:rPr>
              <a:t> Initial Storage</a:t>
            </a:r>
          </a:p>
          <a:p>
            <a:pPr eaLnBrk="1" hangingPunct="1">
              <a:spcBef>
                <a:spcPct val="50000"/>
              </a:spcBef>
              <a:buFont typeface="Wingdings" pitchFamily="2" charset="2"/>
              <a:buChar char="§"/>
            </a:pPr>
            <a:r>
              <a:rPr lang="en-US" sz="900" dirty="0">
                <a:solidFill>
                  <a:schemeClr val="hlink"/>
                </a:solidFill>
              </a:rPr>
              <a:t> Initial Release</a:t>
            </a:r>
          </a:p>
          <a:p>
            <a:pPr eaLnBrk="1" hangingPunct="1">
              <a:spcBef>
                <a:spcPct val="50000"/>
              </a:spcBef>
              <a:buFont typeface="Wingdings" pitchFamily="2" charset="2"/>
              <a:buChar char="§"/>
            </a:pPr>
            <a:r>
              <a:rPr lang="en-US" sz="900" dirty="0">
                <a:solidFill>
                  <a:schemeClr val="hlink"/>
                </a:solidFill>
              </a:rPr>
              <a:t> Operating Rules</a:t>
            </a:r>
          </a:p>
        </p:txBody>
      </p:sp>
      <p:sp>
        <p:nvSpPr>
          <p:cNvPr id="5149" name="Text Box 194"/>
          <p:cNvSpPr txBox="1">
            <a:spLocks noChangeArrowheads="1"/>
          </p:cNvSpPr>
          <p:nvPr/>
        </p:nvSpPr>
        <p:spPr bwMode="auto">
          <a:xfrm rot="-2367488">
            <a:off x="5549900" y="1856523"/>
            <a:ext cx="1074738" cy="290512"/>
          </a:xfrm>
          <a:prstGeom prst="rect">
            <a:avLst/>
          </a:prstGeom>
          <a:noFill/>
          <a:ln w="9525">
            <a:noFill/>
            <a:miter lim="800000"/>
            <a:headEnd/>
            <a:tailEnd/>
          </a:ln>
        </p:spPr>
        <p:txBody>
          <a:bodyPr>
            <a:spAutoFit/>
          </a:bodyPr>
          <a:lstStyle/>
          <a:p>
            <a:pPr algn="ctr" eaLnBrk="1" hangingPunct="1">
              <a:spcBef>
                <a:spcPct val="50000"/>
              </a:spcBef>
            </a:pPr>
            <a:r>
              <a:rPr lang="en-US" sz="1300" b="1">
                <a:solidFill>
                  <a:schemeClr val="hlink"/>
                </a:solidFill>
              </a:rPr>
              <a:t>Diversion</a:t>
            </a:r>
          </a:p>
        </p:txBody>
      </p:sp>
      <p:sp>
        <p:nvSpPr>
          <p:cNvPr id="5150" name="Line 193"/>
          <p:cNvSpPr>
            <a:spLocks noChangeShapeType="1"/>
          </p:cNvSpPr>
          <p:nvPr/>
        </p:nvSpPr>
        <p:spPr bwMode="auto">
          <a:xfrm rot="-3406115">
            <a:off x="6029325" y="1988285"/>
            <a:ext cx="444500" cy="165100"/>
          </a:xfrm>
          <a:prstGeom prst="line">
            <a:avLst/>
          </a:prstGeom>
          <a:noFill/>
          <a:ln w="25400">
            <a:solidFill>
              <a:schemeClr val="hlink"/>
            </a:solidFill>
            <a:miter lim="800000"/>
            <a:headEnd/>
            <a:tailEnd type="triangle" w="sm" len="med"/>
          </a:ln>
        </p:spPr>
        <p:txBody>
          <a:bodyPr wrap="none"/>
          <a:lstStyle/>
          <a:p>
            <a:endParaRPr lang="en-US"/>
          </a:p>
        </p:txBody>
      </p:sp>
      <p:sp>
        <p:nvSpPr>
          <p:cNvPr id="5151" name="Text Box 195"/>
          <p:cNvSpPr txBox="1">
            <a:spLocks noChangeArrowheads="1"/>
          </p:cNvSpPr>
          <p:nvPr/>
        </p:nvSpPr>
        <p:spPr bwMode="auto">
          <a:xfrm>
            <a:off x="5888038" y="3086835"/>
            <a:ext cx="1387475" cy="869469"/>
          </a:xfrm>
          <a:prstGeom prst="rect">
            <a:avLst/>
          </a:prstGeom>
          <a:noFill/>
          <a:ln w="12700">
            <a:noFill/>
            <a:miter lim="800000"/>
            <a:headEnd/>
            <a:tailEnd/>
          </a:ln>
        </p:spPr>
        <p:txBody>
          <a:bodyPr>
            <a:spAutoFit/>
          </a:bodyPr>
          <a:lstStyle/>
          <a:p>
            <a:pPr eaLnBrk="1" hangingPunct="1">
              <a:spcBef>
                <a:spcPct val="50000"/>
              </a:spcBef>
            </a:pPr>
            <a:r>
              <a:rPr lang="en-US" sz="1000" u="sng" dirty="0">
                <a:solidFill>
                  <a:schemeClr val="hlink"/>
                </a:solidFill>
              </a:rPr>
              <a:t>Diversion Data</a:t>
            </a:r>
          </a:p>
          <a:p>
            <a:pPr eaLnBrk="1" hangingPunct="1">
              <a:spcBef>
                <a:spcPct val="50000"/>
              </a:spcBef>
              <a:buFont typeface="Wingdings" pitchFamily="2" charset="2"/>
              <a:buChar char="§"/>
            </a:pPr>
            <a:r>
              <a:rPr lang="en-US" sz="900" dirty="0">
                <a:solidFill>
                  <a:schemeClr val="hlink"/>
                </a:solidFill>
              </a:rPr>
              <a:t> Initial Diversion</a:t>
            </a:r>
          </a:p>
          <a:p>
            <a:pPr eaLnBrk="1" hangingPunct="1">
              <a:spcBef>
                <a:spcPct val="50000"/>
              </a:spcBef>
              <a:buFont typeface="Wingdings" pitchFamily="2" charset="2"/>
              <a:buChar char="§"/>
            </a:pPr>
            <a:r>
              <a:rPr lang="en-US" sz="900" dirty="0">
                <a:solidFill>
                  <a:schemeClr val="hlink"/>
                </a:solidFill>
              </a:rPr>
              <a:t> Diversion Schedule</a:t>
            </a:r>
          </a:p>
          <a:p>
            <a:pPr eaLnBrk="1" hangingPunct="1">
              <a:spcBef>
                <a:spcPct val="50000"/>
              </a:spcBef>
              <a:buFont typeface="Wingdings" pitchFamily="2" charset="2"/>
              <a:buChar char="§"/>
            </a:pPr>
            <a:r>
              <a:rPr lang="en-US" sz="900" dirty="0">
                <a:solidFill>
                  <a:schemeClr val="hlink"/>
                </a:solidFill>
              </a:rPr>
              <a:t> Routing Method</a:t>
            </a:r>
          </a:p>
        </p:txBody>
      </p:sp>
      <p:sp>
        <p:nvSpPr>
          <p:cNvPr id="5152" name="Text Box 196"/>
          <p:cNvSpPr txBox="1">
            <a:spLocks noChangeArrowheads="1"/>
          </p:cNvSpPr>
          <p:nvPr/>
        </p:nvSpPr>
        <p:spPr bwMode="auto">
          <a:xfrm rot="1261230">
            <a:off x="5318125" y="2264510"/>
            <a:ext cx="1074738" cy="304800"/>
          </a:xfrm>
          <a:prstGeom prst="rect">
            <a:avLst/>
          </a:prstGeom>
          <a:noFill/>
          <a:ln w="9525">
            <a:noFill/>
            <a:miter lim="800000"/>
            <a:headEnd/>
            <a:tailEnd/>
          </a:ln>
        </p:spPr>
        <p:txBody>
          <a:bodyPr>
            <a:spAutoFit/>
          </a:bodyPr>
          <a:lstStyle/>
          <a:p>
            <a:pPr algn="ctr" eaLnBrk="1" hangingPunct="1">
              <a:spcBef>
                <a:spcPct val="50000"/>
              </a:spcBef>
            </a:pPr>
            <a:r>
              <a:rPr lang="en-US" sz="1400" b="1">
                <a:solidFill>
                  <a:srgbClr val="FFFF99"/>
                </a:solidFill>
              </a:rPr>
              <a:t>Reservoir</a:t>
            </a:r>
          </a:p>
        </p:txBody>
      </p:sp>
      <p:sp>
        <p:nvSpPr>
          <p:cNvPr id="5153" name="Text Box 396"/>
          <p:cNvSpPr txBox="1">
            <a:spLocks noChangeArrowheads="1"/>
          </p:cNvSpPr>
          <p:nvPr/>
        </p:nvSpPr>
        <p:spPr bwMode="auto">
          <a:xfrm rot="1356595">
            <a:off x="6624638" y="2496285"/>
            <a:ext cx="1535112" cy="304800"/>
          </a:xfrm>
          <a:prstGeom prst="rect">
            <a:avLst/>
          </a:prstGeom>
          <a:noFill/>
          <a:ln w="9525">
            <a:noFill/>
            <a:miter lim="800000"/>
            <a:headEnd/>
            <a:tailEnd/>
          </a:ln>
        </p:spPr>
        <p:txBody>
          <a:bodyPr>
            <a:spAutoFit/>
          </a:bodyPr>
          <a:lstStyle/>
          <a:p>
            <a:pPr algn="ctr" eaLnBrk="1" hangingPunct="1">
              <a:spcBef>
                <a:spcPct val="50000"/>
              </a:spcBef>
            </a:pPr>
            <a:r>
              <a:rPr lang="en-US" sz="1400" b="1">
                <a:solidFill>
                  <a:schemeClr val="hlink"/>
                </a:solidFill>
              </a:rPr>
              <a:t>Routing</a:t>
            </a:r>
          </a:p>
        </p:txBody>
      </p:sp>
      <p:sp>
        <p:nvSpPr>
          <p:cNvPr id="5154" name="Line 395"/>
          <p:cNvSpPr>
            <a:spLocks noChangeShapeType="1"/>
          </p:cNvSpPr>
          <p:nvPr/>
        </p:nvSpPr>
        <p:spPr bwMode="auto">
          <a:xfrm>
            <a:off x="7113588" y="2705835"/>
            <a:ext cx="436562" cy="190500"/>
          </a:xfrm>
          <a:prstGeom prst="line">
            <a:avLst/>
          </a:prstGeom>
          <a:noFill/>
          <a:ln w="25400">
            <a:solidFill>
              <a:schemeClr val="hlink"/>
            </a:solidFill>
            <a:miter lim="800000"/>
            <a:headEnd/>
            <a:tailEnd type="triangle" w="sm" len="med"/>
          </a:ln>
        </p:spPr>
        <p:txBody>
          <a:bodyPr wrap="none"/>
          <a:lstStyle/>
          <a:p>
            <a:endParaRPr lang="en-US"/>
          </a:p>
        </p:txBody>
      </p:sp>
      <p:sp>
        <p:nvSpPr>
          <p:cNvPr id="5155" name="Text Box 398"/>
          <p:cNvSpPr txBox="1">
            <a:spLocks noChangeArrowheads="1"/>
          </p:cNvSpPr>
          <p:nvPr/>
        </p:nvSpPr>
        <p:spPr bwMode="auto">
          <a:xfrm rot="1396448">
            <a:off x="4938713" y="1761273"/>
            <a:ext cx="1052512" cy="304800"/>
          </a:xfrm>
          <a:prstGeom prst="rect">
            <a:avLst/>
          </a:prstGeom>
          <a:noFill/>
          <a:ln w="9525">
            <a:noFill/>
            <a:miter lim="800000"/>
            <a:headEnd/>
            <a:tailEnd/>
          </a:ln>
        </p:spPr>
        <p:txBody>
          <a:bodyPr>
            <a:spAutoFit/>
          </a:bodyPr>
          <a:lstStyle/>
          <a:p>
            <a:pPr algn="ctr" eaLnBrk="1" hangingPunct="1">
              <a:spcBef>
                <a:spcPct val="50000"/>
              </a:spcBef>
            </a:pPr>
            <a:r>
              <a:rPr lang="en-US" sz="1400" b="1" dirty="0">
                <a:solidFill>
                  <a:schemeClr val="hlink"/>
                </a:solidFill>
              </a:rPr>
              <a:t>Inflow</a:t>
            </a:r>
          </a:p>
        </p:txBody>
      </p:sp>
      <p:sp>
        <p:nvSpPr>
          <p:cNvPr id="5156" name="Line 397"/>
          <p:cNvSpPr>
            <a:spLocks noChangeShapeType="1"/>
          </p:cNvSpPr>
          <p:nvPr/>
        </p:nvSpPr>
        <p:spPr bwMode="auto">
          <a:xfrm>
            <a:off x="5154613" y="1950185"/>
            <a:ext cx="428625" cy="188913"/>
          </a:xfrm>
          <a:prstGeom prst="line">
            <a:avLst/>
          </a:prstGeom>
          <a:noFill/>
          <a:ln w="25400">
            <a:solidFill>
              <a:schemeClr val="hlink"/>
            </a:solidFill>
            <a:miter lim="800000"/>
            <a:headEnd/>
            <a:tailEnd type="triangle" w="sm" len="med"/>
          </a:ln>
        </p:spPr>
        <p:txBody>
          <a:bodyPr wrap="none"/>
          <a:lstStyle/>
          <a:p>
            <a:endParaRPr lang="en-US"/>
          </a:p>
        </p:txBody>
      </p:sp>
      <p:sp>
        <p:nvSpPr>
          <p:cNvPr id="5157" name="Rectangle 406"/>
          <p:cNvSpPr>
            <a:spLocks noGrp="1" noChangeArrowheads="1"/>
          </p:cNvSpPr>
          <p:nvPr>
            <p:ph type="title"/>
          </p:nvPr>
        </p:nvSpPr>
        <p:spPr/>
        <p:txBody>
          <a:bodyPr/>
          <a:lstStyle/>
          <a:p>
            <a:pPr eaLnBrk="1" hangingPunct="1"/>
            <a:r>
              <a:rPr lang="en-US" sz="3800" dirty="0"/>
              <a:t>What is a ResSim Alternative?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4449" name="Picture 1"/>
          <p:cNvPicPr>
            <a:picLocks noChangeAspect="1" noChangeArrowheads="1"/>
          </p:cNvPicPr>
          <p:nvPr/>
        </p:nvPicPr>
        <p:blipFill>
          <a:blip r:embed="rId3" cstate="print"/>
          <a:srcRect/>
          <a:stretch>
            <a:fillRect/>
          </a:stretch>
        </p:blipFill>
        <p:spPr bwMode="auto">
          <a:xfrm>
            <a:off x="6650205" y="2082465"/>
            <a:ext cx="2352500" cy="2409324"/>
          </a:xfrm>
          <a:prstGeom prst="rect">
            <a:avLst/>
          </a:prstGeom>
          <a:noFill/>
          <a:ln w="9525">
            <a:noFill/>
            <a:miter lim="800000"/>
            <a:headEnd/>
            <a:tailEnd/>
          </a:ln>
        </p:spPr>
      </p:pic>
      <p:sp>
        <p:nvSpPr>
          <p:cNvPr id="39939" name="Rectangle 3"/>
          <p:cNvSpPr>
            <a:spLocks noGrp="1" noChangeArrowheads="1"/>
          </p:cNvSpPr>
          <p:nvPr>
            <p:ph type="body" idx="1"/>
          </p:nvPr>
        </p:nvSpPr>
        <p:spPr>
          <a:xfrm>
            <a:off x="398463" y="1571793"/>
            <a:ext cx="6284912" cy="4695825"/>
          </a:xfrm>
          <a:noFill/>
        </p:spPr>
        <p:txBody>
          <a:bodyPr anchor="ctr"/>
          <a:lstStyle/>
          <a:p>
            <a:pPr eaLnBrk="1" hangingPunct="1">
              <a:lnSpc>
                <a:spcPct val="90000"/>
              </a:lnSpc>
              <a:spcBef>
                <a:spcPts val="0"/>
              </a:spcBef>
              <a:spcAft>
                <a:spcPct val="25000"/>
              </a:spcAft>
            </a:pPr>
            <a:r>
              <a:rPr lang="en-US" sz="2800" b="1" u="sng" dirty="0"/>
              <a:t>Save-to-Base</a:t>
            </a:r>
            <a:r>
              <a:rPr lang="en-US" sz="2800" u="sng" dirty="0"/>
              <a:t>:</a:t>
            </a:r>
            <a:r>
              <a:rPr lang="en-US" sz="2800" dirty="0"/>
              <a:t>  </a:t>
            </a:r>
            <a:r>
              <a:rPr lang="en-US" sz="2800" b="1" i="1" dirty="0"/>
              <a:t>Updates</a:t>
            </a:r>
            <a:r>
              <a:rPr lang="en-US" sz="2800" dirty="0"/>
              <a:t> the Reservoir </a:t>
            </a:r>
            <a:r>
              <a:rPr lang="en-US" sz="2800" i="1" dirty="0"/>
              <a:t>Network module’s </a:t>
            </a:r>
            <a:r>
              <a:rPr lang="en-US" sz="2800" dirty="0"/>
              <a:t>(base) copy of the selected alternative and its associated network data </a:t>
            </a:r>
            <a:r>
              <a:rPr lang="en-US" sz="2800" b="1" i="1" dirty="0"/>
              <a:t>from</a:t>
            </a:r>
            <a:r>
              <a:rPr lang="en-US" sz="2800" dirty="0"/>
              <a:t> the </a:t>
            </a:r>
            <a:r>
              <a:rPr lang="en-US" sz="2800" i="1" dirty="0"/>
              <a:t>Simulation module’s</a:t>
            </a:r>
            <a:r>
              <a:rPr lang="en-US" sz="2800" dirty="0"/>
              <a:t> copy.</a:t>
            </a:r>
          </a:p>
          <a:p>
            <a:pPr eaLnBrk="1" hangingPunct="1">
              <a:lnSpc>
                <a:spcPct val="90000"/>
              </a:lnSpc>
              <a:spcBef>
                <a:spcPct val="40000"/>
              </a:spcBef>
              <a:spcAft>
                <a:spcPct val="25000"/>
              </a:spcAft>
            </a:pPr>
            <a:r>
              <a:rPr lang="en-US" sz="2800" b="1" u="sng" dirty="0"/>
              <a:t>Replace-from-Base:</a:t>
            </a:r>
            <a:r>
              <a:rPr lang="en-US" sz="2800" dirty="0"/>
              <a:t>  Recreates the </a:t>
            </a:r>
            <a:r>
              <a:rPr lang="en-US" sz="2800" i="1" dirty="0"/>
              <a:t>Simulation module’s </a:t>
            </a:r>
            <a:r>
              <a:rPr lang="en-US" sz="2800" dirty="0"/>
              <a:t>copy of an alternative and its associated network data from the Reservoir </a:t>
            </a:r>
            <a:r>
              <a:rPr lang="en-US" sz="2800" i="1" dirty="0"/>
              <a:t>Network module’s</a:t>
            </a:r>
            <a:r>
              <a:rPr lang="en-US" sz="2800" dirty="0"/>
              <a:t> (base) copy.</a:t>
            </a:r>
          </a:p>
        </p:txBody>
      </p:sp>
      <p:sp>
        <p:nvSpPr>
          <p:cNvPr id="39940" name="Oval 11"/>
          <p:cNvSpPr>
            <a:spLocks noChangeArrowheads="1"/>
          </p:cNvSpPr>
          <p:nvPr/>
        </p:nvSpPr>
        <p:spPr bwMode="auto">
          <a:xfrm>
            <a:off x="6623468" y="3240505"/>
            <a:ext cx="2408237" cy="762635"/>
          </a:xfrm>
          <a:prstGeom prst="ellipse">
            <a:avLst/>
          </a:prstGeom>
          <a:noFill/>
          <a:ln w="38100">
            <a:solidFill>
              <a:srgbClr val="FF3300"/>
            </a:solidFill>
            <a:miter lim="800000"/>
            <a:headEnd/>
            <a:tailEnd/>
          </a:ln>
        </p:spPr>
        <p:txBody>
          <a:bodyPr wrap="none" anchor="ctr"/>
          <a:lstStyle/>
          <a:p>
            <a:endParaRPr lang="en-US"/>
          </a:p>
        </p:txBody>
      </p:sp>
      <p:sp>
        <p:nvSpPr>
          <p:cNvPr id="39941" name="Rectangle 14"/>
          <p:cNvSpPr>
            <a:spLocks noGrp="1" noChangeArrowheads="1"/>
          </p:cNvSpPr>
          <p:nvPr>
            <p:ph type="title"/>
          </p:nvPr>
        </p:nvSpPr>
        <p:spPr/>
        <p:txBody>
          <a:bodyPr/>
          <a:lstStyle/>
          <a:p>
            <a:pPr eaLnBrk="1" hangingPunct="1"/>
            <a:r>
              <a:rPr lang="en-US" sz="3600" dirty="0"/>
              <a:t>To Save-to-Base </a:t>
            </a:r>
            <a:br>
              <a:rPr lang="en-US" sz="3600" dirty="0"/>
            </a:br>
            <a:r>
              <a:rPr lang="en-US" sz="3600" dirty="0"/>
              <a:t>	or Replace-from-Base?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pPr eaLnBrk="1" hangingPunct="1"/>
            <a:r>
              <a:rPr lang="en-US"/>
              <a:t>Points to Remember</a:t>
            </a:r>
          </a:p>
        </p:txBody>
      </p:sp>
      <p:sp>
        <p:nvSpPr>
          <p:cNvPr id="44035" name="Rectangle 3"/>
          <p:cNvSpPr>
            <a:spLocks noGrp="1" noChangeArrowheads="1"/>
          </p:cNvSpPr>
          <p:nvPr>
            <p:ph type="body" idx="1"/>
          </p:nvPr>
        </p:nvSpPr>
        <p:spPr>
          <a:xfrm>
            <a:off x="914400" y="1519238"/>
            <a:ext cx="7926388" cy="4714875"/>
          </a:xfrm>
          <a:noFill/>
        </p:spPr>
        <p:txBody>
          <a:bodyPr/>
          <a:lstStyle/>
          <a:p>
            <a:pPr eaLnBrk="1" hangingPunct="1"/>
            <a:r>
              <a:rPr lang="en-US" sz="2800" dirty="0"/>
              <a:t>Alternatives are a combination of:</a:t>
            </a:r>
          </a:p>
          <a:p>
            <a:pPr lvl="1" eaLnBrk="1" hangingPunct="1">
              <a:lnSpc>
                <a:spcPct val="85000"/>
              </a:lnSpc>
              <a:spcBef>
                <a:spcPct val="10000"/>
              </a:spcBef>
            </a:pPr>
            <a:r>
              <a:rPr lang="en-US" sz="2500" dirty="0"/>
              <a:t>A network</a:t>
            </a:r>
          </a:p>
          <a:p>
            <a:pPr lvl="1" eaLnBrk="1" hangingPunct="1">
              <a:lnSpc>
                <a:spcPct val="85000"/>
              </a:lnSpc>
              <a:spcBef>
                <a:spcPct val="10000"/>
              </a:spcBef>
            </a:pPr>
            <a:r>
              <a:rPr lang="en-US" sz="2500" dirty="0"/>
              <a:t>An operation scheme</a:t>
            </a:r>
          </a:p>
          <a:p>
            <a:pPr lvl="1" eaLnBrk="1" hangingPunct="1">
              <a:lnSpc>
                <a:spcPct val="85000"/>
              </a:lnSpc>
              <a:spcBef>
                <a:spcPct val="10000"/>
              </a:spcBef>
            </a:pPr>
            <a:r>
              <a:rPr lang="en-US" sz="2500" dirty="0"/>
              <a:t>A set of initial conditions</a:t>
            </a:r>
          </a:p>
          <a:p>
            <a:pPr lvl="1" eaLnBrk="1" hangingPunct="1">
              <a:lnSpc>
                <a:spcPct val="85000"/>
              </a:lnSpc>
              <a:spcBef>
                <a:spcPct val="10000"/>
              </a:spcBef>
            </a:pPr>
            <a:r>
              <a:rPr lang="en-US" sz="2500" dirty="0"/>
              <a:t>A set of inflows</a:t>
            </a:r>
          </a:p>
          <a:p>
            <a:pPr lvl="1" eaLnBrk="1" hangingPunct="1">
              <a:lnSpc>
                <a:spcPct val="85000"/>
              </a:lnSpc>
              <a:spcBef>
                <a:spcPct val="10000"/>
              </a:spcBef>
            </a:pPr>
            <a:r>
              <a:rPr lang="en-US" sz="2500" dirty="0"/>
              <a:t>Run Control selections</a:t>
            </a:r>
          </a:p>
          <a:p>
            <a:pPr eaLnBrk="1" hangingPunct="1">
              <a:spcBef>
                <a:spcPts val="1800"/>
              </a:spcBef>
            </a:pPr>
            <a:r>
              <a:rPr lang="en-US" sz="2800" dirty="0"/>
              <a:t>Simulations are a combination of:</a:t>
            </a:r>
          </a:p>
          <a:p>
            <a:pPr lvl="1" eaLnBrk="1" hangingPunct="1">
              <a:lnSpc>
                <a:spcPct val="85000"/>
              </a:lnSpc>
              <a:spcBef>
                <a:spcPct val="10000"/>
              </a:spcBef>
            </a:pPr>
            <a:r>
              <a:rPr lang="en-US" sz="2500" dirty="0"/>
              <a:t>A time window</a:t>
            </a:r>
          </a:p>
          <a:p>
            <a:pPr lvl="1" eaLnBrk="1" hangingPunct="1">
              <a:lnSpc>
                <a:spcPct val="85000"/>
              </a:lnSpc>
              <a:spcBef>
                <a:spcPct val="10000"/>
              </a:spcBef>
            </a:pPr>
            <a:r>
              <a:rPr lang="en-US" sz="2500" dirty="0"/>
              <a:t>A set of alternatives to run, refine, and compare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Rectangle 2"/>
          <p:cNvSpPr>
            <a:spLocks noGrp="1" noChangeArrowheads="1"/>
          </p:cNvSpPr>
          <p:nvPr>
            <p:ph type="title"/>
          </p:nvPr>
        </p:nvSpPr>
        <p:spPr/>
        <p:txBody>
          <a:bodyPr/>
          <a:lstStyle/>
          <a:p>
            <a:pPr eaLnBrk="1" hangingPunct="1"/>
            <a:r>
              <a:rPr lang="en-US"/>
              <a:t>Composing an Alternative</a:t>
            </a:r>
          </a:p>
        </p:txBody>
      </p:sp>
      <p:grpSp>
        <p:nvGrpSpPr>
          <p:cNvPr id="2" name="Group 105"/>
          <p:cNvGrpSpPr/>
          <p:nvPr/>
        </p:nvGrpSpPr>
        <p:grpSpPr>
          <a:xfrm>
            <a:off x="578335" y="2144714"/>
            <a:ext cx="8325774" cy="3732456"/>
            <a:chOff x="508000" y="2144713"/>
            <a:chExt cx="8597900" cy="3854450"/>
          </a:xfrm>
        </p:grpSpPr>
        <p:grpSp>
          <p:nvGrpSpPr>
            <p:cNvPr id="3" name="Group 127"/>
            <p:cNvGrpSpPr>
              <a:grpSpLocks/>
            </p:cNvGrpSpPr>
            <p:nvPr/>
          </p:nvGrpSpPr>
          <p:grpSpPr bwMode="auto">
            <a:xfrm>
              <a:off x="4049713" y="4806945"/>
              <a:ext cx="3279775" cy="444499"/>
              <a:chOff x="2551" y="3028"/>
              <a:chExt cx="2066" cy="280"/>
            </a:xfrm>
          </p:grpSpPr>
          <p:grpSp>
            <p:nvGrpSpPr>
              <p:cNvPr id="4" name="Group 123"/>
              <p:cNvGrpSpPr>
                <a:grpSpLocks/>
              </p:cNvGrpSpPr>
              <p:nvPr/>
            </p:nvGrpSpPr>
            <p:grpSpPr bwMode="auto">
              <a:xfrm>
                <a:off x="2551" y="3043"/>
                <a:ext cx="558" cy="265"/>
                <a:chOff x="2551" y="3043"/>
                <a:chExt cx="558" cy="265"/>
              </a:xfrm>
            </p:grpSpPr>
            <p:sp>
              <p:nvSpPr>
                <p:cNvPr id="6248" name="Oval 60"/>
                <p:cNvSpPr>
                  <a:spLocks noChangeArrowheads="1"/>
                </p:cNvSpPr>
                <p:nvPr/>
              </p:nvSpPr>
              <p:spPr bwMode="auto">
                <a:xfrm>
                  <a:off x="2551" y="3043"/>
                  <a:ext cx="558" cy="265"/>
                </a:xfrm>
                <a:prstGeom prst="ellipse">
                  <a:avLst/>
                </a:prstGeom>
                <a:noFill/>
                <a:ln w="34925">
                  <a:solidFill>
                    <a:schemeClr val="tx1"/>
                  </a:solidFill>
                  <a:miter lim="800000"/>
                  <a:headEnd/>
                  <a:tailEnd/>
                </a:ln>
              </p:spPr>
              <p:txBody>
                <a:bodyPr wrap="none" anchor="ctr"/>
                <a:lstStyle/>
                <a:p>
                  <a:endParaRPr lang="en-US"/>
                </a:p>
              </p:txBody>
            </p:sp>
            <p:sp>
              <p:nvSpPr>
                <p:cNvPr id="6249" name="Text Box 61"/>
                <p:cNvSpPr txBox="1">
                  <a:spLocks noChangeArrowheads="1"/>
                </p:cNvSpPr>
                <p:nvPr/>
              </p:nvSpPr>
              <p:spPr bwMode="auto">
                <a:xfrm>
                  <a:off x="2598" y="3090"/>
                  <a:ext cx="464" cy="173"/>
                </a:xfrm>
                <a:prstGeom prst="rect">
                  <a:avLst/>
                </a:prstGeom>
                <a:noFill/>
                <a:ln w="9525">
                  <a:noFill/>
                  <a:miter lim="800000"/>
                  <a:headEnd/>
                  <a:tailEnd/>
                </a:ln>
              </p:spPr>
              <p:txBody>
                <a:bodyPr>
                  <a:spAutoFit/>
                </a:bodyPr>
                <a:lstStyle/>
                <a:p>
                  <a:pPr algn="ctr" eaLnBrk="1" hangingPunct="1">
                    <a:spcBef>
                      <a:spcPct val="50000"/>
                    </a:spcBef>
                  </a:pPr>
                  <a:r>
                    <a:rPr lang="en-US" sz="1200" b="1">
                      <a:latin typeface="Calibri" pitchFamily="34" charset="0"/>
                    </a:rPr>
                    <a:t>Std. Ops</a:t>
                  </a:r>
                </a:p>
              </p:txBody>
            </p:sp>
          </p:grpSp>
          <p:grpSp>
            <p:nvGrpSpPr>
              <p:cNvPr id="5" name="Group 126"/>
              <p:cNvGrpSpPr>
                <a:grpSpLocks/>
              </p:cNvGrpSpPr>
              <p:nvPr/>
            </p:nvGrpSpPr>
            <p:grpSpPr bwMode="auto">
              <a:xfrm>
                <a:off x="3273" y="3028"/>
                <a:ext cx="630" cy="280"/>
                <a:chOff x="3273" y="3028"/>
                <a:chExt cx="630" cy="280"/>
              </a:xfrm>
            </p:grpSpPr>
            <p:sp>
              <p:nvSpPr>
                <p:cNvPr id="6246" name="Oval 63"/>
                <p:cNvSpPr>
                  <a:spLocks noChangeArrowheads="1"/>
                </p:cNvSpPr>
                <p:nvPr/>
              </p:nvSpPr>
              <p:spPr bwMode="auto">
                <a:xfrm>
                  <a:off x="3311" y="3043"/>
                  <a:ext cx="558" cy="265"/>
                </a:xfrm>
                <a:prstGeom prst="ellipse">
                  <a:avLst/>
                </a:prstGeom>
                <a:noFill/>
                <a:ln w="34925">
                  <a:solidFill>
                    <a:schemeClr val="tx1"/>
                  </a:solidFill>
                  <a:miter lim="800000"/>
                  <a:headEnd/>
                  <a:tailEnd/>
                </a:ln>
              </p:spPr>
              <p:txBody>
                <a:bodyPr wrap="none" anchor="ctr"/>
                <a:lstStyle/>
                <a:p>
                  <a:endParaRPr lang="en-US"/>
                </a:p>
              </p:txBody>
            </p:sp>
            <p:sp>
              <p:nvSpPr>
                <p:cNvPr id="6247" name="Text Box 64"/>
                <p:cNvSpPr txBox="1">
                  <a:spLocks noChangeArrowheads="1"/>
                </p:cNvSpPr>
                <p:nvPr/>
              </p:nvSpPr>
              <p:spPr bwMode="auto">
                <a:xfrm>
                  <a:off x="3273" y="3028"/>
                  <a:ext cx="630" cy="173"/>
                </a:xfrm>
                <a:prstGeom prst="rect">
                  <a:avLst/>
                </a:prstGeom>
                <a:noFill/>
                <a:ln w="9525">
                  <a:noFill/>
                  <a:miter lim="800000"/>
                  <a:headEnd/>
                  <a:tailEnd/>
                </a:ln>
              </p:spPr>
              <p:txBody>
                <a:bodyPr>
                  <a:spAutoFit/>
                </a:bodyPr>
                <a:lstStyle/>
                <a:p>
                  <a:pPr algn="ctr" eaLnBrk="1" hangingPunct="1">
                    <a:spcBef>
                      <a:spcPct val="50000"/>
                    </a:spcBef>
                  </a:pPr>
                  <a:r>
                    <a:rPr lang="en-US" sz="1200" b="1" dirty="0">
                      <a:latin typeface="Calibri" pitchFamily="34" charset="0"/>
                    </a:rPr>
                    <a:t>Normal Pool</a:t>
                  </a:r>
                </a:p>
              </p:txBody>
            </p:sp>
          </p:grpSp>
          <p:grpSp>
            <p:nvGrpSpPr>
              <p:cNvPr id="6" name="Group 65"/>
              <p:cNvGrpSpPr>
                <a:grpSpLocks/>
              </p:cNvGrpSpPr>
              <p:nvPr/>
            </p:nvGrpSpPr>
            <p:grpSpPr bwMode="auto">
              <a:xfrm>
                <a:off x="4059" y="3043"/>
                <a:ext cx="558" cy="265"/>
                <a:chOff x="2697" y="969"/>
                <a:chExt cx="558" cy="265"/>
              </a:xfrm>
            </p:grpSpPr>
            <p:sp>
              <p:nvSpPr>
                <p:cNvPr id="6244" name="Oval 66"/>
                <p:cNvSpPr>
                  <a:spLocks noChangeArrowheads="1"/>
                </p:cNvSpPr>
                <p:nvPr/>
              </p:nvSpPr>
              <p:spPr bwMode="auto">
                <a:xfrm>
                  <a:off x="2697" y="969"/>
                  <a:ext cx="558" cy="265"/>
                </a:xfrm>
                <a:prstGeom prst="ellipse">
                  <a:avLst/>
                </a:prstGeom>
                <a:noFill/>
                <a:ln w="34925">
                  <a:solidFill>
                    <a:schemeClr val="tx1"/>
                  </a:solidFill>
                  <a:miter lim="800000"/>
                  <a:headEnd/>
                  <a:tailEnd/>
                </a:ln>
              </p:spPr>
              <p:txBody>
                <a:bodyPr wrap="none" anchor="ctr"/>
                <a:lstStyle/>
                <a:p>
                  <a:endParaRPr lang="en-US"/>
                </a:p>
              </p:txBody>
            </p:sp>
            <p:sp>
              <p:nvSpPr>
                <p:cNvPr id="6245" name="Text Box 67"/>
                <p:cNvSpPr txBox="1">
                  <a:spLocks noChangeArrowheads="1"/>
                </p:cNvSpPr>
                <p:nvPr/>
              </p:nvSpPr>
              <p:spPr bwMode="auto">
                <a:xfrm>
                  <a:off x="2752" y="1024"/>
                  <a:ext cx="448" cy="173"/>
                </a:xfrm>
                <a:prstGeom prst="rect">
                  <a:avLst/>
                </a:prstGeom>
                <a:noFill/>
                <a:ln w="9525">
                  <a:noFill/>
                  <a:miter lim="800000"/>
                  <a:headEnd/>
                  <a:tailEnd/>
                </a:ln>
              </p:spPr>
              <p:txBody>
                <a:bodyPr>
                  <a:spAutoFit/>
                </a:bodyPr>
                <a:lstStyle/>
                <a:p>
                  <a:pPr algn="ctr" eaLnBrk="1" hangingPunct="1">
                    <a:spcBef>
                      <a:spcPct val="50000"/>
                    </a:spcBef>
                  </a:pPr>
                  <a:r>
                    <a:rPr lang="en-US" sz="1200" b="1">
                      <a:latin typeface="Calibri" pitchFamily="34" charset="0"/>
                    </a:rPr>
                    <a:t>100-yr</a:t>
                  </a:r>
                </a:p>
              </p:txBody>
            </p:sp>
          </p:grpSp>
        </p:grpSp>
        <p:grpSp>
          <p:nvGrpSpPr>
            <p:cNvPr id="7" name="Group 130"/>
            <p:cNvGrpSpPr>
              <a:grpSpLocks/>
            </p:cNvGrpSpPr>
            <p:nvPr/>
          </p:nvGrpSpPr>
          <p:grpSpPr bwMode="auto">
            <a:xfrm>
              <a:off x="3976688" y="5470525"/>
              <a:ext cx="3497262" cy="420688"/>
              <a:chOff x="2505" y="3446"/>
              <a:chExt cx="2203" cy="265"/>
            </a:xfrm>
          </p:grpSpPr>
          <p:grpSp>
            <p:nvGrpSpPr>
              <p:cNvPr id="8" name="Group 128"/>
              <p:cNvGrpSpPr>
                <a:grpSpLocks/>
              </p:cNvGrpSpPr>
              <p:nvPr/>
            </p:nvGrpSpPr>
            <p:grpSpPr bwMode="auto">
              <a:xfrm>
                <a:off x="2505" y="3446"/>
                <a:ext cx="695" cy="265"/>
                <a:chOff x="2505" y="3446"/>
                <a:chExt cx="695" cy="265"/>
              </a:xfrm>
            </p:grpSpPr>
            <p:sp>
              <p:nvSpPr>
                <p:cNvPr id="6239" name="Oval 48"/>
                <p:cNvSpPr>
                  <a:spLocks noChangeArrowheads="1"/>
                </p:cNvSpPr>
                <p:nvPr/>
              </p:nvSpPr>
              <p:spPr bwMode="auto">
                <a:xfrm>
                  <a:off x="2569" y="3446"/>
                  <a:ext cx="558" cy="265"/>
                </a:xfrm>
                <a:prstGeom prst="ellipse">
                  <a:avLst/>
                </a:prstGeom>
                <a:noFill/>
                <a:ln w="34925">
                  <a:solidFill>
                    <a:schemeClr val="tx1"/>
                  </a:solidFill>
                  <a:miter lim="800000"/>
                  <a:headEnd/>
                  <a:tailEnd/>
                </a:ln>
              </p:spPr>
              <p:txBody>
                <a:bodyPr wrap="none" anchor="ctr"/>
                <a:lstStyle/>
                <a:p>
                  <a:endParaRPr lang="en-US"/>
                </a:p>
              </p:txBody>
            </p:sp>
            <p:sp>
              <p:nvSpPr>
                <p:cNvPr id="6240" name="Text Box 49"/>
                <p:cNvSpPr txBox="1">
                  <a:spLocks noChangeArrowheads="1"/>
                </p:cNvSpPr>
                <p:nvPr/>
              </p:nvSpPr>
              <p:spPr bwMode="auto">
                <a:xfrm>
                  <a:off x="2505" y="3485"/>
                  <a:ext cx="695" cy="173"/>
                </a:xfrm>
                <a:prstGeom prst="rect">
                  <a:avLst/>
                </a:prstGeom>
                <a:noFill/>
                <a:ln w="9525">
                  <a:noFill/>
                  <a:miter lim="800000"/>
                  <a:headEnd/>
                  <a:tailEnd/>
                </a:ln>
              </p:spPr>
              <p:txBody>
                <a:bodyPr>
                  <a:spAutoFit/>
                </a:bodyPr>
                <a:lstStyle/>
                <a:p>
                  <a:pPr algn="ctr" eaLnBrk="1" hangingPunct="1">
                    <a:spcBef>
                      <a:spcPct val="50000"/>
                    </a:spcBef>
                  </a:pPr>
                  <a:r>
                    <a:rPr lang="en-US" sz="1200" b="1">
                      <a:latin typeface="Calibri" pitchFamily="34" charset="0"/>
                    </a:rPr>
                    <a:t>Planning Ops</a:t>
                  </a:r>
                </a:p>
              </p:txBody>
            </p:sp>
          </p:grpSp>
          <p:grpSp>
            <p:nvGrpSpPr>
              <p:cNvPr id="9" name="Group 129"/>
              <p:cNvGrpSpPr>
                <a:grpSpLocks/>
              </p:cNvGrpSpPr>
              <p:nvPr/>
            </p:nvGrpSpPr>
            <p:grpSpPr bwMode="auto">
              <a:xfrm>
                <a:off x="3287" y="3446"/>
                <a:ext cx="649" cy="265"/>
                <a:chOff x="3287" y="3446"/>
                <a:chExt cx="649" cy="265"/>
              </a:xfrm>
            </p:grpSpPr>
            <p:sp>
              <p:nvSpPr>
                <p:cNvPr id="6237" name="Oval 51"/>
                <p:cNvSpPr>
                  <a:spLocks noChangeArrowheads="1"/>
                </p:cNvSpPr>
                <p:nvPr/>
              </p:nvSpPr>
              <p:spPr bwMode="auto">
                <a:xfrm>
                  <a:off x="3329" y="3446"/>
                  <a:ext cx="558" cy="265"/>
                </a:xfrm>
                <a:prstGeom prst="ellipse">
                  <a:avLst/>
                </a:prstGeom>
                <a:noFill/>
                <a:ln w="34925">
                  <a:solidFill>
                    <a:schemeClr val="tx1"/>
                  </a:solidFill>
                  <a:miter lim="800000"/>
                  <a:headEnd/>
                  <a:tailEnd/>
                </a:ln>
              </p:spPr>
              <p:txBody>
                <a:bodyPr wrap="none" anchor="ctr"/>
                <a:lstStyle/>
                <a:p>
                  <a:endParaRPr lang="en-US"/>
                </a:p>
              </p:txBody>
            </p:sp>
            <p:sp>
              <p:nvSpPr>
                <p:cNvPr id="6238" name="Text Box 52"/>
                <p:cNvSpPr txBox="1">
                  <a:spLocks noChangeArrowheads="1"/>
                </p:cNvSpPr>
                <p:nvPr/>
              </p:nvSpPr>
              <p:spPr bwMode="auto">
                <a:xfrm>
                  <a:off x="3287" y="3493"/>
                  <a:ext cx="649" cy="173"/>
                </a:xfrm>
                <a:prstGeom prst="rect">
                  <a:avLst/>
                </a:prstGeom>
                <a:noFill/>
                <a:ln w="9525">
                  <a:noFill/>
                  <a:miter lim="800000"/>
                  <a:headEnd/>
                  <a:tailEnd/>
                </a:ln>
              </p:spPr>
              <p:txBody>
                <a:bodyPr>
                  <a:spAutoFit/>
                </a:bodyPr>
                <a:lstStyle/>
                <a:p>
                  <a:pPr algn="ctr" eaLnBrk="1" hangingPunct="1">
                    <a:spcBef>
                      <a:spcPct val="50000"/>
                    </a:spcBef>
                  </a:pPr>
                  <a:r>
                    <a:rPr lang="en-US" sz="1200" b="1">
                      <a:latin typeface="Calibri" pitchFamily="34" charset="0"/>
                    </a:rPr>
                    <a:t>Encr. Pool</a:t>
                  </a:r>
                </a:p>
              </p:txBody>
            </p:sp>
          </p:grpSp>
          <p:grpSp>
            <p:nvGrpSpPr>
              <p:cNvPr id="10" name="Group 68"/>
              <p:cNvGrpSpPr>
                <a:grpSpLocks/>
              </p:cNvGrpSpPr>
              <p:nvPr/>
            </p:nvGrpSpPr>
            <p:grpSpPr bwMode="auto">
              <a:xfrm>
                <a:off x="4059" y="3446"/>
                <a:ext cx="649" cy="265"/>
                <a:chOff x="2676" y="1370"/>
                <a:chExt cx="649" cy="265"/>
              </a:xfrm>
            </p:grpSpPr>
            <p:sp>
              <p:nvSpPr>
                <p:cNvPr id="6235" name="Oval 69"/>
                <p:cNvSpPr>
                  <a:spLocks noChangeArrowheads="1"/>
                </p:cNvSpPr>
                <p:nvPr/>
              </p:nvSpPr>
              <p:spPr bwMode="auto">
                <a:xfrm>
                  <a:off x="2694" y="1370"/>
                  <a:ext cx="558" cy="265"/>
                </a:xfrm>
                <a:prstGeom prst="ellipse">
                  <a:avLst/>
                </a:prstGeom>
                <a:noFill/>
                <a:ln w="34925">
                  <a:solidFill>
                    <a:schemeClr val="tx1"/>
                  </a:solidFill>
                  <a:miter lim="800000"/>
                  <a:headEnd/>
                  <a:tailEnd/>
                </a:ln>
              </p:spPr>
              <p:txBody>
                <a:bodyPr wrap="none" anchor="ctr"/>
                <a:lstStyle/>
                <a:p>
                  <a:endParaRPr lang="en-US"/>
                </a:p>
              </p:txBody>
            </p:sp>
            <p:sp>
              <p:nvSpPr>
                <p:cNvPr id="6236" name="Text Box 70"/>
                <p:cNvSpPr txBox="1">
                  <a:spLocks noChangeArrowheads="1"/>
                </p:cNvSpPr>
                <p:nvPr/>
              </p:nvSpPr>
              <p:spPr bwMode="auto">
                <a:xfrm>
                  <a:off x="2676" y="1425"/>
                  <a:ext cx="649" cy="173"/>
                </a:xfrm>
                <a:prstGeom prst="rect">
                  <a:avLst/>
                </a:prstGeom>
                <a:noFill/>
                <a:ln w="9525">
                  <a:noFill/>
                  <a:miter lim="800000"/>
                  <a:headEnd/>
                  <a:tailEnd/>
                </a:ln>
              </p:spPr>
              <p:txBody>
                <a:bodyPr>
                  <a:spAutoFit/>
                </a:bodyPr>
                <a:lstStyle/>
                <a:p>
                  <a:pPr algn="ctr" eaLnBrk="1" hangingPunct="1">
                    <a:spcBef>
                      <a:spcPct val="50000"/>
                    </a:spcBef>
                  </a:pPr>
                  <a:r>
                    <a:rPr lang="en-US" sz="1200" b="1">
                      <a:latin typeface="Calibri" pitchFamily="34" charset="0"/>
                    </a:rPr>
                    <a:t>500-yr</a:t>
                  </a:r>
                </a:p>
              </p:txBody>
            </p:sp>
          </p:grpSp>
        </p:grpSp>
        <p:grpSp>
          <p:nvGrpSpPr>
            <p:cNvPr id="11" name="Group 111"/>
            <p:cNvGrpSpPr>
              <a:grpSpLocks/>
            </p:cNvGrpSpPr>
            <p:nvPr/>
          </p:nvGrpSpPr>
          <p:grpSpPr bwMode="auto">
            <a:xfrm>
              <a:off x="566738" y="4746625"/>
              <a:ext cx="8531225" cy="1016000"/>
              <a:chOff x="357" y="2990"/>
              <a:chExt cx="5374" cy="640"/>
            </a:xfrm>
          </p:grpSpPr>
          <p:sp>
            <p:nvSpPr>
              <p:cNvPr id="6221" name="Oval 71"/>
              <p:cNvSpPr>
                <a:spLocks noChangeArrowheads="1"/>
              </p:cNvSpPr>
              <p:nvPr/>
            </p:nvSpPr>
            <p:spPr bwMode="auto">
              <a:xfrm>
                <a:off x="357" y="3100"/>
                <a:ext cx="997" cy="530"/>
              </a:xfrm>
              <a:prstGeom prst="ellipse">
                <a:avLst/>
              </a:prstGeom>
              <a:noFill/>
              <a:ln w="34925">
                <a:solidFill>
                  <a:srgbClr val="01345F"/>
                </a:solidFill>
                <a:miter lim="800000"/>
                <a:headEnd/>
                <a:tailEnd/>
              </a:ln>
            </p:spPr>
            <p:txBody>
              <a:bodyPr wrap="none" anchor="ctr"/>
              <a:lstStyle/>
              <a:p>
                <a:endParaRPr lang="en-US"/>
              </a:p>
            </p:txBody>
          </p:sp>
          <p:sp>
            <p:nvSpPr>
              <p:cNvPr id="6222" name="Oval 72"/>
              <p:cNvSpPr>
                <a:spLocks noChangeArrowheads="1"/>
              </p:cNvSpPr>
              <p:nvPr/>
            </p:nvSpPr>
            <p:spPr bwMode="auto">
              <a:xfrm>
                <a:off x="1507" y="3100"/>
                <a:ext cx="997" cy="530"/>
              </a:xfrm>
              <a:prstGeom prst="ellipse">
                <a:avLst/>
              </a:prstGeom>
              <a:noFill/>
              <a:ln w="34925">
                <a:solidFill>
                  <a:srgbClr val="01345F"/>
                </a:solidFill>
                <a:miter lim="800000"/>
                <a:headEnd/>
                <a:tailEnd/>
              </a:ln>
            </p:spPr>
            <p:txBody>
              <a:bodyPr wrap="none" anchor="ctr"/>
              <a:lstStyle/>
              <a:p>
                <a:endParaRPr lang="en-US"/>
              </a:p>
            </p:txBody>
          </p:sp>
          <p:sp>
            <p:nvSpPr>
              <p:cNvPr id="6223" name="Oval 74"/>
              <p:cNvSpPr>
                <a:spLocks noChangeArrowheads="1"/>
              </p:cNvSpPr>
              <p:nvPr/>
            </p:nvSpPr>
            <p:spPr bwMode="auto">
              <a:xfrm>
                <a:off x="3310" y="3042"/>
                <a:ext cx="558" cy="265"/>
              </a:xfrm>
              <a:prstGeom prst="ellipse">
                <a:avLst/>
              </a:prstGeom>
              <a:noFill/>
              <a:ln w="34925">
                <a:solidFill>
                  <a:srgbClr val="01345F"/>
                </a:solidFill>
                <a:miter lim="800000"/>
                <a:headEnd/>
                <a:tailEnd/>
              </a:ln>
            </p:spPr>
            <p:txBody>
              <a:bodyPr wrap="none" anchor="ctr"/>
              <a:lstStyle/>
              <a:p>
                <a:endParaRPr lang="en-US"/>
              </a:p>
            </p:txBody>
          </p:sp>
          <p:sp>
            <p:nvSpPr>
              <p:cNvPr id="6224" name="Oval 75"/>
              <p:cNvSpPr>
                <a:spLocks noChangeArrowheads="1"/>
              </p:cNvSpPr>
              <p:nvPr/>
            </p:nvSpPr>
            <p:spPr bwMode="auto">
              <a:xfrm>
                <a:off x="4058" y="3042"/>
                <a:ext cx="558" cy="265"/>
              </a:xfrm>
              <a:prstGeom prst="ellipse">
                <a:avLst/>
              </a:prstGeom>
              <a:noFill/>
              <a:ln w="34925">
                <a:solidFill>
                  <a:srgbClr val="01345F"/>
                </a:solidFill>
                <a:miter lim="800000"/>
                <a:headEnd/>
                <a:tailEnd/>
              </a:ln>
            </p:spPr>
            <p:txBody>
              <a:bodyPr wrap="none" anchor="ctr"/>
              <a:lstStyle/>
              <a:p>
                <a:endParaRPr lang="en-US"/>
              </a:p>
            </p:txBody>
          </p:sp>
          <p:sp>
            <p:nvSpPr>
              <p:cNvPr id="289868" name="Text Box 76"/>
              <p:cNvSpPr txBox="1">
                <a:spLocks noChangeArrowheads="1"/>
              </p:cNvSpPr>
              <p:nvPr/>
            </p:nvSpPr>
            <p:spPr bwMode="auto">
              <a:xfrm>
                <a:off x="4890" y="2990"/>
                <a:ext cx="841" cy="368"/>
              </a:xfrm>
              <a:prstGeom prst="rect">
                <a:avLst/>
              </a:prstGeom>
              <a:noFill/>
              <a:ln w="34925">
                <a:solidFill>
                  <a:srgbClr val="01345F"/>
                </a:solidFill>
                <a:miter lim="800000"/>
                <a:headEnd/>
                <a:tailEnd/>
              </a:ln>
              <a:effectLst/>
            </p:spPr>
            <p:txBody>
              <a:bodyPr>
                <a:spAutoFit/>
              </a:bodyPr>
              <a:lstStyle/>
              <a:p>
                <a:pPr algn="ctr" eaLnBrk="1" hangingPunct="1">
                  <a:spcBef>
                    <a:spcPct val="50000"/>
                  </a:spcBef>
                  <a:defRPr/>
                </a:pPr>
                <a:r>
                  <a:rPr lang="en-US" sz="3000" b="1">
                    <a:solidFill>
                      <a:srgbClr val="01345F"/>
                    </a:solidFill>
                    <a:effectLst>
                      <a:outerShdw blurRad="38100" dist="38100" dir="2700000" algn="tl">
                        <a:srgbClr val="000000"/>
                      </a:outerShdw>
                    </a:effectLst>
                    <a:latin typeface="Calibri" pitchFamily="34" charset="0"/>
                  </a:rPr>
                  <a:t>ALT 3</a:t>
                </a:r>
              </a:p>
            </p:txBody>
          </p:sp>
          <p:cxnSp>
            <p:nvCxnSpPr>
              <p:cNvPr id="6226" name="AutoShape 77"/>
              <p:cNvCxnSpPr>
                <a:cxnSpLocks noChangeShapeType="1"/>
                <a:stCxn id="6221" idx="6"/>
                <a:endCxn id="6222" idx="2"/>
              </p:cNvCxnSpPr>
              <p:nvPr/>
            </p:nvCxnSpPr>
            <p:spPr bwMode="auto">
              <a:xfrm>
                <a:off x="1365" y="3365"/>
                <a:ext cx="131" cy="0"/>
              </a:xfrm>
              <a:prstGeom prst="straightConnector1">
                <a:avLst/>
              </a:prstGeom>
              <a:noFill/>
              <a:ln w="25400">
                <a:solidFill>
                  <a:srgbClr val="01345F"/>
                </a:solidFill>
                <a:miter lim="800000"/>
                <a:headEnd type="none" w="med" len="lg"/>
                <a:tailEnd type="none" w="sm" len="med"/>
              </a:ln>
            </p:spPr>
          </p:cxnSp>
          <p:cxnSp>
            <p:nvCxnSpPr>
              <p:cNvPr id="6227" name="AutoShape 78"/>
              <p:cNvCxnSpPr>
                <a:cxnSpLocks noChangeShapeType="1"/>
                <a:stCxn id="6222" idx="6"/>
                <a:endCxn id="6248" idx="2"/>
              </p:cNvCxnSpPr>
              <p:nvPr/>
            </p:nvCxnSpPr>
            <p:spPr bwMode="auto">
              <a:xfrm flipV="1">
                <a:off x="2515" y="3176"/>
                <a:ext cx="25" cy="189"/>
              </a:xfrm>
              <a:prstGeom prst="bentConnector3">
                <a:avLst>
                  <a:gd name="adj1" fmla="val 48000"/>
                </a:avLst>
              </a:prstGeom>
              <a:noFill/>
              <a:ln w="25400">
                <a:solidFill>
                  <a:srgbClr val="01345F"/>
                </a:solidFill>
                <a:miter lim="800000"/>
                <a:headEnd/>
                <a:tailEnd/>
              </a:ln>
            </p:spPr>
          </p:cxnSp>
          <p:cxnSp>
            <p:nvCxnSpPr>
              <p:cNvPr id="6228" name="AutoShape 79"/>
              <p:cNvCxnSpPr>
                <a:cxnSpLocks noChangeShapeType="1"/>
                <a:stCxn id="6231" idx="6"/>
                <a:endCxn id="6223" idx="2"/>
              </p:cNvCxnSpPr>
              <p:nvPr/>
            </p:nvCxnSpPr>
            <p:spPr bwMode="auto">
              <a:xfrm flipV="1">
                <a:off x="3120" y="3175"/>
                <a:ext cx="179" cy="1"/>
              </a:xfrm>
              <a:prstGeom prst="straightConnector1">
                <a:avLst/>
              </a:prstGeom>
              <a:noFill/>
              <a:ln w="25400">
                <a:solidFill>
                  <a:srgbClr val="01345F"/>
                </a:solidFill>
                <a:miter lim="800000"/>
                <a:headEnd/>
                <a:tailEnd/>
              </a:ln>
            </p:spPr>
          </p:cxnSp>
          <p:cxnSp>
            <p:nvCxnSpPr>
              <p:cNvPr id="6229" name="AutoShape 80"/>
              <p:cNvCxnSpPr>
                <a:cxnSpLocks noChangeShapeType="1"/>
                <a:stCxn id="6223" idx="6"/>
                <a:endCxn id="6224" idx="2"/>
              </p:cNvCxnSpPr>
              <p:nvPr/>
            </p:nvCxnSpPr>
            <p:spPr bwMode="auto">
              <a:xfrm>
                <a:off x="3879" y="3175"/>
                <a:ext cx="168" cy="0"/>
              </a:xfrm>
              <a:prstGeom prst="straightConnector1">
                <a:avLst/>
              </a:prstGeom>
              <a:noFill/>
              <a:ln w="25400">
                <a:solidFill>
                  <a:srgbClr val="01345F"/>
                </a:solidFill>
                <a:miter lim="800000"/>
                <a:headEnd/>
                <a:tailEnd/>
              </a:ln>
            </p:spPr>
          </p:cxnSp>
          <p:cxnSp>
            <p:nvCxnSpPr>
              <p:cNvPr id="6230" name="AutoShape 81"/>
              <p:cNvCxnSpPr>
                <a:cxnSpLocks noChangeShapeType="1"/>
                <a:stCxn id="6224" idx="6"/>
                <a:endCxn id="289868" idx="1"/>
              </p:cNvCxnSpPr>
              <p:nvPr/>
            </p:nvCxnSpPr>
            <p:spPr bwMode="auto">
              <a:xfrm flipV="1">
                <a:off x="4627" y="3174"/>
                <a:ext cx="252" cy="1"/>
              </a:xfrm>
              <a:prstGeom prst="straightConnector1">
                <a:avLst/>
              </a:prstGeom>
              <a:noFill/>
              <a:ln w="25400">
                <a:solidFill>
                  <a:srgbClr val="01345F"/>
                </a:solidFill>
                <a:miter lim="800000"/>
                <a:headEnd/>
                <a:tailEnd type="stealth" w="lg" len="lg"/>
              </a:ln>
            </p:spPr>
          </p:cxnSp>
          <p:sp>
            <p:nvSpPr>
              <p:cNvPr id="6231" name="Oval 110"/>
              <p:cNvSpPr>
                <a:spLocks noChangeArrowheads="1"/>
              </p:cNvSpPr>
              <p:nvPr/>
            </p:nvSpPr>
            <p:spPr bwMode="auto">
              <a:xfrm>
                <a:off x="2551" y="3043"/>
                <a:ext cx="558" cy="265"/>
              </a:xfrm>
              <a:prstGeom prst="ellipse">
                <a:avLst/>
              </a:prstGeom>
              <a:noFill/>
              <a:ln w="34925">
                <a:solidFill>
                  <a:srgbClr val="01345F"/>
                </a:solidFill>
                <a:miter lim="800000"/>
                <a:headEnd/>
                <a:tailEnd/>
              </a:ln>
            </p:spPr>
            <p:txBody>
              <a:bodyPr wrap="none" anchor="ctr"/>
              <a:lstStyle/>
              <a:p>
                <a:endParaRPr lang="en-US"/>
              </a:p>
            </p:txBody>
          </p:sp>
        </p:grpSp>
        <p:sp>
          <p:nvSpPr>
            <p:cNvPr id="289795" name="Text Box 3"/>
            <p:cNvSpPr txBox="1">
              <a:spLocks noChangeArrowheads="1"/>
            </p:cNvSpPr>
            <p:nvPr/>
          </p:nvSpPr>
          <p:spPr bwMode="auto">
            <a:xfrm>
              <a:off x="508000" y="2151063"/>
              <a:ext cx="1825625" cy="274637"/>
            </a:xfrm>
            <a:prstGeom prst="rect">
              <a:avLst/>
            </a:prstGeom>
            <a:solidFill>
              <a:schemeClr val="accent1"/>
            </a:solidFill>
            <a:ln w="34925">
              <a:noFill/>
              <a:miter lim="800000"/>
              <a:headEnd/>
              <a:tailEnd/>
            </a:ln>
            <a:effectLst/>
          </p:spPr>
          <p:txBody>
            <a:bodyPr>
              <a:spAutoFit/>
            </a:bodyPr>
            <a:lstStyle/>
            <a:p>
              <a:pPr algn="ctr" eaLnBrk="1" hangingPunct="1">
                <a:spcBef>
                  <a:spcPct val="50000"/>
                </a:spcBef>
                <a:defRPr/>
              </a:pPr>
              <a:r>
                <a:rPr lang="en-US" sz="1200" b="1">
                  <a:solidFill>
                    <a:schemeClr val="hlink"/>
                  </a:solidFill>
                  <a:effectLst>
                    <a:outerShdw blurRad="38100" dist="38100" dir="2700000" algn="tl">
                      <a:srgbClr val="000000"/>
                    </a:outerShdw>
                  </a:effectLst>
                  <a:latin typeface="Calibri" pitchFamily="34" charset="0"/>
                </a:rPr>
                <a:t>CONFIGURATION</a:t>
              </a:r>
            </a:p>
          </p:txBody>
        </p:sp>
        <p:sp>
          <p:nvSpPr>
            <p:cNvPr id="289796" name="Text Box 4"/>
            <p:cNvSpPr txBox="1">
              <a:spLocks noChangeArrowheads="1"/>
            </p:cNvSpPr>
            <p:nvPr/>
          </p:nvSpPr>
          <p:spPr bwMode="auto">
            <a:xfrm>
              <a:off x="2552700" y="2152650"/>
              <a:ext cx="1160463" cy="274638"/>
            </a:xfrm>
            <a:prstGeom prst="rect">
              <a:avLst/>
            </a:prstGeom>
            <a:solidFill>
              <a:schemeClr val="accent1"/>
            </a:solidFill>
            <a:ln w="34925">
              <a:noFill/>
              <a:miter lim="800000"/>
              <a:headEnd/>
              <a:tailEnd/>
            </a:ln>
            <a:effectLst/>
          </p:spPr>
          <p:txBody>
            <a:bodyPr>
              <a:spAutoFit/>
            </a:bodyPr>
            <a:lstStyle/>
            <a:p>
              <a:pPr algn="ctr" eaLnBrk="1" hangingPunct="1">
                <a:spcBef>
                  <a:spcPct val="50000"/>
                </a:spcBef>
                <a:defRPr/>
              </a:pPr>
              <a:r>
                <a:rPr lang="en-US" sz="1200" b="1">
                  <a:solidFill>
                    <a:schemeClr val="hlink"/>
                  </a:solidFill>
                  <a:effectLst>
                    <a:outerShdw blurRad="38100" dist="38100" dir="2700000" algn="tl">
                      <a:srgbClr val="000000"/>
                    </a:outerShdw>
                  </a:effectLst>
                  <a:latin typeface="Calibri" pitchFamily="34" charset="0"/>
                </a:rPr>
                <a:t>NETWORK</a:t>
              </a:r>
            </a:p>
          </p:txBody>
        </p:sp>
        <p:sp>
          <p:nvSpPr>
            <p:cNvPr id="289797" name="Text Box 5"/>
            <p:cNvSpPr txBox="1">
              <a:spLocks noChangeArrowheads="1"/>
            </p:cNvSpPr>
            <p:nvPr/>
          </p:nvSpPr>
          <p:spPr bwMode="auto">
            <a:xfrm>
              <a:off x="3910013" y="2144713"/>
              <a:ext cx="1116012" cy="457200"/>
            </a:xfrm>
            <a:prstGeom prst="rect">
              <a:avLst/>
            </a:prstGeom>
            <a:solidFill>
              <a:schemeClr val="accent1"/>
            </a:solidFill>
            <a:ln w="34925">
              <a:noFill/>
              <a:miter lim="800000"/>
              <a:headEnd/>
              <a:tailEnd/>
            </a:ln>
            <a:effectLst/>
          </p:spPr>
          <p:txBody>
            <a:bodyPr>
              <a:spAutoFit/>
            </a:bodyPr>
            <a:lstStyle/>
            <a:p>
              <a:pPr algn="ctr" eaLnBrk="1" hangingPunct="1">
                <a:spcBef>
                  <a:spcPct val="50000"/>
                </a:spcBef>
                <a:defRPr/>
              </a:pPr>
              <a:r>
                <a:rPr lang="en-US" sz="1200" b="1">
                  <a:solidFill>
                    <a:schemeClr val="hlink"/>
                  </a:solidFill>
                  <a:effectLst>
                    <a:outerShdw blurRad="38100" dist="38100" dir="2700000" algn="tl">
                      <a:srgbClr val="000000"/>
                    </a:outerShdw>
                  </a:effectLst>
                  <a:latin typeface="Calibri" pitchFamily="34" charset="0"/>
                </a:rPr>
                <a:t>OPERATION SET</a:t>
              </a:r>
            </a:p>
          </p:txBody>
        </p:sp>
        <p:sp>
          <p:nvSpPr>
            <p:cNvPr id="289798" name="Text Box 6"/>
            <p:cNvSpPr txBox="1">
              <a:spLocks noChangeArrowheads="1"/>
            </p:cNvSpPr>
            <p:nvPr/>
          </p:nvSpPr>
          <p:spPr bwMode="auto">
            <a:xfrm>
              <a:off x="5162550" y="2152650"/>
              <a:ext cx="1030288" cy="274638"/>
            </a:xfrm>
            <a:prstGeom prst="rect">
              <a:avLst/>
            </a:prstGeom>
            <a:solidFill>
              <a:schemeClr val="accent1"/>
            </a:solidFill>
            <a:ln w="34925">
              <a:noFill/>
              <a:miter lim="800000"/>
              <a:headEnd/>
              <a:tailEnd/>
            </a:ln>
            <a:effectLst/>
          </p:spPr>
          <p:txBody>
            <a:bodyPr>
              <a:spAutoFit/>
            </a:bodyPr>
            <a:lstStyle/>
            <a:p>
              <a:pPr algn="ctr" eaLnBrk="1" hangingPunct="1">
                <a:spcBef>
                  <a:spcPct val="50000"/>
                </a:spcBef>
                <a:defRPr/>
              </a:pPr>
              <a:r>
                <a:rPr lang="en-US" sz="1200" b="1">
                  <a:solidFill>
                    <a:schemeClr val="hlink"/>
                  </a:solidFill>
                  <a:effectLst>
                    <a:outerShdw blurRad="38100" dist="38100" dir="2700000" algn="tl">
                      <a:srgbClr val="000000"/>
                    </a:outerShdw>
                  </a:effectLst>
                  <a:latin typeface="Calibri" pitchFamily="34" charset="0"/>
                </a:rPr>
                <a:t>LOOKBACK</a:t>
              </a:r>
            </a:p>
          </p:txBody>
        </p:sp>
        <p:sp>
          <p:nvSpPr>
            <p:cNvPr id="289799" name="Text Box 7"/>
            <p:cNvSpPr txBox="1">
              <a:spLocks noChangeArrowheads="1"/>
            </p:cNvSpPr>
            <p:nvPr/>
          </p:nvSpPr>
          <p:spPr bwMode="auto">
            <a:xfrm>
              <a:off x="6292850" y="2152650"/>
              <a:ext cx="1176338" cy="457200"/>
            </a:xfrm>
            <a:prstGeom prst="rect">
              <a:avLst/>
            </a:prstGeom>
            <a:solidFill>
              <a:schemeClr val="accent1"/>
            </a:solidFill>
            <a:ln w="34925">
              <a:noFill/>
              <a:miter lim="800000"/>
              <a:headEnd/>
              <a:tailEnd/>
            </a:ln>
            <a:effectLst/>
          </p:spPr>
          <p:txBody>
            <a:bodyPr>
              <a:spAutoFit/>
            </a:bodyPr>
            <a:lstStyle/>
            <a:p>
              <a:pPr algn="ctr" eaLnBrk="1" hangingPunct="1">
                <a:spcBef>
                  <a:spcPct val="50000"/>
                </a:spcBef>
                <a:defRPr/>
              </a:pPr>
              <a:r>
                <a:rPr lang="en-US" sz="1200" b="1">
                  <a:solidFill>
                    <a:schemeClr val="hlink"/>
                  </a:solidFill>
                  <a:effectLst>
                    <a:outerShdw blurRad="38100" dist="38100" dir="2700000" algn="tl">
                      <a:srgbClr val="000000"/>
                    </a:outerShdw>
                  </a:effectLst>
                  <a:latin typeface="Calibri" pitchFamily="34" charset="0"/>
                </a:rPr>
                <a:t>INPUT TIME SERIES</a:t>
              </a:r>
            </a:p>
          </p:txBody>
        </p:sp>
        <p:grpSp>
          <p:nvGrpSpPr>
            <p:cNvPr id="12" name="Group 121"/>
            <p:cNvGrpSpPr>
              <a:grpSpLocks/>
            </p:cNvGrpSpPr>
            <p:nvPr/>
          </p:nvGrpSpPr>
          <p:grpSpPr bwMode="auto">
            <a:xfrm>
              <a:off x="4048125" y="3041650"/>
              <a:ext cx="3279775" cy="420688"/>
              <a:chOff x="2550" y="1916"/>
              <a:chExt cx="2066" cy="265"/>
            </a:xfrm>
          </p:grpSpPr>
          <p:sp>
            <p:nvSpPr>
              <p:cNvPr id="6215" name="Oval 16"/>
              <p:cNvSpPr>
                <a:spLocks noChangeArrowheads="1"/>
              </p:cNvSpPr>
              <p:nvPr/>
            </p:nvSpPr>
            <p:spPr bwMode="auto">
              <a:xfrm>
                <a:off x="2550" y="1916"/>
                <a:ext cx="558" cy="265"/>
              </a:xfrm>
              <a:prstGeom prst="ellipse">
                <a:avLst/>
              </a:prstGeom>
              <a:noFill/>
              <a:ln w="34925">
                <a:solidFill>
                  <a:schemeClr val="tx1"/>
                </a:solidFill>
                <a:miter lim="800000"/>
                <a:headEnd/>
                <a:tailEnd/>
              </a:ln>
            </p:spPr>
            <p:txBody>
              <a:bodyPr wrap="none" anchor="ctr"/>
              <a:lstStyle/>
              <a:p>
                <a:endParaRPr lang="en-US"/>
              </a:p>
            </p:txBody>
          </p:sp>
          <p:sp>
            <p:nvSpPr>
              <p:cNvPr id="6216" name="Text Box 17"/>
              <p:cNvSpPr txBox="1">
                <a:spLocks noChangeArrowheads="1"/>
              </p:cNvSpPr>
              <p:nvPr/>
            </p:nvSpPr>
            <p:spPr bwMode="auto">
              <a:xfrm>
                <a:off x="2605" y="1971"/>
                <a:ext cx="464" cy="173"/>
              </a:xfrm>
              <a:prstGeom prst="rect">
                <a:avLst/>
              </a:prstGeom>
              <a:noFill/>
              <a:ln w="9525">
                <a:noFill/>
                <a:miter lim="800000"/>
                <a:headEnd/>
                <a:tailEnd/>
              </a:ln>
            </p:spPr>
            <p:txBody>
              <a:bodyPr>
                <a:spAutoFit/>
              </a:bodyPr>
              <a:lstStyle/>
              <a:p>
                <a:pPr algn="ctr" eaLnBrk="1" hangingPunct="1">
                  <a:spcBef>
                    <a:spcPct val="50000"/>
                  </a:spcBef>
                </a:pPr>
                <a:r>
                  <a:rPr lang="en-US" sz="1200" b="1">
                    <a:latin typeface="Calibri" pitchFamily="34" charset="0"/>
                  </a:rPr>
                  <a:t>Std. Ops</a:t>
                </a:r>
              </a:p>
            </p:txBody>
          </p:sp>
          <p:sp>
            <p:nvSpPr>
              <p:cNvPr id="6217" name="Oval 18"/>
              <p:cNvSpPr>
                <a:spLocks noChangeArrowheads="1"/>
              </p:cNvSpPr>
              <p:nvPr/>
            </p:nvSpPr>
            <p:spPr bwMode="auto">
              <a:xfrm>
                <a:off x="3310" y="1916"/>
                <a:ext cx="558" cy="265"/>
              </a:xfrm>
              <a:prstGeom prst="ellipse">
                <a:avLst/>
              </a:prstGeom>
              <a:noFill/>
              <a:ln w="34925">
                <a:solidFill>
                  <a:schemeClr val="tx1"/>
                </a:solidFill>
                <a:miter lim="800000"/>
                <a:headEnd/>
                <a:tailEnd/>
              </a:ln>
            </p:spPr>
            <p:txBody>
              <a:bodyPr wrap="none" anchor="ctr"/>
              <a:lstStyle/>
              <a:p>
                <a:endParaRPr lang="en-US"/>
              </a:p>
            </p:txBody>
          </p:sp>
          <p:sp>
            <p:nvSpPr>
              <p:cNvPr id="6218" name="Text Box 19"/>
              <p:cNvSpPr txBox="1">
                <a:spLocks noChangeArrowheads="1"/>
              </p:cNvSpPr>
              <p:nvPr/>
            </p:nvSpPr>
            <p:spPr bwMode="auto">
              <a:xfrm>
                <a:off x="3262" y="1971"/>
                <a:ext cx="654" cy="173"/>
              </a:xfrm>
              <a:prstGeom prst="rect">
                <a:avLst/>
              </a:prstGeom>
              <a:noFill/>
              <a:ln w="9525">
                <a:noFill/>
                <a:miter lim="800000"/>
                <a:headEnd/>
                <a:tailEnd/>
              </a:ln>
            </p:spPr>
            <p:txBody>
              <a:bodyPr>
                <a:spAutoFit/>
              </a:bodyPr>
              <a:lstStyle/>
              <a:p>
                <a:pPr algn="ctr" eaLnBrk="1" hangingPunct="1">
                  <a:spcBef>
                    <a:spcPct val="50000"/>
                  </a:spcBef>
                </a:pPr>
                <a:r>
                  <a:rPr lang="en-US" sz="1200" b="1">
                    <a:latin typeface="Calibri" pitchFamily="34" charset="0"/>
                  </a:rPr>
                  <a:t>Normal Pool</a:t>
                </a:r>
              </a:p>
            </p:txBody>
          </p:sp>
          <p:sp>
            <p:nvSpPr>
              <p:cNvPr id="6219" name="Oval 20"/>
              <p:cNvSpPr>
                <a:spLocks noChangeArrowheads="1"/>
              </p:cNvSpPr>
              <p:nvPr/>
            </p:nvSpPr>
            <p:spPr bwMode="auto">
              <a:xfrm>
                <a:off x="4058" y="1916"/>
                <a:ext cx="558" cy="265"/>
              </a:xfrm>
              <a:prstGeom prst="ellipse">
                <a:avLst/>
              </a:prstGeom>
              <a:noFill/>
              <a:ln w="34925">
                <a:solidFill>
                  <a:schemeClr val="tx1"/>
                </a:solidFill>
                <a:miter lim="800000"/>
                <a:headEnd/>
                <a:tailEnd/>
              </a:ln>
            </p:spPr>
            <p:txBody>
              <a:bodyPr wrap="none" anchor="ctr"/>
              <a:lstStyle/>
              <a:p>
                <a:endParaRPr lang="en-US"/>
              </a:p>
            </p:txBody>
          </p:sp>
          <p:sp>
            <p:nvSpPr>
              <p:cNvPr id="6220" name="Text Box 21"/>
              <p:cNvSpPr txBox="1">
                <a:spLocks noChangeArrowheads="1"/>
              </p:cNvSpPr>
              <p:nvPr/>
            </p:nvSpPr>
            <p:spPr bwMode="auto">
              <a:xfrm>
                <a:off x="4113" y="1971"/>
                <a:ext cx="448" cy="173"/>
              </a:xfrm>
              <a:prstGeom prst="rect">
                <a:avLst/>
              </a:prstGeom>
              <a:noFill/>
              <a:ln w="9525">
                <a:noFill/>
                <a:miter lim="800000"/>
                <a:headEnd/>
                <a:tailEnd/>
              </a:ln>
            </p:spPr>
            <p:txBody>
              <a:bodyPr>
                <a:spAutoFit/>
              </a:bodyPr>
              <a:lstStyle/>
              <a:p>
                <a:pPr algn="ctr" eaLnBrk="1" hangingPunct="1">
                  <a:spcBef>
                    <a:spcPct val="50000"/>
                  </a:spcBef>
                </a:pPr>
                <a:r>
                  <a:rPr lang="en-US" sz="1200" b="1">
                    <a:latin typeface="Calibri" pitchFamily="34" charset="0"/>
                  </a:rPr>
                  <a:t>100-yr</a:t>
                </a:r>
              </a:p>
            </p:txBody>
          </p:sp>
        </p:grpSp>
        <p:grpSp>
          <p:nvGrpSpPr>
            <p:cNvPr id="13" name="Group 131"/>
            <p:cNvGrpSpPr>
              <a:grpSpLocks/>
            </p:cNvGrpSpPr>
            <p:nvPr/>
          </p:nvGrpSpPr>
          <p:grpSpPr bwMode="auto">
            <a:xfrm>
              <a:off x="3975100" y="3681413"/>
              <a:ext cx="3446463" cy="420687"/>
              <a:chOff x="2504" y="2319"/>
              <a:chExt cx="2171" cy="265"/>
            </a:xfrm>
          </p:grpSpPr>
          <p:sp>
            <p:nvSpPr>
              <p:cNvPr id="6209" name="Oval 8"/>
              <p:cNvSpPr>
                <a:spLocks noChangeArrowheads="1"/>
              </p:cNvSpPr>
              <p:nvPr/>
            </p:nvSpPr>
            <p:spPr bwMode="auto">
              <a:xfrm>
                <a:off x="2568" y="2319"/>
                <a:ext cx="558" cy="265"/>
              </a:xfrm>
              <a:prstGeom prst="ellipse">
                <a:avLst/>
              </a:prstGeom>
              <a:noFill/>
              <a:ln w="34925">
                <a:solidFill>
                  <a:schemeClr val="tx1"/>
                </a:solidFill>
                <a:miter lim="800000"/>
                <a:headEnd/>
                <a:tailEnd/>
              </a:ln>
            </p:spPr>
            <p:txBody>
              <a:bodyPr wrap="none" anchor="ctr"/>
              <a:lstStyle/>
              <a:p>
                <a:endParaRPr lang="en-US"/>
              </a:p>
            </p:txBody>
          </p:sp>
          <p:sp>
            <p:nvSpPr>
              <p:cNvPr id="6210" name="Text Box 9"/>
              <p:cNvSpPr txBox="1">
                <a:spLocks noChangeArrowheads="1"/>
              </p:cNvSpPr>
              <p:nvPr/>
            </p:nvSpPr>
            <p:spPr bwMode="auto">
              <a:xfrm>
                <a:off x="2504" y="2358"/>
                <a:ext cx="695" cy="173"/>
              </a:xfrm>
              <a:prstGeom prst="rect">
                <a:avLst/>
              </a:prstGeom>
              <a:noFill/>
              <a:ln w="9525">
                <a:noFill/>
                <a:miter lim="800000"/>
                <a:headEnd/>
                <a:tailEnd/>
              </a:ln>
            </p:spPr>
            <p:txBody>
              <a:bodyPr>
                <a:spAutoFit/>
              </a:bodyPr>
              <a:lstStyle/>
              <a:p>
                <a:pPr algn="ctr" eaLnBrk="1" hangingPunct="1">
                  <a:spcBef>
                    <a:spcPct val="50000"/>
                  </a:spcBef>
                </a:pPr>
                <a:r>
                  <a:rPr lang="en-US" sz="1200" b="1">
                    <a:latin typeface="Calibri" pitchFamily="34" charset="0"/>
                  </a:rPr>
                  <a:t>Planning Ops</a:t>
                </a:r>
              </a:p>
            </p:txBody>
          </p:sp>
          <p:sp>
            <p:nvSpPr>
              <p:cNvPr id="6211" name="Oval 10"/>
              <p:cNvSpPr>
                <a:spLocks noChangeArrowheads="1"/>
              </p:cNvSpPr>
              <p:nvPr/>
            </p:nvSpPr>
            <p:spPr bwMode="auto">
              <a:xfrm>
                <a:off x="3328" y="2319"/>
                <a:ext cx="558" cy="265"/>
              </a:xfrm>
              <a:prstGeom prst="ellipse">
                <a:avLst/>
              </a:prstGeom>
              <a:noFill/>
              <a:ln w="34925">
                <a:solidFill>
                  <a:schemeClr val="tx1"/>
                </a:solidFill>
                <a:miter lim="800000"/>
                <a:headEnd/>
                <a:tailEnd/>
              </a:ln>
            </p:spPr>
            <p:txBody>
              <a:bodyPr wrap="none" anchor="ctr"/>
              <a:lstStyle/>
              <a:p>
                <a:endParaRPr lang="en-US"/>
              </a:p>
            </p:txBody>
          </p:sp>
          <p:sp>
            <p:nvSpPr>
              <p:cNvPr id="6212" name="Text Box 11"/>
              <p:cNvSpPr txBox="1">
                <a:spLocks noChangeArrowheads="1"/>
              </p:cNvSpPr>
              <p:nvPr/>
            </p:nvSpPr>
            <p:spPr bwMode="auto">
              <a:xfrm>
                <a:off x="3286" y="2366"/>
                <a:ext cx="649" cy="173"/>
              </a:xfrm>
              <a:prstGeom prst="rect">
                <a:avLst/>
              </a:prstGeom>
              <a:noFill/>
              <a:ln w="9525">
                <a:noFill/>
                <a:miter lim="800000"/>
                <a:headEnd/>
                <a:tailEnd/>
              </a:ln>
            </p:spPr>
            <p:txBody>
              <a:bodyPr>
                <a:spAutoFit/>
              </a:bodyPr>
              <a:lstStyle/>
              <a:p>
                <a:pPr algn="ctr" eaLnBrk="1" hangingPunct="1">
                  <a:spcBef>
                    <a:spcPct val="50000"/>
                  </a:spcBef>
                </a:pPr>
                <a:r>
                  <a:rPr lang="en-US" sz="1200" b="1">
                    <a:latin typeface="Calibri" pitchFamily="34" charset="0"/>
                  </a:rPr>
                  <a:t>Encr. Pool</a:t>
                </a:r>
              </a:p>
            </p:txBody>
          </p:sp>
          <p:sp>
            <p:nvSpPr>
              <p:cNvPr id="6213" name="Oval 22"/>
              <p:cNvSpPr>
                <a:spLocks noChangeArrowheads="1"/>
              </p:cNvSpPr>
              <p:nvPr/>
            </p:nvSpPr>
            <p:spPr bwMode="auto">
              <a:xfrm>
                <a:off x="4076" y="2319"/>
                <a:ext cx="558" cy="265"/>
              </a:xfrm>
              <a:prstGeom prst="ellipse">
                <a:avLst/>
              </a:prstGeom>
              <a:noFill/>
              <a:ln w="34925">
                <a:solidFill>
                  <a:schemeClr val="tx1"/>
                </a:solidFill>
                <a:miter lim="800000"/>
                <a:headEnd/>
                <a:tailEnd/>
              </a:ln>
            </p:spPr>
            <p:txBody>
              <a:bodyPr wrap="none" anchor="ctr"/>
              <a:lstStyle/>
              <a:p>
                <a:endParaRPr lang="en-US"/>
              </a:p>
            </p:txBody>
          </p:sp>
          <p:sp>
            <p:nvSpPr>
              <p:cNvPr id="6214" name="Text Box 23"/>
              <p:cNvSpPr txBox="1">
                <a:spLocks noChangeArrowheads="1"/>
              </p:cNvSpPr>
              <p:nvPr/>
            </p:nvSpPr>
            <p:spPr bwMode="auto">
              <a:xfrm>
                <a:off x="4026" y="2374"/>
                <a:ext cx="649" cy="173"/>
              </a:xfrm>
              <a:prstGeom prst="rect">
                <a:avLst/>
              </a:prstGeom>
              <a:noFill/>
              <a:ln w="9525">
                <a:noFill/>
                <a:miter lim="800000"/>
                <a:headEnd/>
                <a:tailEnd/>
              </a:ln>
            </p:spPr>
            <p:txBody>
              <a:bodyPr>
                <a:spAutoFit/>
              </a:bodyPr>
              <a:lstStyle/>
              <a:p>
                <a:pPr algn="ctr" eaLnBrk="1" hangingPunct="1">
                  <a:spcBef>
                    <a:spcPct val="50000"/>
                  </a:spcBef>
                </a:pPr>
                <a:r>
                  <a:rPr lang="en-US" sz="1200" b="1">
                    <a:latin typeface="Calibri" pitchFamily="34" charset="0"/>
                  </a:rPr>
                  <a:t>500-yr</a:t>
                </a:r>
              </a:p>
            </p:txBody>
          </p:sp>
        </p:grpSp>
        <p:grpSp>
          <p:nvGrpSpPr>
            <p:cNvPr id="14" name="Group 100"/>
            <p:cNvGrpSpPr>
              <a:grpSpLocks/>
            </p:cNvGrpSpPr>
            <p:nvPr/>
          </p:nvGrpSpPr>
          <p:grpSpPr bwMode="auto">
            <a:xfrm>
              <a:off x="565150" y="2960688"/>
              <a:ext cx="8531225" cy="1019175"/>
              <a:chOff x="356" y="1865"/>
              <a:chExt cx="5374" cy="642"/>
            </a:xfrm>
          </p:grpSpPr>
          <p:grpSp>
            <p:nvGrpSpPr>
              <p:cNvPr id="15" name="Group 99"/>
              <p:cNvGrpSpPr>
                <a:grpSpLocks/>
              </p:cNvGrpSpPr>
              <p:nvPr/>
            </p:nvGrpSpPr>
            <p:grpSpPr bwMode="auto">
              <a:xfrm>
                <a:off x="356" y="1977"/>
                <a:ext cx="2147" cy="530"/>
                <a:chOff x="356" y="1977"/>
                <a:chExt cx="2147" cy="530"/>
              </a:xfrm>
            </p:grpSpPr>
            <p:sp>
              <p:nvSpPr>
                <p:cNvPr id="6206" name="Oval 24"/>
                <p:cNvSpPr>
                  <a:spLocks noChangeArrowheads="1"/>
                </p:cNvSpPr>
                <p:nvPr/>
              </p:nvSpPr>
              <p:spPr bwMode="auto">
                <a:xfrm>
                  <a:off x="356" y="1977"/>
                  <a:ext cx="997" cy="530"/>
                </a:xfrm>
                <a:prstGeom prst="ellipse">
                  <a:avLst/>
                </a:prstGeom>
                <a:noFill/>
                <a:ln w="34925">
                  <a:solidFill>
                    <a:srgbClr val="01345F"/>
                  </a:solidFill>
                  <a:miter lim="800000"/>
                  <a:headEnd/>
                  <a:tailEnd/>
                </a:ln>
              </p:spPr>
              <p:txBody>
                <a:bodyPr wrap="none" anchor="ctr"/>
                <a:lstStyle/>
                <a:p>
                  <a:endParaRPr lang="en-US"/>
                </a:p>
              </p:txBody>
            </p:sp>
            <p:sp>
              <p:nvSpPr>
                <p:cNvPr id="6207" name="Oval 25"/>
                <p:cNvSpPr>
                  <a:spLocks noChangeArrowheads="1"/>
                </p:cNvSpPr>
                <p:nvPr/>
              </p:nvSpPr>
              <p:spPr bwMode="auto">
                <a:xfrm>
                  <a:off x="1506" y="1977"/>
                  <a:ext cx="997" cy="530"/>
                </a:xfrm>
                <a:prstGeom prst="ellipse">
                  <a:avLst/>
                </a:prstGeom>
                <a:noFill/>
                <a:ln w="34925">
                  <a:solidFill>
                    <a:srgbClr val="01345F"/>
                  </a:solidFill>
                  <a:miter lim="800000"/>
                  <a:headEnd/>
                  <a:tailEnd/>
                </a:ln>
              </p:spPr>
              <p:txBody>
                <a:bodyPr wrap="none" anchor="ctr"/>
                <a:lstStyle/>
                <a:p>
                  <a:endParaRPr lang="en-US"/>
                </a:p>
              </p:txBody>
            </p:sp>
            <p:cxnSp>
              <p:nvCxnSpPr>
                <p:cNvPr id="6208" name="AutoShape 30"/>
                <p:cNvCxnSpPr>
                  <a:cxnSpLocks noChangeShapeType="1"/>
                </p:cNvCxnSpPr>
                <p:nvPr/>
              </p:nvCxnSpPr>
              <p:spPr bwMode="auto">
                <a:xfrm>
                  <a:off x="1364" y="2242"/>
                  <a:ext cx="131" cy="0"/>
                </a:xfrm>
                <a:prstGeom prst="straightConnector1">
                  <a:avLst/>
                </a:prstGeom>
                <a:noFill/>
                <a:ln w="25400">
                  <a:solidFill>
                    <a:srgbClr val="01345F"/>
                  </a:solidFill>
                  <a:miter lim="800000"/>
                  <a:headEnd type="none" w="med" len="lg"/>
                  <a:tailEnd type="none" w="sm" len="med"/>
                </a:ln>
              </p:spPr>
            </p:cxnSp>
          </p:grpSp>
          <p:grpSp>
            <p:nvGrpSpPr>
              <p:cNvPr id="16" name="Group 98"/>
              <p:cNvGrpSpPr>
                <a:grpSpLocks/>
              </p:cNvGrpSpPr>
              <p:nvPr/>
            </p:nvGrpSpPr>
            <p:grpSpPr bwMode="auto">
              <a:xfrm>
                <a:off x="2514" y="1865"/>
                <a:ext cx="3216" cy="377"/>
                <a:chOff x="2514" y="1865"/>
                <a:chExt cx="3216" cy="377"/>
              </a:xfrm>
            </p:grpSpPr>
            <p:cxnSp>
              <p:nvCxnSpPr>
                <p:cNvPr id="6198" name="AutoShape 31"/>
                <p:cNvCxnSpPr>
                  <a:cxnSpLocks noChangeShapeType="1"/>
                  <a:stCxn id="6207" idx="6"/>
                  <a:endCxn id="6199" idx="2"/>
                </p:cNvCxnSpPr>
                <p:nvPr/>
              </p:nvCxnSpPr>
              <p:spPr bwMode="auto">
                <a:xfrm flipV="1">
                  <a:off x="2514" y="2050"/>
                  <a:ext cx="24" cy="192"/>
                </a:xfrm>
                <a:prstGeom prst="bentConnector3">
                  <a:avLst>
                    <a:gd name="adj1" fmla="val 45833"/>
                  </a:avLst>
                </a:prstGeom>
                <a:noFill/>
                <a:ln w="25400">
                  <a:solidFill>
                    <a:srgbClr val="01345F"/>
                  </a:solidFill>
                  <a:miter lim="800000"/>
                  <a:headEnd/>
                  <a:tailEnd/>
                </a:ln>
              </p:spPr>
            </p:cxnSp>
            <p:sp>
              <p:nvSpPr>
                <p:cNvPr id="6199" name="Oval 26"/>
                <p:cNvSpPr>
                  <a:spLocks noChangeArrowheads="1"/>
                </p:cNvSpPr>
                <p:nvPr/>
              </p:nvSpPr>
              <p:spPr bwMode="auto">
                <a:xfrm>
                  <a:off x="2549" y="1917"/>
                  <a:ext cx="558" cy="265"/>
                </a:xfrm>
                <a:prstGeom prst="ellipse">
                  <a:avLst/>
                </a:prstGeom>
                <a:noFill/>
                <a:ln w="34925">
                  <a:solidFill>
                    <a:srgbClr val="01345F"/>
                  </a:solidFill>
                  <a:miter lim="800000"/>
                  <a:headEnd/>
                  <a:tailEnd/>
                </a:ln>
              </p:spPr>
              <p:txBody>
                <a:bodyPr wrap="none" anchor="ctr"/>
                <a:lstStyle/>
                <a:p>
                  <a:endParaRPr lang="en-US"/>
                </a:p>
              </p:txBody>
            </p:sp>
            <p:sp>
              <p:nvSpPr>
                <p:cNvPr id="6200" name="Oval 27"/>
                <p:cNvSpPr>
                  <a:spLocks noChangeArrowheads="1"/>
                </p:cNvSpPr>
                <p:nvPr/>
              </p:nvSpPr>
              <p:spPr bwMode="auto">
                <a:xfrm>
                  <a:off x="3309" y="1917"/>
                  <a:ext cx="558" cy="265"/>
                </a:xfrm>
                <a:prstGeom prst="ellipse">
                  <a:avLst/>
                </a:prstGeom>
                <a:noFill/>
                <a:ln w="34925">
                  <a:solidFill>
                    <a:srgbClr val="01345F"/>
                  </a:solidFill>
                  <a:miter lim="800000"/>
                  <a:headEnd/>
                  <a:tailEnd/>
                </a:ln>
              </p:spPr>
              <p:txBody>
                <a:bodyPr wrap="none" anchor="ctr"/>
                <a:lstStyle/>
                <a:p>
                  <a:endParaRPr lang="en-US"/>
                </a:p>
              </p:txBody>
            </p:sp>
            <p:sp>
              <p:nvSpPr>
                <p:cNvPr id="6201" name="Oval 28"/>
                <p:cNvSpPr>
                  <a:spLocks noChangeArrowheads="1"/>
                </p:cNvSpPr>
                <p:nvPr/>
              </p:nvSpPr>
              <p:spPr bwMode="auto">
                <a:xfrm>
                  <a:off x="4057" y="1917"/>
                  <a:ext cx="558" cy="265"/>
                </a:xfrm>
                <a:prstGeom prst="ellipse">
                  <a:avLst/>
                </a:prstGeom>
                <a:noFill/>
                <a:ln w="34925">
                  <a:solidFill>
                    <a:srgbClr val="01345F"/>
                  </a:solidFill>
                  <a:miter lim="800000"/>
                  <a:headEnd/>
                  <a:tailEnd/>
                </a:ln>
              </p:spPr>
              <p:txBody>
                <a:bodyPr wrap="none" anchor="ctr"/>
                <a:lstStyle/>
                <a:p>
                  <a:endParaRPr lang="en-US"/>
                </a:p>
              </p:txBody>
            </p:sp>
            <p:sp>
              <p:nvSpPr>
                <p:cNvPr id="289821" name="Text Box 29"/>
                <p:cNvSpPr txBox="1">
                  <a:spLocks noChangeArrowheads="1"/>
                </p:cNvSpPr>
                <p:nvPr/>
              </p:nvSpPr>
              <p:spPr bwMode="auto">
                <a:xfrm>
                  <a:off x="4889" y="1865"/>
                  <a:ext cx="841" cy="368"/>
                </a:xfrm>
                <a:prstGeom prst="rect">
                  <a:avLst/>
                </a:prstGeom>
                <a:noFill/>
                <a:ln w="34925">
                  <a:solidFill>
                    <a:srgbClr val="01345F"/>
                  </a:solidFill>
                  <a:miter lim="800000"/>
                  <a:headEnd/>
                  <a:tailEnd/>
                </a:ln>
                <a:effectLst/>
              </p:spPr>
              <p:txBody>
                <a:bodyPr>
                  <a:spAutoFit/>
                </a:bodyPr>
                <a:lstStyle/>
                <a:p>
                  <a:pPr algn="ctr" eaLnBrk="1" hangingPunct="1">
                    <a:spcBef>
                      <a:spcPct val="50000"/>
                    </a:spcBef>
                    <a:defRPr/>
                  </a:pPr>
                  <a:r>
                    <a:rPr lang="en-US" sz="3000" b="1">
                      <a:solidFill>
                        <a:srgbClr val="01345F"/>
                      </a:solidFill>
                      <a:effectLst>
                        <a:outerShdw blurRad="38100" dist="38100" dir="2700000" algn="tl">
                          <a:srgbClr val="000000"/>
                        </a:outerShdw>
                      </a:effectLst>
                      <a:latin typeface="Calibri" pitchFamily="34" charset="0"/>
                    </a:rPr>
                    <a:t>ALT 1</a:t>
                  </a:r>
                </a:p>
              </p:txBody>
            </p:sp>
            <p:cxnSp>
              <p:nvCxnSpPr>
                <p:cNvPr id="6203" name="AutoShape 32"/>
                <p:cNvCxnSpPr>
                  <a:cxnSpLocks noChangeShapeType="1"/>
                  <a:stCxn id="6199" idx="6"/>
                  <a:endCxn id="6200" idx="2"/>
                </p:cNvCxnSpPr>
                <p:nvPr/>
              </p:nvCxnSpPr>
              <p:spPr bwMode="auto">
                <a:xfrm>
                  <a:off x="3118" y="2050"/>
                  <a:ext cx="180" cy="0"/>
                </a:xfrm>
                <a:prstGeom prst="straightConnector1">
                  <a:avLst/>
                </a:prstGeom>
                <a:noFill/>
                <a:ln w="25400">
                  <a:solidFill>
                    <a:srgbClr val="01345F"/>
                  </a:solidFill>
                  <a:miter lim="800000"/>
                  <a:headEnd/>
                  <a:tailEnd/>
                </a:ln>
              </p:spPr>
            </p:cxnSp>
            <p:cxnSp>
              <p:nvCxnSpPr>
                <p:cNvPr id="6204" name="AutoShape 33"/>
                <p:cNvCxnSpPr>
                  <a:cxnSpLocks noChangeShapeType="1"/>
                  <a:stCxn id="6200" idx="6"/>
                  <a:endCxn id="6201" idx="2"/>
                </p:cNvCxnSpPr>
                <p:nvPr/>
              </p:nvCxnSpPr>
              <p:spPr bwMode="auto">
                <a:xfrm>
                  <a:off x="3878" y="2050"/>
                  <a:ext cx="168" cy="0"/>
                </a:xfrm>
                <a:prstGeom prst="straightConnector1">
                  <a:avLst/>
                </a:prstGeom>
                <a:noFill/>
                <a:ln w="25400">
                  <a:solidFill>
                    <a:srgbClr val="01345F"/>
                  </a:solidFill>
                  <a:miter lim="800000"/>
                  <a:headEnd/>
                  <a:tailEnd/>
                </a:ln>
              </p:spPr>
            </p:cxnSp>
            <p:cxnSp>
              <p:nvCxnSpPr>
                <p:cNvPr id="6205" name="AutoShape 34"/>
                <p:cNvCxnSpPr>
                  <a:cxnSpLocks noChangeShapeType="1"/>
                </p:cNvCxnSpPr>
                <p:nvPr/>
              </p:nvCxnSpPr>
              <p:spPr bwMode="auto">
                <a:xfrm>
                  <a:off x="4626" y="2041"/>
                  <a:ext cx="252" cy="9"/>
                </a:xfrm>
                <a:prstGeom prst="straightConnector1">
                  <a:avLst/>
                </a:prstGeom>
                <a:noFill/>
                <a:ln w="25400">
                  <a:solidFill>
                    <a:srgbClr val="01345F"/>
                  </a:solidFill>
                  <a:miter lim="800000"/>
                  <a:headEnd/>
                  <a:tailEnd type="stealth" w="lg" len="lg"/>
                </a:ln>
              </p:spPr>
            </p:cxnSp>
          </p:grpSp>
        </p:grpSp>
        <p:grpSp>
          <p:nvGrpSpPr>
            <p:cNvPr id="17" name="Group 103"/>
            <p:cNvGrpSpPr>
              <a:grpSpLocks/>
            </p:cNvGrpSpPr>
            <p:nvPr/>
          </p:nvGrpSpPr>
          <p:grpSpPr bwMode="auto">
            <a:xfrm>
              <a:off x="566738" y="3136900"/>
              <a:ext cx="8537575" cy="1071563"/>
              <a:chOff x="357" y="1976"/>
              <a:chExt cx="5378" cy="675"/>
            </a:xfrm>
          </p:grpSpPr>
          <p:grpSp>
            <p:nvGrpSpPr>
              <p:cNvPr id="18" name="Group 102"/>
              <p:cNvGrpSpPr>
                <a:grpSpLocks/>
              </p:cNvGrpSpPr>
              <p:nvPr/>
            </p:nvGrpSpPr>
            <p:grpSpPr bwMode="auto">
              <a:xfrm>
                <a:off x="2515" y="2241"/>
                <a:ext cx="3220" cy="410"/>
                <a:chOff x="2515" y="2241"/>
                <a:chExt cx="3220" cy="410"/>
              </a:xfrm>
            </p:grpSpPr>
            <p:sp>
              <p:nvSpPr>
                <p:cNvPr id="6188" name="Oval 35"/>
                <p:cNvSpPr>
                  <a:spLocks noChangeArrowheads="1"/>
                </p:cNvSpPr>
                <p:nvPr/>
              </p:nvSpPr>
              <p:spPr bwMode="auto">
                <a:xfrm>
                  <a:off x="2568" y="2319"/>
                  <a:ext cx="558" cy="265"/>
                </a:xfrm>
                <a:prstGeom prst="ellipse">
                  <a:avLst/>
                </a:prstGeom>
                <a:noFill/>
                <a:ln w="34925">
                  <a:solidFill>
                    <a:schemeClr val="accent1"/>
                  </a:solidFill>
                  <a:miter lim="800000"/>
                  <a:headEnd/>
                  <a:tailEnd/>
                </a:ln>
              </p:spPr>
              <p:txBody>
                <a:bodyPr wrap="none" anchor="ctr"/>
                <a:lstStyle/>
                <a:p>
                  <a:endParaRPr lang="en-US"/>
                </a:p>
              </p:txBody>
            </p:sp>
            <p:sp>
              <p:nvSpPr>
                <p:cNvPr id="6189" name="Oval 36"/>
                <p:cNvSpPr>
                  <a:spLocks noChangeArrowheads="1"/>
                </p:cNvSpPr>
                <p:nvPr/>
              </p:nvSpPr>
              <p:spPr bwMode="auto">
                <a:xfrm>
                  <a:off x="3328" y="2319"/>
                  <a:ext cx="558" cy="265"/>
                </a:xfrm>
                <a:prstGeom prst="ellipse">
                  <a:avLst/>
                </a:prstGeom>
                <a:noFill/>
                <a:ln w="34925">
                  <a:solidFill>
                    <a:schemeClr val="accent1"/>
                  </a:solidFill>
                  <a:miter lim="800000"/>
                  <a:headEnd/>
                  <a:tailEnd/>
                </a:ln>
              </p:spPr>
              <p:txBody>
                <a:bodyPr wrap="none" anchor="ctr"/>
                <a:lstStyle/>
                <a:p>
                  <a:endParaRPr lang="en-US"/>
                </a:p>
              </p:txBody>
            </p:sp>
            <p:sp>
              <p:nvSpPr>
                <p:cNvPr id="6190" name="Oval 37"/>
                <p:cNvSpPr>
                  <a:spLocks noChangeArrowheads="1"/>
                </p:cNvSpPr>
                <p:nvPr/>
              </p:nvSpPr>
              <p:spPr bwMode="auto">
                <a:xfrm>
                  <a:off x="4076" y="2319"/>
                  <a:ext cx="558" cy="265"/>
                </a:xfrm>
                <a:prstGeom prst="ellipse">
                  <a:avLst/>
                </a:prstGeom>
                <a:noFill/>
                <a:ln w="34925">
                  <a:solidFill>
                    <a:schemeClr val="accent1"/>
                  </a:solidFill>
                  <a:miter lim="800000"/>
                  <a:headEnd/>
                  <a:tailEnd/>
                </a:ln>
              </p:spPr>
              <p:txBody>
                <a:bodyPr wrap="none" anchor="ctr"/>
                <a:lstStyle/>
                <a:p>
                  <a:endParaRPr lang="en-US"/>
                </a:p>
              </p:txBody>
            </p:sp>
            <p:sp>
              <p:nvSpPr>
                <p:cNvPr id="289830" name="Text Box 38"/>
                <p:cNvSpPr txBox="1">
                  <a:spLocks noChangeArrowheads="1"/>
                </p:cNvSpPr>
                <p:nvPr/>
              </p:nvSpPr>
              <p:spPr bwMode="auto">
                <a:xfrm>
                  <a:off x="4894" y="2283"/>
                  <a:ext cx="841" cy="368"/>
                </a:xfrm>
                <a:prstGeom prst="rect">
                  <a:avLst/>
                </a:prstGeom>
                <a:noFill/>
                <a:ln w="34925">
                  <a:solidFill>
                    <a:schemeClr val="accent1"/>
                  </a:solidFill>
                  <a:miter lim="800000"/>
                  <a:headEnd/>
                  <a:tailEnd/>
                </a:ln>
                <a:effectLst/>
              </p:spPr>
              <p:txBody>
                <a:bodyPr>
                  <a:spAutoFit/>
                </a:bodyPr>
                <a:lstStyle/>
                <a:p>
                  <a:pPr algn="ctr" eaLnBrk="1" hangingPunct="1">
                    <a:spcBef>
                      <a:spcPct val="50000"/>
                    </a:spcBef>
                    <a:defRPr/>
                  </a:pPr>
                  <a:r>
                    <a:rPr lang="en-US" sz="3000" b="1">
                      <a:solidFill>
                        <a:schemeClr val="accent1"/>
                      </a:solidFill>
                      <a:effectLst>
                        <a:outerShdw blurRad="38100" dist="38100" dir="2700000" algn="tl">
                          <a:srgbClr val="000000"/>
                        </a:outerShdw>
                      </a:effectLst>
                      <a:latin typeface="Calibri" pitchFamily="34" charset="0"/>
                    </a:rPr>
                    <a:t>ALT 2</a:t>
                  </a:r>
                </a:p>
              </p:txBody>
            </p:sp>
            <p:cxnSp>
              <p:nvCxnSpPr>
                <p:cNvPr id="6192" name="AutoShape 43"/>
                <p:cNvCxnSpPr>
                  <a:cxnSpLocks noChangeShapeType="1"/>
                  <a:stCxn id="6186" idx="6"/>
                  <a:endCxn id="6188" idx="2"/>
                </p:cNvCxnSpPr>
                <p:nvPr/>
              </p:nvCxnSpPr>
              <p:spPr bwMode="auto">
                <a:xfrm>
                  <a:off x="2515" y="2241"/>
                  <a:ext cx="42" cy="211"/>
                </a:xfrm>
                <a:prstGeom prst="bentConnector3">
                  <a:avLst>
                    <a:gd name="adj1" fmla="val 47620"/>
                  </a:avLst>
                </a:prstGeom>
                <a:noFill/>
                <a:ln w="25400">
                  <a:solidFill>
                    <a:schemeClr val="accent1"/>
                  </a:solidFill>
                  <a:prstDash val="sysDot"/>
                  <a:miter lim="800000"/>
                  <a:headEnd/>
                  <a:tailEnd/>
                </a:ln>
              </p:spPr>
            </p:cxnSp>
            <p:cxnSp>
              <p:nvCxnSpPr>
                <p:cNvPr id="6193" name="AutoShape 44"/>
                <p:cNvCxnSpPr>
                  <a:cxnSpLocks noChangeShapeType="1"/>
                  <a:stCxn id="6188" idx="6"/>
                  <a:endCxn id="6189" idx="2"/>
                </p:cNvCxnSpPr>
                <p:nvPr/>
              </p:nvCxnSpPr>
              <p:spPr bwMode="auto">
                <a:xfrm>
                  <a:off x="3137" y="2452"/>
                  <a:ext cx="180" cy="0"/>
                </a:xfrm>
                <a:prstGeom prst="straightConnector1">
                  <a:avLst/>
                </a:prstGeom>
                <a:noFill/>
                <a:ln w="25400">
                  <a:solidFill>
                    <a:schemeClr val="accent1"/>
                  </a:solidFill>
                  <a:prstDash val="sysDot"/>
                  <a:miter lim="800000"/>
                  <a:headEnd/>
                  <a:tailEnd/>
                </a:ln>
              </p:spPr>
            </p:cxnSp>
            <p:cxnSp>
              <p:nvCxnSpPr>
                <p:cNvPr id="6194" name="AutoShape 45"/>
                <p:cNvCxnSpPr>
                  <a:cxnSpLocks noChangeShapeType="1"/>
                </p:cNvCxnSpPr>
                <p:nvPr/>
              </p:nvCxnSpPr>
              <p:spPr bwMode="auto">
                <a:xfrm>
                  <a:off x="3897" y="2452"/>
                  <a:ext cx="168" cy="0"/>
                </a:xfrm>
                <a:prstGeom prst="straightConnector1">
                  <a:avLst/>
                </a:prstGeom>
                <a:noFill/>
                <a:ln w="25400">
                  <a:solidFill>
                    <a:schemeClr val="accent1"/>
                  </a:solidFill>
                  <a:prstDash val="sysDot"/>
                  <a:miter lim="800000"/>
                  <a:headEnd/>
                  <a:tailEnd/>
                </a:ln>
              </p:spPr>
            </p:cxnSp>
            <p:cxnSp>
              <p:nvCxnSpPr>
                <p:cNvPr id="6195" name="AutoShape 46"/>
                <p:cNvCxnSpPr>
                  <a:cxnSpLocks noChangeShapeType="1"/>
                  <a:stCxn id="6190" idx="6"/>
                  <a:endCxn id="289830" idx="1"/>
                </p:cNvCxnSpPr>
                <p:nvPr/>
              </p:nvCxnSpPr>
              <p:spPr bwMode="auto">
                <a:xfrm>
                  <a:off x="4645" y="2452"/>
                  <a:ext cx="238" cy="15"/>
                </a:xfrm>
                <a:prstGeom prst="straightConnector1">
                  <a:avLst/>
                </a:prstGeom>
                <a:noFill/>
                <a:ln w="25400">
                  <a:solidFill>
                    <a:schemeClr val="accent1"/>
                  </a:solidFill>
                  <a:prstDash val="sysDot"/>
                  <a:miter lim="800000"/>
                  <a:headEnd/>
                  <a:tailEnd type="stealth" w="lg" len="lg"/>
                </a:ln>
              </p:spPr>
            </p:cxnSp>
          </p:grpSp>
          <p:grpSp>
            <p:nvGrpSpPr>
              <p:cNvPr id="19" name="Group 39"/>
              <p:cNvGrpSpPr>
                <a:grpSpLocks/>
              </p:cNvGrpSpPr>
              <p:nvPr/>
            </p:nvGrpSpPr>
            <p:grpSpPr bwMode="auto">
              <a:xfrm>
                <a:off x="357" y="1976"/>
                <a:ext cx="2147" cy="530"/>
                <a:chOff x="357" y="1982"/>
                <a:chExt cx="2147" cy="530"/>
              </a:xfrm>
            </p:grpSpPr>
            <p:sp>
              <p:nvSpPr>
                <p:cNvPr id="6185" name="Oval 40"/>
                <p:cNvSpPr>
                  <a:spLocks noChangeArrowheads="1"/>
                </p:cNvSpPr>
                <p:nvPr/>
              </p:nvSpPr>
              <p:spPr bwMode="auto">
                <a:xfrm>
                  <a:off x="357" y="1982"/>
                  <a:ext cx="997" cy="530"/>
                </a:xfrm>
                <a:prstGeom prst="ellipse">
                  <a:avLst/>
                </a:prstGeom>
                <a:noFill/>
                <a:ln w="34925">
                  <a:solidFill>
                    <a:schemeClr val="accent1"/>
                  </a:solidFill>
                  <a:miter lim="800000"/>
                  <a:headEnd/>
                  <a:tailEnd/>
                </a:ln>
              </p:spPr>
              <p:txBody>
                <a:bodyPr wrap="none" anchor="ctr"/>
                <a:lstStyle/>
                <a:p>
                  <a:endParaRPr lang="en-US"/>
                </a:p>
              </p:txBody>
            </p:sp>
            <p:sp>
              <p:nvSpPr>
                <p:cNvPr id="6186" name="Oval 41"/>
                <p:cNvSpPr>
                  <a:spLocks noChangeArrowheads="1"/>
                </p:cNvSpPr>
                <p:nvPr/>
              </p:nvSpPr>
              <p:spPr bwMode="auto">
                <a:xfrm>
                  <a:off x="1507" y="1982"/>
                  <a:ext cx="997" cy="530"/>
                </a:xfrm>
                <a:prstGeom prst="ellipse">
                  <a:avLst/>
                </a:prstGeom>
                <a:noFill/>
                <a:ln w="34925">
                  <a:solidFill>
                    <a:schemeClr val="accent1"/>
                  </a:solidFill>
                  <a:miter lim="800000"/>
                  <a:headEnd/>
                  <a:tailEnd/>
                </a:ln>
              </p:spPr>
              <p:txBody>
                <a:bodyPr wrap="none" anchor="ctr"/>
                <a:lstStyle/>
                <a:p>
                  <a:endParaRPr lang="en-US"/>
                </a:p>
              </p:txBody>
            </p:sp>
            <p:cxnSp>
              <p:nvCxnSpPr>
                <p:cNvPr id="6187" name="AutoShape 42"/>
                <p:cNvCxnSpPr>
                  <a:cxnSpLocks noChangeShapeType="1"/>
                  <a:stCxn id="6185" idx="6"/>
                  <a:endCxn id="6186" idx="2"/>
                </p:cNvCxnSpPr>
                <p:nvPr/>
              </p:nvCxnSpPr>
              <p:spPr bwMode="auto">
                <a:xfrm>
                  <a:off x="1365" y="2247"/>
                  <a:ext cx="131" cy="0"/>
                </a:xfrm>
                <a:prstGeom prst="straightConnector1">
                  <a:avLst/>
                </a:prstGeom>
                <a:noFill/>
                <a:ln w="31750">
                  <a:solidFill>
                    <a:schemeClr val="accent1"/>
                  </a:solidFill>
                  <a:prstDash val="sysDot"/>
                  <a:miter lim="800000"/>
                  <a:headEnd/>
                  <a:tailEnd/>
                </a:ln>
              </p:spPr>
            </p:cxnSp>
          </p:grpSp>
        </p:grpSp>
        <p:grpSp>
          <p:nvGrpSpPr>
            <p:cNvPr id="20" name="Group 104"/>
            <p:cNvGrpSpPr>
              <a:grpSpLocks/>
            </p:cNvGrpSpPr>
            <p:nvPr/>
          </p:nvGrpSpPr>
          <p:grpSpPr bwMode="auto">
            <a:xfrm>
              <a:off x="566738" y="3133725"/>
              <a:ext cx="3408362" cy="841375"/>
              <a:chOff x="357" y="1974"/>
              <a:chExt cx="2147" cy="530"/>
            </a:xfrm>
          </p:grpSpPr>
          <p:sp>
            <p:nvSpPr>
              <p:cNvPr id="6179" name="Oval 12"/>
              <p:cNvSpPr>
                <a:spLocks noChangeArrowheads="1"/>
              </p:cNvSpPr>
              <p:nvPr/>
            </p:nvSpPr>
            <p:spPr bwMode="auto">
              <a:xfrm>
                <a:off x="357" y="1974"/>
                <a:ext cx="997" cy="530"/>
              </a:xfrm>
              <a:prstGeom prst="ellipse">
                <a:avLst/>
              </a:prstGeom>
              <a:noFill/>
              <a:ln w="34925">
                <a:solidFill>
                  <a:schemeClr val="tx1"/>
                </a:solidFill>
                <a:miter lim="800000"/>
                <a:headEnd/>
                <a:tailEnd/>
              </a:ln>
            </p:spPr>
            <p:txBody>
              <a:bodyPr wrap="none" anchor="ctr"/>
              <a:lstStyle/>
              <a:p>
                <a:endParaRPr lang="en-US"/>
              </a:p>
            </p:txBody>
          </p:sp>
          <p:sp>
            <p:nvSpPr>
              <p:cNvPr id="6180" name="Text Box 13"/>
              <p:cNvSpPr txBox="1">
                <a:spLocks noChangeArrowheads="1"/>
              </p:cNvSpPr>
              <p:nvPr/>
            </p:nvSpPr>
            <p:spPr bwMode="auto">
              <a:xfrm>
                <a:off x="430" y="2143"/>
                <a:ext cx="841" cy="192"/>
              </a:xfrm>
              <a:prstGeom prst="rect">
                <a:avLst/>
              </a:prstGeom>
              <a:noFill/>
              <a:ln w="9525">
                <a:noFill/>
                <a:miter lim="800000"/>
                <a:headEnd/>
                <a:tailEnd/>
              </a:ln>
            </p:spPr>
            <p:txBody>
              <a:bodyPr>
                <a:spAutoFit/>
              </a:bodyPr>
              <a:lstStyle/>
              <a:p>
                <a:pPr algn="ctr" eaLnBrk="1" hangingPunct="1">
                  <a:spcBef>
                    <a:spcPct val="50000"/>
                  </a:spcBef>
                </a:pPr>
                <a:r>
                  <a:rPr lang="en-US" sz="1400" b="1">
                    <a:latin typeface="Calibri" pitchFamily="34" charset="0"/>
                  </a:rPr>
                  <a:t>One Reservoir</a:t>
                </a:r>
              </a:p>
            </p:txBody>
          </p:sp>
          <p:sp>
            <p:nvSpPr>
              <p:cNvPr id="6181" name="Oval 14"/>
              <p:cNvSpPr>
                <a:spLocks noChangeArrowheads="1"/>
              </p:cNvSpPr>
              <p:nvPr/>
            </p:nvSpPr>
            <p:spPr bwMode="auto">
              <a:xfrm>
                <a:off x="1507" y="1974"/>
                <a:ext cx="997" cy="530"/>
              </a:xfrm>
              <a:prstGeom prst="ellipse">
                <a:avLst/>
              </a:prstGeom>
              <a:noFill/>
              <a:ln w="34925">
                <a:solidFill>
                  <a:schemeClr val="tx1"/>
                </a:solidFill>
                <a:miter lim="800000"/>
                <a:headEnd/>
                <a:tailEnd/>
              </a:ln>
            </p:spPr>
            <p:txBody>
              <a:bodyPr wrap="none" anchor="ctr"/>
              <a:lstStyle/>
              <a:p>
                <a:endParaRPr lang="en-US"/>
              </a:p>
            </p:txBody>
          </p:sp>
          <p:sp>
            <p:nvSpPr>
              <p:cNvPr id="6182" name="Text Box 15"/>
              <p:cNvSpPr txBox="1">
                <a:spLocks noChangeArrowheads="1"/>
              </p:cNvSpPr>
              <p:nvPr/>
            </p:nvSpPr>
            <p:spPr bwMode="auto">
              <a:xfrm>
                <a:off x="1580" y="2137"/>
                <a:ext cx="841" cy="192"/>
              </a:xfrm>
              <a:prstGeom prst="rect">
                <a:avLst/>
              </a:prstGeom>
              <a:noFill/>
              <a:ln w="9525">
                <a:noFill/>
                <a:miter lim="800000"/>
                <a:headEnd/>
                <a:tailEnd/>
              </a:ln>
            </p:spPr>
            <p:txBody>
              <a:bodyPr>
                <a:spAutoFit/>
              </a:bodyPr>
              <a:lstStyle/>
              <a:p>
                <a:pPr algn="ctr" eaLnBrk="1" hangingPunct="1">
                  <a:spcBef>
                    <a:spcPct val="50000"/>
                  </a:spcBef>
                </a:pPr>
                <a:r>
                  <a:rPr lang="en-US" sz="1400" b="1" dirty="0">
                    <a:latin typeface="Calibri" pitchFamily="34" charset="0"/>
                  </a:rPr>
                  <a:t>One Reservoir</a:t>
                </a:r>
              </a:p>
            </p:txBody>
          </p:sp>
        </p:grpSp>
        <p:grpSp>
          <p:nvGrpSpPr>
            <p:cNvPr id="21" name="Group 116"/>
            <p:cNvGrpSpPr>
              <a:grpSpLocks/>
            </p:cNvGrpSpPr>
            <p:nvPr/>
          </p:nvGrpSpPr>
          <p:grpSpPr bwMode="auto">
            <a:xfrm>
              <a:off x="568325" y="4832350"/>
              <a:ext cx="8537575" cy="1166813"/>
              <a:chOff x="358" y="3042"/>
              <a:chExt cx="5378" cy="735"/>
            </a:xfrm>
          </p:grpSpPr>
          <p:grpSp>
            <p:nvGrpSpPr>
              <p:cNvPr id="22" name="Group 85"/>
              <p:cNvGrpSpPr>
                <a:grpSpLocks/>
              </p:cNvGrpSpPr>
              <p:nvPr/>
            </p:nvGrpSpPr>
            <p:grpSpPr bwMode="auto">
              <a:xfrm>
                <a:off x="358" y="3101"/>
                <a:ext cx="2147" cy="530"/>
                <a:chOff x="358" y="3109"/>
                <a:chExt cx="2147" cy="530"/>
              </a:xfrm>
            </p:grpSpPr>
            <p:sp>
              <p:nvSpPr>
                <p:cNvPr id="6176" name="Oval 86"/>
                <p:cNvSpPr>
                  <a:spLocks noChangeArrowheads="1"/>
                </p:cNvSpPr>
                <p:nvPr/>
              </p:nvSpPr>
              <p:spPr bwMode="auto">
                <a:xfrm>
                  <a:off x="358" y="3109"/>
                  <a:ext cx="997" cy="530"/>
                </a:xfrm>
                <a:prstGeom prst="ellipse">
                  <a:avLst/>
                </a:prstGeom>
                <a:noFill/>
                <a:ln w="34925">
                  <a:solidFill>
                    <a:schemeClr val="accent1"/>
                  </a:solidFill>
                  <a:miter lim="800000"/>
                  <a:headEnd/>
                  <a:tailEnd/>
                </a:ln>
              </p:spPr>
              <p:txBody>
                <a:bodyPr wrap="none" anchor="ctr"/>
                <a:lstStyle/>
                <a:p>
                  <a:endParaRPr lang="en-US"/>
                </a:p>
              </p:txBody>
            </p:sp>
            <p:sp>
              <p:nvSpPr>
                <p:cNvPr id="6177" name="Oval 87"/>
                <p:cNvSpPr>
                  <a:spLocks noChangeArrowheads="1"/>
                </p:cNvSpPr>
                <p:nvPr/>
              </p:nvSpPr>
              <p:spPr bwMode="auto">
                <a:xfrm>
                  <a:off x="1508" y="3109"/>
                  <a:ext cx="997" cy="530"/>
                </a:xfrm>
                <a:prstGeom prst="ellipse">
                  <a:avLst/>
                </a:prstGeom>
                <a:noFill/>
                <a:ln w="34925">
                  <a:solidFill>
                    <a:schemeClr val="accent1"/>
                  </a:solidFill>
                  <a:miter lim="800000"/>
                  <a:headEnd/>
                  <a:tailEnd/>
                </a:ln>
              </p:spPr>
              <p:txBody>
                <a:bodyPr wrap="none" anchor="ctr"/>
                <a:lstStyle/>
                <a:p>
                  <a:endParaRPr lang="en-US"/>
                </a:p>
              </p:txBody>
            </p:sp>
            <p:cxnSp>
              <p:nvCxnSpPr>
                <p:cNvPr id="6178" name="AutoShape 88"/>
                <p:cNvCxnSpPr>
                  <a:cxnSpLocks noChangeShapeType="1"/>
                  <a:stCxn id="6176" idx="6"/>
                  <a:endCxn id="6177" idx="2"/>
                </p:cNvCxnSpPr>
                <p:nvPr/>
              </p:nvCxnSpPr>
              <p:spPr bwMode="auto">
                <a:xfrm>
                  <a:off x="1366" y="3374"/>
                  <a:ext cx="131" cy="0"/>
                </a:xfrm>
                <a:prstGeom prst="straightConnector1">
                  <a:avLst/>
                </a:prstGeom>
                <a:noFill/>
                <a:ln w="31750">
                  <a:solidFill>
                    <a:schemeClr val="accent1"/>
                  </a:solidFill>
                  <a:prstDash val="sysDot"/>
                  <a:miter lim="800000"/>
                  <a:headEnd/>
                  <a:tailEnd/>
                </a:ln>
              </p:spPr>
            </p:cxnSp>
          </p:grpSp>
          <p:grpSp>
            <p:nvGrpSpPr>
              <p:cNvPr id="23" name="Group 115"/>
              <p:cNvGrpSpPr>
                <a:grpSpLocks/>
              </p:cNvGrpSpPr>
              <p:nvPr/>
            </p:nvGrpSpPr>
            <p:grpSpPr bwMode="auto">
              <a:xfrm>
                <a:off x="2516" y="3042"/>
                <a:ext cx="3220" cy="735"/>
                <a:chOff x="2516" y="3042"/>
                <a:chExt cx="3220" cy="735"/>
              </a:xfrm>
            </p:grpSpPr>
            <p:sp>
              <p:nvSpPr>
                <p:cNvPr id="6168" name="Oval 82"/>
                <p:cNvSpPr>
                  <a:spLocks noChangeArrowheads="1"/>
                </p:cNvSpPr>
                <p:nvPr/>
              </p:nvSpPr>
              <p:spPr bwMode="auto">
                <a:xfrm>
                  <a:off x="2569" y="3445"/>
                  <a:ext cx="558" cy="265"/>
                </a:xfrm>
                <a:prstGeom prst="ellipse">
                  <a:avLst/>
                </a:prstGeom>
                <a:noFill/>
                <a:ln w="34925">
                  <a:solidFill>
                    <a:schemeClr val="accent1"/>
                  </a:solidFill>
                  <a:miter lim="800000"/>
                  <a:headEnd/>
                  <a:tailEnd/>
                </a:ln>
              </p:spPr>
              <p:txBody>
                <a:bodyPr wrap="none" anchor="ctr"/>
                <a:lstStyle/>
                <a:p>
                  <a:endParaRPr lang="en-US"/>
                </a:p>
              </p:txBody>
            </p:sp>
            <p:sp>
              <p:nvSpPr>
                <p:cNvPr id="6169" name="Oval 83"/>
                <p:cNvSpPr>
                  <a:spLocks noChangeArrowheads="1"/>
                </p:cNvSpPr>
                <p:nvPr/>
              </p:nvSpPr>
              <p:spPr bwMode="auto">
                <a:xfrm>
                  <a:off x="3329" y="3445"/>
                  <a:ext cx="558" cy="265"/>
                </a:xfrm>
                <a:prstGeom prst="ellipse">
                  <a:avLst/>
                </a:prstGeom>
                <a:noFill/>
                <a:ln w="34925">
                  <a:solidFill>
                    <a:schemeClr val="accent1"/>
                  </a:solidFill>
                  <a:miter lim="800000"/>
                  <a:headEnd/>
                  <a:tailEnd/>
                </a:ln>
              </p:spPr>
              <p:txBody>
                <a:bodyPr wrap="none" anchor="ctr"/>
                <a:lstStyle/>
                <a:p>
                  <a:endParaRPr lang="en-US"/>
                </a:p>
              </p:txBody>
            </p:sp>
            <p:sp>
              <p:nvSpPr>
                <p:cNvPr id="289876" name="Text Box 84"/>
                <p:cNvSpPr txBox="1">
                  <a:spLocks noChangeArrowheads="1"/>
                </p:cNvSpPr>
                <p:nvPr/>
              </p:nvSpPr>
              <p:spPr bwMode="auto">
                <a:xfrm>
                  <a:off x="4895" y="3409"/>
                  <a:ext cx="841" cy="368"/>
                </a:xfrm>
                <a:prstGeom prst="rect">
                  <a:avLst/>
                </a:prstGeom>
                <a:noFill/>
                <a:ln w="34925">
                  <a:solidFill>
                    <a:schemeClr val="accent1"/>
                  </a:solidFill>
                  <a:miter lim="800000"/>
                  <a:headEnd/>
                  <a:tailEnd/>
                </a:ln>
                <a:effectLst/>
              </p:spPr>
              <p:txBody>
                <a:bodyPr>
                  <a:spAutoFit/>
                </a:bodyPr>
                <a:lstStyle/>
                <a:p>
                  <a:pPr algn="ctr" eaLnBrk="1" hangingPunct="1">
                    <a:spcBef>
                      <a:spcPct val="50000"/>
                    </a:spcBef>
                    <a:defRPr/>
                  </a:pPr>
                  <a:r>
                    <a:rPr lang="en-US" sz="3000" b="1" dirty="0">
                      <a:solidFill>
                        <a:schemeClr val="accent1"/>
                      </a:solidFill>
                      <a:effectLst>
                        <a:outerShdw blurRad="38100" dist="38100" dir="2700000" algn="tl">
                          <a:srgbClr val="000000"/>
                        </a:outerShdw>
                      </a:effectLst>
                      <a:latin typeface="Calibri" pitchFamily="34" charset="0"/>
                    </a:rPr>
                    <a:t>ALT 4</a:t>
                  </a:r>
                </a:p>
              </p:txBody>
            </p:sp>
            <p:cxnSp>
              <p:nvCxnSpPr>
                <p:cNvPr id="6171" name="AutoShape 89"/>
                <p:cNvCxnSpPr>
                  <a:cxnSpLocks noChangeShapeType="1"/>
                  <a:stCxn id="6177" idx="6"/>
                  <a:endCxn id="6168" idx="2"/>
                </p:cNvCxnSpPr>
                <p:nvPr/>
              </p:nvCxnSpPr>
              <p:spPr bwMode="auto">
                <a:xfrm>
                  <a:off x="2516" y="3366"/>
                  <a:ext cx="42" cy="212"/>
                </a:xfrm>
                <a:prstGeom prst="bentConnector3">
                  <a:avLst>
                    <a:gd name="adj1" fmla="val 47620"/>
                  </a:avLst>
                </a:prstGeom>
                <a:noFill/>
                <a:ln w="25400">
                  <a:solidFill>
                    <a:schemeClr val="accent1"/>
                  </a:solidFill>
                  <a:prstDash val="sysDot"/>
                  <a:miter lim="800000"/>
                  <a:headEnd/>
                  <a:tailEnd/>
                </a:ln>
              </p:spPr>
            </p:cxnSp>
            <p:cxnSp>
              <p:nvCxnSpPr>
                <p:cNvPr id="6172" name="AutoShape 90"/>
                <p:cNvCxnSpPr>
                  <a:cxnSpLocks noChangeShapeType="1"/>
                  <a:stCxn id="6168" idx="6"/>
                  <a:endCxn id="6169" idx="2"/>
                </p:cNvCxnSpPr>
                <p:nvPr/>
              </p:nvCxnSpPr>
              <p:spPr bwMode="auto">
                <a:xfrm>
                  <a:off x="3138" y="3578"/>
                  <a:ext cx="180" cy="0"/>
                </a:xfrm>
                <a:prstGeom prst="straightConnector1">
                  <a:avLst/>
                </a:prstGeom>
                <a:noFill/>
                <a:ln w="25400">
                  <a:solidFill>
                    <a:schemeClr val="accent1"/>
                  </a:solidFill>
                  <a:prstDash val="sysDot"/>
                  <a:miter lim="800000"/>
                  <a:headEnd/>
                  <a:tailEnd/>
                </a:ln>
              </p:spPr>
            </p:cxnSp>
            <p:cxnSp>
              <p:nvCxnSpPr>
                <p:cNvPr id="6173" name="AutoShape 91"/>
                <p:cNvCxnSpPr>
                  <a:cxnSpLocks noChangeShapeType="1"/>
                  <a:stCxn id="6169" idx="6"/>
                  <a:endCxn id="6175" idx="3"/>
                </p:cNvCxnSpPr>
                <p:nvPr/>
              </p:nvCxnSpPr>
              <p:spPr bwMode="auto">
                <a:xfrm flipV="1">
                  <a:off x="3898" y="3279"/>
                  <a:ext cx="242" cy="299"/>
                </a:xfrm>
                <a:prstGeom prst="straightConnector1">
                  <a:avLst/>
                </a:prstGeom>
                <a:noFill/>
                <a:ln w="25400">
                  <a:solidFill>
                    <a:schemeClr val="accent1"/>
                  </a:solidFill>
                  <a:prstDash val="sysDot"/>
                  <a:miter lim="800000"/>
                  <a:headEnd/>
                  <a:tailEnd/>
                </a:ln>
              </p:spPr>
            </p:cxnSp>
            <p:cxnSp>
              <p:nvCxnSpPr>
                <p:cNvPr id="6174" name="AutoShape 92"/>
                <p:cNvCxnSpPr>
                  <a:cxnSpLocks noChangeShapeType="1"/>
                  <a:stCxn id="6175" idx="5"/>
                  <a:endCxn id="289876" idx="1"/>
                </p:cNvCxnSpPr>
                <p:nvPr/>
              </p:nvCxnSpPr>
              <p:spPr bwMode="auto">
                <a:xfrm>
                  <a:off x="4534" y="3279"/>
                  <a:ext cx="350" cy="314"/>
                </a:xfrm>
                <a:prstGeom prst="straightConnector1">
                  <a:avLst/>
                </a:prstGeom>
                <a:noFill/>
                <a:ln w="25400">
                  <a:solidFill>
                    <a:schemeClr val="accent1"/>
                  </a:solidFill>
                  <a:prstDash val="sysDot"/>
                  <a:miter lim="800000"/>
                  <a:headEnd/>
                  <a:tailEnd type="stealth" w="lg" len="lg"/>
                </a:ln>
              </p:spPr>
            </p:cxnSp>
            <p:sp>
              <p:nvSpPr>
                <p:cNvPr id="6175" name="Oval 93"/>
                <p:cNvSpPr>
                  <a:spLocks noChangeArrowheads="1"/>
                </p:cNvSpPr>
                <p:nvPr/>
              </p:nvSpPr>
              <p:spPr bwMode="auto">
                <a:xfrm>
                  <a:off x="4058" y="3042"/>
                  <a:ext cx="558" cy="265"/>
                </a:xfrm>
                <a:prstGeom prst="ellipse">
                  <a:avLst/>
                </a:prstGeom>
                <a:noFill/>
                <a:ln w="34925">
                  <a:solidFill>
                    <a:schemeClr val="accent1"/>
                  </a:solidFill>
                  <a:miter lim="800000"/>
                  <a:headEnd/>
                  <a:tailEnd/>
                </a:ln>
              </p:spPr>
              <p:txBody>
                <a:bodyPr wrap="none" anchor="ctr"/>
                <a:lstStyle/>
                <a:p>
                  <a:endParaRPr lang="en-US"/>
                </a:p>
              </p:txBody>
            </p:sp>
          </p:grpSp>
        </p:grpSp>
        <p:grpSp>
          <p:nvGrpSpPr>
            <p:cNvPr id="24" name="Group 112"/>
            <p:cNvGrpSpPr>
              <a:grpSpLocks/>
            </p:cNvGrpSpPr>
            <p:nvPr/>
          </p:nvGrpSpPr>
          <p:grpSpPr bwMode="auto">
            <a:xfrm>
              <a:off x="568325" y="4922838"/>
              <a:ext cx="3408363" cy="841375"/>
              <a:chOff x="358" y="3101"/>
              <a:chExt cx="2147" cy="530"/>
            </a:xfrm>
          </p:grpSpPr>
          <p:sp>
            <p:nvSpPr>
              <p:cNvPr id="6162" name="Oval 54"/>
              <p:cNvSpPr>
                <a:spLocks noChangeArrowheads="1"/>
              </p:cNvSpPr>
              <p:nvPr/>
            </p:nvSpPr>
            <p:spPr bwMode="auto">
              <a:xfrm>
                <a:off x="358" y="3101"/>
                <a:ext cx="997" cy="530"/>
              </a:xfrm>
              <a:prstGeom prst="ellipse">
                <a:avLst/>
              </a:prstGeom>
              <a:noFill/>
              <a:ln w="34925">
                <a:solidFill>
                  <a:schemeClr val="tx1"/>
                </a:solidFill>
                <a:miter lim="800000"/>
                <a:headEnd/>
                <a:tailEnd/>
              </a:ln>
            </p:spPr>
            <p:txBody>
              <a:bodyPr wrap="none" anchor="ctr"/>
              <a:lstStyle/>
              <a:p>
                <a:endParaRPr lang="en-US"/>
              </a:p>
            </p:txBody>
          </p:sp>
          <p:sp>
            <p:nvSpPr>
              <p:cNvPr id="6163" name="Text Box 55"/>
              <p:cNvSpPr txBox="1">
                <a:spLocks noChangeArrowheads="1"/>
              </p:cNvSpPr>
              <p:nvPr/>
            </p:nvSpPr>
            <p:spPr bwMode="auto">
              <a:xfrm>
                <a:off x="431" y="3264"/>
                <a:ext cx="841" cy="192"/>
              </a:xfrm>
              <a:prstGeom prst="rect">
                <a:avLst/>
              </a:prstGeom>
              <a:noFill/>
              <a:ln w="9525">
                <a:noFill/>
                <a:miter lim="800000"/>
                <a:headEnd/>
                <a:tailEnd/>
              </a:ln>
            </p:spPr>
            <p:txBody>
              <a:bodyPr>
                <a:spAutoFit/>
              </a:bodyPr>
              <a:lstStyle/>
              <a:p>
                <a:pPr algn="ctr" eaLnBrk="1" hangingPunct="1">
                  <a:spcBef>
                    <a:spcPct val="50000"/>
                  </a:spcBef>
                </a:pPr>
                <a:r>
                  <a:rPr lang="en-US" sz="1400" b="1">
                    <a:latin typeface="Calibri" pitchFamily="34" charset="0"/>
                  </a:rPr>
                  <a:t>Two Reservoirs</a:t>
                </a:r>
              </a:p>
            </p:txBody>
          </p:sp>
          <p:sp>
            <p:nvSpPr>
              <p:cNvPr id="6164" name="Oval 57"/>
              <p:cNvSpPr>
                <a:spLocks noChangeArrowheads="1"/>
              </p:cNvSpPr>
              <p:nvPr/>
            </p:nvSpPr>
            <p:spPr bwMode="auto">
              <a:xfrm>
                <a:off x="1508" y="3101"/>
                <a:ext cx="997" cy="530"/>
              </a:xfrm>
              <a:prstGeom prst="ellipse">
                <a:avLst/>
              </a:prstGeom>
              <a:noFill/>
              <a:ln w="34925">
                <a:solidFill>
                  <a:schemeClr val="tx1"/>
                </a:solidFill>
                <a:miter lim="800000"/>
                <a:headEnd/>
                <a:tailEnd/>
              </a:ln>
            </p:spPr>
            <p:txBody>
              <a:bodyPr wrap="none" anchor="ctr"/>
              <a:lstStyle/>
              <a:p>
                <a:endParaRPr lang="en-US"/>
              </a:p>
            </p:txBody>
          </p:sp>
          <p:sp>
            <p:nvSpPr>
              <p:cNvPr id="6165" name="Text Box 58"/>
              <p:cNvSpPr txBox="1">
                <a:spLocks noChangeArrowheads="1"/>
              </p:cNvSpPr>
              <p:nvPr/>
            </p:nvSpPr>
            <p:spPr bwMode="auto">
              <a:xfrm>
                <a:off x="1581" y="3264"/>
                <a:ext cx="841" cy="192"/>
              </a:xfrm>
              <a:prstGeom prst="rect">
                <a:avLst/>
              </a:prstGeom>
              <a:noFill/>
              <a:ln w="9525">
                <a:noFill/>
                <a:miter lim="800000"/>
                <a:headEnd/>
                <a:tailEnd/>
              </a:ln>
            </p:spPr>
            <p:txBody>
              <a:bodyPr>
                <a:spAutoFit/>
              </a:bodyPr>
              <a:lstStyle/>
              <a:p>
                <a:pPr algn="ctr" eaLnBrk="1" hangingPunct="1">
                  <a:spcBef>
                    <a:spcPct val="50000"/>
                  </a:spcBef>
                </a:pPr>
                <a:r>
                  <a:rPr lang="en-US" sz="1400" b="1">
                    <a:latin typeface="Calibri" pitchFamily="34" charset="0"/>
                  </a:rPr>
                  <a:t>Two Reservoirs</a:t>
                </a:r>
              </a:p>
            </p:txBody>
          </p:sp>
        </p:grp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CC793F19-1162-44B9-A0CA-473C3263956B}"/>
              </a:ext>
            </a:extLst>
          </p:cNvPr>
          <p:cNvPicPr>
            <a:picLocks noChangeAspect="1"/>
          </p:cNvPicPr>
          <p:nvPr/>
        </p:nvPicPr>
        <p:blipFill>
          <a:blip r:embed="rId3"/>
          <a:stretch>
            <a:fillRect/>
          </a:stretch>
        </p:blipFill>
        <p:spPr>
          <a:xfrm>
            <a:off x="3577437" y="1589460"/>
            <a:ext cx="5422625" cy="5033154"/>
          </a:xfrm>
          <a:prstGeom prst="rect">
            <a:avLst/>
          </a:prstGeom>
        </p:spPr>
      </p:pic>
      <p:sp>
        <p:nvSpPr>
          <p:cNvPr id="7171" name="Rectangle 2"/>
          <p:cNvSpPr>
            <a:spLocks noGrp="1" noChangeArrowheads="1"/>
          </p:cNvSpPr>
          <p:nvPr>
            <p:ph type="title"/>
          </p:nvPr>
        </p:nvSpPr>
        <p:spPr/>
        <p:txBody>
          <a:bodyPr/>
          <a:lstStyle/>
          <a:p>
            <a:pPr eaLnBrk="1" hangingPunct="1"/>
            <a:r>
              <a:rPr lang="en-US" dirty="0"/>
              <a:t>The Alternative Editor</a:t>
            </a:r>
          </a:p>
        </p:txBody>
      </p:sp>
      <p:sp>
        <p:nvSpPr>
          <p:cNvPr id="205840" name="Rectangle 16"/>
          <p:cNvSpPr>
            <a:spLocks noGrp="1" noChangeArrowheads="1"/>
          </p:cNvSpPr>
          <p:nvPr>
            <p:ph type="body" sz="half" idx="1"/>
          </p:nvPr>
        </p:nvSpPr>
        <p:spPr>
          <a:xfrm>
            <a:off x="439738" y="1504700"/>
            <a:ext cx="2751137" cy="5172261"/>
          </a:xfrm>
        </p:spPr>
        <p:txBody>
          <a:bodyPr/>
          <a:lstStyle/>
          <a:p>
            <a:pPr eaLnBrk="1" hangingPunct="1">
              <a:lnSpc>
                <a:spcPct val="90000"/>
              </a:lnSpc>
            </a:pPr>
            <a:r>
              <a:rPr lang="en-US" sz="2400" dirty="0"/>
              <a:t>Required Specifications</a:t>
            </a:r>
          </a:p>
          <a:p>
            <a:pPr lvl="1" eaLnBrk="1" hangingPunct="1">
              <a:lnSpc>
                <a:spcPct val="85000"/>
              </a:lnSpc>
              <a:spcBef>
                <a:spcPct val="0"/>
              </a:spcBef>
            </a:pPr>
            <a:r>
              <a:rPr lang="en-US" sz="2000" dirty="0"/>
              <a:t>Network</a:t>
            </a:r>
          </a:p>
          <a:p>
            <a:pPr lvl="2" eaLnBrk="1" hangingPunct="1">
              <a:lnSpc>
                <a:spcPct val="85000"/>
              </a:lnSpc>
              <a:spcBef>
                <a:spcPct val="0"/>
              </a:spcBef>
            </a:pPr>
            <a:r>
              <a:rPr lang="en-US" sz="1800" dirty="0"/>
              <a:t>Based on a Configuration</a:t>
            </a:r>
            <a:endParaRPr lang="en-US" sz="500" dirty="0"/>
          </a:p>
          <a:p>
            <a:pPr lvl="1" eaLnBrk="1" hangingPunct="1">
              <a:lnSpc>
                <a:spcPct val="85000"/>
              </a:lnSpc>
              <a:spcBef>
                <a:spcPts val="600"/>
              </a:spcBef>
            </a:pPr>
            <a:r>
              <a:rPr lang="en-US" sz="2000" dirty="0"/>
              <a:t>Run Control</a:t>
            </a:r>
          </a:p>
          <a:p>
            <a:pPr lvl="1" eaLnBrk="1" hangingPunct="1">
              <a:lnSpc>
                <a:spcPct val="85000"/>
              </a:lnSpc>
              <a:spcBef>
                <a:spcPts val="600"/>
              </a:spcBef>
            </a:pPr>
            <a:r>
              <a:rPr lang="en-US" sz="2000" dirty="0"/>
              <a:t>Operations</a:t>
            </a:r>
          </a:p>
          <a:p>
            <a:pPr lvl="1" eaLnBrk="1" hangingPunct="1">
              <a:lnSpc>
                <a:spcPct val="85000"/>
              </a:lnSpc>
              <a:spcBef>
                <a:spcPts val="600"/>
              </a:spcBef>
            </a:pPr>
            <a:r>
              <a:rPr lang="en-US" sz="2000" dirty="0"/>
              <a:t>Lookback</a:t>
            </a:r>
          </a:p>
          <a:p>
            <a:pPr lvl="1" eaLnBrk="1" hangingPunct="1">
              <a:lnSpc>
                <a:spcPct val="85000"/>
              </a:lnSpc>
              <a:spcBef>
                <a:spcPts val="600"/>
              </a:spcBef>
            </a:pPr>
            <a:r>
              <a:rPr lang="en-US" sz="2000" dirty="0"/>
              <a:t>Time-Series</a:t>
            </a:r>
            <a:endParaRPr lang="en-US" sz="1050" dirty="0"/>
          </a:p>
          <a:p>
            <a:pPr eaLnBrk="1" hangingPunct="1">
              <a:lnSpc>
                <a:spcPct val="90000"/>
              </a:lnSpc>
            </a:pPr>
            <a:r>
              <a:rPr lang="en-US" sz="2400" dirty="0"/>
              <a:t>Optional</a:t>
            </a:r>
          </a:p>
          <a:p>
            <a:pPr lvl="1" eaLnBrk="1" hangingPunct="1">
              <a:lnSpc>
                <a:spcPct val="85000"/>
              </a:lnSpc>
              <a:spcBef>
                <a:spcPts val="600"/>
              </a:spcBef>
            </a:pPr>
            <a:r>
              <a:rPr lang="en-US" sz="2000" dirty="0"/>
              <a:t>DSS Output</a:t>
            </a:r>
          </a:p>
          <a:p>
            <a:pPr lvl="1" eaLnBrk="1" hangingPunct="1">
              <a:lnSpc>
                <a:spcPct val="85000"/>
              </a:lnSpc>
              <a:spcBef>
                <a:spcPts val="600"/>
              </a:spcBef>
            </a:pPr>
            <a:r>
              <a:rPr lang="en-US" sz="2000" dirty="0"/>
              <a:t>Yield Analysis</a:t>
            </a:r>
          </a:p>
          <a:p>
            <a:pPr lvl="1" eaLnBrk="1" hangingPunct="1">
              <a:lnSpc>
                <a:spcPct val="85000"/>
              </a:lnSpc>
              <a:spcBef>
                <a:spcPts val="600"/>
              </a:spcBef>
            </a:pPr>
            <a:r>
              <a:rPr lang="en-US" sz="2000" dirty="0"/>
              <a:t>Ensemble</a:t>
            </a:r>
          </a:p>
          <a:p>
            <a:pPr lvl="1" eaLnBrk="1" hangingPunct="1">
              <a:lnSpc>
                <a:spcPct val="85000"/>
              </a:lnSpc>
              <a:spcBef>
                <a:spcPts val="600"/>
              </a:spcBef>
            </a:pPr>
            <a:r>
              <a:rPr lang="en-US" sz="2000" dirty="0"/>
              <a:t>Monte Carlo</a:t>
            </a:r>
          </a:p>
          <a:p>
            <a:pPr lvl="1" eaLnBrk="1" hangingPunct="1">
              <a:lnSpc>
                <a:spcPct val="85000"/>
              </a:lnSpc>
              <a:spcBef>
                <a:spcPts val="600"/>
              </a:spcBef>
            </a:pPr>
            <a:r>
              <a:rPr lang="en-US" sz="2000" dirty="0"/>
              <a:t>Observed Data</a:t>
            </a:r>
          </a:p>
          <a:p>
            <a:pPr lvl="1" eaLnBrk="1" hangingPunct="1">
              <a:lnSpc>
                <a:spcPct val="85000"/>
              </a:lnSpc>
              <a:spcBef>
                <a:spcPts val="600"/>
              </a:spcBef>
            </a:pPr>
            <a:r>
              <a:rPr lang="en-US" sz="2000" dirty="0" err="1"/>
              <a:t>Hotstart</a:t>
            </a:r>
            <a:endParaRPr lang="en-US" sz="2000" dirty="0"/>
          </a:p>
          <a:p>
            <a:pPr lvl="1" eaLnBrk="1" hangingPunct="1">
              <a:lnSpc>
                <a:spcPct val="90000"/>
              </a:lnSpc>
            </a:pPr>
            <a:endParaRPr lang="en-US" sz="1800" dirty="0"/>
          </a:p>
        </p:txBody>
      </p:sp>
      <p:pic>
        <p:nvPicPr>
          <p:cNvPr id="12" name="Picture 11">
            <a:extLst>
              <a:ext uri="{FF2B5EF4-FFF2-40B4-BE49-F238E27FC236}">
                <a16:creationId xmlns:a16="http://schemas.microsoft.com/office/drawing/2014/main" id="{5EB1C821-9E94-4784-A61F-3D76465C0B1B}"/>
              </a:ext>
            </a:extLst>
          </p:cNvPr>
          <p:cNvPicPr>
            <a:picLocks noChangeAspect="1"/>
          </p:cNvPicPr>
          <p:nvPr/>
        </p:nvPicPr>
        <p:blipFill>
          <a:blip r:embed="rId4"/>
          <a:stretch>
            <a:fillRect/>
          </a:stretch>
        </p:blipFill>
        <p:spPr>
          <a:xfrm>
            <a:off x="5052049" y="2102498"/>
            <a:ext cx="3892071" cy="4191020"/>
          </a:xfrm>
          <a:prstGeom prst="rect">
            <a:avLst/>
          </a:prstGeom>
        </p:spPr>
      </p:pic>
      <p:sp>
        <p:nvSpPr>
          <p:cNvPr id="4" name="Oval 3"/>
          <p:cNvSpPr/>
          <p:nvPr/>
        </p:nvSpPr>
        <p:spPr bwMode="auto">
          <a:xfrm>
            <a:off x="5052049" y="2360216"/>
            <a:ext cx="603380" cy="286139"/>
          </a:xfrm>
          <a:prstGeom prst="ellipse">
            <a:avLst/>
          </a:prstGeom>
          <a:noFill/>
          <a:ln w="38100" cap="flat" cmpd="sng" algn="ctr">
            <a:solidFill>
              <a:schemeClr val="accent2"/>
            </a:solidFill>
            <a:prstDash val="solid"/>
            <a:miter lim="800000"/>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Tahoma" pitchFamily="34" charset="0"/>
            </a:endParaRPr>
          </a:p>
        </p:txBody>
      </p:sp>
      <p:sp>
        <p:nvSpPr>
          <p:cNvPr id="16" name="Oval 15"/>
          <p:cNvSpPr/>
          <p:nvPr/>
        </p:nvSpPr>
        <p:spPr bwMode="auto">
          <a:xfrm>
            <a:off x="5219875" y="3590713"/>
            <a:ext cx="743339" cy="286139"/>
          </a:xfrm>
          <a:prstGeom prst="ellipse">
            <a:avLst/>
          </a:prstGeom>
          <a:noFill/>
          <a:ln w="38100" cap="flat" cmpd="sng" algn="ctr">
            <a:solidFill>
              <a:schemeClr val="accent2"/>
            </a:solidFill>
            <a:prstDash val="solid"/>
            <a:miter lim="800000"/>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Tahoma" pitchFamily="34" charset="0"/>
            </a:endParaRPr>
          </a:p>
        </p:txBody>
      </p:sp>
      <p:sp>
        <p:nvSpPr>
          <p:cNvPr id="5" name="Right Arrow 4"/>
          <p:cNvSpPr/>
          <p:nvPr/>
        </p:nvSpPr>
        <p:spPr bwMode="auto">
          <a:xfrm>
            <a:off x="4785344" y="3705075"/>
            <a:ext cx="434531" cy="304800"/>
          </a:xfrm>
          <a:prstGeom prst="rightArrow">
            <a:avLst/>
          </a:prstGeom>
          <a:solidFill>
            <a:schemeClr val="accent2"/>
          </a:solidFill>
          <a:ln w="12700" cap="flat" cmpd="sng" algn="ctr">
            <a:solidFill>
              <a:schemeClr val="accent2"/>
            </a:solidFill>
            <a:prstDash val="solid"/>
            <a:miter lim="800000"/>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Tahoma" pitchFamily="34" charset="0"/>
            </a:endParaRPr>
          </a:p>
        </p:txBody>
      </p:sp>
      <p:sp>
        <p:nvSpPr>
          <p:cNvPr id="6" name="TextBox 5"/>
          <p:cNvSpPr txBox="1"/>
          <p:nvPr/>
        </p:nvSpPr>
        <p:spPr>
          <a:xfrm>
            <a:off x="4112642" y="3648485"/>
            <a:ext cx="727788" cy="369332"/>
          </a:xfrm>
          <a:prstGeom prst="rect">
            <a:avLst/>
          </a:prstGeom>
          <a:noFill/>
        </p:spPr>
        <p:txBody>
          <a:bodyPr wrap="square" rtlCol="0">
            <a:spAutoFit/>
          </a:bodyPr>
          <a:lstStyle/>
          <a:p>
            <a:r>
              <a:rPr lang="en-US" b="1" dirty="0">
                <a:solidFill>
                  <a:srgbClr val="FF0000"/>
                </a:solidFill>
              </a:rPr>
              <a:t>Tabs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6CDE148-BE65-4F6B-8540-502674187CAB}"/>
              </a:ext>
            </a:extLst>
          </p:cNvPr>
          <p:cNvPicPr>
            <a:picLocks noChangeAspect="1"/>
          </p:cNvPicPr>
          <p:nvPr/>
        </p:nvPicPr>
        <p:blipFill>
          <a:blip r:embed="rId3"/>
          <a:stretch>
            <a:fillRect/>
          </a:stretch>
        </p:blipFill>
        <p:spPr>
          <a:xfrm>
            <a:off x="4000735" y="1555751"/>
            <a:ext cx="4442497" cy="4783723"/>
          </a:xfrm>
          <a:prstGeom prst="rect">
            <a:avLst/>
          </a:prstGeom>
        </p:spPr>
      </p:pic>
      <p:sp>
        <p:nvSpPr>
          <p:cNvPr id="8195" name="Rectangle 2"/>
          <p:cNvSpPr>
            <a:spLocks noGrp="1" noChangeArrowheads="1"/>
          </p:cNvSpPr>
          <p:nvPr>
            <p:ph type="title"/>
          </p:nvPr>
        </p:nvSpPr>
        <p:spPr/>
        <p:txBody>
          <a:bodyPr/>
          <a:lstStyle/>
          <a:p>
            <a:pPr eaLnBrk="1" hangingPunct="1"/>
            <a:r>
              <a:rPr lang="en-US" dirty="0"/>
              <a:t>Creating an Alternative…</a:t>
            </a:r>
          </a:p>
        </p:txBody>
      </p:sp>
      <p:sp>
        <p:nvSpPr>
          <p:cNvPr id="8196" name="Rectangle 10"/>
          <p:cNvSpPr>
            <a:spLocks noGrp="1" noChangeArrowheads="1"/>
          </p:cNvSpPr>
          <p:nvPr>
            <p:ph type="body" sz="half" idx="1"/>
          </p:nvPr>
        </p:nvSpPr>
        <p:spPr>
          <a:xfrm>
            <a:off x="520700" y="1555751"/>
            <a:ext cx="3353468" cy="3746166"/>
          </a:xfrm>
          <a:noFill/>
        </p:spPr>
        <p:txBody>
          <a:bodyPr/>
          <a:lstStyle/>
          <a:p>
            <a:pPr eaLnBrk="1" hangingPunct="1">
              <a:lnSpc>
                <a:spcPct val="90000"/>
              </a:lnSpc>
            </a:pPr>
            <a:r>
              <a:rPr lang="en-US" dirty="0"/>
              <a:t>Create </a:t>
            </a:r>
            <a:r>
              <a:rPr lang="en-US" b="1" dirty="0"/>
              <a:t>New</a:t>
            </a:r>
            <a:r>
              <a:rPr lang="en-US" dirty="0"/>
              <a:t> Alternative</a:t>
            </a:r>
          </a:p>
          <a:p>
            <a:pPr lvl="1" eaLnBrk="1" hangingPunct="1">
              <a:lnSpc>
                <a:spcPct val="90000"/>
              </a:lnSpc>
            </a:pPr>
            <a:r>
              <a:rPr lang="en-US" b="1" dirty="0"/>
              <a:t>Name</a:t>
            </a:r>
            <a:r>
              <a:rPr lang="en-US" dirty="0"/>
              <a:t> the Alternative</a:t>
            </a:r>
          </a:p>
          <a:p>
            <a:pPr lvl="1" eaLnBrk="1" hangingPunct="1">
              <a:lnSpc>
                <a:spcPct val="90000"/>
              </a:lnSpc>
            </a:pPr>
            <a:r>
              <a:rPr lang="en-US" dirty="0"/>
              <a:t>Add a </a:t>
            </a:r>
            <a:r>
              <a:rPr lang="en-US" b="1" dirty="0"/>
              <a:t>Description</a:t>
            </a:r>
          </a:p>
          <a:p>
            <a:pPr lvl="1" eaLnBrk="1" hangingPunct="1">
              <a:lnSpc>
                <a:spcPct val="90000"/>
              </a:lnSpc>
            </a:pPr>
            <a:r>
              <a:rPr lang="en-US" dirty="0"/>
              <a:t>Select a </a:t>
            </a:r>
            <a:r>
              <a:rPr lang="en-US" b="1" dirty="0"/>
              <a:t>Network</a:t>
            </a:r>
          </a:p>
          <a:p>
            <a:pPr marL="973138" lvl="2" eaLnBrk="1" hangingPunct="1">
              <a:lnSpc>
                <a:spcPct val="90000"/>
              </a:lnSpc>
            </a:pPr>
            <a:r>
              <a:rPr lang="en-US" dirty="0">
                <a:solidFill>
                  <a:srgbClr val="FF0000"/>
                </a:solidFill>
              </a:rPr>
              <a:t>NOTE: Once you press OK here, you cannot change the network selection.</a:t>
            </a:r>
          </a:p>
        </p:txBody>
      </p:sp>
      <p:pic>
        <p:nvPicPr>
          <p:cNvPr id="5" name="Picture 4">
            <a:extLst>
              <a:ext uri="{FF2B5EF4-FFF2-40B4-BE49-F238E27FC236}">
                <a16:creationId xmlns:a16="http://schemas.microsoft.com/office/drawing/2014/main" id="{9510E1CF-B073-4798-A16C-1A763B613EBA}"/>
              </a:ext>
            </a:extLst>
          </p:cNvPr>
          <p:cNvPicPr>
            <a:picLocks noChangeAspect="1"/>
          </p:cNvPicPr>
          <p:nvPr/>
        </p:nvPicPr>
        <p:blipFill>
          <a:blip r:embed="rId4"/>
          <a:stretch>
            <a:fillRect/>
          </a:stretch>
        </p:blipFill>
        <p:spPr>
          <a:xfrm>
            <a:off x="5230812" y="3682869"/>
            <a:ext cx="2895238" cy="1619048"/>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909A5F0-9A05-42BB-83CC-919FEF885FD2}"/>
              </a:ext>
            </a:extLst>
          </p:cNvPr>
          <p:cNvPicPr>
            <a:picLocks noChangeAspect="1"/>
          </p:cNvPicPr>
          <p:nvPr/>
        </p:nvPicPr>
        <p:blipFill>
          <a:blip r:embed="rId3"/>
          <a:stretch>
            <a:fillRect/>
          </a:stretch>
        </p:blipFill>
        <p:spPr>
          <a:xfrm>
            <a:off x="4033519" y="1554162"/>
            <a:ext cx="4527473" cy="4875226"/>
          </a:xfrm>
          <a:prstGeom prst="rect">
            <a:avLst/>
          </a:prstGeom>
        </p:spPr>
      </p:pic>
      <p:sp>
        <p:nvSpPr>
          <p:cNvPr id="9218" name="Rectangle 2"/>
          <p:cNvSpPr>
            <a:spLocks noGrp="1" noChangeArrowheads="1"/>
          </p:cNvSpPr>
          <p:nvPr>
            <p:ph type="title"/>
          </p:nvPr>
        </p:nvSpPr>
        <p:spPr/>
        <p:txBody>
          <a:bodyPr/>
          <a:lstStyle/>
          <a:p>
            <a:pPr eaLnBrk="1" hangingPunct="1"/>
            <a:r>
              <a:rPr lang="en-US" sz="3600" dirty="0"/>
              <a:t>Setting Up an Alternative…</a:t>
            </a:r>
            <a:br>
              <a:rPr lang="en-US" sz="3600" dirty="0"/>
            </a:br>
            <a:r>
              <a:rPr lang="en-US" sz="3600" dirty="0"/>
              <a:t>	Run Control</a:t>
            </a:r>
          </a:p>
        </p:txBody>
      </p:sp>
      <p:sp>
        <p:nvSpPr>
          <p:cNvPr id="9219" name="Rectangle 3"/>
          <p:cNvSpPr>
            <a:spLocks noGrp="1" noChangeArrowheads="1"/>
          </p:cNvSpPr>
          <p:nvPr>
            <p:ph type="body" sz="half" idx="1"/>
          </p:nvPr>
        </p:nvSpPr>
        <p:spPr>
          <a:xfrm>
            <a:off x="528638" y="1554162"/>
            <a:ext cx="3504882" cy="5090478"/>
          </a:xfrm>
          <a:noFill/>
        </p:spPr>
        <p:txBody>
          <a:bodyPr/>
          <a:lstStyle/>
          <a:p>
            <a:pPr eaLnBrk="1" hangingPunct="1">
              <a:lnSpc>
                <a:spcPct val="90000"/>
              </a:lnSpc>
            </a:pPr>
            <a:r>
              <a:rPr lang="en-US" b="1" dirty="0"/>
              <a:t>Run Control Tab</a:t>
            </a:r>
          </a:p>
          <a:p>
            <a:pPr lvl="1" eaLnBrk="1" hangingPunct="1">
              <a:lnSpc>
                <a:spcPct val="90000"/>
              </a:lnSpc>
            </a:pPr>
            <a:r>
              <a:rPr lang="en-US" b="1" dirty="0"/>
              <a:t>Time Step</a:t>
            </a:r>
          </a:p>
          <a:p>
            <a:pPr lvl="1" eaLnBrk="1" hangingPunct="1">
              <a:lnSpc>
                <a:spcPct val="90000"/>
              </a:lnSpc>
            </a:pPr>
            <a:r>
              <a:rPr lang="en-US" b="1" dirty="0"/>
              <a:t>Flow Computation Method</a:t>
            </a:r>
          </a:p>
          <a:p>
            <a:pPr lvl="1" eaLnBrk="1" hangingPunct="1">
              <a:lnSpc>
                <a:spcPct val="90000"/>
              </a:lnSpc>
            </a:pPr>
            <a:r>
              <a:rPr lang="en-US" dirty="0"/>
              <a:t>Compute Unregulated Flows</a:t>
            </a:r>
          </a:p>
          <a:p>
            <a:pPr lvl="1" eaLnBrk="1" hangingPunct="1">
              <a:lnSpc>
                <a:spcPct val="90000"/>
              </a:lnSpc>
            </a:pPr>
            <a:r>
              <a:rPr lang="en-US" dirty="0"/>
              <a:t>Compute Holdouts</a:t>
            </a:r>
          </a:p>
          <a:p>
            <a:pPr lvl="1" eaLnBrk="1" hangingPunct="1">
              <a:lnSpc>
                <a:spcPct val="90000"/>
              </a:lnSpc>
            </a:pPr>
            <a:r>
              <a:rPr lang="en-US" dirty="0"/>
              <a:t>Log Level</a:t>
            </a:r>
            <a:endParaRPr lang="en-US" sz="2800" dirty="0"/>
          </a:p>
        </p:txBody>
      </p:sp>
      <p:sp>
        <p:nvSpPr>
          <p:cNvPr id="9221" name="Oval 14"/>
          <p:cNvSpPr>
            <a:spLocks noChangeArrowheads="1"/>
          </p:cNvSpPr>
          <p:nvPr/>
        </p:nvSpPr>
        <p:spPr bwMode="auto">
          <a:xfrm>
            <a:off x="4173889" y="3398315"/>
            <a:ext cx="1013965" cy="262399"/>
          </a:xfrm>
          <a:prstGeom prst="ellipse">
            <a:avLst/>
          </a:prstGeom>
          <a:noFill/>
          <a:ln w="34925">
            <a:solidFill>
              <a:srgbClr val="FF3300"/>
            </a:solidFill>
            <a:miter lim="800000"/>
            <a:headEnd/>
            <a:tailEnd/>
          </a:ln>
        </p:spPr>
        <p:txBody>
          <a:bodyPr wrap="none" anchor="ctr"/>
          <a:lstStyle/>
          <a:p>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F9767E2-74AC-4BB2-9C67-DF4E6DA4CC0E}"/>
              </a:ext>
            </a:extLst>
          </p:cNvPr>
          <p:cNvPicPr>
            <a:picLocks noChangeAspect="1"/>
          </p:cNvPicPr>
          <p:nvPr/>
        </p:nvPicPr>
        <p:blipFill>
          <a:blip r:embed="rId3"/>
          <a:stretch>
            <a:fillRect/>
          </a:stretch>
        </p:blipFill>
        <p:spPr>
          <a:xfrm>
            <a:off x="4033518" y="1554162"/>
            <a:ext cx="4527473" cy="4875226"/>
          </a:xfrm>
          <a:prstGeom prst="rect">
            <a:avLst/>
          </a:prstGeom>
        </p:spPr>
      </p:pic>
      <p:sp>
        <p:nvSpPr>
          <p:cNvPr id="9218" name="Rectangle 2"/>
          <p:cNvSpPr>
            <a:spLocks noGrp="1" noChangeArrowheads="1"/>
          </p:cNvSpPr>
          <p:nvPr>
            <p:ph type="title"/>
          </p:nvPr>
        </p:nvSpPr>
        <p:spPr/>
        <p:txBody>
          <a:bodyPr/>
          <a:lstStyle/>
          <a:p>
            <a:pPr eaLnBrk="1" hangingPunct="1"/>
            <a:r>
              <a:rPr lang="en-US" sz="3600" dirty="0"/>
              <a:t>Setting Up an Alternative…</a:t>
            </a:r>
            <a:br>
              <a:rPr lang="en-US" sz="3600" dirty="0"/>
            </a:br>
            <a:r>
              <a:rPr lang="en-US" sz="3600" dirty="0"/>
              <a:t>	Operations</a:t>
            </a:r>
          </a:p>
        </p:txBody>
      </p:sp>
      <p:sp>
        <p:nvSpPr>
          <p:cNvPr id="9219" name="Rectangle 3"/>
          <p:cNvSpPr>
            <a:spLocks noGrp="1" noChangeArrowheads="1"/>
          </p:cNvSpPr>
          <p:nvPr>
            <p:ph type="body" sz="half" idx="1"/>
          </p:nvPr>
        </p:nvSpPr>
        <p:spPr>
          <a:xfrm>
            <a:off x="528638" y="1554162"/>
            <a:ext cx="3504882" cy="5090478"/>
          </a:xfrm>
          <a:noFill/>
        </p:spPr>
        <p:txBody>
          <a:bodyPr/>
          <a:lstStyle/>
          <a:p>
            <a:pPr eaLnBrk="1" hangingPunct="1">
              <a:lnSpc>
                <a:spcPct val="90000"/>
              </a:lnSpc>
            </a:pPr>
            <a:r>
              <a:rPr lang="en-US" sz="2800" b="1" dirty="0"/>
              <a:t>Operations Tab</a:t>
            </a:r>
          </a:p>
          <a:p>
            <a:pPr lvl="1" eaLnBrk="1" hangingPunct="1">
              <a:lnSpc>
                <a:spcPct val="90000"/>
              </a:lnSpc>
            </a:pPr>
            <a:r>
              <a:rPr lang="en-US" sz="2400" b="1" dirty="0"/>
              <a:t>Select an operation set</a:t>
            </a:r>
            <a:r>
              <a:rPr lang="en-US" sz="2400" dirty="0"/>
              <a:t> for each reservoir</a:t>
            </a:r>
          </a:p>
          <a:p>
            <a:pPr lvl="1" eaLnBrk="1" hangingPunct="1">
              <a:lnSpc>
                <a:spcPct val="90000"/>
              </a:lnSpc>
            </a:pPr>
            <a:r>
              <a:rPr lang="en-US" sz="2400" b="1" dirty="0"/>
              <a:t>Save</a:t>
            </a:r>
            <a:r>
              <a:rPr lang="en-US" sz="2400" dirty="0"/>
              <a:t> the Alternative</a:t>
            </a:r>
          </a:p>
        </p:txBody>
      </p:sp>
      <p:sp>
        <p:nvSpPr>
          <p:cNvPr id="9221" name="Oval 14"/>
          <p:cNvSpPr>
            <a:spLocks noChangeArrowheads="1"/>
          </p:cNvSpPr>
          <p:nvPr/>
        </p:nvSpPr>
        <p:spPr bwMode="auto">
          <a:xfrm>
            <a:off x="5283289" y="3386041"/>
            <a:ext cx="1013965" cy="262399"/>
          </a:xfrm>
          <a:prstGeom prst="ellipse">
            <a:avLst/>
          </a:prstGeom>
          <a:noFill/>
          <a:ln w="34925">
            <a:solidFill>
              <a:srgbClr val="FF3300"/>
            </a:solidFill>
            <a:miter lim="800000"/>
            <a:headEnd/>
            <a:tailEnd/>
          </a:ln>
        </p:spPr>
        <p:txBody>
          <a:bodyPr wrap="none" anchor="ctr"/>
          <a:lstStyle/>
          <a:p>
            <a:endParaRPr lang="en-US"/>
          </a:p>
        </p:txBody>
      </p:sp>
      <p:sp>
        <p:nvSpPr>
          <p:cNvPr id="7" name="Text Box 7">
            <a:extLst>
              <a:ext uri="{FF2B5EF4-FFF2-40B4-BE49-F238E27FC236}">
                <a16:creationId xmlns:a16="http://schemas.microsoft.com/office/drawing/2014/main" id="{C66D888F-A5B6-4F44-9D8A-0725CD8196FD}"/>
              </a:ext>
            </a:extLst>
          </p:cNvPr>
          <p:cNvSpPr txBox="1">
            <a:spLocks noChangeArrowheads="1"/>
          </p:cNvSpPr>
          <p:nvPr/>
        </p:nvSpPr>
        <p:spPr bwMode="auto">
          <a:xfrm>
            <a:off x="4033518" y="3747300"/>
            <a:ext cx="4191000" cy="488950"/>
          </a:xfrm>
          <a:prstGeom prst="rect">
            <a:avLst/>
          </a:prstGeom>
          <a:noFill/>
          <a:ln w="9525">
            <a:noFill/>
            <a:miter lim="800000"/>
            <a:headEnd/>
            <a:tailEnd/>
          </a:ln>
        </p:spPr>
        <p:txBody>
          <a:bodyPr>
            <a:spAutoFit/>
          </a:bodyPr>
          <a:lstStyle/>
          <a:p>
            <a:pPr algn="ctr" eaLnBrk="1" hangingPunct="1"/>
            <a:r>
              <a:rPr lang="en-US" sz="1300" b="1" dirty="0">
                <a:solidFill>
                  <a:srgbClr val="FF6600"/>
                </a:solidFill>
                <a:latin typeface="Arial" charset="0"/>
              </a:rPr>
              <a:t>List of Reservoir Systems </a:t>
            </a:r>
          </a:p>
          <a:p>
            <a:pPr algn="ctr" eaLnBrk="1" hangingPunct="1"/>
            <a:r>
              <a:rPr lang="en-US" sz="1300" b="1" dirty="0">
                <a:solidFill>
                  <a:srgbClr val="FF6600"/>
                </a:solidFill>
                <a:latin typeface="Arial" charset="0"/>
              </a:rPr>
              <a:t>and Associated Storage Balance Operation Sets</a:t>
            </a:r>
          </a:p>
        </p:txBody>
      </p:sp>
      <p:sp>
        <p:nvSpPr>
          <p:cNvPr id="9" name="Text Box 8">
            <a:extLst>
              <a:ext uri="{FF2B5EF4-FFF2-40B4-BE49-F238E27FC236}">
                <a16:creationId xmlns:a16="http://schemas.microsoft.com/office/drawing/2014/main" id="{4B142D71-1BE0-470B-B65F-9F74A8B9653D}"/>
              </a:ext>
            </a:extLst>
          </p:cNvPr>
          <p:cNvSpPr txBox="1">
            <a:spLocks noChangeArrowheads="1"/>
          </p:cNvSpPr>
          <p:nvPr/>
        </p:nvSpPr>
        <p:spPr bwMode="auto">
          <a:xfrm>
            <a:off x="4968505" y="5088344"/>
            <a:ext cx="2668588" cy="488950"/>
          </a:xfrm>
          <a:prstGeom prst="rect">
            <a:avLst/>
          </a:prstGeom>
          <a:noFill/>
          <a:ln w="9525">
            <a:noFill/>
            <a:miter lim="800000"/>
            <a:headEnd/>
            <a:tailEnd/>
          </a:ln>
        </p:spPr>
        <p:txBody>
          <a:bodyPr>
            <a:spAutoFit/>
          </a:bodyPr>
          <a:lstStyle/>
          <a:p>
            <a:pPr algn="ctr" eaLnBrk="1" hangingPunct="1"/>
            <a:r>
              <a:rPr lang="en-US" sz="1300" b="1" dirty="0">
                <a:solidFill>
                  <a:srgbClr val="FF3300"/>
                </a:solidFill>
                <a:latin typeface="Arial" charset="0"/>
              </a:rPr>
              <a:t>List of Reservoirs </a:t>
            </a:r>
          </a:p>
          <a:p>
            <a:pPr algn="ctr" eaLnBrk="1" hangingPunct="1"/>
            <a:r>
              <a:rPr lang="en-US" sz="1300" b="1" dirty="0">
                <a:solidFill>
                  <a:srgbClr val="FF3300"/>
                </a:solidFill>
                <a:latin typeface="Arial" charset="0"/>
              </a:rPr>
              <a:t>and Associated Operation Sets</a:t>
            </a:r>
          </a:p>
        </p:txBody>
      </p:sp>
    </p:spTree>
    <p:extLst>
      <p:ext uri="{BB962C8B-B14F-4D97-AF65-F5344CB8AC3E}">
        <p14:creationId xmlns:p14="http://schemas.microsoft.com/office/powerpoint/2010/main" val="39263895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7AEB2EC6-B31D-4E64-A180-A1A5165E9F37}"/>
              </a:ext>
            </a:extLst>
          </p:cNvPr>
          <p:cNvPicPr>
            <a:picLocks noChangeAspect="1"/>
          </p:cNvPicPr>
          <p:nvPr/>
        </p:nvPicPr>
        <p:blipFill>
          <a:blip r:embed="rId3"/>
          <a:stretch>
            <a:fillRect/>
          </a:stretch>
        </p:blipFill>
        <p:spPr>
          <a:xfrm>
            <a:off x="4033518" y="1554161"/>
            <a:ext cx="4521339" cy="4868621"/>
          </a:xfrm>
          <a:prstGeom prst="rect">
            <a:avLst/>
          </a:prstGeom>
        </p:spPr>
      </p:pic>
      <p:sp>
        <p:nvSpPr>
          <p:cNvPr id="9218" name="Rectangle 2"/>
          <p:cNvSpPr>
            <a:spLocks noGrp="1" noChangeArrowheads="1"/>
          </p:cNvSpPr>
          <p:nvPr>
            <p:ph type="title"/>
          </p:nvPr>
        </p:nvSpPr>
        <p:spPr/>
        <p:txBody>
          <a:bodyPr/>
          <a:lstStyle/>
          <a:p>
            <a:pPr eaLnBrk="1" hangingPunct="1"/>
            <a:r>
              <a:rPr lang="en-US" sz="3600" dirty="0"/>
              <a:t>Setting Up an Alternative…</a:t>
            </a:r>
            <a:br>
              <a:rPr lang="en-US" sz="3600" dirty="0"/>
            </a:br>
            <a:r>
              <a:rPr lang="en-US" sz="3600" dirty="0"/>
              <a:t>	Initial Conditions</a:t>
            </a:r>
          </a:p>
        </p:txBody>
      </p:sp>
      <p:sp>
        <p:nvSpPr>
          <p:cNvPr id="9219" name="Rectangle 3"/>
          <p:cNvSpPr>
            <a:spLocks noGrp="1" noChangeArrowheads="1"/>
          </p:cNvSpPr>
          <p:nvPr>
            <p:ph type="body" sz="half" idx="1"/>
          </p:nvPr>
        </p:nvSpPr>
        <p:spPr>
          <a:xfrm>
            <a:off x="528638" y="1554162"/>
            <a:ext cx="3504882" cy="5090478"/>
          </a:xfrm>
          <a:noFill/>
        </p:spPr>
        <p:txBody>
          <a:bodyPr/>
          <a:lstStyle/>
          <a:p>
            <a:pPr eaLnBrk="1" hangingPunct="1"/>
            <a:r>
              <a:rPr lang="en-US" b="1" dirty="0"/>
              <a:t>Lookback Tab</a:t>
            </a:r>
          </a:p>
          <a:p>
            <a:pPr lvl="1" eaLnBrk="1" hangingPunct="1"/>
            <a:r>
              <a:rPr lang="en-US" dirty="0"/>
              <a:t>Lookback Variables</a:t>
            </a:r>
          </a:p>
          <a:p>
            <a:pPr lvl="2" eaLnBrk="1" hangingPunct="1"/>
            <a:r>
              <a:rPr lang="en-US" b="1" dirty="0"/>
              <a:t>Pool Elevation </a:t>
            </a:r>
            <a:r>
              <a:rPr lang="en-US" dirty="0"/>
              <a:t>or </a:t>
            </a:r>
            <a:r>
              <a:rPr lang="en-US" i="1" dirty="0"/>
              <a:t>Storage</a:t>
            </a:r>
          </a:p>
          <a:p>
            <a:pPr lvl="2" eaLnBrk="1" hangingPunct="1"/>
            <a:r>
              <a:rPr lang="en-US" b="1" dirty="0"/>
              <a:t>Outlet Releases</a:t>
            </a:r>
          </a:p>
          <a:p>
            <a:pPr lvl="2" eaLnBrk="1" hangingPunct="1"/>
            <a:r>
              <a:rPr lang="en-US" dirty="0"/>
              <a:t>Diversion Flow</a:t>
            </a:r>
          </a:p>
          <a:p>
            <a:pPr lvl="2" eaLnBrk="1" hangingPunct="1"/>
            <a:r>
              <a:rPr lang="en-US" dirty="0"/>
              <a:t>State Variables</a:t>
            </a:r>
          </a:p>
          <a:p>
            <a:pPr lvl="1" eaLnBrk="1" hangingPunct="1"/>
            <a:r>
              <a:rPr lang="en-US" dirty="0"/>
              <a:t>Lookback Types</a:t>
            </a:r>
          </a:p>
          <a:p>
            <a:pPr lvl="2" eaLnBrk="1" hangingPunct="1"/>
            <a:r>
              <a:rPr lang="en-US" b="1" dirty="0"/>
              <a:t>Constant</a:t>
            </a:r>
          </a:p>
          <a:p>
            <a:pPr lvl="2" eaLnBrk="1" hangingPunct="1"/>
            <a:r>
              <a:rPr lang="en-US" b="1" dirty="0"/>
              <a:t>Time Series</a:t>
            </a:r>
          </a:p>
          <a:p>
            <a:pPr lvl="2" eaLnBrk="1" hangingPunct="1"/>
            <a:r>
              <a:rPr lang="en-US" i="1" dirty="0"/>
              <a:t>Computed</a:t>
            </a:r>
          </a:p>
        </p:txBody>
      </p:sp>
      <p:sp>
        <p:nvSpPr>
          <p:cNvPr id="9221" name="Oval 14"/>
          <p:cNvSpPr>
            <a:spLocks noChangeArrowheads="1"/>
          </p:cNvSpPr>
          <p:nvPr/>
        </p:nvSpPr>
        <p:spPr bwMode="auto">
          <a:xfrm>
            <a:off x="6320426" y="3386041"/>
            <a:ext cx="1013965" cy="262399"/>
          </a:xfrm>
          <a:prstGeom prst="ellipse">
            <a:avLst/>
          </a:prstGeom>
          <a:noFill/>
          <a:ln w="34925">
            <a:solidFill>
              <a:srgbClr val="FF3300"/>
            </a:solidFill>
            <a:miter lim="800000"/>
            <a:headEnd/>
            <a:tailEnd/>
          </a:ln>
        </p:spPr>
        <p:txBody>
          <a:bodyPr wrap="none" anchor="ctr"/>
          <a:lstStyle/>
          <a:p>
            <a:endParaRPr lang="en-US"/>
          </a:p>
        </p:txBody>
      </p:sp>
    </p:spTree>
    <p:extLst>
      <p:ext uri="{BB962C8B-B14F-4D97-AF65-F5344CB8AC3E}">
        <p14:creationId xmlns:p14="http://schemas.microsoft.com/office/powerpoint/2010/main" val="245907596"/>
      </p:ext>
    </p:extLst>
  </p:cSld>
  <p:clrMapOvr>
    <a:masterClrMapping/>
  </p:clrMapOvr>
</p:sld>
</file>

<file path=ppt/theme/theme1.xml><?xml version="1.0" encoding="utf-8"?>
<a:theme xmlns:a="http://schemas.openxmlformats.org/drawingml/2006/main" name="2_Layers">
  <a:themeElements>
    <a:clrScheme name="2_Layers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fontScheme name="2_Layers">
      <a:majorFont>
        <a:latin typeface="Book Antiqua"/>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miter lim="800000"/>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miter lim="800000"/>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pitchFamily="34" charset="0"/>
          </a:defRPr>
        </a:defPPr>
      </a:lstStyle>
    </a:lnDef>
  </a:objectDefaults>
  <a:extraClrSchemeLst>
    <a:extraClrScheme>
      <a:clrScheme name="2_Layers 1">
        <a:dk1>
          <a:srgbClr val="993300"/>
        </a:dk1>
        <a:lt1>
          <a:srgbClr val="CCCCCC"/>
        </a:lt1>
        <a:dk2>
          <a:srgbClr val="000000"/>
        </a:dk2>
        <a:lt2>
          <a:srgbClr val="FFFFFF"/>
        </a:lt2>
        <a:accent1>
          <a:srgbClr val="576F2B"/>
        </a:accent1>
        <a:accent2>
          <a:srgbClr val="666699"/>
        </a:accent2>
        <a:accent3>
          <a:srgbClr val="AAAAAA"/>
        </a:accent3>
        <a:accent4>
          <a:srgbClr val="AEAEAE"/>
        </a:accent4>
        <a:accent5>
          <a:srgbClr val="B4BBAC"/>
        </a:accent5>
        <a:accent6>
          <a:srgbClr val="5C5C8A"/>
        </a:accent6>
        <a:hlink>
          <a:srgbClr val="993300"/>
        </a:hlink>
        <a:folHlink>
          <a:srgbClr val="CC9900"/>
        </a:folHlink>
      </a:clrScheme>
      <a:clrMap bg1="dk2" tx1="lt1" bg2="dk1" tx2="lt2" accent1="accent1" accent2="accent2" accent3="accent3" accent4="accent4" accent5="accent5" accent6="accent6" hlink="hlink" folHlink="folHlink"/>
    </a:extraClrScheme>
    <a:extraClrScheme>
      <a:clrScheme name="2_Layers 2">
        <a:dk1>
          <a:srgbClr val="993300"/>
        </a:dk1>
        <a:lt1>
          <a:srgbClr val="CCCCCC"/>
        </a:lt1>
        <a:dk2>
          <a:srgbClr val="330000"/>
        </a:dk2>
        <a:lt2>
          <a:srgbClr val="FFFFFF"/>
        </a:lt2>
        <a:accent1>
          <a:srgbClr val="996633"/>
        </a:accent1>
        <a:accent2>
          <a:srgbClr val="FF0000"/>
        </a:accent2>
        <a:accent3>
          <a:srgbClr val="ADAAAA"/>
        </a:accent3>
        <a:accent4>
          <a:srgbClr val="AEAEAE"/>
        </a:accent4>
        <a:accent5>
          <a:srgbClr val="CAB8AD"/>
        </a:accent5>
        <a:accent6>
          <a:srgbClr val="E70000"/>
        </a:accent6>
        <a:hlink>
          <a:srgbClr val="FF3300"/>
        </a:hlink>
        <a:folHlink>
          <a:srgbClr val="CC9933"/>
        </a:folHlink>
      </a:clrScheme>
      <a:clrMap bg1="dk2" tx1="lt1" bg2="dk1" tx2="lt2" accent1="accent1" accent2="accent2" accent3="accent3" accent4="accent4" accent5="accent5" accent6="accent6" hlink="hlink" folHlink="folHlink"/>
    </a:extraClrScheme>
    <a:extraClrScheme>
      <a:clrScheme name="2_Layers 3">
        <a:dk1>
          <a:srgbClr val="79788A"/>
        </a:dk1>
        <a:lt1>
          <a:srgbClr val="FFFFFF"/>
        </a:lt1>
        <a:dk2>
          <a:srgbClr val="21203C"/>
        </a:dk2>
        <a:lt2>
          <a:srgbClr val="FFFFCC"/>
        </a:lt2>
        <a:accent1>
          <a:srgbClr val="476077"/>
        </a:accent1>
        <a:accent2>
          <a:srgbClr val="676C5A"/>
        </a:accent2>
        <a:accent3>
          <a:srgbClr val="ABABAF"/>
        </a:accent3>
        <a:accent4>
          <a:srgbClr val="DADADA"/>
        </a:accent4>
        <a:accent5>
          <a:srgbClr val="B1B6BD"/>
        </a:accent5>
        <a:accent6>
          <a:srgbClr val="5D6151"/>
        </a:accent6>
        <a:hlink>
          <a:srgbClr val="666699"/>
        </a:hlink>
        <a:folHlink>
          <a:srgbClr val="8CB0A2"/>
        </a:folHlink>
      </a:clrScheme>
      <a:clrMap bg1="dk2" tx1="lt1" bg2="dk1" tx2="lt2" accent1="accent1" accent2="accent2" accent3="accent3" accent4="accent4" accent5="accent5" accent6="accent6" hlink="hlink" folHlink="folHlink"/>
    </a:extraClrScheme>
    <a:extraClrScheme>
      <a:clrScheme name="2_Layers 4">
        <a:dk1>
          <a:srgbClr val="455B41"/>
        </a:dk1>
        <a:lt1>
          <a:srgbClr val="FFFFCC"/>
        </a:lt1>
        <a:dk2>
          <a:srgbClr val="79A994"/>
        </a:dk2>
        <a:lt2>
          <a:srgbClr val="FFFFCC"/>
        </a:lt2>
        <a:accent1>
          <a:srgbClr val="517087"/>
        </a:accent1>
        <a:accent2>
          <a:srgbClr val="666699"/>
        </a:accent2>
        <a:accent3>
          <a:srgbClr val="BED1C8"/>
        </a:accent3>
        <a:accent4>
          <a:srgbClr val="DADAAE"/>
        </a:accent4>
        <a:accent5>
          <a:srgbClr val="B3BBC3"/>
        </a:accent5>
        <a:accent6>
          <a:srgbClr val="5C5C8A"/>
        </a:accent6>
        <a:hlink>
          <a:srgbClr val="993300"/>
        </a:hlink>
        <a:folHlink>
          <a:srgbClr val="A4AF6B"/>
        </a:folHlink>
      </a:clrScheme>
      <a:clrMap bg1="dk2" tx1="lt1" bg2="dk1" tx2="lt2" accent1="accent1" accent2="accent2" accent3="accent3" accent4="accent4" accent5="accent5" accent6="accent6" hlink="hlink" folHlink="folHlink"/>
    </a:extraClrScheme>
    <a:extraClrScheme>
      <a:clrScheme name="2_Layers 5">
        <a:dk1>
          <a:srgbClr val="330000"/>
        </a:dk1>
        <a:lt1>
          <a:srgbClr val="FF9900"/>
        </a:lt1>
        <a:dk2>
          <a:srgbClr val="FFFFFF"/>
        </a:dk2>
        <a:lt2>
          <a:srgbClr val="8B3111"/>
        </a:lt2>
        <a:accent1>
          <a:srgbClr val="DD6D07"/>
        </a:accent1>
        <a:accent2>
          <a:srgbClr val="CC9900"/>
        </a:accent2>
        <a:accent3>
          <a:srgbClr val="FFCAAA"/>
        </a:accent3>
        <a:accent4>
          <a:srgbClr val="2A0000"/>
        </a:accent4>
        <a:accent5>
          <a:srgbClr val="EBBAAA"/>
        </a:accent5>
        <a:accent6>
          <a:srgbClr val="B98A00"/>
        </a:accent6>
        <a:hlink>
          <a:srgbClr val="CC3300"/>
        </a:hlink>
        <a:folHlink>
          <a:srgbClr val="CCCC66"/>
        </a:folHlink>
      </a:clrScheme>
      <a:clrMap bg1="lt1" tx1="dk1" bg2="lt2" tx2="dk2" accent1="accent1" accent2="accent2" accent3="accent3" accent4="accent4" accent5="accent5" accent6="accent6" hlink="hlink" folHlink="folHlink"/>
    </a:extraClrScheme>
    <a:extraClrScheme>
      <a:clrScheme name="2_Layers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clrMap bg1="lt1" tx1="dk1" bg2="lt2" tx2="dk2" accent1="accent1" accent2="accent2" accent3="accent3" accent4="accent4" accent5="accent5" accent6="accent6" hlink="hlink" folHlink="folHlink"/>
    </a:extraClrScheme>
    <a:extraClrScheme>
      <a:clrScheme name="2_Layers 7">
        <a:dk1>
          <a:srgbClr val="000000"/>
        </a:dk1>
        <a:lt1>
          <a:srgbClr val="FFFFFF"/>
        </a:lt1>
        <a:dk2>
          <a:srgbClr val="000000"/>
        </a:dk2>
        <a:lt2>
          <a:srgbClr val="891411"/>
        </a:lt2>
        <a:accent1>
          <a:srgbClr val="4F917E"/>
        </a:accent1>
        <a:accent2>
          <a:srgbClr val="CC9900"/>
        </a:accent2>
        <a:accent3>
          <a:srgbClr val="FFFFFF"/>
        </a:accent3>
        <a:accent4>
          <a:srgbClr val="000000"/>
        </a:accent4>
        <a:accent5>
          <a:srgbClr val="B2C7C0"/>
        </a:accent5>
        <a:accent6>
          <a:srgbClr val="B98A00"/>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2_Layers 8">
        <a:dk1>
          <a:srgbClr val="000000"/>
        </a:dk1>
        <a:lt1>
          <a:srgbClr val="FFFFFF"/>
        </a:lt1>
        <a:dk2>
          <a:srgbClr val="CC0000"/>
        </a:dk2>
        <a:lt2>
          <a:srgbClr val="999966"/>
        </a:lt2>
        <a:accent1>
          <a:srgbClr val="CCCCCC"/>
        </a:accent1>
        <a:accent2>
          <a:srgbClr val="CCCC66"/>
        </a:accent2>
        <a:accent3>
          <a:srgbClr val="FFFFFF"/>
        </a:accent3>
        <a:accent4>
          <a:srgbClr val="000000"/>
        </a:accent4>
        <a:accent5>
          <a:srgbClr val="E2E2E2"/>
        </a:accent5>
        <a:accent6>
          <a:srgbClr val="B9B95C"/>
        </a:accent6>
        <a:hlink>
          <a:srgbClr val="666699"/>
        </a:hlink>
        <a:folHlink>
          <a:srgbClr val="CCCC99"/>
        </a:folHlink>
      </a:clrScheme>
      <a:clrMap bg1="lt1" tx1="dk1" bg2="lt2" tx2="dk2" accent1="accent1" accent2="accent2" accent3="accent3" accent4="accent4" accent5="accent5" accent6="accent6" hlink="hlink" folHlink="folHlink"/>
    </a:extraClrScheme>
    <a:extraClrScheme>
      <a:clrScheme name="2_Layers 9">
        <a:dk1>
          <a:srgbClr val="000000"/>
        </a:dk1>
        <a:lt1>
          <a:srgbClr val="FFFFFF"/>
        </a:lt1>
        <a:dk2>
          <a:srgbClr val="FF0000"/>
        </a:dk2>
        <a:lt2>
          <a:srgbClr val="009999"/>
        </a:lt2>
        <a:accent1>
          <a:srgbClr val="C7B505"/>
        </a:accent1>
        <a:accent2>
          <a:srgbClr val="FFFF66"/>
        </a:accent2>
        <a:accent3>
          <a:srgbClr val="FFFFFF"/>
        </a:accent3>
        <a:accent4>
          <a:srgbClr val="000000"/>
        </a:accent4>
        <a:accent5>
          <a:srgbClr val="E0D7AA"/>
        </a:accent5>
        <a:accent6>
          <a:srgbClr val="E7E75C"/>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2_Layers 10">
        <a:dk1>
          <a:srgbClr val="000000"/>
        </a:dk1>
        <a:lt1>
          <a:srgbClr val="FFFFFF"/>
        </a:lt1>
        <a:dk2>
          <a:srgbClr val="660033"/>
        </a:dk2>
        <a:lt2>
          <a:srgbClr val="666699"/>
        </a:lt2>
        <a:accent1>
          <a:srgbClr val="95A3D1"/>
        </a:accent1>
        <a:accent2>
          <a:srgbClr val="FFFF66"/>
        </a:accent2>
        <a:accent3>
          <a:srgbClr val="FFFFFF"/>
        </a:accent3>
        <a:accent4>
          <a:srgbClr val="000000"/>
        </a:accent4>
        <a:accent5>
          <a:srgbClr val="C8CEE5"/>
        </a:accent5>
        <a:accent6>
          <a:srgbClr val="E7E75C"/>
        </a:accent6>
        <a:hlink>
          <a:srgbClr val="5A84D8"/>
        </a:hlink>
        <a:folHlink>
          <a:srgbClr val="CCCC9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19032</TotalTime>
  <Words>1791</Words>
  <Application>Microsoft Office PowerPoint</Application>
  <PresentationFormat>On-screen Show (4:3)</PresentationFormat>
  <Paragraphs>381</Paragraphs>
  <Slides>31</Slides>
  <Notes>26</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31</vt:i4>
      </vt:variant>
    </vt:vector>
  </HeadingPairs>
  <TitlesOfParts>
    <vt:vector size="41" baseType="lpstr">
      <vt:lpstr>-apple-system</vt:lpstr>
      <vt:lpstr>Arial</vt:lpstr>
      <vt:lpstr>Book Antiqua</vt:lpstr>
      <vt:lpstr>Calibri</vt:lpstr>
      <vt:lpstr>Comic Sans MS</vt:lpstr>
      <vt:lpstr>Garamond</vt:lpstr>
      <vt:lpstr>Tahoma</vt:lpstr>
      <vt:lpstr>Times New Roman</vt:lpstr>
      <vt:lpstr>Wingdings</vt:lpstr>
      <vt:lpstr>2_Layers</vt:lpstr>
      <vt:lpstr>Alternatives and Simulations</vt:lpstr>
      <vt:lpstr>Overview &amp; Objectives</vt:lpstr>
      <vt:lpstr>What is a ResSim Alternative?</vt:lpstr>
      <vt:lpstr>Composing an Alternative</vt:lpstr>
      <vt:lpstr>The Alternative Editor</vt:lpstr>
      <vt:lpstr>Creating an Alternative…</vt:lpstr>
      <vt:lpstr>Setting Up an Alternative…  Run Control</vt:lpstr>
      <vt:lpstr>Setting Up an Alternative…  Operations</vt:lpstr>
      <vt:lpstr>Setting Up an Alternative…  Initial Conditions</vt:lpstr>
      <vt:lpstr>Setting Up an Alternative…  Inflows &amp; Other Time-Series</vt:lpstr>
      <vt:lpstr>Setting Up an Alternative…  The DSS Path Selector</vt:lpstr>
      <vt:lpstr>Setting Up an Alternative…  Inflow Multipliers</vt:lpstr>
      <vt:lpstr>Setting Up an Alternative…  Observed Data</vt:lpstr>
      <vt:lpstr>Managing Alternatives</vt:lpstr>
      <vt:lpstr>What is a ResSim Simulation?</vt:lpstr>
      <vt:lpstr>Simulation Time Window</vt:lpstr>
      <vt:lpstr>ResSim Simulation</vt:lpstr>
      <vt:lpstr>The Simulation Module</vt:lpstr>
      <vt:lpstr>Creating a Simulation</vt:lpstr>
      <vt:lpstr>Creating a Simulation</vt:lpstr>
      <vt:lpstr>Running a Simulation</vt:lpstr>
      <vt:lpstr>Common Simulation Errors</vt:lpstr>
      <vt:lpstr>Common Simulation Errors</vt:lpstr>
      <vt:lpstr>Editing a Simulation</vt:lpstr>
      <vt:lpstr>When to make a new Extract?</vt:lpstr>
      <vt:lpstr>Simulation Control Panel</vt:lpstr>
      <vt:lpstr>“Set As Active”</vt:lpstr>
      <vt:lpstr>Run Manager</vt:lpstr>
      <vt:lpstr>To Save-to-Base   or Replace-from-Base?</vt:lpstr>
      <vt:lpstr>To Save-to-Base   or Replace-from-Base?</vt:lpstr>
      <vt:lpstr>Points to Remember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HEC-ResSim Version 3.0</dc:title>
  <dc:creator>Fauwaz.Hanbali@usace.army.mil</dc:creator>
  <cp:lastModifiedBy>Black, Daniel L CIV USARMY CEIWR (USA)</cp:lastModifiedBy>
  <cp:revision>573</cp:revision>
  <cp:lastPrinted>2018-02-01T21:33:33Z</cp:lastPrinted>
  <dcterms:created xsi:type="dcterms:W3CDTF">2002-06-12T05:40:38Z</dcterms:created>
  <dcterms:modified xsi:type="dcterms:W3CDTF">2022-01-03T18:30:51Z</dcterms:modified>
</cp:coreProperties>
</file>