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79" r:id="rId1"/>
  </p:sldMasterIdLst>
  <p:notesMasterIdLst>
    <p:notesMasterId r:id="rId32"/>
  </p:notesMasterIdLst>
  <p:handoutMasterIdLst>
    <p:handoutMasterId r:id="rId33"/>
  </p:handoutMasterIdLst>
  <p:sldIdLst>
    <p:sldId id="256" r:id="rId2"/>
    <p:sldId id="288" r:id="rId3"/>
    <p:sldId id="319" r:id="rId4"/>
    <p:sldId id="320" r:id="rId5"/>
    <p:sldId id="376" r:id="rId6"/>
    <p:sldId id="289" r:id="rId7"/>
    <p:sldId id="325" r:id="rId8"/>
    <p:sldId id="326" r:id="rId9"/>
    <p:sldId id="327" r:id="rId10"/>
    <p:sldId id="388" r:id="rId11"/>
    <p:sldId id="321" r:id="rId12"/>
    <p:sldId id="324" r:id="rId13"/>
    <p:sldId id="299" r:id="rId14"/>
    <p:sldId id="381" r:id="rId15"/>
    <p:sldId id="382" r:id="rId16"/>
    <p:sldId id="385" r:id="rId17"/>
    <p:sldId id="386" r:id="rId18"/>
    <p:sldId id="300" r:id="rId19"/>
    <p:sldId id="383" r:id="rId20"/>
    <p:sldId id="330" r:id="rId21"/>
    <p:sldId id="370" r:id="rId22"/>
    <p:sldId id="379" r:id="rId23"/>
    <p:sldId id="389" r:id="rId24"/>
    <p:sldId id="380" r:id="rId25"/>
    <p:sldId id="295" r:id="rId26"/>
    <p:sldId id="334" r:id="rId27"/>
    <p:sldId id="328" r:id="rId28"/>
    <p:sldId id="387" r:id="rId29"/>
    <p:sldId id="329" r:id="rId30"/>
    <p:sldId id="296" r:id="rId3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2">
          <p15:clr>
            <a:srgbClr val="A4A3A4"/>
          </p15:clr>
        </p15:guide>
        <p15:guide id="2" pos="230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74392" autoAdjust="0"/>
  </p:normalViewPr>
  <p:slideViewPr>
    <p:cSldViewPr>
      <p:cViewPr varScale="1">
        <p:scale>
          <a:sx n="131" d="100"/>
          <a:sy n="131" d="100"/>
        </p:scale>
        <p:origin x="66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2430" y="96"/>
      </p:cViewPr>
      <p:guideLst>
        <p:guide orient="horz" pos="3022"/>
        <p:guide pos="23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1000" y="30480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t" anchorCtr="0" compatLnSpc="1">
            <a:prstTxWarp prst="textNoShape">
              <a:avLst/>
            </a:prstTxWarp>
          </a:bodyPr>
          <a:lstStyle>
            <a:lvl1pPr algn="ctr" defTabSz="965200">
              <a:defRPr sz="1400" smtClean="0">
                <a:latin typeface="Arial" charset="0"/>
              </a:defRPr>
            </a:lvl1pPr>
          </a:lstStyle>
          <a:p>
            <a:pPr algn="l">
              <a:defRPr/>
            </a:pPr>
            <a:r>
              <a:rPr lang="en-US" sz="1100" dirty="0"/>
              <a:t>Hydropower Simulation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695163" y="291921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4.2 L-17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02465" y="8851105"/>
            <a:ext cx="26384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b" anchorCtr="0" compatLnSpc="1">
            <a:prstTxWarp prst="textNoShape">
              <a:avLst/>
            </a:prstTxWarp>
          </a:bodyPr>
          <a:lstStyle>
            <a:lvl1pPr defTabSz="965200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 sz="1100" dirty="0"/>
              <a:t>McPherson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47588" y="8867303"/>
            <a:ext cx="28194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77BD8428-E1B3-4DD1-A60E-CEEF63B68EC9}" type="slidenum">
              <a:rPr lang="en-US" sz="1100">
                <a:latin typeface="Arial" panose="020B0604020202020204" pitchFamily="34" charset="0"/>
                <a:cs typeface="Arial" panose="020B0604020202020204" pitchFamily="34" charset="0"/>
              </a:rPr>
              <a:pPr>
                <a:defRPr/>
              </a:pPr>
              <a:t>‹#›</a:t>
            </a:fld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3633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332" y="11723"/>
            <a:ext cx="3173413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t" anchorCtr="0" compatLnSpc="1">
            <a:prstTxWarp prst="textNoShape">
              <a:avLst/>
            </a:prstTxWarp>
          </a:bodyPr>
          <a:lstStyle>
            <a:lvl1pPr algn="ctr" defTabSz="965200">
              <a:defRPr sz="15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Hydropower Simulation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t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4.2 L-17</a:t>
            </a:r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08075" y="4643438"/>
            <a:ext cx="5100638" cy="42386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09613" y="8901113"/>
            <a:ext cx="2773362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b" anchorCtr="0" compatLnSpc="1">
            <a:prstTxWarp prst="textNoShape">
              <a:avLst/>
            </a:prstTxWarp>
          </a:bodyPr>
          <a:lstStyle>
            <a:lvl1pPr defTabSz="965200">
              <a:defRPr sz="1000" smtClean="0"/>
            </a:lvl1pPr>
          </a:lstStyle>
          <a:p>
            <a:pPr>
              <a:defRPr/>
            </a:pPr>
            <a:r>
              <a:rPr lang="en-US" dirty="0"/>
              <a:t>McPherson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498850" y="8901113"/>
            <a:ext cx="3028950" cy="48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15" tIns="48208" rIns="96415" bIns="48208" numCol="1" anchor="b" anchorCtr="0" compatLnSpc="1">
            <a:prstTxWarp prst="textNoShape">
              <a:avLst/>
            </a:prstTxWarp>
          </a:bodyPr>
          <a:lstStyle>
            <a:lvl1pPr algn="r" defTabSz="965200">
              <a:defRPr sz="12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CD80F731-EE38-45B7-8BE7-75AE63CA6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118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tabLst>
        <a:tab pos="228600" algn="l"/>
      </a:tabLs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tabLst>
        <a:tab pos="228600" algn="l"/>
      </a:tabLs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tabLst>
        <a:tab pos="228600" algn="l"/>
      </a:tabLs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tabLst>
        <a:tab pos="228600" algn="l"/>
      </a:tabLs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tabLst>
        <a:tab pos="228600" algn="l"/>
      </a:tabLs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F8F61B-9250-4C4D-AAF6-F3D4F0CC9666}" type="slidenum">
              <a:rPr lang="en-US"/>
              <a:pPr/>
              <a:t>1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5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 dirty="0"/>
          </a:p>
          <a:p>
            <a:pPr>
              <a:tabLst>
                <a:tab pos="457200" algn="l"/>
                <a:tab pos="16049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383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70A36A-4F0A-4B83-A571-807DEB9A92CC}" type="slidenum">
              <a:rPr lang="en-US"/>
              <a:pPr/>
              <a:t>11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44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09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09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B65C79-D95A-41CC-B291-DC43B32CCD27}" type="slidenum">
              <a:rPr lang="en-US"/>
              <a:pPr/>
              <a:t>12</a:t>
            </a:fld>
            <a:endParaRPr lang="en-US"/>
          </a:p>
        </p:txBody>
      </p:sp>
      <p:sp>
        <p:nvSpPr>
          <p:cNvPr id="40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882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813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81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161BDC-1FC6-4470-8E12-227CDB7F090C}" type="slidenum">
              <a:rPr lang="en-US"/>
              <a:pPr/>
              <a:t>13</a:t>
            </a:fld>
            <a:endParaRPr lang="en-US"/>
          </a:p>
        </p:txBody>
      </p:sp>
      <p:sp>
        <p:nvSpPr>
          <p:cNvPr id="481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643438"/>
            <a:ext cx="5473700" cy="4238625"/>
          </a:xfrm>
          <a:noFill/>
        </p:spPr>
        <p:txBody>
          <a:bodyPr/>
          <a:lstStyle/>
          <a:p>
            <a:pPr marL="228600" indent="-228600">
              <a:buAutoNum type="arabicParenR"/>
              <a:tabLst>
                <a:tab pos="228600" algn="l"/>
                <a:tab pos="457200" algn="l"/>
                <a:tab pos="914400" algn="l"/>
                <a:tab pos="1371600" algn="l"/>
                <a:tab pos="2286000" algn="l"/>
              </a:tabLst>
            </a:pP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86486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BD339-69D2-419A-B34E-3E7982A30C36}" type="slidenum">
              <a:rPr lang="en-US"/>
              <a:pPr/>
              <a:t>14</a:t>
            </a:fld>
            <a:endParaRPr lang="en-US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689600" cy="4322763"/>
          </a:xfrm>
          <a:noFill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2286000" algn="l"/>
              </a:tabLst>
            </a:pPr>
            <a:endParaRPr lang="en-US" baseline="0" dirty="0"/>
          </a:p>
          <a:p>
            <a:pPr>
              <a:tabLst>
                <a:tab pos="457200" algn="l"/>
                <a:tab pos="914400" algn="l"/>
                <a:tab pos="1371600" algn="l"/>
                <a:tab pos="2286000" algn="l"/>
              </a:tabLst>
            </a:pPr>
            <a:endParaRPr lang="en-US" baseline="0" dirty="0"/>
          </a:p>
          <a:p>
            <a:pPr>
              <a:tabLst>
                <a:tab pos="457200" algn="l"/>
                <a:tab pos="914400" algn="l"/>
                <a:tab pos="1371600" algn="l"/>
                <a:tab pos="22860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663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32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32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F92542-D76C-4345-BD9B-F5514B826937}" type="slidenum">
              <a:rPr lang="en-US"/>
              <a:pPr/>
              <a:t>15</a:t>
            </a:fld>
            <a:endParaRPr lang="en-US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08075" y="4643438"/>
            <a:ext cx="5260975" cy="4238625"/>
          </a:xfrm>
          <a:noFill/>
        </p:spPr>
        <p:txBody>
          <a:bodyPr/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07214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120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12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18DC63-69F4-4798-A581-7A3F4AFEC208}" type="slidenum">
              <a:rPr lang="en-US"/>
              <a:pPr/>
              <a:t>16</a:t>
            </a:fld>
            <a:endParaRPr lang="en-US"/>
          </a:p>
        </p:txBody>
      </p:sp>
      <p:sp>
        <p:nvSpPr>
          <p:cNvPr id="512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689600" cy="4322763"/>
          </a:xfrm>
          <a:noFill/>
        </p:spPr>
        <p:txBody>
          <a:bodyPr/>
          <a:lstStyle/>
          <a:p>
            <a:pPr marL="228600" indent="-228600">
              <a:buNone/>
              <a:tabLst>
                <a:tab pos="457200" algn="l"/>
                <a:tab pos="914400" algn="l"/>
                <a:tab pos="1371600" algn="l"/>
                <a:tab pos="2286000" algn="l"/>
              </a:tabLst>
            </a:pP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4690281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Hydropower Simulation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3.6 L-15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Bonner-Barcellos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D80F731-EE38-45B7-8BE7-75AE63CA63C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7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BD339-69D2-419A-B34E-3E7982A30C36}" type="slidenum">
              <a:rPr lang="en-US"/>
              <a:pPr/>
              <a:t>18</a:t>
            </a:fld>
            <a:endParaRPr lang="en-US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689600" cy="4322763"/>
          </a:xfrm>
          <a:noFill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22860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3776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16EC75-A3D7-486C-B4AD-A7CD71F026E9}" type="slidenum">
              <a:rPr lang="en-US"/>
              <a:pPr/>
              <a:t>19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5688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22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16EC75-A3D7-486C-B4AD-A7CD71F026E9}" type="slidenum">
              <a:rPr lang="en-US"/>
              <a:pPr/>
              <a:t>20</a:t>
            </a:fld>
            <a:endParaRPr lang="en-US"/>
          </a:p>
        </p:txBody>
      </p:sp>
      <p:sp>
        <p:nvSpPr>
          <p:cNvPr id="52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723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725059-6F55-4F4A-9BA2-3639D45CB26A}" type="slidenum">
              <a:rPr lang="en-US"/>
              <a:pPr/>
              <a:t>2</a:t>
            </a:fld>
            <a:endParaRPr lang="en-US"/>
          </a:p>
        </p:txBody>
      </p:sp>
      <p:sp>
        <p:nvSpPr>
          <p:cNvPr id="368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36748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42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42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787C2-9D73-444A-983C-9AA1DE65D10B}" type="slidenum">
              <a:rPr lang="en-US"/>
              <a:pPr/>
              <a:t>21</a:t>
            </a:fld>
            <a:endParaRPr lang="en-US"/>
          </a:p>
        </p:txBody>
      </p:sp>
      <p:sp>
        <p:nvSpPr>
          <p:cNvPr id="542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823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530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53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A5F88D-E761-485C-BDCB-2CE0522D8C8F}" type="slidenum">
              <a:rPr lang="en-US"/>
              <a:pPr/>
              <a:t>22</a:t>
            </a:fld>
            <a:endParaRPr lang="en-US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>
              <a:buFont typeface="Arial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742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593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593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0C547F-2181-4BED-8EF0-529F70BE3D6D}" type="slidenum">
              <a:rPr lang="en-US"/>
              <a:pPr/>
              <a:t>24</a:t>
            </a:fld>
            <a:endParaRPr lang="en-US"/>
          </a:p>
        </p:txBody>
      </p:sp>
      <p:sp>
        <p:nvSpPr>
          <p:cNvPr id="593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701675"/>
            <a:ext cx="5002212" cy="3751263"/>
          </a:xfrm>
          <a:ln/>
        </p:spPr>
      </p:sp>
      <p:sp>
        <p:nvSpPr>
          <p:cNvPr id="593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  <a:tabLst>
                <a:tab pos="233363" algn="l"/>
              </a:tabLst>
            </a:pPr>
            <a:endParaRPr lang="en-US" u="none" dirty="0"/>
          </a:p>
        </p:txBody>
      </p:sp>
    </p:spTree>
    <p:extLst>
      <p:ext uri="{BB962C8B-B14F-4D97-AF65-F5344CB8AC3E}">
        <p14:creationId xmlns:p14="http://schemas.microsoft.com/office/powerpoint/2010/main" val="21094697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604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604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CE4684-2B12-4A57-842D-69225D03A1B3}" type="slidenum">
              <a:rPr lang="en-US"/>
              <a:pPr/>
              <a:t>25</a:t>
            </a:fld>
            <a:endParaRPr lang="en-US"/>
          </a:p>
        </p:txBody>
      </p:sp>
      <p:sp>
        <p:nvSpPr>
          <p:cNvPr id="604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tabLst>
                <a:tab pos="233363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568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624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624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E6944D-ECDC-4417-93D0-2F0E42DB76A1}" type="slidenum">
              <a:rPr lang="en-US"/>
              <a:pPr/>
              <a:t>26</a:t>
            </a:fld>
            <a:endParaRPr lang="en-US"/>
          </a:p>
        </p:txBody>
      </p:sp>
      <p:sp>
        <p:nvSpPr>
          <p:cNvPr id="624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7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8876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645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8F1283-CA78-43E2-923B-7B47B259910F}" type="slidenum">
              <a:rPr lang="en-US"/>
              <a:pPr/>
              <a:t>27</a:t>
            </a:fld>
            <a:endParaRPr lang="en-US"/>
          </a:p>
        </p:txBody>
      </p:sp>
      <p:sp>
        <p:nvSpPr>
          <p:cNvPr id="645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2709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Hydropower Simulation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3.6 L-15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Bonner-Barcellos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D80F731-EE38-45B7-8BE7-75AE63CA63C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623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655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655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909FD0-8086-4218-8931-8F852E7F555E}" type="slidenum">
              <a:rPr lang="en-US"/>
              <a:pPr/>
              <a:t>29</a:t>
            </a:fld>
            <a:endParaRPr lang="en-US"/>
          </a:p>
        </p:txBody>
      </p:sp>
      <p:sp>
        <p:nvSpPr>
          <p:cNvPr id="655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5518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6656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665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E2F603-17C8-4329-A6DF-D2F22DFEEC53}" type="slidenum">
              <a:rPr lang="en-US"/>
              <a:pPr/>
              <a:t>30</a:t>
            </a:fld>
            <a:endParaRPr lang="en-US"/>
          </a:p>
        </p:txBody>
      </p:sp>
      <p:sp>
        <p:nvSpPr>
          <p:cNvPr id="665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5599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BDB444-8F36-40A8-86A1-FDB8EAE2BEBD}" type="slidenum">
              <a:rPr lang="en-US"/>
              <a:pPr/>
              <a:t>3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722813"/>
            <a:ext cx="5394325" cy="4159250"/>
          </a:xfrm>
          <a:noFill/>
        </p:spPr>
        <p:txBody>
          <a:bodyPr/>
          <a:lstStyle/>
          <a:p>
            <a:pPr>
              <a:tabLst>
                <a:tab pos="228600" algn="l"/>
                <a:tab pos="457200" algn="l"/>
                <a:tab pos="914400" algn="l"/>
                <a:tab pos="1371600" algn="l"/>
                <a:tab pos="2286000" algn="l"/>
              </a:tabLst>
            </a:pP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2501118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2F14A3-1B0D-4B05-9ECE-5FAE0FED16CE}" type="slidenum">
              <a:rPr lang="en-US"/>
              <a:pPr/>
              <a:t>4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07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301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30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153E8-0FBC-4897-A886-C77DBBD3CB9C}" type="slidenum">
              <a:rPr lang="en-US"/>
              <a:pPr/>
              <a:t>5</a:t>
            </a:fld>
            <a:endParaRPr lang="en-US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786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403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40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E98495-8642-4EA5-801A-230CC80830F0}" type="slidenum">
              <a:rPr lang="en-US"/>
              <a:pPr/>
              <a:t>6</a:t>
            </a:fld>
            <a:endParaRPr lang="en-US"/>
          </a:p>
        </p:txBody>
      </p:sp>
      <p:sp>
        <p:nvSpPr>
          <p:cNvPr id="440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716587" cy="4322763"/>
          </a:xfrm>
          <a:noFill/>
        </p:spPr>
        <p:txBody>
          <a:bodyPr/>
          <a:lstStyle/>
          <a:p>
            <a:pPr>
              <a:tabLst>
                <a:tab pos="233363" algn="l"/>
                <a:tab pos="457200" algn="l"/>
                <a:tab pos="690563" algn="l"/>
                <a:tab pos="914400" algn="l"/>
                <a:tab pos="1147763" algn="l"/>
                <a:tab pos="1371600" algn="l"/>
              </a:tabLs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156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506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50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38A082-071E-4450-8EC3-09BF7DF59378}" type="slidenum">
              <a:rPr lang="en-US"/>
              <a:pPr/>
              <a:t>7</a:t>
            </a:fld>
            <a:endParaRPr lang="en-US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991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608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60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FA953D-6496-4D91-B3E7-B1C0036A942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60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30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Hydropower Simulation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3.6 L-15</a:t>
            </a:r>
          </a:p>
        </p:txBody>
      </p:sp>
      <p:sp>
        <p:nvSpPr>
          <p:cNvPr id="4710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Bonner-Barcellos</a:t>
            </a:r>
          </a:p>
        </p:txBody>
      </p:sp>
      <p:sp>
        <p:nvSpPr>
          <p:cNvPr id="471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FD1D64-DC71-42B5-9D14-5A08279E9BDC}" type="slidenum">
              <a:rPr lang="en-US"/>
              <a:pPr/>
              <a:t>9</a:t>
            </a:fld>
            <a:endParaRPr lang="en-US"/>
          </a:p>
        </p:txBody>
      </p:sp>
      <p:sp>
        <p:nvSpPr>
          <p:cNvPr id="471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858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>
                <a:spcBef>
                  <a:spcPct val="50000"/>
                </a:spcBef>
                <a:defRPr/>
              </a:pPr>
              <a:r>
                <a:rPr lang="en-US" sz="1300" b="1">
                  <a:latin typeface="Arial" charset="0"/>
                </a:rPr>
                <a:t>Hydrologic Engineering Center</a:t>
              </a:r>
              <a:endParaRPr lang="en-US" sz="1300" b="1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47002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7002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 smtClean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Arial" charset="0"/>
              </a:defRPr>
            </a:lvl1pPr>
          </a:lstStyle>
          <a:p>
            <a:pPr>
              <a:defRPr/>
            </a:pPr>
            <a:fld id="{AE3ACCC4-8263-4749-BC2E-43DA14C24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387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8387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83058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124325"/>
            <a:ext cx="83058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543050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9600" y="4124325"/>
            <a:ext cx="4076700" cy="242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468995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8996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6899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 smtClean="0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9000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469001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1" descr="iDownload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Hydropower Simulation</a:t>
            </a:r>
          </a:p>
        </p:txBody>
      </p:sp>
      <p:sp>
        <p:nvSpPr>
          <p:cNvPr id="3075" name="Rectangle 1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HEC-</a:t>
            </a:r>
            <a:r>
              <a:rPr lang="en-US" dirty="0" err="1"/>
              <a:t>ResSim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2FD46-DA02-4C89-B53F-DFEC3DBA4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Plant Data- Operating Limits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1B16B-3B06-47E9-A337-8C0A284C05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3200" dirty="0"/>
              <a:t>Select </a:t>
            </a:r>
            <a:r>
              <a:rPr lang="en-US" sz="3200" i="1" dirty="0"/>
              <a:t>Operating Limits </a:t>
            </a:r>
            <a:r>
              <a:rPr lang="en-US" sz="3200" dirty="0"/>
              <a:t>tab in Power Plant dialog</a:t>
            </a:r>
          </a:p>
          <a:p>
            <a:pPr lvl="1" eaLnBrk="1" hangingPunct="1"/>
            <a:r>
              <a:rPr lang="en-US" dirty="0"/>
              <a:t>Minimum Operating Limits</a:t>
            </a:r>
          </a:p>
          <a:p>
            <a:pPr lvl="1" eaLnBrk="1" hangingPunct="1"/>
            <a:r>
              <a:rPr lang="en-US" dirty="0"/>
              <a:t>Maximum Operating Limits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BFAF86-8249-47B2-AEA7-F6CDAC15D6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79" y="3810000"/>
            <a:ext cx="4266667" cy="22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379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Add Tailwater Elevation</a:t>
            </a:r>
          </a:p>
        </p:txBody>
      </p:sp>
      <p:sp>
        <p:nvSpPr>
          <p:cNvPr id="7171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6172200" cy="2514600"/>
          </a:xfrm>
        </p:spPr>
        <p:txBody>
          <a:bodyPr/>
          <a:lstStyle/>
          <a:p>
            <a:pPr marL="365760" lvl="1">
              <a:buClr>
                <a:schemeClr val="accent4">
                  <a:lumMod val="50000"/>
                  <a:lumOff val="50000"/>
                </a:schemeClr>
              </a:buClr>
            </a:pPr>
            <a:r>
              <a:rPr lang="en-US" b="1" dirty="0"/>
              <a:t>Add</a:t>
            </a:r>
            <a:r>
              <a:rPr lang="en-US" dirty="0"/>
              <a:t> </a:t>
            </a:r>
            <a:r>
              <a:rPr lang="en-US" b="1" dirty="0" err="1"/>
              <a:t>Tailwater</a:t>
            </a:r>
            <a:endParaRPr lang="en-US" b="1" dirty="0"/>
          </a:p>
          <a:p>
            <a:pPr marL="971550" lvl="1" indent="-514350">
              <a:spcBef>
                <a:spcPts val="0"/>
              </a:spcBef>
              <a:buAutoNum type="alphaLcParenR"/>
            </a:pPr>
            <a:r>
              <a:rPr lang="en-US" sz="2400" dirty="0"/>
              <a:t>Use component-specific menu</a:t>
            </a:r>
          </a:p>
          <a:p>
            <a:pPr marL="971550" lvl="1" indent="-514350">
              <a:spcBef>
                <a:spcPts val="0"/>
              </a:spcBef>
              <a:buAutoNum type="alphaLcParenR"/>
            </a:pPr>
            <a:r>
              <a:rPr lang="en-US" sz="2400" dirty="0"/>
              <a:t>Use right-click shortcut menu</a:t>
            </a:r>
            <a:endParaRPr lang="en-US" sz="2400" b="1" dirty="0"/>
          </a:p>
          <a:p>
            <a:pPr lvl="1" eaLnBrk="1" hangingPunct="1">
              <a:buSzPct val="90000"/>
            </a:pPr>
            <a:r>
              <a:rPr lang="en-US" sz="2400" b="1" dirty="0" err="1"/>
              <a:t>Tailwater</a:t>
            </a:r>
            <a:endParaRPr lang="en-US" sz="2400" b="1" dirty="0"/>
          </a:p>
          <a:p>
            <a:pPr lvl="1" eaLnBrk="1" hangingPunct="1">
              <a:buNone/>
            </a:pPr>
            <a:r>
              <a:rPr lang="en-US" sz="2400" dirty="0"/>
              <a:t>	</a:t>
            </a:r>
            <a:r>
              <a:rPr lang="en-US" sz="2400" i="1" dirty="0"/>
              <a:t>Tailwater</a:t>
            </a:r>
            <a:r>
              <a:rPr lang="en-US" sz="2400" dirty="0"/>
              <a:t> appears in tree below the selected component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4114800"/>
            <a:ext cx="20383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114800"/>
            <a:ext cx="20383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6096000"/>
            <a:ext cx="18669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3810000"/>
            <a:ext cx="29051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1447800"/>
            <a:ext cx="25622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Define Tailwater Elevation</a:t>
            </a:r>
          </a:p>
        </p:txBody>
      </p:sp>
      <p:sp>
        <p:nvSpPr>
          <p:cNvPr id="8195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24000"/>
            <a:ext cx="3810000" cy="4532312"/>
          </a:xfrm>
        </p:spPr>
        <p:txBody>
          <a:bodyPr/>
          <a:lstStyle/>
          <a:p>
            <a:pPr eaLnBrk="1" hangingPunct="1"/>
            <a:r>
              <a:rPr lang="en-US" sz="2800" dirty="0"/>
              <a:t>Select </a:t>
            </a:r>
            <a:r>
              <a:rPr lang="en-US" sz="2800" i="1" dirty="0"/>
              <a:t>Tailwater</a:t>
            </a:r>
          </a:p>
          <a:p>
            <a:pPr eaLnBrk="1" hangingPunct="1"/>
            <a:r>
              <a:rPr lang="en-US" sz="2800" dirty="0"/>
              <a:t>Enter data</a:t>
            </a:r>
          </a:p>
          <a:p>
            <a:pPr lvl="1" eaLnBrk="1" hangingPunct="1"/>
            <a:r>
              <a:rPr lang="en-US" sz="2400" dirty="0"/>
              <a:t>Constant Elevation</a:t>
            </a:r>
          </a:p>
          <a:p>
            <a:pPr lvl="1" eaLnBrk="1" hangingPunct="1"/>
            <a:r>
              <a:rPr lang="en-US" sz="2400" dirty="0"/>
              <a:t>Downstream Control</a:t>
            </a:r>
          </a:p>
          <a:p>
            <a:pPr lvl="1" eaLnBrk="1" hangingPunct="1"/>
            <a:r>
              <a:rPr lang="en-US" sz="2400" dirty="0"/>
              <a:t>Rating Curve</a:t>
            </a:r>
          </a:p>
          <a:p>
            <a:pPr eaLnBrk="1" hangingPunct="1"/>
            <a:r>
              <a:rPr lang="en-US" sz="2800" dirty="0"/>
              <a:t>If multiple data, higher controls</a:t>
            </a:r>
          </a:p>
          <a:p>
            <a:pPr lvl="1" eaLnBrk="1" hangingPunct="1"/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1F874F-DAD0-4CD0-9A63-A396CCDFA8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0" y="2286000"/>
            <a:ext cx="5047772" cy="336518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1600200"/>
            <a:ext cx="7086600" cy="219075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en-US" sz="2800" dirty="0"/>
              <a:t>Hydropower - Power Guide Curve </a:t>
            </a:r>
          </a:p>
          <a:p>
            <a:pPr eaLnBrk="1" hangingPunct="1">
              <a:spcBef>
                <a:spcPts val="600"/>
              </a:spcBef>
            </a:pPr>
            <a:r>
              <a:rPr lang="en-US" sz="2800" dirty="0"/>
              <a:t>Hydropower - Schedule</a:t>
            </a:r>
          </a:p>
          <a:p>
            <a:pPr eaLnBrk="1" hangingPunct="1">
              <a:spcBef>
                <a:spcPts val="600"/>
              </a:spcBef>
            </a:pPr>
            <a:r>
              <a:rPr lang="en-US" sz="2800" dirty="0"/>
              <a:t>Hydropower - System Schedule</a:t>
            </a:r>
          </a:p>
          <a:p>
            <a:pPr eaLnBrk="1" hangingPunct="1">
              <a:spcBef>
                <a:spcPts val="600"/>
              </a:spcBef>
            </a:pPr>
            <a:r>
              <a:rPr lang="en-US" sz="2800" dirty="0"/>
              <a:t>Hydropower - Time-series Requirement</a:t>
            </a:r>
          </a:p>
        </p:txBody>
      </p:sp>
      <p:sp>
        <p:nvSpPr>
          <p:cNvPr id="15364" name="Rectangle 18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 dirty="0">
                <a:solidFill>
                  <a:srgbClr val="01345F"/>
                </a:solidFill>
                <a:latin typeface="Book Antiqua" pitchFamily="18" charset="0"/>
              </a:rPr>
              <a:t>Hydropower Operation Rules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45E433-45E4-41AF-AEF9-2FE31B643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395" y="3812286"/>
            <a:ext cx="4238095" cy="257142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572000" cy="167640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2400" dirty="0"/>
              <a:t>Create the rule</a:t>
            </a:r>
          </a:p>
          <a:p>
            <a:pPr eaLnBrk="1" hangingPunct="1">
              <a:spcBef>
                <a:spcPts val="300"/>
              </a:spcBef>
            </a:pPr>
            <a:r>
              <a:rPr lang="en-US" sz="2400" dirty="0"/>
              <a:t>Select the top and bottom zones of the power pool</a:t>
            </a:r>
          </a:p>
        </p:txBody>
      </p:sp>
      <p:sp>
        <p:nvSpPr>
          <p:cNvPr id="16388" name="Rectangle 17"/>
          <p:cNvSpPr>
            <a:spLocks noChangeArrowheads="1"/>
          </p:cNvSpPr>
          <p:nvPr/>
        </p:nvSpPr>
        <p:spPr bwMode="auto">
          <a:xfrm>
            <a:off x="1543050" y="76200"/>
            <a:ext cx="737235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 dirty="0">
                <a:solidFill>
                  <a:srgbClr val="01345F"/>
                </a:solidFill>
                <a:latin typeface="Book Antiqua" pitchFamily="18" charset="0"/>
              </a:rPr>
              <a:t>Hydropower-Power Guide Curve</a:t>
            </a:r>
          </a:p>
        </p:txBody>
      </p:sp>
      <p:pic>
        <p:nvPicPr>
          <p:cNvPr id="41988" name="Picture 4" descr="C:\Users\q0heclo9\AppData\Local\Temp\1\SNAGHTML14e7a94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828800"/>
            <a:ext cx="3584641" cy="167640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D3BA7A-3F8B-410A-B1EB-F99E5963D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3733800"/>
            <a:ext cx="5695238" cy="22666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16"/>
          <p:cNvSpPr>
            <a:spLocks noGrp="1" noChangeArrowheads="1"/>
          </p:cNvSpPr>
          <p:nvPr>
            <p:ph type="body" sz="half" idx="3"/>
          </p:nvPr>
        </p:nvSpPr>
        <p:spPr>
          <a:xfrm>
            <a:off x="533400" y="1524000"/>
            <a:ext cx="2819400" cy="403860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2400" dirty="0"/>
              <a:t>Complete the table to define the rule</a:t>
            </a:r>
          </a:p>
          <a:p>
            <a:pPr eaLnBrk="1" hangingPunct="1"/>
            <a:r>
              <a:rPr lang="en-US" sz="2400" dirty="0"/>
              <a:t>% Storage vs.       % Plant Factor</a:t>
            </a:r>
          </a:p>
          <a:p>
            <a:pPr eaLnBrk="1" hangingPunct="1"/>
            <a:r>
              <a:rPr lang="en-US" sz="2400" dirty="0"/>
              <a:t>Power Generation Pattern</a:t>
            </a:r>
          </a:p>
        </p:txBody>
      </p:sp>
      <p:sp>
        <p:nvSpPr>
          <p:cNvPr id="20485" name="Rectangle 21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>
                <a:solidFill>
                  <a:srgbClr val="01345F"/>
                </a:solidFill>
                <a:latin typeface="Book Antiqua" pitchFamily="18" charset="0"/>
              </a:rPr>
              <a:t>Power Guide Curve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9A51F3-3B8D-43F4-AC64-F1AA5DC73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886" y="1600200"/>
            <a:ext cx="5285714" cy="42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Power Generation Pattern</a:t>
            </a:r>
            <a:endParaRPr lang="en-US" sz="2800" dirty="0"/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346973" y="1328298"/>
            <a:ext cx="4572000" cy="4532313"/>
          </a:xfrm>
          <a:noFill/>
        </p:spPr>
        <p:txBody>
          <a:bodyPr/>
          <a:lstStyle/>
          <a:p>
            <a:pPr eaLnBrk="1" hangingPunct="1">
              <a:spcBef>
                <a:spcPct val="35000"/>
              </a:spcBef>
            </a:pPr>
            <a:r>
              <a:rPr lang="en-US" sz="2800" dirty="0"/>
              <a:t>Pattern applies all year</a:t>
            </a:r>
          </a:p>
          <a:p>
            <a:pPr lvl="1" eaLnBrk="1" hangingPunct="1">
              <a:spcBef>
                <a:spcPct val="35000"/>
              </a:spcBef>
            </a:pPr>
            <a:r>
              <a:rPr lang="en-US" sz="2000" dirty="0"/>
              <a:t>Weekly Pattern</a:t>
            </a:r>
          </a:p>
          <a:p>
            <a:pPr lvl="1" eaLnBrk="1" hangingPunct="1">
              <a:spcBef>
                <a:spcPct val="35000"/>
              </a:spcBef>
            </a:pPr>
            <a:r>
              <a:rPr lang="en-US" sz="2000" dirty="0"/>
              <a:t>Seasonal Variation</a:t>
            </a:r>
          </a:p>
          <a:p>
            <a:pPr eaLnBrk="1" hangingPunct="1">
              <a:spcBef>
                <a:spcPct val="35000"/>
              </a:spcBef>
            </a:pPr>
            <a:r>
              <a:rPr lang="en-US" sz="2800" dirty="0"/>
              <a:t>Specify Pattern for:</a:t>
            </a:r>
          </a:p>
          <a:p>
            <a:pPr lvl="1" eaLnBrk="1" hangingPunct="1">
              <a:spcBef>
                <a:spcPct val="35000"/>
              </a:spcBef>
            </a:pPr>
            <a:r>
              <a:rPr lang="en-US" sz="2000" dirty="0"/>
              <a:t>Each Day</a:t>
            </a:r>
          </a:p>
          <a:p>
            <a:pPr lvl="1" eaLnBrk="1" hangingPunct="1">
              <a:spcBef>
                <a:spcPct val="35000"/>
              </a:spcBef>
            </a:pPr>
            <a:r>
              <a:rPr lang="en-US" sz="2000" dirty="0"/>
              <a:t>Weekdays &amp; Weekends</a:t>
            </a:r>
          </a:p>
          <a:p>
            <a:pPr lvl="1" eaLnBrk="1" hangingPunct="1">
              <a:spcBef>
                <a:spcPct val="35000"/>
              </a:spcBef>
            </a:pPr>
            <a:r>
              <a:rPr lang="en-US" sz="2000" dirty="0"/>
              <a:t>All Week</a:t>
            </a:r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870218"/>
            <a:ext cx="2324100" cy="1612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52" name="Picture 12" descr="C:\Users\q0heclo9\AppData\Local\Temp\1\SNAGHTML15192dc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26653" y="1924421"/>
            <a:ext cx="1676400" cy="4686302"/>
          </a:xfrm>
          <a:prstGeom prst="rect">
            <a:avLst/>
          </a:prstGeom>
          <a:noFill/>
        </p:spPr>
      </p:pic>
      <p:pic>
        <p:nvPicPr>
          <p:cNvPr id="87056" name="Picture 16" descr="C:\Users\q0heclo9\AppData\Local\Temp\1\SNAGHTML153a87d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2393" y="1328298"/>
            <a:ext cx="3156139" cy="4781550"/>
          </a:xfrm>
          <a:prstGeom prst="rect">
            <a:avLst/>
          </a:prstGeom>
          <a:noFill/>
        </p:spPr>
      </p:pic>
      <p:pic>
        <p:nvPicPr>
          <p:cNvPr id="87048" name="Picture 8" descr="C:\Users\q0heclo9\AppData\Local\Temp\1\SNAGHTML151820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0462" y="2134340"/>
            <a:ext cx="2335065" cy="4647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250" autoRev="1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4" dur="250" autoRev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250" autoRev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Generation Pattern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876800" cy="895350"/>
          </a:xfrm>
        </p:spPr>
        <p:txBody>
          <a:bodyPr/>
          <a:lstStyle/>
          <a:p>
            <a:r>
              <a:rPr lang="en-US" u="sng" dirty="0"/>
              <a:t>Seasonal Variation</a:t>
            </a:r>
          </a:p>
        </p:txBody>
      </p:sp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466975"/>
            <a:ext cx="32575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2495550"/>
            <a:ext cx="3124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457199" y="1524000"/>
            <a:ext cx="8634761" cy="4989513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2400" dirty="0"/>
              <a:t>Create the rule</a:t>
            </a:r>
          </a:p>
          <a:p>
            <a:pPr eaLnBrk="1" hangingPunct="1">
              <a:spcBef>
                <a:spcPts val="300"/>
              </a:spcBef>
            </a:pPr>
            <a:r>
              <a:rPr lang="en-US" sz="2400" dirty="0"/>
              <a:t>Requirement varies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Monthly 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Seasonally</a:t>
            </a:r>
          </a:p>
          <a:p>
            <a:pPr eaLnBrk="1" hangingPunct="1">
              <a:spcBef>
                <a:spcPts val="300"/>
              </a:spcBef>
            </a:pPr>
            <a:r>
              <a:rPr lang="en-US" sz="2400" dirty="0"/>
              <a:t>Specified as: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Plant Factor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Daily MWH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Weekly MWH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Monthly MWH</a:t>
            </a:r>
          </a:p>
          <a:p>
            <a:pPr eaLnBrk="1" hangingPunct="1">
              <a:spcBef>
                <a:spcPts val="300"/>
              </a:spcBef>
            </a:pPr>
            <a:r>
              <a:rPr lang="en-US" sz="2400" dirty="0"/>
              <a:t>Starting Day</a:t>
            </a:r>
          </a:p>
          <a:p>
            <a:pPr eaLnBrk="1" hangingPunct="1">
              <a:spcBef>
                <a:spcPts val="300"/>
              </a:spcBef>
            </a:pPr>
            <a:r>
              <a:rPr lang="en-US" sz="2400" dirty="0"/>
              <a:t>Week belongs to a month when this day is in the month of</a:t>
            </a:r>
          </a:p>
          <a:p>
            <a:pPr eaLnBrk="1" hangingPunct="1">
              <a:spcBef>
                <a:spcPts val="300"/>
              </a:spcBef>
            </a:pPr>
            <a:r>
              <a:rPr lang="en-US" sz="2400" dirty="0"/>
              <a:t>Period over which Generation Requirement is satisfied</a:t>
            </a:r>
          </a:p>
        </p:txBody>
      </p:sp>
      <p:sp>
        <p:nvSpPr>
          <p:cNvPr id="16388" name="Rectangle 17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 dirty="0">
                <a:solidFill>
                  <a:srgbClr val="01345F"/>
                </a:solidFill>
                <a:latin typeface="Book Antiqua" pitchFamily="18" charset="0"/>
              </a:rPr>
              <a:t>Hydropower-Schedule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25BFF5-641B-42F8-A9E1-B71FF10D3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676400"/>
            <a:ext cx="5586761" cy="3371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4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 dirty="0">
                <a:solidFill>
                  <a:srgbClr val="01345F"/>
                </a:solidFill>
                <a:latin typeface="Book Antiqua" pitchFamily="18" charset="0"/>
              </a:rPr>
              <a:t>Hydropower-System Schedule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C15EC0-83CC-411B-B1C8-E25ECACCDD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752600"/>
            <a:ext cx="7628571" cy="44761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Objectives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To know how to:</a:t>
            </a:r>
          </a:p>
          <a:p>
            <a:pPr lvl="1" eaLnBrk="1" hangingPunct="1"/>
            <a:r>
              <a:rPr lang="en-US" dirty="0"/>
              <a:t>Add a </a:t>
            </a:r>
            <a:r>
              <a:rPr lang="en-US" dirty="0">
                <a:solidFill>
                  <a:schemeClr val="hlink"/>
                </a:solidFill>
              </a:rPr>
              <a:t>Power Plant </a:t>
            </a:r>
            <a:r>
              <a:rPr lang="en-US" dirty="0"/>
              <a:t>to a reservoir and define </a:t>
            </a:r>
            <a:r>
              <a:rPr lang="en-US" dirty="0">
                <a:solidFill>
                  <a:schemeClr val="hlink"/>
                </a:solidFill>
              </a:rPr>
              <a:t>Power Plant Data</a:t>
            </a:r>
          </a:p>
          <a:p>
            <a:pPr lvl="1" eaLnBrk="1" hangingPunct="1"/>
            <a:r>
              <a:rPr lang="en-US" dirty="0"/>
              <a:t>Add </a:t>
            </a:r>
            <a:r>
              <a:rPr lang="en-US" dirty="0">
                <a:solidFill>
                  <a:schemeClr val="hlink"/>
                </a:solidFill>
              </a:rPr>
              <a:t>Hydropower Rules</a:t>
            </a:r>
            <a:r>
              <a:rPr lang="en-US" dirty="0"/>
              <a:t> to the system</a:t>
            </a:r>
          </a:p>
          <a:p>
            <a:pPr lvl="1" eaLnBrk="1" hangingPunct="1"/>
            <a:r>
              <a:rPr lang="en-US" dirty="0"/>
              <a:t>Control </a:t>
            </a:r>
            <a:r>
              <a:rPr lang="en-US" dirty="0">
                <a:solidFill>
                  <a:schemeClr val="hlink"/>
                </a:solidFill>
              </a:rPr>
              <a:t>Release Allocation</a:t>
            </a:r>
            <a:r>
              <a:rPr lang="en-US" dirty="0"/>
              <a:t> to outlets</a:t>
            </a:r>
          </a:p>
          <a:p>
            <a:pPr lvl="1" eaLnBrk="1" hangingPunct="1"/>
            <a:r>
              <a:rPr lang="en-US" dirty="0"/>
              <a:t>Review the </a:t>
            </a:r>
            <a:r>
              <a:rPr lang="en-US" dirty="0">
                <a:solidFill>
                  <a:schemeClr val="hlink"/>
                </a:solidFill>
              </a:rPr>
              <a:t>hydropower output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14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 dirty="0">
                <a:solidFill>
                  <a:srgbClr val="01345F"/>
                </a:solidFill>
                <a:latin typeface="Book Antiqua" pitchFamily="18" charset="0"/>
              </a:rPr>
              <a:t>Hydropower-Time Series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63257-DCD5-415C-9E27-34ED2306A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71" y="2519476"/>
            <a:ext cx="7742857" cy="181904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Release Allocation - What?</a:t>
            </a:r>
          </a:p>
        </p:txBody>
      </p:sp>
      <p:sp>
        <p:nvSpPr>
          <p:cNvPr id="3993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3400" y="1524000"/>
            <a:ext cx="8305800" cy="5029200"/>
          </a:xfrm>
          <a:noFill/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2800" dirty="0"/>
              <a:t>What is Release Allocation?</a:t>
            </a:r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sz="2100" dirty="0"/>
              <a:t>Which outlets should release first, next, and so on</a:t>
            </a:r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sz="2100" dirty="0"/>
              <a:t>Balanced approach</a:t>
            </a:r>
          </a:p>
          <a:p>
            <a:pPr marL="1200150" lvl="3" indent="-342900" eaLnBrk="1" hangingPunct="1">
              <a:lnSpc>
                <a:spcPct val="85000"/>
              </a:lnSpc>
              <a:buSzPct val="75000"/>
            </a:pPr>
            <a:r>
              <a:rPr lang="en-US" sz="1900" dirty="0"/>
              <a:t>Evenly weighted</a:t>
            </a:r>
            <a:r>
              <a:rPr lang="en-US" sz="2000" dirty="0"/>
              <a:t> (e.g., 50:50 split (default))</a:t>
            </a:r>
            <a:endParaRPr lang="en-US" sz="1900" dirty="0"/>
          </a:p>
          <a:p>
            <a:pPr marL="1200150" lvl="3" indent="-342900" eaLnBrk="1" hangingPunct="1">
              <a:lnSpc>
                <a:spcPct val="85000"/>
              </a:lnSpc>
              <a:buSzPct val="75000"/>
            </a:pPr>
            <a:r>
              <a:rPr lang="en-US" sz="1900" dirty="0"/>
              <a:t>Unevenly weighted</a:t>
            </a:r>
            <a:r>
              <a:rPr lang="en-US" sz="2000" dirty="0"/>
              <a:t> (e.g. 60:40 split)</a:t>
            </a:r>
            <a:endParaRPr lang="en-US" sz="1900" dirty="0"/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</a:pPr>
            <a:r>
              <a:rPr lang="en-US" sz="2100" dirty="0"/>
              <a:t>Sequential approach</a:t>
            </a:r>
          </a:p>
          <a:p>
            <a:pPr marL="742950" lvl="2" indent="-342900" eaLnBrk="1" hangingPunct="1">
              <a:lnSpc>
                <a:spcPct val="85000"/>
              </a:lnSpc>
              <a:buClr>
                <a:schemeClr val="accent1"/>
              </a:buClr>
              <a:buSzPct val="75000"/>
              <a:buNone/>
            </a:pPr>
            <a:endParaRPr lang="en-US" sz="2100" dirty="0"/>
          </a:p>
          <a:p>
            <a:pPr eaLnBrk="1" hangingPunct="1">
              <a:lnSpc>
                <a:spcPct val="85000"/>
              </a:lnSpc>
            </a:pPr>
            <a:r>
              <a:rPr lang="en-US" sz="2800" dirty="0"/>
              <a:t>Hydropower reservoirs often direct any release to the power plant first </a:t>
            </a:r>
          </a:p>
          <a:p>
            <a:pPr eaLnBrk="1" hangingPunct="1">
              <a:lnSpc>
                <a:spcPct val="85000"/>
              </a:lnSpc>
            </a:pPr>
            <a:r>
              <a:rPr lang="en-US" sz="2800" dirty="0"/>
              <a:t>Other outlets release water when the power plant reaches capacity</a:t>
            </a:r>
          </a:p>
          <a:p>
            <a:pPr eaLnBrk="1" hangingPunct="1">
              <a:lnSpc>
                <a:spcPct val="85000"/>
              </a:lnSpc>
            </a:pPr>
            <a:r>
              <a:rPr lang="en-US" sz="2800" dirty="0"/>
              <a:t>Release Allocation is an “operations” option </a:t>
            </a:r>
          </a:p>
          <a:p>
            <a:pPr lvl="1" eaLnBrk="1" hangingPunct="1">
              <a:lnSpc>
                <a:spcPct val="85000"/>
              </a:lnSpc>
            </a:pPr>
            <a:r>
              <a:rPr lang="en-US" sz="2400" dirty="0"/>
              <a:t>Define the priority (or order) to the available outlets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Release Allocation – How?</a:t>
            </a:r>
          </a:p>
        </p:txBody>
      </p:sp>
      <p:sp>
        <p:nvSpPr>
          <p:cNvPr id="437261" name="Rectangle 1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5867400" cy="5257800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Default Allocation Set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New Allocation Set</a:t>
            </a:r>
          </a:p>
          <a:p>
            <a:pPr lvl="1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400" dirty="0"/>
              <a:t>Specify Allocation Type</a:t>
            </a: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100" dirty="0"/>
              <a:t>Sequential</a:t>
            </a: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100" dirty="0"/>
              <a:t>Balanced</a:t>
            </a:r>
          </a:p>
          <a:p>
            <a:pPr lvl="2"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100" dirty="0"/>
              <a:t>Stepped</a:t>
            </a:r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  <a:p>
            <a:pPr marL="342900" lvl="3" indent="-342900" eaLnBrk="1" hangingPunct="1">
              <a:lnSpc>
                <a:spcPct val="85000"/>
              </a:lnSpc>
              <a:spcBef>
                <a:spcPct val="3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2800" dirty="0">
                <a:ea typeface="+mn-ea"/>
                <a:cs typeface="+mn-cs"/>
              </a:rPr>
              <a:t>Use Existing Allocation Set</a:t>
            </a:r>
          </a:p>
          <a:p>
            <a:pPr lvl="3" eaLnBrk="1" hangingPunct="1">
              <a:lnSpc>
                <a:spcPct val="85000"/>
              </a:lnSpc>
              <a:spcBef>
                <a:spcPct val="30000"/>
              </a:spcBef>
            </a:pPr>
            <a:endParaRPr lang="en-US" sz="19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51DA00-A12F-4978-A32D-9BC9AD9AC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1298975"/>
            <a:ext cx="2657082" cy="21609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AC5D29-102F-4958-A92A-2A70A08C32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3591531"/>
            <a:ext cx="2568513" cy="13359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326167-5BCB-445B-B050-B9B451A0F1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062017"/>
            <a:ext cx="3987838" cy="12719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EAAC28-CA0D-4FFA-AF8B-8A90D0EF7D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7114" y="5059028"/>
            <a:ext cx="2657082" cy="134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6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889FD-833B-4A60-9D21-29C6466B7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Allocation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CCEC64-4BCF-457E-A47B-694A23D33CF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421970" y="1440193"/>
            <a:ext cx="8534400" cy="4953000"/>
          </a:xfrm>
        </p:spPr>
        <p:txBody>
          <a:bodyPr/>
          <a:lstStyle/>
          <a:p>
            <a:r>
              <a:rPr lang="en-US" dirty="0"/>
              <a:t>Sequential</a:t>
            </a:r>
          </a:p>
          <a:p>
            <a:pPr lvl="1"/>
            <a:r>
              <a:rPr lang="en-US" dirty="0"/>
              <a:t>Specify the component order</a:t>
            </a:r>
          </a:p>
          <a:p>
            <a:r>
              <a:rPr lang="en-US" dirty="0"/>
              <a:t>Balanced</a:t>
            </a:r>
          </a:p>
          <a:p>
            <a:pPr lvl="1"/>
            <a:r>
              <a:rPr lang="en-US" dirty="0"/>
              <a:t>Specify the component weighting</a:t>
            </a:r>
          </a:p>
          <a:p>
            <a:r>
              <a:rPr lang="en-US" dirty="0"/>
              <a:t>Stepped</a:t>
            </a:r>
          </a:p>
          <a:p>
            <a:pPr lvl="1"/>
            <a:r>
              <a:rPr lang="en-US" dirty="0"/>
              <a:t>Specify the release capacity balance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7F1250-5A79-4E31-AE13-FBEE9F7DA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456043"/>
            <a:ext cx="3552536" cy="17602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61B4F1-EA12-45C5-80C2-9AE7B2160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4180" y="4940045"/>
            <a:ext cx="2971800" cy="11624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E6D2D0-7299-4D19-9E51-F974EFDC21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6064" y="4940045"/>
            <a:ext cx="4200000" cy="14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0018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43050"/>
            <a:ext cx="4070350" cy="5010150"/>
          </a:xfrm>
        </p:spPr>
        <p:txBody>
          <a:bodyPr/>
          <a:lstStyle/>
          <a:p>
            <a:pPr eaLnBrk="1" hangingPunct="1"/>
            <a:r>
              <a:rPr lang="en-US" dirty="0"/>
              <a:t>Reports</a:t>
            </a:r>
          </a:p>
          <a:p>
            <a:pPr lvl="1" eaLnBrk="1" hangingPunct="1"/>
            <a:r>
              <a:rPr lang="en-US" dirty="0"/>
              <a:t>Power Summary</a:t>
            </a:r>
            <a:endParaRPr lang="en-US" sz="3200" dirty="0"/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685800" y="2895600"/>
            <a:ext cx="4114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Char char="n"/>
            </a:pPr>
            <a:r>
              <a:rPr lang="en-US" sz="3200" dirty="0">
                <a:solidFill>
                  <a:srgbClr val="01345F"/>
                </a:solidFill>
                <a:latin typeface="Calibri" pitchFamily="34" charset="0"/>
              </a:rPr>
              <a:t>Plots Options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Plot Power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n"/>
            </a:pPr>
            <a:r>
              <a:rPr lang="en-US" sz="2800" dirty="0">
                <a:solidFill>
                  <a:srgbClr val="01345F"/>
                </a:solidFill>
                <a:latin typeface="Calibri" pitchFamily="34" charset="0"/>
              </a:rPr>
              <a:t>User Plots</a:t>
            </a:r>
          </a:p>
        </p:txBody>
      </p:sp>
      <p:sp>
        <p:nvSpPr>
          <p:cNvPr id="26630" name="Rectangle 16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>
                <a:solidFill>
                  <a:srgbClr val="01345F"/>
                </a:solidFill>
                <a:latin typeface="Book Antiqua" pitchFamily="18" charset="0"/>
              </a:rPr>
              <a:t>Power Output Options</a:t>
            </a:r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524000"/>
            <a:ext cx="148590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657600"/>
            <a:ext cx="328612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9"/>
          <p:cNvSpPr>
            <a:spLocks noChangeArrowheads="1"/>
          </p:cNvSpPr>
          <p:nvPr/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>
                <a:solidFill>
                  <a:srgbClr val="01345F"/>
                </a:solidFill>
                <a:latin typeface="Book Antiqua" pitchFamily="18" charset="0"/>
              </a:rPr>
              <a:t>Power Summary Report</a:t>
            </a:r>
          </a:p>
        </p:txBody>
      </p:sp>
      <p:pic>
        <p:nvPicPr>
          <p:cNvPr id="15362" name="Picture 2" descr="C:\Users\q0heclo9\AppData\Local\Temp\1\SNAGHTML162c77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981200"/>
            <a:ext cx="523875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11"/>
          <p:cNvSpPr>
            <a:spLocks noChangeArrowheads="1"/>
          </p:cNvSpPr>
          <p:nvPr/>
        </p:nvSpPr>
        <p:spPr bwMode="auto">
          <a:xfrm>
            <a:off x="1600200" y="228600"/>
            <a:ext cx="73755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4000" b="1" dirty="0">
                <a:solidFill>
                  <a:srgbClr val="01345F"/>
                </a:solidFill>
                <a:latin typeface="Book Antiqua" pitchFamily="18" charset="0"/>
              </a:rPr>
              <a:t>Power Plot</a:t>
            </a:r>
          </a:p>
        </p:txBody>
      </p:sp>
      <p:pic>
        <p:nvPicPr>
          <p:cNvPr id="11266" name="Picture 2" descr="C:\Users\q0heclo9\AppData\Local\Temp\1\SNAGHTML163b4e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295400"/>
            <a:ext cx="6172200" cy="54833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User Designed Plot Example</a:t>
            </a:r>
          </a:p>
        </p:txBody>
      </p:sp>
      <p:sp>
        <p:nvSpPr>
          <p:cNvPr id="31748" name="Text Box 12"/>
          <p:cNvSpPr txBox="1">
            <a:spLocks noChangeArrowheads="1"/>
          </p:cNvSpPr>
          <p:nvPr/>
        </p:nvSpPr>
        <p:spPr bwMode="auto">
          <a:xfrm>
            <a:off x="457200" y="1600200"/>
            <a:ext cx="2971800" cy="2438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177800" indent="-177800" eaLnBrk="1" hangingPunct="1">
              <a:lnSpc>
                <a:spcPct val="90000"/>
              </a:lnSpc>
              <a:spcBef>
                <a:spcPct val="4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 dirty="0">
                <a:latin typeface="+mn-lt"/>
              </a:rPr>
              <a:t> Bring up the default plot</a:t>
            </a:r>
          </a:p>
          <a:p>
            <a:pPr marL="177800" indent="-177800" eaLnBrk="1" hangingPunct="1">
              <a:lnSpc>
                <a:spcPct val="90000"/>
              </a:lnSpc>
              <a:spcBef>
                <a:spcPct val="4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800" dirty="0">
                <a:latin typeface="+mn-lt"/>
              </a:rPr>
              <a:t> Open the “Select Plot Variables” </a:t>
            </a:r>
            <a:r>
              <a:rPr lang="en-US" sz="2800" dirty="0" err="1">
                <a:latin typeface="+mn-lt"/>
              </a:rPr>
              <a:t>dialoge</a:t>
            </a:r>
            <a:endParaRPr lang="en-US" sz="2800" dirty="0">
              <a:latin typeface="+mn-lt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799" y="1600201"/>
            <a:ext cx="5615723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Users\q0heclo9\AppData\Local\Temp\1\SNAGHTML16495ec7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686175"/>
            <a:ext cx="4533900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Designed Plot Example</a:t>
            </a:r>
          </a:p>
        </p:txBody>
      </p:sp>
      <p:pic>
        <p:nvPicPr>
          <p:cNvPr id="91138" name="Picture 2" descr="C:\Users\q0heclo9\AppData\Local\Temp\1\SNAGHTML16516f7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1"/>
            <a:ext cx="4267200" cy="2841812"/>
          </a:xfrm>
          <a:prstGeom prst="rect">
            <a:avLst/>
          </a:prstGeom>
          <a:noFill/>
        </p:spPr>
      </p:pic>
      <p:pic>
        <p:nvPicPr>
          <p:cNvPr id="91140" name="Picture 4" descr="C:\Users\q0heclo9\AppData\Local\Temp\1\SNAGHTML16523a6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2450" y="3561863"/>
            <a:ext cx="4705350" cy="32199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Save Custom Plots for reuse</a:t>
            </a: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676400"/>
            <a:ext cx="2162175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q0heclo9\AppData\Local\Temp\1\SNAGHTML1659c42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2286000"/>
            <a:ext cx="2847975" cy="2019301"/>
          </a:xfrm>
          <a:prstGeom prst="rect">
            <a:avLst/>
          </a:prstGeom>
          <a:noFill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419600"/>
            <a:ext cx="33909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Hydropower Data 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43050"/>
            <a:ext cx="4191000" cy="5010150"/>
          </a:xfrm>
        </p:spPr>
        <p:txBody>
          <a:bodyPr/>
          <a:lstStyle/>
          <a:p>
            <a:pPr>
              <a:spcBef>
                <a:spcPts val="600"/>
              </a:spcBef>
              <a:buNone/>
            </a:pPr>
            <a:r>
              <a:rPr lang="en-US" sz="2800" b="1" dirty="0"/>
              <a:t>Physical Data</a:t>
            </a:r>
          </a:p>
          <a:p>
            <a:pPr marL="228600">
              <a:spcBef>
                <a:spcPts val="0"/>
              </a:spcBef>
            </a:pPr>
            <a:r>
              <a:rPr lang="en-US" sz="2800" dirty="0"/>
              <a:t>Add Power Plant</a:t>
            </a:r>
          </a:p>
          <a:p>
            <a:pPr marL="228600">
              <a:spcBef>
                <a:spcPts val="0"/>
              </a:spcBef>
            </a:pPr>
            <a:r>
              <a:rPr lang="en-US" sz="2800" dirty="0"/>
              <a:t>Define Power Plant Data</a:t>
            </a:r>
          </a:p>
          <a:p>
            <a:pPr marL="514350" lvl="1">
              <a:spcBef>
                <a:spcPts val="0"/>
              </a:spcBef>
            </a:pPr>
            <a:r>
              <a:rPr lang="en-US" sz="2200" b="1" i="1" dirty="0"/>
              <a:t>Outlet</a:t>
            </a:r>
            <a:r>
              <a:rPr lang="en-US" sz="2200" dirty="0"/>
              <a:t> Capacity</a:t>
            </a:r>
          </a:p>
          <a:p>
            <a:pPr marL="514350" lvl="1">
              <a:spcBef>
                <a:spcPts val="0"/>
              </a:spcBef>
            </a:pPr>
            <a:r>
              <a:rPr lang="en-US" sz="2200" dirty="0"/>
              <a:t>Power </a:t>
            </a:r>
            <a:r>
              <a:rPr lang="en-US" sz="2200" b="1" i="1" dirty="0"/>
              <a:t>Capacity</a:t>
            </a:r>
          </a:p>
          <a:p>
            <a:pPr marL="514350" lvl="1">
              <a:spcBef>
                <a:spcPts val="0"/>
              </a:spcBef>
            </a:pPr>
            <a:r>
              <a:rPr lang="en-US" sz="2200" b="1" i="1" dirty="0"/>
              <a:t>Efficiency</a:t>
            </a:r>
          </a:p>
          <a:p>
            <a:pPr marL="514350" lvl="1">
              <a:spcBef>
                <a:spcPts val="0"/>
              </a:spcBef>
            </a:pPr>
            <a:r>
              <a:rPr lang="en-US" sz="2200" dirty="0"/>
              <a:t>Losses</a:t>
            </a:r>
          </a:p>
          <a:p>
            <a:pPr marL="800100" lvl="2">
              <a:spcBef>
                <a:spcPts val="0"/>
              </a:spcBef>
            </a:pPr>
            <a:r>
              <a:rPr lang="en-US" sz="2200" b="1" i="1" dirty="0"/>
              <a:t>Station Use</a:t>
            </a:r>
          </a:p>
          <a:p>
            <a:pPr marL="800100" lvl="2">
              <a:spcBef>
                <a:spcPts val="0"/>
              </a:spcBef>
            </a:pPr>
            <a:r>
              <a:rPr lang="en-US" sz="2200" b="1" i="1" dirty="0"/>
              <a:t>Hyd. Losses</a:t>
            </a:r>
          </a:p>
          <a:p>
            <a:pPr marL="514350" lvl="1">
              <a:spcBef>
                <a:spcPts val="0"/>
              </a:spcBef>
            </a:pPr>
            <a:r>
              <a:rPr lang="en-US" sz="2200" b="1" i="1" dirty="0"/>
              <a:t>Operating Limits</a:t>
            </a:r>
          </a:p>
          <a:p>
            <a:pPr marL="228600" lvl="1" indent="0">
              <a:spcBef>
                <a:spcPts val="0"/>
              </a:spcBef>
              <a:buNone/>
            </a:pPr>
            <a:endParaRPr lang="en-US" sz="2200" b="1" i="1" dirty="0"/>
          </a:p>
          <a:p>
            <a:pPr marL="285750">
              <a:spcBef>
                <a:spcPts val="0"/>
              </a:spcBef>
            </a:pPr>
            <a:r>
              <a:rPr lang="en-US" sz="2800" dirty="0"/>
              <a:t>Add </a:t>
            </a:r>
            <a:r>
              <a:rPr lang="en-US" sz="2800" dirty="0" err="1"/>
              <a:t>Tailwater</a:t>
            </a:r>
            <a:r>
              <a:rPr lang="en-US" sz="2800" dirty="0"/>
              <a:t> Elevation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918E87-8132-404F-9202-D206299283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707017"/>
            <a:ext cx="2866667" cy="23142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350DDD-0257-4C76-910D-81FB78FE87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4185270"/>
            <a:ext cx="4104762" cy="5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</a:t>
            </a:r>
          </a:p>
        </p:txBody>
      </p:sp>
      <p:sp>
        <p:nvSpPr>
          <p:cNvPr id="3379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563688"/>
            <a:ext cx="8534400" cy="4532312"/>
          </a:xfrm>
        </p:spPr>
        <p:txBody>
          <a:bodyPr/>
          <a:lstStyle/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In the Reservoir Editor, Physical Tab…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Add Power Plant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Define Power Plant Parameters 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Add Tailwater 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In the Reservoir Editor, Operations Tab…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Add Hydropower Rule to an Operating Zone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Specify Hydropower Requirements </a:t>
            </a:r>
          </a:p>
          <a:p>
            <a:pPr lvl="1" eaLnBrk="1" hangingPunct="1">
              <a:lnSpc>
                <a:spcPct val="85000"/>
              </a:lnSpc>
              <a:spcBef>
                <a:spcPct val="10000"/>
              </a:spcBef>
            </a:pPr>
            <a:r>
              <a:rPr lang="en-US" sz="2400" dirty="0"/>
              <a:t>Specify Release Allocation Type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r>
              <a:rPr lang="en-US" sz="2800" dirty="0"/>
              <a:t>Analyze results with plots and reports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Power Plant</a:t>
            </a:r>
          </a:p>
        </p:txBody>
      </p:sp>
      <p:sp>
        <p:nvSpPr>
          <p:cNvPr id="6147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43050"/>
            <a:ext cx="5181600" cy="1352550"/>
          </a:xfrm>
        </p:spPr>
        <p:txBody>
          <a:bodyPr/>
          <a:lstStyle/>
          <a:p>
            <a:pPr marL="365760" lvl="1"/>
            <a:r>
              <a:rPr lang="en-US" b="1" dirty="0"/>
              <a:t>Add</a:t>
            </a:r>
            <a:r>
              <a:rPr lang="en-US" dirty="0"/>
              <a:t> </a:t>
            </a:r>
            <a:r>
              <a:rPr lang="en-US" b="1" dirty="0"/>
              <a:t>Power Plant</a:t>
            </a:r>
          </a:p>
          <a:p>
            <a:pPr marL="971550" lvl="1" indent="-514350">
              <a:spcBef>
                <a:spcPts val="0"/>
              </a:spcBef>
              <a:buAutoNum type="alphaLcParenR"/>
            </a:pPr>
            <a:r>
              <a:rPr lang="en-US" sz="2400" dirty="0"/>
              <a:t>Use component-specific menu</a:t>
            </a:r>
          </a:p>
          <a:p>
            <a:pPr marL="971550" lvl="1" indent="-514350">
              <a:spcBef>
                <a:spcPts val="0"/>
              </a:spcBef>
              <a:buAutoNum type="alphaLcParenR"/>
            </a:pPr>
            <a:r>
              <a:rPr lang="en-US" sz="2400" dirty="0"/>
              <a:t>Use right-click shortcut menu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895600"/>
            <a:ext cx="25908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2895600"/>
            <a:ext cx="23526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2895600"/>
            <a:ext cx="2618324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Power Plant Data-Outlet Capacity</a:t>
            </a:r>
          </a:p>
        </p:txBody>
      </p:sp>
      <p:sp>
        <p:nvSpPr>
          <p:cNvPr id="10243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563688"/>
            <a:ext cx="4191000" cy="4532312"/>
          </a:xfrm>
        </p:spPr>
        <p:txBody>
          <a:bodyPr/>
          <a:lstStyle/>
          <a:p>
            <a:pPr eaLnBrk="1" hangingPunct="1"/>
            <a:r>
              <a:rPr lang="en-US" sz="2800" dirty="0"/>
              <a:t>Physical Powerhouse Capacity </a:t>
            </a:r>
          </a:p>
          <a:p>
            <a:pPr lvl="1" eaLnBrk="1" hangingPunct="1"/>
            <a:r>
              <a:rPr lang="en-US" sz="2400" dirty="0"/>
              <a:t>Elevation </a:t>
            </a:r>
            <a:r>
              <a:rPr lang="en-US" sz="2400" dirty="0" err="1"/>
              <a:t>vs</a:t>
            </a:r>
            <a:r>
              <a:rPr lang="en-US" sz="2400" dirty="0"/>
              <a:t> Flow</a:t>
            </a:r>
          </a:p>
          <a:p>
            <a:pPr eaLnBrk="1" hangingPunct="1"/>
            <a:r>
              <a:rPr lang="en-US" sz="2800" dirty="0"/>
              <a:t>Limits Flow for power generation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477CEF-85BF-456C-85D2-3B818B7A1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599" y="1752600"/>
            <a:ext cx="4879975" cy="43626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Power Plant Data-Power Capacity</a:t>
            </a:r>
          </a:p>
        </p:txBody>
      </p:sp>
      <p:sp>
        <p:nvSpPr>
          <p:cNvPr id="11267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0"/>
            <a:ext cx="6477000" cy="3962400"/>
          </a:xfrm>
        </p:spPr>
        <p:txBody>
          <a:bodyPr/>
          <a:lstStyle/>
          <a:p>
            <a:pPr eaLnBrk="1" hangingPunct="1">
              <a:spcBef>
                <a:spcPts val="300"/>
              </a:spcBef>
            </a:pPr>
            <a:r>
              <a:rPr lang="en-US" sz="2800" dirty="0"/>
              <a:t>Select </a:t>
            </a:r>
            <a:r>
              <a:rPr lang="en-US" sz="2800" i="1" dirty="0"/>
              <a:t>Capacity</a:t>
            </a:r>
            <a:r>
              <a:rPr lang="en-US" sz="2800" dirty="0"/>
              <a:t> tab in Power Plant dialog</a:t>
            </a:r>
          </a:p>
          <a:p>
            <a:pPr eaLnBrk="1" hangingPunct="1">
              <a:spcBef>
                <a:spcPts val="300"/>
              </a:spcBef>
            </a:pPr>
            <a:r>
              <a:rPr lang="en-US" sz="2800" dirty="0"/>
              <a:t>Enter the Installed Capacity (MW). </a:t>
            </a:r>
          </a:p>
          <a:p>
            <a:pPr eaLnBrk="1" hangingPunct="1">
              <a:spcBef>
                <a:spcPts val="300"/>
              </a:spcBef>
            </a:pPr>
            <a:endParaRPr lang="en-US" sz="2800" dirty="0"/>
          </a:p>
          <a:p>
            <a:pPr marL="0" indent="0" eaLnBrk="1" hangingPunct="1">
              <a:spcBef>
                <a:spcPts val="300"/>
              </a:spcBef>
              <a:buNone/>
            </a:pPr>
            <a:r>
              <a:rPr lang="en-US" sz="2800" dirty="0"/>
              <a:t> </a:t>
            </a:r>
          </a:p>
          <a:p>
            <a:pPr eaLnBrk="1" hangingPunct="1">
              <a:spcBef>
                <a:spcPts val="300"/>
              </a:spcBef>
            </a:pPr>
            <a:r>
              <a:rPr lang="en-US" sz="2800" dirty="0"/>
              <a:t>Select the </a:t>
            </a:r>
            <a:r>
              <a:rPr lang="en-US" sz="2800" i="1" dirty="0"/>
              <a:t>Variable Capacity </a:t>
            </a:r>
            <a:r>
              <a:rPr lang="en-US" sz="2800" dirty="0"/>
              <a:t>option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Installed Capacity with Overload factor</a:t>
            </a:r>
          </a:p>
          <a:p>
            <a:pPr lvl="2" eaLnBrk="1" hangingPunct="1">
              <a:spcBef>
                <a:spcPts val="300"/>
              </a:spcBef>
            </a:pPr>
            <a:r>
              <a:rPr lang="en-US" sz="2200" dirty="0"/>
              <a:t>Enter the Overload Factor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Function of Reservoir Elevation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Function of Reservoir Storage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Function of Release</a:t>
            </a:r>
          </a:p>
          <a:p>
            <a:pPr lvl="1" eaLnBrk="1" hangingPunct="1">
              <a:spcBef>
                <a:spcPts val="300"/>
              </a:spcBef>
            </a:pPr>
            <a:r>
              <a:rPr lang="en-US" sz="2400" dirty="0"/>
              <a:t>Function of Operating Head</a:t>
            </a:r>
          </a:p>
          <a:p>
            <a:pPr lvl="1" eaLnBrk="1" hangingPunct="1"/>
            <a:endParaRPr lang="en-US" sz="2400" dirty="0"/>
          </a:p>
          <a:p>
            <a:pPr lvl="1" eaLnBrk="1" hangingPunct="1"/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22C074-1B52-4AC1-B80F-5A603DA92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2514600"/>
            <a:ext cx="2962450" cy="6058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11824F-AC73-4070-AED1-63F1357BA1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812" y="4425462"/>
            <a:ext cx="3836988" cy="1817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Power Plant Data-Plant Efficiency</a:t>
            </a:r>
          </a:p>
        </p:txBody>
      </p:sp>
      <p:sp>
        <p:nvSpPr>
          <p:cNvPr id="12291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0"/>
            <a:ext cx="8305800" cy="2590800"/>
          </a:xfrm>
        </p:spPr>
        <p:txBody>
          <a:bodyPr/>
          <a:lstStyle/>
          <a:p>
            <a:pPr eaLnBrk="1" hangingPunct="1"/>
            <a:r>
              <a:rPr lang="en-US" sz="2800" dirty="0"/>
              <a:t>Select </a:t>
            </a:r>
            <a:r>
              <a:rPr lang="en-US" sz="2800" i="1" dirty="0"/>
              <a:t>Efficiency</a:t>
            </a:r>
            <a:r>
              <a:rPr lang="en-US" sz="2800" dirty="0"/>
              <a:t> tab in Power Plant dialog</a:t>
            </a:r>
          </a:p>
          <a:p>
            <a:pPr eaLnBrk="1" hangingPunct="1"/>
            <a:r>
              <a:rPr lang="en-US" sz="2800" dirty="0"/>
              <a:t>Select the </a:t>
            </a:r>
            <a:r>
              <a:rPr lang="en-US" sz="2800" i="1" dirty="0"/>
              <a:t>Efficiency Method </a:t>
            </a:r>
            <a:r>
              <a:rPr lang="en-US" sz="2800" dirty="0"/>
              <a:t>option</a:t>
            </a:r>
          </a:p>
          <a:p>
            <a:pPr lvl="1" eaLnBrk="1" hangingPunct="1"/>
            <a:r>
              <a:rPr lang="en-US" sz="2000" dirty="0"/>
              <a:t>Constant</a:t>
            </a:r>
          </a:p>
          <a:p>
            <a:pPr lvl="1" eaLnBrk="1" hangingPunct="1"/>
            <a:r>
              <a:rPr lang="en-US" sz="2000" dirty="0"/>
              <a:t>Function of Reservoir Elevation</a:t>
            </a:r>
          </a:p>
          <a:p>
            <a:pPr lvl="1" eaLnBrk="1" hangingPunct="1"/>
            <a:r>
              <a:rPr lang="en-US" sz="2000" dirty="0"/>
              <a:t>Function of Release</a:t>
            </a:r>
          </a:p>
          <a:p>
            <a:pPr lvl="1" eaLnBrk="1" hangingPunct="1"/>
            <a:r>
              <a:rPr lang="en-US" sz="2000" dirty="0"/>
              <a:t>Function of Operating Head</a:t>
            </a:r>
          </a:p>
          <a:p>
            <a:pPr lvl="1" eaLnBrk="1" hangingPunct="1"/>
            <a:r>
              <a:rPr lang="en-US" sz="2000" dirty="0"/>
              <a:t>Hill Curve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F78AFF-05C2-4B17-86CB-4E9B58537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864" y="4572000"/>
            <a:ext cx="4209524" cy="1695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Power Plant Data-Station Use</a:t>
            </a:r>
          </a:p>
        </p:txBody>
      </p:sp>
      <p:sp>
        <p:nvSpPr>
          <p:cNvPr id="13315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1"/>
            <a:ext cx="8305800" cy="1828800"/>
          </a:xfrm>
        </p:spPr>
        <p:txBody>
          <a:bodyPr/>
          <a:lstStyle/>
          <a:p>
            <a:pPr eaLnBrk="1" hangingPunct="1"/>
            <a:r>
              <a:rPr lang="en-US" sz="2800" dirty="0"/>
              <a:t>Select </a:t>
            </a:r>
            <a:r>
              <a:rPr lang="en-US" sz="2800" i="1" dirty="0"/>
              <a:t>Station Use </a:t>
            </a:r>
            <a:r>
              <a:rPr lang="en-US" sz="2800" dirty="0"/>
              <a:t>tab in Power Plant dialog</a:t>
            </a:r>
          </a:p>
          <a:p>
            <a:pPr eaLnBrk="1" hangingPunct="1"/>
            <a:endParaRPr lang="en-US" sz="2800" dirty="0"/>
          </a:p>
          <a:p>
            <a:pPr eaLnBrk="1" hangingPunct="1"/>
            <a:r>
              <a:rPr lang="en-US" sz="2800" dirty="0"/>
              <a:t>Select the </a:t>
            </a:r>
            <a:r>
              <a:rPr lang="en-US" sz="2800" i="1" dirty="0"/>
              <a:t>Station Use Method </a:t>
            </a:r>
            <a:r>
              <a:rPr lang="en-US" sz="2800" dirty="0"/>
              <a:t>option</a:t>
            </a:r>
          </a:p>
          <a:p>
            <a:pPr lvl="1" eaLnBrk="1" hangingPunct="1"/>
            <a:r>
              <a:rPr lang="en-US" sz="2000" dirty="0"/>
              <a:t>Constant</a:t>
            </a:r>
          </a:p>
          <a:p>
            <a:pPr lvl="1" eaLnBrk="1" hangingPunct="1"/>
            <a:r>
              <a:rPr lang="en-US" sz="2000" dirty="0"/>
              <a:t>Function of Release</a:t>
            </a:r>
          </a:p>
          <a:p>
            <a:pPr lvl="1" eaLnBrk="1" hangingPunct="1">
              <a:buNone/>
            </a:pPr>
            <a:endParaRPr lang="en-US" sz="2000" dirty="0"/>
          </a:p>
          <a:p>
            <a:pPr lvl="1" eaLnBrk="1" hangingPunct="1">
              <a:buNone/>
            </a:pPr>
            <a:endParaRPr lang="en-US" sz="2000" dirty="0"/>
          </a:p>
          <a:p>
            <a:pPr lvl="1" eaLnBrk="1" hangingPunct="1">
              <a:buNone/>
            </a:pP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9A6F4C-D39D-44E2-9E89-6E3EB8D07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26" y="3886200"/>
            <a:ext cx="4314286" cy="128571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Power Plant Data-Hydraulic Losses</a:t>
            </a:r>
          </a:p>
        </p:txBody>
      </p:sp>
      <p:sp>
        <p:nvSpPr>
          <p:cNvPr id="14339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0"/>
            <a:ext cx="8534400" cy="1981200"/>
          </a:xfrm>
        </p:spPr>
        <p:txBody>
          <a:bodyPr/>
          <a:lstStyle/>
          <a:p>
            <a:pPr eaLnBrk="1" hangingPunct="1"/>
            <a:r>
              <a:rPr lang="en-US" sz="2800" dirty="0"/>
              <a:t>Select </a:t>
            </a:r>
            <a:r>
              <a:rPr lang="en-US" sz="2800" i="1" dirty="0"/>
              <a:t>Hyd. Losses </a:t>
            </a:r>
            <a:r>
              <a:rPr lang="en-US" sz="2800" dirty="0"/>
              <a:t>tab in Power Plant dialog</a:t>
            </a:r>
          </a:p>
          <a:p>
            <a:pPr eaLnBrk="1" hangingPunct="1"/>
            <a:r>
              <a:rPr lang="en-US" sz="2800" dirty="0"/>
              <a:t>Select the </a:t>
            </a:r>
            <a:r>
              <a:rPr lang="en-US" sz="2800" i="1" dirty="0"/>
              <a:t>Hydraulic Losses Method </a:t>
            </a:r>
            <a:r>
              <a:rPr lang="en-US" sz="2800" dirty="0"/>
              <a:t>option</a:t>
            </a:r>
          </a:p>
          <a:p>
            <a:pPr lvl="1" eaLnBrk="1" hangingPunct="1"/>
            <a:r>
              <a:rPr lang="en-US" sz="2000" dirty="0"/>
              <a:t>Constant (feet/meter)</a:t>
            </a:r>
          </a:p>
          <a:p>
            <a:pPr lvl="1" eaLnBrk="1" hangingPunct="1"/>
            <a:r>
              <a:rPr lang="en-US" sz="2000" dirty="0"/>
              <a:t>Function of Release (Release vs. loss)</a:t>
            </a:r>
          </a:p>
          <a:p>
            <a:pPr eaLnBrk="1" hangingPunct="1"/>
            <a:endParaRPr lang="en-US" sz="2800" dirty="0"/>
          </a:p>
          <a:p>
            <a:pPr eaLnBrk="1" hangingPunct="1">
              <a:buNone/>
            </a:pPr>
            <a:endParaRPr lang="en-US" sz="2800" dirty="0"/>
          </a:p>
          <a:p>
            <a:pPr eaLnBrk="1" hangingPunct="1">
              <a:buNone/>
            </a:pPr>
            <a:endParaRPr lang="en-US" sz="2800" dirty="0"/>
          </a:p>
          <a:p>
            <a:pPr eaLnBrk="1" hangingPunct="1">
              <a:spcBef>
                <a:spcPts val="600"/>
              </a:spcBef>
            </a:pPr>
            <a:r>
              <a:rPr lang="en-US" sz="2800" dirty="0"/>
              <a:t>Hydraulic Loss is subtracted from Gross Head in power computations.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949086-E850-4139-9DFC-32B3F92BB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352800"/>
            <a:ext cx="4257143" cy="12857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30202</TotalTime>
  <Words>810</Words>
  <Application>Microsoft Office PowerPoint</Application>
  <PresentationFormat>On-screen Show (4:3)</PresentationFormat>
  <Paragraphs>287</Paragraphs>
  <Slides>30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Book Antiqua</vt:lpstr>
      <vt:lpstr>Calibri</vt:lpstr>
      <vt:lpstr>Garamond</vt:lpstr>
      <vt:lpstr>Tahoma</vt:lpstr>
      <vt:lpstr>Times New Roman</vt:lpstr>
      <vt:lpstr>Wingdings</vt:lpstr>
      <vt:lpstr>2_Layers</vt:lpstr>
      <vt:lpstr>Hydropower Simulation</vt:lpstr>
      <vt:lpstr>Objectives</vt:lpstr>
      <vt:lpstr>Hydropower Data </vt:lpstr>
      <vt:lpstr>Add a Power Plant</vt:lpstr>
      <vt:lpstr>Power Plant Data-Outlet Capacity</vt:lpstr>
      <vt:lpstr>Power Plant Data-Power Capacity</vt:lpstr>
      <vt:lpstr>Power Plant Data-Plant Efficiency</vt:lpstr>
      <vt:lpstr>Power Plant Data-Station Use</vt:lpstr>
      <vt:lpstr>Power Plant Data-Hydraulic Losses</vt:lpstr>
      <vt:lpstr>Power Plant Data- Operating Limits</vt:lpstr>
      <vt:lpstr>Add Tailwater Elevation</vt:lpstr>
      <vt:lpstr>Define Tailwater Elevation</vt:lpstr>
      <vt:lpstr>PowerPoint Presentation</vt:lpstr>
      <vt:lpstr>PowerPoint Presentation</vt:lpstr>
      <vt:lpstr>PowerPoint Presentation</vt:lpstr>
      <vt:lpstr>Power Generation Pattern</vt:lpstr>
      <vt:lpstr>Power Generation Pattern</vt:lpstr>
      <vt:lpstr>PowerPoint Presentation</vt:lpstr>
      <vt:lpstr>PowerPoint Presentation</vt:lpstr>
      <vt:lpstr>PowerPoint Presentation</vt:lpstr>
      <vt:lpstr>Release Allocation - What?</vt:lpstr>
      <vt:lpstr>Release Allocation – How?</vt:lpstr>
      <vt:lpstr>Release Allocation</vt:lpstr>
      <vt:lpstr>PowerPoint Presentation</vt:lpstr>
      <vt:lpstr>PowerPoint Presentation</vt:lpstr>
      <vt:lpstr>PowerPoint Presentation</vt:lpstr>
      <vt:lpstr>User Designed Plot Example</vt:lpstr>
      <vt:lpstr>User Designed Plot Example</vt:lpstr>
      <vt:lpstr>Save Custom Plots for reuse</vt:lpstr>
      <vt:lpstr>Summary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Flood Control Simulation with HEC-RES Sim</dc:title>
  <dc:creator>Dan Barcellos;Joan.Klipsch@usace.army.mil;Sara.M.O'Connell@usace.army.mil</dc:creator>
  <cp:lastModifiedBy>Ostadrahimi, Leila CIV USARMY CEIWR-HEC (US)</cp:lastModifiedBy>
  <cp:revision>410</cp:revision>
  <cp:lastPrinted>2016-02-04T18:41:54Z</cp:lastPrinted>
  <dcterms:created xsi:type="dcterms:W3CDTF">2000-06-12T16:30:25Z</dcterms:created>
  <dcterms:modified xsi:type="dcterms:W3CDTF">2022-01-05T08:19:41Z</dcterms:modified>
</cp:coreProperties>
</file>