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3" r:id="rId1"/>
  </p:sldMasterIdLst>
  <p:notesMasterIdLst>
    <p:notesMasterId r:id="rId24"/>
  </p:notesMasterIdLst>
  <p:handoutMasterIdLst>
    <p:handoutMasterId r:id="rId25"/>
  </p:handoutMasterIdLst>
  <p:sldIdLst>
    <p:sldId id="256" r:id="rId2"/>
    <p:sldId id="436" r:id="rId3"/>
    <p:sldId id="364" r:id="rId4"/>
    <p:sldId id="352" r:id="rId5"/>
    <p:sldId id="348" r:id="rId6"/>
    <p:sldId id="406" r:id="rId7"/>
    <p:sldId id="351" r:id="rId8"/>
    <p:sldId id="359" r:id="rId9"/>
    <p:sldId id="415" r:id="rId10"/>
    <p:sldId id="417" r:id="rId11"/>
    <p:sldId id="420" r:id="rId12"/>
    <p:sldId id="397" r:id="rId13"/>
    <p:sldId id="423" r:id="rId14"/>
    <p:sldId id="422" r:id="rId15"/>
    <p:sldId id="432" r:id="rId16"/>
    <p:sldId id="434" r:id="rId17"/>
    <p:sldId id="342" r:id="rId18"/>
    <p:sldId id="306" r:id="rId19"/>
    <p:sldId id="321" r:id="rId20"/>
    <p:sldId id="435" r:id="rId21"/>
    <p:sldId id="419" r:id="rId22"/>
    <p:sldId id="437" r:id="rId23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37">
          <p15:clr>
            <a:srgbClr val="A4A3A4"/>
          </p15:clr>
        </p15:guide>
        <p15:guide id="2" pos="5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CBCBBE"/>
    <a:srgbClr val="000066"/>
    <a:srgbClr val="FF6600"/>
    <a:srgbClr val="3366FF"/>
    <a:srgbClr val="0000CC"/>
    <a:srgbClr val="33CCFF"/>
    <a:srgbClr val="FF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5" autoAdjust="0"/>
    <p:restoredTop sz="93282" autoAdjust="0"/>
  </p:normalViewPr>
  <p:slideViewPr>
    <p:cSldViewPr snapToGrid="0" showGuides="1">
      <p:cViewPr varScale="1">
        <p:scale>
          <a:sx n="124" d="100"/>
          <a:sy n="124" d="100"/>
        </p:scale>
        <p:origin x="102" y="108"/>
      </p:cViewPr>
      <p:guideLst>
        <p:guide orient="horz" pos="1737"/>
        <p:guide pos="5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2" d="100"/>
          <a:sy n="92" d="100"/>
        </p:scale>
        <p:origin x="2502" y="102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75771" y="208307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918" y="208307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2.3-L-10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75771" y="8999331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Hanbali</a:t>
            </a:r>
            <a:r>
              <a:rPr lang="en-US" dirty="0"/>
              <a:t> 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919" y="8999331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9351D25-818C-4D4F-9AE5-5F6F8CBA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754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2.3-L-10</a:t>
            </a:r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19138"/>
            <a:ext cx="50022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5200">
              <a:defRPr sz="1000"/>
            </a:lvl1pPr>
          </a:lstStyle>
          <a:p>
            <a:pPr>
              <a:defRPr/>
            </a:pPr>
            <a:r>
              <a:rPr lang="en-US" dirty="0"/>
              <a:t>Hanbali 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000"/>
            </a:lvl1pPr>
          </a:lstStyle>
          <a:p>
            <a:pPr>
              <a:defRPr/>
            </a:pPr>
            <a:fld id="{847ABDD0-7048-41B7-9985-6032E9CCB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9425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D46A7-2BC3-49D0-BF26-13C7E6ABD71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78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5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200" algn="l"/>
                <a:tab pos="16049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4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EB7DA7-3DBD-4CAD-9B17-2136762F02A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56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2.2-L-08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Klipsch-Hanbali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47ABDD0-7048-41B7-9985-6032E9CCBC9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84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6448B7-18FC-42DF-9C5A-19F00739BB0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50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1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27136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1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90204D94-9DA0-4006-845C-07256AE6A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83058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4124325"/>
            <a:ext cx="83058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270339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70340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03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0344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0345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0" descr="iDownload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1" descr="iDownloa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Rule-Based </a:t>
            </a:r>
            <a:br>
              <a:rPr lang="en-US" dirty="0"/>
            </a:br>
            <a:r>
              <a:rPr lang="en-US" dirty="0"/>
              <a:t>Reservoir Operation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HEC-ResSim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Allowable Range of Releases &amp; Release Decision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780547" y="1459832"/>
            <a:ext cx="4231105" cy="5342020"/>
          </a:xfrm>
        </p:spPr>
        <p:txBody>
          <a:bodyPr/>
          <a:lstStyle/>
          <a:p>
            <a:r>
              <a:rPr lang="en-US" sz="2000" dirty="0"/>
              <a:t>Guide Curve Release is inherently   a Specified Limit</a:t>
            </a:r>
          </a:p>
          <a:p>
            <a:endParaRPr lang="en-US" sz="500" dirty="0"/>
          </a:p>
          <a:p>
            <a:r>
              <a:rPr lang="en-US" sz="2000" dirty="0"/>
              <a:t>When the Guide Curve Release is above the Final Allowable Range of Releases, the Release Decision will be the upper limit of the Final Allowable Range of Releases</a:t>
            </a:r>
          </a:p>
          <a:p>
            <a:endParaRPr lang="en-US" sz="500" dirty="0"/>
          </a:p>
          <a:p>
            <a:r>
              <a:rPr lang="en-US" sz="2000" dirty="0"/>
              <a:t>When the Guide Curve Release is below the Final Allowable Range of Releases, the Release Decision will be the lower limit of the Final Allowable Range of Releases</a:t>
            </a:r>
          </a:p>
          <a:p>
            <a:endParaRPr lang="en-US" sz="500" dirty="0"/>
          </a:p>
          <a:p>
            <a:r>
              <a:rPr lang="en-US" sz="2000" dirty="0"/>
              <a:t>When the Guide Curve Release is within the Final Allowable Range of Releases, the Release Decision will be the Guide Curve Release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55492" y="247420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9417" y="1597907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30569" y="2452032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8819" y="244940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793053" y="1560597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9198" y="1602593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0666" y="1607132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Muliple</a:t>
            </a:r>
            <a:r>
              <a:rPr lang="en-US" dirty="0"/>
              <a:t>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sp>
        <p:nvSpPr>
          <p:cNvPr id="14" name="Content Placeholder 6"/>
          <p:cNvSpPr>
            <a:spLocks noGrp="1"/>
          </p:cNvSpPr>
          <p:nvPr>
            <p:ph idx="1"/>
          </p:nvPr>
        </p:nvSpPr>
        <p:spPr>
          <a:xfrm>
            <a:off x="4780547" y="1459832"/>
            <a:ext cx="4231105" cy="5342020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For two or more Maximum Limits, the </a:t>
            </a:r>
            <a:r>
              <a:rPr lang="en-US" sz="2000" i="1" dirty="0"/>
              <a:t>LOWEST</a:t>
            </a:r>
            <a:r>
              <a:rPr lang="en-US" sz="2000" dirty="0"/>
              <a:t> maximum limit wins</a:t>
            </a:r>
            <a:endParaRPr lang="en-US" sz="500" dirty="0"/>
          </a:p>
          <a:p>
            <a:endParaRPr lang="en-US" sz="2000" dirty="0"/>
          </a:p>
          <a:p>
            <a:r>
              <a:rPr lang="en-US" sz="2000" dirty="0"/>
              <a:t>For two or more Minimum Limits, the </a:t>
            </a:r>
            <a:r>
              <a:rPr lang="en-US" sz="2000" i="1" dirty="0"/>
              <a:t>HIGHEST</a:t>
            </a:r>
            <a:r>
              <a:rPr lang="en-US" sz="2000" dirty="0"/>
              <a:t> minimum limit wins</a:t>
            </a:r>
            <a:endParaRPr lang="en-US" sz="500" dirty="0"/>
          </a:p>
          <a:p>
            <a:endParaRPr lang="en-US" sz="2000" dirty="0"/>
          </a:p>
          <a:p>
            <a:endParaRPr lang="en-US" sz="500" dirty="0"/>
          </a:p>
          <a:p>
            <a:r>
              <a:rPr lang="en-US" sz="2000" dirty="0"/>
              <a:t>For Compatible Limits, any rule prioritization  order would result in the same Final Range of Allowable Releases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0041" y="2458569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2372" y="161078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8550" y="2453168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3494" y="2455023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793053" y="1560597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6974" y="161280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4261" y="1617141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8550" y="2455023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4780547" y="1459832"/>
            <a:ext cx="4231105" cy="53420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1345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sz="2000" kern="0" dirty="0">
              <a:solidFill>
                <a:srgbClr val="01345F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000" kern="0" dirty="0">
                <a:solidFill>
                  <a:srgbClr val="01345F"/>
                </a:solidFill>
                <a:latin typeface="+mn-lt"/>
              </a:rPr>
              <a:t>When different limits conflict, lower priority Limits are violated  and the Final Allowable Range of Releases is determined based on the highest priority limits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1345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1345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1345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134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 Capacity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134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limits always have a higher priority than Operating Rule Limits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endParaRPr lang="en-US" sz="2000" kern="0" baseline="0" dirty="0">
              <a:solidFill>
                <a:srgbClr val="01345F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394" y="162143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686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print"/>
          <a:srcRect r="43074"/>
          <a:stretch>
            <a:fillRect/>
          </a:stretch>
        </p:blipFill>
        <p:spPr bwMode="auto">
          <a:xfrm>
            <a:off x="340200" y="3175"/>
            <a:ext cx="35786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7586" y="1407904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4846" y="4158310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3030"/>
          <a:stretch>
            <a:fillRect/>
          </a:stretch>
        </p:blipFill>
        <p:spPr bwMode="auto">
          <a:xfrm>
            <a:off x="352425" y="0"/>
            <a:ext cx="358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175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 useBgFill="1">
        <p:nvSpPr>
          <p:cNvPr id="2" name="TextBox 1">
            <a:extLst>
              <a:ext uri="{FF2B5EF4-FFF2-40B4-BE49-F238E27FC236}">
                <a16:creationId xmlns:a16="http://schemas.microsoft.com/office/drawing/2014/main" id="{3E3A9DC4-59C0-9114-5CF3-EEF85871D9CF}"/>
              </a:ext>
            </a:extLst>
          </p:cNvPr>
          <p:cNvSpPr txBox="1"/>
          <p:nvPr/>
        </p:nvSpPr>
        <p:spPr>
          <a:xfrm>
            <a:off x="1295882" y="3253651"/>
            <a:ext cx="369332" cy="366065"/>
          </a:xfrm>
          <a:prstGeom prst="rect">
            <a:avLst/>
          </a:prstGeom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Min</a:t>
            </a:r>
          </a:p>
        </p:txBody>
      </p:sp>
      <p:sp useBgFill="1">
        <p:nvSpPr>
          <p:cNvPr id="3" name="TextBox 2">
            <a:extLst>
              <a:ext uri="{FF2B5EF4-FFF2-40B4-BE49-F238E27FC236}">
                <a16:creationId xmlns:a16="http://schemas.microsoft.com/office/drawing/2014/main" id="{BAC9962C-D3AA-F128-0640-F142BE8E604A}"/>
              </a:ext>
            </a:extLst>
          </p:cNvPr>
          <p:cNvSpPr txBox="1"/>
          <p:nvPr/>
        </p:nvSpPr>
        <p:spPr>
          <a:xfrm>
            <a:off x="1295882" y="5980202"/>
            <a:ext cx="369332" cy="366065"/>
          </a:xfrm>
          <a:prstGeom prst="rect">
            <a:avLst/>
          </a:prstGeom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Min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Rule Types &amp; Assignment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135924" y="1332606"/>
            <a:ext cx="7620000" cy="4719638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B050"/>
                </a:solidFill>
              </a:rPr>
              <a:t>Release Function (at-site) 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B050"/>
                </a:solidFill>
              </a:rPr>
              <a:t>Flow Rate of Change Limit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B050"/>
                </a:solidFill>
              </a:rPr>
              <a:t>Elevation Rate of Change Limit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B050"/>
                </a:solidFill>
              </a:rPr>
              <a:t>Downstream Control Function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Induced Surcharge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Tandem Operation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Hydropower – Schedule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Hydropower – Power Guide Curve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rgbClr val="0070C0"/>
                </a:solidFill>
              </a:rPr>
              <a:t>Hydropower – Time Series Requirement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Hydropower – System Schedule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Pump Schedule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10000"/>
              </a:spcBef>
              <a:buClrTx/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User Defined (Scripted)		</a:t>
            </a:r>
          </a:p>
          <a:p>
            <a:pPr marL="609600" indent="-60960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endParaRPr lang="en-US" sz="2000" dirty="0">
              <a:solidFill>
                <a:schemeClr val="tx1"/>
              </a:solidFill>
            </a:endParaRPr>
          </a:p>
          <a:p>
            <a:pPr marL="609600" indent="-60960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1139462" y="1346777"/>
            <a:ext cx="8004538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O	D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O	D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	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O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Tx/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O	D	R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*A rule can be applied to: 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O=Outlet     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D=Dam or Group     </a:t>
            </a:r>
          </a:p>
          <a:p>
            <a:pPr marL="609600" marR="0" lvl="0" indent="-609600" algn="l" defTabSz="914400" rtl="0" eaLnBrk="1" fontAlgn="base" latinLnBrk="0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R=Reservoir</a:t>
            </a:r>
          </a:p>
        </p:txBody>
      </p:sp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3" cstate="print"/>
          <a:srcRect l="840" t="764"/>
          <a:stretch>
            <a:fillRect/>
          </a:stretch>
        </p:blipFill>
        <p:spPr>
          <a:xfrm>
            <a:off x="2083878" y="4896738"/>
            <a:ext cx="1591980" cy="1897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Other Complexities…</a:t>
            </a:r>
          </a:p>
        </p:txBody>
      </p:sp>
      <p:sp>
        <p:nvSpPr>
          <p:cNvPr id="33795" name="Rectangle 103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800600"/>
          </a:xfrm>
          <a:noFill/>
        </p:spPr>
        <p:txBody>
          <a:bodyPr anchor="ctr"/>
          <a:lstStyle/>
          <a:p>
            <a:pPr eaLnBrk="1" hangingPunct="1">
              <a:spcBef>
                <a:spcPct val="35000"/>
              </a:spcBef>
            </a:pPr>
            <a:r>
              <a:rPr lang="en-US" sz="2400" dirty="0"/>
              <a:t>Rising/Falling Conditions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Operating for a downstream location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Seasonally Varying Release and Downstream Control Functions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Induced surcharge (minimum required release based on inflow and storage)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Jointly operating multiple reservoirs (for same flow objective and/or a balanced pool state) 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Hydropower rules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And MORE Complexities…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50"/>
            <a:ext cx="8229600" cy="4502150"/>
          </a:xfrm>
          <a:noFill/>
        </p:spPr>
        <p:txBody>
          <a:bodyPr anchor="ctr"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Allocating Releases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000" dirty="0"/>
              <a:t>Prioritizing or Balancing Releases across the reservoir outlets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Outlet Outages and Capacity Overrides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Release overrides 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000" dirty="0"/>
              <a:t>Release specified </a:t>
            </a:r>
            <a:r>
              <a:rPr lang="en-US" sz="2000" dirty="0" err="1"/>
              <a:t>timestep</a:t>
            </a:r>
            <a:r>
              <a:rPr lang="en-US" sz="2000" dirty="0"/>
              <a:t> by </a:t>
            </a:r>
            <a:r>
              <a:rPr lang="en-US" sz="2000" dirty="0" err="1"/>
              <a:t>timestep</a:t>
            </a:r>
            <a:r>
              <a:rPr lang="en-US" sz="2000" dirty="0"/>
              <a:t>;  ignore operating rules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Decision Schedules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000" dirty="0"/>
              <a:t>Allowing the reservoir to make release decisions at intervals greater than the compute time-step.</a:t>
            </a:r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609600" y="1758599"/>
            <a:ext cx="8305800" cy="4857750"/>
          </a:xfrm>
          <a:noFill/>
        </p:spPr>
        <p:txBody>
          <a:bodyPr anchor="t"/>
          <a:lstStyle/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Watershed Simulation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Reservoir Computations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Rule &amp; Limit Types 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Release Decision Games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Release Decision Report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HEC-</a:t>
            </a:r>
            <a:r>
              <a:rPr lang="en-US" dirty="0" err="1"/>
              <a:t>ResSim’s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Release Decision Report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1390650"/>
            <a:ext cx="6342858" cy="534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HEC-</a:t>
            </a:r>
            <a:r>
              <a:rPr lang="en-US" dirty="0" err="1"/>
              <a:t>ResSim’s</a:t>
            </a:r>
            <a:br>
              <a:rPr lang="en-US" dirty="0"/>
            </a:br>
            <a:r>
              <a:rPr lang="en-US" dirty="0"/>
              <a:t>Release Decision Logic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72967" y="1547813"/>
            <a:ext cx="8505497" cy="5071352"/>
          </a:xfrm>
        </p:spPr>
        <p:txBody>
          <a:bodyPr/>
          <a:lstStyle/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Determine 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Apply Overrides (</a:t>
            </a:r>
            <a:r>
              <a:rPr lang="en-US" sz="2800" dirty="0">
                <a:solidFill>
                  <a:srgbClr val="C00000"/>
                </a:solidFill>
              </a:rPr>
              <a:t>Capacity/Release/Elevation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Evaluate 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Respect Rule Priorities &amp; Determine Final Allowable Release Range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Calculate the Desired Guide Curve (GC) Release (</a:t>
            </a:r>
            <a:r>
              <a:rPr lang="en-US" sz="2800" dirty="0">
                <a:solidFill>
                  <a:srgbClr val="C00000"/>
                </a:solidFill>
              </a:rPr>
              <a:t>Specified Limit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Make Final Release Decision at the limit of the allowable range of releases that is closest to the desired GC Release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588" y="2205038"/>
            <a:ext cx="7375525" cy="1085850"/>
          </a:xfrm>
        </p:spPr>
        <p:txBody>
          <a:bodyPr/>
          <a:lstStyle/>
          <a:p>
            <a:pPr algn="ctr"/>
            <a:r>
              <a:rPr lang="en-US" dirty="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043" y="1313522"/>
            <a:ext cx="7615533" cy="5435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1510"/>
            <a:ext cx="9144000" cy="1085850"/>
          </a:xfrm>
        </p:spPr>
        <p:txBody>
          <a:bodyPr/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Watershed Simulation</a:t>
            </a:r>
          </a:p>
        </p:txBody>
      </p:sp>
      <p:pic>
        <p:nvPicPr>
          <p:cNvPr id="48132" name="Picture 4" descr="C:\Users\q0hecfuh\AppData\Local\Temp\1\SNAGHTML150fda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900" y="1647750"/>
            <a:ext cx="2776398" cy="171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Reservoir Release Decision Determinations and Mass Balance Computations</a:t>
            </a:r>
          </a:p>
        </p:txBody>
      </p:sp>
      <p:sp>
        <p:nvSpPr>
          <p:cNvPr id="31" name="Content Placeholder 30"/>
          <p:cNvSpPr>
            <a:spLocks noGrp="1"/>
          </p:cNvSpPr>
          <p:nvPr>
            <p:ph sz="half" idx="1"/>
          </p:nvPr>
        </p:nvSpPr>
        <p:spPr>
          <a:xfrm>
            <a:off x="499110" y="3493770"/>
            <a:ext cx="4133850" cy="2857500"/>
          </a:xfrm>
        </p:spPr>
        <p:txBody>
          <a:bodyPr/>
          <a:lstStyle/>
          <a:p>
            <a:r>
              <a:rPr lang="en-US" dirty="0"/>
              <a:t>Known Variables</a:t>
            </a:r>
          </a:p>
          <a:p>
            <a:pPr marL="628650" lvl="1" indent="-171450">
              <a:buNone/>
            </a:pPr>
            <a:r>
              <a:rPr lang="en-US" dirty="0"/>
              <a:t>	Initial Storage (S</a:t>
            </a:r>
            <a:r>
              <a:rPr lang="en-US" baseline="-25000" dirty="0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  Initial (I</a:t>
            </a:r>
            <a:r>
              <a:rPr lang="en-US" baseline="-25000" dirty="0"/>
              <a:t>t</a:t>
            </a:r>
            <a:r>
              <a:rPr lang="en-US" dirty="0"/>
              <a:t>) and Forecast Inflow (I</a:t>
            </a:r>
            <a:r>
              <a:rPr lang="en-US" baseline="-25000" dirty="0"/>
              <a:t>t+1</a:t>
            </a:r>
            <a:r>
              <a:rPr lang="en-US" dirty="0"/>
              <a:t>) </a:t>
            </a:r>
          </a:p>
          <a:p>
            <a:pPr marL="685800" lvl="1" indent="-228600">
              <a:buNone/>
            </a:pPr>
            <a:r>
              <a:rPr lang="en-US" dirty="0"/>
              <a:t>	Initial Outflow 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	Losses Estimates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11040" y="3436620"/>
            <a:ext cx="4495800" cy="2842260"/>
          </a:xfrm>
        </p:spPr>
        <p:txBody>
          <a:bodyPr/>
          <a:lstStyle/>
          <a:p>
            <a:r>
              <a:rPr lang="en-US" dirty="0"/>
              <a:t>Computed Variables</a:t>
            </a:r>
          </a:p>
          <a:p>
            <a:pPr lvl="1">
              <a:buNone/>
            </a:pPr>
            <a:r>
              <a:rPr lang="en-US" dirty="0"/>
              <a:t>	Final Outflow (O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	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Release     	Decision Logic</a:t>
            </a:r>
          </a:p>
          <a:p>
            <a:pPr lvl="1">
              <a:buNone/>
            </a:pPr>
            <a:r>
              <a:rPr lang="en-US" sz="1000" dirty="0"/>
              <a:t>	</a:t>
            </a:r>
          </a:p>
          <a:p>
            <a:pPr lvl="1">
              <a:buNone/>
            </a:pPr>
            <a:r>
              <a:rPr lang="en-US" dirty="0"/>
              <a:t>	Final Storage (S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	</a:t>
            </a:r>
            <a:r>
              <a:rPr lang="en-US" i="1" dirty="0"/>
              <a:t>based on Mass Balance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368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603170">
            <a:off x="2853165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603170">
            <a:off x="1831858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603170">
            <a:off x="3794887" y="182391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603170">
            <a:off x="5039127" y="18398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603170">
            <a:off x="7741431" y="185348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05928" y="184453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8334" y="1846810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603170">
            <a:off x="870987" y="38210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603170">
            <a:off x="870987" y="42782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603170">
            <a:off x="870987" y="50783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603170">
            <a:off x="870987" y="551648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0370" y="378763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00576" y="5230725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8" y="2522999"/>
            <a:ext cx="823753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build="p"/>
      <p:bldP spid="22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Reservoir Operation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304794" y="1562345"/>
            <a:ext cx="8665029" cy="5152355"/>
            <a:chOff x="304794" y="1562345"/>
            <a:chExt cx="8665029" cy="5152355"/>
          </a:xfrm>
        </p:grpSpPr>
        <p:pic>
          <p:nvPicPr>
            <p:cNvPr id="3205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2367"/>
            <a:stretch>
              <a:fillRect/>
            </a:stretch>
          </p:blipFill>
          <p:spPr bwMode="auto">
            <a:xfrm>
              <a:off x="304794" y="1562345"/>
              <a:ext cx="8665029" cy="515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24912" y="5431394"/>
              <a:ext cx="1541700" cy="592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Minimum Release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87780" y="4494043"/>
              <a:ext cx="1541700" cy="592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Maximum Release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1171297" y="6039032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084022" y="5088860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6840901" y="4411378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6838902" y="4736920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7395235" y="4239909"/>
              <a:ext cx="1087329" cy="33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Inflow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97601" y="4570103"/>
              <a:ext cx="1087329" cy="33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Outflow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50533" y="5569443"/>
              <a:ext cx="2516621" cy="33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Guide Curve Release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6556811" y="5898097"/>
              <a:ext cx="435423" cy="451352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6871910" y="3726493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7433610" y="3408283"/>
              <a:ext cx="1501645" cy="592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Reservoir Elevation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01963" y="3583197"/>
              <a:ext cx="3883890" cy="33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Conservation Operating Zone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26718" y="1686143"/>
              <a:ext cx="38377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Flood Control Operating Zone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36516" y="2439638"/>
              <a:ext cx="3622059" cy="592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Guide Curve </a:t>
              </a:r>
            </a:p>
            <a:p>
              <a:pPr algn="ctr"/>
              <a:r>
                <a:rPr lang="en-US" dirty="0">
                  <a:solidFill>
                    <a:srgbClr val="C00000"/>
                  </a:solidFill>
                </a:rPr>
                <a:t>Normal Operating Level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2471051" y="2459861"/>
              <a:ext cx="1274997" cy="27557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V="1">
              <a:off x="6444586" y="2519768"/>
              <a:ext cx="940774" cy="215666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35" name="Straight Arrow Connector 34"/>
          <p:cNvCxnSpPr/>
          <p:nvPr/>
        </p:nvCxnSpPr>
        <p:spPr bwMode="auto">
          <a:xfrm flipH="1">
            <a:off x="5342021" y="5863357"/>
            <a:ext cx="173506" cy="248685"/>
          </a:xfrm>
          <a:prstGeom prst="straightConnector1">
            <a:avLst/>
          </a:prstGeom>
          <a:solidFill>
            <a:srgbClr val="3366FF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14A6E47-070A-67CF-5C84-2F16CE382E9A}"/>
              </a:ext>
            </a:extLst>
          </p:cNvPr>
          <p:cNvSpPr/>
          <p:nvPr/>
        </p:nvSpPr>
        <p:spPr bwMode="auto">
          <a:xfrm>
            <a:off x="690344" y="1508761"/>
            <a:ext cx="1204578" cy="5267488"/>
          </a:xfrm>
          <a:prstGeom prst="roundRect">
            <a:avLst/>
          </a:prstGeom>
          <a:solidFill>
            <a:srgbClr val="FFFF00">
              <a:alpha val="10000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A81376C-4234-8FF3-933C-57211D15C43F}"/>
              </a:ext>
            </a:extLst>
          </p:cNvPr>
          <p:cNvSpPr/>
          <p:nvPr/>
        </p:nvSpPr>
        <p:spPr bwMode="auto">
          <a:xfrm>
            <a:off x="2016008" y="1508761"/>
            <a:ext cx="804938" cy="5267488"/>
          </a:xfrm>
          <a:prstGeom prst="roundRect">
            <a:avLst/>
          </a:prstGeom>
          <a:solidFill>
            <a:srgbClr val="FFFF00">
              <a:alpha val="10000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CED9225-F7AF-E80A-1612-86D71323ABDE}"/>
              </a:ext>
            </a:extLst>
          </p:cNvPr>
          <p:cNvSpPr/>
          <p:nvPr/>
        </p:nvSpPr>
        <p:spPr bwMode="auto">
          <a:xfrm>
            <a:off x="5270908" y="1508761"/>
            <a:ext cx="3622058" cy="5267488"/>
          </a:xfrm>
          <a:prstGeom prst="roundRect">
            <a:avLst/>
          </a:prstGeom>
          <a:solidFill>
            <a:srgbClr val="FFFF00">
              <a:alpha val="10000"/>
            </a:srgbClr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Limit Types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617481"/>
            <a:ext cx="8305800" cy="5010150"/>
          </a:xfrm>
        </p:spPr>
        <p:txBody>
          <a:bodyPr/>
          <a:lstStyle/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Maximum Limit:</a:t>
            </a:r>
            <a:r>
              <a:rPr lang="en-US" sz="2800" dirty="0"/>
              <a:t>  Cannot exceed this limit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6600"/>
                </a:solidFill>
              </a:rPr>
              <a:t>Minimum Limit:  </a:t>
            </a:r>
            <a:r>
              <a:rPr lang="en-US" sz="2800" dirty="0"/>
              <a:t>Cannot fall below this limit</a:t>
            </a:r>
          </a:p>
          <a:p>
            <a:endParaRPr lang="en-US" sz="2800" dirty="0"/>
          </a:p>
          <a:p>
            <a:r>
              <a:rPr lang="en-US" sz="2800" u="sng" dirty="0"/>
              <a:t>Specified</a:t>
            </a:r>
            <a:r>
              <a:rPr lang="en-US" sz="2800" dirty="0"/>
              <a:t> Limit:  Cannot exceed or fall below this limit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HEC-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Rule and Limit Types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989821"/>
          <a:ext cx="8305800" cy="414528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537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0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Rule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Return</a:t>
                      </a:r>
                    </a:p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Limit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Release Function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Downstream Control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 Rate of Change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Elevation Rate of Change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Hydropower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Induced Surcharge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Tandem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Script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Decision Factors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08538"/>
            <a:ext cx="8305800" cy="5310627"/>
          </a:xfrm>
        </p:spPr>
        <p:txBody>
          <a:bodyPr/>
          <a:lstStyle/>
          <a:p>
            <a:r>
              <a:rPr lang="en-US" sz="2800" dirty="0"/>
              <a:t>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r>
              <a:rPr lang="en-US" sz="2800" dirty="0"/>
              <a:t>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Constrain GC Operation to achieve other operating goals</a:t>
            </a:r>
          </a:p>
          <a:p>
            <a:pPr lvl="1"/>
            <a:r>
              <a:rPr lang="en-US" sz="2400" dirty="0"/>
              <a:t>Temper GC behavior by providing </a:t>
            </a:r>
            <a:r>
              <a:rPr lang="en-US" sz="2400" b="1" dirty="0"/>
              <a:t>Release Limits</a:t>
            </a:r>
            <a:r>
              <a:rPr lang="en-US" sz="2400" dirty="0"/>
              <a:t> </a:t>
            </a:r>
          </a:p>
          <a:p>
            <a:r>
              <a:rPr lang="en-US" sz="2800" dirty="0"/>
              <a:t>Rule Priorities</a:t>
            </a:r>
          </a:p>
          <a:p>
            <a:pPr lvl="1"/>
            <a:r>
              <a:rPr lang="en-US" sz="2400" dirty="0"/>
              <a:t>Highest priority is the top of the rule stack</a:t>
            </a:r>
          </a:p>
          <a:p>
            <a:pPr lvl="1"/>
            <a:r>
              <a:rPr lang="en-US" sz="2400" dirty="0"/>
              <a:t>Lowest priority is the bottom of the rule stack</a:t>
            </a:r>
          </a:p>
          <a:p>
            <a:pPr lvl="1"/>
            <a:r>
              <a:rPr lang="en-US" sz="2400" dirty="0"/>
              <a:t>Priorities resolve conflicts between rule limits</a:t>
            </a:r>
          </a:p>
          <a:p>
            <a:r>
              <a:rPr lang="en-US" sz="2800" dirty="0"/>
              <a:t>Guide Curve (GC) Operation (</a:t>
            </a:r>
            <a:r>
              <a:rPr lang="en-US" sz="2800" dirty="0">
                <a:solidFill>
                  <a:srgbClr val="C00000"/>
                </a:solidFill>
              </a:rPr>
              <a:t>Specified Limit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Underlying logic for reservoir Operation</a:t>
            </a:r>
          </a:p>
          <a:p>
            <a:pPr lvl="1"/>
            <a:r>
              <a:rPr lang="en-US" sz="2400" dirty="0"/>
              <a:t>Specified Release to empty storage above GC</a:t>
            </a:r>
          </a:p>
          <a:p>
            <a:pPr lvl="1"/>
            <a:r>
              <a:rPr lang="en-US" sz="2400" dirty="0"/>
              <a:t>Curtailed release when pool level is below GC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Allowable Range of Releases &amp; Release Decision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57647" y="2492639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1297" y="2484839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6420" y="1601585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4733" y="1597907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 bwMode="auto">
          <a:xfrm>
            <a:off x="485775" y="1552575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793053" y="1560597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47511</TotalTime>
  <Words>980</Words>
  <Application>Microsoft Office PowerPoint</Application>
  <PresentationFormat>On-screen Show (4:3)</PresentationFormat>
  <Paragraphs>200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Agency FB</vt:lpstr>
      <vt:lpstr>Arial</vt:lpstr>
      <vt:lpstr>Book Antiqua</vt:lpstr>
      <vt:lpstr>Calibri</vt:lpstr>
      <vt:lpstr>Comic Sans MS</vt:lpstr>
      <vt:lpstr>Garamond</vt:lpstr>
      <vt:lpstr>Tahoma</vt:lpstr>
      <vt:lpstr>Times New Roman</vt:lpstr>
      <vt:lpstr>Wingdings</vt:lpstr>
      <vt:lpstr>2_Layers</vt:lpstr>
      <vt:lpstr>Rule-Based  Reservoir Operation</vt:lpstr>
      <vt:lpstr>Outline</vt:lpstr>
      <vt:lpstr>HEC-ResSim Watershed Simulation</vt:lpstr>
      <vt:lpstr>Reservoir Release Decision Determinations and Mass Balance Computations</vt:lpstr>
      <vt:lpstr>Reservoir Operation</vt:lpstr>
      <vt:lpstr>Release Limit Types</vt:lpstr>
      <vt:lpstr>Summary of HEC-ResSim  Rule and Limit Types</vt:lpstr>
      <vt:lpstr>Release Decision Factors</vt:lpstr>
      <vt:lpstr>Allowable Range of Releases &amp; Release Decision</vt:lpstr>
      <vt:lpstr>Allowable Range of Releases &amp; Release Decision</vt:lpstr>
      <vt:lpstr>Multiple Rules –  Compatible Limits</vt:lpstr>
      <vt:lpstr>Muliple Rules –  Compatible Limits</vt:lpstr>
      <vt:lpstr>Multiple Rules –  Conflicting Limits</vt:lpstr>
      <vt:lpstr>Multiple Rules –  Conflicting Limits</vt:lpstr>
      <vt:lpstr>Multiple Rules –  Multiple Outlets &amp; Limits</vt:lpstr>
      <vt:lpstr>Multiple Rules –  Multiple Outlets &amp; Limits</vt:lpstr>
      <vt:lpstr>Rule Types &amp; Assignment</vt:lpstr>
      <vt:lpstr>Other Complexities…</vt:lpstr>
      <vt:lpstr>And MORE Complexities…</vt:lpstr>
      <vt:lpstr>HEC-ResSim’s  Release Decision Report</vt:lpstr>
      <vt:lpstr>Summary of HEC-ResSim’s Release Decision Logic</vt:lpstr>
      <vt:lpstr>Questions?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Rule-Based Reservoir Operation</dc:title>
  <dc:subject>HEC-ResSim</dc:subject>
  <dc:creator>Rosenberg, David;Fauwaz.Hanbali@usace.army.mil</dc:creator>
  <dc:description>Updated Nov 2004 by Klipsch, Joan.</dc:description>
  <cp:lastModifiedBy>Errett, Russell J CIV IWR</cp:lastModifiedBy>
  <cp:revision>299</cp:revision>
  <cp:lastPrinted>2016-02-04T18:11:24Z</cp:lastPrinted>
  <dcterms:created xsi:type="dcterms:W3CDTF">2000-06-12T16:30:25Z</dcterms:created>
  <dcterms:modified xsi:type="dcterms:W3CDTF">2023-02-04T17:25:21Z</dcterms:modified>
</cp:coreProperties>
</file>