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5" r:id="rId1"/>
  </p:sldMasterIdLst>
  <p:notesMasterIdLst>
    <p:notesMasterId r:id="rId17"/>
  </p:notesMasterIdLst>
  <p:handoutMasterIdLst>
    <p:handoutMasterId r:id="rId18"/>
  </p:handoutMasterIdLst>
  <p:sldIdLst>
    <p:sldId id="322" r:id="rId2"/>
    <p:sldId id="325" r:id="rId3"/>
    <p:sldId id="326" r:id="rId4"/>
    <p:sldId id="313" r:id="rId5"/>
    <p:sldId id="327" r:id="rId6"/>
    <p:sldId id="321" r:id="rId7"/>
    <p:sldId id="314" r:id="rId8"/>
    <p:sldId id="310" r:id="rId9"/>
    <p:sldId id="311" r:id="rId10"/>
    <p:sldId id="334" r:id="rId11"/>
    <p:sldId id="315" r:id="rId12"/>
    <p:sldId id="335" r:id="rId13"/>
    <p:sldId id="329" r:id="rId14"/>
    <p:sldId id="333" r:id="rId15"/>
    <p:sldId id="304" r:id="rId16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345F"/>
    <a:srgbClr val="000066"/>
    <a:srgbClr val="38E6F8"/>
    <a:srgbClr val="FCD904"/>
    <a:srgbClr val="B2B2B2"/>
    <a:srgbClr val="C0C0C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16" autoAdjust="0"/>
    <p:restoredTop sz="93218" autoAdjust="0"/>
  </p:normalViewPr>
  <p:slideViewPr>
    <p:cSldViewPr showGuides="1">
      <p:cViewPr varScale="1">
        <p:scale>
          <a:sx n="119" d="100"/>
          <a:sy n="119" d="100"/>
        </p:scale>
        <p:origin x="16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howGuides="1">
      <p:cViewPr varScale="1">
        <p:scale>
          <a:sx n="92" d="100"/>
          <a:sy n="92" d="100"/>
        </p:scale>
        <p:origin x="2502" y="102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3.xml"/><Relationship Id="rId2" Type="http://schemas.openxmlformats.org/officeDocument/2006/relationships/slide" Target="slides/slide11.xml"/><Relationship Id="rId1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73517" y="211819"/>
            <a:ext cx="3171825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defTabSz="964974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Basic Guide Curve Operations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9999" y="211819"/>
            <a:ext cx="317023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4974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 smtClean="0"/>
              <a:t>1.6 - L-05</a:t>
            </a:r>
            <a:endParaRPr lang="en-US" dirty="0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75104" y="8938986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defTabSz="964974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 smtClean="0"/>
              <a:t>O’Connell</a:t>
            </a:r>
            <a:endParaRPr lang="en-US" dirty="0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8938986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4974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BDFB4FF-92E5-4D4B-ACBF-F0A294B90B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2027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defTabSz="964974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Basic Guide Curve Operations</a:t>
            </a: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4974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 smtClean="0"/>
              <a:t>1.6 - L-05</a:t>
            </a:r>
            <a:endParaRPr lang="en-US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7288" y="719138"/>
            <a:ext cx="5002212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3" y="4560888"/>
            <a:ext cx="53625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defTabSz="964974">
              <a:defRPr sz="1000"/>
            </a:lvl1pPr>
          </a:lstStyle>
          <a:p>
            <a:pPr>
              <a:defRPr/>
            </a:pPr>
            <a:r>
              <a:rPr lang="en-US" smtClean="0"/>
              <a:t>O'Connell</a:t>
            </a:r>
            <a:endParaRPr lang="en-US" dirty="0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4974">
              <a:defRPr sz="1000"/>
            </a:lvl1pPr>
          </a:lstStyle>
          <a:p>
            <a:pPr>
              <a:defRPr/>
            </a:pPr>
            <a:fld id="{34A9D1C9-33BC-4BAC-BAE6-B01CA9A4A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82722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Basic Guide Curve Operations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1.6 - L-05</a:t>
            </a:r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Klipsch-O'Connell</a:t>
            </a:r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3613"/>
            <a:fld id="{C00042CB-5281-4B99-8135-5BA2FFE955B7}" type="slidenum">
              <a:rPr lang="en-US" smtClean="0"/>
              <a:pPr defTabSz="963613"/>
              <a:t>1</a:t>
            </a:fld>
            <a:endParaRPr lang="en-US" smtClean="0"/>
          </a:p>
        </p:txBody>
      </p:sp>
      <p:sp>
        <p:nvSpPr>
          <p:cNvPr id="19462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defTabSz="963613"/>
            <a:r>
              <a:rPr lang="en-US" sz="1200">
                <a:latin typeface="Times New Roman" pitchFamily="18" charset="0"/>
              </a:rPr>
              <a:t>Basic Guide Curve Operations</a:t>
            </a:r>
          </a:p>
        </p:txBody>
      </p:sp>
      <p:sp>
        <p:nvSpPr>
          <p:cNvPr id="19463" name="Rectangle 3"/>
          <p:cNvSpPr txBox="1">
            <a:spLocks noGrp="1" noChangeArrowheads="1"/>
          </p:cNvSpPr>
          <p:nvPr/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algn="r" defTabSz="963613"/>
            <a:r>
              <a:rPr lang="en-US" sz="1200">
                <a:latin typeface="Times New Roman" pitchFamily="18" charset="0"/>
              </a:rPr>
              <a:t>1.5-L-04</a:t>
            </a:r>
          </a:p>
        </p:txBody>
      </p:sp>
      <p:sp>
        <p:nvSpPr>
          <p:cNvPr id="19464" name="Rectangle 6"/>
          <p:cNvSpPr txBox="1">
            <a:spLocks noGrp="1" noChangeArrowheads="1"/>
          </p:cNvSpPr>
          <p:nvPr/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defTabSz="963613"/>
            <a:r>
              <a:rPr lang="en-US" sz="1000"/>
              <a:t>Klipsch 1.5-L-04</a:t>
            </a:r>
          </a:p>
        </p:txBody>
      </p:sp>
      <p:sp>
        <p:nvSpPr>
          <p:cNvPr id="19465" name="Rectangle 7"/>
          <p:cNvSpPr txBox="1">
            <a:spLocks noGrp="1" noChangeArrowheads="1"/>
          </p:cNvSpPr>
          <p:nvPr/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algn="r" defTabSz="963613"/>
            <a:fld id="{B6C8910B-3269-46BB-A62E-03A01547C6EF}" type="slidenum">
              <a:rPr lang="en-US" sz="1000"/>
              <a:pPr algn="r" defTabSz="963613"/>
              <a:t>1</a:t>
            </a:fld>
            <a:endParaRPr lang="en-US" sz="1000"/>
          </a:p>
        </p:txBody>
      </p:sp>
      <p:sp>
        <p:nvSpPr>
          <p:cNvPr id="19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91980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Basic Guide Curve Operations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1.6 - L-05</a:t>
            </a:r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Klipsch-O'Connell</a:t>
            </a:r>
          </a:p>
        </p:txBody>
      </p:sp>
      <p:sp>
        <p:nvSpPr>
          <p:cNvPr id="204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3613"/>
            <a:fld id="{FB3DF297-9BEA-4487-8E82-8FCBCF405EF1}" type="slidenum">
              <a:rPr lang="en-US" smtClean="0"/>
              <a:pPr defTabSz="963613"/>
              <a:t>2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81120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Basic Guide Curve Operations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1.6 - L-05</a:t>
            </a:r>
          </a:p>
        </p:txBody>
      </p:sp>
      <p:sp>
        <p:nvSpPr>
          <p:cNvPr id="2150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Klipsch-O'Connell</a:t>
            </a:r>
          </a:p>
        </p:txBody>
      </p:sp>
      <p:sp>
        <p:nvSpPr>
          <p:cNvPr id="215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3613"/>
            <a:fld id="{932A0C2D-7E69-4584-B2C6-CAAF73A0AEBF}" type="slidenum">
              <a:rPr lang="en-US" smtClean="0"/>
              <a:pPr defTabSz="963613"/>
              <a:t>3</a:t>
            </a:fld>
            <a:endParaRPr lang="en-US" smtClean="0"/>
          </a:p>
        </p:txBody>
      </p:sp>
      <p:sp>
        <p:nvSpPr>
          <p:cNvPr id="21510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defTabSz="963613"/>
            <a:r>
              <a:rPr lang="en-US" sz="1200">
                <a:latin typeface="Times New Roman" pitchFamily="18" charset="0"/>
              </a:rPr>
              <a:t>Basic Guide Curve Operations</a:t>
            </a:r>
          </a:p>
        </p:txBody>
      </p:sp>
      <p:sp>
        <p:nvSpPr>
          <p:cNvPr id="21511" name="Rectangle 3"/>
          <p:cNvSpPr txBox="1">
            <a:spLocks noGrp="1" noChangeArrowheads="1"/>
          </p:cNvSpPr>
          <p:nvPr/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algn="r" defTabSz="963613"/>
            <a:r>
              <a:rPr lang="en-US" sz="1200">
                <a:latin typeface="Times New Roman" pitchFamily="18" charset="0"/>
              </a:rPr>
              <a:t>1.5-L-04</a:t>
            </a:r>
          </a:p>
        </p:txBody>
      </p:sp>
      <p:sp>
        <p:nvSpPr>
          <p:cNvPr id="21512" name="Rectangle 6"/>
          <p:cNvSpPr txBox="1">
            <a:spLocks noGrp="1" noChangeArrowheads="1"/>
          </p:cNvSpPr>
          <p:nvPr/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defTabSz="963613"/>
            <a:r>
              <a:rPr lang="en-US" sz="1000"/>
              <a:t>Klipsch 1.5-L-04</a:t>
            </a:r>
          </a:p>
        </p:txBody>
      </p:sp>
      <p:sp>
        <p:nvSpPr>
          <p:cNvPr id="21513" name="Rectangle 7"/>
          <p:cNvSpPr txBox="1">
            <a:spLocks noGrp="1" noChangeArrowheads="1"/>
          </p:cNvSpPr>
          <p:nvPr/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algn="r" defTabSz="963613"/>
            <a:fld id="{DB1D1A64-2438-47F0-B2F1-1122DD3582D5}" type="slidenum">
              <a:rPr lang="en-US" sz="1000"/>
              <a:pPr algn="r" defTabSz="963613"/>
              <a:t>3</a:t>
            </a:fld>
            <a:endParaRPr lang="en-US" sz="1000"/>
          </a:p>
        </p:txBody>
      </p:sp>
      <p:sp>
        <p:nvSpPr>
          <p:cNvPr id="21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1532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Basic Guide Curve Operations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1.6 - L-05</a:t>
            </a:r>
          </a:p>
        </p:txBody>
      </p:sp>
      <p:sp>
        <p:nvSpPr>
          <p:cNvPr id="2253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Klipsch-O'Connell</a:t>
            </a:r>
          </a:p>
        </p:txBody>
      </p:sp>
      <p:sp>
        <p:nvSpPr>
          <p:cNvPr id="225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3613"/>
            <a:fld id="{9997B062-6804-4360-A407-F7314D1C4EF7}" type="slidenum">
              <a:rPr lang="en-US" smtClean="0"/>
              <a:pPr defTabSz="963613"/>
              <a:t>6</a:t>
            </a:fld>
            <a:endParaRPr lang="en-US" smtClean="0"/>
          </a:p>
        </p:txBody>
      </p:sp>
      <p:sp>
        <p:nvSpPr>
          <p:cNvPr id="22534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defTabSz="963613"/>
            <a:r>
              <a:rPr lang="en-US" sz="1200">
                <a:latin typeface="Times New Roman" pitchFamily="18" charset="0"/>
              </a:rPr>
              <a:t>Basic Guide Curve Operations</a:t>
            </a:r>
          </a:p>
        </p:txBody>
      </p:sp>
      <p:sp>
        <p:nvSpPr>
          <p:cNvPr id="22535" name="Rectangle 3"/>
          <p:cNvSpPr txBox="1">
            <a:spLocks noGrp="1" noChangeArrowheads="1"/>
          </p:cNvSpPr>
          <p:nvPr/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algn="r" defTabSz="963613"/>
            <a:r>
              <a:rPr lang="en-US" sz="1200">
                <a:latin typeface="Times New Roman" pitchFamily="18" charset="0"/>
              </a:rPr>
              <a:t>1.5-L-04</a:t>
            </a:r>
          </a:p>
        </p:txBody>
      </p:sp>
      <p:sp>
        <p:nvSpPr>
          <p:cNvPr id="22536" name="Rectangle 6"/>
          <p:cNvSpPr txBox="1">
            <a:spLocks noGrp="1" noChangeArrowheads="1"/>
          </p:cNvSpPr>
          <p:nvPr/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defTabSz="963613"/>
            <a:r>
              <a:rPr lang="en-US" sz="1000"/>
              <a:t>Klipsch 1.5-L-04</a:t>
            </a:r>
          </a:p>
        </p:txBody>
      </p:sp>
      <p:sp>
        <p:nvSpPr>
          <p:cNvPr id="22537" name="Rectangle 7"/>
          <p:cNvSpPr txBox="1">
            <a:spLocks noGrp="1" noChangeArrowheads="1"/>
          </p:cNvSpPr>
          <p:nvPr/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algn="r" defTabSz="963613"/>
            <a:fld id="{552BE742-B3FF-4A3E-A3F9-6E3CBB0E5FEF}" type="slidenum">
              <a:rPr lang="en-US" sz="1000"/>
              <a:pPr algn="r" defTabSz="963613"/>
              <a:t>6</a:t>
            </a:fld>
            <a:endParaRPr lang="en-US" sz="1000"/>
          </a:p>
        </p:txBody>
      </p:sp>
      <p:sp>
        <p:nvSpPr>
          <p:cNvPr id="22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0600" cy="3600450"/>
          </a:xfrm>
          <a:ln/>
        </p:spPr>
      </p:sp>
      <p:sp>
        <p:nvSpPr>
          <p:cNvPr id="22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55292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Basic Guide Curve Operations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1.6 - L-05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Klipsch-O'Connell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3613"/>
            <a:fld id="{C7CA86F9-D134-4D89-9529-E3A51BFD00AF}" type="slidenum">
              <a:rPr lang="en-US" smtClean="0"/>
              <a:pPr defTabSz="963613"/>
              <a:t>11</a:t>
            </a:fld>
            <a:endParaRPr lang="en-US" smtClean="0"/>
          </a:p>
        </p:txBody>
      </p:sp>
      <p:sp>
        <p:nvSpPr>
          <p:cNvPr id="23558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defTabSz="963613"/>
            <a:r>
              <a:rPr lang="en-US" sz="1200">
                <a:latin typeface="Times New Roman" pitchFamily="18" charset="0"/>
              </a:rPr>
              <a:t>Basic Guide Curve Operations</a:t>
            </a:r>
          </a:p>
        </p:txBody>
      </p:sp>
      <p:sp>
        <p:nvSpPr>
          <p:cNvPr id="23559" name="Rectangle 3"/>
          <p:cNvSpPr txBox="1">
            <a:spLocks noGrp="1" noChangeArrowheads="1"/>
          </p:cNvSpPr>
          <p:nvPr/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algn="r" defTabSz="963613"/>
            <a:r>
              <a:rPr lang="en-US" sz="1200">
                <a:latin typeface="Times New Roman" pitchFamily="18" charset="0"/>
              </a:rPr>
              <a:t>1.5-L-04</a:t>
            </a:r>
          </a:p>
        </p:txBody>
      </p:sp>
      <p:sp>
        <p:nvSpPr>
          <p:cNvPr id="23560" name="Rectangle 6"/>
          <p:cNvSpPr txBox="1">
            <a:spLocks noGrp="1" noChangeArrowheads="1"/>
          </p:cNvSpPr>
          <p:nvPr/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defTabSz="963613"/>
            <a:r>
              <a:rPr lang="en-US" sz="1000"/>
              <a:t>Klipsch 1.5-L-04</a:t>
            </a:r>
          </a:p>
        </p:txBody>
      </p:sp>
      <p:sp>
        <p:nvSpPr>
          <p:cNvPr id="23561" name="Rectangle 7"/>
          <p:cNvSpPr txBox="1">
            <a:spLocks noGrp="1" noChangeArrowheads="1"/>
          </p:cNvSpPr>
          <p:nvPr/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algn="r" defTabSz="963613"/>
            <a:fld id="{F22A183F-BDE2-4513-A880-76A04BC593ED}" type="slidenum">
              <a:rPr lang="en-US" sz="1000"/>
              <a:pPr algn="r" defTabSz="963613"/>
              <a:t>11</a:t>
            </a:fld>
            <a:endParaRPr lang="en-US" sz="1000"/>
          </a:p>
        </p:txBody>
      </p:sp>
      <p:sp>
        <p:nvSpPr>
          <p:cNvPr id="23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0600" cy="3600450"/>
          </a:xfrm>
          <a:ln/>
        </p:spPr>
      </p:sp>
      <p:sp>
        <p:nvSpPr>
          <p:cNvPr id="23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37326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Basic Guide Curve Operations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1.6 - L-05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Klipsch-O'Connell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3613"/>
            <a:fld id="{1F4401F0-2259-4E0D-B6CD-B647F65FD9E7}" type="slidenum">
              <a:rPr lang="en-US" smtClean="0"/>
              <a:pPr defTabSz="963613"/>
              <a:t>12</a:t>
            </a:fld>
            <a:endParaRPr lang="en-US" smtClean="0"/>
          </a:p>
        </p:txBody>
      </p:sp>
      <p:sp>
        <p:nvSpPr>
          <p:cNvPr id="24582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defTabSz="963613"/>
            <a:r>
              <a:rPr lang="en-US" sz="1200">
                <a:latin typeface="Times New Roman" pitchFamily="18" charset="0"/>
              </a:rPr>
              <a:t>Basic Guide Curve Operations</a:t>
            </a:r>
          </a:p>
        </p:txBody>
      </p:sp>
      <p:sp>
        <p:nvSpPr>
          <p:cNvPr id="24583" name="Rectangle 3"/>
          <p:cNvSpPr txBox="1">
            <a:spLocks noGrp="1" noChangeArrowheads="1"/>
          </p:cNvSpPr>
          <p:nvPr/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algn="r" defTabSz="963613"/>
            <a:r>
              <a:rPr lang="en-US" sz="1200">
                <a:latin typeface="Times New Roman" pitchFamily="18" charset="0"/>
              </a:rPr>
              <a:t>1.5-L-04</a:t>
            </a:r>
          </a:p>
        </p:txBody>
      </p:sp>
      <p:sp>
        <p:nvSpPr>
          <p:cNvPr id="24584" name="Rectangle 6"/>
          <p:cNvSpPr txBox="1">
            <a:spLocks noGrp="1" noChangeArrowheads="1"/>
          </p:cNvSpPr>
          <p:nvPr/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defTabSz="963613"/>
            <a:r>
              <a:rPr lang="en-US" sz="1000"/>
              <a:t>Klipsch 1.5-L-04</a:t>
            </a:r>
          </a:p>
        </p:txBody>
      </p:sp>
      <p:sp>
        <p:nvSpPr>
          <p:cNvPr id="24585" name="Rectangle 7"/>
          <p:cNvSpPr txBox="1">
            <a:spLocks noGrp="1" noChangeArrowheads="1"/>
          </p:cNvSpPr>
          <p:nvPr/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algn="r" defTabSz="963613"/>
            <a:fld id="{B054648E-B77A-4C6D-B57B-AF71F7389038}" type="slidenum">
              <a:rPr lang="en-US" sz="1000"/>
              <a:pPr algn="r" defTabSz="963613"/>
              <a:t>12</a:t>
            </a:fld>
            <a:endParaRPr lang="en-US" sz="1000"/>
          </a:p>
        </p:txBody>
      </p:sp>
      <p:sp>
        <p:nvSpPr>
          <p:cNvPr id="24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From the context (right-click) menu of the current zone in the Zone-Rules Tree, select “Set Guide Curve”.</a:t>
            </a:r>
          </a:p>
          <a:p>
            <a:r>
              <a:rPr lang="en-US" smtClean="0"/>
              <a:t>In the Zone-Rules Tree, the Guide Curve is always </a:t>
            </a:r>
            <a:r>
              <a:rPr lang="en-US" b="1" smtClean="0"/>
              <a:t>bold</a:t>
            </a:r>
          </a:p>
          <a:p>
            <a:r>
              <a:rPr lang="en-US" smtClean="0"/>
              <a:t>In the thumbnail plot (or hotplot), the guide curve is always </a:t>
            </a:r>
            <a:r>
              <a:rPr lang="en-US" b="1" smtClean="0"/>
              <a:t>cyan</a:t>
            </a:r>
            <a:r>
              <a:rPr lang="en-US" smtClean="0"/>
              <a:t>, unless it’s zone is the currently selected zone. The currently selected zone is </a:t>
            </a:r>
            <a:r>
              <a:rPr lang="en-US" b="1" smtClean="0"/>
              <a:t>red </a:t>
            </a:r>
            <a:r>
              <a:rPr lang="en-US" smtClean="0"/>
              <a:t>in the plot, and</a:t>
            </a:r>
            <a:r>
              <a:rPr lang="en-US" b="1" smtClean="0"/>
              <a:t> highlighted </a:t>
            </a:r>
            <a:r>
              <a:rPr lang="en-US" smtClean="0"/>
              <a:t>(not bold)</a:t>
            </a:r>
            <a:r>
              <a:rPr lang="en-US" b="1" smtClean="0"/>
              <a:t> </a:t>
            </a:r>
            <a:r>
              <a:rPr lang="en-US" smtClean="0"/>
              <a:t>in the tree.</a:t>
            </a:r>
          </a:p>
        </p:txBody>
      </p:sp>
    </p:spTree>
    <p:extLst>
      <p:ext uri="{BB962C8B-B14F-4D97-AF65-F5344CB8AC3E}">
        <p14:creationId xmlns:p14="http://schemas.microsoft.com/office/powerpoint/2010/main" val="3311936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Basic Guide Curve Operations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1.6 - L-05</a:t>
            </a:r>
          </a:p>
        </p:txBody>
      </p:sp>
      <p:sp>
        <p:nvSpPr>
          <p:cNvPr id="2560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963613"/>
            <a:r>
              <a:rPr lang="en-US" smtClean="0"/>
              <a:t>Klipsch-O'Connell</a:t>
            </a:r>
          </a:p>
        </p:txBody>
      </p:sp>
      <p:sp>
        <p:nvSpPr>
          <p:cNvPr id="256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3613"/>
            <a:fld id="{2D5DE681-E2AF-4870-BB1A-0100F79B2630}" type="slidenum">
              <a:rPr lang="en-US" smtClean="0"/>
              <a:pPr defTabSz="963613"/>
              <a:t>13</a:t>
            </a:fld>
            <a:endParaRPr lang="en-US" smtClean="0"/>
          </a:p>
        </p:txBody>
      </p:sp>
      <p:sp>
        <p:nvSpPr>
          <p:cNvPr id="2560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defTabSz="963613"/>
            <a:r>
              <a:rPr lang="en-US" sz="1200">
                <a:latin typeface="Times New Roman" pitchFamily="18" charset="0"/>
              </a:rPr>
              <a:t>Basic Guide Curve Operations</a:t>
            </a:r>
          </a:p>
        </p:txBody>
      </p:sp>
      <p:sp>
        <p:nvSpPr>
          <p:cNvPr id="25607" name="Rectangle 3"/>
          <p:cNvSpPr txBox="1">
            <a:spLocks noGrp="1" noChangeArrowheads="1"/>
          </p:cNvSpPr>
          <p:nvPr/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/>
          <a:lstStyle/>
          <a:p>
            <a:pPr algn="r" defTabSz="963613"/>
            <a:r>
              <a:rPr lang="en-US" sz="1200">
                <a:latin typeface="Times New Roman" pitchFamily="18" charset="0"/>
              </a:rPr>
              <a:t>1.5-L-04</a:t>
            </a:r>
          </a:p>
        </p:txBody>
      </p:sp>
      <p:sp>
        <p:nvSpPr>
          <p:cNvPr id="25608" name="Rectangle 6"/>
          <p:cNvSpPr txBox="1">
            <a:spLocks noGrp="1" noChangeArrowheads="1"/>
          </p:cNvSpPr>
          <p:nvPr/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defTabSz="963613"/>
            <a:r>
              <a:rPr lang="en-US" sz="1000"/>
              <a:t>Klipsch 1.5-L-04</a:t>
            </a:r>
          </a:p>
        </p:txBody>
      </p:sp>
      <p:sp>
        <p:nvSpPr>
          <p:cNvPr id="25609" name="Rectangle 7"/>
          <p:cNvSpPr txBox="1">
            <a:spLocks noGrp="1" noChangeArrowheads="1"/>
          </p:cNvSpPr>
          <p:nvPr/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435" tIns="48218" rIns="96435" bIns="48218" anchor="b"/>
          <a:lstStyle/>
          <a:p>
            <a:pPr algn="r" defTabSz="963613"/>
            <a:fld id="{D2E4E7B0-BD7B-4022-ADF5-2BA9F0F51874}" type="slidenum">
              <a:rPr lang="en-US" sz="1000"/>
              <a:pPr algn="r" defTabSz="963613"/>
              <a:t>13</a:t>
            </a:fld>
            <a:endParaRPr lang="en-US" sz="1000"/>
          </a:p>
        </p:txBody>
      </p:sp>
      <p:sp>
        <p:nvSpPr>
          <p:cNvPr id="25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0600" cy="3600450"/>
          </a:xfrm>
          <a:ln/>
        </p:spPr>
      </p:sp>
      <p:sp>
        <p:nvSpPr>
          <p:cNvPr id="25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43011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" cy="487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0" y="4876800"/>
            <a:ext cx="990600" cy="0"/>
          </a:xfrm>
          <a:prstGeom prst="line">
            <a:avLst/>
          </a:prstGeom>
          <a:noFill/>
          <a:ln w="5080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305550" y="3532188"/>
            <a:ext cx="2438400" cy="23177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657225" y="3657600"/>
            <a:ext cx="8077200" cy="0"/>
          </a:xfrm>
          <a:prstGeom prst="line">
            <a:avLst/>
          </a:prstGeom>
          <a:noFill/>
          <a:ln w="4445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11" descr="iDownloa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76200"/>
            <a:ext cx="9715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iDownload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77825"/>
            <a:ext cx="9144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13"/>
          <p:cNvGrpSpPr>
            <a:grpSpLocks/>
          </p:cNvGrpSpPr>
          <p:nvPr userDrawn="1"/>
        </p:nvGrpSpPr>
        <p:grpSpPr bwMode="auto">
          <a:xfrm>
            <a:off x="5543550" y="6324600"/>
            <a:ext cx="3408363" cy="377825"/>
            <a:chOff x="3492" y="3984"/>
            <a:chExt cx="2147" cy="238"/>
          </a:xfrm>
        </p:grpSpPr>
        <p:pic>
          <p:nvPicPr>
            <p:cNvPr id="11" name="Picture 14" descr="castle_red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28" y="3984"/>
              <a:ext cx="311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3492" y="4020"/>
              <a:ext cx="1824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85121" tIns="42561" rIns="85121" bIns="42561">
              <a:spAutoFit/>
            </a:bodyPr>
            <a:lstStyle/>
            <a:p>
              <a:pPr algn="r" defTabSz="850900">
                <a:spcBef>
                  <a:spcPct val="50000"/>
                </a:spcBef>
                <a:defRPr/>
              </a:pPr>
              <a:r>
                <a:rPr lang="en-US" sz="1300" b="1">
                  <a:latin typeface="Arial" charset="0"/>
                </a:rPr>
                <a:t>Hydrologic Engineering Center</a:t>
              </a:r>
              <a:endParaRPr lang="en-US" sz="1300" b="1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3092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804988" y="1143000"/>
            <a:ext cx="6934200" cy="2209800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925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843088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F859F998-9972-4FC4-B98B-45B7AE6BEBC7}" type="datetimeFigureOut">
              <a:rPr lang="en-US"/>
              <a:pPr>
                <a:defRPr/>
              </a:pPr>
              <a:t>2/4/2020</a:t>
            </a:fld>
            <a:endParaRPr lang="en-US"/>
          </a:p>
        </p:txBody>
      </p:sp>
      <p:sp>
        <p:nvSpPr>
          <p:cNvPr id="14" name="Rectangle 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354388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0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Arial" charset="0"/>
              </a:defRPr>
            </a:lvl1pPr>
          </a:lstStyle>
          <a:p>
            <a:pPr>
              <a:defRPr/>
            </a:pPr>
            <a:fld id="{12EFE0E4-F484-42F9-9F37-1CDE0F54C8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F1974-A36C-4EB4-BC47-31D5AEDB8E3D}" type="datetimeFigureOut">
              <a:rPr lang="en-US"/>
              <a:pPr>
                <a:defRPr/>
              </a:pPr>
              <a:t>2/4/2020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76200"/>
            <a:ext cx="20764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0"/>
            <a:ext cx="6080125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B7E0F-5E0D-4B1E-A359-EECB870DEA7D}" type="datetimeFigureOut">
              <a:rPr lang="en-US"/>
              <a:pPr>
                <a:defRPr/>
              </a:pPr>
              <a:t>2/4/2020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AA4056-32D7-41E7-92F4-2E4C21694DCB}" type="datetimeFigureOut">
              <a:rPr lang="en-US"/>
              <a:pPr>
                <a:defRPr/>
              </a:pPr>
              <a:t>2/4/2020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FF0B2-BC35-45C1-8E2F-278AEB5051AC}" type="datetimeFigureOut">
              <a:rPr lang="en-US"/>
              <a:pPr>
                <a:defRPr/>
              </a:pPr>
              <a:t>2/4/2020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7DBC1E-7032-42CD-B48D-533A172FE16E}" type="datetimeFigureOut">
              <a:rPr lang="en-US"/>
              <a:pPr>
                <a:defRPr/>
              </a:pPr>
              <a:t>2/4/2020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15025-95AA-4ECF-B05E-37C35AE66680}" type="datetimeFigureOut">
              <a:rPr lang="en-US"/>
              <a:pPr>
                <a:defRPr/>
              </a:pPr>
              <a:t>2/4/2020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745B4-FDEC-416D-A03B-61041C2EB3A5}" type="datetimeFigureOut">
              <a:rPr lang="en-US"/>
              <a:pPr>
                <a:defRPr/>
              </a:pPr>
              <a:t>2/4/2020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27D52-5925-4A38-B19C-59723B111BE8}" type="datetimeFigureOut">
              <a:rPr lang="en-US"/>
              <a:pPr>
                <a:defRPr/>
              </a:pPr>
              <a:t>2/4/2020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E0C52-3791-426D-93A8-E2040EF15135}" type="datetimeFigureOut">
              <a:rPr lang="en-US"/>
              <a:pPr>
                <a:defRPr/>
              </a:pPr>
              <a:t>2/4/2020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A0FB9-E529-409E-9991-D55E3F07C6E0}" type="datetimeFigureOut">
              <a:rPr lang="en-US"/>
              <a:pPr>
                <a:defRPr/>
              </a:pPr>
              <a:t>2/4/2020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 userDrawn="1"/>
        </p:nvGrpSpPr>
        <p:grpSpPr bwMode="auto">
          <a:xfrm>
            <a:off x="152400" y="1169988"/>
            <a:ext cx="8839200" cy="152400"/>
            <a:chOff x="96" y="432"/>
            <a:chExt cx="5568" cy="96"/>
          </a:xfrm>
        </p:grpSpPr>
        <p:sp>
          <p:nvSpPr>
            <p:cNvPr id="308227" name="Rectangle 3"/>
            <p:cNvSpPr>
              <a:spLocks noChangeArrowheads="1"/>
            </p:cNvSpPr>
            <p:nvPr/>
          </p:nvSpPr>
          <p:spPr bwMode="auto">
            <a:xfrm>
              <a:off x="5040" y="432"/>
              <a:ext cx="624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308228" name="Line 4"/>
            <p:cNvSpPr>
              <a:spLocks noChangeShapeType="1"/>
            </p:cNvSpPr>
            <p:nvPr/>
          </p:nvSpPr>
          <p:spPr bwMode="auto">
            <a:xfrm>
              <a:off x="96" y="480"/>
              <a:ext cx="5376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43050" y="76200"/>
            <a:ext cx="73755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Reservoir Network Module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43050"/>
            <a:ext cx="83058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2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556375"/>
            <a:ext cx="16764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b="1">
                <a:solidFill>
                  <a:srgbClr val="01345F"/>
                </a:solidFill>
                <a:latin typeface="Garamond" pitchFamily="18" charset="0"/>
              </a:defRPr>
            </a:lvl1pPr>
          </a:lstStyle>
          <a:p>
            <a:pPr>
              <a:defRPr/>
            </a:pPr>
            <a:fld id="{DAF354BC-5BB1-40C9-B99B-38ECD91C4207}" type="datetimeFigureOut">
              <a:rPr lang="en-US"/>
              <a:pPr>
                <a:defRPr/>
              </a:pPr>
              <a:t>2/4/2020</a:t>
            </a:fld>
            <a:endParaRPr lang="en-US"/>
          </a:p>
        </p:txBody>
      </p:sp>
      <p:sp>
        <p:nvSpPr>
          <p:cNvPr id="308232" name="Rectangle 8"/>
          <p:cNvSpPr>
            <a:spLocks noChangeArrowheads="1"/>
          </p:cNvSpPr>
          <p:nvPr userDrawn="1"/>
        </p:nvSpPr>
        <p:spPr bwMode="auto">
          <a:xfrm>
            <a:off x="0" y="1524000"/>
            <a:ext cx="457200" cy="4924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08233" name="Line 9"/>
          <p:cNvSpPr>
            <a:spLocks noChangeShapeType="1"/>
          </p:cNvSpPr>
          <p:nvPr userDrawn="1"/>
        </p:nvSpPr>
        <p:spPr bwMode="auto">
          <a:xfrm rot="5400000">
            <a:off x="-2625725" y="3997325"/>
            <a:ext cx="5710238" cy="1588"/>
          </a:xfrm>
          <a:prstGeom prst="line">
            <a:avLst/>
          </a:prstGeom>
          <a:noFill/>
          <a:ln w="19050">
            <a:solidFill>
              <a:srgbClr val="0134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32" name="Picture 10" descr="iDownload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625" y="676275"/>
            <a:ext cx="10937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11" descr="iDownload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19100" y="93663"/>
            <a:ext cx="1106488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rgbClr val="0134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rgbClr val="0134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500">
          <a:solidFill>
            <a:srgbClr val="0134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300">
          <a:solidFill>
            <a:srgbClr val="0134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Reservoir Networks …</a:t>
            </a:r>
            <a:r>
              <a:rPr lang="en-US" i="1" dirty="0" smtClean="0"/>
              <a:t>Continued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Defining the Operation Scheme</a:t>
            </a:r>
          </a:p>
          <a:p>
            <a:pPr eaLnBrk="1" hangingPunct="1"/>
            <a:r>
              <a:rPr lang="en-US" sz="3600" b="1" dirty="0" smtClean="0"/>
              <a:t>- The Guide Curve 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q0hecdlb\AppData\Local\Temp\2\SNAGHTML1f3522c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0" y="1697038"/>
            <a:ext cx="5299075" cy="436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1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How To…Create Zones</a:t>
            </a:r>
          </a:p>
        </p:txBody>
      </p:sp>
      <p:sp>
        <p:nvSpPr>
          <p:cNvPr id="292876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97038"/>
            <a:ext cx="3048000" cy="4648200"/>
          </a:xfrm>
        </p:spPr>
        <p:txBody>
          <a:bodyPr/>
          <a:lstStyle/>
          <a:p>
            <a:pPr marL="233363" indent="-233363" eaLnBrk="1" hangingPunct="1">
              <a:lnSpc>
                <a:spcPct val="80000"/>
              </a:lnSpc>
              <a:spcBef>
                <a:spcPct val="35000"/>
              </a:spcBef>
              <a:defRPr/>
            </a:pPr>
            <a:r>
              <a:rPr lang="en-US" dirty="0" smtClean="0"/>
              <a:t>Three 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default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smtClean="0"/>
              <a:t>zones are created with each new operation set</a:t>
            </a:r>
          </a:p>
          <a:p>
            <a:pPr marL="233363" indent="-233363" eaLnBrk="1" hangingPunct="1">
              <a:lnSpc>
                <a:spcPct val="80000"/>
              </a:lnSpc>
              <a:spcBef>
                <a:spcPct val="35000"/>
              </a:spcBef>
              <a:defRPr/>
            </a:pPr>
            <a:r>
              <a:rPr lang="en-US" dirty="0" smtClean="0"/>
              <a:t>Add more zones by selecting </a:t>
            </a:r>
            <a:r>
              <a:rPr lang="en-US" b="1" dirty="0" smtClean="0"/>
              <a:t>New</a:t>
            </a:r>
            <a:r>
              <a:rPr lang="en-US" dirty="0" smtClean="0"/>
              <a:t> from the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Zone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smtClean="0"/>
              <a:t>menu.</a:t>
            </a:r>
          </a:p>
          <a:p>
            <a:pPr marL="233363" indent="-233363" eaLnBrk="1" hangingPunct="1">
              <a:lnSpc>
                <a:spcPct val="80000"/>
              </a:lnSpc>
              <a:spcBef>
                <a:spcPct val="35000"/>
              </a:spcBef>
              <a:defRPr/>
            </a:pPr>
            <a:r>
              <a:rPr lang="en-US" dirty="0" smtClean="0"/>
              <a:t>Enter the </a:t>
            </a:r>
            <a:r>
              <a:rPr lang="en-US" i="1" dirty="0" smtClean="0"/>
              <a:t>Top of Zone</a:t>
            </a:r>
            <a:r>
              <a:rPr lang="en-US" dirty="0" smtClean="0"/>
              <a:t> curve in the table.</a:t>
            </a:r>
          </a:p>
        </p:txBody>
      </p:sp>
      <p:sp>
        <p:nvSpPr>
          <p:cNvPr id="292883" name="Oval 19"/>
          <p:cNvSpPr>
            <a:spLocks noChangeArrowheads="1"/>
          </p:cNvSpPr>
          <p:nvPr/>
        </p:nvSpPr>
        <p:spPr bwMode="auto">
          <a:xfrm>
            <a:off x="4495800" y="1752600"/>
            <a:ext cx="1066800" cy="685800"/>
          </a:xfrm>
          <a:prstGeom prst="ellipse">
            <a:avLst/>
          </a:prstGeom>
          <a:noFill/>
          <a:ln w="38100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2884" name="Freeform 20"/>
          <p:cNvSpPr>
            <a:spLocks/>
          </p:cNvSpPr>
          <p:nvPr/>
        </p:nvSpPr>
        <p:spPr bwMode="auto">
          <a:xfrm rot="21285456">
            <a:off x="2819400" y="4267200"/>
            <a:ext cx="2819400" cy="1358900"/>
          </a:xfrm>
          <a:custGeom>
            <a:avLst/>
            <a:gdLst>
              <a:gd name="T0" fmla="*/ 0 w 1776"/>
              <a:gd name="T1" fmla="*/ 816 h 856"/>
              <a:gd name="T2" fmla="*/ 912 w 1776"/>
              <a:gd name="T3" fmla="*/ 720 h 856"/>
              <a:gd name="T4" fmla="*/ 1776 w 1776"/>
              <a:gd name="T5" fmla="*/ 0 h 856"/>
              <a:gd name="T6" fmla="*/ 0 60000 65536"/>
              <a:gd name="T7" fmla="*/ 0 60000 65536"/>
              <a:gd name="T8" fmla="*/ 0 60000 65536"/>
              <a:gd name="T9" fmla="*/ 0 w 1776"/>
              <a:gd name="T10" fmla="*/ 0 h 856"/>
              <a:gd name="T11" fmla="*/ 1776 w 1776"/>
              <a:gd name="T12" fmla="*/ 856 h 8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6" h="856">
                <a:moveTo>
                  <a:pt x="0" y="816"/>
                </a:moveTo>
                <a:cubicBezTo>
                  <a:pt x="308" y="836"/>
                  <a:pt x="616" y="856"/>
                  <a:pt x="912" y="720"/>
                </a:cubicBezTo>
                <a:cubicBezTo>
                  <a:pt x="1208" y="584"/>
                  <a:pt x="1492" y="292"/>
                  <a:pt x="1776" y="0"/>
                </a:cubicBezTo>
              </a:path>
            </a:pathLst>
          </a:custGeom>
          <a:noFill/>
          <a:ln w="31750">
            <a:solidFill>
              <a:schemeClr val="accent6">
                <a:lumMod val="75000"/>
              </a:schemeClr>
            </a:solidFill>
            <a:round/>
            <a:headEnd/>
            <a:tailEnd type="triangle" w="lg" len="lg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3505200" y="2743200"/>
            <a:ext cx="1371600" cy="838200"/>
          </a:xfrm>
          <a:prstGeom prst="ellipse">
            <a:avLst/>
          </a:prstGeom>
          <a:noFill/>
          <a:ln w="38100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320" name="Freeform 21"/>
          <p:cNvSpPr>
            <a:spLocks/>
          </p:cNvSpPr>
          <p:nvPr/>
        </p:nvSpPr>
        <p:spPr bwMode="auto">
          <a:xfrm flipV="1">
            <a:off x="3429000" y="2209800"/>
            <a:ext cx="762000" cy="533400"/>
          </a:xfrm>
          <a:custGeom>
            <a:avLst/>
            <a:gdLst>
              <a:gd name="T0" fmla="*/ 0 w 1776"/>
              <a:gd name="T1" fmla="*/ 816 h 856"/>
              <a:gd name="T2" fmla="*/ 912 w 1776"/>
              <a:gd name="T3" fmla="*/ 720 h 856"/>
              <a:gd name="T4" fmla="*/ 1776 w 1776"/>
              <a:gd name="T5" fmla="*/ 0 h 856"/>
              <a:gd name="T6" fmla="*/ 0 60000 65536"/>
              <a:gd name="T7" fmla="*/ 0 60000 65536"/>
              <a:gd name="T8" fmla="*/ 0 60000 65536"/>
              <a:gd name="T9" fmla="*/ 0 w 1776"/>
              <a:gd name="T10" fmla="*/ 0 h 856"/>
              <a:gd name="T11" fmla="*/ 1776 w 1776"/>
              <a:gd name="T12" fmla="*/ 856 h 8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76" h="856">
                <a:moveTo>
                  <a:pt x="0" y="816"/>
                </a:moveTo>
                <a:cubicBezTo>
                  <a:pt x="308" y="836"/>
                  <a:pt x="616" y="856"/>
                  <a:pt x="912" y="720"/>
                </a:cubicBezTo>
                <a:cubicBezTo>
                  <a:pt x="1208" y="584"/>
                  <a:pt x="1492" y="292"/>
                  <a:pt x="1776" y="0"/>
                </a:cubicBezTo>
              </a:path>
            </a:pathLst>
          </a:custGeom>
          <a:noFill/>
          <a:ln w="31750">
            <a:solidFill>
              <a:schemeClr val="accent6">
                <a:lumMod val="75000"/>
              </a:schemeClr>
            </a:solidFill>
            <a:round/>
            <a:headEnd/>
            <a:tailEnd type="triangle" w="lg" len="lg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Freeform 12"/>
          <p:cNvSpPr/>
          <p:nvPr/>
        </p:nvSpPr>
        <p:spPr bwMode="auto">
          <a:xfrm>
            <a:off x="3041780" y="2435290"/>
            <a:ext cx="2864498" cy="1651518"/>
          </a:xfrm>
          <a:custGeom>
            <a:avLst/>
            <a:gdLst>
              <a:gd name="connsiteX0" fmla="*/ 0 w 2864498"/>
              <a:gd name="connsiteY0" fmla="*/ 1651518 h 1651518"/>
              <a:gd name="connsiteX1" fmla="*/ 2500604 w 2864498"/>
              <a:gd name="connsiteY1" fmla="*/ 1315616 h 1651518"/>
              <a:gd name="connsiteX2" fmla="*/ 2183363 w 2864498"/>
              <a:gd name="connsiteY2" fmla="*/ 0 h 1651518"/>
              <a:gd name="connsiteX3" fmla="*/ 2183363 w 2864498"/>
              <a:gd name="connsiteY3" fmla="*/ 0 h 1651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4498" h="1651518">
                <a:moveTo>
                  <a:pt x="0" y="1651518"/>
                </a:moveTo>
                <a:cubicBezTo>
                  <a:pt x="1068355" y="1621193"/>
                  <a:pt x="2136710" y="1590869"/>
                  <a:pt x="2500604" y="1315616"/>
                </a:cubicBezTo>
                <a:cubicBezTo>
                  <a:pt x="2864498" y="1040363"/>
                  <a:pt x="2183363" y="0"/>
                  <a:pt x="2183363" y="0"/>
                </a:cubicBezTo>
                <a:lnTo>
                  <a:pt x="2183363" y="0"/>
                </a:lnTo>
              </a:path>
            </a:pathLst>
          </a:custGeom>
          <a:noFill/>
          <a:ln w="31750" cap="flat" cmpd="sng" algn="ctr">
            <a:solidFill>
              <a:srgbClr val="990033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8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7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447800"/>
            <a:ext cx="5181600" cy="47244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15000"/>
              </a:spcBef>
              <a:spcAft>
                <a:spcPct val="10000"/>
              </a:spcAft>
              <a:defRPr/>
            </a:pP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15000"/>
              </a:spcBef>
              <a:spcAft>
                <a:spcPct val="10000"/>
              </a:spcAft>
              <a:defRPr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To ResSim</a:t>
            </a:r>
            <a:r>
              <a:rPr lang="en-US" dirty="0" smtClean="0"/>
              <a:t>, the </a:t>
            </a:r>
            <a:r>
              <a:rPr lang="en-US" b="1" i="1" dirty="0" smtClean="0">
                <a:solidFill>
                  <a:srgbClr val="00B0F0"/>
                </a:solidFill>
              </a:rPr>
              <a:t>Guide Curve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dirty="0" smtClean="0"/>
              <a:t>is the line or curve defining the top of a selected operating zone.</a:t>
            </a:r>
          </a:p>
          <a:p>
            <a:pPr lvl="1" eaLnBrk="1" hangingPunct="1">
              <a:lnSpc>
                <a:spcPct val="85000"/>
              </a:lnSpc>
              <a:spcBef>
                <a:spcPct val="15000"/>
              </a:spcBef>
              <a:spcAft>
                <a:spcPct val="10000"/>
              </a:spcAft>
              <a:defRPr/>
            </a:pPr>
            <a:r>
              <a:rPr lang="en-US" dirty="0" smtClean="0"/>
              <a:t>By default, the guide curve is identified as </a:t>
            </a:r>
            <a:r>
              <a:rPr lang="en-US" dirty="0" smtClean="0">
                <a:solidFill>
                  <a:schemeClr val="hlink"/>
                </a:solidFill>
              </a:rPr>
              <a:t>the top of the </a:t>
            </a:r>
            <a:r>
              <a:rPr lang="en-US" i="1" dirty="0" smtClean="0">
                <a:solidFill>
                  <a:schemeClr val="hlink"/>
                </a:solidFill>
              </a:rPr>
              <a:t>default</a:t>
            </a:r>
            <a:r>
              <a:rPr lang="en-US" dirty="0" smtClean="0">
                <a:solidFill>
                  <a:schemeClr val="hlink"/>
                </a:solidFill>
              </a:rPr>
              <a:t> Conservation zone.</a:t>
            </a:r>
            <a:endParaRPr lang="en-US" dirty="0" smtClean="0"/>
          </a:p>
          <a:p>
            <a:pPr lvl="1" eaLnBrk="1" hangingPunct="1">
              <a:lnSpc>
                <a:spcPct val="85000"/>
              </a:lnSpc>
              <a:spcBef>
                <a:spcPct val="15000"/>
              </a:spcBef>
              <a:spcAft>
                <a:spcPct val="10000"/>
              </a:spcAft>
              <a:defRPr/>
            </a:pPr>
            <a:r>
              <a:rPr lang="en-US" dirty="0" smtClean="0"/>
              <a:t>You can re-assign it to a different ‘top of zone’ curve.</a:t>
            </a:r>
          </a:p>
          <a:p>
            <a:pPr lvl="1" eaLnBrk="1" hangingPunct="1">
              <a:lnSpc>
                <a:spcPct val="85000"/>
              </a:lnSpc>
              <a:spcBef>
                <a:spcPct val="15000"/>
              </a:spcBef>
              <a:spcAft>
                <a:spcPct val="10000"/>
              </a:spcAft>
              <a:defRPr/>
            </a:pPr>
            <a:r>
              <a:rPr lang="en-US" dirty="0" smtClean="0"/>
              <a:t>It can vary seasonally.</a:t>
            </a:r>
          </a:p>
        </p:txBody>
      </p:sp>
      <p:grpSp>
        <p:nvGrpSpPr>
          <p:cNvPr id="13315" name="Group 21"/>
          <p:cNvGrpSpPr>
            <a:grpSpLocks/>
          </p:cNvGrpSpPr>
          <p:nvPr/>
        </p:nvGrpSpPr>
        <p:grpSpPr bwMode="auto">
          <a:xfrm>
            <a:off x="5791200" y="3335338"/>
            <a:ext cx="3117850" cy="2809875"/>
            <a:chOff x="3648" y="2101"/>
            <a:chExt cx="1964" cy="1770"/>
          </a:xfrm>
        </p:grpSpPr>
        <p:pic>
          <p:nvPicPr>
            <p:cNvPr id="13318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48" y="2101"/>
              <a:ext cx="1964" cy="177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</p:pic>
        <p:sp>
          <p:nvSpPr>
            <p:cNvPr id="13319" name="Text Box 7"/>
            <p:cNvSpPr txBox="1">
              <a:spLocks noChangeArrowheads="1"/>
            </p:cNvSpPr>
            <p:nvPr/>
          </p:nvSpPr>
          <p:spPr bwMode="auto">
            <a:xfrm>
              <a:off x="4368" y="2496"/>
              <a:ext cx="730" cy="213"/>
            </a:xfrm>
            <a:prstGeom prst="rect">
              <a:avLst/>
            </a:prstGeom>
            <a:solidFill>
              <a:srgbClr val="38E6F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91440" bIns="91440">
              <a:spAutoFit/>
            </a:bodyPr>
            <a:lstStyle/>
            <a:p>
              <a:pPr algn="ctr" eaLnBrk="1" hangingPunct="1">
                <a:lnSpc>
                  <a:spcPct val="95000"/>
                </a:lnSpc>
              </a:pPr>
              <a:r>
                <a:rPr lang="en-US" sz="1000" b="1">
                  <a:solidFill>
                    <a:srgbClr val="003300"/>
                  </a:solidFill>
                </a:rPr>
                <a:t>“Guide Curve”</a:t>
              </a:r>
            </a:p>
          </p:txBody>
        </p:sp>
        <p:sp>
          <p:nvSpPr>
            <p:cNvPr id="13320" name="Line 8"/>
            <p:cNvSpPr>
              <a:spLocks noChangeShapeType="1"/>
            </p:cNvSpPr>
            <p:nvPr/>
          </p:nvSpPr>
          <p:spPr bwMode="auto">
            <a:xfrm flipH="1">
              <a:off x="4174" y="2688"/>
              <a:ext cx="194" cy="14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 type="stealth" w="sm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3321" name="Line 9"/>
            <p:cNvSpPr>
              <a:spLocks noChangeShapeType="1"/>
            </p:cNvSpPr>
            <p:nvPr/>
          </p:nvSpPr>
          <p:spPr bwMode="auto">
            <a:xfrm>
              <a:off x="5092" y="2684"/>
              <a:ext cx="271" cy="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 type="stealth" w="sm" len="med"/>
            </a:ln>
          </p:spPr>
          <p:txBody>
            <a:bodyPr wrap="none"/>
            <a:lstStyle/>
            <a:p>
              <a:endParaRPr lang="en-US"/>
            </a:p>
          </p:txBody>
        </p:sp>
      </p:grpSp>
      <p:pic>
        <p:nvPicPr>
          <p:cNvPr id="13316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752600"/>
            <a:ext cx="2133600" cy="12493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sp>
        <p:nvSpPr>
          <p:cNvPr id="13317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How is the Guide Curve defined in ResSim?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q0hecdlb\AppData\Local\Temp\2\SNAGHTML1f36f56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176" y="1789582"/>
            <a:ext cx="5647532" cy="4647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4919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209800"/>
            <a:ext cx="3048000" cy="4227513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 dirty="0" smtClean="0"/>
              <a:t>Bold Text</a:t>
            </a:r>
          </a:p>
          <a:p>
            <a:pPr eaLnBrk="1" hangingPunct="1">
              <a:lnSpc>
                <a:spcPct val="85000"/>
              </a:lnSpc>
            </a:pPr>
            <a:endParaRPr lang="en-US" dirty="0" smtClean="0"/>
          </a:p>
          <a:p>
            <a:pPr eaLnBrk="1" hangingPunct="1">
              <a:lnSpc>
                <a:spcPct val="85000"/>
              </a:lnSpc>
            </a:pPr>
            <a:endParaRPr lang="en-US" dirty="0" smtClean="0"/>
          </a:p>
          <a:p>
            <a:pPr eaLnBrk="1" hangingPunct="1">
              <a:lnSpc>
                <a:spcPct val="85000"/>
              </a:lnSpc>
            </a:pPr>
            <a:r>
              <a:rPr lang="en-US" dirty="0" smtClean="0"/>
              <a:t>To reset, Use “Set Guide Curve” from Context menu</a:t>
            </a:r>
          </a:p>
          <a:p>
            <a:pPr eaLnBrk="1" hangingPunct="1">
              <a:lnSpc>
                <a:spcPct val="85000"/>
              </a:lnSpc>
              <a:buFont typeface="Wingdings" pitchFamily="2" charset="2"/>
              <a:buNone/>
            </a:pPr>
            <a:r>
              <a:rPr lang="en-US" dirty="0" smtClean="0"/>
              <a:t> </a:t>
            </a:r>
          </a:p>
          <a:p>
            <a:pPr eaLnBrk="1" hangingPunct="1">
              <a:lnSpc>
                <a:spcPct val="85000"/>
              </a:lnSpc>
            </a:pPr>
            <a:r>
              <a:rPr lang="en-US" dirty="0" smtClean="0"/>
              <a:t>Cyan Curve</a:t>
            </a:r>
          </a:p>
          <a:p>
            <a:pPr eaLnBrk="1" hangingPunct="1">
              <a:lnSpc>
                <a:spcPct val="85000"/>
              </a:lnSpc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14340" name="Freeform 19"/>
          <p:cNvSpPr>
            <a:spLocks/>
          </p:cNvSpPr>
          <p:nvPr/>
        </p:nvSpPr>
        <p:spPr bwMode="auto">
          <a:xfrm>
            <a:off x="1828800" y="2590800"/>
            <a:ext cx="1676400" cy="777875"/>
          </a:xfrm>
          <a:custGeom>
            <a:avLst/>
            <a:gdLst>
              <a:gd name="T0" fmla="*/ 0 w 912"/>
              <a:gd name="T1" fmla="*/ 0 h 624"/>
              <a:gd name="T2" fmla="*/ 2147483647 w 912"/>
              <a:gd name="T3" fmla="*/ 2147483647 h 624"/>
              <a:gd name="T4" fmla="*/ 2147483647 w 912"/>
              <a:gd name="T5" fmla="*/ 2147483647 h 624"/>
              <a:gd name="T6" fmla="*/ 0 60000 65536"/>
              <a:gd name="T7" fmla="*/ 0 60000 65536"/>
              <a:gd name="T8" fmla="*/ 0 60000 65536"/>
              <a:gd name="T9" fmla="*/ 0 w 912"/>
              <a:gd name="T10" fmla="*/ 0 h 624"/>
              <a:gd name="T11" fmla="*/ 912 w 912"/>
              <a:gd name="T12" fmla="*/ 624 h 6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12" h="624">
                <a:moveTo>
                  <a:pt x="0" y="0"/>
                </a:moveTo>
                <a:cubicBezTo>
                  <a:pt x="92" y="116"/>
                  <a:pt x="184" y="232"/>
                  <a:pt x="336" y="336"/>
                </a:cubicBezTo>
                <a:cubicBezTo>
                  <a:pt x="488" y="440"/>
                  <a:pt x="816" y="576"/>
                  <a:pt x="912" y="624"/>
                </a:cubicBezTo>
              </a:path>
            </a:pathLst>
          </a:custGeom>
          <a:noFill/>
          <a:ln w="31750">
            <a:solidFill>
              <a:schemeClr val="hlink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14341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How to…Identify the Guide Curve</a:t>
            </a:r>
          </a:p>
        </p:txBody>
      </p:sp>
      <p:sp>
        <p:nvSpPr>
          <p:cNvPr id="15369" name="Freeform 22"/>
          <p:cNvSpPr>
            <a:spLocks/>
          </p:cNvSpPr>
          <p:nvPr/>
        </p:nvSpPr>
        <p:spPr bwMode="auto">
          <a:xfrm rot="-3058100">
            <a:off x="3062777" y="3841776"/>
            <a:ext cx="177693" cy="1354857"/>
          </a:xfrm>
          <a:custGeom>
            <a:avLst/>
            <a:gdLst>
              <a:gd name="T0" fmla="*/ 0 w 912"/>
              <a:gd name="T1" fmla="*/ 0 h 624"/>
              <a:gd name="T2" fmla="*/ 2147483647 w 912"/>
              <a:gd name="T3" fmla="*/ 2147483647 h 624"/>
              <a:gd name="T4" fmla="*/ 2147483647 w 912"/>
              <a:gd name="T5" fmla="*/ 2147483647 h 624"/>
              <a:gd name="T6" fmla="*/ 0 60000 65536"/>
              <a:gd name="T7" fmla="*/ 0 60000 65536"/>
              <a:gd name="T8" fmla="*/ 0 60000 65536"/>
              <a:gd name="T9" fmla="*/ 0 w 912"/>
              <a:gd name="T10" fmla="*/ 0 h 624"/>
              <a:gd name="T11" fmla="*/ 912 w 912"/>
              <a:gd name="T12" fmla="*/ 624 h 6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12" h="624">
                <a:moveTo>
                  <a:pt x="0" y="0"/>
                </a:moveTo>
                <a:cubicBezTo>
                  <a:pt x="92" y="116"/>
                  <a:pt x="184" y="232"/>
                  <a:pt x="336" y="336"/>
                </a:cubicBezTo>
                <a:cubicBezTo>
                  <a:pt x="488" y="440"/>
                  <a:pt x="816" y="576"/>
                  <a:pt x="912" y="624"/>
                </a:cubicBezTo>
              </a:path>
            </a:pathLst>
          </a:custGeom>
          <a:noFill/>
          <a:ln w="31750">
            <a:solidFill>
              <a:srgbClr val="38E6F8"/>
            </a:solidFill>
            <a:round/>
            <a:headEnd/>
            <a:tailEnd type="triangle" w="lg" len="lg"/>
          </a:ln>
        </p:spPr>
        <p:txBody>
          <a:bodyPr vert="eaVert"/>
          <a:lstStyle/>
          <a:p>
            <a:endParaRPr lang="en-US"/>
          </a:p>
        </p:txBody>
      </p:sp>
      <p:sp>
        <p:nvSpPr>
          <p:cNvPr id="14344" name="Freeform 10"/>
          <p:cNvSpPr>
            <a:spLocks/>
          </p:cNvSpPr>
          <p:nvPr/>
        </p:nvSpPr>
        <p:spPr bwMode="auto">
          <a:xfrm>
            <a:off x="2590800" y="4267200"/>
            <a:ext cx="4800600" cy="1519238"/>
          </a:xfrm>
          <a:custGeom>
            <a:avLst/>
            <a:gdLst>
              <a:gd name="T0" fmla="*/ 0 w 3073"/>
              <a:gd name="T1" fmla="*/ 2147483647 h 838"/>
              <a:gd name="T2" fmla="*/ 2147483647 w 3073"/>
              <a:gd name="T3" fmla="*/ 2147483647 h 838"/>
              <a:gd name="T4" fmla="*/ 2147483647 w 3073"/>
              <a:gd name="T5" fmla="*/ 2147483647 h 838"/>
              <a:gd name="T6" fmla="*/ 2147483647 w 3073"/>
              <a:gd name="T7" fmla="*/ 1745252698 h 838"/>
              <a:gd name="T8" fmla="*/ 2147483647 w 3073"/>
              <a:gd name="T9" fmla="*/ 930143450 h 838"/>
              <a:gd name="T10" fmla="*/ 2147483647 w 3073"/>
              <a:gd name="T11" fmla="*/ 0 h 8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073"/>
              <a:gd name="T19" fmla="*/ 0 h 838"/>
              <a:gd name="T20" fmla="*/ 3073 w 3073"/>
              <a:gd name="T21" fmla="*/ 838 h 8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073" h="838">
                <a:moveTo>
                  <a:pt x="0" y="838"/>
                </a:moveTo>
                <a:cubicBezTo>
                  <a:pt x="157" y="835"/>
                  <a:pt x="655" y="831"/>
                  <a:pt x="942" y="820"/>
                </a:cubicBezTo>
                <a:cubicBezTo>
                  <a:pt x="1229" y="809"/>
                  <a:pt x="1499" y="818"/>
                  <a:pt x="1721" y="770"/>
                </a:cubicBezTo>
                <a:cubicBezTo>
                  <a:pt x="1943" y="722"/>
                  <a:pt x="2118" y="612"/>
                  <a:pt x="2273" y="531"/>
                </a:cubicBezTo>
                <a:cubicBezTo>
                  <a:pt x="2428" y="450"/>
                  <a:pt x="2517" y="371"/>
                  <a:pt x="2650" y="283"/>
                </a:cubicBezTo>
                <a:cubicBezTo>
                  <a:pt x="2783" y="194"/>
                  <a:pt x="2985" y="59"/>
                  <a:pt x="3073" y="0"/>
                </a:cubicBezTo>
              </a:path>
            </a:pathLst>
          </a:custGeom>
          <a:noFill/>
          <a:ln w="31750" cap="flat" cmpd="sng">
            <a:solidFill>
              <a:srgbClr val="38E6F8"/>
            </a:solidFill>
            <a:prstDash val="solid"/>
            <a:round/>
            <a:headEnd type="none" w="med" len="med"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534400" cy="4860925"/>
          </a:xfrm>
        </p:spPr>
        <p:txBody>
          <a:bodyPr/>
          <a:lstStyle/>
          <a:p>
            <a:pPr eaLnBrk="1" hangingPunct="1">
              <a:lnSpc>
                <a:spcPts val="2900"/>
              </a:lnSpc>
              <a:spcBef>
                <a:spcPct val="35000"/>
              </a:spcBef>
            </a:pPr>
            <a:r>
              <a:rPr lang="en-US" sz="2800" dirty="0" smtClean="0"/>
              <a:t>When the reservoir level is </a:t>
            </a:r>
            <a:r>
              <a:rPr lang="en-US" sz="2800" b="1" i="1" dirty="0" smtClean="0">
                <a:solidFill>
                  <a:schemeClr val="hlink"/>
                </a:solidFill>
              </a:rPr>
              <a:t>above</a:t>
            </a:r>
            <a:r>
              <a:rPr lang="en-US" sz="2800" dirty="0" smtClean="0"/>
              <a:t> the Guide Curve, ResSim will </a:t>
            </a:r>
            <a:r>
              <a:rPr lang="en-US" sz="2800" b="1" dirty="0" smtClean="0"/>
              <a:t>increase</a:t>
            </a:r>
            <a:r>
              <a:rPr lang="en-US" sz="2800" dirty="0" smtClean="0"/>
              <a:t> releases as necessary (or possible) in a given period in an effort to </a:t>
            </a:r>
            <a:r>
              <a:rPr lang="en-US" sz="2800" i="1" dirty="0" smtClean="0"/>
              <a:t>lower</a:t>
            </a:r>
            <a:r>
              <a:rPr lang="en-US" sz="2800" dirty="0" smtClean="0"/>
              <a:t> the pool elevation to the Guide Curve.</a:t>
            </a:r>
          </a:p>
          <a:p>
            <a:pPr eaLnBrk="1" hangingPunct="1">
              <a:lnSpc>
                <a:spcPts val="2900"/>
              </a:lnSpc>
              <a:spcBef>
                <a:spcPct val="35000"/>
              </a:spcBef>
            </a:pPr>
            <a:r>
              <a:rPr lang="en-US" sz="2800" dirty="0" smtClean="0"/>
              <a:t>When the reservoir level is </a:t>
            </a:r>
            <a:r>
              <a:rPr lang="en-US" sz="2800" b="1" i="1" dirty="0" smtClean="0">
                <a:solidFill>
                  <a:schemeClr val="hlink"/>
                </a:solidFill>
              </a:rPr>
              <a:t>below</a:t>
            </a:r>
            <a:r>
              <a:rPr lang="en-US" sz="2800" dirty="0" smtClean="0"/>
              <a:t> the Guide Curve, ResSim will </a:t>
            </a:r>
            <a:r>
              <a:rPr lang="en-US" sz="2800" b="1" dirty="0" smtClean="0"/>
              <a:t>reduce</a:t>
            </a:r>
            <a:r>
              <a:rPr lang="en-US" sz="2800" dirty="0" smtClean="0"/>
              <a:t> releases as necessary (or possible) in a given period in an effort to </a:t>
            </a:r>
            <a:r>
              <a:rPr lang="en-US" sz="2800" i="1" dirty="0" smtClean="0"/>
              <a:t>raise</a:t>
            </a:r>
            <a:r>
              <a:rPr lang="en-US" sz="2800" dirty="0" smtClean="0"/>
              <a:t> the pool elevation to the Guide Curve.</a:t>
            </a:r>
          </a:p>
          <a:p>
            <a:pPr eaLnBrk="1" hangingPunct="1">
              <a:lnSpc>
                <a:spcPts val="2900"/>
              </a:lnSpc>
              <a:spcBef>
                <a:spcPts val="1200"/>
              </a:spcBef>
            </a:pPr>
            <a:r>
              <a:rPr lang="en-US" sz="2800" dirty="0" smtClean="0"/>
              <a:t>When the reservoir level is</a:t>
            </a:r>
            <a:r>
              <a:rPr lang="en-US" sz="2800" i="1" dirty="0" smtClean="0"/>
              <a:t> </a:t>
            </a:r>
            <a:r>
              <a:rPr lang="en-US" sz="2800" b="1" i="1" dirty="0" smtClean="0">
                <a:solidFill>
                  <a:schemeClr val="hlink"/>
                </a:solidFill>
              </a:rPr>
              <a:t>at</a:t>
            </a:r>
            <a:r>
              <a:rPr lang="en-US" sz="2800" dirty="0" smtClean="0"/>
              <a:t> the Guide Curve,   ResSim will release “just enough” to </a:t>
            </a:r>
            <a:r>
              <a:rPr lang="en-US" sz="2800" i="1" dirty="0" smtClean="0"/>
              <a:t>maintain</a:t>
            </a:r>
            <a:r>
              <a:rPr lang="en-US" sz="2800" dirty="0" smtClean="0"/>
              <a:t> the pool elevation at the Guide Curve.  This usually equates to “release inflow.”</a:t>
            </a:r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Basic Guide Curve Operation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Results –</a:t>
            </a:r>
            <a:br>
              <a:rPr lang="en-US" smtClean="0"/>
            </a:br>
            <a:r>
              <a:rPr lang="en-US" smtClean="0"/>
              <a:t>Guide Curve Operation</a:t>
            </a:r>
          </a:p>
        </p:txBody>
      </p:sp>
      <p:pic>
        <p:nvPicPr>
          <p:cNvPr id="1638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47800"/>
            <a:ext cx="7980363" cy="51244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Points to Remember</a:t>
            </a:r>
          </a:p>
        </p:txBody>
      </p:sp>
      <p:sp>
        <p:nvSpPr>
          <p:cNvPr id="2150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229600" cy="4572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The Reservoir Network </a:t>
            </a:r>
            <a:r>
              <a:rPr lang="en-US" sz="2800" b="1" i="1" dirty="0" smtClean="0"/>
              <a:t>is</a:t>
            </a:r>
            <a:r>
              <a:rPr lang="en-US" sz="2800" dirty="0" smtClean="0"/>
              <a:t> your model.  It contains all the details…</a:t>
            </a:r>
          </a:p>
          <a:p>
            <a:pPr lvl="1" eaLnBrk="1" hangingPunct="1">
              <a:defRPr/>
            </a:pPr>
            <a:r>
              <a:rPr lang="en-US" sz="2400" dirty="0" smtClean="0"/>
              <a:t>Physical Data – Pool, Outlets</a:t>
            </a:r>
          </a:p>
          <a:p>
            <a:pPr lvl="1" eaLnBrk="1" hangingPunct="1">
              <a:defRPr/>
            </a:pPr>
            <a:r>
              <a:rPr lang="en-US" sz="2400" dirty="0" smtClean="0"/>
              <a:t>Operational Data – Operation Sets</a:t>
            </a:r>
          </a:p>
          <a:p>
            <a:pPr lvl="2" eaLnBrk="1" hangingPunct="1">
              <a:lnSpc>
                <a:spcPct val="85000"/>
              </a:lnSpc>
              <a:spcBef>
                <a:spcPct val="5000"/>
              </a:spcBef>
              <a:defRPr/>
            </a:pPr>
            <a:r>
              <a:rPr lang="en-US" sz="2400" dirty="0" smtClean="0"/>
              <a:t>Reservoir Zones </a:t>
            </a:r>
          </a:p>
          <a:p>
            <a:pPr lvl="2" eaLnBrk="1" hangingPunct="1">
              <a:lnSpc>
                <a:spcPct val="85000"/>
              </a:lnSpc>
              <a:spcBef>
                <a:spcPct val="5000"/>
              </a:spcBef>
              <a:defRPr/>
            </a:pPr>
            <a:r>
              <a:rPr lang="en-US" sz="2400" dirty="0" smtClean="0"/>
              <a:t>Guide Curve Designation</a:t>
            </a:r>
          </a:p>
          <a:p>
            <a:pPr lvl="2" eaLnBrk="1" hangingPunct="1">
              <a:lnSpc>
                <a:spcPct val="85000"/>
              </a:lnSpc>
              <a:spcBef>
                <a:spcPct val="5000"/>
              </a:spcBef>
              <a:defRPr/>
            </a:pPr>
            <a:r>
              <a:rPr lang="en-US" sz="2400" dirty="0" smtClean="0"/>
              <a:t>Rules</a:t>
            </a:r>
          </a:p>
          <a:p>
            <a:pPr eaLnBrk="1" hangingPunct="1">
              <a:lnSpc>
                <a:spcPct val="85000"/>
              </a:lnSpc>
              <a:spcBef>
                <a:spcPct val="45000"/>
              </a:spcBef>
              <a:defRPr/>
            </a:pPr>
            <a:r>
              <a:rPr lang="en-US" sz="2800" dirty="0" smtClean="0"/>
              <a:t>Guide Curve Operation </a:t>
            </a:r>
            <a:r>
              <a:rPr lang="en-US" sz="2800" smtClean="0"/>
              <a:t>is “</a:t>
            </a:r>
            <a:r>
              <a:rPr lang="en-US" sz="2800" i="1" smtClean="0"/>
              <a:t>Get </a:t>
            </a:r>
            <a:r>
              <a:rPr lang="en-US" sz="2800" i="1" dirty="0" smtClean="0"/>
              <a:t>to guide curve as fast as possible, and </a:t>
            </a:r>
            <a:r>
              <a:rPr lang="en-US" sz="2800" i="1" smtClean="0"/>
              <a:t>stay there.</a:t>
            </a:r>
            <a:r>
              <a:rPr lang="en-US" sz="2800" smtClean="0"/>
              <a:t>”</a:t>
            </a:r>
            <a:endParaRPr lang="en-US" sz="2800" dirty="0" smtClean="0"/>
          </a:p>
          <a:p>
            <a:pPr eaLnBrk="1" hangingPunct="1">
              <a:lnSpc>
                <a:spcPct val="85000"/>
              </a:lnSpc>
              <a:spcBef>
                <a:spcPct val="45000"/>
              </a:spcBef>
              <a:defRPr/>
            </a:pPr>
            <a:r>
              <a:rPr lang="en-US" sz="2800" dirty="0" smtClean="0"/>
              <a:t>Guide Curve Operation is the basis of the ResSim release decision process!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Outline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06463" y="1543050"/>
            <a:ext cx="7934325" cy="5010150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Aft>
                <a:spcPct val="10000"/>
              </a:spcAft>
            </a:pPr>
            <a:r>
              <a:rPr lang="en-US" dirty="0" smtClean="0"/>
              <a:t>Definition of Terms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 smtClean="0"/>
              <a:t>Reservoir Operations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 smtClean="0"/>
              <a:t>Zones (or Pools)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 smtClean="0"/>
              <a:t>Guide Curve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 smtClean="0"/>
              <a:t>Guide Curve Operations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 smtClean="0"/>
              <a:t>Rules</a:t>
            </a:r>
          </a:p>
          <a:p>
            <a:pPr lvl="1" eaLnBrk="1" hangingPunct="1">
              <a:lnSpc>
                <a:spcPct val="85000"/>
              </a:lnSpc>
            </a:pPr>
            <a:r>
              <a:rPr lang="en-US" dirty="0" smtClean="0"/>
              <a:t>Operation Sets</a:t>
            </a:r>
          </a:p>
          <a:p>
            <a:pPr eaLnBrk="1" hangingPunct="1">
              <a:lnSpc>
                <a:spcPct val="85000"/>
              </a:lnSpc>
              <a:spcAft>
                <a:spcPct val="10000"/>
              </a:spcAft>
            </a:pPr>
            <a:r>
              <a:rPr lang="en-US" dirty="0" smtClean="0"/>
              <a:t>Quick Look at Guide Curve Operation</a:t>
            </a:r>
          </a:p>
          <a:p>
            <a:pPr eaLnBrk="1" hangingPunct="1">
              <a:lnSpc>
                <a:spcPct val="85000"/>
              </a:lnSpc>
              <a:spcAft>
                <a:spcPct val="10000"/>
              </a:spcAft>
            </a:pPr>
            <a:r>
              <a:rPr lang="en-US" dirty="0" smtClean="0"/>
              <a:t>How </a:t>
            </a:r>
            <a:r>
              <a:rPr lang="en-US" dirty="0" err="1" smtClean="0"/>
              <a:t>to’s</a:t>
            </a:r>
            <a:r>
              <a:rPr lang="en-US" dirty="0" smtClean="0"/>
              <a:t> in ResSim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63688"/>
            <a:ext cx="8077200" cy="4227512"/>
          </a:xfrm>
        </p:spPr>
        <p:txBody>
          <a:bodyPr/>
          <a:lstStyle/>
          <a:p>
            <a:pPr eaLnBrk="1" hangingPunct="1">
              <a:spcAft>
                <a:spcPct val="15000"/>
              </a:spcAft>
              <a:buNone/>
            </a:pPr>
            <a:r>
              <a:rPr lang="en-US" i="1" dirty="0" smtClean="0"/>
              <a:t>The act of storing or releasing water from a Reservoir</a:t>
            </a:r>
            <a:r>
              <a:rPr lang="en-US" dirty="0" smtClean="0"/>
              <a:t>.</a:t>
            </a:r>
          </a:p>
          <a:p>
            <a:pPr eaLnBrk="1" hangingPunct="1">
              <a:spcAft>
                <a:spcPct val="15000"/>
              </a:spcAft>
            </a:pPr>
            <a:r>
              <a:rPr lang="en-US" dirty="0" smtClean="0"/>
              <a:t>The “to-release  or  not-to-release” and	 “how-much” decision-making process</a:t>
            </a:r>
          </a:p>
          <a:p>
            <a:pPr eaLnBrk="1" hangingPunct="1">
              <a:spcAft>
                <a:spcPct val="15000"/>
              </a:spcAft>
            </a:pPr>
            <a:r>
              <a:rPr lang="en-US" dirty="0" smtClean="0"/>
              <a:t>The set of goals and constraints that define the release decision-making process</a:t>
            </a: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1543050" y="76200"/>
            <a:ext cx="7448550" cy="1085850"/>
          </a:xfrm>
        </p:spPr>
        <p:txBody>
          <a:bodyPr/>
          <a:lstStyle/>
          <a:p>
            <a:pPr eaLnBrk="1" hangingPunct="1"/>
            <a:r>
              <a:rPr lang="en-US" dirty="0" smtClean="0"/>
              <a:t>What is…Reservoir Operation?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600200"/>
            <a:ext cx="3886200" cy="4572000"/>
          </a:xfrm>
        </p:spPr>
        <p:txBody>
          <a:bodyPr/>
          <a:lstStyle/>
          <a:p>
            <a:pPr marL="287338" indent="-287338" eaLnBrk="1" hangingPunct="1">
              <a:spcBef>
                <a:spcPts val="1200"/>
              </a:spcBef>
              <a:buNone/>
              <a:defRPr/>
            </a:pPr>
            <a:r>
              <a:rPr lang="en-US" i="1" dirty="0" smtClean="0"/>
              <a:t>The allocation of storage within a reservoir for one or more purposes</a:t>
            </a:r>
          </a:p>
          <a:p>
            <a:pPr marL="285750" indent="-284163" eaLnBrk="1" hangingPunct="1">
              <a:spcBef>
                <a:spcPts val="1200"/>
              </a:spcBef>
              <a:defRPr/>
            </a:pPr>
            <a:r>
              <a:rPr lang="en-US" dirty="0" smtClean="0"/>
              <a:t>Zones are defined by their “top of pool” elevation, which may vary seasonally</a:t>
            </a:r>
          </a:p>
          <a:p>
            <a:pPr marL="285750" indent="-284163" eaLnBrk="1" hangingPunct="1">
              <a:spcBef>
                <a:spcPts val="1200"/>
              </a:spcBef>
              <a:defRPr/>
            </a:pPr>
            <a:r>
              <a:rPr lang="en-US" dirty="0" smtClean="0"/>
              <a:t>Zones should not cross one another</a:t>
            </a:r>
          </a:p>
        </p:txBody>
      </p:sp>
      <p:pic>
        <p:nvPicPr>
          <p:cNvPr id="220164" name="Picture 4" descr="SeasonSt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760538"/>
            <a:ext cx="4564063" cy="46402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614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are…Zones (or Pools)?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is…a Guide Curve?</a:t>
            </a:r>
          </a:p>
        </p:txBody>
      </p:sp>
      <p:sp>
        <p:nvSpPr>
          <p:cNvPr id="71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ts val="1200"/>
              </a:spcBef>
              <a:spcAft>
                <a:spcPct val="10000"/>
              </a:spcAft>
              <a:buNone/>
            </a:pPr>
            <a:r>
              <a:rPr lang="en-US" sz="2800" i="1" dirty="0" smtClean="0">
                <a:solidFill>
                  <a:srgbClr val="990033"/>
                </a:solidFill>
              </a:rPr>
              <a:t>The target or desired reservoir pool elevation or storage</a:t>
            </a:r>
          </a:p>
          <a:p>
            <a:pPr eaLnBrk="1" hangingPunct="1">
              <a:spcBef>
                <a:spcPts val="1200"/>
              </a:spcBef>
              <a:spcAft>
                <a:spcPct val="10000"/>
              </a:spcAft>
            </a:pPr>
            <a:r>
              <a:rPr lang="en-US" sz="2800" dirty="0" smtClean="0"/>
              <a:t>AKA: “normal pool”, “top of conservation”, …</a:t>
            </a:r>
          </a:p>
          <a:p>
            <a:pPr eaLnBrk="1" hangingPunct="1">
              <a:spcBef>
                <a:spcPts val="1200"/>
              </a:spcBef>
              <a:spcAft>
                <a:spcPct val="10000"/>
              </a:spcAft>
            </a:pPr>
            <a:r>
              <a:rPr lang="en-US" sz="2800" dirty="0" smtClean="0"/>
              <a:t>The dividing line between the part of the reservoir pool that is designated as “flood control” from the part that is designated as “conservation”</a:t>
            </a:r>
          </a:p>
          <a:p>
            <a:pPr eaLnBrk="1" hangingPunct="1">
              <a:spcBef>
                <a:spcPts val="1200"/>
              </a:spcBef>
              <a:spcAft>
                <a:spcPct val="10000"/>
              </a:spcAft>
            </a:pPr>
            <a:r>
              <a:rPr lang="en-US" sz="2800" dirty="0" smtClean="0"/>
              <a:t>The foundation of the HEC-ResSim release decision logic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543050"/>
            <a:ext cx="8305800" cy="4933950"/>
          </a:xfrm>
        </p:spPr>
        <p:txBody>
          <a:bodyPr anchor="ctr"/>
          <a:lstStyle/>
          <a:p>
            <a:pPr eaLnBrk="1" hangingPunct="1">
              <a:lnSpc>
                <a:spcPts val="2800"/>
              </a:lnSpc>
              <a:spcBef>
                <a:spcPts val="600"/>
              </a:spcBef>
              <a:buNone/>
              <a:defRPr/>
            </a:pPr>
            <a:r>
              <a:rPr lang="en-US" sz="2800" i="1" dirty="0" smtClean="0"/>
              <a:t>In general, “</a:t>
            </a:r>
            <a:r>
              <a:rPr lang="en-US" sz="2800" b="1" i="1" dirty="0" smtClean="0"/>
              <a:t>Guide Curve Operation</a:t>
            </a:r>
            <a:r>
              <a:rPr lang="en-US" sz="2800" i="1" dirty="0" smtClean="0"/>
              <a:t>” is the process of determining releases from a reservoir in order to get to and maintain the reservoir pool at its target elevation.</a:t>
            </a:r>
            <a:r>
              <a:rPr lang="en-US" sz="2800" i="1" dirty="0" smtClean="0">
                <a:solidFill>
                  <a:srgbClr val="990033"/>
                </a:solidFill>
              </a:rPr>
              <a:t> </a:t>
            </a:r>
          </a:p>
          <a:p>
            <a:pPr eaLnBrk="1" hangingPunct="1">
              <a:lnSpc>
                <a:spcPts val="2800"/>
              </a:lnSpc>
              <a:spcBef>
                <a:spcPts val="1200"/>
              </a:spcBef>
              <a:defRPr/>
            </a:pPr>
            <a:r>
              <a:rPr lang="en-US" sz="2800" dirty="0" smtClean="0">
                <a:solidFill>
                  <a:srgbClr val="990033"/>
                </a:solidFill>
              </a:rPr>
              <a:t>To ResSim</a:t>
            </a:r>
            <a:r>
              <a:rPr lang="en-US" sz="2800" dirty="0" smtClean="0"/>
              <a:t>, Guide Curve Operation means:		</a:t>
            </a:r>
            <a:r>
              <a:rPr lang="en-US" sz="2800" dirty="0" smtClean="0">
                <a:solidFill>
                  <a:srgbClr val="990033"/>
                </a:solidFill>
              </a:rPr>
              <a:t>“</a:t>
            </a:r>
            <a:r>
              <a:rPr lang="en-US" sz="2800" i="1" dirty="0" smtClean="0">
                <a:solidFill>
                  <a:srgbClr val="990033"/>
                </a:solidFill>
              </a:rPr>
              <a:t>Get to guide curve as fast as possible 		and stay there.</a:t>
            </a:r>
            <a:r>
              <a:rPr lang="en-US" sz="2800" dirty="0" smtClean="0">
                <a:solidFill>
                  <a:srgbClr val="990033"/>
                </a:solidFill>
              </a:rPr>
              <a:t>”</a:t>
            </a:r>
            <a:endParaRPr lang="en-US" sz="2800" dirty="0" smtClean="0">
              <a:solidFill>
                <a:srgbClr val="00345F"/>
              </a:solidFill>
            </a:endParaRPr>
          </a:p>
          <a:p>
            <a:pPr eaLnBrk="1" hangingPunct="1">
              <a:spcBef>
                <a:spcPts val="600"/>
              </a:spcBef>
              <a:defRPr/>
            </a:pPr>
            <a:r>
              <a:rPr lang="en-US" sz="2800" dirty="0" smtClean="0"/>
              <a:t>Guide Curve Operation is constrained by:</a:t>
            </a:r>
          </a:p>
          <a:p>
            <a:pPr lvl="1" eaLnBrk="1" hangingPunct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sz="2400" dirty="0" smtClean="0"/>
              <a:t>Physical Outlet Capacity</a:t>
            </a:r>
          </a:p>
          <a:p>
            <a:pPr lvl="1" eaLnBrk="1" hangingPunct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sz="2400" dirty="0" smtClean="0"/>
              <a:t>Elevation, Release, and Capacity Overrides</a:t>
            </a:r>
          </a:p>
          <a:p>
            <a:pPr lvl="1" eaLnBrk="1" hangingPunct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sz="2400" dirty="0" smtClean="0"/>
              <a:t>Reservoir Operating Rules</a:t>
            </a:r>
          </a:p>
          <a:p>
            <a:pPr lvl="1" eaLnBrk="1" hangingPunct="1">
              <a:lnSpc>
                <a:spcPts val="2800"/>
              </a:lnSpc>
              <a:spcBef>
                <a:spcPts val="0"/>
              </a:spcBef>
              <a:defRPr/>
            </a:pPr>
            <a:r>
              <a:rPr lang="en-US" sz="2400" dirty="0" smtClean="0"/>
              <a:t>Zone Boundary Logic</a:t>
            </a:r>
          </a:p>
        </p:txBody>
      </p:sp>
      <p:sp>
        <p:nvSpPr>
          <p:cNvPr id="8195" name="Rectangle 6"/>
          <p:cNvSpPr>
            <a:spLocks noGrp="1" noChangeArrowheads="1"/>
          </p:cNvSpPr>
          <p:nvPr>
            <p:ph type="title"/>
          </p:nvPr>
        </p:nvSpPr>
        <p:spPr>
          <a:xfrm>
            <a:off x="1543050" y="76200"/>
            <a:ext cx="7448550" cy="1085850"/>
          </a:xfrm>
        </p:spPr>
        <p:txBody>
          <a:bodyPr/>
          <a:lstStyle/>
          <a:p>
            <a:pPr eaLnBrk="1" hangingPunct="1"/>
            <a:r>
              <a:rPr lang="en-US" sz="3600" smtClean="0"/>
              <a:t>What is…Guide Curve </a:t>
            </a:r>
            <a:r>
              <a:rPr lang="en-US" sz="3600" i="1" smtClean="0"/>
              <a:t>Operation</a:t>
            </a:r>
            <a:r>
              <a:rPr lang="en-US" sz="360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05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are…Rules?</a:t>
            </a:r>
          </a:p>
        </p:txBody>
      </p:sp>
      <p:sp>
        <p:nvSpPr>
          <p:cNvPr id="9219" name="Rectangle 2058"/>
          <p:cNvSpPr>
            <a:spLocks noGrp="1" noChangeArrowheads="1"/>
          </p:cNvSpPr>
          <p:nvPr>
            <p:ph type="body" idx="1"/>
          </p:nvPr>
        </p:nvSpPr>
        <p:spPr>
          <a:xfrm>
            <a:off x="457200" y="1335088"/>
            <a:ext cx="8534400" cy="4227512"/>
          </a:xfrm>
          <a:noFill/>
        </p:spPr>
        <p:txBody>
          <a:bodyPr anchor="ctr"/>
          <a:lstStyle/>
          <a:p>
            <a:pPr eaLnBrk="1" hangingPunct="1">
              <a:lnSpc>
                <a:spcPct val="85000"/>
              </a:lnSpc>
              <a:spcAft>
                <a:spcPct val="20000"/>
              </a:spcAft>
              <a:buNone/>
            </a:pPr>
            <a:r>
              <a:rPr lang="en-US" sz="2800" i="1" dirty="0" smtClean="0"/>
              <a:t>The objectives of – or constraints on – the operation of a reservoir or system of reservoirs.</a:t>
            </a:r>
          </a:p>
          <a:p>
            <a:pPr eaLnBrk="1" hangingPunct="1">
              <a:lnSpc>
                <a:spcPct val="85000"/>
              </a:lnSpc>
            </a:pPr>
            <a:r>
              <a:rPr lang="en-US" sz="2800" dirty="0" smtClean="0"/>
              <a:t>Rules are specified in terms of:</a:t>
            </a:r>
          </a:p>
          <a:p>
            <a:pPr marL="1155700" lvl="1" eaLnBrk="1" hangingPunct="1">
              <a:lnSpc>
                <a:spcPct val="85000"/>
              </a:lnSpc>
              <a:spcBef>
                <a:spcPct val="10000"/>
              </a:spcBef>
            </a:pPr>
            <a:r>
              <a:rPr lang="en-US" b="1" dirty="0" smtClean="0"/>
              <a:t>Flow</a:t>
            </a:r>
            <a:r>
              <a:rPr lang="en-US" dirty="0" smtClean="0"/>
              <a:t> - minimum or maximum</a:t>
            </a:r>
          </a:p>
          <a:p>
            <a:pPr marL="1155700" lvl="1" eaLnBrk="1" hangingPunct="1">
              <a:lnSpc>
                <a:spcPct val="85000"/>
              </a:lnSpc>
              <a:spcBef>
                <a:spcPct val="10000"/>
              </a:spcBef>
            </a:pPr>
            <a:r>
              <a:rPr lang="en-US" b="1" dirty="0" smtClean="0"/>
              <a:t>Elevation/Stage</a:t>
            </a:r>
            <a:r>
              <a:rPr lang="en-US" dirty="0" smtClean="0"/>
              <a:t> - minimum or maximum</a:t>
            </a:r>
          </a:p>
          <a:p>
            <a:pPr marL="1155700" lvl="1" eaLnBrk="1" hangingPunct="1">
              <a:lnSpc>
                <a:spcPct val="85000"/>
              </a:lnSpc>
              <a:spcBef>
                <a:spcPct val="10000"/>
              </a:spcBef>
            </a:pPr>
            <a:r>
              <a:rPr lang="en-US" b="1" dirty="0" smtClean="0"/>
              <a:t>Energy Generation </a:t>
            </a:r>
            <a:r>
              <a:rPr lang="en-US" dirty="0" smtClean="0"/>
              <a:t>- needed</a:t>
            </a:r>
          </a:p>
          <a:p>
            <a:pPr marL="1155700" lvl="1" eaLnBrk="1" hangingPunct="1">
              <a:lnSpc>
                <a:spcPct val="85000"/>
              </a:lnSpc>
              <a:spcBef>
                <a:spcPct val="10000"/>
              </a:spcBef>
            </a:pPr>
            <a:r>
              <a:rPr lang="en-US" dirty="0" smtClean="0"/>
              <a:t>Maximum </a:t>
            </a:r>
            <a:r>
              <a:rPr lang="en-US" b="1" dirty="0" smtClean="0"/>
              <a:t>Flow Rate-of-Change</a:t>
            </a:r>
          </a:p>
          <a:p>
            <a:pPr marL="1155700" lvl="1" eaLnBrk="1" hangingPunct="1">
              <a:lnSpc>
                <a:spcPct val="85000"/>
              </a:lnSpc>
              <a:spcBef>
                <a:spcPct val="10000"/>
              </a:spcBef>
            </a:pPr>
            <a:r>
              <a:rPr lang="en-US" dirty="0" smtClean="0"/>
              <a:t>Maximum </a:t>
            </a:r>
            <a:r>
              <a:rPr lang="en-US" b="1" dirty="0" smtClean="0"/>
              <a:t>Pool Elevation Rate-of-Change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457200" y="1563688"/>
            <a:ext cx="8610600" cy="4227512"/>
          </a:xfrm>
        </p:spPr>
        <p:txBody>
          <a:bodyPr/>
          <a:lstStyle/>
          <a:p>
            <a:pPr eaLnBrk="1" hangingPunct="1">
              <a:lnSpc>
                <a:spcPts val="2900"/>
              </a:lnSpc>
              <a:spcBef>
                <a:spcPts val="600"/>
              </a:spcBef>
              <a:buNone/>
            </a:pPr>
            <a:r>
              <a:rPr lang="en-US" sz="2800" i="1" dirty="0" smtClean="0"/>
              <a:t>An Operation Set holds all the information that describes the reservoir’s operating goals and constraints.</a:t>
            </a:r>
          </a:p>
          <a:p>
            <a:pPr eaLnBrk="1" hangingPunct="1">
              <a:lnSpc>
                <a:spcPts val="2900"/>
              </a:lnSpc>
              <a:spcBef>
                <a:spcPts val="1200"/>
              </a:spcBef>
            </a:pPr>
            <a:r>
              <a:rPr lang="en-US" sz="2800" dirty="0" smtClean="0"/>
              <a:t>The key elements of an operation set are:</a:t>
            </a:r>
          </a:p>
          <a:p>
            <a:pPr marL="1389063" lvl="1" indent="-276225" eaLnBrk="1" hangingPunct="1">
              <a:lnSpc>
                <a:spcPts val="2900"/>
              </a:lnSpc>
              <a:spcBef>
                <a:spcPct val="0"/>
              </a:spcBef>
            </a:pPr>
            <a:r>
              <a:rPr lang="en-US" dirty="0" smtClean="0"/>
              <a:t>Zones</a:t>
            </a:r>
          </a:p>
          <a:p>
            <a:pPr marL="1389063" lvl="1" indent="-276225" eaLnBrk="1" hangingPunct="1">
              <a:lnSpc>
                <a:spcPts val="2900"/>
              </a:lnSpc>
              <a:spcBef>
                <a:spcPct val="0"/>
              </a:spcBef>
            </a:pPr>
            <a:r>
              <a:rPr lang="en-US" dirty="0" smtClean="0"/>
              <a:t>Guide Curve identification</a:t>
            </a:r>
          </a:p>
          <a:p>
            <a:pPr marL="1389063" lvl="1" indent="-276225" eaLnBrk="1" hangingPunct="1">
              <a:lnSpc>
                <a:spcPts val="2900"/>
              </a:lnSpc>
              <a:spcBef>
                <a:spcPct val="0"/>
              </a:spcBef>
            </a:pPr>
            <a:r>
              <a:rPr lang="en-US" dirty="0" smtClean="0"/>
              <a:t>Rules</a:t>
            </a:r>
          </a:p>
          <a:p>
            <a:pPr eaLnBrk="1" hangingPunct="1">
              <a:lnSpc>
                <a:spcPts val="2900"/>
              </a:lnSpc>
              <a:spcBef>
                <a:spcPts val="1200"/>
              </a:spcBef>
            </a:pPr>
            <a:r>
              <a:rPr lang="en-US" sz="2800" dirty="0" smtClean="0"/>
              <a:t>A reservoir can have more than one operation set, but only one can be “active” for a given alternative.</a:t>
            </a:r>
          </a:p>
        </p:txBody>
      </p:sp>
      <p:sp>
        <p:nvSpPr>
          <p:cNvPr id="10243" name="Rectangle 205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is…An Operation Set?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q0hecdlb\AppData\Local\Temp\2\SNAGHTML1f339a6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600200"/>
            <a:ext cx="5641975" cy="4643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8120" name="Rectangle 8"/>
          <p:cNvSpPr>
            <a:spLocks noChangeArrowheads="1"/>
          </p:cNvSpPr>
          <p:nvPr/>
        </p:nvSpPr>
        <p:spPr bwMode="auto">
          <a:xfrm>
            <a:off x="422275" y="1219200"/>
            <a:ext cx="308292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87338" indent="-287338" eaLnBrk="1" hangingPunct="1">
              <a:lnSpc>
                <a:spcPct val="80000"/>
              </a:lnSpc>
              <a:spcBef>
                <a:spcPct val="3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800" dirty="0">
                <a:solidFill>
                  <a:srgbClr val="01345F"/>
                </a:solidFill>
                <a:latin typeface="Calibri" pitchFamily="34" charset="0"/>
              </a:rPr>
              <a:t>In the Reservoir editor, select the Operations tab</a:t>
            </a:r>
          </a:p>
          <a:p>
            <a:pPr marL="287338" indent="-287338" eaLnBrk="1" hangingPunct="1">
              <a:lnSpc>
                <a:spcPct val="80000"/>
              </a:lnSpc>
              <a:spcBef>
                <a:spcPct val="3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800" dirty="0">
                <a:solidFill>
                  <a:srgbClr val="01345F"/>
                </a:solidFill>
                <a:latin typeface="Calibri" pitchFamily="34" charset="0"/>
              </a:rPr>
              <a:t>From the 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Operations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US" sz="2800" dirty="0">
                <a:solidFill>
                  <a:srgbClr val="01345F"/>
                </a:solidFill>
                <a:latin typeface="Calibri" pitchFamily="34" charset="0"/>
              </a:rPr>
              <a:t>menu, select </a:t>
            </a:r>
            <a:r>
              <a:rPr lang="en-US" sz="2800" b="1" dirty="0">
                <a:solidFill>
                  <a:srgbClr val="01345F"/>
                </a:solidFill>
                <a:latin typeface="Calibri" pitchFamily="34" charset="0"/>
              </a:rPr>
              <a:t>New</a:t>
            </a:r>
            <a:r>
              <a:rPr lang="en-US" sz="2800" dirty="0">
                <a:solidFill>
                  <a:srgbClr val="01345F"/>
                </a:solidFill>
                <a:latin typeface="Calibri" pitchFamily="34" charset="0"/>
              </a:rPr>
              <a:t>.</a:t>
            </a:r>
          </a:p>
          <a:p>
            <a:pPr marL="287338" indent="-287338" eaLnBrk="1" hangingPunct="1">
              <a:lnSpc>
                <a:spcPct val="80000"/>
              </a:lnSpc>
              <a:spcBef>
                <a:spcPct val="3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  <a:defRPr/>
            </a:pPr>
            <a:r>
              <a:rPr lang="en-US" sz="2800" dirty="0">
                <a:solidFill>
                  <a:srgbClr val="01345F"/>
                </a:solidFill>
                <a:latin typeface="Calibri" pitchFamily="34" charset="0"/>
              </a:rPr>
              <a:t>Give it a name and description and click </a:t>
            </a:r>
            <a:r>
              <a:rPr lang="en-US" sz="2800" b="1" dirty="0">
                <a:solidFill>
                  <a:srgbClr val="01345F"/>
                </a:solidFill>
                <a:latin typeface="Calibri" pitchFamily="34" charset="0"/>
              </a:rPr>
              <a:t>OK</a:t>
            </a:r>
            <a:r>
              <a:rPr lang="en-US" sz="2800" dirty="0">
                <a:solidFill>
                  <a:srgbClr val="01345F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218125" name="Oval 13"/>
          <p:cNvSpPr>
            <a:spLocks noChangeArrowheads="1"/>
          </p:cNvSpPr>
          <p:nvPr/>
        </p:nvSpPr>
        <p:spPr bwMode="auto">
          <a:xfrm>
            <a:off x="3733800" y="1600200"/>
            <a:ext cx="1371600" cy="838200"/>
          </a:xfrm>
          <a:prstGeom prst="ellipse">
            <a:avLst/>
          </a:prstGeom>
          <a:noFill/>
          <a:ln w="38100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70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How To…Create an Operation Set</a:t>
            </a:r>
          </a:p>
        </p:txBody>
      </p:sp>
      <p:pic>
        <p:nvPicPr>
          <p:cNvPr id="1028" name="Picture 4" descr="C:\Users\q0hecdlb\AppData\Local\Temp\2\SNAGHTML1f343cd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581400"/>
            <a:ext cx="3705225" cy="2167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25" grpId="0" animBg="1"/>
    </p:bldLst>
  </p:timing>
</p:sld>
</file>

<file path=ppt/theme/theme1.xml><?xml version="1.0" encoding="utf-8"?>
<a:theme xmlns:a="http://schemas.openxmlformats.org/drawingml/2006/main" name="2_Layers">
  <a:themeElements>
    <a:clrScheme name="2_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2_Layers">
      <a:majorFont>
        <a:latin typeface="Book Antiqu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2_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34319</TotalTime>
  <Words>843</Words>
  <Application>Microsoft Office PowerPoint</Application>
  <PresentationFormat>On-screen Show (4:3)</PresentationFormat>
  <Paragraphs>140</Paragraphs>
  <Slides>15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Book Antiqua</vt:lpstr>
      <vt:lpstr>Calibri</vt:lpstr>
      <vt:lpstr>Garamond</vt:lpstr>
      <vt:lpstr>Tahoma</vt:lpstr>
      <vt:lpstr>Times New Roman</vt:lpstr>
      <vt:lpstr>Wingdings</vt:lpstr>
      <vt:lpstr>2_Layers</vt:lpstr>
      <vt:lpstr>Reservoir Networks …Continued</vt:lpstr>
      <vt:lpstr>Outline</vt:lpstr>
      <vt:lpstr>What is…Reservoir Operation?</vt:lpstr>
      <vt:lpstr>What are…Zones (or Pools)?</vt:lpstr>
      <vt:lpstr>What is…a Guide Curve?</vt:lpstr>
      <vt:lpstr>What is…Guide Curve Operation?</vt:lpstr>
      <vt:lpstr>What are…Rules?</vt:lpstr>
      <vt:lpstr>What is…An Operation Set?</vt:lpstr>
      <vt:lpstr>How To…Create an Operation Set</vt:lpstr>
      <vt:lpstr>How To…Create Zones</vt:lpstr>
      <vt:lpstr>How is the Guide Curve defined in ResSim?</vt:lpstr>
      <vt:lpstr>How to…Identify the Guide Curve</vt:lpstr>
      <vt:lpstr>Basic Guide Curve Operation</vt:lpstr>
      <vt:lpstr>Sample Results – Guide Curve Operation</vt:lpstr>
      <vt:lpstr>Points to Remember</vt:lpstr>
    </vt:vector>
  </TitlesOfParts>
  <Company>HEC, USACE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Flood Control Simulation with HEC-RES Sim</dc:title>
  <dc:creator>Joan.Klipsch@usace.army.mil;Fauwaz.Hanbali@usace.army.mil</dc:creator>
  <cp:lastModifiedBy>Ostadrahimi, Leila CIV USARMY CEIWR-HEC (US)</cp:lastModifiedBy>
  <cp:revision>142</cp:revision>
  <cp:lastPrinted>2016-02-12T16:39:12Z</cp:lastPrinted>
  <dcterms:created xsi:type="dcterms:W3CDTF">2000-06-12T16:30:25Z</dcterms:created>
  <dcterms:modified xsi:type="dcterms:W3CDTF">2020-02-04T18:33:03Z</dcterms:modified>
</cp:coreProperties>
</file>