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83" r:id="rId1"/>
  </p:sldMasterIdLst>
  <p:notesMasterIdLst>
    <p:notesMasterId r:id="rId32"/>
  </p:notesMasterIdLst>
  <p:handoutMasterIdLst>
    <p:handoutMasterId r:id="rId33"/>
  </p:handoutMasterIdLst>
  <p:sldIdLst>
    <p:sldId id="256" r:id="rId2"/>
    <p:sldId id="272" r:id="rId3"/>
    <p:sldId id="289" r:id="rId4"/>
    <p:sldId id="346" r:id="rId5"/>
    <p:sldId id="347" r:id="rId6"/>
    <p:sldId id="296" r:id="rId7"/>
    <p:sldId id="321" r:id="rId8"/>
    <p:sldId id="334" r:id="rId9"/>
    <p:sldId id="348" r:id="rId10"/>
    <p:sldId id="349" r:id="rId11"/>
    <p:sldId id="340" r:id="rId12"/>
    <p:sldId id="300" r:id="rId13"/>
    <p:sldId id="324" r:id="rId14"/>
    <p:sldId id="325" r:id="rId15"/>
    <p:sldId id="326" r:id="rId16"/>
    <p:sldId id="314" r:id="rId17"/>
    <p:sldId id="350" r:id="rId18"/>
    <p:sldId id="351" r:id="rId19"/>
    <p:sldId id="297" r:id="rId20"/>
    <p:sldId id="337" r:id="rId21"/>
    <p:sldId id="338" r:id="rId22"/>
    <p:sldId id="339" r:id="rId23"/>
    <p:sldId id="310" r:id="rId24"/>
    <p:sldId id="352" r:id="rId25"/>
    <p:sldId id="353" r:id="rId26"/>
    <p:sldId id="356" r:id="rId27"/>
    <p:sldId id="357" r:id="rId28"/>
    <p:sldId id="358" r:id="rId29"/>
    <p:sldId id="359" r:id="rId30"/>
    <p:sldId id="360" r:id="rId31"/>
  </p:sldIdLst>
  <p:sldSz cx="9144000" cy="6858000" type="screen4x3"/>
  <p:notesSz cx="7315200" cy="9601200"/>
  <p:defaultTextStyle>
    <a:defPPr>
      <a:defRPr lang="en-US"/>
    </a:defPPr>
    <a:lvl1pPr algn="ctr" rtl="0" fontAlgn="base">
      <a:spcBef>
        <a:spcPct val="50000"/>
      </a:spcBef>
      <a:spcAft>
        <a:spcPct val="0"/>
      </a:spcAft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1400" b="1" kern="1200">
        <a:solidFill>
          <a:srgbClr val="0000FF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3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808080"/>
    <a:srgbClr val="0000FF"/>
    <a:srgbClr val="FFFF00"/>
    <a:srgbClr val="66FF33"/>
    <a:srgbClr val="000000"/>
    <a:srgbClr val="969696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80" autoAdjust="0"/>
    <p:restoredTop sz="92480" autoAdjust="0"/>
  </p:normalViewPr>
  <p:slideViewPr>
    <p:cSldViewPr snapToGrid="0" showGuides="1">
      <p:cViewPr varScale="1">
        <p:scale>
          <a:sx n="97" d="100"/>
          <a:sy n="97" d="100"/>
        </p:scale>
        <p:origin x="1368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46"/>
    </p:cViewPr>
  </p:sorterViewPr>
  <p:notesViewPr>
    <p:cSldViewPr snapToGrid="0" showGuides="1">
      <p:cViewPr varScale="1">
        <p:scale>
          <a:sx n="95" d="100"/>
          <a:sy n="95" d="100"/>
        </p:scale>
        <p:origin x="2430" y="90"/>
      </p:cViewPr>
      <p:guideLst>
        <p:guide orient="horz" pos="3023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44488" y="22860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>
            <a:lvl1pPr defTabSz="965200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 algn="l">
              <a:defRPr/>
            </a:pPr>
            <a:r>
              <a:rPr lang="en-US" dirty="0"/>
              <a:t>Operation for Downstream Objectives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44487" y="8987972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b" anchorCtr="0" compatLnSpc="1">
            <a:prstTxWarp prst="textNoShape">
              <a:avLst/>
            </a:prstTxWarp>
          </a:bodyPr>
          <a:lstStyle>
            <a:lvl1pPr algn="l" defTabSz="965200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 err="1"/>
              <a:t>DeGeorge</a:t>
            </a:r>
            <a:endParaRPr lang="en-US" dirty="0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5649" y="8987972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b" anchorCtr="0" compatLnSpc="1">
            <a:prstTxWarp prst="textNoShape">
              <a:avLst/>
            </a:prstTxWarp>
          </a:bodyPr>
          <a:lstStyle>
            <a:lvl1pPr algn="r" defTabSz="965200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F76FDF43-9725-403B-B9DC-666345118E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5648" y="25400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>
            <a:lvl1pPr algn="r" defTabSz="965200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2.6-L-12</a:t>
            </a:r>
          </a:p>
        </p:txBody>
      </p:sp>
    </p:spTree>
    <p:extLst>
      <p:ext uri="{BB962C8B-B14F-4D97-AF65-F5344CB8AC3E}">
        <p14:creationId xmlns:p14="http://schemas.microsoft.com/office/powerpoint/2010/main" val="40726013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>
            <a:lvl1pPr algn="l" defTabSz="965200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Operation for Downstream Objectives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>
            <a:lvl1pPr algn="r" defTabSz="965200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dirty="0"/>
              <a:t>2.6-L-11</a:t>
            </a:r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7288" y="719138"/>
            <a:ext cx="5002212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6313" y="4560888"/>
            <a:ext cx="536257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8600"/>
            <a:ext cx="31702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b" anchorCtr="0" compatLnSpc="1">
            <a:prstTxWarp prst="textNoShape">
              <a:avLst/>
            </a:prstTxWarp>
          </a:bodyPr>
          <a:lstStyle>
            <a:lvl1pPr algn="l" defTabSz="965200" eaLnBrk="0" hangingPunct="0">
              <a:spcBef>
                <a:spcPct val="0"/>
              </a:spcBef>
              <a:defRPr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DeGeorge</a:t>
            </a:r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18600"/>
            <a:ext cx="3170237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35" tIns="48218" rIns="96435" bIns="48218" numCol="1" anchor="b" anchorCtr="0" compatLnSpc="1">
            <a:prstTxWarp prst="textNoShape">
              <a:avLst/>
            </a:prstTxWarp>
          </a:bodyPr>
          <a:lstStyle>
            <a:lvl1pPr algn="r" defTabSz="965200" eaLnBrk="0" hangingPunct="0">
              <a:spcBef>
                <a:spcPct val="0"/>
              </a:spcBef>
              <a:defRPr sz="10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A32D022-6282-4800-A698-6FC4292EB1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138906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2.5-L-10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Klipsch-Faber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14DE65-AB2C-47AE-B33C-78ABBCC065B6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286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9" name="Rectangle 5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tabLst>
                <a:tab pos="457200" algn="l"/>
                <a:tab pos="1604963" algn="l"/>
              </a:tabLst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7239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2.5-L-10</a:t>
            </a:r>
          </a:p>
        </p:txBody>
      </p:sp>
      <p:sp>
        <p:nvSpPr>
          <p:cNvPr id="3686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Klipsch-Faber</a:t>
            </a:r>
          </a:p>
        </p:txBody>
      </p:sp>
      <p:sp>
        <p:nvSpPr>
          <p:cNvPr id="368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D50948-05AE-430D-9301-D3ACE2001447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687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71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6462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2.5-L-10</a:t>
            </a:r>
          </a:p>
        </p:txBody>
      </p:sp>
      <p:sp>
        <p:nvSpPr>
          <p:cNvPr id="3789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Klipsch-Faber</a:t>
            </a:r>
          </a:p>
        </p:txBody>
      </p:sp>
      <p:sp>
        <p:nvSpPr>
          <p:cNvPr id="378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1A58CE-7E17-42EB-935F-933152D495D3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78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4851" tIns="47425" rIns="94851" bIns="47425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7096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2.5-L-10</a:t>
            </a:r>
          </a:p>
        </p:txBody>
      </p:sp>
      <p:sp>
        <p:nvSpPr>
          <p:cNvPr id="3891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Klipsch-Faber</a:t>
            </a:r>
          </a:p>
        </p:txBody>
      </p:sp>
      <p:sp>
        <p:nvSpPr>
          <p:cNvPr id="389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822DC3-A4D3-4D6C-917E-34424F644257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389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Rule 1 Minimum release of 1000 cfs</a:t>
            </a:r>
          </a:p>
          <a:p>
            <a:r>
              <a:rPr lang="en-US"/>
              <a:t>Rule 2 Maximum release of 9000 cfs</a:t>
            </a:r>
          </a:p>
          <a:p>
            <a:r>
              <a:rPr lang="en-US"/>
              <a:t>Rule 3 Minimum downstream flow of 12,500 cfs -&gt; translates to min 10,000 release at reservoir</a:t>
            </a:r>
          </a:p>
        </p:txBody>
      </p:sp>
    </p:spTree>
    <p:extLst>
      <p:ext uri="{BB962C8B-B14F-4D97-AF65-F5344CB8AC3E}">
        <p14:creationId xmlns:p14="http://schemas.microsoft.com/office/powerpoint/2010/main" val="2251837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2.5-L-10</a:t>
            </a:r>
          </a:p>
        </p:txBody>
      </p:sp>
      <p:sp>
        <p:nvSpPr>
          <p:cNvPr id="3994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Klipsch-Faber</a:t>
            </a:r>
          </a:p>
        </p:txBody>
      </p:sp>
      <p:sp>
        <p:nvSpPr>
          <p:cNvPr id="399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B64817-0338-4425-9937-B8AE4D9B6968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399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Rule 3 is now Rule 1: Minimum downstream flow of 12,500 cfs -&gt; translates to min 10,000 release at reservoir</a:t>
            </a:r>
          </a:p>
          <a:p>
            <a:r>
              <a:rPr lang="en-US"/>
              <a:t>Rule 2: Minimum release of 1000 cfs</a:t>
            </a:r>
          </a:p>
          <a:p>
            <a:r>
              <a:rPr lang="en-US"/>
              <a:t>Rule 3: Maximum release of 9000 cfs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753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2.5-L-10</a:t>
            </a:r>
          </a:p>
        </p:txBody>
      </p:sp>
      <p:sp>
        <p:nvSpPr>
          <p:cNvPr id="307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Klipsch-Faber</a:t>
            </a:r>
          </a:p>
        </p:txBody>
      </p:sp>
      <p:sp>
        <p:nvSpPr>
          <p:cNvPr id="307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BB7AAA-7F94-4382-9940-B8BAA61DEF0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4291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2.5-L-10</a:t>
            </a:r>
          </a:p>
        </p:txBody>
      </p:sp>
      <p:sp>
        <p:nvSpPr>
          <p:cNvPr id="317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Klipsch-Faber</a:t>
            </a:r>
          </a:p>
        </p:txBody>
      </p:sp>
      <p:sp>
        <p:nvSpPr>
          <p:cNvPr id="317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5851-1F05-4A1A-BC2A-82F4F393A63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175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5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731838" y="4551363"/>
            <a:ext cx="5932487" cy="44704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4851" tIns="47425" rIns="94851" bIns="47425"/>
          <a:lstStyle/>
          <a:p>
            <a:pPr marL="111125" indent="-111125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486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2.5-L-10</a:t>
            </a:r>
          </a:p>
        </p:txBody>
      </p:sp>
      <p:sp>
        <p:nvSpPr>
          <p:cNvPr id="317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Klipsch-Faber</a:t>
            </a:r>
          </a:p>
        </p:txBody>
      </p:sp>
      <p:sp>
        <p:nvSpPr>
          <p:cNvPr id="317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5851-1F05-4A1A-BC2A-82F4F393A63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175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5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731838" y="4551363"/>
            <a:ext cx="5932487" cy="44704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4851" tIns="47425" rIns="94851" bIns="47425"/>
          <a:lstStyle/>
          <a:p>
            <a:pPr marL="111125" indent="-111125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0668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2.5-L-10</a:t>
            </a:r>
          </a:p>
        </p:txBody>
      </p:sp>
      <p:sp>
        <p:nvSpPr>
          <p:cNvPr id="3174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Klipsch-Faber</a:t>
            </a:r>
          </a:p>
        </p:txBody>
      </p:sp>
      <p:sp>
        <p:nvSpPr>
          <p:cNvPr id="317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A55851-1F05-4A1A-BC2A-82F4F393A63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175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175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731838" y="4551363"/>
            <a:ext cx="5932487" cy="44704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4851" tIns="47425" rIns="94851" bIns="47425"/>
          <a:lstStyle/>
          <a:p>
            <a:pPr marL="111125" indent="-111125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5444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2.5-L-10</a:t>
            </a:r>
          </a:p>
        </p:txBody>
      </p:sp>
      <p:sp>
        <p:nvSpPr>
          <p:cNvPr id="3277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Klipsch-Faber</a:t>
            </a:r>
          </a:p>
        </p:txBody>
      </p:sp>
      <p:sp>
        <p:nvSpPr>
          <p:cNvPr id="327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F7DBAA-E0CE-48B6-B2BF-FC099B7DCF4F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27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kumimoji="0" lang="en-US" sz="2800" dirty="0">
                <a:latin typeface="Comic Sans MS" pitchFamily="66" charset="0"/>
              </a:rPr>
              <a:t>Those in white we’ll be looking at today (first four)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kumimoji="0" lang="en-US" sz="2800" dirty="0">
                <a:latin typeface="Comic Sans MS" pitchFamily="66" charset="0"/>
              </a:rPr>
              <a:t>Those in yellow, tomorrow (next 5)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</a:pPr>
            <a:r>
              <a:rPr kumimoji="0" lang="en-US" sz="2800" dirty="0">
                <a:latin typeface="Comic Sans MS" pitchFamily="66" charset="0"/>
              </a:rPr>
              <a:t>Those in orange, in the Advanced </a:t>
            </a:r>
            <a:r>
              <a:rPr kumimoji="0" lang="en-US" sz="2800" dirty="0" err="1">
                <a:latin typeface="Comic Sans MS" pitchFamily="66" charset="0"/>
              </a:rPr>
              <a:t>ResSim</a:t>
            </a:r>
            <a:r>
              <a:rPr kumimoji="0" lang="en-US" sz="2800" dirty="0">
                <a:latin typeface="Comic Sans MS" pitchFamily="66" charset="0"/>
              </a:rPr>
              <a:t> class – next year? (last three)</a:t>
            </a:r>
          </a:p>
        </p:txBody>
      </p:sp>
    </p:spTree>
    <p:extLst>
      <p:ext uri="{BB962C8B-B14F-4D97-AF65-F5344CB8AC3E}">
        <p14:creationId xmlns:p14="http://schemas.microsoft.com/office/powerpoint/2010/main" val="11292603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2.5-L-10</a:t>
            </a:r>
          </a:p>
        </p:txBody>
      </p:sp>
      <p:sp>
        <p:nvSpPr>
          <p:cNvPr id="3379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Klipsch-Faber</a:t>
            </a:r>
          </a:p>
        </p:txBody>
      </p:sp>
      <p:sp>
        <p:nvSpPr>
          <p:cNvPr id="337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A0B578-2E2D-44EC-92F0-39A2CA8B605A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37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1338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2.5-L-10</a:t>
            </a:r>
          </a:p>
        </p:txBody>
      </p:sp>
      <p:sp>
        <p:nvSpPr>
          <p:cNvPr id="3482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Klipsch-Faber</a:t>
            </a:r>
          </a:p>
        </p:txBody>
      </p:sp>
      <p:sp>
        <p:nvSpPr>
          <p:cNvPr id="348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6D856A-DCBB-4E9A-BD35-B513BB47600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48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7782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/>
              <a:t>Operation for Downstream Objectives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r>
              <a:rPr lang="en-US"/>
              <a:t>2.5-L-10</a:t>
            </a:r>
          </a:p>
        </p:txBody>
      </p:sp>
      <p:sp>
        <p:nvSpPr>
          <p:cNvPr id="3584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Klipsch-Faber</a:t>
            </a:r>
          </a:p>
        </p:txBody>
      </p:sp>
      <p:sp>
        <p:nvSpPr>
          <p:cNvPr id="358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5A2BD5-CE9E-42EF-8F92-B0012B7E741E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58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278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90600" cy="48768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en-US" sz="24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" name="Line 3"/>
          <p:cNvSpPr>
            <a:spLocks noChangeShapeType="1"/>
          </p:cNvSpPr>
          <p:nvPr/>
        </p:nvSpPr>
        <p:spPr bwMode="auto">
          <a:xfrm>
            <a:off x="0" y="4876800"/>
            <a:ext cx="990600" cy="0"/>
          </a:xfrm>
          <a:prstGeom prst="line">
            <a:avLst/>
          </a:prstGeom>
          <a:noFill/>
          <a:ln w="50800">
            <a:solidFill>
              <a:srgbClr val="46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6305550" y="3532188"/>
            <a:ext cx="2438400" cy="231775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en-US" sz="24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657225" y="3657600"/>
            <a:ext cx="8077200" cy="0"/>
          </a:xfrm>
          <a:prstGeom prst="line">
            <a:avLst/>
          </a:prstGeom>
          <a:noFill/>
          <a:ln w="44450">
            <a:solidFill>
              <a:srgbClr val="46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8" name="Picture 11" descr="iDownloa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0" y="76200"/>
            <a:ext cx="971550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2" descr="iDownload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77825"/>
            <a:ext cx="914400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Group 13"/>
          <p:cNvGrpSpPr>
            <a:grpSpLocks/>
          </p:cNvGrpSpPr>
          <p:nvPr userDrawn="1"/>
        </p:nvGrpSpPr>
        <p:grpSpPr bwMode="auto">
          <a:xfrm>
            <a:off x="5543550" y="6324600"/>
            <a:ext cx="3408363" cy="377825"/>
            <a:chOff x="3492" y="3984"/>
            <a:chExt cx="2147" cy="238"/>
          </a:xfrm>
        </p:grpSpPr>
        <p:pic>
          <p:nvPicPr>
            <p:cNvPr id="11" name="Picture 14" descr="castle_red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328" y="3984"/>
              <a:ext cx="311" cy="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 Box 15"/>
            <p:cNvSpPr txBox="1">
              <a:spLocks noChangeArrowheads="1"/>
            </p:cNvSpPr>
            <p:nvPr/>
          </p:nvSpPr>
          <p:spPr bwMode="auto">
            <a:xfrm>
              <a:off x="3492" y="4020"/>
              <a:ext cx="1824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85121" tIns="42561" rIns="85121" bIns="42561">
              <a:spAutoFit/>
            </a:bodyPr>
            <a:lstStyle/>
            <a:p>
              <a:pPr algn="r" defTabSz="850900" eaLnBrk="0" hangingPunct="0">
                <a:defRPr/>
              </a:pPr>
              <a:r>
                <a:rPr lang="en-US" sz="1300">
                  <a:solidFill>
                    <a:schemeClr val="tx1"/>
                  </a:solidFill>
                  <a:latin typeface="Arial" charset="0"/>
                </a:rPr>
                <a:t>Hydrologic Engineering Center</a:t>
              </a:r>
              <a:endParaRPr lang="en-US" sz="1300">
                <a:solidFill>
                  <a:schemeClr val="bg1"/>
                </a:solidFill>
                <a:latin typeface="Arial" charset="0"/>
              </a:endParaRPr>
            </a:p>
          </p:txBody>
        </p:sp>
      </p:grpSp>
      <p:sp>
        <p:nvSpPr>
          <p:cNvPr id="26112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804988" y="1143000"/>
            <a:ext cx="6934200" cy="2209800"/>
          </a:xfrm>
        </p:spPr>
        <p:txBody>
          <a:bodyPr/>
          <a:lstStyle>
            <a:lvl1pPr>
              <a:defRPr sz="4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61127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843088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14" name="Rectangle 9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354388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0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0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0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DA05F14-1A62-4175-9644-43CC07C80A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18, 2002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2125" y="76200"/>
            <a:ext cx="2076450" cy="6477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76200"/>
            <a:ext cx="6080125" cy="6477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18, 2002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3050" y="76200"/>
            <a:ext cx="7375525" cy="10858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43050"/>
            <a:ext cx="4076700" cy="5010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38700" y="1543050"/>
            <a:ext cx="4076700" cy="5010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18, 2002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3050" y="76200"/>
            <a:ext cx="7375525" cy="10858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543050"/>
            <a:ext cx="4076700" cy="5010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8700" y="1543050"/>
            <a:ext cx="4076700" cy="50101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18, 2002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18, 2002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18, 2002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43050"/>
            <a:ext cx="4076700" cy="5010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8700" y="1543050"/>
            <a:ext cx="4076700" cy="5010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18, 2002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18, 2002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18, 2002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18, 2002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18, 2002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18, 2002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 userDrawn="1"/>
        </p:nvGrpSpPr>
        <p:grpSpPr bwMode="auto">
          <a:xfrm>
            <a:off x="152400" y="1169988"/>
            <a:ext cx="8839200" cy="152400"/>
            <a:chOff x="96" y="432"/>
            <a:chExt cx="5568" cy="96"/>
          </a:xfrm>
        </p:grpSpPr>
        <p:sp>
          <p:nvSpPr>
            <p:cNvPr id="260099" name="Rectangle 3"/>
            <p:cNvSpPr>
              <a:spLocks noChangeArrowheads="1"/>
            </p:cNvSpPr>
            <p:nvPr/>
          </p:nvSpPr>
          <p:spPr bwMode="auto">
            <a:xfrm>
              <a:off x="5040" y="432"/>
              <a:ext cx="624" cy="96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spcBef>
                  <a:spcPct val="0"/>
                </a:spcBef>
                <a:defRPr/>
              </a:pPr>
              <a:endParaRPr lang="en-US" sz="2400" b="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260100" name="Line 4"/>
            <p:cNvSpPr>
              <a:spLocks noChangeShapeType="1"/>
            </p:cNvSpPr>
            <p:nvPr/>
          </p:nvSpPr>
          <p:spPr bwMode="auto">
            <a:xfrm>
              <a:off x="96" y="480"/>
              <a:ext cx="5376" cy="0"/>
            </a:xfrm>
            <a:prstGeom prst="line">
              <a:avLst/>
            </a:prstGeom>
            <a:noFill/>
            <a:ln w="19050">
              <a:solidFill>
                <a:srgbClr val="01345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02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543050" y="76200"/>
            <a:ext cx="73755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Reservoir Network Module</a:t>
            </a:r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543050"/>
            <a:ext cx="8305800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60103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556375"/>
            <a:ext cx="1676400" cy="22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000">
                <a:solidFill>
                  <a:srgbClr val="01345F"/>
                </a:solidFill>
                <a:latin typeface="Garamond" pitchFamily="18" charset="0"/>
              </a:defRPr>
            </a:lvl1pPr>
          </a:lstStyle>
          <a:p>
            <a:pPr>
              <a:defRPr/>
            </a:pPr>
            <a:r>
              <a:rPr lang="en-US"/>
              <a:t>June 18, 2002</a:t>
            </a:r>
          </a:p>
        </p:txBody>
      </p:sp>
      <p:sp>
        <p:nvSpPr>
          <p:cNvPr id="260104" name="Rectangle 8"/>
          <p:cNvSpPr>
            <a:spLocks noChangeArrowheads="1"/>
          </p:cNvSpPr>
          <p:nvPr userDrawn="1"/>
        </p:nvSpPr>
        <p:spPr bwMode="auto">
          <a:xfrm>
            <a:off x="0" y="1524000"/>
            <a:ext cx="457200" cy="49244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defRPr/>
            </a:pPr>
            <a:endParaRPr lang="en-US" sz="24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60105" name="Line 9"/>
          <p:cNvSpPr>
            <a:spLocks noChangeShapeType="1"/>
          </p:cNvSpPr>
          <p:nvPr userDrawn="1"/>
        </p:nvSpPr>
        <p:spPr bwMode="auto">
          <a:xfrm rot="5400000">
            <a:off x="-2625725" y="3997325"/>
            <a:ext cx="5710238" cy="1588"/>
          </a:xfrm>
          <a:prstGeom prst="line">
            <a:avLst/>
          </a:prstGeom>
          <a:noFill/>
          <a:ln w="19050">
            <a:solidFill>
              <a:srgbClr val="01345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1032" name="Picture 10" descr="iDownload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7625" y="676275"/>
            <a:ext cx="1093788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11" descr="iDownload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19100" y="93663"/>
            <a:ext cx="1106488" cy="74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1345F"/>
          </a:solidFill>
          <a:latin typeface="Book Antiqu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3200">
          <a:solidFill>
            <a:srgbClr val="01345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800">
          <a:solidFill>
            <a:srgbClr val="01345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500">
          <a:solidFill>
            <a:srgbClr val="01345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300">
          <a:solidFill>
            <a:srgbClr val="01345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rgbClr val="01345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1804988" y="1143000"/>
            <a:ext cx="6934200" cy="2187575"/>
          </a:xfrm>
        </p:spPr>
        <p:txBody>
          <a:bodyPr/>
          <a:lstStyle/>
          <a:p>
            <a:pPr eaLnBrk="1" hangingPunct="1"/>
            <a:r>
              <a:rPr lang="en-US"/>
              <a:t>Operation for </a:t>
            </a:r>
            <a:br>
              <a:rPr lang="en-US"/>
            </a:br>
            <a:r>
              <a:rPr lang="en-US"/>
              <a:t>Downstream Objectives</a:t>
            </a:r>
          </a:p>
        </p:txBody>
      </p:sp>
      <p:sp>
        <p:nvSpPr>
          <p:cNvPr id="3075" name="Rectangle 1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r" eaLnBrk="1" hangingPunct="1"/>
            <a:r>
              <a:rPr lang="en-US"/>
              <a:t>HEC-ResSim</a:t>
            </a:r>
          </a:p>
          <a:p>
            <a:pPr algn="r" eaLnBrk="1" hangingPunct="1"/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Examples of…</a:t>
            </a:r>
            <a:br>
              <a:rPr lang="en-US"/>
            </a:br>
            <a:r>
              <a:rPr lang="en-US"/>
              <a:t>Downstream Constraints</a:t>
            </a:r>
            <a:endParaRPr lang="en-US" dirty="0"/>
          </a:p>
        </p:txBody>
      </p:sp>
      <p:sp>
        <p:nvSpPr>
          <p:cNvPr id="9218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543050"/>
            <a:ext cx="3924300" cy="5010150"/>
          </a:xfrm>
        </p:spPr>
        <p:txBody>
          <a:bodyPr anchor="ctr" anchorCtr="0"/>
          <a:lstStyle/>
          <a:p>
            <a:pPr marL="0" indent="0">
              <a:lnSpc>
                <a:spcPts val="2800"/>
              </a:lnSpc>
              <a:buNone/>
            </a:pPr>
            <a:r>
              <a:rPr lang="en-US" sz="2800" dirty="0"/>
              <a:t>“Limit flows at Greenfield to 12,000 </a:t>
            </a:r>
            <a:r>
              <a:rPr lang="en-US" sz="2800" dirty="0" err="1"/>
              <a:t>cfs</a:t>
            </a:r>
            <a:r>
              <a:rPr lang="en-US" sz="2800" dirty="0"/>
              <a:t> during the (May-Dec) growing season.”</a:t>
            </a:r>
          </a:p>
          <a:p>
            <a:pPr marL="0" indent="0">
              <a:lnSpc>
                <a:spcPts val="2800"/>
              </a:lnSpc>
              <a:spcBef>
                <a:spcPts val="1200"/>
              </a:spcBef>
              <a:buNone/>
            </a:pPr>
            <a:r>
              <a:rPr lang="en-US" sz="2800" dirty="0"/>
              <a:t>“During normal operations, flow at Rockville should be maintained at or above 2,500 </a:t>
            </a:r>
            <a:r>
              <a:rPr lang="en-US" sz="2800" dirty="0" err="1"/>
              <a:t>cfs</a:t>
            </a:r>
            <a:r>
              <a:rPr lang="en-US" sz="2800" dirty="0"/>
              <a:t>.  Likewise, the flow at Greenfield should be maintained at or above 3,500 </a:t>
            </a:r>
            <a:r>
              <a:rPr lang="en-US" sz="2800" dirty="0" err="1"/>
              <a:t>cfs</a:t>
            </a:r>
            <a:r>
              <a:rPr lang="en-US" sz="2800" dirty="0"/>
              <a:t>…”</a:t>
            </a:r>
          </a:p>
        </p:txBody>
      </p:sp>
      <p:pic>
        <p:nvPicPr>
          <p:cNvPr id="5124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5008" y="1879600"/>
            <a:ext cx="4270392" cy="385729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Specifying Operations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47788" y="1538288"/>
            <a:ext cx="6983412" cy="4953000"/>
          </a:xfrm>
          <a:noFill/>
        </p:spPr>
        <p:txBody>
          <a:bodyPr/>
          <a:lstStyle/>
          <a:p>
            <a:pPr marL="457200" indent="-457200" eaLnBrk="1" hangingPunct="1">
              <a:lnSpc>
                <a:spcPct val="90000"/>
              </a:lnSpc>
              <a:spcAft>
                <a:spcPct val="20000"/>
              </a:spcAft>
              <a:buFont typeface="Wingdings" pitchFamily="2" charset="2"/>
              <a:buNone/>
              <a:tabLst>
                <a:tab pos="3200400" algn="l"/>
                <a:tab pos="6005513" algn="l"/>
                <a:tab pos="6286500" algn="l"/>
                <a:tab pos="6629400" algn="l"/>
                <a:tab pos="6972300" algn="l"/>
              </a:tabLst>
            </a:pPr>
            <a:r>
              <a:rPr lang="en-US" sz="2800" u="sng" dirty="0"/>
              <a:t>HEC-ResSim Operating Rule Types</a:t>
            </a:r>
          </a:p>
          <a:p>
            <a:pPr marL="457200" indent="-457200" eaLnBrk="1" hangingPunct="1">
              <a:spcBef>
                <a:spcPts val="0"/>
              </a:spcBef>
              <a:spcAft>
                <a:spcPts val="0"/>
              </a:spcAft>
              <a:tabLst>
                <a:tab pos="3200400" algn="l"/>
                <a:tab pos="5257800" algn="l"/>
                <a:tab pos="5486400" algn="l"/>
                <a:tab pos="5943600" algn="l"/>
              </a:tabLst>
            </a:pPr>
            <a:r>
              <a:rPr lang="en-US" sz="2400" dirty="0"/>
              <a:t>Release Function (at-site) 		O	D	R</a:t>
            </a:r>
          </a:p>
          <a:p>
            <a:pPr marL="457200" indent="-457200" eaLnBrk="1" hangingPunct="1">
              <a:spcBef>
                <a:spcPts val="0"/>
              </a:spcBef>
              <a:spcAft>
                <a:spcPts val="0"/>
              </a:spcAft>
              <a:tabLst>
                <a:tab pos="3200400" algn="l"/>
                <a:tab pos="5257800" algn="l"/>
                <a:tab pos="5486400" algn="l"/>
                <a:tab pos="5943600" algn="l"/>
              </a:tabLst>
            </a:pPr>
            <a:r>
              <a:rPr lang="en-US" sz="2400" dirty="0"/>
              <a:t>Flow Rate of Change Limit		O	D	R</a:t>
            </a:r>
          </a:p>
          <a:p>
            <a:pPr marL="457200" indent="-457200" eaLnBrk="1" hangingPunct="1">
              <a:spcBef>
                <a:spcPts val="0"/>
              </a:spcBef>
              <a:spcAft>
                <a:spcPts val="0"/>
              </a:spcAft>
              <a:tabLst>
                <a:tab pos="3200400" algn="l"/>
                <a:tab pos="5257800" algn="l"/>
                <a:tab pos="5486400" algn="l"/>
                <a:tab pos="5943600" algn="l"/>
              </a:tabLst>
            </a:pPr>
            <a:r>
              <a:rPr lang="en-US" sz="2400" dirty="0" err="1"/>
              <a:t>Elev</a:t>
            </a:r>
            <a:r>
              <a:rPr lang="en-US" sz="2400" dirty="0"/>
              <a:t> Rate of Change Limit				R</a:t>
            </a:r>
          </a:p>
          <a:p>
            <a:pPr marL="457200" indent="-457200" eaLnBrk="1" hangingPunct="1">
              <a:spcBef>
                <a:spcPts val="600"/>
              </a:spcBef>
              <a:spcAft>
                <a:spcPts val="600"/>
              </a:spcAft>
              <a:tabLst>
                <a:tab pos="3200400" algn="l"/>
                <a:tab pos="5486400" algn="l"/>
                <a:tab pos="5943600" algn="l"/>
                <a:tab pos="6400800" algn="l"/>
              </a:tabLst>
            </a:pPr>
            <a:r>
              <a:rPr lang="en-US" sz="2400" b="1" dirty="0">
                <a:solidFill>
                  <a:schemeClr val="hlink"/>
                </a:solidFill>
              </a:rPr>
              <a:t>Downstream Control Function</a:t>
            </a:r>
            <a:r>
              <a:rPr lang="en-US" sz="2400" b="1" dirty="0">
                <a:solidFill>
                  <a:srgbClr val="33CCFF"/>
                </a:solidFill>
              </a:rPr>
              <a:t>		</a:t>
            </a:r>
            <a:r>
              <a:rPr lang="en-US" sz="2400" b="1" dirty="0">
                <a:solidFill>
                  <a:schemeClr val="hlink"/>
                </a:solidFill>
              </a:rPr>
              <a:t>	R</a:t>
            </a:r>
          </a:p>
          <a:p>
            <a:pPr marL="457200" indent="-457200" eaLnBrk="1" hangingPunct="1">
              <a:spcBef>
                <a:spcPts val="0"/>
              </a:spcBef>
              <a:spcAft>
                <a:spcPts val="0"/>
              </a:spcAft>
              <a:tabLst>
                <a:tab pos="3200400" algn="l"/>
                <a:tab pos="6400800" algn="l"/>
              </a:tabLst>
            </a:pPr>
            <a:r>
              <a:rPr lang="en-US" sz="2400" dirty="0">
                <a:solidFill>
                  <a:srgbClr val="0070C0"/>
                </a:solidFill>
              </a:rPr>
              <a:t>Induced Surcharge		R</a:t>
            </a:r>
          </a:p>
          <a:p>
            <a:pPr marL="457200" indent="-457200" eaLnBrk="1" hangingPunct="1">
              <a:spcBef>
                <a:spcPts val="0"/>
              </a:spcBef>
              <a:spcAft>
                <a:spcPts val="0"/>
              </a:spcAft>
              <a:tabLst>
                <a:tab pos="3200400" algn="l"/>
                <a:tab pos="6400800" algn="l"/>
              </a:tabLst>
            </a:pPr>
            <a:r>
              <a:rPr lang="en-US" sz="2400" dirty="0">
                <a:solidFill>
                  <a:srgbClr val="0070C0"/>
                </a:solidFill>
              </a:rPr>
              <a:t>Tandem Operation		R</a:t>
            </a:r>
          </a:p>
          <a:p>
            <a:pPr marL="457200" indent="-457200" eaLnBrk="1" hangingPunct="1">
              <a:spcBef>
                <a:spcPts val="0"/>
              </a:spcBef>
              <a:spcAft>
                <a:spcPts val="0"/>
              </a:spcAft>
              <a:tabLst>
                <a:tab pos="3200400" algn="l"/>
                <a:tab pos="5486400" algn="l"/>
                <a:tab pos="6400800" algn="l"/>
              </a:tabLst>
            </a:pPr>
            <a:r>
              <a:rPr lang="en-US" sz="2400" dirty="0">
                <a:solidFill>
                  <a:srgbClr val="0070C0"/>
                </a:solidFill>
              </a:rPr>
              <a:t>Hydropower …		O</a:t>
            </a:r>
          </a:p>
          <a:p>
            <a:pPr marL="457200" indent="-457200" eaLnBrk="1" hangingPunct="1">
              <a:spcBef>
                <a:spcPts val="0"/>
              </a:spcBef>
              <a:spcAft>
                <a:spcPts val="0"/>
              </a:spcAft>
              <a:tabLst>
                <a:tab pos="3200400" algn="l"/>
                <a:tab pos="6005513" algn="l"/>
                <a:tab pos="6286500" algn="l"/>
                <a:tab pos="6629400" algn="l"/>
                <a:tab pos="6972300" algn="l"/>
              </a:tabLst>
            </a:pPr>
            <a:r>
              <a:rPr lang="en-US" sz="2400" dirty="0">
                <a:solidFill>
                  <a:srgbClr val="0070C0"/>
                </a:solidFill>
              </a:rPr>
              <a:t>… 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10000"/>
              </a:spcBef>
              <a:buFont typeface="Wingdings" pitchFamily="2" charset="2"/>
              <a:buNone/>
              <a:tabLst>
                <a:tab pos="3200400" algn="l"/>
                <a:tab pos="6005513" algn="l"/>
                <a:tab pos="6286500" algn="l"/>
                <a:tab pos="6629400" algn="l"/>
                <a:tab pos="6972300" algn="l"/>
              </a:tabLst>
            </a:pPr>
            <a:r>
              <a:rPr lang="en-US" sz="2000" dirty="0"/>
              <a:t>A rule can be applied to: </a:t>
            </a:r>
          </a:p>
          <a:p>
            <a:pPr marL="457200" indent="-457200" eaLnBrk="1" hangingPunct="1">
              <a:lnSpc>
                <a:spcPct val="90000"/>
              </a:lnSpc>
              <a:spcBef>
                <a:spcPct val="10000"/>
              </a:spcBef>
              <a:buFont typeface="Wingdings" pitchFamily="2" charset="2"/>
              <a:buNone/>
              <a:tabLst>
                <a:tab pos="3200400" algn="l"/>
                <a:tab pos="6005513" algn="l"/>
                <a:tab pos="6286500" algn="l"/>
                <a:tab pos="6629400" algn="l"/>
                <a:tab pos="6972300" algn="l"/>
              </a:tabLst>
            </a:pPr>
            <a:r>
              <a:rPr lang="en-US" sz="2000" dirty="0"/>
              <a:t>	O=Outlet     D=Dam or Group     R=Reservoir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1353128-36BE-46A9-B4EB-0E71906B6A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9799" y="1873761"/>
            <a:ext cx="4514286" cy="465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314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Creating a Downstream Rule…</a:t>
            </a:r>
          </a:p>
        </p:txBody>
      </p:sp>
      <p:sp>
        <p:nvSpPr>
          <p:cNvPr id="13315" name="Rectangle 34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543050"/>
            <a:ext cx="2921000" cy="5010150"/>
          </a:xfrm>
        </p:spPr>
        <p:txBody>
          <a:bodyPr/>
          <a:lstStyle/>
          <a:p>
            <a:pPr>
              <a:lnSpc>
                <a:spcPts val="2800"/>
              </a:lnSpc>
              <a:spcBef>
                <a:spcPts val="0"/>
              </a:spcBef>
              <a:buNone/>
            </a:pPr>
            <a:r>
              <a:rPr lang="en-US" dirty="0"/>
              <a:t>…Reservoir Editor</a:t>
            </a:r>
          </a:p>
          <a:p>
            <a:pPr>
              <a:lnSpc>
                <a:spcPts val="2800"/>
              </a:lnSpc>
              <a:spcBef>
                <a:spcPts val="0"/>
              </a:spcBef>
              <a:buNone/>
            </a:pPr>
            <a:r>
              <a:rPr lang="en-US" dirty="0"/>
              <a:t>…Operations tab</a:t>
            </a:r>
          </a:p>
          <a:p>
            <a:pPr>
              <a:lnSpc>
                <a:spcPts val="2800"/>
              </a:lnSpc>
              <a:spcBef>
                <a:spcPts val="0"/>
              </a:spcBef>
              <a:buNone/>
            </a:pPr>
            <a:r>
              <a:rPr lang="en-US" dirty="0"/>
              <a:t>…Choose an Operation Set</a:t>
            </a:r>
          </a:p>
          <a:p>
            <a:pPr>
              <a:lnSpc>
                <a:spcPts val="2800"/>
              </a:lnSpc>
              <a:spcBef>
                <a:spcPts val="0"/>
              </a:spcBef>
              <a:buNone/>
            </a:pPr>
            <a:r>
              <a:rPr lang="en-US" dirty="0"/>
              <a:t>…Select a zone</a:t>
            </a:r>
          </a:p>
          <a:p>
            <a:pPr marL="347472" indent="-347472" eaLnBrk="1" hangingPunct="1">
              <a:lnSpc>
                <a:spcPct val="90000"/>
              </a:lnSpc>
              <a:buClr>
                <a:schemeClr val="hlink"/>
              </a:buClr>
              <a:buSzTx/>
              <a:buFont typeface="+mj-lt"/>
              <a:buAutoNum type="arabicPeriod"/>
            </a:pPr>
            <a:r>
              <a:rPr lang="en-US" dirty="0"/>
              <a:t>Right click on the zone and select </a:t>
            </a:r>
            <a:r>
              <a:rPr lang="en-US" b="1" dirty="0">
                <a:solidFill>
                  <a:srgbClr val="C00000"/>
                </a:solidFill>
              </a:rPr>
              <a:t>Add New Rule</a:t>
            </a:r>
          </a:p>
          <a:p>
            <a:pPr indent="0">
              <a:lnSpc>
                <a:spcPts val="3000"/>
              </a:lnSpc>
              <a:spcBef>
                <a:spcPts val="600"/>
              </a:spcBef>
              <a:buNone/>
            </a:pPr>
            <a:r>
              <a:rPr lang="en-US" dirty="0"/>
              <a:t>Or, from the </a:t>
            </a:r>
            <a:r>
              <a:rPr lang="en-US" b="1" dirty="0"/>
              <a:t>Rule</a:t>
            </a:r>
            <a:r>
              <a:rPr lang="en-US" dirty="0"/>
              <a:t> menu, select </a:t>
            </a:r>
            <a:r>
              <a:rPr lang="en-US" b="1" dirty="0">
                <a:solidFill>
                  <a:srgbClr val="C00000"/>
                </a:solidFill>
              </a:rPr>
              <a:t>New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C5FB379-BF32-481F-9E5D-B9470F515D2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7312" b="63309"/>
          <a:stretch/>
        </p:blipFill>
        <p:spPr>
          <a:xfrm>
            <a:off x="4987926" y="1408113"/>
            <a:ext cx="3680681" cy="178737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0E0F28A-3503-4A46-A1A6-CB867B0311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1892" y="3738563"/>
            <a:ext cx="4333333" cy="26571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AA7EE55-9533-4DFE-9650-9A0E6C7728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0631" y="1419357"/>
            <a:ext cx="4304762" cy="2114286"/>
          </a:xfrm>
          <a:prstGeom prst="rect">
            <a:avLst/>
          </a:prstGeom>
        </p:spPr>
      </p:pic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Creating a Downstream Rule…</a:t>
            </a:r>
          </a:p>
        </p:txBody>
      </p:sp>
      <p:sp>
        <p:nvSpPr>
          <p:cNvPr id="14339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828800"/>
            <a:ext cx="3594100" cy="4724400"/>
          </a:xfrm>
        </p:spPr>
        <p:txBody>
          <a:bodyPr/>
          <a:lstStyle/>
          <a:p>
            <a:pPr marL="347472" indent="-347472" eaLnBrk="1" hangingPunct="1">
              <a:lnSpc>
                <a:spcPts val="3000"/>
              </a:lnSpc>
              <a:spcBef>
                <a:spcPts val="0"/>
              </a:spcBef>
              <a:buClr>
                <a:schemeClr val="hlink"/>
              </a:buClr>
              <a:buSzTx/>
              <a:buFont typeface="+mj-lt"/>
              <a:buAutoNum type="arabicPeriod" startAt="2"/>
            </a:pPr>
            <a:r>
              <a:rPr lang="en-US" sz="2800" dirty="0"/>
              <a:t>Select the </a:t>
            </a:r>
            <a:r>
              <a:rPr lang="en-US" sz="2800" b="1" dirty="0">
                <a:solidFill>
                  <a:srgbClr val="C00000"/>
                </a:solidFill>
              </a:rPr>
              <a:t>Reservoir</a:t>
            </a:r>
            <a:r>
              <a:rPr lang="en-US" sz="2800" dirty="0"/>
              <a:t> from the “Operates Release From” list.</a:t>
            </a:r>
          </a:p>
          <a:p>
            <a:pPr marL="347472" indent="-347472" eaLnBrk="1" hangingPunct="1">
              <a:lnSpc>
                <a:spcPts val="3000"/>
              </a:lnSpc>
              <a:spcBef>
                <a:spcPts val="0"/>
              </a:spcBef>
              <a:buClr>
                <a:schemeClr val="hlink"/>
              </a:buClr>
              <a:buSzTx/>
              <a:buFont typeface="+mj-lt"/>
              <a:buAutoNum type="arabicPeriod" startAt="2"/>
            </a:pPr>
            <a:endParaRPr lang="en-US" sz="2800" dirty="0"/>
          </a:p>
          <a:p>
            <a:pPr marL="347472" indent="-347472" eaLnBrk="1" hangingPunct="1">
              <a:lnSpc>
                <a:spcPts val="3000"/>
              </a:lnSpc>
              <a:spcBef>
                <a:spcPts val="0"/>
              </a:spcBef>
              <a:buClr>
                <a:schemeClr val="hlink"/>
              </a:buClr>
              <a:buSzTx/>
              <a:buFont typeface="+mj-lt"/>
              <a:buAutoNum type="arabicPeriod" startAt="2"/>
            </a:pPr>
            <a:endParaRPr lang="en-US" sz="2800" dirty="0"/>
          </a:p>
          <a:p>
            <a:pPr marL="347472" indent="-347472" eaLnBrk="1" hangingPunct="1">
              <a:lnSpc>
                <a:spcPct val="90000"/>
              </a:lnSpc>
              <a:buClr>
                <a:schemeClr val="hlink"/>
              </a:buClr>
              <a:buSzTx/>
              <a:buFont typeface="+mj-lt"/>
              <a:buAutoNum type="arabicPeriod" startAt="2"/>
            </a:pPr>
            <a:r>
              <a:rPr lang="en-US" sz="2800" dirty="0"/>
              <a:t>Select </a:t>
            </a:r>
            <a:r>
              <a:rPr lang="en-US" sz="2800" b="1" dirty="0">
                <a:solidFill>
                  <a:srgbClr val="C00000"/>
                </a:solidFill>
              </a:rPr>
              <a:t>Downstream Control Function </a:t>
            </a:r>
            <a:r>
              <a:rPr lang="en-US" sz="2800" dirty="0"/>
              <a:t>from the “Rule Type” list.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Creating a Downstream Rule…</a:t>
            </a:r>
          </a:p>
        </p:txBody>
      </p:sp>
      <p:sp>
        <p:nvSpPr>
          <p:cNvPr id="15363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571500" y="1543050"/>
            <a:ext cx="4025900" cy="3651250"/>
          </a:xfrm>
        </p:spPr>
        <p:txBody>
          <a:bodyPr/>
          <a:lstStyle/>
          <a:p>
            <a:pPr>
              <a:buNone/>
            </a:pPr>
            <a:r>
              <a:rPr lang="en-US" sz="2800" dirty="0"/>
              <a:t>The New Rule dialog changes - a new list is added…</a:t>
            </a:r>
          </a:p>
          <a:p>
            <a:pPr marL="347472" indent="-347472" eaLnBrk="1" hangingPunct="1">
              <a:lnSpc>
                <a:spcPts val="3000"/>
              </a:lnSpc>
              <a:spcBef>
                <a:spcPts val="0"/>
              </a:spcBef>
              <a:buClr>
                <a:schemeClr val="hlink"/>
              </a:buClr>
              <a:buSzTx/>
              <a:buFont typeface="+mj-lt"/>
              <a:buAutoNum type="arabicPeriod" startAt="4"/>
            </a:pPr>
            <a:r>
              <a:rPr lang="en-US" sz="2800" dirty="0"/>
              <a:t>Select the </a:t>
            </a:r>
            <a:r>
              <a:rPr lang="en-US" sz="2800" b="1" dirty="0">
                <a:solidFill>
                  <a:srgbClr val="C00000"/>
                </a:solidFill>
              </a:rPr>
              <a:t>Downstream Location</a:t>
            </a:r>
            <a:r>
              <a:rPr lang="en-US" sz="2800" dirty="0"/>
              <a:t> from the “Downstream Location” list.</a:t>
            </a:r>
          </a:p>
          <a:p>
            <a:pPr marL="347472" indent="-347472" eaLnBrk="1" hangingPunct="1">
              <a:lnSpc>
                <a:spcPts val="3000"/>
              </a:lnSpc>
              <a:spcBef>
                <a:spcPts val="0"/>
              </a:spcBef>
              <a:buClr>
                <a:schemeClr val="hlink"/>
              </a:buClr>
              <a:buSzTx/>
              <a:buFont typeface="+mj-lt"/>
              <a:buAutoNum type="arabicPeriod" startAt="4"/>
            </a:pPr>
            <a:r>
              <a:rPr lang="en-US" sz="2800" dirty="0"/>
              <a:t>Name the rule</a:t>
            </a:r>
          </a:p>
          <a:p>
            <a:pPr marL="347472" indent="-347472" eaLnBrk="1" hangingPunct="1">
              <a:lnSpc>
                <a:spcPts val="3000"/>
              </a:lnSpc>
              <a:spcBef>
                <a:spcPts val="0"/>
              </a:spcBef>
              <a:buClr>
                <a:schemeClr val="hlink"/>
              </a:buClr>
              <a:buSzTx/>
              <a:buFont typeface="+mj-lt"/>
              <a:buAutoNum type="arabicPeriod" startAt="4"/>
            </a:pPr>
            <a:r>
              <a:rPr lang="en-US" sz="2800" dirty="0"/>
              <a:t>Press OK.</a:t>
            </a:r>
          </a:p>
          <a:p>
            <a:endParaRPr lang="en-US" sz="2800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364" name="Rectangle 5"/>
          <p:cNvSpPr>
            <a:spLocks noChangeArrowheads="1"/>
          </p:cNvSpPr>
          <p:nvPr/>
        </p:nvSpPr>
        <p:spPr bwMode="auto">
          <a:xfrm>
            <a:off x="1447800" y="5029200"/>
            <a:ext cx="228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1DFFC5-70C2-457C-BC7A-9CF21661B3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7400" y="1634032"/>
            <a:ext cx="4438095" cy="3000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B13D3B1-E3E9-42A2-83B7-59EF46F333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8575" y="2152905"/>
            <a:ext cx="5400000" cy="2038095"/>
          </a:xfrm>
          <a:prstGeom prst="rect">
            <a:avLst/>
          </a:prstGeom>
        </p:spPr>
      </p:pic>
      <p:sp>
        <p:nvSpPr>
          <p:cNvPr id="16387" name="Rectangle 10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/>
              <a:t>Creating a Downstream Rule…</a:t>
            </a:r>
          </a:p>
        </p:txBody>
      </p:sp>
      <p:sp>
        <p:nvSpPr>
          <p:cNvPr id="16388" name="Rectangle 1034"/>
          <p:cNvSpPr>
            <a:spLocks noGrp="1" noChangeArrowheads="1"/>
          </p:cNvSpPr>
          <p:nvPr>
            <p:ph type="body" sz="half" idx="1"/>
          </p:nvPr>
        </p:nvSpPr>
        <p:spPr>
          <a:xfrm>
            <a:off x="415925" y="1557338"/>
            <a:ext cx="3394075" cy="4850559"/>
          </a:xfrm>
          <a:noFill/>
        </p:spPr>
        <p:txBody>
          <a:bodyPr wrap="square">
            <a:spAutoFit/>
          </a:bodyPr>
          <a:lstStyle/>
          <a:p>
            <a:pPr marL="347472" indent="-347472" eaLnBrk="1" hangingPunct="1">
              <a:lnSpc>
                <a:spcPts val="3000"/>
              </a:lnSpc>
              <a:spcBef>
                <a:spcPct val="40000"/>
              </a:spcBef>
              <a:buClr>
                <a:schemeClr val="hlink"/>
              </a:buClr>
              <a:buSzTx/>
              <a:buFont typeface="Wingdings" pitchFamily="2" charset="2"/>
              <a:buAutoNum type="arabicPeriod" startAt="7"/>
            </a:pPr>
            <a:r>
              <a:rPr lang="en-US" sz="2800" dirty="0"/>
              <a:t>Define the rule in the same way as for a Release Function rule…</a:t>
            </a:r>
          </a:p>
          <a:p>
            <a:pPr marL="347472" indent="-347472" eaLnBrk="1" hangingPunct="1">
              <a:lnSpc>
                <a:spcPts val="3000"/>
              </a:lnSpc>
              <a:spcBef>
                <a:spcPts val="600"/>
              </a:spcBef>
              <a:buClr>
                <a:schemeClr val="hlink"/>
              </a:buClr>
              <a:buSzTx/>
              <a:buFont typeface="Wingdings" pitchFamily="2" charset="2"/>
              <a:buAutoNum type="arabicPeriod" startAt="7"/>
            </a:pPr>
            <a:r>
              <a:rPr lang="en-US" sz="2800" dirty="0"/>
              <a:t>Additional field: </a:t>
            </a:r>
            <a:r>
              <a:rPr lang="en-US" sz="2800" dirty="0">
                <a:solidFill>
                  <a:srgbClr val="C00000"/>
                </a:solidFill>
              </a:rPr>
              <a:t>Parameter</a:t>
            </a:r>
            <a:r>
              <a:rPr lang="en-US" sz="2800" dirty="0"/>
              <a:t>..</a:t>
            </a:r>
          </a:p>
          <a:p>
            <a:pPr marL="747522" lvl="2" indent="-347472" eaLnBrk="1" hangingPunct="1">
              <a:lnSpc>
                <a:spcPts val="3000"/>
              </a:lnSpc>
              <a:spcBef>
                <a:spcPts val="0"/>
              </a:spcBef>
              <a:buSzPct val="85000"/>
            </a:pPr>
            <a:r>
              <a:rPr lang="en-US" dirty="0"/>
              <a:t>Flow</a:t>
            </a:r>
          </a:p>
          <a:p>
            <a:pPr marL="747522" lvl="2" indent="-347472" eaLnBrk="1" hangingPunct="1">
              <a:lnSpc>
                <a:spcPts val="3000"/>
              </a:lnSpc>
              <a:spcBef>
                <a:spcPts val="0"/>
              </a:spcBef>
              <a:buSzPct val="85000"/>
            </a:pPr>
            <a:r>
              <a:rPr lang="en-US" dirty="0"/>
              <a:t>Stage</a:t>
            </a:r>
          </a:p>
          <a:p>
            <a:pPr marL="533400" indent="-533400" eaLnBrk="1" hangingPunct="1">
              <a:lnSpc>
                <a:spcPct val="80000"/>
              </a:lnSpc>
              <a:spcBef>
                <a:spcPts val="600"/>
              </a:spcBef>
              <a:buSzPct val="85000"/>
              <a:buFont typeface="Wingdings" pitchFamily="2" charset="2"/>
              <a:buNone/>
            </a:pPr>
            <a:r>
              <a:rPr lang="en-US" sz="2800" dirty="0"/>
              <a:t>	</a:t>
            </a:r>
            <a:r>
              <a:rPr lang="en-US" sz="2400" i="1" dirty="0"/>
              <a:t>…if specifying stage, you </a:t>
            </a:r>
            <a:r>
              <a:rPr lang="en-US" sz="2400" b="1" i="1" dirty="0"/>
              <a:t>must</a:t>
            </a:r>
            <a:r>
              <a:rPr lang="en-US" sz="2400" i="1" dirty="0"/>
              <a:t> enter a flow/stage rating curve at the downstream location</a:t>
            </a:r>
            <a:endParaRPr lang="en-US" sz="2000" i="1" dirty="0"/>
          </a:p>
        </p:txBody>
      </p:sp>
      <p:sp>
        <p:nvSpPr>
          <p:cNvPr id="16389" name="Text Box 1028"/>
          <p:cNvSpPr txBox="1">
            <a:spLocks noChangeArrowheads="1"/>
          </p:cNvSpPr>
          <p:nvPr/>
        </p:nvSpPr>
        <p:spPr bwMode="auto">
          <a:xfrm>
            <a:off x="441325" y="2455863"/>
            <a:ext cx="641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 algn="l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None/>
            </a:pPr>
            <a:endParaRPr lang="en-US" sz="2000" b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6390" name="Rectangle 1029"/>
          <p:cNvSpPr>
            <a:spLocks noChangeArrowheads="1"/>
          </p:cNvSpPr>
          <p:nvPr/>
        </p:nvSpPr>
        <p:spPr bwMode="auto">
          <a:xfrm>
            <a:off x="1447800" y="5029200"/>
            <a:ext cx="228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1" name="Oval 1032"/>
          <p:cNvSpPr>
            <a:spLocks noChangeArrowheads="1"/>
          </p:cNvSpPr>
          <p:nvPr/>
        </p:nvSpPr>
        <p:spPr bwMode="auto">
          <a:xfrm>
            <a:off x="5884426" y="3429000"/>
            <a:ext cx="3034149" cy="985684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5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8350" y="1408113"/>
            <a:ext cx="3802063" cy="3886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7411" name="Rectangle 4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More about…</a:t>
            </a:r>
            <a:br>
              <a:rPr lang="en-US" sz="3600" dirty="0"/>
            </a:br>
            <a:r>
              <a:rPr lang="en-US" sz="3600" dirty="0"/>
              <a:t>    Downstream Control Rules</a:t>
            </a:r>
          </a:p>
        </p:txBody>
      </p:sp>
      <p:sp>
        <p:nvSpPr>
          <p:cNvPr id="17412" name="Rectangle 51"/>
          <p:cNvSpPr>
            <a:spLocks noGrp="1" noChangeArrowheads="1"/>
          </p:cNvSpPr>
          <p:nvPr>
            <p:ph type="body" sz="half" idx="2"/>
          </p:nvPr>
        </p:nvSpPr>
        <p:spPr>
          <a:xfrm>
            <a:off x="4837113" y="1543050"/>
            <a:ext cx="4078287" cy="50101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chemeClr val="hlink"/>
              </a:buClr>
            </a:pPr>
            <a:r>
              <a:rPr lang="en-US" sz="2400" dirty="0"/>
              <a:t>A </a:t>
            </a:r>
            <a:r>
              <a:rPr lang="en-US" sz="2400" dirty="0">
                <a:solidFill>
                  <a:schemeClr val="hlink"/>
                </a:solidFill>
              </a:rPr>
              <a:t>grey square</a:t>
            </a:r>
            <a:r>
              <a:rPr lang="en-US" sz="2400" dirty="0"/>
              <a:t> appears around each control point </a:t>
            </a:r>
          </a:p>
          <a:p>
            <a:pPr eaLnBrk="1" hangingPunct="1">
              <a:lnSpc>
                <a:spcPct val="90000"/>
              </a:lnSpc>
              <a:buClr>
                <a:schemeClr val="hlink"/>
              </a:buClr>
              <a:buFont typeface="Wingdings" pitchFamily="2" charset="2"/>
              <a:buChar char="§"/>
            </a:pPr>
            <a:r>
              <a:rPr lang="en-US" sz="2000" u="sng" dirty="0"/>
              <a:t>Network Module</a:t>
            </a:r>
            <a:r>
              <a:rPr lang="en-US" sz="2000" dirty="0"/>
              <a:t>: if a downstream control rule </a:t>
            </a:r>
            <a:r>
              <a:rPr lang="en-US" sz="2000" b="1" dirty="0"/>
              <a:t>exists</a:t>
            </a:r>
            <a:r>
              <a:rPr lang="en-US" sz="2000" dirty="0"/>
              <a:t> (even if not used)</a:t>
            </a:r>
          </a:p>
          <a:p>
            <a:pPr eaLnBrk="1" hangingPunct="1">
              <a:lnSpc>
                <a:spcPct val="90000"/>
              </a:lnSpc>
              <a:buClr>
                <a:schemeClr val="hlink"/>
              </a:buClr>
              <a:buFont typeface="Wingdings" pitchFamily="2" charset="2"/>
              <a:buChar char="§"/>
            </a:pPr>
            <a:r>
              <a:rPr lang="en-US" sz="2000" u="sng" dirty="0"/>
              <a:t>Simulation Module</a:t>
            </a:r>
            <a:r>
              <a:rPr lang="en-US" sz="2000" dirty="0"/>
              <a:t>: if a downstream control is used in the current </a:t>
            </a:r>
            <a:r>
              <a:rPr lang="en-US" sz="2000" b="1" dirty="0"/>
              <a:t>operation set </a:t>
            </a:r>
            <a:r>
              <a:rPr lang="en-US" sz="2000" dirty="0"/>
              <a:t>of the </a:t>
            </a:r>
            <a:r>
              <a:rPr lang="en-US" sz="2000" i="1" dirty="0"/>
              <a:t>active</a:t>
            </a:r>
            <a:r>
              <a:rPr lang="en-US" sz="2000" dirty="0"/>
              <a:t> alternative</a:t>
            </a:r>
          </a:p>
          <a:p>
            <a:pPr eaLnBrk="1" hangingPunct="1">
              <a:lnSpc>
                <a:spcPts val="2400"/>
              </a:lnSpc>
              <a:spcBef>
                <a:spcPts val="600"/>
              </a:spcBef>
              <a:buClr>
                <a:schemeClr val="hlink"/>
              </a:buClr>
            </a:pPr>
            <a:r>
              <a:rPr lang="en-US" sz="2400" dirty="0"/>
              <a:t>A downstream control rule defined at one reservoir can be assigned to other reservoirs upstream of the control point     </a:t>
            </a:r>
          </a:p>
          <a:p>
            <a:pPr eaLnBrk="1" hangingPunct="1">
              <a:lnSpc>
                <a:spcPts val="2400"/>
              </a:lnSpc>
              <a:spcBef>
                <a:spcPts val="6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2400" dirty="0"/>
              <a:t>	(Select </a:t>
            </a:r>
            <a:r>
              <a:rPr lang="en-US" sz="2400" dirty="0">
                <a:solidFill>
                  <a:schemeClr val="hlink"/>
                </a:solidFill>
              </a:rPr>
              <a:t>Use Existing</a:t>
            </a:r>
            <a:r>
              <a:rPr lang="en-US" sz="2400" dirty="0"/>
              <a:t> from Rule Menu)</a:t>
            </a:r>
          </a:p>
        </p:txBody>
      </p:sp>
      <p:sp>
        <p:nvSpPr>
          <p:cNvPr id="17413" name="Oval 8"/>
          <p:cNvSpPr>
            <a:spLocks noChangeArrowheads="1"/>
          </p:cNvSpPr>
          <p:nvPr/>
        </p:nvSpPr>
        <p:spPr bwMode="auto">
          <a:xfrm>
            <a:off x="2168525" y="4552950"/>
            <a:ext cx="538163" cy="582613"/>
          </a:xfrm>
          <a:prstGeom prst="ellips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4" name="Line 28"/>
          <p:cNvSpPr>
            <a:spLocks noChangeShapeType="1"/>
          </p:cNvSpPr>
          <p:nvPr/>
        </p:nvSpPr>
        <p:spPr bwMode="auto">
          <a:xfrm flipV="1">
            <a:off x="2586038" y="1822450"/>
            <a:ext cx="2295525" cy="2738438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5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Clr>
                <a:schemeClr val="hlink"/>
              </a:buClr>
              <a:buSzTx/>
              <a:buNone/>
            </a:pPr>
            <a:r>
              <a:rPr lang="en-US" dirty="0"/>
              <a:t>“Limit flows at Greenfield to 12,000 </a:t>
            </a:r>
            <a:r>
              <a:rPr lang="en-US" dirty="0" err="1"/>
              <a:t>cfs</a:t>
            </a:r>
            <a:r>
              <a:rPr lang="en-US" dirty="0"/>
              <a:t> …”</a:t>
            </a:r>
          </a:p>
        </p:txBody>
      </p:sp>
      <p:grpSp>
        <p:nvGrpSpPr>
          <p:cNvPr id="2" name="Group 53"/>
          <p:cNvGrpSpPr>
            <a:grpSpLocks/>
          </p:cNvGrpSpPr>
          <p:nvPr/>
        </p:nvGrpSpPr>
        <p:grpSpPr bwMode="auto">
          <a:xfrm>
            <a:off x="598488" y="2806701"/>
            <a:ext cx="8404225" cy="3827463"/>
            <a:chOff x="192" y="1768"/>
            <a:chExt cx="5294" cy="2411"/>
          </a:xfrm>
        </p:grpSpPr>
        <p:sp>
          <p:nvSpPr>
            <p:cNvPr id="10245" name="Text Box 5"/>
            <p:cNvSpPr txBox="1">
              <a:spLocks noChangeArrowheads="1"/>
            </p:cNvSpPr>
            <p:nvPr/>
          </p:nvSpPr>
          <p:spPr bwMode="auto">
            <a:xfrm rot="-5400000">
              <a:off x="178" y="2510"/>
              <a:ext cx="1371" cy="1344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None/>
              </a:pPr>
              <a:r>
                <a:rPr lang="en-US" sz="1800" b="0">
                  <a:solidFill>
                    <a:srgbClr val="000000"/>
                  </a:solidFill>
                </a:rPr>
                <a:t>Allowable range of flows (cfs)</a:t>
              </a:r>
            </a:p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None/>
              </a:pPr>
              <a:endParaRPr lang="en-US" b="0">
                <a:solidFill>
                  <a:srgbClr val="000000"/>
                </a:solidFill>
              </a:endParaRPr>
            </a:p>
          </p:txBody>
        </p:sp>
        <p:pic>
          <p:nvPicPr>
            <p:cNvPr id="10246" name="Picture 6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12" y="2522"/>
              <a:ext cx="528" cy="1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45"/>
            <p:cNvGrpSpPr>
              <a:grpSpLocks/>
            </p:cNvGrpSpPr>
            <p:nvPr/>
          </p:nvGrpSpPr>
          <p:grpSpPr bwMode="auto">
            <a:xfrm>
              <a:off x="541" y="2545"/>
              <a:ext cx="505" cy="1311"/>
              <a:chOff x="541" y="2545"/>
              <a:chExt cx="505" cy="1311"/>
            </a:xfrm>
          </p:grpSpPr>
          <p:sp>
            <p:nvSpPr>
              <p:cNvPr id="10282" name="Text Box 8"/>
              <p:cNvSpPr txBox="1">
                <a:spLocks noChangeArrowheads="1"/>
              </p:cNvSpPr>
              <p:nvPr/>
            </p:nvSpPr>
            <p:spPr bwMode="auto">
              <a:xfrm>
                <a:off x="852" y="3659"/>
                <a:ext cx="186" cy="1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>
                  <a:lnSpc>
                    <a:spcPct val="9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None/>
                </a:pPr>
                <a:r>
                  <a:rPr lang="en-US" sz="1600" b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10283" name="Text Box 9"/>
              <p:cNvSpPr txBox="1">
                <a:spLocks noChangeArrowheads="1"/>
              </p:cNvSpPr>
              <p:nvPr/>
            </p:nvSpPr>
            <p:spPr bwMode="auto">
              <a:xfrm>
                <a:off x="541" y="2545"/>
                <a:ext cx="505" cy="1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>
                  <a:lnSpc>
                    <a:spcPct val="9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None/>
                </a:pPr>
                <a:r>
                  <a:rPr lang="en-US" sz="1600" b="0">
                    <a:solidFill>
                      <a:srgbClr val="000000"/>
                    </a:solidFill>
                  </a:rPr>
                  <a:t>15,000</a:t>
                </a:r>
              </a:p>
            </p:txBody>
          </p:sp>
          <p:sp>
            <p:nvSpPr>
              <p:cNvPr id="10284" name="Text Box 10"/>
              <p:cNvSpPr txBox="1">
                <a:spLocks noChangeArrowheads="1"/>
              </p:cNvSpPr>
              <p:nvPr/>
            </p:nvSpPr>
            <p:spPr bwMode="auto">
              <a:xfrm>
                <a:off x="541" y="2906"/>
                <a:ext cx="505" cy="1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>
                  <a:lnSpc>
                    <a:spcPct val="9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None/>
                </a:pPr>
                <a:r>
                  <a:rPr lang="en-US" sz="1600" b="0">
                    <a:solidFill>
                      <a:srgbClr val="000000"/>
                    </a:solidFill>
                  </a:rPr>
                  <a:t>10,000</a:t>
                </a:r>
              </a:p>
            </p:txBody>
          </p:sp>
          <p:sp>
            <p:nvSpPr>
              <p:cNvPr id="10285" name="Text Box 11"/>
              <p:cNvSpPr txBox="1">
                <a:spLocks noChangeArrowheads="1"/>
              </p:cNvSpPr>
              <p:nvPr/>
            </p:nvSpPr>
            <p:spPr bwMode="auto">
              <a:xfrm>
                <a:off x="599" y="3275"/>
                <a:ext cx="435" cy="1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>
                  <a:lnSpc>
                    <a:spcPct val="9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None/>
                </a:pPr>
                <a:r>
                  <a:rPr lang="en-US" sz="1600" b="0">
                    <a:solidFill>
                      <a:srgbClr val="000000"/>
                    </a:solidFill>
                  </a:rPr>
                  <a:t>5,000</a:t>
                </a:r>
              </a:p>
            </p:txBody>
          </p:sp>
        </p:grpSp>
        <p:grpSp>
          <p:nvGrpSpPr>
            <p:cNvPr id="4" name="Group 12"/>
            <p:cNvGrpSpPr>
              <a:grpSpLocks/>
            </p:cNvGrpSpPr>
            <p:nvPr/>
          </p:nvGrpSpPr>
          <p:grpSpPr bwMode="auto">
            <a:xfrm>
              <a:off x="1056" y="2880"/>
              <a:ext cx="237" cy="576"/>
              <a:chOff x="1763" y="3072"/>
              <a:chExt cx="237" cy="576"/>
            </a:xfrm>
          </p:grpSpPr>
          <p:sp>
            <p:nvSpPr>
              <p:cNvPr id="10280" name="Line 13"/>
              <p:cNvSpPr>
                <a:spLocks noChangeShapeType="1"/>
              </p:cNvSpPr>
              <p:nvPr/>
            </p:nvSpPr>
            <p:spPr bwMode="auto">
              <a:xfrm flipV="1">
                <a:off x="1873" y="3072"/>
                <a:ext cx="0" cy="576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81" name="Line 14"/>
              <p:cNvSpPr>
                <a:spLocks noChangeShapeType="1"/>
              </p:cNvSpPr>
              <p:nvPr/>
            </p:nvSpPr>
            <p:spPr bwMode="auto">
              <a:xfrm>
                <a:off x="1763" y="3072"/>
                <a:ext cx="237" cy="1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249" name="Text Box 15"/>
            <p:cNvSpPr txBox="1">
              <a:spLocks noChangeArrowheads="1"/>
            </p:cNvSpPr>
            <p:nvPr/>
          </p:nvSpPr>
          <p:spPr bwMode="auto">
            <a:xfrm>
              <a:off x="192" y="3879"/>
              <a:ext cx="1123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None/>
              </a:pPr>
              <a:r>
                <a:rPr lang="en-US" sz="2800" b="0">
                  <a:solidFill>
                    <a:schemeClr val="tx1"/>
                  </a:solidFill>
                </a:rPr>
                <a:t>Greenfield</a:t>
              </a:r>
            </a:p>
          </p:txBody>
        </p:sp>
        <p:sp>
          <p:nvSpPr>
            <p:cNvPr id="10250" name="Rectangle 16"/>
            <p:cNvSpPr>
              <a:spLocks noChangeArrowheads="1"/>
            </p:cNvSpPr>
            <p:nvPr/>
          </p:nvSpPr>
          <p:spPr bwMode="auto">
            <a:xfrm>
              <a:off x="1104" y="3744"/>
              <a:ext cx="336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1" name="Text Box 18"/>
            <p:cNvSpPr txBox="1">
              <a:spLocks noChangeArrowheads="1"/>
            </p:cNvSpPr>
            <p:nvPr/>
          </p:nvSpPr>
          <p:spPr bwMode="auto">
            <a:xfrm rot="-5400000">
              <a:off x="4018" y="2510"/>
              <a:ext cx="1371" cy="1344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None/>
              </a:pPr>
              <a:r>
                <a:rPr lang="en-US" sz="1800" b="0">
                  <a:solidFill>
                    <a:srgbClr val="000000"/>
                  </a:solidFill>
                </a:rPr>
                <a:t>Allowable range of release (cfs)</a:t>
              </a:r>
            </a:p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None/>
              </a:pPr>
              <a:endParaRPr lang="en-US" b="0">
                <a:solidFill>
                  <a:srgbClr val="000000"/>
                </a:solidFill>
              </a:endParaRPr>
            </a:p>
          </p:txBody>
        </p:sp>
        <p:pic>
          <p:nvPicPr>
            <p:cNvPr id="10252" name="Picture 19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752" y="2522"/>
              <a:ext cx="528" cy="1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" name="Group 44"/>
            <p:cNvGrpSpPr>
              <a:grpSpLocks/>
            </p:cNvGrpSpPr>
            <p:nvPr/>
          </p:nvGrpSpPr>
          <p:grpSpPr bwMode="auto">
            <a:xfrm>
              <a:off x="4373" y="2545"/>
              <a:ext cx="505" cy="1311"/>
              <a:chOff x="4373" y="2545"/>
              <a:chExt cx="505" cy="1311"/>
            </a:xfrm>
          </p:grpSpPr>
          <p:sp>
            <p:nvSpPr>
              <p:cNvPr id="10276" name="Text Box 21"/>
              <p:cNvSpPr txBox="1">
                <a:spLocks noChangeArrowheads="1"/>
              </p:cNvSpPr>
              <p:nvPr/>
            </p:nvSpPr>
            <p:spPr bwMode="auto">
              <a:xfrm>
                <a:off x="4692" y="3659"/>
                <a:ext cx="186" cy="1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>
                  <a:lnSpc>
                    <a:spcPct val="9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None/>
                </a:pPr>
                <a:r>
                  <a:rPr lang="en-US" sz="1600" b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10277" name="Text Box 22"/>
              <p:cNvSpPr txBox="1">
                <a:spLocks noChangeArrowheads="1"/>
              </p:cNvSpPr>
              <p:nvPr/>
            </p:nvSpPr>
            <p:spPr bwMode="auto">
              <a:xfrm>
                <a:off x="4373" y="2545"/>
                <a:ext cx="505" cy="1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>
                  <a:lnSpc>
                    <a:spcPct val="9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None/>
                </a:pPr>
                <a:r>
                  <a:rPr lang="en-US" sz="1600" b="0">
                    <a:solidFill>
                      <a:srgbClr val="000000"/>
                    </a:solidFill>
                  </a:rPr>
                  <a:t>15,000</a:t>
                </a:r>
              </a:p>
            </p:txBody>
          </p:sp>
          <p:sp>
            <p:nvSpPr>
              <p:cNvPr id="10278" name="Text Box 23"/>
              <p:cNvSpPr txBox="1">
                <a:spLocks noChangeArrowheads="1"/>
              </p:cNvSpPr>
              <p:nvPr/>
            </p:nvSpPr>
            <p:spPr bwMode="auto">
              <a:xfrm>
                <a:off x="4373" y="2906"/>
                <a:ext cx="505" cy="1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>
                  <a:lnSpc>
                    <a:spcPct val="9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None/>
                </a:pPr>
                <a:r>
                  <a:rPr lang="en-US" sz="1600" b="0">
                    <a:solidFill>
                      <a:srgbClr val="000000"/>
                    </a:solidFill>
                  </a:rPr>
                  <a:t>10,000</a:t>
                </a:r>
              </a:p>
            </p:txBody>
          </p:sp>
          <p:sp>
            <p:nvSpPr>
              <p:cNvPr id="10279" name="Text Box 24"/>
              <p:cNvSpPr txBox="1">
                <a:spLocks noChangeArrowheads="1"/>
              </p:cNvSpPr>
              <p:nvPr/>
            </p:nvSpPr>
            <p:spPr bwMode="auto">
              <a:xfrm>
                <a:off x="4431" y="3275"/>
                <a:ext cx="435" cy="1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>
                  <a:lnSpc>
                    <a:spcPct val="9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None/>
                </a:pPr>
                <a:r>
                  <a:rPr lang="en-US" sz="1600" b="0">
                    <a:solidFill>
                      <a:srgbClr val="000000"/>
                    </a:solidFill>
                  </a:rPr>
                  <a:t>5,000</a:t>
                </a:r>
              </a:p>
            </p:txBody>
          </p:sp>
        </p:grpSp>
        <p:sp>
          <p:nvSpPr>
            <p:cNvPr id="10254" name="Text Box 25"/>
            <p:cNvSpPr txBox="1">
              <a:spLocks noChangeArrowheads="1"/>
            </p:cNvSpPr>
            <p:nvPr/>
          </p:nvSpPr>
          <p:spPr bwMode="auto">
            <a:xfrm>
              <a:off x="3840" y="3879"/>
              <a:ext cx="1646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None/>
              </a:pPr>
              <a:r>
                <a:rPr lang="en-US" sz="2800" b="0">
                  <a:solidFill>
                    <a:schemeClr val="tx1"/>
                  </a:solidFill>
                </a:rPr>
                <a:t>Crazy Mountain</a:t>
              </a:r>
            </a:p>
          </p:txBody>
        </p:sp>
        <p:grpSp>
          <p:nvGrpSpPr>
            <p:cNvPr id="6" name="Group 26"/>
            <p:cNvGrpSpPr>
              <a:grpSpLocks/>
            </p:cNvGrpSpPr>
            <p:nvPr/>
          </p:nvGrpSpPr>
          <p:grpSpPr bwMode="auto">
            <a:xfrm>
              <a:off x="4896" y="3312"/>
              <a:ext cx="240" cy="432"/>
              <a:chOff x="1763" y="3072"/>
              <a:chExt cx="237" cy="576"/>
            </a:xfrm>
          </p:grpSpPr>
          <p:sp>
            <p:nvSpPr>
              <p:cNvPr id="10274" name="Line 27"/>
              <p:cNvSpPr>
                <a:spLocks noChangeShapeType="1"/>
              </p:cNvSpPr>
              <p:nvPr/>
            </p:nvSpPr>
            <p:spPr bwMode="auto">
              <a:xfrm flipV="1">
                <a:off x="1873" y="3072"/>
                <a:ext cx="0" cy="576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75" name="Line 28"/>
              <p:cNvSpPr>
                <a:spLocks noChangeShapeType="1"/>
              </p:cNvSpPr>
              <p:nvPr/>
            </p:nvSpPr>
            <p:spPr bwMode="auto">
              <a:xfrm>
                <a:off x="1763" y="3072"/>
                <a:ext cx="237" cy="1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256" name="Text Box 29"/>
            <p:cNvSpPr txBox="1">
              <a:spLocks noChangeArrowheads="1"/>
            </p:cNvSpPr>
            <p:nvPr/>
          </p:nvSpPr>
          <p:spPr bwMode="auto">
            <a:xfrm>
              <a:off x="1990" y="1768"/>
              <a:ext cx="1593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None/>
              </a:pPr>
              <a:r>
                <a:rPr lang="en-US" sz="2000" b="0" dirty="0">
                  <a:solidFill>
                    <a:schemeClr val="tx1"/>
                  </a:solidFill>
                </a:rPr>
                <a:t>- 3,500 </a:t>
              </a:r>
              <a:r>
                <a:rPr lang="en-US" sz="2000" b="0" dirty="0" err="1">
                  <a:solidFill>
                    <a:schemeClr val="tx1"/>
                  </a:solidFill>
                </a:rPr>
                <a:t>cfs</a:t>
              </a:r>
              <a:r>
                <a:rPr lang="en-US" sz="2000" b="0" dirty="0">
                  <a:solidFill>
                    <a:schemeClr val="tx1"/>
                  </a:solidFill>
                </a:rPr>
                <a:t> local inflow at Villanova</a:t>
              </a:r>
            </a:p>
          </p:txBody>
        </p:sp>
        <p:grpSp>
          <p:nvGrpSpPr>
            <p:cNvPr id="7" name="Group 30"/>
            <p:cNvGrpSpPr>
              <a:grpSpLocks/>
            </p:cNvGrpSpPr>
            <p:nvPr/>
          </p:nvGrpSpPr>
          <p:grpSpPr bwMode="auto">
            <a:xfrm>
              <a:off x="2336" y="2180"/>
              <a:ext cx="240" cy="1104"/>
              <a:chOff x="2064" y="2064"/>
              <a:chExt cx="240" cy="1200"/>
            </a:xfrm>
          </p:grpSpPr>
          <p:sp>
            <p:nvSpPr>
              <p:cNvPr id="10272" name="Line 31"/>
              <p:cNvSpPr>
                <a:spLocks noChangeShapeType="1"/>
              </p:cNvSpPr>
              <p:nvPr/>
            </p:nvSpPr>
            <p:spPr bwMode="auto">
              <a:xfrm>
                <a:off x="2304" y="2064"/>
                <a:ext cx="0" cy="12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73" name="Line 32"/>
              <p:cNvSpPr>
                <a:spLocks noChangeShapeType="1"/>
              </p:cNvSpPr>
              <p:nvPr/>
            </p:nvSpPr>
            <p:spPr bwMode="auto">
              <a:xfrm flipH="1">
                <a:off x="2064" y="2064"/>
                <a:ext cx="24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258" name="Text Box 34"/>
            <p:cNvSpPr txBox="1">
              <a:spLocks noChangeArrowheads="1"/>
            </p:cNvSpPr>
            <p:nvPr/>
          </p:nvSpPr>
          <p:spPr bwMode="auto">
            <a:xfrm>
              <a:off x="3752" y="1968"/>
              <a:ext cx="1593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None/>
              </a:pPr>
              <a:r>
                <a:rPr lang="en-US" sz="2000" b="0" dirty="0">
                  <a:solidFill>
                    <a:schemeClr val="tx1"/>
                  </a:solidFill>
                </a:rPr>
                <a:t>- 1,000 </a:t>
              </a:r>
              <a:r>
                <a:rPr lang="en-US" sz="2000" b="0" dirty="0" err="1">
                  <a:solidFill>
                    <a:schemeClr val="tx1"/>
                  </a:solidFill>
                </a:rPr>
                <a:t>cfs</a:t>
              </a:r>
              <a:r>
                <a:rPr lang="en-US" sz="2000" b="0" dirty="0">
                  <a:solidFill>
                    <a:schemeClr val="tx1"/>
                  </a:solidFill>
                </a:rPr>
                <a:t> local inflow at Rockville</a:t>
              </a:r>
            </a:p>
          </p:txBody>
        </p:sp>
        <p:sp>
          <p:nvSpPr>
            <p:cNvPr id="10259" name="Line 35"/>
            <p:cNvSpPr>
              <a:spLocks noChangeShapeType="1"/>
            </p:cNvSpPr>
            <p:nvPr/>
          </p:nvSpPr>
          <p:spPr bwMode="auto">
            <a:xfrm>
              <a:off x="3464" y="2160"/>
              <a:ext cx="0" cy="99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60" name="Line 36"/>
            <p:cNvSpPr>
              <a:spLocks noChangeShapeType="1"/>
            </p:cNvSpPr>
            <p:nvPr/>
          </p:nvSpPr>
          <p:spPr bwMode="auto">
            <a:xfrm flipH="1">
              <a:off x="3464" y="2160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61" name="Line 37"/>
            <p:cNvSpPr>
              <a:spLocks noChangeShapeType="1"/>
            </p:cNvSpPr>
            <p:nvPr/>
          </p:nvSpPr>
          <p:spPr bwMode="auto">
            <a:xfrm flipV="1">
              <a:off x="1517" y="3084"/>
              <a:ext cx="2501" cy="3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Dot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62" name="Text Box 38"/>
            <p:cNvSpPr txBox="1">
              <a:spLocks noChangeArrowheads="1"/>
            </p:cNvSpPr>
            <p:nvPr/>
          </p:nvSpPr>
          <p:spPr bwMode="auto">
            <a:xfrm>
              <a:off x="2039" y="3475"/>
              <a:ext cx="47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None/>
              </a:pPr>
              <a:r>
                <a:rPr lang="en-US" sz="2000" b="0">
                  <a:solidFill>
                    <a:schemeClr val="tx1"/>
                  </a:solidFill>
                </a:rPr>
                <a:t>4 hrs</a:t>
              </a:r>
            </a:p>
          </p:txBody>
        </p:sp>
        <p:sp>
          <p:nvSpPr>
            <p:cNvPr id="10263" name="Text Box 39"/>
            <p:cNvSpPr txBox="1">
              <a:spLocks noChangeArrowheads="1"/>
            </p:cNvSpPr>
            <p:nvPr/>
          </p:nvSpPr>
          <p:spPr bwMode="auto">
            <a:xfrm>
              <a:off x="3464" y="3282"/>
              <a:ext cx="47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None/>
              </a:pPr>
              <a:r>
                <a:rPr lang="en-US" sz="2000" b="0">
                  <a:solidFill>
                    <a:schemeClr val="tx1"/>
                  </a:solidFill>
                </a:rPr>
                <a:t>4 hrs</a:t>
              </a:r>
            </a:p>
          </p:txBody>
        </p:sp>
        <p:sp>
          <p:nvSpPr>
            <p:cNvPr id="10264" name="Text Box 40"/>
            <p:cNvSpPr txBox="1">
              <a:spLocks noChangeArrowheads="1"/>
            </p:cNvSpPr>
            <p:nvPr/>
          </p:nvSpPr>
          <p:spPr bwMode="auto">
            <a:xfrm>
              <a:off x="2768" y="3378"/>
              <a:ext cx="47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None/>
              </a:pPr>
              <a:r>
                <a:rPr lang="en-US" sz="2000" b="0">
                  <a:solidFill>
                    <a:schemeClr val="tx1"/>
                  </a:solidFill>
                </a:rPr>
                <a:t>8 hrs</a:t>
              </a:r>
            </a:p>
          </p:txBody>
        </p:sp>
        <p:sp>
          <p:nvSpPr>
            <p:cNvPr id="10265" name="Text Box 41"/>
            <p:cNvSpPr txBox="1">
              <a:spLocks noChangeArrowheads="1"/>
            </p:cNvSpPr>
            <p:nvPr/>
          </p:nvSpPr>
          <p:spPr bwMode="auto">
            <a:xfrm>
              <a:off x="2605" y="2557"/>
              <a:ext cx="47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None/>
              </a:pPr>
              <a:r>
                <a:rPr lang="en-US" sz="2000" b="0">
                  <a:solidFill>
                    <a:schemeClr val="tx1"/>
                  </a:solidFill>
                </a:rPr>
                <a:t>8 hrs</a:t>
              </a:r>
            </a:p>
          </p:txBody>
        </p:sp>
        <p:sp>
          <p:nvSpPr>
            <p:cNvPr id="10266" name="Text Box 42"/>
            <p:cNvSpPr txBox="1">
              <a:spLocks noChangeArrowheads="1"/>
            </p:cNvSpPr>
            <p:nvPr/>
          </p:nvSpPr>
          <p:spPr bwMode="auto">
            <a:xfrm>
              <a:off x="3480" y="2586"/>
              <a:ext cx="47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None/>
              </a:pPr>
              <a:r>
                <a:rPr lang="en-US" sz="2000" b="0">
                  <a:solidFill>
                    <a:schemeClr val="tx1"/>
                  </a:solidFill>
                </a:rPr>
                <a:t>0 hrs</a:t>
              </a:r>
            </a:p>
          </p:txBody>
        </p:sp>
        <p:grpSp>
          <p:nvGrpSpPr>
            <p:cNvPr id="8" name="Group 46"/>
            <p:cNvGrpSpPr>
              <a:grpSpLocks/>
            </p:cNvGrpSpPr>
            <p:nvPr/>
          </p:nvGrpSpPr>
          <p:grpSpPr bwMode="auto">
            <a:xfrm>
              <a:off x="1629" y="2121"/>
              <a:ext cx="240" cy="1240"/>
              <a:chOff x="2064" y="2064"/>
              <a:chExt cx="240" cy="1200"/>
            </a:xfrm>
          </p:grpSpPr>
          <p:sp>
            <p:nvSpPr>
              <p:cNvPr id="10270" name="Line 47"/>
              <p:cNvSpPr>
                <a:spLocks noChangeShapeType="1"/>
              </p:cNvSpPr>
              <p:nvPr/>
            </p:nvSpPr>
            <p:spPr bwMode="auto">
              <a:xfrm>
                <a:off x="2304" y="2064"/>
                <a:ext cx="0" cy="12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71" name="Line 48"/>
              <p:cNvSpPr>
                <a:spLocks noChangeShapeType="1"/>
              </p:cNvSpPr>
              <p:nvPr/>
            </p:nvSpPr>
            <p:spPr bwMode="auto">
              <a:xfrm flipH="1">
                <a:off x="2064" y="2064"/>
                <a:ext cx="24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268" name="Text Box 49"/>
            <p:cNvSpPr txBox="1">
              <a:spLocks noChangeArrowheads="1"/>
            </p:cNvSpPr>
            <p:nvPr/>
          </p:nvSpPr>
          <p:spPr bwMode="auto">
            <a:xfrm>
              <a:off x="313" y="1945"/>
              <a:ext cx="1593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None/>
              </a:pPr>
              <a:r>
                <a:rPr lang="en-US" sz="2000" b="0" dirty="0">
                  <a:solidFill>
                    <a:schemeClr val="tx1"/>
                  </a:solidFill>
                </a:rPr>
                <a:t>- 1500 </a:t>
              </a:r>
              <a:r>
                <a:rPr lang="en-US" sz="2000" b="0" dirty="0" err="1">
                  <a:solidFill>
                    <a:schemeClr val="tx1"/>
                  </a:solidFill>
                </a:rPr>
                <a:t>cfs</a:t>
              </a:r>
              <a:r>
                <a:rPr lang="en-US" sz="2000" b="0" dirty="0">
                  <a:solidFill>
                    <a:schemeClr val="tx1"/>
                  </a:solidFill>
                </a:rPr>
                <a:t> local inflow at Greenfield</a:t>
              </a:r>
            </a:p>
          </p:txBody>
        </p:sp>
        <p:sp>
          <p:nvSpPr>
            <p:cNvPr id="10269" name="Text Box 50"/>
            <p:cNvSpPr txBox="1">
              <a:spLocks noChangeArrowheads="1"/>
            </p:cNvSpPr>
            <p:nvPr/>
          </p:nvSpPr>
          <p:spPr bwMode="auto">
            <a:xfrm>
              <a:off x="1882" y="2507"/>
              <a:ext cx="47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None/>
              </a:pPr>
              <a:r>
                <a:rPr lang="en-US" sz="2000" b="0">
                  <a:solidFill>
                    <a:schemeClr val="tx1"/>
                  </a:solidFill>
                </a:rPr>
                <a:t>0 hrs</a:t>
              </a:r>
            </a:p>
          </p:txBody>
        </p:sp>
      </p:grpSp>
      <p:sp>
        <p:nvSpPr>
          <p:cNvPr id="10244" name="Rectangle 5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/>
              <a:t>Back-routing calculation…</a:t>
            </a:r>
            <a:br>
              <a:rPr lang="en-US" sz="3600"/>
            </a:br>
            <a:r>
              <a:rPr lang="en-US" sz="3600"/>
              <a:t>		Example 1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8290560" y="3627120"/>
            <a:ext cx="609600" cy="314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t=0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766560" y="2865120"/>
            <a:ext cx="609600" cy="314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t=4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3952240" y="2529840"/>
            <a:ext cx="609600" cy="314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t=4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605280" y="2783840"/>
            <a:ext cx="782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t=16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Mnetwor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5313" y="2559050"/>
            <a:ext cx="3810000" cy="2924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267" name="Rectangle 14"/>
          <p:cNvSpPr>
            <a:spLocks noGrp="1" noChangeArrowheads="1"/>
          </p:cNvSpPr>
          <p:nvPr>
            <p:ph type="body" idx="1"/>
          </p:nvPr>
        </p:nvSpPr>
        <p:spPr>
          <a:xfrm>
            <a:off x="228600" y="1439863"/>
            <a:ext cx="8763000" cy="1371600"/>
          </a:xfrm>
        </p:spPr>
        <p:txBody>
          <a:bodyPr/>
          <a:lstStyle/>
          <a:p>
            <a:pPr marL="990600" lvl="1" indent="-533400" eaLnBrk="1" hangingPunct="1">
              <a:buClr>
                <a:schemeClr val="hlink"/>
              </a:buClr>
              <a:buSzTx/>
              <a:buNone/>
            </a:pPr>
            <a:r>
              <a:rPr lang="en-US" sz="3200" dirty="0"/>
              <a:t>“…flow at Rockville should be maintained at or above 2,500 </a:t>
            </a:r>
            <a:r>
              <a:rPr lang="en-US" sz="3200" dirty="0" err="1"/>
              <a:t>cfs</a:t>
            </a:r>
            <a:r>
              <a:rPr lang="en-US" sz="3200" dirty="0"/>
              <a:t>”</a:t>
            </a:r>
          </a:p>
        </p:txBody>
      </p:sp>
      <p:grpSp>
        <p:nvGrpSpPr>
          <p:cNvPr id="2" name="Group 40"/>
          <p:cNvGrpSpPr>
            <a:grpSpLocks/>
          </p:cNvGrpSpPr>
          <p:nvPr/>
        </p:nvGrpSpPr>
        <p:grpSpPr bwMode="auto">
          <a:xfrm>
            <a:off x="2362200" y="3233738"/>
            <a:ext cx="6346825" cy="3586162"/>
            <a:chOff x="1488" y="1920"/>
            <a:chExt cx="3998" cy="2259"/>
          </a:xfrm>
        </p:grpSpPr>
        <p:sp>
          <p:nvSpPr>
            <p:cNvPr id="11270" name="Text Box 5"/>
            <p:cNvSpPr txBox="1">
              <a:spLocks noChangeArrowheads="1"/>
            </p:cNvSpPr>
            <p:nvPr/>
          </p:nvSpPr>
          <p:spPr bwMode="auto">
            <a:xfrm rot="-5400000">
              <a:off x="1474" y="2510"/>
              <a:ext cx="1371" cy="1344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None/>
              </a:pPr>
              <a:r>
                <a:rPr lang="en-US" sz="1800" b="0">
                  <a:solidFill>
                    <a:srgbClr val="000000"/>
                  </a:solidFill>
                </a:rPr>
                <a:t>Allowable range of flows (cfs)</a:t>
              </a:r>
            </a:p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None/>
              </a:pPr>
              <a:endParaRPr lang="en-US" b="0">
                <a:solidFill>
                  <a:srgbClr val="000000"/>
                </a:solidFill>
              </a:endParaRPr>
            </a:p>
          </p:txBody>
        </p:sp>
        <p:pic>
          <p:nvPicPr>
            <p:cNvPr id="11271" name="Picture 6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08" y="2522"/>
              <a:ext cx="528" cy="1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38"/>
            <p:cNvGrpSpPr>
              <a:grpSpLocks/>
            </p:cNvGrpSpPr>
            <p:nvPr/>
          </p:nvGrpSpPr>
          <p:grpSpPr bwMode="auto">
            <a:xfrm>
              <a:off x="1829" y="2545"/>
              <a:ext cx="505" cy="1311"/>
              <a:chOff x="1829" y="2545"/>
              <a:chExt cx="505" cy="1311"/>
            </a:xfrm>
          </p:grpSpPr>
          <p:sp>
            <p:nvSpPr>
              <p:cNvPr id="11295" name="Text Box 8"/>
              <p:cNvSpPr txBox="1">
                <a:spLocks noChangeArrowheads="1"/>
              </p:cNvSpPr>
              <p:nvPr/>
            </p:nvSpPr>
            <p:spPr bwMode="auto">
              <a:xfrm>
                <a:off x="2148" y="3659"/>
                <a:ext cx="186" cy="1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>
                  <a:lnSpc>
                    <a:spcPct val="9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None/>
                </a:pPr>
                <a:r>
                  <a:rPr lang="en-US" sz="1600" b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11296" name="Text Box 9"/>
              <p:cNvSpPr txBox="1">
                <a:spLocks noChangeArrowheads="1"/>
              </p:cNvSpPr>
              <p:nvPr/>
            </p:nvSpPr>
            <p:spPr bwMode="auto">
              <a:xfrm>
                <a:off x="1829" y="2545"/>
                <a:ext cx="505" cy="1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>
                  <a:lnSpc>
                    <a:spcPct val="9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None/>
                </a:pPr>
                <a:r>
                  <a:rPr lang="en-US" sz="1600" b="0">
                    <a:solidFill>
                      <a:srgbClr val="000000"/>
                    </a:solidFill>
                  </a:rPr>
                  <a:t>15,000</a:t>
                </a:r>
              </a:p>
            </p:txBody>
          </p:sp>
          <p:sp>
            <p:nvSpPr>
              <p:cNvPr id="11297" name="Text Box 10"/>
              <p:cNvSpPr txBox="1">
                <a:spLocks noChangeArrowheads="1"/>
              </p:cNvSpPr>
              <p:nvPr/>
            </p:nvSpPr>
            <p:spPr bwMode="auto">
              <a:xfrm>
                <a:off x="1829" y="2906"/>
                <a:ext cx="505" cy="1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>
                  <a:lnSpc>
                    <a:spcPct val="9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None/>
                </a:pPr>
                <a:r>
                  <a:rPr lang="en-US" sz="1600" b="0">
                    <a:solidFill>
                      <a:srgbClr val="000000"/>
                    </a:solidFill>
                  </a:rPr>
                  <a:t>10,000</a:t>
                </a:r>
              </a:p>
            </p:txBody>
          </p:sp>
          <p:sp>
            <p:nvSpPr>
              <p:cNvPr id="11298" name="Text Box 11"/>
              <p:cNvSpPr txBox="1">
                <a:spLocks noChangeArrowheads="1"/>
              </p:cNvSpPr>
              <p:nvPr/>
            </p:nvSpPr>
            <p:spPr bwMode="auto">
              <a:xfrm>
                <a:off x="1895" y="3275"/>
                <a:ext cx="435" cy="1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>
                  <a:lnSpc>
                    <a:spcPct val="9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None/>
                </a:pPr>
                <a:r>
                  <a:rPr lang="en-US" sz="1600" b="0">
                    <a:solidFill>
                      <a:srgbClr val="000000"/>
                    </a:solidFill>
                  </a:rPr>
                  <a:t>5,000</a:t>
                </a:r>
              </a:p>
            </p:txBody>
          </p:sp>
        </p:grpSp>
        <p:sp>
          <p:nvSpPr>
            <p:cNvPr id="11273" name="Text Box 12"/>
            <p:cNvSpPr txBox="1">
              <a:spLocks noChangeArrowheads="1"/>
            </p:cNvSpPr>
            <p:nvPr/>
          </p:nvSpPr>
          <p:spPr bwMode="auto">
            <a:xfrm>
              <a:off x="1488" y="3879"/>
              <a:ext cx="975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None/>
              </a:pPr>
              <a:r>
                <a:rPr lang="en-US" sz="2800" b="0">
                  <a:solidFill>
                    <a:schemeClr val="tx1"/>
                  </a:solidFill>
                </a:rPr>
                <a:t>Rockville</a:t>
              </a:r>
            </a:p>
          </p:txBody>
        </p:sp>
        <p:grpSp>
          <p:nvGrpSpPr>
            <p:cNvPr id="4" name="Group 15"/>
            <p:cNvGrpSpPr>
              <a:grpSpLocks/>
            </p:cNvGrpSpPr>
            <p:nvPr/>
          </p:nvGrpSpPr>
          <p:grpSpPr bwMode="auto">
            <a:xfrm rot="10800000">
              <a:off x="2352" y="2976"/>
              <a:ext cx="237" cy="576"/>
              <a:chOff x="1763" y="3072"/>
              <a:chExt cx="237" cy="576"/>
            </a:xfrm>
          </p:grpSpPr>
          <p:sp>
            <p:nvSpPr>
              <p:cNvPr id="11293" name="Line 16"/>
              <p:cNvSpPr>
                <a:spLocks noChangeShapeType="1"/>
              </p:cNvSpPr>
              <p:nvPr/>
            </p:nvSpPr>
            <p:spPr bwMode="auto">
              <a:xfrm flipV="1">
                <a:off x="1873" y="3072"/>
                <a:ext cx="0" cy="576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94" name="Line 17"/>
              <p:cNvSpPr>
                <a:spLocks noChangeShapeType="1"/>
              </p:cNvSpPr>
              <p:nvPr/>
            </p:nvSpPr>
            <p:spPr bwMode="auto">
              <a:xfrm>
                <a:off x="1763" y="3072"/>
                <a:ext cx="237" cy="1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1275" name="Text Box 20"/>
            <p:cNvSpPr txBox="1">
              <a:spLocks noChangeArrowheads="1"/>
            </p:cNvSpPr>
            <p:nvPr/>
          </p:nvSpPr>
          <p:spPr bwMode="auto">
            <a:xfrm rot="-5400000">
              <a:off x="4018" y="2510"/>
              <a:ext cx="1371" cy="1344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None/>
              </a:pPr>
              <a:r>
                <a:rPr lang="en-US" sz="1800" b="0">
                  <a:solidFill>
                    <a:srgbClr val="000000"/>
                  </a:solidFill>
                </a:rPr>
                <a:t>Allowable range of release (cfs)</a:t>
              </a:r>
            </a:p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None/>
              </a:pPr>
              <a:endParaRPr lang="en-US" b="0">
                <a:solidFill>
                  <a:srgbClr val="000000"/>
                </a:solidFill>
              </a:endParaRPr>
            </a:p>
          </p:txBody>
        </p:sp>
        <p:pic>
          <p:nvPicPr>
            <p:cNvPr id="11276" name="Picture 21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52" y="2522"/>
              <a:ext cx="528" cy="1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" name="Group 39"/>
            <p:cNvGrpSpPr>
              <a:grpSpLocks/>
            </p:cNvGrpSpPr>
            <p:nvPr/>
          </p:nvGrpSpPr>
          <p:grpSpPr bwMode="auto">
            <a:xfrm>
              <a:off x="4381" y="2545"/>
              <a:ext cx="509" cy="1311"/>
              <a:chOff x="4381" y="2545"/>
              <a:chExt cx="509" cy="1311"/>
            </a:xfrm>
          </p:grpSpPr>
          <p:sp>
            <p:nvSpPr>
              <p:cNvPr id="11289" name="Text Box 23"/>
              <p:cNvSpPr txBox="1">
                <a:spLocks noChangeArrowheads="1"/>
              </p:cNvSpPr>
              <p:nvPr/>
            </p:nvSpPr>
            <p:spPr bwMode="auto">
              <a:xfrm>
                <a:off x="4692" y="3659"/>
                <a:ext cx="186" cy="1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r">
                  <a:lnSpc>
                    <a:spcPct val="9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None/>
                </a:pPr>
                <a:r>
                  <a:rPr lang="en-US" sz="1600" b="0">
                    <a:solidFill>
                      <a:srgbClr val="000000"/>
                    </a:solidFill>
                  </a:rPr>
                  <a:t>0</a:t>
                </a:r>
              </a:p>
            </p:txBody>
          </p:sp>
          <p:sp>
            <p:nvSpPr>
              <p:cNvPr id="11290" name="Text Box 24"/>
              <p:cNvSpPr txBox="1">
                <a:spLocks noChangeArrowheads="1"/>
              </p:cNvSpPr>
              <p:nvPr/>
            </p:nvSpPr>
            <p:spPr bwMode="auto">
              <a:xfrm>
                <a:off x="4381" y="2545"/>
                <a:ext cx="505" cy="1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>
                  <a:lnSpc>
                    <a:spcPct val="9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None/>
                </a:pPr>
                <a:r>
                  <a:rPr lang="en-US" sz="1600" b="0">
                    <a:solidFill>
                      <a:srgbClr val="000000"/>
                    </a:solidFill>
                  </a:rPr>
                  <a:t>15,000</a:t>
                </a:r>
              </a:p>
            </p:txBody>
          </p:sp>
          <p:sp>
            <p:nvSpPr>
              <p:cNvPr id="11291" name="Text Box 25"/>
              <p:cNvSpPr txBox="1">
                <a:spLocks noChangeArrowheads="1"/>
              </p:cNvSpPr>
              <p:nvPr/>
            </p:nvSpPr>
            <p:spPr bwMode="auto">
              <a:xfrm>
                <a:off x="4381" y="2906"/>
                <a:ext cx="505" cy="1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>
                  <a:lnSpc>
                    <a:spcPct val="9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None/>
                </a:pPr>
                <a:r>
                  <a:rPr lang="en-US" sz="1600" b="0">
                    <a:solidFill>
                      <a:srgbClr val="000000"/>
                    </a:solidFill>
                  </a:rPr>
                  <a:t>10,000</a:t>
                </a:r>
              </a:p>
            </p:txBody>
          </p:sp>
          <p:sp>
            <p:nvSpPr>
              <p:cNvPr id="11292" name="Text Box 26"/>
              <p:cNvSpPr txBox="1">
                <a:spLocks noChangeArrowheads="1"/>
              </p:cNvSpPr>
              <p:nvPr/>
            </p:nvSpPr>
            <p:spPr bwMode="auto">
              <a:xfrm>
                <a:off x="4455" y="3275"/>
                <a:ext cx="435" cy="1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>
                  <a:lnSpc>
                    <a:spcPct val="9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None/>
                </a:pPr>
                <a:r>
                  <a:rPr lang="en-US" sz="1600" b="0">
                    <a:solidFill>
                      <a:srgbClr val="000000"/>
                    </a:solidFill>
                  </a:rPr>
                  <a:t>5,000</a:t>
                </a:r>
              </a:p>
            </p:txBody>
          </p:sp>
        </p:grpSp>
        <p:sp>
          <p:nvSpPr>
            <p:cNvPr id="11278" name="Text Box 27"/>
            <p:cNvSpPr txBox="1">
              <a:spLocks noChangeArrowheads="1"/>
            </p:cNvSpPr>
            <p:nvPr/>
          </p:nvSpPr>
          <p:spPr bwMode="auto">
            <a:xfrm>
              <a:off x="3840" y="3879"/>
              <a:ext cx="1646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None/>
              </a:pPr>
              <a:r>
                <a:rPr lang="en-US" sz="2800" b="0">
                  <a:solidFill>
                    <a:schemeClr val="tx1"/>
                  </a:solidFill>
                </a:rPr>
                <a:t>Crazy Mountain</a:t>
              </a:r>
            </a:p>
          </p:txBody>
        </p:sp>
        <p:grpSp>
          <p:nvGrpSpPr>
            <p:cNvPr id="6" name="Group 28"/>
            <p:cNvGrpSpPr>
              <a:grpSpLocks/>
            </p:cNvGrpSpPr>
            <p:nvPr/>
          </p:nvGrpSpPr>
          <p:grpSpPr bwMode="auto">
            <a:xfrm>
              <a:off x="3216" y="1920"/>
              <a:ext cx="1881" cy="1392"/>
              <a:chOff x="2928" y="1872"/>
              <a:chExt cx="1881" cy="1392"/>
            </a:xfrm>
          </p:grpSpPr>
          <p:sp>
            <p:nvSpPr>
              <p:cNvPr id="11286" name="Text Box 29"/>
              <p:cNvSpPr txBox="1">
                <a:spLocks noChangeArrowheads="1"/>
              </p:cNvSpPr>
              <p:nvPr/>
            </p:nvSpPr>
            <p:spPr bwMode="auto">
              <a:xfrm>
                <a:off x="3216" y="1872"/>
                <a:ext cx="1593" cy="4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l">
                  <a:lnSpc>
                    <a:spcPct val="90000"/>
                  </a:lnSpc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itchFamily="2" charset="2"/>
                  <a:buNone/>
                </a:pPr>
                <a:r>
                  <a:rPr lang="en-US" sz="2000" b="0" dirty="0">
                    <a:solidFill>
                      <a:schemeClr val="tx1"/>
                    </a:solidFill>
                  </a:rPr>
                  <a:t>- 1,000 </a:t>
                </a:r>
                <a:r>
                  <a:rPr lang="en-US" sz="2000" b="0" dirty="0" err="1">
                    <a:solidFill>
                      <a:schemeClr val="tx1"/>
                    </a:solidFill>
                  </a:rPr>
                  <a:t>cfs</a:t>
                </a:r>
                <a:r>
                  <a:rPr lang="en-US" sz="2000" b="0" dirty="0">
                    <a:solidFill>
                      <a:schemeClr val="tx1"/>
                    </a:solidFill>
                  </a:rPr>
                  <a:t> local inflow at Rockville</a:t>
                </a:r>
              </a:p>
            </p:txBody>
          </p:sp>
          <p:sp>
            <p:nvSpPr>
              <p:cNvPr id="11287" name="Line 30"/>
              <p:cNvSpPr>
                <a:spLocks noChangeShapeType="1"/>
              </p:cNvSpPr>
              <p:nvPr/>
            </p:nvSpPr>
            <p:spPr bwMode="auto">
              <a:xfrm>
                <a:off x="2928" y="2064"/>
                <a:ext cx="0" cy="12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88" name="Line 31"/>
              <p:cNvSpPr>
                <a:spLocks noChangeShapeType="1"/>
              </p:cNvSpPr>
              <p:nvPr/>
            </p:nvSpPr>
            <p:spPr bwMode="auto">
              <a:xfrm flipH="1">
                <a:off x="2928" y="2064"/>
                <a:ext cx="24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1280" name="Line 32"/>
            <p:cNvSpPr>
              <a:spLocks noChangeShapeType="1"/>
            </p:cNvSpPr>
            <p:nvPr/>
          </p:nvSpPr>
          <p:spPr bwMode="auto">
            <a:xfrm flipV="1">
              <a:off x="2832" y="3219"/>
              <a:ext cx="1118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Dot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81" name="Text Box 33"/>
            <p:cNvSpPr txBox="1">
              <a:spLocks noChangeArrowheads="1"/>
            </p:cNvSpPr>
            <p:nvPr/>
          </p:nvSpPr>
          <p:spPr bwMode="auto">
            <a:xfrm>
              <a:off x="3312" y="3450"/>
              <a:ext cx="47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None/>
              </a:pPr>
              <a:r>
                <a:rPr lang="en-US" sz="2000" b="0">
                  <a:solidFill>
                    <a:schemeClr val="tx1"/>
                  </a:solidFill>
                </a:rPr>
                <a:t>4 hrs</a:t>
              </a:r>
            </a:p>
          </p:txBody>
        </p:sp>
        <p:sp>
          <p:nvSpPr>
            <p:cNvPr id="11282" name="Text Box 34"/>
            <p:cNvSpPr txBox="1">
              <a:spLocks noChangeArrowheads="1"/>
            </p:cNvSpPr>
            <p:nvPr/>
          </p:nvSpPr>
          <p:spPr bwMode="auto">
            <a:xfrm>
              <a:off x="3264" y="2538"/>
              <a:ext cx="47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None/>
              </a:pPr>
              <a:r>
                <a:rPr lang="en-US" sz="2000" b="0">
                  <a:solidFill>
                    <a:schemeClr val="tx1"/>
                  </a:solidFill>
                </a:rPr>
                <a:t>0 hrs</a:t>
              </a:r>
            </a:p>
          </p:txBody>
        </p:sp>
        <p:grpSp>
          <p:nvGrpSpPr>
            <p:cNvPr id="7" name="Group 35"/>
            <p:cNvGrpSpPr>
              <a:grpSpLocks/>
            </p:cNvGrpSpPr>
            <p:nvPr/>
          </p:nvGrpSpPr>
          <p:grpSpPr bwMode="auto">
            <a:xfrm rot="10800000">
              <a:off x="4896" y="3086"/>
              <a:ext cx="237" cy="576"/>
              <a:chOff x="1763" y="3072"/>
              <a:chExt cx="237" cy="576"/>
            </a:xfrm>
          </p:grpSpPr>
          <p:sp>
            <p:nvSpPr>
              <p:cNvPr id="11284" name="Line 36"/>
              <p:cNvSpPr>
                <a:spLocks noChangeShapeType="1"/>
              </p:cNvSpPr>
              <p:nvPr/>
            </p:nvSpPr>
            <p:spPr bwMode="auto">
              <a:xfrm flipV="1">
                <a:off x="1873" y="3072"/>
                <a:ext cx="0" cy="576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85" name="Line 37"/>
              <p:cNvSpPr>
                <a:spLocks noChangeShapeType="1"/>
              </p:cNvSpPr>
              <p:nvPr/>
            </p:nvSpPr>
            <p:spPr bwMode="auto">
              <a:xfrm>
                <a:off x="1763" y="3072"/>
                <a:ext cx="237" cy="1"/>
              </a:xfrm>
              <a:prstGeom prst="line">
                <a:avLst/>
              </a:pr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1269" name="Rectangle 4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/>
              <a:t>Back-routing calculation…</a:t>
            </a:r>
            <a:br>
              <a:rPr lang="en-US" sz="3600"/>
            </a:br>
            <a:r>
              <a:rPr lang="en-US" sz="3600"/>
              <a:t>		Example 2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965440" y="3799840"/>
            <a:ext cx="609600" cy="314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t=0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872480" y="2997200"/>
            <a:ext cx="609600" cy="314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t=4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/>
              <a:t>Defining Rule Priority</a:t>
            </a:r>
          </a:p>
        </p:txBody>
      </p:sp>
      <p:sp>
        <p:nvSpPr>
          <p:cNvPr id="18435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74663" y="1605280"/>
            <a:ext cx="4833937" cy="4795520"/>
          </a:xfrm>
        </p:spPr>
        <p:txBody>
          <a:bodyPr/>
          <a:lstStyle/>
          <a:p>
            <a:pPr marL="282575" indent="-282575" eaLnBrk="1" hangingPunct="1">
              <a:lnSpc>
                <a:spcPct val="95000"/>
              </a:lnSpc>
              <a:spcBef>
                <a:spcPct val="40000"/>
              </a:spcBef>
              <a:buNone/>
            </a:pPr>
            <a:r>
              <a:rPr lang="en-US" b="1" dirty="0">
                <a:solidFill>
                  <a:schemeClr val="hlink"/>
                </a:solidFill>
              </a:rPr>
              <a:t>Rule Priority</a:t>
            </a:r>
            <a:r>
              <a:rPr lang="en-US" dirty="0"/>
              <a:t>:</a:t>
            </a:r>
          </a:p>
          <a:p>
            <a:pPr marL="282575" indent="-282575" eaLnBrk="1" hangingPunct="1">
              <a:lnSpc>
                <a:spcPct val="95000"/>
              </a:lnSpc>
              <a:spcBef>
                <a:spcPts val="0"/>
              </a:spcBef>
              <a:buNone/>
            </a:pPr>
            <a:r>
              <a:rPr lang="en-US" i="1" dirty="0"/>
              <a:t>	the order in which rules are evaluated and applied to the “allowable range”</a:t>
            </a:r>
            <a:endParaRPr lang="en-US" b="1" i="1" dirty="0"/>
          </a:p>
          <a:p>
            <a:pPr marL="282575" indent="-282575" eaLnBrk="1" hangingPunct="1">
              <a:lnSpc>
                <a:spcPct val="95000"/>
              </a:lnSpc>
              <a:spcBef>
                <a:spcPct val="60000"/>
              </a:spcBef>
            </a:pPr>
            <a:r>
              <a:rPr lang="en-US" dirty="0"/>
              <a:t>In HEC-ResSim, rules appear in each zone of the Operations Tree in order of their priority (highest priority is at the top of the list)</a:t>
            </a:r>
          </a:p>
          <a:p>
            <a:pPr marL="282575" indent="-282575" eaLnBrk="1" hangingPunct="1">
              <a:lnSpc>
                <a:spcPct val="95000"/>
              </a:lnSpc>
              <a:spcBef>
                <a:spcPct val="60000"/>
              </a:spcBef>
            </a:pPr>
            <a:r>
              <a:rPr lang="en-US" dirty="0"/>
              <a:t>Priority can differ by zone…</a:t>
            </a:r>
          </a:p>
        </p:txBody>
      </p:sp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441325" y="2455863"/>
            <a:ext cx="641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 algn="l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None/>
            </a:pPr>
            <a:endParaRPr lang="en-US" sz="2000" b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22DC0FC-1D4E-4BB2-B815-6A2C571DBA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3391" y="1379138"/>
            <a:ext cx="2603835" cy="525272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5123" name="Rectangle 1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Some Terminology</a:t>
            </a:r>
          </a:p>
          <a:p>
            <a:r>
              <a:rPr lang="en-US" sz="3600" dirty="0"/>
              <a:t>Examples of downstream constraints &amp; objectives</a:t>
            </a:r>
          </a:p>
          <a:p>
            <a:r>
              <a:rPr lang="en-US" sz="3600" dirty="0"/>
              <a:t>Creating downstream rules</a:t>
            </a:r>
          </a:p>
          <a:p>
            <a:r>
              <a:rPr lang="en-US" sz="3600" dirty="0"/>
              <a:t>Rule priority, decision logic, and rule-conflicts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87"/>
          <p:cNvGrpSpPr>
            <a:grpSpLocks/>
          </p:cNvGrpSpPr>
          <p:nvPr/>
        </p:nvGrpSpPr>
        <p:grpSpPr bwMode="auto">
          <a:xfrm>
            <a:off x="2205038" y="3460750"/>
            <a:ext cx="758825" cy="149225"/>
            <a:chOff x="1389" y="2100"/>
            <a:chExt cx="478" cy="94"/>
          </a:xfrm>
        </p:grpSpPr>
        <p:sp>
          <p:nvSpPr>
            <p:cNvPr id="19518" name="Rectangle 6" descr="Wide upward diagonal"/>
            <p:cNvSpPr>
              <a:spLocks noChangeArrowheads="1"/>
            </p:cNvSpPr>
            <p:nvPr/>
          </p:nvSpPr>
          <p:spPr bwMode="auto">
            <a:xfrm>
              <a:off x="1392" y="2100"/>
              <a:ext cx="475" cy="90"/>
            </a:xfrm>
            <a:prstGeom prst="rect">
              <a:avLst/>
            </a:prstGeom>
            <a:pattFill prst="wdUpDiag">
              <a:fgClr>
                <a:schemeClr val="tx1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19" name="Line 86"/>
            <p:cNvSpPr>
              <a:spLocks noChangeShapeType="1"/>
            </p:cNvSpPr>
            <p:nvPr/>
          </p:nvSpPr>
          <p:spPr bwMode="auto">
            <a:xfrm>
              <a:off x="1389" y="2194"/>
              <a:ext cx="47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9459" name="Rectangle 8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lnSpc>
                <a:spcPct val="85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2800" b="1" dirty="0"/>
              <a:t>Rules</a:t>
            </a:r>
            <a:r>
              <a:rPr lang="en-US" sz="2800" dirty="0"/>
              <a:t> refine the </a:t>
            </a:r>
            <a:r>
              <a:rPr lang="en-US" sz="2800" u="sng" dirty="0"/>
              <a:t>allowable range of release</a:t>
            </a:r>
            <a:r>
              <a:rPr lang="en-US" sz="2800" dirty="0"/>
              <a:t>…</a:t>
            </a:r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Rule Logic - </a:t>
            </a:r>
            <a:r>
              <a:rPr lang="en-US" sz="3600" i="1" dirty="0"/>
              <a:t>revisited</a:t>
            </a:r>
          </a:p>
        </p:txBody>
      </p:sp>
      <p:sp>
        <p:nvSpPr>
          <p:cNvPr id="236588" name="Text Box 44"/>
          <p:cNvSpPr txBox="1">
            <a:spLocks noChangeArrowheads="1"/>
          </p:cNvSpPr>
          <p:nvPr/>
        </p:nvSpPr>
        <p:spPr bwMode="auto">
          <a:xfrm>
            <a:off x="6551613" y="2709863"/>
            <a:ext cx="1831975" cy="985837"/>
          </a:xfrm>
          <a:prstGeom prst="rect">
            <a:avLst/>
          </a:prstGeom>
          <a:solidFill>
            <a:schemeClr val="accent1">
              <a:alpha val="45097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</a:pPr>
            <a:r>
              <a:rPr lang="en-US">
                <a:solidFill>
                  <a:srgbClr val="FF9966"/>
                </a:solidFill>
              </a:rPr>
              <a:t>Rule 3:</a:t>
            </a:r>
          </a:p>
          <a:p>
            <a:pPr algn="l">
              <a:spcBef>
                <a:spcPct val="20000"/>
              </a:spcBef>
            </a:pPr>
            <a:r>
              <a:rPr lang="en-US">
                <a:solidFill>
                  <a:srgbClr val="FF9966"/>
                </a:solidFill>
              </a:rPr>
              <a:t>F &gt; 12,500 downstream, need R &gt; 10,000</a:t>
            </a:r>
          </a:p>
        </p:txBody>
      </p:sp>
      <p:sp>
        <p:nvSpPr>
          <p:cNvPr id="236579" name="Text Box 35"/>
          <p:cNvSpPr txBox="1">
            <a:spLocks noChangeArrowheads="1"/>
          </p:cNvSpPr>
          <p:nvPr/>
        </p:nvSpPr>
        <p:spPr bwMode="auto">
          <a:xfrm>
            <a:off x="5086350" y="2703513"/>
            <a:ext cx="1169988" cy="560387"/>
          </a:xfrm>
          <a:prstGeom prst="rect">
            <a:avLst/>
          </a:prstGeom>
          <a:solidFill>
            <a:schemeClr val="accent1">
              <a:alpha val="45097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</a:pPr>
            <a:r>
              <a:rPr lang="en-US">
                <a:solidFill>
                  <a:srgbClr val="00CC00"/>
                </a:solidFill>
              </a:rPr>
              <a:t>Rule 2:</a:t>
            </a:r>
          </a:p>
          <a:p>
            <a:pPr algn="l">
              <a:spcBef>
                <a:spcPct val="20000"/>
              </a:spcBef>
            </a:pPr>
            <a:r>
              <a:rPr lang="en-US">
                <a:solidFill>
                  <a:srgbClr val="00CC00"/>
                </a:solidFill>
              </a:rPr>
              <a:t>R &lt; 9,000</a:t>
            </a:r>
          </a:p>
        </p:txBody>
      </p:sp>
      <p:sp>
        <p:nvSpPr>
          <p:cNvPr id="236570" name="Text Box 26"/>
          <p:cNvSpPr txBox="1">
            <a:spLocks noChangeArrowheads="1"/>
          </p:cNvSpPr>
          <p:nvPr/>
        </p:nvSpPr>
        <p:spPr bwMode="auto">
          <a:xfrm>
            <a:off x="3570288" y="2716213"/>
            <a:ext cx="1169987" cy="560387"/>
          </a:xfrm>
          <a:prstGeom prst="rect">
            <a:avLst/>
          </a:prstGeom>
          <a:solidFill>
            <a:schemeClr val="accent1">
              <a:alpha val="4196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</a:pPr>
            <a:r>
              <a:rPr lang="en-US"/>
              <a:t>Rule 1:</a:t>
            </a:r>
          </a:p>
          <a:p>
            <a:pPr algn="l">
              <a:spcBef>
                <a:spcPct val="20000"/>
              </a:spcBef>
            </a:pPr>
            <a:r>
              <a:rPr lang="en-US"/>
              <a:t>R &gt; 1,000</a:t>
            </a:r>
          </a:p>
        </p:txBody>
      </p:sp>
      <p:sp>
        <p:nvSpPr>
          <p:cNvPr id="19464" name="Text Box 10"/>
          <p:cNvSpPr txBox="1">
            <a:spLocks noChangeArrowheads="1"/>
          </p:cNvSpPr>
          <p:nvPr/>
        </p:nvSpPr>
        <p:spPr bwMode="auto">
          <a:xfrm>
            <a:off x="622300" y="3113088"/>
            <a:ext cx="860425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0">
                <a:solidFill>
                  <a:schemeClr val="tx1"/>
                </a:solidFill>
              </a:rPr>
              <a:t>Max physical capacity</a:t>
            </a:r>
          </a:p>
        </p:txBody>
      </p:sp>
      <p:sp>
        <p:nvSpPr>
          <p:cNvPr id="19465" name="Line 12"/>
          <p:cNvSpPr>
            <a:spLocks noChangeShapeType="1"/>
          </p:cNvSpPr>
          <p:nvPr/>
        </p:nvSpPr>
        <p:spPr bwMode="auto">
          <a:xfrm flipV="1">
            <a:off x="1474788" y="3290888"/>
            <a:ext cx="0" cy="3173412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arrow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466" name="Text Box 13"/>
          <p:cNvSpPr txBox="1">
            <a:spLocks noChangeArrowheads="1"/>
          </p:cNvSpPr>
          <p:nvPr/>
        </p:nvSpPr>
        <p:spPr bwMode="auto">
          <a:xfrm rot="-5400000">
            <a:off x="552450" y="4692651"/>
            <a:ext cx="13985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800" b="0">
                <a:solidFill>
                  <a:schemeClr val="tx1"/>
                </a:solidFill>
              </a:rPr>
              <a:t>Release</a:t>
            </a:r>
          </a:p>
        </p:txBody>
      </p:sp>
      <p:sp>
        <p:nvSpPr>
          <p:cNvPr id="19467" name="Line 14"/>
          <p:cNvSpPr>
            <a:spLocks noChangeShapeType="1"/>
          </p:cNvSpPr>
          <p:nvPr/>
        </p:nvSpPr>
        <p:spPr bwMode="auto">
          <a:xfrm>
            <a:off x="1473200" y="6465888"/>
            <a:ext cx="7046913" cy="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468" name="Line 24"/>
          <p:cNvSpPr>
            <a:spLocks noChangeShapeType="1"/>
          </p:cNvSpPr>
          <p:nvPr/>
        </p:nvSpPr>
        <p:spPr bwMode="auto">
          <a:xfrm>
            <a:off x="1430338" y="3597275"/>
            <a:ext cx="106362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469" name="Text Box 45"/>
          <p:cNvSpPr txBox="1">
            <a:spLocks noChangeArrowheads="1"/>
          </p:cNvSpPr>
          <p:nvPr/>
        </p:nvSpPr>
        <p:spPr bwMode="auto">
          <a:xfrm>
            <a:off x="1168400" y="6265863"/>
            <a:ext cx="2682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b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9470" name="Line 5"/>
          <p:cNvSpPr>
            <a:spLocks noChangeShapeType="1"/>
          </p:cNvSpPr>
          <p:nvPr/>
        </p:nvSpPr>
        <p:spPr bwMode="auto">
          <a:xfrm>
            <a:off x="2219325" y="6465888"/>
            <a:ext cx="700088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471" name="Rectangle 7" descr="Wide upward diagonal"/>
          <p:cNvSpPr>
            <a:spLocks noChangeArrowheads="1"/>
          </p:cNvSpPr>
          <p:nvPr/>
        </p:nvSpPr>
        <p:spPr bwMode="auto">
          <a:xfrm>
            <a:off x="2193925" y="6469063"/>
            <a:ext cx="754063" cy="142875"/>
          </a:xfrm>
          <a:prstGeom prst="rect">
            <a:avLst/>
          </a:prstGeom>
          <a:pattFill prst="wdUpDiag">
            <a:fgClr>
              <a:schemeClr val="tx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2" name="Line 8"/>
          <p:cNvSpPr>
            <a:spLocks noChangeShapeType="1"/>
          </p:cNvSpPr>
          <p:nvPr/>
        </p:nvSpPr>
        <p:spPr bwMode="auto">
          <a:xfrm>
            <a:off x="2559050" y="3597275"/>
            <a:ext cx="0" cy="285115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9473" name="Text Box 50"/>
          <p:cNvSpPr txBox="1">
            <a:spLocks noChangeArrowheads="1"/>
          </p:cNvSpPr>
          <p:nvPr/>
        </p:nvSpPr>
        <p:spPr bwMode="auto">
          <a:xfrm>
            <a:off x="2020888" y="4587875"/>
            <a:ext cx="10763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0">
                <a:solidFill>
                  <a:srgbClr val="969696"/>
                </a:solidFill>
              </a:rPr>
              <a:t>allowable range</a:t>
            </a:r>
          </a:p>
        </p:txBody>
      </p:sp>
      <p:sp>
        <p:nvSpPr>
          <p:cNvPr id="19474" name="Oval 16"/>
          <p:cNvSpPr>
            <a:spLocks noChangeArrowheads="1"/>
          </p:cNvSpPr>
          <p:nvPr/>
        </p:nvSpPr>
        <p:spPr bwMode="auto">
          <a:xfrm>
            <a:off x="2451100" y="3506788"/>
            <a:ext cx="214313" cy="21431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5" name="Text Box 59"/>
          <p:cNvSpPr txBox="1">
            <a:spLocks noChangeArrowheads="1"/>
          </p:cNvSpPr>
          <p:nvPr/>
        </p:nvSpPr>
        <p:spPr bwMode="auto">
          <a:xfrm>
            <a:off x="1803400" y="3565525"/>
            <a:ext cx="808038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5000"/>
              </a:lnSpc>
            </a:pPr>
            <a:r>
              <a:rPr lang="en-US" b="0">
                <a:solidFill>
                  <a:schemeClr val="tx1"/>
                </a:solidFill>
              </a:rPr>
              <a:t>above guide curve</a:t>
            </a:r>
          </a:p>
        </p:txBody>
      </p:sp>
      <p:sp>
        <p:nvSpPr>
          <p:cNvPr id="19476" name="Oval 15"/>
          <p:cNvSpPr>
            <a:spLocks noChangeArrowheads="1"/>
          </p:cNvSpPr>
          <p:nvPr/>
        </p:nvSpPr>
        <p:spPr bwMode="auto">
          <a:xfrm>
            <a:off x="2447925" y="6343650"/>
            <a:ext cx="214313" cy="214313"/>
          </a:xfrm>
          <a:prstGeom prst="ellipse">
            <a:avLst/>
          </a:prstGeom>
          <a:solidFill>
            <a:srgbClr val="00CCFF"/>
          </a:solidFill>
          <a:ln w="9525">
            <a:solidFill>
              <a:srgbClr val="00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7" name="Text Box 60"/>
          <p:cNvSpPr txBox="1">
            <a:spLocks noChangeArrowheads="1"/>
          </p:cNvSpPr>
          <p:nvPr/>
        </p:nvSpPr>
        <p:spPr bwMode="auto">
          <a:xfrm>
            <a:off x="2490788" y="5803900"/>
            <a:ext cx="808037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5000"/>
              </a:lnSpc>
            </a:pPr>
            <a:r>
              <a:rPr lang="en-US" b="0">
                <a:solidFill>
                  <a:srgbClr val="00CCFF"/>
                </a:solidFill>
              </a:rPr>
              <a:t>below guide curve</a:t>
            </a:r>
          </a:p>
        </p:txBody>
      </p:sp>
      <p:grpSp>
        <p:nvGrpSpPr>
          <p:cNvPr id="3" name="Group 62"/>
          <p:cNvGrpSpPr>
            <a:grpSpLocks/>
          </p:cNvGrpSpPr>
          <p:nvPr/>
        </p:nvGrpSpPr>
        <p:grpSpPr bwMode="auto">
          <a:xfrm>
            <a:off x="3540125" y="3467100"/>
            <a:ext cx="1508125" cy="2855913"/>
            <a:chOff x="3540125" y="3467100"/>
            <a:chExt cx="1508125" cy="2855913"/>
          </a:xfrm>
        </p:grpSpPr>
        <p:grpSp>
          <p:nvGrpSpPr>
            <p:cNvPr id="19506" name="Group 88"/>
            <p:cNvGrpSpPr>
              <a:grpSpLocks/>
            </p:cNvGrpSpPr>
            <p:nvPr/>
          </p:nvGrpSpPr>
          <p:grpSpPr bwMode="auto">
            <a:xfrm>
              <a:off x="3662363" y="3467100"/>
              <a:ext cx="758825" cy="149225"/>
              <a:chOff x="1389" y="2100"/>
              <a:chExt cx="478" cy="94"/>
            </a:xfrm>
          </p:grpSpPr>
          <p:sp>
            <p:nvSpPr>
              <p:cNvPr id="19516" name="Rectangle 89" descr="Wide upward diagonal"/>
              <p:cNvSpPr>
                <a:spLocks noChangeArrowheads="1"/>
              </p:cNvSpPr>
              <p:nvPr/>
            </p:nvSpPr>
            <p:spPr bwMode="auto">
              <a:xfrm>
                <a:off x="1392" y="2100"/>
                <a:ext cx="475" cy="90"/>
              </a:xfrm>
              <a:prstGeom prst="rect">
                <a:avLst/>
              </a:prstGeom>
              <a:pattFill prst="wdUpDiag">
                <a:fgClr>
                  <a:schemeClr val="tx1"/>
                </a:fgClr>
                <a:bgClr>
                  <a:schemeClr val="bg1"/>
                </a:bgClr>
              </a:patt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517" name="Line 90"/>
              <p:cNvSpPr>
                <a:spLocks noChangeShapeType="1"/>
              </p:cNvSpPr>
              <p:nvPr/>
            </p:nvSpPr>
            <p:spPr bwMode="auto">
              <a:xfrm>
                <a:off x="1389" y="2194"/>
                <a:ext cx="475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9507" name="Line 18"/>
            <p:cNvSpPr>
              <a:spLocks noChangeShapeType="1"/>
            </p:cNvSpPr>
            <p:nvPr/>
          </p:nvSpPr>
          <p:spPr bwMode="auto">
            <a:xfrm>
              <a:off x="3679825" y="6173788"/>
              <a:ext cx="757238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9508" name="Rectangle 20" descr="Wide upward diagonal"/>
            <p:cNvSpPr>
              <a:spLocks noChangeArrowheads="1"/>
            </p:cNvSpPr>
            <p:nvPr/>
          </p:nvSpPr>
          <p:spPr bwMode="auto">
            <a:xfrm>
              <a:off x="3678238" y="6180138"/>
              <a:ext cx="754062" cy="142875"/>
            </a:xfrm>
            <a:prstGeom prst="rect">
              <a:avLst/>
            </a:prstGeom>
            <a:pattFill prst="wdUpDiag">
              <a:fgClr>
                <a:srgbClr val="0000FF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09" name="Line 21"/>
            <p:cNvSpPr>
              <a:spLocks noChangeShapeType="1"/>
            </p:cNvSpPr>
            <p:nvPr/>
          </p:nvSpPr>
          <p:spPr bwMode="auto">
            <a:xfrm>
              <a:off x="4043363" y="3600450"/>
              <a:ext cx="0" cy="25828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9510" name="Oval 22"/>
            <p:cNvSpPr>
              <a:spLocks noChangeArrowheads="1"/>
            </p:cNvSpPr>
            <p:nvPr/>
          </p:nvSpPr>
          <p:spPr bwMode="auto">
            <a:xfrm>
              <a:off x="3932238" y="6042025"/>
              <a:ext cx="214312" cy="214313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rgbClr val="00CC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11" name="Oval 23"/>
            <p:cNvSpPr>
              <a:spLocks noChangeArrowheads="1"/>
            </p:cNvSpPr>
            <p:nvPr/>
          </p:nvSpPr>
          <p:spPr bwMode="auto">
            <a:xfrm>
              <a:off x="3935413" y="3509963"/>
              <a:ext cx="214312" cy="214312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12" name="Text Box 52"/>
            <p:cNvSpPr txBox="1">
              <a:spLocks noChangeArrowheads="1"/>
            </p:cNvSpPr>
            <p:nvPr/>
          </p:nvSpPr>
          <p:spPr bwMode="auto">
            <a:xfrm>
              <a:off x="3540125" y="4902200"/>
              <a:ext cx="1076325" cy="5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0">
                  <a:solidFill>
                    <a:srgbClr val="969696"/>
                  </a:solidFill>
                </a:rPr>
                <a:t>allowable range</a:t>
              </a:r>
            </a:p>
          </p:txBody>
        </p:sp>
        <p:sp>
          <p:nvSpPr>
            <p:cNvPr id="19513" name="Line 56"/>
            <p:cNvSpPr>
              <a:spLocks noChangeShapeType="1"/>
            </p:cNvSpPr>
            <p:nvPr/>
          </p:nvSpPr>
          <p:spPr bwMode="auto">
            <a:xfrm flipV="1">
              <a:off x="3871913" y="5945188"/>
              <a:ext cx="0" cy="21590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miter lim="800000"/>
              <a:headEnd/>
              <a:tailEnd type="arrow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9514" name="Line 57"/>
            <p:cNvSpPr>
              <a:spLocks noChangeShapeType="1"/>
            </p:cNvSpPr>
            <p:nvPr/>
          </p:nvSpPr>
          <p:spPr bwMode="auto">
            <a:xfrm flipV="1">
              <a:off x="4238625" y="5948363"/>
              <a:ext cx="0" cy="21590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miter lim="800000"/>
              <a:headEnd/>
              <a:tailEnd type="arrow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9515" name="Text Box 76"/>
            <p:cNvSpPr txBox="1">
              <a:spLocks noChangeArrowheads="1"/>
            </p:cNvSpPr>
            <p:nvPr/>
          </p:nvSpPr>
          <p:spPr bwMode="auto">
            <a:xfrm>
              <a:off x="4295775" y="6008688"/>
              <a:ext cx="75247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0"/>
                <a:t>1000</a:t>
              </a:r>
            </a:p>
          </p:txBody>
        </p:sp>
      </p:grpSp>
      <p:grpSp>
        <p:nvGrpSpPr>
          <p:cNvPr id="5" name="Group 93"/>
          <p:cNvGrpSpPr>
            <a:grpSpLocks/>
          </p:cNvGrpSpPr>
          <p:nvPr/>
        </p:nvGrpSpPr>
        <p:grpSpPr bwMode="auto">
          <a:xfrm>
            <a:off x="6610350" y="4135438"/>
            <a:ext cx="1447800" cy="2193925"/>
            <a:chOff x="4164" y="2525"/>
            <a:chExt cx="912" cy="1382"/>
          </a:xfrm>
        </p:grpSpPr>
        <p:sp>
          <p:nvSpPr>
            <p:cNvPr id="19494" name="Line 36"/>
            <p:cNvSpPr>
              <a:spLocks noChangeShapeType="1"/>
            </p:cNvSpPr>
            <p:nvPr/>
          </p:nvSpPr>
          <p:spPr bwMode="auto">
            <a:xfrm>
              <a:off x="4193" y="2869"/>
              <a:ext cx="475" cy="0"/>
            </a:xfrm>
            <a:prstGeom prst="line">
              <a:avLst/>
            </a:prstGeom>
            <a:noFill/>
            <a:ln w="9525">
              <a:solidFill>
                <a:srgbClr val="66FF33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9495" name="Line 38"/>
            <p:cNvSpPr>
              <a:spLocks noChangeShapeType="1"/>
            </p:cNvSpPr>
            <p:nvPr/>
          </p:nvSpPr>
          <p:spPr bwMode="auto">
            <a:xfrm>
              <a:off x="4199" y="2885"/>
              <a:ext cx="465" cy="0"/>
            </a:xfrm>
            <a:prstGeom prst="line">
              <a:avLst/>
            </a:prstGeom>
            <a:noFill/>
            <a:ln w="9525">
              <a:solidFill>
                <a:srgbClr val="FF9966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9496" name="Rectangle 39" descr="Wide upward diagonal"/>
            <p:cNvSpPr>
              <a:spLocks noChangeArrowheads="1"/>
            </p:cNvSpPr>
            <p:nvPr/>
          </p:nvSpPr>
          <p:spPr bwMode="auto">
            <a:xfrm>
              <a:off x="4197" y="2770"/>
              <a:ext cx="475" cy="90"/>
            </a:xfrm>
            <a:prstGeom prst="rect">
              <a:avLst/>
            </a:prstGeom>
            <a:pattFill prst="wdUpDiag">
              <a:fgClr>
                <a:srgbClr val="00CC00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97" name="Rectangle 40" descr="Wide upward diagonal"/>
            <p:cNvSpPr>
              <a:spLocks noChangeArrowheads="1"/>
            </p:cNvSpPr>
            <p:nvPr/>
          </p:nvSpPr>
          <p:spPr bwMode="auto">
            <a:xfrm>
              <a:off x="4195" y="2889"/>
              <a:ext cx="475" cy="90"/>
            </a:xfrm>
            <a:prstGeom prst="rect">
              <a:avLst/>
            </a:prstGeom>
            <a:pattFill prst="wdUpDiag">
              <a:fgClr>
                <a:srgbClr val="FF9966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98" name="Line 41"/>
            <p:cNvSpPr>
              <a:spLocks noChangeShapeType="1"/>
            </p:cNvSpPr>
            <p:nvPr/>
          </p:nvSpPr>
          <p:spPr bwMode="auto">
            <a:xfrm>
              <a:off x="4437" y="2880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9499" name="Oval 42"/>
            <p:cNvSpPr>
              <a:spLocks noChangeArrowheads="1"/>
            </p:cNvSpPr>
            <p:nvPr/>
          </p:nvSpPr>
          <p:spPr bwMode="auto">
            <a:xfrm>
              <a:off x="4359" y="2810"/>
              <a:ext cx="135" cy="135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rgbClr val="00CC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00" name="Oval 43"/>
            <p:cNvSpPr>
              <a:spLocks noChangeArrowheads="1"/>
            </p:cNvSpPr>
            <p:nvPr/>
          </p:nvSpPr>
          <p:spPr bwMode="auto">
            <a:xfrm>
              <a:off x="4364" y="2807"/>
              <a:ext cx="135" cy="13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01" name="Text Box 46"/>
            <p:cNvSpPr txBox="1">
              <a:spLocks noChangeArrowheads="1"/>
            </p:cNvSpPr>
            <p:nvPr/>
          </p:nvSpPr>
          <p:spPr bwMode="auto">
            <a:xfrm>
              <a:off x="4164" y="3079"/>
              <a:ext cx="813" cy="8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en-US" sz="1600">
                  <a:solidFill>
                    <a:srgbClr val="FF0000"/>
                  </a:solidFill>
                </a:rPr>
                <a:t>Rule 3 </a:t>
              </a:r>
              <a:r>
                <a:rPr lang="en-US" sz="1600" u="sng">
                  <a:solidFill>
                    <a:srgbClr val="FF0000"/>
                  </a:solidFill>
                </a:rPr>
                <a:t>violated</a:t>
              </a:r>
              <a:r>
                <a:rPr lang="en-US" sz="1600">
                  <a:solidFill>
                    <a:srgbClr val="FF0000"/>
                  </a:solidFill>
                </a:rPr>
                <a:t>, but gets as close as possible</a:t>
              </a:r>
            </a:p>
          </p:txBody>
        </p:sp>
        <p:sp>
          <p:nvSpPr>
            <p:cNvPr id="19502" name="Line 47"/>
            <p:cNvSpPr>
              <a:spLocks noChangeShapeType="1"/>
            </p:cNvSpPr>
            <p:nvPr/>
          </p:nvSpPr>
          <p:spPr bwMode="auto">
            <a:xfrm>
              <a:off x="4198" y="2661"/>
              <a:ext cx="474" cy="0"/>
            </a:xfrm>
            <a:prstGeom prst="line">
              <a:avLst/>
            </a:prstGeom>
            <a:noFill/>
            <a:ln w="19050">
              <a:solidFill>
                <a:srgbClr val="FF9966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9503" name="Line 48"/>
            <p:cNvSpPr>
              <a:spLocks noChangeShapeType="1"/>
            </p:cNvSpPr>
            <p:nvPr/>
          </p:nvSpPr>
          <p:spPr bwMode="auto">
            <a:xfrm flipV="1">
              <a:off x="4314" y="2525"/>
              <a:ext cx="0" cy="136"/>
            </a:xfrm>
            <a:prstGeom prst="line">
              <a:avLst/>
            </a:prstGeom>
            <a:noFill/>
            <a:ln w="19050">
              <a:solidFill>
                <a:srgbClr val="FF9966"/>
              </a:solidFill>
              <a:miter lim="800000"/>
              <a:headEnd/>
              <a:tailEnd type="arrow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9504" name="Line 49"/>
            <p:cNvSpPr>
              <a:spLocks noChangeShapeType="1"/>
            </p:cNvSpPr>
            <p:nvPr/>
          </p:nvSpPr>
          <p:spPr bwMode="auto">
            <a:xfrm flipV="1">
              <a:off x="4545" y="2527"/>
              <a:ext cx="0" cy="136"/>
            </a:xfrm>
            <a:prstGeom prst="line">
              <a:avLst/>
            </a:prstGeom>
            <a:noFill/>
            <a:ln w="19050">
              <a:solidFill>
                <a:srgbClr val="FF9966"/>
              </a:solidFill>
              <a:miter lim="800000"/>
              <a:headEnd/>
              <a:tailEnd type="arrow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9505" name="Text Box 79"/>
            <p:cNvSpPr txBox="1">
              <a:spLocks noChangeArrowheads="1"/>
            </p:cNvSpPr>
            <p:nvPr/>
          </p:nvSpPr>
          <p:spPr bwMode="auto">
            <a:xfrm>
              <a:off x="4602" y="2770"/>
              <a:ext cx="47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0">
                  <a:solidFill>
                    <a:srgbClr val="00CC00"/>
                  </a:solidFill>
                </a:rPr>
                <a:t>9000</a:t>
              </a:r>
            </a:p>
          </p:txBody>
        </p:sp>
      </p:grpSp>
      <p:grpSp>
        <p:nvGrpSpPr>
          <p:cNvPr id="6" name="Group 96"/>
          <p:cNvGrpSpPr>
            <a:grpSpLocks/>
          </p:cNvGrpSpPr>
          <p:nvPr/>
        </p:nvGrpSpPr>
        <p:grpSpPr bwMode="auto">
          <a:xfrm>
            <a:off x="5010150" y="4543425"/>
            <a:ext cx="1528763" cy="1762125"/>
            <a:chOff x="3156" y="2862"/>
            <a:chExt cx="963" cy="1110"/>
          </a:xfrm>
        </p:grpSpPr>
        <p:sp>
          <p:nvSpPr>
            <p:cNvPr id="19481" name="Line 27"/>
            <p:cNvSpPr>
              <a:spLocks noChangeShapeType="1"/>
            </p:cNvSpPr>
            <p:nvPr/>
          </p:nvSpPr>
          <p:spPr bwMode="auto">
            <a:xfrm>
              <a:off x="3254" y="2958"/>
              <a:ext cx="475" cy="0"/>
            </a:xfrm>
            <a:prstGeom prst="line">
              <a:avLst/>
            </a:prstGeom>
            <a:noFill/>
            <a:ln w="9525">
              <a:solidFill>
                <a:srgbClr val="66FF33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9482" name="Line 29"/>
            <p:cNvSpPr>
              <a:spLocks noChangeShapeType="1"/>
            </p:cNvSpPr>
            <p:nvPr/>
          </p:nvSpPr>
          <p:spPr bwMode="auto">
            <a:xfrm>
              <a:off x="3246" y="3878"/>
              <a:ext cx="477" cy="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9483" name="Rectangle 30" descr="Wide upward diagonal"/>
            <p:cNvSpPr>
              <a:spLocks noChangeArrowheads="1"/>
            </p:cNvSpPr>
            <p:nvPr/>
          </p:nvSpPr>
          <p:spPr bwMode="auto">
            <a:xfrm>
              <a:off x="3258" y="2862"/>
              <a:ext cx="475" cy="90"/>
            </a:xfrm>
            <a:prstGeom prst="rect">
              <a:avLst/>
            </a:prstGeom>
            <a:pattFill prst="wdUpDiag">
              <a:fgClr>
                <a:srgbClr val="00CC00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4" name="Rectangle 31" descr="Wide upward diagonal"/>
            <p:cNvSpPr>
              <a:spLocks noChangeArrowheads="1"/>
            </p:cNvSpPr>
            <p:nvPr/>
          </p:nvSpPr>
          <p:spPr bwMode="auto">
            <a:xfrm>
              <a:off x="3248" y="3882"/>
              <a:ext cx="475" cy="90"/>
            </a:xfrm>
            <a:prstGeom prst="rect">
              <a:avLst/>
            </a:prstGeom>
            <a:pattFill prst="wdUpDiag">
              <a:fgClr>
                <a:srgbClr val="0000FF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CC00"/>
                </a:solidFill>
              </a:endParaRPr>
            </a:p>
          </p:txBody>
        </p:sp>
        <p:sp>
          <p:nvSpPr>
            <p:cNvPr id="19485" name="Line 32"/>
            <p:cNvSpPr>
              <a:spLocks noChangeShapeType="1"/>
            </p:cNvSpPr>
            <p:nvPr/>
          </p:nvSpPr>
          <p:spPr bwMode="auto">
            <a:xfrm>
              <a:off x="3478" y="2972"/>
              <a:ext cx="0" cy="91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9486" name="Oval 34"/>
            <p:cNvSpPr>
              <a:spLocks noChangeArrowheads="1"/>
            </p:cNvSpPr>
            <p:nvPr/>
          </p:nvSpPr>
          <p:spPr bwMode="auto">
            <a:xfrm>
              <a:off x="3410" y="2891"/>
              <a:ext cx="135" cy="13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7" name="Text Box 51"/>
            <p:cNvSpPr txBox="1">
              <a:spLocks noChangeArrowheads="1"/>
            </p:cNvSpPr>
            <p:nvPr/>
          </p:nvSpPr>
          <p:spPr bwMode="auto">
            <a:xfrm>
              <a:off x="3156" y="3258"/>
              <a:ext cx="678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0">
                  <a:solidFill>
                    <a:srgbClr val="969696"/>
                  </a:solidFill>
                </a:rPr>
                <a:t>allowable range</a:t>
              </a:r>
            </a:p>
          </p:txBody>
        </p:sp>
        <p:sp>
          <p:nvSpPr>
            <p:cNvPr id="19488" name="Line 54"/>
            <p:cNvSpPr>
              <a:spLocks noChangeShapeType="1"/>
            </p:cNvSpPr>
            <p:nvPr/>
          </p:nvSpPr>
          <p:spPr bwMode="auto">
            <a:xfrm flipV="1">
              <a:off x="3372" y="2960"/>
              <a:ext cx="0" cy="136"/>
            </a:xfrm>
            <a:prstGeom prst="line">
              <a:avLst/>
            </a:prstGeom>
            <a:noFill/>
            <a:ln w="19050">
              <a:solidFill>
                <a:srgbClr val="00CC00"/>
              </a:solidFill>
              <a:miter lim="800000"/>
              <a:headEnd type="arrow" w="med" len="med"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9489" name="Line 55"/>
            <p:cNvSpPr>
              <a:spLocks noChangeShapeType="1"/>
            </p:cNvSpPr>
            <p:nvPr/>
          </p:nvSpPr>
          <p:spPr bwMode="auto">
            <a:xfrm flipV="1">
              <a:off x="3603" y="2962"/>
              <a:ext cx="0" cy="136"/>
            </a:xfrm>
            <a:prstGeom prst="line">
              <a:avLst/>
            </a:prstGeom>
            <a:noFill/>
            <a:ln w="19050">
              <a:solidFill>
                <a:srgbClr val="00CC00"/>
              </a:solidFill>
              <a:miter lim="800000"/>
              <a:headEnd type="arrow" w="med" len="med"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9490" name="Text Box 77"/>
            <p:cNvSpPr txBox="1">
              <a:spLocks noChangeArrowheads="1"/>
            </p:cNvSpPr>
            <p:nvPr/>
          </p:nvSpPr>
          <p:spPr bwMode="auto">
            <a:xfrm>
              <a:off x="3635" y="3780"/>
              <a:ext cx="47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0"/>
                <a:t>1000</a:t>
              </a:r>
            </a:p>
          </p:txBody>
        </p:sp>
        <p:sp>
          <p:nvSpPr>
            <p:cNvPr id="19491" name="Text Box 78"/>
            <p:cNvSpPr txBox="1">
              <a:spLocks noChangeArrowheads="1"/>
            </p:cNvSpPr>
            <p:nvPr/>
          </p:nvSpPr>
          <p:spPr bwMode="auto">
            <a:xfrm>
              <a:off x="3645" y="2864"/>
              <a:ext cx="47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0">
                  <a:solidFill>
                    <a:srgbClr val="00CC00"/>
                  </a:solidFill>
                </a:rPr>
                <a:t>9000</a:t>
              </a:r>
            </a:p>
          </p:txBody>
        </p:sp>
        <p:sp>
          <p:nvSpPr>
            <p:cNvPr id="19492" name="Line 95"/>
            <p:cNvSpPr>
              <a:spLocks noChangeShapeType="1"/>
            </p:cNvSpPr>
            <p:nvPr/>
          </p:nvSpPr>
          <p:spPr bwMode="auto">
            <a:xfrm>
              <a:off x="3246" y="3881"/>
              <a:ext cx="477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9493" name="Oval 33"/>
            <p:cNvSpPr>
              <a:spLocks noChangeArrowheads="1"/>
            </p:cNvSpPr>
            <p:nvPr/>
          </p:nvSpPr>
          <p:spPr bwMode="auto">
            <a:xfrm>
              <a:off x="3408" y="3798"/>
              <a:ext cx="135" cy="135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rgbClr val="00CC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588" grpId="0" animBg="1" autoUpdateAnimBg="0"/>
      <p:bldP spid="236579" grpId="0" animBg="1" autoUpdateAnimBg="0"/>
      <p:bldP spid="236570" grpId="0" animBg="1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65CA01C-B8B3-4700-9424-3A501CDEAB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8851" y="1910371"/>
            <a:ext cx="6178571" cy="4871429"/>
          </a:xfrm>
          <a:prstGeom prst="rect">
            <a:avLst/>
          </a:prstGeom>
        </p:spPr>
      </p:pic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Rule Logic - </a:t>
            </a:r>
            <a:r>
              <a:rPr lang="en-US" sz="3600" i="1" dirty="0"/>
              <a:t>revisited</a:t>
            </a:r>
            <a:endParaRPr lang="en-US" sz="3600" dirty="0"/>
          </a:p>
        </p:txBody>
      </p:sp>
      <p:sp>
        <p:nvSpPr>
          <p:cNvPr id="20484" name="Rectangle 98"/>
          <p:cNvSpPr>
            <a:spLocks noGrp="1" noChangeArrowheads="1"/>
          </p:cNvSpPr>
          <p:nvPr>
            <p:ph type="body" idx="1"/>
          </p:nvPr>
        </p:nvSpPr>
        <p:spPr>
          <a:xfrm>
            <a:off x="469900" y="1358900"/>
            <a:ext cx="8534400" cy="453231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800" dirty="0"/>
              <a:t>What if the rules were re-ordered?</a:t>
            </a:r>
          </a:p>
        </p:txBody>
      </p:sp>
      <p:sp>
        <p:nvSpPr>
          <p:cNvPr id="20485" name="Text Box 96"/>
          <p:cNvSpPr txBox="1">
            <a:spLocks noChangeArrowheads="1"/>
          </p:cNvSpPr>
          <p:nvPr/>
        </p:nvSpPr>
        <p:spPr bwMode="auto">
          <a:xfrm>
            <a:off x="735013" y="2554288"/>
            <a:ext cx="14827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sz="2000" b="0" dirty="0">
                <a:solidFill>
                  <a:srgbClr val="FF0000"/>
                </a:solidFill>
                <a:latin typeface="Arial" charset="0"/>
              </a:rPr>
              <a:t>Right-click  on rule</a:t>
            </a:r>
          </a:p>
        </p:txBody>
      </p:sp>
      <p:sp>
        <p:nvSpPr>
          <p:cNvPr id="20486" name="Freeform 97"/>
          <p:cNvSpPr>
            <a:spLocks/>
          </p:cNvSpPr>
          <p:nvPr/>
        </p:nvSpPr>
        <p:spPr bwMode="auto">
          <a:xfrm>
            <a:off x="2068513" y="2860675"/>
            <a:ext cx="1941512" cy="1828800"/>
          </a:xfrm>
          <a:custGeom>
            <a:avLst/>
            <a:gdLst>
              <a:gd name="T0" fmla="*/ 0 w 608"/>
              <a:gd name="T1" fmla="*/ 0 h 672"/>
              <a:gd name="T2" fmla="*/ 528 w 608"/>
              <a:gd name="T3" fmla="*/ 384 h 672"/>
              <a:gd name="T4" fmla="*/ 480 w 608"/>
              <a:gd name="T5" fmla="*/ 672 h 672"/>
              <a:gd name="T6" fmla="*/ 0 60000 65536"/>
              <a:gd name="T7" fmla="*/ 0 60000 65536"/>
              <a:gd name="T8" fmla="*/ 0 60000 65536"/>
              <a:gd name="T9" fmla="*/ 0 w 608"/>
              <a:gd name="T10" fmla="*/ 0 h 672"/>
              <a:gd name="T11" fmla="*/ 608 w 608"/>
              <a:gd name="T12" fmla="*/ 672 h 6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608" h="672">
                <a:moveTo>
                  <a:pt x="0" y="0"/>
                </a:moveTo>
                <a:cubicBezTo>
                  <a:pt x="224" y="136"/>
                  <a:pt x="448" y="272"/>
                  <a:pt x="528" y="384"/>
                </a:cubicBezTo>
                <a:cubicBezTo>
                  <a:pt x="608" y="496"/>
                  <a:pt x="544" y="584"/>
                  <a:pt x="480" y="672"/>
                </a:cubicBezTo>
              </a:path>
            </a:pathLst>
          </a:custGeom>
          <a:noFill/>
          <a:ln w="22225" cap="flat" cmpd="sng">
            <a:solidFill>
              <a:srgbClr val="FF0000"/>
            </a:solidFill>
            <a:prstDash val="solid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/>
              <a:t>Rule Logic - </a:t>
            </a:r>
            <a:r>
              <a:rPr lang="en-US" sz="3600" i="1" dirty="0"/>
              <a:t>revisited</a:t>
            </a:r>
            <a:endParaRPr lang="en-US" sz="3600" dirty="0"/>
          </a:p>
        </p:txBody>
      </p:sp>
      <p:sp>
        <p:nvSpPr>
          <p:cNvPr id="21507" name="Rectangle 8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800"/>
              <a:t>What if the rules were re-ordered?</a:t>
            </a:r>
          </a:p>
        </p:txBody>
      </p:sp>
      <p:sp>
        <p:nvSpPr>
          <p:cNvPr id="238602" name="Text Box 10"/>
          <p:cNvSpPr txBox="1">
            <a:spLocks noChangeArrowheads="1"/>
          </p:cNvSpPr>
          <p:nvPr/>
        </p:nvSpPr>
        <p:spPr bwMode="auto">
          <a:xfrm>
            <a:off x="3430588" y="2252663"/>
            <a:ext cx="1735137" cy="985837"/>
          </a:xfrm>
          <a:prstGeom prst="rect">
            <a:avLst/>
          </a:prstGeom>
          <a:solidFill>
            <a:schemeClr val="folHlink">
              <a:alpha val="38823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</a:pPr>
            <a:r>
              <a:rPr lang="en-US">
                <a:solidFill>
                  <a:srgbClr val="FF9966"/>
                </a:solidFill>
              </a:rPr>
              <a:t>Rule 1:</a:t>
            </a:r>
          </a:p>
          <a:p>
            <a:pPr algn="l">
              <a:spcBef>
                <a:spcPct val="20000"/>
              </a:spcBef>
            </a:pPr>
            <a:r>
              <a:rPr lang="en-US">
                <a:solidFill>
                  <a:srgbClr val="FF9966"/>
                </a:solidFill>
              </a:rPr>
              <a:t>F &gt; 12,500 downstream, need R &gt; 10,000</a:t>
            </a:r>
          </a:p>
        </p:txBody>
      </p:sp>
      <p:sp>
        <p:nvSpPr>
          <p:cNvPr id="238603" name="Text Box 11"/>
          <p:cNvSpPr txBox="1">
            <a:spLocks noChangeArrowheads="1"/>
          </p:cNvSpPr>
          <p:nvPr/>
        </p:nvSpPr>
        <p:spPr bwMode="auto">
          <a:xfrm>
            <a:off x="6697663" y="2246313"/>
            <a:ext cx="1169987" cy="560387"/>
          </a:xfrm>
          <a:prstGeom prst="rect">
            <a:avLst/>
          </a:prstGeom>
          <a:solidFill>
            <a:schemeClr val="folHlink">
              <a:alpha val="38823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</a:pPr>
            <a:r>
              <a:rPr lang="en-US">
                <a:solidFill>
                  <a:srgbClr val="00CC00"/>
                </a:solidFill>
              </a:rPr>
              <a:t>Rule 3:</a:t>
            </a:r>
          </a:p>
          <a:p>
            <a:pPr algn="l">
              <a:spcBef>
                <a:spcPct val="20000"/>
              </a:spcBef>
            </a:pPr>
            <a:r>
              <a:rPr lang="en-US">
                <a:solidFill>
                  <a:srgbClr val="00CC00"/>
                </a:solidFill>
              </a:rPr>
              <a:t>R &lt; 9,000</a:t>
            </a:r>
          </a:p>
        </p:txBody>
      </p:sp>
      <p:sp>
        <p:nvSpPr>
          <p:cNvPr id="238604" name="Text Box 12"/>
          <p:cNvSpPr txBox="1">
            <a:spLocks noChangeArrowheads="1"/>
          </p:cNvSpPr>
          <p:nvPr/>
        </p:nvSpPr>
        <p:spPr bwMode="auto">
          <a:xfrm>
            <a:off x="5219700" y="2246313"/>
            <a:ext cx="1169988" cy="560387"/>
          </a:xfrm>
          <a:prstGeom prst="rect">
            <a:avLst/>
          </a:prstGeom>
          <a:solidFill>
            <a:schemeClr val="folHlink">
              <a:alpha val="38823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</a:pPr>
            <a:r>
              <a:rPr lang="en-US"/>
              <a:t>Rule 2:</a:t>
            </a:r>
          </a:p>
          <a:p>
            <a:pPr algn="l">
              <a:spcBef>
                <a:spcPct val="20000"/>
              </a:spcBef>
            </a:pPr>
            <a:r>
              <a:rPr lang="en-US"/>
              <a:t>R &gt; 1,000</a:t>
            </a:r>
          </a:p>
        </p:txBody>
      </p:sp>
      <p:sp>
        <p:nvSpPr>
          <p:cNvPr id="21511" name="Text Box 4"/>
          <p:cNvSpPr txBox="1">
            <a:spLocks noChangeArrowheads="1"/>
          </p:cNvSpPr>
          <p:nvPr/>
        </p:nvSpPr>
        <p:spPr bwMode="auto">
          <a:xfrm>
            <a:off x="622300" y="3113088"/>
            <a:ext cx="860425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0">
                <a:solidFill>
                  <a:schemeClr val="tx1"/>
                </a:solidFill>
              </a:rPr>
              <a:t>Max physical capacity</a:t>
            </a:r>
          </a:p>
        </p:txBody>
      </p:sp>
      <p:sp>
        <p:nvSpPr>
          <p:cNvPr id="21512" name="Line 5"/>
          <p:cNvSpPr>
            <a:spLocks noChangeShapeType="1"/>
          </p:cNvSpPr>
          <p:nvPr/>
        </p:nvSpPr>
        <p:spPr bwMode="auto">
          <a:xfrm flipV="1">
            <a:off x="1474788" y="3290888"/>
            <a:ext cx="0" cy="3173412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 type="arrow" w="med" len="med"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513" name="Text Box 6"/>
          <p:cNvSpPr txBox="1">
            <a:spLocks noChangeArrowheads="1"/>
          </p:cNvSpPr>
          <p:nvPr/>
        </p:nvSpPr>
        <p:spPr bwMode="auto">
          <a:xfrm rot="-5400000">
            <a:off x="552450" y="4692651"/>
            <a:ext cx="13985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800" b="0">
                <a:solidFill>
                  <a:schemeClr val="tx1"/>
                </a:solidFill>
              </a:rPr>
              <a:t>Release</a:t>
            </a:r>
          </a:p>
        </p:txBody>
      </p:sp>
      <p:sp>
        <p:nvSpPr>
          <p:cNvPr id="21514" name="Line 7"/>
          <p:cNvSpPr>
            <a:spLocks noChangeShapeType="1"/>
          </p:cNvSpPr>
          <p:nvPr/>
        </p:nvSpPr>
        <p:spPr bwMode="auto">
          <a:xfrm>
            <a:off x="1473200" y="6465888"/>
            <a:ext cx="7046913" cy="0"/>
          </a:xfrm>
          <a:prstGeom prst="line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515" name="Line 8"/>
          <p:cNvSpPr>
            <a:spLocks noChangeShapeType="1"/>
          </p:cNvSpPr>
          <p:nvPr/>
        </p:nvSpPr>
        <p:spPr bwMode="auto">
          <a:xfrm>
            <a:off x="1430338" y="3597275"/>
            <a:ext cx="106362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516" name="Text Box 9"/>
          <p:cNvSpPr txBox="1">
            <a:spLocks noChangeArrowheads="1"/>
          </p:cNvSpPr>
          <p:nvPr/>
        </p:nvSpPr>
        <p:spPr bwMode="auto">
          <a:xfrm>
            <a:off x="1168400" y="6265863"/>
            <a:ext cx="2682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b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21517" name="Line 26"/>
          <p:cNvSpPr>
            <a:spLocks noChangeShapeType="1"/>
          </p:cNvSpPr>
          <p:nvPr/>
        </p:nvSpPr>
        <p:spPr bwMode="auto">
          <a:xfrm>
            <a:off x="2209800" y="3605213"/>
            <a:ext cx="754063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518" name="Line 27"/>
          <p:cNvSpPr>
            <a:spLocks noChangeShapeType="1"/>
          </p:cNvSpPr>
          <p:nvPr/>
        </p:nvSpPr>
        <p:spPr bwMode="auto">
          <a:xfrm>
            <a:off x="2219325" y="6465888"/>
            <a:ext cx="700088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519" name="Rectangle 28" descr="Wide upward diagonal"/>
          <p:cNvSpPr>
            <a:spLocks noChangeArrowheads="1"/>
          </p:cNvSpPr>
          <p:nvPr/>
        </p:nvSpPr>
        <p:spPr bwMode="auto">
          <a:xfrm>
            <a:off x="2209800" y="3448050"/>
            <a:ext cx="754063" cy="142875"/>
          </a:xfrm>
          <a:prstGeom prst="rect">
            <a:avLst/>
          </a:prstGeom>
          <a:pattFill prst="wdUpDiag">
            <a:fgClr>
              <a:schemeClr val="tx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0" name="Rectangle 29" descr="Wide upward diagonal"/>
          <p:cNvSpPr>
            <a:spLocks noChangeArrowheads="1"/>
          </p:cNvSpPr>
          <p:nvPr/>
        </p:nvSpPr>
        <p:spPr bwMode="auto">
          <a:xfrm>
            <a:off x="2193925" y="6469063"/>
            <a:ext cx="754063" cy="142875"/>
          </a:xfrm>
          <a:prstGeom prst="rect">
            <a:avLst/>
          </a:prstGeom>
          <a:pattFill prst="wdUpDiag">
            <a:fgClr>
              <a:schemeClr val="tx1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1" name="Line 30"/>
          <p:cNvSpPr>
            <a:spLocks noChangeShapeType="1"/>
          </p:cNvSpPr>
          <p:nvPr/>
        </p:nvSpPr>
        <p:spPr bwMode="auto">
          <a:xfrm>
            <a:off x="2559050" y="3597275"/>
            <a:ext cx="0" cy="285115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21522" name="Text Box 31"/>
          <p:cNvSpPr txBox="1">
            <a:spLocks noChangeArrowheads="1"/>
          </p:cNvSpPr>
          <p:nvPr/>
        </p:nvSpPr>
        <p:spPr bwMode="auto">
          <a:xfrm>
            <a:off x="2020888" y="4587875"/>
            <a:ext cx="10763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0">
                <a:solidFill>
                  <a:srgbClr val="00CC00"/>
                </a:solidFill>
              </a:rPr>
              <a:t>allowable range</a:t>
            </a:r>
          </a:p>
        </p:txBody>
      </p:sp>
      <p:sp>
        <p:nvSpPr>
          <p:cNvPr id="21523" name="Oval 33"/>
          <p:cNvSpPr>
            <a:spLocks noChangeArrowheads="1"/>
          </p:cNvSpPr>
          <p:nvPr/>
        </p:nvSpPr>
        <p:spPr bwMode="auto">
          <a:xfrm>
            <a:off x="2451100" y="3506788"/>
            <a:ext cx="214313" cy="21431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4" name="Text Box 34"/>
          <p:cNvSpPr txBox="1">
            <a:spLocks noChangeArrowheads="1"/>
          </p:cNvSpPr>
          <p:nvPr/>
        </p:nvSpPr>
        <p:spPr bwMode="auto">
          <a:xfrm>
            <a:off x="1798638" y="3575050"/>
            <a:ext cx="808037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5000"/>
              </a:lnSpc>
            </a:pPr>
            <a:r>
              <a:rPr lang="en-US" b="0">
                <a:solidFill>
                  <a:schemeClr val="tx1"/>
                </a:solidFill>
              </a:rPr>
              <a:t>above guide curve</a:t>
            </a:r>
          </a:p>
        </p:txBody>
      </p:sp>
      <p:sp>
        <p:nvSpPr>
          <p:cNvPr id="21525" name="Oval 36"/>
          <p:cNvSpPr>
            <a:spLocks noChangeArrowheads="1"/>
          </p:cNvSpPr>
          <p:nvPr/>
        </p:nvSpPr>
        <p:spPr bwMode="auto">
          <a:xfrm>
            <a:off x="2447925" y="6343650"/>
            <a:ext cx="214313" cy="214313"/>
          </a:xfrm>
          <a:prstGeom prst="ellipse">
            <a:avLst/>
          </a:prstGeom>
          <a:solidFill>
            <a:srgbClr val="00CCFF"/>
          </a:solidFill>
          <a:ln w="9525">
            <a:solidFill>
              <a:srgbClr val="00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6" name="Text Box 37"/>
          <p:cNvSpPr txBox="1">
            <a:spLocks noChangeArrowheads="1"/>
          </p:cNvSpPr>
          <p:nvPr/>
        </p:nvSpPr>
        <p:spPr bwMode="auto">
          <a:xfrm>
            <a:off x="2490788" y="5791200"/>
            <a:ext cx="808037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5000"/>
              </a:lnSpc>
            </a:pPr>
            <a:r>
              <a:rPr lang="en-US" b="0">
                <a:solidFill>
                  <a:srgbClr val="00CCFF"/>
                </a:solidFill>
              </a:rPr>
              <a:t>below guide curve</a:t>
            </a:r>
          </a:p>
        </p:txBody>
      </p:sp>
      <p:grpSp>
        <p:nvGrpSpPr>
          <p:cNvPr id="2" name="Group 83"/>
          <p:cNvGrpSpPr>
            <a:grpSpLocks/>
          </p:cNvGrpSpPr>
          <p:nvPr/>
        </p:nvGrpSpPr>
        <p:grpSpPr bwMode="auto">
          <a:xfrm>
            <a:off x="3633788" y="3457575"/>
            <a:ext cx="1585912" cy="1042988"/>
            <a:chOff x="2289" y="2178"/>
            <a:chExt cx="999" cy="657"/>
          </a:xfrm>
        </p:grpSpPr>
        <p:sp>
          <p:nvSpPr>
            <p:cNvPr id="21556" name="Line 39"/>
            <p:cNvSpPr>
              <a:spLocks noChangeShapeType="1"/>
            </p:cNvSpPr>
            <p:nvPr/>
          </p:nvSpPr>
          <p:spPr bwMode="auto">
            <a:xfrm>
              <a:off x="2599" y="2223"/>
              <a:ext cx="0" cy="57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1557" name="Line 40"/>
            <p:cNvSpPr>
              <a:spLocks noChangeShapeType="1"/>
            </p:cNvSpPr>
            <p:nvPr/>
          </p:nvSpPr>
          <p:spPr bwMode="auto">
            <a:xfrm>
              <a:off x="2363" y="2269"/>
              <a:ext cx="4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1558" name="Line 41"/>
            <p:cNvSpPr>
              <a:spLocks noChangeShapeType="1"/>
            </p:cNvSpPr>
            <p:nvPr/>
          </p:nvSpPr>
          <p:spPr bwMode="auto">
            <a:xfrm>
              <a:off x="2367" y="2256"/>
              <a:ext cx="44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1559" name="Line 42"/>
            <p:cNvSpPr>
              <a:spLocks noChangeShapeType="1"/>
            </p:cNvSpPr>
            <p:nvPr/>
          </p:nvSpPr>
          <p:spPr bwMode="auto">
            <a:xfrm>
              <a:off x="2369" y="2741"/>
              <a:ext cx="465" cy="0"/>
            </a:xfrm>
            <a:prstGeom prst="line">
              <a:avLst/>
            </a:prstGeom>
            <a:noFill/>
            <a:ln w="9525">
              <a:solidFill>
                <a:srgbClr val="FF9966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1560" name="Rectangle 43" descr="Wide upward diagonal"/>
            <p:cNvSpPr>
              <a:spLocks noChangeArrowheads="1"/>
            </p:cNvSpPr>
            <p:nvPr/>
          </p:nvSpPr>
          <p:spPr bwMode="auto">
            <a:xfrm>
              <a:off x="2367" y="2178"/>
              <a:ext cx="475" cy="90"/>
            </a:xfrm>
            <a:prstGeom prst="rect">
              <a:avLst/>
            </a:prstGeom>
            <a:pattFill prst="wdUpDiag">
              <a:fgClr>
                <a:schemeClr val="tx1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61" name="Rectangle 44" descr="Wide upward diagonal"/>
            <p:cNvSpPr>
              <a:spLocks noChangeArrowheads="1"/>
            </p:cNvSpPr>
            <p:nvPr/>
          </p:nvSpPr>
          <p:spPr bwMode="auto">
            <a:xfrm>
              <a:off x="2365" y="2745"/>
              <a:ext cx="475" cy="90"/>
            </a:xfrm>
            <a:prstGeom prst="rect">
              <a:avLst/>
            </a:prstGeom>
            <a:pattFill prst="wdUpDiag">
              <a:fgClr>
                <a:srgbClr val="FF9966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62" name="Line 45"/>
            <p:cNvSpPr>
              <a:spLocks noChangeShapeType="1"/>
            </p:cNvSpPr>
            <p:nvPr/>
          </p:nvSpPr>
          <p:spPr bwMode="auto">
            <a:xfrm>
              <a:off x="2607" y="2280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1563" name="Oval 46"/>
            <p:cNvSpPr>
              <a:spLocks noChangeArrowheads="1"/>
            </p:cNvSpPr>
            <p:nvPr/>
          </p:nvSpPr>
          <p:spPr bwMode="auto">
            <a:xfrm>
              <a:off x="2529" y="2674"/>
              <a:ext cx="135" cy="135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rgbClr val="00CC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64" name="Oval 47"/>
            <p:cNvSpPr>
              <a:spLocks noChangeArrowheads="1"/>
            </p:cNvSpPr>
            <p:nvPr/>
          </p:nvSpPr>
          <p:spPr bwMode="auto">
            <a:xfrm>
              <a:off x="2531" y="2207"/>
              <a:ext cx="135" cy="13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65" name="Text Box 48"/>
            <p:cNvSpPr txBox="1">
              <a:spLocks noChangeArrowheads="1"/>
            </p:cNvSpPr>
            <p:nvPr/>
          </p:nvSpPr>
          <p:spPr bwMode="auto">
            <a:xfrm>
              <a:off x="2289" y="2306"/>
              <a:ext cx="678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0">
                  <a:solidFill>
                    <a:srgbClr val="00CC00"/>
                  </a:solidFill>
                </a:rPr>
                <a:t>allowable range</a:t>
              </a:r>
            </a:p>
          </p:txBody>
        </p:sp>
        <p:sp>
          <p:nvSpPr>
            <p:cNvPr id="21566" name="Line 49"/>
            <p:cNvSpPr>
              <a:spLocks noChangeShapeType="1"/>
            </p:cNvSpPr>
            <p:nvPr/>
          </p:nvSpPr>
          <p:spPr bwMode="auto">
            <a:xfrm flipV="1">
              <a:off x="2484" y="2615"/>
              <a:ext cx="0" cy="136"/>
            </a:xfrm>
            <a:prstGeom prst="line">
              <a:avLst/>
            </a:prstGeom>
            <a:noFill/>
            <a:ln w="19050">
              <a:solidFill>
                <a:srgbClr val="FF9966"/>
              </a:solidFill>
              <a:miter lim="800000"/>
              <a:headEnd/>
              <a:tailEnd type="arrow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1567" name="Line 50"/>
            <p:cNvSpPr>
              <a:spLocks noChangeShapeType="1"/>
            </p:cNvSpPr>
            <p:nvPr/>
          </p:nvSpPr>
          <p:spPr bwMode="auto">
            <a:xfrm flipV="1">
              <a:off x="2715" y="2617"/>
              <a:ext cx="0" cy="136"/>
            </a:xfrm>
            <a:prstGeom prst="line">
              <a:avLst/>
            </a:prstGeom>
            <a:noFill/>
            <a:ln w="19050">
              <a:solidFill>
                <a:srgbClr val="FF9966"/>
              </a:solidFill>
              <a:miter lim="800000"/>
              <a:headEnd/>
              <a:tailEnd type="arrow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1568" name="Text Box 70"/>
            <p:cNvSpPr txBox="1">
              <a:spLocks noChangeArrowheads="1"/>
            </p:cNvSpPr>
            <p:nvPr/>
          </p:nvSpPr>
          <p:spPr bwMode="auto">
            <a:xfrm>
              <a:off x="2746" y="2635"/>
              <a:ext cx="54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0">
                  <a:solidFill>
                    <a:srgbClr val="FF9966"/>
                  </a:solidFill>
                </a:rPr>
                <a:t>10000</a:t>
              </a:r>
            </a:p>
          </p:txBody>
        </p:sp>
      </p:grpSp>
      <p:grpSp>
        <p:nvGrpSpPr>
          <p:cNvPr id="3" name="Group 86"/>
          <p:cNvGrpSpPr>
            <a:grpSpLocks/>
          </p:cNvGrpSpPr>
          <p:nvPr/>
        </p:nvGrpSpPr>
        <p:grpSpPr bwMode="auto">
          <a:xfrm>
            <a:off x="5189538" y="3451225"/>
            <a:ext cx="1620837" cy="2873375"/>
            <a:chOff x="3269" y="2174"/>
            <a:chExt cx="1021" cy="1810"/>
          </a:xfrm>
        </p:grpSpPr>
        <p:sp>
          <p:nvSpPr>
            <p:cNvPr id="21542" name="Line 14"/>
            <p:cNvSpPr>
              <a:spLocks noChangeShapeType="1"/>
            </p:cNvSpPr>
            <p:nvPr/>
          </p:nvSpPr>
          <p:spPr bwMode="auto">
            <a:xfrm>
              <a:off x="3355" y="2752"/>
              <a:ext cx="474" cy="0"/>
            </a:xfrm>
            <a:prstGeom prst="line">
              <a:avLst/>
            </a:prstGeom>
            <a:noFill/>
            <a:ln w="9525">
              <a:solidFill>
                <a:srgbClr val="FF9966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1543" name="Line 15"/>
            <p:cNvSpPr>
              <a:spLocks noChangeShapeType="1"/>
            </p:cNvSpPr>
            <p:nvPr/>
          </p:nvSpPr>
          <p:spPr bwMode="auto">
            <a:xfrm>
              <a:off x="3362" y="2273"/>
              <a:ext cx="4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1544" name="Line 16"/>
            <p:cNvSpPr>
              <a:spLocks noChangeShapeType="1"/>
            </p:cNvSpPr>
            <p:nvPr/>
          </p:nvSpPr>
          <p:spPr bwMode="auto">
            <a:xfrm>
              <a:off x="3366" y="2260"/>
              <a:ext cx="44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1545" name="Line 17"/>
            <p:cNvSpPr>
              <a:spLocks noChangeShapeType="1"/>
            </p:cNvSpPr>
            <p:nvPr/>
          </p:nvSpPr>
          <p:spPr bwMode="auto">
            <a:xfrm>
              <a:off x="3357" y="3897"/>
              <a:ext cx="477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1546" name="Rectangle 18" descr="Wide upward diagonal"/>
            <p:cNvSpPr>
              <a:spLocks noChangeArrowheads="1"/>
            </p:cNvSpPr>
            <p:nvPr/>
          </p:nvSpPr>
          <p:spPr bwMode="auto">
            <a:xfrm>
              <a:off x="3366" y="2174"/>
              <a:ext cx="475" cy="90"/>
            </a:xfrm>
            <a:prstGeom prst="rect">
              <a:avLst/>
            </a:prstGeom>
            <a:pattFill prst="wdUpDiag">
              <a:fgClr>
                <a:schemeClr val="tx1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47" name="Rectangle 19" descr="Wide upward diagonal"/>
            <p:cNvSpPr>
              <a:spLocks noChangeArrowheads="1"/>
            </p:cNvSpPr>
            <p:nvPr/>
          </p:nvSpPr>
          <p:spPr bwMode="auto">
            <a:xfrm>
              <a:off x="3356" y="2757"/>
              <a:ext cx="475" cy="90"/>
            </a:xfrm>
            <a:prstGeom prst="rect">
              <a:avLst/>
            </a:prstGeom>
            <a:pattFill prst="wdUpDiag">
              <a:fgClr>
                <a:srgbClr val="FF9966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48" name="Line 20"/>
            <p:cNvSpPr>
              <a:spLocks noChangeShapeType="1"/>
            </p:cNvSpPr>
            <p:nvPr/>
          </p:nvSpPr>
          <p:spPr bwMode="auto">
            <a:xfrm>
              <a:off x="3586" y="2203"/>
              <a:ext cx="0" cy="57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1549" name="Oval 21"/>
            <p:cNvSpPr>
              <a:spLocks noChangeArrowheads="1"/>
            </p:cNvSpPr>
            <p:nvPr/>
          </p:nvSpPr>
          <p:spPr bwMode="auto">
            <a:xfrm>
              <a:off x="3516" y="2670"/>
              <a:ext cx="135" cy="135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rgbClr val="00CC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50" name="Oval 22"/>
            <p:cNvSpPr>
              <a:spLocks noChangeArrowheads="1"/>
            </p:cNvSpPr>
            <p:nvPr/>
          </p:nvSpPr>
          <p:spPr bwMode="auto">
            <a:xfrm>
              <a:off x="3518" y="2203"/>
              <a:ext cx="135" cy="13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51" name="Text Box 23"/>
            <p:cNvSpPr txBox="1">
              <a:spLocks noChangeArrowheads="1"/>
            </p:cNvSpPr>
            <p:nvPr/>
          </p:nvSpPr>
          <p:spPr bwMode="auto">
            <a:xfrm>
              <a:off x="3269" y="2345"/>
              <a:ext cx="678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0">
                  <a:solidFill>
                    <a:srgbClr val="00CC00"/>
                  </a:solidFill>
                </a:rPr>
                <a:t>allowable range</a:t>
              </a:r>
            </a:p>
          </p:txBody>
        </p:sp>
        <p:sp>
          <p:nvSpPr>
            <p:cNvPr id="21552" name="Line 24"/>
            <p:cNvSpPr>
              <a:spLocks noChangeShapeType="1"/>
            </p:cNvSpPr>
            <p:nvPr/>
          </p:nvSpPr>
          <p:spPr bwMode="auto">
            <a:xfrm flipV="1">
              <a:off x="3478" y="3761"/>
              <a:ext cx="0" cy="136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miter lim="800000"/>
              <a:headEnd/>
              <a:tailEnd type="arrow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1553" name="Line 25"/>
            <p:cNvSpPr>
              <a:spLocks noChangeShapeType="1"/>
            </p:cNvSpPr>
            <p:nvPr/>
          </p:nvSpPr>
          <p:spPr bwMode="auto">
            <a:xfrm flipV="1">
              <a:off x="3709" y="3763"/>
              <a:ext cx="0" cy="136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miter lim="800000"/>
              <a:headEnd/>
              <a:tailEnd type="arrow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1554" name="Text Box 71"/>
            <p:cNvSpPr txBox="1">
              <a:spLocks noChangeArrowheads="1"/>
            </p:cNvSpPr>
            <p:nvPr/>
          </p:nvSpPr>
          <p:spPr bwMode="auto">
            <a:xfrm>
              <a:off x="3748" y="2646"/>
              <a:ext cx="54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0">
                  <a:solidFill>
                    <a:srgbClr val="FF9966"/>
                  </a:solidFill>
                </a:rPr>
                <a:t>10000</a:t>
              </a:r>
            </a:p>
          </p:txBody>
        </p:sp>
        <p:sp>
          <p:nvSpPr>
            <p:cNvPr id="21555" name="Text Box 72"/>
            <p:cNvSpPr txBox="1">
              <a:spLocks noChangeArrowheads="1"/>
            </p:cNvSpPr>
            <p:nvPr/>
          </p:nvSpPr>
          <p:spPr bwMode="auto">
            <a:xfrm>
              <a:off x="3734" y="3792"/>
              <a:ext cx="54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/>
                <a:t>1000</a:t>
              </a:r>
            </a:p>
          </p:txBody>
        </p:sp>
      </p:grpSp>
      <p:grpSp>
        <p:nvGrpSpPr>
          <p:cNvPr id="4" name="Group 85"/>
          <p:cNvGrpSpPr>
            <a:grpSpLocks/>
          </p:cNvGrpSpPr>
          <p:nvPr/>
        </p:nvGrpSpPr>
        <p:grpSpPr bwMode="auto">
          <a:xfrm>
            <a:off x="6727825" y="4176713"/>
            <a:ext cx="1560513" cy="2171700"/>
            <a:chOff x="4238" y="2631"/>
            <a:chExt cx="983" cy="1368"/>
          </a:xfrm>
        </p:grpSpPr>
        <p:sp>
          <p:nvSpPr>
            <p:cNvPr id="21530" name="Text Box 52"/>
            <p:cNvSpPr txBox="1">
              <a:spLocks noChangeArrowheads="1"/>
            </p:cNvSpPr>
            <p:nvPr/>
          </p:nvSpPr>
          <p:spPr bwMode="auto">
            <a:xfrm>
              <a:off x="4238" y="3171"/>
              <a:ext cx="813" cy="8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en-US" sz="1600">
                  <a:solidFill>
                    <a:srgbClr val="FF0000"/>
                  </a:solidFill>
                </a:rPr>
                <a:t>Rule 3 </a:t>
              </a:r>
              <a:r>
                <a:rPr lang="en-US" sz="1600" u="sng">
                  <a:solidFill>
                    <a:srgbClr val="FF0000"/>
                  </a:solidFill>
                </a:rPr>
                <a:t>violated</a:t>
              </a:r>
              <a:r>
                <a:rPr lang="en-US" sz="1600">
                  <a:solidFill>
                    <a:srgbClr val="FF0000"/>
                  </a:solidFill>
                </a:rPr>
                <a:t>, but gets as close as possible</a:t>
              </a:r>
            </a:p>
          </p:txBody>
        </p:sp>
        <p:sp>
          <p:nvSpPr>
            <p:cNvPr id="21531" name="Line 53"/>
            <p:cNvSpPr>
              <a:spLocks noChangeShapeType="1"/>
            </p:cNvSpPr>
            <p:nvPr/>
          </p:nvSpPr>
          <p:spPr bwMode="auto">
            <a:xfrm flipV="1">
              <a:off x="4387" y="2944"/>
              <a:ext cx="0" cy="136"/>
            </a:xfrm>
            <a:prstGeom prst="line">
              <a:avLst/>
            </a:prstGeom>
            <a:noFill/>
            <a:ln w="19050">
              <a:solidFill>
                <a:srgbClr val="00CC00"/>
              </a:solidFill>
              <a:miter lim="800000"/>
              <a:headEnd type="arrow" w="med" len="med"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1532" name="Line 54"/>
            <p:cNvSpPr>
              <a:spLocks noChangeShapeType="1"/>
            </p:cNvSpPr>
            <p:nvPr/>
          </p:nvSpPr>
          <p:spPr bwMode="auto">
            <a:xfrm flipV="1">
              <a:off x="4618" y="2946"/>
              <a:ext cx="0" cy="136"/>
            </a:xfrm>
            <a:prstGeom prst="line">
              <a:avLst/>
            </a:prstGeom>
            <a:noFill/>
            <a:ln w="19050">
              <a:solidFill>
                <a:srgbClr val="00CC00"/>
              </a:solidFill>
              <a:miter lim="800000"/>
              <a:headEnd type="arrow" w="med" len="med"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1533" name="Line 55"/>
            <p:cNvSpPr>
              <a:spLocks noChangeShapeType="1"/>
            </p:cNvSpPr>
            <p:nvPr/>
          </p:nvSpPr>
          <p:spPr bwMode="auto">
            <a:xfrm>
              <a:off x="4280" y="2745"/>
              <a:ext cx="474" cy="0"/>
            </a:xfrm>
            <a:prstGeom prst="line">
              <a:avLst/>
            </a:prstGeom>
            <a:noFill/>
            <a:ln w="9525">
              <a:solidFill>
                <a:srgbClr val="FF9966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1534" name="Line 56"/>
            <p:cNvSpPr>
              <a:spLocks noChangeShapeType="1"/>
            </p:cNvSpPr>
            <p:nvPr/>
          </p:nvSpPr>
          <p:spPr bwMode="auto">
            <a:xfrm>
              <a:off x="4271" y="2730"/>
              <a:ext cx="475" cy="0"/>
            </a:xfrm>
            <a:prstGeom prst="line">
              <a:avLst/>
            </a:prstGeom>
            <a:noFill/>
            <a:ln w="9525">
              <a:solidFill>
                <a:srgbClr val="66FF33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1535" name="Rectangle 57" descr="Wide upward diagonal"/>
            <p:cNvSpPr>
              <a:spLocks noChangeArrowheads="1"/>
            </p:cNvSpPr>
            <p:nvPr/>
          </p:nvSpPr>
          <p:spPr bwMode="auto">
            <a:xfrm>
              <a:off x="4275" y="2631"/>
              <a:ext cx="475" cy="90"/>
            </a:xfrm>
            <a:prstGeom prst="rect">
              <a:avLst/>
            </a:prstGeom>
            <a:pattFill prst="wdUpDiag">
              <a:fgClr>
                <a:srgbClr val="00CC00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36" name="Rectangle 58" descr="Wide upward diagonal"/>
            <p:cNvSpPr>
              <a:spLocks noChangeArrowheads="1"/>
            </p:cNvSpPr>
            <p:nvPr/>
          </p:nvSpPr>
          <p:spPr bwMode="auto">
            <a:xfrm>
              <a:off x="4281" y="2750"/>
              <a:ext cx="475" cy="90"/>
            </a:xfrm>
            <a:prstGeom prst="rect">
              <a:avLst/>
            </a:prstGeom>
            <a:pattFill prst="wdUpDiag">
              <a:fgClr>
                <a:srgbClr val="FF9966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37" name="Oval 59"/>
            <p:cNvSpPr>
              <a:spLocks noChangeArrowheads="1"/>
            </p:cNvSpPr>
            <p:nvPr/>
          </p:nvSpPr>
          <p:spPr bwMode="auto">
            <a:xfrm>
              <a:off x="4449" y="2666"/>
              <a:ext cx="135" cy="135"/>
            </a:xfrm>
            <a:prstGeom prst="ellipse">
              <a:avLst/>
            </a:prstGeom>
            <a:solidFill>
              <a:srgbClr val="00CCFF"/>
            </a:solidFill>
            <a:ln w="9525">
              <a:solidFill>
                <a:srgbClr val="00CC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38" name="Oval 60"/>
            <p:cNvSpPr>
              <a:spLocks noChangeArrowheads="1"/>
            </p:cNvSpPr>
            <p:nvPr/>
          </p:nvSpPr>
          <p:spPr bwMode="auto">
            <a:xfrm>
              <a:off x="4434" y="2665"/>
              <a:ext cx="135" cy="13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39" name="Line 61"/>
            <p:cNvSpPr>
              <a:spLocks noChangeShapeType="1"/>
            </p:cNvSpPr>
            <p:nvPr/>
          </p:nvSpPr>
          <p:spPr bwMode="auto">
            <a:xfrm>
              <a:off x="4288" y="2951"/>
              <a:ext cx="477" cy="0"/>
            </a:xfrm>
            <a:prstGeom prst="line">
              <a:avLst/>
            </a:prstGeom>
            <a:noFill/>
            <a:ln w="19050">
              <a:solidFill>
                <a:srgbClr val="00CC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1540" name="Text Box 73"/>
            <p:cNvSpPr txBox="1">
              <a:spLocks noChangeArrowheads="1"/>
            </p:cNvSpPr>
            <p:nvPr/>
          </p:nvSpPr>
          <p:spPr bwMode="auto">
            <a:xfrm>
              <a:off x="4679" y="2635"/>
              <a:ext cx="54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0" dirty="0">
                  <a:solidFill>
                    <a:srgbClr val="FF9966"/>
                  </a:solidFill>
                </a:rPr>
                <a:t>10000</a:t>
              </a:r>
            </a:p>
          </p:txBody>
        </p:sp>
        <p:sp>
          <p:nvSpPr>
            <p:cNvPr id="21541" name="Text Box 74"/>
            <p:cNvSpPr txBox="1">
              <a:spLocks noChangeArrowheads="1"/>
            </p:cNvSpPr>
            <p:nvPr/>
          </p:nvSpPr>
          <p:spPr bwMode="auto">
            <a:xfrm>
              <a:off x="4651" y="2837"/>
              <a:ext cx="54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0">
                  <a:solidFill>
                    <a:srgbClr val="00CC00"/>
                  </a:solidFill>
                </a:rPr>
                <a:t>9000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602" grpId="0" animBg="1"/>
      <p:bldP spid="238603" grpId="0" animBg="1"/>
      <p:bldP spid="23860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2640" y="1638300"/>
            <a:ext cx="8023860" cy="4700588"/>
          </a:xfrm>
        </p:spPr>
        <p:txBody>
          <a:bodyPr/>
          <a:lstStyle/>
          <a:p>
            <a:pPr eaLnBrk="1" hangingPunct="1">
              <a:lnSpc>
                <a:spcPts val="3400"/>
              </a:lnSpc>
              <a:spcBef>
                <a:spcPts val="600"/>
              </a:spcBef>
            </a:pPr>
            <a:r>
              <a:rPr lang="en-US" b="1" dirty="0">
                <a:solidFill>
                  <a:schemeClr val="hlink"/>
                </a:solidFill>
              </a:rPr>
              <a:t>Downstream operation</a:t>
            </a:r>
            <a:r>
              <a:rPr lang="en-US" dirty="0"/>
              <a:t> - work to </a:t>
            </a:r>
            <a:r>
              <a:rPr lang="en-US" dirty="0">
                <a:cs typeface="Times New Roman" pitchFamily="18" charset="0"/>
              </a:rPr>
              <a:t>meet an objective at a location downstream from the reservoir</a:t>
            </a:r>
          </a:p>
          <a:p>
            <a:pPr eaLnBrk="1" hangingPunct="1">
              <a:lnSpc>
                <a:spcPts val="3400"/>
              </a:lnSpc>
              <a:spcBef>
                <a:spcPts val="600"/>
              </a:spcBef>
            </a:pPr>
            <a:r>
              <a:rPr lang="en-US" dirty="0">
                <a:solidFill>
                  <a:srgbClr val="002060"/>
                </a:solidFill>
                <a:cs typeface="Times New Roman" pitchFamily="18" charset="0"/>
              </a:rPr>
              <a:t>Limited</a:t>
            </a:r>
            <a:r>
              <a:rPr lang="en-US" dirty="0">
                <a:solidFill>
                  <a:schemeClr val="hlink"/>
                </a:solidFill>
                <a:cs typeface="Times New Roman" pitchFamily="18" charset="0"/>
              </a:rPr>
              <a:t> </a:t>
            </a:r>
            <a:r>
              <a:rPr lang="en-US" b="1" dirty="0">
                <a:solidFill>
                  <a:schemeClr val="hlink"/>
                </a:solidFill>
                <a:cs typeface="Times New Roman" pitchFamily="18" charset="0"/>
              </a:rPr>
              <a:t>Foresight</a:t>
            </a:r>
            <a:r>
              <a:rPr lang="en-US" dirty="0">
                <a:cs typeface="Times New Roman" pitchFamily="18" charset="0"/>
              </a:rPr>
              <a:t> is used to determine the reservoir release to meet the downstream objective</a:t>
            </a:r>
          </a:p>
          <a:p>
            <a:pPr eaLnBrk="1" hangingPunct="1">
              <a:lnSpc>
                <a:spcPts val="3400"/>
              </a:lnSpc>
              <a:spcBef>
                <a:spcPts val="600"/>
              </a:spcBef>
            </a:pPr>
            <a:r>
              <a:rPr lang="en-US" dirty="0"/>
              <a:t>Implement as </a:t>
            </a:r>
            <a:r>
              <a:rPr lang="en-US" b="1" dirty="0">
                <a:solidFill>
                  <a:schemeClr val="hlink"/>
                </a:solidFill>
              </a:rPr>
              <a:t>Downstream Control Function</a:t>
            </a:r>
            <a:r>
              <a:rPr lang="en-US" b="1" dirty="0"/>
              <a:t> </a:t>
            </a:r>
            <a:r>
              <a:rPr lang="en-US" dirty="0"/>
              <a:t>rule in HEC-ResSim</a:t>
            </a:r>
          </a:p>
          <a:p>
            <a:pPr eaLnBrk="1" hangingPunct="1">
              <a:lnSpc>
                <a:spcPts val="3400"/>
              </a:lnSpc>
              <a:spcBef>
                <a:spcPts val="600"/>
              </a:spcBef>
            </a:pPr>
            <a:r>
              <a:rPr lang="en-US" b="1" dirty="0">
                <a:solidFill>
                  <a:schemeClr val="hlink"/>
                </a:solidFill>
              </a:rPr>
              <a:t>Priority</a:t>
            </a:r>
            <a:r>
              <a:rPr lang="en-US" dirty="0">
                <a:solidFill>
                  <a:schemeClr val="hlink"/>
                </a:solidFill>
              </a:rPr>
              <a:t> </a:t>
            </a:r>
            <a:r>
              <a:rPr lang="en-US" dirty="0"/>
              <a:t>describes the precedence for constraining the region of allowable releases</a:t>
            </a:r>
          </a:p>
        </p:txBody>
      </p:sp>
      <p:sp>
        <p:nvSpPr>
          <p:cNvPr id="2662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Take-home points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Advanced Topic – Pulse Flows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z="2400" dirty="0"/>
              <a:t>Initialization for downstream control involves releasing a pulse of water from each reservoir that operates for downstream objectives.  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The resultant pulse hydrograph at the control point is analyzed and various parameters are estimated: </a:t>
            </a:r>
          </a:p>
          <a:p>
            <a:pPr lvl="1">
              <a:spcBef>
                <a:spcPts val="0"/>
              </a:spcBef>
            </a:pPr>
            <a:r>
              <a:rPr lang="en-US" sz="2000" dirty="0"/>
              <a:t>time to peak, </a:t>
            </a:r>
          </a:p>
          <a:p>
            <a:pPr lvl="1">
              <a:spcBef>
                <a:spcPts val="0"/>
              </a:spcBef>
            </a:pPr>
            <a:r>
              <a:rPr lang="en-US" sz="2000" dirty="0"/>
              <a:t>number of routing steps, </a:t>
            </a:r>
          </a:p>
          <a:p>
            <a:pPr lvl="1">
              <a:spcBef>
                <a:spcPts val="0"/>
              </a:spcBef>
            </a:pPr>
            <a:r>
              <a:rPr lang="en-US" sz="2000" dirty="0"/>
              <a:t>the set of linear coefficients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The size of the default pulse flow is 5000 </a:t>
            </a:r>
            <a:r>
              <a:rPr lang="en-US" sz="2400" dirty="0" err="1"/>
              <a:t>cfs</a:t>
            </a:r>
            <a:r>
              <a:rPr lang="en-US" sz="2400" dirty="0"/>
              <a:t>.  </a:t>
            </a:r>
          </a:p>
          <a:p>
            <a:pPr lvl="1">
              <a:spcBef>
                <a:spcPts val="0"/>
              </a:spcBef>
            </a:pPr>
            <a:r>
              <a:rPr lang="en-US" sz="2000" dirty="0"/>
              <a:t>If this is not appropriate, you can change it…</a:t>
            </a:r>
          </a:p>
          <a:p>
            <a:pPr>
              <a:spcBef>
                <a:spcPts val="0"/>
              </a:spcBef>
            </a:pPr>
            <a:r>
              <a:rPr lang="en-US" sz="2400" dirty="0"/>
              <a:t>Review the results in the </a:t>
            </a:r>
            <a:r>
              <a:rPr lang="en-US" sz="2400" dirty="0" err="1"/>
              <a:t>simulation.dss</a:t>
            </a:r>
            <a:r>
              <a:rPr lang="en-US" sz="2400" dirty="0"/>
              <a:t> file</a:t>
            </a:r>
          </a:p>
          <a:p>
            <a:pPr lvl="1">
              <a:spcBef>
                <a:spcPts val="0"/>
              </a:spcBef>
            </a:pPr>
            <a:r>
              <a:rPr lang="en-US" sz="2000" dirty="0"/>
              <a:t>Filter for C part of Flow-Routing…</a:t>
            </a:r>
          </a:p>
          <a:p>
            <a:pPr lvl="1">
              <a:spcBef>
                <a:spcPts val="0"/>
              </a:spcBef>
            </a:pPr>
            <a:r>
              <a:rPr lang="en-US" sz="2000" dirty="0"/>
              <a:t>Select pathnames for the reservoir outflow junction and the downstream control point, then plot…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CDFBF41-A468-41FD-83A9-97E99A849F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9000" y="1687512"/>
            <a:ext cx="3686175" cy="304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A9131CE-5DD9-4559-8DCC-0EAA2B8642C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502"/>
          <a:stretch/>
        </p:blipFill>
        <p:spPr>
          <a:xfrm>
            <a:off x="1092200" y="2733159"/>
            <a:ext cx="2685714" cy="3820041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Pulse Flow Options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2300" y="1466850"/>
            <a:ext cx="4076700" cy="5010150"/>
          </a:xfrm>
        </p:spPr>
        <p:txBody>
          <a:bodyPr/>
          <a:lstStyle/>
          <a:p>
            <a:r>
              <a:rPr lang="en-US" dirty="0"/>
              <a:t>Reservoir Editor</a:t>
            </a:r>
          </a:p>
          <a:p>
            <a:pPr lvl="1">
              <a:spcBef>
                <a:spcPts val="0"/>
              </a:spcBef>
              <a:buFont typeface="Wingdings" pitchFamily="2" charset="2"/>
              <a:buChar char="Ø"/>
            </a:pPr>
            <a:r>
              <a:rPr lang="en-US" dirty="0"/>
              <a:t>Dam Menu…</a:t>
            </a:r>
          </a:p>
          <a:p>
            <a:pPr lvl="1">
              <a:spcBef>
                <a:spcPts val="0"/>
              </a:spcBef>
              <a:buFont typeface="Wingdings" pitchFamily="2" charset="2"/>
              <a:buChar char="Ø"/>
            </a:pPr>
            <a:r>
              <a:rPr lang="en-US" dirty="0"/>
              <a:t>Pulse Flow Options</a:t>
            </a:r>
          </a:p>
        </p:txBody>
      </p:sp>
      <p:cxnSp>
        <p:nvCxnSpPr>
          <p:cNvPr id="10" name="Straight Arrow Connector 9"/>
          <p:cNvCxnSpPr>
            <a:cxnSpLocks/>
          </p:cNvCxnSpPr>
          <p:nvPr/>
        </p:nvCxnSpPr>
        <p:spPr bwMode="auto">
          <a:xfrm flipV="1">
            <a:off x="3421626" y="4114800"/>
            <a:ext cx="1747274" cy="2020529"/>
          </a:xfrm>
          <a:prstGeom prst="straightConnector1">
            <a:avLst/>
          </a:prstGeom>
          <a:pattFill prst="wdUpDiag">
            <a:fgClr>
              <a:srgbClr val="FFFF00"/>
            </a:fgClr>
            <a:bgClr>
              <a:schemeClr val="bg1"/>
            </a:bgClr>
          </a:pattFill>
          <a:ln w="44450" cap="flat" cmpd="sng" algn="ctr">
            <a:solidFill>
              <a:schemeClr val="accent6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pulse flows…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3050" y="1327180"/>
            <a:ext cx="6476243" cy="5396869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 bwMode="auto">
          <a:xfrm>
            <a:off x="5207726" y="2778034"/>
            <a:ext cx="0" cy="2351315"/>
          </a:xfrm>
          <a:prstGeom prst="line">
            <a:avLst/>
          </a:prstGeom>
          <a:pattFill prst="wdUpDiag">
            <a:fgClr>
              <a:srgbClr val="FFFF00"/>
            </a:fgClr>
            <a:bgClr>
              <a:schemeClr val="bg1"/>
            </a:bgClr>
          </a:patt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Arrow Connector 6"/>
          <p:cNvCxnSpPr/>
          <p:nvPr/>
        </p:nvCxnSpPr>
        <p:spPr bwMode="auto">
          <a:xfrm>
            <a:off x="3309257" y="4929051"/>
            <a:ext cx="1898469" cy="0"/>
          </a:xfrm>
          <a:prstGeom prst="straightConnector1">
            <a:avLst/>
          </a:prstGeom>
          <a:pattFill prst="wdUpDiag">
            <a:fgClr>
              <a:srgbClr val="FFFF00"/>
            </a:fgClr>
            <a:bgClr>
              <a:schemeClr val="bg1"/>
            </a:bgClr>
          </a:pattFill>
          <a:ln w="19050" cap="flat" cmpd="sng" algn="ctr">
            <a:solidFill>
              <a:srgbClr val="002060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4090424" y="4621274"/>
            <a:ext cx="4683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>
                <a:solidFill>
                  <a:srgbClr val="002060"/>
                </a:solidFill>
              </a:rPr>
              <a:t>Lag</a:t>
            </a: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6901543" y="2495006"/>
            <a:ext cx="0" cy="753291"/>
          </a:xfrm>
          <a:prstGeom prst="line">
            <a:avLst/>
          </a:prstGeom>
          <a:pattFill prst="wdUpDiag">
            <a:fgClr>
              <a:srgbClr val="FFFF00"/>
            </a:fgClr>
            <a:bgClr>
              <a:schemeClr val="bg1"/>
            </a:bgClr>
          </a:patt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3936275" y="2495005"/>
            <a:ext cx="0" cy="753291"/>
          </a:xfrm>
          <a:prstGeom prst="line">
            <a:avLst/>
          </a:prstGeom>
          <a:pattFill prst="wdUpDiag">
            <a:fgClr>
              <a:srgbClr val="FFFF00"/>
            </a:fgClr>
            <a:bgClr>
              <a:schemeClr val="bg1"/>
            </a:bgClr>
          </a:patt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3958163" y="3150249"/>
            <a:ext cx="2943380" cy="0"/>
          </a:xfrm>
          <a:prstGeom prst="straightConnector1">
            <a:avLst/>
          </a:prstGeom>
          <a:pattFill prst="wdUpDiag">
            <a:fgClr>
              <a:srgbClr val="FFFF00"/>
            </a:fgClr>
            <a:bgClr>
              <a:schemeClr val="bg1"/>
            </a:bgClr>
          </a:pattFill>
          <a:ln w="19050" cap="flat" cmpd="sng" algn="ctr">
            <a:solidFill>
              <a:srgbClr val="002060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5317219" y="3214688"/>
            <a:ext cx="1094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>
                <a:solidFill>
                  <a:srgbClr val="002060"/>
                </a:solidFill>
              </a:rPr>
              <a:t>Attenuation</a:t>
            </a:r>
          </a:p>
        </p:txBody>
      </p:sp>
      <p:cxnSp>
        <p:nvCxnSpPr>
          <p:cNvPr id="16" name="Straight Connector 15"/>
          <p:cNvCxnSpPr/>
          <p:nvPr/>
        </p:nvCxnSpPr>
        <p:spPr bwMode="auto">
          <a:xfrm>
            <a:off x="3270069" y="2042159"/>
            <a:ext cx="0" cy="387532"/>
          </a:xfrm>
          <a:prstGeom prst="line">
            <a:avLst/>
          </a:prstGeom>
          <a:pattFill prst="wdUpDiag">
            <a:fgClr>
              <a:srgbClr val="FFFF00"/>
            </a:fgClr>
            <a:bgClr>
              <a:schemeClr val="bg1"/>
            </a:bgClr>
          </a:patt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6892835" y="2042159"/>
            <a:ext cx="0" cy="387532"/>
          </a:xfrm>
          <a:prstGeom prst="line">
            <a:avLst/>
          </a:prstGeom>
          <a:pattFill prst="wdUpDiag">
            <a:fgClr>
              <a:srgbClr val="FFFF00"/>
            </a:fgClr>
            <a:bgClr>
              <a:schemeClr val="bg1"/>
            </a:bgClr>
          </a:patt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3309481" y="2344706"/>
            <a:ext cx="3583354" cy="0"/>
          </a:xfrm>
          <a:prstGeom prst="straightConnector1">
            <a:avLst/>
          </a:prstGeom>
          <a:pattFill prst="wdUpDiag">
            <a:fgClr>
              <a:srgbClr val="FFFF00"/>
            </a:fgClr>
            <a:bgClr>
              <a:schemeClr val="bg1"/>
            </a:bgClr>
          </a:pattFill>
          <a:ln w="19050" cap="flat" cmpd="sng" algn="ctr">
            <a:solidFill>
              <a:srgbClr val="002060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4361246" y="2066533"/>
            <a:ext cx="14798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>
                <a:solidFill>
                  <a:srgbClr val="002060"/>
                </a:solidFill>
              </a:rPr>
              <a:t>Routing Window</a:t>
            </a:r>
          </a:p>
        </p:txBody>
      </p:sp>
    </p:spTree>
    <p:extLst>
      <p:ext uri="{BB962C8B-B14F-4D97-AF65-F5344CB8AC3E}">
        <p14:creationId xmlns:p14="http://schemas.microsoft.com/office/powerpoint/2010/main" val="14182986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non-linear routing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6820" t="7750" r="5695" b="15000"/>
          <a:stretch/>
        </p:blipFill>
        <p:spPr>
          <a:xfrm>
            <a:off x="4468496" y="1497874"/>
            <a:ext cx="4450079" cy="5119986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6" name="Straight Connector 5"/>
          <p:cNvCxnSpPr/>
          <p:nvPr/>
        </p:nvCxnSpPr>
        <p:spPr bwMode="auto">
          <a:xfrm>
            <a:off x="6174377" y="1863634"/>
            <a:ext cx="0" cy="1297577"/>
          </a:xfrm>
          <a:prstGeom prst="line">
            <a:avLst/>
          </a:prstGeom>
          <a:pattFill prst="wdUpDiag">
            <a:fgClr>
              <a:srgbClr val="FFFF00"/>
            </a:fgClr>
            <a:bgClr>
              <a:schemeClr val="bg1"/>
            </a:bgClr>
          </a:patt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6553200" y="2943497"/>
            <a:ext cx="0" cy="1397725"/>
          </a:xfrm>
          <a:prstGeom prst="line">
            <a:avLst/>
          </a:prstGeom>
          <a:pattFill prst="wdUpDiag">
            <a:fgClr>
              <a:srgbClr val="FFFF00"/>
            </a:fgClr>
            <a:bgClr>
              <a:schemeClr val="bg1"/>
            </a:bgClr>
          </a:patt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>
            <a:off x="6174377" y="3039291"/>
            <a:ext cx="383177" cy="0"/>
          </a:xfrm>
          <a:prstGeom prst="straightConnector1">
            <a:avLst/>
          </a:prstGeom>
          <a:pattFill prst="wdUpDiag">
            <a:fgClr>
              <a:srgbClr val="FFFF00"/>
            </a:fgClr>
            <a:bgClr>
              <a:schemeClr val="bg1"/>
            </a:bgClr>
          </a:pattFill>
          <a:ln w="28575" cap="flat" cmpd="sng" algn="ctr">
            <a:solidFill>
              <a:srgbClr val="00206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6256009" y="2271041"/>
            <a:ext cx="2034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>
                <a:solidFill>
                  <a:srgbClr val="002060"/>
                </a:solidFill>
              </a:rPr>
              <a:t>Change in Lag resulting from different pulse flows with non-linear routing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609600" y="1543050"/>
            <a:ext cx="3854543" cy="501015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" pitchFamily="2" charset="2"/>
              <a:buChar char="n"/>
              <a:defRPr sz="3200">
                <a:solidFill>
                  <a:srgbClr val="01345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n"/>
              <a:defRPr sz="2800">
                <a:solidFill>
                  <a:srgbClr val="01345F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5000"/>
              <a:buFont typeface="Wingdings" pitchFamily="2" charset="2"/>
              <a:buChar char="n"/>
              <a:defRPr sz="2500">
                <a:solidFill>
                  <a:srgbClr val="01345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300">
                <a:solidFill>
                  <a:srgbClr val="01345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>
                <a:solidFill>
                  <a:srgbClr val="01345F"/>
                </a:solidFill>
                <a:latin typeface="+mn-lt"/>
              </a:defRPr>
            </a:lvl9pPr>
          </a:lstStyle>
          <a:p>
            <a:r>
              <a:rPr lang="en-US" sz="2800" b="0" kern="0" dirty="0"/>
              <a:t>Non-linear routing</a:t>
            </a:r>
          </a:p>
          <a:p>
            <a:pPr marL="339725" indent="0">
              <a:buFont typeface="Wingdings" pitchFamily="2" charset="2"/>
              <a:buNone/>
            </a:pPr>
            <a:r>
              <a:rPr lang="en-US" sz="2000" b="0" kern="0" dirty="0"/>
              <a:t>Muskingum-</a:t>
            </a:r>
            <a:r>
              <a:rPr lang="en-US" sz="2000" b="0" kern="0" dirty="0" err="1"/>
              <a:t>Cunge</a:t>
            </a:r>
            <a:r>
              <a:rPr lang="en-US" sz="2000" b="0" kern="0" dirty="0"/>
              <a:t>, Modified </a:t>
            </a:r>
            <a:r>
              <a:rPr lang="en-US" sz="2000" b="0" kern="0" dirty="0" err="1"/>
              <a:t>Puls</a:t>
            </a:r>
            <a:r>
              <a:rPr lang="en-US" sz="2000" b="0" kern="0" dirty="0"/>
              <a:t>, SSARR, Working R&amp;D, Variable </a:t>
            </a:r>
            <a:r>
              <a:rPr lang="en-US" sz="2000" b="0" kern="0" dirty="0" err="1"/>
              <a:t>Lag&amp;K</a:t>
            </a:r>
            <a:endParaRPr lang="en-US" sz="2000" b="0" kern="0" dirty="0"/>
          </a:p>
          <a:p>
            <a:r>
              <a:rPr lang="en-US" sz="2800" b="0" kern="0" dirty="0"/>
              <a:t>Recommendation</a:t>
            </a:r>
          </a:p>
          <a:p>
            <a:pPr marL="339725" indent="0">
              <a:buNone/>
            </a:pPr>
            <a:r>
              <a:rPr lang="en-US" sz="2000" b="0" kern="0" dirty="0"/>
              <a:t>Set pulse flow approximately equal to the expected channel flow between release point and downstream objective when operating for the most important limit</a:t>
            </a:r>
          </a:p>
          <a:p>
            <a:pPr marL="339725" indent="0">
              <a:buFont typeface="Wingdings" pitchFamily="2" charset="2"/>
              <a:buNone/>
            </a:pPr>
            <a:endParaRPr lang="en-US" sz="2000" b="0" kern="0" dirty="0"/>
          </a:p>
        </p:txBody>
      </p:sp>
    </p:spTree>
    <p:extLst>
      <p:ext uri="{BB962C8B-B14F-4D97-AF65-F5344CB8AC3E}">
        <p14:creationId xmlns:p14="http://schemas.microsoft.com/office/powerpoint/2010/main" val="9792410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Tuning pulse flows to improve downstream operation with non-linear routing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3833" t="30744" r="21370" b="29419"/>
          <a:stretch/>
        </p:blipFill>
        <p:spPr>
          <a:xfrm>
            <a:off x="1566451" y="1328058"/>
            <a:ext cx="6445669" cy="2534194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3318" t="8571" r="3479" b="32674"/>
          <a:stretch/>
        </p:blipFill>
        <p:spPr>
          <a:xfrm>
            <a:off x="1018047" y="4028260"/>
            <a:ext cx="7542478" cy="2616380"/>
          </a:xfrm>
          <a:prstGeom prst="rect">
            <a:avLst/>
          </a:prstGeom>
          <a:ln>
            <a:solidFill>
              <a:srgbClr val="002060"/>
            </a:solidFill>
          </a:ln>
        </p:spPr>
      </p:pic>
      <p:cxnSp>
        <p:nvCxnSpPr>
          <p:cNvPr id="8" name="Straight Connector 7"/>
          <p:cNvCxnSpPr/>
          <p:nvPr/>
        </p:nvCxnSpPr>
        <p:spPr bwMode="auto">
          <a:xfrm>
            <a:off x="1881051" y="4380411"/>
            <a:ext cx="496389" cy="0"/>
          </a:xfrm>
          <a:prstGeom prst="line">
            <a:avLst/>
          </a:prstGeom>
          <a:pattFill prst="wdUpDiag">
            <a:fgClr>
              <a:srgbClr val="FFFF00"/>
            </a:fgClr>
            <a:bgClr>
              <a:schemeClr val="bg1"/>
            </a:bgClr>
          </a:pattFill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1894110" y="4680864"/>
            <a:ext cx="496389" cy="0"/>
          </a:xfrm>
          <a:prstGeom prst="line">
            <a:avLst/>
          </a:prstGeom>
          <a:pattFill prst="wdUpDiag">
            <a:fgClr>
              <a:srgbClr val="FFFF00"/>
            </a:fgClr>
            <a:bgClr>
              <a:schemeClr val="bg1"/>
            </a:bgClr>
          </a:patt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2377440" y="4258491"/>
            <a:ext cx="151208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b="0" dirty="0">
                <a:solidFill>
                  <a:srgbClr val="002060"/>
                </a:solidFill>
              </a:rPr>
              <a:t>Before pulse tuning</a:t>
            </a:r>
          </a:p>
          <a:p>
            <a:pPr algn="l"/>
            <a:r>
              <a:rPr lang="en-US" sz="1200" b="0" dirty="0">
                <a:solidFill>
                  <a:srgbClr val="002060"/>
                </a:solidFill>
              </a:rPr>
              <a:t>After pulse tuning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36852" y="1977683"/>
            <a:ext cx="819327" cy="276999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US" sz="1200" b="0" dirty="0"/>
              <a:t>P=800cfs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133480" y="1662627"/>
            <a:ext cx="902684" cy="276999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US" sz="1200" b="0" dirty="0"/>
              <a:t>P=1000cfs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619778" y="2318156"/>
            <a:ext cx="902684" cy="276999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US" sz="1200" b="0" dirty="0"/>
              <a:t>P=2200cfs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944151" y="2179656"/>
            <a:ext cx="910057" cy="276999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US" sz="1200" b="0" dirty="0"/>
              <a:t>DS Control</a:t>
            </a:r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7399179" y="2549977"/>
            <a:ext cx="377575" cy="629150"/>
          </a:xfrm>
          <a:prstGeom prst="straightConnector1">
            <a:avLst/>
          </a:prstGeom>
          <a:pattFill prst="wdUpDiag">
            <a:fgClr>
              <a:srgbClr val="FFFF00"/>
            </a:fgClr>
            <a:bgClr>
              <a:schemeClr val="bg1"/>
            </a:bgClr>
          </a:pattFill>
          <a:ln w="57150" cap="flat" cmpd="sng" algn="ctr">
            <a:solidFill>
              <a:schemeClr val="accent3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4387943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Advanced Options…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0700" y="1601788"/>
            <a:ext cx="525780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5369" y="1320165"/>
            <a:ext cx="3683205" cy="5455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882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Terminology</a:t>
            </a:r>
          </a:p>
        </p:txBody>
      </p:sp>
      <p:sp>
        <p:nvSpPr>
          <p:cNvPr id="6147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en-US" sz="3600" dirty="0"/>
              <a:t>Downstream control:</a:t>
            </a:r>
          </a:p>
          <a:p>
            <a:pPr lvl="1">
              <a:spcBef>
                <a:spcPts val="0"/>
              </a:spcBef>
              <a:buNone/>
            </a:pPr>
            <a:r>
              <a:rPr lang="en-US" sz="3600" b="1" i="1" dirty="0"/>
              <a:t>operate</a:t>
            </a:r>
            <a:r>
              <a:rPr lang="en-US" sz="3600" i="1" dirty="0"/>
              <a:t> to meet an objective at a location downstream from the reservoir</a:t>
            </a:r>
          </a:p>
          <a:p>
            <a:pPr lvl="1">
              <a:buNone/>
            </a:pPr>
            <a:endParaRPr lang="en-US" sz="3200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7238" y="3424238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7238" y="3424238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7238" y="3424238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16038" y="3384550"/>
            <a:ext cx="7094537" cy="33147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l="4866" t="6768" r="3871" b="3237"/>
          <a:stretch/>
        </p:blipFill>
        <p:spPr>
          <a:xfrm>
            <a:off x="4384675" y="2419350"/>
            <a:ext cx="4533900" cy="425819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4209" t="6554" r="1464" b="3050"/>
          <a:stretch/>
        </p:blipFill>
        <p:spPr>
          <a:xfrm>
            <a:off x="7041554" y="1449075"/>
            <a:ext cx="1877021" cy="17132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of Advanced Downstream Control</a:t>
            </a:r>
            <a:r>
              <a:rPr lang="en-US" baseline="0" dirty="0"/>
              <a:t> Options</a:t>
            </a:r>
            <a:endParaRPr lang="en-US" dirty="0"/>
          </a:p>
        </p:txBody>
      </p:sp>
      <p:pic>
        <p:nvPicPr>
          <p:cNvPr id="21" name="Content Placeholder 20"/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4946162" y="5836005"/>
            <a:ext cx="817654" cy="42168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auto">
          <a:xfrm>
            <a:off x="7639050" y="1609725"/>
            <a:ext cx="1036636" cy="133350"/>
          </a:xfrm>
          <a:prstGeom prst="rect">
            <a:avLst/>
          </a:prstGeom>
          <a:noFill/>
          <a:ln w="9525" cap="flat" cmpd="sng" algn="ctr">
            <a:solidFill>
              <a:srgbClr val="00CC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Tahoma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7658100" y="2352675"/>
            <a:ext cx="1036636" cy="133350"/>
          </a:xfrm>
          <a:prstGeom prst="rect">
            <a:avLst/>
          </a:prstGeom>
          <a:noFill/>
          <a:ln w="9525" cap="flat" cmpd="sng" algn="ctr">
            <a:solidFill>
              <a:srgbClr val="00CC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Tahoma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27895" y="2486025"/>
            <a:ext cx="7937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>
                <a:solidFill>
                  <a:srgbClr val="002060"/>
                </a:solidFill>
              </a:rPr>
              <a:t>Release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927895" y="4481770"/>
            <a:ext cx="1179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>
                <a:solidFill>
                  <a:srgbClr val="002060"/>
                </a:solidFill>
              </a:rPr>
              <a:t>Downstream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6729430" y="4600557"/>
            <a:ext cx="1090609" cy="138112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Tahoma" pitchFamily="34" charset="0"/>
              </a:rPr>
              <a:t>Routing Lag</a:t>
            </a:r>
          </a:p>
        </p:txBody>
      </p:sp>
      <p:cxnSp>
        <p:nvCxnSpPr>
          <p:cNvPr id="18" name="Straight Connector 17"/>
          <p:cNvCxnSpPr>
            <a:stCxn id="14" idx="1"/>
          </p:cNvCxnSpPr>
          <p:nvPr/>
        </p:nvCxnSpPr>
        <p:spPr bwMode="auto">
          <a:xfrm flipV="1">
            <a:off x="6729430" y="4048125"/>
            <a:ext cx="0" cy="621488"/>
          </a:xfrm>
          <a:prstGeom prst="line">
            <a:avLst/>
          </a:prstGeom>
          <a:pattFill prst="wdUpDiag">
            <a:fgClr>
              <a:srgbClr val="FFFF00"/>
            </a:fgClr>
            <a:bgClr>
              <a:schemeClr val="bg1"/>
            </a:bgClr>
          </a:pattFill>
          <a:ln w="9525" cap="flat" cmpd="sng" algn="ctr">
            <a:solidFill>
              <a:srgbClr val="00206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 flipV="1">
            <a:off x="7820039" y="4738669"/>
            <a:ext cx="0" cy="361969"/>
          </a:xfrm>
          <a:prstGeom prst="line">
            <a:avLst/>
          </a:prstGeom>
          <a:pattFill prst="wdUpDiag">
            <a:fgClr>
              <a:srgbClr val="FFFF00"/>
            </a:fgClr>
            <a:bgClr>
              <a:schemeClr val="bg1"/>
            </a:bgClr>
          </a:pattFill>
          <a:ln w="9525" cap="flat" cmpd="sng" algn="ctr">
            <a:solidFill>
              <a:srgbClr val="00206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43050"/>
            <a:ext cx="4659086" cy="501015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Correction for Attenuation</a:t>
            </a:r>
          </a:p>
          <a:p>
            <a:r>
              <a:rPr lang="en-US" sz="2000" dirty="0"/>
              <a:t>Option 1 (Lagged Space Adjustment)</a:t>
            </a:r>
          </a:p>
          <a:p>
            <a:pPr marL="339725" indent="0">
              <a:buNone/>
            </a:pPr>
            <a:r>
              <a:rPr lang="en-US" sz="1600" dirty="0"/>
              <a:t>Typically less likely to exceed target</a:t>
            </a:r>
          </a:p>
          <a:p>
            <a:pPr marL="339725" indent="0">
              <a:buNone/>
            </a:pPr>
            <a:r>
              <a:rPr lang="en-US" sz="1600" dirty="0"/>
              <a:t>May cause irregular releases</a:t>
            </a:r>
          </a:p>
          <a:p>
            <a:r>
              <a:rPr lang="en-US" sz="2000" dirty="0"/>
              <a:t>Option 2 (Predictor Corrector)</a:t>
            </a:r>
          </a:p>
          <a:p>
            <a:pPr marL="339725" indent="0">
              <a:buNone/>
            </a:pPr>
            <a:r>
              <a:rPr lang="en-US" sz="1600" dirty="0"/>
              <a:t>May exceed target</a:t>
            </a:r>
          </a:p>
          <a:p>
            <a:pPr marL="339725" indent="0">
              <a:buNone/>
            </a:pPr>
            <a:r>
              <a:rPr lang="en-US" sz="1600" dirty="0"/>
              <a:t>Typically slower then Option 1</a:t>
            </a:r>
            <a:endParaRPr lang="en-US" sz="2000" dirty="0"/>
          </a:p>
          <a:p>
            <a:r>
              <a:rPr lang="en-US" sz="2000" dirty="0"/>
              <a:t>No Correction</a:t>
            </a:r>
          </a:p>
          <a:p>
            <a:pPr marL="339725" indent="0">
              <a:buNone/>
            </a:pPr>
            <a:r>
              <a:rPr lang="en-US" sz="1600" dirty="0"/>
              <a:t>May exceed target significantly</a:t>
            </a:r>
          </a:p>
          <a:p>
            <a:pPr marL="339725" indent="0">
              <a:buNone/>
            </a:pPr>
            <a:r>
              <a:rPr lang="en-US" sz="1600" dirty="0"/>
              <a:t>Fastest method</a:t>
            </a:r>
          </a:p>
          <a:p>
            <a:r>
              <a:rPr lang="en-US" sz="2000" dirty="0"/>
              <a:t>Non-linear routing issues</a:t>
            </a:r>
          </a:p>
          <a:p>
            <a:pPr marL="339725" indent="0">
              <a:buNone/>
            </a:pPr>
            <a:r>
              <a:rPr lang="en-US" sz="1600" dirty="0"/>
              <a:t>All methods will perform </a:t>
            </a:r>
            <a:r>
              <a:rPr lang="en-US" sz="1600"/>
              <a:t>poorly if </a:t>
            </a:r>
            <a:r>
              <a:rPr lang="en-US" sz="1600" dirty="0"/>
              <a:t>lag</a:t>
            </a:r>
          </a:p>
          <a:p>
            <a:pPr marL="574675" indent="0">
              <a:buNone/>
            </a:pPr>
            <a:r>
              <a:rPr lang="en-US" sz="1600" dirty="0"/>
              <a:t>estimate is bad</a:t>
            </a:r>
          </a:p>
          <a:p>
            <a:pPr marL="339725" indent="0">
              <a:buNone/>
            </a:pPr>
            <a:r>
              <a:rPr lang="en-US" sz="1600" dirty="0"/>
              <a:t>Set pulse release near target flow</a:t>
            </a:r>
          </a:p>
          <a:p>
            <a:pPr marL="339725" indent="0">
              <a:buNone/>
            </a:pPr>
            <a:r>
              <a:rPr lang="en-US" sz="1600" dirty="0"/>
              <a:t>More robust logic in upcoming version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04623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Terminology</a:t>
            </a:r>
            <a:endParaRPr lang="en-US" dirty="0"/>
          </a:p>
        </p:txBody>
      </p:sp>
      <p:sp>
        <p:nvSpPr>
          <p:cNvPr id="6147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en-US" sz="3600" dirty="0"/>
              <a:t>Operate:</a:t>
            </a:r>
          </a:p>
          <a:p>
            <a:pPr lvl="1">
              <a:spcBef>
                <a:spcPts val="0"/>
              </a:spcBef>
              <a:buNone/>
            </a:pPr>
            <a:r>
              <a:rPr lang="en-US" sz="3600" i="1" dirty="0"/>
              <a:t>make a decision about something we can control (and act on that decision)</a:t>
            </a:r>
          </a:p>
          <a:p>
            <a:pPr lvl="1"/>
            <a:r>
              <a:rPr lang="en-US" sz="3200" b="1" dirty="0"/>
              <a:t>What</a:t>
            </a:r>
            <a:r>
              <a:rPr lang="en-US" sz="3200" dirty="0"/>
              <a:t> can we control?</a:t>
            </a:r>
          </a:p>
          <a:p>
            <a:pPr lvl="1"/>
            <a:r>
              <a:rPr lang="en-US" sz="3200" b="1" dirty="0"/>
              <a:t>When</a:t>
            </a:r>
            <a:r>
              <a:rPr lang="en-US" sz="3200" dirty="0"/>
              <a:t> is the effect seen? </a:t>
            </a:r>
          </a:p>
          <a:p>
            <a:pPr lvl="1"/>
            <a:r>
              <a:rPr lang="en-US" sz="3200" b="1" dirty="0"/>
              <a:t>How Much </a:t>
            </a:r>
            <a:r>
              <a:rPr lang="en-US" sz="3200" dirty="0"/>
              <a:t>can I release </a:t>
            </a:r>
            <a:r>
              <a:rPr lang="en-US" sz="3200" i="1" dirty="0"/>
              <a:t>now</a:t>
            </a:r>
            <a:r>
              <a:rPr lang="en-US" sz="3200" dirty="0"/>
              <a:t> so that the objective is met </a:t>
            </a:r>
            <a:r>
              <a:rPr lang="en-US" sz="3200" i="1" dirty="0"/>
              <a:t>when</a:t>
            </a:r>
            <a:r>
              <a:rPr lang="en-US" sz="3200" dirty="0"/>
              <a:t> the released water arrives at the downstream location?</a:t>
            </a:r>
          </a:p>
          <a:p>
            <a:pPr lvl="1"/>
            <a:endParaRPr lang="en-US" sz="3200" i="1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7238" y="3424238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7238" y="3424238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7238" y="3424238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Terminology</a:t>
            </a:r>
            <a:endParaRPr lang="en-US" dirty="0"/>
          </a:p>
        </p:txBody>
      </p:sp>
      <p:sp>
        <p:nvSpPr>
          <p:cNvPr id="6147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en-US" sz="3600" dirty="0"/>
              <a:t>(Downstream) Objectives:</a:t>
            </a:r>
          </a:p>
          <a:p>
            <a:pPr lvl="1">
              <a:spcBef>
                <a:spcPts val="0"/>
              </a:spcBef>
            </a:pPr>
            <a:r>
              <a:rPr lang="en-US" sz="3200" i="1" dirty="0"/>
              <a:t>Minimum or Maximum flow or stage</a:t>
            </a:r>
          </a:p>
          <a:p>
            <a:pPr lvl="1">
              <a:spcBef>
                <a:spcPts val="0"/>
              </a:spcBef>
            </a:pPr>
            <a:r>
              <a:rPr lang="en-US" sz="3200" i="1" dirty="0">
                <a:solidFill>
                  <a:srgbClr val="808080"/>
                </a:solidFill>
              </a:rPr>
              <a:t>rate-of-change in flow or stage </a:t>
            </a:r>
          </a:p>
          <a:p>
            <a:pPr lvl="1">
              <a:spcBef>
                <a:spcPts val="0"/>
              </a:spcBef>
              <a:buNone/>
            </a:pPr>
            <a:r>
              <a:rPr lang="en-US" sz="3200" i="1" dirty="0"/>
              <a:t>…at the control point.</a:t>
            </a:r>
          </a:p>
          <a:p>
            <a:pPr>
              <a:spcBef>
                <a:spcPts val="1200"/>
              </a:spcBef>
              <a:buNone/>
            </a:pPr>
            <a:r>
              <a:rPr lang="en-US" sz="3600" dirty="0"/>
              <a:t>Control Point:</a:t>
            </a:r>
          </a:p>
          <a:p>
            <a:pPr lvl="1">
              <a:spcBef>
                <a:spcPts val="0"/>
              </a:spcBef>
              <a:buNone/>
            </a:pPr>
            <a:r>
              <a:rPr lang="en-US" sz="3200" i="1" dirty="0"/>
              <a:t>The downstream location for which the reservoir is trying to operate - usually an active gage location</a:t>
            </a:r>
          </a:p>
          <a:p>
            <a:pPr lvl="1"/>
            <a:endParaRPr lang="en-US" sz="3200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7238" y="3424238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7238" y="3424238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7238" y="3424238"/>
            <a:ext cx="7937" cy="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07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Information needed…</a:t>
            </a:r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9599" y="1663700"/>
            <a:ext cx="4192837" cy="4640318"/>
          </a:xfrm>
          <a:ln>
            <a:solidFill>
              <a:schemeClr val="accent1"/>
            </a:solidFill>
          </a:ln>
        </p:spPr>
      </p:pic>
      <p:sp>
        <p:nvSpPr>
          <p:cNvPr id="7172" name="Rectangle 2078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DS Objective(s)</a:t>
            </a:r>
          </a:p>
          <a:p>
            <a:r>
              <a:rPr lang="en-US" dirty="0"/>
              <a:t>Current </a:t>
            </a:r>
            <a:r>
              <a:rPr lang="en-US" dirty="0">
                <a:solidFill>
                  <a:srgbClr val="C00000"/>
                </a:solidFill>
              </a:rPr>
              <a:t>+ </a:t>
            </a:r>
            <a:r>
              <a:rPr lang="en-US" b="1" dirty="0">
                <a:solidFill>
                  <a:srgbClr val="C00000"/>
                </a:solidFill>
              </a:rPr>
              <a:t>future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/>
              <a:t>local inflows</a:t>
            </a:r>
          </a:p>
          <a:p>
            <a:r>
              <a:rPr lang="en-US" dirty="0"/>
              <a:t>Routing time and attenuation impacts</a:t>
            </a:r>
          </a:p>
          <a:p>
            <a:r>
              <a:rPr lang="en-US" dirty="0"/>
              <a:t>Releases from other reservoirs that affect flow/stage at the control point</a:t>
            </a:r>
          </a:p>
        </p:txBody>
      </p:sp>
      <p:sp>
        <p:nvSpPr>
          <p:cNvPr id="7173" name="Rectangle 2064"/>
          <p:cNvSpPr>
            <a:spLocks noChangeArrowheads="1"/>
          </p:cNvSpPr>
          <p:nvPr/>
        </p:nvSpPr>
        <p:spPr bwMode="auto">
          <a:xfrm>
            <a:off x="1447800" y="4622800"/>
            <a:ext cx="228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…About those flows!!!</a:t>
            </a:r>
          </a:p>
        </p:txBody>
      </p:sp>
      <p:sp>
        <p:nvSpPr>
          <p:cNvPr id="8195" name="Rectangle 1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3600" dirty="0"/>
              <a:t>Foresight! </a:t>
            </a:r>
            <a:r>
              <a:rPr lang="en-US" sz="3600" dirty="0">
                <a:solidFill>
                  <a:srgbClr val="C00000"/>
                </a:solidFill>
              </a:rPr>
              <a:t>Foresight!</a:t>
            </a:r>
            <a:r>
              <a:rPr lang="en-US" sz="3600" dirty="0"/>
              <a:t> </a:t>
            </a:r>
            <a:r>
              <a:rPr lang="en-US" sz="3600" dirty="0">
                <a:solidFill>
                  <a:srgbClr val="FF0000"/>
                </a:solidFill>
              </a:rPr>
              <a:t>Foresight!</a:t>
            </a:r>
          </a:p>
          <a:p>
            <a:pPr>
              <a:lnSpc>
                <a:spcPts val="3200"/>
              </a:lnSpc>
              <a:buNone/>
            </a:pPr>
            <a:r>
              <a:rPr lang="en-US" dirty="0"/>
              <a:t>Foresight: </a:t>
            </a:r>
            <a:r>
              <a:rPr lang="en-US" i="1" dirty="0"/>
              <a:t>What you know (or assume) about the future will guide how you determine releases to meet downstream objectives.</a:t>
            </a:r>
          </a:p>
          <a:p>
            <a:pPr marL="400050" lvl="1">
              <a:lnSpc>
                <a:spcPts val="3200"/>
              </a:lnSpc>
              <a:spcBef>
                <a:spcPts val="1200"/>
              </a:spcBef>
            </a:pPr>
            <a:r>
              <a:rPr lang="en-US" sz="3200" dirty="0"/>
              <a:t>HEC-ResSim uses </a:t>
            </a:r>
            <a:r>
              <a:rPr lang="en-US" sz="3200" dirty="0">
                <a:solidFill>
                  <a:srgbClr val="FF0000"/>
                </a:solidFill>
              </a:rPr>
              <a:t>limited perfect foresight</a:t>
            </a:r>
            <a:r>
              <a:rPr lang="en-US" sz="3200" dirty="0"/>
              <a:t>…</a:t>
            </a:r>
          </a:p>
          <a:p>
            <a:pPr marL="400050" lvl="1">
              <a:lnSpc>
                <a:spcPts val="3200"/>
              </a:lnSpc>
              <a:buNone/>
            </a:pPr>
            <a:r>
              <a:rPr lang="en-US" sz="3200" dirty="0"/>
              <a:t>	(It “knows” the exact </a:t>
            </a:r>
            <a:r>
              <a:rPr lang="en-US" sz="3200" b="1" dirty="0"/>
              <a:t>local</a:t>
            </a:r>
            <a:r>
              <a:rPr lang="en-US" sz="3200" dirty="0"/>
              <a:t> flows for a future period that affect the release decision.  That future period is based on the </a:t>
            </a:r>
            <a:r>
              <a:rPr lang="en-US" sz="3200" b="1" dirty="0"/>
              <a:t>routing time </a:t>
            </a:r>
            <a:r>
              <a:rPr lang="en-US" sz="3200" dirty="0"/>
              <a:t>between the reservoir and the control point.)</a:t>
            </a:r>
          </a:p>
        </p:txBody>
      </p:sp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441325" y="2455863"/>
            <a:ext cx="641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 algn="l">
              <a:spcBef>
                <a:spcPct val="20000"/>
              </a:spcBef>
              <a:buClr>
                <a:schemeClr val="hlink"/>
              </a:buClr>
              <a:buSzPct val="55000"/>
              <a:buFont typeface="Wingdings" pitchFamily="2" charset="2"/>
              <a:buNone/>
            </a:pPr>
            <a:endParaRPr lang="en-US" sz="2000" b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Examples of…</a:t>
            </a:r>
            <a:br>
              <a:rPr lang="en-US"/>
            </a:br>
            <a:r>
              <a:rPr lang="en-US"/>
              <a:t>Downstream Constraints</a:t>
            </a:r>
            <a:endParaRPr lang="en-US" dirty="0"/>
          </a:p>
        </p:txBody>
      </p:sp>
      <p:sp>
        <p:nvSpPr>
          <p:cNvPr id="9218" name="Rectangle 8"/>
          <p:cNvSpPr>
            <a:spLocks noGrp="1" noChangeArrowheads="1"/>
          </p:cNvSpPr>
          <p:nvPr>
            <p:ph type="body" sz="half" idx="1"/>
          </p:nvPr>
        </p:nvSpPr>
        <p:spPr/>
        <p:txBody>
          <a:bodyPr anchor="t" anchorCtr="0"/>
          <a:lstStyle/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“4600 </a:t>
            </a:r>
            <a:r>
              <a:rPr lang="en-US" sz="2800" dirty="0" err="1"/>
              <a:t>cfs</a:t>
            </a:r>
            <a:r>
              <a:rPr lang="en-US" sz="2800" dirty="0"/>
              <a:t> is needed in the Alabama River at Coosa to maintain navigation.” </a:t>
            </a:r>
            <a:endParaRPr lang="en-US" sz="2400" i="1" dirty="0"/>
          </a:p>
          <a:p>
            <a:pPr marL="0" indent="0">
              <a:buNone/>
            </a:pPr>
            <a:endParaRPr lang="en-US" sz="2800" i="1" dirty="0"/>
          </a:p>
        </p:txBody>
      </p:sp>
      <p:pic>
        <p:nvPicPr>
          <p:cNvPr id="3078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67526" y="2138601"/>
            <a:ext cx="3819048" cy="3819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Examples of…</a:t>
            </a:r>
            <a:br>
              <a:rPr lang="en-US"/>
            </a:br>
            <a:r>
              <a:rPr lang="en-US"/>
              <a:t>Downstream Constraints</a:t>
            </a:r>
            <a:endParaRPr lang="en-US" dirty="0"/>
          </a:p>
        </p:txBody>
      </p:sp>
      <p:sp>
        <p:nvSpPr>
          <p:cNvPr id="9218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543050"/>
            <a:ext cx="3873500" cy="5010150"/>
          </a:xfrm>
        </p:spPr>
        <p:txBody>
          <a:bodyPr anchor="ctr" anchorCtr="0"/>
          <a:lstStyle/>
          <a:p>
            <a:pPr marL="0" indent="0">
              <a:lnSpc>
                <a:spcPts val="2800"/>
              </a:lnSpc>
              <a:buNone/>
            </a:pPr>
            <a:r>
              <a:rPr lang="en-US" sz="2800" dirty="0"/>
              <a:t>“The risk of failure of the  </a:t>
            </a:r>
            <a:r>
              <a:rPr lang="en-US" sz="2800" dirty="0" err="1"/>
              <a:t>Birchbank</a:t>
            </a:r>
            <a:r>
              <a:rPr lang="en-US" sz="2800" dirty="0"/>
              <a:t> levees is acceptably low until flows exceed 225,000 </a:t>
            </a:r>
            <a:r>
              <a:rPr lang="en-US" sz="2800" dirty="0" err="1"/>
              <a:t>cfs</a:t>
            </a:r>
            <a:r>
              <a:rPr lang="en-US" sz="2800" dirty="0"/>
              <a:t> at which point the risk increases greatly.  Therefore, both local and system flood control storage at Arrow Lakes will be used to manage flows in the Columbia River at </a:t>
            </a:r>
            <a:r>
              <a:rPr lang="en-US" sz="2800" dirty="0" err="1"/>
              <a:t>Birchbank</a:t>
            </a:r>
            <a:r>
              <a:rPr lang="en-US" sz="2800" dirty="0"/>
              <a:t> to not exceed 225,000 </a:t>
            </a:r>
            <a:r>
              <a:rPr lang="en-US" sz="2800" dirty="0" err="1"/>
              <a:t>cfs</a:t>
            </a:r>
            <a:r>
              <a:rPr lang="en-US" sz="2800" dirty="0"/>
              <a:t>.” </a:t>
            </a:r>
            <a:endParaRPr lang="en-US" sz="2800" i="1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38700" y="1708970"/>
            <a:ext cx="4076700" cy="4678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2_Layers">
  <a:themeElements>
    <a:clrScheme name="2_Layers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2_Layers">
      <a:majorFont>
        <a:latin typeface="Book Antiqu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pattFill prst="wdUpDiag">
          <a:fgClr>
            <a:srgbClr val="FFFF00"/>
          </a:fgClr>
          <a:bgClr>
            <a:schemeClr val="bg1"/>
          </a:bgClr>
        </a:pattFill>
        <a:ln w="9525" cap="flat" cmpd="sng" algn="ctr">
          <a:solidFill>
            <a:srgbClr val="00CC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pattFill prst="wdUpDiag">
          <a:fgClr>
            <a:srgbClr val="FFFF00"/>
          </a:fgClr>
          <a:bgClr>
            <a:schemeClr val="bg1"/>
          </a:bgClr>
        </a:pattFill>
        <a:ln w="9525" cap="flat" cmpd="sng" algn="ctr">
          <a:solidFill>
            <a:srgbClr val="00CC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2_Layers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ayers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ayers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ayers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Layers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Layers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30081</TotalTime>
  <Words>1579</Words>
  <Application>Microsoft Office PowerPoint</Application>
  <PresentationFormat>On-screen Show (4:3)</PresentationFormat>
  <Paragraphs>298</Paragraphs>
  <Slides>30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Arial</vt:lpstr>
      <vt:lpstr>Book Antiqua</vt:lpstr>
      <vt:lpstr>Calibri</vt:lpstr>
      <vt:lpstr>Comic Sans MS</vt:lpstr>
      <vt:lpstr>Garamond</vt:lpstr>
      <vt:lpstr>Tahoma</vt:lpstr>
      <vt:lpstr>Times New Roman</vt:lpstr>
      <vt:lpstr>Wingdings</vt:lpstr>
      <vt:lpstr>2_Layers</vt:lpstr>
      <vt:lpstr>Operation for  Downstream Objectives</vt:lpstr>
      <vt:lpstr>Outline</vt:lpstr>
      <vt:lpstr>Terminology</vt:lpstr>
      <vt:lpstr>Terminology</vt:lpstr>
      <vt:lpstr>Terminology</vt:lpstr>
      <vt:lpstr>Information needed…</vt:lpstr>
      <vt:lpstr>…About those flows!!!</vt:lpstr>
      <vt:lpstr>Examples of… Downstream Constraints</vt:lpstr>
      <vt:lpstr>Examples of… Downstream Constraints</vt:lpstr>
      <vt:lpstr>Examples of… Downstream Constraints</vt:lpstr>
      <vt:lpstr>Specifying Operations</vt:lpstr>
      <vt:lpstr>Creating a Downstream Rule…</vt:lpstr>
      <vt:lpstr>Creating a Downstream Rule…</vt:lpstr>
      <vt:lpstr>Creating a Downstream Rule…</vt:lpstr>
      <vt:lpstr>Creating a Downstream Rule…</vt:lpstr>
      <vt:lpstr>More about…     Downstream Control Rules</vt:lpstr>
      <vt:lpstr>Back-routing calculation…   Example 1</vt:lpstr>
      <vt:lpstr>Back-routing calculation…   Example 2</vt:lpstr>
      <vt:lpstr>Defining Rule Priority</vt:lpstr>
      <vt:lpstr>Rule Logic - revisited</vt:lpstr>
      <vt:lpstr>Rule Logic - revisited</vt:lpstr>
      <vt:lpstr>Rule Logic - revisited</vt:lpstr>
      <vt:lpstr>Take-home points</vt:lpstr>
      <vt:lpstr>Advanced Topic – Pulse Flows</vt:lpstr>
      <vt:lpstr>Pulse Flow Options</vt:lpstr>
      <vt:lpstr>The pulse flows…</vt:lpstr>
      <vt:lpstr>Effect of non-linear routing</vt:lpstr>
      <vt:lpstr>Tuning pulse flows to improve downstream operation with non-linear routing</vt:lpstr>
      <vt:lpstr>Advanced Options…</vt:lpstr>
      <vt:lpstr>Comparison of Advanced Downstream Control Options</vt:lpstr>
    </vt:vector>
  </TitlesOfParts>
  <Company>HEC, USACE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Downstream Ops with ResSim</dc:title>
  <dc:creator>Klipsch, Faber</dc:creator>
  <cp:lastModifiedBy>John DeGeorge</cp:lastModifiedBy>
  <cp:revision>653</cp:revision>
  <cp:lastPrinted>2016-02-04T18:25:41Z</cp:lastPrinted>
  <dcterms:created xsi:type="dcterms:W3CDTF">2000-06-12T16:30:25Z</dcterms:created>
  <dcterms:modified xsi:type="dcterms:W3CDTF">2022-01-05T22:05:38Z</dcterms:modified>
</cp:coreProperties>
</file>