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60" r:id="rId1"/>
  </p:sldMasterIdLst>
  <p:notesMasterIdLst>
    <p:notesMasterId r:id="rId36"/>
  </p:notesMasterIdLst>
  <p:handoutMasterIdLst>
    <p:handoutMasterId r:id="rId37"/>
  </p:handoutMasterIdLst>
  <p:sldIdLst>
    <p:sldId id="256" r:id="rId2"/>
    <p:sldId id="257" r:id="rId3"/>
    <p:sldId id="285" r:id="rId4"/>
    <p:sldId id="259" r:id="rId5"/>
    <p:sldId id="260" r:id="rId6"/>
    <p:sldId id="261" r:id="rId7"/>
    <p:sldId id="262" r:id="rId8"/>
    <p:sldId id="263" r:id="rId9"/>
    <p:sldId id="264" r:id="rId10"/>
    <p:sldId id="265" r:id="rId11"/>
    <p:sldId id="290" r:id="rId12"/>
    <p:sldId id="268" r:id="rId13"/>
    <p:sldId id="266" r:id="rId14"/>
    <p:sldId id="258" r:id="rId15"/>
    <p:sldId id="296" r:id="rId16"/>
    <p:sldId id="294" r:id="rId17"/>
    <p:sldId id="286" r:id="rId18"/>
    <p:sldId id="280" r:id="rId19"/>
    <p:sldId id="282" r:id="rId20"/>
    <p:sldId id="283" r:id="rId21"/>
    <p:sldId id="269" r:id="rId22"/>
    <p:sldId id="288" r:id="rId23"/>
    <p:sldId id="270" r:id="rId24"/>
    <p:sldId id="278" r:id="rId25"/>
    <p:sldId id="277" r:id="rId26"/>
    <p:sldId id="276" r:id="rId27"/>
    <p:sldId id="273" r:id="rId28"/>
    <p:sldId id="289" r:id="rId29"/>
    <p:sldId id="272" r:id="rId30"/>
    <p:sldId id="274" r:id="rId31"/>
    <p:sldId id="291" r:id="rId32"/>
    <p:sldId id="292" r:id="rId33"/>
    <p:sldId id="293" r:id="rId34"/>
    <p:sldId id="284" r:id="rId35"/>
  </p:sldIdLst>
  <p:sldSz cx="9144000" cy="6858000" type="screen4x3"/>
  <p:notesSz cx="7315200" cy="9601200"/>
  <p:defaultTextStyle>
    <a:defPPr>
      <a:defRPr lang="en-US"/>
    </a:defPPr>
    <a:lvl1pPr algn="l" rtl="0" fontAlgn="base">
      <a:spcBef>
        <a:spcPct val="0"/>
      </a:spcBef>
      <a:spcAft>
        <a:spcPct val="0"/>
      </a:spcAft>
      <a:defRPr sz="2800" kern="1200">
        <a:solidFill>
          <a:srgbClr val="01345F"/>
        </a:solidFill>
        <a:latin typeface="Arial" charset="0"/>
        <a:ea typeface="+mn-ea"/>
        <a:cs typeface="+mn-cs"/>
      </a:defRPr>
    </a:lvl1pPr>
    <a:lvl2pPr marL="457200" algn="l" rtl="0" fontAlgn="base">
      <a:spcBef>
        <a:spcPct val="0"/>
      </a:spcBef>
      <a:spcAft>
        <a:spcPct val="0"/>
      </a:spcAft>
      <a:defRPr sz="2800" kern="1200">
        <a:solidFill>
          <a:srgbClr val="01345F"/>
        </a:solidFill>
        <a:latin typeface="Arial" charset="0"/>
        <a:ea typeface="+mn-ea"/>
        <a:cs typeface="+mn-cs"/>
      </a:defRPr>
    </a:lvl2pPr>
    <a:lvl3pPr marL="914400" algn="l" rtl="0" fontAlgn="base">
      <a:spcBef>
        <a:spcPct val="0"/>
      </a:spcBef>
      <a:spcAft>
        <a:spcPct val="0"/>
      </a:spcAft>
      <a:defRPr sz="2800" kern="1200">
        <a:solidFill>
          <a:srgbClr val="01345F"/>
        </a:solidFill>
        <a:latin typeface="Arial" charset="0"/>
        <a:ea typeface="+mn-ea"/>
        <a:cs typeface="+mn-cs"/>
      </a:defRPr>
    </a:lvl3pPr>
    <a:lvl4pPr marL="1371600" algn="l" rtl="0" fontAlgn="base">
      <a:spcBef>
        <a:spcPct val="0"/>
      </a:spcBef>
      <a:spcAft>
        <a:spcPct val="0"/>
      </a:spcAft>
      <a:defRPr sz="2800" kern="1200">
        <a:solidFill>
          <a:srgbClr val="01345F"/>
        </a:solidFill>
        <a:latin typeface="Arial" charset="0"/>
        <a:ea typeface="+mn-ea"/>
        <a:cs typeface="+mn-cs"/>
      </a:defRPr>
    </a:lvl4pPr>
    <a:lvl5pPr marL="1828800" algn="l" rtl="0" fontAlgn="base">
      <a:spcBef>
        <a:spcPct val="0"/>
      </a:spcBef>
      <a:spcAft>
        <a:spcPct val="0"/>
      </a:spcAft>
      <a:defRPr sz="2800" kern="1200">
        <a:solidFill>
          <a:srgbClr val="01345F"/>
        </a:solidFill>
        <a:latin typeface="Arial" charset="0"/>
        <a:ea typeface="+mn-ea"/>
        <a:cs typeface="+mn-cs"/>
      </a:defRPr>
    </a:lvl5pPr>
    <a:lvl6pPr marL="2286000" algn="l" defTabSz="914400" rtl="0" eaLnBrk="1" latinLnBrk="0" hangingPunct="1">
      <a:defRPr sz="2800" kern="1200">
        <a:solidFill>
          <a:srgbClr val="01345F"/>
        </a:solidFill>
        <a:latin typeface="Arial" charset="0"/>
        <a:ea typeface="+mn-ea"/>
        <a:cs typeface="+mn-cs"/>
      </a:defRPr>
    </a:lvl6pPr>
    <a:lvl7pPr marL="2743200" algn="l" defTabSz="914400" rtl="0" eaLnBrk="1" latinLnBrk="0" hangingPunct="1">
      <a:defRPr sz="2800" kern="1200">
        <a:solidFill>
          <a:srgbClr val="01345F"/>
        </a:solidFill>
        <a:latin typeface="Arial" charset="0"/>
        <a:ea typeface="+mn-ea"/>
        <a:cs typeface="+mn-cs"/>
      </a:defRPr>
    </a:lvl7pPr>
    <a:lvl8pPr marL="3200400" algn="l" defTabSz="914400" rtl="0" eaLnBrk="1" latinLnBrk="0" hangingPunct="1">
      <a:defRPr sz="2800" kern="1200">
        <a:solidFill>
          <a:srgbClr val="01345F"/>
        </a:solidFill>
        <a:latin typeface="Arial" charset="0"/>
        <a:ea typeface="+mn-ea"/>
        <a:cs typeface="+mn-cs"/>
      </a:defRPr>
    </a:lvl8pPr>
    <a:lvl9pPr marL="3657600" algn="l" defTabSz="914400" rtl="0" eaLnBrk="1" latinLnBrk="0" hangingPunct="1">
      <a:defRPr sz="2800" kern="1200">
        <a:solidFill>
          <a:srgbClr val="01345F"/>
        </a:solidFill>
        <a:latin typeface="Arial" charset="0"/>
        <a:ea typeface="+mn-ea"/>
        <a:cs typeface="+mn-cs"/>
      </a:defRPr>
    </a:lvl9pPr>
  </p:defaultTextStyle>
  <p:extLst>
    <p:ext uri="{EFAFB233-063F-42B5-8137-9DF3F51BA10A}">
      <p15:sldGuideLst xmlns:p15="http://schemas.microsoft.com/office/powerpoint/2012/main">
        <p15:guide id="1" orient="horz" pos="2064">
          <p15:clr>
            <a:srgbClr val="A4A3A4"/>
          </p15:clr>
        </p15:guide>
        <p15:guide id="2" pos="2880">
          <p15:clr>
            <a:srgbClr val="A4A3A4"/>
          </p15:clr>
        </p15:guide>
      </p15:sldGuideLst>
    </p:ext>
    <p:ext uri="{2D200454-40CA-4A62-9FC3-DE9A4176ACB9}">
      <p15:notesGuideLst xmlns:p15="http://schemas.microsoft.com/office/powerpoint/2012/main">
        <p15:guide id="1" orient="horz" pos="3023">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B7B7B"/>
    <a:srgbClr val="014985"/>
    <a:srgbClr val="0000FF"/>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46" autoAdjust="0"/>
    <p:restoredTop sz="76733" autoAdjust="0"/>
  </p:normalViewPr>
  <p:slideViewPr>
    <p:cSldViewPr showGuides="1">
      <p:cViewPr>
        <p:scale>
          <a:sx n="66" d="100"/>
          <a:sy n="66" d="100"/>
        </p:scale>
        <p:origin x="379" y="-106"/>
      </p:cViewPr>
      <p:guideLst>
        <p:guide orient="horz" pos="2064"/>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95" d="100"/>
          <a:sy n="95" d="100"/>
        </p:scale>
        <p:origin x="2430" y="96"/>
      </p:cViewPr>
      <p:guideLst>
        <p:guide orient="horz" pos="3023"/>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7218" name="Rectangle 2"/>
          <p:cNvSpPr>
            <a:spLocks noGrp="1" noChangeArrowheads="1"/>
          </p:cNvSpPr>
          <p:nvPr>
            <p:ph type="hdr" sz="quarter"/>
          </p:nvPr>
        </p:nvSpPr>
        <p:spPr bwMode="auto">
          <a:xfrm>
            <a:off x="304800" y="231508"/>
            <a:ext cx="3192462" cy="473075"/>
          </a:xfrm>
          <a:prstGeom prst="rect">
            <a:avLst/>
          </a:prstGeom>
          <a:noFill/>
          <a:ln w="9525">
            <a:noFill/>
            <a:miter lim="800000"/>
            <a:headEnd/>
            <a:tailEnd/>
          </a:ln>
          <a:effectLst/>
        </p:spPr>
        <p:txBody>
          <a:bodyPr vert="horz" wrap="square" lIns="94903" tIns="47454" rIns="94903" bIns="47454" numCol="1" anchor="t" anchorCtr="0" compatLnSpc="1">
            <a:prstTxWarp prst="textNoShape">
              <a:avLst/>
            </a:prstTxWarp>
          </a:bodyPr>
          <a:lstStyle>
            <a:lvl1pPr defTabSz="947738" eaLnBrk="0" hangingPunct="0">
              <a:defRPr sz="1200">
                <a:solidFill>
                  <a:schemeClr val="tx1"/>
                </a:solidFill>
                <a:latin typeface="Tahoma" pitchFamily="34" charset="0"/>
              </a:defRPr>
            </a:lvl1pPr>
          </a:lstStyle>
          <a:p>
            <a:pPr>
              <a:defRPr/>
            </a:pPr>
            <a:r>
              <a:rPr lang="en-US" dirty="0"/>
              <a:t>Scripting HEC-</a:t>
            </a:r>
            <a:r>
              <a:rPr lang="en-US" dirty="0" err="1"/>
              <a:t>ResSim</a:t>
            </a:r>
            <a:r>
              <a:rPr lang="en-US" dirty="0"/>
              <a:t> with </a:t>
            </a:r>
            <a:r>
              <a:rPr lang="en-US" dirty="0" err="1"/>
              <a:t>Jython</a:t>
            </a:r>
            <a:endParaRPr lang="en-US" dirty="0"/>
          </a:p>
        </p:txBody>
      </p:sp>
      <p:sp>
        <p:nvSpPr>
          <p:cNvPr id="137219" name="Rectangle 3"/>
          <p:cNvSpPr>
            <a:spLocks noGrp="1" noChangeArrowheads="1"/>
          </p:cNvSpPr>
          <p:nvPr>
            <p:ph type="dt" sz="quarter" idx="1"/>
          </p:nvPr>
        </p:nvSpPr>
        <p:spPr bwMode="auto">
          <a:xfrm>
            <a:off x="3810000" y="239357"/>
            <a:ext cx="3194050" cy="476250"/>
          </a:xfrm>
          <a:prstGeom prst="rect">
            <a:avLst/>
          </a:prstGeom>
          <a:noFill/>
          <a:ln w="9525">
            <a:noFill/>
            <a:miter lim="800000"/>
            <a:headEnd/>
            <a:tailEnd/>
          </a:ln>
          <a:effectLst/>
        </p:spPr>
        <p:txBody>
          <a:bodyPr vert="horz" wrap="square" lIns="94903" tIns="47454" rIns="94903" bIns="47454" numCol="1" anchor="t" anchorCtr="0" compatLnSpc="1">
            <a:prstTxWarp prst="textNoShape">
              <a:avLst/>
            </a:prstTxWarp>
          </a:bodyPr>
          <a:lstStyle>
            <a:lvl1pPr algn="r" defTabSz="947738" eaLnBrk="0" hangingPunct="0">
              <a:defRPr sz="1200">
                <a:solidFill>
                  <a:schemeClr val="tx1"/>
                </a:solidFill>
                <a:latin typeface="Tahoma" pitchFamily="34" charset="0"/>
              </a:defRPr>
            </a:lvl1pPr>
          </a:lstStyle>
          <a:p>
            <a:pPr>
              <a:defRPr/>
            </a:pPr>
            <a:r>
              <a:rPr lang="en-US" dirty="0"/>
              <a:t>4.5-L-19</a:t>
            </a:r>
          </a:p>
        </p:txBody>
      </p:sp>
      <p:sp>
        <p:nvSpPr>
          <p:cNvPr id="137220" name="Rectangle 4"/>
          <p:cNvSpPr>
            <a:spLocks noGrp="1" noChangeArrowheads="1"/>
          </p:cNvSpPr>
          <p:nvPr>
            <p:ph type="ftr" sz="quarter" idx="2"/>
          </p:nvPr>
        </p:nvSpPr>
        <p:spPr bwMode="auto">
          <a:xfrm>
            <a:off x="304800" y="8887808"/>
            <a:ext cx="3192463" cy="473075"/>
          </a:xfrm>
          <a:prstGeom prst="rect">
            <a:avLst/>
          </a:prstGeom>
          <a:noFill/>
          <a:ln w="9525">
            <a:noFill/>
            <a:miter lim="800000"/>
            <a:headEnd/>
            <a:tailEnd/>
          </a:ln>
          <a:effectLst/>
        </p:spPr>
        <p:txBody>
          <a:bodyPr vert="horz" wrap="square" lIns="94903" tIns="47454" rIns="94903" bIns="47454" numCol="1" anchor="b" anchorCtr="0" compatLnSpc="1">
            <a:prstTxWarp prst="textNoShape">
              <a:avLst/>
            </a:prstTxWarp>
          </a:bodyPr>
          <a:lstStyle>
            <a:lvl1pPr defTabSz="947738" eaLnBrk="0" hangingPunct="0">
              <a:defRPr sz="1200">
                <a:solidFill>
                  <a:schemeClr val="tx1"/>
                </a:solidFill>
                <a:latin typeface="Tahoma" pitchFamily="34" charset="0"/>
              </a:defRPr>
            </a:lvl1pPr>
          </a:lstStyle>
          <a:p>
            <a:pPr>
              <a:defRPr/>
            </a:pPr>
            <a:r>
              <a:rPr lang="en-US" dirty="0"/>
              <a:t>O’Connell</a:t>
            </a:r>
          </a:p>
        </p:txBody>
      </p:sp>
      <p:sp>
        <p:nvSpPr>
          <p:cNvPr id="137221" name="Rectangle 5"/>
          <p:cNvSpPr>
            <a:spLocks noGrp="1" noChangeArrowheads="1"/>
          </p:cNvSpPr>
          <p:nvPr>
            <p:ph type="sldNum" sz="quarter" idx="3"/>
          </p:nvPr>
        </p:nvSpPr>
        <p:spPr bwMode="auto">
          <a:xfrm>
            <a:off x="3810000" y="8887809"/>
            <a:ext cx="3192462" cy="473075"/>
          </a:xfrm>
          <a:prstGeom prst="rect">
            <a:avLst/>
          </a:prstGeom>
          <a:noFill/>
          <a:ln w="9525">
            <a:noFill/>
            <a:miter lim="800000"/>
            <a:headEnd/>
            <a:tailEnd/>
          </a:ln>
          <a:effectLst/>
        </p:spPr>
        <p:txBody>
          <a:bodyPr vert="horz" wrap="square" lIns="94903" tIns="47454" rIns="94903" bIns="47454" numCol="1" anchor="b" anchorCtr="0" compatLnSpc="1">
            <a:prstTxWarp prst="textNoShape">
              <a:avLst/>
            </a:prstTxWarp>
          </a:bodyPr>
          <a:lstStyle>
            <a:lvl1pPr algn="r" defTabSz="947738" eaLnBrk="0" hangingPunct="0">
              <a:defRPr sz="1200">
                <a:solidFill>
                  <a:schemeClr val="tx1"/>
                </a:solidFill>
                <a:latin typeface="Times New Roman" pitchFamily="18" charset="0"/>
              </a:defRPr>
            </a:lvl1pPr>
          </a:lstStyle>
          <a:p>
            <a:pPr>
              <a:defRPr/>
            </a:pPr>
            <a:endParaRPr lang="en-US"/>
          </a:p>
          <a:p>
            <a:pPr>
              <a:defRPr/>
            </a:pPr>
            <a:fld id="{2CC04F88-4336-411B-96E3-7E96122A6F1F}" type="slidenum">
              <a:rPr lang="en-US"/>
              <a:pPr>
                <a:defRPr/>
              </a:pPr>
              <a:t>‹#›</a:t>
            </a:fld>
            <a:endParaRPr lang="en-US"/>
          </a:p>
        </p:txBody>
      </p:sp>
    </p:spTree>
    <p:extLst>
      <p:ext uri="{BB962C8B-B14F-4D97-AF65-F5344CB8AC3E}">
        <p14:creationId xmlns:p14="http://schemas.microsoft.com/office/powerpoint/2010/main" val="197054069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3171825" cy="481013"/>
          </a:xfrm>
          <a:prstGeom prst="rect">
            <a:avLst/>
          </a:prstGeom>
          <a:noFill/>
          <a:ln w="9525">
            <a:noFill/>
            <a:miter lim="800000"/>
            <a:headEnd/>
            <a:tailEnd/>
          </a:ln>
          <a:effectLst/>
        </p:spPr>
        <p:txBody>
          <a:bodyPr vert="horz" wrap="square" lIns="96470" tIns="48234" rIns="96470" bIns="48234" numCol="1" anchor="t" anchorCtr="0" compatLnSpc="1">
            <a:prstTxWarp prst="textNoShape">
              <a:avLst/>
            </a:prstTxWarp>
          </a:bodyPr>
          <a:lstStyle>
            <a:lvl1pPr defTabSz="966788" eaLnBrk="0" hangingPunct="0">
              <a:defRPr sz="1200">
                <a:solidFill>
                  <a:schemeClr val="tx1"/>
                </a:solidFill>
                <a:latin typeface="Times New Roman" pitchFamily="18" charset="0"/>
              </a:defRPr>
            </a:lvl1pPr>
          </a:lstStyle>
          <a:p>
            <a:pPr>
              <a:defRPr/>
            </a:pPr>
            <a:r>
              <a:rPr lang="en-US"/>
              <a:t>Scripting HEC-ResSim with Jython</a:t>
            </a:r>
          </a:p>
        </p:txBody>
      </p:sp>
      <p:sp>
        <p:nvSpPr>
          <p:cNvPr id="16387" name="Rectangle 3"/>
          <p:cNvSpPr>
            <a:spLocks noGrp="1" noChangeArrowheads="1"/>
          </p:cNvSpPr>
          <p:nvPr>
            <p:ph type="dt" idx="1"/>
          </p:nvPr>
        </p:nvSpPr>
        <p:spPr bwMode="auto">
          <a:xfrm>
            <a:off x="4143375" y="0"/>
            <a:ext cx="3171825" cy="481013"/>
          </a:xfrm>
          <a:prstGeom prst="rect">
            <a:avLst/>
          </a:prstGeom>
          <a:noFill/>
          <a:ln w="9525">
            <a:noFill/>
            <a:miter lim="800000"/>
            <a:headEnd/>
            <a:tailEnd/>
          </a:ln>
          <a:effectLst/>
        </p:spPr>
        <p:txBody>
          <a:bodyPr vert="horz" wrap="square" lIns="96470" tIns="48234" rIns="96470" bIns="48234" numCol="1" anchor="t" anchorCtr="0" compatLnSpc="1">
            <a:prstTxWarp prst="textNoShape">
              <a:avLst/>
            </a:prstTxWarp>
          </a:bodyPr>
          <a:lstStyle>
            <a:lvl1pPr algn="r" defTabSz="966788" eaLnBrk="0" hangingPunct="0">
              <a:defRPr sz="1200">
                <a:solidFill>
                  <a:schemeClr val="tx1"/>
                </a:solidFill>
                <a:latin typeface="Times New Roman" pitchFamily="18" charset="0"/>
              </a:defRPr>
            </a:lvl1pPr>
          </a:lstStyle>
          <a:p>
            <a:pPr>
              <a:defRPr/>
            </a:pPr>
            <a:r>
              <a:rPr lang="en-US" dirty="0"/>
              <a:t>4.5-L-19</a:t>
            </a:r>
          </a:p>
        </p:txBody>
      </p:sp>
      <p:sp>
        <p:nvSpPr>
          <p:cNvPr id="38916" name="Rectangle 4"/>
          <p:cNvSpPr>
            <a:spLocks noGrp="1" noRot="1" noChangeAspect="1" noChangeArrowheads="1" noTextEdit="1"/>
          </p:cNvSpPr>
          <p:nvPr>
            <p:ph type="sldImg" idx="2"/>
          </p:nvPr>
        </p:nvSpPr>
        <p:spPr bwMode="auto">
          <a:xfrm>
            <a:off x="1258888" y="719138"/>
            <a:ext cx="4800600" cy="3600450"/>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979488" y="4559300"/>
            <a:ext cx="5359400" cy="4322763"/>
          </a:xfrm>
          <a:prstGeom prst="rect">
            <a:avLst/>
          </a:prstGeom>
          <a:noFill/>
          <a:ln w="9525">
            <a:noFill/>
            <a:miter lim="800000"/>
            <a:headEnd/>
            <a:tailEnd/>
          </a:ln>
          <a:effectLst/>
        </p:spPr>
        <p:txBody>
          <a:bodyPr vert="horz" wrap="square" lIns="96470" tIns="48234" rIns="96470" bIns="4823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6390" name="Rectangle 6"/>
          <p:cNvSpPr>
            <a:spLocks noGrp="1" noChangeArrowheads="1"/>
          </p:cNvSpPr>
          <p:nvPr>
            <p:ph type="ftr" sz="quarter" idx="4"/>
          </p:nvPr>
        </p:nvSpPr>
        <p:spPr bwMode="auto">
          <a:xfrm>
            <a:off x="0" y="9120188"/>
            <a:ext cx="3171825" cy="481012"/>
          </a:xfrm>
          <a:prstGeom prst="rect">
            <a:avLst/>
          </a:prstGeom>
          <a:noFill/>
          <a:ln w="9525">
            <a:noFill/>
            <a:miter lim="800000"/>
            <a:headEnd/>
            <a:tailEnd/>
          </a:ln>
          <a:effectLst/>
        </p:spPr>
        <p:txBody>
          <a:bodyPr vert="horz" wrap="square" lIns="96470" tIns="48234" rIns="96470" bIns="48234" numCol="1" anchor="b" anchorCtr="0" compatLnSpc="1">
            <a:prstTxWarp prst="textNoShape">
              <a:avLst/>
            </a:prstTxWarp>
          </a:bodyPr>
          <a:lstStyle>
            <a:lvl1pPr defTabSz="966788" eaLnBrk="0" hangingPunct="0">
              <a:defRPr sz="1200">
                <a:solidFill>
                  <a:schemeClr val="tx1"/>
                </a:solidFill>
                <a:latin typeface="Times New Roman" pitchFamily="18" charset="0"/>
              </a:defRPr>
            </a:lvl1pPr>
          </a:lstStyle>
          <a:p>
            <a:pPr>
              <a:defRPr/>
            </a:pPr>
            <a:r>
              <a:rPr lang="en-US" dirty="0"/>
              <a:t>O’Connell</a:t>
            </a:r>
          </a:p>
        </p:txBody>
      </p:sp>
      <p:sp>
        <p:nvSpPr>
          <p:cNvPr id="16391" name="Rectangle 7"/>
          <p:cNvSpPr>
            <a:spLocks noGrp="1" noChangeArrowheads="1"/>
          </p:cNvSpPr>
          <p:nvPr>
            <p:ph type="sldNum" sz="quarter" idx="5"/>
          </p:nvPr>
        </p:nvSpPr>
        <p:spPr bwMode="auto">
          <a:xfrm>
            <a:off x="4143375" y="9120188"/>
            <a:ext cx="3171825" cy="481012"/>
          </a:xfrm>
          <a:prstGeom prst="rect">
            <a:avLst/>
          </a:prstGeom>
          <a:noFill/>
          <a:ln w="9525">
            <a:noFill/>
            <a:miter lim="800000"/>
            <a:headEnd/>
            <a:tailEnd/>
          </a:ln>
          <a:effectLst/>
        </p:spPr>
        <p:txBody>
          <a:bodyPr vert="horz" wrap="square" lIns="96470" tIns="48234" rIns="96470" bIns="48234" numCol="1" anchor="b" anchorCtr="0" compatLnSpc="1">
            <a:prstTxWarp prst="textNoShape">
              <a:avLst/>
            </a:prstTxWarp>
          </a:bodyPr>
          <a:lstStyle>
            <a:lvl1pPr algn="r" defTabSz="966788" eaLnBrk="0" hangingPunct="0">
              <a:defRPr sz="1200">
                <a:solidFill>
                  <a:schemeClr val="tx1"/>
                </a:solidFill>
                <a:latin typeface="Times New Roman" pitchFamily="18" charset="0"/>
              </a:defRPr>
            </a:lvl1pPr>
          </a:lstStyle>
          <a:p>
            <a:pPr>
              <a:defRPr/>
            </a:pPr>
            <a:fld id="{6A5EEC44-14C5-4067-AAD8-C283377971F9}" type="slidenum">
              <a:rPr lang="en-US"/>
              <a:pPr>
                <a:defRPr/>
              </a:pPr>
              <a:t>‹#›</a:t>
            </a:fld>
            <a:endParaRPr lang="en-US"/>
          </a:p>
        </p:txBody>
      </p:sp>
    </p:spTree>
    <p:extLst>
      <p:ext uri="{BB962C8B-B14F-4D97-AF65-F5344CB8AC3E}">
        <p14:creationId xmlns:p14="http://schemas.microsoft.com/office/powerpoint/2010/main" val="3432015361"/>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a:xfrm>
            <a:off x="152400" y="118269"/>
            <a:ext cx="3171825" cy="481013"/>
          </a:xfrm>
          <a:noFill/>
        </p:spPr>
        <p:txBody>
          <a:bodyPr/>
          <a:lstStyle/>
          <a:p>
            <a:r>
              <a:rPr lang="en-US" dirty="0"/>
              <a:t>Scripting HEC-ResSim with Jython</a:t>
            </a:r>
          </a:p>
        </p:txBody>
      </p:sp>
      <p:sp>
        <p:nvSpPr>
          <p:cNvPr id="39939" name="Rectangle 3"/>
          <p:cNvSpPr>
            <a:spLocks noGrp="1" noChangeArrowheads="1"/>
          </p:cNvSpPr>
          <p:nvPr>
            <p:ph type="dt" sz="quarter" idx="1"/>
          </p:nvPr>
        </p:nvSpPr>
        <p:spPr>
          <a:xfrm>
            <a:off x="3886199" y="118269"/>
            <a:ext cx="3171825" cy="481013"/>
          </a:xfrm>
          <a:noFill/>
        </p:spPr>
        <p:txBody>
          <a:bodyPr/>
          <a:lstStyle/>
          <a:p>
            <a:r>
              <a:rPr lang="en-US" dirty="0"/>
              <a:t>4.3-L-17</a:t>
            </a:r>
          </a:p>
        </p:txBody>
      </p:sp>
      <p:sp>
        <p:nvSpPr>
          <p:cNvPr id="39940" name="Rectangle 6"/>
          <p:cNvSpPr>
            <a:spLocks noGrp="1" noChangeArrowheads="1"/>
          </p:cNvSpPr>
          <p:nvPr>
            <p:ph type="ftr" sz="quarter" idx="4"/>
          </p:nvPr>
        </p:nvSpPr>
        <p:spPr>
          <a:xfrm>
            <a:off x="228600" y="8922645"/>
            <a:ext cx="3171825" cy="481012"/>
          </a:xfrm>
          <a:noFill/>
        </p:spPr>
        <p:txBody>
          <a:bodyPr/>
          <a:lstStyle/>
          <a:p>
            <a:r>
              <a:rPr lang="en-US" dirty="0"/>
              <a:t>Perryman</a:t>
            </a:r>
          </a:p>
        </p:txBody>
      </p:sp>
      <p:sp>
        <p:nvSpPr>
          <p:cNvPr id="39941" name="Rectangle 7"/>
          <p:cNvSpPr>
            <a:spLocks noGrp="1" noChangeArrowheads="1"/>
          </p:cNvSpPr>
          <p:nvPr>
            <p:ph type="sldNum" sz="quarter" idx="5"/>
          </p:nvPr>
        </p:nvSpPr>
        <p:spPr>
          <a:xfrm>
            <a:off x="3886200" y="8941796"/>
            <a:ext cx="3171825" cy="481012"/>
          </a:xfrm>
          <a:noFill/>
        </p:spPr>
        <p:txBody>
          <a:bodyPr/>
          <a:lstStyle/>
          <a:p>
            <a:fld id="{2D86389A-653E-4142-ADFE-79F6E10A8ACF}" type="slidenum">
              <a:rPr lang="en-US" smtClean="0"/>
              <a:pPr/>
              <a:t>1</a:t>
            </a:fld>
            <a:endParaRPr lang="en-US" dirty="0"/>
          </a:p>
        </p:txBody>
      </p:sp>
      <p:sp>
        <p:nvSpPr>
          <p:cNvPr id="39942" name="Rectangle 2"/>
          <p:cNvSpPr>
            <a:spLocks noGrp="1" noRot="1" noChangeAspect="1" noChangeArrowheads="1" noTextEdit="1"/>
          </p:cNvSpPr>
          <p:nvPr>
            <p:ph type="sldImg"/>
          </p:nvPr>
        </p:nvSpPr>
        <p:spPr>
          <a:ln/>
        </p:spPr>
      </p:sp>
      <p:sp>
        <p:nvSpPr>
          <p:cNvPr id="39943"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40377517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hdr" sz="quarter"/>
          </p:nvPr>
        </p:nvSpPr>
        <p:spPr>
          <a:noFill/>
        </p:spPr>
        <p:txBody>
          <a:bodyPr/>
          <a:lstStyle/>
          <a:p>
            <a:r>
              <a:rPr lang="en-US"/>
              <a:t>Scripting HEC-ResSim with Jython</a:t>
            </a:r>
          </a:p>
        </p:txBody>
      </p:sp>
      <p:sp>
        <p:nvSpPr>
          <p:cNvPr id="67587" name="Rectangle 3"/>
          <p:cNvSpPr>
            <a:spLocks noGrp="1" noChangeArrowheads="1"/>
          </p:cNvSpPr>
          <p:nvPr>
            <p:ph type="dt" sz="quarter" idx="1"/>
          </p:nvPr>
        </p:nvSpPr>
        <p:spPr>
          <a:noFill/>
        </p:spPr>
        <p:txBody>
          <a:bodyPr/>
          <a:lstStyle/>
          <a:p>
            <a:r>
              <a:rPr lang="en-US"/>
              <a:t>4.3-L-17</a:t>
            </a:r>
          </a:p>
        </p:txBody>
      </p:sp>
      <p:sp>
        <p:nvSpPr>
          <p:cNvPr id="67588" name="Rectangle 6"/>
          <p:cNvSpPr>
            <a:spLocks noGrp="1" noChangeArrowheads="1"/>
          </p:cNvSpPr>
          <p:nvPr>
            <p:ph type="ftr" sz="quarter" idx="4"/>
          </p:nvPr>
        </p:nvSpPr>
        <p:spPr>
          <a:noFill/>
        </p:spPr>
        <p:txBody>
          <a:bodyPr/>
          <a:lstStyle/>
          <a:p>
            <a:r>
              <a:rPr lang="en-US"/>
              <a:t>Klipsch-Perryman</a:t>
            </a:r>
          </a:p>
        </p:txBody>
      </p:sp>
      <p:sp>
        <p:nvSpPr>
          <p:cNvPr id="67589" name="Rectangle 7"/>
          <p:cNvSpPr>
            <a:spLocks noGrp="1" noChangeArrowheads="1"/>
          </p:cNvSpPr>
          <p:nvPr>
            <p:ph type="sldNum" sz="quarter" idx="5"/>
          </p:nvPr>
        </p:nvSpPr>
        <p:spPr>
          <a:noFill/>
        </p:spPr>
        <p:txBody>
          <a:bodyPr/>
          <a:lstStyle/>
          <a:p>
            <a:fld id="{4E4A83A4-6CE2-4FA1-AFFA-18F24061811E}" type="slidenum">
              <a:rPr lang="en-US" smtClean="0"/>
              <a:pPr/>
              <a:t>10</a:t>
            </a:fld>
            <a:endParaRPr lang="en-US"/>
          </a:p>
        </p:txBody>
      </p:sp>
      <p:sp>
        <p:nvSpPr>
          <p:cNvPr id="67590" name="Rectangle 2"/>
          <p:cNvSpPr>
            <a:spLocks noGrp="1" noRot="1" noChangeAspect="1" noChangeArrowheads="1" noTextEdit="1"/>
          </p:cNvSpPr>
          <p:nvPr>
            <p:ph type="sldImg"/>
          </p:nvPr>
        </p:nvSpPr>
        <p:spPr>
          <a:ln/>
        </p:spPr>
      </p:sp>
      <p:sp>
        <p:nvSpPr>
          <p:cNvPr id="67591"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40648107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a:noFill/>
        </p:spPr>
        <p:txBody>
          <a:bodyPr/>
          <a:lstStyle/>
          <a:p>
            <a:r>
              <a:rPr lang="en-US"/>
              <a:t>Scripting HEC-ResSim with Jython</a:t>
            </a:r>
          </a:p>
        </p:txBody>
      </p:sp>
      <p:sp>
        <p:nvSpPr>
          <p:cNvPr id="68611" name="Rectangle 3"/>
          <p:cNvSpPr>
            <a:spLocks noGrp="1" noChangeArrowheads="1"/>
          </p:cNvSpPr>
          <p:nvPr>
            <p:ph type="dt" sz="quarter" idx="1"/>
          </p:nvPr>
        </p:nvSpPr>
        <p:spPr>
          <a:noFill/>
        </p:spPr>
        <p:txBody>
          <a:bodyPr/>
          <a:lstStyle/>
          <a:p>
            <a:r>
              <a:rPr lang="en-US"/>
              <a:t>4.3-L-17</a:t>
            </a:r>
          </a:p>
        </p:txBody>
      </p:sp>
      <p:sp>
        <p:nvSpPr>
          <p:cNvPr id="68612" name="Rectangle 6"/>
          <p:cNvSpPr>
            <a:spLocks noGrp="1" noChangeArrowheads="1"/>
          </p:cNvSpPr>
          <p:nvPr>
            <p:ph type="ftr" sz="quarter" idx="4"/>
          </p:nvPr>
        </p:nvSpPr>
        <p:spPr>
          <a:noFill/>
        </p:spPr>
        <p:txBody>
          <a:bodyPr/>
          <a:lstStyle/>
          <a:p>
            <a:r>
              <a:rPr lang="en-US"/>
              <a:t>Klipsch-Perryman</a:t>
            </a:r>
          </a:p>
        </p:txBody>
      </p:sp>
      <p:sp>
        <p:nvSpPr>
          <p:cNvPr id="68613" name="Rectangle 7"/>
          <p:cNvSpPr>
            <a:spLocks noGrp="1" noChangeArrowheads="1"/>
          </p:cNvSpPr>
          <p:nvPr>
            <p:ph type="sldNum" sz="quarter" idx="5"/>
          </p:nvPr>
        </p:nvSpPr>
        <p:spPr>
          <a:noFill/>
        </p:spPr>
        <p:txBody>
          <a:bodyPr/>
          <a:lstStyle/>
          <a:p>
            <a:fld id="{73820C9C-F363-46E2-98CC-A3ADC07F6FDD}" type="slidenum">
              <a:rPr lang="en-US" smtClean="0"/>
              <a:pPr/>
              <a:t>11</a:t>
            </a:fld>
            <a:endParaRPr lang="en-US"/>
          </a:p>
        </p:txBody>
      </p:sp>
      <p:sp>
        <p:nvSpPr>
          <p:cNvPr id="68614" name="Rectangle 2"/>
          <p:cNvSpPr>
            <a:spLocks noGrp="1" noRot="1" noChangeAspect="1" noChangeArrowheads="1" noTextEdit="1"/>
          </p:cNvSpPr>
          <p:nvPr>
            <p:ph type="sldImg"/>
          </p:nvPr>
        </p:nvSpPr>
        <p:spPr>
          <a:ln/>
        </p:spPr>
      </p:sp>
      <p:sp>
        <p:nvSpPr>
          <p:cNvPr id="68615"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3898817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hdr" sz="quarter"/>
          </p:nvPr>
        </p:nvSpPr>
        <p:spPr>
          <a:noFill/>
        </p:spPr>
        <p:txBody>
          <a:bodyPr/>
          <a:lstStyle/>
          <a:p>
            <a:r>
              <a:rPr lang="en-US"/>
              <a:t>Scripting HEC-ResSim with Jython</a:t>
            </a:r>
          </a:p>
        </p:txBody>
      </p:sp>
      <p:sp>
        <p:nvSpPr>
          <p:cNvPr id="69635" name="Rectangle 3"/>
          <p:cNvSpPr>
            <a:spLocks noGrp="1" noChangeArrowheads="1"/>
          </p:cNvSpPr>
          <p:nvPr>
            <p:ph type="dt" sz="quarter" idx="1"/>
          </p:nvPr>
        </p:nvSpPr>
        <p:spPr>
          <a:noFill/>
        </p:spPr>
        <p:txBody>
          <a:bodyPr/>
          <a:lstStyle/>
          <a:p>
            <a:r>
              <a:rPr lang="en-US"/>
              <a:t>4.3-L-17</a:t>
            </a:r>
          </a:p>
        </p:txBody>
      </p:sp>
      <p:sp>
        <p:nvSpPr>
          <p:cNvPr id="69636" name="Rectangle 6"/>
          <p:cNvSpPr>
            <a:spLocks noGrp="1" noChangeArrowheads="1"/>
          </p:cNvSpPr>
          <p:nvPr>
            <p:ph type="ftr" sz="quarter" idx="4"/>
          </p:nvPr>
        </p:nvSpPr>
        <p:spPr>
          <a:noFill/>
        </p:spPr>
        <p:txBody>
          <a:bodyPr/>
          <a:lstStyle/>
          <a:p>
            <a:r>
              <a:rPr lang="en-US"/>
              <a:t>Klipsch-Perryman</a:t>
            </a:r>
          </a:p>
        </p:txBody>
      </p:sp>
      <p:sp>
        <p:nvSpPr>
          <p:cNvPr id="69637" name="Rectangle 7"/>
          <p:cNvSpPr>
            <a:spLocks noGrp="1" noChangeArrowheads="1"/>
          </p:cNvSpPr>
          <p:nvPr>
            <p:ph type="sldNum" sz="quarter" idx="5"/>
          </p:nvPr>
        </p:nvSpPr>
        <p:spPr>
          <a:noFill/>
        </p:spPr>
        <p:txBody>
          <a:bodyPr/>
          <a:lstStyle/>
          <a:p>
            <a:fld id="{3456E341-3F0E-404D-8FE9-1EE9B76734A2}" type="slidenum">
              <a:rPr lang="en-US" smtClean="0"/>
              <a:pPr/>
              <a:t>12</a:t>
            </a:fld>
            <a:endParaRPr lang="en-US"/>
          </a:p>
        </p:txBody>
      </p:sp>
      <p:sp>
        <p:nvSpPr>
          <p:cNvPr id="69638" name="Rectangle 2"/>
          <p:cNvSpPr>
            <a:spLocks noGrp="1" noRot="1" noChangeAspect="1" noChangeArrowheads="1" noTextEdit="1"/>
          </p:cNvSpPr>
          <p:nvPr>
            <p:ph type="sldImg"/>
          </p:nvPr>
        </p:nvSpPr>
        <p:spPr>
          <a:ln/>
        </p:spPr>
      </p:sp>
      <p:sp>
        <p:nvSpPr>
          <p:cNvPr id="69639"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10075258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a:noFill/>
        </p:spPr>
        <p:txBody>
          <a:bodyPr/>
          <a:lstStyle/>
          <a:p>
            <a:r>
              <a:rPr lang="en-US"/>
              <a:t>Scripting HEC-ResSim with Jython</a:t>
            </a:r>
          </a:p>
        </p:txBody>
      </p:sp>
      <p:sp>
        <p:nvSpPr>
          <p:cNvPr id="70659" name="Rectangle 3"/>
          <p:cNvSpPr>
            <a:spLocks noGrp="1" noChangeArrowheads="1"/>
          </p:cNvSpPr>
          <p:nvPr>
            <p:ph type="dt" sz="quarter" idx="1"/>
          </p:nvPr>
        </p:nvSpPr>
        <p:spPr>
          <a:noFill/>
        </p:spPr>
        <p:txBody>
          <a:bodyPr/>
          <a:lstStyle/>
          <a:p>
            <a:r>
              <a:rPr lang="en-US"/>
              <a:t>4.3-L-17</a:t>
            </a:r>
          </a:p>
        </p:txBody>
      </p:sp>
      <p:sp>
        <p:nvSpPr>
          <p:cNvPr id="70660" name="Rectangle 6"/>
          <p:cNvSpPr>
            <a:spLocks noGrp="1" noChangeArrowheads="1"/>
          </p:cNvSpPr>
          <p:nvPr>
            <p:ph type="ftr" sz="quarter" idx="4"/>
          </p:nvPr>
        </p:nvSpPr>
        <p:spPr>
          <a:noFill/>
        </p:spPr>
        <p:txBody>
          <a:bodyPr/>
          <a:lstStyle/>
          <a:p>
            <a:r>
              <a:rPr lang="en-US"/>
              <a:t>Klipsch-Perryman</a:t>
            </a:r>
          </a:p>
        </p:txBody>
      </p:sp>
      <p:sp>
        <p:nvSpPr>
          <p:cNvPr id="70661" name="Rectangle 7"/>
          <p:cNvSpPr>
            <a:spLocks noGrp="1" noChangeArrowheads="1"/>
          </p:cNvSpPr>
          <p:nvPr>
            <p:ph type="sldNum" sz="quarter" idx="5"/>
          </p:nvPr>
        </p:nvSpPr>
        <p:spPr>
          <a:noFill/>
        </p:spPr>
        <p:txBody>
          <a:bodyPr/>
          <a:lstStyle/>
          <a:p>
            <a:fld id="{9AF91BD2-D3F1-4DAA-8B30-B17EF7BE0337}" type="slidenum">
              <a:rPr lang="en-US" smtClean="0"/>
              <a:pPr/>
              <a:t>13</a:t>
            </a:fld>
            <a:endParaRPr lang="en-US"/>
          </a:p>
        </p:txBody>
      </p:sp>
      <p:sp>
        <p:nvSpPr>
          <p:cNvPr id="70662" name="Rectangle 2"/>
          <p:cNvSpPr>
            <a:spLocks noGrp="1" noRot="1" noChangeAspect="1" noChangeArrowheads="1" noTextEdit="1"/>
          </p:cNvSpPr>
          <p:nvPr>
            <p:ph type="sldImg"/>
          </p:nvPr>
        </p:nvSpPr>
        <p:spPr>
          <a:ln/>
        </p:spPr>
      </p:sp>
      <p:sp>
        <p:nvSpPr>
          <p:cNvPr id="70663"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9148425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a:noFill/>
        </p:spPr>
        <p:txBody>
          <a:bodyPr/>
          <a:lstStyle/>
          <a:p>
            <a:r>
              <a:rPr lang="en-US"/>
              <a:t>Scripting HEC-ResSim with Jython</a:t>
            </a:r>
          </a:p>
        </p:txBody>
      </p:sp>
      <p:sp>
        <p:nvSpPr>
          <p:cNvPr id="41987" name="Rectangle 3"/>
          <p:cNvSpPr>
            <a:spLocks noGrp="1" noChangeArrowheads="1"/>
          </p:cNvSpPr>
          <p:nvPr>
            <p:ph type="dt" sz="quarter" idx="1"/>
          </p:nvPr>
        </p:nvSpPr>
        <p:spPr>
          <a:noFill/>
        </p:spPr>
        <p:txBody>
          <a:bodyPr/>
          <a:lstStyle/>
          <a:p>
            <a:r>
              <a:rPr lang="en-US"/>
              <a:t>4.3-L-17</a:t>
            </a:r>
          </a:p>
        </p:txBody>
      </p:sp>
      <p:sp>
        <p:nvSpPr>
          <p:cNvPr id="41988" name="Rectangle 6"/>
          <p:cNvSpPr>
            <a:spLocks noGrp="1" noChangeArrowheads="1"/>
          </p:cNvSpPr>
          <p:nvPr>
            <p:ph type="ftr" sz="quarter" idx="4"/>
          </p:nvPr>
        </p:nvSpPr>
        <p:spPr>
          <a:noFill/>
        </p:spPr>
        <p:txBody>
          <a:bodyPr/>
          <a:lstStyle/>
          <a:p>
            <a:r>
              <a:rPr lang="en-US"/>
              <a:t>Klipsch-Perryman</a:t>
            </a:r>
          </a:p>
        </p:txBody>
      </p:sp>
      <p:sp>
        <p:nvSpPr>
          <p:cNvPr id="41989" name="Rectangle 7"/>
          <p:cNvSpPr>
            <a:spLocks noGrp="1" noChangeArrowheads="1"/>
          </p:cNvSpPr>
          <p:nvPr>
            <p:ph type="sldNum" sz="quarter" idx="5"/>
          </p:nvPr>
        </p:nvSpPr>
        <p:spPr>
          <a:noFill/>
        </p:spPr>
        <p:txBody>
          <a:bodyPr/>
          <a:lstStyle/>
          <a:p>
            <a:fld id="{7029A685-42AE-409A-BEEF-0B3DE9E8CCE9}" type="slidenum">
              <a:rPr lang="en-US" smtClean="0"/>
              <a:pPr/>
              <a:t>14</a:t>
            </a:fld>
            <a:endParaRPr lang="en-US"/>
          </a:p>
        </p:txBody>
      </p:sp>
      <p:sp>
        <p:nvSpPr>
          <p:cNvPr id="41990" name="Rectangle 2"/>
          <p:cNvSpPr>
            <a:spLocks noGrp="1" noRot="1" noChangeAspect="1" noChangeArrowheads="1" noTextEdit="1"/>
          </p:cNvSpPr>
          <p:nvPr>
            <p:ph type="sldImg"/>
          </p:nvPr>
        </p:nvSpPr>
        <p:spPr>
          <a:ln/>
        </p:spPr>
      </p:sp>
      <p:sp>
        <p:nvSpPr>
          <p:cNvPr id="41991"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22055375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a:noFill/>
        </p:spPr>
        <p:txBody>
          <a:bodyPr/>
          <a:lstStyle/>
          <a:p>
            <a:r>
              <a:rPr lang="en-US"/>
              <a:t>Scripting HEC-ResSim with Jython</a:t>
            </a:r>
          </a:p>
        </p:txBody>
      </p:sp>
      <p:sp>
        <p:nvSpPr>
          <p:cNvPr id="44035" name="Rectangle 3"/>
          <p:cNvSpPr>
            <a:spLocks noGrp="1" noChangeArrowheads="1"/>
          </p:cNvSpPr>
          <p:nvPr>
            <p:ph type="dt" sz="quarter" idx="1"/>
          </p:nvPr>
        </p:nvSpPr>
        <p:spPr>
          <a:noFill/>
        </p:spPr>
        <p:txBody>
          <a:bodyPr/>
          <a:lstStyle/>
          <a:p>
            <a:r>
              <a:rPr lang="en-US"/>
              <a:t>4.3-L-17</a:t>
            </a:r>
          </a:p>
        </p:txBody>
      </p:sp>
      <p:sp>
        <p:nvSpPr>
          <p:cNvPr id="44036" name="Rectangle 6"/>
          <p:cNvSpPr>
            <a:spLocks noGrp="1" noChangeArrowheads="1"/>
          </p:cNvSpPr>
          <p:nvPr>
            <p:ph type="ftr" sz="quarter" idx="4"/>
          </p:nvPr>
        </p:nvSpPr>
        <p:spPr>
          <a:noFill/>
        </p:spPr>
        <p:txBody>
          <a:bodyPr/>
          <a:lstStyle/>
          <a:p>
            <a:r>
              <a:rPr lang="en-US"/>
              <a:t>Klipsch-Perryman</a:t>
            </a:r>
          </a:p>
        </p:txBody>
      </p:sp>
      <p:sp>
        <p:nvSpPr>
          <p:cNvPr id="44037" name="Rectangle 7"/>
          <p:cNvSpPr>
            <a:spLocks noGrp="1" noChangeArrowheads="1"/>
          </p:cNvSpPr>
          <p:nvPr>
            <p:ph type="sldNum" sz="quarter" idx="5"/>
          </p:nvPr>
        </p:nvSpPr>
        <p:spPr>
          <a:noFill/>
        </p:spPr>
        <p:txBody>
          <a:bodyPr/>
          <a:lstStyle/>
          <a:p>
            <a:fld id="{3B2822C7-0CD0-405D-A4F3-0C0EE96195FA}" type="slidenum">
              <a:rPr lang="en-US" smtClean="0"/>
              <a:pPr/>
              <a:t>15</a:t>
            </a:fld>
            <a:endParaRPr lang="en-US"/>
          </a:p>
        </p:txBody>
      </p:sp>
      <p:sp>
        <p:nvSpPr>
          <p:cNvPr id="44038" name="Rectangle 2"/>
          <p:cNvSpPr>
            <a:spLocks noGrp="1" noRot="1" noChangeAspect="1" noChangeArrowheads="1" noTextEdit="1"/>
          </p:cNvSpPr>
          <p:nvPr>
            <p:ph type="sldImg"/>
          </p:nvPr>
        </p:nvSpPr>
        <p:spPr>
          <a:ln/>
        </p:spPr>
      </p:sp>
      <p:sp>
        <p:nvSpPr>
          <p:cNvPr id="44039" name="Rectangle 3"/>
          <p:cNvSpPr>
            <a:spLocks noGrp="1" noChangeArrowheads="1"/>
          </p:cNvSpPr>
          <p:nvPr>
            <p:ph type="body" idx="1"/>
          </p:nvPr>
        </p:nvSpPr>
        <p:spPr>
          <a:noFill/>
          <a:ln/>
        </p:spPr>
        <p:txBody>
          <a:bodyPr/>
          <a:lstStyle/>
          <a:p>
            <a:pPr marL="171450" indent="-171450">
              <a:buFont typeface="Arial" panose="020B0604020202020204" pitchFamily="34" charset="0"/>
              <a:buChar char="•"/>
            </a:pPr>
            <a:r>
              <a:rPr lang="en-US" dirty="0"/>
              <a:t>State Variables have</a:t>
            </a:r>
            <a:r>
              <a:rPr lang="en-US" baseline="0" dirty="0"/>
              <a:t> the benefit of being able to be used by multiple rules and also may be viewed in plots or tables.</a:t>
            </a:r>
          </a:p>
          <a:p>
            <a:pPr marL="0" indent="0">
              <a:buFont typeface="Arial" panose="020B0604020202020204" pitchFamily="34" charset="0"/>
              <a:buNone/>
            </a:pPr>
            <a:endParaRPr lang="en-US" baseline="0" dirty="0"/>
          </a:p>
          <a:p>
            <a:pPr marL="171450" indent="-171450">
              <a:buFont typeface="Arial" panose="020B0604020202020204" pitchFamily="34" charset="0"/>
              <a:buChar char="•"/>
            </a:pPr>
            <a:r>
              <a:rPr lang="en-US" baseline="0" dirty="0"/>
              <a:t>Scripted Rules have the benefit of being able to set not just the value of a constraint, but the constraint type, and even whether a constraint exists at all – may need elaboration</a:t>
            </a:r>
          </a:p>
          <a:p>
            <a:endParaRPr lang="en-US" dirty="0"/>
          </a:p>
        </p:txBody>
      </p:sp>
    </p:spTree>
    <p:extLst>
      <p:ext uri="{BB962C8B-B14F-4D97-AF65-F5344CB8AC3E}">
        <p14:creationId xmlns:p14="http://schemas.microsoft.com/office/powerpoint/2010/main" val="4926306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a:noFill/>
        </p:spPr>
        <p:txBody>
          <a:bodyPr/>
          <a:lstStyle/>
          <a:p>
            <a:r>
              <a:rPr lang="en-US"/>
              <a:t>Scripting HEC-ResSim with Jython</a:t>
            </a:r>
          </a:p>
        </p:txBody>
      </p:sp>
      <p:sp>
        <p:nvSpPr>
          <p:cNvPr id="44035" name="Rectangle 3"/>
          <p:cNvSpPr>
            <a:spLocks noGrp="1" noChangeArrowheads="1"/>
          </p:cNvSpPr>
          <p:nvPr>
            <p:ph type="dt" sz="quarter" idx="1"/>
          </p:nvPr>
        </p:nvSpPr>
        <p:spPr>
          <a:noFill/>
        </p:spPr>
        <p:txBody>
          <a:bodyPr/>
          <a:lstStyle/>
          <a:p>
            <a:r>
              <a:rPr lang="en-US"/>
              <a:t>4.3-L-17</a:t>
            </a:r>
          </a:p>
        </p:txBody>
      </p:sp>
      <p:sp>
        <p:nvSpPr>
          <p:cNvPr id="44036" name="Rectangle 6"/>
          <p:cNvSpPr>
            <a:spLocks noGrp="1" noChangeArrowheads="1"/>
          </p:cNvSpPr>
          <p:nvPr>
            <p:ph type="ftr" sz="quarter" idx="4"/>
          </p:nvPr>
        </p:nvSpPr>
        <p:spPr>
          <a:noFill/>
        </p:spPr>
        <p:txBody>
          <a:bodyPr/>
          <a:lstStyle/>
          <a:p>
            <a:r>
              <a:rPr lang="en-US"/>
              <a:t>Klipsch-Perryman</a:t>
            </a:r>
          </a:p>
        </p:txBody>
      </p:sp>
      <p:sp>
        <p:nvSpPr>
          <p:cNvPr id="44037" name="Rectangle 7"/>
          <p:cNvSpPr>
            <a:spLocks noGrp="1" noChangeArrowheads="1"/>
          </p:cNvSpPr>
          <p:nvPr>
            <p:ph type="sldNum" sz="quarter" idx="5"/>
          </p:nvPr>
        </p:nvSpPr>
        <p:spPr>
          <a:noFill/>
        </p:spPr>
        <p:txBody>
          <a:bodyPr/>
          <a:lstStyle/>
          <a:p>
            <a:fld id="{3B2822C7-0CD0-405D-A4F3-0C0EE96195FA}" type="slidenum">
              <a:rPr lang="en-US" smtClean="0"/>
              <a:pPr/>
              <a:t>16</a:t>
            </a:fld>
            <a:endParaRPr lang="en-US"/>
          </a:p>
        </p:txBody>
      </p:sp>
      <p:sp>
        <p:nvSpPr>
          <p:cNvPr id="44038" name="Rectangle 2"/>
          <p:cNvSpPr>
            <a:spLocks noGrp="1" noRot="1" noChangeAspect="1" noChangeArrowheads="1" noTextEdit="1"/>
          </p:cNvSpPr>
          <p:nvPr>
            <p:ph type="sldImg"/>
          </p:nvPr>
        </p:nvSpPr>
        <p:spPr>
          <a:ln/>
        </p:spPr>
      </p:sp>
      <p:sp>
        <p:nvSpPr>
          <p:cNvPr id="44039" name="Rectangle 3"/>
          <p:cNvSpPr>
            <a:spLocks noGrp="1" noChangeArrowheads="1"/>
          </p:cNvSpPr>
          <p:nvPr>
            <p:ph type="body" idx="1"/>
          </p:nvPr>
        </p:nvSpPr>
        <p:spPr>
          <a:noFill/>
          <a:ln/>
        </p:spPr>
        <p:txBody>
          <a:bodyPr/>
          <a:lstStyle/>
          <a:p>
            <a:pPr marL="171450" indent="-171450">
              <a:buFont typeface="Arial" panose="020B0604020202020204" pitchFamily="34" charset="0"/>
              <a:buChar char="•"/>
            </a:pPr>
            <a:r>
              <a:rPr lang="en-US" dirty="0"/>
              <a:t>State Variables have</a:t>
            </a:r>
            <a:r>
              <a:rPr lang="en-US" baseline="0" dirty="0"/>
              <a:t> the benefit of being able to be used by multiple rules and also may be viewed in plots or tables.</a:t>
            </a:r>
          </a:p>
          <a:p>
            <a:pPr marL="0" indent="0">
              <a:buFont typeface="Arial" panose="020B0604020202020204" pitchFamily="34" charset="0"/>
              <a:buNone/>
            </a:pPr>
            <a:endParaRPr lang="en-US" baseline="0" dirty="0"/>
          </a:p>
          <a:p>
            <a:pPr marL="171450" indent="-171450">
              <a:buFont typeface="Arial" panose="020B0604020202020204" pitchFamily="34" charset="0"/>
              <a:buChar char="•"/>
            </a:pPr>
            <a:r>
              <a:rPr lang="en-US" baseline="0" dirty="0"/>
              <a:t>Scripted Rules have the benefit of being able to set not just the value of a constraint, but the constraint type, and even whether a constraint exists at all – may need elaboration</a:t>
            </a:r>
          </a:p>
          <a:p>
            <a:endParaRPr lang="en-US" dirty="0"/>
          </a:p>
        </p:txBody>
      </p:sp>
    </p:spTree>
    <p:extLst>
      <p:ext uri="{BB962C8B-B14F-4D97-AF65-F5344CB8AC3E}">
        <p14:creationId xmlns:p14="http://schemas.microsoft.com/office/powerpoint/2010/main" val="23992755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a:noFill/>
        </p:spPr>
        <p:txBody>
          <a:bodyPr/>
          <a:lstStyle/>
          <a:p>
            <a:r>
              <a:rPr lang="en-US"/>
              <a:t>Scripting HEC-ResSim with Jython</a:t>
            </a:r>
          </a:p>
        </p:txBody>
      </p:sp>
      <p:sp>
        <p:nvSpPr>
          <p:cNvPr id="45059" name="Rectangle 3"/>
          <p:cNvSpPr>
            <a:spLocks noGrp="1" noChangeArrowheads="1"/>
          </p:cNvSpPr>
          <p:nvPr>
            <p:ph type="dt" sz="quarter" idx="1"/>
          </p:nvPr>
        </p:nvSpPr>
        <p:spPr>
          <a:noFill/>
        </p:spPr>
        <p:txBody>
          <a:bodyPr/>
          <a:lstStyle/>
          <a:p>
            <a:r>
              <a:rPr lang="en-US"/>
              <a:t>4.3-L-17</a:t>
            </a:r>
          </a:p>
        </p:txBody>
      </p:sp>
      <p:sp>
        <p:nvSpPr>
          <p:cNvPr id="45060" name="Rectangle 6"/>
          <p:cNvSpPr>
            <a:spLocks noGrp="1" noChangeArrowheads="1"/>
          </p:cNvSpPr>
          <p:nvPr>
            <p:ph type="ftr" sz="quarter" idx="4"/>
          </p:nvPr>
        </p:nvSpPr>
        <p:spPr>
          <a:noFill/>
        </p:spPr>
        <p:txBody>
          <a:bodyPr/>
          <a:lstStyle/>
          <a:p>
            <a:r>
              <a:rPr lang="en-US"/>
              <a:t>Klipsch-Perryman</a:t>
            </a:r>
          </a:p>
        </p:txBody>
      </p:sp>
      <p:sp>
        <p:nvSpPr>
          <p:cNvPr id="45061" name="Rectangle 7"/>
          <p:cNvSpPr>
            <a:spLocks noGrp="1" noChangeArrowheads="1"/>
          </p:cNvSpPr>
          <p:nvPr>
            <p:ph type="sldNum" sz="quarter" idx="5"/>
          </p:nvPr>
        </p:nvSpPr>
        <p:spPr>
          <a:noFill/>
        </p:spPr>
        <p:txBody>
          <a:bodyPr/>
          <a:lstStyle/>
          <a:p>
            <a:fld id="{018468F6-4FC4-44C3-A08D-8FE4327A8415}" type="slidenum">
              <a:rPr lang="en-US" smtClean="0"/>
              <a:pPr/>
              <a:t>17</a:t>
            </a:fld>
            <a:endParaRPr lang="en-US"/>
          </a:p>
        </p:txBody>
      </p:sp>
      <p:sp>
        <p:nvSpPr>
          <p:cNvPr id="45062" name="Rectangle 2"/>
          <p:cNvSpPr>
            <a:spLocks noGrp="1" noRot="1" noChangeAspect="1" noChangeArrowheads="1" noTextEdit="1"/>
          </p:cNvSpPr>
          <p:nvPr>
            <p:ph type="sldImg"/>
          </p:nvPr>
        </p:nvSpPr>
        <p:spPr>
          <a:ln/>
        </p:spPr>
      </p:sp>
      <p:sp>
        <p:nvSpPr>
          <p:cNvPr id="45063" name="Rectangle 3"/>
          <p:cNvSpPr>
            <a:spLocks noGrp="1" noChangeArrowheads="1"/>
          </p:cNvSpPr>
          <p:nvPr>
            <p:ph type="body" idx="1"/>
          </p:nvPr>
        </p:nvSpPr>
        <p:spPr>
          <a:noFill/>
          <a:ln/>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t>Scripts that depend on other State Variables at the same time step must manually ensure they have been executed before the current script</a:t>
            </a:r>
          </a:p>
          <a:p>
            <a:endParaRPr lang="en-US" dirty="0"/>
          </a:p>
        </p:txBody>
      </p:sp>
    </p:spTree>
    <p:extLst>
      <p:ext uri="{BB962C8B-B14F-4D97-AF65-F5344CB8AC3E}">
        <p14:creationId xmlns:p14="http://schemas.microsoft.com/office/powerpoint/2010/main" val="30908347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a:noFill/>
        </p:spPr>
        <p:txBody>
          <a:bodyPr/>
          <a:lstStyle/>
          <a:p>
            <a:r>
              <a:rPr lang="en-US"/>
              <a:t>Scripting HEC-ResSim with Jython</a:t>
            </a:r>
          </a:p>
        </p:txBody>
      </p:sp>
      <p:sp>
        <p:nvSpPr>
          <p:cNvPr id="48131" name="Rectangle 3"/>
          <p:cNvSpPr>
            <a:spLocks noGrp="1" noChangeArrowheads="1"/>
          </p:cNvSpPr>
          <p:nvPr>
            <p:ph type="dt" sz="quarter" idx="1"/>
          </p:nvPr>
        </p:nvSpPr>
        <p:spPr>
          <a:noFill/>
        </p:spPr>
        <p:txBody>
          <a:bodyPr/>
          <a:lstStyle/>
          <a:p>
            <a:r>
              <a:rPr lang="en-US"/>
              <a:t>4.3-L-17</a:t>
            </a:r>
          </a:p>
        </p:txBody>
      </p:sp>
      <p:sp>
        <p:nvSpPr>
          <p:cNvPr id="48132" name="Rectangle 6"/>
          <p:cNvSpPr>
            <a:spLocks noGrp="1" noChangeArrowheads="1"/>
          </p:cNvSpPr>
          <p:nvPr>
            <p:ph type="ftr" sz="quarter" idx="4"/>
          </p:nvPr>
        </p:nvSpPr>
        <p:spPr>
          <a:noFill/>
        </p:spPr>
        <p:txBody>
          <a:bodyPr/>
          <a:lstStyle/>
          <a:p>
            <a:r>
              <a:rPr lang="en-US"/>
              <a:t>Klipsch-Perryman</a:t>
            </a:r>
          </a:p>
        </p:txBody>
      </p:sp>
      <p:sp>
        <p:nvSpPr>
          <p:cNvPr id="48133" name="Rectangle 7"/>
          <p:cNvSpPr>
            <a:spLocks noGrp="1" noChangeArrowheads="1"/>
          </p:cNvSpPr>
          <p:nvPr>
            <p:ph type="sldNum" sz="quarter" idx="5"/>
          </p:nvPr>
        </p:nvSpPr>
        <p:spPr>
          <a:noFill/>
        </p:spPr>
        <p:txBody>
          <a:bodyPr/>
          <a:lstStyle/>
          <a:p>
            <a:fld id="{41326A41-CC98-4EA9-BF1A-9EC381EE2A2F}" type="slidenum">
              <a:rPr lang="en-US" smtClean="0"/>
              <a:pPr/>
              <a:t>18</a:t>
            </a:fld>
            <a:endParaRPr lang="en-US"/>
          </a:p>
        </p:txBody>
      </p:sp>
      <p:sp>
        <p:nvSpPr>
          <p:cNvPr id="48134" name="Rectangle 2"/>
          <p:cNvSpPr>
            <a:spLocks noGrp="1" noRot="1" noChangeAspect="1" noChangeArrowheads="1" noTextEdit="1"/>
          </p:cNvSpPr>
          <p:nvPr>
            <p:ph type="sldImg"/>
          </p:nvPr>
        </p:nvSpPr>
        <p:spPr>
          <a:ln/>
        </p:spPr>
      </p:sp>
      <p:sp>
        <p:nvSpPr>
          <p:cNvPr id="48135"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1397241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a:noFill/>
        </p:spPr>
        <p:txBody>
          <a:bodyPr/>
          <a:lstStyle/>
          <a:p>
            <a:r>
              <a:rPr lang="en-US"/>
              <a:t>Scripting HEC-ResSim with Jython</a:t>
            </a:r>
          </a:p>
        </p:txBody>
      </p:sp>
      <p:sp>
        <p:nvSpPr>
          <p:cNvPr id="49155" name="Rectangle 3"/>
          <p:cNvSpPr>
            <a:spLocks noGrp="1" noChangeArrowheads="1"/>
          </p:cNvSpPr>
          <p:nvPr>
            <p:ph type="dt" sz="quarter" idx="1"/>
          </p:nvPr>
        </p:nvSpPr>
        <p:spPr>
          <a:noFill/>
        </p:spPr>
        <p:txBody>
          <a:bodyPr/>
          <a:lstStyle/>
          <a:p>
            <a:r>
              <a:rPr lang="en-US"/>
              <a:t>4.3-L-17</a:t>
            </a:r>
          </a:p>
        </p:txBody>
      </p:sp>
      <p:sp>
        <p:nvSpPr>
          <p:cNvPr id="49156" name="Rectangle 6"/>
          <p:cNvSpPr>
            <a:spLocks noGrp="1" noChangeArrowheads="1"/>
          </p:cNvSpPr>
          <p:nvPr>
            <p:ph type="ftr" sz="quarter" idx="4"/>
          </p:nvPr>
        </p:nvSpPr>
        <p:spPr>
          <a:noFill/>
        </p:spPr>
        <p:txBody>
          <a:bodyPr/>
          <a:lstStyle/>
          <a:p>
            <a:r>
              <a:rPr lang="en-US"/>
              <a:t>Klipsch-Perryman</a:t>
            </a:r>
          </a:p>
        </p:txBody>
      </p:sp>
      <p:sp>
        <p:nvSpPr>
          <p:cNvPr id="49157" name="Rectangle 7"/>
          <p:cNvSpPr>
            <a:spLocks noGrp="1" noChangeArrowheads="1"/>
          </p:cNvSpPr>
          <p:nvPr>
            <p:ph type="sldNum" sz="quarter" idx="5"/>
          </p:nvPr>
        </p:nvSpPr>
        <p:spPr>
          <a:noFill/>
        </p:spPr>
        <p:txBody>
          <a:bodyPr/>
          <a:lstStyle/>
          <a:p>
            <a:fld id="{33A98F9D-7AA5-4E1E-980B-A958A84E9184}" type="slidenum">
              <a:rPr lang="en-US" smtClean="0"/>
              <a:pPr/>
              <a:t>19</a:t>
            </a:fld>
            <a:endParaRPr lang="en-US"/>
          </a:p>
        </p:txBody>
      </p:sp>
      <p:sp>
        <p:nvSpPr>
          <p:cNvPr id="49158" name="Rectangle 2"/>
          <p:cNvSpPr>
            <a:spLocks noGrp="1" noRot="1" noChangeAspect="1" noChangeArrowheads="1" noTextEdit="1"/>
          </p:cNvSpPr>
          <p:nvPr>
            <p:ph type="sldImg"/>
          </p:nvPr>
        </p:nvSpPr>
        <p:spPr>
          <a:xfrm>
            <a:off x="1257300" y="719138"/>
            <a:ext cx="4800600" cy="3600450"/>
          </a:xfrm>
          <a:ln/>
        </p:spPr>
      </p:sp>
      <p:sp>
        <p:nvSpPr>
          <p:cNvPr id="49159" name="Rectangle 3"/>
          <p:cNvSpPr>
            <a:spLocks noGrp="1" noChangeArrowheads="1"/>
          </p:cNvSpPr>
          <p:nvPr>
            <p:ph type="body" idx="1"/>
          </p:nvPr>
        </p:nvSpPr>
        <p:spPr>
          <a:xfrm>
            <a:off x="731838" y="4560888"/>
            <a:ext cx="5851525" cy="4321175"/>
          </a:xfrm>
          <a:noFill/>
          <a:ln/>
        </p:spPr>
        <p:txBody>
          <a:bodyPr/>
          <a:lstStyle/>
          <a:p>
            <a:r>
              <a:rPr lang="en-US" dirty="0"/>
              <a:t>The Network is the program object that holds all objects that make up the reservoir system being modeled.  The GUI refers to it as the </a:t>
            </a:r>
            <a:r>
              <a:rPr lang="en-US" i="1" dirty="0"/>
              <a:t>Reservoir Network</a:t>
            </a:r>
            <a:r>
              <a:rPr lang="en-US" dirty="0"/>
              <a:t>.  </a:t>
            </a:r>
          </a:p>
          <a:p>
            <a:r>
              <a:rPr lang="en-US" dirty="0"/>
              <a:t>Reservoirs, Reaches, Junctions, and Diversions are all objects within the Network.  These objects are compound objects, each containing other objects.  The reservoir object is the most complex.  It contains the pool and outlet objects, as well as the operation sets, zones, and rules.</a:t>
            </a:r>
          </a:p>
          <a:p>
            <a:endParaRPr lang="en-US" dirty="0"/>
          </a:p>
          <a:p>
            <a:endParaRPr lang="en-US" dirty="0"/>
          </a:p>
        </p:txBody>
      </p:sp>
    </p:spTree>
    <p:extLst>
      <p:ext uri="{BB962C8B-B14F-4D97-AF65-F5344CB8AC3E}">
        <p14:creationId xmlns:p14="http://schemas.microsoft.com/office/powerpoint/2010/main" val="3269051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a:noFill/>
        </p:spPr>
        <p:txBody>
          <a:bodyPr/>
          <a:lstStyle/>
          <a:p>
            <a:r>
              <a:rPr lang="en-US"/>
              <a:t>Scripting HEC-ResSim with Jython</a:t>
            </a:r>
          </a:p>
        </p:txBody>
      </p:sp>
      <p:sp>
        <p:nvSpPr>
          <p:cNvPr id="40963" name="Rectangle 3"/>
          <p:cNvSpPr>
            <a:spLocks noGrp="1" noChangeArrowheads="1"/>
          </p:cNvSpPr>
          <p:nvPr>
            <p:ph type="dt" sz="quarter" idx="1"/>
          </p:nvPr>
        </p:nvSpPr>
        <p:spPr>
          <a:noFill/>
        </p:spPr>
        <p:txBody>
          <a:bodyPr/>
          <a:lstStyle/>
          <a:p>
            <a:r>
              <a:rPr lang="en-US"/>
              <a:t>4.3-L-17</a:t>
            </a:r>
          </a:p>
        </p:txBody>
      </p:sp>
      <p:sp>
        <p:nvSpPr>
          <p:cNvPr id="40964" name="Rectangle 6"/>
          <p:cNvSpPr>
            <a:spLocks noGrp="1" noChangeArrowheads="1"/>
          </p:cNvSpPr>
          <p:nvPr>
            <p:ph type="ftr" sz="quarter" idx="4"/>
          </p:nvPr>
        </p:nvSpPr>
        <p:spPr>
          <a:noFill/>
        </p:spPr>
        <p:txBody>
          <a:bodyPr/>
          <a:lstStyle/>
          <a:p>
            <a:r>
              <a:rPr lang="en-US"/>
              <a:t>Klipsch-Perryman</a:t>
            </a:r>
          </a:p>
        </p:txBody>
      </p:sp>
      <p:sp>
        <p:nvSpPr>
          <p:cNvPr id="40965" name="Rectangle 7"/>
          <p:cNvSpPr>
            <a:spLocks noGrp="1" noChangeArrowheads="1"/>
          </p:cNvSpPr>
          <p:nvPr>
            <p:ph type="sldNum" sz="quarter" idx="5"/>
          </p:nvPr>
        </p:nvSpPr>
        <p:spPr>
          <a:noFill/>
        </p:spPr>
        <p:txBody>
          <a:bodyPr/>
          <a:lstStyle/>
          <a:p>
            <a:fld id="{C549BD19-9ADA-49BF-B23F-E8EF8B2CF3E2}" type="slidenum">
              <a:rPr lang="en-US" smtClean="0"/>
              <a:pPr/>
              <a:t>2</a:t>
            </a:fld>
            <a:endParaRPr lang="en-US"/>
          </a:p>
        </p:txBody>
      </p:sp>
      <p:sp>
        <p:nvSpPr>
          <p:cNvPr id="40966" name="Rectangle 2"/>
          <p:cNvSpPr>
            <a:spLocks noGrp="1" noRot="1" noChangeAspect="1" noChangeArrowheads="1" noTextEdit="1"/>
          </p:cNvSpPr>
          <p:nvPr>
            <p:ph type="sldImg"/>
          </p:nvPr>
        </p:nvSpPr>
        <p:spPr>
          <a:ln/>
        </p:spPr>
      </p:sp>
      <p:sp>
        <p:nvSpPr>
          <p:cNvPr id="40967"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1084452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a:noFill/>
        </p:spPr>
        <p:txBody>
          <a:bodyPr/>
          <a:lstStyle/>
          <a:p>
            <a:r>
              <a:rPr lang="en-US"/>
              <a:t>Scripting HEC-ResSim with Jython</a:t>
            </a:r>
          </a:p>
        </p:txBody>
      </p:sp>
      <p:sp>
        <p:nvSpPr>
          <p:cNvPr id="50179" name="Rectangle 3"/>
          <p:cNvSpPr>
            <a:spLocks noGrp="1" noChangeArrowheads="1"/>
          </p:cNvSpPr>
          <p:nvPr>
            <p:ph type="dt" sz="quarter" idx="1"/>
          </p:nvPr>
        </p:nvSpPr>
        <p:spPr>
          <a:noFill/>
        </p:spPr>
        <p:txBody>
          <a:bodyPr/>
          <a:lstStyle/>
          <a:p>
            <a:r>
              <a:rPr lang="en-US"/>
              <a:t>4.3-L-17</a:t>
            </a:r>
          </a:p>
        </p:txBody>
      </p:sp>
      <p:sp>
        <p:nvSpPr>
          <p:cNvPr id="50180" name="Rectangle 6"/>
          <p:cNvSpPr>
            <a:spLocks noGrp="1" noChangeArrowheads="1"/>
          </p:cNvSpPr>
          <p:nvPr>
            <p:ph type="ftr" sz="quarter" idx="4"/>
          </p:nvPr>
        </p:nvSpPr>
        <p:spPr>
          <a:noFill/>
        </p:spPr>
        <p:txBody>
          <a:bodyPr/>
          <a:lstStyle/>
          <a:p>
            <a:r>
              <a:rPr lang="en-US"/>
              <a:t>Klipsch-Perryman</a:t>
            </a:r>
          </a:p>
        </p:txBody>
      </p:sp>
      <p:sp>
        <p:nvSpPr>
          <p:cNvPr id="50181" name="Rectangle 7"/>
          <p:cNvSpPr>
            <a:spLocks noGrp="1" noChangeArrowheads="1"/>
          </p:cNvSpPr>
          <p:nvPr>
            <p:ph type="sldNum" sz="quarter" idx="5"/>
          </p:nvPr>
        </p:nvSpPr>
        <p:spPr>
          <a:noFill/>
        </p:spPr>
        <p:txBody>
          <a:bodyPr/>
          <a:lstStyle/>
          <a:p>
            <a:fld id="{0CF4B21A-2632-4CE0-A68C-CE05361FC0D1}" type="slidenum">
              <a:rPr lang="en-US" smtClean="0"/>
              <a:pPr/>
              <a:t>20</a:t>
            </a:fld>
            <a:endParaRPr lang="en-US"/>
          </a:p>
        </p:txBody>
      </p:sp>
      <p:sp>
        <p:nvSpPr>
          <p:cNvPr id="50182" name="Rectangle 2"/>
          <p:cNvSpPr>
            <a:spLocks noGrp="1" noRot="1" noChangeAspect="1" noChangeArrowheads="1" noTextEdit="1"/>
          </p:cNvSpPr>
          <p:nvPr>
            <p:ph type="sldImg"/>
          </p:nvPr>
        </p:nvSpPr>
        <p:spPr>
          <a:xfrm>
            <a:off x="1257300" y="719138"/>
            <a:ext cx="4800600" cy="3600450"/>
          </a:xfrm>
          <a:ln/>
        </p:spPr>
      </p:sp>
      <p:sp>
        <p:nvSpPr>
          <p:cNvPr id="50183" name="Rectangle 3"/>
          <p:cNvSpPr>
            <a:spLocks noGrp="1" noChangeArrowheads="1"/>
          </p:cNvSpPr>
          <p:nvPr>
            <p:ph type="body" idx="1"/>
          </p:nvPr>
        </p:nvSpPr>
        <p:spPr>
          <a:xfrm>
            <a:off x="731838" y="4560888"/>
            <a:ext cx="5851525" cy="4321175"/>
          </a:xfrm>
          <a:noFill/>
          <a:ln/>
        </p:spPr>
        <p:txBody>
          <a:bodyPr/>
          <a:lstStyle/>
          <a:p>
            <a:r>
              <a:rPr lang="en-US"/>
              <a:t>Jython is a Java implementation of the Python </a:t>
            </a:r>
            <a:r>
              <a:rPr lang="en-US" i="1"/>
              <a:t>programming</a:t>
            </a:r>
            <a:r>
              <a:rPr lang="en-US"/>
              <a:t> language and provides the common basis for ResSim, DssVue, and CWMS scripting.</a:t>
            </a:r>
          </a:p>
          <a:p>
            <a:endParaRPr lang="en-US"/>
          </a:p>
          <a:p>
            <a:r>
              <a:rPr lang="en-US"/>
              <a:t>State Variable definition scripts do not return anything.  They must “set” the value of the TimeSeries object for the current time step, or have set it in an earlier time step.  The script may optionally set values into the future (through the end of the computation time window).</a:t>
            </a:r>
          </a:p>
        </p:txBody>
      </p:sp>
    </p:spTree>
    <p:extLst>
      <p:ext uri="{BB962C8B-B14F-4D97-AF65-F5344CB8AC3E}">
        <p14:creationId xmlns:p14="http://schemas.microsoft.com/office/powerpoint/2010/main" val="4381555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hdr" sz="quarter"/>
          </p:nvPr>
        </p:nvSpPr>
        <p:spPr>
          <a:noFill/>
        </p:spPr>
        <p:txBody>
          <a:bodyPr/>
          <a:lstStyle/>
          <a:p>
            <a:r>
              <a:rPr lang="en-US"/>
              <a:t>Scripting HEC-ResSim with Jython</a:t>
            </a:r>
          </a:p>
        </p:txBody>
      </p:sp>
      <p:sp>
        <p:nvSpPr>
          <p:cNvPr id="51203" name="Rectangle 3"/>
          <p:cNvSpPr>
            <a:spLocks noGrp="1" noChangeArrowheads="1"/>
          </p:cNvSpPr>
          <p:nvPr>
            <p:ph type="dt" sz="quarter" idx="1"/>
          </p:nvPr>
        </p:nvSpPr>
        <p:spPr>
          <a:noFill/>
        </p:spPr>
        <p:txBody>
          <a:bodyPr/>
          <a:lstStyle/>
          <a:p>
            <a:r>
              <a:rPr lang="en-US"/>
              <a:t>4.3-L-17</a:t>
            </a:r>
          </a:p>
        </p:txBody>
      </p:sp>
      <p:sp>
        <p:nvSpPr>
          <p:cNvPr id="51204" name="Rectangle 6"/>
          <p:cNvSpPr>
            <a:spLocks noGrp="1" noChangeArrowheads="1"/>
          </p:cNvSpPr>
          <p:nvPr>
            <p:ph type="ftr" sz="quarter" idx="4"/>
          </p:nvPr>
        </p:nvSpPr>
        <p:spPr>
          <a:noFill/>
        </p:spPr>
        <p:txBody>
          <a:bodyPr/>
          <a:lstStyle/>
          <a:p>
            <a:r>
              <a:rPr lang="en-US"/>
              <a:t>Klipsch-Perryman</a:t>
            </a:r>
          </a:p>
        </p:txBody>
      </p:sp>
      <p:sp>
        <p:nvSpPr>
          <p:cNvPr id="51205" name="Rectangle 7"/>
          <p:cNvSpPr>
            <a:spLocks noGrp="1" noChangeArrowheads="1"/>
          </p:cNvSpPr>
          <p:nvPr>
            <p:ph type="sldNum" sz="quarter" idx="5"/>
          </p:nvPr>
        </p:nvSpPr>
        <p:spPr>
          <a:noFill/>
        </p:spPr>
        <p:txBody>
          <a:bodyPr/>
          <a:lstStyle/>
          <a:p>
            <a:fld id="{25F73F44-7772-4E7B-8D99-41153872B220}" type="slidenum">
              <a:rPr lang="en-US" smtClean="0"/>
              <a:pPr/>
              <a:t>21</a:t>
            </a:fld>
            <a:endParaRPr lang="en-US"/>
          </a:p>
        </p:txBody>
      </p:sp>
      <p:sp>
        <p:nvSpPr>
          <p:cNvPr id="51206" name="Rectangle 2"/>
          <p:cNvSpPr>
            <a:spLocks noGrp="1" noRot="1" noChangeAspect="1" noChangeArrowheads="1" noTextEdit="1"/>
          </p:cNvSpPr>
          <p:nvPr>
            <p:ph type="sldImg"/>
          </p:nvPr>
        </p:nvSpPr>
        <p:spPr>
          <a:ln/>
        </p:spPr>
      </p:sp>
      <p:sp>
        <p:nvSpPr>
          <p:cNvPr id="51207"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2776580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a:noFill/>
        </p:spPr>
        <p:txBody>
          <a:bodyPr/>
          <a:lstStyle/>
          <a:p>
            <a:r>
              <a:rPr lang="en-US"/>
              <a:t>Scripting HEC-ResSim with Jython</a:t>
            </a:r>
          </a:p>
        </p:txBody>
      </p:sp>
      <p:sp>
        <p:nvSpPr>
          <p:cNvPr id="52227" name="Rectangle 3"/>
          <p:cNvSpPr>
            <a:spLocks noGrp="1" noChangeArrowheads="1"/>
          </p:cNvSpPr>
          <p:nvPr>
            <p:ph type="dt" sz="quarter" idx="1"/>
          </p:nvPr>
        </p:nvSpPr>
        <p:spPr>
          <a:noFill/>
        </p:spPr>
        <p:txBody>
          <a:bodyPr/>
          <a:lstStyle/>
          <a:p>
            <a:r>
              <a:rPr lang="en-US"/>
              <a:t>4.3-L-17</a:t>
            </a:r>
          </a:p>
        </p:txBody>
      </p:sp>
      <p:sp>
        <p:nvSpPr>
          <p:cNvPr id="52228" name="Rectangle 6"/>
          <p:cNvSpPr>
            <a:spLocks noGrp="1" noChangeArrowheads="1"/>
          </p:cNvSpPr>
          <p:nvPr>
            <p:ph type="ftr" sz="quarter" idx="4"/>
          </p:nvPr>
        </p:nvSpPr>
        <p:spPr>
          <a:noFill/>
        </p:spPr>
        <p:txBody>
          <a:bodyPr/>
          <a:lstStyle/>
          <a:p>
            <a:r>
              <a:rPr lang="en-US"/>
              <a:t>Klipsch-Perryman</a:t>
            </a:r>
          </a:p>
        </p:txBody>
      </p:sp>
      <p:sp>
        <p:nvSpPr>
          <p:cNvPr id="52229" name="Rectangle 7"/>
          <p:cNvSpPr>
            <a:spLocks noGrp="1" noChangeArrowheads="1"/>
          </p:cNvSpPr>
          <p:nvPr>
            <p:ph type="sldNum" sz="quarter" idx="5"/>
          </p:nvPr>
        </p:nvSpPr>
        <p:spPr>
          <a:noFill/>
        </p:spPr>
        <p:txBody>
          <a:bodyPr/>
          <a:lstStyle/>
          <a:p>
            <a:fld id="{A359B3EE-9D0E-4A43-ACEF-1F536366B236}" type="slidenum">
              <a:rPr lang="en-US" smtClean="0"/>
              <a:pPr/>
              <a:t>22</a:t>
            </a:fld>
            <a:endParaRPr lang="en-US"/>
          </a:p>
        </p:txBody>
      </p:sp>
      <p:sp>
        <p:nvSpPr>
          <p:cNvPr id="52230" name="Rectangle 2"/>
          <p:cNvSpPr>
            <a:spLocks noGrp="1" noRot="1" noChangeAspect="1" noChangeArrowheads="1" noTextEdit="1"/>
          </p:cNvSpPr>
          <p:nvPr>
            <p:ph type="sldImg"/>
          </p:nvPr>
        </p:nvSpPr>
        <p:spPr>
          <a:ln/>
        </p:spPr>
      </p:sp>
      <p:sp>
        <p:nvSpPr>
          <p:cNvPr id="52231"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14515526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hdr" sz="quarter"/>
          </p:nvPr>
        </p:nvSpPr>
        <p:spPr>
          <a:noFill/>
        </p:spPr>
        <p:txBody>
          <a:bodyPr/>
          <a:lstStyle/>
          <a:p>
            <a:r>
              <a:rPr lang="en-US"/>
              <a:t>Scripting HEC-ResSim with Jython</a:t>
            </a:r>
          </a:p>
        </p:txBody>
      </p:sp>
      <p:sp>
        <p:nvSpPr>
          <p:cNvPr id="53251" name="Rectangle 3"/>
          <p:cNvSpPr>
            <a:spLocks noGrp="1" noChangeArrowheads="1"/>
          </p:cNvSpPr>
          <p:nvPr>
            <p:ph type="dt" sz="quarter" idx="1"/>
          </p:nvPr>
        </p:nvSpPr>
        <p:spPr>
          <a:noFill/>
        </p:spPr>
        <p:txBody>
          <a:bodyPr/>
          <a:lstStyle/>
          <a:p>
            <a:r>
              <a:rPr lang="en-US"/>
              <a:t>4.3-L-17</a:t>
            </a:r>
          </a:p>
        </p:txBody>
      </p:sp>
      <p:sp>
        <p:nvSpPr>
          <p:cNvPr id="53252" name="Rectangle 6"/>
          <p:cNvSpPr>
            <a:spLocks noGrp="1" noChangeArrowheads="1"/>
          </p:cNvSpPr>
          <p:nvPr>
            <p:ph type="ftr" sz="quarter" idx="4"/>
          </p:nvPr>
        </p:nvSpPr>
        <p:spPr>
          <a:noFill/>
        </p:spPr>
        <p:txBody>
          <a:bodyPr/>
          <a:lstStyle/>
          <a:p>
            <a:r>
              <a:rPr lang="en-US"/>
              <a:t>Klipsch-Perryman</a:t>
            </a:r>
          </a:p>
        </p:txBody>
      </p:sp>
      <p:sp>
        <p:nvSpPr>
          <p:cNvPr id="53253" name="Rectangle 7"/>
          <p:cNvSpPr>
            <a:spLocks noGrp="1" noChangeArrowheads="1"/>
          </p:cNvSpPr>
          <p:nvPr>
            <p:ph type="sldNum" sz="quarter" idx="5"/>
          </p:nvPr>
        </p:nvSpPr>
        <p:spPr>
          <a:noFill/>
        </p:spPr>
        <p:txBody>
          <a:bodyPr/>
          <a:lstStyle/>
          <a:p>
            <a:fld id="{3BECE701-A809-46BA-B955-26E380EA59EA}" type="slidenum">
              <a:rPr lang="en-US" smtClean="0"/>
              <a:pPr/>
              <a:t>23</a:t>
            </a:fld>
            <a:endParaRPr lang="en-US"/>
          </a:p>
        </p:txBody>
      </p:sp>
      <p:sp>
        <p:nvSpPr>
          <p:cNvPr id="53254" name="Rectangle 2"/>
          <p:cNvSpPr>
            <a:spLocks noGrp="1" noRot="1" noChangeAspect="1" noChangeArrowheads="1" noTextEdit="1"/>
          </p:cNvSpPr>
          <p:nvPr>
            <p:ph type="sldImg"/>
          </p:nvPr>
        </p:nvSpPr>
        <p:spPr>
          <a:ln/>
        </p:spPr>
      </p:sp>
      <p:sp>
        <p:nvSpPr>
          <p:cNvPr id="53255"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35852270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hdr" sz="quarter"/>
          </p:nvPr>
        </p:nvSpPr>
        <p:spPr>
          <a:noFill/>
        </p:spPr>
        <p:txBody>
          <a:bodyPr/>
          <a:lstStyle/>
          <a:p>
            <a:r>
              <a:rPr lang="en-US"/>
              <a:t>Scripting HEC-ResSim with Jython</a:t>
            </a:r>
          </a:p>
        </p:txBody>
      </p:sp>
      <p:sp>
        <p:nvSpPr>
          <p:cNvPr id="54275" name="Rectangle 3"/>
          <p:cNvSpPr>
            <a:spLocks noGrp="1" noChangeArrowheads="1"/>
          </p:cNvSpPr>
          <p:nvPr>
            <p:ph type="dt" sz="quarter" idx="1"/>
          </p:nvPr>
        </p:nvSpPr>
        <p:spPr>
          <a:noFill/>
        </p:spPr>
        <p:txBody>
          <a:bodyPr/>
          <a:lstStyle/>
          <a:p>
            <a:r>
              <a:rPr lang="en-US"/>
              <a:t>4.3-L-17</a:t>
            </a:r>
          </a:p>
        </p:txBody>
      </p:sp>
      <p:sp>
        <p:nvSpPr>
          <p:cNvPr id="54276" name="Rectangle 6"/>
          <p:cNvSpPr>
            <a:spLocks noGrp="1" noChangeArrowheads="1"/>
          </p:cNvSpPr>
          <p:nvPr>
            <p:ph type="ftr" sz="quarter" idx="4"/>
          </p:nvPr>
        </p:nvSpPr>
        <p:spPr>
          <a:noFill/>
        </p:spPr>
        <p:txBody>
          <a:bodyPr/>
          <a:lstStyle/>
          <a:p>
            <a:r>
              <a:rPr lang="en-US"/>
              <a:t>Klipsch-Perryman</a:t>
            </a:r>
          </a:p>
        </p:txBody>
      </p:sp>
      <p:sp>
        <p:nvSpPr>
          <p:cNvPr id="54277" name="Rectangle 7"/>
          <p:cNvSpPr>
            <a:spLocks noGrp="1" noChangeArrowheads="1"/>
          </p:cNvSpPr>
          <p:nvPr>
            <p:ph type="sldNum" sz="quarter" idx="5"/>
          </p:nvPr>
        </p:nvSpPr>
        <p:spPr>
          <a:noFill/>
        </p:spPr>
        <p:txBody>
          <a:bodyPr/>
          <a:lstStyle/>
          <a:p>
            <a:fld id="{488F0D5A-45A4-4BD1-ABD8-CD7706FEBF1E}" type="slidenum">
              <a:rPr lang="en-US" smtClean="0"/>
              <a:pPr/>
              <a:t>24</a:t>
            </a:fld>
            <a:endParaRPr lang="en-US"/>
          </a:p>
        </p:txBody>
      </p:sp>
      <p:sp>
        <p:nvSpPr>
          <p:cNvPr id="54278" name="Rectangle 2"/>
          <p:cNvSpPr>
            <a:spLocks noGrp="1" noRot="1" noChangeAspect="1" noChangeArrowheads="1" noTextEdit="1"/>
          </p:cNvSpPr>
          <p:nvPr>
            <p:ph type="sldImg"/>
          </p:nvPr>
        </p:nvSpPr>
        <p:spPr>
          <a:ln/>
        </p:spPr>
      </p:sp>
      <p:sp>
        <p:nvSpPr>
          <p:cNvPr id="54279"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12671685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a:noFill/>
        </p:spPr>
        <p:txBody>
          <a:bodyPr/>
          <a:lstStyle/>
          <a:p>
            <a:r>
              <a:rPr lang="en-US"/>
              <a:t>Scripting HEC-ResSim with Jython</a:t>
            </a:r>
          </a:p>
        </p:txBody>
      </p:sp>
      <p:sp>
        <p:nvSpPr>
          <p:cNvPr id="55299" name="Rectangle 3"/>
          <p:cNvSpPr>
            <a:spLocks noGrp="1" noChangeArrowheads="1"/>
          </p:cNvSpPr>
          <p:nvPr>
            <p:ph type="dt" sz="quarter" idx="1"/>
          </p:nvPr>
        </p:nvSpPr>
        <p:spPr>
          <a:noFill/>
        </p:spPr>
        <p:txBody>
          <a:bodyPr/>
          <a:lstStyle/>
          <a:p>
            <a:r>
              <a:rPr lang="en-US"/>
              <a:t>4.3-L-17</a:t>
            </a:r>
          </a:p>
        </p:txBody>
      </p:sp>
      <p:sp>
        <p:nvSpPr>
          <p:cNvPr id="55300" name="Rectangle 6"/>
          <p:cNvSpPr>
            <a:spLocks noGrp="1" noChangeArrowheads="1"/>
          </p:cNvSpPr>
          <p:nvPr>
            <p:ph type="ftr" sz="quarter" idx="4"/>
          </p:nvPr>
        </p:nvSpPr>
        <p:spPr>
          <a:noFill/>
        </p:spPr>
        <p:txBody>
          <a:bodyPr/>
          <a:lstStyle/>
          <a:p>
            <a:r>
              <a:rPr lang="en-US"/>
              <a:t>Klipsch-Perryman</a:t>
            </a:r>
          </a:p>
        </p:txBody>
      </p:sp>
      <p:sp>
        <p:nvSpPr>
          <p:cNvPr id="55301" name="Rectangle 7"/>
          <p:cNvSpPr>
            <a:spLocks noGrp="1" noChangeArrowheads="1"/>
          </p:cNvSpPr>
          <p:nvPr>
            <p:ph type="sldNum" sz="quarter" idx="5"/>
          </p:nvPr>
        </p:nvSpPr>
        <p:spPr>
          <a:noFill/>
        </p:spPr>
        <p:txBody>
          <a:bodyPr/>
          <a:lstStyle/>
          <a:p>
            <a:fld id="{35F378C1-2AC6-42A7-8770-8BCF105D5678}" type="slidenum">
              <a:rPr lang="en-US" smtClean="0"/>
              <a:pPr/>
              <a:t>25</a:t>
            </a:fld>
            <a:endParaRPr lang="en-US"/>
          </a:p>
        </p:txBody>
      </p:sp>
      <p:sp>
        <p:nvSpPr>
          <p:cNvPr id="55302" name="Rectangle 2"/>
          <p:cNvSpPr>
            <a:spLocks noGrp="1" noRot="1" noChangeAspect="1" noChangeArrowheads="1" noTextEdit="1"/>
          </p:cNvSpPr>
          <p:nvPr>
            <p:ph type="sldImg"/>
          </p:nvPr>
        </p:nvSpPr>
        <p:spPr>
          <a:ln/>
        </p:spPr>
      </p:sp>
      <p:sp>
        <p:nvSpPr>
          <p:cNvPr id="55303"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11972836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hdr" sz="quarter"/>
          </p:nvPr>
        </p:nvSpPr>
        <p:spPr>
          <a:noFill/>
        </p:spPr>
        <p:txBody>
          <a:bodyPr/>
          <a:lstStyle/>
          <a:p>
            <a:r>
              <a:rPr lang="en-US"/>
              <a:t>Scripting HEC-ResSim with Jython</a:t>
            </a:r>
          </a:p>
        </p:txBody>
      </p:sp>
      <p:sp>
        <p:nvSpPr>
          <p:cNvPr id="56323" name="Rectangle 3"/>
          <p:cNvSpPr>
            <a:spLocks noGrp="1" noChangeArrowheads="1"/>
          </p:cNvSpPr>
          <p:nvPr>
            <p:ph type="dt" sz="quarter" idx="1"/>
          </p:nvPr>
        </p:nvSpPr>
        <p:spPr>
          <a:noFill/>
        </p:spPr>
        <p:txBody>
          <a:bodyPr/>
          <a:lstStyle/>
          <a:p>
            <a:r>
              <a:rPr lang="en-US"/>
              <a:t>4.3-L-17</a:t>
            </a:r>
          </a:p>
        </p:txBody>
      </p:sp>
      <p:sp>
        <p:nvSpPr>
          <p:cNvPr id="56324" name="Rectangle 6"/>
          <p:cNvSpPr>
            <a:spLocks noGrp="1" noChangeArrowheads="1"/>
          </p:cNvSpPr>
          <p:nvPr>
            <p:ph type="ftr" sz="quarter" idx="4"/>
          </p:nvPr>
        </p:nvSpPr>
        <p:spPr>
          <a:noFill/>
        </p:spPr>
        <p:txBody>
          <a:bodyPr/>
          <a:lstStyle/>
          <a:p>
            <a:r>
              <a:rPr lang="en-US"/>
              <a:t>Klipsch-Perryman</a:t>
            </a:r>
          </a:p>
        </p:txBody>
      </p:sp>
      <p:sp>
        <p:nvSpPr>
          <p:cNvPr id="56325" name="Rectangle 7"/>
          <p:cNvSpPr>
            <a:spLocks noGrp="1" noChangeArrowheads="1"/>
          </p:cNvSpPr>
          <p:nvPr>
            <p:ph type="sldNum" sz="quarter" idx="5"/>
          </p:nvPr>
        </p:nvSpPr>
        <p:spPr>
          <a:noFill/>
        </p:spPr>
        <p:txBody>
          <a:bodyPr/>
          <a:lstStyle/>
          <a:p>
            <a:fld id="{28FF180E-73B5-4688-899E-F952381D5042}" type="slidenum">
              <a:rPr lang="en-US" smtClean="0"/>
              <a:pPr/>
              <a:t>26</a:t>
            </a:fld>
            <a:endParaRPr lang="en-US"/>
          </a:p>
        </p:txBody>
      </p:sp>
      <p:sp>
        <p:nvSpPr>
          <p:cNvPr id="56326" name="Rectangle 2"/>
          <p:cNvSpPr>
            <a:spLocks noGrp="1" noRot="1" noChangeAspect="1" noChangeArrowheads="1" noTextEdit="1"/>
          </p:cNvSpPr>
          <p:nvPr>
            <p:ph type="sldImg"/>
          </p:nvPr>
        </p:nvSpPr>
        <p:spPr>
          <a:ln/>
        </p:spPr>
      </p:sp>
      <p:sp>
        <p:nvSpPr>
          <p:cNvPr id="56327"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37129064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a:noFill/>
        </p:spPr>
        <p:txBody>
          <a:bodyPr/>
          <a:lstStyle/>
          <a:p>
            <a:r>
              <a:rPr lang="en-US"/>
              <a:t>Scripting HEC-ResSim with Jython</a:t>
            </a:r>
          </a:p>
        </p:txBody>
      </p:sp>
      <p:sp>
        <p:nvSpPr>
          <p:cNvPr id="57347" name="Rectangle 3"/>
          <p:cNvSpPr>
            <a:spLocks noGrp="1" noChangeArrowheads="1"/>
          </p:cNvSpPr>
          <p:nvPr>
            <p:ph type="dt" sz="quarter" idx="1"/>
          </p:nvPr>
        </p:nvSpPr>
        <p:spPr>
          <a:noFill/>
        </p:spPr>
        <p:txBody>
          <a:bodyPr/>
          <a:lstStyle/>
          <a:p>
            <a:r>
              <a:rPr lang="en-US"/>
              <a:t>4.3-L-17</a:t>
            </a:r>
          </a:p>
        </p:txBody>
      </p:sp>
      <p:sp>
        <p:nvSpPr>
          <p:cNvPr id="57348" name="Rectangle 6"/>
          <p:cNvSpPr>
            <a:spLocks noGrp="1" noChangeArrowheads="1"/>
          </p:cNvSpPr>
          <p:nvPr>
            <p:ph type="ftr" sz="quarter" idx="4"/>
          </p:nvPr>
        </p:nvSpPr>
        <p:spPr>
          <a:noFill/>
        </p:spPr>
        <p:txBody>
          <a:bodyPr/>
          <a:lstStyle/>
          <a:p>
            <a:r>
              <a:rPr lang="en-US"/>
              <a:t>Klipsch-Perryman</a:t>
            </a:r>
          </a:p>
        </p:txBody>
      </p:sp>
      <p:sp>
        <p:nvSpPr>
          <p:cNvPr id="57349" name="Rectangle 7"/>
          <p:cNvSpPr>
            <a:spLocks noGrp="1" noChangeArrowheads="1"/>
          </p:cNvSpPr>
          <p:nvPr>
            <p:ph type="sldNum" sz="quarter" idx="5"/>
          </p:nvPr>
        </p:nvSpPr>
        <p:spPr>
          <a:noFill/>
        </p:spPr>
        <p:txBody>
          <a:bodyPr/>
          <a:lstStyle/>
          <a:p>
            <a:fld id="{C8CE1F9D-D8DA-489A-B288-886B7E5ABFA7}" type="slidenum">
              <a:rPr lang="en-US" smtClean="0"/>
              <a:pPr/>
              <a:t>27</a:t>
            </a:fld>
            <a:endParaRPr lang="en-US"/>
          </a:p>
        </p:txBody>
      </p:sp>
      <p:sp>
        <p:nvSpPr>
          <p:cNvPr id="57350" name="Rectangle 2"/>
          <p:cNvSpPr>
            <a:spLocks noGrp="1" noRot="1" noChangeAspect="1" noChangeArrowheads="1" noTextEdit="1"/>
          </p:cNvSpPr>
          <p:nvPr>
            <p:ph type="sldImg"/>
          </p:nvPr>
        </p:nvSpPr>
        <p:spPr>
          <a:ln/>
        </p:spPr>
      </p:sp>
      <p:sp>
        <p:nvSpPr>
          <p:cNvPr id="57351"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42307343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a:noFill/>
        </p:spPr>
        <p:txBody>
          <a:bodyPr/>
          <a:lstStyle/>
          <a:p>
            <a:r>
              <a:rPr lang="en-US"/>
              <a:t>Scripting HEC-ResSim with Jython</a:t>
            </a:r>
          </a:p>
        </p:txBody>
      </p:sp>
      <p:sp>
        <p:nvSpPr>
          <p:cNvPr id="58371" name="Rectangle 3"/>
          <p:cNvSpPr>
            <a:spLocks noGrp="1" noChangeArrowheads="1"/>
          </p:cNvSpPr>
          <p:nvPr>
            <p:ph type="dt" sz="quarter" idx="1"/>
          </p:nvPr>
        </p:nvSpPr>
        <p:spPr>
          <a:noFill/>
        </p:spPr>
        <p:txBody>
          <a:bodyPr/>
          <a:lstStyle/>
          <a:p>
            <a:r>
              <a:rPr lang="en-US"/>
              <a:t>4.3-L-17</a:t>
            </a:r>
          </a:p>
        </p:txBody>
      </p:sp>
      <p:sp>
        <p:nvSpPr>
          <p:cNvPr id="58372" name="Rectangle 6"/>
          <p:cNvSpPr>
            <a:spLocks noGrp="1" noChangeArrowheads="1"/>
          </p:cNvSpPr>
          <p:nvPr>
            <p:ph type="ftr" sz="quarter" idx="4"/>
          </p:nvPr>
        </p:nvSpPr>
        <p:spPr>
          <a:noFill/>
        </p:spPr>
        <p:txBody>
          <a:bodyPr/>
          <a:lstStyle/>
          <a:p>
            <a:r>
              <a:rPr lang="en-US"/>
              <a:t>Klipsch-Perryman</a:t>
            </a:r>
          </a:p>
        </p:txBody>
      </p:sp>
      <p:sp>
        <p:nvSpPr>
          <p:cNvPr id="58373" name="Rectangle 7"/>
          <p:cNvSpPr>
            <a:spLocks noGrp="1" noChangeArrowheads="1"/>
          </p:cNvSpPr>
          <p:nvPr>
            <p:ph type="sldNum" sz="quarter" idx="5"/>
          </p:nvPr>
        </p:nvSpPr>
        <p:spPr>
          <a:noFill/>
        </p:spPr>
        <p:txBody>
          <a:bodyPr/>
          <a:lstStyle/>
          <a:p>
            <a:fld id="{F34AF1E5-6E7B-4FAD-84C6-8053B9D91272}" type="slidenum">
              <a:rPr lang="en-US" smtClean="0"/>
              <a:pPr/>
              <a:t>28</a:t>
            </a:fld>
            <a:endParaRPr lang="en-US"/>
          </a:p>
        </p:txBody>
      </p:sp>
      <p:sp>
        <p:nvSpPr>
          <p:cNvPr id="58374" name="Rectangle 2"/>
          <p:cNvSpPr>
            <a:spLocks noGrp="1" noRot="1" noChangeAspect="1" noChangeArrowheads="1" noTextEdit="1"/>
          </p:cNvSpPr>
          <p:nvPr>
            <p:ph type="sldImg"/>
          </p:nvPr>
        </p:nvSpPr>
        <p:spPr>
          <a:ln/>
        </p:spPr>
      </p:sp>
      <p:sp>
        <p:nvSpPr>
          <p:cNvPr id="58375"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34544638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a:noFill/>
        </p:spPr>
        <p:txBody>
          <a:bodyPr/>
          <a:lstStyle/>
          <a:p>
            <a:r>
              <a:rPr lang="en-US"/>
              <a:t>Scripting HEC-ResSim with Jython</a:t>
            </a:r>
          </a:p>
        </p:txBody>
      </p:sp>
      <p:sp>
        <p:nvSpPr>
          <p:cNvPr id="59395" name="Rectangle 3"/>
          <p:cNvSpPr>
            <a:spLocks noGrp="1" noChangeArrowheads="1"/>
          </p:cNvSpPr>
          <p:nvPr>
            <p:ph type="dt" sz="quarter" idx="1"/>
          </p:nvPr>
        </p:nvSpPr>
        <p:spPr>
          <a:noFill/>
        </p:spPr>
        <p:txBody>
          <a:bodyPr/>
          <a:lstStyle/>
          <a:p>
            <a:r>
              <a:rPr lang="en-US"/>
              <a:t>4.3-L-17</a:t>
            </a:r>
          </a:p>
        </p:txBody>
      </p:sp>
      <p:sp>
        <p:nvSpPr>
          <p:cNvPr id="59396" name="Rectangle 6"/>
          <p:cNvSpPr>
            <a:spLocks noGrp="1" noChangeArrowheads="1"/>
          </p:cNvSpPr>
          <p:nvPr>
            <p:ph type="ftr" sz="quarter" idx="4"/>
          </p:nvPr>
        </p:nvSpPr>
        <p:spPr>
          <a:noFill/>
        </p:spPr>
        <p:txBody>
          <a:bodyPr/>
          <a:lstStyle/>
          <a:p>
            <a:r>
              <a:rPr lang="en-US"/>
              <a:t>Klipsch-Perryman</a:t>
            </a:r>
          </a:p>
        </p:txBody>
      </p:sp>
      <p:sp>
        <p:nvSpPr>
          <p:cNvPr id="59397" name="Rectangle 7"/>
          <p:cNvSpPr>
            <a:spLocks noGrp="1" noChangeArrowheads="1"/>
          </p:cNvSpPr>
          <p:nvPr>
            <p:ph type="sldNum" sz="quarter" idx="5"/>
          </p:nvPr>
        </p:nvSpPr>
        <p:spPr>
          <a:noFill/>
        </p:spPr>
        <p:txBody>
          <a:bodyPr/>
          <a:lstStyle/>
          <a:p>
            <a:fld id="{B99F1B5D-1661-4D63-AC15-B3EA8256B6CC}" type="slidenum">
              <a:rPr lang="en-US" smtClean="0"/>
              <a:pPr/>
              <a:t>29</a:t>
            </a:fld>
            <a:endParaRPr lang="en-US"/>
          </a:p>
        </p:txBody>
      </p:sp>
      <p:sp>
        <p:nvSpPr>
          <p:cNvPr id="59398" name="Rectangle 2"/>
          <p:cNvSpPr>
            <a:spLocks noGrp="1" noRot="1" noChangeAspect="1" noChangeArrowheads="1" noTextEdit="1"/>
          </p:cNvSpPr>
          <p:nvPr>
            <p:ph type="sldImg"/>
          </p:nvPr>
        </p:nvSpPr>
        <p:spPr>
          <a:ln/>
        </p:spPr>
      </p:sp>
      <p:sp>
        <p:nvSpPr>
          <p:cNvPr id="59399"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39280230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a:noFill/>
        </p:spPr>
        <p:txBody>
          <a:bodyPr/>
          <a:lstStyle/>
          <a:p>
            <a:r>
              <a:rPr lang="en-US"/>
              <a:t>Scripting HEC-ResSim with Jython</a:t>
            </a:r>
          </a:p>
        </p:txBody>
      </p:sp>
      <p:sp>
        <p:nvSpPr>
          <p:cNvPr id="43011" name="Rectangle 3"/>
          <p:cNvSpPr>
            <a:spLocks noGrp="1" noChangeArrowheads="1"/>
          </p:cNvSpPr>
          <p:nvPr>
            <p:ph type="dt" sz="quarter" idx="1"/>
          </p:nvPr>
        </p:nvSpPr>
        <p:spPr>
          <a:noFill/>
        </p:spPr>
        <p:txBody>
          <a:bodyPr/>
          <a:lstStyle/>
          <a:p>
            <a:r>
              <a:rPr lang="en-US"/>
              <a:t>4.3-L-17</a:t>
            </a:r>
          </a:p>
        </p:txBody>
      </p:sp>
      <p:sp>
        <p:nvSpPr>
          <p:cNvPr id="43012" name="Rectangle 6"/>
          <p:cNvSpPr>
            <a:spLocks noGrp="1" noChangeArrowheads="1"/>
          </p:cNvSpPr>
          <p:nvPr>
            <p:ph type="ftr" sz="quarter" idx="4"/>
          </p:nvPr>
        </p:nvSpPr>
        <p:spPr>
          <a:noFill/>
        </p:spPr>
        <p:txBody>
          <a:bodyPr/>
          <a:lstStyle/>
          <a:p>
            <a:r>
              <a:rPr lang="en-US"/>
              <a:t>Klipsch-Perryman</a:t>
            </a:r>
          </a:p>
        </p:txBody>
      </p:sp>
      <p:sp>
        <p:nvSpPr>
          <p:cNvPr id="43013" name="Rectangle 7"/>
          <p:cNvSpPr>
            <a:spLocks noGrp="1" noChangeArrowheads="1"/>
          </p:cNvSpPr>
          <p:nvPr>
            <p:ph type="sldNum" sz="quarter" idx="5"/>
          </p:nvPr>
        </p:nvSpPr>
        <p:spPr>
          <a:noFill/>
        </p:spPr>
        <p:txBody>
          <a:bodyPr/>
          <a:lstStyle/>
          <a:p>
            <a:fld id="{2D004DCE-394D-4089-AABB-5F2E1B53CC6F}" type="slidenum">
              <a:rPr lang="en-US" smtClean="0"/>
              <a:pPr/>
              <a:t>3</a:t>
            </a:fld>
            <a:endParaRPr lang="en-US"/>
          </a:p>
        </p:txBody>
      </p:sp>
      <p:sp>
        <p:nvSpPr>
          <p:cNvPr id="43014" name="Rectangle 2"/>
          <p:cNvSpPr>
            <a:spLocks noGrp="1" noRot="1" noChangeAspect="1" noChangeArrowheads="1" noTextEdit="1"/>
          </p:cNvSpPr>
          <p:nvPr>
            <p:ph type="sldImg"/>
          </p:nvPr>
        </p:nvSpPr>
        <p:spPr>
          <a:ln/>
        </p:spPr>
      </p:sp>
      <p:sp>
        <p:nvSpPr>
          <p:cNvPr id="43015"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3135641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a:noFill/>
        </p:spPr>
        <p:txBody>
          <a:bodyPr/>
          <a:lstStyle/>
          <a:p>
            <a:r>
              <a:rPr lang="en-US"/>
              <a:t>Scripting HEC-ResSim with Jython</a:t>
            </a:r>
          </a:p>
        </p:txBody>
      </p:sp>
      <p:sp>
        <p:nvSpPr>
          <p:cNvPr id="60419" name="Rectangle 3"/>
          <p:cNvSpPr>
            <a:spLocks noGrp="1" noChangeArrowheads="1"/>
          </p:cNvSpPr>
          <p:nvPr>
            <p:ph type="dt" sz="quarter" idx="1"/>
          </p:nvPr>
        </p:nvSpPr>
        <p:spPr>
          <a:noFill/>
        </p:spPr>
        <p:txBody>
          <a:bodyPr/>
          <a:lstStyle/>
          <a:p>
            <a:r>
              <a:rPr lang="en-US"/>
              <a:t>4.3-L-17</a:t>
            </a:r>
          </a:p>
        </p:txBody>
      </p:sp>
      <p:sp>
        <p:nvSpPr>
          <p:cNvPr id="60420" name="Rectangle 6"/>
          <p:cNvSpPr>
            <a:spLocks noGrp="1" noChangeArrowheads="1"/>
          </p:cNvSpPr>
          <p:nvPr>
            <p:ph type="ftr" sz="quarter" idx="4"/>
          </p:nvPr>
        </p:nvSpPr>
        <p:spPr>
          <a:noFill/>
        </p:spPr>
        <p:txBody>
          <a:bodyPr/>
          <a:lstStyle/>
          <a:p>
            <a:r>
              <a:rPr lang="en-US"/>
              <a:t>Klipsch-Perryman</a:t>
            </a:r>
          </a:p>
        </p:txBody>
      </p:sp>
      <p:sp>
        <p:nvSpPr>
          <p:cNvPr id="60421" name="Rectangle 7"/>
          <p:cNvSpPr>
            <a:spLocks noGrp="1" noChangeArrowheads="1"/>
          </p:cNvSpPr>
          <p:nvPr>
            <p:ph type="sldNum" sz="quarter" idx="5"/>
          </p:nvPr>
        </p:nvSpPr>
        <p:spPr>
          <a:noFill/>
        </p:spPr>
        <p:txBody>
          <a:bodyPr/>
          <a:lstStyle/>
          <a:p>
            <a:fld id="{FB911B20-C406-4076-A5B1-1F31639D929E}" type="slidenum">
              <a:rPr lang="en-US" smtClean="0"/>
              <a:pPr/>
              <a:t>30</a:t>
            </a:fld>
            <a:endParaRPr lang="en-US"/>
          </a:p>
        </p:txBody>
      </p:sp>
      <p:sp>
        <p:nvSpPr>
          <p:cNvPr id="60422" name="Rectangle 2"/>
          <p:cNvSpPr>
            <a:spLocks noGrp="1" noRot="1" noChangeAspect="1" noChangeArrowheads="1" noTextEdit="1"/>
          </p:cNvSpPr>
          <p:nvPr>
            <p:ph type="sldImg"/>
          </p:nvPr>
        </p:nvSpPr>
        <p:spPr>
          <a:ln/>
        </p:spPr>
      </p:sp>
      <p:sp>
        <p:nvSpPr>
          <p:cNvPr id="60423"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90228941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hdr" sz="quarter"/>
          </p:nvPr>
        </p:nvSpPr>
        <p:spPr>
          <a:noFill/>
        </p:spPr>
        <p:txBody>
          <a:bodyPr/>
          <a:lstStyle/>
          <a:p>
            <a:r>
              <a:rPr lang="en-US"/>
              <a:t>Scripting HEC-ResSim with Jython</a:t>
            </a:r>
          </a:p>
        </p:txBody>
      </p:sp>
      <p:sp>
        <p:nvSpPr>
          <p:cNvPr id="71683" name="Rectangle 3"/>
          <p:cNvSpPr>
            <a:spLocks noGrp="1" noChangeArrowheads="1"/>
          </p:cNvSpPr>
          <p:nvPr>
            <p:ph type="dt" sz="quarter" idx="1"/>
          </p:nvPr>
        </p:nvSpPr>
        <p:spPr>
          <a:noFill/>
        </p:spPr>
        <p:txBody>
          <a:bodyPr/>
          <a:lstStyle/>
          <a:p>
            <a:r>
              <a:rPr lang="en-US"/>
              <a:t>4.3-L-17</a:t>
            </a:r>
          </a:p>
        </p:txBody>
      </p:sp>
      <p:sp>
        <p:nvSpPr>
          <p:cNvPr id="71684" name="Rectangle 6"/>
          <p:cNvSpPr>
            <a:spLocks noGrp="1" noChangeArrowheads="1"/>
          </p:cNvSpPr>
          <p:nvPr>
            <p:ph type="ftr" sz="quarter" idx="4"/>
          </p:nvPr>
        </p:nvSpPr>
        <p:spPr>
          <a:noFill/>
        </p:spPr>
        <p:txBody>
          <a:bodyPr/>
          <a:lstStyle/>
          <a:p>
            <a:r>
              <a:rPr lang="en-US"/>
              <a:t>Klipsch-Perryman</a:t>
            </a:r>
          </a:p>
        </p:txBody>
      </p:sp>
      <p:sp>
        <p:nvSpPr>
          <p:cNvPr id="71685" name="Rectangle 7"/>
          <p:cNvSpPr>
            <a:spLocks noGrp="1" noChangeArrowheads="1"/>
          </p:cNvSpPr>
          <p:nvPr>
            <p:ph type="sldNum" sz="quarter" idx="5"/>
          </p:nvPr>
        </p:nvSpPr>
        <p:spPr>
          <a:noFill/>
        </p:spPr>
        <p:txBody>
          <a:bodyPr/>
          <a:lstStyle/>
          <a:p>
            <a:fld id="{C76F51E8-C52B-4E0A-8EC8-0B69C68C1544}" type="slidenum">
              <a:rPr lang="en-US" smtClean="0"/>
              <a:pPr/>
              <a:t>31</a:t>
            </a:fld>
            <a:endParaRPr lang="en-US"/>
          </a:p>
        </p:txBody>
      </p:sp>
      <p:sp>
        <p:nvSpPr>
          <p:cNvPr id="71686" name="Rectangle 2"/>
          <p:cNvSpPr>
            <a:spLocks noGrp="1" noRot="1" noChangeAspect="1" noChangeArrowheads="1" noTextEdit="1"/>
          </p:cNvSpPr>
          <p:nvPr>
            <p:ph type="sldImg"/>
          </p:nvPr>
        </p:nvSpPr>
        <p:spPr>
          <a:xfrm>
            <a:off x="1257300" y="719138"/>
            <a:ext cx="4800600" cy="3600450"/>
          </a:xfrm>
          <a:ln/>
        </p:spPr>
      </p:sp>
      <p:sp>
        <p:nvSpPr>
          <p:cNvPr id="71687" name="Rectangle 3"/>
          <p:cNvSpPr>
            <a:spLocks noGrp="1" noChangeArrowheads="1"/>
          </p:cNvSpPr>
          <p:nvPr>
            <p:ph type="body" idx="1"/>
          </p:nvPr>
        </p:nvSpPr>
        <p:spPr>
          <a:xfrm>
            <a:off x="731838" y="4560888"/>
            <a:ext cx="5851525" cy="4321175"/>
          </a:xfrm>
          <a:noFill/>
          <a:ln/>
        </p:spPr>
        <p:txBody>
          <a:bodyPr/>
          <a:lstStyle/>
          <a:p>
            <a:endParaRPr lang="en-US"/>
          </a:p>
        </p:txBody>
      </p:sp>
    </p:spTree>
    <p:extLst>
      <p:ext uri="{BB962C8B-B14F-4D97-AF65-F5344CB8AC3E}">
        <p14:creationId xmlns:p14="http://schemas.microsoft.com/office/powerpoint/2010/main" val="372157203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hdr" sz="quarter"/>
          </p:nvPr>
        </p:nvSpPr>
        <p:spPr>
          <a:noFill/>
        </p:spPr>
        <p:txBody>
          <a:bodyPr/>
          <a:lstStyle/>
          <a:p>
            <a:r>
              <a:rPr lang="en-US"/>
              <a:t>Scripting HEC-ResSim with Jython</a:t>
            </a:r>
          </a:p>
        </p:txBody>
      </p:sp>
      <p:sp>
        <p:nvSpPr>
          <p:cNvPr id="72707" name="Rectangle 3"/>
          <p:cNvSpPr>
            <a:spLocks noGrp="1" noChangeArrowheads="1"/>
          </p:cNvSpPr>
          <p:nvPr>
            <p:ph type="dt" sz="quarter" idx="1"/>
          </p:nvPr>
        </p:nvSpPr>
        <p:spPr>
          <a:noFill/>
        </p:spPr>
        <p:txBody>
          <a:bodyPr/>
          <a:lstStyle/>
          <a:p>
            <a:r>
              <a:rPr lang="en-US"/>
              <a:t>4.3-L-17</a:t>
            </a:r>
          </a:p>
        </p:txBody>
      </p:sp>
      <p:sp>
        <p:nvSpPr>
          <p:cNvPr id="72708" name="Rectangle 6"/>
          <p:cNvSpPr>
            <a:spLocks noGrp="1" noChangeArrowheads="1"/>
          </p:cNvSpPr>
          <p:nvPr>
            <p:ph type="ftr" sz="quarter" idx="4"/>
          </p:nvPr>
        </p:nvSpPr>
        <p:spPr>
          <a:noFill/>
        </p:spPr>
        <p:txBody>
          <a:bodyPr/>
          <a:lstStyle/>
          <a:p>
            <a:r>
              <a:rPr lang="en-US"/>
              <a:t>Klipsch-Perryman</a:t>
            </a:r>
          </a:p>
        </p:txBody>
      </p:sp>
      <p:sp>
        <p:nvSpPr>
          <p:cNvPr id="72709" name="Rectangle 7"/>
          <p:cNvSpPr>
            <a:spLocks noGrp="1" noChangeArrowheads="1"/>
          </p:cNvSpPr>
          <p:nvPr>
            <p:ph type="sldNum" sz="quarter" idx="5"/>
          </p:nvPr>
        </p:nvSpPr>
        <p:spPr>
          <a:noFill/>
        </p:spPr>
        <p:txBody>
          <a:bodyPr/>
          <a:lstStyle/>
          <a:p>
            <a:fld id="{81EA50CC-D492-4F56-ABD4-2695AE8BAD22}" type="slidenum">
              <a:rPr lang="en-US" smtClean="0"/>
              <a:pPr/>
              <a:t>32</a:t>
            </a:fld>
            <a:endParaRPr lang="en-US"/>
          </a:p>
        </p:txBody>
      </p:sp>
      <p:sp>
        <p:nvSpPr>
          <p:cNvPr id="72710" name="Rectangle 2"/>
          <p:cNvSpPr>
            <a:spLocks noGrp="1" noRot="1" noChangeAspect="1" noChangeArrowheads="1" noTextEdit="1"/>
          </p:cNvSpPr>
          <p:nvPr>
            <p:ph type="sldImg"/>
          </p:nvPr>
        </p:nvSpPr>
        <p:spPr>
          <a:xfrm>
            <a:off x="1257300" y="719138"/>
            <a:ext cx="4800600" cy="3600450"/>
          </a:xfrm>
          <a:ln/>
        </p:spPr>
      </p:sp>
      <p:sp>
        <p:nvSpPr>
          <p:cNvPr id="72711" name="Rectangle 3"/>
          <p:cNvSpPr>
            <a:spLocks noGrp="1" noChangeArrowheads="1"/>
          </p:cNvSpPr>
          <p:nvPr>
            <p:ph type="body" idx="1"/>
          </p:nvPr>
        </p:nvSpPr>
        <p:spPr>
          <a:xfrm>
            <a:off x="731838" y="4560888"/>
            <a:ext cx="5851525" cy="4321175"/>
          </a:xfrm>
          <a:noFill/>
          <a:ln/>
        </p:spPr>
        <p:txBody>
          <a:bodyPr/>
          <a:lstStyle/>
          <a:p>
            <a:endParaRPr lang="en-US"/>
          </a:p>
        </p:txBody>
      </p:sp>
    </p:spTree>
    <p:extLst>
      <p:ext uri="{BB962C8B-B14F-4D97-AF65-F5344CB8AC3E}">
        <p14:creationId xmlns:p14="http://schemas.microsoft.com/office/powerpoint/2010/main" val="170542102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hdr" sz="quarter"/>
          </p:nvPr>
        </p:nvSpPr>
        <p:spPr>
          <a:noFill/>
        </p:spPr>
        <p:txBody>
          <a:bodyPr/>
          <a:lstStyle/>
          <a:p>
            <a:r>
              <a:rPr lang="en-US"/>
              <a:t>Scripting HEC-ResSim with Jython</a:t>
            </a:r>
          </a:p>
        </p:txBody>
      </p:sp>
      <p:sp>
        <p:nvSpPr>
          <p:cNvPr id="73731" name="Rectangle 3"/>
          <p:cNvSpPr>
            <a:spLocks noGrp="1" noChangeArrowheads="1"/>
          </p:cNvSpPr>
          <p:nvPr>
            <p:ph type="dt" sz="quarter" idx="1"/>
          </p:nvPr>
        </p:nvSpPr>
        <p:spPr>
          <a:noFill/>
        </p:spPr>
        <p:txBody>
          <a:bodyPr/>
          <a:lstStyle/>
          <a:p>
            <a:r>
              <a:rPr lang="en-US"/>
              <a:t>4.3-L-17</a:t>
            </a:r>
          </a:p>
        </p:txBody>
      </p:sp>
      <p:sp>
        <p:nvSpPr>
          <p:cNvPr id="73732" name="Rectangle 6"/>
          <p:cNvSpPr>
            <a:spLocks noGrp="1" noChangeArrowheads="1"/>
          </p:cNvSpPr>
          <p:nvPr>
            <p:ph type="ftr" sz="quarter" idx="4"/>
          </p:nvPr>
        </p:nvSpPr>
        <p:spPr>
          <a:noFill/>
        </p:spPr>
        <p:txBody>
          <a:bodyPr/>
          <a:lstStyle/>
          <a:p>
            <a:r>
              <a:rPr lang="en-US"/>
              <a:t>Klipsch-Perryman</a:t>
            </a:r>
          </a:p>
        </p:txBody>
      </p:sp>
      <p:sp>
        <p:nvSpPr>
          <p:cNvPr id="73733" name="Rectangle 7"/>
          <p:cNvSpPr>
            <a:spLocks noGrp="1" noChangeArrowheads="1"/>
          </p:cNvSpPr>
          <p:nvPr>
            <p:ph type="sldNum" sz="quarter" idx="5"/>
          </p:nvPr>
        </p:nvSpPr>
        <p:spPr>
          <a:noFill/>
        </p:spPr>
        <p:txBody>
          <a:bodyPr/>
          <a:lstStyle/>
          <a:p>
            <a:fld id="{3995E4C3-B4C9-4340-8967-4FDA730879C0}" type="slidenum">
              <a:rPr lang="en-US" smtClean="0"/>
              <a:pPr/>
              <a:t>33</a:t>
            </a:fld>
            <a:endParaRPr lang="en-US"/>
          </a:p>
        </p:txBody>
      </p:sp>
      <p:sp>
        <p:nvSpPr>
          <p:cNvPr id="73734" name="Rectangle 2"/>
          <p:cNvSpPr>
            <a:spLocks noGrp="1" noRot="1" noChangeAspect="1" noChangeArrowheads="1" noTextEdit="1"/>
          </p:cNvSpPr>
          <p:nvPr>
            <p:ph type="sldImg"/>
          </p:nvPr>
        </p:nvSpPr>
        <p:spPr>
          <a:xfrm>
            <a:off x="1257300" y="719138"/>
            <a:ext cx="4800600" cy="3600450"/>
          </a:xfrm>
          <a:ln/>
        </p:spPr>
      </p:sp>
      <p:sp>
        <p:nvSpPr>
          <p:cNvPr id="73735" name="Rectangle 3"/>
          <p:cNvSpPr>
            <a:spLocks noGrp="1" noChangeArrowheads="1"/>
          </p:cNvSpPr>
          <p:nvPr>
            <p:ph type="body" idx="1"/>
          </p:nvPr>
        </p:nvSpPr>
        <p:spPr>
          <a:xfrm>
            <a:off x="731838" y="4560888"/>
            <a:ext cx="5851525" cy="4321175"/>
          </a:xfrm>
          <a:noFill/>
          <a:ln/>
        </p:spPr>
        <p:txBody>
          <a:bodyPr/>
          <a:lstStyle/>
          <a:p>
            <a:endParaRPr lang="en-US"/>
          </a:p>
        </p:txBody>
      </p:sp>
    </p:spTree>
    <p:extLst>
      <p:ext uri="{BB962C8B-B14F-4D97-AF65-F5344CB8AC3E}">
        <p14:creationId xmlns:p14="http://schemas.microsoft.com/office/powerpoint/2010/main" val="37056948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hdr" sz="quarter"/>
          </p:nvPr>
        </p:nvSpPr>
        <p:spPr>
          <a:noFill/>
        </p:spPr>
        <p:txBody>
          <a:bodyPr/>
          <a:lstStyle/>
          <a:p>
            <a:r>
              <a:rPr lang="en-US"/>
              <a:t>Scripting HEC-ResSim with Jython</a:t>
            </a:r>
          </a:p>
        </p:txBody>
      </p:sp>
      <p:sp>
        <p:nvSpPr>
          <p:cNvPr id="74755" name="Rectangle 3"/>
          <p:cNvSpPr>
            <a:spLocks noGrp="1" noChangeArrowheads="1"/>
          </p:cNvSpPr>
          <p:nvPr>
            <p:ph type="dt" sz="quarter" idx="1"/>
          </p:nvPr>
        </p:nvSpPr>
        <p:spPr>
          <a:noFill/>
        </p:spPr>
        <p:txBody>
          <a:bodyPr/>
          <a:lstStyle/>
          <a:p>
            <a:r>
              <a:rPr lang="en-US"/>
              <a:t>4.3-L-17</a:t>
            </a:r>
          </a:p>
        </p:txBody>
      </p:sp>
      <p:sp>
        <p:nvSpPr>
          <p:cNvPr id="74756" name="Rectangle 6"/>
          <p:cNvSpPr>
            <a:spLocks noGrp="1" noChangeArrowheads="1"/>
          </p:cNvSpPr>
          <p:nvPr>
            <p:ph type="ftr" sz="quarter" idx="4"/>
          </p:nvPr>
        </p:nvSpPr>
        <p:spPr>
          <a:noFill/>
        </p:spPr>
        <p:txBody>
          <a:bodyPr/>
          <a:lstStyle/>
          <a:p>
            <a:r>
              <a:rPr lang="en-US"/>
              <a:t>Klipsch-Perryman</a:t>
            </a:r>
          </a:p>
        </p:txBody>
      </p:sp>
      <p:sp>
        <p:nvSpPr>
          <p:cNvPr id="74757" name="Rectangle 7"/>
          <p:cNvSpPr>
            <a:spLocks noGrp="1" noChangeArrowheads="1"/>
          </p:cNvSpPr>
          <p:nvPr>
            <p:ph type="sldNum" sz="quarter" idx="5"/>
          </p:nvPr>
        </p:nvSpPr>
        <p:spPr>
          <a:noFill/>
        </p:spPr>
        <p:txBody>
          <a:bodyPr/>
          <a:lstStyle/>
          <a:p>
            <a:fld id="{C4543A89-4DC7-491A-8873-ED0D616D016A}" type="slidenum">
              <a:rPr lang="en-US" smtClean="0"/>
              <a:pPr/>
              <a:t>34</a:t>
            </a:fld>
            <a:endParaRPr lang="en-US"/>
          </a:p>
        </p:txBody>
      </p:sp>
      <p:sp>
        <p:nvSpPr>
          <p:cNvPr id="74758" name="Rectangle 2"/>
          <p:cNvSpPr>
            <a:spLocks noGrp="1" noRot="1" noChangeAspect="1" noChangeArrowheads="1" noTextEdit="1"/>
          </p:cNvSpPr>
          <p:nvPr>
            <p:ph type="sldImg"/>
          </p:nvPr>
        </p:nvSpPr>
        <p:spPr>
          <a:ln/>
        </p:spPr>
      </p:sp>
      <p:sp>
        <p:nvSpPr>
          <p:cNvPr id="74759"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727197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a:noFill/>
        </p:spPr>
        <p:txBody>
          <a:bodyPr/>
          <a:lstStyle/>
          <a:p>
            <a:r>
              <a:rPr lang="en-US"/>
              <a:t>Scripting HEC-ResSim with Jython</a:t>
            </a:r>
          </a:p>
        </p:txBody>
      </p:sp>
      <p:sp>
        <p:nvSpPr>
          <p:cNvPr id="61443" name="Rectangle 3"/>
          <p:cNvSpPr>
            <a:spLocks noGrp="1" noChangeArrowheads="1"/>
          </p:cNvSpPr>
          <p:nvPr>
            <p:ph type="dt" sz="quarter" idx="1"/>
          </p:nvPr>
        </p:nvSpPr>
        <p:spPr>
          <a:noFill/>
        </p:spPr>
        <p:txBody>
          <a:bodyPr/>
          <a:lstStyle/>
          <a:p>
            <a:r>
              <a:rPr lang="en-US"/>
              <a:t>4.3-L-17</a:t>
            </a:r>
          </a:p>
        </p:txBody>
      </p:sp>
      <p:sp>
        <p:nvSpPr>
          <p:cNvPr id="61444" name="Rectangle 6"/>
          <p:cNvSpPr>
            <a:spLocks noGrp="1" noChangeArrowheads="1"/>
          </p:cNvSpPr>
          <p:nvPr>
            <p:ph type="ftr" sz="quarter" idx="4"/>
          </p:nvPr>
        </p:nvSpPr>
        <p:spPr>
          <a:noFill/>
        </p:spPr>
        <p:txBody>
          <a:bodyPr/>
          <a:lstStyle/>
          <a:p>
            <a:r>
              <a:rPr lang="en-US"/>
              <a:t>Klipsch-Perryman</a:t>
            </a:r>
          </a:p>
        </p:txBody>
      </p:sp>
      <p:sp>
        <p:nvSpPr>
          <p:cNvPr id="61445" name="Rectangle 7"/>
          <p:cNvSpPr>
            <a:spLocks noGrp="1" noChangeArrowheads="1"/>
          </p:cNvSpPr>
          <p:nvPr>
            <p:ph type="sldNum" sz="quarter" idx="5"/>
          </p:nvPr>
        </p:nvSpPr>
        <p:spPr>
          <a:noFill/>
        </p:spPr>
        <p:txBody>
          <a:bodyPr/>
          <a:lstStyle/>
          <a:p>
            <a:fld id="{D98DBD46-F371-4811-93B6-74AA20AA49F5}" type="slidenum">
              <a:rPr lang="en-US" smtClean="0"/>
              <a:pPr/>
              <a:t>4</a:t>
            </a:fld>
            <a:endParaRPr lang="en-US"/>
          </a:p>
        </p:txBody>
      </p:sp>
      <p:sp>
        <p:nvSpPr>
          <p:cNvPr id="61446" name="Rectangle 2"/>
          <p:cNvSpPr>
            <a:spLocks noGrp="1" noRot="1" noChangeAspect="1" noChangeArrowheads="1" noTextEdit="1"/>
          </p:cNvSpPr>
          <p:nvPr>
            <p:ph type="sldImg"/>
          </p:nvPr>
        </p:nvSpPr>
        <p:spPr>
          <a:ln/>
        </p:spPr>
      </p:sp>
      <p:sp>
        <p:nvSpPr>
          <p:cNvPr id="61447"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33748640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hdr" sz="quarter"/>
          </p:nvPr>
        </p:nvSpPr>
        <p:spPr>
          <a:noFill/>
        </p:spPr>
        <p:txBody>
          <a:bodyPr/>
          <a:lstStyle/>
          <a:p>
            <a:r>
              <a:rPr lang="en-US"/>
              <a:t>Scripting HEC-ResSim with Jython</a:t>
            </a:r>
          </a:p>
        </p:txBody>
      </p:sp>
      <p:sp>
        <p:nvSpPr>
          <p:cNvPr id="62467" name="Rectangle 3"/>
          <p:cNvSpPr>
            <a:spLocks noGrp="1" noChangeArrowheads="1"/>
          </p:cNvSpPr>
          <p:nvPr>
            <p:ph type="dt" sz="quarter" idx="1"/>
          </p:nvPr>
        </p:nvSpPr>
        <p:spPr>
          <a:noFill/>
        </p:spPr>
        <p:txBody>
          <a:bodyPr/>
          <a:lstStyle/>
          <a:p>
            <a:r>
              <a:rPr lang="en-US"/>
              <a:t>4.3-L-17</a:t>
            </a:r>
          </a:p>
        </p:txBody>
      </p:sp>
      <p:sp>
        <p:nvSpPr>
          <p:cNvPr id="62468" name="Rectangle 6"/>
          <p:cNvSpPr>
            <a:spLocks noGrp="1" noChangeArrowheads="1"/>
          </p:cNvSpPr>
          <p:nvPr>
            <p:ph type="ftr" sz="quarter" idx="4"/>
          </p:nvPr>
        </p:nvSpPr>
        <p:spPr>
          <a:noFill/>
        </p:spPr>
        <p:txBody>
          <a:bodyPr/>
          <a:lstStyle/>
          <a:p>
            <a:r>
              <a:rPr lang="en-US"/>
              <a:t>Klipsch-Perryman</a:t>
            </a:r>
          </a:p>
        </p:txBody>
      </p:sp>
      <p:sp>
        <p:nvSpPr>
          <p:cNvPr id="62469" name="Rectangle 7"/>
          <p:cNvSpPr>
            <a:spLocks noGrp="1" noChangeArrowheads="1"/>
          </p:cNvSpPr>
          <p:nvPr>
            <p:ph type="sldNum" sz="quarter" idx="5"/>
          </p:nvPr>
        </p:nvSpPr>
        <p:spPr>
          <a:noFill/>
        </p:spPr>
        <p:txBody>
          <a:bodyPr/>
          <a:lstStyle/>
          <a:p>
            <a:fld id="{6BC3BD48-93E5-470E-B416-34167EA200BD}" type="slidenum">
              <a:rPr lang="en-US" smtClean="0"/>
              <a:pPr/>
              <a:t>5</a:t>
            </a:fld>
            <a:endParaRPr lang="en-US"/>
          </a:p>
        </p:txBody>
      </p:sp>
      <p:sp>
        <p:nvSpPr>
          <p:cNvPr id="62470" name="Rectangle 2"/>
          <p:cNvSpPr>
            <a:spLocks noGrp="1" noRot="1" noChangeAspect="1" noChangeArrowheads="1" noTextEdit="1"/>
          </p:cNvSpPr>
          <p:nvPr>
            <p:ph type="sldImg"/>
          </p:nvPr>
        </p:nvSpPr>
        <p:spPr>
          <a:ln/>
        </p:spPr>
      </p:sp>
      <p:sp>
        <p:nvSpPr>
          <p:cNvPr id="62471"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3153027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a:noFill/>
        </p:spPr>
        <p:txBody>
          <a:bodyPr/>
          <a:lstStyle/>
          <a:p>
            <a:r>
              <a:rPr lang="en-US"/>
              <a:t>Scripting HEC-ResSim with Jython</a:t>
            </a:r>
          </a:p>
        </p:txBody>
      </p:sp>
      <p:sp>
        <p:nvSpPr>
          <p:cNvPr id="63491" name="Rectangle 3"/>
          <p:cNvSpPr>
            <a:spLocks noGrp="1" noChangeArrowheads="1"/>
          </p:cNvSpPr>
          <p:nvPr>
            <p:ph type="dt" sz="quarter" idx="1"/>
          </p:nvPr>
        </p:nvSpPr>
        <p:spPr>
          <a:noFill/>
        </p:spPr>
        <p:txBody>
          <a:bodyPr/>
          <a:lstStyle/>
          <a:p>
            <a:r>
              <a:rPr lang="en-US"/>
              <a:t>4.3-L-17</a:t>
            </a:r>
          </a:p>
        </p:txBody>
      </p:sp>
      <p:sp>
        <p:nvSpPr>
          <p:cNvPr id="63492" name="Rectangle 6"/>
          <p:cNvSpPr>
            <a:spLocks noGrp="1" noChangeArrowheads="1"/>
          </p:cNvSpPr>
          <p:nvPr>
            <p:ph type="ftr" sz="quarter" idx="4"/>
          </p:nvPr>
        </p:nvSpPr>
        <p:spPr>
          <a:noFill/>
        </p:spPr>
        <p:txBody>
          <a:bodyPr/>
          <a:lstStyle/>
          <a:p>
            <a:r>
              <a:rPr lang="en-US"/>
              <a:t>Klipsch-Perryman</a:t>
            </a:r>
          </a:p>
        </p:txBody>
      </p:sp>
      <p:sp>
        <p:nvSpPr>
          <p:cNvPr id="63493" name="Rectangle 7"/>
          <p:cNvSpPr>
            <a:spLocks noGrp="1" noChangeArrowheads="1"/>
          </p:cNvSpPr>
          <p:nvPr>
            <p:ph type="sldNum" sz="quarter" idx="5"/>
          </p:nvPr>
        </p:nvSpPr>
        <p:spPr>
          <a:noFill/>
        </p:spPr>
        <p:txBody>
          <a:bodyPr/>
          <a:lstStyle/>
          <a:p>
            <a:fld id="{4F9794C6-3B14-4275-8A13-1103D83F719F}" type="slidenum">
              <a:rPr lang="en-US" smtClean="0"/>
              <a:pPr/>
              <a:t>6</a:t>
            </a:fld>
            <a:endParaRPr lang="en-US"/>
          </a:p>
        </p:txBody>
      </p:sp>
      <p:sp>
        <p:nvSpPr>
          <p:cNvPr id="63494" name="Rectangle 2"/>
          <p:cNvSpPr>
            <a:spLocks noGrp="1" noRot="1" noChangeAspect="1" noChangeArrowheads="1" noTextEdit="1"/>
          </p:cNvSpPr>
          <p:nvPr>
            <p:ph type="sldImg"/>
          </p:nvPr>
        </p:nvSpPr>
        <p:spPr>
          <a:ln/>
        </p:spPr>
      </p:sp>
      <p:sp>
        <p:nvSpPr>
          <p:cNvPr id="63495"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6233867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hdr" sz="quarter"/>
          </p:nvPr>
        </p:nvSpPr>
        <p:spPr>
          <a:noFill/>
        </p:spPr>
        <p:txBody>
          <a:bodyPr/>
          <a:lstStyle/>
          <a:p>
            <a:r>
              <a:rPr lang="en-US"/>
              <a:t>Scripting HEC-ResSim with Jython</a:t>
            </a:r>
          </a:p>
        </p:txBody>
      </p:sp>
      <p:sp>
        <p:nvSpPr>
          <p:cNvPr id="64515" name="Rectangle 3"/>
          <p:cNvSpPr>
            <a:spLocks noGrp="1" noChangeArrowheads="1"/>
          </p:cNvSpPr>
          <p:nvPr>
            <p:ph type="dt" sz="quarter" idx="1"/>
          </p:nvPr>
        </p:nvSpPr>
        <p:spPr>
          <a:noFill/>
        </p:spPr>
        <p:txBody>
          <a:bodyPr/>
          <a:lstStyle/>
          <a:p>
            <a:r>
              <a:rPr lang="en-US"/>
              <a:t>4.3-L-17</a:t>
            </a:r>
          </a:p>
        </p:txBody>
      </p:sp>
      <p:sp>
        <p:nvSpPr>
          <p:cNvPr id="64516" name="Rectangle 6"/>
          <p:cNvSpPr>
            <a:spLocks noGrp="1" noChangeArrowheads="1"/>
          </p:cNvSpPr>
          <p:nvPr>
            <p:ph type="ftr" sz="quarter" idx="4"/>
          </p:nvPr>
        </p:nvSpPr>
        <p:spPr>
          <a:noFill/>
        </p:spPr>
        <p:txBody>
          <a:bodyPr/>
          <a:lstStyle/>
          <a:p>
            <a:r>
              <a:rPr lang="en-US"/>
              <a:t>Klipsch-Perryman</a:t>
            </a:r>
          </a:p>
        </p:txBody>
      </p:sp>
      <p:sp>
        <p:nvSpPr>
          <p:cNvPr id="64517" name="Rectangle 7"/>
          <p:cNvSpPr>
            <a:spLocks noGrp="1" noChangeArrowheads="1"/>
          </p:cNvSpPr>
          <p:nvPr>
            <p:ph type="sldNum" sz="quarter" idx="5"/>
          </p:nvPr>
        </p:nvSpPr>
        <p:spPr>
          <a:noFill/>
        </p:spPr>
        <p:txBody>
          <a:bodyPr/>
          <a:lstStyle/>
          <a:p>
            <a:fld id="{62C77AF4-304C-4102-85AB-1979CC1F0992}" type="slidenum">
              <a:rPr lang="en-US" smtClean="0"/>
              <a:pPr/>
              <a:t>7</a:t>
            </a:fld>
            <a:endParaRPr lang="en-US"/>
          </a:p>
        </p:txBody>
      </p:sp>
      <p:sp>
        <p:nvSpPr>
          <p:cNvPr id="64518" name="Rectangle 2"/>
          <p:cNvSpPr>
            <a:spLocks noGrp="1" noRot="1" noChangeAspect="1" noChangeArrowheads="1" noTextEdit="1"/>
          </p:cNvSpPr>
          <p:nvPr>
            <p:ph type="sldImg"/>
          </p:nvPr>
        </p:nvSpPr>
        <p:spPr>
          <a:ln/>
        </p:spPr>
      </p:sp>
      <p:sp>
        <p:nvSpPr>
          <p:cNvPr id="64519"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006245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a:noFill/>
        </p:spPr>
        <p:txBody>
          <a:bodyPr/>
          <a:lstStyle/>
          <a:p>
            <a:r>
              <a:rPr lang="en-US"/>
              <a:t>Scripting HEC-ResSim with Jython</a:t>
            </a:r>
          </a:p>
        </p:txBody>
      </p:sp>
      <p:sp>
        <p:nvSpPr>
          <p:cNvPr id="65539" name="Rectangle 3"/>
          <p:cNvSpPr>
            <a:spLocks noGrp="1" noChangeArrowheads="1"/>
          </p:cNvSpPr>
          <p:nvPr>
            <p:ph type="dt" sz="quarter" idx="1"/>
          </p:nvPr>
        </p:nvSpPr>
        <p:spPr>
          <a:noFill/>
        </p:spPr>
        <p:txBody>
          <a:bodyPr/>
          <a:lstStyle/>
          <a:p>
            <a:r>
              <a:rPr lang="en-US"/>
              <a:t>4.3-L-17</a:t>
            </a:r>
          </a:p>
        </p:txBody>
      </p:sp>
      <p:sp>
        <p:nvSpPr>
          <p:cNvPr id="65540" name="Rectangle 6"/>
          <p:cNvSpPr>
            <a:spLocks noGrp="1" noChangeArrowheads="1"/>
          </p:cNvSpPr>
          <p:nvPr>
            <p:ph type="ftr" sz="quarter" idx="4"/>
          </p:nvPr>
        </p:nvSpPr>
        <p:spPr>
          <a:noFill/>
        </p:spPr>
        <p:txBody>
          <a:bodyPr/>
          <a:lstStyle/>
          <a:p>
            <a:r>
              <a:rPr lang="en-US"/>
              <a:t>Klipsch-Perryman</a:t>
            </a:r>
          </a:p>
        </p:txBody>
      </p:sp>
      <p:sp>
        <p:nvSpPr>
          <p:cNvPr id="65541" name="Rectangle 7"/>
          <p:cNvSpPr>
            <a:spLocks noGrp="1" noChangeArrowheads="1"/>
          </p:cNvSpPr>
          <p:nvPr>
            <p:ph type="sldNum" sz="quarter" idx="5"/>
          </p:nvPr>
        </p:nvSpPr>
        <p:spPr>
          <a:noFill/>
        </p:spPr>
        <p:txBody>
          <a:bodyPr/>
          <a:lstStyle/>
          <a:p>
            <a:fld id="{E71217E6-2C2A-4305-B9D0-45E3F4E8EE31}" type="slidenum">
              <a:rPr lang="en-US" smtClean="0"/>
              <a:pPr/>
              <a:t>8</a:t>
            </a:fld>
            <a:endParaRPr lang="en-US"/>
          </a:p>
        </p:txBody>
      </p:sp>
      <p:sp>
        <p:nvSpPr>
          <p:cNvPr id="65542" name="Rectangle 2"/>
          <p:cNvSpPr>
            <a:spLocks noGrp="1" noRot="1" noChangeAspect="1" noChangeArrowheads="1" noTextEdit="1"/>
          </p:cNvSpPr>
          <p:nvPr>
            <p:ph type="sldImg"/>
          </p:nvPr>
        </p:nvSpPr>
        <p:spPr>
          <a:ln/>
        </p:spPr>
      </p:sp>
      <p:sp>
        <p:nvSpPr>
          <p:cNvPr id="65543"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3127189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a:noFill/>
        </p:spPr>
        <p:txBody>
          <a:bodyPr/>
          <a:lstStyle/>
          <a:p>
            <a:r>
              <a:rPr lang="en-US"/>
              <a:t>Scripting HEC-ResSim with Jython</a:t>
            </a:r>
          </a:p>
        </p:txBody>
      </p:sp>
      <p:sp>
        <p:nvSpPr>
          <p:cNvPr id="66563" name="Rectangle 3"/>
          <p:cNvSpPr>
            <a:spLocks noGrp="1" noChangeArrowheads="1"/>
          </p:cNvSpPr>
          <p:nvPr>
            <p:ph type="dt" sz="quarter" idx="1"/>
          </p:nvPr>
        </p:nvSpPr>
        <p:spPr>
          <a:noFill/>
        </p:spPr>
        <p:txBody>
          <a:bodyPr/>
          <a:lstStyle/>
          <a:p>
            <a:r>
              <a:rPr lang="en-US"/>
              <a:t>4.3-L-17</a:t>
            </a:r>
          </a:p>
        </p:txBody>
      </p:sp>
      <p:sp>
        <p:nvSpPr>
          <p:cNvPr id="66564" name="Rectangle 6"/>
          <p:cNvSpPr>
            <a:spLocks noGrp="1" noChangeArrowheads="1"/>
          </p:cNvSpPr>
          <p:nvPr>
            <p:ph type="ftr" sz="quarter" idx="4"/>
          </p:nvPr>
        </p:nvSpPr>
        <p:spPr>
          <a:noFill/>
        </p:spPr>
        <p:txBody>
          <a:bodyPr/>
          <a:lstStyle/>
          <a:p>
            <a:r>
              <a:rPr lang="en-US"/>
              <a:t>Klipsch-Perryman</a:t>
            </a:r>
          </a:p>
        </p:txBody>
      </p:sp>
      <p:sp>
        <p:nvSpPr>
          <p:cNvPr id="66565" name="Rectangle 7"/>
          <p:cNvSpPr>
            <a:spLocks noGrp="1" noChangeArrowheads="1"/>
          </p:cNvSpPr>
          <p:nvPr>
            <p:ph type="sldNum" sz="quarter" idx="5"/>
          </p:nvPr>
        </p:nvSpPr>
        <p:spPr>
          <a:noFill/>
        </p:spPr>
        <p:txBody>
          <a:bodyPr/>
          <a:lstStyle/>
          <a:p>
            <a:fld id="{BC3C50EA-7C2C-4BE3-9D61-45F5E3125878}" type="slidenum">
              <a:rPr lang="en-US" smtClean="0"/>
              <a:pPr/>
              <a:t>9</a:t>
            </a:fld>
            <a:endParaRPr lang="en-US"/>
          </a:p>
        </p:txBody>
      </p:sp>
      <p:sp>
        <p:nvSpPr>
          <p:cNvPr id="66566" name="Rectangle 2"/>
          <p:cNvSpPr>
            <a:spLocks noGrp="1" noRot="1" noChangeAspect="1" noChangeArrowheads="1" noTextEdit="1"/>
          </p:cNvSpPr>
          <p:nvPr>
            <p:ph type="sldImg"/>
          </p:nvPr>
        </p:nvSpPr>
        <p:spPr>
          <a:ln/>
        </p:spPr>
      </p:sp>
      <p:sp>
        <p:nvSpPr>
          <p:cNvPr id="66567"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35455332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90600" cy="4876800"/>
          </a:xfrm>
          <a:prstGeom prst="rect">
            <a:avLst/>
          </a:prstGeom>
          <a:solidFill>
            <a:schemeClr val="accent1"/>
          </a:solidFill>
          <a:ln w="9525">
            <a:noFill/>
            <a:miter lim="800000"/>
            <a:headEnd/>
            <a:tailEnd/>
          </a:ln>
          <a:effectLst/>
        </p:spPr>
        <p:txBody>
          <a:bodyPr wrap="none" anchor="ctr"/>
          <a:lstStyle/>
          <a:p>
            <a:pPr algn="ctr">
              <a:defRPr/>
            </a:pPr>
            <a:endParaRPr lang="en-US" sz="2400">
              <a:solidFill>
                <a:schemeClr val="tx1"/>
              </a:solidFill>
              <a:latin typeface="Times New Roman" pitchFamily="18" charset="0"/>
            </a:endParaRPr>
          </a:p>
        </p:txBody>
      </p:sp>
      <p:sp>
        <p:nvSpPr>
          <p:cNvPr id="5" name="Line 3"/>
          <p:cNvSpPr>
            <a:spLocks noChangeShapeType="1"/>
          </p:cNvSpPr>
          <p:nvPr/>
        </p:nvSpPr>
        <p:spPr bwMode="auto">
          <a:xfrm>
            <a:off x="0" y="4876800"/>
            <a:ext cx="990600" cy="0"/>
          </a:xfrm>
          <a:prstGeom prst="line">
            <a:avLst/>
          </a:prstGeom>
          <a:noFill/>
          <a:ln w="50800">
            <a:solidFill>
              <a:srgbClr val="460000"/>
            </a:solidFill>
            <a:round/>
            <a:headEnd/>
            <a:tailEnd/>
          </a:ln>
          <a:effectLst/>
        </p:spPr>
        <p:txBody>
          <a:bodyPr/>
          <a:lstStyle/>
          <a:p>
            <a:pPr>
              <a:defRPr/>
            </a:pPr>
            <a:endParaRPr lang="en-US"/>
          </a:p>
        </p:txBody>
      </p:sp>
      <p:sp>
        <p:nvSpPr>
          <p:cNvPr id="6" name="Rectangle 4"/>
          <p:cNvSpPr>
            <a:spLocks noChangeArrowheads="1"/>
          </p:cNvSpPr>
          <p:nvPr/>
        </p:nvSpPr>
        <p:spPr bwMode="auto">
          <a:xfrm>
            <a:off x="6305550" y="3532188"/>
            <a:ext cx="2438400" cy="231775"/>
          </a:xfrm>
          <a:prstGeom prst="rect">
            <a:avLst/>
          </a:prstGeom>
          <a:solidFill>
            <a:schemeClr val="folHlink"/>
          </a:solidFill>
          <a:ln w="9525">
            <a:noFill/>
            <a:miter lim="800000"/>
            <a:headEnd/>
            <a:tailEnd/>
          </a:ln>
          <a:effectLst/>
        </p:spPr>
        <p:txBody>
          <a:bodyPr wrap="none" anchor="ctr"/>
          <a:lstStyle/>
          <a:p>
            <a:pPr algn="ctr">
              <a:defRPr/>
            </a:pPr>
            <a:endParaRPr lang="en-US" sz="2400">
              <a:solidFill>
                <a:schemeClr val="tx1"/>
              </a:solidFill>
              <a:latin typeface="Times New Roman" pitchFamily="18" charset="0"/>
            </a:endParaRPr>
          </a:p>
        </p:txBody>
      </p:sp>
      <p:sp>
        <p:nvSpPr>
          <p:cNvPr id="7" name="Line 5"/>
          <p:cNvSpPr>
            <a:spLocks noChangeShapeType="1"/>
          </p:cNvSpPr>
          <p:nvPr/>
        </p:nvSpPr>
        <p:spPr bwMode="auto">
          <a:xfrm>
            <a:off x="657225" y="3657600"/>
            <a:ext cx="8077200" cy="0"/>
          </a:xfrm>
          <a:prstGeom prst="line">
            <a:avLst/>
          </a:prstGeom>
          <a:noFill/>
          <a:ln w="44450">
            <a:solidFill>
              <a:srgbClr val="460000"/>
            </a:solidFill>
            <a:round/>
            <a:headEnd/>
            <a:tailEnd/>
          </a:ln>
          <a:effectLst/>
        </p:spPr>
        <p:txBody>
          <a:bodyPr/>
          <a:lstStyle/>
          <a:p>
            <a:pPr>
              <a:defRPr/>
            </a:pPr>
            <a:endParaRPr lang="en-US"/>
          </a:p>
        </p:txBody>
      </p:sp>
      <p:pic>
        <p:nvPicPr>
          <p:cNvPr id="8" name="Picture 11" descr="iDownload"/>
          <p:cNvPicPr>
            <a:picLocks noChangeAspect="1" noChangeArrowheads="1"/>
          </p:cNvPicPr>
          <p:nvPr/>
        </p:nvPicPr>
        <p:blipFill>
          <a:blip r:embed="rId2" cstate="print"/>
          <a:srcRect/>
          <a:stretch>
            <a:fillRect/>
          </a:stretch>
        </p:blipFill>
        <p:spPr bwMode="auto">
          <a:xfrm>
            <a:off x="95250" y="76200"/>
            <a:ext cx="971550" cy="650875"/>
          </a:xfrm>
          <a:prstGeom prst="rect">
            <a:avLst/>
          </a:prstGeom>
          <a:noFill/>
          <a:ln w="9525">
            <a:noFill/>
            <a:miter lim="800000"/>
            <a:headEnd/>
            <a:tailEnd/>
          </a:ln>
        </p:spPr>
      </p:pic>
      <p:pic>
        <p:nvPicPr>
          <p:cNvPr id="9" name="Picture 12" descr="iDownload"/>
          <p:cNvPicPr>
            <a:picLocks noChangeAspect="1" noChangeArrowheads="1"/>
          </p:cNvPicPr>
          <p:nvPr/>
        </p:nvPicPr>
        <p:blipFill>
          <a:blip r:embed="rId3" cstate="print"/>
          <a:srcRect/>
          <a:stretch>
            <a:fillRect/>
          </a:stretch>
        </p:blipFill>
        <p:spPr bwMode="auto">
          <a:xfrm>
            <a:off x="838200" y="377825"/>
            <a:ext cx="914400" cy="612775"/>
          </a:xfrm>
          <a:prstGeom prst="rect">
            <a:avLst/>
          </a:prstGeom>
          <a:noFill/>
          <a:ln w="9525">
            <a:noFill/>
            <a:miter lim="800000"/>
            <a:headEnd/>
            <a:tailEnd/>
          </a:ln>
        </p:spPr>
      </p:pic>
      <p:sp>
        <p:nvSpPr>
          <p:cNvPr id="778246" name="Rectangle 6"/>
          <p:cNvSpPr>
            <a:spLocks noGrp="1" noChangeArrowheads="1"/>
          </p:cNvSpPr>
          <p:nvPr>
            <p:ph type="ctrTitle"/>
          </p:nvPr>
        </p:nvSpPr>
        <p:spPr>
          <a:xfrm>
            <a:off x="1804988" y="1143000"/>
            <a:ext cx="6934200" cy="2209800"/>
          </a:xfrm>
        </p:spPr>
        <p:txBody>
          <a:bodyPr/>
          <a:lstStyle>
            <a:lvl1pPr>
              <a:defRPr sz="4600"/>
            </a:lvl1pPr>
          </a:lstStyle>
          <a:p>
            <a:r>
              <a:rPr lang="en-US"/>
              <a:t>Click to edit Master title style</a:t>
            </a:r>
          </a:p>
        </p:txBody>
      </p:sp>
      <p:sp>
        <p:nvSpPr>
          <p:cNvPr id="778247" name="Rectangle 7"/>
          <p:cNvSpPr>
            <a:spLocks noGrp="1" noChangeArrowheads="1"/>
          </p:cNvSpPr>
          <p:nvPr>
            <p:ph type="subTitle" idx="1"/>
          </p:nvPr>
        </p:nvSpPr>
        <p:spPr>
          <a:xfrm>
            <a:off x="1843088" y="3962400"/>
            <a:ext cx="6858000" cy="1600200"/>
          </a:xfrm>
        </p:spPr>
        <p:txBody>
          <a:bodyPr anchor="ctr"/>
          <a:lstStyle>
            <a:lvl1pPr marL="0" indent="0" algn="ctr">
              <a:buFont typeface="Wingdings" pitchFamily="2" charset="2"/>
              <a:buNone/>
              <a:defRPr/>
            </a:lvl1pPr>
          </a:lstStyle>
          <a:p>
            <a:r>
              <a:rPr lang="en-US"/>
              <a:t>Click to edit Master subtitle style</a:t>
            </a:r>
          </a:p>
        </p:txBody>
      </p:sp>
      <p:sp>
        <p:nvSpPr>
          <p:cNvPr id="12" name="Rectangle 10"/>
          <p:cNvSpPr>
            <a:spLocks noGrp="1" noChangeArrowheads="1"/>
          </p:cNvSpPr>
          <p:nvPr>
            <p:ph type="sldNum" sz="quarter" idx="12"/>
          </p:nvPr>
        </p:nvSpPr>
        <p:spPr bwMode="auto">
          <a:xfrm>
            <a:off x="6781800" y="6248400"/>
            <a:ext cx="19050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000">
                <a:solidFill>
                  <a:schemeClr val="tx1"/>
                </a:solidFill>
              </a:defRPr>
            </a:lvl1pPr>
          </a:lstStyle>
          <a:p>
            <a:pPr>
              <a:defRPr/>
            </a:pPr>
            <a:fld id="{FB6B8DF8-8465-43C3-B005-2A5104B31BE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2125" y="76200"/>
            <a:ext cx="2076450" cy="6477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76200"/>
            <a:ext cx="6080125" cy="6477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43050" y="76200"/>
            <a:ext cx="7375525" cy="1085850"/>
          </a:xfrm>
        </p:spPr>
        <p:txBody>
          <a:bodyPr/>
          <a:lstStyle/>
          <a:p>
            <a:r>
              <a:rPr lang="en-US"/>
              <a:t>Click to edit Master title style</a:t>
            </a:r>
          </a:p>
        </p:txBody>
      </p:sp>
      <p:sp>
        <p:nvSpPr>
          <p:cNvPr id="3" name="Text Placeholder 2"/>
          <p:cNvSpPr>
            <a:spLocks noGrp="1"/>
          </p:cNvSpPr>
          <p:nvPr>
            <p:ph type="body" sz="half" idx="1"/>
          </p:nvPr>
        </p:nvSpPr>
        <p:spPr>
          <a:xfrm>
            <a:off x="609600" y="1543050"/>
            <a:ext cx="4076700" cy="5010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38700" y="1543050"/>
            <a:ext cx="4076700" cy="5010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543050"/>
            <a:ext cx="4076700" cy="5010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38700" y="1543050"/>
            <a:ext cx="4076700" cy="5010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52400" y="1169988"/>
            <a:ext cx="8839200" cy="152400"/>
            <a:chOff x="96" y="432"/>
            <a:chExt cx="5568" cy="96"/>
          </a:xfrm>
        </p:grpSpPr>
        <p:sp>
          <p:nvSpPr>
            <p:cNvPr id="777219" name="Rectangle 3"/>
            <p:cNvSpPr>
              <a:spLocks noChangeArrowheads="1"/>
            </p:cNvSpPr>
            <p:nvPr/>
          </p:nvSpPr>
          <p:spPr bwMode="auto">
            <a:xfrm>
              <a:off x="5040" y="432"/>
              <a:ext cx="624" cy="96"/>
            </a:xfrm>
            <a:prstGeom prst="rect">
              <a:avLst/>
            </a:prstGeom>
            <a:solidFill>
              <a:schemeClr val="folHlink"/>
            </a:solidFill>
            <a:ln w="9525">
              <a:noFill/>
              <a:miter lim="800000"/>
              <a:headEnd/>
              <a:tailEnd/>
            </a:ln>
            <a:effectLst/>
          </p:spPr>
          <p:txBody>
            <a:bodyPr wrap="none" anchor="ctr"/>
            <a:lstStyle/>
            <a:p>
              <a:pPr algn="ctr">
                <a:defRPr/>
              </a:pPr>
              <a:endParaRPr lang="en-US" sz="2400">
                <a:solidFill>
                  <a:schemeClr val="tx1"/>
                </a:solidFill>
                <a:latin typeface="Times New Roman" pitchFamily="18" charset="0"/>
              </a:endParaRPr>
            </a:p>
          </p:txBody>
        </p:sp>
        <p:sp>
          <p:nvSpPr>
            <p:cNvPr id="777220" name="Line 4"/>
            <p:cNvSpPr>
              <a:spLocks noChangeShapeType="1"/>
            </p:cNvSpPr>
            <p:nvPr/>
          </p:nvSpPr>
          <p:spPr bwMode="auto">
            <a:xfrm>
              <a:off x="96" y="480"/>
              <a:ext cx="5376" cy="0"/>
            </a:xfrm>
            <a:prstGeom prst="line">
              <a:avLst/>
            </a:prstGeom>
            <a:noFill/>
            <a:ln w="19050">
              <a:solidFill>
                <a:srgbClr val="01345F"/>
              </a:solidFill>
              <a:round/>
              <a:headEnd/>
              <a:tailEnd/>
            </a:ln>
            <a:effectLst/>
          </p:spPr>
          <p:txBody>
            <a:bodyPr/>
            <a:lstStyle/>
            <a:p>
              <a:pPr>
                <a:defRPr/>
              </a:pPr>
              <a:endParaRPr lang="en-US"/>
            </a:p>
          </p:txBody>
        </p:sp>
      </p:grpSp>
      <p:sp>
        <p:nvSpPr>
          <p:cNvPr id="1027" name="Rectangle 5"/>
          <p:cNvSpPr>
            <a:spLocks noGrp="1" noChangeArrowheads="1"/>
          </p:cNvSpPr>
          <p:nvPr>
            <p:ph type="title"/>
          </p:nvPr>
        </p:nvSpPr>
        <p:spPr bwMode="auto">
          <a:xfrm>
            <a:off x="1543050" y="76200"/>
            <a:ext cx="7375525" cy="10858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Reservoir Network Module</a:t>
            </a:r>
          </a:p>
        </p:txBody>
      </p:sp>
      <p:sp>
        <p:nvSpPr>
          <p:cNvPr id="1028" name="Rectangle 6"/>
          <p:cNvSpPr>
            <a:spLocks noGrp="1" noChangeArrowheads="1"/>
          </p:cNvSpPr>
          <p:nvPr>
            <p:ph type="body" idx="1"/>
          </p:nvPr>
        </p:nvSpPr>
        <p:spPr bwMode="auto">
          <a:xfrm>
            <a:off x="609600" y="1543050"/>
            <a:ext cx="8305800" cy="50101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77223" name="Rectangle 7"/>
          <p:cNvSpPr>
            <a:spLocks noGrp="1" noChangeArrowheads="1"/>
          </p:cNvSpPr>
          <p:nvPr>
            <p:ph type="dt" sz="half" idx="2"/>
          </p:nvPr>
        </p:nvSpPr>
        <p:spPr bwMode="auto">
          <a:xfrm>
            <a:off x="304800" y="6556375"/>
            <a:ext cx="1676400" cy="225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b="1">
                <a:latin typeface="Garamond" pitchFamily="18" charset="0"/>
              </a:defRPr>
            </a:lvl1pPr>
          </a:lstStyle>
          <a:p>
            <a:pPr>
              <a:defRPr/>
            </a:pPr>
            <a:r>
              <a:rPr lang="en-US"/>
              <a:t>August 2000</a:t>
            </a:r>
          </a:p>
        </p:txBody>
      </p:sp>
      <p:sp>
        <p:nvSpPr>
          <p:cNvPr id="777224" name="Rectangle 8"/>
          <p:cNvSpPr>
            <a:spLocks noChangeArrowheads="1"/>
          </p:cNvSpPr>
          <p:nvPr/>
        </p:nvSpPr>
        <p:spPr bwMode="auto">
          <a:xfrm>
            <a:off x="0" y="1524000"/>
            <a:ext cx="457200" cy="4924425"/>
          </a:xfrm>
          <a:prstGeom prst="rect">
            <a:avLst/>
          </a:prstGeom>
          <a:solidFill>
            <a:schemeClr val="accent1"/>
          </a:solidFill>
          <a:ln w="9525">
            <a:noFill/>
            <a:miter lim="800000"/>
            <a:headEnd/>
            <a:tailEnd/>
          </a:ln>
          <a:effectLst/>
        </p:spPr>
        <p:txBody>
          <a:bodyPr wrap="none" anchor="ctr"/>
          <a:lstStyle/>
          <a:p>
            <a:pPr algn="ctr">
              <a:defRPr/>
            </a:pPr>
            <a:endParaRPr lang="en-US" sz="2400">
              <a:solidFill>
                <a:schemeClr val="tx1"/>
              </a:solidFill>
              <a:latin typeface="Times New Roman" pitchFamily="18" charset="0"/>
            </a:endParaRPr>
          </a:p>
        </p:txBody>
      </p:sp>
      <p:sp>
        <p:nvSpPr>
          <p:cNvPr id="777225" name="Line 9"/>
          <p:cNvSpPr>
            <a:spLocks noChangeShapeType="1"/>
          </p:cNvSpPr>
          <p:nvPr/>
        </p:nvSpPr>
        <p:spPr bwMode="auto">
          <a:xfrm rot="5400000">
            <a:off x="-2625725" y="3997325"/>
            <a:ext cx="5710238" cy="1588"/>
          </a:xfrm>
          <a:prstGeom prst="line">
            <a:avLst/>
          </a:prstGeom>
          <a:noFill/>
          <a:ln w="19050">
            <a:solidFill>
              <a:srgbClr val="01345F"/>
            </a:solidFill>
            <a:round/>
            <a:headEnd/>
            <a:tailEnd/>
          </a:ln>
          <a:effectLst/>
        </p:spPr>
        <p:txBody>
          <a:bodyPr/>
          <a:lstStyle/>
          <a:p>
            <a:pPr>
              <a:defRPr/>
            </a:pPr>
            <a:endParaRPr lang="en-US"/>
          </a:p>
        </p:txBody>
      </p:sp>
      <p:pic>
        <p:nvPicPr>
          <p:cNvPr id="1032" name="Picture 10" descr="iDownload"/>
          <p:cNvPicPr>
            <a:picLocks noChangeAspect="1" noChangeArrowheads="1"/>
          </p:cNvPicPr>
          <p:nvPr/>
        </p:nvPicPr>
        <p:blipFill>
          <a:blip r:embed="rId14" cstate="print"/>
          <a:srcRect/>
          <a:stretch>
            <a:fillRect/>
          </a:stretch>
        </p:blipFill>
        <p:spPr bwMode="auto">
          <a:xfrm>
            <a:off x="47625" y="676275"/>
            <a:ext cx="1093788" cy="733425"/>
          </a:xfrm>
          <a:prstGeom prst="rect">
            <a:avLst/>
          </a:prstGeom>
          <a:noFill/>
          <a:ln w="9525">
            <a:noFill/>
            <a:miter lim="800000"/>
            <a:headEnd/>
            <a:tailEnd/>
          </a:ln>
        </p:spPr>
      </p:pic>
      <p:pic>
        <p:nvPicPr>
          <p:cNvPr id="1033" name="Picture 11" descr="iDownload"/>
          <p:cNvPicPr>
            <a:picLocks noChangeAspect="1" noChangeArrowheads="1"/>
          </p:cNvPicPr>
          <p:nvPr/>
        </p:nvPicPr>
        <p:blipFill>
          <a:blip r:embed="rId15" cstate="print"/>
          <a:srcRect/>
          <a:stretch>
            <a:fillRect/>
          </a:stretch>
        </p:blipFill>
        <p:spPr bwMode="auto">
          <a:xfrm>
            <a:off x="419100" y="93663"/>
            <a:ext cx="1106488" cy="7413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98"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 id="2147483797" r:id="rId12"/>
  </p:sldLayoutIdLst>
  <p:txStyles>
    <p:titleStyle>
      <a:lvl1pPr algn="l" rtl="0" eaLnBrk="0" fontAlgn="base" hangingPunct="0">
        <a:spcBef>
          <a:spcPct val="0"/>
        </a:spcBef>
        <a:spcAft>
          <a:spcPct val="0"/>
        </a:spcAft>
        <a:defRPr sz="4000" b="1">
          <a:solidFill>
            <a:srgbClr val="01345F"/>
          </a:solidFill>
          <a:latin typeface="+mj-lt"/>
          <a:ea typeface="+mj-ea"/>
          <a:cs typeface="+mj-cs"/>
        </a:defRPr>
      </a:lvl1pPr>
      <a:lvl2pPr algn="l" rtl="0" eaLnBrk="0" fontAlgn="base" hangingPunct="0">
        <a:spcBef>
          <a:spcPct val="0"/>
        </a:spcBef>
        <a:spcAft>
          <a:spcPct val="0"/>
        </a:spcAft>
        <a:defRPr sz="4000" b="1">
          <a:solidFill>
            <a:srgbClr val="01345F"/>
          </a:solidFill>
          <a:latin typeface="Book Antiqua" pitchFamily="18" charset="0"/>
        </a:defRPr>
      </a:lvl2pPr>
      <a:lvl3pPr algn="l" rtl="0" eaLnBrk="0" fontAlgn="base" hangingPunct="0">
        <a:spcBef>
          <a:spcPct val="0"/>
        </a:spcBef>
        <a:spcAft>
          <a:spcPct val="0"/>
        </a:spcAft>
        <a:defRPr sz="4000" b="1">
          <a:solidFill>
            <a:srgbClr val="01345F"/>
          </a:solidFill>
          <a:latin typeface="Book Antiqua" pitchFamily="18" charset="0"/>
        </a:defRPr>
      </a:lvl3pPr>
      <a:lvl4pPr algn="l" rtl="0" eaLnBrk="0" fontAlgn="base" hangingPunct="0">
        <a:spcBef>
          <a:spcPct val="0"/>
        </a:spcBef>
        <a:spcAft>
          <a:spcPct val="0"/>
        </a:spcAft>
        <a:defRPr sz="4000" b="1">
          <a:solidFill>
            <a:srgbClr val="01345F"/>
          </a:solidFill>
          <a:latin typeface="Book Antiqua" pitchFamily="18" charset="0"/>
        </a:defRPr>
      </a:lvl4pPr>
      <a:lvl5pPr algn="l" rtl="0" eaLnBrk="0" fontAlgn="base" hangingPunct="0">
        <a:spcBef>
          <a:spcPct val="0"/>
        </a:spcBef>
        <a:spcAft>
          <a:spcPct val="0"/>
        </a:spcAft>
        <a:defRPr sz="4000" b="1">
          <a:solidFill>
            <a:srgbClr val="01345F"/>
          </a:solidFill>
          <a:latin typeface="Book Antiqua" pitchFamily="18" charset="0"/>
        </a:defRPr>
      </a:lvl5pPr>
      <a:lvl6pPr marL="457200" algn="l" rtl="0" fontAlgn="base">
        <a:spcBef>
          <a:spcPct val="0"/>
        </a:spcBef>
        <a:spcAft>
          <a:spcPct val="0"/>
        </a:spcAft>
        <a:defRPr sz="4000" b="1">
          <a:solidFill>
            <a:srgbClr val="01345F"/>
          </a:solidFill>
          <a:latin typeface="Book Antiqua" pitchFamily="18" charset="0"/>
        </a:defRPr>
      </a:lvl6pPr>
      <a:lvl7pPr marL="914400" algn="l" rtl="0" fontAlgn="base">
        <a:spcBef>
          <a:spcPct val="0"/>
        </a:spcBef>
        <a:spcAft>
          <a:spcPct val="0"/>
        </a:spcAft>
        <a:defRPr sz="4000" b="1">
          <a:solidFill>
            <a:srgbClr val="01345F"/>
          </a:solidFill>
          <a:latin typeface="Book Antiqua" pitchFamily="18" charset="0"/>
        </a:defRPr>
      </a:lvl7pPr>
      <a:lvl8pPr marL="1371600" algn="l" rtl="0" fontAlgn="base">
        <a:spcBef>
          <a:spcPct val="0"/>
        </a:spcBef>
        <a:spcAft>
          <a:spcPct val="0"/>
        </a:spcAft>
        <a:defRPr sz="4000" b="1">
          <a:solidFill>
            <a:srgbClr val="01345F"/>
          </a:solidFill>
          <a:latin typeface="Book Antiqua" pitchFamily="18" charset="0"/>
        </a:defRPr>
      </a:lvl8pPr>
      <a:lvl9pPr marL="1828800" algn="l" rtl="0" fontAlgn="base">
        <a:spcBef>
          <a:spcPct val="0"/>
        </a:spcBef>
        <a:spcAft>
          <a:spcPct val="0"/>
        </a:spcAft>
        <a:defRPr sz="4000" b="1">
          <a:solidFill>
            <a:srgbClr val="01345F"/>
          </a:solidFill>
          <a:latin typeface="Book Antiqua" pitchFamily="18" charset="0"/>
        </a:defRPr>
      </a:lvl9pPr>
    </p:titleStyle>
    <p:bodyStyle>
      <a:lvl1pPr marL="342900" indent="-342900" algn="l" rtl="0" eaLnBrk="0" fontAlgn="base" hangingPunct="0">
        <a:spcBef>
          <a:spcPct val="20000"/>
        </a:spcBef>
        <a:spcAft>
          <a:spcPct val="0"/>
        </a:spcAft>
        <a:buClr>
          <a:schemeClr val="folHlink"/>
        </a:buClr>
        <a:buSzPct val="90000"/>
        <a:buFont typeface="Wingdings" pitchFamily="2" charset="2"/>
        <a:buChar char="n"/>
        <a:defRPr sz="3200">
          <a:solidFill>
            <a:srgbClr val="01345F"/>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800">
          <a:solidFill>
            <a:srgbClr val="01345F"/>
          </a:solidFill>
          <a:latin typeface="+mn-lt"/>
        </a:defRPr>
      </a:lvl2pPr>
      <a:lvl3pPr marL="1143000" indent="-228600" algn="l" rtl="0" eaLnBrk="0" fontAlgn="base" hangingPunct="0">
        <a:spcBef>
          <a:spcPct val="20000"/>
        </a:spcBef>
        <a:spcAft>
          <a:spcPct val="0"/>
        </a:spcAft>
        <a:buClr>
          <a:schemeClr val="folHlink"/>
        </a:buClr>
        <a:buSzPct val="55000"/>
        <a:buFont typeface="Wingdings" pitchFamily="2" charset="2"/>
        <a:buChar char="n"/>
        <a:defRPr sz="2500">
          <a:solidFill>
            <a:srgbClr val="01345F"/>
          </a:solidFill>
          <a:latin typeface="+mn-lt"/>
        </a:defRPr>
      </a:lvl3pPr>
      <a:lvl4pPr marL="1600200" indent="-228600" algn="l" rtl="0" eaLnBrk="0" fontAlgn="base" hangingPunct="0">
        <a:spcBef>
          <a:spcPct val="20000"/>
        </a:spcBef>
        <a:spcAft>
          <a:spcPct val="0"/>
        </a:spcAft>
        <a:buClr>
          <a:schemeClr val="accent1"/>
        </a:buClr>
        <a:buFont typeface="Wingdings" pitchFamily="2" charset="2"/>
        <a:buChar char="§"/>
        <a:defRPr sz="2300">
          <a:solidFill>
            <a:srgbClr val="01345F"/>
          </a:solidFill>
          <a:latin typeface="+mn-lt"/>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rgbClr val="01345F"/>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3.xml"/><Relationship Id="rId1" Type="http://schemas.openxmlformats.org/officeDocument/2006/relationships/slideLayout" Target="../slideLayouts/slideLayout6.xml"/><Relationship Id="rId4" Type="http://schemas.openxmlformats.org/officeDocument/2006/relationships/image" Target="../media/image22.jpe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en-US" sz="3800" dirty="0"/>
              <a:t>Scripting HEC-ResSim</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sz="3600"/>
              <a:t>Editing Existing Static Scripts</a:t>
            </a:r>
            <a:endParaRPr lang="en-US" sz="4400"/>
          </a:p>
        </p:txBody>
      </p:sp>
      <p:sp>
        <p:nvSpPr>
          <p:cNvPr id="30723" name="Rectangle 3"/>
          <p:cNvSpPr>
            <a:spLocks noGrp="1" noChangeArrowheads="1"/>
          </p:cNvSpPr>
          <p:nvPr>
            <p:ph type="body" idx="1"/>
          </p:nvPr>
        </p:nvSpPr>
        <p:spPr>
          <a:xfrm>
            <a:off x="457200" y="1828800"/>
            <a:ext cx="8305800" cy="4302125"/>
          </a:xfrm>
        </p:spPr>
        <p:txBody>
          <a:bodyPr/>
          <a:lstStyle/>
          <a:p>
            <a:pPr eaLnBrk="1" hangingPunct="1">
              <a:lnSpc>
                <a:spcPct val="90000"/>
              </a:lnSpc>
            </a:pPr>
            <a:r>
              <a:rPr lang="en-US" sz="2800"/>
              <a:t>To edit an existing Static Script, do </a:t>
            </a:r>
            <a:r>
              <a:rPr lang="en-US" sz="2800" i="1"/>
              <a:t>one</a:t>
            </a:r>
            <a:r>
              <a:rPr lang="en-US" sz="2800"/>
              <a:t> of the following:</a:t>
            </a:r>
          </a:p>
          <a:p>
            <a:pPr lvl="1" eaLnBrk="1" hangingPunct="1">
              <a:lnSpc>
                <a:spcPct val="90000"/>
              </a:lnSpc>
            </a:pPr>
            <a:r>
              <a:rPr lang="en-US" sz="2400"/>
              <a:t>double-click on its entry in the Tree Pane</a:t>
            </a:r>
          </a:p>
          <a:p>
            <a:pPr lvl="1" eaLnBrk="1" hangingPunct="1">
              <a:lnSpc>
                <a:spcPct val="90000"/>
              </a:lnSpc>
            </a:pPr>
            <a:r>
              <a:rPr lang="en-US" sz="2400"/>
              <a:t>right-click on its entry in the Tree Pane and select </a:t>
            </a:r>
            <a:r>
              <a:rPr lang="en-US" sz="2400" b="1"/>
              <a:t>Edit Script</a:t>
            </a:r>
            <a:r>
              <a:rPr lang="en-US" sz="2400"/>
              <a:t> from the context menu</a:t>
            </a:r>
          </a:p>
          <a:p>
            <a:pPr lvl="1" eaLnBrk="1" hangingPunct="1">
              <a:lnSpc>
                <a:spcPct val="90000"/>
              </a:lnSpc>
            </a:pPr>
            <a:r>
              <a:rPr lang="en-US" sz="2400"/>
              <a:t>select its entry in the Tree Pane and do one of the following: </a:t>
            </a:r>
          </a:p>
          <a:p>
            <a:pPr lvl="2" eaLnBrk="1" hangingPunct="1">
              <a:lnSpc>
                <a:spcPct val="90000"/>
              </a:lnSpc>
            </a:pPr>
            <a:r>
              <a:rPr lang="en-US" sz="2100"/>
              <a:t>select </a:t>
            </a:r>
            <a:r>
              <a:rPr lang="en-US" sz="2100" b="1"/>
              <a:t>File</a:t>
            </a:r>
            <a:r>
              <a:rPr lang="en-US" sz="2100" b="1">
                <a:sym typeface="Wingdings" pitchFamily="2" charset="2"/>
              </a:rPr>
              <a:t>Open</a:t>
            </a:r>
            <a:r>
              <a:rPr lang="en-US" sz="2100">
                <a:sym typeface="Wingdings" pitchFamily="2" charset="2"/>
              </a:rPr>
              <a:t> from the menu bar</a:t>
            </a:r>
            <a:endParaRPr lang="en-US" sz="2100"/>
          </a:p>
          <a:p>
            <a:pPr lvl="2" eaLnBrk="1" hangingPunct="1">
              <a:lnSpc>
                <a:spcPct val="90000"/>
              </a:lnSpc>
            </a:pPr>
            <a:r>
              <a:rPr lang="en-US" sz="2100"/>
              <a:t>press </a:t>
            </a:r>
            <a:r>
              <a:rPr lang="en-US" sz="2100" b="1"/>
              <a:t>Ctrl-O</a:t>
            </a:r>
          </a:p>
          <a:p>
            <a:pPr lvl="2" eaLnBrk="1" hangingPunct="1">
              <a:lnSpc>
                <a:spcPct val="90000"/>
              </a:lnSpc>
            </a:pPr>
            <a:r>
              <a:rPr lang="en-US" sz="2100"/>
              <a:t>press the </a:t>
            </a:r>
            <a:r>
              <a:rPr lang="en-US" sz="2100" b="1"/>
              <a:t>Edit</a:t>
            </a:r>
            <a:r>
              <a:rPr lang="en-US" sz="2100"/>
              <a:t> button</a:t>
            </a:r>
          </a:p>
          <a:p>
            <a:pPr lvl="1" eaLnBrk="1" hangingPunct="1">
              <a:lnSpc>
                <a:spcPct val="90000"/>
              </a:lnSpc>
            </a:pPr>
            <a:endParaRPr lang="en-US" sz="2400"/>
          </a:p>
        </p:txBody>
      </p:sp>
    </p:spTree>
    <p:extLst>
      <p:ext uri="{BB962C8B-B14F-4D97-AF65-F5344CB8AC3E}">
        <p14:creationId xmlns:p14="http://schemas.microsoft.com/office/powerpoint/2010/main" val="18566144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z="3600"/>
              <a:t>Testing Existing Static Scripts</a:t>
            </a:r>
            <a:endParaRPr lang="en-US" sz="4400"/>
          </a:p>
        </p:txBody>
      </p:sp>
      <p:sp>
        <p:nvSpPr>
          <p:cNvPr id="31747" name="Rectangle 3"/>
          <p:cNvSpPr>
            <a:spLocks noGrp="1" noChangeArrowheads="1"/>
          </p:cNvSpPr>
          <p:nvPr>
            <p:ph type="body" idx="1"/>
          </p:nvPr>
        </p:nvSpPr>
        <p:spPr>
          <a:xfrm>
            <a:off x="457200" y="1828800"/>
            <a:ext cx="8305800" cy="4302125"/>
          </a:xfrm>
        </p:spPr>
        <p:txBody>
          <a:bodyPr/>
          <a:lstStyle/>
          <a:p>
            <a:pPr eaLnBrk="1" hangingPunct="1">
              <a:lnSpc>
                <a:spcPct val="90000"/>
              </a:lnSpc>
            </a:pPr>
            <a:r>
              <a:rPr lang="en-US" sz="2800"/>
              <a:t>To test an existing Static Script from the Script Editor, select its entry in the Tree Pane and do </a:t>
            </a:r>
            <a:r>
              <a:rPr lang="en-US" sz="2800" i="1"/>
              <a:t>one</a:t>
            </a:r>
            <a:r>
              <a:rPr lang="en-US" sz="2800"/>
              <a:t> of the following:</a:t>
            </a:r>
          </a:p>
          <a:p>
            <a:pPr lvl="1" eaLnBrk="1" hangingPunct="1">
              <a:lnSpc>
                <a:spcPct val="90000"/>
              </a:lnSpc>
            </a:pPr>
            <a:r>
              <a:rPr lang="en-US" sz="2400"/>
              <a:t>select </a:t>
            </a:r>
            <a:r>
              <a:rPr lang="en-US" sz="2400" b="1"/>
              <a:t>File</a:t>
            </a:r>
            <a:r>
              <a:rPr lang="en-US" sz="2400" b="1">
                <a:sym typeface="Wingdings" pitchFamily="2" charset="2"/>
              </a:rPr>
              <a:t>Test</a:t>
            </a:r>
            <a:r>
              <a:rPr lang="en-US" sz="2400">
                <a:sym typeface="Wingdings" pitchFamily="2" charset="2"/>
              </a:rPr>
              <a:t> from the menu bar</a:t>
            </a:r>
          </a:p>
          <a:p>
            <a:pPr lvl="1" eaLnBrk="1" hangingPunct="1">
              <a:lnSpc>
                <a:spcPct val="90000"/>
              </a:lnSpc>
            </a:pPr>
            <a:r>
              <a:rPr lang="en-US" sz="2400">
                <a:sym typeface="Wingdings" pitchFamily="2" charset="2"/>
              </a:rPr>
              <a:t>press the </a:t>
            </a:r>
            <a:r>
              <a:rPr lang="en-US" sz="2400" b="1">
                <a:sym typeface="Wingdings" pitchFamily="2" charset="2"/>
              </a:rPr>
              <a:t>Save and Test</a:t>
            </a:r>
            <a:r>
              <a:rPr lang="en-US" sz="2400">
                <a:sym typeface="Wingdings" pitchFamily="2" charset="2"/>
              </a:rPr>
              <a:t> button</a:t>
            </a:r>
            <a:endParaRPr lang="en-US" sz="2400"/>
          </a:p>
          <a:p>
            <a:pPr eaLnBrk="1" hangingPunct="1">
              <a:lnSpc>
                <a:spcPct val="90000"/>
              </a:lnSpc>
            </a:pPr>
            <a:endParaRPr lang="en-US" sz="2800"/>
          </a:p>
          <a:p>
            <a:pPr lvl="1" eaLnBrk="1" hangingPunct="1">
              <a:lnSpc>
                <a:spcPct val="90000"/>
              </a:lnSpc>
            </a:pPr>
            <a:endParaRPr lang="en-US" sz="2400"/>
          </a:p>
        </p:txBody>
      </p:sp>
    </p:spTree>
    <p:extLst>
      <p:ext uri="{BB962C8B-B14F-4D97-AF65-F5344CB8AC3E}">
        <p14:creationId xmlns:p14="http://schemas.microsoft.com/office/powerpoint/2010/main" val="990347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sz="3600"/>
              <a:t>Adding Scripts to the Simulation Module Script Pane</a:t>
            </a:r>
            <a:endParaRPr lang="en-US" sz="4400"/>
          </a:p>
        </p:txBody>
      </p:sp>
      <p:sp>
        <p:nvSpPr>
          <p:cNvPr id="32771" name="Rectangle 3"/>
          <p:cNvSpPr>
            <a:spLocks noGrp="1" noChangeArrowheads="1"/>
          </p:cNvSpPr>
          <p:nvPr>
            <p:ph type="body" idx="1"/>
          </p:nvPr>
        </p:nvSpPr>
        <p:spPr>
          <a:xfrm>
            <a:off x="609600" y="1543050"/>
            <a:ext cx="4191000" cy="4968875"/>
          </a:xfrm>
        </p:spPr>
        <p:txBody>
          <a:bodyPr/>
          <a:lstStyle/>
          <a:p>
            <a:pPr eaLnBrk="1" hangingPunct="1"/>
            <a:r>
              <a:rPr lang="en-US" sz="2400"/>
              <a:t>To add a script to the simulation module script pane:</a:t>
            </a:r>
          </a:p>
          <a:p>
            <a:pPr lvl="1" eaLnBrk="1" hangingPunct="1"/>
            <a:r>
              <a:rPr lang="en-US" sz="2000"/>
              <a:t>right-click in the scripts area</a:t>
            </a:r>
          </a:p>
          <a:p>
            <a:pPr lvl="1" eaLnBrk="1" hangingPunct="1"/>
            <a:r>
              <a:rPr lang="en-US" sz="2000"/>
              <a:t>select </a:t>
            </a:r>
            <a:r>
              <a:rPr lang="en-US" sz="2000" b="1"/>
              <a:t>Edit Script List</a:t>
            </a:r>
            <a:r>
              <a:rPr lang="en-US" sz="2000"/>
              <a:t> from the context menu</a:t>
            </a:r>
          </a:p>
          <a:p>
            <a:pPr lvl="1" eaLnBrk="1" hangingPunct="1"/>
            <a:r>
              <a:rPr lang="en-US" sz="2000"/>
              <a:t>use the Edit Scripts dialog to move desired scripts to the Selected list</a:t>
            </a:r>
          </a:p>
          <a:p>
            <a:pPr eaLnBrk="1" hangingPunct="1"/>
            <a:endParaRPr lang="en-US" sz="2400"/>
          </a:p>
          <a:p>
            <a:pPr lvl="1" eaLnBrk="1" hangingPunct="1"/>
            <a:endParaRPr lang="en-US" sz="2000"/>
          </a:p>
        </p:txBody>
      </p:sp>
      <p:pic>
        <p:nvPicPr>
          <p:cNvPr id="3" name="Picture 2"/>
          <p:cNvPicPr>
            <a:picLocks noChangeAspect="1"/>
          </p:cNvPicPr>
          <p:nvPr/>
        </p:nvPicPr>
        <p:blipFill>
          <a:blip r:embed="rId3"/>
          <a:stretch>
            <a:fillRect/>
          </a:stretch>
        </p:blipFill>
        <p:spPr>
          <a:xfrm>
            <a:off x="914400" y="4724400"/>
            <a:ext cx="2819400" cy="1723708"/>
          </a:xfrm>
          <a:prstGeom prst="rect">
            <a:avLst/>
          </a:prstGeom>
        </p:spPr>
      </p:pic>
      <p:pic>
        <p:nvPicPr>
          <p:cNvPr id="8194" name="Picture 2" descr="C:\Users\q0hecdlb\AppData\Local\Temp\2\SNAGHTML240d676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31768" y="2189162"/>
            <a:ext cx="4186807" cy="3676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05990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sz="3600"/>
              <a:t>Static Script Access to ResSim Information</a:t>
            </a:r>
            <a:endParaRPr lang="en-US" sz="4400"/>
          </a:p>
        </p:txBody>
      </p:sp>
      <p:graphicFrame>
        <p:nvGraphicFramePr>
          <p:cNvPr id="720972" name="Group 76"/>
          <p:cNvGraphicFramePr>
            <a:graphicFrameLocks noGrp="1"/>
          </p:cNvGraphicFramePr>
          <p:nvPr>
            <p:ph sz="half" idx="2"/>
          </p:nvPr>
        </p:nvGraphicFramePr>
        <p:xfrm>
          <a:off x="533400" y="1878013"/>
          <a:ext cx="6096000" cy="4432491"/>
        </p:xfrm>
        <a:graphic>
          <a:graphicData uri="http://schemas.openxmlformats.org/drawingml/2006/table">
            <a:tbl>
              <a:tblPr/>
              <a:tblGrid>
                <a:gridCol w="6096000">
                  <a:extLst>
                    <a:ext uri="{9D8B030D-6E8A-4147-A177-3AD203B41FA5}">
                      <a16:colId xmlns:a16="http://schemas.microsoft.com/office/drawing/2014/main" val="20000"/>
                    </a:ext>
                  </a:extLst>
                </a:gridCol>
              </a:tblGrid>
              <a:tr h="149225">
                <a:tc>
                  <a:txBody>
                    <a:bodyPr/>
                    <a:lstStyle/>
                    <a:p>
                      <a:pPr marL="342900" marR="0" lvl="0" indent="-342900" algn="l" defTabSz="914400" rtl="0" eaLnBrk="0" fontAlgn="b" latinLnBrk="0" hangingPunct="0">
                        <a:lnSpc>
                          <a:spcPct val="90000"/>
                        </a:lnSpc>
                        <a:spcBef>
                          <a:spcPct val="0"/>
                        </a:spcBef>
                        <a:spcAft>
                          <a:spcPct val="0"/>
                        </a:spcAft>
                        <a:buClrTx/>
                        <a:buSzTx/>
                        <a:buFontTx/>
                        <a:buNone/>
                        <a:tabLst/>
                      </a:pPr>
                      <a:r>
                        <a:rPr kumimoji="0" lang="en-US" sz="1400" b="1" i="0" u="none" strike="noStrike" cap="none" normalizeH="0" baseline="0">
                          <a:ln>
                            <a:noFill/>
                          </a:ln>
                          <a:solidFill>
                            <a:srgbClr val="01345F"/>
                          </a:solidFill>
                          <a:effectLst/>
                          <a:latin typeface="Arial" charset="0"/>
                          <a:cs typeface="Arial" charset="0"/>
                        </a:rPr>
                        <a:t>isWatershedOpened()</a:t>
                      </a:r>
                      <a:endParaRPr kumimoji="0" lang="en-US" sz="1400" b="1" i="0" u="none" strike="noStrike" cap="none" normalizeH="0" baseline="0">
                        <a:ln>
                          <a:noFill/>
                        </a:ln>
                        <a:solidFill>
                          <a:srgbClr val="01345F"/>
                        </a:solidFill>
                        <a:effectLst/>
                        <a:latin typeface="Calibri" pitchFamily="34" charset="0"/>
                      </a:endParaRPr>
                    </a:p>
                  </a:txBody>
                  <a:tcPr marL="0" marR="0" marT="0" marB="0" anchor="b" horzOverflow="overflow">
                    <a:lnL cap="flat">
                      <a:noFill/>
                    </a:lnL>
                    <a:lnR cap="flat">
                      <a:noFill/>
                    </a:lnR>
                    <a:lnT cap="flat">
                      <a:noFill/>
                    </a:lnT>
                    <a:lnB>
                      <a:noFill/>
                    </a:lnB>
                    <a:lnTlToBr>
                      <a:noFill/>
                    </a:lnTlToBr>
                    <a:lnBlToTr>
                      <a:noFill/>
                    </a:lnBlToTr>
                    <a:noFill/>
                  </a:tcPr>
                </a:tc>
                <a:extLst>
                  <a:ext uri="{0D108BD9-81ED-4DB2-BD59-A6C34878D82A}">
                    <a16:rowId xmlns:a16="http://schemas.microsoft.com/office/drawing/2014/main" val="10000"/>
                  </a:ext>
                </a:extLst>
              </a:tr>
              <a:tr h="150813">
                <a:tc>
                  <a:txBody>
                    <a:bodyPr/>
                    <a:lstStyle/>
                    <a:p>
                      <a:pPr marL="342900" marR="0" lvl="0" indent="-342900" algn="l" defTabSz="914400" rtl="0" eaLnBrk="0" fontAlgn="b" latinLnBrk="0" hangingPunct="0">
                        <a:lnSpc>
                          <a:spcPct val="90000"/>
                        </a:lnSpc>
                        <a:spcBef>
                          <a:spcPct val="0"/>
                        </a:spcBef>
                        <a:spcAft>
                          <a:spcPct val="0"/>
                        </a:spcAft>
                        <a:buClrTx/>
                        <a:buSzTx/>
                        <a:buFontTx/>
                        <a:buNone/>
                        <a:tabLst/>
                      </a:pPr>
                      <a:r>
                        <a:rPr kumimoji="0" lang="en-US" sz="1400" b="1" i="0" u="none" strike="noStrike" cap="none" normalizeH="0" baseline="0">
                          <a:ln>
                            <a:noFill/>
                          </a:ln>
                          <a:solidFill>
                            <a:srgbClr val="01345F"/>
                          </a:solidFill>
                          <a:effectLst/>
                          <a:latin typeface="Arial" charset="0"/>
                          <a:cs typeface="Arial" charset="0"/>
                        </a:rPr>
                        <a:t>getWatershed()</a:t>
                      </a:r>
                      <a:endParaRPr kumimoji="0" lang="en-US" sz="1400" b="1" i="0" u="none" strike="noStrike" cap="none" normalizeH="0" baseline="0">
                        <a:ln>
                          <a:noFill/>
                        </a:ln>
                        <a:solidFill>
                          <a:srgbClr val="01345F"/>
                        </a:solidFill>
                        <a:effectLst/>
                        <a:latin typeface="Calibri" pitchFamily="34" charset="0"/>
                      </a:endParaRPr>
                    </a:p>
                  </a:txBody>
                  <a:tcPr marL="0" marR="0" marT="0" marB="0" anchor="b" horzOverflow="overflow">
                    <a:lnL cap="flat">
                      <a:noFill/>
                    </a:lnL>
                    <a:lnR cap="flat">
                      <a:noFill/>
                    </a:lnR>
                    <a:lnT>
                      <a:noFill/>
                    </a:lnT>
                    <a:lnB>
                      <a:noFill/>
                    </a:lnB>
                    <a:lnTlToBr>
                      <a:noFill/>
                    </a:lnTlToBr>
                    <a:lnBlToTr>
                      <a:noFill/>
                    </a:lnBlToTr>
                    <a:noFill/>
                  </a:tcPr>
                </a:tc>
                <a:extLst>
                  <a:ext uri="{0D108BD9-81ED-4DB2-BD59-A6C34878D82A}">
                    <a16:rowId xmlns:a16="http://schemas.microsoft.com/office/drawing/2014/main" val="10001"/>
                  </a:ext>
                </a:extLst>
              </a:tr>
              <a:tr h="149225">
                <a:tc>
                  <a:txBody>
                    <a:bodyPr/>
                    <a:lstStyle/>
                    <a:p>
                      <a:pPr marL="342900" marR="0" lvl="0" indent="-342900" algn="l" defTabSz="914400" rtl="0" eaLnBrk="0" fontAlgn="b" latinLnBrk="0" hangingPunct="0">
                        <a:lnSpc>
                          <a:spcPct val="90000"/>
                        </a:lnSpc>
                        <a:spcBef>
                          <a:spcPct val="0"/>
                        </a:spcBef>
                        <a:spcAft>
                          <a:spcPct val="0"/>
                        </a:spcAft>
                        <a:buClrTx/>
                        <a:buSzTx/>
                        <a:buFontTx/>
                        <a:buNone/>
                        <a:tabLst/>
                      </a:pPr>
                      <a:r>
                        <a:rPr kumimoji="0" lang="en-US" sz="1400" b="1" i="0" u="none" strike="noStrike" cap="none" normalizeH="0" baseline="0">
                          <a:ln>
                            <a:noFill/>
                          </a:ln>
                          <a:solidFill>
                            <a:srgbClr val="01345F"/>
                          </a:solidFill>
                          <a:effectLst/>
                          <a:latin typeface="Arial" charset="0"/>
                          <a:cs typeface="Arial" charset="0"/>
                        </a:rPr>
                        <a:t>getWatershedName()</a:t>
                      </a:r>
                      <a:endParaRPr kumimoji="0" lang="en-US" sz="1400" b="1" i="0" u="none" strike="noStrike" cap="none" normalizeH="0" baseline="0">
                        <a:ln>
                          <a:noFill/>
                        </a:ln>
                        <a:solidFill>
                          <a:srgbClr val="01345F"/>
                        </a:solidFill>
                        <a:effectLst/>
                        <a:latin typeface="Calibri" pitchFamily="34" charset="0"/>
                      </a:endParaRPr>
                    </a:p>
                  </a:txBody>
                  <a:tcPr marL="0" marR="0" marT="0" marB="0" anchor="b" horzOverflow="overflow">
                    <a:lnL cap="flat">
                      <a:noFill/>
                    </a:lnL>
                    <a:lnR cap="flat">
                      <a:noFill/>
                    </a:lnR>
                    <a:lnT>
                      <a:noFill/>
                    </a:lnT>
                    <a:lnB>
                      <a:noFill/>
                    </a:lnB>
                    <a:lnTlToBr>
                      <a:noFill/>
                    </a:lnTlToBr>
                    <a:lnBlToTr>
                      <a:noFill/>
                    </a:lnBlToTr>
                    <a:noFill/>
                  </a:tcPr>
                </a:tc>
                <a:extLst>
                  <a:ext uri="{0D108BD9-81ED-4DB2-BD59-A6C34878D82A}">
                    <a16:rowId xmlns:a16="http://schemas.microsoft.com/office/drawing/2014/main" val="10002"/>
                  </a:ext>
                </a:extLst>
              </a:tr>
              <a:tr h="149225">
                <a:tc>
                  <a:txBody>
                    <a:bodyPr/>
                    <a:lstStyle/>
                    <a:p>
                      <a:pPr marL="342900" marR="0" lvl="0" indent="-342900" algn="l" defTabSz="914400" rtl="0" eaLnBrk="0" fontAlgn="b" latinLnBrk="0" hangingPunct="0">
                        <a:lnSpc>
                          <a:spcPct val="90000"/>
                        </a:lnSpc>
                        <a:spcBef>
                          <a:spcPct val="0"/>
                        </a:spcBef>
                        <a:spcAft>
                          <a:spcPct val="0"/>
                        </a:spcAft>
                        <a:buClrTx/>
                        <a:buSzTx/>
                        <a:buFontTx/>
                        <a:buNone/>
                        <a:tabLst/>
                      </a:pPr>
                      <a:r>
                        <a:rPr kumimoji="0" lang="en-US" sz="1400" b="1" i="0" u="none" strike="noStrike" cap="none" normalizeH="0" baseline="0">
                          <a:ln>
                            <a:noFill/>
                          </a:ln>
                          <a:solidFill>
                            <a:srgbClr val="01345F"/>
                          </a:solidFill>
                          <a:effectLst/>
                          <a:latin typeface="Arial" charset="0"/>
                          <a:cs typeface="Arial" charset="0"/>
                        </a:rPr>
                        <a:t>openWatershed(watershedName)</a:t>
                      </a:r>
                      <a:endParaRPr kumimoji="0" lang="en-US" sz="1400" b="1" i="0" u="none" strike="noStrike" cap="none" normalizeH="0" baseline="0">
                        <a:ln>
                          <a:noFill/>
                        </a:ln>
                        <a:solidFill>
                          <a:srgbClr val="01345F"/>
                        </a:solidFill>
                        <a:effectLst/>
                        <a:latin typeface="Calibri" pitchFamily="34" charset="0"/>
                      </a:endParaRPr>
                    </a:p>
                  </a:txBody>
                  <a:tcPr marL="0" marR="0" marT="0" marB="0" anchor="b" horzOverflow="overflow">
                    <a:lnL cap="flat">
                      <a:noFill/>
                    </a:lnL>
                    <a:lnR cap="flat">
                      <a:noFill/>
                    </a:lnR>
                    <a:lnT>
                      <a:noFill/>
                    </a:lnT>
                    <a:lnB>
                      <a:noFill/>
                    </a:lnB>
                    <a:lnTlToBr>
                      <a:noFill/>
                    </a:lnTlToBr>
                    <a:lnBlToTr>
                      <a:noFill/>
                    </a:lnBlToTr>
                    <a:noFill/>
                  </a:tcPr>
                </a:tc>
                <a:extLst>
                  <a:ext uri="{0D108BD9-81ED-4DB2-BD59-A6C34878D82A}">
                    <a16:rowId xmlns:a16="http://schemas.microsoft.com/office/drawing/2014/main" val="10003"/>
                  </a:ext>
                </a:extLst>
              </a:tr>
              <a:tr h="150813">
                <a:tc>
                  <a:txBody>
                    <a:bodyPr/>
                    <a:lstStyle/>
                    <a:p>
                      <a:pPr marL="342900" marR="0" lvl="0" indent="-342900" algn="l" defTabSz="914400" rtl="0" eaLnBrk="0" fontAlgn="b" latinLnBrk="0" hangingPunct="0">
                        <a:lnSpc>
                          <a:spcPct val="90000"/>
                        </a:lnSpc>
                        <a:spcBef>
                          <a:spcPct val="0"/>
                        </a:spcBef>
                        <a:spcAft>
                          <a:spcPct val="0"/>
                        </a:spcAft>
                        <a:buClrTx/>
                        <a:buSzTx/>
                        <a:buFontTx/>
                        <a:buNone/>
                        <a:tabLst/>
                      </a:pPr>
                      <a:r>
                        <a:rPr kumimoji="0" lang="en-US" sz="1400" b="1" i="0" u="none" strike="noStrike" cap="none" normalizeH="0" baseline="0">
                          <a:ln>
                            <a:noFill/>
                          </a:ln>
                          <a:solidFill>
                            <a:srgbClr val="01345F"/>
                          </a:solidFill>
                          <a:effectLst/>
                          <a:latin typeface="Arial" charset="0"/>
                          <a:cs typeface="Arial" charset="0"/>
                        </a:rPr>
                        <a:t>closeWatershed()</a:t>
                      </a:r>
                      <a:endParaRPr kumimoji="0" lang="en-US" sz="1400" b="1" i="0" u="none" strike="noStrike" cap="none" normalizeH="0" baseline="0">
                        <a:ln>
                          <a:noFill/>
                        </a:ln>
                        <a:solidFill>
                          <a:srgbClr val="01345F"/>
                        </a:solidFill>
                        <a:effectLst/>
                        <a:latin typeface="Calibri" pitchFamily="34" charset="0"/>
                      </a:endParaRPr>
                    </a:p>
                  </a:txBody>
                  <a:tcPr marL="0" marR="0" marT="0" marB="0" anchor="b" horzOverflow="overflow">
                    <a:lnL cap="flat">
                      <a:noFill/>
                    </a:lnL>
                    <a:lnR cap="flat">
                      <a:noFill/>
                    </a:lnR>
                    <a:lnT>
                      <a:noFill/>
                    </a:lnT>
                    <a:lnB>
                      <a:noFill/>
                    </a:lnB>
                    <a:lnTlToBr>
                      <a:noFill/>
                    </a:lnTlToBr>
                    <a:lnBlToTr>
                      <a:noFill/>
                    </a:lnBlToTr>
                    <a:noFill/>
                  </a:tcPr>
                </a:tc>
                <a:extLst>
                  <a:ext uri="{0D108BD9-81ED-4DB2-BD59-A6C34878D82A}">
                    <a16:rowId xmlns:a16="http://schemas.microsoft.com/office/drawing/2014/main" val="10004"/>
                  </a:ext>
                </a:extLst>
              </a:tr>
              <a:tr h="149225">
                <a:tc>
                  <a:txBody>
                    <a:bodyPr/>
                    <a:lstStyle/>
                    <a:p>
                      <a:pPr marL="342900" marR="0" lvl="0" indent="-342900" algn="l" defTabSz="914400" rtl="0" eaLnBrk="0" fontAlgn="b" latinLnBrk="0" hangingPunct="0">
                        <a:lnSpc>
                          <a:spcPct val="90000"/>
                        </a:lnSpc>
                        <a:spcBef>
                          <a:spcPct val="0"/>
                        </a:spcBef>
                        <a:spcAft>
                          <a:spcPct val="0"/>
                        </a:spcAft>
                        <a:buClrTx/>
                        <a:buSzTx/>
                        <a:buFontTx/>
                        <a:buNone/>
                        <a:tabLst/>
                      </a:pPr>
                      <a:r>
                        <a:rPr kumimoji="0" lang="en-US" sz="1400" b="1" i="0" u="none" strike="noStrike" cap="none" normalizeH="0" baseline="0">
                          <a:ln>
                            <a:noFill/>
                          </a:ln>
                          <a:solidFill>
                            <a:srgbClr val="01345F"/>
                          </a:solidFill>
                          <a:effectLst/>
                          <a:latin typeface="Arial" charset="0"/>
                          <a:cs typeface="Arial" charset="0"/>
                        </a:rPr>
                        <a:t>getCurrentModule()</a:t>
                      </a:r>
                      <a:endParaRPr kumimoji="0" lang="en-US" sz="1400" b="1" i="0" u="none" strike="noStrike" cap="none" normalizeH="0" baseline="0">
                        <a:ln>
                          <a:noFill/>
                        </a:ln>
                        <a:solidFill>
                          <a:srgbClr val="01345F"/>
                        </a:solidFill>
                        <a:effectLst/>
                        <a:latin typeface="Calibri" pitchFamily="34" charset="0"/>
                      </a:endParaRPr>
                    </a:p>
                  </a:txBody>
                  <a:tcPr marL="0" marR="0" marT="0" marB="0" anchor="b" horzOverflow="overflow">
                    <a:lnL cap="flat">
                      <a:noFill/>
                    </a:lnL>
                    <a:lnR cap="flat">
                      <a:noFill/>
                    </a:lnR>
                    <a:lnT>
                      <a:noFill/>
                    </a:lnT>
                    <a:lnB>
                      <a:noFill/>
                    </a:lnB>
                    <a:lnTlToBr>
                      <a:noFill/>
                    </a:lnTlToBr>
                    <a:lnBlToTr>
                      <a:noFill/>
                    </a:lnBlToTr>
                    <a:noFill/>
                  </a:tcPr>
                </a:tc>
                <a:extLst>
                  <a:ext uri="{0D108BD9-81ED-4DB2-BD59-A6C34878D82A}">
                    <a16:rowId xmlns:a16="http://schemas.microsoft.com/office/drawing/2014/main" val="10005"/>
                  </a:ext>
                </a:extLst>
              </a:tr>
              <a:tr h="149225">
                <a:tc>
                  <a:txBody>
                    <a:bodyPr/>
                    <a:lstStyle/>
                    <a:p>
                      <a:pPr marL="342900" marR="0" lvl="0" indent="-342900" algn="l" defTabSz="914400" rtl="0" eaLnBrk="0" fontAlgn="b" latinLnBrk="0" hangingPunct="0">
                        <a:lnSpc>
                          <a:spcPct val="90000"/>
                        </a:lnSpc>
                        <a:spcBef>
                          <a:spcPct val="0"/>
                        </a:spcBef>
                        <a:spcAft>
                          <a:spcPct val="0"/>
                        </a:spcAft>
                        <a:buClrTx/>
                        <a:buSzTx/>
                        <a:buFontTx/>
                        <a:buNone/>
                        <a:tabLst/>
                      </a:pPr>
                      <a:r>
                        <a:rPr kumimoji="0" lang="en-US" sz="1400" b="1" i="0" u="none" strike="noStrike" cap="none" normalizeH="0" baseline="0">
                          <a:ln>
                            <a:noFill/>
                          </a:ln>
                          <a:solidFill>
                            <a:srgbClr val="01345F"/>
                          </a:solidFill>
                          <a:effectLst/>
                          <a:latin typeface="Arial" charset="0"/>
                          <a:cs typeface="Arial" charset="0"/>
                        </a:rPr>
                        <a:t>selectModule(moduleName)</a:t>
                      </a:r>
                      <a:endParaRPr kumimoji="0" lang="en-US" sz="1400" b="1" i="0" u="none" strike="noStrike" cap="none" normalizeH="0" baseline="0">
                        <a:ln>
                          <a:noFill/>
                        </a:ln>
                        <a:solidFill>
                          <a:srgbClr val="01345F"/>
                        </a:solidFill>
                        <a:effectLst/>
                        <a:latin typeface="Calibri" pitchFamily="34" charset="0"/>
                      </a:endParaRPr>
                    </a:p>
                  </a:txBody>
                  <a:tcPr marL="0" marR="0" marT="0" marB="0" anchor="b" horzOverflow="overflow">
                    <a:lnL cap="flat">
                      <a:noFill/>
                    </a:lnL>
                    <a:lnR cap="flat">
                      <a:noFill/>
                    </a:lnR>
                    <a:lnT>
                      <a:noFill/>
                    </a:lnT>
                    <a:lnB>
                      <a:noFill/>
                    </a:lnB>
                    <a:lnTlToBr>
                      <a:noFill/>
                    </a:lnTlToBr>
                    <a:lnBlToTr>
                      <a:noFill/>
                    </a:lnBlToTr>
                    <a:noFill/>
                  </a:tcPr>
                </a:tc>
                <a:extLst>
                  <a:ext uri="{0D108BD9-81ED-4DB2-BD59-A6C34878D82A}">
                    <a16:rowId xmlns:a16="http://schemas.microsoft.com/office/drawing/2014/main" val="10006"/>
                  </a:ext>
                </a:extLst>
              </a:tr>
              <a:tr h="207963">
                <a:tc>
                  <a:txBody>
                    <a:bodyPr/>
                    <a:lstStyle/>
                    <a:p>
                      <a:pPr marL="342900" marR="0" lvl="0" indent="-342900" algn="l" defTabSz="914400" rtl="0" eaLnBrk="0" fontAlgn="b" latinLnBrk="0" hangingPunct="0">
                        <a:lnSpc>
                          <a:spcPct val="90000"/>
                        </a:lnSpc>
                        <a:spcBef>
                          <a:spcPct val="0"/>
                        </a:spcBef>
                        <a:spcAft>
                          <a:spcPct val="0"/>
                        </a:spcAft>
                        <a:buClrTx/>
                        <a:buSzTx/>
                        <a:buFontTx/>
                        <a:buNone/>
                        <a:tabLst/>
                      </a:pPr>
                      <a:r>
                        <a:rPr kumimoji="0" lang="en-US" sz="1400" b="1" i="0" u="none" strike="noStrike" cap="none" normalizeH="0" baseline="0">
                          <a:ln>
                            <a:noFill/>
                          </a:ln>
                          <a:solidFill>
                            <a:srgbClr val="01345F"/>
                          </a:solidFill>
                          <a:effectLst/>
                          <a:latin typeface="Arial" charset="0"/>
                          <a:cs typeface="Arial" charset="0"/>
                        </a:rPr>
                        <a:t>getTimeWindow()</a:t>
                      </a:r>
                      <a:endParaRPr kumimoji="0" lang="en-US" sz="1400" b="1" i="0" u="none" strike="noStrike" cap="none" normalizeH="0" baseline="0">
                        <a:ln>
                          <a:noFill/>
                        </a:ln>
                        <a:solidFill>
                          <a:srgbClr val="01345F"/>
                        </a:solidFill>
                        <a:effectLst/>
                        <a:latin typeface="Calibri" pitchFamily="34" charset="0"/>
                      </a:endParaRPr>
                    </a:p>
                  </a:txBody>
                  <a:tcPr marL="0" marR="0" marT="0" marB="0" anchor="b" horzOverflow="overflow">
                    <a:lnL cap="flat">
                      <a:noFill/>
                    </a:lnL>
                    <a:lnR cap="flat">
                      <a:noFill/>
                    </a:lnR>
                    <a:lnT>
                      <a:noFill/>
                    </a:lnT>
                    <a:lnB>
                      <a:noFill/>
                    </a:lnB>
                    <a:lnTlToBr>
                      <a:noFill/>
                    </a:lnTlToBr>
                    <a:lnBlToTr>
                      <a:noFill/>
                    </a:lnBlToTr>
                    <a:noFill/>
                  </a:tcPr>
                </a:tc>
                <a:extLst>
                  <a:ext uri="{0D108BD9-81ED-4DB2-BD59-A6C34878D82A}">
                    <a16:rowId xmlns:a16="http://schemas.microsoft.com/office/drawing/2014/main" val="10007"/>
                  </a:ext>
                </a:extLst>
              </a:tr>
              <a:tr h="150813">
                <a:tc>
                  <a:txBody>
                    <a:bodyPr/>
                    <a:lstStyle/>
                    <a:p>
                      <a:pPr marL="342900" marR="0" lvl="0" indent="-342900" algn="l" defTabSz="914400" rtl="0" eaLnBrk="0" fontAlgn="b" latinLnBrk="0" hangingPunct="0">
                        <a:lnSpc>
                          <a:spcPct val="90000"/>
                        </a:lnSpc>
                        <a:spcBef>
                          <a:spcPct val="0"/>
                        </a:spcBef>
                        <a:spcAft>
                          <a:spcPct val="0"/>
                        </a:spcAft>
                        <a:buClrTx/>
                        <a:buSzTx/>
                        <a:buFontTx/>
                        <a:buNone/>
                        <a:tabLst/>
                      </a:pPr>
                      <a:r>
                        <a:rPr kumimoji="0" lang="en-US" sz="1400" b="1" i="0" u="none" strike="noStrike" cap="none" normalizeH="0" baseline="0">
                          <a:ln>
                            <a:noFill/>
                          </a:ln>
                          <a:solidFill>
                            <a:srgbClr val="01345F"/>
                          </a:solidFill>
                          <a:effectLst/>
                          <a:latin typeface="Arial" charset="0"/>
                          <a:cs typeface="Arial" charset="0"/>
                        </a:rPr>
                        <a:t>getTimeWindowString()</a:t>
                      </a:r>
                      <a:endParaRPr kumimoji="0" lang="en-US" sz="1400" b="1" i="0" u="none" strike="noStrike" cap="none" normalizeH="0" baseline="0">
                        <a:ln>
                          <a:noFill/>
                        </a:ln>
                        <a:solidFill>
                          <a:srgbClr val="01345F"/>
                        </a:solidFill>
                        <a:effectLst/>
                        <a:latin typeface="Calibri" pitchFamily="34" charset="0"/>
                      </a:endParaRPr>
                    </a:p>
                  </a:txBody>
                  <a:tcPr marL="0" marR="0" marT="0" marB="0" anchor="b" horzOverflow="overflow">
                    <a:lnL cap="flat">
                      <a:noFill/>
                    </a:lnL>
                    <a:lnR cap="flat">
                      <a:noFill/>
                    </a:lnR>
                    <a:lnT>
                      <a:noFill/>
                    </a:lnT>
                    <a:lnB>
                      <a:noFill/>
                    </a:lnB>
                    <a:lnTlToBr>
                      <a:noFill/>
                    </a:lnTlToBr>
                    <a:lnBlToTr>
                      <a:noFill/>
                    </a:lnBlToTr>
                    <a:noFill/>
                  </a:tcPr>
                </a:tc>
                <a:extLst>
                  <a:ext uri="{0D108BD9-81ED-4DB2-BD59-A6C34878D82A}">
                    <a16:rowId xmlns:a16="http://schemas.microsoft.com/office/drawing/2014/main" val="10008"/>
                  </a:ext>
                </a:extLst>
              </a:tr>
              <a:tr h="149225">
                <a:tc>
                  <a:txBody>
                    <a:bodyPr/>
                    <a:lstStyle/>
                    <a:p>
                      <a:pPr marL="342900" marR="0" lvl="0" indent="-342900" algn="l" defTabSz="914400" rtl="0" eaLnBrk="0" fontAlgn="b" latinLnBrk="0" hangingPunct="0">
                        <a:lnSpc>
                          <a:spcPct val="90000"/>
                        </a:lnSpc>
                        <a:spcBef>
                          <a:spcPct val="0"/>
                        </a:spcBef>
                        <a:spcAft>
                          <a:spcPct val="0"/>
                        </a:spcAft>
                        <a:buClrTx/>
                        <a:buSzTx/>
                        <a:buFontTx/>
                        <a:buNone/>
                        <a:tabLst/>
                      </a:pPr>
                      <a:r>
                        <a:rPr kumimoji="0" lang="en-US" sz="1400" b="1" i="0" u="none" strike="noStrike" cap="none" normalizeH="0" baseline="0">
                          <a:ln>
                            <a:noFill/>
                          </a:ln>
                          <a:solidFill>
                            <a:srgbClr val="01345F"/>
                          </a:solidFill>
                          <a:effectLst/>
                          <a:latin typeface="Arial" charset="0"/>
                          <a:cs typeface="Arial" charset="0"/>
                        </a:rPr>
                        <a:t>getSimulation()</a:t>
                      </a:r>
                    </a:p>
                    <a:p>
                      <a:pPr marL="342900" marR="0" lvl="0" indent="-342900" algn="l" defTabSz="914400" rtl="0" eaLnBrk="0" fontAlgn="b" latinLnBrk="0" hangingPunct="0">
                        <a:lnSpc>
                          <a:spcPct val="90000"/>
                        </a:lnSpc>
                        <a:spcBef>
                          <a:spcPct val="0"/>
                        </a:spcBef>
                        <a:spcAft>
                          <a:spcPct val="0"/>
                        </a:spcAft>
                        <a:buClrTx/>
                        <a:buSzTx/>
                        <a:buFontTx/>
                        <a:buNone/>
                        <a:tabLst/>
                      </a:pPr>
                      <a:r>
                        <a:rPr kumimoji="0" lang="en-US" sz="1400" b="1" i="0" u="none" strike="noStrike" cap="none" normalizeH="0" baseline="0">
                          <a:ln>
                            <a:noFill/>
                          </a:ln>
                          <a:solidFill>
                            <a:srgbClr val="01345F"/>
                          </a:solidFill>
                          <a:effectLst/>
                          <a:latin typeface="Arial" charset="0"/>
                          <a:cs typeface="Arial" charset="0"/>
                        </a:rPr>
                        <a:t>getSimulationName()</a:t>
                      </a:r>
                      <a:endParaRPr kumimoji="0" lang="en-US" sz="1400" b="1" i="0" u="none" strike="noStrike" cap="none" normalizeH="0" baseline="0">
                        <a:ln>
                          <a:noFill/>
                        </a:ln>
                        <a:solidFill>
                          <a:srgbClr val="01345F"/>
                        </a:solidFill>
                        <a:effectLst/>
                        <a:latin typeface="Calibri" pitchFamily="34" charset="0"/>
                      </a:endParaRPr>
                    </a:p>
                  </a:txBody>
                  <a:tcPr marL="0" marR="0" marT="0" marB="0" anchor="b" horzOverflow="overflow">
                    <a:lnL cap="flat">
                      <a:noFill/>
                    </a:lnL>
                    <a:lnR cap="flat">
                      <a:noFill/>
                    </a:lnR>
                    <a:lnT>
                      <a:noFill/>
                    </a:lnT>
                    <a:lnB>
                      <a:noFill/>
                    </a:lnB>
                    <a:lnTlToBr>
                      <a:noFill/>
                    </a:lnTlToBr>
                    <a:lnBlToTr>
                      <a:noFill/>
                    </a:lnBlToTr>
                    <a:noFill/>
                  </a:tcPr>
                </a:tc>
                <a:extLst>
                  <a:ext uri="{0D108BD9-81ED-4DB2-BD59-A6C34878D82A}">
                    <a16:rowId xmlns:a16="http://schemas.microsoft.com/office/drawing/2014/main" val="10009"/>
                  </a:ext>
                </a:extLst>
              </a:tr>
              <a:tr h="149225">
                <a:tc>
                  <a:txBody>
                    <a:bodyPr/>
                    <a:lstStyle/>
                    <a:p>
                      <a:pPr marL="342900" marR="0" lvl="0" indent="-342900" algn="l" defTabSz="914400" rtl="0" eaLnBrk="0" fontAlgn="b" latinLnBrk="0" hangingPunct="0">
                        <a:lnSpc>
                          <a:spcPct val="90000"/>
                        </a:lnSpc>
                        <a:spcBef>
                          <a:spcPct val="0"/>
                        </a:spcBef>
                        <a:spcAft>
                          <a:spcPct val="0"/>
                        </a:spcAft>
                        <a:buClrTx/>
                        <a:buSzTx/>
                        <a:buFontTx/>
                        <a:buNone/>
                        <a:tabLst/>
                      </a:pPr>
                      <a:r>
                        <a:rPr kumimoji="0" lang="en-US" sz="1400" b="1" i="0" u="none" strike="noStrike" cap="none" normalizeH="0" baseline="0">
                          <a:ln>
                            <a:noFill/>
                          </a:ln>
                          <a:solidFill>
                            <a:srgbClr val="01345F"/>
                          </a:solidFill>
                          <a:effectLst/>
                          <a:latin typeface="Arial" charset="0"/>
                          <a:cs typeface="Arial" charset="0"/>
                        </a:rPr>
                        <a:t>openSimulation(simulationName)</a:t>
                      </a:r>
                      <a:endParaRPr kumimoji="0" lang="en-US" sz="1400" b="1" i="0" u="none" strike="noStrike" cap="none" normalizeH="0" baseline="0">
                        <a:ln>
                          <a:noFill/>
                        </a:ln>
                        <a:solidFill>
                          <a:srgbClr val="01345F"/>
                        </a:solidFill>
                        <a:effectLst/>
                        <a:latin typeface="Calibri" pitchFamily="34" charset="0"/>
                      </a:endParaRPr>
                    </a:p>
                  </a:txBody>
                  <a:tcPr marL="0" marR="0" marT="0" marB="0" anchor="b" horzOverflow="overflow">
                    <a:lnL cap="flat">
                      <a:noFill/>
                    </a:lnL>
                    <a:lnR cap="flat">
                      <a:noFill/>
                    </a:lnR>
                    <a:lnT>
                      <a:noFill/>
                    </a:lnT>
                    <a:lnB>
                      <a:noFill/>
                    </a:lnB>
                    <a:lnTlToBr>
                      <a:noFill/>
                    </a:lnTlToBr>
                    <a:lnBlToTr>
                      <a:noFill/>
                    </a:lnBlToTr>
                    <a:noFill/>
                  </a:tcPr>
                </a:tc>
                <a:extLst>
                  <a:ext uri="{0D108BD9-81ED-4DB2-BD59-A6C34878D82A}">
                    <a16:rowId xmlns:a16="http://schemas.microsoft.com/office/drawing/2014/main" val="10010"/>
                  </a:ext>
                </a:extLst>
              </a:tr>
              <a:tr h="150813">
                <a:tc>
                  <a:txBody>
                    <a:bodyPr/>
                    <a:lstStyle/>
                    <a:p>
                      <a:pPr marL="342900" marR="0" lvl="0" indent="-342900" algn="l" defTabSz="914400" rtl="0" eaLnBrk="0" fontAlgn="b" latinLnBrk="0" hangingPunct="0">
                        <a:lnSpc>
                          <a:spcPct val="90000"/>
                        </a:lnSpc>
                        <a:spcBef>
                          <a:spcPct val="0"/>
                        </a:spcBef>
                        <a:spcAft>
                          <a:spcPct val="0"/>
                        </a:spcAft>
                        <a:buClrTx/>
                        <a:buSzTx/>
                        <a:buFontTx/>
                        <a:buNone/>
                        <a:tabLst/>
                      </a:pPr>
                      <a:r>
                        <a:rPr kumimoji="0" lang="en-US" sz="1400" b="1" i="0" u="none" strike="noStrike" cap="none" normalizeH="0" baseline="0">
                          <a:ln>
                            <a:noFill/>
                          </a:ln>
                          <a:solidFill>
                            <a:srgbClr val="01345F"/>
                          </a:solidFill>
                          <a:effectLst/>
                          <a:latin typeface="Arial" charset="0"/>
                          <a:cs typeface="Arial" charset="0"/>
                        </a:rPr>
                        <a:t>getSimulationRun(alternativeName)</a:t>
                      </a:r>
                      <a:endParaRPr kumimoji="0" lang="en-US" sz="1400" b="1" i="0" u="none" strike="noStrike" cap="none" normalizeH="0" baseline="0">
                        <a:ln>
                          <a:noFill/>
                        </a:ln>
                        <a:solidFill>
                          <a:srgbClr val="01345F"/>
                        </a:solidFill>
                        <a:effectLst/>
                        <a:latin typeface="Calibri" pitchFamily="34" charset="0"/>
                      </a:endParaRPr>
                    </a:p>
                  </a:txBody>
                  <a:tcPr marL="0" marR="0" marT="0" marB="0" anchor="b" horzOverflow="overflow">
                    <a:lnL cap="flat">
                      <a:noFill/>
                    </a:lnL>
                    <a:lnR cap="flat">
                      <a:noFill/>
                    </a:lnR>
                    <a:lnT>
                      <a:noFill/>
                    </a:lnT>
                    <a:lnB>
                      <a:noFill/>
                    </a:lnB>
                    <a:lnTlToBr>
                      <a:noFill/>
                    </a:lnTlToBr>
                    <a:lnBlToTr>
                      <a:noFill/>
                    </a:lnBlToTr>
                    <a:noFill/>
                  </a:tcPr>
                </a:tc>
                <a:extLst>
                  <a:ext uri="{0D108BD9-81ED-4DB2-BD59-A6C34878D82A}">
                    <a16:rowId xmlns:a16="http://schemas.microsoft.com/office/drawing/2014/main" val="10011"/>
                  </a:ext>
                </a:extLst>
              </a:tr>
              <a:tr h="149225">
                <a:tc>
                  <a:txBody>
                    <a:bodyPr/>
                    <a:lstStyle/>
                    <a:p>
                      <a:pPr marL="342900" marR="0" lvl="0" indent="-342900" algn="l" defTabSz="914400" rtl="0" eaLnBrk="0" fontAlgn="b" latinLnBrk="0" hangingPunct="0">
                        <a:lnSpc>
                          <a:spcPct val="90000"/>
                        </a:lnSpc>
                        <a:spcBef>
                          <a:spcPct val="0"/>
                        </a:spcBef>
                        <a:spcAft>
                          <a:spcPct val="0"/>
                        </a:spcAft>
                        <a:buClrTx/>
                        <a:buSzTx/>
                        <a:buFontTx/>
                        <a:buNone/>
                        <a:tabLst/>
                      </a:pPr>
                      <a:r>
                        <a:rPr kumimoji="0" lang="en-US" sz="1400" b="1" i="0" u="none" strike="noStrike" cap="none" normalizeH="0" baseline="0">
                          <a:ln>
                            <a:noFill/>
                          </a:ln>
                          <a:solidFill>
                            <a:srgbClr val="01345F"/>
                          </a:solidFill>
                          <a:effectLst/>
                          <a:latin typeface="Arial" charset="0"/>
                          <a:cs typeface="Arial" charset="0"/>
                        </a:rPr>
                        <a:t>getSimulationRuns()</a:t>
                      </a:r>
                    </a:p>
                    <a:p>
                      <a:pPr marL="342900" marR="0" lvl="0" indent="-342900" algn="l" defTabSz="914400" rtl="0" eaLnBrk="0" fontAlgn="b" latinLnBrk="0" hangingPunct="0">
                        <a:lnSpc>
                          <a:spcPct val="90000"/>
                        </a:lnSpc>
                        <a:spcBef>
                          <a:spcPct val="0"/>
                        </a:spcBef>
                        <a:spcAft>
                          <a:spcPct val="0"/>
                        </a:spcAft>
                        <a:buClrTx/>
                        <a:buSzTx/>
                        <a:buFontTx/>
                        <a:buNone/>
                        <a:tabLst/>
                      </a:pPr>
                      <a:r>
                        <a:rPr kumimoji="0" lang="en-US" sz="1400" b="1" i="0" u="none" strike="noStrike" cap="none" normalizeH="0" baseline="0">
                          <a:ln>
                            <a:noFill/>
                          </a:ln>
                          <a:solidFill>
                            <a:srgbClr val="01345F"/>
                          </a:solidFill>
                          <a:effectLst/>
                          <a:latin typeface="Arial" charset="0"/>
                          <a:cs typeface="Arial" charset="0"/>
                        </a:rPr>
                        <a:t>getSelectedSimulationRuns()</a:t>
                      </a:r>
                    </a:p>
                    <a:p>
                      <a:pPr marL="342900" marR="0" lvl="0" indent="-342900" algn="l" defTabSz="914400" rtl="0" eaLnBrk="0" fontAlgn="b" latinLnBrk="0" hangingPunct="0">
                        <a:lnSpc>
                          <a:spcPct val="90000"/>
                        </a:lnSpc>
                        <a:spcBef>
                          <a:spcPct val="0"/>
                        </a:spcBef>
                        <a:spcAft>
                          <a:spcPct val="0"/>
                        </a:spcAft>
                        <a:buClrTx/>
                        <a:buSzTx/>
                        <a:buFontTx/>
                        <a:buNone/>
                        <a:tabLst/>
                      </a:pPr>
                      <a:r>
                        <a:rPr kumimoji="0" lang="en-US" sz="1400" b="1" i="0" u="none" strike="noStrike" cap="none" normalizeH="0" baseline="0">
                          <a:ln>
                            <a:noFill/>
                          </a:ln>
                          <a:solidFill>
                            <a:srgbClr val="01345F"/>
                          </a:solidFill>
                          <a:effectLst/>
                          <a:latin typeface="Arial" charset="0"/>
                          <a:cs typeface="Arial" charset="0"/>
                        </a:rPr>
                        <a:t>getAlternativeNames()</a:t>
                      </a:r>
                    </a:p>
                    <a:p>
                      <a:pPr marL="342900" marR="0" lvl="0" indent="-342900" algn="l" defTabSz="914400" rtl="0" eaLnBrk="0" fontAlgn="b" latinLnBrk="0" hangingPunct="0">
                        <a:lnSpc>
                          <a:spcPct val="90000"/>
                        </a:lnSpc>
                        <a:spcBef>
                          <a:spcPct val="0"/>
                        </a:spcBef>
                        <a:spcAft>
                          <a:spcPct val="0"/>
                        </a:spcAft>
                        <a:buClrTx/>
                        <a:buSzTx/>
                        <a:buFontTx/>
                        <a:buNone/>
                        <a:tabLst/>
                      </a:pPr>
                      <a:r>
                        <a:rPr kumimoji="0" lang="en-US" sz="1400" b="1" i="0" u="none" strike="noStrike" cap="none" normalizeH="0" baseline="0">
                          <a:ln>
                            <a:noFill/>
                          </a:ln>
                          <a:solidFill>
                            <a:srgbClr val="01345F"/>
                          </a:solidFill>
                          <a:effectLst/>
                          <a:latin typeface="Arial" charset="0"/>
                          <a:cs typeface="Arial" charset="0"/>
                        </a:rPr>
                        <a:t>getSelectedAlternativeNames()</a:t>
                      </a:r>
                      <a:endParaRPr kumimoji="0" lang="en-US" sz="1400" b="1" i="0" u="none" strike="noStrike" cap="none" normalizeH="0" baseline="0">
                        <a:ln>
                          <a:noFill/>
                        </a:ln>
                        <a:solidFill>
                          <a:srgbClr val="01345F"/>
                        </a:solidFill>
                        <a:effectLst/>
                        <a:latin typeface="Calibri" pitchFamily="34" charset="0"/>
                      </a:endParaRPr>
                    </a:p>
                  </a:txBody>
                  <a:tcPr marL="0" marR="0" marT="0" marB="0" anchor="b" horzOverflow="overflow">
                    <a:lnL cap="flat">
                      <a:noFill/>
                    </a:lnL>
                    <a:lnR cap="flat">
                      <a:noFill/>
                    </a:lnR>
                    <a:lnT>
                      <a:noFill/>
                    </a:lnT>
                    <a:lnB>
                      <a:noFill/>
                    </a:lnB>
                    <a:lnTlToBr>
                      <a:noFill/>
                    </a:lnTlToBr>
                    <a:lnBlToTr>
                      <a:noFill/>
                    </a:lnBlToTr>
                    <a:noFill/>
                  </a:tcPr>
                </a:tc>
                <a:extLst>
                  <a:ext uri="{0D108BD9-81ED-4DB2-BD59-A6C34878D82A}">
                    <a16:rowId xmlns:a16="http://schemas.microsoft.com/office/drawing/2014/main" val="10012"/>
                  </a:ext>
                </a:extLst>
              </a:tr>
              <a:tr h="149225">
                <a:tc>
                  <a:txBody>
                    <a:bodyPr/>
                    <a:lstStyle/>
                    <a:p>
                      <a:pPr marL="342900" marR="0" lvl="0" indent="-342900" algn="l" defTabSz="914400" rtl="0" eaLnBrk="0" fontAlgn="b" latinLnBrk="0" hangingPunct="0">
                        <a:lnSpc>
                          <a:spcPct val="90000"/>
                        </a:lnSpc>
                        <a:spcBef>
                          <a:spcPct val="0"/>
                        </a:spcBef>
                        <a:spcAft>
                          <a:spcPct val="0"/>
                        </a:spcAft>
                        <a:buClrTx/>
                        <a:buSzTx/>
                        <a:buFontTx/>
                        <a:buNone/>
                        <a:tabLst/>
                      </a:pPr>
                      <a:r>
                        <a:rPr kumimoji="0" lang="en-US" sz="1400" b="1" i="0" u="none" strike="noStrike" cap="none" normalizeH="0" baseline="0">
                          <a:ln>
                            <a:noFill/>
                          </a:ln>
                          <a:solidFill>
                            <a:srgbClr val="01345F"/>
                          </a:solidFill>
                          <a:effectLst/>
                          <a:latin typeface="Arial" charset="0"/>
                          <a:cs typeface="Arial" charset="0"/>
                        </a:rPr>
                        <a:t>extractSimulationData()</a:t>
                      </a:r>
                      <a:endParaRPr kumimoji="0" lang="en-US" sz="1400" b="1" i="0" u="none" strike="noStrike" cap="none" normalizeH="0" baseline="0">
                        <a:ln>
                          <a:noFill/>
                        </a:ln>
                        <a:solidFill>
                          <a:srgbClr val="01345F"/>
                        </a:solidFill>
                        <a:effectLst/>
                        <a:latin typeface="Calibri" pitchFamily="34" charset="0"/>
                      </a:endParaRPr>
                    </a:p>
                  </a:txBody>
                  <a:tcPr marL="0" marR="0" marT="0" marB="0" anchor="b" horzOverflow="overflow">
                    <a:lnL cap="flat">
                      <a:noFill/>
                    </a:lnL>
                    <a:lnR cap="flat">
                      <a:noFill/>
                    </a:lnR>
                    <a:lnT>
                      <a:noFill/>
                    </a:lnT>
                    <a:lnB>
                      <a:noFill/>
                    </a:lnB>
                    <a:lnTlToBr>
                      <a:noFill/>
                    </a:lnTlToBr>
                    <a:lnBlToTr>
                      <a:noFill/>
                    </a:lnBlToTr>
                    <a:noFill/>
                  </a:tcPr>
                </a:tc>
                <a:extLst>
                  <a:ext uri="{0D108BD9-81ED-4DB2-BD59-A6C34878D82A}">
                    <a16:rowId xmlns:a16="http://schemas.microsoft.com/office/drawing/2014/main" val="10013"/>
                  </a:ext>
                </a:extLst>
              </a:tr>
              <a:tr h="150813">
                <a:tc>
                  <a:txBody>
                    <a:bodyPr/>
                    <a:lstStyle/>
                    <a:p>
                      <a:pPr marL="342900" marR="0" lvl="0" indent="-342900" algn="l" defTabSz="914400" rtl="0" eaLnBrk="0" fontAlgn="b" latinLnBrk="0" hangingPunct="0">
                        <a:lnSpc>
                          <a:spcPct val="90000"/>
                        </a:lnSpc>
                        <a:spcBef>
                          <a:spcPct val="0"/>
                        </a:spcBef>
                        <a:spcAft>
                          <a:spcPct val="0"/>
                        </a:spcAft>
                        <a:buClrTx/>
                        <a:buSzTx/>
                        <a:buFontTx/>
                        <a:buNone/>
                        <a:tabLst/>
                      </a:pPr>
                      <a:r>
                        <a:rPr kumimoji="0" lang="en-US" sz="1400" b="1" i="0" u="none" strike="noStrike" cap="none" normalizeH="0" baseline="0">
                          <a:ln>
                            <a:noFill/>
                          </a:ln>
                          <a:solidFill>
                            <a:srgbClr val="01345F"/>
                          </a:solidFill>
                          <a:effectLst/>
                          <a:latin typeface="Arial" charset="0"/>
                          <a:cs typeface="Arial" charset="0"/>
                        </a:rPr>
                        <a:t>computeSimulationRun(simulationRun)</a:t>
                      </a:r>
                      <a:endParaRPr kumimoji="0" lang="en-US" sz="1400" b="1" i="0" u="none" strike="noStrike" cap="none" normalizeH="0" baseline="0">
                        <a:ln>
                          <a:noFill/>
                        </a:ln>
                        <a:solidFill>
                          <a:srgbClr val="01345F"/>
                        </a:solidFill>
                        <a:effectLst/>
                        <a:latin typeface="Calibri" pitchFamily="34" charset="0"/>
                      </a:endParaRPr>
                    </a:p>
                  </a:txBody>
                  <a:tcPr marL="0" marR="0" marT="0" marB="0" anchor="b" horzOverflow="overflow">
                    <a:lnL cap="flat">
                      <a:noFill/>
                    </a:lnL>
                    <a:lnR cap="flat">
                      <a:noFill/>
                    </a:lnR>
                    <a:lnT>
                      <a:noFill/>
                    </a:lnT>
                    <a:lnB>
                      <a:noFill/>
                    </a:lnB>
                    <a:lnTlToBr>
                      <a:noFill/>
                    </a:lnTlToBr>
                    <a:lnBlToTr>
                      <a:noFill/>
                    </a:lnBlToTr>
                    <a:noFill/>
                  </a:tcPr>
                </a:tc>
                <a:extLst>
                  <a:ext uri="{0D108BD9-81ED-4DB2-BD59-A6C34878D82A}">
                    <a16:rowId xmlns:a16="http://schemas.microsoft.com/office/drawing/2014/main" val="10014"/>
                  </a:ext>
                </a:extLst>
              </a:tr>
              <a:tr h="149225">
                <a:tc>
                  <a:txBody>
                    <a:bodyPr/>
                    <a:lstStyle/>
                    <a:p>
                      <a:pPr marL="342900" marR="0" lvl="0" indent="-342900" algn="l" defTabSz="914400" rtl="0" eaLnBrk="0" fontAlgn="b" latinLnBrk="0" hangingPunct="0">
                        <a:lnSpc>
                          <a:spcPct val="90000"/>
                        </a:lnSpc>
                        <a:spcBef>
                          <a:spcPct val="0"/>
                        </a:spcBef>
                        <a:spcAft>
                          <a:spcPct val="0"/>
                        </a:spcAft>
                        <a:buClrTx/>
                        <a:buSzTx/>
                        <a:buFontTx/>
                        <a:buNone/>
                        <a:tabLst/>
                      </a:pPr>
                      <a:r>
                        <a:rPr kumimoji="0" lang="en-US" sz="1400" b="1" i="0" u="none" strike="noStrike" cap="none" normalizeH="0" baseline="0">
                          <a:ln>
                            <a:noFill/>
                          </a:ln>
                          <a:solidFill>
                            <a:srgbClr val="01345F"/>
                          </a:solidFill>
                          <a:effectLst/>
                          <a:latin typeface="Arial" charset="0"/>
                          <a:cs typeface="Arial" charset="0"/>
                        </a:rPr>
                        <a:t>getSimulationDSSFileName()</a:t>
                      </a:r>
                      <a:endParaRPr kumimoji="0" lang="en-US" sz="1400" b="1" i="0" u="none" strike="noStrike" cap="none" normalizeH="0" baseline="0">
                        <a:ln>
                          <a:noFill/>
                        </a:ln>
                        <a:solidFill>
                          <a:srgbClr val="01345F"/>
                        </a:solidFill>
                        <a:effectLst/>
                        <a:latin typeface="Calibri" pitchFamily="34" charset="0"/>
                      </a:endParaRPr>
                    </a:p>
                  </a:txBody>
                  <a:tcPr marL="0" marR="0" marT="0" marB="0" anchor="b" horzOverflow="overflow">
                    <a:lnL cap="flat">
                      <a:noFill/>
                    </a:lnL>
                    <a:lnR cap="flat">
                      <a:noFill/>
                    </a:lnR>
                    <a:lnT>
                      <a:noFill/>
                    </a:lnT>
                    <a:lnB>
                      <a:noFill/>
                    </a:lnB>
                    <a:lnTlToBr>
                      <a:noFill/>
                    </a:lnTlToBr>
                    <a:lnBlToTr>
                      <a:noFill/>
                    </a:lnBlToTr>
                    <a:noFill/>
                  </a:tcPr>
                </a:tc>
                <a:extLst>
                  <a:ext uri="{0D108BD9-81ED-4DB2-BD59-A6C34878D82A}">
                    <a16:rowId xmlns:a16="http://schemas.microsoft.com/office/drawing/2014/main" val="10015"/>
                  </a:ext>
                </a:extLst>
              </a:tr>
              <a:tr h="149225">
                <a:tc>
                  <a:txBody>
                    <a:bodyPr/>
                    <a:lstStyle/>
                    <a:p>
                      <a:pPr marL="342900" marR="0" lvl="0" indent="-342900" algn="l" defTabSz="914400" rtl="0" eaLnBrk="0" fontAlgn="b" latinLnBrk="0" hangingPunct="0">
                        <a:lnSpc>
                          <a:spcPct val="90000"/>
                        </a:lnSpc>
                        <a:spcBef>
                          <a:spcPct val="0"/>
                        </a:spcBef>
                        <a:spcAft>
                          <a:spcPct val="0"/>
                        </a:spcAft>
                        <a:buClrTx/>
                        <a:buSzTx/>
                        <a:buFontTx/>
                        <a:buNone/>
                        <a:tabLst/>
                      </a:pPr>
                      <a:r>
                        <a:rPr kumimoji="0" lang="en-US" sz="1400" b="1" i="0" u="none" strike="noStrike" cap="none" normalizeH="0" baseline="0">
                          <a:ln>
                            <a:noFill/>
                          </a:ln>
                          <a:solidFill>
                            <a:srgbClr val="01345F"/>
                          </a:solidFill>
                          <a:effectLst/>
                          <a:latin typeface="Arial" charset="0"/>
                          <a:cs typeface="Arial" charset="0"/>
                        </a:rPr>
                        <a:t>getFParts()</a:t>
                      </a:r>
                      <a:endParaRPr kumimoji="0" lang="en-US" sz="1400" b="1" i="0" u="none" strike="noStrike" cap="none" normalizeH="0" baseline="0">
                        <a:ln>
                          <a:noFill/>
                        </a:ln>
                        <a:solidFill>
                          <a:srgbClr val="01345F"/>
                        </a:solidFill>
                        <a:effectLst/>
                        <a:latin typeface="Calibri" pitchFamily="34" charset="0"/>
                      </a:endParaRPr>
                    </a:p>
                  </a:txBody>
                  <a:tcPr marL="0" marR="0" marT="0" marB="0" anchor="b" horzOverflow="overflow">
                    <a:lnL cap="flat">
                      <a:noFill/>
                    </a:lnL>
                    <a:lnR cap="flat">
                      <a:noFill/>
                    </a:lnR>
                    <a:lnT>
                      <a:noFill/>
                    </a:lnT>
                    <a:lnB>
                      <a:noFill/>
                    </a:lnB>
                    <a:lnTlToBr>
                      <a:noFill/>
                    </a:lnTlToBr>
                    <a:lnBlToTr>
                      <a:noFill/>
                    </a:lnBlToTr>
                    <a:noFill/>
                  </a:tcPr>
                </a:tc>
                <a:extLst>
                  <a:ext uri="{0D108BD9-81ED-4DB2-BD59-A6C34878D82A}">
                    <a16:rowId xmlns:a16="http://schemas.microsoft.com/office/drawing/2014/main" val="10016"/>
                  </a:ext>
                </a:extLst>
              </a:tr>
              <a:tr h="150813">
                <a:tc>
                  <a:txBody>
                    <a:bodyPr/>
                    <a:lstStyle/>
                    <a:p>
                      <a:pPr marL="342900" marR="0" lvl="0" indent="-342900" algn="l" defTabSz="914400" rtl="0" eaLnBrk="0" fontAlgn="b" latinLnBrk="0" hangingPunct="0">
                        <a:lnSpc>
                          <a:spcPct val="90000"/>
                        </a:lnSpc>
                        <a:spcBef>
                          <a:spcPct val="0"/>
                        </a:spcBef>
                        <a:spcAft>
                          <a:spcPct val="0"/>
                        </a:spcAft>
                        <a:buClrTx/>
                        <a:buSzTx/>
                        <a:buFontTx/>
                        <a:buNone/>
                        <a:tabLst/>
                      </a:pPr>
                      <a:r>
                        <a:rPr kumimoji="0" lang="en-US" sz="1400" b="1" i="0" u="none" strike="noStrike" cap="none" normalizeH="0" baseline="0">
                          <a:ln>
                            <a:noFill/>
                          </a:ln>
                          <a:solidFill>
                            <a:srgbClr val="01345F"/>
                          </a:solidFill>
                          <a:effectLst/>
                          <a:latin typeface="Arial" charset="0"/>
                          <a:cs typeface="Arial" charset="0"/>
                        </a:rPr>
                        <a:t>getFPart(alternativeName)</a:t>
                      </a:r>
                      <a:endParaRPr kumimoji="0" lang="en-US" sz="1400" b="1" i="0" u="none" strike="noStrike" cap="none" normalizeH="0" baseline="0">
                        <a:ln>
                          <a:noFill/>
                        </a:ln>
                        <a:solidFill>
                          <a:srgbClr val="01345F"/>
                        </a:solidFill>
                        <a:effectLst/>
                        <a:latin typeface="Calibri" pitchFamily="34" charset="0"/>
                      </a:endParaRPr>
                    </a:p>
                  </a:txBody>
                  <a:tcPr marL="0" marR="0" marT="0" marB="0" anchor="b" horzOverflow="overflow">
                    <a:lnL cap="flat">
                      <a:noFill/>
                    </a:lnL>
                    <a:lnR cap="flat">
                      <a:noFill/>
                    </a:lnR>
                    <a:lnT>
                      <a:noFill/>
                    </a:lnT>
                    <a:lnB>
                      <a:noFill/>
                    </a:lnB>
                    <a:lnTlToBr>
                      <a:noFill/>
                    </a:lnTlToBr>
                    <a:lnBlToTr>
                      <a:noFill/>
                    </a:lnBlToTr>
                    <a:noFill/>
                  </a:tcPr>
                </a:tc>
                <a:extLst>
                  <a:ext uri="{0D108BD9-81ED-4DB2-BD59-A6C34878D82A}">
                    <a16:rowId xmlns:a16="http://schemas.microsoft.com/office/drawing/2014/main" val="10017"/>
                  </a:ext>
                </a:extLst>
              </a:tr>
              <a:tr h="161925">
                <a:tc>
                  <a:txBody>
                    <a:bodyPr/>
                    <a:lstStyle/>
                    <a:p>
                      <a:pPr marL="342900" marR="0" lvl="0" indent="-342900" algn="l" defTabSz="914400" rtl="0" eaLnBrk="0" fontAlgn="b" latinLnBrk="0" hangingPunct="0">
                        <a:lnSpc>
                          <a:spcPct val="90000"/>
                        </a:lnSpc>
                        <a:spcBef>
                          <a:spcPct val="0"/>
                        </a:spcBef>
                        <a:spcAft>
                          <a:spcPct val="0"/>
                        </a:spcAft>
                        <a:buClrTx/>
                        <a:buSzTx/>
                        <a:buFontTx/>
                        <a:buNone/>
                        <a:tabLst/>
                      </a:pPr>
                      <a:r>
                        <a:rPr kumimoji="0" lang="en-US" sz="1400" b="1" i="0" u="none" strike="noStrike" cap="none" normalizeH="0" baseline="0">
                          <a:ln>
                            <a:noFill/>
                          </a:ln>
                          <a:solidFill>
                            <a:srgbClr val="01345F"/>
                          </a:solidFill>
                          <a:effectLst/>
                          <a:latin typeface="Arial" charset="0"/>
                          <a:cs typeface="Arial" charset="0"/>
                        </a:rPr>
                        <a:t>runSimulation(simulationName, newExtract=False, *alternativeNames)</a:t>
                      </a:r>
                      <a:endParaRPr kumimoji="0" lang="en-US" sz="1400" b="1" i="0" u="none" strike="noStrike" cap="none" normalizeH="0" baseline="0">
                        <a:ln>
                          <a:noFill/>
                        </a:ln>
                        <a:solidFill>
                          <a:srgbClr val="01345F"/>
                        </a:solidFill>
                        <a:effectLst/>
                        <a:latin typeface="Calibri" pitchFamily="34" charset="0"/>
                      </a:endParaRPr>
                    </a:p>
                  </a:txBody>
                  <a:tcPr marL="0" marR="0" marT="0" marB="0" anchor="b" horzOverflow="overflow">
                    <a:lnL cap="flat">
                      <a:noFill/>
                    </a:lnL>
                    <a:lnR cap="flat">
                      <a:noFill/>
                    </a:lnR>
                    <a:lnT>
                      <a:noFill/>
                    </a:lnT>
                    <a:lnB cap="flat">
                      <a:noFill/>
                    </a:lnB>
                    <a:lnTlToBr>
                      <a:noFill/>
                    </a:lnTlToBr>
                    <a:lnBlToTr>
                      <a:noFill/>
                    </a:lnBlToTr>
                    <a:noFill/>
                  </a:tcPr>
                </a:tc>
                <a:extLst>
                  <a:ext uri="{0D108BD9-81ED-4DB2-BD59-A6C34878D82A}">
                    <a16:rowId xmlns:a16="http://schemas.microsoft.com/office/drawing/2014/main" val="10018"/>
                  </a:ext>
                </a:extLst>
              </a:tr>
            </a:tbl>
          </a:graphicData>
        </a:graphic>
      </p:graphicFrame>
      <p:sp>
        <p:nvSpPr>
          <p:cNvPr id="33815" name="Text Box 65"/>
          <p:cNvSpPr txBox="1">
            <a:spLocks noChangeArrowheads="1"/>
          </p:cNvSpPr>
          <p:nvPr/>
        </p:nvSpPr>
        <p:spPr bwMode="auto">
          <a:xfrm>
            <a:off x="4038600" y="1905000"/>
            <a:ext cx="4724400" cy="654050"/>
          </a:xfrm>
          <a:prstGeom prst="rect">
            <a:avLst/>
          </a:prstGeom>
          <a:solidFill>
            <a:schemeClr val="accent1"/>
          </a:solidFill>
          <a:ln w="12700" cap="sq">
            <a:solidFill>
              <a:schemeClr val="tx1"/>
            </a:solidFill>
            <a:miter lim="800000"/>
            <a:headEnd type="none" w="sm" len="sm"/>
            <a:tailEnd type="none" w="sm" len="sm"/>
          </a:ln>
        </p:spPr>
        <p:txBody>
          <a:bodyPr>
            <a:spAutoFit/>
          </a:bodyPr>
          <a:lstStyle/>
          <a:p>
            <a:pPr eaLnBrk="0" hangingPunct="0">
              <a:spcBef>
                <a:spcPct val="50000"/>
              </a:spcBef>
            </a:pPr>
            <a:r>
              <a:rPr lang="en-US" sz="1800">
                <a:solidFill>
                  <a:schemeClr val="tx1"/>
                </a:solidFill>
                <a:latin typeface="Times New Roman" pitchFamily="18" charset="0"/>
              </a:rPr>
              <a:t>These functions are included in the ResSimUtils module provided with this workshop.</a:t>
            </a:r>
          </a:p>
        </p:txBody>
      </p:sp>
    </p:spTree>
    <p:extLst>
      <p:ext uri="{BB962C8B-B14F-4D97-AF65-F5344CB8AC3E}">
        <p14:creationId xmlns:p14="http://schemas.microsoft.com/office/powerpoint/2010/main" val="1342614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sz="3600" dirty="0"/>
              <a:t>Two Categories of Scripts – 2 of 2</a:t>
            </a:r>
          </a:p>
        </p:txBody>
      </p:sp>
      <p:sp>
        <p:nvSpPr>
          <p:cNvPr id="5123" name="Rectangle 3"/>
          <p:cNvSpPr>
            <a:spLocks noGrp="1" noChangeArrowheads="1"/>
          </p:cNvSpPr>
          <p:nvPr>
            <p:ph type="body" idx="1"/>
          </p:nvPr>
        </p:nvSpPr>
        <p:spPr/>
        <p:txBody>
          <a:bodyPr/>
          <a:lstStyle/>
          <a:p>
            <a:r>
              <a:rPr lang="en-US" dirty="0"/>
              <a:t>Scripts executed </a:t>
            </a:r>
            <a:r>
              <a:rPr lang="en-US" b="1" i="1" dirty="0"/>
              <a:t>during</a:t>
            </a:r>
            <a:r>
              <a:rPr lang="en-US" dirty="0"/>
              <a:t> simulations</a:t>
            </a:r>
          </a:p>
          <a:p>
            <a:pPr lvl="1"/>
            <a:r>
              <a:rPr lang="en-US" dirty="0"/>
              <a:t>These scripts can:</a:t>
            </a:r>
          </a:p>
          <a:p>
            <a:pPr lvl="2"/>
            <a:r>
              <a:rPr lang="en-US" sz="2600" dirty="0"/>
              <a:t>Compute a flow limit (minimum, maximum, specified) at each simulation time step</a:t>
            </a:r>
          </a:p>
          <a:p>
            <a:pPr lvl="2"/>
            <a:r>
              <a:rPr lang="en-US" sz="2600" dirty="0"/>
              <a:t>Compute and store the state of some (concrete or abstract) portion of the model at each simulation time step</a:t>
            </a:r>
          </a:p>
          <a:p>
            <a:pPr lvl="1"/>
            <a:r>
              <a:rPr lang="en-US" dirty="0"/>
              <a:t>These scripts cannot:</a:t>
            </a:r>
          </a:p>
          <a:p>
            <a:pPr lvl="2"/>
            <a:r>
              <a:rPr lang="en-US" sz="2600" dirty="0"/>
              <a:t>Know when they execute in relation to other scripts</a:t>
            </a:r>
          </a:p>
        </p:txBody>
      </p:sp>
    </p:spTree>
    <p:extLst>
      <p:ext uri="{BB962C8B-B14F-4D97-AF65-F5344CB8AC3E}">
        <p14:creationId xmlns:p14="http://schemas.microsoft.com/office/powerpoint/2010/main" val="17683939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dirty="0"/>
              <a:t>Scripts Executed During Simulations</a:t>
            </a:r>
          </a:p>
        </p:txBody>
      </p:sp>
      <p:sp>
        <p:nvSpPr>
          <p:cNvPr id="7171" name="Rectangle 3"/>
          <p:cNvSpPr>
            <a:spLocks noGrp="1" noChangeArrowheads="1"/>
          </p:cNvSpPr>
          <p:nvPr>
            <p:ph type="body" idx="1"/>
          </p:nvPr>
        </p:nvSpPr>
        <p:spPr/>
        <p:txBody>
          <a:bodyPr/>
          <a:lstStyle/>
          <a:p>
            <a:pPr>
              <a:buClrTx/>
            </a:pPr>
            <a:r>
              <a:rPr lang="en-US" dirty="0"/>
              <a:t>There are two types of HEC-ResSim scripts that are executed during simulations</a:t>
            </a:r>
          </a:p>
          <a:p>
            <a:pPr marL="971550" lvl="1" indent="-514350">
              <a:buClrTx/>
              <a:buFont typeface="+mj-lt"/>
              <a:buAutoNum type="arabicPeriod"/>
            </a:pPr>
            <a:r>
              <a:rPr lang="en-US" sz="3200" u="sng" dirty="0"/>
              <a:t>Scripted Rules</a:t>
            </a:r>
          </a:p>
          <a:p>
            <a:pPr marL="914400" lvl="2" indent="0">
              <a:buNone/>
            </a:pPr>
            <a:r>
              <a:rPr lang="en-US" sz="2800" dirty="0"/>
              <a:t>a.k.a. User-Defined rules - Scripts that </a:t>
            </a:r>
            <a:r>
              <a:rPr lang="en-US" sz="2800" i="1" dirty="0"/>
              <a:t>compute</a:t>
            </a:r>
            <a:r>
              <a:rPr lang="en-US" sz="2800" dirty="0"/>
              <a:t> a desired release or operating limit of the associated reservoir or release element.  Used when none of the standard rule types can adequately reflect the desired operation.</a:t>
            </a:r>
          </a:p>
        </p:txBody>
      </p:sp>
    </p:spTree>
    <p:extLst>
      <p:ext uri="{BB962C8B-B14F-4D97-AF65-F5344CB8AC3E}">
        <p14:creationId xmlns:p14="http://schemas.microsoft.com/office/powerpoint/2010/main" val="17162860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1763712" y="3435484"/>
            <a:ext cx="7151688" cy="3193916"/>
          </a:xfrm>
          <a:prstGeom prst="rect">
            <a:avLst/>
          </a:prstGeom>
          <a:solidFill>
            <a:schemeClr val="accent1">
              <a:lumMod val="20000"/>
              <a:lumOff val="80000"/>
            </a:schemeClr>
          </a:solidFill>
          <a:ln w="9525" cap="flat" cmpd="sng" algn="ctr">
            <a:solidFill>
              <a:schemeClr val="bg2"/>
            </a:solidFill>
            <a:prstDash val="solid"/>
            <a:miter lim="800000"/>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a:ln>
                <a:noFill/>
              </a:ln>
              <a:solidFill>
                <a:srgbClr val="01345F"/>
              </a:solidFill>
              <a:effectLst/>
              <a:latin typeface="Arial" charset="0"/>
            </a:endParaRPr>
          </a:p>
        </p:txBody>
      </p:sp>
      <p:sp>
        <p:nvSpPr>
          <p:cNvPr id="7170" name="Rectangle 2"/>
          <p:cNvSpPr>
            <a:spLocks noGrp="1" noChangeArrowheads="1"/>
          </p:cNvSpPr>
          <p:nvPr>
            <p:ph type="title"/>
          </p:nvPr>
        </p:nvSpPr>
        <p:spPr/>
        <p:txBody>
          <a:bodyPr/>
          <a:lstStyle/>
          <a:p>
            <a:r>
              <a:rPr lang="en-US" dirty="0"/>
              <a:t>Scripts Executed During Simulations</a:t>
            </a:r>
          </a:p>
        </p:txBody>
      </p:sp>
      <p:sp>
        <p:nvSpPr>
          <p:cNvPr id="7171" name="Rectangle 3"/>
          <p:cNvSpPr>
            <a:spLocks noGrp="1" noChangeArrowheads="1"/>
          </p:cNvSpPr>
          <p:nvPr>
            <p:ph type="body" idx="1"/>
          </p:nvPr>
        </p:nvSpPr>
        <p:spPr/>
        <p:txBody>
          <a:bodyPr/>
          <a:lstStyle/>
          <a:p>
            <a:pPr marL="971550" lvl="1" indent="-514350">
              <a:buClrTx/>
              <a:buFont typeface="+mj-lt"/>
              <a:buAutoNum type="arabicPeriod" startAt="2"/>
            </a:pPr>
            <a:r>
              <a:rPr lang="en-US" sz="3200" u="sng" dirty="0"/>
              <a:t>State Variables</a:t>
            </a:r>
          </a:p>
          <a:p>
            <a:pPr lvl="2"/>
            <a:r>
              <a:rPr lang="en-US" sz="2800" dirty="0"/>
              <a:t>Scripts that set the value of a state variable, which can be used by rules and IF-THEN-ELSE blocks to specify flow constraints</a:t>
            </a:r>
          </a:p>
          <a:p>
            <a:pPr lvl="3"/>
            <a:r>
              <a:rPr lang="en-US" sz="2400" dirty="0"/>
              <a:t>A </a:t>
            </a:r>
            <a:r>
              <a:rPr lang="en-US" sz="2400" b="1" i="1" dirty="0"/>
              <a:t>model variable </a:t>
            </a:r>
            <a:r>
              <a:rPr lang="en-US" sz="2400" dirty="0"/>
              <a:t>represents the </a:t>
            </a:r>
            <a:r>
              <a:rPr lang="en-US" sz="2400" i="1" dirty="0"/>
              <a:t>state</a:t>
            </a:r>
            <a:r>
              <a:rPr lang="en-US" sz="2400" dirty="0"/>
              <a:t> of some parameter of an element of the network computed by ResSim at each time step of the simulation (thus, a time series).  e.g., the reservoir pool elevation.</a:t>
            </a:r>
          </a:p>
          <a:p>
            <a:pPr lvl="3"/>
            <a:r>
              <a:rPr lang="en-US" sz="2400" dirty="0"/>
              <a:t>A </a:t>
            </a:r>
            <a:r>
              <a:rPr lang="en-US" sz="2400" b="1" i="1" dirty="0"/>
              <a:t>state variable </a:t>
            </a:r>
            <a:r>
              <a:rPr lang="en-US" sz="2400" dirty="0"/>
              <a:t>is a </a:t>
            </a:r>
            <a:r>
              <a:rPr lang="en-US" sz="2400" i="1" dirty="0"/>
              <a:t>model variable-like </a:t>
            </a:r>
            <a:r>
              <a:rPr lang="en-US" sz="2400" dirty="0"/>
              <a:t>time series whose values are computed by a user-defined script for each time step; it need not represent the state of a parameter of single element.</a:t>
            </a:r>
          </a:p>
        </p:txBody>
      </p:sp>
    </p:spTree>
    <p:extLst>
      <p:ext uri="{BB962C8B-B14F-4D97-AF65-F5344CB8AC3E}">
        <p14:creationId xmlns:p14="http://schemas.microsoft.com/office/powerpoint/2010/main" val="4868006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sz="3600" dirty="0"/>
              <a:t>Scripts Executed During Simulations</a:t>
            </a:r>
          </a:p>
        </p:txBody>
      </p:sp>
      <p:sp>
        <p:nvSpPr>
          <p:cNvPr id="8195" name="Rectangle 3"/>
          <p:cNvSpPr>
            <a:spLocks noGrp="1" noChangeArrowheads="1"/>
          </p:cNvSpPr>
          <p:nvPr>
            <p:ph type="body" idx="1"/>
          </p:nvPr>
        </p:nvSpPr>
        <p:spPr>
          <a:xfrm>
            <a:off x="457200" y="1828800"/>
            <a:ext cx="8305800" cy="4302125"/>
          </a:xfrm>
        </p:spPr>
        <p:txBody>
          <a:bodyPr/>
          <a:lstStyle/>
          <a:p>
            <a:pPr eaLnBrk="1" hangingPunct="1">
              <a:lnSpc>
                <a:spcPct val="90000"/>
              </a:lnSpc>
            </a:pPr>
            <a:r>
              <a:rPr lang="en-US" sz="2800" dirty="0"/>
              <a:t>Common Properties of </a:t>
            </a:r>
            <a:r>
              <a:rPr lang="en-US" sz="2800" b="1" dirty="0"/>
              <a:t>State Variables </a:t>
            </a:r>
            <a:r>
              <a:rPr lang="en-US" sz="2800" dirty="0"/>
              <a:t>and </a:t>
            </a:r>
            <a:r>
              <a:rPr lang="en-US" sz="2800" b="1" dirty="0"/>
              <a:t>Scripted Rules</a:t>
            </a:r>
          </a:p>
          <a:p>
            <a:pPr lvl="1" eaLnBrk="1" hangingPunct="1">
              <a:lnSpc>
                <a:spcPct val="90000"/>
              </a:lnSpc>
            </a:pPr>
            <a:r>
              <a:rPr lang="en-US" sz="2600" dirty="0"/>
              <a:t>They are executed and should determine a value at </a:t>
            </a:r>
            <a:r>
              <a:rPr lang="en-US" sz="2600" dirty="0">
                <a:solidFill>
                  <a:srgbClr val="C00000"/>
                </a:solidFill>
              </a:rPr>
              <a:t>every iteration of every time step</a:t>
            </a:r>
          </a:p>
          <a:p>
            <a:pPr lvl="1" eaLnBrk="1" hangingPunct="1">
              <a:lnSpc>
                <a:spcPct val="90000"/>
              </a:lnSpc>
            </a:pPr>
            <a:r>
              <a:rPr lang="en-US" sz="2600" dirty="0"/>
              <a:t>Computation at any time step may depend on any </a:t>
            </a:r>
            <a:r>
              <a:rPr lang="en-US" sz="2600" i="1" u="sng" dirty="0"/>
              <a:t>model variables</a:t>
            </a:r>
            <a:r>
              <a:rPr lang="en-US" sz="2600" u="sng" dirty="0"/>
              <a:t> at </a:t>
            </a:r>
            <a:r>
              <a:rPr lang="en-US" sz="2600" b="1" u="sng" dirty="0"/>
              <a:t>previous</a:t>
            </a:r>
            <a:r>
              <a:rPr lang="en-US" sz="2600" u="sng" dirty="0"/>
              <a:t> time steps</a:t>
            </a:r>
            <a:r>
              <a:rPr lang="en-US" sz="2600" dirty="0"/>
              <a:t>, and may depend on other </a:t>
            </a:r>
            <a:r>
              <a:rPr lang="en-US" sz="2600" i="1" u="sng" dirty="0"/>
              <a:t>State Variables </a:t>
            </a:r>
            <a:r>
              <a:rPr lang="en-US" sz="2600" u="sng" dirty="0"/>
              <a:t>at the </a:t>
            </a:r>
            <a:r>
              <a:rPr lang="en-US" sz="2600" b="1" u="sng" dirty="0"/>
              <a:t>current</a:t>
            </a:r>
            <a:r>
              <a:rPr lang="en-US" sz="2600" u="sng" dirty="0"/>
              <a:t> time step</a:t>
            </a:r>
          </a:p>
          <a:p>
            <a:pPr lvl="1" eaLnBrk="1" hangingPunct="1">
              <a:lnSpc>
                <a:spcPct val="90000"/>
              </a:lnSpc>
            </a:pPr>
            <a:r>
              <a:rPr lang="en-US" sz="2600" dirty="0"/>
              <a:t>Scripts are normally </a:t>
            </a:r>
            <a:r>
              <a:rPr lang="en-US" sz="2600" u="sng" dirty="0"/>
              <a:t>only executed when used in an </a:t>
            </a:r>
            <a:r>
              <a:rPr lang="en-US" sz="2600" b="1" u="sng" dirty="0"/>
              <a:t>active</a:t>
            </a:r>
            <a:r>
              <a:rPr lang="en-US" sz="2600" u="sng" dirty="0"/>
              <a:t> alternative</a:t>
            </a:r>
            <a:r>
              <a:rPr lang="en-US" sz="2600" dirty="0">
                <a:solidFill>
                  <a:srgbClr val="7B7B7B"/>
                </a:solidFill>
              </a:rPr>
              <a:t>, but can be forced to execute otherwise</a:t>
            </a:r>
            <a:endParaRPr lang="en-US" sz="26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z="3600" dirty="0"/>
              <a:t>Limitations of Model Variables</a:t>
            </a:r>
          </a:p>
        </p:txBody>
      </p:sp>
      <p:sp>
        <p:nvSpPr>
          <p:cNvPr id="11267" name="Rectangle 3"/>
          <p:cNvSpPr>
            <a:spLocks noGrp="1" noChangeArrowheads="1"/>
          </p:cNvSpPr>
          <p:nvPr>
            <p:ph type="body" idx="1"/>
          </p:nvPr>
        </p:nvSpPr>
        <p:spPr>
          <a:noFill/>
        </p:spPr>
        <p:txBody>
          <a:bodyPr/>
          <a:lstStyle/>
          <a:p>
            <a:pPr eaLnBrk="1" hangingPunct="1"/>
            <a:r>
              <a:rPr lang="en-US" sz="2800" dirty="0"/>
              <a:t>Model variables provide the states of </a:t>
            </a:r>
            <a:r>
              <a:rPr lang="en-US" sz="2800" i="1" dirty="0"/>
              <a:t>single elements</a:t>
            </a:r>
            <a:r>
              <a:rPr lang="en-US" sz="2800" dirty="0"/>
              <a:t> within a </a:t>
            </a:r>
            <a:r>
              <a:rPr lang="en-US" sz="2800" dirty="0" err="1"/>
              <a:t>ResSim</a:t>
            </a:r>
            <a:r>
              <a:rPr lang="en-US" sz="2800" dirty="0"/>
              <a:t> model.</a:t>
            </a:r>
          </a:p>
          <a:p>
            <a:pPr eaLnBrk="1" hangingPunct="1"/>
            <a:r>
              <a:rPr lang="en-US" sz="2800" dirty="0"/>
              <a:t>Therefore, model variables cannot represent abstract concepts that require analysis of more than one element such as:</a:t>
            </a:r>
          </a:p>
          <a:p>
            <a:pPr lvl="1" eaLnBrk="1" hangingPunct="1"/>
            <a:r>
              <a:rPr lang="en-US" sz="2600" dirty="0"/>
              <a:t>basin wetness</a:t>
            </a:r>
          </a:p>
          <a:p>
            <a:pPr lvl="1" eaLnBrk="1" hangingPunct="1"/>
            <a:r>
              <a:rPr lang="en-US" sz="2600" dirty="0"/>
              <a:t>drought level</a:t>
            </a:r>
          </a:p>
          <a:p>
            <a:pPr lvl="1" eaLnBrk="1" hangingPunct="1"/>
            <a:r>
              <a:rPr lang="en-US" sz="2600" dirty="0"/>
              <a:t>system storage utilization</a:t>
            </a:r>
          </a:p>
          <a:p>
            <a:pPr lvl="1" eaLnBrk="1" hangingPunct="1"/>
            <a:r>
              <a:rPr lang="en-US" sz="2600" dirty="0"/>
              <a:t>depth-area-duration considerations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z="3600"/>
              <a:t>State Variables vs. Model Variables</a:t>
            </a:r>
          </a:p>
        </p:txBody>
      </p:sp>
      <p:sp>
        <p:nvSpPr>
          <p:cNvPr id="12291" name="Rectangle 3"/>
          <p:cNvSpPr>
            <a:spLocks noGrp="1" noChangeArrowheads="1"/>
          </p:cNvSpPr>
          <p:nvPr>
            <p:ph type="body" idx="1"/>
          </p:nvPr>
        </p:nvSpPr>
        <p:spPr>
          <a:xfrm>
            <a:off x="609600" y="1543050"/>
            <a:ext cx="8156575" cy="5010150"/>
          </a:xfrm>
          <a:noFill/>
        </p:spPr>
        <p:txBody>
          <a:bodyPr/>
          <a:lstStyle/>
          <a:p>
            <a:pPr eaLnBrk="1" hangingPunct="1">
              <a:spcBef>
                <a:spcPct val="60000"/>
              </a:spcBef>
            </a:pPr>
            <a:r>
              <a:rPr lang="en-US" sz="2400" dirty="0"/>
              <a:t>Like model variables, state variables are </a:t>
            </a:r>
            <a:r>
              <a:rPr lang="en-US" sz="2400" dirty="0">
                <a:solidFill>
                  <a:srgbClr val="C00000"/>
                </a:solidFill>
              </a:rPr>
              <a:t>time-series objects</a:t>
            </a:r>
            <a:r>
              <a:rPr lang="en-US" sz="2400" dirty="0"/>
              <a:t> that belong to </a:t>
            </a:r>
            <a:r>
              <a:rPr lang="en-US" sz="2400" i="1" dirty="0"/>
              <a:t>the </a:t>
            </a:r>
            <a:r>
              <a:rPr lang="en-US" sz="2400" i="1" dirty="0">
                <a:solidFill>
                  <a:srgbClr val="C00000"/>
                </a:solidFill>
              </a:rPr>
              <a:t>Network</a:t>
            </a:r>
            <a:r>
              <a:rPr lang="en-US" sz="2400" dirty="0"/>
              <a:t>.</a:t>
            </a:r>
          </a:p>
          <a:p>
            <a:pPr eaLnBrk="1" hangingPunct="1">
              <a:spcBef>
                <a:spcPct val="60000"/>
              </a:spcBef>
            </a:pPr>
            <a:r>
              <a:rPr lang="en-US" sz="2400" dirty="0"/>
              <a:t>Like model variables, state variables are </a:t>
            </a:r>
            <a:r>
              <a:rPr lang="en-US" sz="2400" dirty="0">
                <a:solidFill>
                  <a:srgbClr val="C00000"/>
                </a:solidFill>
              </a:rPr>
              <a:t>globally accessible</a:t>
            </a:r>
            <a:r>
              <a:rPr lang="en-US" sz="2400" dirty="0"/>
              <a:t>, so they may be used in </a:t>
            </a:r>
            <a:r>
              <a:rPr lang="en-US" sz="2400" i="1" dirty="0"/>
              <a:t>multiple</a:t>
            </a:r>
            <a:r>
              <a:rPr lang="en-US" sz="2400" dirty="0"/>
              <a:t> rules and in </a:t>
            </a:r>
            <a:r>
              <a:rPr lang="en-US" sz="2400" i="1" dirty="0"/>
              <a:t>multiple</a:t>
            </a:r>
            <a:r>
              <a:rPr lang="en-US" sz="2400" dirty="0"/>
              <a:t> reservoirs.</a:t>
            </a:r>
          </a:p>
          <a:p>
            <a:pPr eaLnBrk="1" hangingPunct="1">
              <a:spcBef>
                <a:spcPct val="60000"/>
              </a:spcBef>
            </a:pPr>
            <a:r>
              <a:rPr lang="en-US" sz="2400" i="1" dirty="0"/>
              <a:t>Unlike</a:t>
            </a:r>
            <a:r>
              <a:rPr lang="en-US" sz="2400" dirty="0"/>
              <a:t> model variables, state variables are not associated with specific network elements (pools, junctions, etc…).  As such, they </a:t>
            </a:r>
            <a:r>
              <a:rPr lang="en-US" sz="2400" i="1" dirty="0">
                <a:solidFill>
                  <a:srgbClr val="C00000"/>
                </a:solidFill>
              </a:rPr>
              <a:t>can</a:t>
            </a:r>
            <a:r>
              <a:rPr lang="en-US" sz="2400" dirty="0">
                <a:solidFill>
                  <a:srgbClr val="C00000"/>
                </a:solidFill>
              </a:rPr>
              <a:t> represent complex or abstract concepts</a:t>
            </a:r>
            <a:r>
              <a:rPr lang="en-US" sz="2400" dirty="0"/>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sz="3600"/>
              <a:t>Topics</a:t>
            </a:r>
          </a:p>
        </p:txBody>
      </p:sp>
      <p:sp>
        <p:nvSpPr>
          <p:cNvPr id="4099" name="Rectangle 5"/>
          <p:cNvSpPr>
            <a:spLocks noGrp="1" noChangeArrowheads="1"/>
          </p:cNvSpPr>
          <p:nvPr>
            <p:ph type="body" idx="1"/>
          </p:nvPr>
        </p:nvSpPr>
        <p:spPr/>
        <p:txBody>
          <a:bodyPr/>
          <a:lstStyle/>
          <a:p>
            <a:pPr eaLnBrk="1" hangingPunct="1"/>
            <a:r>
              <a:rPr lang="en-US" dirty="0"/>
              <a:t>Two Categories of Scripts </a:t>
            </a:r>
          </a:p>
          <a:p>
            <a:pPr marL="796925" indent="-514350" eaLnBrk="1" hangingPunct="1">
              <a:buClrTx/>
              <a:buFont typeface="+mj-lt"/>
              <a:buAutoNum type="arabicPeriod"/>
            </a:pPr>
            <a:r>
              <a:rPr lang="en-US" dirty="0"/>
              <a:t>Scripts Executed </a:t>
            </a:r>
            <a:r>
              <a:rPr lang="en-US" i="1" dirty="0"/>
              <a:t>Outside</a:t>
            </a:r>
            <a:r>
              <a:rPr lang="en-US" dirty="0"/>
              <a:t> Simulations</a:t>
            </a:r>
          </a:p>
          <a:p>
            <a:pPr marL="1089025" lvl="1" indent="-514350" eaLnBrk="1" hangingPunct="1"/>
            <a:r>
              <a:rPr lang="en-US" dirty="0"/>
              <a:t>Static Scripts</a:t>
            </a:r>
          </a:p>
          <a:p>
            <a:pPr marL="796925" indent="-514350" eaLnBrk="1" hangingPunct="1">
              <a:buClrTx/>
              <a:buFont typeface="+mj-lt"/>
              <a:buAutoNum type="arabicPeriod"/>
            </a:pPr>
            <a:r>
              <a:rPr lang="en-US" dirty="0"/>
              <a:t>Scripts Executed </a:t>
            </a:r>
            <a:r>
              <a:rPr lang="en-US" i="1" dirty="0"/>
              <a:t>During</a:t>
            </a:r>
            <a:r>
              <a:rPr lang="en-US" dirty="0"/>
              <a:t> Simulations</a:t>
            </a:r>
          </a:p>
          <a:p>
            <a:pPr marL="1089025" lvl="1" indent="-514350" eaLnBrk="1" hangingPunct="1"/>
            <a:r>
              <a:rPr lang="en-US" dirty="0"/>
              <a:t>State Variable Scripts</a:t>
            </a:r>
          </a:p>
          <a:p>
            <a:pPr marL="1089025" lvl="1" indent="-514350" eaLnBrk="1" hangingPunct="1"/>
            <a:r>
              <a:rPr lang="en-US" dirty="0"/>
              <a:t>Scripted Rule Scripts</a:t>
            </a:r>
          </a:p>
          <a:p>
            <a:pPr eaLnBrk="1" hangingPunct="1"/>
            <a:r>
              <a:rPr lang="en-US" dirty="0"/>
              <a:t>Jython</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sz="3600"/>
              <a:t>State Variable Scripts</a:t>
            </a:r>
          </a:p>
        </p:txBody>
      </p:sp>
      <p:sp>
        <p:nvSpPr>
          <p:cNvPr id="13315" name="Rectangle 3"/>
          <p:cNvSpPr>
            <a:spLocks noGrp="1" noChangeArrowheads="1"/>
          </p:cNvSpPr>
          <p:nvPr>
            <p:ph type="body" idx="1"/>
          </p:nvPr>
        </p:nvSpPr>
        <p:spPr>
          <a:noFill/>
        </p:spPr>
        <p:txBody>
          <a:bodyPr anchor="ctr"/>
          <a:lstStyle/>
          <a:p>
            <a:pPr eaLnBrk="1" hangingPunct="1">
              <a:spcBef>
                <a:spcPct val="70000"/>
              </a:spcBef>
            </a:pPr>
            <a:r>
              <a:rPr lang="en-US" sz="2400" dirty="0"/>
              <a:t>HEC-</a:t>
            </a:r>
            <a:r>
              <a:rPr lang="en-US" sz="2400" dirty="0" err="1"/>
              <a:t>ResSim</a:t>
            </a:r>
            <a:r>
              <a:rPr lang="en-US" sz="2400" dirty="0"/>
              <a:t> computes a state variable by executing a </a:t>
            </a:r>
            <a:r>
              <a:rPr lang="en-US" sz="2400" dirty="0" err="1"/>
              <a:t>Jython</a:t>
            </a:r>
            <a:r>
              <a:rPr lang="en-US" sz="2400" dirty="0"/>
              <a:t> script for that variable </a:t>
            </a:r>
            <a:r>
              <a:rPr lang="en-US" sz="2400" u="sng" dirty="0"/>
              <a:t>at every time step </a:t>
            </a:r>
            <a:r>
              <a:rPr lang="en-US" sz="2400" dirty="0"/>
              <a:t>throughout the simulation period.</a:t>
            </a:r>
          </a:p>
          <a:p>
            <a:pPr eaLnBrk="1" hangingPunct="1">
              <a:spcBef>
                <a:spcPct val="70000"/>
              </a:spcBef>
            </a:pPr>
            <a:r>
              <a:rPr lang="en-US" sz="2400" dirty="0"/>
              <a:t>The script can access model variables and other state variables for the current and prior time steps.</a:t>
            </a:r>
          </a:p>
          <a:p>
            <a:pPr lvl="1" eaLnBrk="1" hangingPunct="1">
              <a:spcBef>
                <a:spcPct val="70000"/>
              </a:spcBef>
            </a:pPr>
            <a:r>
              <a:rPr lang="en-US" sz="2000" dirty="0"/>
              <a:t>Scripts that depend on other State Variables at the same time step must be </a:t>
            </a:r>
            <a:r>
              <a:rPr lang="en-US" sz="2000" u="sng" dirty="0"/>
              <a:t>manually ensured</a:t>
            </a:r>
            <a:r>
              <a:rPr lang="en-US" sz="2000" dirty="0"/>
              <a:t> to be executed after the script they depend upon</a:t>
            </a:r>
          </a:p>
          <a:p>
            <a:pPr eaLnBrk="1" hangingPunct="1">
              <a:spcBef>
                <a:spcPct val="70000"/>
              </a:spcBef>
            </a:pPr>
            <a:r>
              <a:rPr lang="en-US" sz="2400" dirty="0"/>
              <a:t>The script can also perform </a:t>
            </a:r>
            <a:r>
              <a:rPr lang="en-US" sz="2400" u="sng" dirty="0"/>
              <a:t>any function available to </a:t>
            </a:r>
            <a:r>
              <a:rPr lang="en-US" sz="2400" u="sng" dirty="0" err="1"/>
              <a:t>Jython</a:t>
            </a:r>
            <a:r>
              <a:rPr lang="en-US" sz="2400" u="sng" dirty="0"/>
              <a:t> </a:t>
            </a:r>
            <a:r>
              <a:rPr lang="en-US" sz="2400" dirty="0"/>
              <a:t>to compute the variable.</a:t>
            </a:r>
          </a:p>
          <a:p>
            <a:pPr lvl="1" eaLnBrk="1" hangingPunct="1">
              <a:spcBef>
                <a:spcPct val="40000"/>
              </a:spcBef>
            </a:pPr>
            <a:r>
              <a:rPr lang="en-US" sz="2000" dirty="0"/>
              <a:t>Care must be taken not to perform lengthy tasks (e.g. disk or network access) because of the number of times the script is executed!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a:t>Creating New State Variable Scripts</a:t>
            </a:r>
          </a:p>
        </p:txBody>
      </p:sp>
      <p:sp>
        <p:nvSpPr>
          <p:cNvPr id="14339" name="Rectangle 3"/>
          <p:cNvSpPr>
            <a:spLocks noGrp="1" noChangeArrowheads="1"/>
          </p:cNvSpPr>
          <p:nvPr>
            <p:ph type="body" idx="1"/>
          </p:nvPr>
        </p:nvSpPr>
        <p:spPr/>
        <p:txBody>
          <a:bodyPr/>
          <a:lstStyle/>
          <a:p>
            <a:r>
              <a:rPr lang="en-US" sz="2800" dirty="0"/>
              <a:t>To create a new State Variable script:</a:t>
            </a:r>
          </a:p>
          <a:p>
            <a:pPr lvl="1">
              <a:spcBef>
                <a:spcPts val="300"/>
              </a:spcBef>
            </a:pPr>
            <a:r>
              <a:rPr lang="en-US" sz="2000" dirty="0"/>
              <a:t>Select </a:t>
            </a:r>
            <a:r>
              <a:rPr lang="en-US" sz="2000" b="1" dirty="0" err="1"/>
              <a:t>Edit</a:t>
            </a:r>
            <a:r>
              <a:rPr lang="en-US" sz="2000" b="1" dirty="0" err="1">
                <a:sym typeface="Wingdings" pitchFamily="2" charset="2"/>
              </a:rPr>
              <a:t>State</a:t>
            </a:r>
            <a:r>
              <a:rPr lang="en-US" sz="2000" b="1" dirty="0">
                <a:sym typeface="Wingdings" pitchFamily="2" charset="2"/>
              </a:rPr>
              <a:t> Variables </a:t>
            </a:r>
            <a:r>
              <a:rPr lang="en-US" sz="2000" dirty="0">
                <a:sym typeface="Wingdings" pitchFamily="2" charset="2"/>
              </a:rPr>
              <a:t>from the Simulation Module menu bar.</a:t>
            </a:r>
          </a:p>
          <a:p>
            <a:pPr lvl="1">
              <a:spcBef>
                <a:spcPts val="300"/>
              </a:spcBef>
            </a:pPr>
            <a:r>
              <a:rPr lang="en-US" sz="2000" dirty="0">
                <a:sym typeface="Wingdings" pitchFamily="2" charset="2"/>
              </a:rPr>
              <a:t>Select </a:t>
            </a:r>
            <a:r>
              <a:rPr lang="en-US" sz="2000" b="1" dirty="0" err="1">
                <a:sym typeface="Wingdings" pitchFamily="2" charset="2"/>
              </a:rPr>
              <a:t>StateVariableNew</a:t>
            </a:r>
            <a:r>
              <a:rPr lang="en-US" sz="2000" b="1" dirty="0">
                <a:sym typeface="Wingdings" pitchFamily="2" charset="2"/>
              </a:rPr>
              <a:t> </a:t>
            </a:r>
            <a:r>
              <a:rPr lang="en-US" sz="2000" dirty="0">
                <a:sym typeface="Wingdings" pitchFamily="2" charset="2"/>
              </a:rPr>
              <a:t>from the State Variable Editor menu bar.</a:t>
            </a:r>
          </a:p>
          <a:p>
            <a:pPr lvl="1">
              <a:spcBef>
                <a:spcPts val="300"/>
              </a:spcBef>
            </a:pPr>
            <a:r>
              <a:rPr lang="en-US" sz="2000" dirty="0">
                <a:sym typeface="Wingdings" pitchFamily="2" charset="2"/>
              </a:rPr>
              <a:t>Enter the desired name in the Name field of the New State Variable dialog.</a:t>
            </a:r>
          </a:p>
          <a:p>
            <a:pPr lvl="1">
              <a:spcBef>
                <a:spcPts val="300"/>
              </a:spcBef>
            </a:pPr>
            <a:r>
              <a:rPr lang="en-US" sz="2000" dirty="0">
                <a:sym typeface="Wingdings" pitchFamily="2" charset="2"/>
              </a:rPr>
              <a:t>Press the OK button.</a:t>
            </a:r>
          </a:p>
          <a:p>
            <a:pPr lvl="1">
              <a:spcBef>
                <a:spcPts val="300"/>
              </a:spcBef>
            </a:pPr>
            <a:r>
              <a:rPr lang="en-US" sz="2000" dirty="0">
                <a:sym typeface="Wingdings" pitchFamily="2" charset="2"/>
              </a:rPr>
              <a:t>Enter the desired parameter (DSS C Part) in the Parameter Name field.</a:t>
            </a:r>
          </a:p>
          <a:p>
            <a:pPr lvl="1">
              <a:spcBef>
                <a:spcPts val="300"/>
              </a:spcBef>
            </a:pPr>
            <a:r>
              <a:rPr lang="en-US" sz="2000" dirty="0">
                <a:sym typeface="Wingdings" pitchFamily="2" charset="2"/>
              </a:rPr>
              <a:t>Select the desired parameter type from the Parameter Type list.</a:t>
            </a:r>
          </a:p>
          <a:p>
            <a:pPr lvl="1">
              <a:spcBef>
                <a:spcPts val="300"/>
              </a:spcBef>
            </a:pPr>
            <a:r>
              <a:rPr lang="en-US" sz="2000" dirty="0">
                <a:sym typeface="Wingdings" pitchFamily="2" charset="2"/>
              </a:rPr>
              <a:t>Edit the script text as desired.</a:t>
            </a:r>
          </a:p>
          <a:p>
            <a:pPr lvl="1">
              <a:spcBef>
                <a:spcPts val="300"/>
              </a:spcBef>
            </a:pPr>
            <a:r>
              <a:rPr lang="en-US" sz="2000" dirty="0">
                <a:sym typeface="Wingdings" pitchFamily="2" charset="2"/>
              </a:rPr>
              <a:t>Press the Compile Script button to check for syntax errors.  </a:t>
            </a:r>
          </a:p>
          <a:p>
            <a:pPr lvl="2">
              <a:spcBef>
                <a:spcPts val="300"/>
              </a:spcBef>
            </a:pPr>
            <a:r>
              <a:rPr lang="en-US" sz="2000" dirty="0">
                <a:sym typeface="Wingdings" pitchFamily="2" charset="2"/>
              </a:rPr>
              <a:t>Fix any errors and repeat this step.</a:t>
            </a:r>
          </a:p>
          <a:p>
            <a:pPr lvl="1">
              <a:spcBef>
                <a:spcPts val="300"/>
              </a:spcBef>
            </a:pPr>
            <a:r>
              <a:rPr lang="en-US" sz="2000" dirty="0">
                <a:sym typeface="Wingdings" pitchFamily="2" charset="2"/>
              </a:rPr>
              <a:t>Save the script by selecting </a:t>
            </a:r>
            <a:r>
              <a:rPr lang="en-US" sz="2000" b="1" dirty="0" err="1">
                <a:sym typeface="Wingdings" pitchFamily="2" charset="2"/>
              </a:rPr>
              <a:t>StateVariableSave</a:t>
            </a:r>
            <a:r>
              <a:rPr lang="en-US" sz="2000" b="1" dirty="0">
                <a:sym typeface="Wingdings" pitchFamily="2" charset="2"/>
              </a:rPr>
              <a:t> </a:t>
            </a:r>
            <a:r>
              <a:rPr lang="en-US" sz="2000" dirty="0">
                <a:sym typeface="Wingdings" pitchFamily="2" charset="2"/>
              </a:rPr>
              <a:t>from the menu bar or pressing </a:t>
            </a:r>
            <a:r>
              <a:rPr lang="en-US" sz="2000" b="1" dirty="0">
                <a:sym typeface="Wingdings" pitchFamily="2" charset="2"/>
              </a:rPr>
              <a:t>Ctrl-S</a:t>
            </a:r>
            <a:r>
              <a:rPr lang="en-US" sz="2000" dirty="0">
                <a:sym typeface="Wingdings" pitchFamily="2" charset="2"/>
              </a:rPr>
              <a:t>.</a:t>
            </a:r>
          </a:p>
          <a:p>
            <a:pPr lvl="1">
              <a:spcBef>
                <a:spcPts val="300"/>
              </a:spcBef>
            </a:pPr>
            <a:r>
              <a:rPr lang="en-US" sz="2000" dirty="0">
                <a:sym typeface="Wingdings" pitchFamily="2" charset="2"/>
              </a:rPr>
              <a:t>Close the State Variable Editor dialog.</a:t>
            </a:r>
          </a:p>
          <a:p>
            <a:pPr lvl="1"/>
            <a:endParaRPr lang="en-US" sz="2400" dirty="0">
              <a:sym typeface="Wingdings" pitchFamily="2" charset="2"/>
            </a:endParaRPr>
          </a:p>
          <a:p>
            <a:pPr lvl="1"/>
            <a:endParaRPr lang="en-US" sz="2400" dirty="0">
              <a:sym typeface="Wingdings" pitchFamily="2" charset="2"/>
            </a:endParaRPr>
          </a:p>
          <a:p>
            <a:pPr lvl="1"/>
            <a:endParaRPr lang="en-US" sz="2400" dirty="0"/>
          </a:p>
          <a:p>
            <a:endParaRPr lang="en-US" sz="2800" dirty="0"/>
          </a:p>
          <a:p>
            <a:pPr lvl="1"/>
            <a:endParaRPr lang="en-US" sz="24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t>Editing Existing State Variable Scripts</a:t>
            </a:r>
          </a:p>
        </p:txBody>
      </p:sp>
      <p:sp>
        <p:nvSpPr>
          <p:cNvPr id="15363" name="Rectangle 3"/>
          <p:cNvSpPr>
            <a:spLocks noGrp="1" noChangeArrowheads="1"/>
          </p:cNvSpPr>
          <p:nvPr>
            <p:ph type="body" idx="1"/>
          </p:nvPr>
        </p:nvSpPr>
        <p:spPr/>
        <p:txBody>
          <a:bodyPr/>
          <a:lstStyle/>
          <a:p>
            <a:r>
              <a:rPr lang="en-US" sz="2800" dirty="0"/>
              <a:t>To edit an existing State Variable script:</a:t>
            </a:r>
          </a:p>
          <a:p>
            <a:pPr lvl="1"/>
            <a:r>
              <a:rPr lang="en-US" sz="2400" dirty="0"/>
              <a:t>Select </a:t>
            </a:r>
            <a:r>
              <a:rPr lang="en-US" sz="2400" dirty="0" err="1"/>
              <a:t>Edit</a:t>
            </a:r>
            <a:r>
              <a:rPr lang="en-US" sz="2400" dirty="0" err="1">
                <a:sym typeface="Wingdings" pitchFamily="2" charset="2"/>
              </a:rPr>
              <a:t>State</a:t>
            </a:r>
            <a:r>
              <a:rPr lang="en-US" sz="2400" dirty="0">
                <a:sym typeface="Wingdings" pitchFamily="2" charset="2"/>
              </a:rPr>
              <a:t> Variables from the Simulation Module menu bar.</a:t>
            </a:r>
          </a:p>
          <a:p>
            <a:pPr lvl="1"/>
            <a:r>
              <a:rPr lang="en-US" sz="2400" dirty="0">
                <a:sym typeface="Wingdings" pitchFamily="2" charset="2"/>
              </a:rPr>
              <a:t>Select the desired State Variable name from the Name field.</a:t>
            </a:r>
          </a:p>
          <a:p>
            <a:pPr lvl="1"/>
            <a:r>
              <a:rPr lang="en-US" sz="2400" dirty="0">
                <a:sym typeface="Wingdings" pitchFamily="2" charset="2"/>
              </a:rPr>
              <a:t>Edit the script text as desired.</a:t>
            </a:r>
          </a:p>
          <a:p>
            <a:pPr lvl="1"/>
            <a:r>
              <a:rPr lang="en-US" sz="2400" dirty="0">
                <a:sym typeface="Wingdings" pitchFamily="2" charset="2"/>
              </a:rPr>
              <a:t>Press the Compile Script button to check for syntax errors.  </a:t>
            </a:r>
          </a:p>
          <a:p>
            <a:pPr lvl="2"/>
            <a:r>
              <a:rPr lang="en-US" sz="2400" dirty="0">
                <a:sym typeface="Wingdings" pitchFamily="2" charset="2"/>
              </a:rPr>
              <a:t>Fix any errors and repeat this step.</a:t>
            </a:r>
          </a:p>
          <a:p>
            <a:pPr lvl="1"/>
            <a:r>
              <a:rPr lang="en-US" sz="2400" dirty="0">
                <a:sym typeface="Wingdings" pitchFamily="2" charset="2"/>
              </a:rPr>
              <a:t>Save the script by selecting </a:t>
            </a:r>
            <a:r>
              <a:rPr lang="en-US" sz="2400" dirty="0" err="1">
                <a:sym typeface="Wingdings" pitchFamily="2" charset="2"/>
              </a:rPr>
              <a:t>StateVariableSave</a:t>
            </a:r>
            <a:r>
              <a:rPr lang="en-US" sz="2400" dirty="0">
                <a:sym typeface="Wingdings" pitchFamily="2" charset="2"/>
              </a:rPr>
              <a:t> from the menu bar or pressing Ctrl-S.</a:t>
            </a:r>
          </a:p>
          <a:p>
            <a:pPr lvl="1"/>
            <a:r>
              <a:rPr lang="en-US" sz="2400" dirty="0">
                <a:sym typeface="Wingdings" pitchFamily="2" charset="2"/>
              </a:rPr>
              <a:t>Close the State Variable Editor dialog.</a:t>
            </a:r>
          </a:p>
          <a:p>
            <a:pPr lvl="1"/>
            <a:endParaRPr lang="en-US" sz="2400" dirty="0">
              <a:sym typeface="Wingdings" pitchFamily="2" charset="2"/>
            </a:endParaRPr>
          </a:p>
          <a:p>
            <a:pPr lvl="1"/>
            <a:endParaRPr lang="en-US" sz="2400" dirty="0"/>
          </a:p>
          <a:p>
            <a:endParaRPr lang="en-US" sz="2800" dirty="0"/>
          </a:p>
          <a:p>
            <a:pPr lvl="1"/>
            <a:endParaRPr lang="en-US" sz="24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p:txBody>
          <a:bodyPr/>
          <a:lstStyle/>
          <a:p>
            <a:pPr eaLnBrk="1" hangingPunct="1"/>
            <a:r>
              <a:rPr lang="en-US" sz="3600"/>
              <a:t>Creating and Editing State Variable Scripts</a:t>
            </a:r>
          </a:p>
        </p:txBody>
      </p:sp>
      <p:sp>
        <p:nvSpPr>
          <p:cNvPr id="16388" name="Rectangle 3"/>
          <p:cNvSpPr>
            <a:spLocks noGrp="1" noChangeArrowheads="1"/>
          </p:cNvSpPr>
          <p:nvPr>
            <p:ph type="body" idx="1"/>
          </p:nvPr>
        </p:nvSpPr>
        <p:spPr>
          <a:xfrm>
            <a:off x="457200" y="1828800"/>
            <a:ext cx="8305800" cy="4302125"/>
          </a:xfrm>
        </p:spPr>
        <p:txBody>
          <a:bodyPr/>
          <a:lstStyle/>
          <a:p>
            <a:pPr eaLnBrk="1" hangingPunct="1"/>
            <a:endParaRPr lang="en-US"/>
          </a:p>
          <a:p>
            <a:pPr eaLnBrk="1" hangingPunct="1"/>
            <a:endParaRPr lang="en-US"/>
          </a:p>
          <a:p>
            <a:pPr lvl="1" eaLnBrk="1" hangingPunct="1"/>
            <a:endParaRPr lang="en-US"/>
          </a:p>
        </p:txBody>
      </p:sp>
      <p:pic>
        <p:nvPicPr>
          <p:cNvPr id="3" name="Picture 2">
            <a:extLst>
              <a:ext uri="{FF2B5EF4-FFF2-40B4-BE49-F238E27FC236}">
                <a16:creationId xmlns:a16="http://schemas.microsoft.com/office/drawing/2014/main" id="{F9ACAFDF-359A-4F9F-A01E-FCA424B7EF60}"/>
              </a:ext>
            </a:extLst>
          </p:cNvPr>
          <p:cNvPicPr>
            <a:picLocks noChangeAspect="1"/>
          </p:cNvPicPr>
          <p:nvPr/>
        </p:nvPicPr>
        <p:blipFill>
          <a:blip r:embed="rId3"/>
          <a:stretch>
            <a:fillRect/>
          </a:stretch>
        </p:blipFill>
        <p:spPr>
          <a:xfrm>
            <a:off x="1260823" y="1378752"/>
            <a:ext cx="6622354" cy="5403048"/>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3E47594-DD7D-4500-B076-DF891F8A624D}"/>
              </a:ext>
            </a:extLst>
          </p:cNvPr>
          <p:cNvPicPr>
            <a:picLocks noChangeAspect="1"/>
          </p:cNvPicPr>
          <p:nvPr/>
        </p:nvPicPr>
        <p:blipFill>
          <a:blip r:embed="rId3"/>
          <a:stretch>
            <a:fillRect/>
          </a:stretch>
        </p:blipFill>
        <p:spPr>
          <a:xfrm>
            <a:off x="2732314" y="1447800"/>
            <a:ext cx="6400800" cy="5222286"/>
          </a:xfrm>
          <a:prstGeom prst="rect">
            <a:avLst/>
          </a:prstGeom>
        </p:spPr>
      </p:pic>
      <p:sp>
        <p:nvSpPr>
          <p:cNvPr id="17411" name="Rectangle 2"/>
          <p:cNvSpPr>
            <a:spLocks noGrp="1" noChangeArrowheads="1"/>
          </p:cNvSpPr>
          <p:nvPr>
            <p:ph type="title"/>
          </p:nvPr>
        </p:nvSpPr>
        <p:spPr/>
        <p:txBody>
          <a:bodyPr/>
          <a:lstStyle/>
          <a:p>
            <a:pPr eaLnBrk="1" hangingPunct="1"/>
            <a:r>
              <a:rPr lang="en-US" sz="3600"/>
              <a:t>The State Variable Editor</a:t>
            </a:r>
          </a:p>
        </p:txBody>
      </p:sp>
      <p:sp>
        <p:nvSpPr>
          <p:cNvPr id="738310" name="Text Box 6"/>
          <p:cNvSpPr txBox="1">
            <a:spLocks noChangeArrowheads="1"/>
          </p:cNvSpPr>
          <p:nvPr/>
        </p:nvSpPr>
        <p:spPr bwMode="auto">
          <a:xfrm>
            <a:off x="514350" y="2514600"/>
            <a:ext cx="2057400" cy="4524315"/>
          </a:xfrm>
          <a:prstGeom prst="rect">
            <a:avLst/>
          </a:prstGeom>
          <a:noFill/>
          <a:ln w="12700">
            <a:noFill/>
            <a:miter lim="800000"/>
            <a:headEnd/>
            <a:tailEnd/>
          </a:ln>
          <a:effectLst/>
        </p:spPr>
        <p:txBody>
          <a:bodyPr>
            <a:spAutoFit/>
          </a:bodyPr>
          <a:lstStyle/>
          <a:p>
            <a:pPr eaLnBrk="0" hangingPunct="0">
              <a:spcBef>
                <a:spcPct val="50000"/>
              </a:spcBef>
              <a:buClr>
                <a:schemeClr val="hlink"/>
              </a:buClr>
              <a:buFont typeface="Wingdings" pitchFamily="2" charset="2"/>
              <a:buNone/>
              <a:defRPr/>
            </a:pPr>
            <a:endParaRPr lang="en-US" sz="800" dirty="0">
              <a:solidFill>
                <a:schemeClr val="tx1"/>
              </a:solidFill>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r>
              <a:rPr lang="en-US" sz="1800" dirty="0">
                <a:solidFill>
                  <a:schemeClr val="tx1"/>
                </a:solidFill>
                <a:effectLst>
                  <a:outerShdw blurRad="38100" dist="38100" dir="2700000" algn="tl">
                    <a:srgbClr val="FFFFFF"/>
                  </a:outerShdw>
                </a:effectLst>
              </a:rPr>
              <a:t>Script Tabs</a:t>
            </a:r>
          </a:p>
          <a:p>
            <a:pPr eaLnBrk="0" hangingPunct="0">
              <a:spcBef>
                <a:spcPct val="50000"/>
              </a:spcBef>
              <a:buClr>
                <a:schemeClr val="hlink"/>
              </a:buClr>
              <a:buFont typeface="Wingdings" pitchFamily="2" charset="2"/>
              <a:buNone/>
              <a:defRPr/>
            </a:pPr>
            <a:endParaRPr lang="en-US" sz="1600" dirty="0">
              <a:solidFill>
                <a:schemeClr val="tx1"/>
              </a:solidFill>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endParaRPr lang="en-US" sz="1600" dirty="0">
              <a:solidFill>
                <a:schemeClr val="tx1"/>
              </a:solidFill>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r>
              <a:rPr lang="en-US" sz="1800" dirty="0">
                <a:solidFill>
                  <a:schemeClr val="tx1"/>
                </a:solidFill>
                <a:effectLst>
                  <a:outerShdw blurRad="38100" dist="38100" dir="2700000" algn="tl">
                    <a:srgbClr val="FFFFFF"/>
                  </a:outerShdw>
                </a:effectLst>
              </a:rPr>
              <a:t>Script Pane  (editor window)</a:t>
            </a:r>
          </a:p>
          <a:p>
            <a:pPr eaLnBrk="0" hangingPunct="0">
              <a:spcBef>
                <a:spcPct val="50000"/>
              </a:spcBef>
              <a:buClr>
                <a:schemeClr val="hlink"/>
              </a:buClr>
              <a:buFont typeface="Wingdings" pitchFamily="2" charset="2"/>
              <a:buNone/>
              <a:defRPr/>
            </a:pPr>
            <a:endParaRPr lang="en-US" sz="1800" dirty="0">
              <a:solidFill>
                <a:schemeClr val="tx1"/>
              </a:solidFill>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r>
              <a:rPr lang="en-US" sz="1800" dirty="0">
                <a:solidFill>
                  <a:schemeClr val="tx1"/>
                </a:solidFill>
                <a:effectLst>
                  <a:outerShdw blurRad="38100" dist="38100" dir="2700000" algn="tl">
                    <a:srgbClr val="FFFFFF"/>
                  </a:outerShdw>
                </a:effectLst>
              </a:rPr>
              <a:t>Object Pane    (API window)</a:t>
            </a:r>
          </a:p>
          <a:p>
            <a:pPr eaLnBrk="0" hangingPunct="0">
              <a:spcBef>
                <a:spcPct val="50000"/>
              </a:spcBef>
              <a:buClr>
                <a:schemeClr val="hlink"/>
              </a:buClr>
              <a:buFont typeface="Wingdings" pitchFamily="2" charset="2"/>
              <a:buNone/>
              <a:defRPr/>
            </a:pPr>
            <a:endParaRPr lang="en-US" sz="1400" dirty="0">
              <a:solidFill>
                <a:schemeClr val="tx1"/>
              </a:solidFill>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endParaRPr lang="en-US" sz="800" dirty="0">
              <a:solidFill>
                <a:schemeClr val="tx1"/>
              </a:solidFill>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r>
              <a:rPr lang="en-US" sz="1800" dirty="0">
                <a:solidFill>
                  <a:schemeClr val="tx1"/>
                </a:solidFill>
                <a:effectLst>
                  <a:outerShdw blurRad="38100" dist="38100" dir="2700000" algn="tl">
                    <a:srgbClr val="FFFFFF"/>
                  </a:outerShdw>
                </a:effectLst>
              </a:rPr>
              <a:t>API preview &amp; Cursor Location</a:t>
            </a:r>
          </a:p>
        </p:txBody>
      </p:sp>
      <p:sp>
        <p:nvSpPr>
          <p:cNvPr id="17413" name="Line 7"/>
          <p:cNvSpPr>
            <a:spLocks noChangeShapeType="1"/>
          </p:cNvSpPr>
          <p:nvPr/>
        </p:nvSpPr>
        <p:spPr bwMode="auto">
          <a:xfrm>
            <a:off x="1991179" y="5410200"/>
            <a:ext cx="1295400" cy="0"/>
          </a:xfrm>
          <a:prstGeom prst="line">
            <a:avLst/>
          </a:prstGeom>
          <a:noFill/>
          <a:ln w="38100">
            <a:solidFill>
              <a:srgbClr val="800000"/>
            </a:solidFill>
            <a:round/>
            <a:headEnd/>
            <a:tailEnd type="triangle" w="med" len="med"/>
          </a:ln>
        </p:spPr>
        <p:txBody>
          <a:bodyPr/>
          <a:lstStyle/>
          <a:p>
            <a:endParaRPr lang="en-US"/>
          </a:p>
        </p:txBody>
      </p:sp>
      <p:sp>
        <p:nvSpPr>
          <p:cNvPr id="17414" name="Line 8"/>
          <p:cNvSpPr>
            <a:spLocks noChangeShapeType="1"/>
          </p:cNvSpPr>
          <p:nvPr/>
        </p:nvSpPr>
        <p:spPr bwMode="auto">
          <a:xfrm flipV="1">
            <a:off x="1991179" y="4079286"/>
            <a:ext cx="3248025" cy="3175"/>
          </a:xfrm>
          <a:prstGeom prst="line">
            <a:avLst/>
          </a:prstGeom>
          <a:noFill/>
          <a:ln w="38100">
            <a:solidFill>
              <a:srgbClr val="800000"/>
            </a:solidFill>
            <a:round/>
            <a:headEnd/>
            <a:tailEnd type="triangle" w="med" len="med"/>
          </a:ln>
        </p:spPr>
        <p:txBody>
          <a:bodyPr/>
          <a:lstStyle/>
          <a:p>
            <a:endParaRPr lang="en-US"/>
          </a:p>
        </p:txBody>
      </p:sp>
      <p:sp>
        <p:nvSpPr>
          <p:cNvPr id="17415" name="Line 9"/>
          <p:cNvSpPr>
            <a:spLocks noChangeShapeType="1"/>
          </p:cNvSpPr>
          <p:nvPr/>
        </p:nvSpPr>
        <p:spPr bwMode="auto">
          <a:xfrm flipV="1">
            <a:off x="2222500" y="6564312"/>
            <a:ext cx="609600" cy="0"/>
          </a:xfrm>
          <a:prstGeom prst="line">
            <a:avLst/>
          </a:prstGeom>
          <a:noFill/>
          <a:ln w="38100">
            <a:solidFill>
              <a:srgbClr val="800000"/>
            </a:solidFill>
            <a:round/>
            <a:headEnd/>
            <a:tailEnd type="triangle" w="med" len="med"/>
          </a:ln>
        </p:spPr>
        <p:txBody>
          <a:bodyPr/>
          <a:lstStyle/>
          <a:p>
            <a:endParaRPr lang="en-US"/>
          </a:p>
        </p:txBody>
      </p:sp>
      <p:sp>
        <p:nvSpPr>
          <p:cNvPr id="17416" name="Line 9"/>
          <p:cNvSpPr>
            <a:spLocks noChangeShapeType="1"/>
          </p:cNvSpPr>
          <p:nvPr/>
        </p:nvSpPr>
        <p:spPr bwMode="auto">
          <a:xfrm>
            <a:off x="1908629" y="2999127"/>
            <a:ext cx="730250" cy="14287"/>
          </a:xfrm>
          <a:prstGeom prst="line">
            <a:avLst/>
          </a:prstGeom>
          <a:noFill/>
          <a:ln w="38100">
            <a:solidFill>
              <a:srgbClr val="800000"/>
            </a:solidFill>
            <a:round/>
            <a:headEnd/>
            <a:tailEnd type="triangle" w="med" len="med"/>
          </a:ln>
        </p:spPr>
        <p:txBody>
          <a:bodyPr/>
          <a:lstStyle/>
          <a:p>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sz="3600"/>
              <a:t>Using the State Variable Editor API Pane</a:t>
            </a:r>
          </a:p>
        </p:txBody>
      </p:sp>
      <p:sp>
        <p:nvSpPr>
          <p:cNvPr id="18435" name="Rectangle 3"/>
          <p:cNvSpPr>
            <a:spLocks noGrp="1" noChangeArrowheads="1"/>
          </p:cNvSpPr>
          <p:nvPr>
            <p:ph type="body" idx="1"/>
          </p:nvPr>
        </p:nvSpPr>
        <p:spPr>
          <a:xfrm>
            <a:off x="457200" y="1828800"/>
            <a:ext cx="8305800" cy="4302125"/>
          </a:xfrm>
        </p:spPr>
        <p:txBody>
          <a:bodyPr/>
          <a:lstStyle/>
          <a:p>
            <a:pPr eaLnBrk="1" hangingPunct="1"/>
            <a:r>
              <a:rPr lang="en-US" sz="2400" b="1" dirty="0"/>
              <a:t>Selecting</a:t>
            </a:r>
            <a:r>
              <a:rPr lang="en-US" sz="2400" dirty="0"/>
              <a:t> a node (not a folder) in the API Pane causes the API insertion text for the selected node to be displayed in the API preview bar.</a:t>
            </a:r>
          </a:p>
          <a:p>
            <a:pPr eaLnBrk="1" hangingPunct="1"/>
            <a:r>
              <a:rPr lang="en-US" sz="2400" b="1" dirty="0"/>
              <a:t>Double-clicking</a:t>
            </a:r>
            <a:r>
              <a:rPr lang="en-US" sz="2400" dirty="0"/>
              <a:t> on a node in the API Pane causes its API text to be inserted at the </a:t>
            </a:r>
            <a:r>
              <a:rPr lang="en-US" sz="2400" b="1" dirty="0"/>
              <a:t>current cursor position</a:t>
            </a:r>
            <a:r>
              <a:rPr lang="en-US" sz="2400" dirty="0"/>
              <a:t> in the Editor Pane.  </a:t>
            </a:r>
          </a:p>
          <a:p>
            <a:pPr lvl="1" eaLnBrk="1" hangingPunct="1"/>
            <a:r>
              <a:rPr lang="en-US" sz="2000" dirty="0"/>
              <a:t>The same can be accomplished by selecting a node in the API and then selecting the </a:t>
            </a:r>
            <a:r>
              <a:rPr lang="en-US" sz="2000" b="1" dirty="0"/>
              <a:t>Insert in Script</a:t>
            </a:r>
            <a:r>
              <a:rPr lang="en-US" sz="2000" dirty="0"/>
              <a:t> button under the API Pane.</a:t>
            </a:r>
          </a:p>
          <a:p>
            <a:pPr eaLnBrk="1" hangingPunct="1">
              <a:lnSpc>
                <a:spcPct val="90000"/>
              </a:lnSpc>
              <a:spcBef>
                <a:spcPct val="50000"/>
              </a:spcBef>
            </a:pPr>
            <a:r>
              <a:rPr lang="en-US" sz="2400" b="1" dirty="0"/>
              <a:t>Dragging</a:t>
            </a:r>
            <a:r>
              <a:rPr lang="en-US" sz="2400" dirty="0"/>
              <a:t> a node in the API Pane to some position in the Editor Pane causes its API text to be inserted </a:t>
            </a:r>
            <a:r>
              <a:rPr lang="en-US" sz="2400" b="1" dirty="0"/>
              <a:t>at that location</a:t>
            </a:r>
            <a:r>
              <a:rPr lang="en-US" sz="2400" dirty="0"/>
              <a:t> in the Editor Pane.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3600"/>
              <a:t>State Variable Editor API Pane Example</a:t>
            </a:r>
            <a:endParaRPr lang="en-US" sz="4400"/>
          </a:p>
        </p:txBody>
      </p:sp>
      <p:pic>
        <p:nvPicPr>
          <p:cNvPr id="4" name="Picture 3">
            <a:extLst>
              <a:ext uri="{FF2B5EF4-FFF2-40B4-BE49-F238E27FC236}">
                <a16:creationId xmlns:a16="http://schemas.microsoft.com/office/drawing/2014/main" id="{2BBC3842-04B7-4A11-9595-15D580C3FDFA}"/>
              </a:ext>
            </a:extLst>
          </p:cNvPr>
          <p:cNvPicPr>
            <a:picLocks noChangeAspect="1"/>
          </p:cNvPicPr>
          <p:nvPr/>
        </p:nvPicPr>
        <p:blipFill>
          <a:blip r:embed="rId3"/>
          <a:stretch>
            <a:fillRect/>
          </a:stretch>
        </p:blipFill>
        <p:spPr>
          <a:xfrm>
            <a:off x="548291" y="1378752"/>
            <a:ext cx="8047417" cy="5403048"/>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z="3600"/>
              <a:t>Creating New Scripted Rules</a:t>
            </a:r>
            <a:endParaRPr lang="en-US" sz="4400"/>
          </a:p>
        </p:txBody>
      </p:sp>
      <p:sp>
        <p:nvSpPr>
          <p:cNvPr id="20483" name="Rectangle 3"/>
          <p:cNvSpPr>
            <a:spLocks noGrp="1" noChangeArrowheads="1"/>
          </p:cNvSpPr>
          <p:nvPr>
            <p:ph type="body" idx="1"/>
          </p:nvPr>
        </p:nvSpPr>
        <p:spPr>
          <a:xfrm>
            <a:off x="457200" y="1828800"/>
            <a:ext cx="8305800" cy="4302125"/>
          </a:xfrm>
        </p:spPr>
        <p:txBody>
          <a:bodyPr/>
          <a:lstStyle/>
          <a:p>
            <a:pPr eaLnBrk="1" hangingPunct="1"/>
            <a:r>
              <a:rPr lang="en-US" sz="2800"/>
              <a:t>To create a Scripted Rule:</a:t>
            </a:r>
          </a:p>
          <a:p>
            <a:pPr lvl="1" eaLnBrk="1" hangingPunct="1"/>
            <a:r>
              <a:rPr lang="en-US" sz="2400">
                <a:sym typeface="Wingdings" pitchFamily="2" charset="2"/>
              </a:rPr>
              <a:t>Open the Reservoir Editor to the Zone-Rules tab of the Operations tab.</a:t>
            </a:r>
          </a:p>
          <a:p>
            <a:pPr lvl="1" eaLnBrk="1" hangingPunct="1"/>
            <a:r>
              <a:rPr lang="en-US" sz="2400">
                <a:sym typeface="Wingdings" pitchFamily="2" charset="2"/>
              </a:rPr>
              <a:t>Right-click the desired zone and select </a:t>
            </a:r>
            <a:r>
              <a:rPr lang="en-US" sz="2400" b="1">
                <a:sym typeface="Wingdings" pitchFamily="2" charset="2"/>
              </a:rPr>
              <a:t>Add New Rule…</a:t>
            </a:r>
            <a:r>
              <a:rPr lang="en-US" sz="2400">
                <a:sym typeface="Wingdings" pitchFamily="2" charset="2"/>
              </a:rPr>
              <a:t> from the context menu.</a:t>
            </a:r>
          </a:p>
          <a:p>
            <a:pPr lvl="1" eaLnBrk="1" hangingPunct="1"/>
            <a:r>
              <a:rPr lang="en-US" sz="2400">
                <a:sym typeface="Wingdings" pitchFamily="2" charset="2"/>
              </a:rPr>
              <a:t>Enter the desired name and select the desired release element in the New Operating Rule dialog.</a:t>
            </a:r>
          </a:p>
          <a:p>
            <a:pPr lvl="2" eaLnBrk="1" hangingPunct="1"/>
            <a:r>
              <a:rPr lang="en-US" sz="2100">
                <a:sym typeface="Wingdings" pitchFamily="2" charset="2"/>
              </a:rPr>
              <a:t>Select </a:t>
            </a:r>
            <a:r>
              <a:rPr lang="en-US" sz="2100" b="1">
                <a:sym typeface="Wingdings" pitchFamily="2" charset="2"/>
              </a:rPr>
              <a:t>Script</a:t>
            </a:r>
            <a:r>
              <a:rPr lang="en-US" sz="2100">
                <a:sym typeface="Wingdings" pitchFamily="2" charset="2"/>
              </a:rPr>
              <a:t> for the Rule Type.</a:t>
            </a:r>
          </a:p>
          <a:p>
            <a:pPr lvl="1" eaLnBrk="1" hangingPunct="1"/>
            <a:r>
              <a:rPr lang="en-US" sz="2400">
                <a:sym typeface="Wingdings" pitchFamily="2" charset="2"/>
              </a:rPr>
              <a:t>Press the </a:t>
            </a:r>
            <a:r>
              <a:rPr lang="en-US" sz="2400" b="1">
                <a:sym typeface="Wingdings" pitchFamily="2" charset="2"/>
              </a:rPr>
              <a:t>OK</a:t>
            </a:r>
            <a:r>
              <a:rPr lang="en-US" sz="2400">
                <a:sym typeface="Wingdings" pitchFamily="2" charset="2"/>
              </a:rPr>
              <a:t> button.</a:t>
            </a:r>
          </a:p>
          <a:p>
            <a:pPr lvl="1" eaLnBrk="1" hangingPunct="1"/>
            <a:r>
              <a:rPr lang="en-US" sz="2400">
                <a:sym typeface="Wingdings" pitchFamily="2" charset="2"/>
              </a:rPr>
              <a:t>Edit and check syntax as with a State Variable.</a:t>
            </a:r>
          </a:p>
          <a:p>
            <a:pPr lvl="1" eaLnBrk="1" hangingPunct="1"/>
            <a:endParaRPr lang="en-US" sz="2400">
              <a:sym typeface="Wingdings" pitchFamily="2" charset="2"/>
            </a:endParaRPr>
          </a:p>
          <a:p>
            <a:pPr lvl="1" eaLnBrk="1" hangingPunct="1"/>
            <a:endParaRPr lang="en-US" sz="2400"/>
          </a:p>
          <a:p>
            <a:pPr eaLnBrk="1" hangingPunct="1"/>
            <a:endParaRPr lang="en-US" sz="2800"/>
          </a:p>
          <a:p>
            <a:pPr lvl="1" eaLnBrk="1" hangingPunct="1"/>
            <a:endParaRPr lang="en-US" sz="240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z="3600"/>
              <a:t>Editing Existing Scripted Rules</a:t>
            </a:r>
            <a:endParaRPr lang="en-US" sz="4400"/>
          </a:p>
        </p:txBody>
      </p:sp>
      <p:sp>
        <p:nvSpPr>
          <p:cNvPr id="21507" name="Rectangle 3"/>
          <p:cNvSpPr>
            <a:spLocks noGrp="1" noChangeArrowheads="1"/>
          </p:cNvSpPr>
          <p:nvPr>
            <p:ph type="body" idx="1"/>
          </p:nvPr>
        </p:nvSpPr>
        <p:spPr>
          <a:xfrm>
            <a:off x="457200" y="1828800"/>
            <a:ext cx="8305800" cy="4302125"/>
          </a:xfrm>
        </p:spPr>
        <p:txBody>
          <a:bodyPr/>
          <a:lstStyle/>
          <a:p>
            <a:pPr eaLnBrk="1" hangingPunct="1"/>
            <a:r>
              <a:rPr lang="en-US" sz="2800">
                <a:sym typeface="Wingdings" pitchFamily="2" charset="2"/>
              </a:rPr>
              <a:t>To edit an existing Scripted Rule:</a:t>
            </a:r>
          </a:p>
          <a:p>
            <a:pPr lvl="1" eaLnBrk="1" hangingPunct="1"/>
            <a:r>
              <a:rPr lang="en-US" sz="2400">
                <a:sym typeface="Wingdings" pitchFamily="2" charset="2"/>
              </a:rPr>
              <a:t>Select the desired rule in the Zone-Rules tab of the Operations tab of the Reservoir Editor.</a:t>
            </a:r>
          </a:p>
          <a:p>
            <a:pPr lvl="1" eaLnBrk="1" hangingPunct="1"/>
            <a:r>
              <a:rPr lang="en-US" sz="2400">
                <a:sym typeface="Wingdings" pitchFamily="2" charset="2"/>
              </a:rPr>
              <a:t>Edit the script as desired.  The editor is similar to the State Variable editor. </a:t>
            </a:r>
          </a:p>
          <a:p>
            <a:pPr lvl="1" eaLnBrk="1" hangingPunct="1"/>
            <a:endParaRPr lang="en-US" sz="2400">
              <a:sym typeface="Wingdings" pitchFamily="2" charset="2"/>
            </a:endParaRPr>
          </a:p>
          <a:p>
            <a:pPr lvl="1" eaLnBrk="1" hangingPunct="1"/>
            <a:endParaRPr lang="en-US" sz="2400"/>
          </a:p>
          <a:p>
            <a:pPr eaLnBrk="1" hangingPunct="1"/>
            <a:endParaRPr lang="en-US" sz="2800"/>
          </a:p>
          <a:p>
            <a:pPr lvl="1" eaLnBrk="1" hangingPunct="1"/>
            <a:endParaRPr lang="en-US" sz="240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sz="3600"/>
              <a:t>Creating Scripted Rule Example</a:t>
            </a:r>
            <a:endParaRPr lang="en-US" sz="4400"/>
          </a:p>
        </p:txBody>
      </p:sp>
      <p:sp>
        <p:nvSpPr>
          <p:cNvPr id="22531" name="Rectangle 3"/>
          <p:cNvSpPr>
            <a:spLocks noGrp="1" noChangeArrowheads="1"/>
          </p:cNvSpPr>
          <p:nvPr>
            <p:ph type="body" idx="1"/>
          </p:nvPr>
        </p:nvSpPr>
        <p:spPr>
          <a:xfrm>
            <a:off x="457200" y="1828800"/>
            <a:ext cx="8305800" cy="4302125"/>
          </a:xfrm>
        </p:spPr>
        <p:txBody>
          <a:bodyPr/>
          <a:lstStyle/>
          <a:p>
            <a:pPr eaLnBrk="1" hangingPunct="1"/>
            <a:endParaRPr lang="en-US"/>
          </a:p>
          <a:p>
            <a:pPr eaLnBrk="1" hangingPunct="1"/>
            <a:endParaRPr lang="en-US"/>
          </a:p>
          <a:p>
            <a:pPr lvl="1" eaLnBrk="1" hangingPunct="1"/>
            <a:endParaRPr lang="en-US"/>
          </a:p>
        </p:txBody>
      </p:sp>
      <p:pic>
        <p:nvPicPr>
          <p:cNvPr id="2" name="Picture 1"/>
          <p:cNvPicPr>
            <a:picLocks noChangeAspect="1"/>
          </p:cNvPicPr>
          <p:nvPr/>
        </p:nvPicPr>
        <p:blipFill>
          <a:blip r:embed="rId3"/>
          <a:stretch>
            <a:fillRect/>
          </a:stretch>
        </p:blipFill>
        <p:spPr>
          <a:xfrm>
            <a:off x="838200" y="1533838"/>
            <a:ext cx="2838095" cy="5009524"/>
          </a:xfrm>
          <a:prstGeom prst="rect">
            <a:avLst/>
          </a:prstGeom>
        </p:spPr>
      </p:pic>
      <p:pic>
        <p:nvPicPr>
          <p:cNvPr id="3074" name="Picture 2" descr="C:\Users\q0hecdlb\AppData\Local\Temp\2\SNAGHTML23fd7b15.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1000" y="2209800"/>
            <a:ext cx="4438650" cy="217170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sz="3600" dirty="0"/>
              <a:t>Two Categories of Scripts – 1 of 2</a:t>
            </a:r>
          </a:p>
        </p:txBody>
      </p:sp>
      <p:sp>
        <p:nvSpPr>
          <p:cNvPr id="6147" name="Rectangle 3"/>
          <p:cNvSpPr>
            <a:spLocks noGrp="1" noChangeArrowheads="1"/>
          </p:cNvSpPr>
          <p:nvPr>
            <p:ph type="body" idx="1"/>
          </p:nvPr>
        </p:nvSpPr>
        <p:spPr/>
        <p:txBody>
          <a:bodyPr/>
          <a:lstStyle/>
          <a:p>
            <a:r>
              <a:rPr lang="en-US" dirty="0"/>
              <a:t>Scripts executed </a:t>
            </a:r>
            <a:r>
              <a:rPr lang="en-US" b="1" dirty="0"/>
              <a:t>outside</a:t>
            </a:r>
            <a:r>
              <a:rPr lang="en-US" dirty="0"/>
              <a:t> simulations</a:t>
            </a:r>
          </a:p>
          <a:p>
            <a:pPr lvl="1"/>
            <a:r>
              <a:rPr lang="en-US" dirty="0"/>
              <a:t>These scripts can:</a:t>
            </a:r>
          </a:p>
          <a:p>
            <a:pPr lvl="2"/>
            <a:r>
              <a:rPr lang="en-US" sz="2600" dirty="0"/>
              <a:t>Pre-process data for simulations</a:t>
            </a:r>
          </a:p>
          <a:p>
            <a:pPr lvl="2"/>
            <a:r>
              <a:rPr lang="en-US" sz="2600" dirty="0"/>
              <a:t>Run simulations (some or all alternatives)</a:t>
            </a:r>
          </a:p>
          <a:p>
            <a:pPr lvl="2"/>
            <a:r>
              <a:rPr lang="en-US" sz="2600" dirty="0"/>
              <a:t>Post-process data from simulations, generate plots, reports, </a:t>
            </a:r>
            <a:r>
              <a:rPr lang="en-US" sz="2600" dirty="0" err="1"/>
              <a:t>etc</a:t>
            </a:r>
            <a:r>
              <a:rPr lang="en-US" sz="2600" dirty="0"/>
              <a:t>…</a:t>
            </a:r>
          </a:p>
          <a:p>
            <a:pPr lvl="1"/>
            <a:r>
              <a:rPr lang="en-US" dirty="0"/>
              <a:t>These scripts cannot:</a:t>
            </a:r>
          </a:p>
          <a:p>
            <a:pPr lvl="2"/>
            <a:r>
              <a:rPr lang="en-US" sz="2600" dirty="0"/>
              <a:t>Interact with a running simulation</a:t>
            </a:r>
          </a:p>
        </p:txBody>
      </p:sp>
    </p:spTree>
    <p:extLst>
      <p:ext uri="{BB962C8B-B14F-4D97-AF65-F5344CB8AC3E}">
        <p14:creationId xmlns:p14="http://schemas.microsoft.com/office/powerpoint/2010/main" val="235875338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z="3600"/>
              <a:t>Editing Scripted Rule Example</a:t>
            </a:r>
            <a:endParaRPr lang="en-US" sz="4400"/>
          </a:p>
        </p:txBody>
      </p:sp>
      <p:sp>
        <p:nvSpPr>
          <p:cNvPr id="23555" name="Rectangle 3"/>
          <p:cNvSpPr>
            <a:spLocks noGrp="1" noChangeArrowheads="1"/>
          </p:cNvSpPr>
          <p:nvPr>
            <p:ph type="body" idx="1"/>
          </p:nvPr>
        </p:nvSpPr>
        <p:spPr>
          <a:xfrm>
            <a:off x="457200" y="1828800"/>
            <a:ext cx="8305800" cy="4302125"/>
          </a:xfrm>
        </p:spPr>
        <p:txBody>
          <a:bodyPr/>
          <a:lstStyle/>
          <a:p>
            <a:pPr eaLnBrk="1" hangingPunct="1"/>
            <a:endParaRPr lang="en-US"/>
          </a:p>
          <a:p>
            <a:pPr eaLnBrk="1" hangingPunct="1"/>
            <a:endParaRPr lang="en-US"/>
          </a:p>
          <a:p>
            <a:pPr lvl="1" eaLnBrk="1" hangingPunct="1"/>
            <a:endParaRPr lang="en-US"/>
          </a:p>
        </p:txBody>
      </p:sp>
      <p:pic>
        <p:nvPicPr>
          <p:cNvPr id="4098" name="Picture 2" descr="C:\Users\q0hecdlb\AppData\Local\Temp\2\SNAGHTML24032fc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1371600"/>
            <a:ext cx="6553200" cy="526034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a:t>What is Jython?</a:t>
            </a:r>
          </a:p>
        </p:txBody>
      </p:sp>
      <p:sp>
        <p:nvSpPr>
          <p:cNvPr id="34819" name="Rectangle 3"/>
          <p:cNvSpPr>
            <a:spLocks noGrp="1" noChangeArrowheads="1"/>
          </p:cNvSpPr>
          <p:nvPr>
            <p:ph type="body" idx="1"/>
          </p:nvPr>
        </p:nvSpPr>
        <p:spPr>
          <a:xfrm>
            <a:off x="684213" y="2438400"/>
            <a:ext cx="8083550" cy="4267200"/>
          </a:xfrm>
          <a:noFill/>
        </p:spPr>
        <p:txBody>
          <a:bodyPr/>
          <a:lstStyle/>
          <a:p>
            <a:pPr eaLnBrk="1" hangingPunct="1">
              <a:lnSpc>
                <a:spcPct val="90000"/>
              </a:lnSpc>
              <a:spcBef>
                <a:spcPct val="70000"/>
              </a:spcBef>
            </a:pPr>
            <a:r>
              <a:rPr lang="en-US" sz="2800" u="sng" dirty="0"/>
              <a:t>Jython</a:t>
            </a:r>
            <a:r>
              <a:rPr lang="en-US" sz="2800" dirty="0"/>
              <a:t> is a Java-based implementation of the </a:t>
            </a:r>
            <a:r>
              <a:rPr lang="en-US" sz="2800" u="sng" dirty="0"/>
              <a:t>Python</a:t>
            </a:r>
            <a:r>
              <a:rPr lang="en-US" sz="2800" dirty="0"/>
              <a:t> programming language.  This means:</a:t>
            </a:r>
          </a:p>
          <a:p>
            <a:pPr lvl="1" eaLnBrk="1" hangingPunct="1">
              <a:lnSpc>
                <a:spcPct val="90000"/>
              </a:lnSpc>
              <a:spcBef>
                <a:spcPct val="30000"/>
              </a:spcBef>
            </a:pPr>
            <a:r>
              <a:rPr lang="en-US" sz="2400" dirty="0"/>
              <a:t>You learn the Python language to learn Jython.</a:t>
            </a:r>
          </a:p>
          <a:p>
            <a:pPr lvl="1" eaLnBrk="1" hangingPunct="1">
              <a:lnSpc>
                <a:spcPct val="90000"/>
              </a:lnSpc>
              <a:spcBef>
                <a:spcPct val="30000"/>
              </a:spcBef>
            </a:pPr>
            <a:r>
              <a:rPr lang="en-US" sz="2400" dirty="0"/>
              <a:t>Jython code can work seamlessly with Java code. </a:t>
            </a:r>
          </a:p>
          <a:p>
            <a:pPr eaLnBrk="1" hangingPunct="1">
              <a:lnSpc>
                <a:spcPct val="90000"/>
              </a:lnSpc>
              <a:spcBef>
                <a:spcPct val="70000"/>
              </a:spcBef>
            </a:pPr>
            <a:r>
              <a:rPr lang="en-US" sz="2800" dirty="0"/>
              <a:t>Anybody with programming experience will pick it up quickly.</a:t>
            </a:r>
          </a:p>
          <a:p>
            <a:pPr eaLnBrk="1" hangingPunct="1">
              <a:lnSpc>
                <a:spcPct val="90000"/>
              </a:lnSpc>
              <a:spcBef>
                <a:spcPct val="70000"/>
              </a:spcBef>
            </a:pPr>
            <a:r>
              <a:rPr lang="en-US" sz="2800" dirty="0"/>
              <a:t>Others can quickly become effective by mimicking examples.</a:t>
            </a:r>
          </a:p>
        </p:txBody>
      </p:sp>
      <p:pic>
        <p:nvPicPr>
          <p:cNvPr id="34820" name="Picture 4"/>
          <p:cNvPicPr>
            <a:picLocks noChangeAspect="1" noChangeArrowheads="1"/>
          </p:cNvPicPr>
          <p:nvPr/>
        </p:nvPicPr>
        <p:blipFill>
          <a:blip r:embed="rId3" cstate="print"/>
          <a:srcRect/>
          <a:stretch>
            <a:fillRect/>
          </a:stretch>
        </p:blipFill>
        <p:spPr bwMode="auto">
          <a:xfrm>
            <a:off x="762000" y="1600200"/>
            <a:ext cx="1171575" cy="704850"/>
          </a:xfrm>
          <a:prstGeom prst="rect">
            <a:avLst/>
          </a:prstGeom>
          <a:noFill/>
          <a:ln w="9525" algn="ctr">
            <a:solidFill>
              <a:schemeClr val="tx1"/>
            </a:solidFill>
            <a:miter lim="800000"/>
            <a:headEnd type="none" w="sm" len="sm"/>
            <a:tailEnd type="none" w="sm" len="sm"/>
          </a:ln>
        </p:spPr>
      </p:pic>
      <p:sp>
        <p:nvSpPr>
          <p:cNvPr id="34821" name="Text Box 5"/>
          <p:cNvSpPr txBox="1">
            <a:spLocks noChangeArrowheads="1"/>
          </p:cNvSpPr>
          <p:nvPr/>
        </p:nvSpPr>
        <p:spPr bwMode="auto">
          <a:xfrm>
            <a:off x="2057400" y="1752600"/>
            <a:ext cx="5105400" cy="519113"/>
          </a:xfrm>
          <a:prstGeom prst="rect">
            <a:avLst/>
          </a:prstGeom>
          <a:noFill/>
          <a:ln w="9525" algn="ctr">
            <a:noFill/>
            <a:miter lim="800000"/>
            <a:headEnd type="none" w="sm" len="sm"/>
            <a:tailEnd type="none" w="sm" len="sm"/>
          </a:ln>
        </p:spPr>
        <p:txBody>
          <a:bodyPr>
            <a:spAutoFit/>
          </a:bodyPr>
          <a:lstStyle/>
          <a:p>
            <a:pPr>
              <a:spcBef>
                <a:spcPct val="50000"/>
              </a:spcBef>
            </a:pPr>
            <a:r>
              <a:rPr lang="en-US"/>
              <a:t>http://jython.org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a:t>What is Python?</a:t>
            </a:r>
          </a:p>
        </p:txBody>
      </p:sp>
      <p:sp>
        <p:nvSpPr>
          <p:cNvPr id="35843" name="Rectangle 3"/>
          <p:cNvSpPr>
            <a:spLocks noGrp="1" noChangeArrowheads="1"/>
          </p:cNvSpPr>
          <p:nvPr>
            <p:ph type="body" idx="1"/>
          </p:nvPr>
        </p:nvSpPr>
        <p:spPr>
          <a:xfrm>
            <a:off x="831850" y="2667000"/>
            <a:ext cx="8008938" cy="3886200"/>
          </a:xfrm>
        </p:spPr>
        <p:txBody>
          <a:bodyPr/>
          <a:lstStyle/>
          <a:p>
            <a:pPr eaLnBrk="1" hangingPunct="1"/>
            <a:r>
              <a:rPr lang="en-US"/>
              <a:t>Python is a programming language that is</a:t>
            </a:r>
          </a:p>
          <a:p>
            <a:pPr marL="1428750" lvl="1" eaLnBrk="1" hangingPunct="1"/>
            <a:r>
              <a:rPr lang="en-US"/>
              <a:t>interpreted</a:t>
            </a:r>
          </a:p>
          <a:p>
            <a:pPr marL="1428750" lvl="1" eaLnBrk="1" hangingPunct="1"/>
            <a:r>
              <a:rPr lang="en-US"/>
              <a:t>open source </a:t>
            </a:r>
          </a:p>
          <a:p>
            <a:pPr marL="1428750" lvl="1" eaLnBrk="1" hangingPunct="1"/>
            <a:r>
              <a:rPr lang="en-US"/>
              <a:t>object oriented</a:t>
            </a:r>
          </a:p>
          <a:p>
            <a:pPr eaLnBrk="1" hangingPunct="1"/>
            <a:r>
              <a:rPr lang="en-US"/>
              <a:t>and has</a:t>
            </a:r>
          </a:p>
          <a:p>
            <a:pPr marL="1428750" lvl="1" eaLnBrk="1" hangingPunct="1"/>
            <a:r>
              <a:rPr lang="en-US"/>
              <a:t>simple syntax</a:t>
            </a:r>
          </a:p>
          <a:p>
            <a:pPr marL="1428750" lvl="1" eaLnBrk="1" hangingPunct="1"/>
            <a:r>
              <a:rPr lang="en-US"/>
              <a:t>high level dynamic data types</a:t>
            </a:r>
          </a:p>
        </p:txBody>
      </p:sp>
      <p:pic>
        <p:nvPicPr>
          <p:cNvPr id="35844" name="Picture 7"/>
          <p:cNvPicPr>
            <a:picLocks noChangeAspect="1" noChangeArrowheads="1"/>
          </p:cNvPicPr>
          <p:nvPr/>
        </p:nvPicPr>
        <p:blipFill>
          <a:blip r:embed="rId3" cstate="print"/>
          <a:srcRect/>
          <a:stretch>
            <a:fillRect/>
          </a:stretch>
        </p:blipFill>
        <p:spPr bwMode="auto">
          <a:xfrm>
            <a:off x="904875" y="1752600"/>
            <a:ext cx="1838325" cy="714375"/>
          </a:xfrm>
          <a:prstGeom prst="rect">
            <a:avLst/>
          </a:prstGeom>
          <a:noFill/>
          <a:ln w="9525" algn="ctr">
            <a:solidFill>
              <a:schemeClr val="tx1"/>
            </a:solidFill>
            <a:miter lim="800000"/>
            <a:headEnd type="none" w="sm" len="sm"/>
            <a:tailEnd type="none" w="sm" len="sm"/>
          </a:ln>
        </p:spPr>
      </p:pic>
      <p:sp>
        <p:nvSpPr>
          <p:cNvPr id="35845" name="Text Box 9"/>
          <p:cNvSpPr txBox="1">
            <a:spLocks noChangeArrowheads="1"/>
          </p:cNvSpPr>
          <p:nvPr/>
        </p:nvSpPr>
        <p:spPr bwMode="auto">
          <a:xfrm>
            <a:off x="2895600" y="1919288"/>
            <a:ext cx="5105400" cy="519112"/>
          </a:xfrm>
          <a:prstGeom prst="rect">
            <a:avLst/>
          </a:prstGeom>
          <a:noFill/>
          <a:ln w="9525" algn="ctr">
            <a:noFill/>
            <a:miter lim="800000"/>
            <a:headEnd type="none" w="sm" len="sm"/>
            <a:tailEnd type="none" w="sm" len="sm"/>
          </a:ln>
        </p:spPr>
        <p:txBody>
          <a:bodyPr>
            <a:spAutoFit/>
          </a:bodyPr>
          <a:lstStyle/>
          <a:p>
            <a:r>
              <a:rPr lang="en-US"/>
              <a:t>http://python.org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jythonbook"/>
          <p:cNvPicPr>
            <a:picLocks noChangeAspect="1" noChangeArrowheads="1"/>
          </p:cNvPicPr>
          <p:nvPr/>
        </p:nvPicPr>
        <p:blipFill>
          <a:blip r:embed="rId3" cstate="print"/>
          <a:srcRect/>
          <a:stretch>
            <a:fillRect/>
          </a:stretch>
        </p:blipFill>
        <p:spPr bwMode="auto">
          <a:xfrm>
            <a:off x="4953000" y="2057400"/>
            <a:ext cx="3390900" cy="4495800"/>
          </a:xfrm>
          <a:prstGeom prst="rect">
            <a:avLst/>
          </a:prstGeom>
          <a:noFill/>
          <a:ln w="9525">
            <a:noFill/>
            <a:miter lim="800000"/>
            <a:headEnd/>
            <a:tailEnd/>
          </a:ln>
        </p:spPr>
      </p:pic>
      <p:pic>
        <p:nvPicPr>
          <p:cNvPr id="36867" name="Picture 3" descr="pythonbook"/>
          <p:cNvPicPr>
            <a:picLocks noChangeAspect="1" noChangeArrowheads="1"/>
          </p:cNvPicPr>
          <p:nvPr/>
        </p:nvPicPr>
        <p:blipFill>
          <a:blip r:embed="rId4" cstate="print"/>
          <a:srcRect/>
          <a:stretch>
            <a:fillRect/>
          </a:stretch>
        </p:blipFill>
        <p:spPr bwMode="auto">
          <a:xfrm>
            <a:off x="990600" y="2057400"/>
            <a:ext cx="3429000" cy="4510088"/>
          </a:xfrm>
          <a:prstGeom prst="rect">
            <a:avLst/>
          </a:prstGeom>
          <a:noFill/>
          <a:ln w="9525">
            <a:noFill/>
            <a:miter lim="800000"/>
            <a:headEnd/>
            <a:tailEnd/>
          </a:ln>
        </p:spPr>
      </p:pic>
      <p:sp>
        <p:nvSpPr>
          <p:cNvPr id="36868" name="Rectangle 4"/>
          <p:cNvSpPr>
            <a:spLocks noGrp="1" noChangeArrowheads="1"/>
          </p:cNvSpPr>
          <p:nvPr>
            <p:ph type="title"/>
          </p:nvPr>
        </p:nvSpPr>
        <p:spPr/>
        <p:txBody>
          <a:bodyPr/>
          <a:lstStyle/>
          <a:p>
            <a:pPr eaLnBrk="1" hangingPunct="1"/>
            <a:r>
              <a:rPr lang="en-US"/>
              <a:t>Some Books Available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sz="3600"/>
              <a:t>Review</a:t>
            </a:r>
          </a:p>
        </p:txBody>
      </p:sp>
      <p:sp>
        <p:nvSpPr>
          <p:cNvPr id="37891" name="Rectangle 3"/>
          <p:cNvSpPr>
            <a:spLocks noGrp="1" noChangeArrowheads="1"/>
          </p:cNvSpPr>
          <p:nvPr>
            <p:ph type="body" idx="1"/>
          </p:nvPr>
        </p:nvSpPr>
        <p:spPr/>
        <p:txBody>
          <a:bodyPr/>
          <a:lstStyle/>
          <a:p>
            <a:pPr eaLnBrk="1" hangingPunct="1"/>
            <a:r>
              <a:rPr lang="en-US"/>
              <a:t>Scripts Executed </a:t>
            </a:r>
            <a:r>
              <a:rPr lang="en-US" i="1"/>
              <a:t>During</a:t>
            </a:r>
            <a:r>
              <a:rPr lang="en-US"/>
              <a:t> Simulations</a:t>
            </a:r>
          </a:p>
          <a:p>
            <a:pPr lvl="1" eaLnBrk="1" hangingPunct="1"/>
            <a:r>
              <a:rPr lang="en-US"/>
              <a:t>State Variable Scripts</a:t>
            </a:r>
          </a:p>
          <a:p>
            <a:pPr lvl="1" eaLnBrk="1" hangingPunct="1"/>
            <a:r>
              <a:rPr lang="en-US"/>
              <a:t>Scripted Rule Scripts</a:t>
            </a:r>
          </a:p>
          <a:p>
            <a:pPr eaLnBrk="1" hangingPunct="1"/>
            <a:r>
              <a:rPr lang="en-US"/>
              <a:t>Scripts Executed </a:t>
            </a:r>
            <a:r>
              <a:rPr lang="en-US" i="1"/>
              <a:t>Outside</a:t>
            </a:r>
            <a:r>
              <a:rPr lang="en-US"/>
              <a:t> Simulations</a:t>
            </a:r>
          </a:p>
          <a:p>
            <a:pPr lvl="1" eaLnBrk="1" hangingPunct="1"/>
            <a:r>
              <a:rPr lang="en-US"/>
              <a:t>Static Scripts</a:t>
            </a:r>
          </a:p>
          <a:p>
            <a:pPr eaLnBrk="1" hangingPunct="1"/>
            <a:r>
              <a:rPr lang="en-US"/>
              <a:t>Jython</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sz="3600"/>
              <a:t>Scripts Executed Outside Simulations</a:t>
            </a:r>
          </a:p>
        </p:txBody>
      </p:sp>
      <p:sp>
        <p:nvSpPr>
          <p:cNvPr id="24579" name="Rectangle 3"/>
          <p:cNvSpPr>
            <a:spLocks noGrp="1" noChangeArrowheads="1"/>
          </p:cNvSpPr>
          <p:nvPr>
            <p:ph type="body" idx="1"/>
          </p:nvPr>
        </p:nvSpPr>
        <p:spPr/>
        <p:txBody>
          <a:bodyPr/>
          <a:lstStyle/>
          <a:p>
            <a:pPr eaLnBrk="1" hangingPunct="1"/>
            <a:r>
              <a:rPr lang="en-US" sz="2400" dirty="0"/>
              <a:t>There is only one type of script executed outside simulations, which we call </a:t>
            </a:r>
            <a:r>
              <a:rPr lang="en-US" sz="2400" b="1" i="1" dirty="0">
                <a:solidFill>
                  <a:srgbClr val="CC3300"/>
                </a:solidFill>
              </a:rPr>
              <a:t>static </a:t>
            </a:r>
            <a:r>
              <a:rPr lang="en-US" sz="2400" dirty="0"/>
              <a:t>or </a:t>
            </a:r>
            <a:r>
              <a:rPr lang="en-US" sz="2400" b="1" i="1" dirty="0">
                <a:solidFill>
                  <a:srgbClr val="C00000"/>
                </a:solidFill>
              </a:rPr>
              <a:t>utility</a:t>
            </a:r>
            <a:r>
              <a:rPr lang="en-US" sz="2400" dirty="0"/>
              <a:t> scripts.</a:t>
            </a:r>
          </a:p>
          <a:p>
            <a:pPr eaLnBrk="1" hangingPunct="1"/>
            <a:r>
              <a:rPr lang="en-US" sz="2400" dirty="0"/>
              <a:t>Static scripts resemble HEC-</a:t>
            </a:r>
            <a:r>
              <a:rPr lang="en-US" sz="2400" dirty="0" err="1"/>
              <a:t>DSSVue</a:t>
            </a:r>
            <a:r>
              <a:rPr lang="en-US" sz="2400" dirty="0"/>
              <a:t> scripts:</a:t>
            </a:r>
          </a:p>
          <a:p>
            <a:pPr lvl="1" eaLnBrk="1" hangingPunct="1"/>
            <a:r>
              <a:rPr lang="en-US" sz="2000" dirty="0"/>
              <a:t>They can be executed from the Script Selector, Script Pane, or Script Editor.</a:t>
            </a:r>
          </a:p>
          <a:p>
            <a:pPr lvl="1" eaLnBrk="1" hangingPunct="1"/>
            <a:r>
              <a:rPr lang="en-US" sz="2000" dirty="0"/>
              <a:t>They are edited and tested in the Script Editor.</a:t>
            </a:r>
          </a:p>
          <a:p>
            <a:pPr lvl="1" eaLnBrk="1" hangingPunct="1"/>
            <a:r>
              <a:rPr lang="en-US" sz="2000" dirty="0"/>
              <a:t>Their location in the Tree Pane of the Script Editor corresponds to a file on disk.</a:t>
            </a:r>
          </a:p>
          <a:p>
            <a:pPr eaLnBrk="1" hangingPunct="1"/>
            <a:r>
              <a:rPr lang="en-US" sz="2400" dirty="0"/>
              <a:t>Static scripts go beyond HEC-</a:t>
            </a:r>
            <a:r>
              <a:rPr lang="en-US" sz="2400" dirty="0" err="1"/>
              <a:t>DSSVue</a:t>
            </a:r>
            <a:r>
              <a:rPr lang="en-US" sz="2400" dirty="0"/>
              <a:t> scripts:</a:t>
            </a:r>
          </a:p>
          <a:p>
            <a:pPr lvl="1" eaLnBrk="1" hangingPunct="1"/>
            <a:r>
              <a:rPr lang="en-US" sz="2000" dirty="0"/>
              <a:t>Script location in the Tree Pane determines script visibility.</a:t>
            </a:r>
          </a:p>
          <a:p>
            <a:pPr lvl="1" eaLnBrk="1" hangingPunct="1"/>
            <a:r>
              <a:rPr lang="en-US" sz="2000" dirty="0"/>
              <a:t>Scripts can have knowledge of the current module and current simulation.</a:t>
            </a:r>
          </a:p>
          <a:p>
            <a:pPr lvl="1" eaLnBrk="1" hangingPunct="1"/>
            <a:endParaRPr lang="en-US" sz="2000" dirty="0"/>
          </a:p>
        </p:txBody>
      </p:sp>
    </p:spTree>
    <p:extLst>
      <p:ext uri="{BB962C8B-B14F-4D97-AF65-F5344CB8AC3E}">
        <p14:creationId xmlns:p14="http://schemas.microsoft.com/office/powerpoint/2010/main" val="12189814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a:t>The Script Selector</a:t>
            </a:r>
          </a:p>
        </p:txBody>
      </p:sp>
      <p:sp>
        <p:nvSpPr>
          <p:cNvPr id="25603" name="Rectangle 3"/>
          <p:cNvSpPr>
            <a:spLocks noGrp="1" noChangeArrowheads="1"/>
          </p:cNvSpPr>
          <p:nvPr>
            <p:ph type="body" idx="1"/>
          </p:nvPr>
        </p:nvSpPr>
        <p:spPr>
          <a:xfrm>
            <a:off x="609600" y="1543050"/>
            <a:ext cx="5105400" cy="5010150"/>
          </a:xfrm>
        </p:spPr>
        <p:txBody>
          <a:bodyPr/>
          <a:lstStyle/>
          <a:p>
            <a:r>
              <a:rPr lang="en-US" sz="2400" dirty="0"/>
              <a:t>The Script Selector is accessed by the </a:t>
            </a:r>
            <a:r>
              <a:rPr lang="en-US" sz="2400" b="1" dirty="0" err="1"/>
              <a:t>Tools</a:t>
            </a:r>
            <a:r>
              <a:rPr lang="en-US" sz="2400" b="1" dirty="0" err="1">
                <a:sym typeface="Wingdings" pitchFamily="2" charset="2"/>
              </a:rPr>
              <a:t>Scripts</a:t>
            </a:r>
            <a:r>
              <a:rPr lang="en-US" sz="2400" b="1" dirty="0">
                <a:sym typeface="Wingdings" pitchFamily="2" charset="2"/>
              </a:rPr>
              <a:t> </a:t>
            </a:r>
            <a:r>
              <a:rPr lang="en-US" sz="2400" dirty="0">
                <a:sym typeface="Wingdings" pitchFamily="2" charset="2"/>
              </a:rPr>
              <a:t>menu item in any module.</a:t>
            </a:r>
          </a:p>
          <a:p>
            <a:r>
              <a:rPr lang="en-US" sz="2400" dirty="0">
                <a:sym typeface="Wingdings" pitchFamily="2" charset="2"/>
              </a:rPr>
              <a:t>The Script Selector is titled according to the current module.</a:t>
            </a:r>
          </a:p>
          <a:p>
            <a:r>
              <a:rPr lang="en-US" sz="2400" dirty="0">
                <a:sym typeface="Wingdings" pitchFamily="2" charset="2"/>
              </a:rPr>
              <a:t>Execute a script by pressing its button.</a:t>
            </a:r>
            <a:endParaRPr lang="en-US" sz="2400" dirty="0"/>
          </a:p>
        </p:txBody>
      </p:sp>
      <p:pic>
        <p:nvPicPr>
          <p:cNvPr id="2" name="Picture 1"/>
          <p:cNvPicPr>
            <a:picLocks noChangeAspect="1"/>
          </p:cNvPicPr>
          <p:nvPr/>
        </p:nvPicPr>
        <p:blipFill>
          <a:blip r:embed="rId3"/>
          <a:stretch>
            <a:fillRect/>
          </a:stretch>
        </p:blipFill>
        <p:spPr>
          <a:xfrm>
            <a:off x="1295400" y="4386769"/>
            <a:ext cx="4231449" cy="2190750"/>
          </a:xfrm>
          <a:prstGeom prst="rect">
            <a:avLst/>
          </a:prstGeom>
          <a:ln>
            <a:solidFill>
              <a:schemeClr val="accent1"/>
            </a:solidFill>
          </a:ln>
        </p:spPr>
      </p:pic>
      <p:pic>
        <p:nvPicPr>
          <p:cNvPr id="5122" name="Picture 2" descr="C:\Users\q0hecdlb\AppData\Local\Temp\2\SNAGHTML2404fabf.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5000" y="1543050"/>
            <a:ext cx="3127375" cy="33451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89213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type="body" idx="1"/>
          </p:nvPr>
        </p:nvSpPr>
        <p:spPr/>
        <p:txBody>
          <a:bodyPr/>
          <a:lstStyle/>
          <a:p>
            <a:pPr eaLnBrk="1" hangingPunct="1"/>
            <a:r>
              <a:rPr lang="en-US" sz="2400"/>
              <a:t>The Script Editor is accessed by the </a:t>
            </a:r>
            <a:r>
              <a:rPr lang="en-US" sz="2400" b="1"/>
              <a:t>Tools</a:t>
            </a:r>
            <a:r>
              <a:rPr lang="en-US" sz="2400" b="1">
                <a:sym typeface="Wingdings" pitchFamily="2" charset="2"/>
              </a:rPr>
              <a:t>Script Editor…</a:t>
            </a:r>
            <a:r>
              <a:rPr lang="en-US" sz="2400">
                <a:sym typeface="Wingdings" pitchFamily="2" charset="2"/>
              </a:rPr>
              <a:t> menu item on the HEC-ResSim menu bar, or by </a:t>
            </a:r>
            <a:r>
              <a:rPr lang="en-US" sz="2400" b="1"/>
              <a:t>Script</a:t>
            </a:r>
            <a:r>
              <a:rPr lang="en-US" sz="2400" b="1">
                <a:sym typeface="Wingdings" pitchFamily="2" charset="2"/>
              </a:rPr>
              <a:t>Script Editor</a:t>
            </a:r>
            <a:r>
              <a:rPr lang="en-US" sz="2400">
                <a:sym typeface="Wingdings" pitchFamily="2" charset="2"/>
              </a:rPr>
              <a:t> menu item on the Script Selector.</a:t>
            </a:r>
            <a:endParaRPr lang="en-US" sz="2400"/>
          </a:p>
          <a:p>
            <a:pPr lvl="1" eaLnBrk="1" hangingPunct="1"/>
            <a:endParaRPr lang="en-US" sz="2000"/>
          </a:p>
        </p:txBody>
      </p:sp>
      <p:sp>
        <p:nvSpPr>
          <p:cNvPr id="26627" name="Rectangle 2"/>
          <p:cNvSpPr>
            <a:spLocks noGrp="1" noChangeArrowheads="1"/>
          </p:cNvSpPr>
          <p:nvPr>
            <p:ph type="title"/>
          </p:nvPr>
        </p:nvSpPr>
        <p:spPr/>
        <p:txBody>
          <a:bodyPr/>
          <a:lstStyle/>
          <a:p>
            <a:pPr eaLnBrk="1" hangingPunct="1"/>
            <a:r>
              <a:rPr lang="en-US" sz="3600"/>
              <a:t>Accessing the Script Editor</a:t>
            </a:r>
            <a:endParaRPr lang="en-US" sz="4400"/>
          </a:p>
        </p:txBody>
      </p:sp>
      <p:pic>
        <p:nvPicPr>
          <p:cNvPr id="6148" name="Picture 4" descr="C:\Users\q0hecdlb\AppData\Local\Temp\2\SNAGHTML2405b048.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8800" y="2819400"/>
            <a:ext cx="3162300" cy="3382461"/>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4"/>
          <a:stretch>
            <a:fillRect/>
          </a:stretch>
        </p:blipFill>
        <p:spPr>
          <a:xfrm>
            <a:off x="731166" y="3048000"/>
            <a:ext cx="4786069" cy="2438400"/>
          </a:xfrm>
          <a:prstGeom prst="rect">
            <a:avLst/>
          </a:prstGeom>
        </p:spPr>
      </p:pic>
    </p:spTree>
    <p:extLst>
      <p:ext uri="{BB962C8B-B14F-4D97-AF65-F5344CB8AC3E}">
        <p14:creationId xmlns:p14="http://schemas.microsoft.com/office/powerpoint/2010/main" val="5330132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q0hecdlb\AppData\Local\Temp\2\SNAGHTML2407b19f.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1069" y="1921749"/>
            <a:ext cx="8073192" cy="4462302"/>
          </a:xfrm>
          <a:prstGeom prst="rect">
            <a:avLst/>
          </a:prstGeom>
          <a:noFill/>
          <a:extLst>
            <a:ext uri="{909E8E84-426E-40DD-AFC4-6F175D3DCCD1}">
              <a14:hiddenFill xmlns:a14="http://schemas.microsoft.com/office/drawing/2010/main">
                <a:solidFill>
                  <a:srgbClr val="FFFFFF"/>
                </a:solidFill>
              </a14:hiddenFill>
            </a:ext>
          </a:extLst>
        </p:spPr>
      </p:pic>
      <p:sp>
        <p:nvSpPr>
          <p:cNvPr id="27651" name="Rectangle 2"/>
          <p:cNvSpPr>
            <a:spLocks noGrp="1" noChangeArrowheads="1"/>
          </p:cNvSpPr>
          <p:nvPr>
            <p:ph type="title"/>
          </p:nvPr>
        </p:nvSpPr>
        <p:spPr/>
        <p:txBody>
          <a:bodyPr/>
          <a:lstStyle/>
          <a:p>
            <a:pPr eaLnBrk="1" hangingPunct="1"/>
            <a:r>
              <a:rPr lang="en-US" sz="3600"/>
              <a:t>The Script Editor</a:t>
            </a:r>
            <a:endParaRPr lang="en-US" sz="4400"/>
          </a:p>
        </p:txBody>
      </p:sp>
      <p:sp>
        <p:nvSpPr>
          <p:cNvPr id="27652" name="AutoShape 9"/>
          <p:cNvSpPr>
            <a:spLocks noChangeArrowheads="1"/>
          </p:cNvSpPr>
          <p:nvPr/>
        </p:nvSpPr>
        <p:spPr bwMode="auto">
          <a:xfrm>
            <a:off x="599698" y="1471773"/>
            <a:ext cx="1524000" cy="381000"/>
          </a:xfrm>
          <a:prstGeom prst="wedgeRoundRectCallout">
            <a:avLst>
              <a:gd name="adj1" fmla="val 27995"/>
              <a:gd name="adj2" fmla="val 212565"/>
              <a:gd name="adj3" fmla="val 16667"/>
            </a:avLst>
          </a:prstGeom>
          <a:solidFill>
            <a:schemeClr val="accent1"/>
          </a:solidFill>
          <a:ln w="12700" cap="sq">
            <a:solidFill>
              <a:schemeClr val="tx1"/>
            </a:solidFill>
            <a:miter lim="800000"/>
            <a:headEnd type="none" w="sm" len="sm"/>
            <a:tailEnd type="none" w="sm" len="sm"/>
          </a:ln>
        </p:spPr>
        <p:txBody>
          <a:bodyPr anchor="ctr"/>
          <a:lstStyle/>
          <a:p>
            <a:pPr algn="ctr" eaLnBrk="0" hangingPunct="0"/>
            <a:r>
              <a:rPr lang="en-US" sz="1800" dirty="0">
                <a:solidFill>
                  <a:schemeClr val="tx1"/>
                </a:solidFill>
                <a:latin typeface="Times New Roman" pitchFamily="18" charset="0"/>
              </a:rPr>
              <a:t>Tree Pane</a:t>
            </a:r>
          </a:p>
        </p:txBody>
      </p:sp>
      <p:sp>
        <p:nvSpPr>
          <p:cNvPr id="27653" name="AutoShape 10"/>
          <p:cNvSpPr>
            <a:spLocks noChangeArrowheads="1"/>
          </p:cNvSpPr>
          <p:nvPr/>
        </p:nvSpPr>
        <p:spPr bwMode="auto">
          <a:xfrm>
            <a:off x="752475" y="3962400"/>
            <a:ext cx="1524000" cy="381000"/>
          </a:xfrm>
          <a:prstGeom prst="wedgeRoundRectCallout">
            <a:avLst>
              <a:gd name="adj1" fmla="val 106042"/>
              <a:gd name="adj2" fmla="val 73750"/>
              <a:gd name="adj3" fmla="val 16667"/>
            </a:avLst>
          </a:prstGeom>
          <a:solidFill>
            <a:schemeClr val="accent1"/>
          </a:solidFill>
          <a:ln w="12700" cap="sq">
            <a:solidFill>
              <a:schemeClr val="tx1"/>
            </a:solidFill>
            <a:miter lim="800000"/>
            <a:headEnd type="none" w="sm" len="sm"/>
            <a:tailEnd type="none" w="sm" len="sm"/>
          </a:ln>
        </p:spPr>
        <p:txBody>
          <a:bodyPr anchor="ctr"/>
          <a:lstStyle/>
          <a:p>
            <a:pPr algn="ctr" eaLnBrk="0" hangingPunct="0"/>
            <a:r>
              <a:rPr lang="en-US" sz="1800">
                <a:solidFill>
                  <a:schemeClr val="tx1"/>
                </a:solidFill>
                <a:latin typeface="Times New Roman" pitchFamily="18" charset="0"/>
              </a:rPr>
              <a:t>Editor Pane</a:t>
            </a:r>
          </a:p>
        </p:txBody>
      </p:sp>
      <p:sp>
        <p:nvSpPr>
          <p:cNvPr id="27654" name="AutoShape 12"/>
          <p:cNvSpPr>
            <a:spLocks noChangeArrowheads="1"/>
          </p:cNvSpPr>
          <p:nvPr/>
        </p:nvSpPr>
        <p:spPr bwMode="auto">
          <a:xfrm>
            <a:off x="2709863" y="1736012"/>
            <a:ext cx="1524000" cy="381000"/>
          </a:xfrm>
          <a:prstGeom prst="wedgeRoundRectCallout">
            <a:avLst>
              <a:gd name="adj1" fmla="val -25634"/>
              <a:gd name="adj2" fmla="val 116759"/>
              <a:gd name="adj3" fmla="val 16667"/>
            </a:avLst>
          </a:prstGeom>
          <a:solidFill>
            <a:schemeClr val="accent1"/>
          </a:solidFill>
          <a:ln w="12700" cap="sq">
            <a:solidFill>
              <a:schemeClr val="tx1"/>
            </a:solidFill>
            <a:miter lim="800000"/>
            <a:headEnd type="none" w="sm" len="sm"/>
            <a:tailEnd type="none" w="sm" len="sm"/>
          </a:ln>
        </p:spPr>
        <p:txBody>
          <a:bodyPr anchor="ctr"/>
          <a:lstStyle/>
          <a:p>
            <a:pPr algn="ctr" eaLnBrk="0" hangingPunct="0"/>
            <a:r>
              <a:rPr lang="en-US" sz="1800">
                <a:solidFill>
                  <a:schemeClr val="tx1"/>
                </a:solidFill>
                <a:latin typeface="Times New Roman" pitchFamily="18" charset="0"/>
              </a:rPr>
              <a:t>Script Name</a:t>
            </a:r>
          </a:p>
        </p:txBody>
      </p:sp>
      <p:sp>
        <p:nvSpPr>
          <p:cNvPr id="27655" name="AutoShape 13"/>
          <p:cNvSpPr>
            <a:spLocks noChangeArrowheads="1"/>
          </p:cNvSpPr>
          <p:nvPr/>
        </p:nvSpPr>
        <p:spPr bwMode="auto">
          <a:xfrm>
            <a:off x="6391275" y="2286000"/>
            <a:ext cx="1524000" cy="381000"/>
          </a:xfrm>
          <a:prstGeom prst="wedgeRoundRectCallout">
            <a:avLst>
              <a:gd name="adj1" fmla="val -74292"/>
              <a:gd name="adj2" fmla="val 90852"/>
              <a:gd name="adj3" fmla="val 16667"/>
            </a:avLst>
          </a:prstGeom>
          <a:solidFill>
            <a:schemeClr val="accent1"/>
          </a:solidFill>
          <a:ln w="12700" cap="sq">
            <a:solidFill>
              <a:schemeClr val="tx1"/>
            </a:solidFill>
            <a:miter lim="800000"/>
            <a:headEnd type="none" w="sm" len="sm"/>
            <a:tailEnd type="none" w="sm" len="sm"/>
          </a:ln>
        </p:spPr>
        <p:txBody>
          <a:bodyPr anchor="ctr"/>
          <a:lstStyle/>
          <a:p>
            <a:pPr algn="ctr" eaLnBrk="0" hangingPunct="0"/>
            <a:r>
              <a:rPr lang="en-US" sz="1800">
                <a:solidFill>
                  <a:schemeClr val="tx1"/>
                </a:solidFill>
                <a:latin typeface="Times New Roman" pitchFamily="18" charset="0"/>
              </a:rPr>
              <a:t>File Name</a:t>
            </a:r>
          </a:p>
        </p:txBody>
      </p:sp>
      <p:sp>
        <p:nvSpPr>
          <p:cNvPr id="27656" name="AutoShape 15"/>
          <p:cNvSpPr>
            <a:spLocks noChangeArrowheads="1"/>
          </p:cNvSpPr>
          <p:nvPr/>
        </p:nvSpPr>
        <p:spPr bwMode="auto">
          <a:xfrm>
            <a:off x="4772025" y="1752600"/>
            <a:ext cx="2209800" cy="381000"/>
          </a:xfrm>
          <a:prstGeom prst="wedgeRoundRectCallout">
            <a:avLst>
              <a:gd name="adj1" fmla="val -40181"/>
              <a:gd name="adj2" fmla="val 198569"/>
              <a:gd name="adj3" fmla="val 16667"/>
            </a:avLst>
          </a:prstGeom>
          <a:solidFill>
            <a:schemeClr val="accent1"/>
          </a:solidFill>
          <a:ln w="12700" cap="sq">
            <a:solidFill>
              <a:schemeClr val="tx1"/>
            </a:solidFill>
            <a:miter lim="800000"/>
            <a:headEnd type="none" w="sm" len="sm"/>
            <a:tailEnd type="none" w="sm" len="sm"/>
          </a:ln>
        </p:spPr>
        <p:txBody>
          <a:bodyPr anchor="ctr"/>
          <a:lstStyle/>
          <a:p>
            <a:pPr algn="ctr" eaLnBrk="0" hangingPunct="0"/>
            <a:r>
              <a:rPr lang="en-US" sz="1800">
                <a:solidFill>
                  <a:schemeClr val="tx1"/>
                </a:solidFill>
                <a:latin typeface="Times New Roman" pitchFamily="18" charset="0"/>
              </a:rPr>
              <a:t>Visibility Switches</a:t>
            </a:r>
          </a:p>
        </p:txBody>
      </p:sp>
      <p:sp>
        <p:nvSpPr>
          <p:cNvPr id="27657" name="AutoShape 16"/>
          <p:cNvSpPr>
            <a:spLocks noChangeArrowheads="1"/>
          </p:cNvSpPr>
          <p:nvPr/>
        </p:nvSpPr>
        <p:spPr bwMode="auto">
          <a:xfrm>
            <a:off x="6708775" y="4953000"/>
            <a:ext cx="2209800" cy="381000"/>
          </a:xfrm>
          <a:prstGeom prst="wedgeRoundRectCallout">
            <a:avLst>
              <a:gd name="adj1" fmla="val 30421"/>
              <a:gd name="adj2" fmla="val 198181"/>
              <a:gd name="adj3" fmla="val 16667"/>
            </a:avLst>
          </a:prstGeom>
          <a:solidFill>
            <a:schemeClr val="accent1"/>
          </a:solidFill>
          <a:ln w="12700" cap="sq">
            <a:solidFill>
              <a:schemeClr val="tx1"/>
            </a:solidFill>
            <a:miter lim="800000"/>
            <a:headEnd type="none" w="sm" len="sm"/>
            <a:tailEnd type="none" w="sm" len="sm"/>
          </a:ln>
        </p:spPr>
        <p:txBody>
          <a:bodyPr anchor="ctr"/>
          <a:lstStyle/>
          <a:p>
            <a:pPr algn="ctr" eaLnBrk="0" hangingPunct="0"/>
            <a:r>
              <a:rPr lang="en-US" sz="1800" dirty="0">
                <a:solidFill>
                  <a:schemeClr val="tx1"/>
                </a:solidFill>
                <a:latin typeface="Times New Roman" pitchFamily="18" charset="0"/>
              </a:rPr>
              <a:t>Dismissal Buttons</a:t>
            </a:r>
          </a:p>
        </p:txBody>
      </p:sp>
      <p:sp>
        <p:nvSpPr>
          <p:cNvPr id="27658" name="AutoShape 18"/>
          <p:cNvSpPr>
            <a:spLocks noChangeArrowheads="1"/>
          </p:cNvSpPr>
          <p:nvPr/>
        </p:nvSpPr>
        <p:spPr bwMode="auto">
          <a:xfrm>
            <a:off x="447675" y="2876550"/>
            <a:ext cx="2057400" cy="381000"/>
          </a:xfrm>
          <a:prstGeom prst="wedgeRoundRectCallout">
            <a:avLst>
              <a:gd name="adj1" fmla="val 66875"/>
              <a:gd name="adj2" fmla="val 195162"/>
              <a:gd name="adj3" fmla="val 16667"/>
            </a:avLst>
          </a:prstGeom>
          <a:solidFill>
            <a:schemeClr val="accent1"/>
          </a:solidFill>
          <a:ln w="12700" cap="sq">
            <a:solidFill>
              <a:schemeClr val="tx1"/>
            </a:solidFill>
            <a:miter lim="800000"/>
            <a:headEnd type="none" w="sm" len="sm"/>
            <a:tailEnd type="none" w="sm" len="sm"/>
          </a:ln>
        </p:spPr>
        <p:txBody>
          <a:bodyPr anchor="ctr"/>
          <a:lstStyle/>
          <a:p>
            <a:pPr algn="ctr" eaLnBrk="0" hangingPunct="0"/>
            <a:r>
              <a:rPr lang="en-US" sz="1800" dirty="0">
                <a:solidFill>
                  <a:schemeClr val="tx1"/>
                </a:solidFill>
                <a:latin typeface="Times New Roman" pitchFamily="18" charset="0"/>
              </a:rPr>
              <a:t>Description Pane</a:t>
            </a:r>
          </a:p>
        </p:txBody>
      </p:sp>
      <p:sp>
        <p:nvSpPr>
          <p:cNvPr id="27659" name="AutoShape 21"/>
          <p:cNvSpPr>
            <a:spLocks noChangeArrowheads="1"/>
          </p:cNvSpPr>
          <p:nvPr/>
        </p:nvSpPr>
        <p:spPr bwMode="auto">
          <a:xfrm>
            <a:off x="490915" y="5010150"/>
            <a:ext cx="2743200" cy="381000"/>
          </a:xfrm>
          <a:prstGeom prst="wedgeRoundRectCallout">
            <a:avLst>
              <a:gd name="adj1" fmla="val -10069"/>
              <a:gd name="adj2" fmla="val 200417"/>
              <a:gd name="adj3" fmla="val 16667"/>
            </a:avLst>
          </a:prstGeom>
          <a:solidFill>
            <a:schemeClr val="accent1"/>
          </a:solidFill>
          <a:ln w="12700" cap="sq">
            <a:solidFill>
              <a:schemeClr val="tx1"/>
            </a:solidFill>
            <a:miter lim="800000"/>
            <a:headEnd type="none" w="sm" len="sm"/>
            <a:tailEnd type="none" w="sm" len="sm"/>
          </a:ln>
        </p:spPr>
        <p:txBody>
          <a:bodyPr anchor="ctr"/>
          <a:lstStyle/>
          <a:p>
            <a:pPr algn="ctr" eaLnBrk="0" hangingPunct="0"/>
            <a:r>
              <a:rPr lang="en-US" sz="1800">
                <a:solidFill>
                  <a:schemeClr val="tx1"/>
                </a:solidFill>
                <a:latin typeface="Times New Roman" pitchFamily="18" charset="0"/>
              </a:rPr>
              <a:t>Edit/Save/Test Buttons</a:t>
            </a:r>
          </a:p>
        </p:txBody>
      </p:sp>
      <p:sp>
        <p:nvSpPr>
          <p:cNvPr id="27660" name="AutoShape 22"/>
          <p:cNvSpPr>
            <a:spLocks noChangeArrowheads="1"/>
          </p:cNvSpPr>
          <p:nvPr/>
        </p:nvSpPr>
        <p:spPr bwMode="auto">
          <a:xfrm>
            <a:off x="3876675" y="3733800"/>
            <a:ext cx="1524000" cy="381000"/>
          </a:xfrm>
          <a:prstGeom prst="wedgeRoundRectCallout">
            <a:avLst>
              <a:gd name="adj1" fmla="val -50181"/>
              <a:gd name="adj2" fmla="val -154958"/>
              <a:gd name="adj3" fmla="val 16667"/>
            </a:avLst>
          </a:prstGeom>
          <a:solidFill>
            <a:schemeClr val="accent1"/>
          </a:solidFill>
          <a:ln w="12700" cap="sq">
            <a:solidFill>
              <a:schemeClr val="tx1"/>
            </a:solidFill>
            <a:miter lim="800000"/>
            <a:headEnd type="none" w="sm" len="sm"/>
            <a:tailEnd type="none" w="sm" len="sm"/>
          </a:ln>
        </p:spPr>
        <p:txBody>
          <a:bodyPr anchor="ctr"/>
          <a:lstStyle/>
          <a:p>
            <a:pPr algn="ctr" eaLnBrk="0" hangingPunct="0"/>
            <a:r>
              <a:rPr lang="en-US" sz="1800">
                <a:solidFill>
                  <a:schemeClr val="tx1"/>
                </a:solidFill>
                <a:latin typeface="Times New Roman" pitchFamily="18" charset="0"/>
              </a:rPr>
              <a:t>Icon Selector</a:t>
            </a:r>
          </a:p>
        </p:txBody>
      </p:sp>
      <p:sp>
        <p:nvSpPr>
          <p:cNvPr id="27661" name="AutoShape 23"/>
          <p:cNvSpPr>
            <a:spLocks noChangeArrowheads="1"/>
          </p:cNvSpPr>
          <p:nvPr/>
        </p:nvSpPr>
        <p:spPr bwMode="auto">
          <a:xfrm>
            <a:off x="5743575" y="3733800"/>
            <a:ext cx="2514600" cy="381000"/>
          </a:xfrm>
          <a:prstGeom prst="wedgeRoundRectCallout">
            <a:avLst>
              <a:gd name="adj1" fmla="val -61440"/>
              <a:gd name="adj2" fmla="val -147787"/>
              <a:gd name="adj3" fmla="val 16667"/>
            </a:avLst>
          </a:prstGeom>
          <a:solidFill>
            <a:schemeClr val="accent1"/>
          </a:solidFill>
          <a:ln w="12700" cap="sq">
            <a:solidFill>
              <a:schemeClr val="tx1"/>
            </a:solidFill>
            <a:miter lim="800000"/>
            <a:headEnd type="none" w="sm" len="sm"/>
            <a:tailEnd type="none" w="sm" len="sm"/>
          </a:ln>
        </p:spPr>
        <p:txBody>
          <a:bodyPr anchor="ctr"/>
          <a:lstStyle/>
          <a:p>
            <a:pPr algn="ctr" eaLnBrk="0" hangingPunct="0"/>
            <a:r>
              <a:rPr lang="en-US" sz="1800">
                <a:solidFill>
                  <a:schemeClr val="tx1"/>
                </a:solidFill>
                <a:latin typeface="Times New Roman" pitchFamily="18" charset="0"/>
              </a:rPr>
              <a:t>Pre-Defined Variables</a:t>
            </a:r>
          </a:p>
        </p:txBody>
      </p:sp>
      <p:sp>
        <p:nvSpPr>
          <p:cNvPr id="27662" name="AutoShape 24"/>
          <p:cNvSpPr>
            <a:spLocks noChangeArrowheads="1"/>
          </p:cNvSpPr>
          <p:nvPr/>
        </p:nvSpPr>
        <p:spPr bwMode="auto">
          <a:xfrm>
            <a:off x="4391025" y="5410200"/>
            <a:ext cx="2971800" cy="381000"/>
          </a:xfrm>
          <a:prstGeom prst="wedgeRoundRectCallout">
            <a:avLst>
              <a:gd name="adj1" fmla="val 46546"/>
              <a:gd name="adj2" fmla="val 130759"/>
              <a:gd name="adj3" fmla="val 16667"/>
            </a:avLst>
          </a:prstGeom>
          <a:solidFill>
            <a:schemeClr val="accent1"/>
          </a:solidFill>
          <a:ln w="12700" cap="sq">
            <a:solidFill>
              <a:schemeClr val="tx1"/>
            </a:solidFill>
            <a:miter lim="800000"/>
            <a:headEnd type="none" w="sm" len="sm"/>
            <a:tailEnd type="none" w="sm" len="sm"/>
          </a:ln>
        </p:spPr>
        <p:txBody>
          <a:bodyPr anchor="ctr"/>
          <a:lstStyle/>
          <a:p>
            <a:pPr algn="ctr" eaLnBrk="0" hangingPunct="0"/>
            <a:r>
              <a:rPr lang="en-US" sz="1800">
                <a:solidFill>
                  <a:schemeClr val="tx1"/>
                </a:solidFill>
                <a:latin typeface="Times New Roman" pitchFamily="18" charset="0"/>
              </a:rPr>
              <a:t>Location / Mode Indicators</a:t>
            </a:r>
          </a:p>
        </p:txBody>
      </p:sp>
    </p:spTree>
    <p:extLst>
      <p:ext uri="{BB962C8B-B14F-4D97-AF65-F5344CB8AC3E}">
        <p14:creationId xmlns:p14="http://schemas.microsoft.com/office/powerpoint/2010/main" val="39141170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sz="3600"/>
              <a:t>Static Script Visibility</a:t>
            </a:r>
            <a:endParaRPr lang="en-US" sz="4400"/>
          </a:p>
        </p:txBody>
      </p:sp>
      <p:sp>
        <p:nvSpPr>
          <p:cNvPr id="28675" name="Rectangle 3"/>
          <p:cNvSpPr>
            <a:spLocks noGrp="1" noChangeArrowheads="1"/>
          </p:cNvSpPr>
          <p:nvPr>
            <p:ph type="body" idx="1"/>
          </p:nvPr>
        </p:nvSpPr>
        <p:spPr>
          <a:xfrm>
            <a:off x="609600" y="1543050"/>
            <a:ext cx="5486400" cy="5010150"/>
          </a:xfrm>
        </p:spPr>
        <p:txBody>
          <a:bodyPr/>
          <a:lstStyle/>
          <a:p>
            <a:pPr eaLnBrk="1" hangingPunct="1"/>
            <a:r>
              <a:rPr lang="en-US" sz="2800"/>
              <a:t>For a static script to be visible:</a:t>
            </a:r>
          </a:p>
          <a:p>
            <a:pPr lvl="1" eaLnBrk="1" hangingPunct="1"/>
            <a:r>
              <a:rPr lang="en-US" sz="2400"/>
              <a:t>its position in the Tree Pane:</a:t>
            </a:r>
          </a:p>
          <a:p>
            <a:pPr lvl="2" eaLnBrk="1" hangingPunct="1"/>
            <a:r>
              <a:rPr lang="en-US" sz="2100"/>
              <a:t>must be in the </a:t>
            </a:r>
            <a:r>
              <a:rPr lang="en-US" sz="2100" b="1"/>
              <a:t>All Watersheds</a:t>
            </a:r>
            <a:r>
              <a:rPr lang="en-US" sz="2100"/>
              <a:t> folder or </a:t>
            </a:r>
            <a:r>
              <a:rPr lang="en-US" sz="2100" b="1"/>
              <a:t>Current Watershed</a:t>
            </a:r>
            <a:r>
              <a:rPr lang="en-US" sz="2100"/>
              <a:t> folder</a:t>
            </a:r>
          </a:p>
          <a:p>
            <a:pPr lvl="2" eaLnBrk="1" hangingPunct="1"/>
            <a:r>
              <a:rPr lang="en-US" sz="2100"/>
              <a:t>must be in </a:t>
            </a:r>
            <a:r>
              <a:rPr lang="en-US" sz="2100" b="1"/>
              <a:t>Modules</a:t>
            </a:r>
            <a:r>
              <a:rPr lang="en-US" sz="2100"/>
              <a:t> folder or folder corresponding to the current module</a:t>
            </a:r>
          </a:p>
          <a:p>
            <a:pPr lvl="1" eaLnBrk="1" hangingPunct="1"/>
            <a:r>
              <a:rPr lang="en-US" sz="2400"/>
              <a:t>its </a:t>
            </a:r>
            <a:r>
              <a:rPr lang="en-US" sz="2400" b="1"/>
              <a:t>Show in Script Selector</a:t>
            </a:r>
            <a:r>
              <a:rPr lang="en-US" sz="2400"/>
              <a:t> switch must be checked to be visible in the Script Selector</a:t>
            </a:r>
          </a:p>
          <a:p>
            <a:pPr lvl="1" eaLnBrk="1" hangingPunct="1"/>
            <a:r>
              <a:rPr lang="en-US" sz="2400"/>
              <a:t>its </a:t>
            </a:r>
            <a:r>
              <a:rPr lang="en-US" sz="2400" b="1"/>
              <a:t>Display Script to User</a:t>
            </a:r>
            <a:r>
              <a:rPr lang="en-US" sz="2400"/>
              <a:t> switch must be checked to be visible in the script pane</a:t>
            </a:r>
          </a:p>
        </p:txBody>
      </p:sp>
      <p:pic>
        <p:nvPicPr>
          <p:cNvPr id="2" name="Picture 1"/>
          <p:cNvPicPr>
            <a:picLocks noChangeAspect="1"/>
          </p:cNvPicPr>
          <p:nvPr/>
        </p:nvPicPr>
        <p:blipFill>
          <a:blip r:embed="rId3"/>
          <a:stretch>
            <a:fillRect/>
          </a:stretch>
        </p:blipFill>
        <p:spPr>
          <a:xfrm>
            <a:off x="6155964" y="2514600"/>
            <a:ext cx="2762611" cy="2952750"/>
          </a:xfrm>
          <a:prstGeom prst="rect">
            <a:avLst/>
          </a:prstGeom>
        </p:spPr>
      </p:pic>
    </p:spTree>
    <p:extLst>
      <p:ext uri="{BB962C8B-B14F-4D97-AF65-F5344CB8AC3E}">
        <p14:creationId xmlns:p14="http://schemas.microsoft.com/office/powerpoint/2010/main" val="4672529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sz="3600"/>
              <a:t>Creating a New Static Script</a:t>
            </a:r>
            <a:endParaRPr lang="en-US" sz="4400"/>
          </a:p>
        </p:txBody>
      </p:sp>
      <p:sp>
        <p:nvSpPr>
          <p:cNvPr id="29699" name="Rectangle 3"/>
          <p:cNvSpPr>
            <a:spLocks noGrp="1" noChangeArrowheads="1"/>
          </p:cNvSpPr>
          <p:nvPr>
            <p:ph type="body" idx="1"/>
          </p:nvPr>
        </p:nvSpPr>
        <p:spPr>
          <a:xfrm>
            <a:off x="609600" y="1543050"/>
            <a:ext cx="5105400" cy="5010150"/>
          </a:xfrm>
        </p:spPr>
        <p:txBody>
          <a:bodyPr/>
          <a:lstStyle/>
          <a:p>
            <a:pPr eaLnBrk="1" hangingPunct="1"/>
            <a:r>
              <a:rPr lang="en-US" sz="2400" dirty="0"/>
              <a:t>To create a new static script:</a:t>
            </a:r>
          </a:p>
          <a:p>
            <a:pPr lvl="1" eaLnBrk="1" hangingPunct="1"/>
            <a:r>
              <a:rPr lang="en-US" sz="2000" dirty="0"/>
              <a:t>right-click on one of the folders under either the All Watersheds or Current Watershed:</a:t>
            </a:r>
          </a:p>
          <a:p>
            <a:pPr lvl="2" eaLnBrk="1" hangingPunct="1"/>
            <a:r>
              <a:rPr lang="en-US" sz="1900" dirty="0"/>
              <a:t>Modules</a:t>
            </a:r>
          </a:p>
          <a:p>
            <a:pPr lvl="2" eaLnBrk="1" hangingPunct="1"/>
            <a:r>
              <a:rPr lang="en-US" sz="1900" dirty="0"/>
              <a:t>Watershed Setup</a:t>
            </a:r>
          </a:p>
          <a:p>
            <a:pPr lvl="2" eaLnBrk="1" hangingPunct="1"/>
            <a:r>
              <a:rPr lang="en-US" sz="1900" dirty="0"/>
              <a:t>Reservoir Network</a:t>
            </a:r>
          </a:p>
          <a:p>
            <a:pPr lvl="2" eaLnBrk="1" hangingPunct="1"/>
            <a:r>
              <a:rPr lang="en-US" sz="1900" dirty="0"/>
              <a:t>Simulation</a:t>
            </a:r>
          </a:p>
          <a:p>
            <a:pPr lvl="1" eaLnBrk="1" hangingPunct="1"/>
            <a:r>
              <a:rPr lang="en-US" sz="2000" dirty="0"/>
              <a:t>select </a:t>
            </a:r>
            <a:r>
              <a:rPr lang="en-US" sz="2000" b="1" dirty="0"/>
              <a:t>New Script</a:t>
            </a:r>
            <a:r>
              <a:rPr lang="en-US" sz="2000" dirty="0"/>
              <a:t> from the context menu</a:t>
            </a:r>
          </a:p>
          <a:p>
            <a:pPr lvl="1" eaLnBrk="1" hangingPunct="1"/>
            <a:r>
              <a:rPr lang="en-US" sz="2000" dirty="0"/>
              <a:t>enter a name in the Label field</a:t>
            </a:r>
          </a:p>
          <a:p>
            <a:pPr lvl="1" eaLnBrk="1" hangingPunct="1"/>
            <a:r>
              <a:rPr lang="en-US" sz="2000" dirty="0"/>
              <a:t>enter the script text in the Editor Pane</a:t>
            </a:r>
          </a:p>
          <a:p>
            <a:pPr lvl="1" eaLnBrk="1" hangingPunct="1"/>
            <a:r>
              <a:rPr lang="en-US" sz="2000" dirty="0"/>
              <a:t>press the Save or Save and Test button</a:t>
            </a:r>
          </a:p>
          <a:p>
            <a:pPr lvl="1" eaLnBrk="1" hangingPunct="1"/>
            <a:endParaRPr lang="en-US" sz="2000" dirty="0"/>
          </a:p>
        </p:txBody>
      </p:sp>
      <p:pic>
        <p:nvPicPr>
          <p:cNvPr id="2" name="Picture 1"/>
          <p:cNvPicPr>
            <a:picLocks noChangeAspect="1"/>
          </p:cNvPicPr>
          <p:nvPr/>
        </p:nvPicPr>
        <p:blipFill>
          <a:blip r:embed="rId3"/>
          <a:stretch>
            <a:fillRect/>
          </a:stretch>
        </p:blipFill>
        <p:spPr>
          <a:xfrm>
            <a:off x="5532204" y="2209800"/>
            <a:ext cx="3386371" cy="3124200"/>
          </a:xfrm>
          <a:prstGeom prst="rect">
            <a:avLst/>
          </a:prstGeom>
          <a:ln>
            <a:solidFill>
              <a:schemeClr val="accent1"/>
            </a:solidFill>
          </a:ln>
        </p:spPr>
      </p:pic>
    </p:spTree>
    <p:extLst>
      <p:ext uri="{BB962C8B-B14F-4D97-AF65-F5344CB8AC3E}">
        <p14:creationId xmlns:p14="http://schemas.microsoft.com/office/powerpoint/2010/main" val="2949210364"/>
      </p:ext>
    </p:extLst>
  </p:cSld>
  <p:clrMapOvr>
    <a:masterClrMapping/>
  </p:clrMapOvr>
</p:sld>
</file>

<file path=ppt/theme/theme1.xml><?xml version="1.0" encoding="utf-8"?>
<a:theme xmlns:a="http://schemas.openxmlformats.org/drawingml/2006/main" name="2_Layers">
  <a:themeElements>
    <a:clrScheme name="2_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2_Layers">
      <a:majorFont>
        <a:latin typeface="Book Antiqua"/>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miter lim="800000"/>
          <a:headEnd type="none" w="sm" len="sm"/>
          <a:tailEnd type="none" w="sm" len="sm"/>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rgbClr val="01345F"/>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miter lim="800000"/>
          <a:headEnd type="none" w="sm" len="sm"/>
          <a:tailEnd type="none" w="sm" len="sm"/>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rgbClr val="01345F"/>
            </a:solidFill>
            <a:effectLst/>
            <a:latin typeface="Arial" charset="0"/>
          </a:defRPr>
        </a:defPPr>
      </a:lstStyle>
    </a:lnDef>
  </a:objectDefaults>
  <a:extraClrSchemeLst>
    <a:extraClrScheme>
      <a:clrScheme name="2_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2_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2_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2_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2_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2_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2_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2_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2_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2_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NewMasterSlidesTemplate</Template>
  <TotalTime>30564</TotalTime>
  <Words>2345</Words>
  <Application>Microsoft Office PowerPoint</Application>
  <PresentationFormat>On-screen Show (4:3)</PresentationFormat>
  <Paragraphs>380</Paragraphs>
  <Slides>34</Slides>
  <Notes>34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34</vt:i4>
      </vt:variant>
    </vt:vector>
  </HeadingPairs>
  <TitlesOfParts>
    <vt:vector size="42" baseType="lpstr">
      <vt:lpstr>Arial</vt:lpstr>
      <vt:lpstr>Book Antiqua</vt:lpstr>
      <vt:lpstr>Calibri</vt:lpstr>
      <vt:lpstr>Garamond</vt:lpstr>
      <vt:lpstr>Tahoma</vt:lpstr>
      <vt:lpstr>Times New Roman</vt:lpstr>
      <vt:lpstr>Wingdings</vt:lpstr>
      <vt:lpstr>2_Layers</vt:lpstr>
      <vt:lpstr>Scripting HEC-ResSim</vt:lpstr>
      <vt:lpstr>Topics</vt:lpstr>
      <vt:lpstr>Two Categories of Scripts – 1 of 2</vt:lpstr>
      <vt:lpstr>Scripts Executed Outside Simulations</vt:lpstr>
      <vt:lpstr>The Script Selector</vt:lpstr>
      <vt:lpstr>Accessing the Script Editor</vt:lpstr>
      <vt:lpstr>The Script Editor</vt:lpstr>
      <vt:lpstr>Static Script Visibility</vt:lpstr>
      <vt:lpstr>Creating a New Static Script</vt:lpstr>
      <vt:lpstr>Editing Existing Static Scripts</vt:lpstr>
      <vt:lpstr>Testing Existing Static Scripts</vt:lpstr>
      <vt:lpstr>Adding Scripts to the Simulation Module Script Pane</vt:lpstr>
      <vt:lpstr>Static Script Access to ResSim Information</vt:lpstr>
      <vt:lpstr>Two Categories of Scripts – 2 of 2</vt:lpstr>
      <vt:lpstr>Scripts Executed During Simulations</vt:lpstr>
      <vt:lpstr>Scripts Executed During Simulations</vt:lpstr>
      <vt:lpstr>Scripts Executed During Simulations</vt:lpstr>
      <vt:lpstr>Limitations of Model Variables</vt:lpstr>
      <vt:lpstr>State Variables vs. Model Variables</vt:lpstr>
      <vt:lpstr>State Variable Scripts</vt:lpstr>
      <vt:lpstr>Creating New State Variable Scripts</vt:lpstr>
      <vt:lpstr>Editing Existing State Variable Scripts</vt:lpstr>
      <vt:lpstr>Creating and Editing State Variable Scripts</vt:lpstr>
      <vt:lpstr>The State Variable Editor</vt:lpstr>
      <vt:lpstr>Using the State Variable Editor API Pane</vt:lpstr>
      <vt:lpstr>State Variable Editor API Pane Example</vt:lpstr>
      <vt:lpstr>Creating New Scripted Rules</vt:lpstr>
      <vt:lpstr>Editing Existing Scripted Rules</vt:lpstr>
      <vt:lpstr>Creating Scripted Rule Example</vt:lpstr>
      <vt:lpstr>Editing Scripted Rule Example</vt:lpstr>
      <vt:lpstr>What is Jython?</vt:lpstr>
      <vt:lpstr>What is Python?</vt:lpstr>
      <vt:lpstr>Some Books Available</vt:lpstr>
      <vt:lpstr>Review</vt:lpstr>
    </vt:vector>
  </TitlesOfParts>
  <Company>Hydrologic Engineering Center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HEC-DSS</dc:title>
  <dc:creator>Joan.Klipsch@usace.army.mil;Michael.D.Perryman@usace.army.mil</dc:creator>
  <cp:lastModifiedBy>O'Connell, Sara M CIV USARMY CEIWR (USA)</cp:lastModifiedBy>
  <cp:revision>380</cp:revision>
  <cp:lastPrinted>2016-02-04T18:48:31Z</cp:lastPrinted>
  <dcterms:created xsi:type="dcterms:W3CDTF">1999-10-25T15:39:12Z</dcterms:created>
  <dcterms:modified xsi:type="dcterms:W3CDTF">2023-02-09T17:03:53Z</dcterms:modified>
</cp:coreProperties>
</file>