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2" r:id="rId2"/>
    <p:sldId id="325" r:id="rId3"/>
    <p:sldId id="326" r:id="rId4"/>
    <p:sldId id="313" r:id="rId5"/>
    <p:sldId id="327" r:id="rId6"/>
    <p:sldId id="321" r:id="rId7"/>
    <p:sldId id="314" r:id="rId8"/>
    <p:sldId id="310" r:id="rId9"/>
    <p:sldId id="311" r:id="rId10"/>
    <p:sldId id="334" r:id="rId11"/>
    <p:sldId id="315" r:id="rId12"/>
    <p:sldId id="335" r:id="rId13"/>
    <p:sldId id="329" r:id="rId14"/>
    <p:sldId id="333" r:id="rId15"/>
    <p:sldId id="304" r:id="rId16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0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99" autoAdjust="0"/>
    <p:restoredTop sz="93851" autoAdjust="0"/>
  </p:normalViewPr>
  <p:slideViewPr>
    <p:cSldViewPr snapToGrid="0">
      <p:cViewPr>
        <p:scale>
          <a:sx n="63" d="100"/>
          <a:sy n="63" d="100"/>
        </p:scale>
        <p:origin x="24" y="24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3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11.xml"/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64536F-251A-ADD8-A9A5-E1785F1FE0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51807-15C0-8479-A67D-9DECD19BAB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5DB3B-4DAE-45EA-9BAE-9A03D9344189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F67509-3112-0DDA-616C-5CD3015DD9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96119A-AAEB-42B8-9254-89D6468114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B1FAB-6F32-47C6-BA58-EABD677F3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726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B5CB258-BC33-4A03-ABFF-2EBD364974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D5F3E-7159-4CA3-9F78-2B69C4684B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2BCD1D0-3B9B-4810-AB5E-3444EB31969B}" type="datetimeFigureOut">
              <a:rPr lang="en-US" smtClean="0"/>
              <a:t>2/2/2024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757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C00042CB-5281-4B99-8135-5BA2FFE955B7}" type="slidenum">
              <a:rPr lang="en-US" smtClean="0"/>
              <a:pPr defTabSz="981922"/>
              <a:t>1</a:t>
            </a:fld>
            <a:endParaRPr lang="en-US"/>
          </a:p>
        </p:txBody>
      </p:sp>
      <p:sp>
        <p:nvSpPr>
          <p:cNvPr id="1946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defTabSz="981922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19463" name="Rectangle 3"/>
          <p:cNvSpPr txBox="1">
            <a:spLocks noGrp="1" noChangeArrowheads="1"/>
          </p:cNvSpPr>
          <p:nvPr/>
        </p:nvSpPr>
        <p:spPr bwMode="auto">
          <a:xfrm>
            <a:off x="5618729" y="0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algn="r" defTabSz="981922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19464" name="Rectangle 6"/>
          <p:cNvSpPr txBox="1">
            <a:spLocks noGrp="1" noChangeArrowheads="1"/>
          </p:cNvSpPr>
          <p:nvPr/>
        </p:nvSpPr>
        <p:spPr bwMode="auto">
          <a:xfrm>
            <a:off x="0" y="6990927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defTabSz="981922"/>
            <a:r>
              <a:rPr lang="en-US" sz="1000"/>
              <a:t>Klipsch 1.5-L-04</a:t>
            </a:r>
          </a:p>
        </p:txBody>
      </p:sp>
      <p:sp>
        <p:nvSpPr>
          <p:cNvPr id="19465" name="Rectangle 7"/>
          <p:cNvSpPr txBox="1">
            <a:spLocks noGrp="1" noChangeArrowheads="1"/>
          </p:cNvSpPr>
          <p:nvPr/>
        </p:nvSpPr>
        <p:spPr bwMode="auto">
          <a:xfrm>
            <a:off x="5618729" y="6990927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algn="r" defTabSz="981922"/>
            <a:fld id="{B6C8910B-3269-46BB-A62E-03A01547C6EF}" type="slidenum">
              <a:rPr lang="en-US" sz="1000"/>
              <a:pPr algn="r" defTabSz="981922"/>
              <a:t>1</a:t>
            </a:fld>
            <a:endParaRPr lang="en-US" sz="1000"/>
          </a:p>
        </p:txBody>
      </p:sp>
      <p:sp>
        <p:nvSpPr>
          <p:cNvPr id="19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8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FB3DF297-9BEA-4487-8E82-8FCBCF405EF1}" type="slidenum">
              <a:rPr lang="en-US" smtClean="0"/>
              <a:pPr defTabSz="981922"/>
              <a:t>2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932A0C2D-7E69-4584-B2C6-CAAF73A0AEBF}" type="slidenum">
              <a:rPr lang="en-US" smtClean="0"/>
              <a:pPr defTabSz="981922"/>
              <a:t>3</a:t>
            </a:fld>
            <a:endParaRPr lang="en-US"/>
          </a:p>
        </p:txBody>
      </p:sp>
      <p:sp>
        <p:nvSpPr>
          <p:cNvPr id="2151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defTabSz="981922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1511" name="Rectangle 3"/>
          <p:cNvSpPr txBox="1">
            <a:spLocks noGrp="1" noChangeArrowheads="1"/>
          </p:cNvSpPr>
          <p:nvPr/>
        </p:nvSpPr>
        <p:spPr bwMode="auto">
          <a:xfrm>
            <a:off x="5618729" y="0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algn="r" defTabSz="981922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1512" name="Rectangle 6"/>
          <p:cNvSpPr txBox="1">
            <a:spLocks noGrp="1" noChangeArrowheads="1"/>
          </p:cNvSpPr>
          <p:nvPr/>
        </p:nvSpPr>
        <p:spPr bwMode="auto">
          <a:xfrm>
            <a:off x="0" y="6990927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defTabSz="981922"/>
            <a:r>
              <a:rPr lang="en-US" sz="1000"/>
              <a:t>Klipsch 1.5-L-04</a:t>
            </a:r>
          </a:p>
        </p:txBody>
      </p:sp>
      <p:sp>
        <p:nvSpPr>
          <p:cNvPr id="21513" name="Rectangle 7"/>
          <p:cNvSpPr txBox="1">
            <a:spLocks noGrp="1" noChangeArrowheads="1"/>
          </p:cNvSpPr>
          <p:nvPr/>
        </p:nvSpPr>
        <p:spPr bwMode="auto">
          <a:xfrm>
            <a:off x="5618729" y="6990927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algn="r" defTabSz="981922"/>
            <a:fld id="{DB1D1A64-2438-47F0-B2F1-1122DD3582D5}" type="slidenum">
              <a:rPr lang="en-US" sz="1000"/>
              <a:pPr algn="r" defTabSz="981922"/>
              <a:t>3</a:t>
            </a:fld>
            <a:endParaRPr lang="en-US" sz="1000"/>
          </a:p>
        </p:txBody>
      </p:sp>
      <p:sp>
        <p:nvSpPr>
          <p:cNvPr id="21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2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9997B062-6804-4360-A407-F7314D1C4EF7}" type="slidenum">
              <a:rPr lang="en-US" smtClean="0"/>
              <a:pPr defTabSz="981922"/>
              <a:t>6</a:t>
            </a:fld>
            <a:endParaRPr lang="en-US"/>
          </a:p>
        </p:txBody>
      </p:sp>
      <p:sp>
        <p:nvSpPr>
          <p:cNvPr id="2253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defTabSz="981922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2535" name="Rectangle 3"/>
          <p:cNvSpPr txBox="1">
            <a:spLocks noGrp="1" noChangeArrowheads="1"/>
          </p:cNvSpPr>
          <p:nvPr/>
        </p:nvSpPr>
        <p:spPr bwMode="auto">
          <a:xfrm>
            <a:off x="5618729" y="0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algn="r" defTabSz="981922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2536" name="Rectangle 6"/>
          <p:cNvSpPr txBox="1">
            <a:spLocks noGrp="1" noChangeArrowheads="1"/>
          </p:cNvSpPr>
          <p:nvPr/>
        </p:nvSpPr>
        <p:spPr bwMode="auto">
          <a:xfrm>
            <a:off x="0" y="6990927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defTabSz="981922"/>
            <a:r>
              <a:rPr lang="en-US" sz="1000"/>
              <a:t>Klipsch 1.5-L-04</a:t>
            </a:r>
          </a:p>
        </p:txBody>
      </p:sp>
      <p:sp>
        <p:nvSpPr>
          <p:cNvPr id="22537" name="Rectangle 7"/>
          <p:cNvSpPr txBox="1">
            <a:spLocks noGrp="1" noChangeArrowheads="1"/>
          </p:cNvSpPr>
          <p:nvPr/>
        </p:nvSpPr>
        <p:spPr bwMode="auto">
          <a:xfrm>
            <a:off x="5618729" y="6990927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algn="r" defTabSz="981922"/>
            <a:fld id="{552BE742-B3FF-4A3E-A3F9-6E3CBB0E5FEF}" type="slidenum">
              <a:rPr lang="en-US" sz="1000"/>
              <a:pPr algn="r" defTabSz="981922"/>
              <a:t>6</a:t>
            </a:fld>
            <a:endParaRPr lang="en-US" sz="1000"/>
          </a:p>
        </p:txBody>
      </p:sp>
      <p:sp>
        <p:nvSpPr>
          <p:cNvPr id="22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506663" y="552450"/>
            <a:ext cx="4903787" cy="2759075"/>
          </a:xfrm>
          <a:ln/>
        </p:spPr>
      </p:sp>
      <p:sp>
        <p:nvSpPr>
          <p:cNvPr id="22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9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C7CA86F9-D134-4D89-9529-E3A51BFD00AF}" type="slidenum">
              <a:rPr lang="en-US" smtClean="0"/>
              <a:pPr defTabSz="981922"/>
              <a:t>11</a:t>
            </a:fld>
            <a:endParaRPr lang="en-US"/>
          </a:p>
        </p:txBody>
      </p:sp>
      <p:sp>
        <p:nvSpPr>
          <p:cNvPr id="235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defTabSz="981922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3559" name="Rectangle 3"/>
          <p:cNvSpPr txBox="1">
            <a:spLocks noGrp="1" noChangeArrowheads="1"/>
          </p:cNvSpPr>
          <p:nvPr/>
        </p:nvSpPr>
        <p:spPr bwMode="auto">
          <a:xfrm>
            <a:off x="5618729" y="0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algn="r" defTabSz="981922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3560" name="Rectangle 6"/>
          <p:cNvSpPr txBox="1">
            <a:spLocks noGrp="1" noChangeArrowheads="1"/>
          </p:cNvSpPr>
          <p:nvPr/>
        </p:nvSpPr>
        <p:spPr bwMode="auto">
          <a:xfrm>
            <a:off x="0" y="6990927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defTabSz="981922"/>
            <a:r>
              <a:rPr lang="en-US" sz="1000"/>
              <a:t>Klipsch 1.5-L-04</a:t>
            </a:r>
          </a:p>
        </p:txBody>
      </p:sp>
      <p:sp>
        <p:nvSpPr>
          <p:cNvPr id="23561" name="Rectangle 7"/>
          <p:cNvSpPr txBox="1">
            <a:spLocks noGrp="1" noChangeArrowheads="1"/>
          </p:cNvSpPr>
          <p:nvPr/>
        </p:nvSpPr>
        <p:spPr bwMode="auto">
          <a:xfrm>
            <a:off x="5618729" y="6990927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algn="r" defTabSz="981922"/>
            <a:fld id="{F22A183F-BDE2-4513-A880-76A04BC593ED}" type="slidenum">
              <a:rPr lang="en-US" sz="1000"/>
              <a:pPr algn="r" defTabSz="981922"/>
              <a:t>11</a:t>
            </a:fld>
            <a:endParaRPr lang="en-US" sz="1000"/>
          </a:p>
        </p:txBody>
      </p:sp>
      <p:sp>
        <p:nvSpPr>
          <p:cNvPr id="23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505075" y="552450"/>
            <a:ext cx="4905375" cy="2759075"/>
          </a:xfrm>
          <a:ln/>
        </p:spPr>
      </p:sp>
      <p:sp>
        <p:nvSpPr>
          <p:cNvPr id="23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26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1F4401F0-2259-4E0D-B6CD-B647F65FD9E7}" type="slidenum">
              <a:rPr lang="en-US" smtClean="0"/>
              <a:pPr defTabSz="981922"/>
              <a:t>12</a:t>
            </a:fld>
            <a:endParaRPr lang="en-US"/>
          </a:p>
        </p:txBody>
      </p:sp>
      <p:sp>
        <p:nvSpPr>
          <p:cNvPr id="2458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defTabSz="981922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4583" name="Rectangle 3"/>
          <p:cNvSpPr txBox="1">
            <a:spLocks noGrp="1" noChangeArrowheads="1"/>
          </p:cNvSpPr>
          <p:nvPr/>
        </p:nvSpPr>
        <p:spPr bwMode="auto">
          <a:xfrm>
            <a:off x="5618729" y="0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algn="r" defTabSz="981922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4584" name="Rectangle 6"/>
          <p:cNvSpPr txBox="1">
            <a:spLocks noGrp="1" noChangeArrowheads="1"/>
          </p:cNvSpPr>
          <p:nvPr/>
        </p:nvSpPr>
        <p:spPr bwMode="auto">
          <a:xfrm>
            <a:off x="0" y="6990927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defTabSz="981922"/>
            <a:r>
              <a:rPr lang="en-US" sz="1000"/>
              <a:t>Klipsch 1.5-L-04</a:t>
            </a:r>
          </a:p>
        </p:txBody>
      </p:sp>
      <p:sp>
        <p:nvSpPr>
          <p:cNvPr id="24585" name="Rectangle 7"/>
          <p:cNvSpPr txBox="1">
            <a:spLocks noGrp="1" noChangeArrowheads="1"/>
          </p:cNvSpPr>
          <p:nvPr/>
        </p:nvSpPr>
        <p:spPr bwMode="auto">
          <a:xfrm>
            <a:off x="5618729" y="6990927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algn="r" defTabSz="981922"/>
            <a:fld id="{B054648E-B77A-4C6D-B57B-AF71F7389038}" type="slidenum">
              <a:rPr lang="en-US" sz="1000"/>
              <a:pPr algn="r" defTabSz="981922"/>
              <a:t>12</a:t>
            </a:fld>
            <a:endParaRPr lang="en-US" sz="1000"/>
          </a:p>
        </p:txBody>
      </p:sp>
      <p:sp>
        <p:nvSpPr>
          <p:cNvPr id="24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From the context (right-click) menu of the current zone in the Zone-Rules Tree, select “Set Guide Curve”.</a:t>
            </a:r>
          </a:p>
          <a:p>
            <a:r>
              <a:rPr lang="en-US"/>
              <a:t>In the Zone-Rules Tree, the Guide Curve is always </a:t>
            </a:r>
            <a:r>
              <a:rPr lang="en-US" b="1"/>
              <a:t>bold</a:t>
            </a:r>
          </a:p>
          <a:p>
            <a:r>
              <a:rPr lang="en-US"/>
              <a:t>In the thumbnail plot (or hotplot), the guide curve is always </a:t>
            </a:r>
            <a:r>
              <a:rPr lang="en-US" b="1"/>
              <a:t>cyan</a:t>
            </a:r>
            <a:r>
              <a:rPr lang="en-US"/>
              <a:t>, unless it’s zone is the currently selected zone. The currently selected zone is </a:t>
            </a:r>
            <a:r>
              <a:rPr lang="en-US" b="1"/>
              <a:t>red </a:t>
            </a:r>
            <a:r>
              <a:rPr lang="en-US"/>
              <a:t>in the plot, and</a:t>
            </a:r>
            <a:r>
              <a:rPr lang="en-US" b="1"/>
              <a:t> highlighted </a:t>
            </a:r>
            <a:r>
              <a:rPr lang="en-US"/>
              <a:t>(not bold)</a:t>
            </a:r>
            <a:r>
              <a:rPr lang="en-US" b="1"/>
              <a:t> </a:t>
            </a:r>
            <a:r>
              <a:rPr lang="en-US"/>
              <a:t>in the tree.</a:t>
            </a:r>
          </a:p>
        </p:txBody>
      </p:sp>
    </p:spTree>
    <p:extLst>
      <p:ext uri="{BB962C8B-B14F-4D97-AF65-F5344CB8AC3E}">
        <p14:creationId xmlns:p14="http://schemas.microsoft.com/office/powerpoint/2010/main" val="33119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Basic Guide Curve Operations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1.6 - L-05</a:t>
            </a:r>
          </a:p>
        </p:txBody>
      </p:sp>
      <p:sp>
        <p:nvSpPr>
          <p:cNvPr id="256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81922"/>
            <a:r>
              <a:rPr lang="en-US"/>
              <a:t>Klipsch-O'Connell</a:t>
            </a:r>
          </a:p>
        </p:txBody>
      </p:sp>
      <p:sp>
        <p:nvSpPr>
          <p:cNvPr id="256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1922"/>
            <a:fld id="{2D5DE681-E2AF-4870-BB1A-0100F79B2630}" type="slidenum">
              <a:rPr lang="en-US" smtClean="0"/>
              <a:pPr defTabSz="981922"/>
              <a:t>13</a:t>
            </a:fld>
            <a:endParaRPr lang="en-US"/>
          </a:p>
        </p:txBody>
      </p:sp>
      <p:sp>
        <p:nvSpPr>
          <p:cNvPr id="256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defTabSz="981922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5607" name="Rectangle 3"/>
          <p:cNvSpPr txBox="1">
            <a:spLocks noGrp="1" noChangeArrowheads="1"/>
          </p:cNvSpPr>
          <p:nvPr/>
        </p:nvSpPr>
        <p:spPr bwMode="auto">
          <a:xfrm>
            <a:off x="5618729" y="0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/>
          <a:lstStyle/>
          <a:p>
            <a:pPr algn="r" defTabSz="981922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5608" name="Rectangle 6"/>
          <p:cNvSpPr txBox="1">
            <a:spLocks noGrp="1" noChangeArrowheads="1"/>
          </p:cNvSpPr>
          <p:nvPr/>
        </p:nvSpPr>
        <p:spPr bwMode="auto">
          <a:xfrm>
            <a:off x="0" y="6990927"/>
            <a:ext cx="4297434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defTabSz="981922"/>
            <a:r>
              <a:rPr lang="en-US" sz="1000"/>
              <a:t>Klipsch 1.5-L-04</a:t>
            </a:r>
          </a:p>
        </p:txBody>
      </p:sp>
      <p:sp>
        <p:nvSpPr>
          <p:cNvPr id="25609" name="Rectangle 7"/>
          <p:cNvSpPr txBox="1">
            <a:spLocks noGrp="1" noChangeArrowheads="1"/>
          </p:cNvSpPr>
          <p:nvPr/>
        </p:nvSpPr>
        <p:spPr bwMode="auto">
          <a:xfrm>
            <a:off x="5618729" y="6990927"/>
            <a:ext cx="4297433" cy="3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67" tIns="49134" rIns="98267" bIns="49134" anchor="b"/>
          <a:lstStyle/>
          <a:p>
            <a:pPr algn="r" defTabSz="981922"/>
            <a:fld id="{D2E4E7B0-BD7B-4022-ADF5-2BA9F0F51874}" type="slidenum">
              <a:rPr lang="en-US" sz="1000"/>
              <a:pPr algn="r" defTabSz="981922"/>
              <a:t>13</a:t>
            </a:fld>
            <a:endParaRPr lang="en-US" sz="1000"/>
          </a:p>
        </p:txBody>
      </p:sp>
      <p:sp>
        <p:nvSpPr>
          <p:cNvPr id="25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506663" y="552450"/>
            <a:ext cx="4903787" cy="2759075"/>
          </a:xfrm>
          <a:ln/>
        </p:spPr>
      </p:sp>
      <p:sp>
        <p:nvSpPr>
          <p:cNvPr id="25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1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 descr="P6#y1">
            <a:extLst>
              <a:ext uri="{FF2B5EF4-FFF2-40B4-BE49-F238E27FC236}">
                <a16:creationId xmlns:a16="http://schemas.microsoft.com/office/drawing/2014/main" id="{44C8D383-E4E0-1998-9E0E-DB1BB151E5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01" y="5920915"/>
            <a:ext cx="434231" cy="43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WR Logo">
            <a:extLst>
              <a:ext uri="{FF2B5EF4-FFF2-40B4-BE49-F238E27FC236}">
                <a16:creationId xmlns:a16="http://schemas.microsoft.com/office/drawing/2014/main" id="{CAA8DA7A-A1FE-A5AC-6B0C-C7662781A5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917" y="5920916"/>
            <a:ext cx="1223219" cy="43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Logo&#10;&#10;Description automatically generated with low confidence">
            <a:extLst>
              <a:ext uri="{FF2B5EF4-FFF2-40B4-BE49-F238E27FC236}">
                <a16:creationId xmlns:a16="http://schemas.microsoft.com/office/drawing/2014/main" id="{DBCD4116-A6C2-D595-B5E5-8325D56E9D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80" y="5920916"/>
            <a:ext cx="812621" cy="4360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FDC057-85CE-0F61-9B92-78F5A56867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414" b="1166"/>
          <a:stretch/>
        </p:blipFill>
        <p:spPr>
          <a:xfrm>
            <a:off x="161140" y="5806440"/>
            <a:ext cx="2028733" cy="858520"/>
          </a:xfrm>
          <a:prstGeom prst="rect">
            <a:avLst/>
          </a:prstGeom>
        </p:spPr>
      </p:pic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7F83CAD0-8B3C-76F4-F232-1E69B110F92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8AD5429-BA58-E91F-B8DF-2C7BEB7C167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18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75" y="136525"/>
            <a:ext cx="10002612" cy="99129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3"/>
            <a:ext cx="5423770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118" y="673558"/>
            <a:ext cx="676340" cy="3627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>
            <a:cxnSpLocks/>
          </p:cNvCxnSpPr>
          <p:nvPr userDrawn="1"/>
        </p:nvCxnSpPr>
        <p:spPr>
          <a:xfrm>
            <a:off x="156754" y="1127819"/>
            <a:ext cx="118733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6#y1">
            <a:extLst>
              <a:ext uri="{FF2B5EF4-FFF2-40B4-BE49-F238E27FC236}">
                <a16:creationId xmlns:a16="http://schemas.microsoft.com/office/drawing/2014/main" id="{38C6924B-1AAC-2F16-1845-46732E8A0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83093-D955-0E77-21AE-E6081A099E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2554" y="121345"/>
            <a:ext cx="727585" cy="4978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86898-8EBD-0D4C-CF59-9C4AB6517D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07D3E-EE93-C771-FAA2-F245BA5427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42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75" y="136525"/>
            <a:ext cx="10002612" cy="99129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3"/>
            <a:ext cx="10363102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118" y="673558"/>
            <a:ext cx="676340" cy="3627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>
            <a:cxnSpLocks/>
          </p:cNvCxnSpPr>
          <p:nvPr userDrawn="1"/>
        </p:nvCxnSpPr>
        <p:spPr>
          <a:xfrm>
            <a:off x="156754" y="1127819"/>
            <a:ext cx="118733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6#y1">
            <a:extLst>
              <a:ext uri="{FF2B5EF4-FFF2-40B4-BE49-F238E27FC236}">
                <a16:creationId xmlns:a16="http://schemas.microsoft.com/office/drawing/2014/main" id="{38C6924B-1AAC-2F16-1845-46732E8A0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83093-D955-0E77-21AE-E6081A099E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2554" y="121345"/>
            <a:ext cx="727585" cy="4978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23226-063B-DC68-D2BD-64648B8788B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1888D-98A1-3CFC-C5DA-D7B45608E15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27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3474" y="104465"/>
            <a:ext cx="10220325" cy="966686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err="1"/>
              <a:t>ALTClick</a:t>
            </a:r>
            <a:r>
              <a:rPr lang="en-US" dirty="0"/>
              <a:t>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3"/>
            <a:ext cx="10261948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2554" y="136525"/>
            <a:ext cx="676340" cy="3627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>
            <a:cxnSpLocks/>
          </p:cNvCxnSpPr>
          <p:nvPr userDrawn="1"/>
        </p:nvCxnSpPr>
        <p:spPr>
          <a:xfrm>
            <a:off x="156754" y="1127819"/>
            <a:ext cx="118733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6#y1">
            <a:extLst>
              <a:ext uri="{FF2B5EF4-FFF2-40B4-BE49-F238E27FC236}">
                <a16:creationId xmlns:a16="http://schemas.microsoft.com/office/drawing/2014/main" id="{38C6924B-1AAC-2F16-1845-46732E8A0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83093-D955-0E77-21AE-E6081A099E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2554" y="538498"/>
            <a:ext cx="727585" cy="49785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C0D88D1-932A-054F-87DE-607CD100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D8A6435-98AA-4519-209C-C8692452B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dirty="0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470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65125"/>
            <a:ext cx="10210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C3BA66-F447-4014-D7E5-8D6B9BAFF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5374"/>
            <a:ext cx="7202424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#098 PROSPECT HEC-ResSim, Feb 2024 ----- 1.6-Lecture 5-Basic Guide Curve Operations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05297B-19D4-FC89-B6A5-7BF405E7E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65920" y="6435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4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Reservoir Networks …</a:t>
            </a:r>
            <a:r>
              <a:rPr lang="en-US" i="1" dirty="0"/>
              <a:t>Continued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the Operation Scheme</a:t>
            </a:r>
          </a:p>
          <a:p>
            <a:pPr eaLnBrk="1" hangingPunct="1"/>
            <a:r>
              <a:rPr lang="en-US" sz="3600" b="1" dirty="0"/>
              <a:t>- The Guide Curve -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1f3522c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093" y="1186426"/>
            <a:ext cx="5846104" cy="481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To…Create Zones</a:t>
            </a:r>
          </a:p>
        </p:txBody>
      </p:sp>
      <p:sp>
        <p:nvSpPr>
          <p:cNvPr id="292876" name="Rectangle 12"/>
          <p:cNvSpPr>
            <a:spLocks noGrp="1" noChangeArrowheads="1"/>
          </p:cNvSpPr>
          <p:nvPr>
            <p:ph idx="1"/>
          </p:nvPr>
        </p:nvSpPr>
        <p:spPr>
          <a:xfrm>
            <a:off x="939452" y="1365813"/>
            <a:ext cx="4962415" cy="4811150"/>
          </a:xfrm>
        </p:spPr>
        <p:txBody>
          <a:bodyPr>
            <a:normAutofit/>
          </a:bodyPr>
          <a:lstStyle/>
          <a:p>
            <a:r>
              <a:rPr lang="en-US" dirty="0"/>
              <a:t>Three default zones are created with each new operation set</a:t>
            </a:r>
          </a:p>
          <a:p>
            <a:r>
              <a:rPr lang="en-US" dirty="0"/>
              <a:t>Add more zones by selecting New from the Zone menu.</a:t>
            </a:r>
          </a:p>
          <a:p>
            <a:r>
              <a:rPr lang="en-US" dirty="0"/>
              <a:t>Enter the Top of Zone curve in the table.</a:t>
            </a:r>
          </a:p>
        </p:txBody>
      </p:sp>
      <p:sp>
        <p:nvSpPr>
          <p:cNvPr id="292883" name="Oval 19"/>
          <p:cNvSpPr>
            <a:spLocks noChangeArrowheads="1"/>
          </p:cNvSpPr>
          <p:nvPr/>
        </p:nvSpPr>
        <p:spPr bwMode="auto">
          <a:xfrm>
            <a:off x="7185724" y="1421375"/>
            <a:ext cx="1120597" cy="756596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2884" name="Freeform 20"/>
          <p:cNvSpPr>
            <a:spLocks/>
          </p:cNvSpPr>
          <p:nvPr/>
        </p:nvSpPr>
        <p:spPr bwMode="auto">
          <a:xfrm rot="21285456">
            <a:off x="4981896" y="3962583"/>
            <a:ext cx="3391675" cy="1136785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6179754" y="2411975"/>
            <a:ext cx="1440767" cy="924728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20" name="Freeform 21"/>
          <p:cNvSpPr>
            <a:spLocks/>
          </p:cNvSpPr>
          <p:nvPr/>
        </p:nvSpPr>
        <p:spPr bwMode="auto">
          <a:xfrm flipV="1">
            <a:off x="5380892" y="1866070"/>
            <a:ext cx="1552606" cy="606132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 bwMode="auto">
          <a:xfrm>
            <a:off x="5168708" y="2104065"/>
            <a:ext cx="3481291" cy="1870058"/>
          </a:xfrm>
          <a:custGeom>
            <a:avLst/>
            <a:gdLst>
              <a:gd name="connsiteX0" fmla="*/ 0 w 2864498"/>
              <a:gd name="connsiteY0" fmla="*/ 1651518 h 1651518"/>
              <a:gd name="connsiteX1" fmla="*/ 2500604 w 2864498"/>
              <a:gd name="connsiteY1" fmla="*/ 1315616 h 1651518"/>
              <a:gd name="connsiteX2" fmla="*/ 2183363 w 2864498"/>
              <a:gd name="connsiteY2" fmla="*/ 0 h 1651518"/>
              <a:gd name="connsiteX3" fmla="*/ 2183363 w 2864498"/>
              <a:gd name="connsiteY3" fmla="*/ 0 h 165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498" h="1651518">
                <a:moveTo>
                  <a:pt x="0" y="1651518"/>
                </a:moveTo>
                <a:cubicBezTo>
                  <a:pt x="1068355" y="1621193"/>
                  <a:pt x="2136710" y="1590869"/>
                  <a:pt x="2500604" y="1315616"/>
                </a:cubicBezTo>
                <a:cubicBezTo>
                  <a:pt x="2864498" y="1040363"/>
                  <a:pt x="2183363" y="0"/>
                  <a:pt x="2183363" y="0"/>
                </a:cubicBezTo>
                <a:lnTo>
                  <a:pt x="2183363" y="0"/>
                </a:lnTo>
              </a:path>
            </a:pathLst>
          </a:custGeom>
          <a:noFill/>
          <a:ln w="31750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31D697-07A6-88BA-4035-478EE0C1A6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5AA8B-FB04-45B6-22A4-4DAEEE85023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How is the Guide Curve defined in ResSim?</a:t>
            </a:r>
          </a:p>
        </p:txBody>
      </p:sp>
      <p:sp>
        <p:nvSpPr>
          <p:cNvPr id="14338" name="Rectangle 1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To ResSim</a:t>
            </a:r>
            <a:r>
              <a:rPr lang="en-US" dirty="0"/>
              <a:t>, the </a:t>
            </a:r>
            <a:r>
              <a:rPr lang="en-US" b="1" i="1" dirty="0">
                <a:solidFill>
                  <a:srgbClr val="00B0F0"/>
                </a:solidFill>
              </a:rPr>
              <a:t>Guide Curve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dirty="0"/>
              <a:t>is the line or curve defining the top of a selected operating zone.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By default, the guide curve is identified as </a:t>
            </a:r>
            <a:r>
              <a:rPr lang="en-US" dirty="0">
                <a:solidFill>
                  <a:schemeClr val="hlink"/>
                </a:solidFill>
              </a:rPr>
              <a:t>the top of the </a:t>
            </a:r>
            <a:r>
              <a:rPr lang="en-US" i="1" dirty="0">
                <a:solidFill>
                  <a:schemeClr val="hlink"/>
                </a:solidFill>
              </a:rPr>
              <a:t>default</a:t>
            </a:r>
            <a:r>
              <a:rPr lang="en-US" dirty="0">
                <a:solidFill>
                  <a:schemeClr val="hlink"/>
                </a:solidFill>
              </a:rPr>
              <a:t> Conservation zone.</a:t>
            </a:r>
            <a:endParaRPr lang="en-US" dirty="0"/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You can re-assign it to a different ‘top of zone’ curve.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It can vary seasonally.</a:t>
            </a:r>
          </a:p>
        </p:txBody>
      </p:sp>
      <p:grpSp>
        <p:nvGrpSpPr>
          <p:cNvPr id="13315" name="Group 21"/>
          <p:cNvGrpSpPr>
            <a:grpSpLocks/>
          </p:cNvGrpSpPr>
          <p:nvPr/>
        </p:nvGrpSpPr>
        <p:grpSpPr bwMode="auto">
          <a:xfrm>
            <a:off x="6881446" y="3062290"/>
            <a:ext cx="3862754" cy="3384229"/>
            <a:chOff x="3648" y="2101"/>
            <a:chExt cx="1964" cy="1770"/>
          </a:xfrm>
        </p:grpSpPr>
        <p:pic>
          <p:nvPicPr>
            <p:cNvPr id="13318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2101"/>
              <a:ext cx="1964" cy="177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4368" y="2496"/>
              <a:ext cx="730" cy="213"/>
            </a:xfrm>
            <a:prstGeom prst="rect">
              <a:avLst/>
            </a:prstGeom>
            <a:solidFill>
              <a:srgbClr val="38E6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91440" bIns="91440"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n-US" sz="1000" b="1">
                  <a:solidFill>
                    <a:srgbClr val="003300"/>
                  </a:solidFill>
                </a:rPr>
                <a:t>“Guide Curve”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>
              <a:off x="4174" y="2688"/>
              <a:ext cx="194" cy="1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 type="stealth" w="sm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5092" y="2684"/>
              <a:ext cx="271" cy="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 type="stealth" w="sm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1331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1279" y="1490665"/>
            <a:ext cx="2580921" cy="15112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A04527-A4D6-0153-2F26-C236F6855AA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9D1D8-D6E6-4562-0035-6328E6F91A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0hecdlb\AppData\Local\Temp\2\SNAGHTML1f36f5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247" y="1365813"/>
            <a:ext cx="5647532" cy="464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How to…Identify the Guide Curve</a:t>
            </a:r>
          </a:p>
        </p:txBody>
      </p:sp>
      <p:sp>
        <p:nvSpPr>
          <p:cNvPr id="294919" name="Rectangle 7"/>
          <p:cNvSpPr>
            <a:spLocks noGrp="1" noChangeArrowheads="1"/>
          </p:cNvSpPr>
          <p:nvPr>
            <p:ph idx="1"/>
          </p:nvPr>
        </p:nvSpPr>
        <p:spPr>
          <a:xfrm>
            <a:off x="939452" y="1365813"/>
            <a:ext cx="4582117" cy="48111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5000"/>
              </a:lnSpc>
            </a:pPr>
            <a:r>
              <a:rPr lang="en-US" dirty="0"/>
              <a:t>Bold Text</a:t>
            </a:r>
          </a:p>
          <a:p>
            <a:pPr eaLnBrk="1" hangingPunct="1">
              <a:lnSpc>
                <a:spcPct val="85000"/>
              </a:lnSpc>
            </a:pPr>
            <a:endParaRPr lang="en-US" dirty="0"/>
          </a:p>
          <a:p>
            <a:pPr eaLnBrk="1" hangingPunct="1">
              <a:lnSpc>
                <a:spcPct val="85000"/>
              </a:lnSpc>
            </a:pPr>
            <a:endParaRPr lang="en-US" dirty="0"/>
          </a:p>
          <a:p>
            <a:pPr eaLnBrk="1" hangingPunct="1">
              <a:lnSpc>
                <a:spcPct val="85000"/>
              </a:lnSpc>
            </a:pPr>
            <a:endParaRPr lang="en-US" dirty="0"/>
          </a:p>
          <a:p>
            <a:pPr eaLnBrk="1" hangingPunct="1">
              <a:lnSpc>
                <a:spcPct val="85000"/>
              </a:lnSpc>
            </a:pPr>
            <a:r>
              <a:rPr lang="en-US" dirty="0"/>
              <a:t>To reset, Use “Set Guide Curve” from Context menu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r>
              <a:rPr lang="en-US" dirty="0"/>
              <a:t> </a:t>
            </a:r>
          </a:p>
          <a:p>
            <a:pPr eaLnBrk="1" hangingPunct="1">
              <a:lnSpc>
                <a:spcPct val="85000"/>
              </a:lnSpc>
            </a:pPr>
            <a:endParaRPr lang="en-US" dirty="0"/>
          </a:p>
          <a:p>
            <a:pPr eaLnBrk="1" hangingPunct="1">
              <a:lnSpc>
                <a:spcPct val="85000"/>
              </a:lnSpc>
            </a:pPr>
            <a:r>
              <a:rPr lang="en-US" dirty="0"/>
              <a:t>Cyan Curve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4340" name="Freeform 19"/>
          <p:cNvSpPr>
            <a:spLocks/>
          </p:cNvSpPr>
          <p:nvPr/>
        </p:nvSpPr>
        <p:spPr bwMode="auto">
          <a:xfrm>
            <a:off x="3083169" y="1649694"/>
            <a:ext cx="2872153" cy="1211754"/>
          </a:xfrm>
          <a:custGeom>
            <a:avLst/>
            <a:gdLst>
              <a:gd name="T0" fmla="*/ 0 w 912"/>
              <a:gd name="T1" fmla="*/ 0 h 624"/>
              <a:gd name="T2" fmla="*/ 2147483647 w 912"/>
              <a:gd name="T3" fmla="*/ 2147483647 h 624"/>
              <a:gd name="T4" fmla="*/ 2147483647 w 912"/>
              <a:gd name="T5" fmla="*/ 2147483647 h 624"/>
              <a:gd name="T6" fmla="*/ 0 60000 65536"/>
              <a:gd name="T7" fmla="*/ 0 60000 65536"/>
              <a:gd name="T8" fmla="*/ 0 60000 65536"/>
              <a:gd name="T9" fmla="*/ 0 w 912"/>
              <a:gd name="T10" fmla="*/ 0 h 624"/>
              <a:gd name="T11" fmla="*/ 912 w 912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624">
                <a:moveTo>
                  <a:pt x="0" y="0"/>
                </a:moveTo>
                <a:cubicBezTo>
                  <a:pt x="92" y="116"/>
                  <a:pt x="184" y="232"/>
                  <a:pt x="336" y="336"/>
                </a:cubicBezTo>
                <a:cubicBezTo>
                  <a:pt x="488" y="440"/>
                  <a:pt x="816" y="576"/>
                  <a:pt x="912" y="624"/>
                </a:cubicBezTo>
              </a:path>
            </a:pathLst>
          </a:custGeom>
          <a:noFill/>
          <a:ln w="31750">
            <a:solidFill>
              <a:schemeClr val="hlink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Freeform 22"/>
          <p:cNvSpPr>
            <a:spLocks/>
          </p:cNvSpPr>
          <p:nvPr/>
        </p:nvSpPr>
        <p:spPr bwMode="auto">
          <a:xfrm rot="-3058100">
            <a:off x="4637207" y="3354544"/>
            <a:ext cx="1149495" cy="1947893"/>
          </a:xfrm>
          <a:custGeom>
            <a:avLst/>
            <a:gdLst>
              <a:gd name="T0" fmla="*/ 0 w 912"/>
              <a:gd name="T1" fmla="*/ 0 h 624"/>
              <a:gd name="T2" fmla="*/ 2147483647 w 912"/>
              <a:gd name="T3" fmla="*/ 2147483647 h 624"/>
              <a:gd name="T4" fmla="*/ 2147483647 w 912"/>
              <a:gd name="T5" fmla="*/ 2147483647 h 624"/>
              <a:gd name="T6" fmla="*/ 0 60000 65536"/>
              <a:gd name="T7" fmla="*/ 0 60000 65536"/>
              <a:gd name="T8" fmla="*/ 0 60000 65536"/>
              <a:gd name="T9" fmla="*/ 0 w 912"/>
              <a:gd name="T10" fmla="*/ 0 h 624"/>
              <a:gd name="T11" fmla="*/ 912 w 912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624">
                <a:moveTo>
                  <a:pt x="0" y="0"/>
                </a:moveTo>
                <a:cubicBezTo>
                  <a:pt x="92" y="116"/>
                  <a:pt x="184" y="232"/>
                  <a:pt x="336" y="336"/>
                </a:cubicBezTo>
                <a:cubicBezTo>
                  <a:pt x="488" y="440"/>
                  <a:pt x="816" y="576"/>
                  <a:pt x="912" y="624"/>
                </a:cubicBezTo>
              </a:path>
            </a:pathLst>
          </a:custGeom>
          <a:noFill/>
          <a:ln w="31750">
            <a:solidFill>
              <a:srgbClr val="38E6F8"/>
            </a:solidFill>
            <a:round/>
            <a:headEnd/>
            <a:tailEnd type="triangle" w="lg" len="lg"/>
          </a:ln>
        </p:spPr>
        <p:txBody>
          <a:bodyPr vert="eaVert"/>
          <a:lstStyle/>
          <a:p>
            <a:endParaRPr lang="en-US"/>
          </a:p>
        </p:txBody>
      </p:sp>
      <p:sp>
        <p:nvSpPr>
          <p:cNvPr id="14344" name="Freeform 10"/>
          <p:cNvSpPr>
            <a:spLocks/>
          </p:cNvSpPr>
          <p:nvPr/>
        </p:nvSpPr>
        <p:spPr bwMode="auto">
          <a:xfrm>
            <a:off x="3411415" y="4009292"/>
            <a:ext cx="6893169" cy="1558391"/>
          </a:xfrm>
          <a:custGeom>
            <a:avLst/>
            <a:gdLst>
              <a:gd name="T0" fmla="*/ 0 w 3073"/>
              <a:gd name="T1" fmla="*/ 2147483647 h 838"/>
              <a:gd name="T2" fmla="*/ 2147483647 w 3073"/>
              <a:gd name="T3" fmla="*/ 2147483647 h 838"/>
              <a:gd name="T4" fmla="*/ 2147483647 w 3073"/>
              <a:gd name="T5" fmla="*/ 2147483647 h 838"/>
              <a:gd name="T6" fmla="*/ 2147483647 w 3073"/>
              <a:gd name="T7" fmla="*/ 1745252698 h 838"/>
              <a:gd name="T8" fmla="*/ 2147483647 w 3073"/>
              <a:gd name="T9" fmla="*/ 930143450 h 838"/>
              <a:gd name="T10" fmla="*/ 2147483647 w 3073"/>
              <a:gd name="T11" fmla="*/ 0 h 8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73"/>
              <a:gd name="T19" fmla="*/ 0 h 838"/>
              <a:gd name="T20" fmla="*/ 3073 w 3073"/>
              <a:gd name="T21" fmla="*/ 838 h 8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73" h="838">
                <a:moveTo>
                  <a:pt x="0" y="838"/>
                </a:moveTo>
                <a:cubicBezTo>
                  <a:pt x="157" y="835"/>
                  <a:pt x="655" y="831"/>
                  <a:pt x="942" y="820"/>
                </a:cubicBezTo>
                <a:cubicBezTo>
                  <a:pt x="1229" y="809"/>
                  <a:pt x="1499" y="818"/>
                  <a:pt x="1721" y="770"/>
                </a:cubicBezTo>
                <a:cubicBezTo>
                  <a:pt x="1943" y="722"/>
                  <a:pt x="2118" y="612"/>
                  <a:pt x="2273" y="531"/>
                </a:cubicBezTo>
                <a:cubicBezTo>
                  <a:pt x="2428" y="450"/>
                  <a:pt x="2517" y="371"/>
                  <a:pt x="2650" y="283"/>
                </a:cubicBezTo>
                <a:cubicBezTo>
                  <a:pt x="2783" y="194"/>
                  <a:pt x="2985" y="59"/>
                  <a:pt x="3073" y="0"/>
                </a:cubicBezTo>
              </a:path>
            </a:pathLst>
          </a:custGeom>
          <a:noFill/>
          <a:ln w="31750" cap="flat" cmpd="sng">
            <a:solidFill>
              <a:srgbClr val="38E6F8"/>
            </a:solidFill>
            <a:prstDash val="solid"/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DAB4-7F56-A347-231A-69483E78E13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FCB7B-0F84-3476-D8AD-7D1B440A32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Basic Guide Curve Operation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2900"/>
              </a:lnSpc>
              <a:spcBef>
                <a:spcPct val="35000"/>
              </a:spcBef>
            </a:pPr>
            <a:r>
              <a:rPr lang="en-US" dirty="0"/>
              <a:t>When the reservoir level is </a:t>
            </a:r>
            <a:r>
              <a:rPr lang="en-US" b="1" i="1" dirty="0">
                <a:solidFill>
                  <a:schemeClr val="hlink"/>
                </a:solidFill>
              </a:rPr>
              <a:t>above</a:t>
            </a:r>
            <a:r>
              <a:rPr lang="en-US" dirty="0"/>
              <a:t> the Guide Curve, ResSim will </a:t>
            </a:r>
            <a:r>
              <a:rPr lang="en-US" b="1" dirty="0"/>
              <a:t>increase</a:t>
            </a:r>
            <a:r>
              <a:rPr lang="en-US" dirty="0"/>
              <a:t> releases as necessary (or possible) in a given period in an effort to </a:t>
            </a:r>
            <a:r>
              <a:rPr lang="en-US" i="1" dirty="0"/>
              <a:t>lower</a:t>
            </a:r>
            <a:r>
              <a:rPr lang="en-US" dirty="0"/>
              <a:t> the pool elevation to the Guide Curve.</a:t>
            </a:r>
          </a:p>
          <a:p>
            <a:pPr>
              <a:lnSpc>
                <a:spcPts val="2900"/>
              </a:lnSpc>
              <a:spcBef>
                <a:spcPct val="35000"/>
              </a:spcBef>
            </a:pPr>
            <a:r>
              <a:rPr lang="en-US" dirty="0"/>
              <a:t>When the reservoir level is </a:t>
            </a:r>
            <a:r>
              <a:rPr lang="en-US" b="1" i="1" dirty="0">
                <a:solidFill>
                  <a:schemeClr val="hlink"/>
                </a:solidFill>
              </a:rPr>
              <a:t>below</a:t>
            </a:r>
            <a:r>
              <a:rPr lang="en-US" dirty="0"/>
              <a:t> the Guide Curve, ResSim will </a:t>
            </a:r>
            <a:r>
              <a:rPr lang="en-US" b="1" dirty="0"/>
              <a:t>reduce</a:t>
            </a:r>
            <a:r>
              <a:rPr lang="en-US" dirty="0"/>
              <a:t> releases as necessary (or possible) in a given period in an effort to </a:t>
            </a:r>
            <a:r>
              <a:rPr lang="en-US" i="1" dirty="0"/>
              <a:t>raise</a:t>
            </a:r>
            <a:r>
              <a:rPr lang="en-US" dirty="0"/>
              <a:t> the pool elevation to the Guide Curve.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en-US" dirty="0"/>
              <a:t>When the reservoir level is</a:t>
            </a:r>
            <a:r>
              <a:rPr lang="en-US" i="1" dirty="0"/>
              <a:t> </a:t>
            </a:r>
            <a:r>
              <a:rPr lang="en-US" b="1" i="1" dirty="0">
                <a:solidFill>
                  <a:schemeClr val="hlink"/>
                </a:solidFill>
              </a:rPr>
              <a:t>at</a:t>
            </a:r>
            <a:r>
              <a:rPr lang="en-US" dirty="0"/>
              <a:t> the Guide Curve,   ResSim will release “just enough” to </a:t>
            </a:r>
            <a:r>
              <a:rPr lang="en-US" i="1" dirty="0"/>
              <a:t>maintain</a:t>
            </a:r>
            <a:r>
              <a:rPr lang="en-US" dirty="0"/>
              <a:t> the pool elevation at the Guide Curve.  This usually equates to “release inflow.”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909014-CACB-5620-5F43-B4023A11D94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AC003-D4E7-6C66-C62A-E2AC6C5AC6B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Sample Results – Guide Curve Operation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693" y="1184327"/>
            <a:ext cx="8390672" cy="538792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DD5AD3-3350-2A85-8D53-CBBB87B04A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D2576-EA91-8717-4702-A991BCF8749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Points to Remember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/>
              <a:t>The Reservoir Network </a:t>
            </a:r>
            <a:r>
              <a:rPr lang="en-US" sz="2800" b="1" i="1"/>
              <a:t>is</a:t>
            </a:r>
            <a:r>
              <a:rPr lang="en-US" sz="2800"/>
              <a:t> your model.  It contains all the details…</a:t>
            </a:r>
          </a:p>
          <a:p>
            <a:pPr lvl="1" eaLnBrk="1" hangingPunct="1">
              <a:defRPr/>
            </a:pPr>
            <a:r>
              <a:rPr lang="en-US" sz="2400"/>
              <a:t>Physical Data – Pool, Outlets</a:t>
            </a:r>
          </a:p>
          <a:p>
            <a:pPr lvl="1" eaLnBrk="1" hangingPunct="1">
              <a:defRPr/>
            </a:pPr>
            <a:r>
              <a:rPr lang="en-US" sz="2400"/>
              <a:t>Operational Data – Operation Sets</a:t>
            </a:r>
          </a:p>
          <a:p>
            <a:pPr lvl="2" eaLnBrk="1" hangingPunct="1">
              <a:lnSpc>
                <a:spcPct val="85000"/>
              </a:lnSpc>
              <a:spcBef>
                <a:spcPct val="5000"/>
              </a:spcBef>
              <a:defRPr/>
            </a:pPr>
            <a:r>
              <a:rPr lang="en-US"/>
              <a:t>Reservoir Zones </a:t>
            </a:r>
          </a:p>
          <a:p>
            <a:pPr lvl="2" eaLnBrk="1" hangingPunct="1">
              <a:lnSpc>
                <a:spcPct val="85000"/>
              </a:lnSpc>
              <a:spcBef>
                <a:spcPct val="5000"/>
              </a:spcBef>
              <a:defRPr/>
            </a:pPr>
            <a:r>
              <a:rPr lang="en-US"/>
              <a:t>Guide Curve Designation</a:t>
            </a:r>
          </a:p>
          <a:p>
            <a:pPr lvl="2" eaLnBrk="1" hangingPunct="1">
              <a:lnSpc>
                <a:spcPct val="85000"/>
              </a:lnSpc>
              <a:spcBef>
                <a:spcPct val="5000"/>
              </a:spcBef>
              <a:defRPr/>
            </a:pPr>
            <a:r>
              <a:rPr lang="en-US"/>
              <a:t>Rules</a:t>
            </a:r>
          </a:p>
          <a:p>
            <a:pPr eaLnBrk="1" hangingPunct="1"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800"/>
              <a:t>Guide Curve Operation is “</a:t>
            </a:r>
            <a:r>
              <a:rPr lang="en-US" sz="2800" i="1">
                <a:solidFill>
                  <a:srgbClr val="9F0F3F"/>
                </a:solidFill>
              </a:rPr>
              <a:t>Get to guide curve as fast as possible, and stay there.</a:t>
            </a:r>
            <a:r>
              <a:rPr lang="en-US" sz="2800"/>
              <a:t>”</a:t>
            </a:r>
          </a:p>
          <a:p>
            <a:pPr eaLnBrk="1" hangingPunct="1"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800"/>
              <a:t>Guide Curve Operation is the basis of the ResSim release decision process!</a:t>
            </a:r>
            <a:endParaRPr lang="en-US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982587-75C5-0E26-9508-8BDA09A045C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82462-090A-9335-F98B-4A577FA8FDD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Definition of Terms</a:t>
            </a:r>
          </a:p>
          <a:p>
            <a:pPr lvl="1"/>
            <a:r>
              <a:rPr lang="en-US" dirty="0"/>
              <a:t>Reservoir Operations</a:t>
            </a:r>
          </a:p>
          <a:p>
            <a:pPr lvl="1"/>
            <a:r>
              <a:rPr lang="en-US" dirty="0"/>
              <a:t>Zones (or Pools)</a:t>
            </a:r>
          </a:p>
          <a:p>
            <a:pPr lvl="1"/>
            <a:r>
              <a:rPr lang="en-US" dirty="0"/>
              <a:t>Guide Curve</a:t>
            </a:r>
          </a:p>
          <a:p>
            <a:pPr lvl="1"/>
            <a:r>
              <a:rPr lang="en-US" dirty="0"/>
              <a:t>Guide Curve Operations</a:t>
            </a:r>
          </a:p>
          <a:p>
            <a:pPr lvl="1"/>
            <a:r>
              <a:rPr lang="en-US" dirty="0"/>
              <a:t>Rules</a:t>
            </a:r>
          </a:p>
          <a:p>
            <a:pPr lvl="1"/>
            <a:r>
              <a:rPr lang="en-US" dirty="0"/>
              <a:t>Operation Sets</a:t>
            </a:r>
          </a:p>
          <a:p>
            <a:r>
              <a:rPr lang="en-US" dirty="0"/>
              <a:t>Quick Look at Guide Curve Operation</a:t>
            </a:r>
          </a:p>
          <a:p>
            <a:r>
              <a:rPr lang="en-US" dirty="0"/>
              <a:t>How </a:t>
            </a:r>
            <a:r>
              <a:rPr lang="en-US" dirty="0" err="1"/>
              <a:t>to’s</a:t>
            </a:r>
            <a:r>
              <a:rPr lang="en-US" dirty="0"/>
              <a:t> in ResSim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7AD293C-2BB5-4515-36C7-EFA2978A499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C3EB966-E695-BEAC-6C0C-97A4CA3D7BB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1133474" y="104465"/>
            <a:ext cx="10220325" cy="966686"/>
          </a:xfrm>
        </p:spPr>
        <p:txBody>
          <a:bodyPr/>
          <a:lstStyle/>
          <a:p>
            <a:r>
              <a:rPr lang="en-US" dirty="0"/>
              <a:t>What is…Reservoir Operation?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939452" y="1365813"/>
            <a:ext cx="10261948" cy="4811150"/>
          </a:xfrm>
        </p:spPr>
        <p:txBody>
          <a:bodyPr>
            <a:normAutofit/>
          </a:bodyPr>
          <a:lstStyle/>
          <a:p>
            <a:r>
              <a:rPr lang="en-US" dirty="0"/>
              <a:t>The act of storing or releasing water from a Reservoir.</a:t>
            </a:r>
          </a:p>
          <a:p>
            <a:r>
              <a:rPr lang="en-US" dirty="0"/>
              <a:t>The “to-release  or  not-to-release” and “how-much” decision-making process</a:t>
            </a:r>
          </a:p>
          <a:p>
            <a:r>
              <a:rPr lang="en-US" dirty="0"/>
              <a:t>The set of goals and constraints that define the release decision-making process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CE86B8-C807-6C8E-FF64-C88D362F4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17CFDE-231A-BEE3-6AF8-8E51C126F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 are…Zones (or Pools)?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7338" indent="-287338">
              <a:spcBef>
                <a:spcPts val="1200"/>
              </a:spcBef>
              <a:buNone/>
              <a:defRPr/>
            </a:pPr>
            <a:r>
              <a:rPr lang="en-US" i="1" dirty="0">
                <a:solidFill>
                  <a:srgbClr val="9F0F3F"/>
                </a:solidFill>
              </a:rPr>
              <a:t>The allocation of storage within a reservoir for one or more purposes</a:t>
            </a:r>
          </a:p>
          <a:p>
            <a:pPr marL="285750" indent="-284163">
              <a:spcBef>
                <a:spcPts val="1200"/>
              </a:spcBef>
              <a:defRPr/>
            </a:pPr>
            <a:r>
              <a:rPr lang="en-US" dirty="0"/>
              <a:t>Zones are defined by their “top of pool” elevation, which may vary seasonally</a:t>
            </a:r>
          </a:p>
          <a:p>
            <a:pPr marL="285750" indent="-284163">
              <a:spcBef>
                <a:spcPts val="1200"/>
              </a:spcBef>
              <a:defRPr/>
            </a:pPr>
            <a:r>
              <a:rPr lang="en-US" dirty="0"/>
              <a:t>Zones should not cross one another</a:t>
            </a:r>
          </a:p>
        </p:txBody>
      </p:sp>
      <p:pic>
        <p:nvPicPr>
          <p:cNvPr id="220164" name="Picture 4" descr="SeasonS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6479" y="1365813"/>
            <a:ext cx="4564063" cy="4640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7149F-1BAC-3FC1-2276-E07AA9F7C0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2FD0E7-8887-F8FF-A2F7-5C86D7E006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What is…a Guide Curve?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39452" y="1365813"/>
            <a:ext cx="10220324" cy="481115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ct val="10000"/>
              </a:spcAft>
              <a:buNone/>
            </a:pPr>
            <a:r>
              <a:rPr lang="en-US" i="1" dirty="0">
                <a:solidFill>
                  <a:srgbClr val="990033"/>
                </a:solidFill>
              </a:rPr>
              <a:t>The </a:t>
            </a:r>
            <a:r>
              <a:rPr lang="en-US" i="1" dirty="0">
                <a:solidFill>
                  <a:srgbClr val="9F0F3F"/>
                </a:solidFill>
              </a:rPr>
              <a:t>target</a:t>
            </a:r>
            <a:r>
              <a:rPr lang="en-US" i="1" dirty="0">
                <a:solidFill>
                  <a:srgbClr val="990033"/>
                </a:solidFill>
              </a:rPr>
              <a:t> or desired reservoir pool elevation or storage</a:t>
            </a:r>
          </a:p>
          <a:p>
            <a:pPr>
              <a:spcBef>
                <a:spcPts val="1200"/>
              </a:spcBef>
              <a:spcAft>
                <a:spcPct val="10000"/>
              </a:spcAft>
            </a:pPr>
            <a:r>
              <a:rPr lang="en-US" dirty="0"/>
              <a:t>AKA: “normal pool”, “top of conservation”, …</a:t>
            </a:r>
          </a:p>
          <a:p>
            <a:pPr>
              <a:spcBef>
                <a:spcPts val="1200"/>
              </a:spcBef>
              <a:spcAft>
                <a:spcPct val="10000"/>
              </a:spcAft>
            </a:pPr>
            <a:r>
              <a:rPr lang="en-US" dirty="0"/>
              <a:t>The dividing line between the part of the reservoir pool that is designated as “flood control” from the part that is designated as “conservation”</a:t>
            </a:r>
          </a:p>
          <a:p>
            <a:pPr>
              <a:spcBef>
                <a:spcPts val="1200"/>
              </a:spcBef>
              <a:spcAft>
                <a:spcPct val="10000"/>
              </a:spcAft>
            </a:pPr>
            <a:r>
              <a:rPr lang="en-US" dirty="0"/>
              <a:t>The foundation of the HEC-ResSim release decision logic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6DA79D-F7CF-480E-E34C-0FB5B9BFC17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584FE-C6E1-002F-3B0A-0EF68394CFD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What is…Guide Curve Operation?</a:t>
            </a:r>
          </a:p>
        </p:txBody>
      </p:sp>
      <p:sp>
        <p:nvSpPr>
          <p:cNvPr id="8194" name="Rectangle 5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ts val="2800"/>
              </a:lnSpc>
              <a:spcBef>
                <a:spcPts val="600"/>
              </a:spcBef>
              <a:buNone/>
              <a:defRPr/>
            </a:pPr>
            <a:r>
              <a:rPr lang="en-US" sz="2800" i="1" dirty="0"/>
              <a:t>In general, “</a:t>
            </a:r>
            <a:r>
              <a:rPr lang="en-US" sz="2800" b="1" i="1" dirty="0"/>
              <a:t>Guide Curve Operation</a:t>
            </a:r>
            <a:r>
              <a:rPr lang="en-US" sz="2800" i="1" dirty="0"/>
              <a:t>” is the process of determining releases from a reservoir in order to get to and maintain the reservoir pool at its target elevation.</a:t>
            </a:r>
            <a:r>
              <a:rPr lang="en-US" sz="2800" i="1" dirty="0">
                <a:solidFill>
                  <a:srgbClr val="990033"/>
                </a:solidFill>
              </a:rPr>
              <a:t> </a:t>
            </a:r>
          </a:p>
          <a:p>
            <a:pPr>
              <a:lnSpc>
                <a:spcPts val="2800"/>
              </a:lnSpc>
              <a:spcBef>
                <a:spcPts val="1200"/>
              </a:spcBef>
              <a:defRPr/>
            </a:pPr>
            <a:r>
              <a:rPr lang="en-US" sz="2800" dirty="0">
                <a:solidFill>
                  <a:srgbClr val="990033"/>
                </a:solidFill>
              </a:rPr>
              <a:t>To ResSim</a:t>
            </a:r>
            <a:r>
              <a:rPr lang="en-US" sz="2800" dirty="0"/>
              <a:t>, Guide Curve Operation means:	</a:t>
            </a:r>
            <a:br>
              <a:rPr lang="en-US" sz="2800" dirty="0"/>
            </a:br>
            <a:r>
              <a:rPr lang="en-US" sz="2800" dirty="0"/>
              <a:t>	</a:t>
            </a:r>
            <a:br>
              <a:rPr lang="en-US" sz="2800" dirty="0"/>
            </a:br>
            <a:r>
              <a:rPr lang="en-US" sz="2800" dirty="0">
                <a:solidFill>
                  <a:srgbClr val="990033"/>
                </a:solidFill>
              </a:rPr>
              <a:t>“</a:t>
            </a:r>
            <a:r>
              <a:rPr lang="en-US" i="1" dirty="0">
                <a:solidFill>
                  <a:srgbClr val="990033"/>
                </a:solidFill>
              </a:rPr>
              <a:t>Get to guide curve as fast as possible and stay there.</a:t>
            </a:r>
            <a:r>
              <a:rPr lang="en-US" sz="2800" dirty="0">
                <a:solidFill>
                  <a:srgbClr val="990033"/>
                </a:solidFill>
              </a:rPr>
              <a:t>”</a:t>
            </a:r>
            <a:endParaRPr lang="en-US" sz="2800" dirty="0">
              <a:solidFill>
                <a:srgbClr val="00345F"/>
              </a:solidFill>
            </a:endParaRPr>
          </a:p>
          <a:p>
            <a:pPr>
              <a:spcBef>
                <a:spcPts val="1200"/>
              </a:spcBef>
              <a:defRPr/>
            </a:pPr>
            <a:r>
              <a:rPr lang="en-US" sz="2800" dirty="0"/>
              <a:t>Guide Curve Operation is constrained by: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/>
              <a:t>Physical Outlet Capacity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/>
              <a:t>Elevation, Release, and Capacity Overrides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/>
              <a:t>Reservoir Operating Rules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/>
              <a:t>Zone Boundary Logic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737BAF-D0C4-B404-D0C9-7CFA76DE270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02640-0187-8B44-4046-9072771FCC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What are…Rules?</a:t>
            </a:r>
          </a:p>
        </p:txBody>
      </p:sp>
      <p:sp>
        <p:nvSpPr>
          <p:cNvPr id="9219" name="Rectangle 2058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anchor="t">
            <a:normAutofit/>
          </a:bodyPr>
          <a:lstStyle/>
          <a:p>
            <a:pPr eaLnBrk="1" hangingPunct="1">
              <a:lnSpc>
                <a:spcPct val="85000"/>
              </a:lnSpc>
              <a:spcAft>
                <a:spcPct val="20000"/>
              </a:spcAft>
              <a:buNone/>
            </a:pPr>
            <a:r>
              <a:rPr lang="en-US" i="1" dirty="0">
                <a:solidFill>
                  <a:srgbClr val="9F0F3F"/>
                </a:solidFill>
              </a:rPr>
              <a:t>The objectives of – or constraints on – the operation of a reservoir or system of reservoirs.</a:t>
            </a:r>
          </a:p>
          <a:p>
            <a:pPr eaLnBrk="1" hangingPunct="1">
              <a:lnSpc>
                <a:spcPct val="85000"/>
              </a:lnSpc>
            </a:pPr>
            <a:r>
              <a:rPr lang="en-US" dirty="0"/>
              <a:t>Rules are specified in terms of: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sz="3200" b="1" dirty="0"/>
              <a:t>Flow</a:t>
            </a:r>
            <a:r>
              <a:rPr lang="en-US" sz="3200" dirty="0"/>
              <a:t> - minimum or maximum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sz="3200" b="1" dirty="0"/>
              <a:t>Elevation/Stage</a:t>
            </a:r>
            <a:r>
              <a:rPr lang="en-US" sz="3200" dirty="0"/>
              <a:t> - minimum or maximum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sz="3200" b="1" dirty="0"/>
              <a:t>Energy Generation </a:t>
            </a:r>
            <a:r>
              <a:rPr lang="en-US" sz="3200" dirty="0"/>
              <a:t>- needed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sz="3200" dirty="0"/>
              <a:t>Maximum </a:t>
            </a:r>
            <a:r>
              <a:rPr lang="en-US" sz="3200" b="1" dirty="0"/>
              <a:t>Flow Rate-of-Change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sz="3200" dirty="0"/>
              <a:t>Maximum </a:t>
            </a:r>
            <a:r>
              <a:rPr lang="en-US" sz="3200" b="1" dirty="0"/>
              <a:t>Pool Elevation Rate-of-Change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615A2-EB0F-A5AC-62AE-D5EFCF8D540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FA54-1D1F-4638-A97E-49D1B5A617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0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 is…An Operation Set?</a:t>
            </a:r>
          </a:p>
        </p:txBody>
      </p:sp>
      <p:sp>
        <p:nvSpPr>
          <p:cNvPr id="10242" name="Rectangle 2051"/>
          <p:cNvSpPr>
            <a:spLocks noGrp="1" noChangeArrowheads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ts val="2900"/>
              </a:lnSpc>
              <a:spcBef>
                <a:spcPts val="600"/>
              </a:spcBef>
              <a:buNone/>
            </a:pPr>
            <a:r>
              <a:rPr lang="en-US" i="1" dirty="0"/>
              <a:t>An Operation Set holds all the information that describes the reservoir’s operating goals and constraints.</a:t>
            </a:r>
          </a:p>
          <a:p>
            <a:pPr>
              <a:lnSpc>
                <a:spcPts val="2900"/>
              </a:lnSpc>
              <a:spcBef>
                <a:spcPts val="600"/>
              </a:spcBef>
              <a:buNone/>
            </a:pPr>
            <a:endParaRPr lang="en-US" i="1" dirty="0"/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en-US" dirty="0"/>
              <a:t>The key elements of an operation set are:</a:t>
            </a:r>
          </a:p>
          <a:p>
            <a:pPr marL="1389063" lvl="1" indent="-276225">
              <a:lnSpc>
                <a:spcPts val="2900"/>
              </a:lnSpc>
              <a:spcBef>
                <a:spcPct val="0"/>
              </a:spcBef>
            </a:pPr>
            <a:r>
              <a:rPr lang="en-US" sz="3200" dirty="0"/>
              <a:t>Zones</a:t>
            </a:r>
          </a:p>
          <a:p>
            <a:pPr marL="1389063" lvl="1" indent="-276225">
              <a:lnSpc>
                <a:spcPts val="2900"/>
              </a:lnSpc>
              <a:spcBef>
                <a:spcPct val="0"/>
              </a:spcBef>
            </a:pPr>
            <a:r>
              <a:rPr lang="en-US" sz="3200" dirty="0"/>
              <a:t>Guide Curve identification</a:t>
            </a:r>
          </a:p>
          <a:p>
            <a:pPr marL="1389063" lvl="1" indent="-276225">
              <a:lnSpc>
                <a:spcPts val="2900"/>
              </a:lnSpc>
              <a:spcBef>
                <a:spcPct val="0"/>
              </a:spcBef>
            </a:pPr>
            <a:r>
              <a:rPr lang="en-US" sz="3200" dirty="0"/>
              <a:t>Rules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en-US" dirty="0"/>
              <a:t>A reservoir can have more than one operation set, but only one can be “active” for a given alternative.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247B4-3B35-3FAE-90ED-629885384D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3FDA5-13C2-5AFD-5DA9-53F9564F5C2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0hecdlb\AppData\Local\Temp\2\SNAGHTML1f339a6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334" y="1449809"/>
            <a:ext cx="5914706" cy="486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5" name="Oval 13"/>
          <p:cNvSpPr>
            <a:spLocks noChangeArrowheads="1"/>
          </p:cNvSpPr>
          <p:nvPr/>
        </p:nvSpPr>
        <p:spPr bwMode="auto">
          <a:xfrm>
            <a:off x="5530532" y="1746634"/>
            <a:ext cx="1437903" cy="852504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0" name="Rectangle 1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How To…Create an Operation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A0D68-3367-632B-24D3-2E1226CF6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2"/>
            <a:ext cx="3779910" cy="4893251"/>
          </a:xfrm>
        </p:spPr>
        <p:txBody>
          <a:bodyPr>
            <a:normAutofit/>
          </a:bodyPr>
          <a:lstStyle/>
          <a:p>
            <a:r>
              <a:rPr lang="en-US" dirty="0"/>
              <a:t>In the Reservoir editor, select the Operations tab</a:t>
            </a:r>
          </a:p>
          <a:p>
            <a:r>
              <a:rPr lang="en-US" dirty="0"/>
              <a:t>From the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Operations</a:t>
            </a:r>
            <a:r>
              <a:rPr lang="en-US" dirty="0"/>
              <a:t> menu, select </a:t>
            </a:r>
            <a:r>
              <a:rPr lang="en-US" b="1" dirty="0"/>
              <a:t>New</a:t>
            </a:r>
            <a:r>
              <a:rPr lang="en-US" dirty="0"/>
              <a:t>.</a:t>
            </a:r>
          </a:p>
          <a:p>
            <a:r>
              <a:rPr lang="en-US" dirty="0"/>
              <a:t>Give it a name and description and click </a:t>
            </a:r>
            <a:r>
              <a:rPr lang="en-US" b="1" dirty="0"/>
              <a:t>OK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1028" name="Picture 4" descr="C:\Users\q0hecdlb\AppData\Local\Temp\2\SNAGHTML1f343cd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534" y="3727835"/>
            <a:ext cx="3884334" cy="227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4725D-D325-03BC-571E-C00228BE02C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2024 ----- 1.6-Lecture 5-Basic Guide Curve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DA8EE-4C30-6F68-0B5C-7C12DBE2F93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B958356-D25E-461F-A8F9-7D1C70F5B1DA}" vid="{E787B97D-239A-4548-AF5B-576B7CCE9D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8227</TotalTime>
  <Words>1147</Words>
  <Application>Microsoft Office PowerPoint</Application>
  <PresentationFormat>Widescreen</PresentationFormat>
  <Paragraphs>170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Reservoir Networks …Continued</vt:lpstr>
      <vt:lpstr>Outline</vt:lpstr>
      <vt:lpstr>What is…Reservoir Operation?</vt:lpstr>
      <vt:lpstr>What are…Zones (or Pools)?</vt:lpstr>
      <vt:lpstr>What is…a Guide Curve?</vt:lpstr>
      <vt:lpstr>What is…Guide Curve Operation?</vt:lpstr>
      <vt:lpstr>What are…Rules?</vt:lpstr>
      <vt:lpstr>What is…An Operation Set?</vt:lpstr>
      <vt:lpstr>How To…Create an Operation Set</vt:lpstr>
      <vt:lpstr>How To…Create Zones</vt:lpstr>
      <vt:lpstr>How is the Guide Curve defined in ResSim?</vt:lpstr>
      <vt:lpstr>How to…Identify the Guide Curve</vt:lpstr>
      <vt:lpstr>Basic Guide Curve Operation</vt:lpstr>
      <vt:lpstr>Sample Results – Guide Curve Operation</vt:lpstr>
      <vt:lpstr>Points to Remember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Release Rules </dc:title>
  <dc:creator>Amanda</dc:creator>
  <cp:lastModifiedBy>O'Connell, Sara M CIV USARMY CEIWR (USA)</cp:lastModifiedBy>
  <cp:revision>14</cp:revision>
  <cp:lastPrinted>2024-02-02T02:34:47Z</cp:lastPrinted>
  <dcterms:created xsi:type="dcterms:W3CDTF">2024-01-19T22:18:21Z</dcterms:created>
  <dcterms:modified xsi:type="dcterms:W3CDTF">2024-02-03T23:16:34Z</dcterms:modified>
</cp:coreProperties>
</file>