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72" r:id="rId3"/>
    <p:sldId id="352" r:id="rId4"/>
    <p:sldId id="416" r:id="rId5"/>
    <p:sldId id="353" r:id="rId6"/>
    <p:sldId id="359" r:id="rId7"/>
    <p:sldId id="362" r:id="rId8"/>
    <p:sldId id="327" r:id="rId9"/>
    <p:sldId id="328" r:id="rId10"/>
    <p:sldId id="367" r:id="rId11"/>
    <p:sldId id="329" r:id="rId12"/>
    <p:sldId id="330" r:id="rId13"/>
    <p:sldId id="354" r:id="rId14"/>
    <p:sldId id="355" r:id="rId15"/>
    <p:sldId id="333" r:id="rId16"/>
    <p:sldId id="335" r:id="rId17"/>
    <p:sldId id="349" r:id="rId18"/>
    <p:sldId id="356" r:id="rId19"/>
    <p:sldId id="346" r:id="rId20"/>
    <p:sldId id="350" r:id="rId21"/>
    <p:sldId id="365" r:id="rId22"/>
    <p:sldId id="363" r:id="rId23"/>
    <p:sldId id="366" r:id="rId24"/>
    <p:sldId id="357" r:id="rId25"/>
    <p:sldId id="381" r:id="rId26"/>
    <p:sldId id="364" r:id="rId27"/>
    <p:sldId id="382" r:id="rId28"/>
    <p:sldId id="338" r:id="rId29"/>
    <p:sldId id="417" r:id="rId30"/>
    <p:sldId id="380" r:id="rId31"/>
    <p:sldId id="358" r:id="rId32"/>
    <p:sldId id="344" r:id="rId33"/>
    <p:sldId id="351" r:id="rId34"/>
    <p:sldId id="345" r:id="rId35"/>
    <p:sldId id="348" r:id="rId36"/>
    <p:sldId id="310" r:id="rId37"/>
    <p:sldId id="360" r:id="rId38"/>
    <p:sldId id="361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0" autoAdjust="0"/>
    <p:restoredTop sz="90856" autoAdjust="0"/>
  </p:normalViewPr>
  <p:slideViewPr>
    <p:cSldViewPr snapToGrid="0">
      <p:cViewPr varScale="1">
        <p:scale>
          <a:sx n="102" d="100"/>
          <a:sy n="102" d="100"/>
        </p:scale>
        <p:origin x="197" y="77"/>
      </p:cViewPr>
      <p:guideLst/>
    </p:cSldViewPr>
  </p:slideViewPr>
  <p:outlineViewPr>
    <p:cViewPr>
      <p:scale>
        <a:sx n="33" d="100"/>
        <a:sy n="33" d="100"/>
      </p:scale>
      <p:origin x="0" y="-4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23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CB258-BC33-4A03-ABFF-2EBD3649745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0D5F3E-7159-4CA3-9F78-2B69C4684B2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CD1D0-3B9B-4810-AB5E-3444EB31969B}" type="datetimeFigureOut">
              <a:rPr lang="en-US" smtClean="0"/>
              <a:t>2/5/2024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8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CBA698-737F-4B76-BFC2-4E95EEA659F9}" type="slidenum">
              <a:rPr lang="en-US"/>
              <a:pPr/>
              <a:t>1</a:t>
            </a:fld>
            <a:endParaRPr lang="en-US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29703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tabLst>
                <a:tab pos="457200" algn="l"/>
                <a:tab pos="16049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714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32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E802D8-534A-4699-9777-D14E1E587B8D}" type="slidenum">
              <a:rPr lang="en-US"/>
              <a:pPr/>
              <a:t>12</a:t>
            </a:fld>
            <a:endParaRPr lang="en-US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6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04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046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797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21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031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886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412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64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DF25FE-6176-4F8F-9505-EE5A4A6766A2}" type="slidenum">
              <a:rPr lang="en-US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49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275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87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479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728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764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678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403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789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114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05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123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688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436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242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831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C71969-7767-405D-A471-E08F2531BAC5}" type="slidenum">
              <a:rPr lang="en-US"/>
              <a:pPr/>
              <a:t>36</a:t>
            </a:fld>
            <a:endParaRPr lang="en-US"/>
          </a:p>
        </p:txBody>
      </p:sp>
      <p:sp>
        <p:nvSpPr>
          <p:cNvPr id="3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58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997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Implementing Release Rules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2.3-L-09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Klipsch-Modini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1D2155-78A4-4CAF-803E-F5784A225808}" type="slidenum">
              <a:rPr lang="en-US">
                <a:solidFill>
                  <a:srgbClr val="000000"/>
                </a:solidFill>
              </a:rPr>
              <a:pPr/>
              <a:t>37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660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43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62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265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438" y="71913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2.3-L-09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Klipsch-Modini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69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DABE44-9089-4240-82FB-B097C076A410}" type="slidenum">
              <a:rPr lang="en-US"/>
              <a:pPr/>
              <a:t>8</a:t>
            </a:fld>
            <a:endParaRPr lang="en-US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78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E76F74-5E77-4FE4-815E-FCF84E82EE54}" type="slidenum">
              <a:rPr lang="en-US"/>
              <a:pPr/>
              <a:t>9</a:t>
            </a:fld>
            <a:endParaRPr lang="en-US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06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E76F74-5E77-4FE4-815E-FCF84E82EE54}" type="slidenum">
              <a:rPr lang="en-US"/>
              <a:pPr/>
              <a:t>10</a:t>
            </a:fld>
            <a:endParaRPr lang="en-US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85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A6B6-92A0-4C69-A1FC-6168506AB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7814-A053-4615-9AE5-CB113C93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DFE03-C6D8-491D-8C6E-CB028555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190-CFCA-43E7-B4F6-CBCBB1E3120E}" type="datetime1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AC674-77CC-4617-80D9-3E20A0B3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BC8A3-74A4-4A1E-822E-3EC98622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B4BE65-C375-4ABB-93DD-BEBFC10A428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5735637"/>
            <a:ext cx="393382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1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7CCA6-0806-474C-A0C0-7D650C9B1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37FFBE-EED9-4B3B-86C4-033A97095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9C2C2-BEAC-4703-B02F-D7720CDFA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56EF-D46A-451C-83FB-40DB55546EAE}" type="datetime1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19D34-2E08-455C-8BDE-8243F46D2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5B56C-19E7-4442-9F84-76398701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1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5F7C19-FD0B-4B9E-B6D7-95E7F68E1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65CE1A-B90D-4702-89D8-BAF660871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55E97-CF94-4468-A946-E6CBDC4B2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7EF1-210C-4F1C-9CD8-70F69BC9533A}" type="datetime1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C831E-293D-49A8-BF7B-31BEE4BAF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E27E1-655D-469F-B29B-1EBE3BE7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06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2861735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419" y="1790661"/>
            <a:ext cx="990599" cy="30487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4413" y="3225261"/>
            <a:ext cx="3859795" cy="3048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774691" y="6470533"/>
            <a:ext cx="4305309" cy="3810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Hydrologic Engineering Center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90" y="6422576"/>
            <a:ext cx="763401" cy="4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74" y="104465"/>
            <a:ext cx="10220325" cy="126134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813"/>
            <a:ext cx="10515600" cy="481115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4A2EA-DE61-4B33-B75D-CC12B9CD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68E3-9D12-4364-B2AC-881D1E99CFA6}" type="datetime1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4527B-86FA-4445-A1D3-974F5B4E7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4B5D4-E6F4-4FB5-964A-EC6B92ACB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881EAA-4D91-4DCD-BB66-7A9DDDF32D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EF7C8C-8665-10D4-09A6-2F1762A3FCFE}"/>
              </a:ext>
            </a:extLst>
          </p:cNvPr>
          <p:cNvCxnSpPr/>
          <p:nvPr userDrawn="1"/>
        </p:nvCxnSpPr>
        <p:spPr>
          <a:xfrm>
            <a:off x="838200" y="1365813"/>
            <a:ext cx="1051559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74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5B0E5-1688-455F-9EEB-D30368363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6195F-0B06-4492-9223-66F42EC2B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BCDC7-F3ED-4AB4-9008-F6216EC2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6836-C376-4A79-B6AB-09AC32532598}" type="datetime1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A3DB0-29DD-480B-AD7F-4A07434A2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B5161-55CB-4594-B565-25F99DB8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9B6616-2A97-4537-B908-6321E09B09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4B54B8-3950-4360-A0BD-1EF69EFE0D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66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39F8C-F80D-418A-A824-FC1D5C849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465"/>
            <a:ext cx="10515600" cy="120927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D2C9E-5FE3-4158-90E9-873932E28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93132"/>
            <a:ext cx="5181600" cy="468383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06B9D-AFE1-4775-9B4D-A60FF224C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93134"/>
            <a:ext cx="5181600" cy="46838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E3376-1B26-428E-9C84-42F3E22FA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81483-0F6A-42B9-9F0C-6895CFDDC85A}" type="datetime1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CE6F11-D676-4443-9837-04DA9CEA7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62365-E829-489A-8EC1-BC068C5C1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CACA2E-479B-40CF-84AA-373D819308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D3DDD6-ECDA-4507-8164-B03A1BA441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45F4A-6D5F-4EBE-BA8A-1895E2CF5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7035"/>
            <a:ext cx="10515600" cy="10667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F0574-FB89-4516-9157-959519170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12124"/>
            <a:ext cx="5157787" cy="66919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FEC3EE-F53C-4056-9185-A57C24CBF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81313"/>
            <a:ext cx="5157787" cy="4328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8B32C9-39B6-4E5C-B6F7-DA346AD9C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12124"/>
            <a:ext cx="5183188" cy="6691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E767E5-41AC-4081-9E9A-E3504B87F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81313"/>
            <a:ext cx="5183188" cy="4328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F9342-E0CD-4546-92FC-DE3A01131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D50F-E922-4DFD-B21D-F0F6A4C65489}" type="datetime1">
              <a:rPr lang="en-US" smtClean="0"/>
              <a:t>2/5/2024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35EB16-C7EF-49C4-9E93-DB661B9A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075A6C-35D6-4955-B301-DD12D361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D47A3-572E-4244-8FBD-D1CB1A733B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D281F1-659D-4B41-A28E-E19DFD833C2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1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D50A3-DB8C-4C59-A345-B62FCF7E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199"/>
            <a:ext cx="10515600" cy="122350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440918-4EF2-46C7-A67C-3320552E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B901-011C-4D2C-A56D-151E375B512A}" type="datetime1">
              <a:rPr lang="en-US" smtClean="0"/>
              <a:t>2/5/2024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703852-0582-48E6-BC68-B735801F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58F3-5663-4F2A-AC9D-98D684F0C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8C4DE3-252D-42A7-9FA7-A0056B1BFD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313326-85FE-4607-8E1E-30A10A5A7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3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C2CF5-724E-4B8A-9180-A3D54DEAD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6CC3-F214-4A9A-B122-C8E0483929FE}" type="datetime1">
              <a:rPr lang="en-US" smtClean="0"/>
              <a:t>2/5/2024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D5172F-4E37-411E-9B6B-AF9B2BFA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23842-775C-4D0B-9B0A-ED512B000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E5F69-9339-49A0-B5A7-2ECF6AC34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75D101-BA08-4B98-8315-8CAE9DC5F1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3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CC2F4-C86A-48E6-AA65-1B153F4CC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A4C53-4F16-492C-8981-1485E9BFE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CCC1B-13CA-413B-ABC8-87466806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00F975-6384-479B-8030-0AC20355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44F-C954-4E30-B80B-8A21C6DE59CC}" type="datetime1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032E-C744-46CE-8F83-22B70B32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261E9-3E27-4119-A093-C1C15EFA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91DFE-FFA1-4F37-A376-F383454408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07AC15-2415-4263-9AFE-C317E0C97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965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DA30-7AFC-4EDA-9F3E-18467557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CC05E3-EA42-4679-A118-60982CA87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4CB7E-1AA9-4B7C-A118-9BB73866F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B875F-A5E4-4225-B201-FB7E5448A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FCF0-2B32-4734-AE8F-15C16FE7F7B7}" type="datetime1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8AA46-3C83-4E86-A48F-B0410E9C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22D8C-3FAB-4E84-BA5F-EDE7FCD6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992C1-133E-45D7-A288-74AED3C9D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8CFC5D-D3BD-424A-AEDD-3AF9F10CFA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0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94A9A8-1336-47CE-A809-F7B0FECC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65125"/>
            <a:ext cx="10210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31A14-CAEB-4643-8B6A-5219285AC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53217-C2C6-4A5F-9398-995315316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B506C-5EFA-4E76-A148-A468D9121F10}" type="datetime1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05C5-719C-4C61-B648-9BB48272D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BF519-BB1A-4AD2-8E89-DEA7B873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4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1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Polecat" TargetMode="Externa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tial Circle 7">
            <a:extLst>
              <a:ext uri="{FF2B5EF4-FFF2-40B4-BE49-F238E27FC236}">
                <a16:creationId xmlns:a16="http://schemas.microsoft.com/office/drawing/2014/main" id="{F5A03629-2B4E-D3FC-8CE9-1DBB14DA0CD5}"/>
              </a:ext>
            </a:extLst>
          </p:cNvPr>
          <p:cNvSpPr>
            <a:spLocks noChangeAspect="1"/>
          </p:cNvSpPr>
          <p:nvPr/>
        </p:nvSpPr>
        <p:spPr>
          <a:xfrm rot="10800000">
            <a:off x="3315694" y="916144"/>
            <a:ext cx="17752611" cy="11883711"/>
          </a:xfrm>
          <a:prstGeom prst="pie">
            <a:avLst>
              <a:gd name="adj1" fmla="val 0"/>
              <a:gd name="adj2" fmla="val 54022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52845" y="861060"/>
            <a:ext cx="6620968" cy="1905000"/>
          </a:xfrm>
        </p:spPr>
        <p:txBody>
          <a:bodyPr anchor="ctr">
            <a:normAutofit/>
          </a:bodyPr>
          <a:lstStyle/>
          <a:p>
            <a:pPr algn="l" eaLnBrk="1" hangingPunct="1"/>
            <a:r>
              <a:rPr lang="en-US" sz="5400" b="1" dirty="0"/>
              <a:t>Implementing Release Rules </a:t>
            </a:r>
          </a:p>
        </p:txBody>
      </p:sp>
      <p:sp>
        <p:nvSpPr>
          <p:cNvPr id="4" name="Rectangle 11"/>
          <p:cNvSpPr txBox="1">
            <a:spLocks noChangeArrowheads="1"/>
          </p:cNvSpPr>
          <p:nvPr/>
        </p:nvSpPr>
        <p:spPr>
          <a:xfrm>
            <a:off x="641465" y="3427257"/>
            <a:ext cx="4267200" cy="8614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fontAlgn="auto"/>
            <a:r>
              <a:rPr lang="en-US" sz="2800" b="1" cap="none" dirty="0">
                <a:solidFill>
                  <a:schemeClr val="tx1"/>
                </a:solidFill>
              </a:rPr>
              <a:t>Reservoir Modeling with HEC-</a:t>
            </a:r>
            <a:r>
              <a:rPr lang="en-US" sz="2800" b="1" cap="none" dirty="0" err="1">
                <a:solidFill>
                  <a:schemeClr val="tx1"/>
                </a:solidFill>
              </a:rPr>
              <a:t>ResSim</a:t>
            </a:r>
            <a:r>
              <a:rPr lang="en-US" sz="2800" b="1" cap="none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6"/>
          <p:cNvSpPr>
            <a:spLocks noGrp="1" noChangeArrowheads="1"/>
          </p:cNvSpPr>
          <p:nvPr>
            <p:ph type="title"/>
          </p:nvPr>
        </p:nvSpPr>
        <p:spPr>
          <a:xfrm>
            <a:off x="1264920" y="267662"/>
            <a:ext cx="7325346" cy="9515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/>
              <a:t>Plates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6CA17D20-EAFF-F3E2-47BC-610A43EEE4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41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2131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074739"/>
            <a:ext cx="4391025" cy="564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Oval 6"/>
          <p:cNvSpPr>
            <a:spLocks noChangeArrowheads="1"/>
          </p:cNvSpPr>
          <p:nvPr/>
        </p:nvSpPr>
        <p:spPr bwMode="auto">
          <a:xfrm>
            <a:off x="7084224" y="3292477"/>
            <a:ext cx="4088600" cy="2895600"/>
          </a:xfrm>
          <a:prstGeom prst="ellips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880" name="Rectangle 8"/>
          <p:cNvSpPr>
            <a:spLocks noGrp="1" noChangeArrowheads="1"/>
          </p:cNvSpPr>
          <p:nvPr>
            <p:ph idx="1"/>
          </p:nvPr>
        </p:nvSpPr>
        <p:spPr>
          <a:xfrm>
            <a:off x="714375" y="1447800"/>
            <a:ext cx="6246024" cy="4908552"/>
          </a:xfrm>
        </p:spPr>
        <p:txBody>
          <a:bodyPr>
            <a:normAutofit/>
          </a:bodyPr>
          <a:lstStyle/>
          <a:p>
            <a:pPr marL="293688" indent="-293688">
              <a:spcBef>
                <a:spcPct val="30000"/>
              </a:spcBef>
            </a:pPr>
            <a:r>
              <a:rPr lang="en-US" sz="3200" dirty="0"/>
              <a:t>Read the plan CAREFULLY</a:t>
            </a:r>
          </a:p>
          <a:p>
            <a:pPr marL="293688" indent="-293688">
              <a:spcBef>
                <a:spcPct val="30000"/>
              </a:spcBef>
            </a:pPr>
            <a:r>
              <a:rPr lang="en-US" sz="3200" dirty="0"/>
              <a:t>Look for descriptions of requirements the reservoir must meet</a:t>
            </a:r>
          </a:p>
          <a:p>
            <a:pPr marL="293688" indent="-293688">
              <a:spcBef>
                <a:spcPct val="30000"/>
              </a:spcBef>
            </a:pPr>
            <a:r>
              <a:rPr lang="en-US" sz="3200" dirty="0"/>
              <a:t>Look for pool levels that will define your operating zones</a:t>
            </a:r>
          </a:p>
          <a:p>
            <a:pPr marL="293688" indent="-293688">
              <a:spcBef>
                <a:spcPct val="30000"/>
              </a:spcBef>
            </a:pPr>
            <a:r>
              <a:rPr lang="en-US" sz="3200" dirty="0"/>
              <a:t> Tables are great	</a:t>
            </a:r>
          </a:p>
          <a:p>
            <a:pPr marL="693744" lvl="1" indent="-293688">
              <a:spcBef>
                <a:spcPct val="30000"/>
              </a:spcBef>
            </a:pPr>
            <a:r>
              <a:rPr lang="en-US" sz="3200" i="1" dirty="0"/>
              <a:t>Some constraints are only mentioned in the text 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1D4242-1BB8-EC2F-F29F-47977EC5C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Control Plan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224812"/>
            <a:ext cx="9144000" cy="5709388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2583180" y="5356860"/>
            <a:ext cx="6934200" cy="388620"/>
          </a:xfrm>
          <a:custGeom>
            <a:avLst/>
            <a:gdLst>
              <a:gd name="connsiteX0" fmla="*/ 0 w 6934200"/>
              <a:gd name="connsiteY0" fmla="*/ 0 h 388620"/>
              <a:gd name="connsiteX1" fmla="*/ 6934200 w 6934200"/>
              <a:gd name="connsiteY1" fmla="*/ 0 h 388620"/>
              <a:gd name="connsiteX2" fmla="*/ 6926580 w 6934200"/>
              <a:gd name="connsiteY2" fmla="*/ 175260 h 388620"/>
              <a:gd name="connsiteX3" fmla="*/ 1699260 w 6934200"/>
              <a:gd name="connsiteY3" fmla="*/ 175260 h 388620"/>
              <a:gd name="connsiteX4" fmla="*/ 1699260 w 6934200"/>
              <a:gd name="connsiteY4" fmla="*/ 381000 h 388620"/>
              <a:gd name="connsiteX5" fmla="*/ 7620 w 6934200"/>
              <a:gd name="connsiteY5" fmla="*/ 388620 h 388620"/>
              <a:gd name="connsiteX6" fmla="*/ 0 w 6934200"/>
              <a:gd name="connsiteY6" fmla="*/ 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34200" h="388620">
                <a:moveTo>
                  <a:pt x="0" y="0"/>
                </a:moveTo>
                <a:lnTo>
                  <a:pt x="6934200" y="0"/>
                </a:lnTo>
                <a:lnTo>
                  <a:pt x="6926580" y="175260"/>
                </a:lnTo>
                <a:lnTo>
                  <a:pt x="1699260" y="175260"/>
                </a:lnTo>
                <a:lnTo>
                  <a:pt x="1699260" y="381000"/>
                </a:lnTo>
                <a:lnTo>
                  <a:pt x="7620" y="388620"/>
                </a:lnTo>
                <a:lnTo>
                  <a:pt x="0" y="0"/>
                </a:lnTo>
                <a:close/>
              </a:path>
            </a:pathLst>
          </a:custGeom>
          <a:solidFill>
            <a:srgbClr val="FFFF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2522220" y="3832860"/>
            <a:ext cx="7132320" cy="441960"/>
          </a:xfrm>
          <a:custGeom>
            <a:avLst/>
            <a:gdLst>
              <a:gd name="connsiteX0" fmla="*/ 0 w 7132320"/>
              <a:gd name="connsiteY0" fmla="*/ 60960 h 441960"/>
              <a:gd name="connsiteX1" fmla="*/ 0 w 7132320"/>
              <a:gd name="connsiteY1" fmla="*/ 259080 h 441960"/>
              <a:gd name="connsiteX2" fmla="*/ 0 w 7132320"/>
              <a:gd name="connsiteY2" fmla="*/ 441960 h 441960"/>
              <a:gd name="connsiteX3" fmla="*/ 1242060 w 7132320"/>
              <a:gd name="connsiteY3" fmla="*/ 441960 h 441960"/>
              <a:gd name="connsiteX4" fmla="*/ 1242060 w 7132320"/>
              <a:gd name="connsiteY4" fmla="*/ 266700 h 441960"/>
              <a:gd name="connsiteX5" fmla="*/ 7117080 w 7132320"/>
              <a:gd name="connsiteY5" fmla="*/ 266700 h 441960"/>
              <a:gd name="connsiteX6" fmla="*/ 7132320 w 7132320"/>
              <a:gd name="connsiteY6" fmla="*/ 0 h 441960"/>
              <a:gd name="connsiteX7" fmla="*/ 0 w 7132320"/>
              <a:gd name="connsiteY7" fmla="*/ 60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320" h="441960">
                <a:moveTo>
                  <a:pt x="0" y="60960"/>
                </a:moveTo>
                <a:lnTo>
                  <a:pt x="0" y="259080"/>
                </a:lnTo>
                <a:lnTo>
                  <a:pt x="0" y="441960"/>
                </a:lnTo>
                <a:lnTo>
                  <a:pt x="1242060" y="441960"/>
                </a:lnTo>
                <a:lnTo>
                  <a:pt x="1242060" y="266700"/>
                </a:lnTo>
                <a:lnTo>
                  <a:pt x="7117080" y="266700"/>
                </a:lnTo>
                <a:lnTo>
                  <a:pt x="7132320" y="0"/>
                </a:lnTo>
                <a:lnTo>
                  <a:pt x="0" y="60960"/>
                </a:lnTo>
                <a:close/>
              </a:path>
            </a:pathLst>
          </a:custGeom>
          <a:solidFill>
            <a:srgbClr val="FFFF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461260" y="4716780"/>
            <a:ext cx="7155180" cy="396240"/>
          </a:xfrm>
          <a:custGeom>
            <a:avLst/>
            <a:gdLst>
              <a:gd name="connsiteX0" fmla="*/ 2171700 w 7155180"/>
              <a:gd name="connsiteY0" fmla="*/ 0 h 396240"/>
              <a:gd name="connsiteX1" fmla="*/ 7155180 w 7155180"/>
              <a:gd name="connsiteY1" fmla="*/ 15240 h 396240"/>
              <a:gd name="connsiteX2" fmla="*/ 7139940 w 7155180"/>
              <a:gd name="connsiteY2" fmla="*/ 228600 h 396240"/>
              <a:gd name="connsiteX3" fmla="*/ 4114800 w 7155180"/>
              <a:gd name="connsiteY3" fmla="*/ 213360 h 396240"/>
              <a:gd name="connsiteX4" fmla="*/ 4130040 w 7155180"/>
              <a:gd name="connsiteY4" fmla="*/ 396240 h 396240"/>
              <a:gd name="connsiteX5" fmla="*/ 0 w 7155180"/>
              <a:gd name="connsiteY5" fmla="*/ 388620 h 396240"/>
              <a:gd name="connsiteX6" fmla="*/ 22860 w 7155180"/>
              <a:gd name="connsiteY6" fmla="*/ 213360 h 396240"/>
              <a:gd name="connsiteX7" fmla="*/ 2255520 w 7155180"/>
              <a:gd name="connsiteY7" fmla="*/ 213360 h 396240"/>
              <a:gd name="connsiteX8" fmla="*/ 2171700 w 7155180"/>
              <a:gd name="connsiteY8" fmla="*/ 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5180" h="396240">
                <a:moveTo>
                  <a:pt x="2171700" y="0"/>
                </a:moveTo>
                <a:lnTo>
                  <a:pt x="7155180" y="15240"/>
                </a:lnTo>
                <a:lnTo>
                  <a:pt x="7139940" y="228600"/>
                </a:lnTo>
                <a:lnTo>
                  <a:pt x="4114800" y="213360"/>
                </a:lnTo>
                <a:lnTo>
                  <a:pt x="4130040" y="396240"/>
                </a:lnTo>
                <a:lnTo>
                  <a:pt x="0" y="388620"/>
                </a:lnTo>
                <a:lnTo>
                  <a:pt x="22860" y="213360"/>
                </a:lnTo>
                <a:lnTo>
                  <a:pt x="2255520" y="213360"/>
                </a:lnTo>
                <a:lnTo>
                  <a:pt x="2171700" y="0"/>
                </a:lnTo>
                <a:close/>
              </a:path>
            </a:pathLst>
          </a:custGeom>
          <a:solidFill>
            <a:srgbClr val="FFFF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67125" y="2994660"/>
            <a:ext cx="2790824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Downstream Constraint (Maximum)</a:t>
            </a:r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>
            <a:off x="5062537" y="3604260"/>
            <a:ext cx="138114" cy="2854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000871" y="2978150"/>
            <a:ext cx="2653669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At-site Release Constraint (Maximum)</a:t>
            </a:r>
          </a:p>
        </p:txBody>
      </p:sp>
      <p:cxnSp>
        <p:nvCxnSpPr>
          <p:cNvPr id="19" name="Straight Arrow Connector 18"/>
          <p:cNvCxnSpPr>
            <a:stCxn id="18" idx="2"/>
          </p:cNvCxnSpPr>
          <p:nvPr/>
        </p:nvCxnSpPr>
        <p:spPr>
          <a:xfrm flipH="1">
            <a:off x="7853361" y="3587750"/>
            <a:ext cx="474344" cy="112903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105274" y="5851259"/>
            <a:ext cx="389572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 At-site Rate of Change Constraint (Increase/Decrease)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994141" y="5535931"/>
            <a:ext cx="13468" cy="2785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423160" y="2362200"/>
            <a:ext cx="207264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C6B94BA-F412-810B-8738-FF1C49AD3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Constraints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8" grpId="0" animBg="1"/>
      <p:bldP spid="21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ube 5"/>
          <p:cNvSpPr/>
          <p:nvPr/>
        </p:nvSpPr>
        <p:spPr>
          <a:xfrm>
            <a:off x="1903492" y="1611630"/>
            <a:ext cx="3442356" cy="4857690"/>
          </a:xfrm>
          <a:prstGeom prst="cube">
            <a:avLst>
              <a:gd name="adj" fmla="val 3952"/>
            </a:avLst>
          </a:prstGeom>
          <a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599993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7"/>
          <a:stretch/>
        </p:blipFill>
        <p:spPr>
          <a:xfrm>
            <a:off x="7831878" y="1476730"/>
            <a:ext cx="2253988" cy="507979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CBE292F-2F36-FC59-CDB0-713642D61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Next, Convert to Operational Rules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C2A822F-9EA3-6DFC-C59B-F6953D9ADA0A}"/>
              </a:ext>
            </a:extLst>
          </p:cNvPr>
          <p:cNvSpPr/>
          <p:nvPr/>
        </p:nvSpPr>
        <p:spPr>
          <a:xfrm>
            <a:off x="5791200" y="3581400"/>
            <a:ext cx="1569720" cy="838200"/>
          </a:xfrm>
          <a:prstGeom prst="rightArrow">
            <a:avLst>
              <a:gd name="adj1" fmla="val 2636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5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5599 -2.59259E-6 L 0.5599 0.00023 " pathEditMode="relative" rAng="0" ptsTypes="A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8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90600" y="2209800"/>
            <a:ext cx="10972800" cy="2438400"/>
          </a:xfrm>
        </p:spPr>
        <p:txBody>
          <a:bodyPr>
            <a:noAutofit/>
          </a:bodyPr>
          <a:lstStyle/>
          <a:p>
            <a:r>
              <a:rPr lang="en-US" sz="5400" b="1" dirty="0"/>
              <a:t>Turning Operating Constraints </a:t>
            </a:r>
            <a:br>
              <a:rPr lang="en-US" sz="5400" b="1" dirty="0"/>
            </a:br>
            <a:r>
              <a:rPr lang="en-US" sz="5400" b="1" dirty="0"/>
              <a:t>in</a:t>
            </a:r>
            <a:r>
              <a:rPr lang="en-US" sz="5400" b="1" dirty="0">
                <a:sym typeface="Wingdings" panose="05000000000000000000" pitchFamily="2" charset="2"/>
              </a:rPr>
              <a:t>to </a:t>
            </a:r>
            <a:br>
              <a:rPr lang="en-US" sz="5400" b="1" dirty="0">
                <a:sym typeface="Wingdings" panose="05000000000000000000" pitchFamily="2" charset="2"/>
              </a:rPr>
            </a:br>
            <a:r>
              <a:rPr lang="en-US" sz="5400" b="1" dirty="0"/>
              <a:t>HEC-ResSim Operating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10590" y="1950720"/>
            <a:ext cx="5272050" cy="2446020"/>
          </a:xfrm>
          <a:noFill/>
        </p:spPr>
        <p:txBody>
          <a:bodyPr anchor="ctr"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b="1" dirty="0"/>
              <a:t>Operations Set</a:t>
            </a:r>
            <a:r>
              <a:rPr lang="en-US" sz="2800" dirty="0"/>
              <a:t>: The set of </a:t>
            </a:r>
            <a:r>
              <a:rPr lang="en-US" sz="2800" b="1" u="sng" dirty="0"/>
              <a:t>zones</a:t>
            </a:r>
            <a:r>
              <a:rPr lang="en-US" sz="2800" dirty="0"/>
              <a:t> and </a:t>
            </a:r>
            <a:r>
              <a:rPr lang="en-US" sz="2800" b="1" u="sng" dirty="0"/>
              <a:t>rules</a:t>
            </a:r>
            <a:r>
              <a:rPr lang="en-US" sz="2800" dirty="0"/>
              <a:t> that describe a water control plan</a:t>
            </a:r>
          </a:p>
          <a:p>
            <a:pPr lvl="1">
              <a:spcBef>
                <a:spcPct val="50000"/>
              </a:spcBef>
            </a:pPr>
            <a:r>
              <a:rPr lang="en-US" sz="2400" dirty="0"/>
              <a:t>Instead of creating from scratch, use </a:t>
            </a:r>
            <a:r>
              <a:rPr lang="en-US" sz="2400" i="1" dirty="0"/>
              <a:t>Duplicate…</a:t>
            </a:r>
          </a:p>
          <a:p>
            <a:pPr marL="457207" lvl="1" indent="0">
              <a:spcBef>
                <a:spcPct val="50000"/>
              </a:spcBef>
              <a:buNone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398" y="2212881"/>
            <a:ext cx="5625097" cy="44857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9985" y="2962766"/>
            <a:ext cx="685800" cy="22860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65979" y="3259947"/>
            <a:ext cx="2371819" cy="217162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397" y="2235741"/>
            <a:ext cx="5625096" cy="4485736"/>
          </a:xfrm>
          <a:prstGeom prst="rect">
            <a:avLst/>
          </a:prstGeom>
        </p:spPr>
      </p:pic>
      <p:pic>
        <p:nvPicPr>
          <p:cNvPr id="1028" name="Picture 4" descr="C:\Users\q0hecdlb\AppData\Local\Temp\2\SNAGHTML20036d4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429" y="3902906"/>
            <a:ext cx="3556261" cy="208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FE9D00A-E65C-18D7-7B55-8C5711961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New Operation Set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33348"/>
          <a:stretch/>
        </p:blipFill>
        <p:spPr>
          <a:xfrm>
            <a:off x="2001401" y="3161144"/>
            <a:ext cx="6862499" cy="3350587"/>
          </a:xfrm>
          <a:prstGeom prst="rect">
            <a:avLst/>
          </a:prstGeom>
        </p:spPr>
      </p:pic>
      <p:sp>
        <p:nvSpPr>
          <p:cNvPr id="12292" name="Rectangle 20"/>
          <p:cNvSpPr>
            <a:spLocks noGrp="1" noChangeArrowheads="1"/>
          </p:cNvSpPr>
          <p:nvPr>
            <p:ph idx="1"/>
          </p:nvPr>
        </p:nvSpPr>
        <p:spPr>
          <a:xfrm>
            <a:off x="1676400" y="1485900"/>
            <a:ext cx="8506890" cy="3993391"/>
          </a:xfrm>
        </p:spPr>
        <p:txBody>
          <a:bodyPr/>
          <a:lstStyle/>
          <a:p>
            <a:pPr marL="609600" indent="-6096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n-US" sz="2800" dirty="0"/>
              <a:t>Right click a Zone to add the rule to</a:t>
            </a:r>
          </a:p>
          <a:p>
            <a:pPr marL="1009650" lvl="1" indent="-209550"/>
            <a:r>
              <a:rPr lang="en-US" sz="2600" dirty="0"/>
              <a:t>This is the zone in which the rule will apply</a:t>
            </a:r>
          </a:p>
          <a:p>
            <a:pPr marL="609600" indent="-6096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n-US" sz="2800" dirty="0"/>
              <a:t>Select </a:t>
            </a:r>
            <a:r>
              <a:rPr lang="en-US" sz="2800" i="1" dirty="0"/>
              <a:t>Add New Rule…</a:t>
            </a:r>
            <a:r>
              <a:rPr lang="en-US" sz="2800" dirty="0"/>
              <a:t> from the Rule Menu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8530" y="6530975"/>
            <a:ext cx="2743200" cy="365125"/>
          </a:xfrm>
        </p:spPr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734243" y="4960178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1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875985" y="5141427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490" y="4297995"/>
            <a:ext cx="4200151" cy="206290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992DDDB-C061-17A5-F8A0-A106264CA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Rule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F77A0BE-DC61-45F0-B6F6-53E311CD0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822" y="3745822"/>
            <a:ext cx="5139487" cy="2603855"/>
          </a:xfrm>
          <a:prstGeom prst="rect">
            <a:avLst/>
          </a:prstGeom>
        </p:spPr>
      </p:pic>
      <p:sp>
        <p:nvSpPr>
          <p:cNvPr id="13315" name="Rectangle 13"/>
          <p:cNvSpPr>
            <a:spLocks noGrp="1" noChangeArrowheads="1"/>
          </p:cNvSpPr>
          <p:nvPr>
            <p:ph idx="1"/>
          </p:nvPr>
        </p:nvSpPr>
        <p:spPr>
          <a:xfrm>
            <a:off x="1699260" y="1478280"/>
            <a:ext cx="8740141" cy="4369276"/>
          </a:xfrm>
        </p:spPr>
        <p:txBody>
          <a:bodyPr/>
          <a:lstStyle/>
          <a:p>
            <a:pPr marL="533400" indent="-533400">
              <a:spcBef>
                <a:spcPct val="30000"/>
              </a:spcBef>
              <a:buClr>
                <a:srgbClr val="FF0000"/>
              </a:buClr>
              <a:buFont typeface="Wingdings" pitchFamily="2" charset="2"/>
              <a:buAutoNum type="arabicPeriod" startAt="3"/>
            </a:pPr>
            <a:r>
              <a:rPr lang="en-US" sz="2800" dirty="0"/>
              <a:t>Select the reservoir element the rule will affect</a:t>
            </a:r>
          </a:p>
          <a:p>
            <a:pPr marL="914400" lvl="1">
              <a:spcBef>
                <a:spcPct val="10000"/>
              </a:spcBef>
            </a:pPr>
            <a:r>
              <a:rPr lang="en-US" sz="2400" dirty="0"/>
              <a:t>The pool (labeled as the reservoir itself)</a:t>
            </a:r>
          </a:p>
          <a:p>
            <a:pPr marL="914400" lvl="1">
              <a:spcBef>
                <a:spcPct val="10000"/>
              </a:spcBef>
            </a:pPr>
            <a:r>
              <a:rPr lang="en-US" sz="2400" dirty="0"/>
              <a:t>The dam</a:t>
            </a:r>
          </a:p>
          <a:p>
            <a:pPr marL="914400" lvl="1">
              <a:spcBef>
                <a:spcPct val="10000"/>
              </a:spcBef>
            </a:pPr>
            <a:r>
              <a:rPr lang="en-US" sz="2400" dirty="0"/>
              <a:t>An outlet group</a:t>
            </a:r>
          </a:p>
          <a:p>
            <a:pPr marL="914400" lvl="1">
              <a:spcBef>
                <a:spcPct val="10000"/>
              </a:spcBef>
            </a:pPr>
            <a:r>
              <a:rPr lang="en-US" sz="2400" dirty="0"/>
              <a:t>A specific outlet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3472924" y="4560501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3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962400" y="4876800"/>
            <a:ext cx="152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8DC15348-85EA-6EED-F269-15F1AA776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Rule: Release From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3352801" y="1295401"/>
            <a:ext cx="4742133" cy="5480339"/>
            <a:chOff x="739386" y="125915"/>
            <a:chExt cx="5799960" cy="6289589"/>
          </a:xfrm>
        </p:grpSpPr>
        <p:sp>
          <p:nvSpPr>
            <p:cNvPr id="6" name="Isosceles Triangle 5"/>
            <p:cNvSpPr/>
            <p:nvPr/>
          </p:nvSpPr>
          <p:spPr>
            <a:xfrm rot="10800000">
              <a:off x="2494720" y="3952895"/>
              <a:ext cx="2852531" cy="1888335"/>
            </a:xfrm>
            <a:prstGeom prst="triangle">
              <a:avLst/>
            </a:prstGeom>
            <a:solidFill>
              <a:schemeClr val="tx1">
                <a:lumMod val="50000"/>
                <a:alpha val="27000"/>
              </a:schemeClr>
            </a:solidFill>
            <a:ln w="381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740592" y="5337050"/>
              <a:ext cx="365760" cy="460311"/>
            </a:xfrm>
            <a:prstGeom prst="ellipse">
              <a:avLst/>
            </a:prstGeom>
            <a:noFill/>
            <a:ln w="3492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" name="Oval 7"/>
            <p:cNvSpPr/>
            <p:nvPr/>
          </p:nvSpPr>
          <p:spPr>
            <a:xfrm rot="1560000">
              <a:off x="4446376" y="3761751"/>
              <a:ext cx="137160" cy="1828800"/>
            </a:xfrm>
            <a:prstGeom prst="ellipse">
              <a:avLst/>
            </a:prstGeom>
            <a:solidFill>
              <a:srgbClr val="FFFF00">
                <a:alpha val="60000"/>
              </a:srgbClr>
            </a:solidFill>
            <a:ln w="25400" cap="flat" cmpd="sng" algn="ctr">
              <a:solidFill>
                <a:srgbClr val="04EC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20160000">
              <a:off x="3300147" y="3789925"/>
              <a:ext cx="137160" cy="1805010"/>
            </a:xfrm>
            <a:prstGeom prst="ellipse">
              <a:avLst/>
            </a:prstGeom>
            <a:solidFill>
              <a:srgbClr val="FFFF00">
                <a:alpha val="60000"/>
              </a:srgbClr>
            </a:solidFill>
            <a:ln w="25400" cap="flat" cmpd="sng" algn="ctr">
              <a:solidFill>
                <a:srgbClr val="04EC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1427018" y="609600"/>
              <a:ext cx="5112328" cy="5237018"/>
            </a:xfrm>
            <a:prstGeom prst="triangle">
              <a:avLst/>
            </a:prstGeom>
            <a:noFill/>
            <a:ln w="76200" cap="flat" cmpd="sng" algn="ctr">
              <a:solidFill>
                <a:srgbClr val="04EC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732245" y="181189"/>
              <a:ext cx="485192" cy="460311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679080" y="5865279"/>
              <a:ext cx="485192" cy="460311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2616603" y="925073"/>
              <a:ext cx="2758606" cy="2963699"/>
            </a:xfrm>
            <a:prstGeom prst="triangle">
              <a:avLst/>
            </a:prstGeom>
            <a:solidFill>
              <a:srgbClr val="00B0F0">
                <a:alpha val="74000"/>
              </a:srgbClr>
            </a:solidFill>
            <a:ln w="25400" cap="flat" cmpd="sng" algn="ctr">
              <a:solidFill>
                <a:srgbClr val="4472C4">
                  <a:lumMod val="75000"/>
                </a:srgbClr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3906261" y="571618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3865035" y="5781461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4098260" y="167797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4009869" y="6235744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2944670" y="3847965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3683354" y="5373036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4823916" y="3844045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4053645" y="5396780"/>
              <a:ext cx="137160" cy="13716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37377" y="2638647"/>
              <a:ext cx="1064436" cy="459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solidFill>
                    <a:prstClr val="white"/>
                  </a:solidFill>
                  <a:latin typeface="Calibri" panose="020F0502020204030204"/>
                </a:rPr>
                <a:t>Pool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33396" y="4132623"/>
              <a:ext cx="1060733" cy="459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Calibri" panose="020F0502020204030204"/>
                </a:rPr>
                <a:t>Dam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6580" y="125915"/>
              <a:ext cx="2398658" cy="494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i="1" dirty="0">
                  <a:solidFill>
                    <a:srgbClr val="FF0000"/>
                  </a:solidFill>
                  <a:latin typeface="Calibri" panose="020F0502020204030204"/>
                </a:rPr>
                <a:t>Inflow Junction</a:t>
              </a:r>
              <a:endParaRPr lang="en-US" sz="2200" b="1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89232" y="5920990"/>
              <a:ext cx="2657454" cy="494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i="1" dirty="0">
                  <a:solidFill>
                    <a:srgbClr val="FF0000"/>
                  </a:solidFill>
                  <a:latin typeface="Calibri" panose="020F0502020204030204"/>
                </a:rPr>
                <a:t>Outflow Junction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9386" y="2629499"/>
              <a:ext cx="1927255" cy="600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i="1" dirty="0">
                  <a:solidFill>
                    <a:srgbClr val="04ECEC"/>
                  </a:solidFill>
                  <a:latin typeface="Calibri" panose="020F0502020204030204"/>
                </a:rPr>
                <a:t>Reservoir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10346" y="5413517"/>
              <a:ext cx="2128882" cy="459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latin typeface="Calibri" panose="020F0502020204030204"/>
                </a:rPr>
                <a:t>Dam </a:t>
              </a:r>
              <a:r>
                <a:rPr lang="en-US" sz="2000" b="1" i="1" dirty="0" err="1">
                  <a:latin typeface="Calibri" panose="020F0502020204030204"/>
                </a:rPr>
                <a:t>Tailwater</a:t>
              </a:r>
              <a:endParaRPr lang="en-US" sz="2000" b="1" i="1" dirty="0">
                <a:latin typeface="Calibri" panose="020F0502020204030204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42113" y="3252256"/>
              <a:ext cx="1168745" cy="459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FFFF00"/>
                  </a:solidFill>
                  <a:latin typeface="Calibri" panose="020F0502020204030204"/>
                </a:rPr>
                <a:t>Outlets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3200681" y="3684063"/>
              <a:ext cx="338638" cy="350819"/>
            </a:xfrm>
            <a:prstGeom prst="straightConnector1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>
            <a:xfrm>
              <a:off x="4374320" y="3684063"/>
              <a:ext cx="299562" cy="352993"/>
            </a:xfrm>
            <a:prstGeom prst="straightConnector1">
              <a:avLst/>
            </a:prstGeom>
            <a:noFill/>
            <a:ln w="28575" cap="flat" cmpd="sng" algn="ctr">
              <a:solidFill>
                <a:srgbClr val="FFFF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1788383" y="128132"/>
            <a:ext cx="8278290" cy="945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/>
              <a:t>Elements of a Reservoir Element</a:t>
            </a:r>
          </a:p>
        </p:txBody>
      </p:sp>
    </p:spTree>
    <p:extLst>
      <p:ext uri="{BB962C8B-B14F-4D97-AF65-F5344CB8AC3E}">
        <p14:creationId xmlns:p14="http://schemas.microsoft.com/office/powerpoint/2010/main" val="954302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845790" y="1746110"/>
            <a:ext cx="5149370" cy="2638382"/>
          </a:xfrm>
          <a:noFill/>
        </p:spPr>
        <p:txBody>
          <a:bodyPr anchor="ctr"/>
          <a:lstStyle/>
          <a:p>
            <a:pPr marL="0" indent="0" eaLnBrk="1" hangingPunct="1">
              <a:spcBef>
                <a:spcPct val="10000"/>
              </a:spcBef>
              <a:spcAft>
                <a:spcPct val="20000"/>
              </a:spcAft>
              <a:buNone/>
            </a:pPr>
            <a:r>
              <a:rPr lang="en-US" sz="2800" dirty="0"/>
              <a:t>The Physical tab helps visualize the elements within a reservoir</a:t>
            </a:r>
          </a:p>
          <a:p>
            <a:pPr marL="0" indent="0">
              <a:spcBef>
                <a:spcPct val="10000"/>
              </a:spcBef>
              <a:spcAft>
                <a:spcPct val="20000"/>
              </a:spcAft>
              <a:buNone/>
            </a:pP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633" y="4384492"/>
            <a:ext cx="7080708" cy="178379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081330" y="1259176"/>
            <a:ext cx="3074980" cy="3658328"/>
            <a:chOff x="5562600" y="1289465"/>
            <a:chExt cx="2667000" cy="343493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2600" y="1710690"/>
              <a:ext cx="2667000" cy="301371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93080" y="1289465"/>
              <a:ext cx="914400" cy="457200"/>
            </a:xfrm>
            <a:prstGeom prst="rect">
              <a:avLst/>
            </a:prstGeom>
          </p:spPr>
        </p:pic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63A52C38-B6DC-5EEE-C47A-DF46024C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of a Reservoir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1" name="Rectangle 11"/>
          <p:cNvSpPr>
            <a:spLocks noGrp="1" noChangeArrowheads="1"/>
          </p:cNvSpPr>
          <p:nvPr>
            <p:ph idx="1"/>
          </p:nvPr>
        </p:nvSpPr>
        <p:spPr>
          <a:xfrm>
            <a:off x="1219200" y="1600201"/>
            <a:ext cx="8961120" cy="4195481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/>
              <a:t>Set the stage</a:t>
            </a:r>
          </a:p>
          <a:p>
            <a:pPr eaLnBrk="1" hangingPunct="1"/>
            <a:r>
              <a:rPr lang="en-US" sz="3600" dirty="0"/>
              <a:t>Where and how to find operational constraints for a reservoir</a:t>
            </a:r>
          </a:p>
          <a:p>
            <a:pPr eaLnBrk="1" hangingPunct="1"/>
            <a:r>
              <a:rPr lang="en-US" sz="3600" dirty="0"/>
              <a:t>How to define operational constraints as  HEC-ResSim rules, and input them</a:t>
            </a:r>
          </a:p>
          <a:p>
            <a:pPr lvl="1"/>
            <a:r>
              <a:rPr lang="en-US" sz="3200" dirty="0"/>
              <a:t>Create basic at-site rules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232D92-4892-1227-5288-8F12C2CE3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C2B3BC5-E22D-462F-925B-30CC5779B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830" y="3462742"/>
            <a:ext cx="5450970" cy="2761664"/>
          </a:xfrm>
          <a:prstGeom prst="rect">
            <a:avLst/>
          </a:prstGeom>
        </p:spPr>
      </p:pic>
      <p:sp>
        <p:nvSpPr>
          <p:cNvPr id="14339" name="Rectangle 13"/>
          <p:cNvSpPr>
            <a:spLocks noGrp="1" noChangeArrowheads="1"/>
          </p:cNvSpPr>
          <p:nvPr>
            <p:ph idx="1"/>
          </p:nvPr>
        </p:nvSpPr>
        <p:spPr>
          <a:xfrm>
            <a:off x="1737360" y="1468582"/>
            <a:ext cx="8702041" cy="4800600"/>
          </a:xfrm>
          <a:noFill/>
        </p:spPr>
        <p:txBody>
          <a:bodyPr/>
          <a:lstStyle/>
          <a:p>
            <a:pPr marL="609600" indent="-609600">
              <a:spcBef>
                <a:spcPct val="30000"/>
              </a:spcBef>
              <a:buClr>
                <a:srgbClr val="FF0000"/>
              </a:buClr>
              <a:buFont typeface="Wingdings" pitchFamily="2" charset="2"/>
              <a:buAutoNum type="arabicPeriod" startAt="4"/>
            </a:pPr>
            <a:r>
              <a:rPr lang="en-US" sz="2800" dirty="0"/>
              <a:t>Select the rule type</a:t>
            </a:r>
          </a:p>
          <a:p>
            <a:pPr marL="990600" lvl="1" indent="-304800">
              <a:spcBef>
                <a:spcPct val="10000"/>
              </a:spcBef>
            </a:pPr>
            <a:r>
              <a:rPr lang="en-US" sz="2400" dirty="0"/>
              <a:t>Many different rule types to select</a:t>
            </a:r>
          </a:p>
          <a:p>
            <a:pPr marL="1390650" lvl="2" indent="-301625">
              <a:spcBef>
                <a:spcPct val="10000"/>
              </a:spcBef>
            </a:pPr>
            <a:r>
              <a:rPr lang="en-US" sz="2200" dirty="0"/>
              <a:t>Some elements can’t use certain rule types</a:t>
            </a:r>
          </a:p>
          <a:p>
            <a:pPr marL="1390650" lvl="2" indent="-301625">
              <a:spcBef>
                <a:spcPct val="10000"/>
              </a:spcBef>
            </a:pPr>
            <a:r>
              <a:rPr lang="en-US" sz="2200" dirty="0"/>
              <a:t>Drop down will update based on element </a:t>
            </a:r>
          </a:p>
          <a:p>
            <a:pPr marL="990600" lvl="1" indent="-533400">
              <a:spcBef>
                <a:spcPct val="10000"/>
              </a:spcBef>
            </a:pPr>
            <a:endParaRPr lang="en-US" sz="2400" dirty="0"/>
          </a:p>
          <a:p>
            <a:pPr marL="990600" lvl="1" indent="-533400">
              <a:spcBef>
                <a:spcPct val="10000"/>
              </a:spcBef>
            </a:pPr>
            <a:endParaRPr lang="en-US" sz="2400" dirty="0"/>
          </a:p>
          <a:p>
            <a:pPr marL="990600" lvl="1" indent="-533400">
              <a:spcBef>
                <a:spcPct val="10000"/>
              </a:spcBef>
            </a:pPr>
            <a:endParaRPr lang="en-US" sz="2400" dirty="0"/>
          </a:p>
          <a:p>
            <a:pPr marL="457200" lvl="1" indent="0">
              <a:spcBef>
                <a:spcPct val="10000"/>
              </a:spcBef>
              <a:buNone/>
            </a:pPr>
            <a:endParaRPr lang="en-US" sz="2400" dirty="0"/>
          </a:p>
          <a:p>
            <a:pPr marL="457200" lvl="1" indent="0">
              <a:spcBef>
                <a:spcPct val="10000"/>
              </a:spcBef>
              <a:buNone/>
            </a:pPr>
            <a:endParaRPr lang="en-US" sz="2400" dirty="0"/>
          </a:p>
          <a:p>
            <a:pPr marL="990600" lvl="1" indent="-533400">
              <a:spcBef>
                <a:spcPct val="10000"/>
              </a:spcBef>
            </a:pPr>
            <a:endParaRPr lang="en-US" sz="2400" dirty="0"/>
          </a:p>
          <a:p>
            <a:pPr marL="990600" lvl="1" indent="-533400">
              <a:spcBef>
                <a:spcPct val="10000"/>
              </a:spcBef>
            </a:pPr>
            <a:endParaRPr lang="en-US" sz="2400" dirty="0"/>
          </a:p>
          <a:p>
            <a:pPr marL="990600" lvl="1" indent="-533400">
              <a:spcBef>
                <a:spcPct val="10000"/>
              </a:spcBef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4575909" y="4686606"/>
            <a:ext cx="38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Maiandra GD" pitchFamily="34" charset="0"/>
              </a:rPr>
              <a:t>4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39690" y="5943600"/>
            <a:ext cx="1828800" cy="228600"/>
          </a:xfrm>
          <a:prstGeom prst="rect">
            <a:avLst/>
          </a:prstGeom>
          <a:solidFill>
            <a:srgbClr val="FF00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05400" y="5105400"/>
            <a:ext cx="1828800" cy="228600"/>
          </a:xfrm>
          <a:prstGeom prst="rect">
            <a:avLst/>
          </a:prstGeom>
          <a:solidFill>
            <a:srgbClr val="FF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2C63C7-2C4B-7CCC-8F19-FC1D8DE6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Rule: Rule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D6025F5-E819-42ED-A32F-AE1EBB6B1C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1" y="74012"/>
            <a:ext cx="7616179" cy="638387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9D05ED-AEE9-4B46-8D46-7F31C013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40271A-B46D-4314-89D3-4E30D0DFD99B}"/>
              </a:ext>
            </a:extLst>
          </p:cNvPr>
          <p:cNvSpPr/>
          <p:nvPr/>
        </p:nvSpPr>
        <p:spPr>
          <a:xfrm>
            <a:off x="2349979" y="2502568"/>
            <a:ext cx="1612421" cy="393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129462-FF6C-4BFB-BD67-573FD950F951}"/>
              </a:ext>
            </a:extLst>
          </p:cNvPr>
          <p:cNvSpPr/>
          <p:nvPr/>
        </p:nvSpPr>
        <p:spPr>
          <a:xfrm>
            <a:off x="3962400" y="1981200"/>
            <a:ext cx="1828801" cy="2650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BB9E76-B4A4-2C4C-823D-B779211B208C}"/>
              </a:ext>
            </a:extLst>
          </p:cNvPr>
          <p:cNvSpPr txBox="1"/>
          <p:nvPr/>
        </p:nvSpPr>
        <p:spPr>
          <a:xfrm>
            <a:off x="6614160" y="3265951"/>
            <a:ext cx="876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10000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B726DA4-5560-622C-785C-E38F206C6608}"/>
              </a:ext>
            </a:extLst>
          </p:cNvPr>
          <p:cNvSpPr/>
          <p:nvPr/>
        </p:nvSpPr>
        <p:spPr>
          <a:xfrm>
            <a:off x="8764900" y="2438400"/>
            <a:ext cx="975360" cy="39303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44443DE-E593-232D-B74A-5E6F375F5533}"/>
              </a:ext>
            </a:extLst>
          </p:cNvPr>
          <p:cNvSpPr/>
          <p:nvPr/>
        </p:nvSpPr>
        <p:spPr>
          <a:xfrm>
            <a:off x="4511990" y="2699084"/>
            <a:ext cx="1423989" cy="39303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7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/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20" y="2728735"/>
            <a:ext cx="10165080" cy="1400530"/>
          </a:xfrm>
        </p:spPr>
        <p:txBody>
          <a:bodyPr>
            <a:normAutofit/>
          </a:bodyPr>
          <a:lstStyle/>
          <a:p>
            <a:r>
              <a:rPr lang="en-US" sz="5400" b="1" dirty="0"/>
              <a:t>Defining Rate of Change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352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FB9B538-F11C-94B4-E3BC-A7E75B868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7339"/>
            <a:ext cx="4716780" cy="4599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Limits the rate of change (</a:t>
            </a:r>
            <a:r>
              <a:rPr lang="en-US" dirty="0" err="1"/>
              <a:t>cfs</a:t>
            </a:r>
            <a:r>
              <a:rPr lang="en-US" dirty="0"/>
              <a:t>/</a:t>
            </a:r>
            <a:r>
              <a:rPr lang="en-US" dirty="0" err="1"/>
              <a:t>hr</a:t>
            </a:r>
            <a:r>
              <a:rPr lang="en-US" dirty="0"/>
              <a:t>) of</a:t>
            </a:r>
            <a:r>
              <a:rPr lang="en-US" i="1" dirty="0"/>
              <a:t> </a:t>
            </a:r>
            <a:r>
              <a:rPr lang="en-US" dirty="0"/>
              <a:t>releases from one time step to the next</a:t>
            </a:r>
          </a:p>
          <a:p>
            <a:r>
              <a:rPr lang="en-US" sz="2800" dirty="0"/>
              <a:t>Evaluated instantaneously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052" y="1791434"/>
            <a:ext cx="5951934" cy="474637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18121" y="6483177"/>
            <a:ext cx="2743200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9052" y="1790400"/>
            <a:ext cx="5943600" cy="47397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0123" y="1785841"/>
            <a:ext cx="5955030" cy="47488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6517" y="1788100"/>
            <a:ext cx="5942870" cy="47391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8721" y="1787690"/>
            <a:ext cx="5977890" cy="47670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4310" y="2895573"/>
            <a:ext cx="1685591" cy="24447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E8B7798-A726-8359-898E-C0DBB62A9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Flow</a:t>
            </a:r>
            <a:r>
              <a:rPr lang="en-US" dirty="0"/>
              <a:t> Rate of Change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3248030"/>
            <a:ext cx="2743200" cy="28208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3276600"/>
            <a:ext cx="2859656" cy="28078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6444" y="3257553"/>
            <a:ext cx="2846716" cy="2833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8532" y="1427000"/>
            <a:ext cx="3374303" cy="12861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58720" y="2798527"/>
            <a:ext cx="2286000" cy="445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Step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70310" y="2798527"/>
            <a:ext cx="2286000" cy="445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Cubic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900048" y="2798527"/>
            <a:ext cx="2286000" cy="445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Linear</a:t>
            </a:r>
          </a:p>
        </p:txBody>
      </p:sp>
      <p:sp>
        <p:nvSpPr>
          <p:cNvPr id="12" name="Flowchart: Connector 11"/>
          <p:cNvSpPr/>
          <p:nvPr/>
        </p:nvSpPr>
        <p:spPr>
          <a:xfrm>
            <a:off x="2857500" y="3581399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2404108" y="5410198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3344229" y="4627242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3914776" y="5133975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/>
          <p:cNvSpPr/>
          <p:nvPr/>
        </p:nvSpPr>
        <p:spPr>
          <a:xfrm>
            <a:off x="5789032" y="3600450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>
            <a:off x="5353048" y="5429249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6287451" y="4655819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6841805" y="5157789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8925447" y="3556111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8472745" y="5380062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9407148" y="4604208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9975096" y="5119252"/>
            <a:ext cx="52387" cy="57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92EC6B20-F4F6-56C6-0D66-9CA3B547E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Interpolation Options</a:t>
            </a:r>
          </a:p>
        </p:txBody>
      </p:sp>
    </p:spTree>
    <p:extLst>
      <p:ext uri="{BB962C8B-B14F-4D97-AF65-F5344CB8AC3E}">
        <p14:creationId xmlns:p14="http://schemas.microsoft.com/office/powerpoint/2010/main" val="17614429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993" y="2035158"/>
            <a:ext cx="5620929" cy="448241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220200" y="6303501"/>
            <a:ext cx="2743200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4318" y="2032691"/>
            <a:ext cx="5646225" cy="45025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0982" y="2030226"/>
            <a:ext cx="5646225" cy="45025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6297" y="3074154"/>
            <a:ext cx="1600200" cy="23215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C30D642-D369-D84F-E8AC-C4EFD1016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Elevation</a:t>
            </a:r>
            <a:r>
              <a:rPr lang="en-US" dirty="0"/>
              <a:t> Rate of Change Rules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F82D7F3D-FA86-D0BA-D6AD-B67D029590A6}"/>
              </a:ext>
            </a:extLst>
          </p:cNvPr>
          <p:cNvSpPr txBox="1">
            <a:spLocks/>
          </p:cNvSpPr>
          <p:nvPr/>
        </p:nvSpPr>
        <p:spPr>
          <a:xfrm>
            <a:off x="838200" y="1577339"/>
            <a:ext cx="4495800" cy="4599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Limits the rate of change (ft/</a:t>
            </a:r>
            <a:r>
              <a:rPr lang="en-US" dirty="0" err="1"/>
              <a:t>hr</a:t>
            </a:r>
            <a:r>
              <a:rPr lang="en-US" dirty="0"/>
              <a:t>) of</a:t>
            </a:r>
            <a:r>
              <a:rPr lang="en-US" i="1" dirty="0"/>
              <a:t> </a:t>
            </a:r>
            <a:r>
              <a:rPr lang="en-US" dirty="0"/>
              <a:t>reservoir elevation</a:t>
            </a:r>
          </a:p>
          <a:p>
            <a:r>
              <a:rPr lang="en-US" sz="2800" dirty="0"/>
              <a:t>Instantaneous or         Period Average</a:t>
            </a:r>
          </a:p>
        </p:txBody>
      </p:sp>
    </p:spTree>
    <p:extLst>
      <p:ext uri="{BB962C8B-B14F-4D97-AF65-F5344CB8AC3E}">
        <p14:creationId xmlns:p14="http://schemas.microsoft.com/office/powerpoint/2010/main" val="193699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603" y="2728735"/>
            <a:ext cx="9944793" cy="1400530"/>
          </a:xfrm>
        </p:spPr>
        <p:txBody>
          <a:bodyPr>
            <a:normAutofit/>
          </a:bodyPr>
          <a:lstStyle/>
          <a:p>
            <a:r>
              <a:rPr lang="en-US" sz="5400" b="1" dirty="0"/>
              <a:t>Defining Release Function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201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792110" y="1680210"/>
            <a:ext cx="5717285" cy="4853940"/>
            <a:chOff x="3579115" y="2308860"/>
            <a:chExt cx="5717285" cy="485394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9115" y="2308860"/>
              <a:ext cx="5717285" cy="485394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658314" y="4567770"/>
              <a:ext cx="611885" cy="58674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134600" y="6412230"/>
            <a:ext cx="566182" cy="400110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655760" y="3539388"/>
            <a:ext cx="762000" cy="21727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791200" y="1676400"/>
            <a:ext cx="5717285" cy="4853940"/>
            <a:chOff x="3352800" y="1524000"/>
            <a:chExt cx="5717285" cy="485394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2800" y="1524000"/>
              <a:ext cx="5717285" cy="485394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35986" t="42386" r="50686" b="43485"/>
            <a:stretch/>
          </p:blipFill>
          <p:spPr>
            <a:xfrm>
              <a:off x="5410200" y="3581400"/>
              <a:ext cx="762000" cy="685800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399" y="4612526"/>
            <a:ext cx="3962400" cy="11764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4109" y="2648327"/>
            <a:ext cx="1447800" cy="210044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C67BF659-FE2B-CB13-0AA4-557B8AF52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Function Rules</a:t>
            </a:r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id="{A95AFC56-0712-86E4-274C-06BEE7B3AE4D}"/>
              </a:ext>
            </a:extLst>
          </p:cNvPr>
          <p:cNvSpPr txBox="1">
            <a:spLocks/>
          </p:cNvSpPr>
          <p:nvPr/>
        </p:nvSpPr>
        <p:spPr>
          <a:xfrm>
            <a:off x="838200" y="1577339"/>
            <a:ext cx="4716780" cy="4599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Sets releases as a function of a variable</a:t>
            </a:r>
          </a:p>
          <a:p>
            <a:r>
              <a:rPr lang="en-US" sz="2800" dirty="0"/>
              <a:t>powerful and flexible rule</a:t>
            </a:r>
          </a:p>
        </p:txBody>
      </p:sp>
    </p:spTree>
    <p:extLst>
      <p:ext uri="{BB962C8B-B14F-4D97-AF65-F5344CB8AC3E}">
        <p14:creationId xmlns:p14="http://schemas.microsoft.com/office/powerpoint/2010/main" val="152018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465878"/>
            <a:ext cx="7352790" cy="523972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28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5068037"/>
            <a:ext cx="4841670" cy="14375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1A93443-BC89-6E9E-898C-E2259B798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of: Date and </a:t>
            </a:r>
            <a:r>
              <a:rPr lang="en-US" dirty="0" err="1"/>
              <a:t>Date&amp;Time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560" y="2502583"/>
            <a:ext cx="6619048" cy="399047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29</a:t>
            </a:fld>
            <a:endParaRPr lang="en-US" dirty="0"/>
          </a:p>
        </p:txBody>
      </p:sp>
      <p:sp>
        <p:nvSpPr>
          <p:cNvPr id="5" name="Arc 4"/>
          <p:cNvSpPr/>
          <p:nvPr/>
        </p:nvSpPr>
        <p:spPr>
          <a:xfrm rot="10800000" flipH="1">
            <a:off x="6766561" y="4184156"/>
            <a:ext cx="53709" cy="1107282"/>
          </a:xfrm>
          <a:prstGeom prst="arc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6200000">
            <a:off x="5973504" y="5437481"/>
            <a:ext cx="998220" cy="914400"/>
          </a:xfrm>
          <a:prstGeom prst="arc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750" y="2501753"/>
            <a:ext cx="6619048" cy="39904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749" y="3660727"/>
            <a:ext cx="1797842" cy="260827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4471162A-0A39-2718-5A82-4FCE46A83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of: Model Variable</a:t>
            </a:r>
          </a:p>
        </p:txBody>
      </p:sp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DB199F4B-F770-9D56-937D-B1EDD789AF7F}"/>
              </a:ext>
            </a:extLst>
          </p:cNvPr>
          <p:cNvSpPr txBox="1">
            <a:spLocks/>
          </p:cNvSpPr>
          <p:nvPr/>
        </p:nvSpPr>
        <p:spPr>
          <a:xfrm>
            <a:off x="838200" y="1211579"/>
            <a:ext cx="10111740" cy="4965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Makes releases based on the current value of a time series</a:t>
            </a:r>
          </a:p>
          <a:p>
            <a:pPr lvl="1"/>
            <a:r>
              <a:rPr lang="en-US" dirty="0"/>
              <a:t>One the model computes, or model input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8DF5DB3-D822-3BEF-5E84-850AD0DA59B0}"/>
              </a:ext>
            </a:extLst>
          </p:cNvPr>
          <p:cNvGrpSpPr/>
          <p:nvPr/>
        </p:nvGrpSpPr>
        <p:grpSpPr>
          <a:xfrm>
            <a:off x="2270760" y="2438400"/>
            <a:ext cx="7739522" cy="4101820"/>
            <a:chOff x="953330" y="2354343"/>
            <a:chExt cx="7739522" cy="410182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1A770FD-CCA6-745F-895C-55D6B4DA21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27650"/>
            <a:stretch/>
          </p:blipFill>
          <p:spPr>
            <a:xfrm>
              <a:off x="953330" y="2354343"/>
              <a:ext cx="7739522" cy="410182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9DCEF62-9E7C-96DE-BDCB-6CEB9DFE1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59759" y="3576670"/>
              <a:ext cx="1797842" cy="2608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460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39623"/>
          <a:stretch/>
        </p:blipFill>
        <p:spPr>
          <a:xfrm>
            <a:off x="3850756" y="1039733"/>
            <a:ext cx="6471147" cy="36753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38991"/>
          <a:stretch/>
        </p:blipFill>
        <p:spPr>
          <a:xfrm>
            <a:off x="3850756" y="1821214"/>
            <a:ext cx="6482033" cy="34183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b="30056"/>
          <a:stretch/>
        </p:blipFill>
        <p:spPr>
          <a:xfrm>
            <a:off x="3835639" y="2217030"/>
            <a:ext cx="6517994" cy="4403958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3343233" y="1917258"/>
            <a:ext cx="7219992" cy="4636191"/>
            <a:chOff x="762000" y="1828800"/>
            <a:chExt cx="7219992" cy="4636191"/>
          </a:xfrm>
        </p:grpSpPr>
        <p:pic>
          <p:nvPicPr>
            <p:cNvPr id="32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2000" y="1828800"/>
              <a:ext cx="7219992" cy="463619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cxnSp>
          <p:nvCxnSpPr>
            <p:cNvPr id="7" name="Straight Arrow Connector 6"/>
            <p:cNvCxnSpPr/>
            <p:nvPr/>
          </p:nvCxnSpPr>
          <p:spPr>
            <a:xfrm flipH="1">
              <a:off x="5156439" y="4417874"/>
              <a:ext cx="304800" cy="3048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6096000" y="4431646"/>
              <a:ext cx="304800" cy="3048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121428" y="3931918"/>
              <a:ext cx="1879478" cy="5273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physical release constraint 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8BA0D3AF-E3CB-1491-B3B4-A4F7F5865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Thus Far</a:t>
            </a:r>
          </a:p>
        </p:txBody>
      </p:sp>
    </p:spTree>
    <p:extLst>
      <p:ext uri="{BB962C8B-B14F-4D97-AF65-F5344CB8AC3E}">
        <p14:creationId xmlns:p14="http://schemas.microsoft.com/office/powerpoint/2010/main" val="404495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056" y="2363835"/>
            <a:ext cx="7704762" cy="212381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056" y="2363836"/>
            <a:ext cx="7118241" cy="4291428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D5481A1-3303-53EE-E8C6-262A9834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of: External Variable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A1368B83-CDF3-45F2-D892-F2760AA769DF}"/>
              </a:ext>
            </a:extLst>
          </p:cNvPr>
          <p:cNvSpPr txBox="1">
            <a:spLocks/>
          </p:cNvSpPr>
          <p:nvPr/>
        </p:nvSpPr>
        <p:spPr>
          <a:xfrm>
            <a:off x="838200" y="1196339"/>
            <a:ext cx="10111740" cy="4980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/>
              <a:t>Makes releases based on the current value of a user-defined time series external to the model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EEFC56-6714-CD69-6A40-81FC083D3885}"/>
              </a:ext>
            </a:extLst>
          </p:cNvPr>
          <p:cNvGrpSpPr/>
          <p:nvPr/>
        </p:nvGrpSpPr>
        <p:grpSpPr>
          <a:xfrm>
            <a:off x="2090182" y="2293204"/>
            <a:ext cx="8301986" cy="4291428"/>
            <a:chOff x="613415" y="2370327"/>
            <a:chExt cx="8301986" cy="42914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718FED7-EC85-94ED-4E5C-55CCB18091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34698"/>
            <a:stretch/>
          </p:blipFill>
          <p:spPr>
            <a:xfrm>
              <a:off x="613415" y="2370327"/>
              <a:ext cx="8301986" cy="42914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1FD66D8-ABF3-C585-C8CC-F4AFA01ED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24000" y="3608103"/>
              <a:ext cx="1838095" cy="2666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219200"/>
            <a:ext cx="6397090" cy="55929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772399" y="4971906"/>
            <a:ext cx="2358490" cy="1219200"/>
          </a:xfrm>
          <a:prstGeom prst="rect">
            <a:avLst/>
          </a:prstGeom>
          <a:solidFill>
            <a:srgbClr val="FF000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8350" y="2404601"/>
            <a:ext cx="1749424" cy="253803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DC348B46-6C11-2754-803D-D90C850C1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Modifiers</a:t>
            </a:r>
          </a:p>
        </p:txBody>
      </p:sp>
    </p:spTree>
    <p:extLst>
      <p:ext uri="{BB962C8B-B14F-4D97-AF65-F5344CB8AC3E}">
        <p14:creationId xmlns:p14="http://schemas.microsoft.com/office/powerpoint/2010/main" val="408612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0"/>
          <p:cNvSpPr>
            <a:spLocks noGrp="1" noChangeArrowheads="1"/>
          </p:cNvSpPr>
          <p:nvPr>
            <p:ph idx="1"/>
          </p:nvPr>
        </p:nvSpPr>
        <p:spPr>
          <a:xfrm>
            <a:off x="1143000" y="2057400"/>
            <a:ext cx="5631180" cy="3632202"/>
          </a:xfrm>
          <a:noFill/>
        </p:spPr>
        <p:txBody>
          <a:bodyPr anchor="t"/>
          <a:lstStyle/>
          <a:p>
            <a:pPr eaLnBrk="1" hangingPunct="1">
              <a:spcBef>
                <a:spcPct val="30000"/>
              </a:spcBef>
            </a:pPr>
            <a:r>
              <a:rPr lang="en-US" sz="2800" dirty="0"/>
              <a:t>Period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sz="2400" dirty="0"/>
              <a:t>None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sz="2400" dirty="0"/>
              <a:t>Daily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sz="2400" dirty="0"/>
              <a:t>Weekly</a:t>
            </a:r>
          </a:p>
          <a:p>
            <a:pPr eaLnBrk="1" hangingPunct="1">
              <a:spcBef>
                <a:spcPct val="30000"/>
              </a:spcBef>
            </a:pPr>
            <a:r>
              <a:rPr lang="en-US" sz="2800" dirty="0"/>
              <a:t>Starting Day of Period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sz="2400" dirty="0"/>
              <a:t>For weekly only, set the start day of the week</a:t>
            </a:r>
          </a:p>
          <a:p>
            <a:pPr eaLnBrk="1" hangingPunct="1">
              <a:spcBef>
                <a:spcPct val="30000"/>
              </a:spcBef>
            </a:pPr>
            <a:r>
              <a:rPr lang="en-US" sz="2800" dirty="0"/>
              <a:t>Daily Pattern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sz="2400" dirty="0"/>
              <a:t>Acts as a weighting pattern for meeting the flow requirement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Rectangle 11"/>
          <p:cNvSpPr txBox="1">
            <a:spLocks noChangeArrowheads="1"/>
          </p:cNvSpPr>
          <p:nvPr/>
        </p:nvSpPr>
        <p:spPr>
          <a:xfrm>
            <a:off x="762000" y="1280067"/>
            <a:ext cx="10220324" cy="92751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fontAlgn="auto">
              <a:lnSpc>
                <a:spcPct val="85000"/>
              </a:lnSpc>
              <a:buClrTx/>
              <a:buNone/>
            </a:pPr>
            <a:r>
              <a:rPr lang="en-US" sz="3200" dirty="0">
                <a:latin typeface="+mn-lt"/>
              </a:rPr>
              <a:t>Sets the rule to meet a target, but averaged over a period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63305A-0B8F-4672-A195-79D5E52D2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00" y="2524320"/>
            <a:ext cx="3276600" cy="171773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D21892D-ADC5-1D24-5E75-794BBEF58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 Average Limit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841EFD-E661-4894-BCA1-0D6660B4B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284623"/>
            <a:ext cx="3962400" cy="26791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14970F-D60A-4D75-BFE6-EBE64BFBB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2917219"/>
            <a:ext cx="2743200" cy="361603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4BB4046-82B3-4027-5EE8-41AC7333F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 of Day &amp; Day of Week Multipliers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CF18A68-A51C-2B7A-4FBC-9942C56CA7E7}"/>
              </a:ext>
            </a:extLst>
          </p:cNvPr>
          <p:cNvSpPr txBox="1">
            <a:spLocks noChangeArrowheads="1"/>
          </p:cNvSpPr>
          <p:nvPr/>
        </p:nvSpPr>
        <p:spPr>
          <a:xfrm>
            <a:off x="762000" y="1280067"/>
            <a:ext cx="10220324" cy="15164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fontAlgn="auto">
              <a:buClrTx/>
              <a:buNone/>
            </a:pPr>
            <a:r>
              <a:rPr lang="en-US" sz="3200" dirty="0">
                <a:latin typeface="+mn-lt"/>
              </a:rPr>
              <a:t>Applies a multiplier to the release for specific days of the week, or hours of the day</a:t>
            </a:r>
          </a:p>
          <a:p>
            <a:pPr marL="342900" indent="-168275" fontAlgn="auto">
              <a:buClrTx/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</a:rPr>
              <a:t>Can effectively turn off a rule with a 0.0 multiplier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4281" y="2362200"/>
            <a:ext cx="3149161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4281" y="2358010"/>
            <a:ext cx="3149623" cy="25911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3284" y="2369608"/>
            <a:ext cx="3140157" cy="2583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3818" y="2354201"/>
            <a:ext cx="3184626" cy="261997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423F257D-C111-C74F-0105-D02F55C13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Rising/Falling Condition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C265CEF-C5FB-8293-9F02-D72E325FD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6379"/>
            <a:ext cx="6416040" cy="4660583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dirty="0"/>
              <a:t>Sets the rule to only be applied during a </a:t>
            </a:r>
            <a:r>
              <a:rPr lang="en-US" sz="3200" i="1" dirty="0"/>
              <a:t>rising</a:t>
            </a:r>
            <a:r>
              <a:rPr lang="en-US" sz="3200" dirty="0"/>
              <a:t> </a:t>
            </a:r>
            <a:r>
              <a:rPr lang="en-US" sz="3200" b="1" dirty="0"/>
              <a:t>or</a:t>
            </a:r>
            <a:r>
              <a:rPr lang="en-US" sz="3200" dirty="0"/>
              <a:t> </a:t>
            </a:r>
            <a:r>
              <a:rPr lang="en-US" sz="3200" i="1" dirty="0"/>
              <a:t>falling</a:t>
            </a:r>
            <a:r>
              <a:rPr lang="en-US" sz="3200" dirty="0"/>
              <a:t> condition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Averaging Period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Hours over which the condition will be determined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Tolerance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The amount by which the beginning and end of the period can differ and still be considered constant</a:t>
            </a:r>
          </a:p>
          <a:p>
            <a:pPr>
              <a:spcBef>
                <a:spcPts val="600"/>
              </a:spcBef>
            </a:pPr>
            <a:endParaRPr lang="en-US" sz="3200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1D910F26-DF51-1C50-7D11-1E88F0117FC7}"/>
              </a:ext>
            </a:extLst>
          </p:cNvPr>
          <p:cNvSpPr txBox="1">
            <a:spLocks/>
          </p:cNvSpPr>
          <p:nvPr/>
        </p:nvSpPr>
        <p:spPr>
          <a:xfrm>
            <a:off x="838200" y="1272541"/>
            <a:ext cx="9982200" cy="49044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dirty="0"/>
              <a:t>Sets the rule to behave differently throughout the year</a:t>
            </a:r>
          </a:p>
          <a:p>
            <a:pPr lvl="1" defTabSz="685800">
              <a:spcBef>
                <a:spcPts val="1200"/>
              </a:spcBef>
            </a:pPr>
            <a:r>
              <a:rPr lang="en-US" sz="2400" dirty="0"/>
              <a:t>Adds date columns to the </a:t>
            </a:r>
          </a:p>
          <a:p>
            <a:pPr marL="457200" lvl="1" indent="0">
              <a:spcBef>
                <a:spcPts val="0"/>
              </a:spcBef>
              <a:buNone/>
              <a:tabLst>
                <a:tab pos="685800" algn="l"/>
              </a:tabLst>
            </a:pPr>
            <a:r>
              <a:rPr lang="en-US" sz="2400" dirty="0"/>
              <a:t>	existing tables</a:t>
            </a:r>
          </a:p>
          <a:p>
            <a:pPr lvl="1">
              <a:spcBef>
                <a:spcPts val="600"/>
              </a:spcBef>
              <a:tabLst>
                <a:tab pos="685800" algn="l"/>
              </a:tabLst>
            </a:pPr>
            <a:r>
              <a:rPr lang="en-US" sz="2400" dirty="0"/>
              <a:t>Obviously, won’t work with </a:t>
            </a:r>
          </a:p>
          <a:p>
            <a:pPr marL="457200" lvl="1" indent="0">
              <a:spcBef>
                <a:spcPts val="0"/>
              </a:spcBef>
              <a:buNone/>
              <a:tabLst>
                <a:tab pos="685800" algn="l"/>
              </a:tabLst>
            </a:pPr>
            <a:r>
              <a:rPr lang="en-US" sz="2400" dirty="0"/>
              <a:t>	a function of </a:t>
            </a:r>
          </a:p>
          <a:p>
            <a:pPr marL="457200" lvl="1" indent="0">
              <a:spcBef>
                <a:spcPts val="0"/>
              </a:spcBef>
              <a:buNone/>
              <a:tabLst>
                <a:tab pos="685800" algn="l"/>
              </a:tabLst>
            </a:pPr>
            <a:r>
              <a:rPr lang="en-US" sz="2400" dirty="0"/>
              <a:t>	date rule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90FB25-BAD4-4115-A7C1-9455B866A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636" y="3544019"/>
            <a:ext cx="2136586" cy="280758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358009"/>
            <a:ext cx="2743200" cy="365125"/>
          </a:xfrm>
        </p:spPr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35</a:t>
            </a:fld>
            <a:endParaRPr lang="en-US" dirty="0"/>
          </a:p>
        </p:txBody>
      </p:sp>
      <p:pic>
        <p:nvPicPr>
          <p:cNvPr id="13316" name="Picture 4" descr="C:\Users\q0hecdlb\AppData\Local\Temp\2\SNAGHTML2022154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133600"/>
            <a:ext cx="5812910" cy="461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eform 4"/>
          <p:cNvSpPr/>
          <p:nvPr/>
        </p:nvSpPr>
        <p:spPr>
          <a:xfrm>
            <a:off x="4770120" y="2896832"/>
            <a:ext cx="4351019" cy="1481246"/>
          </a:xfrm>
          <a:custGeom>
            <a:avLst/>
            <a:gdLst>
              <a:gd name="connsiteX0" fmla="*/ 0 w 4349917"/>
              <a:gd name="connsiteY0" fmla="*/ 1064027 h 1178327"/>
              <a:gd name="connsiteX1" fmla="*/ 205740 w 4349917"/>
              <a:gd name="connsiteY1" fmla="*/ 378227 h 1178327"/>
              <a:gd name="connsiteX2" fmla="*/ 1200150 w 4349917"/>
              <a:gd name="connsiteY2" fmla="*/ 58187 h 1178327"/>
              <a:gd name="connsiteX3" fmla="*/ 4011930 w 4349917"/>
              <a:gd name="connsiteY3" fmla="*/ 115337 h 1178327"/>
              <a:gd name="connsiteX4" fmla="*/ 4194810 w 4349917"/>
              <a:gd name="connsiteY4" fmla="*/ 1178327 h 1178327"/>
              <a:gd name="connsiteX0" fmla="*/ 0 w 4227734"/>
              <a:gd name="connsiteY0" fmla="*/ 1009089 h 1123389"/>
              <a:gd name="connsiteX1" fmla="*/ 205740 w 4227734"/>
              <a:gd name="connsiteY1" fmla="*/ 323289 h 1123389"/>
              <a:gd name="connsiteX2" fmla="*/ 1200150 w 4227734"/>
              <a:gd name="connsiteY2" fmla="*/ 3249 h 1123389"/>
              <a:gd name="connsiteX3" fmla="*/ 3417570 w 4227734"/>
              <a:gd name="connsiteY3" fmla="*/ 220419 h 1123389"/>
              <a:gd name="connsiteX4" fmla="*/ 4194810 w 4227734"/>
              <a:gd name="connsiteY4" fmla="*/ 1123389 h 1123389"/>
              <a:gd name="connsiteX0" fmla="*/ 0 w 4243467"/>
              <a:gd name="connsiteY0" fmla="*/ 1030116 h 1144416"/>
              <a:gd name="connsiteX1" fmla="*/ 205740 w 4243467"/>
              <a:gd name="connsiteY1" fmla="*/ 344316 h 1144416"/>
              <a:gd name="connsiteX2" fmla="*/ 1200150 w 4243467"/>
              <a:gd name="connsiteY2" fmla="*/ 24276 h 1144416"/>
              <a:gd name="connsiteX3" fmla="*/ 3417570 w 4243467"/>
              <a:gd name="connsiteY3" fmla="*/ 241446 h 1144416"/>
              <a:gd name="connsiteX4" fmla="*/ 4194810 w 4243467"/>
              <a:gd name="connsiteY4" fmla="*/ 1144416 h 1144416"/>
              <a:gd name="connsiteX0" fmla="*/ 0 w 4271467"/>
              <a:gd name="connsiteY0" fmla="*/ 1008806 h 1077386"/>
              <a:gd name="connsiteX1" fmla="*/ 205740 w 4271467"/>
              <a:gd name="connsiteY1" fmla="*/ 323006 h 1077386"/>
              <a:gd name="connsiteX2" fmla="*/ 1200150 w 4271467"/>
              <a:gd name="connsiteY2" fmla="*/ 2966 h 1077386"/>
              <a:gd name="connsiteX3" fmla="*/ 3417570 w 4271467"/>
              <a:gd name="connsiteY3" fmla="*/ 220136 h 1077386"/>
              <a:gd name="connsiteX4" fmla="*/ 4240530 w 4271467"/>
              <a:gd name="connsiteY4" fmla="*/ 1077386 h 1077386"/>
              <a:gd name="connsiteX0" fmla="*/ 0 w 4240530"/>
              <a:gd name="connsiteY0" fmla="*/ 1008806 h 1077386"/>
              <a:gd name="connsiteX1" fmla="*/ 205740 w 4240530"/>
              <a:gd name="connsiteY1" fmla="*/ 323006 h 1077386"/>
              <a:gd name="connsiteX2" fmla="*/ 1200150 w 4240530"/>
              <a:gd name="connsiteY2" fmla="*/ 2966 h 1077386"/>
              <a:gd name="connsiteX3" fmla="*/ 3417570 w 4240530"/>
              <a:gd name="connsiteY3" fmla="*/ 220136 h 1077386"/>
              <a:gd name="connsiteX4" fmla="*/ 4240530 w 4240530"/>
              <a:gd name="connsiteY4" fmla="*/ 1077386 h 1077386"/>
              <a:gd name="connsiteX0" fmla="*/ 0 w 4210050"/>
              <a:gd name="connsiteY0" fmla="*/ 1481246 h 1481246"/>
              <a:gd name="connsiteX1" fmla="*/ 175260 w 4210050"/>
              <a:gd name="connsiteY1" fmla="*/ 323006 h 1481246"/>
              <a:gd name="connsiteX2" fmla="*/ 1169670 w 4210050"/>
              <a:gd name="connsiteY2" fmla="*/ 2966 h 1481246"/>
              <a:gd name="connsiteX3" fmla="*/ 3387090 w 4210050"/>
              <a:gd name="connsiteY3" fmla="*/ 220136 h 1481246"/>
              <a:gd name="connsiteX4" fmla="*/ 4210050 w 4210050"/>
              <a:gd name="connsiteY4" fmla="*/ 1077386 h 148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050" h="1481246">
                <a:moveTo>
                  <a:pt x="0" y="1481246"/>
                </a:moveTo>
                <a:cubicBezTo>
                  <a:pt x="2857" y="1222166"/>
                  <a:pt x="-19685" y="569386"/>
                  <a:pt x="175260" y="323006"/>
                </a:cubicBezTo>
                <a:cubicBezTo>
                  <a:pt x="370205" y="76626"/>
                  <a:pt x="634365" y="20111"/>
                  <a:pt x="1169670" y="2966"/>
                </a:cubicBezTo>
                <a:cubicBezTo>
                  <a:pt x="1704975" y="-14179"/>
                  <a:pt x="2880360" y="41066"/>
                  <a:pt x="3387090" y="220136"/>
                </a:cubicBezTo>
                <a:cubicBezTo>
                  <a:pt x="3893820" y="399206"/>
                  <a:pt x="4173855" y="627806"/>
                  <a:pt x="4210050" y="1077386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121139" y="3974218"/>
            <a:ext cx="710782" cy="3276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113341" y="3997079"/>
            <a:ext cx="7799" cy="3160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8554958" y="3985454"/>
            <a:ext cx="586382" cy="3164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>
            <a:extLst>
              <a:ext uri="{FF2B5EF4-FFF2-40B4-BE49-F238E27FC236}">
                <a16:creationId xmlns:a16="http://schemas.microsoft.com/office/drawing/2014/main" id="{827A085C-573A-3033-84A7-A21B23EC0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Seasonal Variation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1027"/>
          <p:cNvSpPr>
            <a:spLocks noGrp="1" noChangeArrowheads="1"/>
          </p:cNvSpPr>
          <p:nvPr>
            <p:ph idx="1"/>
          </p:nvPr>
        </p:nvSpPr>
        <p:spPr>
          <a:xfrm>
            <a:off x="1219200" y="1470027"/>
            <a:ext cx="9601200" cy="4876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/>
              <a:t>The </a:t>
            </a:r>
            <a:r>
              <a:rPr lang="en-US" sz="2800" b="1" u="sng" dirty="0"/>
              <a:t>Water Control Manual</a:t>
            </a:r>
            <a:r>
              <a:rPr lang="en-US" sz="2800" dirty="0"/>
              <a:t> can provide most of the information needed to model the reservoir operations </a:t>
            </a:r>
          </a:p>
          <a:p>
            <a:pPr eaLnBrk="1" hangingPunct="1">
              <a:spcBef>
                <a:spcPct val="60000"/>
              </a:spcBef>
            </a:pPr>
            <a:r>
              <a:rPr lang="en-US" sz="2800" b="1" u="sng" dirty="0"/>
              <a:t>At-Site Rules</a:t>
            </a:r>
            <a:r>
              <a:rPr lang="en-US" sz="2800" dirty="0"/>
              <a:t> </a:t>
            </a:r>
            <a:r>
              <a:rPr lang="en-US" sz="2800" dirty="0">
                <a:cs typeface="Times New Roman" pitchFamily="18" charset="0"/>
              </a:rPr>
              <a:t>limit the reservoir release </a:t>
            </a:r>
            <a:r>
              <a:rPr lang="en-US" sz="2800" i="1" dirty="0">
                <a:cs typeface="Times New Roman" pitchFamily="18" charset="0"/>
              </a:rPr>
              <a:t>explicitly</a:t>
            </a:r>
          </a:p>
          <a:p>
            <a:pPr eaLnBrk="1" hangingPunct="1">
              <a:spcBef>
                <a:spcPct val="60000"/>
              </a:spcBef>
            </a:pPr>
            <a:r>
              <a:rPr lang="en-US" sz="2800" b="1" u="sng" dirty="0">
                <a:cs typeface="Times New Roman" pitchFamily="18" charset="0"/>
              </a:rPr>
              <a:t>The Release Function Rule</a:t>
            </a:r>
            <a:r>
              <a:rPr lang="en-US" sz="2800" dirty="0">
                <a:cs typeface="Times New Roman" pitchFamily="18" charset="0"/>
              </a:rPr>
              <a:t> can be utilized to describe many operational constraints:</a:t>
            </a:r>
          </a:p>
          <a:p>
            <a:pPr lvl="1" eaLnBrk="1" hangingPunct="1">
              <a:spcBef>
                <a:spcPct val="5000"/>
              </a:spcBef>
            </a:pPr>
            <a:r>
              <a:rPr lang="en-US" sz="2400" dirty="0">
                <a:cs typeface="Times New Roman" pitchFamily="18" charset="0"/>
              </a:rPr>
              <a:t>Channel Capacity</a:t>
            </a:r>
          </a:p>
          <a:p>
            <a:pPr lvl="1" eaLnBrk="1" hangingPunct="1">
              <a:spcBef>
                <a:spcPct val="5000"/>
              </a:spcBef>
            </a:pPr>
            <a:r>
              <a:rPr lang="en-US" sz="2400" dirty="0">
                <a:cs typeface="Times New Roman" pitchFamily="18" charset="0"/>
              </a:rPr>
              <a:t>Water Supply</a:t>
            </a:r>
          </a:p>
          <a:p>
            <a:pPr lvl="1" eaLnBrk="1" hangingPunct="1">
              <a:spcBef>
                <a:spcPct val="5000"/>
              </a:spcBef>
            </a:pPr>
            <a:r>
              <a:rPr lang="en-US" sz="2400" dirty="0">
                <a:cs typeface="Times New Roman" pitchFamily="18" charset="0"/>
              </a:rPr>
              <a:t>Environmental Support</a:t>
            </a:r>
          </a:p>
          <a:p>
            <a:pPr lvl="1" eaLnBrk="1" hangingPunct="1">
              <a:spcBef>
                <a:spcPct val="5000"/>
              </a:spcBef>
            </a:pPr>
            <a:r>
              <a:rPr lang="en-US" sz="2400" dirty="0">
                <a:cs typeface="Times New Roman" pitchFamily="18" charset="0"/>
              </a:rPr>
              <a:t>Explicit (Specified) Releases</a:t>
            </a:r>
          </a:p>
          <a:p>
            <a:pPr lvl="1" eaLnBrk="1" hangingPunct="1">
              <a:spcBef>
                <a:spcPct val="5000"/>
              </a:spcBef>
            </a:pPr>
            <a:r>
              <a:rPr lang="en-US" sz="2400" dirty="0">
                <a:cs typeface="Times New Roman" pitchFamily="18" charset="0"/>
              </a:rPr>
              <a:t>Etc.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327CE8-909A-7327-D5BF-24BC1BA0E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Take-home Points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03" name="Rectangle 15"/>
          <p:cNvSpPr>
            <a:spLocks noGrp="1" noChangeArrowheads="1"/>
          </p:cNvSpPr>
          <p:nvPr>
            <p:ph idx="1"/>
          </p:nvPr>
        </p:nvSpPr>
        <p:spPr>
          <a:xfrm>
            <a:off x="1234440" y="1562100"/>
            <a:ext cx="9433560" cy="44180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60000"/>
              </a:spcBef>
            </a:pPr>
            <a:r>
              <a:rPr lang="en-US" sz="2800" b="1" dirty="0">
                <a:solidFill>
                  <a:srgbClr val="C00000"/>
                </a:solidFill>
              </a:rPr>
              <a:t>Physical Constraint </a:t>
            </a:r>
            <a:r>
              <a:rPr lang="en-US" sz="2800" dirty="0"/>
              <a:t>– Outlet maximum discharge capacity and rate of increase or decrease constraints</a:t>
            </a:r>
          </a:p>
          <a:p>
            <a:pPr eaLnBrk="1" hangingPunct="1">
              <a:spcBef>
                <a:spcPct val="60000"/>
              </a:spcBef>
            </a:pPr>
            <a:r>
              <a:rPr lang="en-US" sz="2800" b="1" dirty="0">
                <a:solidFill>
                  <a:srgbClr val="C00000"/>
                </a:solidFill>
              </a:rPr>
              <a:t>Operational Constraint </a:t>
            </a:r>
            <a:r>
              <a:rPr lang="en-US" sz="2800" dirty="0"/>
              <a:t>– A regulation.  A requirement defined in the Water Control Plan.  A limit on the release.</a:t>
            </a:r>
          </a:p>
          <a:p>
            <a:pPr eaLnBrk="1" hangingPunct="1">
              <a:spcBef>
                <a:spcPct val="60000"/>
              </a:spcBef>
            </a:pPr>
            <a:r>
              <a:rPr lang="en-US" sz="2800" b="1" dirty="0">
                <a:solidFill>
                  <a:srgbClr val="C00000"/>
                </a:solidFill>
              </a:rPr>
              <a:t>At-Site Constraint </a:t>
            </a:r>
            <a:r>
              <a:rPr lang="en-US" sz="2800" dirty="0"/>
              <a:t>– An operational constraint specified for the reservoir itself or one of its outlets; not a downstream constraint.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5235467-8EDA-3D07-3A3B-602114D05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3442074515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3" name="Rectangle 7"/>
          <p:cNvSpPr>
            <a:spLocks noGrp="1" noChangeArrowheads="1"/>
          </p:cNvSpPr>
          <p:nvPr>
            <p:ph idx="1"/>
          </p:nvPr>
        </p:nvSpPr>
        <p:spPr>
          <a:xfrm>
            <a:off x="1219200" y="1524000"/>
            <a:ext cx="9529368" cy="4851402"/>
          </a:xfrm>
        </p:spPr>
        <p:txBody>
          <a:bodyPr>
            <a:normAutofit/>
          </a:bodyPr>
          <a:lstStyle/>
          <a:p>
            <a:pPr eaLnBrk="1" hangingPunct="1">
              <a:spcBef>
                <a:spcPts val="1800"/>
              </a:spcBef>
            </a:pPr>
            <a:r>
              <a:rPr lang="en-US" sz="2800" b="1" dirty="0">
                <a:solidFill>
                  <a:srgbClr val="C00000"/>
                </a:solidFill>
              </a:rPr>
              <a:t>Operational Zone </a:t>
            </a:r>
            <a:r>
              <a:rPr lang="en-US" sz="2800" dirty="0"/>
              <a:t>– A portion or range of the reservoir pool for which certain constraints have been specified.</a:t>
            </a:r>
          </a:p>
          <a:p>
            <a:pPr eaLnBrk="1" hangingPunct="1">
              <a:spcBef>
                <a:spcPts val="1800"/>
              </a:spcBef>
            </a:pPr>
            <a:r>
              <a:rPr lang="en-US" sz="2800" b="1" dirty="0">
                <a:solidFill>
                  <a:srgbClr val="C00000"/>
                </a:solidFill>
              </a:rPr>
              <a:t>Operation Rule </a:t>
            </a:r>
            <a:r>
              <a:rPr lang="en-US" sz="2800" dirty="0"/>
              <a:t>– The ResSim data input form used to specify an operational constraint, so that the constraint can be simulated.</a:t>
            </a:r>
          </a:p>
          <a:p>
            <a:pPr eaLnBrk="1" hangingPunct="1">
              <a:spcBef>
                <a:spcPts val="1800"/>
              </a:spcBef>
            </a:pPr>
            <a:r>
              <a:rPr lang="en-US" sz="2800" b="1" dirty="0">
                <a:solidFill>
                  <a:srgbClr val="C00000"/>
                </a:solidFill>
              </a:rPr>
              <a:t>Operation Set </a:t>
            </a:r>
            <a:r>
              <a:rPr lang="en-US" sz="2800" dirty="0"/>
              <a:t>– The collection of zones and rules that describe a water control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38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332DC7-A361-4DE5-9F53-8DE396B0D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Definitions</a:t>
            </a:r>
          </a:p>
        </p:txBody>
      </p:sp>
    </p:spTree>
    <p:extLst>
      <p:ext uri="{BB962C8B-B14F-4D97-AF65-F5344CB8AC3E}">
        <p14:creationId xmlns:p14="http://schemas.microsoft.com/office/powerpoint/2010/main" val="270976126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1DB56-3ED2-AC87-39E9-6D41F28D6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Thus Far….   </a:t>
            </a:r>
            <a:br>
              <a:rPr lang="en-US" dirty="0"/>
            </a:br>
            <a:r>
              <a:rPr lang="en-US" sz="3600" dirty="0"/>
              <a:t>Allowable Range of Releases &amp; Release Decision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4B698B-62CD-D060-B68E-7ED310CC7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361AAD0B-05FC-02F1-FF87-504841183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647" y="2492640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94C7C92A-C101-FC65-0298-4B721060E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297" y="2484840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F281BAC0-29DF-2AA5-ACDE-C4DD7E365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0420" y="160158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93B9823E-B11B-654A-C887-B50BFD3EF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8734" y="1597908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59EB69F-8070-2D5C-111F-8525775550ED}"/>
              </a:ext>
            </a:extLst>
          </p:cNvPr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B6256B-25FD-D7F3-3670-9F3F0816959C}"/>
              </a:ext>
            </a:extLst>
          </p:cNvPr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2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4612473"/>
            <a:ext cx="3739892" cy="2105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0230" y="1497331"/>
            <a:ext cx="3218730" cy="2141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1" y="1497331"/>
            <a:ext cx="3124199" cy="2074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3582" y="4546852"/>
            <a:ext cx="3285378" cy="2139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2" name="Picture 8" descr="Image result for balance scale 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417" y="2168098"/>
            <a:ext cx="333375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92F89E7-AD5B-E4BA-8548-9F05154FE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Objectives, and Operational Constraints</a:t>
            </a:r>
          </a:p>
        </p:txBody>
      </p:sp>
    </p:spTree>
    <p:extLst>
      <p:ext uri="{BB962C8B-B14F-4D97-AF65-F5344CB8AC3E}">
        <p14:creationId xmlns:p14="http://schemas.microsoft.com/office/powerpoint/2010/main" val="267781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28735"/>
            <a:ext cx="10744200" cy="14005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5400" b="1" dirty="0"/>
              <a:t>Where to Find </a:t>
            </a:r>
            <a:br>
              <a:rPr lang="en-US" sz="5400" b="1" dirty="0"/>
            </a:br>
            <a:r>
              <a:rPr lang="en-US" sz="5400" b="1" dirty="0"/>
              <a:t>Operational Constraints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197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6400800" cy="41954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3200" b="1" dirty="0"/>
              <a:t>A good </a:t>
            </a:r>
            <a:r>
              <a:rPr lang="en-US" sz="3200" b="1" dirty="0" err="1"/>
              <a:t>ol</a:t>
            </a:r>
            <a:r>
              <a:rPr lang="en-US" sz="3200" b="1" dirty="0"/>
              <a:t>’ Water Control Manual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Best source for operational constraints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3200" b="1" dirty="0"/>
              <a:t>No water control manual?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Contact the operating agency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2800" dirty="0"/>
              <a:t>Contact state water resources agency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15200" y="1388707"/>
            <a:ext cx="3788911" cy="54165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62000"/>
              </a:prstClr>
            </a:outerShdw>
          </a:effec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65AFB195-8034-E5F1-8F1B-E70281FC6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for Operational Constraints</a:t>
            </a:r>
          </a:p>
        </p:txBody>
      </p:sp>
      <p:sp>
        <p:nvSpPr>
          <p:cNvPr id="8" name="TextBox 7">
            <a:hlinkClick r:id="rId5"/>
            <a:extLst>
              <a:ext uri="{FF2B5EF4-FFF2-40B4-BE49-F238E27FC236}">
                <a16:creationId xmlns:a16="http://schemas.microsoft.com/office/drawing/2014/main" id="{70A5993B-8814-6C25-9EB0-A5B86D94BB8B}"/>
              </a:ext>
            </a:extLst>
          </p:cNvPr>
          <p:cNvSpPr txBox="1"/>
          <p:nvPr/>
        </p:nvSpPr>
        <p:spPr>
          <a:xfrm>
            <a:off x="1013460" y="5219700"/>
            <a:ext cx="3924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Polecat:</a:t>
            </a:r>
          </a:p>
          <a:p>
            <a:r>
              <a:rPr lang="en-US" dirty="0"/>
              <a:t>“</a:t>
            </a:r>
            <a:r>
              <a:rPr lang="en-US" b="0" i="0" dirty="0">
                <a:solidFill>
                  <a:srgbClr val="202122"/>
                </a:solidFill>
                <a:effectLst/>
              </a:rPr>
              <a:t>Despite their common name, polecats are more closely related to dogs than to cats.”		-</a:t>
            </a:r>
            <a:r>
              <a:rPr lang="en-US" b="0" i="0" dirty="0" err="1">
                <a:solidFill>
                  <a:srgbClr val="202122"/>
                </a:solidFill>
                <a:effectLst/>
              </a:rPr>
              <a:t>wikipedia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20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36309"/>
            <a:ext cx="5105400" cy="628516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7171" name="Oval 2051"/>
          <p:cNvSpPr>
            <a:spLocks noChangeArrowheads="1"/>
          </p:cNvSpPr>
          <p:nvPr/>
        </p:nvSpPr>
        <p:spPr bwMode="auto">
          <a:xfrm>
            <a:off x="6930704" y="2564004"/>
            <a:ext cx="4419600" cy="457200"/>
          </a:xfrm>
          <a:prstGeom prst="ellips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Oval 2052"/>
          <p:cNvSpPr>
            <a:spLocks noChangeArrowheads="1"/>
          </p:cNvSpPr>
          <p:nvPr/>
        </p:nvSpPr>
        <p:spPr bwMode="auto">
          <a:xfrm>
            <a:off x="6781799" y="5298534"/>
            <a:ext cx="4267200" cy="1143000"/>
          </a:xfrm>
          <a:prstGeom prst="ellips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06" name="Rectangle 2054"/>
          <p:cNvSpPr>
            <a:spLocks noGrp="1" noChangeArrowheads="1"/>
          </p:cNvSpPr>
          <p:nvPr>
            <p:ph idx="1"/>
          </p:nvPr>
        </p:nvSpPr>
        <p:spPr>
          <a:xfrm>
            <a:off x="841696" y="1447800"/>
            <a:ext cx="5787704" cy="4648200"/>
          </a:xfrm>
        </p:spPr>
        <p:txBody>
          <a:bodyPr>
            <a:normAutofit/>
          </a:bodyPr>
          <a:lstStyle/>
          <a:p>
            <a:pPr marL="228600" indent="-228600">
              <a:spcBef>
                <a:spcPts val="1200"/>
              </a:spcBef>
            </a:pPr>
            <a:r>
              <a:rPr lang="en-US" sz="3200" dirty="0"/>
              <a:t>Become familiar with characteristics of the reservoir</a:t>
            </a:r>
          </a:p>
          <a:p>
            <a:pPr marL="228600" indent="-228600">
              <a:spcBef>
                <a:spcPts val="1200"/>
              </a:spcBef>
            </a:pPr>
            <a:r>
              <a:rPr lang="en-US" sz="3200" dirty="0"/>
              <a:t>Reservoir’s purpose and operating constraints</a:t>
            </a:r>
          </a:p>
          <a:p>
            <a:pPr marL="228600" indent="-228600">
              <a:spcBef>
                <a:spcPts val="1200"/>
              </a:spcBef>
            </a:pPr>
            <a:r>
              <a:rPr lang="en-US" sz="3200" dirty="0"/>
              <a:t>Keywords and phrases:</a:t>
            </a:r>
          </a:p>
          <a:p>
            <a:pPr marL="571500" lvl="1" indent="-228600">
              <a:spcBef>
                <a:spcPts val="600"/>
              </a:spcBef>
            </a:pPr>
            <a:r>
              <a:rPr lang="en-US" sz="2800" dirty="0"/>
              <a:t>Project Purposes</a:t>
            </a:r>
            <a:endParaRPr lang="en-US" sz="2400" dirty="0"/>
          </a:p>
          <a:p>
            <a:pPr marL="571500" lvl="1" indent="-228600">
              <a:spcBef>
                <a:spcPts val="0"/>
              </a:spcBef>
            </a:pPr>
            <a:r>
              <a:rPr lang="en-US" sz="2800" dirty="0"/>
              <a:t>Pool Levels</a:t>
            </a:r>
          </a:p>
          <a:p>
            <a:pPr marL="571500" lvl="1" indent="-228600">
              <a:spcBef>
                <a:spcPts val="0"/>
              </a:spcBef>
            </a:pPr>
            <a:r>
              <a:rPr lang="en-US" sz="2800" dirty="0"/>
              <a:t>Channel Capacity</a:t>
            </a:r>
          </a:p>
          <a:p>
            <a:pPr marL="342900" lvl="1" indent="0">
              <a:spcBef>
                <a:spcPts val="1200"/>
              </a:spcBef>
              <a:buNone/>
            </a:pP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DB0461-643C-ADC9-B72A-0056B9F98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Pertinent Data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69887"/>
            <a:ext cx="4778375" cy="611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Oval 5"/>
          <p:cNvSpPr>
            <a:spLocks noChangeArrowheads="1"/>
          </p:cNvSpPr>
          <p:nvPr/>
        </p:nvSpPr>
        <p:spPr bwMode="auto">
          <a:xfrm>
            <a:off x="7016749" y="1676398"/>
            <a:ext cx="3962400" cy="762000"/>
          </a:xfrm>
          <a:prstGeom prst="ellips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31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5895974" cy="4953000"/>
          </a:xfrm>
        </p:spPr>
        <p:txBody>
          <a:bodyPr>
            <a:normAutofit/>
          </a:bodyPr>
          <a:lstStyle/>
          <a:p>
            <a:pPr marL="293688" indent="-293688"/>
            <a:r>
              <a:rPr lang="en-US" sz="3200" dirty="0"/>
              <a:t>Look at the table of Contents:</a:t>
            </a:r>
          </a:p>
          <a:p>
            <a:pPr marL="693744" lvl="1" indent="-293688"/>
            <a:r>
              <a:rPr lang="en-US" sz="2800" dirty="0"/>
              <a:t>Lists of Figures, Tables</a:t>
            </a:r>
          </a:p>
          <a:p>
            <a:pPr marL="693744" lvl="1" indent="-293688"/>
            <a:r>
              <a:rPr lang="en-US" sz="2800" dirty="0"/>
              <a:t>Plates and Exhibits</a:t>
            </a:r>
          </a:p>
          <a:p>
            <a:pPr marL="400056" lvl="1" indent="0">
              <a:buNone/>
            </a:pPr>
            <a:endParaRPr lang="en-US" sz="1400" dirty="0"/>
          </a:p>
          <a:p>
            <a:pPr marL="293688" indent="-293688">
              <a:spcBef>
                <a:spcPct val="30000"/>
              </a:spcBef>
            </a:pPr>
            <a:r>
              <a:rPr lang="en-US" sz="3200" dirty="0"/>
              <a:t>Keywords and phrases:</a:t>
            </a:r>
          </a:p>
          <a:p>
            <a:pPr marL="636588" lvl="1" indent="-228600">
              <a:spcBef>
                <a:spcPct val="10000"/>
              </a:spcBef>
            </a:pPr>
            <a:r>
              <a:rPr lang="en-US" sz="2800" dirty="0"/>
              <a:t>Water Control Plan</a:t>
            </a:r>
          </a:p>
          <a:p>
            <a:pPr marL="636588" lvl="1" indent="-228600">
              <a:spcBef>
                <a:spcPct val="10000"/>
              </a:spcBef>
            </a:pPr>
            <a:r>
              <a:rPr lang="en-US" sz="2800" dirty="0"/>
              <a:t>Instructions to Operators</a:t>
            </a:r>
          </a:p>
          <a:p>
            <a:pPr marL="636588" lvl="1" indent="-228600">
              <a:spcBef>
                <a:spcPct val="10000"/>
              </a:spcBef>
            </a:pPr>
            <a:r>
              <a:rPr lang="en-US" sz="2800" dirty="0"/>
              <a:t>Operating Zones</a:t>
            </a:r>
          </a:p>
          <a:p>
            <a:pPr marL="636588" lvl="1" indent="-228600">
              <a:spcBef>
                <a:spcPct val="10000"/>
              </a:spcBef>
            </a:pPr>
            <a:r>
              <a:rPr lang="en-US" sz="2800" dirty="0"/>
              <a:t>Operating Constraints</a:t>
            </a:r>
          </a:p>
          <a:p>
            <a:pPr marL="636588" lvl="1" indent="-228600">
              <a:spcBef>
                <a:spcPct val="10000"/>
              </a:spcBef>
            </a:pPr>
            <a:r>
              <a:rPr lang="en-US" sz="2800" dirty="0"/>
              <a:t>Hydropower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B64712-57F2-ED5F-77C5-5E0CFD7A7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18822</TotalTime>
  <Words>1121</Words>
  <Application>Microsoft Office PowerPoint</Application>
  <PresentationFormat>Widescreen</PresentationFormat>
  <Paragraphs>335</Paragraphs>
  <Slides>38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Calibri Light</vt:lpstr>
      <vt:lpstr>Maiandra GD</vt:lpstr>
      <vt:lpstr>Tahoma</vt:lpstr>
      <vt:lpstr>Wingdings</vt:lpstr>
      <vt:lpstr>Wingdings 3</vt:lpstr>
      <vt:lpstr>Office Theme</vt:lpstr>
      <vt:lpstr>Implementing Release Rules </vt:lpstr>
      <vt:lpstr>Outline</vt:lpstr>
      <vt:lpstr>Thus Far</vt:lpstr>
      <vt:lpstr>Thus Far….    Allowable Range of Releases &amp; Release Decision</vt:lpstr>
      <vt:lpstr>Objectives, and Operational Constraints</vt:lpstr>
      <vt:lpstr>Where to Find  Operational Constraints</vt:lpstr>
      <vt:lpstr>Sources for Operational Constraints</vt:lpstr>
      <vt:lpstr>Pertinent Data</vt:lpstr>
      <vt:lpstr>Table of Contents</vt:lpstr>
      <vt:lpstr>Plates</vt:lpstr>
      <vt:lpstr>Water Control Plan</vt:lpstr>
      <vt:lpstr>Operational Constraints</vt:lpstr>
      <vt:lpstr>Next, Convert to Operational Rules</vt:lpstr>
      <vt:lpstr>Turning Operating Constraints  into  HEC-ResSim Operating Rules</vt:lpstr>
      <vt:lpstr>Create a New Operation Set</vt:lpstr>
      <vt:lpstr>Creating a Rule</vt:lpstr>
      <vt:lpstr>Creating a Rule: Release From</vt:lpstr>
      <vt:lpstr>PowerPoint Presentation</vt:lpstr>
      <vt:lpstr>Elements of a Reservoir</vt:lpstr>
      <vt:lpstr>Creating a Rule: Rule Type</vt:lpstr>
      <vt:lpstr>PowerPoint Presentation</vt:lpstr>
      <vt:lpstr>Defining Rate of Change Rules</vt:lpstr>
      <vt:lpstr>Flow Rate of Change Rules</vt:lpstr>
      <vt:lpstr>Interpolation Options</vt:lpstr>
      <vt:lpstr>Elevation Rate of Change Rules</vt:lpstr>
      <vt:lpstr>Defining Release Function Rules</vt:lpstr>
      <vt:lpstr>Release Function Rules</vt:lpstr>
      <vt:lpstr>Function of: Date and Date&amp;Time </vt:lpstr>
      <vt:lpstr>Function of: Model Variable</vt:lpstr>
      <vt:lpstr>Function of: External Variable</vt:lpstr>
      <vt:lpstr>Additional Modifiers</vt:lpstr>
      <vt:lpstr>Period Average Limit</vt:lpstr>
      <vt:lpstr>Hour of Day &amp; Day of Week Multipliers</vt:lpstr>
      <vt:lpstr>Rising/Falling Condition</vt:lpstr>
      <vt:lpstr>Seasonal Variation</vt:lpstr>
      <vt:lpstr>Take-home Points</vt:lpstr>
      <vt:lpstr>Definitions</vt:lpstr>
      <vt:lpstr>More Definitions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Uncertainty in Stage-Discharge Relationships</dc:title>
  <dc:creator>Ackerman, Cameron T CIV USARMY CEIWR-HEC (USA)</dc:creator>
  <cp:lastModifiedBy>Faber, Beth A CIV USARMY CEIWR (USA)</cp:lastModifiedBy>
  <cp:revision>106</cp:revision>
  <dcterms:created xsi:type="dcterms:W3CDTF">2021-01-11T17:14:50Z</dcterms:created>
  <dcterms:modified xsi:type="dcterms:W3CDTF">2024-02-05T23:08:14Z</dcterms:modified>
</cp:coreProperties>
</file>