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1171" r:id="rId3"/>
    <p:sldId id="261" r:id="rId4"/>
    <p:sldId id="259" r:id="rId5"/>
    <p:sldId id="260" r:id="rId6"/>
    <p:sldId id="262" r:id="rId7"/>
    <p:sldId id="313" r:id="rId8"/>
    <p:sldId id="287" r:id="rId9"/>
    <p:sldId id="270" r:id="rId10"/>
    <p:sldId id="324" r:id="rId11"/>
    <p:sldId id="291" r:id="rId12"/>
    <p:sldId id="325" r:id="rId13"/>
    <p:sldId id="294" r:id="rId14"/>
    <p:sldId id="322" r:id="rId15"/>
    <p:sldId id="296" r:id="rId16"/>
    <p:sldId id="327" r:id="rId17"/>
    <p:sldId id="328" r:id="rId18"/>
    <p:sldId id="329" r:id="rId19"/>
    <p:sldId id="331" r:id="rId20"/>
    <p:sldId id="333" r:id="rId21"/>
    <p:sldId id="334" r:id="rId22"/>
    <p:sldId id="281" r:id="rId23"/>
    <p:sldId id="282" r:id="rId24"/>
    <p:sldId id="335" r:id="rId25"/>
    <p:sldId id="283" r:id="rId26"/>
    <p:sldId id="284" r:id="rId27"/>
    <p:sldId id="339" r:id="rId28"/>
    <p:sldId id="321" r:id="rId29"/>
    <p:sldId id="31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85714" autoAdjust="0"/>
  </p:normalViewPr>
  <p:slideViewPr>
    <p:cSldViewPr snapToGrid="0">
      <p:cViewPr varScale="1">
        <p:scale>
          <a:sx n="93" d="100"/>
          <a:sy n="93" d="100"/>
        </p:scale>
        <p:origin x="1158" y="78"/>
      </p:cViewPr>
      <p:guideLst/>
    </p:cSldViewPr>
  </p:slideViewPr>
  <p:outlineViewPr>
    <p:cViewPr>
      <p:scale>
        <a:sx n="33" d="100"/>
        <a:sy n="33" d="100"/>
      </p:scale>
      <p:origin x="0" y="-42"/>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1/10/2025</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Introduce reach routing methods within HEC-</a:t>
            </a:r>
            <a:r>
              <a:rPr lang="en-US" dirty="0" err="1"/>
              <a:t>ResSim</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 good bit of the material within this lecture was originally developed by Gary Brunner while he was at HEC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I teach this material as part of the Basic HMS course, we usually allot 3 to 4 hours for three lectures and a workshop.  However, I only have 45 minutes within this class.  So, I needed to chop out A LOT of material.  That being said, if you’re interested and want to hear more of me talking about this subject, I have included a bunch of links to videos and HMS materials that delve more deeply into the subject.</a:t>
            </a:r>
          </a:p>
          <a:p>
            <a:endParaRPr lang="en-US" dirty="0"/>
          </a:p>
        </p:txBody>
      </p:sp>
      <p:sp>
        <p:nvSpPr>
          <p:cNvPr id="4" name="Slide Number Placeholder 3"/>
          <p:cNvSpPr>
            <a:spLocks noGrp="1"/>
          </p:cNvSpPr>
          <p:nvPr>
            <p:ph type="sldNum" sz="quarter" idx="5"/>
          </p:nvPr>
        </p:nvSpPr>
        <p:spPr/>
        <p:txBody>
          <a:bodyPr/>
          <a:lstStyle/>
          <a:p>
            <a:fld id="{EB5CB258-BC33-4A03-ABFF-2EBD36497453}" type="slidenum">
              <a:rPr lang="en-US" smtClean="0"/>
              <a:t>1</a:t>
            </a:fld>
            <a:endParaRPr lang="en-US"/>
          </a:p>
        </p:txBody>
      </p:sp>
    </p:spTree>
    <p:extLst>
      <p:ext uri="{BB962C8B-B14F-4D97-AF65-F5344CB8AC3E}">
        <p14:creationId xmlns:p14="http://schemas.microsoft.com/office/powerpoint/2010/main" val="3188212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When estimating an appropriate K, three approaches can be used.</a:t>
            </a:r>
          </a:p>
          <a:p>
            <a:pPr marL="171450" indent="-171450">
              <a:buFont typeface="Arial" panose="020B0604020202020204" pitchFamily="34" charset="0"/>
              <a:buChar char="•"/>
            </a:pPr>
            <a:r>
              <a:rPr lang="en-US" dirty="0"/>
              <a:t>The first approach uses observed data at the start and end of the reach to directly compute the travel time.  This approach is depicted in the right-hand image. You can use the elapsed time between centroid of areas of the two hydrographs, between the hydrograph peaks, or between midpoints of the rising limbs.  However, it’s usually a rare occurrence that observed data is available at both the upstream and downstream end of the reach, so this approach isn’t too common.</a:t>
            </a:r>
          </a:p>
          <a:p>
            <a:pPr marL="171450" indent="-171450">
              <a:buFont typeface="Arial" panose="020B0604020202020204" pitchFamily="34" charset="0"/>
              <a:buChar char="•"/>
            </a:pPr>
            <a:r>
              <a:rPr lang="en-US" dirty="0"/>
              <a:t>The second approach to estimate K uses a computed flood wave velocity and flow length to infer a travel time. This approach is more commonly used and we’ll explore more on the next slide.</a:t>
            </a:r>
          </a:p>
          <a:p>
            <a:pPr marL="171450" indent="-171450">
              <a:buFont typeface="Arial" panose="020B0604020202020204" pitchFamily="34" charset="0"/>
              <a:buChar char="•"/>
            </a:pPr>
            <a:r>
              <a:rPr lang="en-US" dirty="0"/>
              <a:t>Finally, regression equations relating parameters like slope, roughness, and length are available in some regions that can be used to infer this parameter.</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98425" y="549275"/>
            <a:ext cx="7010400" cy="3943350"/>
          </a:xfrm>
          <a:ln/>
        </p:spPr>
      </p:sp>
      <p:sp>
        <p:nvSpPr>
          <p:cNvPr id="60419" name="Rectangle 3"/>
          <p:cNvSpPr>
            <a:spLocks noGrp="1" noChangeArrowheads="1"/>
          </p:cNvSpPr>
          <p:nvPr>
            <p:ph type="body" idx="1"/>
          </p:nvPr>
        </p:nvSpPr>
        <p:spPr>
          <a:xfrm>
            <a:off x="913805" y="4191001"/>
            <a:ext cx="5030391" cy="4266595"/>
          </a:xfrm>
        </p:spPr>
        <p:txBody>
          <a:bodyPr>
            <a:normAutofit/>
          </a:bodyPr>
          <a:lstStyle/>
          <a:p>
            <a:pPr marL="171450" indent="-171450">
              <a:buFont typeface="Arial" panose="020B0604020202020204" pitchFamily="34" charset="0"/>
              <a:buChar char="•"/>
            </a:pPr>
            <a:r>
              <a:rPr lang="en-US" dirty="0"/>
              <a:t>A value for K can be estimated as the travel time of the flood wave through the routing reach.</a:t>
            </a:r>
          </a:p>
          <a:p>
            <a:pPr marL="171450" indent="-171450">
              <a:buFont typeface="Arial" panose="020B0604020202020204" pitchFamily="34" charset="0"/>
              <a:buChar char="•"/>
            </a:pPr>
            <a:r>
              <a:rPr lang="en-US" dirty="0"/>
              <a:t>The flood wave velocity can be estimated using Manning’s equation or the </a:t>
            </a:r>
            <a:r>
              <a:rPr lang="en-US" dirty="0" err="1"/>
              <a:t>Kleitz</a:t>
            </a:r>
            <a:r>
              <a:rPr lang="en-US" dirty="0"/>
              <a:t>-Seddon Law.</a:t>
            </a:r>
          </a:p>
          <a:p>
            <a:pPr marL="171450" indent="-171450">
              <a:buFont typeface="Arial" panose="020B0604020202020204" pitchFamily="34" charset="0"/>
              <a:buChar char="•"/>
            </a:pPr>
            <a:r>
              <a:rPr lang="en-US" dirty="0"/>
              <a:t>The </a:t>
            </a:r>
            <a:r>
              <a:rPr lang="en-US" dirty="0" err="1"/>
              <a:t>Kleitz</a:t>
            </a:r>
            <a:r>
              <a:rPr lang="en-US" dirty="0"/>
              <a:t>-Seddon law allows you to approximate flood wave velocity from a stage-flow rating curve at representative location for the routing reach.</a:t>
            </a:r>
          </a:p>
          <a:p>
            <a:pPr marL="171450" indent="-171450">
              <a:buFont typeface="Arial" panose="020B0604020202020204" pitchFamily="34" charset="0"/>
              <a:buChar char="•"/>
            </a:pPr>
            <a:r>
              <a:rPr lang="en-US" dirty="0"/>
              <a:t>This method requires you to estimate the slope of the rating curve and the top width, both at a flow rate of interest.</a:t>
            </a:r>
          </a:p>
          <a:p>
            <a:pPr marL="171450" indent="-171450">
              <a:buFont typeface="Arial" panose="020B0604020202020204" pitchFamily="34" charset="0"/>
              <a:buChar char="•"/>
            </a:pPr>
            <a:r>
              <a:rPr lang="en-US" dirty="0"/>
              <a:t>In the image to the right, the flow rate of interest is 10,000 </a:t>
            </a:r>
            <a:r>
              <a:rPr lang="en-US" dirty="0" err="1"/>
              <a:t>cfs</a:t>
            </a:r>
            <a:r>
              <a:rPr lang="en-US" dirty="0"/>
              <a:t> (animate).</a:t>
            </a:r>
          </a:p>
          <a:p>
            <a:pPr marL="171450" indent="-171450">
              <a:buFont typeface="Arial" panose="020B0604020202020204" pitchFamily="34" charset="0"/>
              <a:buChar char="•"/>
            </a:pPr>
            <a:r>
              <a:rPr lang="en-US" dirty="0"/>
              <a:t>The slope at this point can then be estimated (animate).</a:t>
            </a:r>
          </a:p>
          <a:p>
            <a:pPr marL="171450" indent="-171450">
              <a:buFont typeface="Arial" panose="020B0604020202020204" pitchFamily="34" charset="0"/>
              <a:buChar char="•"/>
            </a:pPr>
            <a:r>
              <a:rPr lang="en-US" dirty="0"/>
              <a:t>The top width must also be estimated for the flow rate of interest using aerial photos, field surveys, or backwater calculations.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15625036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X is a dimensionless coefficient that controls attenuation.</a:t>
            </a:r>
          </a:p>
          <a:p>
            <a:pPr marL="171450" indent="-171450">
              <a:buFont typeface="Arial" panose="020B0604020202020204" pitchFamily="34" charset="0"/>
              <a:buChar char="•"/>
            </a:pPr>
            <a:r>
              <a:rPr lang="en-US" dirty="0"/>
              <a:t>As I mentioned before, since attenuation is numerical when using this method, this parameter lacks a strong physical meaning and can’t be easily estimated from physical characteristics of the reach.</a:t>
            </a:r>
          </a:p>
          <a:p>
            <a:pPr marL="171450" indent="-171450">
              <a:buFont typeface="Arial" panose="020B0604020202020204" pitchFamily="34" charset="0"/>
              <a:buChar char="•"/>
            </a:pPr>
            <a:r>
              <a:rPr lang="en-US" dirty="0"/>
              <a:t>X must be between 0 and 0.5.</a:t>
            </a:r>
          </a:p>
          <a:p>
            <a:pPr marL="171450" indent="-171450">
              <a:buFont typeface="Arial" panose="020B0604020202020204" pitchFamily="34" charset="0"/>
              <a:buChar char="•"/>
            </a:pPr>
            <a:r>
              <a:rPr lang="en-US" dirty="0"/>
              <a:t>When X=0.0, storage becomes solely a function of outflow.  This results in the maximum amount of attenuation.</a:t>
            </a:r>
          </a:p>
          <a:p>
            <a:pPr marL="171450" indent="-171450">
              <a:buFont typeface="Arial" panose="020B0604020202020204" pitchFamily="34" charset="0"/>
              <a:buChar char="•"/>
            </a:pPr>
            <a:r>
              <a:rPr lang="en-US" dirty="0"/>
              <a:t>When X=0.5, storage is equally weighted between inflow and outflow and no attenuation will be simulated.</a:t>
            </a:r>
          </a:p>
          <a:p>
            <a:pPr marL="171450" indent="-171450">
              <a:buFont typeface="Arial" panose="020B0604020202020204" pitchFamily="34" charset="0"/>
              <a:buChar char="•"/>
            </a:pPr>
            <a:r>
              <a:rPr lang="en-US" dirty="0"/>
              <a:t>Typically, I set X equal to 0.25 and then calibrate using observed data.</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588267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98425" y="549275"/>
            <a:ext cx="7010400" cy="3943350"/>
          </a:xfrm>
          <a:ln/>
        </p:spPr>
      </p:sp>
      <p:sp>
        <p:nvSpPr>
          <p:cNvPr id="5939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The Muskingum routing method has a constraint related to the relationship between the parameter K and the computation interval.</a:t>
            </a:r>
          </a:p>
          <a:p>
            <a:pPr marL="171450" indent="-171450">
              <a:buFont typeface="Arial" panose="020B0604020202020204" pitchFamily="34" charset="0"/>
              <a:buChar char="•"/>
            </a:pPr>
            <a:r>
              <a:rPr lang="en-US" dirty="0"/>
              <a:t>Ideally, the two should be equal, but the computation interval should not be less than 2 * K * X to avoid instabilities.</a:t>
            </a:r>
          </a:p>
          <a:p>
            <a:pPr marL="171450" indent="-171450">
              <a:buFont typeface="Arial" panose="020B0604020202020204" pitchFamily="34" charset="0"/>
              <a:buChar char="•"/>
            </a:pPr>
            <a:r>
              <a:rPr lang="en-US" dirty="0"/>
              <a:t>A long routing reach should be subdivided into sub reaches so that the travel time through each sub reach is approximately equal to the routing computation interval.</a:t>
            </a:r>
          </a:p>
          <a:p>
            <a:pPr marL="171450" indent="-171450">
              <a:buFont typeface="Arial" panose="020B0604020202020204" pitchFamily="34" charset="0"/>
              <a:buChar char="•"/>
            </a:pPr>
            <a:r>
              <a:rPr lang="en-US" dirty="0"/>
              <a:t>This assumes that factors such as channel geometry and roughness have been taken into consideration when estimating K.</a:t>
            </a:r>
          </a:p>
          <a:p>
            <a:pPr marL="171450" indent="-171450">
              <a:buFont typeface="Arial" panose="020B0604020202020204" pitchFamily="34" charset="0"/>
              <a:buChar char="•"/>
            </a:pPr>
            <a:r>
              <a:rPr lang="en-US" dirty="0"/>
              <a:t>To initially estimate this parameter, divide your estimate of K by the computational time interval.</a:t>
            </a:r>
          </a:p>
          <a:p>
            <a:pPr marL="171450" indent="-171450">
              <a:buFont typeface="Arial" panose="020B0604020202020204" pitchFamily="34" charset="0"/>
              <a:buChar char="•"/>
            </a:pPr>
            <a:r>
              <a:rPr lang="en-US" dirty="0"/>
              <a:t>However, this parameter also acts to produce attenuation, so it can be modified during calibration.</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233957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types of applications.</a:t>
            </a:r>
          </a:p>
          <a:p>
            <a:pPr marL="171450" indent="-171450">
              <a:buFont typeface="Arial" panose="020B0604020202020204" pitchFamily="34" charset="0"/>
              <a:buChar char="•"/>
            </a:pPr>
            <a:r>
              <a:rPr lang="en-US" dirty="0"/>
              <a:t>Also, this method is parsimonious in that a small number of variables (or parameters) are used to explain something which allows for easy investigation of model uncertainty.</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However, the primary disadvantage of this method is also that it’s simple.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This method also cannot simulate variable translation and attenuation affects; you only get one go by defining a constant K, X, and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for a simulation.</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98425" y="549275"/>
            <a:ext cx="7010400" cy="3943350"/>
          </a:xfrm>
          <a:ln/>
        </p:spPr>
      </p:sp>
      <p:sp>
        <p:nvSpPr>
          <p:cNvPr id="655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Muskingum method, attenuation is achieved through numerical diffusion rather than physical.</a:t>
            </a:r>
          </a:p>
          <a:p>
            <a:pPr marL="171450" indent="-171450">
              <a:buFont typeface="Arial" panose="020B0604020202020204" pitchFamily="34" charset="0"/>
              <a:buChar char="•"/>
            </a:pPr>
            <a:r>
              <a:rPr lang="en-US" dirty="0" err="1"/>
              <a:t>Cunge</a:t>
            </a:r>
            <a:r>
              <a:rPr lang="en-US" dirty="0"/>
              <a:t> improved upon the original Muskingum method by setting this numerical diffusion to a physical estimate of diffusion.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resultant “Muskingum-</a:t>
            </a:r>
            <a:r>
              <a:rPr lang="en-US" dirty="0" err="1"/>
              <a:t>Cunge</a:t>
            </a:r>
            <a:r>
              <a:rPr lang="en-US" dirty="0"/>
              <a:t>” method, as it’s now referred to, has parameters that can be estimated from physical characteristics of the channel, allows for variable translation and diffusion, compares well with full unsteady flow equations over a wide range of flow situations, and is independent of the simulation time step.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was a big leap forward and major improvement over the Muskingum method!</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29472054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multiple parameters: length, friction slope, manning’s roughness, an index flow, and a cross section shape and parameters.</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translated in time by a varying amount.  Translation isn’t uniform and depends upon the inflow hydrograph and the physical characteristics of the reach in question.</a:t>
            </a:r>
          </a:p>
          <a:p>
            <a:pPr marL="171450" indent="-171450">
              <a:buFont typeface="Arial" panose="020B0604020202020204" pitchFamily="34" charset="0"/>
              <a:buChar char="•"/>
            </a:pPr>
            <a:r>
              <a:rPr lang="en-US" dirty="0"/>
              <a:t>The inflow hydrograph is also attenuated.  Similarly, the amount of attenuation depends upon the inflow hydrograph and the physical characteristics of the reach.</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Both reach length and friction slope can be estimated directly within HEC-HMS if you have associated a terrain data set with your basin model and your reaches are georeferenced.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estimating an initial friction slope, I usually equate to the bed slope.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if the slope is expected to vary significantly, it may be necessary to use multiple reaches with different slopes instead of just one.  This is the case for the image to the right.  Three different reaches, each with different slopes, are likely most appropriate for use in this example.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sz="1200" dirty="0"/>
              <a:t>The Manning's n roughness coefficient should be set as the average value for the whole reach.</a:t>
            </a:r>
          </a:p>
          <a:p>
            <a:pPr marL="171450" indent="-171450">
              <a:buFont typeface="Arial" panose="020B0604020202020204" pitchFamily="34" charset="0"/>
              <a:buChar char="•"/>
            </a:pPr>
            <a:r>
              <a:rPr lang="en-US" sz="1200" dirty="0"/>
              <a:t>This value can be estimated using “reference” streams with established roughness coefficients or through calibration.</a:t>
            </a:r>
          </a:p>
          <a:p>
            <a:pPr marL="171450" indent="-171450">
              <a:buFont typeface="Arial" panose="020B0604020202020204" pitchFamily="34" charset="0"/>
              <a:buChar char="•"/>
            </a:pPr>
            <a:r>
              <a:rPr lang="en-US" sz="1200" dirty="0"/>
              <a:t>As an example, the image to the right is of a floodplain in Louisiana with a computed Manning’s n of 0.11.</a:t>
            </a:r>
            <a:endParaRPr lang="en-US" sz="1050"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708603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HEC-</a:t>
            </a:r>
            <a:r>
              <a:rPr lang="en-US" dirty="0" err="1"/>
              <a:t>ResSim</a:t>
            </a:r>
            <a:r>
              <a:rPr lang="en-US" dirty="0"/>
              <a:t> allows you to specify the required cross section information in three ways: eight point, trapezoidal/prismatic, and circular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personally prefer to use the 8 point cross 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Depending upon the chosen shape, additional information will have to be entered to describe the cross-section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All the required parameters can be estimated using GIS information.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the example shown here, I took a field-surveyed cross section and simplified it to just eight points, which can be done fairly rapidly.</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4119513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lecture is meant to serve as an introduction to channel routing.  It will not be an exhaustive, detailed look at everything that is contained within HEC-</a:t>
            </a:r>
            <a:r>
              <a:rPr lang="en-US" dirty="0" err="1"/>
              <a:t>ResSim</a:t>
            </a:r>
            <a:r>
              <a:rPr lang="en-US" dirty="0"/>
              <a:t>.</a:t>
            </a:r>
          </a:p>
          <a:p>
            <a:pPr marL="171450" indent="-171450">
              <a:buFont typeface="Arial" panose="020B0604020202020204" pitchFamily="34" charset="0"/>
              <a:buChar char="•"/>
            </a:pPr>
            <a:r>
              <a:rPr lang="en-US" dirty="0"/>
              <a:t>Just a heads up: we will spend a bit of time looking at equations in the beginning.  It’s important to look at the equations to understand how hydrologic routing differs from hydraulic routing.</a:t>
            </a:r>
          </a:p>
          <a:p>
            <a:pPr marL="171450" indent="-171450">
              <a:buFont typeface="Arial" panose="020B0604020202020204" pitchFamily="34" charset="0"/>
              <a:buChar char="•"/>
            </a:pPr>
            <a:r>
              <a:rPr lang="en-US" dirty="0"/>
              <a:t>Afterwards, we’ll talk about the various ways in which reach routing can be simulated within HEC-</a:t>
            </a:r>
            <a:r>
              <a:rPr lang="en-US" dirty="0" err="1"/>
              <a:t>ResSim</a:t>
            </a:r>
            <a:r>
              <a:rPr lang="en-US" dirty="0"/>
              <a:t>.</a:t>
            </a:r>
          </a:p>
          <a:p>
            <a:pPr marL="171450" indent="-171450">
              <a:buFont typeface="Arial" panose="020B0604020202020204" pitchFamily="34" charset="0"/>
              <a:buChar char="•"/>
            </a:pPr>
            <a:r>
              <a:rPr lang="en-US" dirty="0"/>
              <a:t>We’ll also discuss parameter estimation and pros/cons of each method</a:t>
            </a:r>
          </a:p>
          <a:p>
            <a:pPr marL="171450" indent="-171450">
              <a:buFont typeface="Arial" panose="020B0604020202020204" pitchFamily="34" charset="0"/>
              <a:buChar char="•"/>
            </a:pPr>
            <a:r>
              <a:rPr lang="en-US" dirty="0"/>
              <a:t>Finally, we’ll briefly discuss calibration techniques.</a:t>
            </a:r>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4130381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major advantage of this method is that the predicted values are in accordance with open channel flow theory.  </a:t>
            </a:r>
          </a:p>
          <a:p>
            <a:pPr marL="171450" indent="-171450">
              <a:buFont typeface="Arial" panose="020B0604020202020204" pitchFamily="34" charset="0"/>
              <a:buChar char="•"/>
            </a:pPr>
            <a:r>
              <a:rPr lang="en-US" dirty="0"/>
              <a:t>Also, you can simulate variable translation and attenuation.</a:t>
            </a:r>
          </a:p>
          <a:p>
            <a:pPr marL="171450" indent="-171450">
              <a:buFont typeface="Arial" panose="020B0604020202020204" pitchFamily="34" charset="0"/>
              <a:buChar char="•"/>
            </a:pPr>
            <a:r>
              <a:rPr lang="en-US" dirty="0"/>
              <a:t>Finally, the required parameters can be estimated using physically measurable characteristics.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this method is less parsimonious than simpler methods in that more parameters are required.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 also cannot simulate backwater effects and is only appropriate for use in streams with slopes greater than 2 ft/</a:t>
            </a:r>
            <a:r>
              <a:rPr lang="en-US"/>
              <a:t>mi and situations </a:t>
            </a:r>
            <a:r>
              <a:rPr lang="en-US" dirty="0"/>
              <a:t>with slow rising hydrographs.</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98425" y="549275"/>
            <a:ext cx="7010400" cy="3943350"/>
          </a:xfrm>
          <a:ln/>
        </p:spPr>
      </p:sp>
      <p:sp>
        <p:nvSpPr>
          <p:cNvPr id="655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equation defining storage routing, based on the principle of conservation of mass, can be written in approximate form for a routing interval dt.</a:t>
            </a:r>
          </a:p>
          <a:p>
            <a:pPr marL="171450" indent="-171450">
              <a:buFont typeface="Arial" panose="020B0604020202020204" pitchFamily="34" charset="0"/>
              <a:buChar char="•"/>
            </a:pPr>
            <a:r>
              <a:rPr lang="en-US" dirty="0"/>
              <a:t>The subscripts "1" and "2" denote the beginning and end of the routing interval.</a:t>
            </a:r>
          </a:p>
          <a:p>
            <a:pPr marL="171450" indent="-171450">
              <a:buFont typeface="Arial" panose="020B0604020202020204" pitchFamily="34" charset="0"/>
              <a:buChar char="•"/>
            </a:pPr>
            <a:r>
              <a:rPr lang="en-US" dirty="0"/>
              <a:t>The known values in this equation are the inflow hydrograph, and the storage and discharge at the beginning of the routing interval.</a:t>
            </a:r>
          </a:p>
          <a:p>
            <a:pPr marL="171450" indent="-171450">
              <a:buFont typeface="Arial" panose="020B0604020202020204" pitchFamily="34" charset="0"/>
              <a:buChar char="•"/>
            </a:pPr>
            <a:r>
              <a:rPr lang="en-US" dirty="0"/>
              <a:t>The unknown values are the storage and discharge at the end of the routing interval.</a:t>
            </a:r>
          </a:p>
          <a:p>
            <a:pPr marL="171450" indent="-171450">
              <a:buFont typeface="Arial" panose="020B0604020202020204" pitchFamily="34" charset="0"/>
              <a:buChar char="•"/>
            </a:pPr>
            <a:r>
              <a:rPr lang="en-US" dirty="0"/>
              <a:t>With two unknowns (O2 and S2) remaining, another relationship is required to obtain a solution.</a:t>
            </a:r>
          </a:p>
          <a:p>
            <a:pPr marL="171450" indent="-171450">
              <a:buFont typeface="Arial" panose="020B0604020202020204" pitchFamily="34" charset="0"/>
              <a:buChar char="•"/>
            </a:pPr>
            <a:r>
              <a:rPr lang="en-US" dirty="0"/>
              <a:t>The storage-outflow relationship is normally used as the second relationship needed to solve.  How that relationship is derived is what distinguishes various storage routing methods.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3358853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98425" y="549275"/>
            <a:ext cx="7010400" cy="3943350"/>
          </a:xfrm>
          <a:ln/>
        </p:spPr>
      </p:sp>
      <p:sp>
        <p:nvSpPr>
          <p:cNvPr id="97283"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Routing in natural rivers is complicated by the fact that storage in a river reach is not a function of outflow alone.</a:t>
            </a:r>
          </a:p>
          <a:p>
            <a:pPr marL="171450" indent="-171450">
              <a:buFont typeface="Arial" panose="020B0604020202020204" pitchFamily="34" charset="0"/>
              <a:buChar char="•"/>
            </a:pPr>
            <a:r>
              <a:rPr lang="en-US" dirty="0"/>
              <a:t>The water surface in a channel, during the passing of a flood wave, is not uniform.</a:t>
            </a:r>
          </a:p>
          <a:p>
            <a:pPr marL="171450" indent="-171450">
              <a:buFont typeface="Arial" panose="020B0604020202020204" pitchFamily="34" charset="0"/>
              <a:buChar char="•"/>
            </a:pPr>
            <a:r>
              <a:rPr lang="en-US" dirty="0"/>
              <a:t>The storage and water surface slope within a river reach, for a given outflow, can be greater during the rising stages of a flood wave than during the falling (figures on left), or vice versa.</a:t>
            </a:r>
          </a:p>
          <a:p>
            <a:pPr marL="171450" indent="-171450">
              <a:buFont typeface="Arial" panose="020B0604020202020204" pitchFamily="34" charset="0"/>
              <a:buChar char="•"/>
            </a:pPr>
            <a:r>
              <a:rPr lang="en-US" dirty="0"/>
              <a:t>Therefore, the relationship between storage and discharge at the outlet of a channel is not a unique relationship, rather it is a looped relationship (figure on right above).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1676036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98425" y="549275"/>
            <a:ext cx="7010400" cy="3943350"/>
          </a:xfrm>
          <a:ln/>
        </p:spPr>
      </p:sp>
      <p:sp>
        <p:nvSpPr>
          <p:cNvPr id="9933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In order to apply the Modified </a:t>
            </a:r>
            <a:r>
              <a:rPr lang="en-US" dirty="0" err="1"/>
              <a:t>Puls</a:t>
            </a:r>
            <a:r>
              <a:rPr lang="en-US" dirty="0"/>
              <a:t> method to a channel routing problem, the storage within the river reach is approximated with a series of cascading reservoirs.</a:t>
            </a:r>
          </a:p>
          <a:p>
            <a:pPr marL="171450" indent="-171450">
              <a:buFont typeface="Arial" panose="020B0604020202020204" pitchFamily="34" charset="0"/>
              <a:buChar char="•"/>
            </a:pPr>
            <a:r>
              <a:rPr lang="en-US" dirty="0"/>
              <a:t>Each reservoir is assumed to have a level pool, and therefore a unique storage-discharge relationship.</a:t>
            </a:r>
          </a:p>
          <a:p>
            <a:pPr marL="171450" indent="-171450">
              <a:buFont typeface="Arial" panose="020B0604020202020204" pitchFamily="34" charset="0"/>
              <a:buChar char="•"/>
            </a:pPr>
            <a:r>
              <a:rPr lang="en-US" dirty="0"/>
              <a:t>The cascading reservoir approach can approximate the looped storage-outflow effect when evaluating the river reach as a whole.</a:t>
            </a:r>
          </a:p>
          <a:p>
            <a:pPr marL="171450" indent="-171450">
              <a:buFont typeface="Arial" panose="020B0604020202020204" pitchFamily="34" charset="0"/>
              <a:buChar char="•"/>
            </a:pPr>
            <a:r>
              <a:rPr lang="en-US" dirty="0"/>
              <a:t>The rising and falling flood wave is simulated with different storage levels in the cascade of reservoirs, thus producing a looped storage-outflow function for the total river reach.</a:t>
            </a:r>
          </a:p>
          <a:p>
            <a:pPr marL="171450" indent="-171450">
              <a:buFont typeface="Arial" panose="020B0604020202020204" pitchFamily="34" charset="0"/>
              <a:buChar char="•"/>
            </a:pPr>
            <a:r>
              <a:rPr lang="en-US" dirty="0"/>
              <a:t>This is depicted graphically in the figure above.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1044721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relatively few parameters: a storage-outflow relationship and the number of </a:t>
            </a:r>
            <a:r>
              <a:rPr lang="en-US" dirty="0" err="1"/>
              <a:t>subreaches</a:t>
            </a:r>
            <a:r>
              <a:rPr lang="en-US" dirty="0"/>
              <a:t>.  </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Similar to the Muskingum-</a:t>
            </a:r>
            <a:r>
              <a:rPr lang="en-US" dirty="0" err="1"/>
              <a:t>Cunge</a:t>
            </a:r>
            <a:r>
              <a:rPr lang="en-US" dirty="0"/>
              <a:t> method, the inflow hydrograph is translated in time and attenuated by a varying amount.  </a:t>
            </a:r>
          </a:p>
          <a:p>
            <a:pPr marL="171450" indent="-171450">
              <a:buFont typeface="Arial" panose="020B0604020202020204" pitchFamily="34" charset="0"/>
              <a:buChar char="•"/>
            </a:pPr>
            <a:r>
              <a:rPr lang="en-US" dirty="0"/>
              <a:t>Translation and attenuation aren’t uniform and depend upon the inflow hydrograph and the parameters of the reach in question.</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28553019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98425" y="549275"/>
            <a:ext cx="7010400" cy="3943350"/>
          </a:xfrm>
          <a:ln/>
        </p:spPr>
      </p:sp>
      <p:sp>
        <p:nvSpPr>
          <p:cNvPr id="101379"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Storage-outflow curves can be created in multiple ways</a:t>
            </a:r>
          </a:p>
          <a:p>
            <a:pPr marL="171450" indent="-171450">
              <a:buFont typeface="Arial" panose="020B0604020202020204" pitchFamily="34" charset="0"/>
              <a:buChar char="•"/>
            </a:pPr>
            <a:r>
              <a:rPr lang="en-US" dirty="0"/>
              <a:t>The preferred way is to use a series of steady flow simulations to compute volumes within a given reach that correspond to a single discharge value.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5685838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xfrm>
            <a:off x="346075" y="652463"/>
            <a:ext cx="6094413" cy="3429000"/>
          </a:xfrm>
          <a:ln/>
        </p:spPr>
      </p:sp>
      <p:sp>
        <p:nvSpPr>
          <p:cNvPr id="106499" name="Rectangle 3"/>
          <p:cNvSpPr>
            <a:spLocks noGrp="1" noChangeArrowheads="1"/>
          </p:cNvSpPr>
          <p:nvPr>
            <p:ph type="body" idx="1"/>
          </p:nvPr>
        </p:nvSpPr>
        <p:spPr>
          <a:xfrm>
            <a:off x="532805" y="4115405"/>
            <a:ext cx="5896570" cy="4113893"/>
          </a:xfrm>
        </p:spPr>
        <p:txBody>
          <a:bodyPr>
            <a:normAutofit/>
          </a:bodyPr>
          <a:lstStyle/>
          <a:p>
            <a:pPr marL="171450" indent="-171450">
              <a:buFont typeface="Arial" panose="020B0604020202020204" pitchFamily="34" charset="0"/>
              <a:buChar char="•"/>
            </a:pPr>
            <a:r>
              <a:rPr lang="en-US" dirty="0"/>
              <a:t>A calibrated steady state hydraulic model (e.g. HEC-RAS) can be used to calculate multiple water surface profiles for the reach of interest for the range of discharges and depths that are expected to be simulated.</a:t>
            </a:r>
          </a:p>
          <a:p>
            <a:pPr marL="171450" indent="-171450">
              <a:buFont typeface="Arial" panose="020B0604020202020204" pitchFamily="34" charset="0"/>
              <a:buChar char="•"/>
            </a:pPr>
            <a:r>
              <a:rPr lang="en-US" dirty="0"/>
              <a:t>From these water surface profiles, the storage within the reach(es) of interest is automatically calculated for each steady state discharge</a:t>
            </a:r>
          </a:p>
          <a:p>
            <a:pPr marL="171450" indent="-171450">
              <a:buFont typeface="Arial" panose="020B0604020202020204" pitchFamily="34" charset="0"/>
              <a:buChar char="•"/>
            </a:pPr>
            <a:r>
              <a:rPr lang="en-US" dirty="0"/>
              <a:t>The resultant storage-outflow relationships are then written to DSS for use by both HEC-HMS and HEC-</a:t>
            </a:r>
            <a:r>
              <a:rPr lang="en-US" dirty="0" err="1"/>
              <a:t>ResSim</a:t>
            </a:r>
            <a:r>
              <a:rPr lang="en-US" dirty="0"/>
              <a:t> (</a:t>
            </a:r>
            <a:r>
              <a:rPr lang="en-US" dirty="0" err="1"/>
              <a:t>ResSim</a:t>
            </a:r>
            <a:r>
              <a:rPr lang="en-US" dirty="0"/>
              <a:t> requires you to manually copy/paste these relationships into the software)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16216057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biggest advantages to this method is that, if careful attention is paid to the development of the storage-outflow relationships, accurate results can be obtained in the presence of backwater effects and flat streams.  This makes this method unique in the realm of hydrologic routing.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this method requires storage-outflow relationships, which are typically derived from a hydraulic model.  This can be time consuming, but it’s worth it.</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3124002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routing methods, I like to start by modifying my initial estimates to best match the rising limb of the observed hydrograph.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modify appropriate parameters in an attempt to match the observed peak flow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Finally, iterate to match the </a:t>
            </a:r>
            <a:r>
              <a:rPr lang="en-US" sz="1200" dirty="0"/>
              <a:t>rising limb, peak, and receding limb as best as possible</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So, if I were using the Muskingum method, I’d decrease my X parameter and/or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If I were using the Muskingum-</a:t>
            </a:r>
            <a:r>
              <a:rPr lang="en-US" sz="1200" b="0" i="0" kern="1200" dirty="0" err="1">
                <a:solidFill>
                  <a:schemeClr val="tx1"/>
                </a:solidFill>
                <a:effectLst/>
                <a:latin typeface="+mn-lt"/>
                <a:ea typeface="+mn-ea"/>
                <a:cs typeface="+mn-cs"/>
              </a:rPr>
              <a:t>Cunge</a:t>
            </a:r>
            <a:r>
              <a:rPr lang="en-US" sz="1200" b="0" i="0" kern="1200" dirty="0">
                <a:solidFill>
                  <a:schemeClr val="tx1"/>
                </a:solidFill>
                <a:effectLst/>
                <a:latin typeface="+mn-lt"/>
                <a:ea typeface="+mn-ea"/>
                <a:cs typeface="+mn-cs"/>
              </a:rPr>
              <a:t> method, I’d increase my roughness coefficients.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 like NSE, RSR, PBIAS, and R</a:t>
            </a:r>
            <a:r>
              <a:rPr lang="en-US" sz="1200" b="0" i="0" kern="1200" baseline="300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  Don’t just use the </a:t>
            </a:r>
            <a:r>
              <a:rPr lang="en-US" sz="1200" b="0" i="0" kern="1200" dirty="0" err="1">
                <a:solidFill>
                  <a:schemeClr val="tx1"/>
                </a:solidFill>
                <a:effectLst/>
                <a:latin typeface="+mn-lt"/>
                <a:ea typeface="+mn-ea"/>
                <a:cs typeface="+mn-cs"/>
              </a:rPr>
              <a:t>ol</a:t>
            </a:r>
            <a:r>
              <a:rPr lang="en-US" sz="1200" b="0" i="0" kern="1200" dirty="0">
                <a:solidFill>
                  <a:schemeClr val="tx1"/>
                </a:solidFill>
                <a:effectLst/>
                <a:latin typeface="+mn-lt"/>
                <a:ea typeface="+mn-ea"/>
                <a:cs typeface="+mn-cs"/>
              </a:rPr>
              <a:t>’ eyeball test!</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40000273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98425" y="549275"/>
            <a:ext cx="7010400" cy="3943350"/>
          </a:xfrm>
          <a:ln/>
        </p:spPr>
      </p:sp>
      <p:sp>
        <p:nvSpPr>
          <p:cNvPr id="1229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Overland flow is shown in the left-hand image.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general, depths are shallower in this flow regime.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Simulating the movement of water in this manner is typically done using unit hydrograph theory within subbasin elements in HEC-HMS or some other hydrologic modeling application.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As depths increase, the predominant flow regime begins to transition to open channel flow, as shown in the right-hand image.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At this point, open channel flow approximations are used to represent translation and attenuation effects as flood waves move downstream.</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We’re going to be discussing the simulation of water moving in the right-hand image within this lecture.</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2101249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xfrm>
            <a:off x="-98425" y="549275"/>
            <a:ext cx="7010400" cy="3943350"/>
          </a:xfrm>
          <a:ln/>
        </p:spPr>
      </p:sp>
      <p:sp>
        <p:nvSpPr>
          <p:cNvPr id="717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Open channel flow modeling or reach routing, as it’s referred to within HEC-</a:t>
            </a:r>
            <a:r>
              <a:rPr lang="en-US" dirty="0" err="1"/>
              <a:t>ResSim</a:t>
            </a:r>
            <a:r>
              <a:rPr lang="en-US" dirty="0"/>
              <a:t>, is an approach that is used to predict the temporal and spatial variations of a hydrograph as it moves through a river or stream.</a:t>
            </a:r>
          </a:p>
          <a:p>
            <a:pPr marL="171450" indent="-171450">
              <a:buFont typeface="Arial" panose="020B0604020202020204" pitchFamily="34" charset="0"/>
              <a:buChar char="•"/>
            </a:pPr>
            <a:r>
              <a:rPr lang="en-US" dirty="0"/>
              <a:t>The effects of storage and flow resistance are reflected by changes in the hydrograph shape and timing as the flood wave moves from upstream to downstream.</a:t>
            </a:r>
          </a:p>
          <a:p>
            <a:pPr marL="171450" indent="-171450">
              <a:buFont typeface="Arial" panose="020B0604020202020204" pitchFamily="34" charset="0"/>
              <a:buChar char="•"/>
            </a:pPr>
            <a:r>
              <a:rPr lang="en-US" dirty="0"/>
              <a:t>The figure shown here demonstrates the major changes that can occur as a hydrograph moves through a reach.</a:t>
            </a:r>
          </a:p>
          <a:p>
            <a:pPr marL="171450" indent="-171450">
              <a:buFont typeface="Arial" panose="020B0604020202020204" pitchFamily="34" charset="0"/>
              <a:buChar char="•"/>
            </a:pPr>
            <a:r>
              <a:rPr lang="en-US" dirty="0"/>
              <a:t>Specifically, the blue inflow hydrograph is translated or shifted in time and the peak inflow is reduced or attenuated to produce the pink outflow hydrograph.</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558710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98425" y="549275"/>
            <a:ext cx="7010400" cy="3943350"/>
          </a:xfrm>
          <a:ln/>
        </p:spPr>
      </p:sp>
      <p:sp>
        <p:nvSpPr>
          <p:cNvPr id="10243"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In general, routing techniques may be classified into two categories: hydraulic routing and hydrologic routing.</a:t>
            </a:r>
          </a:p>
          <a:p>
            <a:pPr marL="171450" indent="-171450">
              <a:buFont typeface="Arial" panose="020B0604020202020204" pitchFamily="34" charset="0"/>
              <a:buChar char="•"/>
            </a:pPr>
            <a:r>
              <a:rPr lang="en-US" dirty="0"/>
              <a:t>Hydraulic routing techniques are based on the solution of partial differential equations which govern unsteady, open channel flow.</a:t>
            </a:r>
          </a:p>
          <a:p>
            <a:pPr marL="171450" indent="-171450">
              <a:buFont typeface="Arial" panose="020B0604020202020204" pitchFamily="34" charset="0"/>
              <a:buChar char="•"/>
            </a:pPr>
            <a:r>
              <a:rPr lang="en-US" dirty="0"/>
              <a:t>These equations are often referred to as the St. </a:t>
            </a:r>
            <a:r>
              <a:rPr lang="en-US" dirty="0" err="1"/>
              <a:t>Venant</a:t>
            </a:r>
            <a:r>
              <a:rPr lang="en-US" dirty="0"/>
              <a:t> or Dynamic Wave equations.</a:t>
            </a:r>
          </a:p>
          <a:p>
            <a:pPr marL="171450" indent="-171450">
              <a:buFont typeface="Arial" panose="020B0604020202020204" pitchFamily="34" charset="0"/>
              <a:buChar char="•"/>
            </a:pPr>
            <a:r>
              <a:rPr lang="en-US" dirty="0"/>
              <a:t>Hydrologic routing routines employ the continuity equation and either simplified forms of momentum equation or very simplified relationships between storage within the reach and discharge at the outlet as a replacement for the momentum equation.</a:t>
            </a:r>
          </a:p>
        </p:txBody>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1894675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98425" y="549275"/>
            <a:ext cx="7010400" cy="3943350"/>
          </a:xfrm>
          <a:ln/>
        </p:spPr>
      </p:sp>
      <p:sp>
        <p:nvSpPr>
          <p:cNvPr id="143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equations that describe one-dimensional unsteady flow in an open channel consist of a continuity equation and a momentum equation, as shown here.</a:t>
            </a:r>
          </a:p>
          <a:p>
            <a:pPr marL="171450" indent="-171450">
              <a:buFont typeface="Arial" panose="020B0604020202020204" pitchFamily="34" charset="0"/>
              <a:buChar char="•"/>
            </a:pPr>
            <a:r>
              <a:rPr lang="en-US" dirty="0"/>
              <a:t>The solution of these equations defines the propagation of a flood wave with respect to distance along the channel and time.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Solved together with the proper boundary conditions, these equations are the St </a:t>
            </a:r>
            <a:r>
              <a:rPr lang="en-US" dirty="0" err="1"/>
              <a:t>Venant</a:t>
            </a:r>
            <a:r>
              <a:rPr lang="en-US" dirty="0"/>
              <a:t> or Dynamic Wave equations.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routing methods that are available within HEC-</a:t>
            </a:r>
            <a:r>
              <a:rPr lang="en-US" dirty="0" err="1"/>
              <a:t>ResSim</a:t>
            </a:r>
            <a:r>
              <a:rPr lang="en-US" dirty="0"/>
              <a:t> all simplify the continuity and/or momentum equations.  However, they do so to varying degrees.  In general, the more terms that are preserved in the specific method, the more accurate the method will be.  However, the more terms that are preserved, the more parameters that must be specified and the more complicated the method.</a:t>
            </a:r>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1839234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seven hydrologic routing methods available for use within HEC-</a:t>
            </a:r>
            <a:r>
              <a:rPr lang="en-US" dirty="0" err="1"/>
              <a:t>ResSim</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Each one of these approaches uses different approximations of the continuity and momentum equations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We’ll discuss the highlighted methods in more detail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I don’t recommend using the other four, non-highlighted methods.  But, they are included within the software.</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98425" y="549275"/>
            <a:ext cx="7010400" cy="3943350"/>
          </a:xfrm>
          <a:ln/>
        </p:spPr>
      </p:sp>
      <p:sp>
        <p:nvSpPr>
          <p:cNvPr id="4813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Routing in natural rivers is complicated by the fact that storage in a river reach is not a function of outflow alone.  </a:t>
            </a:r>
          </a:p>
          <a:p>
            <a:pPr marL="171450" indent="-171450">
              <a:buFont typeface="Arial" panose="020B0604020202020204" pitchFamily="34" charset="0"/>
              <a:buChar char="•"/>
            </a:pPr>
            <a:r>
              <a:rPr lang="en-US" dirty="0"/>
              <a:t>That’s because the water surface in a channel, during the passage of a flood wave, is not uniform.  </a:t>
            </a:r>
          </a:p>
          <a:p>
            <a:pPr marL="171450" indent="-171450">
              <a:buFont typeface="Arial" panose="020B0604020202020204" pitchFamily="34" charset="0"/>
              <a:buChar char="•"/>
            </a:pPr>
            <a:r>
              <a:rPr lang="en-US" dirty="0"/>
              <a:t>The storage and water surface slope within a river reach, for a given outflow, can be greater during the rising stages of a flood wave than during the falling stages, or vice versa.</a:t>
            </a:r>
          </a:p>
          <a:p>
            <a:pPr marL="171450" indent="-171450">
              <a:buFont typeface="Arial" panose="020B0604020202020204" pitchFamily="34" charset="0"/>
              <a:buChar char="•"/>
            </a:pPr>
            <a:r>
              <a:rPr lang="en-US" dirty="0"/>
              <a:t>Therefore, the relationship between storage and discharge at the outlet of a channel is not a unique relationship.</a:t>
            </a:r>
          </a:p>
          <a:p>
            <a:pPr marL="171450" indent="-171450">
              <a:buFont typeface="Arial" panose="020B0604020202020204" pitchFamily="34" charset="0"/>
              <a:buChar char="•"/>
            </a:pPr>
            <a:r>
              <a:rPr lang="en-US" dirty="0"/>
              <a:t>Rather it is a looped relationship, as shown in the figure on right.</a:t>
            </a:r>
          </a:p>
          <a:p>
            <a:pPr marL="171450" indent="-171450">
              <a:buFont typeface="Arial" panose="020B0604020202020204" pitchFamily="34" charset="0"/>
              <a:buChar char="•"/>
            </a:pPr>
            <a:r>
              <a:rPr lang="en-US" dirty="0"/>
              <a:t>The Muskingum method was developed to accommodate this looped relationship.</a:t>
            </a:r>
          </a:p>
        </p:txBody>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2315749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three parameters: K, X and number of </a:t>
            </a:r>
            <a:r>
              <a:rPr lang="en-US" dirty="0" err="1"/>
              <a:t>subreaches</a:t>
            </a:r>
            <a:r>
              <a:rPr lang="en-US" dirty="0"/>
              <a:t>.  </a:t>
            </a:r>
          </a:p>
          <a:p>
            <a:pPr marL="171450" indent="-171450">
              <a:buFont typeface="Arial" panose="020B0604020202020204" pitchFamily="34" charset="0"/>
              <a:buChar char="•"/>
            </a:pPr>
            <a:r>
              <a:rPr lang="en-US" dirty="0"/>
              <a:t>K, X, and number of </a:t>
            </a:r>
            <a:r>
              <a:rPr lang="en-US" dirty="0" err="1"/>
              <a:t>subreaches</a:t>
            </a:r>
            <a:r>
              <a:rPr lang="en-US" dirty="0"/>
              <a:t> are constant throughout time.  So, this method cannot simulate variable translation and attenuation.</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translated in time by 7.5 hours, which is controlled by, and equivalent to, the K parameter. </a:t>
            </a:r>
          </a:p>
          <a:p>
            <a:pPr marL="171450" indent="-171450">
              <a:buFont typeface="Arial" panose="020B0604020202020204" pitchFamily="34" charset="0"/>
              <a:buChar char="•"/>
            </a:pPr>
            <a:r>
              <a:rPr lang="en-US" dirty="0"/>
              <a:t>The peak of the inflow hydrograph is reduced by 120 </a:t>
            </a:r>
            <a:r>
              <a:rPr lang="en-US" dirty="0" err="1"/>
              <a:t>cfs</a:t>
            </a:r>
            <a:r>
              <a:rPr lang="en-US" dirty="0"/>
              <a:t>, which is controlled by the X parameter and number of </a:t>
            </a:r>
            <a:r>
              <a:rPr lang="en-US" dirty="0" err="1"/>
              <a:t>subreaches</a:t>
            </a:r>
            <a:r>
              <a:rPr lang="en-US" dirty="0"/>
              <a:t>.</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359113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1/10/2025</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562A56EF-D46A-451C-83FB-40DB55546EAE}" type="datetime1">
              <a:rPr lang="en-US" smtClean="0"/>
              <a:t>1/10/2025</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C0F07EF1-210C-4F1C-9CD8-70F69BC9533A}" type="datetime1">
              <a:rPr lang="en-US" smtClean="0"/>
              <a:t>1/10/2025</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838200" y="104465"/>
            <a:ext cx="10515600" cy="9233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838200" y="1119963"/>
            <a:ext cx="10515600" cy="5057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809D68E3-9D12-4364-B2AC-881D1E99CFA6}" type="datetime1">
              <a:rPr lang="en-US" smtClean="0"/>
              <a:t>1/10/2025</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56B36836-C376-4A79-B6AB-09AC32532598}" type="datetime1">
              <a:rPr lang="en-US" smtClean="0"/>
              <a:t>1/10/2025</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2E4B54B8-3950-4360-A0BD-1EF69EFE0D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6"/>
            <a:ext cx="10515600" cy="923544"/>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119500"/>
            <a:ext cx="5181600" cy="505746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119500"/>
            <a:ext cx="5181600" cy="50574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1B581483-0F6A-42B9-9F0C-6895CFDDC85A}" type="datetime1">
              <a:rPr lang="en-US" smtClean="0"/>
              <a:t>1/10/2025</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117035"/>
            <a:ext cx="10515600" cy="1066724"/>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212124"/>
            <a:ext cx="5157787" cy="6691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1881313"/>
            <a:ext cx="5157787"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212124"/>
            <a:ext cx="5183188" cy="6691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1881313"/>
            <a:ext cx="5183188"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EF8FD50F-E922-4DFD-B21D-F0F6A4C65489}" type="datetime1">
              <a:rPr lang="en-US" smtClean="0"/>
              <a:t>1/10/2025</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11" name="Picture 10">
            <a:extLst>
              <a:ext uri="{FF2B5EF4-FFF2-40B4-BE49-F238E27FC236}">
                <a16:creationId xmlns:a16="http://schemas.microsoft.com/office/drawing/2014/main" id="{85D281F1-659D-4B41-A28E-E19DFD833C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a:xfrm>
            <a:off x="838200" y="116199"/>
            <a:ext cx="10515600" cy="1223503"/>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75DBB901-011C-4D2C-A56D-151E375B512A}" type="datetime1">
              <a:rPr lang="en-US" smtClean="0"/>
              <a:t>1/10/2025</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7" name="Picture 6">
            <a:extLst>
              <a:ext uri="{FF2B5EF4-FFF2-40B4-BE49-F238E27FC236}">
                <a16:creationId xmlns:a16="http://schemas.microsoft.com/office/drawing/2014/main" id="{13313326-85FE-4607-8E1E-30A10A5A7EA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97906CC3-F214-4A9A-B122-C8E0483929FE}" type="datetime1">
              <a:rPr lang="en-US" smtClean="0"/>
              <a:t>1/10/2025</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127CD44F-C954-4E30-B80B-8A21C6DE59CC}" type="datetime1">
              <a:rPr lang="en-US" smtClean="0"/>
              <a:t>1/10/2025</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E6FDFCF0-2B32-4734-AE8F-15C16FE7F7B7}" type="datetime1">
              <a:rPr lang="en-US" smtClean="0"/>
              <a:t>1/10/2025</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E28CFC5D-D3BD-424A-AEDD-3AF9F10CFA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B506C-5EFA-4E76-A148-A468D9121F10}" type="datetime1">
              <a:rPr lang="en-US" smtClean="0"/>
              <a:t>1/10/2025</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CE128-5E4E-43A7-924F-079E959BBA81}" type="slidenum">
              <a:rPr lang="en-US" smtClean="0"/>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youtu.be/aUdExHpePOY"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www.hec.usace.army.mil/confluence/display/HMSGUIDES/Applying+the+Muskingum-Cunge+Routing+Method"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wmf"/><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www.hec.usace.army.mil/confluence/hmsdocs/hmsguides/applying-reach-routing-methods-within-hec-hms/using-an-hec-ras-model-to-create-storage-discharge-curves-for-mod-puls-reaches-in-hec-hm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0.wmf"/><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1.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33.emf"/><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hyperlink" Target="https://www.hec.usace.army.mil/confluence/hmsdocs/hmsguides/applying-reach-routing-methods-within-hec-hms/using-an-hec-ras-model-to-create-storage-discharge-curves-for-mod-puls-reaches-in-hec-hm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1.wm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oleObject" Target="../embeddings/oleObject3.bin"/><Relationship Id="rId5" Type="http://schemas.openxmlformats.org/officeDocument/2006/relationships/image" Target="../media/image10.w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youtu.be/AhifqyHKliY"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3.emf"/><Relationship Id="rId4" Type="http://schemas.openxmlformats.org/officeDocument/2006/relationships/hyperlink" Target="https://www.hec.usace.army.mil/confluence/display/HMSGUIDES/Applying+the+Muskingum+Routing+Method"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0DEC4-9603-4A8B-B7E1-8F0123C30A0D}"/>
              </a:ext>
            </a:extLst>
          </p:cNvPr>
          <p:cNvSpPr>
            <a:spLocks noGrp="1"/>
          </p:cNvSpPr>
          <p:nvPr>
            <p:ph type="ctrTitle"/>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a:ln>
                  <a:noFill/>
                </a:ln>
                <a:solidFill>
                  <a:schemeClr val="tx1"/>
                </a:solidFill>
                <a:effectLst/>
                <a:uLnTx/>
                <a:uFillTx/>
                <a:latin typeface="+mj-lt"/>
                <a:ea typeface="+mj-ea"/>
                <a:cs typeface="+mj-cs"/>
              </a:rPr>
              <a:t>Routing Methods within HEC-</a:t>
            </a:r>
            <a:r>
              <a:rPr kumimoji="0" lang="en-US" sz="6000" b="0" i="0" u="none" strike="noStrike" kern="1200" cap="none" spc="0" normalizeH="0" baseline="0" noProof="0" dirty="0" err="1">
                <a:ln>
                  <a:noFill/>
                </a:ln>
                <a:solidFill>
                  <a:schemeClr val="tx1"/>
                </a:solidFill>
                <a:effectLst/>
                <a:uLnTx/>
                <a:uFillTx/>
                <a:latin typeface="+mj-lt"/>
                <a:ea typeface="+mj-ea"/>
                <a:cs typeface="+mj-cs"/>
              </a:rPr>
              <a:t>ResSim</a:t>
            </a:r>
            <a:endParaRPr kumimoji="0" lang="en-US" sz="60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Subtitle 2">
            <a:extLst>
              <a:ext uri="{FF2B5EF4-FFF2-40B4-BE49-F238E27FC236}">
                <a16:creationId xmlns:a16="http://schemas.microsoft.com/office/drawing/2014/main" id="{0CAA5E2D-5060-4E07-AD62-D014F2517655}"/>
              </a:ext>
            </a:extLst>
          </p:cNvPr>
          <p:cNvSpPr>
            <a:spLocks noGrp="1"/>
          </p:cNvSpPr>
          <p:nvPr>
            <p:ph type="subTitle" idx="1"/>
          </p:nvPr>
        </p:nvSpPr>
        <p:spPr/>
        <p:txBody>
          <a:bodyPr>
            <a:normAutofit/>
          </a:bodyPr>
          <a:lstStyle/>
          <a:p>
            <a:endParaRPr lang="en-US" dirty="0"/>
          </a:p>
          <a:p>
            <a:r>
              <a:rPr lang="en-US" dirty="0"/>
              <a:t>Mike Bartles, P.E.</a:t>
            </a:r>
          </a:p>
          <a:p>
            <a:r>
              <a:rPr lang="en-US" dirty="0"/>
              <a:t>USACE, Institute for Water Resources, Hydrologic Engineering Center</a:t>
            </a:r>
          </a:p>
        </p:txBody>
      </p:sp>
    </p:spTree>
    <p:extLst>
      <p:ext uri="{BB962C8B-B14F-4D97-AF65-F5344CB8AC3E}">
        <p14:creationId xmlns:p14="http://schemas.microsoft.com/office/powerpoint/2010/main" val="2031737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dirty="0"/>
              <a:t>Parameter Estimation – K</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924B4FAF-0B04-A3A7-C066-45EC3C0147F1}"/>
                  </a:ext>
                </a:extLst>
              </p:cNvPr>
              <p:cNvSpPr>
                <a:spLocks noGrp="1"/>
              </p:cNvSpPr>
              <p:nvPr>
                <p:ph sz="half" idx="1"/>
              </p:nvPr>
            </p:nvSpPr>
            <p:spPr/>
            <p:txBody>
              <a:bodyPr>
                <a:normAutofit/>
              </a:bodyPr>
              <a:lstStyle/>
              <a:p>
                <a:r>
                  <a:rPr lang="en-US" sz="3200" dirty="0"/>
                  <a:t>K is equivalent to travel time through the reach</a:t>
                </a:r>
              </a:p>
              <a:p>
                <a:r>
                  <a:rPr lang="en-US" sz="3200" dirty="0"/>
                  <a:t>Can estimate in three ways:</a:t>
                </a:r>
              </a:p>
              <a:p>
                <a:pPr lvl="1"/>
                <a:r>
                  <a:rPr lang="en-US" dirty="0"/>
                  <a:t>Use known hydrograph data</a:t>
                </a:r>
              </a:p>
              <a:p>
                <a:pPr lvl="1"/>
                <a:r>
                  <a:rPr lang="en-US" dirty="0"/>
                  <a:t>Compare flow length to a flood wave velocity</a:t>
                </a:r>
              </a:p>
              <a:p>
                <a:pPr lvl="2"/>
                <a14:m>
                  <m:oMath xmlns:m="http://schemas.openxmlformats.org/officeDocument/2006/math">
                    <m:r>
                      <a:rPr lang="en-US" sz="1800" i="1">
                        <a:latin typeface="Cambria Math" panose="02040503050406030204" pitchFamily="18" charset="0"/>
                      </a:rPr>
                      <m:t>𝐾</m:t>
                    </m:r>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𝐿𝑒𝑛𝑔𝑡h</m:t>
                        </m:r>
                      </m:num>
                      <m:den>
                        <m:sSub>
                          <m:sSubPr>
                            <m:ctrlPr>
                              <a:rPr lang="en-US" sz="1800" i="1">
                                <a:latin typeface="Cambria Math" panose="02040503050406030204" pitchFamily="18" charset="0"/>
                              </a:rPr>
                            </m:ctrlPr>
                          </m:sSubPr>
                          <m:e>
                            <m:r>
                              <a:rPr lang="en-US" sz="1800" i="1">
                                <a:latin typeface="Cambria Math" panose="02040503050406030204" pitchFamily="18" charset="0"/>
                              </a:rPr>
                              <m:t>𝑉𝑒𝑙𝑜𝑐𝑖𝑡𝑦</m:t>
                            </m:r>
                          </m:e>
                          <m:sub>
                            <m:r>
                              <a:rPr lang="en-US" sz="1800" i="1">
                                <a:latin typeface="Cambria Math" panose="02040503050406030204" pitchFamily="18" charset="0"/>
                              </a:rPr>
                              <m:t>𝑤𝑎𝑣𝑒</m:t>
                            </m:r>
                          </m:sub>
                        </m:sSub>
                      </m:den>
                    </m:f>
                  </m:oMath>
                </a14:m>
                <a:endParaRPr lang="en-US" sz="1800" dirty="0"/>
              </a:p>
              <a:p>
                <a:pPr lvl="1"/>
                <a:r>
                  <a:rPr lang="en-US" dirty="0"/>
                  <a:t>Use regional regression equations</a:t>
                </a:r>
              </a:p>
            </p:txBody>
          </p:sp>
        </mc:Choice>
        <mc:Fallback xmlns="">
          <p:sp>
            <p:nvSpPr>
              <p:cNvPr id="6" name="Content Placeholder 5">
                <a:extLst>
                  <a:ext uri="{FF2B5EF4-FFF2-40B4-BE49-F238E27FC236}">
                    <a16:creationId xmlns:a16="http://schemas.microsoft.com/office/drawing/2014/main" id="{924B4FAF-0B04-A3A7-C066-45EC3C0147F1}"/>
                  </a:ext>
                </a:extLst>
              </p:cNvPr>
              <p:cNvSpPr>
                <a:spLocks noGrp="1" noRot="1" noChangeAspect="1" noMove="1" noResize="1" noEditPoints="1" noAdjustHandles="1" noChangeArrowheads="1" noChangeShapeType="1" noTextEdit="1"/>
              </p:cNvSpPr>
              <p:nvPr>
                <p:ph sz="half" idx="1"/>
              </p:nvPr>
            </p:nvSpPr>
            <p:spPr>
              <a:blipFill>
                <a:blip r:embed="rId3"/>
                <a:stretch>
                  <a:fillRect l="-2706" t="-2533" r="-3412"/>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DAF16762-0ABD-405A-8B7D-5AD1A452C1CF}"/>
              </a:ext>
            </a:extLst>
          </p:cNvPr>
          <p:cNvPicPr>
            <a:picLocks noChangeAspect="1"/>
          </p:cNvPicPr>
          <p:nvPr/>
        </p:nvPicPr>
        <p:blipFill rotWithShape="1">
          <a:blip r:embed="rId4"/>
          <a:srcRect l="5368" t="10284" r="4394" b="23924"/>
          <a:stretch/>
        </p:blipFill>
        <p:spPr>
          <a:xfrm>
            <a:off x="7148661" y="2034652"/>
            <a:ext cx="4099560" cy="2514600"/>
          </a:xfrm>
          <a:prstGeom prst="rect">
            <a:avLst/>
          </a:prstGeom>
          <a:ln>
            <a:solidFill>
              <a:schemeClr val="tx1"/>
            </a:solidFill>
          </a:ln>
        </p:spPr>
      </p:pic>
      <p:cxnSp>
        <p:nvCxnSpPr>
          <p:cNvPr id="12" name="Straight Connector 11">
            <a:extLst>
              <a:ext uri="{FF2B5EF4-FFF2-40B4-BE49-F238E27FC236}">
                <a16:creationId xmlns:a16="http://schemas.microsoft.com/office/drawing/2014/main" id="{B1012D3C-DB8F-44BA-9FAA-437BBC9DD2DA}"/>
              </a:ext>
            </a:extLst>
          </p:cNvPr>
          <p:cNvCxnSpPr>
            <a:cxnSpLocks/>
          </p:cNvCxnSpPr>
          <p:nvPr/>
        </p:nvCxnSpPr>
        <p:spPr>
          <a:xfrm>
            <a:off x="8962221" y="1729852"/>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139D8BC-C660-41C2-A843-4EFBFB4ED994}"/>
              </a:ext>
            </a:extLst>
          </p:cNvPr>
          <p:cNvCxnSpPr>
            <a:cxnSpLocks/>
          </p:cNvCxnSpPr>
          <p:nvPr/>
        </p:nvCxnSpPr>
        <p:spPr>
          <a:xfrm>
            <a:off x="9419421" y="1729852"/>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0ADA663-8480-4E49-9F6A-E02CA8C720E7}"/>
              </a:ext>
            </a:extLst>
          </p:cNvPr>
          <p:cNvCxnSpPr>
            <a:cxnSpLocks/>
          </p:cNvCxnSpPr>
          <p:nvPr/>
        </p:nvCxnSpPr>
        <p:spPr>
          <a:xfrm>
            <a:off x="8962221" y="1882252"/>
            <a:ext cx="457200" cy="0"/>
          </a:xfrm>
          <a:prstGeom prst="straightConnector1">
            <a:avLst/>
          </a:prstGeom>
          <a:ln w="158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C1FA856E-EE88-4945-868C-B17C3EEBF82A}"/>
              </a:ext>
            </a:extLst>
          </p:cNvPr>
          <p:cNvGrpSpPr/>
          <p:nvPr/>
        </p:nvGrpSpPr>
        <p:grpSpPr>
          <a:xfrm>
            <a:off x="9924686" y="2156572"/>
            <a:ext cx="1219198" cy="609600"/>
            <a:chOff x="7439465" y="2484120"/>
            <a:chExt cx="1219198" cy="609600"/>
          </a:xfrm>
        </p:grpSpPr>
        <p:sp>
          <p:nvSpPr>
            <p:cNvPr id="3" name="Rectangle 2">
              <a:extLst>
                <a:ext uri="{FF2B5EF4-FFF2-40B4-BE49-F238E27FC236}">
                  <a16:creationId xmlns:a16="http://schemas.microsoft.com/office/drawing/2014/main" id="{C5C904C4-7D70-40FC-AFDD-8C80B793A27C}"/>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5" name="Straight Connector 4">
              <a:extLst>
                <a:ext uri="{FF2B5EF4-FFF2-40B4-BE49-F238E27FC236}">
                  <a16:creationId xmlns:a16="http://schemas.microsoft.com/office/drawing/2014/main" id="{5E996DD8-8DAA-48B6-9981-969DEC4A0766}"/>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A7EA218-8A91-458A-BAA5-717BC3B168CE}"/>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C30481C5-BE73-0AD2-A05A-87D879A95E3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extLst>
      <p:ext uri="{BB962C8B-B14F-4D97-AF65-F5344CB8AC3E}">
        <p14:creationId xmlns:p14="http://schemas.microsoft.com/office/powerpoint/2010/main" val="3199896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a16="http://schemas.microsoft.com/office/drawing/2014/main" id="{D7AD39C4-725E-4133-9462-CCC310984C58}"/>
              </a:ext>
            </a:extLst>
          </p:cNvPr>
          <p:cNvSpPr>
            <a:spLocks noGrp="1" noChangeArrowheads="1"/>
          </p:cNvSpPr>
          <p:nvPr>
            <p:ph type="title"/>
          </p:nvPr>
        </p:nvSpPr>
        <p:spPr/>
        <p:txBody>
          <a:bodyPr>
            <a:normAutofit/>
          </a:bodyPr>
          <a:lstStyle/>
          <a:p>
            <a:r>
              <a:rPr lang="en-US" dirty="0"/>
              <a:t>Parameter Estimation – K</a:t>
            </a:r>
          </a:p>
        </p:txBody>
      </p:sp>
      <p:sp>
        <p:nvSpPr>
          <p:cNvPr id="57347" name="Rectangle 3"/>
          <p:cNvSpPr>
            <a:spLocks noGrp="1" noChangeArrowheads="1"/>
          </p:cNvSpPr>
          <p:nvPr>
            <p:ph sz="half" idx="1"/>
          </p:nvPr>
        </p:nvSpPr>
        <p:spPr/>
        <p:txBody>
          <a:bodyPr>
            <a:normAutofit/>
          </a:bodyPr>
          <a:lstStyle/>
          <a:p>
            <a:r>
              <a:rPr lang="en-US" sz="3200" dirty="0"/>
              <a:t>Compare flow length to a flood wave velocity</a:t>
            </a:r>
          </a:p>
          <a:p>
            <a:pPr lvl="1"/>
            <a:r>
              <a:rPr lang="en-US" sz="2800" dirty="0"/>
              <a:t>Manning’s Equation</a:t>
            </a:r>
          </a:p>
          <a:p>
            <a:pPr lvl="1"/>
            <a:r>
              <a:rPr lang="en-US" sz="2800" dirty="0" err="1"/>
              <a:t>Kleitz</a:t>
            </a:r>
            <a:r>
              <a:rPr lang="en-US" sz="2800" dirty="0"/>
              <a:t> – Seddon Law</a:t>
            </a:r>
          </a:p>
          <a:p>
            <a:pPr lvl="2"/>
            <a:r>
              <a:rPr lang="en-US" sz="2400" dirty="0"/>
              <a:t>Flood wave velocity can be approximated from the channel and rating curve</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75492C22-1C8C-4C48-A94E-68E0AD90B789}"/>
                  </a:ext>
                </a:extLst>
              </p:cNvPr>
              <p:cNvSpPr/>
              <p:nvPr/>
            </p:nvSpPr>
            <p:spPr>
              <a:xfrm>
                <a:off x="685800" y="4168541"/>
                <a:ext cx="5334000" cy="659411"/>
              </a:xfrm>
              <a:prstGeom prst="rect">
                <a:avLst/>
              </a:prstGeom>
            </p:spPr>
            <p:txBody>
              <a:bodyPr wrap="square">
                <a:spAutoFit/>
              </a:bodyPr>
              <a:lstStyle/>
              <a:p>
                <a:pPr marL="114300" lvl="2"/>
                <a14:m>
                  <m:oMathPara xmlns:m="http://schemas.openxmlformats.org/officeDocument/2006/math">
                    <m:oMathParaPr>
                      <m:jc m:val="righ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𝑤𝑎𝑣𝑒</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𝑡𝑜𝑝</m:t>
                          </m:r>
                          <m:r>
                            <a:rPr lang="en-US" i="1">
                              <a:latin typeface="Cambria Math" panose="02040503050406030204" pitchFamily="18" charset="0"/>
                            </a:rPr>
                            <m:t> </m:t>
                          </m:r>
                          <m:r>
                            <a:rPr lang="en-US" i="1">
                              <a:latin typeface="Cambria Math" panose="02040503050406030204" pitchFamily="18" charset="0"/>
                            </a:rPr>
                            <m:t>𝑤𝑖𝑑𝑡h</m:t>
                          </m:r>
                        </m:den>
                      </m:f>
                      <m:d>
                        <m:dPr>
                          <m:begChr m:val="["/>
                          <m:endChr m:val="]"/>
                          <m:ctrlPr>
                            <a:rPr lang="en-US" i="1">
                              <a:latin typeface="Cambria Math" panose="02040503050406030204" pitchFamily="18" charset="0"/>
                            </a:rPr>
                          </m:ctrlPr>
                        </m:dPr>
                        <m:e>
                          <m:r>
                            <a:rPr lang="en-US" i="1">
                              <a:latin typeface="Cambria Math" panose="02040503050406030204" pitchFamily="18" charset="0"/>
                            </a:rPr>
                            <m:t>𝑠𝑙𝑜𝑝𝑒</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𝑟𝑎𝑡𝑖𝑛𝑔</m:t>
                          </m:r>
                          <m:r>
                            <a:rPr lang="en-US" i="1">
                              <a:latin typeface="Cambria Math" panose="02040503050406030204" pitchFamily="18" charset="0"/>
                            </a:rPr>
                            <m:t> </m:t>
                          </m:r>
                          <m:r>
                            <a:rPr lang="en-US" i="1">
                              <a:latin typeface="Cambria Math" panose="02040503050406030204" pitchFamily="18" charset="0"/>
                            </a:rPr>
                            <m:t>𝑐𝑢𝑟𝑣𝑒</m:t>
                          </m:r>
                        </m:e>
                      </m:d>
                    </m:oMath>
                  </m:oMathPara>
                </a14:m>
                <a:endParaRPr lang="en-US" dirty="0"/>
              </a:p>
            </p:txBody>
          </p:sp>
        </mc:Choice>
        <mc:Fallback xmlns="">
          <p:sp>
            <p:nvSpPr>
              <p:cNvPr id="4" name="Rectangle 3">
                <a:extLst>
                  <a:ext uri="{FF2B5EF4-FFF2-40B4-BE49-F238E27FC236}">
                    <a16:creationId xmlns:a16="http://schemas.microsoft.com/office/drawing/2014/main" id="{75492C22-1C8C-4C48-A94E-68E0AD90B789}"/>
                  </a:ext>
                </a:extLst>
              </p:cNvPr>
              <p:cNvSpPr>
                <a:spLocks noRot="1" noChangeAspect="1" noMove="1" noResize="1" noEditPoints="1" noAdjustHandles="1" noChangeArrowheads="1" noChangeShapeType="1" noTextEdit="1"/>
              </p:cNvSpPr>
              <p:nvPr/>
            </p:nvSpPr>
            <p:spPr>
              <a:xfrm>
                <a:off x="685800" y="4168541"/>
                <a:ext cx="5334000" cy="659411"/>
              </a:xfrm>
              <a:prstGeom prst="rect">
                <a:avLst/>
              </a:prstGeom>
              <a:blipFill>
                <a:blip r:embed="rId3"/>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3E6162F5-4C95-43A4-9FB0-DA8A84F3E38D}"/>
              </a:ext>
            </a:extLst>
          </p:cNvPr>
          <p:cNvPicPr>
            <a:picLocks noChangeAspect="1"/>
          </p:cNvPicPr>
          <p:nvPr/>
        </p:nvPicPr>
        <p:blipFill>
          <a:blip r:embed="rId4"/>
          <a:stretch>
            <a:fillRect/>
          </a:stretch>
        </p:blipFill>
        <p:spPr>
          <a:xfrm>
            <a:off x="6591156" y="1802970"/>
            <a:ext cx="4523809" cy="3304762"/>
          </a:xfrm>
          <a:prstGeom prst="rect">
            <a:avLst/>
          </a:prstGeom>
          <a:ln>
            <a:solidFill>
              <a:schemeClr val="tx1"/>
            </a:solidFill>
          </a:ln>
        </p:spPr>
      </p:pic>
      <p:cxnSp>
        <p:nvCxnSpPr>
          <p:cNvPr id="17" name="Straight Connector 16">
            <a:extLst>
              <a:ext uri="{FF2B5EF4-FFF2-40B4-BE49-F238E27FC236}">
                <a16:creationId xmlns:a16="http://schemas.microsoft.com/office/drawing/2014/main" id="{A66834AE-9BA3-4322-A28E-FA078510A661}"/>
              </a:ext>
            </a:extLst>
          </p:cNvPr>
          <p:cNvCxnSpPr>
            <a:cxnSpLocks/>
          </p:cNvCxnSpPr>
          <p:nvPr/>
        </p:nvCxnSpPr>
        <p:spPr>
          <a:xfrm>
            <a:off x="9895764" y="3016804"/>
            <a:ext cx="0" cy="164592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B90D200-58C3-4913-AAAE-6DECC6ECC54C}"/>
              </a:ext>
            </a:extLst>
          </p:cNvPr>
          <p:cNvCxnSpPr>
            <a:cxnSpLocks/>
          </p:cNvCxnSpPr>
          <p:nvPr/>
        </p:nvCxnSpPr>
        <p:spPr>
          <a:xfrm flipV="1">
            <a:off x="9571139" y="2288334"/>
            <a:ext cx="663217" cy="1371599"/>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11EC8C9-1F57-427D-849A-7078C864C944}"/>
              </a:ext>
            </a:extLst>
          </p:cNvPr>
          <p:cNvCxnSpPr>
            <a:cxnSpLocks/>
          </p:cNvCxnSpPr>
          <p:nvPr/>
        </p:nvCxnSpPr>
        <p:spPr>
          <a:xfrm>
            <a:off x="10076300" y="3278932"/>
            <a:ext cx="352864"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36349D2-D6B9-4DF5-9772-200E001BEC62}"/>
              </a:ext>
            </a:extLst>
          </p:cNvPr>
          <p:cNvCxnSpPr>
            <a:cxnSpLocks/>
          </p:cNvCxnSpPr>
          <p:nvPr/>
        </p:nvCxnSpPr>
        <p:spPr>
          <a:xfrm flipV="1">
            <a:off x="10076300" y="2593133"/>
            <a:ext cx="352864" cy="685801"/>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BF770A7-FA2B-4A70-BDA3-7480C216BA85}"/>
              </a:ext>
            </a:extLst>
          </p:cNvPr>
          <p:cNvCxnSpPr>
            <a:cxnSpLocks/>
          </p:cNvCxnSpPr>
          <p:nvPr/>
        </p:nvCxnSpPr>
        <p:spPr>
          <a:xfrm flipV="1">
            <a:off x="10429164" y="2593132"/>
            <a:ext cx="0" cy="6858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2AF13F8-3BB4-4925-8FB3-2BC6FD6FDE42}"/>
              </a:ext>
            </a:extLst>
          </p:cNvPr>
          <p:cNvSpPr txBox="1"/>
          <p:nvPr/>
        </p:nvSpPr>
        <p:spPr>
          <a:xfrm>
            <a:off x="10076299" y="3001040"/>
            <a:ext cx="316112" cy="369332"/>
          </a:xfrm>
          <a:prstGeom prst="rect">
            <a:avLst/>
          </a:prstGeom>
          <a:noFill/>
        </p:spPr>
        <p:txBody>
          <a:bodyPr wrap="none" rtlCol="0">
            <a:spAutoFit/>
          </a:bodyPr>
          <a:lstStyle/>
          <a:p>
            <a:r>
              <a:rPr lang="el-GR" dirty="0"/>
              <a:t>α</a:t>
            </a:r>
            <a:endParaRPr lang="en-US" dirty="0"/>
          </a:p>
        </p:txBody>
      </p:sp>
      <p:sp>
        <p:nvSpPr>
          <p:cNvPr id="2" name="Slide Number Placeholder 6">
            <a:extLst>
              <a:ext uri="{FF2B5EF4-FFF2-40B4-BE49-F238E27FC236}">
                <a16:creationId xmlns:a16="http://schemas.microsoft.com/office/drawing/2014/main" id="{ABBC5F3B-456E-5248-7BB4-849FCD07B70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419493-F8E6-4A0C-9045-633C1FFA5983}"/>
              </a:ext>
            </a:extLst>
          </p:cNvPr>
          <p:cNvPicPr>
            <a:picLocks noChangeAspect="1"/>
          </p:cNvPicPr>
          <p:nvPr/>
        </p:nvPicPr>
        <p:blipFill>
          <a:blip r:embed="rId3"/>
          <a:stretch>
            <a:fillRect/>
          </a:stretch>
        </p:blipFill>
        <p:spPr>
          <a:xfrm>
            <a:off x="6581633" y="1784233"/>
            <a:ext cx="4342761" cy="2673715"/>
          </a:xfrm>
          <a:prstGeom prst="rect">
            <a:avLst/>
          </a:prstGeom>
          <a:ln>
            <a:solidFill>
              <a:schemeClr val="tx1"/>
            </a:solidFill>
          </a:ln>
        </p:spPr>
      </p:pic>
      <p:sp>
        <p:nvSpPr>
          <p:cNvPr id="53250" name="Rectangle 2"/>
          <p:cNvSpPr>
            <a:spLocks noGrp="1" noChangeArrowheads="1"/>
          </p:cNvSpPr>
          <p:nvPr>
            <p:ph type="title"/>
          </p:nvPr>
        </p:nvSpPr>
        <p:spPr/>
        <p:txBody>
          <a:bodyPr>
            <a:normAutofit/>
          </a:bodyPr>
          <a:lstStyle/>
          <a:p>
            <a:r>
              <a:rPr lang="en-US" dirty="0"/>
              <a:t>Parameter Estimation – X</a:t>
            </a:r>
          </a:p>
        </p:txBody>
      </p:sp>
      <p:sp>
        <p:nvSpPr>
          <p:cNvPr id="3" name="Content Placeholder 2">
            <a:extLst>
              <a:ext uri="{FF2B5EF4-FFF2-40B4-BE49-F238E27FC236}">
                <a16:creationId xmlns:a16="http://schemas.microsoft.com/office/drawing/2014/main" id="{3CB15E37-E1D7-B530-7C36-2513DBE801CA}"/>
              </a:ext>
            </a:extLst>
          </p:cNvPr>
          <p:cNvSpPr>
            <a:spLocks noGrp="1"/>
          </p:cNvSpPr>
          <p:nvPr>
            <p:ph sz="half" idx="1"/>
          </p:nvPr>
        </p:nvSpPr>
        <p:spPr/>
        <p:txBody>
          <a:bodyPr>
            <a:normAutofit/>
          </a:bodyPr>
          <a:lstStyle/>
          <a:p>
            <a:r>
              <a:rPr lang="en-US" dirty="0"/>
              <a:t>Affects attenuation</a:t>
            </a:r>
          </a:p>
          <a:p>
            <a:r>
              <a:rPr lang="en-US" dirty="0"/>
              <a:t>Dimensionless coefficient</a:t>
            </a:r>
          </a:p>
          <a:p>
            <a:r>
              <a:rPr lang="en-US" dirty="0"/>
              <a:t>Lacks a strong physical meaning</a:t>
            </a:r>
          </a:p>
          <a:p>
            <a:r>
              <a:rPr lang="en-US" dirty="0"/>
              <a:t>Limited to bound 0.0 to 0.5</a:t>
            </a:r>
          </a:p>
          <a:p>
            <a:pPr lvl="1"/>
            <a:r>
              <a:rPr lang="en-US" dirty="0"/>
              <a:t>When X = 0:</a:t>
            </a:r>
          </a:p>
          <a:p>
            <a:pPr lvl="2"/>
            <a:r>
              <a:rPr lang="en-US" sz="1800" dirty="0"/>
              <a:t>Storage is only a function of outflow</a:t>
            </a:r>
          </a:p>
          <a:p>
            <a:pPr lvl="2"/>
            <a:r>
              <a:rPr lang="en-US" sz="1800" dirty="0"/>
              <a:t>Maximum attenuation</a:t>
            </a:r>
          </a:p>
          <a:p>
            <a:pPr lvl="1"/>
            <a:r>
              <a:rPr lang="en-US" dirty="0"/>
              <a:t>When X = 0.5:</a:t>
            </a:r>
          </a:p>
          <a:p>
            <a:pPr lvl="2"/>
            <a:r>
              <a:rPr lang="en-US" sz="1800" dirty="0"/>
              <a:t>Equal weight to inflow and outflow</a:t>
            </a:r>
          </a:p>
          <a:p>
            <a:pPr lvl="2"/>
            <a:r>
              <a:rPr lang="en-US" sz="1800" dirty="0"/>
              <a:t>No attenuation; only translation</a:t>
            </a:r>
          </a:p>
          <a:p>
            <a:r>
              <a:rPr lang="en-US" dirty="0"/>
              <a:t>Start with 0.25 and calibrate</a:t>
            </a:r>
          </a:p>
        </p:txBody>
      </p:sp>
      <p:grpSp>
        <p:nvGrpSpPr>
          <p:cNvPr id="11" name="Group 10">
            <a:extLst>
              <a:ext uri="{FF2B5EF4-FFF2-40B4-BE49-F238E27FC236}">
                <a16:creationId xmlns:a16="http://schemas.microsoft.com/office/drawing/2014/main" id="{37A40363-A734-4BE3-B6BD-F67330B1CF7A}"/>
              </a:ext>
            </a:extLst>
          </p:cNvPr>
          <p:cNvGrpSpPr/>
          <p:nvPr/>
        </p:nvGrpSpPr>
        <p:grpSpPr>
          <a:xfrm>
            <a:off x="7682046" y="4578776"/>
            <a:ext cx="2328586" cy="923330"/>
            <a:chOff x="4876800" y="5811128"/>
            <a:chExt cx="2328586" cy="923330"/>
          </a:xfrm>
        </p:grpSpPr>
        <p:sp>
          <p:nvSpPr>
            <p:cNvPr id="12" name="TextBox 11">
              <a:extLst>
                <a:ext uri="{FF2B5EF4-FFF2-40B4-BE49-F238E27FC236}">
                  <a16:creationId xmlns:a16="http://schemas.microsoft.com/office/drawing/2014/main" id="{DD3F772D-2898-4FFD-B3A5-9D34A1EB6768}"/>
                </a:ext>
              </a:extLst>
            </p:cNvPr>
            <p:cNvSpPr txBox="1"/>
            <p:nvPr/>
          </p:nvSpPr>
          <p:spPr>
            <a:xfrm>
              <a:off x="4876800" y="5811128"/>
              <a:ext cx="2328586" cy="923330"/>
            </a:xfrm>
            <a:prstGeom prst="rect">
              <a:avLst/>
            </a:prstGeom>
            <a:solidFill>
              <a:schemeClr val="bg1"/>
            </a:solidFill>
            <a:ln>
              <a:solidFill>
                <a:schemeClr val="tx1"/>
              </a:solidFill>
            </a:ln>
          </p:spPr>
          <p:txBody>
            <a:bodyPr wrap="none" rtlCol="0">
              <a:spAutoFit/>
            </a:bodyPr>
            <a:lstStyle/>
            <a:p>
              <a:pPr indent="628650"/>
              <a:r>
                <a:rPr lang="en-US" dirty="0"/>
                <a:t>Inflow</a:t>
              </a:r>
            </a:p>
            <a:p>
              <a:pPr indent="628650"/>
              <a:r>
                <a:rPr lang="en-US" dirty="0"/>
                <a:t>Outflow; X = 0.4</a:t>
              </a:r>
            </a:p>
            <a:p>
              <a:pPr indent="628650"/>
              <a:r>
                <a:rPr lang="en-US" dirty="0"/>
                <a:t>Outflow; X = 0.1</a:t>
              </a:r>
            </a:p>
          </p:txBody>
        </p:sp>
        <p:cxnSp>
          <p:nvCxnSpPr>
            <p:cNvPr id="13" name="Straight Connector 12">
              <a:extLst>
                <a:ext uri="{FF2B5EF4-FFF2-40B4-BE49-F238E27FC236}">
                  <a16:creationId xmlns:a16="http://schemas.microsoft.com/office/drawing/2014/main" id="{9D67FA18-048E-4972-BA55-83960AC3C092}"/>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739392F-C9C8-43D5-96FE-DA3E81622FB3}"/>
                </a:ext>
              </a:extLst>
            </p:cNvPr>
            <p:cNvCxnSpPr>
              <a:cxnSpLocks/>
            </p:cNvCxnSpPr>
            <p:nvPr/>
          </p:nvCxnSpPr>
          <p:spPr>
            <a:xfrm flipV="1">
              <a:off x="5029200" y="6272792"/>
              <a:ext cx="457200" cy="1"/>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334BE1B-6C18-48AE-B37D-4F6761FF3C97}"/>
                </a:ext>
              </a:extLst>
            </p:cNvPr>
            <p:cNvCxnSpPr>
              <a:cxnSpLocks/>
            </p:cNvCxnSpPr>
            <p:nvPr/>
          </p:nvCxnSpPr>
          <p:spPr>
            <a:xfrm flipV="1">
              <a:off x="5029200" y="6535237"/>
              <a:ext cx="457200" cy="1"/>
            </a:xfrm>
            <a:prstGeom prst="line">
              <a:avLst/>
            </a:prstGeom>
            <a:ln w="19050">
              <a:solidFill>
                <a:srgbClr val="C402A8"/>
              </a:solidFill>
              <a:prstDash val="dash"/>
            </a:ln>
          </p:spPr>
          <p:style>
            <a:lnRef idx="1">
              <a:schemeClr val="accent1"/>
            </a:lnRef>
            <a:fillRef idx="0">
              <a:schemeClr val="accent1"/>
            </a:fillRef>
            <a:effectRef idx="0">
              <a:schemeClr val="accent1"/>
            </a:effectRef>
            <a:fontRef idx="minor">
              <a:schemeClr val="tx1"/>
            </a:fontRef>
          </p:style>
        </p:cxnSp>
      </p:grpSp>
      <p:sp>
        <p:nvSpPr>
          <p:cNvPr id="2" name="Slide Number Placeholder 6">
            <a:extLst>
              <a:ext uri="{FF2B5EF4-FFF2-40B4-BE49-F238E27FC236}">
                <a16:creationId xmlns:a16="http://schemas.microsoft.com/office/drawing/2014/main" id="{6D8EF38C-9263-83C0-01FA-81FE236E3EF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4015409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a:bodyPr>
          <a:lstStyle/>
          <a:p>
            <a:r>
              <a:rPr lang="en-US" dirty="0"/>
              <a:t>Parameter Estimation – No. </a:t>
            </a:r>
            <a:r>
              <a:rPr lang="en-US" dirty="0" err="1"/>
              <a:t>Subreaches</a:t>
            </a:r>
            <a:endParaRPr lang="en-US" dirty="0"/>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288B83BA-3760-BEBD-FBA9-A93243388961}"/>
                  </a:ext>
                </a:extLst>
              </p:cNvPr>
              <p:cNvSpPr>
                <a:spLocks noGrp="1"/>
              </p:cNvSpPr>
              <p:nvPr>
                <p:ph sz="half" idx="1"/>
              </p:nvPr>
            </p:nvSpPr>
            <p:spPr/>
            <p:txBody>
              <a:bodyPr>
                <a:normAutofit/>
              </a:bodyPr>
              <a:lstStyle/>
              <a:p>
                <a:r>
                  <a:rPr lang="en-US" dirty="0"/>
                  <a:t>Affects attenuation</a:t>
                </a:r>
              </a:p>
              <a:p>
                <a:r>
                  <a:rPr lang="en-US" dirty="0"/>
                  <a:t>Constraint between K and computational interval, </a:t>
                </a:r>
                <a:r>
                  <a:rPr lang="el-GR" dirty="0"/>
                  <a:t>Δ</a:t>
                </a:r>
                <a:r>
                  <a:rPr lang="en-US" dirty="0"/>
                  <a:t>t</a:t>
                </a:r>
              </a:p>
              <a:p>
                <a:r>
                  <a:rPr lang="en-US" dirty="0"/>
                  <a:t>Ideally, </a:t>
                </a:r>
                <a:r>
                  <a:rPr lang="el-GR" dirty="0"/>
                  <a:t>Δ</a:t>
                </a:r>
                <a:r>
                  <a:rPr lang="en-US" dirty="0"/>
                  <a:t>t = K</a:t>
                </a:r>
              </a:p>
              <a:p>
                <a:pPr lvl="1"/>
                <a:r>
                  <a:rPr lang="en-US" dirty="0"/>
                  <a:t>Number of </a:t>
                </a:r>
                <a:r>
                  <a:rPr lang="en-US" dirty="0" err="1"/>
                  <a:t>Subreaches</a:t>
                </a:r>
                <a:r>
                  <a:rPr lang="en-US" dirty="0"/>
                  <a:t> </a:t>
                </a:r>
                <a14:m>
                  <m:oMath xmlns:m="http://schemas.openxmlformats.org/officeDocument/2006/math">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𝐾</m:t>
                        </m:r>
                      </m:num>
                      <m:den>
                        <m:r>
                          <m:rPr>
                            <m:sty m:val="p"/>
                          </m:rPr>
                          <a:rPr lang="el-GR" i="1">
                            <a:latin typeface="Cambria Math" panose="02040503050406030204" pitchFamily="18" charset="0"/>
                          </a:rPr>
                          <m:t>Δ</m:t>
                        </m:r>
                        <m:r>
                          <a:rPr lang="en-US" i="1">
                            <a:latin typeface="Cambria Math" panose="02040503050406030204" pitchFamily="18" charset="0"/>
                          </a:rPr>
                          <m:t>𝑡</m:t>
                        </m:r>
                      </m:den>
                    </m:f>
                  </m:oMath>
                </a14:m>
                <a:endParaRPr lang="en-US" dirty="0"/>
              </a:p>
              <a:p>
                <a:r>
                  <a:rPr lang="en-US" dirty="0"/>
                  <a:t>However, </a:t>
                </a:r>
                <a:r>
                  <a:rPr lang="el-GR" dirty="0"/>
                  <a:t>Δ</a:t>
                </a:r>
                <a:r>
                  <a:rPr lang="en-US" dirty="0"/>
                  <a:t>t cannot be less than 2*K*X</a:t>
                </a:r>
              </a:p>
              <a:p>
                <a:r>
                  <a:rPr lang="en-US" dirty="0"/>
                  <a:t>Can be treated as a calibration parameter</a:t>
                </a:r>
              </a:p>
            </p:txBody>
          </p:sp>
        </mc:Choice>
        <mc:Fallback xmlns="">
          <p:sp>
            <p:nvSpPr>
              <p:cNvPr id="6" name="Content Placeholder 5">
                <a:extLst>
                  <a:ext uri="{FF2B5EF4-FFF2-40B4-BE49-F238E27FC236}">
                    <a16:creationId xmlns:a16="http://schemas.microsoft.com/office/drawing/2014/main" id="{288B83BA-3760-BEBD-FBA9-A93243388961}"/>
                  </a:ext>
                </a:extLst>
              </p:cNvPr>
              <p:cNvSpPr>
                <a:spLocks noGrp="1" noRot="1" noChangeAspect="1" noMove="1" noResize="1" noEditPoints="1" noAdjustHandles="1" noChangeArrowheads="1" noChangeShapeType="1" noTextEdit="1"/>
              </p:cNvSpPr>
              <p:nvPr>
                <p:ph sz="half" idx="1"/>
              </p:nvPr>
            </p:nvSpPr>
            <p:spPr>
              <a:blipFill>
                <a:blip r:embed="rId3"/>
                <a:stretch>
                  <a:fillRect l="-2118" t="-2051" r="-1412"/>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5438123A-572B-48A7-AC3B-FB6C98C7260A}"/>
              </a:ext>
            </a:extLst>
          </p:cNvPr>
          <p:cNvPicPr>
            <a:picLocks noChangeAspect="1"/>
          </p:cNvPicPr>
          <p:nvPr/>
        </p:nvPicPr>
        <p:blipFill rotWithShape="1">
          <a:blip r:embed="rId4"/>
          <a:srcRect l="4453" t="11763" r="3171" b="23971"/>
          <a:stretch/>
        </p:blipFill>
        <p:spPr>
          <a:xfrm>
            <a:off x="6629401" y="1903864"/>
            <a:ext cx="4267200" cy="2497477"/>
          </a:xfrm>
          <a:prstGeom prst="rect">
            <a:avLst/>
          </a:prstGeom>
          <a:ln>
            <a:solidFill>
              <a:schemeClr val="tx1"/>
            </a:solidFill>
          </a:ln>
        </p:spPr>
      </p:pic>
      <p:grpSp>
        <p:nvGrpSpPr>
          <p:cNvPr id="13" name="Group 12">
            <a:extLst>
              <a:ext uri="{FF2B5EF4-FFF2-40B4-BE49-F238E27FC236}">
                <a16:creationId xmlns:a16="http://schemas.microsoft.com/office/drawing/2014/main" id="{365BF0B1-2734-4F0E-B93B-A62D567B9D7D}"/>
              </a:ext>
            </a:extLst>
          </p:cNvPr>
          <p:cNvGrpSpPr/>
          <p:nvPr/>
        </p:nvGrpSpPr>
        <p:grpSpPr>
          <a:xfrm>
            <a:off x="7072826" y="4561933"/>
            <a:ext cx="3380349" cy="923330"/>
            <a:chOff x="4876800" y="5811128"/>
            <a:chExt cx="3380349" cy="923330"/>
          </a:xfrm>
        </p:grpSpPr>
        <p:sp>
          <p:nvSpPr>
            <p:cNvPr id="3" name="TextBox 2">
              <a:extLst>
                <a:ext uri="{FF2B5EF4-FFF2-40B4-BE49-F238E27FC236}">
                  <a16:creationId xmlns:a16="http://schemas.microsoft.com/office/drawing/2014/main" id="{A77AF96C-5E13-4134-88A9-A90C2496C0C3}"/>
                </a:ext>
              </a:extLst>
            </p:cNvPr>
            <p:cNvSpPr txBox="1"/>
            <p:nvPr/>
          </p:nvSpPr>
          <p:spPr>
            <a:xfrm>
              <a:off x="4876800" y="5811128"/>
              <a:ext cx="3380349" cy="923330"/>
            </a:xfrm>
            <a:prstGeom prst="rect">
              <a:avLst/>
            </a:prstGeom>
            <a:solidFill>
              <a:schemeClr val="bg1"/>
            </a:solidFill>
            <a:ln>
              <a:solidFill>
                <a:schemeClr val="tx1"/>
              </a:solidFill>
            </a:ln>
          </p:spPr>
          <p:txBody>
            <a:bodyPr wrap="none" rtlCol="0">
              <a:spAutoFit/>
            </a:bodyPr>
            <a:lstStyle/>
            <a:p>
              <a:pPr indent="628650"/>
              <a:r>
                <a:rPr lang="en-US" dirty="0"/>
                <a:t>Inflow</a:t>
              </a:r>
            </a:p>
            <a:p>
              <a:pPr indent="628650"/>
              <a:r>
                <a:rPr lang="en-US" dirty="0"/>
                <a:t>Outflow; # </a:t>
              </a:r>
              <a:r>
                <a:rPr lang="en-US" dirty="0" err="1"/>
                <a:t>subreaches</a:t>
              </a:r>
              <a:r>
                <a:rPr lang="en-US" dirty="0"/>
                <a:t> = 20</a:t>
              </a:r>
            </a:p>
            <a:p>
              <a:pPr indent="628650"/>
              <a:r>
                <a:rPr lang="en-US" dirty="0"/>
                <a:t>Outflow; # </a:t>
              </a:r>
              <a:r>
                <a:rPr lang="en-US" dirty="0" err="1"/>
                <a:t>subreaches</a:t>
              </a:r>
              <a:r>
                <a:rPr lang="en-US" dirty="0"/>
                <a:t> = 10</a:t>
              </a:r>
            </a:p>
          </p:txBody>
        </p:sp>
        <p:cxnSp>
          <p:nvCxnSpPr>
            <p:cNvPr id="5" name="Straight Connector 4">
              <a:extLst>
                <a:ext uri="{FF2B5EF4-FFF2-40B4-BE49-F238E27FC236}">
                  <a16:creationId xmlns:a16="http://schemas.microsoft.com/office/drawing/2014/main" id="{FC398E2A-C3F8-4DCC-8389-B56609279699}"/>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F39B5F-DB3A-4BF5-BD3E-6D6043805095}"/>
                </a:ext>
              </a:extLst>
            </p:cNvPr>
            <p:cNvCxnSpPr>
              <a:cxnSpLocks/>
            </p:cNvCxnSpPr>
            <p:nvPr/>
          </p:nvCxnSpPr>
          <p:spPr>
            <a:xfrm flipV="1">
              <a:off x="5029200" y="6272792"/>
              <a:ext cx="457200" cy="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1A83F67-0888-475E-8C2D-93530EEAB96B}"/>
                </a:ext>
              </a:extLst>
            </p:cNvPr>
            <p:cNvCxnSpPr>
              <a:cxnSpLocks/>
            </p:cNvCxnSpPr>
            <p:nvPr/>
          </p:nvCxnSpPr>
          <p:spPr>
            <a:xfrm flipV="1">
              <a:off x="5029200" y="6535237"/>
              <a:ext cx="457200" cy="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6FC9A71B-FBA6-74F9-E9BA-525B76446DF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6">
            <a:extLst>
              <a:ext uri="{FF2B5EF4-FFF2-40B4-BE49-F238E27FC236}">
                <a16:creationId xmlns:a16="http://schemas.microsoft.com/office/drawing/2014/main" id="{FBE00430-0552-621B-D79C-BC2D58D1A62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
        <p:nvSpPr>
          <p:cNvPr id="7" name="Title 6">
            <a:extLst>
              <a:ext uri="{FF2B5EF4-FFF2-40B4-BE49-F238E27FC236}">
                <a16:creationId xmlns:a16="http://schemas.microsoft.com/office/drawing/2014/main" id="{504D0408-123F-C135-6473-7A7C6BC5995B}"/>
              </a:ext>
            </a:extLst>
          </p:cNvPr>
          <p:cNvSpPr>
            <a:spLocks noGrp="1"/>
          </p:cNvSpPr>
          <p:nvPr>
            <p:ph type="title"/>
          </p:nvPr>
        </p:nvSpPr>
        <p:spPr/>
        <p:txBody>
          <a:bodyPr>
            <a:normAutofit/>
          </a:bodyPr>
          <a:lstStyle/>
          <a:p>
            <a:r>
              <a:rPr lang="en-US" dirty="0"/>
              <a:t>Muskingum Method</a:t>
            </a:r>
          </a:p>
        </p:txBody>
      </p:sp>
      <p:sp>
        <p:nvSpPr>
          <p:cNvPr id="8" name="Content Placeholder 7">
            <a:extLst>
              <a:ext uri="{FF2B5EF4-FFF2-40B4-BE49-F238E27FC236}">
                <a16:creationId xmlns:a16="http://schemas.microsoft.com/office/drawing/2014/main" id="{ECF20FD1-3856-7BF4-B7CF-9748F9135209}"/>
              </a:ext>
            </a:extLst>
          </p:cNvPr>
          <p:cNvSpPr>
            <a:spLocks noGrp="1"/>
          </p:cNvSpPr>
          <p:nvPr>
            <p:ph sz="half" idx="1"/>
          </p:nvPr>
        </p:nvSpPr>
        <p:spPr/>
        <p:txBody>
          <a:bodyPr>
            <a:normAutofit lnSpcReduction="10000"/>
          </a:bodyPr>
          <a:lstStyle/>
          <a:p>
            <a:pPr marL="0" indent="0" algn="ctr">
              <a:buNone/>
            </a:pPr>
            <a:r>
              <a:rPr lang="en-US" sz="4800" b="1" dirty="0"/>
              <a:t>Advantages</a:t>
            </a:r>
            <a:endParaRPr lang="en-US" sz="3600" b="1" dirty="0"/>
          </a:p>
          <a:p>
            <a:pPr lvl="0"/>
            <a:r>
              <a:rPr lang="en-US" sz="2800" dirty="0"/>
              <a:t>"Mature" method that has been used successfully in thousands of studies throughout the U.S.</a:t>
            </a:r>
          </a:p>
          <a:p>
            <a:pPr lvl="0"/>
            <a:r>
              <a:rPr lang="en-US" sz="2800" dirty="0"/>
              <a:t>Easy to set up and use.</a:t>
            </a:r>
          </a:p>
          <a:p>
            <a:r>
              <a:rPr lang="en-US" sz="2800" dirty="0"/>
              <a:t>Method is parsimonious; it includes only a few parameters necessary to explain the variation of runoff volume.</a:t>
            </a:r>
            <a:endParaRPr lang="en-US" sz="3600" dirty="0"/>
          </a:p>
          <a:p>
            <a:endParaRPr lang="en-US" dirty="0"/>
          </a:p>
        </p:txBody>
      </p:sp>
      <p:sp>
        <p:nvSpPr>
          <p:cNvPr id="9" name="Content Placeholder 8">
            <a:extLst>
              <a:ext uri="{FF2B5EF4-FFF2-40B4-BE49-F238E27FC236}">
                <a16:creationId xmlns:a16="http://schemas.microsoft.com/office/drawing/2014/main" id="{0CCA44AD-B9D7-A746-1A35-7E37CF24276F}"/>
              </a:ext>
            </a:extLst>
          </p:cNvPr>
          <p:cNvSpPr>
            <a:spLocks noGrp="1"/>
          </p:cNvSpPr>
          <p:nvPr>
            <p:ph sz="half" idx="2"/>
          </p:nvPr>
        </p:nvSpPr>
        <p:spPr/>
        <p:txBody>
          <a:bodyPr>
            <a:normAutofit lnSpcReduction="10000"/>
          </a:bodyPr>
          <a:lstStyle/>
          <a:p>
            <a:pPr marL="0" indent="0" algn="ctr">
              <a:buNone/>
            </a:pPr>
            <a:r>
              <a:rPr lang="en-US" sz="4800" b="1" dirty="0"/>
              <a:t>Disadvantages</a:t>
            </a:r>
          </a:p>
          <a:p>
            <a:pPr lvl="0"/>
            <a:r>
              <a:rPr lang="en-US" sz="2800" dirty="0"/>
              <a:t>Method may be too simple to accurately predict flood wave translation and attenuation.</a:t>
            </a:r>
          </a:p>
          <a:p>
            <a:pPr lvl="0"/>
            <a:r>
              <a:rPr lang="en-US" sz="2800" dirty="0"/>
              <a:t>Only appropriate for use in moderately steep streams (bed slopes &gt; 2 ft/mi).</a:t>
            </a:r>
          </a:p>
          <a:p>
            <a:pPr lvl="0"/>
            <a:r>
              <a:rPr lang="en-US" sz="2800" dirty="0"/>
              <a:t>Cannot simulate variable translation and attenuation.</a:t>
            </a:r>
          </a:p>
          <a:p>
            <a:pPr lvl="0"/>
            <a:r>
              <a:rPr lang="en-US" sz="2800" dirty="0"/>
              <a:t>Cannot simulate backwater effects or impacts of hydraulic structures.</a:t>
            </a:r>
          </a:p>
          <a:p>
            <a:endParaRPr lang="en-US" dirty="0"/>
          </a:p>
        </p:txBody>
      </p:sp>
    </p:spTree>
    <p:extLst>
      <p:ext uri="{BB962C8B-B14F-4D97-AF65-F5344CB8AC3E}">
        <p14:creationId xmlns:p14="http://schemas.microsoft.com/office/powerpoint/2010/main" val="253685030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a:bodyPr>
          <a:lstStyle/>
          <a:p>
            <a:r>
              <a:rPr lang="en-US" dirty="0"/>
              <a:t>Muskingum-</a:t>
            </a:r>
            <a:r>
              <a:rPr lang="en-US" dirty="0" err="1"/>
              <a:t>Cunge</a:t>
            </a:r>
            <a:r>
              <a:rPr lang="en-US" dirty="0"/>
              <a:t> Method</a:t>
            </a:r>
            <a:endParaRPr lang="en-US" sz="5400" dirty="0"/>
          </a:p>
        </p:txBody>
      </p:sp>
      <p:sp>
        <p:nvSpPr>
          <p:cNvPr id="63491" name="Rectangle 3"/>
          <p:cNvSpPr>
            <a:spLocks noGrp="1" noChangeArrowheads="1"/>
          </p:cNvSpPr>
          <p:nvPr>
            <p:ph idx="1"/>
          </p:nvPr>
        </p:nvSpPr>
        <p:spPr/>
        <p:txBody>
          <a:bodyPr>
            <a:normAutofit/>
          </a:bodyPr>
          <a:lstStyle/>
          <a:p>
            <a:r>
              <a:rPr lang="en-US" sz="3200" dirty="0"/>
              <a:t>Builds upon the Muskingum method</a:t>
            </a:r>
          </a:p>
          <a:p>
            <a:pPr lvl="1"/>
            <a:r>
              <a:rPr lang="en-US" sz="2800" dirty="0"/>
              <a:t>Within the Muskingum method, the X parameter (i.e. attenuation) is not physically based</a:t>
            </a:r>
          </a:p>
          <a:p>
            <a:r>
              <a:rPr lang="en-US" sz="3200" dirty="0" err="1"/>
              <a:t>Cunge</a:t>
            </a:r>
            <a:r>
              <a:rPr lang="en-US" sz="3200" dirty="0"/>
              <a:t> set numerical diffusion equal to physical diffusion</a:t>
            </a:r>
          </a:p>
          <a:p>
            <a:pPr lvl="1"/>
            <a:r>
              <a:rPr lang="en-US" sz="2800" u="sng" dirty="0"/>
              <a:t>This allowed for parameters to be physically-based as well as improving accuracy and applicability</a:t>
            </a:r>
          </a:p>
          <a:p>
            <a:r>
              <a:rPr lang="en-US" sz="3200" dirty="0"/>
              <a:t>For a more in-depth discussion of this method, see: </a:t>
            </a:r>
            <a:r>
              <a:rPr lang="en-US" sz="3200" dirty="0">
                <a:hlinkClick r:id="rId3"/>
              </a:rPr>
              <a:t>https://youtu.be/aUdExHpePOY</a:t>
            </a:r>
            <a:endParaRPr lang="en-US" sz="3200" dirty="0"/>
          </a:p>
          <a:p>
            <a:r>
              <a:rPr lang="en-US" sz="3200" dirty="0">
                <a:hlinkClick r:id="rId4"/>
              </a:rPr>
              <a:t>Example Application</a:t>
            </a:r>
            <a:endParaRPr lang="en-US" sz="3200" dirty="0"/>
          </a:p>
          <a:p>
            <a:endParaRPr lang="en-US" sz="3200" dirty="0"/>
          </a:p>
        </p:txBody>
      </p:sp>
      <p:sp>
        <p:nvSpPr>
          <p:cNvPr id="2" name="Slide Number Placeholder 6">
            <a:extLst>
              <a:ext uri="{FF2B5EF4-FFF2-40B4-BE49-F238E27FC236}">
                <a16:creationId xmlns:a16="http://schemas.microsoft.com/office/drawing/2014/main" id="{3341EC16-DD3E-1A07-3B51-C29168CD193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400E940-5759-4CFE-A18F-9AC1B7104CFF}"/>
              </a:ext>
            </a:extLst>
          </p:cNvPr>
          <p:cNvPicPr>
            <a:picLocks noChangeAspect="1"/>
          </p:cNvPicPr>
          <p:nvPr/>
        </p:nvPicPr>
        <p:blipFill rotWithShape="1">
          <a:blip r:embed="rId3"/>
          <a:srcRect l="4700" t="10560" r="2692" b="13387"/>
          <a:stretch/>
        </p:blipFill>
        <p:spPr>
          <a:xfrm>
            <a:off x="6680680" y="2292825"/>
            <a:ext cx="4191000" cy="2895600"/>
          </a:xfrm>
          <a:prstGeom prst="rect">
            <a:avLst/>
          </a:prstGeom>
          <a:ln>
            <a:solidFill>
              <a:schemeClr val="tx1"/>
            </a:solidFill>
          </a:ln>
        </p:spPr>
      </p:pic>
      <p:sp>
        <p:nvSpPr>
          <p:cNvPr id="4099" name="Rectangle 2"/>
          <p:cNvSpPr>
            <a:spLocks noGrp="1" noChangeArrowheads="1"/>
          </p:cNvSpPr>
          <p:nvPr>
            <p:ph type="title"/>
          </p:nvPr>
        </p:nvSpPr>
        <p:spPr>
          <a:noFill/>
        </p:spPr>
        <p:txBody>
          <a:bodyPr/>
          <a:lstStyle/>
          <a:p>
            <a:pPr eaLnBrk="1" hangingPunct="1"/>
            <a:r>
              <a:rPr lang="en-US" dirty="0"/>
              <a:t>Muskingum-</a:t>
            </a:r>
            <a:r>
              <a:rPr lang="en-US" dirty="0" err="1"/>
              <a:t>Cunge</a:t>
            </a:r>
            <a:r>
              <a:rPr lang="en-US" dirty="0"/>
              <a:t> Method – Example</a:t>
            </a:r>
          </a:p>
        </p:txBody>
      </p:sp>
      <p:graphicFrame>
        <p:nvGraphicFramePr>
          <p:cNvPr id="4098" name="Object 3"/>
          <p:cNvGraphicFramePr>
            <a:graphicFrameLocks noChangeAspect="1"/>
          </p:cNvGraphicFramePr>
          <p:nvPr>
            <p:extLst>
              <p:ext uri="{D42A27DB-BD31-4B8C-83A1-F6EECF244321}">
                <p14:modId xmlns:p14="http://schemas.microsoft.com/office/powerpoint/2010/main" val="315961342"/>
              </p:ext>
            </p:extLst>
          </p:nvPr>
        </p:nvGraphicFramePr>
        <p:xfrm>
          <a:off x="6467954" y="3327875"/>
          <a:ext cx="115888" cy="214313"/>
        </p:xfrm>
        <a:graphic>
          <a:graphicData uri="http://schemas.openxmlformats.org/presentationml/2006/ole">
            <mc:AlternateContent xmlns:mc="http://schemas.openxmlformats.org/markup-compatibility/2006">
              <mc:Choice xmlns:v="urn:schemas-microsoft-com:vml" Requires="v">
                <p:oleObj name="Equation" r:id="rId4" imgW="114120" imgH="215640" progId="Equation.3">
                  <p:embed/>
                </p:oleObj>
              </mc:Choice>
              <mc:Fallback>
                <p:oleObj name="Equation" r:id="rId4" imgW="114120" imgH="215640" progId="Equation.3">
                  <p:embed/>
                  <p:pic>
                    <p:nvPicPr>
                      <p:cNvPr id="4098"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7954" y="3327875"/>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 name="Group 9">
            <a:extLst>
              <a:ext uri="{FF2B5EF4-FFF2-40B4-BE49-F238E27FC236}">
                <a16:creationId xmlns:a16="http://schemas.microsoft.com/office/drawing/2014/main" id="{678FD151-00C8-45A6-BBCD-A7144ED1653D}"/>
              </a:ext>
            </a:extLst>
          </p:cNvPr>
          <p:cNvGrpSpPr/>
          <p:nvPr/>
        </p:nvGrpSpPr>
        <p:grpSpPr>
          <a:xfrm>
            <a:off x="9395744" y="2490944"/>
            <a:ext cx="1219198" cy="609600"/>
            <a:chOff x="7439465" y="2484120"/>
            <a:chExt cx="1219198" cy="609600"/>
          </a:xfrm>
        </p:grpSpPr>
        <p:sp>
          <p:nvSpPr>
            <p:cNvPr id="11" name="Rectangle 10">
              <a:extLst>
                <a:ext uri="{FF2B5EF4-FFF2-40B4-BE49-F238E27FC236}">
                  <a16:creationId xmlns:a16="http://schemas.microsoft.com/office/drawing/2014/main" id="{06168F35-1093-44F1-9256-AC6DF69CB380}"/>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12" name="Straight Connector 11">
              <a:extLst>
                <a:ext uri="{FF2B5EF4-FFF2-40B4-BE49-F238E27FC236}">
                  <a16:creationId xmlns:a16="http://schemas.microsoft.com/office/drawing/2014/main" id="{FF016357-49C2-4220-8248-404CEFDB0F85}"/>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63D292F-BF02-42E0-AD8C-DE08C55046FE}"/>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E301AB8A-9C13-518D-A76E-E069763829D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pic>
        <p:nvPicPr>
          <p:cNvPr id="7" name="Content Placeholder 6">
            <a:extLst>
              <a:ext uri="{FF2B5EF4-FFF2-40B4-BE49-F238E27FC236}">
                <a16:creationId xmlns:a16="http://schemas.microsoft.com/office/drawing/2014/main" id="{02EF40B3-EC85-5A79-5B69-DBE5AD41A80A}"/>
              </a:ext>
            </a:extLst>
          </p:cNvPr>
          <p:cNvPicPr>
            <a:picLocks noGrp="1" noChangeAspect="1"/>
          </p:cNvPicPr>
          <p:nvPr>
            <p:ph sz="half" idx="1"/>
          </p:nvPr>
        </p:nvPicPr>
        <p:blipFill>
          <a:blip r:embed="rId6"/>
          <a:stretch>
            <a:fillRect/>
          </a:stretch>
        </p:blipFill>
        <p:spPr>
          <a:xfrm>
            <a:off x="1320320" y="1119188"/>
            <a:ext cx="4217359" cy="5057775"/>
          </a:xfrm>
          <a:prstGeom prst="rect">
            <a:avLst/>
          </a:prstGeom>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Reach Length and Friction Slope</a:t>
            </a:r>
          </a:p>
        </p:txBody>
      </p:sp>
      <p:sp>
        <p:nvSpPr>
          <p:cNvPr id="3" name="Content Placeholder 2">
            <a:extLst>
              <a:ext uri="{FF2B5EF4-FFF2-40B4-BE49-F238E27FC236}">
                <a16:creationId xmlns:a16="http://schemas.microsoft.com/office/drawing/2014/main" id="{8BE4CB97-75E3-B441-250C-1C906DDE7C0E}"/>
              </a:ext>
            </a:extLst>
          </p:cNvPr>
          <p:cNvSpPr>
            <a:spLocks noGrp="1"/>
          </p:cNvSpPr>
          <p:nvPr>
            <p:ph sz="half" idx="1"/>
          </p:nvPr>
        </p:nvSpPr>
        <p:spPr/>
        <p:txBody>
          <a:bodyPr>
            <a:normAutofit/>
          </a:bodyPr>
          <a:lstStyle/>
          <a:p>
            <a:r>
              <a:rPr lang="en-US" sz="3200" dirty="0"/>
              <a:t>Compute reach characteristics</a:t>
            </a:r>
          </a:p>
          <a:p>
            <a:pPr lvl="1"/>
            <a:r>
              <a:rPr lang="en-US" dirty="0"/>
              <a:t>Parameters | Characteristics | Reach</a:t>
            </a:r>
          </a:p>
          <a:p>
            <a:r>
              <a:rPr lang="en-US" sz="3200" dirty="0"/>
              <a:t>Friction slope can be initially estimated using bed slope</a:t>
            </a:r>
          </a:p>
          <a:p>
            <a:pPr lvl="1"/>
            <a:r>
              <a:rPr lang="en-US" dirty="0"/>
              <a:t>If slope varies significantly, it may be necessary to use multiple reaches with different slopes</a:t>
            </a:r>
          </a:p>
        </p:txBody>
      </p:sp>
      <p:sp>
        <p:nvSpPr>
          <p:cNvPr id="2" name="Slide Number Placeholder 6">
            <a:extLst>
              <a:ext uri="{FF2B5EF4-FFF2-40B4-BE49-F238E27FC236}">
                <a16:creationId xmlns:a16="http://schemas.microsoft.com/office/drawing/2014/main" id="{53F97EE7-CC99-ECB0-9403-55CAAA46E16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pic>
        <p:nvPicPr>
          <p:cNvPr id="6" name="Content Placeholder 5">
            <a:extLst>
              <a:ext uri="{FF2B5EF4-FFF2-40B4-BE49-F238E27FC236}">
                <a16:creationId xmlns:a16="http://schemas.microsoft.com/office/drawing/2014/main" id="{9CFA323E-3A1B-F44F-035C-B750731FB32D}"/>
              </a:ext>
            </a:extLst>
          </p:cNvPr>
          <p:cNvPicPr>
            <a:picLocks noGrp="1" noChangeAspect="1"/>
          </p:cNvPicPr>
          <p:nvPr>
            <p:ph sz="half" idx="2"/>
          </p:nvPr>
        </p:nvPicPr>
        <p:blipFill>
          <a:blip r:embed="rId3"/>
          <a:stretch>
            <a:fillRect/>
          </a:stretch>
        </p:blipFill>
        <p:spPr>
          <a:xfrm>
            <a:off x="6172200" y="1781243"/>
            <a:ext cx="5181600" cy="3733665"/>
          </a:xfrm>
          <a:prstGeom prst="rect">
            <a:avLst/>
          </a:prstGeom>
          <a:ln>
            <a:solidFill>
              <a:schemeClr val="tx1"/>
            </a:solidFill>
          </a:ln>
        </p:spPr>
      </p:pic>
    </p:spTree>
    <p:extLst>
      <p:ext uri="{BB962C8B-B14F-4D97-AF65-F5344CB8AC3E}">
        <p14:creationId xmlns:p14="http://schemas.microsoft.com/office/powerpoint/2010/main" val="13251693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Manning’s Roughness</a:t>
            </a:r>
          </a:p>
        </p:txBody>
      </p:sp>
      <p:sp>
        <p:nvSpPr>
          <p:cNvPr id="5" name="Content Placeholder 4">
            <a:extLst>
              <a:ext uri="{FF2B5EF4-FFF2-40B4-BE49-F238E27FC236}">
                <a16:creationId xmlns:a16="http://schemas.microsoft.com/office/drawing/2014/main" id="{0C6142D7-F5B9-1C1A-461B-FD345B8296AF}"/>
              </a:ext>
            </a:extLst>
          </p:cNvPr>
          <p:cNvSpPr>
            <a:spLocks noGrp="1"/>
          </p:cNvSpPr>
          <p:nvPr>
            <p:ph sz="half" idx="1"/>
          </p:nvPr>
        </p:nvSpPr>
        <p:spPr/>
        <p:txBody>
          <a:bodyPr>
            <a:normAutofit/>
          </a:bodyPr>
          <a:lstStyle/>
          <a:p>
            <a:r>
              <a:rPr lang="en-US" sz="3200" dirty="0"/>
              <a:t>Average value for the whole reach</a:t>
            </a:r>
          </a:p>
          <a:p>
            <a:r>
              <a:rPr lang="en-US" sz="3200" dirty="0"/>
              <a:t>Estimate using “reference” streams or through calibration</a:t>
            </a:r>
            <a:endParaRPr lang="en-US" sz="2400" dirty="0"/>
          </a:p>
        </p:txBody>
      </p:sp>
      <p:pic>
        <p:nvPicPr>
          <p:cNvPr id="2" name="Picture 1">
            <a:extLst>
              <a:ext uri="{FF2B5EF4-FFF2-40B4-BE49-F238E27FC236}">
                <a16:creationId xmlns:a16="http://schemas.microsoft.com/office/drawing/2014/main" id="{9BA20F05-0F6C-471A-B307-8773E28CE5DE}"/>
              </a:ext>
            </a:extLst>
          </p:cNvPr>
          <p:cNvPicPr>
            <a:picLocks noChangeAspect="1"/>
          </p:cNvPicPr>
          <p:nvPr/>
        </p:nvPicPr>
        <p:blipFill>
          <a:blip r:embed="rId3"/>
          <a:stretch>
            <a:fillRect/>
          </a:stretch>
        </p:blipFill>
        <p:spPr>
          <a:xfrm>
            <a:off x="6690362" y="1670565"/>
            <a:ext cx="4145275" cy="2958302"/>
          </a:xfrm>
          <a:prstGeom prst="rect">
            <a:avLst/>
          </a:prstGeom>
        </p:spPr>
      </p:pic>
      <p:sp>
        <p:nvSpPr>
          <p:cNvPr id="3" name="TextBox 2">
            <a:extLst>
              <a:ext uri="{FF2B5EF4-FFF2-40B4-BE49-F238E27FC236}">
                <a16:creationId xmlns:a16="http://schemas.microsoft.com/office/drawing/2014/main" id="{4CE97595-FC1F-4808-9FF7-1385161C7A14}"/>
              </a:ext>
            </a:extLst>
          </p:cNvPr>
          <p:cNvSpPr txBox="1"/>
          <p:nvPr/>
        </p:nvSpPr>
        <p:spPr>
          <a:xfrm>
            <a:off x="6940724" y="4696136"/>
            <a:ext cx="3705823" cy="923330"/>
          </a:xfrm>
          <a:prstGeom prst="rect">
            <a:avLst/>
          </a:prstGeom>
          <a:noFill/>
        </p:spPr>
        <p:txBody>
          <a:bodyPr wrap="none" rtlCol="0">
            <a:spAutoFit/>
          </a:bodyPr>
          <a:lstStyle/>
          <a:p>
            <a:r>
              <a:rPr lang="en-US" b="1" dirty="0"/>
              <a:t>Bayou de </a:t>
            </a:r>
            <a:r>
              <a:rPr lang="en-US" b="1" dirty="0" err="1"/>
              <a:t>Loutre</a:t>
            </a:r>
            <a:r>
              <a:rPr lang="en-US" b="1" dirty="0"/>
              <a:t> near Farmerville, LA</a:t>
            </a:r>
          </a:p>
          <a:p>
            <a:r>
              <a:rPr lang="en-US" dirty="0"/>
              <a:t>Computed roughness: n = 0.11</a:t>
            </a:r>
          </a:p>
          <a:p>
            <a:r>
              <a:rPr lang="en-US" dirty="0"/>
              <a:t>Depth of flow: 3.6 ft</a:t>
            </a:r>
          </a:p>
        </p:txBody>
      </p:sp>
      <p:sp>
        <p:nvSpPr>
          <p:cNvPr id="4" name="Slide Number Placeholder 6">
            <a:extLst>
              <a:ext uri="{FF2B5EF4-FFF2-40B4-BE49-F238E27FC236}">
                <a16:creationId xmlns:a16="http://schemas.microsoft.com/office/drawing/2014/main" id="{F83F9358-47DC-487F-A80F-59E2A4920A9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45758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Cross Section Shape</a:t>
            </a:r>
          </a:p>
        </p:txBody>
      </p:sp>
      <p:sp>
        <p:nvSpPr>
          <p:cNvPr id="5" name="Content Placeholder 4">
            <a:extLst>
              <a:ext uri="{FF2B5EF4-FFF2-40B4-BE49-F238E27FC236}">
                <a16:creationId xmlns:a16="http://schemas.microsoft.com/office/drawing/2014/main" id="{6E24F4A9-4FCE-40B5-43E1-E6841C33C155}"/>
              </a:ext>
            </a:extLst>
          </p:cNvPr>
          <p:cNvSpPr>
            <a:spLocks noGrp="1"/>
          </p:cNvSpPr>
          <p:nvPr>
            <p:ph sz="half" idx="1"/>
          </p:nvPr>
        </p:nvSpPr>
        <p:spPr/>
        <p:txBody>
          <a:bodyPr>
            <a:normAutofit/>
          </a:bodyPr>
          <a:lstStyle/>
          <a:p>
            <a:r>
              <a:rPr lang="en-US" dirty="0"/>
              <a:t>Three shapes:</a:t>
            </a:r>
          </a:p>
          <a:p>
            <a:pPr lvl="1"/>
            <a:r>
              <a:rPr lang="en-US" sz="2000" dirty="0"/>
              <a:t>Eight point</a:t>
            </a:r>
          </a:p>
          <a:p>
            <a:pPr lvl="1"/>
            <a:r>
              <a:rPr lang="en-US" sz="2000" dirty="0"/>
              <a:t>Trapezoidal</a:t>
            </a:r>
          </a:p>
          <a:p>
            <a:pPr lvl="1"/>
            <a:r>
              <a:rPr lang="en-US" sz="2000" dirty="0"/>
              <a:t>Circular</a:t>
            </a:r>
          </a:p>
          <a:p>
            <a:r>
              <a:rPr lang="en-US" dirty="0"/>
              <a:t>Estimate parameters using GIS information</a:t>
            </a:r>
          </a:p>
          <a:p>
            <a:r>
              <a:rPr lang="en-US" dirty="0"/>
              <a:t>When using Eight Point shape:</a:t>
            </a:r>
          </a:p>
          <a:p>
            <a:pPr lvl="1"/>
            <a:r>
              <a:rPr lang="en-US" dirty="0"/>
              <a:t>Bank points are always the 3</a:t>
            </a:r>
            <a:r>
              <a:rPr lang="en-US" baseline="30000" dirty="0"/>
              <a:t>rd</a:t>
            </a:r>
            <a:r>
              <a:rPr lang="en-US" dirty="0"/>
              <a:t> and 6</a:t>
            </a:r>
            <a:r>
              <a:rPr lang="en-US" baseline="30000" dirty="0"/>
              <a:t>th</a:t>
            </a:r>
            <a:r>
              <a:rPr lang="en-US" dirty="0"/>
              <a:t> points</a:t>
            </a:r>
          </a:p>
          <a:p>
            <a:pPr lvl="1"/>
            <a:r>
              <a:rPr lang="en-US" dirty="0"/>
              <a:t>Left/Channel/Right Manning’s roughness changes at these points</a:t>
            </a:r>
          </a:p>
        </p:txBody>
      </p:sp>
      <p:pic>
        <p:nvPicPr>
          <p:cNvPr id="2" name="Picture 1">
            <a:extLst>
              <a:ext uri="{FF2B5EF4-FFF2-40B4-BE49-F238E27FC236}">
                <a16:creationId xmlns:a16="http://schemas.microsoft.com/office/drawing/2014/main" id="{416D7C59-9497-4C13-AB2B-B77DFAC38D3B}"/>
              </a:ext>
            </a:extLst>
          </p:cNvPr>
          <p:cNvPicPr>
            <a:picLocks noChangeAspect="1"/>
          </p:cNvPicPr>
          <p:nvPr/>
        </p:nvPicPr>
        <p:blipFill>
          <a:blip r:embed="rId3"/>
          <a:stretch>
            <a:fillRect/>
          </a:stretch>
        </p:blipFill>
        <p:spPr>
          <a:xfrm>
            <a:off x="6564573" y="1440594"/>
            <a:ext cx="3276600" cy="1776862"/>
          </a:xfrm>
          <a:prstGeom prst="rect">
            <a:avLst/>
          </a:prstGeom>
          <a:ln>
            <a:solidFill>
              <a:schemeClr val="tx1"/>
            </a:solidFill>
          </a:ln>
        </p:spPr>
      </p:pic>
      <p:pic>
        <p:nvPicPr>
          <p:cNvPr id="3" name="Picture 2">
            <a:extLst>
              <a:ext uri="{FF2B5EF4-FFF2-40B4-BE49-F238E27FC236}">
                <a16:creationId xmlns:a16="http://schemas.microsoft.com/office/drawing/2014/main" id="{26992D05-0703-41C9-8868-3866C7AE3F39}"/>
              </a:ext>
            </a:extLst>
          </p:cNvPr>
          <p:cNvPicPr>
            <a:picLocks noChangeAspect="1"/>
          </p:cNvPicPr>
          <p:nvPr/>
        </p:nvPicPr>
        <p:blipFill>
          <a:blip r:embed="rId4"/>
          <a:stretch>
            <a:fillRect/>
          </a:stretch>
        </p:blipFill>
        <p:spPr>
          <a:xfrm>
            <a:off x="8545773" y="3156318"/>
            <a:ext cx="2352438" cy="3132644"/>
          </a:xfrm>
          <a:prstGeom prst="rect">
            <a:avLst/>
          </a:prstGeom>
          <a:ln>
            <a:solidFill>
              <a:schemeClr val="tx1"/>
            </a:solidFill>
          </a:ln>
        </p:spPr>
      </p:pic>
      <p:sp>
        <p:nvSpPr>
          <p:cNvPr id="4" name="Slide Number Placeholder 6">
            <a:extLst>
              <a:ext uri="{FF2B5EF4-FFF2-40B4-BE49-F238E27FC236}">
                <a16:creationId xmlns:a16="http://schemas.microsoft.com/office/drawing/2014/main" id="{A6B88369-5ABA-0D0B-4B02-80EF08EE6ED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925685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Objectives</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fontScale="92500" lnSpcReduction="20000"/>
          </a:bodyPr>
          <a:lstStyle/>
          <a:p>
            <a:pPr>
              <a:lnSpc>
                <a:spcPct val="90000"/>
              </a:lnSpc>
            </a:pPr>
            <a:r>
              <a:rPr lang="en-US" sz="2800" dirty="0"/>
              <a:t>Provide an overview of open channel flow processes and common applications.</a:t>
            </a:r>
          </a:p>
          <a:p>
            <a:pPr>
              <a:lnSpc>
                <a:spcPct val="90000"/>
              </a:lnSpc>
            </a:pPr>
            <a:r>
              <a:rPr lang="en-US" sz="2800" dirty="0"/>
              <a:t>Discuss how hydrologic routing differs from hydraulic routing.</a:t>
            </a:r>
          </a:p>
          <a:p>
            <a:pPr>
              <a:lnSpc>
                <a:spcPct val="90000"/>
              </a:lnSpc>
            </a:pPr>
            <a:r>
              <a:rPr lang="en-US" sz="2800" dirty="0"/>
              <a:t>Describe channel routing within HEC-</a:t>
            </a:r>
            <a:r>
              <a:rPr lang="en-US" sz="2800" dirty="0" err="1"/>
              <a:t>ResSim</a:t>
            </a:r>
            <a:endParaRPr lang="en-US" sz="2800" dirty="0"/>
          </a:p>
          <a:p>
            <a:pPr>
              <a:lnSpc>
                <a:spcPct val="90000"/>
              </a:lnSpc>
            </a:pPr>
            <a:r>
              <a:rPr lang="en-US" sz="2800" dirty="0"/>
              <a:t>Show the available reach routing methods and </a:t>
            </a:r>
          </a:p>
          <a:p>
            <a:pPr>
              <a:lnSpc>
                <a:spcPct val="90000"/>
              </a:lnSpc>
            </a:pPr>
            <a:r>
              <a:rPr lang="en-US" sz="2800" dirty="0"/>
              <a:t>Highlight a few methods in more detail</a:t>
            </a:r>
          </a:p>
          <a:p>
            <a:pPr lvl="1">
              <a:lnSpc>
                <a:spcPct val="90000"/>
              </a:lnSpc>
            </a:pPr>
            <a:r>
              <a:rPr lang="en-US" sz="2400" dirty="0"/>
              <a:t>Parameter estimation</a:t>
            </a:r>
          </a:p>
          <a:p>
            <a:pPr lvl="1">
              <a:lnSpc>
                <a:spcPct val="90000"/>
              </a:lnSpc>
            </a:pPr>
            <a:r>
              <a:rPr lang="en-US" sz="2400" dirty="0"/>
              <a:t>Advantages and Disadvantages</a:t>
            </a:r>
          </a:p>
          <a:p>
            <a:pPr>
              <a:lnSpc>
                <a:spcPct val="90000"/>
              </a:lnSpc>
            </a:pPr>
            <a:r>
              <a:rPr lang="en-US" sz="2800" dirty="0"/>
              <a:t>Calibration Techniques</a:t>
            </a:r>
          </a:p>
        </p:txBody>
      </p:sp>
      <p:pic>
        <p:nvPicPr>
          <p:cNvPr id="10" name="Picture 2">
            <a:extLst>
              <a:ext uri="{FF2B5EF4-FFF2-40B4-BE49-F238E27FC236}">
                <a16:creationId xmlns:a16="http://schemas.microsoft.com/office/drawing/2014/main" id="{EAFD9051-38E5-5EBA-4A1F-1BFD8D62888C}"/>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p:blipFill>
        <p:spPr bwMode="auto">
          <a:xfrm>
            <a:off x="6172200" y="1704603"/>
            <a:ext cx="5181600" cy="3886945"/>
          </a:xfrm>
          <a:prstGeom prst="rect">
            <a:avLst/>
          </a:prstGeom>
          <a:noFill/>
          <a:ln w="9525">
            <a:noFill/>
            <a:miter lim="800000"/>
            <a:headEnd/>
            <a:tailEnd/>
          </a:ln>
        </p:spPr>
      </p:pic>
    </p:spTree>
    <p:extLst>
      <p:ext uri="{BB962C8B-B14F-4D97-AF65-F5344CB8AC3E}">
        <p14:creationId xmlns:p14="http://schemas.microsoft.com/office/powerpoint/2010/main" val="3534568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6">
            <a:extLst>
              <a:ext uri="{FF2B5EF4-FFF2-40B4-BE49-F238E27FC236}">
                <a16:creationId xmlns:a16="http://schemas.microsoft.com/office/drawing/2014/main" id="{FB6D1FB6-CC81-279A-6E1B-CCFE3468CFB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
        <p:nvSpPr>
          <p:cNvPr id="3" name="Title 2">
            <a:extLst>
              <a:ext uri="{FF2B5EF4-FFF2-40B4-BE49-F238E27FC236}">
                <a16:creationId xmlns:a16="http://schemas.microsoft.com/office/drawing/2014/main" id="{4705C23C-C778-FBED-87A7-298359A9DADE}"/>
              </a:ext>
            </a:extLst>
          </p:cNvPr>
          <p:cNvSpPr>
            <a:spLocks noGrp="1"/>
          </p:cNvSpPr>
          <p:nvPr>
            <p:ph type="title"/>
          </p:nvPr>
        </p:nvSpPr>
        <p:spPr/>
        <p:txBody>
          <a:bodyPr/>
          <a:lstStyle/>
          <a:p>
            <a:r>
              <a:rPr lang="en-US" dirty="0"/>
              <a:t>Muskingum-</a:t>
            </a:r>
            <a:r>
              <a:rPr lang="en-US" dirty="0" err="1"/>
              <a:t>Cunge</a:t>
            </a:r>
            <a:r>
              <a:rPr lang="en-US" dirty="0"/>
              <a:t> Method</a:t>
            </a:r>
          </a:p>
        </p:txBody>
      </p:sp>
      <p:sp>
        <p:nvSpPr>
          <p:cNvPr id="4" name="Content Placeholder 3">
            <a:extLst>
              <a:ext uri="{FF2B5EF4-FFF2-40B4-BE49-F238E27FC236}">
                <a16:creationId xmlns:a16="http://schemas.microsoft.com/office/drawing/2014/main" id="{D04C8E44-ABC9-727B-FF8F-9C8C21A814AE}"/>
              </a:ext>
            </a:extLst>
          </p:cNvPr>
          <p:cNvSpPr>
            <a:spLocks noGrp="1"/>
          </p:cNvSpPr>
          <p:nvPr>
            <p:ph sz="half" idx="1"/>
          </p:nvPr>
        </p:nvSpPr>
        <p:spPr/>
        <p:txBody>
          <a:bodyPr>
            <a:normAutofit fontScale="92500"/>
          </a:bodyPr>
          <a:lstStyle/>
          <a:p>
            <a:pPr marL="0" indent="0" algn="ctr">
              <a:buNone/>
            </a:pPr>
            <a:r>
              <a:rPr lang="en-US" sz="4800" b="1" dirty="0"/>
              <a:t>Advantages</a:t>
            </a:r>
            <a:endParaRPr lang="en-US" sz="3600" b="1" dirty="0"/>
          </a:p>
          <a:p>
            <a:pPr lvl="0"/>
            <a:r>
              <a:rPr lang="en-US" sz="2800" dirty="0"/>
              <a:t>Similar to advantages of the Muskingum method.</a:t>
            </a:r>
          </a:p>
          <a:p>
            <a:pPr lvl="0"/>
            <a:r>
              <a:rPr lang="en-US" sz="2800" dirty="0"/>
              <a:t>Predicted values are in accordance with open channel flow theory.</a:t>
            </a:r>
          </a:p>
          <a:p>
            <a:pPr lvl="0"/>
            <a:r>
              <a:rPr lang="en-US" sz="2800" dirty="0"/>
              <a:t>Parameters can be estimated using measurable channel characteristics.</a:t>
            </a:r>
          </a:p>
          <a:p>
            <a:pPr lvl="0"/>
            <a:r>
              <a:rPr lang="en-US" sz="2800" dirty="0"/>
              <a:t>Can use cross-section shapes that include overbank areas.</a:t>
            </a:r>
          </a:p>
          <a:p>
            <a:pPr lvl="0"/>
            <a:r>
              <a:rPr lang="en-US" sz="2800" dirty="0"/>
              <a:t>Good for </a:t>
            </a:r>
            <a:r>
              <a:rPr lang="en-US" sz="2800" dirty="0" err="1"/>
              <a:t>ungaged</a:t>
            </a:r>
            <a:r>
              <a:rPr lang="en-US" sz="2800" dirty="0"/>
              <a:t> reaches.</a:t>
            </a:r>
          </a:p>
        </p:txBody>
      </p:sp>
      <p:sp>
        <p:nvSpPr>
          <p:cNvPr id="5" name="Content Placeholder 4">
            <a:extLst>
              <a:ext uri="{FF2B5EF4-FFF2-40B4-BE49-F238E27FC236}">
                <a16:creationId xmlns:a16="http://schemas.microsoft.com/office/drawing/2014/main" id="{FCB84AE0-BD99-A9EE-0A30-0C3888FBFF89}"/>
              </a:ext>
            </a:extLst>
          </p:cNvPr>
          <p:cNvSpPr>
            <a:spLocks noGrp="1"/>
          </p:cNvSpPr>
          <p:nvPr>
            <p:ph sz="half" idx="2"/>
          </p:nvPr>
        </p:nvSpPr>
        <p:spPr/>
        <p:txBody>
          <a:bodyPr>
            <a:normAutofit fontScale="92500"/>
          </a:bodyPr>
          <a:lstStyle/>
          <a:p>
            <a:pPr marL="0" indent="0" algn="ctr">
              <a:buNone/>
            </a:pPr>
            <a:r>
              <a:rPr lang="en-US" sz="4800" b="1" dirty="0"/>
              <a:t>Disadvantages</a:t>
            </a:r>
          </a:p>
          <a:p>
            <a:pPr lvl="0"/>
            <a:r>
              <a:rPr lang="en-US" sz="2800" dirty="0"/>
              <a:t>Only appropriate for use in moderately steep streams (bed slopes &gt; 2 ft/mi).</a:t>
            </a:r>
          </a:p>
          <a:p>
            <a:pPr lvl="0"/>
            <a:r>
              <a:rPr lang="en-US" sz="2800" dirty="0"/>
              <a:t>Cannot simulate backwater effects or impacts of hydraulic structures.</a:t>
            </a:r>
          </a:p>
          <a:p>
            <a:pPr lvl="0"/>
            <a:r>
              <a:rPr lang="en-US" sz="2800" dirty="0"/>
              <a:t>Method is less parsimonious than Muskingum; it requires many more parameters.</a:t>
            </a:r>
          </a:p>
          <a:p>
            <a:endParaRPr lang="en-US" dirty="0"/>
          </a:p>
        </p:txBody>
      </p:sp>
    </p:spTree>
    <p:extLst>
      <p:ext uri="{BB962C8B-B14F-4D97-AF65-F5344CB8AC3E}">
        <p14:creationId xmlns:p14="http://schemas.microsoft.com/office/powerpoint/2010/main" val="118590071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a:bodyPr>
          <a:lstStyle/>
          <a:p>
            <a:r>
              <a:rPr lang="en-US" dirty="0"/>
              <a:t>Modified </a:t>
            </a:r>
            <a:r>
              <a:rPr lang="en-US" dirty="0" err="1"/>
              <a:t>Puls</a:t>
            </a:r>
            <a:r>
              <a:rPr lang="en-US" dirty="0"/>
              <a:t> Method</a:t>
            </a:r>
            <a:endParaRPr lang="en-US" sz="5400" dirty="0"/>
          </a:p>
        </p:txBody>
      </p:sp>
      <p:sp>
        <p:nvSpPr>
          <p:cNvPr id="63491" name="Rectangle 3"/>
          <p:cNvSpPr>
            <a:spLocks noGrp="1" noChangeArrowheads="1"/>
          </p:cNvSpPr>
          <p:nvPr>
            <p:ph idx="1"/>
          </p:nvPr>
        </p:nvSpPr>
        <p:spPr/>
        <p:txBody>
          <a:bodyPr>
            <a:normAutofit/>
          </a:bodyPr>
          <a:lstStyle/>
          <a:p>
            <a:r>
              <a:rPr lang="en-US" sz="3200" dirty="0"/>
              <a:t>A unique relationship between storage and outflow of a reservoir (or channel) can be developed</a:t>
            </a:r>
          </a:p>
          <a:p>
            <a:r>
              <a:rPr lang="en-US" sz="3200" dirty="0"/>
              <a:t>Solves the continuity equation over a time step (dt).  Written as:</a:t>
            </a:r>
          </a:p>
          <a:p>
            <a:endParaRPr lang="en-US" sz="3200" dirty="0"/>
          </a:p>
          <a:p>
            <a:endParaRPr lang="en-US" sz="3200" dirty="0"/>
          </a:p>
          <a:p>
            <a:r>
              <a:rPr lang="en-US" sz="3200" dirty="0"/>
              <a:t>Two unknowns O</a:t>
            </a:r>
            <a:r>
              <a:rPr lang="en-US" sz="3200" baseline="-25000" dirty="0"/>
              <a:t>2</a:t>
            </a:r>
            <a:r>
              <a:rPr lang="en-US" sz="3200" dirty="0"/>
              <a:t> and S</a:t>
            </a:r>
            <a:r>
              <a:rPr lang="en-US" sz="3200" baseline="-25000" dirty="0"/>
              <a:t>2</a:t>
            </a:r>
            <a:endParaRPr lang="en-US" sz="3200" dirty="0"/>
          </a:p>
          <a:p>
            <a:r>
              <a:rPr lang="en-US" sz="3200" dirty="0"/>
              <a:t>Use storage-discharge curve to solve</a:t>
            </a:r>
          </a:p>
          <a:p>
            <a:r>
              <a:rPr lang="en-US" sz="3200" dirty="0">
                <a:hlinkClick r:id="rId3"/>
              </a:rPr>
              <a:t>Example Application</a:t>
            </a:r>
            <a:endParaRPr lang="en-US" sz="3200" dirty="0"/>
          </a:p>
        </p:txBody>
      </p:sp>
      <p:graphicFrame>
        <p:nvGraphicFramePr>
          <p:cNvPr id="6" name="Object 4">
            <a:extLst>
              <a:ext uri="{FF2B5EF4-FFF2-40B4-BE49-F238E27FC236}">
                <a16:creationId xmlns:a16="http://schemas.microsoft.com/office/drawing/2014/main" id="{1DC50C2E-4CDB-44F7-A138-FA0AEA91848C}"/>
              </a:ext>
            </a:extLst>
          </p:cNvPr>
          <p:cNvGraphicFramePr>
            <a:graphicFrameLocks noChangeAspect="1"/>
          </p:cNvGraphicFramePr>
          <p:nvPr>
            <p:extLst>
              <p:ext uri="{D42A27DB-BD31-4B8C-83A1-F6EECF244321}">
                <p14:modId xmlns:p14="http://schemas.microsoft.com/office/powerpoint/2010/main" val="510777465"/>
              </p:ext>
            </p:extLst>
          </p:nvPr>
        </p:nvGraphicFramePr>
        <p:xfrm>
          <a:off x="4377170" y="3042278"/>
          <a:ext cx="3437659" cy="816629"/>
        </p:xfrm>
        <a:graphic>
          <a:graphicData uri="http://schemas.openxmlformats.org/presentationml/2006/ole">
            <mc:AlternateContent xmlns:mc="http://schemas.openxmlformats.org/markup-compatibility/2006">
              <mc:Choice xmlns:v="urn:schemas-microsoft-com:vml" Requires="v">
                <p:oleObj name="MathType Equation" r:id="rId4" imgW="1650960" imgH="393480" progId="Equation">
                  <p:embed/>
                </p:oleObj>
              </mc:Choice>
              <mc:Fallback>
                <p:oleObj name="MathType Equation" r:id="rId4" imgW="1650960" imgH="393480" progId="Equation">
                  <p:embed/>
                  <p:pic>
                    <p:nvPicPr>
                      <p:cNvPr id="6" name="Object 4">
                        <a:extLst>
                          <a:ext uri="{FF2B5EF4-FFF2-40B4-BE49-F238E27FC236}">
                            <a16:creationId xmlns:a16="http://schemas.microsoft.com/office/drawing/2014/main" id="{1DC50C2E-4CDB-44F7-A138-FA0AEA9184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7170" y="3042278"/>
                        <a:ext cx="3437659" cy="816629"/>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2" name="Slide Number Placeholder 6">
            <a:extLst>
              <a:ext uri="{FF2B5EF4-FFF2-40B4-BE49-F238E27FC236}">
                <a16:creationId xmlns:a16="http://schemas.microsoft.com/office/drawing/2014/main" id="{26BD9AAF-B57D-EB94-B531-BC08B0D71B7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41090922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normAutofit/>
          </a:bodyPr>
          <a:lstStyle/>
          <a:p>
            <a:r>
              <a:rPr lang="en-US" dirty="0"/>
              <a:t>Modified </a:t>
            </a:r>
            <a:r>
              <a:rPr lang="en-US" dirty="0" err="1"/>
              <a:t>Puls</a:t>
            </a:r>
            <a:r>
              <a:rPr lang="en-US" dirty="0"/>
              <a:t> Method</a:t>
            </a:r>
          </a:p>
        </p:txBody>
      </p:sp>
      <p:sp>
        <p:nvSpPr>
          <p:cNvPr id="96259" name="Rectangle 3"/>
          <p:cNvSpPr>
            <a:spLocks noGrp="1" noChangeArrowheads="1"/>
          </p:cNvSpPr>
          <p:nvPr>
            <p:ph idx="1"/>
          </p:nvPr>
        </p:nvSpPr>
        <p:spPr/>
        <p:txBody>
          <a:bodyPr>
            <a:normAutofit/>
          </a:bodyPr>
          <a:lstStyle/>
          <a:p>
            <a:r>
              <a:rPr lang="en-US" sz="3200" dirty="0"/>
              <a:t>Relationship between storage and discharge at the outlet is not a unique relationship, it is looped (hysteresis)</a:t>
            </a:r>
          </a:p>
        </p:txBody>
      </p:sp>
      <p:pic>
        <p:nvPicPr>
          <p:cNvPr id="96260" name="Picture 4"/>
          <p:cNvPicPr>
            <a:picLocks noChangeAspect="1" noChangeArrowheads="1"/>
          </p:cNvPicPr>
          <p:nvPr/>
        </p:nvPicPr>
        <p:blipFill>
          <a:blip r:embed="rId3" cstate="print"/>
          <a:srcRect/>
          <a:stretch>
            <a:fillRect/>
          </a:stretch>
        </p:blipFill>
        <p:spPr bwMode="auto">
          <a:xfrm>
            <a:off x="7239000" y="2432710"/>
            <a:ext cx="3429000" cy="3039596"/>
          </a:xfrm>
          <a:prstGeom prst="rect">
            <a:avLst/>
          </a:prstGeom>
          <a:noFill/>
          <a:ln w="9525">
            <a:noFill/>
            <a:miter lim="800000"/>
            <a:headEnd/>
            <a:tailEnd/>
          </a:ln>
          <a:effectLst/>
        </p:spPr>
      </p:pic>
      <p:pic>
        <p:nvPicPr>
          <p:cNvPr id="96261" name="Picture 5"/>
          <p:cNvPicPr>
            <a:picLocks noChangeAspect="1" noChangeArrowheads="1"/>
          </p:cNvPicPr>
          <p:nvPr/>
        </p:nvPicPr>
        <p:blipFill>
          <a:blip r:embed="rId4" cstate="print"/>
          <a:srcRect/>
          <a:stretch>
            <a:fillRect/>
          </a:stretch>
        </p:blipFill>
        <p:spPr bwMode="auto">
          <a:xfrm>
            <a:off x="1676979" y="2432711"/>
            <a:ext cx="5409045" cy="3022787"/>
          </a:xfrm>
          <a:prstGeom prst="rect">
            <a:avLst/>
          </a:prstGeom>
          <a:noFill/>
          <a:ln w="9525">
            <a:noFill/>
            <a:miter lim="800000"/>
            <a:headEnd/>
            <a:tailEnd/>
          </a:ln>
          <a:effectLst/>
        </p:spPr>
      </p:pic>
      <p:sp>
        <p:nvSpPr>
          <p:cNvPr id="2" name="Slide Number Placeholder 6">
            <a:extLst>
              <a:ext uri="{FF2B5EF4-FFF2-40B4-BE49-F238E27FC236}">
                <a16:creationId xmlns:a16="http://schemas.microsoft.com/office/drawing/2014/main" id="{41FA2449-19F6-C67D-50F3-A11527FF7AF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normAutofit/>
          </a:bodyPr>
          <a:lstStyle/>
          <a:p>
            <a:r>
              <a:rPr lang="en-US" dirty="0"/>
              <a:t>Modified </a:t>
            </a:r>
            <a:r>
              <a:rPr lang="en-US" dirty="0" err="1"/>
              <a:t>Puls</a:t>
            </a:r>
            <a:r>
              <a:rPr lang="en-US" dirty="0"/>
              <a:t> Method</a:t>
            </a:r>
          </a:p>
        </p:txBody>
      </p:sp>
      <p:sp>
        <p:nvSpPr>
          <p:cNvPr id="98307" name="Rectangle 3"/>
          <p:cNvSpPr>
            <a:spLocks noGrp="1" noChangeArrowheads="1"/>
          </p:cNvSpPr>
          <p:nvPr>
            <p:ph sz="half" idx="1"/>
          </p:nvPr>
        </p:nvSpPr>
        <p:spPr/>
        <p:txBody>
          <a:bodyPr>
            <a:normAutofit/>
          </a:bodyPr>
          <a:lstStyle/>
          <a:p>
            <a:r>
              <a:rPr lang="en-US" sz="3200" dirty="0"/>
              <a:t>Model the reach as a cascade of level pools</a:t>
            </a:r>
          </a:p>
        </p:txBody>
      </p:sp>
      <p:graphicFrame>
        <p:nvGraphicFramePr>
          <p:cNvPr id="98308" name="Object 4"/>
          <p:cNvGraphicFramePr>
            <a:graphicFrameLocks noChangeAspect="1"/>
          </p:cNvGraphicFramePr>
          <p:nvPr>
            <p:extLst>
              <p:ext uri="{D42A27DB-BD31-4B8C-83A1-F6EECF244321}">
                <p14:modId xmlns:p14="http://schemas.microsoft.com/office/powerpoint/2010/main" val="2034319174"/>
              </p:ext>
            </p:extLst>
          </p:nvPr>
        </p:nvGraphicFramePr>
        <p:xfrm>
          <a:off x="1175905" y="2496979"/>
          <a:ext cx="3853295" cy="2940144"/>
        </p:xfrm>
        <a:graphic>
          <a:graphicData uri="http://schemas.openxmlformats.org/presentationml/2006/ole">
            <mc:AlternateContent xmlns:mc="http://schemas.openxmlformats.org/markup-compatibility/2006">
              <mc:Choice xmlns:v="urn:schemas-microsoft-com:vml" Requires="v">
                <p:oleObj name="Bitmap Image" r:id="rId3" imgW="3665538" imgH="2880610" progId="PBrush">
                  <p:embed/>
                </p:oleObj>
              </mc:Choice>
              <mc:Fallback>
                <p:oleObj name="Bitmap Image" r:id="rId3" imgW="3665538" imgH="2880610" progId="PBrush">
                  <p:embed/>
                  <p:pic>
                    <p:nvPicPr>
                      <p:cNvPr id="9830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5905" y="2496979"/>
                        <a:ext cx="3853295" cy="2940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6">
            <a:extLst>
              <a:ext uri="{FF2B5EF4-FFF2-40B4-BE49-F238E27FC236}">
                <a16:creationId xmlns:a16="http://schemas.microsoft.com/office/drawing/2014/main" id="{A50557DD-CD00-8BDB-CB79-7EC76CCF27D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pic>
        <p:nvPicPr>
          <p:cNvPr id="4" name="Picture 5">
            <a:extLst>
              <a:ext uri="{FF2B5EF4-FFF2-40B4-BE49-F238E27FC236}">
                <a16:creationId xmlns:a16="http://schemas.microsoft.com/office/drawing/2014/main" id="{03B5D9D9-6F2B-F833-9574-FE6D024CC9E3}"/>
              </a:ext>
            </a:extLst>
          </p:cNvPr>
          <p:cNvPicPr>
            <a:picLocks noGrp="1" noChangeAspect="1" noChangeArrowheads="1"/>
          </p:cNvPicPr>
          <p:nvPr>
            <p:ph sz="half" idx="2"/>
          </p:nvPr>
        </p:nvPicPr>
        <p:blipFill>
          <a:blip r:embed="rId5" cstate="print"/>
          <a:srcRect/>
          <a:stretch>
            <a:fillRect/>
          </a:stretch>
        </p:blipFill>
        <p:spPr bwMode="auto">
          <a:xfrm>
            <a:off x="6581775" y="2534862"/>
            <a:ext cx="4362450" cy="2581275"/>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96DCBA-7E7E-4DB1-B803-AC0219B8D481}"/>
              </a:ext>
            </a:extLst>
          </p:cNvPr>
          <p:cNvPicPr>
            <a:picLocks noChangeAspect="1"/>
          </p:cNvPicPr>
          <p:nvPr/>
        </p:nvPicPr>
        <p:blipFill>
          <a:blip r:embed="rId3"/>
          <a:stretch>
            <a:fillRect/>
          </a:stretch>
        </p:blipFill>
        <p:spPr>
          <a:xfrm>
            <a:off x="6522660" y="2182505"/>
            <a:ext cx="4499913" cy="2971800"/>
          </a:xfrm>
          <a:prstGeom prst="rect">
            <a:avLst/>
          </a:prstGeom>
          <a:ln>
            <a:solidFill>
              <a:schemeClr val="tx1"/>
            </a:solidFill>
          </a:ln>
        </p:spPr>
      </p:pic>
      <p:sp>
        <p:nvSpPr>
          <p:cNvPr id="4099" name="Rectangle 2"/>
          <p:cNvSpPr>
            <a:spLocks noGrp="1" noChangeArrowheads="1"/>
          </p:cNvSpPr>
          <p:nvPr>
            <p:ph type="title"/>
          </p:nvPr>
        </p:nvSpPr>
        <p:spPr>
          <a:noFill/>
        </p:spPr>
        <p:txBody>
          <a:bodyPr/>
          <a:lstStyle/>
          <a:p>
            <a:pPr eaLnBrk="1" hangingPunct="1"/>
            <a:r>
              <a:rPr lang="en-US" dirty="0"/>
              <a:t>Modified </a:t>
            </a:r>
            <a:r>
              <a:rPr lang="en-US" dirty="0" err="1"/>
              <a:t>Puls</a:t>
            </a:r>
            <a:r>
              <a:rPr lang="en-US" dirty="0"/>
              <a:t> Method – Example</a:t>
            </a:r>
          </a:p>
        </p:txBody>
      </p:sp>
      <p:grpSp>
        <p:nvGrpSpPr>
          <p:cNvPr id="10" name="Group 9">
            <a:extLst>
              <a:ext uri="{FF2B5EF4-FFF2-40B4-BE49-F238E27FC236}">
                <a16:creationId xmlns:a16="http://schemas.microsoft.com/office/drawing/2014/main" id="{678FD151-00C8-45A6-BBCD-A7144ED1653D}"/>
              </a:ext>
            </a:extLst>
          </p:cNvPr>
          <p:cNvGrpSpPr/>
          <p:nvPr/>
        </p:nvGrpSpPr>
        <p:grpSpPr>
          <a:xfrm>
            <a:off x="9641010" y="2334904"/>
            <a:ext cx="1219198" cy="609600"/>
            <a:chOff x="7439465" y="2484120"/>
            <a:chExt cx="1219198" cy="609600"/>
          </a:xfrm>
        </p:grpSpPr>
        <p:sp>
          <p:nvSpPr>
            <p:cNvPr id="11" name="Rectangle 10">
              <a:extLst>
                <a:ext uri="{FF2B5EF4-FFF2-40B4-BE49-F238E27FC236}">
                  <a16:creationId xmlns:a16="http://schemas.microsoft.com/office/drawing/2014/main" id="{06168F35-1093-44F1-9256-AC6DF69CB380}"/>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12" name="Straight Connector 11">
              <a:extLst>
                <a:ext uri="{FF2B5EF4-FFF2-40B4-BE49-F238E27FC236}">
                  <a16:creationId xmlns:a16="http://schemas.microsoft.com/office/drawing/2014/main" id="{FF016357-49C2-4220-8248-404CEFDB0F85}"/>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63D292F-BF02-42E0-AD8C-DE08C55046FE}"/>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2" name="Slide Number Placeholder 6">
            <a:extLst>
              <a:ext uri="{FF2B5EF4-FFF2-40B4-BE49-F238E27FC236}">
                <a16:creationId xmlns:a16="http://schemas.microsoft.com/office/drawing/2014/main" id="{46B57395-FBD2-02F1-3B6E-339837C87B1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pic>
        <p:nvPicPr>
          <p:cNvPr id="5" name="Content Placeholder 4">
            <a:extLst>
              <a:ext uri="{FF2B5EF4-FFF2-40B4-BE49-F238E27FC236}">
                <a16:creationId xmlns:a16="http://schemas.microsoft.com/office/drawing/2014/main" id="{4EEE949E-0699-5610-E6B7-E60BE530F551}"/>
              </a:ext>
            </a:extLst>
          </p:cNvPr>
          <p:cNvPicPr>
            <a:picLocks noGrp="1" noChangeAspect="1"/>
          </p:cNvPicPr>
          <p:nvPr>
            <p:ph sz="half" idx="1"/>
          </p:nvPr>
        </p:nvPicPr>
        <p:blipFill>
          <a:blip r:embed="rId4"/>
          <a:stretch>
            <a:fillRect/>
          </a:stretch>
        </p:blipFill>
        <p:spPr>
          <a:xfrm>
            <a:off x="1320320" y="1119188"/>
            <a:ext cx="4217359" cy="5057775"/>
          </a:xfrm>
          <a:prstGeom prst="rect">
            <a:avLst/>
          </a:prstGeom>
          <a:ln>
            <a:solidFill>
              <a:schemeClr val="tx1"/>
            </a:solidFill>
          </a:ln>
        </p:spPr>
      </p:pic>
    </p:spTree>
    <p:extLst>
      <p:ext uri="{BB962C8B-B14F-4D97-AF65-F5344CB8AC3E}">
        <p14:creationId xmlns:p14="http://schemas.microsoft.com/office/powerpoint/2010/main" val="2343386013"/>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a:bodyPr>
          <a:lstStyle/>
          <a:p>
            <a:r>
              <a:rPr lang="en-US" sz="4000" dirty="0"/>
              <a:t>Parameter Estimation – Storage-Outflow Curves</a:t>
            </a:r>
            <a:endParaRPr lang="en-US" sz="3200" dirty="0"/>
          </a:p>
        </p:txBody>
      </p:sp>
      <p:sp>
        <p:nvSpPr>
          <p:cNvPr id="100355" name="Rectangle 3"/>
          <p:cNvSpPr>
            <a:spLocks noGrp="1" noChangeArrowheads="1"/>
          </p:cNvSpPr>
          <p:nvPr>
            <p:ph idx="1"/>
          </p:nvPr>
        </p:nvSpPr>
        <p:spPr/>
        <p:txBody>
          <a:bodyPr>
            <a:normAutofit/>
          </a:bodyPr>
          <a:lstStyle/>
          <a:p>
            <a:r>
              <a:rPr lang="en-US" sz="3200" dirty="0"/>
              <a:t>Steady-flow profile computations (Best)</a:t>
            </a:r>
          </a:p>
          <a:p>
            <a:pPr lvl="1"/>
            <a:r>
              <a:rPr lang="en-US" sz="2800" dirty="0">
                <a:hlinkClick r:id="rId3"/>
              </a:rPr>
              <a:t>Using an HEC-RAS Model to Create Storage-Discharge Curves for Mod-</a:t>
            </a:r>
            <a:r>
              <a:rPr lang="en-US" sz="2800" dirty="0" err="1">
                <a:hlinkClick r:id="rId3"/>
              </a:rPr>
              <a:t>Puls</a:t>
            </a:r>
            <a:r>
              <a:rPr lang="en-US" sz="2800" dirty="0">
                <a:hlinkClick r:id="rId3"/>
              </a:rPr>
              <a:t> Reaches in HEC-HMS</a:t>
            </a:r>
            <a:endParaRPr lang="en-US" sz="2800" dirty="0"/>
          </a:p>
          <a:p>
            <a:r>
              <a:rPr lang="en-US" sz="3200" dirty="0"/>
              <a:t>Observed water surface profiles</a:t>
            </a:r>
          </a:p>
          <a:p>
            <a:r>
              <a:rPr lang="en-US" sz="3200" dirty="0"/>
              <a:t>Normal-depth computations</a:t>
            </a:r>
          </a:p>
          <a:p>
            <a:r>
              <a:rPr lang="en-US" sz="3200" dirty="0"/>
              <a:t>Observed inflow and outflow hydrographs</a:t>
            </a:r>
          </a:p>
          <a:p>
            <a:r>
              <a:rPr lang="en-US" sz="3200" dirty="0"/>
              <a:t>Optimization (calibration) techniques using observed inflow and outflow hydrographs</a:t>
            </a:r>
          </a:p>
          <a:p>
            <a:endParaRPr lang="en-US" sz="3200" dirty="0"/>
          </a:p>
        </p:txBody>
      </p:sp>
      <p:sp>
        <p:nvSpPr>
          <p:cNvPr id="2" name="Slide Number Placeholder 6">
            <a:extLst>
              <a:ext uri="{FF2B5EF4-FFF2-40B4-BE49-F238E27FC236}">
                <a16:creationId xmlns:a16="http://schemas.microsoft.com/office/drawing/2014/main" id="{E56F65FB-AF64-94A8-BFB4-061A1F9AB5B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
          <p:cNvSpPr>
            <a:spLocks noGrp="1" noChangeArrowheads="1"/>
          </p:cNvSpPr>
          <p:nvPr>
            <p:ph type="title"/>
          </p:nvPr>
        </p:nvSpPr>
        <p:spPr/>
        <p:txBody>
          <a:bodyPr>
            <a:normAutofit/>
          </a:bodyPr>
          <a:lstStyle/>
          <a:p>
            <a:r>
              <a:rPr lang="en-US" sz="4000" dirty="0"/>
              <a:t>Parameter Estimation – Storage-Outflow Curves</a:t>
            </a:r>
            <a:endParaRPr lang="en-US" sz="3200" dirty="0"/>
          </a:p>
        </p:txBody>
      </p:sp>
      <p:sp>
        <p:nvSpPr>
          <p:cNvPr id="105475" name="Rectangle 3"/>
          <p:cNvSpPr>
            <a:spLocks noGrp="1" noChangeArrowheads="1"/>
          </p:cNvSpPr>
          <p:nvPr>
            <p:ph sz="half" idx="1"/>
          </p:nvPr>
        </p:nvSpPr>
        <p:spPr/>
        <p:txBody>
          <a:bodyPr>
            <a:normAutofit/>
          </a:bodyPr>
          <a:lstStyle/>
          <a:p>
            <a:r>
              <a:rPr lang="en-US" sz="3200" dirty="0"/>
              <a:t>Example from steady flow profiles</a:t>
            </a:r>
          </a:p>
        </p:txBody>
      </p:sp>
      <p:pic>
        <p:nvPicPr>
          <p:cNvPr id="3" name="Picture 2"/>
          <p:cNvPicPr>
            <a:picLocks noChangeAspect="1"/>
          </p:cNvPicPr>
          <p:nvPr/>
        </p:nvPicPr>
        <p:blipFill>
          <a:blip r:embed="rId3"/>
          <a:stretch>
            <a:fillRect/>
          </a:stretch>
        </p:blipFill>
        <p:spPr>
          <a:xfrm>
            <a:off x="1593376" y="2200699"/>
            <a:ext cx="2619214" cy="2743200"/>
          </a:xfrm>
          <a:prstGeom prst="rect">
            <a:avLst/>
          </a:prstGeom>
          <a:ln>
            <a:solidFill>
              <a:schemeClr val="tx1"/>
            </a:solidFill>
          </a:ln>
        </p:spPr>
      </p:pic>
      <p:pic>
        <p:nvPicPr>
          <p:cNvPr id="4" name="Picture 3"/>
          <p:cNvPicPr>
            <a:picLocks noChangeAspect="1"/>
          </p:cNvPicPr>
          <p:nvPr/>
        </p:nvPicPr>
        <p:blipFill>
          <a:blip r:embed="rId4"/>
          <a:stretch>
            <a:fillRect/>
          </a:stretch>
        </p:blipFill>
        <p:spPr>
          <a:xfrm>
            <a:off x="4107976" y="3496099"/>
            <a:ext cx="2558060" cy="2743200"/>
          </a:xfrm>
          <a:prstGeom prst="rect">
            <a:avLst/>
          </a:prstGeom>
          <a:ln>
            <a:solidFill>
              <a:schemeClr val="tx1"/>
            </a:solidFill>
          </a:ln>
        </p:spPr>
      </p:pic>
      <p:pic>
        <p:nvPicPr>
          <p:cNvPr id="5" name="Picture 4"/>
          <p:cNvPicPr>
            <a:picLocks noChangeAspect="1"/>
          </p:cNvPicPr>
          <p:nvPr/>
        </p:nvPicPr>
        <p:blipFill>
          <a:blip r:embed="rId5"/>
          <a:stretch>
            <a:fillRect/>
          </a:stretch>
        </p:blipFill>
        <p:spPr>
          <a:xfrm>
            <a:off x="6497070" y="2200699"/>
            <a:ext cx="2868706" cy="1828800"/>
          </a:xfrm>
          <a:prstGeom prst="rect">
            <a:avLst/>
          </a:prstGeom>
          <a:ln>
            <a:solidFill>
              <a:schemeClr val="tx1"/>
            </a:solidFill>
          </a:ln>
        </p:spPr>
      </p:pic>
      <p:pic>
        <p:nvPicPr>
          <p:cNvPr id="6" name="Picture 5"/>
          <p:cNvPicPr>
            <a:picLocks noChangeAspect="1"/>
          </p:cNvPicPr>
          <p:nvPr/>
        </p:nvPicPr>
        <p:blipFill>
          <a:blip r:embed="rId6"/>
          <a:stretch>
            <a:fillRect/>
          </a:stretch>
        </p:blipFill>
        <p:spPr>
          <a:xfrm>
            <a:off x="7499234" y="4181900"/>
            <a:ext cx="2704743" cy="2253953"/>
          </a:xfrm>
          <a:prstGeom prst="rect">
            <a:avLst/>
          </a:prstGeom>
          <a:ln>
            <a:solidFill>
              <a:schemeClr val="tx1"/>
            </a:solidFill>
          </a:ln>
        </p:spPr>
      </p:pic>
      <p:cxnSp>
        <p:nvCxnSpPr>
          <p:cNvPr id="10" name="Straight Arrow Connector 9"/>
          <p:cNvCxnSpPr/>
          <p:nvPr/>
        </p:nvCxnSpPr>
        <p:spPr>
          <a:xfrm>
            <a:off x="3498376" y="3496099"/>
            <a:ext cx="942536" cy="6858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268748" y="3343699"/>
            <a:ext cx="658628" cy="8382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499234" y="3647939"/>
            <a:ext cx="494943" cy="83876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6">
            <a:extLst>
              <a:ext uri="{FF2B5EF4-FFF2-40B4-BE49-F238E27FC236}">
                <a16:creationId xmlns:a16="http://schemas.microsoft.com/office/drawing/2014/main" id="{5983473F-7B6E-3A66-55FB-E16BD33C956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6">
            <a:extLst>
              <a:ext uri="{FF2B5EF4-FFF2-40B4-BE49-F238E27FC236}">
                <a16:creationId xmlns:a16="http://schemas.microsoft.com/office/drawing/2014/main" id="{8AAB85D2-E7CC-76D7-3116-1CB0F4CB0CD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
        <p:nvSpPr>
          <p:cNvPr id="6" name="Title 5">
            <a:extLst>
              <a:ext uri="{FF2B5EF4-FFF2-40B4-BE49-F238E27FC236}">
                <a16:creationId xmlns:a16="http://schemas.microsoft.com/office/drawing/2014/main" id="{DD258754-192A-3152-62F9-2D97B67F8AC9}"/>
              </a:ext>
            </a:extLst>
          </p:cNvPr>
          <p:cNvSpPr>
            <a:spLocks noGrp="1"/>
          </p:cNvSpPr>
          <p:nvPr>
            <p:ph type="title"/>
          </p:nvPr>
        </p:nvSpPr>
        <p:spPr/>
        <p:txBody>
          <a:bodyPr/>
          <a:lstStyle/>
          <a:p>
            <a:r>
              <a:rPr lang="en-US" dirty="0"/>
              <a:t>Modified </a:t>
            </a:r>
            <a:r>
              <a:rPr lang="en-US" dirty="0" err="1"/>
              <a:t>Puls</a:t>
            </a:r>
            <a:r>
              <a:rPr lang="en-US" dirty="0"/>
              <a:t> Method</a:t>
            </a:r>
          </a:p>
        </p:txBody>
      </p:sp>
      <p:sp>
        <p:nvSpPr>
          <p:cNvPr id="7" name="Content Placeholder 6">
            <a:extLst>
              <a:ext uri="{FF2B5EF4-FFF2-40B4-BE49-F238E27FC236}">
                <a16:creationId xmlns:a16="http://schemas.microsoft.com/office/drawing/2014/main" id="{968F26FF-452F-6926-03E8-199BBF1A27B3}"/>
              </a:ext>
            </a:extLst>
          </p:cNvPr>
          <p:cNvSpPr>
            <a:spLocks noGrp="1"/>
          </p:cNvSpPr>
          <p:nvPr>
            <p:ph sz="half" idx="1"/>
          </p:nvPr>
        </p:nvSpPr>
        <p:spPr/>
        <p:txBody>
          <a:bodyPr/>
          <a:lstStyle/>
          <a:p>
            <a:pPr marL="0" indent="0" algn="ctr">
              <a:buNone/>
            </a:pPr>
            <a:r>
              <a:rPr lang="en-US" sz="4800" b="1" dirty="0"/>
              <a:t>Advantages</a:t>
            </a:r>
            <a:endParaRPr lang="en-US" sz="3600" b="1" dirty="0"/>
          </a:p>
          <a:p>
            <a:pPr lvl="0"/>
            <a:r>
              <a:rPr lang="en-US" sz="2800" b="1" u="sng" dirty="0"/>
              <a:t>Can</a:t>
            </a:r>
            <a:r>
              <a:rPr lang="en-US" sz="2800" dirty="0"/>
              <a:t> simulate backwater effects and impacts of hydraulic structures.</a:t>
            </a:r>
          </a:p>
          <a:p>
            <a:r>
              <a:rPr lang="en-US" sz="2800" b="1" u="sng" dirty="0"/>
              <a:t>Can</a:t>
            </a:r>
            <a:r>
              <a:rPr lang="en-US" sz="2800" dirty="0"/>
              <a:t> be used to produce accurate results within flat streams (bed slopes &lt; 2 ft/mi).</a:t>
            </a:r>
          </a:p>
          <a:p>
            <a:pPr lvl="0"/>
            <a:endParaRPr lang="en-US" sz="2800" b="1" u="sng" dirty="0"/>
          </a:p>
          <a:p>
            <a:endParaRPr lang="en-US" dirty="0"/>
          </a:p>
        </p:txBody>
      </p:sp>
      <p:sp>
        <p:nvSpPr>
          <p:cNvPr id="8" name="Content Placeholder 7">
            <a:extLst>
              <a:ext uri="{FF2B5EF4-FFF2-40B4-BE49-F238E27FC236}">
                <a16:creationId xmlns:a16="http://schemas.microsoft.com/office/drawing/2014/main" id="{1E5D9266-A79C-83C9-0AEE-E5823C7BA701}"/>
              </a:ext>
            </a:extLst>
          </p:cNvPr>
          <p:cNvSpPr>
            <a:spLocks noGrp="1"/>
          </p:cNvSpPr>
          <p:nvPr>
            <p:ph sz="half" idx="2"/>
          </p:nvPr>
        </p:nvSpPr>
        <p:spPr/>
        <p:txBody>
          <a:bodyPr/>
          <a:lstStyle/>
          <a:p>
            <a:pPr marL="0" indent="0" algn="ctr">
              <a:buNone/>
            </a:pPr>
            <a:r>
              <a:rPr lang="en-US" sz="4800" b="1" dirty="0"/>
              <a:t>Disadvantages</a:t>
            </a:r>
          </a:p>
          <a:p>
            <a:pPr lvl="0"/>
            <a:r>
              <a:rPr lang="en-US" sz="2800" dirty="0"/>
              <a:t>Requires hydraulic simulations to derive accurate storage vs. outflow relationships; consequently, this method can be difficult to parameterize and calibrate.</a:t>
            </a:r>
          </a:p>
          <a:p>
            <a:endParaRPr lang="en-US" dirty="0"/>
          </a:p>
        </p:txBody>
      </p:sp>
    </p:spTree>
    <p:extLst>
      <p:ext uri="{BB962C8B-B14F-4D97-AF65-F5344CB8AC3E}">
        <p14:creationId xmlns:p14="http://schemas.microsoft.com/office/powerpoint/2010/main" val="586558020"/>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FE512C-D094-411E-982A-3EAC8C4B302B}"/>
              </a:ext>
            </a:extLst>
          </p:cNvPr>
          <p:cNvPicPr>
            <a:picLocks noChangeAspect="1"/>
          </p:cNvPicPr>
          <p:nvPr/>
        </p:nvPicPr>
        <p:blipFill rotWithShape="1">
          <a:blip r:embed="rId3"/>
          <a:srcRect l="3509" t="10239" r="1741" b="15409"/>
          <a:stretch/>
        </p:blipFill>
        <p:spPr>
          <a:xfrm>
            <a:off x="6653288" y="2094931"/>
            <a:ext cx="4114800" cy="2699539"/>
          </a:xfrm>
          <a:prstGeom prst="rect">
            <a:avLst/>
          </a:prstGeom>
          <a:ln>
            <a:solidFill>
              <a:schemeClr val="tx1"/>
            </a:solidFill>
          </a:ln>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5" name="Content Placeholder 4">
            <a:extLst>
              <a:ext uri="{FF2B5EF4-FFF2-40B4-BE49-F238E27FC236}">
                <a16:creationId xmlns:a16="http://schemas.microsoft.com/office/drawing/2014/main" id="{7FCD04EF-04A6-7144-C288-F3D7DB163754}"/>
              </a:ext>
            </a:extLst>
          </p:cNvPr>
          <p:cNvSpPr>
            <a:spLocks noGrp="1"/>
          </p:cNvSpPr>
          <p:nvPr>
            <p:ph sz="half" idx="1"/>
          </p:nvPr>
        </p:nvSpPr>
        <p:spPr/>
        <p:txBody>
          <a:bodyPr>
            <a:normAutofit lnSpcReduction="10000"/>
          </a:bodyPr>
          <a:lstStyle/>
          <a:p>
            <a:r>
              <a:rPr lang="en-US" dirty="0"/>
              <a:t>For all hydrologic routing methods:</a:t>
            </a:r>
          </a:p>
          <a:p>
            <a:pPr lvl="1"/>
            <a:r>
              <a:rPr lang="en-US" dirty="0"/>
              <a:t>First, match rising limb of hydrograph</a:t>
            </a:r>
          </a:p>
          <a:p>
            <a:pPr lvl="1"/>
            <a:r>
              <a:rPr lang="en-US" dirty="0"/>
              <a:t>Then, match peak discharge</a:t>
            </a:r>
          </a:p>
          <a:p>
            <a:pPr lvl="1"/>
            <a:r>
              <a:rPr lang="en-US" dirty="0"/>
              <a:t>Finally, iterate to match rising limb, peak, and receding limb as best as possible</a:t>
            </a:r>
          </a:p>
          <a:p>
            <a:r>
              <a:rPr lang="en-US" b="1" u="sng" dirty="0"/>
              <a:t>Use multiple statistical metrics</a:t>
            </a:r>
          </a:p>
          <a:p>
            <a:pPr lvl="1"/>
            <a:r>
              <a:rPr lang="en-US" dirty="0"/>
              <a:t>Nash-Sutcliffe Efficiency</a:t>
            </a:r>
          </a:p>
          <a:p>
            <a:pPr lvl="1"/>
            <a:r>
              <a:rPr lang="en-US" dirty="0"/>
              <a:t>Ratio of the Root Mean Square Error to the Standard Deviation</a:t>
            </a:r>
          </a:p>
          <a:p>
            <a:pPr lvl="1"/>
            <a:r>
              <a:rPr lang="en-US" dirty="0"/>
              <a:t>Percent Bias</a:t>
            </a:r>
          </a:p>
          <a:p>
            <a:pPr lvl="1"/>
            <a:r>
              <a:rPr lang="en-US" dirty="0"/>
              <a:t>R</a:t>
            </a:r>
            <a:r>
              <a:rPr lang="en-US" baseline="30000" dirty="0"/>
              <a:t>2</a:t>
            </a:r>
          </a:p>
        </p:txBody>
      </p:sp>
      <p:grpSp>
        <p:nvGrpSpPr>
          <p:cNvPr id="2" name="Group 1">
            <a:extLst>
              <a:ext uri="{FF2B5EF4-FFF2-40B4-BE49-F238E27FC236}">
                <a16:creationId xmlns:a16="http://schemas.microsoft.com/office/drawing/2014/main" id="{203F0424-B669-401B-AE72-FD76141E7CE6}"/>
              </a:ext>
            </a:extLst>
          </p:cNvPr>
          <p:cNvGrpSpPr/>
          <p:nvPr/>
        </p:nvGrpSpPr>
        <p:grpSpPr>
          <a:xfrm>
            <a:off x="9167888" y="2209800"/>
            <a:ext cx="1371600" cy="762000"/>
            <a:chOff x="7391400" y="2514600"/>
            <a:chExt cx="1371600" cy="762000"/>
          </a:xfrm>
        </p:grpSpPr>
        <p:sp>
          <p:nvSpPr>
            <p:cNvPr id="8" name="Rectangle 7">
              <a:extLst>
                <a:ext uri="{FF2B5EF4-FFF2-40B4-BE49-F238E27FC236}">
                  <a16:creationId xmlns:a16="http://schemas.microsoft.com/office/drawing/2014/main" id="{B6291FEC-0D76-43A6-8602-6E1BA0AA5CF5}"/>
                </a:ext>
              </a:extLst>
            </p:cNvPr>
            <p:cNvSpPr/>
            <p:nvPr/>
          </p:nvSpPr>
          <p:spPr>
            <a:xfrm>
              <a:off x="7391400" y="2514600"/>
              <a:ext cx="1371600" cy="7620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a:p>
              <a:pPr indent="344488"/>
              <a:r>
                <a:rPr lang="en-US" sz="1600" dirty="0">
                  <a:solidFill>
                    <a:schemeClr val="tx1"/>
                  </a:solidFill>
                </a:rPr>
                <a:t>Obs. Flow</a:t>
              </a:r>
            </a:p>
          </p:txBody>
        </p:sp>
        <p:cxnSp>
          <p:nvCxnSpPr>
            <p:cNvPr id="9" name="Straight Connector 8">
              <a:extLst>
                <a:ext uri="{FF2B5EF4-FFF2-40B4-BE49-F238E27FC236}">
                  <a16:creationId xmlns:a16="http://schemas.microsoft.com/office/drawing/2014/main" id="{E376F120-A168-4C75-8199-C085814B1366}"/>
                </a:ext>
              </a:extLst>
            </p:cNvPr>
            <p:cNvCxnSpPr>
              <a:cxnSpLocks/>
            </p:cNvCxnSpPr>
            <p:nvPr/>
          </p:nvCxnSpPr>
          <p:spPr>
            <a:xfrm>
              <a:off x="7498080" y="2651760"/>
              <a:ext cx="274320" cy="0"/>
            </a:xfrm>
            <a:prstGeom prst="line">
              <a:avLst/>
            </a:prstGeom>
            <a:ln w="254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0B654EB-44F5-4F01-9F49-BD9402DF4B64}"/>
                </a:ext>
              </a:extLst>
            </p:cNvPr>
            <p:cNvCxnSpPr>
              <a:cxnSpLocks/>
            </p:cNvCxnSpPr>
            <p:nvPr/>
          </p:nvCxnSpPr>
          <p:spPr>
            <a:xfrm>
              <a:off x="7498080" y="2898648"/>
              <a:ext cx="274320" cy="0"/>
            </a:xfrm>
            <a:prstGeom prst="line">
              <a:avLst/>
            </a:prstGeom>
            <a:ln w="254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0228502-5EF2-4D9B-ADFF-69B581A8E896}"/>
                </a:ext>
              </a:extLst>
            </p:cNvPr>
            <p:cNvCxnSpPr>
              <a:cxnSpLocks/>
            </p:cNvCxnSpPr>
            <p:nvPr/>
          </p:nvCxnSpPr>
          <p:spPr>
            <a:xfrm>
              <a:off x="7498080" y="315468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A8E0C180-61B7-0153-C11C-BDFBE226590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3177885490"/>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3" name="Content Placeholder 2">
            <a:extLst>
              <a:ext uri="{FF2B5EF4-FFF2-40B4-BE49-F238E27FC236}">
                <a16:creationId xmlns:a16="http://schemas.microsoft.com/office/drawing/2014/main" id="{DC564FF5-18A0-55A6-83B7-CEF2CC2964DB}"/>
              </a:ext>
            </a:extLst>
          </p:cNvPr>
          <p:cNvSpPr>
            <a:spLocks noGrp="1"/>
          </p:cNvSpPr>
          <p:nvPr>
            <p:ph idx="1"/>
          </p:nvPr>
        </p:nvSpPr>
        <p:spPr/>
        <p:txBody>
          <a:bodyPr>
            <a:normAutofit/>
          </a:bodyPr>
          <a:lstStyle/>
          <a:p>
            <a:pPr>
              <a:lnSpc>
                <a:spcPct val="90000"/>
              </a:lnSpc>
            </a:pPr>
            <a:r>
              <a:rPr lang="en-US" sz="3200" dirty="0"/>
              <a:t>Discuss how hydrologic routing differs from hydraulic routing due to simplifications</a:t>
            </a:r>
          </a:p>
          <a:p>
            <a:pPr>
              <a:lnSpc>
                <a:spcPct val="90000"/>
              </a:lnSpc>
            </a:pPr>
            <a:r>
              <a:rPr lang="en-US" sz="3200" dirty="0"/>
              <a:t>Seven hydrologic routing methods are available within HEC-</a:t>
            </a:r>
            <a:r>
              <a:rPr lang="en-US" sz="3200" dirty="0" err="1"/>
              <a:t>ResSim</a:t>
            </a:r>
            <a:endParaRPr lang="en-US" sz="3200" dirty="0"/>
          </a:p>
          <a:p>
            <a:pPr>
              <a:lnSpc>
                <a:spcPct val="90000"/>
              </a:lnSpc>
            </a:pPr>
            <a:r>
              <a:rPr lang="en-US" sz="3200" dirty="0"/>
              <a:t>Detailed the Muskingum, Muskingum-</a:t>
            </a:r>
            <a:r>
              <a:rPr lang="en-US" sz="3200" dirty="0" err="1"/>
              <a:t>Cunge</a:t>
            </a:r>
            <a:r>
              <a:rPr lang="en-US" sz="3200" dirty="0"/>
              <a:t>, and Modified </a:t>
            </a:r>
            <a:r>
              <a:rPr lang="en-US" sz="3200" dirty="0" err="1"/>
              <a:t>Puls</a:t>
            </a:r>
            <a:r>
              <a:rPr lang="en-US" sz="3200" dirty="0"/>
              <a:t> methods</a:t>
            </a:r>
          </a:p>
          <a:p>
            <a:pPr lvl="1">
              <a:lnSpc>
                <a:spcPct val="90000"/>
              </a:lnSpc>
            </a:pPr>
            <a:r>
              <a:rPr lang="en-US" sz="2800" dirty="0"/>
              <a:t>Presented parameter estimation techniques and advantages/disadvantages for each method</a:t>
            </a:r>
          </a:p>
          <a:p>
            <a:pPr>
              <a:lnSpc>
                <a:spcPct val="90000"/>
              </a:lnSpc>
            </a:pPr>
            <a:r>
              <a:rPr lang="en-US" sz="3200" dirty="0"/>
              <a:t>Briefly discussed calibration techniques</a:t>
            </a:r>
          </a:p>
        </p:txBody>
      </p:sp>
      <p:sp>
        <p:nvSpPr>
          <p:cNvPr id="2" name="Slide Number Placeholder 6">
            <a:extLst>
              <a:ext uri="{FF2B5EF4-FFF2-40B4-BE49-F238E27FC236}">
                <a16:creationId xmlns:a16="http://schemas.microsoft.com/office/drawing/2014/main" id="{02D92E12-E700-FEB2-9091-66A13F5D1E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
            <a:extLst>
              <a:ext uri="{FF2B5EF4-FFF2-40B4-BE49-F238E27FC236}">
                <a16:creationId xmlns:a16="http://schemas.microsoft.com/office/drawing/2014/main" id="{847124EB-5952-4408-AC0B-9245DD1E079E}"/>
              </a:ext>
            </a:extLst>
          </p:cNvPr>
          <p:cNvSpPr>
            <a:spLocks noGrp="1" noChangeArrowheads="1"/>
          </p:cNvSpPr>
          <p:nvPr>
            <p:ph type="title"/>
          </p:nvPr>
        </p:nvSpPr>
        <p:spPr/>
        <p:txBody>
          <a:bodyPr>
            <a:normAutofit/>
          </a:bodyPr>
          <a:lstStyle/>
          <a:p>
            <a:r>
              <a:rPr lang="en-US" dirty="0"/>
              <a:t>Overland vs Open Channel Flow</a:t>
            </a:r>
            <a:endParaRPr lang="en-US" sz="5400" dirty="0"/>
          </a:p>
        </p:txBody>
      </p:sp>
      <p:pic>
        <p:nvPicPr>
          <p:cNvPr id="4" name="Content Placeholder 3">
            <a:extLst>
              <a:ext uri="{FF2B5EF4-FFF2-40B4-BE49-F238E27FC236}">
                <a16:creationId xmlns:a16="http://schemas.microsoft.com/office/drawing/2014/main" id="{E1D690EF-85AE-4B1D-1853-B7BA65EC8D80}"/>
              </a:ext>
            </a:extLst>
          </p:cNvPr>
          <p:cNvPicPr>
            <a:picLocks noGrp="1" noChangeAspect="1"/>
          </p:cNvPicPr>
          <p:nvPr>
            <p:ph sz="half" idx="1"/>
          </p:nvPr>
        </p:nvPicPr>
        <p:blipFill rotWithShape="1">
          <a:blip r:embed="rId3"/>
          <a:srcRect l="9612"/>
          <a:stretch/>
        </p:blipFill>
        <p:spPr>
          <a:xfrm>
            <a:off x="1040174" y="1681409"/>
            <a:ext cx="4777651" cy="3933333"/>
          </a:xfrm>
          <a:prstGeom prst="rect">
            <a:avLst/>
          </a:prstGeom>
        </p:spPr>
      </p:pic>
      <p:pic>
        <p:nvPicPr>
          <p:cNvPr id="5" name="Content Placeholder 4">
            <a:extLst>
              <a:ext uri="{FF2B5EF4-FFF2-40B4-BE49-F238E27FC236}">
                <a16:creationId xmlns:a16="http://schemas.microsoft.com/office/drawing/2014/main" id="{2E6B12C7-3290-179A-6407-233FD3614551}"/>
              </a:ext>
            </a:extLst>
          </p:cNvPr>
          <p:cNvPicPr>
            <a:picLocks noGrp="1" noChangeAspect="1"/>
          </p:cNvPicPr>
          <p:nvPr>
            <p:ph sz="half" idx="2"/>
          </p:nvPr>
        </p:nvPicPr>
        <p:blipFill>
          <a:blip r:embed="rId4"/>
          <a:stretch>
            <a:fillRect/>
          </a:stretch>
        </p:blipFill>
        <p:spPr>
          <a:xfrm>
            <a:off x="6172200" y="1321561"/>
            <a:ext cx="5181600" cy="4653028"/>
          </a:xfrm>
          <a:prstGeom prst="rect">
            <a:avLst/>
          </a:prstGeom>
        </p:spPr>
      </p:pic>
      <p:sp>
        <p:nvSpPr>
          <p:cNvPr id="13" name="Slide Number Placeholder 6">
            <a:extLst>
              <a:ext uri="{FF2B5EF4-FFF2-40B4-BE49-F238E27FC236}">
                <a16:creationId xmlns:a16="http://schemas.microsoft.com/office/drawing/2014/main" id="{56FC599A-19D8-651E-D81A-1FBC94E96D8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a16="http://schemas.microsoft.com/office/drawing/2014/main" id="{0D19836C-B4A6-4F94-93D7-6EF864CBA19C}"/>
              </a:ext>
            </a:extLst>
          </p:cNvPr>
          <p:cNvSpPr>
            <a:spLocks noGrp="1" noChangeArrowheads="1"/>
          </p:cNvSpPr>
          <p:nvPr>
            <p:ph type="title"/>
          </p:nvPr>
        </p:nvSpPr>
        <p:spPr/>
        <p:txBody>
          <a:bodyPr>
            <a:normAutofit/>
          </a:bodyPr>
          <a:lstStyle/>
          <a:p>
            <a:r>
              <a:rPr lang="en-US" dirty="0"/>
              <a:t>Reach Routing</a:t>
            </a:r>
            <a:endParaRPr lang="en-US" sz="5400" dirty="0"/>
          </a:p>
        </p:txBody>
      </p:sp>
      <p:sp>
        <p:nvSpPr>
          <p:cNvPr id="2" name="Slide Number Placeholder 6">
            <a:extLst>
              <a:ext uri="{FF2B5EF4-FFF2-40B4-BE49-F238E27FC236}">
                <a16:creationId xmlns:a16="http://schemas.microsoft.com/office/drawing/2014/main" id="{26CD8ED5-14E8-2123-7D19-87EBE7C6A76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graphicFrame>
        <p:nvGraphicFramePr>
          <p:cNvPr id="4" name="Object 4">
            <a:extLst>
              <a:ext uri="{FF2B5EF4-FFF2-40B4-BE49-F238E27FC236}">
                <a16:creationId xmlns:a16="http://schemas.microsoft.com/office/drawing/2014/main" id="{0F347083-248D-F517-5724-B3D5D6F899DD}"/>
              </a:ext>
            </a:extLst>
          </p:cNvPr>
          <p:cNvGraphicFramePr>
            <a:graphicFrameLocks noGrp="1" noChangeAspect="1"/>
          </p:cNvGraphicFramePr>
          <p:nvPr>
            <p:ph idx="1"/>
            <p:extLst>
              <p:ext uri="{D42A27DB-BD31-4B8C-83A1-F6EECF244321}">
                <p14:modId xmlns:p14="http://schemas.microsoft.com/office/powerpoint/2010/main" val="473381197"/>
              </p:ext>
            </p:extLst>
          </p:nvPr>
        </p:nvGraphicFramePr>
        <p:xfrm>
          <a:off x="2127914" y="1027814"/>
          <a:ext cx="7936172" cy="5312863"/>
        </p:xfrm>
        <a:graphic>
          <a:graphicData uri="http://schemas.openxmlformats.org/presentationml/2006/ole">
            <mc:AlternateContent xmlns:mc="http://schemas.openxmlformats.org/markup-compatibility/2006">
              <mc:Choice xmlns:v="urn:schemas-microsoft-com:vml" Requires="v">
                <p:oleObj name="Document" r:id="rId3" imgW="5705640" imgH="3819600" progId="">
                  <p:embed/>
                </p:oleObj>
              </mc:Choice>
              <mc:Fallback>
                <p:oleObj name="Document" r:id="rId3" imgW="5705640" imgH="3819600" progId="">
                  <p:embed/>
                  <p:pic>
                    <p:nvPicPr>
                      <p:cNvPr id="512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7914" y="1027814"/>
                        <a:ext cx="7936172" cy="5312863"/>
                      </a:xfrm>
                      <a:prstGeom prst="rect">
                        <a:avLst/>
                      </a:prstGeom>
                      <a:noFill/>
                      <a:ln>
                        <a:noFill/>
                      </a:ln>
                      <a:effec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US" dirty="0"/>
              <a:t>Hydraulic and Hydrologic Routing</a:t>
            </a:r>
            <a:endParaRPr lang="en-US" sz="5400" dirty="0"/>
          </a:p>
        </p:txBody>
      </p:sp>
      <p:sp>
        <p:nvSpPr>
          <p:cNvPr id="9219" name="Rectangle 3"/>
          <p:cNvSpPr>
            <a:spLocks noGrp="1" noChangeArrowheads="1"/>
          </p:cNvSpPr>
          <p:nvPr>
            <p:ph sz="half" idx="1"/>
          </p:nvPr>
        </p:nvSpPr>
        <p:spPr/>
        <p:txBody>
          <a:bodyPr>
            <a:normAutofit lnSpcReduction="10000"/>
          </a:bodyPr>
          <a:lstStyle/>
          <a:p>
            <a:pPr>
              <a:lnSpc>
                <a:spcPct val="90000"/>
              </a:lnSpc>
            </a:pPr>
            <a:r>
              <a:rPr lang="en-US" sz="3200" dirty="0"/>
              <a:t>Hydraulic Routing</a:t>
            </a:r>
          </a:p>
          <a:p>
            <a:pPr lvl="1">
              <a:lnSpc>
                <a:spcPct val="90000"/>
              </a:lnSpc>
            </a:pPr>
            <a:r>
              <a:rPr lang="en-US" sz="2800" dirty="0"/>
              <a:t>Based on Solutions of Partial Differential Eqns.</a:t>
            </a:r>
          </a:p>
          <a:p>
            <a:pPr lvl="1">
              <a:lnSpc>
                <a:spcPct val="90000"/>
              </a:lnSpc>
            </a:pPr>
            <a:r>
              <a:rPr lang="en-US" sz="2800" dirty="0"/>
              <a:t>St. </a:t>
            </a:r>
            <a:r>
              <a:rPr lang="en-US" sz="2800" dirty="0" err="1"/>
              <a:t>Venant</a:t>
            </a:r>
            <a:r>
              <a:rPr lang="en-US" sz="2800" dirty="0"/>
              <a:t> equations (Dynamic Wave Eqns.)</a:t>
            </a:r>
          </a:p>
          <a:p>
            <a:pPr lvl="2">
              <a:lnSpc>
                <a:spcPct val="90000"/>
              </a:lnSpc>
            </a:pPr>
            <a:r>
              <a:rPr lang="en-US" sz="2400" dirty="0"/>
              <a:t>Continuity Equation</a:t>
            </a:r>
          </a:p>
          <a:p>
            <a:pPr lvl="2">
              <a:lnSpc>
                <a:spcPct val="90000"/>
              </a:lnSpc>
            </a:pPr>
            <a:r>
              <a:rPr lang="en-US" sz="2400" dirty="0"/>
              <a:t>Momentum Equation</a:t>
            </a:r>
          </a:p>
          <a:p>
            <a:pPr>
              <a:lnSpc>
                <a:spcPct val="90000"/>
              </a:lnSpc>
            </a:pPr>
            <a:r>
              <a:rPr lang="en-US" sz="3200" dirty="0"/>
              <a:t>Hydrologic Routing</a:t>
            </a:r>
          </a:p>
          <a:p>
            <a:pPr lvl="1">
              <a:lnSpc>
                <a:spcPct val="90000"/>
              </a:lnSpc>
            </a:pPr>
            <a:r>
              <a:rPr lang="en-US" sz="2800" dirty="0"/>
              <a:t>Continuity Equation</a:t>
            </a:r>
          </a:p>
          <a:p>
            <a:pPr lvl="1">
              <a:lnSpc>
                <a:spcPct val="90000"/>
              </a:lnSpc>
            </a:pPr>
            <a:r>
              <a:rPr lang="en-US" sz="2800" dirty="0"/>
              <a:t>Momentum Equation or Storage-Discharge Relationship</a:t>
            </a:r>
          </a:p>
        </p:txBody>
      </p:sp>
      <p:sp>
        <p:nvSpPr>
          <p:cNvPr id="2" name="Slide Number Placeholder 6">
            <a:extLst>
              <a:ext uri="{FF2B5EF4-FFF2-40B4-BE49-F238E27FC236}">
                <a16:creationId xmlns:a16="http://schemas.microsoft.com/office/drawing/2014/main" id="{21647FC4-4B31-BC18-D2DF-7BACBC2124F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pic>
        <p:nvPicPr>
          <p:cNvPr id="4" name="Picture 2" descr="river confluence">
            <a:extLst>
              <a:ext uri="{FF2B5EF4-FFF2-40B4-BE49-F238E27FC236}">
                <a16:creationId xmlns:a16="http://schemas.microsoft.com/office/drawing/2014/main" id="{E4CA6790-993B-482C-6000-41DF6A4E1F27}"/>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381750" y="2081213"/>
            <a:ext cx="4762500" cy="3133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r>
              <a:rPr lang="en-US" dirty="0"/>
              <a:t>St. </a:t>
            </a:r>
            <a:r>
              <a:rPr lang="en-US" dirty="0" err="1"/>
              <a:t>Venant</a:t>
            </a:r>
            <a:r>
              <a:rPr lang="en-US" dirty="0"/>
              <a:t> Equations</a:t>
            </a:r>
            <a:endParaRPr lang="en-US" sz="5400" dirty="0"/>
          </a:p>
        </p:txBody>
      </p:sp>
      <p:sp>
        <p:nvSpPr>
          <p:cNvPr id="13315" name="Rectangle 3"/>
          <p:cNvSpPr>
            <a:spLocks noGrp="1" noChangeArrowheads="1"/>
          </p:cNvSpPr>
          <p:nvPr>
            <p:ph sz="half" idx="1"/>
          </p:nvPr>
        </p:nvSpPr>
        <p:spPr/>
        <p:txBody>
          <a:bodyPr>
            <a:normAutofit/>
          </a:bodyPr>
          <a:lstStyle/>
          <a:p>
            <a:pPr marL="457200" lvl="1" indent="0">
              <a:buNone/>
            </a:pPr>
            <a:endParaRPr lang="en-US" sz="3200" dirty="0"/>
          </a:p>
          <a:p>
            <a:pPr lvl="1"/>
            <a:r>
              <a:rPr lang="en-US" sz="3200" dirty="0"/>
              <a:t>Continuity</a:t>
            </a:r>
          </a:p>
          <a:p>
            <a:pPr lvl="1"/>
            <a:endParaRPr lang="en-US" sz="3200" dirty="0"/>
          </a:p>
          <a:p>
            <a:pPr lvl="1"/>
            <a:endParaRPr lang="en-US" sz="3200" dirty="0"/>
          </a:p>
          <a:p>
            <a:pPr lvl="1"/>
            <a:endParaRPr lang="en-US" sz="3200" dirty="0"/>
          </a:p>
          <a:p>
            <a:pPr lvl="1"/>
            <a:r>
              <a:rPr lang="en-US" sz="3200" dirty="0"/>
              <a:t>Momentum</a:t>
            </a:r>
          </a:p>
        </p:txBody>
      </p:sp>
      <p:pic>
        <p:nvPicPr>
          <p:cNvPr id="7" name="Content Placeholder 6" descr="A picture containing building, concrete, cement, outdoor&#10;&#10;Description automatically generated">
            <a:extLst>
              <a:ext uri="{FF2B5EF4-FFF2-40B4-BE49-F238E27FC236}">
                <a16:creationId xmlns:a16="http://schemas.microsoft.com/office/drawing/2014/main" id="{0722DA60-CFE8-B021-A542-AB5D5F062033}"/>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12313" t="14418"/>
          <a:stretch/>
        </p:blipFill>
        <p:spPr>
          <a:xfrm>
            <a:off x="6288504" y="1733263"/>
            <a:ext cx="5065296" cy="3707784"/>
          </a:xfrm>
        </p:spPr>
      </p:pic>
      <p:graphicFrame>
        <p:nvGraphicFramePr>
          <p:cNvPr id="13316" name="Object 4"/>
          <p:cNvGraphicFramePr>
            <a:graphicFrameLocks noChangeAspect="1"/>
          </p:cNvGraphicFramePr>
          <p:nvPr>
            <p:extLst>
              <p:ext uri="{D42A27DB-BD31-4B8C-83A1-F6EECF244321}">
                <p14:modId xmlns:p14="http://schemas.microsoft.com/office/powerpoint/2010/main" val="988833182"/>
              </p:ext>
            </p:extLst>
          </p:nvPr>
        </p:nvGraphicFramePr>
        <p:xfrm>
          <a:off x="1971862" y="2265295"/>
          <a:ext cx="3073977" cy="766203"/>
        </p:xfrm>
        <a:graphic>
          <a:graphicData uri="http://schemas.openxmlformats.org/presentationml/2006/ole">
            <mc:AlternateContent xmlns:mc="http://schemas.openxmlformats.org/markup-compatibility/2006">
              <mc:Choice xmlns:v="urn:schemas-microsoft-com:vml" Requires="v">
                <p:oleObj name="MathType Equation" r:id="rId4" imgW="1574640" imgH="393480" progId="Equation">
                  <p:embed/>
                </p:oleObj>
              </mc:Choice>
              <mc:Fallback>
                <p:oleObj name="MathType Equation" r:id="rId4" imgW="1574640" imgH="393480" progId="Equation">
                  <p:embed/>
                  <p:pic>
                    <p:nvPicPr>
                      <p:cNvPr id="1331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1862" y="2265295"/>
                        <a:ext cx="3073977" cy="76620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319" name="Object 7"/>
          <p:cNvGraphicFramePr>
            <a:graphicFrameLocks noChangeAspect="1"/>
          </p:cNvGraphicFramePr>
          <p:nvPr>
            <p:extLst>
              <p:ext uri="{D42A27DB-BD31-4B8C-83A1-F6EECF244321}">
                <p14:modId xmlns:p14="http://schemas.microsoft.com/office/powerpoint/2010/main" val="1579443130"/>
              </p:ext>
            </p:extLst>
          </p:nvPr>
        </p:nvGraphicFramePr>
        <p:xfrm>
          <a:off x="1971862" y="4229109"/>
          <a:ext cx="3459307" cy="785813"/>
        </p:xfrm>
        <a:graphic>
          <a:graphicData uri="http://schemas.openxmlformats.org/presentationml/2006/ole">
            <mc:AlternateContent xmlns:mc="http://schemas.openxmlformats.org/markup-compatibility/2006">
              <mc:Choice xmlns:v="urn:schemas-microsoft-com:vml" Requires="v">
                <p:oleObj name="Equation" r:id="rId6" imgW="1790640" imgH="419040" progId="Equation.3">
                  <p:embed/>
                </p:oleObj>
              </mc:Choice>
              <mc:Fallback>
                <p:oleObj name="Equation" r:id="rId6" imgW="1790640" imgH="419040" progId="Equation.3">
                  <p:embed/>
                  <p:pic>
                    <p:nvPicPr>
                      <p:cNvPr id="13319"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1862" y="4229109"/>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2" name="Slide Number Placeholder 6">
            <a:extLst>
              <a:ext uri="{FF2B5EF4-FFF2-40B4-BE49-F238E27FC236}">
                <a16:creationId xmlns:a16="http://schemas.microsoft.com/office/drawing/2014/main" id="{86491555-B9BB-CB94-BF13-D519A6D14D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pPr eaLnBrk="1" hangingPunct="1"/>
            <a:r>
              <a:rPr lang="en-US" dirty="0"/>
              <a:t>Available Routing Methods</a:t>
            </a:r>
          </a:p>
        </p:txBody>
      </p:sp>
      <p:sp>
        <p:nvSpPr>
          <p:cNvPr id="8" name="Content Placeholder 7">
            <a:extLst>
              <a:ext uri="{FF2B5EF4-FFF2-40B4-BE49-F238E27FC236}">
                <a16:creationId xmlns:a16="http://schemas.microsoft.com/office/drawing/2014/main" id="{8BB244C5-1166-0151-3B03-32D107B8339D}"/>
              </a:ext>
            </a:extLst>
          </p:cNvPr>
          <p:cNvSpPr>
            <a:spLocks noGrp="1"/>
          </p:cNvSpPr>
          <p:nvPr>
            <p:ph sz="half" idx="1"/>
          </p:nvPr>
        </p:nvSpPr>
        <p:spPr/>
        <p:txBody>
          <a:bodyPr/>
          <a:lstStyle/>
          <a:p>
            <a:r>
              <a:rPr lang="en-US" sz="2800" dirty="0"/>
              <a:t>Coefficient</a:t>
            </a:r>
          </a:p>
          <a:p>
            <a:r>
              <a:rPr lang="en-US" sz="2800" b="1" dirty="0"/>
              <a:t>Muskingum</a:t>
            </a:r>
          </a:p>
          <a:p>
            <a:r>
              <a:rPr lang="en-US" sz="2800" b="1" dirty="0"/>
              <a:t>Muskingum-</a:t>
            </a:r>
            <a:r>
              <a:rPr lang="en-US" sz="2800" b="1" dirty="0" err="1"/>
              <a:t>Cunge</a:t>
            </a:r>
            <a:endParaRPr lang="en-US" sz="2800" b="1" dirty="0"/>
          </a:p>
          <a:p>
            <a:pPr lvl="1"/>
            <a:r>
              <a:rPr lang="en-US" sz="2400" b="1" dirty="0"/>
              <a:t>8-pt Channel</a:t>
            </a:r>
          </a:p>
          <a:p>
            <a:pPr lvl="1"/>
            <a:r>
              <a:rPr lang="en-US" sz="2400" b="1" dirty="0"/>
              <a:t>Prismatic Channel</a:t>
            </a:r>
          </a:p>
          <a:p>
            <a:r>
              <a:rPr lang="en-US" sz="2800" b="1" dirty="0"/>
              <a:t>Modified </a:t>
            </a:r>
            <a:r>
              <a:rPr lang="en-US" sz="2800" b="1" dirty="0" err="1"/>
              <a:t>Puls</a:t>
            </a:r>
            <a:endParaRPr lang="en-US" sz="2800" b="1" dirty="0"/>
          </a:p>
          <a:p>
            <a:r>
              <a:rPr lang="en-US" sz="2800" dirty="0"/>
              <a:t>SSARR</a:t>
            </a:r>
          </a:p>
          <a:p>
            <a:r>
              <a:rPr lang="en-US" sz="2800" dirty="0"/>
              <a:t>Working R&amp;D</a:t>
            </a:r>
          </a:p>
          <a:p>
            <a:r>
              <a:rPr lang="en-US" sz="2800" dirty="0"/>
              <a:t>Variable Lag and K</a:t>
            </a:r>
          </a:p>
        </p:txBody>
      </p:sp>
      <p:sp>
        <p:nvSpPr>
          <p:cNvPr id="2" name="Slide Number Placeholder 6">
            <a:extLst>
              <a:ext uri="{FF2B5EF4-FFF2-40B4-BE49-F238E27FC236}">
                <a16:creationId xmlns:a16="http://schemas.microsoft.com/office/drawing/2014/main" id="{079DF69B-79CD-6F55-8456-D7660974E42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pic>
        <p:nvPicPr>
          <p:cNvPr id="11" name="Content Placeholder 10">
            <a:extLst>
              <a:ext uri="{FF2B5EF4-FFF2-40B4-BE49-F238E27FC236}">
                <a16:creationId xmlns:a16="http://schemas.microsoft.com/office/drawing/2014/main" id="{F165E836-2CD8-B633-7474-79A12513D68E}"/>
              </a:ext>
            </a:extLst>
          </p:cNvPr>
          <p:cNvPicPr>
            <a:picLocks noGrp="1" noChangeAspect="1"/>
          </p:cNvPicPr>
          <p:nvPr>
            <p:ph sz="half" idx="2"/>
          </p:nvPr>
        </p:nvPicPr>
        <p:blipFill>
          <a:blip r:embed="rId3"/>
          <a:stretch>
            <a:fillRect/>
          </a:stretch>
        </p:blipFill>
        <p:spPr>
          <a:xfrm>
            <a:off x="6654320" y="1119188"/>
            <a:ext cx="4217359" cy="5057775"/>
          </a:xfrm>
          <a:prstGeom prst="rect">
            <a:avLst/>
          </a:prstGeom>
        </p:spPr>
      </p:pic>
    </p:spTree>
    <p:extLst>
      <p:ext uri="{BB962C8B-B14F-4D97-AF65-F5344CB8AC3E}">
        <p14:creationId xmlns:p14="http://schemas.microsoft.com/office/powerpoint/2010/main" val="10642327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r>
              <a:rPr lang="en-US" dirty="0"/>
              <a:t>Muskingum Method</a:t>
            </a:r>
            <a:endParaRPr lang="en-US" sz="5400" dirty="0"/>
          </a:p>
        </p:txBody>
      </p:sp>
      <p:sp>
        <p:nvSpPr>
          <p:cNvPr id="3" name="Content Placeholder 2">
            <a:extLst>
              <a:ext uri="{FF2B5EF4-FFF2-40B4-BE49-F238E27FC236}">
                <a16:creationId xmlns:a16="http://schemas.microsoft.com/office/drawing/2014/main" id="{51167843-5EFE-EA45-5D8D-24C6A3891747}"/>
              </a:ext>
            </a:extLst>
          </p:cNvPr>
          <p:cNvSpPr>
            <a:spLocks noGrp="1"/>
          </p:cNvSpPr>
          <p:nvPr>
            <p:ph sz="half" idx="1"/>
          </p:nvPr>
        </p:nvSpPr>
        <p:spPr/>
        <p:txBody>
          <a:bodyPr>
            <a:normAutofit lnSpcReduction="10000"/>
          </a:bodyPr>
          <a:lstStyle/>
          <a:p>
            <a:r>
              <a:rPr lang="en-US" dirty="0"/>
              <a:t>Developed to accommodate the looped relationship between storage and outflow that exists in rivers</a:t>
            </a:r>
          </a:p>
          <a:p>
            <a:r>
              <a:rPr lang="en-US" dirty="0"/>
              <a:t>Relationship between storage and discharge at the outlet is not a unique relationship, it is looped </a:t>
            </a:r>
          </a:p>
          <a:p>
            <a:r>
              <a:rPr lang="en-US" dirty="0"/>
              <a:t>For a more in-depth discussion of this method, see: </a:t>
            </a:r>
            <a:r>
              <a:rPr lang="en-US" dirty="0">
                <a:hlinkClick r:id="rId3"/>
              </a:rPr>
              <a:t>https://youtu.be/AhifqyHKliY</a:t>
            </a:r>
            <a:endParaRPr lang="en-US" dirty="0"/>
          </a:p>
          <a:p>
            <a:r>
              <a:rPr lang="en-US" dirty="0">
                <a:hlinkClick r:id="rId4"/>
              </a:rPr>
              <a:t>Example Application</a:t>
            </a:r>
            <a:endParaRPr lang="en-US" dirty="0"/>
          </a:p>
        </p:txBody>
      </p:sp>
      <p:sp>
        <p:nvSpPr>
          <p:cNvPr id="2" name="Slide Number Placeholder 6">
            <a:extLst>
              <a:ext uri="{FF2B5EF4-FFF2-40B4-BE49-F238E27FC236}">
                <a16:creationId xmlns:a16="http://schemas.microsoft.com/office/drawing/2014/main" id="{0BBA5FA7-8A7A-33B8-C22B-ECFD4434B87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pic>
        <p:nvPicPr>
          <p:cNvPr id="5" name="Content Placeholder 4">
            <a:extLst>
              <a:ext uri="{FF2B5EF4-FFF2-40B4-BE49-F238E27FC236}">
                <a16:creationId xmlns:a16="http://schemas.microsoft.com/office/drawing/2014/main" id="{16DC3CA1-3CCD-8FF7-C905-41305D25B266}"/>
              </a:ext>
            </a:extLst>
          </p:cNvPr>
          <p:cNvPicPr>
            <a:picLocks noGrp="1" noChangeAspect="1" noChangeArrowheads="1"/>
          </p:cNvPicPr>
          <p:nvPr>
            <p:ph sz="half" idx="2"/>
          </p:nvPr>
        </p:nvPicPr>
        <p:blipFill rotWithShape="1">
          <a:blip r:embed="rId5" cstate="print"/>
          <a:srcRect l="2222" t="6617" r="15557"/>
          <a:stretch/>
        </p:blipFill>
        <p:spPr bwMode="auto">
          <a:xfrm>
            <a:off x="6707875" y="1385671"/>
            <a:ext cx="3910084" cy="3940519"/>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noFill/>
        </p:spPr>
        <p:txBody>
          <a:bodyPr/>
          <a:lstStyle/>
          <a:p>
            <a:pPr eaLnBrk="1" hangingPunct="1"/>
            <a:r>
              <a:rPr lang="en-US" dirty="0"/>
              <a:t>Muskingum Method – Example</a:t>
            </a:r>
          </a:p>
        </p:txBody>
      </p:sp>
      <p:sp>
        <p:nvSpPr>
          <p:cNvPr id="2" name="Slide Number Placeholder 6">
            <a:extLst>
              <a:ext uri="{FF2B5EF4-FFF2-40B4-BE49-F238E27FC236}">
                <a16:creationId xmlns:a16="http://schemas.microsoft.com/office/drawing/2014/main" id="{52A7FCC4-932C-A8EF-1273-4C011AF4613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pic>
        <p:nvPicPr>
          <p:cNvPr id="6" name="Content Placeholder 5">
            <a:extLst>
              <a:ext uri="{FF2B5EF4-FFF2-40B4-BE49-F238E27FC236}">
                <a16:creationId xmlns:a16="http://schemas.microsoft.com/office/drawing/2014/main" id="{99773487-4050-3B25-FCB3-1C0F76BB1222}"/>
              </a:ext>
            </a:extLst>
          </p:cNvPr>
          <p:cNvPicPr>
            <a:picLocks noGrp="1" noChangeAspect="1"/>
          </p:cNvPicPr>
          <p:nvPr>
            <p:ph sz="half" idx="1"/>
          </p:nvPr>
        </p:nvPicPr>
        <p:blipFill rotWithShape="1">
          <a:blip r:embed="rId3"/>
          <a:srcRect l="285" t="1324" r="-1"/>
          <a:stretch/>
        </p:blipFill>
        <p:spPr>
          <a:xfrm>
            <a:off x="1549023" y="2225761"/>
            <a:ext cx="3643956" cy="2803439"/>
          </a:xfrm>
          <a:prstGeom prst="rect">
            <a:avLst/>
          </a:prstGeom>
          <a:ln>
            <a:solidFill>
              <a:schemeClr val="tx1"/>
            </a:solidFill>
          </a:ln>
        </p:spPr>
      </p:pic>
      <p:pic>
        <p:nvPicPr>
          <p:cNvPr id="8" name="Picture 7">
            <a:extLst>
              <a:ext uri="{FF2B5EF4-FFF2-40B4-BE49-F238E27FC236}">
                <a16:creationId xmlns:a16="http://schemas.microsoft.com/office/drawing/2014/main" id="{0920C305-EC08-891E-CAFD-7B26ABEB6693}"/>
              </a:ext>
            </a:extLst>
          </p:cNvPr>
          <p:cNvPicPr>
            <a:picLocks noChangeAspect="1"/>
          </p:cNvPicPr>
          <p:nvPr/>
        </p:nvPicPr>
        <p:blipFill rotWithShape="1">
          <a:blip r:embed="rId4"/>
          <a:srcRect l="4712" t="10370" r="2486" b="17427"/>
          <a:stretch/>
        </p:blipFill>
        <p:spPr>
          <a:xfrm>
            <a:off x="6248400" y="2225761"/>
            <a:ext cx="4283033" cy="2803439"/>
          </a:xfrm>
          <a:prstGeom prst="rect">
            <a:avLst/>
          </a:prstGeom>
          <a:ln>
            <a:solidFill>
              <a:schemeClr val="tx1"/>
            </a:solidFill>
          </a:ln>
        </p:spPr>
      </p:pic>
      <p:grpSp>
        <p:nvGrpSpPr>
          <p:cNvPr id="10" name="Group 9">
            <a:extLst>
              <a:ext uri="{FF2B5EF4-FFF2-40B4-BE49-F238E27FC236}">
                <a16:creationId xmlns:a16="http://schemas.microsoft.com/office/drawing/2014/main" id="{BED23078-F791-9C16-31F0-57C37A1DDE03}"/>
              </a:ext>
            </a:extLst>
          </p:cNvPr>
          <p:cNvGrpSpPr/>
          <p:nvPr/>
        </p:nvGrpSpPr>
        <p:grpSpPr>
          <a:xfrm>
            <a:off x="9100784" y="2376984"/>
            <a:ext cx="1219198" cy="609600"/>
            <a:chOff x="7439465" y="2484120"/>
            <a:chExt cx="1219198" cy="609600"/>
          </a:xfrm>
        </p:grpSpPr>
        <p:sp>
          <p:nvSpPr>
            <p:cNvPr id="15" name="Rectangle 14">
              <a:extLst>
                <a:ext uri="{FF2B5EF4-FFF2-40B4-BE49-F238E27FC236}">
                  <a16:creationId xmlns:a16="http://schemas.microsoft.com/office/drawing/2014/main" id="{8BD34C75-76DE-A206-95F3-3DF6F2C5DC39}"/>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16" name="Straight Connector 15">
              <a:extLst>
                <a:ext uri="{FF2B5EF4-FFF2-40B4-BE49-F238E27FC236}">
                  <a16:creationId xmlns:a16="http://schemas.microsoft.com/office/drawing/2014/main" id="{794E46E4-9B92-A7FB-6C3A-AF3A086DC819}"/>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53DA58E-CD0D-5D91-AF5E-E110C5B4FA8C}"/>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4227</TotalTime>
  <Words>4106</Words>
  <Application>Microsoft Office PowerPoint</Application>
  <PresentationFormat>Widescreen</PresentationFormat>
  <Paragraphs>371</Paragraphs>
  <Slides>29</Slides>
  <Notes>29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4</vt:i4>
      </vt:variant>
      <vt:variant>
        <vt:lpstr>Slide Titles</vt:lpstr>
      </vt:variant>
      <vt:variant>
        <vt:i4>29</vt:i4>
      </vt:variant>
    </vt:vector>
  </HeadingPairs>
  <TitlesOfParts>
    <vt:vector size="38" baseType="lpstr">
      <vt:lpstr>Arial</vt:lpstr>
      <vt:lpstr>Calibri</vt:lpstr>
      <vt:lpstr>Calibri Light</vt:lpstr>
      <vt:lpstr>Cambria Math</vt:lpstr>
      <vt:lpstr>Office Theme</vt:lpstr>
      <vt:lpstr>Document</vt:lpstr>
      <vt:lpstr>MathType Equation</vt:lpstr>
      <vt:lpstr>Equation</vt:lpstr>
      <vt:lpstr>Bitmap Image</vt:lpstr>
      <vt:lpstr>Routing Methods within HEC-ResSim</vt:lpstr>
      <vt:lpstr>Objectives</vt:lpstr>
      <vt:lpstr>Overland vs Open Channel Flow</vt:lpstr>
      <vt:lpstr>Reach Routing</vt:lpstr>
      <vt:lpstr>Hydraulic and Hydrologic Routing</vt:lpstr>
      <vt:lpstr>St. Venant Equations</vt:lpstr>
      <vt:lpstr>Available Routing Methods</vt:lpstr>
      <vt:lpstr>Muskingum Method</vt:lpstr>
      <vt:lpstr>Muskingum Method – Example</vt:lpstr>
      <vt:lpstr>Parameter Estimation – K</vt:lpstr>
      <vt:lpstr>Parameter Estimation – K</vt:lpstr>
      <vt:lpstr>Parameter Estimation – X</vt:lpstr>
      <vt:lpstr>Parameter Estimation – No. Subreaches</vt:lpstr>
      <vt:lpstr>Muskingum Method</vt:lpstr>
      <vt:lpstr>Muskingum-Cunge Method</vt:lpstr>
      <vt:lpstr>Muskingum-Cunge Method – Example</vt:lpstr>
      <vt:lpstr>Parameter Estimation – Reach Length and Friction Slope</vt:lpstr>
      <vt:lpstr>Parameter Estimation – Manning’s Roughness</vt:lpstr>
      <vt:lpstr>Parameter Estimation – Cross Section Shape</vt:lpstr>
      <vt:lpstr>Muskingum-Cunge Method</vt:lpstr>
      <vt:lpstr>Modified Puls Method</vt:lpstr>
      <vt:lpstr>Modified Puls Method</vt:lpstr>
      <vt:lpstr>Modified Puls Method</vt:lpstr>
      <vt:lpstr>Modified Puls Method – Example</vt:lpstr>
      <vt:lpstr>Parameter Estimation – Storage-Outflow Curves</vt:lpstr>
      <vt:lpstr>Parameter Estimation – Storage-Outflow Curves</vt:lpstr>
      <vt:lpstr>Modified Puls Method</vt:lpstr>
      <vt:lpstr>Calibration Techniques</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in Stage-Discharge Relationships</dc:title>
  <dc:creator>Ackerman, Cameron T CIV USARMY CEIWR-HEC (USA)</dc:creator>
  <cp:lastModifiedBy>Bartles, Michael D CIV USARMY CEIWR (USA)</cp:lastModifiedBy>
  <cp:revision>70</cp:revision>
  <dcterms:created xsi:type="dcterms:W3CDTF">2021-01-11T17:14:50Z</dcterms:created>
  <dcterms:modified xsi:type="dcterms:W3CDTF">2025-01-10T18:31:12Z</dcterms:modified>
</cp:coreProperties>
</file>