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4"/>
  </p:sldMasterIdLst>
  <p:notesMasterIdLst>
    <p:notesMasterId r:id="rId43"/>
  </p:notesMasterIdLst>
  <p:handoutMasterIdLst>
    <p:handoutMasterId r:id="rId44"/>
  </p:handoutMasterIdLst>
  <p:sldIdLst>
    <p:sldId id="256" r:id="rId5"/>
    <p:sldId id="272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289" r:id="rId14"/>
    <p:sldId id="355" r:id="rId15"/>
    <p:sldId id="356" r:id="rId16"/>
    <p:sldId id="346" r:id="rId17"/>
    <p:sldId id="296" r:id="rId18"/>
    <p:sldId id="347" r:id="rId19"/>
    <p:sldId id="364" r:id="rId20"/>
    <p:sldId id="365" r:id="rId21"/>
    <p:sldId id="366" r:id="rId22"/>
    <p:sldId id="321" r:id="rId23"/>
    <p:sldId id="334" r:id="rId24"/>
    <p:sldId id="359" r:id="rId25"/>
    <p:sldId id="367" r:id="rId26"/>
    <p:sldId id="358" r:id="rId27"/>
    <p:sldId id="360" r:id="rId28"/>
    <p:sldId id="361" r:id="rId29"/>
    <p:sldId id="348" r:id="rId30"/>
    <p:sldId id="349" r:id="rId31"/>
    <p:sldId id="340" r:id="rId32"/>
    <p:sldId id="362" r:id="rId33"/>
    <p:sldId id="369" r:id="rId34"/>
    <p:sldId id="368" r:id="rId35"/>
    <p:sldId id="386" r:id="rId36"/>
    <p:sldId id="383" r:id="rId37"/>
    <p:sldId id="382" r:id="rId38"/>
    <p:sldId id="385" r:id="rId39"/>
    <p:sldId id="370" r:id="rId40"/>
    <p:sldId id="379" r:id="rId41"/>
    <p:sldId id="371" r:id="rId42"/>
  </p:sldIdLst>
  <p:sldSz cx="12192000" cy="68580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808080"/>
    <a:srgbClr val="FFFF00"/>
    <a:srgbClr val="66FF33"/>
    <a:srgbClr val="000000"/>
    <a:srgbClr val="96969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0" autoAdjust="0"/>
    <p:restoredTop sz="80625" autoAdjust="0"/>
  </p:normalViewPr>
  <p:slideViewPr>
    <p:cSldViewPr snapToGrid="0" showGuides="1">
      <p:cViewPr varScale="1">
        <p:scale>
          <a:sx n="50" d="100"/>
          <a:sy n="50" d="100"/>
        </p:scale>
        <p:origin x="1450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87" d="100"/>
          <a:sy n="87" d="100"/>
        </p:scale>
        <p:origin x="2538" y="108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032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880929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Klipsch 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96620" y="8913586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96619" y="2032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</p:spTree>
    <p:extLst>
      <p:ext uri="{BB962C8B-B14F-4D97-AF65-F5344CB8AC3E}">
        <p14:creationId xmlns:p14="http://schemas.microsoft.com/office/powerpoint/2010/main" val="38734256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Advanced Topics: Compute Blocking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4.7-L-20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5438" y="719138"/>
            <a:ext cx="66659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9579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14DE65-AB2C-47AE-B33C-78ABBCC065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2867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88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r>
              <a:rPr lang="en-US" dirty="0"/>
              <a:t>Now this model has some elements that create compute blocks – diversion and downstream control points.</a:t>
            </a:r>
          </a:p>
        </p:txBody>
      </p:sp>
    </p:spTree>
    <p:extLst>
      <p:ext uri="{BB962C8B-B14F-4D97-AF65-F5344CB8AC3E}">
        <p14:creationId xmlns:p14="http://schemas.microsoft.com/office/powerpoint/2010/main" val="1655817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r>
              <a:rPr lang="en-US" dirty="0"/>
              <a:t>Look at this system, what is “downstream”?</a:t>
            </a:r>
          </a:p>
        </p:txBody>
      </p:sp>
    </p:spTree>
    <p:extLst>
      <p:ext uri="{BB962C8B-B14F-4D97-AF65-F5344CB8AC3E}">
        <p14:creationId xmlns:p14="http://schemas.microsoft.com/office/powerpoint/2010/main" val="1647322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Operational dependency – information the reservoir needs to know to make it’s decision.  What might be some examples?</a:t>
            </a:r>
          </a:p>
          <a:p>
            <a:endParaRPr lang="en-US" dirty="0"/>
          </a:p>
          <a:p>
            <a:r>
              <a:rPr lang="en-US" dirty="0"/>
              <a:t>Are they always upstream?  Are there </a:t>
            </a:r>
            <a:r>
              <a:rPr lang="en-US" dirty="0" err="1"/>
              <a:t>feeback</a:t>
            </a:r>
            <a:r>
              <a:rPr lang="en-US" dirty="0"/>
              <a:t> loops that might mean an operation will change the value it is calculated from?</a:t>
            </a:r>
          </a:p>
          <a:p>
            <a:endParaRPr lang="en-US" dirty="0"/>
          </a:p>
          <a:p>
            <a:r>
              <a:rPr lang="en-US" dirty="0"/>
              <a:t>Think about the flow of information as well as the flow of water when you’re modeling reservoir systems.  What elements need to know about the others?</a:t>
            </a:r>
          </a:p>
          <a:p>
            <a:endParaRPr lang="en-US" dirty="0"/>
          </a:p>
          <a:p>
            <a:r>
              <a:rPr lang="en-US" dirty="0" err="1"/>
              <a:t>ResSim</a:t>
            </a:r>
            <a:r>
              <a:rPr lang="en-US" dirty="0"/>
              <a:t> will try to link these together into a compute block… but it can’t know about the ones inside of scripts.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Compute Blocking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4.7-L-20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273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64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50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image is trying to show a couple of ways that a compute block will be formed.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Compute Blocking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4.7-L-20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5829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Here’s a bigger view of the same watershed – with more compute blocks.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Compute Blocking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4.7-L-20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8120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What’s missing?  Scripts – </a:t>
            </a:r>
            <a:r>
              <a:rPr lang="en-US" dirty="0" err="1"/>
              <a:t>ResSim</a:t>
            </a:r>
            <a:r>
              <a:rPr lang="en-US" dirty="0"/>
              <a:t> cannot ask your script what it depends on!  We’ll talk about how to deal with this in a moment.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Compute Blocking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4.7-L-20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24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endParaRPr kumimoji="0" lang="en-US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799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Delaware</a:t>
            </a:r>
            <a:r>
              <a:rPr lang="en-US" baseline="0" dirty="0"/>
              <a:t> River System</a:t>
            </a:r>
          </a:p>
          <a:p>
            <a:r>
              <a:rPr lang="en-US" baseline="0" dirty="0"/>
              <a:t>Lackawaxen River Basin</a:t>
            </a:r>
          </a:p>
          <a:p>
            <a:r>
              <a:rPr lang="en-US" dirty="0"/>
              <a:t>Dyberry Creek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7690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 permanent pool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Un-gated Tunnel, invert = 974’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Storage table does </a:t>
            </a:r>
            <a:r>
              <a:rPr lang="en-US" sz="1200" b="1" i="1" dirty="0"/>
              <a:t>not</a:t>
            </a:r>
            <a:r>
              <a:rPr lang="en-US" sz="1200" dirty="0"/>
              <a:t> include river channel, </a:t>
            </a:r>
            <a:r>
              <a:rPr lang="en-US" sz="1200" b="1" i="1" dirty="0"/>
              <a:t>starts at 980’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Model results won’t track with historic pool record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Discovery - Pool gage located </a:t>
            </a:r>
            <a:r>
              <a:rPr lang="en-US" sz="1200" i="1" dirty="0"/>
              <a:t>in the river channel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387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wedge represents</a:t>
            </a:r>
            <a:r>
              <a:rPr lang="en-US" baseline="0" dirty="0"/>
              <a:t> the volume of the channel up to the point where the existing storage table starts.  </a:t>
            </a:r>
          </a:p>
          <a:p>
            <a:r>
              <a:rPr lang="en-US" baseline="0" dirty="0"/>
              <a:t>Thus, the length is how far back the channel goes before the invert is at the zero storage elevation.  </a:t>
            </a:r>
          </a:p>
          <a:p>
            <a:r>
              <a:rPr lang="en-US" baseline="0" dirty="0"/>
              <a:t>The width and height are the approximate channel shape at or near the intake.</a:t>
            </a:r>
          </a:p>
          <a:p>
            <a:r>
              <a:rPr lang="en-US" baseline="0" dirty="0"/>
              <a:t>The volume should be computed in slices so that the stage can be reasonably compared to the gage record for in-channel flows (before the reservoir actually starts to fill).  </a:t>
            </a:r>
          </a:p>
          <a:p>
            <a:r>
              <a:rPr lang="en-US" baseline="0" dirty="0"/>
              <a:t>If a rating curve exists for the gage, consider using it to back calculate the volume…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3668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Low </a:t>
            </a:r>
            <a:r>
              <a:rPr kumimoji="1"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ph</a:t>
            </a:r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(acidic conditions) associated with coal mine drainage in the headwaters of the Tioga River has been a major cause of poor water quality in that river.</a:t>
            </a:r>
          </a:p>
          <a:p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One reason for building the Hammond dam, was to provide relatively neutral water to mix with the Tioga reservoir water to increase the </a:t>
            </a:r>
            <a:r>
              <a:rPr kumimoji="1" lang="en-US" sz="1200" b="0" i="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ph</a:t>
            </a:r>
            <a:r>
              <a:rPr kumimoji="1" lang="en-US" sz="1200" b="0" i="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level of the Tioga River downstream of these waterbodies.</a:t>
            </a:r>
          </a:p>
          <a:p>
            <a:endParaRPr kumimoji="1" lang="en-US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pPr marL="0" indent="0">
              <a:buNone/>
            </a:pPr>
            <a:r>
              <a:rPr lang="en-US" dirty="0"/>
              <a:t>Why</a:t>
            </a:r>
            <a:r>
              <a:rPr lang="en-US" baseline="0" dirty="0"/>
              <a:t> is this a challenge?  Bi-Directional Flow - </a:t>
            </a:r>
            <a:r>
              <a:rPr lang="en-US" dirty="0"/>
              <a:t>The connecting channel can flow in both directions</a:t>
            </a:r>
            <a:r>
              <a:rPr lang="en-US" baseline="0" dirty="0"/>
              <a:t> between the reservoirs.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ResSim can only handle dendritic networks.</a:t>
            </a:r>
          </a:p>
          <a:p>
            <a:endParaRPr kumimoji="1" lang="en-US" sz="1200" b="0" i="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Advanced Topics: Modeling Challenges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4.8-L-21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Klipsch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A32D022-6282-4800-A698-6FC4292EB12B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228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694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92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054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278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181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285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2.7-L-11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 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5438" y="719138"/>
            <a:ext cx="6665912" cy="3751262"/>
          </a:xfrm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This slide shows the Crazy Mountain watershed with the dam and several points downstream, the purpose is to show a simple </a:t>
            </a:r>
            <a:r>
              <a:rPr lang="en-US" dirty="0" err="1"/>
              <a:t>ResSim</a:t>
            </a:r>
            <a:r>
              <a:rPr lang="en-US" dirty="0"/>
              <a:t> model where each element gets its own compute block.</a:t>
            </a:r>
          </a:p>
        </p:txBody>
      </p:sp>
    </p:spTree>
    <p:extLst>
      <p:ext uri="{BB962C8B-B14F-4D97-AF65-F5344CB8AC3E}">
        <p14:creationId xmlns:p14="http://schemas.microsoft.com/office/powerpoint/2010/main" val="119226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13">
            <a:extLst>
              <a:ext uri="{FF2B5EF4-FFF2-40B4-BE49-F238E27FC236}">
                <a16:creationId xmlns:a16="http://schemas.microsoft.com/office/drawing/2014/main" id="{BF4C4CB3-938D-7E14-6FF4-0EED122E5612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7391401" y="6324601"/>
            <a:ext cx="4544484" cy="377825"/>
            <a:chOff x="3492" y="3984"/>
            <a:chExt cx="2147" cy="238"/>
          </a:xfrm>
        </p:grpSpPr>
        <p:pic>
          <p:nvPicPr>
            <p:cNvPr id="10" name="Picture 14" descr="castle_red">
              <a:extLst>
                <a:ext uri="{FF2B5EF4-FFF2-40B4-BE49-F238E27FC236}">
                  <a16:creationId xmlns:a16="http://schemas.microsoft.com/office/drawing/2014/main" id="{06E152C4-ED2F-FFF6-C7EF-D4B6B78E4B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5">
              <a:extLst>
                <a:ext uri="{FF2B5EF4-FFF2-40B4-BE49-F238E27FC236}">
                  <a16:creationId xmlns:a16="http://schemas.microsoft.com/office/drawing/2014/main" id="{A539BB77-8254-54B4-59C4-31735D63E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7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94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93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67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2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458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0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51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6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4432" y="365125"/>
            <a:ext cx="9529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BCAB8230-3AE3-9975-0150-F5F681E77FD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203200" y="1169988"/>
            <a:ext cx="11785600" cy="152400"/>
            <a:chOff x="96" y="432"/>
            <a:chExt cx="5568" cy="96"/>
          </a:xfrm>
        </p:grpSpPr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7F816872-E0BD-7B06-6AFC-F1490891F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9" name="Line 4">
              <a:extLst>
                <a:ext uri="{FF2B5EF4-FFF2-40B4-BE49-F238E27FC236}">
                  <a16:creationId xmlns:a16="http://schemas.microsoft.com/office/drawing/2014/main" id="{E6D4EED1-CB5C-0221-57A2-4609715988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 sz="1400"/>
            </a:p>
          </p:txBody>
        </p:sp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6D2B2343-0783-C41D-B9D9-10C3063306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524001"/>
            <a:ext cx="6096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Line 9">
            <a:extLst>
              <a:ext uri="{FF2B5EF4-FFF2-40B4-BE49-F238E27FC236}">
                <a16:creationId xmlns:a16="http://schemas.microsoft.com/office/drawing/2014/main" id="{2CFD4A49-8554-630B-7FD0-FED5D1876A3E}"/>
              </a:ext>
            </a:extLst>
          </p:cNvPr>
          <p:cNvSpPr>
            <a:spLocks noChangeShapeType="1"/>
          </p:cNvSpPr>
          <p:nvPr userDrawn="1"/>
        </p:nvSpPr>
        <p:spPr bwMode="auto">
          <a:xfrm rot="5400000">
            <a:off x="-2549260" y="3997061"/>
            <a:ext cx="5710238" cy="2117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400"/>
          </a:p>
        </p:txBody>
      </p:sp>
      <p:pic>
        <p:nvPicPr>
          <p:cNvPr id="13" name="Picture 11" descr="iDownload">
            <a:extLst>
              <a:ext uri="{FF2B5EF4-FFF2-40B4-BE49-F238E27FC236}">
                <a16:creationId xmlns:a16="http://schemas.microsoft.com/office/drawing/2014/main" id="{D238B1A4-B802-3A17-03BF-B4EF2EF5E8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20515" y="286544"/>
            <a:ext cx="1475317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274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055687" y="1143001"/>
            <a:ext cx="10623989" cy="2187575"/>
          </a:xfrm>
        </p:spPr>
        <p:txBody>
          <a:bodyPr/>
          <a:lstStyle/>
          <a:p>
            <a:pPr eaLnBrk="1" hangingPunct="1"/>
            <a:r>
              <a:rPr lang="en-US" dirty="0"/>
              <a:t>Advanced Topics - </a:t>
            </a:r>
            <a:br>
              <a:rPr lang="en-US" dirty="0"/>
            </a:br>
            <a:r>
              <a:rPr lang="en-US" dirty="0"/>
              <a:t>	Compute Blocking</a:t>
            </a:r>
          </a:p>
        </p:txBody>
      </p:sp>
      <p:sp>
        <p:nvSpPr>
          <p:cNvPr id="3075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Evan Heisman, PE</a:t>
            </a:r>
          </a:p>
          <a:p>
            <a:pPr algn="r" eaLnBrk="1" hangingPunct="1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4DEB85-C96D-6B2F-0A41-8869865C7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1" y="1317625"/>
            <a:ext cx="7492684" cy="5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3FEE57-E027-EC29-2BC9-0FC8B45B5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2769" y="1646238"/>
            <a:ext cx="7948731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838200" y="1825625"/>
            <a:ext cx="4076700" cy="4351338"/>
          </a:xfrm>
        </p:spPr>
        <p:txBody>
          <a:bodyPr/>
          <a:lstStyle/>
          <a:p>
            <a:r>
              <a:rPr lang="en-US" dirty="0"/>
              <a:t>Local &amp; System Downstream Control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E28C8A-70ED-B0D5-5F76-CACA20A8A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an Operational Dependency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What’s happening at another reservoir…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8989" y="2351089"/>
            <a:ext cx="83518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0540A-30BA-2749-CCEB-652D371C3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Operational Dependency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A location and parameter that must be considered when making release decisions.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/>
              <a:t>Examples</a:t>
            </a:r>
          </a:p>
          <a:p>
            <a:pPr lvl="2">
              <a:spcBef>
                <a:spcPts val="0"/>
              </a:spcBef>
            </a:pPr>
            <a:r>
              <a:rPr lang="en-US" dirty="0"/>
              <a:t>Downstream Control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Flow/Stage at a Gage</a:t>
            </a:r>
          </a:p>
          <a:p>
            <a:pPr lvl="2">
              <a:spcBef>
                <a:spcPts val="0"/>
              </a:spcBef>
            </a:pPr>
            <a:r>
              <a:rPr lang="en-US" dirty="0"/>
              <a:t>Current state of another reservoir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What else?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622668-9C10-5B81-684F-44DB3AFE8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identify dependencies…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Do any of your reservoirs operate for a requirement or limit at a location outside of the project?</a:t>
            </a:r>
          </a:p>
          <a:p>
            <a:r>
              <a:rPr lang="en-US" sz="2800" dirty="0"/>
              <a:t>Do you have any diversions?</a:t>
            </a:r>
          </a:p>
          <a:p>
            <a:r>
              <a:rPr lang="en-US" sz="2800" dirty="0"/>
              <a:t>Do you have any “complex” ratings?</a:t>
            </a:r>
          </a:p>
          <a:p>
            <a:r>
              <a:rPr lang="en-US" sz="2800" dirty="0"/>
              <a:t>Do you have any scripts?</a:t>
            </a:r>
          </a:p>
          <a:p>
            <a:pPr lvl="1"/>
            <a:r>
              <a:rPr lang="en-US" sz="2400" dirty="0"/>
              <a:t>If so, do any of your scripts require a model variable that is not computed by the reservoir or diversion that uses the script?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F1B562-288D-A8DE-83A3-F4A3FF510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600" b="1" dirty="0"/>
              <a:t>Compute Block*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set of model elements that must be computed together, timestep by timestep, in order for the reservoir to estimate the state of the dependency and thus make a release decision.</a:t>
            </a:r>
          </a:p>
          <a:p>
            <a:pPr lvl="1">
              <a:spcBef>
                <a:spcPts val="0"/>
              </a:spcBef>
              <a:buNone/>
            </a:pPr>
            <a:endParaRPr lang="en-US" sz="3200" i="1" dirty="0"/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* Called </a:t>
            </a:r>
            <a:r>
              <a:rPr lang="en-US" sz="3200" i="1" u="sng" dirty="0"/>
              <a:t>Iteration Blocks</a:t>
            </a:r>
            <a:r>
              <a:rPr lang="en-US" sz="3200" i="1" dirty="0"/>
              <a:t> in the compute log.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1239" y="3424239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0F1220-6DE2-D19D-CB63-5C507E267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included in compute blocks..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The (operational) element that has the dependency </a:t>
            </a:r>
          </a:p>
          <a:p>
            <a:pPr lvl="1"/>
            <a:r>
              <a:rPr lang="en-US" dirty="0"/>
              <a:t>Reservoir</a:t>
            </a:r>
          </a:p>
          <a:p>
            <a:pPr lvl="1"/>
            <a:r>
              <a:rPr lang="en-US" dirty="0"/>
              <a:t>Diversion</a:t>
            </a:r>
          </a:p>
          <a:p>
            <a:pPr lvl="1"/>
            <a:r>
              <a:rPr lang="en-US" dirty="0"/>
              <a:t>Junction?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The location of the dependency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Everything in between…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749B9-85A2-CFD8-8749-3E31F60E9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401" y="295023"/>
            <a:ext cx="7856220" cy="6297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 rot="20284867">
            <a:off x="5111083" y="639677"/>
            <a:ext cx="3535372" cy="1574740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 bwMode="auto">
          <a:xfrm rot="20678138">
            <a:off x="5575994" y="3017338"/>
            <a:ext cx="3491219" cy="157437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19255268">
            <a:off x="3876458" y="822140"/>
            <a:ext cx="5632337" cy="405894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4EAE4C-C8CC-810B-7B36-5DCB1D9F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0621" y="-156208"/>
            <a:ext cx="4330699" cy="660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 bwMode="auto">
          <a:xfrm rot="20284867">
            <a:off x="5401412" y="198830"/>
            <a:ext cx="1192420" cy="58429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20284867">
            <a:off x="5582020" y="1006169"/>
            <a:ext cx="1152193" cy="527687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 bwMode="auto">
          <a:xfrm rot="19255268">
            <a:off x="4921196" y="105460"/>
            <a:ext cx="1877530" cy="172522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/>
          <p:cNvSpPr/>
          <p:nvPr/>
        </p:nvSpPr>
        <p:spPr bwMode="auto">
          <a:xfrm rot="15851340">
            <a:off x="4143075" y="2495911"/>
            <a:ext cx="2479843" cy="882448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 bwMode="auto">
          <a:xfrm rot="17112701">
            <a:off x="5563015" y="3388117"/>
            <a:ext cx="2342942" cy="101295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/>
          <p:cNvSpPr/>
          <p:nvPr/>
        </p:nvSpPr>
        <p:spPr bwMode="auto">
          <a:xfrm rot="17523611">
            <a:off x="5143583" y="5497081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2"/>
          <p:cNvSpPr/>
          <p:nvPr/>
        </p:nvSpPr>
        <p:spPr bwMode="auto">
          <a:xfrm rot="19958229">
            <a:off x="4755744" y="1630880"/>
            <a:ext cx="2496884" cy="378406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 rot="17523611">
            <a:off x="5156283" y="5497081"/>
            <a:ext cx="1154897" cy="66971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AF3C3C-E5DD-0796-6B3E-59E857BF0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identifies them...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ResSim processes through the native model features to find dependencies.  It looks at:</a:t>
            </a:r>
          </a:p>
          <a:p>
            <a:pPr lvl="1"/>
            <a:r>
              <a:rPr lang="en-US" dirty="0"/>
              <a:t>Release Rules</a:t>
            </a:r>
          </a:p>
          <a:p>
            <a:pPr lvl="1"/>
            <a:r>
              <a:rPr lang="en-US" dirty="0"/>
              <a:t>Downstream Control Rules</a:t>
            </a:r>
          </a:p>
          <a:p>
            <a:pPr lvl="1"/>
            <a:r>
              <a:rPr lang="en-US" dirty="0"/>
              <a:t>If-Block Conditional Expressions</a:t>
            </a:r>
          </a:p>
          <a:p>
            <a:pPr lvl="1"/>
            <a:r>
              <a:rPr lang="en-US" dirty="0"/>
              <a:t>Zones</a:t>
            </a:r>
          </a:p>
          <a:p>
            <a:pPr lvl="1"/>
            <a:r>
              <a:rPr lang="en-US" dirty="0"/>
              <a:t>Diversion connections and functions</a:t>
            </a:r>
          </a:p>
          <a:p>
            <a:pPr lvl="1"/>
            <a:r>
              <a:rPr lang="en-US" dirty="0"/>
              <a:t>Ratings</a:t>
            </a:r>
          </a:p>
          <a:p>
            <a:r>
              <a:rPr lang="en-US" dirty="0"/>
              <a:t>What’s missing?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965325" y="2455864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4CA112-5398-7C78-1838-B186B9E41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How ResSim Computes</a:t>
            </a:r>
          </a:p>
          <a:p>
            <a:r>
              <a:rPr lang="en-US" sz="3600" dirty="0"/>
              <a:t>Examples of Operational Dependencies</a:t>
            </a:r>
          </a:p>
          <a:p>
            <a:r>
              <a:rPr lang="en-US" sz="3600" dirty="0"/>
              <a:t>What are compute blocks?</a:t>
            </a:r>
          </a:p>
          <a:p>
            <a:r>
              <a:rPr lang="en-US" sz="3600" dirty="0"/>
              <a:t>How can you find them?</a:t>
            </a:r>
          </a:p>
          <a:p>
            <a:r>
              <a:rPr lang="en-US" sz="3600" dirty="0"/>
              <a:t>Why should you care about them?</a:t>
            </a:r>
          </a:p>
          <a:p>
            <a:r>
              <a:rPr lang="en-US" sz="3600" dirty="0"/>
              <a:t>How to influence them?</a:t>
            </a:r>
          </a:p>
          <a:p>
            <a:pPr>
              <a:buNone/>
            </a:pPr>
            <a:endParaRPr lang="en-US" sz="36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FDEF48-B690-555C-8EF5-638509009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ResSim’s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View the compute log…</a:t>
            </a:r>
          </a:p>
          <a:p>
            <a:pPr lvl="1"/>
            <a:r>
              <a:rPr lang="en-US" dirty="0"/>
              <a:t>Go to the bottom of the log then scroll up until you find this table: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0154" y="2603500"/>
            <a:ext cx="8163546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93F200-7C81-7259-6B59-4E774ACD4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65F68A-10D9-E0D6-020D-3AB229A56220}"/>
              </a:ext>
            </a:extLst>
          </p:cNvPr>
          <p:cNvSpPr/>
          <p:nvPr/>
        </p:nvSpPr>
        <p:spPr>
          <a:xfrm>
            <a:off x="9380220" y="2735580"/>
            <a:ext cx="2346960" cy="3733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3D77276-0AA2-C73C-9097-75EDAE2F1D47}"/>
              </a:ext>
            </a:extLst>
          </p:cNvPr>
          <p:cNvCxnSpPr/>
          <p:nvPr/>
        </p:nvCxnSpPr>
        <p:spPr>
          <a:xfrm>
            <a:off x="3093720" y="3970020"/>
            <a:ext cx="650254" cy="68580"/>
          </a:xfrm>
          <a:prstGeom prst="straightConnector1">
            <a:avLst/>
          </a:prstGeom>
          <a:noFill/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22A6E29-58A9-2BF5-A635-B507A5411C59}"/>
              </a:ext>
            </a:extLst>
          </p:cNvPr>
          <p:cNvSpPr txBox="1"/>
          <p:nvPr/>
        </p:nvSpPr>
        <p:spPr>
          <a:xfrm>
            <a:off x="1824432" y="3661430"/>
            <a:ext cx="1356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Compute block #s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you care…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If blocks or rule may not function properly and you cannot figure out why…</a:t>
            </a:r>
          </a:p>
          <a:p>
            <a:r>
              <a:rPr lang="en-US" dirty="0"/>
              <a:t>A State Variable or scripted rule doesn’t get valid values in one or more of the time series it accesses</a:t>
            </a:r>
          </a:p>
          <a:p>
            <a:endParaRPr lang="en-US" dirty="0"/>
          </a:p>
          <a:p>
            <a:r>
              <a:rPr lang="en-US" dirty="0"/>
              <a:t>Beware of “current elevation”, “current outflow”, or other current values downstream of the dam!  These are values from the previous compute pass.  </a:t>
            </a:r>
            <a:r>
              <a:rPr lang="en-US" i="1" dirty="0"/>
              <a:t>But </a:t>
            </a:r>
            <a:r>
              <a:rPr lang="en-US" i="1" dirty="0" err="1"/>
              <a:t>ResSim</a:t>
            </a:r>
            <a:r>
              <a:rPr lang="en-US" i="1" dirty="0"/>
              <a:t> won’t stop you from using them!</a:t>
            </a:r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ADEA4-906E-5BF1-EE7D-C4FC50B7C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 about 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 a modeling technique to force ResSim to include your dependency into the compute block you identify.</a:t>
            </a:r>
          </a:p>
          <a:p>
            <a:pPr lvl="1"/>
            <a:r>
              <a:rPr lang="en-US" dirty="0"/>
              <a:t>Dummy Rule is the most common</a:t>
            </a:r>
          </a:p>
          <a:p>
            <a:pPr lvl="1"/>
            <a:r>
              <a:rPr lang="en-US" dirty="0"/>
              <a:t>Other techniques are also available…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50BF1-8285-2E13-6375-4ED78094C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265488" y="1143000"/>
            <a:ext cx="7059612" cy="2209800"/>
          </a:xfrm>
        </p:spPr>
        <p:txBody>
          <a:bodyPr>
            <a:normAutofit fontScale="90000"/>
          </a:bodyPr>
          <a:lstStyle/>
          <a:p>
            <a:r>
              <a:rPr lang="en-US" dirty="0"/>
              <a:t>Advanced Topics -</a:t>
            </a:r>
            <a:br>
              <a:rPr lang="en-US" dirty="0"/>
            </a:br>
            <a:r>
              <a:rPr lang="en-US" dirty="0"/>
              <a:t>	Modeling Techniques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8CB2CB-5751-B766-9207-630F9308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73475"/>
            <a:ext cx="2743200" cy="365125"/>
          </a:xfrm>
        </p:spPr>
        <p:txBody>
          <a:bodyPr/>
          <a:lstStyle/>
          <a:p>
            <a:pPr>
              <a:defRPr/>
            </a:pPr>
            <a:fld id="{9DA05F14-1A62-4175-9644-43CC07C80A2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60775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/>
              <a:t>What is a Modeling Technique?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/>
              <a:t>It is a nicer name for a “work around” / ‘hack’ / ‘kludge’ – the name you’ll use in a report or to your supervisor.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Okay, what are those?</a:t>
            </a:r>
          </a:p>
          <a:p>
            <a:pPr>
              <a:buNone/>
            </a:pPr>
            <a:r>
              <a:rPr lang="en-US" dirty="0"/>
              <a:t>	“</a:t>
            </a:r>
            <a:r>
              <a:rPr lang="en-US" i="1" dirty="0"/>
              <a:t>A </a:t>
            </a:r>
            <a:r>
              <a:rPr lang="en-US" b="1" i="1" dirty="0"/>
              <a:t>Work Around </a:t>
            </a:r>
            <a:r>
              <a:rPr lang="en-US" i="1" dirty="0"/>
              <a:t>is something a modeler does to get the modeling software to behave in a desired manner. It is often used to deal with (work around) a software bug or deficiency.”</a:t>
            </a:r>
          </a:p>
          <a:p>
            <a:pPr>
              <a:buNone/>
            </a:pPr>
            <a:r>
              <a:rPr lang="en-US" i="1" dirty="0"/>
              <a:t>These aren’t a sign of a bad ResSim model!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CB2FA-2264-22D6-128A-BC0B69E92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Known Uses for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force the compute blocking logic to include elements it otherwise wouldn’t.</a:t>
            </a:r>
          </a:p>
          <a:p>
            <a:r>
              <a:rPr lang="en-US" dirty="0"/>
              <a:t>To bring external time series into the model so that a script doesn’t have to (an “external” dependency).</a:t>
            </a:r>
          </a:p>
          <a:p>
            <a:r>
              <a:rPr lang="en-US" dirty="0"/>
              <a:t>To compute a state variable that is a dependency to other state variables.</a:t>
            </a:r>
          </a:p>
          <a:p>
            <a:r>
              <a:rPr lang="en-US" dirty="0"/>
              <a:t>Others…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9D6E5E-6E77-98D1-5B22-EAB1B0ED6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influence the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an existing modeling feature to inform the compute blocking logic:</a:t>
            </a:r>
          </a:p>
          <a:p>
            <a:pPr lvl="1"/>
            <a:r>
              <a:rPr lang="en-US" dirty="0"/>
              <a:t>A release rule</a:t>
            </a:r>
          </a:p>
          <a:p>
            <a:pPr lvl="1"/>
            <a:r>
              <a:rPr lang="en-US" dirty="0"/>
              <a:t>A downstream control rule</a:t>
            </a:r>
          </a:p>
          <a:p>
            <a:pPr lvl="1"/>
            <a:r>
              <a:rPr lang="en-US" dirty="0"/>
              <a:t>A zone</a:t>
            </a:r>
          </a:p>
          <a:p>
            <a:pPr lvl="1"/>
            <a:r>
              <a:rPr lang="en-US" dirty="0"/>
              <a:t>An If Block</a:t>
            </a:r>
          </a:p>
          <a:p>
            <a:pPr lvl="1"/>
            <a:r>
              <a:rPr lang="en-US" dirty="0"/>
              <a:t>A diversion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CA66D0-5F9C-4866-3A0B-B1477EA28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Influencing Compute Blocks…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ONLY purpose of the additional rule, zone, etc, is to influence the compute blocking, then it should be designed to have NO OTHER IMPACTS.</a:t>
            </a:r>
          </a:p>
          <a:p>
            <a:pPr lvl="1"/>
            <a:r>
              <a:rPr lang="en-US" dirty="0"/>
              <a:t>Minimum flow rule = 0</a:t>
            </a:r>
          </a:p>
          <a:p>
            <a:pPr lvl="1"/>
            <a:r>
              <a:rPr lang="en-US" dirty="0"/>
              <a:t>Zone below inactive</a:t>
            </a:r>
          </a:p>
          <a:p>
            <a:pPr lvl="1"/>
            <a:r>
              <a:rPr lang="en-US" dirty="0"/>
              <a:t>If test that is always false (without an else)</a:t>
            </a:r>
          </a:p>
          <a:p>
            <a:pPr lvl="1"/>
            <a:r>
              <a:rPr lang="en-US" dirty="0"/>
              <a:t>Diversion = 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CE0799-B31C-906D-6C17-1CD87DF79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Influencing Compute Blocks…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“Dummy Rules” are rules that are used to influence or aid the ResSim decision logic without directly affecting the “allowable range”.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Influence</a:t>
            </a:r>
            <a:r>
              <a:rPr lang="en-US" dirty="0"/>
              <a:t> is attained by making the rule’s “</a:t>
            </a:r>
            <a:r>
              <a:rPr lang="en-US" b="1" dirty="0"/>
              <a:t>function of</a:t>
            </a:r>
            <a:r>
              <a:rPr lang="en-US" dirty="0"/>
              <a:t>” the </a:t>
            </a:r>
            <a:r>
              <a:rPr lang="en-US" b="1" dirty="0"/>
              <a:t>location and/or parameter of interest</a:t>
            </a:r>
            <a:r>
              <a:rPr lang="en-US" dirty="0"/>
              <a:t>. 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No effect</a:t>
            </a:r>
            <a:r>
              <a:rPr lang="en-US" b="1" i="1" dirty="0"/>
              <a:t> </a:t>
            </a:r>
            <a:r>
              <a:rPr lang="en-US" dirty="0"/>
              <a:t>is attained by specifying the “function” (lookup table) as a </a:t>
            </a:r>
            <a:r>
              <a:rPr lang="en-US" i="1" dirty="0"/>
              <a:t>minimum</a:t>
            </a:r>
            <a:r>
              <a:rPr lang="en-US" dirty="0"/>
              <a:t> flow </a:t>
            </a:r>
            <a:r>
              <a:rPr lang="en-US" b="1" dirty="0"/>
              <a:t>which always evaluates to a value less than or equal to 0.0</a:t>
            </a:r>
            <a:r>
              <a:rPr lang="en-US" dirty="0"/>
              <a:t>.</a:t>
            </a:r>
          </a:p>
          <a:p>
            <a:pPr lvl="1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04BCB5-22FA-9F15-B47C-35C787647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050" y="76200"/>
            <a:ext cx="7448550" cy="1085850"/>
          </a:xfrm>
        </p:spPr>
        <p:txBody>
          <a:bodyPr/>
          <a:lstStyle/>
          <a:p>
            <a:r>
              <a:rPr lang="en-US" dirty="0"/>
              <a:t>Types of Modeling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Dummy Rules</a:t>
            </a:r>
          </a:p>
          <a:p>
            <a:pPr lvl="1"/>
            <a:r>
              <a:rPr lang="en-US" b="1" dirty="0"/>
              <a:t>Compute Blocks</a:t>
            </a:r>
            <a:r>
              <a:rPr lang="en-US" dirty="0"/>
              <a:t>, State Variables, Time Series</a:t>
            </a:r>
          </a:p>
          <a:p>
            <a:r>
              <a:rPr lang="en-US" dirty="0"/>
              <a:t>Dummy Zones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Diversions</a:t>
            </a:r>
          </a:p>
          <a:p>
            <a:pPr lvl="1"/>
            <a:r>
              <a:rPr lang="en-US" dirty="0"/>
              <a:t>Compute Blocks, </a:t>
            </a:r>
            <a:r>
              <a:rPr lang="en-US" b="1" dirty="0"/>
              <a:t>State Variables</a:t>
            </a:r>
            <a:r>
              <a:rPr lang="en-US" dirty="0"/>
              <a:t>, Time Series</a:t>
            </a:r>
          </a:p>
          <a:p>
            <a:r>
              <a:rPr lang="en-US" dirty="0"/>
              <a:t>Dummy Junctions</a:t>
            </a:r>
          </a:p>
          <a:p>
            <a:pPr lvl="1"/>
            <a:r>
              <a:rPr lang="en-US" b="1" dirty="0"/>
              <a:t>Time Series</a:t>
            </a:r>
          </a:p>
          <a:p>
            <a:r>
              <a:rPr lang="en-US" dirty="0"/>
              <a:t>And even Dummy Reservoirs!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9E7E8-9E44-73CA-D279-F79D536A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295AAF2-EDB7-2907-D365-49552D94B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9541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4524" y="432814"/>
            <a:ext cx="8822951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0700" y="3937000"/>
            <a:ext cx="6108700" cy="2628900"/>
          </a:xfrm>
        </p:spPr>
        <p:txBody>
          <a:bodyPr/>
          <a:lstStyle/>
          <a:p>
            <a:pPr>
              <a:buNone/>
            </a:pPr>
            <a:r>
              <a:rPr lang="en-US" dirty="0"/>
              <a:t>	A dummy reservoir was used to: </a:t>
            </a:r>
          </a:p>
          <a:p>
            <a:pPr lvl="1"/>
            <a:r>
              <a:rPr lang="en-US" dirty="0"/>
              <a:t>Launch a State Variable</a:t>
            </a:r>
          </a:p>
          <a:p>
            <a:pPr lvl="1"/>
            <a:r>
              <a:rPr lang="en-US" dirty="0"/>
              <a:t>Force a Compute Block</a:t>
            </a:r>
          </a:p>
          <a:p>
            <a:pPr lvl="1"/>
            <a:r>
              <a:rPr lang="en-US" dirty="0"/>
              <a:t>Bring in a bunch of external time series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21600" y="990601"/>
            <a:ext cx="2095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Dummy_abv_Dawsonville</a:t>
            </a:r>
            <a:endParaRPr lang="en-US" sz="12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458125-4845-15A7-DC8A-6EFC77423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7106" name="Picture 2" descr="C:\Users\q0hecjdk\AppData\Local\Temp\1\SNAGHTML54b1ed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76" y="355600"/>
            <a:ext cx="8258175" cy="603885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FCFF2-2513-554A-79CE-1E7FBEE9F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C0B9F-D789-4D73-0690-6FFDDC068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Challenges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D92B4C-E6B0-C50D-42BA-B49448293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99876B-84E7-64DB-3D72-CF519B4E9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1043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Challenge: </a:t>
            </a:r>
            <a:r>
              <a:rPr lang="en-US" sz="3600" i="1" dirty="0"/>
              <a:t>A Dry Dam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21955" y="1538654"/>
            <a:ext cx="2235197" cy="50101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Jadwin Dam</a:t>
            </a:r>
          </a:p>
          <a:p>
            <a:r>
              <a:rPr lang="en-US" dirty="0"/>
              <a:t>Flood Control Only</a:t>
            </a:r>
          </a:p>
          <a:p>
            <a:r>
              <a:rPr lang="en-US" dirty="0"/>
              <a:t>Passive operations outside flood events</a:t>
            </a:r>
          </a:p>
          <a:p>
            <a:r>
              <a:rPr lang="en-US" dirty="0"/>
              <a:t>Dry dam, no permanent pool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CA1671-F799-824E-D068-AD33058A13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130" y="3957827"/>
            <a:ext cx="6963300" cy="2046733"/>
          </a:xfrm>
          <a:prstGeom prst="rect">
            <a:avLst/>
          </a:prstGeom>
          <a:solidFill>
            <a:srgbClr val="F7FDFF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AD52C1-AB80-3977-7282-231C4F5E9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33</a:t>
            </a:fld>
            <a:endParaRPr lang="en-US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23760" y="1474857"/>
            <a:ext cx="3489828" cy="261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51310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8612" y="1543050"/>
            <a:ext cx="5395188" cy="2346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Why was Jadwin a Challenge?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1958112" y="1543050"/>
            <a:ext cx="3731489" cy="5010150"/>
          </a:xfrm>
        </p:spPr>
        <p:txBody>
          <a:bodyPr/>
          <a:lstStyle/>
          <a:p>
            <a:r>
              <a:rPr lang="en-US" sz="2000" i="1" dirty="0"/>
              <a:t>Tunnel Invert = 974’</a:t>
            </a:r>
          </a:p>
          <a:p>
            <a:r>
              <a:rPr lang="en-US" sz="2000" i="1" dirty="0"/>
              <a:t>Pool data starts at 980’</a:t>
            </a:r>
          </a:p>
          <a:p>
            <a:r>
              <a:rPr lang="en-US" sz="2000" i="1" dirty="0"/>
              <a:t>Computed pool elevation won’t track with historic record.</a:t>
            </a:r>
          </a:p>
          <a:p>
            <a:r>
              <a:rPr lang="en-US" sz="2000" i="1" dirty="0"/>
              <a:t>No “normal pool”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618" y="4288765"/>
            <a:ext cx="8229600" cy="2418939"/>
          </a:xfrm>
          <a:prstGeom prst="rect">
            <a:avLst/>
          </a:prstGeom>
          <a:solidFill>
            <a:schemeClr val="accent3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A4DBBA-AC74-5C02-18DD-8D2A450E1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107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Solution…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013528" y="1543050"/>
            <a:ext cx="3249693" cy="5120524"/>
          </a:xfrm>
        </p:spPr>
        <p:txBody>
          <a:bodyPr/>
          <a:lstStyle/>
          <a:p>
            <a:r>
              <a:rPr lang="en-US" dirty="0"/>
              <a:t>Estimate…</a:t>
            </a:r>
          </a:p>
          <a:p>
            <a:pPr lvl="1"/>
            <a:r>
              <a:rPr lang="en-US" dirty="0"/>
              <a:t>Volume of Wedge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Length</a:t>
            </a:r>
          </a:p>
          <a:p>
            <a:pPr lvl="1"/>
            <a:r>
              <a:rPr lang="en-US" dirty="0"/>
              <a:t>Width</a:t>
            </a:r>
          </a:p>
          <a:p>
            <a:pPr lvl="1"/>
            <a:r>
              <a:rPr lang="en-US" dirty="0"/>
              <a:t>Add the “new” volume to the storage table.</a:t>
            </a:r>
          </a:p>
          <a:p>
            <a:r>
              <a:rPr lang="en-US" dirty="0"/>
              <a:t>Guide Curve at Invert </a:t>
            </a:r>
          </a:p>
          <a:p>
            <a:r>
              <a:rPr lang="en-US" dirty="0"/>
              <a:t>No Inactive Zone</a:t>
            </a:r>
          </a:p>
        </p:txBody>
      </p:sp>
      <p:grpSp>
        <p:nvGrpSpPr>
          <p:cNvPr id="18" name="Group 17"/>
          <p:cNvGrpSpPr>
            <a:grpSpLocks noChangeAspect="1"/>
          </p:cNvGrpSpPr>
          <p:nvPr/>
        </p:nvGrpSpPr>
        <p:grpSpPr>
          <a:xfrm>
            <a:off x="2835589" y="2530975"/>
            <a:ext cx="2021014" cy="457200"/>
            <a:chOff x="1595758" y="3709851"/>
            <a:chExt cx="6563489" cy="1484813"/>
          </a:xfr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</p:grpSpPr>
        <p:grpSp>
          <p:nvGrpSpPr>
            <p:cNvPr id="19" name="Group 18"/>
            <p:cNvGrpSpPr/>
            <p:nvPr/>
          </p:nvGrpSpPr>
          <p:grpSpPr>
            <a:xfrm>
              <a:off x="1595758" y="3709851"/>
              <a:ext cx="6495306" cy="1484813"/>
              <a:chOff x="1595758" y="3709851"/>
              <a:chExt cx="6495306" cy="1484813"/>
            </a:xfrm>
            <a:grpFill/>
          </p:grpSpPr>
          <p:sp>
            <p:nvSpPr>
              <p:cNvPr id="28" name="Right Triangle 27"/>
              <p:cNvSpPr/>
              <p:nvPr/>
            </p:nvSpPr>
            <p:spPr>
              <a:xfrm flipH="1" flipV="1">
                <a:off x="1602194" y="4093824"/>
                <a:ext cx="6035040" cy="1097280"/>
              </a:xfrm>
              <a:prstGeom prst="rtTriangle">
                <a:avLst/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Parallelogram 28"/>
              <p:cNvSpPr/>
              <p:nvPr/>
            </p:nvSpPr>
            <p:spPr>
              <a:xfrm>
                <a:off x="1595758" y="3709851"/>
                <a:ext cx="6492240" cy="378829"/>
              </a:xfrm>
              <a:prstGeom prst="parallelogram">
                <a:avLst>
                  <a:gd name="adj" fmla="val 119186"/>
                </a:avLst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Parallelogram 29"/>
              <p:cNvSpPr/>
              <p:nvPr/>
            </p:nvSpPr>
            <p:spPr>
              <a:xfrm rot="5400000" flipV="1">
                <a:off x="7123324" y="4226923"/>
                <a:ext cx="1484812" cy="450669"/>
              </a:xfrm>
              <a:prstGeom prst="parallelogram">
                <a:avLst>
                  <a:gd name="adj" fmla="val 84403"/>
                </a:avLst>
              </a:prstGeom>
              <a:grpFill/>
              <a:ln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0" name="Straight Connector 19"/>
            <p:cNvCxnSpPr/>
            <p:nvPr/>
          </p:nvCxnSpPr>
          <p:spPr>
            <a:xfrm flipV="1">
              <a:off x="2723882" y="4297680"/>
              <a:ext cx="4920070" cy="3864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89413" y="4514968"/>
              <a:ext cx="3749040" cy="2732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170862" y="4731124"/>
              <a:ext cx="2468880" cy="13667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6365553" y="4958214"/>
              <a:ext cx="1271681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8422596">
              <a:off x="7583175" y="4103284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8422596">
              <a:off x="7575254" y="4340577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8422596">
              <a:off x="7575252" y="4556294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8422596">
              <a:off x="7575253" y="4790891"/>
              <a:ext cx="576072" cy="9168"/>
            </a:xfrm>
            <a:prstGeom prst="line">
              <a:avLst/>
            </a:prstGeom>
            <a:grpFill/>
            <a:ln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3220" y="1543051"/>
            <a:ext cx="5120640" cy="496727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BD586A-FB29-FAED-4EA7-F4C06AB59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6125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9DADA4-15A3-E630-FD73-072B0B380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Net Inflow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Upstream reservoirs operate for net inflow to Jordan-</a:t>
            </a:r>
            <a:r>
              <a:rPr lang="en-US" dirty="0" err="1"/>
              <a:t>Bouldin</a:t>
            </a:r>
            <a:r>
              <a:rPr lang="en-US" dirty="0"/>
              <a:t>. To determine the net inflow, a dummy reservoir was used to represent the combined pool of the pair and their associated evaporation.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1B90CA-728D-153B-24D4-33B22CFA51E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8073" y="907827"/>
            <a:ext cx="5272930" cy="573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11369A-5DCD-D302-CD90-27A61827E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2819"/>
            <a:ext cx="2743200" cy="365125"/>
          </a:xfrm>
        </p:spPr>
        <p:txBody>
          <a:bodyPr/>
          <a:lstStyle/>
          <a:p>
            <a:fld id="{A6985538-811D-4A32-A47C-EB1403BA9A8F}" type="slidenum">
              <a:rPr lang="en-US" smtClean="0"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0979" y="2053676"/>
            <a:ext cx="6369524" cy="449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8925" y="25124"/>
            <a:ext cx="9529368" cy="1325563"/>
          </a:xfrm>
        </p:spPr>
        <p:txBody>
          <a:bodyPr/>
          <a:lstStyle/>
          <a:p>
            <a:r>
              <a:rPr lang="en-US" sz="3600" dirty="0"/>
              <a:t>The Challenge:  </a:t>
            </a:r>
            <a:r>
              <a:rPr lang="en-US" sz="3600" i="1" dirty="0"/>
              <a:t>A Connecting Channel between two Reservoirs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620" y="1690688"/>
            <a:ext cx="4645688" cy="501015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Tioga &amp; Hammond Reservoirs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9A26D9-F926-D8A9-4BD7-92345D755560}"/>
              </a:ext>
            </a:extLst>
          </p:cNvPr>
          <p:cNvSpPr txBox="1">
            <a:spLocks/>
          </p:cNvSpPr>
          <p:nvPr/>
        </p:nvSpPr>
        <p:spPr>
          <a:xfrm>
            <a:off x="1337268" y="2370689"/>
            <a:ext cx="3952352" cy="5010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dirty="0"/>
              <a:t>3 Diverted Outlets</a:t>
            </a:r>
          </a:p>
          <a:p>
            <a:pPr fontAlgn="auto">
              <a:spcAft>
                <a:spcPts val="0"/>
              </a:spcAft>
            </a:pPr>
            <a:r>
              <a:rPr lang="en-US" b="0" dirty="0"/>
              <a:t>1 </a:t>
            </a:r>
            <a:r>
              <a:rPr lang="en-US" b="0" i="1" dirty="0"/>
              <a:t>Dummy</a:t>
            </a:r>
            <a:r>
              <a:rPr lang="en-US" b="0" dirty="0"/>
              <a:t> reservoir</a:t>
            </a:r>
          </a:p>
          <a:p>
            <a:pPr fontAlgn="auto">
              <a:spcAft>
                <a:spcPts val="0"/>
              </a:spcAft>
            </a:pPr>
            <a:r>
              <a:rPr lang="en-US" b="0" dirty="0"/>
              <a:t>3 State Variables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1 Scripted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2 </a:t>
            </a:r>
            <a:r>
              <a:rPr lang="en-US" b="0" dirty="0" err="1"/>
              <a:t>Scriptless</a:t>
            </a:r>
            <a:endParaRPr lang="en-US" sz="2800" b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572072-DE90-AB96-C8CC-BF71096D30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308" y="2242676"/>
            <a:ext cx="5795309" cy="378049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01E71-4DAA-BA6D-1E20-96C50569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1979" y="6370637"/>
            <a:ext cx="2743200" cy="365125"/>
          </a:xfrm>
        </p:spPr>
        <p:txBody>
          <a:bodyPr/>
          <a:lstStyle/>
          <a:p>
            <a:fld id="{A6985538-811D-4A32-A47C-EB1403BA9A8F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5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Questions…</a:t>
            </a:r>
          </a:p>
        </p:txBody>
      </p:sp>
      <p:pic>
        <p:nvPicPr>
          <p:cNvPr id="51203" name="Picture 3" descr="C:\Users\q0hecjdk\AppData\Local\Microsoft\Windows\Temporary Internet Files\Content.IE5\L6KYJIWY\questions_graphic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150" y="1547812"/>
            <a:ext cx="4997450" cy="4980792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8E951-B163-CE87-D0B2-C4B3860B1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/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 Blocks: </a:t>
            </a:r>
            <a:r>
              <a:rPr lang="en-US" sz="2400" b="0" dirty="0"/>
              <a:t>Computes are split across time to fit into memory – this can cause problems with scripts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430621" y="3104638"/>
            <a:ext cx="3330101" cy="7306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D4AF3C-1120-14AB-A6A1-AE1715B0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31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0" dirty="0"/>
              <a:t>ResSim applies rules over several compute passes, starting with at-site rules (1), adding scripted rules (2), downstream control (3), and finally system operations (4). 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481209" y="3473969"/>
            <a:ext cx="2279513" cy="1252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93FF34-07DE-8325-775C-BF5AD6860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1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i="1" dirty="0"/>
              <a:t>Compute Blocks: </a:t>
            </a:r>
            <a:br>
              <a:rPr lang="en-US" sz="2400" dirty="0"/>
            </a:br>
            <a:r>
              <a:rPr lang="en-US" sz="2400" b="0" dirty="0"/>
              <a:t>Links together elements that must compute together, ResSim computes each compute block across the Time Window,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902740" y="3473969"/>
            <a:ext cx="1857982" cy="49491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71EBE5-3DAE-CDFF-1192-C11E88A93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588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Timesteps: </a:t>
            </a:r>
            <a:r>
              <a:rPr lang="en-US" sz="2400" b="0" dirty="0"/>
              <a:t>Within a compute block, ResSim computes one timestep at a time for every element, upstream to downstream.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565515" y="3289303"/>
            <a:ext cx="2195207" cy="12243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6102DD-8B32-B482-09AE-3F9873393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ResSim computes</a:t>
            </a:r>
            <a:r>
              <a:rPr lang="en-US" sz="3200" dirty="0"/>
              <a:t> through several loops:</a:t>
            </a:r>
          </a:p>
          <a:p>
            <a:endParaRPr lang="en-US" sz="3200" dirty="0"/>
          </a:p>
          <a:p>
            <a:pPr lvl="1"/>
            <a:r>
              <a:rPr lang="en-US" sz="2800" dirty="0">
                <a:solidFill>
                  <a:schemeClr val="bg2"/>
                </a:solidFill>
              </a:rPr>
              <a:t>Time blocks</a:t>
            </a:r>
          </a:p>
          <a:p>
            <a:pPr lvl="2"/>
            <a:r>
              <a:rPr lang="en-US" sz="2800" dirty="0"/>
              <a:t>Compute passes</a:t>
            </a:r>
          </a:p>
          <a:p>
            <a:pPr lvl="3"/>
            <a:r>
              <a:rPr lang="en-US" sz="2800" dirty="0"/>
              <a:t>Compute blocks</a:t>
            </a:r>
          </a:p>
          <a:p>
            <a:pPr lvl="4"/>
            <a:r>
              <a:rPr lang="en-US" sz="2800" dirty="0"/>
              <a:t>Timesteps</a:t>
            </a:r>
          </a:p>
          <a:p>
            <a:pPr lvl="5"/>
            <a:r>
              <a:rPr lang="en-US" sz="2800" dirty="0"/>
              <a:t>Elements, in hydrologic order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DF9161-4E2F-5539-2F7D-34B0E437B6F1}"/>
              </a:ext>
            </a:extLst>
          </p:cNvPr>
          <p:cNvSpPr txBox="1"/>
          <p:nvPr/>
        </p:nvSpPr>
        <p:spPr>
          <a:xfrm>
            <a:off x="6760722" y="2504473"/>
            <a:ext cx="4983806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Elements: </a:t>
            </a:r>
            <a:r>
              <a:rPr lang="en-US" sz="2400" b="0" dirty="0"/>
              <a:t>Every junction, reach, reservoir, outlet, outlet group, diversion (etc.) is an element.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837889" y="3104638"/>
            <a:ext cx="1922833" cy="168785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62CFC7-90F2-B350-227D-212CEDC1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94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ResSim computes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A657D02-D71C-3C45-003F-36BAF348EF64}"/>
              </a:ext>
            </a:extLst>
          </p:cNvPr>
          <p:cNvCxnSpPr>
            <a:cxnSpLocks/>
          </p:cNvCxnSpPr>
          <p:nvPr/>
        </p:nvCxnSpPr>
        <p:spPr>
          <a:xfrm flipH="1">
            <a:off x="6387830" y="2919972"/>
            <a:ext cx="372892" cy="18725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84A6C81-B803-AD46-AFF4-78582A40E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401" y="1357586"/>
            <a:ext cx="5742857" cy="472380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E9D2E2-A067-8363-7E56-FA5AB487B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85538-811D-4A32-A47C-EB1403BA9A8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824B26B40ED4AA537F5FB8CC2A044" ma:contentTypeVersion="2" ma:contentTypeDescription="Create a new document." ma:contentTypeScope="" ma:versionID="2867a9d4fd606cd77d3a40e3c8b6ec89">
  <xsd:schema xmlns:xsd="http://www.w3.org/2001/XMLSchema" xmlns:xs="http://www.w3.org/2001/XMLSchema" xmlns:p="http://schemas.microsoft.com/office/2006/metadata/properties" xmlns:ns2="a3f05e99-816d-4f45-ac04-10fdc841c3cd" targetNamespace="http://schemas.microsoft.com/office/2006/metadata/properties" ma:root="true" ma:fieldsID="6fea488553b0f597b4b2b615e498a5e4" ns2:_="">
    <xsd:import namespace="a3f05e99-816d-4f45-ac04-10fdc841c3c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f05e99-816d-4f45-ac04-10fdc841c3c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EC5D5D-5BC5-4B3B-863D-90A41240602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45153D4-8E58-42AB-9597-3208BCF958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f05e99-816d-4f45-ac04-10fdc841c3c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6907E6-111F-4E88-A137-FDDA4C5ADA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32425</TotalTime>
  <Words>1889</Words>
  <Application>Microsoft Office PowerPoint</Application>
  <PresentationFormat>Widescreen</PresentationFormat>
  <Paragraphs>349</Paragraphs>
  <Slides>38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7" baseType="lpstr">
      <vt:lpstr>Arial</vt:lpstr>
      <vt:lpstr>Arial Unicode MS</vt:lpstr>
      <vt:lpstr>Calibri</vt:lpstr>
      <vt:lpstr>Calibri Light</vt:lpstr>
      <vt:lpstr>Comic Sans MS</vt:lpstr>
      <vt:lpstr>Tahoma</vt:lpstr>
      <vt:lpstr>Times New Roman</vt:lpstr>
      <vt:lpstr>Wingdings</vt:lpstr>
      <vt:lpstr>Office Theme</vt:lpstr>
      <vt:lpstr>Advanced Topics -   Compute Blocking</vt:lpstr>
      <vt:lpstr>Outline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How ResSim computes</vt:lpstr>
      <vt:lpstr>Example of an Operational Dependency</vt:lpstr>
      <vt:lpstr>Example of an Operational Dependency</vt:lpstr>
      <vt:lpstr>Example of an Operational Dependency</vt:lpstr>
      <vt:lpstr>Terminology</vt:lpstr>
      <vt:lpstr>How to identify dependencies…</vt:lpstr>
      <vt:lpstr>Terminology</vt:lpstr>
      <vt:lpstr>What is included in compute blocks..</vt:lpstr>
      <vt:lpstr>PowerPoint Presentation</vt:lpstr>
      <vt:lpstr>PowerPoint Presentation</vt:lpstr>
      <vt:lpstr>How ResSim identifies them...</vt:lpstr>
      <vt:lpstr>Finding ResSim’s Compute Blocks…</vt:lpstr>
      <vt:lpstr>Why should you care…</vt:lpstr>
      <vt:lpstr>What to do about it</vt:lpstr>
      <vt:lpstr>Advanced Topics -  Modeling Techniques</vt:lpstr>
      <vt:lpstr>Terminology </vt:lpstr>
      <vt:lpstr>Known Uses for Modeling Techniques</vt:lpstr>
      <vt:lpstr>How to influence the Compute Blocks…</vt:lpstr>
      <vt:lpstr>Influencing Compute Blocks…</vt:lpstr>
      <vt:lpstr>Influencing Compute Blocks…</vt:lpstr>
      <vt:lpstr>Types of Modeling Techniques</vt:lpstr>
      <vt:lpstr>PowerPoint Presentation</vt:lpstr>
      <vt:lpstr>PowerPoint Presentation</vt:lpstr>
      <vt:lpstr>Modeling Challenges</vt:lpstr>
      <vt:lpstr>The Challenge: A Dry Dam</vt:lpstr>
      <vt:lpstr>Why was Jadwin a Challenge?</vt:lpstr>
      <vt:lpstr>The Solution…</vt:lpstr>
      <vt:lpstr>Compute Net Inflow</vt:lpstr>
      <vt:lpstr>The Challenge:  A Connecting Channel between two Reservoirs</vt:lpstr>
      <vt:lpstr>Questions…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Joan.Klipsch@usace.army.mil</dc:creator>
  <cp:lastModifiedBy>q0hecjbs</cp:lastModifiedBy>
  <cp:revision>761</cp:revision>
  <cp:lastPrinted>2016-02-04T18:31:37Z</cp:lastPrinted>
  <dcterms:created xsi:type="dcterms:W3CDTF">2000-06-12T16:30:25Z</dcterms:created>
  <dcterms:modified xsi:type="dcterms:W3CDTF">2025-02-04T19:25:45Z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0x0101003CF824B26B40ED4AA537F5FB8CC2A044</vt:lpwstr>
  </property>
</Properties>
</file>