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84" r:id="rId1"/>
    <p:sldMasterId id="2147483797" r:id="rId2"/>
    <p:sldMasterId id="2147483809" r:id="rId3"/>
    <p:sldMasterId id="2147483821" r:id="rId4"/>
  </p:sldMasterIdLst>
  <p:notesMasterIdLst>
    <p:notesMasterId r:id="rId23"/>
  </p:notesMasterIdLst>
  <p:handoutMasterIdLst>
    <p:handoutMasterId r:id="rId24"/>
  </p:handoutMasterIdLst>
  <p:sldIdLst>
    <p:sldId id="256" r:id="rId5"/>
    <p:sldId id="257" r:id="rId6"/>
    <p:sldId id="259" r:id="rId7"/>
    <p:sldId id="272" r:id="rId8"/>
    <p:sldId id="258" r:id="rId9"/>
    <p:sldId id="271" r:id="rId10"/>
    <p:sldId id="260" r:id="rId11"/>
    <p:sldId id="261" r:id="rId12"/>
    <p:sldId id="262" r:id="rId13"/>
    <p:sldId id="263" r:id="rId14"/>
    <p:sldId id="264" r:id="rId15"/>
    <p:sldId id="273" r:id="rId16"/>
    <p:sldId id="265" r:id="rId17"/>
    <p:sldId id="266" r:id="rId18"/>
    <p:sldId id="267" r:id="rId19"/>
    <p:sldId id="268" r:id="rId20"/>
    <p:sldId id="269" r:id="rId21"/>
    <p:sldId id="270" r:id="rId2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169" autoAdjust="0"/>
    <p:restoredTop sz="94686" autoAdjust="0"/>
  </p:normalViewPr>
  <p:slideViewPr>
    <p:cSldViewPr showGuides="1">
      <p:cViewPr varScale="1">
        <p:scale>
          <a:sx n="151" d="100"/>
          <a:sy n="151" d="100"/>
        </p:scale>
        <p:origin x="191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222" y="-72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7200" y="228600"/>
            <a:ext cx="319246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22" tIns="47462" rIns="94922" bIns="47462" numCol="1" anchor="t" anchorCtr="0" compatLnSpc="1">
            <a:prstTxWarp prst="textNoShape">
              <a:avLst/>
            </a:prstTxWarp>
          </a:bodyPr>
          <a:lstStyle>
            <a:lvl1pPr defTabSz="947738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 dirty="0"/>
              <a:t>Data Parsing in Python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57600" y="228600"/>
            <a:ext cx="3194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22" tIns="47462" rIns="94922" bIns="47462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 dirty="0"/>
              <a:t>1.6-L-05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57200" y="8899525"/>
            <a:ext cx="319246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22" tIns="47462" rIns="94922" bIns="47462" numCol="1" anchor="b" anchorCtr="0" compatLnSpc="1">
            <a:prstTxWarp prst="textNoShape">
              <a:avLst/>
            </a:prstTxWarp>
          </a:bodyPr>
          <a:lstStyle>
            <a:lvl1pPr defTabSz="947738">
              <a:defRPr sz="1200" smtClean="0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 dirty="0"/>
              <a:t>Perryman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57600" y="8899525"/>
            <a:ext cx="31940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22" tIns="47462" rIns="94922" bIns="47462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smtClean="0"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963CF69F-5CDA-474A-91C9-F073CDA888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88" tIns="48244" rIns="96488" bIns="48244" numCol="1" anchor="t" anchorCtr="0" compatLnSpc="1">
            <a:prstTxWarp prst="textNoShape">
              <a:avLst/>
            </a:prstTxWarp>
          </a:bodyPr>
          <a:lstStyle>
            <a:lvl1pPr defTabSz="966788">
              <a:defRPr sz="1200" smtClean="0"/>
            </a:lvl1pPr>
          </a:lstStyle>
          <a:p>
            <a:pPr>
              <a:defRPr/>
            </a:pPr>
            <a:r>
              <a:rPr lang="en-US" dirty="0"/>
              <a:t>Data Parsing in Python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88" tIns="48244" rIns="96488" bIns="48244" numCol="1" anchor="t" anchorCtr="0" compatLnSpc="1">
            <a:prstTxWarp prst="textNoShape">
              <a:avLst/>
            </a:prstTxWarp>
          </a:bodyPr>
          <a:lstStyle>
            <a:lvl1pPr algn="r" defTabSz="966788">
              <a:defRPr sz="1200" smtClean="0"/>
            </a:lvl1pPr>
          </a:lstStyle>
          <a:p>
            <a:pPr>
              <a:defRPr/>
            </a:pPr>
            <a:r>
              <a:rPr lang="en-US" dirty="0"/>
              <a:t>1.6-L-05</a:t>
            </a:r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7900" y="4559300"/>
            <a:ext cx="5359400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88" tIns="48244" rIns="96488" bIns="482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182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88" tIns="48244" rIns="96488" bIns="48244" numCol="1" anchor="b" anchorCtr="0" compatLnSpc="1">
            <a:prstTxWarp prst="textNoShape">
              <a:avLst/>
            </a:prstTxWarp>
          </a:bodyPr>
          <a:lstStyle>
            <a:lvl1pPr defTabSz="966788">
              <a:defRPr sz="1200" smtClean="0"/>
            </a:lvl1pPr>
          </a:lstStyle>
          <a:p>
            <a:pPr>
              <a:defRPr/>
            </a:pPr>
            <a:r>
              <a:rPr lang="en-US"/>
              <a:t>Perryman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182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88" tIns="48244" rIns="96488" bIns="48244" numCol="1" anchor="b" anchorCtr="0" compatLnSpc="1">
            <a:prstTxWarp prst="textNoShape">
              <a:avLst/>
            </a:prstTxWarp>
          </a:bodyPr>
          <a:lstStyle>
            <a:lvl1pPr algn="r" defTabSz="966788">
              <a:defRPr sz="1200" smtClean="0"/>
            </a:lvl1pPr>
          </a:lstStyle>
          <a:p>
            <a:pPr>
              <a:defRPr/>
            </a:pPr>
            <a:fld id="{ACA02FC8-6730-493E-87D1-5FB906F18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D97EC-D184-4D6F-8ADA-E4D3F03346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8767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724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1CA6D-1B6E-4BB1-AD4A-8E78B78BCA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4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BDAB-4124-448F-ADCD-0C2AC7A790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512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C788-A42E-4B30-9B7C-524747D784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0398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C4BE5-C1D8-459E-9B1B-3DBF9EC9E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3698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11744-0A50-4AF3-B572-E68C393C1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658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27936-08D1-427D-89CC-B2AC3A02F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28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2BC99-21B7-4A78-BBC7-63E9409A0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788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EDFA2-D6D2-439A-B5AA-D93C85588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109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55DEB-E19A-4FF3-9443-A4B5EC341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374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86632-4848-44C6-83D4-5DD1EC433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411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CB4D0-40F4-4559-BE82-CEFE02B1241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726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5A286-8314-48C7-8B1C-BE0E2DE3E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779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2EFD8-7584-47EC-B30D-D7D77E35F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3868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74693-1FC5-4E05-AE5E-A842C3C4E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0904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2C0F7-68E0-48AA-B650-9A45DCF44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265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A2BDA-4F01-4C26-ADA6-FDB7AEBEE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858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EFE7D-8F05-446B-8B07-43F62942D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867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56585-5EFD-42A4-91C0-1DA70F58E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043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1EC2-0165-4FC8-BFD9-36C4B2D1E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05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A8E1E-B2A9-4381-B727-75A3DEF89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736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D4FE1-1B47-41D0-BFB5-4C22CEB3D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68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530EA-6027-4ED8-B51B-801619C99B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11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CB92-2A5E-4C32-AF60-7D4DA6C22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975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8D2F2-F3F5-40BA-9B3F-80377A818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510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45E1E-866A-4046-BD5E-461048397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618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A8C10-8BF9-49CD-B550-896441BAA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5926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C2379-B05E-43E4-9809-4CFDDDE04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7227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14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3"/>
            <a:ext cx="6620968" cy="3329581"/>
          </a:xfrm>
        </p:spPr>
        <p:txBody>
          <a:bodyPr anchor="b"/>
          <a:lstStyle>
            <a:lvl1pPr algn="ctr">
              <a:defRPr sz="7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ctr">
              <a:buNone/>
              <a:defRPr b="1" cap="none" spc="0">
                <a:ln w="6350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8953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1981200"/>
          </a:xfrm>
        </p:spPr>
        <p:txBody>
          <a:bodyPr/>
          <a:lstStyle>
            <a:lvl1pPr algn="ctr">
              <a:defRPr sz="6000" b="1" cap="none" spc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2925"/>
            <a:ext cx="9144000" cy="4195481"/>
          </a:xfrm>
        </p:spPr>
        <p:txBody>
          <a:bodyPr>
            <a:normAutofit/>
          </a:bodyPr>
          <a:lstStyle>
            <a:lvl1pPr>
              <a:buClr>
                <a:schemeClr val="accent3"/>
              </a:buClr>
              <a:defRPr sz="3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  <a:lvl2pPr>
              <a:buClr>
                <a:schemeClr val="accent3"/>
              </a:buClr>
              <a:defRPr sz="28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2pPr>
            <a:lvl3pPr>
              <a:buClr>
                <a:schemeClr val="accent3"/>
              </a:buClr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3pPr>
            <a:lvl4pPr>
              <a:buClr>
                <a:schemeClr val="accent3"/>
              </a:buClr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4pPr>
            <a:lvl5pPr>
              <a:buClr>
                <a:schemeClr val="accent3"/>
              </a:buClr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B80CD-BBDB-4DB6-87D6-4623961452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817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4" y="2861736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73184-85B0-487F-A687-7EB2A38CB8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7254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1" y="2060577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6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B908B-DF74-4B30-91A5-9A0349DA8C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574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1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1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7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7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8E6FE-6885-4BE2-8D0E-6FA29C6E44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73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F09C6-DB19-4DED-9D20-0526425391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24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9FC29-89F8-4B5A-BBEC-67AC8842AE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347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13716-DEFB-45FA-ACB4-7ADAFC8483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975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8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3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F1439-AEDE-4D49-B44E-6A09717DB8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2283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8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ED29E-C68C-4351-A6F0-49BB9F316E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438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4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841851"/>
      </p:ext>
    </p:extLst>
  </p:cSld>
  <p:clrMapOvr>
    <a:masterClrMapping/>
  </p:clrMapOvr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72513"/>
      </p:ext>
    </p:extLst>
  </p:cSld>
  <p:clrMapOvr>
    <a:masterClrMapping/>
  </p:clrMapOvr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10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8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8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1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1002102"/>
      </p:ext>
    </p:extLst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38057"/>
      </p:ext>
    </p:extLst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5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7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70675"/>
      </p:ext>
    </p:extLst>
  </p:cSld>
  <p:clrMapOvr>
    <a:masterClrMapping/>
  </p:clrMapOvr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4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7" y="4827213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7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5" y="4827211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51758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524002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183352"/>
            <a:ext cx="4040188" cy="4141248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8844"/>
            <a:ext cx="4041775" cy="414575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3A1EC-2CED-4E4B-BA54-21678C7DB9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3980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D9A088-7838-4012-BA97-A37011FEC3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239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3" y="430216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3AA0D-804A-4000-BA91-7B60C998B5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130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CC18D-CBB7-4F69-BA09-10113001A7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980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43C67-9D62-48C6-9BB7-8D415AD558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921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2DC06-D6DD-4ACD-9C74-DE9914A1B2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24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6" y="5359402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CC28F-FEC2-4C20-A4EE-C82F859D430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9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5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692C788-A42E-4B30-9B7C-524747D784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49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1984314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85D9555-75EC-4993-8A6F-FE0845ED3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538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5249BB-3C3F-4D9B-83EB-38CAB4880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06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gradFill flip="none" rotWithShape="1">
            <a:gsLst>
              <a:gs pos="0">
                <a:srgbClr val="E28B84">
                  <a:shade val="30000"/>
                  <a:satMod val="115000"/>
                </a:srgbClr>
              </a:gs>
              <a:gs pos="50000">
                <a:srgbClr val="E28B84">
                  <a:shade val="67500"/>
                  <a:satMod val="115000"/>
                </a:srgbClr>
              </a:gs>
              <a:gs pos="100000">
                <a:srgbClr val="E28B84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90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6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2" y="295738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431" y="99142"/>
            <a:ext cx="652202" cy="49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8011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  <p:sldLayoutId id="2147483838" r:id="rId17"/>
  </p:sldLayoutIdLst>
  <p:hf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accent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accent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accent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accent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accent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/>
              <a:t>Data Parsing in Python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Getting Data Into Your Script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400" dirty="0"/>
              <a:t>Working with Sequences</a:t>
            </a:r>
            <a:br>
              <a:rPr lang="en-US" dirty="0"/>
            </a:br>
            <a:r>
              <a:rPr lang="en-US" sz="3600" dirty="0"/>
              <a:t>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eaLnBrk="1" hangingPunct="1">
              <a:buNone/>
              <a:defRPr/>
            </a:pPr>
            <a:r>
              <a:rPr lang="en-US" sz="2800" b="1" dirty="0"/>
              <a:t>Mapping</a:t>
            </a:r>
            <a:r>
              <a:rPr lang="en-US" sz="2800" dirty="0"/>
              <a:t> applies a function to each member of a sequence and returns the resulting sequence</a:t>
            </a:r>
          </a:p>
          <a:p>
            <a:pPr lvl="1" eaLnBrk="1" hangingPunct="1">
              <a:buNone/>
              <a:defRPr/>
            </a:pPr>
            <a:r>
              <a:rPr lang="en-US" dirty="0"/>
              <a:t>seq2 = map(</a:t>
            </a:r>
            <a:r>
              <a:rPr lang="en-US" i="1" dirty="0" err="1"/>
              <a:t>func</a:t>
            </a:r>
            <a:r>
              <a:rPr lang="en-US" dirty="0"/>
              <a:t>, </a:t>
            </a:r>
            <a:r>
              <a:rPr lang="en-US" i="1" dirty="0" err="1"/>
              <a:t>seq</a:t>
            </a:r>
            <a:r>
              <a:rPr lang="en-US" dirty="0"/>
              <a:t>)</a:t>
            </a:r>
          </a:p>
          <a:p>
            <a:pPr eaLnBrk="1" hangingPunct="1">
              <a:defRPr/>
            </a:pPr>
            <a:r>
              <a:rPr lang="en-US" sz="2800" dirty="0" err="1"/>
              <a:t>seq</a:t>
            </a:r>
            <a:r>
              <a:rPr lang="en-US" sz="2800" dirty="0"/>
              <a:t> = range(10)</a:t>
            </a:r>
            <a:r>
              <a:rPr lang="en-US" sz="2800" dirty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solidFill>
                  <a:schemeClr val="accent2"/>
                </a:solidFill>
              </a:rPr>
              <a:t>	# [0, 1, 2, 3, 4, 5, 6, 7, 8, 9]</a:t>
            </a:r>
          </a:p>
          <a:p>
            <a:pPr eaLnBrk="1" hangingPunct="1">
              <a:defRPr/>
            </a:pPr>
            <a:r>
              <a:rPr lang="en-US" sz="2800" dirty="0"/>
              <a:t>map(</a:t>
            </a:r>
            <a:r>
              <a:rPr lang="en-US" sz="2800" dirty="0" err="1"/>
              <a:t>str</a:t>
            </a:r>
            <a:r>
              <a:rPr lang="en-US" sz="2800" dirty="0"/>
              <a:t>, </a:t>
            </a:r>
            <a:r>
              <a:rPr lang="en-US" sz="2800" dirty="0" err="1"/>
              <a:t>seq</a:t>
            </a:r>
            <a:r>
              <a:rPr lang="en-US" sz="2800" dirty="0"/>
              <a:t>)</a:t>
            </a:r>
            <a:r>
              <a:rPr lang="en-US" sz="2800" dirty="0">
                <a:solidFill>
                  <a:schemeClr val="accent2"/>
                </a:solidFill>
              </a:rPr>
              <a:t> # conversion function </a:t>
            </a:r>
            <a:r>
              <a:rPr lang="en-US" sz="2800" dirty="0" err="1">
                <a:solidFill>
                  <a:schemeClr val="accent2"/>
                </a:solidFill>
              </a:rPr>
              <a:t>str</a:t>
            </a:r>
            <a:r>
              <a:rPr lang="en-US" sz="2800" dirty="0">
                <a:solidFill>
                  <a:schemeClr val="accent2"/>
                </a:solidFill>
              </a:rPr>
              <a:t>()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solidFill>
                  <a:schemeClr val="accent2"/>
                </a:solidFill>
              </a:rPr>
              <a:t>	# [‘0’, ’1’, ’2’, ’3’, ’4’, ’5’, ’6’, ’7’, ’8’, ’9’]</a:t>
            </a:r>
          </a:p>
          <a:p>
            <a:pPr eaLnBrk="1" hangingPunct="1">
              <a:defRPr/>
            </a:pPr>
            <a:r>
              <a:rPr lang="en-US" sz="2800" dirty="0"/>
              <a:t>f = lambda x : x * 2 </a:t>
            </a:r>
            <a:endParaRPr lang="en-US" sz="2800" dirty="0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solidFill>
                  <a:schemeClr val="accent2"/>
                </a:solidFill>
              </a:rPr>
              <a:t>	# simple function that doubles input</a:t>
            </a:r>
          </a:p>
          <a:p>
            <a:pPr eaLnBrk="1" hangingPunct="1">
              <a:defRPr/>
            </a:pPr>
            <a:r>
              <a:rPr lang="en-US" sz="2800" dirty="0"/>
              <a:t>map(f,  </a:t>
            </a:r>
            <a:r>
              <a:rPr lang="en-US" sz="2800" dirty="0" err="1"/>
              <a:t>seq</a:t>
            </a:r>
            <a:r>
              <a:rPr lang="en-US" sz="2800" dirty="0"/>
              <a:t>) </a:t>
            </a:r>
            <a:endParaRPr lang="en-US" sz="2800" dirty="0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solidFill>
                  <a:schemeClr val="accent2"/>
                </a:solidFill>
              </a:rPr>
              <a:t>	# [0, 2, 4, 6, 8, 10, 12, 14, 16, 18]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400" dirty="0"/>
              <a:t>Working with Sequences</a:t>
            </a:r>
            <a:br>
              <a:rPr lang="en-US" dirty="0"/>
            </a:br>
            <a:r>
              <a:rPr lang="en-US" sz="3600" dirty="0"/>
              <a:t>Zipping and Unzipping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eaLnBrk="1" hangingPunct="1">
              <a:buNone/>
              <a:defRPr/>
            </a:pPr>
            <a:r>
              <a:rPr lang="en-US" b="1" dirty="0"/>
              <a:t>Zipping</a:t>
            </a:r>
            <a:r>
              <a:rPr lang="en-US" dirty="0"/>
              <a:t> interleaves sequences into a single sequence</a:t>
            </a:r>
          </a:p>
          <a:p>
            <a:pPr lvl="1" eaLnBrk="1" hangingPunct="1">
              <a:buNone/>
              <a:defRPr/>
            </a:pPr>
            <a:r>
              <a:rPr lang="en-US" dirty="0" err="1"/>
              <a:t>seq</a:t>
            </a:r>
            <a:r>
              <a:rPr lang="en-US" dirty="0"/>
              <a:t> = zip(</a:t>
            </a:r>
            <a:r>
              <a:rPr lang="en-US" i="1" dirty="0"/>
              <a:t>seq1</a:t>
            </a:r>
            <a:r>
              <a:rPr lang="en-US" dirty="0"/>
              <a:t>[, </a:t>
            </a:r>
            <a:r>
              <a:rPr lang="en-US" i="1" dirty="0"/>
              <a:t>seq2</a:t>
            </a:r>
            <a:r>
              <a:rPr lang="en-US" dirty="0"/>
              <a:t>[,…]])</a:t>
            </a:r>
          </a:p>
          <a:p>
            <a:pPr marL="0" indent="0" eaLnBrk="1" hangingPunct="1">
              <a:buNone/>
              <a:defRPr/>
            </a:pPr>
            <a:r>
              <a:rPr lang="en-US" b="1" dirty="0"/>
              <a:t>Unzipping</a:t>
            </a:r>
            <a:r>
              <a:rPr lang="en-US" dirty="0"/>
              <a:t> separates a single interleaved sequence into multiple sequences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3DE86-319A-4D58-AB01-687EB530F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Working with Sequences</a:t>
            </a:r>
            <a:br>
              <a:rPr lang="en-US" dirty="0"/>
            </a:br>
            <a:r>
              <a:rPr lang="en-US" sz="3200" dirty="0"/>
              <a:t>Zipping and Unzipping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DB77C-657C-47E6-9443-5CFA3B8F9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  <a:defRPr/>
            </a:pPr>
            <a:r>
              <a:rPr lang="en-US" dirty="0"/>
              <a:t>sequences = zip(</a:t>
            </a:r>
            <a:r>
              <a:rPr lang="en-US" b="1" i="1" dirty="0"/>
              <a:t>*</a:t>
            </a:r>
            <a:r>
              <a:rPr lang="en-US" i="1" dirty="0" err="1"/>
              <a:t>interleaved_seq</a:t>
            </a:r>
            <a:r>
              <a:rPr lang="en-US" dirty="0"/>
              <a:t>)</a:t>
            </a:r>
          </a:p>
          <a:p>
            <a:pPr>
              <a:defRPr/>
            </a:pPr>
            <a:r>
              <a:rPr lang="en-US" sz="2800" dirty="0"/>
              <a:t>seq1= (0, 1, 2, 3)</a:t>
            </a:r>
          </a:p>
          <a:p>
            <a:pPr>
              <a:defRPr/>
            </a:pPr>
            <a:r>
              <a:rPr lang="en-US" sz="2800" dirty="0"/>
              <a:t>seq2 = (100, 200, 300, 400)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800" dirty="0"/>
              <a:t>zip(seq1, seq2) </a:t>
            </a:r>
            <a:endParaRPr lang="en-US" sz="2800" dirty="0">
              <a:solidFill>
                <a:schemeClr val="accent2"/>
              </a:solidFill>
            </a:endParaRPr>
          </a:p>
          <a:p>
            <a:pPr>
              <a:buNone/>
              <a:defRPr/>
            </a:pPr>
            <a:r>
              <a:rPr lang="en-US" sz="2800" dirty="0">
                <a:solidFill>
                  <a:schemeClr val="accent2"/>
                </a:solidFill>
              </a:rPr>
              <a:t>	</a:t>
            </a:r>
            <a:r>
              <a:rPr lang="en-US" dirty="0">
                <a:solidFill>
                  <a:schemeClr val="accent2"/>
                </a:solidFill>
              </a:rPr>
              <a:t># [(0, 100), (1, 200), (2, 300), (3, 400)]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/>
              <a:t>seq3 = [(0, 100), (1, 200), (2, 300), (3, 400)]</a:t>
            </a:r>
          </a:p>
          <a:p>
            <a:pPr>
              <a:defRPr/>
            </a:pPr>
            <a:r>
              <a:rPr lang="en-US" sz="2400" dirty="0"/>
              <a:t>zip(</a:t>
            </a:r>
            <a:r>
              <a:rPr lang="en-US" sz="2400" b="1" dirty="0"/>
              <a:t>*</a:t>
            </a:r>
            <a:r>
              <a:rPr lang="en-US" sz="2400" dirty="0"/>
              <a:t>seq3) </a:t>
            </a:r>
            <a:endParaRPr lang="en-US" sz="2400" dirty="0">
              <a:solidFill>
                <a:schemeClr val="accent2"/>
              </a:solidFill>
            </a:endParaRPr>
          </a:p>
          <a:p>
            <a:pPr>
              <a:buNone/>
              <a:defRPr/>
            </a:pPr>
            <a:r>
              <a:rPr lang="en-US" sz="2400" dirty="0">
                <a:solidFill>
                  <a:schemeClr val="accent2"/>
                </a:solidFill>
              </a:rPr>
              <a:t>	</a:t>
            </a:r>
            <a:r>
              <a:rPr lang="en-US" dirty="0">
                <a:solidFill>
                  <a:schemeClr val="accent2"/>
                </a:solidFill>
              </a:rPr>
              <a:t># [(0, 1, 2, 3), (100, 200, 300, 400)]</a:t>
            </a:r>
            <a:endParaRPr lang="en-US" sz="2400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557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400" dirty="0"/>
              <a:t>Working with Sequences</a:t>
            </a:r>
            <a:br>
              <a:rPr lang="en-US" dirty="0"/>
            </a:br>
            <a:r>
              <a:rPr lang="en-US" sz="3600" dirty="0"/>
              <a:t>List Comprehension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[</a:t>
            </a:r>
            <a:r>
              <a:rPr lang="en-US" i="1" dirty="0"/>
              <a:t>f(</a:t>
            </a:r>
            <a:r>
              <a:rPr lang="en-US" i="1" dirty="0" err="1"/>
              <a:t>i</a:t>
            </a:r>
            <a:r>
              <a:rPr lang="en-US" i="1" dirty="0"/>
              <a:t>[,j[,…]])</a:t>
            </a:r>
            <a:r>
              <a:rPr lang="en-US" dirty="0"/>
              <a:t> for </a:t>
            </a:r>
            <a:r>
              <a:rPr lang="en-US" i="1" dirty="0" err="1"/>
              <a:t>i</a:t>
            </a:r>
            <a:r>
              <a:rPr lang="en-US" dirty="0"/>
              <a:t> in </a:t>
            </a:r>
            <a:r>
              <a:rPr lang="en-US" i="1" dirty="0"/>
              <a:t>seq1 [</a:t>
            </a:r>
            <a:r>
              <a:rPr lang="en-US" dirty="0"/>
              <a:t>for</a:t>
            </a:r>
            <a:r>
              <a:rPr lang="en-US" i="1" dirty="0"/>
              <a:t> j </a:t>
            </a:r>
            <a:r>
              <a:rPr lang="en-US" dirty="0"/>
              <a:t>in</a:t>
            </a:r>
            <a:r>
              <a:rPr lang="en-US" i="1" dirty="0"/>
              <a:t> seq2[…]]</a:t>
            </a:r>
            <a:r>
              <a:rPr lang="en-US" dirty="0"/>
              <a:t> where </a:t>
            </a:r>
            <a:r>
              <a:rPr lang="en-US" i="1" dirty="0" err="1"/>
              <a:t>cond</a:t>
            </a:r>
            <a:r>
              <a:rPr lang="en-US" dirty="0"/>
              <a:t>]</a:t>
            </a:r>
          </a:p>
          <a:p>
            <a:pPr eaLnBrk="1" hangingPunct="1">
              <a:defRPr/>
            </a:pPr>
            <a:endParaRPr lang="en-US" sz="1000" dirty="0"/>
          </a:p>
          <a:p>
            <a:pPr eaLnBrk="1" hangingPunct="1">
              <a:defRPr/>
            </a:pPr>
            <a:r>
              <a:rPr lang="en-US" dirty="0"/>
              <a:t>Expression contained within brackets […]</a:t>
            </a:r>
          </a:p>
          <a:p>
            <a:pPr eaLnBrk="1" hangingPunct="1">
              <a:defRPr/>
            </a:pPr>
            <a:endParaRPr lang="en-US" sz="1000" i="1" dirty="0"/>
          </a:p>
          <a:p>
            <a:pPr eaLnBrk="1" hangingPunct="1">
              <a:defRPr/>
            </a:pPr>
            <a:r>
              <a:rPr lang="en-US" i="1" dirty="0"/>
              <a:t>f(i[,j[,…]])</a:t>
            </a:r>
            <a:r>
              <a:rPr lang="en-US" dirty="0"/>
              <a:t> is a function of one or more variables</a:t>
            </a:r>
          </a:p>
          <a:p>
            <a:pPr eaLnBrk="1" hangingPunct="1">
              <a:defRPr/>
            </a:pPr>
            <a:endParaRPr lang="en-US" sz="1000" dirty="0"/>
          </a:p>
          <a:p>
            <a:pPr eaLnBrk="1" hangingPunct="1">
              <a:defRPr/>
            </a:pPr>
            <a:r>
              <a:rPr lang="en-US" dirty="0"/>
              <a:t>simplest function (of one variable) is simply the variable</a:t>
            </a:r>
          </a:p>
          <a:p>
            <a:pPr eaLnBrk="1" hangingPunct="1">
              <a:defRPr/>
            </a:pPr>
            <a:endParaRPr lang="en-US" sz="1000" i="1" dirty="0"/>
          </a:p>
          <a:p>
            <a:pPr eaLnBrk="1" hangingPunct="1">
              <a:defRPr/>
            </a:pPr>
            <a:r>
              <a:rPr lang="en-US" i="1" dirty="0" err="1"/>
              <a:t>cond</a:t>
            </a:r>
            <a:r>
              <a:rPr lang="en-US" dirty="0"/>
              <a:t> is a condition of that filters the result of the function – only values that evaluate to True are included</a:t>
            </a:r>
          </a:p>
          <a:p>
            <a:pPr eaLnBrk="1" hangingPunct="1">
              <a:defRPr/>
            </a:pPr>
            <a:endParaRPr lang="en-US" sz="1000" dirty="0"/>
          </a:p>
          <a:p>
            <a:pPr eaLnBrk="1" hangingPunct="1">
              <a:defRPr/>
            </a:pPr>
            <a:r>
              <a:rPr lang="en-US" dirty="0"/>
              <a:t>“where </a:t>
            </a:r>
            <a:r>
              <a:rPr lang="en-US" i="1" dirty="0" err="1"/>
              <a:t>cond</a:t>
            </a:r>
            <a:r>
              <a:rPr lang="en-US" dirty="0"/>
              <a:t>” may be omitted if every value is to be included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400" dirty="0"/>
              <a:t>Working with Sequences</a:t>
            </a:r>
            <a:br>
              <a:rPr lang="en-US" dirty="0"/>
            </a:br>
            <a:r>
              <a:rPr lang="en-US" sz="3600" dirty="0"/>
              <a:t>List Comprehension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[x for x in range(10)]</a:t>
            </a:r>
            <a:r>
              <a:rPr lang="en-US" dirty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solidFill>
                  <a:schemeClr val="accent2"/>
                </a:solidFill>
              </a:rPr>
              <a:t>	# [0, 1, 2, 3, 4, 5, 6, 7, 8, 9]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[x for x in range(10) if x % 3 == 0]</a:t>
            </a:r>
            <a:r>
              <a:rPr lang="en-US" dirty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solidFill>
                  <a:schemeClr val="accent2"/>
                </a:solidFill>
              </a:rPr>
              <a:t>	# [0, 3, 6, 9]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[“Col %s” % c for c in “ABC”] </a:t>
            </a:r>
            <a:endParaRPr lang="en-US" dirty="0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solidFill>
                  <a:schemeClr val="accent2"/>
                </a:solidFill>
              </a:rPr>
              <a:t>	# [‘Col A’, ‘Col B’, ‘Col C’]</a:t>
            </a:r>
            <a:endParaRPr lang="en-US" sz="2800" dirty="0">
              <a:solidFill>
                <a:schemeClr val="accent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Converting 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err="1"/>
              <a:t>int</a:t>
            </a:r>
            <a:r>
              <a:rPr lang="en-US" dirty="0"/>
              <a:t>(x)</a:t>
            </a:r>
            <a:r>
              <a:rPr lang="en-US" dirty="0">
                <a:solidFill>
                  <a:schemeClr val="accent2"/>
                </a:solidFill>
              </a:rPr>
              <a:t> # return x (string or float) as an integer</a:t>
            </a:r>
          </a:p>
          <a:p>
            <a:pPr lvl="1" eaLnBrk="1" hangingPunct="1">
              <a:defRPr/>
            </a:pPr>
            <a:r>
              <a:rPr lang="en-US" sz="1800" dirty="0" err="1"/>
              <a:t>int</a:t>
            </a:r>
            <a:r>
              <a:rPr lang="en-US" sz="1800" dirty="0"/>
              <a:t>(“</a:t>
            </a:r>
            <a:r>
              <a:rPr lang="en-US" sz="1800" dirty="0" err="1"/>
              <a:t>abc</a:t>
            </a:r>
            <a:r>
              <a:rPr lang="en-US" sz="1800" dirty="0"/>
              <a:t>”)</a:t>
            </a:r>
            <a:r>
              <a:rPr lang="en-US" sz="1800" dirty="0">
                <a:solidFill>
                  <a:schemeClr val="accent2"/>
                </a:solidFill>
              </a:rPr>
              <a:t>     # raises exception</a:t>
            </a:r>
          </a:p>
          <a:p>
            <a:pPr lvl="1" eaLnBrk="1" hangingPunct="1">
              <a:defRPr/>
            </a:pPr>
            <a:r>
              <a:rPr lang="en-US" sz="1800" dirty="0" err="1"/>
              <a:t>int</a:t>
            </a:r>
            <a:r>
              <a:rPr lang="en-US" sz="1800" dirty="0"/>
              <a:t>(“12”) </a:t>
            </a:r>
            <a:r>
              <a:rPr lang="en-US" sz="1800" dirty="0">
                <a:solidFill>
                  <a:schemeClr val="accent2"/>
                </a:solidFill>
              </a:rPr>
              <a:t>      # 12</a:t>
            </a:r>
          </a:p>
          <a:p>
            <a:pPr lvl="1" eaLnBrk="1" hangingPunct="1">
              <a:defRPr/>
            </a:pPr>
            <a:r>
              <a:rPr lang="en-US" sz="1800" dirty="0" err="1"/>
              <a:t>int</a:t>
            </a:r>
            <a:r>
              <a:rPr lang="en-US" sz="1800" dirty="0"/>
              <a:t>(“3.75”)</a:t>
            </a:r>
            <a:r>
              <a:rPr lang="en-US" sz="1800" dirty="0">
                <a:solidFill>
                  <a:schemeClr val="accent2"/>
                </a:solidFill>
              </a:rPr>
              <a:t>    # 3 (truncates floating points)</a:t>
            </a:r>
          </a:p>
          <a:p>
            <a:pPr eaLnBrk="1" hangingPunct="1">
              <a:defRPr/>
            </a:pPr>
            <a:endParaRPr lang="en-US" sz="1000" dirty="0"/>
          </a:p>
          <a:p>
            <a:pPr eaLnBrk="1" hangingPunct="1">
              <a:defRPr/>
            </a:pPr>
            <a:r>
              <a:rPr lang="en-US" dirty="0"/>
              <a:t>float(x)</a:t>
            </a:r>
            <a:r>
              <a:rPr lang="en-US" dirty="0">
                <a:solidFill>
                  <a:schemeClr val="accent2"/>
                </a:solidFill>
              </a:rPr>
              <a:t> # return x (string or int) as a float</a:t>
            </a:r>
          </a:p>
          <a:p>
            <a:pPr lvl="1" eaLnBrk="1" hangingPunct="1">
              <a:defRPr/>
            </a:pPr>
            <a:r>
              <a:rPr lang="en-US" sz="1800" dirty="0"/>
              <a:t>float(“</a:t>
            </a:r>
            <a:r>
              <a:rPr lang="en-US" sz="1800" dirty="0" err="1"/>
              <a:t>abc</a:t>
            </a:r>
            <a:r>
              <a:rPr lang="en-US" sz="1800" dirty="0"/>
              <a:t>”)</a:t>
            </a:r>
            <a:r>
              <a:rPr lang="en-US" sz="1800" dirty="0">
                <a:solidFill>
                  <a:schemeClr val="accent2"/>
                </a:solidFill>
              </a:rPr>
              <a:t>     # raises exception</a:t>
            </a:r>
          </a:p>
          <a:p>
            <a:pPr lvl="1" eaLnBrk="1" hangingPunct="1">
              <a:defRPr/>
            </a:pPr>
            <a:r>
              <a:rPr lang="en-US" sz="1800" dirty="0"/>
              <a:t>float(“12”)</a:t>
            </a:r>
            <a:r>
              <a:rPr lang="en-US" sz="1800" dirty="0">
                <a:solidFill>
                  <a:schemeClr val="accent2"/>
                </a:solidFill>
              </a:rPr>
              <a:t>       # 12.0</a:t>
            </a:r>
          </a:p>
          <a:p>
            <a:pPr lvl="1" eaLnBrk="1" hangingPunct="1">
              <a:defRPr/>
            </a:pPr>
            <a:r>
              <a:rPr lang="en-US" sz="1800" dirty="0"/>
              <a:t>float(“3.75”)</a:t>
            </a:r>
            <a:r>
              <a:rPr lang="en-US" sz="1800" dirty="0">
                <a:solidFill>
                  <a:schemeClr val="accent2"/>
                </a:solidFill>
              </a:rPr>
              <a:t>    # 3.75</a:t>
            </a:r>
          </a:p>
          <a:p>
            <a:pPr eaLnBrk="1" hangingPunct="1">
              <a:defRPr/>
            </a:pPr>
            <a:endParaRPr lang="en-US" sz="1000" dirty="0"/>
          </a:p>
          <a:p>
            <a:pPr eaLnBrk="1" hangingPunct="1">
              <a:defRPr/>
            </a:pPr>
            <a:r>
              <a:rPr lang="en-US" dirty="0"/>
              <a:t>str(x)</a:t>
            </a:r>
            <a:r>
              <a:rPr lang="en-US" dirty="0">
                <a:solidFill>
                  <a:schemeClr val="accent2"/>
                </a:solidFill>
              </a:rPr>
              <a:t> # return x (any type) as a string (also “%s” % x)</a:t>
            </a:r>
          </a:p>
          <a:p>
            <a:pPr eaLnBrk="1" hangingPunct="1">
              <a:defRPr/>
            </a:pPr>
            <a:endParaRPr lang="en-US" sz="1000" dirty="0"/>
          </a:p>
          <a:p>
            <a:pPr eaLnBrk="1" hangingPunct="1">
              <a:defRPr/>
            </a:pPr>
            <a:r>
              <a:rPr lang="en-US" dirty="0"/>
              <a:t>Often used with map or list comprehension</a:t>
            </a:r>
          </a:p>
          <a:p>
            <a:pPr lvl="1" eaLnBrk="1" hangingPunct="1">
              <a:defRPr/>
            </a:pPr>
            <a:r>
              <a:rPr lang="en-US" sz="1800" dirty="0" err="1"/>
              <a:t>vals</a:t>
            </a:r>
            <a:r>
              <a:rPr lang="en-US" sz="1800" dirty="0"/>
              <a:t> = map(</a:t>
            </a:r>
            <a:r>
              <a:rPr lang="en-US" sz="1800" dirty="0" err="1"/>
              <a:t>int</a:t>
            </a:r>
            <a:r>
              <a:rPr lang="en-US" sz="1800" dirty="0"/>
              <a:t>, </a:t>
            </a:r>
            <a:r>
              <a:rPr lang="en-US" sz="1800" dirty="0" err="1"/>
              <a:t>line.split</a:t>
            </a:r>
            <a:r>
              <a:rPr lang="en-US" sz="1800" dirty="0"/>
              <a:t>()[3:8])</a:t>
            </a:r>
          </a:p>
          <a:p>
            <a:pPr lvl="1" eaLnBrk="1" hangingPunct="1">
              <a:defRPr/>
            </a:pPr>
            <a:r>
              <a:rPr lang="en-US" sz="1800" dirty="0" err="1"/>
              <a:t>vals</a:t>
            </a:r>
            <a:r>
              <a:rPr lang="en-US" sz="1800" dirty="0"/>
              <a:t> = [float(field[</a:t>
            </a:r>
            <a:r>
              <a:rPr lang="en-US" sz="1800" dirty="0" err="1"/>
              <a:t>i</a:t>
            </a:r>
            <a:r>
              <a:rPr lang="en-US" sz="1800" dirty="0"/>
              <a:t>]) for </a:t>
            </a:r>
            <a:r>
              <a:rPr lang="en-US" sz="1800" dirty="0" err="1"/>
              <a:t>i</a:t>
            </a:r>
            <a:r>
              <a:rPr lang="en-US" sz="1800" dirty="0"/>
              <a:t> in range(</a:t>
            </a:r>
            <a:r>
              <a:rPr lang="en-US" sz="1800" dirty="0" err="1"/>
              <a:t>len</a:t>
            </a:r>
            <a:r>
              <a:rPr lang="en-US" sz="1800" dirty="0"/>
              <a:t>(fields))::2]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Validating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Ensuring that parsed data meets expected formats prevents working with incorrect data.</a:t>
            </a:r>
          </a:p>
          <a:p>
            <a:pPr eaLnBrk="1" hangingPunct="1">
              <a:defRPr/>
            </a:pPr>
            <a:r>
              <a:rPr lang="en-US" dirty="0" err="1"/>
              <a:t>int</a:t>
            </a:r>
            <a:r>
              <a:rPr lang="en-US" dirty="0"/>
              <a:t>() and float() raise exceptions on bad data</a:t>
            </a:r>
          </a:p>
          <a:p>
            <a:pPr eaLnBrk="1" hangingPunct="1">
              <a:defRPr/>
            </a:pPr>
            <a:r>
              <a:rPr lang="en-US" dirty="0"/>
              <a:t>Assignments with incorrect numbers of values raise exceptions. </a:t>
            </a:r>
          </a:p>
          <a:p>
            <a:pPr lvl="1" eaLnBrk="1" hangingPunct="1">
              <a:defRPr/>
            </a:pPr>
            <a:r>
              <a:rPr lang="en-US" dirty="0"/>
              <a:t>a, b, c = </a:t>
            </a:r>
            <a:r>
              <a:rPr lang="en-US" dirty="0" err="1"/>
              <a:t>line.split</a:t>
            </a:r>
            <a:r>
              <a:rPr lang="en-US" dirty="0"/>
              <a:t>()</a:t>
            </a:r>
            <a:r>
              <a:rPr lang="en-US" dirty="0">
                <a:solidFill>
                  <a:schemeClr val="accent2"/>
                </a:solidFill>
              </a:rPr>
              <a:t> # will raise if not 3 values</a:t>
            </a:r>
          </a:p>
          <a:p>
            <a:pPr eaLnBrk="1" hangingPunct="1">
              <a:defRPr/>
            </a:pPr>
            <a:r>
              <a:rPr lang="en-US" dirty="0"/>
              <a:t>You can perform your own tests and raise exceptions if they fail:</a:t>
            </a:r>
          </a:p>
          <a:p>
            <a:pPr lvl="1" eaLnBrk="1" hangingPunct="1">
              <a:defRPr/>
            </a:pPr>
            <a:r>
              <a:rPr lang="en-US" dirty="0"/>
              <a:t>if not </a:t>
            </a:r>
            <a:r>
              <a:rPr lang="en-US" i="1" dirty="0" err="1"/>
              <a:t>cond</a:t>
            </a:r>
            <a:r>
              <a:rPr lang="en-US" dirty="0"/>
              <a:t> : raise Exception(</a:t>
            </a:r>
            <a:r>
              <a:rPr lang="en-US" i="1" dirty="0"/>
              <a:t>message</a:t>
            </a:r>
            <a:r>
              <a:rPr lang="en-US" dirty="0"/>
              <a:t>)</a:t>
            </a:r>
          </a:p>
          <a:p>
            <a:pPr lvl="1" eaLnBrk="1" hangingPunct="1">
              <a:defRPr/>
            </a:pPr>
            <a:r>
              <a:rPr lang="en-US" dirty="0"/>
              <a:t>assert </a:t>
            </a:r>
            <a:r>
              <a:rPr lang="en-US" i="1" dirty="0" err="1"/>
              <a:t>cond</a:t>
            </a:r>
            <a:r>
              <a:rPr lang="en-US" dirty="0">
                <a:solidFill>
                  <a:schemeClr val="accent2"/>
                </a:solidFill>
              </a:rPr>
              <a:t> # raises </a:t>
            </a:r>
            <a:r>
              <a:rPr lang="en-US" dirty="0" err="1">
                <a:solidFill>
                  <a:schemeClr val="accent2"/>
                </a:solidFill>
              </a:rPr>
              <a:t>AssertionError</a:t>
            </a:r>
            <a:r>
              <a:rPr lang="en-US" dirty="0">
                <a:solidFill>
                  <a:schemeClr val="accent2"/>
                </a:solidFill>
              </a:rPr>
              <a:t> if </a:t>
            </a:r>
            <a:r>
              <a:rPr lang="en-US" i="1" dirty="0" err="1">
                <a:solidFill>
                  <a:schemeClr val="accent2"/>
                </a:solidFill>
              </a:rPr>
              <a:t>cond</a:t>
            </a:r>
            <a:r>
              <a:rPr lang="en-US" dirty="0">
                <a:solidFill>
                  <a:schemeClr val="accent2"/>
                </a:solidFill>
              </a:rPr>
              <a:t> is False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Working with Binary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The data format must be known in advance. </a:t>
            </a:r>
          </a:p>
          <a:p>
            <a:pPr eaLnBrk="1" hangingPunct="1">
              <a:defRPr/>
            </a:pPr>
            <a:r>
              <a:rPr lang="en-US" dirty="0"/>
              <a:t>Files must be opened in binary mode.</a:t>
            </a:r>
          </a:p>
          <a:p>
            <a:pPr eaLnBrk="1" hangingPunct="1">
              <a:defRPr/>
            </a:pPr>
            <a:r>
              <a:rPr lang="en-US" dirty="0"/>
              <a:t>The </a:t>
            </a:r>
            <a:r>
              <a:rPr lang="en-US" b="1" dirty="0" err="1"/>
              <a:t>struct</a:t>
            </a:r>
            <a:r>
              <a:rPr lang="en-US" dirty="0"/>
              <a:t> module is used to convert between Python objects (</a:t>
            </a:r>
            <a:r>
              <a:rPr lang="en-US" dirty="0" err="1"/>
              <a:t>ints</a:t>
            </a:r>
            <a:r>
              <a:rPr lang="en-US" dirty="0"/>
              <a:t>, floats, strings) and various binary representations of them.</a:t>
            </a:r>
          </a:p>
          <a:p>
            <a:pPr lvl="1" eaLnBrk="1" hangingPunct="1">
              <a:defRPr/>
            </a:pPr>
            <a:r>
              <a:rPr lang="en-US" dirty="0"/>
              <a:t>Uses format strings to specify conversion.</a:t>
            </a:r>
          </a:p>
          <a:p>
            <a:pPr lvl="1" eaLnBrk="1" hangingPunct="1">
              <a:defRPr/>
            </a:pPr>
            <a:r>
              <a:rPr lang="en-US" dirty="0" err="1"/>
              <a:t>binary_string</a:t>
            </a:r>
            <a:r>
              <a:rPr lang="en-US" dirty="0"/>
              <a:t> = </a:t>
            </a:r>
            <a:r>
              <a:rPr lang="en-US" dirty="0" err="1"/>
              <a:t>struct.pack</a:t>
            </a:r>
            <a:r>
              <a:rPr lang="en-US" dirty="0"/>
              <a:t>(</a:t>
            </a:r>
            <a:r>
              <a:rPr lang="en-US" i="1" dirty="0"/>
              <a:t>format</a:t>
            </a:r>
            <a:r>
              <a:rPr lang="en-US" dirty="0"/>
              <a:t>, </a:t>
            </a:r>
            <a:r>
              <a:rPr lang="en-US" i="1" dirty="0"/>
              <a:t>data</a:t>
            </a:r>
            <a:r>
              <a:rPr lang="en-US" dirty="0"/>
              <a:t>)</a:t>
            </a:r>
          </a:p>
          <a:p>
            <a:pPr lvl="1" eaLnBrk="1" hangingPunct="1">
              <a:defRPr/>
            </a:pPr>
            <a:r>
              <a:rPr lang="en-US" dirty="0" err="1"/>
              <a:t>seq</a:t>
            </a:r>
            <a:r>
              <a:rPr lang="en-US" dirty="0"/>
              <a:t> = </a:t>
            </a:r>
            <a:r>
              <a:rPr lang="en-US" dirty="0" err="1"/>
              <a:t>struct.unpack</a:t>
            </a:r>
            <a:r>
              <a:rPr lang="en-US" dirty="0"/>
              <a:t>(</a:t>
            </a:r>
            <a:r>
              <a:rPr lang="en-US" i="1" dirty="0"/>
              <a:t>format,</a:t>
            </a:r>
            <a:r>
              <a:rPr lang="en-US" dirty="0"/>
              <a:t>  </a:t>
            </a:r>
            <a:r>
              <a:rPr lang="en-US" i="1" dirty="0" err="1"/>
              <a:t>binary_string</a:t>
            </a:r>
            <a:r>
              <a:rPr lang="en-US" dirty="0"/>
              <a:t>)</a:t>
            </a:r>
          </a:p>
          <a:p>
            <a:pPr lvl="1" eaLnBrk="1" hangingPunct="1">
              <a:defRPr/>
            </a:pPr>
            <a:r>
              <a:rPr lang="en-US" dirty="0"/>
              <a:t>Binary strings are read and written using normal read() and write() methods.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Review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Working with File-like Objects</a:t>
            </a:r>
          </a:p>
          <a:p>
            <a:pPr eaLnBrk="1" hangingPunct="1"/>
            <a:r>
              <a:rPr lang="en-US" dirty="0"/>
              <a:t>Working with Strings</a:t>
            </a:r>
          </a:p>
          <a:p>
            <a:pPr eaLnBrk="1" hangingPunct="1"/>
            <a:r>
              <a:rPr lang="en-US" dirty="0"/>
              <a:t>Working with Sequences</a:t>
            </a:r>
          </a:p>
          <a:p>
            <a:pPr eaLnBrk="1" hangingPunct="1"/>
            <a:r>
              <a:rPr lang="en-US" dirty="0"/>
              <a:t>Converting Data Types</a:t>
            </a:r>
          </a:p>
          <a:p>
            <a:pPr eaLnBrk="1" hangingPunct="1"/>
            <a:r>
              <a:rPr lang="en-US" dirty="0"/>
              <a:t>Validating Data</a:t>
            </a:r>
          </a:p>
          <a:p>
            <a:pPr eaLnBrk="1" hangingPunct="1"/>
            <a:r>
              <a:rPr lang="en-US" dirty="0"/>
              <a:t>Working with Binary Data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4600" dirty="0"/>
              <a:t>Overview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Working with Files</a:t>
            </a:r>
          </a:p>
          <a:p>
            <a:pPr eaLnBrk="1" hangingPunct="1"/>
            <a:r>
              <a:rPr lang="en-US" dirty="0"/>
              <a:t>Working with File-like Objects</a:t>
            </a:r>
          </a:p>
          <a:p>
            <a:pPr eaLnBrk="1" hangingPunct="1"/>
            <a:r>
              <a:rPr lang="en-US" dirty="0"/>
              <a:t>Working with Strings</a:t>
            </a:r>
          </a:p>
          <a:p>
            <a:pPr eaLnBrk="1" hangingPunct="1"/>
            <a:r>
              <a:rPr lang="en-US" dirty="0"/>
              <a:t>Working with Sequences</a:t>
            </a:r>
          </a:p>
          <a:p>
            <a:pPr eaLnBrk="1" hangingPunct="1"/>
            <a:r>
              <a:rPr lang="en-US" dirty="0"/>
              <a:t>Converting Data Types</a:t>
            </a:r>
          </a:p>
          <a:p>
            <a:pPr eaLnBrk="1" hangingPunct="1"/>
            <a:r>
              <a:rPr lang="en-US" dirty="0"/>
              <a:t>Validating Data</a:t>
            </a:r>
          </a:p>
          <a:p>
            <a:pPr eaLnBrk="1" hangingPunct="1"/>
            <a:r>
              <a:rPr lang="en-US" dirty="0"/>
              <a:t>Working with Binary Data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Working with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/>
              <a:t>f = open(</a:t>
            </a:r>
            <a:r>
              <a:rPr lang="en-US" i="1" dirty="0" err="1"/>
              <a:t>pathanme</a:t>
            </a:r>
            <a:r>
              <a:rPr lang="en-US" i="1" dirty="0"/>
              <a:t>[</a:t>
            </a:r>
            <a:r>
              <a:rPr lang="en-US" dirty="0"/>
              <a:t>, </a:t>
            </a:r>
            <a:r>
              <a:rPr lang="en-US" i="1" dirty="0"/>
              <a:t>mode]</a:t>
            </a:r>
            <a:r>
              <a:rPr lang="en-US" dirty="0"/>
              <a:t>)</a:t>
            </a:r>
          </a:p>
          <a:p>
            <a:pPr lvl="1" eaLnBrk="1" hangingPunct="1">
              <a:defRPr/>
            </a:pPr>
            <a:r>
              <a:rPr lang="en-US" i="1" dirty="0"/>
              <a:t>mode</a:t>
            </a:r>
            <a:r>
              <a:rPr lang="en-US" dirty="0"/>
              <a:t> may be “r”, “</a:t>
            </a:r>
            <a:r>
              <a:rPr lang="en-US" dirty="0" err="1"/>
              <a:t>rb</a:t>
            </a:r>
            <a:r>
              <a:rPr lang="en-US" dirty="0"/>
              <a:t>”, “w”, “</a:t>
            </a:r>
            <a:r>
              <a:rPr lang="en-US" dirty="0" err="1"/>
              <a:t>wb</a:t>
            </a:r>
            <a:r>
              <a:rPr lang="en-US" dirty="0"/>
              <a:t>”, “a”, or “</a:t>
            </a:r>
            <a:r>
              <a:rPr lang="en-US" dirty="0" err="1"/>
              <a:t>ab</a:t>
            </a:r>
            <a:r>
              <a:rPr lang="en-US" dirty="0"/>
              <a:t>”)</a:t>
            </a:r>
          </a:p>
          <a:p>
            <a:pPr lvl="1" eaLnBrk="1" hangingPunct="1">
              <a:defRPr/>
            </a:pPr>
            <a:r>
              <a:rPr lang="en-US" dirty="0"/>
              <a:t>defaults to “r”</a:t>
            </a:r>
          </a:p>
          <a:p>
            <a:pPr lvl="1" eaLnBrk="1" hangingPunct="1">
              <a:defRPr/>
            </a:pPr>
            <a:r>
              <a:rPr lang="en-US" dirty="0"/>
              <a:t>“b” is for binary modes (meaningless on Unix)</a:t>
            </a:r>
          </a:p>
          <a:p>
            <a:pPr eaLnBrk="1" hangingPunct="1">
              <a:defRPr/>
            </a:pPr>
            <a:endParaRPr lang="en-US" sz="1000" dirty="0"/>
          </a:p>
          <a:p>
            <a:pPr eaLnBrk="1" hangingPunct="1">
              <a:defRPr/>
            </a:pPr>
            <a:r>
              <a:rPr lang="en-US" dirty="0"/>
              <a:t>data = </a:t>
            </a:r>
            <a:r>
              <a:rPr lang="en-US" dirty="0" err="1"/>
              <a:t>f.read</a:t>
            </a:r>
            <a:r>
              <a:rPr lang="en-US" dirty="0"/>
              <a:t>() </a:t>
            </a:r>
            <a:r>
              <a:rPr lang="en-US" dirty="0">
                <a:solidFill>
                  <a:schemeClr val="accent2"/>
                </a:solidFill>
              </a:rPr>
              <a:t># reads entire file </a:t>
            </a:r>
          </a:p>
          <a:p>
            <a:pPr eaLnBrk="1" hangingPunct="1">
              <a:defRPr/>
            </a:pPr>
            <a:endParaRPr lang="en-US" sz="1000" dirty="0"/>
          </a:p>
          <a:p>
            <a:pPr eaLnBrk="1" hangingPunct="1">
              <a:defRPr/>
            </a:pPr>
            <a:r>
              <a:rPr lang="en-US" dirty="0"/>
              <a:t>data = </a:t>
            </a:r>
            <a:r>
              <a:rPr lang="en-US" dirty="0" err="1"/>
              <a:t>f.read</a:t>
            </a:r>
            <a:r>
              <a:rPr lang="en-US" dirty="0"/>
              <a:t>(</a:t>
            </a:r>
            <a:r>
              <a:rPr lang="en-US" i="1" dirty="0"/>
              <a:t>count</a:t>
            </a:r>
            <a:r>
              <a:rPr lang="en-US" dirty="0"/>
              <a:t>)</a:t>
            </a:r>
            <a:r>
              <a:rPr lang="en-US" dirty="0">
                <a:solidFill>
                  <a:schemeClr val="accent2"/>
                </a:solidFill>
              </a:rPr>
              <a:t> # reads at most </a:t>
            </a:r>
            <a:r>
              <a:rPr lang="en-US" i="1" dirty="0">
                <a:solidFill>
                  <a:schemeClr val="accent2"/>
                </a:solidFill>
              </a:rPr>
              <a:t>count</a:t>
            </a:r>
            <a:r>
              <a:rPr lang="en-US" dirty="0">
                <a:solidFill>
                  <a:schemeClr val="accent2"/>
                </a:solidFill>
              </a:rPr>
              <a:t> bytes</a:t>
            </a:r>
          </a:p>
          <a:p>
            <a:pPr eaLnBrk="1" hangingPunct="1">
              <a:defRPr/>
            </a:pPr>
            <a:endParaRPr lang="en-US" sz="1000" dirty="0"/>
          </a:p>
          <a:p>
            <a:pPr eaLnBrk="1" hangingPunct="1">
              <a:defRPr/>
            </a:pPr>
            <a:r>
              <a:rPr lang="en-US" dirty="0" err="1"/>
              <a:t>f.write</a:t>
            </a:r>
            <a:r>
              <a:rPr lang="en-US" dirty="0"/>
              <a:t>(</a:t>
            </a:r>
            <a:r>
              <a:rPr lang="en-US" i="1" dirty="0"/>
              <a:t>data</a:t>
            </a:r>
            <a:r>
              <a:rPr lang="en-US" dirty="0"/>
              <a:t>)</a:t>
            </a:r>
            <a:r>
              <a:rPr lang="en-US" dirty="0">
                <a:solidFill>
                  <a:schemeClr val="accent2"/>
                </a:solidFill>
              </a:rPr>
              <a:t> # writes </a:t>
            </a:r>
            <a:r>
              <a:rPr lang="en-US" i="1" dirty="0">
                <a:solidFill>
                  <a:schemeClr val="accent2"/>
                </a:solidFill>
              </a:rPr>
              <a:t>data</a:t>
            </a:r>
            <a:r>
              <a:rPr lang="en-US" dirty="0">
                <a:solidFill>
                  <a:schemeClr val="accent2"/>
                </a:solidFill>
              </a:rPr>
              <a:t> at current byte offset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7E570-59DD-4B92-88D3-853102F8D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860490-E809-4BEB-A40C-74538F184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724400"/>
          </a:xfrm>
        </p:spPr>
        <p:txBody>
          <a:bodyPr/>
          <a:lstStyle/>
          <a:p>
            <a:pPr>
              <a:defRPr/>
            </a:pPr>
            <a:r>
              <a:rPr lang="en-US" dirty="0"/>
              <a:t>pos = </a:t>
            </a:r>
            <a:r>
              <a:rPr lang="en-US" dirty="0" err="1"/>
              <a:t>f.tell</a:t>
            </a:r>
            <a:r>
              <a:rPr lang="en-US" dirty="0"/>
              <a:t>()</a:t>
            </a:r>
            <a:r>
              <a:rPr lang="en-US" dirty="0">
                <a:solidFill>
                  <a:schemeClr val="accent2"/>
                </a:solidFill>
              </a:rPr>
              <a:t>  # returns current byte offset (use binary mode)</a:t>
            </a:r>
          </a:p>
          <a:p>
            <a:pPr>
              <a:defRPr/>
            </a:pPr>
            <a:endParaRPr lang="en-US" sz="1000" dirty="0"/>
          </a:p>
          <a:p>
            <a:pPr>
              <a:defRPr/>
            </a:pPr>
            <a:r>
              <a:rPr lang="en-US" dirty="0" err="1"/>
              <a:t>f.seek</a:t>
            </a:r>
            <a:r>
              <a:rPr lang="en-US" dirty="0"/>
              <a:t>(</a:t>
            </a:r>
            <a:r>
              <a:rPr lang="en-US" i="1" dirty="0"/>
              <a:t>pos</a:t>
            </a:r>
            <a:r>
              <a:rPr lang="en-US" dirty="0"/>
              <a:t>)</a:t>
            </a:r>
            <a:r>
              <a:rPr lang="en-US" dirty="0">
                <a:solidFill>
                  <a:schemeClr val="accent2"/>
                </a:solidFill>
              </a:rPr>
              <a:t> # sets current byte offset to </a:t>
            </a:r>
            <a:r>
              <a:rPr lang="en-US" i="1" dirty="0">
                <a:solidFill>
                  <a:schemeClr val="accent2"/>
                </a:solidFill>
              </a:rPr>
              <a:t>pos </a:t>
            </a:r>
            <a:r>
              <a:rPr lang="en-US" dirty="0">
                <a:solidFill>
                  <a:schemeClr val="accent2"/>
                </a:solidFill>
              </a:rPr>
              <a:t>(use binary mode)</a:t>
            </a:r>
          </a:p>
          <a:p>
            <a:pPr>
              <a:defRPr/>
            </a:pPr>
            <a:endParaRPr lang="en-US" sz="1000" dirty="0"/>
          </a:p>
          <a:p>
            <a:pPr>
              <a:defRPr/>
            </a:pPr>
            <a:r>
              <a:rPr lang="en-US" dirty="0" err="1"/>
              <a:t>f.close</a:t>
            </a:r>
            <a:r>
              <a:rPr lang="en-US" dirty="0"/>
              <a:t>()</a:t>
            </a:r>
          </a:p>
          <a:p>
            <a:pPr>
              <a:defRPr/>
            </a:pPr>
            <a:endParaRPr lang="en-US" sz="1000" dirty="0"/>
          </a:p>
          <a:p>
            <a:pPr>
              <a:defRPr/>
            </a:pPr>
            <a:r>
              <a:rPr lang="en-US" dirty="0"/>
              <a:t>All input and output is </a:t>
            </a:r>
            <a:r>
              <a:rPr lang="en-US" b="1" dirty="0"/>
              <a:t>always</a:t>
            </a:r>
            <a:r>
              <a:rPr lang="en-US" dirty="0"/>
              <a:t> string data.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304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600" dirty="0"/>
              <a:t>Working with File-like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File-like objects have some way to construct or open them, some combination of read() and/or write() methods, and a close() method.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r>
              <a:rPr lang="en-US" dirty="0"/>
              <a:t>File-like objects include:</a:t>
            </a:r>
          </a:p>
          <a:p>
            <a:pPr lvl="1" eaLnBrk="1" hangingPunct="1">
              <a:defRPr/>
            </a:pPr>
            <a:r>
              <a:rPr lang="en-US" dirty="0"/>
              <a:t>regular files, zip files, sockets, URLs, string buffers, more…</a:t>
            </a:r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98CCB-D1B1-40F5-84F1-AF93EED06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File-like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1E27A-0583-441B-8428-43E7294E7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Typical Input Workflows:</a:t>
            </a:r>
          </a:p>
          <a:p>
            <a:pPr lvl="1">
              <a:defRPr/>
            </a:pPr>
            <a:r>
              <a:rPr lang="en-US" dirty="0"/>
              <a:t>open, read, close, process</a:t>
            </a:r>
          </a:p>
          <a:p>
            <a:pPr lvl="1">
              <a:defRPr/>
            </a:pPr>
            <a:r>
              <a:rPr lang="en-US" dirty="0"/>
              <a:t>open, [read, process]{1..n}, close</a:t>
            </a:r>
          </a:p>
          <a:p>
            <a:pPr>
              <a:defRPr/>
            </a:pPr>
            <a:endParaRPr lang="en-US" sz="1000" dirty="0"/>
          </a:p>
          <a:p>
            <a:pPr>
              <a:defRPr/>
            </a:pPr>
            <a:r>
              <a:rPr lang="en-US" dirty="0"/>
              <a:t>Typical Output Workflows:</a:t>
            </a:r>
          </a:p>
          <a:p>
            <a:pPr lvl="1">
              <a:defRPr/>
            </a:pPr>
            <a:r>
              <a:rPr lang="en-US" dirty="0"/>
              <a:t>process, open, write, close</a:t>
            </a:r>
          </a:p>
          <a:p>
            <a:pPr lvl="1">
              <a:defRPr/>
            </a:pPr>
            <a:r>
              <a:rPr lang="en-US" dirty="0"/>
              <a:t>open, [process, write]{1..n}, close</a:t>
            </a:r>
          </a:p>
          <a:p>
            <a:pPr>
              <a:defRPr/>
            </a:pPr>
            <a:endParaRPr lang="en-US" sz="1000" dirty="0"/>
          </a:p>
          <a:p>
            <a:pPr>
              <a:defRPr/>
            </a:pPr>
            <a:r>
              <a:rPr lang="en-US" dirty="0"/>
              <a:t>Explicit close() can be omitted if object is opened in a </a:t>
            </a:r>
            <a:r>
              <a:rPr lang="en-US" b="1" dirty="0"/>
              <a:t>with</a:t>
            </a:r>
            <a:r>
              <a:rPr lang="en-US" dirty="0"/>
              <a:t> statement.</a:t>
            </a:r>
          </a:p>
          <a:p>
            <a:pPr lvl="2">
              <a:buNone/>
              <a:defRPr/>
            </a:pPr>
            <a:r>
              <a:rPr lang="en-US" sz="2400" dirty="0"/>
              <a:t>with open(</a:t>
            </a:r>
            <a:r>
              <a:rPr lang="en-US" sz="2400" i="1" dirty="0"/>
              <a:t>filename,</a:t>
            </a:r>
            <a:r>
              <a:rPr lang="en-US" sz="2400" dirty="0"/>
              <a:t> “r”) as f :  </a:t>
            </a:r>
          </a:p>
          <a:p>
            <a:pPr lvl="2">
              <a:buNone/>
              <a:defRPr/>
            </a:pPr>
            <a:r>
              <a:rPr lang="en-US" sz="2400" dirty="0"/>
              <a:t>	data = </a:t>
            </a:r>
            <a:r>
              <a:rPr lang="en-US" sz="2400" dirty="0" err="1"/>
              <a:t>f.read</a:t>
            </a:r>
            <a:r>
              <a:rPr lang="en-US" sz="2400" dirty="0"/>
              <a:t>()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079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Working with Strings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/>
              <a:t>s = “ this is a string ”</a:t>
            </a:r>
          </a:p>
          <a:p>
            <a:pPr eaLnBrk="1" hangingPunct="1">
              <a:defRPr/>
            </a:pPr>
            <a:r>
              <a:rPr lang="en-US" sz="3100" dirty="0"/>
              <a:t>Cleaning</a:t>
            </a:r>
          </a:p>
          <a:p>
            <a:pPr lvl="1" eaLnBrk="1" hangingPunct="1">
              <a:defRPr/>
            </a:pPr>
            <a:r>
              <a:rPr lang="en-US" sz="2800" dirty="0" err="1"/>
              <a:t>s.strip</a:t>
            </a:r>
            <a:r>
              <a:rPr lang="en-US" sz="2800" dirty="0"/>
              <a:t>(), </a:t>
            </a:r>
            <a:r>
              <a:rPr lang="en-US" sz="2800" dirty="0" err="1"/>
              <a:t>s.lstrip</a:t>
            </a:r>
            <a:r>
              <a:rPr lang="en-US" sz="2800" dirty="0"/>
              <a:t>(), </a:t>
            </a:r>
            <a:r>
              <a:rPr lang="en-US" sz="2800" dirty="0" err="1"/>
              <a:t>s.rstrip</a:t>
            </a:r>
            <a:r>
              <a:rPr lang="en-US" sz="2800" dirty="0"/>
              <a:t>()</a:t>
            </a:r>
            <a:r>
              <a:rPr lang="en-US" sz="2800" dirty="0">
                <a:solidFill>
                  <a:schemeClr val="accent2"/>
                </a:solidFill>
              </a:rPr>
              <a:t> # return a copy with edge whitespace removed</a:t>
            </a:r>
          </a:p>
          <a:p>
            <a:pPr eaLnBrk="1" hangingPunct="1">
              <a:defRPr/>
            </a:pPr>
            <a:r>
              <a:rPr lang="en-US" sz="3100" dirty="0"/>
              <a:t>Matching</a:t>
            </a:r>
          </a:p>
          <a:p>
            <a:pPr lvl="1" eaLnBrk="1" hangingPunct="1">
              <a:defRPr/>
            </a:pPr>
            <a:r>
              <a:rPr lang="en-US" sz="2800" dirty="0" err="1"/>
              <a:t>s.startswith</a:t>
            </a:r>
            <a:r>
              <a:rPr lang="en-US" sz="2800" dirty="0"/>
              <a:t>(</a:t>
            </a:r>
            <a:r>
              <a:rPr lang="en-US" sz="2800" i="1" dirty="0"/>
              <a:t>prefix</a:t>
            </a:r>
            <a:r>
              <a:rPr lang="en-US" sz="2800" dirty="0"/>
              <a:t>[, </a:t>
            </a:r>
            <a:r>
              <a:rPr lang="en-US" sz="2800" i="1" dirty="0"/>
              <a:t>start</a:t>
            </a:r>
            <a:r>
              <a:rPr lang="en-US" sz="2800" dirty="0"/>
              <a:t>[, </a:t>
            </a:r>
            <a:r>
              <a:rPr lang="en-US" sz="2800" i="1" dirty="0"/>
              <a:t>end</a:t>
            </a:r>
            <a:r>
              <a:rPr lang="en-US" sz="2800" dirty="0"/>
              <a:t>]])</a:t>
            </a:r>
            <a:r>
              <a:rPr lang="en-US" sz="2800" dirty="0">
                <a:solidFill>
                  <a:schemeClr val="accent2"/>
                </a:solidFill>
              </a:rPr>
              <a:t> # returns True or False</a:t>
            </a:r>
          </a:p>
          <a:p>
            <a:pPr lvl="1" eaLnBrk="1" hangingPunct="1">
              <a:defRPr/>
            </a:pPr>
            <a:r>
              <a:rPr lang="en-US" sz="2800" dirty="0" err="1"/>
              <a:t>s.endswith</a:t>
            </a:r>
            <a:r>
              <a:rPr lang="en-US" sz="2800" dirty="0"/>
              <a:t>(</a:t>
            </a:r>
            <a:r>
              <a:rPr lang="en-US" sz="2800" i="1" dirty="0"/>
              <a:t>suffix</a:t>
            </a:r>
            <a:r>
              <a:rPr lang="en-US" sz="2800" dirty="0"/>
              <a:t>[, </a:t>
            </a:r>
            <a:r>
              <a:rPr lang="en-US" sz="2800" i="1" dirty="0"/>
              <a:t>start</a:t>
            </a:r>
            <a:r>
              <a:rPr lang="en-US" sz="2800" dirty="0"/>
              <a:t>[, </a:t>
            </a:r>
            <a:r>
              <a:rPr lang="en-US" sz="2800" i="1" dirty="0"/>
              <a:t>end</a:t>
            </a:r>
            <a:r>
              <a:rPr lang="en-US" sz="2800" dirty="0"/>
              <a:t>]])</a:t>
            </a:r>
            <a:r>
              <a:rPr lang="en-US" sz="2800" dirty="0">
                <a:solidFill>
                  <a:schemeClr val="accent2"/>
                </a:solidFill>
              </a:rPr>
              <a:t>   # returns True or False</a:t>
            </a:r>
            <a:endParaRPr lang="en-US" dirty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r>
              <a:rPr lang="en-US" sz="3100" dirty="0"/>
              <a:t>Searching</a:t>
            </a:r>
          </a:p>
          <a:p>
            <a:pPr lvl="1" eaLnBrk="1" hangingPunct="1">
              <a:defRPr/>
            </a:pPr>
            <a:r>
              <a:rPr lang="en-US" sz="2800" dirty="0" err="1"/>
              <a:t>s.find</a:t>
            </a:r>
            <a:r>
              <a:rPr lang="en-US" sz="2800" dirty="0"/>
              <a:t>(</a:t>
            </a:r>
            <a:r>
              <a:rPr lang="en-US" sz="2800" i="1" dirty="0"/>
              <a:t>sub</a:t>
            </a:r>
            <a:r>
              <a:rPr lang="en-US" sz="2800" dirty="0"/>
              <a:t>[, </a:t>
            </a:r>
            <a:r>
              <a:rPr lang="en-US" sz="2800" i="1" dirty="0"/>
              <a:t>start</a:t>
            </a:r>
            <a:r>
              <a:rPr lang="en-US" sz="2800" dirty="0"/>
              <a:t>[, </a:t>
            </a:r>
            <a:r>
              <a:rPr lang="en-US" sz="2800" i="1" dirty="0"/>
              <a:t>end</a:t>
            </a:r>
            <a:r>
              <a:rPr lang="en-US" sz="2800" dirty="0"/>
              <a:t>]])</a:t>
            </a:r>
            <a:r>
              <a:rPr lang="en-US" sz="2800" dirty="0">
                <a:solidFill>
                  <a:schemeClr val="accent2"/>
                </a:solidFill>
              </a:rPr>
              <a:t> # returns pos or -1</a:t>
            </a:r>
          </a:p>
          <a:p>
            <a:pPr eaLnBrk="1" hangingPunct="1">
              <a:defRPr/>
            </a:pPr>
            <a:r>
              <a:rPr lang="en-US" sz="3100" dirty="0"/>
              <a:t>Splitting</a:t>
            </a:r>
          </a:p>
          <a:p>
            <a:pPr lvl="1" eaLnBrk="1" hangingPunct="1">
              <a:defRPr/>
            </a:pPr>
            <a:r>
              <a:rPr lang="en-US" sz="2800" dirty="0" err="1"/>
              <a:t>seq</a:t>
            </a:r>
            <a:r>
              <a:rPr lang="en-US" sz="2800" dirty="0"/>
              <a:t> = </a:t>
            </a:r>
            <a:r>
              <a:rPr lang="en-US" sz="2800" dirty="0" err="1"/>
              <a:t>s.split</a:t>
            </a:r>
            <a:r>
              <a:rPr lang="en-US" sz="2800" dirty="0"/>
              <a:t>([</a:t>
            </a:r>
            <a:r>
              <a:rPr lang="en-US" sz="2800" i="1" dirty="0"/>
              <a:t>sep</a:t>
            </a:r>
            <a:r>
              <a:rPr lang="en-US" sz="2800" dirty="0"/>
              <a:t>[, </a:t>
            </a:r>
            <a:r>
              <a:rPr lang="en-US" sz="2800" i="1" dirty="0" err="1"/>
              <a:t>maxsplit</a:t>
            </a:r>
            <a:r>
              <a:rPr lang="en-US" sz="2800" dirty="0"/>
              <a:t>]]) </a:t>
            </a:r>
            <a:r>
              <a:rPr lang="en-US" sz="2800" dirty="0">
                <a:solidFill>
                  <a:schemeClr val="accent2"/>
                </a:solidFill>
              </a:rPr>
              <a:t># splitting on delimiter</a:t>
            </a:r>
          </a:p>
          <a:p>
            <a:pPr lvl="1" eaLnBrk="1" hangingPunct="1">
              <a:defRPr/>
            </a:pPr>
            <a:r>
              <a:rPr lang="en-US" sz="2800" dirty="0"/>
              <a:t>sub1,  sub2 = s[:</a:t>
            </a:r>
            <a:r>
              <a:rPr lang="en-US" sz="2800" i="1" dirty="0"/>
              <a:t>pos</a:t>
            </a:r>
            <a:r>
              <a:rPr lang="en-US" sz="2800" dirty="0"/>
              <a:t>],  s[</a:t>
            </a:r>
            <a:r>
              <a:rPr lang="en-US" sz="2800" i="1" dirty="0"/>
              <a:t>pos</a:t>
            </a:r>
            <a:r>
              <a:rPr lang="en-US" sz="2800" dirty="0"/>
              <a:t>:] </a:t>
            </a:r>
            <a:r>
              <a:rPr lang="en-US" sz="2800" dirty="0">
                <a:solidFill>
                  <a:schemeClr val="accent2"/>
                </a:solidFill>
              </a:rPr>
              <a:t> # splitting on position</a:t>
            </a:r>
          </a:p>
          <a:p>
            <a:pPr eaLnBrk="1" hangingPunct="1">
              <a:defRPr/>
            </a:pPr>
            <a:r>
              <a:rPr lang="en-US" sz="3100" dirty="0"/>
              <a:t>More advanced manipulation uses </a:t>
            </a:r>
            <a:r>
              <a:rPr lang="en-US" sz="3100" i="1" dirty="0"/>
              <a:t>regular expressions</a:t>
            </a:r>
            <a:endParaRPr lang="en-US" sz="3100" i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String Interpolation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400" dirty="0"/>
              <a:t>s = </a:t>
            </a:r>
            <a:r>
              <a:rPr lang="en-US" sz="2400" i="1" dirty="0"/>
              <a:t>template</a:t>
            </a:r>
            <a:r>
              <a:rPr lang="en-US" sz="2400" dirty="0"/>
              <a:t> % </a:t>
            </a:r>
            <a:r>
              <a:rPr lang="en-US" sz="2400" i="1" dirty="0"/>
              <a:t>replacements</a:t>
            </a:r>
          </a:p>
          <a:p>
            <a:pPr eaLnBrk="1" hangingPunct="1">
              <a:defRPr/>
            </a:pPr>
            <a:r>
              <a:rPr lang="en-US" sz="2400" i="1" dirty="0"/>
              <a:t>template</a:t>
            </a:r>
            <a:r>
              <a:rPr lang="en-US" sz="2400" dirty="0"/>
              <a:t> is a string that has a placeholder for each </a:t>
            </a:r>
            <a:r>
              <a:rPr lang="en-US" sz="2400" i="1" dirty="0"/>
              <a:t>replacement</a:t>
            </a:r>
          </a:p>
          <a:p>
            <a:pPr eaLnBrk="1" hangingPunct="1">
              <a:defRPr/>
            </a:pPr>
            <a:r>
              <a:rPr lang="en-US" sz="2400" dirty="0"/>
              <a:t>each placeholder specifies the type of data it expects and possibly formatting information</a:t>
            </a:r>
          </a:p>
          <a:p>
            <a:pPr lvl="1" eaLnBrk="1" hangingPunct="1">
              <a:defRPr/>
            </a:pPr>
            <a:r>
              <a:rPr lang="en-US" sz="2200" dirty="0"/>
              <a:t>%[</a:t>
            </a:r>
            <a:r>
              <a:rPr lang="en-US" sz="2200" i="1" dirty="0"/>
              <a:t>width</a:t>
            </a:r>
            <a:r>
              <a:rPr lang="en-US" sz="2200" dirty="0"/>
              <a:t>[.</a:t>
            </a:r>
            <a:r>
              <a:rPr lang="en-US" sz="2200" i="1" dirty="0"/>
              <a:t>precision</a:t>
            </a:r>
            <a:r>
              <a:rPr lang="en-US" sz="2200" dirty="0"/>
              <a:t>]] </a:t>
            </a:r>
            <a:r>
              <a:rPr lang="en-US" sz="2200" i="1" dirty="0"/>
              <a:t>type</a:t>
            </a:r>
            <a:endParaRPr lang="en-US" sz="2200" dirty="0"/>
          </a:p>
          <a:p>
            <a:pPr lvl="1" eaLnBrk="1" hangingPunct="1">
              <a:defRPr/>
            </a:pPr>
            <a:r>
              <a:rPr lang="en-US" sz="2200" i="1" dirty="0"/>
              <a:t>type</a:t>
            </a:r>
            <a:r>
              <a:rPr lang="en-US" sz="2200" dirty="0"/>
              <a:t> s = string : no </a:t>
            </a:r>
            <a:r>
              <a:rPr lang="en-US" sz="2200" i="1" dirty="0"/>
              <a:t>precision</a:t>
            </a:r>
          </a:p>
          <a:p>
            <a:pPr lvl="1" eaLnBrk="1" hangingPunct="1">
              <a:defRPr/>
            </a:pPr>
            <a:r>
              <a:rPr lang="en-US" sz="2200" i="1" dirty="0"/>
              <a:t>type</a:t>
            </a:r>
            <a:r>
              <a:rPr lang="en-US" sz="2200" dirty="0"/>
              <a:t> d = integer : </a:t>
            </a:r>
            <a:r>
              <a:rPr lang="en-US" sz="2200" i="1" dirty="0"/>
              <a:t>precision</a:t>
            </a:r>
            <a:r>
              <a:rPr lang="en-US" sz="2200" dirty="0"/>
              <a:t> specifies number of digits (zero padded)</a:t>
            </a:r>
          </a:p>
          <a:p>
            <a:pPr lvl="1" eaLnBrk="1" hangingPunct="1">
              <a:defRPr/>
            </a:pPr>
            <a:r>
              <a:rPr lang="en-US" sz="2200" i="1" dirty="0"/>
              <a:t>type</a:t>
            </a:r>
            <a:r>
              <a:rPr lang="en-US" sz="2200" dirty="0"/>
              <a:t> f = floating point : </a:t>
            </a:r>
            <a:r>
              <a:rPr lang="en-US" sz="2200" i="1" dirty="0"/>
              <a:t>precision</a:t>
            </a:r>
            <a:r>
              <a:rPr lang="en-US" sz="2200" dirty="0"/>
              <a:t> specifies number of decimal places</a:t>
            </a:r>
          </a:p>
          <a:p>
            <a:pPr lvl="1" eaLnBrk="1" hangingPunct="1">
              <a:defRPr/>
            </a:pPr>
            <a:r>
              <a:rPr lang="en-US" sz="2200" i="1" dirty="0"/>
              <a:t>width</a:t>
            </a:r>
            <a:r>
              <a:rPr lang="en-US" sz="2200" dirty="0"/>
              <a:t> specifies output field width : &lt;0 = left justified</a:t>
            </a:r>
          </a:p>
          <a:p>
            <a:pPr eaLnBrk="1" hangingPunct="1">
              <a:defRPr/>
            </a:pPr>
            <a:r>
              <a:rPr lang="en-US" sz="2400" i="1" dirty="0"/>
              <a:t>replacements</a:t>
            </a:r>
            <a:r>
              <a:rPr lang="en-US" sz="2400" dirty="0"/>
              <a:t> must be a </a:t>
            </a:r>
            <a:r>
              <a:rPr lang="en-US" sz="2400" dirty="0" err="1"/>
              <a:t>tuple</a:t>
            </a:r>
            <a:r>
              <a:rPr lang="en-US" sz="2400" dirty="0"/>
              <a:t> unless there is only one value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400" dirty="0"/>
              <a:t>Working with Sequences</a:t>
            </a:r>
            <a:br>
              <a:rPr lang="en-US" dirty="0"/>
            </a:br>
            <a:r>
              <a:rPr lang="en-US" sz="3600" dirty="0"/>
              <a:t>Slicing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err="1"/>
              <a:t>seq</a:t>
            </a:r>
            <a:r>
              <a:rPr lang="en-US" dirty="0"/>
              <a:t>[</a:t>
            </a:r>
            <a:r>
              <a:rPr lang="en-US" i="1" dirty="0"/>
              <a:t>[start]</a:t>
            </a:r>
            <a:r>
              <a:rPr lang="en-US" dirty="0"/>
              <a:t>:</a:t>
            </a:r>
            <a:r>
              <a:rPr lang="en-US" i="1" dirty="0"/>
              <a:t>[end][</a:t>
            </a:r>
            <a:r>
              <a:rPr lang="en-US" dirty="0"/>
              <a:t>:</a:t>
            </a:r>
            <a:r>
              <a:rPr lang="en-US" i="1" dirty="0"/>
              <a:t>step]</a:t>
            </a:r>
            <a:r>
              <a:rPr lang="en-US" dirty="0"/>
              <a:t>]</a:t>
            </a:r>
          </a:p>
          <a:p>
            <a:pPr eaLnBrk="1" hangingPunct="1">
              <a:defRPr/>
            </a:pPr>
            <a:r>
              <a:rPr lang="en-US" dirty="0" err="1"/>
              <a:t>seq</a:t>
            </a:r>
            <a:r>
              <a:rPr lang="en-US" dirty="0"/>
              <a:t> = range(10)</a:t>
            </a:r>
            <a:r>
              <a:rPr lang="en-US" dirty="0">
                <a:solidFill>
                  <a:schemeClr val="accent2"/>
                </a:solidFill>
              </a:rPr>
              <a:t>  # [0,1,2,3,4,5,6,7,8,9]</a:t>
            </a:r>
          </a:p>
          <a:p>
            <a:pPr eaLnBrk="1" hangingPunct="1">
              <a:defRPr/>
            </a:pPr>
            <a:r>
              <a:rPr lang="en-US" dirty="0" err="1"/>
              <a:t>seq</a:t>
            </a:r>
            <a:r>
              <a:rPr lang="en-US" dirty="0"/>
              <a:t>[:5:]</a:t>
            </a:r>
            <a:r>
              <a:rPr lang="en-US" dirty="0">
                <a:solidFill>
                  <a:schemeClr val="accent2"/>
                </a:solidFill>
              </a:rPr>
              <a:t>               # [0,1,2,3,4] also </a:t>
            </a:r>
            <a:r>
              <a:rPr lang="en-US" dirty="0" err="1">
                <a:solidFill>
                  <a:schemeClr val="accent2"/>
                </a:solidFill>
              </a:rPr>
              <a:t>seq</a:t>
            </a:r>
            <a:r>
              <a:rPr lang="en-US" dirty="0">
                <a:solidFill>
                  <a:schemeClr val="accent2"/>
                </a:solidFill>
              </a:rPr>
              <a:t>[:5]</a:t>
            </a:r>
          </a:p>
          <a:p>
            <a:pPr eaLnBrk="1" hangingPunct="1">
              <a:defRPr/>
            </a:pPr>
            <a:r>
              <a:rPr lang="en-US" dirty="0" err="1"/>
              <a:t>seq</a:t>
            </a:r>
            <a:r>
              <a:rPr lang="en-US" dirty="0"/>
              <a:t>[:5:2]</a:t>
            </a:r>
            <a:r>
              <a:rPr lang="en-US" dirty="0">
                <a:solidFill>
                  <a:schemeClr val="accent2"/>
                </a:solidFill>
              </a:rPr>
              <a:t>             # [0,2,4]</a:t>
            </a:r>
          </a:p>
          <a:p>
            <a:pPr eaLnBrk="1" hangingPunct="1">
              <a:defRPr/>
            </a:pPr>
            <a:r>
              <a:rPr lang="en-US" dirty="0" err="1"/>
              <a:t>seq</a:t>
            </a:r>
            <a:r>
              <a:rPr lang="en-US" dirty="0"/>
              <a:t>[5::]</a:t>
            </a:r>
            <a:r>
              <a:rPr lang="en-US" dirty="0">
                <a:solidFill>
                  <a:schemeClr val="accent2"/>
                </a:solidFill>
              </a:rPr>
              <a:t>               # [5,6,7,8,9] also </a:t>
            </a:r>
            <a:r>
              <a:rPr lang="en-US" dirty="0" err="1">
                <a:solidFill>
                  <a:schemeClr val="accent2"/>
                </a:solidFill>
              </a:rPr>
              <a:t>seq</a:t>
            </a:r>
            <a:r>
              <a:rPr lang="en-US" dirty="0">
                <a:solidFill>
                  <a:schemeClr val="accent2"/>
                </a:solidFill>
              </a:rPr>
              <a:t>[5:]</a:t>
            </a:r>
          </a:p>
          <a:p>
            <a:pPr eaLnBrk="1" hangingPunct="1">
              <a:defRPr/>
            </a:pPr>
            <a:r>
              <a:rPr lang="en-US" dirty="0" err="1"/>
              <a:t>seq</a:t>
            </a:r>
            <a:r>
              <a:rPr lang="en-US" dirty="0"/>
              <a:t>[5::2]</a:t>
            </a:r>
            <a:r>
              <a:rPr lang="en-US" dirty="0">
                <a:solidFill>
                  <a:schemeClr val="accent2"/>
                </a:solidFill>
              </a:rPr>
              <a:t>             # [5,7,9]</a:t>
            </a:r>
          </a:p>
          <a:p>
            <a:pPr eaLnBrk="1" hangingPunct="1">
              <a:defRPr/>
            </a:pPr>
            <a:r>
              <a:rPr lang="en-US" dirty="0" err="1"/>
              <a:t>seq</a:t>
            </a:r>
            <a:r>
              <a:rPr lang="en-US" dirty="0"/>
              <a:t>[::-1]</a:t>
            </a:r>
            <a:r>
              <a:rPr lang="en-US" dirty="0">
                <a:solidFill>
                  <a:schemeClr val="accent2"/>
                </a:solidFill>
              </a:rPr>
              <a:t>              # [9,8,7,6,5,4,3,2,1,0]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cManu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Manus" id="{F1C6C525-2A1D-494F-9191-DC614EC7F5BF}" vid="{0D24F4AB-6A00-451F-B8A9-215EECD9CE4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on">
  <a:themeElements>
    <a:clrScheme name="Custom 7">
      <a:dk1>
        <a:sysClr val="windowText" lastClr="000000"/>
      </a:dk1>
      <a:lt1>
        <a:srgbClr val="FDF0D0"/>
      </a:lt1>
      <a:dk2>
        <a:srgbClr val="716767"/>
      </a:dk2>
      <a:lt2>
        <a:srgbClr val="EBDDC3"/>
      </a:lt2>
      <a:accent1>
        <a:srgbClr val="E16D6D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548BB7"/>
      </a:accent6>
      <a:hlink>
        <a:srgbClr val="94B6D2"/>
      </a:hlink>
      <a:folHlink>
        <a:srgbClr val="92D05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McManus</Template>
  <TotalTime>20428</TotalTime>
  <Words>1379</Words>
  <Application>Microsoft Office PowerPoint</Application>
  <PresentationFormat>On-screen Show (4:3)</PresentationFormat>
  <Paragraphs>163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Calibri</vt:lpstr>
      <vt:lpstr>Century Gothic</vt:lpstr>
      <vt:lpstr>Tahoma</vt:lpstr>
      <vt:lpstr>Times New Roman</vt:lpstr>
      <vt:lpstr>Wingdings</vt:lpstr>
      <vt:lpstr>Wingdings 2</vt:lpstr>
      <vt:lpstr>Wingdings 3</vt:lpstr>
      <vt:lpstr>McManus</vt:lpstr>
      <vt:lpstr>1_Custom Design</vt:lpstr>
      <vt:lpstr>Custom Design</vt:lpstr>
      <vt:lpstr>Ion</vt:lpstr>
      <vt:lpstr>Data Parsing in Python</vt:lpstr>
      <vt:lpstr>Overview</vt:lpstr>
      <vt:lpstr>Working with Files</vt:lpstr>
      <vt:lpstr>Working with Files</vt:lpstr>
      <vt:lpstr>Working with File-like Objects</vt:lpstr>
      <vt:lpstr>Working with File-like Objects</vt:lpstr>
      <vt:lpstr>Working with Strings</vt:lpstr>
      <vt:lpstr>String Interpolation</vt:lpstr>
      <vt:lpstr>Working with Sequences Slicing</vt:lpstr>
      <vt:lpstr>Working with Sequences Mapping</vt:lpstr>
      <vt:lpstr>Working with Sequences Zipping and Unzipping</vt:lpstr>
      <vt:lpstr>Working with Sequences Zipping and Unzipping</vt:lpstr>
      <vt:lpstr>Working with Sequences List Comprehension</vt:lpstr>
      <vt:lpstr>Working with Sequences List Comprehension Examples</vt:lpstr>
      <vt:lpstr>Converting Data Types</vt:lpstr>
      <vt:lpstr>Validating Data</vt:lpstr>
      <vt:lpstr>Working with Binary Data</vt:lpstr>
      <vt:lpstr>Review</vt:lpstr>
    </vt:vector>
  </TitlesOfParts>
  <Company>Hydrologic Engineering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HEC-DSS</dc:title>
  <dc:creator>William Charley</dc:creator>
  <cp:lastModifiedBy>Hanbali, Fauwaz U CIV USARMY CEIWR-HEC (USA)</cp:lastModifiedBy>
  <cp:revision>224</cp:revision>
  <cp:lastPrinted>2000-07-11T23:42:13Z</cp:lastPrinted>
  <dcterms:created xsi:type="dcterms:W3CDTF">1999-10-25T15:39:12Z</dcterms:created>
  <dcterms:modified xsi:type="dcterms:W3CDTF">2021-05-17T17:56:42Z</dcterms:modified>
</cp:coreProperties>
</file>