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90" r:id="rId1"/>
    <p:sldMasterId id="2147483804" r:id="rId2"/>
    <p:sldMasterId id="2147483816" r:id="rId3"/>
    <p:sldMasterId id="2147483828" r:id="rId4"/>
  </p:sldMasterIdLst>
  <p:notesMasterIdLst>
    <p:notesMasterId r:id="rId33"/>
  </p:notesMasterIdLst>
  <p:handoutMasterIdLst>
    <p:handoutMasterId r:id="rId34"/>
  </p:handoutMasterIdLst>
  <p:sldIdLst>
    <p:sldId id="256" r:id="rId5"/>
    <p:sldId id="257" r:id="rId6"/>
    <p:sldId id="280" r:id="rId7"/>
    <p:sldId id="261" r:id="rId8"/>
    <p:sldId id="283" r:id="rId9"/>
    <p:sldId id="284" r:id="rId10"/>
    <p:sldId id="258" r:id="rId11"/>
    <p:sldId id="259" r:id="rId12"/>
    <p:sldId id="260" r:id="rId13"/>
    <p:sldId id="264" r:id="rId14"/>
    <p:sldId id="313" r:id="rId15"/>
    <p:sldId id="317" r:id="rId16"/>
    <p:sldId id="262" r:id="rId17"/>
    <p:sldId id="263" r:id="rId18"/>
    <p:sldId id="315" r:id="rId19"/>
    <p:sldId id="281" r:id="rId20"/>
    <p:sldId id="285" r:id="rId21"/>
    <p:sldId id="314" r:id="rId22"/>
    <p:sldId id="310" r:id="rId23"/>
    <p:sldId id="287" r:id="rId24"/>
    <p:sldId id="311" r:id="rId25"/>
    <p:sldId id="316" r:id="rId26"/>
    <p:sldId id="269" r:id="rId27"/>
    <p:sldId id="265" r:id="rId28"/>
    <p:sldId id="266" r:id="rId29"/>
    <p:sldId id="267" r:id="rId30"/>
    <p:sldId id="268" r:id="rId31"/>
    <p:sldId id="270" r:id="rId32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3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00" autoAdjust="0"/>
    <p:restoredTop sz="93976" autoAdjust="0"/>
  </p:normalViewPr>
  <p:slideViewPr>
    <p:cSldViewPr showGuides="1">
      <p:cViewPr varScale="1">
        <p:scale>
          <a:sx n="146" d="100"/>
          <a:sy n="146" d="100"/>
        </p:scale>
        <p:origin x="2382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>
        <p:scale>
          <a:sx n="60" d="100"/>
          <a:sy n="60" d="100"/>
        </p:scale>
        <p:origin x="-2982" y="-294"/>
      </p:cViewPr>
      <p:guideLst>
        <p:guide orient="horz" pos="3023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57200" y="228600"/>
            <a:ext cx="32004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15" tIns="47459" rIns="94915" bIns="47459" numCol="1" anchor="t" anchorCtr="0" compatLnSpc="1">
            <a:prstTxWarp prst="textNoShape">
              <a:avLst/>
            </a:prstTxWarp>
          </a:bodyPr>
          <a:lstStyle>
            <a:lvl1pPr defTabSz="947738">
              <a:defRPr sz="1200">
                <a:latin typeface="Tahoma" pitchFamily="34" charset="0"/>
              </a:defRPr>
            </a:lvl1pPr>
          </a:lstStyle>
          <a:p>
            <a:r>
              <a:rPr lang="en-US" dirty="0"/>
              <a:t>Debugging Techniques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657600" y="228600"/>
            <a:ext cx="31940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15" tIns="47459" rIns="94915" bIns="47459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>
                <a:latin typeface="Tahoma" pitchFamily="34" charset="0"/>
              </a:defRPr>
            </a:lvl1pPr>
          </a:lstStyle>
          <a:p>
            <a:r>
              <a:rPr lang="en-US" dirty="0"/>
              <a:t>2.5-L-10</a:t>
            </a:r>
          </a:p>
        </p:txBody>
      </p:sp>
      <p:sp>
        <p:nvSpPr>
          <p:cNvPr id="137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57200" y="8899525"/>
            <a:ext cx="32004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15" tIns="47459" rIns="94915" bIns="47459" numCol="1" anchor="b" anchorCtr="0" compatLnSpc="1">
            <a:prstTxWarp prst="textNoShape">
              <a:avLst/>
            </a:prstTxWarp>
          </a:bodyPr>
          <a:lstStyle>
            <a:lvl1pPr defTabSz="947738">
              <a:defRPr sz="1200">
                <a:latin typeface="Tahoma" pitchFamily="34" charset="0"/>
              </a:defRPr>
            </a:lvl1pPr>
          </a:lstStyle>
          <a:p>
            <a:r>
              <a:rPr lang="en-US" dirty="0"/>
              <a:t>Perryman</a:t>
            </a:r>
          </a:p>
        </p:txBody>
      </p:sp>
      <p:sp>
        <p:nvSpPr>
          <p:cNvPr id="137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657600" y="8899525"/>
            <a:ext cx="31940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15" tIns="47459" rIns="94915" bIns="47459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endParaRPr lang="en-US"/>
          </a:p>
          <a:p>
            <a:fld id="{2070F55A-D02B-4F02-BE02-99C3540EE5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182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82" tIns="48240" rIns="96482" bIns="48240" numCol="1" anchor="t" anchorCtr="0" compatLnSpc="1">
            <a:prstTxWarp prst="textNoShape">
              <a:avLst/>
            </a:prstTxWarp>
          </a:bodyPr>
          <a:lstStyle>
            <a:lvl1pPr defTabSz="966788">
              <a:defRPr sz="1200"/>
            </a:lvl1pPr>
          </a:lstStyle>
          <a:p>
            <a:r>
              <a:rPr lang="en-US"/>
              <a:t>Debugging Techniques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182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82" tIns="48240" rIns="96482" bIns="48240" numCol="1" anchor="t" anchorCtr="0" compatLnSpc="1">
            <a:prstTxWarp prst="textNoShape">
              <a:avLst/>
            </a:prstTxWarp>
          </a:bodyPr>
          <a:lstStyle>
            <a:lvl1pPr algn="r" defTabSz="966788">
              <a:defRPr sz="1200"/>
            </a:lvl1pPr>
          </a:lstStyle>
          <a:p>
            <a:r>
              <a:rPr lang="en-US" dirty="0"/>
              <a:t>2.5-L-10</a:t>
            </a:r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7900" y="4559300"/>
            <a:ext cx="5359400" cy="432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82" tIns="48240" rIns="96482" bIns="482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1825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82" tIns="48240" rIns="96482" bIns="48240" numCol="1" anchor="b" anchorCtr="0" compatLnSpc="1">
            <a:prstTxWarp prst="textNoShape">
              <a:avLst/>
            </a:prstTxWarp>
          </a:bodyPr>
          <a:lstStyle>
            <a:lvl1pPr defTabSz="966788">
              <a:defRPr sz="1200"/>
            </a:lvl1pPr>
          </a:lstStyle>
          <a:p>
            <a:r>
              <a:rPr lang="en-US"/>
              <a:t>Perryman</a:t>
            </a:r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1825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82" tIns="48240" rIns="96482" bIns="48240" numCol="1" anchor="b" anchorCtr="0" compatLnSpc="1">
            <a:prstTxWarp prst="textNoShape">
              <a:avLst/>
            </a:prstTxWarp>
          </a:bodyPr>
          <a:lstStyle>
            <a:lvl1pPr algn="r" defTabSz="966788">
              <a:defRPr sz="1200"/>
            </a:lvl1pPr>
          </a:lstStyle>
          <a:p>
            <a:fld id="{8A5FA516-493F-402E-BB17-E63240BCD7B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Debugging Techniques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2.4-L-10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Perryman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27DCD6-7070-4C8D-9CC7-2E4CF234EC8C}" type="slidenum">
              <a:rPr lang="en-US"/>
              <a:pPr/>
              <a:t>1</a:t>
            </a:fld>
            <a:endParaRPr lang="en-US"/>
          </a:p>
        </p:txBody>
      </p:sp>
      <p:sp>
        <p:nvSpPr>
          <p:cNvPr id="424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Debugging Techniques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2.4-L-10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Perryman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71DB8C-F4AE-4A7E-B265-2A582D635B90}" type="slidenum">
              <a:rPr lang="en-US"/>
              <a:pPr/>
              <a:t>10</a:t>
            </a:fld>
            <a:endParaRPr lang="en-US"/>
          </a:p>
        </p:txBody>
      </p:sp>
      <p:sp>
        <p:nvSpPr>
          <p:cNvPr id="71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Debugging Techniques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2.4-L-10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Perryman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61ECE1-CB93-406F-8D38-6CCEC39C6A0C}" type="slidenum">
              <a:rPr lang="en-US"/>
              <a:pPr/>
              <a:t>13</a:t>
            </a:fld>
            <a:endParaRPr lang="en-US"/>
          </a:p>
        </p:txBody>
      </p:sp>
      <p:sp>
        <p:nvSpPr>
          <p:cNvPr id="71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Debugging Techniques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2.4-L-10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Perryman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F8D957-0425-4422-BE3A-B5D3A4A62F77}" type="slidenum">
              <a:rPr lang="en-US"/>
              <a:pPr/>
              <a:t>14</a:t>
            </a:fld>
            <a:endParaRPr lang="en-US"/>
          </a:p>
        </p:txBody>
      </p:sp>
      <p:sp>
        <p:nvSpPr>
          <p:cNvPr id="71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Jython Basics - Elements of the Language Part 2A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1.8-L-07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Perryman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CB8BBD-13B8-4359-BC9A-69EF4921A99D}" type="slidenum">
              <a:rPr lang="en-US"/>
              <a:pPr/>
              <a:t>16</a:t>
            </a:fld>
            <a:endParaRPr lang="en-US"/>
          </a:p>
        </p:txBody>
      </p:sp>
      <p:sp>
        <p:nvSpPr>
          <p:cNvPr id="67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9822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Jython Basics - Elements of the Language Part 2A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1.8-L-07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Perryman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33B283-C234-4C44-A6A4-233CF424524F}" type="slidenum">
              <a:rPr lang="en-US"/>
              <a:pPr/>
              <a:t>17</a:t>
            </a:fld>
            <a:endParaRPr lang="en-US"/>
          </a:p>
        </p:txBody>
      </p:sp>
      <p:sp>
        <p:nvSpPr>
          <p:cNvPr id="67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8099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Jython Basics - Elements of the Language Part 2A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1.8-L-07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Perryman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C03648-E404-41E8-853E-1D84F9717130}" type="slidenum">
              <a:rPr lang="en-US"/>
              <a:pPr/>
              <a:t>18</a:t>
            </a:fld>
            <a:endParaRPr lang="en-US"/>
          </a:p>
        </p:txBody>
      </p:sp>
      <p:sp>
        <p:nvSpPr>
          <p:cNvPr id="68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0712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Jython Basics - Elements of the Language Part 2A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1.8-L-07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Perryman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33B283-C234-4C44-A6A4-233CF424524F}" type="slidenum">
              <a:rPr lang="en-US"/>
              <a:pPr/>
              <a:t>19</a:t>
            </a:fld>
            <a:endParaRPr lang="en-US"/>
          </a:p>
        </p:txBody>
      </p:sp>
      <p:sp>
        <p:nvSpPr>
          <p:cNvPr id="67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725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Jython Basics - Elements of the Language Part 2A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1.8-L-07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Perryman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BB440C-6240-4834-9A52-9AB9964B921A}" type="slidenum">
              <a:rPr lang="en-US"/>
              <a:pPr/>
              <a:t>20</a:t>
            </a:fld>
            <a:endParaRPr lang="en-US"/>
          </a:p>
        </p:txBody>
      </p:sp>
      <p:sp>
        <p:nvSpPr>
          <p:cNvPr id="68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8961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Debugging Techniques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2.4-L-10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Perryman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74C269-E57E-4DFF-BF41-50AC7B85B90D}" type="slidenum">
              <a:rPr lang="en-US"/>
              <a:pPr/>
              <a:t>23</a:t>
            </a:fld>
            <a:endParaRPr lang="en-US"/>
          </a:p>
        </p:txBody>
      </p:sp>
      <p:sp>
        <p:nvSpPr>
          <p:cNvPr id="72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Debugging Techniques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2.4-L-10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Perryman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5D3508-7A2E-4628-8D87-59CDB0CA7730}" type="slidenum">
              <a:rPr lang="en-US"/>
              <a:pPr/>
              <a:t>24</a:t>
            </a:fld>
            <a:endParaRPr lang="en-US"/>
          </a:p>
        </p:txBody>
      </p:sp>
      <p:sp>
        <p:nvSpPr>
          <p:cNvPr id="72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Debugging Techniques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2.4-L-10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Perryman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B3B4A4-98A1-4348-8154-30E54C6ABBB5}" type="slidenum">
              <a:rPr lang="en-US"/>
              <a:pPr/>
              <a:t>2</a:t>
            </a:fld>
            <a:endParaRPr lang="en-US"/>
          </a:p>
        </p:txBody>
      </p:sp>
      <p:sp>
        <p:nvSpPr>
          <p:cNvPr id="71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Debugging Techniques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2.4-L-10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Perryman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D20872-C27E-4093-ACAD-94C630B82EFA}" type="slidenum">
              <a:rPr lang="en-US"/>
              <a:pPr/>
              <a:t>25</a:t>
            </a:fld>
            <a:endParaRPr lang="en-US"/>
          </a:p>
        </p:txBody>
      </p:sp>
      <p:sp>
        <p:nvSpPr>
          <p:cNvPr id="72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Debugging Techniques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2.4-L-10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Perryman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2EAE4A-7945-48D4-AD67-FBBC33440452}" type="slidenum">
              <a:rPr lang="en-US"/>
              <a:pPr/>
              <a:t>26</a:t>
            </a:fld>
            <a:endParaRPr lang="en-US"/>
          </a:p>
        </p:txBody>
      </p:sp>
      <p:sp>
        <p:nvSpPr>
          <p:cNvPr id="72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Debugging Techniques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2.4-L-10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Perryman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90B35A-8B0E-4CE0-AAA7-9DCB1183E31F}" type="slidenum">
              <a:rPr lang="en-US"/>
              <a:pPr/>
              <a:t>27</a:t>
            </a:fld>
            <a:endParaRPr lang="en-US"/>
          </a:p>
        </p:txBody>
      </p:sp>
      <p:sp>
        <p:nvSpPr>
          <p:cNvPr id="72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Debugging Techniques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2.4-L-10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Perryman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58FF1D-53FA-49A7-820B-F0872722047F}" type="slidenum">
              <a:rPr lang="en-US"/>
              <a:pPr/>
              <a:t>28</a:t>
            </a:fld>
            <a:endParaRPr lang="en-US"/>
          </a:p>
        </p:txBody>
      </p:sp>
      <p:sp>
        <p:nvSpPr>
          <p:cNvPr id="72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Jython Basics - Elements of the Language Part 2A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1.8-L-07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Perryman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33637F-2911-4C36-AAEC-0FB09A3C77C4}" type="slidenum">
              <a:rPr lang="en-US"/>
              <a:pPr/>
              <a:t>3</a:t>
            </a:fld>
            <a:endParaRPr lang="en-US"/>
          </a:p>
        </p:txBody>
      </p:sp>
      <p:sp>
        <p:nvSpPr>
          <p:cNvPr id="67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Debugging Techniques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2.4-L-10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Perryman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1A6240-4944-45F9-967F-E5073BE7DD71}" type="slidenum">
              <a:rPr lang="en-US"/>
              <a:pPr/>
              <a:t>4</a:t>
            </a:fld>
            <a:endParaRPr lang="en-US"/>
          </a:p>
        </p:txBody>
      </p:sp>
      <p:sp>
        <p:nvSpPr>
          <p:cNvPr id="71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Jython Basics - Elements of the Language Part 2A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1.8-L-07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Perryman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42D6FF-3778-4210-A73C-251C0DEF3AF3}" type="slidenum">
              <a:rPr lang="en-US"/>
              <a:pPr/>
              <a:t>5</a:t>
            </a:fld>
            <a:endParaRPr lang="en-US"/>
          </a:p>
        </p:txBody>
      </p:sp>
      <p:sp>
        <p:nvSpPr>
          <p:cNvPr id="68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Jython Basics - Elements of the Language Part 2A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1.8-L-07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Perryman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C0F3E3-4B46-4A6A-A05D-C70E6B5143E9}" type="slidenum">
              <a:rPr lang="en-US"/>
              <a:pPr/>
              <a:t>6</a:t>
            </a:fld>
            <a:endParaRPr lang="en-US"/>
          </a:p>
        </p:txBody>
      </p:sp>
      <p:sp>
        <p:nvSpPr>
          <p:cNvPr id="68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Debugging Techniques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2.4-L-10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Perryman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009A04-43A3-46AA-AD56-E716669EAF4B}" type="slidenum">
              <a:rPr lang="en-US"/>
              <a:pPr/>
              <a:t>7</a:t>
            </a:fld>
            <a:endParaRPr lang="en-US"/>
          </a:p>
        </p:txBody>
      </p:sp>
      <p:sp>
        <p:nvSpPr>
          <p:cNvPr id="71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Debugging Techniques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2.4-L-10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Perryman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372D7F-9140-403A-9057-253A9BC3E032}" type="slidenum">
              <a:rPr lang="en-US"/>
              <a:pPr/>
              <a:t>8</a:t>
            </a:fld>
            <a:endParaRPr lang="en-US"/>
          </a:p>
        </p:txBody>
      </p:sp>
      <p:sp>
        <p:nvSpPr>
          <p:cNvPr id="71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Debugging Techniques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2.4-L-10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Perryman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90A32C-FAD0-4AFB-9E31-24083BEE54D4}" type="slidenum">
              <a:rPr lang="en-US"/>
              <a:pPr/>
              <a:t>9</a:t>
            </a:fld>
            <a:endParaRPr lang="en-US"/>
          </a:p>
        </p:txBody>
      </p:sp>
      <p:sp>
        <p:nvSpPr>
          <p:cNvPr id="71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3179D-CB8C-42B6-AF0A-4360E1C5EE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3445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724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1EEAF5-2EE9-4F7D-AA5E-E34A9A3797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81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FCCF4-5805-4340-B0FE-9B39C41F40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4917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847C-A6B7-4112-B220-94E62311AD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569852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828800"/>
            <a:ext cx="8229600" cy="43021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16764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53F54B0-CA27-4E5D-AE67-D4F2F7F7C76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9286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C4BE5-C1D8-459E-9B1B-3DBF9EC9E9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5506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11744-0A50-4AF3-B572-E68C393C1E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0551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27936-08D1-427D-89CC-B2AC3A02FC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3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2BC99-21B7-4A78-BBC7-63E9409A0E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3862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EDFA2-D6D2-439A-B5AA-D93C85588E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6871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55DEB-E19A-4FF3-9443-A4B5EC3413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850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>
            <a:lvl1pPr algn="ctr">
              <a:defRPr sz="4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1900"/>
            </a:lvl3pPr>
            <a:lvl4pPr>
              <a:defRPr sz="1900"/>
            </a:lvl4pPr>
            <a:lvl5pPr>
              <a:defRPr sz="19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EDBAD5-BB5E-49CA-83F0-F7C999229E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6839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86632-4848-44C6-83D4-5DD1EC4335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688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5A286-8314-48C7-8B1C-BE0E2DE3E5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6961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2EFD8-7584-47EC-B30D-D7D77E35F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3203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74693-1FC5-4E05-AE5E-A842C3C4E8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1853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2C0F7-68E0-48AA-B650-9A45DCF44D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7061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A2BDA-4F01-4C26-ADA6-FDB7AEBEE9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2864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EFE7D-8F05-446B-8B07-43F62942D7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0106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56585-5EFD-42A4-91C0-1DA70F58E9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896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41EC2-0165-4FC8-BFD9-36C4B2D1E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991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A8E1E-B2A9-4381-B727-75A3DEF89E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194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00A2A-D226-4EA9-BDAF-CAA324BBAD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6336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D4FE1-1B47-41D0-BFB5-4C22CEB3D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174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3CB92-2A5E-4C32-AF60-7D4DA6C22B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1358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8D2F2-F3F5-40BA-9B3F-80377A818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6203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45E1E-866A-4046-BD5E-4610483979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8067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A8C10-8BF9-49CD-B550-896441BAA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22629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C2379-B05E-43E4-9809-4CFDDDE044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1813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144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3"/>
            <a:ext cx="6620968" cy="3329581"/>
          </a:xfrm>
        </p:spPr>
        <p:txBody>
          <a:bodyPr anchor="b"/>
          <a:lstStyle>
            <a:lvl1pPr algn="ctr">
              <a:defRPr sz="72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ctr">
              <a:buNone/>
              <a:defRPr b="1" cap="none" spc="0">
                <a:ln w="6350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93357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458200" cy="1981200"/>
          </a:xfrm>
        </p:spPr>
        <p:txBody>
          <a:bodyPr/>
          <a:lstStyle>
            <a:lvl1pPr algn="ctr">
              <a:defRPr sz="6000" b="1" cap="none" spc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52925"/>
            <a:ext cx="9144000" cy="4195481"/>
          </a:xfrm>
        </p:spPr>
        <p:txBody>
          <a:bodyPr>
            <a:normAutofit/>
          </a:bodyPr>
          <a:lstStyle>
            <a:lvl1pPr>
              <a:buClr>
                <a:schemeClr val="accent3"/>
              </a:buClr>
              <a:defRPr sz="32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1pPr>
            <a:lvl2pPr>
              <a:buClr>
                <a:schemeClr val="accent3"/>
              </a:buClr>
              <a:defRPr sz="28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2pPr>
            <a:lvl3pPr>
              <a:buClr>
                <a:schemeClr val="accent3"/>
              </a:buClr>
              <a:defRPr sz="2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3pPr>
            <a:lvl4pPr>
              <a:buClr>
                <a:schemeClr val="accent3"/>
              </a:buClr>
              <a:defRPr sz="20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4pPr>
            <a:lvl5pPr>
              <a:buClr>
                <a:schemeClr val="accent3"/>
              </a:buClr>
              <a:defRPr sz="20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2B80CD-BBDB-4DB6-87D6-4623961452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6245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4" y="2861736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973184-85B0-487F-A687-7EB2A38CB8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74968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1" y="2060577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6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B908B-DF74-4B30-91A5-9A0349DA8CF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525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847C-A6B7-4112-B220-94E62311AD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65149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1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1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7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7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F8E6FE-6885-4BE2-8D0E-6FA29C6E442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33420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A9FC29-89F8-4B5A-BBEC-67AC8842AE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51417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913716-DEFB-45FA-ACB4-7ADAFC8483A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78409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8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129283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4F1439-AEDE-4D49-B44E-6A09717DB85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99157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8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EED29E-C68C-4351-A6F0-49BB9F316E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1123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4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239905"/>
      </p:ext>
    </p:extLst>
  </p:cSld>
  <p:clrMapOvr>
    <a:masterClrMapping/>
  </p:clrMapOvr>
  <p:hf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97482"/>
      </p:ext>
    </p:extLst>
  </p:cSld>
  <p:clrMapOvr>
    <a:masterClrMapping/>
  </p:clrMapOvr>
  <p:hf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10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8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8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1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89976680"/>
      </p:ext>
    </p:extLst>
  </p:cSld>
  <p:clrMapOvr>
    <a:masterClrMapping/>
  </p:clrMapOvr>
  <p:hf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362642"/>
      </p:ext>
    </p:extLst>
  </p:cSld>
  <p:clrMapOvr>
    <a:masterClrMapping/>
  </p:clrMapOvr>
  <p:hf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5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7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10573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524002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183352"/>
            <a:ext cx="4040188" cy="4141248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8844"/>
            <a:ext cx="4041775" cy="4145757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4687F5-4D9A-468F-B42B-B5AAB98E1E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62305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4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7" y="4827213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7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5" y="4827211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480726"/>
      </p:ext>
    </p:extLst>
  </p:cSld>
  <p:clrMapOvr>
    <a:masterClrMapping/>
  </p:clrMapOvr>
  <p:hf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D9A088-7838-4012-BA97-A37011FEC32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95405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3" y="430216"/>
            <a:ext cx="1314793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83AA0D-804A-4000-BA91-7B60C998B5C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650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A3EBE-5B19-4EFD-9F10-A64D0A4D1E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985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71DF5-B663-41C3-A291-F4F780D745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620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EF4378-C1EE-4751-B29A-91064276A5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310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2400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6" y="5359402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240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7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8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A2AA847C-A6B7-4112-B220-94E62311AD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300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52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45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5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2AA847C-A6B7-4112-B220-94E62311AD2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49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1229101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1" fontAlgn="base" hangingPunct="1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1" fontAlgn="base" hangingPunct="1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85D9555-75EC-4993-8A6F-FE0845ED3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965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F5249BB-3C3F-4D9B-83EB-38CAB4880A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401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gradFill flip="none" rotWithShape="1">
            <a:gsLst>
              <a:gs pos="0">
                <a:srgbClr val="E28B84">
                  <a:shade val="30000"/>
                  <a:satMod val="115000"/>
                </a:srgbClr>
              </a:gs>
              <a:gs pos="50000">
                <a:srgbClr val="E28B84">
                  <a:shade val="67500"/>
                  <a:satMod val="115000"/>
                </a:srgbClr>
              </a:gs>
              <a:gs pos="100000">
                <a:srgbClr val="E28B84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90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6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2" y="295738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45608EA-4A49-43A6-9B88-7B06EE94B51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9" cstate="print">
            <a:clrChange>
              <a:clrFrom>
                <a:srgbClr val="FE0000"/>
              </a:clrFrom>
              <a:clrTo>
                <a:srgbClr val="FE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431" y="99142"/>
            <a:ext cx="652202" cy="496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4482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  <p:sldLayoutId id="2147483845" r:id="rId17"/>
  </p:sldLayoutIdLst>
  <p:hf hdr="0" ftr="0" dt="0"/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accent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accent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accent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accent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accent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/>
              <a:t>Scripting HEC-ResSim with Jython</a:t>
            </a:r>
          </a:p>
        </p:txBody>
      </p:sp>
      <p:sp>
        <p:nvSpPr>
          <p:cNvPr id="277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191000"/>
            <a:ext cx="7385050" cy="1422400"/>
          </a:xfrm>
        </p:spPr>
        <p:txBody>
          <a:bodyPr/>
          <a:lstStyle/>
          <a:p>
            <a:r>
              <a:rPr lang="en-US" sz="4000" dirty="0"/>
              <a:t>Debugging Techniques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br>
              <a:rPr lang="en-US" sz="4000" dirty="0"/>
            </a:br>
            <a:r>
              <a:rPr lang="en-US" dirty="0"/>
              <a:t>Print It Out</a:t>
            </a:r>
          </a:p>
        </p:txBody>
      </p:sp>
      <p:sp>
        <p:nvSpPr>
          <p:cNvPr id="7034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05800" cy="47244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Often the most useful debugging technique is the </a:t>
            </a:r>
            <a:r>
              <a:rPr lang="en-US" u="sng" dirty="0"/>
              <a:t>least sophisticated: </a:t>
            </a:r>
            <a:r>
              <a:rPr lang="en-US" dirty="0"/>
              <a:t> - </a:t>
            </a:r>
            <a:r>
              <a:rPr lang="en-US" b="1" dirty="0">
                <a:latin typeface="Consolas" panose="020B0609020204030204" pitchFamily="49" charset="0"/>
              </a:rPr>
              <a:t>print</a:t>
            </a:r>
            <a:r>
              <a:rPr lang="en-US" b="1" dirty="0"/>
              <a:t> </a:t>
            </a:r>
            <a:r>
              <a:rPr lang="en-US" dirty="0"/>
              <a:t>statements</a:t>
            </a:r>
          </a:p>
          <a:p>
            <a:r>
              <a:rPr lang="en-US" b="1" dirty="0">
                <a:latin typeface="Consolas" panose="020B0609020204030204" pitchFamily="49" charset="0"/>
              </a:rPr>
              <a:t>print</a:t>
            </a:r>
            <a:r>
              <a:rPr lang="en-US" dirty="0"/>
              <a:t> statements output to the console/console log.</a:t>
            </a:r>
          </a:p>
          <a:p>
            <a:r>
              <a:rPr lang="en-US" dirty="0"/>
              <a:t>But, inside state variable and rule scripts, you can ALSO write information to the compute log and compute window using:</a:t>
            </a:r>
          </a:p>
          <a:p>
            <a:pPr lvl="1"/>
            <a:r>
              <a:rPr lang="en-US" b="1" dirty="0" err="1">
                <a:latin typeface="Consolas" panose="020B0609020204030204" pitchFamily="49" charset="0"/>
              </a:rPr>
              <a:t>network.printMessage</a:t>
            </a:r>
            <a:r>
              <a:rPr lang="en-US" b="1" dirty="0">
                <a:latin typeface="Consolas" panose="020B0609020204030204" pitchFamily="49" charset="0"/>
              </a:rPr>
              <a:t>(</a:t>
            </a:r>
            <a:r>
              <a:rPr lang="en-US" b="1" i="1" dirty="0">
                <a:latin typeface="Consolas" panose="020B0609020204030204" pitchFamily="49" charset="0"/>
              </a:rPr>
              <a:t>message</a:t>
            </a:r>
            <a:r>
              <a:rPr lang="en-US" b="1" dirty="0">
                <a:latin typeface="Consolas" panose="020B0609020204030204" pitchFamily="49" charset="0"/>
              </a:rPr>
              <a:t>)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sz="2000" dirty="0"/>
              <a:t>[prints in black]</a:t>
            </a:r>
          </a:p>
          <a:p>
            <a:pPr lvl="1"/>
            <a:r>
              <a:rPr lang="en-US" b="1" dirty="0" err="1">
                <a:latin typeface="Consolas" panose="020B0609020204030204" pitchFamily="49" charset="0"/>
              </a:rPr>
              <a:t>network.printErrorMessage</a:t>
            </a:r>
            <a:r>
              <a:rPr lang="en-US" b="1" dirty="0">
                <a:latin typeface="Consolas" panose="020B0609020204030204" pitchFamily="49" charset="0"/>
              </a:rPr>
              <a:t>(message) </a:t>
            </a:r>
            <a:r>
              <a:rPr lang="en-US" sz="2000" dirty="0"/>
              <a:t>[prints in </a:t>
            </a:r>
            <a:r>
              <a:rPr lang="en-US" sz="2000" dirty="0">
                <a:solidFill>
                  <a:srgbClr val="FF0000"/>
                </a:solidFill>
              </a:rPr>
              <a:t>red</a:t>
            </a:r>
            <a:r>
              <a:rPr lang="en-US" sz="2000" dirty="0"/>
              <a:t>]</a:t>
            </a:r>
          </a:p>
          <a:p>
            <a:pPr lvl="1"/>
            <a:r>
              <a:rPr lang="en-US" b="1" dirty="0" err="1">
                <a:latin typeface="Consolas" panose="020B0609020204030204" pitchFamily="49" charset="0"/>
              </a:rPr>
              <a:t>network.printWarningMessage</a:t>
            </a:r>
            <a:r>
              <a:rPr lang="en-US" b="1" dirty="0">
                <a:latin typeface="Consolas" panose="020B0609020204030204" pitchFamily="49" charset="0"/>
              </a:rPr>
              <a:t>(message) </a:t>
            </a:r>
            <a:r>
              <a:rPr lang="en-US" sz="2000" dirty="0"/>
              <a:t>[prints in </a:t>
            </a:r>
            <a:r>
              <a:rPr lang="en-US" sz="2000" dirty="0">
                <a:solidFill>
                  <a:srgbClr val="FFC000"/>
                </a:solidFill>
              </a:rPr>
              <a:t>orange</a:t>
            </a:r>
            <a:r>
              <a:rPr lang="en-US" sz="2000" dirty="0"/>
              <a:t>]</a:t>
            </a:r>
          </a:p>
          <a:p>
            <a:pPr lvl="1"/>
            <a:r>
              <a:rPr lang="en-US" b="1" dirty="0" err="1">
                <a:latin typeface="Consolas" panose="020B0609020204030204" pitchFamily="49" charset="0"/>
              </a:rPr>
              <a:t>network.printLogMessage</a:t>
            </a:r>
            <a:r>
              <a:rPr lang="en-US" b="1" dirty="0">
                <a:latin typeface="Consolas" panose="020B0609020204030204" pitchFamily="49" charset="0"/>
              </a:rPr>
              <a:t>(message)</a:t>
            </a:r>
          </a:p>
          <a:p>
            <a:pPr lvl="1"/>
            <a:r>
              <a:rPr lang="en-US" dirty="0"/>
              <a:t>Note:</a:t>
            </a:r>
          </a:p>
          <a:p>
            <a:pPr marL="668337" lvl="2" indent="0">
              <a:buNone/>
            </a:pPr>
            <a:r>
              <a:rPr lang="en-US" sz="2000" dirty="0"/>
              <a:t>	</a:t>
            </a:r>
            <a:r>
              <a:rPr lang="en-US" sz="2000" b="1" dirty="0" err="1">
                <a:latin typeface="Consolas" panose="020B0609020204030204" pitchFamily="49" charset="0"/>
              </a:rPr>
              <a:t>printMessage</a:t>
            </a:r>
            <a:r>
              <a:rPr lang="en-US" sz="1800" dirty="0"/>
              <a:t> </a:t>
            </a:r>
            <a:r>
              <a:rPr lang="en-US" sz="2000" dirty="0"/>
              <a:t>– prints only to the compute log and window</a:t>
            </a:r>
          </a:p>
          <a:p>
            <a:pPr marL="668337" lvl="2" indent="0">
              <a:buNone/>
            </a:pPr>
            <a:r>
              <a:rPr lang="en-US" sz="2000" dirty="0"/>
              <a:t>	</a:t>
            </a:r>
            <a:r>
              <a:rPr lang="en-US" sz="2000" b="1" dirty="0" err="1">
                <a:latin typeface="Consolas" panose="020B0609020204030204" pitchFamily="49" charset="0"/>
              </a:rPr>
              <a:t>printLogMessage</a:t>
            </a:r>
            <a:r>
              <a:rPr lang="en-US" sz="2000" dirty="0"/>
              <a:t> – prints only to the compute log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308CD09A-225F-4C61-A7FA-5D7AFA837E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766" y="1463507"/>
            <a:ext cx="6187834" cy="2099444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6BB576F-7C47-4CA5-B217-B23CEF148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506"/>
            <a:ext cx="8229600" cy="1143000"/>
          </a:xfrm>
        </p:spPr>
        <p:txBody>
          <a:bodyPr/>
          <a:lstStyle/>
          <a:p>
            <a:r>
              <a:rPr lang="en-US" dirty="0"/>
              <a:t>Print It Out - Examples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FDE79B6-6BE6-46EA-A934-E3995E1CB2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32" y="3639151"/>
            <a:ext cx="5986000" cy="278114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27D6C0D-B625-4A4F-93F6-AD570CD6B1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274694" y="1492339"/>
            <a:ext cx="3707826" cy="26966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AECE2F8-50E7-4B61-B489-743CA6C45A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4295" y="3914819"/>
            <a:ext cx="3935627" cy="267347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F88A6C6-E32D-4DD5-AD46-28D6C5074085}"/>
              </a:ext>
            </a:extLst>
          </p:cNvPr>
          <p:cNvSpPr txBox="1"/>
          <p:nvPr/>
        </p:nvSpPr>
        <p:spPr>
          <a:xfrm>
            <a:off x="2667000" y="1600200"/>
            <a:ext cx="1676400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n-lt"/>
              </a:rPr>
              <a:t>State Variable </a:t>
            </a:r>
            <a:r>
              <a:rPr lang="en-US" sz="2000" dirty="0" err="1">
                <a:latin typeface="+mn-lt"/>
              </a:rPr>
              <a:t>Init.</a:t>
            </a:r>
            <a:r>
              <a:rPr lang="en-US" sz="2000" dirty="0">
                <a:latin typeface="+mn-lt"/>
              </a:rPr>
              <a:t> Script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0243D8A-2E20-4023-98D4-CF65C7B8C3F4}"/>
              </a:ext>
            </a:extLst>
          </p:cNvPr>
          <p:cNvSpPr txBox="1"/>
          <p:nvPr/>
        </p:nvSpPr>
        <p:spPr>
          <a:xfrm>
            <a:off x="6235818" y="2840640"/>
            <a:ext cx="2201163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n-lt"/>
              </a:rPr>
              <a:t>Compute Window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30ECE1F-C5A4-480B-99B4-0922E2F03652}"/>
              </a:ext>
            </a:extLst>
          </p:cNvPr>
          <p:cNvSpPr txBox="1"/>
          <p:nvPr/>
        </p:nvSpPr>
        <p:spPr>
          <a:xfrm>
            <a:off x="2667000" y="3937572"/>
            <a:ext cx="1676400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n-lt"/>
              </a:rPr>
              <a:t>Console/</a:t>
            </a:r>
          </a:p>
          <a:p>
            <a:pPr algn="ctr"/>
            <a:r>
              <a:rPr lang="en-US" sz="2000" dirty="0">
                <a:latin typeface="+mn-lt"/>
              </a:rPr>
              <a:t>Console Log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4CBE4C3-0330-4C98-9E89-EABF3B498F9D}"/>
              </a:ext>
            </a:extLst>
          </p:cNvPr>
          <p:cNvSpPr txBox="1"/>
          <p:nvPr/>
        </p:nvSpPr>
        <p:spPr>
          <a:xfrm>
            <a:off x="6760582" y="4313799"/>
            <a:ext cx="1676399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n-lt"/>
              </a:rPr>
              <a:t>Compute Log</a:t>
            </a:r>
          </a:p>
        </p:txBody>
      </p:sp>
    </p:spTree>
    <p:extLst>
      <p:ext uri="{BB962C8B-B14F-4D97-AF65-F5344CB8AC3E}">
        <p14:creationId xmlns:p14="http://schemas.microsoft.com/office/powerpoint/2010/main" val="23816775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B85F4DE-7660-42C0-AB2E-6736858D4F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209800"/>
            <a:ext cx="6480610" cy="381000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1844026-9356-4B83-9083-81405566AC75}"/>
              </a:ext>
            </a:extLst>
          </p:cNvPr>
          <p:cNvSpPr/>
          <p:nvPr/>
        </p:nvSpPr>
        <p:spPr>
          <a:xfrm>
            <a:off x="304800" y="4267201"/>
            <a:ext cx="6477000" cy="121920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01821D-C878-4A51-86A6-C4D7898AE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of a “debug” variable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53AFB-493E-4FAA-99C4-CF098FAE72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1900" dirty="0">
                <a:latin typeface="Consolas" panose="020B0609020204030204" pitchFamily="49" charset="0"/>
              </a:rPr>
              <a:t>from </a:t>
            </a:r>
            <a:r>
              <a:rPr lang="en-US" sz="1900" dirty="0" err="1">
                <a:latin typeface="Consolas" panose="020B0609020204030204" pitchFamily="49" charset="0"/>
              </a:rPr>
              <a:t>hec.script</a:t>
            </a:r>
            <a:r>
              <a:rPr lang="en-US" sz="1900" dirty="0">
                <a:latin typeface="Consolas" panose="020B0609020204030204" pitchFamily="49" charset="0"/>
              </a:rPr>
              <a:t> import </a:t>
            </a:r>
            <a:r>
              <a:rPr lang="en-US" sz="1900" dirty="0" err="1">
                <a:latin typeface="Consolas" panose="020B0609020204030204" pitchFamily="49" charset="0"/>
              </a:rPr>
              <a:t>MessageBox</a:t>
            </a:r>
            <a:r>
              <a:rPr lang="en-US" sz="1900" dirty="0">
                <a:latin typeface="Consolas" panose="020B0609020204030204" pitchFamily="49" charset="0"/>
              </a:rPr>
              <a:t>, Constants</a:t>
            </a:r>
          </a:p>
          <a:p>
            <a:pPr marL="0" indent="0">
              <a:spcBef>
                <a:spcPts val="0"/>
              </a:spcBef>
              <a:buNone/>
            </a:pPr>
            <a:endParaRPr lang="en-US" sz="1900" dirty="0"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900" dirty="0">
                <a:latin typeface="Consolas" panose="020B0609020204030204" pitchFamily="49" charset="0"/>
              </a:rPr>
              <a:t>debug = </a:t>
            </a:r>
            <a:r>
              <a:rPr lang="en-US" sz="1900" dirty="0" err="1">
                <a:latin typeface="Consolas" panose="020B0609020204030204" pitchFamily="49" charset="0"/>
              </a:rPr>
              <a:t>Constants.TRUE</a:t>
            </a:r>
            <a:r>
              <a:rPr lang="en-US" sz="1900" dirty="0">
                <a:latin typeface="Consolas" panose="020B0609020204030204" pitchFamily="49" charset="0"/>
              </a:rPr>
              <a:t>	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900">
                <a:latin typeface="Consolas" panose="020B0609020204030204" pitchFamily="49" charset="0"/>
              </a:rPr>
              <a:t># setup </a:t>
            </a:r>
            <a:r>
              <a:rPr lang="en-US" sz="1900" dirty="0">
                <a:latin typeface="Consolas" panose="020B0609020204030204" pitchFamily="49" charset="0"/>
              </a:rPr>
              <a:t>my variables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900" dirty="0">
                <a:latin typeface="Consolas" panose="020B0609020204030204" pitchFamily="49" charset="0"/>
              </a:rPr>
              <a:t>a = 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900" dirty="0">
                <a:latin typeface="Consolas" panose="020B0609020204030204" pitchFamily="49" charset="0"/>
              </a:rPr>
              <a:t>b = 2</a:t>
            </a:r>
          </a:p>
          <a:p>
            <a:pPr marL="0" indent="0">
              <a:spcBef>
                <a:spcPts val="0"/>
              </a:spcBef>
              <a:buNone/>
            </a:pPr>
            <a:endParaRPr lang="en-US" sz="1900" dirty="0"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900" dirty="0">
                <a:latin typeface="Consolas" panose="020B0609020204030204" pitchFamily="49" charset="0"/>
              </a:rPr>
              <a:t># do stuff</a:t>
            </a:r>
          </a:p>
          <a:p>
            <a:pPr marL="0" indent="0">
              <a:spcBef>
                <a:spcPts val="0"/>
              </a:spcBef>
              <a:buNone/>
            </a:pPr>
            <a:endParaRPr lang="en-US" sz="1900" dirty="0"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900" dirty="0">
                <a:latin typeface="Consolas" panose="020B0609020204030204" pitchFamily="49" charset="0"/>
              </a:rPr>
              <a:t>if debug:</a:t>
            </a:r>
          </a:p>
          <a:p>
            <a:pPr marL="393700" lvl="1" indent="0">
              <a:spcBef>
                <a:spcPts val="0"/>
              </a:spcBef>
              <a:buNone/>
            </a:pPr>
            <a:r>
              <a:rPr lang="en-US" sz="1900" dirty="0">
                <a:latin typeface="Consolas" panose="020B0609020204030204" pitchFamily="49" charset="0"/>
              </a:rPr>
              <a:t>msg = “A= %d,  B = %d” % (a, b)</a:t>
            </a:r>
          </a:p>
          <a:p>
            <a:pPr marL="393700" lvl="1" indent="0">
              <a:spcBef>
                <a:spcPts val="0"/>
              </a:spcBef>
              <a:buNone/>
            </a:pPr>
            <a:r>
              <a:rPr lang="en-US" sz="1900" dirty="0" err="1">
                <a:latin typeface="Consolas" panose="020B0609020204030204" pitchFamily="49" charset="0"/>
              </a:rPr>
              <a:t>MessageBox.showInformation</a:t>
            </a:r>
            <a:r>
              <a:rPr lang="en-US" sz="1900" dirty="0">
                <a:latin typeface="Consolas" panose="020B0609020204030204" pitchFamily="49" charset="0"/>
              </a:rPr>
              <a:t>(msg)</a:t>
            </a:r>
          </a:p>
          <a:p>
            <a:pPr marL="393700" lvl="1" indent="0">
              <a:spcBef>
                <a:spcPts val="0"/>
              </a:spcBef>
              <a:buNone/>
            </a:pPr>
            <a:endParaRPr lang="en-US" sz="1900" dirty="0">
              <a:latin typeface="Consolas" panose="020B0609020204030204" pitchFamily="49" charset="0"/>
            </a:endParaRPr>
          </a:p>
          <a:p>
            <a:pPr marL="26987" indent="0">
              <a:spcBef>
                <a:spcPts val="0"/>
              </a:spcBef>
              <a:buNone/>
            </a:pPr>
            <a:r>
              <a:rPr lang="en-US" sz="1900" dirty="0">
                <a:latin typeface="Consolas" panose="020B0609020204030204" pitchFamily="49" charset="0"/>
              </a:rPr>
              <a:t># do more stuff</a:t>
            </a:r>
          </a:p>
          <a:p>
            <a:pPr marL="26987" indent="0">
              <a:spcBef>
                <a:spcPts val="0"/>
              </a:spcBef>
              <a:buNone/>
            </a:pPr>
            <a:endParaRPr lang="en-US" sz="1900" dirty="0">
              <a:latin typeface="Consolas" panose="020B0609020204030204" pitchFamily="49" charset="0"/>
            </a:endParaRPr>
          </a:p>
          <a:p>
            <a:pPr marL="26987" indent="0">
              <a:spcBef>
                <a:spcPts val="0"/>
              </a:spcBef>
              <a:buNone/>
            </a:pPr>
            <a:r>
              <a:rPr lang="en-US" sz="1900" dirty="0" err="1">
                <a:latin typeface="Consolas" panose="020B0609020204030204" pitchFamily="49" charset="0"/>
              </a:rPr>
              <a:t>currentVariable.setValue</a:t>
            </a:r>
            <a:r>
              <a:rPr lang="en-US" sz="1900" dirty="0">
                <a:latin typeface="Consolas" panose="020B0609020204030204" pitchFamily="49" charset="0"/>
              </a:rPr>
              <a:t>(</a:t>
            </a:r>
            <a:r>
              <a:rPr lang="en-US" sz="1900" dirty="0" err="1">
                <a:latin typeface="Consolas" panose="020B0609020204030204" pitchFamily="49" charset="0"/>
              </a:rPr>
              <a:t>currentRuntimestep</a:t>
            </a:r>
            <a:r>
              <a:rPr lang="en-US" sz="1900" dirty="0">
                <a:latin typeface="Consolas" panose="020B0609020204030204" pitchFamily="49" charset="0"/>
              </a:rPr>
              <a:t>, </a:t>
            </a:r>
            <a:r>
              <a:rPr lang="en-US" sz="1900" dirty="0" err="1">
                <a:latin typeface="Consolas" panose="020B0609020204030204" pitchFamily="49" charset="0"/>
              </a:rPr>
              <a:t>a+b</a:t>
            </a:r>
            <a:r>
              <a:rPr lang="en-US" sz="1900" dirty="0">
                <a:latin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424830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br>
              <a:rPr lang="en-US" sz="4000" dirty="0"/>
            </a:br>
            <a:r>
              <a:rPr lang="en-US" dirty="0"/>
              <a:t>Assert Your Assumptions</a:t>
            </a:r>
          </a:p>
        </p:txBody>
      </p:sp>
      <p:sp>
        <p:nvSpPr>
          <p:cNvPr id="7014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Assertions document the conditions you consider to be valid in your script.  These are another form of </a:t>
            </a:r>
            <a:r>
              <a:rPr lang="en-US" b="1" dirty="0"/>
              <a:t>print</a:t>
            </a:r>
            <a:r>
              <a:rPr lang="en-US" dirty="0"/>
              <a:t> statements!</a:t>
            </a:r>
          </a:p>
          <a:p>
            <a:r>
              <a:rPr lang="en-US" dirty="0">
                <a:latin typeface="Consolas" panose="020B0609020204030204" pitchFamily="49" charset="0"/>
              </a:rPr>
              <a:t>assert</a:t>
            </a:r>
            <a:r>
              <a:rPr lang="en-US" dirty="0"/>
              <a:t> statement syntax:</a:t>
            </a:r>
          </a:p>
          <a:p>
            <a:pPr lvl="1">
              <a:buFont typeface="Wingdings" pitchFamily="2" charset="2"/>
              <a:buNone/>
            </a:pPr>
            <a:r>
              <a:rPr lang="en-US" sz="1800" b="1" dirty="0">
                <a:latin typeface="Consolas" panose="020B0609020204030204" pitchFamily="49" charset="0"/>
                <a:cs typeface="Latha" panose="020B0502040204020203" pitchFamily="34" charset="0"/>
              </a:rPr>
              <a:t>assert</a:t>
            </a:r>
            <a:r>
              <a:rPr lang="en-US" sz="1800" dirty="0">
                <a:latin typeface="Consolas" panose="020B0609020204030204" pitchFamily="49" charset="0"/>
                <a:cs typeface="Latha" panose="020B0502040204020203" pitchFamily="34" charset="0"/>
              </a:rPr>
              <a:t> </a:t>
            </a:r>
            <a:r>
              <a:rPr lang="en-US" sz="1800" i="1" dirty="0">
                <a:latin typeface="Consolas" panose="020B0609020204030204" pitchFamily="49" charset="0"/>
                <a:cs typeface="Latha" panose="020B0502040204020203" pitchFamily="34" charset="0"/>
              </a:rPr>
              <a:t>condition </a:t>
            </a:r>
            <a:r>
              <a:rPr lang="en-US" sz="1800" dirty="0">
                <a:latin typeface="Consolas" panose="020B0609020204030204" pitchFamily="49" charset="0"/>
                <a:cs typeface="Latha" panose="020B0502040204020203" pitchFamily="34" charset="0"/>
              </a:rPr>
              <a:t>[,</a:t>
            </a:r>
            <a:r>
              <a:rPr lang="en-US" sz="1800" i="1" dirty="0">
                <a:latin typeface="Consolas" panose="020B0609020204030204" pitchFamily="49" charset="0"/>
                <a:cs typeface="Latha" panose="020B0502040204020203" pitchFamily="34" charset="0"/>
              </a:rPr>
              <a:t>message</a:t>
            </a:r>
            <a:r>
              <a:rPr lang="en-US" sz="1800" dirty="0">
                <a:latin typeface="Consolas" panose="020B0609020204030204" pitchFamily="49" charset="0"/>
                <a:cs typeface="Latha" panose="020B0502040204020203" pitchFamily="34" charset="0"/>
              </a:rPr>
              <a:t>]</a:t>
            </a:r>
          </a:p>
          <a:p>
            <a:r>
              <a:rPr lang="en-US" dirty="0"/>
              <a:t>The </a:t>
            </a:r>
            <a:r>
              <a:rPr lang="en-US" dirty="0">
                <a:latin typeface="Consolas" panose="020B0609020204030204" pitchFamily="49" charset="0"/>
              </a:rPr>
              <a:t>assert</a:t>
            </a:r>
            <a:r>
              <a:rPr lang="en-US" dirty="0"/>
              <a:t> statement:</a:t>
            </a:r>
          </a:p>
          <a:p>
            <a:pPr lvl="1"/>
            <a:r>
              <a:rPr lang="en-US" dirty="0"/>
              <a:t>Evaluates </a:t>
            </a:r>
            <a:r>
              <a:rPr lang="en-US" i="1" dirty="0"/>
              <a:t>condition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Raises an </a:t>
            </a:r>
            <a:r>
              <a:rPr lang="en-US" dirty="0" err="1">
                <a:latin typeface="Consolas" panose="020B0609020204030204" pitchFamily="49" charset="0"/>
              </a:rPr>
              <a:t>AssertionError</a:t>
            </a:r>
            <a:r>
              <a:rPr lang="en-US" dirty="0"/>
              <a:t> if </a:t>
            </a:r>
            <a:r>
              <a:rPr lang="en-US" i="1" dirty="0"/>
              <a:t>condition</a:t>
            </a:r>
            <a:r>
              <a:rPr lang="en-US" dirty="0"/>
              <a:t> is </a:t>
            </a:r>
            <a:r>
              <a:rPr lang="en-US" b="1" dirty="0"/>
              <a:t>false</a:t>
            </a:r>
            <a:r>
              <a:rPr lang="en-US" dirty="0"/>
              <a:t>.</a:t>
            </a:r>
          </a:p>
          <a:p>
            <a:pPr lvl="2"/>
            <a:r>
              <a:rPr lang="en-US" sz="2000" dirty="0"/>
              <a:t>If specified, </a:t>
            </a:r>
            <a:r>
              <a:rPr lang="en-US" sz="2000" i="1" dirty="0"/>
              <a:t>message</a:t>
            </a:r>
            <a:r>
              <a:rPr lang="en-US" sz="2000" dirty="0"/>
              <a:t> will be printed by the </a:t>
            </a:r>
            <a:r>
              <a:rPr lang="en-US" sz="2000" dirty="0" err="1"/>
              <a:t>AssertionError</a:t>
            </a:r>
            <a:r>
              <a:rPr lang="en-US" sz="2000" dirty="0"/>
              <a:t> handler</a:t>
            </a:r>
          </a:p>
          <a:p>
            <a:pPr lvl="1"/>
            <a:r>
              <a:rPr lang="en-US" dirty="0"/>
              <a:t>Is equivalent to</a:t>
            </a:r>
          </a:p>
          <a:p>
            <a:pPr lvl="2">
              <a:buFont typeface="Wingdings" pitchFamily="2" charset="2"/>
              <a:buNone/>
            </a:pPr>
            <a:r>
              <a:rPr lang="en-US" sz="1800" dirty="0">
                <a:latin typeface="Consolas" panose="020B0609020204030204" pitchFamily="49" charset="0"/>
              </a:rPr>
              <a:t>if not </a:t>
            </a:r>
            <a:r>
              <a:rPr lang="en-US" sz="1800" i="1" dirty="0">
                <a:latin typeface="Consolas" panose="020B0609020204030204" pitchFamily="49" charset="0"/>
              </a:rPr>
              <a:t>condition</a:t>
            </a:r>
            <a:r>
              <a:rPr lang="en-US" sz="1800" dirty="0">
                <a:latin typeface="Consolas" panose="020B0609020204030204" pitchFamily="49" charset="0"/>
              </a:rPr>
              <a:t> : raise </a:t>
            </a:r>
            <a:r>
              <a:rPr lang="en-US" sz="1800" dirty="0" err="1">
                <a:latin typeface="Consolas" panose="020B0609020204030204" pitchFamily="49" charset="0"/>
              </a:rPr>
              <a:t>AssertionError</a:t>
            </a:r>
            <a:r>
              <a:rPr lang="en-US" sz="1800" dirty="0">
                <a:latin typeface="Consolas" panose="020B0609020204030204" pitchFamily="49" charset="0"/>
              </a:rPr>
              <a:t>[,</a:t>
            </a:r>
            <a:r>
              <a:rPr lang="en-US" sz="1800" i="1" dirty="0">
                <a:latin typeface="Consolas" panose="020B0609020204030204" pitchFamily="49" charset="0"/>
              </a:rPr>
              <a:t>message</a:t>
            </a:r>
            <a:r>
              <a:rPr lang="en-US" sz="1800" dirty="0">
                <a:latin typeface="Consolas" panose="020B0609020204030204" pitchFamily="49" charset="0"/>
              </a:rPr>
              <a:t>]</a:t>
            </a:r>
            <a:endParaRPr lang="en-US" sz="1600" dirty="0">
              <a:latin typeface="Consolas" panose="020B0609020204030204" pitchFamily="49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br>
              <a:rPr lang="en-US" sz="4000" dirty="0"/>
            </a:br>
            <a:r>
              <a:rPr lang="en-US" dirty="0"/>
              <a:t>Assertion Example</a:t>
            </a:r>
          </a:p>
        </p:txBody>
      </p:sp>
      <p:sp>
        <p:nvSpPr>
          <p:cNvPr id="7024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3352792" cy="1676400"/>
          </a:xfrm>
        </p:spPr>
        <p:txBody>
          <a:bodyPr>
            <a:normAutofit lnSpcReduction="10000"/>
          </a:bodyPr>
          <a:lstStyle/>
          <a:p>
            <a:pPr>
              <a:spcBef>
                <a:spcPts val="200"/>
              </a:spcBef>
              <a:buFont typeface="Wingdings" pitchFamily="2" charset="2"/>
              <a:buNone/>
            </a:pPr>
            <a:r>
              <a:rPr lang="en-US" sz="1600" dirty="0">
                <a:latin typeface="Consolas" panose="020B0609020204030204" pitchFamily="49" charset="0"/>
              </a:rPr>
              <a:t>### BAD ###</a:t>
            </a:r>
          </a:p>
          <a:p>
            <a:pPr>
              <a:spcBef>
                <a:spcPts val="200"/>
              </a:spcBef>
              <a:buFont typeface="Wingdings" pitchFamily="2" charset="2"/>
              <a:buNone/>
            </a:pPr>
            <a:r>
              <a:rPr lang="en-US" sz="1600" dirty="0">
                <a:latin typeface="Consolas" panose="020B0609020204030204" pitchFamily="49" charset="0"/>
              </a:rPr>
              <a:t>x = 6</a:t>
            </a:r>
          </a:p>
          <a:p>
            <a:pPr>
              <a:spcBef>
                <a:spcPts val="200"/>
              </a:spcBef>
              <a:buFont typeface="Wingdings" pitchFamily="2" charset="2"/>
              <a:buNone/>
            </a:pPr>
            <a:r>
              <a:rPr lang="en-US" sz="1600" dirty="0">
                <a:latin typeface="Consolas" panose="020B0609020204030204" pitchFamily="49" charset="0"/>
              </a:rPr>
              <a:t>y = 10</a:t>
            </a:r>
          </a:p>
          <a:p>
            <a:pPr>
              <a:spcBef>
                <a:spcPts val="200"/>
              </a:spcBef>
              <a:buFont typeface="Wingdings" pitchFamily="2" charset="2"/>
              <a:buNone/>
            </a:pPr>
            <a:r>
              <a:rPr lang="en-US" sz="1600" dirty="0">
                <a:latin typeface="Consolas" panose="020B0609020204030204" pitchFamily="49" charset="0"/>
              </a:rPr>
              <a:t># x should be &gt;= 0</a:t>
            </a:r>
          </a:p>
          <a:p>
            <a:pPr>
              <a:spcBef>
                <a:spcPts val="200"/>
              </a:spcBef>
              <a:buFont typeface="Wingdings" pitchFamily="2" charset="2"/>
              <a:buNone/>
            </a:pPr>
            <a:r>
              <a:rPr lang="en-US" sz="1600" dirty="0">
                <a:latin typeface="Consolas" panose="020B0609020204030204" pitchFamily="49" charset="0"/>
              </a:rPr>
              <a:t># y should be in range 2..5</a:t>
            </a:r>
          </a:p>
          <a:p>
            <a:pPr>
              <a:spcBef>
                <a:spcPts val="200"/>
              </a:spcBef>
              <a:buFont typeface="Wingdings" pitchFamily="2" charset="2"/>
              <a:buNone/>
            </a:pPr>
            <a:r>
              <a:rPr lang="en-US" sz="1600" dirty="0">
                <a:latin typeface="Consolas" panose="020B0609020204030204" pitchFamily="49" charset="0"/>
              </a:rPr>
              <a:t>z = </a:t>
            </a:r>
            <a:r>
              <a:rPr lang="en-US" sz="1600" dirty="0" err="1">
                <a:latin typeface="Consolas" panose="020B0609020204030204" pitchFamily="49" charset="0"/>
              </a:rPr>
              <a:t>some_function</a:t>
            </a:r>
            <a:r>
              <a:rPr lang="en-US" sz="1600" dirty="0">
                <a:latin typeface="Consolas" panose="020B0609020204030204" pitchFamily="49" charset="0"/>
              </a:rPr>
              <a:t>(x, y)</a:t>
            </a:r>
          </a:p>
        </p:txBody>
      </p:sp>
      <p:sp>
        <p:nvSpPr>
          <p:cNvPr id="702468" name="Rectangle 4"/>
          <p:cNvSpPr>
            <a:spLocks noChangeArrowheads="1"/>
          </p:cNvSpPr>
          <p:nvPr/>
        </p:nvSpPr>
        <p:spPr bwMode="auto">
          <a:xfrm>
            <a:off x="3958283" y="1752600"/>
            <a:ext cx="480059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9900" indent="-469900" eaLnBrk="1" hangingPunct="1">
              <a:spcBef>
                <a:spcPts val="200"/>
              </a:spcBef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en-US" sz="1600" dirty="0">
                <a:latin typeface="Consolas" panose="020B0609020204030204" pitchFamily="49" charset="0"/>
              </a:rPr>
              <a:t>### GOOD ###</a:t>
            </a:r>
          </a:p>
          <a:p>
            <a:pPr>
              <a:spcBef>
                <a:spcPts val="200"/>
              </a:spcBef>
              <a:buFont typeface="Wingdings" pitchFamily="2" charset="2"/>
              <a:buNone/>
            </a:pPr>
            <a:r>
              <a:rPr lang="en-US" sz="1600" dirty="0">
                <a:latin typeface="Consolas" panose="020B0609020204030204" pitchFamily="49" charset="0"/>
              </a:rPr>
              <a:t>x = 6</a:t>
            </a:r>
          </a:p>
          <a:p>
            <a:pPr>
              <a:spcBef>
                <a:spcPts val="200"/>
              </a:spcBef>
              <a:buFont typeface="Wingdings" pitchFamily="2" charset="2"/>
              <a:buNone/>
            </a:pPr>
            <a:r>
              <a:rPr lang="en-US" sz="1600" dirty="0">
                <a:latin typeface="Consolas" panose="020B0609020204030204" pitchFamily="49" charset="0"/>
              </a:rPr>
              <a:t>y = 10</a:t>
            </a:r>
          </a:p>
          <a:p>
            <a:pPr marL="469900" indent="-469900" eaLnBrk="1" hangingPunct="1">
              <a:spcBef>
                <a:spcPts val="200"/>
              </a:spcBef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en-US" sz="1600" b="1" dirty="0">
                <a:latin typeface="Consolas" panose="020B0609020204030204" pitchFamily="49" charset="0"/>
              </a:rPr>
              <a:t>assert</a:t>
            </a:r>
            <a:r>
              <a:rPr lang="en-US" sz="1600" dirty="0">
                <a:latin typeface="Consolas" panose="020B0609020204030204" pitchFamily="49" charset="0"/>
              </a:rPr>
              <a:t> x &gt;= 0,      "x out of range"</a:t>
            </a:r>
          </a:p>
          <a:p>
            <a:pPr marL="469900" indent="-469900" eaLnBrk="1" hangingPunct="1">
              <a:spcBef>
                <a:spcPts val="200"/>
              </a:spcBef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en-US" sz="1600" b="1" dirty="0">
                <a:latin typeface="Consolas" panose="020B0609020204030204" pitchFamily="49" charset="0"/>
              </a:rPr>
              <a:t>assert</a:t>
            </a:r>
            <a:r>
              <a:rPr lang="en-US" sz="1600" dirty="0">
                <a:latin typeface="Consolas" panose="020B0609020204030204" pitchFamily="49" charset="0"/>
              </a:rPr>
              <a:t> 2 &lt;= y &lt;= 5, "y out of range"</a:t>
            </a:r>
          </a:p>
          <a:p>
            <a:pPr marL="469900" indent="-469900" eaLnBrk="1" hangingPunct="1">
              <a:spcBef>
                <a:spcPts val="200"/>
              </a:spcBef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en-US" sz="1600" dirty="0">
                <a:latin typeface="Consolas" panose="020B0609020204030204" pitchFamily="49" charset="0"/>
              </a:rPr>
              <a:t>z = </a:t>
            </a:r>
            <a:r>
              <a:rPr lang="en-US" sz="1600" dirty="0" err="1">
                <a:latin typeface="Consolas" panose="020B0609020204030204" pitchFamily="49" charset="0"/>
              </a:rPr>
              <a:t>some_function</a:t>
            </a:r>
            <a:r>
              <a:rPr lang="en-US" sz="1600" dirty="0">
                <a:latin typeface="Consolas" panose="020B0609020204030204" pitchFamily="49" charset="0"/>
              </a:rPr>
              <a:t>(x, y)</a:t>
            </a:r>
          </a:p>
          <a:p>
            <a:pPr marL="469900" indent="-469900" eaLnBrk="1" hangingPunct="1">
              <a:spcBef>
                <a:spcPts val="200"/>
              </a:spcBef>
              <a:buClr>
                <a:schemeClr val="bg2"/>
              </a:buClr>
              <a:buSzPct val="70000"/>
              <a:buFont typeface="Wingdings" pitchFamily="2" charset="2"/>
              <a:buNone/>
            </a:pPr>
            <a:endParaRPr lang="en-US" sz="1600" dirty="0">
              <a:latin typeface="Consolas" panose="020B0609020204030204" pitchFamily="49" charset="0"/>
            </a:endParaRPr>
          </a:p>
          <a:p>
            <a:pPr marL="0" lvl="0" indent="0">
              <a:spcBef>
                <a:spcPts val="200"/>
              </a:spcBef>
              <a:buNone/>
            </a:pPr>
            <a:r>
              <a:rPr lang="en-US" altLang="en-US" sz="1600" dirty="0">
                <a:latin typeface="Consolas" panose="020B0609020204030204" pitchFamily="49" charset="0"/>
              </a:rPr>
              <a:t>Traceback (most recent call last):</a:t>
            </a:r>
          </a:p>
          <a:p>
            <a:pPr marL="0" lvl="0" indent="0">
              <a:spcBef>
                <a:spcPts val="200"/>
              </a:spcBef>
              <a:buNone/>
            </a:pPr>
            <a:r>
              <a:rPr lang="en-US" altLang="en-US" sz="1600" dirty="0">
                <a:latin typeface="Consolas" panose="020B0609020204030204" pitchFamily="49" charset="0"/>
              </a:rPr>
              <a:t> File "&lt;</a:t>
            </a:r>
            <a:r>
              <a:rPr lang="en-US" altLang="en-US" sz="1600" dirty="0" err="1">
                <a:latin typeface="Consolas" panose="020B0609020204030204" pitchFamily="49" charset="0"/>
              </a:rPr>
              <a:t>myexample</a:t>
            </a:r>
            <a:r>
              <a:rPr lang="en-US" altLang="en-US" sz="1600" dirty="0">
                <a:latin typeface="Consolas" panose="020B0609020204030204" pitchFamily="49" charset="0"/>
              </a:rPr>
              <a:t>&gt;", line 5, in &lt;module&gt; </a:t>
            </a:r>
          </a:p>
          <a:p>
            <a:pPr marL="0" lvl="0" indent="0">
              <a:spcBef>
                <a:spcPts val="200"/>
              </a:spcBef>
              <a:buNone/>
            </a:pPr>
            <a:r>
              <a:rPr lang="en-US" altLang="en-US" sz="1600" dirty="0" err="1">
                <a:latin typeface="Consolas" panose="020B0609020204030204" pitchFamily="49" charset="0"/>
              </a:rPr>
              <a:t>AssertionError</a:t>
            </a:r>
            <a:r>
              <a:rPr lang="en-US" altLang="en-US" sz="1600" dirty="0">
                <a:latin typeface="Consolas" panose="020B0609020204030204" pitchFamily="49" charset="0"/>
              </a:rPr>
              <a:t>: y is out of range</a:t>
            </a:r>
          </a:p>
          <a:p>
            <a:pPr marL="469900" indent="-469900" eaLnBrk="1" hangingPunct="1">
              <a:spcBef>
                <a:spcPts val="200"/>
              </a:spcBef>
              <a:buClr>
                <a:schemeClr val="bg2"/>
              </a:buClr>
              <a:buSzPct val="70000"/>
              <a:buFont typeface="Wingdings" pitchFamily="2" charset="2"/>
              <a:buNone/>
            </a:pPr>
            <a:endParaRPr lang="en-US" sz="1600" dirty="0">
              <a:latin typeface="Consolas" panose="020B0609020204030204" pitchFamily="49" charset="0"/>
            </a:endParaRPr>
          </a:p>
        </p:txBody>
      </p:sp>
      <p:sp>
        <p:nvSpPr>
          <p:cNvPr id="702469" name="Line 5"/>
          <p:cNvSpPr>
            <a:spLocks noChangeShapeType="1"/>
          </p:cNvSpPr>
          <p:nvPr/>
        </p:nvSpPr>
        <p:spPr bwMode="auto">
          <a:xfrm>
            <a:off x="3810000" y="1752600"/>
            <a:ext cx="0" cy="2438400"/>
          </a:xfrm>
          <a:prstGeom prst="line">
            <a:avLst/>
          </a:prstGeom>
          <a:noFill/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2470" name="Text Box 6"/>
          <p:cNvSpPr txBox="1">
            <a:spLocks noChangeArrowheads="1"/>
          </p:cNvSpPr>
          <p:nvPr/>
        </p:nvSpPr>
        <p:spPr bwMode="auto">
          <a:xfrm>
            <a:off x="685800" y="4724400"/>
            <a:ext cx="8077200" cy="147732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Assertions don’t </a:t>
            </a:r>
            <a:r>
              <a:rPr lang="en-US" sz="2000" i="1" dirty="0"/>
              <a:t>prevent</a:t>
            </a:r>
            <a:r>
              <a:rPr lang="en-US" sz="2000" dirty="0"/>
              <a:t> errors, but they force errors to be </a:t>
            </a:r>
            <a:r>
              <a:rPr lang="en-US" sz="2000" i="1" dirty="0"/>
              <a:t>explicit</a:t>
            </a:r>
            <a:r>
              <a:rPr lang="en-US" sz="2000" dirty="0"/>
              <a:t> at the point they are tested.</a:t>
            </a:r>
          </a:p>
          <a:p>
            <a:pPr>
              <a:spcBef>
                <a:spcPct val="50000"/>
              </a:spcBef>
            </a:pPr>
            <a:r>
              <a:rPr lang="en-US" sz="2000" dirty="0"/>
              <a:t>Otherwise, the errors may cause the script be behave badly or abort in an unexpected location that is difficult to debug.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8EDF6-7101-42F6-B814-EAD5F578F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Assert Your Assumptions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871566-0331-490B-A982-49E957AC7A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724400"/>
          </a:xfrm>
        </p:spPr>
        <p:txBody>
          <a:bodyPr/>
          <a:lstStyle/>
          <a:p>
            <a:r>
              <a:rPr lang="en-US" sz="2200" b="1" dirty="0" err="1">
                <a:latin typeface="Consolas" panose="020B0609020204030204" pitchFamily="49" charset="0"/>
              </a:rPr>
              <a:t>Constants.UNDEFINED</a:t>
            </a:r>
            <a:r>
              <a:rPr lang="en-US" sz="2200" b="1" dirty="0">
                <a:latin typeface="Consolas" panose="020B0609020204030204" pitchFamily="49" charset="0"/>
              </a:rPr>
              <a:t> </a:t>
            </a:r>
            <a:r>
              <a:rPr lang="en-US" dirty="0"/>
              <a:t>- A classic assumption when writing state variable and scripted rule scripts is that the data you are retrieving from your model variables is </a:t>
            </a:r>
            <a:r>
              <a:rPr lang="en-US" b="1" dirty="0"/>
              <a:t>defined</a:t>
            </a:r>
            <a:r>
              <a:rPr lang="en-US" dirty="0"/>
              <a:t>; i.e. that there are values in there!!!</a:t>
            </a:r>
          </a:p>
          <a:p>
            <a:r>
              <a:rPr lang="en-US" dirty="0"/>
              <a:t>Too often, this is not the case.</a:t>
            </a:r>
          </a:p>
          <a:p>
            <a:r>
              <a:rPr lang="en-US" dirty="0"/>
              <a:t>If you want the program to stop when this condition is encountered, you can use assertions to test this assumption: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700" dirty="0">
                <a:latin typeface="Consolas" panose="020B0609020204030204" pitchFamily="49" charset="0"/>
              </a:rPr>
              <a:t>from </a:t>
            </a:r>
            <a:r>
              <a:rPr lang="en-US" sz="1700" dirty="0" err="1">
                <a:latin typeface="Consolas" panose="020B0609020204030204" pitchFamily="49" charset="0"/>
              </a:rPr>
              <a:t>hec.script</a:t>
            </a:r>
            <a:r>
              <a:rPr lang="en-US" sz="1700" dirty="0">
                <a:latin typeface="Consolas" panose="020B0609020204030204" pitchFamily="49" charset="0"/>
              </a:rPr>
              <a:t> import Constants</a:t>
            </a:r>
          </a:p>
          <a:p>
            <a:pPr marL="0" indent="0">
              <a:buNone/>
            </a:pPr>
            <a:r>
              <a:rPr lang="en-US" sz="1700" dirty="0">
                <a:latin typeface="Consolas" panose="020B0609020204030204" pitchFamily="49" charset="0"/>
              </a:rPr>
              <a:t>#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nsolas" panose="020B0609020204030204" pitchFamily="49" charset="0"/>
              </a:rPr>
              <a:t># Get pool elevation for the current time step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 err="1">
                <a:latin typeface="Consolas" panose="020B0609020204030204" pitchFamily="49" charset="0"/>
              </a:rPr>
              <a:t>elevTs</a:t>
            </a:r>
            <a:r>
              <a:rPr lang="en-US" sz="1700" dirty="0">
                <a:latin typeface="Consolas" panose="020B0609020204030204" pitchFamily="49" charset="0"/>
              </a:rPr>
              <a:t> = </a:t>
            </a:r>
            <a:r>
              <a:rPr lang="en-US" sz="1700" dirty="0" err="1">
                <a:latin typeface="Consolas" panose="020B0609020204030204" pitchFamily="49" charset="0"/>
              </a:rPr>
              <a:t>network.getTimeSeries</a:t>
            </a:r>
            <a:r>
              <a:rPr lang="en-US" sz="1700" dirty="0">
                <a:latin typeface="Consolas" panose="020B0609020204030204" pitchFamily="49" charset="0"/>
              </a:rPr>
              <a:t>("</a:t>
            </a:r>
            <a:r>
              <a:rPr lang="en-US" sz="1700" dirty="0" err="1">
                <a:latin typeface="Consolas" panose="020B0609020204030204" pitchFamily="49" charset="0"/>
              </a:rPr>
              <a:t>Reservoir","Folsom</a:t>
            </a:r>
            <a:r>
              <a:rPr lang="en-US" sz="1700" dirty="0">
                <a:latin typeface="Consolas" panose="020B0609020204030204" pitchFamily="49" charset="0"/>
              </a:rPr>
              <a:t>", "Pool", "</a:t>
            </a:r>
            <a:r>
              <a:rPr lang="en-US" sz="1700" dirty="0" err="1">
                <a:latin typeface="Consolas" panose="020B0609020204030204" pitchFamily="49" charset="0"/>
              </a:rPr>
              <a:t>Elev</a:t>
            </a:r>
            <a:r>
              <a:rPr lang="en-US" sz="1700" dirty="0">
                <a:latin typeface="Consolas" panose="020B0609020204030204" pitchFamily="49" charset="0"/>
              </a:rPr>
              <a:t>")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 err="1">
                <a:latin typeface="Consolas" panose="020B0609020204030204" pitchFamily="49" charset="0"/>
              </a:rPr>
              <a:t>elevNow</a:t>
            </a:r>
            <a:r>
              <a:rPr lang="en-US" sz="1700" dirty="0">
                <a:latin typeface="Consolas" panose="020B0609020204030204" pitchFamily="49" charset="0"/>
              </a:rPr>
              <a:t> = </a:t>
            </a:r>
            <a:r>
              <a:rPr lang="en-US" sz="1700" dirty="0" err="1">
                <a:latin typeface="Consolas" panose="020B0609020204030204" pitchFamily="49" charset="0"/>
              </a:rPr>
              <a:t>elevTs.getCurrentValue</a:t>
            </a:r>
            <a:r>
              <a:rPr lang="en-US" sz="1700" dirty="0">
                <a:latin typeface="Consolas" panose="020B0609020204030204" pitchFamily="49" charset="0"/>
              </a:rPr>
              <a:t>(</a:t>
            </a:r>
            <a:r>
              <a:rPr lang="en-US" sz="1700" dirty="0" err="1">
                <a:latin typeface="Consolas" panose="020B0609020204030204" pitchFamily="49" charset="0"/>
              </a:rPr>
              <a:t>currentRuntimestep</a:t>
            </a:r>
            <a:r>
              <a:rPr lang="en-US" sz="1700" dirty="0">
                <a:latin typeface="Consolas" panose="020B0609020204030204" pitchFamily="49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nsolas" panose="020B0609020204030204" pitchFamily="49" charset="0"/>
              </a:rPr>
              <a:t>assert </a:t>
            </a:r>
            <a:r>
              <a:rPr lang="en-US" sz="1700" dirty="0" err="1">
                <a:latin typeface="Consolas" panose="020B0609020204030204" pitchFamily="49" charset="0"/>
              </a:rPr>
              <a:t>elevNow</a:t>
            </a:r>
            <a:r>
              <a:rPr lang="en-US" sz="1700" dirty="0">
                <a:latin typeface="Consolas" panose="020B0609020204030204" pitchFamily="49" charset="0"/>
              </a:rPr>
              <a:t> &lt;&gt; </a:t>
            </a:r>
            <a:r>
              <a:rPr lang="en-US" sz="1700" dirty="0" err="1">
                <a:latin typeface="Consolas" panose="020B0609020204030204" pitchFamily="49" charset="0"/>
              </a:rPr>
              <a:t>Constants.UNDEFINED</a:t>
            </a:r>
            <a:endParaRPr lang="en-US" sz="1700" dirty="0"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>
                <a:latin typeface="Consolas" panose="020B0609020204030204" pitchFamily="49" charset="0"/>
              </a:rPr>
              <a:t># Use pool elevation to determine storage…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7855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600" dirty="0"/>
              <a:t> Exception Handling – </a:t>
            </a:r>
            <a:r>
              <a:rPr lang="en-US" sz="4600" b="1" dirty="0"/>
              <a:t>try/except</a:t>
            </a:r>
          </a:p>
        </p:txBody>
      </p:sp>
      <p:sp>
        <p:nvSpPr>
          <p:cNvPr id="6215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dirty="0"/>
              <a:t>Exception handling statements allow exceptions to be handled in a specified way. 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dirty="0"/>
              <a:t>Required header clauses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sz="2000" b="1" dirty="0"/>
              <a:t>try :</a:t>
            </a:r>
          </a:p>
          <a:p>
            <a:pPr lvl="2">
              <a:lnSpc>
                <a:spcPct val="90000"/>
              </a:lnSpc>
              <a:spcBef>
                <a:spcPts val="0"/>
              </a:spcBef>
            </a:pPr>
            <a:r>
              <a:rPr lang="en-US" sz="2000" dirty="0"/>
              <a:t>Suite is executed.</a:t>
            </a:r>
          </a:p>
          <a:p>
            <a:pPr lvl="2">
              <a:lnSpc>
                <a:spcPct val="90000"/>
              </a:lnSpc>
              <a:spcBef>
                <a:spcPts val="0"/>
              </a:spcBef>
            </a:pPr>
            <a:r>
              <a:rPr lang="en-US" sz="2000" dirty="0"/>
              <a:t>If an exception is encountered:</a:t>
            </a:r>
          </a:p>
          <a:p>
            <a:pPr lvl="3">
              <a:lnSpc>
                <a:spcPct val="90000"/>
              </a:lnSpc>
              <a:spcBef>
                <a:spcPts val="0"/>
              </a:spcBef>
            </a:pPr>
            <a:r>
              <a:rPr lang="en-US" sz="2000" dirty="0"/>
              <a:t>Control is transferred to the appropriate </a:t>
            </a:r>
            <a:r>
              <a:rPr lang="en-US" sz="2000" b="1" dirty="0"/>
              <a:t>except</a:t>
            </a:r>
            <a:r>
              <a:rPr lang="en-US" sz="2000" dirty="0"/>
              <a:t> clause, if present, when the exception is encountered.</a:t>
            </a:r>
          </a:p>
          <a:p>
            <a:pPr lvl="3">
              <a:lnSpc>
                <a:spcPct val="90000"/>
              </a:lnSpc>
              <a:spcBef>
                <a:spcPts val="0"/>
              </a:spcBef>
            </a:pPr>
            <a:r>
              <a:rPr lang="en-US" sz="2000" dirty="0"/>
              <a:t>If no appropriate </a:t>
            </a:r>
            <a:r>
              <a:rPr lang="en-US" sz="2000" b="1" dirty="0"/>
              <a:t>except</a:t>
            </a:r>
            <a:r>
              <a:rPr lang="en-US" sz="2000" dirty="0"/>
              <a:t> clause is present, the exception is propagated up to the next higher code level.</a:t>
            </a:r>
          </a:p>
          <a:p>
            <a:pPr lvl="2">
              <a:lnSpc>
                <a:spcPct val="90000"/>
              </a:lnSpc>
              <a:spcBef>
                <a:spcPts val="0"/>
              </a:spcBef>
            </a:pPr>
            <a:r>
              <a:rPr lang="en-US" sz="2000" dirty="0"/>
              <a:t>If no exception is encountered:</a:t>
            </a:r>
          </a:p>
          <a:p>
            <a:pPr lvl="3">
              <a:lnSpc>
                <a:spcPct val="90000"/>
              </a:lnSpc>
              <a:spcBef>
                <a:spcPts val="0"/>
              </a:spcBef>
            </a:pPr>
            <a:r>
              <a:rPr lang="en-US" sz="2000" dirty="0"/>
              <a:t>Control is transferred to the </a:t>
            </a:r>
            <a:r>
              <a:rPr lang="en-US" sz="2000" b="1" dirty="0"/>
              <a:t>else</a:t>
            </a:r>
            <a:r>
              <a:rPr lang="en-US" sz="2000" dirty="0"/>
              <a:t> clause if present.</a:t>
            </a:r>
          </a:p>
          <a:p>
            <a:pPr lvl="3">
              <a:lnSpc>
                <a:spcPct val="90000"/>
              </a:lnSpc>
              <a:spcBef>
                <a:spcPts val="0"/>
              </a:spcBef>
            </a:pPr>
            <a:r>
              <a:rPr lang="en-US" sz="2000" dirty="0"/>
              <a:t>If there is no </a:t>
            </a:r>
            <a:r>
              <a:rPr lang="en-US" sz="2000" b="1" dirty="0"/>
              <a:t>else</a:t>
            </a:r>
            <a:r>
              <a:rPr lang="en-US" sz="2000" dirty="0"/>
              <a:t> clause, control is transferred to the first statement beyond the try/except statement.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sz="2000" b="1" dirty="0"/>
              <a:t>except [</a:t>
            </a:r>
            <a:r>
              <a:rPr lang="en-US" sz="2000" b="1" i="1" dirty="0" err="1"/>
              <a:t>exception_type</a:t>
            </a:r>
            <a:r>
              <a:rPr lang="en-US" sz="2000" b="1" dirty="0"/>
              <a:t>[, </a:t>
            </a:r>
            <a:r>
              <a:rPr lang="en-US" sz="2000" b="1" i="1" dirty="0"/>
              <a:t>target</a:t>
            </a:r>
            <a:r>
              <a:rPr lang="en-US" sz="2000" b="1" dirty="0"/>
              <a:t>]]:</a:t>
            </a:r>
          </a:p>
          <a:p>
            <a:pPr lvl="2">
              <a:lnSpc>
                <a:spcPct val="90000"/>
              </a:lnSpc>
              <a:spcBef>
                <a:spcPts val="0"/>
              </a:spcBef>
            </a:pPr>
            <a:r>
              <a:rPr lang="en-US" sz="2000" dirty="0"/>
              <a:t>At least one </a:t>
            </a:r>
            <a:r>
              <a:rPr lang="en-US" sz="2000" b="1" dirty="0"/>
              <a:t>except</a:t>
            </a:r>
            <a:r>
              <a:rPr lang="en-US" sz="2000" dirty="0"/>
              <a:t> clause is required; more are permitted…</a:t>
            </a:r>
          </a:p>
        </p:txBody>
      </p:sp>
    </p:spTree>
    <p:extLst>
      <p:ext uri="{BB962C8B-B14F-4D97-AF65-F5344CB8AC3E}">
        <p14:creationId xmlns:p14="http://schemas.microsoft.com/office/powerpoint/2010/main" val="25274471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600" dirty="0"/>
              <a:t>Exception Handling – </a:t>
            </a:r>
            <a:r>
              <a:rPr lang="en-US" sz="4600" b="1" dirty="0"/>
              <a:t>except</a:t>
            </a:r>
            <a:r>
              <a:rPr lang="en-US" sz="4600" dirty="0"/>
              <a:t>…</a:t>
            </a:r>
          </a:p>
        </p:txBody>
      </p:sp>
      <p:sp>
        <p:nvSpPr>
          <p:cNvPr id="6277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7696200" cy="4724400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dirty="0"/>
              <a:t>Optional header clauses</a:t>
            </a:r>
          </a:p>
          <a:p>
            <a:pPr lvl="1">
              <a:spcBef>
                <a:spcPts val="300"/>
              </a:spcBef>
            </a:pPr>
            <a:r>
              <a:rPr lang="en-US" sz="2400" b="1" dirty="0"/>
              <a:t>except [</a:t>
            </a:r>
            <a:r>
              <a:rPr lang="en-US" sz="2400" b="1" i="1" dirty="0" err="1"/>
              <a:t>exception_type</a:t>
            </a:r>
            <a:r>
              <a:rPr lang="en-US" sz="2400" b="1" dirty="0"/>
              <a:t>[, </a:t>
            </a:r>
            <a:r>
              <a:rPr lang="en-US" sz="2400" b="1" i="1" dirty="0"/>
              <a:t>target</a:t>
            </a:r>
            <a:r>
              <a:rPr lang="en-US" sz="2400" b="1" dirty="0"/>
              <a:t>]]:</a:t>
            </a:r>
          </a:p>
          <a:p>
            <a:pPr lvl="2">
              <a:spcBef>
                <a:spcPts val="300"/>
              </a:spcBef>
            </a:pPr>
            <a:r>
              <a:rPr lang="en-US" sz="2000" dirty="0"/>
              <a:t>At least one </a:t>
            </a:r>
            <a:r>
              <a:rPr lang="en-US" sz="2000" b="1" dirty="0"/>
              <a:t>except</a:t>
            </a:r>
            <a:r>
              <a:rPr lang="en-US" sz="2000" dirty="0"/>
              <a:t> clause is required; more are permitted.</a:t>
            </a:r>
          </a:p>
          <a:p>
            <a:pPr lvl="2">
              <a:spcBef>
                <a:spcPts val="300"/>
              </a:spcBef>
            </a:pPr>
            <a:r>
              <a:rPr lang="en-US" sz="2000" dirty="0"/>
              <a:t>If </a:t>
            </a:r>
            <a:r>
              <a:rPr lang="en-US" sz="2000" b="1" i="1" dirty="0" err="1"/>
              <a:t>exception_type</a:t>
            </a:r>
            <a:r>
              <a:rPr lang="en-US" sz="2000" dirty="0"/>
              <a:t> is specified, any exception of </a:t>
            </a:r>
            <a:r>
              <a:rPr lang="en-US" sz="2000" i="1" dirty="0" err="1"/>
              <a:t>exception_type</a:t>
            </a:r>
            <a:r>
              <a:rPr lang="en-US" sz="2000" dirty="0"/>
              <a:t> </a:t>
            </a:r>
            <a:r>
              <a:rPr lang="en-US" sz="2000" u="sng" dirty="0"/>
              <a:t>or its sub-types </a:t>
            </a:r>
            <a:r>
              <a:rPr lang="en-US" sz="2000" dirty="0"/>
              <a:t>that occurs in the suite of the </a:t>
            </a:r>
            <a:r>
              <a:rPr lang="en-US" sz="2000" b="1" dirty="0"/>
              <a:t>try:</a:t>
            </a:r>
            <a:r>
              <a:rPr lang="en-US" sz="2000" dirty="0"/>
              <a:t> clause will be “caught” or “handled” by the suite.</a:t>
            </a:r>
          </a:p>
          <a:p>
            <a:pPr lvl="3">
              <a:spcBef>
                <a:spcPts val="300"/>
              </a:spcBef>
            </a:pPr>
            <a:r>
              <a:rPr lang="en-US" sz="2000" dirty="0"/>
              <a:t>If </a:t>
            </a:r>
            <a:r>
              <a:rPr lang="en-US" sz="2000" i="1" dirty="0"/>
              <a:t>target</a:t>
            </a:r>
            <a:r>
              <a:rPr lang="en-US" sz="2000" dirty="0"/>
              <a:t> is specified, it is a variable name that will receive the exception object being handled, allowing inspection of the exception details.</a:t>
            </a:r>
          </a:p>
          <a:p>
            <a:pPr lvl="2">
              <a:spcBef>
                <a:spcPts val="300"/>
              </a:spcBef>
            </a:pPr>
            <a:r>
              <a:rPr lang="en-US" sz="2000" dirty="0"/>
              <a:t>If </a:t>
            </a:r>
            <a:r>
              <a:rPr lang="en-US" sz="2000" i="1" dirty="0" err="1"/>
              <a:t>exception_type</a:t>
            </a:r>
            <a:r>
              <a:rPr lang="en-US" sz="2000" dirty="0"/>
              <a:t> is not specified, </a:t>
            </a:r>
            <a:r>
              <a:rPr lang="en-US" sz="2000" b="1" dirty="0"/>
              <a:t>any</a:t>
            </a:r>
            <a:r>
              <a:rPr lang="en-US" sz="2000" dirty="0"/>
              <a:t> exception will be handled by the suite unless handled by a previous clause.</a:t>
            </a:r>
          </a:p>
          <a:p>
            <a:pPr lvl="2">
              <a:spcBef>
                <a:spcPts val="300"/>
              </a:spcBef>
            </a:pPr>
            <a:r>
              <a:rPr lang="en-US" sz="2000" dirty="0"/>
              <a:t>If two </a:t>
            </a:r>
            <a:r>
              <a:rPr lang="en-US" sz="2000" b="1" dirty="0"/>
              <a:t>except:</a:t>
            </a:r>
            <a:r>
              <a:rPr lang="en-US" sz="2000" dirty="0"/>
              <a:t> clauses specify </a:t>
            </a:r>
            <a:r>
              <a:rPr lang="en-US" sz="2000" i="1" dirty="0" err="1"/>
              <a:t>exception_type</a:t>
            </a:r>
            <a:r>
              <a:rPr lang="en-US" sz="2000" dirty="0"/>
              <a:t> and one </a:t>
            </a:r>
            <a:r>
              <a:rPr lang="en-US" sz="2000" i="1" dirty="0" err="1"/>
              <a:t>exception_type</a:t>
            </a:r>
            <a:r>
              <a:rPr lang="en-US" sz="2000" dirty="0"/>
              <a:t> is a sub-type of the other, the clause with the sub-type must be listed first to be effective.</a:t>
            </a:r>
          </a:p>
        </p:txBody>
      </p:sp>
    </p:spTree>
    <p:extLst>
      <p:ext uri="{BB962C8B-B14F-4D97-AF65-F5344CB8AC3E}">
        <p14:creationId xmlns:p14="http://schemas.microsoft.com/office/powerpoint/2010/main" val="27872558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e</a:t>
            </a:r>
            <a:r>
              <a:rPr lang="en-US" sz="4600" b="1" dirty="0"/>
              <a:t>xcept</a:t>
            </a:r>
            <a:r>
              <a:rPr lang="en-US" sz="4600" dirty="0"/>
              <a:t> Clause Ordering</a:t>
            </a:r>
          </a:p>
        </p:txBody>
      </p:sp>
      <p:sp>
        <p:nvSpPr>
          <p:cNvPr id="6287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229600" cy="2514600"/>
          </a:xfrm>
        </p:spPr>
        <p:txBody>
          <a:bodyPr/>
          <a:lstStyle/>
          <a:p>
            <a:pPr lvl="1">
              <a:spcBef>
                <a:spcPts val="0"/>
              </a:spcBef>
            </a:pPr>
            <a:r>
              <a:rPr lang="en-US" dirty="0"/>
              <a:t>The first </a:t>
            </a:r>
            <a:r>
              <a:rPr lang="en-US" b="1" dirty="0">
                <a:latin typeface="Consolas" panose="020B0609020204030204" pitchFamily="49" charset="0"/>
              </a:rPr>
              <a:t>except: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/>
              <a:t>clause to match an exception type handles the exception.</a:t>
            </a:r>
          </a:p>
          <a:p>
            <a:pPr lvl="1">
              <a:spcBef>
                <a:spcPts val="0"/>
              </a:spcBef>
            </a:pPr>
            <a:r>
              <a:rPr lang="en-US" dirty="0"/>
              <a:t>If two </a:t>
            </a:r>
            <a:r>
              <a:rPr lang="en-US" b="1" dirty="0">
                <a:latin typeface="Consolas" panose="020B0609020204030204" pitchFamily="49" charset="0"/>
              </a:rPr>
              <a:t>except: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/>
              <a:t>clauses specify </a:t>
            </a:r>
            <a:r>
              <a:rPr lang="en-US" i="1" dirty="0" err="1"/>
              <a:t>exception_type</a:t>
            </a:r>
            <a:r>
              <a:rPr lang="en-US" dirty="0"/>
              <a:t> and one </a:t>
            </a:r>
            <a:r>
              <a:rPr lang="en-US" i="1" dirty="0" err="1"/>
              <a:t>exception_type</a:t>
            </a:r>
            <a:r>
              <a:rPr lang="en-US" dirty="0"/>
              <a:t> is a sub-type of the other, the clause with the sub-type must be listed first to be effective.</a:t>
            </a:r>
          </a:p>
          <a:p>
            <a:pPr lvl="1">
              <a:spcBef>
                <a:spcPts val="0"/>
              </a:spcBef>
            </a:pPr>
            <a:r>
              <a:rPr lang="en-US" dirty="0"/>
              <a:t>An </a:t>
            </a:r>
            <a:r>
              <a:rPr lang="en-US" b="1" dirty="0">
                <a:latin typeface="Consolas" panose="020B0609020204030204" pitchFamily="49" charset="0"/>
              </a:rPr>
              <a:t>except: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/>
              <a:t>clause without an </a:t>
            </a:r>
            <a:r>
              <a:rPr lang="en-US" i="1" dirty="0" err="1"/>
              <a:t>exception_type</a:t>
            </a:r>
            <a:r>
              <a:rPr lang="en-US" dirty="0"/>
              <a:t>, if present, must always be the last one.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1D69C21F-370C-44F3-9D31-402A08DA56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681605"/>
              </p:ext>
            </p:extLst>
          </p:nvPr>
        </p:nvGraphicFramePr>
        <p:xfrm>
          <a:off x="1219200" y="4343400"/>
          <a:ext cx="6858000" cy="2176272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1241015834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1447888688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701741326"/>
                    </a:ext>
                  </a:extLst>
                </a:gridCol>
              </a:tblGrid>
              <a:tr h="1785620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C00000"/>
                          </a:solidFill>
                          <a:latin typeface="Consolas" panose="020B0609020204030204" pitchFamily="49" charset="0"/>
                        </a:rPr>
                        <a:t>#wrong</a:t>
                      </a:r>
                    </a:p>
                    <a:p>
                      <a:pPr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latin typeface="Consolas" panose="020B0609020204030204" pitchFamily="49" charset="0"/>
                        </a:rPr>
                        <a:t>try:</a:t>
                      </a:r>
                    </a:p>
                    <a:p>
                      <a:pPr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latin typeface="Consolas" panose="020B0609020204030204" pitchFamily="49" charset="0"/>
                        </a:rPr>
                        <a:t>   suite</a:t>
                      </a:r>
                    </a:p>
                    <a:p>
                      <a:pPr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latin typeface="Consolas" panose="020B0609020204030204" pitchFamily="49" charset="0"/>
                        </a:rPr>
                        <a:t>except </a:t>
                      </a:r>
                      <a:r>
                        <a:rPr lang="en-US" sz="1600" b="0" i="1" dirty="0">
                          <a:latin typeface="Consolas" panose="020B0609020204030204" pitchFamily="49" charset="0"/>
                        </a:rPr>
                        <a:t>type</a:t>
                      </a:r>
                      <a:r>
                        <a:rPr lang="en-US" sz="1600" b="0" dirty="0">
                          <a:latin typeface="Consolas" panose="020B0609020204030204" pitchFamily="49" charset="0"/>
                        </a:rPr>
                        <a:t>:</a:t>
                      </a:r>
                    </a:p>
                    <a:p>
                      <a:pPr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latin typeface="Consolas" panose="020B0609020204030204" pitchFamily="49" charset="0"/>
                        </a:rPr>
                        <a:t>   suite</a:t>
                      </a:r>
                    </a:p>
                    <a:p>
                      <a:pPr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err="1">
                          <a:latin typeface="Consolas" panose="020B0609020204030204" pitchFamily="49" charset="0"/>
                        </a:rPr>
                        <a:t>except</a:t>
                      </a:r>
                      <a:r>
                        <a:rPr lang="fr-FR" sz="1600" b="0" dirty="0">
                          <a:latin typeface="Consolas" panose="020B0609020204030204" pitchFamily="49" charset="0"/>
                        </a:rPr>
                        <a:t> </a:t>
                      </a:r>
                      <a:r>
                        <a:rPr lang="fr-FR" sz="1600" b="0" i="1" dirty="0" err="1">
                          <a:latin typeface="Consolas" panose="020B0609020204030204" pitchFamily="49" charset="0"/>
                        </a:rPr>
                        <a:t>sub</a:t>
                      </a:r>
                      <a:r>
                        <a:rPr lang="fr-FR" sz="1600" b="0" i="1" dirty="0">
                          <a:latin typeface="Consolas" panose="020B0609020204030204" pitchFamily="49" charset="0"/>
                        </a:rPr>
                        <a:t>-type</a:t>
                      </a:r>
                      <a:r>
                        <a:rPr lang="fr-FR" sz="1600" b="0" dirty="0">
                          <a:latin typeface="Consolas" panose="020B0609020204030204" pitchFamily="49" charset="0"/>
                        </a:rPr>
                        <a:t>: </a:t>
                      </a:r>
                      <a:endParaRPr lang="en-US" sz="1600" b="0" dirty="0">
                        <a:latin typeface="Consolas" panose="020B0609020204030204" pitchFamily="49" charset="0"/>
                      </a:endParaRPr>
                    </a:p>
                    <a:p>
                      <a:pPr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latin typeface="Consolas" panose="020B0609020204030204" pitchFamily="49" charset="0"/>
                        </a:rPr>
                        <a:t>   suite</a:t>
                      </a:r>
                    </a:p>
                    <a:p>
                      <a:pPr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latin typeface="Consolas" panose="020B0609020204030204" pitchFamily="49" charset="0"/>
                        </a:rPr>
                        <a:t>except:</a:t>
                      </a:r>
                    </a:p>
                    <a:p>
                      <a:pPr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latin typeface="Consolas" panose="020B0609020204030204" pitchFamily="49" charset="0"/>
                        </a:rPr>
                        <a:t>   suite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C00000"/>
                          </a:solidFill>
                          <a:latin typeface="Consolas" panose="020B0609020204030204" pitchFamily="49" charset="0"/>
                        </a:rPr>
                        <a:t>#wrong</a:t>
                      </a:r>
                    </a:p>
                    <a:p>
                      <a:pPr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latin typeface="Consolas" panose="020B0609020204030204" pitchFamily="49" charset="0"/>
                        </a:rPr>
                        <a:t>try:</a:t>
                      </a:r>
                    </a:p>
                    <a:p>
                      <a:pPr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latin typeface="Consolas" panose="020B0609020204030204" pitchFamily="49" charset="0"/>
                        </a:rPr>
                        <a:t>   suite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latin typeface="Consolas" panose="020B0609020204030204" pitchFamily="49" charset="0"/>
                        </a:rPr>
                        <a:t>except: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latin typeface="Consolas" panose="020B0609020204030204" pitchFamily="49" charset="0"/>
                        </a:rPr>
                        <a:t>   suite</a:t>
                      </a:r>
                    </a:p>
                    <a:p>
                      <a:pPr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err="1">
                          <a:latin typeface="Consolas" panose="020B0609020204030204" pitchFamily="49" charset="0"/>
                        </a:rPr>
                        <a:t>except</a:t>
                      </a:r>
                      <a:r>
                        <a:rPr lang="fr-FR" sz="1600" b="0" dirty="0">
                          <a:latin typeface="Consolas" panose="020B0609020204030204" pitchFamily="49" charset="0"/>
                        </a:rPr>
                        <a:t> </a:t>
                      </a:r>
                      <a:r>
                        <a:rPr lang="fr-FR" sz="1600" b="0" i="1" dirty="0">
                          <a:latin typeface="Consolas" panose="020B0609020204030204" pitchFamily="49" charset="0"/>
                        </a:rPr>
                        <a:t>type</a:t>
                      </a:r>
                      <a:r>
                        <a:rPr lang="fr-FR" sz="1600" b="0" dirty="0">
                          <a:latin typeface="Consolas" panose="020B0609020204030204" pitchFamily="49" charset="0"/>
                        </a:rPr>
                        <a:t>:</a:t>
                      </a:r>
                    </a:p>
                    <a:p>
                      <a:pPr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latin typeface="Consolas" panose="020B0609020204030204" pitchFamily="49" charset="0"/>
                        </a:rPr>
                        <a:t>   suite</a:t>
                      </a:r>
                      <a:r>
                        <a:rPr lang="fr-FR" sz="1600" b="0" dirty="0">
                          <a:latin typeface="Consolas" panose="020B0609020204030204" pitchFamily="49" charset="0"/>
                        </a:rPr>
                        <a:t> </a:t>
                      </a:r>
                    </a:p>
                    <a:p>
                      <a:pPr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latin typeface="Consolas" panose="020B0609020204030204" pitchFamily="49" charset="0"/>
                        </a:rPr>
                        <a:t>except </a:t>
                      </a:r>
                      <a:r>
                        <a:rPr lang="en-US" sz="1600" b="0" i="1" dirty="0">
                          <a:latin typeface="Consolas" panose="020B0609020204030204" pitchFamily="49" charset="0"/>
                        </a:rPr>
                        <a:t>sub-type</a:t>
                      </a:r>
                      <a:r>
                        <a:rPr lang="en-US" sz="1600" b="0" dirty="0">
                          <a:latin typeface="Consolas" panose="020B0609020204030204" pitchFamily="49" charset="0"/>
                        </a:rPr>
                        <a:t>:</a:t>
                      </a:r>
                    </a:p>
                    <a:p>
                      <a:pPr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latin typeface="Consolas" panose="020B0609020204030204" pitchFamily="49" charset="0"/>
                        </a:rPr>
                        <a:t>   suite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00B050"/>
                          </a:solidFill>
                          <a:latin typeface="Consolas" panose="020B0609020204030204" pitchFamily="49" charset="0"/>
                        </a:rPr>
                        <a:t>#right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latin typeface="Consolas" panose="020B0609020204030204" pitchFamily="49" charset="0"/>
                        </a:rPr>
                        <a:t>try: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latin typeface="Consolas" panose="020B0609020204030204" pitchFamily="49" charset="0"/>
                        </a:rPr>
                        <a:t>   suite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latin typeface="Consolas" panose="020B0609020204030204" pitchFamily="49" charset="0"/>
                        </a:rPr>
                        <a:t>except </a:t>
                      </a:r>
                      <a:r>
                        <a:rPr lang="en-US" sz="1600" b="0" i="1" dirty="0">
                          <a:latin typeface="Consolas" panose="020B0609020204030204" pitchFamily="49" charset="0"/>
                        </a:rPr>
                        <a:t>sub-type</a:t>
                      </a:r>
                      <a:r>
                        <a:rPr lang="en-US" sz="1600" b="0" dirty="0">
                          <a:latin typeface="Consolas" panose="020B0609020204030204" pitchFamily="49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latin typeface="Consolas" panose="020B0609020204030204" pitchFamily="49" charset="0"/>
                        </a:rPr>
                        <a:t>   suite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dirty="0" err="1">
                          <a:latin typeface="Consolas" panose="020B0609020204030204" pitchFamily="49" charset="0"/>
                        </a:rPr>
                        <a:t>except</a:t>
                      </a:r>
                      <a:r>
                        <a:rPr lang="fr-FR" sz="1600" b="0" dirty="0">
                          <a:latin typeface="Consolas" panose="020B0609020204030204" pitchFamily="49" charset="0"/>
                        </a:rPr>
                        <a:t> </a:t>
                      </a:r>
                      <a:r>
                        <a:rPr lang="fr-FR" sz="1600" b="0" i="1" dirty="0">
                          <a:latin typeface="Consolas" panose="020B0609020204030204" pitchFamily="49" charset="0"/>
                        </a:rPr>
                        <a:t>type</a:t>
                      </a:r>
                      <a:r>
                        <a:rPr lang="fr-FR" sz="1600" b="0" dirty="0">
                          <a:latin typeface="Consolas" panose="020B0609020204030204" pitchFamily="49" charset="0"/>
                        </a:rPr>
                        <a:t>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latin typeface="Consolas" panose="020B0609020204030204" pitchFamily="49" charset="0"/>
                        </a:rPr>
                        <a:t>   suite</a:t>
                      </a:r>
                    </a:p>
                    <a:p>
                      <a:pPr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latin typeface="Consolas" panose="020B0609020204030204" pitchFamily="49" charset="0"/>
                        </a:rPr>
                        <a:t>except:</a:t>
                      </a:r>
                    </a:p>
                    <a:p>
                      <a:pPr>
                        <a:lnSpc>
                          <a:spcPct val="9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latin typeface="Consolas" panose="020B0609020204030204" pitchFamily="49" charset="0"/>
                        </a:rPr>
                        <a:t>   suite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24896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25374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Exception Handling – </a:t>
            </a:r>
            <a:r>
              <a:rPr lang="en-US" b="1" dirty="0"/>
              <a:t>e</a:t>
            </a:r>
            <a:r>
              <a:rPr lang="en-US" sz="4600" b="1" dirty="0"/>
              <a:t>lse</a:t>
            </a:r>
            <a:r>
              <a:rPr lang="en-US" sz="4600" dirty="0"/>
              <a:t> &amp; </a:t>
            </a:r>
            <a:r>
              <a:rPr lang="en-US" sz="4600" b="1" dirty="0"/>
              <a:t>finally</a:t>
            </a:r>
            <a:endParaRPr lang="en-US" sz="4600" dirty="0"/>
          </a:p>
        </p:txBody>
      </p:sp>
      <p:sp>
        <p:nvSpPr>
          <p:cNvPr id="6277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229600" cy="4724400"/>
          </a:xfrm>
        </p:spPr>
        <p:txBody>
          <a:bodyPr/>
          <a:lstStyle/>
          <a:p>
            <a:r>
              <a:rPr lang="en-US" dirty="0"/>
              <a:t>Optional header clauses</a:t>
            </a:r>
          </a:p>
          <a:p>
            <a:pPr lvl="1">
              <a:spcBef>
                <a:spcPts val="300"/>
              </a:spcBef>
            </a:pPr>
            <a:r>
              <a:rPr lang="en-US" sz="2400" b="1" dirty="0">
                <a:latin typeface="Consolas" panose="020B0609020204030204" pitchFamily="49" charset="0"/>
              </a:rPr>
              <a:t>else:</a:t>
            </a:r>
            <a:endParaRPr lang="en-US" sz="2400" dirty="0">
              <a:latin typeface="Consolas" panose="020B0609020204030204" pitchFamily="49" charset="0"/>
            </a:endParaRPr>
          </a:p>
          <a:p>
            <a:pPr lvl="2">
              <a:spcBef>
                <a:spcPts val="300"/>
              </a:spcBef>
            </a:pPr>
            <a:r>
              <a:rPr lang="en-US" sz="2000" dirty="0"/>
              <a:t>If the </a:t>
            </a:r>
            <a:r>
              <a:rPr lang="en-US" sz="2000" b="1" dirty="0">
                <a:latin typeface="Consolas" panose="020B0609020204030204" pitchFamily="49" charset="0"/>
              </a:rPr>
              <a:t>else: </a:t>
            </a:r>
            <a:r>
              <a:rPr lang="en-US" sz="2000" dirty="0"/>
              <a:t>clause is specified, its suite is executed if </a:t>
            </a:r>
            <a:r>
              <a:rPr lang="en-US" sz="2000" b="1" dirty="0"/>
              <a:t>no exception </a:t>
            </a:r>
            <a:r>
              <a:rPr lang="en-US" sz="2000" dirty="0"/>
              <a:t>was encountered in the suite of the </a:t>
            </a:r>
            <a:r>
              <a:rPr lang="en-US" sz="2000" b="1" dirty="0">
                <a:latin typeface="Consolas" panose="020B0609020204030204" pitchFamily="49" charset="0"/>
              </a:rPr>
              <a:t>try: </a:t>
            </a:r>
            <a:r>
              <a:rPr lang="en-US" sz="2000" dirty="0"/>
              <a:t>clause.</a:t>
            </a:r>
          </a:p>
          <a:p>
            <a:pPr lvl="1">
              <a:spcBef>
                <a:spcPts val="300"/>
              </a:spcBef>
            </a:pPr>
            <a:r>
              <a:rPr lang="en-US" sz="2400" b="1" dirty="0">
                <a:latin typeface="Consolas" panose="020B0609020204030204" pitchFamily="49" charset="0"/>
              </a:rPr>
              <a:t>finally:</a:t>
            </a:r>
          </a:p>
          <a:p>
            <a:pPr lvl="2"/>
            <a:r>
              <a:rPr lang="en-US" sz="2000" dirty="0"/>
              <a:t>If the </a:t>
            </a:r>
            <a:r>
              <a:rPr lang="en-US" sz="2000" b="1" dirty="0">
                <a:latin typeface="Consolas" panose="020B0609020204030204" pitchFamily="49" charset="0"/>
              </a:rPr>
              <a:t>finally: </a:t>
            </a:r>
            <a:r>
              <a:rPr lang="en-US" sz="2000" dirty="0"/>
              <a:t>clause is specified, its suite is executed regardless of whether an exception occurred.</a:t>
            </a:r>
          </a:p>
          <a:p>
            <a:pPr lvl="2"/>
            <a:r>
              <a:rPr lang="en-US" sz="2000" dirty="0"/>
              <a:t>Executes </a:t>
            </a:r>
            <a:r>
              <a:rPr lang="en-US" sz="2000" b="1" dirty="0"/>
              <a:t>after</a:t>
            </a:r>
            <a:r>
              <a:rPr lang="en-US" sz="2000" dirty="0"/>
              <a:t> the suites of any </a:t>
            </a:r>
            <a:r>
              <a:rPr lang="en-US" sz="2000" b="1" dirty="0">
                <a:latin typeface="Consolas" panose="020B0609020204030204" pitchFamily="49" charset="0"/>
              </a:rPr>
              <a:t>except: </a:t>
            </a:r>
            <a:r>
              <a:rPr lang="en-US" sz="2000" dirty="0"/>
              <a:t>or </a:t>
            </a:r>
            <a:r>
              <a:rPr lang="en-US" sz="2000" b="1" dirty="0">
                <a:latin typeface="Consolas" panose="020B0609020204030204" pitchFamily="49" charset="0"/>
              </a:rPr>
              <a:t>else: </a:t>
            </a:r>
            <a:r>
              <a:rPr lang="en-US" sz="2000" dirty="0"/>
              <a:t>clauses.</a:t>
            </a:r>
          </a:p>
          <a:p>
            <a:pPr lvl="2"/>
            <a:r>
              <a:rPr lang="en-US" sz="2000" dirty="0"/>
              <a:t>Does not handle an exception.  Will propagate any unhandled exception </a:t>
            </a:r>
            <a:r>
              <a:rPr lang="en-US" sz="2000" b="1" dirty="0"/>
              <a:t>after</a:t>
            </a:r>
            <a:r>
              <a:rPr lang="en-US" sz="2000" dirty="0"/>
              <a:t> its suite is executed.</a:t>
            </a:r>
          </a:p>
          <a:p>
            <a:pPr lvl="2"/>
            <a:r>
              <a:rPr lang="en-US" sz="2000" dirty="0"/>
              <a:t>Very useful for making sure resources are released (e.g., closing database connections, etc…)</a:t>
            </a:r>
          </a:p>
        </p:txBody>
      </p:sp>
    </p:spTree>
    <p:extLst>
      <p:ext uri="{BB962C8B-B14F-4D97-AF65-F5344CB8AC3E}">
        <p14:creationId xmlns:p14="http://schemas.microsoft.com/office/powerpoint/2010/main" val="1413165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Topics</a:t>
            </a:r>
          </a:p>
        </p:txBody>
      </p:sp>
      <p:sp>
        <p:nvSpPr>
          <p:cNvPr id="27853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Jython Exceptions</a:t>
            </a:r>
          </a:p>
          <a:p>
            <a:r>
              <a:rPr lang="en-US" dirty="0"/>
              <a:t>Know Your Error Types</a:t>
            </a:r>
          </a:p>
          <a:p>
            <a:r>
              <a:rPr lang="en-US" dirty="0"/>
              <a:t>Reading Exception Traces</a:t>
            </a:r>
          </a:p>
          <a:p>
            <a:r>
              <a:rPr lang="en-US" dirty="0"/>
              <a:t>Print It Out</a:t>
            </a:r>
          </a:p>
          <a:p>
            <a:r>
              <a:rPr lang="en-US" dirty="0"/>
              <a:t>Assert Your Assumptions</a:t>
            </a:r>
          </a:p>
          <a:p>
            <a:r>
              <a:rPr lang="en-US" dirty="0"/>
              <a:t>Exception Handling</a:t>
            </a:r>
          </a:p>
          <a:p>
            <a:endParaRPr lang="en-US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600" dirty="0"/>
              <a:t>Exception Handler - Framework</a:t>
            </a:r>
          </a:p>
        </p:txBody>
      </p:sp>
      <p:sp>
        <p:nvSpPr>
          <p:cNvPr id="6297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1600" b="1" dirty="0">
                <a:latin typeface="Consolas" panose="020B0609020204030204" pitchFamily="49" charset="0"/>
              </a:rPr>
              <a:t>try</a:t>
            </a:r>
            <a:r>
              <a:rPr lang="en-US" sz="1600" dirty="0">
                <a:latin typeface="Consolas" panose="020B0609020204030204" pitchFamily="49" charset="0"/>
              </a:rPr>
              <a:t> :</a:t>
            </a:r>
          </a:p>
          <a:p>
            <a:pPr>
              <a:buFont typeface="Wingdings" pitchFamily="2" charset="2"/>
              <a:buNone/>
            </a:pPr>
            <a:r>
              <a:rPr lang="en-US" sz="1600" dirty="0">
                <a:latin typeface="Consolas" panose="020B0609020204030204" pitchFamily="49" charset="0"/>
              </a:rPr>
              <a:t>	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# do some things here that might cause an exception, e.g. </a:t>
            </a:r>
          </a:p>
          <a:p>
            <a:pPr>
              <a:buFont typeface="Wingdings" pitchFamily="2" charset="2"/>
              <a:buNone/>
            </a:pPr>
            <a:r>
              <a:rPr lang="en-US" sz="1600" dirty="0">
                <a:latin typeface="Consolas" panose="020B0609020204030204" pitchFamily="49" charset="0"/>
              </a:rPr>
              <a:t>	raise </a:t>
            </a:r>
            <a:r>
              <a:rPr lang="en-US" sz="1600" dirty="0" err="1">
                <a:latin typeface="Consolas" panose="020B0609020204030204" pitchFamily="49" charset="0"/>
              </a:rPr>
              <a:t>valueError</a:t>
            </a:r>
            <a:r>
              <a:rPr lang="en-US" sz="1600" dirty="0">
                <a:latin typeface="Consolas" panose="020B0609020204030204" pitchFamily="49" charset="0"/>
              </a:rPr>
              <a:t>(“a sample value error”)</a:t>
            </a:r>
          </a:p>
          <a:p>
            <a:pPr>
              <a:buFont typeface="Wingdings" pitchFamily="2" charset="2"/>
              <a:buNone/>
            </a:pPr>
            <a:r>
              <a:rPr lang="en-US" sz="1600" b="1" dirty="0">
                <a:latin typeface="Consolas" panose="020B0609020204030204" pitchFamily="49" charset="0"/>
              </a:rPr>
              <a:t>except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ExceptionType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b="1" dirty="0">
                <a:latin typeface="Consolas" panose="020B0609020204030204" pitchFamily="49" charset="0"/>
              </a:rPr>
              <a:t>as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eMsg</a:t>
            </a:r>
            <a:r>
              <a:rPr lang="en-US" sz="1600" dirty="0">
                <a:latin typeface="Consolas" panose="020B0609020204030204" pitchFamily="49" charset="0"/>
              </a:rPr>
              <a:t>:</a:t>
            </a:r>
          </a:p>
          <a:p>
            <a:pPr>
              <a:buFont typeface="Wingdings" pitchFamily="2" charset="2"/>
              <a:buNone/>
            </a:pP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	# handle all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Jython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exceptions except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SystemExit</a:t>
            </a:r>
            <a:endParaRPr lang="en-US" sz="1600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	# and 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KeyboardInterrupt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in this suite</a:t>
            </a:r>
          </a:p>
          <a:p>
            <a:pPr>
              <a:buFont typeface="Wingdings" pitchFamily="2" charset="2"/>
              <a:buNone/>
            </a:pP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	</a:t>
            </a:r>
            <a:r>
              <a:rPr lang="en-US" sz="1600" dirty="0">
                <a:latin typeface="Consolas" panose="020B0609020204030204" pitchFamily="49" charset="0"/>
              </a:rPr>
              <a:t>print str(</a:t>
            </a:r>
            <a:r>
              <a:rPr lang="en-US" sz="1600" dirty="0" err="1">
                <a:latin typeface="Consolas" panose="020B0609020204030204" pitchFamily="49" charset="0"/>
              </a:rPr>
              <a:t>eMsg</a:t>
            </a:r>
            <a:r>
              <a:rPr lang="en-US" sz="1600" dirty="0">
                <a:latin typeface="Consolas" panose="020B0609020204030204" pitchFamily="49" charset="0"/>
              </a:rPr>
              <a:t>)</a:t>
            </a:r>
          </a:p>
          <a:p>
            <a:pPr>
              <a:buFont typeface="Wingdings" pitchFamily="2" charset="2"/>
              <a:buNone/>
            </a:pPr>
            <a:r>
              <a:rPr lang="en-US" sz="1600" b="1" dirty="0">
                <a:latin typeface="Consolas" panose="020B0609020204030204" pitchFamily="49" charset="0"/>
              </a:rPr>
              <a:t>except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ExceptionType</a:t>
            </a:r>
            <a:r>
              <a:rPr lang="en-US" sz="1600" b="1" dirty="0">
                <a:latin typeface="Consolas" panose="020B0609020204030204" pitchFamily="49" charset="0"/>
              </a:rPr>
              <a:t>,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eMsg</a:t>
            </a:r>
            <a:r>
              <a:rPr lang="en-US" sz="1600" dirty="0">
                <a:latin typeface="Consolas" panose="020B0609020204030204" pitchFamily="49" charset="0"/>
              </a:rPr>
              <a:t>:</a:t>
            </a:r>
          </a:p>
          <a:p>
            <a:pPr>
              <a:buFont typeface="Wingdings" pitchFamily="2" charset="2"/>
              <a:buNone/>
            </a:pP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	# older version, deprecated; similar to above.</a:t>
            </a:r>
          </a:p>
          <a:p>
            <a:pPr>
              <a:buFont typeface="Wingdings" pitchFamily="2" charset="2"/>
              <a:buNone/>
            </a:pPr>
            <a:r>
              <a:rPr lang="en-US" sz="1600" b="1" dirty="0">
                <a:latin typeface="Consolas" panose="020B0609020204030204" pitchFamily="49" charset="0"/>
              </a:rPr>
              <a:t>except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java.lang.Throwable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b="1" dirty="0">
                <a:latin typeface="Consolas" panose="020B0609020204030204" pitchFamily="49" charset="0"/>
              </a:rPr>
              <a:t>as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jexc</a:t>
            </a:r>
            <a:r>
              <a:rPr lang="en-US" sz="1600" dirty="0">
                <a:latin typeface="Consolas" panose="020B0609020204030204" pitchFamily="49" charset="0"/>
              </a:rPr>
              <a:t>:</a:t>
            </a:r>
          </a:p>
          <a:p>
            <a:pPr>
              <a:buFont typeface="Wingdings" pitchFamily="2" charset="2"/>
              <a:buNone/>
            </a:pP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	# handle all Java exceptions in this suite</a:t>
            </a:r>
          </a:p>
          <a:p>
            <a:pPr>
              <a:buFont typeface="Wingdings" pitchFamily="2" charset="2"/>
              <a:buNone/>
            </a:pPr>
            <a:r>
              <a:rPr lang="en-US" sz="1600" b="1" dirty="0">
                <a:latin typeface="Consolas" panose="020B0609020204030204" pitchFamily="49" charset="0"/>
              </a:rPr>
              <a:t>else</a:t>
            </a:r>
            <a:r>
              <a:rPr lang="en-US" sz="1600" dirty="0">
                <a:latin typeface="Consolas" panose="020B0609020204030204" pitchFamily="49" charset="0"/>
              </a:rPr>
              <a:t>:</a:t>
            </a:r>
          </a:p>
          <a:p>
            <a:pPr>
              <a:buFont typeface="Wingdings" pitchFamily="2" charset="2"/>
              <a:buNone/>
            </a:pPr>
            <a:r>
              <a:rPr lang="en-US" sz="1600" dirty="0">
                <a:latin typeface="Consolas" panose="020B0609020204030204" pitchFamily="49" charset="0"/>
              </a:rPr>
              <a:t>	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# do any special “no exception” processing in this suite</a:t>
            </a:r>
          </a:p>
          <a:p>
            <a:pPr>
              <a:buNone/>
            </a:pPr>
            <a:r>
              <a:rPr lang="en-US" sz="1600" b="1" dirty="0">
                <a:latin typeface="Consolas" panose="020B0609020204030204" pitchFamily="49" charset="0"/>
              </a:rPr>
              <a:t>finally</a:t>
            </a:r>
            <a:r>
              <a:rPr lang="en-US" sz="1600" dirty="0">
                <a:latin typeface="Consolas" panose="020B0609020204030204" pitchFamily="49" charset="0"/>
              </a:rPr>
              <a:t>:</a:t>
            </a:r>
          </a:p>
          <a:p>
            <a:pPr>
              <a:buNone/>
            </a:pP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	# do any special “cleanup” processing in this suite</a:t>
            </a:r>
          </a:p>
          <a:p>
            <a:pPr>
              <a:buFont typeface="Wingdings" pitchFamily="2" charset="2"/>
              <a:buNone/>
            </a:pPr>
            <a:endParaRPr lang="en-US" sz="16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7972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E685933-F4D1-4516-AFE5-B5D0D03D0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Exception Handler - Example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3161757A-F4A3-4E7C-BE5D-CD939F9E105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en-US" altLang="en-US" sz="1800" b="1" dirty="0">
                <a:latin typeface="Consolas" panose="020B0609020204030204" pitchFamily="49" charset="0"/>
              </a:rPr>
              <a:t># Code without an exception handler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altLang="en-US" sz="1800" dirty="0">
                <a:latin typeface="Consolas" panose="020B0609020204030204" pitchFamily="49" charset="0"/>
              </a:rPr>
              <a:t>&gt;&gt;&gt; x = 10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altLang="en-US" sz="1800" dirty="0">
                <a:latin typeface="Consolas" panose="020B0609020204030204" pitchFamily="49" charset="0"/>
              </a:rPr>
              <a:t>&gt;&gt;&gt; z = x / y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altLang="en-US" sz="1800" dirty="0">
                <a:latin typeface="Consolas" panose="020B0609020204030204" pitchFamily="49" charset="0"/>
              </a:rPr>
              <a:t>Traceback (most recent call last):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altLang="en-US" sz="1800" dirty="0">
                <a:latin typeface="Consolas" panose="020B0609020204030204" pitchFamily="49" charset="0"/>
              </a:rPr>
              <a:t>  File "&lt;stdin&gt;", line 1, in &lt;module&gt;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altLang="en-US" sz="1800" dirty="0" err="1">
                <a:latin typeface="Consolas" panose="020B0609020204030204" pitchFamily="49" charset="0"/>
              </a:rPr>
              <a:t>NameError</a:t>
            </a:r>
            <a:r>
              <a:rPr lang="en-US" altLang="en-US" sz="1800" dirty="0">
                <a:latin typeface="Consolas" panose="020B0609020204030204" pitchFamily="49" charset="0"/>
              </a:rPr>
              <a:t>: name 'y' is not defined </a:t>
            </a:r>
          </a:p>
          <a:p>
            <a:pPr marL="0" lvl="0" indent="0">
              <a:spcBef>
                <a:spcPts val="0"/>
              </a:spcBef>
              <a:buNone/>
            </a:pPr>
            <a:endParaRPr lang="en-US" altLang="en-US" sz="1800" dirty="0">
              <a:latin typeface="Consolas" panose="020B0609020204030204" pitchFamily="49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-US" altLang="en-US" sz="1800" b="1" dirty="0">
                <a:latin typeface="Consolas" panose="020B0609020204030204" pitchFamily="49" charset="0"/>
              </a:rPr>
              <a:t># The same code with an exception handling block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altLang="en-US" sz="1800" dirty="0">
                <a:latin typeface="Consolas" panose="020B0609020204030204" pitchFamily="49" charset="0"/>
              </a:rPr>
              <a:t>&gt;&gt;&gt; x = 10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altLang="en-US" sz="1800" dirty="0">
                <a:latin typeface="Consolas" panose="020B0609020204030204" pitchFamily="49" charset="0"/>
              </a:rPr>
              <a:t>&gt;&gt;&gt; try: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altLang="en-US" sz="1800" dirty="0">
                <a:latin typeface="Consolas" panose="020B0609020204030204" pitchFamily="49" charset="0"/>
              </a:rPr>
              <a:t>...	z = x / y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altLang="en-US" sz="1800" dirty="0">
                <a:latin typeface="Consolas" panose="020B0609020204030204" pitchFamily="49" charset="0"/>
              </a:rPr>
              <a:t>... except </a:t>
            </a:r>
            <a:r>
              <a:rPr lang="en-US" altLang="en-US" sz="1800" dirty="0" err="1">
                <a:latin typeface="Consolas" panose="020B0609020204030204" pitchFamily="49" charset="0"/>
              </a:rPr>
              <a:t>NameError</a:t>
            </a:r>
            <a:r>
              <a:rPr lang="en-US" altLang="en-US" sz="1800" dirty="0">
                <a:latin typeface="Consolas" panose="020B0609020204030204" pitchFamily="49" charset="0"/>
              </a:rPr>
              <a:t>, err: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altLang="en-US" sz="1800" dirty="0">
                <a:latin typeface="Consolas" panose="020B0609020204030204" pitchFamily="49" charset="0"/>
              </a:rPr>
              <a:t>... 	print "One of the variables was undefined: ", err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altLang="en-US" sz="1800" dirty="0">
                <a:latin typeface="Consolas" panose="020B0609020204030204" pitchFamily="49" charset="0"/>
              </a:rPr>
              <a:t>... </a:t>
            </a:r>
          </a:p>
          <a:p>
            <a:pPr marL="0" lvl="0" indent="0">
              <a:spcBef>
                <a:spcPts val="0"/>
              </a:spcBef>
              <a:buNone/>
            </a:pPr>
            <a:endParaRPr lang="en-US" altLang="en-US" sz="1800" dirty="0">
              <a:latin typeface="Consolas" panose="020B0609020204030204" pitchFamily="49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-US" altLang="en-US" sz="1800" dirty="0">
                <a:latin typeface="Consolas" panose="020B0609020204030204" pitchFamily="49" charset="0"/>
              </a:rPr>
              <a:t>One of the variables was undefined: name 'y' is not defined </a:t>
            </a:r>
          </a:p>
        </p:txBody>
      </p:sp>
    </p:spTree>
    <p:extLst>
      <p:ext uri="{BB962C8B-B14F-4D97-AF65-F5344CB8AC3E}">
        <p14:creationId xmlns:p14="http://schemas.microsoft.com/office/powerpoint/2010/main" val="7159422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901640D-0F65-4AA1-A16A-47E979A8F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622" y="152400"/>
            <a:ext cx="8440756" cy="646294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388916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br>
              <a:rPr lang="en-US" sz="4000" dirty="0"/>
            </a:br>
            <a:r>
              <a:rPr lang="en-US" dirty="0"/>
              <a:t>Useful Exception Dialogs</a:t>
            </a:r>
          </a:p>
        </p:txBody>
      </p:sp>
      <p:sp>
        <p:nvSpPr>
          <p:cNvPr id="7096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It is often difficult to separate the error output from other output of a script.</a:t>
            </a:r>
          </a:p>
          <a:p>
            <a:r>
              <a:rPr lang="en-US" dirty="0"/>
              <a:t>Using dialogs such as </a:t>
            </a:r>
            <a:r>
              <a:rPr lang="en-US" dirty="0" err="1">
                <a:latin typeface="Consolas" panose="020B0609020204030204" pitchFamily="49" charset="0"/>
              </a:rPr>
              <a:t>hec.script.MessageBox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/>
              <a:t>to display error information can be useful.</a:t>
            </a:r>
          </a:p>
          <a:p>
            <a:r>
              <a:rPr lang="en-US" dirty="0"/>
              <a:t>Put the contents of a script into a function definition (usually called main).  Then at the bottom of the script you can have a the following exception handler: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5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4000" dirty="0"/>
            </a:br>
            <a:r>
              <a:rPr lang="en-US" sz="5100" dirty="0"/>
              <a:t>Example - Exception Handler</a:t>
            </a:r>
            <a:br>
              <a:rPr lang="en-US" sz="5100" dirty="0"/>
            </a:br>
            <a:r>
              <a:rPr lang="en-US" sz="5100" dirty="0"/>
              <a:t>for Python Exceptions</a:t>
            </a:r>
          </a:p>
        </p:txBody>
      </p:sp>
      <p:sp>
        <p:nvSpPr>
          <p:cNvPr id="70451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382000" cy="49530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5000"/>
              </a:lnSpc>
              <a:spcBef>
                <a:spcPts val="20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try :</a:t>
            </a:r>
          </a:p>
          <a:p>
            <a:pPr>
              <a:lnSpc>
                <a:spcPct val="115000"/>
              </a:lnSpc>
              <a:spcBef>
                <a:spcPts val="20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	main()</a:t>
            </a:r>
          </a:p>
          <a:p>
            <a:pPr>
              <a:lnSpc>
                <a:spcPct val="115000"/>
              </a:lnSpc>
              <a:spcBef>
                <a:spcPts val="20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except Exception, e:</a:t>
            </a:r>
          </a:p>
          <a:p>
            <a:pPr>
              <a:lnSpc>
                <a:spcPct val="115000"/>
              </a:lnSpc>
              <a:spcBef>
                <a:spcPts val="200"/>
              </a:spcBef>
              <a:buNone/>
            </a:pPr>
            <a:r>
              <a:rPr lang="en-US" sz="1400" dirty="0">
                <a:latin typeface="Consolas" panose="020B0609020204030204" pitchFamily="49" charset="0"/>
              </a:rPr>
              <a:t>	# code to handle Python-style exceptions</a:t>
            </a:r>
          </a:p>
          <a:p>
            <a:pPr>
              <a:lnSpc>
                <a:spcPct val="115000"/>
              </a:lnSpc>
              <a:spcBef>
                <a:spcPts val="200"/>
              </a:spcBef>
              <a:buFont typeface="Wingdings" pitchFamily="2" charset="2"/>
              <a:buNone/>
            </a:pPr>
            <a:r>
              <a:rPr lang="en-US" sz="1400" dirty="0">
                <a:latin typeface="Consolas" panose="020B0609020204030204" pitchFamily="49" charset="0"/>
              </a:rPr>
              <a:t>	import sys</a:t>
            </a:r>
          </a:p>
          <a:p>
            <a:pPr>
              <a:lnSpc>
                <a:spcPct val="115000"/>
              </a:lnSpc>
              <a:spcBef>
                <a:spcPts val="200"/>
              </a:spcBef>
              <a:buFont typeface="Wingdings" pitchFamily="2" charset="2"/>
              <a:buNone/>
            </a:pPr>
            <a:r>
              <a:rPr lang="en-US" sz="1400" dirty="0">
                <a:latin typeface="Consolas" panose="020B0609020204030204" pitchFamily="49" charset="0"/>
              </a:rPr>
              <a:t>	import traceback</a:t>
            </a:r>
          </a:p>
          <a:p>
            <a:pPr>
              <a:lnSpc>
                <a:spcPct val="115000"/>
              </a:lnSpc>
              <a:spcBef>
                <a:spcPts val="200"/>
              </a:spcBef>
              <a:buFont typeface="Wingdings" pitchFamily="2" charset="2"/>
              <a:buNone/>
            </a:pPr>
            <a:r>
              <a:rPr lang="en-US" sz="1400" dirty="0">
                <a:latin typeface="Consolas" panose="020B0609020204030204" pitchFamily="49" charset="0"/>
              </a:rPr>
              <a:t>	import </a:t>
            </a:r>
            <a:r>
              <a:rPr lang="en-US" sz="1400" dirty="0" err="1">
                <a:latin typeface="Consolas" panose="020B0609020204030204" pitchFamily="49" charset="0"/>
              </a:rPr>
              <a:t>StringIO</a:t>
            </a:r>
            <a:endParaRPr lang="en-US" sz="1400" dirty="0">
              <a:latin typeface="Consolas" panose="020B0609020204030204" pitchFamily="49" charset="0"/>
            </a:endParaRPr>
          </a:p>
          <a:p>
            <a:pPr>
              <a:lnSpc>
                <a:spcPct val="115000"/>
              </a:lnSpc>
              <a:spcBef>
                <a:spcPts val="200"/>
              </a:spcBef>
              <a:buFont typeface="Wingdings" pitchFamily="2" charset="2"/>
              <a:buNone/>
            </a:pPr>
            <a:r>
              <a:rPr lang="en-US" sz="1400" dirty="0">
                <a:latin typeface="Consolas" panose="020B0609020204030204" pitchFamily="49" charset="0"/>
              </a:rPr>
              <a:t>	import </a:t>
            </a:r>
            <a:r>
              <a:rPr lang="en-US" sz="1400" dirty="0" err="1">
                <a:latin typeface="Consolas" panose="020B0609020204030204" pitchFamily="49" charset="0"/>
              </a:rPr>
              <a:t>hec</a:t>
            </a:r>
            <a:endParaRPr lang="en-US" sz="1400" dirty="0">
              <a:latin typeface="Consolas" panose="020B0609020204030204" pitchFamily="49" charset="0"/>
            </a:endParaRPr>
          </a:p>
          <a:p>
            <a:pPr>
              <a:lnSpc>
                <a:spcPct val="115000"/>
              </a:lnSpc>
              <a:spcBef>
                <a:spcPts val="200"/>
              </a:spcBef>
              <a:buFont typeface="Wingdings" pitchFamily="2" charset="2"/>
              <a:buNone/>
            </a:pPr>
            <a:r>
              <a:rPr lang="en-US" sz="1400" dirty="0">
                <a:latin typeface="Consolas" panose="020B0609020204030204" pitchFamily="49" charset="0"/>
              </a:rPr>
              <a:t>	</a:t>
            </a:r>
            <a:r>
              <a:rPr lang="en-US" sz="1400" dirty="0" err="1">
                <a:latin typeface="Consolas" panose="020B0609020204030204" pitchFamily="49" charset="0"/>
              </a:rPr>
              <a:t>classname</a:t>
            </a:r>
            <a:r>
              <a:rPr lang="en-US" sz="1400" dirty="0">
                <a:latin typeface="Consolas" panose="020B0609020204030204" pitchFamily="49" charset="0"/>
              </a:rPr>
              <a:t> = </a:t>
            </a:r>
            <a:r>
              <a:rPr lang="en-US" sz="1400" dirty="0" err="1">
                <a:latin typeface="Consolas" panose="020B0609020204030204" pitchFamily="49" charset="0"/>
              </a:rPr>
              <a:t>e.__class__.__name</a:t>
            </a:r>
            <a:r>
              <a:rPr lang="en-US" sz="1400" dirty="0">
                <a:latin typeface="Consolas" panose="020B0609020204030204" pitchFamily="49" charset="0"/>
              </a:rPr>
              <a:t>__</a:t>
            </a:r>
          </a:p>
          <a:p>
            <a:pPr>
              <a:lnSpc>
                <a:spcPct val="115000"/>
              </a:lnSpc>
              <a:spcBef>
                <a:spcPts val="200"/>
              </a:spcBef>
              <a:buFont typeface="Wingdings" pitchFamily="2" charset="2"/>
              <a:buNone/>
            </a:pPr>
            <a:r>
              <a:rPr lang="en-US" sz="1400" dirty="0">
                <a:latin typeface="Consolas" panose="020B0609020204030204" pitchFamily="49" charset="0"/>
              </a:rPr>
              <a:t>	message   = " ".join(</a:t>
            </a:r>
            <a:r>
              <a:rPr lang="en-US" sz="1400" dirty="0" err="1">
                <a:latin typeface="Consolas" panose="020B0609020204030204" pitchFamily="49" charset="0"/>
              </a:rPr>
              <a:t>e.args</a:t>
            </a:r>
            <a:r>
              <a:rPr lang="en-US" sz="1400" dirty="0">
                <a:latin typeface="Consolas" panose="020B0609020204030204" pitchFamily="49" charset="0"/>
              </a:rPr>
              <a:t>)</a:t>
            </a:r>
          </a:p>
          <a:p>
            <a:pPr>
              <a:lnSpc>
                <a:spcPct val="115000"/>
              </a:lnSpc>
              <a:spcBef>
                <a:spcPts val="200"/>
              </a:spcBef>
              <a:buFont typeface="Wingdings" pitchFamily="2" charset="2"/>
              <a:buNone/>
            </a:pPr>
            <a:r>
              <a:rPr lang="en-US" sz="1400" dirty="0">
                <a:latin typeface="Consolas" panose="020B0609020204030204" pitchFamily="49" charset="0"/>
              </a:rPr>
              <a:t>	</a:t>
            </a:r>
            <a:r>
              <a:rPr lang="en-US" sz="1400" dirty="0" err="1">
                <a:latin typeface="Consolas" panose="020B0609020204030204" pitchFamily="49" charset="0"/>
              </a:rPr>
              <a:t>tracebuf</a:t>
            </a:r>
            <a:r>
              <a:rPr lang="en-US" sz="1400" dirty="0">
                <a:latin typeface="Consolas" panose="020B0609020204030204" pitchFamily="49" charset="0"/>
              </a:rPr>
              <a:t>  = </a:t>
            </a:r>
            <a:r>
              <a:rPr lang="en-US" sz="1400" dirty="0" err="1">
                <a:latin typeface="Consolas" panose="020B0609020204030204" pitchFamily="49" charset="0"/>
              </a:rPr>
              <a:t>StringIO.StringIO</a:t>
            </a:r>
            <a:r>
              <a:rPr lang="en-US" sz="1400" dirty="0">
                <a:latin typeface="Consolas" panose="020B0609020204030204" pitchFamily="49" charset="0"/>
              </a:rPr>
              <a:t>()</a:t>
            </a:r>
          </a:p>
          <a:p>
            <a:pPr>
              <a:lnSpc>
                <a:spcPct val="115000"/>
              </a:lnSpc>
              <a:spcBef>
                <a:spcPts val="200"/>
              </a:spcBef>
              <a:buFont typeface="Wingdings" pitchFamily="2" charset="2"/>
              <a:buNone/>
            </a:pPr>
            <a:r>
              <a:rPr lang="en-US" sz="1400" dirty="0">
                <a:latin typeface="Consolas" panose="020B0609020204030204" pitchFamily="49" charset="0"/>
              </a:rPr>
              <a:t>	</a:t>
            </a:r>
            <a:r>
              <a:rPr lang="en-US" sz="1400" dirty="0" err="1">
                <a:latin typeface="Consolas" panose="020B0609020204030204" pitchFamily="49" charset="0"/>
              </a:rPr>
              <a:t>traceback.print_exc</a:t>
            </a:r>
            <a:r>
              <a:rPr lang="en-US" sz="1400" dirty="0">
                <a:latin typeface="Consolas" panose="020B0609020204030204" pitchFamily="49" charset="0"/>
              </a:rPr>
              <a:t>(None, </a:t>
            </a:r>
            <a:r>
              <a:rPr lang="en-US" sz="1400" dirty="0" err="1">
                <a:latin typeface="Consolas" panose="020B0609020204030204" pitchFamily="49" charset="0"/>
              </a:rPr>
              <a:t>tracebuf</a:t>
            </a:r>
            <a:r>
              <a:rPr lang="en-US" sz="1400" dirty="0">
                <a:latin typeface="Consolas" panose="020B0609020204030204" pitchFamily="49" charset="0"/>
              </a:rPr>
              <a:t>)</a:t>
            </a:r>
          </a:p>
          <a:p>
            <a:pPr>
              <a:lnSpc>
                <a:spcPct val="115000"/>
              </a:lnSpc>
              <a:spcBef>
                <a:spcPts val="200"/>
              </a:spcBef>
              <a:buFont typeface="Wingdings" pitchFamily="2" charset="2"/>
              <a:buNone/>
            </a:pPr>
            <a:r>
              <a:rPr lang="en-US" sz="1400" dirty="0">
                <a:latin typeface="Consolas" panose="020B0609020204030204" pitchFamily="49" charset="0"/>
              </a:rPr>
              <a:t>	</a:t>
            </a:r>
            <a:r>
              <a:rPr lang="en-US" sz="1400" dirty="0" err="1">
                <a:latin typeface="Consolas" panose="020B0609020204030204" pitchFamily="49" charset="0"/>
              </a:rPr>
              <a:t>tracestr</a:t>
            </a:r>
            <a:r>
              <a:rPr lang="en-US" sz="1400" dirty="0">
                <a:latin typeface="Consolas" panose="020B0609020204030204" pitchFamily="49" charset="0"/>
              </a:rPr>
              <a:t>  = </a:t>
            </a:r>
            <a:r>
              <a:rPr lang="en-US" sz="1400" dirty="0" err="1">
                <a:latin typeface="Consolas" panose="020B0609020204030204" pitchFamily="49" charset="0"/>
              </a:rPr>
              <a:t>tracebuf.getvalue</a:t>
            </a:r>
            <a:r>
              <a:rPr lang="en-US" sz="1400" dirty="0">
                <a:latin typeface="Consolas" panose="020B0609020204030204" pitchFamily="49" charset="0"/>
              </a:rPr>
              <a:t>()</a:t>
            </a:r>
          </a:p>
          <a:p>
            <a:pPr>
              <a:lnSpc>
                <a:spcPct val="115000"/>
              </a:lnSpc>
              <a:spcBef>
                <a:spcPts val="200"/>
              </a:spcBef>
              <a:buFont typeface="Wingdings" pitchFamily="2" charset="2"/>
              <a:buNone/>
            </a:pPr>
            <a:r>
              <a:rPr lang="en-US" sz="1400" dirty="0">
                <a:latin typeface="Consolas" panose="020B0609020204030204" pitchFamily="49" charset="0"/>
              </a:rPr>
              <a:t>	</a:t>
            </a:r>
            <a:r>
              <a:rPr lang="en-US" sz="1400" dirty="0" err="1">
                <a:latin typeface="Consolas" panose="020B0609020204030204" pitchFamily="49" charset="0"/>
              </a:rPr>
              <a:t>tracebuf.close</a:t>
            </a:r>
            <a:r>
              <a:rPr lang="en-US" sz="1400" dirty="0">
                <a:latin typeface="Consolas" panose="020B0609020204030204" pitchFamily="49" charset="0"/>
              </a:rPr>
              <a:t>()</a:t>
            </a:r>
          </a:p>
          <a:p>
            <a:pPr>
              <a:lnSpc>
                <a:spcPct val="115000"/>
              </a:lnSpc>
              <a:spcBef>
                <a:spcPts val="200"/>
              </a:spcBef>
              <a:buFont typeface="Wingdings" pitchFamily="2" charset="2"/>
              <a:buNone/>
            </a:pPr>
            <a:r>
              <a:rPr lang="en-US" sz="1400" dirty="0">
                <a:latin typeface="Consolas" panose="020B0609020204030204" pitchFamily="49" charset="0"/>
              </a:rPr>
              <a:t>	html = "&lt;html&gt;" + message + "&lt;</a:t>
            </a:r>
            <a:r>
              <a:rPr lang="en-US" sz="1400" dirty="0" err="1">
                <a:latin typeface="Consolas" panose="020B0609020204030204" pitchFamily="49" charset="0"/>
              </a:rPr>
              <a:t>hr</a:t>
            </a:r>
            <a:r>
              <a:rPr lang="en-US" sz="1400" dirty="0">
                <a:latin typeface="Consolas" panose="020B0609020204030204" pitchFamily="49" charset="0"/>
              </a:rPr>
              <a:t>&gt;" +  </a:t>
            </a:r>
            <a:r>
              <a:rPr lang="en-US" sz="1400" dirty="0" err="1">
                <a:latin typeface="Consolas" panose="020B0609020204030204" pitchFamily="49" charset="0"/>
              </a:rPr>
              <a:t>tracestr</a:t>
            </a:r>
            <a:endParaRPr lang="en-US" sz="1400" dirty="0">
              <a:latin typeface="Consolas" panose="020B0609020204030204" pitchFamily="49" charset="0"/>
            </a:endParaRPr>
          </a:p>
          <a:p>
            <a:pPr>
              <a:lnSpc>
                <a:spcPct val="115000"/>
              </a:lnSpc>
              <a:spcBef>
                <a:spcPts val="200"/>
              </a:spcBef>
              <a:buFont typeface="Wingdings" pitchFamily="2" charset="2"/>
              <a:buNone/>
            </a:pPr>
            <a:r>
              <a:rPr lang="en-US" sz="1400" dirty="0">
                <a:latin typeface="Consolas" panose="020B0609020204030204" pitchFamily="49" charset="0"/>
              </a:rPr>
              <a:t>	print</a:t>
            </a:r>
          </a:p>
          <a:p>
            <a:pPr>
              <a:lnSpc>
                <a:spcPct val="115000"/>
              </a:lnSpc>
              <a:spcBef>
                <a:spcPts val="200"/>
              </a:spcBef>
              <a:buFont typeface="Wingdings" pitchFamily="2" charset="2"/>
              <a:buNone/>
            </a:pPr>
            <a:r>
              <a:rPr lang="en-US" sz="1400" dirty="0">
                <a:latin typeface="Consolas" panose="020B0609020204030204" pitchFamily="49" charset="0"/>
              </a:rPr>
              <a:t>	print "ERROR :"</a:t>
            </a:r>
          </a:p>
          <a:p>
            <a:pPr>
              <a:lnSpc>
                <a:spcPct val="115000"/>
              </a:lnSpc>
              <a:spcBef>
                <a:spcPts val="200"/>
              </a:spcBef>
              <a:buFont typeface="Wingdings" pitchFamily="2" charset="2"/>
              <a:buNone/>
            </a:pPr>
            <a:r>
              <a:rPr lang="en-US" sz="1400" dirty="0">
                <a:latin typeface="Consolas" panose="020B0609020204030204" pitchFamily="49" charset="0"/>
              </a:rPr>
              <a:t>	print "ERROR : %s" % </a:t>
            </a:r>
            <a:r>
              <a:rPr lang="en-US" sz="1400" dirty="0" err="1">
                <a:latin typeface="Consolas" panose="020B0609020204030204" pitchFamily="49" charset="0"/>
              </a:rPr>
              <a:t>classname</a:t>
            </a:r>
            <a:endParaRPr lang="en-US" sz="1400" dirty="0">
              <a:latin typeface="Consolas" panose="020B0609020204030204" pitchFamily="49" charset="0"/>
            </a:endParaRPr>
          </a:p>
          <a:p>
            <a:pPr>
              <a:lnSpc>
                <a:spcPct val="115000"/>
              </a:lnSpc>
              <a:spcBef>
                <a:spcPts val="200"/>
              </a:spcBef>
              <a:buFont typeface="Wingdings" pitchFamily="2" charset="2"/>
              <a:buNone/>
            </a:pPr>
            <a:r>
              <a:rPr lang="en-US" sz="1400" dirty="0">
                <a:latin typeface="Consolas" panose="020B0609020204030204" pitchFamily="49" charset="0"/>
              </a:rPr>
              <a:t>	for line in </a:t>
            </a:r>
            <a:r>
              <a:rPr lang="en-US" sz="1400" dirty="0" err="1">
                <a:latin typeface="Consolas" panose="020B0609020204030204" pitchFamily="49" charset="0"/>
              </a:rPr>
              <a:t>message.split</a:t>
            </a:r>
            <a:r>
              <a:rPr lang="en-US" sz="1400" dirty="0">
                <a:latin typeface="Consolas" panose="020B0609020204030204" pitchFamily="49" charset="0"/>
              </a:rPr>
              <a:t>("\n") : print "ERROR : %s" % line</a:t>
            </a:r>
          </a:p>
          <a:p>
            <a:pPr>
              <a:lnSpc>
                <a:spcPct val="115000"/>
              </a:lnSpc>
              <a:spcBef>
                <a:spcPts val="200"/>
              </a:spcBef>
              <a:buFont typeface="Wingdings" pitchFamily="2" charset="2"/>
              <a:buNone/>
            </a:pPr>
            <a:r>
              <a:rPr lang="en-US" sz="1400" dirty="0">
                <a:latin typeface="Consolas" panose="020B0609020204030204" pitchFamily="49" charset="0"/>
              </a:rPr>
              <a:t>	print "ERROR :"</a:t>
            </a:r>
          </a:p>
          <a:p>
            <a:pPr>
              <a:lnSpc>
                <a:spcPct val="115000"/>
              </a:lnSpc>
              <a:spcBef>
                <a:spcPts val="200"/>
              </a:spcBef>
              <a:buFont typeface="Wingdings" pitchFamily="2" charset="2"/>
              <a:buNone/>
            </a:pPr>
            <a:r>
              <a:rPr lang="en-US" sz="1400" dirty="0">
                <a:latin typeface="Consolas" panose="020B0609020204030204" pitchFamily="49" charset="0"/>
              </a:rPr>
              <a:t>	for line in </a:t>
            </a:r>
            <a:r>
              <a:rPr lang="en-US" sz="1400" dirty="0" err="1">
                <a:latin typeface="Consolas" panose="020B0609020204030204" pitchFamily="49" charset="0"/>
              </a:rPr>
              <a:t>tracestr.split</a:t>
            </a:r>
            <a:r>
              <a:rPr lang="en-US" sz="1400" dirty="0">
                <a:latin typeface="Consolas" panose="020B0609020204030204" pitchFamily="49" charset="0"/>
              </a:rPr>
              <a:t>("\n") : print "ERROR : %s" % line</a:t>
            </a:r>
          </a:p>
          <a:p>
            <a:pPr>
              <a:lnSpc>
                <a:spcPct val="115000"/>
              </a:lnSpc>
              <a:spcBef>
                <a:spcPts val="200"/>
              </a:spcBef>
              <a:buFont typeface="Wingdings" pitchFamily="2" charset="2"/>
              <a:buNone/>
            </a:pPr>
            <a:r>
              <a:rPr lang="en-US" sz="1400" dirty="0">
                <a:latin typeface="Consolas" panose="020B0609020204030204" pitchFamily="49" charset="0"/>
              </a:rPr>
              <a:t>	print "ERROR :"</a:t>
            </a:r>
          </a:p>
          <a:p>
            <a:pPr>
              <a:lnSpc>
                <a:spcPct val="115000"/>
              </a:lnSpc>
              <a:spcBef>
                <a:spcPts val="200"/>
              </a:spcBef>
              <a:buFont typeface="Wingdings" pitchFamily="2" charset="2"/>
              <a:buNone/>
            </a:pPr>
            <a:r>
              <a:rPr lang="en-US" sz="1400" dirty="0">
                <a:latin typeface="Consolas" panose="020B0609020204030204" pitchFamily="49" charset="0"/>
              </a:rPr>
              <a:t>	</a:t>
            </a:r>
            <a:r>
              <a:rPr lang="en-US" sz="1400" b="1" dirty="0" err="1">
                <a:latin typeface="Consolas" panose="020B0609020204030204" pitchFamily="49" charset="0"/>
              </a:rPr>
              <a:t>hec.script.MessageBox</a:t>
            </a:r>
            <a:r>
              <a:rPr lang="en-US" sz="1400" dirty="0" err="1">
                <a:latin typeface="Consolas" panose="020B0609020204030204" pitchFamily="49" charset="0"/>
              </a:rPr>
              <a:t>.showError</a:t>
            </a:r>
            <a:r>
              <a:rPr lang="en-US" sz="1400" dirty="0">
                <a:latin typeface="Consolas" panose="020B0609020204030204" pitchFamily="49" charset="0"/>
              </a:rPr>
              <a:t>(html, "%s : %s" % (</a:t>
            </a:r>
            <a:r>
              <a:rPr lang="en-US" sz="1400" dirty="0" err="1">
                <a:latin typeface="Consolas" panose="020B0609020204030204" pitchFamily="49" charset="0"/>
              </a:rPr>
              <a:t>classname</a:t>
            </a:r>
            <a:r>
              <a:rPr lang="en-US" sz="1400" dirty="0">
                <a:latin typeface="Consolas" panose="020B0609020204030204" pitchFamily="49" charset="0"/>
              </a:rPr>
              <a:t>, </a:t>
            </a:r>
            <a:r>
              <a:rPr lang="en-US" sz="1400" dirty="0" err="1">
                <a:latin typeface="Consolas" panose="020B0609020204030204" pitchFamily="49" charset="0"/>
              </a:rPr>
              <a:t>sys.argv</a:t>
            </a:r>
            <a:r>
              <a:rPr lang="en-US" sz="1400" dirty="0">
                <a:latin typeface="Consolas" panose="020B0609020204030204" pitchFamily="49" charset="0"/>
              </a:rPr>
              <a:t>[0]))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54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sz="4000" dirty="0"/>
            </a:br>
            <a:r>
              <a:rPr lang="en-US" sz="5100" dirty="0"/>
              <a:t>Python Exception </a:t>
            </a:r>
            <a:br>
              <a:rPr lang="en-US" sz="5100" dirty="0"/>
            </a:br>
            <a:r>
              <a:rPr lang="en-US" sz="5100" dirty="0"/>
              <a:t>Handler Dialog Box</a:t>
            </a:r>
          </a:p>
        </p:txBody>
      </p:sp>
      <p:pic>
        <p:nvPicPr>
          <p:cNvPr id="70554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286000"/>
            <a:ext cx="5834063" cy="27622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5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4000" dirty="0"/>
            </a:br>
            <a:r>
              <a:rPr lang="en-US" sz="5100" dirty="0"/>
              <a:t>Example - Exception Handler </a:t>
            </a:r>
            <a:br>
              <a:rPr lang="en-US" sz="5100" dirty="0"/>
            </a:br>
            <a:r>
              <a:rPr lang="en-US" sz="5100" dirty="0"/>
              <a:t>for Java Exceptions</a:t>
            </a:r>
          </a:p>
        </p:txBody>
      </p:sp>
      <p:sp>
        <p:nvSpPr>
          <p:cNvPr id="7075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nsolas" panose="020B0609020204030204" pitchFamily="49" charset="0"/>
              </a:rPr>
              <a:t>except </a:t>
            </a:r>
            <a:r>
              <a:rPr lang="en-US" sz="1200" dirty="0" err="1">
                <a:latin typeface="Consolas" panose="020B0609020204030204" pitchFamily="49" charset="0"/>
              </a:rPr>
              <a:t>java.lang.Exception</a:t>
            </a:r>
            <a:r>
              <a:rPr lang="en-US" sz="1200" dirty="0">
                <a:latin typeface="Consolas" panose="020B0609020204030204" pitchFamily="49" charset="0"/>
              </a:rPr>
              <a:t>, e: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nsolas" panose="020B0609020204030204" pitchFamily="49" charset="0"/>
              </a:rPr>
              <a:t>	import sys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nsolas" panose="020B0609020204030204" pitchFamily="49" charset="0"/>
              </a:rPr>
              <a:t>	import traceback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nsolas" panose="020B0609020204030204" pitchFamily="49" charset="0"/>
              </a:rPr>
              <a:t>	import </a:t>
            </a:r>
            <a:r>
              <a:rPr lang="en-US" sz="1200" dirty="0" err="1">
                <a:latin typeface="Consolas" panose="020B0609020204030204" pitchFamily="49" charset="0"/>
              </a:rPr>
              <a:t>StringIO</a:t>
            </a:r>
            <a:endParaRPr lang="en-US" sz="1200" dirty="0">
              <a:latin typeface="Consolas" panose="020B0609020204030204" pitchFamily="49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nsolas" panose="020B0609020204030204" pitchFamily="49" charset="0"/>
              </a:rPr>
              <a:t>	import </a:t>
            </a:r>
            <a:r>
              <a:rPr lang="en-US" sz="1200" dirty="0" err="1">
                <a:latin typeface="Consolas" panose="020B0609020204030204" pitchFamily="49" charset="0"/>
              </a:rPr>
              <a:t>hec</a:t>
            </a:r>
            <a:endParaRPr lang="en-US" sz="1200" dirty="0">
              <a:latin typeface="Consolas" panose="020B0609020204030204" pitchFamily="49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nsolas" panose="020B0609020204030204" pitchFamily="49" charset="0"/>
              </a:rPr>
              <a:t>	</a:t>
            </a:r>
            <a:r>
              <a:rPr lang="en-US" sz="1200" dirty="0" err="1">
                <a:latin typeface="Consolas" panose="020B0609020204030204" pitchFamily="49" charset="0"/>
              </a:rPr>
              <a:t>classname</a:t>
            </a:r>
            <a:r>
              <a:rPr lang="en-US" sz="1200" dirty="0">
                <a:latin typeface="Consolas" panose="020B0609020204030204" pitchFamily="49" charset="0"/>
              </a:rPr>
              <a:t> = </a:t>
            </a:r>
            <a:r>
              <a:rPr lang="en-US" sz="1200" dirty="0" err="1">
                <a:latin typeface="Consolas" panose="020B0609020204030204" pitchFamily="49" charset="0"/>
              </a:rPr>
              <a:t>e.__class__.__name</a:t>
            </a:r>
            <a:r>
              <a:rPr lang="en-US" sz="1200" dirty="0">
                <a:latin typeface="Consolas" panose="020B0609020204030204" pitchFamily="49" charset="0"/>
              </a:rPr>
              <a:t>__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nsolas" panose="020B0609020204030204" pitchFamily="49" charset="0"/>
              </a:rPr>
              <a:t>	message   = </a:t>
            </a:r>
            <a:r>
              <a:rPr lang="en-US" sz="1200" dirty="0" err="1">
                <a:latin typeface="Consolas" panose="020B0609020204030204" pitchFamily="49" charset="0"/>
              </a:rPr>
              <a:t>e.getMessage</a:t>
            </a:r>
            <a:r>
              <a:rPr lang="en-US" sz="1200" dirty="0">
                <a:latin typeface="Consolas" panose="020B0609020204030204" pitchFamily="49" charset="0"/>
              </a:rPr>
              <a:t>()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nsolas" panose="020B0609020204030204" pitchFamily="49" charset="0"/>
              </a:rPr>
              <a:t>	</a:t>
            </a:r>
            <a:r>
              <a:rPr lang="en-US" sz="1200" dirty="0" err="1">
                <a:latin typeface="Consolas" panose="020B0609020204030204" pitchFamily="49" charset="0"/>
              </a:rPr>
              <a:t>tracebuf</a:t>
            </a:r>
            <a:r>
              <a:rPr lang="en-US" sz="1200" dirty="0">
                <a:latin typeface="Consolas" panose="020B0609020204030204" pitchFamily="49" charset="0"/>
              </a:rPr>
              <a:t>  = </a:t>
            </a:r>
            <a:r>
              <a:rPr lang="en-US" sz="1200" dirty="0" err="1">
                <a:latin typeface="Consolas" panose="020B0609020204030204" pitchFamily="49" charset="0"/>
              </a:rPr>
              <a:t>StringIO.StringIO</a:t>
            </a:r>
            <a:r>
              <a:rPr lang="en-US" sz="1200" dirty="0">
                <a:latin typeface="Consolas" panose="020B0609020204030204" pitchFamily="49" charset="0"/>
              </a:rPr>
              <a:t>()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nsolas" panose="020B0609020204030204" pitchFamily="49" charset="0"/>
              </a:rPr>
              <a:t>	</a:t>
            </a:r>
            <a:r>
              <a:rPr lang="en-US" sz="1200" dirty="0" err="1">
                <a:latin typeface="Consolas" panose="020B0609020204030204" pitchFamily="49" charset="0"/>
              </a:rPr>
              <a:t>traceback.print_exc</a:t>
            </a:r>
            <a:r>
              <a:rPr lang="en-US" sz="1200" dirty="0">
                <a:latin typeface="Consolas" panose="020B0609020204030204" pitchFamily="49" charset="0"/>
              </a:rPr>
              <a:t>(None, </a:t>
            </a:r>
            <a:r>
              <a:rPr lang="en-US" sz="1200" dirty="0" err="1">
                <a:latin typeface="Consolas" panose="020B0609020204030204" pitchFamily="49" charset="0"/>
              </a:rPr>
              <a:t>tracebuf</a:t>
            </a:r>
            <a:r>
              <a:rPr lang="en-US" sz="1200" dirty="0">
                <a:latin typeface="Consolas" panose="020B0609020204030204" pitchFamily="49" charset="0"/>
              </a:rPr>
              <a:t>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nsolas" panose="020B0609020204030204" pitchFamily="49" charset="0"/>
              </a:rPr>
              <a:t>	</a:t>
            </a:r>
            <a:r>
              <a:rPr lang="en-US" sz="1200" dirty="0" err="1">
                <a:latin typeface="Consolas" panose="020B0609020204030204" pitchFamily="49" charset="0"/>
              </a:rPr>
              <a:t>tracestr</a:t>
            </a:r>
            <a:r>
              <a:rPr lang="en-US" sz="1200" dirty="0">
                <a:latin typeface="Consolas" panose="020B0609020204030204" pitchFamily="49" charset="0"/>
              </a:rPr>
              <a:t>  = "\</a:t>
            </a:r>
            <a:r>
              <a:rPr lang="en-US" sz="1200" dirty="0" err="1">
                <a:latin typeface="Consolas" panose="020B0609020204030204" pitchFamily="49" charset="0"/>
              </a:rPr>
              <a:t>n".join</a:t>
            </a:r>
            <a:r>
              <a:rPr lang="en-US" sz="1200" dirty="0">
                <a:latin typeface="Consolas" panose="020B0609020204030204" pitchFamily="49" charset="0"/>
              </a:rPr>
              <a:t>(</a:t>
            </a:r>
            <a:r>
              <a:rPr lang="en-US" sz="1200" dirty="0" err="1">
                <a:latin typeface="Consolas" panose="020B0609020204030204" pitchFamily="49" charset="0"/>
              </a:rPr>
              <a:t>tracebuf.getvalue</a:t>
            </a:r>
            <a:r>
              <a:rPr lang="en-US" sz="1200" dirty="0">
                <a:latin typeface="Consolas" panose="020B0609020204030204" pitchFamily="49" charset="0"/>
              </a:rPr>
              <a:t>().strip().split("\n")[:-1])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nsolas" panose="020B0609020204030204" pitchFamily="49" charset="0"/>
              </a:rPr>
              <a:t>	</a:t>
            </a:r>
            <a:r>
              <a:rPr lang="en-US" sz="1200" dirty="0" err="1">
                <a:latin typeface="Consolas" panose="020B0609020204030204" pitchFamily="49" charset="0"/>
              </a:rPr>
              <a:t>tracebuf.close</a:t>
            </a:r>
            <a:r>
              <a:rPr lang="en-US" sz="1200" dirty="0">
                <a:latin typeface="Consolas" panose="020B0609020204030204" pitchFamily="49" charset="0"/>
              </a:rPr>
              <a:t>()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nsolas" panose="020B0609020204030204" pitchFamily="49" charset="0"/>
              </a:rPr>
              <a:t>	</a:t>
            </a:r>
            <a:r>
              <a:rPr lang="en-US" sz="1200" dirty="0" err="1">
                <a:latin typeface="Consolas" panose="020B0609020204030204" pitchFamily="49" charset="0"/>
              </a:rPr>
              <a:t>sw</a:t>
            </a:r>
            <a:r>
              <a:rPr lang="en-US" sz="1200" dirty="0">
                <a:latin typeface="Consolas" panose="020B0609020204030204" pitchFamily="49" charset="0"/>
              </a:rPr>
              <a:t>        = </a:t>
            </a:r>
            <a:r>
              <a:rPr lang="en-US" sz="1200" dirty="0" err="1">
                <a:latin typeface="Consolas" panose="020B0609020204030204" pitchFamily="49" charset="0"/>
              </a:rPr>
              <a:t>java.io.StringWriter</a:t>
            </a:r>
            <a:r>
              <a:rPr lang="en-US" sz="1200" dirty="0">
                <a:latin typeface="Consolas" panose="020B0609020204030204" pitchFamily="49" charset="0"/>
              </a:rPr>
              <a:t>()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nsolas" panose="020B0609020204030204" pitchFamily="49" charset="0"/>
              </a:rPr>
              <a:t>	pw        = </a:t>
            </a:r>
            <a:r>
              <a:rPr lang="en-US" sz="1200" dirty="0" err="1">
                <a:latin typeface="Consolas" panose="020B0609020204030204" pitchFamily="49" charset="0"/>
              </a:rPr>
              <a:t>java.io.PrintWriter</a:t>
            </a:r>
            <a:r>
              <a:rPr lang="en-US" sz="1200" dirty="0">
                <a:latin typeface="Consolas" panose="020B0609020204030204" pitchFamily="49" charset="0"/>
              </a:rPr>
              <a:t>(</a:t>
            </a:r>
            <a:r>
              <a:rPr lang="en-US" sz="1200" dirty="0" err="1">
                <a:latin typeface="Consolas" panose="020B0609020204030204" pitchFamily="49" charset="0"/>
              </a:rPr>
              <a:t>sw</a:t>
            </a:r>
            <a:r>
              <a:rPr lang="en-US" sz="1200" dirty="0">
                <a:latin typeface="Consolas" panose="020B0609020204030204" pitchFamily="49" charset="0"/>
              </a:rPr>
              <a:t>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nsolas" panose="020B0609020204030204" pitchFamily="49" charset="0"/>
              </a:rPr>
              <a:t>	</a:t>
            </a:r>
            <a:r>
              <a:rPr lang="en-US" sz="1200" dirty="0" err="1">
                <a:latin typeface="Consolas" panose="020B0609020204030204" pitchFamily="49" charset="0"/>
              </a:rPr>
              <a:t>e.printStackTrace</a:t>
            </a:r>
            <a:r>
              <a:rPr lang="en-US" sz="1200" dirty="0">
                <a:latin typeface="Consolas" panose="020B0609020204030204" pitchFamily="49" charset="0"/>
              </a:rPr>
              <a:t>(pw)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nsolas" panose="020B0609020204030204" pitchFamily="49" charset="0"/>
              </a:rPr>
              <a:t>	</a:t>
            </a:r>
            <a:r>
              <a:rPr lang="en-US" sz="1200" dirty="0" err="1">
                <a:latin typeface="Consolas" panose="020B0609020204030204" pitchFamily="49" charset="0"/>
              </a:rPr>
              <a:t>pw.flush</a:t>
            </a:r>
            <a:r>
              <a:rPr lang="en-US" sz="1200" dirty="0">
                <a:latin typeface="Consolas" panose="020B0609020204030204" pitchFamily="49" charset="0"/>
              </a:rPr>
              <a:t>()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nsolas" panose="020B0609020204030204" pitchFamily="49" charset="0"/>
              </a:rPr>
              <a:t>	</a:t>
            </a:r>
            <a:r>
              <a:rPr lang="en-US" sz="1200" dirty="0" err="1">
                <a:latin typeface="Consolas" panose="020B0609020204030204" pitchFamily="49" charset="0"/>
              </a:rPr>
              <a:t>tracestr</a:t>
            </a:r>
            <a:r>
              <a:rPr lang="en-US" sz="1200" dirty="0">
                <a:latin typeface="Consolas" panose="020B0609020204030204" pitchFamily="49" charset="0"/>
              </a:rPr>
              <a:t> += "\n" + </a:t>
            </a:r>
            <a:r>
              <a:rPr lang="en-US" sz="1200" dirty="0" err="1">
                <a:latin typeface="Consolas" panose="020B0609020204030204" pitchFamily="49" charset="0"/>
              </a:rPr>
              <a:t>sw.toString</a:t>
            </a:r>
            <a:r>
              <a:rPr lang="en-US" sz="1200" dirty="0">
                <a:latin typeface="Consolas" panose="020B0609020204030204" pitchFamily="49" charset="0"/>
              </a:rPr>
              <a:t>()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nsolas" panose="020B0609020204030204" pitchFamily="49" charset="0"/>
              </a:rPr>
              <a:t>	html = "&lt;html&gt;" + message + "&lt;</a:t>
            </a:r>
            <a:r>
              <a:rPr lang="en-US" sz="1200" dirty="0" err="1">
                <a:latin typeface="Consolas" panose="020B0609020204030204" pitchFamily="49" charset="0"/>
              </a:rPr>
              <a:t>hr</a:t>
            </a:r>
            <a:r>
              <a:rPr lang="en-US" sz="1200" dirty="0">
                <a:latin typeface="Consolas" panose="020B0609020204030204" pitchFamily="49" charset="0"/>
              </a:rPr>
              <a:t>&gt;" +  </a:t>
            </a:r>
            <a:r>
              <a:rPr lang="en-US" sz="1200" dirty="0" err="1">
                <a:latin typeface="Consolas" panose="020B0609020204030204" pitchFamily="49" charset="0"/>
              </a:rPr>
              <a:t>tracestr</a:t>
            </a:r>
            <a:endParaRPr lang="en-US" sz="1200" dirty="0">
              <a:latin typeface="Consolas" panose="020B0609020204030204" pitchFamily="49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nsolas" panose="020B0609020204030204" pitchFamily="49" charset="0"/>
              </a:rPr>
              <a:t>	print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nsolas" panose="020B0609020204030204" pitchFamily="49" charset="0"/>
              </a:rPr>
              <a:t>	print "ERROR :"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nsolas" panose="020B0609020204030204" pitchFamily="49" charset="0"/>
              </a:rPr>
              <a:t>	print "ERROR : %s" % </a:t>
            </a:r>
            <a:r>
              <a:rPr lang="en-US" sz="1200" dirty="0" err="1">
                <a:latin typeface="Consolas" panose="020B0609020204030204" pitchFamily="49" charset="0"/>
              </a:rPr>
              <a:t>classname</a:t>
            </a:r>
            <a:endParaRPr lang="en-US" sz="1200" dirty="0">
              <a:latin typeface="Consolas" panose="020B0609020204030204" pitchFamily="49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nsolas" panose="020B0609020204030204" pitchFamily="49" charset="0"/>
              </a:rPr>
              <a:t>	for line in </a:t>
            </a:r>
            <a:r>
              <a:rPr lang="en-US" sz="1200" dirty="0" err="1">
                <a:latin typeface="Consolas" panose="020B0609020204030204" pitchFamily="49" charset="0"/>
              </a:rPr>
              <a:t>message.split</a:t>
            </a:r>
            <a:r>
              <a:rPr lang="en-US" sz="1200" dirty="0">
                <a:latin typeface="Consolas" panose="020B0609020204030204" pitchFamily="49" charset="0"/>
              </a:rPr>
              <a:t>("\n") : print "ERROR : %s" % line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nsolas" panose="020B0609020204030204" pitchFamily="49" charset="0"/>
              </a:rPr>
              <a:t>	print "ERROR :"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nsolas" panose="020B0609020204030204" pitchFamily="49" charset="0"/>
              </a:rPr>
              <a:t>	for line in </a:t>
            </a:r>
            <a:r>
              <a:rPr lang="en-US" sz="1200" dirty="0" err="1">
                <a:latin typeface="Consolas" panose="020B0609020204030204" pitchFamily="49" charset="0"/>
              </a:rPr>
              <a:t>tracestr.split</a:t>
            </a:r>
            <a:r>
              <a:rPr lang="en-US" sz="1200" dirty="0">
                <a:latin typeface="Consolas" panose="020B0609020204030204" pitchFamily="49" charset="0"/>
              </a:rPr>
              <a:t>("\n") : print "ERROR : %s" % line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nsolas" panose="020B0609020204030204" pitchFamily="49" charset="0"/>
              </a:rPr>
              <a:t>	print "ERROR :"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1200" dirty="0">
                <a:latin typeface="Consolas" panose="020B0609020204030204" pitchFamily="49" charset="0"/>
              </a:rPr>
              <a:t>	</a:t>
            </a:r>
            <a:r>
              <a:rPr lang="en-US" sz="1200" b="1" dirty="0" err="1">
                <a:latin typeface="Consolas" panose="020B0609020204030204" pitchFamily="49" charset="0"/>
              </a:rPr>
              <a:t>hec.script.MessageBox</a:t>
            </a:r>
            <a:r>
              <a:rPr lang="en-US" sz="1200" dirty="0" err="1">
                <a:latin typeface="Consolas" panose="020B0609020204030204" pitchFamily="49" charset="0"/>
              </a:rPr>
              <a:t>.showError</a:t>
            </a:r>
            <a:r>
              <a:rPr lang="en-US" sz="1200" dirty="0">
                <a:latin typeface="Consolas" panose="020B0609020204030204" pitchFamily="49" charset="0"/>
              </a:rPr>
              <a:t>(html, "%s : %s" % (</a:t>
            </a:r>
            <a:r>
              <a:rPr lang="en-US" sz="1200" dirty="0" err="1">
                <a:latin typeface="Consolas" panose="020B0609020204030204" pitchFamily="49" charset="0"/>
              </a:rPr>
              <a:t>classname</a:t>
            </a:r>
            <a:r>
              <a:rPr lang="en-US" sz="1200" dirty="0">
                <a:latin typeface="Consolas" panose="020B0609020204030204" pitchFamily="49" charset="0"/>
              </a:rPr>
              <a:t>, </a:t>
            </a:r>
            <a:r>
              <a:rPr lang="en-US" sz="1200" dirty="0" err="1">
                <a:latin typeface="Consolas" panose="020B0609020204030204" pitchFamily="49" charset="0"/>
              </a:rPr>
              <a:t>sys.argv</a:t>
            </a:r>
            <a:r>
              <a:rPr lang="en-US" sz="1200" dirty="0">
                <a:latin typeface="Consolas" panose="020B0609020204030204" pitchFamily="49" charset="0"/>
              </a:rPr>
              <a:t>[0]))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600" dirty="0"/>
              <a:t>Java Exception Handler Dialog Box</a:t>
            </a:r>
          </a:p>
        </p:txBody>
      </p:sp>
      <p:pic>
        <p:nvPicPr>
          <p:cNvPr id="70861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76350" y="1981200"/>
            <a:ext cx="6591300" cy="16859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70861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76350" y="4162425"/>
            <a:ext cx="6591300" cy="17049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708615" name="AutoShape 7"/>
          <p:cNvSpPr>
            <a:spLocks noChangeArrowheads="1"/>
          </p:cNvSpPr>
          <p:nvPr/>
        </p:nvSpPr>
        <p:spPr bwMode="auto">
          <a:xfrm>
            <a:off x="4114800" y="3752850"/>
            <a:ext cx="914400" cy="304800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sp>
        <p:nvSpPr>
          <p:cNvPr id="7106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Jython Error are Exceptions</a:t>
            </a:r>
          </a:p>
          <a:p>
            <a:r>
              <a:rPr lang="en-US" dirty="0"/>
              <a:t>Know Your Error Types – e.g., what’s a </a:t>
            </a:r>
            <a:r>
              <a:rPr lang="en-US" dirty="0" err="1"/>
              <a:t>NameError</a:t>
            </a:r>
            <a:r>
              <a:rPr lang="en-US" dirty="0"/>
              <a:t>?</a:t>
            </a:r>
          </a:p>
          <a:p>
            <a:r>
              <a:rPr lang="en-US" dirty="0"/>
              <a:t>By default, Jython Errors generate Exception Tracebacks…</a:t>
            </a:r>
          </a:p>
          <a:p>
            <a:r>
              <a:rPr lang="en-US" dirty="0"/>
              <a:t>Print It Out – print &amp; </a:t>
            </a:r>
            <a:r>
              <a:rPr lang="en-US" dirty="0" err="1"/>
              <a:t>network.printMessage</a:t>
            </a:r>
            <a:r>
              <a:rPr lang="en-US" dirty="0"/>
              <a:t>()…</a:t>
            </a:r>
          </a:p>
          <a:p>
            <a:r>
              <a:rPr lang="en-US" dirty="0"/>
              <a:t>Assert Your Assumptions – generate your own errors</a:t>
            </a:r>
          </a:p>
          <a:p>
            <a:r>
              <a:rPr lang="en-US" dirty="0"/>
              <a:t>Exception Handling – write your own code to “handle” exceptions.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4000" dirty="0"/>
              <a:t>Jython Exceptions </a:t>
            </a:r>
            <a:br>
              <a:rPr lang="en-US" sz="4000" dirty="0"/>
            </a:br>
            <a:r>
              <a:rPr lang="en-US" sz="4000" dirty="0"/>
              <a:t>(a.k.a. Error messages)</a:t>
            </a:r>
          </a:p>
        </p:txBody>
      </p:sp>
      <p:sp>
        <p:nvSpPr>
          <p:cNvPr id="6205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800" dirty="0"/>
              <a:t>Jython Exceptions -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are </a:t>
            </a:r>
            <a:r>
              <a:rPr lang="en-US" sz="2400" b="1" dirty="0"/>
              <a:t>errors</a:t>
            </a:r>
            <a:r>
              <a:rPr lang="en-US" sz="2400" dirty="0"/>
              <a:t> that occur in Jython code, such as:</a:t>
            </a:r>
          </a:p>
          <a:p>
            <a:pPr lvl="2">
              <a:spcBef>
                <a:spcPts val="0"/>
              </a:spcBef>
            </a:pPr>
            <a:r>
              <a:rPr lang="en-US" sz="2000" dirty="0"/>
              <a:t>referencing a non-existent item, </a:t>
            </a:r>
          </a:p>
          <a:p>
            <a:pPr lvl="2">
              <a:spcBef>
                <a:spcPts val="0"/>
              </a:spcBef>
            </a:pPr>
            <a:r>
              <a:rPr lang="en-US" sz="2000" dirty="0"/>
              <a:t>trying to modify an immutable object, </a:t>
            </a:r>
          </a:p>
          <a:p>
            <a:pPr lvl="2">
              <a:spcBef>
                <a:spcPts val="0"/>
              </a:spcBef>
            </a:pPr>
            <a:r>
              <a:rPr lang="en-US" sz="2000" dirty="0" err="1"/>
              <a:t>etc</a:t>
            </a:r>
            <a:r>
              <a:rPr lang="en-US" sz="2000" dirty="0"/>
              <a:t>…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occur at a specific code </a:t>
            </a:r>
            <a:r>
              <a:rPr lang="en-US" sz="2400" b="1" i="1" dirty="0"/>
              <a:t>level</a:t>
            </a:r>
            <a:r>
              <a:rPr lang="en-US" sz="2400" dirty="0"/>
              <a:t> and will </a:t>
            </a:r>
            <a:r>
              <a:rPr lang="en-US" sz="2400" i="1" dirty="0"/>
              <a:t>propagate</a:t>
            </a:r>
            <a:r>
              <a:rPr lang="en-US" sz="2400" dirty="0"/>
              <a:t> </a:t>
            </a:r>
            <a:r>
              <a:rPr lang="en-US" sz="2400" b="1" i="1" dirty="0"/>
              <a:t>up</a:t>
            </a:r>
            <a:r>
              <a:rPr lang="en-US" sz="2400" dirty="0"/>
              <a:t> to higher levels </a:t>
            </a:r>
            <a:r>
              <a:rPr lang="en-US" sz="2400" i="1" dirty="0"/>
              <a:t>until they are handled</a:t>
            </a:r>
            <a:r>
              <a:rPr lang="en-US" sz="2400" dirty="0"/>
              <a:t>.</a:t>
            </a:r>
          </a:p>
          <a:p>
            <a:pPr lvl="2">
              <a:spcBef>
                <a:spcPts val="0"/>
              </a:spcBef>
            </a:pPr>
            <a:r>
              <a:rPr lang="en-US" sz="2000" dirty="0"/>
              <a:t>Function calls introduce a lower level of code until they complete.</a:t>
            </a:r>
          </a:p>
          <a:p>
            <a:pPr lvl="2">
              <a:spcBef>
                <a:spcPts val="0"/>
              </a:spcBef>
            </a:pPr>
            <a:r>
              <a:rPr lang="en-US" sz="2000" dirty="0"/>
              <a:t>The highest level of code is the </a:t>
            </a:r>
            <a:r>
              <a:rPr lang="en-US" sz="2000" dirty="0" err="1"/>
              <a:t>Jython</a:t>
            </a:r>
            <a:r>
              <a:rPr lang="en-US" sz="2000" dirty="0"/>
              <a:t> interpreter.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are handled by the Jython interpreter by printing an </a:t>
            </a:r>
            <a:r>
              <a:rPr lang="en-US" sz="2400" b="1" dirty="0"/>
              <a:t>error</a:t>
            </a:r>
            <a:r>
              <a:rPr lang="en-US" sz="2400" dirty="0"/>
              <a:t> </a:t>
            </a:r>
            <a:r>
              <a:rPr lang="en-US" sz="2400" b="1" dirty="0"/>
              <a:t>message</a:t>
            </a:r>
            <a:r>
              <a:rPr lang="en-US" sz="2400" dirty="0"/>
              <a:t> about the exception.</a:t>
            </a:r>
          </a:p>
          <a:p>
            <a:pPr lvl="2">
              <a:spcBef>
                <a:spcPts val="0"/>
              </a:spcBef>
            </a:pPr>
            <a:r>
              <a:rPr lang="en-US" sz="2000" dirty="0"/>
              <a:t>If the interpreter is not in interactive mode, it will terminate once it has printed the error message.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pPr algn="ctr"/>
            <a:br>
              <a:rPr lang="en-US" dirty="0"/>
            </a:br>
            <a:r>
              <a:rPr lang="en-US" sz="4600" dirty="0"/>
              <a:t>Know Your Error Types</a:t>
            </a:r>
          </a:p>
        </p:txBody>
      </p:sp>
      <p:graphicFrame>
        <p:nvGraphicFramePr>
          <p:cNvPr id="699535" name="Group 14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554926985"/>
              </p:ext>
            </p:extLst>
          </p:nvPr>
        </p:nvGraphicFramePr>
        <p:xfrm>
          <a:off x="457200" y="1981200"/>
          <a:ext cx="8229600" cy="3505204"/>
        </p:xfrm>
        <a:graphic>
          <a:graphicData uri="http://schemas.openxmlformats.org/drawingml/2006/table">
            <a:tbl>
              <a:tblPr/>
              <a:tblGrid>
                <a:gridCol w="2139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89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9088">
                <a:tc>
                  <a:txBody>
                    <a:bodyPr/>
                    <a:lstStyle/>
                    <a:p>
                      <a:pPr marL="469900" marR="0" lvl="0" indent="-469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Error Type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Reason for Error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marL="469900" marR="0" lvl="0" indent="-469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cs typeface="Arial" charset="0"/>
                        </a:rPr>
                        <a:t>AttributeError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Tried to access a non-existent item in a module or class.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marL="469900" marR="0" lvl="0" indent="-469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cs typeface="Arial" charset="0"/>
                        </a:rPr>
                        <a:t>IOError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Error opening, creating, reading, or writing a file.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marL="469900" marR="0" lvl="0" indent="-469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cs typeface="Arial" charset="0"/>
                        </a:rPr>
                        <a:t>ImportError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Cannot find the specified module for importing.</a:t>
                      </a:r>
                      <a:endParaRPr kumimoji="0" 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marL="469900" marR="0" lvl="0" indent="-469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cs typeface="Arial" charset="0"/>
                        </a:rPr>
                        <a:t>IndexError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Sequence subscript is out of range.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marL="469900" marR="0" lvl="0" indent="-469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cs typeface="Arial" charset="0"/>
                        </a:rPr>
                        <a:t>NameError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Tried to access a non-existent variable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cs typeface="Arial" charset="0"/>
                        </a:rPr>
                        <a:t>*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.</a:t>
                      </a:r>
                      <a:endParaRPr kumimoji="0" 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marL="469900" marR="0" lvl="0" indent="-469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cs typeface="Arial" charset="0"/>
                        </a:rPr>
                        <a:t>SyntaxError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Invalid Jython code.  The error is often on the line before the one indicated.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marL="469900" marR="0" lvl="0" indent="-469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cs typeface="Arial" charset="0"/>
                        </a:rPr>
                        <a:t>TypeError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Attempted operation using invalid data type.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marL="469900" marR="0" lvl="0" indent="-469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cs typeface="Arial" charset="0"/>
                        </a:rPr>
                        <a:t>UnboundLocalError</a:t>
                      </a:r>
                      <a:endParaRPr kumimoji="0" 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Tried to access an undefined variable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cs typeface="Arial" charset="0"/>
                        </a:rPr>
                        <a:t>*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.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marL="469900" marR="0" lvl="0" indent="-469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cs typeface="Arial" charset="0"/>
                        </a:rPr>
                        <a:t>ValueError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Attempted operation using correct data type, but invalid value.</a:t>
                      </a:r>
                      <a:endParaRPr kumimoji="0" lang="en-US" sz="3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9088">
                <a:tc>
                  <a:txBody>
                    <a:bodyPr/>
                    <a:lstStyle/>
                    <a:p>
                      <a:pPr marL="469900" marR="0" lvl="0" indent="-469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olas" panose="020B0609020204030204" pitchFamily="49" charset="0"/>
                          <a:cs typeface="Arial" charset="0"/>
                        </a:rPr>
                        <a:t>ZeroDivisionError</a:t>
                      </a:r>
                      <a:endParaRPr kumimoji="0" 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Attempted to divide by zero or perform modulo zero.</a:t>
                      </a:r>
                      <a:endParaRPr kumimoji="0" lang="en-US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99530" name="Text Box 138"/>
          <p:cNvSpPr txBox="1">
            <a:spLocks noChangeArrowheads="1"/>
          </p:cNvSpPr>
          <p:nvPr/>
        </p:nvSpPr>
        <p:spPr bwMode="auto">
          <a:xfrm>
            <a:off x="457200" y="5638800"/>
            <a:ext cx="8153400" cy="5810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solidFill>
                  <a:srgbClr val="0070C0"/>
                </a:solidFill>
                <a:latin typeface="Arial" charset="0"/>
              </a:rPr>
              <a:t>*</a:t>
            </a:r>
            <a:r>
              <a:rPr lang="en-US" sz="1600" dirty="0">
                <a:solidFill>
                  <a:srgbClr val="0070C0"/>
                </a:solidFill>
                <a:latin typeface="Arial" charset="0"/>
              </a:rPr>
              <a:t>The variable in an </a:t>
            </a:r>
            <a:r>
              <a:rPr lang="en-US" sz="1600" dirty="0" err="1">
                <a:solidFill>
                  <a:srgbClr val="0070C0"/>
                </a:solidFill>
                <a:latin typeface="Arial" charset="0"/>
              </a:rPr>
              <a:t>UnboundLocalError</a:t>
            </a:r>
            <a:r>
              <a:rPr lang="en-US" sz="1600" dirty="0">
                <a:solidFill>
                  <a:srgbClr val="0070C0"/>
                </a:solidFill>
                <a:latin typeface="Arial" charset="0"/>
              </a:rPr>
              <a:t> has been defined by at least one code path, but not the code path taken when the error was encountered.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600" b="1" dirty="0" err="1"/>
              <a:t>Jython</a:t>
            </a:r>
            <a:r>
              <a:rPr lang="en-US" sz="4600" dirty="0"/>
              <a:t> Exception Type Hierarchy</a:t>
            </a:r>
          </a:p>
        </p:txBody>
      </p:sp>
      <p:sp>
        <p:nvSpPr>
          <p:cNvPr id="62464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09600" y="1676400"/>
            <a:ext cx="4038600" cy="4724400"/>
          </a:xfrm>
        </p:spPr>
        <p:txBody>
          <a:bodyPr/>
          <a:lstStyle/>
          <a:p>
            <a:pPr marL="461963" indent="-461963">
              <a:lnSpc>
                <a:spcPct val="80000"/>
              </a:lnSpc>
              <a:buFont typeface="Wingdings" pitchFamily="2" charset="2"/>
              <a:buNone/>
              <a:tabLst>
                <a:tab pos="914400" algn="l"/>
                <a:tab pos="1376363" algn="l"/>
                <a:tab pos="1828800" algn="l"/>
                <a:tab pos="2290763" algn="l"/>
                <a:tab pos="2743200" algn="l"/>
              </a:tabLst>
            </a:pPr>
            <a:r>
              <a:rPr lang="en-US" sz="1600" dirty="0" err="1">
                <a:latin typeface="Consolas" panose="020B0609020204030204" pitchFamily="49" charset="0"/>
              </a:rPr>
              <a:t>SystemExit</a:t>
            </a:r>
            <a:endParaRPr lang="en-US" sz="1600" dirty="0">
              <a:latin typeface="Consolas" panose="020B0609020204030204" pitchFamily="49" charset="0"/>
            </a:endParaRPr>
          </a:p>
          <a:p>
            <a:pPr marL="461963" indent="-461963">
              <a:lnSpc>
                <a:spcPct val="80000"/>
              </a:lnSpc>
              <a:buFont typeface="Wingdings" pitchFamily="2" charset="2"/>
              <a:buNone/>
              <a:tabLst>
                <a:tab pos="914400" algn="l"/>
                <a:tab pos="1376363" algn="l"/>
                <a:tab pos="1828800" algn="l"/>
                <a:tab pos="2290763" algn="l"/>
                <a:tab pos="2743200" algn="l"/>
              </a:tabLst>
            </a:pPr>
            <a:r>
              <a:rPr lang="en-US" sz="1600" dirty="0" err="1">
                <a:latin typeface="Consolas" panose="020B0609020204030204" pitchFamily="49" charset="0"/>
              </a:rPr>
              <a:t>KeyboardInterrupt</a:t>
            </a:r>
            <a:endParaRPr lang="en-US" sz="1600" dirty="0">
              <a:latin typeface="Consolas" panose="020B0609020204030204" pitchFamily="49" charset="0"/>
            </a:endParaRPr>
          </a:p>
          <a:p>
            <a:pPr marL="461963" indent="-461963">
              <a:lnSpc>
                <a:spcPct val="80000"/>
              </a:lnSpc>
              <a:buFont typeface="Wingdings" pitchFamily="2" charset="2"/>
              <a:buNone/>
              <a:tabLst>
                <a:tab pos="914400" algn="l"/>
                <a:tab pos="1376363" algn="l"/>
                <a:tab pos="1828800" algn="l"/>
                <a:tab pos="2290763" algn="l"/>
                <a:tab pos="2743200" algn="l"/>
              </a:tabLst>
            </a:pPr>
            <a:r>
              <a:rPr lang="en-US" sz="1600" dirty="0">
                <a:latin typeface="Consolas" panose="020B0609020204030204" pitchFamily="49" charset="0"/>
              </a:rPr>
              <a:t>Exception</a:t>
            </a:r>
          </a:p>
          <a:p>
            <a:pPr marL="461963" indent="-231775">
              <a:lnSpc>
                <a:spcPct val="80000"/>
              </a:lnSpc>
              <a:buFont typeface="Wingdings 2" panose="05020102010507070707" pitchFamily="18" charset="2"/>
              <a:buChar char=""/>
              <a:tabLst>
                <a:tab pos="914400" algn="l"/>
                <a:tab pos="1376363" algn="l"/>
                <a:tab pos="1828800" algn="l"/>
                <a:tab pos="2290763" algn="l"/>
                <a:tab pos="2743200" algn="l"/>
              </a:tabLst>
            </a:pPr>
            <a:r>
              <a:rPr lang="en-US" sz="1600" dirty="0" err="1">
                <a:latin typeface="Consolas" panose="020B0609020204030204" pitchFamily="49" charset="0"/>
              </a:rPr>
              <a:t>StandardError</a:t>
            </a:r>
            <a:endParaRPr lang="en-US" sz="1600" dirty="0">
              <a:latin typeface="Consolas" panose="020B0609020204030204" pitchFamily="49" charset="0"/>
            </a:endParaRPr>
          </a:p>
          <a:p>
            <a:pPr marL="914400" lvl="1">
              <a:lnSpc>
                <a:spcPct val="80000"/>
              </a:lnSpc>
              <a:buFont typeface="Wingdings 2" panose="05020102010507070707" pitchFamily="18" charset="2"/>
              <a:buChar char=""/>
              <a:tabLst>
                <a:tab pos="914400" algn="l"/>
                <a:tab pos="1376363" algn="l"/>
                <a:tab pos="1828800" algn="l"/>
                <a:tab pos="2290763" algn="l"/>
                <a:tab pos="2743200" algn="l"/>
              </a:tabLst>
            </a:pPr>
            <a:r>
              <a:rPr lang="en-US" sz="1600" dirty="0" err="1">
                <a:latin typeface="Consolas" panose="020B0609020204030204" pitchFamily="49" charset="0"/>
              </a:rPr>
              <a:t>ArithmeticError</a:t>
            </a:r>
            <a:endParaRPr lang="en-US" sz="1600" dirty="0">
              <a:latin typeface="Consolas" panose="020B0609020204030204" pitchFamily="49" charset="0"/>
            </a:endParaRPr>
          </a:p>
          <a:p>
            <a:pPr marL="1416050" lvl="2" indent="-285750">
              <a:lnSpc>
                <a:spcPct val="80000"/>
              </a:lnSpc>
              <a:buSzPct val="100000"/>
              <a:buFont typeface="Consolas" panose="020B0609020204030204" pitchFamily="49" charset="0"/>
              <a:buChar char="━"/>
            </a:pPr>
            <a:r>
              <a:rPr lang="en-US" sz="1600" dirty="0" err="1">
                <a:latin typeface="Consolas" panose="020B0609020204030204" pitchFamily="49" charset="0"/>
              </a:rPr>
              <a:t>FloatingPointError</a:t>
            </a:r>
            <a:endParaRPr lang="en-US" sz="1600" dirty="0">
              <a:latin typeface="Consolas" panose="020B0609020204030204" pitchFamily="49" charset="0"/>
            </a:endParaRPr>
          </a:p>
          <a:p>
            <a:pPr marL="1416050" lvl="2" indent="-285750">
              <a:lnSpc>
                <a:spcPct val="80000"/>
              </a:lnSpc>
              <a:buSzPct val="100000"/>
              <a:buFont typeface="Consolas" panose="020B0609020204030204" pitchFamily="49" charset="0"/>
              <a:buChar char="━"/>
              <a:tabLst>
                <a:tab pos="2743200" algn="l"/>
              </a:tabLst>
            </a:pPr>
            <a:r>
              <a:rPr lang="en-US" sz="1600" dirty="0" err="1">
                <a:latin typeface="Consolas" panose="020B0609020204030204" pitchFamily="49" charset="0"/>
              </a:rPr>
              <a:t>OverflowError</a:t>
            </a:r>
            <a:endParaRPr lang="en-US" sz="1600" dirty="0">
              <a:latin typeface="Consolas" panose="020B0609020204030204" pitchFamily="49" charset="0"/>
            </a:endParaRPr>
          </a:p>
          <a:p>
            <a:pPr marL="1416050" lvl="2" indent="-285750">
              <a:lnSpc>
                <a:spcPct val="80000"/>
              </a:lnSpc>
              <a:buSzPct val="100000"/>
              <a:buFont typeface="Consolas" panose="020B0609020204030204" pitchFamily="49" charset="0"/>
              <a:buChar char="━"/>
              <a:tabLst>
                <a:tab pos="2743200" algn="l"/>
              </a:tabLst>
            </a:pPr>
            <a:r>
              <a:rPr lang="en-US" sz="1600" dirty="0" err="1">
                <a:latin typeface="Consolas" panose="020B0609020204030204" pitchFamily="49" charset="0"/>
              </a:rPr>
              <a:t>ZeroDivisionError</a:t>
            </a:r>
            <a:endParaRPr lang="en-US" sz="1600" dirty="0">
              <a:latin typeface="Consolas" panose="020B0609020204030204" pitchFamily="49" charset="0"/>
            </a:endParaRPr>
          </a:p>
          <a:p>
            <a:pPr marL="914400" lvl="1">
              <a:lnSpc>
                <a:spcPct val="80000"/>
              </a:lnSpc>
              <a:buFont typeface="Wingdings 2" panose="05020102010507070707" pitchFamily="18" charset="2"/>
              <a:buChar char=""/>
              <a:tabLst>
                <a:tab pos="914400" algn="l"/>
                <a:tab pos="1376363" algn="l"/>
                <a:tab pos="1828800" algn="l"/>
                <a:tab pos="2290763" algn="l"/>
                <a:tab pos="2743200" algn="l"/>
              </a:tabLst>
            </a:pPr>
            <a:r>
              <a:rPr lang="en-US" sz="1600" dirty="0" err="1">
                <a:latin typeface="Consolas" panose="020B0609020204030204" pitchFamily="49" charset="0"/>
              </a:rPr>
              <a:t>AssertionError</a:t>
            </a:r>
            <a:endParaRPr lang="en-US" sz="1600" dirty="0">
              <a:latin typeface="Consolas" panose="020B0609020204030204" pitchFamily="49" charset="0"/>
            </a:endParaRPr>
          </a:p>
          <a:p>
            <a:pPr marL="914400" lvl="1">
              <a:lnSpc>
                <a:spcPct val="80000"/>
              </a:lnSpc>
              <a:buFont typeface="Wingdings 2" panose="05020102010507070707" pitchFamily="18" charset="2"/>
              <a:buChar char=""/>
              <a:tabLst>
                <a:tab pos="914400" algn="l"/>
                <a:tab pos="1376363" algn="l"/>
                <a:tab pos="1828800" algn="l"/>
                <a:tab pos="2290763" algn="l"/>
                <a:tab pos="2743200" algn="l"/>
              </a:tabLst>
            </a:pPr>
            <a:r>
              <a:rPr lang="en-US" sz="1600" dirty="0" err="1">
                <a:latin typeface="Consolas" panose="020B0609020204030204" pitchFamily="49" charset="0"/>
              </a:rPr>
              <a:t>AttributeError</a:t>
            </a:r>
            <a:endParaRPr lang="en-US" sz="1600" dirty="0">
              <a:latin typeface="Consolas" panose="020B0609020204030204" pitchFamily="49" charset="0"/>
            </a:endParaRPr>
          </a:p>
          <a:p>
            <a:pPr marL="914400" lvl="1">
              <a:lnSpc>
                <a:spcPct val="80000"/>
              </a:lnSpc>
              <a:buFont typeface="Wingdings 2" panose="05020102010507070707" pitchFamily="18" charset="2"/>
              <a:buChar char=""/>
              <a:tabLst>
                <a:tab pos="914400" algn="l"/>
                <a:tab pos="1376363" algn="l"/>
                <a:tab pos="1828800" algn="l"/>
                <a:tab pos="2290763" algn="l"/>
                <a:tab pos="2743200" algn="l"/>
              </a:tabLst>
            </a:pPr>
            <a:r>
              <a:rPr lang="en-US" sz="1600" dirty="0" err="1">
                <a:latin typeface="Consolas" panose="020B0609020204030204" pitchFamily="49" charset="0"/>
              </a:rPr>
              <a:t>EnvironmentError</a:t>
            </a:r>
            <a:endParaRPr lang="en-US" sz="1600" dirty="0">
              <a:latin typeface="Consolas" panose="020B0609020204030204" pitchFamily="49" charset="0"/>
            </a:endParaRPr>
          </a:p>
          <a:p>
            <a:pPr marL="1416050" lvl="2" indent="-285750">
              <a:lnSpc>
                <a:spcPct val="80000"/>
              </a:lnSpc>
              <a:buSzPct val="100000"/>
              <a:buFont typeface="Consolas" panose="020B0609020204030204" pitchFamily="49" charset="0"/>
              <a:buChar char="━"/>
              <a:tabLst>
                <a:tab pos="914400" algn="l"/>
                <a:tab pos="1376363" algn="l"/>
                <a:tab pos="1828800" algn="l"/>
                <a:tab pos="2290763" algn="l"/>
                <a:tab pos="2743200" algn="l"/>
              </a:tabLst>
            </a:pPr>
            <a:r>
              <a:rPr lang="en-US" sz="1600" dirty="0" err="1">
                <a:latin typeface="Consolas" panose="020B0609020204030204" pitchFamily="49" charset="0"/>
              </a:rPr>
              <a:t>IOError</a:t>
            </a:r>
            <a:endParaRPr lang="en-US" sz="1600" dirty="0">
              <a:latin typeface="Consolas" panose="020B0609020204030204" pitchFamily="49" charset="0"/>
            </a:endParaRPr>
          </a:p>
          <a:p>
            <a:pPr marL="1416050" lvl="2" indent="-285750">
              <a:lnSpc>
                <a:spcPct val="80000"/>
              </a:lnSpc>
              <a:buSzPct val="100000"/>
              <a:buFont typeface="Consolas" panose="020B0609020204030204" pitchFamily="49" charset="0"/>
              <a:buChar char="━"/>
              <a:tabLst>
                <a:tab pos="914400" algn="l"/>
                <a:tab pos="1376363" algn="l"/>
                <a:tab pos="1828800" algn="l"/>
                <a:tab pos="2290763" algn="l"/>
                <a:tab pos="2743200" algn="l"/>
              </a:tabLst>
            </a:pPr>
            <a:r>
              <a:rPr lang="en-US" sz="1600" dirty="0" err="1">
                <a:latin typeface="Consolas" panose="020B0609020204030204" pitchFamily="49" charset="0"/>
              </a:rPr>
              <a:t>OSError</a:t>
            </a:r>
            <a:endParaRPr lang="en-US" sz="1600" dirty="0">
              <a:latin typeface="Consolas" panose="020B0609020204030204" pitchFamily="49" charset="0"/>
            </a:endParaRPr>
          </a:p>
          <a:p>
            <a:pPr marL="914400" lvl="1">
              <a:lnSpc>
                <a:spcPct val="80000"/>
              </a:lnSpc>
              <a:buFont typeface="Wingdings 2" panose="05020102010507070707" pitchFamily="18" charset="2"/>
              <a:buChar char=""/>
              <a:tabLst>
                <a:tab pos="914400" algn="l"/>
                <a:tab pos="1376363" algn="l"/>
                <a:tab pos="1828800" algn="l"/>
                <a:tab pos="2290763" algn="l"/>
                <a:tab pos="2743200" algn="l"/>
              </a:tabLst>
            </a:pPr>
            <a:r>
              <a:rPr lang="en-US" sz="1600" dirty="0" err="1">
                <a:latin typeface="Consolas" panose="020B0609020204030204" pitchFamily="49" charset="0"/>
              </a:rPr>
              <a:t>EOFError</a:t>
            </a:r>
            <a:endParaRPr lang="en-US" sz="1600" dirty="0">
              <a:latin typeface="Consolas" panose="020B0609020204030204" pitchFamily="49" charset="0"/>
            </a:endParaRPr>
          </a:p>
          <a:p>
            <a:pPr marL="914400" lvl="1">
              <a:lnSpc>
                <a:spcPct val="80000"/>
              </a:lnSpc>
              <a:buFont typeface="Wingdings 2" panose="05020102010507070707" pitchFamily="18" charset="2"/>
              <a:buChar char=""/>
              <a:tabLst>
                <a:tab pos="914400" algn="l"/>
                <a:tab pos="1376363" algn="l"/>
                <a:tab pos="1828800" algn="l"/>
                <a:tab pos="2290763" algn="l"/>
                <a:tab pos="2743200" algn="l"/>
              </a:tabLst>
            </a:pPr>
            <a:r>
              <a:rPr lang="en-US" sz="1600" dirty="0" err="1">
                <a:latin typeface="Consolas" panose="020B0609020204030204" pitchFamily="49" charset="0"/>
              </a:rPr>
              <a:t>ImportError</a:t>
            </a:r>
            <a:endParaRPr lang="en-US" sz="1600" dirty="0">
              <a:latin typeface="Consolas" panose="020B0609020204030204" pitchFamily="49" charset="0"/>
            </a:endParaRPr>
          </a:p>
          <a:p>
            <a:pPr marL="914400" lvl="1">
              <a:lnSpc>
                <a:spcPct val="80000"/>
              </a:lnSpc>
              <a:buFont typeface="Wingdings 2" panose="05020102010507070707" pitchFamily="18" charset="2"/>
              <a:buChar char=""/>
              <a:tabLst>
                <a:tab pos="914400" algn="l"/>
                <a:tab pos="1376363" algn="l"/>
                <a:tab pos="1828800" algn="l"/>
                <a:tab pos="2290763" algn="l"/>
                <a:tab pos="2743200" algn="l"/>
              </a:tabLst>
            </a:pPr>
            <a:r>
              <a:rPr lang="en-US" sz="1600" dirty="0" err="1">
                <a:latin typeface="Consolas" panose="020B0609020204030204" pitchFamily="49" charset="0"/>
              </a:rPr>
              <a:t>LookupError</a:t>
            </a:r>
            <a:endParaRPr lang="en-US" sz="1600" dirty="0">
              <a:latin typeface="Consolas" panose="020B0609020204030204" pitchFamily="49" charset="0"/>
            </a:endParaRPr>
          </a:p>
          <a:p>
            <a:pPr marL="1416050" lvl="2" indent="-285750">
              <a:lnSpc>
                <a:spcPct val="80000"/>
              </a:lnSpc>
              <a:buSzPct val="100000"/>
              <a:buFont typeface="Consolas" panose="020B0609020204030204" pitchFamily="49" charset="0"/>
              <a:buChar char="━"/>
              <a:tabLst>
                <a:tab pos="914400" algn="l"/>
                <a:tab pos="1376363" algn="l"/>
                <a:tab pos="1828800" algn="l"/>
                <a:tab pos="2290763" algn="l"/>
                <a:tab pos="2743200" algn="l"/>
              </a:tabLst>
            </a:pPr>
            <a:r>
              <a:rPr lang="en-US" sz="1600" dirty="0" err="1">
                <a:latin typeface="Consolas" panose="020B0609020204030204" pitchFamily="49" charset="0"/>
              </a:rPr>
              <a:t>IndexError</a:t>
            </a:r>
            <a:endParaRPr lang="en-US" sz="1600" dirty="0">
              <a:latin typeface="Consolas" panose="020B0609020204030204" pitchFamily="49" charset="0"/>
            </a:endParaRPr>
          </a:p>
          <a:p>
            <a:pPr marL="1416050" lvl="2" indent="-285750">
              <a:lnSpc>
                <a:spcPct val="80000"/>
              </a:lnSpc>
              <a:buSzPct val="100000"/>
              <a:buFont typeface="Consolas" panose="020B0609020204030204" pitchFamily="49" charset="0"/>
              <a:buChar char="━"/>
              <a:tabLst>
                <a:tab pos="914400" algn="l"/>
                <a:tab pos="1376363" algn="l"/>
                <a:tab pos="1828800" algn="l"/>
                <a:tab pos="2290763" algn="l"/>
                <a:tab pos="2743200" algn="l"/>
              </a:tabLst>
            </a:pPr>
            <a:r>
              <a:rPr lang="en-US" sz="1600" dirty="0" err="1">
                <a:latin typeface="Consolas" panose="020B0609020204030204" pitchFamily="49" charset="0"/>
              </a:rPr>
              <a:t>KeyError</a:t>
            </a:r>
            <a:endParaRPr lang="en-US" sz="1600" dirty="0">
              <a:latin typeface="Consolas" panose="020B0609020204030204" pitchFamily="49" charset="0"/>
            </a:endParaRPr>
          </a:p>
        </p:txBody>
      </p:sp>
      <p:sp>
        <p:nvSpPr>
          <p:cNvPr id="624645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48200" y="1828800"/>
            <a:ext cx="4343400" cy="4724400"/>
          </a:xfrm>
        </p:spPr>
        <p:txBody>
          <a:bodyPr/>
          <a:lstStyle/>
          <a:p>
            <a:pPr marL="914400" lvl="1">
              <a:lnSpc>
                <a:spcPct val="80000"/>
              </a:lnSpc>
              <a:buFont typeface="Wingdings 2" panose="05020102010507070707" pitchFamily="18" charset="2"/>
              <a:buChar char=""/>
              <a:tabLst>
                <a:tab pos="914400" algn="l"/>
                <a:tab pos="1376363" algn="l"/>
                <a:tab pos="1828800" algn="l"/>
                <a:tab pos="2290763" algn="l"/>
                <a:tab pos="2743200" algn="l"/>
              </a:tabLst>
            </a:pPr>
            <a:r>
              <a:rPr lang="en-US" sz="1600" dirty="0" err="1">
                <a:latin typeface="Consolas" panose="020B0609020204030204" pitchFamily="49" charset="0"/>
              </a:rPr>
              <a:t>MemoryError</a:t>
            </a:r>
            <a:endParaRPr lang="en-US" sz="1600" dirty="0">
              <a:latin typeface="Consolas" panose="020B0609020204030204" pitchFamily="49" charset="0"/>
            </a:endParaRPr>
          </a:p>
          <a:p>
            <a:pPr marL="914400" lvl="1">
              <a:lnSpc>
                <a:spcPct val="80000"/>
              </a:lnSpc>
              <a:buFont typeface="Wingdings 2" panose="05020102010507070707" pitchFamily="18" charset="2"/>
              <a:buChar char=""/>
              <a:tabLst>
                <a:tab pos="914400" algn="l"/>
                <a:tab pos="1376363" algn="l"/>
                <a:tab pos="1828800" algn="l"/>
                <a:tab pos="2290763" algn="l"/>
                <a:tab pos="2743200" algn="l"/>
              </a:tabLst>
            </a:pPr>
            <a:r>
              <a:rPr lang="en-US" sz="1600" dirty="0" err="1">
                <a:latin typeface="Consolas" panose="020B0609020204030204" pitchFamily="49" charset="0"/>
              </a:rPr>
              <a:t>NameError</a:t>
            </a:r>
            <a:endParaRPr lang="en-US" sz="1600" dirty="0">
              <a:latin typeface="Consolas" panose="020B0609020204030204" pitchFamily="49" charset="0"/>
            </a:endParaRPr>
          </a:p>
          <a:p>
            <a:pPr marL="1416050" lvl="2" indent="-285750">
              <a:lnSpc>
                <a:spcPct val="80000"/>
              </a:lnSpc>
              <a:buSzPct val="100000"/>
              <a:buFont typeface="Consolas" panose="020B0609020204030204" pitchFamily="49" charset="0"/>
              <a:buChar char="━"/>
              <a:tabLst>
                <a:tab pos="914400" algn="l"/>
                <a:tab pos="1376363" algn="l"/>
                <a:tab pos="1828800" algn="l"/>
                <a:tab pos="2290763" algn="l"/>
                <a:tab pos="2743200" algn="l"/>
              </a:tabLst>
            </a:pPr>
            <a:r>
              <a:rPr lang="en-US" sz="1600" dirty="0" err="1">
                <a:latin typeface="Consolas" panose="020B0609020204030204" pitchFamily="49" charset="0"/>
              </a:rPr>
              <a:t>UnboundLocalError</a:t>
            </a:r>
            <a:endParaRPr lang="en-US" sz="1600" dirty="0">
              <a:latin typeface="Consolas" panose="020B0609020204030204" pitchFamily="49" charset="0"/>
            </a:endParaRPr>
          </a:p>
          <a:p>
            <a:pPr marL="914400" lvl="1">
              <a:lnSpc>
                <a:spcPct val="80000"/>
              </a:lnSpc>
              <a:buFont typeface="Wingdings 2" panose="05020102010507070707" pitchFamily="18" charset="2"/>
              <a:buChar char=""/>
              <a:tabLst>
                <a:tab pos="914400" algn="l"/>
                <a:tab pos="1376363" algn="l"/>
                <a:tab pos="1828800" algn="l"/>
                <a:tab pos="2290763" algn="l"/>
                <a:tab pos="2743200" algn="l"/>
              </a:tabLst>
            </a:pPr>
            <a:r>
              <a:rPr lang="en-US" sz="1600" dirty="0" err="1">
                <a:latin typeface="Consolas" panose="020B0609020204030204" pitchFamily="49" charset="0"/>
              </a:rPr>
              <a:t>RuntimeError</a:t>
            </a:r>
            <a:endParaRPr lang="en-US" sz="1600" dirty="0">
              <a:latin typeface="Consolas" panose="020B0609020204030204" pitchFamily="49" charset="0"/>
            </a:endParaRPr>
          </a:p>
          <a:p>
            <a:pPr marL="1416050" lvl="2" indent="-285750">
              <a:lnSpc>
                <a:spcPct val="80000"/>
              </a:lnSpc>
              <a:buSzPct val="100000"/>
              <a:buFont typeface="Consolas" panose="020B0609020204030204" pitchFamily="49" charset="0"/>
              <a:buChar char="━"/>
              <a:tabLst>
                <a:tab pos="914400" algn="l"/>
                <a:tab pos="1376363" algn="l"/>
                <a:tab pos="1828800" algn="l"/>
                <a:tab pos="2290763" algn="l"/>
                <a:tab pos="2743200" algn="l"/>
              </a:tabLst>
            </a:pPr>
            <a:r>
              <a:rPr lang="en-US" sz="1600" dirty="0" err="1">
                <a:latin typeface="Consolas" panose="020B0609020204030204" pitchFamily="49" charset="0"/>
              </a:rPr>
              <a:t>NotImplementedError</a:t>
            </a:r>
            <a:endParaRPr lang="en-US" sz="1600" dirty="0">
              <a:latin typeface="Consolas" panose="020B0609020204030204" pitchFamily="49" charset="0"/>
            </a:endParaRPr>
          </a:p>
          <a:p>
            <a:pPr marL="914400" lvl="1">
              <a:lnSpc>
                <a:spcPct val="80000"/>
              </a:lnSpc>
              <a:buFont typeface="Wingdings 2" panose="05020102010507070707" pitchFamily="18" charset="2"/>
              <a:buChar char=""/>
              <a:tabLst>
                <a:tab pos="914400" algn="l"/>
                <a:tab pos="1376363" algn="l"/>
                <a:tab pos="1828800" algn="l"/>
                <a:tab pos="2290763" algn="l"/>
                <a:tab pos="2743200" algn="l"/>
              </a:tabLst>
            </a:pPr>
            <a:r>
              <a:rPr lang="en-US" sz="1600" dirty="0" err="1">
                <a:latin typeface="Consolas" panose="020B0609020204030204" pitchFamily="49" charset="0"/>
              </a:rPr>
              <a:t>SyntaxError</a:t>
            </a:r>
            <a:endParaRPr lang="en-US" sz="1600" dirty="0">
              <a:latin typeface="Consolas" panose="020B0609020204030204" pitchFamily="49" charset="0"/>
            </a:endParaRPr>
          </a:p>
          <a:p>
            <a:pPr marL="1416050" lvl="2" indent="-285750">
              <a:lnSpc>
                <a:spcPct val="80000"/>
              </a:lnSpc>
              <a:buSzPct val="100000"/>
              <a:buFont typeface="Consolas" panose="020B0609020204030204" pitchFamily="49" charset="0"/>
              <a:buChar char="━"/>
              <a:tabLst>
                <a:tab pos="914400" algn="l"/>
                <a:tab pos="1376363" algn="l"/>
                <a:tab pos="1828800" algn="l"/>
                <a:tab pos="2290763" algn="l"/>
                <a:tab pos="2743200" algn="l"/>
              </a:tabLst>
            </a:pPr>
            <a:r>
              <a:rPr lang="en-US" sz="1600" dirty="0" err="1">
                <a:latin typeface="Consolas" panose="020B0609020204030204" pitchFamily="49" charset="0"/>
              </a:rPr>
              <a:t>IndentationError</a:t>
            </a:r>
            <a:endParaRPr lang="en-US" sz="1600" dirty="0">
              <a:latin typeface="Consolas" panose="020B0609020204030204" pitchFamily="49" charset="0"/>
            </a:endParaRPr>
          </a:p>
          <a:p>
            <a:pPr marL="1416050" lvl="2" indent="-285750">
              <a:lnSpc>
                <a:spcPct val="80000"/>
              </a:lnSpc>
              <a:buSzPct val="100000"/>
              <a:buFont typeface="Consolas" panose="020B0609020204030204" pitchFamily="49" charset="0"/>
              <a:buChar char="━"/>
              <a:tabLst>
                <a:tab pos="914400" algn="l"/>
                <a:tab pos="1376363" algn="l"/>
                <a:tab pos="1828800" algn="l"/>
                <a:tab pos="2290763" algn="l"/>
                <a:tab pos="2743200" algn="l"/>
              </a:tabLst>
            </a:pPr>
            <a:r>
              <a:rPr lang="en-US" sz="1600" dirty="0" err="1">
                <a:latin typeface="Consolas" panose="020B0609020204030204" pitchFamily="49" charset="0"/>
              </a:rPr>
              <a:t>TabError</a:t>
            </a:r>
            <a:endParaRPr lang="en-US" sz="1600" dirty="0">
              <a:latin typeface="Consolas" panose="020B0609020204030204" pitchFamily="49" charset="0"/>
            </a:endParaRPr>
          </a:p>
          <a:p>
            <a:pPr marL="914400" lvl="1">
              <a:lnSpc>
                <a:spcPct val="80000"/>
              </a:lnSpc>
              <a:buFont typeface="Wingdings 2" panose="05020102010507070707" pitchFamily="18" charset="2"/>
              <a:buChar char=""/>
              <a:tabLst>
                <a:tab pos="914400" algn="l"/>
                <a:tab pos="1376363" algn="l"/>
                <a:tab pos="1828800" algn="l"/>
                <a:tab pos="2290763" algn="l"/>
                <a:tab pos="2743200" algn="l"/>
              </a:tabLst>
            </a:pPr>
            <a:r>
              <a:rPr lang="en-US" sz="1600" dirty="0" err="1">
                <a:latin typeface="Consolas" panose="020B0609020204030204" pitchFamily="49" charset="0"/>
              </a:rPr>
              <a:t>SystemError</a:t>
            </a:r>
            <a:endParaRPr lang="en-US" sz="1600" dirty="0">
              <a:latin typeface="Consolas" panose="020B0609020204030204" pitchFamily="49" charset="0"/>
            </a:endParaRPr>
          </a:p>
          <a:p>
            <a:pPr marL="914400" lvl="1">
              <a:lnSpc>
                <a:spcPct val="80000"/>
              </a:lnSpc>
              <a:buFont typeface="Wingdings 2" panose="05020102010507070707" pitchFamily="18" charset="2"/>
              <a:buChar char=""/>
              <a:tabLst>
                <a:tab pos="914400" algn="l"/>
                <a:tab pos="1376363" algn="l"/>
                <a:tab pos="1828800" algn="l"/>
                <a:tab pos="2290763" algn="l"/>
                <a:tab pos="2743200" algn="l"/>
              </a:tabLst>
            </a:pPr>
            <a:r>
              <a:rPr lang="en-US" sz="1600" dirty="0" err="1">
                <a:latin typeface="Consolas" panose="020B0609020204030204" pitchFamily="49" charset="0"/>
              </a:rPr>
              <a:t>TypeError</a:t>
            </a:r>
            <a:endParaRPr lang="en-US" sz="1600" dirty="0">
              <a:latin typeface="Consolas" panose="020B0609020204030204" pitchFamily="49" charset="0"/>
            </a:endParaRPr>
          </a:p>
          <a:p>
            <a:pPr marL="914400" lvl="1">
              <a:lnSpc>
                <a:spcPct val="80000"/>
              </a:lnSpc>
              <a:buFont typeface="Wingdings 2" panose="05020102010507070707" pitchFamily="18" charset="2"/>
              <a:buChar char=""/>
              <a:tabLst>
                <a:tab pos="914400" algn="l"/>
                <a:tab pos="1376363" algn="l"/>
                <a:tab pos="1828800" algn="l"/>
                <a:tab pos="2290763" algn="l"/>
                <a:tab pos="2743200" algn="l"/>
              </a:tabLst>
            </a:pPr>
            <a:r>
              <a:rPr lang="en-US" sz="1600" dirty="0" err="1">
                <a:latin typeface="Consolas" panose="020B0609020204030204" pitchFamily="49" charset="0"/>
              </a:rPr>
              <a:t>ValueError</a:t>
            </a:r>
            <a:endParaRPr lang="en-US" sz="1600" dirty="0">
              <a:latin typeface="Consolas" panose="020B0609020204030204" pitchFamily="49" charset="0"/>
            </a:endParaRPr>
          </a:p>
          <a:p>
            <a:pPr marL="1416050" lvl="2" indent="-285750">
              <a:lnSpc>
                <a:spcPct val="80000"/>
              </a:lnSpc>
              <a:buSzPct val="100000"/>
              <a:buFont typeface="Consolas" panose="020B0609020204030204" pitchFamily="49" charset="0"/>
              <a:buChar char="━"/>
              <a:tabLst>
                <a:tab pos="914400" algn="l"/>
                <a:tab pos="1376363" algn="l"/>
                <a:tab pos="1828800" algn="l"/>
                <a:tab pos="2290763" algn="l"/>
                <a:tab pos="2743200" algn="l"/>
              </a:tabLst>
            </a:pPr>
            <a:r>
              <a:rPr lang="en-US" sz="1600" dirty="0" err="1">
                <a:latin typeface="Consolas" panose="020B0609020204030204" pitchFamily="49" charset="0"/>
              </a:rPr>
              <a:t>UnicodeError</a:t>
            </a:r>
            <a:endParaRPr lang="en-US" sz="1600" dirty="0">
              <a:latin typeface="Consolas" panose="020B0609020204030204" pitchFamily="49" charset="0"/>
            </a:endParaRPr>
          </a:p>
          <a:p>
            <a:pPr marL="461963" indent="-231775">
              <a:lnSpc>
                <a:spcPct val="80000"/>
              </a:lnSpc>
              <a:buFont typeface="Wingdings 2" panose="05020102010507070707" pitchFamily="18" charset="2"/>
              <a:buChar char=""/>
              <a:tabLst>
                <a:tab pos="914400" algn="l"/>
                <a:tab pos="1376363" algn="l"/>
                <a:tab pos="1828800" algn="l"/>
                <a:tab pos="2290763" algn="l"/>
                <a:tab pos="2743200" algn="l"/>
              </a:tabLst>
            </a:pPr>
            <a:r>
              <a:rPr lang="en-US" sz="1600" dirty="0">
                <a:latin typeface="Consolas" panose="020B0609020204030204" pitchFamily="49" charset="0"/>
              </a:rPr>
              <a:t>Warning</a:t>
            </a:r>
          </a:p>
          <a:p>
            <a:pPr marL="914400" lvl="1">
              <a:lnSpc>
                <a:spcPct val="80000"/>
              </a:lnSpc>
              <a:buFont typeface="Wingdings 2" panose="05020102010507070707" pitchFamily="18" charset="2"/>
              <a:buChar char=""/>
              <a:tabLst>
                <a:tab pos="914400" algn="l"/>
                <a:tab pos="1376363" algn="l"/>
                <a:tab pos="1828800" algn="l"/>
                <a:tab pos="2290763" algn="l"/>
                <a:tab pos="2743200" algn="l"/>
              </a:tabLst>
            </a:pPr>
            <a:r>
              <a:rPr lang="en-US" sz="1600" dirty="0" err="1">
                <a:latin typeface="Consolas" panose="020B0609020204030204" pitchFamily="49" charset="0"/>
              </a:rPr>
              <a:t>DeprecationWarning</a:t>
            </a:r>
            <a:endParaRPr lang="en-US" sz="1600" dirty="0">
              <a:latin typeface="Consolas" panose="020B0609020204030204" pitchFamily="49" charset="0"/>
            </a:endParaRPr>
          </a:p>
          <a:p>
            <a:pPr marL="914400" lvl="1">
              <a:lnSpc>
                <a:spcPct val="80000"/>
              </a:lnSpc>
              <a:buFont typeface="Wingdings 2" panose="05020102010507070707" pitchFamily="18" charset="2"/>
              <a:buChar char=""/>
              <a:tabLst>
                <a:tab pos="914400" algn="l"/>
                <a:tab pos="1376363" algn="l"/>
                <a:tab pos="1828800" algn="l"/>
                <a:tab pos="2290763" algn="l"/>
                <a:tab pos="2743200" algn="l"/>
              </a:tabLst>
            </a:pPr>
            <a:r>
              <a:rPr lang="en-US" sz="1600" dirty="0" err="1">
                <a:latin typeface="Consolas" panose="020B0609020204030204" pitchFamily="49" charset="0"/>
              </a:rPr>
              <a:t>RuntimeWarning</a:t>
            </a:r>
            <a:endParaRPr lang="en-US" sz="1600" dirty="0">
              <a:latin typeface="Consolas" panose="020B0609020204030204" pitchFamily="49" charset="0"/>
            </a:endParaRPr>
          </a:p>
          <a:p>
            <a:pPr marL="914400" lvl="1">
              <a:lnSpc>
                <a:spcPct val="80000"/>
              </a:lnSpc>
              <a:buFont typeface="Wingdings 2" panose="05020102010507070707" pitchFamily="18" charset="2"/>
              <a:buChar char=""/>
              <a:tabLst>
                <a:tab pos="914400" algn="l"/>
                <a:tab pos="1376363" algn="l"/>
                <a:tab pos="1828800" algn="l"/>
                <a:tab pos="2290763" algn="l"/>
                <a:tab pos="2743200" algn="l"/>
              </a:tabLst>
            </a:pPr>
            <a:r>
              <a:rPr lang="en-US" sz="1600" dirty="0" err="1">
                <a:latin typeface="Consolas" panose="020B0609020204030204" pitchFamily="49" charset="0"/>
              </a:rPr>
              <a:t>SyntaxWarning</a:t>
            </a:r>
            <a:endParaRPr lang="en-US" sz="1600" dirty="0">
              <a:latin typeface="Consolas" panose="020B0609020204030204" pitchFamily="49" charset="0"/>
            </a:endParaRPr>
          </a:p>
          <a:p>
            <a:pPr marL="914400" lvl="1">
              <a:lnSpc>
                <a:spcPct val="80000"/>
              </a:lnSpc>
              <a:buFont typeface="Wingdings 2" panose="05020102010507070707" pitchFamily="18" charset="2"/>
              <a:buChar char=""/>
              <a:tabLst>
                <a:tab pos="914400" algn="l"/>
                <a:tab pos="1376363" algn="l"/>
                <a:tab pos="1828800" algn="l"/>
                <a:tab pos="2290763" algn="l"/>
                <a:tab pos="2743200" algn="l"/>
              </a:tabLst>
            </a:pPr>
            <a:r>
              <a:rPr lang="en-US" sz="1600" dirty="0" err="1">
                <a:latin typeface="Consolas" panose="020B0609020204030204" pitchFamily="49" charset="0"/>
              </a:rPr>
              <a:t>UserWarning</a:t>
            </a:r>
            <a:endParaRPr lang="en-US" sz="1600" dirty="0">
              <a:latin typeface="Consolas" panose="020B0609020204030204" pitchFamily="49" charset="0"/>
            </a:endParaRPr>
          </a:p>
          <a:p>
            <a:pPr>
              <a:lnSpc>
                <a:spcPct val="80000"/>
              </a:lnSpc>
            </a:pPr>
            <a:endParaRPr lang="en-US" sz="1600" dirty="0">
              <a:latin typeface="Consolas" panose="020B0609020204030204" pitchFamily="49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600" b="1" dirty="0"/>
              <a:t>Java</a:t>
            </a:r>
            <a:r>
              <a:rPr lang="en-US" sz="4600" dirty="0"/>
              <a:t> Exception Types</a:t>
            </a:r>
          </a:p>
        </p:txBody>
      </p:sp>
      <p:pic>
        <p:nvPicPr>
          <p:cNvPr id="62669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905000"/>
            <a:ext cx="8305800" cy="45450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br>
              <a:rPr lang="en-US" sz="4000" dirty="0"/>
            </a:br>
            <a:r>
              <a:rPr lang="en-US" dirty="0"/>
              <a:t>Reading Exception Traces</a:t>
            </a:r>
          </a:p>
        </p:txBody>
      </p:sp>
      <p:sp>
        <p:nvSpPr>
          <p:cNvPr id="5939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When </a:t>
            </a:r>
            <a:r>
              <a:rPr lang="en-US" sz="2400" dirty="0" err="1"/>
              <a:t>Jython</a:t>
            </a:r>
            <a:r>
              <a:rPr lang="en-US" sz="2400" dirty="0"/>
              <a:t> encounters an error in compiling or executing a script it prints an exception trace (aka </a:t>
            </a:r>
            <a:r>
              <a:rPr lang="en-US" sz="2400" b="1" dirty="0"/>
              <a:t>Traceback</a:t>
            </a:r>
            <a:r>
              <a:rPr lang="en-US" sz="2400" dirty="0"/>
              <a:t>) that includes:</a:t>
            </a:r>
          </a:p>
          <a:p>
            <a:pPr lvl="1"/>
            <a:r>
              <a:rPr lang="en-US" sz="2200" dirty="0"/>
              <a:t>A </a:t>
            </a:r>
            <a:r>
              <a:rPr lang="en-US" sz="2200" b="1" dirty="0"/>
              <a:t>call stack </a:t>
            </a:r>
          </a:p>
          <a:p>
            <a:pPr lvl="2"/>
            <a:r>
              <a:rPr lang="en-US" sz="2000" dirty="0"/>
              <a:t>represents the state of the script when the error occurred</a:t>
            </a:r>
          </a:p>
          <a:p>
            <a:pPr lvl="2"/>
            <a:r>
              <a:rPr lang="en-US" sz="2000" dirty="0"/>
              <a:t>is the hierarchy of module entries and function calls, including file names and line numbers</a:t>
            </a:r>
          </a:p>
          <a:p>
            <a:pPr lvl="2"/>
            <a:r>
              <a:rPr lang="en-US" sz="2000" dirty="0"/>
              <a:t>bottom line is the actual location of the error</a:t>
            </a:r>
          </a:p>
          <a:p>
            <a:pPr lvl="1"/>
            <a:r>
              <a:rPr lang="en-US" sz="2200" dirty="0"/>
              <a:t>The </a:t>
            </a:r>
            <a:r>
              <a:rPr lang="en-US" sz="2200" b="1" dirty="0"/>
              <a:t>error type</a:t>
            </a:r>
          </a:p>
          <a:p>
            <a:pPr lvl="1"/>
            <a:r>
              <a:rPr lang="en-US" sz="2200" dirty="0"/>
              <a:t>Any available error information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br>
              <a:rPr lang="en-US" sz="4000" dirty="0"/>
            </a:br>
            <a:r>
              <a:rPr lang="en-US" dirty="0"/>
              <a:t>Exception Trace Example 1</a:t>
            </a:r>
          </a:p>
        </p:txBody>
      </p:sp>
      <p:sp>
        <p:nvSpPr>
          <p:cNvPr id="6952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229600" cy="1905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sz="1400" dirty="0">
                <a:latin typeface="Consolas" panose="020B0609020204030204" pitchFamily="49" charset="0"/>
              </a:rPr>
              <a:t>Traceback (innermost last):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nsolas" panose="020B0609020204030204" pitchFamily="49" charset="0"/>
              </a:rPr>
              <a:t>  File "test2.py", line 9, in ?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nsolas" panose="020B0609020204030204" pitchFamily="49" charset="0"/>
              </a:rPr>
              <a:t>  File "test2.py", line 6, in main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nsolas" panose="020B0609020204030204" pitchFamily="49" charset="0"/>
              </a:rPr>
              <a:t>  File "T:\\test1.py", line 16, in ?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nsolas" panose="020B0609020204030204" pitchFamily="49" charset="0"/>
              </a:rPr>
              <a:t>  File "T:\\test1.py", line 11, in </a:t>
            </a:r>
            <a:r>
              <a:rPr lang="en-US" sz="1400" dirty="0" err="1">
                <a:latin typeface="Consolas" panose="020B0609020204030204" pitchFamily="49" charset="0"/>
              </a:rPr>
              <a:t>func</a:t>
            </a:r>
            <a:endParaRPr lang="en-US" sz="1400" dirty="0">
              <a:latin typeface="Consolas" panose="020B0609020204030204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1400" dirty="0" err="1">
                <a:latin typeface="Consolas" panose="020B0609020204030204" pitchFamily="49" charset="0"/>
              </a:rPr>
              <a:t>AttributeError</a:t>
            </a:r>
            <a:r>
              <a:rPr lang="en-US" sz="1400" dirty="0">
                <a:latin typeface="Consolas" panose="020B0609020204030204" pitchFamily="49" charset="0"/>
              </a:rPr>
              <a:t>: class '</a:t>
            </a:r>
            <a:r>
              <a:rPr lang="en-US" sz="1400" dirty="0" err="1">
                <a:latin typeface="Consolas" panose="020B0609020204030204" pitchFamily="49" charset="0"/>
              </a:rPr>
              <a:t>org.python.modules.math</a:t>
            </a:r>
            <a:r>
              <a:rPr lang="en-US" sz="1400" dirty="0">
                <a:latin typeface="Consolas" panose="020B0609020204030204" pitchFamily="49" charset="0"/>
              </a:rPr>
              <a:t>' has no attribute '</a:t>
            </a:r>
            <a:r>
              <a:rPr lang="en-US" sz="1400" dirty="0" err="1">
                <a:latin typeface="Consolas" panose="020B0609020204030204" pitchFamily="49" charset="0"/>
              </a:rPr>
              <a:t>Fmod</a:t>
            </a:r>
            <a:r>
              <a:rPr lang="en-US" sz="1400" dirty="0">
                <a:latin typeface="Consolas" panose="020B0609020204030204" pitchFamily="49" charset="0"/>
              </a:rPr>
              <a:t>'</a:t>
            </a:r>
          </a:p>
        </p:txBody>
      </p:sp>
      <p:sp>
        <p:nvSpPr>
          <p:cNvPr id="695300" name="AutoShape 4"/>
          <p:cNvSpPr>
            <a:spLocks/>
          </p:cNvSpPr>
          <p:nvPr/>
        </p:nvSpPr>
        <p:spPr bwMode="auto">
          <a:xfrm>
            <a:off x="4867276" y="1924050"/>
            <a:ext cx="264382" cy="1104839"/>
          </a:xfrm>
          <a:prstGeom prst="rightBrace">
            <a:avLst>
              <a:gd name="adj1" fmla="val 49115"/>
              <a:gd name="adj2" fmla="val 50001"/>
            </a:avLst>
          </a:prstGeom>
          <a:noFill/>
          <a:ln w="12700" cap="sq">
            <a:solidFill>
              <a:srgbClr val="0070C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5301" name="Text Box 5"/>
          <p:cNvSpPr txBox="1">
            <a:spLocks noChangeArrowheads="1"/>
          </p:cNvSpPr>
          <p:nvPr/>
        </p:nvSpPr>
        <p:spPr bwMode="auto">
          <a:xfrm>
            <a:off x="5484082" y="2219293"/>
            <a:ext cx="3230520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0070C0"/>
                </a:solidFill>
                <a:latin typeface="+mn-lt"/>
              </a:rPr>
              <a:t>Call Stack (file, line, function)</a:t>
            </a:r>
          </a:p>
        </p:txBody>
      </p:sp>
      <p:sp>
        <p:nvSpPr>
          <p:cNvPr id="695302" name="Text Box 6"/>
          <p:cNvSpPr txBox="1">
            <a:spLocks noChangeArrowheads="1"/>
          </p:cNvSpPr>
          <p:nvPr/>
        </p:nvSpPr>
        <p:spPr bwMode="auto">
          <a:xfrm>
            <a:off x="6248400" y="2736503"/>
            <a:ext cx="2790825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>
              <a:spcBef>
                <a:spcPct val="50000"/>
              </a:spcBef>
              <a:defRPr sz="2000">
                <a:solidFill>
                  <a:schemeClr val="folHlink"/>
                </a:solidFill>
                <a:latin typeface="+mn-lt"/>
              </a:defRPr>
            </a:lvl1pPr>
          </a:lstStyle>
          <a:p>
            <a:r>
              <a:rPr lang="en-US" dirty="0">
                <a:solidFill>
                  <a:srgbClr val="0070C0"/>
                </a:solidFill>
              </a:rPr>
              <a:t>Error Location</a:t>
            </a:r>
          </a:p>
        </p:txBody>
      </p:sp>
      <p:sp>
        <p:nvSpPr>
          <p:cNvPr id="695304" name="Line 8"/>
          <p:cNvSpPr>
            <a:spLocks noChangeShapeType="1"/>
          </p:cNvSpPr>
          <p:nvPr/>
        </p:nvSpPr>
        <p:spPr bwMode="auto">
          <a:xfrm flipH="1">
            <a:off x="5029200" y="2924203"/>
            <a:ext cx="1219199" cy="95311"/>
          </a:xfrm>
          <a:prstGeom prst="line">
            <a:avLst/>
          </a:prstGeom>
          <a:noFill/>
          <a:ln w="12700" cap="sq">
            <a:solidFill>
              <a:srgbClr val="0070C0"/>
            </a:solidFill>
            <a:miter lim="800000"/>
            <a:headEnd type="none" w="sm" len="sm"/>
            <a:tailEnd type="stealth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5307" name="AutoShape 11"/>
          <p:cNvSpPr>
            <a:spLocks/>
          </p:cNvSpPr>
          <p:nvPr/>
        </p:nvSpPr>
        <p:spPr bwMode="auto">
          <a:xfrm rot="5400000">
            <a:off x="1104900" y="2857500"/>
            <a:ext cx="304800" cy="1447800"/>
          </a:xfrm>
          <a:prstGeom prst="rightBrace">
            <a:avLst>
              <a:gd name="adj1" fmla="val 64527"/>
              <a:gd name="adj2" fmla="val 50000"/>
            </a:avLst>
          </a:prstGeom>
          <a:noFill/>
          <a:ln w="12700" cap="sq">
            <a:solidFill>
              <a:srgbClr val="0070C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5308" name="AutoShape 12"/>
          <p:cNvSpPr>
            <a:spLocks/>
          </p:cNvSpPr>
          <p:nvPr/>
        </p:nvSpPr>
        <p:spPr bwMode="auto">
          <a:xfrm rot="5400000">
            <a:off x="4953000" y="838200"/>
            <a:ext cx="304800" cy="5486400"/>
          </a:xfrm>
          <a:prstGeom prst="rightBrace">
            <a:avLst>
              <a:gd name="adj1" fmla="val 68919"/>
              <a:gd name="adj2" fmla="val 50000"/>
            </a:avLst>
          </a:prstGeom>
          <a:noFill/>
          <a:ln w="12700" cap="sq">
            <a:solidFill>
              <a:srgbClr val="0070C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5309" name="Text Box 13"/>
          <p:cNvSpPr txBox="1">
            <a:spLocks noChangeArrowheads="1"/>
          </p:cNvSpPr>
          <p:nvPr/>
        </p:nvSpPr>
        <p:spPr bwMode="auto">
          <a:xfrm>
            <a:off x="647700" y="3752850"/>
            <a:ext cx="15621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>
              <a:spcBef>
                <a:spcPct val="50000"/>
              </a:spcBef>
              <a:defRPr sz="2000">
                <a:solidFill>
                  <a:schemeClr val="folHlink"/>
                </a:solidFill>
                <a:latin typeface="+mn-lt"/>
              </a:defRPr>
            </a:lvl1pPr>
          </a:lstStyle>
          <a:p>
            <a:r>
              <a:rPr lang="en-US" dirty="0">
                <a:solidFill>
                  <a:srgbClr val="0070C0"/>
                </a:solidFill>
              </a:rPr>
              <a:t>Error Type</a:t>
            </a:r>
          </a:p>
        </p:txBody>
      </p:sp>
      <p:sp>
        <p:nvSpPr>
          <p:cNvPr id="695310" name="Text Box 14"/>
          <p:cNvSpPr txBox="1">
            <a:spLocks noChangeArrowheads="1"/>
          </p:cNvSpPr>
          <p:nvPr/>
        </p:nvSpPr>
        <p:spPr bwMode="auto">
          <a:xfrm>
            <a:off x="4152900" y="3733800"/>
            <a:ext cx="2476500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>
              <a:spcBef>
                <a:spcPct val="50000"/>
              </a:spcBef>
              <a:defRPr sz="2000">
                <a:solidFill>
                  <a:srgbClr val="00B0F0"/>
                </a:solidFill>
                <a:latin typeface="+mn-lt"/>
              </a:defRPr>
            </a:lvl1pPr>
          </a:lstStyle>
          <a:p>
            <a:r>
              <a:rPr lang="en-US" dirty="0">
                <a:solidFill>
                  <a:srgbClr val="0070C0"/>
                </a:solidFill>
              </a:rPr>
              <a:t>Error Information</a:t>
            </a:r>
          </a:p>
        </p:txBody>
      </p:sp>
      <p:sp>
        <p:nvSpPr>
          <p:cNvPr id="695311" name="Rectangle 15"/>
          <p:cNvSpPr>
            <a:spLocks noChangeArrowheads="1"/>
          </p:cNvSpPr>
          <p:nvPr/>
        </p:nvSpPr>
        <p:spPr bwMode="auto">
          <a:xfrm>
            <a:off x="533400" y="4343400"/>
            <a:ext cx="8229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If an exception occurs in a script for a state variable or scripted rule within HEC-ResSim, the exception trace will be in the console and compute logs.  And, you may get a message box, too.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The quickest way to locate the exception trace is to scroll to the bottom of the log and then scroll up to locate the error.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br>
              <a:rPr lang="en-US" sz="4000" dirty="0"/>
            </a:br>
            <a:r>
              <a:rPr lang="en-US" dirty="0"/>
              <a:t>Exception Trace Example 2</a:t>
            </a:r>
          </a:p>
        </p:txBody>
      </p:sp>
      <p:sp>
        <p:nvSpPr>
          <p:cNvPr id="6963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229600" cy="2514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sz="1400" dirty="0">
                <a:latin typeface="Consolas" panose="020B0609020204030204" pitchFamily="49" charset="0"/>
              </a:rPr>
              <a:t>Traceback (innermost last):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nsolas" panose="020B0609020204030204" pitchFamily="49" charset="0"/>
              </a:rPr>
              <a:t>  File "test2.py", line 9, in ?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nsolas" panose="020B0609020204030204" pitchFamily="49" charset="0"/>
              </a:rPr>
              <a:t>  File "test2.py", line 6, in main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nsolas" panose="020B0609020204030204" pitchFamily="49" charset="0"/>
              </a:rPr>
              <a:t>  File "T:\\test1.py", line 17, in ?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nsolas" panose="020B0609020204030204" pitchFamily="49" charset="0"/>
              </a:rPr>
              <a:t>  File "T:\\test1.py", line 11, in </a:t>
            </a:r>
            <a:r>
              <a:rPr lang="en-US" sz="1400" dirty="0" err="1">
                <a:latin typeface="Consolas" panose="020B0609020204030204" pitchFamily="49" charset="0"/>
              </a:rPr>
              <a:t>func</a:t>
            </a:r>
            <a:endParaRPr lang="en-US" sz="1400" dirty="0">
              <a:latin typeface="Consolas" panose="020B0609020204030204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nsolas" panose="020B0609020204030204" pitchFamily="49" charset="0"/>
              </a:rPr>
              <a:t>  File "C:\Java\jython-2.1\Lib\shutil.py", line 73, in copy2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latin typeface="Consolas" panose="020B0609020204030204" pitchFamily="49" charset="0"/>
              </a:rPr>
              <a:t>  File "C:\Java\jython-2.1\Lib\shutil.py", line 29, in </a:t>
            </a:r>
            <a:r>
              <a:rPr lang="en-US" sz="1400" dirty="0" err="1">
                <a:latin typeface="Consolas" panose="020B0609020204030204" pitchFamily="49" charset="0"/>
              </a:rPr>
              <a:t>copyfile</a:t>
            </a:r>
            <a:endParaRPr lang="en-US" sz="1400" dirty="0">
              <a:latin typeface="Consolas" panose="020B0609020204030204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sz="1400" dirty="0" err="1">
                <a:latin typeface="Consolas" panose="020B0609020204030204" pitchFamily="49" charset="0"/>
              </a:rPr>
              <a:t>IOError</a:t>
            </a:r>
            <a:r>
              <a:rPr lang="en-US" sz="1400" dirty="0">
                <a:latin typeface="Consolas" panose="020B0609020204030204" pitchFamily="49" charset="0"/>
              </a:rPr>
              <a:t>: File not found - 'T:\another_module.py </a:t>
            </a:r>
            <a:r>
              <a:rPr lang="en-US" sz="1400" dirty="0">
                <a:solidFill>
                  <a:srgbClr val="0070C0"/>
                </a:solidFill>
                <a:latin typeface="+mj-lt"/>
              </a:rPr>
              <a:t>(The filename, directory</a:t>
            </a:r>
          </a:p>
          <a:p>
            <a:pPr>
              <a:buFont typeface="Wingdings" pitchFamily="2" charset="2"/>
              <a:buNone/>
            </a:pPr>
            <a:r>
              <a:rPr lang="en-US" sz="1400" dirty="0">
                <a:solidFill>
                  <a:srgbClr val="0070C0"/>
                </a:solidFill>
                <a:latin typeface="+mj-lt"/>
              </a:rPr>
              <a:t>         name, or volume label syntax is incorrect)</a:t>
            </a:r>
          </a:p>
        </p:txBody>
      </p:sp>
      <p:sp>
        <p:nvSpPr>
          <p:cNvPr id="696333" name="Text Box 13"/>
          <p:cNvSpPr txBox="1">
            <a:spLocks noChangeArrowheads="1"/>
          </p:cNvSpPr>
          <p:nvPr/>
        </p:nvSpPr>
        <p:spPr bwMode="auto">
          <a:xfrm>
            <a:off x="457200" y="4437037"/>
            <a:ext cx="8229600" cy="193899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0070C0"/>
                </a:solidFill>
                <a:latin typeface="+mn-lt"/>
              </a:rPr>
              <a:t>Error Location </a:t>
            </a:r>
            <a:r>
              <a:rPr lang="en-US" dirty="0">
                <a:solidFill>
                  <a:srgbClr val="0070C0"/>
                </a:solidFill>
                <a:latin typeface="+mn-lt"/>
              </a:rPr>
              <a:t>is shutil.py, line 29 in function </a:t>
            </a:r>
            <a:r>
              <a:rPr lang="en-US" dirty="0" err="1">
                <a:solidFill>
                  <a:srgbClr val="0070C0"/>
                </a:solidFill>
                <a:latin typeface="+mn-lt"/>
              </a:rPr>
              <a:t>copyfile</a:t>
            </a:r>
            <a:r>
              <a:rPr lang="en-US" dirty="0">
                <a:solidFill>
                  <a:srgbClr val="0070C0"/>
                </a:solidFill>
                <a:latin typeface="+mn-lt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0070C0"/>
                </a:solidFill>
                <a:latin typeface="+mn-lt"/>
              </a:rPr>
              <a:t>Location in script</a:t>
            </a:r>
            <a:r>
              <a:rPr lang="en-US" dirty="0">
                <a:solidFill>
                  <a:srgbClr val="0070C0"/>
                </a:solidFill>
                <a:latin typeface="+mn-lt"/>
              </a:rPr>
              <a:t> that caused the error is test1.py, line 11 in function </a:t>
            </a:r>
            <a:r>
              <a:rPr lang="en-US" dirty="0" err="1">
                <a:solidFill>
                  <a:srgbClr val="0070C0"/>
                </a:solidFill>
                <a:latin typeface="+mn-lt"/>
              </a:rPr>
              <a:t>func</a:t>
            </a:r>
            <a:r>
              <a:rPr lang="en-US" dirty="0">
                <a:solidFill>
                  <a:srgbClr val="0070C0"/>
                </a:solidFill>
                <a:latin typeface="+mn-lt"/>
              </a:rPr>
              <a:t>.</a:t>
            </a:r>
          </a:p>
          <a:p>
            <a:pPr>
              <a:spcBef>
                <a:spcPct val="50000"/>
              </a:spcBef>
            </a:pPr>
            <a:endParaRPr lang="en-US" dirty="0">
              <a:solidFill>
                <a:srgbClr val="00B0F0"/>
              </a:solidFill>
              <a:latin typeface="+mn-lt"/>
            </a:endParaRPr>
          </a:p>
        </p:txBody>
      </p:sp>
      <p:sp>
        <p:nvSpPr>
          <p:cNvPr id="696336" name="Freeform 16"/>
          <p:cNvSpPr>
            <a:spLocks/>
          </p:cNvSpPr>
          <p:nvPr/>
        </p:nvSpPr>
        <p:spPr bwMode="auto">
          <a:xfrm>
            <a:off x="7162799" y="3497266"/>
            <a:ext cx="1231935" cy="1183809"/>
          </a:xfrm>
          <a:custGeom>
            <a:avLst/>
            <a:gdLst>
              <a:gd name="connsiteX0" fmla="*/ 0 w 9902"/>
              <a:gd name="connsiteY0" fmla="*/ 9421 h 9421"/>
              <a:gd name="connsiteX1" fmla="*/ 8283 w 9902"/>
              <a:gd name="connsiteY1" fmla="*/ 8667 h 9421"/>
              <a:gd name="connsiteX2" fmla="*/ 9876 w 9902"/>
              <a:gd name="connsiteY2" fmla="*/ 2845 h 9421"/>
              <a:gd name="connsiteX3" fmla="*/ 9027 w 9902"/>
              <a:gd name="connsiteY3" fmla="*/ 242 h 9421"/>
              <a:gd name="connsiteX4" fmla="*/ 1440 w 9902"/>
              <a:gd name="connsiteY4" fmla="*/ 98 h 9421"/>
              <a:gd name="connsiteX0" fmla="*/ 0 w 9988"/>
              <a:gd name="connsiteY0" fmla="*/ 9919 h 9919"/>
              <a:gd name="connsiteX1" fmla="*/ 8365 w 9988"/>
              <a:gd name="connsiteY1" fmla="*/ 9119 h 9919"/>
              <a:gd name="connsiteX2" fmla="*/ 9974 w 9988"/>
              <a:gd name="connsiteY2" fmla="*/ 2939 h 9919"/>
              <a:gd name="connsiteX3" fmla="*/ 8045 w 9988"/>
              <a:gd name="connsiteY3" fmla="*/ 314 h 9919"/>
              <a:gd name="connsiteX4" fmla="*/ 1454 w 9988"/>
              <a:gd name="connsiteY4" fmla="*/ 23 h 9919"/>
              <a:gd name="connsiteX0" fmla="*/ 0 w 10148"/>
              <a:gd name="connsiteY0" fmla="*/ 10000 h 10000"/>
              <a:gd name="connsiteX1" fmla="*/ 8911 w 10148"/>
              <a:gd name="connsiteY1" fmla="*/ 9054 h 10000"/>
              <a:gd name="connsiteX2" fmla="*/ 9986 w 10148"/>
              <a:gd name="connsiteY2" fmla="*/ 2963 h 10000"/>
              <a:gd name="connsiteX3" fmla="*/ 8055 w 10148"/>
              <a:gd name="connsiteY3" fmla="*/ 317 h 10000"/>
              <a:gd name="connsiteX4" fmla="*/ 1456 w 10148"/>
              <a:gd name="connsiteY4" fmla="*/ 23 h 10000"/>
              <a:gd name="connsiteX0" fmla="*/ 0 w 10021"/>
              <a:gd name="connsiteY0" fmla="*/ 10000 h 10000"/>
              <a:gd name="connsiteX1" fmla="*/ 8509 w 10021"/>
              <a:gd name="connsiteY1" fmla="*/ 9124 h 10000"/>
              <a:gd name="connsiteX2" fmla="*/ 9986 w 10021"/>
              <a:gd name="connsiteY2" fmla="*/ 2963 h 10000"/>
              <a:gd name="connsiteX3" fmla="*/ 8055 w 10021"/>
              <a:gd name="connsiteY3" fmla="*/ 317 h 10000"/>
              <a:gd name="connsiteX4" fmla="*/ 1456 w 10021"/>
              <a:gd name="connsiteY4" fmla="*/ 2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21" h="10000">
                <a:moveTo>
                  <a:pt x="0" y="10000"/>
                </a:moveTo>
                <a:cubicBezTo>
                  <a:pt x="1397" y="9865"/>
                  <a:pt x="6845" y="10297"/>
                  <a:pt x="8509" y="9124"/>
                </a:cubicBezTo>
                <a:cubicBezTo>
                  <a:pt x="10173" y="7951"/>
                  <a:pt x="10062" y="4431"/>
                  <a:pt x="9986" y="2963"/>
                </a:cubicBezTo>
                <a:cubicBezTo>
                  <a:pt x="9910" y="1495"/>
                  <a:pt x="8716" y="830"/>
                  <a:pt x="8055" y="317"/>
                </a:cubicBezTo>
                <a:cubicBezTo>
                  <a:pt x="7393" y="-197"/>
                  <a:pt x="2107" y="86"/>
                  <a:pt x="1456" y="23"/>
                </a:cubicBezTo>
              </a:path>
            </a:pathLst>
          </a:custGeom>
          <a:noFill/>
          <a:ln w="12700" cap="sq" cmpd="sng">
            <a:solidFill>
              <a:srgbClr val="0070C0"/>
            </a:solidFill>
            <a:prstDash val="solid"/>
            <a:miter lim="800000"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96337" name="Freeform 17"/>
          <p:cNvSpPr>
            <a:spLocks/>
          </p:cNvSpPr>
          <p:nvPr/>
        </p:nvSpPr>
        <p:spPr bwMode="auto">
          <a:xfrm>
            <a:off x="4829176" y="2989547"/>
            <a:ext cx="3966579" cy="2183840"/>
          </a:xfrm>
          <a:custGeom>
            <a:avLst/>
            <a:gdLst>
              <a:gd name="connsiteX0" fmla="*/ 8113 w 9936"/>
              <a:gd name="connsiteY0" fmla="*/ 9756 h 9772"/>
              <a:gd name="connsiteX1" fmla="*/ 8928 w 9936"/>
              <a:gd name="connsiteY1" fmla="*/ 9495 h 9772"/>
              <a:gd name="connsiteX2" fmla="*/ 9744 w 9936"/>
              <a:gd name="connsiteY2" fmla="*/ 7112 h 9772"/>
              <a:gd name="connsiteX3" fmla="*/ 9888 w 9936"/>
              <a:gd name="connsiteY3" fmla="*/ 3368 h 9772"/>
              <a:gd name="connsiteX4" fmla="*/ 9072 w 9936"/>
              <a:gd name="connsiteY4" fmla="*/ 687 h 9772"/>
              <a:gd name="connsiteX5" fmla="*/ 5880 w 9936"/>
              <a:gd name="connsiteY5" fmla="*/ 48 h 9772"/>
              <a:gd name="connsiteX6" fmla="*/ 0 w 9936"/>
              <a:gd name="connsiteY6" fmla="*/ 48 h 9772"/>
              <a:gd name="connsiteX0" fmla="*/ 8165 w 9987"/>
              <a:gd name="connsiteY0" fmla="*/ 9984 h 9984"/>
              <a:gd name="connsiteX1" fmla="*/ 9487 w 9987"/>
              <a:gd name="connsiteY1" fmla="*/ 9340 h 9984"/>
              <a:gd name="connsiteX2" fmla="*/ 9807 w 9987"/>
              <a:gd name="connsiteY2" fmla="*/ 7278 h 9984"/>
              <a:gd name="connsiteX3" fmla="*/ 9952 w 9987"/>
              <a:gd name="connsiteY3" fmla="*/ 3447 h 9984"/>
              <a:gd name="connsiteX4" fmla="*/ 9130 w 9987"/>
              <a:gd name="connsiteY4" fmla="*/ 703 h 9984"/>
              <a:gd name="connsiteX5" fmla="*/ 5918 w 9987"/>
              <a:gd name="connsiteY5" fmla="*/ 49 h 9984"/>
              <a:gd name="connsiteX6" fmla="*/ 0 w 9987"/>
              <a:gd name="connsiteY6" fmla="*/ 49 h 9984"/>
              <a:gd name="connsiteX0" fmla="*/ 8176 w 10029"/>
              <a:gd name="connsiteY0" fmla="*/ 10000 h 10000"/>
              <a:gd name="connsiteX1" fmla="*/ 9499 w 10029"/>
              <a:gd name="connsiteY1" fmla="*/ 9355 h 10000"/>
              <a:gd name="connsiteX2" fmla="*/ 9925 w 10029"/>
              <a:gd name="connsiteY2" fmla="*/ 7365 h 10000"/>
              <a:gd name="connsiteX3" fmla="*/ 9965 w 10029"/>
              <a:gd name="connsiteY3" fmla="*/ 3453 h 10000"/>
              <a:gd name="connsiteX4" fmla="*/ 9142 w 10029"/>
              <a:gd name="connsiteY4" fmla="*/ 704 h 10000"/>
              <a:gd name="connsiteX5" fmla="*/ 5926 w 10029"/>
              <a:gd name="connsiteY5" fmla="*/ 49 h 10000"/>
              <a:gd name="connsiteX6" fmla="*/ 0 w 10029"/>
              <a:gd name="connsiteY6" fmla="*/ 49 h 10000"/>
              <a:gd name="connsiteX0" fmla="*/ 8176 w 10039"/>
              <a:gd name="connsiteY0" fmla="*/ 10000 h 10000"/>
              <a:gd name="connsiteX1" fmla="*/ 9499 w 10039"/>
              <a:gd name="connsiteY1" fmla="*/ 9355 h 10000"/>
              <a:gd name="connsiteX2" fmla="*/ 9925 w 10039"/>
              <a:gd name="connsiteY2" fmla="*/ 7365 h 10000"/>
              <a:gd name="connsiteX3" fmla="*/ 9965 w 10039"/>
              <a:gd name="connsiteY3" fmla="*/ 3453 h 10000"/>
              <a:gd name="connsiteX4" fmla="*/ 9016 w 10039"/>
              <a:gd name="connsiteY4" fmla="*/ 704 h 10000"/>
              <a:gd name="connsiteX5" fmla="*/ 5926 w 10039"/>
              <a:gd name="connsiteY5" fmla="*/ 49 h 10000"/>
              <a:gd name="connsiteX6" fmla="*/ 0 w 10039"/>
              <a:gd name="connsiteY6" fmla="*/ 49 h 10000"/>
              <a:gd name="connsiteX0" fmla="*/ 8176 w 10055"/>
              <a:gd name="connsiteY0" fmla="*/ 10000 h 10000"/>
              <a:gd name="connsiteX1" fmla="*/ 9499 w 10055"/>
              <a:gd name="connsiteY1" fmla="*/ 9355 h 10000"/>
              <a:gd name="connsiteX2" fmla="*/ 9925 w 10055"/>
              <a:gd name="connsiteY2" fmla="*/ 7365 h 10000"/>
              <a:gd name="connsiteX3" fmla="*/ 9986 w 10055"/>
              <a:gd name="connsiteY3" fmla="*/ 4019 h 10000"/>
              <a:gd name="connsiteX4" fmla="*/ 9016 w 10055"/>
              <a:gd name="connsiteY4" fmla="*/ 704 h 10000"/>
              <a:gd name="connsiteX5" fmla="*/ 5926 w 10055"/>
              <a:gd name="connsiteY5" fmla="*/ 49 h 10000"/>
              <a:gd name="connsiteX6" fmla="*/ 0 w 10055"/>
              <a:gd name="connsiteY6" fmla="*/ 49 h 10000"/>
              <a:gd name="connsiteX0" fmla="*/ 8176 w 10072"/>
              <a:gd name="connsiteY0" fmla="*/ 10000 h 10000"/>
              <a:gd name="connsiteX1" fmla="*/ 9499 w 10072"/>
              <a:gd name="connsiteY1" fmla="*/ 9355 h 10000"/>
              <a:gd name="connsiteX2" fmla="*/ 9925 w 10072"/>
              <a:gd name="connsiteY2" fmla="*/ 7365 h 10000"/>
              <a:gd name="connsiteX3" fmla="*/ 10007 w 10072"/>
              <a:gd name="connsiteY3" fmla="*/ 3491 h 10000"/>
              <a:gd name="connsiteX4" fmla="*/ 9016 w 10072"/>
              <a:gd name="connsiteY4" fmla="*/ 704 h 10000"/>
              <a:gd name="connsiteX5" fmla="*/ 5926 w 10072"/>
              <a:gd name="connsiteY5" fmla="*/ 49 h 10000"/>
              <a:gd name="connsiteX6" fmla="*/ 0 w 10072"/>
              <a:gd name="connsiteY6" fmla="*/ 49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72" h="10000">
                <a:moveTo>
                  <a:pt x="8176" y="10000"/>
                </a:moveTo>
                <a:cubicBezTo>
                  <a:pt x="8506" y="9948"/>
                  <a:pt x="9207" y="9794"/>
                  <a:pt x="9499" y="9355"/>
                </a:cubicBezTo>
                <a:cubicBezTo>
                  <a:pt x="9791" y="8916"/>
                  <a:pt x="9840" y="8342"/>
                  <a:pt x="9925" y="7365"/>
                </a:cubicBezTo>
                <a:cubicBezTo>
                  <a:pt x="10010" y="6388"/>
                  <a:pt x="10158" y="4601"/>
                  <a:pt x="10007" y="3491"/>
                </a:cubicBezTo>
                <a:cubicBezTo>
                  <a:pt x="9856" y="2381"/>
                  <a:pt x="9696" y="1278"/>
                  <a:pt x="9016" y="704"/>
                </a:cubicBezTo>
                <a:cubicBezTo>
                  <a:pt x="8336" y="130"/>
                  <a:pt x="7450" y="159"/>
                  <a:pt x="5926" y="49"/>
                </a:cubicBezTo>
                <a:cubicBezTo>
                  <a:pt x="4402" y="-59"/>
                  <a:pt x="1234" y="49"/>
                  <a:pt x="0" y="49"/>
                </a:cubicBezTo>
              </a:path>
            </a:pathLst>
          </a:custGeom>
          <a:noFill/>
          <a:ln w="12700" cap="sq" cmpd="sng">
            <a:solidFill>
              <a:srgbClr val="0070C0"/>
            </a:solidFill>
            <a:prstDash val="solid"/>
            <a:miter lim="800000"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cManus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Manus" id="{F1C6C525-2A1D-494F-9191-DC614EC7F5BF}" vid="{0D24F4AB-6A00-451F-B8A9-215EECD9CE41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on">
  <a:themeElements>
    <a:clrScheme name="Custom 7">
      <a:dk1>
        <a:sysClr val="windowText" lastClr="000000"/>
      </a:dk1>
      <a:lt1>
        <a:srgbClr val="FDF0D0"/>
      </a:lt1>
      <a:dk2>
        <a:srgbClr val="716767"/>
      </a:dk2>
      <a:lt2>
        <a:srgbClr val="EBDDC3"/>
      </a:lt2>
      <a:accent1>
        <a:srgbClr val="E16D6D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548BB7"/>
      </a:accent6>
      <a:hlink>
        <a:srgbClr val="94B6D2"/>
      </a:hlink>
      <a:folHlink>
        <a:srgbClr val="92D050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McManus</Template>
  <TotalTime>26327</TotalTime>
  <Words>2759</Words>
  <Application>Microsoft Office PowerPoint</Application>
  <PresentationFormat>On-screen Show (4:3)</PresentationFormat>
  <Paragraphs>439</Paragraphs>
  <Slides>28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28</vt:i4>
      </vt:variant>
    </vt:vector>
  </HeadingPairs>
  <TitlesOfParts>
    <vt:vector size="41" baseType="lpstr">
      <vt:lpstr>Arial</vt:lpstr>
      <vt:lpstr>Calibri</vt:lpstr>
      <vt:lpstr>Century Gothic</vt:lpstr>
      <vt:lpstr>Consolas</vt:lpstr>
      <vt:lpstr>Tahoma</vt:lpstr>
      <vt:lpstr>Times New Roman</vt:lpstr>
      <vt:lpstr>Wingdings</vt:lpstr>
      <vt:lpstr>Wingdings 2</vt:lpstr>
      <vt:lpstr>Wingdings 3</vt:lpstr>
      <vt:lpstr>McManus</vt:lpstr>
      <vt:lpstr>1_Custom Design</vt:lpstr>
      <vt:lpstr>Custom Design</vt:lpstr>
      <vt:lpstr>Ion</vt:lpstr>
      <vt:lpstr>Scripting HEC-ResSim with Jython</vt:lpstr>
      <vt:lpstr>Topics</vt:lpstr>
      <vt:lpstr>Jython Exceptions  (a.k.a. Error messages)</vt:lpstr>
      <vt:lpstr> Know Your Error Types</vt:lpstr>
      <vt:lpstr>Jython Exception Type Hierarchy</vt:lpstr>
      <vt:lpstr>Java Exception Types</vt:lpstr>
      <vt:lpstr> Reading Exception Traces</vt:lpstr>
      <vt:lpstr> Exception Trace Example 1</vt:lpstr>
      <vt:lpstr> Exception Trace Example 2</vt:lpstr>
      <vt:lpstr> Print It Out</vt:lpstr>
      <vt:lpstr>Print It Out - Examples</vt:lpstr>
      <vt:lpstr>Use of a “debug” variable</vt:lpstr>
      <vt:lpstr> Assert Your Assumptions</vt:lpstr>
      <vt:lpstr> Assertion Example</vt:lpstr>
      <vt:lpstr>Assert Your Assumptions</vt:lpstr>
      <vt:lpstr> Exception Handling – try/except</vt:lpstr>
      <vt:lpstr>Exception Handling – except…</vt:lpstr>
      <vt:lpstr>except Clause Ordering</vt:lpstr>
      <vt:lpstr>Exception Handling – else &amp; finally</vt:lpstr>
      <vt:lpstr>Exception Handler - Framework</vt:lpstr>
      <vt:lpstr>Exception Handler - Example</vt:lpstr>
      <vt:lpstr>PowerPoint Presentation</vt:lpstr>
      <vt:lpstr> Useful Exception Dialogs</vt:lpstr>
      <vt:lpstr> Example - Exception Handler for Python Exceptions</vt:lpstr>
      <vt:lpstr> Python Exception  Handler Dialog Box</vt:lpstr>
      <vt:lpstr> Example - Exception Handler  for Java Exceptions</vt:lpstr>
      <vt:lpstr>Java Exception Handler Dialog Box</vt:lpstr>
      <vt:lpstr>Review</vt:lpstr>
    </vt:vector>
  </TitlesOfParts>
  <Company>Hydrologic Engineering Center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HEC-DSS</dc:title>
  <dc:creator>William Charley</dc:creator>
  <cp:lastModifiedBy>Klipsch, Joan D CIV USARMY CEIWR-HEC (USA)</cp:lastModifiedBy>
  <cp:revision>315</cp:revision>
  <cp:lastPrinted>2000-07-11T23:42:13Z</cp:lastPrinted>
  <dcterms:created xsi:type="dcterms:W3CDTF">1999-10-25T15:39:12Z</dcterms:created>
  <dcterms:modified xsi:type="dcterms:W3CDTF">2021-05-18T15:23:23Z</dcterms:modified>
</cp:coreProperties>
</file>