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247" r:id="rId1"/>
    <p:sldMasterId id="2147484272" r:id="rId2"/>
  </p:sldMasterIdLst>
  <p:notesMasterIdLst>
    <p:notesMasterId r:id="rId22"/>
  </p:notesMasterIdLst>
  <p:handoutMasterIdLst>
    <p:handoutMasterId r:id="rId23"/>
  </p:handoutMasterIdLst>
  <p:sldIdLst>
    <p:sldId id="286" r:id="rId3"/>
    <p:sldId id="292" r:id="rId4"/>
    <p:sldId id="305" r:id="rId5"/>
    <p:sldId id="307" r:id="rId6"/>
    <p:sldId id="306" r:id="rId7"/>
    <p:sldId id="320" r:id="rId8"/>
    <p:sldId id="308" r:id="rId9"/>
    <p:sldId id="309" r:id="rId10"/>
    <p:sldId id="321" r:id="rId11"/>
    <p:sldId id="323" r:id="rId12"/>
    <p:sldId id="318" r:id="rId13"/>
    <p:sldId id="310" r:id="rId14"/>
    <p:sldId id="311" r:id="rId15"/>
    <p:sldId id="312" r:id="rId16"/>
    <p:sldId id="313" r:id="rId17"/>
    <p:sldId id="314" r:id="rId18"/>
    <p:sldId id="319" r:id="rId19"/>
    <p:sldId id="324" r:id="rId20"/>
    <p:sldId id="304" r:id="rId21"/>
  </p:sldIdLst>
  <p:sldSz cx="9144000" cy="6858000" type="screen4x3"/>
  <p:notesSz cx="7010400" cy="9296400"/>
  <p:defaultTextStyle>
    <a:defPPr>
      <a:defRPr lang="en-US"/>
    </a:defPPr>
    <a:lvl1pPr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1pPr>
    <a:lvl2pPr marL="457200"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2pPr>
    <a:lvl3pPr marL="914400"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3pPr>
    <a:lvl4pPr marL="1371600"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4pPr>
    <a:lvl5pPr marL="1828800"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5pPr>
    <a:lvl6pPr marL="2286000" algn="l" defTabSz="914400" rtl="0" eaLnBrk="1" latinLnBrk="0" hangingPunct="1">
      <a:defRPr sz="2400" kern="1200">
        <a:solidFill>
          <a:schemeClr val="tx1"/>
        </a:solidFill>
        <a:latin typeface="Arial" pitchFamily="34" charset="0"/>
        <a:ea typeface="ＭＳ Ｐゴシック" pitchFamily="34" charset="-128"/>
        <a:cs typeface="+mn-cs"/>
      </a:defRPr>
    </a:lvl6pPr>
    <a:lvl7pPr marL="2743200" algn="l" defTabSz="914400" rtl="0" eaLnBrk="1" latinLnBrk="0" hangingPunct="1">
      <a:defRPr sz="2400" kern="1200">
        <a:solidFill>
          <a:schemeClr val="tx1"/>
        </a:solidFill>
        <a:latin typeface="Arial" pitchFamily="34" charset="0"/>
        <a:ea typeface="ＭＳ Ｐゴシック" pitchFamily="34" charset="-128"/>
        <a:cs typeface="+mn-cs"/>
      </a:defRPr>
    </a:lvl7pPr>
    <a:lvl8pPr marL="3200400" algn="l" defTabSz="914400" rtl="0" eaLnBrk="1" latinLnBrk="0" hangingPunct="1">
      <a:defRPr sz="2400" kern="1200">
        <a:solidFill>
          <a:schemeClr val="tx1"/>
        </a:solidFill>
        <a:latin typeface="Arial" pitchFamily="34" charset="0"/>
        <a:ea typeface="ＭＳ Ｐゴシック" pitchFamily="34" charset="-128"/>
        <a:cs typeface="+mn-cs"/>
      </a:defRPr>
    </a:lvl8pPr>
    <a:lvl9pPr marL="3657600" algn="l" defTabSz="914400" rtl="0" eaLnBrk="1" latinLnBrk="0" hangingPunct="1">
      <a:defRPr sz="2400"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F81BD"/>
    <a:srgbClr val="FFFFFF"/>
    <a:srgbClr val="0000FF"/>
    <a:srgbClr val="FCAE3B"/>
    <a:srgbClr val="50771B"/>
    <a:srgbClr val="C19859"/>
    <a:srgbClr val="ECECEC"/>
    <a:srgbClr val="82786F"/>
    <a:srgbClr val="663830"/>
    <a:srgbClr val="3E6682"/>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025" autoAdjust="0"/>
    <p:restoredTop sz="63920" autoAdjust="0"/>
  </p:normalViewPr>
  <p:slideViewPr>
    <p:cSldViewPr snapToGrid="0">
      <p:cViewPr varScale="1">
        <p:scale>
          <a:sx n="68" d="100"/>
          <a:sy n="68" d="100"/>
        </p:scale>
        <p:origin x="533" y="67"/>
      </p:cViewPr>
      <p:guideLst>
        <p:guide orient="horz" pos="2160"/>
        <p:guide pos="2880"/>
      </p:guideLst>
    </p:cSldViewPr>
  </p:slideViewPr>
  <p:outlineViewPr>
    <p:cViewPr>
      <p:scale>
        <a:sx n="33" d="100"/>
        <a:sy n="33" d="100"/>
      </p:scale>
      <p:origin x="0" y="-3043"/>
    </p:cViewPr>
  </p:outlineViewPr>
  <p:notesTextViewPr>
    <p:cViewPr>
      <p:scale>
        <a:sx n="3" d="2"/>
        <a:sy n="3" d="2"/>
      </p:scale>
      <p:origin x="0" y="0"/>
    </p:cViewPr>
  </p:notesText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3177" tIns="46589" rIns="93177" bIns="46589" rtlCol="0"/>
          <a:lstStyle>
            <a:lvl1pPr algn="l">
              <a:defRPr sz="1200">
                <a:latin typeface="Arial" charset="0"/>
                <a:ea typeface="+mn-ea"/>
                <a:cs typeface="+mn-cs"/>
              </a:defRPr>
            </a:lvl1pPr>
          </a:lstStyle>
          <a:p>
            <a:pPr>
              <a:defRPr/>
            </a:pPr>
            <a:endParaRPr lang="en-US" dirty="0"/>
          </a:p>
        </p:txBody>
      </p:sp>
      <p:sp>
        <p:nvSpPr>
          <p:cNvPr id="3" name="Date Placeholder 2"/>
          <p:cNvSpPr>
            <a:spLocks noGrp="1"/>
          </p:cNvSpPr>
          <p:nvPr>
            <p:ph type="dt" sz="quarter" idx="1"/>
          </p:nvPr>
        </p:nvSpPr>
        <p:spPr>
          <a:xfrm>
            <a:off x="3970338" y="0"/>
            <a:ext cx="3038475" cy="465138"/>
          </a:xfrm>
          <a:prstGeom prst="rect">
            <a:avLst/>
          </a:prstGeom>
        </p:spPr>
        <p:txBody>
          <a:bodyPr vert="horz" wrap="square" lIns="93177" tIns="46589" rIns="93177" bIns="46589" numCol="1" anchor="t" anchorCtr="0" compatLnSpc="1">
            <a:prstTxWarp prst="textNoShape">
              <a:avLst/>
            </a:prstTxWarp>
          </a:bodyPr>
          <a:lstStyle>
            <a:lvl1pPr algn="r">
              <a:defRPr sz="1200"/>
            </a:lvl1pPr>
          </a:lstStyle>
          <a:p>
            <a:fld id="{61A2DE62-24B0-4972-852B-4785B8FCBE77}" type="datetimeFigureOut">
              <a:rPr lang="en-US"/>
              <a:pPr/>
              <a:t>5/11/2017</a:t>
            </a:fld>
            <a:endParaRPr lang="en-US" dirty="0"/>
          </a:p>
        </p:txBody>
      </p:sp>
      <p:sp>
        <p:nvSpPr>
          <p:cNvPr id="4" name="Footer Placeholder 3"/>
          <p:cNvSpPr>
            <a:spLocks noGrp="1"/>
          </p:cNvSpPr>
          <p:nvPr>
            <p:ph type="ftr" sz="quarter" idx="2"/>
          </p:nvPr>
        </p:nvSpPr>
        <p:spPr>
          <a:xfrm>
            <a:off x="0" y="8829675"/>
            <a:ext cx="3038475" cy="465138"/>
          </a:xfrm>
          <a:prstGeom prst="rect">
            <a:avLst/>
          </a:prstGeom>
        </p:spPr>
        <p:txBody>
          <a:bodyPr vert="horz" lIns="93177" tIns="46589" rIns="93177" bIns="46589" rtlCol="0" anchor="b"/>
          <a:lstStyle>
            <a:lvl1pPr algn="l">
              <a:defRPr sz="1200">
                <a:latin typeface="Arial" charset="0"/>
                <a:ea typeface="+mn-ea"/>
                <a:cs typeface="+mn-cs"/>
              </a:defRPr>
            </a:lvl1pPr>
          </a:lstStyle>
          <a:p>
            <a:pPr>
              <a:defRPr/>
            </a:pPr>
            <a:endParaRPr lang="en-US" dirty="0"/>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wrap="square" lIns="93177" tIns="46589" rIns="93177" bIns="46589" numCol="1" anchor="b" anchorCtr="0" compatLnSpc="1">
            <a:prstTxWarp prst="textNoShape">
              <a:avLst/>
            </a:prstTxWarp>
          </a:bodyPr>
          <a:lstStyle>
            <a:lvl1pPr algn="r">
              <a:defRPr sz="1200"/>
            </a:lvl1pPr>
          </a:lstStyle>
          <a:p>
            <a:fld id="{603F1684-B626-4C74-9731-CBE8CE5003E4}" type="slidenum">
              <a:rPr lang="en-US"/>
              <a:pPr/>
              <a:t>‹#›</a:t>
            </a:fld>
            <a:endParaRPr lang="en-US" dirty="0"/>
          </a:p>
        </p:txBody>
      </p:sp>
    </p:spTree>
    <p:extLst>
      <p:ext uri="{BB962C8B-B14F-4D97-AF65-F5344CB8AC3E}">
        <p14:creationId xmlns:p14="http://schemas.microsoft.com/office/powerpoint/2010/main" val="362965369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3177" tIns="46589" rIns="93177" bIns="46589" rtlCol="0"/>
          <a:lstStyle>
            <a:lvl1pPr algn="l">
              <a:defRPr sz="1200">
                <a:latin typeface="Arial" charset="0"/>
                <a:ea typeface="+mn-ea"/>
                <a:cs typeface="+mn-cs"/>
              </a:defRPr>
            </a:lvl1pPr>
          </a:lstStyle>
          <a:p>
            <a:pPr>
              <a:defRPr/>
            </a:pPr>
            <a:endParaRPr lang="en-US" dirty="0"/>
          </a:p>
        </p:txBody>
      </p:sp>
      <p:sp>
        <p:nvSpPr>
          <p:cNvPr id="3" name="Date Placeholder 2"/>
          <p:cNvSpPr>
            <a:spLocks noGrp="1"/>
          </p:cNvSpPr>
          <p:nvPr>
            <p:ph type="dt" idx="1"/>
          </p:nvPr>
        </p:nvSpPr>
        <p:spPr>
          <a:xfrm>
            <a:off x="3970338" y="0"/>
            <a:ext cx="3038475" cy="465138"/>
          </a:xfrm>
          <a:prstGeom prst="rect">
            <a:avLst/>
          </a:prstGeom>
        </p:spPr>
        <p:txBody>
          <a:bodyPr vert="horz" wrap="square" lIns="93177" tIns="46589" rIns="93177" bIns="46589" numCol="1" anchor="t" anchorCtr="0" compatLnSpc="1">
            <a:prstTxWarp prst="textNoShape">
              <a:avLst/>
            </a:prstTxWarp>
          </a:bodyPr>
          <a:lstStyle>
            <a:lvl1pPr algn="r">
              <a:defRPr sz="1200"/>
            </a:lvl1pPr>
          </a:lstStyle>
          <a:p>
            <a:fld id="{9ADC5788-3AFA-4451-BC67-BFEEAB944D67}" type="datetimeFigureOut">
              <a:rPr lang="en-US"/>
              <a:pPr/>
              <a:t>5/11/2017</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pPr lvl="0"/>
            <a:endParaRPr lang="en-US" noProof="0" dirty="0" smtClean="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3177" tIns="46589" rIns="93177" bIns="46589" rtlCol="0">
            <a:normAutofit/>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6" name="Footer Placeholder 5"/>
          <p:cNvSpPr>
            <a:spLocks noGrp="1"/>
          </p:cNvSpPr>
          <p:nvPr>
            <p:ph type="ftr" sz="quarter" idx="4"/>
          </p:nvPr>
        </p:nvSpPr>
        <p:spPr>
          <a:xfrm>
            <a:off x="0" y="8829675"/>
            <a:ext cx="3038475" cy="465138"/>
          </a:xfrm>
          <a:prstGeom prst="rect">
            <a:avLst/>
          </a:prstGeom>
        </p:spPr>
        <p:txBody>
          <a:bodyPr vert="horz" lIns="93177" tIns="46589" rIns="93177" bIns="46589" rtlCol="0" anchor="b"/>
          <a:lstStyle>
            <a:lvl1pPr algn="l">
              <a:defRPr sz="1200">
                <a:latin typeface="Arial" charset="0"/>
                <a:ea typeface="+mn-ea"/>
                <a:cs typeface="+mn-cs"/>
              </a:defRPr>
            </a:lvl1pPr>
          </a:lstStyle>
          <a:p>
            <a:pPr>
              <a:defRPr/>
            </a:pPr>
            <a:endParaRPr lang="en-US" dirty="0"/>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wrap="square" lIns="93177" tIns="46589" rIns="93177" bIns="46589" numCol="1" anchor="b" anchorCtr="0" compatLnSpc="1">
            <a:prstTxWarp prst="textNoShape">
              <a:avLst/>
            </a:prstTxWarp>
          </a:bodyPr>
          <a:lstStyle>
            <a:lvl1pPr algn="r">
              <a:defRPr sz="1200"/>
            </a:lvl1pPr>
          </a:lstStyle>
          <a:p>
            <a:fld id="{06A0A3C6-4E22-46FB-836F-CA2C48EC4DC1}" type="slidenum">
              <a:rPr lang="en-US"/>
              <a:pPr/>
              <a:t>‹#›</a:t>
            </a:fld>
            <a:endParaRPr lang="en-US" dirty="0"/>
          </a:p>
        </p:txBody>
      </p:sp>
    </p:spTree>
    <p:extLst>
      <p:ext uri="{BB962C8B-B14F-4D97-AF65-F5344CB8AC3E}">
        <p14:creationId xmlns:p14="http://schemas.microsoft.com/office/powerpoint/2010/main" val="2040337041"/>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pitchFamily="34"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Arial" pitchFamily="34"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6A0A3C6-4E22-46FB-836F-CA2C48EC4DC1}" type="slidenum">
              <a:rPr lang="en-US" smtClean="0"/>
              <a:pPr/>
              <a:t>1</a:t>
            </a:fld>
            <a:endParaRPr lang="en-US" dirty="0"/>
          </a:p>
        </p:txBody>
      </p:sp>
    </p:spTree>
    <p:extLst>
      <p:ext uri="{BB962C8B-B14F-4D97-AF65-F5344CB8AC3E}">
        <p14:creationId xmlns:p14="http://schemas.microsoft.com/office/powerpoint/2010/main" val="25604974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CF69EBB-9AD8-4BCC-899E-366B9E44637E}" type="slidenum">
              <a:rPr lang="en-US" smtClean="0"/>
              <a:pPr/>
              <a:t>10</a:t>
            </a:fld>
            <a:endParaRPr lang="en-US" dirty="0"/>
          </a:p>
        </p:txBody>
      </p:sp>
    </p:spTree>
    <p:extLst>
      <p:ext uri="{BB962C8B-B14F-4D97-AF65-F5344CB8AC3E}">
        <p14:creationId xmlns:p14="http://schemas.microsoft.com/office/powerpoint/2010/main" val="12495036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6A0A3C6-4E22-46FB-836F-CA2C48EC4DC1}" type="slidenum">
              <a:rPr lang="en-US" smtClean="0"/>
              <a:pPr/>
              <a:t>11</a:t>
            </a:fld>
            <a:endParaRPr lang="en-US" dirty="0"/>
          </a:p>
        </p:txBody>
      </p:sp>
    </p:spTree>
    <p:extLst>
      <p:ext uri="{BB962C8B-B14F-4D97-AF65-F5344CB8AC3E}">
        <p14:creationId xmlns:p14="http://schemas.microsoft.com/office/powerpoint/2010/main" val="39699093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Using the hydrologic routing model you developed and the local</a:t>
            </a:r>
            <a:r>
              <a:rPr lang="en-US" baseline="0" dirty="0" smtClean="0"/>
              <a:t> flow record you develop to generate the unregulated record you can develop a suite of inflow hydrographs for each recurrence interval that when routed and combined downstream match the volumes generated by your unregulated volume frequency analysis at your downstream point of interest. </a:t>
            </a:r>
            <a:endParaRPr lang="en-US" dirty="0" smtClean="0"/>
          </a:p>
          <a:p>
            <a:endParaRPr lang="en-US" dirty="0" smtClean="0"/>
          </a:p>
          <a:p>
            <a:r>
              <a:rPr lang="en-US" dirty="0" smtClean="0"/>
              <a:t>Use at least</a:t>
            </a:r>
            <a:r>
              <a:rPr lang="en-US" baseline="0" dirty="0" smtClean="0"/>
              <a:t> 3 events as pattern events to generate these balanced, by volume hydrographs downstream. </a:t>
            </a:r>
          </a:p>
          <a:p>
            <a:endParaRPr lang="en-US" baseline="0" dirty="0" smtClean="0"/>
          </a:p>
          <a:p>
            <a:r>
              <a:rPr lang="en-US" baseline="0" dirty="0" smtClean="0"/>
              <a:t>Look for unimodal events, try to ensure that the events you select represent the flow distributions that could potentially be expected for an extreme event. Look at the largest events in the basin. For example in this case Bois de Sioux dominated vs Otter Tail dominated vs equal distribution of flow</a:t>
            </a:r>
          </a:p>
          <a:p>
            <a:endParaRPr lang="en-US" baseline="0" dirty="0" smtClean="0"/>
          </a:p>
          <a:p>
            <a:r>
              <a:rPr lang="en-US" baseline="0" dirty="0" smtClean="0"/>
              <a:t>Sensitive to pattern event  you select</a:t>
            </a:r>
          </a:p>
          <a:p>
            <a:endParaRPr lang="en-US" baseline="0" dirty="0" smtClean="0"/>
          </a:p>
          <a:p>
            <a:r>
              <a:rPr lang="en-US" baseline="0" dirty="0" smtClean="0"/>
              <a:t>Display spreadsheet you use to develop a match</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5CF69EBB-9AD8-4BCC-899E-366B9E44637E}" type="slidenum">
              <a:rPr lang="en-US" smtClean="0"/>
              <a:pPr/>
              <a:t>12</a:t>
            </a:fld>
            <a:endParaRPr lang="en-US" dirty="0"/>
          </a:p>
        </p:txBody>
      </p:sp>
    </p:spTree>
    <p:extLst>
      <p:ext uri="{BB962C8B-B14F-4D97-AF65-F5344CB8AC3E}">
        <p14:creationId xmlns:p14="http://schemas.microsoft.com/office/powerpoint/2010/main" val="25390683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You can use the inflow Multiplier option in Res</a:t>
            </a:r>
            <a:r>
              <a:rPr lang="en-US" baseline="0" dirty="0" smtClean="0"/>
              <a:t>Sim or the Ratio option in HMS to ratio up inflow and local flow hydrographs uniformly</a:t>
            </a:r>
          </a:p>
          <a:p>
            <a:endParaRPr lang="en-US" baseline="0" dirty="0" smtClean="0"/>
          </a:p>
          <a:p>
            <a:r>
              <a:rPr lang="en-US" baseline="0" dirty="0" smtClean="0"/>
              <a:t>In the alternative editor in HEC-ResSIM</a:t>
            </a:r>
          </a:p>
          <a:p>
            <a:r>
              <a:rPr lang="en-US" baseline="0" dirty="0" smtClean="0"/>
              <a:t>In the simulation runs editor in HMS</a:t>
            </a:r>
            <a:endParaRPr lang="en-US" dirty="0"/>
          </a:p>
        </p:txBody>
      </p:sp>
      <p:sp>
        <p:nvSpPr>
          <p:cNvPr id="4" name="Slide Number Placeholder 3"/>
          <p:cNvSpPr>
            <a:spLocks noGrp="1"/>
          </p:cNvSpPr>
          <p:nvPr>
            <p:ph type="sldNum" sz="quarter" idx="10"/>
          </p:nvPr>
        </p:nvSpPr>
        <p:spPr/>
        <p:txBody>
          <a:bodyPr/>
          <a:lstStyle/>
          <a:p>
            <a:fld id="{5CF69EBB-9AD8-4BCC-899E-366B9E44637E}" type="slidenum">
              <a:rPr lang="en-US" smtClean="0"/>
              <a:pPr/>
              <a:t>13</a:t>
            </a:fld>
            <a:endParaRPr lang="en-US" dirty="0"/>
          </a:p>
        </p:txBody>
      </p:sp>
    </p:spTree>
    <p:extLst>
      <p:ext uri="{BB962C8B-B14F-4D97-AF65-F5344CB8AC3E}">
        <p14:creationId xmlns:p14="http://schemas.microsoft.com/office/powerpoint/2010/main" val="36243999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dirty="0" smtClean="0"/>
              <a:t>Route the Input hydrographs representative of a given recurrence interval through a regulated HEC-ResSIM model</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dirty="0" smtClean="0"/>
          </a:p>
          <a:p>
            <a:r>
              <a:rPr lang="en-US" sz="2000" dirty="0" smtClean="0"/>
              <a:t>Determine:</a:t>
            </a:r>
          </a:p>
          <a:p>
            <a:pPr lvl="1"/>
            <a:r>
              <a:rPr lang="en-US" sz="1600" dirty="0" smtClean="0"/>
              <a:t> The resulting Regulated peak at downstream point of interest = Synthetic Regulated Peak flow at recurrence interval  used to anchor the annual instantaneous peak flow frequency curve</a:t>
            </a:r>
          </a:p>
          <a:p>
            <a:endParaRPr lang="en-US" sz="1600" dirty="0" smtClean="0"/>
          </a:p>
          <a:p>
            <a:r>
              <a:rPr lang="en-US" sz="1600" dirty="0" smtClean="0"/>
              <a:t>The resulting highest 3-day, 7-day,15-day and 30-day average flow from the resulting hydrograph to anchor the volume frequency curves </a:t>
            </a:r>
            <a:r>
              <a:rPr lang="en-US" sz="2000" dirty="0" smtClean="0"/>
              <a:t>Based on the Assumption that the Input hydrographs for the unregulated condition are equivalent to the Input hydrographs for the regulated condition</a:t>
            </a:r>
          </a:p>
          <a:p>
            <a:endParaRPr lang="en-US" sz="2000" dirty="0" smtClean="0"/>
          </a:p>
          <a:p>
            <a:pPr lvl="1">
              <a:buFont typeface="Courier New" panose="02070309020205020404" pitchFamily="49" charset="0"/>
              <a:buChar char="o"/>
            </a:pPr>
            <a:r>
              <a:rPr lang="en-US" sz="2000" dirty="0" smtClean="0"/>
              <a:t>Input hydrograph for a given probability of exceedence are the same for the unregulated and regulated condition</a:t>
            </a:r>
          </a:p>
          <a:p>
            <a:pPr lvl="1">
              <a:buFont typeface="Courier New" panose="02070309020205020404" pitchFamily="49" charset="0"/>
              <a:buChar char="o"/>
            </a:pPr>
            <a:r>
              <a:rPr lang="en-US" sz="2000" dirty="0" smtClean="0"/>
              <a:t>The pattern events used represent the hydrologic response to a given synthetic event</a:t>
            </a:r>
          </a:p>
          <a:p>
            <a:endParaRPr lang="en-US" sz="2000" dirty="0" smtClean="0"/>
          </a:p>
          <a:p>
            <a:endParaRPr lang="en-US" sz="2000" dirty="0" smtClean="0"/>
          </a:p>
          <a:p>
            <a:r>
              <a:rPr lang="en-US" sz="2000" dirty="0" smtClean="0"/>
              <a:t>Note that Input hydrographs do not represent coincident peaks on Tributaries</a:t>
            </a:r>
          </a:p>
          <a:p>
            <a:pPr lvl="1"/>
            <a:endParaRPr lang="en-US" sz="1600" dirty="0" smtClean="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dirty="0" smtClean="0"/>
          </a:p>
          <a:p>
            <a:endParaRPr lang="en-US" dirty="0"/>
          </a:p>
        </p:txBody>
      </p:sp>
      <p:sp>
        <p:nvSpPr>
          <p:cNvPr id="4" name="Slide Number Placeholder 3"/>
          <p:cNvSpPr>
            <a:spLocks noGrp="1"/>
          </p:cNvSpPr>
          <p:nvPr>
            <p:ph type="sldNum" sz="quarter" idx="10"/>
          </p:nvPr>
        </p:nvSpPr>
        <p:spPr/>
        <p:txBody>
          <a:bodyPr/>
          <a:lstStyle/>
          <a:p>
            <a:fld id="{5CF69EBB-9AD8-4BCC-899E-366B9E44637E}" type="slidenum">
              <a:rPr lang="en-US" smtClean="0"/>
              <a:pPr/>
              <a:t>14</a:t>
            </a:fld>
            <a:endParaRPr lang="en-US" dirty="0"/>
          </a:p>
        </p:txBody>
      </p:sp>
    </p:spTree>
    <p:extLst>
      <p:ext uri="{BB962C8B-B14F-4D97-AF65-F5344CB8AC3E}">
        <p14:creationId xmlns:p14="http://schemas.microsoft.com/office/powerpoint/2010/main" val="141738296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6A0A3C6-4E22-46FB-836F-CA2C48EC4DC1}" type="slidenum">
              <a:rPr lang="en-US" smtClean="0"/>
              <a:pPr/>
              <a:t>15</a:t>
            </a:fld>
            <a:endParaRPr lang="en-US" dirty="0"/>
          </a:p>
        </p:txBody>
      </p:sp>
    </p:spTree>
    <p:extLst>
      <p:ext uri="{BB962C8B-B14F-4D97-AF65-F5344CB8AC3E}">
        <p14:creationId xmlns:p14="http://schemas.microsoft.com/office/powerpoint/2010/main" val="12791257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CF69EBB-9AD8-4BCC-899E-366B9E44637E}" type="slidenum">
              <a:rPr lang="en-US" smtClean="0"/>
              <a:pPr/>
              <a:t>16</a:t>
            </a:fld>
            <a:endParaRPr lang="en-US" dirty="0"/>
          </a:p>
        </p:txBody>
      </p:sp>
    </p:spTree>
    <p:extLst>
      <p:ext uri="{BB962C8B-B14F-4D97-AF65-F5344CB8AC3E}">
        <p14:creationId xmlns:p14="http://schemas.microsoft.com/office/powerpoint/2010/main" val="319051832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Options</a:t>
            </a:r>
            <a:r>
              <a:rPr lang="en-US" baseline="0" dirty="0" smtClean="0"/>
              <a:t> Tab allows you to enter the frequency ordinates you want to use to define your curve</a:t>
            </a:r>
            <a:endParaRPr lang="en-US" dirty="0"/>
          </a:p>
        </p:txBody>
      </p:sp>
      <p:sp>
        <p:nvSpPr>
          <p:cNvPr id="4" name="Slide Number Placeholder 3"/>
          <p:cNvSpPr>
            <a:spLocks noGrp="1"/>
          </p:cNvSpPr>
          <p:nvPr>
            <p:ph type="sldNum" sz="quarter" idx="10"/>
          </p:nvPr>
        </p:nvSpPr>
        <p:spPr/>
        <p:txBody>
          <a:bodyPr/>
          <a:lstStyle/>
          <a:p>
            <a:fld id="{06A0A3C6-4E22-46FB-836F-CA2C48EC4DC1}" type="slidenum">
              <a:rPr lang="en-US" smtClean="0"/>
              <a:pPr/>
              <a:t>17</a:t>
            </a:fld>
            <a:endParaRPr lang="en-US" dirty="0"/>
          </a:p>
        </p:txBody>
      </p:sp>
    </p:spTree>
    <p:extLst>
      <p:ext uri="{BB962C8B-B14F-4D97-AF65-F5344CB8AC3E}">
        <p14:creationId xmlns:p14="http://schemas.microsoft.com/office/powerpoint/2010/main" val="337707539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6A0A3C6-4E22-46FB-836F-CA2C48EC4DC1}" type="slidenum">
              <a:rPr lang="en-US" smtClean="0"/>
              <a:pPr/>
              <a:t>19</a:t>
            </a:fld>
            <a:endParaRPr lang="en-US" dirty="0"/>
          </a:p>
        </p:txBody>
      </p:sp>
    </p:spTree>
    <p:extLst>
      <p:ext uri="{BB962C8B-B14F-4D97-AF65-F5344CB8AC3E}">
        <p14:creationId xmlns:p14="http://schemas.microsoft.com/office/powerpoint/2010/main" val="15326299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6A0A3C6-4E22-46FB-836F-CA2C48EC4DC1}" type="slidenum">
              <a:rPr lang="en-US" smtClean="0"/>
              <a:pPr/>
              <a:t>2</a:t>
            </a:fld>
            <a:endParaRPr lang="en-US" dirty="0"/>
          </a:p>
        </p:txBody>
      </p:sp>
    </p:spTree>
    <p:extLst>
      <p:ext uri="{BB962C8B-B14F-4D97-AF65-F5344CB8AC3E}">
        <p14:creationId xmlns:p14="http://schemas.microsoft.com/office/powerpoint/2010/main" val="36616285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dirty="0" smtClean="0"/>
              <a:t>Reliable</a:t>
            </a:r>
            <a:r>
              <a:rPr lang="en-US" baseline="0" dirty="0" smtClean="0"/>
              <a:t> estimation of peak streamflow is an essential element of water resources planning</a:t>
            </a:r>
            <a:endParaRPr lang="en-US" dirty="0" smtClean="0"/>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dirty="0" smtClean="0"/>
              <a:t>A flow-frequency relationship is</a:t>
            </a:r>
            <a:r>
              <a:rPr lang="en-US" baseline="0" dirty="0" smtClean="0"/>
              <a:t> a relationship between flow magnitude and exceedance probability that gives you insight into the l</a:t>
            </a:r>
            <a:r>
              <a:rPr lang="en-US" dirty="0" smtClean="0"/>
              <a:t>ikelihood of a given discharge occurring. They are used to predict flood risk for sites</a:t>
            </a:r>
            <a:r>
              <a:rPr lang="en-US" baseline="0" dirty="0" smtClean="0"/>
              <a:t> along a river. </a:t>
            </a:r>
            <a:endParaRPr lang="en-US" dirty="0" smtClean="0"/>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dirty="0" smtClean="0"/>
              <a:t>The results of flow-frequency analysis are needed for Risk Management, floodplain</a:t>
            </a:r>
            <a:r>
              <a:rPr lang="en-US" baseline="0" dirty="0" smtClean="0"/>
              <a:t> mapping, watershed management, and to aid in the design of dams, bridges, culverts and flood risk management projects </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baseline="0" dirty="0" smtClean="0"/>
              <a:t>It is a probability distribution for the largest flow in any year</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baseline="0" dirty="0" smtClean="0"/>
              <a:t>USACE software for Computing Flow-frequency Analysis: Hydrologic Engineering Center’s Statistical Software Package v2.1 (HEC-SSP) – nonproprietary software available at: http://www.hec.usace.army.mil/software/hec-ssp/</a:t>
            </a:r>
            <a:endParaRPr lang="en-US" dirty="0" smtClean="0"/>
          </a:p>
          <a:p>
            <a:endParaRPr lang="en-US" dirty="0"/>
          </a:p>
        </p:txBody>
      </p:sp>
      <p:sp>
        <p:nvSpPr>
          <p:cNvPr id="4" name="Slide Number Placeholder 3"/>
          <p:cNvSpPr>
            <a:spLocks noGrp="1"/>
          </p:cNvSpPr>
          <p:nvPr>
            <p:ph type="sldNum" sz="quarter" idx="10"/>
          </p:nvPr>
        </p:nvSpPr>
        <p:spPr/>
        <p:txBody>
          <a:bodyPr/>
          <a:lstStyle/>
          <a:p>
            <a:fld id="{06A0A3C6-4E22-46FB-836F-CA2C48EC4DC1}" type="slidenum">
              <a:rPr lang="en-US" smtClean="0"/>
              <a:pPr/>
              <a:t>3</a:t>
            </a:fld>
            <a:endParaRPr lang="en-US" dirty="0"/>
          </a:p>
        </p:txBody>
      </p:sp>
    </p:spTree>
    <p:extLst>
      <p:ext uri="{BB962C8B-B14F-4D97-AF65-F5344CB8AC3E}">
        <p14:creationId xmlns:p14="http://schemas.microsoft.com/office/powerpoint/2010/main" val="36638494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i="0" dirty="0" smtClean="0"/>
              <a:t>In general if there is not an identifiable reason for carrying out a graphical analysis an analytical curve should be generated. The USACE recommend carrying out analytical</a:t>
            </a:r>
            <a:r>
              <a:rPr lang="en-US" i="0" baseline="0" dirty="0" smtClean="0"/>
              <a:t> flow-frequency analysis in accordance to Bulletin 17B- we are currently transitioning to Bulletin 17C.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i="0" baseline="0" dirty="0" smtClean="0"/>
          </a:p>
          <a:p>
            <a:pPr marL="0" marR="0" lvl="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I would default to applying an analytical distribution unless you strongly feel that the model is not a good representation of the data or is not providing a conservative estimate of flood values of interest (falls well below 1% event for FIS studies) because applying an analytical distribution gives you automatic insight into the extremes, is reproducible and is the most widely accepted method for generating flow-frequency analysis</a:t>
            </a:r>
            <a:endParaRPr lang="en-US" dirty="0" smtClean="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i="0" baseline="0" dirty="0" smtClean="0"/>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smtClean="0"/>
              <a:t>The statistical model that you select</a:t>
            </a:r>
            <a:r>
              <a:rPr lang="en-US" baseline="0" dirty="0" smtClean="0"/>
              <a:t> whether that be LP3 or EMA must be able to represent the data you are analyzing </a:t>
            </a:r>
          </a:p>
          <a:p>
            <a:pPr>
              <a:buNone/>
            </a:pPr>
            <a:endParaRPr lang="en-US" b="1" baseline="0" dirty="0" smtClean="0"/>
          </a:p>
          <a:p>
            <a:pPr>
              <a:buNone/>
            </a:pPr>
            <a:r>
              <a:rPr lang="en-US" b="1" dirty="0" smtClean="0"/>
              <a:t>EM 1110-2-1417</a:t>
            </a:r>
          </a:p>
          <a:p>
            <a:pPr>
              <a:buNone/>
            </a:pPr>
            <a:r>
              <a:rPr lang="en-US" sz="800" dirty="0" smtClean="0"/>
              <a:t> </a:t>
            </a:r>
          </a:p>
          <a:p>
            <a:r>
              <a:rPr lang="en-US" i="1" dirty="0" smtClean="0"/>
              <a:t>"A  frequency  distribution  is  selected  because  it models well the data that are observed [...] the reliability of frequency estimates depends on  how well the proposed model represents the parent population. The fit can be tested indirectly with a simple graphical comparison of the fitted model and the sample”</a:t>
            </a:r>
          </a:p>
          <a:p>
            <a:pPr>
              <a:buNone/>
            </a:pPr>
            <a:r>
              <a:rPr lang="en-US" sz="800" dirty="0" smtClean="0"/>
              <a:t> </a:t>
            </a:r>
          </a:p>
          <a:p>
            <a:pPr>
              <a:buNone/>
            </a:pPr>
            <a:r>
              <a:rPr lang="en-US" b="1" dirty="0" smtClean="0"/>
              <a:t>EM 1110-2-1415</a:t>
            </a:r>
          </a:p>
          <a:p>
            <a:pPr>
              <a:buNone/>
            </a:pPr>
            <a:endParaRPr lang="en-US" b="1" dirty="0" smtClean="0"/>
          </a:p>
          <a:p>
            <a:pPr>
              <a:buNone/>
            </a:pPr>
            <a:r>
              <a:rPr lang="en-US" dirty="0" smtClean="0"/>
              <a:t>Analytical Distributions should not be applied where the sample cannot be adequately fitted by a statistical model like Log Pearson Type III. Situations where an analytical distribution is typically not appropriate:</a:t>
            </a:r>
          </a:p>
          <a:p>
            <a:pPr>
              <a:buNone/>
            </a:pPr>
            <a:endParaRPr lang="en-US" dirty="0" smtClean="0"/>
          </a:p>
          <a:p>
            <a:pPr>
              <a:buFont typeface="Arial" pitchFamily="34" charset="0"/>
              <a:buChar char="•"/>
            </a:pPr>
            <a:r>
              <a:rPr lang="en-US" dirty="0" smtClean="0"/>
              <a:t>  Downstream of a Significant Reservoir Project</a:t>
            </a:r>
          </a:p>
          <a:p>
            <a:pPr>
              <a:buFont typeface="Arial" pitchFamily="34" charset="0"/>
              <a:buChar char="•"/>
            </a:pPr>
            <a:r>
              <a:rPr lang="en-US" dirty="0" smtClean="0"/>
              <a:t>  Downstream of a Significant natural, Breakout Flow Area</a:t>
            </a:r>
          </a:p>
          <a:p>
            <a:pPr>
              <a:buFont typeface="Arial" pitchFamily="34" charset="0"/>
              <a:buChar char="•"/>
            </a:pPr>
            <a:r>
              <a:rPr lang="en-US" dirty="0" smtClean="0"/>
              <a:t>  Downstream of a Highly Urban Area</a:t>
            </a:r>
          </a:p>
          <a:p>
            <a:endParaRPr lang="en-US" dirty="0" smtClean="0"/>
          </a:p>
          <a:p>
            <a:r>
              <a:rPr lang="en-US" dirty="0" smtClean="0"/>
              <a:t>In these cases you have to</a:t>
            </a:r>
            <a:r>
              <a:rPr lang="en-US" baseline="0" dirty="0" smtClean="0"/>
              <a:t> use a graphical distribution </a:t>
            </a:r>
          </a:p>
          <a:p>
            <a:endParaRPr lang="en-US" baseline="0" dirty="0" smtClean="0"/>
          </a:p>
          <a:p>
            <a:r>
              <a:rPr lang="en-US" baseline="0" dirty="0" smtClean="0"/>
              <a:t>Graphical analysis involves fitting a curve by hand to observed data plotted on probability paper. </a:t>
            </a:r>
            <a:endParaRPr lang="en-US" dirty="0" smtClean="0"/>
          </a:p>
          <a:p>
            <a:endParaRPr lang="en-US" baseline="0" dirty="0" smtClean="0"/>
          </a:p>
        </p:txBody>
      </p:sp>
      <p:sp>
        <p:nvSpPr>
          <p:cNvPr id="4" name="Slide Number Placeholder 3"/>
          <p:cNvSpPr>
            <a:spLocks noGrp="1"/>
          </p:cNvSpPr>
          <p:nvPr>
            <p:ph type="sldNum" sz="quarter" idx="10"/>
          </p:nvPr>
        </p:nvSpPr>
        <p:spPr/>
        <p:txBody>
          <a:bodyPr/>
          <a:lstStyle/>
          <a:p>
            <a:fld id="{5CF69EBB-9AD8-4BCC-899E-366B9E44637E}" type="slidenum">
              <a:rPr lang="en-US" smtClean="0"/>
              <a:pPr/>
              <a:t>4</a:t>
            </a:fld>
            <a:endParaRPr lang="en-US" dirty="0"/>
          </a:p>
        </p:txBody>
      </p:sp>
    </p:spTree>
    <p:extLst>
      <p:ext uri="{BB962C8B-B14F-4D97-AF65-F5344CB8AC3E}">
        <p14:creationId xmlns:p14="http://schemas.microsoft.com/office/powerpoint/2010/main" val="15846731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-Most</a:t>
            </a:r>
            <a:r>
              <a:rPr lang="en-US" baseline="0" dirty="0" smtClean="0"/>
              <a:t> USGS streamflow gage sites have less than 100 years of annual peak flow data available. </a:t>
            </a:r>
          </a:p>
          <a:p>
            <a:r>
              <a:rPr lang="en-US" baseline="0" dirty="0" smtClean="0"/>
              <a:t>-We are interested in defining flow-frequencies for events with probabilities of exceedance of 1% and less.</a:t>
            </a:r>
          </a:p>
          <a:p>
            <a:r>
              <a:rPr lang="en-US" baseline="0" dirty="0" smtClean="0"/>
              <a:t>-This requires the flow-frequency relationship to be extrapolated beyond the plotting positions associated with historic peak flow data</a:t>
            </a:r>
          </a:p>
          <a:p>
            <a:r>
              <a:rPr lang="en-US" baseline="0" dirty="0" smtClean="0"/>
              <a:t>- In this </a:t>
            </a:r>
            <a:r>
              <a:rPr lang="en-US" baseline="0" dirty="0" smtClean="0"/>
              <a:t>case Because </a:t>
            </a:r>
            <a:r>
              <a:rPr lang="en-US" baseline="0" dirty="0" smtClean="0"/>
              <a:t>you have less than 50-years of records at this site (34 years) you don’t have a definitive way of drawing the upper end of the flow frequency curve above the 2% or 50-yr Event</a:t>
            </a:r>
            <a:endParaRPr lang="en-US" dirty="0" smtClean="0"/>
          </a:p>
          <a:p>
            <a:endParaRPr lang="en-US" baseline="0" dirty="0" smtClean="0"/>
          </a:p>
          <a:p>
            <a:pPr marL="171450" indent="-171450">
              <a:buFontTx/>
              <a:buChar char="-"/>
            </a:pPr>
            <a:r>
              <a:rPr lang="en-US" baseline="0" dirty="0" smtClean="0"/>
              <a:t>The unregulated flow-frequency curve, along with limiting topographic features can be used to help inform how to extend the frequency distribution- but in general it is very difficult to definitely define the flow-frequency curve beyond the historic data points. </a:t>
            </a:r>
          </a:p>
          <a:p>
            <a:pPr marL="171450" indent="-171450">
              <a:buFontTx/>
              <a:buChar char="-"/>
            </a:pPr>
            <a:r>
              <a:rPr lang="en-US" baseline="0" dirty="0" smtClean="0"/>
              <a:t>The rest of this presentation will be dedicated to describing how a synthetic balanced hydrograph approach can be used to aid in the extrapolation of graphical flow-frequency curves beyond the observed, peak streamflow data series </a:t>
            </a:r>
          </a:p>
          <a:p>
            <a:endParaRPr lang="en-US" dirty="0"/>
          </a:p>
        </p:txBody>
      </p:sp>
      <p:sp>
        <p:nvSpPr>
          <p:cNvPr id="4" name="Slide Number Placeholder 3"/>
          <p:cNvSpPr>
            <a:spLocks noGrp="1"/>
          </p:cNvSpPr>
          <p:nvPr>
            <p:ph type="sldNum" sz="quarter" idx="10"/>
          </p:nvPr>
        </p:nvSpPr>
        <p:spPr/>
        <p:txBody>
          <a:bodyPr/>
          <a:lstStyle/>
          <a:p>
            <a:fld id="{06A0A3C6-4E22-46FB-836F-CA2C48EC4DC1}" type="slidenum">
              <a:rPr lang="en-US" smtClean="0"/>
              <a:pPr/>
              <a:t>5</a:t>
            </a:fld>
            <a:endParaRPr lang="en-US" dirty="0"/>
          </a:p>
        </p:txBody>
      </p:sp>
    </p:spTree>
    <p:extLst>
      <p:ext uri="{BB962C8B-B14F-4D97-AF65-F5344CB8AC3E}">
        <p14:creationId xmlns:p14="http://schemas.microsoft.com/office/powerpoint/2010/main" val="14576994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US" dirty="0" smtClean="0"/>
              <a:t>To</a:t>
            </a:r>
            <a:r>
              <a:rPr lang="en-US" baseline="0" dirty="0" smtClean="0"/>
              <a:t> help define the upper end of your frequency curve, the first thing you can do is seek out ways to augment the data series to which your fitting a graphical flow-frequency relationship</a:t>
            </a:r>
          </a:p>
          <a:p>
            <a:endParaRPr lang="en-US" baseline="0" dirty="0" smtClean="0"/>
          </a:p>
          <a:p>
            <a:r>
              <a:rPr lang="en-US" baseline="0" dirty="0" smtClean="0"/>
              <a:t>Bulletin 17C recommends this be done using the MOVE.3 technique. </a:t>
            </a:r>
            <a:r>
              <a:rPr lang="en-US" sz="1200" kern="1200" dirty="0" smtClean="0">
                <a:solidFill>
                  <a:schemeClr val="tx1"/>
                </a:solidFill>
                <a:effectLst/>
                <a:latin typeface="Arial" pitchFamily="34" charset="0"/>
                <a:ea typeface="ＭＳ Ｐゴシック" charset="0"/>
                <a:cs typeface="ＭＳ Ｐゴシック" charset="0"/>
              </a:rPr>
              <a:t>The MOVE.3 technique is a statistical method for estimating missing flows from the record at a short term station by comparing the short term flow record to the long term flow record.  This extension technique can be applied to sites with a strong statistical correlation of flows within hydrologically similar watersheds. </a:t>
            </a:r>
          </a:p>
          <a:p>
            <a:r>
              <a:rPr lang="en-US" sz="1200" kern="1200" dirty="0" smtClean="0">
                <a:solidFill>
                  <a:schemeClr val="tx1"/>
                </a:solidFill>
                <a:effectLst/>
                <a:latin typeface="Arial" pitchFamily="34" charset="0"/>
                <a:ea typeface="ＭＳ Ｐゴシック" charset="0"/>
                <a:cs typeface="ＭＳ Ｐゴシック" charset="0"/>
              </a:rPr>
              <a:t>The MOVE.3 technique produces a nearly unbiased estimate of mean and variance.  MOVE.3 is primarily applied in support of water resources planning and management models, as well as for reservoir design and operation.  The equation presented below summarizes the MOVE.3 regression used to estimate missing flows at short record stations if there is a long term station nearby.  Additional details can be found in the Bulletin 17C guidelines and a description of the method by Vogel and Stedinger</a:t>
            </a:r>
          </a:p>
          <a:p>
            <a:endParaRPr lang="en-US" sz="1200" kern="1200" dirty="0" smtClean="0">
              <a:solidFill>
                <a:schemeClr val="tx1"/>
              </a:solidFill>
              <a:effectLst/>
              <a:latin typeface="Arial" pitchFamily="34" charset="0"/>
              <a:ea typeface="ＭＳ Ｐゴシック" charset="0"/>
            </a:endParaRPr>
          </a:p>
          <a:p>
            <a:r>
              <a:rPr lang="en-US" sz="1200" kern="1200" dirty="0" smtClean="0">
                <a:solidFill>
                  <a:schemeClr val="tx1"/>
                </a:solidFill>
                <a:effectLst/>
                <a:latin typeface="Arial" pitchFamily="34" charset="0"/>
                <a:ea typeface="ＭＳ Ｐゴシック" charset="0"/>
              </a:rPr>
              <a:t>Some</a:t>
            </a:r>
            <a:r>
              <a:rPr lang="en-US" sz="1200" kern="1200" baseline="0" dirty="0" smtClean="0">
                <a:solidFill>
                  <a:schemeClr val="tx1"/>
                </a:solidFill>
                <a:effectLst/>
                <a:latin typeface="Arial" pitchFamily="34" charset="0"/>
                <a:ea typeface="ＭＳ Ｐゴシック" charset="0"/>
              </a:rPr>
              <a:t> advantages of MOVE.3 over two station comparison – which was the extension technique recommended by Bulletin 17B are that MOVE.3 actually augments the data series to which you are fitting the statistical distribution so you can use it for graphical analysis. MOVE.3 does not rely on the assumption of normality like the two station comparison method so you can apply it more readily to skewed datasets. Lastly, the MOVE equations are better than a simple linear regression for example because a simple linear regression will not maintain the variability in the flow record </a:t>
            </a:r>
          </a:p>
          <a:p>
            <a:endParaRPr lang="en-US" sz="1200" kern="1200" dirty="0" smtClean="0">
              <a:solidFill>
                <a:schemeClr val="tx1"/>
              </a:solidFill>
              <a:effectLst/>
              <a:latin typeface="Arial" pitchFamily="34" charset="0"/>
              <a:ea typeface="ＭＳ Ｐゴシック" charset="0"/>
            </a:endParaRPr>
          </a:p>
        </p:txBody>
      </p:sp>
      <p:sp>
        <p:nvSpPr>
          <p:cNvPr id="4" name="Slide Number Placeholder 3"/>
          <p:cNvSpPr>
            <a:spLocks noGrp="1"/>
          </p:cNvSpPr>
          <p:nvPr>
            <p:ph type="sldNum" sz="quarter" idx="10"/>
          </p:nvPr>
        </p:nvSpPr>
        <p:spPr/>
        <p:txBody>
          <a:bodyPr/>
          <a:lstStyle/>
          <a:p>
            <a:fld id="{06A0A3C6-4E22-46FB-836F-CA2C48EC4DC1}" type="slidenum">
              <a:rPr lang="en-US" smtClean="0"/>
              <a:pPr/>
              <a:t>6</a:t>
            </a:fld>
            <a:endParaRPr lang="en-US" dirty="0"/>
          </a:p>
        </p:txBody>
      </p:sp>
    </p:spTree>
    <p:extLst>
      <p:ext uri="{BB962C8B-B14F-4D97-AF65-F5344CB8AC3E}">
        <p14:creationId xmlns:p14="http://schemas.microsoft.com/office/powerpoint/2010/main" val="14220740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first step is to develop an unregulated record for your period of analysis at your point of interest. If your</a:t>
            </a:r>
            <a:r>
              <a:rPr lang="en-US" baseline="0" dirty="0" smtClean="0"/>
              <a:t> point of interest is just downstream of a reservoir this would be the reservoir inflow record which can be determined by reverse routing flows through the reservoir. If the site is downstream a hydrologic routing model and local flow records must be developed between the source of regulation and your point of interest and the reservoir inflow record must be routed and combined downstream to your point of interest. </a:t>
            </a:r>
          </a:p>
          <a:p>
            <a:endParaRPr lang="en-US" baseline="0" dirty="0" smtClean="0"/>
          </a:p>
          <a:p>
            <a:r>
              <a:rPr lang="en-US" baseline="0" dirty="0" smtClean="0"/>
              <a:t>This allows you to generate a unregulated volume frequency analysis. </a:t>
            </a:r>
          </a:p>
          <a:p>
            <a:endParaRPr lang="en-US" baseline="0" dirty="0" smtClean="0"/>
          </a:p>
          <a:p>
            <a:r>
              <a:rPr lang="en-US" baseline="0" dirty="0" smtClean="0"/>
              <a:t>You can determine the volumes in second foot days associated with a given recurrence interval and a given duration by multiplying the duration by the average maximum flow over that duration determined by the frequency curve</a:t>
            </a:r>
          </a:p>
          <a:p>
            <a:endParaRPr lang="en-US" baseline="0" dirty="0" smtClean="0"/>
          </a:p>
          <a:p>
            <a:r>
              <a:rPr lang="en-US" b="1" dirty="0" smtClean="0"/>
              <a:t>second-foot day</a:t>
            </a:r>
          </a:p>
          <a:p>
            <a:r>
              <a:rPr lang="en-US" dirty="0" smtClean="0"/>
              <a:t>(hydrology) The volume of water represented by a flow of 1 cubic foot per second for 24 hours; equal to 86,400 cubic feet (approximately 2446.58 cubic meters); used extensively as a unit of runoff volume or reservoir capacity, particularly in the eastern United States.</a:t>
            </a:r>
          </a:p>
          <a:p>
            <a:endParaRPr lang="en-US" dirty="0"/>
          </a:p>
        </p:txBody>
      </p:sp>
      <p:sp>
        <p:nvSpPr>
          <p:cNvPr id="4" name="Slide Number Placeholder 3"/>
          <p:cNvSpPr>
            <a:spLocks noGrp="1"/>
          </p:cNvSpPr>
          <p:nvPr>
            <p:ph type="sldNum" sz="quarter" idx="10"/>
          </p:nvPr>
        </p:nvSpPr>
        <p:spPr/>
        <p:txBody>
          <a:bodyPr/>
          <a:lstStyle/>
          <a:p>
            <a:fld id="{06A0A3C6-4E22-46FB-836F-CA2C48EC4DC1}" type="slidenum">
              <a:rPr lang="en-US" smtClean="0"/>
              <a:pPr/>
              <a:t>7</a:t>
            </a:fld>
            <a:endParaRPr lang="en-US" dirty="0"/>
          </a:p>
        </p:txBody>
      </p:sp>
    </p:spTree>
    <p:extLst>
      <p:ext uri="{BB962C8B-B14F-4D97-AF65-F5344CB8AC3E}">
        <p14:creationId xmlns:p14="http://schemas.microsoft.com/office/powerpoint/2010/main" val="40543898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baseline="0" dirty="0" smtClean="0"/>
              <a:t>HEC-SSP allows you to upload input data for volume frequency analysis using the data editor. Data can be uploaded directly from the USGS, an excel file, a text file, a HEC-DSS Vue file or it can be manually entered</a:t>
            </a:r>
          </a:p>
          <a:p>
            <a:pPr marL="171450" indent="-171450">
              <a:buFontTx/>
              <a:buChar char="-"/>
            </a:pPr>
            <a:r>
              <a:rPr lang="en-US" baseline="0" dirty="0" smtClean="0"/>
              <a:t>All data and output is stored in HEC-DSSVUE</a:t>
            </a:r>
          </a:p>
          <a:p>
            <a:pPr marL="171450" indent="-171450">
              <a:buFontTx/>
              <a:buChar char="-"/>
            </a:pPr>
            <a:r>
              <a:rPr lang="en-US" baseline="0" dirty="0" smtClean="0"/>
              <a:t>Duration Tab = plotting positions</a:t>
            </a:r>
          </a:p>
          <a:p>
            <a:pPr marL="171450" indent="-171450">
              <a:buFontTx/>
              <a:buChar char="-"/>
            </a:pPr>
            <a:r>
              <a:rPr lang="en-US" baseline="0" dirty="0" smtClean="0"/>
              <a:t>General Tab is where you can select your time window for analysis, whether or not you want to apply a log transform and your plotting positions</a:t>
            </a:r>
          </a:p>
          <a:p>
            <a:pPr marL="171450" indent="-171450">
              <a:buFontTx/>
              <a:buChar char="-"/>
            </a:pPr>
            <a:r>
              <a:rPr lang="en-US" baseline="0" dirty="0" smtClean="0"/>
              <a:t>In the options tab you can select the durations and frequency for which you want to conduct the analysis</a:t>
            </a:r>
          </a:p>
          <a:p>
            <a:pPr marL="171450" indent="-171450">
              <a:buFontTx/>
              <a:buChar char="-"/>
            </a:pPr>
            <a:r>
              <a:rPr lang="en-US" baseline="0" dirty="0" smtClean="0"/>
              <a:t>In the statistics tab you have the option to the statistical properties of the distribution you are using to model your dataset. You may want to smooth out the statics associated with the family of volume frequency curves you are generating for different durations if the curves cross. </a:t>
            </a:r>
          </a:p>
          <a:p>
            <a:pPr marL="0" indent="0">
              <a:buFontTx/>
              <a:buNone/>
            </a:pPr>
            <a:endParaRPr lang="en-US" dirty="0"/>
          </a:p>
        </p:txBody>
      </p:sp>
      <p:sp>
        <p:nvSpPr>
          <p:cNvPr id="4" name="Slide Number Placeholder 3"/>
          <p:cNvSpPr>
            <a:spLocks noGrp="1"/>
          </p:cNvSpPr>
          <p:nvPr>
            <p:ph type="sldNum" sz="quarter" idx="10"/>
          </p:nvPr>
        </p:nvSpPr>
        <p:spPr/>
        <p:txBody>
          <a:bodyPr/>
          <a:lstStyle/>
          <a:p>
            <a:fld id="{06A0A3C6-4E22-46FB-836F-CA2C48EC4DC1}" type="slidenum">
              <a:rPr lang="en-US" smtClean="0"/>
              <a:pPr/>
              <a:t>8</a:t>
            </a:fld>
            <a:endParaRPr lang="en-US" dirty="0"/>
          </a:p>
        </p:txBody>
      </p:sp>
    </p:spTree>
    <p:extLst>
      <p:ext uri="{BB962C8B-B14F-4D97-AF65-F5344CB8AC3E}">
        <p14:creationId xmlns:p14="http://schemas.microsoft.com/office/powerpoint/2010/main" val="40836136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6A0A3C6-4E22-46FB-836F-CA2C48EC4DC1}" type="slidenum">
              <a:rPr lang="en-US" smtClean="0"/>
              <a:pPr/>
              <a:t>9</a:t>
            </a:fld>
            <a:endParaRPr lang="en-US" dirty="0"/>
          </a:p>
        </p:txBody>
      </p:sp>
    </p:spTree>
    <p:extLst>
      <p:ext uri="{BB962C8B-B14F-4D97-AF65-F5344CB8AC3E}">
        <p14:creationId xmlns:p14="http://schemas.microsoft.com/office/powerpoint/2010/main" val="4777174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 Background 2">
    <p:bg>
      <p:bgPr>
        <a:solidFill>
          <a:schemeClr val="bg2"/>
        </a:solidFill>
        <a:effectLst/>
      </p:bgPr>
    </p:bg>
    <p:spTree>
      <p:nvGrpSpPr>
        <p:cNvPr id="1" name=""/>
        <p:cNvGrpSpPr/>
        <p:nvPr/>
      </p:nvGrpSpPr>
      <p:grpSpPr>
        <a:xfrm>
          <a:off x="0" y="0"/>
          <a:ext cx="0" cy="0"/>
          <a:chOff x="0" y="0"/>
          <a:chExt cx="0" cy="0"/>
        </a:xfrm>
      </p:grpSpPr>
      <p:sp>
        <p:nvSpPr>
          <p:cNvPr id="5" name="Rounded Rectangle 4"/>
          <p:cNvSpPr/>
          <p:nvPr userDrawn="1"/>
        </p:nvSpPr>
        <p:spPr>
          <a:xfrm>
            <a:off x="202702" y="165779"/>
            <a:ext cx="8103097"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 Placeholder 8"/>
          <p:cNvSpPr>
            <a:spLocks noGrp="1"/>
          </p:cNvSpPr>
          <p:nvPr userDrawn="1">
            <p:ph type="body" sz="quarter" idx="12"/>
          </p:nvPr>
        </p:nvSpPr>
        <p:spPr>
          <a:xfrm>
            <a:off x="457199" y="3200400"/>
            <a:ext cx="6858001" cy="1562099"/>
          </a:xfrm>
        </p:spPr>
        <p:txBody>
          <a:bodyPr/>
          <a:lstStyle>
            <a:lvl1pPr>
              <a:defRPr/>
            </a:lvl1pPr>
          </a:lstStyle>
          <a:p>
            <a:pPr lvl="0"/>
            <a:r>
              <a:rPr lang="en-US" smtClean="0"/>
              <a:t>Click to edit Master text styles</a:t>
            </a:r>
          </a:p>
        </p:txBody>
      </p:sp>
      <p:sp>
        <p:nvSpPr>
          <p:cNvPr id="2" name="Title 1"/>
          <p:cNvSpPr>
            <a:spLocks noGrp="1"/>
          </p:cNvSpPr>
          <p:nvPr userDrawn="1">
            <p:ph type="title"/>
          </p:nvPr>
        </p:nvSpPr>
        <p:spPr>
          <a:xfrm>
            <a:off x="457200" y="419100"/>
            <a:ext cx="6858000" cy="2552700"/>
          </a:xfrm>
        </p:spPr>
        <p:txBody>
          <a:bodyPr/>
          <a:lstStyle/>
          <a:p>
            <a:r>
              <a:rPr lang="en-US" smtClean="0"/>
              <a:t>Click to edit Master title style</a:t>
            </a:r>
            <a:endParaRPr lang="en-US" dirty="0"/>
          </a:p>
        </p:txBody>
      </p:sp>
      <p:sp>
        <p:nvSpPr>
          <p:cNvPr id="3" name="Slide Number Placeholder 2"/>
          <p:cNvSpPr>
            <a:spLocks noGrp="1"/>
          </p:cNvSpPr>
          <p:nvPr userDrawn="1">
            <p:ph type="sldNum" sz="quarter" idx="10"/>
          </p:nvPr>
        </p:nvSpPr>
        <p:spPr/>
        <p:txBody>
          <a:bodyPr/>
          <a:lstStyle/>
          <a:p>
            <a:fld id="{0D0E9D3B-CB56-40AE-B0A9-8DA5E1AEFDB7}" type="slidenum">
              <a:rPr lang="en-US" smtClean="0"/>
              <a:pPr/>
              <a:t>‹#›</a:t>
            </a:fld>
            <a:endParaRPr lang="en-US" dirty="0"/>
          </a:p>
        </p:txBody>
      </p:sp>
      <p:sp>
        <p:nvSpPr>
          <p:cNvPr id="4" name="Footer Placeholder 3"/>
          <p:cNvSpPr>
            <a:spLocks noGrp="1"/>
          </p:cNvSpPr>
          <p:nvPr userDrawn="1">
            <p:ph type="ftr" sz="quarter" idx="11"/>
          </p:nvPr>
        </p:nvSpPr>
        <p:spPr/>
        <p:txBody>
          <a:bodyPr/>
          <a:lstStyle/>
          <a:p>
            <a:r>
              <a:rPr lang="en-US" dirty="0" smtClean="0"/>
              <a:t>File Name</a:t>
            </a:r>
            <a:endParaRPr lang="en-US" dirty="0"/>
          </a:p>
        </p:txBody>
      </p:sp>
      <p:sp>
        <p:nvSpPr>
          <p:cNvPr id="10" name="TextBox 9"/>
          <p:cNvSpPr txBox="1"/>
          <p:nvPr userDrawn="1"/>
        </p:nvSpPr>
        <p:spPr>
          <a:xfrm>
            <a:off x="457200" y="5525353"/>
            <a:ext cx="4316413" cy="830997"/>
          </a:xfrm>
          <a:prstGeom prst="rect">
            <a:avLst/>
          </a:prstGeom>
          <a:noFill/>
        </p:spPr>
        <p:txBody>
          <a:bodyPr wrap="square">
            <a:spAutoFit/>
          </a:bodyPr>
          <a:lstStyle/>
          <a:p>
            <a:r>
              <a:rPr lang="en-US" altLang="en-US" sz="1200" i="1" dirty="0"/>
              <a:t>“</a:t>
            </a:r>
            <a:r>
              <a:rPr lang="en-US" sz="1200" i="1" dirty="0">
                <a:solidFill>
                  <a:srgbClr val="000000"/>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1200" i="1" dirty="0">
                <a:solidFill>
                  <a:srgbClr val="000000"/>
                </a:solidFill>
              </a:rPr>
              <a:t>”</a:t>
            </a:r>
            <a:endParaRPr lang="en-US" sz="1200" i="1" dirty="0">
              <a:solidFill>
                <a:srgbClr val="000000"/>
              </a:solidFill>
            </a:endParaRPr>
          </a:p>
        </p:txBody>
      </p:sp>
    </p:spTree>
    <p:extLst>
      <p:ext uri="{BB962C8B-B14F-4D97-AF65-F5344CB8AC3E}">
        <p14:creationId xmlns:p14="http://schemas.microsoft.com/office/powerpoint/2010/main" val="2242102173"/>
      </p:ext>
    </p:extLst>
  </p:cSld>
  <p:clrMapOvr>
    <a:masterClrMapping/>
  </p:clrMapOvr>
  <p:extLst mod="1">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smtClean="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4" name="Footer Placeholder 4"/>
          <p:cNvSpPr>
            <a:spLocks noGrp="1"/>
          </p:cNvSpPr>
          <p:nvPr>
            <p:ph type="ftr" sz="quarter" idx="10"/>
          </p:nvPr>
        </p:nvSpPr>
        <p:spPr/>
        <p:txBody>
          <a:bodyPr/>
          <a:lstStyle>
            <a:lvl1pPr>
              <a:defRPr/>
            </a:lvl1pPr>
          </a:lstStyle>
          <a:p>
            <a:pPr>
              <a:defRPr/>
            </a:pPr>
            <a:r>
              <a:rPr lang="en-US" dirty="0"/>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dirty="0"/>
          </a:p>
        </p:txBody>
      </p:sp>
    </p:spTree>
    <p:extLst>
      <p:ext uri="{BB962C8B-B14F-4D97-AF65-F5344CB8AC3E}">
        <p14:creationId xmlns:p14="http://schemas.microsoft.com/office/powerpoint/2010/main" val="41654730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ontent - 3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smtClean="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numCol="3"/>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4" name="Footer Placeholder 4"/>
          <p:cNvSpPr>
            <a:spLocks noGrp="1"/>
          </p:cNvSpPr>
          <p:nvPr>
            <p:ph type="ftr" sz="quarter" idx="10"/>
          </p:nvPr>
        </p:nvSpPr>
        <p:spPr/>
        <p:txBody>
          <a:bodyPr/>
          <a:lstStyle>
            <a:lvl1pPr>
              <a:defRPr/>
            </a:lvl1pPr>
          </a:lstStyle>
          <a:p>
            <a:pPr>
              <a:defRPr/>
            </a:pPr>
            <a:r>
              <a:rPr lang="en-US" dirty="0"/>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dirty="0"/>
          </a:p>
        </p:txBody>
      </p:sp>
    </p:spTree>
    <p:extLst>
      <p:ext uri="{BB962C8B-B14F-4D97-AF65-F5344CB8AC3E}">
        <p14:creationId xmlns:p14="http://schemas.microsoft.com/office/powerpoint/2010/main" val="35886496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Short 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smtClean="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1"/>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4" name="Footer Placeholder 4"/>
          <p:cNvSpPr>
            <a:spLocks noGrp="1"/>
          </p:cNvSpPr>
          <p:nvPr>
            <p:ph type="ftr" sz="quarter" idx="10"/>
          </p:nvPr>
        </p:nvSpPr>
        <p:spPr/>
        <p:txBody>
          <a:bodyPr/>
          <a:lstStyle>
            <a:lvl1pPr>
              <a:defRPr/>
            </a:lvl1pPr>
          </a:lstStyle>
          <a:p>
            <a:pPr>
              <a:defRPr/>
            </a:pPr>
            <a:r>
              <a:rPr lang="en-US" dirty="0"/>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dirty="0"/>
          </a:p>
        </p:txBody>
      </p:sp>
    </p:spTree>
    <p:extLst>
      <p:ext uri="{BB962C8B-B14F-4D97-AF65-F5344CB8AC3E}">
        <p14:creationId xmlns:p14="http://schemas.microsoft.com/office/powerpoint/2010/main" val="3305043991"/>
      </p:ext>
    </p:extLst>
  </p:cSld>
  <p:clrMapOvr>
    <a:masterClrMapping/>
  </p:clrMapOvr>
  <p:extLst mod="1">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hort 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smtClean="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4" name="Footer Placeholder 4"/>
          <p:cNvSpPr>
            <a:spLocks noGrp="1"/>
          </p:cNvSpPr>
          <p:nvPr>
            <p:ph type="ftr" sz="quarter" idx="10"/>
          </p:nvPr>
        </p:nvSpPr>
        <p:spPr/>
        <p:txBody>
          <a:bodyPr/>
          <a:lstStyle>
            <a:lvl1pPr>
              <a:defRPr/>
            </a:lvl1pPr>
          </a:lstStyle>
          <a:p>
            <a:pPr>
              <a:defRPr/>
            </a:pPr>
            <a:r>
              <a:rPr lang="en-US" dirty="0"/>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dirty="0"/>
          </a:p>
        </p:txBody>
      </p:sp>
    </p:spTree>
    <p:extLst>
      <p:ext uri="{BB962C8B-B14F-4D97-AF65-F5344CB8AC3E}">
        <p14:creationId xmlns:p14="http://schemas.microsoft.com/office/powerpoint/2010/main" val="2601279489"/>
      </p:ext>
    </p:extLst>
  </p:cSld>
  <p:clrMapOvr>
    <a:masterClrMapping/>
  </p:clrMapOvr>
  <p:extLst mod="1">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Short Title and Content - 3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smtClean="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3"/>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4" name="Footer Placeholder 4"/>
          <p:cNvSpPr>
            <a:spLocks noGrp="1"/>
          </p:cNvSpPr>
          <p:nvPr>
            <p:ph type="ftr" sz="quarter" idx="10"/>
          </p:nvPr>
        </p:nvSpPr>
        <p:spPr/>
        <p:txBody>
          <a:bodyPr/>
          <a:lstStyle>
            <a:lvl1pPr>
              <a:defRPr/>
            </a:lvl1pPr>
          </a:lstStyle>
          <a:p>
            <a:pPr>
              <a:defRPr/>
            </a:pPr>
            <a:r>
              <a:rPr lang="en-US" dirty="0"/>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dirty="0"/>
          </a:p>
        </p:txBody>
      </p:sp>
    </p:spTree>
    <p:extLst>
      <p:ext uri="{BB962C8B-B14F-4D97-AF65-F5344CB8AC3E}">
        <p14:creationId xmlns:p14="http://schemas.microsoft.com/office/powerpoint/2010/main" val="702481296"/>
      </p:ext>
    </p:extLst>
  </p:cSld>
  <p:clrMapOvr>
    <a:masterClrMapping/>
  </p:clrMapOvr>
  <p:extLst mod="1">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smtClean="0"/>
              <a:t>Click to edit Master title style</a:t>
            </a:r>
          </a:p>
        </p:txBody>
      </p:sp>
      <p:sp>
        <p:nvSpPr>
          <p:cNvPr id="21" name="Text Placeholder 2"/>
          <p:cNvSpPr>
            <a:spLocks noGrp="1"/>
          </p:cNvSpPr>
          <p:nvPr>
            <p:ph idx="1"/>
          </p:nvPr>
        </p:nvSpPr>
        <p:spPr bwMode="auto">
          <a:xfrm>
            <a:off x="304800" y="5834379"/>
            <a:ext cx="6353175" cy="328296"/>
          </a:xfrm>
          <a:prstGeom prst="rect">
            <a:avLst/>
          </a:prstGeom>
          <a:noFill/>
          <a:ln w="9525">
            <a:noFill/>
            <a:miter lim="800000"/>
            <a:headEnd/>
            <a:tailEnd/>
          </a:ln>
        </p:spPr>
        <p:txBody>
          <a:bodyPr lIns="91440" tIns="0" numCol="1"/>
          <a:lstStyle>
            <a:lvl1pPr marL="0" indent="0">
              <a:buNone/>
              <a:defRPr sz="1600">
                <a:solidFill>
                  <a:schemeClr val="tx1">
                    <a:lumMod val="75000"/>
                    <a:lumOff val="25000"/>
                  </a:schemeClr>
                </a:solidFill>
              </a:defRPr>
            </a:lvl1pPr>
            <a:lvl2pPr>
              <a:defRPr sz="2400">
                <a:solidFill>
                  <a:srgbClr val="83847A"/>
                </a:solidFill>
              </a:defRPr>
            </a:lvl2pPr>
            <a:lvl3pPr>
              <a:defRPr sz="2000">
                <a:solidFill>
                  <a:srgbClr val="83847A"/>
                </a:solidFill>
              </a:defRPr>
            </a:lvl3pPr>
            <a:lvl4pPr>
              <a:defRPr sz="2000">
                <a:solidFill>
                  <a:srgbClr val="83847A"/>
                </a:solidFill>
              </a:defRPr>
            </a:lvl4pPr>
            <a:lvl5pPr>
              <a:defRPr sz="2000">
                <a:solidFill>
                  <a:srgbClr val="83847A"/>
                </a:solidFill>
              </a:defRPr>
            </a:lvl5pPr>
          </a:lstStyle>
          <a:p>
            <a:pPr lvl="0"/>
            <a:r>
              <a:rPr lang="en-US" noProof="0" dirty="0" smtClean="0"/>
              <a:t>Click to edit Master text styles</a:t>
            </a:r>
          </a:p>
        </p:txBody>
      </p:sp>
      <p:sp>
        <p:nvSpPr>
          <p:cNvPr id="4" name="Footer Placeholder 4"/>
          <p:cNvSpPr>
            <a:spLocks noGrp="1"/>
          </p:cNvSpPr>
          <p:nvPr>
            <p:ph type="ftr" sz="quarter" idx="10"/>
          </p:nvPr>
        </p:nvSpPr>
        <p:spPr/>
        <p:txBody>
          <a:bodyPr/>
          <a:lstStyle>
            <a:lvl1pPr>
              <a:defRPr/>
            </a:lvl1pPr>
          </a:lstStyle>
          <a:p>
            <a:pPr>
              <a:defRPr/>
            </a:pPr>
            <a:r>
              <a:rPr lang="en-US" dirty="0"/>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dirty="0"/>
          </a:p>
        </p:txBody>
      </p:sp>
      <p:sp>
        <p:nvSpPr>
          <p:cNvPr id="3" name="Picture Placeholder 2"/>
          <p:cNvSpPr>
            <a:spLocks noGrp="1"/>
          </p:cNvSpPr>
          <p:nvPr>
            <p:ph type="pic" sz="quarter" idx="12"/>
          </p:nvPr>
        </p:nvSpPr>
        <p:spPr>
          <a:xfrm>
            <a:off x="304800" y="942975"/>
            <a:ext cx="8382000" cy="4761228"/>
          </a:xfrm>
        </p:spPr>
        <p:txBody>
          <a:bodyPr/>
          <a:lstStyle/>
          <a:p>
            <a:endParaRPr lang="en-US" dirty="0"/>
          </a:p>
        </p:txBody>
      </p:sp>
    </p:spTree>
    <p:extLst>
      <p:ext uri="{BB962C8B-B14F-4D97-AF65-F5344CB8AC3E}">
        <p14:creationId xmlns:p14="http://schemas.microsoft.com/office/powerpoint/2010/main" val="279750143"/>
      </p:ext>
    </p:extLst>
  </p:cSld>
  <p:clrMapOvr>
    <a:masterClrMapping/>
  </p:clrMapOvr>
  <p:extLst mod="1">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smtClean="0"/>
              <a:t>Click to edit Master title style</a:t>
            </a:r>
          </a:p>
        </p:txBody>
      </p:sp>
      <p:sp>
        <p:nvSpPr>
          <p:cNvPr id="3" name="Content Placeholder 2"/>
          <p:cNvSpPr>
            <a:spLocks noGrp="1"/>
          </p:cNvSpPr>
          <p:nvPr>
            <p:ph sz="quarter" idx="15"/>
          </p:nvPr>
        </p:nvSpPr>
        <p:spPr>
          <a:xfrm>
            <a:off x="304800" y="1225550"/>
            <a:ext cx="41148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Content Placeholder 2"/>
          <p:cNvSpPr>
            <a:spLocks noGrp="1"/>
          </p:cNvSpPr>
          <p:nvPr>
            <p:ph sz="quarter" idx="16"/>
          </p:nvPr>
        </p:nvSpPr>
        <p:spPr>
          <a:xfrm>
            <a:off x="4572000" y="1225550"/>
            <a:ext cx="41148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dirty="0"/>
          </a:p>
        </p:txBody>
      </p:sp>
      <p:sp>
        <p:nvSpPr>
          <p:cNvPr id="2" name="Footer Placeholder 1"/>
          <p:cNvSpPr>
            <a:spLocks noGrp="1"/>
          </p:cNvSpPr>
          <p:nvPr>
            <p:ph type="ftr" sz="quarter" idx="18"/>
          </p:nvPr>
        </p:nvSpPr>
        <p:spPr/>
        <p:txBody>
          <a:bodyPr/>
          <a:lstStyle/>
          <a:p>
            <a:pPr>
              <a:defRPr/>
            </a:pPr>
            <a:r>
              <a:rPr lang="en-US" dirty="0" smtClean="0"/>
              <a:t>File Name</a:t>
            </a:r>
            <a:endParaRPr lang="en-US" dirty="0"/>
          </a:p>
        </p:txBody>
      </p:sp>
    </p:spTree>
    <p:extLst>
      <p:ext uri="{BB962C8B-B14F-4D97-AF65-F5344CB8AC3E}">
        <p14:creationId xmlns:p14="http://schemas.microsoft.com/office/powerpoint/2010/main" val="10359619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1687"/>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smtClean="0"/>
              <a:t>Click to edit Master title style</a:t>
            </a:r>
          </a:p>
        </p:txBody>
      </p:sp>
      <p:sp>
        <p:nvSpPr>
          <p:cNvPr id="6" name="Text Placeholder 3"/>
          <p:cNvSpPr>
            <a:spLocks noGrp="1"/>
          </p:cNvSpPr>
          <p:nvPr>
            <p:ph type="body" sz="quarter" idx="3"/>
          </p:nvPr>
        </p:nvSpPr>
        <p:spPr>
          <a:xfrm>
            <a:off x="4572000" y="1230511"/>
            <a:ext cx="4114800" cy="663266"/>
          </a:xfrm>
        </p:spPr>
        <p:txBody>
          <a:bodyPr bIns="0" anchor="b"/>
          <a:lstStyle>
            <a:lvl1pPr>
              <a:defRPr sz="1800">
                <a:solidFill>
                  <a:schemeClr val="tx1">
                    <a:lumMod val="75000"/>
                    <a:lumOff val="25000"/>
                  </a:schemeClr>
                </a:solidFill>
              </a:defRPr>
            </a:lvl1pPr>
          </a:lstStyle>
          <a:p>
            <a:pPr lvl="0"/>
            <a:r>
              <a:rPr lang="en-US" dirty="0" smtClean="0"/>
              <a:t>Click to edit Master text styles</a:t>
            </a:r>
          </a:p>
        </p:txBody>
      </p:sp>
      <p:sp>
        <p:nvSpPr>
          <p:cNvPr id="9" name="Text Placeholder 3"/>
          <p:cNvSpPr>
            <a:spLocks noGrp="1"/>
          </p:cNvSpPr>
          <p:nvPr>
            <p:ph type="body" sz="quarter" idx="13"/>
          </p:nvPr>
        </p:nvSpPr>
        <p:spPr>
          <a:xfrm>
            <a:off x="304800" y="1230511"/>
            <a:ext cx="4114800" cy="666241"/>
          </a:xfrm>
        </p:spPr>
        <p:txBody>
          <a:bodyPr bIns="0" anchor="b"/>
          <a:lstStyle>
            <a:lvl1pPr>
              <a:defRPr sz="1800">
                <a:solidFill>
                  <a:schemeClr val="tx1">
                    <a:lumMod val="75000"/>
                    <a:lumOff val="25000"/>
                  </a:schemeClr>
                </a:solidFill>
              </a:defRPr>
            </a:lvl1pPr>
          </a:lstStyle>
          <a:p>
            <a:pPr lvl="0"/>
            <a:r>
              <a:rPr lang="en-US" dirty="0" smtClean="0"/>
              <a:t>Click to edit Master text styles</a:t>
            </a:r>
          </a:p>
        </p:txBody>
      </p:sp>
      <p:sp>
        <p:nvSpPr>
          <p:cNvPr id="3" name="Content Placeholder 2"/>
          <p:cNvSpPr>
            <a:spLocks noGrp="1"/>
          </p:cNvSpPr>
          <p:nvPr>
            <p:ph sz="quarter" idx="15"/>
          </p:nvPr>
        </p:nvSpPr>
        <p:spPr>
          <a:xfrm>
            <a:off x="304800" y="1981200"/>
            <a:ext cx="4114800" cy="3962400"/>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Content Placeholder 2"/>
          <p:cNvSpPr>
            <a:spLocks noGrp="1"/>
          </p:cNvSpPr>
          <p:nvPr>
            <p:ph sz="quarter" idx="16"/>
          </p:nvPr>
        </p:nvSpPr>
        <p:spPr>
          <a:xfrm>
            <a:off x="4572000" y="1981200"/>
            <a:ext cx="4114800" cy="3962400"/>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dirty="0"/>
          </a:p>
        </p:txBody>
      </p:sp>
      <p:sp>
        <p:nvSpPr>
          <p:cNvPr id="2" name="Footer Placeholder 1"/>
          <p:cNvSpPr>
            <a:spLocks noGrp="1"/>
          </p:cNvSpPr>
          <p:nvPr>
            <p:ph type="ftr" sz="quarter" idx="18"/>
          </p:nvPr>
        </p:nvSpPr>
        <p:spPr/>
        <p:txBody>
          <a:bodyPr/>
          <a:lstStyle/>
          <a:p>
            <a:pPr>
              <a:defRPr/>
            </a:pPr>
            <a:r>
              <a:rPr lang="en-US" dirty="0" smtClean="0"/>
              <a:t>File Name</a:t>
            </a:r>
            <a:endParaRPr lang="en-US" dirty="0"/>
          </a:p>
        </p:txBody>
      </p:sp>
    </p:spTree>
    <p:extLst>
      <p:ext uri="{BB962C8B-B14F-4D97-AF65-F5344CB8AC3E}">
        <p14:creationId xmlns:p14="http://schemas.microsoft.com/office/powerpoint/2010/main" val="230257427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smtClean="0"/>
              <a:t>Click to edit Master title style</a:t>
            </a:r>
          </a:p>
        </p:txBody>
      </p:sp>
      <p:sp>
        <p:nvSpPr>
          <p:cNvPr id="3" name="Content Placeholder 2"/>
          <p:cNvSpPr>
            <a:spLocks noGrp="1"/>
          </p:cNvSpPr>
          <p:nvPr>
            <p:ph sz="quarter" idx="15"/>
          </p:nvPr>
        </p:nvSpPr>
        <p:spPr>
          <a:xfrm>
            <a:off x="304800" y="1225550"/>
            <a:ext cx="2695575"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Content Placeholder 2"/>
          <p:cNvSpPr>
            <a:spLocks noGrp="1"/>
          </p:cNvSpPr>
          <p:nvPr>
            <p:ph sz="quarter" idx="16"/>
          </p:nvPr>
        </p:nvSpPr>
        <p:spPr>
          <a:xfrm>
            <a:off x="3095625" y="1225550"/>
            <a:ext cx="5591175"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dirty="0"/>
          </a:p>
        </p:txBody>
      </p:sp>
      <p:sp>
        <p:nvSpPr>
          <p:cNvPr id="2" name="Footer Placeholder 1"/>
          <p:cNvSpPr>
            <a:spLocks noGrp="1"/>
          </p:cNvSpPr>
          <p:nvPr>
            <p:ph type="ftr" sz="quarter" idx="18"/>
          </p:nvPr>
        </p:nvSpPr>
        <p:spPr/>
        <p:txBody>
          <a:bodyPr/>
          <a:lstStyle/>
          <a:p>
            <a:pPr>
              <a:defRPr/>
            </a:pPr>
            <a:r>
              <a:rPr lang="en-US" dirty="0" smtClean="0"/>
              <a:t>File Name</a:t>
            </a:r>
            <a:endParaRPr lang="en-US" dirty="0"/>
          </a:p>
        </p:txBody>
      </p:sp>
    </p:spTree>
    <p:extLst>
      <p:ext uri="{BB962C8B-B14F-4D97-AF65-F5344CB8AC3E}">
        <p14:creationId xmlns:p14="http://schemas.microsoft.com/office/powerpoint/2010/main" val="290629991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smtClean="0"/>
              <a:t>Click to edit Master title style</a:t>
            </a:r>
          </a:p>
        </p:txBody>
      </p:sp>
      <p:sp>
        <p:nvSpPr>
          <p:cNvPr id="3" name="Content Placeholder 2"/>
          <p:cNvSpPr>
            <a:spLocks noGrp="1"/>
          </p:cNvSpPr>
          <p:nvPr>
            <p:ph sz="quarter" idx="15"/>
          </p:nvPr>
        </p:nvSpPr>
        <p:spPr>
          <a:xfrm>
            <a:off x="304800" y="1225550"/>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Content Placeholder 2"/>
          <p:cNvSpPr>
            <a:spLocks noGrp="1"/>
          </p:cNvSpPr>
          <p:nvPr>
            <p:ph sz="quarter" idx="16"/>
          </p:nvPr>
        </p:nvSpPr>
        <p:spPr>
          <a:xfrm>
            <a:off x="4572000" y="1225550"/>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dirty="0"/>
          </a:p>
        </p:txBody>
      </p:sp>
      <p:sp>
        <p:nvSpPr>
          <p:cNvPr id="6" name="Content Placeholder 2"/>
          <p:cNvSpPr>
            <a:spLocks noGrp="1"/>
          </p:cNvSpPr>
          <p:nvPr>
            <p:ph sz="quarter" idx="18"/>
          </p:nvPr>
        </p:nvSpPr>
        <p:spPr>
          <a:xfrm>
            <a:off x="304800" y="3597275"/>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Content Placeholder 2"/>
          <p:cNvSpPr>
            <a:spLocks noGrp="1"/>
          </p:cNvSpPr>
          <p:nvPr>
            <p:ph sz="quarter" idx="19"/>
          </p:nvPr>
        </p:nvSpPr>
        <p:spPr>
          <a:xfrm>
            <a:off x="4572000" y="3597275"/>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cxnSp>
        <p:nvCxnSpPr>
          <p:cNvPr id="4" name="Straight Connector 3"/>
          <p:cNvCxnSpPr/>
          <p:nvPr userDrawn="1"/>
        </p:nvCxnSpPr>
        <p:spPr>
          <a:xfrm>
            <a:off x="304800" y="3549650"/>
            <a:ext cx="8382000"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4492895" y="1225550"/>
            <a:ext cx="0" cy="4657725"/>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360041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 Background 2">
    <p:bg>
      <p:bgPr>
        <a:solidFill>
          <a:schemeClr val="bg2"/>
        </a:solidFill>
        <a:effectLst/>
      </p:bgPr>
    </p:bg>
    <p:spTree>
      <p:nvGrpSpPr>
        <p:cNvPr id="1" name=""/>
        <p:cNvGrpSpPr/>
        <p:nvPr/>
      </p:nvGrpSpPr>
      <p:grpSpPr>
        <a:xfrm>
          <a:off x="0" y="0"/>
          <a:ext cx="0" cy="0"/>
          <a:chOff x="0" y="0"/>
          <a:chExt cx="0" cy="0"/>
        </a:xfrm>
      </p:grpSpPr>
      <p:sp>
        <p:nvSpPr>
          <p:cNvPr id="5" name="Rounded Rectangle 4"/>
          <p:cNvSpPr/>
          <p:nvPr userDrawn="1"/>
        </p:nvSpPr>
        <p:spPr>
          <a:xfrm>
            <a:off x="202702" y="165779"/>
            <a:ext cx="8103097"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 Placeholder 8"/>
          <p:cNvSpPr>
            <a:spLocks noGrp="1"/>
          </p:cNvSpPr>
          <p:nvPr userDrawn="1">
            <p:ph type="body" sz="quarter" idx="12"/>
          </p:nvPr>
        </p:nvSpPr>
        <p:spPr>
          <a:xfrm>
            <a:off x="457199" y="3200400"/>
            <a:ext cx="6858001" cy="1562099"/>
          </a:xfrm>
        </p:spPr>
        <p:txBody>
          <a:bodyPr/>
          <a:lstStyle>
            <a:lvl1pPr>
              <a:defRPr/>
            </a:lvl1pPr>
          </a:lstStyle>
          <a:p>
            <a:pPr lvl="0"/>
            <a:r>
              <a:rPr lang="en-US" smtClean="0"/>
              <a:t>Click to edit Master text styles</a:t>
            </a:r>
          </a:p>
        </p:txBody>
      </p:sp>
      <p:sp>
        <p:nvSpPr>
          <p:cNvPr id="2" name="Title 1"/>
          <p:cNvSpPr>
            <a:spLocks noGrp="1"/>
          </p:cNvSpPr>
          <p:nvPr userDrawn="1">
            <p:ph type="title"/>
          </p:nvPr>
        </p:nvSpPr>
        <p:spPr>
          <a:xfrm>
            <a:off x="457200" y="419100"/>
            <a:ext cx="6858000" cy="2552700"/>
          </a:xfrm>
        </p:spPr>
        <p:txBody>
          <a:bodyPr/>
          <a:lstStyle/>
          <a:p>
            <a:r>
              <a:rPr lang="en-US" smtClean="0"/>
              <a:t>Click to edit Master title style</a:t>
            </a:r>
            <a:endParaRPr lang="en-US" dirty="0"/>
          </a:p>
        </p:txBody>
      </p:sp>
      <p:sp>
        <p:nvSpPr>
          <p:cNvPr id="3" name="Slide Number Placeholder 2"/>
          <p:cNvSpPr>
            <a:spLocks noGrp="1"/>
          </p:cNvSpPr>
          <p:nvPr userDrawn="1">
            <p:ph type="sldNum" sz="quarter" idx="10"/>
          </p:nvPr>
        </p:nvSpPr>
        <p:spPr/>
        <p:txBody>
          <a:bodyPr/>
          <a:lstStyle/>
          <a:p>
            <a:fld id="{0D0E9D3B-CB56-40AE-B0A9-8DA5E1AEFDB7}" type="slidenum">
              <a:rPr lang="en-US" smtClean="0"/>
              <a:pPr/>
              <a:t>‹#›</a:t>
            </a:fld>
            <a:endParaRPr lang="en-US" dirty="0"/>
          </a:p>
        </p:txBody>
      </p:sp>
      <p:sp>
        <p:nvSpPr>
          <p:cNvPr id="4" name="Footer Placeholder 3"/>
          <p:cNvSpPr>
            <a:spLocks noGrp="1"/>
          </p:cNvSpPr>
          <p:nvPr userDrawn="1">
            <p:ph type="ftr" sz="quarter" idx="11"/>
          </p:nvPr>
        </p:nvSpPr>
        <p:spPr/>
        <p:txBody>
          <a:bodyPr/>
          <a:lstStyle/>
          <a:p>
            <a:r>
              <a:rPr lang="en-US" dirty="0" smtClean="0"/>
              <a:t>File Name</a:t>
            </a:r>
            <a:endParaRPr lang="en-US" dirty="0"/>
          </a:p>
        </p:txBody>
      </p:sp>
    </p:spTree>
    <p:extLst>
      <p:ext uri="{BB962C8B-B14F-4D97-AF65-F5344CB8AC3E}">
        <p14:creationId xmlns:p14="http://schemas.microsoft.com/office/powerpoint/2010/main" val="3836264534"/>
      </p:ext>
    </p:extLst>
  </p:cSld>
  <p:clrMapOvr>
    <a:masterClrMapping/>
  </p:clrMapOvr>
  <p:extLst mod="1">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hort Title - Sub-Head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smtClean="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dirty="0"/>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dirty="0"/>
          </a:p>
        </p:txBody>
      </p:sp>
      <p:sp>
        <p:nvSpPr>
          <p:cNvPr id="6" name="Text Placeholder 3"/>
          <p:cNvSpPr>
            <a:spLocks noGrp="1"/>
          </p:cNvSpPr>
          <p:nvPr>
            <p:ph type="body" sz="quarter" idx="3"/>
          </p:nvPr>
        </p:nvSpPr>
        <p:spPr>
          <a:xfrm>
            <a:off x="4572000" y="942975"/>
            <a:ext cx="4114800" cy="663266"/>
          </a:xfrm>
        </p:spPr>
        <p:txBody>
          <a:bodyPr bIns="0" anchor="b"/>
          <a:lstStyle>
            <a:lvl1pPr>
              <a:defRPr sz="1800">
                <a:solidFill>
                  <a:schemeClr val="tx1">
                    <a:lumMod val="75000"/>
                    <a:lumOff val="25000"/>
                  </a:schemeClr>
                </a:solidFill>
              </a:defRPr>
            </a:lvl1pPr>
          </a:lstStyle>
          <a:p>
            <a:pPr lvl="0"/>
            <a:r>
              <a:rPr lang="en-US" dirty="0" smtClean="0"/>
              <a:t>Click to edit Master text styles</a:t>
            </a:r>
          </a:p>
        </p:txBody>
      </p:sp>
      <p:sp>
        <p:nvSpPr>
          <p:cNvPr id="7" name="Text Placeholder 3"/>
          <p:cNvSpPr>
            <a:spLocks noGrp="1"/>
          </p:cNvSpPr>
          <p:nvPr>
            <p:ph type="body" sz="quarter" idx="13"/>
          </p:nvPr>
        </p:nvSpPr>
        <p:spPr>
          <a:xfrm>
            <a:off x="304800" y="942975"/>
            <a:ext cx="4114800" cy="666241"/>
          </a:xfrm>
        </p:spPr>
        <p:txBody>
          <a:bodyPr bIns="0" anchor="b"/>
          <a:lstStyle>
            <a:lvl1pPr>
              <a:defRPr sz="1800">
                <a:solidFill>
                  <a:schemeClr val="tx1">
                    <a:lumMod val="75000"/>
                    <a:lumOff val="25000"/>
                  </a:schemeClr>
                </a:solidFill>
              </a:defRPr>
            </a:lvl1pPr>
          </a:lstStyle>
          <a:p>
            <a:pPr lvl="0"/>
            <a:r>
              <a:rPr lang="en-US" dirty="0" smtClean="0"/>
              <a:t>Click to edit Master text styles</a:t>
            </a:r>
          </a:p>
        </p:txBody>
      </p:sp>
      <p:sp>
        <p:nvSpPr>
          <p:cNvPr id="8" name="Content Placeholder 2"/>
          <p:cNvSpPr>
            <a:spLocks noGrp="1"/>
          </p:cNvSpPr>
          <p:nvPr>
            <p:ph sz="quarter" idx="15"/>
          </p:nvPr>
        </p:nvSpPr>
        <p:spPr>
          <a:xfrm>
            <a:off x="304800" y="1693664"/>
            <a:ext cx="4114800" cy="4230886"/>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Content Placeholder 2"/>
          <p:cNvSpPr>
            <a:spLocks noGrp="1"/>
          </p:cNvSpPr>
          <p:nvPr>
            <p:ph sz="quarter" idx="16"/>
          </p:nvPr>
        </p:nvSpPr>
        <p:spPr>
          <a:xfrm>
            <a:off x="4572000" y="1693664"/>
            <a:ext cx="4114800" cy="4230886"/>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953473780"/>
      </p:ext>
    </p:extLst>
  </p:cSld>
  <p:clrMapOvr>
    <a:masterClrMapping/>
  </p:clrMapOvr>
  <p:extLst mod="1">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hort 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smtClean="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dirty="0"/>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dirty="0"/>
          </a:p>
        </p:txBody>
      </p:sp>
      <p:sp>
        <p:nvSpPr>
          <p:cNvPr id="8" name="Content Placeholder 2"/>
          <p:cNvSpPr>
            <a:spLocks noGrp="1"/>
          </p:cNvSpPr>
          <p:nvPr>
            <p:ph sz="quarter" idx="15"/>
          </p:nvPr>
        </p:nvSpPr>
        <p:spPr>
          <a:xfrm>
            <a:off x="304800" y="942975"/>
            <a:ext cx="4114800" cy="4981575"/>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Content Placeholder 2"/>
          <p:cNvSpPr>
            <a:spLocks noGrp="1"/>
          </p:cNvSpPr>
          <p:nvPr>
            <p:ph sz="quarter" idx="16"/>
          </p:nvPr>
        </p:nvSpPr>
        <p:spPr>
          <a:xfrm>
            <a:off x="4572000" y="942975"/>
            <a:ext cx="4114800" cy="4981575"/>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097259812"/>
      </p:ext>
    </p:extLst>
  </p:cSld>
  <p:clrMapOvr>
    <a:masterClrMapping/>
  </p:clrMapOvr>
  <p:extLst mod="1">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hort Title - 2 Odd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smtClean="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dirty="0"/>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dirty="0"/>
          </a:p>
        </p:txBody>
      </p:sp>
      <p:sp>
        <p:nvSpPr>
          <p:cNvPr id="7" name="Content Placeholder 2"/>
          <p:cNvSpPr>
            <a:spLocks noGrp="1"/>
          </p:cNvSpPr>
          <p:nvPr>
            <p:ph sz="quarter" idx="15"/>
          </p:nvPr>
        </p:nvSpPr>
        <p:spPr>
          <a:xfrm>
            <a:off x="304800" y="942975"/>
            <a:ext cx="2695575" cy="5000625"/>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Content Placeholder 2"/>
          <p:cNvSpPr>
            <a:spLocks noGrp="1"/>
          </p:cNvSpPr>
          <p:nvPr>
            <p:ph sz="quarter" idx="16"/>
          </p:nvPr>
        </p:nvSpPr>
        <p:spPr>
          <a:xfrm>
            <a:off x="3095625" y="942975"/>
            <a:ext cx="5591175" cy="5000625"/>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289307060"/>
      </p:ext>
    </p:extLst>
  </p:cSld>
  <p:clrMapOvr>
    <a:masterClrMapping/>
  </p:clrMapOvr>
  <p:extLst mod="1">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Short Title - Quad-Char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smtClean="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dirty="0"/>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dirty="0"/>
          </a:p>
        </p:txBody>
      </p:sp>
      <p:sp>
        <p:nvSpPr>
          <p:cNvPr id="16" name="Content Placeholder 2"/>
          <p:cNvSpPr>
            <a:spLocks noGrp="1"/>
          </p:cNvSpPr>
          <p:nvPr>
            <p:ph sz="quarter" idx="15"/>
          </p:nvPr>
        </p:nvSpPr>
        <p:spPr>
          <a:xfrm>
            <a:off x="304800" y="942975"/>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 name="Content Placeholder 2"/>
          <p:cNvSpPr>
            <a:spLocks noGrp="1"/>
          </p:cNvSpPr>
          <p:nvPr>
            <p:ph sz="quarter" idx="16"/>
          </p:nvPr>
        </p:nvSpPr>
        <p:spPr>
          <a:xfrm>
            <a:off x="4572000" y="942975"/>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8" name="Content Placeholder 2"/>
          <p:cNvSpPr>
            <a:spLocks noGrp="1"/>
          </p:cNvSpPr>
          <p:nvPr>
            <p:ph sz="quarter" idx="18"/>
          </p:nvPr>
        </p:nvSpPr>
        <p:spPr>
          <a:xfrm>
            <a:off x="304800" y="3459480"/>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9" name="Content Placeholder 2"/>
          <p:cNvSpPr>
            <a:spLocks noGrp="1"/>
          </p:cNvSpPr>
          <p:nvPr>
            <p:ph sz="quarter" idx="19"/>
          </p:nvPr>
        </p:nvSpPr>
        <p:spPr>
          <a:xfrm>
            <a:off x="4572000" y="3459480"/>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cxnSp>
        <p:nvCxnSpPr>
          <p:cNvPr id="20" name="Straight Connector 19"/>
          <p:cNvCxnSpPr/>
          <p:nvPr userDrawn="1"/>
        </p:nvCxnSpPr>
        <p:spPr>
          <a:xfrm>
            <a:off x="304800" y="3409950"/>
            <a:ext cx="8382000"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a:xfrm>
            <a:off x="4492895" y="942975"/>
            <a:ext cx="0" cy="4939665"/>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7261302"/>
      </p:ext>
    </p:extLst>
  </p:cSld>
  <p:clrMapOvr>
    <a:masterClrMapping/>
  </p:clrMapOvr>
  <p:extLst mod="1">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286001"/>
            <a:ext cx="8382000" cy="1285874"/>
          </a:xfrm>
          <a:prstGeom prst="rect">
            <a:avLst/>
          </a:prstGeom>
          <a:noFill/>
          <a:ln w="9525">
            <a:noFill/>
            <a:miter lim="800000"/>
            <a:headEnd/>
            <a:tailEnd/>
          </a:ln>
        </p:spPr>
        <p:txBody>
          <a:bodyPr anchor="b"/>
          <a:lstStyle>
            <a:lvl1pPr>
              <a:defRPr sz="3600" baseline="0">
                <a:solidFill>
                  <a:schemeClr val="tx1">
                    <a:lumMod val="75000"/>
                    <a:lumOff val="25000"/>
                  </a:schemeClr>
                </a:solidFill>
              </a:defRPr>
            </a:lvl1pPr>
          </a:lstStyle>
          <a:p>
            <a:pPr lvl="0"/>
            <a:r>
              <a:rPr lang="en-US" dirty="0" smtClean="0"/>
              <a:t>Click to edit Master title style</a:t>
            </a:r>
          </a:p>
        </p:txBody>
      </p:sp>
      <p:sp>
        <p:nvSpPr>
          <p:cNvPr id="6" name="Text Placeholder 5"/>
          <p:cNvSpPr>
            <a:spLocks noGrp="1"/>
          </p:cNvSpPr>
          <p:nvPr>
            <p:ph type="body" sz="quarter" idx="12"/>
          </p:nvPr>
        </p:nvSpPr>
        <p:spPr>
          <a:xfrm>
            <a:off x="304800" y="3687763"/>
            <a:ext cx="8382000" cy="854075"/>
          </a:xfrm>
        </p:spPr>
        <p:txBody>
          <a:bodyPr/>
          <a:lstStyle>
            <a:lvl1pPr marL="0" indent="0">
              <a:defRPr>
                <a:solidFill>
                  <a:schemeClr val="tx1">
                    <a:lumMod val="75000"/>
                    <a:lumOff val="25000"/>
                  </a:schemeClr>
                </a:solidFill>
              </a:defRPr>
            </a:lvl1pPr>
          </a:lstStyle>
          <a:p>
            <a:pPr lvl="0"/>
            <a:r>
              <a:rPr lang="en-US" dirty="0" smtClean="0"/>
              <a:t>Click to edit Master text styles</a:t>
            </a:r>
          </a:p>
        </p:txBody>
      </p:sp>
      <p:sp>
        <p:nvSpPr>
          <p:cNvPr id="4" name="Footer Placeholder 4"/>
          <p:cNvSpPr>
            <a:spLocks noGrp="1"/>
          </p:cNvSpPr>
          <p:nvPr>
            <p:ph type="ftr" sz="quarter" idx="13"/>
          </p:nvPr>
        </p:nvSpPr>
        <p:spPr/>
        <p:txBody>
          <a:bodyPr/>
          <a:lstStyle>
            <a:lvl1pPr>
              <a:defRPr/>
            </a:lvl1pPr>
          </a:lstStyle>
          <a:p>
            <a:pPr>
              <a:defRPr/>
            </a:pPr>
            <a:r>
              <a:rPr lang="en-US" dirty="0"/>
              <a:t>File Name</a:t>
            </a:r>
          </a:p>
        </p:txBody>
      </p:sp>
      <p:sp>
        <p:nvSpPr>
          <p:cNvPr id="5" name="Slide Number Placeholder 5"/>
          <p:cNvSpPr>
            <a:spLocks noGrp="1"/>
          </p:cNvSpPr>
          <p:nvPr>
            <p:ph type="sldNum" sz="quarter" idx="14"/>
          </p:nvPr>
        </p:nvSpPr>
        <p:spPr/>
        <p:txBody>
          <a:bodyPr/>
          <a:lstStyle>
            <a:lvl1pPr>
              <a:defRPr/>
            </a:lvl1pPr>
          </a:lstStyle>
          <a:p>
            <a:fld id="{42D6254A-A357-4200-B73D-5001EDA92138}" type="slidenum">
              <a:rPr lang="en-US"/>
              <a:pPr/>
              <a:t>‹#›</a:t>
            </a:fld>
            <a:endParaRPr lang="en-US" dirty="0"/>
          </a:p>
        </p:txBody>
      </p:sp>
    </p:spTree>
    <p:extLst>
      <p:ext uri="{BB962C8B-B14F-4D97-AF65-F5344CB8AC3E}">
        <p14:creationId xmlns:p14="http://schemas.microsoft.com/office/powerpoint/2010/main" val="2482338629"/>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ection header - no Sub-Head">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286001"/>
            <a:ext cx="8382000" cy="1285874"/>
          </a:xfrm>
          <a:prstGeom prst="rect">
            <a:avLst/>
          </a:prstGeom>
          <a:noFill/>
          <a:ln w="9525">
            <a:noFill/>
            <a:miter lim="800000"/>
            <a:headEnd/>
            <a:tailEnd/>
          </a:ln>
        </p:spPr>
        <p:txBody>
          <a:bodyPr anchor="b"/>
          <a:lstStyle>
            <a:lvl1pPr>
              <a:defRPr sz="3600" baseline="0">
                <a:solidFill>
                  <a:schemeClr val="tx1">
                    <a:lumMod val="75000"/>
                    <a:lumOff val="25000"/>
                  </a:schemeClr>
                </a:solidFill>
              </a:defRPr>
            </a:lvl1pPr>
          </a:lstStyle>
          <a:p>
            <a:pPr lvl="0"/>
            <a:r>
              <a:rPr lang="en-US" dirty="0" smtClean="0"/>
              <a:t>Click to edit Master title style</a:t>
            </a:r>
          </a:p>
        </p:txBody>
      </p:sp>
      <p:sp>
        <p:nvSpPr>
          <p:cNvPr id="4" name="Footer Placeholder 4"/>
          <p:cNvSpPr>
            <a:spLocks noGrp="1"/>
          </p:cNvSpPr>
          <p:nvPr>
            <p:ph type="ftr" sz="quarter" idx="13"/>
          </p:nvPr>
        </p:nvSpPr>
        <p:spPr/>
        <p:txBody>
          <a:bodyPr/>
          <a:lstStyle>
            <a:lvl1pPr>
              <a:defRPr/>
            </a:lvl1pPr>
          </a:lstStyle>
          <a:p>
            <a:pPr>
              <a:defRPr/>
            </a:pPr>
            <a:r>
              <a:rPr lang="en-US" dirty="0"/>
              <a:t>File Name</a:t>
            </a:r>
          </a:p>
        </p:txBody>
      </p:sp>
      <p:sp>
        <p:nvSpPr>
          <p:cNvPr id="5" name="Slide Number Placeholder 5"/>
          <p:cNvSpPr>
            <a:spLocks noGrp="1"/>
          </p:cNvSpPr>
          <p:nvPr>
            <p:ph type="sldNum" sz="quarter" idx="14"/>
          </p:nvPr>
        </p:nvSpPr>
        <p:spPr/>
        <p:txBody>
          <a:bodyPr/>
          <a:lstStyle>
            <a:lvl1pPr>
              <a:defRPr/>
            </a:lvl1pPr>
          </a:lstStyle>
          <a:p>
            <a:fld id="{42D6254A-A357-4200-B73D-5001EDA92138}" type="slidenum">
              <a:rPr lang="en-US"/>
              <a:pPr/>
              <a:t>‹#›</a:t>
            </a:fld>
            <a:endParaRPr lang="en-US" dirty="0"/>
          </a:p>
        </p:txBody>
      </p:sp>
    </p:spTree>
    <p:extLst>
      <p:ext uri="{BB962C8B-B14F-4D97-AF65-F5344CB8AC3E}">
        <p14:creationId xmlns:p14="http://schemas.microsoft.com/office/powerpoint/2010/main" val="1947747698"/>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Title - No Conten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1687"/>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smtClean="0"/>
              <a:t>Click to edit Master title style</a:t>
            </a:r>
          </a:p>
        </p:txBody>
      </p:sp>
      <p:sp>
        <p:nvSpPr>
          <p:cNvPr id="3" name="Footer Placeholder 4"/>
          <p:cNvSpPr>
            <a:spLocks noGrp="1"/>
          </p:cNvSpPr>
          <p:nvPr>
            <p:ph type="ftr" sz="quarter" idx="10"/>
          </p:nvPr>
        </p:nvSpPr>
        <p:spPr/>
        <p:txBody>
          <a:bodyPr/>
          <a:lstStyle>
            <a:lvl1pPr>
              <a:defRPr/>
            </a:lvl1pPr>
          </a:lstStyle>
          <a:p>
            <a:pPr>
              <a:defRPr/>
            </a:pPr>
            <a:r>
              <a:rPr lang="en-US" dirty="0"/>
              <a:t>File Name</a:t>
            </a:r>
          </a:p>
        </p:txBody>
      </p:sp>
      <p:sp>
        <p:nvSpPr>
          <p:cNvPr id="4" name="Slide Number Placeholder 5"/>
          <p:cNvSpPr>
            <a:spLocks noGrp="1"/>
          </p:cNvSpPr>
          <p:nvPr>
            <p:ph type="sldNum" sz="quarter" idx="11"/>
          </p:nvPr>
        </p:nvSpPr>
        <p:spPr/>
        <p:txBody>
          <a:bodyPr/>
          <a:lstStyle>
            <a:lvl1pPr>
              <a:defRPr/>
            </a:lvl1pPr>
          </a:lstStyle>
          <a:p>
            <a:fld id="{B694574C-E5D2-4987-ADCE-9F4F1F300184}" type="slidenum">
              <a:rPr lang="en-US"/>
              <a:pPr/>
              <a:t>‹#›</a:t>
            </a:fld>
            <a:endParaRPr lang="en-US" dirty="0"/>
          </a:p>
        </p:txBody>
      </p:sp>
    </p:spTree>
    <p:extLst>
      <p:ext uri="{BB962C8B-B14F-4D97-AF65-F5344CB8AC3E}">
        <p14:creationId xmlns:p14="http://schemas.microsoft.com/office/powerpoint/2010/main" val="1913359382"/>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hort Title - No Conten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smtClean="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dirty="0"/>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dirty="0"/>
          </a:p>
        </p:txBody>
      </p:sp>
    </p:spTree>
    <p:extLst>
      <p:ext uri="{BB962C8B-B14F-4D97-AF65-F5344CB8AC3E}">
        <p14:creationId xmlns:p14="http://schemas.microsoft.com/office/powerpoint/2010/main" val="1144544639"/>
      </p:ext>
    </p:extLst>
  </p:cSld>
  <p:clrMapOvr>
    <a:masterClrMapping/>
  </p:clrMapOvr>
  <p:extLst mod="1">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a:lvl1pPr>
          </a:lstStyle>
          <a:p>
            <a:pPr>
              <a:defRPr/>
            </a:pPr>
            <a:r>
              <a:rPr lang="en-US" dirty="0"/>
              <a:t>File Name</a:t>
            </a:r>
          </a:p>
        </p:txBody>
      </p:sp>
      <p:sp>
        <p:nvSpPr>
          <p:cNvPr id="3" name="Slide Number Placeholder 5"/>
          <p:cNvSpPr>
            <a:spLocks noGrp="1"/>
          </p:cNvSpPr>
          <p:nvPr>
            <p:ph type="sldNum" sz="quarter" idx="11"/>
          </p:nvPr>
        </p:nvSpPr>
        <p:spPr/>
        <p:txBody>
          <a:bodyPr/>
          <a:lstStyle>
            <a:lvl1pPr>
              <a:defRPr/>
            </a:lvl1pPr>
          </a:lstStyle>
          <a:p>
            <a:fld id="{80DD7862-628A-4EC2-9AFF-4F23903537D2}" type="slidenum">
              <a:rPr lang="en-US"/>
              <a:pPr/>
              <a:t>‹#›</a:t>
            </a:fld>
            <a:endParaRPr lang="en-US" dirty="0"/>
          </a:p>
        </p:txBody>
      </p:sp>
    </p:spTree>
    <p:extLst>
      <p:ext uri="{BB962C8B-B14F-4D97-AF65-F5344CB8AC3E}">
        <p14:creationId xmlns:p14="http://schemas.microsoft.com/office/powerpoint/2010/main" val="2631490597"/>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p:txBody>
          <a:bodyPr/>
          <a:lstStyle>
            <a:lvl1pPr>
              <a:defRPr>
                <a:solidFill>
                  <a:schemeClr val="bg1"/>
                </a:solidFill>
              </a:defRPr>
            </a:lvl1pPr>
          </a:lstStyle>
          <a:p>
            <a:pPr>
              <a:defRPr/>
            </a:pPr>
            <a:r>
              <a:rPr lang="en-US" dirty="0" smtClean="0"/>
              <a:t>File Name</a:t>
            </a:r>
            <a:endParaRPr lang="en-US" dirty="0"/>
          </a:p>
        </p:txBody>
      </p:sp>
      <p:sp>
        <p:nvSpPr>
          <p:cNvPr id="3" name="Slide Number Placeholder 3"/>
          <p:cNvSpPr>
            <a:spLocks noGrp="1"/>
          </p:cNvSpPr>
          <p:nvPr>
            <p:ph type="sldNum" sz="quarter" idx="11"/>
          </p:nvPr>
        </p:nvSpPr>
        <p:spPr/>
        <p:txBody>
          <a:bodyPr/>
          <a:lstStyle>
            <a:lvl1pPr>
              <a:defRPr>
                <a:solidFill>
                  <a:schemeClr val="bg1"/>
                </a:solidFill>
              </a:defRPr>
            </a:lvl1pPr>
          </a:lstStyle>
          <a:p>
            <a:fld id="{251E400F-A7F1-4EA8-93DC-39E6F5A643D7}" type="slidenum">
              <a:rPr lang="en-US" smtClean="0"/>
              <a:pPr/>
              <a:t>‹#›</a:t>
            </a:fld>
            <a:endParaRPr lang="en-US" dirty="0"/>
          </a:p>
        </p:txBody>
      </p:sp>
    </p:spTree>
    <p:extLst>
      <p:ext uri="{BB962C8B-B14F-4D97-AF65-F5344CB8AC3E}">
        <p14:creationId xmlns:p14="http://schemas.microsoft.com/office/powerpoint/2010/main" val="29167631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 Background 2 80%">
    <p:bg>
      <p:bgPr>
        <a:solidFill>
          <a:schemeClr val="bg2">
            <a:lumMod val="20000"/>
            <a:lumOff val="80000"/>
          </a:schemeClr>
        </a:solidFill>
        <a:effectLst/>
      </p:bgPr>
    </p:bg>
    <p:spTree>
      <p:nvGrpSpPr>
        <p:cNvPr id="1" name=""/>
        <p:cNvGrpSpPr/>
        <p:nvPr/>
      </p:nvGrpSpPr>
      <p:grpSpPr>
        <a:xfrm>
          <a:off x="0" y="0"/>
          <a:ext cx="0" cy="0"/>
          <a:chOff x="0" y="0"/>
          <a:chExt cx="0" cy="0"/>
        </a:xfrm>
      </p:grpSpPr>
      <p:sp>
        <p:nvSpPr>
          <p:cNvPr id="11" name="Rounded Rectangle 10"/>
          <p:cNvSpPr/>
          <p:nvPr userDrawn="1"/>
        </p:nvSpPr>
        <p:spPr>
          <a:xfrm>
            <a:off x="202702" y="161925"/>
            <a:ext cx="8103097" cy="5207409"/>
          </a:xfrm>
          <a:prstGeom prst="roundRect">
            <a:avLst>
              <a:gd name="adj" fmla="val 2553"/>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 Placeholder 8"/>
          <p:cNvSpPr>
            <a:spLocks noGrp="1"/>
          </p:cNvSpPr>
          <p:nvPr userDrawn="1">
            <p:ph type="body" sz="quarter" idx="12"/>
          </p:nvPr>
        </p:nvSpPr>
        <p:spPr>
          <a:xfrm>
            <a:off x="457199" y="3200400"/>
            <a:ext cx="6858001" cy="1562099"/>
          </a:xfrm>
        </p:spPr>
        <p:txBody>
          <a:bodyPr/>
          <a:lstStyle>
            <a:lvl1pPr>
              <a:defRPr/>
            </a:lvl1pPr>
          </a:lstStyle>
          <a:p>
            <a:pPr lvl="0"/>
            <a:r>
              <a:rPr lang="en-US" smtClean="0"/>
              <a:t>Click to edit Master text styles</a:t>
            </a:r>
          </a:p>
        </p:txBody>
      </p:sp>
      <p:sp>
        <p:nvSpPr>
          <p:cNvPr id="2" name="Title 1"/>
          <p:cNvSpPr>
            <a:spLocks noGrp="1"/>
          </p:cNvSpPr>
          <p:nvPr userDrawn="1">
            <p:ph type="title"/>
          </p:nvPr>
        </p:nvSpPr>
        <p:spPr>
          <a:xfrm>
            <a:off x="457200" y="419100"/>
            <a:ext cx="6858000" cy="2552700"/>
          </a:xfrm>
        </p:spPr>
        <p:txBody>
          <a:bodyPr/>
          <a:lstStyle/>
          <a:p>
            <a:r>
              <a:rPr lang="en-US" smtClean="0"/>
              <a:t>Click to edit Master title style</a:t>
            </a:r>
            <a:endParaRPr lang="en-US" dirty="0"/>
          </a:p>
        </p:txBody>
      </p:sp>
      <p:sp>
        <p:nvSpPr>
          <p:cNvPr id="3" name="Slide Number Placeholder 2"/>
          <p:cNvSpPr>
            <a:spLocks noGrp="1"/>
          </p:cNvSpPr>
          <p:nvPr userDrawn="1">
            <p:ph type="sldNum" sz="quarter" idx="10"/>
          </p:nvPr>
        </p:nvSpPr>
        <p:spPr/>
        <p:txBody>
          <a:bodyPr/>
          <a:lstStyle>
            <a:lvl1pPr>
              <a:defRPr>
                <a:solidFill>
                  <a:schemeClr val="tx1">
                    <a:lumMod val="50000"/>
                    <a:lumOff val="50000"/>
                  </a:schemeClr>
                </a:solidFill>
              </a:defRPr>
            </a:lvl1pPr>
          </a:lstStyle>
          <a:p>
            <a:fld id="{0D0E9D3B-CB56-40AE-B0A9-8DA5E1AEFDB7}" type="slidenum">
              <a:rPr lang="en-US" smtClean="0"/>
              <a:pPr/>
              <a:t>‹#›</a:t>
            </a:fld>
            <a:endParaRPr lang="en-US" dirty="0"/>
          </a:p>
        </p:txBody>
      </p:sp>
      <p:sp>
        <p:nvSpPr>
          <p:cNvPr id="4" name="Footer Placeholder 3"/>
          <p:cNvSpPr>
            <a:spLocks noGrp="1"/>
          </p:cNvSpPr>
          <p:nvPr userDrawn="1">
            <p:ph type="ftr" sz="quarter" idx="11"/>
          </p:nvPr>
        </p:nvSpPr>
        <p:spPr/>
        <p:txBody>
          <a:bodyPr/>
          <a:lstStyle>
            <a:lvl1pPr>
              <a:defRPr>
                <a:solidFill>
                  <a:schemeClr val="tx1">
                    <a:lumMod val="50000"/>
                    <a:lumOff val="50000"/>
                  </a:schemeClr>
                </a:solidFill>
              </a:defRPr>
            </a:lvl1pPr>
          </a:lstStyle>
          <a:p>
            <a:r>
              <a:rPr lang="en-US" dirty="0" smtClean="0"/>
              <a:t>File Name</a:t>
            </a:r>
            <a:endParaRPr lang="en-US" dirty="0"/>
          </a:p>
        </p:txBody>
      </p:sp>
      <p:sp>
        <p:nvSpPr>
          <p:cNvPr id="12" name="TextBox 11"/>
          <p:cNvSpPr txBox="1"/>
          <p:nvPr userDrawn="1"/>
        </p:nvSpPr>
        <p:spPr>
          <a:xfrm>
            <a:off x="457200" y="5516644"/>
            <a:ext cx="4316413" cy="830997"/>
          </a:xfrm>
          <a:prstGeom prst="rect">
            <a:avLst/>
          </a:prstGeom>
          <a:noFill/>
        </p:spPr>
        <p:txBody>
          <a:bodyPr wrap="square">
            <a:spAutoFit/>
          </a:bodyPr>
          <a:lstStyle/>
          <a:p>
            <a:r>
              <a:rPr lang="en-US" altLang="en-US" sz="1200" i="1" dirty="0"/>
              <a:t>“</a:t>
            </a:r>
            <a:r>
              <a:rPr lang="en-US" sz="1200" i="1" dirty="0">
                <a:solidFill>
                  <a:srgbClr val="000000"/>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1200" i="1" dirty="0">
                <a:solidFill>
                  <a:srgbClr val="000000"/>
                </a:solidFill>
              </a:rPr>
              <a:t>”</a:t>
            </a:r>
            <a:endParaRPr lang="en-US" sz="1200" i="1" dirty="0">
              <a:solidFill>
                <a:srgbClr val="000000"/>
              </a:solidFill>
            </a:endParaRPr>
          </a:p>
        </p:txBody>
      </p:sp>
    </p:spTree>
    <p:extLst>
      <p:ext uri="{BB962C8B-B14F-4D97-AF65-F5344CB8AC3E}">
        <p14:creationId xmlns:p14="http://schemas.microsoft.com/office/powerpoint/2010/main" val="4043718914"/>
      </p:ext>
    </p:extLst>
  </p:cSld>
  <p:clrMapOvr>
    <a:masterClrMapping/>
  </p:clrMapOvr>
  <p:extLst mod="1">
    <p:ext uri="{DCECCB84-F9BA-43D5-87BE-67443E8EF086}">
      <p15:sldGuideLst xmlns:p15="http://schemas.microsoft.com/office/powerpoint/2012/main"/>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solidFill>
        <a:effectLst/>
      </p:bgPr>
    </p:bg>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p:txBody>
          <a:bodyPr/>
          <a:lstStyle>
            <a:lvl1pPr>
              <a:defRPr>
                <a:solidFill>
                  <a:schemeClr val="tx2">
                    <a:lumMod val="95000"/>
                  </a:schemeClr>
                </a:solidFill>
              </a:defRPr>
            </a:lvl1pPr>
          </a:lstStyle>
          <a:p>
            <a:pPr>
              <a:defRPr/>
            </a:pPr>
            <a:r>
              <a:rPr lang="en-US" dirty="0" smtClean="0"/>
              <a:t>File Name</a:t>
            </a:r>
            <a:endParaRPr lang="en-US" dirty="0"/>
          </a:p>
        </p:txBody>
      </p:sp>
      <p:sp>
        <p:nvSpPr>
          <p:cNvPr id="3" name="Slide Number Placeholder 3"/>
          <p:cNvSpPr>
            <a:spLocks noGrp="1"/>
          </p:cNvSpPr>
          <p:nvPr>
            <p:ph type="sldNum" sz="quarter" idx="11"/>
          </p:nvPr>
        </p:nvSpPr>
        <p:spPr/>
        <p:txBody>
          <a:bodyPr/>
          <a:lstStyle>
            <a:lvl1pPr>
              <a:defRPr>
                <a:solidFill>
                  <a:schemeClr val="tx2">
                    <a:lumMod val="95000"/>
                  </a:schemeClr>
                </a:solidFill>
              </a:defRPr>
            </a:lvl1pPr>
          </a:lstStyle>
          <a:p>
            <a:fld id="{251E400F-A7F1-4EA8-93DC-39E6F5A643D7}" type="slidenum">
              <a:rPr lang="en-US" smtClean="0"/>
              <a:pPr/>
              <a:t>‹#›</a:t>
            </a:fld>
            <a:endParaRPr lang="en-US" dirty="0"/>
          </a:p>
        </p:txBody>
      </p:sp>
    </p:spTree>
    <p:extLst>
      <p:ext uri="{BB962C8B-B14F-4D97-AF65-F5344CB8AC3E}">
        <p14:creationId xmlns:p14="http://schemas.microsoft.com/office/powerpoint/2010/main" val="130982745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a:defRPr/>
            </a:pPr>
            <a:r>
              <a:rPr lang="en-US" dirty="0" smtClean="0"/>
              <a:t>File Name</a:t>
            </a:r>
            <a:endParaRPr lang="en-US" dirty="0"/>
          </a:p>
        </p:txBody>
      </p:sp>
      <p:sp>
        <p:nvSpPr>
          <p:cNvPr id="3" name="Slide Number Placeholder 2"/>
          <p:cNvSpPr>
            <a:spLocks noGrp="1"/>
          </p:cNvSpPr>
          <p:nvPr>
            <p:ph type="sldNum" sz="quarter" idx="11"/>
          </p:nvPr>
        </p:nvSpPr>
        <p:spPr/>
        <p:txBody>
          <a:bodyPr/>
          <a:lstStyle/>
          <a:p>
            <a:fld id="{139BD942-CC14-44A4-87FB-46239297AFE5}" type="slidenum">
              <a:rPr lang="en-US" smtClean="0"/>
              <a:pPr/>
              <a:t>‹#›</a:t>
            </a:fld>
            <a:endParaRPr lang="en-US" dirty="0"/>
          </a:p>
        </p:txBody>
      </p:sp>
    </p:spTree>
    <p:extLst>
      <p:ext uri="{BB962C8B-B14F-4D97-AF65-F5344CB8AC3E}">
        <p14:creationId xmlns:p14="http://schemas.microsoft.com/office/powerpoint/2010/main" val="19402196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09187D7A-F8AF-4796-A11A-4273D6A4C0D1}" type="slidenum">
              <a:rPr lang="en-US"/>
              <a:pPr>
                <a:defRPr/>
              </a:pPr>
              <a:t>‹#›</a:t>
            </a:fld>
            <a:endParaRPr lang="en-US" dirty="0"/>
          </a:p>
        </p:txBody>
      </p:sp>
    </p:spTree>
    <p:extLst>
      <p:ext uri="{BB962C8B-B14F-4D97-AF65-F5344CB8AC3E}">
        <p14:creationId xmlns:p14="http://schemas.microsoft.com/office/powerpoint/2010/main" val="26038075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Slide - Background 2 80%">
    <p:bg>
      <p:bgPr>
        <a:solidFill>
          <a:schemeClr val="bg2">
            <a:lumMod val="20000"/>
            <a:lumOff val="80000"/>
          </a:schemeClr>
        </a:solidFill>
        <a:effectLst/>
      </p:bgPr>
    </p:bg>
    <p:spTree>
      <p:nvGrpSpPr>
        <p:cNvPr id="1" name=""/>
        <p:cNvGrpSpPr/>
        <p:nvPr/>
      </p:nvGrpSpPr>
      <p:grpSpPr>
        <a:xfrm>
          <a:off x="0" y="0"/>
          <a:ext cx="0" cy="0"/>
          <a:chOff x="0" y="0"/>
          <a:chExt cx="0" cy="0"/>
        </a:xfrm>
      </p:grpSpPr>
      <p:sp>
        <p:nvSpPr>
          <p:cNvPr id="11" name="Rounded Rectangle 10"/>
          <p:cNvSpPr/>
          <p:nvPr userDrawn="1"/>
        </p:nvSpPr>
        <p:spPr>
          <a:xfrm>
            <a:off x="202702" y="161925"/>
            <a:ext cx="8103097" cy="5207409"/>
          </a:xfrm>
          <a:prstGeom prst="roundRect">
            <a:avLst>
              <a:gd name="adj" fmla="val 2553"/>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 Placeholder 8"/>
          <p:cNvSpPr>
            <a:spLocks noGrp="1"/>
          </p:cNvSpPr>
          <p:nvPr userDrawn="1">
            <p:ph type="body" sz="quarter" idx="12"/>
          </p:nvPr>
        </p:nvSpPr>
        <p:spPr>
          <a:xfrm>
            <a:off x="457199" y="3200400"/>
            <a:ext cx="6858001" cy="1562099"/>
          </a:xfrm>
        </p:spPr>
        <p:txBody>
          <a:bodyPr/>
          <a:lstStyle>
            <a:lvl1pPr>
              <a:defRPr/>
            </a:lvl1pPr>
          </a:lstStyle>
          <a:p>
            <a:pPr lvl="0"/>
            <a:r>
              <a:rPr lang="en-US" smtClean="0"/>
              <a:t>Click to edit Master text styles</a:t>
            </a:r>
          </a:p>
        </p:txBody>
      </p:sp>
      <p:sp>
        <p:nvSpPr>
          <p:cNvPr id="2" name="Title 1"/>
          <p:cNvSpPr>
            <a:spLocks noGrp="1"/>
          </p:cNvSpPr>
          <p:nvPr userDrawn="1">
            <p:ph type="title"/>
          </p:nvPr>
        </p:nvSpPr>
        <p:spPr>
          <a:xfrm>
            <a:off x="457200" y="419100"/>
            <a:ext cx="6858000" cy="2552700"/>
          </a:xfrm>
        </p:spPr>
        <p:txBody>
          <a:bodyPr/>
          <a:lstStyle/>
          <a:p>
            <a:r>
              <a:rPr lang="en-US" smtClean="0"/>
              <a:t>Click to edit Master title style</a:t>
            </a:r>
            <a:endParaRPr lang="en-US" dirty="0"/>
          </a:p>
        </p:txBody>
      </p:sp>
      <p:sp>
        <p:nvSpPr>
          <p:cNvPr id="3" name="Slide Number Placeholder 2"/>
          <p:cNvSpPr>
            <a:spLocks noGrp="1"/>
          </p:cNvSpPr>
          <p:nvPr userDrawn="1">
            <p:ph type="sldNum" sz="quarter" idx="10"/>
          </p:nvPr>
        </p:nvSpPr>
        <p:spPr/>
        <p:txBody>
          <a:bodyPr/>
          <a:lstStyle>
            <a:lvl1pPr>
              <a:defRPr>
                <a:solidFill>
                  <a:schemeClr val="tx1">
                    <a:lumMod val="50000"/>
                    <a:lumOff val="50000"/>
                  </a:schemeClr>
                </a:solidFill>
              </a:defRPr>
            </a:lvl1pPr>
          </a:lstStyle>
          <a:p>
            <a:fld id="{0D0E9D3B-CB56-40AE-B0A9-8DA5E1AEFDB7}" type="slidenum">
              <a:rPr lang="en-US" smtClean="0"/>
              <a:pPr/>
              <a:t>‹#›</a:t>
            </a:fld>
            <a:endParaRPr lang="en-US" dirty="0"/>
          </a:p>
        </p:txBody>
      </p:sp>
      <p:sp>
        <p:nvSpPr>
          <p:cNvPr id="4" name="Footer Placeholder 3"/>
          <p:cNvSpPr>
            <a:spLocks noGrp="1"/>
          </p:cNvSpPr>
          <p:nvPr userDrawn="1">
            <p:ph type="ftr" sz="quarter" idx="11"/>
          </p:nvPr>
        </p:nvSpPr>
        <p:spPr/>
        <p:txBody>
          <a:bodyPr/>
          <a:lstStyle>
            <a:lvl1pPr>
              <a:defRPr>
                <a:solidFill>
                  <a:schemeClr val="tx1">
                    <a:lumMod val="50000"/>
                    <a:lumOff val="50000"/>
                  </a:schemeClr>
                </a:solidFill>
              </a:defRPr>
            </a:lvl1pPr>
          </a:lstStyle>
          <a:p>
            <a:r>
              <a:rPr lang="en-US" dirty="0" smtClean="0"/>
              <a:t>File Name</a:t>
            </a:r>
            <a:endParaRPr lang="en-US" dirty="0"/>
          </a:p>
        </p:txBody>
      </p:sp>
    </p:spTree>
    <p:extLst>
      <p:ext uri="{BB962C8B-B14F-4D97-AF65-F5344CB8AC3E}">
        <p14:creationId xmlns:p14="http://schemas.microsoft.com/office/powerpoint/2010/main" val="2340974299"/>
      </p:ext>
    </p:extLst>
  </p:cSld>
  <p:clrMapOvr>
    <a:masterClrMapping/>
  </p:clrMapOvr>
  <p:extLst mod="1">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 Background 1 15%">
    <p:bg>
      <p:bgPr>
        <a:solidFill>
          <a:schemeClr val="bg1">
            <a:lumMod val="85000"/>
          </a:schemeClr>
        </a:solidFill>
        <a:effectLst/>
      </p:bgPr>
    </p:bg>
    <p:spTree>
      <p:nvGrpSpPr>
        <p:cNvPr id="1" name=""/>
        <p:cNvGrpSpPr/>
        <p:nvPr/>
      </p:nvGrpSpPr>
      <p:grpSpPr>
        <a:xfrm>
          <a:off x="0" y="0"/>
          <a:ext cx="0" cy="0"/>
          <a:chOff x="0" y="0"/>
          <a:chExt cx="0" cy="0"/>
        </a:xfrm>
      </p:grpSpPr>
      <p:sp>
        <p:nvSpPr>
          <p:cNvPr id="10" name="Rounded Rectangle 9"/>
          <p:cNvSpPr/>
          <p:nvPr userDrawn="1"/>
        </p:nvSpPr>
        <p:spPr>
          <a:xfrm>
            <a:off x="202702" y="161925"/>
            <a:ext cx="8103097"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 Placeholder 8"/>
          <p:cNvSpPr>
            <a:spLocks noGrp="1"/>
          </p:cNvSpPr>
          <p:nvPr>
            <p:ph type="body" sz="quarter" idx="12"/>
          </p:nvPr>
        </p:nvSpPr>
        <p:spPr>
          <a:xfrm>
            <a:off x="457199" y="3200400"/>
            <a:ext cx="6858001" cy="1562099"/>
          </a:xfrm>
        </p:spPr>
        <p:txBody>
          <a:bodyPr/>
          <a:lstStyle>
            <a:lvl1pPr>
              <a:defRPr/>
            </a:lvl1pPr>
          </a:lstStyle>
          <a:p>
            <a:pPr lvl="0"/>
            <a:r>
              <a:rPr lang="en-US" smtClean="0"/>
              <a:t>Click to edit Master text styles</a:t>
            </a:r>
          </a:p>
        </p:txBody>
      </p:sp>
      <p:sp>
        <p:nvSpPr>
          <p:cNvPr id="2" name="Title 1"/>
          <p:cNvSpPr>
            <a:spLocks noGrp="1"/>
          </p:cNvSpPr>
          <p:nvPr>
            <p:ph type="title"/>
          </p:nvPr>
        </p:nvSpPr>
        <p:spPr>
          <a:xfrm>
            <a:off x="457200" y="419100"/>
            <a:ext cx="6858000" cy="2552700"/>
          </a:xfrm>
        </p:spPr>
        <p:txBody>
          <a:bodyPr/>
          <a:lstStyle/>
          <a:p>
            <a:r>
              <a:rPr lang="en-US" smtClean="0"/>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fld id="{0D0E9D3B-CB56-40AE-B0A9-8DA5E1AEFDB7}" type="slidenum">
              <a:rPr lang="en-US" smtClean="0"/>
              <a:pPr/>
              <a:t>‹#›</a:t>
            </a:fld>
            <a:endParaRPr lang="en-US" dirty="0"/>
          </a:p>
        </p:txBody>
      </p:sp>
      <p:sp>
        <p:nvSpPr>
          <p:cNvPr id="4" name="Footer Placeholder 3"/>
          <p:cNvSpPr>
            <a:spLocks noGrp="1"/>
          </p:cNvSpPr>
          <p:nvPr>
            <p:ph type="ftr" sz="quarter" idx="11"/>
          </p:nvPr>
        </p:nvSpPr>
        <p:spPr/>
        <p:txBody>
          <a:bodyPr/>
          <a:lstStyle>
            <a:lvl1pPr>
              <a:defRPr>
                <a:solidFill>
                  <a:schemeClr val="tx1">
                    <a:lumMod val="50000"/>
                    <a:lumOff val="50000"/>
                  </a:schemeClr>
                </a:solidFill>
              </a:defRPr>
            </a:lvl1pPr>
          </a:lstStyle>
          <a:p>
            <a:r>
              <a:rPr lang="en-US" dirty="0" smtClean="0"/>
              <a:t>File Name</a:t>
            </a:r>
            <a:endParaRPr lang="en-US" dirty="0"/>
          </a:p>
        </p:txBody>
      </p:sp>
      <p:sp>
        <p:nvSpPr>
          <p:cNvPr id="14" name="TextBox 13"/>
          <p:cNvSpPr txBox="1"/>
          <p:nvPr userDrawn="1"/>
        </p:nvSpPr>
        <p:spPr>
          <a:xfrm>
            <a:off x="457200" y="5525353"/>
            <a:ext cx="4316413" cy="830997"/>
          </a:xfrm>
          <a:prstGeom prst="rect">
            <a:avLst/>
          </a:prstGeom>
          <a:noFill/>
        </p:spPr>
        <p:txBody>
          <a:bodyPr wrap="square">
            <a:spAutoFit/>
          </a:bodyPr>
          <a:lstStyle/>
          <a:p>
            <a:r>
              <a:rPr lang="en-US" altLang="en-US" sz="1200" i="1" dirty="0"/>
              <a:t>“</a:t>
            </a:r>
            <a:r>
              <a:rPr lang="en-US" sz="1200" i="1" dirty="0">
                <a:solidFill>
                  <a:srgbClr val="000000"/>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1200" i="1" dirty="0">
                <a:solidFill>
                  <a:srgbClr val="000000"/>
                </a:solidFill>
              </a:rPr>
              <a:t>”</a:t>
            </a:r>
            <a:endParaRPr lang="en-US" sz="1200" i="1" dirty="0">
              <a:solidFill>
                <a:srgbClr val="000000"/>
              </a:solidFill>
            </a:endParaRPr>
          </a:p>
        </p:txBody>
      </p:sp>
    </p:spTree>
    <p:extLst>
      <p:ext uri="{BB962C8B-B14F-4D97-AF65-F5344CB8AC3E}">
        <p14:creationId xmlns:p14="http://schemas.microsoft.com/office/powerpoint/2010/main" val="2407778240"/>
      </p:ext>
    </p:extLst>
  </p:cSld>
  <p:clrMapOvr>
    <a:masterClrMapping/>
  </p:clrMapOvr>
  <p:extLst mod="1">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Slide - Background 1 15%">
    <p:bg>
      <p:bgPr>
        <a:solidFill>
          <a:schemeClr val="bg1">
            <a:lumMod val="85000"/>
          </a:schemeClr>
        </a:solidFill>
        <a:effectLst/>
      </p:bgPr>
    </p:bg>
    <p:spTree>
      <p:nvGrpSpPr>
        <p:cNvPr id="1" name=""/>
        <p:cNvGrpSpPr/>
        <p:nvPr/>
      </p:nvGrpSpPr>
      <p:grpSpPr>
        <a:xfrm>
          <a:off x="0" y="0"/>
          <a:ext cx="0" cy="0"/>
          <a:chOff x="0" y="0"/>
          <a:chExt cx="0" cy="0"/>
        </a:xfrm>
      </p:grpSpPr>
      <p:sp>
        <p:nvSpPr>
          <p:cNvPr id="10" name="Rounded Rectangle 9"/>
          <p:cNvSpPr/>
          <p:nvPr userDrawn="1"/>
        </p:nvSpPr>
        <p:spPr>
          <a:xfrm>
            <a:off x="202702" y="161925"/>
            <a:ext cx="8103097"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 Placeholder 8"/>
          <p:cNvSpPr>
            <a:spLocks noGrp="1"/>
          </p:cNvSpPr>
          <p:nvPr>
            <p:ph type="body" sz="quarter" idx="12"/>
          </p:nvPr>
        </p:nvSpPr>
        <p:spPr>
          <a:xfrm>
            <a:off x="457199" y="3200400"/>
            <a:ext cx="6858001" cy="1562099"/>
          </a:xfrm>
        </p:spPr>
        <p:txBody>
          <a:bodyPr/>
          <a:lstStyle>
            <a:lvl1pPr>
              <a:defRPr/>
            </a:lvl1pPr>
          </a:lstStyle>
          <a:p>
            <a:pPr lvl="0"/>
            <a:r>
              <a:rPr lang="en-US" smtClean="0"/>
              <a:t>Click to edit Master text styles</a:t>
            </a:r>
          </a:p>
        </p:txBody>
      </p:sp>
      <p:sp>
        <p:nvSpPr>
          <p:cNvPr id="2" name="Title 1"/>
          <p:cNvSpPr>
            <a:spLocks noGrp="1"/>
          </p:cNvSpPr>
          <p:nvPr>
            <p:ph type="title"/>
          </p:nvPr>
        </p:nvSpPr>
        <p:spPr>
          <a:xfrm>
            <a:off x="457200" y="419100"/>
            <a:ext cx="6858000" cy="2552700"/>
          </a:xfrm>
        </p:spPr>
        <p:txBody>
          <a:bodyPr/>
          <a:lstStyle/>
          <a:p>
            <a:r>
              <a:rPr lang="en-US" smtClean="0"/>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fld id="{0D0E9D3B-CB56-40AE-B0A9-8DA5E1AEFDB7}" type="slidenum">
              <a:rPr lang="en-US" smtClean="0"/>
              <a:pPr/>
              <a:t>‹#›</a:t>
            </a:fld>
            <a:endParaRPr lang="en-US" dirty="0"/>
          </a:p>
        </p:txBody>
      </p:sp>
      <p:sp>
        <p:nvSpPr>
          <p:cNvPr id="4" name="Footer Placeholder 3"/>
          <p:cNvSpPr>
            <a:spLocks noGrp="1"/>
          </p:cNvSpPr>
          <p:nvPr>
            <p:ph type="ftr" sz="quarter" idx="11"/>
          </p:nvPr>
        </p:nvSpPr>
        <p:spPr/>
        <p:txBody>
          <a:bodyPr/>
          <a:lstStyle>
            <a:lvl1pPr>
              <a:defRPr>
                <a:solidFill>
                  <a:schemeClr val="tx1">
                    <a:lumMod val="50000"/>
                    <a:lumOff val="50000"/>
                  </a:schemeClr>
                </a:solidFill>
              </a:defRPr>
            </a:lvl1pPr>
          </a:lstStyle>
          <a:p>
            <a:r>
              <a:rPr lang="en-US" dirty="0" smtClean="0"/>
              <a:t>File Name</a:t>
            </a:r>
            <a:endParaRPr lang="en-US" dirty="0"/>
          </a:p>
        </p:txBody>
      </p:sp>
    </p:spTree>
    <p:extLst>
      <p:ext uri="{BB962C8B-B14F-4D97-AF65-F5344CB8AC3E}">
        <p14:creationId xmlns:p14="http://schemas.microsoft.com/office/powerpoint/2010/main" val="1610357477"/>
      </p:ext>
    </p:extLst>
  </p:cSld>
  <p:clrMapOvr>
    <a:masterClrMapping/>
  </p:clrMapOvr>
  <p:extLst mod="1">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lide - Background 2 40%">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10" name="Rounded Rectangle 9"/>
          <p:cNvSpPr/>
          <p:nvPr userDrawn="1"/>
        </p:nvSpPr>
        <p:spPr>
          <a:xfrm>
            <a:off x="202702" y="161925"/>
            <a:ext cx="8103097" cy="5207409"/>
          </a:xfrm>
          <a:prstGeom prst="roundRect">
            <a:avLst>
              <a:gd name="adj" fmla="val 255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 Placeholder 8"/>
          <p:cNvSpPr>
            <a:spLocks noGrp="1"/>
          </p:cNvSpPr>
          <p:nvPr>
            <p:ph type="body" sz="quarter" idx="12"/>
          </p:nvPr>
        </p:nvSpPr>
        <p:spPr>
          <a:xfrm>
            <a:off x="457199" y="3200400"/>
            <a:ext cx="6858001" cy="1562099"/>
          </a:xfrm>
        </p:spPr>
        <p:txBody>
          <a:bodyPr/>
          <a:lstStyle>
            <a:lvl1pPr>
              <a:defRPr>
                <a:solidFill>
                  <a:schemeClr val="tx1">
                    <a:lumMod val="75000"/>
                    <a:lumOff val="25000"/>
                  </a:schemeClr>
                </a:solidFill>
              </a:defRPr>
            </a:lvl1pPr>
          </a:lstStyle>
          <a:p>
            <a:pPr lvl="0"/>
            <a:r>
              <a:rPr lang="en-US" smtClean="0"/>
              <a:t>Click to edit Master text styles</a:t>
            </a:r>
          </a:p>
        </p:txBody>
      </p:sp>
      <p:sp>
        <p:nvSpPr>
          <p:cNvPr id="2" name="Title 1"/>
          <p:cNvSpPr>
            <a:spLocks noGrp="1"/>
          </p:cNvSpPr>
          <p:nvPr>
            <p:ph type="title"/>
          </p:nvPr>
        </p:nvSpPr>
        <p:spPr>
          <a:xfrm>
            <a:off x="457200" y="419100"/>
            <a:ext cx="6858000" cy="2552700"/>
          </a:xfrm>
        </p:spPr>
        <p:txBody>
          <a:bodyPr/>
          <a:lstStyle>
            <a:lvl1pPr>
              <a:defRPr>
                <a:solidFill>
                  <a:schemeClr val="tx1">
                    <a:lumMod val="75000"/>
                    <a:lumOff val="25000"/>
                  </a:schemeClr>
                </a:solidFill>
              </a:defRPr>
            </a:lvl1pPr>
          </a:lstStyle>
          <a:p>
            <a:r>
              <a:rPr lang="en-US" smtClean="0"/>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fld id="{0D0E9D3B-CB56-40AE-B0A9-8DA5E1AEFDB7}" type="slidenum">
              <a:rPr lang="en-US" smtClean="0"/>
              <a:pPr/>
              <a:t>‹#›</a:t>
            </a:fld>
            <a:endParaRPr lang="en-US" dirty="0"/>
          </a:p>
        </p:txBody>
      </p:sp>
      <p:sp>
        <p:nvSpPr>
          <p:cNvPr id="4" name="Footer Placeholder 3"/>
          <p:cNvSpPr>
            <a:spLocks noGrp="1"/>
          </p:cNvSpPr>
          <p:nvPr>
            <p:ph type="ftr" sz="quarter" idx="11"/>
          </p:nvPr>
        </p:nvSpPr>
        <p:spPr/>
        <p:txBody>
          <a:bodyPr/>
          <a:lstStyle>
            <a:lvl1pPr>
              <a:defRPr>
                <a:solidFill>
                  <a:schemeClr val="tx1">
                    <a:lumMod val="50000"/>
                    <a:lumOff val="50000"/>
                  </a:schemeClr>
                </a:solidFill>
              </a:defRPr>
            </a:lvl1pPr>
          </a:lstStyle>
          <a:p>
            <a:r>
              <a:rPr lang="en-US" dirty="0" smtClean="0"/>
              <a:t>File Name</a:t>
            </a:r>
            <a:endParaRPr lang="en-US" dirty="0"/>
          </a:p>
        </p:txBody>
      </p:sp>
      <p:sp>
        <p:nvSpPr>
          <p:cNvPr id="14" name="TextBox 13"/>
          <p:cNvSpPr txBox="1"/>
          <p:nvPr userDrawn="1"/>
        </p:nvSpPr>
        <p:spPr>
          <a:xfrm>
            <a:off x="457200" y="5525353"/>
            <a:ext cx="4316413" cy="830997"/>
          </a:xfrm>
          <a:prstGeom prst="rect">
            <a:avLst/>
          </a:prstGeom>
          <a:noFill/>
        </p:spPr>
        <p:txBody>
          <a:bodyPr wrap="square">
            <a:spAutoFit/>
          </a:bodyPr>
          <a:lstStyle/>
          <a:p>
            <a:r>
              <a:rPr lang="en-US" altLang="en-US" sz="1200" i="1" dirty="0"/>
              <a:t>“</a:t>
            </a:r>
            <a:r>
              <a:rPr lang="en-US" sz="1200" i="1" dirty="0">
                <a:solidFill>
                  <a:srgbClr val="000000"/>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1200" i="1" dirty="0">
                <a:solidFill>
                  <a:srgbClr val="000000"/>
                </a:solidFill>
              </a:rPr>
              <a:t>”</a:t>
            </a:r>
            <a:endParaRPr lang="en-US" sz="1200" i="1" dirty="0">
              <a:solidFill>
                <a:srgbClr val="000000"/>
              </a:solidFill>
            </a:endParaRPr>
          </a:p>
        </p:txBody>
      </p:sp>
    </p:spTree>
    <p:extLst>
      <p:ext uri="{BB962C8B-B14F-4D97-AF65-F5344CB8AC3E}">
        <p14:creationId xmlns:p14="http://schemas.microsoft.com/office/powerpoint/2010/main" val="3444214839"/>
      </p:ext>
    </p:extLst>
  </p:cSld>
  <p:clrMapOvr>
    <a:masterClrMapping/>
  </p:clrMapOvr>
  <p:extLst mod="1">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Slide - Background 2 40%">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10" name="Rounded Rectangle 9"/>
          <p:cNvSpPr/>
          <p:nvPr userDrawn="1"/>
        </p:nvSpPr>
        <p:spPr>
          <a:xfrm>
            <a:off x="202702" y="161925"/>
            <a:ext cx="8103097" cy="5207409"/>
          </a:xfrm>
          <a:prstGeom prst="roundRect">
            <a:avLst>
              <a:gd name="adj" fmla="val 255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 Placeholder 8"/>
          <p:cNvSpPr>
            <a:spLocks noGrp="1"/>
          </p:cNvSpPr>
          <p:nvPr>
            <p:ph type="body" sz="quarter" idx="12"/>
          </p:nvPr>
        </p:nvSpPr>
        <p:spPr>
          <a:xfrm>
            <a:off x="457199" y="3200400"/>
            <a:ext cx="6858001" cy="1562099"/>
          </a:xfrm>
        </p:spPr>
        <p:txBody>
          <a:bodyPr/>
          <a:lstStyle>
            <a:lvl1pPr>
              <a:defRPr>
                <a:solidFill>
                  <a:schemeClr val="tx1">
                    <a:lumMod val="75000"/>
                    <a:lumOff val="25000"/>
                  </a:schemeClr>
                </a:solidFill>
              </a:defRPr>
            </a:lvl1pPr>
          </a:lstStyle>
          <a:p>
            <a:pPr lvl="0"/>
            <a:r>
              <a:rPr lang="en-US" smtClean="0"/>
              <a:t>Click to edit Master text styles</a:t>
            </a:r>
          </a:p>
        </p:txBody>
      </p:sp>
      <p:sp>
        <p:nvSpPr>
          <p:cNvPr id="2" name="Title 1"/>
          <p:cNvSpPr>
            <a:spLocks noGrp="1"/>
          </p:cNvSpPr>
          <p:nvPr>
            <p:ph type="title"/>
          </p:nvPr>
        </p:nvSpPr>
        <p:spPr>
          <a:xfrm>
            <a:off x="457200" y="419100"/>
            <a:ext cx="6858000" cy="2552700"/>
          </a:xfrm>
        </p:spPr>
        <p:txBody>
          <a:bodyPr/>
          <a:lstStyle>
            <a:lvl1pPr>
              <a:defRPr>
                <a:solidFill>
                  <a:schemeClr val="tx1">
                    <a:lumMod val="75000"/>
                    <a:lumOff val="25000"/>
                  </a:schemeClr>
                </a:solidFill>
              </a:defRPr>
            </a:lvl1pPr>
          </a:lstStyle>
          <a:p>
            <a:r>
              <a:rPr lang="en-US" smtClean="0"/>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fld id="{0D0E9D3B-CB56-40AE-B0A9-8DA5E1AEFDB7}" type="slidenum">
              <a:rPr lang="en-US" smtClean="0"/>
              <a:pPr/>
              <a:t>‹#›</a:t>
            </a:fld>
            <a:endParaRPr lang="en-US" dirty="0"/>
          </a:p>
        </p:txBody>
      </p:sp>
      <p:sp>
        <p:nvSpPr>
          <p:cNvPr id="4" name="Footer Placeholder 3"/>
          <p:cNvSpPr>
            <a:spLocks noGrp="1"/>
          </p:cNvSpPr>
          <p:nvPr>
            <p:ph type="ftr" sz="quarter" idx="11"/>
          </p:nvPr>
        </p:nvSpPr>
        <p:spPr/>
        <p:txBody>
          <a:bodyPr/>
          <a:lstStyle>
            <a:lvl1pPr>
              <a:defRPr>
                <a:solidFill>
                  <a:schemeClr val="tx1">
                    <a:lumMod val="50000"/>
                    <a:lumOff val="50000"/>
                  </a:schemeClr>
                </a:solidFill>
              </a:defRPr>
            </a:lvl1pPr>
          </a:lstStyle>
          <a:p>
            <a:r>
              <a:rPr lang="en-US" dirty="0" smtClean="0"/>
              <a:t>File Name</a:t>
            </a:r>
            <a:endParaRPr lang="en-US" dirty="0"/>
          </a:p>
        </p:txBody>
      </p:sp>
    </p:spTree>
    <p:extLst>
      <p:ext uri="{BB962C8B-B14F-4D97-AF65-F5344CB8AC3E}">
        <p14:creationId xmlns:p14="http://schemas.microsoft.com/office/powerpoint/2010/main" val="3342659469"/>
      </p:ext>
    </p:extLst>
  </p:cSld>
  <p:clrMapOvr>
    <a:masterClrMapping/>
  </p:clrMapOvr>
  <p:extLst mod="1">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smtClean="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4" name="Footer Placeholder 4"/>
          <p:cNvSpPr>
            <a:spLocks noGrp="1"/>
          </p:cNvSpPr>
          <p:nvPr>
            <p:ph type="ftr" sz="quarter" idx="10"/>
          </p:nvPr>
        </p:nvSpPr>
        <p:spPr/>
        <p:txBody>
          <a:bodyPr/>
          <a:lstStyle>
            <a:lvl1pPr>
              <a:defRPr/>
            </a:lvl1pPr>
          </a:lstStyle>
          <a:p>
            <a:pPr>
              <a:defRPr/>
            </a:pPr>
            <a:r>
              <a:rPr lang="en-US" dirty="0"/>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dirty="0"/>
          </a:p>
        </p:txBody>
      </p:sp>
    </p:spTree>
    <p:extLst>
      <p:ext uri="{BB962C8B-B14F-4D97-AF65-F5344CB8AC3E}">
        <p14:creationId xmlns:p14="http://schemas.microsoft.com/office/powerpoint/2010/main" val="3237820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4.tif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png"/><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13" Type="http://schemas.openxmlformats.org/officeDocument/2006/relationships/slideLayout" Target="../slideLayouts/slideLayout21.xml"/><Relationship Id="rId18" Type="http://schemas.openxmlformats.org/officeDocument/2006/relationships/slideLayout" Target="../slideLayouts/slideLayout26.xml"/><Relationship Id="rId26" Type="http://schemas.openxmlformats.org/officeDocument/2006/relationships/image" Target="../media/image1.png"/><Relationship Id="rId3" Type="http://schemas.openxmlformats.org/officeDocument/2006/relationships/slideLayout" Target="../slideLayouts/slideLayout11.xml"/><Relationship Id="rId21" Type="http://schemas.openxmlformats.org/officeDocument/2006/relationships/slideLayout" Target="../slideLayouts/slideLayout29.xml"/><Relationship Id="rId7" Type="http://schemas.openxmlformats.org/officeDocument/2006/relationships/slideLayout" Target="../slideLayouts/slideLayout15.xml"/><Relationship Id="rId12" Type="http://schemas.openxmlformats.org/officeDocument/2006/relationships/slideLayout" Target="../slideLayouts/slideLayout20.xml"/><Relationship Id="rId17" Type="http://schemas.openxmlformats.org/officeDocument/2006/relationships/slideLayout" Target="../slideLayouts/slideLayout25.xml"/><Relationship Id="rId25" Type="http://schemas.openxmlformats.org/officeDocument/2006/relationships/theme" Target="../theme/theme2.xml"/><Relationship Id="rId2" Type="http://schemas.openxmlformats.org/officeDocument/2006/relationships/slideLayout" Target="../slideLayouts/slideLayout10.xml"/><Relationship Id="rId16" Type="http://schemas.openxmlformats.org/officeDocument/2006/relationships/slideLayout" Target="../slideLayouts/slideLayout24.xml"/><Relationship Id="rId20" Type="http://schemas.openxmlformats.org/officeDocument/2006/relationships/slideLayout" Target="../slideLayouts/slideLayout28.xml"/><Relationship Id="rId29" Type="http://schemas.openxmlformats.org/officeDocument/2006/relationships/image" Target="../media/image6.tiff"/><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24" Type="http://schemas.openxmlformats.org/officeDocument/2006/relationships/slideLayout" Target="../slideLayouts/slideLayout32.xml"/><Relationship Id="rId5" Type="http://schemas.openxmlformats.org/officeDocument/2006/relationships/slideLayout" Target="../slideLayouts/slideLayout13.xml"/><Relationship Id="rId15" Type="http://schemas.openxmlformats.org/officeDocument/2006/relationships/slideLayout" Target="../slideLayouts/slideLayout23.xml"/><Relationship Id="rId23" Type="http://schemas.openxmlformats.org/officeDocument/2006/relationships/slideLayout" Target="../slideLayouts/slideLayout31.xml"/><Relationship Id="rId28" Type="http://schemas.openxmlformats.org/officeDocument/2006/relationships/image" Target="../media/image2.png"/><Relationship Id="rId10" Type="http://schemas.openxmlformats.org/officeDocument/2006/relationships/slideLayout" Target="../slideLayouts/slideLayout18.xml"/><Relationship Id="rId19" Type="http://schemas.openxmlformats.org/officeDocument/2006/relationships/slideLayout" Target="../slideLayouts/slideLayout27.xml"/><Relationship Id="rId4" Type="http://schemas.openxmlformats.org/officeDocument/2006/relationships/slideLayout" Target="../slideLayouts/slideLayout12.xml"/><Relationship Id="rId9" Type="http://schemas.openxmlformats.org/officeDocument/2006/relationships/slideLayout" Target="../slideLayouts/slideLayout17.xml"/><Relationship Id="rId14" Type="http://schemas.openxmlformats.org/officeDocument/2006/relationships/slideLayout" Target="../slideLayouts/slideLayout22.xml"/><Relationship Id="rId22" Type="http://schemas.openxmlformats.org/officeDocument/2006/relationships/slideLayout" Target="../slideLayouts/slideLayout30.xml"/><Relationship Id="rId27"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10" cstate="email">
            <a:extLst>
              <a:ext uri="{28A0092B-C50C-407E-A947-70E740481C1C}">
                <a14:useLocalDpi xmlns:a14="http://schemas.microsoft.com/office/drawing/2010/main"/>
              </a:ext>
            </a:extLst>
          </a:blip>
          <a:stretch>
            <a:fillRect/>
          </a:stretch>
        </p:blipFill>
        <p:spPr>
          <a:xfrm>
            <a:off x="0" y="0"/>
            <a:ext cx="9145276" cy="6858957"/>
          </a:xfrm>
          <a:prstGeom prst="rect">
            <a:avLst/>
          </a:prstGeom>
          <a:noFill/>
          <a:ln>
            <a:noFill/>
          </a:ln>
        </p:spPr>
      </p:pic>
      <p:sp>
        <p:nvSpPr>
          <p:cNvPr id="15" name="Slide Number Placeholder 5"/>
          <p:cNvSpPr>
            <a:spLocks noGrp="1"/>
          </p:cNvSpPr>
          <p:nvPr>
            <p:ph type="sldNum" sz="quarter" idx="4"/>
          </p:nvPr>
        </p:nvSpPr>
        <p:spPr>
          <a:xfrm>
            <a:off x="8305799" y="228600"/>
            <a:ext cx="733425" cy="365125"/>
          </a:xfrm>
          <a:prstGeom prst="rect">
            <a:avLst/>
          </a:prstGeom>
        </p:spPr>
        <p:txBody>
          <a:bodyPr/>
          <a:lstStyle>
            <a:lvl1pPr algn="r">
              <a:defRPr sz="1000">
                <a:solidFill>
                  <a:schemeClr val="bg1"/>
                </a:solidFill>
              </a:defRPr>
            </a:lvl1pPr>
          </a:lstStyle>
          <a:p>
            <a:fld id="{0D0E9D3B-CB56-40AE-B0A9-8DA5E1AEFDB7}" type="slidenum">
              <a:rPr lang="en-US" smtClean="0"/>
              <a:pPr/>
              <a:t>‹#›</a:t>
            </a:fld>
            <a:endParaRPr lang="en-US" dirty="0"/>
          </a:p>
        </p:txBody>
      </p:sp>
      <p:sp>
        <p:nvSpPr>
          <p:cNvPr id="18" name="Title Placeholder 17"/>
          <p:cNvSpPr>
            <a:spLocks noGrp="1"/>
          </p:cNvSpPr>
          <p:nvPr>
            <p:ph type="title"/>
          </p:nvPr>
        </p:nvSpPr>
        <p:spPr>
          <a:xfrm>
            <a:off x="457200" y="419100"/>
            <a:ext cx="6858000" cy="25527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19" name="Text Placeholder 18"/>
          <p:cNvSpPr>
            <a:spLocks noGrp="1"/>
          </p:cNvSpPr>
          <p:nvPr>
            <p:ph type="body" idx="1"/>
          </p:nvPr>
        </p:nvSpPr>
        <p:spPr>
          <a:xfrm>
            <a:off x="457200" y="3200400"/>
            <a:ext cx="6858000" cy="1562100"/>
          </a:xfrm>
          <a:prstGeom prst="rect">
            <a:avLst/>
          </a:prstGeom>
        </p:spPr>
        <p:txBody>
          <a:bodyPr vert="horz" lIns="91440" tIns="45720" rIns="91440" bIns="45720" rtlCol="0">
            <a:normAutofit/>
          </a:bodyPr>
          <a:lstStyle/>
          <a:p>
            <a:pPr lvl="0"/>
            <a:r>
              <a:rPr lang="en-US" dirty="0" smtClean="0"/>
              <a:t>Click to edit Master text styles</a:t>
            </a:r>
            <a:endParaRPr lang="en-US" dirty="0"/>
          </a:p>
        </p:txBody>
      </p:sp>
      <p:sp>
        <p:nvSpPr>
          <p:cNvPr id="20" name="Footer Placeholder 19"/>
          <p:cNvSpPr>
            <a:spLocks noGrp="1"/>
          </p:cNvSpPr>
          <p:nvPr>
            <p:ph type="ftr" sz="quarter" idx="3"/>
          </p:nvPr>
        </p:nvSpPr>
        <p:spPr>
          <a:xfrm>
            <a:off x="123825" y="6356350"/>
            <a:ext cx="3160713" cy="365125"/>
          </a:xfrm>
          <a:prstGeom prst="rect">
            <a:avLst/>
          </a:prstGeom>
        </p:spPr>
        <p:txBody>
          <a:bodyPr vert="horz" lIns="91440" tIns="45720" rIns="91440" bIns="45720" rtlCol="0" anchor="ctr"/>
          <a:lstStyle>
            <a:lvl1pPr algn="l">
              <a:defRPr sz="1000">
                <a:solidFill>
                  <a:schemeClr val="bg1"/>
                </a:solidFill>
              </a:defRPr>
            </a:lvl1pPr>
          </a:lstStyle>
          <a:p>
            <a:r>
              <a:rPr lang="en-US" dirty="0" smtClean="0"/>
              <a:t>File Name</a:t>
            </a:r>
            <a:endParaRPr lang="en-US" dirty="0"/>
          </a:p>
        </p:txBody>
      </p:sp>
      <p:sp>
        <p:nvSpPr>
          <p:cNvPr id="25" name="Rectangle 24"/>
          <p:cNvSpPr/>
          <p:nvPr userDrawn="1"/>
        </p:nvSpPr>
        <p:spPr>
          <a:xfrm>
            <a:off x="2009775" y="1707600"/>
            <a:ext cx="558800" cy="558800"/>
          </a:xfrm>
          <a:prstGeom prst="rect">
            <a:avLst/>
          </a:prstGeom>
          <a:solidFill>
            <a:srgbClr val="D8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smtClean="0">
                <a:solidFill>
                  <a:schemeClr val="tx1"/>
                </a:solidFill>
              </a:rPr>
              <a:t>217</a:t>
            </a:r>
          </a:p>
          <a:p>
            <a:pPr algn="ctr">
              <a:defRPr/>
            </a:pPr>
            <a:r>
              <a:rPr lang="en-US" sz="1000" dirty="0" smtClean="0">
                <a:solidFill>
                  <a:schemeClr val="tx1"/>
                </a:solidFill>
              </a:rPr>
              <a:t>217</a:t>
            </a:r>
          </a:p>
          <a:p>
            <a:pPr algn="ctr">
              <a:defRPr/>
            </a:pPr>
            <a:r>
              <a:rPr lang="en-US" sz="1000" dirty="0" smtClean="0">
                <a:solidFill>
                  <a:schemeClr val="tx1"/>
                </a:solidFill>
              </a:rPr>
              <a:t>217</a:t>
            </a:r>
            <a:endParaRPr lang="en-US" sz="1000" dirty="0">
              <a:solidFill>
                <a:schemeClr val="tx1"/>
              </a:solidFill>
            </a:endParaRPr>
          </a:p>
        </p:txBody>
      </p:sp>
      <p:sp>
        <p:nvSpPr>
          <p:cNvPr id="26" name="Rectangle 25"/>
          <p:cNvSpPr/>
          <p:nvPr userDrawn="1"/>
        </p:nvSpPr>
        <p:spPr>
          <a:xfrm>
            <a:off x="2730500" y="1707600"/>
            <a:ext cx="558800" cy="558800"/>
          </a:xfrm>
          <a:prstGeom prst="rect">
            <a:avLst/>
          </a:prstGeom>
          <a:solidFill>
            <a:srgbClr val="C9C9C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smtClean="0">
                <a:solidFill>
                  <a:schemeClr val="tx1"/>
                </a:solidFill>
              </a:rPr>
              <a:t>200</a:t>
            </a:r>
          </a:p>
          <a:p>
            <a:pPr algn="ctr">
              <a:defRPr/>
            </a:pPr>
            <a:r>
              <a:rPr lang="en-US" sz="1000" dirty="0" smtClean="0">
                <a:solidFill>
                  <a:schemeClr val="tx1"/>
                </a:solidFill>
              </a:rPr>
              <a:t>200</a:t>
            </a:r>
          </a:p>
          <a:p>
            <a:pPr algn="ctr">
              <a:defRPr/>
            </a:pPr>
            <a:r>
              <a:rPr lang="en-US" sz="1000" dirty="0" smtClean="0">
                <a:solidFill>
                  <a:schemeClr val="tx1"/>
                </a:solidFill>
              </a:rPr>
              <a:t>200</a:t>
            </a:r>
            <a:endParaRPr lang="en-US" sz="1000" dirty="0">
              <a:solidFill>
                <a:schemeClr val="tx1"/>
              </a:solidFill>
            </a:endParaRPr>
          </a:p>
        </p:txBody>
      </p:sp>
      <p:sp>
        <p:nvSpPr>
          <p:cNvPr id="27" name="Rectangle 26"/>
          <p:cNvSpPr/>
          <p:nvPr userDrawn="1"/>
        </p:nvSpPr>
        <p:spPr>
          <a:xfrm>
            <a:off x="568325" y="2394599"/>
            <a:ext cx="557213" cy="558800"/>
          </a:xfrm>
          <a:prstGeom prst="rect">
            <a:avLst/>
          </a:prstGeom>
          <a:solidFill>
            <a:schemeClr val="bg1"/>
          </a:solidFill>
          <a:ln w="317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smtClean="0">
                <a:solidFill>
                  <a:schemeClr val="tx1"/>
                </a:solidFill>
              </a:rPr>
              <a:t>255</a:t>
            </a:r>
          </a:p>
          <a:p>
            <a:pPr algn="ctr">
              <a:defRPr/>
            </a:pPr>
            <a:r>
              <a:rPr lang="en-US" sz="1000" dirty="0" smtClean="0">
                <a:solidFill>
                  <a:schemeClr val="tx1"/>
                </a:solidFill>
              </a:rPr>
              <a:t>255</a:t>
            </a:r>
          </a:p>
          <a:p>
            <a:pPr algn="ctr">
              <a:defRPr/>
            </a:pPr>
            <a:r>
              <a:rPr lang="en-US" sz="1000" dirty="0" smtClean="0">
                <a:solidFill>
                  <a:schemeClr val="tx1"/>
                </a:solidFill>
              </a:rPr>
              <a:t>255</a:t>
            </a:r>
            <a:endParaRPr lang="en-US" sz="1000" dirty="0">
              <a:solidFill>
                <a:schemeClr val="tx1"/>
              </a:solidFill>
            </a:endParaRPr>
          </a:p>
        </p:txBody>
      </p:sp>
      <p:sp>
        <p:nvSpPr>
          <p:cNvPr id="28" name="Rectangle 27"/>
          <p:cNvSpPr/>
          <p:nvPr userDrawn="1"/>
        </p:nvSpPr>
        <p:spPr>
          <a:xfrm>
            <a:off x="1289050" y="2394599"/>
            <a:ext cx="557213" cy="55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smtClean="0">
                <a:solidFill>
                  <a:schemeClr val="bg1"/>
                </a:solidFill>
              </a:rPr>
              <a:t>0</a:t>
            </a:r>
          </a:p>
          <a:p>
            <a:pPr algn="ctr">
              <a:defRPr/>
            </a:pPr>
            <a:r>
              <a:rPr lang="en-US" sz="1000" dirty="0" smtClean="0">
                <a:solidFill>
                  <a:schemeClr val="bg1"/>
                </a:solidFill>
              </a:rPr>
              <a:t>0</a:t>
            </a:r>
          </a:p>
          <a:p>
            <a:pPr algn="ctr">
              <a:defRPr/>
            </a:pPr>
            <a:r>
              <a:rPr lang="en-US" sz="1000" dirty="0">
                <a:solidFill>
                  <a:schemeClr val="bg1"/>
                </a:solidFill>
              </a:rPr>
              <a:t>0</a:t>
            </a:r>
          </a:p>
        </p:txBody>
      </p:sp>
      <p:sp>
        <p:nvSpPr>
          <p:cNvPr id="29" name="Rectangle 28"/>
          <p:cNvSpPr/>
          <p:nvPr userDrawn="1"/>
        </p:nvSpPr>
        <p:spPr>
          <a:xfrm>
            <a:off x="2009775" y="2394599"/>
            <a:ext cx="558800" cy="558800"/>
          </a:xfrm>
          <a:prstGeom prst="rect">
            <a:avLst/>
          </a:prstGeom>
          <a:solidFill>
            <a:srgbClr val="A3A3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smtClean="0">
                <a:solidFill>
                  <a:schemeClr val="tx1"/>
                </a:solidFill>
              </a:rPr>
              <a:t>163</a:t>
            </a:r>
          </a:p>
          <a:p>
            <a:pPr algn="ctr">
              <a:defRPr/>
            </a:pPr>
            <a:r>
              <a:rPr lang="en-US" sz="1000" dirty="0" smtClean="0">
                <a:solidFill>
                  <a:schemeClr val="tx1"/>
                </a:solidFill>
              </a:rPr>
              <a:t>163</a:t>
            </a:r>
          </a:p>
          <a:p>
            <a:pPr algn="ctr">
              <a:defRPr/>
            </a:pPr>
            <a:r>
              <a:rPr lang="en-US" sz="1000" dirty="0" smtClean="0">
                <a:solidFill>
                  <a:schemeClr val="tx1"/>
                </a:solidFill>
              </a:rPr>
              <a:t>163</a:t>
            </a:r>
            <a:endParaRPr lang="en-US" sz="1000" dirty="0">
              <a:solidFill>
                <a:schemeClr val="tx1"/>
              </a:solidFill>
            </a:endParaRPr>
          </a:p>
        </p:txBody>
      </p:sp>
      <p:sp>
        <p:nvSpPr>
          <p:cNvPr id="30" name="Rectangle 29"/>
          <p:cNvSpPr/>
          <p:nvPr userDrawn="1"/>
        </p:nvSpPr>
        <p:spPr>
          <a:xfrm>
            <a:off x="2730500" y="2394599"/>
            <a:ext cx="558800" cy="558800"/>
          </a:xfrm>
          <a:prstGeom prst="rect">
            <a:avLst/>
          </a:prstGeom>
          <a:solidFill>
            <a:srgbClr val="83847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smtClean="0">
                <a:solidFill>
                  <a:schemeClr val="bg1"/>
                </a:solidFill>
              </a:rPr>
              <a:t>131</a:t>
            </a:r>
          </a:p>
          <a:p>
            <a:pPr algn="ctr">
              <a:defRPr/>
            </a:pPr>
            <a:r>
              <a:rPr lang="en-US" sz="1000" dirty="0" smtClean="0">
                <a:solidFill>
                  <a:schemeClr val="bg1"/>
                </a:solidFill>
              </a:rPr>
              <a:t>132</a:t>
            </a:r>
          </a:p>
          <a:p>
            <a:pPr algn="ctr">
              <a:defRPr/>
            </a:pPr>
            <a:r>
              <a:rPr lang="en-US" sz="1000" dirty="0" smtClean="0">
                <a:solidFill>
                  <a:schemeClr val="bg1"/>
                </a:solidFill>
              </a:rPr>
              <a:t>122</a:t>
            </a:r>
            <a:endParaRPr lang="en-US" sz="1000" dirty="0">
              <a:solidFill>
                <a:schemeClr val="bg1"/>
              </a:solidFill>
            </a:endParaRPr>
          </a:p>
        </p:txBody>
      </p:sp>
      <p:sp>
        <p:nvSpPr>
          <p:cNvPr id="31" name="Rectangle 30"/>
          <p:cNvSpPr/>
          <p:nvPr userDrawn="1"/>
        </p:nvSpPr>
        <p:spPr>
          <a:xfrm>
            <a:off x="3451225" y="2394599"/>
            <a:ext cx="558800" cy="558800"/>
          </a:xfrm>
          <a:prstGeom prst="rect">
            <a:avLst/>
          </a:prstGeom>
          <a:solidFill>
            <a:srgbClr val="EF413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smtClean="0">
                <a:solidFill>
                  <a:schemeClr val="tx1"/>
                </a:solidFill>
              </a:rPr>
              <a:t>239</a:t>
            </a:r>
          </a:p>
          <a:p>
            <a:pPr algn="ctr">
              <a:defRPr/>
            </a:pPr>
            <a:r>
              <a:rPr lang="en-US" sz="1000" dirty="0" smtClean="0">
                <a:solidFill>
                  <a:schemeClr val="tx1"/>
                </a:solidFill>
              </a:rPr>
              <a:t>65</a:t>
            </a:r>
          </a:p>
          <a:p>
            <a:pPr algn="ctr">
              <a:defRPr/>
            </a:pPr>
            <a:r>
              <a:rPr lang="en-US" sz="1000" dirty="0" smtClean="0">
                <a:solidFill>
                  <a:schemeClr val="tx1"/>
                </a:solidFill>
              </a:rPr>
              <a:t>53</a:t>
            </a:r>
            <a:endParaRPr lang="en-US" sz="1000" dirty="0">
              <a:solidFill>
                <a:schemeClr val="tx1"/>
              </a:solidFill>
            </a:endParaRPr>
          </a:p>
        </p:txBody>
      </p:sp>
      <p:sp>
        <p:nvSpPr>
          <p:cNvPr id="32" name="Rectangle 31"/>
          <p:cNvSpPr/>
          <p:nvPr userDrawn="1"/>
        </p:nvSpPr>
        <p:spPr>
          <a:xfrm>
            <a:off x="4171950" y="2394599"/>
            <a:ext cx="558800" cy="558800"/>
          </a:xfrm>
          <a:prstGeom prst="rect">
            <a:avLst/>
          </a:prstGeom>
          <a:solidFill>
            <a:srgbClr val="6E877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smtClean="0">
                <a:solidFill>
                  <a:schemeClr val="tx1"/>
                </a:solidFill>
              </a:rPr>
              <a:t>110</a:t>
            </a:r>
          </a:p>
          <a:p>
            <a:pPr algn="ctr">
              <a:defRPr/>
            </a:pPr>
            <a:r>
              <a:rPr lang="en-US" sz="1000" dirty="0" smtClean="0">
                <a:solidFill>
                  <a:schemeClr val="tx1"/>
                </a:solidFill>
              </a:rPr>
              <a:t>135</a:t>
            </a:r>
          </a:p>
          <a:p>
            <a:pPr algn="ctr">
              <a:defRPr/>
            </a:pPr>
            <a:r>
              <a:rPr lang="en-US" sz="1000" dirty="0" smtClean="0">
                <a:solidFill>
                  <a:schemeClr val="tx1"/>
                </a:solidFill>
              </a:rPr>
              <a:t>120</a:t>
            </a:r>
            <a:endParaRPr lang="en-US" sz="1000" dirty="0">
              <a:solidFill>
                <a:schemeClr val="tx1"/>
              </a:solidFill>
            </a:endParaRPr>
          </a:p>
        </p:txBody>
      </p:sp>
      <p:sp>
        <p:nvSpPr>
          <p:cNvPr id="33" name="Rectangle 32"/>
          <p:cNvSpPr/>
          <p:nvPr userDrawn="1"/>
        </p:nvSpPr>
        <p:spPr>
          <a:xfrm>
            <a:off x="4892675" y="2394599"/>
            <a:ext cx="558800" cy="558800"/>
          </a:xfrm>
          <a:prstGeom prst="rect">
            <a:avLst/>
          </a:prstGeom>
          <a:solidFill>
            <a:srgbClr val="705C3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smtClean="0">
                <a:solidFill>
                  <a:schemeClr val="tx1"/>
                </a:solidFill>
              </a:rPr>
              <a:t>112</a:t>
            </a:r>
          </a:p>
          <a:p>
            <a:pPr algn="ctr">
              <a:defRPr/>
            </a:pPr>
            <a:r>
              <a:rPr lang="en-US" sz="1000" dirty="0" smtClean="0">
                <a:solidFill>
                  <a:schemeClr val="tx1"/>
                </a:solidFill>
              </a:rPr>
              <a:t>92</a:t>
            </a:r>
          </a:p>
          <a:p>
            <a:pPr algn="ctr">
              <a:defRPr/>
            </a:pPr>
            <a:r>
              <a:rPr lang="en-US" sz="1000" dirty="0" smtClean="0">
                <a:solidFill>
                  <a:schemeClr val="tx1"/>
                </a:solidFill>
              </a:rPr>
              <a:t>56</a:t>
            </a:r>
            <a:endParaRPr lang="en-US" sz="1000" dirty="0">
              <a:solidFill>
                <a:schemeClr val="tx1"/>
              </a:solidFill>
            </a:endParaRPr>
          </a:p>
        </p:txBody>
      </p:sp>
      <p:sp>
        <p:nvSpPr>
          <p:cNvPr id="34" name="Rectangle 33"/>
          <p:cNvSpPr/>
          <p:nvPr userDrawn="1"/>
        </p:nvSpPr>
        <p:spPr>
          <a:xfrm>
            <a:off x="5613400" y="2394599"/>
            <a:ext cx="558800" cy="558800"/>
          </a:xfrm>
          <a:prstGeom prst="rect">
            <a:avLst/>
          </a:prstGeom>
          <a:solidFill>
            <a:srgbClr val="3E668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smtClean="0">
                <a:solidFill>
                  <a:schemeClr val="tx1"/>
                </a:solidFill>
              </a:rPr>
              <a:t>62</a:t>
            </a:r>
          </a:p>
          <a:p>
            <a:pPr algn="ctr">
              <a:defRPr/>
            </a:pPr>
            <a:r>
              <a:rPr lang="en-US" sz="1000" dirty="0" smtClean="0">
                <a:solidFill>
                  <a:schemeClr val="tx1"/>
                </a:solidFill>
              </a:rPr>
              <a:t>102</a:t>
            </a:r>
          </a:p>
          <a:p>
            <a:pPr algn="ctr">
              <a:defRPr/>
            </a:pPr>
            <a:r>
              <a:rPr lang="en-US" sz="1000" dirty="0" smtClean="0">
                <a:solidFill>
                  <a:schemeClr val="tx1"/>
                </a:solidFill>
              </a:rPr>
              <a:t>130</a:t>
            </a:r>
            <a:endParaRPr lang="en-US" sz="1000" dirty="0">
              <a:solidFill>
                <a:schemeClr val="tx1"/>
              </a:solidFill>
            </a:endParaRPr>
          </a:p>
        </p:txBody>
      </p:sp>
      <p:sp>
        <p:nvSpPr>
          <p:cNvPr id="35" name="Rectangle 34"/>
          <p:cNvSpPr/>
          <p:nvPr userDrawn="1"/>
        </p:nvSpPr>
        <p:spPr>
          <a:xfrm>
            <a:off x="6334125" y="2394599"/>
            <a:ext cx="558800" cy="558800"/>
          </a:xfrm>
          <a:prstGeom prst="rect">
            <a:avLst/>
          </a:prstGeom>
          <a:solidFill>
            <a:srgbClr val="6638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smtClean="0">
                <a:solidFill>
                  <a:schemeClr val="bg1"/>
                </a:solidFill>
              </a:rPr>
              <a:t>102</a:t>
            </a:r>
          </a:p>
          <a:p>
            <a:pPr algn="ctr">
              <a:defRPr/>
            </a:pPr>
            <a:r>
              <a:rPr lang="en-US" sz="1000" dirty="0" smtClean="0">
                <a:solidFill>
                  <a:schemeClr val="bg1"/>
                </a:solidFill>
              </a:rPr>
              <a:t>56</a:t>
            </a:r>
          </a:p>
          <a:p>
            <a:pPr algn="ctr">
              <a:defRPr/>
            </a:pPr>
            <a:r>
              <a:rPr lang="en-US" sz="1000" dirty="0" smtClean="0">
                <a:solidFill>
                  <a:schemeClr val="bg1"/>
                </a:solidFill>
              </a:rPr>
              <a:t>48</a:t>
            </a:r>
            <a:endParaRPr lang="en-US" sz="1000" dirty="0">
              <a:solidFill>
                <a:schemeClr val="bg1"/>
              </a:solidFill>
            </a:endParaRPr>
          </a:p>
        </p:txBody>
      </p:sp>
      <p:sp>
        <p:nvSpPr>
          <p:cNvPr id="36" name="Rectangle 35"/>
          <p:cNvSpPr/>
          <p:nvPr userDrawn="1"/>
        </p:nvSpPr>
        <p:spPr>
          <a:xfrm>
            <a:off x="7054850" y="2394599"/>
            <a:ext cx="558800" cy="558800"/>
          </a:xfrm>
          <a:prstGeom prst="rect">
            <a:avLst/>
          </a:prstGeom>
          <a:solidFill>
            <a:srgbClr val="82786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smtClean="0">
                <a:solidFill>
                  <a:schemeClr val="tx1"/>
                </a:solidFill>
              </a:rPr>
              <a:t>130</a:t>
            </a:r>
          </a:p>
          <a:p>
            <a:pPr algn="ctr">
              <a:defRPr/>
            </a:pPr>
            <a:r>
              <a:rPr lang="en-US" sz="1000" dirty="0" smtClean="0">
                <a:solidFill>
                  <a:schemeClr val="tx1"/>
                </a:solidFill>
              </a:rPr>
              <a:t>120</a:t>
            </a:r>
          </a:p>
          <a:p>
            <a:pPr algn="ctr">
              <a:defRPr/>
            </a:pPr>
            <a:r>
              <a:rPr lang="en-US" sz="1000" dirty="0" smtClean="0">
                <a:solidFill>
                  <a:schemeClr val="tx1"/>
                </a:solidFill>
              </a:rPr>
              <a:t>111</a:t>
            </a:r>
            <a:endParaRPr lang="en-US" sz="1000" dirty="0">
              <a:solidFill>
                <a:schemeClr val="tx1"/>
              </a:solidFill>
            </a:endParaRPr>
          </a:p>
        </p:txBody>
      </p:sp>
      <p:sp>
        <p:nvSpPr>
          <p:cNvPr id="37" name="Rectangle 36"/>
          <p:cNvSpPr/>
          <p:nvPr userDrawn="1"/>
        </p:nvSpPr>
        <p:spPr>
          <a:xfrm>
            <a:off x="1289050" y="1707600"/>
            <a:ext cx="558800" cy="558800"/>
          </a:xfrm>
          <a:prstGeom prst="rect">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smtClean="0">
                <a:solidFill>
                  <a:schemeClr val="tx1"/>
                </a:solidFill>
              </a:rPr>
              <a:t>237</a:t>
            </a:r>
          </a:p>
          <a:p>
            <a:pPr algn="ctr">
              <a:defRPr/>
            </a:pPr>
            <a:r>
              <a:rPr lang="en-US" sz="1000" dirty="0" smtClean="0">
                <a:solidFill>
                  <a:schemeClr val="tx1"/>
                </a:solidFill>
              </a:rPr>
              <a:t>237</a:t>
            </a:r>
          </a:p>
          <a:p>
            <a:pPr algn="ctr">
              <a:defRPr/>
            </a:pPr>
            <a:r>
              <a:rPr lang="en-US" sz="1000" dirty="0" smtClean="0">
                <a:solidFill>
                  <a:schemeClr val="tx1"/>
                </a:solidFill>
              </a:rPr>
              <a:t>237</a:t>
            </a:r>
            <a:endParaRPr lang="en-US" sz="1000" dirty="0">
              <a:solidFill>
                <a:schemeClr val="tx1"/>
              </a:solidFill>
            </a:endParaRPr>
          </a:p>
        </p:txBody>
      </p:sp>
      <p:sp>
        <p:nvSpPr>
          <p:cNvPr id="54" name="Rectangle 53"/>
          <p:cNvSpPr/>
          <p:nvPr userDrawn="1"/>
        </p:nvSpPr>
        <p:spPr>
          <a:xfrm>
            <a:off x="4171950" y="1707600"/>
            <a:ext cx="558800" cy="558800"/>
          </a:xfrm>
          <a:prstGeom prst="rect">
            <a:avLst/>
          </a:prstGeom>
          <a:solidFill>
            <a:srgbClr val="50771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smtClean="0">
                <a:solidFill>
                  <a:schemeClr val="tx1"/>
                </a:solidFill>
              </a:rPr>
              <a:t>80</a:t>
            </a:r>
          </a:p>
          <a:p>
            <a:pPr algn="ctr">
              <a:defRPr/>
            </a:pPr>
            <a:r>
              <a:rPr lang="en-US" sz="1000" dirty="0" smtClean="0">
                <a:solidFill>
                  <a:schemeClr val="tx1"/>
                </a:solidFill>
              </a:rPr>
              <a:t>119</a:t>
            </a:r>
          </a:p>
          <a:p>
            <a:pPr algn="ctr">
              <a:defRPr/>
            </a:pPr>
            <a:r>
              <a:rPr lang="en-US" sz="1000" dirty="0" smtClean="0">
                <a:solidFill>
                  <a:schemeClr val="tx1"/>
                </a:solidFill>
              </a:rPr>
              <a:t>27</a:t>
            </a:r>
            <a:endParaRPr lang="en-US" sz="1000" dirty="0">
              <a:solidFill>
                <a:schemeClr val="tx1"/>
              </a:solidFill>
            </a:endParaRPr>
          </a:p>
        </p:txBody>
      </p:sp>
      <p:sp>
        <p:nvSpPr>
          <p:cNvPr id="55" name="Rectangle 54"/>
          <p:cNvSpPr/>
          <p:nvPr userDrawn="1"/>
        </p:nvSpPr>
        <p:spPr>
          <a:xfrm>
            <a:off x="4892675" y="1707600"/>
            <a:ext cx="558800" cy="558800"/>
          </a:xfrm>
          <a:prstGeom prst="rect">
            <a:avLst/>
          </a:prstGeom>
          <a:solidFill>
            <a:srgbClr val="FCAE3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smtClean="0">
                <a:solidFill>
                  <a:schemeClr val="tx1"/>
                </a:solidFill>
              </a:rPr>
              <a:t>252</a:t>
            </a:r>
          </a:p>
          <a:p>
            <a:pPr algn="ctr">
              <a:defRPr/>
            </a:pPr>
            <a:r>
              <a:rPr lang="en-US" sz="1000" dirty="0" smtClean="0">
                <a:solidFill>
                  <a:schemeClr val="tx1"/>
                </a:solidFill>
              </a:rPr>
              <a:t>174</a:t>
            </a:r>
          </a:p>
          <a:p>
            <a:pPr algn="ctr">
              <a:defRPr/>
            </a:pPr>
            <a:r>
              <a:rPr lang="en-US" sz="1000" dirty="0" smtClean="0">
                <a:solidFill>
                  <a:schemeClr val="tx1"/>
                </a:solidFill>
              </a:rPr>
              <a:t>.59</a:t>
            </a:r>
            <a:endParaRPr lang="en-US" sz="1000" dirty="0">
              <a:solidFill>
                <a:schemeClr val="tx1"/>
              </a:solidFill>
            </a:endParaRPr>
          </a:p>
        </p:txBody>
      </p:sp>
      <p:pic>
        <p:nvPicPr>
          <p:cNvPr id="58" name="Picture 6"/>
          <p:cNvPicPr>
            <a:picLocks noChangeAspect="1"/>
          </p:cNvPicPr>
          <p:nvPr userDrawn="1"/>
        </p:nvPicPr>
        <p:blipFill>
          <a:blip r:embed="rId11"/>
          <a:srcRect/>
          <a:stretch>
            <a:fillRect/>
          </a:stretch>
        </p:blipFill>
        <p:spPr bwMode="auto">
          <a:xfrm>
            <a:off x="4559300" y="3416300"/>
            <a:ext cx="19050" cy="3175"/>
          </a:xfrm>
          <a:prstGeom prst="rect">
            <a:avLst/>
          </a:prstGeom>
          <a:noFill/>
          <a:ln w="9525">
            <a:noFill/>
            <a:miter lim="800000"/>
            <a:headEnd/>
            <a:tailEnd/>
          </a:ln>
        </p:spPr>
      </p:pic>
      <p:pic>
        <p:nvPicPr>
          <p:cNvPr id="24" name="Picture 18"/>
          <p:cNvPicPr>
            <a:picLocks noChangeAspect="1"/>
          </p:cNvPicPr>
          <p:nvPr userDrawn="1"/>
        </p:nvPicPr>
        <p:blipFill rotWithShape="1">
          <a:blip r:embed="rId12" cstate="email">
            <a:extLst>
              <a:ext uri="{28A0092B-C50C-407E-A947-70E740481C1C}">
                <a14:useLocalDpi xmlns:a14="http://schemas.microsoft.com/office/drawing/2010/main"/>
              </a:ext>
            </a:extLst>
          </a:blip>
          <a:srcRect/>
          <a:stretch/>
        </p:blipFill>
        <p:spPr bwMode="auto">
          <a:xfrm>
            <a:off x="7158038" y="5285203"/>
            <a:ext cx="1595437" cy="1482725"/>
          </a:xfrm>
          <a:prstGeom prst="rect">
            <a:avLst/>
          </a:prstGeom>
          <a:noFill/>
          <a:ln w="9525">
            <a:noFill/>
            <a:miter lim="800000"/>
            <a:headEnd/>
            <a:tailEnd/>
          </a:ln>
        </p:spPr>
      </p:pic>
      <p:pic>
        <p:nvPicPr>
          <p:cNvPr id="2" name="Picture 1"/>
          <p:cNvPicPr>
            <a:picLocks noChangeAspect="1"/>
          </p:cNvPicPr>
          <p:nvPr userDrawn="1"/>
        </p:nvPicPr>
        <p:blipFill>
          <a:blip r:embed="rId13" cstate="email">
            <a:extLst>
              <a:ext uri="{28A0092B-C50C-407E-A947-70E740481C1C}">
                <a14:useLocalDpi xmlns:a14="http://schemas.microsoft.com/office/drawing/2010/main" val="0"/>
              </a:ext>
            </a:extLst>
          </a:blip>
          <a:stretch>
            <a:fillRect/>
          </a:stretch>
        </p:blipFill>
        <p:spPr>
          <a:xfrm>
            <a:off x="5246660" y="5444801"/>
            <a:ext cx="1384959" cy="1115661"/>
          </a:xfrm>
          <a:prstGeom prst="rect">
            <a:avLst/>
          </a:prstGeom>
        </p:spPr>
      </p:pic>
    </p:spTree>
    <p:extLst>
      <p:ext uri="{BB962C8B-B14F-4D97-AF65-F5344CB8AC3E}">
        <p14:creationId xmlns:p14="http://schemas.microsoft.com/office/powerpoint/2010/main" val="2919789318"/>
      </p:ext>
    </p:extLst>
  </p:cSld>
  <p:clrMap bg1="lt1" tx1="dk1" bg2="lt2" tx2="dk2" accent1="accent1" accent2="accent2" accent3="accent3" accent4="accent4" accent5="accent5" accent6="accent6" hlink="hlink" folHlink="folHlink"/>
  <p:sldLayoutIdLst>
    <p:sldLayoutId id="2147484251" r:id="rId1"/>
    <p:sldLayoutId id="2147484296" r:id="rId2"/>
    <p:sldLayoutId id="2147484252" r:id="rId3"/>
    <p:sldLayoutId id="2147484297" r:id="rId4"/>
    <p:sldLayoutId id="2147484253" r:id="rId5"/>
    <p:sldLayoutId id="2147484298" r:id="rId6"/>
    <p:sldLayoutId id="2147484254" r:id="rId7"/>
    <p:sldLayoutId id="2147484299" r:id="rId8"/>
  </p:sldLayoutIdLst>
  <p:hf hdr="0" dt="0"/>
  <p:txStyles>
    <p:titleStyle>
      <a:lvl1pPr algn="l" defTabSz="914400" rtl="0" eaLnBrk="1" latinLnBrk="0" hangingPunct="1">
        <a:lnSpc>
          <a:spcPct val="100000"/>
        </a:lnSpc>
        <a:spcBef>
          <a:spcPct val="0"/>
        </a:spcBef>
        <a:buNone/>
        <a:defRPr sz="3600" b="1" kern="1200" cap="all" baseline="0">
          <a:solidFill>
            <a:schemeClr val="bg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288" userDrawn="1">
          <p15:clr>
            <a:srgbClr val="5ACBF0"/>
          </p15:clr>
        </p15:guide>
        <p15:guide id="2" pos="4608" userDrawn="1">
          <p15:clr>
            <a:srgbClr val="5ACBF0"/>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D8D8D8"/>
        </a:solidFill>
        <a:effectLst/>
      </p:bgPr>
    </p:bg>
    <p:spTree>
      <p:nvGrpSpPr>
        <p:cNvPr id="1" name=""/>
        <p:cNvGrpSpPr/>
        <p:nvPr/>
      </p:nvGrpSpPr>
      <p:grpSpPr>
        <a:xfrm>
          <a:off x="0" y="0"/>
          <a:ext cx="0" cy="0"/>
          <a:chOff x="0" y="0"/>
          <a:chExt cx="0" cy="0"/>
        </a:xfrm>
      </p:grpSpPr>
      <p:pic>
        <p:nvPicPr>
          <p:cNvPr id="28" name="Picture 27"/>
          <p:cNvPicPr>
            <a:picLocks noChangeAspect="1"/>
          </p:cNvPicPr>
          <p:nvPr userDrawn="1"/>
        </p:nvPicPr>
        <p:blipFill>
          <a:blip r:embed="rId26" cstate="email">
            <a:extLst>
              <a:ext uri="{28A0092B-C50C-407E-A947-70E740481C1C}">
                <a14:useLocalDpi xmlns:a14="http://schemas.microsoft.com/office/drawing/2010/main"/>
              </a:ext>
            </a:extLst>
          </a:blip>
          <a:stretch>
            <a:fillRect/>
          </a:stretch>
        </p:blipFill>
        <p:spPr>
          <a:xfrm>
            <a:off x="0" y="0"/>
            <a:ext cx="9144000" cy="6857999"/>
          </a:xfrm>
          <a:prstGeom prst="rect">
            <a:avLst/>
          </a:prstGeom>
        </p:spPr>
      </p:pic>
      <p:sp>
        <p:nvSpPr>
          <p:cNvPr id="11" name="Rounded Rectangle 10"/>
          <p:cNvSpPr/>
          <p:nvPr userDrawn="1"/>
        </p:nvSpPr>
        <p:spPr>
          <a:xfrm>
            <a:off x="184152" y="165462"/>
            <a:ext cx="8787251" cy="6518013"/>
          </a:xfrm>
          <a:prstGeom prst="roundRect">
            <a:avLst>
              <a:gd name="adj" fmla="val 2258"/>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027" name="Picture 33"/>
          <p:cNvPicPr>
            <a:picLocks noChangeAspect="1"/>
          </p:cNvPicPr>
          <p:nvPr/>
        </p:nvPicPr>
        <p:blipFill>
          <a:blip r:embed="rId27" cstate="email">
            <a:extLst>
              <a:ext uri="{28A0092B-C50C-407E-A947-70E740481C1C}">
                <a14:useLocalDpi xmlns:a14="http://schemas.microsoft.com/office/drawing/2010/main"/>
              </a:ext>
            </a:extLst>
          </a:blip>
          <a:srcRect/>
          <a:stretch>
            <a:fillRect/>
          </a:stretch>
        </p:blipFill>
        <p:spPr bwMode="auto">
          <a:xfrm>
            <a:off x="7924800" y="5815668"/>
            <a:ext cx="1108075" cy="963613"/>
          </a:xfrm>
          <a:prstGeom prst="rect">
            <a:avLst/>
          </a:prstGeom>
          <a:noFill/>
          <a:ln w="9525">
            <a:noFill/>
            <a:miter lim="800000"/>
            <a:headEnd/>
            <a:tailEnd/>
          </a:ln>
        </p:spPr>
      </p:pic>
      <p:sp>
        <p:nvSpPr>
          <p:cNvPr id="4099" name="Title Placeholder 1"/>
          <p:cNvSpPr>
            <a:spLocks noGrp="1"/>
          </p:cNvSpPr>
          <p:nvPr>
            <p:ph type="title"/>
          </p:nvPr>
        </p:nvSpPr>
        <p:spPr bwMode="auto">
          <a:xfrm>
            <a:off x="304800" y="274638"/>
            <a:ext cx="8382000" cy="8064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slide</a:t>
            </a:r>
          </a:p>
        </p:txBody>
      </p:sp>
      <p:sp>
        <p:nvSpPr>
          <p:cNvPr id="1030" name="Text Placeholder 2"/>
          <p:cNvSpPr>
            <a:spLocks noGrp="1"/>
          </p:cNvSpPr>
          <p:nvPr>
            <p:ph type="body" idx="1"/>
          </p:nvPr>
        </p:nvSpPr>
        <p:spPr bwMode="auto">
          <a:xfrm>
            <a:off x="304800" y="1233932"/>
            <a:ext cx="8382000" cy="470966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5" name="Footer Placeholder 4"/>
          <p:cNvSpPr>
            <a:spLocks noGrp="1"/>
          </p:cNvSpPr>
          <p:nvPr>
            <p:ph type="ftr" sz="quarter" idx="3"/>
          </p:nvPr>
        </p:nvSpPr>
        <p:spPr>
          <a:xfrm>
            <a:off x="309986" y="6470426"/>
            <a:ext cx="2900362" cy="217493"/>
          </a:xfrm>
          <a:prstGeom prst="rect">
            <a:avLst/>
          </a:prstGeom>
        </p:spPr>
        <p:txBody>
          <a:bodyPr vert="horz" lIns="91440" tIns="45720" rIns="91440" bIns="45720" rtlCol="0" anchor="ctr"/>
          <a:lstStyle>
            <a:lvl1pPr algn="l" fontAlgn="auto">
              <a:spcBef>
                <a:spcPts val="0"/>
              </a:spcBef>
              <a:spcAft>
                <a:spcPts val="0"/>
              </a:spcAft>
              <a:defRPr sz="1000">
                <a:solidFill>
                  <a:schemeClr val="tx1">
                    <a:tint val="75000"/>
                  </a:schemeClr>
                </a:solidFill>
                <a:latin typeface="Arial" pitchFamily="34" charset="0"/>
                <a:ea typeface="+mn-ea"/>
                <a:cs typeface="Arial" pitchFamily="34" charset="0"/>
              </a:defRPr>
            </a:lvl1pPr>
          </a:lstStyle>
          <a:p>
            <a:pPr>
              <a:defRPr/>
            </a:pPr>
            <a:r>
              <a:rPr lang="en-US" dirty="0" smtClean="0"/>
              <a:t>File Name</a:t>
            </a:r>
            <a:endParaRPr lang="en-US" dirty="0"/>
          </a:p>
        </p:txBody>
      </p:sp>
      <p:sp>
        <p:nvSpPr>
          <p:cNvPr id="6" name="Slide Number Placeholder 5"/>
          <p:cNvSpPr>
            <a:spLocks noGrp="1"/>
          </p:cNvSpPr>
          <p:nvPr>
            <p:ph type="sldNum" sz="quarter" idx="4"/>
          </p:nvPr>
        </p:nvSpPr>
        <p:spPr>
          <a:xfrm>
            <a:off x="8305799" y="228600"/>
            <a:ext cx="727075" cy="365125"/>
          </a:xfrm>
          <a:prstGeom prst="rect">
            <a:avLst/>
          </a:prstGeom>
        </p:spPr>
        <p:txBody>
          <a:bodyPr vert="horz" wrap="square" lIns="91440" tIns="45720" rIns="91440" bIns="45720" numCol="1" anchor="ctr" anchorCtr="0" compatLnSpc="1">
            <a:prstTxWarp prst="textNoShape">
              <a:avLst/>
            </a:prstTxWarp>
          </a:bodyPr>
          <a:lstStyle>
            <a:lvl1pPr algn="r">
              <a:defRPr sz="1000">
                <a:solidFill>
                  <a:srgbClr val="898989"/>
                </a:solidFill>
                <a:cs typeface="Arial" pitchFamily="34" charset="0"/>
              </a:defRPr>
            </a:lvl1pPr>
          </a:lstStyle>
          <a:p>
            <a:fld id="{139BD942-CC14-44A4-87FB-46239297AFE5}" type="slidenum">
              <a:rPr lang="en-US" smtClean="0"/>
              <a:pPr/>
              <a:t>‹#›</a:t>
            </a:fld>
            <a:endParaRPr lang="en-US" dirty="0"/>
          </a:p>
        </p:txBody>
      </p:sp>
      <p:pic>
        <p:nvPicPr>
          <p:cNvPr id="1033" name="Picture 6"/>
          <p:cNvPicPr>
            <a:picLocks noChangeAspect="1"/>
          </p:cNvPicPr>
          <p:nvPr/>
        </p:nvPicPr>
        <p:blipFill>
          <a:blip r:embed="rId28"/>
          <a:srcRect/>
          <a:stretch>
            <a:fillRect/>
          </a:stretch>
        </p:blipFill>
        <p:spPr bwMode="auto">
          <a:xfrm>
            <a:off x="4559300" y="3416300"/>
            <a:ext cx="19050" cy="3175"/>
          </a:xfrm>
          <a:prstGeom prst="rect">
            <a:avLst/>
          </a:prstGeom>
          <a:noFill/>
          <a:ln w="9525">
            <a:noFill/>
            <a:miter lim="800000"/>
            <a:headEnd/>
            <a:tailEnd/>
          </a:ln>
        </p:spPr>
      </p:pic>
      <p:pic>
        <p:nvPicPr>
          <p:cNvPr id="2" name="Picture 1"/>
          <p:cNvPicPr>
            <a:picLocks noChangeAspect="1"/>
          </p:cNvPicPr>
          <p:nvPr userDrawn="1"/>
        </p:nvPicPr>
        <p:blipFill>
          <a:blip r:embed="rId29" cstate="email">
            <a:extLst>
              <a:ext uri="{28A0092B-C50C-407E-A947-70E740481C1C}">
                <a14:useLocalDpi xmlns:a14="http://schemas.microsoft.com/office/drawing/2010/main" val="0"/>
              </a:ext>
            </a:extLst>
          </a:blip>
          <a:stretch>
            <a:fillRect/>
          </a:stretch>
        </p:blipFill>
        <p:spPr>
          <a:xfrm>
            <a:off x="6671409" y="5941983"/>
            <a:ext cx="931494" cy="750370"/>
          </a:xfrm>
          <a:prstGeom prst="rect">
            <a:avLst/>
          </a:prstGeom>
        </p:spPr>
      </p:pic>
    </p:spTree>
    <p:extLst>
      <p:ext uri="{BB962C8B-B14F-4D97-AF65-F5344CB8AC3E}">
        <p14:creationId xmlns:p14="http://schemas.microsoft.com/office/powerpoint/2010/main" val="3506813200"/>
      </p:ext>
    </p:extLst>
  </p:cSld>
  <p:clrMap bg1="lt1" tx1="dk1" bg2="lt2" tx2="dk2" accent1="accent1" accent2="accent2" accent3="accent3" accent4="accent4" accent5="accent5" accent6="accent6" hlink="hlink" folHlink="folHlink"/>
  <p:sldLayoutIdLst>
    <p:sldLayoutId id="2147484273" r:id="rId1"/>
    <p:sldLayoutId id="2147484274" r:id="rId2"/>
    <p:sldLayoutId id="2147484275" r:id="rId3"/>
    <p:sldLayoutId id="2147484276" r:id="rId4"/>
    <p:sldLayoutId id="2147484277" r:id="rId5"/>
    <p:sldLayoutId id="2147484278" r:id="rId6"/>
    <p:sldLayoutId id="2147484279" r:id="rId7"/>
    <p:sldLayoutId id="2147484280" r:id="rId8"/>
    <p:sldLayoutId id="2147484281" r:id="rId9"/>
    <p:sldLayoutId id="2147484282" r:id="rId10"/>
    <p:sldLayoutId id="2147484283" r:id="rId11"/>
    <p:sldLayoutId id="2147484284" r:id="rId12"/>
    <p:sldLayoutId id="2147484285" r:id="rId13"/>
    <p:sldLayoutId id="2147484286" r:id="rId14"/>
    <p:sldLayoutId id="2147484287" r:id="rId15"/>
    <p:sldLayoutId id="2147484288" r:id="rId16"/>
    <p:sldLayoutId id="2147484289" r:id="rId17"/>
    <p:sldLayoutId id="2147484290" r:id="rId18"/>
    <p:sldLayoutId id="2147484291" r:id="rId19"/>
    <p:sldLayoutId id="2147484292" r:id="rId20"/>
    <p:sldLayoutId id="2147484293" r:id="rId21"/>
    <p:sldLayoutId id="2147484300" r:id="rId22"/>
    <p:sldLayoutId id="2147484294" r:id="rId23"/>
    <p:sldLayoutId id="2147484301" r:id="rId24"/>
  </p:sldLayoutIdLst>
  <p:hf hdr="0"/>
  <p:txStyles>
    <p:titleStyle>
      <a:lvl1pPr algn="l" rtl="0" eaLnBrk="1" fontAlgn="base" hangingPunct="1">
        <a:spcBef>
          <a:spcPct val="0"/>
        </a:spcBef>
        <a:spcAft>
          <a:spcPct val="0"/>
        </a:spcAft>
        <a:defRPr sz="24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5pPr>
      <a:lvl6pPr marL="457200" algn="l" rtl="0" eaLnBrk="1" fontAlgn="base" hangingPunct="1">
        <a:spcBef>
          <a:spcPct val="0"/>
        </a:spcBef>
        <a:spcAft>
          <a:spcPct val="0"/>
        </a:spcAft>
        <a:defRPr sz="4400">
          <a:solidFill>
            <a:schemeClr val="tx1"/>
          </a:solidFill>
          <a:latin typeface="Arial" charset="0"/>
          <a:cs typeface="Arial" charset="0"/>
        </a:defRPr>
      </a:lvl6pPr>
      <a:lvl7pPr marL="914400" algn="l" rtl="0" eaLnBrk="1" fontAlgn="base" hangingPunct="1">
        <a:spcBef>
          <a:spcPct val="0"/>
        </a:spcBef>
        <a:spcAft>
          <a:spcPct val="0"/>
        </a:spcAft>
        <a:defRPr sz="4400">
          <a:solidFill>
            <a:schemeClr val="tx1"/>
          </a:solidFill>
          <a:latin typeface="Arial" charset="0"/>
          <a:cs typeface="Arial" charset="0"/>
        </a:defRPr>
      </a:lvl7pPr>
      <a:lvl8pPr marL="1371600" algn="l" rtl="0" eaLnBrk="1" fontAlgn="base" hangingPunct="1">
        <a:spcBef>
          <a:spcPct val="0"/>
        </a:spcBef>
        <a:spcAft>
          <a:spcPct val="0"/>
        </a:spcAft>
        <a:defRPr sz="4400">
          <a:solidFill>
            <a:schemeClr val="tx1"/>
          </a:solidFill>
          <a:latin typeface="Arial" charset="0"/>
          <a:cs typeface="Arial" charset="0"/>
        </a:defRPr>
      </a:lvl8pPr>
      <a:lvl9pPr marL="1828800" algn="l" rtl="0" eaLnBrk="1" fontAlgn="base" hangingPunct="1">
        <a:spcBef>
          <a:spcPct val="0"/>
        </a:spcBef>
        <a:spcAft>
          <a:spcPct val="0"/>
        </a:spcAft>
        <a:defRPr sz="4400">
          <a:solidFill>
            <a:schemeClr val="tx1"/>
          </a:solidFill>
          <a:latin typeface="Arial" charset="0"/>
          <a:cs typeface="Arial" charset="0"/>
        </a:defRPr>
      </a:lvl9pPr>
    </p:titleStyle>
    <p:bodyStyle>
      <a:lvl1pPr marL="342900" indent="-342900" algn="l" rtl="0" eaLnBrk="1" fontAlgn="base" hangingPunct="1">
        <a:spcBef>
          <a:spcPts val="300"/>
        </a:spcBef>
        <a:spcAft>
          <a:spcPct val="0"/>
        </a:spcAft>
        <a:buFont typeface="Arial" pitchFamily="34" charset="0"/>
        <a:defRPr sz="2400" kern="1200">
          <a:solidFill>
            <a:schemeClr val="tx1">
              <a:lumMod val="75000"/>
              <a:lumOff val="25000"/>
            </a:schemeClr>
          </a:solidFill>
          <a:latin typeface="Arial" pitchFamily="34" charset="0"/>
          <a:ea typeface="ＭＳ Ｐゴシック" charset="0"/>
          <a:cs typeface="Arial" pitchFamily="34" charset="0"/>
        </a:defRPr>
      </a:lvl1pPr>
      <a:lvl2pPr marL="514350" indent="-285750" algn="l" rtl="0" eaLnBrk="1" fontAlgn="base" hangingPunct="1">
        <a:spcBef>
          <a:spcPts val="300"/>
        </a:spcBef>
        <a:spcAft>
          <a:spcPct val="0"/>
        </a:spcAft>
        <a:buFont typeface="Arial" pitchFamily="34" charset="0"/>
        <a:buChar char="–"/>
        <a:defRPr sz="2400" kern="1200">
          <a:solidFill>
            <a:schemeClr val="tx1">
              <a:lumMod val="75000"/>
              <a:lumOff val="25000"/>
            </a:schemeClr>
          </a:solidFill>
          <a:latin typeface="Arial" pitchFamily="34" charset="0"/>
          <a:ea typeface="Arial" charset="0"/>
          <a:cs typeface="Arial" pitchFamily="34" charset="0"/>
        </a:defRPr>
      </a:lvl2pPr>
      <a:lvl3pPr marL="9144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3pPr>
      <a:lvl4pPr marL="13716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4pPr>
      <a:lvl5pPr marL="18288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192" userDrawn="1">
          <p15:clr>
            <a:srgbClr val="5ACBF0"/>
          </p15:clr>
        </p15:guide>
        <p15:guide id="2" pos="5472" userDrawn="1">
          <p15:clr>
            <a:srgbClr val="5ACBF0"/>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32.xml"/></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32.xml"/><Relationship Id="rId5" Type="http://schemas.openxmlformats.org/officeDocument/2006/relationships/image" Target="../media/image23.png"/><Relationship Id="rId4" Type="http://schemas.openxmlformats.org/officeDocument/2006/relationships/image" Target="../media/image22.png"/></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2.xml"/><Relationship Id="rId1" Type="http://schemas.openxmlformats.org/officeDocument/2006/relationships/slideLayout" Target="../slideLayouts/slideLayout32.xml"/><Relationship Id="rId6" Type="http://schemas.openxmlformats.org/officeDocument/2006/relationships/image" Target="../media/image20.png"/><Relationship Id="rId5" Type="http://schemas.openxmlformats.org/officeDocument/2006/relationships/image" Target="../media/image14.png"/><Relationship Id="rId4" Type="http://schemas.openxmlformats.org/officeDocument/2006/relationships/image" Target="../media/image25.png"/></Relationships>
</file>

<file path=ppt/slides/_rels/slide1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3.xml"/><Relationship Id="rId1" Type="http://schemas.openxmlformats.org/officeDocument/2006/relationships/slideLayout" Target="../slideLayouts/slideLayout32.xml"/><Relationship Id="rId4" Type="http://schemas.openxmlformats.org/officeDocument/2006/relationships/image" Target="../media/image27.png"/></Relationships>
</file>

<file path=ppt/slides/_rels/slide1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4.xml"/><Relationship Id="rId1" Type="http://schemas.openxmlformats.org/officeDocument/2006/relationships/slideLayout" Target="../slideLayouts/slideLayout32.xml"/></Relationships>
</file>

<file path=ppt/slides/_rels/slide1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5.xml"/><Relationship Id="rId1" Type="http://schemas.openxmlformats.org/officeDocument/2006/relationships/slideLayout" Target="../slideLayouts/slideLayout32.xml"/></Relationships>
</file>

<file path=ppt/slides/_rels/slide1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6.xml"/><Relationship Id="rId1" Type="http://schemas.openxmlformats.org/officeDocument/2006/relationships/slideLayout" Target="../slideLayouts/slideLayout32.xml"/><Relationship Id="rId4" Type="http://schemas.openxmlformats.org/officeDocument/2006/relationships/image" Target="../media/image31.png"/></Relationships>
</file>

<file path=ppt/slides/_rels/slide1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7.xml"/><Relationship Id="rId1" Type="http://schemas.openxmlformats.org/officeDocument/2006/relationships/slideLayout" Target="../slideLayouts/slideLayout32.xml"/><Relationship Id="rId4" Type="http://schemas.openxmlformats.org/officeDocument/2006/relationships/image" Target="../media/image33.png"/></Relationships>
</file>

<file path=ppt/slides/_rels/slide18.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32.xml"/></Relationships>
</file>

<file path=ppt/slides/_rels/slide1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10.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4.xml"/><Relationship Id="rId1" Type="http://schemas.openxmlformats.org/officeDocument/2006/relationships/slideLayout" Target="../slideLayouts/slideLayout32.xml"/><Relationship Id="rId4" Type="http://schemas.openxmlformats.org/officeDocument/2006/relationships/image" Target="../media/image10.jpeg"/></Relationships>
</file>

<file path=ppt/slides/_rels/slide5.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10.xml"/><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10.xml"/><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10.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2"/>
          </p:nvPr>
        </p:nvSpPr>
        <p:spPr>
          <a:xfrm>
            <a:off x="341789" y="4247966"/>
            <a:ext cx="4164897" cy="998738"/>
          </a:xfrm>
        </p:spPr>
        <p:txBody>
          <a:bodyPr>
            <a:normAutofit fontScale="92500" lnSpcReduction="20000"/>
          </a:bodyPr>
          <a:lstStyle/>
          <a:p>
            <a:r>
              <a:rPr lang="en-US" dirty="0" smtClean="0"/>
              <a:t>Chanel Mueller, PE (MN)</a:t>
            </a:r>
          </a:p>
          <a:p>
            <a:r>
              <a:rPr lang="en-US" dirty="0" smtClean="0"/>
              <a:t>USACE St. Paul District</a:t>
            </a:r>
          </a:p>
          <a:p>
            <a:r>
              <a:rPr lang="en-US" dirty="0" smtClean="0"/>
              <a:t>25 May 2017</a:t>
            </a:r>
            <a:endParaRPr lang="en-US" dirty="0"/>
          </a:p>
        </p:txBody>
      </p:sp>
      <p:sp>
        <p:nvSpPr>
          <p:cNvPr id="2" name="Title 1"/>
          <p:cNvSpPr>
            <a:spLocks noGrp="1"/>
          </p:cNvSpPr>
          <p:nvPr>
            <p:ph type="title"/>
          </p:nvPr>
        </p:nvSpPr>
        <p:spPr/>
        <p:txBody>
          <a:bodyPr>
            <a:normAutofit fontScale="90000"/>
          </a:bodyPr>
          <a:lstStyle/>
          <a:p>
            <a:r>
              <a:rPr lang="en-US" dirty="0"/>
              <a:t>Using </a:t>
            </a:r>
            <a:r>
              <a:rPr lang="en-US" dirty="0" smtClean="0"/>
              <a:t>Balanced </a:t>
            </a:r>
            <a:r>
              <a:rPr lang="en-US" dirty="0"/>
              <a:t>Hydrograph Analysis to better define Graphical Flow-Frequency Analysis </a:t>
            </a:r>
          </a:p>
        </p:txBody>
      </p:sp>
      <p:sp>
        <p:nvSpPr>
          <p:cNvPr id="14339" name="Slide Number Placeholder 4"/>
          <p:cNvSpPr>
            <a:spLocks noGrp="1"/>
          </p:cNvSpPr>
          <p:nvPr>
            <p:ph type="sldNum" sz="quarter" idx="10"/>
          </p:nvPr>
        </p:nvSpPr>
        <p:spPr/>
        <p:txBody>
          <a:bodyPr/>
          <a:lstStyle/>
          <a:p>
            <a:fld id="{744B3473-5193-4AC1-9169-6977ADF2DCFC}" type="slidenum">
              <a:rPr lang="en-US" smtClean="0"/>
              <a:pPr/>
              <a:t>1</a:t>
            </a:fld>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r>
              <a:rPr lang="en-US" dirty="0" smtClean="0"/>
              <a:t>Example of a Balanced Hydrograph</a:t>
            </a:r>
            <a:endParaRPr lang="en-US" dirty="0"/>
          </a:p>
        </p:txBody>
      </p:sp>
      <p:pic>
        <p:nvPicPr>
          <p:cNvPr id="167938" name="Picture 2"/>
          <p:cNvPicPr>
            <a:picLocks noChangeAspect="1" noChangeArrowheads="1"/>
          </p:cNvPicPr>
          <p:nvPr/>
        </p:nvPicPr>
        <p:blipFill>
          <a:blip r:embed="rId3" cstate="print"/>
          <a:srcRect/>
          <a:stretch>
            <a:fillRect/>
          </a:stretch>
        </p:blipFill>
        <p:spPr bwMode="auto">
          <a:xfrm>
            <a:off x="533400" y="1143000"/>
            <a:ext cx="7434210" cy="5004877"/>
          </a:xfrm>
          <a:prstGeom prst="rect">
            <a:avLst/>
          </a:prstGeom>
          <a:noFill/>
          <a:ln w="9525">
            <a:solidFill>
              <a:schemeClr val="tx1"/>
            </a:solidFill>
            <a:miter lim="800000"/>
            <a:headEnd/>
            <a:tailEnd/>
          </a:ln>
        </p:spPr>
      </p:pic>
      <p:grpSp>
        <p:nvGrpSpPr>
          <p:cNvPr id="3" name="Group 34"/>
          <p:cNvGrpSpPr/>
          <p:nvPr/>
        </p:nvGrpSpPr>
        <p:grpSpPr>
          <a:xfrm>
            <a:off x="3810000" y="2209800"/>
            <a:ext cx="228600" cy="228600"/>
            <a:chOff x="4000500" y="1943100"/>
            <a:chExt cx="228600" cy="228600"/>
          </a:xfrm>
        </p:grpSpPr>
        <p:sp>
          <p:nvSpPr>
            <p:cNvPr id="33" name="Oval 32"/>
            <p:cNvSpPr/>
            <p:nvPr/>
          </p:nvSpPr>
          <p:spPr>
            <a:xfrm>
              <a:off x="4038600" y="1981200"/>
              <a:ext cx="152400" cy="152400"/>
            </a:xfrm>
            <a:prstGeom prst="ellipse">
              <a:avLst/>
            </a:prstGeom>
            <a:solidFill>
              <a:srgbClr val="92D050">
                <a:alpha val="25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Oval 33"/>
            <p:cNvSpPr/>
            <p:nvPr/>
          </p:nvSpPr>
          <p:spPr>
            <a:xfrm>
              <a:off x="4000500" y="1943100"/>
              <a:ext cx="228600" cy="228600"/>
            </a:xfrm>
            <a:prstGeom prst="ellipse">
              <a:avLst/>
            </a:prstGeom>
            <a:solidFill>
              <a:srgbClr val="FF7C80">
                <a:alpha val="12000"/>
              </a:srgb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4" name="Group 35"/>
          <p:cNvGrpSpPr/>
          <p:nvPr/>
        </p:nvGrpSpPr>
        <p:grpSpPr>
          <a:xfrm>
            <a:off x="4114800" y="2667000"/>
            <a:ext cx="228600" cy="228600"/>
            <a:chOff x="4000500" y="1943100"/>
            <a:chExt cx="228600" cy="228600"/>
          </a:xfrm>
        </p:grpSpPr>
        <p:sp>
          <p:nvSpPr>
            <p:cNvPr id="37" name="Oval 36"/>
            <p:cNvSpPr/>
            <p:nvPr/>
          </p:nvSpPr>
          <p:spPr>
            <a:xfrm>
              <a:off x="4038600" y="1981200"/>
              <a:ext cx="152400" cy="152400"/>
            </a:xfrm>
            <a:prstGeom prst="ellipse">
              <a:avLst/>
            </a:prstGeom>
            <a:solidFill>
              <a:srgbClr val="92D050">
                <a:alpha val="25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Oval 37"/>
            <p:cNvSpPr/>
            <p:nvPr/>
          </p:nvSpPr>
          <p:spPr>
            <a:xfrm>
              <a:off x="4000500" y="1943100"/>
              <a:ext cx="228600" cy="228600"/>
            </a:xfrm>
            <a:prstGeom prst="ellipse">
              <a:avLst/>
            </a:prstGeom>
            <a:solidFill>
              <a:srgbClr val="FF7C80">
                <a:alpha val="12000"/>
              </a:srgb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5" name="Group 38"/>
          <p:cNvGrpSpPr/>
          <p:nvPr/>
        </p:nvGrpSpPr>
        <p:grpSpPr>
          <a:xfrm>
            <a:off x="3962400" y="2514600"/>
            <a:ext cx="228600" cy="228600"/>
            <a:chOff x="4000500" y="1943100"/>
            <a:chExt cx="228600" cy="228600"/>
          </a:xfrm>
        </p:grpSpPr>
        <p:sp>
          <p:nvSpPr>
            <p:cNvPr id="40" name="Oval 39"/>
            <p:cNvSpPr/>
            <p:nvPr/>
          </p:nvSpPr>
          <p:spPr>
            <a:xfrm>
              <a:off x="4038600" y="1981200"/>
              <a:ext cx="152400" cy="152400"/>
            </a:xfrm>
            <a:prstGeom prst="ellipse">
              <a:avLst/>
            </a:prstGeom>
            <a:solidFill>
              <a:srgbClr val="92D050">
                <a:alpha val="25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Oval 40"/>
            <p:cNvSpPr/>
            <p:nvPr/>
          </p:nvSpPr>
          <p:spPr>
            <a:xfrm>
              <a:off x="4000500" y="1943100"/>
              <a:ext cx="228600" cy="228600"/>
            </a:xfrm>
            <a:prstGeom prst="ellipse">
              <a:avLst/>
            </a:prstGeom>
            <a:solidFill>
              <a:srgbClr val="FF7C80">
                <a:alpha val="12000"/>
              </a:srgb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3" name="Oval 42"/>
          <p:cNvSpPr/>
          <p:nvPr/>
        </p:nvSpPr>
        <p:spPr>
          <a:xfrm>
            <a:off x="4343400" y="2971800"/>
            <a:ext cx="152400" cy="152400"/>
          </a:xfrm>
          <a:prstGeom prst="ellipse">
            <a:avLst/>
          </a:prstGeom>
          <a:solidFill>
            <a:srgbClr val="92D050">
              <a:alpha val="25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Oval 44"/>
          <p:cNvSpPr/>
          <p:nvPr/>
        </p:nvSpPr>
        <p:spPr>
          <a:xfrm>
            <a:off x="3657600" y="2895600"/>
            <a:ext cx="152400" cy="152400"/>
          </a:xfrm>
          <a:prstGeom prst="ellipse">
            <a:avLst/>
          </a:prstGeom>
          <a:solidFill>
            <a:srgbClr val="92D050">
              <a:alpha val="25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Oval 45"/>
          <p:cNvSpPr/>
          <p:nvPr/>
        </p:nvSpPr>
        <p:spPr>
          <a:xfrm>
            <a:off x="4495800" y="3200400"/>
            <a:ext cx="152400" cy="152400"/>
          </a:xfrm>
          <a:prstGeom prst="ellipse">
            <a:avLst/>
          </a:prstGeom>
          <a:solidFill>
            <a:srgbClr val="92D050">
              <a:alpha val="25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Oval 46"/>
          <p:cNvSpPr/>
          <p:nvPr/>
        </p:nvSpPr>
        <p:spPr>
          <a:xfrm>
            <a:off x="4648200" y="3352800"/>
            <a:ext cx="152400" cy="152400"/>
          </a:xfrm>
          <a:prstGeom prst="ellipse">
            <a:avLst/>
          </a:prstGeom>
          <a:solidFill>
            <a:srgbClr val="92D050">
              <a:alpha val="25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49" name="Straight Arrow Connector 48"/>
          <p:cNvCxnSpPr/>
          <p:nvPr/>
        </p:nvCxnSpPr>
        <p:spPr>
          <a:xfrm flipH="1">
            <a:off x="4038600" y="1828800"/>
            <a:ext cx="1447800" cy="381000"/>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a:endCxn id="41" idx="7"/>
          </p:cNvCxnSpPr>
          <p:nvPr/>
        </p:nvCxnSpPr>
        <p:spPr>
          <a:xfrm flipH="1">
            <a:off x="4157522" y="1828800"/>
            <a:ext cx="1328878" cy="719278"/>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p:nvPr/>
        </p:nvCxnSpPr>
        <p:spPr>
          <a:xfrm flipH="1">
            <a:off x="4343400" y="1828800"/>
            <a:ext cx="1143000" cy="838200"/>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a:endCxn id="34" idx="1"/>
          </p:cNvCxnSpPr>
          <p:nvPr/>
        </p:nvCxnSpPr>
        <p:spPr>
          <a:xfrm flipV="1">
            <a:off x="2057400" y="2243278"/>
            <a:ext cx="1786078" cy="347522"/>
          </a:xfrm>
          <a:prstGeom prst="straightConnector1">
            <a:avLst/>
          </a:prstGeom>
          <a:ln>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a:endCxn id="41" idx="1"/>
          </p:cNvCxnSpPr>
          <p:nvPr/>
        </p:nvCxnSpPr>
        <p:spPr>
          <a:xfrm flipV="1">
            <a:off x="2057400" y="2548078"/>
            <a:ext cx="1938478" cy="42722"/>
          </a:xfrm>
          <a:prstGeom prst="straightConnector1">
            <a:avLst/>
          </a:prstGeom>
          <a:ln>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a:endCxn id="38" idx="3"/>
          </p:cNvCxnSpPr>
          <p:nvPr/>
        </p:nvCxnSpPr>
        <p:spPr>
          <a:xfrm>
            <a:off x="2133600" y="2590800"/>
            <a:ext cx="2014678" cy="271322"/>
          </a:xfrm>
          <a:prstGeom prst="straightConnector1">
            <a:avLst/>
          </a:prstGeom>
          <a:ln>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66" name="Straight Arrow Connector 65"/>
          <p:cNvCxnSpPr>
            <a:endCxn id="43" idx="2"/>
          </p:cNvCxnSpPr>
          <p:nvPr/>
        </p:nvCxnSpPr>
        <p:spPr>
          <a:xfrm>
            <a:off x="2133600" y="2590800"/>
            <a:ext cx="2209800" cy="457200"/>
          </a:xfrm>
          <a:prstGeom prst="straightConnector1">
            <a:avLst/>
          </a:prstGeom>
          <a:ln>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68" name="Straight Arrow Connector 67"/>
          <p:cNvCxnSpPr/>
          <p:nvPr/>
        </p:nvCxnSpPr>
        <p:spPr>
          <a:xfrm>
            <a:off x="2133600" y="2590800"/>
            <a:ext cx="2362200" cy="685800"/>
          </a:xfrm>
          <a:prstGeom prst="straightConnector1">
            <a:avLst/>
          </a:prstGeom>
          <a:ln>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a:endCxn id="47" idx="2"/>
          </p:cNvCxnSpPr>
          <p:nvPr/>
        </p:nvCxnSpPr>
        <p:spPr>
          <a:xfrm>
            <a:off x="2133600" y="2590800"/>
            <a:ext cx="2514600" cy="838200"/>
          </a:xfrm>
          <a:prstGeom prst="straightConnector1">
            <a:avLst/>
          </a:prstGeom>
          <a:ln>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78" name="Straight Arrow Connector 77"/>
          <p:cNvCxnSpPr>
            <a:endCxn id="45" idx="2"/>
          </p:cNvCxnSpPr>
          <p:nvPr/>
        </p:nvCxnSpPr>
        <p:spPr>
          <a:xfrm>
            <a:off x="2133600" y="2590800"/>
            <a:ext cx="1524000" cy="381000"/>
          </a:xfrm>
          <a:prstGeom prst="straightConnector1">
            <a:avLst/>
          </a:prstGeom>
          <a:ln>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82" name="TextBox 81"/>
          <p:cNvSpPr txBox="1"/>
          <p:nvPr/>
        </p:nvSpPr>
        <p:spPr>
          <a:xfrm>
            <a:off x="5562600" y="1752600"/>
            <a:ext cx="1828800" cy="1384995"/>
          </a:xfrm>
          <a:prstGeom prst="rect">
            <a:avLst/>
          </a:prstGeom>
          <a:solidFill>
            <a:schemeClr val="tx2"/>
          </a:solidFill>
        </p:spPr>
        <p:txBody>
          <a:bodyPr wrap="square" rtlCol="0">
            <a:spAutoFit/>
          </a:bodyPr>
          <a:lstStyle/>
          <a:p>
            <a:r>
              <a:rPr lang="en-US" sz="1400" b="1" dirty="0" smtClean="0">
                <a:solidFill>
                  <a:schemeClr val="accent6"/>
                </a:solidFill>
              </a:rPr>
              <a:t>The average of the maximum 3-days of flow = 1%, 3-day Volume from the Volume-Frequency Curve</a:t>
            </a:r>
            <a:endParaRPr lang="en-US" sz="1400" b="1" dirty="0">
              <a:solidFill>
                <a:schemeClr val="accent6"/>
              </a:solidFill>
            </a:endParaRPr>
          </a:p>
        </p:txBody>
      </p:sp>
      <p:sp>
        <p:nvSpPr>
          <p:cNvPr id="83" name="TextBox 82"/>
          <p:cNvSpPr txBox="1"/>
          <p:nvPr/>
        </p:nvSpPr>
        <p:spPr>
          <a:xfrm>
            <a:off x="1447800" y="2971800"/>
            <a:ext cx="1828800" cy="1384995"/>
          </a:xfrm>
          <a:prstGeom prst="rect">
            <a:avLst/>
          </a:prstGeom>
          <a:solidFill>
            <a:schemeClr val="tx2"/>
          </a:solidFill>
        </p:spPr>
        <p:txBody>
          <a:bodyPr wrap="square" rtlCol="0">
            <a:spAutoFit/>
          </a:bodyPr>
          <a:lstStyle/>
          <a:p>
            <a:r>
              <a:rPr lang="en-US" sz="1400" b="1" dirty="0" smtClean="0">
                <a:solidFill>
                  <a:srgbClr val="00B050"/>
                </a:solidFill>
              </a:rPr>
              <a:t>The average of the maximum 7-days of flow = 1%, 7-day Volume from the Volume-Frequency Curve</a:t>
            </a:r>
            <a:endParaRPr lang="en-US" sz="1400" b="1" dirty="0">
              <a:solidFill>
                <a:srgbClr val="00B050"/>
              </a:solidFill>
            </a:endParaRPr>
          </a:p>
        </p:txBody>
      </p:sp>
    </p:spTree>
    <p:extLst>
      <p:ext uri="{BB962C8B-B14F-4D97-AF65-F5344CB8AC3E}">
        <p14:creationId xmlns:p14="http://schemas.microsoft.com/office/powerpoint/2010/main" val="100557112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9088" y="136148"/>
            <a:ext cx="8382000" cy="806450"/>
          </a:xfrm>
        </p:spPr>
        <p:txBody>
          <a:bodyPr/>
          <a:lstStyle/>
          <a:p>
            <a:r>
              <a:rPr lang="en-US" dirty="0" smtClean="0"/>
              <a:t>Balanced </a:t>
            </a:r>
            <a:r>
              <a:rPr lang="en-US" dirty="0" smtClean="0"/>
              <a:t>Hydrographs</a:t>
            </a:r>
            <a:br>
              <a:rPr lang="en-US" dirty="0" smtClean="0"/>
            </a:br>
            <a:r>
              <a:rPr lang="en-US" dirty="0" smtClean="0"/>
              <a:t> </a:t>
            </a:r>
            <a:r>
              <a:rPr lang="en-US" dirty="0" smtClean="0"/>
              <a:t>in </a:t>
            </a:r>
            <a:r>
              <a:rPr lang="en-US" dirty="0" smtClean="0"/>
              <a:t>HEC-SSP</a:t>
            </a:r>
            <a:endParaRPr lang="en-US" dirty="0"/>
          </a:p>
        </p:txBody>
      </p:sp>
      <p:sp>
        <p:nvSpPr>
          <p:cNvPr id="4" name="Slide Number Placeholder 3"/>
          <p:cNvSpPr>
            <a:spLocks noGrp="1"/>
          </p:cNvSpPr>
          <p:nvPr>
            <p:ph type="sldNum" sz="quarter" idx="10"/>
          </p:nvPr>
        </p:nvSpPr>
        <p:spPr/>
        <p:txBody>
          <a:bodyPr/>
          <a:lstStyle/>
          <a:p>
            <a:pPr>
              <a:defRPr/>
            </a:pPr>
            <a:fld id="{09187D7A-F8AF-4796-A11A-4273D6A4C0D1}" type="slidenum">
              <a:rPr lang="en-US" smtClean="0"/>
              <a:pPr>
                <a:defRPr/>
              </a:pPr>
              <a:t>11</a:t>
            </a:fld>
            <a:endParaRPr lang="en-US" dirty="0"/>
          </a:p>
        </p:txBody>
      </p:sp>
      <p:pic>
        <p:nvPicPr>
          <p:cNvPr id="5" name="Picture 4"/>
          <p:cNvPicPr>
            <a:picLocks noChangeAspect="1"/>
          </p:cNvPicPr>
          <p:nvPr/>
        </p:nvPicPr>
        <p:blipFill>
          <a:blip r:embed="rId3"/>
          <a:stretch>
            <a:fillRect/>
          </a:stretch>
        </p:blipFill>
        <p:spPr>
          <a:xfrm>
            <a:off x="405776" y="998198"/>
            <a:ext cx="8488008" cy="4104380"/>
          </a:xfrm>
          <a:prstGeom prst="rect">
            <a:avLst/>
          </a:prstGeom>
        </p:spPr>
      </p:pic>
      <p:sp>
        <p:nvSpPr>
          <p:cNvPr id="6" name="Rectangle 5"/>
          <p:cNvSpPr/>
          <p:nvPr/>
        </p:nvSpPr>
        <p:spPr>
          <a:xfrm>
            <a:off x="405776" y="2607733"/>
            <a:ext cx="1253691" cy="214489"/>
          </a:xfrm>
          <a:prstGeom prst="rect">
            <a:avLst/>
          </a:prstGeom>
          <a:solidFill>
            <a:srgbClr val="00B050">
              <a:alpha val="2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Line Callout 1 6"/>
          <p:cNvSpPr/>
          <p:nvPr/>
        </p:nvSpPr>
        <p:spPr>
          <a:xfrm>
            <a:off x="1275645" y="5507051"/>
            <a:ext cx="3104444" cy="690549"/>
          </a:xfrm>
          <a:prstGeom prst="borderCallout1">
            <a:avLst>
              <a:gd name="adj1" fmla="val 41637"/>
              <a:gd name="adj2" fmla="val 31"/>
              <a:gd name="adj3" fmla="val -382803"/>
              <a:gd name="adj4" fmla="val -18664"/>
            </a:avLst>
          </a:prstGeom>
          <a:solidFill>
            <a:srgbClr val="3F4339">
              <a:alpha val="89000"/>
            </a:srgbClr>
          </a:solidFill>
          <a:ln>
            <a:solidFill>
              <a:schemeClr val="tx1"/>
            </a:solidFill>
            <a:headEnd type="none"/>
            <a:tailEnd type="triangle"/>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chemeClr val="tx2"/>
                </a:solidFill>
              </a:rPr>
              <a:t>Input observed, pattern hydrograph</a:t>
            </a:r>
            <a:endParaRPr lang="en-US" sz="1200" dirty="0">
              <a:solidFill>
                <a:schemeClr val="tx2"/>
              </a:solidFill>
            </a:endParaRPr>
          </a:p>
        </p:txBody>
      </p:sp>
      <p:sp>
        <p:nvSpPr>
          <p:cNvPr id="8" name="Line Callout 1 7"/>
          <p:cNvSpPr/>
          <p:nvPr/>
        </p:nvSpPr>
        <p:spPr>
          <a:xfrm>
            <a:off x="1877115" y="4787039"/>
            <a:ext cx="2772665" cy="404473"/>
          </a:xfrm>
          <a:prstGeom prst="borderCallout1">
            <a:avLst>
              <a:gd name="adj1" fmla="val 767"/>
              <a:gd name="adj2" fmla="val 28868"/>
              <a:gd name="adj3" fmla="val -304371"/>
              <a:gd name="adj4" fmla="val 40244"/>
            </a:avLst>
          </a:prstGeom>
          <a:solidFill>
            <a:srgbClr val="3F4339">
              <a:alpha val="89000"/>
            </a:srgbClr>
          </a:solidFill>
          <a:ln>
            <a:solidFill>
              <a:schemeClr val="tx1"/>
            </a:solidFill>
            <a:headEnd type="none"/>
            <a:tailEnd type="triangle"/>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chemeClr val="tx2"/>
                </a:solidFill>
              </a:rPr>
              <a:t>Input Durations of Interest</a:t>
            </a:r>
            <a:endParaRPr lang="en-US" sz="1200" dirty="0">
              <a:solidFill>
                <a:schemeClr val="tx2"/>
              </a:solidFill>
            </a:endParaRPr>
          </a:p>
        </p:txBody>
      </p:sp>
      <p:sp>
        <p:nvSpPr>
          <p:cNvPr id="9" name="Line Callout 1 8"/>
          <p:cNvSpPr/>
          <p:nvPr/>
        </p:nvSpPr>
        <p:spPr>
          <a:xfrm>
            <a:off x="3053023" y="3935692"/>
            <a:ext cx="2654131" cy="443846"/>
          </a:xfrm>
          <a:prstGeom prst="borderCallout1">
            <a:avLst>
              <a:gd name="adj1" fmla="val 767"/>
              <a:gd name="adj2" fmla="val 28868"/>
              <a:gd name="adj3" fmla="val -282016"/>
              <a:gd name="adj4" fmla="val 59920"/>
            </a:avLst>
          </a:prstGeom>
          <a:solidFill>
            <a:srgbClr val="3F4339">
              <a:alpha val="89000"/>
            </a:srgbClr>
          </a:solidFill>
          <a:ln>
            <a:solidFill>
              <a:schemeClr val="tx1"/>
            </a:solidFill>
            <a:headEnd type="none"/>
            <a:tailEnd type="triangle"/>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chemeClr val="tx2"/>
                </a:solidFill>
              </a:rPr>
              <a:t>Insert start &amp; end date for pattern hydrograph</a:t>
            </a:r>
            <a:endParaRPr lang="en-US" sz="1200" dirty="0">
              <a:solidFill>
                <a:schemeClr val="tx2"/>
              </a:solidFill>
            </a:endParaRPr>
          </a:p>
        </p:txBody>
      </p:sp>
      <p:sp>
        <p:nvSpPr>
          <p:cNvPr id="10" name="Line Callout 1 9"/>
          <p:cNvSpPr/>
          <p:nvPr/>
        </p:nvSpPr>
        <p:spPr>
          <a:xfrm>
            <a:off x="5016668" y="5019148"/>
            <a:ext cx="2592043" cy="806989"/>
          </a:xfrm>
          <a:prstGeom prst="borderCallout1">
            <a:avLst>
              <a:gd name="adj1" fmla="val 767"/>
              <a:gd name="adj2" fmla="val 28868"/>
              <a:gd name="adj3" fmla="val -190961"/>
              <a:gd name="adj4" fmla="val 45895"/>
            </a:avLst>
          </a:prstGeom>
          <a:solidFill>
            <a:srgbClr val="3F4339">
              <a:alpha val="89000"/>
            </a:srgbClr>
          </a:solidFill>
          <a:ln>
            <a:solidFill>
              <a:schemeClr val="tx1"/>
            </a:solidFill>
            <a:headEnd type="none"/>
            <a:tailEnd type="triangle"/>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chemeClr val="tx2"/>
                </a:solidFill>
              </a:rPr>
              <a:t>Specify for which probabilities you want to generate balanced hydrographs</a:t>
            </a:r>
            <a:endParaRPr lang="en-US" sz="1200" dirty="0">
              <a:solidFill>
                <a:schemeClr val="tx2"/>
              </a:solidFill>
            </a:endParaRPr>
          </a:p>
        </p:txBody>
      </p:sp>
      <p:grpSp>
        <p:nvGrpSpPr>
          <p:cNvPr id="25" name="Group 24"/>
          <p:cNvGrpSpPr/>
          <p:nvPr/>
        </p:nvGrpSpPr>
        <p:grpSpPr>
          <a:xfrm>
            <a:off x="3770488" y="101347"/>
            <a:ext cx="5262386" cy="2107156"/>
            <a:chOff x="3770488" y="101347"/>
            <a:chExt cx="5262386" cy="2107156"/>
          </a:xfrm>
        </p:grpSpPr>
        <p:pic>
          <p:nvPicPr>
            <p:cNvPr id="12" name="Picture 11"/>
            <p:cNvPicPr>
              <a:picLocks noChangeAspect="1"/>
            </p:cNvPicPr>
            <p:nvPr/>
          </p:nvPicPr>
          <p:blipFill>
            <a:blip r:embed="rId4"/>
            <a:stretch>
              <a:fillRect/>
            </a:stretch>
          </p:blipFill>
          <p:spPr>
            <a:xfrm>
              <a:off x="5444846" y="101347"/>
              <a:ext cx="3448938" cy="204981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2" name="TextBox 21"/>
            <p:cNvSpPr txBox="1"/>
            <p:nvPr/>
          </p:nvSpPr>
          <p:spPr>
            <a:xfrm>
              <a:off x="7749634" y="210611"/>
              <a:ext cx="1283240" cy="338554"/>
            </a:xfrm>
            <a:prstGeom prst="rect">
              <a:avLst/>
            </a:prstGeom>
            <a:noFill/>
          </p:spPr>
          <p:txBody>
            <a:bodyPr wrap="square" rtlCol="0">
              <a:spAutoFit/>
            </a:bodyPr>
            <a:lstStyle/>
            <a:p>
              <a:r>
                <a:rPr lang="en-US" sz="1600" dirty="0" smtClean="0"/>
                <a:t>Results</a:t>
              </a:r>
              <a:endParaRPr lang="en-US" sz="1600" dirty="0"/>
            </a:p>
          </p:txBody>
        </p:sp>
        <p:cxnSp>
          <p:nvCxnSpPr>
            <p:cNvPr id="24" name="Elbow Connector 23"/>
            <p:cNvCxnSpPr/>
            <p:nvPr/>
          </p:nvCxnSpPr>
          <p:spPr>
            <a:xfrm rot="10800000" flipV="1">
              <a:off x="3770488" y="1183595"/>
              <a:ext cx="1629202" cy="1024908"/>
            </a:xfrm>
            <a:prstGeom prst="bentConnector3">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0" name="Group 29"/>
          <p:cNvGrpSpPr/>
          <p:nvPr/>
        </p:nvGrpSpPr>
        <p:grpSpPr>
          <a:xfrm>
            <a:off x="3549086" y="1926641"/>
            <a:ext cx="5483788" cy="2424548"/>
            <a:chOff x="3549086" y="1926641"/>
            <a:chExt cx="5483788" cy="2424548"/>
          </a:xfrm>
        </p:grpSpPr>
        <p:grpSp>
          <p:nvGrpSpPr>
            <p:cNvPr id="26" name="Group 25"/>
            <p:cNvGrpSpPr/>
            <p:nvPr/>
          </p:nvGrpSpPr>
          <p:grpSpPr>
            <a:xfrm>
              <a:off x="3549086" y="1926641"/>
              <a:ext cx="5483788" cy="2368948"/>
              <a:chOff x="3549086" y="1926641"/>
              <a:chExt cx="5483788" cy="2368948"/>
            </a:xfrm>
          </p:grpSpPr>
          <p:cxnSp>
            <p:nvCxnSpPr>
              <p:cNvPr id="14" name="Elbow Connector 13"/>
              <p:cNvCxnSpPr>
                <a:stCxn id="11" idx="1"/>
              </p:cNvCxnSpPr>
              <p:nvPr/>
            </p:nvCxnSpPr>
            <p:spPr>
              <a:xfrm rot="10800000">
                <a:off x="3549086" y="2304377"/>
                <a:ext cx="2965614" cy="806739"/>
              </a:xfrm>
              <a:prstGeom prst="bentConnector3">
                <a:avLst>
                  <a:gd name="adj1" fmla="val 895"/>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6911433" y="3642456"/>
                <a:ext cx="2121441" cy="586471"/>
              </a:xfrm>
              <a:prstGeom prst="rect">
                <a:avLst/>
              </a:prstGeom>
              <a:noFill/>
            </p:spPr>
            <p:txBody>
              <a:bodyPr wrap="square" rtlCol="0">
                <a:spAutoFit/>
              </a:bodyPr>
              <a:lstStyle/>
              <a:p>
                <a:r>
                  <a:rPr lang="en-US" sz="1600" dirty="0" smtClean="0"/>
                  <a:t>Volume-Frequency Curve Data</a:t>
                </a:r>
                <a:endParaRPr lang="en-US" sz="1600" dirty="0"/>
              </a:p>
            </p:txBody>
          </p:sp>
          <p:pic>
            <p:nvPicPr>
              <p:cNvPr id="11" name="Picture 10"/>
              <p:cNvPicPr>
                <a:picLocks noChangeAspect="1"/>
              </p:cNvPicPr>
              <p:nvPr/>
            </p:nvPicPr>
            <p:blipFill>
              <a:blip r:embed="rId5"/>
              <a:stretch>
                <a:fillRect/>
              </a:stretch>
            </p:blipFill>
            <p:spPr>
              <a:xfrm>
                <a:off x="6514700" y="1926641"/>
                <a:ext cx="2518174" cy="236894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grpSp>
        <p:sp>
          <p:nvSpPr>
            <p:cNvPr id="29" name="TextBox 28"/>
            <p:cNvSpPr txBox="1"/>
            <p:nvPr/>
          </p:nvSpPr>
          <p:spPr>
            <a:xfrm>
              <a:off x="7169315" y="3520192"/>
              <a:ext cx="1666010" cy="830997"/>
            </a:xfrm>
            <a:prstGeom prst="rect">
              <a:avLst/>
            </a:prstGeom>
            <a:noFill/>
          </p:spPr>
          <p:txBody>
            <a:bodyPr wrap="square" rtlCol="0">
              <a:spAutoFit/>
            </a:bodyPr>
            <a:lstStyle/>
            <a:p>
              <a:r>
                <a:rPr lang="en-US" sz="1600" dirty="0" smtClean="0"/>
                <a:t>Input Volume Frequency Curve Results</a:t>
              </a:r>
              <a:endParaRPr lang="en-US" sz="1600" dirty="0"/>
            </a:p>
          </p:txBody>
        </p:sp>
      </p:grpSp>
    </p:spTree>
    <p:extLst>
      <p:ext uri="{BB962C8B-B14F-4D97-AF65-F5344CB8AC3E}">
        <p14:creationId xmlns:p14="http://schemas.microsoft.com/office/powerpoint/2010/main" val="41949229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ppt_x"/>
                                          </p:val>
                                        </p:tav>
                                        <p:tav tm="100000">
                                          <p:val>
                                            <p:strVal val="#ppt_x"/>
                                          </p:val>
                                        </p:tav>
                                      </p:tavLst>
                                    </p:anim>
                                    <p:anim calcmode="lin" valueType="num">
                                      <p:cBhvr additive="base">
                                        <p:cTn id="2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fill="hold"/>
                                        <p:tgtEl>
                                          <p:spTgt spid="10"/>
                                        </p:tgtEl>
                                        <p:attrNameLst>
                                          <p:attrName>ppt_x</p:attrName>
                                        </p:attrNameLst>
                                      </p:cBhvr>
                                      <p:tavLst>
                                        <p:tav tm="0">
                                          <p:val>
                                            <p:strVal val="#ppt_x"/>
                                          </p:val>
                                        </p:tav>
                                        <p:tav tm="100000">
                                          <p:val>
                                            <p:strVal val="#ppt_x"/>
                                          </p:val>
                                        </p:tav>
                                      </p:tavLst>
                                    </p:anim>
                                    <p:anim calcmode="lin" valueType="num">
                                      <p:cBhvr additive="base">
                                        <p:cTn id="3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0"/>
                                        </p:tgtEl>
                                        <p:attrNameLst>
                                          <p:attrName>style.visibility</p:attrName>
                                        </p:attrNameLst>
                                      </p:cBhvr>
                                      <p:to>
                                        <p:strVal val="visible"/>
                                      </p:to>
                                    </p:set>
                                    <p:anim calcmode="lin" valueType="num">
                                      <p:cBhvr additive="base">
                                        <p:cTn id="37" dur="500" fill="hold"/>
                                        <p:tgtEl>
                                          <p:spTgt spid="30"/>
                                        </p:tgtEl>
                                        <p:attrNameLst>
                                          <p:attrName>ppt_x</p:attrName>
                                        </p:attrNameLst>
                                      </p:cBhvr>
                                      <p:tavLst>
                                        <p:tav tm="0">
                                          <p:val>
                                            <p:strVal val="#ppt_x"/>
                                          </p:val>
                                        </p:tav>
                                        <p:tav tm="100000">
                                          <p:val>
                                            <p:strVal val="#ppt_x"/>
                                          </p:val>
                                        </p:tav>
                                      </p:tavLst>
                                    </p:anim>
                                    <p:anim calcmode="lin" valueType="num">
                                      <p:cBhvr additive="base">
                                        <p:cTn id="38"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500" fill="hold"/>
                                        <p:tgtEl>
                                          <p:spTgt spid="25"/>
                                        </p:tgtEl>
                                        <p:attrNameLst>
                                          <p:attrName>ppt_x</p:attrName>
                                        </p:attrNameLst>
                                      </p:cBhvr>
                                      <p:tavLst>
                                        <p:tav tm="0">
                                          <p:val>
                                            <p:strVal val="#ppt_x"/>
                                          </p:val>
                                        </p:tav>
                                        <p:tav tm="100000">
                                          <p:val>
                                            <p:strVal val="#ppt_x"/>
                                          </p:val>
                                        </p:tav>
                                      </p:tavLst>
                                    </p:anim>
                                    <p:anim calcmode="lin" valueType="num">
                                      <p:cBhvr additive="base">
                                        <p:cTn id="44"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35739"/>
            <a:ext cx="8001000" cy="334962"/>
          </a:xfrm>
        </p:spPr>
        <p:txBody>
          <a:bodyPr/>
          <a:lstStyle/>
          <a:p>
            <a:r>
              <a:rPr lang="en-US" sz="2400" dirty="0" smtClean="0"/>
              <a:t>Synthetic Event Analysis </a:t>
            </a:r>
            <a:endParaRPr lang="en-US" sz="2400" dirty="0"/>
          </a:p>
        </p:txBody>
      </p:sp>
      <p:pic>
        <p:nvPicPr>
          <p:cNvPr id="165890" name="Picture 2"/>
          <p:cNvPicPr>
            <a:picLocks noChangeAspect="1" noChangeArrowheads="1"/>
          </p:cNvPicPr>
          <p:nvPr/>
        </p:nvPicPr>
        <p:blipFill>
          <a:blip r:embed="rId3" cstate="print"/>
          <a:srcRect l="4639" t="5000" r="2583"/>
          <a:stretch>
            <a:fillRect/>
          </a:stretch>
        </p:blipFill>
        <p:spPr bwMode="auto">
          <a:xfrm>
            <a:off x="2362200" y="838200"/>
            <a:ext cx="4572000" cy="4343400"/>
          </a:xfrm>
          <a:prstGeom prst="rect">
            <a:avLst/>
          </a:prstGeom>
          <a:noFill/>
          <a:ln w="19050">
            <a:solidFill>
              <a:schemeClr val="tx1"/>
            </a:solidFill>
            <a:miter lim="800000"/>
            <a:headEnd/>
            <a:tailEnd/>
          </a:ln>
        </p:spPr>
      </p:pic>
      <p:sp>
        <p:nvSpPr>
          <p:cNvPr id="20" name="TextBox 19"/>
          <p:cNvSpPr txBox="1"/>
          <p:nvPr/>
        </p:nvSpPr>
        <p:spPr>
          <a:xfrm>
            <a:off x="3130387" y="5326250"/>
            <a:ext cx="3581400" cy="1384995"/>
          </a:xfrm>
          <a:prstGeom prst="rect">
            <a:avLst/>
          </a:prstGeom>
          <a:solidFill>
            <a:schemeClr val="accent1"/>
          </a:solidFill>
        </p:spPr>
        <p:txBody>
          <a:bodyPr wrap="square" rtlCol="0">
            <a:spAutoFit/>
          </a:bodyPr>
          <a:lstStyle/>
          <a:p>
            <a:pPr marL="342900" indent="-342900" algn="ctr">
              <a:buAutoNum type="arabicPeriod"/>
            </a:pPr>
            <a:r>
              <a:rPr lang="en-US" sz="1400" b="1" dirty="0" smtClean="0"/>
              <a:t>Select Pattern Observed Event </a:t>
            </a:r>
            <a:r>
              <a:rPr lang="en-US" sz="1400" i="1" dirty="0" smtClean="0"/>
              <a:t>Collect Input hydrographs U/S Point of Interest based on Obs. data</a:t>
            </a:r>
          </a:p>
          <a:p>
            <a:pPr marL="800100" lvl="1" indent="-342900">
              <a:buFont typeface="Arial" charset="0"/>
              <a:buChar char="•"/>
            </a:pPr>
            <a:r>
              <a:rPr lang="en-US" sz="1400" dirty="0" smtClean="0"/>
              <a:t>Local Flow Hydrographs</a:t>
            </a:r>
          </a:p>
          <a:p>
            <a:pPr marL="800100" lvl="1" indent="-342900">
              <a:buFont typeface="Arial" charset="0"/>
              <a:buChar char="•"/>
            </a:pPr>
            <a:r>
              <a:rPr lang="en-US" sz="1400" dirty="0" smtClean="0"/>
              <a:t>Inflows to Reservoirs</a:t>
            </a:r>
          </a:p>
          <a:p>
            <a:pPr marL="800100" lvl="1" indent="-342900">
              <a:buFont typeface="Arial" charset="0"/>
              <a:buChar char="•"/>
            </a:pPr>
            <a:r>
              <a:rPr lang="en-US" sz="1400" dirty="0" smtClean="0"/>
              <a:t>Tributary Contributions</a:t>
            </a:r>
            <a:endParaRPr lang="en-US" sz="1400" dirty="0"/>
          </a:p>
        </p:txBody>
      </p:sp>
      <p:sp>
        <p:nvSpPr>
          <p:cNvPr id="21" name="Oval 20"/>
          <p:cNvSpPr/>
          <p:nvPr/>
        </p:nvSpPr>
        <p:spPr>
          <a:xfrm>
            <a:off x="4648200" y="762000"/>
            <a:ext cx="762000" cy="685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TextBox 21"/>
          <p:cNvSpPr txBox="1"/>
          <p:nvPr/>
        </p:nvSpPr>
        <p:spPr>
          <a:xfrm>
            <a:off x="5121465" y="111204"/>
            <a:ext cx="2971800" cy="738664"/>
          </a:xfrm>
          <a:prstGeom prst="rect">
            <a:avLst/>
          </a:prstGeom>
          <a:noFill/>
        </p:spPr>
        <p:txBody>
          <a:bodyPr wrap="square" rtlCol="0">
            <a:spAutoFit/>
          </a:bodyPr>
          <a:lstStyle/>
          <a:p>
            <a:r>
              <a:rPr lang="en-US" sz="1400" b="1" dirty="0" smtClean="0">
                <a:solidFill>
                  <a:srgbClr val="FF0000"/>
                </a:solidFill>
              </a:rPr>
              <a:t>Downstream Point </a:t>
            </a:r>
            <a:r>
              <a:rPr lang="en-US" sz="1400" b="1" dirty="0" smtClean="0">
                <a:solidFill>
                  <a:srgbClr val="FF0000"/>
                </a:solidFill>
              </a:rPr>
              <a:t>of Interest Where you Want to generate </a:t>
            </a:r>
            <a:r>
              <a:rPr lang="en-US" sz="1400" b="1" dirty="0" smtClean="0">
                <a:solidFill>
                  <a:srgbClr val="FF0000"/>
                </a:solidFill>
              </a:rPr>
              <a:t>frequency Analysis</a:t>
            </a:r>
            <a:endParaRPr lang="en-US" sz="1400" b="1" dirty="0">
              <a:solidFill>
                <a:srgbClr val="FF0000"/>
              </a:solidFill>
            </a:endParaRPr>
          </a:p>
        </p:txBody>
      </p:sp>
      <p:grpSp>
        <p:nvGrpSpPr>
          <p:cNvPr id="8" name="Group 7"/>
          <p:cNvGrpSpPr/>
          <p:nvPr/>
        </p:nvGrpSpPr>
        <p:grpSpPr>
          <a:xfrm>
            <a:off x="0" y="3124200"/>
            <a:ext cx="2514600" cy="3455551"/>
            <a:chOff x="0" y="3124200"/>
            <a:chExt cx="2514600" cy="3455551"/>
          </a:xfrm>
        </p:grpSpPr>
        <p:cxnSp>
          <p:nvCxnSpPr>
            <p:cNvPr id="7" name="Straight Arrow Connector 6"/>
            <p:cNvCxnSpPr>
              <a:stCxn id="165891" idx="0"/>
            </p:cNvCxnSpPr>
            <p:nvPr/>
          </p:nvCxnSpPr>
          <p:spPr>
            <a:xfrm rot="5400000" flipH="1" flipV="1">
              <a:off x="1676400" y="2514600"/>
              <a:ext cx="228600" cy="1447800"/>
            </a:xfrm>
            <a:prstGeom prst="bentConnector2">
              <a:avLst/>
            </a:prstGeom>
            <a:ln w="41275">
              <a:solidFill>
                <a:schemeClr val="accent2"/>
              </a:solidFill>
              <a:tailEnd type="arrow"/>
            </a:ln>
          </p:spPr>
          <p:style>
            <a:lnRef idx="1">
              <a:schemeClr val="accent1"/>
            </a:lnRef>
            <a:fillRef idx="0">
              <a:schemeClr val="accent1"/>
            </a:fillRef>
            <a:effectRef idx="0">
              <a:schemeClr val="accent1"/>
            </a:effectRef>
            <a:fontRef idx="minor">
              <a:schemeClr val="tx1"/>
            </a:fontRef>
          </p:style>
        </p:cxnSp>
        <p:pic>
          <p:nvPicPr>
            <p:cNvPr id="165891" name="Picture 3"/>
            <p:cNvPicPr>
              <a:picLocks noChangeAspect="1" noChangeArrowheads="1"/>
            </p:cNvPicPr>
            <p:nvPr/>
          </p:nvPicPr>
          <p:blipFill>
            <a:blip r:embed="rId4" cstate="print"/>
            <a:srcRect/>
            <a:stretch>
              <a:fillRect/>
            </a:stretch>
          </p:blipFill>
          <p:spPr bwMode="auto">
            <a:xfrm>
              <a:off x="0" y="3352800"/>
              <a:ext cx="2133600" cy="1633034"/>
            </a:xfrm>
            <a:prstGeom prst="rect">
              <a:avLst/>
            </a:prstGeom>
            <a:noFill/>
            <a:ln w="9525">
              <a:solidFill>
                <a:schemeClr val="tx1"/>
              </a:solidFill>
              <a:miter lim="800000"/>
              <a:headEnd/>
              <a:tailEnd/>
            </a:ln>
          </p:spPr>
        </p:pic>
        <p:sp>
          <p:nvSpPr>
            <p:cNvPr id="23" name="TextBox 22"/>
            <p:cNvSpPr txBox="1"/>
            <p:nvPr/>
          </p:nvSpPr>
          <p:spPr>
            <a:xfrm>
              <a:off x="228600" y="5410200"/>
              <a:ext cx="1905000" cy="1169551"/>
            </a:xfrm>
            <a:prstGeom prst="rect">
              <a:avLst/>
            </a:prstGeom>
            <a:solidFill>
              <a:schemeClr val="accent1"/>
            </a:solidFill>
          </p:spPr>
          <p:txBody>
            <a:bodyPr wrap="square" rtlCol="0">
              <a:spAutoFit/>
            </a:bodyPr>
            <a:lstStyle/>
            <a:p>
              <a:pPr marL="342900" indent="-342900"/>
              <a:r>
                <a:rPr lang="en-US" sz="1400" b="1" dirty="0" smtClean="0"/>
                <a:t>2.    Ratio Up &amp; Make Minor Changes to Pattern Input Hydrographs</a:t>
              </a:r>
              <a:endParaRPr lang="en-US" sz="1400" i="1" dirty="0" smtClean="0"/>
            </a:p>
          </p:txBody>
        </p:sp>
      </p:grpSp>
      <p:sp>
        <p:nvSpPr>
          <p:cNvPr id="25" name="TextBox 24"/>
          <p:cNvSpPr txBox="1"/>
          <p:nvPr/>
        </p:nvSpPr>
        <p:spPr>
          <a:xfrm>
            <a:off x="304800" y="914400"/>
            <a:ext cx="1905000" cy="1384995"/>
          </a:xfrm>
          <a:prstGeom prst="rect">
            <a:avLst/>
          </a:prstGeom>
          <a:solidFill>
            <a:schemeClr val="accent1"/>
          </a:solidFill>
        </p:spPr>
        <p:txBody>
          <a:bodyPr wrap="square" rtlCol="0">
            <a:spAutoFit/>
          </a:bodyPr>
          <a:lstStyle/>
          <a:p>
            <a:pPr marL="342900" indent="-342900"/>
            <a:r>
              <a:rPr lang="en-US" sz="1400" b="1" dirty="0" smtClean="0"/>
              <a:t>3.    Use Unregulated Routing Model to Route &amp; Combine Input Hydrographs</a:t>
            </a:r>
            <a:endParaRPr lang="en-US" sz="1400" i="1" dirty="0" smtClean="0"/>
          </a:p>
        </p:txBody>
      </p:sp>
      <p:sp>
        <p:nvSpPr>
          <p:cNvPr id="27" name="TextBox 26"/>
          <p:cNvSpPr txBox="1"/>
          <p:nvPr/>
        </p:nvSpPr>
        <p:spPr>
          <a:xfrm>
            <a:off x="2438400" y="4648200"/>
            <a:ext cx="1676400" cy="523220"/>
          </a:xfrm>
          <a:prstGeom prst="rect">
            <a:avLst/>
          </a:prstGeom>
          <a:noFill/>
        </p:spPr>
        <p:txBody>
          <a:bodyPr wrap="square" rtlCol="0">
            <a:spAutoFit/>
          </a:bodyPr>
          <a:lstStyle/>
          <a:p>
            <a:r>
              <a:rPr lang="en-US" sz="1400" b="1" u="sng" dirty="0" smtClean="0">
                <a:solidFill>
                  <a:schemeClr val="accent6"/>
                </a:solidFill>
              </a:rPr>
              <a:t>Unregulated Routing Model</a:t>
            </a:r>
            <a:endParaRPr lang="en-US" sz="1400" b="1" u="sng" dirty="0">
              <a:solidFill>
                <a:schemeClr val="accent6"/>
              </a:solidFill>
            </a:endParaRPr>
          </a:p>
        </p:txBody>
      </p:sp>
      <p:sp>
        <p:nvSpPr>
          <p:cNvPr id="5" name="Down Arrow 4"/>
          <p:cNvSpPr/>
          <p:nvPr/>
        </p:nvSpPr>
        <p:spPr>
          <a:xfrm flipH="1" flipV="1">
            <a:off x="4504267" y="2438400"/>
            <a:ext cx="225777" cy="417689"/>
          </a:xfrm>
          <a:prstGeom prst="downArrow">
            <a:avLst/>
          </a:prstGeom>
          <a:solidFill>
            <a:srgbClr val="3F4339">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 name="TextBox 5"/>
          <p:cNvSpPr txBox="1"/>
          <p:nvPr/>
        </p:nvSpPr>
        <p:spPr>
          <a:xfrm>
            <a:off x="3938411" y="2526535"/>
            <a:ext cx="694267" cy="400110"/>
          </a:xfrm>
          <a:prstGeom prst="rect">
            <a:avLst/>
          </a:prstGeom>
          <a:noFill/>
        </p:spPr>
        <p:txBody>
          <a:bodyPr wrap="square" rtlCol="0">
            <a:spAutoFit/>
          </a:bodyPr>
          <a:lstStyle/>
          <a:p>
            <a:pPr algn="r"/>
            <a:r>
              <a:rPr lang="en-US" sz="1000" dirty="0" smtClean="0"/>
              <a:t>Flow Direction</a:t>
            </a:r>
            <a:endParaRPr lang="en-US" sz="1000" dirty="0"/>
          </a:p>
        </p:txBody>
      </p:sp>
      <p:grpSp>
        <p:nvGrpSpPr>
          <p:cNvPr id="11" name="Group 10"/>
          <p:cNvGrpSpPr/>
          <p:nvPr/>
        </p:nvGrpSpPr>
        <p:grpSpPr>
          <a:xfrm>
            <a:off x="5587673" y="583232"/>
            <a:ext cx="3556327" cy="4685224"/>
            <a:chOff x="5587673" y="583232"/>
            <a:chExt cx="3556327" cy="4685224"/>
          </a:xfrm>
        </p:grpSpPr>
        <p:grpSp>
          <p:nvGrpSpPr>
            <p:cNvPr id="10" name="Group 9"/>
            <p:cNvGrpSpPr/>
            <p:nvPr/>
          </p:nvGrpSpPr>
          <p:grpSpPr>
            <a:xfrm>
              <a:off x="5744307" y="583232"/>
              <a:ext cx="3399693" cy="4685224"/>
              <a:chOff x="5744307" y="583232"/>
              <a:chExt cx="3399693" cy="4685224"/>
            </a:xfrm>
          </p:grpSpPr>
          <p:pic>
            <p:nvPicPr>
              <p:cNvPr id="9" name="Picture 4"/>
              <p:cNvPicPr>
                <a:picLocks noChangeAspect="1" noChangeArrowheads="1"/>
              </p:cNvPicPr>
              <p:nvPr/>
            </p:nvPicPr>
            <p:blipFill>
              <a:blip r:embed="rId5" cstate="print"/>
              <a:srcRect/>
              <a:stretch>
                <a:fillRect/>
              </a:stretch>
            </p:blipFill>
            <p:spPr bwMode="auto">
              <a:xfrm>
                <a:off x="5744307" y="1295400"/>
                <a:ext cx="3399693" cy="1143000"/>
              </a:xfrm>
              <a:prstGeom prst="rect">
                <a:avLst/>
              </a:prstGeom>
              <a:noFill/>
              <a:ln w="22225">
                <a:solidFill>
                  <a:schemeClr val="tx1"/>
                </a:solidFill>
                <a:miter lim="800000"/>
                <a:headEnd/>
                <a:tailEnd/>
              </a:ln>
            </p:spPr>
          </p:pic>
          <p:cxnSp>
            <p:nvCxnSpPr>
              <p:cNvPr id="16" name="Straight Arrow Connector 6"/>
              <p:cNvCxnSpPr/>
              <p:nvPr/>
            </p:nvCxnSpPr>
            <p:spPr>
              <a:xfrm>
                <a:off x="6172200" y="1066800"/>
                <a:ext cx="1424354" cy="228600"/>
              </a:xfrm>
              <a:prstGeom prst="bentConnector2">
                <a:avLst/>
              </a:prstGeom>
              <a:ln w="41275">
                <a:solidFill>
                  <a:schemeClr val="accent2"/>
                </a:solidFill>
                <a:tailEnd type="arrow"/>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7086600" y="2590800"/>
                <a:ext cx="1905000" cy="2677656"/>
              </a:xfrm>
              <a:prstGeom prst="rect">
                <a:avLst/>
              </a:prstGeom>
              <a:solidFill>
                <a:schemeClr val="accent1"/>
              </a:solidFill>
            </p:spPr>
            <p:txBody>
              <a:bodyPr wrap="square" rtlCol="0">
                <a:spAutoFit/>
              </a:bodyPr>
              <a:lstStyle/>
              <a:p>
                <a:pPr marL="342900" indent="-342900"/>
                <a:r>
                  <a:rPr lang="en-US" sz="1400" b="1" dirty="0" smtClean="0"/>
                  <a:t>4.    Compare Resulting Hydrograph at Downstream Point of Interest to Volume-Frequency </a:t>
                </a:r>
                <a:r>
                  <a:rPr lang="en-US" sz="1400" b="1" dirty="0" smtClean="0"/>
                  <a:t>based balanced hydrograph for given recurrence interval</a:t>
                </a:r>
                <a:endParaRPr lang="en-US" sz="1400" i="1" dirty="0" smtClean="0"/>
              </a:p>
            </p:txBody>
          </p:sp>
          <p:pic>
            <p:nvPicPr>
              <p:cNvPr id="24" name="Picture 2"/>
              <p:cNvPicPr>
                <a:picLocks noChangeAspect="1" noChangeArrowheads="1"/>
              </p:cNvPicPr>
              <p:nvPr/>
            </p:nvPicPr>
            <p:blipFill>
              <a:blip r:embed="rId6" cstate="print"/>
              <a:srcRect/>
              <a:stretch>
                <a:fillRect/>
              </a:stretch>
            </p:blipFill>
            <p:spPr bwMode="auto">
              <a:xfrm>
                <a:off x="7728329" y="583232"/>
                <a:ext cx="1368193" cy="921098"/>
              </a:xfrm>
              <a:prstGeom prst="rect">
                <a:avLst/>
              </a:prstGeom>
              <a:noFill/>
              <a:ln w="9525">
                <a:solidFill>
                  <a:schemeClr val="tx1"/>
                </a:solidFill>
                <a:miter lim="800000"/>
                <a:headEnd/>
                <a:tailEnd/>
              </a:ln>
            </p:spPr>
          </p:pic>
        </p:grpSp>
        <p:sp>
          <p:nvSpPr>
            <p:cNvPr id="28" name="Oval 27"/>
            <p:cNvSpPr/>
            <p:nvPr/>
          </p:nvSpPr>
          <p:spPr>
            <a:xfrm>
              <a:off x="5587673" y="1997521"/>
              <a:ext cx="2971800" cy="228600"/>
            </a:xfrm>
            <a:prstGeom prst="ellipse">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18466261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ppt_x"/>
                                          </p:val>
                                        </p:tav>
                                        <p:tav tm="100000">
                                          <p:val>
                                            <p:strVal val="#ppt_x"/>
                                          </p:val>
                                        </p:tav>
                                      </p:tavLst>
                                    </p:anim>
                                    <p:anim calcmode="lin" valueType="num">
                                      <p:cBhvr additive="base">
                                        <p:cTn id="8"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5"/>
                                        </p:tgtEl>
                                        <p:attrNameLst>
                                          <p:attrName>style.visibility</p:attrName>
                                        </p:attrNameLst>
                                      </p:cBhvr>
                                      <p:to>
                                        <p:strVal val="visible"/>
                                      </p:to>
                                    </p:set>
                                    <p:anim calcmode="lin" valueType="num">
                                      <p:cBhvr additive="base">
                                        <p:cTn id="19" dur="500" fill="hold"/>
                                        <p:tgtEl>
                                          <p:spTgt spid="25"/>
                                        </p:tgtEl>
                                        <p:attrNameLst>
                                          <p:attrName>ppt_x</p:attrName>
                                        </p:attrNameLst>
                                      </p:cBhvr>
                                      <p:tavLst>
                                        <p:tav tm="0">
                                          <p:val>
                                            <p:strVal val="#ppt_x"/>
                                          </p:val>
                                        </p:tav>
                                        <p:tav tm="100000">
                                          <p:val>
                                            <p:strVal val="#ppt_x"/>
                                          </p:val>
                                        </p:tav>
                                      </p:tavLst>
                                    </p:anim>
                                    <p:anim calcmode="lin" valueType="num">
                                      <p:cBhvr additive="base">
                                        <p:cTn id="20"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ppt_x"/>
                                          </p:val>
                                        </p:tav>
                                        <p:tav tm="100000">
                                          <p:val>
                                            <p:strVal val="#ppt_x"/>
                                          </p:val>
                                        </p:tav>
                                      </p:tavLst>
                                    </p:anim>
                                    <p:anim calcmode="lin" valueType="num">
                                      <p:cBhvr additive="base">
                                        <p:cTn id="2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Tools Do we have Available for Hydrologic Routing &amp; Reservoir Simulation? </a:t>
            </a:r>
            <a:endParaRPr lang="en-US" dirty="0"/>
          </a:p>
        </p:txBody>
      </p:sp>
      <p:sp>
        <p:nvSpPr>
          <p:cNvPr id="5" name="TextBox 4"/>
          <p:cNvSpPr txBox="1"/>
          <p:nvPr/>
        </p:nvSpPr>
        <p:spPr>
          <a:xfrm>
            <a:off x="2536601" y="5588000"/>
            <a:ext cx="6150199" cy="1015663"/>
          </a:xfrm>
          <a:prstGeom prst="rect">
            <a:avLst/>
          </a:prstGeom>
          <a:noFill/>
        </p:spPr>
        <p:txBody>
          <a:bodyPr wrap="square" rtlCol="0">
            <a:spAutoFit/>
          </a:bodyPr>
          <a:lstStyle/>
          <a:p>
            <a:pPr marL="342900" indent="-342900">
              <a:buFont typeface="Wingdings" panose="05000000000000000000" pitchFamily="2" charset="2"/>
              <a:buChar char="Ø"/>
            </a:pPr>
            <a:r>
              <a:rPr lang="en-US" dirty="0" smtClean="0"/>
              <a:t> </a:t>
            </a:r>
            <a:r>
              <a:rPr lang="en-US" dirty="0" smtClean="0"/>
              <a:t>To Ratio up Inflows:</a:t>
            </a:r>
          </a:p>
          <a:p>
            <a:pPr marL="800100" lvl="1" indent="-342900">
              <a:buFont typeface="Courier New" panose="02070309020205020404" pitchFamily="49" charset="0"/>
              <a:buChar char="o"/>
            </a:pPr>
            <a:r>
              <a:rPr lang="en-US" sz="1800" dirty="0" smtClean="0"/>
              <a:t>Simulation </a:t>
            </a:r>
            <a:r>
              <a:rPr lang="en-US" sz="1800" dirty="0" smtClean="0"/>
              <a:t>Editor in </a:t>
            </a:r>
            <a:r>
              <a:rPr lang="en-US" sz="1800" dirty="0" smtClean="0"/>
              <a:t>HEC-HMS </a:t>
            </a:r>
            <a:endParaRPr lang="en-US" sz="1800" dirty="0" smtClean="0"/>
          </a:p>
          <a:p>
            <a:pPr marL="800100" lvl="1" indent="-342900">
              <a:buFont typeface="Courier New" panose="02070309020205020404" pitchFamily="49" charset="0"/>
              <a:buChar char="o"/>
            </a:pPr>
            <a:r>
              <a:rPr lang="en-US" sz="1800" dirty="0" smtClean="0"/>
              <a:t>HEC-ResSIM </a:t>
            </a:r>
            <a:r>
              <a:rPr lang="en-US" sz="1800" dirty="0" smtClean="0"/>
              <a:t>Alternative editor</a:t>
            </a:r>
            <a:endParaRPr lang="en-US" sz="1800" dirty="0"/>
          </a:p>
        </p:txBody>
      </p:sp>
      <p:pic>
        <p:nvPicPr>
          <p:cNvPr id="3" name="Picture 2"/>
          <p:cNvPicPr>
            <a:picLocks noChangeAspect="1"/>
          </p:cNvPicPr>
          <p:nvPr/>
        </p:nvPicPr>
        <p:blipFill>
          <a:blip r:embed="rId3"/>
          <a:stretch>
            <a:fillRect/>
          </a:stretch>
        </p:blipFill>
        <p:spPr>
          <a:xfrm>
            <a:off x="386066" y="1081088"/>
            <a:ext cx="3284605" cy="3830497"/>
          </a:xfrm>
          <a:prstGeom prst="rect">
            <a:avLst/>
          </a:prstGeom>
        </p:spPr>
      </p:pic>
      <p:sp>
        <p:nvSpPr>
          <p:cNvPr id="6" name="TextBox 5"/>
          <p:cNvSpPr txBox="1"/>
          <p:nvPr/>
        </p:nvSpPr>
        <p:spPr>
          <a:xfrm>
            <a:off x="304800" y="4837565"/>
            <a:ext cx="3951111" cy="830997"/>
          </a:xfrm>
          <a:prstGeom prst="rect">
            <a:avLst/>
          </a:prstGeom>
          <a:noFill/>
        </p:spPr>
        <p:txBody>
          <a:bodyPr wrap="square" rtlCol="0">
            <a:spAutoFit/>
          </a:bodyPr>
          <a:lstStyle/>
          <a:p>
            <a:r>
              <a:rPr lang="en-US" dirty="0" smtClean="0">
                <a:solidFill>
                  <a:srgbClr val="C00000"/>
                </a:solidFill>
                <a:effectLst>
                  <a:outerShdw blurRad="38100" dist="38100" dir="2700000" algn="tl">
                    <a:srgbClr val="000000">
                      <a:alpha val="43137"/>
                    </a:srgbClr>
                  </a:outerShdw>
                </a:effectLst>
              </a:rPr>
              <a:t>Reservoir System Simulation (HEC-ResSIM) </a:t>
            </a:r>
            <a:endParaRPr lang="en-US" dirty="0">
              <a:solidFill>
                <a:srgbClr val="C00000"/>
              </a:solidFill>
              <a:effectLst>
                <a:outerShdw blurRad="38100" dist="38100" dir="2700000" algn="tl">
                  <a:srgbClr val="000000">
                    <a:alpha val="43137"/>
                  </a:srgbClr>
                </a:outerShdw>
              </a:effectLst>
            </a:endParaRPr>
          </a:p>
        </p:txBody>
      </p:sp>
      <p:pic>
        <p:nvPicPr>
          <p:cNvPr id="7" name="Picture 6"/>
          <p:cNvPicPr>
            <a:picLocks noChangeAspect="1"/>
          </p:cNvPicPr>
          <p:nvPr/>
        </p:nvPicPr>
        <p:blipFill>
          <a:blip r:embed="rId4"/>
          <a:stretch>
            <a:fillRect/>
          </a:stretch>
        </p:blipFill>
        <p:spPr>
          <a:xfrm>
            <a:off x="4621248" y="1064905"/>
            <a:ext cx="3910179" cy="3148525"/>
          </a:xfrm>
          <a:prstGeom prst="rect">
            <a:avLst/>
          </a:prstGeom>
        </p:spPr>
      </p:pic>
      <p:sp>
        <p:nvSpPr>
          <p:cNvPr id="10" name="TextBox 9"/>
          <p:cNvSpPr txBox="1"/>
          <p:nvPr/>
        </p:nvSpPr>
        <p:spPr>
          <a:xfrm>
            <a:off x="5148855" y="4132291"/>
            <a:ext cx="3995145" cy="830997"/>
          </a:xfrm>
          <a:prstGeom prst="rect">
            <a:avLst/>
          </a:prstGeom>
          <a:noFill/>
        </p:spPr>
        <p:txBody>
          <a:bodyPr wrap="square" rtlCol="0">
            <a:spAutoFit/>
          </a:bodyPr>
          <a:lstStyle/>
          <a:p>
            <a:r>
              <a:rPr lang="en-US" dirty="0" smtClean="0">
                <a:solidFill>
                  <a:srgbClr val="C00000"/>
                </a:solidFill>
                <a:effectLst>
                  <a:outerShdw blurRad="38100" dist="38100" dir="2700000" algn="tl">
                    <a:srgbClr val="000000">
                      <a:alpha val="43137"/>
                    </a:srgbClr>
                  </a:outerShdw>
                </a:effectLst>
              </a:rPr>
              <a:t>Hydrologic Modeling System (HEC-HMS) </a:t>
            </a:r>
            <a:endParaRPr lang="en-US" dirty="0">
              <a:solidFill>
                <a:srgbClr val="C0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64264406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2532" y="248798"/>
            <a:ext cx="5565424" cy="530135"/>
          </a:xfrm>
        </p:spPr>
        <p:txBody>
          <a:bodyPr/>
          <a:lstStyle/>
          <a:p>
            <a:r>
              <a:rPr lang="en-US" sz="2400" dirty="0" smtClean="0"/>
              <a:t>Regulated Synthetic </a:t>
            </a:r>
            <a:r>
              <a:rPr lang="en-US" sz="2400" dirty="0" smtClean="0"/>
              <a:t>Event Analysis </a:t>
            </a:r>
            <a:endParaRPr lang="en-US" sz="2400" dirty="0"/>
          </a:p>
        </p:txBody>
      </p:sp>
      <p:sp>
        <p:nvSpPr>
          <p:cNvPr id="3" name="Content Placeholder 2"/>
          <p:cNvSpPr>
            <a:spLocks noGrp="1"/>
          </p:cNvSpPr>
          <p:nvPr>
            <p:ph idx="1"/>
          </p:nvPr>
        </p:nvSpPr>
        <p:spPr>
          <a:xfrm>
            <a:off x="237066" y="979311"/>
            <a:ext cx="4574823" cy="5878689"/>
          </a:xfrm>
        </p:spPr>
        <p:txBody>
          <a:bodyPr/>
          <a:lstStyle/>
          <a:p>
            <a:pPr>
              <a:buFont typeface="Arial" panose="020B0604020202020204" pitchFamily="34" charset="0"/>
              <a:buChar char="•"/>
            </a:pPr>
            <a:r>
              <a:rPr lang="en-US" dirty="0" smtClean="0"/>
              <a:t>Apply Reservoir Model</a:t>
            </a:r>
          </a:p>
          <a:p>
            <a:pPr>
              <a:buFont typeface="Arial" panose="020B0604020202020204" pitchFamily="34" charset="0"/>
              <a:buChar char="•"/>
            </a:pPr>
            <a:r>
              <a:rPr lang="en-US" dirty="0" smtClean="0"/>
              <a:t>Notable Assumptions </a:t>
            </a:r>
          </a:p>
          <a:p>
            <a:pPr lvl="1">
              <a:buFont typeface="Courier New" panose="02070309020205020404" pitchFamily="49" charset="0"/>
              <a:buChar char="o"/>
            </a:pPr>
            <a:r>
              <a:rPr lang="en-US" sz="2000" dirty="0" smtClean="0"/>
              <a:t>Unregulated inputs = Regulated Inputs</a:t>
            </a:r>
          </a:p>
          <a:p>
            <a:pPr lvl="1">
              <a:buFont typeface="Courier New" panose="02070309020205020404" pitchFamily="49" charset="0"/>
              <a:buChar char="o"/>
            </a:pPr>
            <a:r>
              <a:rPr lang="en-US" sz="2000" dirty="0" smtClean="0"/>
              <a:t>Pattern Event</a:t>
            </a:r>
          </a:p>
          <a:p>
            <a:pPr>
              <a:buFont typeface="Arial" panose="020B0604020202020204" pitchFamily="34" charset="0"/>
              <a:buChar char="•"/>
            </a:pPr>
            <a:r>
              <a:rPr lang="en-US" dirty="0" smtClean="0"/>
              <a:t>Input hydrographs are not Coincident Hydrographs</a:t>
            </a:r>
            <a:endParaRPr lang="en-US" dirty="0" smtClean="0"/>
          </a:p>
        </p:txBody>
      </p:sp>
      <p:pic>
        <p:nvPicPr>
          <p:cNvPr id="167938" name="Picture 2"/>
          <p:cNvPicPr>
            <a:picLocks noChangeAspect="1" noChangeArrowheads="1"/>
          </p:cNvPicPr>
          <p:nvPr/>
        </p:nvPicPr>
        <p:blipFill rotWithShape="1">
          <a:blip r:embed="rId3" cstate="print"/>
          <a:srcRect l="5533" t="1683" r="3277" b="2469"/>
          <a:stretch/>
        </p:blipFill>
        <p:spPr bwMode="auto">
          <a:xfrm>
            <a:off x="5000979" y="530579"/>
            <a:ext cx="3826932" cy="482035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TextBox 4"/>
          <p:cNvSpPr txBox="1"/>
          <p:nvPr/>
        </p:nvSpPr>
        <p:spPr>
          <a:xfrm>
            <a:off x="5000979" y="1740428"/>
            <a:ext cx="3079045" cy="1200329"/>
          </a:xfrm>
          <a:prstGeom prst="rect">
            <a:avLst/>
          </a:prstGeom>
          <a:noFill/>
        </p:spPr>
        <p:txBody>
          <a:bodyPr wrap="square" rtlCol="0">
            <a:spAutoFit/>
          </a:bodyPr>
          <a:lstStyle/>
          <a:p>
            <a:r>
              <a:rPr lang="en-US" dirty="0" smtClean="0">
                <a:effectLst>
                  <a:outerShdw blurRad="38100" dist="38100" dir="2700000" algn="tl">
                    <a:srgbClr val="000000">
                      <a:alpha val="43137"/>
                    </a:srgbClr>
                  </a:outerShdw>
                </a:effectLst>
              </a:rPr>
              <a:t>Reservoir System Simulation (HEC-ResSIM) </a:t>
            </a:r>
            <a:endParaRPr lang="en-US"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3399579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8962" name="Picture 2"/>
          <p:cNvPicPr>
            <a:picLocks noChangeAspect="1" noChangeArrowheads="1"/>
          </p:cNvPicPr>
          <p:nvPr/>
        </p:nvPicPr>
        <p:blipFill rotWithShape="1">
          <a:blip r:embed="rId3" cstate="print"/>
          <a:srcRect l="3317" t="10264" b="30137"/>
          <a:stretch/>
        </p:blipFill>
        <p:spPr bwMode="auto">
          <a:xfrm>
            <a:off x="406400" y="971285"/>
            <a:ext cx="6510866" cy="3315229"/>
          </a:xfrm>
          <a:prstGeom prst="rect">
            <a:avLst/>
          </a:prstGeom>
          <a:noFill/>
          <a:ln w="9525">
            <a:solidFill>
              <a:schemeClr val="tx1"/>
            </a:solidFill>
            <a:miter lim="800000"/>
            <a:headEnd/>
            <a:tailEnd/>
          </a:ln>
        </p:spPr>
      </p:pic>
      <p:sp>
        <p:nvSpPr>
          <p:cNvPr id="2" name="Title 1"/>
          <p:cNvSpPr>
            <a:spLocks noGrp="1"/>
          </p:cNvSpPr>
          <p:nvPr>
            <p:ph type="title"/>
          </p:nvPr>
        </p:nvSpPr>
        <p:spPr>
          <a:xfrm>
            <a:off x="304800" y="287999"/>
            <a:ext cx="4876800" cy="411162"/>
          </a:xfrm>
        </p:spPr>
        <p:txBody>
          <a:bodyPr/>
          <a:lstStyle/>
          <a:p>
            <a:r>
              <a:rPr lang="en-US" sz="2400" dirty="0" smtClean="0"/>
              <a:t>Synthetic Event Analysis </a:t>
            </a:r>
            <a:endParaRPr lang="en-US" sz="2400" dirty="0"/>
          </a:p>
        </p:txBody>
      </p:sp>
      <p:sp>
        <p:nvSpPr>
          <p:cNvPr id="5" name="Oval 4"/>
          <p:cNvSpPr/>
          <p:nvPr/>
        </p:nvSpPr>
        <p:spPr>
          <a:xfrm>
            <a:off x="6591300" y="1905000"/>
            <a:ext cx="228600" cy="228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Oval 6"/>
          <p:cNvSpPr/>
          <p:nvPr/>
        </p:nvSpPr>
        <p:spPr>
          <a:xfrm>
            <a:off x="6262512" y="2057400"/>
            <a:ext cx="228600" cy="228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Oval 7"/>
          <p:cNvSpPr/>
          <p:nvPr/>
        </p:nvSpPr>
        <p:spPr>
          <a:xfrm>
            <a:off x="5943600" y="2286000"/>
            <a:ext cx="228600" cy="228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Content Placeholder 2"/>
          <p:cNvSpPr>
            <a:spLocks noGrp="1"/>
          </p:cNvSpPr>
          <p:nvPr>
            <p:ph idx="1"/>
          </p:nvPr>
        </p:nvSpPr>
        <p:spPr>
          <a:xfrm>
            <a:off x="328788" y="4397023"/>
            <a:ext cx="6262512" cy="2127956"/>
          </a:xfrm>
        </p:spPr>
        <p:txBody>
          <a:bodyPr/>
          <a:lstStyle/>
          <a:p>
            <a:pPr>
              <a:buFont typeface="Arial" panose="020B0604020202020204" pitchFamily="34" charset="0"/>
              <a:buChar char="•"/>
            </a:pPr>
            <a:r>
              <a:rPr lang="en-US" sz="2000" dirty="0" smtClean="0"/>
              <a:t>Synthetic Event Are Used to anchor the upper end of the graphical flow-frequency </a:t>
            </a:r>
            <a:r>
              <a:rPr lang="en-US" sz="2000" dirty="0" smtClean="0"/>
              <a:t>curve</a:t>
            </a:r>
          </a:p>
          <a:p>
            <a:pPr marL="0" indent="0"/>
            <a:endParaRPr lang="en-US" sz="2000" dirty="0" smtClean="0"/>
          </a:p>
          <a:p>
            <a:pPr>
              <a:buFont typeface="Arial" panose="020B0604020202020204" pitchFamily="34" charset="0"/>
              <a:buChar char="•"/>
            </a:pPr>
            <a:r>
              <a:rPr lang="en-US" sz="2000" dirty="0" smtClean="0"/>
              <a:t>Extends the graphical curve beyond plotting positions based on historic data</a:t>
            </a:r>
            <a:endParaRPr lang="en-US" sz="2000" dirty="0"/>
          </a:p>
        </p:txBody>
      </p:sp>
      <p:sp>
        <p:nvSpPr>
          <p:cNvPr id="3" name="Oval 2"/>
          <p:cNvSpPr/>
          <p:nvPr/>
        </p:nvSpPr>
        <p:spPr>
          <a:xfrm>
            <a:off x="5678311" y="2400300"/>
            <a:ext cx="228600" cy="228599"/>
          </a:xfrm>
          <a:prstGeom prst="ellipse">
            <a:avLst/>
          </a:prstGeom>
          <a:noFill/>
          <a:ln w="28575">
            <a:solidFill>
              <a:schemeClr val="accent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 name="TextBox 3"/>
          <p:cNvSpPr txBox="1"/>
          <p:nvPr/>
        </p:nvSpPr>
        <p:spPr>
          <a:xfrm>
            <a:off x="819150" y="1304835"/>
            <a:ext cx="3206045" cy="1200329"/>
          </a:xfrm>
          <a:prstGeom prst="rect">
            <a:avLst/>
          </a:prstGeom>
          <a:solidFill>
            <a:schemeClr val="tx2"/>
          </a:solidFill>
        </p:spPr>
        <p:txBody>
          <a:bodyPr wrap="square" rtlCol="0">
            <a:spAutoFit/>
          </a:bodyPr>
          <a:lstStyle/>
          <a:p>
            <a:r>
              <a:rPr lang="en-US" dirty="0" smtClean="0"/>
              <a:t>Annual Instantaneous Peak Flow-Frequency Analysis</a:t>
            </a:r>
            <a:endParaRPr lang="en-US" dirty="0"/>
          </a:p>
        </p:txBody>
      </p:sp>
    </p:spTree>
    <p:extLst>
      <p:ext uri="{BB962C8B-B14F-4D97-AF65-F5344CB8AC3E}">
        <p14:creationId xmlns:p14="http://schemas.microsoft.com/office/powerpoint/2010/main" val="9567296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3058" name="Picture 2"/>
          <p:cNvPicPr>
            <a:picLocks noChangeAspect="1" noChangeArrowheads="1"/>
          </p:cNvPicPr>
          <p:nvPr/>
        </p:nvPicPr>
        <p:blipFill rotWithShape="1">
          <a:blip r:embed="rId3" cstate="print"/>
          <a:srcRect l="1604" t="7136"/>
          <a:stretch/>
        </p:blipFill>
        <p:spPr bwMode="auto">
          <a:xfrm>
            <a:off x="248356" y="462844"/>
            <a:ext cx="5885301" cy="6023765"/>
          </a:xfrm>
          <a:prstGeom prst="rect">
            <a:avLst/>
          </a:prstGeom>
          <a:noFill/>
          <a:ln w="9525">
            <a:noFill/>
            <a:miter lim="800000"/>
            <a:headEnd/>
            <a:tailEnd/>
          </a:ln>
        </p:spPr>
      </p:pic>
      <p:pic>
        <p:nvPicPr>
          <p:cNvPr id="173059" name="Picture 3"/>
          <p:cNvPicPr>
            <a:picLocks noChangeAspect="1" noChangeArrowheads="1"/>
          </p:cNvPicPr>
          <p:nvPr/>
        </p:nvPicPr>
        <p:blipFill rotWithShape="1">
          <a:blip r:embed="rId4" cstate="print"/>
          <a:srcRect t="7584"/>
          <a:stretch/>
        </p:blipFill>
        <p:spPr bwMode="auto">
          <a:xfrm>
            <a:off x="5410200" y="2788356"/>
            <a:ext cx="3248891" cy="1478844"/>
          </a:xfrm>
          <a:prstGeom prst="rect">
            <a:avLst/>
          </a:prstGeom>
          <a:noFill/>
          <a:ln w="9525">
            <a:noFill/>
            <a:miter lim="800000"/>
            <a:headEnd/>
            <a:tailEnd/>
          </a:ln>
        </p:spPr>
      </p:pic>
      <p:sp>
        <p:nvSpPr>
          <p:cNvPr id="4" name="TextBox 3"/>
          <p:cNvSpPr txBox="1"/>
          <p:nvPr/>
        </p:nvSpPr>
        <p:spPr>
          <a:xfrm>
            <a:off x="1180394" y="977457"/>
            <a:ext cx="3206045" cy="830997"/>
          </a:xfrm>
          <a:prstGeom prst="rect">
            <a:avLst/>
          </a:prstGeom>
          <a:solidFill>
            <a:schemeClr val="tx2"/>
          </a:solidFill>
        </p:spPr>
        <p:txBody>
          <a:bodyPr wrap="square" rtlCol="0">
            <a:spAutoFit/>
          </a:bodyPr>
          <a:lstStyle/>
          <a:p>
            <a:r>
              <a:rPr lang="en-US" dirty="0" smtClean="0"/>
              <a:t>Volume Frequency Analysis</a:t>
            </a:r>
            <a:endParaRPr lang="en-US" dirty="0"/>
          </a:p>
        </p:txBody>
      </p:sp>
    </p:spTree>
    <p:extLst>
      <p:ext uri="{BB962C8B-B14F-4D97-AF65-F5344CB8AC3E}">
        <p14:creationId xmlns:p14="http://schemas.microsoft.com/office/powerpoint/2010/main" val="181350284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8728074" cy="806450"/>
          </a:xfrm>
        </p:spPr>
        <p:txBody>
          <a:bodyPr/>
          <a:lstStyle/>
          <a:p>
            <a:r>
              <a:rPr lang="en-US" dirty="0" smtClean="0"/>
              <a:t>Graphical Flow-Frequency Analysis in </a:t>
            </a:r>
            <a:r>
              <a:rPr lang="en-US" dirty="0" smtClean="0"/>
              <a:t>HEC-SSP</a:t>
            </a:r>
            <a:endParaRPr lang="en-US" dirty="0"/>
          </a:p>
        </p:txBody>
      </p:sp>
      <p:sp>
        <p:nvSpPr>
          <p:cNvPr id="3" name="Content Placeholder 2"/>
          <p:cNvSpPr>
            <a:spLocks noGrp="1"/>
          </p:cNvSpPr>
          <p:nvPr>
            <p:ph idx="1"/>
          </p:nvPr>
        </p:nvSpPr>
        <p:spPr>
          <a:xfrm>
            <a:off x="304800" y="4360954"/>
            <a:ext cx="8025272" cy="2310779"/>
          </a:xfrm>
        </p:spPr>
        <p:txBody>
          <a:bodyPr/>
          <a:lstStyle/>
          <a:p>
            <a:pPr>
              <a:buFont typeface="Arial" panose="020B0604020202020204" pitchFamily="34" charset="0"/>
              <a:buChar char="•"/>
            </a:pPr>
            <a:r>
              <a:rPr lang="en-US" dirty="0" smtClean="0"/>
              <a:t>Develop Smoothed Curve Outside of SSP</a:t>
            </a:r>
          </a:p>
          <a:p>
            <a:pPr>
              <a:buFont typeface="Arial" panose="020B0604020202020204" pitchFamily="34" charset="0"/>
              <a:buChar char="•"/>
            </a:pPr>
            <a:r>
              <a:rPr lang="en-US" dirty="0" smtClean="0"/>
              <a:t>Enter Curve in HEC-SSP</a:t>
            </a:r>
          </a:p>
          <a:p>
            <a:pPr lvl="1">
              <a:buFont typeface="Courier New" panose="02070309020205020404" pitchFamily="49" charset="0"/>
              <a:buChar char="o"/>
            </a:pPr>
            <a:r>
              <a:rPr lang="en-US" sz="1800" dirty="0" smtClean="0"/>
              <a:t>Add Plotting Position Data</a:t>
            </a:r>
          </a:p>
          <a:p>
            <a:pPr lvl="1">
              <a:buFont typeface="Courier New" panose="02070309020205020404" pitchFamily="49" charset="0"/>
              <a:buChar char="o"/>
            </a:pPr>
            <a:r>
              <a:rPr lang="en-US" sz="1800" dirty="0" smtClean="0"/>
              <a:t>Equivalent Period of Record</a:t>
            </a:r>
          </a:p>
          <a:p>
            <a:pPr>
              <a:buFont typeface="Arial" panose="020B0604020202020204" pitchFamily="34" charset="0"/>
              <a:buChar char="•"/>
            </a:pPr>
            <a:r>
              <a:rPr lang="en-US" dirty="0" smtClean="0"/>
              <a:t>Computes Confidence Limits </a:t>
            </a:r>
          </a:p>
          <a:p>
            <a:pPr lvl="1">
              <a:buFont typeface="Courier New" panose="02070309020205020404" pitchFamily="49" charset="0"/>
              <a:buChar char="o"/>
            </a:pPr>
            <a:r>
              <a:rPr lang="en-US" sz="1800" dirty="0" smtClean="0"/>
              <a:t>Order Statistics Approach </a:t>
            </a:r>
          </a:p>
        </p:txBody>
      </p:sp>
      <p:sp>
        <p:nvSpPr>
          <p:cNvPr id="4" name="Slide Number Placeholder 3"/>
          <p:cNvSpPr>
            <a:spLocks noGrp="1"/>
          </p:cNvSpPr>
          <p:nvPr>
            <p:ph type="sldNum" sz="quarter" idx="10"/>
          </p:nvPr>
        </p:nvSpPr>
        <p:spPr/>
        <p:txBody>
          <a:bodyPr/>
          <a:lstStyle/>
          <a:p>
            <a:pPr>
              <a:defRPr/>
            </a:pPr>
            <a:fld id="{09187D7A-F8AF-4796-A11A-4273D6A4C0D1}" type="slidenum">
              <a:rPr lang="en-US" smtClean="0"/>
              <a:pPr>
                <a:defRPr/>
              </a:pPr>
              <a:t>17</a:t>
            </a:fld>
            <a:endParaRPr lang="en-US" dirty="0"/>
          </a:p>
        </p:txBody>
      </p:sp>
      <p:pic>
        <p:nvPicPr>
          <p:cNvPr id="5" name="Picture 4"/>
          <p:cNvPicPr>
            <a:picLocks noChangeAspect="1"/>
          </p:cNvPicPr>
          <p:nvPr/>
        </p:nvPicPr>
        <p:blipFill>
          <a:blip r:embed="rId3"/>
          <a:stretch>
            <a:fillRect/>
          </a:stretch>
        </p:blipFill>
        <p:spPr>
          <a:xfrm>
            <a:off x="1952977" y="593725"/>
            <a:ext cx="6206065" cy="3614538"/>
          </a:xfrm>
          <a:prstGeom prst="rect">
            <a:avLst/>
          </a:prstGeom>
          <a:ln>
            <a:noFill/>
          </a:ln>
          <a:effectLst>
            <a:outerShdw blurRad="292100" dist="139700" dir="2700000" algn="tl" rotWithShape="0">
              <a:srgbClr val="333333">
                <a:alpha val="65000"/>
              </a:srgbClr>
            </a:outerShdw>
          </a:effectLst>
        </p:spPr>
      </p:pic>
      <p:grpSp>
        <p:nvGrpSpPr>
          <p:cNvPr id="14" name="Group 13"/>
          <p:cNvGrpSpPr/>
          <p:nvPr/>
        </p:nvGrpSpPr>
        <p:grpSpPr>
          <a:xfrm>
            <a:off x="135468" y="1483276"/>
            <a:ext cx="1794932" cy="646331"/>
            <a:chOff x="135468" y="1483276"/>
            <a:chExt cx="1794932" cy="646331"/>
          </a:xfrm>
        </p:grpSpPr>
        <p:sp>
          <p:nvSpPr>
            <p:cNvPr id="10" name="Right Arrow 9"/>
            <p:cNvSpPr/>
            <p:nvPr/>
          </p:nvSpPr>
          <p:spPr>
            <a:xfrm>
              <a:off x="1108606" y="1513771"/>
              <a:ext cx="821794" cy="211371"/>
            </a:xfrm>
            <a:prstGeom prst="rightArrow">
              <a:avLst/>
            </a:prstGeom>
            <a:solidFill>
              <a:srgbClr val="3F4339">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 name="TextBox 10"/>
            <p:cNvSpPr txBox="1"/>
            <p:nvPr/>
          </p:nvSpPr>
          <p:spPr>
            <a:xfrm>
              <a:off x="135468" y="1483276"/>
              <a:ext cx="1027289" cy="646331"/>
            </a:xfrm>
            <a:prstGeom prst="rect">
              <a:avLst/>
            </a:prstGeom>
            <a:noFill/>
          </p:spPr>
          <p:txBody>
            <a:bodyPr wrap="square" rtlCol="0">
              <a:spAutoFit/>
            </a:bodyPr>
            <a:lstStyle/>
            <a:p>
              <a:r>
                <a:rPr lang="en-US" sz="1200" dirty="0" smtClean="0"/>
                <a:t>Upload Data for Plotting Positions</a:t>
              </a:r>
              <a:endParaRPr lang="en-US" sz="1200" dirty="0"/>
            </a:p>
          </p:txBody>
        </p:sp>
      </p:grpSp>
      <p:grpSp>
        <p:nvGrpSpPr>
          <p:cNvPr id="13" name="Group 12"/>
          <p:cNvGrpSpPr/>
          <p:nvPr/>
        </p:nvGrpSpPr>
        <p:grpSpPr>
          <a:xfrm>
            <a:off x="199760" y="836945"/>
            <a:ext cx="2667617" cy="646331"/>
            <a:chOff x="199760" y="836945"/>
            <a:chExt cx="2667617" cy="646331"/>
          </a:xfrm>
        </p:grpSpPr>
        <p:sp>
          <p:nvSpPr>
            <p:cNvPr id="7" name="Rectangle 6"/>
            <p:cNvSpPr/>
            <p:nvPr/>
          </p:nvSpPr>
          <p:spPr>
            <a:xfrm>
              <a:off x="1952977" y="1080208"/>
              <a:ext cx="914400" cy="159807"/>
            </a:xfrm>
            <a:prstGeom prst="rect">
              <a:avLst/>
            </a:prstGeom>
            <a:solidFill>
              <a:srgbClr val="00B0F0">
                <a:alpha val="24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 name="TextBox 8"/>
            <p:cNvSpPr txBox="1"/>
            <p:nvPr/>
          </p:nvSpPr>
          <p:spPr>
            <a:xfrm>
              <a:off x="199760" y="836945"/>
              <a:ext cx="1027289" cy="646331"/>
            </a:xfrm>
            <a:prstGeom prst="rect">
              <a:avLst/>
            </a:prstGeom>
            <a:noFill/>
          </p:spPr>
          <p:txBody>
            <a:bodyPr wrap="square" rtlCol="0">
              <a:spAutoFit/>
            </a:bodyPr>
            <a:lstStyle/>
            <a:p>
              <a:r>
                <a:rPr lang="en-US" sz="1200" dirty="0" smtClean="0"/>
                <a:t>General Frequency Analysis</a:t>
              </a:r>
              <a:endParaRPr lang="en-US" sz="1200" dirty="0"/>
            </a:p>
          </p:txBody>
        </p:sp>
        <p:sp>
          <p:nvSpPr>
            <p:cNvPr id="12" name="Right Arrow 11"/>
            <p:cNvSpPr/>
            <p:nvPr/>
          </p:nvSpPr>
          <p:spPr>
            <a:xfrm>
              <a:off x="1069005" y="1060284"/>
              <a:ext cx="821794" cy="211371"/>
            </a:xfrm>
            <a:prstGeom prst="rightArrow">
              <a:avLst/>
            </a:prstGeom>
            <a:solidFill>
              <a:srgbClr val="3F4339">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grpSp>
        <p:nvGrpSpPr>
          <p:cNvPr id="20" name="Group 19"/>
          <p:cNvGrpSpPr/>
          <p:nvPr/>
        </p:nvGrpSpPr>
        <p:grpSpPr>
          <a:xfrm>
            <a:off x="304800" y="1563703"/>
            <a:ext cx="4504236" cy="1633598"/>
            <a:chOff x="304800" y="1563703"/>
            <a:chExt cx="4504236" cy="1633598"/>
          </a:xfrm>
        </p:grpSpPr>
        <p:pic>
          <p:nvPicPr>
            <p:cNvPr id="17" name="Picture 16"/>
            <p:cNvPicPr>
              <a:picLocks noChangeAspect="1"/>
            </p:cNvPicPr>
            <p:nvPr/>
          </p:nvPicPr>
          <p:blipFill>
            <a:blip r:embed="rId4"/>
            <a:stretch>
              <a:fillRect/>
            </a:stretch>
          </p:blipFill>
          <p:spPr>
            <a:xfrm>
              <a:off x="304800" y="2250977"/>
              <a:ext cx="4504236" cy="946324"/>
            </a:xfrm>
            <a:prstGeom prst="rect">
              <a:avLst/>
            </a:prstGeom>
            <a:ln>
              <a:noFill/>
            </a:ln>
            <a:effectLst>
              <a:outerShdw blurRad="292100" dist="139700" dir="2700000" algn="tl" rotWithShape="0">
                <a:srgbClr val="333333">
                  <a:alpha val="65000"/>
                </a:srgbClr>
              </a:outerShdw>
            </a:effectLst>
          </p:spPr>
        </p:pic>
        <p:sp>
          <p:nvSpPr>
            <p:cNvPr id="18" name="Bent-Up Arrow 17"/>
            <p:cNvSpPr/>
            <p:nvPr/>
          </p:nvSpPr>
          <p:spPr>
            <a:xfrm rot="16200000" flipV="1">
              <a:off x="3234939" y="1767375"/>
              <a:ext cx="687274" cy="279929"/>
            </a:xfrm>
            <a:prstGeom prst="bentUpArrow">
              <a:avLst/>
            </a:prstGeom>
            <a:solidFill>
              <a:srgbClr val="3F4339">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9" name="TextBox 18"/>
            <p:cNvSpPr txBox="1"/>
            <p:nvPr/>
          </p:nvSpPr>
          <p:spPr>
            <a:xfrm>
              <a:off x="2349232" y="2302542"/>
              <a:ext cx="1693333" cy="307777"/>
            </a:xfrm>
            <a:prstGeom prst="rect">
              <a:avLst/>
            </a:prstGeom>
            <a:noFill/>
          </p:spPr>
          <p:txBody>
            <a:bodyPr wrap="square" rtlCol="0">
              <a:spAutoFit/>
            </a:bodyPr>
            <a:lstStyle/>
            <a:p>
              <a:r>
                <a:rPr lang="en-US" sz="1400" dirty="0" smtClean="0"/>
                <a:t>Options Tab</a:t>
              </a:r>
              <a:endParaRPr lang="en-US" sz="1400" dirty="0"/>
            </a:p>
          </p:txBody>
        </p:sp>
      </p:grpSp>
      <p:grpSp>
        <p:nvGrpSpPr>
          <p:cNvPr id="24" name="Group 23"/>
          <p:cNvGrpSpPr/>
          <p:nvPr/>
        </p:nvGrpSpPr>
        <p:grpSpPr>
          <a:xfrm>
            <a:off x="6750755" y="1035028"/>
            <a:ext cx="2066398" cy="4710921"/>
            <a:chOff x="6750755" y="1035028"/>
            <a:chExt cx="2066398" cy="4710921"/>
          </a:xfrm>
        </p:grpSpPr>
        <p:sp>
          <p:nvSpPr>
            <p:cNvPr id="21" name="Bent-Up Arrow 20"/>
            <p:cNvSpPr/>
            <p:nvPr/>
          </p:nvSpPr>
          <p:spPr>
            <a:xfrm flipH="1">
              <a:off x="7100711" y="3680178"/>
              <a:ext cx="383822" cy="1207911"/>
            </a:xfrm>
            <a:prstGeom prst="bentUpArrow">
              <a:avLst/>
            </a:prstGeom>
            <a:solidFill>
              <a:srgbClr val="3F4339">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2" name="TextBox 21"/>
            <p:cNvSpPr txBox="1"/>
            <p:nvPr/>
          </p:nvSpPr>
          <p:spPr>
            <a:xfrm>
              <a:off x="6750755" y="1035028"/>
              <a:ext cx="1083734" cy="523220"/>
            </a:xfrm>
            <a:prstGeom prst="rect">
              <a:avLst/>
            </a:prstGeom>
            <a:noFill/>
          </p:spPr>
          <p:txBody>
            <a:bodyPr wrap="square" rtlCol="0">
              <a:spAutoFit/>
            </a:bodyPr>
            <a:lstStyle/>
            <a:p>
              <a:r>
                <a:rPr lang="en-US" sz="1400" dirty="0" smtClean="0"/>
                <a:t>Graphical Tab</a:t>
              </a:r>
              <a:endParaRPr lang="en-US" sz="1400" dirty="0"/>
            </a:p>
          </p:txBody>
        </p:sp>
        <p:sp>
          <p:nvSpPr>
            <p:cNvPr id="23" name="TextBox 22"/>
            <p:cNvSpPr txBox="1"/>
            <p:nvPr/>
          </p:nvSpPr>
          <p:spPr>
            <a:xfrm>
              <a:off x="7507111" y="4360954"/>
              <a:ext cx="1310042" cy="1384995"/>
            </a:xfrm>
            <a:prstGeom prst="rect">
              <a:avLst/>
            </a:prstGeom>
            <a:noFill/>
          </p:spPr>
          <p:txBody>
            <a:bodyPr wrap="square" rtlCol="0">
              <a:spAutoFit/>
            </a:bodyPr>
            <a:lstStyle/>
            <a:p>
              <a:r>
                <a:rPr lang="en-US" sz="1400" dirty="0" smtClean="0"/>
                <a:t>Equivalent Period of Record &amp; User Generated Curve</a:t>
              </a:r>
              <a:endParaRPr lang="en-US" sz="1400" dirty="0"/>
            </a:p>
          </p:txBody>
        </p:sp>
      </p:grpSp>
    </p:spTree>
    <p:extLst>
      <p:ext uri="{BB962C8B-B14F-4D97-AF65-F5344CB8AC3E}">
        <p14:creationId xmlns:p14="http://schemas.microsoft.com/office/powerpoint/2010/main" val="36361668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additive="base">
                                        <p:cTn id="13" dur="500" fill="hold"/>
                                        <p:tgtEl>
                                          <p:spTgt spid="13"/>
                                        </p:tgtEl>
                                        <p:attrNameLst>
                                          <p:attrName>ppt_x</p:attrName>
                                        </p:attrNameLst>
                                      </p:cBhvr>
                                      <p:tavLst>
                                        <p:tav tm="0">
                                          <p:val>
                                            <p:strVal val="#ppt_x"/>
                                          </p:val>
                                        </p:tav>
                                        <p:tav tm="100000">
                                          <p:val>
                                            <p:strVal val="#ppt_x"/>
                                          </p:val>
                                        </p:tav>
                                      </p:tavLst>
                                    </p:anim>
                                    <p:anim calcmode="lin" valueType="num">
                                      <p:cBhvr additive="base">
                                        <p:cTn id="1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fill="hold"/>
                                        <p:tgtEl>
                                          <p:spTgt spid="20"/>
                                        </p:tgtEl>
                                        <p:attrNameLst>
                                          <p:attrName>ppt_x</p:attrName>
                                        </p:attrNameLst>
                                      </p:cBhvr>
                                      <p:tavLst>
                                        <p:tav tm="0">
                                          <p:val>
                                            <p:strVal val="#ppt_x"/>
                                          </p:val>
                                        </p:tav>
                                        <p:tav tm="100000">
                                          <p:val>
                                            <p:strVal val="#ppt_x"/>
                                          </p:val>
                                        </p:tav>
                                      </p:tavLst>
                                    </p:anim>
                                    <p:anim calcmode="lin" valueType="num">
                                      <p:cBhvr additive="base">
                                        <p:cTn id="20"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4"/>
                                        </p:tgtEl>
                                        <p:attrNameLst>
                                          <p:attrName>style.visibility</p:attrName>
                                        </p:attrNameLst>
                                      </p:cBhvr>
                                      <p:to>
                                        <p:strVal val="visible"/>
                                      </p:to>
                                    </p:set>
                                    <p:anim calcmode="lin" valueType="num">
                                      <p:cBhvr additive="base">
                                        <p:cTn id="25" dur="500" fill="hold"/>
                                        <p:tgtEl>
                                          <p:spTgt spid="24"/>
                                        </p:tgtEl>
                                        <p:attrNameLst>
                                          <p:attrName>ppt_x</p:attrName>
                                        </p:attrNameLst>
                                      </p:cBhvr>
                                      <p:tavLst>
                                        <p:tav tm="0">
                                          <p:val>
                                            <p:strVal val="#ppt_x"/>
                                          </p:val>
                                        </p:tav>
                                        <p:tav tm="100000">
                                          <p:val>
                                            <p:strVal val="#ppt_x"/>
                                          </p:val>
                                        </p:tav>
                                      </p:tavLst>
                                    </p:anim>
                                    <p:anim calcmode="lin" valueType="num">
                                      <p:cBhvr additive="base">
                                        <p:cTn id="26"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One Method to Define Graphical Frequency Curve</a:t>
            </a:r>
            <a:endParaRPr lang="en-US" dirty="0"/>
          </a:p>
        </p:txBody>
      </p:sp>
      <p:sp>
        <p:nvSpPr>
          <p:cNvPr id="4" name="Slide Number Placeholder 3"/>
          <p:cNvSpPr>
            <a:spLocks noGrp="1"/>
          </p:cNvSpPr>
          <p:nvPr>
            <p:ph type="sldNum" sz="quarter" idx="10"/>
          </p:nvPr>
        </p:nvSpPr>
        <p:spPr/>
        <p:txBody>
          <a:bodyPr/>
          <a:lstStyle/>
          <a:p>
            <a:pPr>
              <a:defRPr/>
            </a:pPr>
            <a:fld id="{09187D7A-F8AF-4796-A11A-4273D6A4C0D1}" type="slidenum">
              <a:rPr lang="en-US" smtClean="0"/>
              <a:pPr>
                <a:defRPr/>
              </a:pPr>
              <a:t>18</a:t>
            </a:fld>
            <a:endParaRPr lang="en-US" dirty="0"/>
          </a:p>
        </p:txBody>
      </p:sp>
      <p:pic>
        <p:nvPicPr>
          <p:cNvPr id="6" name="Picture 5"/>
          <p:cNvPicPr>
            <a:picLocks noChangeAspect="1"/>
          </p:cNvPicPr>
          <p:nvPr/>
        </p:nvPicPr>
        <p:blipFill rotWithShape="1">
          <a:blip r:embed="rId2"/>
          <a:srcRect r="2081"/>
          <a:stretch/>
        </p:blipFill>
        <p:spPr>
          <a:xfrm>
            <a:off x="1441274" y="1081088"/>
            <a:ext cx="4846637" cy="5293960"/>
          </a:xfrm>
          <a:prstGeom prst="rect">
            <a:avLst/>
          </a:prstGeom>
        </p:spPr>
      </p:pic>
      <p:sp>
        <p:nvSpPr>
          <p:cNvPr id="7" name="Oval 6"/>
          <p:cNvSpPr/>
          <p:nvPr/>
        </p:nvSpPr>
        <p:spPr>
          <a:xfrm>
            <a:off x="5260624" y="1989138"/>
            <a:ext cx="1140178" cy="1058862"/>
          </a:xfrm>
          <a:prstGeom prst="ellipse">
            <a:avLst/>
          </a:prstGeom>
          <a:solidFill>
            <a:srgbClr val="3F433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6000" b="1" dirty="0" smtClean="0"/>
              <a:t>?</a:t>
            </a:r>
            <a:endParaRPr lang="en-US" sz="6000" b="1" dirty="0"/>
          </a:p>
        </p:txBody>
      </p:sp>
    </p:spTree>
    <p:extLst>
      <p:ext uri="{BB962C8B-B14F-4D97-AF65-F5344CB8AC3E}">
        <p14:creationId xmlns:p14="http://schemas.microsoft.com/office/powerpoint/2010/main" val="15248973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Questions/Comments? </a:t>
            </a:r>
            <a:endParaRPr lang="en-US" dirty="0"/>
          </a:p>
        </p:txBody>
      </p:sp>
      <p:sp>
        <p:nvSpPr>
          <p:cNvPr id="5" name="Slide Number Placeholder 4"/>
          <p:cNvSpPr>
            <a:spLocks noGrp="1"/>
          </p:cNvSpPr>
          <p:nvPr>
            <p:ph type="sldNum" sz="quarter" idx="11"/>
          </p:nvPr>
        </p:nvSpPr>
        <p:spPr/>
        <p:txBody>
          <a:bodyPr/>
          <a:lstStyle/>
          <a:p>
            <a:fld id="{9A257827-C34C-4251-B995-96C9C233CCC8}" type="slidenum">
              <a:rPr lang="en-US" smtClean="0"/>
              <a:pPr/>
              <a:t>19</a:t>
            </a:fld>
            <a:endParaRPr lang="en-US" dirty="0"/>
          </a:p>
        </p:txBody>
      </p:sp>
      <p:pic>
        <p:nvPicPr>
          <p:cNvPr id="6" name="Picture 2"/>
          <p:cNvPicPr>
            <a:picLocks noChangeAspect="1" noChangeArrowheads="1"/>
          </p:cNvPicPr>
          <p:nvPr/>
        </p:nvPicPr>
        <p:blipFill>
          <a:blip r:embed="rId3" cstate="print"/>
          <a:srcRect/>
          <a:stretch>
            <a:fillRect/>
          </a:stretch>
        </p:blipFill>
        <p:spPr bwMode="auto">
          <a:xfrm>
            <a:off x="626402" y="925689"/>
            <a:ext cx="7738796" cy="4526844"/>
          </a:xfrm>
          <a:prstGeom prst="rect">
            <a:avLst/>
          </a:prstGeom>
          <a:noFill/>
          <a:ln w="9525">
            <a:noFill/>
            <a:miter lim="800000"/>
            <a:headEnd/>
            <a:tailEnd/>
          </a:ln>
        </p:spPr>
      </p:pic>
      <p:sp>
        <p:nvSpPr>
          <p:cNvPr id="7" name="TextBox 6"/>
          <p:cNvSpPr txBox="1"/>
          <p:nvPr/>
        </p:nvSpPr>
        <p:spPr>
          <a:xfrm>
            <a:off x="914400" y="5577253"/>
            <a:ext cx="6400800" cy="369332"/>
          </a:xfrm>
          <a:prstGeom prst="rect">
            <a:avLst/>
          </a:prstGeom>
          <a:noFill/>
        </p:spPr>
        <p:txBody>
          <a:bodyPr wrap="square" rtlCol="0">
            <a:spAutoFit/>
          </a:bodyPr>
          <a:lstStyle/>
          <a:p>
            <a:r>
              <a:rPr lang="en-US" dirty="0" smtClean="0"/>
              <a:t>My question is: I wonder what he thinks of hydrology?... </a:t>
            </a:r>
            <a:endParaRPr lang="en-US" dirty="0"/>
          </a:p>
        </p:txBody>
      </p:sp>
    </p:spTree>
    <p:extLst>
      <p:ext uri="{BB962C8B-B14F-4D97-AF65-F5344CB8AC3E}">
        <p14:creationId xmlns:p14="http://schemas.microsoft.com/office/powerpoint/2010/main" val="13599553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Presentation Outline</a:t>
            </a:r>
            <a:endParaRPr lang="en-US" dirty="0"/>
          </a:p>
        </p:txBody>
      </p:sp>
      <p:sp>
        <p:nvSpPr>
          <p:cNvPr id="3" name="Content Placeholder 2"/>
          <p:cNvSpPr>
            <a:spLocks noGrp="1"/>
          </p:cNvSpPr>
          <p:nvPr>
            <p:ph idx="1"/>
          </p:nvPr>
        </p:nvSpPr>
        <p:spPr>
          <a:xfrm>
            <a:off x="304798" y="1225550"/>
            <a:ext cx="12749050" cy="4718049"/>
          </a:xfrm>
        </p:spPr>
        <p:txBody>
          <a:bodyPr numCol="1"/>
          <a:lstStyle/>
          <a:p>
            <a:pPr marL="514350" indent="-514350">
              <a:buFont typeface="+mj-lt"/>
              <a:buAutoNum type="romanUcPeriod"/>
            </a:pPr>
            <a:r>
              <a:rPr lang="en-US" dirty="0" smtClean="0"/>
              <a:t>Brief Overview of Flow Frequency Analysis</a:t>
            </a:r>
          </a:p>
          <a:p>
            <a:pPr marL="514350" indent="-514350">
              <a:lnSpc>
                <a:spcPct val="200000"/>
              </a:lnSpc>
              <a:buFont typeface="+mj-lt"/>
              <a:buAutoNum type="romanUcPeriod"/>
            </a:pPr>
            <a:r>
              <a:rPr lang="en-US" dirty="0" smtClean="0"/>
              <a:t>Graphical versus Analytical Analysis</a:t>
            </a:r>
          </a:p>
          <a:p>
            <a:pPr marL="514350" indent="-514350">
              <a:lnSpc>
                <a:spcPct val="200000"/>
              </a:lnSpc>
              <a:buFont typeface="+mj-lt"/>
              <a:buAutoNum type="romanUcPeriod"/>
            </a:pPr>
            <a:r>
              <a:rPr lang="en-US" dirty="0" smtClean="0"/>
              <a:t>Record Extension: MOVE.3</a:t>
            </a:r>
          </a:p>
          <a:p>
            <a:pPr marL="514350" indent="-514350">
              <a:lnSpc>
                <a:spcPct val="200000"/>
              </a:lnSpc>
              <a:buFont typeface="+mj-lt"/>
              <a:buAutoNum type="romanUcPeriod"/>
            </a:pPr>
            <a:r>
              <a:rPr lang="en-US" dirty="0" smtClean="0"/>
              <a:t>Volume Frequency Analysis</a:t>
            </a:r>
            <a:endParaRPr lang="en-US" dirty="0"/>
          </a:p>
          <a:p>
            <a:pPr marL="514350" indent="-514350">
              <a:lnSpc>
                <a:spcPct val="200000"/>
              </a:lnSpc>
              <a:buFont typeface="+mj-lt"/>
              <a:buAutoNum type="romanUcPeriod"/>
            </a:pPr>
            <a:r>
              <a:rPr lang="en-US" dirty="0" smtClean="0"/>
              <a:t>Balanced Hydrographs</a:t>
            </a:r>
          </a:p>
          <a:p>
            <a:pPr marL="514350" indent="-514350">
              <a:lnSpc>
                <a:spcPct val="200000"/>
              </a:lnSpc>
              <a:buFont typeface="+mj-lt"/>
              <a:buAutoNum type="romanUcPeriod"/>
            </a:pPr>
            <a:r>
              <a:rPr lang="en-US" dirty="0" smtClean="0"/>
              <a:t>Synthetic Event Analysis</a:t>
            </a:r>
          </a:p>
          <a:p>
            <a:endParaRPr lang="en-US" dirty="0"/>
          </a:p>
        </p:txBody>
      </p:sp>
      <p:sp>
        <p:nvSpPr>
          <p:cNvPr id="5" name="Slide Number Placeholder 4"/>
          <p:cNvSpPr>
            <a:spLocks noGrp="1"/>
          </p:cNvSpPr>
          <p:nvPr>
            <p:ph type="sldNum" sz="quarter" idx="11"/>
          </p:nvPr>
        </p:nvSpPr>
        <p:spPr/>
        <p:txBody>
          <a:bodyPr/>
          <a:lstStyle/>
          <a:p>
            <a:fld id="{9A257827-C34C-4251-B995-96C9C233CCC8}" type="slidenum">
              <a:rPr lang="en-US" smtClean="0"/>
              <a:pPr/>
              <a:t>2</a:t>
            </a:fld>
            <a:endParaRPr lang="en-US" dirty="0"/>
          </a:p>
        </p:txBody>
      </p:sp>
    </p:spTree>
    <p:extLst>
      <p:ext uri="{BB962C8B-B14F-4D97-AF65-F5344CB8AC3E}">
        <p14:creationId xmlns:p14="http://schemas.microsoft.com/office/powerpoint/2010/main" val="36066980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7336" y="7936"/>
            <a:ext cx="8382000" cy="806451"/>
          </a:xfrm>
        </p:spPr>
        <p:txBody>
          <a:bodyPr/>
          <a:lstStyle/>
          <a:p>
            <a:r>
              <a:rPr lang="en-US" dirty="0" smtClean="0"/>
              <a:t>What is Flow-Frequency Analysis? </a:t>
            </a:r>
            <a:endParaRPr lang="en-US" dirty="0"/>
          </a:p>
        </p:txBody>
      </p:sp>
      <p:sp>
        <p:nvSpPr>
          <p:cNvPr id="3" name="Content Placeholder 2"/>
          <p:cNvSpPr>
            <a:spLocks noGrp="1"/>
          </p:cNvSpPr>
          <p:nvPr>
            <p:ph idx="1"/>
          </p:nvPr>
        </p:nvSpPr>
        <p:spPr>
          <a:xfrm>
            <a:off x="151191" y="814387"/>
            <a:ext cx="3664926" cy="4967919"/>
          </a:xfrm>
        </p:spPr>
        <p:txBody>
          <a:bodyPr numCol="1"/>
          <a:lstStyle/>
          <a:p>
            <a:pPr marL="342900" indent="-342900">
              <a:buFont typeface="Arial" panose="020B0604020202020204" pitchFamily="34" charset="0"/>
              <a:buChar char="•"/>
            </a:pPr>
            <a:r>
              <a:rPr lang="en-US" sz="2000" dirty="0" smtClean="0"/>
              <a:t>Flow versus Exceedance Probability</a:t>
            </a:r>
          </a:p>
          <a:p>
            <a:pPr marL="342900" indent="-342900">
              <a:buFont typeface="Arial" panose="020B0604020202020204" pitchFamily="34" charset="0"/>
              <a:buChar char="•"/>
            </a:pPr>
            <a:r>
              <a:rPr lang="en-US" sz="2000" dirty="0" smtClean="0"/>
              <a:t>Characterization of Flood Risk</a:t>
            </a:r>
          </a:p>
          <a:p>
            <a:pPr marL="342900" indent="-342900">
              <a:buFont typeface="Arial" panose="020B0604020202020204" pitchFamily="34" charset="0"/>
              <a:buChar char="•"/>
            </a:pPr>
            <a:r>
              <a:rPr lang="en-US" sz="2000" dirty="0" smtClean="0"/>
              <a:t>Using Past as Representation of future</a:t>
            </a:r>
          </a:p>
          <a:p>
            <a:pPr marL="342900" indent="-342900">
              <a:buFont typeface="Arial" panose="020B0604020202020204" pitchFamily="34" charset="0"/>
              <a:buChar char="•"/>
            </a:pPr>
            <a:r>
              <a:rPr lang="en-US" sz="2000" dirty="0" smtClean="0"/>
              <a:t>Applications:</a:t>
            </a:r>
          </a:p>
          <a:p>
            <a:pPr marL="857250" lvl="1" indent="-342900">
              <a:buFont typeface="Wingdings" panose="05000000000000000000" pitchFamily="2" charset="2"/>
              <a:buChar char="§"/>
            </a:pPr>
            <a:r>
              <a:rPr lang="en-US" sz="2000" dirty="0" smtClean="0"/>
              <a:t>Floodplain Mapping</a:t>
            </a:r>
          </a:p>
          <a:p>
            <a:pPr marL="857250" lvl="1" indent="-342900">
              <a:buFont typeface="Wingdings" panose="05000000000000000000" pitchFamily="2" charset="2"/>
              <a:buChar char="§"/>
            </a:pPr>
            <a:r>
              <a:rPr lang="en-US" sz="2000" dirty="0" smtClean="0"/>
              <a:t>Watershed Management</a:t>
            </a:r>
          </a:p>
          <a:p>
            <a:pPr marL="857250" lvl="1" indent="-342900">
              <a:buFont typeface="Wingdings" panose="05000000000000000000" pitchFamily="2" charset="2"/>
              <a:buChar char="§"/>
            </a:pPr>
            <a:r>
              <a:rPr lang="en-US" sz="2000" dirty="0" smtClean="0"/>
              <a:t>Design</a:t>
            </a:r>
          </a:p>
          <a:p>
            <a:pPr marL="342900" indent="-342900">
              <a:buFont typeface="Wingdings" panose="05000000000000000000" pitchFamily="2" charset="2"/>
              <a:buChar char="§"/>
            </a:pPr>
            <a:r>
              <a:rPr lang="en-US" sz="2000" dirty="0" smtClean="0"/>
              <a:t>HEC-SSP v2.1</a:t>
            </a:r>
          </a:p>
          <a:p>
            <a:pPr marL="857250" lvl="1" indent="-342900">
              <a:buFont typeface="Wingdings" panose="05000000000000000000" pitchFamily="2" charset="2"/>
              <a:buChar char="Ø"/>
            </a:pPr>
            <a:r>
              <a:rPr lang="en-US" sz="1400" i="1" u="sng" dirty="0">
                <a:solidFill>
                  <a:srgbClr val="0000FF"/>
                </a:solidFill>
              </a:rPr>
              <a:t>http://www.hec.usace.army.mil</a:t>
            </a:r>
            <a:r>
              <a:rPr lang="en-US" sz="1400" i="1" u="sng" dirty="0" smtClean="0">
                <a:solidFill>
                  <a:srgbClr val="0000FF"/>
                </a:solidFill>
              </a:rPr>
              <a:t>/</a:t>
            </a:r>
            <a:endParaRPr lang="en-US" sz="1400" dirty="0"/>
          </a:p>
        </p:txBody>
      </p:sp>
      <p:sp>
        <p:nvSpPr>
          <p:cNvPr id="5" name="Slide Number Placeholder 4"/>
          <p:cNvSpPr>
            <a:spLocks noGrp="1"/>
          </p:cNvSpPr>
          <p:nvPr>
            <p:ph type="sldNum" sz="quarter" idx="11"/>
          </p:nvPr>
        </p:nvSpPr>
        <p:spPr/>
        <p:txBody>
          <a:bodyPr/>
          <a:lstStyle/>
          <a:p>
            <a:fld id="{9A257827-C34C-4251-B995-96C9C233CCC8}" type="slidenum">
              <a:rPr lang="en-US" smtClean="0"/>
              <a:pPr/>
              <a:t>3</a:t>
            </a:fld>
            <a:endParaRPr lang="en-US" dirty="0"/>
          </a:p>
        </p:txBody>
      </p:sp>
      <p:pic>
        <p:nvPicPr>
          <p:cNvPr id="7" name="Picture 6"/>
          <p:cNvPicPr>
            <a:picLocks noChangeAspect="1"/>
          </p:cNvPicPr>
          <p:nvPr/>
        </p:nvPicPr>
        <p:blipFill rotWithShape="1">
          <a:blip r:embed="rId3"/>
          <a:srcRect r="5341"/>
          <a:stretch/>
        </p:blipFill>
        <p:spPr>
          <a:xfrm>
            <a:off x="3816117" y="2370202"/>
            <a:ext cx="4809268" cy="3288114"/>
          </a:xfrm>
          <a:prstGeom prst="rect">
            <a:avLst/>
          </a:prstGeom>
          <a:ln>
            <a:solidFill>
              <a:schemeClr val="tx1"/>
            </a:solidFill>
          </a:ln>
        </p:spPr>
      </p:pic>
      <p:pic>
        <p:nvPicPr>
          <p:cNvPr id="6" name="Picture 5"/>
          <p:cNvPicPr>
            <a:picLocks noChangeAspect="1"/>
          </p:cNvPicPr>
          <p:nvPr/>
        </p:nvPicPr>
        <p:blipFill>
          <a:blip r:embed="rId4"/>
          <a:stretch>
            <a:fillRect/>
          </a:stretch>
        </p:blipFill>
        <p:spPr>
          <a:xfrm>
            <a:off x="6354135" y="814387"/>
            <a:ext cx="2496970" cy="2850832"/>
          </a:xfrm>
          <a:prstGeom prst="rect">
            <a:avLst/>
          </a:prstGeom>
          <a:ln>
            <a:solidFill>
              <a:schemeClr val="tx1"/>
            </a:solidFill>
          </a:ln>
        </p:spPr>
      </p:pic>
    </p:spTree>
    <p:extLst>
      <p:ext uri="{BB962C8B-B14F-4D97-AF65-F5344CB8AC3E}">
        <p14:creationId xmlns:p14="http://schemas.microsoft.com/office/powerpoint/2010/main" val="13721015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639762"/>
          </a:xfrm>
        </p:spPr>
        <p:txBody>
          <a:bodyPr/>
          <a:lstStyle/>
          <a:p>
            <a:r>
              <a:rPr lang="en-US" sz="3200" dirty="0" smtClean="0"/>
              <a:t>Graphical vs. Analytical Analysis</a:t>
            </a:r>
            <a:endParaRPr lang="en-US" sz="3200" dirty="0"/>
          </a:p>
        </p:txBody>
      </p:sp>
      <p:sp>
        <p:nvSpPr>
          <p:cNvPr id="5" name="Content Placeholder 2"/>
          <p:cNvSpPr>
            <a:spLocks noGrp="1"/>
          </p:cNvSpPr>
          <p:nvPr>
            <p:ph idx="1"/>
          </p:nvPr>
        </p:nvSpPr>
        <p:spPr>
          <a:xfrm>
            <a:off x="125065" y="891540"/>
            <a:ext cx="4896515" cy="5087349"/>
          </a:xfrm>
        </p:spPr>
        <p:txBody>
          <a:bodyPr numCol="1"/>
          <a:lstStyle/>
          <a:p>
            <a:pPr marL="342900" indent="-342900">
              <a:buFont typeface="Arial" panose="020B0604020202020204" pitchFamily="34" charset="0"/>
              <a:buChar char="•"/>
            </a:pPr>
            <a:r>
              <a:rPr lang="en-US" sz="2000" dirty="0" smtClean="0"/>
              <a:t>Analytical Analysis: When possible apply a statistical distribution</a:t>
            </a:r>
          </a:p>
          <a:p>
            <a:pPr lvl="1" indent="-342900">
              <a:buFont typeface="Wingdings" panose="05000000000000000000" pitchFamily="2" charset="2"/>
              <a:buChar char="§"/>
            </a:pPr>
            <a:r>
              <a:rPr lang="en-US" sz="1800" dirty="0" smtClean="0"/>
              <a:t>Expected Moments Algorithm (EMA) or Log Pearson Type III (LP3)</a:t>
            </a:r>
          </a:p>
          <a:p>
            <a:pPr lvl="1" indent="-342900">
              <a:buFont typeface="Wingdings" panose="05000000000000000000" pitchFamily="2" charset="2"/>
              <a:buChar char="§"/>
            </a:pPr>
            <a:r>
              <a:rPr lang="en-US" sz="1800" dirty="0" smtClean="0"/>
              <a:t>Why?</a:t>
            </a:r>
          </a:p>
          <a:p>
            <a:pPr lvl="2" indent="-342900">
              <a:buFont typeface="Wingdings" panose="05000000000000000000" pitchFamily="2" charset="2"/>
              <a:buChar char="§"/>
            </a:pPr>
            <a:r>
              <a:rPr lang="en-US" sz="1400" dirty="0" smtClean="0"/>
              <a:t>Smooth fit </a:t>
            </a:r>
          </a:p>
          <a:p>
            <a:pPr lvl="2" indent="-342900">
              <a:buFont typeface="Wingdings" panose="05000000000000000000" pitchFamily="2" charset="2"/>
              <a:buChar char="§"/>
            </a:pPr>
            <a:r>
              <a:rPr lang="en-US" sz="1400" dirty="0" smtClean="0"/>
              <a:t>Reproducible</a:t>
            </a:r>
          </a:p>
          <a:p>
            <a:pPr lvl="2" indent="-342900">
              <a:buFont typeface="Wingdings" panose="05000000000000000000" pitchFamily="2" charset="2"/>
              <a:buChar char="§"/>
            </a:pPr>
            <a:r>
              <a:rPr lang="en-US" sz="1400" dirty="0" smtClean="0"/>
              <a:t>Widely Accepted</a:t>
            </a:r>
          </a:p>
          <a:p>
            <a:pPr lvl="2" indent="-342900">
              <a:buFont typeface="Wingdings" panose="05000000000000000000" pitchFamily="2" charset="2"/>
              <a:buChar char="§"/>
            </a:pPr>
            <a:r>
              <a:rPr lang="en-US" sz="1400" u="sng" dirty="0" smtClean="0"/>
              <a:t>Extrapolation</a:t>
            </a:r>
            <a:r>
              <a:rPr lang="en-US" sz="1400" dirty="0" smtClean="0"/>
              <a:t> to Extremes</a:t>
            </a:r>
          </a:p>
          <a:p>
            <a:pPr>
              <a:buFont typeface="Arial" panose="020B0604020202020204" pitchFamily="34" charset="0"/>
              <a:buChar char="•"/>
            </a:pPr>
            <a:r>
              <a:rPr lang="en-US" sz="1800" dirty="0" smtClean="0"/>
              <a:t>Graphical Analysis: Data cannot be adequately described by a analytical distribution</a:t>
            </a:r>
          </a:p>
          <a:p>
            <a:pPr lvl="2">
              <a:buFont typeface="Wingdings" panose="05000000000000000000" pitchFamily="2" charset="2"/>
              <a:buChar char="§"/>
            </a:pPr>
            <a:r>
              <a:rPr lang="en-US" sz="1400" dirty="0" smtClean="0"/>
              <a:t>Urbanization</a:t>
            </a:r>
          </a:p>
          <a:p>
            <a:pPr lvl="2">
              <a:buFont typeface="Wingdings" panose="05000000000000000000" pitchFamily="2" charset="2"/>
              <a:buChar char="§"/>
            </a:pPr>
            <a:r>
              <a:rPr lang="en-US" sz="1400" dirty="0" smtClean="0"/>
              <a:t>Regulation</a:t>
            </a:r>
          </a:p>
          <a:p>
            <a:pPr lvl="2">
              <a:buFont typeface="Wingdings" panose="05000000000000000000" pitchFamily="2" charset="2"/>
              <a:buChar char="§"/>
            </a:pPr>
            <a:r>
              <a:rPr lang="en-US" sz="1400" dirty="0" smtClean="0"/>
              <a:t>Breakout Flows</a:t>
            </a:r>
          </a:p>
          <a:p>
            <a:pPr>
              <a:buFont typeface="Wingdings" panose="05000000000000000000" pitchFamily="2" charset="2"/>
              <a:buChar char="§"/>
            </a:pPr>
            <a:r>
              <a:rPr lang="en-US" sz="1800" dirty="0" smtClean="0"/>
              <a:t>USACE guidance: </a:t>
            </a:r>
          </a:p>
          <a:p>
            <a:pPr lvl="1">
              <a:buFont typeface="Wingdings" panose="05000000000000000000" pitchFamily="2" charset="2"/>
              <a:buChar char="Ø"/>
            </a:pPr>
            <a:r>
              <a:rPr lang="en-US" sz="1800" dirty="0" smtClean="0"/>
              <a:t>EM 1110-2-1417 </a:t>
            </a:r>
            <a:r>
              <a:rPr lang="en-US" sz="1800" i="1" dirty="0" smtClean="0"/>
              <a:t>Flood Runoff Analysis</a:t>
            </a:r>
          </a:p>
          <a:p>
            <a:pPr lvl="1">
              <a:buFont typeface="Wingdings" panose="05000000000000000000" pitchFamily="2" charset="2"/>
              <a:buChar char="Ø"/>
            </a:pPr>
            <a:r>
              <a:rPr lang="en-US" sz="1800" dirty="0" smtClean="0"/>
              <a:t>EM 1110-2-1415 </a:t>
            </a:r>
            <a:r>
              <a:rPr lang="en-US" sz="1800" i="1" dirty="0" smtClean="0"/>
              <a:t>Hydrologic Frequency Analysis</a:t>
            </a:r>
          </a:p>
          <a:p>
            <a:pPr>
              <a:buFont typeface="Arial" panose="020B0604020202020204" pitchFamily="34" charset="0"/>
              <a:buChar char="•"/>
            </a:pPr>
            <a:endParaRPr lang="en-US" sz="1800" dirty="0" smtClean="0"/>
          </a:p>
          <a:p>
            <a:pPr marL="171450" lvl="1" indent="0">
              <a:buNone/>
            </a:pPr>
            <a:endParaRPr lang="en-US" sz="1800" dirty="0" smtClean="0"/>
          </a:p>
          <a:p>
            <a:pPr lvl="1" indent="-342900">
              <a:buFont typeface="Wingdings" panose="05000000000000000000" pitchFamily="2" charset="2"/>
              <a:buChar char="§"/>
            </a:pPr>
            <a:endParaRPr lang="en-US" sz="1800" dirty="0" smtClean="0"/>
          </a:p>
          <a:p>
            <a:pPr lvl="1" indent="-342900">
              <a:buFont typeface="Wingdings" panose="05000000000000000000" pitchFamily="2" charset="2"/>
              <a:buChar char="§"/>
            </a:pPr>
            <a:endParaRPr lang="en-US" sz="1800" dirty="0"/>
          </a:p>
        </p:txBody>
      </p:sp>
      <p:pic>
        <p:nvPicPr>
          <p:cNvPr id="6" name="Picture 5"/>
          <p:cNvPicPr/>
          <p:nvPr/>
        </p:nvPicPr>
        <p:blipFill>
          <a:blip r:embed="rId3" cstate="print"/>
          <a:srcRect/>
          <a:stretch>
            <a:fillRect/>
          </a:stretch>
        </p:blipFill>
        <p:spPr bwMode="auto">
          <a:xfrm>
            <a:off x="5107578" y="792162"/>
            <a:ext cx="3866605" cy="4929370"/>
          </a:xfrm>
          <a:prstGeom prst="rect">
            <a:avLst/>
          </a:prstGeom>
          <a:noFill/>
          <a:ln w="9525">
            <a:noFill/>
            <a:miter lim="800000"/>
            <a:headEnd/>
            <a:tailEnd/>
          </a:ln>
        </p:spPr>
      </p:pic>
      <p:sp>
        <p:nvSpPr>
          <p:cNvPr id="9" name="Rectangular Callout 8"/>
          <p:cNvSpPr/>
          <p:nvPr/>
        </p:nvSpPr>
        <p:spPr>
          <a:xfrm>
            <a:off x="5996940" y="1432176"/>
            <a:ext cx="2087880" cy="609600"/>
          </a:xfrm>
          <a:prstGeom prst="wedgeRectCallout">
            <a:avLst>
              <a:gd name="adj1" fmla="val 50053"/>
              <a:gd name="adj2" fmla="val 98750"/>
            </a:avLst>
          </a:prstGeom>
          <a:solidFill>
            <a:srgbClr val="3F4339">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rgbClr val="FFFFFF"/>
                </a:solidFill>
              </a:rPr>
              <a:t>Analytical LP3 Fit to Unregulated Peaks</a:t>
            </a:r>
            <a:endParaRPr lang="en-US" sz="1200" dirty="0">
              <a:solidFill>
                <a:srgbClr val="FFFFFF"/>
              </a:solidFill>
            </a:endParaRPr>
          </a:p>
        </p:txBody>
      </p:sp>
      <p:sp>
        <p:nvSpPr>
          <p:cNvPr id="10" name="Rectangular Callout 9"/>
          <p:cNvSpPr/>
          <p:nvPr/>
        </p:nvSpPr>
        <p:spPr>
          <a:xfrm>
            <a:off x="5768340" y="3577046"/>
            <a:ext cx="1828800" cy="609600"/>
          </a:xfrm>
          <a:prstGeom prst="wedgeRectCallout">
            <a:avLst>
              <a:gd name="adj1" fmla="val 16972"/>
              <a:gd name="adj2" fmla="val -88750"/>
            </a:avLst>
          </a:prstGeom>
          <a:solidFill>
            <a:srgbClr val="3F4339">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rgbClr val="FFFFFF"/>
                </a:solidFill>
              </a:rPr>
              <a:t>Graphical Fit to Regulated Peaks</a:t>
            </a:r>
            <a:endParaRPr lang="en-US" sz="1200" dirty="0">
              <a:solidFill>
                <a:srgbClr val="FFFFFF"/>
              </a:solidFill>
            </a:endParaRPr>
          </a:p>
        </p:txBody>
      </p:sp>
      <p:cxnSp>
        <p:nvCxnSpPr>
          <p:cNvPr id="12" name="Straight Connector 11"/>
          <p:cNvCxnSpPr/>
          <p:nvPr/>
        </p:nvCxnSpPr>
        <p:spPr>
          <a:xfrm flipH="1">
            <a:off x="5623560" y="3231198"/>
            <a:ext cx="3177540" cy="15240"/>
          </a:xfrm>
          <a:prstGeom prst="line">
            <a:avLst/>
          </a:prstGeom>
          <a:ln w="28575">
            <a:solidFill>
              <a:schemeClr val="accent6">
                <a:lumMod val="75000"/>
                <a:alpha val="53000"/>
              </a:schemeClr>
            </a:solidFill>
          </a:ln>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3703502" y="2146074"/>
            <a:ext cx="1404076" cy="1053057"/>
          </a:xfrm>
          <a:prstGeom prst="rect">
            <a:avLst/>
          </a:prstGeom>
          <a:ln>
            <a:noFill/>
          </a:ln>
          <a:effectLst>
            <a:outerShdw blurRad="190500" algn="tl" rotWithShape="0">
              <a:srgbClr val="000000">
                <a:alpha val="70000"/>
              </a:srgbClr>
            </a:outerShdw>
          </a:effectLst>
        </p:spPr>
      </p:pic>
      <p:sp>
        <p:nvSpPr>
          <p:cNvPr id="15" name="Rectangular Callout 14"/>
          <p:cNvSpPr/>
          <p:nvPr/>
        </p:nvSpPr>
        <p:spPr>
          <a:xfrm>
            <a:off x="4846320" y="2217420"/>
            <a:ext cx="1836420" cy="574539"/>
          </a:xfrm>
          <a:prstGeom prst="wedgeRectCallout">
            <a:avLst>
              <a:gd name="adj1" fmla="val 58843"/>
              <a:gd name="adj2" fmla="val 153736"/>
            </a:avLst>
          </a:prstGeom>
          <a:solidFill>
            <a:srgbClr val="3F4339">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en-US" sz="1200" dirty="0" smtClean="0">
                <a:solidFill>
                  <a:srgbClr val="FFFFFF"/>
                </a:solidFill>
              </a:rPr>
              <a:t> Dam Limits Flow to 1,000 </a:t>
            </a:r>
            <a:r>
              <a:rPr lang="en-US" sz="1200" dirty="0" smtClean="0">
                <a:solidFill>
                  <a:srgbClr val="FFFFFF"/>
                </a:solidFill>
              </a:rPr>
              <a:t>cfs</a:t>
            </a:r>
            <a:endParaRPr lang="en-US" sz="1200" dirty="0">
              <a:solidFill>
                <a:srgbClr val="FFFFFF"/>
              </a:solidFill>
            </a:endParaRPr>
          </a:p>
        </p:txBody>
      </p:sp>
      <p:sp>
        <p:nvSpPr>
          <p:cNvPr id="16" name="TextBox 15"/>
          <p:cNvSpPr txBox="1"/>
          <p:nvPr/>
        </p:nvSpPr>
        <p:spPr>
          <a:xfrm>
            <a:off x="5570220" y="3199131"/>
            <a:ext cx="1112520" cy="307777"/>
          </a:xfrm>
          <a:prstGeom prst="rect">
            <a:avLst/>
          </a:prstGeom>
          <a:noFill/>
        </p:spPr>
        <p:txBody>
          <a:bodyPr wrap="square" rtlCol="0">
            <a:spAutoFit/>
          </a:bodyPr>
          <a:lstStyle/>
          <a:p>
            <a:r>
              <a:rPr lang="en-US" sz="1400" b="1" dirty="0" smtClean="0">
                <a:solidFill>
                  <a:srgbClr val="FF0000"/>
                </a:solidFill>
              </a:rPr>
              <a:t>1,000 </a:t>
            </a:r>
            <a:r>
              <a:rPr lang="en-US" sz="1400" b="1" dirty="0" smtClean="0">
                <a:solidFill>
                  <a:srgbClr val="FF0000"/>
                </a:solidFill>
              </a:rPr>
              <a:t>cfs</a:t>
            </a:r>
            <a:endParaRPr lang="en-US" sz="1400" b="1" dirty="0">
              <a:solidFill>
                <a:srgbClr val="FF0000"/>
              </a:solidFill>
            </a:endParaRPr>
          </a:p>
        </p:txBody>
      </p:sp>
    </p:spTree>
    <p:extLst>
      <p:ext uri="{BB962C8B-B14F-4D97-AF65-F5344CB8AC3E}">
        <p14:creationId xmlns:p14="http://schemas.microsoft.com/office/powerpoint/2010/main" val="269103502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Challenge: How do You Define the Extremes for Graphical Flow Frequency Analysis? </a:t>
            </a:r>
            <a:endParaRPr lang="en-US" dirty="0"/>
          </a:p>
        </p:txBody>
      </p:sp>
      <p:sp>
        <p:nvSpPr>
          <p:cNvPr id="5" name="Slide Number Placeholder 4"/>
          <p:cNvSpPr>
            <a:spLocks noGrp="1"/>
          </p:cNvSpPr>
          <p:nvPr>
            <p:ph type="sldNum" sz="quarter" idx="11"/>
          </p:nvPr>
        </p:nvSpPr>
        <p:spPr/>
        <p:txBody>
          <a:bodyPr/>
          <a:lstStyle/>
          <a:p>
            <a:fld id="{9A257827-C34C-4251-B995-96C9C233CCC8}" type="slidenum">
              <a:rPr lang="en-US" smtClean="0"/>
              <a:pPr/>
              <a:t>5</a:t>
            </a:fld>
            <a:endParaRPr lang="en-US" dirty="0"/>
          </a:p>
        </p:txBody>
      </p:sp>
      <p:pic>
        <p:nvPicPr>
          <p:cNvPr id="6" name="Picture 5"/>
          <p:cNvPicPr/>
          <p:nvPr/>
        </p:nvPicPr>
        <p:blipFill>
          <a:blip r:embed="rId3" cstate="print"/>
          <a:srcRect/>
          <a:stretch>
            <a:fillRect/>
          </a:stretch>
        </p:blipFill>
        <p:spPr bwMode="auto">
          <a:xfrm>
            <a:off x="1798320" y="1081088"/>
            <a:ext cx="4831080" cy="5479732"/>
          </a:xfrm>
          <a:prstGeom prst="rect">
            <a:avLst/>
          </a:prstGeom>
          <a:noFill/>
          <a:ln w="9525">
            <a:noFill/>
            <a:miter lim="800000"/>
            <a:headEnd/>
            <a:tailEnd/>
          </a:ln>
        </p:spPr>
      </p:pic>
      <p:sp>
        <p:nvSpPr>
          <p:cNvPr id="7" name="Oval 6"/>
          <p:cNvSpPr/>
          <p:nvPr/>
        </p:nvSpPr>
        <p:spPr>
          <a:xfrm>
            <a:off x="5044440" y="2301240"/>
            <a:ext cx="1371600" cy="1508760"/>
          </a:xfrm>
          <a:prstGeom prst="ellipse">
            <a:avLst/>
          </a:prstGeom>
          <a:solidFill>
            <a:schemeClr val="accent4">
              <a:lumMod val="40000"/>
              <a:lumOff val="60000"/>
              <a:alpha val="62000"/>
            </a:schemeClr>
          </a:solidFill>
          <a:ln w="28575">
            <a:solidFill>
              <a:srgbClr val="4F81BD"/>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9" name="Straight Connector 8"/>
          <p:cNvCxnSpPr/>
          <p:nvPr/>
        </p:nvCxnSpPr>
        <p:spPr>
          <a:xfrm>
            <a:off x="5554980" y="1584960"/>
            <a:ext cx="0" cy="4396740"/>
          </a:xfrm>
          <a:prstGeom prst="line">
            <a:avLst/>
          </a:prstGeom>
          <a:ln w="22225">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2446021" y="1645920"/>
            <a:ext cx="2247900" cy="1200329"/>
          </a:xfrm>
          <a:prstGeom prst="rect">
            <a:avLst/>
          </a:prstGeom>
          <a:solidFill>
            <a:srgbClr val="D8D8D8"/>
          </a:solidFill>
          <a:ln w="22225">
            <a:solidFill>
              <a:schemeClr val="tx1"/>
            </a:solidFill>
          </a:ln>
        </p:spPr>
        <p:txBody>
          <a:bodyPr wrap="square" rtlCol="0">
            <a:spAutoFit/>
          </a:bodyPr>
          <a:lstStyle/>
          <a:p>
            <a:r>
              <a:rPr lang="en-US" dirty="0" smtClean="0"/>
              <a:t>34 years of Available Peak Flow Data</a:t>
            </a:r>
            <a:endParaRPr lang="en-US" dirty="0"/>
          </a:p>
        </p:txBody>
      </p:sp>
      <p:sp>
        <p:nvSpPr>
          <p:cNvPr id="11" name="TextBox 10"/>
          <p:cNvSpPr txBox="1"/>
          <p:nvPr/>
        </p:nvSpPr>
        <p:spPr>
          <a:xfrm>
            <a:off x="4495800" y="4006095"/>
            <a:ext cx="1760220" cy="307777"/>
          </a:xfrm>
          <a:prstGeom prst="rect">
            <a:avLst/>
          </a:prstGeom>
          <a:solidFill>
            <a:srgbClr val="D8D8D8"/>
          </a:solidFill>
          <a:ln w="19050">
            <a:solidFill>
              <a:schemeClr val="tx1"/>
            </a:solidFill>
          </a:ln>
        </p:spPr>
        <p:txBody>
          <a:bodyPr wrap="square" rtlCol="0">
            <a:spAutoFit/>
          </a:bodyPr>
          <a:lstStyle/>
          <a:p>
            <a:r>
              <a:rPr lang="en-US" sz="1400" dirty="0" smtClean="0"/>
              <a:t>2%, 50-year Event</a:t>
            </a:r>
            <a:endParaRPr lang="en-US" sz="1400" dirty="0"/>
          </a:p>
        </p:txBody>
      </p:sp>
    </p:spTree>
    <p:extLst>
      <p:ext uri="{BB962C8B-B14F-4D97-AF65-F5344CB8AC3E}">
        <p14:creationId xmlns:p14="http://schemas.microsoft.com/office/powerpoint/2010/main" val="29785122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Record Extension </a:t>
            </a:r>
            <a:endParaRPr lang="en-US" dirty="0"/>
          </a:p>
        </p:txBody>
      </p:sp>
      <p:sp>
        <p:nvSpPr>
          <p:cNvPr id="3" name="Content Placeholder 2"/>
          <p:cNvSpPr>
            <a:spLocks noGrp="1"/>
          </p:cNvSpPr>
          <p:nvPr>
            <p:ph idx="1"/>
          </p:nvPr>
        </p:nvSpPr>
        <p:spPr>
          <a:xfrm>
            <a:off x="175260" y="1127125"/>
            <a:ext cx="4541520" cy="4664075"/>
          </a:xfrm>
        </p:spPr>
        <p:txBody>
          <a:bodyPr numCol="1"/>
          <a:lstStyle/>
          <a:p>
            <a:pPr marL="342900" indent="-342900">
              <a:buFont typeface="Arial" panose="020B0604020202020204" pitchFamily="34" charset="0"/>
              <a:buChar char="•"/>
            </a:pPr>
            <a:r>
              <a:rPr lang="en-US" sz="2000" dirty="0" smtClean="0"/>
              <a:t>Augment Historic Plotting Positions</a:t>
            </a:r>
          </a:p>
          <a:p>
            <a:pPr marL="342900" indent="-342900">
              <a:buFont typeface="Arial" panose="020B0604020202020204" pitchFamily="34" charset="0"/>
              <a:buChar char="•"/>
            </a:pPr>
            <a:r>
              <a:rPr lang="en-US" sz="2000" dirty="0" smtClean="0"/>
              <a:t>Maintenance of Variance Equations (MOVE)</a:t>
            </a:r>
          </a:p>
          <a:p>
            <a:pPr marL="857250" lvl="1" indent="-342900">
              <a:buFont typeface="Arial" panose="020B0604020202020204" pitchFamily="34" charset="0"/>
              <a:buChar char="•"/>
            </a:pPr>
            <a:r>
              <a:rPr lang="en-US" sz="2000" dirty="0" smtClean="0"/>
              <a:t>Bulletin 17C: MOVE.3</a:t>
            </a:r>
          </a:p>
          <a:p>
            <a:pPr marL="857250" lvl="1" indent="-342900">
              <a:buFont typeface="Arial" panose="020B0604020202020204" pitchFamily="34" charset="0"/>
              <a:buChar char="•"/>
            </a:pPr>
            <a:r>
              <a:rPr lang="en-US" sz="2000" dirty="0" smtClean="0"/>
              <a:t>Vogel &amp; </a:t>
            </a:r>
            <a:r>
              <a:rPr lang="en-US" sz="2000" dirty="0" smtClean="0"/>
              <a:t>Stedinger</a:t>
            </a:r>
            <a:r>
              <a:rPr lang="en-US" sz="2000" dirty="0" smtClean="0"/>
              <a:t> </a:t>
            </a:r>
          </a:p>
          <a:p>
            <a:pPr marL="342900" indent="-342900">
              <a:buFont typeface="Arial" panose="020B0604020202020204" pitchFamily="34" charset="0"/>
              <a:buChar char="•"/>
            </a:pPr>
            <a:r>
              <a:rPr lang="en-US" sz="2000" dirty="0" smtClean="0"/>
              <a:t>Unbiased Estimate of Mean &amp; Variance</a:t>
            </a:r>
            <a:r>
              <a:rPr lang="en-US" sz="2000" dirty="0">
                <a:sym typeface="Wingdings" panose="05000000000000000000" pitchFamily="2" charset="2"/>
              </a:rPr>
              <a:t> </a:t>
            </a:r>
            <a:r>
              <a:rPr lang="en-US" sz="2000" dirty="0" smtClean="0">
                <a:sym typeface="Wingdings" panose="05000000000000000000" pitchFamily="2" charset="2"/>
              </a:rPr>
              <a:t> maintains variability vs. simple linear regression</a:t>
            </a:r>
            <a:endParaRPr lang="en-US" sz="2000" dirty="0" smtClean="0"/>
          </a:p>
          <a:p>
            <a:pPr marL="342900" indent="-342900">
              <a:buFont typeface="Arial" panose="020B0604020202020204" pitchFamily="34" charset="0"/>
              <a:buChar char="•"/>
            </a:pPr>
            <a:r>
              <a:rPr lang="en-US" sz="2000" dirty="0" smtClean="0"/>
              <a:t>Advantages over two station comparison…</a:t>
            </a:r>
          </a:p>
          <a:p>
            <a:pPr marL="857250" lvl="1" indent="-342900">
              <a:buFont typeface="Arial" panose="020B0604020202020204" pitchFamily="34" charset="0"/>
              <a:buChar char="+"/>
            </a:pPr>
            <a:r>
              <a:rPr lang="en-US" sz="1800" dirty="0" smtClean="0"/>
              <a:t>Does not rely on the assumption of normality skew (G) ≠ 0</a:t>
            </a:r>
          </a:p>
          <a:p>
            <a:pPr marL="857250" lvl="1" indent="-342900">
              <a:buFont typeface="Arial" panose="020B0604020202020204" pitchFamily="34" charset="0"/>
              <a:buChar char="+"/>
            </a:pPr>
            <a:r>
              <a:rPr lang="en-US" sz="1800" dirty="0" smtClean="0"/>
              <a:t>Provides additional data not just an adjusted statistical distribution</a:t>
            </a:r>
          </a:p>
          <a:p>
            <a:endParaRPr lang="en-US" sz="2000" dirty="0" smtClean="0"/>
          </a:p>
        </p:txBody>
      </p:sp>
      <p:sp>
        <p:nvSpPr>
          <p:cNvPr id="5" name="Slide Number Placeholder 4"/>
          <p:cNvSpPr>
            <a:spLocks noGrp="1"/>
          </p:cNvSpPr>
          <p:nvPr>
            <p:ph type="sldNum" sz="quarter" idx="11"/>
          </p:nvPr>
        </p:nvSpPr>
        <p:spPr/>
        <p:txBody>
          <a:bodyPr/>
          <a:lstStyle/>
          <a:p>
            <a:fld id="{9A257827-C34C-4251-B995-96C9C233CCC8}" type="slidenum">
              <a:rPr lang="en-US" smtClean="0"/>
              <a:pPr/>
              <a:t>6</a:t>
            </a:fld>
            <a:endParaRPr lang="en-US" dirty="0"/>
          </a:p>
        </p:txBody>
      </p:sp>
      <p:sp>
        <p:nvSpPr>
          <p:cNvPr id="6" name="TextBox 5"/>
          <p:cNvSpPr txBox="1"/>
          <p:nvPr/>
        </p:nvSpPr>
        <p:spPr>
          <a:xfrm>
            <a:off x="175260" y="6208890"/>
            <a:ext cx="5897316" cy="461665"/>
          </a:xfrm>
          <a:prstGeom prst="rect">
            <a:avLst/>
          </a:prstGeom>
          <a:noFill/>
        </p:spPr>
        <p:txBody>
          <a:bodyPr wrap="square" rtlCol="0">
            <a:spAutoFit/>
          </a:bodyPr>
          <a:lstStyle/>
          <a:p>
            <a:r>
              <a:rPr lang="en-US" sz="1200" dirty="0" smtClean="0"/>
              <a:t>Citation: Vogel</a:t>
            </a:r>
            <a:r>
              <a:rPr lang="en-US" sz="1200" dirty="0"/>
              <a:t>, Richard M., and </a:t>
            </a:r>
            <a:r>
              <a:rPr lang="en-US" sz="1200" dirty="0"/>
              <a:t>Stedinger</a:t>
            </a:r>
            <a:r>
              <a:rPr lang="en-US" sz="1200" dirty="0"/>
              <a:t>, </a:t>
            </a:r>
            <a:r>
              <a:rPr lang="en-US" sz="1200" dirty="0"/>
              <a:t>Jery</a:t>
            </a:r>
            <a:r>
              <a:rPr lang="en-US" sz="1200" dirty="0"/>
              <a:t> R.; </a:t>
            </a:r>
            <a:r>
              <a:rPr lang="en-US" sz="1200" i="1" dirty="0"/>
              <a:t>"Minimum variance streamflow record augmentation procedures."</a:t>
            </a:r>
            <a:r>
              <a:rPr lang="en-US" sz="1200" dirty="0"/>
              <a:t> Water Resources Research 21.5 (1985): 715-723</a:t>
            </a:r>
          </a:p>
        </p:txBody>
      </p:sp>
      <mc:AlternateContent xmlns:mc="http://schemas.openxmlformats.org/markup-compatibility/2006">
        <mc:Choice xmlns:a14="http://schemas.microsoft.com/office/drawing/2010/main" Requires="a14">
          <p:sp>
            <p:nvSpPr>
              <p:cNvPr id="4" name="Rectangle 3"/>
              <p:cNvSpPr/>
              <p:nvPr/>
            </p:nvSpPr>
            <p:spPr>
              <a:xfrm>
                <a:off x="5598367" y="3357432"/>
                <a:ext cx="3070969" cy="461665"/>
              </a:xfrm>
              <a:prstGeom prst="rect">
                <a:avLst/>
              </a:prstGeom>
            </p:spPr>
            <p:txBody>
              <a:bodyPr wrap="none">
                <a:spAutoFit/>
              </a:bodyPr>
              <a:lstStyle/>
              <a:p>
                <a14:m>
                  <m:oMathPara xmlns:m="http://schemas.openxmlformats.org/officeDocument/2006/math">
                    <m:oMathParaPr>
                      <m:jc m:val="centerGroup"/>
                    </m:oMathParaPr>
                    <m:oMath xmlns:m="http://schemas.openxmlformats.org/officeDocument/2006/math">
                      <m:acc>
                        <m:accPr>
                          <m:chr m:val="̂"/>
                          <m:ctrlPr>
                            <a:rPr lang="en-US" b="1" smtClean="0">
                              <a:latin typeface="Cambria Math" panose="02040503050406030204" pitchFamily="18" charset="0"/>
                            </a:rPr>
                          </m:ctrlPr>
                        </m:accPr>
                        <m:e>
                          <m:sSub>
                            <m:sSubPr>
                              <m:ctrlPr>
                                <a:rPr lang="en-US" b="1" i="1" smtClean="0">
                                  <a:latin typeface="Cambria Math" panose="02040503050406030204" pitchFamily="18" charset="0"/>
                                </a:rPr>
                              </m:ctrlPr>
                            </m:sSubPr>
                            <m:e>
                              <m:r>
                                <a:rPr lang="en-US" b="1" i="1" smtClean="0">
                                  <a:latin typeface="Cambria Math" panose="02040503050406030204" pitchFamily="18" charset="0"/>
                                </a:rPr>
                                <m:t>𝒚</m:t>
                              </m:r>
                            </m:e>
                            <m:sub>
                              <m:r>
                                <a:rPr lang="en-US" b="1" i="1" smtClean="0">
                                  <a:latin typeface="Cambria Math" panose="02040503050406030204" pitchFamily="18" charset="0"/>
                                </a:rPr>
                                <m:t>𝒊</m:t>
                              </m:r>
                            </m:sub>
                          </m:sSub>
                        </m:e>
                      </m:acc>
                      <m:r>
                        <a:rPr lang="en-US" b="0" i="0">
                          <a:latin typeface="Cambria Math" panose="02040503050406030204" pitchFamily="18" charset="0"/>
                        </a:rPr>
                        <m:t>=</m:t>
                      </m:r>
                      <m:sSup>
                        <m:sSupPr>
                          <m:ctrlPr>
                            <a:rPr lang="en-US" b="0" i="1">
                              <a:latin typeface="Cambria Math" panose="02040503050406030204" pitchFamily="18" charset="0"/>
                            </a:rPr>
                          </m:ctrlPr>
                        </m:sSupPr>
                        <m:e>
                          <m:r>
                            <a:rPr lang="en-US" b="1" i="1">
                              <a:latin typeface="Cambria Math" panose="02040503050406030204" pitchFamily="18" charset="0"/>
                            </a:rPr>
                            <m:t>𝒂</m:t>
                          </m:r>
                        </m:e>
                        <m:sup>
                          <m:r>
                            <a:rPr lang="en-US" b="0" i="0">
                              <a:latin typeface="Cambria Math" panose="02040503050406030204" pitchFamily="18" charset="0"/>
                            </a:rPr>
                            <m:t>′</m:t>
                          </m:r>
                        </m:sup>
                      </m:sSup>
                      <m:r>
                        <a:rPr lang="en-US" b="0" i="0">
                          <a:latin typeface="Cambria Math" panose="02040503050406030204" pitchFamily="18" charset="0"/>
                        </a:rPr>
                        <m:t>+</m:t>
                      </m:r>
                      <m:r>
                        <a:rPr lang="en-US" b="1" i="1">
                          <a:latin typeface="Cambria Math" panose="02040503050406030204" pitchFamily="18" charset="0"/>
                        </a:rPr>
                        <m:t>𝒃</m:t>
                      </m:r>
                      <m:r>
                        <a:rPr lang="en-US" b="0" i="0">
                          <a:latin typeface="Cambria Math" panose="02040503050406030204" pitchFamily="18" charset="0"/>
                        </a:rPr>
                        <m:t> </m:t>
                      </m:r>
                      <m:d>
                        <m:dPr>
                          <m:ctrlPr>
                            <a:rPr lang="en-US" b="0" i="1">
                              <a:latin typeface="Cambria Math" panose="02040503050406030204" pitchFamily="18" charset="0"/>
                            </a:rPr>
                          </m:ctrlPr>
                        </m:dPr>
                        <m:e>
                          <m:sSub>
                            <m:sSubPr>
                              <m:ctrlPr>
                                <a:rPr lang="en-US" b="0" i="1">
                                  <a:latin typeface="Cambria Math" panose="02040503050406030204" pitchFamily="18" charset="0"/>
                                </a:rPr>
                              </m:ctrlPr>
                            </m:sSubPr>
                            <m:e>
                              <m:r>
                                <a:rPr lang="en-US" b="1" i="1">
                                  <a:latin typeface="Cambria Math" panose="02040503050406030204" pitchFamily="18" charset="0"/>
                                </a:rPr>
                                <m:t>𝒙</m:t>
                              </m:r>
                            </m:e>
                            <m:sub>
                              <m:r>
                                <a:rPr lang="en-US" b="1" i="1">
                                  <a:latin typeface="Cambria Math" panose="02040503050406030204" pitchFamily="18" charset="0"/>
                                </a:rPr>
                                <m:t>𝒊</m:t>
                              </m:r>
                            </m:sub>
                          </m:sSub>
                          <m:r>
                            <a:rPr lang="en-US" b="0" i="0">
                              <a:latin typeface="Cambria Math" panose="02040503050406030204" pitchFamily="18" charset="0"/>
                            </a:rPr>
                            <m:t>−</m:t>
                          </m:r>
                          <m:sSub>
                            <m:sSubPr>
                              <m:ctrlPr>
                                <a:rPr lang="en-US" b="0" i="1">
                                  <a:latin typeface="Cambria Math" panose="02040503050406030204" pitchFamily="18" charset="0"/>
                                </a:rPr>
                              </m:ctrlPr>
                            </m:sSubPr>
                            <m:e>
                              <m:r>
                                <a:rPr lang="en-US" b="1" i="1">
                                  <a:latin typeface="Cambria Math" panose="02040503050406030204" pitchFamily="18" charset="0"/>
                                </a:rPr>
                                <m:t>𝒙</m:t>
                              </m:r>
                            </m:e>
                            <m:sub>
                              <m:r>
                                <a:rPr lang="en-US" b="0" i="0">
                                  <a:latin typeface="Cambria Math" panose="02040503050406030204" pitchFamily="18" charset="0"/>
                                </a:rPr>
                                <m:t>2</m:t>
                              </m:r>
                            </m:sub>
                          </m:sSub>
                        </m:e>
                      </m:d>
                    </m:oMath>
                  </m:oMathPara>
                </a14:m>
                <a:endParaRPr lang="en-US" dirty="0"/>
              </a:p>
            </p:txBody>
          </p:sp>
        </mc:Choice>
        <mc:Fallback>
          <p:sp>
            <p:nvSpPr>
              <p:cNvPr id="4" name="Rectangle 3"/>
              <p:cNvSpPr>
                <a:spLocks noRot="1" noChangeAspect="1" noMove="1" noResize="1" noEditPoints="1" noAdjustHandles="1" noChangeArrowheads="1" noChangeShapeType="1" noTextEdit="1"/>
              </p:cNvSpPr>
              <p:nvPr/>
            </p:nvSpPr>
            <p:spPr>
              <a:xfrm>
                <a:off x="5598367" y="3357432"/>
                <a:ext cx="3070969" cy="461665"/>
              </a:xfrm>
              <a:prstGeom prst="rect">
                <a:avLst/>
              </a:prstGeom>
              <a:blipFill rotWithShape="0">
                <a:blip r:embed="rId3"/>
                <a:stretch>
                  <a:fillRect t="-2667" b="-14667"/>
                </a:stretch>
              </a:blipFill>
            </p:spPr>
            <p:txBody>
              <a:bodyPr/>
              <a:lstStyle/>
              <a:p>
                <a:r>
                  <a:rPr lang="en-US">
                    <a:noFill/>
                  </a:rPr>
                  <a:t> </a:t>
                </a:r>
              </a:p>
            </p:txBody>
          </p:sp>
        </mc:Fallback>
      </mc:AlternateContent>
      <p:sp>
        <p:nvSpPr>
          <p:cNvPr id="7" name="Rectangle 6"/>
          <p:cNvSpPr/>
          <p:nvPr/>
        </p:nvSpPr>
        <p:spPr>
          <a:xfrm>
            <a:off x="5398629" y="3764521"/>
            <a:ext cx="4236720" cy="2091855"/>
          </a:xfrm>
          <a:prstGeom prst="rect">
            <a:avLst/>
          </a:prstGeom>
        </p:spPr>
        <p:txBody>
          <a:bodyPr wrap="square">
            <a:spAutoFit/>
          </a:bodyPr>
          <a:lstStyle/>
          <a:p>
            <a:pPr marL="0" marR="0">
              <a:lnSpc>
                <a:spcPct val="115000"/>
              </a:lnSpc>
              <a:spcBef>
                <a:spcPts val="0"/>
              </a:spcBef>
              <a:spcAft>
                <a:spcPts val="1000"/>
              </a:spcAft>
            </a:pPr>
            <a:r>
              <a:rPr lang="en-US" sz="1400" dirty="0" smtClean="0">
                <a:latin typeface="Calibri" panose="020F0502020204030204" pitchFamily="34" charset="0"/>
                <a:ea typeface="Times New Roman" panose="02020603050405020304" pitchFamily="18" charset="0"/>
                <a:cs typeface="Times New Roman" panose="02020603050405020304" pitchFamily="18" charset="0"/>
              </a:rPr>
              <a:t>y</a:t>
            </a:r>
            <a:r>
              <a:rPr lang="en-US" sz="1400" baseline="-25000" dirty="0" smtClean="0">
                <a:latin typeface="Calibri" panose="020F0502020204030204" pitchFamily="34" charset="0"/>
                <a:ea typeface="Times New Roman" panose="02020603050405020304" pitchFamily="18" charset="0"/>
                <a:cs typeface="Times New Roman" panose="02020603050405020304" pitchFamily="18" charset="0"/>
              </a:rPr>
              <a:t>i</a:t>
            </a:r>
            <a:r>
              <a:rPr lang="en-US" sz="1400" dirty="0" smtClean="0">
                <a:latin typeface="Calibri" panose="020F0502020204030204" pitchFamily="34" charset="0"/>
                <a:ea typeface="Times New Roman" panose="02020603050405020304" pitchFamily="18" charset="0"/>
                <a:cs typeface="Times New Roman" panose="02020603050405020304" pitchFamily="18" charset="0"/>
              </a:rPr>
              <a:t>̂ </a:t>
            </a:r>
            <a:r>
              <a:rPr lang="en-US" sz="1400" dirty="0">
                <a:latin typeface="Calibri" panose="020F0502020204030204" pitchFamily="34" charset="0"/>
                <a:ea typeface="Times New Roman" panose="02020603050405020304" pitchFamily="18" charset="0"/>
                <a:cs typeface="Times New Roman" panose="02020603050405020304" pitchFamily="18" charset="0"/>
              </a:rPr>
              <a:t>= Estimated flow at the short record site</a:t>
            </a:r>
          </a:p>
          <a:p>
            <a:pPr marL="0" marR="0">
              <a:lnSpc>
                <a:spcPct val="115000"/>
              </a:lnSpc>
              <a:spcBef>
                <a:spcPts val="0"/>
              </a:spcBef>
              <a:spcAft>
                <a:spcPts val="1000"/>
              </a:spcAft>
            </a:pPr>
            <a:r>
              <a:rPr lang="en-US" sz="1400" dirty="0">
                <a:latin typeface="Calibri" panose="020F0502020204030204" pitchFamily="34" charset="0"/>
                <a:ea typeface="Times New Roman" panose="02020603050405020304" pitchFamily="18" charset="0"/>
                <a:cs typeface="Times New Roman" panose="02020603050405020304" pitchFamily="18" charset="0"/>
              </a:rPr>
              <a:t>a’ = Intercept of regression line</a:t>
            </a:r>
          </a:p>
          <a:p>
            <a:pPr marL="0" marR="0">
              <a:lnSpc>
                <a:spcPct val="115000"/>
              </a:lnSpc>
              <a:spcBef>
                <a:spcPts val="0"/>
              </a:spcBef>
              <a:spcAft>
                <a:spcPts val="1000"/>
              </a:spcAft>
            </a:pPr>
            <a:r>
              <a:rPr lang="en-US" sz="1400" dirty="0">
                <a:latin typeface="Calibri" panose="020F0502020204030204" pitchFamily="34" charset="0"/>
                <a:ea typeface="Times New Roman" panose="02020603050405020304" pitchFamily="18" charset="0"/>
                <a:cs typeface="Times New Roman" panose="02020603050405020304" pitchFamily="18" charset="0"/>
              </a:rPr>
              <a:t>b = Slope of regression line</a:t>
            </a:r>
          </a:p>
          <a:p>
            <a:pPr marL="0" marR="0">
              <a:lnSpc>
                <a:spcPct val="115000"/>
              </a:lnSpc>
              <a:spcBef>
                <a:spcPts val="0"/>
              </a:spcBef>
              <a:spcAft>
                <a:spcPts val="1000"/>
              </a:spcAft>
            </a:pPr>
            <a:r>
              <a:rPr lang="en-US" sz="1400" dirty="0">
                <a:latin typeface="Calibri" panose="020F0502020204030204" pitchFamily="34" charset="0"/>
                <a:ea typeface="Times New Roman" panose="02020603050405020304" pitchFamily="18" charset="0"/>
                <a:cs typeface="Times New Roman" panose="02020603050405020304" pitchFamily="18" charset="0"/>
              </a:rPr>
              <a:t>x</a:t>
            </a:r>
            <a:r>
              <a:rPr lang="en-US" sz="1400" baseline="-25000" dirty="0">
                <a:latin typeface="Calibri" panose="020F0502020204030204" pitchFamily="34" charset="0"/>
                <a:ea typeface="Times New Roman" panose="02020603050405020304" pitchFamily="18" charset="0"/>
                <a:cs typeface="Times New Roman" panose="02020603050405020304" pitchFamily="18" charset="0"/>
              </a:rPr>
              <a:t>i</a:t>
            </a:r>
            <a:r>
              <a:rPr lang="en-US" sz="1400" dirty="0">
                <a:latin typeface="Calibri" panose="020F0502020204030204" pitchFamily="34" charset="0"/>
                <a:ea typeface="Times New Roman" panose="02020603050405020304" pitchFamily="18" charset="0"/>
                <a:cs typeface="Times New Roman" panose="02020603050405020304" pitchFamily="18" charset="0"/>
              </a:rPr>
              <a:t> = Observed flow at long term site in year “i” </a:t>
            </a:r>
          </a:p>
          <a:p>
            <a:pPr marL="0" marR="0">
              <a:lnSpc>
                <a:spcPct val="115000"/>
              </a:lnSpc>
              <a:spcBef>
                <a:spcPts val="0"/>
              </a:spcBef>
              <a:spcAft>
                <a:spcPts val="1000"/>
              </a:spcAft>
            </a:pPr>
            <a:r>
              <a:rPr lang="en-US" sz="1400" dirty="0">
                <a:latin typeface="Calibri" panose="020F0502020204030204" pitchFamily="34" charset="0"/>
                <a:ea typeface="Times New Roman" panose="02020603050405020304" pitchFamily="18" charset="0"/>
                <a:cs typeface="Times New Roman" panose="02020603050405020304" pitchFamily="18" charset="0"/>
              </a:rPr>
              <a:t>x ̅</a:t>
            </a:r>
            <a:r>
              <a:rPr lang="en-US" sz="1400" baseline="-25000" dirty="0">
                <a:latin typeface="Calibri" panose="020F0502020204030204" pitchFamily="34" charset="0"/>
                <a:ea typeface="Times New Roman" panose="02020603050405020304" pitchFamily="18" charset="0"/>
                <a:cs typeface="Times New Roman" panose="02020603050405020304" pitchFamily="18" charset="0"/>
              </a:rPr>
              <a:t>2</a:t>
            </a:r>
            <a:r>
              <a:rPr lang="en-US" sz="1400" dirty="0">
                <a:latin typeface="Calibri" panose="020F0502020204030204" pitchFamily="34" charset="0"/>
                <a:ea typeface="Times New Roman" panose="02020603050405020304" pitchFamily="18" charset="0"/>
                <a:cs typeface="Times New Roman" panose="02020603050405020304" pitchFamily="18" charset="0"/>
              </a:rPr>
              <a:t> = Mean of the long term station for the non-overlapping period</a:t>
            </a:r>
            <a:endParaRPr lang="en-US" sz="1400" dirty="0">
              <a:effectLst/>
              <a:latin typeface="Calibri" panose="020F0502020204030204" pitchFamily="34" charset="0"/>
              <a:ea typeface="Times New Roman" panose="02020603050405020304" pitchFamily="18" charset="0"/>
              <a:cs typeface="Times New Roman" panose="02020603050405020304" pitchFamily="18" charset="0"/>
            </a:endParaRPr>
          </a:p>
        </p:txBody>
      </p:sp>
      <p:pic>
        <p:nvPicPr>
          <p:cNvPr id="8" name="Picture 7"/>
          <p:cNvPicPr>
            <a:picLocks noChangeAspect="1"/>
          </p:cNvPicPr>
          <p:nvPr/>
        </p:nvPicPr>
        <p:blipFill rotWithShape="1">
          <a:blip r:embed="rId4"/>
          <a:srcRect b="1529"/>
          <a:stretch/>
        </p:blipFill>
        <p:spPr>
          <a:xfrm>
            <a:off x="5757613" y="274638"/>
            <a:ext cx="2652609" cy="296527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12683740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980" y="182245"/>
            <a:ext cx="8382000" cy="806451"/>
          </a:xfrm>
        </p:spPr>
        <p:txBody>
          <a:bodyPr/>
          <a:lstStyle/>
          <a:p>
            <a:r>
              <a:rPr lang="en-US" dirty="0" smtClean="0"/>
              <a:t>Synthetic Event Analysis: </a:t>
            </a:r>
            <a:br>
              <a:rPr lang="en-US" dirty="0" smtClean="0"/>
            </a:br>
            <a:r>
              <a:rPr lang="en-US" sz="2000" dirty="0" smtClean="0"/>
              <a:t>Step 1 Unregulated Volume Frequency analysis</a:t>
            </a:r>
            <a:endParaRPr lang="en-US" sz="2000" dirty="0"/>
          </a:p>
        </p:txBody>
      </p:sp>
      <p:sp>
        <p:nvSpPr>
          <p:cNvPr id="3" name="Content Placeholder 2"/>
          <p:cNvSpPr>
            <a:spLocks noGrp="1"/>
          </p:cNvSpPr>
          <p:nvPr>
            <p:ph idx="1"/>
          </p:nvPr>
        </p:nvSpPr>
        <p:spPr>
          <a:xfrm>
            <a:off x="220980" y="1035051"/>
            <a:ext cx="3749040" cy="3780789"/>
          </a:xfrm>
        </p:spPr>
        <p:txBody>
          <a:bodyPr numCol="1"/>
          <a:lstStyle/>
          <a:p>
            <a:pPr marL="342900" indent="-342900">
              <a:buFont typeface="Arial" panose="020B0604020202020204" pitchFamily="34" charset="0"/>
              <a:buChar char="•"/>
            </a:pPr>
            <a:r>
              <a:rPr lang="en-US" sz="2000" dirty="0" smtClean="0"/>
              <a:t>Define Unregulated Daily Flow Record </a:t>
            </a:r>
          </a:p>
          <a:p>
            <a:pPr marL="342900" indent="-342900">
              <a:buFont typeface="Arial" panose="020B0604020202020204" pitchFamily="34" charset="0"/>
              <a:buChar char="•"/>
            </a:pPr>
            <a:r>
              <a:rPr lang="en-US" sz="2000" dirty="0" smtClean="0"/>
              <a:t>Carryout Unregulated Volume Frequency Analysis</a:t>
            </a:r>
          </a:p>
          <a:p>
            <a:pPr marL="342900" indent="-342900">
              <a:buFont typeface="Arial" panose="020B0604020202020204" pitchFamily="34" charset="0"/>
              <a:buChar char="•"/>
            </a:pPr>
            <a:r>
              <a:rPr lang="en-US" sz="2000" dirty="0" smtClean="0"/>
              <a:t>Apply Statistical Frequency Analysis</a:t>
            </a:r>
          </a:p>
          <a:p>
            <a:pPr marL="857250" lvl="1" indent="-342900">
              <a:buFont typeface="Wingdings" panose="05000000000000000000" pitchFamily="2" charset="2"/>
              <a:buChar char="§"/>
            </a:pPr>
            <a:r>
              <a:rPr lang="en-US" sz="1800" dirty="0" smtClean="0"/>
              <a:t>Log Pearson Type III</a:t>
            </a:r>
          </a:p>
          <a:p>
            <a:pPr marL="857250" lvl="1" indent="-342900">
              <a:buFont typeface="Wingdings" panose="05000000000000000000" pitchFamily="2" charset="2"/>
              <a:buChar char="§"/>
            </a:pPr>
            <a:r>
              <a:rPr lang="en-US" sz="1800" dirty="0" smtClean="0"/>
              <a:t>Expected Moments Algorithm </a:t>
            </a:r>
          </a:p>
          <a:p>
            <a:pPr marL="342900" indent="-342900">
              <a:buFont typeface="Wingdings" panose="05000000000000000000" pitchFamily="2" charset="2"/>
              <a:buChar char="§"/>
            </a:pPr>
            <a:r>
              <a:rPr lang="en-US" sz="1800" dirty="0" smtClean="0"/>
              <a:t>HEC-SSP v. 2.1 Volume Frequency Editor</a:t>
            </a:r>
            <a:endParaRPr lang="en-US" sz="1800" dirty="0"/>
          </a:p>
        </p:txBody>
      </p:sp>
      <p:sp>
        <p:nvSpPr>
          <p:cNvPr id="5" name="Slide Number Placeholder 4"/>
          <p:cNvSpPr>
            <a:spLocks noGrp="1"/>
          </p:cNvSpPr>
          <p:nvPr>
            <p:ph type="sldNum" sz="quarter" idx="11"/>
          </p:nvPr>
        </p:nvSpPr>
        <p:spPr/>
        <p:txBody>
          <a:bodyPr/>
          <a:lstStyle/>
          <a:p>
            <a:fld id="{9A257827-C34C-4251-B995-96C9C233CCC8}" type="slidenum">
              <a:rPr lang="en-US" smtClean="0"/>
              <a:pPr/>
              <a:t>7</a:t>
            </a:fld>
            <a:endParaRPr lang="en-US" dirty="0"/>
          </a:p>
        </p:txBody>
      </p:sp>
      <p:pic>
        <p:nvPicPr>
          <p:cNvPr id="6" name="Picture 2"/>
          <p:cNvPicPr>
            <a:picLocks noChangeAspect="1" noChangeArrowheads="1"/>
          </p:cNvPicPr>
          <p:nvPr/>
        </p:nvPicPr>
        <p:blipFill>
          <a:blip r:embed="rId3" cstate="print"/>
          <a:srcRect l="2692"/>
          <a:stretch>
            <a:fillRect/>
          </a:stretch>
        </p:blipFill>
        <p:spPr bwMode="auto">
          <a:xfrm>
            <a:off x="4260715" y="1002826"/>
            <a:ext cx="4470867" cy="4315936"/>
          </a:xfrm>
          <a:prstGeom prst="rect">
            <a:avLst/>
          </a:prstGeom>
          <a:noFill/>
          <a:ln w="9525">
            <a:solidFill>
              <a:schemeClr val="tx1"/>
            </a:solidFill>
            <a:miter lim="800000"/>
            <a:headEnd/>
            <a:tailEnd/>
          </a:ln>
        </p:spPr>
      </p:pic>
      <p:pic>
        <p:nvPicPr>
          <p:cNvPr id="7" name="Picture 4"/>
          <p:cNvPicPr>
            <a:picLocks noChangeAspect="1" noChangeArrowheads="1"/>
          </p:cNvPicPr>
          <p:nvPr/>
        </p:nvPicPr>
        <p:blipFill rotWithShape="1">
          <a:blip r:embed="rId4" cstate="print"/>
          <a:srcRect t="13386"/>
          <a:stretch/>
        </p:blipFill>
        <p:spPr bwMode="auto">
          <a:xfrm>
            <a:off x="3628384" y="4271646"/>
            <a:ext cx="4066837" cy="1184273"/>
          </a:xfrm>
          <a:prstGeom prst="rect">
            <a:avLst/>
          </a:prstGeom>
          <a:noFill/>
          <a:ln w="9525">
            <a:noFill/>
            <a:miter lim="800000"/>
            <a:headEnd/>
            <a:tailEnd/>
          </a:ln>
        </p:spPr>
      </p:pic>
      <p:sp>
        <p:nvSpPr>
          <p:cNvPr id="10" name="Line Callout 3 9"/>
          <p:cNvSpPr/>
          <p:nvPr/>
        </p:nvSpPr>
        <p:spPr>
          <a:xfrm flipH="1">
            <a:off x="982980" y="4667885"/>
            <a:ext cx="2024579" cy="525780"/>
          </a:xfrm>
          <a:prstGeom prst="borderCallout3">
            <a:avLst>
              <a:gd name="adj1" fmla="val 20199"/>
              <a:gd name="adj2" fmla="val -115249"/>
              <a:gd name="adj3" fmla="val 76721"/>
              <a:gd name="adj4" fmla="val -31124"/>
              <a:gd name="adj5" fmla="val 37682"/>
              <a:gd name="adj6" fmla="val -16007"/>
              <a:gd name="adj7" fmla="val 4267"/>
              <a:gd name="adj8" fmla="val -3435"/>
            </a:avLst>
          </a:prstGeom>
          <a:solidFill>
            <a:srgbClr val="3F4339">
              <a:alpha val="89000"/>
            </a:srgbClr>
          </a:solidFill>
          <a:ln>
            <a:solidFill>
              <a:schemeClr val="tx1">
                <a:lumMod val="85000"/>
                <a:lumOff val="15000"/>
              </a:schemeClr>
            </a:solidFill>
            <a:headEnd type="triangle"/>
            <a:tailEnd type="none"/>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solidFill>
                  <a:schemeClr val="tx2"/>
                </a:solidFill>
              </a:rPr>
              <a:t>3-Day 10% Volume 3 x 19,862 – 59,586 sfd</a:t>
            </a:r>
            <a:endParaRPr lang="en-US" sz="1400" dirty="0">
              <a:solidFill>
                <a:schemeClr val="tx2"/>
              </a:solidFill>
            </a:endParaRPr>
          </a:p>
        </p:txBody>
      </p:sp>
      <p:sp>
        <p:nvSpPr>
          <p:cNvPr id="11" name="Rectangle 10"/>
          <p:cNvSpPr/>
          <p:nvPr/>
        </p:nvSpPr>
        <p:spPr>
          <a:xfrm>
            <a:off x="5349240" y="4686300"/>
            <a:ext cx="335280" cy="129540"/>
          </a:xfrm>
          <a:prstGeom prst="rect">
            <a:avLst/>
          </a:prstGeom>
          <a:solidFill>
            <a:srgbClr val="3F4339">
              <a:alpha val="31000"/>
            </a:srgbClr>
          </a:solidFill>
          <a:ln>
            <a:solidFill>
              <a:schemeClr val="tx1">
                <a:lumMod val="85000"/>
                <a:lumOff val="1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53090512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Synthetic Event Analysis: </a:t>
            </a:r>
            <a:br>
              <a:rPr lang="en-US" dirty="0"/>
            </a:br>
            <a:r>
              <a:rPr lang="en-US" sz="2000" dirty="0"/>
              <a:t>Step 1 Unregulated Volume Frequency analysis</a:t>
            </a:r>
          </a:p>
        </p:txBody>
      </p:sp>
      <p:sp>
        <p:nvSpPr>
          <p:cNvPr id="5" name="Slide Number Placeholder 4"/>
          <p:cNvSpPr>
            <a:spLocks noGrp="1"/>
          </p:cNvSpPr>
          <p:nvPr>
            <p:ph type="sldNum" sz="quarter" idx="11"/>
          </p:nvPr>
        </p:nvSpPr>
        <p:spPr/>
        <p:txBody>
          <a:bodyPr/>
          <a:lstStyle/>
          <a:p>
            <a:fld id="{9A257827-C34C-4251-B995-96C9C233CCC8}" type="slidenum">
              <a:rPr lang="en-US" smtClean="0"/>
              <a:pPr/>
              <a:t>8</a:t>
            </a:fld>
            <a:endParaRPr lang="en-US" dirty="0"/>
          </a:p>
        </p:txBody>
      </p:sp>
      <p:pic>
        <p:nvPicPr>
          <p:cNvPr id="6" name="Picture 5"/>
          <p:cNvPicPr>
            <a:picLocks noChangeAspect="1"/>
          </p:cNvPicPr>
          <p:nvPr/>
        </p:nvPicPr>
        <p:blipFill>
          <a:blip r:embed="rId3"/>
          <a:stretch>
            <a:fillRect/>
          </a:stretch>
        </p:blipFill>
        <p:spPr>
          <a:xfrm>
            <a:off x="282607" y="1186801"/>
            <a:ext cx="6166652" cy="3673475"/>
          </a:xfrm>
          <a:prstGeom prst="rect">
            <a:avLst/>
          </a:prstGeom>
        </p:spPr>
      </p:pic>
      <p:sp>
        <p:nvSpPr>
          <p:cNvPr id="7" name="Rectangle 6"/>
          <p:cNvSpPr/>
          <p:nvPr/>
        </p:nvSpPr>
        <p:spPr>
          <a:xfrm>
            <a:off x="358140" y="2522220"/>
            <a:ext cx="723900" cy="175260"/>
          </a:xfrm>
          <a:prstGeom prst="rect">
            <a:avLst/>
          </a:prstGeom>
          <a:solidFill>
            <a:schemeClr val="accent4">
              <a:lumMod val="20000"/>
              <a:lumOff val="80000"/>
              <a:alpha val="41000"/>
            </a:schemeClr>
          </a:solidFill>
          <a:ln>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2" name="Line Callout 2 11"/>
          <p:cNvSpPr/>
          <p:nvPr/>
        </p:nvSpPr>
        <p:spPr>
          <a:xfrm>
            <a:off x="415386" y="4869719"/>
            <a:ext cx="1025930" cy="855854"/>
          </a:xfrm>
          <a:prstGeom prst="borderCallout2">
            <a:avLst>
              <a:gd name="adj1" fmla="val 17567"/>
              <a:gd name="adj2" fmla="val 362"/>
              <a:gd name="adj3" fmla="val 17776"/>
              <a:gd name="adj4" fmla="val -9905"/>
              <a:gd name="adj5" fmla="val -225093"/>
              <a:gd name="adj6" fmla="val -9316"/>
            </a:avLst>
          </a:prstGeom>
          <a:solidFill>
            <a:srgbClr val="3F4339">
              <a:alpha val="89000"/>
            </a:srgbClr>
          </a:solidFill>
          <a:ln w="22225">
            <a:solidFill>
              <a:schemeClr val="tx1"/>
            </a:solidFill>
            <a:headEnd type="none"/>
            <a:tailEnd type="triangle"/>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smtClean="0">
                <a:solidFill>
                  <a:schemeClr val="tx2"/>
                </a:solidFill>
              </a:rPr>
              <a:t>Input Unregulated Daily Flow Dataset</a:t>
            </a:r>
            <a:endParaRPr lang="en-US" sz="1100" dirty="0">
              <a:solidFill>
                <a:schemeClr val="tx2"/>
              </a:solidFill>
            </a:endParaRPr>
          </a:p>
        </p:txBody>
      </p:sp>
      <p:grpSp>
        <p:nvGrpSpPr>
          <p:cNvPr id="16" name="Group 15"/>
          <p:cNvGrpSpPr/>
          <p:nvPr/>
        </p:nvGrpSpPr>
        <p:grpSpPr>
          <a:xfrm>
            <a:off x="2232979" y="2144687"/>
            <a:ext cx="6225220" cy="1570760"/>
            <a:chOff x="2232979" y="2144687"/>
            <a:chExt cx="6225220" cy="1570760"/>
          </a:xfrm>
        </p:grpSpPr>
        <p:grpSp>
          <p:nvGrpSpPr>
            <p:cNvPr id="4" name="Group 3"/>
            <p:cNvGrpSpPr/>
            <p:nvPr/>
          </p:nvGrpSpPr>
          <p:grpSpPr>
            <a:xfrm>
              <a:off x="2232979" y="2144687"/>
              <a:ext cx="6225220" cy="1570760"/>
              <a:chOff x="2232979" y="2144687"/>
              <a:chExt cx="6225220" cy="1570760"/>
            </a:xfrm>
          </p:grpSpPr>
          <p:pic>
            <p:nvPicPr>
              <p:cNvPr id="11" name="Picture 10"/>
              <p:cNvPicPr>
                <a:picLocks noChangeAspect="1"/>
              </p:cNvPicPr>
              <p:nvPr/>
            </p:nvPicPr>
            <p:blipFill>
              <a:blip r:embed="rId4"/>
              <a:stretch>
                <a:fillRect/>
              </a:stretch>
            </p:blipFill>
            <p:spPr>
              <a:xfrm>
                <a:off x="5920421" y="2606992"/>
                <a:ext cx="2537778" cy="1108455"/>
              </a:xfrm>
              <a:prstGeom prst="rect">
                <a:avLst/>
              </a:prstGeom>
              <a:ln w="12700" cap="sq">
                <a:solidFill>
                  <a:srgbClr val="000000"/>
                </a:solidFill>
                <a:prstDash val="solid"/>
                <a:miter lim="800000"/>
              </a:ln>
              <a:effectLst>
                <a:outerShdw blurRad="50800" dist="38100" dir="2700000" algn="tl" rotWithShape="0">
                  <a:srgbClr val="000000">
                    <a:alpha val="43000"/>
                  </a:srgbClr>
                </a:outerShdw>
              </a:effectLst>
            </p:spPr>
          </p:pic>
          <p:cxnSp>
            <p:nvCxnSpPr>
              <p:cNvPr id="18" name="Elbow Connector 17"/>
              <p:cNvCxnSpPr>
                <a:stCxn id="11" idx="0"/>
              </p:cNvCxnSpPr>
              <p:nvPr/>
            </p:nvCxnSpPr>
            <p:spPr>
              <a:xfrm rot="16200000" flipV="1">
                <a:off x="4479992" y="-102326"/>
                <a:ext cx="462305" cy="4956332"/>
              </a:xfrm>
              <a:prstGeom prst="bentConnector2">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34" name="TextBox 33"/>
            <p:cNvSpPr txBox="1"/>
            <p:nvPr/>
          </p:nvSpPr>
          <p:spPr>
            <a:xfrm>
              <a:off x="6402714" y="2829667"/>
              <a:ext cx="1158239" cy="276999"/>
            </a:xfrm>
            <a:prstGeom prst="rect">
              <a:avLst/>
            </a:prstGeom>
            <a:noFill/>
          </p:spPr>
          <p:txBody>
            <a:bodyPr wrap="square" rtlCol="0">
              <a:spAutoFit/>
            </a:bodyPr>
            <a:lstStyle/>
            <a:p>
              <a:r>
                <a:rPr lang="en-US" sz="1200" dirty="0" smtClean="0"/>
                <a:t>Statistics Tab</a:t>
              </a:r>
              <a:endParaRPr lang="en-US" sz="1200" dirty="0"/>
            </a:p>
          </p:txBody>
        </p:sp>
      </p:grpSp>
      <p:grpSp>
        <p:nvGrpSpPr>
          <p:cNvPr id="17" name="Group 16"/>
          <p:cNvGrpSpPr/>
          <p:nvPr/>
        </p:nvGrpSpPr>
        <p:grpSpPr>
          <a:xfrm>
            <a:off x="2020487" y="1009452"/>
            <a:ext cx="6966547" cy="971142"/>
            <a:chOff x="2020487" y="1009452"/>
            <a:chExt cx="6966547" cy="971142"/>
          </a:xfrm>
        </p:grpSpPr>
        <p:grpSp>
          <p:nvGrpSpPr>
            <p:cNvPr id="3" name="Group 2"/>
            <p:cNvGrpSpPr/>
            <p:nvPr/>
          </p:nvGrpSpPr>
          <p:grpSpPr>
            <a:xfrm>
              <a:off x="2020487" y="1036233"/>
              <a:ext cx="6666313" cy="944361"/>
              <a:chOff x="2065020" y="1042403"/>
              <a:chExt cx="6666313" cy="944361"/>
            </a:xfrm>
          </p:grpSpPr>
          <p:pic>
            <p:nvPicPr>
              <p:cNvPr id="10" name="Picture 9"/>
              <p:cNvPicPr>
                <a:picLocks noChangeAspect="1"/>
              </p:cNvPicPr>
              <p:nvPr/>
            </p:nvPicPr>
            <p:blipFill rotWithShape="1">
              <a:blip r:embed="rId5"/>
              <a:srcRect l="916" b="61455"/>
              <a:stretch/>
            </p:blipFill>
            <p:spPr>
              <a:xfrm>
                <a:off x="5647456" y="1042403"/>
                <a:ext cx="3083877" cy="933211"/>
              </a:xfrm>
              <a:prstGeom prst="rect">
                <a:avLst/>
              </a:prstGeom>
              <a:ln w="12700" cap="sq">
                <a:solidFill>
                  <a:srgbClr val="000000"/>
                </a:solidFill>
                <a:prstDash val="solid"/>
                <a:miter lim="800000"/>
              </a:ln>
              <a:effectLst>
                <a:outerShdw blurRad="50800" dist="38100" dir="2700000" algn="tl" rotWithShape="0">
                  <a:srgbClr val="000000">
                    <a:alpha val="43000"/>
                  </a:srgbClr>
                </a:outerShdw>
              </a:effectLst>
            </p:spPr>
          </p:pic>
          <p:cxnSp>
            <p:nvCxnSpPr>
              <p:cNvPr id="14" name="Elbow Connector 13"/>
              <p:cNvCxnSpPr/>
              <p:nvPr/>
            </p:nvCxnSpPr>
            <p:spPr>
              <a:xfrm rot="10800000" flipV="1">
                <a:off x="2065020" y="1660225"/>
                <a:ext cx="3582436" cy="326539"/>
              </a:xfrm>
              <a:prstGeom prst="bentConnector3">
                <a:avLst>
                  <a:gd name="adj1" fmla="val 50000"/>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35" name="TextBox 34"/>
            <p:cNvSpPr txBox="1"/>
            <p:nvPr/>
          </p:nvSpPr>
          <p:spPr>
            <a:xfrm>
              <a:off x="7189310" y="1009452"/>
              <a:ext cx="1797724" cy="276999"/>
            </a:xfrm>
            <a:prstGeom prst="rect">
              <a:avLst/>
            </a:prstGeom>
            <a:noFill/>
          </p:spPr>
          <p:txBody>
            <a:bodyPr wrap="square" rtlCol="0">
              <a:spAutoFit/>
            </a:bodyPr>
            <a:lstStyle/>
            <a:p>
              <a:r>
                <a:rPr lang="en-US" sz="1200" dirty="0" smtClean="0"/>
                <a:t>Duration Table</a:t>
              </a:r>
              <a:endParaRPr lang="en-US" sz="1200" dirty="0"/>
            </a:p>
          </p:txBody>
        </p:sp>
      </p:grpSp>
      <p:grpSp>
        <p:nvGrpSpPr>
          <p:cNvPr id="15" name="Group 14"/>
          <p:cNvGrpSpPr/>
          <p:nvPr/>
        </p:nvGrpSpPr>
        <p:grpSpPr>
          <a:xfrm>
            <a:off x="1699442" y="2134487"/>
            <a:ext cx="7768356" cy="3664066"/>
            <a:chOff x="1699442" y="2134487"/>
            <a:chExt cx="7768356" cy="3664066"/>
          </a:xfrm>
        </p:grpSpPr>
        <p:grpSp>
          <p:nvGrpSpPr>
            <p:cNvPr id="8" name="Group 7"/>
            <p:cNvGrpSpPr/>
            <p:nvPr/>
          </p:nvGrpSpPr>
          <p:grpSpPr>
            <a:xfrm>
              <a:off x="1699442" y="2134487"/>
              <a:ext cx="6987358" cy="3664066"/>
              <a:chOff x="1729603" y="2036593"/>
              <a:chExt cx="6987358" cy="3664066"/>
            </a:xfrm>
          </p:grpSpPr>
          <p:cxnSp>
            <p:nvCxnSpPr>
              <p:cNvPr id="29" name="Elbow Connector 28"/>
              <p:cNvCxnSpPr>
                <a:stCxn id="38" idx="1"/>
              </p:cNvCxnSpPr>
              <p:nvPr/>
            </p:nvCxnSpPr>
            <p:spPr>
              <a:xfrm rot="10800000">
                <a:off x="1729603" y="2036593"/>
                <a:ext cx="2710716" cy="3202842"/>
              </a:xfrm>
              <a:prstGeom prst="bentConnector2">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38" name="Picture 37"/>
              <p:cNvPicPr>
                <a:picLocks noChangeAspect="1"/>
              </p:cNvPicPr>
              <p:nvPr/>
            </p:nvPicPr>
            <p:blipFill rotWithShape="1">
              <a:blip r:embed="rId6"/>
              <a:srcRect t="33564"/>
              <a:stretch/>
            </p:blipFill>
            <p:spPr>
              <a:xfrm>
                <a:off x="4440319" y="4778211"/>
                <a:ext cx="4276642" cy="922448"/>
              </a:xfrm>
              <a:prstGeom prst="rect">
                <a:avLst/>
              </a:prstGeom>
              <a:ln w="12700" cap="sq">
                <a:solidFill>
                  <a:srgbClr val="000000"/>
                </a:solidFill>
                <a:prstDash val="solid"/>
                <a:miter lim="800000"/>
              </a:ln>
              <a:effectLst>
                <a:outerShdw blurRad="50800" dist="38100" dir="2700000" algn="tl" rotWithShape="0">
                  <a:srgbClr val="000000">
                    <a:alpha val="43000"/>
                  </a:srgbClr>
                </a:outerShdw>
              </a:effectLst>
            </p:spPr>
          </p:pic>
        </p:grpSp>
        <p:sp>
          <p:nvSpPr>
            <p:cNvPr id="36" name="TextBox 35"/>
            <p:cNvSpPr txBox="1"/>
            <p:nvPr/>
          </p:nvSpPr>
          <p:spPr>
            <a:xfrm>
              <a:off x="7670074" y="4836236"/>
              <a:ext cx="1797724" cy="276999"/>
            </a:xfrm>
            <a:prstGeom prst="rect">
              <a:avLst/>
            </a:prstGeom>
            <a:noFill/>
          </p:spPr>
          <p:txBody>
            <a:bodyPr wrap="square" rtlCol="0">
              <a:spAutoFit/>
            </a:bodyPr>
            <a:lstStyle/>
            <a:p>
              <a:r>
                <a:rPr lang="en-US" sz="1200" dirty="0" smtClean="0"/>
                <a:t>Options Tab</a:t>
              </a:r>
              <a:endParaRPr lang="en-US" sz="1200" dirty="0"/>
            </a:p>
          </p:txBody>
        </p:sp>
      </p:grpSp>
      <p:grpSp>
        <p:nvGrpSpPr>
          <p:cNvPr id="13" name="Group 12"/>
          <p:cNvGrpSpPr/>
          <p:nvPr/>
        </p:nvGrpSpPr>
        <p:grpSpPr>
          <a:xfrm>
            <a:off x="335005" y="2122638"/>
            <a:ext cx="5666126" cy="4482469"/>
            <a:chOff x="335005" y="2122638"/>
            <a:chExt cx="5666126" cy="4482469"/>
          </a:xfrm>
        </p:grpSpPr>
        <p:grpSp>
          <p:nvGrpSpPr>
            <p:cNvPr id="9" name="Group 8"/>
            <p:cNvGrpSpPr/>
            <p:nvPr/>
          </p:nvGrpSpPr>
          <p:grpSpPr>
            <a:xfrm>
              <a:off x="335005" y="2122638"/>
              <a:ext cx="5666126" cy="4482469"/>
              <a:chOff x="304800" y="2060659"/>
              <a:chExt cx="5666126" cy="4482469"/>
            </a:xfrm>
          </p:grpSpPr>
          <p:pic>
            <p:nvPicPr>
              <p:cNvPr id="43" name="Picture 42"/>
              <p:cNvPicPr>
                <a:picLocks noChangeAspect="1"/>
              </p:cNvPicPr>
              <p:nvPr/>
            </p:nvPicPr>
            <p:blipFill rotWithShape="1">
              <a:blip r:embed="rId7"/>
              <a:srcRect r="19357"/>
              <a:stretch/>
            </p:blipFill>
            <p:spPr>
              <a:xfrm>
                <a:off x="304800" y="5750486"/>
                <a:ext cx="5666126" cy="792642"/>
              </a:xfrm>
              <a:prstGeom prst="rect">
                <a:avLst/>
              </a:prstGeom>
              <a:ln w="12700" cap="sq">
                <a:solidFill>
                  <a:srgbClr val="000000"/>
                </a:solidFill>
                <a:prstDash val="solid"/>
                <a:miter lim="800000"/>
              </a:ln>
              <a:effectLst>
                <a:outerShdw blurRad="50800" dist="38100" dir="2700000" algn="tl" rotWithShape="0">
                  <a:srgbClr val="000000">
                    <a:alpha val="43000"/>
                  </a:srgbClr>
                </a:outerShdw>
              </a:effectLst>
            </p:spPr>
          </p:pic>
          <p:cxnSp>
            <p:nvCxnSpPr>
              <p:cNvPr id="27" name="Elbow Connector 26"/>
              <p:cNvCxnSpPr/>
              <p:nvPr/>
            </p:nvCxnSpPr>
            <p:spPr>
              <a:xfrm rot="16200000" flipV="1">
                <a:off x="-317074" y="3819050"/>
                <a:ext cx="3689829" cy="173048"/>
              </a:xfrm>
              <a:prstGeom prst="bentConnector3">
                <a:avLst>
                  <a:gd name="adj1" fmla="val 50000"/>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37" name="TextBox 36"/>
            <p:cNvSpPr txBox="1"/>
            <p:nvPr/>
          </p:nvSpPr>
          <p:spPr>
            <a:xfrm>
              <a:off x="3444538" y="5958359"/>
              <a:ext cx="1797724" cy="276999"/>
            </a:xfrm>
            <a:prstGeom prst="rect">
              <a:avLst/>
            </a:prstGeom>
            <a:noFill/>
          </p:spPr>
          <p:txBody>
            <a:bodyPr wrap="square" rtlCol="0">
              <a:spAutoFit/>
            </a:bodyPr>
            <a:lstStyle/>
            <a:p>
              <a:r>
                <a:rPr lang="en-US" sz="1200" dirty="0" smtClean="0"/>
                <a:t>General Tab</a:t>
              </a:r>
              <a:endParaRPr lang="en-US" sz="1200" dirty="0"/>
            </a:p>
          </p:txBody>
        </p:sp>
      </p:grpSp>
    </p:spTree>
    <p:extLst>
      <p:ext uri="{BB962C8B-B14F-4D97-AF65-F5344CB8AC3E}">
        <p14:creationId xmlns:p14="http://schemas.microsoft.com/office/powerpoint/2010/main" val="10511995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500" fill="hold"/>
                                        <p:tgtEl>
                                          <p:spTgt spid="12"/>
                                        </p:tgtEl>
                                        <p:attrNameLst>
                                          <p:attrName>ppt_x</p:attrName>
                                        </p:attrNameLst>
                                      </p:cBhvr>
                                      <p:tavLst>
                                        <p:tav tm="0">
                                          <p:val>
                                            <p:strVal val="#ppt_x"/>
                                          </p:val>
                                        </p:tav>
                                        <p:tav tm="100000">
                                          <p:val>
                                            <p:strVal val="#ppt_x"/>
                                          </p:val>
                                        </p:tav>
                                      </p:tavLst>
                                    </p:anim>
                                    <p:anim calcmode="lin" valueType="num">
                                      <p:cBhvr additive="base">
                                        <p:cTn id="1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ppt_x"/>
                                          </p:val>
                                        </p:tav>
                                        <p:tav tm="100000">
                                          <p:val>
                                            <p:strVal val="#ppt_x"/>
                                          </p:val>
                                        </p:tav>
                                      </p:tavLst>
                                    </p:anim>
                                    <p:anim calcmode="lin" valueType="num">
                                      <p:cBhvr additive="base">
                                        <p:cTn id="20"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additive="base">
                                        <p:cTn id="25" dur="500" fill="hold"/>
                                        <p:tgtEl>
                                          <p:spTgt spid="15"/>
                                        </p:tgtEl>
                                        <p:attrNameLst>
                                          <p:attrName>ppt_x</p:attrName>
                                        </p:attrNameLst>
                                      </p:cBhvr>
                                      <p:tavLst>
                                        <p:tav tm="0">
                                          <p:val>
                                            <p:strVal val="#ppt_x"/>
                                          </p:val>
                                        </p:tav>
                                        <p:tav tm="100000">
                                          <p:val>
                                            <p:strVal val="#ppt_x"/>
                                          </p:val>
                                        </p:tav>
                                      </p:tavLst>
                                    </p:anim>
                                    <p:anim calcmode="lin" valueType="num">
                                      <p:cBhvr additive="base">
                                        <p:cTn id="26"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500" fill="hold"/>
                                        <p:tgtEl>
                                          <p:spTgt spid="16"/>
                                        </p:tgtEl>
                                        <p:attrNameLst>
                                          <p:attrName>ppt_x</p:attrName>
                                        </p:attrNameLst>
                                      </p:cBhvr>
                                      <p:tavLst>
                                        <p:tav tm="0">
                                          <p:val>
                                            <p:strVal val="#ppt_x"/>
                                          </p:val>
                                        </p:tav>
                                        <p:tav tm="100000">
                                          <p:val>
                                            <p:strVal val="#ppt_x"/>
                                          </p:val>
                                        </p:tav>
                                      </p:tavLst>
                                    </p:anim>
                                    <p:anim calcmode="lin" valueType="num">
                                      <p:cBhvr additive="base">
                                        <p:cTn id="32"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additive="base">
                                        <p:cTn id="37" dur="500" fill="hold"/>
                                        <p:tgtEl>
                                          <p:spTgt spid="17"/>
                                        </p:tgtEl>
                                        <p:attrNameLst>
                                          <p:attrName>ppt_x</p:attrName>
                                        </p:attrNameLst>
                                      </p:cBhvr>
                                      <p:tavLst>
                                        <p:tav tm="0">
                                          <p:val>
                                            <p:strVal val="#ppt_x"/>
                                          </p:val>
                                        </p:tav>
                                        <p:tav tm="100000">
                                          <p:val>
                                            <p:strVal val="#ppt_x"/>
                                          </p:val>
                                        </p:tav>
                                      </p:tavLst>
                                    </p:anim>
                                    <p:anim calcmode="lin" valueType="num">
                                      <p:cBhvr additive="base">
                                        <p:cTn id="3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3822" y="602016"/>
            <a:ext cx="8382000" cy="806450"/>
          </a:xfrm>
        </p:spPr>
        <p:txBody>
          <a:bodyPr/>
          <a:lstStyle/>
          <a:p>
            <a:r>
              <a:rPr lang="en-US" sz="3200" dirty="0" smtClean="0"/>
              <a:t>Step 2: Develop Target Synthetic Hydrograph</a:t>
            </a:r>
            <a:br>
              <a:rPr lang="en-US" sz="3200" dirty="0" smtClean="0"/>
            </a:br>
            <a:endParaRPr lang="en-US" dirty="0"/>
          </a:p>
        </p:txBody>
      </p:sp>
      <p:sp>
        <p:nvSpPr>
          <p:cNvPr id="3" name="Content Placeholder 2"/>
          <p:cNvSpPr>
            <a:spLocks noGrp="1"/>
          </p:cNvSpPr>
          <p:nvPr>
            <p:ph idx="1"/>
          </p:nvPr>
        </p:nvSpPr>
        <p:spPr>
          <a:xfrm>
            <a:off x="304800" y="1905000"/>
            <a:ext cx="8229600" cy="3886200"/>
          </a:xfrm>
        </p:spPr>
        <p:txBody>
          <a:bodyPr/>
          <a:lstStyle/>
          <a:p>
            <a:pPr marL="0" indent="0"/>
            <a:r>
              <a:rPr lang="en-US" b="1" dirty="0"/>
              <a:t>What is a Balanced Hydrograph</a:t>
            </a:r>
            <a:r>
              <a:rPr lang="en-US" b="1" dirty="0" smtClean="0"/>
              <a:t>?</a:t>
            </a:r>
          </a:p>
          <a:p>
            <a:pPr>
              <a:buFont typeface="Arial" panose="020B0604020202020204" pitchFamily="34" charset="0"/>
              <a:buChar char="•"/>
            </a:pPr>
            <a:r>
              <a:rPr lang="en-US" dirty="0" smtClean="0"/>
              <a:t>A </a:t>
            </a:r>
            <a:r>
              <a:rPr lang="en-US" dirty="0" smtClean="0"/>
              <a:t>hydrograph where incremental volumes are arranged in a consistent volume-frequency relationship for durations of interest</a:t>
            </a:r>
          </a:p>
          <a:p>
            <a:pPr>
              <a:buFont typeface="Arial" panose="020B0604020202020204" pitchFamily="34" charset="0"/>
              <a:buChar char="•"/>
            </a:pPr>
            <a:r>
              <a:rPr lang="en-US" dirty="0" smtClean="0"/>
              <a:t>In other words, different duration intervals 1-day, 3-day, 7-day, etc. – produce volumes with same chance of </a:t>
            </a:r>
            <a:r>
              <a:rPr lang="en-US" dirty="0" smtClean="0"/>
              <a:t>exceedance</a:t>
            </a:r>
          </a:p>
          <a:p>
            <a:pPr>
              <a:buFont typeface="Arial" panose="020B0604020202020204" pitchFamily="34" charset="0"/>
              <a:buChar char="•"/>
            </a:pPr>
            <a:r>
              <a:rPr lang="en-US" dirty="0" smtClean="0"/>
              <a:t>Based on results of volume-frequency analysis</a:t>
            </a:r>
            <a:endParaRPr lang="en-US" dirty="0"/>
          </a:p>
        </p:txBody>
      </p:sp>
    </p:spTree>
    <p:extLst>
      <p:ext uri="{BB962C8B-B14F-4D97-AF65-F5344CB8AC3E}">
        <p14:creationId xmlns:p14="http://schemas.microsoft.com/office/powerpoint/2010/main" val="3946396592"/>
      </p:ext>
    </p:extLst>
  </p:cSld>
  <p:clrMapOvr>
    <a:masterClrMapping/>
  </p:clrMapOvr>
  <p:timing>
    <p:tnLst>
      <p:par>
        <p:cTn id="1" dur="indefinite" restart="never" nodeType="tmRoot"/>
      </p:par>
    </p:tnLst>
  </p:timing>
</p:sld>
</file>

<file path=ppt/theme/theme1.xml><?xml version="1.0" encoding="utf-8"?>
<a:theme xmlns:a="http://schemas.openxmlformats.org/drawingml/2006/main" name="Title Slide Templates">
  <a:themeElements>
    <a:clrScheme name="Custom 2">
      <a:dk1>
        <a:srgbClr val="000000"/>
      </a:dk1>
      <a:lt1>
        <a:srgbClr val="FFFFFF"/>
      </a:lt1>
      <a:dk2>
        <a:srgbClr val="83847A"/>
      </a:dk2>
      <a:lt2>
        <a:srgbClr val="A3A3A3"/>
      </a:lt2>
      <a:accent1>
        <a:srgbClr val="82786F"/>
      </a:accent1>
      <a:accent2>
        <a:srgbClr val="6E8778"/>
      </a:accent2>
      <a:accent3>
        <a:srgbClr val="705C38"/>
      </a:accent3>
      <a:accent4>
        <a:srgbClr val="3E6682"/>
      </a:accent4>
      <a:accent5>
        <a:srgbClr val="663830"/>
      </a:accent5>
      <a:accent6>
        <a:srgbClr val="EF4135"/>
      </a:accent6>
      <a:hlink>
        <a:srgbClr val="3E6682"/>
      </a:hlink>
      <a:folHlink>
        <a:srgbClr val="EF4135"/>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78716D87-7E03-45E0-B0FD-33082A230BB4}" vid="{2FBFD162-1A33-4D3C-9A4E-25AC5DA4971C}"/>
    </a:ext>
  </a:extLst>
</a:theme>
</file>

<file path=ppt/theme/theme2.xml><?xml version="1.0" encoding="utf-8"?>
<a:theme xmlns:a="http://schemas.openxmlformats.org/drawingml/2006/main" name="Content Templates">
  <a:themeElements>
    <a:clrScheme name="USACE COLOR SCHEME">
      <a:dk1>
        <a:srgbClr val="000000"/>
      </a:dk1>
      <a:lt1>
        <a:srgbClr val="83847A"/>
      </a:lt1>
      <a:dk2>
        <a:srgbClr val="FFFFFF"/>
      </a:dk2>
      <a:lt2>
        <a:srgbClr val="A3A3A3"/>
      </a:lt2>
      <a:accent1>
        <a:srgbClr val="82786F"/>
      </a:accent1>
      <a:accent2>
        <a:srgbClr val="6E8778"/>
      </a:accent2>
      <a:accent3>
        <a:srgbClr val="705C38"/>
      </a:accent3>
      <a:accent4>
        <a:srgbClr val="3E6682"/>
      </a:accent4>
      <a:accent5>
        <a:srgbClr val="663830"/>
      </a:accent5>
      <a:accent6>
        <a:srgbClr val="EF4135"/>
      </a:accent6>
      <a:hlink>
        <a:srgbClr val="3E6682"/>
      </a:hlink>
      <a:folHlink>
        <a:srgbClr val="EF4135"/>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Presentation1" id="{78716D87-7E03-45E0-B0FD-33082A230BB4}" vid="{8B72B352-3F7B-4112-BB73-F0A4A820AC4F}"/>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5858</TotalTime>
  <Words>2199</Words>
  <Application>Microsoft Office PowerPoint</Application>
  <PresentationFormat>On-screen Show (4:3)</PresentationFormat>
  <Paragraphs>246</Paragraphs>
  <Slides>19</Slides>
  <Notes>18</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19</vt:i4>
      </vt:variant>
    </vt:vector>
  </HeadingPairs>
  <TitlesOfParts>
    <vt:vector size="28" baseType="lpstr">
      <vt:lpstr>ＭＳ Ｐゴシック</vt:lpstr>
      <vt:lpstr>Arial</vt:lpstr>
      <vt:lpstr>Calibri</vt:lpstr>
      <vt:lpstr>Cambria Math</vt:lpstr>
      <vt:lpstr>Courier New</vt:lpstr>
      <vt:lpstr>Times New Roman</vt:lpstr>
      <vt:lpstr>Wingdings</vt:lpstr>
      <vt:lpstr>Title Slide Templates</vt:lpstr>
      <vt:lpstr>Content Templates</vt:lpstr>
      <vt:lpstr>Using Balanced Hydrograph Analysis to better define Graphical Flow-Frequency Analysis </vt:lpstr>
      <vt:lpstr>Presentation Outline</vt:lpstr>
      <vt:lpstr>What is Flow-Frequency Analysis? </vt:lpstr>
      <vt:lpstr>Graphical vs. Analytical Analysis</vt:lpstr>
      <vt:lpstr>Challenge: How do You Define the Extremes for Graphical Flow Frequency Analysis? </vt:lpstr>
      <vt:lpstr>Record Extension </vt:lpstr>
      <vt:lpstr>Synthetic Event Analysis:  Step 1 Unregulated Volume Frequency analysis</vt:lpstr>
      <vt:lpstr>Synthetic Event Analysis:  Step 1 Unregulated Volume Frequency analysis</vt:lpstr>
      <vt:lpstr>Step 2: Develop Target Synthetic Hydrograph </vt:lpstr>
      <vt:lpstr>Example of a Balanced Hydrograph</vt:lpstr>
      <vt:lpstr>Balanced Hydrographs  in HEC-SSP</vt:lpstr>
      <vt:lpstr>Synthetic Event Analysis </vt:lpstr>
      <vt:lpstr>What Tools Do we have Available for Hydrologic Routing &amp; Reservoir Simulation? </vt:lpstr>
      <vt:lpstr>Regulated Synthetic Event Analysis </vt:lpstr>
      <vt:lpstr>Synthetic Event Analysis </vt:lpstr>
      <vt:lpstr>PowerPoint Presentation</vt:lpstr>
      <vt:lpstr>Graphical Flow-Frequency Analysis in HEC-SSP</vt:lpstr>
      <vt:lpstr>One Method to Define Graphical Frequency Curve</vt:lpstr>
      <vt:lpstr>Questions/Comments? </vt:lpstr>
    </vt:vector>
  </TitlesOfParts>
  <Company>United States Army</Company>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SLIDE OPTION 1 PRESENTATION TITLE HERE KEEP LEFT JUSTIFIED</dc:title>
  <dc:creator>G6PA9ELW</dc:creator>
  <cp:lastModifiedBy>Mueller, Chanel MVP</cp:lastModifiedBy>
  <cp:revision>115</cp:revision>
  <dcterms:created xsi:type="dcterms:W3CDTF">2016-05-03T16:10:38Z</dcterms:created>
  <dcterms:modified xsi:type="dcterms:W3CDTF">2017-05-11T20:55:15Z</dcterms:modified>
</cp:coreProperties>
</file>