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49" r:id="rId5"/>
  </p:sldMasterIdLst>
  <p:notesMasterIdLst>
    <p:notesMasterId r:id="rId29"/>
  </p:notesMasterIdLst>
  <p:handoutMasterIdLst>
    <p:handoutMasterId r:id="rId30"/>
  </p:handoutMasterIdLst>
  <p:sldIdLst>
    <p:sldId id="318" r:id="rId6"/>
    <p:sldId id="322" r:id="rId7"/>
    <p:sldId id="326" r:id="rId8"/>
    <p:sldId id="426" r:id="rId9"/>
    <p:sldId id="440" r:id="rId10"/>
    <p:sldId id="445" r:id="rId11"/>
    <p:sldId id="462" r:id="rId12"/>
    <p:sldId id="467" r:id="rId13"/>
    <p:sldId id="434" r:id="rId14"/>
    <p:sldId id="469" r:id="rId15"/>
    <p:sldId id="471" r:id="rId16"/>
    <p:sldId id="470" r:id="rId17"/>
    <p:sldId id="476" r:id="rId18"/>
    <p:sldId id="461" r:id="rId19"/>
    <p:sldId id="448" r:id="rId20"/>
    <p:sldId id="472" r:id="rId21"/>
    <p:sldId id="473" r:id="rId22"/>
    <p:sldId id="478" r:id="rId23"/>
    <p:sldId id="474" r:id="rId24"/>
    <p:sldId id="475" r:id="rId25"/>
    <p:sldId id="477" r:id="rId26"/>
    <p:sldId id="382" r:id="rId27"/>
    <p:sldId id="439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anna Martin" initials="LM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25D5ED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77" autoAdjust="0"/>
  </p:normalViewPr>
  <p:slideViewPr>
    <p:cSldViewPr>
      <p:cViewPr varScale="1">
        <p:scale>
          <a:sx n="77" d="100"/>
          <a:sy n="77" d="100"/>
        </p:scale>
        <p:origin x="1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7EF38275-0A94-430B-8040-739D209A1369}" type="datetimeFigureOut">
              <a:rPr lang="en-US"/>
              <a:pPr>
                <a:defRPr/>
              </a:pPr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28C313-D35E-424B-854E-24D6993E8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39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D0AA913-41A7-4317-B82F-D66D0812BE00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17DE06-82A6-40FF-96A5-97EFD19143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0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7DE06-82A6-40FF-96A5-97EFD19143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14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1922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039239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0866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473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14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04712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15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168565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16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627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17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15360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18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2366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19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8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314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63438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505855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F1A794C-EDD0-4726-ADFE-7E3A15C33EE8}" type="slidenum">
              <a:rPr lang="en-US" altLang="en-US">
                <a:latin typeface="Times New Roman" panose="02020603050405020304" pitchFamily="18" charset="0"/>
              </a:rPr>
              <a:pPr/>
              <a:t>22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38461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43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87656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397426D6-3563-4704-ACA3-4B181179A3E9}" type="slidenum">
              <a:rPr lang="en-US" altLang="en-US">
                <a:latin typeface="Times New Roman" panose="02020603050405020304" pitchFamily="18" charset="0"/>
              </a:rPr>
              <a:pPr/>
              <a:t>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1137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10958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89850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2318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B9251E1B-4AAF-45A7-AFA9-29033811771F}" type="slidenum">
              <a:rPr lang="en-US" altLang="en-US">
                <a:latin typeface="Times New Roman" panose="02020603050405020304" pitchFamily="18" charset="0"/>
              </a:rPr>
              <a:pPr/>
              <a:t>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9125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57066" indent="-291179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64717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30604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96491" indent="-232943" defTabSz="985157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62377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3028264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94151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960038" indent="-232943" defTabSz="9851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D297695E-F817-460E-B507-683075C4B384}" type="slidenum">
              <a:rPr lang="en-US" altLang="en-US">
                <a:latin typeface="Times New Roman" panose="02020603050405020304" pitchFamily="18" charset="0"/>
              </a:rPr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428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5029200" cy="1143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2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D27A0-1592-4A38-BECD-2D9D916A1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A9189-79DC-4CE9-BBA1-D74C41046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FA82FB-7C14-46DB-9746-128BC0F44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9" b="7876"/>
          <a:stretch/>
        </p:blipFill>
        <p:spPr>
          <a:xfrm>
            <a:off x="2667000" y="3810000"/>
            <a:ext cx="6477000" cy="304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r="17143"/>
          <a:stretch/>
        </p:blipFill>
        <p:spPr>
          <a:xfrm>
            <a:off x="4724400" y="1104900"/>
            <a:ext cx="4419600" cy="31623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581400" y="4214812"/>
            <a:ext cx="5562600" cy="5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5" name="Picture 23" descr="ppt_camo_bkgrnd-03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3999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" y="1524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PRESENTATION TITLE</a:t>
            </a:r>
          </a:p>
        </p:txBody>
      </p:sp>
      <p:pic>
        <p:nvPicPr>
          <p:cNvPr id="13" name="Picture 10" descr="USACE_logo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725" y="5638800"/>
            <a:ext cx="834390" cy="56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136525" y="6199859"/>
            <a:ext cx="3597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ea typeface="ＭＳ Ｐゴシック" charset="-128"/>
              </a:rPr>
              <a:t>US Army Corps of Engineers</a:t>
            </a:r>
          </a:p>
          <a:p>
            <a:r>
              <a:rPr lang="en-US" b="1" dirty="0">
                <a:ea typeface="ＭＳ Ｐゴシック" charset="-128"/>
              </a:rPr>
              <a:t>BUILDING STRONG</a:t>
            </a:r>
            <a:r>
              <a:rPr lang="en-US" sz="1400" b="1" baseline="-25000" dirty="0">
                <a:ea typeface="ＭＳ Ｐゴシック" charset="-128"/>
              </a:rPr>
              <a:t>®</a:t>
            </a:r>
          </a:p>
        </p:txBody>
      </p:sp>
      <p:pic>
        <p:nvPicPr>
          <p:cNvPr id="9" name="Picture 21" descr="white_curve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1" y="1571625"/>
            <a:ext cx="51720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5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06FA82FB-7C14-46DB-9746-128BC0F44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3" name="Picture 8" descr="USACE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4175" y="5715000"/>
            <a:ext cx="758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 userDrawn="1"/>
        </p:nvSpPr>
        <p:spPr bwMode="auto">
          <a:xfrm>
            <a:off x="6223000" y="6416675"/>
            <a:ext cx="2606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en-US" sz="1400" b="1"/>
              <a:t>BUILDING STRONG</a:t>
            </a:r>
            <a:r>
              <a:rPr lang="en-US" sz="1400" b="1" baseline="-25000"/>
              <a:t>®</a:t>
            </a:r>
          </a:p>
        </p:txBody>
      </p:sp>
      <p:sp>
        <p:nvSpPr>
          <p:cNvPr id="3082" name="Line 10"/>
          <p:cNvSpPr>
            <a:spLocks noChangeShapeType="1"/>
          </p:cNvSpPr>
          <p:nvPr userDrawn="1"/>
        </p:nvSpPr>
        <p:spPr bwMode="auto">
          <a:xfrm flipH="1">
            <a:off x="914400" y="63246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056" name="Picture 2" descr="X:\IM\VI\Logos\Branding\USARMY_3D_RGB_MD_P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5819775"/>
            <a:ext cx="685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52" r:id="rId3"/>
    <p:sldLayoutId id="2147483653" r:id="rId4"/>
    <p:sldLayoutId id="2147483654" r:id="rId5"/>
    <p:sldLayoutId id="2147483655" r:id="rId6"/>
    <p:sldLayoutId id="2147483660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training/materials.asp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c.usace.army.mil/software/hec-ssp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hyperlink" Target="http://www.hec.usace.army.mil/software/hec-hm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381000"/>
            <a:ext cx="8991600" cy="1219200"/>
          </a:xfrm>
        </p:spPr>
        <p:txBody>
          <a:bodyPr/>
          <a:lstStyle/>
          <a:p>
            <a:r>
              <a:rPr lang="en-US" sz="4000" dirty="0" smtClean="0"/>
              <a:t>Frequency Analysis Enhancements within HEC-SSP</a:t>
            </a:r>
            <a:endParaRPr lang="en-US" sz="3200" b="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200" y="2254984"/>
            <a:ext cx="35052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Matt Fleming, P.E.</a:t>
            </a:r>
          </a:p>
          <a:p>
            <a:pPr>
              <a:spcBef>
                <a:spcPct val="50000"/>
              </a:spcBef>
            </a:pPr>
            <a:r>
              <a:rPr lang="en-US" b="1" dirty="0" smtClean="0"/>
              <a:t>Mike Bartles, P.E.</a:t>
            </a:r>
            <a:endParaRPr lang="en-US" b="1" dirty="0"/>
          </a:p>
          <a:p>
            <a:pPr>
              <a:spcBef>
                <a:spcPct val="50000"/>
              </a:spcBef>
            </a:pPr>
            <a:r>
              <a:rPr lang="en-US" sz="1600" dirty="0" smtClean="0"/>
              <a:t>Hydrologic Engineering Center</a:t>
            </a:r>
          </a:p>
          <a:p>
            <a:pPr>
              <a:spcBef>
                <a:spcPct val="50000"/>
              </a:spcBef>
            </a:pP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dirty="0" smtClean="0"/>
              <a:t>May 2019</a:t>
            </a:r>
          </a:p>
        </p:txBody>
      </p:sp>
    </p:spTree>
    <p:extLst>
      <p:ext uri="{BB962C8B-B14F-4D97-AF65-F5344CB8AC3E}">
        <p14:creationId xmlns:p14="http://schemas.microsoft.com/office/powerpoint/2010/main" val="3713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336" y="1478280"/>
            <a:ext cx="5440463" cy="4846320"/>
          </a:xfrm>
          <a:prstGeom prst="rect">
            <a:avLst/>
          </a:prstGeom>
        </p:spPr>
      </p:pic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Wind Speed Example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10</a:t>
            </a:fld>
            <a:endParaRPr lang="en-US" dirty="0" smtClean="0"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652591" y="1593574"/>
            <a:ext cx="2362200" cy="1219200"/>
            <a:chOff x="6652591" y="1593574"/>
            <a:chExt cx="2362200" cy="1219200"/>
          </a:xfrm>
        </p:grpSpPr>
        <p:sp>
          <p:nvSpPr>
            <p:cNvPr id="15" name="Rectangle 14"/>
            <p:cNvSpPr/>
            <p:nvPr/>
          </p:nvSpPr>
          <p:spPr>
            <a:xfrm>
              <a:off x="6652591" y="1593574"/>
              <a:ext cx="2362200" cy="1219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GLO | L-Moments</a:t>
              </a: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GEV | </a:t>
              </a:r>
              <a:r>
                <a:rPr lang="en-US" sz="1600" dirty="0">
                  <a:solidFill>
                    <a:schemeClr val="tx1"/>
                  </a:solidFill>
                </a:rPr>
                <a:t>L-Moments</a:t>
              </a: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GPA </a:t>
              </a:r>
              <a:r>
                <a:rPr lang="en-US" sz="1600" dirty="0">
                  <a:solidFill>
                    <a:schemeClr val="tx1"/>
                  </a:solidFill>
                </a:rPr>
                <a:t>| </a:t>
              </a:r>
              <a:r>
                <a:rPr lang="en-US" sz="1600" dirty="0" smtClean="0">
                  <a:solidFill>
                    <a:schemeClr val="tx1"/>
                  </a:solidFill>
                </a:rPr>
                <a:t>L-Moments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858000" y="2133600"/>
              <a:ext cx="304800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6934200" y="1799314"/>
              <a:ext cx="762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014210" y="1723114"/>
              <a:ext cx="7239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086600" y="1669774"/>
              <a:ext cx="73152" cy="2819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58000" y="1860274"/>
              <a:ext cx="76200" cy="914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858000" y="2362200"/>
              <a:ext cx="304800" cy="0"/>
            </a:xfrm>
            <a:prstGeom prst="line">
              <a:avLst/>
            </a:prstGeom>
            <a:ln w="38100">
              <a:solidFill>
                <a:srgbClr val="25D5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858000" y="2590800"/>
              <a:ext cx="304800" cy="0"/>
            </a:xfrm>
            <a:prstGeom prst="line">
              <a:avLst/>
            </a:prstGeom>
            <a:ln w="381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65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kern="0" dirty="0" smtClean="0">
                <a:latin typeface="Arial" charset="0"/>
              </a:rPr>
              <a:t>Step 2</a:t>
            </a:r>
          </a:p>
          <a:p>
            <a:pPr marL="568325" lvl="1" indent="-284163" eaLnBrk="1" hangingPunct="1">
              <a:defRPr/>
            </a:pPr>
            <a:r>
              <a:rPr lang="en-US" kern="0" dirty="0" smtClean="0">
                <a:latin typeface="Arial" charset="0"/>
              </a:rPr>
              <a:t>Analyze multiple </a:t>
            </a:r>
            <a:r>
              <a:rPr lang="en-US" b="1" kern="0" dirty="0" smtClean="0">
                <a:latin typeface="Arial" charset="0"/>
              </a:rPr>
              <a:t>distributions </a:t>
            </a:r>
            <a:r>
              <a:rPr lang="en-US" kern="0" dirty="0" smtClean="0">
                <a:latin typeface="Arial" charset="0"/>
              </a:rPr>
              <a:t>and </a:t>
            </a:r>
            <a:r>
              <a:rPr lang="en-US" b="1" kern="0" dirty="0" smtClean="0">
                <a:latin typeface="Arial" charset="0"/>
              </a:rPr>
              <a:t>fitting methods</a:t>
            </a:r>
            <a:endParaRPr lang="en-US" kern="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32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336" y="1478280"/>
            <a:ext cx="5440461" cy="4846320"/>
          </a:xfrm>
          <a:prstGeom prst="rect">
            <a:avLst/>
          </a:prstGeom>
        </p:spPr>
      </p:pic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Wind Speed Example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11</a:t>
            </a:fld>
            <a:endParaRPr lang="en-US" dirty="0" smtClean="0"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52591" y="1593574"/>
            <a:ext cx="2362200" cy="1219200"/>
            <a:chOff x="6652591" y="1593574"/>
            <a:chExt cx="2362200" cy="1219200"/>
          </a:xfrm>
        </p:grpSpPr>
        <p:sp>
          <p:nvSpPr>
            <p:cNvPr id="15" name="Rectangle 14"/>
            <p:cNvSpPr/>
            <p:nvPr/>
          </p:nvSpPr>
          <p:spPr>
            <a:xfrm>
              <a:off x="6652591" y="1593574"/>
              <a:ext cx="2362200" cy="1219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Median</a:t>
              </a: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5/95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Conf</a:t>
              </a:r>
              <a:r>
                <a:rPr lang="en-US" sz="1600" dirty="0" smtClean="0">
                  <a:solidFill>
                    <a:schemeClr val="tx1"/>
                  </a:solidFill>
                </a:rPr>
                <a:t> Limits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indent="517525"/>
              <a:r>
                <a:rPr lang="en-US" sz="1600" dirty="0" smtClean="0">
                  <a:solidFill>
                    <a:schemeClr val="tx1"/>
                  </a:solidFill>
                </a:rPr>
                <a:t>Exp. Probability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881191" y="2111040"/>
              <a:ext cx="3048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894443" y="2339640"/>
              <a:ext cx="304800" cy="0"/>
            </a:xfrm>
            <a:prstGeom prst="line">
              <a:avLst/>
            </a:prstGeom>
            <a:ln w="381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894443" y="2568240"/>
              <a:ext cx="304800" cy="0"/>
            </a:xfrm>
            <a:prstGeom prst="line">
              <a:avLst/>
            </a:prstGeom>
            <a:ln w="381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6971944" y="1743924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65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kern="0" dirty="0" smtClean="0">
                <a:latin typeface="Arial" charset="0"/>
              </a:rPr>
              <a:t>Step 3</a:t>
            </a:r>
          </a:p>
          <a:p>
            <a:pPr marL="568325" lvl="1" indent="-284163" eaLnBrk="1" hangingPunct="1">
              <a:defRPr/>
            </a:pPr>
            <a:r>
              <a:rPr lang="en-US" b="1" kern="0" dirty="0" smtClean="0">
                <a:latin typeface="Arial" charset="0"/>
              </a:rPr>
              <a:t>Accept</a:t>
            </a:r>
            <a:r>
              <a:rPr lang="en-US" kern="0" dirty="0" smtClean="0">
                <a:latin typeface="Arial" charset="0"/>
              </a:rPr>
              <a:t> a </a:t>
            </a:r>
            <a:r>
              <a:rPr lang="en-US" b="1" kern="0" dirty="0" smtClean="0">
                <a:latin typeface="Arial" charset="0"/>
              </a:rPr>
              <a:t>distribution</a:t>
            </a:r>
            <a:r>
              <a:rPr lang="en-US" kern="0" dirty="0" smtClean="0">
                <a:latin typeface="Arial" charset="0"/>
              </a:rPr>
              <a:t> and </a:t>
            </a:r>
            <a:r>
              <a:rPr lang="en-US" b="1" kern="0" dirty="0" smtClean="0">
                <a:latin typeface="Arial" charset="0"/>
              </a:rPr>
              <a:t>fitting method</a:t>
            </a:r>
          </a:p>
          <a:p>
            <a:pPr marL="568325" lvl="1" indent="-284163" eaLnBrk="1" hangingPunct="1">
              <a:defRPr/>
            </a:pPr>
            <a:r>
              <a:rPr lang="en-US" kern="0" dirty="0" smtClean="0">
                <a:latin typeface="Arial" charset="0"/>
              </a:rPr>
              <a:t>Compute </a:t>
            </a:r>
            <a:r>
              <a:rPr lang="en-US" b="1" kern="0" dirty="0" smtClean="0">
                <a:latin typeface="Arial" charset="0"/>
              </a:rPr>
              <a:t>conf. limits</a:t>
            </a:r>
            <a:r>
              <a:rPr lang="en-US" kern="0" dirty="0" smtClean="0">
                <a:latin typeface="Arial" charset="0"/>
              </a:rPr>
              <a:t> and </a:t>
            </a:r>
            <a:r>
              <a:rPr lang="en-US" b="1" kern="0" dirty="0" smtClean="0">
                <a:latin typeface="Arial" charset="0"/>
              </a:rPr>
              <a:t>exp. probability</a:t>
            </a:r>
          </a:p>
        </p:txBody>
      </p:sp>
    </p:spTree>
    <p:extLst>
      <p:ext uri="{BB962C8B-B14F-4D97-AF65-F5344CB8AC3E}">
        <p14:creationId xmlns:p14="http://schemas.microsoft.com/office/powerpoint/2010/main" val="373578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Wind Speed Example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12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496" y="1600200"/>
            <a:ext cx="6963007" cy="44958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1905000" y="4102516"/>
            <a:ext cx="4267200" cy="393284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Category </a:t>
            </a:r>
            <a:r>
              <a:rPr lang="en-US" b="1" dirty="0" smtClean="0"/>
              <a:t>I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5791200" y="4114800"/>
            <a:ext cx="381000" cy="91440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924878" y="3810000"/>
            <a:ext cx="4475922" cy="29251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Category </a:t>
            </a:r>
            <a:r>
              <a:rPr lang="en-US" b="1" dirty="0" smtClean="0"/>
              <a:t>II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172200" y="3816142"/>
            <a:ext cx="228600" cy="1213058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5000" y="3505200"/>
            <a:ext cx="4668078" cy="3048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Category </a:t>
            </a:r>
            <a:r>
              <a:rPr lang="en-US" b="1" dirty="0" smtClean="0"/>
              <a:t>III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1905000" y="3041858"/>
            <a:ext cx="4800600" cy="46334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Category IV</a:t>
            </a:r>
            <a:endParaRPr lang="en-US" b="1" dirty="0"/>
          </a:p>
        </p:txBody>
      </p:sp>
      <p:sp>
        <p:nvSpPr>
          <p:cNvPr id="43" name="Rectangle 42"/>
          <p:cNvSpPr/>
          <p:nvPr/>
        </p:nvSpPr>
        <p:spPr>
          <a:xfrm>
            <a:off x="1905000" y="2267712"/>
            <a:ext cx="5029200" cy="774146"/>
          </a:xfrm>
          <a:prstGeom prst="rect">
            <a:avLst/>
          </a:prstGeom>
          <a:solidFill>
            <a:srgbClr val="9A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Category V</a:t>
            </a:r>
            <a:endParaRPr lang="en-US" b="1" dirty="0"/>
          </a:p>
        </p:txBody>
      </p:sp>
      <p:sp>
        <p:nvSpPr>
          <p:cNvPr id="44" name="Rectangle 43"/>
          <p:cNvSpPr/>
          <p:nvPr/>
        </p:nvSpPr>
        <p:spPr>
          <a:xfrm>
            <a:off x="6400800" y="3505200"/>
            <a:ext cx="172278" cy="1524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573078" y="3041858"/>
            <a:ext cx="132522" cy="198734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705600" y="2264399"/>
            <a:ext cx="228600" cy="2761488"/>
          </a:xfrm>
          <a:prstGeom prst="rect">
            <a:avLst/>
          </a:prstGeom>
          <a:solidFill>
            <a:srgbClr val="9A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>
            <a:stCxn id="50" idx="1"/>
          </p:cNvCxnSpPr>
          <p:nvPr/>
        </p:nvCxnSpPr>
        <p:spPr>
          <a:xfrm flipH="1" flipV="1">
            <a:off x="5791200" y="4876800"/>
            <a:ext cx="914400" cy="109906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705600" y="5791200"/>
            <a:ext cx="1176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10% AEP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882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HEC Training Materials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13</a:t>
            </a:fld>
            <a:endParaRPr lang="en-US" dirty="0" smtClean="0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11" y="5181600"/>
            <a:ext cx="889217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hlinkClick r:id="rId3"/>
              </a:rPr>
              <a:t>https://www.hec.usace.army.mil/training/materials.aspx</a:t>
            </a:r>
            <a:endParaRPr lang="en-US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434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PROSPECT training course materials </a:t>
            </a:r>
            <a:r>
              <a:rPr lang="en-US" sz="2800" kern="0" dirty="0">
                <a:latin typeface="Arial" charset="0"/>
              </a:rPr>
              <a:t>posted to HEC’s website</a:t>
            </a:r>
          </a:p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Lectures and workshops can be downloaded</a:t>
            </a:r>
          </a:p>
          <a:p>
            <a:pPr lvl="1" eaLnBrk="1" hangingPunct="1">
              <a:defRPr/>
            </a:pPr>
            <a:r>
              <a:rPr lang="en-US" sz="2400" dirty="0"/>
              <a:t>Statistical Analysis in Water </a:t>
            </a:r>
            <a:r>
              <a:rPr lang="en-US" sz="2400" dirty="0" smtClean="0"/>
              <a:t>Resources (2019)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371600"/>
            <a:ext cx="4572000" cy="39044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050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Next planned release: version 2.3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</a:rPr>
              <a:t>Planned for FY2021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Keep on improving the user experience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Continue to address bugs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Integrate new tools to meet partner needs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Separate input/output DSS files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Correlation </a:t>
            </a:r>
            <a:r>
              <a:rPr lang="en-US" sz="2200" dirty="0" smtClean="0">
                <a:latin typeface="Arial" charset="0"/>
              </a:rPr>
              <a:t>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Maximum </a:t>
            </a:r>
            <a:r>
              <a:rPr lang="en-US" sz="2200" dirty="0" smtClean="0">
                <a:latin typeface="Arial" charset="0"/>
              </a:rPr>
              <a:t>Likelihood Estimation fitting </a:t>
            </a:r>
            <a:r>
              <a:rPr lang="en-US" sz="2200" dirty="0" smtClean="0">
                <a:latin typeface="Arial" charset="0"/>
              </a:rPr>
              <a:t>method</a:t>
            </a:r>
          </a:p>
          <a:p>
            <a:pPr lvl="1" eaLnBrk="1" hangingPunct="1">
              <a:defRPr/>
            </a:pPr>
            <a:r>
              <a:rPr lang="en-US" sz="2200" b="1" dirty="0">
                <a:solidFill>
                  <a:srgbClr val="FF0000"/>
                </a:solidFill>
                <a:latin typeface="Arial" charset="0"/>
              </a:rPr>
              <a:t>Moving / Expanding Window Bulletin 17 </a:t>
            </a:r>
            <a:r>
              <a:rPr lang="en-US" sz="2200" b="1" dirty="0" smtClean="0">
                <a:solidFill>
                  <a:srgbClr val="FF0000"/>
                </a:solidFill>
                <a:latin typeface="Arial" charset="0"/>
              </a:rPr>
              <a:t>analysis</a:t>
            </a:r>
            <a:endParaRPr lang="en-US" sz="2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14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Future</a:t>
            </a:r>
            <a:endParaRPr 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25426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15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617" y="1524000"/>
            <a:ext cx="5264505" cy="443516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429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Delaware River at Trenton, NJ</a:t>
            </a:r>
          </a:p>
          <a:p>
            <a:pPr lvl="1" eaLnBrk="1" hangingPunct="1">
              <a:defRPr/>
            </a:pPr>
            <a:r>
              <a:rPr lang="en-US" sz="2400" kern="0" dirty="0" smtClean="0">
                <a:latin typeface="Arial" charset="0"/>
              </a:rPr>
              <a:t>Little to no flooding between 1955 and 1996</a:t>
            </a:r>
          </a:p>
          <a:p>
            <a:pPr lvl="1" eaLnBrk="1" hangingPunct="1">
              <a:defRPr/>
            </a:pPr>
            <a:r>
              <a:rPr lang="en-US" sz="2400" kern="0" dirty="0" smtClean="0">
                <a:latin typeface="Arial" charset="0"/>
              </a:rPr>
              <a:t>Three large floods in 2004, 2005, 2006</a:t>
            </a:r>
          </a:p>
          <a:p>
            <a:pPr lvl="1" eaLnBrk="1" hangingPunct="1">
              <a:defRPr/>
            </a:pPr>
            <a:r>
              <a:rPr lang="en-US" sz="2400" kern="0" dirty="0" smtClean="0">
                <a:latin typeface="Arial" charset="0"/>
              </a:rPr>
              <a:t>Why does the 1% AEP flow rate change?</a:t>
            </a:r>
          </a:p>
        </p:txBody>
      </p:sp>
    </p:spTree>
    <p:extLst>
      <p:ext uri="{BB962C8B-B14F-4D97-AF65-F5344CB8AC3E}">
        <p14:creationId xmlns:p14="http://schemas.microsoft.com/office/powerpoint/2010/main" val="9526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16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12172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Option 1: Moving Window</a:t>
            </a:r>
          </a:p>
          <a:p>
            <a:pPr lvl="1" eaLnBrk="1" hangingPunct="1">
              <a:defRPr/>
            </a:pPr>
            <a:r>
              <a:rPr lang="en-US" sz="2400" kern="0" dirty="0" smtClean="0">
                <a:latin typeface="Arial" charset="0"/>
              </a:rPr>
              <a:t>For example, analyze </a:t>
            </a:r>
            <a:r>
              <a:rPr lang="en-US" sz="2400" b="1" kern="0" dirty="0" smtClean="0">
                <a:latin typeface="Arial" charset="0"/>
              </a:rPr>
              <a:t>20</a:t>
            </a:r>
            <a:r>
              <a:rPr lang="en-US" sz="2400" kern="0" dirty="0" smtClean="0">
                <a:latin typeface="Arial" charset="0"/>
              </a:rPr>
              <a:t> years at a time and incrementally move the window by </a:t>
            </a:r>
            <a:r>
              <a:rPr lang="en-US" sz="2400" b="1" kern="0" dirty="0" smtClean="0">
                <a:latin typeface="Arial" charset="0"/>
              </a:rPr>
              <a:t>10 </a:t>
            </a:r>
            <a:r>
              <a:rPr lang="en-US" sz="2400" kern="0" dirty="0" smtClean="0">
                <a:latin typeface="Arial" charset="0"/>
              </a:rPr>
              <a:t>years</a:t>
            </a:r>
            <a:endParaRPr lang="en-US" sz="2000" kern="0" dirty="0" smtClean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295400"/>
            <a:ext cx="5788722" cy="4876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419600" y="2057400"/>
            <a:ext cx="762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84035" y="2133600"/>
            <a:ext cx="76200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65035" y="2209800"/>
            <a:ext cx="762000" cy="0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46035" y="2286000"/>
            <a:ext cx="762000" cy="0"/>
          </a:xfrm>
          <a:prstGeom prst="straightConnector1">
            <a:avLst/>
          </a:prstGeom>
          <a:ln w="254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927035" y="2362200"/>
            <a:ext cx="762000" cy="0"/>
          </a:xfrm>
          <a:prstGeom prst="straightConnector1">
            <a:avLst/>
          </a:prstGeom>
          <a:ln w="254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268279" y="2438400"/>
            <a:ext cx="762000" cy="0"/>
          </a:xfrm>
          <a:prstGeom prst="straightConnector1">
            <a:avLst/>
          </a:prstGeom>
          <a:ln w="254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649279" y="2514600"/>
            <a:ext cx="7620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6629400" y="1387533"/>
            <a:ext cx="2362200" cy="669867"/>
            <a:chOff x="6732521" y="1146313"/>
            <a:chExt cx="2362200" cy="669867"/>
          </a:xfrm>
        </p:grpSpPr>
        <p:sp>
          <p:nvSpPr>
            <p:cNvPr id="24" name="Rectangle 23"/>
            <p:cNvSpPr/>
            <p:nvPr/>
          </p:nvSpPr>
          <p:spPr>
            <a:xfrm>
              <a:off x="6732521" y="1146313"/>
              <a:ext cx="2362200" cy="66986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Analysis Periods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7010400" y="1296663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858000" y="1598150"/>
              <a:ext cx="457200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18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17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417638"/>
            <a:ext cx="5791200" cy="487888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162800" y="1486962"/>
            <a:ext cx="1676400" cy="1584267"/>
            <a:chOff x="6629400" y="1387533"/>
            <a:chExt cx="1676400" cy="1584267"/>
          </a:xfrm>
        </p:grpSpPr>
        <p:sp>
          <p:nvSpPr>
            <p:cNvPr id="10" name="Rectangle 9"/>
            <p:cNvSpPr/>
            <p:nvPr/>
          </p:nvSpPr>
          <p:spPr>
            <a:xfrm>
              <a:off x="6629400" y="1387533"/>
              <a:ext cx="1676400" cy="158426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0.2%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1%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2%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10%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50% AEP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936802" y="1508760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831079" y="1810512"/>
              <a:ext cx="331721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831079" y="2057400"/>
              <a:ext cx="331721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831079" y="2313432"/>
              <a:ext cx="33172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831079" y="2542032"/>
              <a:ext cx="331721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31079" y="2788920"/>
              <a:ext cx="33172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77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559" y="1415982"/>
            <a:ext cx="5795132" cy="4882200"/>
          </a:xfrm>
          <a:prstGeom prst="rect">
            <a:avLst/>
          </a:prstGeom>
        </p:spPr>
      </p:pic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18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581777" y="2220448"/>
            <a:ext cx="1766691" cy="574687"/>
            <a:chOff x="6629399" y="1387533"/>
            <a:chExt cx="1766691" cy="574687"/>
          </a:xfrm>
        </p:grpSpPr>
        <p:sp>
          <p:nvSpPr>
            <p:cNvPr id="7" name="Rectangle 6"/>
            <p:cNvSpPr/>
            <p:nvPr/>
          </p:nvSpPr>
          <p:spPr>
            <a:xfrm>
              <a:off x="6629399" y="1387533"/>
              <a:ext cx="1766691" cy="5746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Skew (log)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6936802" y="1508760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831079" y="1802061"/>
              <a:ext cx="331721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>
            <a:off x="2819400" y="3657600"/>
            <a:ext cx="4267200" cy="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86600" y="3334434"/>
            <a:ext cx="1872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Regional Skew Estimate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8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19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12172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800" kern="0" dirty="0" smtClean="0">
                <a:latin typeface="Arial" charset="0"/>
              </a:rPr>
              <a:t>Option 2: Expanding Window</a:t>
            </a:r>
          </a:p>
          <a:p>
            <a:pPr lvl="1" eaLnBrk="1" hangingPunct="1">
              <a:defRPr/>
            </a:pPr>
            <a:r>
              <a:rPr lang="en-US" sz="2400" kern="0" dirty="0" smtClean="0">
                <a:latin typeface="Arial" charset="0"/>
              </a:rPr>
              <a:t>For example, start with </a:t>
            </a:r>
            <a:r>
              <a:rPr lang="en-US" sz="2400" b="1" kern="0" dirty="0" smtClean="0">
                <a:latin typeface="Arial" charset="0"/>
              </a:rPr>
              <a:t>20</a:t>
            </a:r>
            <a:r>
              <a:rPr lang="en-US" sz="2400" kern="0" dirty="0" smtClean="0">
                <a:latin typeface="Arial" charset="0"/>
              </a:rPr>
              <a:t> years and incrementally expand the window by </a:t>
            </a:r>
            <a:r>
              <a:rPr lang="en-US" sz="2400" b="1" kern="0" dirty="0" smtClean="0">
                <a:latin typeface="Arial" charset="0"/>
              </a:rPr>
              <a:t>5 </a:t>
            </a:r>
            <a:r>
              <a:rPr lang="en-US" sz="2400" kern="0" dirty="0" smtClean="0">
                <a:latin typeface="Arial" charset="0"/>
              </a:rPr>
              <a:t>years</a:t>
            </a:r>
            <a:endParaRPr lang="en-US" sz="2000" kern="0" dirty="0" smtClean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295400"/>
            <a:ext cx="5788722" cy="4876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419600" y="2057400"/>
            <a:ext cx="762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9600" y="2133600"/>
            <a:ext cx="109728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19600" y="2209800"/>
            <a:ext cx="1463040" cy="0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19600" y="2286000"/>
            <a:ext cx="1828800" cy="0"/>
          </a:xfrm>
          <a:prstGeom prst="straightConnector1">
            <a:avLst/>
          </a:prstGeom>
          <a:ln w="254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419600" y="2362200"/>
            <a:ext cx="2194560" cy="0"/>
          </a:xfrm>
          <a:prstGeom prst="straightConnector1">
            <a:avLst/>
          </a:prstGeom>
          <a:ln w="254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19600" y="2438400"/>
            <a:ext cx="2560320" cy="0"/>
          </a:xfrm>
          <a:prstGeom prst="straightConnector1">
            <a:avLst/>
          </a:prstGeom>
          <a:ln w="254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19600" y="2514600"/>
            <a:ext cx="292608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6629400" y="1387533"/>
            <a:ext cx="2362200" cy="669867"/>
            <a:chOff x="6732521" y="1146313"/>
            <a:chExt cx="2362200" cy="669867"/>
          </a:xfrm>
        </p:grpSpPr>
        <p:sp>
          <p:nvSpPr>
            <p:cNvPr id="24" name="Rectangle 23"/>
            <p:cNvSpPr/>
            <p:nvPr/>
          </p:nvSpPr>
          <p:spPr>
            <a:xfrm>
              <a:off x="6732521" y="1146313"/>
              <a:ext cx="2362200" cy="66986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Analysis Periods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7010400" y="1296663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858000" y="1598150"/>
              <a:ext cx="457200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35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Topics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9624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latin typeface="Arial" charset="0"/>
              </a:rPr>
              <a:t>History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Arial" charset="0"/>
              </a:rPr>
              <a:t>Status</a:t>
            </a:r>
            <a:endParaRPr lang="en-US" sz="2800" dirty="0" smtClean="0">
              <a:latin typeface="Arial" charset="0"/>
            </a:endParaRP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Distribution Fitting Analysis Example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Training </a:t>
            </a:r>
            <a:r>
              <a:rPr lang="en-US" sz="2200" dirty="0" smtClean="0">
                <a:latin typeface="Arial" charset="0"/>
              </a:rPr>
              <a:t>Courses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Arial" charset="0"/>
              </a:rPr>
              <a:t>Future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Improved User Experience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Correlation </a:t>
            </a:r>
            <a:r>
              <a:rPr lang="en-US" sz="2200" dirty="0" smtClean="0">
                <a:latin typeface="Arial" charset="0"/>
              </a:rPr>
              <a:t>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Maximum </a:t>
            </a:r>
            <a:r>
              <a:rPr lang="en-US" sz="2200" dirty="0" smtClean="0">
                <a:latin typeface="Arial" charset="0"/>
              </a:rPr>
              <a:t>Likelihood Estimation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B17 Moving </a:t>
            </a:r>
            <a:r>
              <a:rPr lang="en-US" sz="2200" dirty="0" smtClean="0">
                <a:latin typeface="Arial" charset="0"/>
              </a:rPr>
              <a:t>Window</a:t>
            </a:r>
            <a:endParaRPr lang="en-US" sz="2200" dirty="0"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F2C57A3-959A-4333-984F-FE2AA91725BD}" type="slidenum">
              <a:rPr lang="en-US" smtClean="0">
                <a:latin typeface="Arial" charset="0"/>
              </a:rPr>
              <a:t>2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0"/>
          <a:stretch/>
        </p:blipFill>
        <p:spPr>
          <a:xfrm>
            <a:off x="4343400" y="1347573"/>
            <a:ext cx="4610100" cy="49008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8882" y="5410200"/>
            <a:ext cx="4034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Garrison Dam – June 2011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559" y="1417638"/>
            <a:ext cx="5791199" cy="4878887"/>
          </a:xfrm>
          <a:prstGeom prst="rect">
            <a:avLst/>
          </a:prstGeom>
        </p:spPr>
      </p:pic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20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715000" y="1524000"/>
            <a:ext cx="1676400" cy="1584267"/>
            <a:chOff x="6629400" y="1387533"/>
            <a:chExt cx="1676400" cy="1584267"/>
          </a:xfrm>
        </p:grpSpPr>
        <p:sp>
          <p:nvSpPr>
            <p:cNvPr id="7" name="Rectangle 6"/>
            <p:cNvSpPr/>
            <p:nvPr/>
          </p:nvSpPr>
          <p:spPr>
            <a:xfrm>
              <a:off x="6629400" y="1387533"/>
              <a:ext cx="1676400" cy="158426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0.2%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1%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2%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10% AEP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50% AEP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936802" y="1508760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831079" y="1810512"/>
              <a:ext cx="331721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831079" y="2057400"/>
              <a:ext cx="331721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831079" y="2313432"/>
              <a:ext cx="33172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31079" y="2542032"/>
              <a:ext cx="331721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831079" y="2788920"/>
              <a:ext cx="33172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0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559" y="1415982"/>
            <a:ext cx="5795132" cy="4882200"/>
          </a:xfrm>
          <a:prstGeom prst="rect">
            <a:avLst/>
          </a:prstGeom>
        </p:spPr>
      </p:pic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21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Moving / Expanding Window B17 Analysis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319909" y="2735614"/>
            <a:ext cx="1766691" cy="574687"/>
            <a:chOff x="6629399" y="1387533"/>
            <a:chExt cx="1766691" cy="574687"/>
          </a:xfrm>
        </p:grpSpPr>
        <p:sp>
          <p:nvSpPr>
            <p:cNvPr id="7" name="Rectangle 6"/>
            <p:cNvSpPr/>
            <p:nvPr/>
          </p:nvSpPr>
          <p:spPr>
            <a:xfrm>
              <a:off x="6629399" y="1387533"/>
              <a:ext cx="1766691" cy="5746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Data</a:t>
              </a:r>
            </a:p>
            <a:p>
              <a:pPr indent="576263"/>
              <a:r>
                <a:rPr lang="en-US" sz="1600" dirty="0" smtClean="0">
                  <a:solidFill>
                    <a:schemeClr val="tx1"/>
                  </a:solidFill>
                </a:rPr>
                <a:t>Skew (log)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6936802" y="1508760"/>
              <a:ext cx="149798" cy="1524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831079" y="1802061"/>
              <a:ext cx="331721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>
            <a:off x="2819400" y="4495800"/>
            <a:ext cx="4267200" cy="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62800" y="4172634"/>
            <a:ext cx="1872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Regional Skew Estimate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4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HEC-SSP is developed primarily to meet USACE needs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Constantly improving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Looking for feedback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If you have ideas for future enhancements or questions about existing features, let us know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E67BA3A-E0BB-4403-BBAE-2A189C2C1802}" type="slidenum">
              <a:rPr lang="en-US" smtClean="0">
                <a:latin typeface="Arial" charset="0"/>
              </a:rPr>
              <a:t>22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9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839200" cy="609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hlinkClick r:id="rId3"/>
              </a:rPr>
              <a:t>http://www.hec.usace.army.mil/software/hec-ssp</a:t>
            </a:r>
            <a:r>
              <a:rPr lang="en-US" b="1" dirty="0" smtClean="0">
                <a:hlinkClick r:id="rId3"/>
              </a:rPr>
              <a:t>/</a:t>
            </a:r>
            <a:endParaRPr lang="en-US" b="1" dirty="0">
              <a:hlinkClick r:id="rId4"/>
            </a:endParaRPr>
          </a:p>
        </p:txBody>
      </p:sp>
      <p:sp>
        <p:nvSpPr>
          <p:cNvPr id="10" name="Title 10"/>
          <p:cNvSpPr txBox="1">
            <a:spLocks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for using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HEC-SSP!</a:t>
            </a:r>
            <a:endParaRPr kumimoji="0" lang="en-US" sz="36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3E116E41-6E8E-493B-9D97-DC4AA2B0C459}" type="slidenum">
              <a:rPr lang="en-US" smtClean="0">
                <a:latin typeface="Arial" charset="0"/>
              </a:rPr>
              <a:t>23</a:t>
            </a:fld>
            <a:endParaRPr lang="en-US" dirty="0" smtClean="0"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362200" y="2537791"/>
            <a:ext cx="4401366" cy="3710609"/>
            <a:chOff x="2362200" y="2537791"/>
            <a:chExt cx="4401366" cy="37106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62200" y="2537791"/>
              <a:ext cx="4401366" cy="371060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474720" y="3154680"/>
              <a:ext cx="256032" cy="152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0901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HEC-SSP started development in FY2005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Version 1.0 released in August 2008</a:t>
            </a:r>
          </a:p>
          <a:p>
            <a:pPr marL="0" indent="0" algn="ctr" eaLnBrk="1" hangingPunct="1">
              <a:buNone/>
              <a:defRPr/>
            </a:pPr>
            <a:r>
              <a:rPr lang="en-US" sz="2800" dirty="0" smtClean="0">
                <a:latin typeface="Arial" charset="0"/>
              </a:rPr>
              <a:t>…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" charset="0"/>
              </a:rPr>
              <a:t>Version 2.2 released in Summer 2019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New Mixed Population Analysis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New Distribution Fitting Analysis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Updated Bulletin 17 Analysis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" charset="0"/>
              </a:rPr>
              <a:t>EMA added to General Frequency and Volume Frequency Analyses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3</a:t>
            </a:fld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9083"/>
              </p:ext>
            </p:extLst>
          </p:nvPr>
        </p:nvGraphicFramePr>
        <p:xfrm>
          <a:off x="2209800" y="1752600"/>
          <a:ext cx="4724400" cy="42062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590800"/>
                <a:gridCol w="2133600"/>
              </a:tblGrid>
              <a:tr h="25473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0" u="none" dirty="0" smtClean="0"/>
                        <a:t>TEAM MEMBERS</a:t>
                      </a:r>
                      <a:endParaRPr lang="en-US" sz="1800" b="1" i="0" u="none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none" dirty="0" smtClean="0"/>
                        <a:t>H&amp;H Technology Division Lead</a:t>
                      </a:r>
                      <a:endParaRPr lang="en-US" sz="1200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/>
                        <a:t>Matt Fleming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Lead Developer / Project Lead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Mike Bartles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Beth Faber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Greg Karlovits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Will Lehman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Haden Smith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 and Application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John England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 and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Angela Duren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/>
                        <a:t>Development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Mark Ackerman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Paul Ely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Rami Gasim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Caleb DeChant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Ben Chacon</a:t>
                      </a:r>
                      <a:endParaRPr lang="en-US" sz="1200" b="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Stephen Ackerman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1F7DAEA6-61D1-4D9B-A984-7D76A6E99FBE}" type="slidenum">
              <a:rPr lang="en-US" smtClean="0">
                <a:latin typeface="Arial" charset="0"/>
              </a:rPr>
              <a:t>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HEC-SSP Team</a:t>
            </a:r>
          </a:p>
        </p:txBody>
      </p:sp>
    </p:spTree>
    <p:extLst>
      <p:ext uri="{BB962C8B-B14F-4D97-AF65-F5344CB8AC3E}">
        <p14:creationId xmlns:p14="http://schemas.microsoft.com/office/powerpoint/2010/main" val="17220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Arial" charset="0"/>
              </a:rPr>
              <a:t>Risk Management </a:t>
            </a:r>
            <a:r>
              <a:rPr lang="en-US" dirty="0" smtClean="0">
                <a:latin typeface="Arial" charset="0"/>
              </a:rPr>
              <a:t>Center (RMC)</a:t>
            </a:r>
            <a:endParaRPr lang="en-US" dirty="0">
              <a:latin typeface="Arial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Modeling, Mapping, and Consequences (MMC) Center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Water Management Implementation Support Team (WMIST)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USACE Fort Worth District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USACE </a:t>
            </a:r>
            <a:r>
              <a:rPr lang="en-US" dirty="0" smtClean="0">
                <a:latin typeface="Arial" charset="0"/>
              </a:rPr>
              <a:t>Headquarters</a:t>
            </a:r>
            <a:endParaRPr lang="en-US" dirty="0"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5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Partners</a:t>
            </a:r>
          </a:p>
        </p:txBody>
      </p:sp>
    </p:spTree>
    <p:extLst>
      <p:ext uri="{BB962C8B-B14F-4D97-AF65-F5344CB8AC3E}">
        <p14:creationId xmlns:p14="http://schemas.microsoft.com/office/powerpoint/2010/main" val="257933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Improved </a:t>
            </a:r>
            <a:r>
              <a:rPr lang="en-US" dirty="0">
                <a:latin typeface="Arial" charset="0"/>
              </a:rPr>
              <a:t>user </a:t>
            </a:r>
            <a:r>
              <a:rPr lang="en-US" dirty="0" smtClean="0">
                <a:latin typeface="Arial" charset="0"/>
              </a:rPr>
              <a:t>experience for everyone</a:t>
            </a:r>
            <a:endParaRPr lang="en-US" dirty="0">
              <a:latin typeface="Arial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New tools to meet USACE needs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Improved B17C/EMA </a:t>
            </a:r>
            <a:r>
              <a:rPr lang="en-US" sz="2200" dirty="0" smtClean="0">
                <a:latin typeface="Arial" charset="0"/>
              </a:rPr>
              <a:t>implementation</a:t>
            </a:r>
          </a:p>
          <a:p>
            <a:pPr lvl="1" eaLnBrk="1" hangingPunct="1">
              <a:defRPr/>
            </a:pPr>
            <a:r>
              <a:rPr lang="en-US" sz="2200" dirty="0">
                <a:latin typeface="Arial" charset="0"/>
              </a:rPr>
              <a:t>EMA w/in </a:t>
            </a:r>
            <a:r>
              <a:rPr lang="en-US" sz="2200" dirty="0" smtClean="0">
                <a:latin typeface="Arial" charset="0"/>
              </a:rPr>
              <a:t>General Frequency </a:t>
            </a:r>
            <a:r>
              <a:rPr lang="en-US" sz="2200" dirty="0">
                <a:latin typeface="Arial" charset="0"/>
              </a:rPr>
              <a:t>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EMA w/in Volume Frequency Analysis</a:t>
            </a:r>
            <a:endParaRPr lang="en-US" sz="2200" dirty="0">
              <a:latin typeface="Arial" charset="0"/>
            </a:endParaRP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New Curve Combination Analysis</a:t>
            </a:r>
          </a:p>
          <a:p>
            <a:pPr lvl="1" eaLnBrk="1" hangingPunct="1">
              <a:defRPr/>
            </a:pPr>
            <a:r>
              <a:rPr lang="en-US" sz="2200" dirty="0" smtClean="0">
                <a:latin typeface="Arial" charset="0"/>
              </a:rPr>
              <a:t>New Mixed Population Analysis</a:t>
            </a:r>
          </a:p>
          <a:p>
            <a:pPr lvl="1" eaLnBrk="1" hangingPunct="1">
              <a:defRPr/>
            </a:pPr>
            <a:r>
              <a:rPr lang="en-US" b="1" dirty="0">
                <a:solidFill>
                  <a:srgbClr val="FF0000"/>
                </a:solidFill>
                <a:latin typeface="Arial" charset="0"/>
              </a:rPr>
              <a:t>New Distribution Fitting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Analysis</a:t>
            </a:r>
            <a:endParaRPr lang="en-US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Version 2.2 Features</a:t>
            </a:r>
          </a:p>
        </p:txBody>
      </p:sp>
    </p:spTree>
    <p:extLst>
      <p:ext uri="{BB962C8B-B14F-4D97-AF65-F5344CB8AC3E}">
        <p14:creationId xmlns:p14="http://schemas.microsoft.com/office/powerpoint/2010/main" val="26668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5C1BF3C8-0EB8-4BAE-A7A1-A26E6E4074F1}" type="slidenum">
              <a:rPr lang="en-US" smtClean="0">
                <a:latin typeface="Arial" charset="0"/>
              </a:rPr>
              <a:t>7</a:t>
            </a:fld>
            <a:endParaRPr lang="en-US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26" y="152400"/>
            <a:ext cx="8067947" cy="60217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229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991600" cy="38862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What’s the likelihood of the 1-minute wind speed exceeding hurricane strength in Springfield?</a:t>
            </a:r>
          </a:p>
          <a:p>
            <a:pPr marL="0" indent="0" eaLnBrk="1" hangingPunct="1">
              <a:buNone/>
              <a:defRPr/>
            </a:pPr>
            <a:endParaRPr lang="en-US" dirty="0">
              <a:solidFill>
                <a:srgbClr val="FF0000"/>
              </a:solidFill>
              <a:latin typeface="Arial" charset="0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DE97C41C-DE88-413B-BDF3-8F12306F6109}" type="slidenum">
              <a:rPr lang="en-US" smtClean="0">
                <a:latin typeface="Arial" charset="0"/>
              </a:rPr>
              <a:t>8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857403"/>
              </p:ext>
            </p:extLst>
          </p:nvPr>
        </p:nvGraphicFramePr>
        <p:xfrm>
          <a:off x="2316480" y="2916555"/>
          <a:ext cx="4511040" cy="3055620"/>
        </p:xfrm>
        <a:graphic>
          <a:graphicData uri="http://schemas.openxmlformats.org/drawingml/2006/table">
            <a:tbl>
              <a:tblPr/>
              <a:tblGrid>
                <a:gridCol w="2255520"/>
                <a:gridCol w="2255520"/>
              </a:tblGrid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1-Minute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Speed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(MPH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Tropical Depression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Tropical Storm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39-73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I Hurricane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74-95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II Hurricane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96-110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III Hurricane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111-129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IV Hurricane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130-156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 V Hurricane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157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6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Distribution Fitting Analysis</a:t>
            </a:r>
            <a:br>
              <a:rPr lang="en-US" dirty="0" smtClean="0"/>
            </a:br>
            <a:r>
              <a:rPr lang="en-US" sz="3600" b="0" dirty="0" smtClean="0"/>
              <a:t>Wind Speed Example</a:t>
            </a:r>
            <a:endParaRPr lang="en-US" sz="3800" b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6457950"/>
            <a:ext cx="2133600" cy="323850"/>
          </a:xfrm>
          <a:prstGeom prst="rect">
            <a:avLst/>
          </a:prstGeom>
        </p:spPr>
        <p:txBody>
          <a:bodyPr/>
          <a:lstStyle/>
          <a:p>
            <a:fld id="{BD0DDDD1-6C5A-4EC9-AD04-310FD1106F17}" type="slidenum">
              <a:rPr lang="en-US" smtClean="0">
                <a:latin typeface="Arial" charset="0"/>
              </a:rPr>
              <a:t>9</a:t>
            </a:fld>
            <a:endParaRPr lang="en-US" dirty="0" smtClean="0">
              <a:latin typeface="Arial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76200" y="1600200"/>
            <a:ext cx="365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kern="0" dirty="0" smtClean="0">
                <a:latin typeface="Arial" charset="0"/>
              </a:rPr>
              <a:t>Step 1</a:t>
            </a:r>
          </a:p>
          <a:p>
            <a:pPr marL="568325" lvl="1" indent="-284163" eaLnBrk="1" hangingPunct="1">
              <a:defRPr/>
            </a:pPr>
            <a:r>
              <a:rPr lang="en-US" b="1" kern="0" dirty="0" smtClean="0">
                <a:latin typeface="Arial" charset="0"/>
              </a:rPr>
              <a:t>Import </a:t>
            </a:r>
            <a:r>
              <a:rPr lang="en-US" kern="0" dirty="0" smtClean="0">
                <a:latin typeface="Arial" charset="0"/>
              </a:rPr>
              <a:t>and </a:t>
            </a:r>
            <a:r>
              <a:rPr lang="en-US" b="1" kern="0" dirty="0" smtClean="0">
                <a:latin typeface="Arial" charset="0"/>
              </a:rPr>
              <a:t>filter data </a:t>
            </a:r>
            <a:r>
              <a:rPr lang="en-US" kern="0" dirty="0" smtClean="0">
                <a:latin typeface="Arial" charset="0"/>
              </a:rPr>
              <a:t>(e.g. extract annual maximum series)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340" y="1478280"/>
            <a:ext cx="5440460" cy="484632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6400800" y="2667000"/>
            <a:ext cx="1828800" cy="762000"/>
            <a:chOff x="6019800" y="2895600"/>
            <a:chExt cx="1828800" cy="762000"/>
          </a:xfrm>
        </p:grpSpPr>
        <p:sp>
          <p:nvSpPr>
            <p:cNvPr id="20" name="Rectangle 19"/>
            <p:cNvSpPr/>
            <p:nvPr/>
          </p:nvSpPr>
          <p:spPr>
            <a:xfrm>
              <a:off x="6019800" y="2895600"/>
              <a:ext cx="1828800" cy="762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457200"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Original Data</a:t>
              </a:r>
            </a:p>
            <a:p>
              <a:pPr indent="457200"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Peaks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72200" y="3060800"/>
              <a:ext cx="76200" cy="1396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46874" y="2971800"/>
              <a:ext cx="77725" cy="2286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21236" y="3017520"/>
              <a:ext cx="77725" cy="1828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210300" y="3383280"/>
              <a:ext cx="149798" cy="152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03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BA2CBFA1C243A6B0CE2D5E0B70A2" ma:contentTypeVersion="0" ma:contentTypeDescription="Create a new document." ma:contentTypeScope="" ma:versionID="c721e0b673217120c8e3efd2f03d1e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387582-2E0A-411A-B09E-5A093C09854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0E22C7-DB61-419A-A8E9-CD87812754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290C2-0E07-4B54-BA00-1F5AEFA1EA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10267</TotalTime>
  <Words>686</Words>
  <Application>Microsoft Office PowerPoint</Application>
  <PresentationFormat>On-screen Show (4:3)</PresentationFormat>
  <Paragraphs>222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ＭＳ Ｐゴシック</vt:lpstr>
      <vt:lpstr>Arial</vt:lpstr>
      <vt:lpstr>Calibri</vt:lpstr>
      <vt:lpstr>Times New Roman</vt:lpstr>
      <vt:lpstr>Wingdings</vt:lpstr>
      <vt:lpstr>Wingdings 3</vt:lpstr>
      <vt:lpstr>Default Design</vt:lpstr>
      <vt:lpstr>Custom Design</vt:lpstr>
      <vt:lpstr>Frequency Analysis Enhancements within HEC-SSP</vt:lpstr>
      <vt:lpstr>Topics</vt:lpstr>
      <vt:lpstr>History</vt:lpstr>
      <vt:lpstr>HEC-SSP Team</vt:lpstr>
      <vt:lpstr>Partners</vt:lpstr>
      <vt:lpstr>Version 2.2 Features</vt:lpstr>
      <vt:lpstr>PowerPoint Presentation</vt:lpstr>
      <vt:lpstr>Distribution Fitting Analysis</vt:lpstr>
      <vt:lpstr>Distribution Fitting Analysis Wind Speed Example</vt:lpstr>
      <vt:lpstr>Distribution Fitting Analysis Wind Speed Example</vt:lpstr>
      <vt:lpstr>Distribution Fitting Analysis Wind Speed Example</vt:lpstr>
      <vt:lpstr>Distribution Fitting Analysis Wind Speed Example</vt:lpstr>
      <vt:lpstr>HEC Training Materials</vt:lpstr>
      <vt:lpstr>Future</vt:lpstr>
      <vt:lpstr>Moving / Expanding Window B17 Analysis</vt:lpstr>
      <vt:lpstr>Moving / Expanding Window B17 Analysis</vt:lpstr>
      <vt:lpstr>Moving / Expanding Window B17 Analysis</vt:lpstr>
      <vt:lpstr>Moving / Expanding Window B17 Analysis</vt:lpstr>
      <vt:lpstr>Moving / Expanding Window B17 Analysis</vt:lpstr>
      <vt:lpstr>Moving / Expanding Window B17 Analysis</vt:lpstr>
      <vt:lpstr>Moving / Expanding Window B17 Analysis</vt:lpstr>
      <vt:lpstr>Summary</vt:lpstr>
      <vt:lpstr>PowerPoint Presentation</vt:lpstr>
    </vt:vector>
  </TitlesOfParts>
  <Company>US Army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b6imemb6</dc:creator>
  <cp:lastModifiedBy>Bartles, Michael D IWR-HEC</cp:lastModifiedBy>
  <cp:revision>461</cp:revision>
  <cp:lastPrinted>2018-06-03T15:11:43Z</cp:lastPrinted>
  <dcterms:created xsi:type="dcterms:W3CDTF">2009-05-21T17:19:18Z</dcterms:created>
  <dcterms:modified xsi:type="dcterms:W3CDTF">2019-05-15T18:45:28Z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0x0101000CFEBA2CBFA1C243A6B0CE2D5E0B70A2</vt:lpwstr>
  </property>
</Properties>
</file>