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49" r:id="rId5"/>
  </p:sldMasterIdLst>
  <p:notesMasterIdLst>
    <p:notesMasterId r:id="rId38"/>
  </p:notesMasterIdLst>
  <p:handoutMasterIdLst>
    <p:handoutMasterId r:id="rId39"/>
  </p:handoutMasterIdLst>
  <p:sldIdLst>
    <p:sldId id="318" r:id="rId6"/>
    <p:sldId id="322" r:id="rId7"/>
    <p:sldId id="326" r:id="rId8"/>
    <p:sldId id="426" r:id="rId9"/>
    <p:sldId id="440" r:id="rId10"/>
    <p:sldId id="445" r:id="rId11"/>
    <p:sldId id="391" r:id="rId12"/>
    <p:sldId id="442" r:id="rId13"/>
    <p:sldId id="387" r:id="rId14"/>
    <p:sldId id="450" r:id="rId15"/>
    <p:sldId id="451" r:id="rId16"/>
    <p:sldId id="444" r:id="rId17"/>
    <p:sldId id="454" r:id="rId18"/>
    <p:sldId id="455" r:id="rId19"/>
    <p:sldId id="394" r:id="rId20"/>
    <p:sldId id="418" r:id="rId21"/>
    <p:sldId id="458" r:id="rId22"/>
    <p:sldId id="459" r:id="rId23"/>
    <p:sldId id="460" r:id="rId24"/>
    <p:sldId id="433" r:id="rId25"/>
    <p:sldId id="462" r:id="rId26"/>
    <p:sldId id="434" r:id="rId27"/>
    <p:sldId id="463" r:id="rId28"/>
    <p:sldId id="435" r:id="rId29"/>
    <p:sldId id="436" r:id="rId30"/>
    <p:sldId id="437" r:id="rId31"/>
    <p:sldId id="438" r:id="rId32"/>
    <p:sldId id="461" r:id="rId33"/>
    <p:sldId id="447" r:id="rId34"/>
    <p:sldId id="448" r:id="rId35"/>
    <p:sldId id="382" r:id="rId36"/>
    <p:sldId id="439" r:id="rId3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anna Martin" initials="LM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477" autoAdjust="0"/>
  </p:normalViewPr>
  <p:slideViewPr>
    <p:cSldViewPr>
      <p:cViewPr varScale="1">
        <p:scale>
          <a:sx n="70" d="100"/>
          <a:sy n="70" d="100"/>
        </p:scale>
        <p:origin x="173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smtClean="0"/>
            </a:lvl1pPr>
          </a:lstStyle>
          <a:p>
            <a:pPr>
              <a:defRPr/>
            </a:pPr>
            <a:fld id="{7EF38275-0A94-430B-8040-739D209A1369}" type="datetimeFigureOut">
              <a:rPr lang="en-US"/>
              <a:pPr>
                <a:defRPr/>
              </a:pPr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A28C313-D35E-424B-854E-24D6993E8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639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D0AA913-41A7-4317-B82F-D66D0812BE00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A17DE06-82A6-40FF-96A5-97EFD19143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0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7DE06-82A6-40FF-96A5-97EFD19143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14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4C96741B-7819-49B8-9EA2-789E0B3D96BC}" type="slidenum">
              <a:rPr lang="en-US" altLang="en-US">
                <a:latin typeface="Times New Roman" panose="02020603050405020304" pitchFamily="18" charset="0"/>
              </a:rPr>
              <a:pPr/>
              <a:t>10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3147" y="4636903"/>
            <a:ext cx="6153573" cy="458202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Here’s an example showing how multiple</a:t>
            </a:r>
            <a:r>
              <a:rPr lang="en-US" altLang="en-US" baseline="0" dirty="0" smtClean="0"/>
              <a:t> gages along a river that passes through multiple states can be searched, selected, and downloaded all at once.  This is especially useful for regional frequency analyses.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617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4C96741B-7819-49B8-9EA2-789E0B3D96BC}" type="slidenum">
              <a:rPr lang="en-US" altLang="en-US">
                <a:latin typeface="Times New Roman" panose="02020603050405020304" pitchFamily="18" charset="0"/>
              </a:rPr>
              <a:pPr/>
              <a:t>11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3147" y="4636903"/>
            <a:ext cx="6153573" cy="458202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Here’s an example showing how multiple</a:t>
            </a:r>
            <a:r>
              <a:rPr lang="en-US" altLang="en-US" baseline="0" dirty="0" smtClean="0"/>
              <a:t> gages along a river that passes through multiple states can be searched, selected, and downloaded all at once.  This is especially useful for regional frequency analyses.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8326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99811C16-84CD-4D04-BD79-F860A4074A7C}" type="slidenum">
              <a:rPr lang="en-US" altLang="en-US">
                <a:latin typeface="Times New Roman" panose="02020603050405020304" pitchFamily="18" charset="0"/>
              </a:rPr>
              <a:pPr/>
              <a:t>12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4168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99811C16-84CD-4D04-BD79-F860A4074A7C}" type="slidenum">
              <a:rPr lang="en-US" altLang="en-US">
                <a:latin typeface="Times New Roman" panose="02020603050405020304" pitchFamily="18" charset="0"/>
              </a:rPr>
              <a:pPr/>
              <a:t>13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72240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99811C16-84CD-4D04-BD79-F860A4074A7C}" type="slidenum">
              <a:rPr lang="en-US" altLang="en-US">
                <a:latin typeface="Times New Roman" panose="02020603050405020304" pitchFamily="18" charset="0"/>
              </a:rPr>
              <a:pPr/>
              <a:t>14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34667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15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39155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16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64307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17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50215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18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25914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19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3920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073144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20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440863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21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23189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22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42877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23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08918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24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84263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25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315953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26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684766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27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95591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B9251E1B-4AAF-45A7-AFA9-29033811771F}" type="slidenum">
              <a:rPr lang="en-US" altLang="en-US">
                <a:latin typeface="Times New Roman" panose="02020603050405020304" pitchFamily="18" charset="0"/>
              </a:rPr>
              <a:pPr/>
              <a:t>28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047128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29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00326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B9251E1B-4AAF-45A7-AFA9-29033811771F}" type="slidenum">
              <a:rPr lang="en-US" altLang="en-US">
                <a:latin typeface="Times New Roman" panose="02020603050405020304" pitchFamily="18" charset="0"/>
              </a:rPr>
              <a:pPr/>
              <a:t>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876568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30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168565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31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384614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43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397426D6-3563-4704-ACA3-4B181179A3E9}" type="slidenum">
              <a:rPr lang="en-US" altLang="en-US">
                <a:latin typeface="Times New Roman" panose="02020603050405020304" pitchFamily="18" charset="0"/>
              </a:rPr>
              <a:pPr/>
              <a:t>4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31137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B9251E1B-4AAF-45A7-AFA9-29033811771F}" type="slidenum">
              <a:rPr lang="en-US" altLang="en-US">
                <a:latin typeface="Times New Roman" panose="02020603050405020304" pitchFamily="18" charset="0"/>
              </a:rPr>
              <a:pPr/>
              <a:t>5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10958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B9251E1B-4AAF-45A7-AFA9-29033811771F}" type="slidenum">
              <a:rPr lang="en-US" altLang="en-US">
                <a:latin typeface="Times New Roman" panose="02020603050405020304" pitchFamily="18" charset="0"/>
              </a:rPr>
              <a:pPr/>
              <a:t>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89850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165BAA04-9E1E-4F37-B8F3-C3BC39F13C83}" type="slidenum">
              <a:rPr lang="en-US" altLang="en-US">
                <a:latin typeface="Times New Roman" panose="02020603050405020304" pitchFamily="18" charset="0"/>
              </a:rPr>
              <a:pPr/>
              <a:t>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3122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165BAA04-9E1E-4F37-B8F3-C3BC39F13C83}" type="slidenum">
              <a:rPr lang="en-US" altLang="en-US">
                <a:latin typeface="Times New Roman" panose="02020603050405020304" pitchFamily="18" charset="0"/>
              </a:rPr>
              <a:pPr/>
              <a:t>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3197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4C96741B-7819-49B8-9EA2-789E0B3D96BC}" type="slidenum">
              <a:rPr lang="en-US" altLang="en-US">
                <a:latin typeface="Times New Roman" panose="02020603050405020304" pitchFamily="18" charset="0"/>
              </a:rPr>
              <a:pPr/>
              <a:t>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3147" y="4636903"/>
            <a:ext cx="6153573" cy="458202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Here’s an example showing how multiple</a:t>
            </a:r>
            <a:r>
              <a:rPr lang="en-US" altLang="en-US" baseline="0" dirty="0" smtClean="0"/>
              <a:t> gages along a river that passes through multiple states can be searched, selected, and downloaded all at once.  This is especially useful for regional frequency analyses.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2490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219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4000"/>
            <a:ext cx="5029200" cy="1143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29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388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D27A0-1592-4A38-BECD-2D9D916A1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A9189-79DC-4CE9-BBA1-D74C41046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3" b="5554"/>
          <a:stretch/>
        </p:blipFill>
        <p:spPr>
          <a:xfrm>
            <a:off x="1082270" y="1674812"/>
            <a:ext cx="8061730" cy="5183188"/>
          </a:xfrm>
          <a:prstGeom prst="rect">
            <a:avLst/>
          </a:prstGeom>
        </p:spPr>
      </p:pic>
      <p:pic>
        <p:nvPicPr>
          <p:cNvPr id="1035" name="Picture 23" descr="ppt_camo_bkgrnd-0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76200" y="1524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PRESENTATION TITLE</a:t>
            </a:r>
          </a:p>
        </p:txBody>
      </p:sp>
      <p:pic>
        <p:nvPicPr>
          <p:cNvPr id="13" name="Picture 10" descr="USACE_logo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2725" y="5638800"/>
            <a:ext cx="834390" cy="56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1"/>
          <p:cNvSpPr txBox="1">
            <a:spLocks noChangeArrowheads="1"/>
          </p:cNvSpPr>
          <p:nvPr userDrawn="1"/>
        </p:nvSpPr>
        <p:spPr bwMode="auto">
          <a:xfrm>
            <a:off x="136525" y="6199859"/>
            <a:ext cx="35972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>
                <a:ea typeface="ＭＳ Ｐゴシック" charset="-128"/>
              </a:rPr>
              <a:t>US Army Corps of Engineers</a:t>
            </a:r>
          </a:p>
          <a:p>
            <a:r>
              <a:rPr lang="en-US" b="1" dirty="0">
                <a:ea typeface="ＭＳ Ｐゴシック" charset="-128"/>
              </a:rPr>
              <a:t>BUILDING STRONG</a:t>
            </a:r>
            <a:r>
              <a:rPr lang="en-US" sz="1400" b="1" baseline="-25000" dirty="0">
                <a:ea typeface="ＭＳ Ｐゴシック" charset="-128"/>
              </a:rPr>
              <a:t>®</a:t>
            </a:r>
          </a:p>
        </p:txBody>
      </p:sp>
      <p:pic>
        <p:nvPicPr>
          <p:cNvPr id="9" name="Picture 21" descr="white_curve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1" y="1571625"/>
            <a:ext cx="51720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457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fld id="{06FA82FB-7C14-46DB-9746-128BC0F449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3" name="Picture 8" descr="USACE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4175" y="5715000"/>
            <a:ext cx="758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 Box 9"/>
          <p:cNvSpPr txBox="1">
            <a:spLocks noChangeArrowheads="1"/>
          </p:cNvSpPr>
          <p:nvPr userDrawn="1"/>
        </p:nvSpPr>
        <p:spPr bwMode="auto">
          <a:xfrm>
            <a:off x="6223000" y="6416675"/>
            <a:ext cx="26066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en-US" sz="1400" b="1"/>
              <a:t>BUILDING STRONG</a:t>
            </a:r>
            <a:r>
              <a:rPr lang="en-US" sz="1400" b="1" baseline="-25000"/>
              <a:t>®</a:t>
            </a:r>
          </a:p>
        </p:txBody>
      </p:sp>
      <p:sp>
        <p:nvSpPr>
          <p:cNvPr id="3082" name="Line 10"/>
          <p:cNvSpPr>
            <a:spLocks noChangeShapeType="1"/>
          </p:cNvSpPr>
          <p:nvPr userDrawn="1"/>
        </p:nvSpPr>
        <p:spPr bwMode="auto">
          <a:xfrm flipH="1">
            <a:off x="914400" y="6324600"/>
            <a:ext cx="777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056" name="Picture 2" descr="X:\IM\VI\Logos\Branding\USARMY_3D_RGB_MD_PS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5819775"/>
            <a:ext cx="685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652" r:id="rId3"/>
    <p:sldLayoutId id="2147483653" r:id="rId4"/>
    <p:sldLayoutId id="2147483654" r:id="rId5"/>
    <p:sldLayoutId id="2147483655" r:id="rId6"/>
    <p:sldLayoutId id="2147483660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Font typeface="Arial" charset="0"/>
        <a:buChar char="►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itchFamily="18" charset="2"/>
        <a:buChar char="w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c.usace.army.mil/software/hec-ssp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hyperlink" Target="http://www.hec.usace.army.mil/software/hec-hms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381000"/>
            <a:ext cx="8991600" cy="1219200"/>
          </a:xfrm>
        </p:spPr>
        <p:txBody>
          <a:bodyPr/>
          <a:lstStyle/>
          <a:p>
            <a:r>
              <a:rPr lang="en-US" dirty="0" smtClean="0"/>
              <a:t>Frequency Analysis Enhancements within HEC-SSP</a:t>
            </a:r>
            <a:endParaRPr lang="en-US" sz="3000" b="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200" y="2254984"/>
            <a:ext cx="3505200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/>
              <a:t>Mike Bartles, P.E.</a:t>
            </a:r>
            <a:endParaRPr lang="en-US" sz="1600" b="1" dirty="0"/>
          </a:p>
          <a:p>
            <a:pPr>
              <a:spcBef>
                <a:spcPct val="50000"/>
              </a:spcBef>
            </a:pPr>
            <a:r>
              <a:rPr lang="en-US" sz="1400" dirty="0" smtClean="0"/>
              <a:t>Hydraulic Engineer</a:t>
            </a:r>
          </a:p>
          <a:p>
            <a:pPr>
              <a:spcBef>
                <a:spcPct val="50000"/>
              </a:spcBef>
            </a:pPr>
            <a:r>
              <a:rPr lang="en-US" sz="1400" dirty="0" smtClean="0"/>
              <a:t>HEC-SSP Team Lead</a:t>
            </a:r>
          </a:p>
          <a:p>
            <a:pPr>
              <a:spcBef>
                <a:spcPct val="50000"/>
              </a:spcBef>
            </a:pPr>
            <a:r>
              <a:rPr lang="en-US" sz="1400" dirty="0" smtClean="0"/>
              <a:t>Hydrologic Engineering Center</a:t>
            </a:r>
          </a:p>
          <a:p>
            <a:pPr>
              <a:spcBef>
                <a:spcPct val="50000"/>
              </a:spcBef>
            </a:pPr>
            <a:endParaRPr lang="en-US" sz="1400" dirty="0"/>
          </a:p>
          <a:p>
            <a:pPr>
              <a:spcBef>
                <a:spcPct val="50000"/>
              </a:spcBef>
            </a:pPr>
            <a:r>
              <a:rPr lang="en-US" sz="1400" dirty="0" smtClean="0"/>
              <a:t>June 2018</a:t>
            </a:r>
          </a:p>
        </p:txBody>
      </p:sp>
    </p:spTree>
    <p:extLst>
      <p:ext uri="{BB962C8B-B14F-4D97-AF65-F5344CB8AC3E}">
        <p14:creationId xmlns:p14="http://schemas.microsoft.com/office/powerpoint/2010/main" val="37139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6AB1E144-166F-4BD4-BF51-810033E7BC23}" type="slidenum">
              <a:rPr lang="en-US" smtClean="0">
                <a:latin typeface="Arial" charset="0"/>
              </a:rPr>
              <a:t>10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077" y="1480069"/>
            <a:ext cx="6839845" cy="4846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38800" y="1676400"/>
            <a:ext cx="3200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Multiple data sets </a:t>
            </a:r>
            <a:r>
              <a:rPr lang="en-US" dirty="0" smtClean="0"/>
              <a:t>can be </a:t>
            </a:r>
            <a:r>
              <a:rPr lang="en-US" b="1" dirty="0" smtClean="0"/>
              <a:t>visualized</a:t>
            </a:r>
            <a:r>
              <a:rPr lang="en-US" dirty="0" smtClean="0"/>
              <a:t> in the </a:t>
            </a:r>
            <a:r>
              <a:rPr lang="en-US" b="1" dirty="0" smtClean="0"/>
              <a:t>same plot</a:t>
            </a:r>
            <a:endParaRPr lang="en-US" b="1" dirty="0"/>
          </a:p>
        </p:txBody>
      </p:sp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Improved User Experience</a:t>
            </a:r>
            <a:br>
              <a:rPr lang="en-US" dirty="0" smtClean="0"/>
            </a:br>
            <a:r>
              <a:rPr lang="en-US" sz="3600" b="0" dirty="0" smtClean="0"/>
              <a:t>Data Visualization</a:t>
            </a: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359600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647" y="1480069"/>
            <a:ext cx="6839843" cy="4846320"/>
          </a:xfrm>
          <a:prstGeom prst="rect">
            <a:avLst/>
          </a:prstGeom>
        </p:spPr>
      </p:pic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6AB1E144-166F-4BD4-BF51-810033E7BC23}" type="slidenum">
              <a:rPr lang="en-US" smtClean="0">
                <a:latin typeface="Arial" charset="0"/>
              </a:rPr>
              <a:t>11</a:t>
            </a:fld>
            <a:endParaRPr lang="en-US" dirty="0" smtClean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3600" y="1676400"/>
            <a:ext cx="28956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Clicking </a:t>
            </a:r>
            <a:r>
              <a:rPr lang="en-US" dirty="0" smtClean="0"/>
              <a:t>on a </a:t>
            </a:r>
            <a:r>
              <a:rPr lang="en-US" b="1" dirty="0" smtClean="0"/>
              <a:t>legend item </a:t>
            </a:r>
            <a:r>
              <a:rPr lang="en-US" dirty="0" smtClean="0"/>
              <a:t>will</a:t>
            </a:r>
            <a:r>
              <a:rPr lang="en-US" b="1" dirty="0" smtClean="0"/>
              <a:t> highlight </a:t>
            </a:r>
            <a:r>
              <a:rPr lang="en-US" dirty="0" smtClean="0"/>
              <a:t>the</a:t>
            </a:r>
            <a:r>
              <a:rPr lang="en-US" b="1" dirty="0" smtClean="0"/>
              <a:t> selected curve</a:t>
            </a:r>
            <a:endParaRPr lang="en-US" b="1" dirty="0"/>
          </a:p>
        </p:txBody>
      </p:sp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Improved User Experience</a:t>
            </a:r>
            <a:br>
              <a:rPr lang="en-US" dirty="0" smtClean="0"/>
            </a:br>
            <a:r>
              <a:rPr lang="en-US" sz="3600" b="0" dirty="0" smtClean="0"/>
              <a:t>Data Visualization</a:t>
            </a: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410268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2CAD1176-5935-434A-9DF9-2CDBEE7DA61B}" type="slidenum">
              <a:rPr lang="en-US" smtClean="0">
                <a:latin typeface="Arial" charset="0"/>
              </a:rPr>
              <a:t>12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22" y="1447800"/>
            <a:ext cx="8760356" cy="4937760"/>
          </a:xfrm>
          <a:prstGeom prst="rect">
            <a:avLst/>
          </a:prstGeom>
        </p:spPr>
      </p:pic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Improved User Experience</a:t>
            </a:r>
            <a:br>
              <a:rPr lang="en-US" dirty="0" smtClean="0"/>
            </a:br>
            <a:r>
              <a:rPr lang="en-US" sz="3600" b="0" dirty="0" smtClean="0"/>
              <a:t>Data Visualization</a:t>
            </a: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63626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2CAD1176-5935-434A-9DF9-2CDBEE7DA61B}" type="slidenum">
              <a:rPr lang="en-US" smtClean="0">
                <a:latin typeface="Arial" charset="0"/>
              </a:rPr>
              <a:t>13</a:t>
            </a:fld>
            <a:endParaRPr lang="en-US" dirty="0" smtClean="0">
              <a:latin typeface="Arial" charset="0"/>
            </a:endParaRPr>
          </a:p>
        </p:txBody>
      </p:sp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Improved User Experience</a:t>
            </a:r>
            <a:br>
              <a:rPr lang="en-US" dirty="0" smtClean="0"/>
            </a:br>
            <a:r>
              <a:rPr lang="en-US" sz="2800" b="0" dirty="0" smtClean="0"/>
              <a:t>Import Results from One Analysis into Another</a:t>
            </a:r>
            <a:endParaRPr lang="en-US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891" y="1524000"/>
            <a:ext cx="7118218" cy="457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172200" y="4938363"/>
            <a:ext cx="14478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3</a:t>
            </a:r>
            <a:r>
              <a:rPr lang="en-US" b="1" dirty="0" smtClean="0">
                <a:solidFill>
                  <a:schemeClr val="accent3"/>
                </a:solidFill>
              </a:rPr>
              <a:t>-day VDF Results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0" y="4992469"/>
            <a:ext cx="14478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1-day VDF Results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0" y="4992469"/>
            <a:ext cx="14478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Inst. Peak Results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2CAD1176-5935-434A-9DF9-2CDBEE7DA61B}" type="slidenum">
              <a:rPr lang="en-US" smtClean="0">
                <a:latin typeface="Arial" charset="0"/>
              </a:rPr>
              <a:t>14</a:t>
            </a:fld>
            <a:endParaRPr lang="en-US" dirty="0" smtClean="0">
              <a:latin typeface="Arial" charset="0"/>
            </a:endParaRPr>
          </a:p>
        </p:txBody>
      </p:sp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Improved User Experience</a:t>
            </a:r>
            <a:br>
              <a:rPr lang="en-US" dirty="0" smtClean="0"/>
            </a:br>
            <a:r>
              <a:rPr lang="en-US" sz="2800" b="0" dirty="0" smtClean="0"/>
              <a:t>Filter Imported Data Sets</a:t>
            </a:r>
            <a:endParaRPr lang="en-US" b="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1676400"/>
            <a:ext cx="38100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400" b="1" kern="0" dirty="0" smtClean="0"/>
              <a:t>Filter Data Using:</a:t>
            </a:r>
          </a:p>
          <a:p>
            <a:pPr lvl="1" eaLnBrk="1" hangingPunct="1">
              <a:defRPr/>
            </a:pPr>
            <a:r>
              <a:rPr lang="en-US" sz="2000" kern="0" dirty="0" smtClean="0"/>
              <a:t>Absolute Time Window</a:t>
            </a:r>
          </a:p>
          <a:p>
            <a:pPr lvl="2" eaLnBrk="1" hangingPunct="1">
              <a:defRPr/>
            </a:pPr>
            <a:r>
              <a:rPr lang="en-US" sz="1200" kern="0" dirty="0" smtClean="0"/>
              <a:t>i.e. 01Oct1955 – 30Sep 2017</a:t>
            </a:r>
          </a:p>
          <a:p>
            <a:pPr lvl="1" eaLnBrk="1" hangingPunct="1">
              <a:defRPr/>
            </a:pPr>
            <a:r>
              <a:rPr lang="en-US" sz="2000" kern="0" dirty="0" smtClean="0"/>
              <a:t>Season</a:t>
            </a:r>
          </a:p>
          <a:p>
            <a:pPr lvl="2" eaLnBrk="1" hangingPunct="1">
              <a:defRPr/>
            </a:pPr>
            <a:r>
              <a:rPr lang="en-US" sz="1200" kern="0" dirty="0" smtClean="0"/>
              <a:t>i.e. 01May – 30Nov</a:t>
            </a:r>
          </a:p>
          <a:p>
            <a:pPr lvl="1" eaLnBrk="1" hangingPunct="1">
              <a:defRPr/>
            </a:pPr>
            <a:r>
              <a:rPr lang="en-US" sz="2000" kern="0" dirty="0" smtClean="0"/>
              <a:t>Min/Max Threshold</a:t>
            </a:r>
          </a:p>
          <a:p>
            <a:pPr eaLnBrk="1" hangingPunct="1">
              <a:defRPr/>
            </a:pPr>
            <a:r>
              <a:rPr lang="en-US" sz="2400" b="1" kern="0" dirty="0"/>
              <a:t>Filter </a:t>
            </a:r>
            <a:r>
              <a:rPr lang="en-US" sz="2400" b="1" kern="0" dirty="0" smtClean="0"/>
              <a:t>to Peaks Using:</a:t>
            </a:r>
            <a:endParaRPr lang="en-US" sz="2400" b="1" kern="0" dirty="0"/>
          </a:p>
          <a:p>
            <a:pPr lvl="1" eaLnBrk="1" hangingPunct="1">
              <a:defRPr/>
            </a:pPr>
            <a:r>
              <a:rPr lang="en-US" sz="2000" kern="0" dirty="0" smtClean="0"/>
              <a:t>Annual Maximum</a:t>
            </a:r>
          </a:p>
          <a:p>
            <a:pPr lvl="1" eaLnBrk="1" hangingPunct="1">
              <a:defRPr/>
            </a:pPr>
            <a:r>
              <a:rPr lang="en-US" sz="2000" kern="0" dirty="0" smtClean="0"/>
              <a:t>Peaks Over Threshold / Partial Duration</a:t>
            </a:r>
          </a:p>
          <a:p>
            <a:pPr lvl="1" eaLnBrk="1" hangingPunct="1">
              <a:defRPr/>
            </a:pPr>
            <a:r>
              <a:rPr lang="en-US" sz="2000" kern="0" dirty="0" smtClean="0"/>
              <a:t>Starting Pool Stage/Elevation</a:t>
            </a:r>
            <a:endParaRPr lang="en-US" sz="2000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399" y="1646237"/>
            <a:ext cx="5100935" cy="42973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05400" y="1592560"/>
            <a:ext cx="3810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Partial Duration Series of </a:t>
            </a:r>
            <a:r>
              <a:rPr lang="en-US" b="1" dirty="0"/>
              <a:t>a</a:t>
            </a:r>
            <a:r>
              <a:rPr lang="en-US" b="1" dirty="0" smtClean="0"/>
              <a:t>ll peaks over 1500 </a:t>
            </a:r>
            <a:r>
              <a:rPr lang="en-US" b="1" dirty="0" err="1" smtClean="0"/>
              <a:t>cfs</a:t>
            </a:r>
            <a:r>
              <a:rPr lang="en-US" b="1" dirty="0" smtClean="0"/>
              <a:t> separated by a minimum of 7 days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181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Improved Bulletin 17C Implementations</a:t>
            </a:r>
            <a:endParaRPr lang="en-US" sz="38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1676400"/>
            <a:ext cx="38100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400" b="1" kern="0" dirty="0" smtClean="0"/>
              <a:t>New </a:t>
            </a:r>
            <a:r>
              <a:rPr lang="en-US" sz="2400" kern="0" dirty="0" smtClean="0"/>
              <a:t>Java </a:t>
            </a:r>
            <a:r>
              <a:rPr lang="en-US" sz="2400" b="1" kern="0" dirty="0" smtClean="0"/>
              <a:t>Bulletin 17C</a:t>
            </a:r>
            <a:r>
              <a:rPr lang="en-US" sz="2400" kern="0" dirty="0" smtClean="0"/>
              <a:t> code</a:t>
            </a:r>
          </a:p>
          <a:p>
            <a:pPr eaLnBrk="1" hangingPunct="1">
              <a:defRPr/>
            </a:pPr>
            <a:r>
              <a:rPr lang="en-US" sz="2400" kern="0" dirty="0" smtClean="0"/>
              <a:t>Can now utilize </a:t>
            </a:r>
            <a:r>
              <a:rPr lang="en-US" sz="2400" b="1" kern="0" dirty="0" smtClean="0"/>
              <a:t>Bulletin 17C procedures </a:t>
            </a:r>
            <a:r>
              <a:rPr lang="en-US" sz="2400" kern="0" dirty="0" smtClean="0"/>
              <a:t>in </a:t>
            </a:r>
            <a:r>
              <a:rPr lang="en-US" sz="2400" b="1" kern="0" dirty="0" smtClean="0"/>
              <a:t>General Frequency </a:t>
            </a:r>
            <a:r>
              <a:rPr lang="en-US" sz="2400" kern="0" dirty="0" smtClean="0"/>
              <a:t>and </a:t>
            </a:r>
            <a:r>
              <a:rPr lang="en-US" sz="2400" b="1" kern="0" dirty="0" smtClean="0"/>
              <a:t>Volume Frequency </a:t>
            </a:r>
            <a:r>
              <a:rPr lang="en-US" sz="2400" kern="0" dirty="0" smtClean="0"/>
              <a:t>analyses:</a:t>
            </a:r>
          </a:p>
          <a:p>
            <a:pPr lvl="1" eaLnBrk="1" hangingPunct="1">
              <a:defRPr/>
            </a:pPr>
            <a:r>
              <a:rPr lang="en-US" sz="1800" kern="0" dirty="0" smtClean="0"/>
              <a:t>Expected Moments Algorithm</a:t>
            </a:r>
          </a:p>
          <a:p>
            <a:pPr lvl="1" eaLnBrk="1" hangingPunct="1">
              <a:defRPr/>
            </a:pPr>
            <a:r>
              <a:rPr lang="en-US" sz="1800" kern="0" dirty="0" smtClean="0"/>
              <a:t>Multiple Grubbs-Beck test</a:t>
            </a:r>
          </a:p>
          <a:p>
            <a:pPr lvl="1" eaLnBrk="1" hangingPunct="1">
              <a:defRPr/>
            </a:pPr>
            <a:r>
              <a:rPr lang="en-US" sz="1800" kern="0" dirty="0" smtClean="0"/>
              <a:t>Improved conf. limits</a:t>
            </a:r>
          </a:p>
          <a:p>
            <a:pPr lvl="1" eaLnBrk="1" hangingPunct="1">
              <a:defRPr/>
            </a:pPr>
            <a:r>
              <a:rPr lang="en-US" sz="1800" kern="0" dirty="0" smtClean="0"/>
              <a:t>Hirsch/</a:t>
            </a:r>
            <a:r>
              <a:rPr lang="en-US" sz="1800" kern="0" dirty="0" err="1" smtClean="0"/>
              <a:t>Stedinger</a:t>
            </a:r>
            <a:r>
              <a:rPr lang="en-US" sz="1800" kern="0" dirty="0" smtClean="0"/>
              <a:t> Plotting Positions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1A1D87EE-017C-47AF-A6B8-DBC0CF915C8D}" type="slidenum">
              <a:rPr lang="en-US" smtClean="0">
                <a:latin typeface="Arial" charset="0"/>
              </a:rPr>
              <a:t>15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1447800"/>
            <a:ext cx="5113587" cy="438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98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Mixed Population Analysis</a:t>
            </a:r>
            <a:endParaRPr lang="en-US" sz="3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1676400"/>
            <a:ext cx="39624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kern="0" dirty="0" smtClean="0"/>
              <a:t>Uses the </a:t>
            </a:r>
            <a:r>
              <a:rPr lang="en-US" sz="1800" b="1" kern="0" dirty="0" smtClean="0"/>
              <a:t>Probability of Union </a:t>
            </a:r>
            <a:r>
              <a:rPr lang="en-US" sz="1800" kern="0" dirty="0" smtClean="0"/>
              <a:t>concept to compute a </a:t>
            </a:r>
            <a:r>
              <a:rPr lang="en-US" sz="1800" b="1" kern="0" dirty="0" smtClean="0"/>
              <a:t>frequency curve </a:t>
            </a:r>
            <a:r>
              <a:rPr lang="en-US" sz="1800" kern="0" dirty="0" smtClean="0"/>
              <a:t>from </a:t>
            </a:r>
            <a:r>
              <a:rPr lang="en-US" sz="1800" b="1" kern="0" dirty="0" smtClean="0"/>
              <a:t>two or more different runoff/causative mechanisms</a:t>
            </a:r>
          </a:p>
          <a:p>
            <a:pPr lvl="1" eaLnBrk="1" hangingPunct="1">
              <a:defRPr/>
            </a:pPr>
            <a:r>
              <a:rPr lang="en-US" sz="1400" kern="0" dirty="0" smtClean="0"/>
              <a:t>i.e. </a:t>
            </a:r>
            <a:r>
              <a:rPr lang="en-US" sz="1400" b="1" kern="0" dirty="0" smtClean="0"/>
              <a:t>rainfall-only</a:t>
            </a:r>
            <a:r>
              <a:rPr lang="en-US" sz="1400" kern="0" dirty="0" smtClean="0"/>
              <a:t> vs </a:t>
            </a:r>
            <a:r>
              <a:rPr lang="en-US" sz="1400" b="1" kern="0" dirty="0" smtClean="0"/>
              <a:t>rain-on-snow</a:t>
            </a:r>
            <a:r>
              <a:rPr lang="en-US" sz="1400" kern="0" dirty="0" smtClean="0"/>
              <a:t> vs </a:t>
            </a:r>
            <a:r>
              <a:rPr lang="en-US" sz="1400" b="1" kern="0" dirty="0" smtClean="0"/>
              <a:t>snowmelt-only</a:t>
            </a:r>
            <a:r>
              <a:rPr lang="en-US" sz="1400" kern="0" dirty="0" smtClean="0"/>
              <a:t> vs </a:t>
            </a:r>
            <a:r>
              <a:rPr lang="en-US" sz="1400" b="1" kern="0" dirty="0" smtClean="0"/>
              <a:t>tropical</a:t>
            </a:r>
            <a:r>
              <a:rPr lang="en-US" sz="1400" kern="0" dirty="0" smtClean="0"/>
              <a:t> </a:t>
            </a:r>
            <a:r>
              <a:rPr lang="en-US" sz="1400" b="1" kern="0" dirty="0" smtClean="0"/>
              <a:t>storms</a:t>
            </a:r>
          </a:p>
          <a:p>
            <a:pPr lvl="1" eaLnBrk="1" hangingPunct="1">
              <a:defRPr/>
            </a:pPr>
            <a:r>
              <a:rPr lang="en-US" sz="1400" kern="0" dirty="0" smtClean="0"/>
              <a:t>resultant empirical distribution takes into account the relative probability of a flood occurring in any year due to any of the input runoff mechanisms</a:t>
            </a:r>
          </a:p>
          <a:p>
            <a:pPr eaLnBrk="1" hangingPunct="1">
              <a:defRPr/>
            </a:pPr>
            <a:r>
              <a:rPr lang="en-US" sz="1800" b="1" kern="0" dirty="0"/>
              <a:t>Results</a:t>
            </a:r>
            <a:r>
              <a:rPr lang="en-US" sz="1800" kern="0" dirty="0"/>
              <a:t> from other analyses </a:t>
            </a:r>
            <a:r>
              <a:rPr lang="en-US" sz="1800" b="1" kern="0" dirty="0"/>
              <a:t>can be imported</a:t>
            </a:r>
          </a:p>
          <a:p>
            <a:pPr lvl="1" eaLnBrk="1" hangingPunct="1">
              <a:defRPr/>
            </a:pPr>
            <a:r>
              <a:rPr lang="en-US" sz="1400" kern="0" dirty="0"/>
              <a:t>Bulletin </a:t>
            </a:r>
            <a:r>
              <a:rPr lang="en-US" sz="1400" kern="0" dirty="0" smtClean="0"/>
              <a:t>17 and </a:t>
            </a:r>
            <a:r>
              <a:rPr lang="en-US" sz="1400" kern="0" dirty="0"/>
              <a:t>General Frequency</a:t>
            </a:r>
            <a:endParaRPr lang="en-US" sz="1600" kern="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658" y="1417638"/>
            <a:ext cx="4927904" cy="4114800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95C3EA9-882D-49AA-B747-7A287124E77A}" type="slidenum">
              <a:rPr lang="en-US" smtClean="0">
                <a:latin typeface="Arial" charset="0"/>
              </a:rPr>
              <a:t>16</a:t>
            </a:fld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Mixed Population Analysis</a:t>
            </a:r>
            <a:endParaRPr lang="en-US" sz="3800" dirty="0" smtClean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95C3EA9-882D-49AA-B747-7A287124E77A}" type="slidenum">
              <a:rPr lang="en-US" smtClean="0">
                <a:latin typeface="Arial" charset="0"/>
              </a:rPr>
              <a:t>17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020" y="1219200"/>
            <a:ext cx="6329960" cy="502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551363"/>
              </p:ext>
            </p:extLst>
          </p:nvPr>
        </p:nvGraphicFramePr>
        <p:xfrm>
          <a:off x="5181600" y="4572000"/>
          <a:ext cx="3708400" cy="1325880"/>
        </p:xfrm>
        <a:graphic>
          <a:graphicData uri="http://schemas.openxmlformats.org/drawingml/2006/table">
            <a:tbl>
              <a:tblPr firstRow="1" firstCol="1" bandRow="1"/>
              <a:tblGrid>
                <a:gridCol w="927100"/>
                <a:gridCol w="927100"/>
                <a:gridCol w="927100"/>
                <a:gridCol w="927100"/>
              </a:tblGrid>
              <a:tr h="18288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Parameter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Analysis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Mixed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Summer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Winter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Mean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3.561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3.282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3.507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Std. Dev.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0.345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Skew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0.267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-0.038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76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Mixed Population Analysis</a:t>
            </a:r>
            <a:endParaRPr lang="en-US" sz="3800" dirty="0" smtClean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95C3EA9-882D-49AA-B747-7A287124E77A}" type="slidenum">
              <a:rPr lang="en-US" smtClean="0">
                <a:latin typeface="Arial" charset="0"/>
              </a:rPr>
              <a:t>18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041" y="1600200"/>
            <a:ext cx="541591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Mixed Population Analysis</a:t>
            </a:r>
            <a:endParaRPr lang="en-US" sz="3800" dirty="0" smtClean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95C3EA9-882D-49AA-B747-7A287124E77A}" type="slidenum">
              <a:rPr lang="en-US" smtClean="0">
                <a:latin typeface="Arial" charset="0"/>
              </a:rPr>
              <a:t>19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752" y="1295400"/>
            <a:ext cx="6818495" cy="49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Topics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10000" cy="3886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Arial" charset="0"/>
              </a:rPr>
              <a:t>History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</a:rPr>
              <a:t>Version 2.1.1 and earlier</a:t>
            </a:r>
          </a:p>
          <a:p>
            <a:pPr eaLnBrk="1" hangingPunct="1">
              <a:defRPr/>
            </a:pPr>
            <a:r>
              <a:rPr lang="en-US" b="1" dirty="0" smtClean="0">
                <a:latin typeface="Arial" charset="0"/>
              </a:rPr>
              <a:t>Status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</a:rPr>
              <a:t>Version 2.2</a:t>
            </a:r>
          </a:p>
          <a:p>
            <a:pPr eaLnBrk="1" hangingPunct="1">
              <a:defRPr/>
            </a:pPr>
            <a:r>
              <a:rPr lang="en-US" b="1" dirty="0" smtClean="0">
                <a:latin typeface="Arial" charset="0"/>
              </a:rPr>
              <a:t>Future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</a:rPr>
              <a:t>Version 2.x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F2C57A3-959A-4333-984F-FE2AA91725BD}" type="slidenum">
              <a:rPr lang="en-US" smtClean="0">
                <a:latin typeface="Arial" charset="0"/>
              </a:rPr>
              <a:t>2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340" y="1295400"/>
            <a:ext cx="4339087" cy="43390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990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endParaRPr lang="en-US" sz="38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C1BF3C8-0EB8-4BAE-A7A1-A26E6E4074F1}" type="slidenum">
              <a:rPr lang="en-US" smtClean="0">
                <a:latin typeface="Arial" charset="0"/>
              </a:rPr>
              <a:t>20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800" kern="0" dirty="0" smtClean="0">
                <a:latin typeface="Arial" charset="0"/>
              </a:rPr>
              <a:t>What does a </a:t>
            </a:r>
            <a:r>
              <a:rPr lang="en-US" sz="2800" b="1" kern="0" dirty="0" smtClean="0">
                <a:latin typeface="Arial" charset="0"/>
              </a:rPr>
              <a:t>non-LPIII analytical distribution </a:t>
            </a:r>
            <a:r>
              <a:rPr lang="en-US" sz="2800" kern="0" dirty="0" smtClean="0">
                <a:latin typeface="Arial" charset="0"/>
              </a:rPr>
              <a:t>look like when fit to your data set of interest?</a:t>
            </a:r>
          </a:p>
          <a:p>
            <a:pPr eaLnBrk="1" hangingPunct="1">
              <a:defRPr/>
            </a:pPr>
            <a:r>
              <a:rPr lang="en-US" sz="2800" b="1" kern="0" dirty="0" smtClean="0">
                <a:latin typeface="Arial" charset="0"/>
              </a:rPr>
              <a:t>How much uncertainty </a:t>
            </a:r>
            <a:r>
              <a:rPr lang="en-US" sz="2800" kern="0" dirty="0" smtClean="0">
                <a:latin typeface="Arial" charset="0"/>
              </a:rPr>
              <a:t>when </a:t>
            </a:r>
            <a:r>
              <a:rPr lang="en-US" sz="2800" b="1" kern="0" dirty="0" smtClean="0">
                <a:latin typeface="Arial" charset="0"/>
              </a:rPr>
              <a:t>extrapolating</a:t>
            </a:r>
            <a:r>
              <a:rPr lang="en-US" sz="2800" kern="0" dirty="0" smtClean="0">
                <a:latin typeface="Arial" charset="0"/>
              </a:rPr>
              <a:t> </a:t>
            </a:r>
            <a:r>
              <a:rPr lang="en-US" sz="2800" b="1" kern="0" dirty="0" smtClean="0">
                <a:latin typeface="Arial" charset="0"/>
              </a:rPr>
              <a:t>beyond the range of observed data </a:t>
            </a:r>
            <a:r>
              <a:rPr lang="en-US" sz="2800" kern="0" dirty="0" smtClean="0">
                <a:latin typeface="Arial" charset="0"/>
              </a:rPr>
              <a:t>is due to your </a:t>
            </a:r>
            <a:r>
              <a:rPr lang="en-US" sz="2800" b="1" kern="0" dirty="0" smtClean="0">
                <a:latin typeface="Arial" charset="0"/>
              </a:rPr>
              <a:t>choice</a:t>
            </a:r>
            <a:r>
              <a:rPr lang="en-US" sz="2800" kern="0" dirty="0" smtClean="0">
                <a:latin typeface="Arial" charset="0"/>
              </a:rPr>
              <a:t> of </a:t>
            </a:r>
            <a:r>
              <a:rPr lang="en-US" sz="2800" b="1" kern="0" dirty="0" smtClean="0">
                <a:latin typeface="Arial" charset="0"/>
              </a:rPr>
              <a:t>analytical distribution</a:t>
            </a:r>
            <a:r>
              <a:rPr lang="en-US" sz="2800" kern="0" dirty="0" smtClean="0">
                <a:latin typeface="Arial" charset="0"/>
              </a:rPr>
              <a:t>?</a:t>
            </a:r>
          </a:p>
          <a:p>
            <a:pPr eaLnBrk="1" hangingPunct="1">
              <a:defRPr/>
            </a:pPr>
            <a:r>
              <a:rPr lang="en-US" sz="2800" kern="0" dirty="0" smtClean="0">
                <a:latin typeface="Arial" charset="0"/>
              </a:rPr>
              <a:t>How can you </a:t>
            </a:r>
            <a:r>
              <a:rPr lang="en-US" sz="2800" b="1" kern="0" dirty="0" smtClean="0">
                <a:latin typeface="Arial" charset="0"/>
              </a:rPr>
              <a:t>tell</a:t>
            </a:r>
            <a:r>
              <a:rPr lang="en-US" sz="2800" kern="0" dirty="0" smtClean="0">
                <a:latin typeface="Arial" charset="0"/>
              </a:rPr>
              <a:t> which </a:t>
            </a:r>
            <a:r>
              <a:rPr lang="en-US" sz="2800" b="1" kern="0" dirty="0" smtClean="0">
                <a:latin typeface="Arial" charset="0"/>
              </a:rPr>
              <a:t>distribution “fits” </a:t>
            </a:r>
            <a:r>
              <a:rPr lang="en-US" sz="2800" kern="0" dirty="0" smtClean="0">
                <a:latin typeface="Arial" charset="0"/>
              </a:rPr>
              <a:t>your </a:t>
            </a:r>
            <a:r>
              <a:rPr lang="en-US" sz="2800" b="1" kern="0" dirty="0" smtClean="0">
                <a:latin typeface="Arial" charset="0"/>
              </a:rPr>
              <a:t>observed data best</a:t>
            </a:r>
            <a:r>
              <a:rPr lang="en-US" sz="2800" kern="0" dirty="0" smtClean="0">
                <a:latin typeface="Arial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9145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endParaRPr lang="en-US" sz="38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1676400"/>
            <a:ext cx="3072714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000" b="1" kern="0" dirty="0"/>
              <a:t>18 analytical </a:t>
            </a:r>
            <a:r>
              <a:rPr lang="en-US" sz="2000" b="1" kern="0" dirty="0" smtClean="0"/>
              <a:t>distributions</a:t>
            </a:r>
          </a:p>
          <a:p>
            <a:pPr eaLnBrk="1" hangingPunct="1">
              <a:defRPr/>
            </a:pPr>
            <a:r>
              <a:rPr lang="en-US" sz="2000" b="1" kern="0" dirty="0" smtClean="0"/>
              <a:t>2 different fitting methods</a:t>
            </a:r>
            <a:endParaRPr lang="en-US" sz="1600" b="1" kern="0" dirty="0"/>
          </a:p>
          <a:p>
            <a:pPr eaLnBrk="1" hangingPunct="1">
              <a:defRPr/>
            </a:pPr>
            <a:r>
              <a:rPr lang="en-US" sz="2000" b="1" kern="0" dirty="0" smtClean="0"/>
              <a:t>IRREGULAR</a:t>
            </a:r>
            <a:r>
              <a:rPr lang="en-US" sz="2000" kern="0" dirty="0" smtClean="0"/>
              <a:t> and </a:t>
            </a:r>
            <a:r>
              <a:rPr lang="en-US" sz="2000" b="1" kern="0" dirty="0" smtClean="0"/>
              <a:t>REGULAR</a:t>
            </a:r>
            <a:r>
              <a:rPr lang="en-US" sz="2000" kern="0" dirty="0" smtClean="0"/>
              <a:t> data accepted</a:t>
            </a:r>
          </a:p>
          <a:p>
            <a:pPr eaLnBrk="1" hangingPunct="1">
              <a:defRPr/>
            </a:pPr>
            <a:r>
              <a:rPr lang="en-US" sz="2000" kern="0" dirty="0" smtClean="0"/>
              <a:t>Filter data</a:t>
            </a:r>
          </a:p>
          <a:p>
            <a:pPr eaLnBrk="1" hangingPunct="1">
              <a:defRPr/>
            </a:pPr>
            <a:r>
              <a:rPr lang="en-US" sz="2000" kern="0" dirty="0" smtClean="0"/>
              <a:t>Can be used for </a:t>
            </a:r>
            <a:r>
              <a:rPr lang="en-US" sz="2000" b="1" kern="0" dirty="0" smtClean="0"/>
              <a:t>flow</a:t>
            </a:r>
            <a:r>
              <a:rPr lang="en-US" sz="2000" kern="0" dirty="0" smtClean="0"/>
              <a:t>, </a:t>
            </a:r>
            <a:r>
              <a:rPr lang="en-US" sz="2000" b="1" kern="0" dirty="0" smtClean="0"/>
              <a:t>stage</a:t>
            </a:r>
            <a:r>
              <a:rPr lang="en-US" sz="2000" kern="0" dirty="0" smtClean="0"/>
              <a:t>, </a:t>
            </a:r>
            <a:r>
              <a:rPr lang="en-US" sz="2000" b="1" kern="0" dirty="0" smtClean="0"/>
              <a:t>precipitation</a:t>
            </a:r>
            <a:r>
              <a:rPr lang="en-US" sz="2000" kern="0" dirty="0" smtClean="0"/>
              <a:t>, </a:t>
            </a:r>
            <a:r>
              <a:rPr lang="en-US" sz="2000" b="1" kern="0" dirty="0" smtClean="0"/>
              <a:t>wind </a:t>
            </a:r>
            <a:r>
              <a:rPr lang="en-US" sz="2000" b="1" kern="0" dirty="0" smtClean="0"/>
              <a:t>speed/direction</a:t>
            </a:r>
            <a:r>
              <a:rPr lang="en-US" sz="2000" kern="0" dirty="0" smtClean="0"/>
              <a:t>, </a:t>
            </a:r>
            <a:r>
              <a:rPr lang="en-US" sz="2000" b="1" kern="0" dirty="0" smtClean="0"/>
              <a:t>seasonality</a:t>
            </a:r>
            <a:r>
              <a:rPr lang="en-US" sz="2000" kern="0" dirty="0" smtClean="0"/>
              <a:t>, </a:t>
            </a:r>
            <a:r>
              <a:rPr lang="en-US" sz="2000" kern="0" dirty="0" err="1" smtClean="0"/>
              <a:t>etc</a:t>
            </a:r>
            <a:endParaRPr lang="en-US" sz="2000" kern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5114" y="1752600"/>
            <a:ext cx="5766486" cy="3657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C1BF3C8-0EB8-4BAE-A7A1-A26E6E4074F1}" type="slidenum">
              <a:rPr lang="en-US" smtClean="0">
                <a:latin typeface="Arial" charset="0"/>
              </a:rPr>
              <a:t>21</a:t>
            </a:fld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smtClean="0"/>
              <a:t>Data Tab</a:t>
            </a:r>
            <a:endParaRPr lang="en-US" sz="3800" b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BD0DDDD1-6C5A-4EC9-AD04-310FD1106F17}" type="slidenum">
              <a:rPr lang="en-US" smtClean="0">
                <a:latin typeface="Arial" charset="0"/>
              </a:rPr>
              <a:t>22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192" y="1524000"/>
            <a:ext cx="729761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03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err="1" smtClean="0"/>
              <a:t>Analysis</a:t>
            </a:r>
            <a:r>
              <a:rPr lang="en-US" sz="3600" b="0" dirty="0" smtClean="0"/>
              <a:t> Tab</a:t>
            </a:r>
            <a:endParaRPr lang="en-US" sz="3800" b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BD0DDDD1-6C5A-4EC9-AD04-310FD1106F17}" type="slidenum">
              <a:rPr lang="en-US" smtClean="0">
                <a:latin typeface="Arial" charset="0"/>
              </a:rPr>
              <a:t>23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192" y="1524000"/>
            <a:ext cx="7297616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3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err="1" smtClean="0"/>
              <a:t>Analysis</a:t>
            </a:r>
            <a:r>
              <a:rPr lang="en-US" sz="3600" b="0" dirty="0" smtClean="0"/>
              <a:t> Tab</a:t>
            </a:r>
            <a:endParaRPr lang="en-US" sz="3800" b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447800"/>
            <a:ext cx="4522355" cy="3657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2582116"/>
            <a:ext cx="4522357" cy="3657600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F7BDBA22-5B66-4CED-A7EC-556354E959CA}" type="slidenum">
              <a:rPr lang="en-US" smtClean="0">
                <a:latin typeface="Arial" charset="0"/>
              </a:rPr>
              <a:t>24</a:t>
            </a:fld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8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err="1" smtClean="0"/>
              <a:t>Analysis</a:t>
            </a:r>
            <a:r>
              <a:rPr lang="en-US" sz="3600" b="0" dirty="0" smtClean="0"/>
              <a:t> Tab</a:t>
            </a:r>
            <a:endParaRPr lang="en-US" sz="3800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44" y="1524000"/>
            <a:ext cx="4522356" cy="365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2590800"/>
            <a:ext cx="4522356" cy="3657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1E51150F-1A8C-4CC4-9BAE-6D396819FDEC}" type="slidenum">
              <a:rPr lang="en-US" smtClean="0">
                <a:latin typeface="Arial" charset="0"/>
              </a:rPr>
              <a:t>25</a:t>
            </a:fld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88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err="1" smtClean="0"/>
              <a:t>Analysis</a:t>
            </a:r>
            <a:r>
              <a:rPr lang="en-US" sz="3600" b="0" dirty="0" smtClean="0"/>
              <a:t> Tab</a:t>
            </a:r>
            <a:endParaRPr lang="en-US" sz="3800" b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196" y="1447800"/>
            <a:ext cx="6055607" cy="4754880"/>
          </a:xfrm>
          <a:prstGeom prst="rect">
            <a:avLst/>
          </a:prstGeom>
        </p:spPr>
      </p:pic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1749CFD6-F455-43A5-B0A9-F20B41D96744}" type="slidenum">
              <a:rPr lang="en-US" smtClean="0">
                <a:latin typeface="Arial" charset="0"/>
              </a:rPr>
              <a:t>26</a:t>
            </a:fld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64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smtClean="0"/>
              <a:t>Results Tab</a:t>
            </a:r>
            <a:endParaRPr lang="en-US" sz="3800" b="0" dirty="0" smtClean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7BF842C1-0888-4F59-9403-FA7A7559B526}" type="slidenum">
              <a:rPr lang="en-US" smtClean="0">
                <a:latin typeface="Arial" charset="0"/>
              </a:rPr>
              <a:t>27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192" y="1524000"/>
            <a:ext cx="729761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18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Keep on improving the user experience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Continue to fix bugs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Continue to develop new tools to meet partner needs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Correlation Analysis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Maximum Likelihood Estimation fitting method</a:t>
            </a:r>
            <a:endParaRPr lang="en-US" sz="2200" dirty="0">
              <a:latin typeface="Arial" charset="0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DE97C41C-DE88-413B-BDF3-8F12306F6109}" type="slidenum">
              <a:rPr lang="en-US" smtClean="0">
                <a:latin typeface="Arial" charset="0"/>
              </a:rPr>
              <a:t>28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History, Status, </a:t>
            </a:r>
            <a:r>
              <a:rPr lang="en-US" u="sng" dirty="0" smtClean="0"/>
              <a:t>Future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sz="3600" b="0" dirty="0" smtClean="0"/>
              <a:t>Version 2.x</a:t>
            </a:r>
          </a:p>
        </p:txBody>
      </p:sp>
    </p:spTree>
    <p:extLst>
      <p:ext uri="{BB962C8B-B14F-4D97-AF65-F5344CB8AC3E}">
        <p14:creationId xmlns:p14="http://schemas.microsoft.com/office/powerpoint/2010/main" val="25426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29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219200"/>
            <a:ext cx="7620000" cy="50704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Correlation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4945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u="sng" dirty="0" smtClean="0"/>
              <a:t>History</a:t>
            </a:r>
            <a:r>
              <a:rPr lang="en-US" dirty="0" smtClean="0"/>
              <a:t>, Status, Future…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HEC-SSP started development in FY2005</a:t>
            </a:r>
          </a:p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Version 1.0 released in August 2008</a:t>
            </a:r>
          </a:p>
          <a:p>
            <a:pPr marL="0" indent="0" algn="ctr" eaLnBrk="1" hangingPunct="1">
              <a:buNone/>
              <a:defRPr/>
            </a:pPr>
            <a:r>
              <a:rPr lang="en-US" sz="2800" dirty="0" smtClean="0">
                <a:latin typeface="Arial" charset="0"/>
              </a:rPr>
              <a:t>…</a:t>
            </a:r>
          </a:p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Version 2.1.1 released January 2017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Arial" charset="0"/>
              </a:rPr>
              <a:t>Updated Bulletin 17 analysis with B17C procedures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Arial" charset="0"/>
              </a:rPr>
              <a:t>Balanced Hydrograph analysis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Arial" charset="0"/>
              </a:rPr>
              <a:t>Updated USGS Plugin and recompiled EMA FORTRAN code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DE97C41C-DE88-413B-BDF3-8F12306F6109}" type="slidenum">
              <a:rPr lang="en-US" smtClean="0">
                <a:latin typeface="Arial" charset="0"/>
              </a:rPr>
              <a:t>3</a:t>
            </a:fld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51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30</a:t>
            </a:fld>
            <a:endParaRPr lang="en-US" dirty="0" smtClean="0">
              <a:latin typeface="Arial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Maximum Likelihood Estimation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95400"/>
            <a:ext cx="8229600" cy="47026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262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HEC-SSP currently contains nine different analysis types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Developed primarily to meet USACE needs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Constantly improving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If you have ideas for future enhancements or questions about existing features, let us know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31</a:t>
            </a:fld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93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410200"/>
            <a:ext cx="8229600" cy="6096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>
                <a:hlinkClick r:id="rId3"/>
              </a:rPr>
              <a:t>http://www.hec.usace.army.mil/software/hec-ssp</a:t>
            </a:r>
            <a:r>
              <a:rPr lang="en-US" sz="2400" b="1" dirty="0" smtClean="0">
                <a:hlinkClick r:id="rId3"/>
              </a:rPr>
              <a:t>/</a:t>
            </a:r>
            <a:endParaRPr lang="en-US" sz="2400" b="1" dirty="0">
              <a:hlinkClick r:id="rId4"/>
            </a:endParaRPr>
          </a:p>
        </p:txBody>
      </p:sp>
      <p:sp>
        <p:nvSpPr>
          <p:cNvPr id="10" name="Title 10"/>
          <p:cNvSpPr txBox="1">
            <a:spLocks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 for using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HEC-SSP!</a:t>
            </a:r>
            <a:endParaRPr kumimoji="0" lang="en-US" sz="36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3E116E41-6E8E-493B-9D97-DC4AA2B0C459}" type="slidenum">
              <a:rPr lang="en-US" smtClean="0">
                <a:latin typeface="Arial" charset="0"/>
              </a:rPr>
              <a:t>32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3499" y="1676400"/>
            <a:ext cx="4337001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80901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616579"/>
              </p:ext>
            </p:extLst>
          </p:nvPr>
        </p:nvGraphicFramePr>
        <p:xfrm>
          <a:off x="2209800" y="1752600"/>
          <a:ext cx="4724400" cy="42062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590800"/>
                <a:gridCol w="2133600"/>
              </a:tblGrid>
              <a:tr h="25473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i="0" u="none" dirty="0" smtClean="0"/>
                        <a:t>TEAM MEMBERS</a:t>
                      </a:r>
                      <a:endParaRPr lang="en-US" sz="1800" b="1" i="0" u="none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none" dirty="0" smtClean="0"/>
                        <a:t>H&amp;H Technology Division Lead</a:t>
                      </a:r>
                      <a:endParaRPr lang="en-US" sz="1200" b="1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/>
                        <a:t>Matt Fleming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Lead Developer / Project Lead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Mike Bartles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Beth Faber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Greg Karlovits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Will Lehman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Haden Smith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John England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 and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Angela Duren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Mark Ackerman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Paul Ely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Rami Gasim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Caleb DeChant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Ben Chacon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Tevin Youn</a:t>
                      </a:r>
                      <a:endParaRPr lang="en-US" sz="12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1F7DAEA6-61D1-4D9B-A984-7D76A6E99FBE}" type="slidenum">
              <a:rPr lang="en-US" smtClean="0">
                <a:latin typeface="Arial" charset="0"/>
              </a:rPr>
              <a:t>4</a:t>
            </a:fld>
            <a:endParaRPr lang="en-US" dirty="0" smtClean="0">
              <a:latin typeface="Arial" charset="0"/>
            </a:endParaRPr>
          </a:p>
        </p:txBody>
      </p:sp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History, </a:t>
            </a:r>
            <a:r>
              <a:rPr lang="en-US" u="sng" dirty="0" smtClean="0"/>
              <a:t>Status</a:t>
            </a:r>
            <a:r>
              <a:rPr lang="en-US" dirty="0" smtClean="0"/>
              <a:t>, Future…</a:t>
            </a:r>
            <a:br>
              <a:rPr lang="en-US" dirty="0" smtClean="0"/>
            </a:br>
            <a:r>
              <a:rPr lang="en-US" sz="3600" b="0" dirty="0" smtClean="0"/>
              <a:t>HEC-SSP Team</a:t>
            </a:r>
          </a:p>
        </p:txBody>
      </p:sp>
    </p:spTree>
    <p:extLst>
      <p:ext uri="{BB962C8B-B14F-4D97-AF65-F5344CB8AC3E}">
        <p14:creationId xmlns:p14="http://schemas.microsoft.com/office/powerpoint/2010/main" val="172202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Arial" charset="0"/>
              </a:rPr>
              <a:t>Risk Management </a:t>
            </a:r>
            <a:r>
              <a:rPr lang="en-US" sz="2800" dirty="0" smtClean="0">
                <a:latin typeface="Arial" charset="0"/>
              </a:rPr>
              <a:t>Center (RMC)</a:t>
            </a:r>
            <a:endParaRPr lang="en-US" sz="2800" dirty="0">
              <a:latin typeface="Arial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USACE Headquarters</a:t>
            </a:r>
          </a:p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Modeling, Mapping, and Consequences (MMC) Center</a:t>
            </a:r>
          </a:p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Water Management Implementation Support Team (WMIST</a:t>
            </a:r>
            <a:r>
              <a:rPr lang="en-US" sz="2800" dirty="0" smtClean="0">
                <a:latin typeface="Arial" charset="0"/>
              </a:rPr>
              <a:t>)</a:t>
            </a:r>
          </a:p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USACE Fort Worth District</a:t>
            </a:r>
            <a:endParaRPr lang="en-US" sz="2800" dirty="0" smtClean="0">
              <a:latin typeface="Arial" charset="0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DE97C41C-DE88-413B-BDF3-8F12306F6109}" type="slidenum">
              <a:rPr lang="en-US" smtClean="0">
                <a:latin typeface="Arial" charset="0"/>
              </a:rPr>
              <a:t>5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4386" y="5044440"/>
            <a:ext cx="2735228" cy="1737360"/>
          </a:xfrm>
          <a:prstGeom prst="rect">
            <a:avLst/>
          </a:prstGeom>
        </p:spPr>
      </p:pic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History, </a:t>
            </a:r>
            <a:r>
              <a:rPr lang="en-US" u="sng" dirty="0" smtClean="0"/>
              <a:t>Status</a:t>
            </a:r>
            <a:r>
              <a:rPr lang="en-US" dirty="0" smtClean="0"/>
              <a:t>, Future…</a:t>
            </a:r>
            <a:br>
              <a:rPr lang="en-US" dirty="0" smtClean="0"/>
            </a:br>
            <a:r>
              <a:rPr lang="en-US" sz="3600" b="0" dirty="0" smtClean="0"/>
              <a:t>Partners</a:t>
            </a:r>
          </a:p>
        </p:txBody>
      </p:sp>
    </p:spTree>
    <p:extLst>
      <p:ext uri="{BB962C8B-B14F-4D97-AF65-F5344CB8AC3E}">
        <p14:creationId xmlns:p14="http://schemas.microsoft.com/office/powerpoint/2010/main" val="257933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Arial" charset="0"/>
              </a:rPr>
              <a:t>Improved user </a:t>
            </a:r>
            <a:r>
              <a:rPr lang="en-US" dirty="0" smtClean="0">
                <a:latin typeface="Arial" charset="0"/>
              </a:rPr>
              <a:t>experience for everyone</a:t>
            </a:r>
            <a:endParaRPr lang="en-US" dirty="0">
              <a:latin typeface="Arial" charset="0"/>
            </a:endParaRP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Undocked editors</a:t>
            </a:r>
          </a:p>
          <a:p>
            <a:pPr lvl="1" eaLnBrk="1" hangingPunct="1">
              <a:defRPr/>
            </a:pPr>
            <a:r>
              <a:rPr lang="en-US" sz="2200" dirty="0">
                <a:latin typeface="Arial" charset="0"/>
              </a:rPr>
              <a:t>Updated background maps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Easier </a:t>
            </a:r>
            <a:r>
              <a:rPr lang="en-US" sz="2200" dirty="0">
                <a:latin typeface="Arial" charset="0"/>
              </a:rPr>
              <a:t>data collection/input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Linkage </a:t>
            </a:r>
            <a:r>
              <a:rPr lang="en-US" sz="2200" dirty="0">
                <a:latin typeface="Arial" charset="0"/>
              </a:rPr>
              <a:t>between </a:t>
            </a:r>
            <a:r>
              <a:rPr lang="en-US" sz="2200" dirty="0" smtClean="0">
                <a:latin typeface="Arial" charset="0"/>
              </a:rPr>
              <a:t>analyses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Data Filtering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New tools to meet USACE needs</a:t>
            </a:r>
          </a:p>
          <a:p>
            <a:pPr lvl="1" eaLnBrk="1" hangingPunct="1">
              <a:defRPr/>
            </a:pPr>
            <a:r>
              <a:rPr lang="en-US" sz="2200" dirty="0">
                <a:latin typeface="Arial" charset="0"/>
              </a:rPr>
              <a:t>Improved B17C/EMA implementation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New Curve Combination Analysis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New Mixed Population Analysis</a:t>
            </a:r>
          </a:p>
          <a:p>
            <a:pPr lvl="1" eaLnBrk="1" hangingPunct="1">
              <a:defRPr/>
            </a:pPr>
            <a:r>
              <a:rPr lang="en-US" sz="2200" dirty="0">
                <a:latin typeface="Arial" charset="0"/>
              </a:rPr>
              <a:t>New Distribution Fitting </a:t>
            </a:r>
            <a:r>
              <a:rPr lang="en-US" sz="2200" dirty="0" smtClean="0">
                <a:latin typeface="Arial" charset="0"/>
              </a:rPr>
              <a:t>Analysis</a:t>
            </a:r>
            <a:endParaRPr lang="en-US" sz="2200" dirty="0">
              <a:latin typeface="Arial" charset="0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DE97C41C-DE88-413B-BDF3-8F12306F6109}" type="slidenum">
              <a:rPr lang="en-US" smtClean="0">
                <a:latin typeface="Arial" charset="0"/>
              </a:rPr>
              <a:t>6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History, </a:t>
            </a:r>
            <a:r>
              <a:rPr lang="en-US" u="sng" dirty="0" smtClean="0"/>
              <a:t>Status</a:t>
            </a:r>
            <a:r>
              <a:rPr lang="en-US" dirty="0" smtClean="0"/>
              <a:t>, Future…</a:t>
            </a:r>
            <a:br>
              <a:rPr lang="en-US" dirty="0" smtClean="0"/>
            </a:br>
            <a:r>
              <a:rPr lang="en-US" sz="3600" b="0" dirty="0" smtClean="0"/>
              <a:t>Version 2.2 Features</a:t>
            </a:r>
          </a:p>
        </p:txBody>
      </p:sp>
    </p:spTree>
    <p:extLst>
      <p:ext uri="{BB962C8B-B14F-4D97-AF65-F5344CB8AC3E}">
        <p14:creationId xmlns:p14="http://schemas.microsoft.com/office/powerpoint/2010/main" val="266689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79594BA5-5C85-4BD8-A195-D87C17359285}" type="slidenum">
              <a:rPr lang="en-US" smtClean="0">
                <a:latin typeface="Arial" charset="0"/>
              </a:rPr>
              <a:t>7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Improved User Experience</a:t>
            </a:r>
            <a:br>
              <a:rPr lang="en-US" dirty="0" smtClean="0"/>
            </a:br>
            <a:r>
              <a:rPr lang="en-US" sz="3600" b="0" dirty="0" smtClean="0"/>
              <a:t>“Undocked” Editors</a:t>
            </a:r>
            <a:endParaRPr lang="en-US" b="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382" y="1417638"/>
            <a:ext cx="7323236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91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Improved User Experience</a:t>
            </a:r>
            <a:br>
              <a:rPr lang="en-US" dirty="0" smtClean="0"/>
            </a:br>
            <a:r>
              <a:rPr lang="en-US" sz="3600" b="0" dirty="0" smtClean="0"/>
              <a:t>Background Maps</a:t>
            </a:r>
            <a:endParaRPr lang="en-US" b="0" dirty="0" smtClean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79594BA5-5C85-4BD8-A195-D87C17359285}" type="slidenum">
              <a:rPr lang="en-US" smtClean="0">
                <a:latin typeface="Arial" charset="0"/>
              </a:rPr>
              <a:t>8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447800"/>
            <a:ext cx="4695429" cy="3200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424" y="3048000"/>
            <a:ext cx="5134176" cy="3200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1104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5435"/>
          <a:stretch/>
        </p:blipFill>
        <p:spPr>
          <a:xfrm>
            <a:off x="1295400" y="1579710"/>
            <a:ext cx="6553200" cy="45924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524000" y="3865710"/>
            <a:ext cx="5943599" cy="1524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3999" y="4551510"/>
            <a:ext cx="5943599" cy="152400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14855" y="4773696"/>
            <a:ext cx="5943599" cy="152400"/>
          </a:xfrm>
          <a:prstGeom prst="rect">
            <a:avLst/>
          </a:prstGeom>
          <a:solidFill>
            <a:srgbClr val="0070C0">
              <a:alpha val="25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14854" y="5084910"/>
            <a:ext cx="5943599" cy="152400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14853" y="5383296"/>
            <a:ext cx="5943599" cy="265176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34000" y="2039163"/>
            <a:ext cx="1219200" cy="323088"/>
          </a:xfrm>
          <a:prstGeom prst="rect">
            <a:avLst/>
          </a:prstGeom>
          <a:solidFill>
            <a:schemeClr val="accent4">
              <a:alpha val="2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6AB1E144-166F-4BD4-BF51-810033E7BC23}" type="slidenum">
              <a:rPr lang="en-US" smtClean="0">
                <a:latin typeface="Arial" charset="0"/>
              </a:rPr>
              <a:t>9</a:t>
            </a:fld>
            <a:endParaRPr lang="en-US" dirty="0" smtClean="0">
              <a:latin typeface="Arial" charset="0"/>
            </a:endParaRPr>
          </a:p>
        </p:txBody>
      </p:sp>
      <p:sp>
        <p:nvSpPr>
          <p:cNvPr id="1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Improved User Experience</a:t>
            </a:r>
            <a:br>
              <a:rPr lang="en-US" dirty="0" smtClean="0"/>
            </a:br>
            <a:r>
              <a:rPr lang="en-US" sz="3600" b="0" dirty="0" smtClean="0"/>
              <a:t>Data Importer</a:t>
            </a: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49111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FEBA2CBFA1C243A6B0CE2D5E0B70A2" ma:contentTypeVersion="0" ma:contentTypeDescription="Create a new document." ma:contentTypeScope="" ma:versionID="c721e0b673217120c8e3efd2f03d1ed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387582-2E0A-411A-B09E-5A093C098541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B0E22C7-DB61-419A-A8E9-CD87812754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A290C2-0E07-4B54-BA00-1F5AEFA1EA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9790</TotalTime>
  <Words>818</Words>
  <Application>Microsoft Office PowerPoint</Application>
  <PresentationFormat>On-screen Show (4:3)</PresentationFormat>
  <Paragraphs>225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ＭＳ Ｐゴシック</vt:lpstr>
      <vt:lpstr>Arial</vt:lpstr>
      <vt:lpstr>Calibri</vt:lpstr>
      <vt:lpstr>Times New Roman</vt:lpstr>
      <vt:lpstr>Wingdings</vt:lpstr>
      <vt:lpstr>Wingdings 3</vt:lpstr>
      <vt:lpstr>Default Design</vt:lpstr>
      <vt:lpstr>Custom Design</vt:lpstr>
      <vt:lpstr>Frequency Analysis Enhancements within HEC-SSP</vt:lpstr>
      <vt:lpstr>Topics</vt:lpstr>
      <vt:lpstr>History, Status, Future…</vt:lpstr>
      <vt:lpstr>History, Status, Future… HEC-SSP Team</vt:lpstr>
      <vt:lpstr>History, Status, Future… Partners</vt:lpstr>
      <vt:lpstr>History, Status, Future… Version 2.2 Features</vt:lpstr>
      <vt:lpstr>Improved User Experience “Undocked” Editors</vt:lpstr>
      <vt:lpstr>Improved User Experience Background Maps</vt:lpstr>
      <vt:lpstr>Improved User Experience Data Importer</vt:lpstr>
      <vt:lpstr>Improved User Experience Data Visualization</vt:lpstr>
      <vt:lpstr>Improved User Experience Data Visualization</vt:lpstr>
      <vt:lpstr>Improved User Experience Data Visualization</vt:lpstr>
      <vt:lpstr>Improved User Experience Import Results from One Analysis into Another</vt:lpstr>
      <vt:lpstr>Improved User Experience Filter Imported Data Sets</vt:lpstr>
      <vt:lpstr>Improved Bulletin 17C Implementations</vt:lpstr>
      <vt:lpstr>Mixed Population Analysis</vt:lpstr>
      <vt:lpstr>Mixed Population Analysis</vt:lpstr>
      <vt:lpstr>Mixed Population Analysis</vt:lpstr>
      <vt:lpstr>Mixed Population Analysis</vt:lpstr>
      <vt:lpstr>Distribution Fitting Analysis</vt:lpstr>
      <vt:lpstr>Distribution Fitting Analysis</vt:lpstr>
      <vt:lpstr>Distribution Fitting Analysis Data Tab</vt:lpstr>
      <vt:lpstr>Distribution Fitting Analysis Analysis Tab</vt:lpstr>
      <vt:lpstr>Distribution Fitting Analysis Analysis Tab</vt:lpstr>
      <vt:lpstr>Distribution Fitting Analysis Analysis Tab</vt:lpstr>
      <vt:lpstr>Distribution Fitting Analysis Analysis Tab</vt:lpstr>
      <vt:lpstr>Distribution Fitting Analysis Results Tab</vt:lpstr>
      <vt:lpstr>History, Status, Future… Version 2.x</vt:lpstr>
      <vt:lpstr>Correlation Analysis</vt:lpstr>
      <vt:lpstr>Maximum Likelihood Estimation</vt:lpstr>
      <vt:lpstr>Summary</vt:lpstr>
      <vt:lpstr>PowerPoint Presentation</vt:lpstr>
    </vt:vector>
  </TitlesOfParts>
  <Company>US Army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b6imemb6</dc:creator>
  <cp:lastModifiedBy>q0hecmdb</cp:lastModifiedBy>
  <cp:revision>408</cp:revision>
  <cp:lastPrinted>2018-06-03T15:11:43Z</cp:lastPrinted>
  <dcterms:created xsi:type="dcterms:W3CDTF">2009-05-21T17:19:18Z</dcterms:created>
  <dcterms:modified xsi:type="dcterms:W3CDTF">2018-06-05T13:08:10Z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0x0101000CFEBA2CBFA1C243A6B0CE2D5E0B70A2</vt:lpwstr>
  </property>
</Properties>
</file>