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18"/>
  </p:notesMasterIdLst>
  <p:handoutMasterIdLst>
    <p:handoutMasterId r:id="rId19"/>
  </p:handoutMasterIdLst>
  <p:sldIdLst>
    <p:sldId id="435" r:id="rId4"/>
    <p:sldId id="1096" r:id="rId5"/>
    <p:sldId id="414" r:id="rId6"/>
    <p:sldId id="416" r:id="rId7"/>
    <p:sldId id="1103" r:id="rId8"/>
    <p:sldId id="1100" r:id="rId9"/>
    <p:sldId id="1104" r:id="rId10"/>
    <p:sldId id="1099" r:id="rId11"/>
    <p:sldId id="1094" r:id="rId12"/>
    <p:sldId id="1095" r:id="rId13"/>
    <p:sldId id="1105" r:id="rId14"/>
    <p:sldId id="1098" r:id="rId15"/>
    <p:sldId id="1011" r:id="rId16"/>
    <p:sldId id="1097" r:id="rId17"/>
  </p:sldIdLst>
  <p:sldSz cx="9144000" cy="6858000" type="screen4x3"/>
  <p:notesSz cx="7010400" cy="9296400"/>
  <p:embeddedFontLst>
    <p:embeddedFont>
      <p:font typeface="Calibri" panose="020F0502020204030204" pitchFamily="34" charset="0"/>
      <p:regular r:id="rId20"/>
      <p:bold r:id="rId21"/>
      <p:italic r:id="rId22"/>
      <p:boldItalic r:id="rId23"/>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D8DAD4"/>
    <a:srgbClr val="C40C94"/>
    <a:srgbClr val="000099"/>
    <a:srgbClr val="FF6600"/>
    <a:srgbClr val="336699"/>
    <a:srgbClr val="00B050"/>
    <a:srgbClr val="FF5050"/>
    <a:srgbClr val="00B0F0"/>
    <a:srgbClr val="007A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96" autoAdjust="0"/>
    <p:restoredTop sz="76539" autoAdjust="0"/>
  </p:normalViewPr>
  <p:slideViewPr>
    <p:cSldViewPr snapToGrid="0">
      <p:cViewPr varScale="1">
        <p:scale>
          <a:sx n="72" d="100"/>
          <a:sy n="72" d="100"/>
        </p:scale>
        <p:origin x="948" y="72"/>
      </p:cViewPr>
      <p:guideLst>
        <p:guide orient="horz" pos="2160"/>
        <p:guide pos="2880"/>
      </p:guideLst>
    </p:cSldViewPr>
  </p:slideViewPr>
  <p:notesTextViewPr>
    <p:cViewPr>
      <p:scale>
        <a:sx n="125" d="100"/>
        <a:sy n="125"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2.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font" Target="fonts/font4.fntdata"/><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font" Target="fonts/font3.fntdata"/><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7/21/2022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34186759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Beth to provide context of expected probability during development of Bulletin 17C</a:t>
            </a:r>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12</a:t>
            </a:fld>
            <a:endParaRPr lang="en-US"/>
          </a:p>
        </p:txBody>
      </p:sp>
      <p:sp>
        <p:nvSpPr>
          <p:cNvPr id="5" name="Footer Placeholder 4">
            <a:extLst>
              <a:ext uri="{FF2B5EF4-FFF2-40B4-BE49-F238E27FC236}">
                <a16:creationId xmlns:a16="http://schemas.microsoft.com/office/drawing/2014/main" id="{707A97B4-ED6C-4FE1-8AF7-AF6307E4AEB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311632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Mike</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13</a:t>
            </a:fld>
            <a:endParaRPr lang="en-US" altLang="en-US"/>
          </a:p>
        </p:txBody>
      </p:sp>
    </p:spTree>
    <p:extLst>
      <p:ext uri="{BB962C8B-B14F-4D97-AF65-F5344CB8AC3E}">
        <p14:creationId xmlns:p14="http://schemas.microsoft.com/office/powerpoint/2010/main" val="31682976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14</a:t>
            </a:fld>
            <a:endParaRPr lang="en-US" altLang="en-US"/>
          </a:p>
        </p:txBody>
      </p:sp>
    </p:spTree>
    <p:extLst>
      <p:ext uri="{BB962C8B-B14F-4D97-AF65-F5344CB8AC3E}">
        <p14:creationId xmlns:p14="http://schemas.microsoft.com/office/powerpoint/2010/main" val="4041639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presentation today:</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640389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dirty="0"/>
              <a:t>The uncertainty in the frequency curve can</a:t>
            </a:r>
            <a:r>
              <a:rPr lang="en-US" baseline="0" dirty="0"/>
              <a:t> also be considered in the exceedance probability of a particular flow, shown here at the estimate of the 1% flow but existing along the length of the curve.  Like the distribution drawn as uncertainty in the flow quantile, the PDF is asymmetrical.</a:t>
            </a:r>
            <a:endParaRPr lang="en-US" dirty="0"/>
          </a:p>
        </p:txBody>
      </p:sp>
      <p:sp>
        <p:nvSpPr>
          <p:cNvPr id="4" name="Slide Number Placeholder 3"/>
          <p:cNvSpPr>
            <a:spLocks noGrp="1"/>
          </p:cNvSpPr>
          <p:nvPr>
            <p:ph type="sldNum" sz="quarter" idx="10"/>
          </p:nvPr>
        </p:nvSpPr>
        <p:spPr/>
        <p:txBody>
          <a:bodyPr/>
          <a:lstStyle/>
          <a:p>
            <a:fld id="{69316125-23C0-428F-81EE-F4F25622B531}" type="slidenum">
              <a:rPr lang="en-US" smtClean="0"/>
              <a:t>3</a:t>
            </a:fld>
            <a:endParaRPr lang="en-US"/>
          </a:p>
        </p:txBody>
      </p:sp>
      <p:sp>
        <p:nvSpPr>
          <p:cNvPr id="5" name="Footer Placeholder 4">
            <a:extLst>
              <a:ext uri="{FF2B5EF4-FFF2-40B4-BE49-F238E27FC236}">
                <a16:creationId xmlns:a16="http://schemas.microsoft.com/office/drawing/2014/main" id="{A6011BB4-20AF-40AD-AB0C-6822900D02B7}"/>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34058144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r>
              <a:rPr lang="en-US" dirty="0"/>
              <a:t>In the asymmetrical</a:t>
            </a:r>
            <a:r>
              <a:rPr lang="en-US" baseline="0" dirty="0"/>
              <a:t> PDF of uncertainty in exceedance probably of a given flow, the mean is not equal to the median.  The estimated flow frequency curve is at the median of the sampling distribution, and the mean of that distribution is a larger exceedance probability at the upper tail of the distribution.</a:t>
            </a:r>
          </a:p>
          <a:p>
            <a:endParaRPr lang="en-US" baseline="0" dirty="0"/>
          </a:p>
          <a:p>
            <a:r>
              <a:rPr lang="en-US" baseline="0" dirty="0"/>
              <a:t>The mean of the uncertainty distribution is the unbiased estimate of the frequency curve.  When considering future outcomes from the probability distribution, and using the frequency curve to perform cost benefit analysis around the country, we prefer an unbiased estimate.</a:t>
            </a:r>
          </a:p>
          <a:p>
            <a:endParaRPr lang="en-US" baseline="0" dirty="0"/>
          </a:p>
          <a:p>
            <a:r>
              <a:rPr lang="en-US" baseline="0" dirty="0"/>
              <a:t>The “expected probability adjustment,” shown as the dashed blue curve, moves the frequency ordinates from the median (the computed curve) to the mean of the uncertainty distribution.  </a:t>
            </a:r>
            <a:endParaRPr lang="en-US" dirty="0"/>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4</a:t>
            </a:fld>
            <a:endParaRPr lang="en-US"/>
          </a:p>
        </p:txBody>
      </p:sp>
      <p:sp>
        <p:nvSpPr>
          <p:cNvPr id="5" name="Footer Placeholder 4">
            <a:extLst>
              <a:ext uri="{FF2B5EF4-FFF2-40B4-BE49-F238E27FC236}">
                <a16:creationId xmlns:a16="http://schemas.microsoft.com/office/drawing/2014/main" id="{A51F83E4-84DE-4928-88B9-F07BCE178D9C}"/>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2456650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57300" y="720725"/>
            <a:ext cx="4800600" cy="36004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EFADD01-AB30-465E-BA67-74A61C10ABBA}" type="slidenum">
              <a:rPr lang="en-US" smtClean="0"/>
              <a:pPr>
                <a:defRPr/>
              </a:pPr>
              <a:t>5</a:t>
            </a:fld>
            <a:endParaRPr lang="en-US"/>
          </a:p>
        </p:txBody>
      </p:sp>
      <p:sp>
        <p:nvSpPr>
          <p:cNvPr id="5" name="Footer Placeholder 4">
            <a:extLst>
              <a:ext uri="{FF2B5EF4-FFF2-40B4-BE49-F238E27FC236}">
                <a16:creationId xmlns:a16="http://schemas.microsoft.com/office/drawing/2014/main" id="{707A97B4-ED6C-4FE1-8AF7-AF6307E4AEB3}"/>
              </a:ext>
            </a:extLst>
          </p:cNvPr>
          <p:cNvSpPr>
            <a:spLocks noGrp="1"/>
          </p:cNvSpPr>
          <p:nvPr>
            <p:ph type="ftr" sz="quarter" idx="4"/>
          </p:nvPr>
        </p:nvSpPr>
        <p:spPr/>
        <p:txBody>
          <a:bodyPr/>
          <a:lstStyle/>
          <a:p>
            <a:pPr>
              <a:defRPr/>
            </a:pPr>
            <a:r>
              <a:rPr lang="en-US"/>
              <a:t>L 3.4  Uncertainty in Frequency Estimates    B.Faber</a:t>
            </a:r>
            <a:endParaRPr lang="en-US" dirty="0"/>
          </a:p>
        </p:txBody>
      </p:sp>
    </p:spTree>
    <p:extLst>
      <p:ext uri="{BB962C8B-B14F-4D97-AF65-F5344CB8AC3E}">
        <p14:creationId xmlns:p14="http://schemas.microsoft.com/office/powerpoint/2010/main" val="1182809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5290875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spcBef>
                <a:spcPts val="0"/>
              </a:spcBef>
              <a:spcAft>
                <a:spcPts val="0"/>
              </a:spcAft>
              <a:buFont typeface="+mj-lt"/>
              <a:buNone/>
            </a:pPr>
            <a:r>
              <a:rPr lang="en-US" sz="1100" dirty="0">
                <a:effectLst/>
                <a:latin typeface="Calibri" panose="020F0502020204030204" pitchFamily="34" charset="0"/>
                <a:ea typeface="Times New Roman" panose="02020603050405020304" pitchFamily="18" charset="0"/>
              </a:rPr>
              <a:t>Image depicts conf limits and exp prob curve derived through percentile bootstrap</a:t>
            </a:r>
          </a:p>
          <a:p>
            <a:pPr marL="0" marR="0" lvl="0" indent="0">
              <a:spcBef>
                <a:spcPts val="0"/>
              </a:spcBef>
              <a:spcAft>
                <a:spcPts val="0"/>
              </a:spcAft>
              <a:buFont typeface="+mj-lt"/>
              <a:buNone/>
            </a:pPr>
            <a:r>
              <a:rPr lang="en-US" sz="1100" dirty="0">
                <a:effectLst/>
                <a:latin typeface="Calibri" panose="020F0502020204030204" pitchFamily="34" charset="0"/>
                <a:ea typeface="Times New Roman" panose="02020603050405020304" pitchFamily="18" charset="0"/>
              </a:rPr>
              <a:t>Results are 1</a:t>
            </a:r>
            <a:r>
              <a:rPr lang="en-US" sz="1100" baseline="30000" dirty="0">
                <a:effectLst/>
                <a:latin typeface="Calibri" panose="020F0502020204030204" pitchFamily="34" charset="0"/>
                <a:ea typeface="Times New Roman" panose="02020603050405020304" pitchFamily="18" charset="0"/>
              </a:rPr>
              <a:t>st</a:t>
            </a:r>
            <a:r>
              <a:rPr lang="en-US" sz="1100" dirty="0">
                <a:effectLst/>
                <a:latin typeface="Calibri" panose="020F0502020204030204" pitchFamily="34" charset="0"/>
                <a:ea typeface="Times New Roman" panose="02020603050405020304" pitchFamily="18" charset="0"/>
              </a:rPr>
              <a:t> order accurate and biased!</a:t>
            </a:r>
          </a:p>
          <a:p>
            <a:pPr marL="0" marR="0" lvl="0" indent="0">
              <a:spcBef>
                <a:spcPts val="0"/>
              </a:spcBef>
              <a:spcAft>
                <a:spcPts val="0"/>
              </a:spcAft>
              <a:buFont typeface="+mj-lt"/>
              <a:buNone/>
            </a:pPr>
            <a:endParaRPr lang="en-US" sz="1100" dirty="0">
              <a:effectLst/>
              <a:latin typeface="Calibri" panose="020F0502020204030204" pitchFamily="34" charset="0"/>
              <a:ea typeface="Times New Roman" panose="02020603050405020304" pitchFamily="18" charset="0"/>
            </a:endParaRPr>
          </a:p>
          <a:p>
            <a:pPr marL="0" marR="0" lvl="0" indent="0">
              <a:spcBef>
                <a:spcPts val="0"/>
              </a:spcBef>
              <a:spcAft>
                <a:spcPts val="0"/>
              </a:spcAft>
              <a:buFont typeface="+mj-lt"/>
              <a:buNone/>
            </a:pPr>
            <a:r>
              <a:rPr lang="en-US" sz="1100" dirty="0">
                <a:effectLst/>
                <a:latin typeface="Calibri" panose="020F0502020204030204" pitchFamily="34" charset="0"/>
                <a:ea typeface="Times New Roman" panose="02020603050405020304" pitchFamily="18" charset="0"/>
              </a:rPr>
              <a:t>i3 algorithm gets around the limitations of the percentile bootstrap and is 2</a:t>
            </a:r>
            <a:r>
              <a:rPr lang="en-US" sz="1100" baseline="30000" dirty="0">
                <a:effectLst/>
                <a:latin typeface="Calibri" panose="020F0502020204030204" pitchFamily="34" charset="0"/>
                <a:ea typeface="Times New Roman" panose="02020603050405020304" pitchFamily="18" charset="0"/>
              </a:rPr>
              <a:t>nd</a:t>
            </a:r>
            <a:r>
              <a:rPr lang="en-US" sz="1100" dirty="0">
                <a:effectLst/>
                <a:latin typeface="Calibri" panose="020F0502020204030204" pitchFamily="34" charset="0"/>
                <a:ea typeface="Times New Roman" panose="02020603050405020304" pitchFamily="18" charset="0"/>
              </a:rPr>
              <a:t> order accurate</a:t>
            </a:r>
          </a:p>
          <a:p>
            <a:pPr marL="0" marR="0" lvl="0" indent="0">
              <a:spcBef>
                <a:spcPts val="0"/>
              </a:spcBef>
              <a:spcAft>
                <a:spcPts val="0"/>
              </a:spcAft>
              <a:buFont typeface="+mj-lt"/>
              <a:buNone/>
            </a:pPr>
            <a:r>
              <a:rPr lang="en-US" sz="1100" dirty="0">
                <a:effectLst/>
                <a:latin typeface="Calibri" panose="020F0502020204030204" pitchFamily="34" charset="0"/>
                <a:ea typeface="Times New Roman" panose="02020603050405020304" pitchFamily="18" charset="0"/>
              </a:rPr>
              <a:t>i3 algorithm:</a:t>
            </a: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Compute flows for the following values of CL and annual exceedance probabilities (AEP).</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b="1" dirty="0">
                <a:effectLst/>
                <a:latin typeface="Calibri" panose="020F0502020204030204" pitchFamily="34" charset="0"/>
                <a:ea typeface="Times New Roman" panose="02020603050405020304" pitchFamily="18" charset="0"/>
              </a:rPr>
              <a:t>CL</a:t>
            </a:r>
            <a:r>
              <a:rPr lang="en-US" sz="1100" dirty="0">
                <a:effectLst/>
                <a:latin typeface="Calibri" panose="020F0502020204030204" pitchFamily="34" charset="0"/>
                <a:ea typeface="Times New Roman" panose="02020603050405020304" pitchFamily="18" charset="0"/>
              </a:rPr>
              <a:t>: 0.9999, 0.999, 0.99, 0.98, 0.975, 0.95, 0.925, 0.9, 0.875, 0.85, 0.825, 0.8, 0.75, 0.7, 0.65, 0.6, 0.55, 0.5, 0.45, 0.4, 0.35, 0.3, 0.25, 0.2, 0.175, 0.15, 0.125, 0.1, 0.075, 0.05, 0.025, 0.02, 0.01, 0.001, and 0.0001.</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b="1" dirty="0">
                <a:effectLst/>
                <a:latin typeface="Calibri" panose="020F0502020204030204" pitchFamily="34" charset="0"/>
                <a:ea typeface="Times New Roman" panose="02020603050405020304" pitchFamily="18" charset="0"/>
              </a:rPr>
              <a:t>AEP</a:t>
            </a:r>
            <a:r>
              <a:rPr lang="en-US" sz="1100" dirty="0">
                <a:effectLst/>
                <a:latin typeface="Calibri" panose="020F0502020204030204" pitchFamily="34" charset="0"/>
                <a:ea typeface="Times New Roman" panose="02020603050405020304" pitchFamily="18" charset="0"/>
              </a:rPr>
              <a:t>: 1E-12, 2E-12, 5E-12, 1E-11, 2E-11, 5E-11, 1E-10, 2E-10, 5E-10, 0.000000001, 0.000000002, 0.000000005, 0.00000001, 0.00000002, 0.00000005, 0.0000001, 0.0000002, 0.0000005, 0.000001, 0.000002, 0.000005, 0.00001, 0.00002, 0.00005, 0.0001, 0.0002, 0.0005, 0.001, 0.002, 0.005, 0.01, 0.02, 0.05, 0.1, 0.2, 0.5, 0.8, 0.9, 0.95, and 0.99.</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dirty="0">
                <a:effectLst/>
                <a:latin typeface="Calibri" panose="020F0502020204030204" pitchFamily="34" charset="0"/>
                <a:ea typeface="Times New Roman" panose="02020603050405020304" pitchFamily="18" charset="0"/>
              </a:rPr>
              <a:t>The wide range of CL and AEP values are needed to provide sufficient coverage for interpolation that is performed in a later step.</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standard normal Z variate for each CL and AEP that were used within Step 1.</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log10 value for each flow computed within Step 2.</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minimum and maximum log10(flow) values from Step 3.</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Divide the range spanned by the min/max log10(flow) into 100 evenly spaced bins. </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Linearly interpolate the values from Step 3 to calculate AEP(z) by CL(z) for each log10(flow).</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inverse standard normal Z variate for each AEP(z) and each CL(z).</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real-space flow for each log10(flow).  For each, the CL is the cumulative distribution function (CDF) for AEP.</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The mean (expected) value is equal to the area under the CDF.  For each real-space flow, the CDF of AEP defined by the CL can be integrated to calculate the mean (expected) AEP.</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dirty="0">
                <a:effectLst/>
                <a:latin typeface="Calibri" panose="020F0502020204030204" pitchFamily="34" charset="0"/>
                <a:ea typeface="Times New Roman" panose="02020603050405020304" pitchFamily="18" charset="0"/>
              </a:rPr>
              <a:t>Integration should be done using the trapezoidal rule.</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dirty="0">
                <a:effectLst/>
                <a:latin typeface="Calibri" panose="020F0502020204030204" pitchFamily="34" charset="0"/>
                <a:ea typeface="Times New Roman" panose="02020603050405020304" pitchFamily="18" charset="0"/>
              </a:rPr>
              <a:t>Assume a rectangle to calculate the first and last incremental area for CL less 0.0001 and CL greater than 0.9999.</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dirty="0">
                <a:effectLst/>
                <a:latin typeface="Calibri" panose="020F0502020204030204" pitchFamily="34" charset="0"/>
                <a:ea typeface="Times New Roman" panose="02020603050405020304" pitchFamily="18" charset="0"/>
              </a:rPr>
              <a:t>Sum the area for each real-space flow that was previously computed.</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Calculate the standard normal z variate for each AEP and log10(flow) for each real-space flow.</a:t>
            </a:r>
            <a:endParaRPr lang="en-US" sz="1000" dirty="0">
              <a:effectLst/>
              <a:latin typeface="Times New Roman" panose="02020603050405020304" pitchFamily="18" charset="0"/>
              <a:ea typeface="Times New Roman" panose="02020603050405020304" pitchFamily="18" charset="0"/>
            </a:endParaRPr>
          </a:p>
          <a:p>
            <a:pPr marL="742950" marR="0" lvl="1" indent="-285750">
              <a:spcBef>
                <a:spcPts val="0"/>
              </a:spcBef>
              <a:spcAft>
                <a:spcPts val="0"/>
              </a:spcAft>
              <a:buFont typeface="+mj-lt"/>
              <a:buAutoNum type="alphaLcPeriod"/>
            </a:pPr>
            <a:r>
              <a:rPr lang="en-US" sz="1100" dirty="0">
                <a:effectLst/>
                <a:latin typeface="Calibri" panose="020F0502020204030204" pitchFamily="34" charset="0"/>
                <a:ea typeface="Times New Roman" panose="02020603050405020304" pitchFamily="18" charset="0"/>
              </a:rPr>
              <a:t>This is necessary to linearize the data for interpolation.</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Linearly interpolate the previously-computed standard normal z variates for each AEP and log10(flow) to compute the mean (expected) curve for the desired output AEP (i.e. that the user specified).</a:t>
            </a:r>
            <a:endParaRPr lang="en-US" sz="1000" dirty="0">
              <a:effectLs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mj-lt"/>
              <a:buAutoNum type="arabicPeriod"/>
            </a:pPr>
            <a:r>
              <a:rPr lang="en-US" sz="1100" dirty="0">
                <a:effectLst/>
                <a:latin typeface="Calibri" panose="020F0502020204030204" pitchFamily="34" charset="0"/>
                <a:ea typeface="Times New Roman" panose="02020603050405020304" pitchFamily="18" charset="0"/>
              </a:rPr>
              <a:t>Convert the log10(flow) that make up the mean (expected) curve to real-space flows for reporting.</a:t>
            </a:r>
            <a:endParaRPr lang="en-US" sz="1000" dirty="0">
              <a:effectLst/>
              <a:latin typeface="Times New Roman" panose="02020603050405020304" pitchFamily="18" charset="0"/>
              <a:ea typeface="Times New Roman" panose="02020603050405020304" pitchFamily="18" charset="0"/>
            </a:endParaRPr>
          </a:p>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42339587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spcBef>
                <a:spcPts val="0"/>
              </a:spcBef>
              <a:spcAft>
                <a:spcPts val="0"/>
              </a:spcAft>
              <a:buFont typeface="Arial" panose="020B0604020202020204" pitchFamily="34" charset="0"/>
              <a:buChar char="•"/>
            </a:pPr>
            <a:r>
              <a:rPr lang="en-US" sz="1100" dirty="0">
                <a:effectLst/>
                <a:latin typeface="Calibri" panose="020F0502020204030204" pitchFamily="34" charset="0"/>
                <a:ea typeface="Times New Roman" panose="02020603050405020304" pitchFamily="18" charset="0"/>
              </a:rPr>
              <a:t>The i3 algorithm used w/in HEC-SSP to compute expected probability when using B17C procedures relies upon the accuracy of the confidence limits, which have been shown to be 2</a:t>
            </a:r>
            <a:r>
              <a:rPr lang="en-US" sz="1100" baseline="30000" dirty="0">
                <a:effectLst/>
                <a:latin typeface="Calibri" panose="020F0502020204030204" pitchFamily="34" charset="0"/>
                <a:ea typeface="Times New Roman" panose="02020603050405020304" pitchFamily="18" charset="0"/>
              </a:rPr>
              <a:t>nd</a:t>
            </a:r>
            <a:r>
              <a:rPr lang="en-US" sz="1100" dirty="0">
                <a:effectLst/>
                <a:latin typeface="Calibri" panose="020F0502020204030204" pitchFamily="34" charset="0"/>
                <a:ea typeface="Times New Roman" panose="02020603050405020304" pitchFamily="18" charset="0"/>
              </a:rPr>
              <a:t> order accurate</a:t>
            </a:r>
          </a:p>
          <a:p>
            <a:pPr marL="171450" marR="0" lvl="0" indent="-171450">
              <a:spcBef>
                <a:spcPts val="0"/>
              </a:spcBef>
              <a:spcAft>
                <a:spcPts val="0"/>
              </a:spcAft>
              <a:buFont typeface="Arial" panose="020B0604020202020204" pitchFamily="34" charset="0"/>
              <a:buChar char="•"/>
            </a:pPr>
            <a:r>
              <a:rPr lang="en-US" sz="1100" baseline="0" dirty="0">
                <a:effectLst/>
                <a:latin typeface="Calibri" panose="020F0502020204030204" pitchFamily="34" charset="0"/>
              </a:rPr>
              <a:t>We can compute confidence limits surrounding the median curve at various percentiles</a:t>
            </a:r>
          </a:p>
          <a:p>
            <a:pPr marL="171450" marR="0" lvl="0" indent="-171450">
              <a:spcBef>
                <a:spcPts val="0"/>
              </a:spcBef>
              <a:spcAft>
                <a:spcPts val="0"/>
              </a:spcAft>
              <a:buFont typeface="Arial" panose="020B0604020202020204" pitchFamily="34" charset="0"/>
              <a:buChar char="•"/>
            </a:pPr>
            <a:r>
              <a:rPr lang="en-US" sz="1100" baseline="0" dirty="0">
                <a:effectLst/>
                <a:latin typeface="Calibri" panose="020F0502020204030204" pitchFamily="34" charset="0"/>
              </a:rPr>
              <a:t>ANIMATE</a:t>
            </a: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en-US" sz="1100" baseline="0" dirty="0"/>
              <a:t>Here is an asymmetrical PDF at an AEP of interest</a:t>
            </a: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en-US" sz="1100" baseline="0" dirty="0"/>
              <a:t>This information is accurate in the vertical direction.  However, it’s also accurate in the horizontal direction.  </a:t>
            </a:r>
            <a:r>
              <a:rPr lang="en-US" sz="1100" baseline="0" dirty="0">
                <a:effectLst/>
                <a:latin typeface="Calibri" panose="020F0502020204030204" pitchFamily="34" charset="0"/>
              </a:rPr>
              <a:t>We can flip the confidence limits using a 45-degree line to construct asymmetrical PDFs for a corresponding flow</a:t>
            </a: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en-US" sz="1100" baseline="0" dirty="0">
                <a:effectLst/>
                <a:latin typeface="Calibri" panose="020F0502020204030204" pitchFamily="34" charset="0"/>
              </a:rPr>
              <a:t>ANIMATE</a:t>
            </a: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en-US" sz="1100" baseline="0" dirty="0">
                <a:effectLst/>
                <a:latin typeface="Calibri" panose="020F0502020204030204" pitchFamily="34" charset="0"/>
              </a:rPr>
              <a:t>ANIMATE</a:t>
            </a:r>
          </a:p>
          <a:p>
            <a:pPr marL="171450" marR="0" lvl="0" indent="-171450" algn="l" defTabSz="914400" rtl="0" eaLnBrk="0" fontAlgn="base" latinLnBrk="0" hangingPunct="0">
              <a:lnSpc>
                <a:spcPct val="100000"/>
              </a:lnSpc>
              <a:spcBef>
                <a:spcPts val="0"/>
              </a:spcBef>
              <a:spcAft>
                <a:spcPts val="0"/>
              </a:spcAft>
              <a:buClrTx/>
              <a:buSzTx/>
              <a:buFont typeface="Arial" panose="020B0604020202020204" pitchFamily="34" charset="0"/>
              <a:buChar char="•"/>
              <a:tabLst/>
              <a:defRPr/>
            </a:pPr>
            <a:r>
              <a:rPr lang="en-US" sz="1100" baseline="0" dirty="0">
                <a:effectLst/>
                <a:latin typeface="Calibri" panose="020F0502020204030204" pitchFamily="34" charset="0"/>
              </a:rPr>
              <a:t>Just a note that this cartoon isn’t to scale</a:t>
            </a:r>
          </a:p>
          <a:p>
            <a:pPr marL="171450" marR="0" lvl="0" indent="-171450">
              <a:spcBef>
                <a:spcPts val="0"/>
              </a:spcBef>
              <a:spcAft>
                <a:spcPts val="0"/>
              </a:spcAft>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12179229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6325789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6">
                    <a:lumMod val="75000"/>
                  </a:schemeClr>
                </a:solidFill>
              </a:defRPr>
            </a:lvl1pPr>
          </a:lstStyle>
          <a:p>
            <a:r>
              <a:rPr lang="en-US"/>
              <a:t>Click to edit Master title style</a:t>
            </a:r>
          </a:p>
        </p:txBody>
      </p:sp>
      <p:sp>
        <p:nvSpPr>
          <p:cNvPr id="3" name="Content Placeholder 2"/>
          <p:cNvSpPr>
            <a:spLocks noGrp="1"/>
          </p:cNvSpPr>
          <p:nvPr>
            <p:ph idx="1"/>
          </p:nvPr>
        </p:nvSpPr>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455BBB4-D28E-4135-9308-7AA9F1071BD7}" type="slidenum">
              <a:rPr lang="en-US"/>
              <a:pPr>
                <a:defRPr/>
              </a:pPr>
              <a:t>‹#›</a:t>
            </a:fld>
            <a:endParaRPr lang="en-US"/>
          </a:p>
        </p:txBody>
      </p:sp>
    </p:spTree>
    <p:extLst>
      <p:ext uri="{BB962C8B-B14F-4D97-AF65-F5344CB8AC3E}">
        <p14:creationId xmlns:p14="http://schemas.microsoft.com/office/powerpoint/2010/main" val="34599480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A1A27C7B-FD28-48E6-A805-E9BC5DCB382D}" type="slidenum">
              <a:rPr lang="en-US"/>
              <a:pPr>
                <a:defRPr/>
              </a:pPr>
              <a:t>‹#›</a:t>
            </a:fld>
            <a:endParaRPr lang="en-US"/>
          </a:p>
        </p:txBody>
      </p:sp>
    </p:spTree>
    <p:extLst>
      <p:ext uri="{BB962C8B-B14F-4D97-AF65-F5344CB8AC3E}">
        <p14:creationId xmlns:p14="http://schemas.microsoft.com/office/powerpoint/2010/main" val="13166291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theme" Target="../theme/theme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2.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5.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image" Target="../media/image1.png"/><Relationship Id="rId30"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7"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8"/>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9"/>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50" r:id="rId24"/>
    <p:sldLayoutId id="2147483751" r:id="rId25"/>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8.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62.xml"/><Relationship Id="rId5" Type="http://schemas.openxmlformats.org/officeDocument/2006/relationships/image" Target="../media/image10.emf"/><Relationship Id="rId4" Type="http://schemas.openxmlformats.org/officeDocument/2006/relationships/image" Target="../media/image9.em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1.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1.xml"/></Relationships>
</file>

<file path=ppt/slides/_rels/slide6.xml.rels><?xml version="1.0" encoding="UTF-8" standalone="yes"?>
<Relationships xmlns="http://schemas.openxmlformats.org/package/2006/relationships"><Relationship Id="rId3" Type="http://schemas.openxmlformats.org/officeDocument/2006/relationships/hyperlink" Target="https://agupubs.onlinelibrary.wiley.com/doi/abs/10.1029/JZ065i007p02143" TargetMode="External"/><Relationship Id="rId2" Type="http://schemas.openxmlformats.org/officeDocument/2006/relationships/notesSlide" Target="../notesSlides/notesSlide6.xml"/><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38.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dirty="0">
                <a:solidFill>
                  <a:srgbClr val="FFFFFF"/>
                </a:solidFill>
              </a:rPr>
              <a:t>Mike Bartles, P.E. – Hydrologic Engineering Center</a:t>
            </a:r>
          </a:p>
          <a:p>
            <a:pPr fontAlgn="auto">
              <a:spcAft>
                <a:spcPts val="0"/>
              </a:spcAft>
            </a:pPr>
            <a:r>
              <a:rPr lang="en-US" dirty="0">
                <a:solidFill>
                  <a:srgbClr val="FFFFFF"/>
                </a:solidFill>
              </a:rPr>
              <a:t>Beth Faber, PhD, P.E. – Hydrologic Engineering Center</a:t>
            </a:r>
          </a:p>
          <a:p>
            <a:pPr fontAlgn="auto">
              <a:spcAft>
                <a:spcPts val="0"/>
              </a:spcAft>
            </a:pPr>
            <a:r>
              <a:rPr lang="en-US" dirty="0">
                <a:solidFill>
                  <a:srgbClr val="FFFFFF"/>
                </a:solidFill>
              </a:rPr>
              <a:t>Dave Margo, P.E. – Risk Management Center</a:t>
            </a:r>
          </a:p>
        </p:txBody>
      </p:sp>
      <p:sp>
        <p:nvSpPr>
          <p:cNvPr id="10" name="Title 1"/>
          <p:cNvSpPr txBox="1">
            <a:spLocks/>
          </p:cNvSpPr>
          <p:nvPr/>
        </p:nvSpPr>
        <p:spPr>
          <a:xfrm>
            <a:off x="457199" y="1554873"/>
            <a:ext cx="7848600" cy="2200506"/>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3200" dirty="0"/>
              <a:t>Expected Probability</a:t>
            </a:r>
          </a:p>
          <a:p>
            <a:pPr fontAlgn="auto">
              <a:spcAft>
                <a:spcPts val="0"/>
              </a:spcAft>
            </a:pPr>
            <a:endParaRPr lang="en-US" sz="3200" cap="none" dirty="0"/>
          </a:p>
          <a:p>
            <a:pPr fontAlgn="auto">
              <a:spcAft>
                <a:spcPts val="0"/>
              </a:spcAft>
            </a:pPr>
            <a:r>
              <a:rPr lang="en-US" sz="3200" cap="none" dirty="0"/>
              <a:t>21 July 2022</a:t>
            </a:r>
            <a:endParaRPr lang="en-US" sz="48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450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100" dirty="0"/>
              <a:t>U.S. Army corps of engineers</a:t>
            </a:r>
            <a:br>
              <a:rPr lang="en-US" dirty="0"/>
            </a:br>
            <a:br>
              <a:rPr lang="en-US" sz="3100" dirty="0"/>
            </a:b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10</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Demonstration</a:t>
            </a:r>
          </a:p>
        </p:txBody>
      </p:sp>
      <p:pic>
        <p:nvPicPr>
          <p:cNvPr id="10" name="Picture 9">
            <a:extLst>
              <a:ext uri="{FF2B5EF4-FFF2-40B4-BE49-F238E27FC236}">
                <a16:creationId xmlns:a16="http://schemas.microsoft.com/office/drawing/2014/main" id="{314A51F1-2152-4AAE-BEB7-DDED7AB5477E}"/>
              </a:ext>
            </a:extLst>
          </p:cNvPr>
          <p:cNvPicPr>
            <a:picLocks noChangeAspect="1"/>
          </p:cNvPicPr>
          <p:nvPr/>
        </p:nvPicPr>
        <p:blipFill>
          <a:blip r:embed="rId3"/>
          <a:stretch>
            <a:fillRect/>
          </a:stretch>
        </p:blipFill>
        <p:spPr>
          <a:xfrm>
            <a:off x="266700" y="1843737"/>
            <a:ext cx="4189350" cy="4633204"/>
          </a:xfrm>
          <a:prstGeom prst="rect">
            <a:avLst/>
          </a:prstGeom>
          <a:ln>
            <a:solidFill>
              <a:schemeClr val="tx1"/>
            </a:solidFill>
          </a:ln>
        </p:spPr>
      </p:pic>
      <p:pic>
        <p:nvPicPr>
          <p:cNvPr id="12" name="Picture 11">
            <a:extLst>
              <a:ext uri="{FF2B5EF4-FFF2-40B4-BE49-F238E27FC236}">
                <a16:creationId xmlns:a16="http://schemas.microsoft.com/office/drawing/2014/main" id="{7068E150-290B-4D38-85B2-E83F1796294C}"/>
              </a:ext>
            </a:extLst>
          </p:cNvPr>
          <p:cNvPicPr>
            <a:picLocks noChangeAspect="1"/>
          </p:cNvPicPr>
          <p:nvPr/>
        </p:nvPicPr>
        <p:blipFill>
          <a:blip r:embed="rId4"/>
          <a:stretch>
            <a:fillRect/>
          </a:stretch>
        </p:blipFill>
        <p:spPr>
          <a:xfrm>
            <a:off x="4532251" y="1043697"/>
            <a:ext cx="4345048" cy="4203926"/>
          </a:xfrm>
          <a:prstGeom prst="rect">
            <a:avLst/>
          </a:prstGeom>
          <a:ln>
            <a:solidFill>
              <a:schemeClr val="tx1"/>
            </a:solidFill>
          </a:ln>
        </p:spPr>
      </p:pic>
      <p:sp>
        <p:nvSpPr>
          <p:cNvPr id="13" name="Rectangle 12">
            <a:extLst>
              <a:ext uri="{FF2B5EF4-FFF2-40B4-BE49-F238E27FC236}">
                <a16:creationId xmlns:a16="http://schemas.microsoft.com/office/drawing/2014/main" id="{DDB53B4F-5CD1-424D-88CB-26DFF20061FA}"/>
              </a:ext>
            </a:extLst>
          </p:cNvPr>
          <p:cNvSpPr/>
          <p:nvPr/>
        </p:nvSpPr>
        <p:spPr>
          <a:xfrm>
            <a:off x="393700" y="6159500"/>
            <a:ext cx="3467100" cy="292041"/>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E01CA81B-898A-4623-9D5E-402595D3277B}"/>
              </a:ext>
            </a:extLst>
          </p:cNvPr>
          <p:cNvSpPr/>
          <p:nvPr/>
        </p:nvSpPr>
        <p:spPr>
          <a:xfrm>
            <a:off x="7404099" y="2768600"/>
            <a:ext cx="1473199" cy="2479023"/>
          </a:xfrm>
          <a:prstGeom prst="rect">
            <a:avLst/>
          </a:prstGeom>
          <a:solidFill>
            <a:srgbClr val="FF0000">
              <a:alpha val="50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9646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11</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Demonstration</a:t>
            </a:r>
          </a:p>
        </p:txBody>
      </p:sp>
      <p:pic>
        <p:nvPicPr>
          <p:cNvPr id="5" name="Picture 4">
            <a:extLst>
              <a:ext uri="{FF2B5EF4-FFF2-40B4-BE49-F238E27FC236}">
                <a16:creationId xmlns:a16="http://schemas.microsoft.com/office/drawing/2014/main" id="{8B828329-7D57-4854-826E-7F954911654D}"/>
              </a:ext>
            </a:extLst>
          </p:cNvPr>
          <p:cNvPicPr>
            <a:picLocks noChangeAspect="1"/>
          </p:cNvPicPr>
          <p:nvPr/>
        </p:nvPicPr>
        <p:blipFill>
          <a:blip r:embed="rId3"/>
          <a:stretch>
            <a:fillRect/>
          </a:stretch>
        </p:blipFill>
        <p:spPr>
          <a:xfrm>
            <a:off x="1359273" y="1045602"/>
            <a:ext cx="6273054" cy="5613902"/>
          </a:xfrm>
          <a:prstGeom prst="rect">
            <a:avLst/>
          </a:prstGeom>
        </p:spPr>
      </p:pic>
    </p:spTree>
    <p:extLst>
      <p:ext uri="{BB962C8B-B14F-4D97-AF65-F5344CB8AC3E}">
        <p14:creationId xmlns:p14="http://schemas.microsoft.com/office/powerpoint/2010/main" val="308042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12</a:t>
            </a:fld>
            <a:endParaRPr lang="en-US"/>
          </a:p>
        </p:txBody>
      </p:sp>
      <p:sp>
        <p:nvSpPr>
          <p:cNvPr id="7" name="Title 1">
            <a:extLst>
              <a:ext uri="{FF2B5EF4-FFF2-40B4-BE49-F238E27FC236}">
                <a16:creationId xmlns:a16="http://schemas.microsoft.com/office/drawing/2014/main" id="{B078516C-BC49-4581-813A-05165123102F}"/>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Bulletin 17C Context</a:t>
            </a:r>
          </a:p>
        </p:txBody>
      </p:sp>
      <p:pic>
        <p:nvPicPr>
          <p:cNvPr id="8" name="Picture 7">
            <a:extLst>
              <a:ext uri="{FF2B5EF4-FFF2-40B4-BE49-F238E27FC236}">
                <a16:creationId xmlns:a16="http://schemas.microsoft.com/office/drawing/2014/main" id="{D801BD35-9CA9-447C-AEE2-C74F7C32BBCC}"/>
              </a:ext>
            </a:extLst>
          </p:cNvPr>
          <p:cNvPicPr>
            <a:picLocks noChangeAspect="1"/>
          </p:cNvPicPr>
          <p:nvPr/>
        </p:nvPicPr>
        <p:blipFill>
          <a:blip r:embed="rId3"/>
          <a:stretch>
            <a:fillRect/>
          </a:stretch>
        </p:blipFill>
        <p:spPr>
          <a:xfrm>
            <a:off x="2464032" y="1006178"/>
            <a:ext cx="4215935" cy="5486400"/>
          </a:xfrm>
          <a:prstGeom prst="rect">
            <a:avLst/>
          </a:prstGeom>
          <a:ln>
            <a:solidFill>
              <a:schemeClr val="tx1"/>
            </a:solidFill>
          </a:ln>
        </p:spPr>
      </p:pic>
    </p:spTree>
    <p:extLst>
      <p:ext uri="{BB962C8B-B14F-4D97-AF65-F5344CB8AC3E}">
        <p14:creationId xmlns:p14="http://schemas.microsoft.com/office/powerpoint/2010/main" val="34607225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Conclusion</a:t>
            </a:r>
          </a:p>
        </p:txBody>
      </p:sp>
      <p:sp>
        <p:nvSpPr>
          <p:cNvPr id="3" name="Content Placeholder 2"/>
          <p:cNvSpPr>
            <a:spLocks noGrp="1"/>
          </p:cNvSpPr>
          <p:nvPr>
            <p:ph sz="quarter" idx="16"/>
          </p:nvPr>
        </p:nvSpPr>
        <p:spPr>
          <a:xfrm>
            <a:off x="338818" y="1225550"/>
            <a:ext cx="8496838"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HEC-SSP v2.3 contains an expected probability adjustment that can be used with the Expected Moments Algorithm</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The expected probability curve should be used when uncertainty is not carried forward into further analyses</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The computed curve or parameterized distribution should be used when using HEC-FDA, HEC-WAT/FRA, and/or RMC-RFA</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13</a:t>
            </a:fld>
            <a:endParaRPr lang="en-US" altLang="en-US"/>
          </a:p>
        </p:txBody>
      </p:sp>
    </p:spTree>
    <p:extLst>
      <p:ext uri="{BB962C8B-B14F-4D97-AF65-F5344CB8AC3E}">
        <p14:creationId xmlns:p14="http://schemas.microsoft.com/office/powerpoint/2010/main" val="26805042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55260" y="3025774"/>
            <a:ext cx="8382000" cy="806451"/>
          </a:xfrm>
        </p:spPr>
        <p:txBody>
          <a:bodyPr/>
          <a:lstStyle/>
          <a:p>
            <a:pPr algn="ctr"/>
            <a:r>
              <a:rPr lang="en-US" sz="4000" dirty="0"/>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14</a:t>
            </a:fld>
            <a:endParaRPr lang="en-US" altLang="en-US"/>
          </a:p>
        </p:txBody>
      </p:sp>
    </p:spTree>
    <p:extLst>
      <p:ext uri="{BB962C8B-B14F-4D97-AF65-F5344CB8AC3E}">
        <p14:creationId xmlns:p14="http://schemas.microsoft.com/office/powerpoint/2010/main" val="3078111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38819" y="1225550"/>
            <a:ext cx="3710668" cy="4718050"/>
          </a:xfrm>
        </p:spPr>
        <p:txBody>
          <a:bodyPr/>
          <a:lstStyle/>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Background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How is expected probability calculated?</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Demonstration</a:t>
            </a:r>
          </a:p>
          <a:p>
            <a:pPr>
              <a:spcBef>
                <a:spcPts val="0"/>
              </a:spcBef>
              <a:spcAft>
                <a:spcPts val="300"/>
              </a:spcAft>
              <a:buFont typeface="Arial" panose="020B0604020202020204" pitchFamily="34" charset="0"/>
              <a:buChar char="•"/>
            </a:pPr>
            <a:r>
              <a:rPr lang="en-US" altLang="en-US" sz="3200" dirty="0">
                <a:ea typeface="ＭＳ Ｐゴシック" panose="020B0600070205080204" pitchFamily="34" charset="-128"/>
              </a:rPr>
              <a:t>When to use / not use</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6" name="Picture 5">
            <a:extLst>
              <a:ext uri="{FF2B5EF4-FFF2-40B4-BE49-F238E27FC236}">
                <a16:creationId xmlns:a16="http://schemas.microsoft.com/office/drawing/2014/main" id="{0922AEA4-2194-4061-9093-19076DB2C159}"/>
              </a:ext>
            </a:extLst>
          </p:cNvPr>
          <p:cNvPicPr>
            <a:picLocks noChangeAspect="1"/>
          </p:cNvPicPr>
          <p:nvPr/>
        </p:nvPicPr>
        <p:blipFill>
          <a:blip r:embed="rId3"/>
          <a:stretch>
            <a:fillRect/>
          </a:stretch>
        </p:blipFill>
        <p:spPr>
          <a:xfrm>
            <a:off x="4202648" y="1166248"/>
            <a:ext cx="4602533" cy="4466202"/>
          </a:xfrm>
          <a:prstGeom prst="rect">
            <a:avLst/>
          </a:prstGeom>
        </p:spPr>
      </p:pic>
    </p:spTree>
    <p:extLst>
      <p:ext uri="{BB962C8B-B14F-4D97-AF65-F5344CB8AC3E}">
        <p14:creationId xmlns:p14="http://schemas.microsoft.com/office/powerpoint/2010/main" val="2714653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AF9A618-9832-47F4-A810-825669D00DCC}"/>
              </a:ext>
            </a:extLst>
          </p:cNvPr>
          <p:cNvGrpSpPr>
            <a:grpSpLocks noChangeAspect="1"/>
          </p:cNvGrpSpPr>
          <p:nvPr/>
        </p:nvGrpSpPr>
        <p:grpSpPr>
          <a:xfrm>
            <a:off x="1788459" y="1632473"/>
            <a:ext cx="5143500" cy="4572000"/>
            <a:chOff x="2000251" y="1028700"/>
            <a:chExt cx="4861322" cy="4486275"/>
          </a:xfrm>
        </p:grpSpPr>
        <p:pic>
          <p:nvPicPr>
            <p:cNvPr id="26627" name="Picture 6"/>
            <p:cNvPicPr>
              <a:picLocks noChangeAspect="1" noChangeArrowheads="1"/>
            </p:cNvPicPr>
            <p:nvPr/>
          </p:nvPicPr>
          <p:blipFill>
            <a:blip r:embed="rId3" cstate="print"/>
            <a:srcRect/>
            <a:stretch>
              <a:fillRect/>
            </a:stretch>
          </p:blipFill>
          <p:spPr bwMode="auto">
            <a:xfrm>
              <a:off x="2000251" y="1028700"/>
              <a:ext cx="4861322" cy="4486275"/>
            </a:xfrm>
            <a:prstGeom prst="rect">
              <a:avLst/>
            </a:prstGeom>
            <a:noFill/>
            <a:ln w="9525">
              <a:noFill/>
              <a:miter lim="800000"/>
              <a:headEnd/>
              <a:tailEnd/>
            </a:ln>
          </p:spPr>
        </p:pic>
        <p:pic>
          <p:nvPicPr>
            <p:cNvPr id="201735" name="Picture 7"/>
            <p:cNvPicPr>
              <a:picLocks noChangeAspect="1" noChangeArrowheads="1"/>
            </p:cNvPicPr>
            <p:nvPr/>
          </p:nvPicPr>
          <p:blipFill>
            <a:blip r:embed="rId4" cstate="print"/>
            <a:srcRect/>
            <a:stretch>
              <a:fillRect/>
            </a:stretch>
          </p:blipFill>
          <p:spPr bwMode="auto">
            <a:xfrm>
              <a:off x="2000251" y="1028700"/>
              <a:ext cx="4861322" cy="4486275"/>
            </a:xfrm>
            <a:prstGeom prst="rect">
              <a:avLst/>
            </a:prstGeom>
            <a:noFill/>
            <a:ln w="9525">
              <a:noFill/>
              <a:miter lim="800000"/>
              <a:headEnd/>
              <a:tailEnd/>
            </a:ln>
          </p:spPr>
        </p:pic>
        <p:grpSp>
          <p:nvGrpSpPr>
            <p:cNvPr id="3" name="Group 2"/>
            <p:cNvGrpSpPr/>
            <p:nvPr/>
          </p:nvGrpSpPr>
          <p:grpSpPr>
            <a:xfrm>
              <a:off x="5554119" y="2306786"/>
              <a:ext cx="783821" cy="290513"/>
              <a:chOff x="5191244" y="4043455"/>
              <a:chExt cx="873301" cy="387350"/>
            </a:xfrm>
          </p:grpSpPr>
          <p:sp>
            <p:nvSpPr>
              <p:cNvPr id="13" name="Freeform 9"/>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latin typeface="Calibri" panose="020F0502020204030204" pitchFamily="34" charset="0"/>
                </a:endParaRPr>
              </a:p>
            </p:txBody>
          </p:sp>
          <p:pic>
            <p:nvPicPr>
              <p:cNvPr id="14" name="Picture 10"/>
              <p:cNvPicPr>
                <a:picLocks noChangeArrowheads="1"/>
              </p:cNvPicPr>
              <p:nvPr/>
            </p:nvPicPr>
            <p:blipFill>
              <a:blip r:embed="rId5" cstate="print"/>
              <a:srcRect/>
              <a:stretch>
                <a:fillRect/>
              </a:stretch>
            </p:blipFill>
            <p:spPr bwMode="auto">
              <a:xfrm rot="16200000">
                <a:off x="5434220" y="3800479"/>
                <a:ext cx="387350" cy="873301"/>
              </a:xfrm>
              <a:prstGeom prst="rect">
                <a:avLst/>
              </a:prstGeom>
              <a:noFill/>
              <a:ln w="9525">
                <a:noFill/>
                <a:miter lim="800000"/>
                <a:headEnd/>
                <a:tailEnd/>
              </a:ln>
            </p:spPr>
          </p:pic>
        </p:grpSp>
      </p:grpSp>
      <p:sp>
        <p:nvSpPr>
          <p:cNvPr id="7" name="Title 1">
            <a:extLst>
              <a:ext uri="{FF2B5EF4-FFF2-40B4-BE49-F238E27FC236}">
                <a16:creationId xmlns:a16="http://schemas.microsoft.com/office/drawing/2014/main" id="{FFC39B08-0BC7-4296-87B3-39889C610878}"/>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What is Expected Probability</a:t>
            </a:r>
          </a:p>
        </p:txBody>
      </p:sp>
    </p:spTree>
    <p:extLst>
      <p:ext uri="{BB962C8B-B14F-4D97-AF65-F5344CB8AC3E}">
        <p14:creationId xmlns:p14="http://schemas.microsoft.com/office/powerpoint/2010/main" val="25252948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a:extLst>
              <a:ext uri="{FF2B5EF4-FFF2-40B4-BE49-F238E27FC236}">
                <a16:creationId xmlns:a16="http://schemas.microsoft.com/office/drawing/2014/main" id="{A26706C2-F292-4F20-8EDD-A10AEBE3CF3C}"/>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What is Expected Probability</a:t>
            </a:r>
          </a:p>
        </p:txBody>
      </p:sp>
      <p:sp>
        <p:nvSpPr>
          <p:cNvPr id="36" name="Content Placeholder 2">
            <a:extLst>
              <a:ext uri="{FF2B5EF4-FFF2-40B4-BE49-F238E27FC236}">
                <a16:creationId xmlns:a16="http://schemas.microsoft.com/office/drawing/2014/main" id="{ACED9418-8DF9-43A1-A6D0-F53AB69358D1}"/>
              </a:ext>
            </a:extLst>
          </p:cNvPr>
          <p:cNvSpPr txBox="1">
            <a:spLocks/>
          </p:cNvSpPr>
          <p:nvPr/>
        </p:nvSpPr>
        <p:spPr>
          <a:xfrm>
            <a:off x="338819" y="1839558"/>
            <a:ext cx="3405412" cy="4104042"/>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US" dirty="0"/>
              <a:t>The mean estimate of the annual exceedance probability for  a given flow</a:t>
            </a:r>
          </a:p>
          <a:p>
            <a:pPr marL="457200" indent="-457200">
              <a:buFont typeface="Arial" panose="020B0604020202020204" pitchFamily="34" charset="0"/>
              <a:buChar char="•"/>
              <a:defRPr/>
            </a:pPr>
            <a:endParaRPr lang="en-US" dirty="0"/>
          </a:p>
          <a:p>
            <a:pPr marL="457200" indent="-457200">
              <a:buFont typeface="Arial" panose="020B0604020202020204" pitchFamily="34" charset="0"/>
              <a:buChar char="•"/>
              <a:defRPr/>
            </a:pPr>
            <a:r>
              <a:rPr lang="en-US" dirty="0"/>
              <a:t>Caused by asymmetry in the sampling distribution</a:t>
            </a:r>
          </a:p>
        </p:txBody>
      </p:sp>
      <p:grpSp>
        <p:nvGrpSpPr>
          <p:cNvPr id="2" name="Group 1">
            <a:extLst>
              <a:ext uri="{FF2B5EF4-FFF2-40B4-BE49-F238E27FC236}">
                <a16:creationId xmlns:a16="http://schemas.microsoft.com/office/drawing/2014/main" id="{BB2548A3-C7B2-4294-87DF-4F94A0540D26}"/>
              </a:ext>
            </a:extLst>
          </p:cNvPr>
          <p:cNvGrpSpPr/>
          <p:nvPr/>
        </p:nvGrpSpPr>
        <p:grpSpPr>
          <a:xfrm>
            <a:off x="3744231" y="1850859"/>
            <a:ext cx="5060950" cy="3695700"/>
            <a:chOff x="3744231" y="1474335"/>
            <a:chExt cx="5060950" cy="3695700"/>
          </a:xfrm>
        </p:grpSpPr>
        <p:pic>
          <p:nvPicPr>
            <p:cNvPr id="39" name="Picture 3">
              <a:extLst>
                <a:ext uri="{FF2B5EF4-FFF2-40B4-BE49-F238E27FC236}">
                  <a16:creationId xmlns:a16="http://schemas.microsoft.com/office/drawing/2014/main" id="{A44C97DB-B3BB-44E1-9FCE-0F40FFEB445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744231" y="1474335"/>
              <a:ext cx="5060950" cy="369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Freeform 11">
              <a:extLst>
                <a:ext uri="{FF2B5EF4-FFF2-40B4-BE49-F238E27FC236}">
                  <a16:creationId xmlns:a16="http://schemas.microsoft.com/office/drawing/2014/main" id="{C60FCD10-E91B-4606-A14D-646B921E3426}"/>
                </a:ext>
              </a:extLst>
            </p:cNvPr>
            <p:cNvSpPr/>
            <p:nvPr/>
          </p:nvSpPr>
          <p:spPr>
            <a:xfrm rot="-120000">
              <a:off x="5098369" y="3123749"/>
              <a:ext cx="3162300" cy="2001837"/>
            </a:xfrm>
            <a:custGeom>
              <a:avLst/>
              <a:gdLst>
                <a:gd name="connsiteX0" fmla="*/ 0 w 2873828"/>
                <a:gd name="connsiteY0" fmla="*/ 1836964 h 1836964"/>
                <a:gd name="connsiteX1" fmla="*/ 0 w 2873828"/>
                <a:gd name="connsiteY1" fmla="*/ 1836964 h 1836964"/>
                <a:gd name="connsiteX2" fmla="*/ 424543 w 2873828"/>
                <a:gd name="connsiteY2" fmla="*/ 1567543 h 1836964"/>
                <a:gd name="connsiteX3" fmla="*/ 1330778 w 2873828"/>
                <a:gd name="connsiteY3" fmla="*/ 1012372 h 1836964"/>
                <a:gd name="connsiteX4" fmla="*/ 2318657 w 2873828"/>
                <a:gd name="connsiteY4" fmla="*/ 375557 h 1836964"/>
                <a:gd name="connsiteX5" fmla="*/ 2873828 w 2873828"/>
                <a:gd name="connsiteY5" fmla="*/ 0 h 1836964"/>
                <a:gd name="connsiteX6" fmla="*/ 2873828 w 2873828"/>
                <a:gd name="connsiteY6" fmla="*/ 0 h 1836964"/>
                <a:gd name="connsiteX0" fmla="*/ 289357 w 3163185"/>
                <a:gd name="connsiteY0" fmla="*/ 1836964 h 2000701"/>
                <a:gd name="connsiteX1" fmla="*/ 0 w 3163185"/>
                <a:gd name="connsiteY1" fmla="*/ 2000701 h 2000701"/>
                <a:gd name="connsiteX2" fmla="*/ 713900 w 3163185"/>
                <a:gd name="connsiteY2" fmla="*/ 1567543 h 2000701"/>
                <a:gd name="connsiteX3" fmla="*/ 1620135 w 3163185"/>
                <a:gd name="connsiteY3" fmla="*/ 1012372 h 2000701"/>
                <a:gd name="connsiteX4" fmla="*/ 2608014 w 3163185"/>
                <a:gd name="connsiteY4" fmla="*/ 375557 h 2000701"/>
                <a:gd name="connsiteX5" fmla="*/ 3163185 w 3163185"/>
                <a:gd name="connsiteY5" fmla="*/ 0 h 2000701"/>
                <a:gd name="connsiteX6" fmla="*/ 3163185 w 3163185"/>
                <a:gd name="connsiteY6" fmla="*/ 0 h 200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63185" h="2000701">
                  <a:moveTo>
                    <a:pt x="289357" y="1836964"/>
                  </a:moveTo>
                  <a:lnTo>
                    <a:pt x="0" y="2000701"/>
                  </a:lnTo>
                  <a:lnTo>
                    <a:pt x="713900" y="1567543"/>
                  </a:lnTo>
                  <a:lnTo>
                    <a:pt x="1620135" y="1012372"/>
                  </a:lnTo>
                  <a:lnTo>
                    <a:pt x="2608014" y="375557"/>
                  </a:lnTo>
                  <a:lnTo>
                    <a:pt x="3163185" y="0"/>
                  </a:lnTo>
                  <a:lnTo>
                    <a:pt x="3163185" y="0"/>
                  </a:lnTo>
                </a:path>
              </a:pathLst>
            </a:custGeom>
            <a:noFill/>
            <a:ln w="25400" cap="flat" cmpd="sng" algn="ctr">
              <a:solidFill>
                <a:srgbClr val="0033CC"/>
              </a:solidFill>
              <a:prstDash val="sysDash"/>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panose="020F0502020204030204" pitchFamily="34" charset="0"/>
                <a:ea typeface="+mn-ea"/>
                <a:cs typeface="+mn-cs"/>
              </a:endParaRPr>
            </a:p>
          </p:txBody>
        </p:sp>
        <p:grpSp>
          <p:nvGrpSpPr>
            <p:cNvPr id="41" name="Group 40">
              <a:extLst>
                <a:ext uri="{FF2B5EF4-FFF2-40B4-BE49-F238E27FC236}">
                  <a16:creationId xmlns:a16="http://schemas.microsoft.com/office/drawing/2014/main" id="{A51E1821-00DC-43B3-9666-D49A017AFCD1}"/>
                </a:ext>
              </a:extLst>
            </p:cNvPr>
            <p:cNvGrpSpPr/>
            <p:nvPr/>
          </p:nvGrpSpPr>
          <p:grpSpPr>
            <a:xfrm>
              <a:off x="4184127" y="2932700"/>
              <a:ext cx="4397766" cy="1336857"/>
              <a:chOff x="5191596" y="4041243"/>
              <a:chExt cx="873301" cy="387350"/>
            </a:xfrm>
          </p:grpSpPr>
          <p:sp>
            <p:nvSpPr>
              <p:cNvPr id="42" name="Freeform 9">
                <a:extLst>
                  <a:ext uri="{FF2B5EF4-FFF2-40B4-BE49-F238E27FC236}">
                    <a16:creationId xmlns:a16="http://schemas.microsoft.com/office/drawing/2014/main" id="{5A839CD8-251C-40C2-9F8F-D80066A426DC}"/>
                  </a:ext>
                </a:extLst>
              </p:cNvPr>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p>
                <a:endParaRPr lang="en-US" dirty="0">
                  <a:solidFill>
                    <a:srgbClr val="000000"/>
                  </a:solidFill>
                  <a:latin typeface="Calibri" panose="020F0502020204030204" pitchFamily="34" charset="0"/>
                </a:endParaRPr>
              </a:p>
            </p:txBody>
          </p:sp>
          <p:pic>
            <p:nvPicPr>
              <p:cNvPr id="43" name="Picture 10">
                <a:extLst>
                  <a:ext uri="{FF2B5EF4-FFF2-40B4-BE49-F238E27FC236}">
                    <a16:creationId xmlns:a16="http://schemas.microsoft.com/office/drawing/2014/main" id="{6A750716-5813-45D2-8C6E-A14EDE489E62}"/>
                  </a:ext>
                </a:extLst>
              </p:cNvPr>
              <p:cNvPicPr>
                <a:picLocks noChangeArrowheads="1"/>
              </p:cNvPicPr>
              <p:nvPr/>
            </p:nvPicPr>
            <p:blipFill>
              <a:blip r:embed="rId4" cstate="print"/>
              <a:srcRect/>
              <a:stretch>
                <a:fillRect/>
              </a:stretch>
            </p:blipFill>
            <p:spPr bwMode="auto">
              <a:xfrm rot="16200000">
                <a:off x="5434572" y="3798267"/>
                <a:ext cx="387350" cy="873301"/>
              </a:xfrm>
              <a:prstGeom prst="rect">
                <a:avLst/>
              </a:prstGeom>
              <a:noFill/>
              <a:ln w="9525">
                <a:noFill/>
                <a:miter lim="800000"/>
                <a:headEnd/>
                <a:tailEnd/>
              </a:ln>
            </p:spPr>
          </p:pic>
        </p:grpSp>
        <p:cxnSp>
          <p:nvCxnSpPr>
            <p:cNvPr id="44" name="Straight Arrow Connector 43">
              <a:extLst>
                <a:ext uri="{FF2B5EF4-FFF2-40B4-BE49-F238E27FC236}">
                  <a16:creationId xmlns:a16="http://schemas.microsoft.com/office/drawing/2014/main" id="{C4D876EA-B095-448B-A98C-458F5EE97E0D}"/>
                </a:ext>
              </a:extLst>
            </p:cNvPr>
            <p:cNvCxnSpPr/>
            <p:nvPr/>
          </p:nvCxnSpPr>
          <p:spPr>
            <a:xfrm flipH="1">
              <a:off x="7052091" y="3217410"/>
              <a:ext cx="1732" cy="927100"/>
            </a:xfrm>
            <a:prstGeom prst="straightConnector1">
              <a:avLst/>
            </a:prstGeom>
            <a:noFill/>
            <a:ln w="28575" cap="flat" cmpd="sng" algn="ctr">
              <a:solidFill>
                <a:srgbClr val="C00000"/>
              </a:solidFill>
              <a:prstDash val="solid"/>
              <a:headEnd type="none" w="med" len="med"/>
              <a:tailEnd type="arrow" w="med" len="med"/>
            </a:ln>
            <a:effectLst/>
          </p:spPr>
        </p:cxnSp>
        <p:cxnSp>
          <p:nvCxnSpPr>
            <p:cNvPr id="45" name="Straight Arrow Connector 44">
              <a:extLst>
                <a:ext uri="{FF2B5EF4-FFF2-40B4-BE49-F238E27FC236}">
                  <a16:creationId xmlns:a16="http://schemas.microsoft.com/office/drawing/2014/main" id="{1ACBA665-D65A-4A23-9F47-A03C96484E8F}"/>
                </a:ext>
              </a:extLst>
            </p:cNvPr>
            <p:cNvCxnSpPr/>
            <p:nvPr/>
          </p:nvCxnSpPr>
          <p:spPr>
            <a:xfrm flipH="1">
              <a:off x="6714863" y="3198937"/>
              <a:ext cx="3608" cy="952934"/>
            </a:xfrm>
            <a:prstGeom prst="straightConnector1">
              <a:avLst/>
            </a:prstGeom>
            <a:noFill/>
            <a:ln w="28575" cap="flat" cmpd="sng" algn="ctr">
              <a:solidFill>
                <a:srgbClr val="C00000"/>
              </a:solidFill>
              <a:prstDash val="solid"/>
              <a:headEnd type="none" w="med" len="med"/>
              <a:tailEnd type="arrow" w="med" len="med"/>
            </a:ln>
            <a:effectLst/>
          </p:spPr>
        </p:cxnSp>
        <p:sp>
          <p:nvSpPr>
            <p:cNvPr id="46" name="TextBox 6">
              <a:extLst>
                <a:ext uri="{FF2B5EF4-FFF2-40B4-BE49-F238E27FC236}">
                  <a16:creationId xmlns:a16="http://schemas.microsoft.com/office/drawing/2014/main" id="{36B16730-B800-4D2C-9467-8DEF777E51E6}"/>
                </a:ext>
              </a:extLst>
            </p:cNvPr>
            <p:cNvSpPr txBox="1">
              <a:spLocks noChangeArrowheads="1"/>
            </p:cNvSpPr>
            <p:nvPr/>
          </p:nvSpPr>
          <p:spPr bwMode="auto">
            <a:xfrm>
              <a:off x="6157131" y="2819670"/>
              <a:ext cx="773775" cy="30777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2000" b="0" i="0" u="none" strike="noStrike" kern="0" cap="none" spc="0" normalizeH="0" baseline="0" noProof="0" dirty="0">
                  <a:ln>
                    <a:noFill/>
                  </a:ln>
                  <a:solidFill>
                    <a:srgbClr val="C00000"/>
                  </a:solidFill>
                  <a:effectLst/>
                  <a:uLnTx/>
                  <a:uFillTx/>
                  <a:latin typeface="Calibri" panose="020F0502020204030204" pitchFamily="34" charset="0"/>
                  <a:cs typeface="Times New Roman" panose="02020603050405020304" pitchFamily="18" charset="0"/>
                </a:rPr>
                <a:t>mean</a:t>
              </a:r>
            </a:p>
          </p:txBody>
        </p:sp>
        <p:sp>
          <p:nvSpPr>
            <p:cNvPr id="47" name="TextBox 7">
              <a:extLst>
                <a:ext uri="{FF2B5EF4-FFF2-40B4-BE49-F238E27FC236}">
                  <a16:creationId xmlns:a16="http://schemas.microsoft.com/office/drawing/2014/main" id="{DCD64F55-474D-46BC-AF8E-312CA99B9E21}"/>
                </a:ext>
              </a:extLst>
            </p:cNvPr>
            <p:cNvSpPr txBox="1">
              <a:spLocks noChangeArrowheads="1"/>
            </p:cNvSpPr>
            <p:nvPr/>
          </p:nvSpPr>
          <p:spPr bwMode="auto">
            <a:xfrm>
              <a:off x="6885694" y="2827463"/>
              <a:ext cx="1043303" cy="30777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tIns="0" bIns="0">
              <a:spAutoFit/>
            </a:bodyPr>
            <a:lstStyle>
              <a:lvl1pPr>
                <a:defRPr sz="2400">
                  <a:solidFill>
                    <a:schemeClr val="tx1"/>
                  </a:solidFill>
                  <a:latin typeface="Times New Roman" panose="02020603050405020304" pitchFamily="18" charset="0"/>
                </a:defRPr>
              </a:lvl1pPr>
              <a:lvl2pPr marL="742950" indent="-285750">
                <a:defRPr sz="2400">
                  <a:solidFill>
                    <a:schemeClr val="tx1"/>
                  </a:solidFill>
                  <a:latin typeface="Times New Roman" panose="02020603050405020304" pitchFamily="18" charset="0"/>
                </a:defRPr>
              </a:lvl2pPr>
              <a:lvl3pPr marL="1143000" indent="-228600">
                <a:defRPr sz="2400">
                  <a:solidFill>
                    <a:schemeClr val="tx1"/>
                  </a:solidFill>
                  <a:latin typeface="Times New Roman" panose="02020603050405020304" pitchFamily="18" charset="0"/>
                </a:defRPr>
              </a:lvl3pPr>
              <a:lvl4pPr marL="1600200" indent="-228600">
                <a:defRPr sz="2400">
                  <a:solidFill>
                    <a:schemeClr val="tx1"/>
                  </a:solidFill>
                  <a:latin typeface="Times New Roman" panose="02020603050405020304" pitchFamily="18" charset="0"/>
                </a:defRPr>
              </a:lvl4pPr>
              <a:lvl5pPr marL="2057400" indent="-22860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en-US" sz="2000" b="0" i="0" u="none" strike="noStrike" kern="0" cap="none" spc="0" normalizeH="0" baseline="0" noProof="0" dirty="0">
                  <a:ln>
                    <a:noFill/>
                  </a:ln>
                  <a:solidFill>
                    <a:srgbClr val="C00000"/>
                  </a:solidFill>
                  <a:effectLst/>
                  <a:uLnTx/>
                  <a:uFillTx/>
                  <a:latin typeface="Calibri" panose="020F0502020204030204" pitchFamily="34" charset="0"/>
                  <a:cs typeface="Times New Roman" panose="02020603050405020304" pitchFamily="18" charset="0"/>
                </a:rPr>
                <a:t>median</a:t>
              </a:r>
            </a:p>
          </p:txBody>
        </p:sp>
      </p:grpSp>
    </p:spTree>
    <p:extLst>
      <p:ext uri="{BB962C8B-B14F-4D97-AF65-F5344CB8AC3E}">
        <p14:creationId xmlns:p14="http://schemas.microsoft.com/office/powerpoint/2010/main" val="34286527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04801" y="1174595"/>
            <a:ext cx="8520700" cy="4277281"/>
          </a:xfrm>
        </p:spPr>
        <p:txBody>
          <a:bodyPr/>
          <a:lstStyle/>
          <a:p>
            <a:pPr>
              <a:spcBef>
                <a:spcPts val="900"/>
              </a:spcBef>
              <a:buFont typeface="Arial" panose="020B0604020202020204" pitchFamily="34" charset="0"/>
              <a:buChar char="•"/>
            </a:pPr>
            <a:r>
              <a:rPr lang="en-US" dirty="0"/>
              <a:t>ER 1110-2-1450, Paragraph 8 (USACE, 1994)</a:t>
            </a:r>
          </a:p>
          <a:p>
            <a:pPr>
              <a:spcBef>
                <a:spcPts val="900"/>
              </a:spcBef>
              <a:buFont typeface="Arial" panose="020B0604020202020204" pitchFamily="34" charset="0"/>
              <a:buChar char="•"/>
            </a:pPr>
            <a:r>
              <a:rPr lang="en-US" dirty="0"/>
              <a:t>“Frequency-based” method</a:t>
            </a:r>
          </a:p>
          <a:p>
            <a:pPr lvl="1">
              <a:spcBef>
                <a:spcPts val="900"/>
              </a:spcBef>
              <a:buFont typeface="Arial" panose="020B0604020202020204" pitchFamily="34" charset="0"/>
              <a:buChar char="•"/>
            </a:pPr>
            <a:r>
              <a:rPr lang="en-US" dirty="0"/>
              <a:t>When uncertainty </a:t>
            </a:r>
            <a:r>
              <a:rPr lang="en-US" u="sng" dirty="0"/>
              <a:t>is not </a:t>
            </a:r>
            <a:r>
              <a:rPr lang="en-US" dirty="0"/>
              <a:t>modeled</a:t>
            </a:r>
          </a:p>
          <a:p>
            <a:pPr lvl="1">
              <a:spcBef>
                <a:spcPts val="900"/>
              </a:spcBef>
              <a:buFont typeface="Arial" panose="020B0604020202020204" pitchFamily="34" charset="0"/>
              <a:buChar char="•"/>
            </a:pPr>
            <a:r>
              <a:rPr lang="en-US" dirty="0"/>
              <a:t>Corps policy is that frequency curves be adjusted to reflect expected probability</a:t>
            </a:r>
          </a:p>
          <a:p>
            <a:pPr>
              <a:spcBef>
                <a:spcPts val="900"/>
              </a:spcBef>
              <a:buFont typeface="Arial" panose="020B0604020202020204" pitchFamily="34" charset="0"/>
              <a:buChar char="•"/>
            </a:pPr>
            <a:r>
              <a:rPr lang="en-US" dirty="0"/>
              <a:t>“Risk-based” method</a:t>
            </a:r>
          </a:p>
          <a:p>
            <a:pPr lvl="1">
              <a:spcBef>
                <a:spcPts val="900"/>
              </a:spcBef>
              <a:buFont typeface="Arial" panose="020B0604020202020204" pitchFamily="34" charset="0"/>
              <a:buChar char="•"/>
            </a:pPr>
            <a:r>
              <a:rPr lang="en-US" dirty="0"/>
              <a:t>When uncertainty </a:t>
            </a:r>
            <a:r>
              <a:rPr lang="en-US" u="sng" dirty="0"/>
              <a:t>is</a:t>
            </a:r>
            <a:r>
              <a:rPr lang="en-US" dirty="0"/>
              <a:t> modeled (e.g., HEC-FDA, HEC-WAT/FRA, RMC-RFA)</a:t>
            </a:r>
          </a:p>
          <a:p>
            <a:pPr lvl="1">
              <a:spcBef>
                <a:spcPts val="900"/>
              </a:spcBef>
              <a:buFont typeface="Arial" panose="020B0604020202020204" pitchFamily="34" charset="0"/>
              <a:buChar char="•"/>
            </a:pPr>
            <a:r>
              <a:rPr lang="en-US" dirty="0"/>
              <a:t>Asymmetrical uncertainty is incorporated in the procedure to estimate expected value of flow, stage, AEP, damage, </a:t>
            </a:r>
            <a:r>
              <a:rPr lang="en-US" dirty="0" err="1"/>
              <a:t>etc</a:t>
            </a:r>
            <a:endParaRPr lang="en-US" dirty="0"/>
          </a:p>
          <a:p>
            <a:pPr lvl="1">
              <a:spcBef>
                <a:spcPts val="900"/>
              </a:spcBef>
              <a:buFont typeface="Arial" panose="020B0604020202020204" pitchFamily="34" charset="0"/>
              <a:buChar char="•"/>
            </a:pPr>
            <a:r>
              <a:rPr lang="en-US" dirty="0"/>
              <a:t>Expected probability adjustment not needed</a:t>
            </a:r>
            <a:endParaRPr lang="en-US" b="1" i="1" dirty="0"/>
          </a:p>
        </p:txBody>
      </p:sp>
      <p:sp>
        <p:nvSpPr>
          <p:cNvPr id="2" name="Slide Number Placeholder 1"/>
          <p:cNvSpPr>
            <a:spLocks noGrp="1"/>
          </p:cNvSpPr>
          <p:nvPr>
            <p:ph type="sldNum" sz="quarter" idx="12"/>
          </p:nvPr>
        </p:nvSpPr>
        <p:spPr/>
        <p:txBody>
          <a:bodyPr/>
          <a:lstStyle/>
          <a:p>
            <a:pPr>
              <a:defRPr/>
            </a:pPr>
            <a:fld id="{A1A27C7B-FD28-48E6-A805-E9BC5DCB382D}" type="slidenum">
              <a:rPr lang="en-US" smtClean="0"/>
              <a:pPr>
                <a:defRPr/>
              </a:pPr>
              <a:t>5</a:t>
            </a:fld>
            <a:endParaRPr lang="en-US"/>
          </a:p>
        </p:txBody>
      </p:sp>
      <p:sp>
        <p:nvSpPr>
          <p:cNvPr id="7" name="Title 1">
            <a:extLst>
              <a:ext uri="{FF2B5EF4-FFF2-40B4-BE49-F238E27FC236}">
                <a16:creationId xmlns:a16="http://schemas.microsoft.com/office/drawing/2014/main" id="{B078516C-BC49-4581-813A-05165123102F}"/>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USACE POLICY</a:t>
            </a:r>
          </a:p>
        </p:txBody>
      </p:sp>
    </p:spTree>
    <p:extLst>
      <p:ext uri="{BB962C8B-B14F-4D97-AF65-F5344CB8AC3E}">
        <p14:creationId xmlns:p14="http://schemas.microsoft.com/office/powerpoint/2010/main" val="2140110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6</a:t>
            </a:fld>
            <a:endParaRPr lang="en-US"/>
          </a:p>
        </p:txBody>
      </p:sp>
      <p:sp>
        <p:nvSpPr>
          <p:cNvPr id="5" name="Content Placeholder 2">
            <a:extLst>
              <a:ext uri="{FF2B5EF4-FFF2-40B4-BE49-F238E27FC236}">
                <a16:creationId xmlns:a16="http://schemas.microsoft.com/office/drawing/2014/main" id="{F94D4438-1B96-4055-844F-A7AF53802167}"/>
              </a:ext>
            </a:extLst>
          </p:cNvPr>
          <p:cNvSpPr>
            <a:spLocks noGrp="1"/>
          </p:cNvSpPr>
          <p:nvPr>
            <p:ph idx="1"/>
          </p:nvPr>
        </p:nvSpPr>
        <p:spPr>
          <a:xfrm>
            <a:off x="304799" y="1402025"/>
            <a:ext cx="8500154" cy="4270507"/>
          </a:xfrm>
        </p:spPr>
        <p:txBody>
          <a:bodyPr/>
          <a:lstStyle/>
          <a:p>
            <a:pPr marL="609600" indent="-609600">
              <a:buFont typeface="Arial" panose="020B0604020202020204" pitchFamily="34" charset="0"/>
              <a:buChar char="•"/>
            </a:pPr>
            <a:r>
              <a:rPr lang="en-US" dirty="0"/>
              <a:t>The expected frequency curve “can serve as a basis for computing the expected return on an investment” (Beard, 1960)</a:t>
            </a:r>
          </a:p>
          <a:p>
            <a:pPr marL="609600" indent="-609600">
              <a:buFont typeface="Arial" panose="020B0604020202020204" pitchFamily="34" charset="0"/>
              <a:buChar char="•"/>
            </a:pPr>
            <a:r>
              <a:rPr lang="en-US" dirty="0"/>
              <a:t>The expected flow-frequency curve is the optimal estimator in the context of flood hydrology and should be used to inform decisions (USACE, 1994)</a:t>
            </a:r>
          </a:p>
          <a:p>
            <a:pPr marL="609600" indent="-609600">
              <a:buFont typeface="Arial" panose="020B0604020202020204" pitchFamily="34" charset="0"/>
              <a:buChar char="•"/>
            </a:pPr>
            <a:r>
              <a:rPr lang="en-US" dirty="0"/>
              <a:t>Bulletin 17B (IACWD, 1982) provided an expected probability adjustment</a:t>
            </a:r>
          </a:p>
          <a:p>
            <a:pPr marL="609600" indent="-609600">
              <a:buFont typeface="Arial" panose="020B0604020202020204" pitchFamily="34" charset="0"/>
              <a:buChar char="•"/>
            </a:pPr>
            <a:r>
              <a:rPr lang="en-US" dirty="0"/>
              <a:t>Bulletin 17C (England et al, 2019) did not mention expected probability</a:t>
            </a:r>
          </a:p>
        </p:txBody>
      </p:sp>
      <p:sp>
        <p:nvSpPr>
          <p:cNvPr id="7" name="Title 1">
            <a:extLst>
              <a:ext uri="{FF2B5EF4-FFF2-40B4-BE49-F238E27FC236}">
                <a16:creationId xmlns:a16="http://schemas.microsoft.com/office/drawing/2014/main" id="{26B7D11C-F21A-43CD-800D-6133330B7A29}"/>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Historical context</a:t>
            </a:r>
          </a:p>
        </p:txBody>
      </p:sp>
      <p:sp>
        <p:nvSpPr>
          <p:cNvPr id="6" name="TextBox 5">
            <a:extLst>
              <a:ext uri="{FF2B5EF4-FFF2-40B4-BE49-F238E27FC236}">
                <a16:creationId xmlns:a16="http://schemas.microsoft.com/office/drawing/2014/main" id="{92C09F05-5561-4A17-93E4-213DC23B2DFA}"/>
              </a:ext>
            </a:extLst>
          </p:cNvPr>
          <p:cNvSpPr txBox="1"/>
          <p:nvPr/>
        </p:nvSpPr>
        <p:spPr>
          <a:xfrm>
            <a:off x="646011" y="5487866"/>
            <a:ext cx="7851977" cy="369332"/>
          </a:xfrm>
          <a:prstGeom prst="rect">
            <a:avLst/>
          </a:prstGeom>
          <a:noFill/>
        </p:spPr>
        <p:txBody>
          <a:bodyPr wrap="square">
            <a:spAutoFit/>
          </a:bodyPr>
          <a:lstStyle/>
          <a:p>
            <a:r>
              <a:rPr lang="en-US" dirty="0">
                <a:hlinkClick r:id="rId3"/>
              </a:rPr>
              <a:t>https://agupubs.onlinelibrary.wiley.com/doi/abs/10.1029/JZ065i007p02143</a:t>
            </a:r>
            <a:r>
              <a:rPr lang="en-US" dirty="0"/>
              <a:t> </a:t>
            </a:r>
          </a:p>
        </p:txBody>
      </p:sp>
    </p:spTree>
    <p:extLst>
      <p:ext uri="{BB962C8B-B14F-4D97-AF65-F5344CB8AC3E}">
        <p14:creationId xmlns:p14="http://schemas.microsoft.com/office/powerpoint/2010/main" val="26364209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228D72-545E-4330-A617-65A00D87BFD6}"/>
              </a:ext>
            </a:extLst>
          </p:cNvPr>
          <p:cNvSpPr>
            <a:spLocks noGrp="1"/>
          </p:cNvSpPr>
          <p:nvPr>
            <p:ph idx="1"/>
          </p:nvPr>
        </p:nvSpPr>
        <p:spPr/>
        <p:txBody>
          <a:bodyPr/>
          <a:lstStyle/>
          <a:p>
            <a:r>
              <a:rPr lang="en-US" dirty="0"/>
              <a:t>If the top of levee is equal to the computed (median) 100-year flood level, then the levee will overtop more frequently (on average) than once every 100 years.  This is not good.</a:t>
            </a:r>
          </a:p>
          <a:p>
            <a:endParaRPr lang="en-US" dirty="0"/>
          </a:p>
          <a:p>
            <a:r>
              <a:rPr lang="en-US" dirty="0"/>
              <a:t>If the top of levee is equal to the expected 100-year flood level, then the levee will overtop (on average) once every 100 years. This is good.</a:t>
            </a:r>
          </a:p>
        </p:txBody>
      </p:sp>
      <p:sp>
        <p:nvSpPr>
          <p:cNvPr id="4" name="Slide Number Placeholder 3">
            <a:extLst>
              <a:ext uri="{FF2B5EF4-FFF2-40B4-BE49-F238E27FC236}">
                <a16:creationId xmlns:a16="http://schemas.microsoft.com/office/drawing/2014/main" id="{22910D20-10F3-4B32-9131-D47C27C12716}"/>
              </a:ext>
            </a:extLst>
          </p:cNvPr>
          <p:cNvSpPr>
            <a:spLocks noGrp="1"/>
          </p:cNvSpPr>
          <p:nvPr>
            <p:ph type="sldNum" sz="quarter" idx="11"/>
          </p:nvPr>
        </p:nvSpPr>
        <p:spPr/>
        <p:txBody>
          <a:bodyPr/>
          <a:lstStyle/>
          <a:p>
            <a:fld id="{9A257827-C34C-4251-B995-96C9C233CCC8}" type="slidenum">
              <a:rPr lang="en-US" smtClean="0"/>
              <a:pPr/>
              <a:t>7</a:t>
            </a:fld>
            <a:endParaRPr lang="en-US"/>
          </a:p>
        </p:txBody>
      </p:sp>
      <p:sp>
        <p:nvSpPr>
          <p:cNvPr id="7" name="Title 1">
            <a:extLst>
              <a:ext uri="{FF2B5EF4-FFF2-40B4-BE49-F238E27FC236}">
                <a16:creationId xmlns:a16="http://schemas.microsoft.com/office/drawing/2014/main" id="{21F1872B-C064-4845-B8AB-78F5589FDDE9}"/>
              </a:ext>
            </a:extLst>
          </p:cNvPr>
          <p:cNvSpPr txBox="1">
            <a:spLocks/>
          </p:cNvSpPr>
          <p:nvPr/>
        </p:nvSpPr>
        <p:spPr>
          <a:xfrm>
            <a:off x="304800" y="274637"/>
            <a:ext cx="8382000" cy="806451"/>
          </a:xfrm>
          <a:prstGeom prst="rect">
            <a:avLst/>
          </a:prstGeom>
        </p:spPr>
        <p:txBody>
          <a:bodyPr/>
          <a:lst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a:lstStyle>
          <a:p>
            <a:pPr algn="ctr"/>
            <a:r>
              <a:rPr lang="en-US" sz="4000" dirty="0"/>
              <a:t>Example</a:t>
            </a:r>
          </a:p>
        </p:txBody>
      </p:sp>
    </p:spTree>
    <p:extLst>
      <p:ext uri="{BB962C8B-B14F-4D97-AF65-F5344CB8AC3E}">
        <p14:creationId xmlns:p14="http://schemas.microsoft.com/office/powerpoint/2010/main" val="40339481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8</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How is it Computed</a:t>
            </a:r>
          </a:p>
        </p:txBody>
      </p:sp>
      <p:sp>
        <p:nvSpPr>
          <p:cNvPr id="6" name="Content Placeholder 2">
            <a:extLst>
              <a:ext uri="{FF2B5EF4-FFF2-40B4-BE49-F238E27FC236}">
                <a16:creationId xmlns:a16="http://schemas.microsoft.com/office/drawing/2014/main" id="{2FBE6DAE-7276-4EFD-82B2-DDA3732F846C}"/>
              </a:ext>
            </a:extLst>
          </p:cNvPr>
          <p:cNvSpPr txBox="1">
            <a:spLocks/>
          </p:cNvSpPr>
          <p:nvPr/>
        </p:nvSpPr>
        <p:spPr>
          <a:xfrm>
            <a:off x="338819" y="1225550"/>
            <a:ext cx="3839481" cy="4718050"/>
          </a:xfrm>
          <a:prstGeom prst="rect">
            <a:avLst/>
          </a:prstGeom>
        </p:spPr>
        <p:txBody>
          <a:bodyPr/>
          <a:lst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US" sz="3200" dirty="0"/>
              <a:t>Bootstrap</a:t>
            </a:r>
          </a:p>
          <a:p>
            <a:pPr marL="628650" lvl="1" indent="-457200">
              <a:buFont typeface="Arial" panose="020B0604020202020204" pitchFamily="34" charset="0"/>
              <a:buChar char="•"/>
              <a:defRPr/>
            </a:pPr>
            <a:r>
              <a:rPr lang="en-US" dirty="0"/>
              <a:t>Randomly sample a pre-defined number of flows (ERL), fit an LPIII, save data, repeat</a:t>
            </a:r>
          </a:p>
          <a:p>
            <a:pPr marL="628650" lvl="1" indent="-457200">
              <a:buFont typeface="Arial" panose="020B0604020202020204" pitchFamily="34" charset="0"/>
              <a:buChar char="•"/>
              <a:defRPr/>
            </a:pPr>
            <a:r>
              <a:rPr lang="en-US" dirty="0"/>
              <a:t>Bias!</a:t>
            </a:r>
          </a:p>
          <a:p>
            <a:pPr marL="457200" indent="-457200">
              <a:buFont typeface="Arial" panose="020B0604020202020204" pitchFamily="34" charset="0"/>
              <a:buChar char="•"/>
              <a:defRPr/>
            </a:pPr>
            <a:r>
              <a:rPr lang="en-US" sz="3200" dirty="0"/>
              <a:t>i3 algorithm</a:t>
            </a:r>
          </a:p>
          <a:p>
            <a:pPr marL="628650" lvl="1" indent="-457200">
              <a:buFont typeface="Arial" panose="020B0604020202020204" pitchFamily="34" charset="0"/>
              <a:buChar char="•"/>
              <a:defRPr/>
            </a:pPr>
            <a:r>
              <a:rPr lang="en-US" u="sng" dirty="0"/>
              <a:t>I</a:t>
            </a:r>
            <a:r>
              <a:rPr lang="en-US" dirty="0"/>
              <a:t>nvert, </a:t>
            </a:r>
            <a:r>
              <a:rPr lang="en-US" u="sng" dirty="0"/>
              <a:t>I</a:t>
            </a:r>
            <a:r>
              <a:rPr lang="en-US" dirty="0"/>
              <a:t>nterpolate, </a:t>
            </a:r>
            <a:r>
              <a:rPr lang="en-US" u="sng" dirty="0"/>
              <a:t>I</a:t>
            </a:r>
            <a:r>
              <a:rPr lang="en-US" dirty="0"/>
              <a:t>ntegrate</a:t>
            </a:r>
          </a:p>
          <a:p>
            <a:pPr marL="628650" lvl="1" indent="-457200">
              <a:buFont typeface="Arial" panose="020B0604020202020204" pitchFamily="34" charset="0"/>
              <a:buChar char="•"/>
              <a:defRPr/>
            </a:pPr>
            <a:r>
              <a:rPr lang="en-US" dirty="0"/>
              <a:t>2</a:t>
            </a:r>
            <a:r>
              <a:rPr lang="en-US" baseline="30000" dirty="0"/>
              <a:t>nd</a:t>
            </a:r>
            <a:r>
              <a:rPr lang="en-US" dirty="0"/>
              <a:t> order accurate</a:t>
            </a:r>
          </a:p>
        </p:txBody>
      </p:sp>
      <p:pic>
        <p:nvPicPr>
          <p:cNvPr id="3" name="Picture 2">
            <a:extLst>
              <a:ext uri="{FF2B5EF4-FFF2-40B4-BE49-F238E27FC236}">
                <a16:creationId xmlns:a16="http://schemas.microsoft.com/office/drawing/2014/main" id="{53AD3007-8E04-4F98-A233-A7C27703E3A5}"/>
              </a:ext>
            </a:extLst>
          </p:cNvPr>
          <p:cNvPicPr>
            <a:picLocks noChangeAspect="1"/>
          </p:cNvPicPr>
          <p:nvPr/>
        </p:nvPicPr>
        <p:blipFill>
          <a:blip r:embed="rId3"/>
          <a:stretch>
            <a:fillRect/>
          </a:stretch>
        </p:blipFill>
        <p:spPr>
          <a:xfrm>
            <a:off x="4495800" y="1671012"/>
            <a:ext cx="4306293" cy="3515976"/>
          </a:xfrm>
          <a:prstGeom prst="rect">
            <a:avLst/>
          </a:prstGeom>
          <a:ln>
            <a:solidFill>
              <a:schemeClr val="tx1"/>
            </a:solidFill>
          </a:ln>
        </p:spPr>
      </p:pic>
      <p:sp>
        <p:nvSpPr>
          <p:cNvPr id="12" name="TextBox 11">
            <a:extLst>
              <a:ext uri="{FF2B5EF4-FFF2-40B4-BE49-F238E27FC236}">
                <a16:creationId xmlns:a16="http://schemas.microsoft.com/office/drawing/2014/main" id="{4C135C63-B917-4481-90E7-D2007B062F6F}"/>
              </a:ext>
            </a:extLst>
          </p:cNvPr>
          <p:cNvSpPr txBox="1"/>
          <p:nvPr/>
        </p:nvSpPr>
        <p:spPr>
          <a:xfrm>
            <a:off x="5039455" y="2755255"/>
            <a:ext cx="1338828" cy="369332"/>
          </a:xfrm>
          <a:prstGeom prst="rect">
            <a:avLst/>
          </a:prstGeom>
          <a:noFill/>
        </p:spPr>
        <p:txBody>
          <a:bodyPr wrap="none" rtlCol="0">
            <a:spAutoFit/>
          </a:bodyPr>
          <a:lstStyle/>
          <a:p>
            <a:r>
              <a:rPr lang="en-US" dirty="0"/>
              <a:t>Conf Limits</a:t>
            </a:r>
          </a:p>
        </p:txBody>
      </p:sp>
      <p:sp>
        <p:nvSpPr>
          <p:cNvPr id="13" name="TextBox 12">
            <a:extLst>
              <a:ext uri="{FF2B5EF4-FFF2-40B4-BE49-F238E27FC236}">
                <a16:creationId xmlns:a16="http://schemas.microsoft.com/office/drawing/2014/main" id="{A5CBB50C-04FE-4893-8314-1E692C6A21EE}"/>
              </a:ext>
            </a:extLst>
          </p:cNvPr>
          <p:cNvSpPr txBox="1"/>
          <p:nvPr/>
        </p:nvSpPr>
        <p:spPr>
          <a:xfrm>
            <a:off x="6648946" y="1854200"/>
            <a:ext cx="1261884" cy="369332"/>
          </a:xfrm>
          <a:prstGeom prst="rect">
            <a:avLst/>
          </a:prstGeom>
          <a:noFill/>
        </p:spPr>
        <p:txBody>
          <a:bodyPr wrap="none" rtlCol="0">
            <a:spAutoFit/>
          </a:bodyPr>
          <a:lstStyle/>
          <a:p>
            <a:r>
              <a:rPr lang="en-US" dirty="0">
                <a:solidFill>
                  <a:srgbClr val="0066FF"/>
                </a:solidFill>
              </a:rPr>
              <a:t>Exp. Prob.</a:t>
            </a:r>
          </a:p>
        </p:txBody>
      </p:sp>
      <p:sp>
        <p:nvSpPr>
          <p:cNvPr id="14" name="TextBox 13">
            <a:extLst>
              <a:ext uri="{FF2B5EF4-FFF2-40B4-BE49-F238E27FC236}">
                <a16:creationId xmlns:a16="http://schemas.microsoft.com/office/drawing/2014/main" id="{BFD1FDFB-979E-460B-8A39-6765052495DC}"/>
              </a:ext>
            </a:extLst>
          </p:cNvPr>
          <p:cNvSpPr txBox="1"/>
          <p:nvPr/>
        </p:nvSpPr>
        <p:spPr>
          <a:xfrm>
            <a:off x="7790123" y="2939921"/>
            <a:ext cx="941283" cy="369332"/>
          </a:xfrm>
          <a:prstGeom prst="rect">
            <a:avLst/>
          </a:prstGeom>
          <a:noFill/>
        </p:spPr>
        <p:txBody>
          <a:bodyPr wrap="none" rtlCol="0">
            <a:spAutoFit/>
          </a:bodyPr>
          <a:lstStyle/>
          <a:p>
            <a:r>
              <a:rPr lang="en-US" dirty="0"/>
              <a:t>Median</a:t>
            </a:r>
          </a:p>
        </p:txBody>
      </p:sp>
      <p:cxnSp>
        <p:nvCxnSpPr>
          <p:cNvPr id="16" name="Straight Arrow Connector 15">
            <a:extLst>
              <a:ext uri="{FF2B5EF4-FFF2-40B4-BE49-F238E27FC236}">
                <a16:creationId xmlns:a16="http://schemas.microsoft.com/office/drawing/2014/main" id="{9744FD91-8322-422B-9D15-2A35875821C6}"/>
              </a:ext>
            </a:extLst>
          </p:cNvPr>
          <p:cNvCxnSpPr>
            <a:cxnSpLocks/>
            <a:stCxn id="14" idx="0"/>
          </p:cNvCxnSpPr>
          <p:nvPr/>
        </p:nvCxnSpPr>
        <p:spPr>
          <a:xfrm flipV="1">
            <a:off x="8260765" y="2476233"/>
            <a:ext cx="112958" cy="46368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FB0E12CC-07DD-4348-A7C5-2F6D7D338E3C}"/>
              </a:ext>
            </a:extLst>
          </p:cNvPr>
          <p:cNvCxnSpPr>
            <a:cxnSpLocks/>
          </p:cNvCxnSpPr>
          <p:nvPr/>
        </p:nvCxnSpPr>
        <p:spPr>
          <a:xfrm>
            <a:off x="7910830" y="2065356"/>
            <a:ext cx="560070" cy="221487"/>
          </a:xfrm>
          <a:prstGeom prst="straightConnector1">
            <a:avLst/>
          </a:prstGeom>
          <a:ln w="25400">
            <a:solidFill>
              <a:srgbClr val="0066FF"/>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60C8C06-7C21-48F6-9341-BF9D0996E7E8}"/>
              </a:ext>
            </a:extLst>
          </p:cNvPr>
          <p:cNvCxnSpPr>
            <a:cxnSpLocks/>
          </p:cNvCxnSpPr>
          <p:nvPr/>
        </p:nvCxnSpPr>
        <p:spPr>
          <a:xfrm flipH="1">
            <a:off x="5410202" y="3124587"/>
            <a:ext cx="179938" cy="39331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D785FDDB-051F-4CCB-9E7D-A22EA81ADA89}"/>
              </a:ext>
            </a:extLst>
          </p:cNvPr>
          <p:cNvCxnSpPr>
            <a:cxnSpLocks/>
            <a:stCxn id="12" idx="2"/>
          </p:cNvCxnSpPr>
          <p:nvPr/>
        </p:nvCxnSpPr>
        <p:spPr>
          <a:xfrm flipH="1">
            <a:off x="5562603" y="3124587"/>
            <a:ext cx="146266" cy="545713"/>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6971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9</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How is it Computed</a:t>
            </a:r>
          </a:p>
        </p:txBody>
      </p:sp>
      <p:pic>
        <p:nvPicPr>
          <p:cNvPr id="7" name="Picture 6">
            <a:extLst>
              <a:ext uri="{FF2B5EF4-FFF2-40B4-BE49-F238E27FC236}">
                <a16:creationId xmlns:a16="http://schemas.microsoft.com/office/drawing/2014/main" id="{C0A906DB-0E2C-4CDC-811B-4E69E7E6071B}"/>
              </a:ext>
            </a:extLst>
          </p:cNvPr>
          <p:cNvPicPr>
            <a:picLocks noChangeAspect="1"/>
          </p:cNvPicPr>
          <p:nvPr/>
        </p:nvPicPr>
        <p:blipFill>
          <a:blip r:embed="rId3"/>
          <a:stretch>
            <a:fillRect/>
          </a:stretch>
        </p:blipFill>
        <p:spPr>
          <a:xfrm>
            <a:off x="1207916" y="1122189"/>
            <a:ext cx="6728168" cy="4887621"/>
          </a:xfrm>
          <a:prstGeom prst="rect">
            <a:avLst/>
          </a:prstGeom>
        </p:spPr>
      </p:pic>
      <p:grpSp>
        <p:nvGrpSpPr>
          <p:cNvPr id="14" name="Group 13">
            <a:extLst>
              <a:ext uri="{FF2B5EF4-FFF2-40B4-BE49-F238E27FC236}">
                <a16:creationId xmlns:a16="http://schemas.microsoft.com/office/drawing/2014/main" id="{9B78D553-3926-414A-8483-2551B0EB381D}"/>
              </a:ext>
            </a:extLst>
          </p:cNvPr>
          <p:cNvGrpSpPr>
            <a:grpSpLocks/>
          </p:cNvGrpSpPr>
          <p:nvPr/>
        </p:nvGrpSpPr>
        <p:grpSpPr bwMode="auto">
          <a:xfrm flipV="1">
            <a:off x="5667161" y="2870226"/>
            <a:ext cx="387350" cy="1120592"/>
            <a:chOff x="4453" y="728"/>
            <a:chExt cx="340" cy="1744"/>
          </a:xfrm>
        </p:grpSpPr>
        <p:sp>
          <p:nvSpPr>
            <p:cNvPr id="18" name="Freeform 9">
              <a:extLst>
                <a:ext uri="{FF2B5EF4-FFF2-40B4-BE49-F238E27FC236}">
                  <a16:creationId xmlns:a16="http://schemas.microsoft.com/office/drawing/2014/main" id="{5AB96C3E-04D0-45A3-8ED9-562C65719561}"/>
                </a:ext>
              </a:extLst>
            </p:cNvPr>
            <p:cNvSpPr>
              <a:spLocks/>
            </p:cNvSpPr>
            <p:nvPr/>
          </p:nvSpPr>
          <p:spPr bwMode="auto">
            <a:xfrm>
              <a:off x="4484" y="810"/>
              <a:ext cx="222" cy="1548"/>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FF6600">
                <a:alpha val="50195"/>
              </a:srgbClr>
            </a:solidFill>
            <a:ln w="9525" cap="flat" cmpd="sng">
              <a:noFill/>
              <a:prstDash val="solid"/>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9" name="Picture 18">
              <a:extLst>
                <a:ext uri="{FF2B5EF4-FFF2-40B4-BE49-F238E27FC236}">
                  <a16:creationId xmlns:a16="http://schemas.microsoft.com/office/drawing/2014/main" id="{FCCAE21D-9D15-420A-82B7-0765BD96BAEE}"/>
                </a:ext>
              </a:extLst>
            </p:cNvPr>
            <p:cNvPicPr>
              <a:picLocks noChangeArrowheads="1"/>
            </p:cNvPicPr>
            <p:nvPr/>
          </p:nvPicPr>
          <p:blipFill>
            <a:blip r:embed="rId4" cstate="print"/>
            <a:srcRect/>
            <a:stretch>
              <a:fillRect/>
            </a:stretch>
          </p:blipFill>
          <p:spPr bwMode="auto">
            <a:xfrm>
              <a:off x="4453" y="728"/>
              <a:ext cx="340" cy="1744"/>
            </a:xfrm>
            <a:prstGeom prst="rect">
              <a:avLst/>
            </a:prstGeom>
            <a:noFill/>
            <a:ln w="9525">
              <a:noFill/>
              <a:miter lim="800000"/>
              <a:headEnd/>
              <a:tailEnd/>
            </a:ln>
          </p:spPr>
        </p:pic>
      </p:grpSp>
      <p:grpSp>
        <p:nvGrpSpPr>
          <p:cNvPr id="15" name="Group 14">
            <a:extLst>
              <a:ext uri="{FF2B5EF4-FFF2-40B4-BE49-F238E27FC236}">
                <a16:creationId xmlns:a16="http://schemas.microsoft.com/office/drawing/2014/main" id="{C0EE36C7-CC1D-4A5B-997B-95D295295BA1}"/>
              </a:ext>
            </a:extLst>
          </p:cNvPr>
          <p:cNvGrpSpPr/>
          <p:nvPr/>
        </p:nvGrpSpPr>
        <p:grpSpPr>
          <a:xfrm flipH="1">
            <a:off x="5188448" y="2911527"/>
            <a:ext cx="1463020" cy="387350"/>
            <a:chOff x="5190773" y="4043455"/>
            <a:chExt cx="873301" cy="387350"/>
          </a:xfrm>
        </p:grpSpPr>
        <p:sp>
          <p:nvSpPr>
            <p:cNvPr id="16" name="Freeform 9">
              <a:extLst>
                <a:ext uri="{FF2B5EF4-FFF2-40B4-BE49-F238E27FC236}">
                  <a16:creationId xmlns:a16="http://schemas.microsoft.com/office/drawing/2014/main" id="{3A4DA67F-7E5F-4B96-A277-40FF2D2C672F}"/>
                </a:ext>
              </a:extLst>
            </p:cNvPr>
            <p:cNvSpPr>
              <a:spLocks/>
            </p:cNvSpPr>
            <p:nvPr/>
          </p:nvSpPr>
          <p:spPr bwMode="auto">
            <a:xfrm rot="16200000">
              <a:off x="5492264" y="3881448"/>
              <a:ext cx="252917" cy="775155"/>
            </a:xfrm>
            <a:custGeom>
              <a:avLst/>
              <a:gdLst>
                <a:gd name="T0" fmla="*/ 0 w 222"/>
                <a:gd name="T1" fmla="*/ 1548 h 1548"/>
                <a:gd name="T2" fmla="*/ 0 w 222"/>
                <a:gd name="T3" fmla="*/ 0 h 1548"/>
                <a:gd name="T4" fmla="*/ 6 w 222"/>
                <a:gd name="T5" fmla="*/ 115 h 1548"/>
                <a:gd name="T6" fmla="*/ 16 w 222"/>
                <a:gd name="T7" fmla="*/ 235 h 1548"/>
                <a:gd name="T8" fmla="*/ 30 w 222"/>
                <a:gd name="T9" fmla="*/ 390 h 1548"/>
                <a:gd name="T10" fmla="*/ 48 w 222"/>
                <a:gd name="T11" fmla="*/ 504 h 1548"/>
                <a:gd name="T12" fmla="*/ 72 w 222"/>
                <a:gd name="T13" fmla="*/ 624 h 1548"/>
                <a:gd name="T14" fmla="*/ 108 w 222"/>
                <a:gd name="T15" fmla="*/ 732 h 1548"/>
                <a:gd name="T16" fmla="*/ 156 w 222"/>
                <a:gd name="T17" fmla="*/ 864 h 1548"/>
                <a:gd name="T18" fmla="*/ 192 w 222"/>
                <a:gd name="T19" fmla="*/ 936 h 1548"/>
                <a:gd name="T20" fmla="*/ 204 w 222"/>
                <a:gd name="T21" fmla="*/ 984 h 1548"/>
                <a:gd name="T22" fmla="*/ 216 w 222"/>
                <a:gd name="T23" fmla="*/ 1032 h 1548"/>
                <a:gd name="T24" fmla="*/ 222 w 222"/>
                <a:gd name="T25" fmla="*/ 1086 h 1548"/>
                <a:gd name="T26" fmla="*/ 222 w 222"/>
                <a:gd name="T27" fmla="*/ 1126 h 1548"/>
                <a:gd name="T28" fmla="*/ 216 w 222"/>
                <a:gd name="T29" fmla="*/ 1176 h 1548"/>
                <a:gd name="T30" fmla="*/ 198 w 222"/>
                <a:gd name="T31" fmla="*/ 1222 h 1548"/>
                <a:gd name="T32" fmla="*/ 157 w 222"/>
                <a:gd name="T33" fmla="*/ 1285 h 1548"/>
                <a:gd name="T34" fmla="*/ 127 w 222"/>
                <a:gd name="T35" fmla="*/ 1330 h 1548"/>
                <a:gd name="T36" fmla="*/ 87 w 222"/>
                <a:gd name="T37" fmla="*/ 1375 h 1548"/>
                <a:gd name="T38" fmla="*/ 57 w 222"/>
                <a:gd name="T39" fmla="*/ 1420 h 1548"/>
                <a:gd name="T40" fmla="*/ 26 w 222"/>
                <a:gd name="T41" fmla="*/ 1465 h 1548"/>
                <a:gd name="T42" fmla="*/ 6 w 222"/>
                <a:gd name="T43" fmla="*/ 1510 h 1548"/>
                <a:gd name="T44" fmla="*/ 0 w 222"/>
                <a:gd name="T45" fmla="*/ 1548 h 154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22"/>
                <a:gd name="T70" fmla="*/ 0 h 1548"/>
                <a:gd name="T71" fmla="*/ 222 w 222"/>
                <a:gd name="T72" fmla="*/ 1548 h 154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22" h="1548">
                  <a:moveTo>
                    <a:pt x="0" y="1548"/>
                  </a:moveTo>
                  <a:lnTo>
                    <a:pt x="0" y="0"/>
                  </a:lnTo>
                  <a:lnTo>
                    <a:pt x="6" y="115"/>
                  </a:lnTo>
                  <a:lnTo>
                    <a:pt x="16" y="235"/>
                  </a:lnTo>
                  <a:lnTo>
                    <a:pt x="30" y="390"/>
                  </a:lnTo>
                  <a:lnTo>
                    <a:pt x="48" y="504"/>
                  </a:lnTo>
                  <a:lnTo>
                    <a:pt x="72" y="624"/>
                  </a:lnTo>
                  <a:lnTo>
                    <a:pt x="108" y="732"/>
                  </a:lnTo>
                  <a:lnTo>
                    <a:pt x="156" y="864"/>
                  </a:lnTo>
                  <a:lnTo>
                    <a:pt x="192" y="936"/>
                  </a:lnTo>
                  <a:lnTo>
                    <a:pt x="204" y="984"/>
                  </a:lnTo>
                  <a:lnTo>
                    <a:pt x="216" y="1032"/>
                  </a:lnTo>
                  <a:lnTo>
                    <a:pt x="222" y="1086"/>
                  </a:lnTo>
                  <a:lnTo>
                    <a:pt x="222" y="1126"/>
                  </a:lnTo>
                  <a:lnTo>
                    <a:pt x="216" y="1176"/>
                  </a:lnTo>
                  <a:lnTo>
                    <a:pt x="198" y="1222"/>
                  </a:lnTo>
                  <a:lnTo>
                    <a:pt x="157" y="1285"/>
                  </a:lnTo>
                  <a:lnTo>
                    <a:pt x="127" y="1330"/>
                  </a:lnTo>
                  <a:lnTo>
                    <a:pt x="87" y="1375"/>
                  </a:lnTo>
                  <a:lnTo>
                    <a:pt x="57" y="1420"/>
                  </a:lnTo>
                  <a:lnTo>
                    <a:pt x="26" y="1465"/>
                  </a:lnTo>
                  <a:lnTo>
                    <a:pt x="6" y="1510"/>
                  </a:lnTo>
                  <a:lnTo>
                    <a:pt x="0" y="1548"/>
                  </a:lnTo>
                  <a:close/>
                </a:path>
              </a:pathLst>
            </a:custGeom>
            <a:solidFill>
              <a:srgbClr val="00B050">
                <a:alpha val="50195"/>
              </a:srgbClr>
            </a:solidFill>
            <a:ln w="9525" cap="flat" cmpd="sng">
              <a:noFill/>
              <a:prstDash val="solid"/>
              <a:round/>
              <a:headEnd/>
              <a:tailEnd/>
            </a:ln>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pic>
          <p:nvPicPr>
            <p:cNvPr id="17" name="Picture 16">
              <a:extLst>
                <a:ext uri="{FF2B5EF4-FFF2-40B4-BE49-F238E27FC236}">
                  <a16:creationId xmlns:a16="http://schemas.microsoft.com/office/drawing/2014/main" id="{E93D9DF9-57B1-456D-8608-AF2640BAF3AF}"/>
                </a:ext>
              </a:extLst>
            </p:cNvPr>
            <p:cNvPicPr>
              <a:picLocks noChangeArrowheads="1"/>
            </p:cNvPicPr>
            <p:nvPr/>
          </p:nvPicPr>
          <p:blipFill>
            <a:blip r:embed="rId4" cstate="print"/>
            <a:srcRect/>
            <a:stretch>
              <a:fillRect/>
            </a:stretch>
          </p:blipFill>
          <p:spPr bwMode="auto">
            <a:xfrm rot="16200000">
              <a:off x="5433749" y="3800479"/>
              <a:ext cx="387350" cy="873301"/>
            </a:xfrm>
            <a:prstGeom prst="rect">
              <a:avLst/>
            </a:prstGeom>
            <a:noFill/>
            <a:ln w="9525">
              <a:noFill/>
              <a:miter lim="800000"/>
              <a:headEnd/>
              <a:tailEnd/>
            </a:ln>
          </p:spPr>
        </p:pic>
      </p:grpSp>
      <p:sp>
        <p:nvSpPr>
          <p:cNvPr id="2" name="TextBox 1">
            <a:extLst>
              <a:ext uri="{FF2B5EF4-FFF2-40B4-BE49-F238E27FC236}">
                <a16:creationId xmlns:a16="http://schemas.microsoft.com/office/drawing/2014/main" id="{9582874A-3893-4F6A-83A7-B0A2C4637B7B}"/>
              </a:ext>
            </a:extLst>
          </p:cNvPr>
          <p:cNvSpPr txBox="1"/>
          <p:nvPr/>
        </p:nvSpPr>
        <p:spPr>
          <a:xfrm>
            <a:off x="5844426" y="5632739"/>
            <a:ext cx="2095445" cy="369332"/>
          </a:xfrm>
          <a:prstGeom prst="rect">
            <a:avLst/>
          </a:prstGeom>
          <a:noFill/>
        </p:spPr>
        <p:txBody>
          <a:bodyPr wrap="none" rtlCol="0">
            <a:spAutoFit/>
          </a:bodyPr>
          <a:lstStyle/>
          <a:p>
            <a:r>
              <a:rPr lang="en-US" dirty="0"/>
              <a:t>*PDFs not to scale</a:t>
            </a:r>
          </a:p>
        </p:txBody>
      </p:sp>
      <p:cxnSp>
        <p:nvCxnSpPr>
          <p:cNvPr id="28" name="Straight Connector 27">
            <a:extLst>
              <a:ext uri="{FF2B5EF4-FFF2-40B4-BE49-F238E27FC236}">
                <a16:creationId xmlns:a16="http://schemas.microsoft.com/office/drawing/2014/main" id="{7F4899E4-8B64-4EB0-9BCE-57EE8D041ACF}"/>
              </a:ext>
            </a:extLst>
          </p:cNvPr>
          <p:cNvCxnSpPr>
            <a:cxnSpLocks/>
          </p:cNvCxnSpPr>
          <p:nvPr/>
        </p:nvCxnSpPr>
        <p:spPr>
          <a:xfrm flipV="1">
            <a:off x="5078372" y="2682892"/>
            <a:ext cx="1188721" cy="1188719"/>
          </a:xfrm>
          <a:prstGeom prst="line">
            <a:avLst/>
          </a:prstGeom>
          <a:ln w="3175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332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39757</TotalTime>
  <Words>1375</Words>
  <Application>Microsoft Office PowerPoint</Application>
  <PresentationFormat>On-screen Show (4:3)</PresentationFormat>
  <Paragraphs>131</Paragraphs>
  <Slides>14</Slides>
  <Notes>13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Calibri</vt:lpstr>
      <vt:lpstr>Arial</vt:lpstr>
      <vt:lpstr>Times New Roman</vt:lpstr>
      <vt:lpstr>Title Slide Templates</vt:lpstr>
      <vt:lpstr>Content Templates</vt:lpstr>
      <vt:lpstr>1_Content Templates</vt:lpstr>
      <vt:lpstr>PowerPoint Presentation</vt:lpstr>
      <vt:lpstr>Outline</vt:lpstr>
      <vt:lpstr>PowerPoint Presentation</vt:lpstr>
      <vt:lpstr>PowerPoint Presentation</vt:lpstr>
      <vt:lpstr>PowerPoint Presentation</vt:lpstr>
      <vt:lpstr>PowerPoint Presentation</vt:lpstr>
      <vt:lpstr>PowerPoint Presentation</vt:lpstr>
      <vt:lpstr>How is it Computed</vt:lpstr>
      <vt:lpstr>How is it Computed</vt:lpstr>
      <vt:lpstr>Demonstration</vt:lpstr>
      <vt:lpstr>Demonstration</vt:lpstr>
      <vt:lpstr>PowerPoint Presentation</vt:lpstr>
      <vt:lpstr>Conclusion</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Michael</cp:lastModifiedBy>
  <cp:revision>1187</cp:revision>
  <cp:lastPrinted>2019-06-24T00:23:09Z</cp:lastPrinted>
  <dcterms:created xsi:type="dcterms:W3CDTF">2009-05-21T17:19:18Z</dcterms:created>
  <dcterms:modified xsi:type="dcterms:W3CDTF">2022-07-21T17:29:50Z</dcterms:modified>
</cp:coreProperties>
</file>