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45"/>
  </p:notesMasterIdLst>
  <p:sldIdLst>
    <p:sldId id="256" r:id="rId5"/>
    <p:sldId id="274" r:id="rId6"/>
    <p:sldId id="275" r:id="rId7"/>
    <p:sldId id="276" r:id="rId8"/>
    <p:sldId id="277" r:id="rId9"/>
    <p:sldId id="263" r:id="rId10"/>
    <p:sldId id="278" r:id="rId11"/>
    <p:sldId id="272" r:id="rId12"/>
    <p:sldId id="292" r:id="rId13"/>
    <p:sldId id="284" r:id="rId14"/>
    <p:sldId id="283" r:id="rId15"/>
    <p:sldId id="265" r:id="rId16"/>
    <p:sldId id="266" r:id="rId17"/>
    <p:sldId id="267" r:id="rId18"/>
    <p:sldId id="258" r:id="rId19"/>
    <p:sldId id="270" r:id="rId20"/>
    <p:sldId id="271" r:id="rId21"/>
    <p:sldId id="260" r:id="rId22"/>
    <p:sldId id="268" r:id="rId23"/>
    <p:sldId id="259" r:id="rId24"/>
    <p:sldId id="293" r:id="rId25"/>
    <p:sldId id="294" r:id="rId26"/>
    <p:sldId id="295" r:id="rId27"/>
    <p:sldId id="296" r:id="rId28"/>
    <p:sldId id="297" r:id="rId29"/>
    <p:sldId id="269" r:id="rId30"/>
    <p:sldId id="282" r:id="rId31"/>
    <p:sldId id="298" r:id="rId32"/>
    <p:sldId id="299" r:id="rId33"/>
    <p:sldId id="279" r:id="rId34"/>
    <p:sldId id="280" r:id="rId35"/>
    <p:sldId id="281" r:id="rId36"/>
    <p:sldId id="264" r:id="rId37"/>
    <p:sldId id="285" r:id="rId38"/>
    <p:sldId id="286" r:id="rId39"/>
    <p:sldId id="291" r:id="rId40"/>
    <p:sldId id="287" r:id="rId41"/>
    <p:sldId id="290" r:id="rId42"/>
    <p:sldId id="300" r:id="rId43"/>
    <p:sldId id="262"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32" userDrawn="1">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1A3"/>
    <a:srgbClr val="FB4545"/>
    <a:srgbClr val="425B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EA589C-07B7-4969-B037-CE276A61D15D}" v="2" dt="2024-10-09T16:58:54.085"/>
    <p1510:client id="{A5F966A8-C6FC-4FD4-9CF0-2C21CA1EB361}" v="10" dt="2024-10-09T16:55:58.5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806" y="58"/>
      </p:cViewPr>
      <p:guideLst>
        <p:guide orient="horz" pos="1632"/>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DE49C0-F8C0-458F-A4DB-A488FFEA4619}"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DCCD1886-39DD-42E0-8338-B3DE8B18BB97}">
      <dgm:prSet phldrT="[Text]"/>
      <dgm:spPr/>
      <dgm:t>
        <a:bodyPr/>
        <a:lstStyle/>
        <a:p>
          <a:r>
            <a:rPr lang="en-US"/>
            <a:t>Analyze</a:t>
          </a:r>
        </a:p>
      </dgm:t>
    </dgm:pt>
    <dgm:pt modelId="{6609AB07-00F6-4ED9-B4F9-A7B895244046}" type="parTrans" cxnId="{70330B3B-316D-4570-96B9-0EF16F9CEAC6}">
      <dgm:prSet/>
      <dgm:spPr/>
      <dgm:t>
        <a:bodyPr/>
        <a:lstStyle/>
        <a:p>
          <a:endParaRPr lang="en-US"/>
        </a:p>
      </dgm:t>
    </dgm:pt>
    <dgm:pt modelId="{F2393308-8E04-4FF3-BE49-C9716AA9D5B1}" type="sibTrans" cxnId="{70330B3B-316D-4570-96B9-0EF16F9CEAC6}">
      <dgm:prSet/>
      <dgm:spPr/>
      <dgm:t>
        <a:bodyPr/>
        <a:lstStyle/>
        <a:p>
          <a:endParaRPr lang="en-US"/>
        </a:p>
      </dgm:t>
    </dgm:pt>
    <dgm:pt modelId="{DA07EC61-A0B7-4F00-BCD7-95BD38AB22B9}">
      <dgm:prSet phldrT="[Text]"/>
      <dgm:spPr/>
      <dgm:t>
        <a:bodyPr/>
        <a:lstStyle/>
        <a:p>
          <a:r>
            <a:rPr lang="en-US"/>
            <a:t>Classify</a:t>
          </a:r>
        </a:p>
      </dgm:t>
    </dgm:pt>
    <dgm:pt modelId="{61DDD8C9-3713-4E15-928F-3D03BD5054FD}" type="parTrans" cxnId="{062772FD-A30D-43F4-827F-7D4B05867BEB}">
      <dgm:prSet/>
      <dgm:spPr/>
      <dgm:t>
        <a:bodyPr/>
        <a:lstStyle/>
        <a:p>
          <a:endParaRPr lang="en-US"/>
        </a:p>
      </dgm:t>
    </dgm:pt>
    <dgm:pt modelId="{4C2069EF-0DD0-4D7F-ADF1-79DC967FCB4E}" type="sibTrans" cxnId="{062772FD-A30D-43F4-827F-7D4B05867BEB}">
      <dgm:prSet/>
      <dgm:spPr/>
      <dgm:t>
        <a:bodyPr/>
        <a:lstStyle/>
        <a:p>
          <a:endParaRPr lang="en-US"/>
        </a:p>
      </dgm:t>
    </dgm:pt>
    <dgm:pt modelId="{3E49324D-1557-44AA-B300-71FB5B73A755}">
      <dgm:prSet phldrT="[Text]"/>
      <dgm:spPr/>
      <dgm:t>
        <a:bodyPr/>
        <a:lstStyle/>
        <a:p>
          <a:r>
            <a:rPr lang="en-US"/>
            <a:t>Check Data</a:t>
          </a:r>
        </a:p>
      </dgm:t>
    </dgm:pt>
    <dgm:pt modelId="{00DD61B2-2926-48B3-B500-580143CC6D8A}" type="parTrans" cxnId="{1D2D8813-009F-4E34-A778-89DC8C5F48B8}">
      <dgm:prSet/>
      <dgm:spPr/>
      <dgm:t>
        <a:bodyPr/>
        <a:lstStyle/>
        <a:p>
          <a:endParaRPr lang="en-US"/>
        </a:p>
      </dgm:t>
    </dgm:pt>
    <dgm:pt modelId="{57BFAC62-04D6-44FA-BE4E-C73FE6F8FDAA}" type="sibTrans" cxnId="{1D2D8813-009F-4E34-A778-89DC8C5F48B8}">
      <dgm:prSet/>
      <dgm:spPr/>
      <dgm:t>
        <a:bodyPr/>
        <a:lstStyle/>
        <a:p>
          <a:endParaRPr lang="en-US"/>
        </a:p>
      </dgm:t>
    </dgm:pt>
    <dgm:pt modelId="{39D1A7E7-3A70-4A08-AE9F-ECF7E70E1068}">
      <dgm:prSet phldrT="[Text]"/>
      <dgm:spPr/>
      <dgm:t>
        <a:bodyPr/>
        <a:lstStyle/>
        <a:p>
          <a:r>
            <a:rPr lang="en-US"/>
            <a:t>Refine</a:t>
          </a:r>
        </a:p>
      </dgm:t>
    </dgm:pt>
    <dgm:pt modelId="{12E9B42C-10FE-48C6-B786-A2C4A1C8C7EB}" type="parTrans" cxnId="{C8E75BAD-F3F6-4745-88DD-4D70D039B86B}">
      <dgm:prSet/>
      <dgm:spPr/>
      <dgm:t>
        <a:bodyPr/>
        <a:lstStyle/>
        <a:p>
          <a:endParaRPr lang="en-US"/>
        </a:p>
      </dgm:t>
    </dgm:pt>
    <dgm:pt modelId="{8DC87A28-2BB5-483B-A263-9C1B0DFECA54}" type="sibTrans" cxnId="{C8E75BAD-F3F6-4745-88DD-4D70D039B86B}">
      <dgm:prSet/>
      <dgm:spPr/>
      <dgm:t>
        <a:bodyPr/>
        <a:lstStyle/>
        <a:p>
          <a:endParaRPr lang="en-US"/>
        </a:p>
      </dgm:t>
    </dgm:pt>
    <dgm:pt modelId="{D295B3A3-44D0-4D10-A4E0-401DD1A62C14}" type="pres">
      <dgm:prSet presAssocID="{72DE49C0-F8C0-458F-A4DB-A488FFEA4619}" presName="cycle" presStyleCnt="0">
        <dgm:presLayoutVars>
          <dgm:dir/>
          <dgm:resizeHandles val="exact"/>
        </dgm:presLayoutVars>
      </dgm:prSet>
      <dgm:spPr/>
    </dgm:pt>
    <dgm:pt modelId="{AB765F69-C27C-4966-A158-AA2C40C005E8}" type="pres">
      <dgm:prSet presAssocID="{DCCD1886-39DD-42E0-8338-B3DE8B18BB97}" presName="dummy" presStyleCnt="0"/>
      <dgm:spPr/>
    </dgm:pt>
    <dgm:pt modelId="{43CB68A1-4D4F-4CCE-9477-1C8C498D93AF}" type="pres">
      <dgm:prSet presAssocID="{DCCD1886-39DD-42E0-8338-B3DE8B18BB97}" presName="node" presStyleLbl="revTx" presStyleIdx="0" presStyleCnt="4">
        <dgm:presLayoutVars>
          <dgm:bulletEnabled val="1"/>
        </dgm:presLayoutVars>
      </dgm:prSet>
      <dgm:spPr/>
    </dgm:pt>
    <dgm:pt modelId="{D194AC9A-4D0C-4604-881A-99D9068B2318}" type="pres">
      <dgm:prSet presAssocID="{F2393308-8E04-4FF3-BE49-C9716AA9D5B1}" presName="sibTrans" presStyleLbl="node1" presStyleIdx="0" presStyleCnt="4"/>
      <dgm:spPr/>
    </dgm:pt>
    <dgm:pt modelId="{4DE5533E-BF6B-437D-A0E1-201A60E5471E}" type="pres">
      <dgm:prSet presAssocID="{DA07EC61-A0B7-4F00-BCD7-95BD38AB22B9}" presName="dummy" presStyleCnt="0"/>
      <dgm:spPr/>
    </dgm:pt>
    <dgm:pt modelId="{40AA38BF-5291-4C5A-BBBA-4898BE24F30D}" type="pres">
      <dgm:prSet presAssocID="{DA07EC61-A0B7-4F00-BCD7-95BD38AB22B9}" presName="node" presStyleLbl="revTx" presStyleIdx="1" presStyleCnt="4">
        <dgm:presLayoutVars>
          <dgm:bulletEnabled val="1"/>
        </dgm:presLayoutVars>
      </dgm:prSet>
      <dgm:spPr/>
    </dgm:pt>
    <dgm:pt modelId="{09E0679B-72CC-42B2-BEBE-6CDF6F6B3AB3}" type="pres">
      <dgm:prSet presAssocID="{4C2069EF-0DD0-4D7F-ADF1-79DC967FCB4E}" presName="sibTrans" presStyleLbl="node1" presStyleIdx="1" presStyleCnt="4"/>
      <dgm:spPr/>
    </dgm:pt>
    <dgm:pt modelId="{782DE741-BE1A-4BA9-98D6-D4E54F90CD13}" type="pres">
      <dgm:prSet presAssocID="{3E49324D-1557-44AA-B300-71FB5B73A755}" presName="dummy" presStyleCnt="0"/>
      <dgm:spPr/>
    </dgm:pt>
    <dgm:pt modelId="{2AB83591-A2E2-44B4-AAB0-B44490026520}" type="pres">
      <dgm:prSet presAssocID="{3E49324D-1557-44AA-B300-71FB5B73A755}" presName="node" presStyleLbl="revTx" presStyleIdx="2" presStyleCnt="4">
        <dgm:presLayoutVars>
          <dgm:bulletEnabled val="1"/>
        </dgm:presLayoutVars>
      </dgm:prSet>
      <dgm:spPr/>
    </dgm:pt>
    <dgm:pt modelId="{F889F260-A992-46BC-ABAC-49CC554AE322}" type="pres">
      <dgm:prSet presAssocID="{57BFAC62-04D6-44FA-BE4E-C73FE6F8FDAA}" presName="sibTrans" presStyleLbl="node1" presStyleIdx="2" presStyleCnt="4"/>
      <dgm:spPr/>
    </dgm:pt>
    <dgm:pt modelId="{2D7751BC-7D9E-4F56-BE17-7C50485E2DF7}" type="pres">
      <dgm:prSet presAssocID="{39D1A7E7-3A70-4A08-AE9F-ECF7E70E1068}" presName="dummy" presStyleCnt="0"/>
      <dgm:spPr/>
    </dgm:pt>
    <dgm:pt modelId="{DF5AA051-8046-4C66-89C2-E37592F3C46C}" type="pres">
      <dgm:prSet presAssocID="{39D1A7E7-3A70-4A08-AE9F-ECF7E70E1068}" presName="node" presStyleLbl="revTx" presStyleIdx="3" presStyleCnt="4">
        <dgm:presLayoutVars>
          <dgm:bulletEnabled val="1"/>
        </dgm:presLayoutVars>
      </dgm:prSet>
      <dgm:spPr/>
    </dgm:pt>
    <dgm:pt modelId="{3465F41C-18E6-41ED-956F-9A917D166098}" type="pres">
      <dgm:prSet presAssocID="{8DC87A28-2BB5-483B-A263-9C1B0DFECA54}" presName="sibTrans" presStyleLbl="node1" presStyleIdx="3" presStyleCnt="4"/>
      <dgm:spPr/>
    </dgm:pt>
  </dgm:ptLst>
  <dgm:cxnLst>
    <dgm:cxn modelId="{1D2D8813-009F-4E34-A778-89DC8C5F48B8}" srcId="{72DE49C0-F8C0-458F-A4DB-A488FFEA4619}" destId="{3E49324D-1557-44AA-B300-71FB5B73A755}" srcOrd="2" destOrd="0" parTransId="{00DD61B2-2926-48B3-B500-580143CC6D8A}" sibTransId="{57BFAC62-04D6-44FA-BE4E-C73FE6F8FDAA}"/>
    <dgm:cxn modelId="{70330B3B-316D-4570-96B9-0EF16F9CEAC6}" srcId="{72DE49C0-F8C0-458F-A4DB-A488FFEA4619}" destId="{DCCD1886-39DD-42E0-8338-B3DE8B18BB97}" srcOrd="0" destOrd="0" parTransId="{6609AB07-00F6-4ED9-B4F9-A7B895244046}" sibTransId="{F2393308-8E04-4FF3-BE49-C9716AA9D5B1}"/>
    <dgm:cxn modelId="{6B1D0F75-872C-4DCA-BC5F-C163821E8C85}" type="presOf" srcId="{8DC87A28-2BB5-483B-A263-9C1B0DFECA54}" destId="{3465F41C-18E6-41ED-956F-9A917D166098}" srcOrd="0" destOrd="0" presId="urn:microsoft.com/office/officeart/2005/8/layout/cycle1"/>
    <dgm:cxn modelId="{4994277A-6F9C-482B-874E-E137AC4799A9}" type="presOf" srcId="{72DE49C0-F8C0-458F-A4DB-A488FFEA4619}" destId="{D295B3A3-44D0-4D10-A4E0-401DD1A62C14}" srcOrd="0" destOrd="0" presId="urn:microsoft.com/office/officeart/2005/8/layout/cycle1"/>
    <dgm:cxn modelId="{A4EE6081-3B4F-4C09-A8F4-B7C08528AC80}" type="presOf" srcId="{F2393308-8E04-4FF3-BE49-C9716AA9D5B1}" destId="{D194AC9A-4D0C-4604-881A-99D9068B2318}" srcOrd="0" destOrd="0" presId="urn:microsoft.com/office/officeart/2005/8/layout/cycle1"/>
    <dgm:cxn modelId="{59B8D88D-E5EB-43D3-8C62-202F9EF349ED}" type="presOf" srcId="{57BFAC62-04D6-44FA-BE4E-C73FE6F8FDAA}" destId="{F889F260-A992-46BC-ABAC-49CC554AE322}" srcOrd="0" destOrd="0" presId="urn:microsoft.com/office/officeart/2005/8/layout/cycle1"/>
    <dgm:cxn modelId="{B021D898-68BB-4579-AAC8-521B5C7DEC55}" type="presOf" srcId="{4C2069EF-0DD0-4D7F-ADF1-79DC967FCB4E}" destId="{09E0679B-72CC-42B2-BEBE-6CDF6F6B3AB3}" srcOrd="0" destOrd="0" presId="urn:microsoft.com/office/officeart/2005/8/layout/cycle1"/>
    <dgm:cxn modelId="{C8E75BAD-F3F6-4745-88DD-4D70D039B86B}" srcId="{72DE49C0-F8C0-458F-A4DB-A488FFEA4619}" destId="{39D1A7E7-3A70-4A08-AE9F-ECF7E70E1068}" srcOrd="3" destOrd="0" parTransId="{12E9B42C-10FE-48C6-B786-A2C4A1C8C7EB}" sibTransId="{8DC87A28-2BB5-483B-A263-9C1B0DFECA54}"/>
    <dgm:cxn modelId="{43862FD3-2483-4FC0-AB5D-1AC54572B3E7}" type="presOf" srcId="{39D1A7E7-3A70-4A08-AE9F-ECF7E70E1068}" destId="{DF5AA051-8046-4C66-89C2-E37592F3C46C}" srcOrd="0" destOrd="0" presId="urn:microsoft.com/office/officeart/2005/8/layout/cycle1"/>
    <dgm:cxn modelId="{0A9BC3DE-0C56-4520-9CD1-45C968A467E8}" type="presOf" srcId="{DA07EC61-A0B7-4F00-BCD7-95BD38AB22B9}" destId="{40AA38BF-5291-4C5A-BBBA-4898BE24F30D}" srcOrd="0" destOrd="0" presId="urn:microsoft.com/office/officeart/2005/8/layout/cycle1"/>
    <dgm:cxn modelId="{C60F99DF-CD1B-4751-9153-8540E5A823D2}" type="presOf" srcId="{3E49324D-1557-44AA-B300-71FB5B73A755}" destId="{2AB83591-A2E2-44B4-AAB0-B44490026520}" srcOrd="0" destOrd="0" presId="urn:microsoft.com/office/officeart/2005/8/layout/cycle1"/>
    <dgm:cxn modelId="{3B0AC2F5-0ED9-49E3-84CD-B577A6E71C97}" type="presOf" srcId="{DCCD1886-39DD-42E0-8338-B3DE8B18BB97}" destId="{43CB68A1-4D4F-4CCE-9477-1C8C498D93AF}" srcOrd="0" destOrd="0" presId="urn:microsoft.com/office/officeart/2005/8/layout/cycle1"/>
    <dgm:cxn modelId="{062772FD-A30D-43F4-827F-7D4B05867BEB}" srcId="{72DE49C0-F8C0-458F-A4DB-A488FFEA4619}" destId="{DA07EC61-A0B7-4F00-BCD7-95BD38AB22B9}" srcOrd="1" destOrd="0" parTransId="{61DDD8C9-3713-4E15-928F-3D03BD5054FD}" sibTransId="{4C2069EF-0DD0-4D7F-ADF1-79DC967FCB4E}"/>
    <dgm:cxn modelId="{1D6E6FFE-B29F-4C3D-83D9-65FBA64DD930}" type="presParOf" srcId="{D295B3A3-44D0-4D10-A4E0-401DD1A62C14}" destId="{AB765F69-C27C-4966-A158-AA2C40C005E8}" srcOrd="0" destOrd="0" presId="urn:microsoft.com/office/officeart/2005/8/layout/cycle1"/>
    <dgm:cxn modelId="{ADDDA0AE-AF56-4B4B-B3A0-B17F77281163}" type="presParOf" srcId="{D295B3A3-44D0-4D10-A4E0-401DD1A62C14}" destId="{43CB68A1-4D4F-4CCE-9477-1C8C498D93AF}" srcOrd="1" destOrd="0" presId="urn:microsoft.com/office/officeart/2005/8/layout/cycle1"/>
    <dgm:cxn modelId="{5C02EB00-7A51-41BF-8EFD-EABDEA8EBDD4}" type="presParOf" srcId="{D295B3A3-44D0-4D10-A4E0-401DD1A62C14}" destId="{D194AC9A-4D0C-4604-881A-99D9068B2318}" srcOrd="2" destOrd="0" presId="urn:microsoft.com/office/officeart/2005/8/layout/cycle1"/>
    <dgm:cxn modelId="{19842749-70F9-4ACC-AEFB-1967F3FC646B}" type="presParOf" srcId="{D295B3A3-44D0-4D10-A4E0-401DD1A62C14}" destId="{4DE5533E-BF6B-437D-A0E1-201A60E5471E}" srcOrd="3" destOrd="0" presId="urn:microsoft.com/office/officeart/2005/8/layout/cycle1"/>
    <dgm:cxn modelId="{5C259B20-A0EF-41CA-A23C-37E1F0141D24}" type="presParOf" srcId="{D295B3A3-44D0-4D10-A4E0-401DD1A62C14}" destId="{40AA38BF-5291-4C5A-BBBA-4898BE24F30D}" srcOrd="4" destOrd="0" presId="urn:microsoft.com/office/officeart/2005/8/layout/cycle1"/>
    <dgm:cxn modelId="{34C36353-553C-4AE3-9D56-146E60F4C93B}" type="presParOf" srcId="{D295B3A3-44D0-4D10-A4E0-401DD1A62C14}" destId="{09E0679B-72CC-42B2-BEBE-6CDF6F6B3AB3}" srcOrd="5" destOrd="0" presId="urn:microsoft.com/office/officeart/2005/8/layout/cycle1"/>
    <dgm:cxn modelId="{9EB27016-09F1-41B1-B51C-D515A429C8C5}" type="presParOf" srcId="{D295B3A3-44D0-4D10-A4E0-401DD1A62C14}" destId="{782DE741-BE1A-4BA9-98D6-D4E54F90CD13}" srcOrd="6" destOrd="0" presId="urn:microsoft.com/office/officeart/2005/8/layout/cycle1"/>
    <dgm:cxn modelId="{9EE163D5-ABC0-4791-9447-E7F9CF144D5D}" type="presParOf" srcId="{D295B3A3-44D0-4D10-A4E0-401DD1A62C14}" destId="{2AB83591-A2E2-44B4-AAB0-B44490026520}" srcOrd="7" destOrd="0" presId="urn:microsoft.com/office/officeart/2005/8/layout/cycle1"/>
    <dgm:cxn modelId="{FD29C330-7CFD-46F1-9A73-8470599DAC46}" type="presParOf" srcId="{D295B3A3-44D0-4D10-A4E0-401DD1A62C14}" destId="{F889F260-A992-46BC-ABAC-49CC554AE322}" srcOrd="8" destOrd="0" presId="urn:microsoft.com/office/officeart/2005/8/layout/cycle1"/>
    <dgm:cxn modelId="{6F30B08D-8A17-4DDE-ADD7-A962A63F829C}" type="presParOf" srcId="{D295B3A3-44D0-4D10-A4E0-401DD1A62C14}" destId="{2D7751BC-7D9E-4F56-BE17-7C50485E2DF7}" srcOrd="9" destOrd="0" presId="urn:microsoft.com/office/officeart/2005/8/layout/cycle1"/>
    <dgm:cxn modelId="{B272A968-8E12-4E1B-8964-409E5A13C2A5}" type="presParOf" srcId="{D295B3A3-44D0-4D10-A4E0-401DD1A62C14}" destId="{DF5AA051-8046-4C66-89C2-E37592F3C46C}" srcOrd="10" destOrd="0" presId="urn:microsoft.com/office/officeart/2005/8/layout/cycle1"/>
    <dgm:cxn modelId="{E37464B8-422D-40F5-84AB-EF74ADDB9959}" type="presParOf" srcId="{D295B3A3-44D0-4D10-A4E0-401DD1A62C14}" destId="{3465F41C-18E6-41ED-956F-9A917D166098}"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CB68A1-4D4F-4CCE-9477-1C8C498D93AF}">
      <dsp:nvSpPr>
        <dsp:cNvPr id="0" name=""/>
        <dsp:cNvSpPr/>
      </dsp:nvSpPr>
      <dsp:spPr>
        <a:xfrm>
          <a:off x="3182113" y="84523"/>
          <a:ext cx="1329704" cy="13297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US" sz="3100" kern="1200"/>
            <a:t>Analyze</a:t>
          </a:r>
        </a:p>
      </dsp:txBody>
      <dsp:txXfrm>
        <a:off x="3182113" y="84523"/>
        <a:ext cx="1329704" cy="1329704"/>
      </dsp:txXfrm>
    </dsp:sp>
    <dsp:sp modelId="{D194AC9A-4D0C-4604-881A-99D9068B2318}">
      <dsp:nvSpPr>
        <dsp:cNvPr id="0" name=""/>
        <dsp:cNvSpPr/>
      </dsp:nvSpPr>
      <dsp:spPr>
        <a:xfrm>
          <a:off x="840018" y="759"/>
          <a:ext cx="3755563" cy="3755563"/>
        </a:xfrm>
        <a:prstGeom prst="circularArrow">
          <a:avLst>
            <a:gd name="adj1" fmla="val 6904"/>
            <a:gd name="adj2" fmla="val 465524"/>
            <a:gd name="adj3" fmla="val 548693"/>
            <a:gd name="adj4" fmla="val 20585783"/>
            <a:gd name="adj5" fmla="val 8055"/>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AA38BF-5291-4C5A-BBBA-4898BE24F30D}">
      <dsp:nvSpPr>
        <dsp:cNvPr id="0" name=""/>
        <dsp:cNvSpPr/>
      </dsp:nvSpPr>
      <dsp:spPr>
        <a:xfrm>
          <a:off x="3182113" y="2342854"/>
          <a:ext cx="1329704" cy="13297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US" sz="3100" kern="1200"/>
            <a:t>Classify</a:t>
          </a:r>
        </a:p>
      </dsp:txBody>
      <dsp:txXfrm>
        <a:off x="3182113" y="2342854"/>
        <a:ext cx="1329704" cy="1329704"/>
      </dsp:txXfrm>
    </dsp:sp>
    <dsp:sp modelId="{09E0679B-72CC-42B2-BEBE-6CDF6F6B3AB3}">
      <dsp:nvSpPr>
        <dsp:cNvPr id="0" name=""/>
        <dsp:cNvSpPr/>
      </dsp:nvSpPr>
      <dsp:spPr>
        <a:xfrm>
          <a:off x="840018" y="759"/>
          <a:ext cx="3755563" cy="3755563"/>
        </a:xfrm>
        <a:prstGeom prst="circularArrow">
          <a:avLst>
            <a:gd name="adj1" fmla="val 6904"/>
            <a:gd name="adj2" fmla="val 465524"/>
            <a:gd name="adj3" fmla="val 5948693"/>
            <a:gd name="adj4" fmla="val 4385783"/>
            <a:gd name="adj5" fmla="val 8055"/>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B83591-A2E2-44B4-AAB0-B44490026520}">
      <dsp:nvSpPr>
        <dsp:cNvPr id="0" name=""/>
        <dsp:cNvSpPr/>
      </dsp:nvSpPr>
      <dsp:spPr>
        <a:xfrm>
          <a:off x="923781" y="2342854"/>
          <a:ext cx="1329704" cy="13297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US" sz="3100" kern="1200"/>
            <a:t>Check Data</a:t>
          </a:r>
        </a:p>
      </dsp:txBody>
      <dsp:txXfrm>
        <a:off x="923781" y="2342854"/>
        <a:ext cx="1329704" cy="1329704"/>
      </dsp:txXfrm>
    </dsp:sp>
    <dsp:sp modelId="{F889F260-A992-46BC-ABAC-49CC554AE322}">
      <dsp:nvSpPr>
        <dsp:cNvPr id="0" name=""/>
        <dsp:cNvSpPr/>
      </dsp:nvSpPr>
      <dsp:spPr>
        <a:xfrm>
          <a:off x="840018" y="759"/>
          <a:ext cx="3755563" cy="3755563"/>
        </a:xfrm>
        <a:prstGeom prst="circularArrow">
          <a:avLst>
            <a:gd name="adj1" fmla="val 6904"/>
            <a:gd name="adj2" fmla="val 465524"/>
            <a:gd name="adj3" fmla="val 11348693"/>
            <a:gd name="adj4" fmla="val 9785783"/>
            <a:gd name="adj5" fmla="val 8055"/>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5AA051-8046-4C66-89C2-E37592F3C46C}">
      <dsp:nvSpPr>
        <dsp:cNvPr id="0" name=""/>
        <dsp:cNvSpPr/>
      </dsp:nvSpPr>
      <dsp:spPr>
        <a:xfrm>
          <a:off x="923781" y="84523"/>
          <a:ext cx="1329704" cy="13297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US" sz="3100" kern="1200"/>
            <a:t>Refine</a:t>
          </a:r>
        </a:p>
      </dsp:txBody>
      <dsp:txXfrm>
        <a:off x="923781" y="84523"/>
        <a:ext cx="1329704" cy="1329704"/>
      </dsp:txXfrm>
    </dsp:sp>
    <dsp:sp modelId="{3465F41C-18E6-41ED-956F-9A917D166098}">
      <dsp:nvSpPr>
        <dsp:cNvPr id="0" name=""/>
        <dsp:cNvSpPr/>
      </dsp:nvSpPr>
      <dsp:spPr>
        <a:xfrm>
          <a:off x="840018" y="759"/>
          <a:ext cx="3755563" cy="3755563"/>
        </a:xfrm>
        <a:prstGeom prst="circularArrow">
          <a:avLst>
            <a:gd name="adj1" fmla="val 6904"/>
            <a:gd name="adj2" fmla="val 465524"/>
            <a:gd name="adj3" fmla="val 16748693"/>
            <a:gd name="adj4" fmla="val 15185783"/>
            <a:gd name="adj5" fmla="val 8055"/>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4279B3-8F47-4B43-8E11-495BD5BA18F4}" type="datetimeFigureOut">
              <a:rPr lang="en-US" smtClean="0"/>
              <a:t>10/9/2024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BDAA61-AD82-4F54-85F2-07C472C0DEAD}" type="slidenum">
              <a:rPr lang="en-US" smtClean="0"/>
              <a:t>‹#›</a:t>
            </a:fld>
            <a:endParaRPr lang="en-US"/>
          </a:p>
        </p:txBody>
      </p:sp>
    </p:spTree>
    <p:extLst>
      <p:ext uri="{BB962C8B-B14F-4D97-AF65-F5344CB8AC3E}">
        <p14:creationId xmlns:p14="http://schemas.microsoft.com/office/powerpoint/2010/main" val="618345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a:ea typeface="Calibri"/>
              <a:cs typeface="Calibri"/>
            </a:endParaRPr>
          </a:p>
        </p:txBody>
      </p:sp>
      <p:sp>
        <p:nvSpPr>
          <p:cNvPr id="4" name="Slide Number Placeholder 3"/>
          <p:cNvSpPr>
            <a:spLocks noGrp="1"/>
          </p:cNvSpPr>
          <p:nvPr>
            <p:ph type="sldNum" sz="quarter" idx="5"/>
          </p:nvPr>
        </p:nvSpPr>
        <p:spPr/>
        <p:txBody>
          <a:bodyPr/>
          <a:lstStyle/>
          <a:p>
            <a:fld id="{2ABDAA61-AD82-4F54-85F2-07C472C0DEAD}" type="slidenum">
              <a:rPr lang="en-US" smtClean="0"/>
              <a:t>2</a:t>
            </a:fld>
            <a:endParaRPr lang="en-US"/>
          </a:p>
        </p:txBody>
      </p:sp>
    </p:spTree>
    <p:extLst>
      <p:ext uri="{BB962C8B-B14F-4D97-AF65-F5344CB8AC3E}">
        <p14:creationId xmlns:p14="http://schemas.microsoft.com/office/powerpoint/2010/main" val="39131884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13</a:t>
            </a:fld>
            <a:endParaRPr lang="en-US"/>
          </a:p>
        </p:txBody>
      </p:sp>
    </p:spTree>
    <p:extLst>
      <p:ext uri="{BB962C8B-B14F-4D97-AF65-F5344CB8AC3E}">
        <p14:creationId xmlns:p14="http://schemas.microsoft.com/office/powerpoint/2010/main" val="901234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14</a:t>
            </a:fld>
            <a:endParaRPr lang="en-US"/>
          </a:p>
        </p:txBody>
      </p:sp>
    </p:spTree>
    <p:extLst>
      <p:ext uri="{BB962C8B-B14F-4D97-AF65-F5344CB8AC3E}">
        <p14:creationId xmlns:p14="http://schemas.microsoft.com/office/powerpoint/2010/main" val="11012008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00150" lvl="2" indent="-285750">
              <a:buFont typeface="Arial"/>
              <a:buChar char="•"/>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18</a:t>
            </a:fld>
            <a:endParaRPr lang="en-US"/>
          </a:p>
        </p:txBody>
      </p:sp>
    </p:spTree>
    <p:extLst>
      <p:ext uri="{BB962C8B-B14F-4D97-AF65-F5344CB8AC3E}">
        <p14:creationId xmlns:p14="http://schemas.microsoft.com/office/powerpoint/2010/main" val="31089189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19</a:t>
            </a:fld>
            <a:endParaRPr lang="en-US"/>
          </a:p>
        </p:txBody>
      </p:sp>
    </p:spTree>
    <p:extLst>
      <p:ext uri="{BB962C8B-B14F-4D97-AF65-F5344CB8AC3E}">
        <p14:creationId xmlns:p14="http://schemas.microsoft.com/office/powerpoint/2010/main" val="767154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20</a:t>
            </a:fld>
            <a:endParaRPr lang="en-US"/>
          </a:p>
        </p:txBody>
      </p:sp>
    </p:spTree>
    <p:extLst>
      <p:ext uri="{BB962C8B-B14F-4D97-AF65-F5344CB8AC3E}">
        <p14:creationId xmlns:p14="http://schemas.microsoft.com/office/powerpoint/2010/main" val="5543879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21</a:t>
            </a:fld>
            <a:endParaRPr lang="en-US"/>
          </a:p>
        </p:txBody>
      </p:sp>
    </p:spTree>
    <p:extLst>
      <p:ext uri="{BB962C8B-B14F-4D97-AF65-F5344CB8AC3E}">
        <p14:creationId xmlns:p14="http://schemas.microsoft.com/office/powerpoint/2010/main" val="1652488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22</a:t>
            </a:fld>
            <a:endParaRPr lang="en-US"/>
          </a:p>
        </p:txBody>
      </p:sp>
    </p:spTree>
    <p:extLst>
      <p:ext uri="{BB962C8B-B14F-4D97-AF65-F5344CB8AC3E}">
        <p14:creationId xmlns:p14="http://schemas.microsoft.com/office/powerpoint/2010/main" val="41285191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23</a:t>
            </a:fld>
            <a:endParaRPr lang="en-US"/>
          </a:p>
        </p:txBody>
      </p:sp>
    </p:spTree>
    <p:extLst>
      <p:ext uri="{BB962C8B-B14F-4D97-AF65-F5344CB8AC3E}">
        <p14:creationId xmlns:p14="http://schemas.microsoft.com/office/powerpoint/2010/main" val="29295054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24</a:t>
            </a:fld>
            <a:endParaRPr lang="en-US"/>
          </a:p>
        </p:txBody>
      </p:sp>
    </p:spTree>
    <p:extLst>
      <p:ext uri="{BB962C8B-B14F-4D97-AF65-F5344CB8AC3E}">
        <p14:creationId xmlns:p14="http://schemas.microsoft.com/office/powerpoint/2010/main" val="2788225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25</a:t>
            </a:fld>
            <a:endParaRPr lang="en-US"/>
          </a:p>
        </p:txBody>
      </p:sp>
    </p:spTree>
    <p:extLst>
      <p:ext uri="{BB962C8B-B14F-4D97-AF65-F5344CB8AC3E}">
        <p14:creationId xmlns:p14="http://schemas.microsoft.com/office/powerpoint/2010/main" val="3068815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3</a:t>
            </a:fld>
            <a:endParaRPr lang="en-US"/>
          </a:p>
        </p:txBody>
      </p:sp>
    </p:spTree>
    <p:extLst>
      <p:ext uri="{BB962C8B-B14F-4D97-AF65-F5344CB8AC3E}">
        <p14:creationId xmlns:p14="http://schemas.microsoft.com/office/powerpoint/2010/main" val="2399700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00150" lvl="2" indent="-285750">
              <a:buFont typeface="Arial"/>
              <a:buChar char="•"/>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26</a:t>
            </a:fld>
            <a:endParaRPr lang="en-US"/>
          </a:p>
        </p:txBody>
      </p:sp>
    </p:spTree>
    <p:extLst>
      <p:ext uri="{BB962C8B-B14F-4D97-AF65-F5344CB8AC3E}">
        <p14:creationId xmlns:p14="http://schemas.microsoft.com/office/powerpoint/2010/main" val="24703662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a:buChar char="•"/>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27</a:t>
            </a:fld>
            <a:endParaRPr lang="en-US"/>
          </a:p>
        </p:txBody>
      </p:sp>
    </p:spTree>
    <p:extLst>
      <p:ext uri="{BB962C8B-B14F-4D97-AF65-F5344CB8AC3E}">
        <p14:creationId xmlns:p14="http://schemas.microsoft.com/office/powerpoint/2010/main" val="24537873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30</a:t>
            </a:fld>
            <a:endParaRPr lang="en-US"/>
          </a:p>
        </p:txBody>
      </p:sp>
    </p:spTree>
    <p:extLst>
      <p:ext uri="{BB962C8B-B14F-4D97-AF65-F5344CB8AC3E}">
        <p14:creationId xmlns:p14="http://schemas.microsoft.com/office/powerpoint/2010/main" val="17770275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31</a:t>
            </a:fld>
            <a:endParaRPr lang="en-US"/>
          </a:p>
        </p:txBody>
      </p:sp>
    </p:spTree>
    <p:extLst>
      <p:ext uri="{BB962C8B-B14F-4D97-AF65-F5344CB8AC3E}">
        <p14:creationId xmlns:p14="http://schemas.microsoft.com/office/powerpoint/2010/main" val="26005205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defRPr/>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32</a:t>
            </a:fld>
            <a:endParaRPr lang="en-US"/>
          </a:p>
        </p:txBody>
      </p:sp>
    </p:spTree>
    <p:extLst>
      <p:ext uri="{BB962C8B-B14F-4D97-AF65-F5344CB8AC3E}">
        <p14:creationId xmlns:p14="http://schemas.microsoft.com/office/powerpoint/2010/main" val="19255102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35</a:t>
            </a:fld>
            <a:endParaRPr lang="en-US"/>
          </a:p>
        </p:txBody>
      </p:sp>
    </p:spTree>
    <p:extLst>
      <p:ext uri="{BB962C8B-B14F-4D97-AF65-F5344CB8AC3E}">
        <p14:creationId xmlns:p14="http://schemas.microsoft.com/office/powerpoint/2010/main" val="19088536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40</a:t>
            </a:fld>
            <a:endParaRPr lang="en-US"/>
          </a:p>
        </p:txBody>
      </p:sp>
    </p:spTree>
    <p:extLst>
      <p:ext uri="{BB962C8B-B14F-4D97-AF65-F5344CB8AC3E}">
        <p14:creationId xmlns:p14="http://schemas.microsoft.com/office/powerpoint/2010/main" val="3760624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4</a:t>
            </a:fld>
            <a:endParaRPr lang="en-US"/>
          </a:p>
        </p:txBody>
      </p:sp>
    </p:spTree>
    <p:extLst>
      <p:ext uri="{BB962C8B-B14F-4D97-AF65-F5344CB8AC3E}">
        <p14:creationId xmlns:p14="http://schemas.microsoft.com/office/powerpoint/2010/main" val="2045777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5</a:t>
            </a:fld>
            <a:endParaRPr lang="en-US"/>
          </a:p>
        </p:txBody>
      </p:sp>
    </p:spTree>
    <p:extLst>
      <p:ext uri="{BB962C8B-B14F-4D97-AF65-F5344CB8AC3E}">
        <p14:creationId xmlns:p14="http://schemas.microsoft.com/office/powerpoint/2010/main" val="713605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7</a:t>
            </a:fld>
            <a:endParaRPr lang="en-US"/>
          </a:p>
        </p:txBody>
      </p:sp>
    </p:spTree>
    <p:extLst>
      <p:ext uri="{BB962C8B-B14F-4D97-AF65-F5344CB8AC3E}">
        <p14:creationId xmlns:p14="http://schemas.microsoft.com/office/powerpoint/2010/main" val="187121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9</a:t>
            </a:fld>
            <a:endParaRPr lang="en-US"/>
          </a:p>
        </p:txBody>
      </p:sp>
    </p:spTree>
    <p:extLst>
      <p:ext uri="{BB962C8B-B14F-4D97-AF65-F5344CB8AC3E}">
        <p14:creationId xmlns:p14="http://schemas.microsoft.com/office/powerpoint/2010/main" val="457913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10</a:t>
            </a:fld>
            <a:endParaRPr lang="en-US"/>
          </a:p>
        </p:txBody>
      </p:sp>
    </p:spTree>
    <p:extLst>
      <p:ext uri="{BB962C8B-B14F-4D97-AF65-F5344CB8AC3E}">
        <p14:creationId xmlns:p14="http://schemas.microsoft.com/office/powerpoint/2010/main" val="1346165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11</a:t>
            </a:fld>
            <a:endParaRPr lang="en-US"/>
          </a:p>
        </p:txBody>
      </p:sp>
    </p:spTree>
    <p:extLst>
      <p:ext uri="{BB962C8B-B14F-4D97-AF65-F5344CB8AC3E}">
        <p14:creationId xmlns:p14="http://schemas.microsoft.com/office/powerpoint/2010/main" val="1451639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ABDAA61-AD82-4F54-85F2-07C472C0DEAD}" type="slidenum">
              <a:rPr lang="en-US" smtClean="0"/>
              <a:t>12</a:t>
            </a:fld>
            <a:endParaRPr lang="en-US"/>
          </a:p>
        </p:txBody>
      </p:sp>
    </p:spTree>
    <p:extLst>
      <p:ext uri="{BB962C8B-B14F-4D97-AF65-F5344CB8AC3E}">
        <p14:creationId xmlns:p14="http://schemas.microsoft.com/office/powerpoint/2010/main" val="114811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C99BF-6AD5-A341-0882-85BBDAA7D7B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53E1A61-A580-F0B9-0676-CE7F4DE28A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7062219-83D7-0315-798E-60BE0B78E5CB}"/>
              </a:ext>
            </a:extLst>
          </p:cNvPr>
          <p:cNvSpPr>
            <a:spLocks noGrp="1"/>
          </p:cNvSpPr>
          <p:nvPr>
            <p:ph type="dt" sz="half" idx="10"/>
          </p:nvPr>
        </p:nvSpPr>
        <p:spPr/>
        <p:txBody>
          <a:bodyPr/>
          <a:lstStyle/>
          <a:p>
            <a:fld id="{3CD554D2-7C73-4932-A310-E232F24A7D7A}" type="datetimeFigureOut">
              <a:rPr lang="en-US" smtClean="0"/>
              <a:t>10/9/2024</a:t>
            </a:fld>
            <a:endParaRPr lang="en-US"/>
          </a:p>
        </p:txBody>
      </p:sp>
      <p:sp>
        <p:nvSpPr>
          <p:cNvPr id="5" name="Footer Placeholder 4">
            <a:extLst>
              <a:ext uri="{FF2B5EF4-FFF2-40B4-BE49-F238E27FC236}">
                <a16:creationId xmlns:a16="http://schemas.microsoft.com/office/drawing/2014/main" id="{25F4047B-0DC2-FEB1-1E3A-47805156A75D}"/>
              </a:ext>
            </a:extLst>
          </p:cNvPr>
          <p:cNvSpPr>
            <a:spLocks noGrp="1"/>
          </p:cNvSpPr>
          <p:nvPr>
            <p:ph type="ftr" sz="quarter" idx="11"/>
          </p:nvPr>
        </p:nvSpPr>
        <p:spPr>
          <a:noFill/>
        </p:spPr>
        <p:txBody>
          <a:bodyPr/>
          <a:lstStyle/>
          <a:p>
            <a:endParaRPr lang="en-US"/>
          </a:p>
        </p:txBody>
      </p:sp>
      <p:sp>
        <p:nvSpPr>
          <p:cNvPr id="6" name="Slide Number Placeholder 5">
            <a:extLst>
              <a:ext uri="{FF2B5EF4-FFF2-40B4-BE49-F238E27FC236}">
                <a16:creationId xmlns:a16="http://schemas.microsoft.com/office/drawing/2014/main" id="{1568D81E-8250-BBAC-508B-362CE9B62EFF}"/>
              </a:ext>
            </a:extLst>
          </p:cNvPr>
          <p:cNvSpPr>
            <a:spLocks noGrp="1"/>
          </p:cNvSpPr>
          <p:nvPr>
            <p:ph type="sldNum" sz="quarter" idx="12"/>
          </p:nvPr>
        </p:nvSpPr>
        <p:spPr/>
        <p:txBody>
          <a:bodyPr/>
          <a:lstStyle/>
          <a:p>
            <a:fld id="{30E42870-84DD-42C6-AD72-D10FD277CF77}" type="slidenum">
              <a:rPr lang="en-US" smtClean="0"/>
              <a:t>‹#›</a:t>
            </a:fld>
            <a:endParaRPr lang="en-US"/>
          </a:p>
        </p:txBody>
      </p:sp>
    </p:spTree>
    <p:extLst>
      <p:ext uri="{BB962C8B-B14F-4D97-AF65-F5344CB8AC3E}">
        <p14:creationId xmlns:p14="http://schemas.microsoft.com/office/powerpoint/2010/main" val="1570910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22C3B-A151-721F-AD6A-8C13FBC3F66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6E72A52-E81F-CF26-FA81-13F6C248A5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8FF968-3160-94E9-4E09-6559DEB4384A}"/>
              </a:ext>
            </a:extLst>
          </p:cNvPr>
          <p:cNvSpPr>
            <a:spLocks noGrp="1"/>
          </p:cNvSpPr>
          <p:nvPr>
            <p:ph type="dt" sz="half" idx="10"/>
          </p:nvPr>
        </p:nvSpPr>
        <p:spPr/>
        <p:txBody>
          <a:bodyPr/>
          <a:lstStyle/>
          <a:p>
            <a:fld id="{3CD554D2-7C73-4932-A310-E232F24A7D7A}" type="datetimeFigureOut">
              <a:rPr lang="en-US" smtClean="0"/>
              <a:t>10/9/2024</a:t>
            </a:fld>
            <a:endParaRPr lang="en-US"/>
          </a:p>
        </p:txBody>
      </p:sp>
      <p:sp>
        <p:nvSpPr>
          <p:cNvPr id="5" name="Footer Placeholder 4">
            <a:extLst>
              <a:ext uri="{FF2B5EF4-FFF2-40B4-BE49-F238E27FC236}">
                <a16:creationId xmlns:a16="http://schemas.microsoft.com/office/drawing/2014/main" id="{9004F34F-CD7E-E573-02E2-43DD63B759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F60C78-A34B-1D5A-3CC1-6DB14900546E}"/>
              </a:ext>
            </a:extLst>
          </p:cNvPr>
          <p:cNvSpPr>
            <a:spLocks noGrp="1"/>
          </p:cNvSpPr>
          <p:nvPr>
            <p:ph type="sldNum" sz="quarter" idx="12"/>
          </p:nvPr>
        </p:nvSpPr>
        <p:spPr/>
        <p:txBody>
          <a:bodyPr/>
          <a:lstStyle/>
          <a:p>
            <a:fld id="{30E42870-84DD-42C6-AD72-D10FD277CF77}" type="slidenum">
              <a:rPr lang="en-US" smtClean="0"/>
              <a:t>‹#›</a:t>
            </a:fld>
            <a:endParaRPr lang="en-US"/>
          </a:p>
        </p:txBody>
      </p:sp>
    </p:spTree>
    <p:extLst>
      <p:ext uri="{BB962C8B-B14F-4D97-AF65-F5344CB8AC3E}">
        <p14:creationId xmlns:p14="http://schemas.microsoft.com/office/powerpoint/2010/main" val="1513505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6B3D0A-C163-02BE-0744-4B1218BD825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5AA6E28-F0D6-FC44-CEDB-F5E1CAF8775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EC0BE4-41AF-0289-C501-DF3858BEC0E1}"/>
              </a:ext>
            </a:extLst>
          </p:cNvPr>
          <p:cNvSpPr>
            <a:spLocks noGrp="1"/>
          </p:cNvSpPr>
          <p:nvPr>
            <p:ph type="dt" sz="half" idx="10"/>
          </p:nvPr>
        </p:nvSpPr>
        <p:spPr/>
        <p:txBody>
          <a:bodyPr/>
          <a:lstStyle/>
          <a:p>
            <a:fld id="{3CD554D2-7C73-4932-A310-E232F24A7D7A}" type="datetimeFigureOut">
              <a:rPr lang="en-US" smtClean="0"/>
              <a:t>10/9/2024</a:t>
            </a:fld>
            <a:endParaRPr lang="en-US"/>
          </a:p>
        </p:txBody>
      </p:sp>
      <p:sp>
        <p:nvSpPr>
          <p:cNvPr id="5" name="Footer Placeholder 4">
            <a:extLst>
              <a:ext uri="{FF2B5EF4-FFF2-40B4-BE49-F238E27FC236}">
                <a16:creationId xmlns:a16="http://schemas.microsoft.com/office/drawing/2014/main" id="{03454D40-3FC5-6F9F-ABB1-512094ADEC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BCE6A0-C9DE-3740-8FF0-FEB5413245E5}"/>
              </a:ext>
            </a:extLst>
          </p:cNvPr>
          <p:cNvSpPr>
            <a:spLocks noGrp="1"/>
          </p:cNvSpPr>
          <p:nvPr>
            <p:ph type="sldNum" sz="quarter" idx="12"/>
          </p:nvPr>
        </p:nvSpPr>
        <p:spPr/>
        <p:txBody>
          <a:bodyPr/>
          <a:lstStyle/>
          <a:p>
            <a:fld id="{30E42870-84DD-42C6-AD72-D10FD277CF77}" type="slidenum">
              <a:rPr lang="en-US" smtClean="0"/>
              <a:t>‹#›</a:t>
            </a:fld>
            <a:endParaRPr lang="en-US"/>
          </a:p>
        </p:txBody>
      </p:sp>
    </p:spTree>
    <p:extLst>
      <p:ext uri="{BB962C8B-B14F-4D97-AF65-F5344CB8AC3E}">
        <p14:creationId xmlns:p14="http://schemas.microsoft.com/office/powerpoint/2010/main" val="62145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474C3-224B-E3C8-AEF9-40CEC1D356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FF3CE7-982D-8DA8-38E3-20FD0563BC1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297BFB-3517-39FA-1A97-2D9B8B22BC37}"/>
              </a:ext>
            </a:extLst>
          </p:cNvPr>
          <p:cNvSpPr>
            <a:spLocks noGrp="1"/>
          </p:cNvSpPr>
          <p:nvPr>
            <p:ph type="dt" sz="half" idx="10"/>
          </p:nvPr>
        </p:nvSpPr>
        <p:spPr/>
        <p:txBody>
          <a:bodyPr/>
          <a:lstStyle/>
          <a:p>
            <a:fld id="{3CD554D2-7C73-4932-A310-E232F24A7D7A}" type="datetimeFigureOut">
              <a:rPr lang="en-US" smtClean="0"/>
              <a:t>10/9/2024</a:t>
            </a:fld>
            <a:endParaRPr lang="en-US"/>
          </a:p>
        </p:txBody>
      </p:sp>
      <p:sp>
        <p:nvSpPr>
          <p:cNvPr id="5" name="Footer Placeholder 4">
            <a:extLst>
              <a:ext uri="{FF2B5EF4-FFF2-40B4-BE49-F238E27FC236}">
                <a16:creationId xmlns:a16="http://schemas.microsoft.com/office/drawing/2014/main" id="{69E0CAB2-022B-DEBE-CE2B-87E35B53F6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163E05-26F6-90DF-187A-3F4D9FB24FEB}"/>
              </a:ext>
            </a:extLst>
          </p:cNvPr>
          <p:cNvSpPr>
            <a:spLocks noGrp="1"/>
          </p:cNvSpPr>
          <p:nvPr>
            <p:ph type="sldNum" sz="quarter" idx="12"/>
          </p:nvPr>
        </p:nvSpPr>
        <p:spPr/>
        <p:txBody>
          <a:bodyPr/>
          <a:lstStyle/>
          <a:p>
            <a:fld id="{30E42870-84DD-42C6-AD72-D10FD277CF77}" type="slidenum">
              <a:rPr lang="en-US" smtClean="0"/>
              <a:t>‹#›</a:t>
            </a:fld>
            <a:endParaRPr lang="en-US"/>
          </a:p>
        </p:txBody>
      </p:sp>
    </p:spTree>
    <p:extLst>
      <p:ext uri="{BB962C8B-B14F-4D97-AF65-F5344CB8AC3E}">
        <p14:creationId xmlns:p14="http://schemas.microsoft.com/office/powerpoint/2010/main" val="3428547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821A4-A700-4158-DA90-3FD1A2A267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6F95267-F0DB-4CD9-EDF1-64E3915FC8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2383EAF-8575-93D7-3A2C-D5ACB8F63FC1}"/>
              </a:ext>
            </a:extLst>
          </p:cNvPr>
          <p:cNvSpPr>
            <a:spLocks noGrp="1"/>
          </p:cNvSpPr>
          <p:nvPr>
            <p:ph type="dt" sz="half" idx="10"/>
          </p:nvPr>
        </p:nvSpPr>
        <p:spPr/>
        <p:txBody>
          <a:bodyPr/>
          <a:lstStyle/>
          <a:p>
            <a:fld id="{3CD554D2-7C73-4932-A310-E232F24A7D7A}" type="datetimeFigureOut">
              <a:rPr lang="en-US" smtClean="0"/>
              <a:t>10/9/2024</a:t>
            </a:fld>
            <a:endParaRPr lang="en-US"/>
          </a:p>
        </p:txBody>
      </p:sp>
      <p:sp>
        <p:nvSpPr>
          <p:cNvPr id="5" name="Footer Placeholder 4">
            <a:extLst>
              <a:ext uri="{FF2B5EF4-FFF2-40B4-BE49-F238E27FC236}">
                <a16:creationId xmlns:a16="http://schemas.microsoft.com/office/drawing/2014/main" id="{9ABFC9AE-93F5-8C54-40BE-7DA51840AB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51210A-4AC8-80B4-0AF9-27EAC6B52859}"/>
              </a:ext>
            </a:extLst>
          </p:cNvPr>
          <p:cNvSpPr>
            <a:spLocks noGrp="1"/>
          </p:cNvSpPr>
          <p:nvPr>
            <p:ph type="sldNum" sz="quarter" idx="12"/>
          </p:nvPr>
        </p:nvSpPr>
        <p:spPr/>
        <p:txBody>
          <a:bodyPr/>
          <a:lstStyle/>
          <a:p>
            <a:fld id="{30E42870-84DD-42C6-AD72-D10FD277CF77}" type="slidenum">
              <a:rPr lang="en-US" smtClean="0"/>
              <a:t>‹#›</a:t>
            </a:fld>
            <a:endParaRPr lang="en-US"/>
          </a:p>
        </p:txBody>
      </p:sp>
    </p:spTree>
    <p:extLst>
      <p:ext uri="{BB962C8B-B14F-4D97-AF65-F5344CB8AC3E}">
        <p14:creationId xmlns:p14="http://schemas.microsoft.com/office/powerpoint/2010/main" val="3174204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4E3C4-2AE8-3431-C722-70F995CCBE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5A2E679-18A6-461F-C3ED-01C11D7CCCF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04C68BD-D4F6-C313-C972-88B2A605770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083FEF8-22BA-8B59-A348-6196E31C5CFD}"/>
              </a:ext>
            </a:extLst>
          </p:cNvPr>
          <p:cNvSpPr>
            <a:spLocks noGrp="1"/>
          </p:cNvSpPr>
          <p:nvPr>
            <p:ph type="dt" sz="half" idx="10"/>
          </p:nvPr>
        </p:nvSpPr>
        <p:spPr/>
        <p:txBody>
          <a:bodyPr/>
          <a:lstStyle/>
          <a:p>
            <a:fld id="{3CD554D2-7C73-4932-A310-E232F24A7D7A}" type="datetimeFigureOut">
              <a:rPr lang="en-US" smtClean="0"/>
              <a:t>10/9/2024</a:t>
            </a:fld>
            <a:endParaRPr lang="en-US"/>
          </a:p>
        </p:txBody>
      </p:sp>
      <p:sp>
        <p:nvSpPr>
          <p:cNvPr id="6" name="Footer Placeholder 5">
            <a:extLst>
              <a:ext uri="{FF2B5EF4-FFF2-40B4-BE49-F238E27FC236}">
                <a16:creationId xmlns:a16="http://schemas.microsoft.com/office/drawing/2014/main" id="{E47C7F42-EBC1-BF63-84F9-9DD535CCDB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3ADA4B-CA08-0D38-D4BA-B0756A464C97}"/>
              </a:ext>
            </a:extLst>
          </p:cNvPr>
          <p:cNvSpPr>
            <a:spLocks noGrp="1"/>
          </p:cNvSpPr>
          <p:nvPr>
            <p:ph type="sldNum" sz="quarter" idx="12"/>
          </p:nvPr>
        </p:nvSpPr>
        <p:spPr/>
        <p:txBody>
          <a:bodyPr/>
          <a:lstStyle/>
          <a:p>
            <a:fld id="{30E42870-84DD-42C6-AD72-D10FD277CF77}" type="slidenum">
              <a:rPr lang="en-US" smtClean="0"/>
              <a:t>‹#›</a:t>
            </a:fld>
            <a:endParaRPr lang="en-US"/>
          </a:p>
        </p:txBody>
      </p:sp>
    </p:spTree>
    <p:extLst>
      <p:ext uri="{BB962C8B-B14F-4D97-AF65-F5344CB8AC3E}">
        <p14:creationId xmlns:p14="http://schemas.microsoft.com/office/powerpoint/2010/main" val="1050188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9CE6D-5BF9-F9CB-7ED1-C49401DD87A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7E23F0-2734-479A-A986-8E09F95A4E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57B381-C163-95F8-F0F4-3249F76A67A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E541A9-AE24-85FB-FFA1-D6F4530D643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71E6A5-8ACB-0FF9-4EEF-78CDD82A74F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B1F6859-6F6D-2EBB-7263-C0EA294CF4CE}"/>
              </a:ext>
            </a:extLst>
          </p:cNvPr>
          <p:cNvSpPr>
            <a:spLocks noGrp="1"/>
          </p:cNvSpPr>
          <p:nvPr>
            <p:ph type="dt" sz="half" idx="10"/>
          </p:nvPr>
        </p:nvSpPr>
        <p:spPr/>
        <p:txBody>
          <a:bodyPr/>
          <a:lstStyle/>
          <a:p>
            <a:fld id="{3CD554D2-7C73-4932-A310-E232F24A7D7A}" type="datetimeFigureOut">
              <a:rPr lang="en-US" smtClean="0"/>
              <a:t>10/9/2024</a:t>
            </a:fld>
            <a:endParaRPr lang="en-US"/>
          </a:p>
        </p:txBody>
      </p:sp>
      <p:sp>
        <p:nvSpPr>
          <p:cNvPr id="8" name="Footer Placeholder 7">
            <a:extLst>
              <a:ext uri="{FF2B5EF4-FFF2-40B4-BE49-F238E27FC236}">
                <a16:creationId xmlns:a16="http://schemas.microsoft.com/office/drawing/2014/main" id="{22B45697-DC5F-3BA3-1954-5639BCF78E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38D048F-9D78-05DB-5314-14479485DFC6}"/>
              </a:ext>
            </a:extLst>
          </p:cNvPr>
          <p:cNvSpPr>
            <a:spLocks noGrp="1"/>
          </p:cNvSpPr>
          <p:nvPr>
            <p:ph type="sldNum" sz="quarter" idx="12"/>
          </p:nvPr>
        </p:nvSpPr>
        <p:spPr/>
        <p:txBody>
          <a:bodyPr/>
          <a:lstStyle/>
          <a:p>
            <a:fld id="{30E42870-84DD-42C6-AD72-D10FD277CF77}" type="slidenum">
              <a:rPr lang="en-US" smtClean="0"/>
              <a:t>‹#›</a:t>
            </a:fld>
            <a:endParaRPr lang="en-US"/>
          </a:p>
        </p:txBody>
      </p:sp>
    </p:spTree>
    <p:extLst>
      <p:ext uri="{BB962C8B-B14F-4D97-AF65-F5344CB8AC3E}">
        <p14:creationId xmlns:p14="http://schemas.microsoft.com/office/powerpoint/2010/main" val="4093574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13CA1-C881-6ABC-E8B4-CDB6AE3F5A7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B01DCD5-937A-9EF8-4598-1C66DD35C86F}"/>
              </a:ext>
            </a:extLst>
          </p:cNvPr>
          <p:cNvSpPr>
            <a:spLocks noGrp="1"/>
          </p:cNvSpPr>
          <p:nvPr>
            <p:ph type="dt" sz="half" idx="10"/>
          </p:nvPr>
        </p:nvSpPr>
        <p:spPr/>
        <p:txBody>
          <a:bodyPr/>
          <a:lstStyle/>
          <a:p>
            <a:fld id="{3CD554D2-7C73-4932-A310-E232F24A7D7A}" type="datetimeFigureOut">
              <a:rPr lang="en-US" smtClean="0"/>
              <a:t>10/9/2024</a:t>
            </a:fld>
            <a:endParaRPr lang="en-US"/>
          </a:p>
        </p:txBody>
      </p:sp>
      <p:sp>
        <p:nvSpPr>
          <p:cNvPr id="4" name="Footer Placeholder 3">
            <a:extLst>
              <a:ext uri="{FF2B5EF4-FFF2-40B4-BE49-F238E27FC236}">
                <a16:creationId xmlns:a16="http://schemas.microsoft.com/office/drawing/2014/main" id="{70C54260-0D9F-1EC4-CAD5-CEA2292951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952455D-FE27-53CB-7DE0-FF1ED58FF8E1}"/>
              </a:ext>
            </a:extLst>
          </p:cNvPr>
          <p:cNvSpPr>
            <a:spLocks noGrp="1"/>
          </p:cNvSpPr>
          <p:nvPr>
            <p:ph type="sldNum" sz="quarter" idx="12"/>
          </p:nvPr>
        </p:nvSpPr>
        <p:spPr/>
        <p:txBody>
          <a:bodyPr/>
          <a:lstStyle/>
          <a:p>
            <a:fld id="{30E42870-84DD-42C6-AD72-D10FD277CF77}" type="slidenum">
              <a:rPr lang="en-US" smtClean="0"/>
              <a:t>‹#›</a:t>
            </a:fld>
            <a:endParaRPr lang="en-US"/>
          </a:p>
        </p:txBody>
      </p:sp>
    </p:spTree>
    <p:extLst>
      <p:ext uri="{BB962C8B-B14F-4D97-AF65-F5344CB8AC3E}">
        <p14:creationId xmlns:p14="http://schemas.microsoft.com/office/powerpoint/2010/main" val="1153846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25A05A-072A-D895-2BE6-0B8F327561B3}"/>
              </a:ext>
            </a:extLst>
          </p:cNvPr>
          <p:cNvSpPr>
            <a:spLocks noGrp="1"/>
          </p:cNvSpPr>
          <p:nvPr>
            <p:ph type="dt" sz="half" idx="10"/>
          </p:nvPr>
        </p:nvSpPr>
        <p:spPr/>
        <p:txBody>
          <a:bodyPr/>
          <a:lstStyle/>
          <a:p>
            <a:fld id="{3CD554D2-7C73-4932-A310-E232F24A7D7A}" type="datetimeFigureOut">
              <a:rPr lang="en-US" smtClean="0"/>
              <a:t>10/9/2024</a:t>
            </a:fld>
            <a:endParaRPr lang="en-US"/>
          </a:p>
        </p:txBody>
      </p:sp>
      <p:sp>
        <p:nvSpPr>
          <p:cNvPr id="3" name="Footer Placeholder 2">
            <a:extLst>
              <a:ext uri="{FF2B5EF4-FFF2-40B4-BE49-F238E27FC236}">
                <a16:creationId xmlns:a16="http://schemas.microsoft.com/office/drawing/2014/main" id="{E6B81B3A-D744-2D6C-5589-5CDC3F52366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93E9BA-1A94-4D43-C0E9-4FD8EC604721}"/>
              </a:ext>
            </a:extLst>
          </p:cNvPr>
          <p:cNvSpPr>
            <a:spLocks noGrp="1"/>
          </p:cNvSpPr>
          <p:nvPr>
            <p:ph type="sldNum" sz="quarter" idx="12"/>
          </p:nvPr>
        </p:nvSpPr>
        <p:spPr/>
        <p:txBody>
          <a:bodyPr/>
          <a:lstStyle/>
          <a:p>
            <a:fld id="{30E42870-84DD-42C6-AD72-D10FD277CF77}" type="slidenum">
              <a:rPr lang="en-US" smtClean="0"/>
              <a:t>‹#›</a:t>
            </a:fld>
            <a:endParaRPr lang="en-US"/>
          </a:p>
        </p:txBody>
      </p:sp>
    </p:spTree>
    <p:extLst>
      <p:ext uri="{BB962C8B-B14F-4D97-AF65-F5344CB8AC3E}">
        <p14:creationId xmlns:p14="http://schemas.microsoft.com/office/powerpoint/2010/main" val="105115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A73E7-E7FD-6223-1CF0-8A049E9829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BF020C-C984-0CA6-C91D-48FA6628B0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BF3F54C-AE41-10A7-587C-881619BCEA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3B568D-F92A-A983-8B59-E17A5593FBA5}"/>
              </a:ext>
            </a:extLst>
          </p:cNvPr>
          <p:cNvSpPr>
            <a:spLocks noGrp="1"/>
          </p:cNvSpPr>
          <p:nvPr>
            <p:ph type="dt" sz="half" idx="10"/>
          </p:nvPr>
        </p:nvSpPr>
        <p:spPr/>
        <p:txBody>
          <a:bodyPr/>
          <a:lstStyle/>
          <a:p>
            <a:fld id="{3CD554D2-7C73-4932-A310-E232F24A7D7A}" type="datetimeFigureOut">
              <a:rPr lang="en-US" smtClean="0"/>
              <a:t>10/9/2024</a:t>
            </a:fld>
            <a:endParaRPr lang="en-US"/>
          </a:p>
        </p:txBody>
      </p:sp>
      <p:sp>
        <p:nvSpPr>
          <p:cNvPr id="6" name="Footer Placeholder 5">
            <a:extLst>
              <a:ext uri="{FF2B5EF4-FFF2-40B4-BE49-F238E27FC236}">
                <a16:creationId xmlns:a16="http://schemas.microsoft.com/office/drawing/2014/main" id="{F1F6DB6B-3D13-7D91-76AD-F1155A956D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4B04BB-BB9E-1C51-A7E3-8DE98E61CD5C}"/>
              </a:ext>
            </a:extLst>
          </p:cNvPr>
          <p:cNvSpPr>
            <a:spLocks noGrp="1"/>
          </p:cNvSpPr>
          <p:nvPr>
            <p:ph type="sldNum" sz="quarter" idx="12"/>
          </p:nvPr>
        </p:nvSpPr>
        <p:spPr/>
        <p:txBody>
          <a:bodyPr/>
          <a:lstStyle/>
          <a:p>
            <a:fld id="{30E42870-84DD-42C6-AD72-D10FD277CF77}" type="slidenum">
              <a:rPr lang="en-US" smtClean="0"/>
              <a:t>‹#›</a:t>
            </a:fld>
            <a:endParaRPr lang="en-US"/>
          </a:p>
        </p:txBody>
      </p:sp>
    </p:spTree>
    <p:extLst>
      <p:ext uri="{BB962C8B-B14F-4D97-AF65-F5344CB8AC3E}">
        <p14:creationId xmlns:p14="http://schemas.microsoft.com/office/powerpoint/2010/main" val="1037357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E4B9C-722D-EC4E-2E37-1002836F9C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EAAFCBA-6691-160D-D576-9E3E41B2C6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E45D18D-C350-EF5E-42CC-3DA353A89E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D22B01-C74A-E8B9-AF1B-3615DAE81524}"/>
              </a:ext>
            </a:extLst>
          </p:cNvPr>
          <p:cNvSpPr>
            <a:spLocks noGrp="1"/>
          </p:cNvSpPr>
          <p:nvPr>
            <p:ph type="dt" sz="half" idx="10"/>
          </p:nvPr>
        </p:nvSpPr>
        <p:spPr/>
        <p:txBody>
          <a:bodyPr/>
          <a:lstStyle/>
          <a:p>
            <a:fld id="{3CD554D2-7C73-4932-A310-E232F24A7D7A}" type="datetimeFigureOut">
              <a:rPr lang="en-US" smtClean="0"/>
              <a:t>10/9/2024</a:t>
            </a:fld>
            <a:endParaRPr lang="en-US"/>
          </a:p>
        </p:txBody>
      </p:sp>
      <p:sp>
        <p:nvSpPr>
          <p:cNvPr id="6" name="Footer Placeholder 5">
            <a:extLst>
              <a:ext uri="{FF2B5EF4-FFF2-40B4-BE49-F238E27FC236}">
                <a16:creationId xmlns:a16="http://schemas.microsoft.com/office/drawing/2014/main" id="{BE967D3B-DD98-14A1-9555-F0F333197C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FDC438-E37E-31F3-EC2A-7553DD6D5DDB}"/>
              </a:ext>
            </a:extLst>
          </p:cNvPr>
          <p:cNvSpPr>
            <a:spLocks noGrp="1"/>
          </p:cNvSpPr>
          <p:nvPr>
            <p:ph type="sldNum" sz="quarter" idx="12"/>
          </p:nvPr>
        </p:nvSpPr>
        <p:spPr/>
        <p:txBody>
          <a:bodyPr/>
          <a:lstStyle/>
          <a:p>
            <a:fld id="{30E42870-84DD-42C6-AD72-D10FD277CF77}" type="slidenum">
              <a:rPr lang="en-US" smtClean="0"/>
              <a:t>‹#›</a:t>
            </a:fld>
            <a:endParaRPr lang="en-US"/>
          </a:p>
        </p:txBody>
      </p:sp>
    </p:spTree>
    <p:extLst>
      <p:ext uri="{BB962C8B-B14F-4D97-AF65-F5344CB8AC3E}">
        <p14:creationId xmlns:p14="http://schemas.microsoft.com/office/powerpoint/2010/main" val="518232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745541-D2A3-CDE4-28A8-682784CDA2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91DA360-2A79-C46C-B58C-74C7377197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C47260DA-EF89-279A-AE44-C0E68A38A4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D554D2-7C73-4932-A310-E232F24A7D7A}" type="datetimeFigureOut">
              <a:rPr lang="en-US" smtClean="0"/>
              <a:t>10/9/2024</a:t>
            </a:fld>
            <a:endParaRPr lang="en-US"/>
          </a:p>
        </p:txBody>
      </p:sp>
      <p:sp>
        <p:nvSpPr>
          <p:cNvPr id="6" name="Slide Number Placeholder 5">
            <a:extLst>
              <a:ext uri="{FF2B5EF4-FFF2-40B4-BE49-F238E27FC236}">
                <a16:creationId xmlns:a16="http://schemas.microsoft.com/office/drawing/2014/main" id="{2B083713-1957-8244-BB46-4F98852690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E42870-84DD-42C6-AD72-D10FD277CF77}" type="slidenum">
              <a:rPr lang="en-US" smtClean="0"/>
              <a:t>‹#›</a:t>
            </a:fld>
            <a:endParaRPr lang="en-US"/>
          </a:p>
        </p:txBody>
      </p:sp>
      <p:sp>
        <p:nvSpPr>
          <p:cNvPr id="5" name="Footer Placeholder 4">
            <a:extLst>
              <a:ext uri="{FF2B5EF4-FFF2-40B4-BE49-F238E27FC236}">
                <a16:creationId xmlns:a16="http://schemas.microsoft.com/office/drawing/2014/main" id="{535408A6-5A28-DAB0-6A34-F037C01191BD}"/>
              </a:ext>
            </a:extLst>
          </p:cNvPr>
          <p:cNvSpPr>
            <a:spLocks noGrp="1"/>
          </p:cNvSpPr>
          <p:nvPr>
            <p:ph type="ftr" sz="quarter" idx="3"/>
          </p:nvPr>
        </p:nvSpPr>
        <p:spPr>
          <a:xfrm>
            <a:off x="3762106" y="6229211"/>
            <a:ext cx="8331926" cy="544511"/>
          </a:xfrm>
          <a:prstGeom prst="rect">
            <a:avLst/>
          </a:prstGeom>
          <a:solidFill>
            <a:schemeClr val="bg1"/>
          </a:solidFill>
        </p:spPr>
        <p:txBody>
          <a:bodyPr vert="horz" lIns="91440" tIns="45720" rIns="91440" bIns="45720" rtlCol="0" anchor="ctr"/>
          <a:lstStyle>
            <a:lvl1pPr algn="ctr">
              <a:defRPr sz="1100">
                <a:solidFill>
                  <a:schemeClr val="tx1">
                    <a:tint val="75000"/>
                  </a:schemeClr>
                </a:solidFill>
              </a:defRPr>
            </a:lvl1pPr>
          </a:lstStyle>
          <a:p>
            <a:r>
              <a:rPr lang="en-US">
                <a:solidFill>
                  <a:srgbClr val="000000"/>
                </a:solidFill>
              </a:rPr>
              <a:t>This information is preliminary and is subject to revision. It is being provided to meet the need for timely best science. The information is provided on the condition that neither the U.S. Geological Survey nor the U.S. Government shall be held liable for any damages resulting from the authorized or unauthorized use of the information</a:t>
            </a:r>
            <a:endParaRPr lang="en-US"/>
          </a:p>
        </p:txBody>
      </p:sp>
      <p:sp>
        <p:nvSpPr>
          <p:cNvPr id="7" name="Rectangle 6">
            <a:extLst>
              <a:ext uri="{FF2B5EF4-FFF2-40B4-BE49-F238E27FC236}">
                <a16:creationId xmlns:a16="http://schemas.microsoft.com/office/drawing/2014/main" id="{6D357E7B-6BD0-A566-FB44-C471A0B29B94}"/>
              </a:ext>
            </a:extLst>
          </p:cNvPr>
          <p:cNvSpPr/>
          <p:nvPr userDrawn="1"/>
        </p:nvSpPr>
        <p:spPr>
          <a:xfrm>
            <a:off x="45720" y="5540148"/>
            <a:ext cx="3611880" cy="1273629"/>
          </a:xfrm>
          <a:prstGeom prst="rect">
            <a:avLst/>
          </a:prstGeom>
          <a:blipFill dpi="0" rotWithShape="1">
            <a:blip r:embed="rId13"/>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5847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srl.noaa.gov/psd/news/2016/031116.html" TargetMode="Externa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hyperlink" Target="https://registry.opendata.aws/noaa-rtma/" TargetMode="External"/><Relationship Id="rId13" Type="http://schemas.openxmlformats.org/officeDocument/2006/relationships/hyperlink" Target="https://www.ncei.noaa.gov/products/international-best-track-archive" TargetMode="External"/><Relationship Id="rId3" Type="http://schemas.openxmlformats.org/officeDocument/2006/relationships/hyperlink" Target="https://registry.opendata.aws/noaa-nws-aorc/" TargetMode="External"/><Relationship Id="rId7" Type="http://schemas.openxmlformats.org/officeDocument/2006/relationships/hyperlink" Target="https://www.scrim.psu.edu/resources/topowx/" TargetMode="External"/><Relationship Id="rId12" Type="http://schemas.openxmlformats.org/officeDocument/2006/relationships/hyperlink" Target="https://www.nhc.noaa.gov/dat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www.psl.noaa.gov/data/gridded/data.20thC_ReanV3.html" TargetMode="External"/><Relationship Id="rId11" Type="http://schemas.openxmlformats.org/officeDocument/2006/relationships/hyperlink" Target="https://gmao.gsfc.nasa.gov/reanalysis/MERRA-2/" TargetMode="External"/><Relationship Id="rId5" Type="http://schemas.openxmlformats.org/officeDocument/2006/relationships/hyperlink" Target="https://climatedataguide.ucar.edu/climate-data/livneh-gridded-precipitation-and-other-meteorological-variables-continental-us-mexico" TargetMode="External"/><Relationship Id="rId10" Type="http://schemas.openxmlformats.org/officeDocument/2006/relationships/hyperlink" Target="https://climate.copernicus.eu/climate-reanalysis" TargetMode="External"/><Relationship Id="rId4" Type="http://schemas.openxmlformats.org/officeDocument/2006/relationships/hyperlink" Target="https://prism.oregonstate.edu/" TargetMode="External"/><Relationship Id="rId9" Type="http://schemas.openxmlformats.org/officeDocument/2006/relationships/hyperlink" Target="https://www.sciencebase.gov/catalog/item/6372cd09d34ed907bf6c6ab1" TargetMode="External"/><Relationship Id="rId14" Type="http://schemas.openxmlformats.org/officeDocument/2006/relationships/hyperlink" Target="https://rammb2.cira.colostate.edu/research/tropical-cyclones/tc_extended_best_track_dataset/"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sv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cran.r-project.org/web/packages/terra/index.html" TargetMode="External"/><Relationship Id="rId3" Type="http://schemas.openxmlformats.org/officeDocument/2006/relationships/hyperlink" Target="https://github.com/mkoohafkan/dssrip2" TargetMode="External"/><Relationship Id="rId7" Type="http://schemas.openxmlformats.org/officeDocument/2006/relationships/hyperlink" Target="https://psl.noaa.gov/data/20thC_Rean/" TargetMode="External"/><Relationship Id="rId2" Type="http://schemas.openxmlformats.org/officeDocument/2006/relationships/hyperlink" Target="https://cran.r-project.org/web/packages/dataRetrieval/index.html" TargetMode="External"/><Relationship Id="rId1" Type="http://schemas.openxmlformats.org/officeDocument/2006/relationships/slideLayout" Target="../slideLayouts/slideLayout2.xml"/><Relationship Id="rId6" Type="http://schemas.openxmlformats.org/officeDocument/2006/relationships/hyperlink" Target="https://cran.r-project.org/web/packages/sf/index.html" TargetMode="External"/><Relationship Id="rId5" Type="http://schemas.openxmlformats.org/officeDocument/2006/relationships/hyperlink" Target="https://www.ncei.noaa.gov/products/international-best-track-archive" TargetMode="External"/><Relationship Id="rId4" Type="http://schemas.openxmlformats.org/officeDocument/2006/relationships/image" Target="../media/image25.png"/><Relationship Id="rId9"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cran.r-project.org/web/packages/renv/index.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gif"/><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jpeg"/><Relationship Id="rId7" Type="http://schemas.openxmlformats.org/officeDocument/2006/relationships/image" Target="../media/image62.jpe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61.png"/><Relationship Id="rId11" Type="http://schemas.openxmlformats.org/officeDocument/2006/relationships/image" Target="../media/image65.png"/><Relationship Id="rId5" Type="http://schemas.openxmlformats.org/officeDocument/2006/relationships/image" Target="../media/image60.png"/><Relationship Id="rId10" Type="http://schemas.openxmlformats.org/officeDocument/2006/relationships/image" Target="../media/image64.png"/><Relationship Id="rId4" Type="http://schemas.openxmlformats.org/officeDocument/2006/relationships/image" Target="../media/image59.png"/><Relationship Id="rId9" Type="http://schemas.openxmlformats.org/officeDocument/2006/relationships/image" Target="../media/image2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aterdata.usgs.gov/nwis"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hyperlink" Target="https://icejam.sec.usace.army.mil/ords/f?p=1001:7" TargetMode="External"/><Relationship Id="rId13" Type="http://schemas.openxmlformats.org/officeDocument/2006/relationships/hyperlink" Target="https://appliedsciences.nasa.gov/sites/default/files/2022-05/Weber_NASA_FactSheet_RECOVER.pdf" TargetMode="External"/><Relationship Id="rId3" Type="http://schemas.openxmlformats.org/officeDocument/2006/relationships/hyperlink" Target="https://nsidc.org/data/g02158/versions/1" TargetMode="External"/><Relationship Id="rId7" Type="http://schemas.openxmlformats.org/officeDocument/2006/relationships/hyperlink" Target="https://nsidc.org/data/nsidc-0719/versions/1" TargetMode="External"/><Relationship Id="rId12" Type="http://schemas.openxmlformats.org/officeDocument/2006/relationships/hyperlink" Target="https://climatedataguide.ucar.edu/climate-data/livneh-gridded-precipitation-and-other-meteorological-variables-continental-us-mexico"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aterdata.usgs.gov/nwis?" TargetMode="External"/><Relationship Id="rId11" Type="http://schemas.openxmlformats.org/officeDocument/2006/relationships/hyperlink" Target="https://www.sciencebase.gov/catalog/item/61aa537dd34eb622f699df81" TargetMode="External"/><Relationship Id="rId5" Type="http://schemas.openxmlformats.org/officeDocument/2006/relationships/hyperlink" Target="https://www.mtbs.gov/" TargetMode="External"/><Relationship Id="rId10" Type="http://schemas.openxmlformats.org/officeDocument/2006/relationships/hyperlink" Target="https://landfire.gov/about-landfire" TargetMode="External"/><Relationship Id="rId4" Type="http://schemas.openxmlformats.org/officeDocument/2006/relationships/hyperlink" Target="https://www.nrcs.usda.gov/resources/data-and-reports/gridded-national-soil-survey-geographic-database-gnatsgo" TargetMode="External"/><Relationship Id="rId9" Type="http://schemas.openxmlformats.org/officeDocument/2006/relationships/hyperlink" Target="https://psl.noaa.gov/data/20thC_Rean/" TargetMode="External"/><Relationship Id="rId14" Type="http://schemas.openxmlformats.org/officeDocument/2006/relationships/hyperlink" Target="https://climate.copernicus.eu/climate-reanalysi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6515E4C-176D-71A1-A8D5-74A70F83738F}"/>
              </a:ext>
            </a:extLst>
          </p:cNvPr>
          <p:cNvSpPr>
            <a:spLocks noGrp="1"/>
          </p:cNvSpPr>
          <p:nvPr>
            <p:ph type="ctrTitle"/>
          </p:nvPr>
        </p:nvSpPr>
        <p:spPr>
          <a:xfrm>
            <a:off x="1524000" y="120244"/>
            <a:ext cx="9144000" cy="1839185"/>
          </a:xfrm>
          <a:solidFill>
            <a:schemeClr val="accent1">
              <a:lumMod val="40000"/>
              <a:lumOff val="60000"/>
            </a:schemeClr>
          </a:solidFill>
        </p:spPr>
        <p:txBody>
          <a:bodyPr>
            <a:normAutofit/>
          </a:bodyPr>
          <a:lstStyle/>
          <a:p>
            <a:r>
              <a:rPr lang="en-US" sz="4000" b="1"/>
              <a:t>Flood Frequency Analysis and Flood Typing: An Interagency Collaborative Approach for Mixed Populations</a:t>
            </a:r>
          </a:p>
        </p:txBody>
      </p:sp>
      <p:sp>
        <p:nvSpPr>
          <p:cNvPr id="6" name="Subtitle 5">
            <a:extLst>
              <a:ext uri="{FF2B5EF4-FFF2-40B4-BE49-F238E27FC236}">
                <a16:creationId xmlns:a16="http://schemas.microsoft.com/office/drawing/2014/main" id="{0366AABF-99A8-0F3D-6FC3-03AD45E412BC}"/>
              </a:ext>
            </a:extLst>
          </p:cNvPr>
          <p:cNvSpPr>
            <a:spLocks noGrp="1"/>
          </p:cNvSpPr>
          <p:nvPr>
            <p:ph type="subTitle" idx="1"/>
          </p:nvPr>
        </p:nvSpPr>
        <p:spPr>
          <a:xfrm>
            <a:off x="1524000" y="2000955"/>
            <a:ext cx="9144000" cy="951978"/>
          </a:xfrm>
        </p:spPr>
        <p:txBody>
          <a:bodyPr/>
          <a:lstStyle/>
          <a:p>
            <a:r>
              <a:rPr lang="en-US" b="1">
                <a:solidFill>
                  <a:schemeClr val="accent5">
                    <a:lumMod val="75000"/>
                  </a:schemeClr>
                </a:solidFill>
                <a:effectLst>
                  <a:outerShdw blurRad="38100" dist="38100" dir="2700000" algn="tl">
                    <a:srgbClr val="000000">
                      <a:alpha val="43137"/>
                    </a:srgbClr>
                  </a:outerShdw>
                </a:effectLst>
              </a:rPr>
              <a:t>FEMA Engineering and Mapping Community of Practice Meeting</a:t>
            </a:r>
          </a:p>
          <a:p>
            <a:r>
              <a:rPr lang="en-US" b="1">
                <a:solidFill>
                  <a:schemeClr val="accent5">
                    <a:lumMod val="75000"/>
                  </a:schemeClr>
                </a:solidFill>
                <a:effectLst>
                  <a:outerShdw blurRad="38100" dist="38100" dir="2700000" algn="tl">
                    <a:srgbClr val="000000">
                      <a:alpha val="43137"/>
                    </a:srgbClr>
                  </a:outerShdw>
                </a:effectLst>
              </a:rPr>
              <a:t>October 3</a:t>
            </a:r>
            <a:r>
              <a:rPr lang="en-US" b="1" baseline="30000">
                <a:solidFill>
                  <a:schemeClr val="accent5">
                    <a:lumMod val="75000"/>
                  </a:schemeClr>
                </a:solidFill>
                <a:effectLst>
                  <a:outerShdw blurRad="38100" dist="38100" dir="2700000" algn="tl">
                    <a:srgbClr val="000000">
                      <a:alpha val="43137"/>
                    </a:srgbClr>
                  </a:outerShdw>
                </a:effectLst>
              </a:rPr>
              <a:t>rd</a:t>
            </a:r>
            <a:r>
              <a:rPr lang="en-US" b="1">
                <a:solidFill>
                  <a:schemeClr val="accent5">
                    <a:lumMod val="75000"/>
                  </a:schemeClr>
                </a:solidFill>
                <a:effectLst>
                  <a:outerShdw blurRad="38100" dist="38100" dir="2700000" algn="tl">
                    <a:srgbClr val="000000">
                      <a:alpha val="43137"/>
                    </a:srgbClr>
                  </a:outerShdw>
                </a:effectLst>
              </a:rPr>
              <a:t>, 2024</a:t>
            </a:r>
          </a:p>
        </p:txBody>
      </p:sp>
      <p:sp>
        <p:nvSpPr>
          <p:cNvPr id="8" name="TextBox 7">
            <a:extLst>
              <a:ext uri="{FF2B5EF4-FFF2-40B4-BE49-F238E27FC236}">
                <a16:creationId xmlns:a16="http://schemas.microsoft.com/office/drawing/2014/main" id="{E3557922-5216-B668-0CAA-B906AC8606D1}"/>
              </a:ext>
            </a:extLst>
          </p:cNvPr>
          <p:cNvSpPr txBox="1"/>
          <p:nvPr/>
        </p:nvSpPr>
        <p:spPr>
          <a:xfrm>
            <a:off x="3956410" y="6137592"/>
            <a:ext cx="8172451" cy="600164"/>
          </a:xfrm>
          <a:prstGeom prst="rect">
            <a:avLst/>
          </a:prstGeom>
          <a:noFill/>
        </p:spPr>
        <p:txBody>
          <a:bodyPr wrap="square">
            <a:spAutoFit/>
          </a:bodyPr>
          <a:lstStyle/>
          <a:p>
            <a:r>
              <a:rPr lang="en-US" sz="1100">
                <a:solidFill>
                  <a:srgbClr val="000000"/>
                </a:solidFill>
                <a:effectLst/>
                <a:latin typeface="Calibri" panose="020F0502020204030204" pitchFamily="34" charset="0"/>
              </a:rPr>
              <a:t>This information is preliminary and is subject to revision. It is being provided to meet the need for timely best science. The information is provided on the condition that neither the U.S. Geological Survey nor the U.S. Government shall be held liable for any damages resulting from the authorized or unauthorized use of the information.</a:t>
            </a:r>
            <a:endParaRPr lang="en-US" sz="1100"/>
          </a:p>
        </p:txBody>
      </p:sp>
      <p:pic>
        <p:nvPicPr>
          <p:cNvPr id="9" name="Picture 8">
            <a:hlinkClick r:id="rId2"/>
            <a:extLst>
              <a:ext uri="{FF2B5EF4-FFF2-40B4-BE49-F238E27FC236}">
                <a16:creationId xmlns:a16="http://schemas.microsoft.com/office/drawing/2014/main" id="{1DE3E773-8243-B7F0-B357-E841E2D42C30}"/>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84126" y="2600933"/>
            <a:ext cx="2302435" cy="1964511"/>
          </a:xfrm>
          <a:prstGeom prst="rect">
            <a:avLst/>
          </a:prstGeom>
          <a:ln>
            <a:solidFill>
              <a:schemeClr val="tx1"/>
            </a:solidFill>
          </a:ln>
        </p:spPr>
      </p:pic>
      <p:pic>
        <p:nvPicPr>
          <p:cNvPr id="11" name="Picture 10" descr="A picture containing snow, outdoor, nature, ice&#10;&#10;Description automatically generated">
            <a:extLst>
              <a:ext uri="{FF2B5EF4-FFF2-40B4-BE49-F238E27FC236}">
                <a16:creationId xmlns:a16="http://schemas.microsoft.com/office/drawing/2014/main" id="{4B209F63-708E-1986-A0AC-728A20D4AA4F}"/>
              </a:ext>
            </a:extLst>
          </p:cNvPr>
          <p:cNvPicPr>
            <a:picLocks noChangeAspect="1"/>
          </p:cNvPicPr>
          <p:nvPr/>
        </p:nvPicPr>
        <p:blipFill>
          <a:blip r:embed="rId4"/>
          <a:stretch>
            <a:fillRect/>
          </a:stretch>
        </p:blipFill>
        <p:spPr>
          <a:xfrm>
            <a:off x="2635914" y="3247491"/>
            <a:ext cx="2964685" cy="1964511"/>
          </a:xfrm>
          <a:prstGeom prst="rect">
            <a:avLst/>
          </a:prstGeom>
          <a:ln>
            <a:solidFill>
              <a:schemeClr val="tx1"/>
            </a:solidFill>
          </a:ln>
        </p:spPr>
      </p:pic>
      <p:pic>
        <p:nvPicPr>
          <p:cNvPr id="12" name="Picture 11" descr="Map&#10;&#10;Description automatically generated">
            <a:extLst>
              <a:ext uri="{FF2B5EF4-FFF2-40B4-BE49-F238E27FC236}">
                <a16:creationId xmlns:a16="http://schemas.microsoft.com/office/drawing/2014/main" id="{3634C9C7-B972-891A-9AF5-8B83BDCD642F}"/>
              </a:ext>
            </a:extLst>
          </p:cNvPr>
          <p:cNvPicPr>
            <a:picLocks noChangeAspect="1"/>
          </p:cNvPicPr>
          <p:nvPr/>
        </p:nvPicPr>
        <p:blipFill>
          <a:blip r:embed="rId5"/>
          <a:stretch>
            <a:fillRect/>
          </a:stretch>
        </p:blipFill>
        <p:spPr>
          <a:xfrm>
            <a:off x="8863820" y="2599997"/>
            <a:ext cx="3194002" cy="2223386"/>
          </a:xfrm>
          <a:prstGeom prst="rect">
            <a:avLst/>
          </a:prstGeom>
          <a:ln>
            <a:solidFill>
              <a:schemeClr val="tx1"/>
            </a:solidFill>
          </a:ln>
        </p:spPr>
      </p:pic>
      <p:pic>
        <p:nvPicPr>
          <p:cNvPr id="1026" name="Picture 2" descr="Photo of flooded observation/viewing area below the walking bridge at Falls Park in Sioux Falls, SD">
            <a:extLst>
              <a:ext uri="{FF2B5EF4-FFF2-40B4-BE49-F238E27FC236}">
                <a16:creationId xmlns:a16="http://schemas.microsoft.com/office/drawing/2014/main" id="{DC392374-2491-0C03-1BCC-DCDEE15F17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49952" y="3543579"/>
            <a:ext cx="2964515" cy="222338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1170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7FD4E71-9527-7B4D-89F3-5447CC06BA33}"/>
              </a:ext>
            </a:extLst>
          </p:cNvPr>
          <p:cNvSpPr/>
          <p:nvPr/>
        </p:nvSpPr>
        <p:spPr>
          <a:xfrm>
            <a:off x="-1" y="5393377"/>
            <a:ext cx="4031672" cy="14586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ea typeface="Calibri Light"/>
                <a:cs typeface="Calibri Light"/>
              </a:rPr>
              <a:t>Dataset selection</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graphicFrame>
        <p:nvGraphicFramePr>
          <p:cNvPr id="9" name="Table 5">
            <a:extLst>
              <a:ext uri="{FF2B5EF4-FFF2-40B4-BE49-F238E27FC236}">
                <a16:creationId xmlns:a16="http://schemas.microsoft.com/office/drawing/2014/main" id="{6D650B74-B30E-7432-465D-FD80F1DBB3FE}"/>
              </a:ext>
            </a:extLst>
          </p:cNvPr>
          <p:cNvGraphicFramePr>
            <a:graphicFrameLocks noGrp="1"/>
          </p:cNvGraphicFramePr>
          <p:nvPr>
            <p:extLst>
              <p:ext uri="{D42A27DB-BD31-4B8C-83A1-F6EECF244321}">
                <p14:modId xmlns:p14="http://schemas.microsoft.com/office/powerpoint/2010/main" val="527287575"/>
              </p:ext>
            </p:extLst>
          </p:nvPr>
        </p:nvGraphicFramePr>
        <p:xfrm>
          <a:off x="221231" y="2080098"/>
          <a:ext cx="11749538" cy="3566160"/>
        </p:xfrm>
        <a:graphic>
          <a:graphicData uri="http://schemas.openxmlformats.org/drawingml/2006/table">
            <a:tbl>
              <a:tblPr firstRow="1" bandRow="1">
                <a:tableStyleId>{5C22544A-7EE6-4342-B048-85BDC9FD1C3A}</a:tableStyleId>
              </a:tblPr>
              <a:tblGrid>
                <a:gridCol w="1377906">
                  <a:extLst>
                    <a:ext uri="{9D8B030D-6E8A-4147-A177-3AD203B41FA5}">
                      <a16:colId xmlns:a16="http://schemas.microsoft.com/office/drawing/2014/main" val="2157048686"/>
                    </a:ext>
                  </a:extLst>
                </a:gridCol>
                <a:gridCol w="708160">
                  <a:extLst>
                    <a:ext uri="{9D8B030D-6E8A-4147-A177-3AD203B41FA5}">
                      <a16:colId xmlns:a16="http://schemas.microsoft.com/office/drawing/2014/main" val="2098552110"/>
                    </a:ext>
                  </a:extLst>
                </a:gridCol>
                <a:gridCol w="915887">
                  <a:extLst>
                    <a:ext uri="{9D8B030D-6E8A-4147-A177-3AD203B41FA5}">
                      <a16:colId xmlns:a16="http://schemas.microsoft.com/office/drawing/2014/main" val="1445630714"/>
                    </a:ext>
                  </a:extLst>
                </a:gridCol>
                <a:gridCol w="906446">
                  <a:extLst>
                    <a:ext uri="{9D8B030D-6E8A-4147-A177-3AD203B41FA5}">
                      <a16:colId xmlns:a16="http://schemas.microsoft.com/office/drawing/2014/main" val="2137428650"/>
                    </a:ext>
                  </a:extLst>
                </a:gridCol>
                <a:gridCol w="1038635">
                  <a:extLst>
                    <a:ext uri="{9D8B030D-6E8A-4147-A177-3AD203B41FA5}">
                      <a16:colId xmlns:a16="http://schemas.microsoft.com/office/drawing/2014/main" val="4017102885"/>
                    </a:ext>
                  </a:extLst>
                </a:gridCol>
                <a:gridCol w="745276">
                  <a:extLst>
                    <a:ext uri="{9D8B030D-6E8A-4147-A177-3AD203B41FA5}">
                      <a16:colId xmlns:a16="http://schemas.microsoft.com/office/drawing/2014/main" val="3610105158"/>
                    </a:ext>
                  </a:extLst>
                </a:gridCol>
                <a:gridCol w="610911">
                  <a:extLst>
                    <a:ext uri="{9D8B030D-6E8A-4147-A177-3AD203B41FA5}">
                      <a16:colId xmlns:a16="http://schemas.microsoft.com/office/drawing/2014/main" val="3209100840"/>
                    </a:ext>
                  </a:extLst>
                </a:gridCol>
                <a:gridCol w="636486">
                  <a:extLst>
                    <a:ext uri="{9D8B030D-6E8A-4147-A177-3AD203B41FA5}">
                      <a16:colId xmlns:a16="http://schemas.microsoft.com/office/drawing/2014/main" val="217985439"/>
                    </a:ext>
                  </a:extLst>
                </a:gridCol>
                <a:gridCol w="916462">
                  <a:extLst>
                    <a:ext uri="{9D8B030D-6E8A-4147-A177-3AD203B41FA5}">
                      <a16:colId xmlns:a16="http://schemas.microsoft.com/office/drawing/2014/main" val="216921440"/>
                    </a:ext>
                  </a:extLst>
                </a:gridCol>
                <a:gridCol w="691292">
                  <a:extLst>
                    <a:ext uri="{9D8B030D-6E8A-4147-A177-3AD203B41FA5}">
                      <a16:colId xmlns:a16="http://schemas.microsoft.com/office/drawing/2014/main" val="2183328127"/>
                    </a:ext>
                  </a:extLst>
                </a:gridCol>
                <a:gridCol w="813440">
                  <a:extLst>
                    <a:ext uri="{9D8B030D-6E8A-4147-A177-3AD203B41FA5}">
                      <a16:colId xmlns:a16="http://schemas.microsoft.com/office/drawing/2014/main" val="3582411131"/>
                    </a:ext>
                  </a:extLst>
                </a:gridCol>
                <a:gridCol w="802432">
                  <a:extLst>
                    <a:ext uri="{9D8B030D-6E8A-4147-A177-3AD203B41FA5}">
                      <a16:colId xmlns:a16="http://schemas.microsoft.com/office/drawing/2014/main" val="1455070239"/>
                    </a:ext>
                  </a:extLst>
                </a:gridCol>
                <a:gridCol w="783624">
                  <a:extLst>
                    <a:ext uri="{9D8B030D-6E8A-4147-A177-3AD203B41FA5}">
                      <a16:colId xmlns:a16="http://schemas.microsoft.com/office/drawing/2014/main" val="1425637137"/>
                    </a:ext>
                  </a:extLst>
                </a:gridCol>
                <a:gridCol w="802581">
                  <a:extLst>
                    <a:ext uri="{9D8B030D-6E8A-4147-A177-3AD203B41FA5}">
                      <a16:colId xmlns:a16="http://schemas.microsoft.com/office/drawing/2014/main" val="3333997299"/>
                    </a:ext>
                  </a:extLst>
                </a:gridCol>
              </a:tblGrid>
              <a:tr h="451734">
                <a:tc>
                  <a:txBody>
                    <a:bodyPr/>
                    <a:lstStyle/>
                    <a:p>
                      <a:endParaRPr lang="en-US" sz="1200">
                        <a:solidFill>
                          <a:schemeClr val="bg1">
                            <a:lumMod val="95000"/>
                          </a:schemeClr>
                        </a:solidFill>
                      </a:endParaRPr>
                    </a:p>
                  </a:txBody>
                  <a:tcPr/>
                </a:tc>
                <a:tc>
                  <a:txBody>
                    <a:bodyPr/>
                    <a:lstStyle/>
                    <a:p>
                      <a:r>
                        <a:rPr lang="en-US" sz="1200">
                          <a:solidFill>
                            <a:schemeClr val="bg1">
                              <a:lumMod val="95000"/>
                            </a:schemeClr>
                          </a:solidFill>
                          <a:hlinkClick r:id="rId3">
                            <a:extLst>
                              <a:ext uri="{A12FA001-AC4F-418D-AE19-62706E023703}">
                                <ahyp:hlinkClr xmlns:ahyp="http://schemas.microsoft.com/office/drawing/2018/hyperlinkcolor" val="tx"/>
                              </a:ext>
                            </a:extLst>
                          </a:hlinkClick>
                        </a:rPr>
                        <a:t>AORC</a:t>
                      </a:r>
                      <a:endParaRPr lang="en-US" sz="1200">
                        <a:solidFill>
                          <a:schemeClr val="bg1">
                            <a:lumMod val="95000"/>
                          </a:schemeClr>
                        </a:solidFill>
                      </a:endParaRPr>
                    </a:p>
                  </a:txBody>
                  <a:tcPr/>
                </a:tc>
                <a:tc>
                  <a:txBody>
                    <a:bodyPr/>
                    <a:lstStyle/>
                    <a:p>
                      <a:r>
                        <a:rPr lang="en-US" sz="1200">
                          <a:solidFill>
                            <a:schemeClr val="bg1">
                              <a:lumMod val="95000"/>
                            </a:schemeClr>
                          </a:solidFill>
                          <a:hlinkClick r:id="rId4">
                            <a:extLst>
                              <a:ext uri="{A12FA001-AC4F-418D-AE19-62706E023703}">
                                <ahyp:hlinkClr xmlns:ahyp="http://schemas.microsoft.com/office/drawing/2018/hyperlinkcolor" val="tx"/>
                              </a:ext>
                            </a:extLst>
                          </a:hlinkClick>
                        </a:rPr>
                        <a:t>PRISM</a:t>
                      </a:r>
                      <a:endParaRPr lang="en-US" sz="1200">
                        <a:solidFill>
                          <a:schemeClr val="bg1">
                            <a:lumMod val="95000"/>
                          </a:schemeClr>
                        </a:solidFill>
                      </a:endParaRPr>
                    </a:p>
                  </a:txBody>
                  <a:tcPr/>
                </a:tc>
                <a:tc>
                  <a:txBody>
                    <a:bodyPr/>
                    <a:lstStyle/>
                    <a:p>
                      <a:r>
                        <a:rPr lang="en-US" sz="1200">
                          <a:solidFill>
                            <a:schemeClr val="bg1">
                              <a:lumMod val="95000"/>
                            </a:schemeClr>
                          </a:solidFill>
                          <a:hlinkClick r:id="rId5">
                            <a:extLst>
                              <a:ext uri="{A12FA001-AC4F-418D-AE19-62706E023703}">
                                <ahyp:hlinkClr xmlns:ahyp="http://schemas.microsoft.com/office/drawing/2018/hyperlinkcolor" val="tx"/>
                              </a:ext>
                            </a:extLst>
                          </a:hlinkClick>
                        </a:rPr>
                        <a:t>Livneh</a:t>
                      </a:r>
                      <a:endParaRPr lang="en-US" sz="1200">
                        <a:solidFill>
                          <a:schemeClr val="bg1">
                            <a:lumMod val="95000"/>
                          </a:schemeClr>
                        </a:solidFill>
                      </a:endParaRPr>
                    </a:p>
                  </a:txBody>
                  <a:tcPr/>
                </a:tc>
                <a:tc>
                  <a:txBody>
                    <a:bodyPr/>
                    <a:lstStyle/>
                    <a:p>
                      <a:r>
                        <a:rPr lang="en-US" sz="1200">
                          <a:solidFill>
                            <a:schemeClr val="bg1">
                              <a:lumMod val="95000"/>
                            </a:schemeClr>
                          </a:solidFill>
                          <a:hlinkClick r:id="rId6">
                            <a:extLst>
                              <a:ext uri="{A12FA001-AC4F-418D-AE19-62706E023703}">
                                <ahyp:hlinkClr xmlns:ahyp="http://schemas.microsoft.com/office/drawing/2018/hyperlinkcolor" val="tx"/>
                              </a:ext>
                            </a:extLst>
                          </a:hlinkClick>
                        </a:rPr>
                        <a:t>20CRV3</a:t>
                      </a:r>
                      <a:endParaRPr lang="en-US" sz="1200">
                        <a:solidFill>
                          <a:schemeClr val="bg1">
                            <a:lumMod val="95000"/>
                          </a:schemeClr>
                        </a:solidFill>
                      </a:endParaRPr>
                    </a:p>
                  </a:txBody>
                  <a:tcPr/>
                </a:tc>
                <a:tc>
                  <a:txBody>
                    <a:bodyPr/>
                    <a:lstStyle/>
                    <a:p>
                      <a:r>
                        <a:rPr lang="en-US" sz="1200">
                          <a:solidFill>
                            <a:schemeClr val="bg1">
                              <a:lumMod val="95000"/>
                            </a:schemeClr>
                          </a:solidFill>
                          <a:hlinkClick r:id="rId7">
                            <a:extLst>
                              <a:ext uri="{A12FA001-AC4F-418D-AE19-62706E023703}">
                                <ahyp:hlinkClr xmlns:ahyp="http://schemas.microsoft.com/office/drawing/2018/hyperlinkcolor" val="tx"/>
                              </a:ext>
                            </a:extLst>
                          </a:hlinkClick>
                        </a:rPr>
                        <a:t>TopoWx</a:t>
                      </a:r>
                      <a:endParaRPr lang="en-US" sz="1200">
                        <a:solidFill>
                          <a:schemeClr val="bg1">
                            <a:lumMod val="95000"/>
                          </a:schemeClr>
                        </a:solidFill>
                      </a:endParaRPr>
                    </a:p>
                  </a:txBody>
                  <a:tcPr/>
                </a:tc>
                <a:tc>
                  <a:txBody>
                    <a:bodyPr/>
                    <a:lstStyle/>
                    <a:p>
                      <a:r>
                        <a:rPr lang="en-US" sz="1200">
                          <a:solidFill>
                            <a:schemeClr val="bg1">
                              <a:lumMod val="95000"/>
                            </a:schemeClr>
                          </a:solidFill>
                          <a:hlinkClick r:id="rId8">
                            <a:extLst>
                              <a:ext uri="{A12FA001-AC4F-418D-AE19-62706E023703}">
                                <ahyp:hlinkClr xmlns:ahyp="http://schemas.microsoft.com/office/drawing/2018/hyperlinkcolor" val="tx"/>
                              </a:ext>
                            </a:extLst>
                          </a:hlinkClick>
                        </a:rPr>
                        <a:t>RTMA</a:t>
                      </a:r>
                      <a:endParaRPr lang="en-US" sz="1200">
                        <a:solidFill>
                          <a:schemeClr val="bg1">
                            <a:lumMod val="95000"/>
                          </a:schemeClr>
                        </a:solidFill>
                      </a:endParaRPr>
                    </a:p>
                  </a:txBody>
                  <a:tcPr/>
                </a:tc>
                <a:tc>
                  <a:txBody>
                    <a:bodyPr/>
                    <a:lstStyle/>
                    <a:p>
                      <a:r>
                        <a:rPr lang="en-US" sz="1200">
                          <a:solidFill>
                            <a:schemeClr val="bg1">
                              <a:lumMod val="95000"/>
                            </a:schemeClr>
                          </a:solidFill>
                          <a:hlinkClick r:id="rId8">
                            <a:extLst>
                              <a:ext uri="{A12FA001-AC4F-418D-AE19-62706E023703}">
                                <ahyp:hlinkClr xmlns:ahyp="http://schemas.microsoft.com/office/drawing/2018/hyperlinkcolor" val="tx"/>
                              </a:ext>
                            </a:extLst>
                          </a:hlinkClick>
                        </a:rPr>
                        <a:t>URMA</a:t>
                      </a:r>
                      <a:endParaRPr lang="en-US" sz="1200">
                        <a:solidFill>
                          <a:schemeClr val="bg1">
                            <a:lumMod val="95000"/>
                          </a:schemeClr>
                        </a:solidFill>
                      </a:endParaRPr>
                    </a:p>
                  </a:txBody>
                  <a:tcPr/>
                </a:tc>
                <a:tc>
                  <a:txBody>
                    <a:bodyPr/>
                    <a:lstStyle/>
                    <a:p>
                      <a:r>
                        <a:rPr lang="en-US" sz="1200">
                          <a:solidFill>
                            <a:schemeClr val="bg1">
                              <a:lumMod val="95000"/>
                            </a:schemeClr>
                          </a:solidFill>
                          <a:hlinkClick r:id="rId9">
                            <a:extLst>
                              <a:ext uri="{A12FA001-AC4F-418D-AE19-62706E023703}">
                                <ahyp:hlinkClr xmlns:ahyp="http://schemas.microsoft.com/office/drawing/2018/hyperlinkcolor" val="tx"/>
                              </a:ext>
                            </a:extLst>
                          </a:hlinkClick>
                        </a:rPr>
                        <a:t>CONUS404</a:t>
                      </a:r>
                      <a:endParaRPr lang="en-US" sz="1200">
                        <a:solidFill>
                          <a:schemeClr val="bg1">
                            <a:lumMod val="95000"/>
                          </a:schemeClr>
                        </a:solidFill>
                      </a:endParaRPr>
                    </a:p>
                  </a:txBody>
                  <a:tcPr/>
                </a:tc>
                <a:tc>
                  <a:txBody>
                    <a:bodyPr/>
                    <a:lstStyle/>
                    <a:p>
                      <a:r>
                        <a:rPr lang="en-US" sz="1200">
                          <a:solidFill>
                            <a:schemeClr val="bg1">
                              <a:lumMod val="95000"/>
                            </a:schemeClr>
                          </a:solidFill>
                          <a:hlinkClick r:id="rId10">
                            <a:extLst>
                              <a:ext uri="{A12FA001-AC4F-418D-AE19-62706E023703}">
                                <ahyp:hlinkClr xmlns:ahyp="http://schemas.microsoft.com/office/drawing/2018/hyperlinkcolor" val="tx"/>
                              </a:ext>
                            </a:extLst>
                          </a:hlinkClick>
                        </a:rPr>
                        <a:t>ERA-5</a:t>
                      </a:r>
                      <a:endParaRPr lang="en-US" sz="1200">
                        <a:solidFill>
                          <a:schemeClr val="bg1">
                            <a:lumMod val="95000"/>
                          </a:schemeClr>
                        </a:solidFill>
                      </a:endParaRPr>
                    </a:p>
                  </a:txBody>
                  <a:tcPr/>
                </a:tc>
                <a:tc>
                  <a:txBody>
                    <a:bodyPr/>
                    <a:lstStyle/>
                    <a:p>
                      <a:r>
                        <a:rPr lang="en-US" sz="1200">
                          <a:solidFill>
                            <a:schemeClr val="bg1">
                              <a:lumMod val="95000"/>
                            </a:schemeClr>
                          </a:solidFill>
                          <a:hlinkClick r:id="rId11">
                            <a:extLst>
                              <a:ext uri="{A12FA001-AC4F-418D-AE19-62706E023703}">
                                <ahyp:hlinkClr xmlns:ahyp="http://schemas.microsoft.com/office/drawing/2018/hyperlinkcolor" val="tx"/>
                              </a:ext>
                            </a:extLst>
                          </a:hlinkClick>
                        </a:rPr>
                        <a:t>MERRA-2</a:t>
                      </a:r>
                      <a:endParaRPr lang="en-US" sz="1200">
                        <a:solidFill>
                          <a:schemeClr val="bg1">
                            <a:lumMod val="95000"/>
                          </a:schemeClr>
                        </a:solidFill>
                      </a:endParaRPr>
                    </a:p>
                  </a:txBody>
                  <a:tcPr/>
                </a:tc>
                <a:tc>
                  <a:txBody>
                    <a:bodyPr/>
                    <a:lstStyle/>
                    <a:p>
                      <a:r>
                        <a:rPr lang="en-US" sz="1200">
                          <a:solidFill>
                            <a:schemeClr val="bg1">
                              <a:lumMod val="95000"/>
                            </a:schemeClr>
                          </a:solidFill>
                          <a:hlinkClick r:id="rId12">
                            <a:extLst>
                              <a:ext uri="{A12FA001-AC4F-418D-AE19-62706E023703}">
                                <ahyp:hlinkClr xmlns:ahyp="http://schemas.microsoft.com/office/drawing/2018/hyperlinkcolor" val="tx"/>
                              </a:ext>
                            </a:extLst>
                          </a:hlinkClick>
                        </a:rPr>
                        <a:t>HURDAT2</a:t>
                      </a:r>
                      <a:r>
                        <a:rPr lang="en-US" sz="1200">
                          <a:solidFill>
                            <a:schemeClr val="bg1">
                              <a:lumMod val="95000"/>
                            </a:schemeClr>
                          </a:solidFill>
                        </a:rPr>
                        <a:t> </a:t>
                      </a:r>
                    </a:p>
                  </a:txBody>
                  <a:tcPr/>
                </a:tc>
                <a:tc>
                  <a:txBody>
                    <a:bodyPr/>
                    <a:lstStyle/>
                    <a:p>
                      <a:r>
                        <a:rPr lang="en-US" sz="1200">
                          <a:solidFill>
                            <a:schemeClr val="bg1">
                              <a:lumMod val="95000"/>
                            </a:schemeClr>
                          </a:solidFill>
                          <a:hlinkClick r:id="rId13">
                            <a:extLst>
                              <a:ext uri="{A12FA001-AC4F-418D-AE19-62706E023703}">
                                <ahyp:hlinkClr xmlns:ahyp="http://schemas.microsoft.com/office/drawing/2018/hyperlinkcolor" val="tx"/>
                              </a:ext>
                            </a:extLst>
                          </a:hlinkClick>
                        </a:rPr>
                        <a:t>IBTrACS</a:t>
                      </a:r>
                      <a:r>
                        <a:rPr lang="en-US" sz="1200">
                          <a:solidFill>
                            <a:schemeClr val="bg1">
                              <a:lumMod val="95000"/>
                            </a:schemeClr>
                          </a:solidFill>
                        </a:rPr>
                        <a:t> </a:t>
                      </a:r>
                    </a:p>
                  </a:txBody>
                  <a:tcPr/>
                </a:tc>
                <a:tc>
                  <a:txBody>
                    <a:bodyPr/>
                    <a:lstStyle/>
                    <a:p>
                      <a:r>
                        <a:rPr lang="en-US" sz="1200">
                          <a:solidFill>
                            <a:schemeClr val="bg1">
                              <a:lumMod val="95000"/>
                            </a:schemeClr>
                          </a:solidFill>
                          <a:hlinkClick r:id="rId14">
                            <a:extLst>
                              <a:ext uri="{A12FA001-AC4F-418D-AE19-62706E023703}">
                                <ahyp:hlinkClr xmlns:ahyp="http://schemas.microsoft.com/office/drawing/2018/hyperlinkcolor" val="tx"/>
                              </a:ext>
                            </a:extLst>
                          </a:hlinkClick>
                        </a:rPr>
                        <a:t>EBTRK</a:t>
                      </a:r>
                      <a:endParaRPr lang="en-US" sz="1200">
                        <a:solidFill>
                          <a:schemeClr val="bg1">
                            <a:lumMod val="95000"/>
                          </a:schemeClr>
                        </a:solidFill>
                      </a:endParaRPr>
                    </a:p>
                  </a:txBody>
                  <a:tcPr/>
                </a:tc>
                <a:extLst>
                  <a:ext uri="{0D108BD9-81ED-4DB2-BD59-A6C34878D82A}">
                    <a16:rowId xmlns:a16="http://schemas.microsoft.com/office/drawing/2014/main" val="2488037817"/>
                  </a:ext>
                </a:extLst>
              </a:tr>
              <a:tr h="266993">
                <a:tc>
                  <a:txBody>
                    <a:bodyPr/>
                    <a:lstStyle/>
                    <a:p>
                      <a:r>
                        <a:rPr lang="en-US" sz="1200"/>
                        <a:t>Temperature</a:t>
                      </a:r>
                    </a:p>
                  </a:txBody>
                  <a:tcPr/>
                </a:tc>
                <a:tc>
                  <a:txBody>
                    <a:bodyPr/>
                    <a:lstStyle/>
                    <a:p>
                      <a:r>
                        <a:rPr lang="en-US" sz="1200" b="1">
                          <a:solidFill>
                            <a:schemeClr val="accent6">
                              <a:lumMod val="76000"/>
                            </a:schemeClr>
                          </a:solidFill>
                        </a:rPr>
                        <a:t>1979-present</a:t>
                      </a:r>
                    </a:p>
                  </a:txBody>
                  <a:tcPr/>
                </a:tc>
                <a:tc>
                  <a:txBody>
                    <a:bodyPr/>
                    <a:lstStyle/>
                    <a:p>
                      <a:r>
                        <a:rPr lang="en-US" sz="1200" b="1">
                          <a:solidFill>
                            <a:schemeClr val="accent6">
                              <a:lumMod val="76000"/>
                            </a:schemeClr>
                          </a:solidFill>
                        </a:rPr>
                        <a:t>1895-1979</a:t>
                      </a:r>
                    </a:p>
                  </a:txBody>
                  <a:tcPr/>
                </a:tc>
                <a:tc>
                  <a:txBody>
                    <a:bodyPr/>
                    <a:lstStyle/>
                    <a:p>
                      <a:r>
                        <a:rPr lang="en-US" sz="1200" b="1">
                          <a:solidFill>
                            <a:schemeClr val="accent6">
                              <a:lumMod val="76000"/>
                            </a:schemeClr>
                          </a:solidFill>
                        </a:rPr>
                        <a:t>1895-1979</a:t>
                      </a:r>
                    </a:p>
                  </a:txBody>
                  <a:tcPr/>
                </a:tc>
                <a:tc>
                  <a:txBody>
                    <a:bodyPr/>
                    <a:lstStyle/>
                    <a:p>
                      <a:r>
                        <a:rPr lang="en-US" sz="1200" b="1">
                          <a:solidFill>
                            <a:schemeClr val="accent6">
                              <a:lumMod val="76000"/>
                            </a:schemeClr>
                          </a:solidFill>
                        </a:rPr>
                        <a:t>1836-1915</a:t>
                      </a:r>
                      <a:endParaRPr lang="en-US"/>
                    </a:p>
                  </a:txBody>
                  <a:tcPr/>
                </a:tc>
                <a:tc>
                  <a:txBody>
                    <a:bodyPr/>
                    <a:lstStyle/>
                    <a:p>
                      <a:r>
                        <a:rPr lang="en-US" sz="1200"/>
                        <a:t>X</a:t>
                      </a:r>
                    </a:p>
                  </a:txBody>
                  <a:tcPr/>
                </a:tc>
                <a:tc>
                  <a:txBody>
                    <a:bodyPr/>
                    <a:lstStyle/>
                    <a:p>
                      <a:r>
                        <a:rPr lang="en-US" sz="1200"/>
                        <a:t>X</a:t>
                      </a:r>
                    </a:p>
                  </a:txBody>
                  <a:tcPr/>
                </a:tc>
                <a:tc>
                  <a:txBody>
                    <a:bodyPr/>
                    <a:lstStyle/>
                    <a:p>
                      <a:r>
                        <a:rPr lang="en-US" sz="1200"/>
                        <a:t>X</a:t>
                      </a:r>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extLst>
                  <a:ext uri="{0D108BD9-81ED-4DB2-BD59-A6C34878D82A}">
                    <a16:rowId xmlns:a16="http://schemas.microsoft.com/office/drawing/2014/main" val="3782838717"/>
                  </a:ext>
                </a:extLst>
              </a:tr>
              <a:tr h="444988">
                <a:tc>
                  <a:txBody>
                    <a:bodyPr/>
                    <a:lstStyle/>
                    <a:p>
                      <a:r>
                        <a:rPr lang="en-US" sz="1200"/>
                        <a:t>Atmospheric rivers</a:t>
                      </a:r>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solidFill>
                            <a:schemeClr val="accent6">
                              <a:lumMod val="76000"/>
                            </a:schemeClr>
                          </a:solidFill>
                        </a:rPr>
                        <a:t>1936-1940</a:t>
                      </a:r>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r>
                        <a:rPr lang="en-US" sz="1200" b="1">
                          <a:solidFill>
                            <a:schemeClr val="accent6">
                              <a:lumMod val="76000"/>
                            </a:schemeClr>
                          </a:solidFill>
                        </a:rPr>
                        <a:t>1940-present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solidFill>
                            <a:schemeClr val="accent6">
                              <a:lumMod val="76000"/>
                            </a:schemeClr>
                          </a:solidFill>
                        </a:rPr>
                        <a:t>1980-present</a:t>
                      </a:r>
                    </a:p>
                    <a:p>
                      <a:endParaRPr lang="en-US" sz="1200" b="1">
                        <a:solidFill>
                          <a:schemeClr val="accent6">
                            <a:lumMod val="76000"/>
                          </a:schemeClr>
                        </a:solidFill>
                      </a:endParaRPr>
                    </a:p>
                  </a:txBody>
                  <a:tcPr/>
                </a:tc>
                <a:tc>
                  <a:txBody>
                    <a:bodyPr/>
                    <a:lstStyle/>
                    <a:p>
                      <a:endParaRPr lang="en-US" sz="1200"/>
                    </a:p>
                  </a:txBody>
                  <a:tcPr/>
                </a:tc>
                <a:tc>
                  <a:txBody>
                    <a:bodyPr/>
                    <a:lstStyle/>
                    <a:p>
                      <a:endParaRPr lang="en-US" sz="1200"/>
                    </a:p>
                  </a:txBody>
                  <a:tcPr/>
                </a:tc>
                <a:tc>
                  <a:txBody>
                    <a:bodyPr/>
                    <a:lstStyle/>
                    <a:p>
                      <a:endParaRPr lang="en-US" sz="1200"/>
                    </a:p>
                  </a:txBody>
                  <a:tcPr/>
                </a:tc>
                <a:extLst>
                  <a:ext uri="{0D108BD9-81ED-4DB2-BD59-A6C34878D82A}">
                    <a16:rowId xmlns:a16="http://schemas.microsoft.com/office/drawing/2014/main" val="2326448232"/>
                  </a:ext>
                </a:extLst>
              </a:tr>
              <a:tr h="266993">
                <a:tc>
                  <a:txBody>
                    <a:bodyPr/>
                    <a:lstStyle/>
                    <a:p>
                      <a:r>
                        <a:rPr lang="en-US" sz="1200"/>
                        <a:t>Convective available potential energy</a:t>
                      </a:r>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r>
                        <a:rPr lang="en-US" sz="1200" b="1">
                          <a:solidFill>
                            <a:schemeClr val="accent6">
                              <a:lumMod val="76000"/>
                            </a:schemeClr>
                          </a:solidFill>
                        </a:rPr>
                        <a:t>X</a:t>
                      </a:r>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extLst>
                  <a:ext uri="{0D108BD9-81ED-4DB2-BD59-A6C34878D82A}">
                    <a16:rowId xmlns:a16="http://schemas.microsoft.com/office/drawing/2014/main" val="426599909"/>
                  </a:ext>
                </a:extLst>
              </a:tr>
              <a:tr h="266993">
                <a:tc>
                  <a:txBody>
                    <a:bodyPr/>
                    <a:lstStyle/>
                    <a:p>
                      <a:r>
                        <a:rPr lang="en-US" sz="1200"/>
                        <a:t>Geopotential heights</a:t>
                      </a:r>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r>
                        <a:rPr lang="en-US" sz="1200"/>
                        <a:t>X</a:t>
                      </a:r>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r>
                        <a:rPr lang="en-US" sz="1200"/>
                        <a:t>X</a:t>
                      </a:r>
                    </a:p>
                  </a:txBody>
                  <a:tcPr/>
                </a:tc>
                <a:tc>
                  <a:txBody>
                    <a:bodyPr/>
                    <a:lstStyle/>
                    <a:p>
                      <a:r>
                        <a:rPr lang="en-US" sz="1200" b="1">
                          <a:solidFill>
                            <a:schemeClr val="accent6">
                              <a:lumMod val="76000"/>
                            </a:schemeClr>
                          </a:solidFill>
                        </a:rPr>
                        <a:t>X</a:t>
                      </a:r>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extLst>
                  <a:ext uri="{0D108BD9-81ED-4DB2-BD59-A6C34878D82A}">
                    <a16:rowId xmlns:a16="http://schemas.microsoft.com/office/drawing/2014/main" val="2741583115"/>
                  </a:ext>
                </a:extLst>
              </a:tr>
              <a:tr h="444988">
                <a:tc>
                  <a:txBody>
                    <a:bodyPr/>
                    <a:lstStyle/>
                    <a:p>
                      <a:r>
                        <a:rPr lang="en-US" sz="1200"/>
                        <a:t>Mean sea level pressure</a:t>
                      </a:r>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r>
                        <a:rPr lang="en-US" sz="1200" b="1">
                          <a:solidFill>
                            <a:schemeClr val="accent6">
                              <a:lumMod val="76000"/>
                            </a:schemeClr>
                          </a:solidFill>
                        </a:rPr>
                        <a:t>X</a:t>
                      </a:r>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extLst>
                  <a:ext uri="{0D108BD9-81ED-4DB2-BD59-A6C34878D82A}">
                    <a16:rowId xmlns:a16="http://schemas.microsoft.com/office/drawing/2014/main" val="46938717"/>
                  </a:ext>
                </a:extLst>
              </a:tr>
              <a:tr h="266993">
                <a:tc>
                  <a:txBody>
                    <a:bodyPr/>
                    <a:lstStyle/>
                    <a:p>
                      <a:r>
                        <a:rPr lang="en-US" sz="1200"/>
                        <a:t>Discrete storm tracks</a:t>
                      </a:r>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endParaRPr lang="en-US" sz="1200"/>
                    </a:p>
                  </a:txBody>
                  <a:tcPr/>
                </a:tc>
                <a:tc>
                  <a:txBody>
                    <a:bodyPr/>
                    <a:lstStyle/>
                    <a:p>
                      <a:r>
                        <a:rPr lang="en-US" sz="1200"/>
                        <a:t>X</a:t>
                      </a:r>
                    </a:p>
                  </a:txBody>
                  <a:tcPr/>
                </a:tc>
                <a:tc>
                  <a:txBody>
                    <a:bodyPr/>
                    <a:lstStyle/>
                    <a:p>
                      <a:r>
                        <a:rPr lang="en-US" sz="1200" b="1">
                          <a:solidFill>
                            <a:schemeClr val="accent6">
                              <a:lumMod val="76000"/>
                            </a:schemeClr>
                          </a:solidFill>
                        </a:rPr>
                        <a:t>X</a:t>
                      </a:r>
                    </a:p>
                  </a:txBody>
                  <a:tcPr/>
                </a:tc>
                <a:tc>
                  <a:txBody>
                    <a:bodyPr/>
                    <a:lstStyle/>
                    <a:p>
                      <a:r>
                        <a:rPr lang="en-US" sz="1200" dirty="0"/>
                        <a:t>X</a:t>
                      </a:r>
                    </a:p>
                  </a:txBody>
                  <a:tcPr/>
                </a:tc>
                <a:extLst>
                  <a:ext uri="{0D108BD9-81ED-4DB2-BD59-A6C34878D82A}">
                    <a16:rowId xmlns:a16="http://schemas.microsoft.com/office/drawing/2014/main" val="484516735"/>
                  </a:ext>
                </a:extLst>
              </a:tr>
            </a:tbl>
          </a:graphicData>
        </a:graphic>
      </p:graphicFrame>
      <p:sp>
        <p:nvSpPr>
          <p:cNvPr id="6" name="TextBox 5">
            <a:extLst>
              <a:ext uri="{FF2B5EF4-FFF2-40B4-BE49-F238E27FC236}">
                <a16:creationId xmlns:a16="http://schemas.microsoft.com/office/drawing/2014/main" id="{606603B9-114F-DE22-9B6C-34861AB0EFBE}"/>
              </a:ext>
            </a:extLst>
          </p:cNvPr>
          <p:cNvSpPr txBox="1"/>
          <p:nvPr/>
        </p:nvSpPr>
        <p:spPr>
          <a:xfrm>
            <a:off x="19046" y="1714626"/>
            <a:ext cx="7211919" cy="369332"/>
          </a:xfrm>
          <a:prstGeom prst="rect">
            <a:avLst/>
          </a:prstGeom>
          <a:noFill/>
        </p:spPr>
        <p:txBody>
          <a:bodyPr wrap="square" lIns="91440" tIns="45720" rIns="91440" bIns="45720" rtlCol="0" anchor="t">
            <a:spAutoFit/>
          </a:bodyPr>
          <a:lstStyle/>
          <a:p>
            <a:r>
              <a:rPr lang="en-US"/>
              <a:t>Meteorological data considered and selected (green bolded) for use</a:t>
            </a:r>
          </a:p>
        </p:txBody>
      </p:sp>
      <p:sp>
        <p:nvSpPr>
          <p:cNvPr id="7" name="TextBox 6">
            <a:extLst>
              <a:ext uri="{FF2B5EF4-FFF2-40B4-BE49-F238E27FC236}">
                <a16:creationId xmlns:a16="http://schemas.microsoft.com/office/drawing/2014/main" id="{0709D511-B9FE-1DD1-DC4C-49CCE1FE7B44}"/>
              </a:ext>
            </a:extLst>
          </p:cNvPr>
          <p:cNvSpPr txBox="1"/>
          <p:nvPr/>
        </p:nvSpPr>
        <p:spPr>
          <a:xfrm>
            <a:off x="174985" y="5699785"/>
            <a:ext cx="10927630" cy="954107"/>
          </a:xfrm>
          <a:prstGeom prst="rect">
            <a:avLst/>
          </a:prstGeom>
          <a:noFill/>
        </p:spPr>
        <p:txBody>
          <a:bodyPr wrap="square" rtlCol="0">
            <a:spAutoFit/>
          </a:bodyPr>
          <a:lstStyle/>
          <a:p>
            <a:r>
              <a:rPr lang="en-US" sz="1400"/>
              <a:t>Precipitation is not featured in the table because 27 datasets were considered.</a:t>
            </a:r>
          </a:p>
          <a:p>
            <a:r>
              <a:rPr lang="en-US" sz="1400"/>
              <a:t>Datasets also considered for atmospheric rivers include NCEP-NCAR reanalysis, NOAA Extended Reconstructed SST, ERA-Interim, CESM-LENS, and NARR methodology from Su and Smith, 2021.</a:t>
            </a:r>
          </a:p>
          <a:p>
            <a:r>
              <a:rPr lang="en-US" sz="1400"/>
              <a:t>Datasets also considered for geopotential heights include NCEP/NCAR, CFS-R, and NARR.</a:t>
            </a:r>
          </a:p>
        </p:txBody>
      </p:sp>
    </p:spTree>
    <p:extLst>
      <p:ext uri="{BB962C8B-B14F-4D97-AF65-F5344CB8AC3E}">
        <p14:creationId xmlns:p14="http://schemas.microsoft.com/office/powerpoint/2010/main" val="3246867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ECABFC4D-BC7C-BB4C-A3B0-81189D58141F}"/>
              </a:ext>
            </a:extLst>
          </p:cNvPr>
          <p:cNvSpPr/>
          <p:nvPr/>
        </p:nvSpPr>
        <p:spPr>
          <a:xfrm>
            <a:off x="-1" y="5393377"/>
            <a:ext cx="4031672" cy="14586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B7D79BDD-83A0-680F-8BF6-486CE353FE0E}"/>
              </a:ext>
            </a:extLst>
          </p:cNvPr>
          <p:cNvSpPr>
            <a:spLocks noGrp="1"/>
          </p:cNvSpPr>
          <p:nvPr>
            <p:ph type="title"/>
          </p:nvPr>
        </p:nvSpPr>
        <p:spPr>
          <a:xfrm>
            <a:off x="838200" y="365125"/>
            <a:ext cx="10515600" cy="1325563"/>
          </a:xfrm>
          <a:solidFill>
            <a:schemeClr val="accent1">
              <a:lumMod val="40000"/>
              <a:lumOff val="60000"/>
            </a:schemeClr>
          </a:solidFill>
        </p:spPr>
        <p:txBody>
          <a:bodyPr/>
          <a:lstStyle/>
          <a:p>
            <a:r>
              <a:rPr lang="en-US">
                <a:ea typeface="Calibri Light"/>
                <a:cs typeface="Calibri Light"/>
              </a:rPr>
              <a:t>Dataset selection</a:t>
            </a:r>
          </a:p>
        </p:txBody>
      </p:sp>
      <p:sp>
        <p:nvSpPr>
          <p:cNvPr id="20" name="TextBox 19">
            <a:extLst>
              <a:ext uri="{FF2B5EF4-FFF2-40B4-BE49-F238E27FC236}">
                <a16:creationId xmlns:a16="http://schemas.microsoft.com/office/drawing/2014/main" id="{2465A9C8-BE15-0D96-F592-64D0CDFCAC6F}"/>
              </a:ext>
            </a:extLst>
          </p:cNvPr>
          <p:cNvSpPr txBox="1"/>
          <p:nvPr/>
        </p:nvSpPr>
        <p:spPr>
          <a:xfrm>
            <a:off x="6092574" y="1735778"/>
            <a:ext cx="6099425" cy="400110"/>
          </a:xfrm>
          <a:prstGeom prst="rect">
            <a:avLst/>
          </a:prstGeom>
          <a:noFill/>
        </p:spPr>
        <p:txBody>
          <a:bodyPr wrap="square" rtlCol="0">
            <a:spAutoFit/>
          </a:bodyPr>
          <a:lstStyle/>
          <a:p>
            <a:pPr algn="ctr"/>
            <a:r>
              <a:rPr lang="en-US" sz="2000" b="1"/>
              <a:t>Snow Water Equivalent</a:t>
            </a:r>
          </a:p>
        </p:txBody>
      </p:sp>
      <p:sp>
        <p:nvSpPr>
          <p:cNvPr id="26" name="TextBox 25">
            <a:extLst>
              <a:ext uri="{FF2B5EF4-FFF2-40B4-BE49-F238E27FC236}">
                <a16:creationId xmlns:a16="http://schemas.microsoft.com/office/drawing/2014/main" id="{A61CAEA8-26E8-21DF-9A49-BE8F9CBED0A9}"/>
              </a:ext>
            </a:extLst>
          </p:cNvPr>
          <p:cNvSpPr txBox="1"/>
          <p:nvPr/>
        </p:nvSpPr>
        <p:spPr>
          <a:xfrm>
            <a:off x="-1" y="1733914"/>
            <a:ext cx="6102849" cy="400110"/>
          </a:xfrm>
          <a:prstGeom prst="rect">
            <a:avLst/>
          </a:prstGeom>
          <a:noFill/>
        </p:spPr>
        <p:txBody>
          <a:bodyPr wrap="square" rtlCol="0">
            <a:spAutoFit/>
          </a:bodyPr>
          <a:lstStyle/>
          <a:p>
            <a:pPr algn="ctr"/>
            <a:r>
              <a:rPr lang="en-US" sz="2000" b="1"/>
              <a:t>Temperature</a:t>
            </a:r>
          </a:p>
        </p:txBody>
      </p:sp>
      <p:grpSp>
        <p:nvGrpSpPr>
          <p:cNvPr id="39" name="Group 38">
            <a:extLst>
              <a:ext uri="{FF2B5EF4-FFF2-40B4-BE49-F238E27FC236}">
                <a16:creationId xmlns:a16="http://schemas.microsoft.com/office/drawing/2014/main" id="{AFA0E931-98DF-7C80-5574-4B3B9F2D9484}"/>
              </a:ext>
            </a:extLst>
          </p:cNvPr>
          <p:cNvGrpSpPr/>
          <p:nvPr/>
        </p:nvGrpSpPr>
        <p:grpSpPr>
          <a:xfrm>
            <a:off x="804990" y="2109357"/>
            <a:ext cx="4881283" cy="4748423"/>
            <a:chOff x="160458" y="2109577"/>
            <a:chExt cx="4881283" cy="4748423"/>
          </a:xfrm>
        </p:grpSpPr>
        <p:grpSp>
          <p:nvGrpSpPr>
            <p:cNvPr id="38" name="Group 37">
              <a:extLst>
                <a:ext uri="{FF2B5EF4-FFF2-40B4-BE49-F238E27FC236}">
                  <a16:creationId xmlns:a16="http://schemas.microsoft.com/office/drawing/2014/main" id="{F4C22404-0C79-C04A-E7E5-7F0476DBE496}"/>
                </a:ext>
              </a:extLst>
            </p:cNvPr>
            <p:cNvGrpSpPr/>
            <p:nvPr/>
          </p:nvGrpSpPr>
          <p:grpSpPr>
            <a:xfrm>
              <a:off x="160458" y="2109577"/>
              <a:ext cx="4881283" cy="4748423"/>
              <a:chOff x="2770094" y="2109577"/>
              <a:chExt cx="4881283" cy="4748423"/>
            </a:xfrm>
          </p:grpSpPr>
          <p:pic>
            <p:nvPicPr>
              <p:cNvPr id="22" name="Picture 21" descr="Chart&#10;&#10;Description automatically generated">
                <a:extLst>
                  <a:ext uri="{FF2B5EF4-FFF2-40B4-BE49-F238E27FC236}">
                    <a16:creationId xmlns:a16="http://schemas.microsoft.com/office/drawing/2014/main" id="{3012C98D-9670-48DA-316C-536D46DAD8B6}"/>
                  </a:ext>
                </a:extLst>
              </p:cNvPr>
              <p:cNvPicPr>
                <a:picLocks noChangeAspect="1"/>
              </p:cNvPicPr>
              <p:nvPr/>
            </p:nvPicPr>
            <p:blipFill rotWithShape="1">
              <a:blip r:embed="rId3">
                <a:extLst>
                  <a:ext uri="{28A0092B-C50C-407E-A947-70E740481C1C}">
                    <a14:useLocalDpi xmlns:a14="http://schemas.microsoft.com/office/drawing/2010/main" val="0"/>
                  </a:ext>
                </a:extLst>
              </a:blip>
              <a:srcRect r="24689"/>
              <a:stretch/>
            </p:blipFill>
            <p:spPr>
              <a:xfrm>
                <a:off x="2770094" y="2109577"/>
                <a:ext cx="4450977" cy="4748423"/>
              </a:xfrm>
              <a:prstGeom prst="rect">
                <a:avLst/>
              </a:prstGeom>
            </p:spPr>
          </p:pic>
          <p:sp>
            <p:nvSpPr>
              <p:cNvPr id="27" name="Rectangle 26">
                <a:extLst>
                  <a:ext uri="{FF2B5EF4-FFF2-40B4-BE49-F238E27FC236}">
                    <a16:creationId xmlns:a16="http://schemas.microsoft.com/office/drawing/2014/main" id="{852A6C3B-D202-168E-FD83-C6C9CFE52188}"/>
                  </a:ext>
                </a:extLst>
              </p:cNvPr>
              <p:cNvSpPr/>
              <p:nvPr/>
            </p:nvSpPr>
            <p:spPr>
              <a:xfrm>
                <a:off x="3106270" y="5082989"/>
                <a:ext cx="4128248" cy="645459"/>
              </a:xfrm>
              <a:prstGeom prst="rect">
                <a:avLst/>
              </a:prstGeom>
              <a:noFill/>
              <a:ln w="38100">
                <a:solidFill>
                  <a:srgbClr val="0061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8" name="Rectangle 27">
                <a:extLst>
                  <a:ext uri="{FF2B5EF4-FFF2-40B4-BE49-F238E27FC236}">
                    <a16:creationId xmlns:a16="http://schemas.microsoft.com/office/drawing/2014/main" id="{BA286543-4460-3CE9-DB18-44675AFC532A}"/>
                  </a:ext>
                </a:extLst>
              </p:cNvPr>
              <p:cNvSpPr/>
              <p:nvPr/>
            </p:nvSpPr>
            <p:spPr>
              <a:xfrm>
                <a:off x="3100479" y="5732930"/>
                <a:ext cx="4128248" cy="645459"/>
              </a:xfrm>
              <a:prstGeom prst="rect">
                <a:avLst/>
              </a:prstGeom>
              <a:noFill/>
              <a:ln w="38100">
                <a:solidFill>
                  <a:srgbClr val="0061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29" name="Rectangle 28">
                <a:extLst>
                  <a:ext uri="{FF2B5EF4-FFF2-40B4-BE49-F238E27FC236}">
                    <a16:creationId xmlns:a16="http://schemas.microsoft.com/office/drawing/2014/main" id="{6F7E6B43-F0E1-81BC-45B9-BE9F58B8928D}"/>
                  </a:ext>
                </a:extLst>
              </p:cNvPr>
              <p:cNvSpPr/>
              <p:nvPr/>
            </p:nvSpPr>
            <p:spPr>
              <a:xfrm>
                <a:off x="3106270" y="3630707"/>
                <a:ext cx="4128248" cy="1452281"/>
              </a:xfrm>
              <a:prstGeom prst="rect">
                <a:avLst/>
              </a:prstGeom>
              <a:noFill/>
              <a:ln w="38100">
                <a:solidFill>
                  <a:srgbClr val="0061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30" name="TextBox 29">
                <a:extLst>
                  <a:ext uri="{FF2B5EF4-FFF2-40B4-BE49-F238E27FC236}">
                    <a16:creationId xmlns:a16="http://schemas.microsoft.com/office/drawing/2014/main" id="{3BEF3133-8F3A-10B2-42C9-F716FA9AC747}"/>
                  </a:ext>
                </a:extLst>
              </p:cNvPr>
              <p:cNvSpPr txBox="1"/>
              <p:nvPr/>
            </p:nvSpPr>
            <p:spPr>
              <a:xfrm>
                <a:off x="3630706" y="5091952"/>
                <a:ext cx="4020671" cy="369332"/>
              </a:xfrm>
              <a:prstGeom prst="rect">
                <a:avLst/>
              </a:prstGeom>
              <a:noFill/>
            </p:spPr>
            <p:txBody>
              <a:bodyPr wrap="square" rtlCol="0">
                <a:spAutoFit/>
              </a:bodyPr>
              <a:lstStyle/>
              <a:p>
                <a:r>
                  <a:rPr lang="en-US" b="1"/>
                  <a:t>1</a:t>
                </a:r>
                <a:r>
                  <a:rPr lang="en-US"/>
                  <a:t>. AORC: 1979-present</a:t>
                </a:r>
              </a:p>
            </p:txBody>
          </p:sp>
          <p:sp>
            <p:nvSpPr>
              <p:cNvPr id="31" name="TextBox 30">
                <a:extLst>
                  <a:ext uri="{FF2B5EF4-FFF2-40B4-BE49-F238E27FC236}">
                    <a16:creationId xmlns:a16="http://schemas.microsoft.com/office/drawing/2014/main" id="{CD396B00-F77C-D082-B27A-79957583806F}"/>
                  </a:ext>
                </a:extLst>
              </p:cNvPr>
              <p:cNvSpPr txBox="1"/>
              <p:nvPr/>
            </p:nvSpPr>
            <p:spPr>
              <a:xfrm>
                <a:off x="3630706" y="5714999"/>
                <a:ext cx="3944471" cy="369332"/>
              </a:xfrm>
              <a:prstGeom prst="rect">
                <a:avLst/>
              </a:prstGeom>
              <a:noFill/>
            </p:spPr>
            <p:txBody>
              <a:bodyPr wrap="square" lIns="91440" tIns="45720" rIns="91440" bIns="45720" rtlCol="0" anchor="t">
                <a:spAutoFit/>
              </a:bodyPr>
              <a:lstStyle/>
              <a:p>
                <a:r>
                  <a:rPr lang="en-US" b="1"/>
                  <a:t>3</a:t>
                </a:r>
                <a:r>
                  <a:rPr lang="en-US"/>
                  <a:t>. 20CRV3: 1836–1915 </a:t>
                </a:r>
              </a:p>
            </p:txBody>
          </p:sp>
          <p:sp>
            <p:nvSpPr>
              <p:cNvPr id="32" name="TextBox 31">
                <a:extLst>
                  <a:ext uri="{FF2B5EF4-FFF2-40B4-BE49-F238E27FC236}">
                    <a16:creationId xmlns:a16="http://schemas.microsoft.com/office/drawing/2014/main" id="{9B4176CE-1621-63A9-B377-3D89CDBC33C4}"/>
                  </a:ext>
                </a:extLst>
              </p:cNvPr>
              <p:cNvSpPr txBox="1"/>
              <p:nvPr/>
            </p:nvSpPr>
            <p:spPr>
              <a:xfrm>
                <a:off x="3621742" y="4141693"/>
                <a:ext cx="4020671" cy="369332"/>
              </a:xfrm>
              <a:prstGeom prst="rect">
                <a:avLst/>
              </a:prstGeom>
              <a:noFill/>
            </p:spPr>
            <p:txBody>
              <a:bodyPr wrap="square" lIns="91440" tIns="45720" rIns="91440" bIns="45720" rtlCol="0" anchor="t">
                <a:spAutoFit/>
              </a:bodyPr>
              <a:lstStyle/>
              <a:p>
                <a:r>
                  <a:rPr lang="en-US" b="1"/>
                  <a:t>2</a:t>
                </a:r>
                <a:r>
                  <a:rPr lang="en-US"/>
                  <a:t>. PRISM &amp; </a:t>
                </a:r>
                <a:r>
                  <a:rPr lang="en-US" err="1"/>
                  <a:t>Livneh</a:t>
                </a:r>
                <a:r>
                  <a:rPr lang="en-US"/>
                  <a:t>: 1895–1979  </a:t>
                </a:r>
              </a:p>
            </p:txBody>
          </p:sp>
        </p:grpSp>
        <p:pic>
          <p:nvPicPr>
            <p:cNvPr id="33" name="Picture 32" descr="Chart&#10;&#10;Description automatically generated">
              <a:extLst>
                <a:ext uri="{FF2B5EF4-FFF2-40B4-BE49-F238E27FC236}">
                  <a16:creationId xmlns:a16="http://schemas.microsoft.com/office/drawing/2014/main" id="{32D6424E-5ECD-3E29-F7CD-53CE8DD4B254}"/>
                </a:ext>
              </a:extLst>
            </p:cNvPr>
            <p:cNvPicPr>
              <a:picLocks noChangeAspect="1"/>
            </p:cNvPicPr>
            <p:nvPr/>
          </p:nvPicPr>
          <p:blipFill rotWithShape="1">
            <a:blip r:embed="rId3">
              <a:extLst>
                <a:ext uri="{28A0092B-C50C-407E-A947-70E740481C1C}">
                  <a14:useLocalDpi xmlns:a14="http://schemas.microsoft.com/office/drawing/2010/main" val="0"/>
                </a:ext>
              </a:extLst>
            </a:blip>
            <a:srcRect l="75369" t="40859" r="1046" b="47457"/>
            <a:stretch/>
          </p:blipFill>
          <p:spPr>
            <a:xfrm>
              <a:off x="1140431" y="2291137"/>
              <a:ext cx="1393912" cy="554805"/>
            </a:xfrm>
            <a:prstGeom prst="rect">
              <a:avLst/>
            </a:prstGeom>
            <a:ln>
              <a:solidFill>
                <a:schemeClr val="tx1"/>
              </a:solidFill>
            </a:ln>
          </p:spPr>
        </p:pic>
      </p:grpSp>
      <p:grpSp>
        <p:nvGrpSpPr>
          <p:cNvPr id="42" name="Group 41">
            <a:extLst>
              <a:ext uri="{FF2B5EF4-FFF2-40B4-BE49-F238E27FC236}">
                <a16:creationId xmlns:a16="http://schemas.microsoft.com/office/drawing/2014/main" id="{312CF41C-2004-DFAC-F2BE-4680437BA455}"/>
              </a:ext>
            </a:extLst>
          </p:cNvPr>
          <p:cNvGrpSpPr/>
          <p:nvPr/>
        </p:nvGrpSpPr>
        <p:grpSpPr>
          <a:xfrm>
            <a:off x="6491263" y="2109136"/>
            <a:ext cx="4895747" cy="4748864"/>
            <a:chOff x="6491263" y="2109136"/>
            <a:chExt cx="4895747" cy="4748864"/>
          </a:xfrm>
        </p:grpSpPr>
        <p:pic>
          <p:nvPicPr>
            <p:cNvPr id="7" name="Picture 6" descr="Chart, bar chart&#10;&#10;Description automatically generated">
              <a:extLst>
                <a:ext uri="{FF2B5EF4-FFF2-40B4-BE49-F238E27FC236}">
                  <a16:creationId xmlns:a16="http://schemas.microsoft.com/office/drawing/2014/main" id="{448B9229-4CF7-E4AD-DAD2-B0984DCC92D8}"/>
                </a:ext>
              </a:extLst>
            </p:cNvPr>
            <p:cNvPicPr>
              <a:picLocks noChangeAspect="1"/>
            </p:cNvPicPr>
            <p:nvPr/>
          </p:nvPicPr>
          <p:blipFill rotWithShape="1">
            <a:blip r:embed="rId4">
              <a:extLst>
                <a:ext uri="{28A0092B-C50C-407E-A947-70E740481C1C}">
                  <a14:useLocalDpi xmlns:a14="http://schemas.microsoft.com/office/drawing/2010/main" val="0"/>
                </a:ext>
              </a:extLst>
            </a:blip>
            <a:srcRect r="21585"/>
            <a:stretch/>
          </p:blipFill>
          <p:spPr>
            <a:xfrm>
              <a:off x="6491263" y="2109136"/>
              <a:ext cx="4868853" cy="4748864"/>
            </a:xfrm>
            <a:prstGeom prst="rect">
              <a:avLst/>
            </a:prstGeom>
          </p:spPr>
        </p:pic>
        <p:sp>
          <p:nvSpPr>
            <p:cNvPr id="11" name="Rectangle 10">
              <a:extLst>
                <a:ext uri="{FF2B5EF4-FFF2-40B4-BE49-F238E27FC236}">
                  <a16:creationId xmlns:a16="http://schemas.microsoft.com/office/drawing/2014/main" id="{E7506DDF-397C-BE6C-3CF6-1A95BDC3ED00}"/>
                </a:ext>
              </a:extLst>
            </p:cNvPr>
            <p:cNvSpPr/>
            <p:nvPr/>
          </p:nvSpPr>
          <p:spPr>
            <a:xfrm>
              <a:off x="6788115" y="5679142"/>
              <a:ext cx="4572000" cy="645459"/>
            </a:xfrm>
            <a:prstGeom prst="rect">
              <a:avLst/>
            </a:prstGeom>
            <a:noFill/>
            <a:ln w="38100">
              <a:solidFill>
                <a:srgbClr val="0061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411033D-D77F-A152-E218-A806DAF17EDD}"/>
                </a:ext>
              </a:extLst>
            </p:cNvPr>
            <p:cNvSpPr/>
            <p:nvPr/>
          </p:nvSpPr>
          <p:spPr>
            <a:xfrm>
              <a:off x="6815009" y="2200836"/>
              <a:ext cx="4572000" cy="645459"/>
            </a:xfrm>
            <a:prstGeom prst="rect">
              <a:avLst/>
            </a:prstGeom>
            <a:noFill/>
            <a:ln w="38100">
              <a:solidFill>
                <a:srgbClr val="0061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9374435-909D-DD78-265C-5ABB333B54FA}"/>
                </a:ext>
              </a:extLst>
            </p:cNvPr>
            <p:cNvSpPr/>
            <p:nvPr/>
          </p:nvSpPr>
          <p:spPr>
            <a:xfrm>
              <a:off x="6788115" y="5031819"/>
              <a:ext cx="4572000" cy="645459"/>
            </a:xfrm>
            <a:prstGeom prst="rect">
              <a:avLst/>
            </a:prstGeom>
            <a:noFill/>
            <a:ln w="38100">
              <a:solidFill>
                <a:srgbClr val="0061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362BAC8-974A-87CC-1B95-4FA77CE7B31A}"/>
                </a:ext>
              </a:extLst>
            </p:cNvPr>
            <p:cNvSpPr/>
            <p:nvPr/>
          </p:nvSpPr>
          <p:spPr>
            <a:xfrm>
              <a:off x="6815010" y="2849467"/>
              <a:ext cx="4572000" cy="645459"/>
            </a:xfrm>
            <a:prstGeom prst="rect">
              <a:avLst/>
            </a:prstGeom>
            <a:noFill/>
            <a:ln w="38100">
              <a:solidFill>
                <a:srgbClr val="0061A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F3A2EB4-26A6-A5A9-CE4B-0E1F2CA80F54}"/>
                </a:ext>
              </a:extLst>
            </p:cNvPr>
            <p:cNvSpPr txBox="1"/>
            <p:nvPr/>
          </p:nvSpPr>
          <p:spPr>
            <a:xfrm>
              <a:off x="7339445" y="2891117"/>
              <a:ext cx="4047565" cy="369332"/>
            </a:xfrm>
            <a:prstGeom prst="rect">
              <a:avLst/>
            </a:prstGeom>
            <a:noFill/>
          </p:spPr>
          <p:txBody>
            <a:bodyPr wrap="square" rtlCol="0">
              <a:spAutoFit/>
            </a:bodyPr>
            <a:lstStyle/>
            <a:p>
              <a:r>
                <a:rPr lang="en-US" b="1"/>
                <a:t>1</a:t>
              </a:r>
              <a:r>
                <a:rPr lang="en-US"/>
                <a:t>. SNODAS: 2003-present</a:t>
              </a:r>
            </a:p>
          </p:txBody>
        </p:sp>
        <p:sp>
          <p:nvSpPr>
            <p:cNvPr id="16" name="TextBox 15">
              <a:extLst>
                <a:ext uri="{FF2B5EF4-FFF2-40B4-BE49-F238E27FC236}">
                  <a16:creationId xmlns:a16="http://schemas.microsoft.com/office/drawing/2014/main" id="{EFA22B63-3220-66A8-95BA-7B730F1BD6C8}"/>
                </a:ext>
              </a:extLst>
            </p:cNvPr>
            <p:cNvSpPr txBox="1"/>
            <p:nvPr/>
          </p:nvSpPr>
          <p:spPr>
            <a:xfrm>
              <a:off x="7339445" y="2223247"/>
              <a:ext cx="4047565" cy="369332"/>
            </a:xfrm>
            <a:prstGeom prst="rect">
              <a:avLst/>
            </a:prstGeom>
            <a:noFill/>
          </p:spPr>
          <p:txBody>
            <a:bodyPr wrap="square" rtlCol="0">
              <a:spAutoFit/>
            </a:bodyPr>
            <a:lstStyle/>
            <a:p>
              <a:r>
                <a:rPr lang="en-US" b="1"/>
                <a:t>2</a:t>
              </a:r>
              <a:r>
                <a:rPr lang="en-US"/>
                <a:t>. UA: 1981-2003</a:t>
              </a:r>
            </a:p>
          </p:txBody>
        </p:sp>
        <p:sp>
          <p:nvSpPr>
            <p:cNvPr id="17" name="TextBox 16">
              <a:extLst>
                <a:ext uri="{FF2B5EF4-FFF2-40B4-BE49-F238E27FC236}">
                  <a16:creationId xmlns:a16="http://schemas.microsoft.com/office/drawing/2014/main" id="{39CAA723-4727-1DAB-6C38-C1F4559F7796}"/>
                </a:ext>
              </a:extLst>
            </p:cNvPr>
            <p:cNvSpPr txBox="1"/>
            <p:nvPr/>
          </p:nvSpPr>
          <p:spPr>
            <a:xfrm>
              <a:off x="7352893" y="5033682"/>
              <a:ext cx="4020671" cy="369332"/>
            </a:xfrm>
            <a:prstGeom prst="rect">
              <a:avLst/>
            </a:prstGeom>
            <a:noFill/>
          </p:spPr>
          <p:txBody>
            <a:bodyPr wrap="square" rtlCol="0">
              <a:spAutoFit/>
            </a:bodyPr>
            <a:lstStyle/>
            <a:p>
              <a:r>
                <a:rPr lang="en-US" b="1"/>
                <a:t>3</a:t>
              </a:r>
              <a:r>
                <a:rPr lang="en-US"/>
                <a:t>. Livneh: 1915-1981</a:t>
              </a:r>
            </a:p>
          </p:txBody>
        </p:sp>
        <p:sp>
          <p:nvSpPr>
            <p:cNvPr id="18" name="TextBox 17">
              <a:extLst>
                <a:ext uri="{FF2B5EF4-FFF2-40B4-BE49-F238E27FC236}">
                  <a16:creationId xmlns:a16="http://schemas.microsoft.com/office/drawing/2014/main" id="{371ACC2E-9E62-1097-BC59-DF677B6DB8FC}"/>
                </a:ext>
              </a:extLst>
            </p:cNvPr>
            <p:cNvSpPr txBox="1"/>
            <p:nvPr/>
          </p:nvSpPr>
          <p:spPr>
            <a:xfrm>
              <a:off x="7339445" y="5679141"/>
              <a:ext cx="3993777" cy="369332"/>
            </a:xfrm>
            <a:prstGeom prst="rect">
              <a:avLst/>
            </a:prstGeom>
            <a:noFill/>
          </p:spPr>
          <p:txBody>
            <a:bodyPr wrap="square" rtlCol="0">
              <a:spAutoFit/>
            </a:bodyPr>
            <a:lstStyle/>
            <a:p>
              <a:r>
                <a:rPr lang="en-US" b="1"/>
                <a:t>4</a:t>
              </a:r>
              <a:r>
                <a:rPr lang="en-US"/>
                <a:t>. 20CRV3: 1836-1915</a:t>
              </a:r>
            </a:p>
          </p:txBody>
        </p:sp>
        <p:pic>
          <p:nvPicPr>
            <p:cNvPr id="34" name="Picture 33" descr="Chart, bar chart&#10;&#10;Description automatically generated">
              <a:extLst>
                <a:ext uri="{FF2B5EF4-FFF2-40B4-BE49-F238E27FC236}">
                  <a16:creationId xmlns:a16="http://schemas.microsoft.com/office/drawing/2014/main" id="{D3F37CAB-7844-CC7A-68C3-EDA029CE9DED}"/>
                </a:ext>
              </a:extLst>
            </p:cNvPr>
            <p:cNvPicPr>
              <a:picLocks noChangeAspect="1"/>
            </p:cNvPicPr>
            <p:nvPr/>
          </p:nvPicPr>
          <p:blipFill rotWithShape="1">
            <a:blip r:embed="rId4">
              <a:extLst>
                <a:ext uri="{28A0092B-C50C-407E-A947-70E740481C1C}">
                  <a14:useLocalDpi xmlns:a14="http://schemas.microsoft.com/office/drawing/2010/main" val="0"/>
                </a:ext>
              </a:extLst>
            </a:blip>
            <a:srcRect l="77882" t="41080" b="47236"/>
            <a:stretch/>
          </p:blipFill>
          <p:spPr>
            <a:xfrm>
              <a:off x="7588997" y="3976099"/>
              <a:ext cx="1373312" cy="554804"/>
            </a:xfrm>
            <a:prstGeom prst="rect">
              <a:avLst/>
            </a:prstGeom>
            <a:ln>
              <a:solidFill>
                <a:schemeClr val="tx1"/>
              </a:solidFill>
            </a:ln>
          </p:spPr>
        </p:pic>
      </p:grpSp>
    </p:spTree>
    <p:extLst>
      <p:ext uri="{BB962C8B-B14F-4D97-AF65-F5344CB8AC3E}">
        <p14:creationId xmlns:p14="http://schemas.microsoft.com/office/powerpoint/2010/main" val="741941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ea typeface="Calibri Light"/>
                <a:cs typeface="Calibri Light"/>
              </a:rPr>
              <a:t>Validation of gridded precipitation data</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pic>
        <p:nvPicPr>
          <p:cNvPr id="13" name="Picture 12" descr="Graphical user interface, application, Excel&#10;&#10;Description automatically generated with medium confidence">
            <a:extLst>
              <a:ext uri="{FF2B5EF4-FFF2-40B4-BE49-F238E27FC236}">
                <a16:creationId xmlns:a16="http://schemas.microsoft.com/office/drawing/2014/main" id="{FFB6410F-8F17-D2E1-53F6-D10CF477D227}"/>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77472" y="1776306"/>
            <a:ext cx="7954625" cy="2371514"/>
          </a:xfrm>
          <a:prstGeom prst="rect">
            <a:avLst/>
          </a:prstGeom>
          <a:ln>
            <a:noFill/>
          </a:ln>
        </p:spPr>
      </p:pic>
      <p:grpSp>
        <p:nvGrpSpPr>
          <p:cNvPr id="3" name="Group 2">
            <a:extLst>
              <a:ext uri="{FF2B5EF4-FFF2-40B4-BE49-F238E27FC236}">
                <a16:creationId xmlns:a16="http://schemas.microsoft.com/office/drawing/2014/main" id="{4C744A9B-73CE-BCF6-9DBC-2FCC2EE86420}"/>
              </a:ext>
            </a:extLst>
          </p:cNvPr>
          <p:cNvGrpSpPr/>
          <p:nvPr/>
        </p:nvGrpSpPr>
        <p:grpSpPr>
          <a:xfrm>
            <a:off x="958561" y="1841523"/>
            <a:ext cx="4508224" cy="2057400"/>
            <a:chOff x="958561" y="1841523"/>
            <a:chExt cx="4508224" cy="2057400"/>
          </a:xfrm>
        </p:grpSpPr>
        <p:sp>
          <p:nvSpPr>
            <p:cNvPr id="14" name="Rectangle 13">
              <a:extLst>
                <a:ext uri="{FF2B5EF4-FFF2-40B4-BE49-F238E27FC236}">
                  <a16:creationId xmlns:a16="http://schemas.microsoft.com/office/drawing/2014/main" id="{A129D6AA-3921-3257-D744-40799AA64937}"/>
                </a:ext>
              </a:extLst>
            </p:cNvPr>
            <p:cNvSpPr/>
            <p:nvPr/>
          </p:nvSpPr>
          <p:spPr>
            <a:xfrm>
              <a:off x="958561" y="1841523"/>
              <a:ext cx="682873" cy="20574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8652869-E312-7D38-F46C-09C85A6AB4EB}"/>
                </a:ext>
              </a:extLst>
            </p:cNvPr>
            <p:cNvSpPr/>
            <p:nvPr/>
          </p:nvSpPr>
          <p:spPr>
            <a:xfrm>
              <a:off x="1856412" y="1841523"/>
              <a:ext cx="632289" cy="20574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2FC427A-6EB0-0A54-15C1-3871DB309395}"/>
                </a:ext>
              </a:extLst>
            </p:cNvPr>
            <p:cNvSpPr/>
            <p:nvPr/>
          </p:nvSpPr>
          <p:spPr>
            <a:xfrm>
              <a:off x="5088674" y="1841523"/>
              <a:ext cx="378111" cy="20574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id="{3E6F20AB-5454-179D-D90E-647E540BD574}"/>
              </a:ext>
            </a:extLst>
          </p:cNvPr>
          <p:cNvGrpSpPr/>
          <p:nvPr/>
        </p:nvGrpSpPr>
        <p:grpSpPr>
          <a:xfrm>
            <a:off x="6891975" y="5256031"/>
            <a:ext cx="5147095" cy="1236844"/>
            <a:chOff x="4674757" y="5085397"/>
            <a:chExt cx="5147095" cy="1236844"/>
          </a:xfrm>
        </p:grpSpPr>
        <p:pic>
          <p:nvPicPr>
            <p:cNvPr id="18" name="Picture 17">
              <a:extLst>
                <a:ext uri="{FF2B5EF4-FFF2-40B4-BE49-F238E27FC236}">
                  <a16:creationId xmlns:a16="http://schemas.microsoft.com/office/drawing/2014/main" id="{AD72CA84-DB93-850A-C483-6F2C17B4C4C0}"/>
                </a:ext>
              </a:extLst>
            </p:cNvPr>
            <p:cNvPicPr>
              <a:picLocks noChangeAspect="1"/>
            </p:cNvPicPr>
            <p:nvPr/>
          </p:nvPicPr>
          <p:blipFill>
            <a:blip r:embed="rId4"/>
            <a:stretch>
              <a:fillRect/>
            </a:stretch>
          </p:blipFill>
          <p:spPr>
            <a:xfrm>
              <a:off x="5125372" y="5085397"/>
              <a:ext cx="4696480" cy="504895"/>
            </a:xfrm>
            <a:prstGeom prst="rect">
              <a:avLst/>
            </a:prstGeom>
          </p:spPr>
        </p:pic>
        <p:cxnSp>
          <p:nvCxnSpPr>
            <p:cNvPr id="22" name="Straight Arrow Connector 21">
              <a:extLst>
                <a:ext uri="{FF2B5EF4-FFF2-40B4-BE49-F238E27FC236}">
                  <a16:creationId xmlns:a16="http://schemas.microsoft.com/office/drawing/2014/main" id="{DA84087F-DC8A-FDFC-1FF1-8C1A5059EAE7}"/>
                </a:ext>
              </a:extLst>
            </p:cNvPr>
            <p:cNvCxnSpPr/>
            <p:nvPr/>
          </p:nvCxnSpPr>
          <p:spPr>
            <a:xfrm flipV="1">
              <a:off x="6554549" y="5470216"/>
              <a:ext cx="121380" cy="2346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92024D0-6A25-EBAD-183C-D8D0EF6C15C1}"/>
                </a:ext>
              </a:extLst>
            </p:cNvPr>
            <p:cNvCxnSpPr/>
            <p:nvPr/>
          </p:nvCxnSpPr>
          <p:spPr>
            <a:xfrm flipV="1">
              <a:off x="7750821" y="5481702"/>
              <a:ext cx="121380" cy="2346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B8E5A007-40CA-DA84-1D93-8C4FC360DF23}"/>
                </a:ext>
              </a:extLst>
            </p:cNvPr>
            <p:cNvCxnSpPr/>
            <p:nvPr/>
          </p:nvCxnSpPr>
          <p:spPr>
            <a:xfrm flipV="1">
              <a:off x="8825713" y="5470215"/>
              <a:ext cx="121380" cy="2346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9480933-BDA9-D71F-C8F3-17FBDC04633F}"/>
                </a:ext>
              </a:extLst>
            </p:cNvPr>
            <p:cNvCxnSpPr/>
            <p:nvPr/>
          </p:nvCxnSpPr>
          <p:spPr>
            <a:xfrm flipV="1">
              <a:off x="5253737" y="5441241"/>
              <a:ext cx="121380" cy="2346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69DC259-ADC1-4A92-ECDA-9474D0E1E779}"/>
                </a:ext>
              </a:extLst>
            </p:cNvPr>
            <p:cNvSpPr txBox="1"/>
            <p:nvPr/>
          </p:nvSpPr>
          <p:spPr>
            <a:xfrm>
              <a:off x="4674757" y="5675910"/>
              <a:ext cx="1279340" cy="646331"/>
            </a:xfrm>
            <a:prstGeom prst="rect">
              <a:avLst/>
            </a:prstGeom>
            <a:noFill/>
          </p:spPr>
          <p:txBody>
            <a:bodyPr wrap="square" rtlCol="0">
              <a:spAutoFit/>
            </a:bodyPr>
            <a:lstStyle/>
            <a:p>
              <a:pPr algn="ctr"/>
              <a:r>
                <a:rPr lang="en-US"/>
                <a:t>Kling-Gupta Efficiency</a:t>
              </a:r>
            </a:p>
          </p:txBody>
        </p:sp>
        <p:sp>
          <p:nvSpPr>
            <p:cNvPr id="27" name="TextBox 26">
              <a:extLst>
                <a:ext uri="{FF2B5EF4-FFF2-40B4-BE49-F238E27FC236}">
                  <a16:creationId xmlns:a16="http://schemas.microsoft.com/office/drawing/2014/main" id="{8CA4582B-7653-1D0D-7101-ED0579F8900E}"/>
                </a:ext>
              </a:extLst>
            </p:cNvPr>
            <p:cNvSpPr txBox="1"/>
            <p:nvPr/>
          </p:nvSpPr>
          <p:spPr>
            <a:xfrm>
              <a:off x="5914879" y="5664423"/>
              <a:ext cx="1279340" cy="369332"/>
            </a:xfrm>
            <a:prstGeom prst="rect">
              <a:avLst/>
            </a:prstGeom>
            <a:noFill/>
          </p:spPr>
          <p:txBody>
            <a:bodyPr wrap="square" rtlCol="0">
              <a:spAutoFit/>
            </a:bodyPr>
            <a:lstStyle/>
            <a:p>
              <a:pPr algn="ctr"/>
              <a:r>
                <a:rPr lang="en-US"/>
                <a:t>Correlation</a:t>
              </a:r>
            </a:p>
          </p:txBody>
        </p:sp>
        <p:sp>
          <p:nvSpPr>
            <p:cNvPr id="28" name="TextBox 27">
              <a:extLst>
                <a:ext uri="{FF2B5EF4-FFF2-40B4-BE49-F238E27FC236}">
                  <a16:creationId xmlns:a16="http://schemas.microsoft.com/office/drawing/2014/main" id="{17844529-59C1-EAE7-38A3-34814F1C26CF}"/>
                </a:ext>
              </a:extLst>
            </p:cNvPr>
            <p:cNvSpPr txBox="1"/>
            <p:nvPr/>
          </p:nvSpPr>
          <p:spPr>
            <a:xfrm>
              <a:off x="7194219" y="5634467"/>
              <a:ext cx="1279340" cy="369332"/>
            </a:xfrm>
            <a:prstGeom prst="rect">
              <a:avLst/>
            </a:prstGeom>
            <a:noFill/>
          </p:spPr>
          <p:txBody>
            <a:bodyPr wrap="square" rtlCol="0">
              <a:spAutoFit/>
            </a:bodyPr>
            <a:lstStyle/>
            <a:p>
              <a:pPr algn="ctr"/>
              <a:r>
                <a:rPr lang="en-US"/>
                <a:t>Bias Ratio</a:t>
              </a:r>
            </a:p>
          </p:txBody>
        </p:sp>
        <p:sp>
          <p:nvSpPr>
            <p:cNvPr id="29" name="TextBox 28">
              <a:extLst>
                <a:ext uri="{FF2B5EF4-FFF2-40B4-BE49-F238E27FC236}">
                  <a16:creationId xmlns:a16="http://schemas.microsoft.com/office/drawing/2014/main" id="{16474D85-DF6F-1DED-60CA-CBC61F41CEF1}"/>
                </a:ext>
              </a:extLst>
            </p:cNvPr>
            <p:cNvSpPr txBox="1"/>
            <p:nvPr/>
          </p:nvSpPr>
          <p:spPr>
            <a:xfrm>
              <a:off x="8310645" y="5634467"/>
              <a:ext cx="1279340" cy="369332"/>
            </a:xfrm>
            <a:prstGeom prst="rect">
              <a:avLst/>
            </a:prstGeom>
            <a:noFill/>
          </p:spPr>
          <p:txBody>
            <a:bodyPr wrap="square" rtlCol="0">
              <a:spAutoFit/>
            </a:bodyPr>
            <a:lstStyle/>
            <a:p>
              <a:pPr algn="ctr"/>
              <a:r>
                <a:rPr lang="en-US" err="1"/>
                <a:t>Stdev</a:t>
              </a:r>
              <a:r>
                <a:rPr lang="en-US"/>
                <a:t> Ratio</a:t>
              </a:r>
            </a:p>
          </p:txBody>
        </p:sp>
      </p:grpSp>
      <p:pic>
        <p:nvPicPr>
          <p:cNvPr id="31" name="Picture 30">
            <a:extLst>
              <a:ext uri="{FF2B5EF4-FFF2-40B4-BE49-F238E27FC236}">
                <a16:creationId xmlns:a16="http://schemas.microsoft.com/office/drawing/2014/main" id="{576B073F-CB33-44E2-47B3-832D61F4FB2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3522"/>
          <a:stretch/>
        </p:blipFill>
        <p:spPr bwMode="auto">
          <a:xfrm>
            <a:off x="8171314" y="1981540"/>
            <a:ext cx="3735377" cy="3230316"/>
          </a:xfrm>
          <a:prstGeom prst="rect">
            <a:avLst/>
          </a:prstGeom>
          <a:noFill/>
          <a:ln>
            <a:noFill/>
          </a:ln>
        </p:spPr>
      </p:pic>
      <p:sp>
        <p:nvSpPr>
          <p:cNvPr id="34" name="Rectangle: Rounded Corners 33">
            <a:extLst>
              <a:ext uri="{FF2B5EF4-FFF2-40B4-BE49-F238E27FC236}">
                <a16:creationId xmlns:a16="http://schemas.microsoft.com/office/drawing/2014/main" id="{379EB10B-5CBC-A73A-B4DD-D2A4AFA3F888}"/>
              </a:ext>
            </a:extLst>
          </p:cNvPr>
          <p:cNvSpPr/>
          <p:nvPr/>
        </p:nvSpPr>
        <p:spPr>
          <a:xfrm rot="2700000">
            <a:off x="10408610" y="2633522"/>
            <a:ext cx="548753" cy="109751"/>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F0693E57-BD5F-44DB-79FE-C884F077398F}"/>
              </a:ext>
            </a:extLst>
          </p:cNvPr>
          <p:cNvSpPr/>
          <p:nvPr/>
        </p:nvSpPr>
        <p:spPr>
          <a:xfrm>
            <a:off x="9624420" y="4989699"/>
            <a:ext cx="784927" cy="17672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60E8FF50-7396-FCD1-CBBB-B044D78A7F03}"/>
              </a:ext>
            </a:extLst>
          </p:cNvPr>
          <p:cNvSpPr/>
          <p:nvPr/>
        </p:nvSpPr>
        <p:spPr>
          <a:xfrm>
            <a:off x="11077730" y="2330507"/>
            <a:ext cx="828807" cy="71209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D9EA7F85-5FBB-9533-3805-737794DEE446}"/>
              </a:ext>
            </a:extLst>
          </p:cNvPr>
          <p:cNvSpPr txBox="1"/>
          <p:nvPr/>
        </p:nvSpPr>
        <p:spPr>
          <a:xfrm>
            <a:off x="268952" y="4229492"/>
            <a:ext cx="6953698" cy="1200329"/>
          </a:xfrm>
          <a:prstGeom prst="rect">
            <a:avLst/>
          </a:prstGeom>
          <a:noFill/>
        </p:spPr>
        <p:txBody>
          <a:bodyPr wrap="none" rtlCol="0">
            <a:spAutoFit/>
          </a:bodyPr>
          <a:lstStyle/>
          <a:p>
            <a:pPr marL="285750" indent="-285750">
              <a:buFont typeface="Arial" panose="020B0604020202020204" pitchFamily="34" charset="0"/>
              <a:buChar char="•"/>
            </a:pPr>
            <a:r>
              <a:rPr lang="en-US"/>
              <a:t>Validated against GHCN-daily station data in each pilot region</a:t>
            </a:r>
          </a:p>
          <a:p>
            <a:pPr marL="742950" lvl="1" indent="-285750">
              <a:buFont typeface="Arial" panose="020B0604020202020204" pitchFamily="34" charset="0"/>
              <a:buChar char="•"/>
            </a:pPr>
            <a:r>
              <a:rPr lang="en-US"/>
              <a:t>Period: 1981–2013</a:t>
            </a:r>
          </a:p>
          <a:p>
            <a:pPr marL="742950" lvl="1" indent="-285750">
              <a:buFont typeface="Arial" panose="020B0604020202020204" pitchFamily="34" charset="0"/>
              <a:buChar char="•"/>
            </a:pPr>
            <a:r>
              <a:rPr lang="en-US"/>
              <a:t>All daily data (annual and by season: winter, spring, summer, fall)</a:t>
            </a:r>
          </a:p>
          <a:p>
            <a:pPr marL="742950" lvl="1" indent="-285750">
              <a:buFont typeface="Arial" panose="020B0604020202020204" pitchFamily="34" charset="0"/>
              <a:buChar char="•"/>
            </a:pPr>
            <a:r>
              <a:rPr lang="en-US"/>
              <a:t>Extremes of 1- to 14-day duration (top ~1% of events)</a:t>
            </a:r>
          </a:p>
        </p:txBody>
      </p:sp>
      <p:cxnSp>
        <p:nvCxnSpPr>
          <p:cNvPr id="39" name="Straight Arrow Connector 38">
            <a:extLst>
              <a:ext uri="{FF2B5EF4-FFF2-40B4-BE49-F238E27FC236}">
                <a16:creationId xmlns:a16="http://schemas.microsoft.com/office/drawing/2014/main" id="{0951427B-1208-5F2F-D214-E800D94A9647}"/>
              </a:ext>
            </a:extLst>
          </p:cNvPr>
          <p:cNvCxnSpPr>
            <a:cxnSpLocks/>
          </p:cNvCxnSpPr>
          <p:nvPr/>
        </p:nvCxnSpPr>
        <p:spPr>
          <a:xfrm flipH="1" flipV="1">
            <a:off x="10690777" y="3979817"/>
            <a:ext cx="655968" cy="929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B7911E35-6001-E446-175E-84EAADA06BCE}"/>
              </a:ext>
            </a:extLst>
          </p:cNvPr>
          <p:cNvSpPr txBox="1"/>
          <p:nvPr/>
        </p:nvSpPr>
        <p:spPr>
          <a:xfrm rot="16200000">
            <a:off x="11100922" y="3627016"/>
            <a:ext cx="1137977" cy="646331"/>
          </a:xfrm>
          <a:prstGeom prst="rect">
            <a:avLst/>
          </a:prstGeom>
          <a:noFill/>
        </p:spPr>
        <p:txBody>
          <a:bodyPr wrap="square" rtlCol="0">
            <a:spAutoFit/>
          </a:bodyPr>
          <a:lstStyle/>
          <a:p>
            <a:pPr algn="ctr"/>
            <a:r>
              <a:rPr lang="en-US"/>
              <a:t>Centered RMSD</a:t>
            </a:r>
          </a:p>
        </p:txBody>
      </p:sp>
    </p:spTree>
    <p:extLst>
      <p:ext uri="{BB962C8B-B14F-4D97-AF65-F5344CB8AC3E}">
        <p14:creationId xmlns:p14="http://schemas.microsoft.com/office/powerpoint/2010/main" val="3322090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30BCE3F-E859-527F-1827-CAB7D00F360E}"/>
              </a:ext>
            </a:extLst>
          </p:cNvPr>
          <p:cNvGrpSpPr/>
          <p:nvPr/>
        </p:nvGrpSpPr>
        <p:grpSpPr>
          <a:xfrm>
            <a:off x="7391398" y="2770288"/>
            <a:ext cx="4711981" cy="3148198"/>
            <a:chOff x="7391398" y="2770288"/>
            <a:chExt cx="4711981" cy="3148198"/>
          </a:xfrm>
        </p:grpSpPr>
        <p:pic>
          <p:nvPicPr>
            <p:cNvPr id="5" name="Picture 4">
              <a:extLst>
                <a:ext uri="{FF2B5EF4-FFF2-40B4-BE49-F238E27FC236}">
                  <a16:creationId xmlns:a16="http://schemas.microsoft.com/office/drawing/2014/main" id="{370DFA04-021C-6BCB-7FEE-AC272A54D21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0142" b="77535"/>
            <a:stretch/>
          </p:blipFill>
          <p:spPr bwMode="auto">
            <a:xfrm>
              <a:off x="7391399" y="2770288"/>
              <a:ext cx="4711980" cy="1591516"/>
            </a:xfrm>
            <a:prstGeom prst="rect">
              <a:avLst/>
            </a:prstGeom>
            <a:noFill/>
            <a:ln>
              <a:noFill/>
            </a:ln>
          </p:spPr>
        </p:pic>
        <p:pic>
          <p:nvPicPr>
            <p:cNvPr id="6" name="Picture 5">
              <a:extLst>
                <a:ext uri="{FF2B5EF4-FFF2-40B4-BE49-F238E27FC236}">
                  <a16:creationId xmlns:a16="http://schemas.microsoft.com/office/drawing/2014/main" id="{86982BDB-C395-7AAA-93A4-328FFBE3A7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2366" r="50142" b="55169"/>
            <a:stretch/>
          </p:blipFill>
          <p:spPr bwMode="auto">
            <a:xfrm>
              <a:off x="7391398" y="4326968"/>
              <a:ext cx="4711981" cy="1591518"/>
            </a:xfrm>
            <a:prstGeom prst="rect">
              <a:avLst/>
            </a:prstGeom>
            <a:noFill/>
            <a:ln>
              <a:noFill/>
            </a:ln>
          </p:spPr>
        </p:pic>
        <p:sp>
          <p:nvSpPr>
            <p:cNvPr id="8" name="Rectangle 7">
              <a:extLst>
                <a:ext uri="{FF2B5EF4-FFF2-40B4-BE49-F238E27FC236}">
                  <a16:creationId xmlns:a16="http://schemas.microsoft.com/office/drawing/2014/main" id="{A6B0A55B-3286-625D-1D97-EB497EEEB4AF}"/>
                </a:ext>
              </a:extLst>
            </p:cNvPr>
            <p:cNvSpPr/>
            <p:nvPr/>
          </p:nvSpPr>
          <p:spPr>
            <a:xfrm>
              <a:off x="8133806" y="2969623"/>
              <a:ext cx="252548" cy="1800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8C7F27D-7AE8-4505-DAC4-38BA58101ADD}"/>
                </a:ext>
              </a:extLst>
            </p:cNvPr>
            <p:cNvSpPr/>
            <p:nvPr/>
          </p:nvSpPr>
          <p:spPr>
            <a:xfrm>
              <a:off x="8159932" y="4487149"/>
              <a:ext cx="252548" cy="1800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ea typeface="Calibri Light"/>
                <a:cs typeface="Calibri Light"/>
              </a:rPr>
              <a:t>Validation of gridded precipitation data</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
        <p:nvSpPr>
          <p:cNvPr id="3" name="Content Placeholder 2">
            <a:extLst>
              <a:ext uri="{FF2B5EF4-FFF2-40B4-BE49-F238E27FC236}">
                <a16:creationId xmlns:a16="http://schemas.microsoft.com/office/drawing/2014/main" id="{68BB8680-FE33-4831-6AFD-7EA9D5617234}"/>
              </a:ext>
            </a:extLst>
          </p:cNvPr>
          <p:cNvSpPr>
            <a:spLocks noGrp="1"/>
          </p:cNvSpPr>
          <p:nvPr>
            <p:ph idx="1"/>
          </p:nvPr>
        </p:nvSpPr>
        <p:spPr>
          <a:xfrm>
            <a:off x="838200" y="1686479"/>
            <a:ext cx="6642463" cy="4351338"/>
          </a:xfrm>
        </p:spPr>
        <p:txBody>
          <a:bodyPr>
            <a:normAutofit/>
          </a:bodyPr>
          <a:lstStyle/>
          <a:p>
            <a:r>
              <a:rPr lang="en-US" sz="2000"/>
              <a:t>PRISM and Livneh-unsplit best match spatiotemporal variability of station data for entire distribution of daily precipitation and multi-day extremes. Unsurprising since these datasets are developed using some of the same station data.</a:t>
            </a:r>
          </a:p>
          <a:p>
            <a:r>
              <a:rPr lang="en-US" sz="2000"/>
              <a:t>Reanalysis datasets have poor performance. Low skill in capturing precipitation amounts at right place and right time and coarser resolutions.</a:t>
            </a:r>
          </a:p>
          <a:p>
            <a:r>
              <a:rPr lang="en-US" sz="2000"/>
              <a:t>Gage- and radar-based datasets have small biases, reanalysis datasets have large + biases compared to stations especially in winter/spring in some regions. May be due to gage </a:t>
            </a:r>
            <a:r>
              <a:rPr lang="en-US" sz="2000" err="1"/>
              <a:t>undercatch</a:t>
            </a:r>
            <a:r>
              <a:rPr lang="en-US" sz="2000"/>
              <a:t> of snowfall! </a:t>
            </a:r>
            <a:r>
              <a:rPr lang="en-US" sz="2000">
                <a:solidFill>
                  <a:srgbClr val="FF0000"/>
                </a:solidFill>
                <a:sym typeface="Wingdings" panose="05000000000000000000" pitchFamily="2" charset="2"/>
              </a:rPr>
              <a:t> Unanswered question!</a:t>
            </a:r>
            <a:endParaRPr lang="en-US" sz="2000">
              <a:solidFill>
                <a:srgbClr val="FF0000"/>
              </a:solidFill>
            </a:endParaRPr>
          </a:p>
        </p:txBody>
      </p:sp>
      <p:sp>
        <p:nvSpPr>
          <p:cNvPr id="7" name="TextBox 6">
            <a:extLst>
              <a:ext uri="{FF2B5EF4-FFF2-40B4-BE49-F238E27FC236}">
                <a16:creationId xmlns:a16="http://schemas.microsoft.com/office/drawing/2014/main" id="{ECD0F121-9BE2-C0AF-7F5E-B8F554D1A176}"/>
              </a:ext>
            </a:extLst>
          </p:cNvPr>
          <p:cNvSpPr txBox="1"/>
          <p:nvPr/>
        </p:nvSpPr>
        <p:spPr>
          <a:xfrm>
            <a:off x="7780299" y="1825625"/>
            <a:ext cx="4301267" cy="1077218"/>
          </a:xfrm>
          <a:prstGeom prst="rect">
            <a:avLst/>
          </a:prstGeom>
          <a:noFill/>
        </p:spPr>
        <p:txBody>
          <a:bodyPr wrap="square" rtlCol="0">
            <a:spAutoFit/>
          </a:bodyPr>
          <a:lstStyle/>
          <a:p>
            <a:r>
              <a:rPr lang="en-US" sz="1600"/>
              <a:t>Comparison of water-year total precipitation vs. streamflow depth (black line, open circles) for two drainage basins in Puget Sound region with low evaporative fraction.</a:t>
            </a:r>
          </a:p>
        </p:txBody>
      </p:sp>
      <p:pic>
        <p:nvPicPr>
          <p:cNvPr id="12" name="Picture 11">
            <a:extLst>
              <a:ext uri="{FF2B5EF4-FFF2-40B4-BE49-F238E27FC236}">
                <a16:creationId xmlns:a16="http://schemas.microsoft.com/office/drawing/2014/main" id="{CC0F592E-224D-20F9-C463-769B59C5765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2492" t="76492" r="24636" b="8797"/>
          <a:stretch/>
        </p:blipFill>
        <p:spPr bwMode="auto">
          <a:xfrm>
            <a:off x="7405335" y="5842692"/>
            <a:ext cx="1591124" cy="767112"/>
          </a:xfrm>
          <a:prstGeom prst="rect">
            <a:avLst/>
          </a:prstGeom>
          <a:noFill/>
          <a:ln>
            <a:noFill/>
          </a:ln>
        </p:spPr>
      </p:pic>
    </p:spTree>
    <p:extLst>
      <p:ext uri="{BB962C8B-B14F-4D97-AF65-F5344CB8AC3E}">
        <p14:creationId xmlns:p14="http://schemas.microsoft.com/office/powerpoint/2010/main" val="2624494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C59E2170-5EEE-61D4-665F-5219E47DC80D}"/>
              </a:ext>
            </a:extLst>
          </p:cNvPr>
          <p:cNvSpPr/>
          <p:nvPr/>
        </p:nvSpPr>
        <p:spPr>
          <a:xfrm>
            <a:off x="10040539" y="3419040"/>
            <a:ext cx="1465661" cy="849103"/>
          </a:xfrm>
          <a:prstGeom prst="roundRect">
            <a:avLst>
              <a:gd name="adj" fmla="val 12071"/>
            </a:avLst>
          </a:prstGeom>
          <a:solidFill>
            <a:srgbClr val="0061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atin typeface="Aptos SemiBold" panose="020B0004020202020204" pitchFamily="34" charset="0"/>
              </a:rPr>
              <a:t>Data Conversion &amp; Upload</a:t>
            </a:r>
          </a:p>
        </p:txBody>
      </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ea typeface="Calibri Light"/>
                <a:cs typeface="Calibri Light"/>
              </a:rPr>
              <a:t>Data pipelines for “model-ready” data</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grpSp>
        <p:nvGrpSpPr>
          <p:cNvPr id="1053" name="Group 1052">
            <a:extLst>
              <a:ext uri="{FF2B5EF4-FFF2-40B4-BE49-F238E27FC236}">
                <a16:creationId xmlns:a16="http://schemas.microsoft.com/office/drawing/2014/main" id="{9D5FFE0B-AC15-61AB-7CBC-141538CAE9C7}"/>
              </a:ext>
            </a:extLst>
          </p:cNvPr>
          <p:cNvGrpSpPr/>
          <p:nvPr/>
        </p:nvGrpSpPr>
        <p:grpSpPr>
          <a:xfrm>
            <a:off x="5544571" y="4641060"/>
            <a:ext cx="3212080" cy="612668"/>
            <a:chOff x="6955730" y="4837919"/>
            <a:chExt cx="2637010" cy="612668"/>
          </a:xfrm>
        </p:grpSpPr>
        <p:sp>
          <p:nvSpPr>
            <p:cNvPr id="1049" name="Rectangle: Rounded Corners 1048">
              <a:extLst>
                <a:ext uri="{FF2B5EF4-FFF2-40B4-BE49-F238E27FC236}">
                  <a16:creationId xmlns:a16="http://schemas.microsoft.com/office/drawing/2014/main" id="{048C953D-AC68-99C8-50BB-9DDF2110E118}"/>
                </a:ext>
              </a:extLst>
            </p:cNvPr>
            <p:cNvSpPr/>
            <p:nvPr/>
          </p:nvSpPr>
          <p:spPr>
            <a:xfrm>
              <a:off x="6955730" y="4837919"/>
              <a:ext cx="2637010" cy="612668"/>
            </a:xfrm>
            <a:prstGeom prst="roundRect">
              <a:avLst>
                <a:gd name="adj" fmla="val 12071"/>
              </a:avLst>
            </a:prstGeom>
            <a:solidFill>
              <a:srgbClr val="0061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US">
                  <a:latin typeface="Aptos SemiBold" panose="020B0004020202020204" pitchFamily="34" charset="0"/>
                </a:rPr>
                <a:t>AWS </a:t>
              </a:r>
              <a:r>
                <a:rPr lang="en-US" err="1">
                  <a:latin typeface="Aptos SemiBold" panose="020B0004020202020204" pitchFamily="34" charset="0"/>
                </a:rPr>
                <a:t>Sagemaker</a:t>
              </a:r>
              <a:r>
                <a:rPr lang="en-US">
                  <a:latin typeface="Aptos SemiBold" panose="020B0004020202020204" pitchFamily="34" charset="0"/>
                </a:rPr>
                <a:t> python </a:t>
              </a:r>
              <a:br>
                <a:rPr lang="en-US">
                  <a:latin typeface="Aptos SemiBold" panose="020B0004020202020204" pitchFamily="34" charset="0"/>
                </a:rPr>
              </a:br>
              <a:r>
                <a:rPr lang="en-US">
                  <a:latin typeface="Aptos SemiBold" panose="020B0004020202020204" pitchFamily="34" charset="0"/>
                </a:rPr>
                <a:t>script processing jobs</a:t>
              </a:r>
            </a:p>
          </p:txBody>
        </p:sp>
        <p:pic>
          <p:nvPicPr>
            <p:cNvPr id="1026" name="Picture 2" descr="Amazon SaegMaker">
              <a:extLst>
                <a:ext uri="{FF2B5EF4-FFF2-40B4-BE49-F238E27FC236}">
                  <a16:creationId xmlns:a16="http://schemas.microsoft.com/office/drawing/2014/main" id="{D264E211-08F6-3CE5-5AD4-65997DD7AE0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6126" t="9683" r="35472" b="42964"/>
            <a:stretch/>
          </p:blipFill>
          <p:spPr bwMode="auto">
            <a:xfrm>
              <a:off x="7048729" y="4912303"/>
              <a:ext cx="396198" cy="474963"/>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Content Placeholder 9">
            <a:extLst>
              <a:ext uri="{FF2B5EF4-FFF2-40B4-BE49-F238E27FC236}">
                <a16:creationId xmlns:a16="http://schemas.microsoft.com/office/drawing/2014/main" id="{1D6AD5E3-1C10-9EF7-78EA-BFA1ACEFC0C1}"/>
              </a:ext>
            </a:extLst>
          </p:cNvPr>
          <p:cNvSpPr>
            <a:spLocks noGrp="1"/>
          </p:cNvSpPr>
          <p:nvPr>
            <p:ph idx="1"/>
          </p:nvPr>
        </p:nvSpPr>
        <p:spPr>
          <a:xfrm>
            <a:off x="608959" y="1698781"/>
            <a:ext cx="4819650" cy="3603625"/>
          </a:xfrm>
        </p:spPr>
        <p:txBody>
          <a:bodyPr vert="horz" lIns="91440" tIns="45720" rIns="91440" bIns="45720" rtlCol="0" anchor="t">
            <a:normAutofit/>
          </a:bodyPr>
          <a:lstStyle/>
          <a:p>
            <a:r>
              <a:rPr lang="en-US" sz="2400"/>
              <a:t>Aggregate time series of </a:t>
            </a:r>
            <a:br>
              <a:rPr lang="en-US" sz="2400"/>
            </a:br>
            <a:r>
              <a:rPr lang="en-US" sz="2400"/>
              <a:t>spatially-averaged weather variables for gaged watersheds</a:t>
            </a:r>
          </a:p>
          <a:p>
            <a:r>
              <a:rPr lang="en-US" sz="2400"/>
              <a:t>Wrangle data into “model-ready” format with consistent time index and variable names</a:t>
            </a:r>
            <a:endParaRPr lang="en-US" sz="2400">
              <a:ea typeface="Calibri"/>
              <a:cs typeface="Calibri"/>
            </a:endParaRPr>
          </a:p>
          <a:p>
            <a:r>
              <a:rPr lang="en-US" sz="2400"/>
              <a:t>Use of data pipeline jobs to support future up-scaling to thousands of streamgages</a:t>
            </a:r>
            <a:endParaRPr lang="en-US" sz="2400">
              <a:ea typeface="Calibri"/>
              <a:cs typeface="Calibri"/>
            </a:endParaRPr>
          </a:p>
        </p:txBody>
      </p:sp>
      <p:grpSp>
        <p:nvGrpSpPr>
          <p:cNvPr id="14" name="Group 13">
            <a:extLst>
              <a:ext uri="{FF2B5EF4-FFF2-40B4-BE49-F238E27FC236}">
                <a16:creationId xmlns:a16="http://schemas.microsoft.com/office/drawing/2014/main" id="{DCC894E4-8A00-3705-B1E8-4EF45E2141A9}"/>
              </a:ext>
            </a:extLst>
          </p:cNvPr>
          <p:cNvGrpSpPr/>
          <p:nvPr/>
        </p:nvGrpSpPr>
        <p:grpSpPr>
          <a:xfrm>
            <a:off x="6972782" y="2224778"/>
            <a:ext cx="1954530" cy="590233"/>
            <a:chOff x="5806440" y="1981517"/>
            <a:chExt cx="1954530" cy="590233"/>
          </a:xfrm>
        </p:grpSpPr>
        <p:sp>
          <p:nvSpPr>
            <p:cNvPr id="13" name="Rectangle: Rounded Corners 12">
              <a:extLst>
                <a:ext uri="{FF2B5EF4-FFF2-40B4-BE49-F238E27FC236}">
                  <a16:creationId xmlns:a16="http://schemas.microsoft.com/office/drawing/2014/main" id="{239C4253-3F64-B4F0-9A21-D8A256836D19}"/>
                </a:ext>
              </a:extLst>
            </p:cNvPr>
            <p:cNvSpPr/>
            <p:nvPr/>
          </p:nvSpPr>
          <p:spPr>
            <a:xfrm>
              <a:off x="5806440" y="1981517"/>
              <a:ext cx="1954530" cy="590233"/>
            </a:xfrm>
            <a:prstGeom prst="roundRect">
              <a:avLst>
                <a:gd name="adj" fmla="val 12071"/>
              </a:avLst>
            </a:prstGeom>
            <a:solidFill>
              <a:srgbClr val="0061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US">
                  <a:latin typeface="Aptos SemiBold" panose="020B0004020202020204" pitchFamily="34" charset="0"/>
                </a:rPr>
                <a:t>HEC-Vortex</a:t>
              </a:r>
            </a:p>
          </p:txBody>
        </p:sp>
        <p:pic>
          <p:nvPicPr>
            <p:cNvPr id="5" name="Graphic 12" descr="United_States_Army_Corps_of_Engineers_logo.svg">
              <a:extLst>
                <a:ext uri="{FF2B5EF4-FFF2-40B4-BE49-F238E27FC236}">
                  <a16:creationId xmlns:a16="http://schemas.microsoft.com/office/drawing/2014/main" id="{0C96F1D5-A1C1-44E3-3905-023D9717A3C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85907" y="2059198"/>
              <a:ext cx="567517" cy="434340"/>
            </a:xfrm>
            <a:prstGeom prst="rect">
              <a:avLst/>
            </a:prstGeom>
          </p:spPr>
        </p:pic>
      </p:grpSp>
      <p:sp>
        <p:nvSpPr>
          <p:cNvPr id="15" name="TextBox 14">
            <a:extLst>
              <a:ext uri="{FF2B5EF4-FFF2-40B4-BE49-F238E27FC236}">
                <a16:creationId xmlns:a16="http://schemas.microsoft.com/office/drawing/2014/main" id="{A3619168-E8A4-26DB-BBDC-70B7C33D7949}"/>
              </a:ext>
            </a:extLst>
          </p:cNvPr>
          <p:cNvSpPr txBox="1"/>
          <p:nvPr/>
        </p:nvSpPr>
        <p:spPr>
          <a:xfrm>
            <a:off x="5370128" y="2334268"/>
            <a:ext cx="1253504" cy="674227"/>
          </a:xfrm>
          <a:prstGeom prst="roundRect">
            <a:avLst/>
          </a:prstGeom>
          <a:ln>
            <a:solidFill>
              <a:srgbClr val="0061A3"/>
            </a:solidFill>
          </a:ln>
        </p:spPr>
        <p:style>
          <a:lnRef idx="2">
            <a:schemeClr val="accent5"/>
          </a:lnRef>
          <a:fillRef idx="1">
            <a:schemeClr val="lt1"/>
          </a:fillRef>
          <a:effectRef idx="0">
            <a:schemeClr val="accent5"/>
          </a:effectRef>
          <a:fontRef idx="minor">
            <a:schemeClr val="dk1"/>
          </a:fontRef>
        </p:style>
        <p:txBody>
          <a:bodyPr wrap="square" lIns="27432" tIns="27432" rIns="27432" bIns="27432" rtlCol="0">
            <a:spAutoFit/>
          </a:bodyPr>
          <a:lstStyle/>
          <a:p>
            <a:pPr algn="ctr"/>
            <a:r>
              <a:rPr lang="en-US">
                <a:latin typeface="Aptos" panose="020B0004020202020204" pitchFamily="34" charset="0"/>
              </a:rPr>
              <a:t>Watershed Boundaries</a:t>
            </a:r>
          </a:p>
        </p:txBody>
      </p:sp>
      <p:sp>
        <p:nvSpPr>
          <p:cNvPr id="16" name="TextBox 15">
            <a:extLst>
              <a:ext uri="{FF2B5EF4-FFF2-40B4-BE49-F238E27FC236}">
                <a16:creationId xmlns:a16="http://schemas.microsoft.com/office/drawing/2014/main" id="{0145EEE6-093B-2DF1-FE65-B53C4C7CA3BF}"/>
              </a:ext>
            </a:extLst>
          </p:cNvPr>
          <p:cNvSpPr txBox="1"/>
          <p:nvPr/>
        </p:nvSpPr>
        <p:spPr>
          <a:xfrm>
            <a:off x="5142071" y="1833248"/>
            <a:ext cx="1481561" cy="367760"/>
          </a:xfrm>
          <a:prstGeom prst="roundRect">
            <a:avLst/>
          </a:prstGeom>
          <a:ln>
            <a:solidFill>
              <a:srgbClr val="0061A3"/>
            </a:solidFill>
          </a:ln>
        </p:spPr>
        <p:style>
          <a:lnRef idx="2">
            <a:schemeClr val="accent5"/>
          </a:lnRef>
          <a:fillRef idx="1">
            <a:schemeClr val="lt1"/>
          </a:fillRef>
          <a:effectRef idx="0">
            <a:schemeClr val="accent5"/>
          </a:effectRef>
          <a:fontRef idx="minor">
            <a:schemeClr val="dk1"/>
          </a:fontRef>
        </p:style>
        <p:txBody>
          <a:bodyPr wrap="square" lIns="27432" tIns="27432" rIns="27432" bIns="27432" rtlCol="0">
            <a:spAutoFit/>
          </a:bodyPr>
          <a:lstStyle/>
          <a:p>
            <a:pPr algn="ctr"/>
            <a:r>
              <a:rPr lang="en-US">
                <a:latin typeface="Aptos" panose="020B0004020202020204" pitchFamily="34" charset="0"/>
              </a:rPr>
              <a:t>Gridded Data</a:t>
            </a:r>
          </a:p>
        </p:txBody>
      </p:sp>
      <p:cxnSp>
        <p:nvCxnSpPr>
          <p:cNvPr id="18" name="Straight Arrow Connector 17">
            <a:extLst>
              <a:ext uri="{FF2B5EF4-FFF2-40B4-BE49-F238E27FC236}">
                <a16:creationId xmlns:a16="http://schemas.microsoft.com/office/drawing/2014/main" id="{8EF76DEF-3CC7-B340-8173-15C812B2B086}"/>
              </a:ext>
            </a:extLst>
          </p:cNvPr>
          <p:cNvCxnSpPr>
            <a:cxnSpLocks/>
            <a:stCxn id="16" idx="3"/>
          </p:cNvCxnSpPr>
          <p:nvPr/>
        </p:nvCxnSpPr>
        <p:spPr>
          <a:xfrm>
            <a:off x="6623632" y="2017128"/>
            <a:ext cx="349150" cy="5027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513B81C-480B-89AE-4CEA-A20A5CB6CB1A}"/>
              </a:ext>
            </a:extLst>
          </p:cNvPr>
          <p:cNvCxnSpPr>
            <a:cxnSpLocks/>
            <a:stCxn id="15" idx="3"/>
          </p:cNvCxnSpPr>
          <p:nvPr/>
        </p:nvCxnSpPr>
        <p:spPr>
          <a:xfrm flipV="1">
            <a:off x="6623632" y="2519895"/>
            <a:ext cx="349150" cy="151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FE8C89A-E2E9-18E4-07D4-D73A1D6A4B60}"/>
              </a:ext>
            </a:extLst>
          </p:cNvPr>
          <p:cNvCxnSpPr>
            <a:cxnSpLocks/>
            <a:endCxn id="23" idx="1"/>
          </p:cNvCxnSpPr>
          <p:nvPr/>
        </p:nvCxnSpPr>
        <p:spPr>
          <a:xfrm>
            <a:off x="8927312" y="2519895"/>
            <a:ext cx="291650" cy="6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C284B554-692A-6E57-3998-00048077D811}"/>
              </a:ext>
            </a:extLst>
          </p:cNvPr>
          <p:cNvSpPr txBox="1"/>
          <p:nvPr/>
        </p:nvSpPr>
        <p:spPr>
          <a:xfrm>
            <a:off x="9218962" y="2036024"/>
            <a:ext cx="1911814" cy="980694"/>
          </a:xfrm>
          <a:prstGeom prst="roundRect">
            <a:avLst/>
          </a:prstGeom>
          <a:ln>
            <a:solidFill>
              <a:srgbClr val="0061A3"/>
            </a:solidFill>
          </a:ln>
        </p:spPr>
        <p:style>
          <a:lnRef idx="2">
            <a:schemeClr val="accent5"/>
          </a:lnRef>
          <a:fillRef idx="1">
            <a:schemeClr val="lt1"/>
          </a:fillRef>
          <a:effectRef idx="0">
            <a:schemeClr val="accent5"/>
          </a:effectRef>
          <a:fontRef idx="minor">
            <a:schemeClr val="dk1"/>
          </a:fontRef>
        </p:style>
        <p:txBody>
          <a:bodyPr wrap="square" lIns="27432" tIns="27432" rIns="27432" bIns="27432" rtlCol="0">
            <a:spAutoFit/>
          </a:bodyPr>
          <a:lstStyle/>
          <a:p>
            <a:pPr algn="ctr"/>
            <a:r>
              <a:rPr lang="en-US">
                <a:latin typeface="Aptos" panose="020B0004020202020204" pitchFamily="34" charset="0"/>
              </a:rPr>
              <a:t>DSS format Basin-average time series </a:t>
            </a:r>
          </a:p>
        </p:txBody>
      </p:sp>
      <p:cxnSp>
        <p:nvCxnSpPr>
          <p:cNvPr id="27" name="Straight Arrow Connector 26">
            <a:extLst>
              <a:ext uri="{FF2B5EF4-FFF2-40B4-BE49-F238E27FC236}">
                <a16:creationId xmlns:a16="http://schemas.microsoft.com/office/drawing/2014/main" id="{6E6CBF11-DD8B-3D3F-C3F2-A1008E23BF85}"/>
              </a:ext>
            </a:extLst>
          </p:cNvPr>
          <p:cNvCxnSpPr>
            <a:cxnSpLocks/>
          </p:cNvCxnSpPr>
          <p:nvPr/>
        </p:nvCxnSpPr>
        <p:spPr>
          <a:xfrm>
            <a:off x="10620363" y="3016718"/>
            <a:ext cx="0" cy="4115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024" name="Group 1023">
            <a:extLst>
              <a:ext uri="{FF2B5EF4-FFF2-40B4-BE49-F238E27FC236}">
                <a16:creationId xmlns:a16="http://schemas.microsoft.com/office/drawing/2014/main" id="{C109249C-620D-7669-5589-4C53A19E3C6C}"/>
              </a:ext>
            </a:extLst>
          </p:cNvPr>
          <p:cNvGrpSpPr/>
          <p:nvPr/>
        </p:nvGrpSpPr>
        <p:grpSpPr>
          <a:xfrm>
            <a:off x="7465159" y="3511956"/>
            <a:ext cx="2336620" cy="674227"/>
            <a:chOff x="5440831" y="5731176"/>
            <a:chExt cx="2336620" cy="674227"/>
          </a:xfrm>
        </p:grpSpPr>
        <p:sp>
          <p:nvSpPr>
            <p:cNvPr id="31" name="TextBox 30">
              <a:extLst>
                <a:ext uri="{FF2B5EF4-FFF2-40B4-BE49-F238E27FC236}">
                  <a16:creationId xmlns:a16="http://schemas.microsoft.com/office/drawing/2014/main" id="{68383BEC-583F-D859-63ED-A11EEBC904C5}"/>
                </a:ext>
              </a:extLst>
            </p:cNvPr>
            <p:cNvSpPr txBox="1"/>
            <p:nvPr/>
          </p:nvSpPr>
          <p:spPr>
            <a:xfrm>
              <a:off x="5440831" y="5731176"/>
              <a:ext cx="2336620" cy="674227"/>
            </a:xfrm>
            <a:prstGeom prst="roundRect">
              <a:avLst/>
            </a:prstGeom>
            <a:ln>
              <a:solidFill>
                <a:srgbClr val="0061A3"/>
              </a:solidFill>
            </a:ln>
          </p:spPr>
          <p:style>
            <a:lnRef idx="2">
              <a:schemeClr val="accent5"/>
            </a:lnRef>
            <a:fillRef idx="1">
              <a:schemeClr val="lt1"/>
            </a:fillRef>
            <a:effectRef idx="0">
              <a:schemeClr val="accent5"/>
            </a:effectRef>
            <a:fontRef idx="minor">
              <a:schemeClr val="dk1"/>
            </a:fontRef>
          </p:style>
          <p:txBody>
            <a:bodyPr wrap="square" lIns="27432" tIns="27432" rIns="27432" bIns="27432" rtlCol="0">
              <a:spAutoFit/>
            </a:bodyPr>
            <a:lstStyle/>
            <a:p>
              <a:pPr algn="ctr"/>
              <a:r>
                <a:rPr lang="en-US">
                  <a:latin typeface="Aptos" panose="020B0004020202020204" pitchFamily="34" charset="0"/>
                </a:rPr>
                <a:t>       S3 storage of </a:t>
              </a:r>
              <a:br>
                <a:rPr lang="en-US">
                  <a:latin typeface="Aptos" panose="020B0004020202020204" pitchFamily="34" charset="0"/>
                </a:rPr>
              </a:br>
              <a:r>
                <a:rPr lang="en-US">
                  <a:latin typeface="Aptos" panose="020B0004020202020204" pitchFamily="34" charset="0"/>
                </a:rPr>
                <a:t>per-gage time series</a:t>
              </a:r>
            </a:p>
          </p:txBody>
        </p:sp>
        <p:pic>
          <p:nvPicPr>
            <p:cNvPr id="12" name="Picture 11" descr="A picture containing text, clipart&#10;&#10;Description automatically generated">
              <a:extLst>
                <a:ext uri="{FF2B5EF4-FFF2-40B4-BE49-F238E27FC236}">
                  <a16:creationId xmlns:a16="http://schemas.microsoft.com/office/drawing/2014/main" id="{7954914C-8103-11C8-6F48-37937652966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57850" y="5855056"/>
              <a:ext cx="432905" cy="259743"/>
            </a:xfrm>
            <a:prstGeom prst="rect">
              <a:avLst/>
            </a:prstGeom>
          </p:spPr>
        </p:pic>
      </p:grpSp>
      <p:cxnSp>
        <p:nvCxnSpPr>
          <p:cNvPr id="1040" name="Straight Arrow Connector 1039">
            <a:extLst>
              <a:ext uri="{FF2B5EF4-FFF2-40B4-BE49-F238E27FC236}">
                <a16:creationId xmlns:a16="http://schemas.microsoft.com/office/drawing/2014/main" id="{71BC2308-EF66-EE87-8689-3026BF150A9D}"/>
              </a:ext>
            </a:extLst>
          </p:cNvPr>
          <p:cNvCxnSpPr>
            <a:cxnSpLocks/>
            <a:stCxn id="25" idx="1"/>
            <a:endCxn id="31" idx="3"/>
          </p:cNvCxnSpPr>
          <p:nvPr/>
        </p:nvCxnSpPr>
        <p:spPr>
          <a:xfrm flipH="1">
            <a:off x="9801779" y="3843592"/>
            <a:ext cx="238760" cy="54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46" name="TextBox 1045">
            <a:extLst>
              <a:ext uri="{FF2B5EF4-FFF2-40B4-BE49-F238E27FC236}">
                <a16:creationId xmlns:a16="http://schemas.microsoft.com/office/drawing/2014/main" id="{BFB7064D-7B71-857F-9D4A-D25A9C1C0B2E}"/>
              </a:ext>
            </a:extLst>
          </p:cNvPr>
          <p:cNvSpPr txBox="1"/>
          <p:nvPr/>
        </p:nvSpPr>
        <p:spPr>
          <a:xfrm>
            <a:off x="5512574" y="3428284"/>
            <a:ext cx="1839800" cy="980694"/>
          </a:xfrm>
          <a:prstGeom prst="roundRect">
            <a:avLst/>
          </a:prstGeom>
          <a:ln>
            <a:solidFill>
              <a:srgbClr val="0061A3"/>
            </a:solidFill>
          </a:ln>
        </p:spPr>
        <p:style>
          <a:lnRef idx="2">
            <a:schemeClr val="accent5"/>
          </a:lnRef>
          <a:fillRef idx="1">
            <a:schemeClr val="lt1"/>
          </a:fillRef>
          <a:effectRef idx="0">
            <a:schemeClr val="accent5"/>
          </a:effectRef>
          <a:fontRef idx="minor">
            <a:schemeClr val="dk1"/>
          </a:fontRef>
        </p:style>
        <p:txBody>
          <a:bodyPr wrap="square" lIns="27432" tIns="27432" rIns="27432" bIns="27432" rtlCol="0">
            <a:spAutoFit/>
          </a:bodyPr>
          <a:lstStyle/>
          <a:p>
            <a:pPr algn="ctr"/>
            <a:r>
              <a:rPr lang="en-US">
                <a:latin typeface="Aptos" panose="020B0004020202020204" pitchFamily="34" charset="0"/>
              </a:rPr>
              <a:t>Study area </a:t>
            </a:r>
            <a:br>
              <a:rPr lang="en-US">
                <a:latin typeface="Aptos" panose="020B0004020202020204" pitchFamily="34" charset="0"/>
              </a:rPr>
            </a:br>
            <a:r>
              <a:rPr lang="en-US">
                <a:latin typeface="Aptos" panose="020B0004020202020204" pitchFamily="34" charset="0"/>
              </a:rPr>
              <a:t>site lists &amp; </a:t>
            </a:r>
            <a:br>
              <a:rPr lang="en-US">
                <a:latin typeface="Aptos" panose="020B0004020202020204" pitchFamily="34" charset="0"/>
              </a:rPr>
            </a:br>
            <a:r>
              <a:rPr lang="en-US">
                <a:latin typeface="Aptos" panose="020B0004020202020204" pitchFamily="34" charset="0"/>
              </a:rPr>
              <a:t>peak flow dates</a:t>
            </a:r>
          </a:p>
        </p:txBody>
      </p:sp>
      <p:cxnSp>
        <p:nvCxnSpPr>
          <p:cNvPr id="1054" name="Straight Arrow Connector 1053">
            <a:extLst>
              <a:ext uri="{FF2B5EF4-FFF2-40B4-BE49-F238E27FC236}">
                <a16:creationId xmlns:a16="http://schemas.microsoft.com/office/drawing/2014/main" id="{C4DEAE0B-391B-0421-83CB-4D1FF179AFF8}"/>
              </a:ext>
            </a:extLst>
          </p:cNvPr>
          <p:cNvCxnSpPr>
            <a:cxnSpLocks/>
            <a:stCxn id="1046" idx="2"/>
          </p:cNvCxnSpPr>
          <p:nvPr/>
        </p:nvCxnSpPr>
        <p:spPr>
          <a:xfrm>
            <a:off x="6432474" y="4408978"/>
            <a:ext cx="0" cy="2320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6" name="Straight Arrow Connector 1055">
            <a:extLst>
              <a:ext uri="{FF2B5EF4-FFF2-40B4-BE49-F238E27FC236}">
                <a16:creationId xmlns:a16="http://schemas.microsoft.com/office/drawing/2014/main" id="{28442BFF-5FC7-7F01-E228-AD74FD0B33EE}"/>
              </a:ext>
            </a:extLst>
          </p:cNvPr>
          <p:cNvCxnSpPr>
            <a:cxnSpLocks/>
          </p:cNvCxnSpPr>
          <p:nvPr/>
        </p:nvCxnSpPr>
        <p:spPr>
          <a:xfrm>
            <a:off x="8229600" y="4181539"/>
            <a:ext cx="0" cy="4548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61" name="TextBox 1060">
            <a:extLst>
              <a:ext uri="{FF2B5EF4-FFF2-40B4-BE49-F238E27FC236}">
                <a16:creationId xmlns:a16="http://schemas.microsoft.com/office/drawing/2014/main" id="{60BBEB17-76B4-83B7-C03C-EDBD256335E8}"/>
              </a:ext>
            </a:extLst>
          </p:cNvPr>
          <p:cNvSpPr txBox="1"/>
          <p:nvPr/>
        </p:nvSpPr>
        <p:spPr>
          <a:xfrm>
            <a:off x="5460178" y="5421674"/>
            <a:ext cx="3382741" cy="1190613"/>
          </a:xfrm>
          <a:prstGeom prst="roundRect">
            <a:avLst>
              <a:gd name="adj" fmla="val 8280"/>
            </a:avLst>
          </a:prstGeom>
          <a:solidFill>
            <a:schemeClr val="bg1">
              <a:alpha val="10000"/>
            </a:schemeClr>
          </a:solidFill>
          <a:ln>
            <a:solidFill>
              <a:srgbClr val="0061A3"/>
            </a:solidFill>
          </a:ln>
        </p:spPr>
        <p:style>
          <a:lnRef idx="2">
            <a:schemeClr val="accent5"/>
          </a:lnRef>
          <a:fillRef idx="1">
            <a:schemeClr val="lt1"/>
          </a:fillRef>
          <a:effectRef idx="0">
            <a:schemeClr val="accent5"/>
          </a:effectRef>
          <a:fontRef idx="minor">
            <a:schemeClr val="dk1"/>
          </a:fontRef>
        </p:style>
        <p:txBody>
          <a:bodyPr wrap="square" lIns="27432" tIns="27432" rIns="27432" bIns="0" rtlCol="0">
            <a:spAutoFit/>
          </a:bodyPr>
          <a:lstStyle/>
          <a:p>
            <a:pPr marL="285750" indent="-285750">
              <a:buFont typeface="Arial" panose="020B0604020202020204" pitchFamily="34" charset="0"/>
              <a:buChar char="•"/>
            </a:pPr>
            <a:r>
              <a:rPr lang="en-US">
                <a:latin typeface="Aptos" panose="020B0004020202020204" pitchFamily="34" charset="0"/>
              </a:rPr>
              <a:t>“model-ready” data files</a:t>
            </a:r>
            <a:br>
              <a:rPr lang="en-US">
                <a:latin typeface="Aptos" panose="020B0004020202020204" pitchFamily="34" charset="0"/>
              </a:rPr>
            </a:br>
            <a:r>
              <a:rPr lang="en-US">
                <a:latin typeface="Aptos" panose="020B0004020202020204" pitchFamily="34" charset="0"/>
              </a:rPr>
              <a:t>w/ all variables</a:t>
            </a:r>
          </a:p>
          <a:p>
            <a:pPr marL="285750" indent="-285750">
              <a:buFont typeface="Arial" panose="020B0604020202020204" pitchFamily="34" charset="0"/>
              <a:buChar char="•"/>
            </a:pPr>
            <a:r>
              <a:rPr lang="en-US">
                <a:latin typeface="Aptos" panose="020B0004020202020204" pitchFamily="34" charset="0"/>
              </a:rPr>
              <a:t>extracted sequences </a:t>
            </a:r>
            <a:r>
              <a:rPr lang="en-US" i="1">
                <a:latin typeface="Aptos" panose="020B0004020202020204" pitchFamily="34" charset="0"/>
              </a:rPr>
              <a:t>n</a:t>
            </a:r>
            <a:r>
              <a:rPr lang="en-US">
                <a:latin typeface="Aptos" panose="020B0004020202020204" pitchFamily="34" charset="0"/>
              </a:rPr>
              <a:t>-days before/after peak dates</a:t>
            </a:r>
          </a:p>
        </p:txBody>
      </p:sp>
      <p:cxnSp>
        <p:nvCxnSpPr>
          <p:cNvPr id="1062" name="Straight Arrow Connector 1061">
            <a:extLst>
              <a:ext uri="{FF2B5EF4-FFF2-40B4-BE49-F238E27FC236}">
                <a16:creationId xmlns:a16="http://schemas.microsoft.com/office/drawing/2014/main" id="{9C89B28C-2192-CEF0-1F66-8C30E8B8754B}"/>
              </a:ext>
            </a:extLst>
          </p:cNvPr>
          <p:cNvCxnSpPr>
            <a:cxnSpLocks/>
            <a:stCxn id="1049" idx="2"/>
            <a:endCxn id="1061" idx="0"/>
          </p:cNvCxnSpPr>
          <p:nvPr/>
        </p:nvCxnSpPr>
        <p:spPr>
          <a:xfrm>
            <a:off x="7150611" y="5253728"/>
            <a:ext cx="938" cy="1679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4" name="Straight Arrow Connector 1113">
            <a:extLst>
              <a:ext uri="{FF2B5EF4-FFF2-40B4-BE49-F238E27FC236}">
                <a16:creationId xmlns:a16="http://schemas.microsoft.com/office/drawing/2014/main" id="{A0EEFD19-4089-E817-FD84-2E9C14C8A783}"/>
              </a:ext>
            </a:extLst>
          </p:cNvPr>
          <p:cNvCxnSpPr>
            <a:cxnSpLocks/>
            <a:stCxn id="1061" idx="3"/>
          </p:cNvCxnSpPr>
          <p:nvPr/>
        </p:nvCxnSpPr>
        <p:spPr>
          <a:xfrm>
            <a:off x="8842919" y="6016981"/>
            <a:ext cx="35214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17" name="TextBox 1116">
            <a:extLst>
              <a:ext uri="{FF2B5EF4-FFF2-40B4-BE49-F238E27FC236}">
                <a16:creationId xmlns:a16="http://schemas.microsoft.com/office/drawing/2014/main" id="{142ABA2E-8999-2892-EF97-96B952423D3E}"/>
              </a:ext>
            </a:extLst>
          </p:cNvPr>
          <p:cNvSpPr txBox="1"/>
          <p:nvPr/>
        </p:nvSpPr>
        <p:spPr>
          <a:xfrm>
            <a:off x="9195066" y="5011453"/>
            <a:ext cx="2850594" cy="1481007"/>
          </a:xfrm>
          <a:prstGeom prst="roundRect">
            <a:avLst>
              <a:gd name="adj" fmla="val 8280"/>
            </a:avLst>
          </a:prstGeom>
          <a:solidFill>
            <a:srgbClr val="0061A3">
              <a:alpha val="10000"/>
            </a:srgbClr>
          </a:solidFill>
          <a:ln>
            <a:solidFill>
              <a:srgbClr val="0061A3"/>
            </a:solidFill>
          </a:ln>
        </p:spPr>
        <p:style>
          <a:lnRef idx="2">
            <a:schemeClr val="accent5"/>
          </a:lnRef>
          <a:fillRef idx="1">
            <a:schemeClr val="lt1"/>
          </a:fillRef>
          <a:effectRef idx="0">
            <a:schemeClr val="accent5"/>
          </a:effectRef>
          <a:fontRef idx="minor">
            <a:schemeClr val="dk1"/>
          </a:fontRef>
        </p:style>
        <p:txBody>
          <a:bodyPr wrap="square" lIns="27432" tIns="27432" rIns="27432" bIns="0" rtlCol="0">
            <a:spAutoFit/>
          </a:bodyPr>
          <a:lstStyle/>
          <a:p>
            <a:pPr marL="285750" indent="-285750">
              <a:buFont typeface="Arial" panose="020B0604020202020204" pitchFamily="34" charset="0"/>
              <a:buChar char="•"/>
            </a:pPr>
            <a:r>
              <a:rPr lang="en-US">
                <a:latin typeface="Aptos" panose="020B0004020202020204" pitchFamily="34" charset="0"/>
              </a:rPr>
              <a:t>Weather &amp; Flood Typing</a:t>
            </a:r>
          </a:p>
          <a:p>
            <a:pPr marL="285750" indent="-285750">
              <a:buFont typeface="Arial" panose="020B0604020202020204" pitchFamily="34" charset="0"/>
              <a:buChar char="•"/>
            </a:pPr>
            <a:r>
              <a:rPr lang="en-US">
                <a:latin typeface="Aptos" panose="020B0004020202020204" pitchFamily="34" charset="0"/>
              </a:rPr>
              <a:t>Cluster Analysis and Machine Learning (ML)</a:t>
            </a:r>
          </a:p>
          <a:p>
            <a:pPr marL="285750" indent="-285750">
              <a:buFont typeface="Arial" panose="020B0604020202020204" pitchFamily="34" charset="0"/>
              <a:buChar char="•"/>
            </a:pPr>
            <a:r>
              <a:rPr lang="en-US">
                <a:latin typeface="Aptos" panose="020B0004020202020204" pitchFamily="34" charset="0"/>
              </a:rPr>
              <a:t>Mixed Populations Flood Frequency Analysis</a:t>
            </a:r>
          </a:p>
        </p:txBody>
      </p:sp>
    </p:spTree>
    <p:extLst>
      <p:ext uri="{BB962C8B-B14F-4D97-AF65-F5344CB8AC3E}">
        <p14:creationId xmlns:p14="http://schemas.microsoft.com/office/powerpoint/2010/main" val="1482775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946FB1-8BFF-EED5-F356-CD5E1321DD63}"/>
              </a:ext>
            </a:extLst>
          </p:cNvPr>
          <p:cNvSpPr>
            <a:spLocks noGrp="1"/>
          </p:cNvSpPr>
          <p:nvPr>
            <p:ph idx="1"/>
          </p:nvPr>
        </p:nvSpPr>
        <p:spPr>
          <a:xfrm>
            <a:off x="838200" y="1814474"/>
            <a:ext cx="10515600" cy="3668507"/>
          </a:xfrm>
        </p:spPr>
        <p:txBody>
          <a:bodyPr vert="horz" lIns="91440" tIns="45720" rIns="91440" bIns="45720" rtlCol="0" anchor="t">
            <a:normAutofit fontScale="92500" lnSpcReduction="10000"/>
          </a:bodyPr>
          <a:lstStyle/>
          <a:p>
            <a:r>
              <a:rPr lang="en-US">
                <a:ea typeface="+mn-lt"/>
                <a:cs typeface="+mn-lt"/>
              </a:rPr>
              <a:t>An R Shiny App for holistically visualizing diverse sets of meteorologic and hydrologic data</a:t>
            </a:r>
          </a:p>
          <a:p>
            <a:r>
              <a:rPr lang="en-US">
                <a:ea typeface="+mn-lt"/>
                <a:cs typeface="+mn-lt"/>
              </a:rPr>
              <a:t>Visualizations aid the user with weather- and flood-type categorization</a:t>
            </a:r>
          </a:p>
          <a:p>
            <a:endParaRPr lang="en-US">
              <a:ea typeface="+mn-lt"/>
              <a:cs typeface="+mn-lt"/>
            </a:endParaRPr>
          </a:p>
          <a:p>
            <a:pPr marL="0" indent="0">
              <a:buNone/>
            </a:pPr>
            <a:r>
              <a:rPr lang="en-US" b="1">
                <a:ea typeface="+mn-lt"/>
                <a:cs typeface="+mn-lt"/>
              </a:rPr>
              <a:t>INTERACTIVE</a:t>
            </a:r>
          </a:p>
          <a:p>
            <a:r>
              <a:rPr lang="en-US">
                <a:ea typeface="+mn-lt"/>
                <a:cs typeface="+mn-lt"/>
              </a:rPr>
              <a:t>Users can quickly parse through "unwieldy" data</a:t>
            </a:r>
          </a:p>
          <a:p>
            <a:pPr marL="0" indent="0">
              <a:buNone/>
            </a:pPr>
            <a:r>
              <a:rPr lang="en-US" b="1">
                <a:ea typeface="+mn-lt"/>
                <a:cs typeface="+mn-lt"/>
              </a:rPr>
              <a:t>STANDARDIZED</a:t>
            </a:r>
          </a:p>
          <a:p>
            <a:r>
              <a:rPr lang="en-US">
                <a:ea typeface="+mn-lt"/>
                <a:cs typeface="+mn-lt"/>
              </a:rPr>
              <a:t>Users view data wrangled the same way, reducing code inconsistencies</a:t>
            </a:r>
            <a:endParaRPr lang="en-US" b="1">
              <a:ea typeface="+mn-lt"/>
              <a:cs typeface="+mn-lt"/>
            </a:endParaRPr>
          </a:p>
          <a:p>
            <a:pPr marL="0" indent="0">
              <a:buNone/>
            </a:pPr>
            <a:endParaRPr lang="en-US" b="1">
              <a:ea typeface="+mn-lt"/>
              <a:cs typeface="+mn-lt"/>
            </a:endParaRPr>
          </a:p>
          <a:p>
            <a:pPr marL="0" indent="0">
              <a:buNone/>
            </a:pPr>
            <a:endParaRPr lang="en-US">
              <a:ea typeface="+mn-lt"/>
              <a:cs typeface="+mn-lt"/>
            </a:endParaRPr>
          </a:p>
          <a:p>
            <a:pPr marL="0" indent="0">
              <a:buNone/>
            </a:pPr>
            <a:endParaRPr lang="en-US">
              <a:ea typeface="+mn-lt"/>
              <a:cs typeface="+mn-lt"/>
            </a:endParaRPr>
          </a:p>
          <a:p>
            <a:pPr marL="0" indent="0">
              <a:buNone/>
            </a:pPr>
            <a:endParaRPr lang="en-US">
              <a:ea typeface="+mn-lt"/>
              <a:cs typeface="+mn-lt"/>
            </a:endParaRPr>
          </a:p>
          <a:p>
            <a:endParaRPr lang="en-US">
              <a:ea typeface="+mn-lt"/>
              <a:cs typeface="+mn-lt"/>
            </a:endParaRPr>
          </a:p>
          <a:p>
            <a:endParaRPr lang="en-US">
              <a:ea typeface="+mn-lt"/>
              <a:cs typeface="+mn-lt"/>
            </a:endParaRPr>
          </a:p>
        </p:txBody>
      </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Weather typing dashboard: Motivation</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Tree>
    <p:extLst>
      <p:ext uri="{BB962C8B-B14F-4D97-AF65-F5344CB8AC3E}">
        <p14:creationId xmlns:p14="http://schemas.microsoft.com/office/powerpoint/2010/main" val="1453529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E89556B-6D9A-2638-D180-3BD9EBC4A50E}"/>
              </a:ext>
            </a:extLst>
          </p:cNvPr>
          <p:cNvSpPr/>
          <p:nvPr/>
        </p:nvSpPr>
        <p:spPr>
          <a:xfrm>
            <a:off x="-1" y="5393377"/>
            <a:ext cx="4031672" cy="14586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Weather typing dashboard: Data flow</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
        <p:nvSpPr>
          <p:cNvPr id="10" name="TextBox 9">
            <a:extLst>
              <a:ext uri="{FF2B5EF4-FFF2-40B4-BE49-F238E27FC236}">
                <a16:creationId xmlns:a16="http://schemas.microsoft.com/office/drawing/2014/main" id="{EF3B2AC8-0588-065D-E101-8D4412B5C4D5}"/>
              </a:ext>
            </a:extLst>
          </p:cNvPr>
          <p:cNvSpPr txBox="1"/>
          <p:nvPr/>
        </p:nvSpPr>
        <p:spPr>
          <a:xfrm>
            <a:off x="6344343" y="2412176"/>
            <a:ext cx="161306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a:ea typeface="Calibri"/>
                <a:cs typeface="Calibri"/>
              </a:rPr>
              <a:t>DSS File</a:t>
            </a:r>
          </a:p>
        </p:txBody>
      </p:sp>
      <p:sp>
        <p:nvSpPr>
          <p:cNvPr id="12" name="Arrow: Down 11">
            <a:extLst>
              <a:ext uri="{FF2B5EF4-FFF2-40B4-BE49-F238E27FC236}">
                <a16:creationId xmlns:a16="http://schemas.microsoft.com/office/drawing/2014/main" id="{CBBFF041-C1EA-E683-138B-EEB25622613A}"/>
              </a:ext>
            </a:extLst>
          </p:cNvPr>
          <p:cNvSpPr/>
          <p:nvPr/>
        </p:nvSpPr>
        <p:spPr>
          <a:xfrm rot="21540000">
            <a:off x="7038363" y="2821228"/>
            <a:ext cx="197646" cy="552878"/>
          </a:xfrm>
          <a:prstGeom prst="down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DCB7E85-67E8-2F0F-7A1D-133C09BC6C2C}"/>
              </a:ext>
            </a:extLst>
          </p:cNvPr>
          <p:cNvSpPr txBox="1"/>
          <p:nvPr/>
        </p:nvSpPr>
        <p:spPr>
          <a:xfrm>
            <a:off x="6412779" y="3461162"/>
            <a:ext cx="146462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a:ea typeface="Calibri"/>
                <a:cs typeface="Calibri"/>
              </a:rPr>
              <a:t>R Object</a:t>
            </a:r>
          </a:p>
        </p:txBody>
      </p:sp>
      <p:sp>
        <p:nvSpPr>
          <p:cNvPr id="15" name="TextBox 14">
            <a:extLst>
              <a:ext uri="{FF2B5EF4-FFF2-40B4-BE49-F238E27FC236}">
                <a16:creationId xmlns:a16="http://schemas.microsoft.com/office/drawing/2014/main" id="{F61E0E0D-393F-910F-C5E6-DF245E6E5B23}"/>
              </a:ext>
            </a:extLst>
          </p:cNvPr>
          <p:cNvSpPr txBox="1"/>
          <p:nvPr/>
        </p:nvSpPr>
        <p:spPr>
          <a:xfrm>
            <a:off x="7208601" y="3937824"/>
            <a:ext cx="424377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err="1">
                <a:ea typeface="Calibri"/>
                <a:cs typeface="Calibri"/>
                <a:hlinkClick r:id="rId2"/>
              </a:rPr>
              <a:t>dataRetrieval</a:t>
            </a:r>
            <a:r>
              <a:rPr lang="en-US" i="1">
                <a:ea typeface="Calibri"/>
                <a:cs typeface="Calibri"/>
              </a:rPr>
              <a:t> - </a:t>
            </a:r>
            <a:r>
              <a:rPr lang="en-US">
                <a:ea typeface="Calibri"/>
                <a:cs typeface="Calibri"/>
              </a:rPr>
              <a:t>R interface for NWIS data</a:t>
            </a:r>
            <a:endParaRPr lang="en-US" i="1">
              <a:ea typeface="Calibri"/>
              <a:cs typeface="Calibri"/>
            </a:endParaRPr>
          </a:p>
        </p:txBody>
      </p:sp>
      <p:sp>
        <p:nvSpPr>
          <p:cNvPr id="18" name="TextBox 17">
            <a:extLst>
              <a:ext uri="{FF2B5EF4-FFF2-40B4-BE49-F238E27FC236}">
                <a16:creationId xmlns:a16="http://schemas.microsoft.com/office/drawing/2014/main" id="{2F24BBAC-8DDA-E7C9-B45A-9634A3D5B411}"/>
              </a:ext>
            </a:extLst>
          </p:cNvPr>
          <p:cNvSpPr txBox="1"/>
          <p:nvPr/>
        </p:nvSpPr>
        <p:spPr>
          <a:xfrm>
            <a:off x="6195902" y="4510148"/>
            <a:ext cx="192974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ea typeface="Calibri"/>
                <a:cs typeface="Calibri"/>
              </a:rPr>
              <a:t>Peak Flow Dates;</a:t>
            </a:r>
            <a:endParaRPr lang="en-US"/>
          </a:p>
          <a:p>
            <a:pPr algn="ctr"/>
            <a:r>
              <a:rPr lang="en-US">
                <a:ea typeface="Calibri"/>
                <a:cs typeface="Calibri"/>
              </a:rPr>
              <a:t>Daily Flow Values</a:t>
            </a:r>
            <a:endParaRPr lang="en-US"/>
          </a:p>
        </p:txBody>
      </p:sp>
      <p:cxnSp>
        <p:nvCxnSpPr>
          <p:cNvPr id="21" name="Straight Arrow Connector 20">
            <a:extLst>
              <a:ext uri="{FF2B5EF4-FFF2-40B4-BE49-F238E27FC236}">
                <a16:creationId xmlns:a16="http://schemas.microsoft.com/office/drawing/2014/main" id="{D0C60654-3A1C-94C5-74EE-B24E882B81DC}"/>
              </a:ext>
            </a:extLst>
          </p:cNvPr>
          <p:cNvCxnSpPr/>
          <p:nvPr/>
        </p:nvCxnSpPr>
        <p:spPr>
          <a:xfrm>
            <a:off x="6084125" y="1685306"/>
            <a:ext cx="0" cy="500149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C5A213B-132B-D324-9CE9-CCCD603BA2A2}"/>
              </a:ext>
            </a:extLst>
          </p:cNvPr>
          <p:cNvSpPr txBox="1"/>
          <p:nvPr/>
        </p:nvSpPr>
        <p:spPr>
          <a:xfrm>
            <a:off x="787400" y="1815935"/>
            <a:ext cx="53086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i="1">
                <a:ea typeface="Calibri" panose="020F0502020204030204"/>
                <a:cs typeface="Calibri" panose="020F0502020204030204"/>
              </a:rPr>
              <a:t>Precipitation/Geopotential Overlay </a:t>
            </a:r>
            <a:r>
              <a:rPr lang="en-US" sz="2400">
                <a:ea typeface="Calibri" panose="020F0502020204030204"/>
                <a:cs typeface="Calibri" panose="020F0502020204030204"/>
              </a:rPr>
              <a:t>Tabs</a:t>
            </a:r>
          </a:p>
        </p:txBody>
      </p:sp>
      <p:sp>
        <p:nvSpPr>
          <p:cNvPr id="24" name="TextBox 23">
            <a:extLst>
              <a:ext uri="{FF2B5EF4-FFF2-40B4-BE49-F238E27FC236}">
                <a16:creationId xmlns:a16="http://schemas.microsoft.com/office/drawing/2014/main" id="{FBA0DA74-F3D8-75BB-5E50-8F631FDD46D4}"/>
              </a:ext>
            </a:extLst>
          </p:cNvPr>
          <p:cNvSpPr txBox="1"/>
          <p:nvPr/>
        </p:nvSpPr>
        <p:spPr>
          <a:xfrm>
            <a:off x="6096000" y="1815935"/>
            <a:ext cx="525482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i="1">
                <a:ea typeface="Calibri"/>
                <a:cs typeface="Calibri"/>
              </a:rPr>
              <a:t>Gage Time Series</a:t>
            </a:r>
            <a:r>
              <a:rPr lang="en-US" sz="2400">
                <a:ea typeface="Calibri"/>
                <a:cs typeface="Calibri"/>
              </a:rPr>
              <a:t> Tab</a:t>
            </a:r>
          </a:p>
        </p:txBody>
      </p:sp>
      <p:cxnSp>
        <p:nvCxnSpPr>
          <p:cNvPr id="25" name="Straight Arrow Connector 24">
            <a:extLst>
              <a:ext uri="{FF2B5EF4-FFF2-40B4-BE49-F238E27FC236}">
                <a16:creationId xmlns:a16="http://schemas.microsoft.com/office/drawing/2014/main" id="{1EA32088-FCA2-2BE5-767B-5EC9C20796BD}"/>
              </a:ext>
            </a:extLst>
          </p:cNvPr>
          <p:cNvCxnSpPr/>
          <p:nvPr/>
        </p:nvCxnSpPr>
        <p:spPr>
          <a:xfrm flipV="1">
            <a:off x="837953" y="2271898"/>
            <a:ext cx="10513619" cy="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0633DE9-1074-AE33-3A09-6EBD2330D765}"/>
              </a:ext>
            </a:extLst>
          </p:cNvPr>
          <p:cNvSpPr txBox="1"/>
          <p:nvPr/>
        </p:nvSpPr>
        <p:spPr>
          <a:xfrm>
            <a:off x="7203490" y="2873828"/>
            <a:ext cx="395052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a:latin typeface="Calibri"/>
                <a:ea typeface="Calibri"/>
                <a:cs typeface="Calibri"/>
                <a:hlinkClick r:id="rId3"/>
              </a:rPr>
              <a:t>dssrip2</a:t>
            </a:r>
            <a:r>
              <a:rPr lang="en-US" i="1">
                <a:latin typeface="Calibri"/>
                <a:ea typeface="Calibri"/>
                <a:cs typeface="Calibri"/>
              </a:rPr>
              <a:t> - </a:t>
            </a:r>
            <a:r>
              <a:rPr lang="en-US">
                <a:latin typeface="Calibri"/>
                <a:ea typeface="Calibri"/>
                <a:cs typeface="Calibri"/>
              </a:rPr>
              <a:t>R interface for DSS files</a:t>
            </a:r>
            <a:endParaRPr lang="en-US"/>
          </a:p>
        </p:txBody>
      </p:sp>
      <p:sp>
        <p:nvSpPr>
          <p:cNvPr id="31" name="Arrow: Down 30">
            <a:extLst>
              <a:ext uri="{FF2B5EF4-FFF2-40B4-BE49-F238E27FC236}">
                <a16:creationId xmlns:a16="http://schemas.microsoft.com/office/drawing/2014/main" id="{B7AB167B-6C54-2A35-F408-ECEC93AB156C}"/>
              </a:ext>
            </a:extLst>
          </p:cNvPr>
          <p:cNvSpPr/>
          <p:nvPr/>
        </p:nvSpPr>
        <p:spPr>
          <a:xfrm rot="21540000">
            <a:off x="7049095" y="3859482"/>
            <a:ext cx="197646" cy="552878"/>
          </a:xfrm>
          <a:prstGeom prst="down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438B81FD-35EE-8B4D-B983-31386674B8F8}"/>
              </a:ext>
            </a:extLst>
          </p:cNvPr>
          <p:cNvSpPr/>
          <p:nvPr/>
        </p:nvSpPr>
        <p:spPr>
          <a:xfrm rot="21540000">
            <a:off x="7058155" y="5155873"/>
            <a:ext cx="197646" cy="552878"/>
          </a:xfrm>
          <a:prstGeom prst="down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D0B0135-DFA6-80BE-097E-09F176E39192}"/>
              </a:ext>
            </a:extLst>
          </p:cNvPr>
          <p:cNvSpPr txBox="1"/>
          <p:nvPr/>
        </p:nvSpPr>
        <p:spPr>
          <a:xfrm>
            <a:off x="6245382" y="5768487"/>
            <a:ext cx="191984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ea typeface="Calibri"/>
                <a:cs typeface="Calibri"/>
              </a:rPr>
              <a:t>Plots Aligned with Peak Flow Dates</a:t>
            </a:r>
          </a:p>
        </p:txBody>
      </p:sp>
      <p:pic>
        <p:nvPicPr>
          <p:cNvPr id="36" name="Picture 35">
            <a:extLst>
              <a:ext uri="{FF2B5EF4-FFF2-40B4-BE49-F238E27FC236}">
                <a16:creationId xmlns:a16="http://schemas.microsoft.com/office/drawing/2014/main" id="{782570A8-1D13-3C15-33C0-0A8F1FC1FAC4}"/>
              </a:ext>
            </a:extLst>
          </p:cNvPr>
          <p:cNvPicPr>
            <a:picLocks noChangeAspect="1"/>
          </p:cNvPicPr>
          <p:nvPr/>
        </p:nvPicPr>
        <p:blipFill>
          <a:blip r:embed="rId4"/>
          <a:stretch>
            <a:fillRect/>
          </a:stretch>
        </p:blipFill>
        <p:spPr>
          <a:xfrm>
            <a:off x="8322624" y="4691303"/>
            <a:ext cx="3028208" cy="1483314"/>
          </a:xfrm>
          <a:prstGeom prst="rect">
            <a:avLst/>
          </a:prstGeom>
          <a:ln>
            <a:solidFill>
              <a:schemeClr val="tx1"/>
            </a:solidFill>
          </a:ln>
        </p:spPr>
      </p:pic>
      <p:sp>
        <p:nvSpPr>
          <p:cNvPr id="37" name="TextBox 36">
            <a:extLst>
              <a:ext uri="{FF2B5EF4-FFF2-40B4-BE49-F238E27FC236}">
                <a16:creationId xmlns:a16="http://schemas.microsoft.com/office/drawing/2014/main" id="{C9A0B888-42E2-831D-89BA-60094D757CF4}"/>
              </a:ext>
            </a:extLst>
          </p:cNvPr>
          <p:cNvSpPr txBox="1"/>
          <p:nvPr/>
        </p:nvSpPr>
        <p:spPr>
          <a:xfrm>
            <a:off x="949295" y="2371755"/>
            <a:ext cx="4047506"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a:ea typeface="Calibri"/>
                <a:cs typeface="Calibri"/>
                <a:hlinkClick r:id="rId5"/>
              </a:rPr>
              <a:t>IBTrACS</a:t>
            </a:r>
            <a:r>
              <a:rPr lang="en-US" sz="2000">
                <a:ea typeface="Calibri"/>
                <a:cs typeface="Calibri"/>
              </a:rPr>
              <a:t> CSV (tropical storm tracks)</a:t>
            </a:r>
            <a:endParaRPr lang="en-US"/>
          </a:p>
        </p:txBody>
      </p:sp>
      <p:sp>
        <p:nvSpPr>
          <p:cNvPr id="38" name="Arrow: Down 37">
            <a:extLst>
              <a:ext uri="{FF2B5EF4-FFF2-40B4-BE49-F238E27FC236}">
                <a16:creationId xmlns:a16="http://schemas.microsoft.com/office/drawing/2014/main" id="{B37AC732-7BA0-AE05-5195-F5046230834C}"/>
              </a:ext>
            </a:extLst>
          </p:cNvPr>
          <p:cNvSpPr/>
          <p:nvPr/>
        </p:nvSpPr>
        <p:spPr>
          <a:xfrm rot="21540000">
            <a:off x="1586306" y="2907087"/>
            <a:ext cx="197646" cy="552878"/>
          </a:xfrm>
          <a:prstGeom prst="down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A3471F72-BA63-7683-ECAA-F2D4B867315D}"/>
              </a:ext>
            </a:extLst>
          </p:cNvPr>
          <p:cNvSpPr txBox="1"/>
          <p:nvPr/>
        </p:nvSpPr>
        <p:spPr>
          <a:xfrm>
            <a:off x="949989" y="3514824"/>
            <a:ext cx="146462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a:ea typeface="Calibri"/>
                <a:cs typeface="Calibri"/>
              </a:rPr>
              <a:t>R Object</a:t>
            </a:r>
          </a:p>
        </p:txBody>
      </p:sp>
      <p:sp>
        <p:nvSpPr>
          <p:cNvPr id="41" name="TextBox 40">
            <a:extLst>
              <a:ext uri="{FF2B5EF4-FFF2-40B4-BE49-F238E27FC236}">
                <a16:creationId xmlns:a16="http://schemas.microsoft.com/office/drawing/2014/main" id="{ECD82B6B-B8F7-63AB-7F42-3180B2CE57DE}"/>
              </a:ext>
            </a:extLst>
          </p:cNvPr>
          <p:cNvSpPr txBox="1"/>
          <p:nvPr/>
        </p:nvSpPr>
        <p:spPr>
          <a:xfrm>
            <a:off x="1738379" y="2984010"/>
            <a:ext cx="3666185" cy="369332"/>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u="sng">
                <a:solidFill>
                  <a:srgbClr val="0563C1"/>
                </a:solidFill>
                <a:cs typeface="Segoe UI"/>
                <a:hlinkClick r:id="rId6"/>
              </a:rPr>
              <a:t>sf</a:t>
            </a:r>
            <a:r>
              <a:rPr lang="en-US">
                <a:solidFill>
                  <a:srgbClr val="000000"/>
                </a:solidFill>
                <a:cs typeface="Arial"/>
              </a:rPr>
              <a:t> - R </a:t>
            </a:r>
            <a:r>
              <a:rPr lang="en-US">
                <a:cs typeface="Arial"/>
              </a:rPr>
              <a:t>interface for spatial vector data</a:t>
            </a:r>
            <a:endParaRPr lang="en-US">
              <a:ea typeface="Calibri"/>
              <a:cs typeface="Arial"/>
            </a:endParaRPr>
          </a:p>
        </p:txBody>
      </p:sp>
      <p:sp>
        <p:nvSpPr>
          <p:cNvPr id="46" name="TextBox 45">
            <a:extLst>
              <a:ext uri="{FF2B5EF4-FFF2-40B4-BE49-F238E27FC236}">
                <a16:creationId xmlns:a16="http://schemas.microsoft.com/office/drawing/2014/main" id="{B009AD8C-2EAB-3852-6BD3-0C8F87B7BF3E}"/>
              </a:ext>
            </a:extLst>
          </p:cNvPr>
          <p:cNvSpPr txBox="1"/>
          <p:nvPr/>
        </p:nvSpPr>
        <p:spPr>
          <a:xfrm>
            <a:off x="387865" y="4011303"/>
            <a:ext cx="2589711"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a:ea typeface="Calibri"/>
                <a:cs typeface="Calibri"/>
                <a:hlinkClick r:id="rId7"/>
              </a:rPr>
              <a:t>GeoHgt</a:t>
            </a:r>
            <a:r>
              <a:rPr lang="en-US" sz="2000">
                <a:ea typeface="Calibri"/>
                <a:cs typeface="Calibri"/>
              </a:rPr>
              <a:t> </a:t>
            </a:r>
            <a:r>
              <a:rPr lang="en-US" sz="2000" err="1">
                <a:ea typeface="Calibri"/>
                <a:cs typeface="Calibri"/>
              </a:rPr>
              <a:t>NetCDF</a:t>
            </a:r>
            <a:r>
              <a:rPr lang="en-US" sz="2000">
                <a:ea typeface="Calibri"/>
                <a:cs typeface="Calibri"/>
              </a:rPr>
              <a:t>;</a:t>
            </a:r>
          </a:p>
          <a:p>
            <a:pPr algn="ctr"/>
            <a:r>
              <a:rPr lang="en-US" sz="2000">
                <a:ea typeface="Calibri"/>
                <a:cs typeface="Calibri"/>
                <a:hlinkClick r:id="rId7"/>
              </a:rPr>
              <a:t>Precip</a:t>
            </a:r>
            <a:r>
              <a:rPr lang="en-US" sz="2000">
                <a:ea typeface="Calibri"/>
                <a:cs typeface="Calibri"/>
              </a:rPr>
              <a:t> </a:t>
            </a:r>
            <a:r>
              <a:rPr lang="en-US" sz="2000" err="1">
                <a:ea typeface="Calibri"/>
                <a:cs typeface="Calibri"/>
              </a:rPr>
              <a:t>NetCDF</a:t>
            </a:r>
            <a:endParaRPr lang="en-US" sz="2000">
              <a:ea typeface="Calibri"/>
              <a:cs typeface="Calibri"/>
            </a:endParaRPr>
          </a:p>
        </p:txBody>
      </p:sp>
      <p:sp>
        <p:nvSpPr>
          <p:cNvPr id="47" name="TextBox 46">
            <a:extLst>
              <a:ext uri="{FF2B5EF4-FFF2-40B4-BE49-F238E27FC236}">
                <a16:creationId xmlns:a16="http://schemas.microsoft.com/office/drawing/2014/main" id="{2BC63F01-1E7D-7DF1-48B8-93D4962B76E8}"/>
              </a:ext>
            </a:extLst>
          </p:cNvPr>
          <p:cNvSpPr txBox="1"/>
          <p:nvPr/>
        </p:nvSpPr>
        <p:spPr>
          <a:xfrm>
            <a:off x="1748276" y="4917538"/>
            <a:ext cx="366618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u="sng">
                <a:solidFill>
                  <a:srgbClr val="0563C1"/>
                </a:solidFill>
                <a:cs typeface="Segoe UI"/>
                <a:hlinkClick r:id="rId8"/>
              </a:rPr>
              <a:t>terra</a:t>
            </a:r>
            <a:r>
              <a:rPr lang="en-US">
                <a:solidFill>
                  <a:srgbClr val="000000"/>
                </a:solidFill>
                <a:cs typeface="Arial"/>
              </a:rPr>
              <a:t> - R</a:t>
            </a:r>
            <a:r>
              <a:rPr lang="en-US">
                <a:cs typeface="Arial"/>
              </a:rPr>
              <a:t> interface for raster data</a:t>
            </a:r>
            <a:endParaRPr lang="en-US">
              <a:ea typeface="Calibri"/>
              <a:cs typeface="Arial"/>
            </a:endParaRPr>
          </a:p>
        </p:txBody>
      </p:sp>
      <p:sp>
        <p:nvSpPr>
          <p:cNvPr id="48" name="Arrow: Down 47">
            <a:extLst>
              <a:ext uri="{FF2B5EF4-FFF2-40B4-BE49-F238E27FC236}">
                <a16:creationId xmlns:a16="http://schemas.microsoft.com/office/drawing/2014/main" id="{A6BD68C2-F4CF-2D2B-E3A5-0CBF26F5F429}"/>
              </a:ext>
            </a:extLst>
          </p:cNvPr>
          <p:cNvSpPr/>
          <p:nvPr/>
        </p:nvSpPr>
        <p:spPr>
          <a:xfrm rot="21540000">
            <a:off x="1586306" y="4828184"/>
            <a:ext cx="197646" cy="552878"/>
          </a:xfrm>
          <a:prstGeom prst="down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47C90D74-A488-AC95-E42E-6A086325D319}"/>
              </a:ext>
            </a:extLst>
          </p:cNvPr>
          <p:cNvSpPr txBox="1"/>
          <p:nvPr/>
        </p:nvSpPr>
        <p:spPr>
          <a:xfrm>
            <a:off x="949989" y="5489584"/>
            <a:ext cx="146462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a:ea typeface="Calibri"/>
                <a:cs typeface="Calibri"/>
              </a:rPr>
              <a:t>R Objects</a:t>
            </a:r>
          </a:p>
        </p:txBody>
      </p:sp>
      <p:cxnSp>
        <p:nvCxnSpPr>
          <p:cNvPr id="50" name="Straight Arrow Connector 49">
            <a:extLst>
              <a:ext uri="{FF2B5EF4-FFF2-40B4-BE49-F238E27FC236}">
                <a16:creationId xmlns:a16="http://schemas.microsoft.com/office/drawing/2014/main" id="{4D8E60D5-4A5A-1ECA-AB7B-CD875698FD35}"/>
              </a:ext>
            </a:extLst>
          </p:cNvPr>
          <p:cNvCxnSpPr>
            <a:cxnSpLocks/>
          </p:cNvCxnSpPr>
          <p:nvPr/>
        </p:nvCxnSpPr>
        <p:spPr>
          <a:xfrm flipV="1">
            <a:off x="795023" y="3907403"/>
            <a:ext cx="4428352" cy="0"/>
          </a:xfrm>
          <a:prstGeom prst="straightConnector1">
            <a:avLst/>
          </a:prstGeom>
          <a:ln w="12700"/>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8F9C784-AE0E-6F63-6133-678C6BC1D17D}"/>
              </a:ext>
            </a:extLst>
          </p:cNvPr>
          <p:cNvCxnSpPr>
            <a:cxnSpLocks/>
          </p:cNvCxnSpPr>
          <p:nvPr/>
        </p:nvCxnSpPr>
        <p:spPr>
          <a:xfrm flipV="1">
            <a:off x="896623" y="5943101"/>
            <a:ext cx="1605734" cy="0"/>
          </a:xfrm>
          <a:prstGeom prst="straightConnector1">
            <a:avLst/>
          </a:prstGeom>
          <a:ln w="12700"/>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E8DC8FE5-17F9-C0B7-322A-A6C2AEB2443D}"/>
              </a:ext>
            </a:extLst>
          </p:cNvPr>
          <p:cNvSpPr txBox="1"/>
          <p:nvPr/>
        </p:nvSpPr>
        <p:spPr>
          <a:xfrm>
            <a:off x="735341" y="5976129"/>
            <a:ext cx="1893919" cy="7186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a:ea typeface="Calibri"/>
                <a:cs typeface="Calibri"/>
              </a:rPr>
              <a:t>Plot with Overlaid Data</a:t>
            </a:r>
            <a:endParaRPr lang="en-US"/>
          </a:p>
        </p:txBody>
      </p:sp>
      <p:pic>
        <p:nvPicPr>
          <p:cNvPr id="55" name="Picture 54">
            <a:extLst>
              <a:ext uri="{FF2B5EF4-FFF2-40B4-BE49-F238E27FC236}">
                <a16:creationId xmlns:a16="http://schemas.microsoft.com/office/drawing/2014/main" id="{0CD3E34D-9ED3-20FB-90E5-BA467B5FBE13}"/>
              </a:ext>
            </a:extLst>
          </p:cNvPr>
          <p:cNvPicPr>
            <a:picLocks noChangeAspect="1"/>
          </p:cNvPicPr>
          <p:nvPr/>
        </p:nvPicPr>
        <p:blipFill>
          <a:blip r:embed="rId9"/>
          <a:stretch>
            <a:fillRect/>
          </a:stretch>
        </p:blipFill>
        <p:spPr>
          <a:xfrm>
            <a:off x="2976161" y="5508084"/>
            <a:ext cx="2021848" cy="1080216"/>
          </a:xfrm>
          <a:prstGeom prst="rect">
            <a:avLst/>
          </a:prstGeom>
          <a:ln>
            <a:solidFill>
              <a:schemeClr val="tx1"/>
            </a:solidFill>
          </a:ln>
        </p:spPr>
      </p:pic>
    </p:spTree>
    <p:extLst>
      <p:ext uri="{BB962C8B-B14F-4D97-AF65-F5344CB8AC3E}">
        <p14:creationId xmlns:p14="http://schemas.microsoft.com/office/powerpoint/2010/main" val="2385676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946FB1-8BFF-EED5-F356-CD5E1321DD63}"/>
              </a:ext>
            </a:extLst>
          </p:cNvPr>
          <p:cNvSpPr>
            <a:spLocks noGrp="1"/>
          </p:cNvSpPr>
          <p:nvPr>
            <p:ph idx="1"/>
          </p:nvPr>
        </p:nvSpPr>
        <p:spPr>
          <a:xfrm>
            <a:off x="838200" y="1825625"/>
            <a:ext cx="10515600" cy="4351338"/>
          </a:xfrm>
        </p:spPr>
        <p:txBody>
          <a:bodyPr vert="horz" lIns="91440" tIns="45720" rIns="91440" bIns="45720" rtlCol="0" anchor="t">
            <a:normAutofit/>
          </a:bodyPr>
          <a:lstStyle/>
          <a:p>
            <a:endParaRPr lang="en-US">
              <a:ea typeface="+mn-lt"/>
              <a:cs typeface="+mn-lt"/>
            </a:endParaRPr>
          </a:p>
          <a:p>
            <a:endParaRPr lang="en-US">
              <a:ea typeface="+mn-lt"/>
              <a:cs typeface="+mn-lt"/>
            </a:endParaRPr>
          </a:p>
          <a:p>
            <a:endParaRPr lang="en-US">
              <a:ea typeface="+mn-lt"/>
              <a:cs typeface="+mn-lt"/>
            </a:endParaRPr>
          </a:p>
        </p:txBody>
      </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Weather typing dashboard: Collaboration</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
        <p:nvSpPr>
          <p:cNvPr id="7" name="Content Placeholder 2">
            <a:extLst>
              <a:ext uri="{FF2B5EF4-FFF2-40B4-BE49-F238E27FC236}">
                <a16:creationId xmlns:a16="http://schemas.microsoft.com/office/drawing/2014/main" id="{E6C0A5C3-2E69-7910-5057-1B985E9A4035}"/>
              </a:ext>
            </a:extLst>
          </p:cNvPr>
          <p:cNvSpPr txBox="1">
            <a:spLocks/>
          </p:cNvSpPr>
          <p:nvPr/>
        </p:nvSpPr>
        <p:spPr>
          <a:xfrm>
            <a:off x="990600" y="2047297"/>
            <a:ext cx="6774873" cy="347058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ea typeface="+mn-lt"/>
                <a:cs typeface="+mn-lt"/>
              </a:rPr>
              <a:t>Sharing applications across agencies is difficult</a:t>
            </a:r>
          </a:p>
          <a:p>
            <a:r>
              <a:rPr lang="en-US">
                <a:ea typeface="+mn-lt"/>
                <a:cs typeface="+mn-lt"/>
              </a:rPr>
              <a:t>The dashboard is shared as a standalone zip file on the USGS SharePoint site</a:t>
            </a:r>
          </a:p>
          <a:p>
            <a:r>
              <a:rPr lang="en-US" i="1" err="1">
                <a:ea typeface="+mn-lt"/>
                <a:cs typeface="+mn-lt"/>
                <a:hlinkClick r:id="rId2"/>
              </a:rPr>
              <a:t>renv</a:t>
            </a:r>
            <a:r>
              <a:rPr lang="en-US" i="1">
                <a:ea typeface="+mn-lt"/>
                <a:cs typeface="+mn-lt"/>
              </a:rPr>
              <a:t> </a:t>
            </a:r>
            <a:r>
              <a:rPr lang="en-US">
                <a:ea typeface="+mn-lt"/>
                <a:cs typeface="+mn-lt"/>
              </a:rPr>
              <a:t>solves some, but not all reproducibility issues</a:t>
            </a:r>
            <a:endParaRPr lang="en-US" i="1">
              <a:ea typeface="+mn-lt"/>
              <a:cs typeface="+mn-lt"/>
            </a:endParaRPr>
          </a:p>
          <a:p>
            <a:r>
              <a:rPr lang="en-US">
                <a:ea typeface="+mn-lt"/>
                <a:cs typeface="+mn-lt"/>
              </a:rPr>
              <a:t>We are working to host the app on a server</a:t>
            </a:r>
          </a:p>
          <a:p>
            <a:endParaRPr lang="en-US">
              <a:ea typeface="+mn-lt"/>
              <a:cs typeface="+mn-lt"/>
            </a:endParaRPr>
          </a:p>
          <a:p>
            <a:endParaRPr lang="en-US">
              <a:ea typeface="+mn-lt"/>
              <a:cs typeface="+mn-lt"/>
            </a:endParaRPr>
          </a:p>
        </p:txBody>
      </p:sp>
      <p:sp>
        <p:nvSpPr>
          <p:cNvPr id="10" name="TextBox 9">
            <a:extLst>
              <a:ext uri="{FF2B5EF4-FFF2-40B4-BE49-F238E27FC236}">
                <a16:creationId xmlns:a16="http://schemas.microsoft.com/office/drawing/2014/main" id="{514E66D1-4027-74E7-D104-E75DDEF483FE}"/>
              </a:ext>
            </a:extLst>
          </p:cNvPr>
          <p:cNvSpPr txBox="1"/>
          <p:nvPr/>
        </p:nvSpPr>
        <p:spPr>
          <a:xfrm>
            <a:off x="8129649" y="5242460"/>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b="1"/>
              <a:t>Zip File Contents</a:t>
            </a:r>
            <a:endParaRPr lang="en-US" sz="2000" b="1">
              <a:ea typeface="Calibri"/>
              <a:cs typeface="Calibri"/>
            </a:endParaRPr>
          </a:p>
        </p:txBody>
      </p:sp>
      <p:pic>
        <p:nvPicPr>
          <p:cNvPr id="11" name="Picture 10">
            <a:extLst>
              <a:ext uri="{FF2B5EF4-FFF2-40B4-BE49-F238E27FC236}">
                <a16:creationId xmlns:a16="http://schemas.microsoft.com/office/drawing/2014/main" id="{CE9D81D9-CFC7-88FA-148F-1BD7C6CCD87D}"/>
              </a:ext>
            </a:extLst>
          </p:cNvPr>
          <p:cNvPicPr>
            <a:picLocks noChangeAspect="1"/>
          </p:cNvPicPr>
          <p:nvPr/>
        </p:nvPicPr>
        <p:blipFill>
          <a:blip r:embed="rId3"/>
          <a:stretch>
            <a:fillRect/>
          </a:stretch>
        </p:blipFill>
        <p:spPr>
          <a:xfrm>
            <a:off x="8308769" y="2139043"/>
            <a:ext cx="2392877" cy="3104407"/>
          </a:xfrm>
          <a:prstGeom prst="rect">
            <a:avLst/>
          </a:prstGeom>
        </p:spPr>
      </p:pic>
    </p:spTree>
    <p:extLst>
      <p:ext uri="{BB962C8B-B14F-4D97-AF65-F5344CB8AC3E}">
        <p14:creationId xmlns:p14="http://schemas.microsoft.com/office/powerpoint/2010/main" val="21708405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xfrm>
            <a:off x="838200" y="365125"/>
            <a:ext cx="10515600" cy="792163"/>
          </a:xfrm>
          <a:solidFill>
            <a:schemeClr val="accent1">
              <a:lumMod val="40000"/>
              <a:lumOff val="60000"/>
            </a:schemeClr>
          </a:solidFill>
        </p:spPr>
        <p:txBody>
          <a:bodyPr/>
          <a:lstStyle/>
          <a:p>
            <a:r>
              <a:rPr lang="en-US"/>
              <a:t>Manual flood typing</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
        <p:nvSpPr>
          <p:cNvPr id="11" name="Content Placeholder 2">
            <a:extLst>
              <a:ext uri="{FF2B5EF4-FFF2-40B4-BE49-F238E27FC236}">
                <a16:creationId xmlns:a16="http://schemas.microsoft.com/office/drawing/2014/main" id="{BA30BF12-FB9E-7352-528F-AEA7940CF956}"/>
              </a:ext>
            </a:extLst>
          </p:cNvPr>
          <p:cNvSpPr txBox="1">
            <a:spLocks/>
          </p:cNvSpPr>
          <p:nvPr/>
        </p:nvSpPr>
        <p:spPr>
          <a:xfrm>
            <a:off x="838200" y="1156046"/>
            <a:ext cx="6180668" cy="4661162"/>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a:ea typeface="Calibri"/>
                <a:cs typeface="Calibri"/>
              </a:rPr>
              <a:t>Review paper by Tarasova et al. (2019)</a:t>
            </a:r>
          </a:p>
          <a:p>
            <a:r>
              <a:rPr lang="en-US" sz="2200">
                <a:ea typeface="Calibri"/>
                <a:cs typeface="Calibri"/>
              </a:rPr>
              <a:t>Existing classifications of floods:</a:t>
            </a:r>
            <a:endParaRPr lang="en-US" sz="1200">
              <a:solidFill>
                <a:srgbClr val="444444"/>
              </a:solidFill>
              <a:ea typeface="Calibri"/>
              <a:cs typeface="Calibri"/>
            </a:endParaRPr>
          </a:p>
          <a:p>
            <a:pPr lvl="1"/>
            <a:r>
              <a:rPr lang="en-US" sz="1800">
                <a:ea typeface="Calibri"/>
                <a:cs typeface="Calibri"/>
              </a:rPr>
              <a:t>Hydroclimatic</a:t>
            </a:r>
          </a:p>
          <a:p>
            <a:pPr lvl="1"/>
            <a:r>
              <a:rPr lang="en-US" sz="1800">
                <a:ea typeface="Calibri"/>
                <a:cs typeface="Calibri"/>
              </a:rPr>
              <a:t>Hydrologic</a:t>
            </a:r>
          </a:p>
          <a:p>
            <a:pPr lvl="1"/>
            <a:r>
              <a:rPr lang="en-US" sz="1800">
                <a:ea typeface="Calibri"/>
                <a:cs typeface="Calibri"/>
              </a:rPr>
              <a:t>Hydrograph-based</a:t>
            </a:r>
          </a:p>
          <a:p>
            <a:r>
              <a:rPr lang="en-US" sz="2200">
                <a:ea typeface="Calibri"/>
                <a:cs typeface="Calibri"/>
              </a:rPr>
              <a:t>Classification frameworks are rarely evaluated by comparing results with detailed information from well-observed events</a:t>
            </a:r>
          </a:p>
          <a:p>
            <a:r>
              <a:rPr lang="en-US" sz="2200">
                <a:ea typeface="Calibri"/>
                <a:cs typeface="Calibri"/>
              </a:rPr>
              <a:t>Flood classification frameworks should have the following characteristics: </a:t>
            </a:r>
            <a:endParaRPr lang="en-US" sz="2200" b="1">
              <a:ea typeface="Calibri"/>
              <a:cs typeface="Calibri"/>
            </a:endParaRPr>
          </a:p>
          <a:p>
            <a:pPr lvl="1"/>
            <a:r>
              <a:rPr lang="en-US" sz="1800" b="1">
                <a:ea typeface="Calibri"/>
                <a:cs typeface="Calibri"/>
              </a:rPr>
              <a:t>Robust</a:t>
            </a:r>
          </a:p>
          <a:p>
            <a:pPr lvl="1"/>
            <a:r>
              <a:rPr lang="en-US" sz="1800" b="1">
                <a:ea typeface="Calibri"/>
                <a:cs typeface="Calibri"/>
              </a:rPr>
              <a:t>Transferable</a:t>
            </a:r>
          </a:p>
          <a:p>
            <a:pPr lvl="1"/>
            <a:r>
              <a:rPr lang="en-US" sz="1800" b="1">
                <a:ea typeface="Calibri"/>
                <a:cs typeface="Calibri"/>
              </a:rPr>
              <a:t>Adaptive</a:t>
            </a:r>
            <a:endParaRPr lang="en-US">
              <a:ea typeface="Calibri"/>
              <a:cs typeface="Calibri"/>
            </a:endParaRPr>
          </a:p>
          <a:p>
            <a:pPr lvl="1"/>
            <a:r>
              <a:rPr lang="en-US" sz="1800" b="1">
                <a:ea typeface="Calibri"/>
                <a:cs typeface="Calibri"/>
              </a:rPr>
              <a:t>Consistent</a:t>
            </a:r>
            <a:endParaRPr lang="en-US">
              <a:ea typeface="Calibri"/>
              <a:cs typeface="Calibri"/>
            </a:endParaRPr>
          </a:p>
          <a:p>
            <a:pPr lvl="1"/>
            <a:endParaRPr lang="en-US" sz="1800">
              <a:ea typeface="Calibri"/>
              <a:cs typeface="Calibri"/>
            </a:endParaRPr>
          </a:p>
        </p:txBody>
      </p:sp>
      <p:pic>
        <p:nvPicPr>
          <p:cNvPr id="12" name="Content Placeholder 11">
            <a:extLst>
              <a:ext uri="{FF2B5EF4-FFF2-40B4-BE49-F238E27FC236}">
                <a16:creationId xmlns:a16="http://schemas.microsoft.com/office/drawing/2014/main" id="{F22C942A-6504-703C-493E-26593708E554}"/>
              </a:ext>
            </a:extLst>
          </p:cNvPr>
          <p:cNvPicPr>
            <a:picLocks noGrp="1" noChangeAspect="1"/>
          </p:cNvPicPr>
          <p:nvPr>
            <p:ph idx="1"/>
          </p:nvPr>
        </p:nvPicPr>
        <p:blipFill>
          <a:blip r:embed="rId3"/>
          <a:stretch>
            <a:fillRect/>
          </a:stretch>
        </p:blipFill>
        <p:spPr>
          <a:xfrm>
            <a:off x="7203749" y="1248332"/>
            <a:ext cx="4042764" cy="5320602"/>
          </a:xfrm>
        </p:spPr>
      </p:pic>
    </p:spTree>
    <p:extLst>
      <p:ext uri="{BB962C8B-B14F-4D97-AF65-F5344CB8AC3E}">
        <p14:creationId xmlns:p14="http://schemas.microsoft.com/office/powerpoint/2010/main" val="848296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8019852-AA8B-4A55-3BB6-E0EAA096D56D}"/>
              </a:ext>
            </a:extLst>
          </p:cNvPr>
          <p:cNvSpPr/>
          <p:nvPr/>
        </p:nvSpPr>
        <p:spPr>
          <a:xfrm>
            <a:off x="-1" y="5393377"/>
            <a:ext cx="4031672" cy="14586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xfrm>
            <a:off x="838200" y="365125"/>
            <a:ext cx="10515600" cy="728663"/>
          </a:xfrm>
          <a:solidFill>
            <a:schemeClr val="accent1">
              <a:lumMod val="40000"/>
              <a:lumOff val="60000"/>
            </a:schemeClr>
          </a:solidFill>
        </p:spPr>
        <p:txBody>
          <a:bodyPr/>
          <a:lstStyle/>
          <a:p>
            <a:r>
              <a:rPr lang="en-US"/>
              <a:t>Manual flood typing</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
        <p:nvSpPr>
          <p:cNvPr id="8" name="Title 1">
            <a:extLst>
              <a:ext uri="{FF2B5EF4-FFF2-40B4-BE49-F238E27FC236}">
                <a16:creationId xmlns:a16="http://schemas.microsoft.com/office/drawing/2014/main" id="{62000979-0942-9365-6763-6AB0F1755468}"/>
              </a:ext>
            </a:extLst>
          </p:cNvPr>
          <p:cNvSpPr txBox="1">
            <a:spLocks/>
          </p:cNvSpPr>
          <p:nvPr/>
        </p:nvSpPr>
        <p:spPr>
          <a:xfrm>
            <a:off x="838200" y="365125"/>
            <a:ext cx="10515600" cy="792163"/>
          </a:xfrm>
          <a:prstGeom prst="rect">
            <a:avLst/>
          </a:prstGeom>
          <a:solidFill>
            <a:schemeClr val="accent1">
              <a:lumMod val="40000"/>
              <a:lumOff val="6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Manual flood typing</a:t>
            </a:r>
          </a:p>
        </p:txBody>
      </p:sp>
      <p:graphicFrame>
        <p:nvGraphicFramePr>
          <p:cNvPr id="3" name="Table 2">
            <a:extLst>
              <a:ext uri="{FF2B5EF4-FFF2-40B4-BE49-F238E27FC236}">
                <a16:creationId xmlns:a16="http://schemas.microsoft.com/office/drawing/2014/main" id="{72681113-0725-D5C9-5A11-0F4A7D24ACE6}"/>
              </a:ext>
            </a:extLst>
          </p:cNvPr>
          <p:cNvGraphicFramePr>
            <a:graphicFrameLocks noGrp="1"/>
          </p:cNvGraphicFramePr>
          <p:nvPr>
            <p:extLst>
              <p:ext uri="{D42A27DB-BD31-4B8C-83A1-F6EECF244321}">
                <p14:modId xmlns:p14="http://schemas.microsoft.com/office/powerpoint/2010/main" val="1222603503"/>
              </p:ext>
            </p:extLst>
          </p:nvPr>
        </p:nvGraphicFramePr>
        <p:xfrm>
          <a:off x="744196" y="1318396"/>
          <a:ext cx="10703720" cy="5279800"/>
        </p:xfrm>
        <a:graphic>
          <a:graphicData uri="http://schemas.openxmlformats.org/drawingml/2006/table">
            <a:tbl>
              <a:tblPr firstRow="1" bandRow="1">
                <a:tableStyleId>{5C22544A-7EE6-4342-B048-85BDC9FD1C3A}</a:tableStyleId>
              </a:tblPr>
              <a:tblGrid>
                <a:gridCol w="1337965">
                  <a:extLst>
                    <a:ext uri="{9D8B030D-6E8A-4147-A177-3AD203B41FA5}">
                      <a16:colId xmlns:a16="http://schemas.microsoft.com/office/drawing/2014/main" val="775495275"/>
                    </a:ext>
                  </a:extLst>
                </a:gridCol>
                <a:gridCol w="1337965">
                  <a:extLst>
                    <a:ext uri="{9D8B030D-6E8A-4147-A177-3AD203B41FA5}">
                      <a16:colId xmlns:a16="http://schemas.microsoft.com/office/drawing/2014/main" val="2047446620"/>
                    </a:ext>
                  </a:extLst>
                </a:gridCol>
                <a:gridCol w="1337965">
                  <a:extLst>
                    <a:ext uri="{9D8B030D-6E8A-4147-A177-3AD203B41FA5}">
                      <a16:colId xmlns:a16="http://schemas.microsoft.com/office/drawing/2014/main" val="2958606919"/>
                    </a:ext>
                  </a:extLst>
                </a:gridCol>
                <a:gridCol w="1337965">
                  <a:extLst>
                    <a:ext uri="{9D8B030D-6E8A-4147-A177-3AD203B41FA5}">
                      <a16:colId xmlns:a16="http://schemas.microsoft.com/office/drawing/2014/main" val="1696372984"/>
                    </a:ext>
                  </a:extLst>
                </a:gridCol>
                <a:gridCol w="1337965">
                  <a:extLst>
                    <a:ext uri="{9D8B030D-6E8A-4147-A177-3AD203B41FA5}">
                      <a16:colId xmlns:a16="http://schemas.microsoft.com/office/drawing/2014/main" val="3591616198"/>
                    </a:ext>
                  </a:extLst>
                </a:gridCol>
                <a:gridCol w="1337965">
                  <a:extLst>
                    <a:ext uri="{9D8B030D-6E8A-4147-A177-3AD203B41FA5}">
                      <a16:colId xmlns:a16="http://schemas.microsoft.com/office/drawing/2014/main" val="3924004290"/>
                    </a:ext>
                  </a:extLst>
                </a:gridCol>
                <a:gridCol w="1337965">
                  <a:extLst>
                    <a:ext uri="{9D8B030D-6E8A-4147-A177-3AD203B41FA5}">
                      <a16:colId xmlns:a16="http://schemas.microsoft.com/office/drawing/2014/main" val="590121496"/>
                    </a:ext>
                  </a:extLst>
                </a:gridCol>
                <a:gridCol w="1337965">
                  <a:extLst>
                    <a:ext uri="{9D8B030D-6E8A-4147-A177-3AD203B41FA5}">
                      <a16:colId xmlns:a16="http://schemas.microsoft.com/office/drawing/2014/main" val="2967350837"/>
                    </a:ext>
                  </a:extLst>
                </a:gridCol>
              </a:tblGrid>
              <a:tr h="761879">
                <a:tc>
                  <a:txBody>
                    <a:bodyPr/>
                    <a:lstStyle/>
                    <a:p>
                      <a:pPr algn="ctr"/>
                      <a:r>
                        <a:rPr lang="en-US" sz="1400"/>
                        <a:t>Primary Mechanism</a:t>
                      </a:r>
                    </a:p>
                  </a:txBody>
                  <a:tcPr anchor="ctr"/>
                </a:tc>
                <a:tc>
                  <a:txBody>
                    <a:bodyPr/>
                    <a:lstStyle/>
                    <a:p>
                      <a:pPr algn="ctr"/>
                      <a:r>
                        <a:rPr lang="en-US" sz="1400"/>
                        <a:t>Primary Mechanism Sub-Type</a:t>
                      </a:r>
                    </a:p>
                  </a:txBody>
                  <a:tcPr anchor="ctr"/>
                </a:tc>
                <a:tc>
                  <a:txBody>
                    <a:bodyPr/>
                    <a:lstStyle/>
                    <a:p>
                      <a:pPr algn="ctr"/>
                      <a:r>
                        <a:rPr lang="en-US" sz="1400"/>
                        <a:t>Delaware</a:t>
                      </a:r>
                    </a:p>
                  </a:txBody>
                  <a:tcPr anchor="ctr"/>
                </a:tc>
                <a:tc>
                  <a:txBody>
                    <a:bodyPr/>
                    <a:lstStyle/>
                    <a:p>
                      <a:pPr algn="ctr"/>
                      <a:r>
                        <a:rPr lang="en-US" sz="1400"/>
                        <a:t>Puget Sound</a:t>
                      </a:r>
                    </a:p>
                  </a:txBody>
                  <a:tcPr anchor="ctr"/>
                </a:tc>
                <a:tc>
                  <a:txBody>
                    <a:bodyPr/>
                    <a:lstStyle/>
                    <a:p>
                      <a:pPr lvl="0" algn="ctr">
                        <a:buNone/>
                      </a:pPr>
                      <a:r>
                        <a:rPr lang="en-US" sz="1400"/>
                        <a:t>Red River of the North</a:t>
                      </a:r>
                    </a:p>
                  </a:txBody>
                  <a:tcPr anchor="ctr"/>
                </a:tc>
                <a:tc>
                  <a:txBody>
                    <a:bodyPr/>
                    <a:lstStyle/>
                    <a:p>
                      <a:pPr lvl="0" algn="ctr">
                        <a:buNone/>
                      </a:pPr>
                      <a:r>
                        <a:rPr lang="en-US" sz="1400"/>
                        <a:t>Trinity</a:t>
                      </a:r>
                    </a:p>
                  </a:txBody>
                  <a:tcPr anchor="ctr"/>
                </a:tc>
                <a:tc>
                  <a:txBody>
                    <a:bodyPr/>
                    <a:lstStyle/>
                    <a:p>
                      <a:pPr lvl="0" algn="ctr">
                        <a:buNone/>
                      </a:pPr>
                      <a:r>
                        <a:rPr lang="en-US" sz="1400"/>
                        <a:t>Upper Colorado</a:t>
                      </a:r>
                    </a:p>
                  </a:txBody>
                  <a:tcPr anchor="ctr"/>
                </a:tc>
                <a:tc>
                  <a:txBody>
                    <a:bodyPr/>
                    <a:lstStyle/>
                    <a:p>
                      <a:pPr lvl="0" algn="ctr">
                        <a:buNone/>
                      </a:pPr>
                      <a:r>
                        <a:rPr lang="en-US" sz="1400"/>
                        <a:t>Iowa</a:t>
                      </a:r>
                    </a:p>
                  </a:txBody>
                  <a:tcPr anchor="ctr"/>
                </a:tc>
                <a:extLst>
                  <a:ext uri="{0D108BD9-81ED-4DB2-BD59-A6C34878D82A}">
                    <a16:rowId xmlns:a16="http://schemas.microsoft.com/office/drawing/2014/main" val="1446395091"/>
                  </a:ext>
                </a:extLst>
              </a:tr>
              <a:tr h="313295">
                <a:tc rowSpan="6">
                  <a:txBody>
                    <a:bodyPr/>
                    <a:lstStyle/>
                    <a:p>
                      <a:pPr algn="ctr"/>
                      <a:r>
                        <a:rPr lang="en-US" sz="1400"/>
                        <a:t>Rain only</a:t>
                      </a:r>
                    </a:p>
                  </a:txBody>
                  <a:tcPr anchor="ctr"/>
                </a:tc>
                <a:tc>
                  <a:txBody>
                    <a:bodyPr/>
                    <a:lstStyle/>
                    <a:p>
                      <a:pPr algn="ctr"/>
                      <a:r>
                        <a:rPr lang="en-US" sz="1400"/>
                        <a:t>Cyclonic</a:t>
                      </a:r>
                    </a:p>
                  </a:txBody>
                  <a:tcPr anchor="ctr"/>
                </a:tc>
                <a:tc>
                  <a:txBody>
                    <a:bodyPr/>
                    <a:lstStyle/>
                    <a:p>
                      <a:pPr lvl="0" algn="ctr"/>
                      <a:r>
                        <a:rPr lang="en-US" sz="1400"/>
                        <a:t>X</a:t>
                      </a:r>
                    </a:p>
                  </a:txBody>
                  <a:tcPr anchor="ctr"/>
                </a:tc>
                <a:tc>
                  <a:txBody>
                    <a:bodyPr/>
                    <a:lstStyle/>
                    <a:p>
                      <a:pPr lvl="0" algn="ctr"/>
                      <a:endParaRPr lang="en-US" sz="1400"/>
                    </a:p>
                  </a:txBody>
                  <a:tcPr anchor="ctr"/>
                </a:tc>
                <a:tc>
                  <a:txBody>
                    <a:bodyPr/>
                    <a:lstStyle/>
                    <a:p>
                      <a:pPr lvl="0" algn="ctr">
                        <a:buNone/>
                      </a:pPr>
                      <a:r>
                        <a:rPr lang="en-US" sz="1400"/>
                        <a:t>X</a:t>
                      </a:r>
                    </a:p>
                  </a:txBody>
                  <a:tcPr anchor="ctr"/>
                </a:tc>
                <a:tc>
                  <a:txBody>
                    <a:bodyPr/>
                    <a:lstStyle/>
                    <a:p>
                      <a:pPr lvl="0" algn="ctr">
                        <a:buNone/>
                      </a:pPr>
                      <a:r>
                        <a:rPr lang="en-US" sz="1400"/>
                        <a:t>X</a:t>
                      </a:r>
                    </a:p>
                  </a:txBody>
                  <a:tcPr anchor="ctr"/>
                </a:tc>
                <a:tc>
                  <a:txBody>
                    <a:bodyPr/>
                    <a:lstStyle/>
                    <a:p>
                      <a:pPr lvl="0" algn="ctr">
                        <a:buNone/>
                      </a:pPr>
                      <a:endParaRPr lang="en-US" sz="1400"/>
                    </a:p>
                  </a:txBody>
                  <a:tcPr anchor="ctr"/>
                </a:tc>
                <a:tc>
                  <a:txBody>
                    <a:bodyPr/>
                    <a:lstStyle/>
                    <a:p>
                      <a:pPr lvl="0" algn="ctr">
                        <a:buNone/>
                      </a:pPr>
                      <a:r>
                        <a:rPr lang="en-US" sz="1400"/>
                        <a:t>X</a:t>
                      </a:r>
                    </a:p>
                  </a:txBody>
                  <a:tcPr anchor="ctr"/>
                </a:tc>
                <a:extLst>
                  <a:ext uri="{0D108BD9-81ED-4DB2-BD59-A6C34878D82A}">
                    <a16:rowId xmlns:a16="http://schemas.microsoft.com/office/drawing/2014/main" val="603936246"/>
                  </a:ext>
                </a:extLst>
              </a:tr>
              <a:tr h="484183">
                <a:tc vMerge="1">
                  <a:txBody>
                    <a:bodyPr/>
                    <a:lstStyle/>
                    <a:p>
                      <a:endParaRPr lang="en-US"/>
                    </a:p>
                  </a:txBody>
                  <a:tcPr/>
                </a:tc>
                <a:tc>
                  <a:txBody>
                    <a:bodyPr/>
                    <a:lstStyle/>
                    <a:p>
                      <a:pPr algn="ctr"/>
                      <a:r>
                        <a:rPr lang="en-US" sz="1400"/>
                        <a:t>Atmospheric River</a:t>
                      </a:r>
                    </a:p>
                  </a:txBody>
                  <a:tcPr anchor="ctr"/>
                </a:tc>
                <a:tc>
                  <a:txBody>
                    <a:bodyPr/>
                    <a:lstStyle/>
                    <a:p>
                      <a:pPr lvl="0" algn="ctr"/>
                      <a:r>
                        <a:rPr lang="en-US" sz="1400"/>
                        <a:t>X</a:t>
                      </a:r>
                    </a:p>
                  </a:txBody>
                  <a:tcPr anchor="ctr"/>
                </a:tc>
                <a:tc>
                  <a:txBody>
                    <a:bodyPr/>
                    <a:lstStyle/>
                    <a:p>
                      <a:pPr lvl="0" algn="ctr"/>
                      <a:r>
                        <a:rPr lang="en-US" sz="1400"/>
                        <a:t>X</a:t>
                      </a:r>
                    </a:p>
                  </a:txBody>
                  <a:tcPr anchor="ctr"/>
                </a:tc>
                <a:tc>
                  <a:txBody>
                    <a:bodyPr/>
                    <a:lstStyle/>
                    <a:p>
                      <a:pPr lvl="0" algn="ctr">
                        <a:buNone/>
                      </a:pPr>
                      <a:endParaRPr lang="en-US" sz="1400"/>
                    </a:p>
                  </a:txBody>
                  <a:tcPr anchor="ctr"/>
                </a:tc>
                <a:tc>
                  <a:txBody>
                    <a:bodyPr/>
                    <a:lstStyle/>
                    <a:p>
                      <a:pPr lvl="0" algn="ctr">
                        <a:buNone/>
                      </a:pPr>
                      <a:endParaRPr lang="en-US" sz="1400"/>
                    </a:p>
                  </a:txBody>
                  <a:tcPr anchor="ctr"/>
                </a:tc>
                <a:tc>
                  <a:txBody>
                    <a:bodyPr/>
                    <a:lstStyle/>
                    <a:p>
                      <a:pPr lvl="0" algn="ctr">
                        <a:buNone/>
                      </a:pPr>
                      <a:endParaRPr lang="en-US" sz="1400"/>
                    </a:p>
                  </a:txBody>
                  <a:tcPr anchor="ctr"/>
                </a:tc>
                <a:tc>
                  <a:txBody>
                    <a:bodyPr/>
                    <a:lstStyle/>
                    <a:p>
                      <a:pPr lvl="0" algn="ctr">
                        <a:buNone/>
                      </a:pPr>
                      <a:r>
                        <a:rPr lang="en-US" sz="1400"/>
                        <a:t>X</a:t>
                      </a:r>
                    </a:p>
                  </a:txBody>
                  <a:tcPr anchor="ctr"/>
                </a:tc>
                <a:extLst>
                  <a:ext uri="{0D108BD9-81ED-4DB2-BD59-A6C34878D82A}">
                    <a16:rowId xmlns:a16="http://schemas.microsoft.com/office/drawing/2014/main" val="2342794518"/>
                  </a:ext>
                </a:extLst>
              </a:tr>
              <a:tr h="313295">
                <a:tc vMerge="1">
                  <a:txBody>
                    <a:bodyPr/>
                    <a:lstStyle/>
                    <a:p>
                      <a:endParaRPr lang="en-US"/>
                    </a:p>
                  </a:txBody>
                  <a:tcPr/>
                </a:tc>
                <a:tc>
                  <a:txBody>
                    <a:bodyPr/>
                    <a:lstStyle/>
                    <a:p>
                      <a:pPr algn="ctr"/>
                      <a:r>
                        <a:rPr lang="en-US" sz="1400"/>
                        <a:t>Frontal</a:t>
                      </a:r>
                    </a:p>
                  </a:txBody>
                  <a:tcPr anchor="ctr"/>
                </a:tc>
                <a:tc>
                  <a:txBody>
                    <a:bodyPr/>
                    <a:lstStyle/>
                    <a:p>
                      <a:pPr lvl="0" algn="ctr"/>
                      <a:r>
                        <a:rPr lang="en-US" sz="1400"/>
                        <a:t>X</a:t>
                      </a:r>
                    </a:p>
                  </a:txBody>
                  <a:tcPr anchor="ctr"/>
                </a:tc>
                <a:tc>
                  <a:txBody>
                    <a:bodyPr/>
                    <a:lstStyle/>
                    <a:p>
                      <a:pPr lvl="0" algn="ctr"/>
                      <a:r>
                        <a:rPr lang="en-US" sz="1400"/>
                        <a:t>X</a:t>
                      </a:r>
                    </a:p>
                  </a:txBody>
                  <a:tcPr anchor="ctr"/>
                </a:tc>
                <a:tc>
                  <a:txBody>
                    <a:bodyPr/>
                    <a:lstStyle/>
                    <a:p>
                      <a:pPr lvl="0" algn="ctr">
                        <a:buNone/>
                      </a:pPr>
                      <a:r>
                        <a:rPr lang="en-US" sz="1400"/>
                        <a:t>X</a:t>
                      </a:r>
                    </a:p>
                  </a:txBody>
                  <a:tcPr anchor="ctr"/>
                </a:tc>
                <a:tc>
                  <a:txBody>
                    <a:bodyPr/>
                    <a:lstStyle/>
                    <a:p>
                      <a:pPr lvl="0" algn="ctr">
                        <a:buNone/>
                      </a:pPr>
                      <a:r>
                        <a:rPr lang="en-US" sz="1400"/>
                        <a:t>X</a:t>
                      </a:r>
                    </a:p>
                  </a:txBody>
                  <a:tcPr anchor="ctr"/>
                </a:tc>
                <a:tc>
                  <a:txBody>
                    <a:bodyPr/>
                    <a:lstStyle/>
                    <a:p>
                      <a:pPr lvl="0" algn="ctr">
                        <a:buNone/>
                      </a:pPr>
                      <a:endParaRPr lang="en-US" sz="1400"/>
                    </a:p>
                  </a:txBody>
                  <a:tcPr anchor="ctr"/>
                </a:tc>
                <a:tc>
                  <a:txBody>
                    <a:bodyPr/>
                    <a:lstStyle/>
                    <a:p>
                      <a:pPr lvl="0" algn="ctr">
                        <a:buNone/>
                      </a:pPr>
                      <a:r>
                        <a:rPr lang="en-US" sz="1400"/>
                        <a:t>X</a:t>
                      </a:r>
                    </a:p>
                  </a:txBody>
                  <a:tcPr anchor="ctr"/>
                </a:tc>
                <a:extLst>
                  <a:ext uri="{0D108BD9-81ED-4DB2-BD59-A6C34878D82A}">
                    <a16:rowId xmlns:a16="http://schemas.microsoft.com/office/drawing/2014/main" val="401321303"/>
                  </a:ext>
                </a:extLst>
              </a:tr>
              <a:tr h="313295">
                <a:tc vMerge="1">
                  <a:txBody>
                    <a:bodyPr/>
                    <a:lstStyle/>
                    <a:p>
                      <a:endParaRPr lang="en-US"/>
                    </a:p>
                  </a:txBody>
                  <a:tcPr/>
                </a:tc>
                <a:tc>
                  <a:txBody>
                    <a:bodyPr/>
                    <a:lstStyle/>
                    <a:p>
                      <a:pPr lvl="0" algn="ctr">
                        <a:buNone/>
                      </a:pPr>
                      <a:r>
                        <a:rPr lang="en-US" sz="1400"/>
                        <a:t>Convective</a:t>
                      </a:r>
                    </a:p>
                  </a:txBody>
                  <a:tcPr anchor="ctr"/>
                </a:tc>
                <a:tc>
                  <a:txBody>
                    <a:bodyPr/>
                    <a:lstStyle/>
                    <a:p>
                      <a:pPr lvl="0" algn="ctr">
                        <a:buNone/>
                      </a:pPr>
                      <a:endParaRPr lang="en-US" sz="1400"/>
                    </a:p>
                  </a:txBody>
                  <a:tcPr anchor="ctr"/>
                </a:tc>
                <a:tc>
                  <a:txBody>
                    <a:bodyPr/>
                    <a:lstStyle/>
                    <a:p>
                      <a:pPr lvl="0" algn="ctr">
                        <a:buNone/>
                      </a:pPr>
                      <a:endParaRPr lang="en-US" sz="1400"/>
                    </a:p>
                  </a:txBody>
                  <a:tcPr anchor="ctr"/>
                </a:tc>
                <a:tc>
                  <a:txBody>
                    <a:bodyPr/>
                    <a:lstStyle/>
                    <a:p>
                      <a:pPr lvl="0" algn="ctr">
                        <a:buNone/>
                      </a:pPr>
                      <a:r>
                        <a:rPr lang="en-US" sz="1400"/>
                        <a:t>X</a:t>
                      </a:r>
                    </a:p>
                  </a:txBody>
                  <a:tcPr anchor="ctr"/>
                </a:tc>
                <a:tc>
                  <a:txBody>
                    <a:bodyPr/>
                    <a:lstStyle/>
                    <a:p>
                      <a:pPr lvl="0" algn="ctr">
                        <a:buNone/>
                      </a:pPr>
                      <a:r>
                        <a:rPr lang="en-US" sz="1400"/>
                        <a:t>X</a:t>
                      </a:r>
                    </a:p>
                  </a:txBody>
                  <a:tcPr anchor="ctr"/>
                </a:tc>
                <a:tc>
                  <a:txBody>
                    <a:bodyPr/>
                    <a:lstStyle/>
                    <a:p>
                      <a:pPr lvl="0" algn="ctr">
                        <a:buNone/>
                      </a:pPr>
                      <a:endParaRPr lang="en-US" sz="1400"/>
                    </a:p>
                  </a:txBody>
                  <a:tcPr anchor="ctr"/>
                </a:tc>
                <a:tc>
                  <a:txBody>
                    <a:bodyPr/>
                    <a:lstStyle/>
                    <a:p>
                      <a:pPr lvl="0" algn="ctr">
                        <a:buNone/>
                      </a:pPr>
                      <a:r>
                        <a:rPr lang="en-US" sz="1400"/>
                        <a:t>X</a:t>
                      </a:r>
                    </a:p>
                  </a:txBody>
                  <a:tcPr anchor="ctr"/>
                </a:tc>
                <a:extLst>
                  <a:ext uri="{0D108BD9-81ED-4DB2-BD59-A6C34878D82A}">
                    <a16:rowId xmlns:a16="http://schemas.microsoft.com/office/drawing/2014/main" val="633796284"/>
                  </a:ext>
                </a:extLst>
              </a:tr>
              <a:tr h="882924">
                <a:tc vMerge="1">
                  <a:txBody>
                    <a:bodyPr/>
                    <a:lstStyle/>
                    <a:p>
                      <a:endParaRPr lang="en-US"/>
                    </a:p>
                  </a:txBody>
                  <a:tcPr/>
                </a:tc>
                <a:tc>
                  <a:txBody>
                    <a:bodyPr/>
                    <a:lstStyle/>
                    <a:p>
                      <a:pPr lvl="0" algn="ctr">
                        <a:buNone/>
                      </a:pPr>
                      <a:r>
                        <a:rPr lang="en-US" sz="1400"/>
                        <a:t>Tropical storm/tropical storm remnant</a:t>
                      </a:r>
                    </a:p>
                  </a:txBody>
                  <a:tcPr anchor="ctr"/>
                </a:tc>
                <a:tc>
                  <a:txBody>
                    <a:bodyPr/>
                    <a:lstStyle/>
                    <a:p>
                      <a:pPr lvl="0" algn="ctr">
                        <a:buNone/>
                      </a:pPr>
                      <a:r>
                        <a:rPr lang="en-US" sz="1400"/>
                        <a:t>X</a:t>
                      </a:r>
                    </a:p>
                  </a:txBody>
                  <a:tcPr anchor="ctr"/>
                </a:tc>
                <a:tc>
                  <a:txBody>
                    <a:bodyPr/>
                    <a:lstStyle/>
                    <a:p>
                      <a:pPr lvl="0" algn="ctr">
                        <a:buNone/>
                      </a:pPr>
                      <a:endParaRPr lang="en-US" sz="1400"/>
                    </a:p>
                  </a:txBody>
                  <a:tcPr anchor="ctr"/>
                </a:tc>
                <a:tc>
                  <a:txBody>
                    <a:bodyPr/>
                    <a:lstStyle/>
                    <a:p>
                      <a:pPr lvl="0" algn="ctr">
                        <a:buNone/>
                      </a:pPr>
                      <a:endParaRPr lang="en-US" sz="1400"/>
                    </a:p>
                  </a:txBody>
                  <a:tcPr anchor="ctr"/>
                </a:tc>
                <a:tc>
                  <a:txBody>
                    <a:bodyPr/>
                    <a:lstStyle/>
                    <a:p>
                      <a:pPr lvl="0" algn="ctr">
                        <a:buNone/>
                      </a:pPr>
                      <a:endParaRPr lang="en-US" sz="1400"/>
                    </a:p>
                  </a:txBody>
                  <a:tcPr anchor="ctr"/>
                </a:tc>
                <a:tc>
                  <a:txBody>
                    <a:bodyPr/>
                    <a:lstStyle/>
                    <a:p>
                      <a:pPr lvl="0" algn="ctr">
                        <a:buNone/>
                      </a:pPr>
                      <a:r>
                        <a:rPr lang="en-US" sz="1400"/>
                        <a:t>X</a:t>
                      </a:r>
                    </a:p>
                  </a:txBody>
                  <a:tcPr anchor="ctr"/>
                </a:tc>
                <a:tc>
                  <a:txBody>
                    <a:bodyPr/>
                    <a:lstStyle/>
                    <a:p>
                      <a:pPr lvl="0" algn="ctr">
                        <a:buNone/>
                      </a:pPr>
                      <a:endParaRPr lang="en-US" sz="1400"/>
                    </a:p>
                  </a:txBody>
                  <a:tcPr anchor="ctr"/>
                </a:tc>
                <a:extLst>
                  <a:ext uri="{0D108BD9-81ED-4DB2-BD59-A6C34878D82A}">
                    <a16:rowId xmlns:a16="http://schemas.microsoft.com/office/drawing/2014/main" val="3897221504"/>
                  </a:ext>
                </a:extLst>
              </a:tr>
              <a:tr h="683553">
                <a:tc vMerge="1">
                  <a:txBody>
                    <a:bodyPr/>
                    <a:lstStyle/>
                    <a:p>
                      <a:endParaRPr lang="en-US"/>
                    </a:p>
                  </a:txBody>
                  <a:tcPr/>
                </a:tc>
                <a:tc>
                  <a:txBody>
                    <a:bodyPr/>
                    <a:lstStyle/>
                    <a:p>
                      <a:pPr lvl="0" algn="ctr">
                        <a:buNone/>
                      </a:pPr>
                      <a:r>
                        <a:rPr lang="en-US" sz="1400"/>
                        <a:t>North American Monsoon</a:t>
                      </a:r>
                    </a:p>
                  </a:txBody>
                  <a:tcPr anchor="ctr"/>
                </a:tc>
                <a:tc>
                  <a:txBody>
                    <a:bodyPr/>
                    <a:lstStyle/>
                    <a:p>
                      <a:pPr lvl="0" algn="ctr">
                        <a:buNone/>
                      </a:pPr>
                      <a:endParaRPr lang="en-US" sz="1400"/>
                    </a:p>
                  </a:txBody>
                  <a:tcPr anchor="ctr"/>
                </a:tc>
                <a:tc>
                  <a:txBody>
                    <a:bodyPr/>
                    <a:lstStyle/>
                    <a:p>
                      <a:pPr lvl="0" algn="ctr">
                        <a:buNone/>
                      </a:pPr>
                      <a:endParaRPr lang="en-US" sz="1400"/>
                    </a:p>
                  </a:txBody>
                  <a:tcPr anchor="ctr"/>
                </a:tc>
                <a:tc>
                  <a:txBody>
                    <a:bodyPr/>
                    <a:lstStyle/>
                    <a:p>
                      <a:pPr lvl="0" algn="ctr">
                        <a:buNone/>
                      </a:pPr>
                      <a:endParaRPr lang="en-US" sz="1400"/>
                    </a:p>
                  </a:txBody>
                  <a:tcPr anchor="ctr"/>
                </a:tc>
                <a:tc>
                  <a:txBody>
                    <a:bodyPr/>
                    <a:lstStyle/>
                    <a:p>
                      <a:pPr lvl="0" algn="ctr">
                        <a:buNone/>
                      </a:pPr>
                      <a:endParaRPr lang="en-US" sz="1400"/>
                    </a:p>
                  </a:txBody>
                  <a:tcPr anchor="ctr"/>
                </a:tc>
                <a:tc>
                  <a:txBody>
                    <a:bodyPr/>
                    <a:lstStyle/>
                    <a:p>
                      <a:pPr lvl="0" algn="ctr">
                        <a:buNone/>
                      </a:pPr>
                      <a:r>
                        <a:rPr lang="en-US" sz="1400"/>
                        <a:t>X</a:t>
                      </a:r>
                    </a:p>
                  </a:txBody>
                  <a:tcPr anchor="ctr"/>
                </a:tc>
                <a:tc>
                  <a:txBody>
                    <a:bodyPr/>
                    <a:lstStyle/>
                    <a:p>
                      <a:pPr lvl="0" algn="ctr">
                        <a:buNone/>
                      </a:pPr>
                      <a:endParaRPr lang="en-US" sz="1400"/>
                    </a:p>
                  </a:txBody>
                  <a:tcPr anchor="ctr"/>
                </a:tc>
                <a:extLst>
                  <a:ext uri="{0D108BD9-81ED-4DB2-BD59-A6C34878D82A}">
                    <a16:rowId xmlns:a16="http://schemas.microsoft.com/office/drawing/2014/main" val="3300455995"/>
                  </a:ext>
                </a:extLst>
              </a:tr>
              <a:tr h="683553">
                <a:tc>
                  <a:txBody>
                    <a:bodyPr/>
                    <a:lstStyle/>
                    <a:p>
                      <a:pPr lvl="0" algn="ctr">
                        <a:buNone/>
                      </a:pPr>
                      <a:r>
                        <a:rPr lang="en-US" sz="1400"/>
                        <a:t>Rain-on-snow/rain and snow</a:t>
                      </a:r>
                    </a:p>
                  </a:txBody>
                  <a:tcPr anchor="ctr"/>
                </a:tc>
                <a:tc>
                  <a:txBody>
                    <a:bodyPr/>
                    <a:lstStyle/>
                    <a:p>
                      <a:pPr lvl="0" algn="ctr">
                        <a:buNone/>
                      </a:pPr>
                      <a:endParaRPr lang="en-US" sz="1400"/>
                    </a:p>
                  </a:txBody>
                  <a:tcPr anchor="ctr"/>
                </a:tc>
                <a:tc>
                  <a:txBody>
                    <a:bodyPr/>
                    <a:lstStyle/>
                    <a:p>
                      <a:pPr lvl="0" algn="ctr">
                        <a:buNone/>
                      </a:pPr>
                      <a:r>
                        <a:rPr lang="en-US" sz="1400"/>
                        <a:t>X</a:t>
                      </a:r>
                    </a:p>
                  </a:txBody>
                  <a:tcPr anchor="ctr"/>
                </a:tc>
                <a:tc>
                  <a:txBody>
                    <a:bodyPr/>
                    <a:lstStyle/>
                    <a:p>
                      <a:pPr lvl="0" algn="ctr">
                        <a:buNone/>
                      </a:pPr>
                      <a:r>
                        <a:rPr lang="en-US" sz="1400"/>
                        <a:t>X</a:t>
                      </a:r>
                    </a:p>
                  </a:txBody>
                  <a:tcPr anchor="ctr"/>
                </a:tc>
                <a:tc>
                  <a:txBody>
                    <a:bodyPr/>
                    <a:lstStyle/>
                    <a:p>
                      <a:pPr lvl="0" algn="ctr">
                        <a:buNone/>
                      </a:pPr>
                      <a:r>
                        <a:rPr lang="en-US" sz="1400"/>
                        <a:t>X</a:t>
                      </a:r>
                    </a:p>
                  </a:txBody>
                  <a:tcPr anchor="ctr"/>
                </a:tc>
                <a:tc>
                  <a:txBody>
                    <a:bodyPr/>
                    <a:lstStyle/>
                    <a:p>
                      <a:pPr lvl="0" algn="ctr">
                        <a:buNone/>
                      </a:pPr>
                      <a:endParaRPr lang="en-US" sz="1400"/>
                    </a:p>
                  </a:txBody>
                  <a:tcPr anchor="ctr"/>
                </a:tc>
                <a:tc>
                  <a:txBody>
                    <a:bodyPr/>
                    <a:lstStyle/>
                    <a:p>
                      <a:pPr lvl="0" algn="ctr">
                        <a:buNone/>
                      </a:pPr>
                      <a:r>
                        <a:rPr lang="en-US" sz="1400"/>
                        <a:t>X</a:t>
                      </a:r>
                    </a:p>
                  </a:txBody>
                  <a:tcPr anchor="ctr"/>
                </a:tc>
                <a:tc>
                  <a:txBody>
                    <a:bodyPr/>
                    <a:lstStyle/>
                    <a:p>
                      <a:pPr lvl="0" algn="ctr">
                        <a:buNone/>
                      </a:pPr>
                      <a:r>
                        <a:rPr lang="en-US" sz="1400"/>
                        <a:t>X</a:t>
                      </a:r>
                    </a:p>
                  </a:txBody>
                  <a:tcPr anchor="ctr"/>
                </a:tc>
                <a:extLst>
                  <a:ext uri="{0D108BD9-81ED-4DB2-BD59-A6C34878D82A}">
                    <a16:rowId xmlns:a16="http://schemas.microsoft.com/office/drawing/2014/main" val="3052700400"/>
                  </a:ext>
                </a:extLst>
              </a:tr>
              <a:tr h="761879">
                <a:tc>
                  <a:txBody>
                    <a:bodyPr/>
                    <a:lstStyle/>
                    <a:p>
                      <a:pPr lvl="0" algn="ctr">
                        <a:buNone/>
                      </a:pPr>
                      <a:r>
                        <a:rPr lang="en-US" sz="1400"/>
                        <a:t>Snowmelt only (includes glacial melt)</a:t>
                      </a:r>
                    </a:p>
                  </a:txBody>
                  <a:tcPr anchor="ctr"/>
                </a:tc>
                <a:tc>
                  <a:txBody>
                    <a:bodyPr/>
                    <a:lstStyle/>
                    <a:p>
                      <a:pPr lvl="0" algn="ctr">
                        <a:buNone/>
                      </a:pPr>
                      <a:endParaRPr lang="en-US" sz="1400"/>
                    </a:p>
                  </a:txBody>
                  <a:tcPr anchor="ctr"/>
                </a:tc>
                <a:tc>
                  <a:txBody>
                    <a:bodyPr/>
                    <a:lstStyle/>
                    <a:p>
                      <a:pPr lvl="0" algn="ctr">
                        <a:buNone/>
                      </a:pPr>
                      <a:endParaRPr lang="en-US" sz="1400"/>
                    </a:p>
                  </a:txBody>
                  <a:tcPr anchor="ctr"/>
                </a:tc>
                <a:tc>
                  <a:txBody>
                    <a:bodyPr/>
                    <a:lstStyle/>
                    <a:p>
                      <a:pPr lvl="0" algn="ctr">
                        <a:buNone/>
                      </a:pPr>
                      <a:r>
                        <a:rPr lang="en-US" sz="1400"/>
                        <a:t>X</a:t>
                      </a:r>
                    </a:p>
                  </a:txBody>
                  <a:tcPr anchor="ctr"/>
                </a:tc>
                <a:tc>
                  <a:txBody>
                    <a:bodyPr/>
                    <a:lstStyle/>
                    <a:p>
                      <a:pPr lvl="0" algn="ctr">
                        <a:buNone/>
                      </a:pPr>
                      <a:endParaRPr lang="en-US" sz="1400"/>
                    </a:p>
                  </a:txBody>
                  <a:tcPr anchor="ctr"/>
                </a:tc>
                <a:tc>
                  <a:txBody>
                    <a:bodyPr/>
                    <a:lstStyle/>
                    <a:p>
                      <a:pPr lvl="0" algn="ctr">
                        <a:buNone/>
                      </a:pPr>
                      <a:endParaRPr lang="en-US" sz="1400"/>
                    </a:p>
                  </a:txBody>
                  <a:tcPr anchor="ctr"/>
                </a:tc>
                <a:tc>
                  <a:txBody>
                    <a:bodyPr/>
                    <a:lstStyle/>
                    <a:p>
                      <a:pPr lvl="0" algn="ctr">
                        <a:buNone/>
                      </a:pPr>
                      <a:r>
                        <a:rPr lang="en-US" sz="1400"/>
                        <a:t>X</a:t>
                      </a:r>
                    </a:p>
                  </a:txBody>
                  <a:tcPr anchor="ctr"/>
                </a:tc>
                <a:tc>
                  <a:txBody>
                    <a:bodyPr/>
                    <a:lstStyle/>
                    <a:p>
                      <a:pPr lvl="0" algn="ctr">
                        <a:buNone/>
                      </a:pPr>
                      <a:r>
                        <a:rPr lang="en-US" sz="1400" dirty="0"/>
                        <a:t>X</a:t>
                      </a:r>
                    </a:p>
                  </a:txBody>
                  <a:tcPr anchor="ctr"/>
                </a:tc>
                <a:extLst>
                  <a:ext uri="{0D108BD9-81ED-4DB2-BD59-A6C34878D82A}">
                    <a16:rowId xmlns:a16="http://schemas.microsoft.com/office/drawing/2014/main" val="3133568857"/>
                  </a:ext>
                </a:extLst>
              </a:tr>
            </a:tbl>
          </a:graphicData>
        </a:graphic>
      </p:graphicFrame>
    </p:spTree>
    <p:extLst>
      <p:ext uri="{BB962C8B-B14F-4D97-AF65-F5344CB8AC3E}">
        <p14:creationId xmlns:p14="http://schemas.microsoft.com/office/powerpoint/2010/main" val="903834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Outline</a:t>
            </a:r>
          </a:p>
        </p:txBody>
      </p:sp>
      <p:sp>
        <p:nvSpPr>
          <p:cNvPr id="5" name="Content Placeholder 4">
            <a:extLst>
              <a:ext uri="{FF2B5EF4-FFF2-40B4-BE49-F238E27FC236}">
                <a16:creationId xmlns:a16="http://schemas.microsoft.com/office/drawing/2014/main" id="{DE5F7E0C-BDA2-9839-3D09-E5828BFEF9A1}"/>
              </a:ext>
            </a:extLst>
          </p:cNvPr>
          <p:cNvSpPr>
            <a:spLocks noGrp="1"/>
          </p:cNvSpPr>
          <p:nvPr>
            <p:ph sz="half" idx="1"/>
          </p:nvPr>
        </p:nvSpPr>
        <p:spPr>
          <a:xfrm>
            <a:off x="838200" y="1679713"/>
            <a:ext cx="5791200" cy="4358103"/>
          </a:xfrm>
        </p:spPr>
        <p:txBody>
          <a:bodyPr vert="horz" lIns="91440" tIns="45720" rIns="91440" bIns="45720" rtlCol="0" anchor="t">
            <a:normAutofit/>
          </a:bodyPr>
          <a:lstStyle/>
          <a:p>
            <a:r>
              <a:rPr lang="en-US" sz="2400">
                <a:ea typeface="+mn-lt"/>
                <a:cs typeface="+mn-lt"/>
              </a:rPr>
              <a:t>Why do we care?</a:t>
            </a:r>
          </a:p>
          <a:p>
            <a:r>
              <a:rPr lang="en-US" sz="2400">
                <a:ea typeface="+mn-lt"/>
                <a:cs typeface="+mn-lt"/>
              </a:rPr>
              <a:t>Interagency work unit overview</a:t>
            </a:r>
          </a:p>
          <a:p>
            <a:r>
              <a:rPr lang="en-US" sz="2400">
                <a:ea typeface="+mn-lt"/>
                <a:cs typeface="+mn-lt"/>
              </a:rPr>
              <a:t>Previous years’ efforts</a:t>
            </a:r>
          </a:p>
          <a:p>
            <a:r>
              <a:rPr lang="en-US" sz="2400">
                <a:ea typeface="+mn-lt"/>
                <a:cs typeface="+mn-lt"/>
              </a:rPr>
              <a:t>Data wrangling, validation, and pipelines</a:t>
            </a:r>
          </a:p>
          <a:p>
            <a:r>
              <a:rPr lang="en-US" sz="2400">
                <a:ea typeface="+mn-lt"/>
                <a:cs typeface="+mn-lt"/>
              </a:rPr>
              <a:t>Manual and semi-automated flood typing</a:t>
            </a:r>
          </a:p>
          <a:p>
            <a:r>
              <a:rPr lang="en-US" sz="2400">
                <a:ea typeface="+mn-lt"/>
                <a:cs typeface="+mn-lt"/>
              </a:rPr>
              <a:t>Weather typing dashboard</a:t>
            </a:r>
          </a:p>
          <a:p>
            <a:r>
              <a:rPr lang="en-US" sz="2400">
                <a:ea typeface="+mn-lt"/>
                <a:cs typeface="+mn-lt"/>
              </a:rPr>
              <a:t>Future years' efforts</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pic>
        <p:nvPicPr>
          <p:cNvPr id="6" name="Content Placeholder 5">
            <a:extLst>
              <a:ext uri="{FF2B5EF4-FFF2-40B4-BE49-F238E27FC236}">
                <a16:creationId xmlns:a16="http://schemas.microsoft.com/office/drawing/2014/main" id="{88235711-61AC-9166-F0D2-25F247D93B2E}"/>
              </a:ext>
            </a:extLst>
          </p:cNvPr>
          <p:cNvPicPr>
            <a:picLocks noGrp="1" noChangeAspect="1"/>
          </p:cNvPicPr>
          <p:nvPr>
            <p:ph sz="half" idx="2"/>
          </p:nvPr>
        </p:nvPicPr>
        <p:blipFill>
          <a:blip r:embed="rId3"/>
          <a:stretch>
            <a:fillRect/>
          </a:stretch>
        </p:blipFill>
        <p:spPr>
          <a:xfrm>
            <a:off x="6654409" y="1825625"/>
            <a:ext cx="4217181" cy="4351338"/>
          </a:xfrm>
        </p:spPr>
      </p:pic>
    </p:spTree>
    <p:extLst>
      <p:ext uri="{BB962C8B-B14F-4D97-AF65-F5344CB8AC3E}">
        <p14:creationId xmlns:p14="http://schemas.microsoft.com/office/powerpoint/2010/main" val="1899972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E0764931-6D5B-2154-FA96-912848EC15A5}"/>
              </a:ext>
            </a:extLst>
          </p:cNvPr>
          <p:cNvGrpSpPr/>
          <p:nvPr/>
        </p:nvGrpSpPr>
        <p:grpSpPr>
          <a:xfrm>
            <a:off x="6314905" y="2482040"/>
            <a:ext cx="5793337" cy="3606526"/>
            <a:chOff x="6314905" y="2482040"/>
            <a:chExt cx="5793337" cy="3606526"/>
          </a:xfrm>
        </p:grpSpPr>
        <p:pic>
          <p:nvPicPr>
            <p:cNvPr id="5" name="Picture 4" descr="Map&#10;&#10;Description automatically generated">
              <a:extLst>
                <a:ext uri="{FF2B5EF4-FFF2-40B4-BE49-F238E27FC236}">
                  <a16:creationId xmlns:a16="http://schemas.microsoft.com/office/drawing/2014/main" id="{E3E73C81-35BA-6290-0FAC-186BACE9E2B9}"/>
                </a:ext>
              </a:extLst>
            </p:cNvPr>
            <p:cNvPicPr>
              <a:picLocks noChangeAspect="1"/>
            </p:cNvPicPr>
            <p:nvPr/>
          </p:nvPicPr>
          <p:blipFill rotWithShape="1">
            <a:blip r:embed="rId3">
              <a:extLst>
                <a:ext uri="{28A0092B-C50C-407E-A947-70E740481C1C}">
                  <a14:useLocalDpi xmlns:a14="http://schemas.microsoft.com/office/drawing/2010/main" val="0"/>
                </a:ext>
              </a:extLst>
            </a:blip>
            <a:srcRect l="272"/>
            <a:stretch/>
          </p:blipFill>
          <p:spPr>
            <a:xfrm>
              <a:off x="6314905" y="2482040"/>
              <a:ext cx="5793337" cy="3606526"/>
            </a:xfrm>
            <a:prstGeom prst="rect">
              <a:avLst/>
            </a:prstGeom>
          </p:spPr>
        </p:pic>
        <p:sp>
          <p:nvSpPr>
            <p:cNvPr id="19" name="Isosceles Triangle 18">
              <a:extLst>
                <a:ext uri="{FF2B5EF4-FFF2-40B4-BE49-F238E27FC236}">
                  <a16:creationId xmlns:a16="http://schemas.microsoft.com/office/drawing/2014/main" id="{526A2484-C371-6314-FB99-8FD1B011AFA7}"/>
                </a:ext>
              </a:extLst>
            </p:cNvPr>
            <p:cNvSpPr/>
            <p:nvPr/>
          </p:nvSpPr>
          <p:spPr>
            <a:xfrm rot="3077577">
              <a:off x="10814016" y="3624305"/>
              <a:ext cx="182880" cy="91440"/>
            </a:xfrm>
            <a:prstGeom prst="triangle">
              <a:avLst/>
            </a:prstGeom>
            <a:solidFill>
              <a:srgbClr val="425BF9"/>
            </a:solidFill>
            <a:ln>
              <a:solidFill>
                <a:srgbClr val="425B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endParaRPr>
            </a:p>
          </p:txBody>
        </p:sp>
        <p:sp>
          <p:nvSpPr>
            <p:cNvPr id="20" name="Isosceles Triangle 19">
              <a:extLst>
                <a:ext uri="{FF2B5EF4-FFF2-40B4-BE49-F238E27FC236}">
                  <a16:creationId xmlns:a16="http://schemas.microsoft.com/office/drawing/2014/main" id="{66930701-1855-921C-D71E-E2AA8CCDB524}"/>
                </a:ext>
              </a:extLst>
            </p:cNvPr>
            <p:cNvSpPr/>
            <p:nvPr/>
          </p:nvSpPr>
          <p:spPr>
            <a:xfrm rot="3077577">
              <a:off x="11000921" y="3857217"/>
              <a:ext cx="182880" cy="91440"/>
            </a:xfrm>
            <a:prstGeom prst="triangle">
              <a:avLst/>
            </a:prstGeom>
            <a:solidFill>
              <a:srgbClr val="425BF9"/>
            </a:solidFill>
            <a:ln>
              <a:solidFill>
                <a:srgbClr val="425B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endParaRPr>
            </a:p>
          </p:txBody>
        </p:sp>
        <p:sp>
          <p:nvSpPr>
            <p:cNvPr id="21" name="Isosceles Triangle 20">
              <a:extLst>
                <a:ext uri="{FF2B5EF4-FFF2-40B4-BE49-F238E27FC236}">
                  <a16:creationId xmlns:a16="http://schemas.microsoft.com/office/drawing/2014/main" id="{E36E65EB-7D88-5F7E-795C-C29085AC0B00}"/>
                </a:ext>
              </a:extLst>
            </p:cNvPr>
            <p:cNvSpPr/>
            <p:nvPr/>
          </p:nvSpPr>
          <p:spPr>
            <a:xfrm rot="4306159">
              <a:off x="11170574" y="4164896"/>
              <a:ext cx="182880" cy="91440"/>
            </a:xfrm>
            <a:prstGeom prst="triangle">
              <a:avLst/>
            </a:prstGeom>
            <a:solidFill>
              <a:srgbClr val="425BF9"/>
            </a:solidFill>
            <a:ln>
              <a:solidFill>
                <a:srgbClr val="425B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endParaRPr>
            </a:p>
          </p:txBody>
        </p:sp>
        <p:sp>
          <p:nvSpPr>
            <p:cNvPr id="22" name="Isosceles Triangle 21">
              <a:extLst>
                <a:ext uri="{FF2B5EF4-FFF2-40B4-BE49-F238E27FC236}">
                  <a16:creationId xmlns:a16="http://schemas.microsoft.com/office/drawing/2014/main" id="{D0F46ABF-2C53-959C-A462-850C97D05C1A}"/>
                </a:ext>
              </a:extLst>
            </p:cNvPr>
            <p:cNvSpPr/>
            <p:nvPr/>
          </p:nvSpPr>
          <p:spPr>
            <a:xfrm rot="5400000">
              <a:off x="11225207" y="4466820"/>
              <a:ext cx="182880" cy="91440"/>
            </a:xfrm>
            <a:prstGeom prst="triangle">
              <a:avLst/>
            </a:prstGeom>
            <a:solidFill>
              <a:srgbClr val="425BF9"/>
            </a:solidFill>
            <a:ln>
              <a:solidFill>
                <a:srgbClr val="425B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endParaRPr>
            </a:p>
          </p:txBody>
        </p:sp>
        <p:sp>
          <p:nvSpPr>
            <p:cNvPr id="23" name="Isosceles Triangle 22">
              <a:extLst>
                <a:ext uri="{FF2B5EF4-FFF2-40B4-BE49-F238E27FC236}">
                  <a16:creationId xmlns:a16="http://schemas.microsoft.com/office/drawing/2014/main" id="{7C0AAE57-35CD-33F9-351C-218189BEF03A}"/>
                </a:ext>
              </a:extLst>
            </p:cNvPr>
            <p:cNvSpPr/>
            <p:nvPr/>
          </p:nvSpPr>
          <p:spPr>
            <a:xfrm rot="5896209">
              <a:off x="11161947" y="5133929"/>
              <a:ext cx="182880" cy="91440"/>
            </a:xfrm>
            <a:prstGeom prst="triangle">
              <a:avLst/>
            </a:prstGeom>
            <a:solidFill>
              <a:srgbClr val="425BF9"/>
            </a:solidFill>
            <a:ln>
              <a:solidFill>
                <a:srgbClr val="425B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endParaRPr>
            </a:p>
          </p:txBody>
        </p:sp>
        <p:sp>
          <p:nvSpPr>
            <p:cNvPr id="24" name="Isosceles Triangle 23">
              <a:extLst>
                <a:ext uri="{FF2B5EF4-FFF2-40B4-BE49-F238E27FC236}">
                  <a16:creationId xmlns:a16="http://schemas.microsoft.com/office/drawing/2014/main" id="{7FF7AC6C-F14A-CE27-846B-95363FF32FB8}"/>
                </a:ext>
              </a:extLst>
            </p:cNvPr>
            <p:cNvSpPr/>
            <p:nvPr/>
          </p:nvSpPr>
          <p:spPr>
            <a:xfrm rot="5628239">
              <a:off x="11213706" y="4817628"/>
              <a:ext cx="182880" cy="91440"/>
            </a:xfrm>
            <a:prstGeom prst="triangle">
              <a:avLst/>
            </a:prstGeom>
            <a:solidFill>
              <a:srgbClr val="425BF9"/>
            </a:solidFill>
            <a:ln>
              <a:solidFill>
                <a:srgbClr val="425B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endParaRPr>
            </a:p>
          </p:txBody>
        </p:sp>
        <p:sp>
          <p:nvSpPr>
            <p:cNvPr id="26" name="Chord 25">
              <a:extLst>
                <a:ext uri="{FF2B5EF4-FFF2-40B4-BE49-F238E27FC236}">
                  <a16:creationId xmlns:a16="http://schemas.microsoft.com/office/drawing/2014/main" id="{FBB24024-EB42-8A9E-EE9B-D5A2E5F42C88}"/>
                </a:ext>
              </a:extLst>
            </p:cNvPr>
            <p:cNvSpPr/>
            <p:nvPr/>
          </p:nvSpPr>
          <p:spPr>
            <a:xfrm rot="9115088">
              <a:off x="10947115" y="3362155"/>
              <a:ext cx="182880" cy="182880"/>
            </a:xfrm>
            <a:prstGeom prst="chord">
              <a:avLst>
                <a:gd name="adj1" fmla="val 2700000"/>
                <a:gd name="adj2" fmla="val 13846166"/>
              </a:avLst>
            </a:prstGeom>
            <a:solidFill>
              <a:srgbClr val="FB4545"/>
            </a:solidFill>
            <a:ln>
              <a:solidFill>
                <a:srgbClr val="FB45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hord 26">
              <a:extLst>
                <a:ext uri="{FF2B5EF4-FFF2-40B4-BE49-F238E27FC236}">
                  <a16:creationId xmlns:a16="http://schemas.microsoft.com/office/drawing/2014/main" id="{1E459C30-0B60-744E-25CA-0C5A5A24813C}"/>
                </a:ext>
              </a:extLst>
            </p:cNvPr>
            <p:cNvSpPr/>
            <p:nvPr/>
          </p:nvSpPr>
          <p:spPr>
            <a:xfrm rot="9611486">
              <a:off x="11258086" y="3506226"/>
              <a:ext cx="182880" cy="182880"/>
            </a:xfrm>
            <a:prstGeom prst="chord">
              <a:avLst>
                <a:gd name="adj1" fmla="val 2700000"/>
                <a:gd name="adj2" fmla="val 13846166"/>
              </a:avLst>
            </a:prstGeom>
            <a:solidFill>
              <a:srgbClr val="FB4545"/>
            </a:solidFill>
            <a:ln>
              <a:solidFill>
                <a:srgbClr val="FB45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hord 27">
              <a:extLst>
                <a:ext uri="{FF2B5EF4-FFF2-40B4-BE49-F238E27FC236}">
                  <a16:creationId xmlns:a16="http://schemas.microsoft.com/office/drawing/2014/main" id="{E0320284-3896-861D-6585-8874637E05C5}"/>
                </a:ext>
              </a:extLst>
            </p:cNvPr>
            <p:cNvSpPr/>
            <p:nvPr/>
          </p:nvSpPr>
          <p:spPr>
            <a:xfrm rot="11113115">
              <a:off x="11501170" y="3734200"/>
              <a:ext cx="182880" cy="182880"/>
            </a:xfrm>
            <a:prstGeom prst="chord">
              <a:avLst>
                <a:gd name="adj1" fmla="val 2700000"/>
                <a:gd name="adj2" fmla="val 13846166"/>
              </a:avLst>
            </a:prstGeom>
            <a:solidFill>
              <a:srgbClr val="FB4545"/>
            </a:solidFill>
            <a:ln>
              <a:solidFill>
                <a:srgbClr val="FB45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Weather typing</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
        <p:nvSpPr>
          <p:cNvPr id="9" name="Content Placeholder 2">
            <a:extLst>
              <a:ext uri="{FF2B5EF4-FFF2-40B4-BE49-F238E27FC236}">
                <a16:creationId xmlns:a16="http://schemas.microsoft.com/office/drawing/2014/main" id="{65EFCC21-54A7-87B9-ABCB-F34420D721D8}"/>
              </a:ext>
            </a:extLst>
          </p:cNvPr>
          <p:cNvSpPr txBox="1">
            <a:spLocks/>
          </p:cNvSpPr>
          <p:nvPr/>
        </p:nvSpPr>
        <p:spPr>
          <a:xfrm>
            <a:off x="828261" y="1702699"/>
            <a:ext cx="4432108" cy="466116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a:ea typeface="Calibri"/>
                <a:cs typeface="Calibri"/>
              </a:rPr>
              <a:t>Are there any general atmospheric patterns or setups that are indicative of a certain flood type? </a:t>
            </a:r>
          </a:p>
          <a:p>
            <a:r>
              <a:rPr lang="en-US" sz="2200">
                <a:ea typeface="Calibri"/>
                <a:cs typeface="Calibri"/>
              </a:rPr>
              <a:t>Atmospheric conditions include:</a:t>
            </a:r>
            <a:endParaRPr lang="en-US" sz="1400">
              <a:ea typeface="Calibri"/>
              <a:cs typeface="Calibri"/>
            </a:endParaRPr>
          </a:p>
          <a:p>
            <a:pPr lvl="1"/>
            <a:r>
              <a:rPr lang="en-US" sz="1800">
                <a:ea typeface="Calibri"/>
                <a:cs typeface="Calibri"/>
              </a:rPr>
              <a:t>Cyclonic</a:t>
            </a:r>
          </a:p>
          <a:p>
            <a:pPr lvl="1"/>
            <a:r>
              <a:rPr lang="en-US" sz="1800">
                <a:ea typeface="Calibri"/>
                <a:cs typeface="Calibri"/>
              </a:rPr>
              <a:t>Atmospheric river</a:t>
            </a:r>
          </a:p>
          <a:p>
            <a:pPr lvl="1"/>
            <a:r>
              <a:rPr lang="en-US" sz="1800">
                <a:ea typeface="Calibri"/>
                <a:cs typeface="Calibri"/>
              </a:rPr>
              <a:t>Frontally driven rainfall</a:t>
            </a:r>
          </a:p>
          <a:p>
            <a:pPr lvl="1"/>
            <a:r>
              <a:rPr lang="en-US" sz="1800">
                <a:ea typeface="Calibri"/>
                <a:cs typeface="Calibri"/>
              </a:rPr>
              <a:t>Convectively driven rainfall</a:t>
            </a:r>
          </a:p>
          <a:p>
            <a:pPr lvl="1"/>
            <a:r>
              <a:rPr lang="en-US" sz="1800">
                <a:ea typeface="Calibri"/>
                <a:cs typeface="Calibri"/>
              </a:rPr>
              <a:t>Tropical cyclone</a:t>
            </a:r>
          </a:p>
          <a:p>
            <a:pPr lvl="1"/>
            <a:r>
              <a:rPr lang="en-US" sz="1800">
                <a:ea typeface="Calibri"/>
                <a:cs typeface="Calibri"/>
              </a:rPr>
              <a:t>Steady rainfall</a:t>
            </a:r>
            <a:endParaRPr lang="en-US" sz="4000">
              <a:ea typeface="Calibri"/>
              <a:cs typeface="Calibri"/>
            </a:endParaRPr>
          </a:p>
        </p:txBody>
      </p:sp>
      <p:pic>
        <p:nvPicPr>
          <p:cNvPr id="11" name="Picture 10" descr="Chart, diagram, surface chart&#10;&#10;Description automatically generated">
            <a:extLst>
              <a:ext uri="{FF2B5EF4-FFF2-40B4-BE49-F238E27FC236}">
                <a16:creationId xmlns:a16="http://schemas.microsoft.com/office/drawing/2014/main" id="{D5397DB4-516A-A5BA-59CE-0D40744FAF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2239" y="763956"/>
            <a:ext cx="4572000" cy="3246427"/>
          </a:xfrm>
          <a:prstGeom prst="rect">
            <a:avLst/>
          </a:prstGeom>
        </p:spPr>
      </p:pic>
      <p:pic>
        <p:nvPicPr>
          <p:cNvPr id="13" name="Picture 12" descr="Chart, diagram, surface chart&#10;&#10;Description automatically generated">
            <a:extLst>
              <a:ext uri="{FF2B5EF4-FFF2-40B4-BE49-F238E27FC236}">
                <a16:creationId xmlns:a16="http://schemas.microsoft.com/office/drawing/2014/main" id="{08A628CA-E6A4-2F1B-6C3D-5D54BB1371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16297" y="3183114"/>
            <a:ext cx="4572000" cy="3268362"/>
          </a:xfrm>
          <a:prstGeom prst="rect">
            <a:avLst/>
          </a:prstGeom>
        </p:spPr>
      </p:pic>
      <p:graphicFrame>
        <p:nvGraphicFramePr>
          <p:cNvPr id="15" name="Table 14">
            <a:extLst>
              <a:ext uri="{FF2B5EF4-FFF2-40B4-BE49-F238E27FC236}">
                <a16:creationId xmlns:a16="http://schemas.microsoft.com/office/drawing/2014/main" id="{5D361723-3773-71C3-69A3-042F0ECDBDC2}"/>
              </a:ext>
            </a:extLst>
          </p:cNvPr>
          <p:cNvGraphicFramePr>
            <a:graphicFrameLocks noGrp="1"/>
          </p:cNvGraphicFramePr>
          <p:nvPr>
            <p:extLst>
              <p:ext uri="{D42A27DB-BD31-4B8C-83A1-F6EECF244321}">
                <p14:modId xmlns:p14="http://schemas.microsoft.com/office/powerpoint/2010/main" val="1406502236"/>
              </p:ext>
            </p:extLst>
          </p:nvPr>
        </p:nvGraphicFramePr>
        <p:xfrm>
          <a:off x="5298688" y="833699"/>
          <a:ext cx="1371600" cy="396798"/>
        </p:xfrm>
        <a:graphic>
          <a:graphicData uri="http://schemas.openxmlformats.org/drawingml/2006/table">
            <a:tbl>
              <a:tblPr/>
              <a:tblGrid>
                <a:gridCol w="1371600">
                  <a:extLst>
                    <a:ext uri="{9D8B030D-6E8A-4147-A177-3AD203B41FA5}">
                      <a16:colId xmlns:a16="http://schemas.microsoft.com/office/drawing/2014/main" val="4259696715"/>
                    </a:ext>
                  </a:extLst>
                </a:gridCol>
              </a:tblGrid>
              <a:tr h="326030">
                <a:tc>
                  <a:txBody>
                    <a:bodyPr/>
                    <a:lstStyle/>
                    <a:p>
                      <a:pPr algn="ctr" fontAlgn="t"/>
                      <a:r>
                        <a:rPr lang="en-US" sz="2000" b="1" dirty="0">
                          <a:effectLst/>
                        </a:rPr>
                        <a:t>2/25/2016</a:t>
                      </a:r>
                      <a:endParaRPr lang="en-US" sz="1800" b="1" dirty="0">
                        <a:effectLst/>
                      </a:endParaRPr>
                    </a:p>
                  </a:txBody>
                  <a:tcPr marL="65713" marR="65713" marT="45999" marB="459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293425580"/>
                  </a:ext>
                </a:extLst>
              </a:tr>
            </a:tbl>
          </a:graphicData>
        </a:graphic>
      </p:graphicFrame>
      <p:graphicFrame>
        <p:nvGraphicFramePr>
          <p:cNvPr id="17" name="Table 16">
            <a:extLst>
              <a:ext uri="{FF2B5EF4-FFF2-40B4-BE49-F238E27FC236}">
                <a16:creationId xmlns:a16="http://schemas.microsoft.com/office/drawing/2014/main" id="{0694383C-B9C4-2DBA-EF4F-3834D64FD3D7}"/>
              </a:ext>
            </a:extLst>
          </p:cNvPr>
          <p:cNvGraphicFramePr>
            <a:graphicFrameLocks noGrp="1"/>
          </p:cNvGraphicFramePr>
          <p:nvPr>
            <p:extLst>
              <p:ext uri="{D42A27DB-BD31-4B8C-83A1-F6EECF244321}">
                <p14:modId xmlns:p14="http://schemas.microsoft.com/office/powerpoint/2010/main" val="1273495227"/>
              </p:ext>
            </p:extLst>
          </p:nvPr>
        </p:nvGraphicFramePr>
        <p:xfrm>
          <a:off x="4395440" y="3253509"/>
          <a:ext cx="1499751" cy="396798"/>
        </p:xfrm>
        <a:graphic>
          <a:graphicData uri="http://schemas.openxmlformats.org/drawingml/2006/table">
            <a:tbl>
              <a:tblPr/>
              <a:tblGrid>
                <a:gridCol w="1499751">
                  <a:extLst>
                    <a:ext uri="{9D8B030D-6E8A-4147-A177-3AD203B41FA5}">
                      <a16:colId xmlns:a16="http://schemas.microsoft.com/office/drawing/2014/main" val="2336151544"/>
                    </a:ext>
                  </a:extLst>
                </a:gridCol>
              </a:tblGrid>
              <a:tr h="328563">
                <a:tc>
                  <a:txBody>
                    <a:bodyPr/>
                    <a:lstStyle/>
                    <a:p>
                      <a:pPr algn="ctr" fontAlgn="t"/>
                      <a:r>
                        <a:rPr lang="en-US" sz="2000" b="1" dirty="0">
                          <a:effectLst/>
                        </a:rPr>
                        <a:t>12/25/2020</a:t>
                      </a:r>
                      <a:endParaRPr lang="en-US" sz="1800" b="1" dirty="0">
                        <a:effectLst/>
                      </a:endParaRPr>
                    </a:p>
                  </a:txBody>
                  <a:tcPr marL="65713" marR="65713" marT="45999" marB="459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299155113"/>
                  </a:ext>
                </a:extLst>
              </a:tr>
            </a:tbl>
          </a:graphicData>
        </a:graphic>
      </p:graphicFrame>
    </p:spTree>
    <p:extLst>
      <p:ext uri="{BB962C8B-B14F-4D97-AF65-F5344CB8AC3E}">
        <p14:creationId xmlns:p14="http://schemas.microsoft.com/office/powerpoint/2010/main" val="598392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Weather typing approaches</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
        <p:nvSpPr>
          <p:cNvPr id="3" name="Arrow: Left-Right 2">
            <a:extLst>
              <a:ext uri="{FF2B5EF4-FFF2-40B4-BE49-F238E27FC236}">
                <a16:creationId xmlns:a16="http://schemas.microsoft.com/office/drawing/2014/main" id="{E6937647-51A4-412B-0148-89DF236900CA}"/>
              </a:ext>
            </a:extLst>
          </p:cNvPr>
          <p:cNvSpPr/>
          <p:nvPr/>
        </p:nvSpPr>
        <p:spPr>
          <a:xfrm>
            <a:off x="3352800" y="2627790"/>
            <a:ext cx="5486400" cy="1828800"/>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a:effectLst>
                  <a:outerShdw blurRad="38100" dist="38100" dir="2700000" algn="tl">
                    <a:srgbClr val="000000">
                      <a:alpha val="43137"/>
                    </a:srgbClr>
                  </a:outerShdw>
                </a:effectLst>
              </a:rPr>
              <a:t>Strategy Spectrum</a:t>
            </a:r>
          </a:p>
        </p:txBody>
      </p:sp>
      <p:sp>
        <p:nvSpPr>
          <p:cNvPr id="6" name="TextBox 5">
            <a:extLst>
              <a:ext uri="{FF2B5EF4-FFF2-40B4-BE49-F238E27FC236}">
                <a16:creationId xmlns:a16="http://schemas.microsoft.com/office/drawing/2014/main" id="{0C605778-1F45-8354-1B17-58605A0B4F11}"/>
              </a:ext>
            </a:extLst>
          </p:cNvPr>
          <p:cNvSpPr txBox="1"/>
          <p:nvPr/>
        </p:nvSpPr>
        <p:spPr>
          <a:xfrm>
            <a:off x="1046826" y="2880470"/>
            <a:ext cx="2246050" cy="1323439"/>
          </a:xfrm>
          <a:prstGeom prst="rect">
            <a:avLst/>
          </a:prstGeom>
          <a:noFill/>
        </p:spPr>
        <p:txBody>
          <a:bodyPr wrap="square" rtlCol="0">
            <a:spAutoFit/>
          </a:bodyPr>
          <a:lstStyle/>
          <a:p>
            <a:pPr algn="r"/>
            <a:r>
              <a:rPr lang="en-US" sz="4000" b="1">
                <a:effectLst>
                  <a:outerShdw blurRad="38100" dist="38100" dir="2700000" algn="tl">
                    <a:srgbClr val="000000">
                      <a:alpha val="43137"/>
                    </a:srgbClr>
                  </a:outerShdw>
                </a:effectLst>
              </a:rPr>
              <a:t>Analyst-Driven</a:t>
            </a:r>
          </a:p>
        </p:txBody>
      </p:sp>
      <p:sp>
        <p:nvSpPr>
          <p:cNvPr id="7" name="TextBox 6">
            <a:extLst>
              <a:ext uri="{FF2B5EF4-FFF2-40B4-BE49-F238E27FC236}">
                <a16:creationId xmlns:a16="http://schemas.microsoft.com/office/drawing/2014/main" id="{F87FC0B4-DEFF-4E40-52E2-56AC4F221A6F}"/>
              </a:ext>
            </a:extLst>
          </p:cNvPr>
          <p:cNvSpPr txBox="1"/>
          <p:nvPr/>
        </p:nvSpPr>
        <p:spPr>
          <a:xfrm>
            <a:off x="8959048" y="2880470"/>
            <a:ext cx="2246050" cy="1323439"/>
          </a:xfrm>
          <a:prstGeom prst="rect">
            <a:avLst/>
          </a:prstGeom>
          <a:noFill/>
        </p:spPr>
        <p:txBody>
          <a:bodyPr wrap="square" rtlCol="0">
            <a:spAutoFit/>
          </a:bodyPr>
          <a:lstStyle/>
          <a:p>
            <a:r>
              <a:rPr lang="en-US" sz="4000" b="1">
                <a:effectLst>
                  <a:outerShdw blurRad="38100" dist="38100" dir="2700000" algn="tl">
                    <a:srgbClr val="000000">
                      <a:alpha val="43137"/>
                    </a:srgbClr>
                  </a:outerShdw>
                </a:effectLst>
              </a:rPr>
              <a:t>Data-Driven</a:t>
            </a:r>
          </a:p>
        </p:txBody>
      </p:sp>
      <p:sp>
        <p:nvSpPr>
          <p:cNvPr id="8" name="TextBox 7">
            <a:extLst>
              <a:ext uri="{FF2B5EF4-FFF2-40B4-BE49-F238E27FC236}">
                <a16:creationId xmlns:a16="http://schemas.microsoft.com/office/drawing/2014/main" id="{8CABD01C-43FD-DD5C-5CB7-1957EF40880D}"/>
              </a:ext>
            </a:extLst>
          </p:cNvPr>
          <p:cNvSpPr txBox="1"/>
          <p:nvPr/>
        </p:nvSpPr>
        <p:spPr>
          <a:xfrm>
            <a:off x="3894337" y="4861542"/>
            <a:ext cx="8063884" cy="1569660"/>
          </a:xfrm>
          <a:prstGeom prst="rect">
            <a:avLst/>
          </a:prstGeom>
          <a:noFill/>
        </p:spPr>
        <p:txBody>
          <a:bodyPr wrap="square" rtlCol="0">
            <a:spAutoFit/>
          </a:bodyPr>
          <a:lstStyle/>
          <a:p>
            <a:r>
              <a:rPr lang="en-US" sz="3200" b="1">
                <a:effectLst>
                  <a:outerShdw blurRad="38100" dist="38100" dir="2700000" algn="tl">
                    <a:srgbClr val="000000">
                      <a:alpha val="43137"/>
                    </a:srgbClr>
                  </a:outerShdw>
                </a:effectLst>
              </a:rPr>
              <a:t>Primary goal: build robust training datasets</a:t>
            </a:r>
          </a:p>
          <a:p>
            <a:endParaRPr lang="en-US" sz="3200" b="1">
              <a:effectLst>
                <a:outerShdw blurRad="38100" dist="38100" dir="2700000" algn="tl">
                  <a:srgbClr val="000000">
                    <a:alpha val="43137"/>
                  </a:srgbClr>
                </a:outerShdw>
              </a:effectLst>
            </a:endParaRPr>
          </a:p>
          <a:p>
            <a:r>
              <a:rPr lang="en-US" sz="3200" b="1">
                <a:effectLst>
                  <a:outerShdw blurRad="38100" dist="38100" dir="2700000" algn="tl">
                    <a:srgbClr val="000000">
                      <a:alpha val="43137"/>
                    </a:srgbClr>
                  </a:outerShdw>
                </a:effectLst>
              </a:rPr>
              <a:t>Primary roadblock: weather is complex</a:t>
            </a:r>
          </a:p>
        </p:txBody>
      </p:sp>
    </p:spTree>
    <p:extLst>
      <p:ext uri="{BB962C8B-B14F-4D97-AF65-F5344CB8AC3E}">
        <p14:creationId xmlns:p14="http://schemas.microsoft.com/office/powerpoint/2010/main" val="10559181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Weather typing task force</a:t>
            </a:r>
          </a:p>
        </p:txBody>
      </p:sp>
      <p:sp>
        <p:nvSpPr>
          <p:cNvPr id="5" name="Content Placeholder 4">
            <a:extLst>
              <a:ext uri="{FF2B5EF4-FFF2-40B4-BE49-F238E27FC236}">
                <a16:creationId xmlns:a16="http://schemas.microsoft.com/office/drawing/2014/main" id="{DA2A6041-8E2C-3417-8793-8AE1F586C4DC}"/>
              </a:ext>
            </a:extLst>
          </p:cNvPr>
          <p:cNvSpPr>
            <a:spLocks noGrp="1"/>
          </p:cNvSpPr>
          <p:nvPr>
            <p:ph idx="1"/>
          </p:nvPr>
        </p:nvSpPr>
        <p:spPr/>
        <p:txBody>
          <a:bodyPr/>
          <a:lstStyle/>
          <a:p>
            <a:r>
              <a:rPr lang="en-US"/>
              <a:t>Regular meetings</a:t>
            </a:r>
          </a:p>
          <a:p>
            <a:r>
              <a:rPr lang="en-US"/>
              <a:t>Open discussions</a:t>
            </a:r>
          </a:p>
          <a:p>
            <a:r>
              <a:rPr lang="en-US"/>
              <a:t>Results sharing</a:t>
            </a:r>
          </a:p>
          <a:p>
            <a:r>
              <a:rPr lang="en-US"/>
              <a:t>Requests for help</a:t>
            </a:r>
          </a:p>
          <a:p>
            <a:endParaRPr lang="en-US"/>
          </a:p>
          <a:p>
            <a:r>
              <a:rPr lang="en-US"/>
              <a:t>Most importantly: capacity-building</a:t>
            </a:r>
          </a:p>
          <a:p>
            <a:pPr lvl="1"/>
            <a:r>
              <a:rPr lang="en-US"/>
              <a:t>Connect experts with learners</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pic>
        <p:nvPicPr>
          <p:cNvPr id="10" name="Picture 9" descr="Diagram&#10;&#10;Description automatically generated">
            <a:extLst>
              <a:ext uri="{FF2B5EF4-FFF2-40B4-BE49-F238E27FC236}">
                <a16:creationId xmlns:a16="http://schemas.microsoft.com/office/drawing/2014/main" id="{F3413134-8527-C48F-4DEB-9E0069D3F0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2599" y="1418279"/>
            <a:ext cx="5471557" cy="4676775"/>
          </a:xfrm>
          <a:prstGeom prst="rect">
            <a:avLst/>
          </a:prstGeom>
        </p:spPr>
      </p:pic>
    </p:spTree>
    <p:extLst>
      <p:ext uri="{BB962C8B-B14F-4D97-AF65-F5344CB8AC3E}">
        <p14:creationId xmlns:p14="http://schemas.microsoft.com/office/powerpoint/2010/main" val="3815835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Analyst-driven weather typing</a:t>
            </a:r>
          </a:p>
        </p:txBody>
      </p:sp>
      <p:sp>
        <p:nvSpPr>
          <p:cNvPr id="5" name="Content Placeholder 4">
            <a:extLst>
              <a:ext uri="{FF2B5EF4-FFF2-40B4-BE49-F238E27FC236}">
                <a16:creationId xmlns:a16="http://schemas.microsoft.com/office/drawing/2014/main" id="{73C0988A-F3C3-346D-EC2E-0E6EA58420A4}"/>
              </a:ext>
            </a:extLst>
          </p:cNvPr>
          <p:cNvSpPr>
            <a:spLocks noGrp="1"/>
          </p:cNvSpPr>
          <p:nvPr>
            <p:ph idx="1"/>
          </p:nvPr>
        </p:nvSpPr>
        <p:spPr/>
        <p:txBody>
          <a:bodyPr/>
          <a:lstStyle/>
          <a:p>
            <a:r>
              <a:rPr lang="en-US"/>
              <a:t>Encodes expertise</a:t>
            </a:r>
          </a:p>
          <a:p>
            <a:r>
              <a:rPr lang="en-US"/>
              <a:t>Relies on consistent, long-record product (DWM)</a:t>
            </a:r>
          </a:p>
          <a:p>
            <a:r>
              <a:rPr lang="en-US"/>
              <a:t>Synthesizes patterns</a:t>
            </a:r>
          </a:p>
          <a:p>
            <a:endParaRPr lang="en-US"/>
          </a:p>
          <a:p>
            <a:r>
              <a:rPr lang="en-US"/>
              <a:t>Inherently subjective</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pic>
        <p:nvPicPr>
          <p:cNvPr id="9" name="Picture 8" descr="Map&#10;&#10;Description automatically generated with low confidence">
            <a:extLst>
              <a:ext uri="{FF2B5EF4-FFF2-40B4-BE49-F238E27FC236}">
                <a16:creationId xmlns:a16="http://schemas.microsoft.com/office/drawing/2014/main" id="{D10BDEAC-CB2B-0A48-4CD0-3D38AB6074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0665" y="3073077"/>
            <a:ext cx="5116624" cy="3238823"/>
          </a:xfrm>
          <a:prstGeom prst="rect">
            <a:avLst/>
          </a:prstGeom>
        </p:spPr>
      </p:pic>
      <p:graphicFrame>
        <p:nvGraphicFramePr>
          <p:cNvPr id="10" name="Table 9">
            <a:extLst>
              <a:ext uri="{FF2B5EF4-FFF2-40B4-BE49-F238E27FC236}">
                <a16:creationId xmlns:a16="http://schemas.microsoft.com/office/drawing/2014/main" id="{2A70EB1E-9936-A681-58A6-8D56D6A8B7F1}"/>
              </a:ext>
            </a:extLst>
          </p:cNvPr>
          <p:cNvGraphicFramePr>
            <a:graphicFrameLocks noGrp="1"/>
          </p:cNvGraphicFramePr>
          <p:nvPr/>
        </p:nvGraphicFramePr>
        <p:xfrm>
          <a:off x="6825648" y="5475365"/>
          <a:ext cx="1457218" cy="701598"/>
        </p:xfrm>
        <a:graphic>
          <a:graphicData uri="http://schemas.openxmlformats.org/drawingml/2006/table">
            <a:tbl>
              <a:tblPr/>
              <a:tblGrid>
                <a:gridCol w="1457218">
                  <a:extLst>
                    <a:ext uri="{9D8B030D-6E8A-4147-A177-3AD203B41FA5}">
                      <a16:colId xmlns:a16="http://schemas.microsoft.com/office/drawing/2014/main" val="4259696715"/>
                    </a:ext>
                  </a:extLst>
                </a:gridCol>
              </a:tblGrid>
              <a:tr h="326030">
                <a:tc>
                  <a:txBody>
                    <a:bodyPr/>
                    <a:lstStyle/>
                    <a:p>
                      <a:pPr algn="ctr" fontAlgn="t"/>
                      <a:r>
                        <a:rPr lang="en-US" sz="2000" b="1" dirty="0">
                          <a:effectLst/>
                        </a:rPr>
                        <a:t>DWM 11/14/1909</a:t>
                      </a:r>
                      <a:endParaRPr lang="en-US" sz="1800" b="1" dirty="0">
                        <a:effectLst/>
                      </a:endParaRPr>
                    </a:p>
                  </a:txBody>
                  <a:tcPr marL="65713" marR="65713" marT="45999" marB="4599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293425580"/>
                  </a:ext>
                </a:extLst>
              </a:tr>
            </a:tbl>
          </a:graphicData>
        </a:graphic>
      </p:graphicFrame>
      <p:pic>
        <p:nvPicPr>
          <p:cNvPr id="12" name="Picture 11">
            <a:extLst>
              <a:ext uri="{FF2B5EF4-FFF2-40B4-BE49-F238E27FC236}">
                <a16:creationId xmlns:a16="http://schemas.microsoft.com/office/drawing/2014/main" id="{F0BEBBBC-DE94-E6F2-50B3-C081256623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0664" y="1069939"/>
            <a:ext cx="3036625" cy="1935669"/>
          </a:xfrm>
          <a:prstGeom prst="rect">
            <a:avLst/>
          </a:prstGeom>
        </p:spPr>
      </p:pic>
    </p:spTree>
    <p:extLst>
      <p:ext uri="{BB962C8B-B14F-4D97-AF65-F5344CB8AC3E}">
        <p14:creationId xmlns:p14="http://schemas.microsoft.com/office/powerpoint/2010/main" val="6442357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Data-driven weather typing</a:t>
            </a:r>
          </a:p>
        </p:txBody>
      </p:sp>
      <p:sp>
        <p:nvSpPr>
          <p:cNvPr id="5" name="Content Placeholder 4">
            <a:extLst>
              <a:ext uri="{FF2B5EF4-FFF2-40B4-BE49-F238E27FC236}">
                <a16:creationId xmlns:a16="http://schemas.microsoft.com/office/drawing/2014/main" id="{73C0988A-F3C3-346D-EC2E-0E6EA58420A4}"/>
              </a:ext>
            </a:extLst>
          </p:cNvPr>
          <p:cNvSpPr>
            <a:spLocks noGrp="1"/>
          </p:cNvSpPr>
          <p:nvPr>
            <p:ph idx="1"/>
          </p:nvPr>
        </p:nvSpPr>
        <p:spPr/>
        <p:txBody>
          <a:bodyPr/>
          <a:lstStyle/>
          <a:p>
            <a:r>
              <a:rPr lang="en-US"/>
              <a:t>Cobble together best available data for POR</a:t>
            </a:r>
          </a:p>
          <a:p>
            <a:r>
              <a:rPr lang="en-US"/>
              <a:t>Use threshold values to trigger decisions</a:t>
            </a:r>
          </a:p>
          <a:p>
            <a:r>
              <a:rPr lang="en-US"/>
              <a:t>Represent processes by reducing dimension</a:t>
            </a:r>
          </a:p>
          <a:p>
            <a:r>
              <a:rPr lang="en-US"/>
              <a:t>In theory, more objective</a:t>
            </a:r>
          </a:p>
          <a:p>
            <a:r>
              <a:rPr lang="en-US"/>
              <a:t>Still needs expertise to get off the ground</a:t>
            </a:r>
          </a:p>
          <a:p>
            <a:r>
              <a:rPr lang="en-US"/>
              <a:t>Could be “too close” to the automated process</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pic>
        <p:nvPicPr>
          <p:cNvPr id="6" name="Picture 5" descr="Graphical user interface&#10;&#10;Description automatically generated">
            <a:extLst>
              <a:ext uri="{FF2B5EF4-FFF2-40B4-BE49-F238E27FC236}">
                <a16:creationId xmlns:a16="http://schemas.microsoft.com/office/drawing/2014/main" id="{735237A7-BD4A-D5A1-76C0-87249EF6FA9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019712" y="194206"/>
            <a:ext cx="2971800" cy="2866738"/>
          </a:xfrm>
          <a:prstGeom prst="rect">
            <a:avLst/>
          </a:prstGeom>
        </p:spPr>
      </p:pic>
      <p:pic>
        <p:nvPicPr>
          <p:cNvPr id="8" name="Picture 7" descr="Graphical user interface&#10;&#10;Description automatically generated">
            <a:extLst>
              <a:ext uri="{FF2B5EF4-FFF2-40B4-BE49-F238E27FC236}">
                <a16:creationId xmlns:a16="http://schemas.microsoft.com/office/drawing/2014/main" id="{A37A22E1-4FEE-92A8-DD64-B4566B00B5C2}"/>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9019712" y="3389257"/>
            <a:ext cx="2971800" cy="2866739"/>
          </a:xfrm>
          <a:prstGeom prst="rect">
            <a:avLst/>
          </a:prstGeom>
        </p:spPr>
      </p:pic>
    </p:spTree>
    <p:extLst>
      <p:ext uri="{BB962C8B-B14F-4D97-AF65-F5344CB8AC3E}">
        <p14:creationId xmlns:p14="http://schemas.microsoft.com/office/powerpoint/2010/main" val="4108866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Goldilocks approach</a:t>
            </a:r>
          </a:p>
        </p:txBody>
      </p:sp>
      <p:sp>
        <p:nvSpPr>
          <p:cNvPr id="5" name="Content Placeholder 4">
            <a:extLst>
              <a:ext uri="{FF2B5EF4-FFF2-40B4-BE49-F238E27FC236}">
                <a16:creationId xmlns:a16="http://schemas.microsoft.com/office/drawing/2014/main" id="{73C0988A-F3C3-346D-EC2E-0E6EA58420A4}"/>
              </a:ext>
            </a:extLst>
          </p:cNvPr>
          <p:cNvSpPr>
            <a:spLocks noGrp="1"/>
          </p:cNvSpPr>
          <p:nvPr>
            <p:ph idx="1"/>
          </p:nvPr>
        </p:nvSpPr>
        <p:spPr/>
        <p:txBody>
          <a:bodyPr/>
          <a:lstStyle/>
          <a:p>
            <a:r>
              <a:rPr lang="en-US"/>
              <a:t>Find the strengths of both approaches</a:t>
            </a:r>
          </a:p>
          <a:p>
            <a:pPr lvl="1"/>
            <a:r>
              <a:rPr lang="en-US"/>
              <a:t>DWM: long record, consistency</a:t>
            </a:r>
          </a:p>
          <a:p>
            <a:pPr lvl="1"/>
            <a:r>
              <a:rPr lang="en-US"/>
              <a:t>Data: objectivity</a:t>
            </a:r>
          </a:p>
          <a:p>
            <a:endParaRPr lang="en-US"/>
          </a:p>
          <a:p>
            <a:r>
              <a:rPr lang="en-US"/>
              <a:t>Get as close to “truth” as possible and</a:t>
            </a:r>
            <a:br>
              <a:rPr lang="en-US"/>
            </a:br>
            <a:r>
              <a:rPr lang="en-US"/>
              <a:t>turn the automated classifiers loose</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graphicFrame>
        <p:nvGraphicFramePr>
          <p:cNvPr id="3" name="Diagram 2">
            <a:extLst>
              <a:ext uri="{FF2B5EF4-FFF2-40B4-BE49-F238E27FC236}">
                <a16:creationId xmlns:a16="http://schemas.microsoft.com/office/drawing/2014/main" id="{48803650-D717-1915-7065-C7B58B986C30}"/>
              </a:ext>
            </a:extLst>
          </p:cNvPr>
          <p:cNvGraphicFramePr/>
          <p:nvPr/>
        </p:nvGraphicFramePr>
        <p:xfrm>
          <a:off x="6756400" y="2258957"/>
          <a:ext cx="5435600" cy="37570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530636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xfrm>
            <a:off x="838200" y="365125"/>
            <a:ext cx="10515600" cy="792163"/>
          </a:xfrm>
          <a:solidFill>
            <a:schemeClr val="accent1">
              <a:lumMod val="40000"/>
              <a:lumOff val="60000"/>
            </a:schemeClr>
          </a:solidFill>
        </p:spPr>
        <p:txBody>
          <a:bodyPr/>
          <a:lstStyle/>
          <a:p>
            <a:r>
              <a:rPr lang="en-US"/>
              <a:t>Manual flood typing</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pic>
        <p:nvPicPr>
          <p:cNvPr id="9" name="Picture 8">
            <a:extLst>
              <a:ext uri="{FF2B5EF4-FFF2-40B4-BE49-F238E27FC236}">
                <a16:creationId xmlns:a16="http://schemas.microsoft.com/office/drawing/2014/main" id="{3C1D13E4-E7EE-BAAC-4850-8AD6F6467A12}"/>
              </a:ext>
            </a:extLst>
          </p:cNvPr>
          <p:cNvPicPr>
            <a:picLocks noChangeAspect="1"/>
          </p:cNvPicPr>
          <p:nvPr/>
        </p:nvPicPr>
        <p:blipFill>
          <a:blip r:embed="rId3"/>
          <a:stretch>
            <a:fillRect/>
          </a:stretch>
        </p:blipFill>
        <p:spPr>
          <a:xfrm>
            <a:off x="8795318" y="4006850"/>
            <a:ext cx="3076501" cy="2133600"/>
          </a:xfrm>
          <a:prstGeom prst="rect">
            <a:avLst/>
          </a:prstGeom>
        </p:spPr>
      </p:pic>
      <p:sp>
        <p:nvSpPr>
          <p:cNvPr id="11" name="Content Placeholder 2">
            <a:extLst>
              <a:ext uri="{FF2B5EF4-FFF2-40B4-BE49-F238E27FC236}">
                <a16:creationId xmlns:a16="http://schemas.microsoft.com/office/drawing/2014/main" id="{BA30BF12-FB9E-7352-528F-AEA7940CF956}"/>
              </a:ext>
            </a:extLst>
          </p:cNvPr>
          <p:cNvSpPr txBox="1">
            <a:spLocks/>
          </p:cNvSpPr>
          <p:nvPr/>
        </p:nvSpPr>
        <p:spPr>
          <a:xfrm>
            <a:off x="838200" y="1159933"/>
            <a:ext cx="4592349" cy="444553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ea typeface="Calibri"/>
                <a:cs typeface="Calibri"/>
              </a:rPr>
              <a:t>Manual flood typing was performed at 3 key gages in each pilot region</a:t>
            </a:r>
            <a:endParaRPr lang="en-US" sz="3600">
              <a:ea typeface="Calibri"/>
              <a:cs typeface="Calibri"/>
            </a:endParaRPr>
          </a:p>
          <a:p>
            <a:r>
              <a:rPr lang="en-US">
                <a:ea typeface="Calibri"/>
                <a:cs typeface="Calibri"/>
              </a:rPr>
              <a:t>Lines of evidence:</a:t>
            </a:r>
          </a:p>
          <a:p>
            <a:pPr lvl="1"/>
            <a:r>
              <a:rPr lang="en-US">
                <a:ea typeface="Calibri"/>
                <a:cs typeface="Calibri"/>
              </a:rPr>
              <a:t>Surface analysis maps</a:t>
            </a:r>
          </a:p>
          <a:p>
            <a:pPr lvl="1"/>
            <a:r>
              <a:rPr lang="en-US">
                <a:ea typeface="Calibri"/>
                <a:cs typeface="Calibri"/>
              </a:rPr>
              <a:t>Weather typing dashboard</a:t>
            </a:r>
          </a:p>
          <a:p>
            <a:pPr lvl="1"/>
            <a:r>
              <a:rPr lang="en-US">
                <a:ea typeface="Calibri"/>
                <a:cs typeface="Calibri"/>
              </a:rPr>
              <a:t>Previous flood and storm typing efforts</a:t>
            </a:r>
          </a:p>
          <a:p>
            <a:pPr lvl="1"/>
            <a:r>
              <a:rPr lang="en-US">
                <a:ea typeface="Calibri"/>
                <a:cs typeface="Calibri"/>
              </a:rPr>
              <a:t>Post-flood reports</a:t>
            </a:r>
          </a:p>
          <a:p>
            <a:pPr lvl="1"/>
            <a:r>
              <a:rPr lang="en-US">
                <a:ea typeface="Calibri"/>
                <a:cs typeface="Calibri"/>
              </a:rPr>
              <a:t>Monthly storm publications</a:t>
            </a:r>
          </a:p>
        </p:txBody>
      </p:sp>
      <p:pic>
        <p:nvPicPr>
          <p:cNvPr id="13" name="Picture 12">
            <a:extLst>
              <a:ext uri="{FF2B5EF4-FFF2-40B4-BE49-F238E27FC236}">
                <a16:creationId xmlns:a16="http://schemas.microsoft.com/office/drawing/2014/main" id="{0C966181-8C3E-0508-0188-CB964B6E961B}"/>
              </a:ext>
            </a:extLst>
          </p:cNvPr>
          <p:cNvPicPr>
            <a:picLocks noChangeAspect="1"/>
          </p:cNvPicPr>
          <p:nvPr/>
        </p:nvPicPr>
        <p:blipFill>
          <a:blip r:embed="rId4"/>
          <a:stretch>
            <a:fillRect/>
          </a:stretch>
        </p:blipFill>
        <p:spPr>
          <a:xfrm>
            <a:off x="9125814" y="1257300"/>
            <a:ext cx="1968888" cy="2489200"/>
          </a:xfrm>
          <a:prstGeom prst="rect">
            <a:avLst/>
          </a:prstGeom>
        </p:spPr>
      </p:pic>
      <p:pic>
        <p:nvPicPr>
          <p:cNvPr id="15" name="Picture 14">
            <a:extLst>
              <a:ext uri="{FF2B5EF4-FFF2-40B4-BE49-F238E27FC236}">
                <a16:creationId xmlns:a16="http://schemas.microsoft.com/office/drawing/2014/main" id="{04837056-AB4D-C1D3-F33B-5DC33101E94B}"/>
              </a:ext>
            </a:extLst>
          </p:cNvPr>
          <p:cNvPicPr>
            <a:picLocks noChangeAspect="1"/>
          </p:cNvPicPr>
          <p:nvPr/>
        </p:nvPicPr>
        <p:blipFill>
          <a:blip r:embed="rId5"/>
          <a:stretch>
            <a:fillRect/>
          </a:stretch>
        </p:blipFill>
        <p:spPr>
          <a:xfrm>
            <a:off x="5204142" y="3683000"/>
            <a:ext cx="3434717" cy="2641600"/>
          </a:xfrm>
          <a:prstGeom prst="rect">
            <a:avLst/>
          </a:prstGeom>
        </p:spPr>
      </p:pic>
      <p:pic>
        <p:nvPicPr>
          <p:cNvPr id="5" name="Content Placeholder 4">
            <a:extLst>
              <a:ext uri="{FF2B5EF4-FFF2-40B4-BE49-F238E27FC236}">
                <a16:creationId xmlns:a16="http://schemas.microsoft.com/office/drawing/2014/main" id="{B1C2A986-D803-CC55-D367-221DCC83CA6C}"/>
              </a:ext>
            </a:extLst>
          </p:cNvPr>
          <p:cNvPicPr>
            <a:picLocks noGrp="1" noChangeAspect="1"/>
          </p:cNvPicPr>
          <p:nvPr>
            <p:ph idx="1"/>
          </p:nvPr>
        </p:nvPicPr>
        <p:blipFill>
          <a:blip r:embed="rId6"/>
          <a:stretch>
            <a:fillRect/>
          </a:stretch>
        </p:blipFill>
        <p:spPr>
          <a:xfrm>
            <a:off x="7083369" y="1254125"/>
            <a:ext cx="1831027" cy="2490788"/>
          </a:xfrm>
        </p:spPr>
      </p:pic>
    </p:spTree>
    <p:extLst>
      <p:ext uri="{BB962C8B-B14F-4D97-AF65-F5344CB8AC3E}">
        <p14:creationId xmlns:p14="http://schemas.microsoft.com/office/powerpoint/2010/main" val="13685121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045102-1CC7-ED04-09DC-0EA712E7195D}"/>
              </a:ext>
            </a:extLst>
          </p:cNvPr>
          <p:cNvSpPr/>
          <p:nvPr/>
        </p:nvSpPr>
        <p:spPr>
          <a:xfrm>
            <a:off x="-1" y="5393377"/>
            <a:ext cx="4031672" cy="14586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Manual and semi-automated flood typing</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pic>
        <p:nvPicPr>
          <p:cNvPr id="12" name="Content Placeholder 10">
            <a:extLst>
              <a:ext uri="{FF2B5EF4-FFF2-40B4-BE49-F238E27FC236}">
                <a16:creationId xmlns:a16="http://schemas.microsoft.com/office/drawing/2014/main" id="{A0C217CD-DCA2-9FEF-5823-BC60B728E318}"/>
              </a:ext>
            </a:extLst>
          </p:cNvPr>
          <p:cNvPicPr>
            <a:picLocks noGrp="1" noChangeAspect="1"/>
          </p:cNvPicPr>
          <p:nvPr>
            <p:ph sz="half" idx="2"/>
          </p:nvPr>
        </p:nvPicPr>
        <p:blipFill>
          <a:blip r:embed="rId3"/>
          <a:stretch>
            <a:fillRect/>
          </a:stretch>
        </p:blipFill>
        <p:spPr>
          <a:xfrm>
            <a:off x="7006577" y="1825625"/>
            <a:ext cx="4251783" cy="2289421"/>
          </a:xfrm>
          <a:prstGeom prst="rect">
            <a:avLst/>
          </a:prstGeom>
        </p:spPr>
      </p:pic>
      <p:pic>
        <p:nvPicPr>
          <p:cNvPr id="14" name="Picture 13">
            <a:extLst>
              <a:ext uri="{FF2B5EF4-FFF2-40B4-BE49-F238E27FC236}">
                <a16:creationId xmlns:a16="http://schemas.microsoft.com/office/drawing/2014/main" id="{6780B19D-96A9-9626-DF3E-E6732B459EBC}"/>
              </a:ext>
            </a:extLst>
          </p:cNvPr>
          <p:cNvPicPr>
            <a:picLocks noChangeAspect="1"/>
          </p:cNvPicPr>
          <p:nvPr/>
        </p:nvPicPr>
        <p:blipFill rotWithShape="1">
          <a:blip r:embed="rId4"/>
          <a:srcRect l="16532" r="10637"/>
          <a:stretch/>
        </p:blipFill>
        <p:spPr>
          <a:xfrm>
            <a:off x="5567626" y="4258470"/>
            <a:ext cx="2747870" cy="2312480"/>
          </a:xfrm>
          <a:prstGeom prst="rect">
            <a:avLst/>
          </a:prstGeom>
        </p:spPr>
      </p:pic>
      <p:pic>
        <p:nvPicPr>
          <p:cNvPr id="16" name="Picture 15">
            <a:extLst>
              <a:ext uri="{FF2B5EF4-FFF2-40B4-BE49-F238E27FC236}">
                <a16:creationId xmlns:a16="http://schemas.microsoft.com/office/drawing/2014/main" id="{EA815173-E15B-4891-49A8-E955C46DA545}"/>
              </a:ext>
            </a:extLst>
          </p:cNvPr>
          <p:cNvPicPr>
            <a:picLocks noChangeAspect="1"/>
          </p:cNvPicPr>
          <p:nvPr/>
        </p:nvPicPr>
        <p:blipFill>
          <a:blip r:embed="rId5"/>
          <a:stretch>
            <a:fillRect/>
          </a:stretch>
        </p:blipFill>
        <p:spPr>
          <a:xfrm>
            <a:off x="8149444" y="4977691"/>
            <a:ext cx="2879043" cy="975829"/>
          </a:xfrm>
          <a:prstGeom prst="rect">
            <a:avLst/>
          </a:prstGeom>
        </p:spPr>
      </p:pic>
      <p:pic>
        <p:nvPicPr>
          <p:cNvPr id="6" name="Content Placeholder 5">
            <a:extLst>
              <a:ext uri="{FF2B5EF4-FFF2-40B4-BE49-F238E27FC236}">
                <a16:creationId xmlns:a16="http://schemas.microsoft.com/office/drawing/2014/main" id="{E73B9353-881A-DE0A-1148-68C4D6F83046}"/>
              </a:ext>
            </a:extLst>
          </p:cNvPr>
          <p:cNvPicPr>
            <a:picLocks noGrp="1" noChangeAspect="1"/>
          </p:cNvPicPr>
          <p:nvPr>
            <p:ph sz="half" idx="1"/>
          </p:nvPr>
        </p:nvPicPr>
        <p:blipFill>
          <a:blip r:embed="rId6"/>
          <a:stretch>
            <a:fillRect/>
          </a:stretch>
        </p:blipFill>
        <p:spPr>
          <a:xfrm>
            <a:off x="457200" y="2170434"/>
            <a:ext cx="5181600" cy="3968566"/>
          </a:xfrm>
        </p:spPr>
      </p:pic>
    </p:spTree>
    <p:extLst>
      <p:ext uri="{BB962C8B-B14F-4D97-AF65-F5344CB8AC3E}">
        <p14:creationId xmlns:p14="http://schemas.microsoft.com/office/powerpoint/2010/main" val="13181861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D019E8B-465A-35C5-997B-D2C039308D47}"/>
              </a:ext>
            </a:extLst>
          </p:cNvPr>
          <p:cNvSpPr txBox="1"/>
          <p:nvPr/>
        </p:nvSpPr>
        <p:spPr>
          <a:xfrm>
            <a:off x="3281265" y="4730333"/>
            <a:ext cx="1141445" cy="400110"/>
          </a:xfrm>
          <a:prstGeom prst="rect">
            <a:avLst/>
          </a:prstGeom>
          <a:solidFill>
            <a:schemeClr val="accent6">
              <a:lumMod val="50000"/>
            </a:schemeClr>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2000"/>
              <a:t>Baseline</a:t>
            </a:r>
          </a:p>
        </p:txBody>
      </p:sp>
      <p:sp>
        <p:nvSpPr>
          <p:cNvPr id="5" name="TextBox 4">
            <a:extLst>
              <a:ext uri="{FF2B5EF4-FFF2-40B4-BE49-F238E27FC236}">
                <a16:creationId xmlns:a16="http://schemas.microsoft.com/office/drawing/2014/main" id="{88CAACFD-4B9F-A4B9-6160-B26981C16C47}"/>
              </a:ext>
            </a:extLst>
          </p:cNvPr>
          <p:cNvSpPr txBox="1"/>
          <p:nvPr/>
        </p:nvSpPr>
        <p:spPr>
          <a:xfrm>
            <a:off x="2002970" y="2848136"/>
            <a:ext cx="1384041" cy="707886"/>
          </a:xfrm>
          <a:prstGeom prst="rect">
            <a:avLst/>
          </a:prstGeom>
          <a:solidFill>
            <a:schemeClr val="accent6">
              <a:lumMod val="75000"/>
            </a:schemeClr>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n-US" sz="2000"/>
              <a:t>Probability of Union</a:t>
            </a:r>
          </a:p>
        </p:txBody>
      </p:sp>
      <p:sp>
        <p:nvSpPr>
          <p:cNvPr id="6" name="TextBox 5">
            <a:extLst>
              <a:ext uri="{FF2B5EF4-FFF2-40B4-BE49-F238E27FC236}">
                <a16:creationId xmlns:a16="http://schemas.microsoft.com/office/drawing/2014/main" id="{C15FC21E-4373-A5BC-2430-2E05B95C6701}"/>
              </a:ext>
            </a:extLst>
          </p:cNvPr>
          <p:cNvSpPr txBox="1"/>
          <p:nvPr/>
        </p:nvSpPr>
        <p:spPr>
          <a:xfrm>
            <a:off x="7406171" y="1505098"/>
            <a:ext cx="2090057" cy="707886"/>
          </a:xfrm>
          <a:prstGeom prst="rect">
            <a:avLst/>
          </a:prstGeom>
          <a:solidFill>
            <a:schemeClr val="accent1">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2000"/>
              <a:t>Bayesian techniques</a:t>
            </a:r>
          </a:p>
        </p:txBody>
      </p:sp>
      <p:sp>
        <p:nvSpPr>
          <p:cNvPr id="7" name="TextBox 6">
            <a:extLst>
              <a:ext uri="{FF2B5EF4-FFF2-40B4-BE49-F238E27FC236}">
                <a16:creationId xmlns:a16="http://schemas.microsoft.com/office/drawing/2014/main" id="{6226C471-3ED1-374A-6AF6-0745EEBFFB5C}"/>
              </a:ext>
            </a:extLst>
          </p:cNvPr>
          <p:cNvSpPr txBox="1"/>
          <p:nvPr/>
        </p:nvSpPr>
        <p:spPr>
          <a:xfrm>
            <a:off x="8451199" y="4731303"/>
            <a:ext cx="1141445" cy="400110"/>
          </a:xfrm>
          <a:prstGeom prst="rect">
            <a:avLst/>
          </a:pr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2000"/>
              <a:t>GAMLSS </a:t>
            </a:r>
          </a:p>
        </p:txBody>
      </p:sp>
      <p:sp>
        <p:nvSpPr>
          <p:cNvPr id="8" name="TextBox 7">
            <a:extLst>
              <a:ext uri="{FF2B5EF4-FFF2-40B4-BE49-F238E27FC236}">
                <a16:creationId xmlns:a16="http://schemas.microsoft.com/office/drawing/2014/main" id="{670DFB7A-51F2-3116-E3C5-B3A56D51D1DF}"/>
              </a:ext>
            </a:extLst>
          </p:cNvPr>
          <p:cNvSpPr txBox="1"/>
          <p:nvPr/>
        </p:nvSpPr>
        <p:spPr>
          <a:xfrm>
            <a:off x="3208175" y="1505098"/>
            <a:ext cx="2184918" cy="707886"/>
          </a:xfrm>
          <a:prstGeom prst="rect">
            <a:avLst/>
          </a:prstGeom>
          <a:solidFill>
            <a:schemeClr val="accent6">
              <a:lumMod val="60000"/>
              <a:lumOff val="40000"/>
            </a:schemeClr>
          </a:solidFill>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en-US" sz="2000"/>
              <a:t>Peaks over Threshold</a:t>
            </a:r>
          </a:p>
        </p:txBody>
      </p:sp>
      <p:sp>
        <p:nvSpPr>
          <p:cNvPr id="9" name="TextBox 8">
            <a:extLst>
              <a:ext uri="{FF2B5EF4-FFF2-40B4-BE49-F238E27FC236}">
                <a16:creationId xmlns:a16="http://schemas.microsoft.com/office/drawing/2014/main" id="{A0FAAD83-F671-5F34-2BE2-0E73246C7B9F}"/>
              </a:ext>
            </a:extLst>
          </p:cNvPr>
          <p:cNvSpPr txBox="1"/>
          <p:nvPr/>
        </p:nvSpPr>
        <p:spPr>
          <a:xfrm>
            <a:off x="9227979" y="2859766"/>
            <a:ext cx="1492894" cy="707886"/>
          </a:xfrm>
          <a:prstGeom prst="rect">
            <a:avLst/>
          </a:prstGeom>
          <a:solidFill>
            <a:schemeClr val="accent1">
              <a:lumMod val="75000"/>
            </a:schemeClr>
          </a:solidFill>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en-US" sz="2000"/>
              <a:t>Multivariate approach</a:t>
            </a:r>
          </a:p>
        </p:txBody>
      </p:sp>
      <p:sp>
        <p:nvSpPr>
          <p:cNvPr id="10" name="Title 1">
            <a:extLst>
              <a:ext uri="{FF2B5EF4-FFF2-40B4-BE49-F238E27FC236}">
                <a16:creationId xmlns:a16="http://schemas.microsoft.com/office/drawing/2014/main" id="{990C4E41-DF84-A505-7ABE-CE50D8E261D8}"/>
              </a:ext>
            </a:extLst>
          </p:cNvPr>
          <p:cNvSpPr txBox="1">
            <a:spLocks/>
          </p:cNvSpPr>
          <p:nvPr/>
        </p:nvSpPr>
        <p:spPr>
          <a:xfrm>
            <a:off x="838200" y="148501"/>
            <a:ext cx="10515600" cy="923330"/>
          </a:xfrm>
          <a:prstGeom prst="rect">
            <a:avLst/>
          </a:prstGeom>
          <a:solidFill>
            <a:schemeClr val="accent1">
              <a:lumMod val="40000"/>
              <a:lumOff val="6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Mixed distribution frequency models</a:t>
            </a:r>
          </a:p>
        </p:txBody>
      </p:sp>
      <p:sp>
        <p:nvSpPr>
          <p:cNvPr id="13" name="TextBox 12">
            <a:extLst>
              <a:ext uri="{FF2B5EF4-FFF2-40B4-BE49-F238E27FC236}">
                <a16:creationId xmlns:a16="http://schemas.microsoft.com/office/drawing/2014/main" id="{47BDBB68-ABA2-22AB-1579-764DCDCADC13}"/>
              </a:ext>
            </a:extLst>
          </p:cNvPr>
          <p:cNvSpPr txBox="1"/>
          <p:nvPr/>
        </p:nvSpPr>
        <p:spPr>
          <a:xfrm>
            <a:off x="4624877" y="2647088"/>
            <a:ext cx="3259490" cy="1569660"/>
          </a:xfrm>
          <a:prstGeom prst="rect">
            <a:avLst/>
          </a:prstGeom>
          <a:solidFill>
            <a:srgbClr val="FF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US" sz="2400" b="1"/>
              <a:t>More accurate flood frequency estimates, given the flood types attributed to each peak.</a:t>
            </a:r>
          </a:p>
        </p:txBody>
      </p:sp>
    </p:spTree>
    <p:extLst>
      <p:ext uri="{BB962C8B-B14F-4D97-AF65-F5344CB8AC3E}">
        <p14:creationId xmlns:p14="http://schemas.microsoft.com/office/powerpoint/2010/main" val="6964142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ACB74CF-E8D8-7EF3-8A9A-955074C5A1EB}"/>
              </a:ext>
            </a:extLst>
          </p:cNvPr>
          <p:cNvSpPr txBox="1"/>
          <p:nvPr/>
        </p:nvSpPr>
        <p:spPr>
          <a:xfrm>
            <a:off x="1219977" y="1962063"/>
            <a:ext cx="2090057" cy="369332"/>
          </a:xfrm>
          <a:prstGeom prst="rect">
            <a:avLst/>
          </a:prstGeom>
          <a:solidFill>
            <a:schemeClr val="accent1">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a:t>Bayesian techniques</a:t>
            </a:r>
          </a:p>
        </p:txBody>
      </p:sp>
      <p:sp>
        <p:nvSpPr>
          <p:cNvPr id="9" name="TextBox 8">
            <a:extLst>
              <a:ext uri="{FF2B5EF4-FFF2-40B4-BE49-F238E27FC236}">
                <a16:creationId xmlns:a16="http://schemas.microsoft.com/office/drawing/2014/main" id="{E13EDCF2-C512-31DE-7058-6F440C1E6E2E}"/>
              </a:ext>
            </a:extLst>
          </p:cNvPr>
          <p:cNvSpPr txBox="1"/>
          <p:nvPr/>
        </p:nvSpPr>
        <p:spPr>
          <a:xfrm>
            <a:off x="9630358" y="2001776"/>
            <a:ext cx="1019369" cy="369332"/>
          </a:xfrm>
          <a:prstGeom prst="rect">
            <a:avLst/>
          </a:pr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a:t>GAMLSS </a:t>
            </a:r>
          </a:p>
        </p:txBody>
      </p:sp>
      <p:sp>
        <p:nvSpPr>
          <p:cNvPr id="10" name="TextBox 9">
            <a:extLst>
              <a:ext uri="{FF2B5EF4-FFF2-40B4-BE49-F238E27FC236}">
                <a16:creationId xmlns:a16="http://schemas.microsoft.com/office/drawing/2014/main" id="{B890B023-5105-7213-0FF2-6364AC457985}"/>
              </a:ext>
            </a:extLst>
          </p:cNvPr>
          <p:cNvSpPr txBox="1"/>
          <p:nvPr/>
        </p:nvSpPr>
        <p:spPr>
          <a:xfrm>
            <a:off x="5607893" y="1851505"/>
            <a:ext cx="1360713" cy="646331"/>
          </a:xfrm>
          <a:prstGeom prst="rect">
            <a:avLst/>
          </a:prstGeom>
          <a:solidFill>
            <a:schemeClr val="accent1">
              <a:lumMod val="75000"/>
            </a:schemeClr>
          </a:solidFill>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a:t>Multivariate approach</a:t>
            </a:r>
          </a:p>
        </p:txBody>
      </p:sp>
      <p:sp>
        <p:nvSpPr>
          <p:cNvPr id="11" name="Title 1">
            <a:extLst>
              <a:ext uri="{FF2B5EF4-FFF2-40B4-BE49-F238E27FC236}">
                <a16:creationId xmlns:a16="http://schemas.microsoft.com/office/drawing/2014/main" id="{D3450D1F-8E68-7FE4-3AF5-662AE7CD17D7}"/>
              </a:ext>
            </a:extLst>
          </p:cNvPr>
          <p:cNvSpPr txBox="1">
            <a:spLocks/>
          </p:cNvSpPr>
          <p:nvPr/>
        </p:nvSpPr>
        <p:spPr>
          <a:xfrm>
            <a:off x="838200" y="427657"/>
            <a:ext cx="10515600" cy="1202459"/>
          </a:xfrm>
          <a:prstGeom prst="rect">
            <a:avLst/>
          </a:prstGeom>
          <a:solidFill>
            <a:schemeClr val="accent1">
              <a:lumMod val="40000"/>
              <a:lumOff val="60000"/>
            </a:schemeClr>
          </a:soli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Mixed distribution frequency models: </a:t>
            </a:r>
          </a:p>
          <a:p>
            <a:r>
              <a:rPr lang="en-US"/>
              <a:t>novel approaches</a:t>
            </a:r>
          </a:p>
        </p:txBody>
      </p:sp>
      <p:pic>
        <p:nvPicPr>
          <p:cNvPr id="13" name="Picture 12">
            <a:extLst>
              <a:ext uri="{FF2B5EF4-FFF2-40B4-BE49-F238E27FC236}">
                <a16:creationId xmlns:a16="http://schemas.microsoft.com/office/drawing/2014/main" id="{2EBD6825-BCE7-8827-5424-03997103844E}"/>
              </a:ext>
            </a:extLst>
          </p:cNvPr>
          <p:cNvPicPr>
            <a:picLocks noChangeAspect="1"/>
          </p:cNvPicPr>
          <p:nvPr/>
        </p:nvPicPr>
        <p:blipFill>
          <a:blip r:embed="rId2"/>
          <a:stretch>
            <a:fillRect/>
          </a:stretch>
        </p:blipFill>
        <p:spPr>
          <a:xfrm>
            <a:off x="4780989" y="2775482"/>
            <a:ext cx="2630021" cy="2431945"/>
          </a:xfrm>
          <a:prstGeom prst="rect">
            <a:avLst/>
          </a:prstGeom>
        </p:spPr>
      </p:pic>
      <p:pic>
        <p:nvPicPr>
          <p:cNvPr id="5" name="Picture 4">
            <a:extLst>
              <a:ext uri="{FF2B5EF4-FFF2-40B4-BE49-F238E27FC236}">
                <a16:creationId xmlns:a16="http://schemas.microsoft.com/office/drawing/2014/main" id="{71A5B2DE-7552-A1C0-F763-4B79488BC623}"/>
              </a:ext>
            </a:extLst>
          </p:cNvPr>
          <p:cNvPicPr>
            <a:picLocks noChangeAspect="1"/>
          </p:cNvPicPr>
          <p:nvPr/>
        </p:nvPicPr>
        <p:blipFill>
          <a:blip r:embed="rId3"/>
          <a:stretch>
            <a:fillRect/>
          </a:stretch>
        </p:blipFill>
        <p:spPr>
          <a:xfrm>
            <a:off x="7685049" y="2663343"/>
            <a:ext cx="4404315" cy="3168290"/>
          </a:xfrm>
          <a:prstGeom prst="rect">
            <a:avLst/>
          </a:prstGeom>
        </p:spPr>
      </p:pic>
      <p:pic>
        <p:nvPicPr>
          <p:cNvPr id="7" name="Picture 6">
            <a:extLst>
              <a:ext uri="{FF2B5EF4-FFF2-40B4-BE49-F238E27FC236}">
                <a16:creationId xmlns:a16="http://schemas.microsoft.com/office/drawing/2014/main" id="{A2D64616-2E2C-3CC1-519A-CB5545E4F1A7}"/>
              </a:ext>
            </a:extLst>
          </p:cNvPr>
          <p:cNvPicPr>
            <a:picLocks noChangeAspect="1"/>
          </p:cNvPicPr>
          <p:nvPr/>
        </p:nvPicPr>
        <p:blipFill rotWithShape="1">
          <a:blip r:embed="rId4"/>
          <a:srcRect l="3731"/>
          <a:stretch/>
        </p:blipFill>
        <p:spPr>
          <a:xfrm>
            <a:off x="182239" y="2451670"/>
            <a:ext cx="4440859" cy="2830148"/>
          </a:xfrm>
          <a:prstGeom prst="rect">
            <a:avLst/>
          </a:prstGeom>
        </p:spPr>
      </p:pic>
    </p:spTree>
    <p:extLst>
      <p:ext uri="{BB962C8B-B14F-4D97-AF65-F5344CB8AC3E}">
        <p14:creationId xmlns:p14="http://schemas.microsoft.com/office/powerpoint/2010/main" val="3803302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9">
            <a:extLst>
              <a:ext uri="{FF2B5EF4-FFF2-40B4-BE49-F238E27FC236}">
                <a16:creationId xmlns:a16="http://schemas.microsoft.com/office/drawing/2014/main" id="{8D55E914-66F0-6BDB-292F-C51D4CC20BEB}"/>
              </a:ext>
            </a:extLst>
          </p:cNvPr>
          <p:cNvSpPr txBox="1"/>
          <p:nvPr/>
        </p:nvSpPr>
        <p:spPr>
          <a:xfrm>
            <a:off x="6209784" y="5596180"/>
            <a:ext cx="2775476" cy="2308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latin typeface="Arial" panose="020B0604020202020204" pitchFamily="34" charset="0"/>
                <a:cs typeface="Arial" panose="020B0604020202020204" pitchFamily="34" charset="0"/>
              </a:rPr>
              <a:t>(Modified from </a:t>
            </a:r>
            <a:r>
              <a:rPr lang="en-US" sz="900" err="1">
                <a:latin typeface="Arial" panose="020B0604020202020204" pitchFamily="34" charset="0"/>
                <a:cs typeface="Arial" panose="020B0604020202020204" pitchFamily="34" charset="0"/>
              </a:rPr>
              <a:t>Gotvald</a:t>
            </a:r>
            <a:r>
              <a:rPr lang="en-US" sz="900">
                <a:latin typeface="Arial" panose="020B0604020202020204" pitchFamily="34" charset="0"/>
                <a:cs typeface="Arial" panose="020B0604020202020204" pitchFamily="34" charset="0"/>
              </a:rPr>
              <a:t> et al., 2012)</a:t>
            </a:r>
          </a:p>
        </p:txBody>
      </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Why do we care?</a:t>
            </a:r>
          </a:p>
        </p:txBody>
      </p:sp>
      <p:sp>
        <p:nvSpPr>
          <p:cNvPr id="5" name="Content Placeholder 4">
            <a:extLst>
              <a:ext uri="{FF2B5EF4-FFF2-40B4-BE49-F238E27FC236}">
                <a16:creationId xmlns:a16="http://schemas.microsoft.com/office/drawing/2014/main" id="{DE5F7E0C-BDA2-9839-3D09-E5828BFEF9A1}"/>
              </a:ext>
            </a:extLst>
          </p:cNvPr>
          <p:cNvSpPr>
            <a:spLocks noGrp="1"/>
          </p:cNvSpPr>
          <p:nvPr>
            <p:ph sz="half" idx="1"/>
          </p:nvPr>
        </p:nvSpPr>
        <p:spPr>
          <a:xfrm>
            <a:off x="838200" y="1862254"/>
            <a:ext cx="5181600" cy="3668752"/>
          </a:xfrm>
        </p:spPr>
        <p:txBody>
          <a:bodyPr vert="horz" lIns="91440" tIns="45720" rIns="91440" bIns="45720" rtlCol="0" anchor="t">
            <a:normAutofit/>
          </a:bodyPr>
          <a:lstStyle/>
          <a:p>
            <a:r>
              <a:rPr lang="en-US" sz="2400"/>
              <a:t>Flow frequency analysis assumes the observations are “IID”</a:t>
            </a:r>
          </a:p>
          <a:p>
            <a:pPr lvl="1"/>
            <a:r>
              <a:rPr lang="en-US" sz="2000"/>
              <a:t>Independent</a:t>
            </a:r>
            <a:endParaRPr lang="en-US" sz="2000">
              <a:ea typeface="Calibri"/>
              <a:cs typeface="Calibri"/>
            </a:endParaRPr>
          </a:p>
          <a:p>
            <a:pPr lvl="1"/>
            <a:r>
              <a:rPr lang="en-US" sz="2000"/>
              <a:t>Identically-Distributed/homogeneous</a:t>
            </a:r>
            <a:endParaRPr lang="en-US" sz="1100">
              <a:ea typeface="Calibri"/>
              <a:cs typeface="Calibri"/>
            </a:endParaRPr>
          </a:p>
          <a:p>
            <a:r>
              <a:rPr lang="en-US" sz="2400"/>
              <a:t>“Identically-distributed” assumes one population creating the sample</a:t>
            </a:r>
            <a:endParaRPr lang="en-US" sz="2400">
              <a:ea typeface="Calibri"/>
              <a:cs typeface="Calibri"/>
            </a:endParaRPr>
          </a:p>
          <a:p>
            <a:r>
              <a:rPr lang="en-US" sz="2400"/>
              <a:t>When more than one mechanism creates floods, cannot guarantee the identically-distributed requirement</a:t>
            </a:r>
            <a:endParaRPr lang="en-US" sz="2400">
              <a:ea typeface="Calibri"/>
              <a:cs typeface="Calibri"/>
            </a:endParaRP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pic>
        <p:nvPicPr>
          <p:cNvPr id="3" name="Picture 3">
            <a:extLst>
              <a:ext uri="{FF2B5EF4-FFF2-40B4-BE49-F238E27FC236}">
                <a16:creationId xmlns:a16="http://schemas.microsoft.com/office/drawing/2014/main" id="{1C494987-0972-8830-BBD7-1EDA721112C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6700" t="16463" r="5797" b="4414"/>
          <a:stretch>
            <a:fillRect/>
          </a:stretch>
        </p:blipFill>
        <p:spPr bwMode="auto">
          <a:xfrm>
            <a:off x="6301927" y="2105507"/>
            <a:ext cx="5146681" cy="348539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55897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Evaluate candidate mixed-distribution models</a:t>
            </a:r>
          </a:p>
        </p:txBody>
      </p:sp>
      <p:sp>
        <p:nvSpPr>
          <p:cNvPr id="11" name="Content Placeholder 10">
            <a:extLst>
              <a:ext uri="{FF2B5EF4-FFF2-40B4-BE49-F238E27FC236}">
                <a16:creationId xmlns:a16="http://schemas.microsoft.com/office/drawing/2014/main" id="{D6299CCB-4B68-683D-0823-11F235743C0C}"/>
              </a:ext>
            </a:extLst>
          </p:cNvPr>
          <p:cNvSpPr>
            <a:spLocks noGrp="1"/>
          </p:cNvSpPr>
          <p:nvPr>
            <p:ph idx="1"/>
          </p:nvPr>
        </p:nvSpPr>
        <p:spPr>
          <a:xfrm>
            <a:off x="838200" y="1686479"/>
            <a:ext cx="10515600" cy="4351338"/>
          </a:xfrm>
        </p:spPr>
        <p:txBody>
          <a:bodyPr vert="horz" lIns="91440" tIns="45720" rIns="91440" bIns="45720" rtlCol="0" anchor="t">
            <a:normAutofit/>
          </a:bodyPr>
          <a:lstStyle/>
          <a:p>
            <a:r>
              <a:rPr lang="en-US"/>
              <a:t>Now that we have better IID samples, what flood frequency analysis technique(s) do we recommend using?</a:t>
            </a:r>
          </a:p>
          <a:p>
            <a:r>
              <a:rPr lang="en-US"/>
              <a:t>Need an experiment that uses an even playing field for all possible analysis techniques</a:t>
            </a:r>
          </a:p>
          <a:p>
            <a:r>
              <a:rPr lang="en-US"/>
              <a:t>Monte Carlo to the rescue!</a:t>
            </a:r>
          </a:p>
          <a:p>
            <a:pPr lvl="1"/>
            <a:r>
              <a:rPr lang="en-US"/>
              <a:t>Chowdhury and </a:t>
            </a:r>
            <a:r>
              <a:rPr lang="en-US" err="1"/>
              <a:t>Stedinger</a:t>
            </a:r>
            <a:r>
              <a:rPr lang="en-US"/>
              <a:t> (1991)</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Tree>
    <p:extLst>
      <p:ext uri="{BB962C8B-B14F-4D97-AF65-F5344CB8AC3E}">
        <p14:creationId xmlns:p14="http://schemas.microsoft.com/office/powerpoint/2010/main" val="40203106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58D0A5F-A41B-75FA-9858-9CF804C3B345}"/>
              </a:ext>
            </a:extLst>
          </p:cNvPr>
          <p:cNvSpPr/>
          <p:nvPr/>
        </p:nvSpPr>
        <p:spPr>
          <a:xfrm>
            <a:off x="-1" y="5393377"/>
            <a:ext cx="4031672" cy="14586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Evaluate candidate mixed-distribution models</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pic>
        <p:nvPicPr>
          <p:cNvPr id="7" name="Picture 6">
            <a:extLst>
              <a:ext uri="{FF2B5EF4-FFF2-40B4-BE49-F238E27FC236}">
                <a16:creationId xmlns:a16="http://schemas.microsoft.com/office/drawing/2014/main" id="{780CF52C-1E32-F0CD-34D4-B74815510283}"/>
              </a:ext>
            </a:extLst>
          </p:cNvPr>
          <p:cNvPicPr>
            <a:picLocks noChangeAspect="1"/>
          </p:cNvPicPr>
          <p:nvPr/>
        </p:nvPicPr>
        <p:blipFill>
          <a:blip r:embed="rId3"/>
          <a:stretch>
            <a:fillRect/>
          </a:stretch>
        </p:blipFill>
        <p:spPr>
          <a:xfrm>
            <a:off x="612001" y="1754396"/>
            <a:ext cx="3898622" cy="2834640"/>
          </a:xfrm>
          <a:prstGeom prst="rect">
            <a:avLst/>
          </a:prstGeom>
          <a:ln>
            <a:solidFill>
              <a:schemeClr val="tx1"/>
            </a:solidFill>
          </a:ln>
        </p:spPr>
      </p:pic>
      <p:pic>
        <p:nvPicPr>
          <p:cNvPr id="8" name="Picture 7">
            <a:extLst>
              <a:ext uri="{FF2B5EF4-FFF2-40B4-BE49-F238E27FC236}">
                <a16:creationId xmlns:a16="http://schemas.microsoft.com/office/drawing/2014/main" id="{17A11AF9-5011-0A51-3054-C76243BBF4CE}"/>
              </a:ext>
            </a:extLst>
          </p:cNvPr>
          <p:cNvPicPr>
            <a:picLocks noChangeAspect="1"/>
          </p:cNvPicPr>
          <p:nvPr/>
        </p:nvPicPr>
        <p:blipFill>
          <a:blip r:embed="rId4"/>
          <a:stretch>
            <a:fillRect/>
          </a:stretch>
        </p:blipFill>
        <p:spPr>
          <a:xfrm>
            <a:off x="2140298" y="3045814"/>
            <a:ext cx="4146620" cy="3491376"/>
          </a:xfrm>
          <a:prstGeom prst="rect">
            <a:avLst/>
          </a:prstGeom>
          <a:ln>
            <a:solidFill>
              <a:schemeClr val="tx1"/>
            </a:solidFill>
          </a:ln>
        </p:spPr>
      </p:pic>
      <p:pic>
        <p:nvPicPr>
          <p:cNvPr id="9" name="Picture 8">
            <a:extLst>
              <a:ext uri="{FF2B5EF4-FFF2-40B4-BE49-F238E27FC236}">
                <a16:creationId xmlns:a16="http://schemas.microsoft.com/office/drawing/2014/main" id="{5573A9F8-FA2A-319B-7500-8EDDDE3C7AFB}"/>
              </a:ext>
            </a:extLst>
          </p:cNvPr>
          <p:cNvPicPr>
            <a:picLocks noChangeAspect="1"/>
          </p:cNvPicPr>
          <p:nvPr/>
        </p:nvPicPr>
        <p:blipFill>
          <a:blip r:embed="rId5"/>
          <a:stretch>
            <a:fillRect/>
          </a:stretch>
        </p:blipFill>
        <p:spPr>
          <a:xfrm>
            <a:off x="6012403" y="1740748"/>
            <a:ext cx="3898622" cy="2834640"/>
          </a:xfrm>
          <a:prstGeom prst="rect">
            <a:avLst/>
          </a:prstGeom>
          <a:ln>
            <a:solidFill>
              <a:schemeClr val="tx1"/>
            </a:solidFill>
          </a:ln>
        </p:spPr>
      </p:pic>
      <p:pic>
        <p:nvPicPr>
          <p:cNvPr id="10" name="Picture 9">
            <a:extLst>
              <a:ext uri="{FF2B5EF4-FFF2-40B4-BE49-F238E27FC236}">
                <a16:creationId xmlns:a16="http://schemas.microsoft.com/office/drawing/2014/main" id="{41D11E3C-DFF2-D394-CB17-4CC3F8C08529}"/>
              </a:ext>
            </a:extLst>
          </p:cNvPr>
          <p:cNvPicPr>
            <a:picLocks noChangeAspect="1"/>
          </p:cNvPicPr>
          <p:nvPr/>
        </p:nvPicPr>
        <p:blipFill>
          <a:blip r:embed="rId6"/>
          <a:stretch>
            <a:fillRect/>
          </a:stretch>
        </p:blipFill>
        <p:spPr>
          <a:xfrm>
            <a:off x="7207179" y="3204329"/>
            <a:ext cx="4601541" cy="3252475"/>
          </a:xfrm>
          <a:prstGeom prst="rect">
            <a:avLst/>
          </a:prstGeom>
          <a:ln>
            <a:solidFill>
              <a:schemeClr val="tx1"/>
            </a:solidFill>
          </a:ln>
        </p:spPr>
      </p:pic>
    </p:spTree>
    <p:extLst>
      <p:ext uri="{BB962C8B-B14F-4D97-AF65-F5344CB8AC3E}">
        <p14:creationId xmlns:p14="http://schemas.microsoft.com/office/powerpoint/2010/main" val="3275438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Future years' efforts</a:t>
            </a:r>
          </a:p>
        </p:txBody>
      </p:sp>
      <p:sp>
        <p:nvSpPr>
          <p:cNvPr id="5" name="Content Placeholder 4">
            <a:extLst>
              <a:ext uri="{FF2B5EF4-FFF2-40B4-BE49-F238E27FC236}">
                <a16:creationId xmlns:a16="http://schemas.microsoft.com/office/drawing/2014/main" id="{DE5F7E0C-BDA2-9839-3D09-E5828BFEF9A1}"/>
              </a:ext>
            </a:extLst>
          </p:cNvPr>
          <p:cNvSpPr>
            <a:spLocks noGrp="1"/>
          </p:cNvSpPr>
          <p:nvPr>
            <p:ph sz="half" idx="1"/>
          </p:nvPr>
        </p:nvSpPr>
        <p:spPr>
          <a:xfrm>
            <a:off x="838200" y="1686479"/>
            <a:ext cx="5181600" cy="4351338"/>
          </a:xfrm>
        </p:spPr>
        <p:txBody>
          <a:bodyPr vert="horz" lIns="91440" tIns="45720" rIns="91440" bIns="45720" rtlCol="0" anchor="t">
            <a:normAutofit/>
          </a:bodyPr>
          <a:lstStyle/>
          <a:p>
            <a:r>
              <a:rPr lang="en-US" sz="2400">
                <a:ea typeface="+mn-lt"/>
                <a:cs typeface="+mn-lt"/>
              </a:rPr>
              <a:t>Generate estimates in pilot regions</a:t>
            </a:r>
            <a:endParaRPr lang="en-US" sz="2400">
              <a:ea typeface="Calibri"/>
              <a:cs typeface="Calibri"/>
            </a:endParaRPr>
          </a:p>
          <a:p>
            <a:r>
              <a:rPr lang="en-US" sz="2400">
                <a:ea typeface="+mn-lt"/>
                <a:cs typeface="+mn-lt"/>
              </a:rPr>
              <a:t>Analyze changes in causal mechanisms over historical and future periods for pilot regions</a:t>
            </a:r>
          </a:p>
          <a:p>
            <a:r>
              <a:rPr lang="en-US" sz="2400">
                <a:ea typeface="+mn-lt"/>
                <a:cs typeface="+mn-lt"/>
              </a:rPr>
              <a:t>Establish a scope-of-work for a national upscaling of mixed-populations analysis</a:t>
            </a:r>
          </a:p>
          <a:p>
            <a:r>
              <a:rPr lang="en-US" sz="2400"/>
              <a:t>Dissemination of results</a:t>
            </a:r>
            <a:endParaRPr lang="en-US" sz="2400">
              <a:ea typeface="Calibri"/>
              <a:cs typeface="Calibri"/>
            </a:endParaRPr>
          </a:p>
          <a:p>
            <a:r>
              <a:rPr lang="en-US" sz="2400"/>
              <a:t>Provide tech transfer and training materials</a:t>
            </a:r>
            <a:endParaRPr lang="en-US" sz="2400">
              <a:ea typeface="Calibri"/>
              <a:cs typeface="Calibri"/>
            </a:endParaRP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pic>
        <p:nvPicPr>
          <p:cNvPr id="6" name="Content Placeholder 5">
            <a:extLst>
              <a:ext uri="{FF2B5EF4-FFF2-40B4-BE49-F238E27FC236}">
                <a16:creationId xmlns:a16="http://schemas.microsoft.com/office/drawing/2014/main" id="{9727BB7A-F2B9-E86B-965A-9845A8D77227}"/>
              </a:ext>
            </a:extLst>
          </p:cNvPr>
          <p:cNvPicPr>
            <a:picLocks noGrp="1" noChangeAspect="1"/>
          </p:cNvPicPr>
          <p:nvPr>
            <p:ph sz="half" idx="2"/>
          </p:nvPr>
        </p:nvPicPr>
        <p:blipFill rotWithShape="1">
          <a:blip r:embed="rId3"/>
          <a:srcRect l="16048" r="3335"/>
          <a:stretch/>
        </p:blipFill>
        <p:spPr>
          <a:xfrm>
            <a:off x="6710020" y="721479"/>
            <a:ext cx="4262780" cy="5463951"/>
          </a:xfrm>
          <a:prstGeom prst="rect">
            <a:avLst/>
          </a:prstGeom>
          <a:ln>
            <a:solidFill>
              <a:schemeClr val="tx1"/>
            </a:solidFill>
          </a:ln>
        </p:spPr>
      </p:pic>
    </p:spTree>
    <p:extLst>
      <p:ext uri="{BB962C8B-B14F-4D97-AF65-F5344CB8AC3E}">
        <p14:creationId xmlns:p14="http://schemas.microsoft.com/office/powerpoint/2010/main" val="989015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pPr algn="ctr"/>
            <a:r>
              <a:rPr lang="en-US" b="1"/>
              <a:t>Questions?</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
        <p:nvSpPr>
          <p:cNvPr id="7" name="TextBox 6">
            <a:extLst>
              <a:ext uri="{FF2B5EF4-FFF2-40B4-BE49-F238E27FC236}">
                <a16:creationId xmlns:a16="http://schemas.microsoft.com/office/drawing/2014/main" id="{9F01498F-53AA-A779-B941-BFBDB5F65B3A}"/>
              </a:ext>
            </a:extLst>
          </p:cNvPr>
          <p:cNvSpPr txBox="1"/>
          <p:nvPr/>
        </p:nvSpPr>
        <p:spPr>
          <a:xfrm>
            <a:off x="4727772" y="3546566"/>
            <a:ext cx="2736455" cy="769441"/>
          </a:xfrm>
          <a:prstGeom prst="rect">
            <a:avLst/>
          </a:prstGeom>
          <a:noFill/>
        </p:spPr>
        <p:txBody>
          <a:bodyPr wrap="none" rtlCol="0">
            <a:spAutoFit/>
          </a:bodyPr>
          <a:lstStyle/>
          <a:p>
            <a:r>
              <a:rPr lang="en-US" sz="4400"/>
              <a:t>Thank you!</a:t>
            </a:r>
          </a:p>
        </p:txBody>
      </p:sp>
    </p:spTree>
    <p:extLst>
      <p:ext uri="{BB962C8B-B14F-4D97-AF65-F5344CB8AC3E}">
        <p14:creationId xmlns:p14="http://schemas.microsoft.com/office/powerpoint/2010/main" val="15025194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F1091109-2C51-2C45-E24E-A4395B2ACADA}"/>
              </a:ext>
            </a:extLst>
          </p:cNvPr>
          <p:cNvSpPr txBox="1">
            <a:spLocks/>
          </p:cNvSpPr>
          <p:nvPr/>
        </p:nvSpPr>
        <p:spPr>
          <a:xfrm>
            <a:off x="846762" y="2469615"/>
            <a:ext cx="10515600" cy="1325563"/>
          </a:xfrm>
          <a:prstGeom prst="rect">
            <a:avLst/>
          </a:prstGeom>
          <a:solidFill>
            <a:schemeClr val="accent1">
              <a:lumMod val="40000"/>
              <a:lumOff val="6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a:t>Backup Slides</a:t>
            </a:r>
          </a:p>
        </p:txBody>
      </p:sp>
    </p:spTree>
    <p:extLst>
      <p:ext uri="{BB962C8B-B14F-4D97-AF65-F5344CB8AC3E}">
        <p14:creationId xmlns:p14="http://schemas.microsoft.com/office/powerpoint/2010/main" val="14791815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A1D811F-CE9B-6699-E263-5DF5A0B1B452}"/>
              </a:ext>
            </a:extLst>
          </p:cNvPr>
          <p:cNvSpPr/>
          <p:nvPr/>
        </p:nvSpPr>
        <p:spPr>
          <a:xfrm>
            <a:off x="-1" y="5393377"/>
            <a:ext cx="4031672" cy="14586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10">
            <a:extLst>
              <a:ext uri="{FF2B5EF4-FFF2-40B4-BE49-F238E27FC236}">
                <a16:creationId xmlns:a16="http://schemas.microsoft.com/office/drawing/2014/main" id="{20B0E019-B9FD-DD59-3C7D-A959AC527464}"/>
              </a:ext>
            </a:extLst>
          </p:cNvPr>
          <p:cNvPicPr>
            <a:picLocks noGrp="1" noChangeAspect="1"/>
          </p:cNvPicPr>
          <p:nvPr>
            <p:ph idx="1"/>
          </p:nvPr>
        </p:nvPicPr>
        <p:blipFill>
          <a:blip r:embed="rId3"/>
          <a:stretch>
            <a:fillRect/>
          </a:stretch>
        </p:blipFill>
        <p:spPr>
          <a:xfrm>
            <a:off x="122126" y="290893"/>
            <a:ext cx="11947744" cy="6261704"/>
          </a:xfrm>
          <a:ln>
            <a:solidFill>
              <a:schemeClr val="tx1"/>
            </a:solidFill>
          </a:ln>
        </p:spPr>
      </p:pic>
    </p:spTree>
    <p:extLst>
      <p:ext uri="{BB962C8B-B14F-4D97-AF65-F5344CB8AC3E}">
        <p14:creationId xmlns:p14="http://schemas.microsoft.com/office/powerpoint/2010/main" val="20046360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A1D811F-CE9B-6699-E263-5DF5A0B1B452}"/>
              </a:ext>
            </a:extLst>
          </p:cNvPr>
          <p:cNvSpPr/>
          <p:nvPr/>
        </p:nvSpPr>
        <p:spPr>
          <a:xfrm>
            <a:off x="-1" y="5393377"/>
            <a:ext cx="4031672" cy="14586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65872134-C3BD-D408-B964-AC192AE7A5C3}"/>
              </a:ext>
            </a:extLst>
          </p:cNvPr>
          <p:cNvPicPr>
            <a:picLocks noGrp="1" noChangeAspect="1"/>
          </p:cNvPicPr>
          <p:nvPr>
            <p:ph idx="1"/>
          </p:nvPr>
        </p:nvPicPr>
        <p:blipFill>
          <a:blip r:embed="rId2"/>
          <a:stretch>
            <a:fillRect/>
          </a:stretch>
        </p:blipFill>
        <p:spPr>
          <a:xfrm>
            <a:off x="142337" y="230820"/>
            <a:ext cx="11895754" cy="6401642"/>
          </a:xfrm>
          <a:ln>
            <a:solidFill>
              <a:schemeClr val="tx1"/>
            </a:solidFill>
          </a:ln>
        </p:spPr>
      </p:pic>
    </p:spTree>
    <p:extLst>
      <p:ext uri="{BB962C8B-B14F-4D97-AF65-F5344CB8AC3E}">
        <p14:creationId xmlns:p14="http://schemas.microsoft.com/office/powerpoint/2010/main" val="27606123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DA6558-EBEB-6386-E08E-94489B085DB0}"/>
              </a:ext>
            </a:extLst>
          </p:cNvPr>
          <p:cNvSpPr/>
          <p:nvPr/>
        </p:nvSpPr>
        <p:spPr>
          <a:xfrm>
            <a:off x="-1" y="5393377"/>
            <a:ext cx="4031672" cy="14586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6946598B-5ECB-9022-9355-5D7113CA8014}"/>
              </a:ext>
            </a:extLst>
          </p:cNvPr>
          <p:cNvPicPr>
            <a:picLocks noChangeAspect="1"/>
          </p:cNvPicPr>
          <p:nvPr/>
        </p:nvPicPr>
        <p:blipFill>
          <a:blip r:embed="rId2"/>
          <a:stretch>
            <a:fillRect/>
          </a:stretch>
        </p:blipFill>
        <p:spPr>
          <a:xfrm>
            <a:off x="167536" y="269915"/>
            <a:ext cx="11868111" cy="6324418"/>
          </a:xfrm>
          <a:prstGeom prst="rect">
            <a:avLst/>
          </a:prstGeom>
          <a:ln>
            <a:solidFill>
              <a:schemeClr val="tx1"/>
            </a:solidFill>
          </a:ln>
        </p:spPr>
      </p:pic>
    </p:spTree>
    <p:extLst>
      <p:ext uri="{BB962C8B-B14F-4D97-AF65-F5344CB8AC3E}">
        <p14:creationId xmlns:p14="http://schemas.microsoft.com/office/powerpoint/2010/main" val="41765229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DA6558-EBEB-6386-E08E-94489B085DB0}"/>
              </a:ext>
            </a:extLst>
          </p:cNvPr>
          <p:cNvSpPr/>
          <p:nvPr/>
        </p:nvSpPr>
        <p:spPr>
          <a:xfrm>
            <a:off x="-1" y="5393377"/>
            <a:ext cx="4031672" cy="14586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628EBF8A-E87C-3CEB-6F40-2516D950AE80}"/>
              </a:ext>
            </a:extLst>
          </p:cNvPr>
          <p:cNvPicPr>
            <a:picLocks noChangeAspect="1"/>
          </p:cNvPicPr>
          <p:nvPr/>
        </p:nvPicPr>
        <p:blipFill>
          <a:blip r:embed="rId2"/>
          <a:stretch>
            <a:fillRect/>
          </a:stretch>
        </p:blipFill>
        <p:spPr>
          <a:xfrm>
            <a:off x="150253" y="261692"/>
            <a:ext cx="11891493" cy="6323885"/>
          </a:xfrm>
          <a:prstGeom prst="rect">
            <a:avLst/>
          </a:prstGeom>
          <a:ln>
            <a:solidFill>
              <a:schemeClr val="tx1"/>
            </a:solidFill>
          </a:ln>
        </p:spPr>
      </p:pic>
    </p:spTree>
    <p:extLst>
      <p:ext uri="{BB962C8B-B14F-4D97-AF65-F5344CB8AC3E}">
        <p14:creationId xmlns:p14="http://schemas.microsoft.com/office/powerpoint/2010/main" val="41483293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54C474F4-BB65-FFBF-9E46-8D91B28C3CFF}"/>
              </a:ext>
            </a:extLst>
          </p:cNvPr>
          <p:cNvPicPr>
            <a:picLocks noChangeAspect="1"/>
          </p:cNvPicPr>
          <p:nvPr/>
        </p:nvPicPr>
        <p:blipFill>
          <a:blip r:embed="rId2"/>
          <a:stretch>
            <a:fillRect/>
          </a:stretch>
        </p:blipFill>
        <p:spPr>
          <a:xfrm>
            <a:off x="1162116" y="595855"/>
            <a:ext cx="9867768" cy="4666309"/>
          </a:xfrm>
          <a:prstGeom prst="rect">
            <a:avLst/>
          </a:prstGeom>
        </p:spPr>
      </p:pic>
    </p:spTree>
    <p:extLst>
      <p:ext uri="{BB962C8B-B14F-4D97-AF65-F5344CB8AC3E}">
        <p14:creationId xmlns:p14="http://schemas.microsoft.com/office/powerpoint/2010/main" val="2581707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What’s taken so long?</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
        <p:nvSpPr>
          <p:cNvPr id="16" name="Content Placeholder 15">
            <a:extLst>
              <a:ext uri="{FF2B5EF4-FFF2-40B4-BE49-F238E27FC236}">
                <a16:creationId xmlns:a16="http://schemas.microsoft.com/office/drawing/2014/main" id="{546EBC96-1515-98DE-A3E1-7063F73B68FE}"/>
              </a:ext>
            </a:extLst>
          </p:cNvPr>
          <p:cNvSpPr>
            <a:spLocks noGrp="1"/>
          </p:cNvSpPr>
          <p:nvPr>
            <p:ph sz="half" idx="1"/>
          </p:nvPr>
        </p:nvSpPr>
        <p:spPr>
          <a:xfrm>
            <a:off x="838200" y="1754599"/>
            <a:ext cx="8963721" cy="4351338"/>
          </a:xfrm>
        </p:spPr>
        <p:txBody>
          <a:bodyPr/>
          <a:lstStyle/>
          <a:p>
            <a:r>
              <a:rPr lang="en-US"/>
              <a:t>It’s hard to classify flood types!</a:t>
            </a:r>
          </a:p>
          <a:p>
            <a:r>
              <a:rPr lang="en-US"/>
              <a:t>Further subdividing an already limited sample</a:t>
            </a:r>
          </a:p>
          <a:p>
            <a:r>
              <a:rPr lang="en-US"/>
              <a:t>We are missing the “how?”</a:t>
            </a:r>
          </a:p>
          <a:p>
            <a:pPr lvl="1"/>
            <a:r>
              <a:rPr lang="en-US"/>
              <a:t>No quantitative guidance</a:t>
            </a:r>
          </a:p>
        </p:txBody>
      </p:sp>
      <p:pic>
        <p:nvPicPr>
          <p:cNvPr id="3" name="Picture 2" descr="C:\Users\nabarth\Desktop\PhD_research_proj2\Figures_for_paper\Paper_figures_revised\Figure_1_v1.png">
            <a:extLst>
              <a:ext uri="{FF2B5EF4-FFF2-40B4-BE49-F238E27FC236}">
                <a16:creationId xmlns:a16="http://schemas.microsoft.com/office/drawing/2014/main" id="{9B9D13BA-6E9C-9E6E-6947-8B47070038B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9115" y="3655396"/>
            <a:ext cx="3413211" cy="1872606"/>
          </a:xfrm>
          <a:prstGeom prst="rect">
            <a:avLst/>
          </a:prstGeom>
          <a:noFill/>
          <a:ln>
            <a:solidFill>
              <a:schemeClr val="tx1"/>
            </a:solidFill>
          </a:ln>
        </p:spPr>
      </p:pic>
      <p:pic>
        <p:nvPicPr>
          <p:cNvPr id="5" name="Picture 4">
            <a:extLst>
              <a:ext uri="{FF2B5EF4-FFF2-40B4-BE49-F238E27FC236}">
                <a16:creationId xmlns:a16="http://schemas.microsoft.com/office/drawing/2014/main" id="{DB7BC19A-C73E-9A45-26EF-F63CBB55DAEB}"/>
              </a:ext>
            </a:extLst>
          </p:cNvPr>
          <p:cNvPicPr>
            <a:picLocks noChangeAspect="1"/>
          </p:cNvPicPr>
          <p:nvPr/>
        </p:nvPicPr>
        <p:blipFill rotWithShape="1">
          <a:blip r:embed="rId4"/>
          <a:srcRect r="2488"/>
          <a:stretch/>
        </p:blipFill>
        <p:spPr>
          <a:xfrm>
            <a:off x="5123133" y="3003395"/>
            <a:ext cx="6962051" cy="2931689"/>
          </a:xfrm>
          <a:prstGeom prst="rect">
            <a:avLst/>
          </a:prstGeom>
          <a:ln>
            <a:solidFill>
              <a:schemeClr val="tx1"/>
            </a:solidFill>
          </a:ln>
        </p:spPr>
      </p:pic>
      <p:sp>
        <p:nvSpPr>
          <p:cNvPr id="6" name="TextBox 5">
            <a:extLst>
              <a:ext uri="{FF2B5EF4-FFF2-40B4-BE49-F238E27FC236}">
                <a16:creationId xmlns:a16="http://schemas.microsoft.com/office/drawing/2014/main" id="{B0646FE0-D388-4663-A432-8ACF93A2895A}"/>
              </a:ext>
            </a:extLst>
          </p:cNvPr>
          <p:cNvSpPr txBox="1"/>
          <p:nvPr/>
        </p:nvSpPr>
        <p:spPr>
          <a:xfrm>
            <a:off x="5030492" y="5480702"/>
            <a:ext cx="1172116" cy="230832"/>
          </a:xfrm>
          <a:prstGeom prst="rect">
            <a:avLst/>
          </a:prstGeom>
          <a:noFill/>
        </p:spPr>
        <p:txBody>
          <a:bodyPr wrap="none" rtlCol="0">
            <a:spAutoFit/>
          </a:bodyPr>
          <a:lstStyle/>
          <a:p>
            <a:r>
              <a:rPr lang="en-US" sz="900">
                <a:latin typeface="Arial" panose="020B0604020202020204" pitchFamily="34" charset="0"/>
                <a:cs typeface="Arial" panose="020B0604020202020204" pitchFamily="34" charset="0"/>
              </a:rPr>
              <a:t>(Barth et.al., 2017)</a:t>
            </a:r>
          </a:p>
        </p:txBody>
      </p:sp>
      <p:sp>
        <p:nvSpPr>
          <p:cNvPr id="7" name="Oval 6">
            <a:extLst>
              <a:ext uri="{FF2B5EF4-FFF2-40B4-BE49-F238E27FC236}">
                <a16:creationId xmlns:a16="http://schemas.microsoft.com/office/drawing/2014/main" id="{E52F2DFA-FAFC-0EB6-083C-24B0D3D4804C}"/>
              </a:ext>
            </a:extLst>
          </p:cNvPr>
          <p:cNvSpPr/>
          <p:nvPr/>
        </p:nvSpPr>
        <p:spPr>
          <a:xfrm>
            <a:off x="5982214" y="3324131"/>
            <a:ext cx="836112" cy="9913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1E184ACA-232F-6974-95C8-0CD70384D6E6}"/>
              </a:ext>
            </a:extLst>
          </p:cNvPr>
          <p:cNvCxnSpPr>
            <a:cxnSpLocks/>
            <a:stCxn id="7" idx="3"/>
          </p:cNvCxnSpPr>
          <p:nvPr/>
        </p:nvCxnSpPr>
        <p:spPr>
          <a:xfrm flipH="1">
            <a:off x="3900562" y="4170335"/>
            <a:ext cx="2204098" cy="4275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05546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ea typeface="Calibri Light"/>
                <a:cs typeface="Calibri Light"/>
              </a:rPr>
              <a:t>Data wrangling and validation </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pic>
        <p:nvPicPr>
          <p:cNvPr id="1028" name="Picture 4" descr="upload.wikimedia.org/wikipedia/commons/thumb/c/c3/...">
            <a:extLst>
              <a:ext uri="{FF2B5EF4-FFF2-40B4-BE49-F238E27FC236}">
                <a16:creationId xmlns:a16="http://schemas.microsoft.com/office/drawing/2014/main" id="{03F8BCDB-8AC5-3C04-63D1-7980984F0E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3491" y="3386285"/>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
            <a:extLst>
              <a:ext uri="{FF2B5EF4-FFF2-40B4-BE49-F238E27FC236}">
                <a16:creationId xmlns:a16="http://schemas.microsoft.com/office/drawing/2014/main" id="{F63D28FE-5E72-D4D9-D4DA-45D05AC221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7326" y="1806338"/>
            <a:ext cx="1769806"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1466B0F9-3E26-C956-5EDF-42927A62EB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76314" y="1890985"/>
            <a:ext cx="1410929"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upload.wikimedia.org/wikipedia/en/3/30/Java_progra...">
            <a:extLst>
              <a:ext uri="{FF2B5EF4-FFF2-40B4-BE49-F238E27FC236}">
                <a16:creationId xmlns:a16="http://schemas.microsoft.com/office/drawing/2014/main" id="{68291D3F-1B53-CB0A-CEC2-C4E41DB2D15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94192" y="1916795"/>
            <a:ext cx="748966"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C48DFAB1-0D5A-DF54-9F11-FB7CC99B24F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17847" y="2929730"/>
            <a:ext cx="1371600" cy="13716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00B56B5F-FE3D-633B-39D7-AB56A6F91588}"/>
              </a:ext>
            </a:extLst>
          </p:cNvPr>
          <p:cNvSpPr txBox="1"/>
          <p:nvPr/>
        </p:nvSpPr>
        <p:spPr>
          <a:xfrm>
            <a:off x="475861" y="1714200"/>
            <a:ext cx="4243642" cy="3046988"/>
          </a:xfrm>
          <a:prstGeom prst="rect">
            <a:avLst/>
          </a:prstGeom>
          <a:noFill/>
        </p:spPr>
        <p:txBody>
          <a:bodyPr wrap="square" rtlCol="0">
            <a:spAutoFit/>
          </a:bodyPr>
          <a:lstStyle/>
          <a:p>
            <a:pPr marL="285750" indent="-285750">
              <a:buFont typeface="Arial" panose="020B0604020202020204" pitchFamily="34" charset="0"/>
              <a:buChar char="•"/>
            </a:pPr>
            <a:r>
              <a:rPr lang="en-US" sz="2000"/>
              <a:t>Numerous software programs and coding languages used in downloading and processing data</a:t>
            </a:r>
          </a:p>
          <a:p>
            <a:pPr marL="285750" indent="-285750">
              <a:buFont typeface="Arial" panose="020B0604020202020204" pitchFamily="34" charset="0"/>
              <a:buChar char="•"/>
            </a:pPr>
            <a:r>
              <a:rPr lang="en-US" sz="2000"/>
              <a:t>Work with data in various formats</a:t>
            </a:r>
          </a:p>
          <a:p>
            <a:pPr marL="742950" lvl="1" indent="-285750">
              <a:buFont typeface="Arial" panose="020B0604020202020204" pitchFamily="34" charset="0"/>
              <a:buChar char="•"/>
            </a:pPr>
            <a:r>
              <a:rPr lang="en-US" sz="1600"/>
              <a:t>Gridded vs time series</a:t>
            </a:r>
          </a:p>
          <a:p>
            <a:pPr marL="742950" lvl="1" indent="-285750">
              <a:buFont typeface="Arial" panose="020B0604020202020204" pitchFamily="34" charset="0"/>
              <a:buChar char="•"/>
            </a:pPr>
            <a:r>
              <a:rPr lang="en-US" sz="1600"/>
              <a:t>.</a:t>
            </a:r>
            <a:r>
              <a:rPr lang="en-US" sz="1600" err="1"/>
              <a:t>dss</a:t>
            </a:r>
            <a:r>
              <a:rPr lang="en-US" sz="1600"/>
              <a:t>, .csv, .</a:t>
            </a:r>
            <a:r>
              <a:rPr lang="en-US" sz="1600" err="1"/>
              <a:t>nc</a:t>
            </a:r>
            <a:r>
              <a:rPr lang="en-US" sz="1600"/>
              <a:t>, .</a:t>
            </a:r>
            <a:r>
              <a:rPr lang="en-US" sz="1600" err="1"/>
              <a:t>rds</a:t>
            </a:r>
            <a:r>
              <a:rPr lang="en-US" sz="1600"/>
              <a:t>, .</a:t>
            </a:r>
            <a:r>
              <a:rPr lang="en-US" sz="1600" err="1"/>
              <a:t>geotiff</a:t>
            </a:r>
            <a:r>
              <a:rPr lang="en-US" sz="1600"/>
              <a:t>, .</a:t>
            </a:r>
            <a:r>
              <a:rPr lang="en-US" sz="1600" err="1"/>
              <a:t>shp</a:t>
            </a:r>
            <a:endParaRPr lang="en-US" sz="1600"/>
          </a:p>
          <a:p>
            <a:pPr marL="285750" indent="-285750">
              <a:buFont typeface="Arial" panose="020B0604020202020204" pitchFamily="34" charset="0"/>
              <a:buChar char="•"/>
            </a:pPr>
            <a:r>
              <a:rPr lang="en-US" sz="2000"/>
              <a:t>Data currently stored on Microsoft SharePoint and Amazon S3</a:t>
            </a:r>
          </a:p>
          <a:p>
            <a:pPr marL="742950" lvl="1" indent="-285750">
              <a:buFont typeface="Arial" panose="020B0604020202020204" pitchFamily="34" charset="0"/>
              <a:buChar char="•"/>
            </a:pPr>
            <a:r>
              <a:rPr lang="en-US" sz="2000"/>
              <a:t>Exploring long-term data storage options</a:t>
            </a:r>
          </a:p>
        </p:txBody>
      </p:sp>
      <p:pic>
        <p:nvPicPr>
          <p:cNvPr id="1046" name="Picture 22" descr="NCAR CISL Logo">
            <a:extLst>
              <a:ext uri="{FF2B5EF4-FFF2-40B4-BE49-F238E27FC236}">
                <a16:creationId xmlns:a16="http://schemas.microsoft.com/office/drawing/2014/main" id="{4269ABBB-FFA2-8708-9950-243774D6A6B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67153" y="5032847"/>
            <a:ext cx="28702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a:extLst>
              <a:ext uri="{FF2B5EF4-FFF2-40B4-BE49-F238E27FC236}">
                <a16:creationId xmlns:a16="http://schemas.microsoft.com/office/drawing/2014/main" id="{D311D37D-8008-937F-12DB-05BE62B28B6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29714" y="4966232"/>
            <a:ext cx="22860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logowik.com/content/uploads/images/microsoft-share...">
            <a:extLst>
              <a:ext uri="{FF2B5EF4-FFF2-40B4-BE49-F238E27FC236}">
                <a16:creationId xmlns:a16="http://schemas.microsoft.com/office/drawing/2014/main" id="{B1559845-86B1-A15D-A4C4-00549614BF2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07941" y="5064125"/>
            <a:ext cx="19050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DD8B5B45-CC75-12DC-25F4-12E2631DD90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795553" y="3552787"/>
            <a:ext cx="1371600"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4140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Interagency work unit goals</a:t>
            </a:r>
          </a:p>
        </p:txBody>
      </p:sp>
      <p:sp>
        <p:nvSpPr>
          <p:cNvPr id="5" name="Content Placeholder 4">
            <a:extLst>
              <a:ext uri="{FF2B5EF4-FFF2-40B4-BE49-F238E27FC236}">
                <a16:creationId xmlns:a16="http://schemas.microsoft.com/office/drawing/2014/main" id="{DE5F7E0C-BDA2-9839-3D09-E5828BFEF9A1}"/>
              </a:ext>
            </a:extLst>
          </p:cNvPr>
          <p:cNvSpPr>
            <a:spLocks noGrp="1"/>
          </p:cNvSpPr>
          <p:nvPr>
            <p:ph idx="1"/>
          </p:nvPr>
        </p:nvSpPr>
        <p:spPr>
          <a:xfrm>
            <a:off x="838200" y="1696418"/>
            <a:ext cx="10515600" cy="4351338"/>
          </a:xfrm>
        </p:spPr>
        <p:txBody>
          <a:bodyPr>
            <a:normAutofit/>
          </a:bodyPr>
          <a:lstStyle/>
          <a:p>
            <a:r>
              <a:rPr lang="en-US" sz="2400"/>
              <a:t>Improve mixed-population flood-frequency analysis methods</a:t>
            </a:r>
          </a:p>
          <a:p>
            <a:r>
              <a:rPr lang="en-US" sz="2400"/>
              <a:t>Develop and test semi-automated methods for determining flood type classifications</a:t>
            </a:r>
          </a:p>
          <a:p>
            <a:r>
              <a:rPr lang="en-US" sz="2400"/>
              <a:t>Develop a storage system for flood type classification information</a:t>
            </a:r>
          </a:p>
          <a:p>
            <a:r>
              <a:rPr lang="en-US" sz="2400"/>
              <a:t>Project future floods of different recurrence intervals considering potential changes in proportions of floods originating from different combinations of meteorological drivers and antecedent watershed conditions</a:t>
            </a:r>
          </a:p>
          <a:p>
            <a:r>
              <a:rPr lang="en-US" sz="2400"/>
              <a:t>Prescribe a plan for national implementation, including training of federal employees</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Tree>
    <p:extLst>
      <p:ext uri="{BB962C8B-B14F-4D97-AF65-F5344CB8AC3E}">
        <p14:creationId xmlns:p14="http://schemas.microsoft.com/office/powerpoint/2010/main" val="2423773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ea typeface="Calibri Light"/>
                <a:cs typeface="Calibri Light"/>
              </a:rPr>
              <a:t>Interagency work unit collaborators</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cxnSp>
        <p:nvCxnSpPr>
          <p:cNvPr id="5" name="Straight Connector 4">
            <a:extLst>
              <a:ext uri="{FF2B5EF4-FFF2-40B4-BE49-F238E27FC236}">
                <a16:creationId xmlns:a16="http://schemas.microsoft.com/office/drawing/2014/main" id="{63EF0B4B-BDD5-12EA-9219-BF0EE4BE1518}"/>
              </a:ext>
            </a:extLst>
          </p:cNvPr>
          <p:cNvCxnSpPr>
            <a:cxnSpLocks/>
          </p:cNvCxnSpPr>
          <p:nvPr/>
        </p:nvCxnSpPr>
        <p:spPr>
          <a:xfrm>
            <a:off x="3955337" y="2177142"/>
            <a:ext cx="0" cy="3657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F05B13FE-7EE4-4134-1DB3-52465E38A043}"/>
              </a:ext>
            </a:extLst>
          </p:cNvPr>
          <p:cNvCxnSpPr>
            <a:cxnSpLocks/>
          </p:cNvCxnSpPr>
          <p:nvPr/>
        </p:nvCxnSpPr>
        <p:spPr>
          <a:xfrm>
            <a:off x="7969088" y="2204852"/>
            <a:ext cx="0" cy="3657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4A7621-58BA-B717-7853-7134EE9023E1}"/>
              </a:ext>
            </a:extLst>
          </p:cNvPr>
          <p:cNvSpPr txBox="1"/>
          <p:nvPr/>
        </p:nvSpPr>
        <p:spPr>
          <a:xfrm>
            <a:off x="855887" y="2095994"/>
            <a:ext cx="2243563" cy="2246769"/>
          </a:xfrm>
          <a:prstGeom prst="rect">
            <a:avLst/>
          </a:prstGeom>
          <a:noFill/>
        </p:spPr>
        <p:txBody>
          <a:bodyPr wrap="none" lIns="91440" tIns="45720" rIns="91440" bIns="45720" rtlCol="0" anchor="t">
            <a:spAutoFit/>
          </a:bodyPr>
          <a:lstStyle/>
          <a:p>
            <a:pPr algn="ctr"/>
            <a:r>
              <a:rPr lang="en-US" sz="3200" b="1"/>
              <a:t>FEMA</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Matt </a:t>
            </a:r>
            <a:r>
              <a:rPr lang="en-US" err="1"/>
              <a:t>Dircksen</a:t>
            </a:r>
            <a:endParaRPr lang="en-US"/>
          </a:p>
          <a:p>
            <a:pPr marL="285750" indent="-285750">
              <a:buFont typeface="Arial" panose="020B0604020202020204" pitchFamily="34" charset="0"/>
              <a:buChar char="•"/>
            </a:pPr>
            <a:r>
              <a:rPr lang="en-US"/>
              <a:t>Christina </a:t>
            </a:r>
            <a:r>
              <a:rPr lang="en-US" err="1"/>
              <a:t>Lindemer</a:t>
            </a:r>
            <a:endParaRPr lang="en-US"/>
          </a:p>
          <a:p>
            <a:pPr marL="285750" indent="-285750">
              <a:buFont typeface="Arial" panose="020B0604020202020204" pitchFamily="34" charset="0"/>
              <a:buChar char="•"/>
            </a:pPr>
            <a:r>
              <a:rPr lang="en-US"/>
              <a:t>David Rosa</a:t>
            </a:r>
            <a:endParaRPr lang="en-US">
              <a:cs typeface="Calibri" panose="020F0502020204030204"/>
            </a:endParaRPr>
          </a:p>
          <a:p>
            <a:r>
              <a:rPr lang="en-US"/>
              <a:t> </a:t>
            </a:r>
            <a:endParaRPr lang="en-US">
              <a:cs typeface="Calibri" panose="020F0502020204030204"/>
            </a:endParaRPr>
          </a:p>
          <a:p>
            <a:endParaRPr lang="en-US"/>
          </a:p>
        </p:txBody>
      </p:sp>
      <p:sp>
        <p:nvSpPr>
          <p:cNvPr id="8" name="TextBox 7">
            <a:extLst>
              <a:ext uri="{FF2B5EF4-FFF2-40B4-BE49-F238E27FC236}">
                <a16:creationId xmlns:a16="http://schemas.microsoft.com/office/drawing/2014/main" id="{F86EBC60-97B8-D1E4-0AF7-63AED3955773}"/>
              </a:ext>
            </a:extLst>
          </p:cNvPr>
          <p:cNvSpPr txBox="1"/>
          <p:nvPr/>
        </p:nvSpPr>
        <p:spPr>
          <a:xfrm>
            <a:off x="4811224" y="2101932"/>
            <a:ext cx="2301977" cy="4462760"/>
          </a:xfrm>
          <a:prstGeom prst="rect">
            <a:avLst/>
          </a:prstGeom>
          <a:noFill/>
        </p:spPr>
        <p:txBody>
          <a:bodyPr wrap="none" lIns="91440" tIns="45720" rIns="91440" bIns="45720" rtlCol="0" anchor="t">
            <a:spAutoFit/>
          </a:bodyPr>
          <a:lstStyle/>
          <a:p>
            <a:pPr algn="ctr"/>
            <a:r>
              <a:rPr lang="en-US" sz="3200" b="1"/>
              <a:t>USACE</a:t>
            </a:r>
          </a:p>
          <a:p>
            <a:pPr marL="285750" indent="-285750">
              <a:buFont typeface="Arial" panose="020B0604020202020204" pitchFamily="34" charset="0"/>
              <a:buChar char="•"/>
            </a:pPr>
            <a:endParaRPr lang="en-US">
              <a:ea typeface="+mn-lt"/>
              <a:cs typeface="+mn-lt"/>
            </a:endParaRPr>
          </a:p>
          <a:p>
            <a:pPr marL="285750" indent="-285750">
              <a:buFont typeface="Arial" panose="020B0604020202020204" pitchFamily="34" charset="0"/>
              <a:buChar char="•"/>
            </a:pPr>
            <a:r>
              <a:rPr lang="en-US">
                <a:ea typeface="+mn-lt"/>
                <a:cs typeface="+mn-lt"/>
              </a:rPr>
              <a:t>Mike Bartles</a:t>
            </a:r>
            <a:endParaRPr lang="en-US"/>
          </a:p>
          <a:p>
            <a:pPr marL="285750" indent="-285750">
              <a:buFont typeface="Arial" panose="020B0604020202020204" pitchFamily="34" charset="0"/>
              <a:buChar char="•"/>
            </a:pPr>
            <a:r>
              <a:rPr lang="en-US">
                <a:ea typeface="+mn-lt"/>
                <a:cs typeface="+mn-lt"/>
              </a:rPr>
              <a:t>Avital Breverman</a:t>
            </a:r>
            <a:endParaRPr lang="en-US">
              <a:ea typeface="Calibri"/>
              <a:cs typeface="Calibri"/>
            </a:endParaRPr>
          </a:p>
          <a:p>
            <a:pPr marL="285750" indent="-285750">
              <a:buFont typeface="Arial" panose="020B0604020202020204" pitchFamily="34" charset="0"/>
              <a:buChar char="•"/>
            </a:pPr>
            <a:r>
              <a:rPr lang="en-US">
                <a:ea typeface="+mn-lt"/>
                <a:cs typeface="+mn-lt"/>
              </a:rPr>
              <a:t>Chris Cook</a:t>
            </a:r>
            <a:endParaRPr lang="en-US"/>
          </a:p>
          <a:p>
            <a:pPr marL="285750" indent="-285750">
              <a:buFont typeface="Arial" panose="020B0604020202020204" pitchFamily="34" charset="0"/>
              <a:buChar char="•"/>
            </a:pPr>
            <a:r>
              <a:rPr lang="en-US">
                <a:ea typeface="+mn-lt"/>
                <a:cs typeface="+mn-lt"/>
              </a:rPr>
              <a:t>John England</a:t>
            </a:r>
            <a:endParaRPr lang="en-US"/>
          </a:p>
          <a:p>
            <a:pPr marL="285750" indent="-285750">
              <a:buFont typeface="Arial" panose="020B0604020202020204" pitchFamily="34" charset="0"/>
              <a:buChar char="•"/>
            </a:pPr>
            <a:r>
              <a:rPr lang="en-US">
                <a:ea typeface="+mn-lt"/>
                <a:cs typeface="+mn-lt"/>
              </a:rPr>
              <a:t>Greg </a:t>
            </a:r>
            <a:r>
              <a:rPr lang="en-US" err="1">
                <a:ea typeface="+mn-lt"/>
                <a:cs typeface="+mn-lt"/>
              </a:rPr>
              <a:t>Karlovits</a:t>
            </a:r>
            <a:endParaRPr lang="en-US"/>
          </a:p>
          <a:p>
            <a:pPr marL="285750" indent="-285750">
              <a:buFont typeface="Arial" panose="020B0604020202020204" pitchFamily="34" charset="0"/>
              <a:buChar char="•"/>
            </a:pPr>
            <a:r>
              <a:rPr lang="en-US">
                <a:ea typeface="+mn-lt"/>
                <a:cs typeface="+mn-lt"/>
              </a:rPr>
              <a:t>Will Lehman*</a:t>
            </a:r>
            <a:endParaRPr lang="en-US"/>
          </a:p>
          <a:p>
            <a:pPr marL="285750" indent="-285750">
              <a:buFont typeface="Arial" panose="020B0604020202020204" pitchFamily="34" charset="0"/>
              <a:buChar char="•"/>
            </a:pPr>
            <a:r>
              <a:rPr lang="en-US">
                <a:ea typeface="+mn-lt"/>
                <a:cs typeface="+mn-lt"/>
              </a:rPr>
              <a:t>Melissa Mika</a:t>
            </a:r>
            <a:endParaRPr lang="en-US"/>
          </a:p>
          <a:p>
            <a:pPr marL="285750" indent="-285750">
              <a:buFont typeface="Arial" panose="020B0604020202020204" pitchFamily="34" charset="0"/>
              <a:buChar char="•"/>
            </a:pPr>
            <a:r>
              <a:rPr lang="en-US">
                <a:ea typeface="+mn-lt"/>
                <a:cs typeface="+mn-lt"/>
              </a:rPr>
              <a:t>Alex Morrison</a:t>
            </a:r>
            <a:endParaRPr lang="en-US"/>
          </a:p>
          <a:p>
            <a:pPr marL="285750" indent="-285750">
              <a:buFont typeface="Arial" panose="020B0604020202020204" pitchFamily="34" charset="0"/>
              <a:buChar char="•"/>
            </a:pPr>
            <a:r>
              <a:rPr lang="en-US">
                <a:ea typeface="+mn-lt"/>
                <a:cs typeface="+mn-lt"/>
              </a:rPr>
              <a:t>Rachelle </a:t>
            </a:r>
            <a:r>
              <a:rPr lang="en-US" err="1">
                <a:ea typeface="+mn-lt"/>
                <a:cs typeface="+mn-lt"/>
              </a:rPr>
              <a:t>Androwski</a:t>
            </a:r>
            <a:endParaRPr lang="en-US">
              <a:ea typeface="+mn-lt"/>
              <a:cs typeface="+mn-lt"/>
            </a:endParaRPr>
          </a:p>
          <a:p>
            <a:pPr marL="285750" indent="-285750">
              <a:buFont typeface="Arial" panose="020B0604020202020204" pitchFamily="34" charset="0"/>
              <a:buChar char="•"/>
            </a:pPr>
            <a:r>
              <a:rPr lang="en-US">
                <a:ea typeface="+mn-lt"/>
                <a:cs typeface="+mn-lt"/>
              </a:rPr>
              <a:t>Brian Breaker</a:t>
            </a:r>
          </a:p>
          <a:p>
            <a:pPr marL="285750" indent="-285750">
              <a:buFont typeface="Arial" panose="020B0604020202020204" pitchFamily="34" charset="0"/>
              <a:buChar char="•"/>
            </a:pPr>
            <a:r>
              <a:rPr lang="en-US">
                <a:ea typeface="+mn-lt"/>
                <a:cs typeface="+mn-lt"/>
              </a:rPr>
              <a:t>Kat Feingold</a:t>
            </a:r>
          </a:p>
          <a:p>
            <a:endParaRPr lang="en-US">
              <a:ea typeface="Calibri"/>
              <a:cs typeface="Calibri"/>
            </a:endParaRPr>
          </a:p>
          <a:p>
            <a:pPr marL="285750" indent="-285750">
              <a:buFont typeface="Arial" panose="020B0604020202020204" pitchFamily="34" charset="0"/>
              <a:buChar char="•"/>
            </a:pPr>
            <a:endParaRPr lang="en-US"/>
          </a:p>
        </p:txBody>
      </p:sp>
      <p:sp>
        <p:nvSpPr>
          <p:cNvPr id="9" name="TextBox 8">
            <a:extLst>
              <a:ext uri="{FF2B5EF4-FFF2-40B4-BE49-F238E27FC236}">
                <a16:creationId xmlns:a16="http://schemas.microsoft.com/office/drawing/2014/main" id="{DAEA16CF-C2A6-9763-B726-6B58724A66DD}"/>
              </a:ext>
            </a:extLst>
          </p:cNvPr>
          <p:cNvSpPr txBox="1"/>
          <p:nvPr/>
        </p:nvSpPr>
        <p:spPr>
          <a:xfrm>
            <a:off x="8824975" y="2101932"/>
            <a:ext cx="2511137" cy="4462760"/>
          </a:xfrm>
          <a:prstGeom prst="rect">
            <a:avLst/>
          </a:prstGeom>
          <a:noFill/>
        </p:spPr>
        <p:txBody>
          <a:bodyPr wrap="none" lIns="91440" tIns="45720" rIns="91440" bIns="45720" rtlCol="0" anchor="t">
            <a:spAutoFit/>
          </a:bodyPr>
          <a:lstStyle/>
          <a:p>
            <a:pPr algn="ctr"/>
            <a:r>
              <a:rPr lang="en-US" sz="3200" b="1"/>
              <a:t>USGS</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Stacey </a:t>
            </a:r>
            <a:r>
              <a:rPr lang="en-US" dirty="0" err="1"/>
              <a:t>Archfield</a:t>
            </a:r>
          </a:p>
          <a:p>
            <a:pPr marL="285750" indent="-285750">
              <a:buFont typeface="Arial" panose="020B0604020202020204" pitchFamily="34" charset="0"/>
              <a:buChar char="•"/>
            </a:pPr>
            <a:r>
              <a:rPr lang="en-US" dirty="0"/>
              <a:t>Mauli</a:t>
            </a:r>
            <a:r>
              <a:rPr lang="en-US"/>
              <a:t> Awasthi</a:t>
            </a:r>
            <a:endParaRPr lang="en-US">
              <a:ea typeface="Calibri"/>
              <a:cs typeface="Calibri"/>
            </a:endParaRPr>
          </a:p>
          <a:p>
            <a:pPr marL="285750" indent="-285750">
              <a:buFont typeface="Arial" panose="020B0604020202020204" pitchFamily="34" charset="0"/>
              <a:buChar char="•"/>
            </a:pPr>
            <a:r>
              <a:rPr lang="en-US"/>
              <a:t>Nancy Barth*</a:t>
            </a:r>
            <a:endParaRPr lang="en-US">
              <a:ea typeface="Calibri"/>
              <a:cs typeface="Calibri"/>
            </a:endParaRPr>
          </a:p>
          <a:p>
            <a:pPr marL="285750" indent="-285750">
              <a:buFont typeface="Arial" panose="020B0604020202020204" pitchFamily="34" charset="0"/>
              <a:buChar char="•"/>
            </a:pPr>
            <a:r>
              <a:rPr lang="en-US"/>
              <a:t>Robin </a:t>
            </a:r>
            <a:r>
              <a:rPr lang="en-US" dirty="0"/>
              <a:t>Glas</a:t>
            </a:r>
            <a:endParaRPr lang="en-US"/>
          </a:p>
          <a:p>
            <a:pPr marL="285750" indent="-285750">
              <a:buFont typeface="Arial" panose="020B0604020202020204" pitchFamily="34" charset="0"/>
              <a:buChar char="•"/>
            </a:pPr>
            <a:r>
              <a:rPr lang="en-US"/>
              <a:t>Jory Hecht</a:t>
            </a:r>
            <a:endParaRPr lang="en-US">
              <a:ea typeface="Calibri"/>
              <a:cs typeface="Calibri"/>
            </a:endParaRPr>
          </a:p>
          <a:p>
            <a:pPr marL="285750" indent="-285750">
              <a:buFont typeface="Arial" panose="020B0604020202020204" pitchFamily="34" charset="0"/>
              <a:buChar char="•"/>
            </a:pPr>
            <a:r>
              <a:rPr lang="en-US"/>
              <a:t>Michelle Irizarry-Ortiz</a:t>
            </a:r>
            <a:endParaRPr lang="en-US">
              <a:ea typeface="Calibri"/>
              <a:cs typeface="Calibri"/>
            </a:endParaRPr>
          </a:p>
          <a:p>
            <a:pPr marL="285750" indent="-285750">
              <a:buFont typeface="Arial" panose="020B0604020202020204" pitchFamily="34" charset="0"/>
              <a:buChar char="•"/>
            </a:pPr>
            <a:r>
              <a:rPr lang="en-US"/>
              <a:t>Scott Hamshaw</a:t>
            </a:r>
            <a:endParaRPr lang="en-US">
              <a:ea typeface="Calibri"/>
              <a:cs typeface="Calibri"/>
            </a:endParaRPr>
          </a:p>
          <a:p>
            <a:pPr marL="285750" indent="-285750">
              <a:buFont typeface="Arial" panose="020B0604020202020204" pitchFamily="34" charset="0"/>
              <a:buChar char="•"/>
            </a:pPr>
            <a:r>
              <a:rPr lang="en-US"/>
              <a:t>Jim Lenoir</a:t>
            </a:r>
            <a:endParaRPr lang="en-US">
              <a:ea typeface="Calibri"/>
              <a:cs typeface="Calibri"/>
            </a:endParaRPr>
          </a:p>
          <a:p>
            <a:pPr marL="285750" indent="-285750">
              <a:buFont typeface="Arial" panose="020B0604020202020204" pitchFamily="34" charset="0"/>
              <a:buChar char="•"/>
            </a:pPr>
            <a:r>
              <a:rPr lang="en-US"/>
              <a:t>Sarah Murphy</a:t>
            </a:r>
            <a:endParaRPr lang="en-US">
              <a:ea typeface="Calibri"/>
              <a:cs typeface="Calibri"/>
            </a:endParaRPr>
          </a:p>
          <a:p>
            <a:pPr marL="285750" indent="-285750">
              <a:buFont typeface="Arial" panose="020B0604020202020204" pitchFamily="34" charset="0"/>
              <a:buChar char="•"/>
            </a:pPr>
            <a:r>
              <a:rPr lang="en-US"/>
              <a:t>Scott Olson</a:t>
            </a:r>
            <a:endParaRPr lang="en-US">
              <a:ea typeface="Calibri"/>
              <a:cs typeface="Calibri"/>
            </a:endParaRPr>
          </a:p>
          <a:p>
            <a:pPr marL="285750" indent="-285750">
              <a:buFont typeface="Arial" panose="020B0604020202020204" pitchFamily="34" charset="0"/>
              <a:buChar char="•"/>
            </a:pPr>
            <a:r>
              <a:rPr lang="en-US"/>
              <a:t>Nick Taylor </a:t>
            </a:r>
            <a:endParaRPr lang="en-US">
              <a:ea typeface="Calibri"/>
              <a:cs typeface="Calibri"/>
            </a:endParaRPr>
          </a:p>
          <a:p>
            <a:pPr marL="285750" indent="-285750">
              <a:buFont typeface="Arial" panose="020B0604020202020204" pitchFamily="34" charset="0"/>
              <a:buChar char="•"/>
            </a:pPr>
            <a:endParaRPr lang="en-US">
              <a:ea typeface="Calibri"/>
              <a:cs typeface="Calibri"/>
            </a:endParaRPr>
          </a:p>
          <a:p>
            <a:endParaRPr lang="en-US"/>
          </a:p>
        </p:txBody>
      </p:sp>
      <p:sp>
        <p:nvSpPr>
          <p:cNvPr id="3" name="TextBox 2">
            <a:extLst>
              <a:ext uri="{FF2B5EF4-FFF2-40B4-BE49-F238E27FC236}">
                <a16:creationId xmlns:a16="http://schemas.microsoft.com/office/drawing/2014/main" id="{AC409ED0-0819-E5E3-406F-46288004B0C5}"/>
              </a:ext>
            </a:extLst>
          </p:cNvPr>
          <p:cNvSpPr txBox="1"/>
          <p:nvPr/>
        </p:nvSpPr>
        <p:spPr>
          <a:xfrm>
            <a:off x="10269220" y="6291695"/>
            <a:ext cx="1857368" cy="369332"/>
          </a:xfrm>
          <a:prstGeom prst="rect">
            <a:avLst/>
          </a:prstGeom>
          <a:noFill/>
        </p:spPr>
        <p:txBody>
          <a:bodyPr wrap="none" rtlCol="0">
            <a:spAutoFit/>
          </a:bodyPr>
          <a:lstStyle/>
          <a:p>
            <a:r>
              <a:rPr lang="en-US"/>
              <a:t>*Project Manager</a:t>
            </a:r>
          </a:p>
        </p:txBody>
      </p:sp>
    </p:spTree>
    <p:extLst>
      <p:ext uri="{BB962C8B-B14F-4D97-AF65-F5344CB8AC3E}">
        <p14:creationId xmlns:p14="http://schemas.microsoft.com/office/powerpoint/2010/main" val="2542740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t>Previous years’ efforts</a:t>
            </a:r>
          </a:p>
        </p:txBody>
      </p:sp>
      <p:pic>
        <p:nvPicPr>
          <p:cNvPr id="13" name="Picture 12">
            <a:extLst>
              <a:ext uri="{FF2B5EF4-FFF2-40B4-BE49-F238E27FC236}">
                <a16:creationId xmlns:a16="http://schemas.microsoft.com/office/drawing/2014/main" id="{2B9E680A-8751-60D9-FC51-6A9A14E72EEF}"/>
              </a:ext>
            </a:extLst>
          </p:cNvPr>
          <p:cNvPicPr>
            <a:picLocks noChangeAspect="1"/>
          </p:cNvPicPr>
          <p:nvPr/>
        </p:nvPicPr>
        <p:blipFill>
          <a:blip r:embed="rId3"/>
          <a:stretch>
            <a:fillRect/>
          </a:stretch>
        </p:blipFill>
        <p:spPr>
          <a:xfrm>
            <a:off x="5952069" y="1388539"/>
            <a:ext cx="6126764" cy="4732514"/>
          </a:xfrm>
          <a:prstGeom prst="rect">
            <a:avLst/>
          </a:prstGeom>
        </p:spPr>
      </p:pic>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
        <p:nvSpPr>
          <p:cNvPr id="11" name="Content Placeholder 10">
            <a:extLst>
              <a:ext uri="{FF2B5EF4-FFF2-40B4-BE49-F238E27FC236}">
                <a16:creationId xmlns:a16="http://schemas.microsoft.com/office/drawing/2014/main" id="{C6F99331-E1CF-1E0E-EC48-72C58B95E24B}"/>
              </a:ext>
            </a:extLst>
          </p:cNvPr>
          <p:cNvSpPr>
            <a:spLocks noGrp="1"/>
          </p:cNvSpPr>
          <p:nvPr>
            <p:ph sz="half" idx="1"/>
          </p:nvPr>
        </p:nvSpPr>
        <p:spPr>
          <a:xfrm>
            <a:off x="838200" y="1696418"/>
            <a:ext cx="5181600" cy="4351338"/>
          </a:xfrm>
        </p:spPr>
        <p:txBody>
          <a:bodyPr>
            <a:normAutofit/>
          </a:bodyPr>
          <a:lstStyle/>
          <a:p>
            <a:r>
              <a:rPr lang="en-US" sz="2200"/>
              <a:t>Within the previous year:</a:t>
            </a:r>
          </a:p>
          <a:p>
            <a:pPr lvl="1"/>
            <a:r>
              <a:rPr lang="en-US" sz="1800"/>
              <a:t>Performed a comprehensive literature review</a:t>
            </a:r>
          </a:p>
          <a:p>
            <a:pPr lvl="1"/>
            <a:r>
              <a:rPr lang="en-US" sz="1800"/>
              <a:t>Selected pilot regions (both for calibration and validation of tools and techniques)</a:t>
            </a:r>
          </a:p>
          <a:p>
            <a:pPr lvl="1"/>
            <a:r>
              <a:rPr lang="en-US" sz="1800"/>
              <a:t>Identified various data sources to use when identifying multiple flood mechanisms</a:t>
            </a:r>
          </a:p>
          <a:p>
            <a:r>
              <a:rPr lang="en-US" sz="2200"/>
              <a:t>We selected several regions to answer these questions:</a:t>
            </a:r>
          </a:p>
          <a:p>
            <a:pPr lvl="1"/>
            <a:r>
              <a:rPr lang="en-US" sz="1800"/>
              <a:t>Delaware River, Red River of the North, and Puget Sound as </a:t>
            </a:r>
            <a:r>
              <a:rPr lang="en-US" sz="1800" i="1"/>
              <a:t>calibration</a:t>
            </a:r>
            <a:r>
              <a:rPr lang="en-US" sz="1800"/>
              <a:t> </a:t>
            </a:r>
            <a:r>
              <a:rPr lang="en-US" sz="1800" i="1"/>
              <a:t>regions</a:t>
            </a:r>
          </a:p>
          <a:p>
            <a:pPr lvl="1"/>
            <a:r>
              <a:rPr lang="en-US" sz="1800"/>
              <a:t>Trinity River, Iowa River, and Upper Colorado River as </a:t>
            </a:r>
            <a:r>
              <a:rPr lang="en-US" sz="1800" i="1"/>
              <a:t>validation</a:t>
            </a:r>
            <a:r>
              <a:rPr lang="en-US" sz="1800"/>
              <a:t> </a:t>
            </a:r>
            <a:r>
              <a:rPr lang="en-US" sz="1800" i="1"/>
              <a:t>regions</a:t>
            </a:r>
          </a:p>
        </p:txBody>
      </p:sp>
      <p:pic>
        <p:nvPicPr>
          <p:cNvPr id="12" name="Content Placeholder 3">
            <a:extLst>
              <a:ext uri="{FF2B5EF4-FFF2-40B4-BE49-F238E27FC236}">
                <a16:creationId xmlns:a16="http://schemas.microsoft.com/office/drawing/2014/main" id="{E1E59CE3-70A8-9B94-73F3-8D8ADFF3CD68}"/>
              </a:ext>
            </a:extLst>
          </p:cNvPr>
          <p:cNvPicPr>
            <a:picLocks noGrp="1" noChangeAspect="1"/>
          </p:cNvPicPr>
          <p:nvPr>
            <p:ph sz="half" idx="2"/>
          </p:nvPr>
        </p:nvPicPr>
        <p:blipFill>
          <a:blip r:embed="rId4"/>
          <a:stretch>
            <a:fillRect/>
          </a:stretch>
        </p:blipFill>
        <p:spPr>
          <a:xfrm>
            <a:off x="5952067" y="1385676"/>
            <a:ext cx="6129866" cy="4734909"/>
          </a:xfrm>
          <a:prstGeom prst="rect">
            <a:avLst/>
          </a:prstGeom>
        </p:spPr>
      </p:pic>
    </p:spTree>
    <p:extLst>
      <p:ext uri="{BB962C8B-B14F-4D97-AF65-F5344CB8AC3E}">
        <p14:creationId xmlns:p14="http://schemas.microsoft.com/office/powerpoint/2010/main" val="293210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ea typeface="Calibri Light"/>
                <a:cs typeface="Calibri Light"/>
              </a:rPr>
              <a:t>Data wrangling </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sp>
        <p:nvSpPr>
          <p:cNvPr id="5" name="TextBox 4">
            <a:extLst>
              <a:ext uri="{FF2B5EF4-FFF2-40B4-BE49-F238E27FC236}">
                <a16:creationId xmlns:a16="http://schemas.microsoft.com/office/drawing/2014/main" id="{F5E31DC8-C4FE-C9A6-C496-2DF24A6DF0B8}"/>
              </a:ext>
            </a:extLst>
          </p:cNvPr>
          <p:cNvSpPr txBox="1"/>
          <p:nvPr/>
        </p:nvSpPr>
        <p:spPr>
          <a:xfrm>
            <a:off x="846840" y="1694717"/>
            <a:ext cx="5283027" cy="1938992"/>
          </a:xfrm>
          <a:prstGeom prst="rect">
            <a:avLst/>
          </a:prstGeom>
          <a:noFill/>
        </p:spPr>
        <p:txBody>
          <a:bodyPr wrap="square" rtlCol="0">
            <a:spAutoFit/>
          </a:bodyPr>
          <a:lstStyle/>
          <a:p>
            <a:pPr marL="285750" indent="-285750">
              <a:buFont typeface="Arial" panose="020B0604020202020204" pitchFamily="34" charset="0"/>
              <a:buChar char="•"/>
            </a:pPr>
            <a:r>
              <a:rPr lang="en-US" sz="2400"/>
              <a:t>Access streamflow data at USGS gages from </a:t>
            </a:r>
            <a:r>
              <a:rPr lang="en-US" sz="2400">
                <a:hlinkClick r:id="rId2"/>
              </a:rPr>
              <a:t>USGS Water Data for the Nation</a:t>
            </a:r>
            <a:endParaRPr lang="en-US" sz="2400"/>
          </a:p>
          <a:p>
            <a:pPr marL="285750" indent="-285750">
              <a:buFont typeface="Arial" panose="020B0604020202020204" pitchFamily="34" charset="0"/>
              <a:buChar char="•"/>
            </a:pPr>
            <a:r>
              <a:rPr lang="en-US" sz="2400"/>
              <a:t>Instantaneous: used to get peak flow</a:t>
            </a:r>
          </a:p>
          <a:p>
            <a:pPr marL="285750" indent="-285750">
              <a:buFont typeface="Arial" panose="020B0604020202020204" pitchFamily="34" charset="0"/>
              <a:buChar char="•"/>
            </a:pPr>
            <a:r>
              <a:rPr lang="en-US" sz="2400"/>
              <a:t>Daily averages: used to develop time series</a:t>
            </a:r>
          </a:p>
        </p:txBody>
      </p:sp>
      <p:pic>
        <p:nvPicPr>
          <p:cNvPr id="1026" name="Picture 2" descr="avatar">
            <a:extLst>
              <a:ext uri="{FF2B5EF4-FFF2-40B4-BE49-F238E27FC236}">
                <a16:creationId xmlns:a16="http://schemas.microsoft.com/office/drawing/2014/main" id="{764C929C-757E-7EB3-B71A-D10669E3D7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1214" y="3815147"/>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5E33D787-36A5-E689-9FD3-C7CF0FE577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4134" y="1716088"/>
            <a:ext cx="4270310" cy="430524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48387E3-00C2-854A-7432-29E7B3CDA417}"/>
              </a:ext>
            </a:extLst>
          </p:cNvPr>
          <p:cNvSpPr txBox="1"/>
          <p:nvPr/>
        </p:nvSpPr>
        <p:spPr>
          <a:xfrm>
            <a:off x="6937483" y="5878286"/>
            <a:ext cx="4721290" cy="738664"/>
          </a:xfrm>
          <a:prstGeom prst="rect">
            <a:avLst/>
          </a:prstGeom>
          <a:noFill/>
        </p:spPr>
        <p:txBody>
          <a:bodyPr wrap="square" rtlCol="0">
            <a:spAutoFit/>
          </a:bodyPr>
          <a:lstStyle/>
          <a:p>
            <a:r>
              <a:rPr lang="en-US" sz="1400"/>
              <a:t>Plot of daily average streamflows where peak streamflow (instantaneous value) was recorded on December 4 but is muted in the daily average time series</a:t>
            </a:r>
          </a:p>
        </p:txBody>
      </p:sp>
    </p:spTree>
    <p:extLst>
      <p:ext uri="{BB962C8B-B14F-4D97-AF65-F5344CB8AC3E}">
        <p14:creationId xmlns:p14="http://schemas.microsoft.com/office/powerpoint/2010/main" val="1929219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7FD4E71-9527-7B4D-89F3-5447CC06BA33}"/>
              </a:ext>
            </a:extLst>
          </p:cNvPr>
          <p:cNvSpPr/>
          <p:nvPr/>
        </p:nvSpPr>
        <p:spPr>
          <a:xfrm>
            <a:off x="-1" y="5393377"/>
            <a:ext cx="4031672" cy="14586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1E8CCE-A71F-AC52-1BEE-C3996F1313BD}"/>
              </a:ext>
            </a:extLst>
          </p:cNvPr>
          <p:cNvSpPr>
            <a:spLocks noGrp="1"/>
          </p:cNvSpPr>
          <p:nvPr>
            <p:ph type="title"/>
          </p:nvPr>
        </p:nvSpPr>
        <p:spPr>
          <a:solidFill>
            <a:schemeClr val="accent1">
              <a:lumMod val="40000"/>
              <a:lumOff val="60000"/>
            </a:schemeClr>
          </a:solidFill>
        </p:spPr>
        <p:txBody>
          <a:bodyPr/>
          <a:lstStyle/>
          <a:p>
            <a:r>
              <a:rPr lang="en-US">
                <a:ea typeface="Calibri Light"/>
                <a:cs typeface="Calibri Light"/>
              </a:rPr>
              <a:t>Dataset selection</a:t>
            </a:r>
          </a:p>
        </p:txBody>
      </p:sp>
      <p:sp>
        <p:nvSpPr>
          <p:cNvPr id="4" name="TextBox 3">
            <a:extLst>
              <a:ext uri="{FF2B5EF4-FFF2-40B4-BE49-F238E27FC236}">
                <a16:creationId xmlns:a16="http://schemas.microsoft.com/office/drawing/2014/main" id="{15DBD6F2-FABA-332D-426C-D4C5C4137CFE}"/>
              </a:ext>
            </a:extLst>
          </p:cNvPr>
          <p:cNvSpPr txBox="1"/>
          <p:nvPr/>
        </p:nvSpPr>
        <p:spPr>
          <a:xfrm>
            <a:off x="7680958" y="6584309"/>
            <a:ext cx="4499950" cy="261610"/>
          </a:xfrm>
          <a:prstGeom prst="rect">
            <a:avLst/>
          </a:prstGeom>
          <a:noFill/>
        </p:spPr>
        <p:txBody>
          <a:bodyPr wrap="none" rtlCol="0">
            <a:spAutoFit/>
          </a:bodyPr>
          <a:lstStyle/>
          <a:p>
            <a:r>
              <a:rPr lang="en-US" sz="1100">
                <a:solidFill>
                  <a:srgbClr val="000000"/>
                </a:solidFill>
                <a:effectLst/>
                <a:latin typeface="Calibri" panose="020F0502020204030204" pitchFamily="34" charset="0"/>
              </a:rPr>
              <a:t>Preliminary Information-Subject to Revision. Not for Citation or Distribution.</a:t>
            </a:r>
            <a:endParaRPr lang="en-US" sz="1100"/>
          </a:p>
        </p:txBody>
      </p:sp>
      <p:graphicFrame>
        <p:nvGraphicFramePr>
          <p:cNvPr id="9" name="Table 5">
            <a:extLst>
              <a:ext uri="{FF2B5EF4-FFF2-40B4-BE49-F238E27FC236}">
                <a16:creationId xmlns:a16="http://schemas.microsoft.com/office/drawing/2014/main" id="{6D650B74-B30E-7432-465D-FD80F1DBB3FE}"/>
              </a:ext>
            </a:extLst>
          </p:cNvPr>
          <p:cNvGraphicFramePr>
            <a:graphicFrameLocks noGrp="1"/>
          </p:cNvGraphicFramePr>
          <p:nvPr>
            <p:extLst>
              <p:ext uri="{D42A27DB-BD31-4B8C-83A1-F6EECF244321}">
                <p14:modId xmlns:p14="http://schemas.microsoft.com/office/powerpoint/2010/main" val="3506039606"/>
              </p:ext>
            </p:extLst>
          </p:nvPr>
        </p:nvGraphicFramePr>
        <p:xfrm>
          <a:off x="841717" y="2080098"/>
          <a:ext cx="10508566" cy="4131163"/>
        </p:xfrm>
        <a:graphic>
          <a:graphicData uri="http://schemas.openxmlformats.org/drawingml/2006/table">
            <a:tbl>
              <a:tblPr firstRow="1" bandRow="1">
                <a:tableStyleId>{5C22544A-7EE6-4342-B048-85BDC9FD1C3A}</a:tableStyleId>
              </a:tblPr>
              <a:tblGrid>
                <a:gridCol w="2105152">
                  <a:extLst>
                    <a:ext uri="{9D8B030D-6E8A-4147-A177-3AD203B41FA5}">
                      <a16:colId xmlns:a16="http://schemas.microsoft.com/office/drawing/2014/main" val="2157048686"/>
                    </a:ext>
                  </a:extLst>
                </a:gridCol>
                <a:gridCol w="2086590">
                  <a:extLst>
                    <a:ext uri="{9D8B030D-6E8A-4147-A177-3AD203B41FA5}">
                      <a16:colId xmlns:a16="http://schemas.microsoft.com/office/drawing/2014/main" val="2098552110"/>
                    </a:ext>
                  </a:extLst>
                </a:gridCol>
                <a:gridCol w="3107093">
                  <a:extLst>
                    <a:ext uri="{9D8B030D-6E8A-4147-A177-3AD203B41FA5}">
                      <a16:colId xmlns:a16="http://schemas.microsoft.com/office/drawing/2014/main" val="4017102885"/>
                    </a:ext>
                  </a:extLst>
                </a:gridCol>
                <a:gridCol w="2155372">
                  <a:extLst>
                    <a:ext uri="{9D8B030D-6E8A-4147-A177-3AD203B41FA5}">
                      <a16:colId xmlns:a16="http://schemas.microsoft.com/office/drawing/2014/main" val="3610105158"/>
                    </a:ext>
                  </a:extLst>
                </a:gridCol>
                <a:gridCol w="1054359">
                  <a:extLst>
                    <a:ext uri="{9D8B030D-6E8A-4147-A177-3AD203B41FA5}">
                      <a16:colId xmlns:a16="http://schemas.microsoft.com/office/drawing/2014/main" val="3333997299"/>
                    </a:ext>
                  </a:extLst>
                </a:gridCol>
              </a:tblGrid>
              <a:tr h="451734">
                <a:tc>
                  <a:txBody>
                    <a:bodyPr/>
                    <a:lstStyle/>
                    <a:p>
                      <a:r>
                        <a:rPr lang="en-US" sz="1200">
                          <a:solidFill>
                            <a:schemeClr val="bg1"/>
                          </a:solidFill>
                        </a:rPr>
                        <a:t>Snow Water Equivalent (SWE)</a:t>
                      </a:r>
                    </a:p>
                  </a:txBody>
                  <a:tcPr/>
                </a:tc>
                <a:tc>
                  <a:txBody>
                    <a:bodyPr/>
                    <a:lstStyle/>
                    <a:p>
                      <a:r>
                        <a:rPr lang="en-US" sz="1200">
                          <a:solidFill>
                            <a:schemeClr val="bg1"/>
                          </a:solidFill>
                        </a:rPr>
                        <a:t>Static Soil</a:t>
                      </a:r>
                    </a:p>
                    <a:p>
                      <a:r>
                        <a:rPr lang="en-US" sz="1200">
                          <a:solidFill>
                            <a:schemeClr val="bg1"/>
                          </a:solidFill>
                        </a:rPr>
                        <a:t>(ex. clay content)</a:t>
                      </a:r>
                    </a:p>
                  </a:txBody>
                  <a:tcPr/>
                </a:tc>
                <a:tc>
                  <a:txBody>
                    <a:bodyPr/>
                    <a:lstStyle/>
                    <a:p>
                      <a:r>
                        <a:rPr lang="en-US" sz="1200">
                          <a:solidFill>
                            <a:schemeClr val="bg1"/>
                          </a:solidFill>
                        </a:rPr>
                        <a:t>Dynamic Soil (ex. soil moisture)</a:t>
                      </a:r>
                    </a:p>
                  </a:txBody>
                  <a:tcPr/>
                </a:tc>
                <a:tc>
                  <a:txBody>
                    <a:bodyPr/>
                    <a:lstStyle/>
                    <a:p>
                      <a:r>
                        <a:rPr lang="en-US" sz="1200">
                          <a:solidFill>
                            <a:schemeClr val="bg1"/>
                          </a:solidFill>
                        </a:rPr>
                        <a:t>Wildfire</a:t>
                      </a:r>
                    </a:p>
                  </a:txBody>
                  <a:tcPr/>
                </a:tc>
                <a:tc>
                  <a:txBody>
                    <a:bodyPr/>
                    <a:lstStyle/>
                    <a:p>
                      <a:r>
                        <a:rPr lang="en-US" sz="1200">
                          <a:solidFill>
                            <a:schemeClr val="bg1"/>
                          </a:solidFill>
                        </a:rPr>
                        <a:t>Ice Jams</a:t>
                      </a:r>
                    </a:p>
                  </a:txBody>
                  <a:tcPr/>
                </a:tc>
                <a:extLst>
                  <a:ext uri="{0D108BD9-81ED-4DB2-BD59-A6C34878D82A}">
                    <a16:rowId xmlns:a16="http://schemas.microsoft.com/office/drawing/2014/main" val="2488037817"/>
                  </a:ext>
                </a:extLst>
              </a:tr>
              <a:tr h="266993">
                <a:tc>
                  <a:txBody>
                    <a:bodyPr/>
                    <a:lstStyle/>
                    <a:p>
                      <a:pPr algn="l"/>
                      <a:r>
                        <a:rPr lang="en-US" sz="1200" b="1">
                          <a:solidFill>
                            <a:schemeClr val="accent6">
                              <a:lumMod val="76000"/>
                            </a:schemeClr>
                          </a:solidFill>
                          <a:latin typeface="+mn-lt"/>
                          <a:hlinkClick r:id="rId3">
                            <a:extLst>
                              <a:ext uri="{A12FA001-AC4F-418D-AE19-62706E023703}">
                                <ahyp:hlinkClr xmlns:ahyp="http://schemas.microsoft.com/office/drawing/2018/hyperlinkcolor" val="tx"/>
                              </a:ext>
                            </a:extLst>
                          </a:hlinkClick>
                        </a:rPr>
                        <a:t>SNODAS</a:t>
                      </a:r>
                      <a:r>
                        <a:rPr lang="en-US" sz="1200" b="1">
                          <a:solidFill>
                            <a:schemeClr val="accent6">
                              <a:lumMod val="76000"/>
                            </a:schemeClr>
                          </a:solidFill>
                          <a:latin typeface="+mn-lt"/>
                        </a:rPr>
                        <a:t> (2003-present)</a:t>
                      </a:r>
                    </a:p>
                  </a:txBody>
                  <a:tcPr marL="0"/>
                </a:tc>
                <a:tc>
                  <a:txBody>
                    <a:bodyPr/>
                    <a:lstStyle/>
                    <a:p>
                      <a:pPr algn="l" fontAlgn="b"/>
                      <a:r>
                        <a:rPr lang="en-US" sz="1200" b="1" i="0" u="none" strike="noStrike">
                          <a:solidFill>
                            <a:schemeClr val="accent6">
                              <a:lumMod val="75000"/>
                            </a:schemeClr>
                          </a:solidFill>
                          <a:effectLst/>
                          <a:latin typeface="+mn-lt"/>
                          <a:hlinkClick r:id="rId4">
                            <a:extLst>
                              <a:ext uri="{A12FA001-AC4F-418D-AE19-62706E023703}">
                                <ahyp:hlinkClr xmlns:ahyp="http://schemas.microsoft.com/office/drawing/2018/hyperlinkcolor" val="tx"/>
                              </a:ext>
                            </a:extLst>
                          </a:hlinkClick>
                        </a:rPr>
                        <a:t>gNATSGO</a:t>
                      </a:r>
                      <a:endParaRPr lang="en-US" sz="1200" b="1" i="0" u="none" strike="noStrike">
                        <a:solidFill>
                          <a:schemeClr val="accent6">
                            <a:lumMod val="75000"/>
                          </a:schemeClr>
                        </a:solidFill>
                        <a:effectLst/>
                        <a:latin typeface="+mn-lt"/>
                      </a:endParaRPr>
                    </a:p>
                  </a:txBody>
                  <a:tcPr marL="9525" marR="9525" marT="9525" marB="0"/>
                </a:tc>
                <a:tc>
                  <a:txBody>
                    <a:bodyPr/>
                    <a:lstStyle/>
                    <a:p>
                      <a:pPr algn="l" fontAlgn="b"/>
                      <a:r>
                        <a:rPr lang="en-US" sz="1200" b="0" i="0" u="none" strike="noStrike">
                          <a:solidFill>
                            <a:srgbClr val="000000"/>
                          </a:solidFill>
                          <a:effectLst/>
                          <a:latin typeface="+mn-lt"/>
                        </a:rPr>
                        <a:t>NLDAS-2</a:t>
                      </a:r>
                    </a:p>
                  </a:txBody>
                  <a:tcPr marL="9525" marR="9525" marT="9525" marB="0"/>
                </a:tc>
                <a:tc>
                  <a:txBody>
                    <a:bodyPr/>
                    <a:lstStyle/>
                    <a:p>
                      <a:pPr algn="l" fontAlgn="b"/>
                      <a:r>
                        <a:rPr lang="en-US" sz="1200" b="1" i="0" u="none" strike="noStrike">
                          <a:solidFill>
                            <a:schemeClr val="accent6">
                              <a:lumMod val="75000"/>
                            </a:schemeClr>
                          </a:solidFill>
                          <a:effectLst/>
                          <a:latin typeface="+mn-lt"/>
                          <a:hlinkClick r:id="rId5">
                            <a:extLst>
                              <a:ext uri="{A12FA001-AC4F-418D-AE19-62706E023703}">
                                <ahyp:hlinkClr xmlns:ahyp="http://schemas.microsoft.com/office/drawing/2018/hyperlinkcolor" val="tx"/>
                              </a:ext>
                            </a:extLst>
                          </a:hlinkClick>
                        </a:rPr>
                        <a:t>MTBS Burned Area Boundaries</a:t>
                      </a:r>
                      <a:endParaRPr lang="en-US" sz="1200" b="1" i="0" u="none" strike="noStrike">
                        <a:solidFill>
                          <a:schemeClr val="accent6">
                            <a:lumMod val="75000"/>
                          </a:schemeClr>
                        </a:solidFill>
                        <a:effectLst/>
                        <a:latin typeface="+mn-lt"/>
                      </a:endParaRPr>
                    </a:p>
                  </a:txBody>
                  <a:tcPr marL="9525" marR="9525" marT="9525" marB="0"/>
                </a:tc>
                <a:tc>
                  <a:txBody>
                    <a:bodyPr/>
                    <a:lstStyle/>
                    <a:p>
                      <a:pPr algn="l" fontAlgn="b"/>
                      <a:r>
                        <a:rPr lang="en-US" sz="1200" b="1" i="0" u="none" strike="noStrike">
                          <a:solidFill>
                            <a:schemeClr val="accent6">
                              <a:lumMod val="75000"/>
                            </a:schemeClr>
                          </a:solidFill>
                          <a:effectLst/>
                          <a:latin typeface="+mn-lt"/>
                          <a:hlinkClick r:id="rId6">
                            <a:extLst>
                              <a:ext uri="{A12FA001-AC4F-418D-AE19-62706E023703}">
                                <ahyp:hlinkClr xmlns:ahyp="http://schemas.microsoft.com/office/drawing/2018/hyperlinkcolor" val="tx"/>
                              </a:ext>
                            </a:extLst>
                          </a:hlinkClick>
                        </a:rPr>
                        <a:t>USGS NWIS</a:t>
                      </a:r>
                      <a:endParaRPr lang="en-US" sz="1200" b="1" i="0" u="none" strike="noStrike">
                        <a:solidFill>
                          <a:schemeClr val="accent6">
                            <a:lumMod val="75000"/>
                          </a:schemeClr>
                        </a:solidFill>
                        <a:effectLst/>
                        <a:latin typeface="+mn-lt"/>
                      </a:endParaRPr>
                    </a:p>
                  </a:txBody>
                  <a:tcPr marL="9525" marR="9525" marT="9525" marB="0"/>
                </a:tc>
                <a:extLst>
                  <a:ext uri="{0D108BD9-81ED-4DB2-BD59-A6C34878D82A}">
                    <a16:rowId xmlns:a16="http://schemas.microsoft.com/office/drawing/2014/main" val="3782838717"/>
                  </a:ext>
                </a:extLst>
              </a:tr>
              <a:tr h="266993">
                <a:tc>
                  <a:txBody>
                    <a:bodyPr/>
                    <a:lstStyle/>
                    <a:p>
                      <a:pPr algn="l"/>
                      <a:r>
                        <a:rPr lang="en-US" sz="1200" b="1">
                          <a:solidFill>
                            <a:schemeClr val="accent6">
                              <a:lumMod val="76000"/>
                            </a:schemeClr>
                          </a:solidFill>
                          <a:latin typeface="+mn-lt"/>
                          <a:hlinkClick r:id="rId7">
                            <a:extLst>
                              <a:ext uri="{A12FA001-AC4F-418D-AE19-62706E023703}">
                                <ahyp:hlinkClr xmlns:ahyp="http://schemas.microsoft.com/office/drawing/2018/hyperlinkcolor" val="tx"/>
                              </a:ext>
                            </a:extLst>
                          </a:hlinkClick>
                        </a:rPr>
                        <a:t>University of Arizona dataset</a:t>
                      </a:r>
                      <a:r>
                        <a:rPr lang="en-US" sz="1200" b="1">
                          <a:solidFill>
                            <a:schemeClr val="accent6">
                              <a:lumMod val="76000"/>
                            </a:schemeClr>
                          </a:solidFill>
                          <a:latin typeface="+mn-lt"/>
                        </a:rPr>
                        <a:t> (1981-2003)</a:t>
                      </a:r>
                    </a:p>
                  </a:txBody>
                  <a:tcPr marL="0"/>
                </a:tc>
                <a:tc>
                  <a:txBody>
                    <a:bodyPr/>
                    <a:lstStyle/>
                    <a:p>
                      <a:pPr algn="l" fontAlgn="b"/>
                      <a:r>
                        <a:rPr lang="en-US" sz="1200" b="0" i="0" u="none" strike="noStrike">
                          <a:solidFill>
                            <a:srgbClr val="000000"/>
                          </a:solidFill>
                          <a:effectLst/>
                          <a:latin typeface="+mn-lt"/>
                        </a:rPr>
                        <a:t>STATSGO</a:t>
                      </a:r>
                    </a:p>
                  </a:txBody>
                  <a:tcPr marL="9525" marR="9525" marT="9525" marB="0"/>
                </a:tc>
                <a:tc>
                  <a:txBody>
                    <a:bodyPr/>
                    <a:lstStyle/>
                    <a:p>
                      <a:pPr algn="l" fontAlgn="b"/>
                      <a:r>
                        <a:rPr lang="en-US" sz="1200" b="0" i="0" u="none" strike="noStrike">
                          <a:solidFill>
                            <a:srgbClr val="000000"/>
                          </a:solidFill>
                          <a:effectLst/>
                          <a:latin typeface="+mn-lt"/>
                        </a:rPr>
                        <a:t> WLDAS</a:t>
                      </a:r>
                    </a:p>
                  </a:txBody>
                  <a:tcPr marL="9525" marR="9525" marT="9525" marB="0"/>
                </a:tc>
                <a:tc>
                  <a:txBody>
                    <a:bodyPr/>
                    <a:lstStyle/>
                    <a:p>
                      <a:pPr algn="l" fontAlgn="b"/>
                      <a:r>
                        <a:rPr lang="en-US" sz="1200" b="1" i="0" u="none" strike="noStrike">
                          <a:solidFill>
                            <a:schemeClr val="accent6">
                              <a:lumMod val="75000"/>
                            </a:schemeClr>
                          </a:solidFill>
                          <a:effectLst/>
                          <a:latin typeface="+mn-lt"/>
                          <a:hlinkClick r:id="rId5">
                            <a:extLst>
                              <a:ext uri="{A12FA001-AC4F-418D-AE19-62706E023703}">
                                <ahyp:hlinkClr xmlns:ahyp="http://schemas.microsoft.com/office/drawing/2018/hyperlinkcolor" val="tx"/>
                              </a:ext>
                            </a:extLst>
                          </a:hlinkClick>
                        </a:rPr>
                        <a:t>MTBS Burn Severity Mosaic</a:t>
                      </a:r>
                      <a:endParaRPr lang="en-US" sz="1200" b="1" i="0" u="none" strike="noStrike">
                        <a:solidFill>
                          <a:schemeClr val="accent6">
                            <a:lumMod val="75000"/>
                          </a:schemeClr>
                        </a:solidFill>
                        <a:effectLst/>
                        <a:latin typeface="+mn-lt"/>
                      </a:endParaRPr>
                    </a:p>
                  </a:txBody>
                  <a:tcPr marL="9525" marR="9525" marT="9525" marB="0"/>
                </a:tc>
                <a:tc>
                  <a:txBody>
                    <a:bodyPr/>
                    <a:lstStyle/>
                    <a:p>
                      <a:pPr algn="l" fontAlgn="b"/>
                      <a:r>
                        <a:rPr lang="en-US" sz="1200" b="1" i="0" u="none" strike="noStrike">
                          <a:solidFill>
                            <a:schemeClr val="accent6">
                              <a:lumMod val="75000"/>
                            </a:schemeClr>
                          </a:solidFill>
                          <a:effectLst/>
                          <a:latin typeface="+mn-lt"/>
                          <a:hlinkClick r:id="rId8">
                            <a:extLst>
                              <a:ext uri="{A12FA001-AC4F-418D-AE19-62706E023703}">
                                <ahyp:hlinkClr xmlns:ahyp="http://schemas.microsoft.com/office/drawing/2018/hyperlinkcolor" val="tx"/>
                              </a:ext>
                            </a:extLst>
                          </a:hlinkClick>
                        </a:rPr>
                        <a:t>USACE Ice Jam Database</a:t>
                      </a:r>
                      <a:endParaRPr lang="en-US" sz="1200" b="1" i="0" u="none" strike="noStrike">
                        <a:solidFill>
                          <a:schemeClr val="accent6">
                            <a:lumMod val="75000"/>
                          </a:schemeClr>
                        </a:solidFill>
                        <a:effectLst/>
                        <a:latin typeface="+mn-lt"/>
                      </a:endParaRPr>
                    </a:p>
                  </a:txBody>
                  <a:tcPr marL="9525" marR="9525" marT="9525" marB="0"/>
                </a:tc>
                <a:extLst>
                  <a:ext uri="{0D108BD9-81ED-4DB2-BD59-A6C34878D82A}">
                    <a16:rowId xmlns:a16="http://schemas.microsoft.com/office/drawing/2014/main" val="85398198"/>
                  </a:ext>
                </a:extLst>
              </a:tr>
              <a:tr h="266993">
                <a:tc>
                  <a:txBody>
                    <a:bodyPr/>
                    <a:lstStyle/>
                    <a:p>
                      <a:pPr algn="l" fontAlgn="b"/>
                      <a:r>
                        <a:rPr lang="en-US" sz="1200" b="1" i="0" u="none" strike="noStrike">
                          <a:solidFill>
                            <a:schemeClr val="accent6">
                              <a:lumMod val="76000"/>
                            </a:schemeClr>
                          </a:solidFill>
                          <a:effectLst/>
                          <a:latin typeface="+mn-lt"/>
                          <a:hlinkClick r:id="rId9">
                            <a:extLst>
                              <a:ext uri="{A12FA001-AC4F-418D-AE19-62706E023703}">
                                <ahyp:hlinkClr xmlns:ahyp="http://schemas.microsoft.com/office/drawing/2018/hyperlinkcolor" val="tx"/>
                              </a:ext>
                            </a:extLst>
                          </a:hlinkClick>
                        </a:rPr>
                        <a:t>20CRV3</a:t>
                      </a:r>
                      <a:r>
                        <a:rPr lang="en-US" sz="1200" b="1" i="0" u="none" strike="noStrike">
                          <a:solidFill>
                            <a:schemeClr val="accent6">
                              <a:lumMod val="76000"/>
                            </a:schemeClr>
                          </a:solidFill>
                          <a:effectLst/>
                          <a:latin typeface="+mn-lt"/>
                        </a:rPr>
                        <a:t> (1836-1915)</a:t>
                      </a:r>
                    </a:p>
                  </a:txBody>
                  <a:tcPr marL="0" marR="9525" marT="9525" marB="0"/>
                </a:tc>
                <a:tc>
                  <a:txBody>
                    <a:bodyPr/>
                    <a:lstStyle/>
                    <a:p>
                      <a:pPr algn="l" fontAlgn="b"/>
                      <a:r>
                        <a:rPr lang="en-US" sz="1200" b="0" i="0" u="none" strike="noStrike">
                          <a:solidFill>
                            <a:srgbClr val="000000"/>
                          </a:solidFill>
                          <a:effectLst/>
                          <a:latin typeface="+mn-lt"/>
                        </a:rPr>
                        <a:t>SSURGO</a:t>
                      </a:r>
                    </a:p>
                  </a:txBody>
                  <a:tcPr marL="9525" marR="9525" marT="9525" marB="0"/>
                </a:tc>
                <a:tc>
                  <a:txBody>
                    <a:bodyPr/>
                    <a:lstStyle/>
                    <a:p>
                      <a:pPr algn="l" fontAlgn="b"/>
                      <a:r>
                        <a:rPr lang="en-US" sz="1200" b="0" i="0" u="none" strike="noStrike">
                          <a:solidFill>
                            <a:schemeClr val="tx1"/>
                          </a:solidFill>
                          <a:effectLst/>
                          <a:latin typeface="+mn-lt"/>
                        </a:rPr>
                        <a:t> Climate Change Initiative Soil Moisture project</a:t>
                      </a:r>
                    </a:p>
                  </a:txBody>
                  <a:tcPr marL="9525" marR="9525" marT="9525" marB="0"/>
                </a:tc>
                <a:tc>
                  <a:txBody>
                    <a:bodyPr/>
                    <a:lstStyle/>
                    <a:p>
                      <a:pPr algn="l" fontAlgn="b"/>
                      <a:r>
                        <a:rPr lang="en-US" sz="1200" b="1" i="0" u="none" strike="noStrike">
                          <a:solidFill>
                            <a:schemeClr val="accent6">
                              <a:lumMod val="75000"/>
                            </a:schemeClr>
                          </a:solidFill>
                          <a:effectLst/>
                          <a:latin typeface="+mn-lt"/>
                          <a:hlinkClick r:id="rId10">
                            <a:extLst>
                              <a:ext uri="{A12FA001-AC4F-418D-AE19-62706E023703}">
                                <ahyp:hlinkClr xmlns:ahyp="http://schemas.microsoft.com/office/drawing/2018/hyperlinkcolor" val="tx"/>
                              </a:ext>
                            </a:extLst>
                          </a:hlinkClick>
                        </a:rPr>
                        <a:t>LANDFIRE</a:t>
                      </a:r>
                      <a:endParaRPr lang="en-US" sz="1200" b="1" i="0" u="none" strike="noStrike">
                        <a:solidFill>
                          <a:schemeClr val="accent6">
                            <a:lumMod val="75000"/>
                          </a:schemeClr>
                        </a:solidFill>
                        <a:effectLst/>
                        <a:latin typeface="+mn-lt"/>
                      </a:endParaRPr>
                    </a:p>
                  </a:txBody>
                  <a:tcPr marL="9525" marR="9525" marT="9525" marB="0"/>
                </a:tc>
                <a:tc>
                  <a:txBody>
                    <a:bodyPr/>
                    <a:lstStyle/>
                    <a:p>
                      <a:pPr algn="l"/>
                      <a:endParaRPr lang="en-US" sz="1200">
                        <a:solidFill>
                          <a:schemeClr val="accent6">
                            <a:lumMod val="75000"/>
                          </a:schemeClr>
                        </a:solidFill>
                        <a:latin typeface="+mn-lt"/>
                      </a:endParaRPr>
                    </a:p>
                  </a:txBody>
                  <a:tcPr/>
                </a:tc>
                <a:extLst>
                  <a:ext uri="{0D108BD9-81ED-4DB2-BD59-A6C34878D82A}">
                    <a16:rowId xmlns:a16="http://schemas.microsoft.com/office/drawing/2014/main" val="805615591"/>
                  </a:ext>
                </a:extLst>
              </a:tr>
              <a:tr h="266993">
                <a:tc>
                  <a:txBody>
                    <a:bodyPr/>
                    <a:lstStyle/>
                    <a:p>
                      <a:pPr algn="l" fontAlgn="b"/>
                      <a:r>
                        <a:rPr lang="en-US" sz="1200" b="0" i="0" u="none" strike="noStrike">
                          <a:solidFill>
                            <a:srgbClr val="000000"/>
                          </a:solidFill>
                          <a:effectLst/>
                          <a:latin typeface="+mn-lt"/>
                        </a:rPr>
                        <a:t>NLDAS</a:t>
                      </a:r>
                    </a:p>
                  </a:txBody>
                  <a:tcPr marL="0" marR="9525" marT="9525" marB="0"/>
                </a:tc>
                <a:tc>
                  <a:txBody>
                    <a:bodyPr/>
                    <a:lstStyle/>
                    <a:p>
                      <a:pPr algn="l" fontAlgn="b"/>
                      <a:r>
                        <a:rPr lang="en-US" sz="1200" b="0" i="0" u="none" strike="noStrike">
                          <a:solidFill>
                            <a:srgbClr val="000000"/>
                          </a:solidFill>
                          <a:effectLst/>
                          <a:latin typeface="+mn-lt"/>
                        </a:rPr>
                        <a:t>Harmonized World Soil  Database</a:t>
                      </a:r>
                    </a:p>
                  </a:txBody>
                  <a:tcPr marL="9525" marR="9525" marT="9525" marB="0"/>
                </a:tc>
                <a:tc>
                  <a:txBody>
                    <a:bodyPr/>
                    <a:lstStyle/>
                    <a:p>
                      <a:pPr algn="l" fontAlgn="b"/>
                      <a:r>
                        <a:rPr lang="en-US" sz="1200" b="0" i="0" u="none" strike="noStrike">
                          <a:solidFill>
                            <a:srgbClr val="000000"/>
                          </a:solidFill>
                          <a:effectLst/>
                          <a:latin typeface="+mn-lt"/>
                        </a:rPr>
                        <a:t>GLEAM</a:t>
                      </a:r>
                    </a:p>
                  </a:txBody>
                  <a:tcPr marL="9525" marR="9525" marT="9525" marB="0"/>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b="1">
                          <a:solidFill>
                            <a:schemeClr val="accent6">
                              <a:lumMod val="75000"/>
                            </a:schemeClr>
                          </a:solidFill>
                          <a:latin typeface="+mn-lt"/>
                          <a:hlinkClick r:id="rId11">
                            <a:extLst>
                              <a:ext uri="{A12FA001-AC4F-418D-AE19-62706E023703}">
                                <ahyp:hlinkClr xmlns:ahyp="http://schemas.microsoft.com/office/drawing/2018/hyperlinkcolor" val="tx"/>
                              </a:ext>
                            </a:extLst>
                          </a:hlinkClick>
                        </a:rPr>
                        <a:t>USGS Combined Wildland Fire Dataset </a:t>
                      </a:r>
                      <a:endParaRPr lang="en-US" sz="1200" b="1">
                        <a:solidFill>
                          <a:schemeClr val="accent6">
                            <a:lumMod val="75000"/>
                          </a:schemeClr>
                        </a:solidFill>
                        <a:latin typeface="+mn-lt"/>
                      </a:endParaRPr>
                    </a:p>
                  </a:txBody>
                  <a:tcPr marL="9525" marR="9525" marT="9525" marB="0"/>
                </a:tc>
                <a:tc>
                  <a:txBody>
                    <a:bodyPr/>
                    <a:lstStyle/>
                    <a:p>
                      <a:pPr algn="l"/>
                      <a:endParaRPr lang="en-US" sz="1200">
                        <a:latin typeface="+mn-lt"/>
                      </a:endParaRPr>
                    </a:p>
                  </a:txBody>
                  <a:tcPr/>
                </a:tc>
                <a:extLst>
                  <a:ext uri="{0D108BD9-81ED-4DB2-BD59-A6C34878D82A}">
                    <a16:rowId xmlns:a16="http://schemas.microsoft.com/office/drawing/2014/main" val="1229151515"/>
                  </a:ext>
                </a:extLst>
              </a:tr>
              <a:tr h="266993">
                <a:tc>
                  <a:txBody>
                    <a:bodyPr/>
                    <a:lstStyle/>
                    <a:p>
                      <a:pPr algn="l" fontAlgn="b"/>
                      <a:r>
                        <a:rPr lang="en-US" sz="1200" b="1" i="0" u="none" strike="noStrike">
                          <a:solidFill>
                            <a:schemeClr val="accent6">
                              <a:lumMod val="76000"/>
                            </a:schemeClr>
                          </a:solidFill>
                          <a:effectLst/>
                          <a:latin typeface="+mn-lt"/>
                          <a:hlinkClick r:id="rId12">
                            <a:extLst>
                              <a:ext uri="{A12FA001-AC4F-418D-AE19-62706E023703}">
                                <ahyp:hlinkClr xmlns:ahyp="http://schemas.microsoft.com/office/drawing/2018/hyperlinkcolor" val="tx"/>
                              </a:ext>
                            </a:extLst>
                          </a:hlinkClick>
                        </a:rPr>
                        <a:t>Livneh</a:t>
                      </a:r>
                      <a:r>
                        <a:rPr lang="en-US" sz="1200" b="1" i="0" u="none" strike="noStrike">
                          <a:solidFill>
                            <a:schemeClr val="accent6">
                              <a:lumMod val="76000"/>
                            </a:schemeClr>
                          </a:solidFill>
                          <a:effectLst/>
                          <a:latin typeface="+mn-lt"/>
                        </a:rPr>
                        <a:t> (1915-1981)</a:t>
                      </a:r>
                    </a:p>
                  </a:txBody>
                  <a:tcPr marL="0" marR="9525" marT="9525" marB="0"/>
                </a:tc>
                <a:tc>
                  <a:txBody>
                    <a:bodyPr/>
                    <a:lstStyle/>
                    <a:p>
                      <a:pPr algn="l" fontAlgn="b"/>
                      <a:endParaRPr lang="en-US" sz="1200" b="0" i="0" u="none" strike="noStrike">
                        <a:solidFill>
                          <a:srgbClr val="000000"/>
                        </a:solidFill>
                        <a:effectLst/>
                        <a:latin typeface="+mn-lt"/>
                      </a:endParaRPr>
                    </a:p>
                  </a:txBody>
                  <a:tcPr marL="9525" marR="9525" marT="9525" marB="0"/>
                </a:tc>
                <a:tc>
                  <a:txBody>
                    <a:bodyPr/>
                    <a:lstStyle/>
                    <a:p>
                      <a:pPr algn="l" fontAlgn="b"/>
                      <a:r>
                        <a:rPr lang="en-US" sz="1200" b="0" i="0" u="none" strike="noStrike">
                          <a:solidFill>
                            <a:srgbClr val="000000"/>
                          </a:solidFill>
                          <a:effectLst/>
                          <a:latin typeface="+mn-lt"/>
                        </a:rPr>
                        <a:t>SMAP</a:t>
                      </a:r>
                    </a:p>
                  </a:txBody>
                  <a:tcPr marL="9525" marR="9525" marT="9525" marB="0"/>
                </a:tc>
                <a:tc>
                  <a:txBody>
                    <a:bodyPr/>
                    <a:lstStyle/>
                    <a:p>
                      <a:pPr algn="l" fontAlgn="b"/>
                      <a:r>
                        <a:rPr lang="en-US" sz="1200" b="1" i="0" u="none" strike="noStrike">
                          <a:solidFill>
                            <a:schemeClr val="accent6">
                              <a:lumMod val="75000"/>
                            </a:schemeClr>
                          </a:solidFill>
                          <a:effectLst/>
                          <a:latin typeface="+mn-lt"/>
                          <a:hlinkClick r:id="rId13">
                            <a:extLst>
                              <a:ext uri="{A12FA001-AC4F-418D-AE19-62706E023703}">
                                <ahyp:hlinkClr xmlns:ahyp="http://schemas.microsoft.com/office/drawing/2018/hyperlinkcolor" val="tx"/>
                              </a:ext>
                            </a:extLst>
                          </a:hlinkClick>
                        </a:rPr>
                        <a:t>NASA RECOVER</a:t>
                      </a:r>
                      <a:endParaRPr lang="en-US" sz="1200" b="1" i="0" u="none" strike="noStrike">
                        <a:solidFill>
                          <a:schemeClr val="accent6">
                            <a:lumMod val="75000"/>
                          </a:schemeClr>
                        </a:solidFill>
                        <a:effectLst/>
                        <a:latin typeface="+mn-lt"/>
                      </a:endParaRPr>
                    </a:p>
                  </a:txBody>
                  <a:tcPr marL="9525" marR="9525" marT="9525" marB="0"/>
                </a:tc>
                <a:tc>
                  <a:txBody>
                    <a:bodyPr/>
                    <a:lstStyle/>
                    <a:p>
                      <a:pPr algn="l"/>
                      <a:endParaRPr lang="en-US" sz="1200">
                        <a:latin typeface="+mn-lt"/>
                      </a:endParaRPr>
                    </a:p>
                  </a:txBody>
                  <a:tcPr/>
                </a:tc>
                <a:extLst>
                  <a:ext uri="{0D108BD9-81ED-4DB2-BD59-A6C34878D82A}">
                    <a16:rowId xmlns:a16="http://schemas.microsoft.com/office/drawing/2014/main" val="3922752518"/>
                  </a:ext>
                </a:extLst>
              </a:tr>
              <a:tr h="0">
                <a:tc>
                  <a:txBody>
                    <a:bodyPr/>
                    <a:lstStyle/>
                    <a:p>
                      <a:pPr algn="l" fontAlgn="b"/>
                      <a:r>
                        <a:rPr lang="en-US" sz="1200" b="0" i="0" u="none" strike="noStrike">
                          <a:solidFill>
                            <a:srgbClr val="000000"/>
                          </a:solidFill>
                          <a:effectLst/>
                          <a:latin typeface="+mn-lt"/>
                        </a:rPr>
                        <a:t>NCEP NARR</a:t>
                      </a:r>
                    </a:p>
                  </a:txBody>
                  <a:tcPr marL="0" marR="9525" marT="9525" marB="0"/>
                </a:tc>
                <a:tc>
                  <a:txBody>
                    <a:bodyPr/>
                    <a:lstStyle/>
                    <a:p>
                      <a:pPr algn="l" fontAlgn="b"/>
                      <a:endParaRPr lang="en-US" sz="1200" b="0" i="0" u="none" strike="noStrike">
                        <a:solidFill>
                          <a:srgbClr val="000000"/>
                        </a:solidFill>
                        <a:effectLst/>
                        <a:latin typeface="+mn-lt"/>
                      </a:endParaRPr>
                    </a:p>
                  </a:txBody>
                  <a:tcPr marL="9525" marR="9525" marT="9525" marB="0"/>
                </a:tc>
                <a:tc>
                  <a:txBody>
                    <a:bodyPr/>
                    <a:lstStyle/>
                    <a:p>
                      <a:pPr algn="l" fontAlgn="b"/>
                      <a:r>
                        <a:rPr lang="en-US" sz="1200" b="0" i="0" u="none" strike="noStrike">
                          <a:solidFill>
                            <a:srgbClr val="000000"/>
                          </a:solidFill>
                          <a:effectLst/>
                          <a:latin typeface="+mn-lt"/>
                        </a:rPr>
                        <a:t>MERRA-2</a:t>
                      </a:r>
                    </a:p>
                  </a:txBody>
                  <a:tcPr marL="9525" marR="9525" marT="9525" marB="0"/>
                </a:tc>
                <a:tc>
                  <a:txBody>
                    <a:bodyPr/>
                    <a:lstStyle/>
                    <a:p>
                      <a:pPr algn="l" fontAlgn="b"/>
                      <a:r>
                        <a:rPr lang="en-US" sz="1200" b="0" i="0" u="none" strike="noStrike">
                          <a:solidFill>
                            <a:srgbClr val="000000"/>
                          </a:solidFill>
                          <a:effectLst/>
                          <a:latin typeface="+mn-lt"/>
                        </a:rPr>
                        <a:t>Canadian National Fire Database</a:t>
                      </a:r>
                    </a:p>
                  </a:txBody>
                  <a:tcPr marL="9525" marR="9525" marT="9525" marB="0"/>
                </a:tc>
                <a:tc>
                  <a:txBody>
                    <a:bodyPr/>
                    <a:lstStyle/>
                    <a:p>
                      <a:pPr algn="l"/>
                      <a:endParaRPr lang="en-US" sz="1200">
                        <a:latin typeface="+mn-lt"/>
                      </a:endParaRPr>
                    </a:p>
                  </a:txBody>
                  <a:tcPr/>
                </a:tc>
                <a:extLst>
                  <a:ext uri="{0D108BD9-81ED-4DB2-BD59-A6C34878D82A}">
                    <a16:rowId xmlns:a16="http://schemas.microsoft.com/office/drawing/2014/main" val="2326448232"/>
                  </a:ext>
                </a:extLst>
              </a:tr>
              <a:tr h="266993">
                <a:tc>
                  <a:txBody>
                    <a:bodyPr/>
                    <a:lstStyle/>
                    <a:p>
                      <a:pPr algn="l" fontAlgn="b"/>
                      <a:endParaRPr lang="en-US" sz="1200" b="0" i="0" u="none" strike="noStrike">
                        <a:solidFill>
                          <a:srgbClr val="000000"/>
                        </a:solidFill>
                        <a:effectLst/>
                        <a:latin typeface="+mn-lt"/>
                      </a:endParaRPr>
                    </a:p>
                  </a:txBody>
                  <a:tcPr marL="9525" marR="9525" marT="9525" marB="0"/>
                </a:tc>
                <a:tc>
                  <a:txBody>
                    <a:bodyPr/>
                    <a:lstStyle/>
                    <a:p>
                      <a:pPr algn="l" fontAlgn="b"/>
                      <a:endParaRPr lang="en-US" sz="1200" b="0" i="0" u="none" strike="noStrike">
                        <a:solidFill>
                          <a:srgbClr val="000000"/>
                        </a:solidFill>
                        <a:effectLst/>
                        <a:latin typeface="+mn-lt"/>
                      </a:endParaRPr>
                    </a:p>
                  </a:txBody>
                  <a:tcPr marL="9525" marR="9525" marT="9525" marB="0"/>
                </a:tc>
                <a:tc>
                  <a:txBody>
                    <a:bodyPr/>
                    <a:lstStyle/>
                    <a:p>
                      <a:pPr algn="l" fontAlgn="b"/>
                      <a:r>
                        <a:rPr lang="en-US" sz="1200" b="0" i="0" u="none" strike="noStrike">
                          <a:solidFill>
                            <a:srgbClr val="000000"/>
                          </a:solidFill>
                          <a:effectLst/>
                          <a:latin typeface="+mn-lt"/>
                        </a:rPr>
                        <a:t>Climate Prediction Center global monthly soil moisture dataset</a:t>
                      </a:r>
                    </a:p>
                  </a:txBody>
                  <a:tcPr marL="9525" marR="9525" marT="9525" marB="0"/>
                </a:tc>
                <a:tc>
                  <a:txBody>
                    <a:bodyPr/>
                    <a:lstStyle/>
                    <a:p>
                      <a:pPr algn="l" fontAlgn="b"/>
                      <a:r>
                        <a:rPr lang="en-US" sz="1200" b="0" i="0" u="none" strike="noStrike">
                          <a:solidFill>
                            <a:srgbClr val="000000"/>
                          </a:solidFill>
                          <a:effectLst/>
                          <a:latin typeface="+mn-lt"/>
                        </a:rPr>
                        <a:t>National Riparian Areas Base Map</a:t>
                      </a:r>
                    </a:p>
                  </a:txBody>
                  <a:tcPr marL="9525" marR="9525" marT="9525" marB="0"/>
                </a:tc>
                <a:tc>
                  <a:txBody>
                    <a:bodyPr/>
                    <a:lstStyle/>
                    <a:p>
                      <a:pPr algn="l"/>
                      <a:endParaRPr lang="en-US" sz="1200">
                        <a:latin typeface="+mn-lt"/>
                      </a:endParaRPr>
                    </a:p>
                  </a:txBody>
                  <a:tcPr/>
                </a:tc>
                <a:extLst>
                  <a:ext uri="{0D108BD9-81ED-4DB2-BD59-A6C34878D82A}">
                    <a16:rowId xmlns:a16="http://schemas.microsoft.com/office/drawing/2014/main" val="426599909"/>
                  </a:ext>
                </a:extLst>
              </a:tr>
              <a:tr h="266993">
                <a:tc>
                  <a:txBody>
                    <a:bodyPr/>
                    <a:lstStyle/>
                    <a:p>
                      <a:pPr algn="l" fontAlgn="b"/>
                      <a:endParaRPr lang="en-US" sz="1200" b="0" i="0" u="none" strike="noStrike">
                        <a:solidFill>
                          <a:srgbClr val="000000"/>
                        </a:solidFill>
                        <a:effectLst/>
                        <a:latin typeface="+mn-lt"/>
                      </a:endParaRPr>
                    </a:p>
                  </a:txBody>
                  <a:tcPr marL="9525" marR="9525" marT="9525" marB="0"/>
                </a:tc>
                <a:tc>
                  <a:txBody>
                    <a:bodyPr/>
                    <a:lstStyle/>
                    <a:p>
                      <a:pPr algn="l" fontAlgn="b"/>
                      <a:endParaRPr lang="en-US" sz="1200" b="0" i="0" u="none" strike="noStrike">
                        <a:solidFill>
                          <a:srgbClr val="000000"/>
                        </a:solidFill>
                        <a:effectLst/>
                        <a:latin typeface="+mn-lt"/>
                      </a:endParaRPr>
                    </a:p>
                  </a:txBody>
                  <a:tcPr marL="9525" marR="9525" marT="9525" marB="0"/>
                </a:tc>
                <a:tc>
                  <a:txBody>
                    <a:bodyPr/>
                    <a:lstStyle/>
                    <a:p>
                      <a:pPr algn="l" fontAlgn="b"/>
                      <a:r>
                        <a:rPr lang="en-US" sz="1200" b="0" i="0" u="none" strike="noStrike">
                          <a:solidFill>
                            <a:srgbClr val="000000"/>
                          </a:solidFill>
                          <a:effectLst/>
                          <a:latin typeface="+mn-lt"/>
                        </a:rPr>
                        <a:t>ECMWF</a:t>
                      </a:r>
                    </a:p>
                  </a:txBody>
                  <a:tcPr marL="9525" marR="9525" marT="9525" marB="0"/>
                </a:tc>
                <a:tc>
                  <a:txBody>
                    <a:bodyPr/>
                    <a:lstStyle/>
                    <a:p>
                      <a:pPr algn="l"/>
                      <a:endParaRPr lang="en-US" sz="1200">
                        <a:latin typeface="+mn-lt"/>
                      </a:endParaRPr>
                    </a:p>
                  </a:txBody>
                  <a:tcPr/>
                </a:tc>
                <a:tc>
                  <a:txBody>
                    <a:bodyPr/>
                    <a:lstStyle/>
                    <a:p>
                      <a:pPr algn="l"/>
                      <a:endParaRPr lang="en-US" sz="1200">
                        <a:latin typeface="+mn-lt"/>
                      </a:endParaRPr>
                    </a:p>
                  </a:txBody>
                  <a:tcPr/>
                </a:tc>
                <a:extLst>
                  <a:ext uri="{0D108BD9-81ED-4DB2-BD59-A6C34878D82A}">
                    <a16:rowId xmlns:a16="http://schemas.microsoft.com/office/drawing/2014/main" val="2741583115"/>
                  </a:ext>
                </a:extLst>
              </a:tr>
              <a:tr h="444988">
                <a:tc>
                  <a:txBody>
                    <a:bodyPr/>
                    <a:lstStyle/>
                    <a:p>
                      <a:pPr algn="l" fontAlgn="b"/>
                      <a:endParaRPr lang="en-US" sz="1200" b="0" i="0" u="none" strike="noStrike">
                        <a:solidFill>
                          <a:srgbClr val="000000"/>
                        </a:solidFill>
                        <a:effectLst/>
                        <a:latin typeface="+mn-lt"/>
                      </a:endParaRPr>
                    </a:p>
                  </a:txBody>
                  <a:tcPr marL="9525" marR="9525" marT="9525" marB="0"/>
                </a:tc>
                <a:tc>
                  <a:txBody>
                    <a:bodyPr/>
                    <a:lstStyle/>
                    <a:p>
                      <a:pPr algn="l"/>
                      <a:endParaRPr lang="en-US" sz="1200">
                        <a:latin typeface="+mn-lt"/>
                      </a:endParaRPr>
                    </a:p>
                  </a:txBody>
                  <a:tcPr/>
                </a:tc>
                <a:tc>
                  <a:txBody>
                    <a:bodyPr/>
                    <a:lstStyle/>
                    <a:p>
                      <a:pPr algn="l" fontAlgn="b"/>
                      <a:r>
                        <a:rPr lang="en-US" sz="1200" b="0" i="0" u="none" strike="noStrike">
                          <a:solidFill>
                            <a:schemeClr val="accent6">
                              <a:lumMod val="75000"/>
                            </a:schemeClr>
                          </a:solidFill>
                          <a:effectLst/>
                          <a:latin typeface="+mn-lt"/>
                        </a:rPr>
                        <a:t> </a:t>
                      </a:r>
                      <a:r>
                        <a:rPr lang="en-US" sz="1200" b="1" i="0" u="none" strike="noStrike">
                          <a:solidFill>
                            <a:schemeClr val="accent6">
                              <a:lumMod val="75000"/>
                            </a:schemeClr>
                          </a:solidFill>
                          <a:effectLst/>
                          <a:latin typeface="+mn-lt"/>
                          <a:hlinkClick r:id="rId14">
                            <a:extLst>
                              <a:ext uri="{A12FA001-AC4F-418D-AE19-62706E023703}">
                                <ahyp:hlinkClr xmlns:ahyp="http://schemas.microsoft.com/office/drawing/2018/hyperlinkcolor" val="tx"/>
                              </a:ext>
                            </a:extLst>
                          </a:hlinkClick>
                        </a:rPr>
                        <a:t>ERA5-Land</a:t>
                      </a:r>
                      <a:endParaRPr lang="en-US" sz="1200" b="1" i="0" u="none" strike="noStrike">
                        <a:solidFill>
                          <a:schemeClr val="accent6">
                            <a:lumMod val="75000"/>
                          </a:schemeClr>
                        </a:solidFill>
                        <a:effectLst/>
                        <a:latin typeface="+mn-lt"/>
                      </a:endParaRPr>
                    </a:p>
                  </a:txBody>
                  <a:tcPr marL="9525" marR="9525" marT="9525" marB="0"/>
                </a:tc>
                <a:tc>
                  <a:txBody>
                    <a:bodyPr/>
                    <a:lstStyle/>
                    <a:p>
                      <a:pPr algn="l"/>
                      <a:endParaRPr lang="en-US" sz="1200">
                        <a:latin typeface="+mn-lt"/>
                      </a:endParaRPr>
                    </a:p>
                  </a:txBody>
                  <a:tcPr/>
                </a:tc>
                <a:tc>
                  <a:txBody>
                    <a:bodyPr/>
                    <a:lstStyle/>
                    <a:p>
                      <a:pPr algn="l"/>
                      <a:endParaRPr lang="en-US" sz="1200">
                        <a:latin typeface="+mn-lt"/>
                      </a:endParaRPr>
                    </a:p>
                  </a:txBody>
                  <a:tcPr/>
                </a:tc>
                <a:extLst>
                  <a:ext uri="{0D108BD9-81ED-4DB2-BD59-A6C34878D82A}">
                    <a16:rowId xmlns:a16="http://schemas.microsoft.com/office/drawing/2014/main" val="46938717"/>
                  </a:ext>
                </a:extLst>
              </a:tr>
              <a:tr h="266993">
                <a:tc>
                  <a:txBody>
                    <a:bodyPr/>
                    <a:lstStyle/>
                    <a:p>
                      <a:pPr algn="l" fontAlgn="b"/>
                      <a:endParaRPr lang="en-US" sz="1200" b="0" i="0" u="none" strike="noStrike">
                        <a:solidFill>
                          <a:srgbClr val="000000"/>
                        </a:solidFill>
                        <a:effectLst/>
                        <a:latin typeface="+mn-lt"/>
                      </a:endParaRPr>
                    </a:p>
                  </a:txBody>
                  <a:tcPr marL="9525" marR="9525" marT="9525" marB="0"/>
                </a:tc>
                <a:tc>
                  <a:txBody>
                    <a:bodyPr/>
                    <a:lstStyle/>
                    <a:p>
                      <a:pPr algn="l"/>
                      <a:endParaRPr lang="en-US" sz="1200">
                        <a:latin typeface="+mn-lt"/>
                      </a:endParaRPr>
                    </a:p>
                  </a:txBody>
                  <a:tcPr/>
                </a:tc>
                <a:tc>
                  <a:txBody>
                    <a:bodyPr/>
                    <a:lstStyle/>
                    <a:p>
                      <a:pPr algn="l" fontAlgn="b"/>
                      <a:r>
                        <a:rPr lang="en-US" sz="1200" b="0" i="0" u="none" strike="noStrike">
                          <a:solidFill>
                            <a:srgbClr val="000000"/>
                          </a:solidFill>
                          <a:effectLst/>
                          <a:latin typeface="+mn-lt"/>
                        </a:rPr>
                        <a:t> ERA-Interim Land Reanalysis</a:t>
                      </a:r>
                    </a:p>
                  </a:txBody>
                  <a:tcPr marL="9525" marR="9525" marT="9525" marB="0"/>
                </a:tc>
                <a:tc>
                  <a:txBody>
                    <a:bodyPr/>
                    <a:lstStyle/>
                    <a:p>
                      <a:pPr algn="l"/>
                      <a:endParaRPr lang="en-US" sz="1200">
                        <a:latin typeface="+mn-lt"/>
                      </a:endParaRPr>
                    </a:p>
                  </a:txBody>
                  <a:tcPr/>
                </a:tc>
                <a:tc>
                  <a:txBody>
                    <a:bodyPr/>
                    <a:lstStyle/>
                    <a:p>
                      <a:pPr algn="l"/>
                      <a:endParaRPr lang="en-US" sz="1200">
                        <a:latin typeface="+mn-lt"/>
                      </a:endParaRPr>
                    </a:p>
                  </a:txBody>
                  <a:tcPr/>
                </a:tc>
                <a:extLst>
                  <a:ext uri="{0D108BD9-81ED-4DB2-BD59-A6C34878D82A}">
                    <a16:rowId xmlns:a16="http://schemas.microsoft.com/office/drawing/2014/main" val="484516735"/>
                  </a:ext>
                </a:extLst>
              </a:tr>
              <a:tr h="266993">
                <a:tc>
                  <a:txBody>
                    <a:bodyPr/>
                    <a:lstStyle/>
                    <a:p>
                      <a:pPr algn="l"/>
                      <a:endParaRPr lang="en-US" sz="1200">
                        <a:latin typeface="+mn-lt"/>
                      </a:endParaRPr>
                    </a:p>
                  </a:txBody>
                  <a:tcPr/>
                </a:tc>
                <a:tc>
                  <a:txBody>
                    <a:bodyPr/>
                    <a:lstStyle/>
                    <a:p>
                      <a:pPr algn="l"/>
                      <a:endParaRPr lang="en-US" sz="1200">
                        <a:latin typeface="+mn-lt"/>
                      </a:endParaRPr>
                    </a:p>
                  </a:txBody>
                  <a:tcPr/>
                </a:tc>
                <a:tc>
                  <a:txBody>
                    <a:bodyPr/>
                    <a:lstStyle/>
                    <a:p>
                      <a:pPr algn="l" fontAlgn="b"/>
                      <a:r>
                        <a:rPr lang="en-US" sz="1200" b="0" i="0" u="none" strike="noStrike">
                          <a:solidFill>
                            <a:srgbClr val="000000"/>
                          </a:solidFill>
                          <a:effectLst/>
                          <a:latin typeface="+mn-lt"/>
                        </a:rPr>
                        <a:t>Monthly Water Balance Model Soil Moisture dataset</a:t>
                      </a:r>
                    </a:p>
                  </a:txBody>
                  <a:tcPr marL="9525" marR="9525" marT="9525" marB="0"/>
                </a:tc>
                <a:tc>
                  <a:txBody>
                    <a:bodyPr/>
                    <a:lstStyle/>
                    <a:p>
                      <a:pPr algn="l"/>
                      <a:endParaRPr lang="en-US" sz="1200">
                        <a:latin typeface="+mn-lt"/>
                      </a:endParaRPr>
                    </a:p>
                  </a:txBody>
                  <a:tcPr/>
                </a:tc>
                <a:tc>
                  <a:txBody>
                    <a:bodyPr/>
                    <a:lstStyle/>
                    <a:p>
                      <a:pPr algn="l"/>
                      <a:endParaRPr lang="en-US" sz="1200" dirty="0">
                        <a:latin typeface="+mn-lt"/>
                      </a:endParaRPr>
                    </a:p>
                  </a:txBody>
                  <a:tcPr/>
                </a:tc>
                <a:extLst>
                  <a:ext uri="{0D108BD9-81ED-4DB2-BD59-A6C34878D82A}">
                    <a16:rowId xmlns:a16="http://schemas.microsoft.com/office/drawing/2014/main" val="2466108718"/>
                  </a:ext>
                </a:extLst>
              </a:tr>
            </a:tbl>
          </a:graphicData>
        </a:graphic>
      </p:graphicFrame>
      <p:sp>
        <p:nvSpPr>
          <p:cNvPr id="6" name="TextBox 5">
            <a:extLst>
              <a:ext uri="{FF2B5EF4-FFF2-40B4-BE49-F238E27FC236}">
                <a16:creationId xmlns:a16="http://schemas.microsoft.com/office/drawing/2014/main" id="{606603B9-114F-DE22-9B6C-34861AB0EFBE}"/>
              </a:ext>
            </a:extLst>
          </p:cNvPr>
          <p:cNvSpPr txBox="1"/>
          <p:nvPr/>
        </p:nvSpPr>
        <p:spPr>
          <a:xfrm>
            <a:off x="744154" y="1725064"/>
            <a:ext cx="7028246" cy="369332"/>
          </a:xfrm>
          <a:prstGeom prst="rect">
            <a:avLst/>
          </a:prstGeom>
          <a:noFill/>
        </p:spPr>
        <p:txBody>
          <a:bodyPr wrap="square" lIns="91440" tIns="45720" rIns="91440" bIns="45720" rtlCol="0" anchor="t">
            <a:spAutoFit/>
          </a:bodyPr>
          <a:lstStyle/>
          <a:p>
            <a:r>
              <a:rPr lang="en-US"/>
              <a:t>Land surface data considered and selected (green/bolded) for use</a:t>
            </a:r>
          </a:p>
        </p:txBody>
      </p:sp>
    </p:spTree>
    <p:extLst>
      <p:ext uri="{BB962C8B-B14F-4D97-AF65-F5344CB8AC3E}">
        <p14:creationId xmlns:p14="http://schemas.microsoft.com/office/powerpoint/2010/main" val="5839580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F8A129DC94A09489C16F8454BEAE7D1" ma:contentTypeVersion="15" ma:contentTypeDescription="Create a new document." ma:contentTypeScope="" ma:versionID="d19737f86868b8ebddb7ee7270e9eab5">
  <xsd:schema xmlns:xsd="http://www.w3.org/2001/XMLSchema" xmlns:xs="http://www.w3.org/2001/XMLSchema" xmlns:p="http://schemas.microsoft.com/office/2006/metadata/properties" xmlns:ns3="5566c0c8-0bf2-4b63-89d5-5bae1aba6c0d" xmlns:ns4="2b0942e8-a4ae-4c49-b156-bbc5c698ea55" targetNamespace="http://schemas.microsoft.com/office/2006/metadata/properties" ma:root="true" ma:fieldsID="6fd05e2a27ddde8f8e4862077b5fbbf0" ns3:_="" ns4:_="">
    <xsd:import namespace="5566c0c8-0bf2-4b63-89d5-5bae1aba6c0d"/>
    <xsd:import namespace="2b0942e8-a4ae-4c49-b156-bbc5c698ea55"/>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_activity" minOccurs="0"/>
                <xsd:element ref="ns3:MediaServiceDateTaken" minOccurs="0"/>
                <xsd:element ref="ns3:MediaServiceObjectDetectorVersions" minOccurs="0"/>
                <xsd:element ref="ns4:SharedWithUsers" minOccurs="0"/>
                <xsd:element ref="ns4:SharedWithDetails" minOccurs="0"/>
                <xsd:element ref="ns4:SharingHintHash" minOccurs="0"/>
                <xsd:element ref="ns3:MediaServiceSystemTags" minOccurs="0"/>
                <xsd:element ref="ns3:MediaLengthInSecond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66c0c8-0bf2-4b63-89d5-5bae1aba6c0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_activity" ma:index="14" nillable="true" ma:displayName="_activity" ma:hidden="true" ma:internalName="_activity">
      <xsd:simpleType>
        <xsd:restriction base="dms:Note"/>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ystemTags" ma:index="20" nillable="true" ma:displayName="MediaServiceSystemTags" ma:hidden="true" ma:internalName="MediaServiceSystemTag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b0942e8-a4ae-4c49-b156-bbc5c698ea55"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5566c0c8-0bf2-4b63-89d5-5bae1aba6c0d" xsi:nil="true"/>
  </documentManagement>
</p:properties>
</file>

<file path=customXml/itemProps1.xml><?xml version="1.0" encoding="utf-8"?>
<ds:datastoreItem xmlns:ds="http://schemas.openxmlformats.org/officeDocument/2006/customXml" ds:itemID="{3694ED4C-EE47-4D84-A828-FA065E456070}">
  <ds:schemaRefs>
    <ds:schemaRef ds:uri="http://schemas.microsoft.com/sharepoint/v3/contenttype/forms"/>
  </ds:schemaRefs>
</ds:datastoreItem>
</file>

<file path=customXml/itemProps2.xml><?xml version="1.0" encoding="utf-8"?>
<ds:datastoreItem xmlns:ds="http://schemas.openxmlformats.org/officeDocument/2006/customXml" ds:itemID="{5C68473C-AF50-4C42-B8F6-750ACEF32D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66c0c8-0bf2-4b63-89d5-5bae1aba6c0d"/>
    <ds:schemaRef ds:uri="2b0942e8-a4ae-4c49-b156-bbc5c698ea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42063F9-20F5-485E-8551-F34145E9AE92}">
  <ds:schemaRefs>
    <ds:schemaRef ds:uri="5566c0c8-0bf2-4b63-89d5-5bae1aba6c0d"/>
    <ds:schemaRef ds:uri="2b0942e8-a4ae-4c49-b156-bbc5c698ea55"/>
    <ds:schemaRef ds:uri="http://purl.org/dc/term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2155</Words>
  <Application>Microsoft Office PowerPoint</Application>
  <PresentationFormat>Widescreen</PresentationFormat>
  <Paragraphs>444</Paragraphs>
  <Slides>40</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Aptos</vt:lpstr>
      <vt:lpstr>Aptos SemiBold</vt:lpstr>
      <vt:lpstr>Arial</vt:lpstr>
      <vt:lpstr>Calibri</vt:lpstr>
      <vt:lpstr>Calibri Light</vt:lpstr>
      <vt:lpstr>Segoe UI</vt:lpstr>
      <vt:lpstr>Wingdings</vt:lpstr>
      <vt:lpstr>Office Theme</vt:lpstr>
      <vt:lpstr>Flood Frequency Analysis and Flood Typing: An Interagency Collaborative Approach for Mixed Populations</vt:lpstr>
      <vt:lpstr>Outline</vt:lpstr>
      <vt:lpstr>Why do we care?</vt:lpstr>
      <vt:lpstr>What’s taken so long?</vt:lpstr>
      <vt:lpstr>Interagency work unit goals</vt:lpstr>
      <vt:lpstr>Interagency work unit collaborators</vt:lpstr>
      <vt:lpstr>Previous years’ efforts</vt:lpstr>
      <vt:lpstr>Data wrangling </vt:lpstr>
      <vt:lpstr>Dataset selection</vt:lpstr>
      <vt:lpstr>Dataset selection</vt:lpstr>
      <vt:lpstr>Dataset selection</vt:lpstr>
      <vt:lpstr>Validation of gridded precipitation data</vt:lpstr>
      <vt:lpstr>Validation of gridded precipitation data</vt:lpstr>
      <vt:lpstr>Data pipelines for “model-ready” data</vt:lpstr>
      <vt:lpstr>Weather typing dashboard: Motivation</vt:lpstr>
      <vt:lpstr>Weather typing dashboard: Data flow</vt:lpstr>
      <vt:lpstr>Weather typing dashboard: Collaboration</vt:lpstr>
      <vt:lpstr>Manual flood typing</vt:lpstr>
      <vt:lpstr>Manual flood typing</vt:lpstr>
      <vt:lpstr>Weather typing</vt:lpstr>
      <vt:lpstr>Weather typing approaches</vt:lpstr>
      <vt:lpstr>Weather typing task force</vt:lpstr>
      <vt:lpstr>Analyst-driven weather typing</vt:lpstr>
      <vt:lpstr>Data-driven weather typing</vt:lpstr>
      <vt:lpstr>Goldilocks approach</vt:lpstr>
      <vt:lpstr>Manual flood typing</vt:lpstr>
      <vt:lpstr>Manual and semi-automated flood typing</vt:lpstr>
      <vt:lpstr>PowerPoint Presentation</vt:lpstr>
      <vt:lpstr>PowerPoint Presentation</vt:lpstr>
      <vt:lpstr>Evaluate candidate mixed-distribution models</vt:lpstr>
      <vt:lpstr>Evaluate candidate mixed-distribution models</vt:lpstr>
      <vt:lpstr>Future years' efforts</vt:lpstr>
      <vt:lpstr>Questions?</vt:lpstr>
      <vt:lpstr>PowerPoint Presentation</vt:lpstr>
      <vt:lpstr>PowerPoint Presentation</vt:lpstr>
      <vt:lpstr>PowerPoint Presentation</vt:lpstr>
      <vt:lpstr>PowerPoint Presentation</vt:lpstr>
      <vt:lpstr>PowerPoint Presentation</vt:lpstr>
      <vt:lpstr>PowerPoint Presentation</vt:lpstr>
      <vt:lpstr>Data wrangling and validation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2024-10-09T16:54:34Z</dcterms:created>
  <dcterms:modified xsi:type="dcterms:W3CDTF">2024-10-09T16:58:54Z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0x010100CF8A129DC94A09489C16F8454BEAE7D1</vt:lpwstr>
  </property>
</Properties>
</file>