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258" r:id="rId3"/>
    <p:sldId id="259" r:id="rId4"/>
    <p:sldId id="257" r:id="rId5"/>
    <p:sldId id="260" r:id="rId6"/>
    <p:sldId id="261" r:id="rId7"/>
    <p:sldId id="270" r:id="rId8"/>
    <p:sldId id="271" r:id="rId9"/>
    <p:sldId id="273" r:id="rId10"/>
    <p:sldId id="274" r:id="rId11"/>
    <p:sldId id="397" r:id="rId12"/>
    <p:sldId id="275" r:id="rId13"/>
    <p:sldId id="272" r:id="rId14"/>
    <p:sldId id="276" r:id="rId15"/>
    <p:sldId id="277" r:id="rId16"/>
    <p:sldId id="329" r:id="rId17"/>
    <p:sldId id="264" r:id="rId18"/>
    <p:sldId id="265" r:id="rId19"/>
    <p:sldId id="279" r:id="rId20"/>
    <p:sldId id="278" r:id="rId21"/>
    <p:sldId id="281" r:id="rId22"/>
    <p:sldId id="282" r:id="rId23"/>
    <p:sldId id="283" r:id="rId24"/>
    <p:sldId id="280" r:id="rId25"/>
    <p:sldId id="285" r:id="rId26"/>
    <p:sldId id="284" r:id="rId27"/>
    <p:sldId id="286" r:id="rId28"/>
    <p:sldId id="287" r:id="rId29"/>
    <p:sldId id="293" r:id="rId30"/>
    <p:sldId id="294" r:id="rId31"/>
    <p:sldId id="295" r:id="rId32"/>
    <p:sldId id="288" r:id="rId33"/>
    <p:sldId id="313" r:id="rId34"/>
    <p:sldId id="326" r:id="rId35"/>
    <p:sldId id="325" r:id="rId36"/>
    <p:sldId id="296" r:id="rId37"/>
    <p:sldId id="327" r:id="rId38"/>
    <p:sldId id="328" r:id="rId39"/>
    <p:sldId id="262" r:id="rId40"/>
    <p:sldId id="263" r:id="rId41"/>
    <p:sldId id="268" r:id="rId42"/>
    <p:sldId id="330" r:id="rId43"/>
    <p:sldId id="331" r:id="rId44"/>
    <p:sldId id="332" r:id="rId45"/>
    <p:sldId id="333" r:id="rId46"/>
    <p:sldId id="334" r:id="rId47"/>
    <p:sldId id="335" r:id="rId48"/>
    <p:sldId id="339" r:id="rId49"/>
    <p:sldId id="340" r:id="rId50"/>
    <p:sldId id="338" r:id="rId51"/>
    <p:sldId id="341" r:id="rId52"/>
    <p:sldId id="342" r:id="rId53"/>
    <p:sldId id="336" r:id="rId54"/>
    <p:sldId id="343" r:id="rId55"/>
    <p:sldId id="358" r:id="rId56"/>
    <p:sldId id="347" r:id="rId57"/>
    <p:sldId id="345" r:id="rId58"/>
    <p:sldId id="346" r:id="rId59"/>
    <p:sldId id="348" r:id="rId60"/>
    <p:sldId id="350" r:id="rId61"/>
    <p:sldId id="351" r:id="rId62"/>
    <p:sldId id="352" r:id="rId63"/>
    <p:sldId id="353" r:id="rId64"/>
    <p:sldId id="354" r:id="rId65"/>
    <p:sldId id="356" r:id="rId66"/>
    <p:sldId id="355" r:id="rId67"/>
    <p:sldId id="357" r:id="rId68"/>
    <p:sldId id="359" r:id="rId69"/>
    <p:sldId id="361" r:id="rId70"/>
    <p:sldId id="360"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Matter" id="{FB06145C-0234-4196-8358-D2A4ECF2479E}">
          <p14:sldIdLst>
            <p14:sldId id="256"/>
            <p14:sldId id="258"/>
            <p14:sldId id="259"/>
            <p14:sldId id="257"/>
          </p14:sldIdLst>
        </p14:section>
        <p14:section name="Section 1" id="{781D59B0-48B1-4FF3-BC60-ED098DDB1B16}">
          <p14:sldIdLst>
            <p14:sldId id="260"/>
            <p14:sldId id="261"/>
            <p14:sldId id="270"/>
            <p14:sldId id="271"/>
            <p14:sldId id="273"/>
            <p14:sldId id="274"/>
            <p14:sldId id="397"/>
            <p14:sldId id="275"/>
            <p14:sldId id="272"/>
            <p14:sldId id="276"/>
            <p14:sldId id="277"/>
            <p14:sldId id="329"/>
          </p14:sldIdLst>
        </p14:section>
        <p14:section name="Section 2" id="{2860E867-113C-459F-BF51-8EB353003400}">
          <p14:sldIdLst>
            <p14:sldId id="264"/>
            <p14:sldId id="265"/>
            <p14:sldId id="279"/>
            <p14:sldId id="278"/>
            <p14:sldId id="281"/>
            <p14:sldId id="282"/>
            <p14:sldId id="283"/>
            <p14:sldId id="280"/>
            <p14:sldId id="285"/>
            <p14:sldId id="284"/>
            <p14:sldId id="286"/>
            <p14:sldId id="287"/>
            <p14:sldId id="293"/>
            <p14:sldId id="294"/>
            <p14:sldId id="295"/>
            <p14:sldId id="288"/>
            <p14:sldId id="313"/>
            <p14:sldId id="326"/>
            <p14:sldId id="325"/>
            <p14:sldId id="296"/>
            <p14:sldId id="327"/>
            <p14:sldId id="328"/>
          </p14:sldIdLst>
        </p14:section>
        <p14:section name="Section 3" id="{7978B38F-03E7-49D0-B96D-7AD868981933}">
          <p14:sldIdLst>
            <p14:sldId id="262"/>
            <p14:sldId id="263"/>
            <p14:sldId id="268"/>
            <p14:sldId id="330"/>
            <p14:sldId id="331"/>
            <p14:sldId id="332"/>
            <p14:sldId id="333"/>
            <p14:sldId id="334"/>
            <p14:sldId id="335"/>
            <p14:sldId id="339"/>
            <p14:sldId id="340"/>
            <p14:sldId id="338"/>
            <p14:sldId id="341"/>
            <p14:sldId id="342"/>
            <p14:sldId id="336"/>
            <p14:sldId id="343"/>
            <p14:sldId id="358"/>
            <p14:sldId id="347"/>
            <p14:sldId id="345"/>
            <p14:sldId id="346"/>
            <p14:sldId id="348"/>
            <p14:sldId id="350"/>
            <p14:sldId id="351"/>
            <p14:sldId id="352"/>
            <p14:sldId id="353"/>
            <p14:sldId id="354"/>
            <p14:sldId id="356"/>
            <p14:sldId id="355"/>
            <p14:sldId id="357"/>
            <p14:sldId id="359"/>
            <p14:sldId id="361"/>
            <p14:sldId id="36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lovits, Gregory S CIV USARMY CEIWR (USA)" initials="KGSCUC(" lastIdx="2" clrIdx="0">
    <p:extLst>
      <p:ext uri="{19B8F6BF-5375-455C-9EA6-DF929625EA0E}">
        <p15:presenceInfo xmlns:p15="http://schemas.microsoft.com/office/powerpoint/2012/main" userId="Karlovits, Gregory S CIV USARMY CEIWR (US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68198" autoAdjust="0"/>
  </p:normalViewPr>
  <p:slideViewPr>
    <p:cSldViewPr snapToGrid="0">
      <p:cViewPr varScale="1">
        <p:scale>
          <a:sx n="70" d="100"/>
          <a:sy n="70" d="100"/>
        </p:scale>
        <p:origin x="528" y="66"/>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E3A2EF-C0C5-465F-9527-AC36B2E6A59F}" type="datetimeFigureOut">
              <a:rPr lang="en-US" smtClean="0"/>
              <a:t>5/17/2023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CE087E-0F33-422F-94D3-2BE81473D131}" type="slidenum">
              <a:rPr lang="en-US" smtClean="0"/>
              <a:t>‹#›</a:t>
            </a:fld>
            <a:endParaRPr lang="en-US" dirty="0"/>
          </a:p>
        </p:txBody>
      </p:sp>
    </p:spTree>
    <p:extLst>
      <p:ext uri="{BB962C8B-B14F-4D97-AF65-F5344CB8AC3E}">
        <p14:creationId xmlns:p14="http://schemas.microsoft.com/office/powerpoint/2010/main" val="3177307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Greg Karlovits, from the US Army Corps of Engineers Hydrologic Engineering Center.  Welcome to this course on risk-based analysis for flood risk management studies.  The following series of videos is a set of 4 videos meant to provide a set of foundations for discussing and working with probability and statistics.  These videos can’t replace a real college course in introductory statistics or probability theory, but they do help establish a common working knowledge base that the rest of the probability concepts in this course build off.</a:t>
            </a:r>
          </a:p>
        </p:txBody>
      </p:sp>
      <p:sp>
        <p:nvSpPr>
          <p:cNvPr id="4" name="Slide Number Placeholder 3"/>
          <p:cNvSpPr>
            <a:spLocks noGrp="1"/>
          </p:cNvSpPr>
          <p:nvPr>
            <p:ph type="sldNum" sz="quarter" idx="5"/>
          </p:nvPr>
        </p:nvSpPr>
        <p:spPr/>
        <p:txBody>
          <a:bodyPr/>
          <a:lstStyle/>
          <a:p>
            <a:fld id="{19CE087E-0F33-422F-94D3-2BE81473D131}" type="slidenum">
              <a:rPr lang="en-US" smtClean="0"/>
              <a:t>1</a:t>
            </a:fld>
            <a:endParaRPr lang="en-US" dirty="0"/>
          </a:p>
        </p:txBody>
      </p:sp>
    </p:spTree>
    <p:extLst>
      <p:ext uri="{BB962C8B-B14F-4D97-AF65-F5344CB8AC3E}">
        <p14:creationId xmlns:p14="http://schemas.microsoft.com/office/powerpoint/2010/main" val="2260466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lack of certainty implies randomness, then “uncertain” and “random” are almost synonyms.  This means we can look at sources of uncertainty as causes of randomness.</a:t>
            </a:r>
          </a:p>
          <a:p>
            <a:endParaRPr lang="en-US" dirty="0"/>
          </a:p>
          <a:p>
            <a:r>
              <a:rPr lang="en-US" dirty="0"/>
              <a:t>There are two sources of uncertainty.  The first is knowledge uncertainty – this is the uncertainty we have by not having the complete picture.  We would feel more certain if we just had more data or saw more experimental trials.  Knowledge uncertainty is generally thought to be reduceable by knowing more.  Sometimes this type of uncertainty is referred to as “epistemic” uncertainty.</a:t>
            </a:r>
          </a:p>
          <a:p>
            <a:endParaRPr lang="en-US" dirty="0"/>
          </a:p>
          <a:p>
            <a:r>
              <a:rPr lang="en-US" dirty="0"/>
              <a:t>Natural variability on the other hand, cannot be reduced.  These outcomes are simply by their nature random and no matter how much we observe them, we can’t narrow down their randomness.  This can also arise when a system is simply too complex to understand or to model to the finest detail.  Outcomes will always seem random, because we can’t account for the smallest pieces of the system to reliably predict the next outcome.  They are simply subject to too much chaos.  Natural variability is also sometimes called “aleatory uncertainty.”</a:t>
            </a:r>
          </a:p>
        </p:txBody>
      </p:sp>
      <p:sp>
        <p:nvSpPr>
          <p:cNvPr id="4" name="Slide Number Placeholder 3"/>
          <p:cNvSpPr>
            <a:spLocks noGrp="1"/>
          </p:cNvSpPr>
          <p:nvPr>
            <p:ph type="sldNum" sz="quarter" idx="5"/>
          </p:nvPr>
        </p:nvSpPr>
        <p:spPr/>
        <p:txBody>
          <a:bodyPr/>
          <a:lstStyle/>
          <a:p>
            <a:fld id="{19CE087E-0F33-422F-94D3-2BE81473D131}" type="slidenum">
              <a:rPr lang="en-US" smtClean="0"/>
              <a:t>10</a:t>
            </a:fld>
            <a:endParaRPr lang="en-US" dirty="0"/>
          </a:p>
        </p:txBody>
      </p:sp>
    </p:spTree>
    <p:extLst>
      <p:ext uri="{BB962C8B-B14F-4D97-AF65-F5344CB8AC3E}">
        <p14:creationId xmlns:p14="http://schemas.microsoft.com/office/powerpoint/2010/main" val="168942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talk about an intuitive interpretation of probability called physical probability.  When we flip a coin, roll a die, spin a game spinner or roulette wheel, and so on, we are creating a random outcome from a system where the chance that each outcome appears is specified by the design of the system.  Most of the time we add the qualifier “fair” to these means of generating random outcomes.  A fair coin is one that isn’t biased towards any particular outcome. For any coin flip the coin will either come up heads or tails.  The relative likelihood of getting a heads on this flip is referred to as the probability of flipping heads.  Since there are two outcomes that are equally likely on a fair coin, we get a probability of ½ for each outcome.  A fair die works the same way – with six equally likely outcomes, the probability of getting any value is 1/6.  The spinner for the classic kid’s game Hi-Ho Cherry-O has seven outcomes that equally split the spinner space, so the chance of landing on Bird or any other outcome is 1/7.  And for American roulette wheels, there are 38 outcomes (00, and 0-36) which are equally likely, and landing in any one of the pockets has a 1/38 chance.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some occasions where probability simply means that a system will divide up the outcomes among several possibilities with a proportion you can determine by inspecting the system.  In those situations, physical probability is useful.</a:t>
            </a:r>
          </a:p>
        </p:txBody>
      </p:sp>
      <p:sp>
        <p:nvSpPr>
          <p:cNvPr id="4" name="Slide Number Placeholder 3"/>
          <p:cNvSpPr>
            <a:spLocks noGrp="1"/>
          </p:cNvSpPr>
          <p:nvPr>
            <p:ph type="sldNum" sz="quarter" idx="5"/>
          </p:nvPr>
        </p:nvSpPr>
        <p:spPr/>
        <p:txBody>
          <a:bodyPr/>
          <a:lstStyle/>
          <a:p>
            <a:fld id="{19CE087E-0F33-422F-94D3-2BE81473D131}" type="slidenum">
              <a:rPr lang="en-US" smtClean="0"/>
              <a:t>11</a:t>
            </a:fld>
            <a:endParaRPr lang="en-US" dirty="0"/>
          </a:p>
        </p:txBody>
      </p:sp>
    </p:spTree>
    <p:extLst>
      <p:ext uri="{BB962C8B-B14F-4D97-AF65-F5344CB8AC3E}">
        <p14:creationId xmlns:p14="http://schemas.microsoft.com/office/powerpoint/2010/main" val="2935984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coin flip we said that the coin was “fair,” which means that heads and tails are equally likely to come up.  We estimate its fairness initially by the coin’s physical properties – its shape and weight make it unbiased towards one outcome over another.</a:t>
            </a:r>
          </a:p>
          <a:p>
            <a:endParaRPr lang="en-US" dirty="0"/>
          </a:p>
          <a:p>
            <a:r>
              <a:rPr lang="en-US" dirty="0"/>
              <a:t>Most of our systems have probabilities that can’t be known ahead of time.  This means that the physical probability definition won’t work.  There are two additional definitions for probability that help us in the situations where we need a little more information in order to assess probability.</a:t>
            </a:r>
          </a:p>
          <a:p>
            <a:endParaRPr lang="en-US" dirty="0"/>
          </a:p>
          <a:p>
            <a:r>
              <a:rPr lang="en-US" dirty="0"/>
              <a:t>The first is the frequentist definition, which is based on the idea of long-run probability.  In a sequence of coin flips approaching infinity, the number of heads divided by the number of flips is the probability of heads.</a:t>
            </a:r>
          </a:p>
          <a:p>
            <a:endParaRPr lang="en-US" dirty="0"/>
          </a:p>
          <a:p>
            <a:r>
              <a:rPr lang="en-US" dirty="0"/>
              <a:t>The second is the subjective definition, which is based on “reasonable expectation representing a state of knowledge or as quantification of a personal belief.”  For our coin flip example, we might say “I believe the likelihood of getting a heads, on a scale of 0 to 1, with 1 representing absolute certainty, is p(H).”</a:t>
            </a:r>
          </a:p>
          <a:p>
            <a:r>
              <a:rPr lang="en-US" dirty="0"/>
              <a:t>While this definition doesn’t rely on an infinite sequence of coin flips, it does introduce into the calculus a reliance on personal belief or an individual’s experience.  This interpretation of probability is associated with Bayesian statistics, represented by Reverend Thomas Bayes shown here on the right.</a:t>
            </a:r>
          </a:p>
          <a:p>
            <a:endParaRPr lang="en-US" dirty="0"/>
          </a:p>
          <a:p>
            <a:r>
              <a:rPr lang="en-US" dirty="0"/>
              <a:t>While subjective probability is very useful, this course will focus on the frequentist definition for probability.</a:t>
            </a:r>
          </a:p>
        </p:txBody>
      </p:sp>
      <p:sp>
        <p:nvSpPr>
          <p:cNvPr id="4" name="Slide Number Placeholder 3"/>
          <p:cNvSpPr>
            <a:spLocks noGrp="1"/>
          </p:cNvSpPr>
          <p:nvPr>
            <p:ph type="sldNum" sz="quarter" idx="5"/>
          </p:nvPr>
        </p:nvSpPr>
        <p:spPr/>
        <p:txBody>
          <a:bodyPr/>
          <a:lstStyle/>
          <a:p>
            <a:fld id="{19CE087E-0F33-422F-94D3-2BE81473D131}" type="slidenum">
              <a:rPr lang="en-US" smtClean="0"/>
              <a:t>12</a:t>
            </a:fld>
            <a:endParaRPr lang="en-US" dirty="0"/>
          </a:p>
        </p:txBody>
      </p:sp>
    </p:spTree>
    <p:extLst>
      <p:ext uri="{BB962C8B-B14F-4D97-AF65-F5344CB8AC3E}">
        <p14:creationId xmlns:p14="http://schemas.microsoft.com/office/powerpoint/2010/main" val="2440216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 doesn’t mean that subjective probability isn’t valid or common.  We use subjective measures of probability every day when we use probabilistic language.  Here are examples of the intrinsic link between probabilistic language and likelihood.  Respondents in this survey where asked how likely an outcome was, on a scale of 0-100%, based on the phrase used to describe it.  For example, an event described as “always” was close to 100% likely to occur, but some respondents believe that the “always” event could have as little as 80% likelihood of occurring.  Phrases like “probably”, “serious possibility”, and “real possibility”, do not elicit any sort of confidence about the likelihood of the outcome.  When we use phrases like this, we encode some amount of certainty in the outcome, but the actual value of likelihood may not be clear to the speaker, the listener, or either!  Whether or not we intend to, we all have aspects of subjective probability inside of us.</a:t>
            </a:r>
          </a:p>
        </p:txBody>
      </p:sp>
      <p:sp>
        <p:nvSpPr>
          <p:cNvPr id="4" name="Slide Number Placeholder 3"/>
          <p:cNvSpPr>
            <a:spLocks noGrp="1"/>
          </p:cNvSpPr>
          <p:nvPr>
            <p:ph type="sldNum" sz="quarter" idx="5"/>
          </p:nvPr>
        </p:nvSpPr>
        <p:spPr/>
        <p:txBody>
          <a:bodyPr/>
          <a:lstStyle/>
          <a:p>
            <a:fld id="{19CE087E-0F33-422F-94D3-2BE81473D131}" type="slidenum">
              <a:rPr lang="en-US" smtClean="0"/>
              <a:t>13</a:t>
            </a:fld>
            <a:endParaRPr lang="en-US" dirty="0"/>
          </a:p>
        </p:txBody>
      </p:sp>
    </p:spTree>
    <p:extLst>
      <p:ext uri="{BB962C8B-B14F-4D97-AF65-F5344CB8AC3E}">
        <p14:creationId xmlns:p14="http://schemas.microsoft.com/office/powerpoint/2010/main" val="742768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Regardless of how you interpret probability, these three rules – called the </a:t>
            </a:r>
            <a:r>
              <a:rPr lang="en-US" b="1" dirty="0"/>
              <a:t>axioms of probability</a:t>
            </a:r>
            <a:r>
              <a:rPr lang="en-US" b="0" dirty="0"/>
              <a:t> – govern how we work with probability.  I will do my best to present probability topics without using set theory as much as possible.</a:t>
            </a:r>
            <a:endParaRPr lang="en-US" dirty="0"/>
          </a:p>
          <a:p>
            <a:endParaRPr lang="en-US" dirty="0"/>
          </a:p>
          <a:p>
            <a:r>
              <a:rPr lang="en-US" dirty="0"/>
              <a:t>For now, let’s use event as a synonym for outcome.  If we want to assign a probability to the outcome A (for example, getting heads on a coin flip), we have to follow two rules.</a:t>
            </a:r>
          </a:p>
          <a:p>
            <a:endParaRPr lang="en-US" dirty="0"/>
          </a:p>
          <a:p>
            <a:r>
              <a:rPr lang="en-US" dirty="0"/>
              <a:t>First, the probability has to be a non-negative real number.  It can be zero, but no negative values.  It can be a decimal value, rational or irrational, but can’t be a complex number.</a:t>
            </a:r>
          </a:p>
          <a:p>
            <a:endParaRPr lang="en-US" dirty="0"/>
          </a:p>
          <a:p>
            <a:r>
              <a:rPr lang="en-US" dirty="0"/>
              <a:t>Second, we normalize probabilities so that they fall on the range [0, 1].  Probabilities can be equal to 1, but no greater.  The probability of “something happening” is equal to one.  When we get to our discussion of events in the next section, we see that this definition makes it easier for us to visualize events using a Venn diagram.</a:t>
            </a:r>
          </a:p>
          <a:p>
            <a:endParaRPr lang="en-US" dirty="0"/>
          </a:p>
          <a:p>
            <a:r>
              <a:rPr lang="en-US" dirty="0"/>
              <a:t>The third rule comes into play when we have more than one event to consider.  If A and B are things that can’t happen at the same time, for example, getting both a heads and a tails on a coin flip, then we refer to those events as mutually exclusive.  If and only if those events are mutually exclusive, then the probability of either one happening is the sum of the probability of each event.  For our fair coin, the probability of getting a heads or getting a tails is equal to the probability of getting a heads plus the probability of getting a tails because these are mutually exclusive events.  Since the probability of heads is ½, and the probability of tails is ½, the probability of getting either one is 1.</a:t>
            </a:r>
          </a:p>
        </p:txBody>
      </p:sp>
      <p:sp>
        <p:nvSpPr>
          <p:cNvPr id="4" name="Slide Number Placeholder 3"/>
          <p:cNvSpPr>
            <a:spLocks noGrp="1"/>
          </p:cNvSpPr>
          <p:nvPr>
            <p:ph type="sldNum" sz="quarter" idx="5"/>
          </p:nvPr>
        </p:nvSpPr>
        <p:spPr/>
        <p:txBody>
          <a:bodyPr/>
          <a:lstStyle/>
          <a:p>
            <a:fld id="{19CE087E-0F33-422F-94D3-2BE81473D131}" type="slidenum">
              <a:rPr lang="en-US" smtClean="0"/>
              <a:t>14</a:t>
            </a:fld>
            <a:endParaRPr lang="en-US" dirty="0"/>
          </a:p>
        </p:txBody>
      </p:sp>
    </p:spTree>
    <p:extLst>
      <p:ext uri="{BB962C8B-B14F-4D97-AF65-F5344CB8AC3E}">
        <p14:creationId xmlns:p14="http://schemas.microsoft.com/office/powerpoint/2010/main" val="1747390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an equation that takes some inputs.  Some of those input quantities might be uncertain, or random, and thus might take on different values.  The value might change because it naturally changes, or because we don’t know enough to reliably estimate its value.  The variables in that equation are </a:t>
            </a:r>
            <a:r>
              <a:rPr lang="en-US" b="1" dirty="0"/>
              <a:t>random variables</a:t>
            </a:r>
            <a:r>
              <a:rPr lang="en-US" b="0" dirty="0"/>
              <a:t> and have outcomes that occur with some probability.</a:t>
            </a:r>
          </a:p>
          <a:p>
            <a:endParaRPr lang="en-US" b="0" dirty="0"/>
          </a:p>
          <a:p>
            <a:r>
              <a:rPr lang="en-US" b="0" dirty="0"/>
              <a:t>We have already seen the first flavor of random variables.  A coin flip is a Bernoulli random variable – it has two outcomes, heads and tails.  In the general case, a Bernoulli random variable is a variable that can only have two states.  Yes/No, Heads/Tails, and Success/Failure are three examples.  We use the numbers 0 and 1 to represent the two states of a Bernoulli random variable.</a:t>
            </a:r>
          </a:p>
          <a:p>
            <a:endParaRPr lang="en-US" b="0" dirty="0"/>
          </a:p>
          <a:p>
            <a:r>
              <a:rPr lang="en-US" b="0" dirty="0"/>
              <a:t>The second flavor, discrete random variables, represents a collection of outcomes that are either finite, or countably infinite.  The classic example is dice – a six sided die has a finite number of outcomes, specifically the integer values 1 through 6.  Countable infinity is a weird concept but this can arise in random variables that can take on only integer values.  They are infinite but you can count them.  You’d just be counting for a really long time…</a:t>
            </a:r>
          </a:p>
          <a:p>
            <a:endParaRPr lang="en-US" b="0" dirty="0"/>
          </a:p>
          <a:p>
            <a:r>
              <a:rPr lang="en-US" b="0" dirty="0"/>
              <a:t>The last flavor is the one we’re generally most concerned with in water resources or economics.  Continuous random variables can take on any value on an interval, including infinite intervals.  When we say “any” value we mean it – the value is treated with infinite precision and theoretically carried out to decimal dust.  This is because outcomes can have infinitesimal differences and still be different outcomes.  In hydrology we deal with measurements of streamflow which can take on any value (sometimes including negative numbers in places where flow is reversible!)</a:t>
            </a:r>
          </a:p>
          <a:p>
            <a:endParaRPr lang="en-US" b="0" dirty="0"/>
          </a:p>
          <a:p>
            <a:r>
              <a:rPr lang="en-US" b="0" dirty="0"/>
              <a:t>The utility of random variables is that we can use functions to map outcomes to probabilities.  In the third and fourth sections of this lecture we will discuss </a:t>
            </a:r>
            <a:r>
              <a:rPr lang="en-US" b="1" dirty="0"/>
              <a:t>probability distributions</a:t>
            </a:r>
            <a:r>
              <a:rPr lang="en-US" b="0" dirty="0"/>
              <a:t> which are functions that take a numerical-valued outcome and return its probability.</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15</a:t>
            </a:fld>
            <a:endParaRPr lang="en-US" dirty="0"/>
          </a:p>
        </p:txBody>
      </p:sp>
    </p:spTree>
    <p:extLst>
      <p:ext uri="{BB962C8B-B14F-4D97-AF65-F5344CB8AC3E}">
        <p14:creationId xmlns:p14="http://schemas.microsoft.com/office/powerpoint/2010/main" val="3321254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looked a brief introduction to probability and the nature of randomness.  We will use this as a jumping off point in the next section to start talking about the more complex rules of probability.</a:t>
            </a:r>
          </a:p>
        </p:txBody>
      </p:sp>
      <p:sp>
        <p:nvSpPr>
          <p:cNvPr id="4" name="Slide Number Placeholder 3"/>
          <p:cNvSpPr>
            <a:spLocks noGrp="1"/>
          </p:cNvSpPr>
          <p:nvPr>
            <p:ph type="sldNum" sz="quarter" idx="5"/>
          </p:nvPr>
        </p:nvSpPr>
        <p:spPr/>
        <p:txBody>
          <a:bodyPr/>
          <a:lstStyle/>
          <a:p>
            <a:fld id="{19CE087E-0F33-422F-94D3-2BE81473D131}" type="slidenum">
              <a:rPr lang="en-US" smtClean="0"/>
              <a:t>16</a:t>
            </a:fld>
            <a:endParaRPr lang="en-US" dirty="0"/>
          </a:p>
        </p:txBody>
      </p:sp>
    </p:spTree>
    <p:extLst>
      <p:ext uri="{BB962C8B-B14F-4D97-AF65-F5344CB8AC3E}">
        <p14:creationId xmlns:p14="http://schemas.microsoft.com/office/powerpoint/2010/main" val="4255639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Welcome to section 2, in which we discuss events and the rules for working with probability.  Let’s get right into it.</a:t>
            </a:r>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17</a:t>
            </a:fld>
            <a:endParaRPr lang="en-US" dirty="0"/>
          </a:p>
        </p:txBody>
      </p:sp>
    </p:spTree>
    <p:extLst>
      <p:ext uri="{BB962C8B-B14F-4D97-AF65-F5344CB8AC3E}">
        <p14:creationId xmlns:p14="http://schemas.microsoft.com/office/powerpoint/2010/main" val="2408487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section was a brief introduction to the concept of probability, but in this section we will gas up the heavy equipment and get excavating.  First we will revisit the axioms of probability we saw in the last section and illustrate the concepts using the familiar tool of Venn diagrams.  Then we will move on to a  number of useful probability rules that help us define events and compute probability.</a:t>
            </a:r>
          </a:p>
        </p:txBody>
      </p:sp>
      <p:sp>
        <p:nvSpPr>
          <p:cNvPr id="4" name="Slide Number Placeholder 3"/>
          <p:cNvSpPr>
            <a:spLocks noGrp="1"/>
          </p:cNvSpPr>
          <p:nvPr>
            <p:ph type="sldNum" sz="quarter" idx="5"/>
          </p:nvPr>
        </p:nvSpPr>
        <p:spPr/>
        <p:txBody>
          <a:bodyPr/>
          <a:lstStyle/>
          <a:p>
            <a:fld id="{19CE087E-0F33-422F-94D3-2BE81473D131}" type="slidenum">
              <a:rPr lang="en-US" smtClean="0"/>
              <a:t>18</a:t>
            </a:fld>
            <a:endParaRPr lang="en-US" dirty="0"/>
          </a:p>
        </p:txBody>
      </p:sp>
    </p:spTree>
    <p:extLst>
      <p:ext uri="{BB962C8B-B14F-4D97-AF65-F5344CB8AC3E}">
        <p14:creationId xmlns:p14="http://schemas.microsoft.com/office/powerpoint/2010/main" val="3288830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sure folks are familiar with the general concept of Venn diagrams.  We often use them to compare and contrast two things.  Properties that are unique to the two things go in the outside circles, and properties common to those two things go in the overlapping portion.</a:t>
            </a:r>
          </a:p>
          <a:p>
            <a:endParaRPr lang="en-US" dirty="0"/>
          </a:p>
          <a:p>
            <a:r>
              <a:rPr lang="en-US" dirty="0"/>
              <a:t>Venn diagrams are useful for visualizing events as well.</a:t>
            </a:r>
          </a:p>
        </p:txBody>
      </p:sp>
      <p:sp>
        <p:nvSpPr>
          <p:cNvPr id="4" name="Slide Number Placeholder 3"/>
          <p:cNvSpPr>
            <a:spLocks noGrp="1"/>
          </p:cNvSpPr>
          <p:nvPr>
            <p:ph type="sldNum" sz="quarter" idx="5"/>
          </p:nvPr>
        </p:nvSpPr>
        <p:spPr/>
        <p:txBody>
          <a:bodyPr/>
          <a:lstStyle/>
          <a:p>
            <a:fld id="{19CE087E-0F33-422F-94D3-2BE81473D131}" type="slidenum">
              <a:rPr lang="en-US" smtClean="0"/>
              <a:t>19</a:t>
            </a:fld>
            <a:endParaRPr lang="en-US" dirty="0"/>
          </a:p>
        </p:txBody>
      </p:sp>
    </p:spTree>
    <p:extLst>
      <p:ext uri="{BB962C8B-B14F-4D97-AF65-F5344CB8AC3E}">
        <p14:creationId xmlns:p14="http://schemas.microsoft.com/office/powerpoint/2010/main" val="437281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study probability and statistics because life is uncertain.   Probability and statistics give us a mathematical formulation to attack uncertainty and help us make decisions.  We are motivated to study these subjects to help us quantify and discuss uncertainty in a rigorous way.</a:t>
            </a:r>
          </a:p>
        </p:txBody>
      </p:sp>
      <p:sp>
        <p:nvSpPr>
          <p:cNvPr id="4" name="Slide Number Placeholder 3"/>
          <p:cNvSpPr>
            <a:spLocks noGrp="1"/>
          </p:cNvSpPr>
          <p:nvPr>
            <p:ph type="sldNum" sz="quarter" idx="5"/>
          </p:nvPr>
        </p:nvSpPr>
        <p:spPr/>
        <p:txBody>
          <a:bodyPr/>
          <a:lstStyle/>
          <a:p>
            <a:fld id="{19CE087E-0F33-422F-94D3-2BE81473D131}" type="slidenum">
              <a:rPr lang="en-US" smtClean="0"/>
              <a:t>2</a:t>
            </a:fld>
            <a:endParaRPr lang="en-US" dirty="0"/>
          </a:p>
        </p:txBody>
      </p:sp>
    </p:spTree>
    <p:extLst>
      <p:ext uri="{BB962C8B-B14F-4D97-AF65-F5344CB8AC3E}">
        <p14:creationId xmlns:p14="http://schemas.microsoft.com/office/powerpoint/2010/main" val="24858584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significantly less interesting Venn diagram.</a:t>
            </a:r>
          </a:p>
          <a:p>
            <a:endParaRPr lang="en-US" dirty="0"/>
          </a:p>
          <a:p>
            <a:r>
              <a:rPr lang="en-US" dirty="0"/>
              <a:t>The colored circles are two events, A and B.  The rectangle labeled with the omega represents all of the things that can happen.  Omega is called the </a:t>
            </a:r>
            <a:r>
              <a:rPr lang="en-US" b="1" dirty="0"/>
              <a:t>sample space. </a:t>
            </a:r>
            <a:r>
              <a:rPr lang="en-US" b="0" dirty="0"/>
              <a:t>It is the exhaustive list of all of the things that can happen.</a:t>
            </a:r>
            <a:r>
              <a:rPr lang="en-US" dirty="0"/>
              <a:t>  We can use these diagrams to illustrate a number of concepts that are important for understanding events.</a:t>
            </a:r>
          </a:p>
          <a:p>
            <a:endParaRPr lang="en-US" dirty="0"/>
          </a:p>
          <a:p>
            <a:r>
              <a:rPr lang="en-US" dirty="0"/>
              <a:t>We discussed the three axioms of probability previously.  This is an illustration that shows how two of them work.</a:t>
            </a:r>
          </a:p>
          <a:p>
            <a:endParaRPr lang="en-US" dirty="0"/>
          </a:p>
          <a:p>
            <a:r>
              <a:rPr lang="en-US" dirty="0"/>
              <a:t>If we set the area of each of these objects equal to their probability, this means the rectangle has an area of 1.  This is because omega, our sample space, has a probability of 1 – this is the second axiom of probability.  Any events we draw inside the box have to stay inside the box, they can’t be bigger than that.</a:t>
            </a:r>
          </a:p>
          <a:p>
            <a:endParaRPr lang="en-US" dirty="0"/>
          </a:p>
          <a:p>
            <a:r>
              <a:rPr lang="en-US" dirty="0"/>
              <a:t>This also helps us understand the third axiom, which is how probabilities can be added.  We see here that events A and B have no overlap.  This means they are mutually exclusive; that is, they can’t happen at the same time.  As a consequence, we can compute the probability of event A or event B happening simply as the sum of their probabilities.</a:t>
            </a:r>
          </a:p>
        </p:txBody>
      </p:sp>
      <p:sp>
        <p:nvSpPr>
          <p:cNvPr id="4" name="Slide Number Placeholder 3"/>
          <p:cNvSpPr>
            <a:spLocks noGrp="1"/>
          </p:cNvSpPr>
          <p:nvPr>
            <p:ph type="sldNum" sz="quarter" idx="5"/>
          </p:nvPr>
        </p:nvSpPr>
        <p:spPr/>
        <p:txBody>
          <a:bodyPr/>
          <a:lstStyle/>
          <a:p>
            <a:fld id="{19CE087E-0F33-422F-94D3-2BE81473D131}" type="slidenum">
              <a:rPr lang="en-US" smtClean="0"/>
              <a:t>20</a:t>
            </a:fld>
            <a:endParaRPr lang="en-US" dirty="0"/>
          </a:p>
        </p:txBody>
      </p:sp>
    </p:spTree>
    <p:extLst>
      <p:ext uri="{BB962C8B-B14F-4D97-AF65-F5344CB8AC3E}">
        <p14:creationId xmlns:p14="http://schemas.microsoft.com/office/powerpoint/2010/main" val="2735285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Returning to the outcomes of our coin flip, we know that because it’s a Bernoulli random variable that there are only two outcomes.  Since something has to happen (back to our second axiom) either we get a heads or a tails, and nothing else.  This means that our two outcomes fill up the sample space.  A list of outcomes are called </a:t>
            </a:r>
            <a:r>
              <a:rPr lang="en-US" b="1" dirty="0"/>
              <a:t>exhaustive</a:t>
            </a:r>
            <a:r>
              <a:rPr lang="en-US" b="0" dirty="0"/>
              <a:t> when the list contains everything that can happen.</a:t>
            </a:r>
            <a:r>
              <a:rPr lang="en-US" dirty="0"/>
              <a:t>  We also know that we can’t get both a heads and a tails at the same time.  This means that the outcomes are mutually exclusive, and in our diagram they have no overlap.</a:t>
            </a:r>
          </a:p>
          <a:p>
            <a:endParaRPr lang="en-US" dirty="0"/>
          </a:p>
          <a:p>
            <a:r>
              <a:rPr lang="en-US" dirty="0"/>
              <a:t>When a collection of outcomes are mutually exclusive and exhaustive, they are said to form a </a:t>
            </a:r>
            <a:r>
              <a:rPr lang="en-US" b="1" dirty="0"/>
              <a:t>partition</a:t>
            </a:r>
            <a:r>
              <a:rPr lang="en-US" b="0" dirty="0"/>
              <a:t> of the sample space.</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21</a:t>
            </a:fld>
            <a:endParaRPr lang="en-US" dirty="0"/>
          </a:p>
        </p:txBody>
      </p:sp>
    </p:spTree>
    <p:extLst>
      <p:ext uri="{BB962C8B-B14F-4D97-AF65-F5344CB8AC3E}">
        <p14:creationId xmlns:p14="http://schemas.microsoft.com/office/powerpoint/2010/main" val="3079745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off, what kind of random variable does a die roll represent, and how do you know?  …..  It’s a discrete random variable, because there are a finite number of outcomes.  It’s not Bernoulli because there are now more than two ways it can shake out.  It’s not continuous, because we can count the number of outcomes there are.  For a fair die, much like a fair coin, the outcomes are equiprobable; that is, they have the same probability.</a:t>
            </a:r>
          </a:p>
          <a:p>
            <a:endParaRPr lang="en-US" dirty="0"/>
          </a:p>
          <a:p>
            <a:r>
              <a:rPr lang="en-US" dirty="0"/>
              <a:t>Are rolls of a die mutually exclusive?  …..  Yes they are!  In one roll of a die, you can’t get both a 3 and a 5 at the same time.</a:t>
            </a:r>
          </a:p>
          <a:p>
            <a:endParaRPr lang="en-US" dirty="0"/>
          </a:p>
          <a:p>
            <a:r>
              <a:rPr lang="en-US" dirty="0"/>
              <a:t>Does this Venn diagram show an exhaustive listing of events?  …..  Yes!  The outcomes 1 through 6 are the only things that can happen, and there are no blank or empty spaces on the diagram.</a:t>
            </a:r>
          </a:p>
          <a:p>
            <a:endParaRPr lang="en-US" dirty="0"/>
          </a:p>
          <a:p>
            <a:r>
              <a:rPr lang="en-US" dirty="0"/>
              <a:t>Do the six outcomes represent a partition?  …..  Yes again.  Since the rolls are mutually exclusive, and they are exhaustive, the rolls 1 through 6 form a partition.</a:t>
            </a:r>
          </a:p>
          <a:p>
            <a:r>
              <a:rPr lang="en-US" dirty="0"/>
              <a:t>If this is a fair die and the outcomes are equiprobable, what does that mean the probability of rolling a 1 is?  …..  It’s 1/6, because the sum of the probability of events in a partition is 1, and since they all have the same probability, it must be equally spread among the 6 outcomes.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also know that the probability of rolling a 3 OR a 5 is equal to the probability of rolling a 3 plus the probability of rolling a 5, or 1/3, because we have the probability of two mutually exclusive events.</a:t>
            </a:r>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22</a:t>
            </a:fld>
            <a:endParaRPr lang="en-US" dirty="0"/>
          </a:p>
        </p:txBody>
      </p:sp>
    </p:spTree>
    <p:extLst>
      <p:ext uri="{BB962C8B-B14F-4D97-AF65-F5344CB8AC3E}">
        <p14:creationId xmlns:p14="http://schemas.microsoft.com/office/powerpoint/2010/main" val="31852624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Complements are more than just flattery.  They can make certain kinds of problems much easier.</a:t>
            </a:r>
          </a:p>
          <a:p>
            <a:endParaRPr lang="en-US" dirty="0"/>
          </a:p>
          <a:p>
            <a:r>
              <a:rPr lang="en-US" dirty="0"/>
              <a:t>The complement to A is written A-super-c, or A-complement.  It’s any event that can occur when A doesn’t occur.  In a simple case like our coin flip, the complement to heads is tails – because the only thing that can happen in “not heads” is tails.  For a die roll, the complement to rolling a 1 is rolling a 2, 3, 4, 5 or a 6.</a:t>
            </a:r>
          </a:p>
          <a:p>
            <a:endParaRPr lang="en-US" dirty="0"/>
          </a:p>
          <a:p>
            <a:r>
              <a:rPr lang="en-US" dirty="0"/>
              <a:t>A and A-complement form a partition.  This is because either A happens or it doesn’t – nothing else can happen.  Also, A and not-A can’t happen at the same time.</a:t>
            </a:r>
          </a:p>
          <a:p>
            <a:endParaRPr lang="en-US" dirty="0"/>
          </a:p>
          <a:p>
            <a:r>
              <a:rPr lang="en-US" dirty="0"/>
              <a:t>One handy relationship results here.  If you want to know the probability of A not happening is, you simply have to subtract the probability of A from 1.</a:t>
            </a:r>
          </a:p>
        </p:txBody>
      </p:sp>
      <p:sp>
        <p:nvSpPr>
          <p:cNvPr id="4" name="Slide Number Placeholder 3"/>
          <p:cNvSpPr>
            <a:spLocks noGrp="1"/>
          </p:cNvSpPr>
          <p:nvPr>
            <p:ph type="sldNum" sz="quarter" idx="5"/>
          </p:nvPr>
        </p:nvSpPr>
        <p:spPr/>
        <p:txBody>
          <a:bodyPr/>
          <a:lstStyle/>
          <a:p>
            <a:fld id="{19CE087E-0F33-422F-94D3-2BE81473D131}" type="slidenum">
              <a:rPr lang="en-US" smtClean="0"/>
              <a:t>23</a:t>
            </a:fld>
            <a:endParaRPr lang="en-US" dirty="0"/>
          </a:p>
        </p:txBody>
      </p:sp>
    </p:spTree>
    <p:extLst>
      <p:ext uri="{BB962C8B-B14F-4D97-AF65-F5344CB8AC3E}">
        <p14:creationId xmlns:p14="http://schemas.microsoft.com/office/powerpoint/2010/main" val="3236253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Events aren’t always mutually exclusive, so if we want a general way to be able to add probabilities together, we have to deal with the overlapping area on the Venn diagram, where our platypus playing a keytar lives.  Remember that the area of the rectangle labeled omega is equal to 1.  The area of the events A and B are then equal to the probability of each event.  When these two events overlap, we get a little lens shape in between them.  The area of this space is equal to the probability of event A AND event B occurring at the same time.  The equation at the bottom makes sure that we don’t double count that little lens space when we add together the probabilities.</a:t>
            </a:r>
          </a:p>
          <a:p>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24</a:t>
            </a:fld>
            <a:endParaRPr lang="en-US"/>
          </a:p>
        </p:txBody>
      </p:sp>
    </p:spTree>
    <p:extLst>
      <p:ext uri="{BB962C8B-B14F-4D97-AF65-F5344CB8AC3E}">
        <p14:creationId xmlns:p14="http://schemas.microsoft.com/office/powerpoint/2010/main" val="15320195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extend our coin flip example to the flip of two fair coins now.  The figure on the left represents the outcomes from flipping our first coin, and the figure on the right represents the outcomes from our second coin.  Both coins are fair, and both are Bernoulli random variables.  We draw the diagrams slightly differently so that we can look at what happens when we combine the two.</a:t>
            </a:r>
          </a:p>
        </p:txBody>
      </p:sp>
      <p:sp>
        <p:nvSpPr>
          <p:cNvPr id="4" name="Slide Number Placeholder 3"/>
          <p:cNvSpPr>
            <a:spLocks noGrp="1"/>
          </p:cNvSpPr>
          <p:nvPr>
            <p:ph type="sldNum" sz="quarter" idx="5"/>
          </p:nvPr>
        </p:nvSpPr>
        <p:spPr/>
        <p:txBody>
          <a:bodyPr/>
          <a:lstStyle/>
          <a:p>
            <a:fld id="{19CE087E-0F33-422F-94D3-2BE81473D131}" type="slidenum">
              <a:rPr lang="en-US" smtClean="0"/>
              <a:t>25</a:t>
            </a:fld>
            <a:endParaRPr lang="en-US" dirty="0"/>
          </a:p>
        </p:txBody>
      </p:sp>
    </p:spTree>
    <p:extLst>
      <p:ext uri="{BB962C8B-B14F-4D97-AF65-F5344CB8AC3E}">
        <p14:creationId xmlns:p14="http://schemas.microsoft.com/office/powerpoint/2010/main" val="1073521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We’re going to muddy up the diagram for a second by overlaying the two.  Now we see four distinct regions in here with slightly different colors.  This is because in two coin flips, there are four outcomes.  By flipping two coins, we’ve gone from a Bernoulli random variable to a discrete random variable for our outcomes.  Looking at the diagram we get HH, TH, HT, and TT.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we wanted to compute the probability of flipping two coins and getting a heads on either one, we can use our general adding rule.  We know the probability of a heads on both coins is ½, but now since we can have overlapping events, we have to account for that overlap.  The trick is in computing that right hand quantity – what is the probability of getting a heads on both the first and second coin?</a:t>
            </a:r>
          </a:p>
        </p:txBody>
      </p:sp>
      <p:sp>
        <p:nvSpPr>
          <p:cNvPr id="4" name="Slide Number Placeholder 3"/>
          <p:cNvSpPr>
            <a:spLocks noGrp="1"/>
          </p:cNvSpPr>
          <p:nvPr>
            <p:ph type="sldNum" sz="quarter" idx="5"/>
          </p:nvPr>
        </p:nvSpPr>
        <p:spPr/>
        <p:txBody>
          <a:bodyPr/>
          <a:lstStyle/>
          <a:p>
            <a:fld id="{19CE087E-0F33-422F-94D3-2BE81473D131}" type="slidenum">
              <a:rPr lang="en-US" smtClean="0"/>
              <a:t>26</a:t>
            </a:fld>
            <a:endParaRPr lang="en-US" dirty="0"/>
          </a:p>
        </p:txBody>
      </p:sp>
    </p:spTree>
    <p:extLst>
      <p:ext uri="{BB962C8B-B14F-4D97-AF65-F5344CB8AC3E}">
        <p14:creationId xmlns:p14="http://schemas.microsoft.com/office/powerpoint/2010/main" val="12138807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rearrange the diagram a little bit so that the four outcomes that can result from the two coin flip are clear.  Here we label the rectangle in the upper left HH because the first and the second coin were both heads, the upper right is TH because the first was tails and the second heads, and so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see how the four flips create a partition of the sample space.  For both coins, heads and tails are equiprobable.  So that means the width of these rectangles, which comes from the probability of getting heads or tails on the first flip, is equal to ½.  The height of the rectangles works the same way – we get it from the probability of getting heads or tails on the second flip, and is also equal to ½.  This means that the area of all four of these outcomes is ¼.  Plugging that back into our previous equation, we find that the probability of getting a heads on either coin is 0.5 + 0.5 – 0.25 = 0.75.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solve this using complementation as well.  Of the four equiprobable outcomes that are up there, only one doesn’t contain at least one heads – the lower right, which is TT.  This means that the probability of getting at least one heads is equal to 1 minus the probability of getting no heads, which is the probability of outcome TT.  This is 1 minus ¼, or 0.75.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is an important hitch – in order for this to work, the events we’re considering have to be independent.  The outcome of our first coin flip has no bearing on our second coin flip.  If for example flipping a heads on our first coin made it more likely to get a heads on our second coin, these flips would NOT be independent, and these equations wouldn’t work!  In our situation, when you flip the first coin, no matter what it comes up as, the second coin still has a 50-50 shot at coming up heads.</a:t>
            </a:r>
          </a:p>
        </p:txBody>
      </p:sp>
      <p:sp>
        <p:nvSpPr>
          <p:cNvPr id="4" name="Slide Number Placeholder 3"/>
          <p:cNvSpPr>
            <a:spLocks noGrp="1"/>
          </p:cNvSpPr>
          <p:nvPr>
            <p:ph type="sldNum" sz="quarter" idx="5"/>
          </p:nvPr>
        </p:nvSpPr>
        <p:spPr/>
        <p:txBody>
          <a:bodyPr/>
          <a:lstStyle/>
          <a:p>
            <a:fld id="{19CE087E-0F33-422F-94D3-2BE81473D131}" type="slidenum">
              <a:rPr lang="en-US" smtClean="0"/>
              <a:t>27</a:t>
            </a:fld>
            <a:endParaRPr lang="en-US" dirty="0"/>
          </a:p>
        </p:txBody>
      </p:sp>
    </p:spTree>
    <p:extLst>
      <p:ext uri="{BB962C8B-B14F-4D97-AF65-F5344CB8AC3E}">
        <p14:creationId xmlns:p14="http://schemas.microsoft.com/office/powerpoint/2010/main" val="24872366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lowdown on independence.  If and only if events A and B are independent (written sometimes as A perpendicular to B) then the probability of A and B occurring is equal to the product of their individual probabilities.  This statement is reversible.  If the probability of A and B jointly occurring is equal to the product of their probabilities, then A and B are independent.</a:t>
            </a:r>
          </a:p>
          <a:p>
            <a:endParaRPr lang="en-US" dirty="0"/>
          </a:p>
          <a:p>
            <a:r>
              <a:rPr lang="en-US" dirty="0"/>
              <a:t>While we’re at it let’s add a couple important definitions.  When we see the probability of A And B written, this is also called the </a:t>
            </a:r>
            <a:r>
              <a:rPr lang="en-US" b="1" dirty="0"/>
              <a:t>joint probability</a:t>
            </a:r>
            <a:r>
              <a:rPr lang="en-US" dirty="0"/>
              <a:t> of A and B.  Anytime we talk about a variable without any other condition or information, such as the statements p(A) or p(B) in the equation here, this is referred to as the </a:t>
            </a:r>
            <a:r>
              <a:rPr lang="en-US" b="1" dirty="0"/>
              <a:t>marginal probability </a:t>
            </a:r>
            <a:r>
              <a:rPr lang="en-US"/>
              <a:t>of A </a:t>
            </a:r>
            <a:r>
              <a:rPr lang="en-US" dirty="0"/>
              <a:t>or marginal probability of B.  We will illustrate these next.</a:t>
            </a:r>
          </a:p>
        </p:txBody>
      </p:sp>
      <p:sp>
        <p:nvSpPr>
          <p:cNvPr id="4" name="Slide Number Placeholder 3"/>
          <p:cNvSpPr>
            <a:spLocks noGrp="1"/>
          </p:cNvSpPr>
          <p:nvPr>
            <p:ph type="sldNum" sz="quarter" idx="5"/>
          </p:nvPr>
        </p:nvSpPr>
        <p:spPr/>
        <p:txBody>
          <a:bodyPr/>
          <a:lstStyle/>
          <a:p>
            <a:fld id="{19CE087E-0F33-422F-94D3-2BE81473D131}" type="slidenum">
              <a:rPr lang="en-US" smtClean="0"/>
              <a:t>28</a:t>
            </a:fld>
            <a:endParaRPr lang="en-US" dirty="0"/>
          </a:p>
        </p:txBody>
      </p:sp>
    </p:spTree>
    <p:extLst>
      <p:ext uri="{BB962C8B-B14F-4D97-AF65-F5344CB8AC3E}">
        <p14:creationId xmlns:p14="http://schemas.microsoft.com/office/powerpoint/2010/main" val="28828744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illustration of marginal probability on the Venn diagram.  We ask the question, what is the probability of A occurring irrespective of what happens with B?  This probability is the area of the red circle.  Most of the time when we’re talking about the probability of some event, we’re just dealing with the simple case of marginal probability.</a:t>
            </a:r>
          </a:p>
        </p:txBody>
      </p:sp>
      <p:sp>
        <p:nvSpPr>
          <p:cNvPr id="4" name="Slide Number Placeholder 3"/>
          <p:cNvSpPr>
            <a:spLocks noGrp="1"/>
          </p:cNvSpPr>
          <p:nvPr>
            <p:ph type="sldNum" sz="quarter" idx="10"/>
          </p:nvPr>
        </p:nvSpPr>
        <p:spPr/>
        <p:txBody>
          <a:bodyPr/>
          <a:lstStyle/>
          <a:p>
            <a:fld id="{5EB4EC95-233C-49A0-813F-B93ED9D076A7}" type="slidenum">
              <a:rPr lang="en-US" smtClean="0"/>
              <a:t>29</a:t>
            </a:fld>
            <a:endParaRPr lang="en-US"/>
          </a:p>
        </p:txBody>
      </p:sp>
    </p:spTree>
    <p:extLst>
      <p:ext uri="{BB962C8B-B14F-4D97-AF65-F5344CB8AC3E}">
        <p14:creationId xmlns:p14="http://schemas.microsoft.com/office/powerpoint/2010/main" val="3361649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intent of this lecture series is not to provide a graduate-level course covering tons of important things in statistics and probability.  What this is intended to do is build a common foundation that everyone can work off in order to succeed in the rest of the course.  I acknowledge that everyone’s background is different and that their freshness with statistics is certainly going to vary.  The following slides should get you thinking statistically once more and get you ready for the important that follows in this class.</a:t>
            </a:r>
          </a:p>
        </p:txBody>
      </p:sp>
      <p:sp>
        <p:nvSpPr>
          <p:cNvPr id="4" name="Slide Number Placeholder 3"/>
          <p:cNvSpPr>
            <a:spLocks noGrp="1"/>
          </p:cNvSpPr>
          <p:nvPr>
            <p:ph type="sldNum" sz="quarter" idx="5"/>
          </p:nvPr>
        </p:nvSpPr>
        <p:spPr/>
        <p:txBody>
          <a:bodyPr/>
          <a:lstStyle/>
          <a:p>
            <a:fld id="{19CE087E-0F33-422F-94D3-2BE81473D131}" type="slidenum">
              <a:rPr lang="en-US" smtClean="0"/>
              <a:t>3</a:t>
            </a:fld>
            <a:endParaRPr lang="en-US" dirty="0"/>
          </a:p>
        </p:txBody>
      </p:sp>
    </p:spTree>
    <p:extLst>
      <p:ext uri="{BB962C8B-B14F-4D97-AF65-F5344CB8AC3E}">
        <p14:creationId xmlns:p14="http://schemas.microsoft.com/office/powerpoint/2010/main" val="24992109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we’re concerned with the region that belongs in both A and B, so that both things have to happen. Here are a couple of interesting cases.</a:t>
            </a:r>
          </a:p>
          <a:p>
            <a:endParaRPr lang="en-US" dirty="0"/>
          </a:p>
          <a:p>
            <a:r>
              <a:rPr lang="en-US" dirty="0"/>
              <a:t>On the left we have two overlapping events.  The probability of A and B happening at the same time is the area of that red lens in the overlap.  Notice how it is smaller than the marginal probability of either A or B.</a:t>
            </a:r>
          </a:p>
          <a:p>
            <a:endParaRPr lang="en-US" dirty="0"/>
          </a:p>
          <a:p>
            <a:r>
              <a:rPr lang="en-US" dirty="0"/>
              <a:t>On the right we have total overlap of A and B – there is no way for B to happen if A doesn’t happen.  The joint probability is then equal to the probability of the smaller of the two events, so in this case the joint probability is equal to the probability of B.  This is important – remember that anytime you add variables to a joint probability statement, the joint probability can be AT LARGEST the probability of the least probable event.</a:t>
            </a:r>
          </a:p>
          <a:p>
            <a:endParaRPr lang="en-US" dirty="0"/>
          </a:p>
          <a:p>
            <a:r>
              <a:rPr lang="en-US" dirty="0"/>
              <a:t>Let’s look at this another way, if B happens, A is certain to happen.  We can rephrase that and say that “given that B has occurred, A is certain to occur.”  This is because there is no part of B outside of A: if B occurs, then A has to as well.</a:t>
            </a:r>
          </a:p>
          <a:p>
            <a:endParaRPr lang="en-US" dirty="0"/>
          </a:p>
          <a:p>
            <a:r>
              <a:rPr lang="en-US" dirty="0"/>
              <a:t>The statement we made: “given that B has occurred“ is a statement of </a:t>
            </a:r>
            <a:r>
              <a:rPr lang="en-US" b="1" dirty="0"/>
              <a:t>conditional probability</a:t>
            </a:r>
            <a:r>
              <a:rPr lang="en-US" b="0" dirty="0"/>
              <a:t>. Conditional and joint probability are tightly linked.</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30</a:t>
            </a:fld>
            <a:endParaRPr lang="en-US"/>
          </a:p>
        </p:txBody>
      </p:sp>
    </p:spTree>
    <p:extLst>
      <p:ext uri="{BB962C8B-B14F-4D97-AF65-F5344CB8AC3E}">
        <p14:creationId xmlns:p14="http://schemas.microsoft.com/office/powerpoint/2010/main" val="12766005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Conditional probability is extremely useful in statistics.  Conditioning adds information.  This is because we start with a statement of knowledge, generally saying “given that…”  In our diagram here, we know that B has already occurred.  This means that we only have to look at what happens inside of event B.  We go from the diagram on the left to the one on the right.  Inside of B are two events – A (which is the part that overlaps with the other circle) and A-complement, all of B that is not also in A.</a:t>
            </a:r>
          </a:p>
          <a:p>
            <a:endParaRPr lang="en-US" dirty="0"/>
          </a:p>
          <a:p>
            <a:r>
              <a:rPr lang="en-US" dirty="0"/>
              <a:t>The rectangles are the same size for these two figures.  Notice how the area for A in red is larger than it was before – the conditional probability of A occurring, given that B has occurred, is larger than the marginal probability of A occurring.  We write the conditional probability of A given B has occurred as p of A </a:t>
            </a:r>
            <a:r>
              <a:rPr lang="en-US" i="1" dirty="0"/>
              <a:t>pipe</a:t>
            </a:r>
            <a:r>
              <a:rPr lang="en-US" i="0" dirty="0"/>
              <a:t> B.  </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31</a:t>
            </a:fld>
            <a:endParaRPr lang="en-US"/>
          </a:p>
        </p:txBody>
      </p:sp>
    </p:spTree>
    <p:extLst>
      <p:ext uri="{BB962C8B-B14F-4D97-AF65-F5344CB8AC3E}">
        <p14:creationId xmlns:p14="http://schemas.microsoft.com/office/powerpoint/2010/main" val="26064175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how I said conditional and joint probability are tightly linked?  Their definitions are closely related.  The first line gives us the means for going between conditional and joint probability of some events.  This statement can be shown by the second figure from the last slide.  The area of the large rectangle is equal to p(B).  The rectangle B is split into two parts – the red part is the area corresponding to where A and B both occur, and the blue are is where A-complement and B both occur.  This means that the area of that red rectangle represents p(A and B).  Dividing that area by the area of rectangle B gives us p(</a:t>
            </a:r>
            <a:r>
              <a:rPr lang="en-US" dirty="0" err="1"/>
              <a:t>A|B</a:t>
            </a:r>
            <a:r>
              <a:rPr lang="en-US" dirty="0"/>
              <a:t>).</a:t>
            </a:r>
          </a:p>
          <a:p>
            <a:endParaRPr lang="en-US" dirty="0"/>
          </a:p>
          <a:p>
            <a:r>
              <a:rPr lang="en-US" dirty="0"/>
              <a:t>In the case where events A and B are independent, we know that the probability of A and B is equal to the product of the marginal probabilities.  This leads to p(B) completely dropping out of the formula – the result is that p(</a:t>
            </a:r>
            <a:r>
              <a:rPr lang="en-US" dirty="0" err="1"/>
              <a:t>A|B</a:t>
            </a:r>
            <a:r>
              <a:rPr lang="en-US" dirty="0"/>
              <a:t>) is equal to p(A).  What does that mean?  It means that conditioning on the occurrence of B does not add any new information!  Just as we said in our definition for independence, the probability of A occurring is the same regardless of what happens with B.</a:t>
            </a:r>
          </a:p>
        </p:txBody>
      </p:sp>
      <p:sp>
        <p:nvSpPr>
          <p:cNvPr id="4" name="Slide Number Placeholder 3"/>
          <p:cNvSpPr>
            <a:spLocks noGrp="1"/>
          </p:cNvSpPr>
          <p:nvPr>
            <p:ph type="sldNum" sz="quarter" idx="5"/>
          </p:nvPr>
        </p:nvSpPr>
        <p:spPr/>
        <p:txBody>
          <a:bodyPr/>
          <a:lstStyle/>
          <a:p>
            <a:fld id="{19CE087E-0F33-422F-94D3-2BE81473D131}" type="slidenum">
              <a:rPr lang="en-US" smtClean="0"/>
              <a:t>32</a:t>
            </a:fld>
            <a:endParaRPr lang="en-US" dirty="0"/>
          </a:p>
        </p:txBody>
      </p:sp>
    </p:spTree>
    <p:extLst>
      <p:ext uri="{BB962C8B-B14F-4D97-AF65-F5344CB8AC3E}">
        <p14:creationId xmlns:p14="http://schemas.microsoft.com/office/powerpoint/2010/main" val="1454441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of Total Probability, also called the Total Probability Theorem, used to play an important role in US Army Corps of Engineers guidance when doing coincident frequency analysis.  It is still applied when doing these analyses, but many coincident frequency analyses have been simplified by using newer simulation techniques.</a:t>
            </a:r>
          </a:p>
          <a:p>
            <a:endParaRPr lang="en-US" dirty="0"/>
          </a:p>
          <a:p>
            <a:r>
              <a:rPr lang="en-US" dirty="0"/>
              <a:t>Total Probability is a way to compute the probability of an event when it might only be measurable piecewise.  In this case, we are interested in the probability of event B.  It can be computed by looking at how much of B is inside of A, and how much of it is outside of A, and taking a weighted average of the two.  We compute the total probability of B as the probability of B given A times the probability of A, plus the probability of B given A complement times the probability of A complement.</a:t>
            </a:r>
          </a:p>
          <a:p>
            <a:endParaRPr lang="en-US" dirty="0"/>
          </a:p>
          <a:p>
            <a:r>
              <a:rPr lang="en-US" dirty="0"/>
              <a:t>Next I’ll show an example that illustrates this important formula.</a:t>
            </a:r>
          </a:p>
          <a:p>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33</a:t>
            </a:fld>
            <a:endParaRPr lang="en-US"/>
          </a:p>
        </p:txBody>
      </p:sp>
    </p:spTree>
    <p:extLst>
      <p:ext uri="{BB962C8B-B14F-4D97-AF65-F5344CB8AC3E}">
        <p14:creationId xmlns:p14="http://schemas.microsoft.com/office/powerpoint/2010/main" val="5086483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two bags that each contain 100 marbles.  In the first I have 75 red and 25 blue marbles.  In the second I have 60 red and 40 blue marbles.  I choose one of the bags at random (with equal probability) and then pick a marble from that bag.  What is the probability that I choose a red marble?</a:t>
            </a:r>
          </a:p>
          <a:p>
            <a:endParaRPr lang="en-US" dirty="0"/>
          </a:p>
          <a:p>
            <a:r>
              <a:rPr lang="en-US" dirty="0"/>
              <a:t>You have a 75% chance of picking a red marble given you select the first bag.  You have a 60% chance of selecting a red marble if you pick the second bag.  The chance of picking either bag is 0.5.  This means that the probability of picking a red marble is the simple average of the two probabilities, with the result being 0.675.</a:t>
            </a:r>
          </a:p>
        </p:txBody>
      </p:sp>
      <p:sp>
        <p:nvSpPr>
          <p:cNvPr id="4" name="Slide Number Placeholder 3"/>
          <p:cNvSpPr>
            <a:spLocks noGrp="1"/>
          </p:cNvSpPr>
          <p:nvPr>
            <p:ph type="sldNum" sz="quarter" idx="5"/>
          </p:nvPr>
        </p:nvSpPr>
        <p:spPr/>
        <p:txBody>
          <a:bodyPr/>
          <a:lstStyle/>
          <a:p>
            <a:fld id="{19CE087E-0F33-422F-94D3-2BE81473D131}" type="slidenum">
              <a:rPr lang="en-US" smtClean="0"/>
              <a:t>34</a:t>
            </a:fld>
            <a:endParaRPr lang="en-US" dirty="0"/>
          </a:p>
        </p:txBody>
      </p:sp>
    </p:spTree>
    <p:extLst>
      <p:ext uri="{BB962C8B-B14F-4D97-AF65-F5344CB8AC3E}">
        <p14:creationId xmlns:p14="http://schemas.microsoft.com/office/powerpoint/2010/main" val="23435529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equation extends to any number of subcases that build our example.  As long as the A parts form a partition, we can compute p(B) from any number of subcases.  This is the form that you will generally see in USACE guidance.  This can also be used to compute the probability of some third event C, which is a function of A and B.</a:t>
            </a:r>
          </a:p>
        </p:txBody>
      </p:sp>
      <p:sp>
        <p:nvSpPr>
          <p:cNvPr id="4" name="Slide Number Placeholder 3"/>
          <p:cNvSpPr>
            <a:spLocks noGrp="1"/>
          </p:cNvSpPr>
          <p:nvPr>
            <p:ph type="sldNum" sz="quarter" idx="10"/>
          </p:nvPr>
        </p:nvSpPr>
        <p:spPr/>
        <p:txBody>
          <a:bodyPr/>
          <a:lstStyle/>
          <a:p>
            <a:fld id="{5EB4EC95-233C-49A0-813F-B93ED9D076A7}" type="slidenum">
              <a:rPr lang="en-US" smtClean="0"/>
              <a:t>35</a:t>
            </a:fld>
            <a:endParaRPr lang="en-US"/>
          </a:p>
        </p:txBody>
      </p:sp>
    </p:spTree>
    <p:extLst>
      <p:ext uri="{BB962C8B-B14F-4D97-AF65-F5344CB8AC3E}">
        <p14:creationId xmlns:p14="http://schemas.microsoft.com/office/powerpoint/2010/main" val="10508494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Conditional probabilities aren’t reversible – that is, p(</a:t>
            </a:r>
            <a:r>
              <a:rPr lang="en-US" dirty="0" err="1"/>
              <a:t>A|B</a:t>
            </a:r>
            <a:r>
              <a:rPr lang="en-US" dirty="0"/>
              <a:t>) doesn’t equal p(</a:t>
            </a:r>
            <a:r>
              <a:rPr lang="en-US" dirty="0" err="1"/>
              <a:t>B|A</a:t>
            </a:r>
            <a:r>
              <a:rPr lang="en-US" dirty="0"/>
              <a:t>) unless the marginal probabilities are equal.  In order to reverse the condition it requires Bayes’ Theorem.</a:t>
            </a:r>
          </a:p>
          <a:p>
            <a:endParaRPr lang="en-US" dirty="0"/>
          </a:p>
          <a:p>
            <a:r>
              <a:rPr lang="en-US" dirty="0"/>
              <a:t>There are a lot of uses for Bayes’ Theorem.  This equation established an entire field of statistics called </a:t>
            </a:r>
            <a:r>
              <a:rPr lang="en-US" b="1" dirty="0"/>
              <a:t>Bayesian Statistics</a:t>
            </a:r>
            <a:r>
              <a:rPr lang="en-US" b="0" dirty="0"/>
              <a:t> which is only starting to gain traction in the hydrologic sciences.</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36</a:t>
            </a:fld>
            <a:endParaRPr lang="en-US" dirty="0"/>
          </a:p>
        </p:txBody>
      </p:sp>
    </p:spTree>
    <p:extLst>
      <p:ext uri="{BB962C8B-B14F-4D97-AF65-F5344CB8AC3E}">
        <p14:creationId xmlns:p14="http://schemas.microsoft.com/office/powerpoint/2010/main" val="2597766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try an example. Imagine there is a medical test that detects a specific disease.  We label a positive test with the plus sign, and note the situations where the disease is or is not present with “disease” or “no disease.”</a:t>
            </a:r>
          </a:p>
          <a:p>
            <a:endParaRPr lang="en-US" dirty="0"/>
          </a:p>
          <a:p>
            <a:r>
              <a:rPr lang="en-US" dirty="0"/>
              <a:t>The sensitivity of the test, which defines the probability of finding the disease when it is present, is p(+|disease) and is equal to 80%.</a:t>
            </a:r>
          </a:p>
          <a:p>
            <a:r>
              <a:rPr lang="en-US" dirty="0"/>
              <a:t>The specificity of the test, which defines the probability of getting a negative result when there is no disease, is p(-|no disease) and is equal to 70%.  To plug this term into our equation we will need the false-positive rate p(+|no disease) which is the complement of the specificity, and is 30%. </a:t>
            </a:r>
          </a:p>
          <a:p>
            <a:r>
              <a:rPr lang="en-US" dirty="0"/>
              <a:t>The prevalence of the disease, which defines the fraction of the population that has the disease, is p(disease), and is equal to 5.8%.  We will also need the complement to this term p(no disease), which is 94.2%.</a:t>
            </a:r>
          </a:p>
          <a:p>
            <a:endParaRPr lang="en-US" dirty="0"/>
          </a:p>
          <a:p>
            <a:r>
              <a:rPr lang="en-US" dirty="0"/>
              <a:t>First, I am going to re-write Bayes’ Theorem expanding out the denominator using the Law of Total Probability.  This will let us put our sensitivity and specificity into the equation correctly.  The entire term in the denominator is just taking the marginal probability of getting a positive test, which isn’t easily known, and translating it into things we know.  It comes from properties of the test, and the base rate of the disease.  In this format, the math is very straightforward.</a:t>
            </a:r>
          </a:p>
          <a:p>
            <a:endParaRPr lang="en-US" dirty="0"/>
          </a:p>
          <a:p>
            <a:r>
              <a:rPr lang="en-US" dirty="0"/>
              <a:t>The numerator is the sensitivity times the prevalence.  The denominator is the sum of the sensitivity times the prevalence and the false positive rate times the rate of no disease.</a:t>
            </a:r>
          </a:p>
          <a:p>
            <a:endParaRPr lang="en-US" dirty="0"/>
          </a:p>
          <a:p>
            <a:r>
              <a:rPr lang="en-US" dirty="0"/>
              <a:t>What we see is that despite a positive test in this case, the probability of having the disease is still quite small.  This is because the overall probability of having the disease in the general population is quite small.  Ignoring the small disease prevalence is a phenomenon called the </a:t>
            </a:r>
            <a:r>
              <a:rPr lang="en-US" b="1" dirty="0"/>
              <a:t>base rate fallacy</a:t>
            </a:r>
            <a:r>
              <a:rPr lang="en-US" b="0" dirty="0"/>
              <a:t> and is important to be aware of.</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37</a:t>
            </a:fld>
            <a:endParaRPr lang="en-US" dirty="0"/>
          </a:p>
        </p:txBody>
      </p:sp>
    </p:spTree>
    <p:extLst>
      <p:ext uri="{BB962C8B-B14F-4D97-AF65-F5344CB8AC3E}">
        <p14:creationId xmlns:p14="http://schemas.microsoft.com/office/powerpoint/2010/main" val="1357529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Alright, we got through the heavy machinery of probability.  Hopefully after that you feel more comfortable with working with various kinds of events, and computing probability of events described in a number of ways.  A number of these tools will be referenced later in this lecture, so if you need to go back and re-watch some of these concepts, it may be worth your time.</a:t>
            </a:r>
          </a:p>
        </p:txBody>
      </p:sp>
      <p:sp>
        <p:nvSpPr>
          <p:cNvPr id="4" name="Slide Number Placeholder 3"/>
          <p:cNvSpPr>
            <a:spLocks noGrp="1"/>
          </p:cNvSpPr>
          <p:nvPr>
            <p:ph type="sldNum" sz="quarter" idx="5"/>
          </p:nvPr>
        </p:nvSpPr>
        <p:spPr/>
        <p:txBody>
          <a:bodyPr/>
          <a:lstStyle/>
          <a:p>
            <a:fld id="{19CE087E-0F33-422F-94D3-2BE81473D131}" type="slidenum">
              <a:rPr lang="en-US" smtClean="0"/>
              <a:t>38</a:t>
            </a:fld>
            <a:endParaRPr lang="en-US" dirty="0"/>
          </a:p>
        </p:txBody>
      </p:sp>
    </p:spTree>
    <p:extLst>
      <p:ext uri="{BB962C8B-B14F-4D97-AF65-F5344CB8AC3E}">
        <p14:creationId xmlns:p14="http://schemas.microsoft.com/office/powerpoint/2010/main" val="26713740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Welcome to section 3, in which we discuss samples and their relationship with populations.  Let’s get right into it.</a:t>
            </a:r>
          </a:p>
          <a:p>
            <a:endParaRPr lang="en-US" dirty="0"/>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39</a:t>
            </a:fld>
            <a:endParaRPr lang="en-US" dirty="0"/>
          </a:p>
        </p:txBody>
      </p:sp>
    </p:spTree>
    <p:extLst>
      <p:ext uri="{BB962C8B-B14F-4D97-AF65-F5344CB8AC3E}">
        <p14:creationId xmlns:p14="http://schemas.microsoft.com/office/powerpoint/2010/main" val="383586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lecture is broken into three sections, not counting this brief introduction.</a:t>
            </a:r>
          </a:p>
          <a:p>
            <a:endParaRPr lang="en-US" dirty="0"/>
          </a:p>
          <a:p>
            <a:r>
              <a:rPr lang="en-US" dirty="0"/>
              <a:t>Section 1 gets us talking the language of probability and thinking about what causes randomness.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Section 2 gives us rules for working with probability and helps us visualize random outcomes.</a:t>
            </a:r>
          </a:p>
          <a:p>
            <a:endParaRPr lang="en-US" dirty="0"/>
          </a:p>
          <a:p>
            <a:r>
              <a:rPr lang="en-US" dirty="0"/>
              <a:t>Section 3 helps us make sense of the data we have, and gets us thinking about where it came from.</a:t>
            </a:r>
          </a:p>
        </p:txBody>
      </p:sp>
      <p:sp>
        <p:nvSpPr>
          <p:cNvPr id="4" name="Slide Number Placeholder 3"/>
          <p:cNvSpPr>
            <a:spLocks noGrp="1"/>
          </p:cNvSpPr>
          <p:nvPr>
            <p:ph type="sldNum" sz="quarter" idx="5"/>
          </p:nvPr>
        </p:nvSpPr>
        <p:spPr/>
        <p:txBody>
          <a:bodyPr/>
          <a:lstStyle/>
          <a:p>
            <a:fld id="{19CE087E-0F33-422F-94D3-2BE81473D131}" type="slidenum">
              <a:rPr lang="en-US" smtClean="0"/>
              <a:t>4</a:t>
            </a:fld>
            <a:endParaRPr lang="en-US" dirty="0"/>
          </a:p>
        </p:txBody>
      </p:sp>
    </p:spTree>
    <p:extLst>
      <p:ext uri="{BB962C8B-B14F-4D97-AF65-F5344CB8AC3E}">
        <p14:creationId xmlns:p14="http://schemas.microsoft.com/office/powerpoint/2010/main" val="28935568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highlight the difference between treatment of a sample and a population.  We will introduce the important concept of inference, and how it links samples and populations together.  We will discuss estimation of probability from sample data, as well as summarizing datasets using summary statistics.  And finally we will return to inference so that we can jump into our fourth and final section of the lecture.</a:t>
            </a:r>
          </a:p>
        </p:txBody>
      </p:sp>
      <p:sp>
        <p:nvSpPr>
          <p:cNvPr id="4" name="Slide Number Placeholder 3"/>
          <p:cNvSpPr>
            <a:spLocks noGrp="1"/>
          </p:cNvSpPr>
          <p:nvPr>
            <p:ph type="sldNum" sz="quarter" idx="5"/>
          </p:nvPr>
        </p:nvSpPr>
        <p:spPr/>
        <p:txBody>
          <a:bodyPr/>
          <a:lstStyle/>
          <a:p>
            <a:fld id="{19CE087E-0F33-422F-94D3-2BE81473D131}" type="slidenum">
              <a:rPr lang="en-US" smtClean="0"/>
              <a:t>40</a:t>
            </a:fld>
            <a:endParaRPr lang="en-US" dirty="0"/>
          </a:p>
        </p:txBody>
      </p:sp>
    </p:spTree>
    <p:extLst>
      <p:ext uri="{BB962C8B-B14F-4D97-AF65-F5344CB8AC3E}">
        <p14:creationId xmlns:p14="http://schemas.microsoft.com/office/powerpoint/2010/main" val="4280329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distinction between populations and samples is crucial.  Often, samples are what you have, and populations are what you want to know.  The population is the entire group that you want to answer questions about.  However, it may be unknowable.  What you are often doing is taking a sample, which is a part or a subset of that population, and using the statistics of that sample to estimate quantities in the population, which are called parameters.  An example of the difference is on the Mississippi River at Vicksburg, Mississippi.  There exists some population of all annual maximum flows on the Miss at Vicksburg, but it’s an unknowable collection of flows because we can’t observe it forever.  We only have a sample of annual maximum flows through the national water information system hosted by the USGS.  Even though we want to answer questions about all the annual maximum flows, we only have a limited sample to work with.</a:t>
            </a:r>
          </a:p>
        </p:txBody>
      </p:sp>
      <p:sp>
        <p:nvSpPr>
          <p:cNvPr id="4" name="Slide Number Placeholder 3"/>
          <p:cNvSpPr>
            <a:spLocks noGrp="1"/>
          </p:cNvSpPr>
          <p:nvPr>
            <p:ph type="sldNum" sz="quarter" idx="5"/>
          </p:nvPr>
        </p:nvSpPr>
        <p:spPr/>
        <p:txBody>
          <a:bodyPr/>
          <a:lstStyle/>
          <a:p>
            <a:fld id="{19CE087E-0F33-422F-94D3-2BE81473D131}" type="slidenum">
              <a:rPr lang="en-US" smtClean="0"/>
              <a:t>41</a:t>
            </a:fld>
            <a:endParaRPr lang="en-US" dirty="0"/>
          </a:p>
        </p:txBody>
      </p:sp>
    </p:spTree>
    <p:extLst>
      <p:ext uri="{BB962C8B-B14F-4D97-AF65-F5344CB8AC3E}">
        <p14:creationId xmlns:p14="http://schemas.microsoft.com/office/powerpoint/2010/main" val="40093464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Inference is the art of making predictions about a population using a sample taken from that population.  We want to know it all but we are limited by the data we have.  Our sample is made up of representative observations of our population being studied.  What we have to do is use that data to answer questions about the population.  This process of asking and answering questions about the population is known as inference.</a:t>
            </a:r>
          </a:p>
        </p:txBody>
      </p:sp>
      <p:sp>
        <p:nvSpPr>
          <p:cNvPr id="4" name="Slide Number Placeholder 3"/>
          <p:cNvSpPr>
            <a:spLocks noGrp="1"/>
          </p:cNvSpPr>
          <p:nvPr>
            <p:ph type="sldNum" sz="quarter" idx="5"/>
          </p:nvPr>
        </p:nvSpPr>
        <p:spPr/>
        <p:txBody>
          <a:bodyPr/>
          <a:lstStyle/>
          <a:p>
            <a:fld id="{19CE087E-0F33-422F-94D3-2BE81473D131}" type="slidenum">
              <a:rPr lang="en-US" smtClean="0"/>
              <a:t>42</a:t>
            </a:fld>
            <a:endParaRPr lang="en-US" dirty="0"/>
          </a:p>
        </p:txBody>
      </p:sp>
    </p:spTree>
    <p:extLst>
      <p:ext uri="{BB962C8B-B14F-4D97-AF65-F5344CB8AC3E}">
        <p14:creationId xmlns:p14="http://schemas.microsoft.com/office/powerpoint/2010/main" val="17948641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probability of an annual maximum flow over 12,000 cfs is a population parameter. The problem is, we can’t see every single annual maximum flow that has happened or will ever happen, so we can’t wrap our arms around the population.  It would be easy to count all the flows over 12,000 cfs and divide by the total number of flows to get the probability of a flow over 12,000.  However we might only have a small collection of observations because, for example, the USGS stream gage was only installed 35 years ago.</a:t>
            </a:r>
          </a:p>
        </p:txBody>
      </p:sp>
      <p:sp>
        <p:nvSpPr>
          <p:cNvPr id="4" name="Slide Number Placeholder 3"/>
          <p:cNvSpPr>
            <a:spLocks noGrp="1"/>
          </p:cNvSpPr>
          <p:nvPr>
            <p:ph type="sldNum" sz="quarter" idx="5"/>
          </p:nvPr>
        </p:nvSpPr>
        <p:spPr/>
        <p:txBody>
          <a:bodyPr/>
          <a:lstStyle/>
          <a:p>
            <a:fld id="{19CE087E-0F33-422F-94D3-2BE81473D131}" type="slidenum">
              <a:rPr lang="en-US" smtClean="0"/>
              <a:t>43</a:t>
            </a:fld>
            <a:endParaRPr lang="en-US" dirty="0"/>
          </a:p>
        </p:txBody>
      </p:sp>
    </p:spTree>
    <p:extLst>
      <p:ext uri="{BB962C8B-B14F-4D97-AF65-F5344CB8AC3E}">
        <p14:creationId xmlns:p14="http://schemas.microsoft.com/office/powerpoint/2010/main" val="23201153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case where our data are limited, we can take the data we have and try to make an inference about the population.  In our example we said a gage had been observing annual maximum flows on the river in question for 35 years.  We can take our sample and split it – take each year that had a flow less than 12,000 cfs and put it in the bucket on the left, and take the ones greater than 12,000 cfs and put them on the right.  When we do that we find there are 25 years less than, and 10 years greater than.  This means in our sample, we saw that 10 out of 35 years, or about 29% of flows were greater than 12,000 cfs.  Remembering our definition for probability, we recall that successes divided by the total number of trials gives us an estimate for probability.  Therefore, we estimate the probability of a flow greater than 12,000 cfs being about 0.29.</a:t>
            </a:r>
          </a:p>
          <a:p>
            <a:endParaRPr lang="en-US" dirty="0"/>
          </a:p>
          <a:p>
            <a:r>
              <a:rPr lang="en-US" dirty="0"/>
              <a:t>We used our sample of 35 flows to make an inference about a population parameter, the probability of a flow greater than 12,000 cfs, and inferred that the population value is about 0.29.</a:t>
            </a:r>
          </a:p>
        </p:txBody>
      </p:sp>
      <p:sp>
        <p:nvSpPr>
          <p:cNvPr id="4" name="Slide Number Placeholder 3"/>
          <p:cNvSpPr>
            <a:spLocks noGrp="1"/>
          </p:cNvSpPr>
          <p:nvPr>
            <p:ph type="sldNum" sz="quarter" idx="5"/>
          </p:nvPr>
        </p:nvSpPr>
        <p:spPr/>
        <p:txBody>
          <a:bodyPr/>
          <a:lstStyle/>
          <a:p>
            <a:fld id="{19CE087E-0F33-422F-94D3-2BE81473D131}" type="slidenum">
              <a:rPr lang="en-US" smtClean="0"/>
              <a:t>44</a:t>
            </a:fld>
            <a:endParaRPr lang="en-US" dirty="0"/>
          </a:p>
        </p:txBody>
      </p:sp>
    </p:spTree>
    <p:extLst>
      <p:ext uri="{BB962C8B-B14F-4D97-AF65-F5344CB8AC3E}">
        <p14:creationId xmlns:p14="http://schemas.microsoft.com/office/powerpoint/2010/main" val="38132704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in our inference, we are making a few assumptions.  The most important one is that the sample we have is representative of the population.  In some circumstances it can be difficult to ascertain whether the sample is representative or not because the population is completely unknowable. For surveys, where people are polled for their opinions, the sample can be checked for representation by comparing the demographics of the respondents in the sample to the general population demographics to see how representative a sample is.  For streamflow, if we have a limited record of flows, we would have to look at other variables such as climate to tell us if the period containing our sample is a good representation of the entire population.</a:t>
            </a:r>
          </a:p>
          <a:p>
            <a:endParaRPr lang="en-US" dirty="0"/>
          </a:p>
          <a:p>
            <a:r>
              <a:rPr lang="en-US" dirty="0"/>
              <a:t>The other major assumptions fall under the “I-ID” acronym.  These assumptions have to do with the way that the observations that make up the sample were taken.  We want the observations to be independent of one another – that is, that they are not dependent on each other in some way.  We also want them to be identically-distributed, which is similar in nature to the representative sample assumption.  Think of identical distribution as the assumption that the samples are coming from the same population.</a:t>
            </a:r>
          </a:p>
        </p:txBody>
      </p:sp>
      <p:sp>
        <p:nvSpPr>
          <p:cNvPr id="4" name="Slide Number Placeholder 3"/>
          <p:cNvSpPr>
            <a:spLocks noGrp="1"/>
          </p:cNvSpPr>
          <p:nvPr>
            <p:ph type="sldNum" sz="quarter" idx="5"/>
          </p:nvPr>
        </p:nvSpPr>
        <p:spPr/>
        <p:txBody>
          <a:bodyPr/>
          <a:lstStyle/>
          <a:p>
            <a:fld id="{19CE087E-0F33-422F-94D3-2BE81473D131}" type="slidenum">
              <a:rPr lang="en-US" smtClean="0"/>
              <a:t>45</a:t>
            </a:fld>
            <a:endParaRPr lang="en-US" dirty="0"/>
          </a:p>
        </p:txBody>
      </p:sp>
    </p:spTree>
    <p:extLst>
      <p:ext uri="{BB962C8B-B14F-4D97-AF65-F5344CB8AC3E}">
        <p14:creationId xmlns:p14="http://schemas.microsoft.com/office/powerpoint/2010/main" val="4709267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rely on the definition for long-run probability to estimate probabilities from our sample data.  However, this definition is dependent on a limit – that the sample size approaches infinity.  In dealing with finite samples, we refer to the proportion of successes to trials as the relative frequency.  It might also be called a sample proportion.  Using the relative frequency to estimate the probability of an event is an example of making an inference about the unknowable population.</a:t>
            </a:r>
          </a:p>
          <a:p>
            <a:endParaRPr lang="en-US" dirty="0"/>
          </a:p>
          <a:p>
            <a:r>
              <a:rPr lang="en-US" dirty="0"/>
              <a:t>So far we have looked at Bernoulli random variables – an event either happens or it doesn’t, or as in our coin flips, heads and tails.  Most of the time we’re not interested things that are this simple.  Our random variables can often take on a larger number of values than just “yes/no” or “heads/tails.”   A die roll is a simple extension of this idea.</a:t>
            </a:r>
          </a:p>
          <a:p>
            <a:endParaRPr lang="en-US" dirty="0"/>
          </a:p>
          <a:p>
            <a:r>
              <a:rPr lang="en-US" dirty="0"/>
              <a:t>A fair six-sided die when rolled will produce an integer value between 1 and 6.  Each roll of the die is independent of the last, and we can roll a die as much as we like.</a:t>
            </a:r>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46</a:t>
            </a:fld>
            <a:endParaRPr lang="en-US" dirty="0"/>
          </a:p>
        </p:txBody>
      </p:sp>
    </p:spTree>
    <p:extLst>
      <p:ext uri="{BB962C8B-B14F-4D97-AF65-F5344CB8AC3E}">
        <p14:creationId xmlns:p14="http://schemas.microsoft.com/office/powerpoint/2010/main" val="37694885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let’s roll a die 100 times, and tally up the number of times each face comes up.  We record those outcomes in a histogram, with the height of the bar corresponding to how many times each face, 1 through 6, comes up.  You can tell from the chart that 1 came up the most often and 2 came up the least.  If you total up the height of the bars it will come to 100 which is our sample size.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we want to know the relative frequency of each face, we can take the height of each bar, and divide it by our sample size of 100.  On the right side, we see the scale of the bars changes where we have computed relative frequency, but the relative heights of the bars are the same.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histogram on the right side shows the proportion of each of our outcomes in a sample.  It describes how each of the outcomes is distributed within the sample.  For example just over 20% of the outcomes were 1, just over 10% of the outcomes were 2, and so on.</a:t>
            </a:r>
          </a:p>
        </p:txBody>
      </p:sp>
      <p:sp>
        <p:nvSpPr>
          <p:cNvPr id="4" name="Slide Number Placeholder 3"/>
          <p:cNvSpPr>
            <a:spLocks noGrp="1"/>
          </p:cNvSpPr>
          <p:nvPr>
            <p:ph type="sldNum" sz="quarter" idx="5"/>
          </p:nvPr>
        </p:nvSpPr>
        <p:spPr/>
        <p:txBody>
          <a:bodyPr/>
          <a:lstStyle/>
          <a:p>
            <a:fld id="{19CE087E-0F33-422F-94D3-2BE81473D131}" type="slidenum">
              <a:rPr lang="en-US" smtClean="0"/>
              <a:t>47</a:t>
            </a:fld>
            <a:endParaRPr lang="en-US" dirty="0"/>
          </a:p>
        </p:txBody>
      </p:sp>
    </p:spTree>
    <p:extLst>
      <p:ext uri="{BB962C8B-B14F-4D97-AF65-F5344CB8AC3E}">
        <p14:creationId xmlns:p14="http://schemas.microsoft.com/office/powerpoint/2010/main" val="6956817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blue bars are the relative frequency for each of the outcomes, 1 through 6, from 100 rolls of a die.  We know from physics that a fair die produces each of the outcomes with a probability of 1/6.  This value is shown as the red line on the plot.</a:t>
            </a:r>
          </a:p>
          <a:p>
            <a:endParaRPr lang="en-US" dirty="0"/>
          </a:p>
          <a:p>
            <a:r>
              <a:rPr lang="en-US" dirty="0"/>
              <a:t>In our 100 rolls, we notice that each outcome does not occur exactly 16.6 percent of the time.  In our sample, the proportion of 6s is pretty close, but 1, 2, and 3 are not as close.  This discrepancy between what we expect, which is the true value, and what we got, which is the sample value, is called the </a:t>
            </a:r>
            <a:r>
              <a:rPr lang="en-US" b="1" dirty="0"/>
              <a:t>sample error</a:t>
            </a:r>
            <a:r>
              <a:rPr lang="en-US" b="0" dirty="0"/>
              <a:t>.</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48</a:t>
            </a:fld>
            <a:endParaRPr lang="en-US" dirty="0"/>
          </a:p>
        </p:txBody>
      </p:sp>
    </p:spTree>
    <p:extLst>
      <p:ext uri="{BB962C8B-B14F-4D97-AF65-F5344CB8AC3E}">
        <p14:creationId xmlns:p14="http://schemas.microsoft.com/office/powerpoint/2010/main" val="34521292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our sample values vary compared to the true value?</a:t>
            </a:r>
          </a:p>
          <a:p>
            <a:endParaRPr lang="en-US" dirty="0"/>
          </a:p>
          <a:p>
            <a:r>
              <a:rPr lang="en-US" dirty="0"/>
              <a:t>Recall our definition for long-run probability.  In a sample, we run a number of trials, which is n.  In all of those trials, we count up the number of times our event A happens.  Then, we divide the count of the occurrences of A by the sample size n.</a:t>
            </a:r>
          </a:p>
          <a:p>
            <a:endParaRPr lang="en-US" dirty="0"/>
          </a:p>
          <a:p>
            <a:r>
              <a:rPr lang="en-US" dirty="0"/>
              <a:t>Long-run probability assumes that we will get to the true value in a sample with a size that approaches infinity.  When we have a small sample, we haven’t done enough to shake out the small random variations that cause the discrepancy between the sample and the true value.  The smaller our sample size, the larger our sample error is.  The larger the sample error, the less confidence we have when we make an inference about a population from our sample.</a:t>
            </a:r>
          </a:p>
        </p:txBody>
      </p:sp>
      <p:sp>
        <p:nvSpPr>
          <p:cNvPr id="4" name="Slide Number Placeholder 3"/>
          <p:cNvSpPr>
            <a:spLocks noGrp="1"/>
          </p:cNvSpPr>
          <p:nvPr>
            <p:ph type="sldNum" sz="quarter" idx="5"/>
          </p:nvPr>
        </p:nvSpPr>
        <p:spPr/>
        <p:txBody>
          <a:bodyPr/>
          <a:lstStyle/>
          <a:p>
            <a:fld id="{19CE087E-0F33-422F-94D3-2BE81473D131}" type="slidenum">
              <a:rPr lang="en-US" smtClean="0"/>
              <a:t>49</a:t>
            </a:fld>
            <a:endParaRPr lang="en-US" dirty="0"/>
          </a:p>
        </p:txBody>
      </p:sp>
    </p:spTree>
    <p:extLst>
      <p:ext uri="{BB962C8B-B14F-4D97-AF65-F5344CB8AC3E}">
        <p14:creationId xmlns:p14="http://schemas.microsoft.com/office/powerpoint/2010/main" val="902941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section 1, in which we discuss probability and the nature of randomness.  Let’s get right into it.</a:t>
            </a:r>
          </a:p>
        </p:txBody>
      </p:sp>
      <p:sp>
        <p:nvSpPr>
          <p:cNvPr id="4" name="Slide Number Placeholder 3"/>
          <p:cNvSpPr>
            <a:spLocks noGrp="1"/>
          </p:cNvSpPr>
          <p:nvPr>
            <p:ph type="sldNum" sz="quarter" idx="5"/>
          </p:nvPr>
        </p:nvSpPr>
        <p:spPr/>
        <p:txBody>
          <a:bodyPr/>
          <a:lstStyle/>
          <a:p>
            <a:fld id="{19CE087E-0F33-422F-94D3-2BE81473D131}" type="slidenum">
              <a:rPr lang="en-US" smtClean="0"/>
              <a:t>5</a:t>
            </a:fld>
            <a:endParaRPr lang="en-US" dirty="0"/>
          </a:p>
        </p:txBody>
      </p:sp>
    </p:spTree>
    <p:extLst>
      <p:ext uri="{BB962C8B-B14F-4D97-AF65-F5344CB8AC3E}">
        <p14:creationId xmlns:p14="http://schemas.microsoft.com/office/powerpoint/2010/main" val="26987271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beef up the experiment a little bit.  Here is a count histogram and a relative frequency histogram of 1,000 rolls of a fair six-sided die.  Notice how the variability in the counts is still present, but visibly smaller than in the 100 rolls case.  On the right side we see that the relative frequencies of the outcomes are all closer to our expected proportion of 1/6.</a:t>
            </a:r>
          </a:p>
        </p:txBody>
      </p:sp>
      <p:sp>
        <p:nvSpPr>
          <p:cNvPr id="4" name="Slide Number Placeholder 3"/>
          <p:cNvSpPr>
            <a:spLocks noGrp="1"/>
          </p:cNvSpPr>
          <p:nvPr>
            <p:ph type="sldNum" sz="quarter" idx="5"/>
          </p:nvPr>
        </p:nvSpPr>
        <p:spPr/>
        <p:txBody>
          <a:bodyPr/>
          <a:lstStyle/>
          <a:p>
            <a:fld id="{19CE087E-0F33-422F-94D3-2BE81473D131}" type="slidenum">
              <a:rPr lang="en-US" smtClean="0"/>
              <a:t>50</a:t>
            </a:fld>
            <a:endParaRPr lang="en-US" dirty="0"/>
          </a:p>
        </p:txBody>
      </p:sp>
    </p:spTree>
    <p:extLst>
      <p:ext uri="{BB962C8B-B14F-4D97-AF65-F5344CB8AC3E}">
        <p14:creationId xmlns:p14="http://schemas.microsoft.com/office/powerpoint/2010/main" val="12015373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continue on to 10,000 rolls of the same fair six-sided die.  Luckily I don’t have to actually roll the die, and I can use computers to simulate the process.  Here we see the counts on the left side, and the proportions on the right side, again with our 1/6 target drawn as a red line.  Even at 10,000 rolls there’s still some variation, but it’s smaller than the 1,000 rolls histogram and much smaller than the 100 rolls histogram.</a:t>
            </a:r>
          </a:p>
        </p:txBody>
      </p:sp>
      <p:sp>
        <p:nvSpPr>
          <p:cNvPr id="4" name="Slide Number Placeholder 3"/>
          <p:cNvSpPr>
            <a:spLocks noGrp="1"/>
          </p:cNvSpPr>
          <p:nvPr>
            <p:ph type="sldNum" sz="quarter" idx="5"/>
          </p:nvPr>
        </p:nvSpPr>
        <p:spPr/>
        <p:txBody>
          <a:bodyPr/>
          <a:lstStyle/>
          <a:p>
            <a:fld id="{19CE087E-0F33-422F-94D3-2BE81473D131}" type="slidenum">
              <a:rPr lang="en-US" smtClean="0"/>
              <a:t>51</a:t>
            </a:fld>
            <a:endParaRPr lang="en-US" dirty="0"/>
          </a:p>
        </p:txBody>
      </p:sp>
    </p:spTree>
    <p:extLst>
      <p:ext uri="{BB962C8B-B14F-4D97-AF65-F5344CB8AC3E}">
        <p14:creationId xmlns:p14="http://schemas.microsoft.com/office/powerpoint/2010/main" val="37831495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these repeated experiments show us is that the quality of our estimate for the population distribution of values is dependent on how big our sample is.  The sample error we have is expected to decrease as we have more and more samples.  The plot here shows a measure of error for a series of experiments, starting with 10 rolls and going up to 100,000 rolls.  The actual value of the error is unimportant; what is important is that we see that the error in estimating the proportion of outcomes decreases with increasing sample size, just as we would expect.</a:t>
            </a:r>
          </a:p>
        </p:txBody>
      </p:sp>
      <p:sp>
        <p:nvSpPr>
          <p:cNvPr id="4" name="Slide Number Placeholder 3"/>
          <p:cNvSpPr>
            <a:spLocks noGrp="1"/>
          </p:cNvSpPr>
          <p:nvPr>
            <p:ph type="sldNum" sz="quarter" idx="5"/>
          </p:nvPr>
        </p:nvSpPr>
        <p:spPr/>
        <p:txBody>
          <a:bodyPr/>
          <a:lstStyle/>
          <a:p>
            <a:fld id="{19CE087E-0F33-422F-94D3-2BE81473D131}" type="slidenum">
              <a:rPr lang="en-US" smtClean="0"/>
              <a:t>52</a:t>
            </a:fld>
            <a:endParaRPr lang="en-US" dirty="0"/>
          </a:p>
        </p:txBody>
      </p:sp>
    </p:spTree>
    <p:extLst>
      <p:ext uri="{BB962C8B-B14F-4D97-AF65-F5344CB8AC3E}">
        <p14:creationId xmlns:p14="http://schemas.microsoft.com/office/powerpoint/2010/main" val="35256912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Cumulative frequency is another way of expressing event outcomes.  We build cumulative relative frequency from our typical estimates of relative frequency.  While relative frequency expresses the proportion of trials that turn up exactly some value, cumulative frequency expresses the proportion of trials that turn up some specified value, </a:t>
            </a:r>
            <a:r>
              <a:rPr lang="en-US" b="1" dirty="0"/>
              <a:t>or less</a:t>
            </a:r>
            <a:r>
              <a:rPr lang="en-US" b="0" dirty="0"/>
              <a:t>.  Relative frequency is used to estimate the population probability that a random variable takes on some specified value, which is written in this way: p of big X = little x.  Cumulative relative frequency is used to estimate the probability that a random variable takes on a value that is less than or equal to a specified value, written as p of big X less than or equal to little x.  The well-trod example of relative frequency is the number of times you roll a 4 out of the total number of rolls you make.  A similar example for cumulative relative frequency is the proportion of rolls that are 4 or less, out of the total number of rolls you make.  For dice, this means the proportion of times you roll a 1, 2, 3 or 4, out of the total number of rolls you make.</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53</a:t>
            </a:fld>
            <a:endParaRPr lang="en-US" dirty="0"/>
          </a:p>
        </p:txBody>
      </p:sp>
    </p:spTree>
    <p:extLst>
      <p:ext uri="{BB962C8B-B14F-4D97-AF65-F5344CB8AC3E}">
        <p14:creationId xmlns:p14="http://schemas.microsoft.com/office/powerpoint/2010/main" val="34823977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is our familiar histogram computed from 100 rolls of a fair six sided die.  The height of each bar is the proportion of outcomes that had that exact roll, 1 through 6.</a:t>
            </a:r>
          </a:p>
          <a:p>
            <a:endParaRPr lang="en-US" dirty="0"/>
          </a:p>
          <a:p>
            <a:r>
              <a:rPr lang="en-US" dirty="0"/>
              <a:t>On the right is a cumulative frequency histogram computed from the same set of rolls.  The bars represent a different event now.  Each bar represents the proportion of rolls that turned up that value, or less.  In other words, it accumulates from left to right.  The height of the first bar on the cumulative histogram is the same as the first bar on the relative frequency histogram.  However, the height of the second bar on the cumulative histogram is the sum of the heights of the first two bars of the relative frequency histogram.  This is because the bar represents the outcome “2 or less” which contains the events of rolling a 1 and rolling a 2.  The third bar, which has the outcome “3 or less”, contains the events of rolling a 1, a 2, or a 3.  So as you move rightward on the cumulative histogram, you accumulate events.  The last bar has a relative frequency of 1 – that’s because the outcome “6 or less” contains all the possible events, rolling a 1 through a 6.</a:t>
            </a:r>
          </a:p>
        </p:txBody>
      </p:sp>
      <p:sp>
        <p:nvSpPr>
          <p:cNvPr id="4" name="Slide Number Placeholder 3"/>
          <p:cNvSpPr>
            <a:spLocks noGrp="1"/>
          </p:cNvSpPr>
          <p:nvPr>
            <p:ph type="sldNum" sz="quarter" idx="5"/>
          </p:nvPr>
        </p:nvSpPr>
        <p:spPr/>
        <p:txBody>
          <a:bodyPr/>
          <a:lstStyle/>
          <a:p>
            <a:fld id="{19CE087E-0F33-422F-94D3-2BE81473D131}" type="slidenum">
              <a:rPr lang="en-US" smtClean="0"/>
              <a:t>54</a:t>
            </a:fld>
            <a:endParaRPr lang="en-US" dirty="0"/>
          </a:p>
        </p:txBody>
      </p:sp>
    </p:spTree>
    <p:extLst>
      <p:ext uri="{BB962C8B-B14F-4D97-AF65-F5344CB8AC3E}">
        <p14:creationId xmlns:p14="http://schemas.microsoft.com/office/powerpoint/2010/main" val="3229986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compare our relative frequency histogram and cumulative frequency histograms to our expected outcomes.</a:t>
            </a:r>
          </a:p>
          <a:p>
            <a:endParaRPr lang="en-US" dirty="0"/>
          </a:p>
          <a:p>
            <a:r>
              <a:rPr lang="en-US" dirty="0"/>
              <a:t>The left histogram has the 1/6 ideal proportion drawn over the top with a red line.</a:t>
            </a:r>
          </a:p>
          <a:p>
            <a:endParaRPr lang="en-US" dirty="0"/>
          </a:p>
          <a:p>
            <a:r>
              <a:rPr lang="en-US" dirty="0"/>
              <a:t>On the right, in the same way we accumulate the heights of the bars, we can also accumulate the expected proportions.</a:t>
            </a:r>
          </a:p>
        </p:txBody>
      </p:sp>
      <p:sp>
        <p:nvSpPr>
          <p:cNvPr id="4" name="Slide Number Placeholder 3"/>
          <p:cNvSpPr>
            <a:spLocks noGrp="1"/>
          </p:cNvSpPr>
          <p:nvPr>
            <p:ph type="sldNum" sz="quarter" idx="5"/>
          </p:nvPr>
        </p:nvSpPr>
        <p:spPr/>
        <p:txBody>
          <a:bodyPr/>
          <a:lstStyle/>
          <a:p>
            <a:fld id="{19CE087E-0F33-422F-94D3-2BE81473D131}" type="slidenum">
              <a:rPr lang="en-US" smtClean="0"/>
              <a:t>55</a:t>
            </a:fld>
            <a:endParaRPr lang="en-US" dirty="0"/>
          </a:p>
        </p:txBody>
      </p:sp>
    </p:spTree>
    <p:extLst>
      <p:ext uri="{BB962C8B-B14F-4D97-AF65-F5344CB8AC3E}">
        <p14:creationId xmlns:p14="http://schemas.microsoft.com/office/powerpoint/2010/main" val="332038671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Complementary cumulative frequency is a method for looking at ranges of outcomes but in a different way than the regular cumulative relative frequency.  If cumulative equates to “less than or equal to”, then the complement of that is “greater than.”  Cumulative relative frequency estimates the probability of a random variable being less than or equal to a value, but the complement of that is the probability of a random variable being greater than a specified value.  Going back to last section’s discussion of probability rules, we know that A and its complement are mutually exclusive and exhaustive.  Something that happens can either be in A or in A complement, but it can’t be in both, and it can’t be in neither.  This means that the complement to “less than or equal to” has to be “greater than” and not “greater than or equal to.”</a:t>
            </a:r>
          </a:p>
          <a:p>
            <a:endParaRPr lang="en-US" dirty="0"/>
          </a:p>
          <a:p>
            <a:r>
              <a:rPr lang="en-US" dirty="0"/>
              <a:t>An example of cumulative relative frequency is the proportion of rolls resulting in 4 or less on a die.  This contains the outcomes 1, 2, 3 and 4.  The complement to that, which is the complementary cumulative relative frequency, is the relative frequency of rolling greater than 4, which has the outcomes 5 and 6.</a:t>
            </a:r>
          </a:p>
        </p:txBody>
      </p:sp>
      <p:sp>
        <p:nvSpPr>
          <p:cNvPr id="4" name="Slide Number Placeholder 3"/>
          <p:cNvSpPr>
            <a:spLocks noGrp="1"/>
          </p:cNvSpPr>
          <p:nvPr>
            <p:ph type="sldNum" sz="quarter" idx="5"/>
          </p:nvPr>
        </p:nvSpPr>
        <p:spPr/>
        <p:txBody>
          <a:bodyPr/>
          <a:lstStyle/>
          <a:p>
            <a:fld id="{19CE087E-0F33-422F-94D3-2BE81473D131}" type="slidenum">
              <a:rPr lang="en-US" smtClean="0"/>
              <a:t>56</a:t>
            </a:fld>
            <a:endParaRPr lang="en-US" dirty="0"/>
          </a:p>
        </p:txBody>
      </p:sp>
    </p:spTree>
    <p:extLst>
      <p:ext uri="{BB962C8B-B14F-4D97-AF65-F5344CB8AC3E}">
        <p14:creationId xmlns:p14="http://schemas.microsoft.com/office/powerpoint/2010/main" val="1587244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three views of the same sample containing 100 die rolls.  On the left is the relative frequency for each of the six outcomes.  In the upper right is the histogram we get when we look at the cumulative relative frequency.  The first bar contains the roll of 1, the second bar is 1 and 2, the third bar is 1, 2, and 3, and so on.</a:t>
            </a:r>
          </a:p>
          <a:p>
            <a:endParaRPr lang="en-US" dirty="0"/>
          </a:p>
          <a:p>
            <a:r>
              <a:rPr lang="en-US" dirty="0"/>
              <a:t>The lower right histogram is the complementary cumulative histogram.  The first bar contains the rolls of 2, 3, 4, 5, and 6, the second bar contains 3, 4, 5, and 6, and so on.  An important feature of the two charts on the right is that the sum of the heights of the bars are equal to 1 – this is due to the definition of the complement.  The first bar on the top right contains a roll of 1, and the first bar on the bottom right contains rolls of 2, 3, 4, 5, and 6.  Since nothing else can happen other than those two things, the total probability between those two bars has to be 1.  Notice also that the last bar in the histogram on the lower right is zero – this is because there is no way to roll higher than a 6 on a 6 sided die.  The flip side of this is shown in the histogram above it – the event of “6 or less” contains the rolls 1, 2, 3, 4, 5 and 6, which is everything, so it must have a probability of 1.</a:t>
            </a:r>
          </a:p>
        </p:txBody>
      </p:sp>
      <p:sp>
        <p:nvSpPr>
          <p:cNvPr id="4" name="Slide Number Placeholder 3"/>
          <p:cNvSpPr>
            <a:spLocks noGrp="1"/>
          </p:cNvSpPr>
          <p:nvPr>
            <p:ph type="sldNum" sz="quarter" idx="5"/>
          </p:nvPr>
        </p:nvSpPr>
        <p:spPr/>
        <p:txBody>
          <a:bodyPr/>
          <a:lstStyle/>
          <a:p>
            <a:fld id="{19CE087E-0F33-422F-94D3-2BE81473D131}" type="slidenum">
              <a:rPr lang="en-US" smtClean="0"/>
              <a:t>57</a:t>
            </a:fld>
            <a:endParaRPr lang="en-US" dirty="0"/>
          </a:p>
        </p:txBody>
      </p:sp>
    </p:spTree>
    <p:extLst>
      <p:ext uri="{BB962C8B-B14F-4D97-AF65-F5344CB8AC3E}">
        <p14:creationId xmlns:p14="http://schemas.microsoft.com/office/powerpoint/2010/main" val="17586186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sample histogram we’ve been creating has another name: an </a:t>
            </a:r>
            <a:r>
              <a:rPr lang="en-US" b="1" dirty="0"/>
              <a:t>empirical probability distribution</a:t>
            </a:r>
            <a:r>
              <a:rPr lang="en-US" dirty="0"/>
              <a:t>.  Let’s break down that name.  The key is that we call it empirical because it comes from experimental trials and is built using data we’ve gathered.  A probability distribution is a method for telling us how much probability each of our outcomes has.  So put together, we have a description of the amount of probability each of our experimental outcomes has.</a:t>
            </a:r>
          </a:p>
          <a:p>
            <a:endParaRPr lang="en-US" dirty="0"/>
          </a:p>
          <a:p>
            <a:r>
              <a:rPr lang="en-US" dirty="0"/>
              <a:t>We know from physics that our die produces each outcome with a probability of 1/6.  This tells us how much probability each outcome gets.  This is our </a:t>
            </a:r>
            <a:r>
              <a:rPr lang="en-US" b="1" dirty="0"/>
              <a:t>population probability distribution</a:t>
            </a:r>
            <a:r>
              <a:rPr lang="en-US" b="0" dirty="0"/>
              <a:t>.</a:t>
            </a:r>
          </a:p>
          <a:p>
            <a:endParaRPr lang="en-US" b="0" dirty="0"/>
          </a:p>
          <a:p>
            <a:r>
              <a:rPr lang="en-US" b="0" dirty="0"/>
              <a:t>When we get to section four of this lecture we will talk more about the role of probability distributions in inference.  But for now it is good to know that our mapping of outcomes to probabilities is called a probability distribution, and we can construct one empirically using a histogram.</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58</a:t>
            </a:fld>
            <a:endParaRPr lang="en-US" dirty="0"/>
          </a:p>
        </p:txBody>
      </p:sp>
    </p:spTree>
    <p:extLst>
      <p:ext uri="{BB962C8B-B14F-4D97-AF65-F5344CB8AC3E}">
        <p14:creationId xmlns:p14="http://schemas.microsoft.com/office/powerpoint/2010/main" val="22345795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looking at the proportion of specific outcomes in an experiment, we can start to look at properties of a sample as a whole.  Often we want to summarize what a sample looks like with measurements we can compare across samples.  </a:t>
            </a:r>
            <a:r>
              <a:rPr lang="en-US" b="1" dirty="0"/>
              <a:t>Sample statistics </a:t>
            </a:r>
            <a:r>
              <a:rPr lang="en-US" dirty="0"/>
              <a:t>are numerical measures of a sample that describe its shape.  Most of the time we are interested in measuring a few specific properties.  The most important is the central tendency, in other words, where the middle of the sample is.  Another important property is the spread, or the dispersion of the sample, which describes how spread out data in our sample are relative to the center.  Another important but less commonly used measure is a measure of symmetry, which tells us if the shape of the data tends to be the same on both sides of the center.</a:t>
            </a:r>
          </a:p>
        </p:txBody>
      </p:sp>
      <p:sp>
        <p:nvSpPr>
          <p:cNvPr id="4" name="Slide Number Placeholder 3"/>
          <p:cNvSpPr>
            <a:spLocks noGrp="1"/>
          </p:cNvSpPr>
          <p:nvPr>
            <p:ph type="sldNum" sz="quarter" idx="5"/>
          </p:nvPr>
        </p:nvSpPr>
        <p:spPr/>
        <p:txBody>
          <a:bodyPr/>
          <a:lstStyle/>
          <a:p>
            <a:fld id="{19CE087E-0F33-422F-94D3-2BE81473D131}" type="slidenum">
              <a:rPr lang="en-US" smtClean="0"/>
              <a:t>59</a:t>
            </a:fld>
            <a:endParaRPr lang="en-US" dirty="0"/>
          </a:p>
        </p:txBody>
      </p:sp>
    </p:spTree>
    <p:extLst>
      <p:ext uri="{BB962C8B-B14F-4D97-AF65-F5344CB8AC3E}">
        <p14:creationId xmlns:p14="http://schemas.microsoft.com/office/powerpoint/2010/main" val="4290234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is going to cover, in brief, two foundational topics and establish some working definitions.  The first thing to address is, what is randomness?  And the second, which comes as a result of the first, is, what is probability?</a:t>
            </a:r>
          </a:p>
        </p:txBody>
      </p:sp>
      <p:sp>
        <p:nvSpPr>
          <p:cNvPr id="4" name="Slide Number Placeholder 3"/>
          <p:cNvSpPr>
            <a:spLocks noGrp="1"/>
          </p:cNvSpPr>
          <p:nvPr>
            <p:ph type="sldNum" sz="quarter" idx="5"/>
          </p:nvPr>
        </p:nvSpPr>
        <p:spPr/>
        <p:txBody>
          <a:bodyPr/>
          <a:lstStyle/>
          <a:p>
            <a:fld id="{19CE087E-0F33-422F-94D3-2BE81473D131}" type="slidenum">
              <a:rPr lang="en-US" smtClean="0"/>
              <a:t>6</a:t>
            </a:fld>
            <a:endParaRPr lang="en-US" dirty="0"/>
          </a:p>
        </p:txBody>
      </p:sp>
    </p:spTree>
    <p:extLst>
      <p:ext uri="{BB962C8B-B14F-4D97-AF65-F5344CB8AC3E}">
        <p14:creationId xmlns:p14="http://schemas.microsoft.com/office/powerpoint/2010/main" val="23102979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measure central tendency of a sample.  The most important is the mean, but the median and mode are also important measures.</a:t>
            </a:r>
          </a:p>
          <a:p>
            <a:endParaRPr lang="en-US" dirty="0"/>
          </a:p>
          <a:p>
            <a:r>
              <a:rPr lang="en-US" dirty="0"/>
              <a:t>The mean is the first </a:t>
            </a:r>
            <a:r>
              <a:rPr lang="en-US" i="1" dirty="0"/>
              <a:t>moment</a:t>
            </a:r>
            <a:r>
              <a:rPr lang="en-US" i="0" baseline="0" dirty="0"/>
              <a:t> of the sample. It is also the center of mass.  It is a probability-weighted average of all of the outcomes.</a:t>
            </a:r>
          </a:p>
          <a:p>
            <a:endParaRPr lang="en-US" i="0" baseline="0" dirty="0"/>
          </a:p>
          <a:p>
            <a:r>
              <a:rPr lang="en-US" i="0" baseline="0" dirty="0"/>
              <a:t>The median is the point where 50% of the data are on either side. For symmetrical distributions the mean and median are the same.  You can compute it by sorting the data from smallest to largest, and then dividing the sample in half.  If the sample size is an odd number, there will be a data point in the middle where there are the same number of observations above it as below it.  This is the median.  For sample sizes that are an even number, you will have two numbers in the middle.  The median is the average of those numbers.</a:t>
            </a:r>
          </a:p>
          <a:p>
            <a:endParaRPr lang="en-US" i="0" baseline="0" dirty="0"/>
          </a:p>
          <a:p>
            <a:r>
              <a:rPr lang="en-US" i="0" baseline="0" dirty="0"/>
              <a:t>Mode is the most frequently-occurring value. For discrete data this might be pretty simple to compute. (Find the value that occurs the most often.)</a:t>
            </a:r>
          </a:p>
          <a:p>
            <a:r>
              <a:rPr lang="en-US" i="0" baseline="0" dirty="0"/>
              <a:t>For continuous data, it’s harder. You might construct a histogram of the data and find the middle value of the tallest bar. You could construct a kernel density plot and find the value corresponding to the tallest part of the density plot (like the image above.) You could fit a parametric model (i.e. a probability distribution) and get the distribution’s mode.</a:t>
            </a:r>
          </a:p>
          <a:p>
            <a:r>
              <a:rPr lang="en-US" i="0" baseline="0" dirty="0"/>
              <a:t>Data can have multiple local maxima (be </a:t>
            </a:r>
            <a:r>
              <a:rPr lang="en-US" i="1" baseline="0" dirty="0"/>
              <a:t>multi-modal</a:t>
            </a:r>
            <a:r>
              <a:rPr lang="en-US" i="0" baseline="0" dirty="0"/>
              <a:t>) but in general we won’t deal with data like that here.</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60</a:t>
            </a:fld>
            <a:endParaRPr lang="en-US"/>
          </a:p>
        </p:txBody>
      </p:sp>
    </p:spTree>
    <p:extLst>
      <p:ext uri="{BB962C8B-B14F-4D97-AF65-F5344CB8AC3E}">
        <p14:creationId xmlns:p14="http://schemas.microsoft.com/office/powerpoint/2010/main" val="241311375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computing the arithmetic mean from a sample of 100 die rolls.  For each outcome we multiply the value of the die roll by the fraction of the die rolls that turned up that value.  Then, we add up those products.  The result is in the bottom row of the last column.</a:t>
            </a:r>
          </a:p>
        </p:txBody>
      </p:sp>
      <p:sp>
        <p:nvSpPr>
          <p:cNvPr id="4" name="Slide Number Placeholder 3"/>
          <p:cNvSpPr>
            <a:spLocks noGrp="1"/>
          </p:cNvSpPr>
          <p:nvPr>
            <p:ph type="sldNum" sz="quarter" idx="5"/>
          </p:nvPr>
        </p:nvSpPr>
        <p:spPr/>
        <p:txBody>
          <a:bodyPr/>
          <a:lstStyle/>
          <a:p>
            <a:fld id="{19CE087E-0F33-422F-94D3-2BE81473D131}" type="slidenum">
              <a:rPr lang="en-US" smtClean="0"/>
              <a:t>61</a:t>
            </a:fld>
            <a:endParaRPr lang="en-US" dirty="0"/>
          </a:p>
        </p:txBody>
      </p:sp>
    </p:spTree>
    <p:extLst>
      <p:ext uri="{BB962C8B-B14F-4D97-AF65-F5344CB8AC3E}">
        <p14:creationId xmlns:p14="http://schemas.microsoft.com/office/powerpoint/2010/main" val="429031696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last slide we computed the sample mean by looking at the proportion of each outcome in a sample.  We can also compute it by looking at each data point in the sample as an equiprobable observation.  Equiprobable means “same probability.”  The formula shown on the left is the familiar formula for the average.  Applying this formula, we would add up all 100 values we rolled on our fair six sided die, and then divide by 100.</a:t>
            </a:r>
          </a:p>
        </p:txBody>
      </p:sp>
      <p:sp>
        <p:nvSpPr>
          <p:cNvPr id="4" name="Slide Number Placeholder 3"/>
          <p:cNvSpPr>
            <a:spLocks noGrp="1"/>
          </p:cNvSpPr>
          <p:nvPr>
            <p:ph type="sldNum" sz="quarter" idx="5"/>
          </p:nvPr>
        </p:nvSpPr>
        <p:spPr/>
        <p:txBody>
          <a:bodyPr/>
          <a:lstStyle/>
          <a:p>
            <a:fld id="{19CE087E-0F33-422F-94D3-2BE81473D131}" type="slidenum">
              <a:rPr lang="en-US" smtClean="0"/>
              <a:t>62</a:t>
            </a:fld>
            <a:endParaRPr lang="en-US" dirty="0"/>
          </a:p>
        </p:txBody>
      </p:sp>
    </p:spTree>
    <p:extLst>
      <p:ext uri="{BB962C8B-B14F-4D97-AF65-F5344CB8AC3E}">
        <p14:creationId xmlns:p14="http://schemas.microsoft.com/office/powerpoint/2010/main" val="15179168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Dispersion describes the amount of variability, or spread, in a dataset.  Usually it expresses the amount of distance there is between data points in the sample.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most common measure of dispersion is the sample variance. It is defined as the average of the squared distance of each data point from the mean of the sample.  The n / n – 1 term at the beginning is referred to as Bessel’s correction, and it is important for making inferences about our population.</a:t>
            </a:r>
          </a:p>
          <a:p>
            <a:endParaRPr lang="en-US" i="0" baseline="0" dirty="0"/>
          </a:p>
          <a:p>
            <a:r>
              <a:rPr lang="en-US" i="0" baseline="0" dirty="0"/>
              <a:t>Also commonly used is the sample standard deviation, which is simply the square root of the sample variance.  It is useful because it has the same units as the data being measured, whereas the variance has units of the square of the data units.</a:t>
            </a:r>
          </a:p>
          <a:p>
            <a:endParaRPr lang="en-US" i="0" baseline="0" dirty="0"/>
          </a:p>
          <a:p>
            <a:r>
              <a:rPr lang="en-US" i="0" baseline="0" dirty="0"/>
              <a:t>On the right is a histogram showing two samples with the same mean of 100.  The red histogram has a standard deviation of 10, and the blue histogram has a standard deviation of 50.  The blue histogram is more spread out than the red one, so it having a higher standard deviation makes sense.</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63</a:t>
            </a:fld>
            <a:endParaRPr lang="en-US"/>
          </a:p>
        </p:txBody>
      </p:sp>
    </p:spTree>
    <p:extLst>
      <p:ext uri="{BB962C8B-B14F-4D97-AF65-F5344CB8AC3E}">
        <p14:creationId xmlns:p14="http://schemas.microsoft.com/office/powerpoint/2010/main" val="96245194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compute the sample variance using the general variance formula on the last slide.  Again, this is computed using the tabulated outcomes and their proportions.  Note that we have to compute the sample mean first in order to get to the variance.  This occurs in column 4 just like the computation we did a few slides ago.  There is an additional pair of steps on the right side to get to the variance that depend on that value.  The sum in the lower right has to be bias corrected, which is based on our sample size.  The factor is shown in the lower left.  The resulting mean of 3.37, variance of 2.66, and standard deviation of 1.63, are shown on the bottom.  Remember that the standard deviation is computed as the square root of the variance.</a:t>
            </a:r>
          </a:p>
        </p:txBody>
      </p:sp>
      <p:sp>
        <p:nvSpPr>
          <p:cNvPr id="4" name="Slide Number Placeholder 3"/>
          <p:cNvSpPr>
            <a:spLocks noGrp="1"/>
          </p:cNvSpPr>
          <p:nvPr>
            <p:ph type="sldNum" sz="quarter" idx="5"/>
          </p:nvPr>
        </p:nvSpPr>
        <p:spPr/>
        <p:txBody>
          <a:bodyPr/>
          <a:lstStyle/>
          <a:p>
            <a:fld id="{19CE087E-0F33-422F-94D3-2BE81473D131}" type="slidenum">
              <a:rPr lang="en-US" smtClean="0"/>
              <a:t>64</a:t>
            </a:fld>
            <a:endParaRPr lang="en-US" dirty="0"/>
          </a:p>
        </p:txBody>
      </p:sp>
    </p:spTree>
    <p:extLst>
      <p:ext uri="{BB962C8B-B14F-4D97-AF65-F5344CB8AC3E}">
        <p14:creationId xmlns:p14="http://schemas.microsoft.com/office/powerpoint/2010/main" val="335876418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like the mean, we can compute the sample variance from a collection of equiprobable data points in a sample.  We still have to compute the sample mean first.  Then for each observation, we subtract off the mean and square it.  After adding those up, we divide by n – 1, which is the return of Bessel’s correction.  This produces our sample variance.</a:t>
            </a:r>
          </a:p>
          <a:p>
            <a:endParaRPr lang="en-US" dirty="0"/>
          </a:p>
          <a:p>
            <a:r>
              <a:rPr lang="en-US" dirty="0"/>
              <a:t>The sample standard deviation is still just the square root of the sample variance.</a:t>
            </a:r>
          </a:p>
        </p:txBody>
      </p:sp>
      <p:sp>
        <p:nvSpPr>
          <p:cNvPr id="4" name="Slide Number Placeholder 3"/>
          <p:cNvSpPr>
            <a:spLocks noGrp="1"/>
          </p:cNvSpPr>
          <p:nvPr>
            <p:ph type="sldNum" sz="quarter" idx="5"/>
          </p:nvPr>
        </p:nvSpPr>
        <p:spPr/>
        <p:txBody>
          <a:bodyPr/>
          <a:lstStyle/>
          <a:p>
            <a:fld id="{19CE087E-0F33-422F-94D3-2BE81473D131}" type="slidenum">
              <a:rPr lang="en-US" smtClean="0"/>
              <a:t>65</a:t>
            </a:fld>
            <a:endParaRPr lang="en-US" dirty="0"/>
          </a:p>
        </p:txBody>
      </p:sp>
    </p:spTree>
    <p:extLst>
      <p:ext uri="{BB962C8B-B14F-4D97-AF65-F5344CB8AC3E}">
        <p14:creationId xmlns:p14="http://schemas.microsoft.com/office/powerpoint/2010/main" val="412724827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symmetry of a sample can be measured with a statistic called the coefficient of skewness.  We look at the symmetry of the data relative to the mean of the sample.  It is defined so a perfectly symmetrical sample has a skew of zero.  Symmetry becomes apparent when we look at the histograms on the right.  Skew values that are negative tend to have a long tail pointing towards the left.  Skew values that are positive tend to have a long tail pointing towards the right.  If they were symmetrical, they would look more like the dashed part of the figure.</a:t>
            </a:r>
          </a:p>
          <a:p>
            <a:endParaRPr lang="en-US" dirty="0"/>
          </a:p>
          <a:p>
            <a:r>
              <a:rPr lang="en-US" dirty="0"/>
              <a:t>Skew divides off a power of the variance in order to make the measurement dimensionless.  It also has some business at the front end involving n which gives it better properties for inference.  It is similar in principle to Bessel’s correction which is for variance.</a:t>
            </a:r>
          </a:p>
        </p:txBody>
      </p:sp>
      <p:sp>
        <p:nvSpPr>
          <p:cNvPr id="4" name="Slide Number Placeholder 3"/>
          <p:cNvSpPr>
            <a:spLocks noGrp="1"/>
          </p:cNvSpPr>
          <p:nvPr>
            <p:ph type="sldNum" sz="quarter" idx="5"/>
          </p:nvPr>
        </p:nvSpPr>
        <p:spPr/>
        <p:txBody>
          <a:bodyPr/>
          <a:lstStyle/>
          <a:p>
            <a:fld id="{19CE087E-0F33-422F-94D3-2BE81473D131}" type="slidenum">
              <a:rPr lang="en-US" smtClean="0"/>
              <a:t>66</a:t>
            </a:fld>
            <a:endParaRPr lang="en-US" dirty="0"/>
          </a:p>
        </p:txBody>
      </p:sp>
    </p:spTree>
    <p:extLst>
      <p:ext uri="{BB962C8B-B14F-4D97-AF65-F5344CB8AC3E}">
        <p14:creationId xmlns:p14="http://schemas.microsoft.com/office/powerpoint/2010/main" val="56283647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mean, variance, and coefficient of skewness fall into a category of sample statistics called moments.  They get that name from similar quantities used in physics.</a:t>
            </a:r>
          </a:p>
          <a:p>
            <a:endParaRPr lang="en-US" dirty="0"/>
          </a:p>
          <a:p>
            <a:r>
              <a:rPr lang="en-US" dirty="0"/>
              <a:t>The mean is the first moment.  Pretty straightforward.</a:t>
            </a:r>
          </a:p>
          <a:p>
            <a:endParaRPr lang="en-US" dirty="0"/>
          </a:p>
          <a:p>
            <a:r>
              <a:rPr lang="en-US" dirty="0"/>
              <a:t>The variance is the second central moment.  It is the second moment due to the fact that we are squaring, or taking the second power of the observations.  It is a central moment because we are subtracting off the mean, or centering, the variable, before doing the squaring.</a:t>
            </a:r>
          </a:p>
          <a:p>
            <a:endParaRPr lang="en-US" dirty="0"/>
          </a:p>
          <a:p>
            <a:r>
              <a:rPr lang="en-US" dirty="0"/>
              <a:t>The skew is the third standardized moment.  It is also a central moment.  It is the third moment due to the fact that we are cubing the observations.  It is a central moment because we are subtracting off the mean before cubing.  Finally, it is a standardized moment because we are dividing off a power of the standard deviation in order to make the measurement dimensionless.</a:t>
            </a:r>
          </a:p>
          <a:p>
            <a:endParaRPr lang="en-US" dirty="0"/>
          </a:p>
          <a:p>
            <a:r>
              <a:rPr lang="en-US" dirty="0"/>
              <a:t>We are taking a minute to discuss moments because they are an important part of inference that we will discuss in part four of this lecture.</a:t>
            </a:r>
          </a:p>
        </p:txBody>
      </p:sp>
      <p:sp>
        <p:nvSpPr>
          <p:cNvPr id="4" name="Slide Number Placeholder 3"/>
          <p:cNvSpPr>
            <a:spLocks noGrp="1"/>
          </p:cNvSpPr>
          <p:nvPr>
            <p:ph type="sldNum" sz="quarter" idx="5"/>
          </p:nvPr>
        </p:nvSpPr>
        <p:spPr/>
        <p:txBody>
          <a:bodyPr/>
          <a:lstStyle/>
          <a:p>
            <a:fld id="{19CE087E-0F33-422F-94D3-2BE81473D131}" type="slidenum">
              <a:rPr lang="en-US" smtClean="0"/>
              <a:t>67</a:t>
            </a:fld>
            <a:endParaRPr lang="en-US" dirty="0"/>
          </a:p>
        </p:txBody>
      </p:sp>
    </p:spTree>
    <p:extLst>
      <p:ext uri="{BB962C8B-B14F-4D97-AF65-F5344CB8AC3E}">
        <p14:creationId xmlns:p14="http://schemas.microsoft.com/office/powerpoint/2010/main" val="172833868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diagram of inference returns.  Now that we’ve worked with samples for a bit, we can start to think about how we’d use those observations to ask and answer questions about our population.  One way of doing this is by assuming that our observations are representative of the population, and that we can use sample statistics as estimators for population parameters.  For example, we might assume that our measurement of the sample variance is a representative measurement of the population variance.</a:t>
            </a:r>
          </a:p>
        </p:txBody>
      </p:sp>
      <p:sp>
        <p:nvSpPr>
          <p:cNvPr id="4" name="Slide Number Placeholder 3"/>
          <p:cNvSpPr>
            <a:spLocks noGrp="1"/>
          </p:cNvSpPr>
          <p:nvPr>
            <p:ph type="sldNum" sz="quarter" idx="5"/>
          </p:nvPr>
        </p:nvSpPr>
        <p:spPr/>
        <p:txBody>
          <a:bodyPr/>
          <a:lstStyle/>
          <a:p>
            <a:fld id="{19CE087E-0F33-422F-94D3-2BE81473D131}" type="slidenum">
              <a:rPr lang="en-US" smtClean="0"/>
              <a:t>68</a:t>
            </a:fld>
            <a:endParaRPr lang="en-US" dirty="0"/>
          </a:p>
        </p:txBody>
      </p:sp>
    </p:spTree>
    <p:extLst>
      <p:ext uri="{BB962C8B-B14F-4D97-AF65-F5344CB8AC3E}">
        <p14:creationId xmlns:p14="http://schemas.microsoft.com/office/powerpoint/2010/main" val="19079248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go back to our fundamental assumptions, that the sample we have is representative of the population and it was taken in a way that it is independent and identically distributed, we find that our sample statistics are estimators of population parameters.  Here we use the little hat accent to indicate that something is an estimator.</a:t>
            </a:r>
          </a:p>
          <a:p>
            <a:endParaRPr lang="en-US" dirty="0"/>
          </a:p>
          <a:p>
            <a:r>
              <a:rPr lang="en-US" dirty="0"/>
              <a:t>First we see that our sample relative frequency is an estimator for the population probability of event A occurring.  Our best guess at the true value of the probability of event A occurring based on our sample, is the relative frequency of A.</a:t>
            </a:r>
          </a:p>
          <a:p>
            <a:endParaRPr lang="en-US" dirty="0"/>
          </a:p>
          <a:p>
            <a:r>
              <a:rPr lang="en-US" dirty="0"/>
              <a:t>We can take this further to the moments we defined just a bit ago.</a:t>
            </a:r>
          </a:p>
          <a:p>
            <a:endParaRPr lang="en-US" dirty="0"/>
          </a:p>
          <a:p>
            <a:r>
              <a:rPr lang="en-US" dirty="0"/>
              <a:t>The symbol mu is used for the population mean, and mu-hat means an estimator of the population mean.  We use the sample mean as an estimator of the population mean when our sample meets the assumptions.  The same goes for the population variance, written as sigma-squared and for the population skewness, written as gamma.</a:t>
            </a:r>
          </a:p>
          <a:p>
            <a:endParaRPr lang="en-US" dirty="0"/>
          </a:p>
          <a:p>
            <a:r>
              <a:rPr lang="en-US" dirty="0"/>
              <a:t>This is going to be an important basis we use for building probability models of our population in the next section.</a:t>
            </a:r>
          </a:p>
        </p:txBody>
      </p:sp>
      <p:sp>
        <p:nvSpPr>
          <p:cNvPr id="4" name="Slide Number Placeholder 3"/>
          <p:cNvSpPr>
            <a:spLocks noGrp="1"/>
          </p:cNvSpPr>
          <p:nvPr>
            <p:ph type="sldNum" sz="quarter" idx="5"/>
          </p:nvPr>
        </p:nvSpPr>
        <p:spPr/>
        <p:txBody>
          <a:bodyPr/>
          <a:lstStyle/>
          <a:p>
            <a:fld id="{19CE087E-0F33-422F-94D3-2BE81473D131}" type="slidenum">
              <a:rPr lang="en-US" smtClean="0"/>
              <a:t>69</a:t>
            </a:fld>
            <a:endParaRPr lang="en-US" dirty="0"/>
          </a:p>
        </p:txBody>
      </p:sp>
    </p:spTree>
    <p:extLst>
      <p:ext uri="{BB962C8B-B14F-4D97-AF65-F5344CB8AC3E}">
        <p14:creationId xmlns:p14="http://schemas.microsoft.com/office/powerpoint/2010/main" val="1516722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things make an outcome random?  Here we are being specific about the meaning of randomness.  Sometimes random is used as a synonym for arbitrary but that’s not what we’re going for here.  We want to understand why an outcome we are trying to observe might be volatile, or occur in a sequence that isn’t predictable.</a:t>
            </a:r>
          </a:p>
          <a:p>
            <a:endParaRPr lang="en-US" dirty="0"/>
          </a:p>
          <a:p>
            <a:r>
              <a:rPr lang="en-US" dirty="0"/>
              <a:t>Anytime there is a lack of certainty on the outcome, randomness exists.  The lack of certainty can be due to incomplete knowledge, or it could be due to inherent chaos in the system.</a:t>
            </a:r>
          </a:p>
          <a:p>
            <a:endParaRPr lang="en-US" dirty="0"/>
          </a:p>
          <a:p>
            <a:r>
              <a:rPr lang="en-US" dirty="0"/>
              <a:t>A random system is the opposite of a deterministic one.  Deterministic systems are repeatable and predictable.  When you do the exact same thing to a deterministic system, the outcome is the same every time.  In a random system, the sequence of outcomes may be different.  Each individual outcome isn’t predictable.  However, when looking at a large number of outcomes, some patterns can emerge from the noise.  Much of the analysis of random outcomes is an attempt to identify the pattern of behavior of a collection of these outcomes in a broad sense, instead of trying to predict the next outcome, which may be a fool’s errand.</a:t>
            </a:r>
          </a:p>
          <a:p>
            <a:endParaRPr lang="en-US" dirty="0"/>
          </a:p>
          <a:p>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7</a:t>
            </a:fld>
            <a:endParaRPr lang="en-US" dirty="0"/>
          </a:p>
        </p:txBody>
      </p:sp>
    </p:spTree>
    <p:extLst>
      <p:ext uri="{BB962C8B-B14F-4D97-AF65-F5344CB8AC3E}">
        <p14:creationId xmlns:p14="http://schemas.microsoft.com/office/powerpoint/2010/main" val="162643505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completed our review of the distinction between populations and samples, and introduced the concept of inference.  We will build off of the inference concept in the final section to build models of our populations based off of the information we have in our samples.</a:t>
            </a:r>
          </a:p>
        </p:txBody>
      </p:sp>
      <p:sp>
        <p:nvSpPr>
          <p:cNvPr id="4" name="Slide Number Placeholder 3"/>
          <p:cNvSpPr>
            <a:spLocks noGrp="1"/>
          </p:cNvSpPr>
          <p:nvPr>
            <p:ph type="sldNum" sz="quarter" idx="5"/>
          </p:nvPr>
        </p:nvSpPr>
        <p:spPr/>
        <p:txBody>
          <a:bodyPr/>
          <a:lstStyle/>
          <a:p>
            <a:fld id="{19CE087E-0F33-422F-94D3-2BE81473D131}" type="slidenum">
              <a:rPr lang="en-US" smtClean="0"/>
              <a:t>70</a:t>
            </a:fld>
            <a:endParaRPr lang="en-US" dirty="0"/>
          </a:p>
        </p:txBody>
      </p:sp>
    </p:spTree>
    <p:extLst>
      <p:ext uri="{BB962C8B-B14F-4D97-AF65-F5344CB8AC3E}">
        <p14:creationId xmlns:p14="http://schemas.microsoft.com/office/powerpoint/2010/main" val="3467109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discussion of probability would be complete without a discussion of coin flipping and dice rolling.</a:t>
            </a:r>
          </a:p>
          <a:p>
            <a:endParaRPr lang="en-US" dirty="0"/>
          </a:p>
          <a:p>
            <a:r>
              <a:rPr lang="en-US" dirty="0"/>
              <a:t>Looking at a coin, there are two outcomes to flipping it.  If the coin is fair, then half the time it will come up heads, and the other half will come up tails.  At the time of a flip, we don’t know which will come up.  This implies that the flip has a random outcome.</a:t>
            </a:r>
          </a:p>
          <a:p>
            <a:endParaRPr lang="en-US" dirty="0"/>
          </a:p>
          <a:p>
            <a:r>
              <a:rPr lang="en-US" dirty="0"/>
              <a:t>If you flip the coin a few times, say 10 times, the proportion of heads and tails is still uncertain. But, there will be a tendency for our fair coin to start to show some of that fairness.  We can still get anywhere from 0 to 10 heads in 10 flips, but getting none or 10 is pretty unlikely to happen.  It’s most likely that we’ll see around 5 heads come up, since we know the coin is fair.</a:t>
            </a:r>
          </a:p>
          <a:p>
            <a:endParaRPr lang="en-US" dirty="0"/>
          </a:p>
          <a:p>
            <a:r>
              <a:rPr lang="en-US" dirty="0"/>
              <a:t>If we have the patience to flip the coin a huge number of times, say 10,000 times, the pattern should be very clear.  The total number of heads in those trials is uncertain, but it’s very likely to be somewhere around 5,000.</a:t>
            </a:r>
          </a:p>
          <a:p>
            <a:endParaRPr lang="en-US" dirty="0"/>
          </a:p>
          <a:p>
            <a:r>
              <a:rPr lang="en-US" dirty="0"/>
              <a:t>These patterns emerge because these random outcomes are broad-sense predictable even if a single outcome is completely random.</a:t>
            </a:r>
          </a:p>
        </p:txBody>
      </p:sp>
      <p:sp>
        <p:nvSpPr>
          <p:cNvPr id="4" name="Slide Number Placeholder 3"/>
          <p:cNvSpPr>
            <a:spLocks noGrp="1"/>
          </p:cNvSpPr>
          <p:nvPr>
            <p:ph type="sldNum" sz="quarter" idx="5"/>
          </p:nvPr>
        </p:nvSpPr>
        <p:spPr/>
        <p:txBody>
          <a:bodyPr/>
          <a:lstStyle/>
          <a:p>
            <a:fld id="{19CE087E-0F33-422F-94D3-2BE81473D131}" type="slidenum">
              <a:rPr lang="en-US" smtClean="0"/>
              <a:t>8</a:t>
            </a:fld>
            <a:endParaRPr lang="en-US" dirty="0"/>
          </a:p>
        </p:txBody>
      </p:sp>
    </p:spTree>
    <p:extLst>
      <p:ext uri="{BB962C8B-B14F-4D97-AF65-F5344CB8AC3E}">
        <p14:creationId xmlns:p14="http://schemas.microsoft.com/office/powerpoint/2010/main" val="138377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why can’t we predict the outcome of a coin flip?  Certainly, with enough information, we could predict it!  If you know exactly how much force was imparted to the coin at what point on its surface and at what angle, and how high above the ground the coin was flipped, and the coefficient of restitution of the floor where the coin lands, and the air density…… and I could go on but if we knew every single variable to model the physics of the coin, we could predict its outcome, right?</a:t>
            </a:r>
          </a:p>
          <a:p>
            <a:endParaRPr lang="en-US" dirty="0"/>
          </a:p>
          <a:p>
            <a:r>
              <a:rPr lang="en-US" dirty="0"/>
              <a:t>This idea is called </a:t>
            </a:r>
            <a:r>
              <a:rPr lang="en-US" b="1" dirty="0"/>
              <a:t>causal determinism</a:t>
            </a:r>
            <a:r>
              <a:rPr lang="en-US" b="0" dirty="0"/>
              <a:t> and is illustrated by a concept called Laplace’s Demon.  Pierre Simon Laplace (pictured on the right) suggested that if someone (the demon) knew the precise location and momentum of every atom in the universe, that it could compute by classical mechanics all past and future values of those quantities (location and momentum).</a:t>
            </a:r>
          </a:p>
          <a:p>
            <a:endParaRPr lang="en-US" b="0" dirty="0"/>
          </a:p>
          <a:p>
            <a:r>
              <a:rPr lang="en-US" b="0" dirty="0"/>
              <a:t>Aside from the issues with this that arise due to thermodynamics and quantum mechanics and such, that is a limitless amount of information to consider in order to be able to treat the universe as deterministic.  There’s no hard drive big enough or processor powerful enough to do all that math.  Even in our coin case where the variable set is limited to a (relatively speaking, at least) small set of quantities, there are tiny influences we still fail to account for, and imperfections in the information we can consider.  With all that information we might feel confident in our prediction of the coin flip, but if there is even a small lack of certainty, the coin flip is still random.</a:t>
            </a:r>
            <a:endParaRPr lang="en-US" dirty="0"/>
          </a:p>
        </p:txBody>
      </p:sp>
      <p:sp>
        <p:nvSpPr>
          <p:cNvPr id="4" name="Slide Number Placeholder 3"/>
          <p:cNvSpPr>
            <a:spLocks noGrp="1"/>
          </p:cNvSpPr>
          <p:nvPr>
            <p:ph type="sldNum" sz="quarter" idx="5"/>
          </p:nvPr>
        </p:nvSpPr>
        <p:spPr/>
        <p:txBody>
          <a:bodyPr/>
          <a:lstStyle/>
          <a:p>
            <a:fld id="{19CE087E-0F33-422F-94D3-2BE81473D131}" type="slidenum">
              <a:rPr lang="en-US" smtClean="0"/>
              <a:t>9</a:t>
            </a:fld>
            <a:endParaRPr lang="en-US" dirty="0"/>
          </a:p>
        </p:txBody>
      </p:sp>
    </p:spTree>
    <p:extLst>
      <p:ext uri="{BB962C8B-B14F-4D97-AF65-F5344CB8AC3E}">
        <p14:creationId xmlns:p14="http://schemas.microsoft.com/office/powerpoint/2010/main" val="3137466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A6A3-F9D7-4A6F-8BA4-ED442F6E7A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2C8865-BFC7-4C6F-9790-EDC4691C03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E9D593-F77C-4FD0-B35D-DB859C6FE764}"/>
              </a:ext>
            </a:extLst>
          </p:cNvPr>
          <p:cNvSpPr>
            <a:spLocks noGrp="1"/>
          </p:cNvSpPr>
          <p:nvPr>
            <p:ph type="dt" sz="half" idx="10"/>
          </p:nvPr>
        </p:nvSpPr>
        <p:spPr/>
        <p:txBody>
          <a:bodyPr/>
          <a:lstStyle/>
          <a:p>
            <a:fld id="{AD8FD93E-E486-4548-80F6-8F082F7683DC}" type="datetime1">
              <a:rPr lang="en-US" smtClean="0"/>
              <a:t>5/17/2023</a:t>
            </a:fld>
            <a:endParaRPr lang="en-US" dirty="0"/>
          </a:p>
        </p:txBody>
      </p:sp>
      <p:sp>
        <p:nvSpPr>
          <p:cNvPr id="5" name="Footer Placeholder 4">
            <a:extLst>
              <a:ext uri="{FF2B5EF4-FFF2-40B4-BE49-F238E27FC236}">
                <a16:creationId xmlns:a16="http://schemas.microsoft.com/office/drawing/2014/main" id="{8B61F9F2-872E-40B8-8BF0-3DE5A31727F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95AACB-D3A6-469F-948D-5E6F2CB153FD}"/>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3924910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670C0-8691-4BF6-8E98-0B38D04E35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352AB48-B8CB-4603-AD6D-5198C9EBC0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649639-834E-4C05-B5FA-1C4EC2A3E0C7}"/>
              </a:ext>
            </a:extLst>
          </p:cNvPr>
          <p:cNvSpPr>
            <a:spLocks noGrp="1"/>
          </p:cNvSpPr>
          <p:nvPr>
            <p:ph type="dt" sz="half" idx="10"/>
          </p:nvPr>
        </p:nvSpPr>
        <p:spPr/>
        <p:txBody>
          <a:bodyPr/>
          <a:lstStyle/>
          <a:p>
            <a:fld id="{37D449AE-6B1A-47C4-A3CA-D92A27FE2846}" type="datetime1">
              <a:rPr lang="en-US" smtClean="0"/>
              <a:t>5/17/2023</a:t>
            </a:fld>
            <a:endParaRPr lang="en-US" dirty="0"/>
          </a:p>
        </p:txBody>
      </p:sp>
      <p:sp>
        <p:nvSpPr>
          <p:cNvPr id="5" name="Footer Placeholder 4">
            <a:extLst>
              <a:ext uri="{FF2B5EF4-FFF2-40B4-BE49-F238E27FC236}">
                <a16:creationId xmlns:a16="http://schemas.microsoft.com/office/drawing/2014/main" id="{EAD540E3-83CD-42DD-9CD1-B8567CC116B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9DE3165-E24B-4C62-A673-C2D26A46DF6C}"/>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4176921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FC1AFC-D4FD-4A1E-996B-299B164420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6214DD5-D90D-4D9C-8388-34881856A4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0E221-DD4B-4115-9077-075171F40A50}"/>
              </a:ext>
            </a:extLst>
          </p:cNvPr>
          <p:cNvSpPr>
            <a:spLocks noGrp="1"/>
          </p:cNvSpPr>
          <p:nvPr>
            <p:ph type="dt" sz="half" idx="10"/>
          </p:nvPr>
        </p:nvSpPr>
        <p:spPr/>
        <p:txBody>
          <a:bodyPr/>
          <a:lstStyle/>
          <a:p>
            <a:fld id="{EAC4E626-B362-462A-97DE-03CEF747C9F0}" type="datetime1">
              <a:rPr lang="en-US" smtClean="0"/>
              <a:t>5/17/2023</a:t>
            </a:fld>
            <a:endParaRPr lang="en-US" dirty="0"/>
          </a:p>
        </p:txBody>
      </p:sp>
      <p:sp>
        <p:nvSpPr>
          <p:cNvPr id="5" name="Footer Placeholder 4">
            <a:extLst>
              <a:ext uri="{FF2B5EF4-FFF2-40B4-BE49-F238E27FC236}">
                <a16:creationId xmlns:a16="http://schemas.microsoft.com/office/drawing/2014/main" id="{45B93C23-57FA-4599-90EE-E74582CF0C1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ABFD743-ACA2-4183-AE1A-3B8EF4794C28}"/>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205560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1273-2FBC-4684-B8CC-02808AFE69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871B9A-CAFF-4512-8A8B-ED634145EC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805854-1C7E-4BCE-9F1B-E81B27FD01A3}"/>
              </a:ext>
            </a:extLst>
          </p:cNvPr>
          <p:cNvSpPr>
            <a:spLocks noGrp="1"/>
          </p:cNvSpPr>
          <p:nvPr>
            <p:ph type="dt" sz="half" idx="10"/>
          </p:nvPr>
        </p:nvSpPr>
        <p:spPr/>
        <p:txBody>
          <a:bodyPr/>
          <a:lstStyle/>
          <a:p>
            <a:fld id="{3B7059F3-2830-46E2-9986-6C5C7DA16EF6}" type="datetime1">
              <a:rPr lang="en-US" smtClean="0"/>
              <a:t>5/17/2023</a:t>
            </a:fld>
            <a:endParaRPr lang="en-US" dirty="0"/>
          </a:p>
        </p:txBody>
      </p:sp>
      <p:sp>
        <p:nvSpPr>
          <p:cNvPr id="5" name="Footer Placeholder 4">
            <a:extLst>
              <a:ext uri="{FF2B5EF4-FFF2-40B4-BE49-F238E27FC236}">
                <a16:creationId xmlns:a16="http://schemas.microsoft.com/office/drawing/2014/main" id="{EEB04585-84EE-4523-95B3-69D35EF4C2D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237C24-7425-45FF-AABF-F4C173CE4041}"/>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3752734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2C3B5-A647-4C4C-B8BE-4413253D4A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465A4C-3663-48E9-88A2-3FB13365E5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E725BB-2F94-4EB2-AF99-05218C5E3407}"/>
              </a:ext>
            </a:extLst>
          </p:cNvPr>
          <p:cNvSpPr>
            <a:spLocks noGrp="1"/>
          </p:cNvSpPr>
          <p:nvPr>
            <p:ph type="dt" sz="half" idx="10"/>
          </p:nvPr>
        </p:nvSpPr>
        <p:spPr/>
        <p:txBody>
          <a:bodyPr/>
          <a:lstStyle/>
          <a:p>
            <a:fld id="{144AB57B-64BE-409F-AE9D-42DCDB6D7FCF}" type="datetime1">
              <a:rPr lang="en-US" smtClean="0"/>
              <a:t>5/17/2023</a:t>
            </a:fld>
            <a:endParaRPr lang="en-US" dirty="0"/>
          </a:p>
        </p:txBody>
      </p:sp>
      <p:sp>
        <p:nvSpPr>
          <p:cNvPr id="5" name="Footer Placeholder 4">
            <a:extLst>
              <a:ext uri="{FF2B5EF4-FFF2-40B4-BE49-F238E27FC236}">
                <a16:creationId xmlns:a16="http://schemas.microsoft.com/office/drawing/2014/main" id="{6ACBB2C7-E5B0-4544-9DAA-1025021AE69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9EC43F-E35F-402A-BF34-CB366669F9BF}"/>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328367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CF475-FA06-4307-8A96-376C797AF0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B7F711-61F5-4F14-8151-21AEDA11BC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6AA3FF-1C88-40F4-B189-41D3FD3581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8415BD-D7FD-46BB-A0C0-BBF2A4358FA5}"/>
              </a:ext>
            </a:extLst>
          </p:cNvPr>
          <p:cNvSpPr>
            <a:spLocks noGrp="1"/>
          </p:cNvSpPr>
          <p:nvPr>
            <p:ph type="dt" sz="half" idx="10"/>
          </p:nvPr>
        </p:nvSpPr>
        <p:spPr/>
        <p:txBody>
          <a:bodyPr/>
          <a:lstStyle/>
          <a:p>
            <a:fld id="{A53550A1-9E18-456F-8276-814DEE54C102}" type="datetime1">
              <a:rPr lang="en-US" smtClean="0"/>
              <a:t>5/17/2023</a:t>
            </a:fld>
            <a:endParaRPr lang="en-US" dirty="0"/>
          </a:p>
        </p:txBody>
      </p:sp>
      <p:sp>
        <p:nvSpPr>
          <p:cNvPr id="6" name="Footer Placeholder 5">
            <a:extLst>
              <a:ext uri="{FF2B5EF4-FFF2-40B4-BE49-F238E27FC236}">
                <a16:creationId xmlns:a16="http://schemas.microsoft.com/office/drawing/2014/main" id="{B545F985-FE55-48A3-9474-48D5D106FAC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6D672DC-2D20-4CE9-ADC9-123D69EC9604}"/>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4225260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33B66-8FA8-4B15-81E4-62777F61C2C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0E2225-25DE-45B4-BD7B-8DF0DD2BE5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D4DDF1-D128-49FA-A75D-7855C29101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9732D9-7027-468C-A3E4-40913CE75E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6F0A80-3DA1-4D2F-8A86-5E489D742B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520771-7209-452D-B11F-A62DB210BDFE}"/>
              </a:ext>
            </a:extLst>
          </p:cNvPr>
          <p:cNvSpPr>
            <a:spLocks noGrp="1"/>
          </p:cNvSpPr>
          <p:nvPr>
            <p:ph type="dt" sz="half" idx="10"/>
          </p:nvPr>
        </p:nvSpPr>
        <p:spPr/>
        <p:txBody>
          <a:bodyPr/>
          <a:lstStyle/>
          <a:p>
            <a:fld id="{52ECC87F-B7BB-44FC-805A-F1E3269DB2E3}" type="datetime1">
              <a:rPr lang="en-US" smtClean="0"/>
              <a:t>5/17/2023</a:t>
            </a:fld>
            <a:endParaRPr lang="en-US" dirty="0"/>
          </a:p>
        </p:txBody>
      </p:sp>
      <p:sp>
        <p:nvSpPr>
          <p:cNvPr id="8" name="Footer Placeholder 7">
            <a:extLst>
              <a:ext uri="{FF2B5EF4-FFF2-40B4-BE49-F238E27FC236}">
                <a16:creationId xmlns:a16="http://schemas.microsoft.com/office/drawing/2014/main" id="{D57450E9-225A-44FE-AE95-1CB006703AF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03B107A-54EE-41D8-BA5A-DE713123D1F7}"/>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2417078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C03A1-FADF-4810-8964-620B53CB61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048A95-B693-4AC8-985D-1370D3124DE6}"/>
              </a:ext>
            </a:extLst>
          </p:cNvPr>
          <p:cNvSpPr>
            <a:spLocks noGrp="1"/>
          </p:cNvSpPr>
          <p:nvPr>
            <p:ph type="dt" sz="half" idx="10"/>
          </p:nvPr>
        </p:nvSpPr>
        <p:spPr/>
        <p:txBody>
          <a:bodyPr/>
          <a:lstStyle/>
          <a:p>
            <a:fld id="{499C9D38-B29F-4EBA-81A5-8B90FAEC9A02}" type="datetime1">
              <a:rPr lang="en-US" smtClean="0"/>
              <a:t>5/17/2023</a:t>
            </a:fld>
            <a:endParaRPr lang="en-US" dirty="0"/>
          </a:p>
        </p:txBody>
      </p:sp>
      <p:sp>
        <p:nvSpPr>
          <p:cNvPr id="4" name="Footer Placeholder 3">
            <a:extLst>
              <a:ext uri="{FF2B5EF4-FFF2-40B4-BE49-F238E27FC236}">
                <a16:creationId xmlns:a16="http://schemas.microsoft.com/office/drawing/2014/main" id="{A1A93BEC-2695-4DE9-B7A1-A4B5390E2FD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F722D0F-6E07-43FE-9AA1-5E6F94C4B967}"/>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1147010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823866-3120-485A-8FE4-FFD158491F12}"/>
              </a:ext>
            </a:extLst>
          </p:cNvPr>
          <p:cNvSpPr>
            <a:spLocks noGrp="1"/>
          </p:cNvSpPr>
          <p:nvPr>
            <p:ph type="dt" sz="half" idx="10"/>
          </p:nvPr>
        </p:nvSpPr>
        <p:spPr/>
        <p:txBody>
          <a:bodyPr/>
          <a:lstStyle/>
          <a:p>
            <a:fld id="{6C50F7FF-D48E-47A4-AA53-329B03637F51}" type="datetime1">
              <a:rPr lang="en-US" smtClean="0"/>
              <a:t>5/17/2023</a:t>
            </a:fld>
            <a:endParaRPr lang="en-US" dirty="0"/>
          </a:p>
        </p:txBody>
      </p:sp>
      <p:sp>
        <p:nvSpPr>
          <p:cNvPr id="3" name="Footer Placeholder 2">
            <a:extLst>
              <a:ext uri="{FF2B5EF4-FFF2-40B4-BE49-F238E27FC236}">
                <a16:creationId xmlns:a16="http://schemas.microsoft.com/office/drawing/2014/main" id="{77726753-AAC5-41A3-A5DE-0E000D2463A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ACC130B-1716-48F6-B758-3010C455A148}"/>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136149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69100-5DFD-4C40-867B-CADA6B0AAE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680D06-C11B-4274-881E-5387D58F6E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454BE7-B7B6-4C24-A2D8-52993FFB5F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B34209-4D27-46F0-A4B7-3F34069004E8}"/>
              </a:ext>
            </a:extLst>
          </p:cNvPr>
          <p:cNvSpPr>
            <a:spLocks noGrp="1"/>
          </p:cNvSpPr>
          <p:nvPr>
            <p:ph type="dt" sz="half" idx="10"/>
          </p:nvPr>
        </p:nvSpPr>
        <p:spPr/>
        <p:txBody>
          <a:bodyPr/>
          <a:lstStyle/>
          <a:p>
            <a:fld id="{B7AC75B8-4EEE-48AB-9CB8-0555AD99E5E6}" type="datetime1">
              <a:rPr lang="en-US" smtClean="0"/>
              <a:t>5/17/2023</a:t>
            </a:fld>
            <a:endParaRPr lang="en-US" dirty="0"/>
          </a:p>
        </p:txBody>
      </p:sp>
      <p:sp>
        <p:nvSpPr>
          <p:cNvPr id="6" name="Footer Placeholder 5">
            <a:extLst>
              <a:ext uri="{FF2B5EF4-FFF2-40B4-BE49-F238E27FC236}">
                <a16:creationId xmlns:a16="http://schemas.microsoft.com/office/drawing/2014/main" id="{BF940EF5-F404-4F1B-A98A-D007B25F7ED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095E0E8-48BF-43AC-8278-E09DD1E84839}"/>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324822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6FB0F-1723-40F2-98D4-7B19359F4D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45A8715-76EA-41AD-8EF7-B62A21BC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8D626BE-70E9-4605-B04E-59B75FD25B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00E816-39D3-4BE2-A752-9E598FB3BBD1}"/>
              </a:ext>
            </a:extLst>
          </p:cNvPr>
          <p:cNvSpPr>
            <a:spLocks noGrp="1"/>
          </p:cNvSpPr>
          <p:nvPr>
            <p:ph type="dt" sz="half" idx="10"/>
          </p:nvPr>
        </p:nvSpPr>
        <p:spPr/>
        <p:txBody>
          <a:bodyPr/>
          <a:lstStyle/>
          <a:p>
            <a:fld id="{55453F94-129C-4488-89A4-71738DCEBFC5}" type="datetime1">
              <a:rPr lang="en-US" smtClean="0"/>
              <a:t>5/17/2023</a:t>
            </a:fld>
            <a:endParaRPr lang="en-US" dirty="0"/>
          </a:p>
        </p:txBody>
      </p:sp>
      <p:sp>
        <p:nvSpPr>
          <p:cNvPr id="6" name="Footer Placeholder 5">
            <a:extLst>
              <a:ext uri="{FF2B5EF4-FFF2-40B4-BE49-F238E27FC236}">
                <a16:creationId xmlns:a16="http://schemas.microsoft.com/office/drawing/2014/main" id="{71847801-D9D2-4F72-A145-E2F503FC79E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C573649-F802-4646-B26A-C5C3718F0054}"/>
              </a:ext>
            </a:extLst>
          </p:cNvPr>
          <p:cNvSpPr>
            <a:spLocks noGrp="1"/>
          </p:cNvSpPr>
          <p:nvPr>
            <p:ph type="sldNum" sz="quarter" idx="12"/>
          </p:nvPr>
        </p:nvSpPr>
        <p:spPr/>
        <p:txBody>
          <a:bodyPr/>
          <a:lstStyle/>
          <a:p>
            <a:fld id="{FE2CFF1E-AA13-4669-84B1-92D2789C75FC}" type="slidenum">
              <a:rPr lang="en-US" smtClean="0"/>
              <a:t>‹#›</a:t>
            </a:fld>
            <a:endParaRPr lang="en-US" dirty="0"/>
          </a:p>
        </p:txBody>
      </p:sp>
    </p:spTree>
    <p:extLst>
      <p:ext uri="{BB962C8B-B14F-4D97-AF65-F5344CB8AC3E}">
        <p14:creationId xmlns:p14="http://schemas.microsoft.com/office/powerpoint/2010/main" val="1843941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FBC307-5FB0-4125-A5EC-BE63D32720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CAC808-104F-40DA-BE76-E3E9365FC2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358477-E92E-4799-BB68-1F72D5F4EF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2702FF2C-81AF-49EF-A2D4-88D5FC5F6D26}" type="datetime1">
              <a:rPr lang="en-US" smtClean="0"/>
              <a:t>5/17/2023</a:t>
            </a:fld>
            <a:endParaRPr lang="en-US" dirty="0"/>
          </a:p>
        </p:txBody>
      </p:sp>
      <p:sp>
        <p:nvSpPr>
          <p:cNvPr id="5" name="Footer Placeholder 4">
            <a:extLst>
              <a:ext uri="{FF2B5EF4-FFF2-40B4-BE49-F238E27FC236}">
                <a16:creationId xmlns:a16="http://schemas.microsoft.com/office/drawing/2014/main" id="{4751BFBE-AA86-4B44-891C-C3805D8EE2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dirty="0"/>
          </a:p>
        </p:txBody>
      </p:sp>
      <p:sp>
        <p:nvSpPr>
          <p:cNvPr id="6" name="Slide Number Placeholder 5">
            <a:extLst>
              <a:ext uri="{FF2B5EF4-FFF2-40B4-BE49-F238E27FC236}">
                <a16:creationId xmlns:a16="http://schemas.microsoft.com/office/drawing/2014/main" id="{C5801D45-0B61-4710-A865-9A980D326F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ffectLst>
                  <a:outerShdw blurRad="38100" dist="38100" dir="2700000" algn="tl">
                    <a:srgbClr val="000000">
                      <a:alpha val="43137"/>
                    </a:srgbClr>
                  </a:outerShdw>
                </a:effectLst>
                <a:latin typeface="Lato" panose="020F0502020204030203" pitchFamily="34" charset="0"/>
              </a:defRPr>
            </a:lvl1pPr>
          </a:lstStyle>
          <a:p>
            <a:fld id="{FE2CFF1E-AA13-4669-84B1-92D2789C75FC}" type="slidenum">
              <a:rPr lang="en-US" smtClean="0"/>
              <a:pPr/>
              <a:t>‹#›</a:t>
            </a:fld>
            <a:endParaRPr lang="en-US" dirty="0"/>
          </a:p>
        </p:txBody>
      </p:sp>
    </p:spTree>
    <p:extLst>
      <p:ext uri="{BB962C8B-B14F-4D97-AF65-F5344CB8AC3E}">
        <p14:creationId xmlns:p14="http://schemas.microsoft.com/office/powerpoint/2010/main" val="3710906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1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2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3.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6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6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89ED1-F9DD-4FFE-A12C-7DC14F59FB2A}"/>
              </a:ext>
            </a:extLst>
          </p:cNvPr>
          <p:cNvSpPr>
            <a:spLocks noGrp="1"/>
          </p:cNvSpPr>
          <p:nvPr>
            <p:ph type="ctrTitle"/>
          </p:nvPr>
        </p:nvSpPr>
        <p:spPr/>
        <p:txBody>
          <a:bodyPr>
            <a:normAutofit/>
          </a:bodyPr>
          <a:lstStyle/>
          <a:p>
            <a:r>
              <a:rPr lang="en-US" dirty="0"/>
              <a:t>Probability and Statistics Foundations</a:t>
            </a:r>
          </a:p>
        </p:txBody>
      </p:sp>
      <p:sp>
        <p:nvSpPr>
          <p:cNvPr id="3" name="Subtitle 2">
            <a:extLst>
              <a:ext uri="{FF2B5EF4-FFF2-40B4-BE49-F238E27FC236}">
                <a16:creationId xmlns:a16="http://schemas.microsoft.com/office/drawing/2014/main" id="{412B3D2E-9F2A-4D50-B46E-6B4D22B72E7D}"/>
              </a:ext>
            </a:extLst>
          </p:cNvPr>
          <p:cNvSpPr>
            <a:spLocks noGrp="1"/>
          </p:cNvSpPr>
          <p:nvPr>
            <p:ph type="subTitle" idx="1"/>
          </p:nvPr>
        </p:nvSpPr>
        <p:spPr>
          <a:xfrm>
            <a:off x="1524000" y="3602037"/>
            <a:ext cx="9144000" cy="2133599"/>
          </a:xfrm>
        </p:spPr>
        <p:txBody>
          <a:bodyPr/>
          <a:lstStyle/>
          <a:p>
            <a:r>
              <a:rPr lang="en-US" dirty="0"/>
              <a:t>Risk-Based Analysis for Flood Risk Management Studies</a:t>
            </a:r>
          </a:p>
          <a:p>
            <a:endParaRPr lang="en-US" dirty="0"/>
          </a:p>
          <a:p>
            <a:r>
              <a:rPr lang="en-US" dirty="0"/>
              <a:t>Gregory Karlovits P.E., PH, CFM</a:t>
            </a:r>
          </a:p>
          <a:p>
            <a:r>
              <a:rPr lang="en-US" dirty="0"/>
              <a:t>USACE Hydrologic Engineering Center</a:t>
            </a:r>
          </a:p>
        </p:txBody>
      </p:sp>
      <p:pic>
        <p:nvPicPr>
          <p:cNvPr id="5" name="Picture 4">
            <a:extLst>
              <a:ext uri="{FF2B5EF4-FFF2-40B4-BE49-F238E27FC236}">
                <a16:creationId xmlns:a16="http://schemas.microsoft.com/office/drawing/2014/main" id="{47B239EA-7893-47AD-88EE-475F3ABCA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9020" y="5283088"/>
            <a:ext cx="1828800" cy="1400732"/>
          </a:xfrm>
          <a:prstGeom prst="rect">
            <a:avLst/>
          </a:prstGeom>
        </p:spPr>
      </p:pic>
    </p:spTree>
    <p:extLst>
      <p:ext uri="{BB962C8B-B14F-4D97-AF65-F5344CB8AC3E}">
        <p14:creationId xmlns:p14="http://schemas.microsoft.com/office/powerpoint/2010/main" val="388235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70C9A0-EFFD-4741-8049-DA98BC5B5310}"/>
              </a:ext>
            </a:extLst>
          </p:cNvPr>
          <p:cNvSpPr>
            <a:spLocks noGrp="1"/>
          </p:cNvSpPr>
          <p:nvPr>
            <p:ph type="title"/>
          </p:nvPr>
        </p:nvSpPr>
        <p:spPr/>
        <p:txBody>
          <a:bodyPr/>
          <a:lstStyle/>
          <a:p>
            <a:r>
              <a:rPr lang="en-US" dirty="0"/>
              <a:t>Sources of Uncertainty</a:t>
            </a:r>
          </a:p>
        </p:txBody>
      </p:sp>
      <p:sp>
        <p:nvSpPr>
          <p:cNvPr id="6" name="Content Placeholder 5">
            <a:extLst>
              <a:ext uri="{FF2B5EF4-FFF2-40B4-BE49-F238E27FC236}">
                <a16:creationId xmlns:a16="http://schemas.microsoft.com/office/drawing/2014/main" id="{2283DA63-F2BB-493B-B05F-505F05F55334}"/>
              </a:ext>
            </a:extLst>
          </p:cNvPr>
          <p:cNvSpPr>
            <a:spLocks noGrp="1"/>
          </p:cNvSpPr>
          <p:nvPr>
            <p:ph idx="1"/>
          </p:nvPr>
        </p:nvSpPr>
        <p:spPr/>
        <p:txBody>
          <a:bodyPr/>
          <a:lstStyle/>
          <a:p>
            <a:r>
              <a:rPr lang="en-US" dirty="0"/>
              <a:t>Knowledge uncertainty          </a:t>
            </a:r>
            <a:r>
              <a:rPr lang="en-US" dirty="0">
                <a:solidFill>
                  <a:srgbClr val="C00000"/>
                </a:solidFill>
              </a:rPr>
              <a:t>“Epistemic Uncertainty”</a:t>
            </a:r>
          </a:p>
          <a:p>
            <a:pPr lvl="1"/>
            <a:r>
              <a:rPr lang="en-US" dirty="0"/>
              <a:t>Sometimes reduceable by knowing more</a:t>
            </a:r>
          </a:p>
          <a:p>
            <a:endParaRPr lang="en-US" dirty="0"/>
          </a:p>
          <a:p>
            <a:r>
              <a:rPr lang="en-US" dirty="0"/>
              <a:t>Natural Variability                     	</a:t>
            </a:r>
            <a:r>
              <a:rPr lang="en-US" dirty="0">
                <a:solidFill>
                  <a:srgbClr val="C00000"/>
                </a:solidFill>
              </a:rPr>
              <a:t>“Aleatory Uncertainty”</a:t>
            </a:r>
          </a:p>
          <a:p>
            <a:pPr lvl="1"/>
            <a:r>
              <a:rPr lang="en-US" dirty="0"/>
              <a:t>Outcomes are naturally random</a:t>
            </a:r>
          </a:p>
          <a:p>
            <a:pPr lvl="1"/>
            <a:r>
              <a:rPr lang="en-US" dirty="0"/>
              <a:t>Too complex to ever fully understand</a:t>
            </a:r>
          </a:p>
        </p:txBody>
      </p:sp>
      <p:sp>
        <p:nvSpPr>
          <p:cNvPr id="2" name="Slide Number Placeholder 1">
            <a:extLst>
              <a:ext uri="{FF2B5EF4-FFF2-40B4-BE49-F238E27FC236}">
                <a16:creationId xmlns:a16="http://schemas.microsoft.com/office/drawing/2014/main" id="{3E3E2F3F-FF57-41B5-A557-AE4E2943E5B3}"/>
              </a:ext>
            </a:extLst>
          </p:cNvPr>
          <p:cNvSpPr>
            <a:spLocks noGrp="1"/>
          </p:cNvSpPr>
          <p:nvPr>
            <p:ph type="sldNum" sz="quarter" idx="12"/>
          </p:nvPr>
        </p:nvSpPr>
        <p:spPr/>
        <p:txBody>
          <a:bodyPr/>
          <a:lstStyle/>
          <a:p>
            <a:fld id="{FE2CFF1E-AA13-4669-84B1-92D2789C75FC}" type="slidenum">
              <a:rPr lang="en-US" smtClean="0"/>
              <a:t>10</a:t>
            </a:fld>
            <a:endParaRPr lang="en-US" dirty="0"/>
          </a:p>
        </p:txBody>
      </p:sp>
      <p:pic>
        <p:nvPicPr>
          <p:cNvPr id="4" name="Picture 3">
            <a:extLst>
              <a:ext uri="{FF2B5EF4-FFF2-40B4-BE49-F238E27FC236}">
                <a16:creationId xmlns:a16="http://schemas.microsoft.com/office/drawing/2014/main" id="{279265A7-433A-4E36-932F-6CBC9B909C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2702" y="4556156"/>
            <a:ext cx="3122168" cy="1982756"/>
          </a:xfrm>
          <a:prstGeom prst="rect">
            <a:avLst/>
          </a:prstGeom>
        </p:spPr>
      </p:pic>
    </p:spTree>
    <p:extLst>
      <p:ext uri="{BB962C8B-B14F-4D97-AF65-F5344CB8AC3E}">
        <p14:creationId xmlns:p14="http://schemas.microsoft.com/office/powerpoint/2010/main" val="3606649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6081E-5FF4-4C21-BE99-25F20C40B614}"/>
              </a:ext>
            </a:extLst>
          </p:cNvPr>
          <p:cNvSpPr>
            <a:spLocks noGrp="1"/>
          </p:cNvSpPr>
          <p:nvPr>
            <p:ph type="title"/>
          </p:nvPr>
        </p:nvSpPr>
        <p:spPr/>
        <p:txBody>
          <a:bodyPr/>
          <a:lstStyle/>
          <a:p>
            <a:r>
              <a:rPr lang="en-US" dirty="0"/>
              <a:t>Physical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2FB4823-A25F-4288-858E-0C2B31C2A698}"/>
                  </a:ext>
                </a:extLst>
              </p:cNvPr>
              <p:cNvSpPr>
                <a:spLocks noGrp="1"/>
              </p:cNvSpPr>
              <p:nvPr>
                <p:ph idx="1"/>
              </p:nvPr>
            </p:nvSpPr>
            <p:spPr/>
            <p:txBody>
              <a:bodyPr/>
              <a:lstStyle/>
              <a:p>
                <a:r>
                  <a:rPr lang="en-US" dirty="0"/>
                  <a:t>Proportion of outcomes by design</a:t>
                </a:r>
              </a:p>
              <a:p>
                <a:r>
                  <a:rPr lang="en-US" dirty="0"/>
                  <a:t>Fair outcomes </a:t>
                </a:r>
                <a14:m>
                  <m:oMath xmlns:m="http://schemas.openxmlformats.org/officeDocument/2006/math">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𝑛</m:t>
                        </m:r>
                      </m:den>
                    </m:f>
                  </m:oMath>
                </a14:m>
                <a:r>
                  <a:rPr lang="en-US" dirty="0"/>
                  <a:t> </a:t>
                </a:r>
              </a:p>
            </p:txBody>
          </p:sp>
        </mc:Choice>
        <mc:Fallback xmlns="">
          <p:sp>
            <p:nvSpPr>
              <p:cNvPr id="3" name="Content Placeholder 2">
                <a:extLst>
                  <a:ext uri="{FF2B5EF4-FFF2-40B4-BE49-F238E27FC236}">
                    <a16:creationId xmlns:a16="http://schemas.microsoft.com/office/drawing/2014/main" id="{C2FB4823-A25F-4288-858E-0C2B31C2A69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3245519-7901-415A-8B57-02A83411DF7C}"/>
              </a:ext>
            </a:extLst>
          </p:cNvPr>
          <p:cNvSpPr>
            <a:spLocks noGrp="1"/>
          </p:cNvSpPr>
          <p:nvPr>
            <p:ph type="sldNum" sz="quarter" idx="12"/>
          </p:nvPr>
        </p:nvSpPr>
        <p:spPr/>
        <p:txBody>
          <a:bodyPr/>
          <a:lstStyle/>
          <a:p>
            <a:fld id="{FE2CFF1E-AA13-4669-84B1-92D2789C75FC}" type="slidenum">
              <a:rPr lang="en-US" smtClean="0"/>
              <a:t>11</a:t>
            </a:fld>
            <a:endParaRPr lang="en-US" dirty="0"/>
          </a:p>
        </p:txBody>
      </p:sp>
      <p:pic>
        <p:nvPicPr>
          <p:cNvPr id="6" name="Picture 5" descr="A close up of a coin&#10;&#10;Description automatically generated">
            <a:extLst>
              <a:ext uri="{FF2B5EF4-FFF2-40B4-BE49-F238E27FC236}">
                <a16:creationId xmlns:a16="http://schemas.microsoft.com/office/drawing/2014/main" id="{3CE90D41-2C80-4CA2-9D7D-4086DE14A5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429000"/>
            <a:ext cx="1834606" cy="1828800"/>
          </a:xfrm>
          <a:prstGeom prst="rect">
            <a:avLst/>
          </a:prstGeom>
        </p:spPr>
      </p:pic>
      <p:pic>
        <p:nvPicPr>
          <p:cNvPr id="8" name="Picture 7" descr="A picture containing object, roulette&#10;&#10;Description automatically generated">
            <a:extLst>
              <a:ext uri="{FF2B5EF4-FFF2-40B4-BE49-F238E27FC236}">
                <a16:creationId xmlns:a16="http://schemas.microsoft.com/office/drawing/2014/main" id="{71F3A15E-D5D7-4370-B28C-A6E4C113F6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5000" y="3523457"/>
            <a:ext cx="1828800" cy="1828800"/>
          </a:xfrm>
          <a:prstGeom prst="rect">
            <a:avLst/>
          </a:prstGeom>
        </p:spPr>
      </p:pic>
      <p:pic>
        <p:nvPicPr>
          <p:cNvPr id="10" name="Picture 9" descr="A close up of a logo&#10;&#10;Description automatically generated">
            <a:extLst>
              <a:ext uri="{FF2B5EF4-FFF2-40B4-BE49-F238E27FC236}">
                <a16:creationId xmlns:a16="http://schemas.microsoft.com/office/drawing/2014/main" id="{623F9BD7-810C-466E-AEB3-8B92893B4F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4454" y="3388290"/>
            <a:ext cx="1821485" cy="1828800"/>
          </a:xfrm>
          <a:prstGeom prst="rect">
            <a:avLst/>
          </a:prstGeom>
        </p:spPr>
      </p:pic>
      <p:pic>
        <p:nvPicPr>
          <p:cNvPr id="12" name="Picture 11" descr="A picture containing queen&#10;&#10;Description automatically generated">
            <a:extLst>
              <a:ext uri="{FF2B5EF4-FFF2-40B4-BE49-F238E27FC236}">
                <a16:creationId xmlns:a16="http://schemas.microsoft.com/office/drawing/2014/main" id="{2881DE3B-50AA-4A53-AC63-A4CDBF9A6B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57587" y="3429000"/>
            <a:ext cx="2085766" cy="1828800"/>
          </a:xfrm>
          <a:prstGeom prst="rect">
            <a:avLst/>
          </a:prstGeom>
        </p:spPr>
      </p:pic>
    </p:spTree>
    <p:extLst>
      <p:ext uri="{BB962C8B-B14F-4D97-AF65-F5344CB8AC3E}">
        <p14:creationId xmlns:p14="http://schemas.microsoft.com/office/powerpoint/2010/main" val="2820674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EB749-F133-4A0D-A76B-510B2951038F}"/>
              </a:ext>
            </a:extLst>
          </p:cNvPr>
          <p:cNvSpPr>
            <a:spLocks noGrp="1"/>
          </p:cNvSpPr>
          <p:nvPr>
            <p:ph type="title"/>
          </p:nvPr>
        </p:nvSpPr>
        <p:spPr/>
        <p:txBody>
          <a:bodyPr/>
          <a:lstStyle/>
          <a:p>
            <a:r>
              <a:rPr lang="en-US" dirty="0"/>
              <a:t>Talking About Uncertain Outcomes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98693C3-00FB-4EFC-B7D0-4DC09F4ABFCA}"/>
                  </a:ext>
                </a:extLst>
              </p:cNvPr>
              <p:cNvSpPr>
                <a:spLocks noGrp="1"/>
              </p:cNvSpPr>
              <p:nvPr>
                <p:ph idx="1"/>
              </p:nvPr>
            </p:nvSpPr>
            <p:spPr/>
            <p:txBody>
              <a:bodyPr/>
              <a:lstStyle/>
              <a:p>
                <a:r>
                  <a:rPr lang="en-US" dirty="0"/>
                  <a:t>Long-run probability</a:t>
                </a:r>
              </a:p>
              <a:p>
                <a:pPr lvl="1"/>
                <a14:m>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𝐻</m:t>
                        </m:r>
                      </m:e>
                    </m:d>
                    <m:r>
                      <a:rPr lang="en-US" sz="2800" b="0" i="1" smtClean="0">
                        <a:latin typeface="Cambria Math" panose="02040503050406030204" pitchFamily="18" charset="0"/>
                      </a:rPr>
                      <m:t>=</m:t>
                    </m:r>
                    <m:func>
                      <m:funcPr>
                        <m:ctrlPr>
                          <a:rPr lang="en-US" sz="2800" b="0" i="1" smtClean="0">
                            <a:latin typeface="Cambria Math" panose="02040503050406030204" pitchFamily="18" charset="0"/>
                          </a:rPr>
                        </m:ctrlPr>
                      </m:funcPr>
                      <m:fName>
                        <m:limLow>
                          <m:limLowPr>
                            <m:ctrlPr>
                              <a:rPr lang="en-US" sz="2800" b="0" i="1" smtClean="0">
                                <a:latin typeface="Cambria Math" panose="02040503050406030204" pitchFamily="18" charset="0"/>
                              </a:rPr>
                            </m:ctrlPr>
                          </m:limLowPr>
                          <m:e>
                            <m:r>
                              <m:rPr>
                                <m:sty m:val="p"/>
                              </m:rPr>
                              <a:rPr lang="en-US" sz="2800" b="0" i="0" smtClean="0">
                                <a:latin typeface="Cambria Math" panose="02040503050406030204" pitchFamily="18" charset="0"/>
                              </a:rPr>
                              <m:t>lim</m:t>
                            </m:r>
                          </m:e>
                          <m:lim>
                            <m:r>
                              <a:rPr lang="en-US" sz="2800" b="0" i="1" smtClean="0">
                                <a:latin typeface="Cambria Math" panose="02040503050406030204" pitchFamily="18" charset="0"/>
                              </a:rPr>
                              <m:t>𝑛</m:t>
                            </m:r>
                            <m:r>
                              <a:rPr lang="en-US" sz="2800" b="0" i="1" smtClean="0">
                                <a:latin typeface="Cambria Math" panose="02040503050406030204" pitchFamily="18" charset="0"/>
                                <a:ea typeface="Cambria Math" panose="02040503050406030204" pitchFamily="18" charset="0"/>
                              </a:rPr>
                              <m:t>→∞</m:t>
                            </m:r>
                          </m:lim>
                        </m:limLow>
                      </m:fName>
                      <m:e>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b="0" i="1" smtClean="0">
                                    <a:latin typeface="Cambria Math" panose="02040503050406030204" pitchFamily="18" charset="0"/>
                                  </a:rPr>
                                  <m:t>#</m:t>
                                </m:r>
                              </m:e>
                              <m:sub>
                                <m:r>
                                  <a:rPr lang="en-US" sz="2800" b="0" i="1" smtClean="0">
                                    <a:latin typeface="Cambria Math" panose="02040503050406030204" pitchFamily="18" charset="0"/>
                                  </a:rPr>
                                  <m:t>𝐻</m:t>
                                </m:r>
                              </m:sub>
                            </m:sSub>
                          </m:num>
                          <m:den>
                            <m:r>
                              <a:rPr lang="en-US" sz="2800" b="0" i="1" smtClean="0">
                                <a:latin typeface="Cambria Math" panose="02040503050406030204" pitchFamily="18" charset="0"/>
                              </a:rPr>
                              <m:t>𝑛</m:t>
                            </m:r>
                          </m:den>
                        </m:f>
                      </m:e>
                    </m:func>
                  </m:oMath>
                </a14:m>
                <a:endParaRPr lang="en-US" sz="2800" dirty="0"/>
              </a:p>
              <a:p>
                <a:endParaRPr lang="en-US" dirty="0"/>
              </a:p>
              <a:p>
                <a:r>
                  <a:rPr lang="en-US" dirty="0"/>
                  <a:t>Subjective probability</a:t>
                </a:r>
              </a:p>
            </p:txBody>
          </p:sp>
        </mc:Choice>
        <mc:Fallback xmlns="">
          <p:sp>
            <p:nvSpPr>
              <p:cNvPr id="3" name="Content Placeholder 2">
                <a:extLst>
                  <a:ext uri="{FF2B5EF4-FFF2-40B4-BE49-F238E27FC236}">
                    <a16:creationId xmlns:a16="http://schemas.microsoft.com/office/drawing/2014/main" id="{E98693C3-00FB-4EFC-B7D0-4DC09F4ABFCA}"/>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5" name="Picture 4" descr="A person wearing a hat and sunglasses posing for the camera&#10;&#10;Description automatically generated">
            <a:extLst>
              <a:ext uri="{FF2B5EF4-FFF2-40B4-BE49-F238E27FC236}">
                <a16:creationId xmlns:a16="http://schemas.microsoft.com/office/drawing/2014/main" id="{92687C46-5750-4AD7-9F1A-C81B71CC05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4338" y="3457235"/>
            <a:ext cx="3185714" cy="3261904"/>
          </a:xfrm>
          <a:prstGeom prst="rect">
            <a:avLst/>
          </a:prstGeom>
        </p:spPr>
      </p:pic>
      <p:sp>
        <p:nvSpPr>
          <p:cNvPr id="6" name="Thought Bubble: Cloud 5">
            <a:extLst>
              <a:ext uri="{FF2B5EF4-FFF2-40B4-BE49-F238E27FC236}">
                <a16:creationId xmlns:a16="http://schemas.microsoft.com/office/drawing/2014/main" id="{F9D10874-B5F4-4C5C-9261-C334E247515C}"/>
              </a:ext>
            </a:extLst>
          </p:cNvPr>
          <p:cNvSpPr/>
          <p:nvPr/>
        </p:nvSpPr>
        <p:spPr>
          <a:xfrm rot="12880175">
            <a:off x="1421777" y="3948717"/>
            <a:ext cx="2592048" cy="2450166"/>
          </a:xfrm>
          <a:prstGeom prst="cloudCallout">
            <a:avLst>
              <a:gd name="adj1" fmla="val -107858"/>
              <a:gd name="adj2" fmla="val 13372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4A2B039-B6E9-4AD8-971F-C382D00AD440}"/>
                  </a:ext>
                </a:extLst>
              </p:cNvPr>
              <p:cNvSpPr txBox="1"/>
              <p:nvPr/>
            </p:nvSpPr>
            <p:spPr>
              <a:xfrm>
                <a:off x="2228788" y="4927578"/>
                <a:ext cx="97802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e>
                      </m:d>
                    </m:oMath>
                  </m:oMathPara>
                </a14:m>
                <a:endParaRPr lang="en-US" sz="3200" dirty="0"/>
              </a:p>
            </p:txBody>
          </p:sp>
        </mc:Choice>
        <mc:Fallback xmlns="">
          <p:sp>
            <p:nvSpPr>
              <p:cNvPr id="7" name="TextBox 6">
                <a:extLst>
                  <a:ext uri="{FF2B5EF4-FFF2-40B4-BE49-F238E27FC236}">
                    <a16:creationId xmlns:a16="http://schemas.microsoft.com/office/drawing/2014/main" id="{54A2B039-B6E9-4AD8-971F-C382D00AD440}"/>
                  </a:ext>
                </a:extLst>
              </p:cNvPr>
              <p:cNvSpPr txBox="1">
                <a:spLocks noRot="1" noChangeAspect="1" noMove="1" noResize="1" noEditPoints="1" noAdjustHandles="1" noChangeArrowheads="1" noChangeShapeType="1" noTextEdit="1"/>
              </p:cNvSpPr>
              <p:nvPr/>
            </p:nvSpPr>
            <p:spPr>
              <a:xfrm>
                <a:off x="2228788" y="4927578"/>
                <a:ext cx="978025" cy="492443"/>
              </a:xfrm>
              <a:prstGeom prst="rect">
                <a:avLst/>
              </a:prstGeom>
              <a:blipFill>
                <a:blip r:embed="rId5"/>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5CCF306-34F6-4EBB-9FEC-FBF46D81B07B}"/>
              </a:ext>
            </a:extLst>
          </p:cNvPr>
          <p:cNvSpPr>
            <a:spLocks noGrp="1"/>
          </p:cNvSpPr>
          <p:nvPr>
            <p:ph type="sldNum" sz="quarter" idx="12"/>
          </p:nvPr>
        </p:nvSpPr>
        <p:spPr/>
        <p:txBody>
          <a:bodyPr/>
          <a:lstStyle/>
          <a:p>
            <a:fld id="{FE2CFF1E-AA13-4669-84B1-92D2789C75FC}" type="slidenum">
              <a:rPr lang="en-US" smtClean="0"/>
              <a:t>12</a:t>
            </a:fld>
            <a:endParaRPr lang="en-US" dirty="0"/>
          </a:p>
        </p:txBody>
      </p:sp>
    </p:spTree>
    <p:extLst>
      <p:ext uri="{BB962C8B-B14F-4D97-AF65-F5344CB8AC3E}">
        <p14:creationId xmlns:p14="http://schemas.microsoft.com/office/powerpoint/2010/main" val="3187548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creenshot of a cell phone&#10;&#10;Description automatically generated">
            <a:extLst>
              <a:ext uri="{FF2B5EF4-FFF2-40B4-BE49-F238E27FC236}">
                <a16:creationId xmlns:a16="http://schemas.microsoft.com/office/drawing/2014/main" id="{FE6CA8FF-902A-40E3-BEF9-A4FAB87E962D}"/>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8757" b="3436"/>
          <a:stretch/>
        </p:blipFill>
        <p:spPr>
          <a:xfrm>
            <a:off x="6634475" y="685800"/>
            <a:ext cx="4786020" cy="5486400"/>
          </a:xfrm>
        </p:spPr>
      </p:pic>
      <p:pic>
        <p:nvPicPr>
          <p:cNvPr id="6" name="Content Placeholder 4" descr="A screenshot of a cell phone&#10;&#10;Description automatically generated">
            <a:extLst>
              <a:ext uri="{FF2B5EF4-FFF2-40B4-BE49-F238E27FC236}">
                <a16:creationId xmlns:a16="http://schemas.microsoft.com/office/drawing/2014/main" id="{B857CBBA-9E89-4A86-B449-3F3302E253FD}"/>
              </a:ext>
            </a:extLst>
          </p:cNvPr>
          <p:cNvPicPr>
            <a:picLocks noChangeAspect="1"/>
          </p:cNvPicPr>
          <p:nvPr/>
        </p:nvPicPr>
        <p:blipFill rotWithShape="1">
          <a:blip r:embed="rId3">
            <a:extLst>
              <a:ext uri="{28A0092B-C50C-407E-A947-70E740481C1C}">
                <a14:useLocalDpi xmlns:a14="http://schemas.microsoft.com/office/drawing/2010/main" val="0"/>
              </a:ext>
            </a:extLst>
          </a:blip>
          <a:srcRect b="51244"/>
          <a:stretch/>
        </p:blipFill>
        <p:spPr>
          <a:xfrm>
            <a:off x="864566" y="685800"/>
            <a:ext cx="4692960" cy="5486400"/>
          </a:xfrm>
          <a:prstGeom prst="rect">
            <a:avLst/>
          </a:prstGeom>
        </p:spPr>
      </p:pic>
      <p:sp>
        <p:nvSpPr>
          <p:cNvPr id="2" name="Slide Number Placeholder 1">
            <a:extLst>
              <a:ext uri="{FF2B5EF4-FFF2-40B4-BE49-F238E27FC236}">
                <a16:creationId xmlns:a16="http://schemas.microsoft.com/office/drawing/2014/main" id="{563EF473-F48D-468E-B304-E780606110D7}"/>
              </a:ext>
            </a:extLst>
          </p:cNvPr>
          <p:cNvSpPr>
            <a:spLocks noGrp="1"/>
          </p:cNvSpPr>
          <p:nvPr>
            <p:ph type="sldNum" sz="quarter" idx="12"/>
          </p:nvPr>
        </p:nvSpPr>
        <p:spPr/>
        <p:txBody>
          <a:bodyPr/>
          <a:lstStyle/>
          <a:p>
            <a:fld id="{FE2CFF1E-AA13-4669-84B1-92D2789C75FC}" type="slidenum">
              <a:rPr lang="en-US" smtClean="0"/>
              <a:t>13</a:t>
            </a:fld>
            <a:endParaRPr lang="en-US" dirty="0"/>
          </a:p>
        </p:txBody>
      </p:sp>
    </p:spTree>
    <p:extLst>
      <p:ext uri="{BB962C8B-B14F-4D97-AF65-F5344CB8AC3E}">
        <p14:creationId xmlns:p14="http://schemas.microsoft.com/office/powerpoint/2010/main" val="1857884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8F62B-1A5E-4CDD-A036-B7015F3A5EA6}"/>
              </a:ext>
            </a:extLst>
          </p:cNvPr>
          <p:cNvSpPr>
            <a:spLocks noGrp="1"/>
          </p:cNvSpPr>
          <p:nvPr>
            <p:ph type="title"/>
          </p:nvPr>
        </p:nvSpPr>
        <p:spPr/>
        <p:txBody>
          <a:bodyPr/>
          <a:lstStyle/>
          <a:p>
            <a:r>
              <a:rPr lang="en-US" dirty="0"/>
              <a:t>Probability Rules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AC61FC3-7534-4130-939C-879BD2C8B25A}"/>
                  </a:ext>
                </a:extLst>
              </p:cNvPr>
              <p:cNvSpPr>
                <a:spLocks noGrp="1"/>
              </p:cNvSpPr>
              <p:nvPr>
                <p:ph idx="1"/>
              </p:nvPr>
            </p:nvSpPr>
            <p:spPr/>
            <p:txBody>
              <a:bodyPr/>
              <a:lstStyle/>
              <a:p>
                <a:pPr marL="0" indent="0">
                  <a:buNone/>
                </a:pPr>
                <a:r>
                  <a:rPr lang="en-US" dirty="0"/>
                  <a:t>For any </a:t>
                </a:r>
                <a:r>
                  <a:rPr lang="en-US" b="1" dirty="0"/>
                  <a:t>event</a:t>
                </a:r>
                <a:r>
                  <a:rPr lang="en-US" dirty="0"/>
                  <a:t> A,</a:t>
                </a:r>
              </a:p>
              <a:p>
                <a:pPr marL="514350" indent="-514350">
                  <a:buFont typeface="+mj-lt"/>
                  <a:buAutoNum type="arabicPeriod"/>
                </a:pPr>
                <a:r>
                  <a:rPr lang="en-US" dirty="0"/>
                  <a:t>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ea typeface="Cambria Math" panose="02040503050406030204" pitchFamily="18" charset="0"/>
                      </a:rPr>
                      <m:t>≥0, </m:t>
                    </m:r>
                    <m:r>
                      <a:rPr lang="en-US" b="0" i="1" smtClean="0">
                        <a:latin typeface="Cambria Math" panose="02040503050406030204" pitchFamily="18" charset="0"/>
                        <a:ea typeface="Cambria Math" panose="02040503050406030204" pitchFamily="18" charset="0"/>
                      </a:rPr>
                      <m:t>𝑝</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𝐴</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ℝ</m:t>
                    </m:r>
                  </m:oMath>
                </a14:m>
                <a:endParaRPr lang="en-US" b="0" dirty="0">
                  <a:ea typeface="Cambria Math" panose="02040503050406030204" pitchFamily="18" charset="0"/>
                </a:endParaRPr>
              </a:p>
              <a:p>
                <a:pPr marL="514350" indent="-514350">
                  <a:buFont typeface="+mj-lt"/>
                  <a:buAutoNum type="arabicPeriod"/>
                </a:pPr>
                <a:r>
                  <a:rPr lang="en-US" dirty="0"/>
                  <a:t>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𝑝</m:t>
                    </m:r>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Ω</m:t>
                        </m:r>
                      </m:e>
                    </m:d>
                    <m:r>
                      <a:rPr lang="en-US" b="0" i="1" smtClean="0">
                        <a:latin typeface="Cambria Math" panose="02040503050406030204" pitchFamily="18" charset="0"/>
                        <a:ea typeface="Cambria Math" panose="02040503050406030204" pitchFamily="18" charset="0"/>
                      </a:rPr>
                      <m:t>=1</m:t>
                    </m:r>
                  </m:oMath>
                </a14:m>
                <a:endParaRPr lang="en-US" b="0" dirty="0">
                  <a:ea typeface="Cambria Math" panose="02040503050406030204" pitchFamily="18" charset="0"/>
                </a:endParaRPr>
              </a:p>
              <a:p>
                <a:pPr marL="0" indent="0">
                  <a:buNone/>
                </a:pPr>
                <a:r>
                  <a:rPr lang="en-US" dirty="0">
                    <a:ea typeface="Cambria Math" panose="02040503050406030204" pitchFamily="18" charset="0"/>
                  </a:rPr>
                  <a:t>If we also consider mutually exclusive event B,</a:t>
                </a:r>
                <a:endParaRPr lang="en-US" b="0" dirty="0">
                  <a:ea typeface="Cambria Math" panose="02040503050406030204" pitchFamily="18" charset="0"/>
                </a:endParaRPr>
              </a:p>
              <a:p>
                <a:pPr marL="514350" indent="-514350">
                  <a:buFont typeface="+mj-lt"/>
                  <a:buAutoNum type="arabicPeriod" startAt="3"/>
                </a:pPr>
                <a:r>
                  <a:rPr lang="en-US" dirty="0"/>
                  <a:t>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r>
                          <a:rPr lang="en-US" b="0" i="1" smtClean="0">
                            <a:latin typeface="Cambria Math" panose="02040503050406030204" pitchFamily="18" charset="0"/>
                          </a:rPr>
                          <m:t> </m:t>
                        </m:r>
                        <m:r>
                          <a:rPr lang="en-US" b="0" i="1" smtClean="0">
                            <a:latin typeface="Cambria Math" panose="02040503050406030204" pitchFamily="18" charset="0"/>
                          </a:rPr>
                          <m:t>𝑜𝑟</m:t>
                        </m:r>
                        <m:r>
                          <a:rPr lang="en-US" b="0" i="1" smtClean="0">
                            <a:latin typeface="Cambria Math" panose="02040503050406030204" pitchFamily="18" charset="0"/>
                          </a:rPr>
                          <m:t> </m:t>
                        </m:r>
                        <m:r>
                          <a:rPr lang="en-US" b="0" i="1" smtClean="0">
                            <a:latin typeface="Cambria Math" panose="02040503050406030204" pitchFamily="18" charset="0"/>
                          </a:rPr>
                          <m:t>𝐵</m:t>
                        </m:r>
                      </m:e>
                    </m:d>
                    <m:r>
                      <a:rPr lang="en-US" b="0" i="1" smtClean="0">
                        <a:latin typeface="Cambria Math" panose="02040503050406030204" pitchFamily="18" charset="0"/>
                      </a:rPr>
                      <m:t>=</m:t>
                    </m:r>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oMath>
                </a14:m>
                <a:endParaRPr lang="en-US" dirty="0"/>
              </a:p>
            </p:txBody>
          </p:sp>
        </mc:Choice>
        <mc:Fallback xmlns="">
          <p:sp>
            <p:nvSpPr>
              <p:cNvPr id="3" name="Content Placeholder 2">
                <a:extLst>
                  <a:ext uri="{FF2B5EF4-FFF2-40B4-BE49-F238E27FC236}">
                    <a16:creationId xmlns:a16="http://schemas.microsoft.com/office/drawing/2014/main" id="{AAC61FC3-7534-4130-939C-879BD2C8B25A}"/>
                  </a:ext>
                </a:extLst>
              </p:cNvPr>
              <p:cNvSpPr>
                <a:spLocks noGrp="1" noRot="1" noChangeAspect="1" noMove="1" noResize="1" noEditPoints="1" noAdjustHandles="1" noChangeArrowheads="1" noChangeShapeType="1" noTextEdit="1"/>
              </p:cNvSpPr>
              <p:nvPr>
                <p:ph idx="1"/>
              </p:nvPr>
            </p:nvSpPr>
            <p:spPr>
              <a:blipFill>
                <a:blip r:embed="rId3"/>
                <a:stretch>
                  <a:fillRect l="-1217"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B4B21FD7-A328-4E13-AED4-52E3B4247BEC}"/>
              </a:ext>
            </a:extLst>
          </p:cNvPr>
          <p:cNvSpPr>
            <a:spLocks noGrp="1"/>
          </p:cNvSpPr>
          <p:nvPr>
            <p:ph type="sldNum" sz="quarter" idx="12"/>
          </p:nvPr>
        </p:nvSpPr>
        <p:spPr/>
        <p:txBody>
          <a:bodyPr/>
          <a:lstStyle/>
          <a:p>
            <a:fld id="{FE2CFF1E-AA13-4669-84B1-92D2789C75FC}" type="slidenum">
              <a:rPr lang="en-US" smtClean="0"/>
              <a:t>14</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3EFB96B-BBFE-4779-8E31-CF4C556F921B}"/>
                  </a:ext>
                </a:extLst>
              </p:cNvPr>
              <p:cNvSpPr txBox="1"/>
              <p:nvPr/>
            </p:nvSpPr>
            <p:spPr>
              <a:xfrm>
                <a:off x="7381417" y="2523994"/>
                <a:ext cx="245836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rPr>
                        <m:t>0</m:t>
                      </m:r>
                      <m: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𝑝</m:t>
                      </m:r>
                      <m:d>
                        <m:dPr>
                          <m:ctrlP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ctrlPr>
                        </m:dPr>
                        <m:e>
                          <m: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𝐴</m:t>
                          </m:r>
                        </m:e>
                      </m:d>
                      <m:r>
                        <a:rPr lang="en-US" sz="3200" b="0" i="1" smtClean="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≤1</m:t>
                      </m:r>
                    </m:oMath>
                  </m:oMathPara>
                </a14:m>
                <a:endParaRPr lang="en-US" sz="3200" dirty="0">
                  <a:solidFill>
                    <a:srgbClr val="C00000"/>
                  </a:solidFill>
                  <a:effectLst>
                    <a:outerShdw blurRad="38100" dist="38100" dir="2700000" algn="tl">
                      <a:srgbClr val="000000">
                        <a:alpha val="43137"/>
                      </a:srgbClr>
                    </a:outerShdw>
                  </a:effectLst>
                </a:endParaRPr>
              </a:p>
            </p:txBody>
          </p:sp>
        </mc:Choice>
        <mc:Fallback xmlns="">
          <p:sp>
            <p:nvSpPr>
              <p:cNvPr id="5" name="TextBox 4">
                <a:extLst>
                  <a:ext uri="{FF2B5EF4-FFF2-40B4-BE49-F238E27FC236}">
                    <a16:creationId xmlns:a16="http://schemas.microsoft.com/office/drawing/2014/main" id="{43EFB96B-BBFE-4779-8E31-CF4C556F921B}"/>
                  </a:ext>
                </a:extLst>
              </p:cNvPr>
              <p:cNvSpPr txBox="1">
                <a:spLocks noRot="1" noChangeAspect="1" noMove="1" noResize="1" noEditPoints="1" noAdjustHandles="1" noChangeArrowheads="1" noChangeShapeType="1" noTextEdit="1"/>
              </p:cNvSpPr>
              <p:nvPr/>
            </p:nvSpPr>
            <p:spPr>
              <a:xfrm>
                <a:off x="7381417" y="2523994"/>
                <a:ext cx="2458365" cy="492443"/>
              </a:xfrm>
              <a:prstGeom prst="rect">
                <a:avLst/>
              </a:prstGeom>
              <a:blipFill>
                <a:blip r:embed="rId4"/>
                <a:stretch>
                  <a:fillRect b="-3704"/>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74C8182F-DA91-4A89-81C8-0A0EFA74530E}"/>
              </a:ext>
            </a:extLst>
          </p:cNvPr>
          <p:cNvSpPr txBox="1"/>
          <p:nvPr/>
        </p:nvSpPr>
        <p:spPr>
          <a:xfrm>
            <a:off x="7018162" y="1877663"/>
            <a:ext cx="1048599" cy="646331"/>
          </a:xfrm>
          <a:prstGeom prst="rect">
            <a:avLst/>
          </a:prstGeom>
          <a:noFill/>
        </p:spPr>
        <p:txBody>
          <a:bodyPr wrap="square" rtlCol="0">
            <a:spAutoFit/>
          </a:bodyPr>
          <a:lstStyle/>
          <a:p>
            <a:pPr algn="ctr"/>
            <a:r>
              <a:rPr lang="en-US" dirty="0">
                <a:solidFill>
                  <a:srgbClr val="C00000"/>
                </a:solidFill>
                <a:latin typeface="Lato" panose="020F0502020204030203" pitchFamily="34" charset="0"/>
              </a:rPr>
              <a:t>won’t happen</a:t>
            </a:r>
          </a:p>
        </p:txBody>
      </p:sp>
      <p:sp>
        <p:nvSpPr>
          <p:cNvPr id="7" name="TextBox 6">
            <a:extLst>
              <a:ext uri="{FF2B5EF4-FFF2-40B4-BE49-F238E27FC236}">
                <a16:creationId xmlns:a16="http://schemas.microsoft.com/office/drawing/2014/main" id="{6996BA73-BA83-4314-B8F0-528327349AC5}"/>
              </a:ext>
            </a:extLst>
          </p:cNvPr>
          <p:cNvSpPr txBox="1"/>
          <p:nvPr/>
        </p:nvSpPr>
        <p:spPr>
          <a:xfrm>
            <a:off x="9154438" y="1877663"/>
            <a:ext cx="1048599" cy="646331"/>
          </a:xfrm>
          <a:prstGeom prst="rect">
            <a:avLst/>
          </a:prstGeom>
          <a:noFill/>
        </p:spPr>
        <p:txBody>
          <a:bodyPr wrap="square" rtlCol="0">
            <a:spAutoFit/>
          </a:bodyPr>
          <a:lstStyle/>
          <a:p>
            <a:pPr algn="ctr"/>
            <a:r>
              <a:rPr lang="en-US" dirty="0">
                <a:solidFill>
                  <a:srgbClr val="C00000"/>
                </a:solidFill>
                <a:latin typeface="Lato" panose="020F0502020204030203" pitchFamily="34" charset="0"/>
              </a:rPr>
              <a:t>will happen</a:t>
            </a:r>
          </a:p>
        </p:txBody>
      </p:sp>
    </p:spTree>
    <p:extLst>
      <p:ext uri="{BB962C8B-B14F-4D97-AF65-F5344CB8AC3E}">
        <p14:creationId xmlns:p14="http://schemas.microsoft.com/office/powerpoint/2010/main" val="3703974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98400-8D30-4C2A-A2FB-8F6876F392FD}"/>
              </a:ext>
            </a:extLst>
          </p:cNvPr>
          <p:cNvSpPr>
            <a:spLocks noGrp="1"/>
          </p:cNvSpPr>
          <p:nvPr>
            <p:ph type="title"/>
          </p:nvPr>
        </p:nvSpPr>
        <p:spPr/>
        <p:txBody>
          <a:bodyPr/>
          <a:lstStyle/>
          <a:p>
            <a:r>
              <a:rPr lang="en-US" dirty="0"/>
              <a:t>Random Variables</a:t>
            </a:r>
          </a:p>
        </p:txBody>
      </p:sp>
      <p:sp>
        <p:nvSpPr>
          <p:cNvPr id="3" name="Content Placeholder 2">
            <a:extLst>
              <a:ext uri="{FF2B5EF4-FFF2-40B4-BE49-F238E27FC236}">
                <a16:creationId xmlns:a16="http://schemas.microsoft.com/office/drawing/2014/main" id="{D55130F2-462D-4C15-A9E5-BAFA8447DD83}"/>
              </a:ext>
            </a:extLst>
          </p:cNvPr>
          <p:cNvSpPr>
            <a:spLocks noGrp="1"/>
          </p:cNvSpPr>
          <p:nvPr>
            <p:ph idx="1"/>
          </p:nvPr>
        </p:nvSpPr>
        <p:spPr/>
        <p:txBody>
          <a:bodyPr/>
          <a:lstStyle/>
          <a:p>
            <a:r>
              <a:rPr lang="en-US" dirty="0"/>
              <a:t>A numerical way of representing random outcomes</a:t>
            </a:r>
          </a:p>
          <a:p>
            <a:r>
              <a:rPr lang="en-US" dirty="0"/>
              <a:t>Three flavors:</a:t>
            </a:r>
          </a:p>
          <a:p>
            <a:pPr lvl="1"/>
            <a:r>
              <a:rPr lang="en-US" sz="2800" dirty="0"/>
              <a:t>Bernoulli</a:t>
            </a:r>
          </a:p>
          <a:p>
            <a:pPr lvl="1"/>
            <a:r>
              <a:rPr lang="en-US" sz="2800" dirty="0"/>
              <a:t>Discrete</a:t>
            </a:r>
          </a:p>
          <a:p>
            <a:pPr lvl="1"/>
            <a:r>
              <a:rPr lang="en-US" sz="2800" dirty="0"/>
              <a:t>Continuous</a:t>
            </a:r>
          </a:p>
          <a:p>
            <a:r>
              <a:rPr lang="en-US" sz="3200" dirty="0"/>
              <a:t>Why?</a:t>
            </a:r>
          </a:p>
          <a:p>
            <a:pPr lvl="1"/>
            <a:r>
              <a:rPr lang="en-US" sz="2800" dirty="0"/>
              <a:t>Use functions to compute the probabilities of outcomes</a:t>
            </a:r>
          </a:p>
        </p:txBody>
      </p:sp>
      <p:sp>
        <p:nvSpPr>
          <p:cNvPr id="4" name="Slide Number Placeholder 3">
            <a:extLst>
              <a:ext uri="{FF2B5EF4-FFF2-40B4-BE49-F238E27FC236}">
                <a16:creationId xmlns:a16="http://schemas.microsoft.com/office/drawing/2014/main" id="{DD1C67D0-94A7-42A3-B9E0-6736D552CC8E}"/>
              </a:ext>
            </a:extLst>
          </p:cNvPr>
          <p:cNvSpPr>
            <a:spLocks noGrp="1"/>
          </p:cNvSpPr>
          <p:nvPr>
            <p:ph type="sldNum" sz="quarter" idx="12"/>
          </p:nvPr>
        </p:nvSpPr>
        <p:spPr/>
        <p:txBody>
          <a:bodyPr/>
          <a:lstStyle/>
          <a:p>
            <a:fld id="{FE2CFF1E-AA13-4669-84B1-92D2789C75FC}" type="slidenum">
              <a:rPr lang="en-US" smtClean="0"/>
              <a:t>15</a:t>
            </a:fld>
            <a:endParaRPr lang="en-US" dirty="0"/>
          </a:p>
        </p:txBody>
      </p:sp>
    </p:spTree>
    <p:extLst>
      <p:ext uri="{BB962C8B-B14F-4D97-AF65-F5344CB8AC3E}">
        <p14:creationId xmlns:p14="http://schemas.microsoft.com/office/powerpoint/2010/main" val="1039962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8EDA0B-A2C5-4EA4-A2F8-3CE1CB942C4C}"/>
              </a:ext>
            </a:extLst>
          </p:cNvPr>
          <p:cNvSpPr>
            <a:spLocks noGrp="1"/>
          </p:cNvSpPr>
          <p:nvPr>
            <p:ph type="title"/>
          </p:nvPr>
        </p:nvSpPr>
        <p:spPr/>
        <p:txBody>
          <a:bodyPr/>
          <a:lstStyle/>
          <a:p>
            <a:r>
              <a:rPr lang="en-US" dirty="0"/>
              <a:t>Probability and the Nature of Randomness</a:t>
            </a:r>
          </a:p>
        </p:txBody>
      </p:sp>
      <p:sp>
        <p:nvSpPr>
          <p:cNvPr id="5" name="Content Placeholder 4">
            <a:extLst>
              <a:ext uri="{FF2B5EF4-FFF2-40B4-BE49-F238E27FC236}">
                <a16:creationId xmlns:a16="http://schemas.microsoft.com/office/drawing/2014/main" id="{A826638B-2AC3-4039-8E30-438E366E617F}"/>
              </a:ext>
            </a:extLst>
          </p:cNvPr>
          <p:cNvSpPr>
            <a:spLocks noGrp="1"/>
          </p:cNvSpPr>
          <p:nvPr>
            <p:ph idx="1"/>
          </p:nvPr>
        </p:nvSpPr>
        <p:spPr/>
        <p:txBody>
          <a:bodyPr/>
          <a:lstStyle/>
          <a:p>
            <a:r>
              <a:rPr lang="en-US" dirty="0"/>
              <a:t>What is randomness?</a:t>
            </a:r>
          </a:p>
          <a:p>
            <a:r>
              <a:rPr lang="en-US" dirty="0"/>
              <a:t>What is probability?</a:t>
            </a:r>
          </a:p>
        </p:txBody>
      </p:sp>
      <p:sp>
        <p:nvSpPr>
          <p:cNvPr id="2" name="Slide Number Placeholder 1">
            <a:extLst>
              <a:ext uri="{FF2B5EF4-FFF2-40B4-BE49-F238E27FC236}">
                <a16:creationId xmlns:a16="http://schemas.microsoft.com/office/drawing/2014/main" id="{B9B31D14-91D5-4C56-9E58-4B8B846A9B89}"/>
              </a:ext>
            </a:extLst>
          </p:cNvPr>
          <p:cNvSpPr>
            <a:spLocks noGrp="1"/>
          </p:cNvSpPr>
          <p:nvPr>
            <p:ph type="sldNum" sz="quarter" idx="12"/>
          </p:nvPr>
        </p:nvSpPr>
        <p:spPr/>
        <p:txBody>
          <a:bodyPr/>
          <a:lstStyle/>
          <a:p>
            <a:fld id="{FE2CFF1E-AA13-4669-84B1-92D2789C75FC}" type="slidenum">
              <a:rPr lang="en-US" smtClean="0"/>
              <a:t>16</a:t>
            </a:fld>
            <a:endParaRPr lang="en-US" dirty="0"/>
          </a:p>
        </p:txBody>
      </p:sp>
    </p:spTree>
    <p:extLst>
      <p:ext uri="{BB962C8B-B14F-4D97-AF65-F5344CB8AC3E}">
        <p14:creationId xmlns:p14="http://schemas.microsoft.com/office/powerpoint/2010/main" val="2621004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65385B-5968-4001-91C0-1D7E5D5C57DE}"/>
              </a:ext>
            </a:extLst>
          </p:cNvPr>
          <p:cNvSpPr>
            <a:spLocks noGrp="1"/>
          </p:cNvSpPr>
          <p:nvPr>
            <p:ph type="title"/>
          </p:nvPr>
        </p:nvSpPr>
        <p:spPr/>
        <p:txBody>
          <a:bodyPr/>
          <a:lstStyle/>
          <a:p>
            <a:r>
              <a:rPr lang="en-US" dirty="0"/>
              <a:t>Events</a:t>
            </a:r>
          </a:p>
        </p:txBody>
      </p:sp>
      <p:sp>
        <p:nvSpPr>
          <p:cNvPr id="5" name="Text Placeholder 4">
            <a:extLst>
              <a:ext uri="{FF2B5EF4-FFF2-40B4-BE49-F238E27FC236}">
                <a16:creationId xmlns:a16="http://schemas.microsoft.com/office/drawing/2014/main" id="{9B0BFD38-745B-4262-8600-8BF1D70693DF}"/>
              </a:ext>
            </a:extLst>
          </p:cNvPr>
          <p:cNvSpPr>
            <a:spLocks noGrp="1"/>
          </p:cNvSpPr>
          <p:nvPr>
            <p:ph type="body" idx="1"/>
          </p:nvPr>
        </p:nvSpPr>
        <p:spPr/>
        <p:txBody>
          <a:bodyPr/>
          <a:lstStyle/>
          <a:p>
            <a:r>
              <a:rPr lang="en-US" dirty="0"/>
              <a:t>Risk-Based Analysis for Flood Risk Management Studies</a:t>
            </a:r>
          </a:p>
          <a:p>
            <a:r>
              <a:rPr lang="en-US" dirty="0"/>
              <a:t>Gregory S. Karlovits, USACE Hydrologic Engineering Center</a:t>
            </a:r>
          </a:p>
        </p:txBody>
      </p:sp>
      <p:pic>
        <p:nvPicPr>
          <p:cNvPr id="6" name="Content Placeholder 3">
            <a:extLst>
              <a:ext uri="{FF2B5EF4-FFF2-40B4-BE49-F238E27FC236}">
                <a16:creationId xmlns:a16="http://schemas.microsoft.com/office/drawing/2014/main" id="{8B573119-8F0D-4EC3-A914-08D8F8D4B3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4046" y="536211"/>
            <a:ext cx="6354318" cy="3494875"/>
          </a:xfrm>
          <a:prstGeom prst="rect">
            <a:avLst/>
          </a:prstGeom>
        </p:spPr>
      </p:pic>
      <p:sp>
        <p:nvSpPr>
          <p:cNvPr id="2" name="Slide Number Placeholder 1">
            <a:extLst>
              <a:ext uri="{FF2B5EF4-FFF2-40B4-BE49-F238E27FC236}">
                <a16:creationId xmlns:a16="http://schemas.microsoft.com/office/drawing/2014/main" id="{9974A238-0A88-4EBB-B2CF-D4A99C8BDC33}"/>
              </a:ext>
            </a:extLst>
          </p:cNvPr>
          <p:cNvSpPr>
            <a:spLocks noGrp="1"/>
          </p:cNvSpPr>
          <p:nvPr>
            <p:ph type="sldNum" sz="quarter" idx="12"/>
          </p:nvPr>
        </p:nvSpPr>
        <p:spPr/>
        <p:txBody>
          <a:bodyPr/>
          <a:lstStyle/>
          <a:p>
            <a:fld id="{FE2CFF1E-AA13-4669-84B1-92D2789C75FC}" type="slidenum">
              <a:rPr lang="en-US" smtClean="0"/>
              <a:t>17</a:t>
            </a:fld>
            <a:endParaRPr lang="en-US" dirty="0"/>
          </a:p>
        </p:txBody>
      </p:sp>
    </p:spTree>
    <p:extLst>
      <p:ext uri="{BB962C8B-B14F-4D97-AF65-F5344CB8AC3E}">
        <p14:creationId xmlns:p14="http://schemas.microsoft.com/office/powerpoint/2010/main" val="3099719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8EDA0B-A2C5-4EA4-A2F8-3CE1CB942C4C}"/>
              </a:ext>
            </a:extLst>
          </p:cNvPr>
          <p:cNvSpPr>
            <a:spLocks noGrp="1"/>
          </p:cNvSpPr>
          <p:nvPr>
            <p:ph type="title"/>
          </p:nvPr>
        </p:nvSpPr>
        <p:spPr/>
        <p:txBody>
          <a:bodyPr/>
          <a:lstStyle/>
          <a:p>
            <a:r>
              <a:rPr lang="en-US" dirty="0"/>
              <a:t>Section Outline</a:t>
            </a:r>
          </a:p>
        </p:txBody>
      </p:sp>
      <p:sp>
        <p:nvSpPr>
          <p:cNvPr id="5" name="Content Placeholder 4">
            <a:extLst>
              <a:ext uri="{FF2B5EF4-FFF2-40B4-BE49-F238E27FC236}">
                <a16:creationId xmlns:a16="http://schemas.microsoft.com/office/drawing/2014/main" id="{A826638B-2AC3-4039-8E30-438E366E617F}"/>
              </a:ext>
            </a:extLst>
          </p:cNvPr>
          <p:cNvSpPr>
            <a:spLocks noGrp="1"/>
          </p:cNvSpPr>
          <p:nvPr>
            <p:ph idx="1"/>
          </p:nvPr>
        </p:nvSpPr>
        <p:spPr/>
        <p:txBody>
          <a:bodyPr/>
          <a:lstStyle/>
          <a:p>
            <a:r>
              <a:rPr lang="en-US" dirty="0"/>
              <a:t>Revisiting the axioms with Venn diagrams</a:t>
            </a:r>
          </a:p>
          <a:p>
            <a:r>
              <a:rPr lang="en-US" dirty="0"/>
              <a:t>Mutual exclusivity and exhaustivity/partitions</a:t>
            </a:r>
          </a:p>
          <a:p>
            <a:r>
              <a:rPr lang="en-US" dirty="0"/>
              <a:t>Complements</a:t>
            </a:r>
          </a:p>
          <a:p>
            <a:r>
              <a:rPr lang="en-US" dirty="0"/>
              <a:t>General additivity</a:t>
            </a:r>
          </a:p>
          <a:p>
            <a:r>
              <a:rPr lang="en-US" dirty="0"/>
              <a:t>Independence</a:t>
            </a:r>
          </a:p>
          <a:p>
            <a:r>
              <a:rPr lang="en-US" dirty="0"/>
              <a:t>Joint, Marginal, and Conditional Probability</a:t>
            </a:r>
          </a:p>
          <a:p>
            <a:endParaRPr lang="en-US" dirty="0"/>
          </a:p>
        </p:txBody>
      </p:sp>
      <p:sp>
        <p:nvSpPr>
          <p:cNvPr id="2" name="Slide Number Placeholder 1">
            <a:extLst>
              <a:ext uri="{FF2B5EF4-FFF2-40B4-BE49-F238E27FC236}">
                <a16:creationId xmlns:a16="http://schemas.microsoft.com/office/drawing/2014/main" id="{7DE16C80-A37F-45B4-B5C6-423BBE531CB7}"/>
              </a:ext>
            </a:extLst>
          </p:cNvPr>
          <p:cNvSpPr>
            <a:spLocks noGrp="1"/>
          </p:cNvSpPr>
          <p:nvPr>
            <p:ph type="sldNum" sz="quarter" idx="12"/>
          </p:nvPr>
        </p:nvSpPr>
        <p:spPr/>
        <p:txBody>
          <a:bodyPr/>
          <a:lstStyle/>
          <a:p>
            <a:fld id="{FE2CFF1E-AA13-4669-84B1-92D2789C75FC}" type="slidenum">
              <a:rPr lang="en-US" smtClean="0"/>
              <a:t>18</a:t>
            </a:fld>
            <a:endParaRPr lang="en-US" dirty="0"/>
          </a:p>
        </p:txBody>
      </p:sp>
    </p:spTree>
    <p:extLst>
      <p:ext uri="{BB962C8B-B14F-4D97-AF65-F5344CB8AC3E}">
        <p14:creationId xmlns:p14="http://schemas.microsoft.com/office/powerpoint/2010/main" val="280822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23360-C7CC-4F99-A907-1FA36DE24B54}"/>
              </a:ext>
            </a:extLst>
          </p:cNvPr>
          <p:cNvSpPr>
            <a:spLocks noGrp="1"/>
          </p:cNvSpPr>
          <p:nvPr>
            <p:ph type="title"/>
          </p:nvPr>
        </p:nvSpPr>
        <p:spPr/>
        <p:txBody>
          <a:bodyPr/>
          <a:lstStyle/>
          <a:p>
            <a:r>
              <a:rPr lang="en-US" dirty="0"/>
              <a:t>Venn Diagrams</a:t>
            </a:r>
          </a:p>
        </p:txBody>
      </p:sp>
      <p:pic>
        <p:nvPicPr>
          <p:cNvPr id="5" name="Content Placeholder 4">
            <a:extLst>
              <a:ext uri="{FF2B5EF4-FFF2-40B4-BE49-F238E27FC236}">
                <a16:creationId xmlns:a16="http://schemas.microsoft.com/office/drawing/2014/main" id="{BCA94C2F-0ED0-4B7A-907D-5C5D28A1C59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58736" y="1690688"/>
            <a:ext cx="7274529" cy="4798843"/>
          </a:xfrm>
        </p:spPr>
      </p:pic>
      <p:sp>
        <p:nvSpPr>
          <p:cNvPr id="3" name="Slide Number Placeholder 2">
            <a:extLst>
              <a:ext uri="{FF2B5EF4-FFF2-40B4-BE49-F238E27FC236}">
                <a16:creationId xmlns:a16="http://schemas.microsoft.com/office/drawing/2014/main" id="{E54C935F-4F01-47B3-9F5F-4961476F1614}"/>
              </a:ext>
            </a:extLst>
          </p:cNvPr>
          <p:cNvSpPr>
            <a:spLocks noGrp="1"/>
          </p:cNvSpPr>
          <p:nvPr>
            <p:ph type="sldNum" sz="quarter" idx="12"/>
          </p:nvPr>
        </p:nvSpPr>
        <p:spPr/>
        <p:txBody>
          <a:bodyPr/>
          <a:lstStyle/>
          <a:p>
            <a:fld id="{FE2CFF1E-AA13-4669-84B1-92D2789C75FC}" type="slidenum">
              <a:rPr lang="en-US" smtClean="0"/>
              <a:t>19</a:t>
            </a:fld>
            <a:endParaRPr lang="en-US" dirty="0"/>
          </a:p>
        </p:txBody>
      </p:sp>
    </p:spTree>
    <p:extLst>
      <p:ext uri="{BB962C8B-B14F-4D97-AF65-F5344CB8AC3E}">
        <p14:creationId xmlns:p14="http://schemas.microsoft.com/office/powerpoint/2010/main" val="1067246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A48EB-46CA-493E-AAEE-445F60AAE3EF}"/>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035CAD24-AFF2-41F6-AFF8-5EB52AD74E9B}"/>
              </a:ext>
            </a:extLst>
          </p:cNvPr>
          <p:cNvSpPr>
            <a:spLocks noGrp="1"/>
          </p:cNvSpPr>
          <p:nvPr>
            <p:ph idx="1"/>
          </p:nvPr>
        </p:nvSpPr>
        <p:spPr>
          <a:xfrm>
            <a:off x="838200" y="1825625"/>
            <a:ext cx="6035566" cy="4351338"/>
          </a:xfrm>
        </p:spPr>
        <p:txBody>
          <a:bodyPr/>
          <a:lstStyle/>
          <a:p>
            <a:r>
              <a:rPr lang="en-US" dirty="0"/>
              <a:t>Life is uncertain</a:t>
            </a:r>
          </a:p>
          <a:p>
            <a:r>
              <a:rPr lang="en-US" dirty="0"/>
              <a:t>Probability and statistics helps us make decisions under uncertainty</a:t>
            </a:r>
          </a:p>
        </p:txBody>
      </p:sp>
      <p:pic>
        <p:nvPicPr>
          <p:cNvPr id="4" name="Picture 3">
            <a:extLst>
              <a:ext uri="{FF2B5EF4-FFF2-40B4-BE49-F238E27FC236}">
                <a16:creationId xmlns:a16="http://schemas.microsoft.com/office/drawing/2014/main" id="{8276A88A-A21B-4FF1-9DED-3C3812690871}"/>
              </a:ext>
            </a:extLst>
          </p:cNvPr>
          <p:cNvPicPr>
            <a:picLocks noChangeAspect="1"/>
          </p:cNvPicPr>
          <p:nvPr/>
        </p:nvPicPr>
        <p:blipFill>
          <a:blip r:embed="rId3"/>
          <a:stretch>
            <a:fillRect/>
          </a:stretch>
        </p:blipFill>
        <p:spPr>
          <a:xfrm>
            <a:off x="7660282" y="0"/>
            <a:ext cx="4531718" cy="6858000"/>
          </a:xfrm>
          <a:prstGeom prst="rect">
            <a:avLst/>
          </a:prstGeom>
        </p:spPr>
      </p:pic>
      <p:sp>
        <p:nvSpPr>
          <p:cNvPr id="5" name="TextBox 4">
            <a:extLst>
              <a:ext uri="{FF2B5EF4-FFF2-40B4-BE49-F238E27FC236}">
                <a16:creationId xmlns:a16="http://schemas.microsoft.com/office/drawing/2014/main" id="{ED1D0929-92A7-404E-AB68-F4F1824D4742}"/>
              </a:ext>
            </a:extLst>
          </p:cNvPr>
          <p:cNvSpPr txBox="1"/>
          <p:nvPr/>
        </p:nvSpPr>
        <p:spPr>
          <a:xfrm rot="20786972">
            <a:off x="8104850" y="855359"/>
            <a:ext cx="1471449"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Thing 1</a:t>
            </a:r>
          </a:p>
        </p:txBody>
      </p:sp>
      <p:sp>
        <p:nvSpPr>
          <p:cNvPr id="6" name="TextBox 5">
            <a:extLst>
              <a:ext uri="{FF2B5EF4-FFF2-40B4-BE49-F238E27FC236}">
                <a16:creationId xmlns:a16="http://schemas.microsoft.com/office/drawing/2014/main" id="{B9D81C34-33E1-4744-807C-E33AB02CDA7D}"/>
              </a:ext>
            </a:extLst>
          </p:cNvPr>
          <p:cNvSpPr txBox="1"/>
          <p:nvPr/>
        </p:nvSpPr>
        <p:spPr>
          <a:xfrm rot="20891792">
            <a:off x="9583433" y="594936"/>
            <a:ext cx="1471449"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Lato" panose="020F0502020204030203" pitchFamily="34" charset="0"/>
              </a:rPr>
              <a:t>Thing 2</a:t>
            </a:r>
          </a:p>
        </p:txBody>
      </p:sp>
      <p:sp>
        <p:nvSpPr>
          <p:cNvPr id="7" name="Slide Number Placeholder 6">
            <a:extLst>
              <a:ext uri="{FF2B5EF4-FFF2-40B4-BE49-F238E27FC236}">
                <a16:creationId xmlns:a16="http://schemas.microsoft.com/office/drawing/2014/main" id="{CA9BEB25-3604-4821-9B60-56FF712DAD6F}"/>
              </a:ext>
            </a:extLst>
          </p:cNvPr>
          <p:cNvSpPr>
            <a:spLocks noGrp="1"/>
          </p:cNvSpPr>
          <p:nvPr>
            <p:ph type="sldNum" sz="quarter" idx="12"/>
          </p:nvPr>
        </p:nvSpPr>
        <p:spPr/>
        <p:txBody>
          <a:bodyPr/>
          <a:lstStyle/>
          <a:p>
            <a:fld id="{FE2CFF1E-AA13-4669-84B1-92D2789C75FC}" type="slidenum">
              <a:rPr lang="en-US" smtClean="0"/>
              <a:t>2</a:t>
            </a:fld>
            <a:endParaRPr lang="en-US" dirty="0"/>
          </a:p>
        </p:txBody>
      </p:sp>
    </p:spTree>
    <p:extLst>
      <p:ext uri="{BB962C8B-B14F-4D97-AF65-F5344CB8AC3E}">
        <p14:creationId xmlns:p14="http://schemas.microsoft.com/office/powerpoint/2010/main" val="3636902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B68F2-7D86-4A5C-BAE1-06657DDAF7D6}"/>
              </a:ext>
            </a:extLst>
          </p:cNvPr>
          <p:cNvSpPr>
            <a:spLocks noGrp="1"/>
          </p:cNvSpPr>
          <p:nvPr>
            <p:ph type="title"/>
          </p:nvPr>
        </p:nvSpPr>
        <p:spPr/>
        <p:txBody>
          <a:bodyPr/>
          <a:lstStyle/>
          <a:p>
            <a:r>
              <a:rPr lang="en-US" dirty="0"/>
              <a:t>Venn Diagrams</a:t>
            </a:r>
          </a:p>
        </p:txBody>
      </p:sp>
      <p:grpSp>
        <p:nvGrpSpPr>
          <p:cNvPr id="4" name="Group 3">
            <a:extLst>
              <a:ext uri="{FF2B5EF4-FFF2-40B4-BE49-F238E27FC236}">
                <a16:creationId xmlns:a16="http://schemas.microsoft.com/office/drawing/2014/main" id="{13EC0729-BD9C-4DC5-A0D2-D299179BCEF9}"/>
              </a:ext>
            </a:extLst>
          </p:cNvPr>
          <p:cNvGrpSpPr>
            <a:grpSpLocks noChangeAspect="1"/>
          </p:cNvGrpSpPr>
          <p:nvPr/>
        </p:nvGrpSpPr>
        <p:grpSpPr>
          <a:xfrm>
            <a:off x="2895600" y="1866900"/>
            <a:ext cx="6400800" cy="3200400"/>
            <a:chOff x="2394702" y="3861881"/>
            <a:chExt cx="3657600" cy="1828800"/>
          </a:xfrm>
        </p:grpSpPr>
        <p:sp>
          <p:nvSpPr>
            <p:cNvPr id="5" name="Rectangle 4">
              <a:extLst>
                <a:ext uri="{FF2B5EF4-FFF2-40B4-BE49-F238E27FC236}">
                  <a16:creationId xmlns:a16="http://schemas.microsoft.com/office/drawing/2014/main" id="{064BEF47-D324-45AD-8120-52440A93DC15}"/>
                </a:ext>
              </a:extLst>
            </p:cNvPr>
            <p:cNvSpPr/>
            <p:nvPr/>
          </p:nvSpPr>
          <p:spPr>
            <a:xfrm>
              <a:off x="2394702" y="3861881"/>
              <a:ext cx="3657600" cy="1828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6" name="Oval 5">
              <a:extLst>
                <a:ext uri="{FF2B5EF4-FFF2-40B4-BE49-F238E27FC236}">
                  <a16:creationId xmlns:a16="http://schemas.microsoft.com/office/drawing/2014/main" id="{2481378B-244E-48A5-B318-0655E84ECD37}"/>
                </a:ext>
              </a:extLst>
            </p:cNvPr>
            <p:cNvSpPr>
              <a:spLocks noChangeAspect="1"/>
            </p:cNvSpPr>
            <p:nvPr/>
          </p:nvSpPr>
          <p:spPr>
            <a:xfrm>
              <a:off x="3250736" y="3993154"/>
              <a:ext cx="1371600" cy="13716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7" name="Oval 6">
              <a:extLst>
                <a:ext uri="{FF2B5EF4-FFF2-40B4-BE49-F238E27FC236}">
                  <a16:creationId xmlns:a16="http://schemas.microsoft.com/office/drawing/2014/main" id="{8270E443-A2F8-48CB-A648-50CBF5044BEB}"/>
                </a:ext>
              </a:extLst>
            </p:cNvPr>
            <p:cNvSpPr/>
            <p:nvPr/>
          </p:nvSpPr>
          <p:spPr>
            <a:xfrm>
              <a:off x="4972532" y="4678954"/>
              <a:ext cx="914400" cy="9144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E216CC0-A6E6-4441-BC6B-ED80DA34C862}"/>
                  </a:ext>
                </a:extLst>
              </p:cNvPr>
              <p:cNvSpPr txBox="1"/>
              <p:nvPr/>
            </p:nvSpPr>
            <p:spPr>
              <a:xfrm>
                <a:off x="3048000" y="5736324"/>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oMath>
                  </m:oMathPara>
                </a14:m>
                <a:endParaRPr lang="en-US" sz="3200" dirty="0"/>
              </a:p>
            </p:txBody>
          </p:sp>
        </mc:Choice>
        <mc:Fallback xmlns="">
          <p:sp>
            <p:nvSpPr>
              <p:cNvPr id="9" name="TextBox 8">
                <a:extLst>
                  <a:ext uri="{FF2B5EF4-FFF2-40B4-BE49-F238E27FC236}">
                    <a16:creationId xmlns:a16="http://schemas.microsoft.com/office/drawing/2014/main" id="{FE216CC0-A6E6-4441-BC6B-ED80DA34C862}"/>
                  </a:ext>
                </a:extLst>
              </p:cNvPr>
              <p:cNvSpPr txBox="1">
                <a:spLocks noRot="1" noChangeAspect="1" noMove="1" noResize="1" noEditPoints="1" noAdjustHandles="1" noChangeArrowheads="1" noChangeShapeType="1" noTextEdit="1"/>
              </p:cNvSpPr>
              <p:nvPr/>
            </p:nvSpPr>
            <p:spPr>
              <a:xfrm>
                <a:off x="3048000" y="5736324"/>
                <a:ext cx="6096000" cy="58477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523A488-0A6E-419C-921C-3EFCF0767B61}"/>
                  </a:ext>
                </a:extLst>
              </p:cNvPr>
              <p:cNvSpPr txBox="1"/>
              <p:nvPr/>
            </p:nvSpPr>
            <p:spPr>
              <a:xfrm>
                <a:off x="3048000" y="5186820"/>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ea typeface="Cambria Math" panose="02040503050406030204" pitchFamily="18" charset="0"/>
                        </a:rPr>
                        <m:t>𝑝</m:t>
                      </m:r>
                      <m:d>
                        <m:dPr>
                          <m:ctrlPr>
                            <a:rPr lang="en-US" sz="3200" b="0" i="1" smtClean="0">
                              <a:latin typeface="Cambria Math" panose="02040503050406030204" pitchFamily="18" charset="0"/>
                              <a:ea typeface="Cambria Math" panose="02040503050406030204" pitchFamily="18" charset="0"/>
                            </a:rPr>
                          </m:ctrlPr>
                        </m:dPr>
                        <m:e>
                          <m:r>
                            <m:rPr>
                              <m:sty m:val="p"/>
                            </m:rPr>
                            <a:rPr lang="el-GR" sz="3200" b="0" i="1" smtClean="0">
                              <a:latin typeface="Cambria Math" panose="02040503050406030204" pitchFamily="18" charset="0"/>
                              <a:ea typeface="Cambria Math" panose="02040503050406030204" pitchFamily="18" charset="0"/>
                            </a:rPr>
                            <m:t>Ω</m:t>
                          </m:r>
                        </m:e>
                      </m:d>
                      <m:r>
                        <a:rPr lang="en-US" sz="3200" b="0" i="1" smtClean="0">
                          <a:latin typeface="Cambria Math" panose="02040503050406030204" pitchFamily="18" charset="0"/>
                          <a:ea typeface="Cambria Math" panose="02040503050406030204" pitchFamily="18" charset="0"/>
                        </a:rPr>
                        <m:t>=1</m:t>
                      </m:r>
                    </m:oMath>
                  </m:oMathPara>
                </a14:m>
                <a:endParaRPr lang="en-US" sz="3200" b="0" dirty="0">
                  <a:ea typeface="Cambria Math" panose="02040503050406030204" pitchFamily="18" charset="0"/>
                </a:endParaRPr>
              </a:p>
            </p:txBody>
          </p:sp>
        </mc:Choice>
        <mc:Fallback xmlns="">
          <p:sp>
            <p:nvSpPr>
              <p:cNvPr id="11" name="TextBox 10">
                <a:extLst>
                  <a:ext uri="{FF2B5EF4-FFF2-40B4-BE49-F238E27FC236}">
                    <a16:creationId xmlns:a16="http://schemas.microsoft.com/office/drawing/2014/main" id="{5523A488-0A6E-419C-921C-3EFCF0767B61}"/>
                  </a:ext>
                </a:extLst>
              </p:cNvPr>
              <p:cNvSpPr txBox="1">
                <a:spLocks noRot="1" noChangeAspect="1" noMove="1" noResize="1" noEditPoints="1" noAdjustHandles="1" noChangeArrowheads="1" noChangeShapeType="1" noTextEdit="1"/>
              </p:cNvSpPr>
              <p:nvPr/>
            </p:nvSpPr>
            <p:spPr>
              <a:xfrm>
                <a:off x="3048000" y="5186820"/>
                <a:ext cx="6096000" cy="584775"/>
              </a:xfrm>
              <a:prstGeom prst="rect">
                <a:avLst/>
              </a:prstGeom>
              <a:blipFill>
                <a:blip r:embed="rId4"/>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2137A0C-821A-4EA9-8DEF-B94E316BC849}"/>
              </a:ext>
            </a:extLst>
          </p:cNvPr>
          <p:cNvSpPr>
            <a:spLocks noGrp="1"/>
          </p:cNvSpPr>
          <p:nvPr>
            <p:ph type="sldNum" sz="quarter" idx="12"/>
          </p:nvPr>
        </p:nvSpPr>
        <p:spPr/>
        <p:txBody>
          <a:bodyPr/>
          <a:lstStyle/>
          <a:p>
            <a:fld id="{FE2CFF1E-AA13-4669-84B1-92D2789C75FC}" type="slidenum">
              <a:rPr lang="en-US" smtClean="0"/>
              <a:t>20</a:t>
            </a:fld>
            <a:endParaRPr lang="en-US" dirty="0"/>
          </a:p>
        </p:txBody>
      </p:sp>
    </p:spTree>
    <p:extLst>
      <p:ext uri="{BB962C8B-B14F-4D97-AF65-F5344CB8AC3E}">
        <p14:creationId xmlns:p14="http://schemas.microsoft.com/office/powerpoint/2010/main" val="833809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34412-8580-4F73-92EC-77F34A0151FD}"/>
              </a:ext>
            </a:extLst>
          </p:cNvPr>
          <p:cNvSpPr>
            <a:spLocks noGrp="1"/>
          </p:cNvSpPr>
          <p:nvPr>
            <p:ph type="title"/>
          </p:nvPr>
        </p:nvSpPr>
        <p:spPr/>
        <p:txBody>
          <a:bodyPr/>
          <a:lstStyle/>
          <a:p>
            <a:r>
              <a:rPr lang="en-US" dirty="0"/>
              <a:t>Coin Flip</a:t>
            </a:r>
          </a:p>
        </p:txBody>
      </p:sp>
      <p:sp>
        <p:nvSpPr>
          <p:cNvPr id="7" name="Content Placeholder 6">
            <a:extLst>
              <a:ext uri="{FF2B5EF4-FFF2-40B4-BE49-F238E27FC236}">
                <a16:creationId xmlns:a16="http://schemas.microsoft.com/office/drawing/2014/main" id="{61E57794-AE2B-43F6-A48D-B953235B137D}"/>
              </a:ext>
            </a:extLst>
          </p:cNvPr>
          <p:cNvSpPr>
            <a:spLocks noGrp="1"/>
          </p:cNvSpPr>
          <p:nvPr>
            <p:ph idx="1"/>
          </p:nvPr>
        </p:nvSpPr>
        <p:spPr/>
        <p:txBody>
          <a:bodyPr/>
          <a:lstStyle/>
          <a:p>
            <a:r>
              <a:rPr lang="en-US" dirty="0"/>
              <a:t>Mutually exclusive and exhaustive</a:t>
            </a:r>
          </a:p>
        </p:txBody>
      </p:sp>
      <p:grpSp>
        <p:nvGrpSpPr>
          <p:cNvPr id="8" name="Group 7">
            <a:extLst>
              <a:ext uri="{FF2B5EF4-FFF2-40B4-BE49-F238E27FC236}">
                <a16:creationId xmlns:a16="http://schemas.microsoft.com/office/drawing/2014/main" id="{47A00C04-24AA-4C1A-966F-6B419E9B2BD6}"/>
              </a:ext>
            </a:extLst>
          </p:cNvPr>
          <p:cNvGrpSpPr/>
          <p:nvPr/>
        </p:nvGrpSpPr>
        <p:grpSpPr>
          <a:xfrm>
            <a:off x="2895600" y="2401094"/>
            <a:ext cx="6400800" cy="3200400"/>
            <a:chOff x="2895600" y="2222500"/>
            <a:chExt cx="6400800" cy="3200400"/>
          </a:xfrm>
        </p:grpSpPr>
        <p:sp>
          <p:nvSpPr>
            <p:cNvPr id="5" name="Rectangle 4">
              <a:extLst>
                <a:ext uri="{FF2B5EF4-FFF2-40B4-BE49-F238E27FC236}">
                  <a16:creationId xmlns:a16="http://schemas.microsoft.com/office/drawing/2014/main" id="{3745EB48-64D6-42F5-98DA-14E0948775FF}"/>
                </a:ext>
              </a:extLst>
            </p:cNvPr>
            <p:cNvSpPr/>
            <p:nvPr/>
          </p:nvSpPr>
          <p:spPr>
            <a:xfrm>
              <a:off x="2895600" y="2222500"/>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a:t>
              </a:r>
            </a:p>
          </p:txBody>
        </p:sp>
        <p:sp>
          <p:nvSpPr>
            <p:cNvPr id="6" name="Rectangle 5">
              <a:extLst>
                <a:ext uri="{FF2B5EF4-FFF2-40B4-BE49-F238E27FC236}">
                  <a16:creationId xmlns:a16="http://schemas.microsoft.com/office/drawing/2014/main" id="{B39A13CF-6597-40E7-971D-C5ED13936D9B}"/>
                </a:ext>
              </a:extLst>
            </p:cNvPr>
            <p:cNvSpPr/>
            <p:nvPr/>
          </p:nvSpPr>
          <p:spPr>
            <a:xfrm>
              <a:off x="6096000" y="2222500"/>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a:t>
              </a:r>
            </a:p>
          </p:txBody>
        </p:sp>
        <p:sp>
          <p:nvSpPr>
            <p:cNvPr id="4" name="Rectangle 3">
              <a:extLst>
                <a:ext uri="{FF2B5EF4-FFF2-40B4-BE49-F238E27FC236}">
                  <a16:creationId xmlns:a16="http://schemas.microsoft.com/office/drawing/2014/main" id="{3A3E0BCD-2648-4F7F-A6F9-EF66D760E767}"/>
                </a:ext>
              </a:extLst>
            </p:cNvPr>
            <p:cNvSpPr/>
            <p:nvPr/>
          </p:nvSpPr>
          <p:spPr>
            <a:xfrm>
              <a:off x="2895600" y="2222500"/>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76B3D17-496A-4A6E-A616-407CF69BEBFA}"/>
                  </a:ext>
                </a:extLst>
              </p:cNvPr>
              <p:cNvSpPr txBox="1"/>
              <p:nvPr/>
            </p:nvSpPr>
            <p:spPr>
              <a:xfrm>
                <a:off x="3048000" y="5736324"/>
                <a:ext cx="609600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r>
                        <a:rPr lang="en-US" sz="3200" b="0" i="1" smtClean="0">
                          <a:latin typeface="Cambria Math" panose="02040503050406030204" pitchFamily="18" charset="0"/>
                        </a:rPr>
                        <m:t>=1</m:t>
                      </m:r>
                    </m:oMath>
                  </m:oMathPara>
                </a14:m>
                <a:endParaRPr lang="en-US" sz="3200" dirty="0"/>
              </a:p>
            </p:txBody>
          </p:sp>
        </mc:Choice>
        <mc:Fallback xmlns="">
          <p:sp>
            <p:nvSpPr>
              <p:cNvPr id="9" name="TextBox 8">
                <a:extLst>
                  <a:ext uri="{FF2B5EF4-FFF2-40B4-BE49-F238E27FC236}">
                    <a16:creationId xmlns:a16="http://schemas.microsoft.com/office/drawing/2014/main" id="{F76B3D17-496A-4A6E-A616-407CF69BEBFA}"/>
                  </a:ext>
                </a:extLst>
              </p:cNvPr>
              <p:cNvSpPr txBox="1">
                <a:spLocks noRot="1" noChangeAspect="1" noMove="1" noResize="1" noEditPoints="1" noAdjustHandles="1" noChangeArrowheads="1" noChangeShapeType="1" noTextEdit="1"/>
              </p:cNvSpPr>
              <p:nvPr/>
            </p:nvSpPr>
            <p:spPr>
              <a:xfrm>
                <a:off x="3048000" y="5736324"/>
                <a:ext cx="6096000" cy="584775"/>
              </a:xfrm>
              <a:prstGeom prst="rect">
                <a:avLst/>
              </a:prstGeom>
              <a:blipFill>
                <a:blip r:embed="rId3"/>
                <a:stretch>
                  <a:fillRect/>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6003B23C-10D0-4E19-BD39-570D392707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15904" y="249375"/>
            <a:ext cx="2026722" cy="2020308"/>
          </a:xfrm>
          <a:prstGeom prst="rect">
            <a:avLst/>
          </a:prstGeom>
        </p:spPr>
      </p:pic>
      <p:sp>
        <p:nvSpPr>
          <p:cNvPr id="3" name="Slide Number Placeholder 2">
            <a:extLst>
              <a:ext uri="{FF2B5EF4-FFF2-40B4-BE49-F238E27FC236}">
                <a16:creationId xmlns:a16="http://schemas.microsoft.com/office/drawing/2014/main" id="{67A34335-0198-43CE-ADF4-49E3178DD501}"/>
              </a:ext>
            </a:extLst>
          </p:cNvPr>
          <p:cNvSpPr>
            <a:spLocks noGrp="1"/>
          </p:cNvSpPr>
          <p:nvPr>
            <p:ph type="sldNum" sz="quarter" idx="12"/>
          </p:nvPr>
        </p:nvSpPr>
        <p:spPr/>
        <p:txBody>
          <a:bodyPr/>
          <a:lstStyle/>
          <a:p>
            <a:fld id="{FE2CFF1E-AA13-4669-84B1-92D2789C75FC}" type="slidenum">
              <a:rPr lang="en-US" smtClean="0"/>
              <a:t>21</a:t>
            </a:fld>
            <a:endParaRPr lang="en-US" dirty="0"/>
          </a:p>
        </p:txBody>
      </p:sp>
    </p:spTree>
    <p:extLst>
      <p:ext uri="{BB962C8B-B14F-4D97-AF65-F5344CB8AC3E}">
        <p14:creationId xmlns:p14="http://schemas.microsoft.com/office/powerpoint/2010/main" val="3713503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1320B-F321-4AAA-91B0-70A1D767636B}"/>
              </a:ext>
            </a:extLst>
          </p:cNvPr>
          <p:cNvSpPr>
            <a:spLocks noGrp="1"/>
          </p:cNvSpPr>
          <p:nvPr>
            <p:ph type="title"/>
          </p:nvPr>
        </p:nvSpPr>
        <p:spPr/>
        <p:txBody>
          <a:bodyPr/>
          <a:lstStyle/>
          <a:p>
            <a:r>
              <a:rPr lang="en-US" dirty="0"/>
              <a:t>Die Roll</a:t>
            </a:r>
          </a:p>
        </p:txBody>
      </p:sp>
      <p:grpSp>
        <p:nvGrpSpPr>
          <p:cNvPr id="12" name="Group 11">
            <a:extLst>
              <a:ext uri="{FF2B5EF4-FFF2-40B4-BE49-F238E27FC236}">
                <a16:creationId xmlns:a16="http://schemas.microsoft.com/office/drawing/2014/main" id="{35A8A253-B60E-4300-B387-D6923BC33C62}"/>
              </a:ext>
            </a:extLst>
          </p:cNvPr>
          <p:cNvGrpSpPr/>
          <p:nvPr/>
        </p:nvGrpSpPr>
        <p:grpSpPr>
          <a:xfrm>
            <a:off x="3352800" y="1690688"/>
            <a:ext cx="5486400" cy="3657600"/>
            <a:chOff x="4292600" y="1993900"/>
            <a:chExt cx="5486400" cy="3657600"/>
          </a:xfrm>
        </p:grpSpPr>
        <p:sp>
          <p:nvSpPr>
            <p:cNvPr id="6" name="Rectangle 5">
              <a:extLst>
                <a:ext uri="{FF2B5EF4-FFF2-40B4-BE49-F238E27FC236}">
                  <a16:creationId xmlns:a16="http://schemas.microsoft.com/office/drawing/2014/main" id="{E612BA20-A971-41B3-A509-22C5DFA05E54}"/>
                </a:ext>
              </a:extLst>
            </p:cNvPr>
            <p:cNvSpPr/>
            <p:nvPr/>
          </p:nvSpPr>
          <p:spPr>
            <a:xfrm>
              <a:off x="4292600" y="1993900"/>
              <a:ext cx="1828800" cy="1828800"/>
            </a:xfrm>
            <a:prstGeom prst="rect">
              <a:avLst/>
            </a:prstGeom>
            <a:solidFill>
              <a:schemeClr val="accent1">
                <a:lumMod val="60000"/>
                <a:lumOff val="40000"/>
                <a:alpha val="5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1">
                      <a:lumMod val="50000"/>
                    </a:schemeClr>
                  </a:solidFill>
                  <a:effectLst>
                    <a:outerShdw blurRad="38100" dist="38100" dir="2700000" algn="tl">
                      <a:srgbClr val="000000">
                        <a:alpha val="43137"/>
                      </a:srgbClr>
                    </a:outerShdw>
                  </a:effectLst>
                  <a:latin typeface="Lato" panose="020F0502020204030203" pitchFamily="34" charset="0"/>
                </a:rPr>
                <a:t>1</a:t>
              </a:r>
            </a:p>
          </p:txBody>
        </p:sp>
        <p:sp>
          <p:nvSpPr>
            <p:cNvPr id="7" name="Rectangle 6">
              <a:extLst>
                <a:ext uri="{FF2B5EF4-FFF2-40B4-BE49-F238E27FC236}">
                  <a16:creationId xmlns:a16="http://schemas.microsoft.com/office/drawing/2014/main" id="{110D3344-EDAF-4ECC-B2E1-20C472F277B5}"/>
                </a:ext>
              </a:extLst>
            </p:cNvPr>
            <p:cNvSpPr/>
            <p:nvPr/>
          </p:nvSpPr>
          <p:spPr>
            <a:xfrm>
              <a:off x="7950200" y="1993900"/>
              <a:ext cx="1828800" cy="1828800"/>
            </a:xfrm>
            <a:prstGeom prst="rect">
              <a:avLst/>
            </a:prstGeom>
            <a:solidFill>
              <a:schemeClr val="accent3">
                <a:lumMod val="60000"/>
                <a:lumOff val="40000"/>
                <a:alpha val="50000"/>
              </a:schemeClr>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3">
                      <a:lumMod val="50000"/>
                    </a:schemeClr>
                  </a:solidFill>
                  <a:effectLst>
                    <a:outerShdw blurRad="38100" dist="38100" dir="2700000" algn="tl">
                      <a:srgbClr val="000000">
                        <a:alpha val="43137"/>
                      </a:srgbClr>
                    </a:outerShdw>
                  </a:effectLst>
                  <a:latin typeface="Lato" panose="020F0502020204030203" pitchFamily="34" charset="0"/>
                </a:rPr>
                <a:t>3</a:t>
              </a:r>
            </a:p>
          </p:txBody>
        </p:sp>
        <p:sp>
          <p:nvSpPr>
            <p:cNvPr id="8" name="Rectangle 7">
              <a:extLst>
                <a:ext uri="{FF2B5EF4-FFF2-40B4-BE49-F238E27FC236}">
                  <a16:creationId xmlns:a16="http://schemas.microsoft.com/office/drawing/2014/main" id="{C0E584A8-CB0D-4656-9743-C0ABDE49F56A}"/>
                </a:ext>
              </a:extLst>
            </p:cNvPr>
            <p:cNvSpPr/>
            <p:nvPr/>
          </p:nvSpPr>
          <p:spPr>
            <a:xfrm>
              <a:off x="6121400" y="1993900"/>
              <a:ext cx="1828800" cy="1828800"/>
            </a:xfrm>
            <a:prstGeom prst="rect">
              <a:avLst/>
            </a:prstGeom>
            <a:solidFill>
              <a:schemeClr val="accent2">
                <a:lumMod val="60000"/>
                <a:lumOff val="40000"/>
                <a:alpha val="50000"/>
              </a:schemeClr>
            </a:solidFill>
            <a:ln w="571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2">
                      <a:lumMod val="50000"/>
                    </a:schemeClr>
                  </a:solidFill>
                  <a:effectLst>
                    <a:outerShdw blurRad="38100" dist="38100" dir="2700000" algn="tl">
                      <a:srgbClr val="000000">
                        <a:alpha val="43137"/>
                      </a:srgbClr>
                    </a:outerShdw>
                  </a:effectLst>
                  <a:latin typeface="Lato" panose="020F0502020204030203" pitchFamily="34" charset="0"/>
                </a:rPr>
                <a:t>2</a:t>
              </a:r>
            </a:p>
          </p:txBody>
        </p:sp>
        <p:sp>
          <p:nvSpPr>
            <p:cNvPr id="9" name="Rectangle 8">
              <a:extLst>
                <a:ext uri="{FF2B5EF4-FFF2-40B4-BE49-F238E27FC236}">
                  <a16:creationId xmlns:a16="http://schemas.microsoft.com/office/drawing/2014/main" id="{98773BD8-D6E2-4FF8-B8DB-500610B2829F}"/>
                </a:ext>
              </a:extLst>
            </p:cNvPr>
            <p:cNvSpPr/>
            <p:nvPr/>
          </p:nvSpPr>
          <p:spPr>
            <a:xfrm>
              <a:off x="4292600" y="3822700"/>
              <a:ext cx="1828800" cy="1828800"/>
            </a:xfrm>
            <a:prstGeom prst="rect">
              <a:avLst/>
            </a:prstGeom>
            <a:solidFill>
              <a:schemeClr val="accent4">
                <a:lumMod val="60000"/>
                <a:lumOff val="40000"/>
                <a:alpha val="50000"/>
              </a:schemeClr>
            </a:solidFill>
            <a:ln w="571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4">
                      <a:lumMod val="50000"/>
                    </a:schemeClr>
                  </a:solidFill>
                  <a:effectLst>
                    <a:outerShdw blurRad="38100" dist="38100" dir="2700000" algn="tl">
                      <a:srgbClr val="000000">
                        <a:alpha val="43137"/>
                      </a:srgbClr>
                    </a:outerShdw>
                  </a:effectLst>
                  <a:latin typeface="Lato" panose="020F0502020204030203" pitchFamily="34" charset="0"/>
                </a:rPr>
                <a:t>4</a:t>
              </a:r>
            </a:p>
          </p:txBody>
        </p:sp>
        <p:sp>
          <p:nvSpPr>
            <p:cNvPr id="10" name="Rectangle 9">
              <a:extLst>
                <a:ext uri="{FF2B5EF4-FFF2-40B4-BE49-F238E27FC236}">
                  <a16:creationId xmlns:a16="http://schemas.microsoft.com/office/drawing/2014/main" id="{2A2C2FC3-8107-4868-9E0C-A43CB824FBD5}"/>
                </a:ext>
              </a:extLst>
            </p:cNvPr>
            <p:cNvSpPr/>
            <p:nvPr/>
          </p:nvSpPr>
          <p:spPr>
            <a:xfrm>
              <a:off x="6121400" y="3822700"/>
              <a:ext cx="1828800" cy="1828800"/>
            </a:xfrm>
            <a:prstGeom prst="rect">
              <a:avLst/>
            </a:prstGeom>
            <a:solidFill>
              <a:schemeClr val="accent5">
                <a:lumMod val="60000"/>
                <a:lumOff val="40000"/>
                <a:alpha val="50000"/>
              </a:schemeClr>
            </a:solid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5">
                      <a:lumMod val="50000"/>
                    </a:schemeClr>
                  </a:solidFill>
                  <a:effectLst>
                    <a:outerShdw blurRad="38100" dist="38100" dir="2700000" algn="tl">
                      <a:srgbClr val="000000">
                        <a:alpha val="43137"/>
                      </a:srgbClr>
                    </a:outerShdw>
                  </a:effectLst>
                  <a:latin typeface="Lato" panose="020F0502020204030203" pitchFamily="34" charset="0"/>
                </a:rPr>
                <a:t>5</a:t>
              </a:r>
            </a:p>
          </p:txBody>
        </p:sp>
        <p:sp>
          <p:nvSpPr>
            <p:cNvPr id="11" name="Rectangle 10">
              <a:extLst>
                <a:ext uri="{FF2B5EF4-FFF2-40B4-BE49-F238E27FC236}">
                  <a16:creationId xmlns:a16="http://schemas.microsoft.com/office/drawing/2014/main" id="{15F9335F-7628-4ED7-90CB-5E1E8AFF22A0}"/>
                </a:ext>
              </a:extLst>
            </p:cNvPr>
            <p:cNvSpPr/>
            <p:nvPr/>
          </p:nvSpPr>
          <p:spPr>
            <a:xfrm>
              <a:off x="7950200" y="3822700"/>
              <a:ext cx="1828800" cy="1828800"/>
            </a:xfrm>
            <a:prstGeom prst="rect">
              <a:avLst/>
            </a:prstGeom>
            <a:solidFill>
              <a:schemeClr val="accent6">
                <a:lumMod val="60000"/>
                <a:lumOff val="40000"/>
                <a:alpha val="50000"/>
              </a:schemeClr>
            </a:solidFill>
            <a:ln w="571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6">
                      <a:lumMod val="50000"/>
                    </a:schemeClr>
                  </a:solidFill>
                  <a:effectLst>
                    <a:outerShdw blurRad="38100" dist="38100" dir="2700000" algn="tl">
                      <a:srgbClr val="000000">
                        <a:alpha val="43137"/>
                      </a:srgbClr>
                    </a:outerShdw>
                  </a:effectLst>
                  <a:latin typeface="Lato" panose="020F0502020204030203" pitchFamily="34" charset="0"/>
                </a:rPr>
                <a:t>6</a:t>
              </a:r>
            </a:p>
          </p:txBody>
        </p:sp>
        <p:sp>
          <p:nvSpPr>
            <p:cNvPr id="4" name="Rectangle 3">
              <a:extLst>
                <a:ext uri="{FF2B5EF4-FFF2-40B4-BE49-F238E27FC236}">
                  <a16:creationId xmlns:a16="http://schemas.microsoft.com/office/drawing/2014/main" id="{64644594-107F-429B-B226-A3D1CCA6EAB6}"/>
                </a:ext>
              </a:extLst>
            </p:cNvPr>
            <p:cNvSpPr/>
            <p:nvPr/>
          </p:nvSpPr>
          <p:spPr>
            <a:xfrm>
              <a:off x="4292600" y="1993900"/>
              <a:ext cx="5486400" cy="36576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44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grpSp>
      <p:pic>
        <p:nvPicPr>
          <p:cNvPr id="14" name="Picture 13" descr="A close up of a logo&#10;&#10;Description automatically generated">
            <a:extLst>
              <a:ext uri="{FF2B5EF4-FFF2-40B4-BE49-F238E27FC236}">
                <a16:creationId xmlns:a16="http://schemas.microsoft.com/office/drawing/2014/main" id="{76CC897E-DED7-4763-95B5-58990DD269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827" y="4333741"/>
            <a:ext cx="2371725" cy="2381250"/>
          </a:xfrm>
          <a:prstGeom prst="rect">
            <a:avLst/>
          </a:prstGeom>
        </p:spPr>
      </p:pic>
      <p:sp>
        <p:nvSpPr>
          <p:cNvPr id="3" name="Slide Number Placeholder 2">
            <a:extLst>
              <a:ext uri="{FF2B5EF4-FFF2-40B4-BE49-F238E27FC236}">
                <a16:creationId xmlns:a16="http://schemas.microsoft.com/office/drawing/2014/main" id="{4A887110-0412-4505-8AF5-3A60CE9A05E0}"/>
              </a:ext>
            </a:extLst>
          </p:cNvPr>
          <p:cNvSpPr>
            <a:spLocks noGrp="1"/>
          </p:cNvSpPr>
          <p:nvPr>
            <p:ph type="sldNum" sz="quarter" idx="12"/>
          </p:nvPr>
        </p:nvSpPr>
        <p:spPr/>
        <p:txBody>
          <a:bodyPr/>
          <a:lstStyle/>
          <a:p>
            <a:fld id="{FE2CFF1E-AA13-4669-84B1-92D2789C75FC}" type="slidenum">
              <a:rPr lang="en-US" smtClean="0"/>
              <a:t>22</a:t>
            </a:fld>
            <a:endParaRPr lang="en-US" dirty="0"/>
          </a:p>
        </p:txBody>
      </p:sp>
    </p:spTree>
    <p:extLst>
      <p:ext uri="{BB962C8B-B14F-4D97-AF65-F5344CB8AC3E}">
        <p14:creationId xmlns:p14="http://schemas.microsoft.com/office/powerpoint/2010/main" val="365134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35254-D077-4286-98E6-B08F37DFF67A}"/>
              </a:ext>
            </a:extLst>
          </p:cNvPr>
          <p:cNvSpPr>
            <a:spLocks noGrp="1"/>
          </p:cNvSpPr>
          <p:nvPr>
            <p:ph type="title"/>
          </p:nvPr>
        </p:nvSpPr>
        <p:spPr/>
        <p:txBody>
          <a:bodyPr/>
          <a:lstStyle/>
          <a:p>
            <a:r>
              <a:rPr lang="en-US" dirty="0"/>
              <a:t>Complements</a:t>
            </a:r>
          </a:p>
        </p:txBody>
      </p:sp>
      <p:sp>
        <p:nvSpPr>
          <p:cNvPr id="3" name="Content Placeholder 2">
            <a:extLst>
              <a:ext uri="{FF2B5EF4-FFF2-40B4-BE49-F238E27FC236}">
                <a16:creationId xmlns:a16="http://schemas.microsoft.com/office/drawing/2014/main" id="{4AABE365-D29D-431F-8913-26989763ACD1}"/>
              </a:ext>
            </a:extLst>
          </p:cNvPr>
          <p:cNvSpPr>
            <a:spLocks noGrp="1"/>
          </p:cNvSpPr>
          <p:nvPr>
            <p:ph idx="1"/>
          </p:nvPr>
        </p:nvSpPr>
        <p:spPr/>
        <p:txBody>
          <a:bodyPr/>
          <a:lstStyle/>
          <a:p>
            <a:r>
              <a:rPr lang="en-US" dirty="0"/>
              <a:t>All the space in “not A”</a:t>
            </a:r>
          </a:p>
        </p:txBody>
      </p:sp>
      <p:sp>
        <p:nvSpPr>
          <p:cNvPr id="9" name="Rectangle 8">
            <a:extLst>
              <a:ext uri="{FF2B5EF4-FFF2-40B4-BE49-F238E27FC236}">
                <a16:creationId xmlns:a16="http://schemas.microsoft.com/office/drawing/2014/main" id="{F5A569F9-9886-45F6-8DF2-2CEE04776CCE}"/>
              </a:ext>
            </a:extLst>
          </p:cNvPr>
          <p:cNvSpPr/>
          <p:nvPr/>
        </p:nvSpPr>
        <p:spPr>
          <a:xfrm>
            <a:off x="2895600" y="2477294"/>
            <a:ext cx="40005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A</a:t>
            </a:r>
          </a:p>
        </p:txBody>
      </p:sp>
      <p:sp>
        <p:nvSpPr>
          <p:cNvPr id="10" name="Rectangle 9">
            <a:extLst>
              <a:ext uri="{FF2B5EF4-FFF2-40B4-BE49-F238E27FC236}">
                <a16:creationId xmlns:a16="http://schemas.microsoft.com/office/drawing/2014/main" id="{5BED9F2D-8396-4E9A-88ED-FD7390C84EA2}"/>
              </a:ext>
            </a:extLst>
          </p:cNvPr>
          <p:cNvSpPr/>
          <p:nvPr/>
        </p:nvSpPr>
        <p:spPr>
          <a:xfrm>
            <a:off x="6896100" y="2477294"/>
            <a:ext cx="24003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A</a:t>
            </a:r>
            <a:r>
              <a:rPr lang="en-US" sz="4400" b="1" baseline="30000" dirty="0">
                <a:solidFill>
                  <a:srgbClr val="0070C0"/>
                </a:solidFill>
                <a:effectLst>
                  <a:outerShdw blurRad="38100" dist="38100" dir="2700000" algn="tl">
                    <a:srgbClr val="000000">
                      <a:alpha val="43137"/>
                    </a:srgbClr>
                  </a:outerShdw>
                </a:effectLst>
                <a:latin typeface="Lato" panose="020F0502020204030203" pitchFamily="34" charset="0"/>
              </a:rPr>
              <a:t>c</a:t>
            </a:r>
          </a:p>
        </p:txBody>
      </p:sp>
      <p:sp>
        <p:nvSpPr>
          <p:cNvPr id="11" name="Rectangle 10">
            <a:extLst>
              <a:ext uri="{FF2B5EF4-FFF2-40B4-BE49-F238E27FC236}">
                <a16:creationId xmlns:a16="http://schemas.microsoft.com/office/drawing/2014/main" id="{7C6B24C2-0986-4741-8482-621A903CC6CA}"/>
              </a:ext>
            </a:extLst>
          </p:cNvPr>
          <p:cNvSpPr/>
          <p:nvPr/>
        </p:nvSpPr>
        <p:spPr>
          <a:xfrm>
            <a:off x="2895600" y="2477294"/>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B4941EA-5DA9-4404-85CD-26C7780F3C53}"/>
                  </a:ext>
                </a:extLst>
              </p:cNvPr>
              <p:cNvSpPr txBox="1"/>
              <p:nvPr/>
            </p:nvSpPr>
            <p:spPr>
              <a:xfrm>
                <a:off x="3143653" y="5836920"/>
                <a:ext cx="5904693"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𝐴</m:t>
                              </m:r>
                            </m:e>
                            <m:sup>
                              <m:r>
                                <a:rPr lang="en-US" sz="3200" b="0" i="1" smtClean="0">
                                  <a:latin typeface="Cambria Math" panose="02040503050406030204" pitchFamily="18" charset="0"/>
                                </a:rPr>
                                <m:t>𝑐</m:t>
                              </m:r>
                            </m:sup>
                          </m:sSup>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m:rPr>
                              <m:sty m:val="p"/>
                            </m:rPr>
                            <a:rPr lang="el-GR" sz="3200" b="0" i="1" smtClean="0">
                              <a:latin typeface="Cambria Math" panose="02040503050406030204" pitchFamily="18" charset="0"/>
                            </a:rPr>
                            <m:t>Ω</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=1−</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oMath>
                  </m:oMathPara>
                </a14:m>
                <a:endParaRPr lang="en-US" sz="3200" dirty="0"/>
              </a:p>
            </p:txBody>
          </p:sp>
        </mc:Choice>
        <mc:Fallback xmlns="">
          <p:sp>
            <p:nvSpPr>
              <p:cNvPr id="12" name="TextBox 11">
                <a:extLst>
                  <a:ext uri="{FF2B5EF4-FFF2-40B4-BE49-F238E27FC236}">
                    <a16:creationId xmlns:a16="http://schemas.microsoft.com/office/drawing/2014/main" id="{2B4941EA-5DA9-4404-85CD-26C7780F3C53}"/>
                  </a:ext>
                </a:extLst>
              </p:cNvPr>
              <p:cNvSpPr txBox="1">
                <a:spLocks noRot="1" noChangeAspect="1" noMove="1" noResize="1" noEditPoints="1" noAdjustHandles="1" noChangeArrowheads="1" noChangeShapeType="1" noTextEdit="1"/>
              </p:cNvSpPr>
              <p:nvPr/>
            </p:nvSpPr>
            <p:spPr>
              <a:xfrm>
                <a:off x="3143653" y="5836920"/>
                <a:ext cx="5904693" cy="492443"/>
              </a:xfrm>
              <a:prstGeom prst="rect">
                <a:avLst/>
              </a:prstGeom>
              <a:blipFill>
                <a:blip r:embed="rId3"/>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02FD3B5-1263-4B0F-AA70-4770F31AE375}"/>
              </a:ext>
            </a:extLst>
          </p:cNvPr>
          <p:cNvSpPr>
            <a:spLocks noGrp="1"/>
          </p:cNvSpPr>
          <p:nvPr>
            <p:ph type="sldNum" sz="quarter" idx="12"/>
          </p:nvPr>
        </p:nvSpPr>
        <p:spPr/>
        <p:txBody>
          <a:bodyPr/>
          <a:lstStyle/>
          <a:p>
            <a:fld id="{FE2CFF1E-AA13-4669-84B1-92D2789C75FC}" type="slidenum">
              <a:rPr lang="en-US" smtClean="0"/>
              <a:t>23</a:t>
            </a:fld>
            <a:endParaRPr lang="en-US" dirty="0"/>
          </a:p>
        </p:txBody>
      </p:sp>
    </p:spTree>
    <p:extLst>
      <p:ext uri="{BB962C8B-B14F-4D97-AF65-F5344CB8AC3E}">
        <p14:creationId xmlns:p14="http://schemas.microsoft.com/office/powerpoint/2010/main" val="1228011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When Events Collide – General Additivity</a:t>
            </a:r>
          </a:p>
        </p:txBody>
      </p:sp>
      <p:grpSp>
        <p:nvGrpSpPr>
          <p:cNvPr id="10" name="Group 9"/>
          <p:cNvGrpSpPr>
            <a:grpSpLocks noChangeAspect="1"/>
          </p:cNvGrpSpPr>
          <p:nvPr/>
        </p:nvGrpSpPr>
        <p:grpSpPr>
          <a:xfrm>
            <a:off x="3236068" y="2295728"/>
            <a:ext cx="6400800" cy="3200400"/>
            <a:chOff x="1655400" y="3433763"/>
            <a:chExt cx="5486400" cy="2743200"/>
          </a:xfrm>
        </p:grpSpPr>
        <p:sp>
          <p:nvSpPr>
            <p:cNvPr id="7" name="Rectangle 6"/>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8" name="Oval 7"/>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9" name="Oval 8"/>
            <p:cNvSpPr/>
            <p:nvPr/>
          </p:nvSpPr>
          <p:spPr>
            <a:xfrm>
              <a:off x="4572000" y="4451409"/>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cxnSp>
        <p:nvCxnSpPr>
          <p:cNvPr id="12" name="Straight Arrow Connector 11"/>
          <p:cNvCxnSpPr/>
          <p:nvPr/>
        </p:nvCxnSpPr>
        <p:spPr>
          <a:xfrm flipH="1">
            <a:off x="6953475" y="2201687"/>
            <a:ext cx="1322962" cy="1605064"/>
          </a:xfrm>
          <a:prstGeom prst="straightConnector1">
            <a:avLst/>
          </a:prstGeom>
          <a:ln w="7620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238968" y="1524550"/>
            <a:ext cx="1760418" cy="646331"/>
          </a:xfrm>
          <a:prstGeom prst="rect">
            <a:avLst/>
          </a:prstGeom>
          <a:noFill/>
        </p:spPr>
        <p:txBody>
          <a:bodyPr wrap="none" rtlCol="0">
            <a:spAutoFit/>
          </a:bodyPr>
          <a:lstStyle/>
          <a:p>
            <a:r>
              <a:rPr lang="en-US" sz="3600" b="1" dirty="0">
                <a:solidFill>
                  <a:srgbClr val="C00000"/>
                </a:solidFill>
                <a:effectLst>
                  <a:outerShdw blurRad="38100" dist="38100" dir="2700000" algn="tl">
                    <a:srgbClr val="000000">
                      <a:alpha val="43137"/>
                    </a:srgbClr>
                  </a:outerShdw>
                </a:effectLst>
                <a:latin typeface="Lato" panose="020F0502020204030203" pitchFamily="34" charset="0"/>
              </a:rPr>
              <a:t>A and B</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1B809D3-1089-461B-B53F-C8380556C137}"/>
                  </a:ext>
                </a:extLst>
              </p:cNvPr>
              <p:cNvSpPr txBox="1"/>
              <p:nvPr/>
            </p:nvSpPr>
            <p:spPr>
              <a:xfrm>
                <a:off x="2920185" y="5725856"/>
                <a:ext cx="7032566"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oMath>
                  </m:oMathPara>
                </a14:m>
                <a:endParaRPr lang="en-US" sz="3200" dirty="0"/>
              </a:p>
            </p:txBody>
          </p:sp>
        </mc:Choice>
        <mc:Fallback xmlns="">
          <p:sp>
            <p:nvSpPr>
              <p:cNvPr id="2" name="TextBox 1">
                <a:extLst>
                  <a:ext uri="{FF2B5EF4-FFF2-40B4-BE49-F238E27FC236}">
                    <a16:creationId xmlns:a16="http://schemas.microsoft.com/office/drawing/2014/main" id="{01B809D3-1089-461B-B53F-C8380556C137}"/>
                  </a:ext>
                </a:extLst>
              </p:cNvPr>
              <p:cNvSpPr txBox="1">
                <a:spLocks noRot="1" noChangeAspect="1" noMove="1" noResize="1" noEditPoints="1" noAdjustHandles="1" noChangeArrowheads="1" noChangeShapeType="1" noTextEdit="1"/>
              </p:cNvSpPr>
              <p:nvPr/>
            </p:nvSpPr>
            <p:spPr>
              <a:xfrm>
                <a:off x="2920185" y="5725856"/>
                <a:ext cx="7032566" cy="492443"/>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8FA8AEC-9BB5-4ECA-BB1D-29C6B1AD61AF}"/>
              </a:ext>
            </a:extLst>
          </p:cNvPr>
          <p:cNvSpPr>
            <a:spLocks noGrp="1"/>
          </p:cNvSpPr>
          <p:nvPr>
            <p:ph type="sldNum" sz="quarter" idx="12"/>
          </p:nvPr>
        </p:nvSpPr>
        <p:spPr/>
        <p:txBody>
          <a:bodyPr/>
          <a:lstStyle/>
          <a:p>
            <a:fld id="{FE2CFF1E-AA13-4669-84B1-92D2789C75FC}" type="slidenum">
              <a:rPr lang="en-US" smtClean="0"/>
              <a:t>24</a:t>
            </a:fld>
            <a:endParaRPr lang="en-US" dirty="0"/>
          </a:p>
        </p:txBody>
      </p:sp>
    </p:spTree>
    <p:extLst>
      <p:ext uri="{BB962C8B-B14F-4D97-AF65-F5344CB8AC3E}">
        <p14:creationId xmlns:p14="http://schemas.microsoft.com/office/powerpoint/2010/main" val="1694496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42A2668-B029-4E63-8820-25E5F3C95A6E}"/>
              </a:ext>
            </a:extLst>
          </p:cNvPr>
          <p:cNvSpPr>
            <a:spLocks noChangeAspect="1"/>
          </p:cNvSpPr>
          <p:nvPr/>
        </p:nvSpPr>
        <p:spPr>
          <a:xfrm>
            <a:off x="6553200" y="2922988"/>
            <a:ext cx="4800600" cy="1199555"/>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H2</a:t>
            </a:r>
          </a:p>
        </p:txBody>
      </p:sp>
      <p:sp>
        <p:nvSpPr>
          <p:cNvPr id="12" name="Rectangle 11">
            <a:extLst>
              <a:ext uri="{FF2B5EF4-FFF2-40B4-BE49-F238E27FC236}">
                <a16:creationId xmlns:a16="http://schemas.microsoft.com/office/drawing/2014/main" id="{377FF0F0-C3B2-4285-A648-9C221E4ABE42}"/>
              </a:ext>
            </a:extLst>
          </p:cNvPr>
          <p:cNvSpPr>
            <a:spLocks noChangeAspect="1"/>
          </p:cNvSpPr>
          <p:nvPr/>
        </p:nvSpPr>
        <p:spPr>
          <a:xfrm>
            <a:off x="6553200" y="4123732"/>
            <a:ext cx="4800600" cy="1199555"/>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T2</a:t>
            </a:r>
          </a:p>
        </p:txBody>
      </p:sp>
      <p:sp>
        <p:nvSpPr>
          <p:cNvPr id="2" name="Title 1">
            <a:extLst>
              <a:ext uri="{FF2B5EF4-FFF2-40B4-BE49-F238E27FC236}">
                <a16:creationId xmlns:a16="http://schemas.microsoft.com/office/drawing/2014/main" id="{AC880CA1-06F4-4513-9F13-E8F2C816880C}"/>
              </a:ext>
            </a:extLst>
          </p:cNvPr>
          <p:cNvSpPr>
            <a:spLocks noGrp="1"/>
          </p:cNvSpPr>
          <p:nvPr>
            <p:ph type="title"/>
          </p:nvPr>
        </p:nvSpPr>
        <p:spPr/>
        <p:txBody>
          <a:bodyPr/>
          <a:lstStyle/>
          <a:p>
            <a:r>
              <a:rPr lang="en-US" dirty="0"/>
              <a:t>Two Coins</a:t>
            </a:r>
          </a:p>
        </p:txBody>
      </p:sp>
      <p:sp>
        <p:nvSpPr>
          <p:cNvPr id="4" name="Rectangle 3">
            <a:extLst>
              <a:ext uri="{FF2B5EF4-FFF2-40B4-BE49-F238E27FC236}">
                <a16:creationId xmlns:a16="http://schemas.microsoft.com/office/drawing/2014/main" id="{A7B240CA-921E-4244-999B-B563B4FA56A9}"/>
              </a:ext>
            </a:extLst>
          </p:cNvPr>
          <p:cNvSpPr>
            <a:spLocks noChangeAspect="1"/>
          </p:cNvSpPr>
          <p:nvPr/>
        </p:nvSpPr>
        <p:spPr>
          <a:xfrm>
            <a:off x="838200" y="2914056"/>
            <a:ext cx="2400300" cy="24003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H1</a:t>
            </a:r>
          </a:p>
        </p:txBody>
      </p:sp>
      <p:sp>
        <p:nvSpPr>
          <p:cNvPr id="5" name="Rectangle 4">
            <a:extLst>
              <a:ext uri="{FF2B5EF4-FFF2-40B4-BE49-F238E27FC236}">
                <a16:creationId xmlns:a16="http://schemas.microsoft.com/office/drawing/2014/main" id="{3F5AC00D-68EA-46F5-92F0-D1B0CAA550AA}"/>
              </a:ext>
            </a:extLst>
          </p:cNvPr>
          <p:cNvSpPr>
            <a:spLocks noChangeAspect="1"/>
          </p:cNvSpPr>
          <p:nvPr/>
        </p:nvSpPr>
        <p:spPr>
          <a:xfrm>
            <a:off x="3238500" y="2914056"/>
            <a:ext cx="2400300" cy="24003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T1</a:t>
            </a:r>
          </a:p>
        </p:txBody>
      </p:sp>
      <p:sp>
        <p:nvSpPr>
          <p:cNvPr id="8" name="Rectangle 7">
            <a:extLst>
              <a:ext uri="{FF2B5EF4-FFF2-40B4-BE49-F238E27FC236}">
                <a16:creationId xmlns:a16="http://schemas.microsoft.com/office/drawing/2014/main" id="{8D0A4571-B242-4F06-9241-1FD6E8D8291F}"/>
              </a:ext>
            </a:extLst>
          </p:cNvPr>
          <p:cNvSpPr>
            <a:spLocks noChangeAspect="1"/>
          </p:cNvSpPr>
          <p:nvPr/>
        </p:nvSpPr>
        <p:spPr>
          <a:xfrm>
            <a:off x="838200" y="2914056"/>
            <a:ext cx="4800600" cy="24003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13" name="Rectangle 12">
            <a:extLst>
              <a:ext uri="{FF2B5EF4-FFF2-40B4-BE49-F238E27FC236}">
                <a16:creationId xmlns:a16="http://schemas.microsoft.com/office/drawing/2014/main" id="{C2A377B2-CF0C-42DF-B15F-6A8B0E6F9A4B}"/>
              </a:ext>
            </a:extLst>
          </p:cNvPr>
          <p:cNvSpPr>
            <a:spLocks noChangeAspect="1"/>
          </p:cNvSpPr>
          <p:nvPr/>
        </p:nvSpPr>
        <p:spPr>
          <a:xfrm>
            <a:off x="6553200" y="2922987"/>
            <a:ext cx="4800600" cy="24003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3" name="Slide Number Placeholder 2">
            <a:extLst>
              <a:ext uri="{FF2B5EF4-FFF2-40B4-BE49-F238E27FC236}">
                <a16:creationId xmlns:a16="http://schemas.microsoft.com/office/drawing/2014/main" id="{823E58C2-6195-4B68-8273-A0C256F903AF}"/>
              </a:ext>
            </a:extLst>
          </p:cNvPr>
          <p:cNvSpPr>
            <a:spLocks noGrp="1"/>
          </p:cNvSpPr>
          <p:nvPr>
            <p:ph type="sldNum" sz="quarter" idx="12"/>
          </p:nvPr>
        </p:nvSpPr>
        <p:spPr/>
        <p:txBody>
          <a:bodyPr/>
          <a:lstStyle/>
          <a:p>
            <a:fld id="{FE2CFF1E-AA13-4669-84B1-92D2789C75FC}" type="slidenum">
              <a:rPr lang="en-US" smtClean="0"/>
              <a:t>25</a:t>
            </a:fld>
            <a:endParaRPr lang="en-US" dirty="0"/>
          </a:p>
        </p:txBody>
      </p:sp>
    </p:spTree>
    <p:extLst>
      <p:ext uri="{BB962C8B-B14F-4D97-AF65-F5344CB8AC3E}">
        <p14:creationId xmlns:p14="http://schemas.microsoft.com/office/powerpoint/2010/main" val="116650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269CA-B779-42D0-9366-8157B728F358}"/>
              </a:ext>
            </a:extLst>
          </p:cNvPr>
          <p:cNvSpPr>
            <a:spLocks noGrp="1"/>
          </p:cNvSpPr>
          <p:nvPr>
            <p:ph type="title"/>
          </p:nvPr>
        </p:nvSpPr>
        <p:spPr/>
        <p:txBody>
          <a:bodyPr/>
          <a:lstStyle/>
          <a:p>
            <a:r>
              <a:rPr lang="en-US" dirty="0"/>
              <a:t>Two Coins</a:t>
            </a:r>
          </a:p>
        </p:txBody>
      </p:sp>
      <p:sp>
        <p:nvSpPr>
          <p:cNvPr id="5" name="Rectangle 4">
            <a:extLst>
              <a:ext uri="{FF2B5EF4-FFF2-40B4-BE49-F238E27FC236}">
                <a16:creationId xmlns:a16="http://schemas.microsoft.com/office/drawing/2014/main" id="{82273AF2-6201-477D-8695-F022DB503656}"/>
              </a:ext>
            </a:extLst>
          </p:cNvPr>
          <p:cNvSpPr>
            <a:spLocks noChangeAspect="1"/>
          </p:cNvSpPr>
          <p:nvPr/>
        </p:nvSpPr>
        <p:spPr>
          <a:xfrm>
            <a:off x="2895600" y="2401094"/>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H1</a:t>
            </a:r>
          </a:p>
        </p:txBody>
      </p:sp>
      <p:sp>
        <p:nvSpPr>
          <p:cNvPr id="6" name="Rectangle 5">
            <a:extLst>
              <a:ext uri="{FF2B5EF4-FFF2-40B4-BE49-F238E27FC236}">
                <a16:creationId xmlns:a16="http://schemas.microsoft.com/office/drawing/2014/main" id="{5431FC26-7D6F-4AE6-A481-3D6601C4A9AA}"/>
              </a:ext>
            </a:extLst>
          </p:cNvPr>
          <p:cNvSpPr>
            <a:spLocks noChangeAspect="1"/>
          </p:cNvSpPr>
          <p:nvPr/>
        </p:nvSpPr>
        <p:spPr>
          <a:xfrm>
            <a:off x="6096000" y="2401094"/>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T1</a:t>
            </a:r>
          </a:p>
        </p:txBody>
      </p:sp>
      <p:sp>
        <p:nvSpPr>
          <p:cNvPr id="9" name="Rectangle 8">
            <a:extLst>
              <a:ext uri="{FF2B5EF4-FFF2-40B4-BE49-F238E27FC236}">
                <a16:creationId xmlns:a16="http://schemas.microsoft.com/office/drawing/2014/main" id="{BC2EFACF-F4DE-4410-8DEC-A3CC9E178A9E}"/>
              </a:ext>
            </a:extLst>
          </p:cNvPr>
          <p:cNvSpPr>
            <a:spLocks noChangeAspect="1"/>
          </p:cNvSpPr>
          <p:nvPr/>
        </p:nvSpPr>
        <p:spPr>
          <a:xfrm>
            <a:off x="2895600" y="4000500"/>
            <a:ext cx="6400800" cy="1599406"/>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T2</a:t>
            </a:r>
          </a:p>
        </p:txBody>
      </p:sp>
      <p:sp>
        <p:nvSpPr>
          <p:cNvPr id="8" name="Rectangle 7">
            <a:extLst>
              <a:ext uri="{FF2B5EF4-FFF2-40B4-BE49-F238E27FC236}">
                <a16:creationId xmlns:a16="http://schemas.microsoft.com/office/drawing/2014/main" id="{BF2B6E15-1BC7-4791-ACF1-75B439CD2165}"/>
              </a:ext>
            </a:extLst>
          </p:cNvPr>
          <p:cNvSpPr>
            <a:spLocks noChangeAspect="1"/>
          </p:cNvSpPr>
          <p:nvPr/>
        </p:nvSpPr>
        <p:spPr>
          <a:xfrm>
            <a:off x="2895600" y="2401094"/>
            <a:ext cx="6400800" cy="1599406"/>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H2</a:t>
            </a:r>
          </a:p>
        </p:txBody>
      </p:sp>
      <p:sp>
        <p:nvSpPr>
          <p:cNvPr id="7" name="Rectangle 6">
            <a:extLst>
              <a:ext uri="{FF2B5EF4-FFF2-40B4-BE49-F238E27FC236}">
                <a16:creationId xmlns:a16="http://schemas.microsoft.com/office/drawing/2014/main" id="{87ED9423-D35B-45F5-B7EB-643043A2D179}"/>
              </a:ext>
            </a:extLst>
          </p:cNvPr>
          <p:cNvSpPr>
            <a:spLocks noChangeAspect="1"/>
          </p:cNvSpPr>
          <p:nvPr/>
        </p:nvSpPr>
        <p:spPr>
          <a:xfrm>
            <a:off x="2895600" y="2401094"/>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F9C891E-C016-4AF5-AF5E-67952C0503E3}"/>
                  </a:ext>
                </a:extLst>
              </p:cNvPr>
              <p:cNvSpPr txBox="1"/>
              <p:nvPr/>
            </p:nvSpPr>
            <p:spPr>
              <a:xfrm>
                <a:off x="1818450" y="5819457"/>
                <a:ext cx="8555099"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oMath>
                  </m:oMathPara>
                </a14:m>
                <a:endParaRPr lang="en-US" sz="3200" dirty="0"/>
              </a:p>
            </p:txBody>
          </p:sp>
        </mc:Choice>
        <mc:Fallback xmlns="">
          <p:sp>
            <p:nvSpPr>
              <p:cNvPr id="10" name="TextBox 9">
                <a:extLst>
                  <a:ext uri="{FF2B5EF4-FFF2-40B4-BE49-F238E27FC236}">
                    <a16:creationId xmlns:a16="http://schemas.microsoft.com/office/drawing/2014/main" id="{AF9C891E-C016-4AF5-AF5E-67952C0503E3}"/>
                  </a:ext>
                </a:extLst>
              </p:cNvPr>
              <p:cNvSpPr txBox="1">
                <a:spLocks noRot="1" noChangeAspect="1" noMove="1" noResize="1" noEditPoints="1" noAdjustHandles="1" noChangeArrowheads="1" noChangeShapeType="1" noTextEdit="1"/>
              </p:cNvSpPr>
              <p:nvPr/>
            </p:nvSpPr>
            <p:spPr>
              <a:xfrm>
                <a:off x="1818450" y="5819457"/>
                <a:ext cx="8555099" cy="492443"/>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BF2B1FF-D6E1-4A56-8EDC-07A5C26FB6B6}"/>
              </a:ext>
            </a:extLst>
          </p:cNvPr>
          <p:cNvSpPr>
            <a:spLocks noGrp="1"/>
          </p:cNvSpPr>
          <p:nvPr>
            <p:ph type="sldNum" sz="quarter" idx="12"/>
          </p:nvPr>
        </p:nvSpPr>
        <p:spPr/>
        <p:txBody>
          <a:bodyPr/>
          <a:lstStyle/>
          <a:p>
            <a:fld id="{FE2CFF1E-AA13-4669-84B1-92D2789C75FC}" type="slidenum">
              <a:rPr lang="en-US" smtClean="0"/>
              <a:t>26</a:t>
            </a:fld>
            <a:endParaRPr lang="en-US" dirty="0"/>
          </a:p>
        </p:txBody>
      </p:sp>
    </p:spTree>
    <p:extLst>
      <p:ext uri="{BB962C8B-B14F-4D97-AF65-F5344CB8AC3E}">
        <p14:creationId xmlns:p14="http://schemas.microsoft.com/office/powerpoint/2010/main" val="2666573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269CA-B779-42D0-9366-8157B728F358}"/>
              </a:ext>
            </a:extLst>
          </p:cNvPr>
          <p:cNvSpPr>
            <a:spLocks noGrp="1"/>
          </p:cNvSpPr>
          <p:nvPr>
            <p:ph type="title"/>
          </p:nvPr>
        </p:nvSpPr>
        <p:spPr/>
        <p:txBody>
          <a:bodyPr/>
          <a:lstStyle/>
          <a:p>
            <a:r>
              <a:rPr lang="en-US" dirty="0"/>
              <a:t>Two Coins</a:t>
            </a:r>
          </a:p>
        </p:txBody>
      </p:sp>
      <p:sp>
        <p:nvSpPr>
          <p:cNvPr id="5" name="Rectangle 4">
            <a:extLst>
              <a:ext uri="{FF2B5EF4-FFF2-40B4-BE49-F238E27FC236}">
                <a16:creationId xmlns:a16="http://schemas.microsoft.com/office/drawing/2014/main" id="{82273AF2-6201-477D-8695-F022DB503656}"/>
              </a:ext>
            </a:extLst>
          </p:cNvPr>
          <p:cNvSpPr>
            <a:spLocks noChangeAspect="1"/>
          </p:cNvSpPr>
          <p:nvPr/>
        </p:nvSpPr>
        <p:spPr>
          <a:xfrm>
            <a:off x="2895600" y="1690688"/>
            <a:ext cx="3200400" cy="3200400"/>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C00000"/>
              </a:solidFill>
              <a:effectLst>
                <a:outerShdw blurRad="38100" dist="38100" dir="2700000" algn="tl">
                  <a:srgbClr val="000000">
                    <a:alpha val="43137"/>
                  </a:srgbClr>
                </a:outerShdw>
              </a:effectLst>
              <a:latin typeface="Lato" panose="020F0502020204030203" pitchFamily="34" charset="0"/>
            </a:endParaRPr>
          </a:p>
        </p:txBody>
      </p:sp>
      <p:sp>
        <p:nvSpPr>
          <p:cNvPr id="6" name="Rectangle 5">
            <a:extLst>
              <a:ext uri="{FF2B5EF4-FFF2-40B4-BE49-F238E27FC236}">
                <a16:creationId xmlns:a16="http://schemas.microsoft.com/office/drawing/2014/main" id="{5431FC26-7D6F-4AE6-A481-3D6601C4A9AA}"/>
              </a:ext>
            </a:extLst>
          </p:cNvPr>
          <p:cNvSpPr>
            <a:spLocks noChangeAspect="1"/>
          </p:cNvSpPr>
          <p:nvPr/>
        </p:nvSpPr>
        <p:spPr>
          <a:xfrm>
            <a:off x="6096000" y="1690688"/>
            <a:ext cx="3200400" cy="3200400"/>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0070C0"/>
              </a:solidFill>
              <a:effectLst>
                <a:outerShdw blurRad="38100" dist="38100" dir="2700000" algn="tl">
                  <a:srgbClr val="000000">
                    <a:alpha val="43137"/>
                  </a:srgbClr>
                </a:outerShdw>
              </a:effectLst>
              <a:latin typeface="Lato" panose="020F0502020204030203" pitchFamily="34" charset="0"/>
            </a:endParaRPr>
          </a:p>
        </p:txBody>
      </p:sp>
      <p:sp>
        <p:nvSpPr>
          <p:cNvPr id="9" name="Rectangle 8">
            <a:extLst>
              <a:ext uri="{FF2B5EF4-FFF2-40B4-BE49-F238E27FC236}">
                <a16:creationId xmlns:a16="http://schemas.microsoft.com/office/drawing/2014/main" id="{BC2EFACF-F4DE-4410-8DEC-A3CC9E178A9E}"/>
              </a:ext>
            </a:extLst>
          </p:cNvPr>
          <p:cNvSpPr>
            <a:spLocks noChangeAspect="1"/>
          </p:cNvSpPr>
          <p:nvPr/>
        </p:nvSpPr>
        <p:spPr>
          <a:xfrm>
            <a:off x="2895600" y="3291682"/>
            <a:ext cx="6400800" cy="1599406"/>
          </a:xfrm>
          <a:prstGeom prst="rect">
            <a:avLst/>
          </a:prstGeom>
          <a:solidFill>
            <a:srgbClr val="00B0F0">
              <a:alpha val="50000"/>
            </a:srgb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0070C0"/>
              </a:solidFill>
              <a:effectLst>
                <a:outerShdw blurRad="38100" dist="38100" dir="2700000" algn="tl">
                  <a:srgbClr val="000000">
                    <a:alpha val="43137"/>
                  </a:srgbClr>
                </a:outerShdw>
              </a:effectLst>
              <a:latin typeface="Lato" panose="020F0502020204030203" pitchFamily="34" charset="0"/>
            </a:endParaRPr>
          </a:p>
        </p:txBody>
      </p:sp>
      <p:sp>
        <p:nvSpPr>
          <p:cNvPr id="8" name="Rectangle 7">
            <a:extLst>
              <a:ext uri="{FF2B5EF4-FFF2-40B4-BE49-F238E27FC236}">
                <a16:creationId xmlns:a16="http://schemas.microsoft.com/office/drawing/2014/main" id="{BF2B6E15-1BC7-4791-ACF1-75B439CD2165}"/>
              </a:ext>
            </a:extLst>
          </p:cNvPr>
          <p:cNvSpPr>
            <a:spLocks noChangeAspect="1"/>
          </p:cNvSpPr>
          <p:nvPr/>
        </p:nvSpPr>
        <p:spPr>
          <a:xfrm>
            <a:off x="2895600" y="1690688"/>
            <a:ext cx="6400800" cy="1599406"/>
          </a:xfrm>
          <a:prstGeom prst="rect">
            <a:avLst/>
          </a:prstGeom>
          <a:solidFill>
            <a:srgbClr val="FF0000">
              <a:alpha val="50000"/>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solidFill>
                <a:srgbClr val="C00000"/>
              </a:solidFill>
              <a:effectLst>
                <a:outerShdw blurRad="38100" dist="38100" dir="2700000" algn="tl">
                  <a:srgbClr val="000000">
                    <a:alpha val="43137"/>
                  </a:srgbClr>
                </a:outerShdw>
              </a:effectLst>
              <a:latin typeface="Lato" panose="020F0502020204030203" pitchFamily="34" charset="0"/>
            </a:endParaRPr>
          </a:p>
        </p:txBody>
      </p:sp>
      <p:sp>
        <p:nvSpPr>
          <p:cNvPr id="7" name="Rectangle 6">
            <a:extLst>
              <a:ext uri="{FF2B5EF4-FFF2-40B4-BE49-F238E27FC236}">
                <a16:creationId xmlns:a16="http://schemas.microsoft.com/office/drawing/2014/main" id="{87ED9423-D35B-45F5-B7EB-643043A2D179}"/>
              </a:ext>
            </a:extLst>
          </p:cNvPr>
          <p:cNvSpPr>
            <a:spLocks noChangeAspect="1"/>
          </p:cNvSpPr>
          <p:nvPr/>
        </p:nvSpPr>
        <p:spPr>
          <a:xfrm>
            <a:off x="2895600" y="1690688"/>
            <a:ext cx="6400800" cy="32004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l-GR" sz="4000" b="1" dirty="0">
                <a:solidFill>
                  <a:schemeClr val="tx1"/>
                </a:solidFill>
                <a:latin typeface="Lato" panose="020F0502020204030203" pitchFamily="34" charset="0"/>
              </a:rPr>
              <a:t>Ω</a:t>
            </a:r>
            <a:endParaRPr lang="en-US" b="1" dirty="0">
              <a:solidFill>
                <a:schemeClr val="tx1"/>
              </a:solidFill>
              <a:latin typeface="Lato" panose="020F0502020204030203" pitchFamily="34" charset="0"/>
            </a:endParaRPr>
          </a:p>
        </p:txBody>
      </p:sp>
      <p:sp>
        <p:nvSpPr>
          <p:cNvPr id="3" name="Rectangle 2">
            <a:extLst>
              <a:ext uri="{FF2B5EF4-FFF2-40B4-BE49-F238E27FC236}">
                <a16:creationId xmlns:a16="http://schemas.microsoft.com/office/drawing/2014/main" id="{AC934383-51B7-4A44-8075-CE1A291E12B0}"/>
              </a:ext>
            </a:extLst>
          </p:cNvPr>
          <p:cNvSpPr/>
          <p:nvPr/>
        </p:nvSpPr>
        <p:spPr>
          <a:xfrm>
            <a:off x="2895600" y="1690688"/>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C00000"/>
                </a:solidFill>
                <a:effectLst>
                  <a:outerShdw blurRad="38100" dist="38100" dir="2700000" algn="tl">
                    <a:srgbClr val="000000">
                      <a:alpha val="43137"/>
                    </a:srgbClr>
                  </a:outerShdw>
                </a:effectLst>
                <a:latin typeface="Lato" panose="020F0502020204030203" pitchFamily="34" charset="0"/>
              </a:rPr>
              <a:t>HH</a:t>
            </a:r>
          </a:p>
        </p:txBody>
      </p:sp>
      <p:sp>
        <p:nvSpPr>
          <p:cNvPr id="10" name="Rectangle 9">
            <a:extLst>
              <a:ext uri="{FF2B5EF4-FFF2-40B4-BE49-F238E27FC236}">
                <a16:creationId xmlns:a16="http://schemas.microsoft.com/office/drawing/2014/main" id="{53AC6DC6-E82D-4C28-A1DC-C5ED38B6E286}"/>
              </a:ext>
            </a:extLst>
          </p:cNvPr>
          <p:cNvSpPr/>
          <p:nvPr/>
        </p:nvSpPr>
        <p:spPr>
          <a:xfrm>
            <a:off x="6096000" y="1690688"/>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FF0000"/>
                </a:solidFill>
                <a:effectLst>
                  <a:outerShdw blurRad="38100" dist="38100" dir="2700000" algn="tl">
                    <a:srgbClr val="000000">
                      <a:alpha val="43137"/>
                    </a:srgbClr>
                  </a:outerShdw>
                </a:effectLst>
                <a:latin typeface="Lato" panose="020F0502020204030203" pitchFamily="34" charset="0"/>
              </a:rPr>
              <a:t>TH</a:t>
            </a:r>
          </a:p>
        </p:txBody>
      </p:sp>
      <p:sp>
        <p:nvSpPr>
          <p:cNvPr id="11" name="Rectangle 10">
            <a:extLst>
              <a:ext uri="{FF2B5EF4-FFF2-40B4-BE49-F238E27FC236}">
                <a16:creationId xmlns:a16="http://schemas.microsoft.com/office/drawing/2014/main" id="{601D85E2-6773-41F2-B7E7-FD48826AE11A}"/>
              </a:ext>
            </a:extLst>
          </p:cNvPr>
          <p:cNvSpPr/>
          <p:nvPr/>
        </p:nvSpPr>
        <p:spPr>
          <a:xfrm>
            <a:off x="2895600" y="3200797"/>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B0F0"/>
                </a:solidFill>
                <a:effectLst>
                  <a:outerShdw blurRad="38100" dist="38100" dir="2700000" algn="tl">
                    <a:srgbClr val="000000">
                      <a:alpha val="43137"/>
                    </a:srgbClr>
                  </a:outerShdw>
                </a:effectLst>
                <a:latin typeface="Lato" panose="020F0502020204030203" pitchFamily="34" charset="0"/>
              </a:rPr>
              <a:t>HT</a:t>
            </a:r>
          </a:p>
        </p:txBody>
      </p:sp>
      <p:sp>
        <p:nvSpPr>
          <p:cNvPr id="12" name="Rectangle 11">
            <a:extLst>
              <a:ext uri="{FF2B5EF4-FFF2-40B4-BE49-F238E27FC236}">
                <a16:creationId xmlns:a16="http://schemas.microsoft.com/office/drawing/2014/main" id="{388EC958-1B9B-4B7A-9426-2E64570476B0}"/>
              </a:ext>
            </a:extLst>
          </p:cNvPr>
          <p:cNvSpPr/>
          <p:nvPr/>
        </p:nvSpPr>
        <p:spPr>
          <a:xfrm>
            <a:off x="6096000" y="3290094"/>
            <a:ext cx="3200400" cy="15994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0070C0"/>
                </a:solidFill>
                <a:effectLst>
                  <a:outerShdw blurRad="38100" dist="38100" dir="2700000" algn="tl">
                    <a:srgbClr val="000000">
                      <a:alpha val="43137"/>
                    </a:srgbClr>
                  </a:outerShdw>
                </a:effectLst>
                <a:latin typeface="Lato" panose="020F0502020204030203" pitchFamily="34" charset="0"/>
              </a:rPr>
              <a:t>TT</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818C7A9-2FBB-43F1-B4D5-2092FDE9074F}"/>
                  </a:ext>
                </a:extLst>
              </p:cNvPr>
              <p:cNvSpPr txBox="1"/>
              <p:nvPr/>
            </p:nvSpPr>
            <p:spPr>
              <a:xfrm>
                <a:off x="3231081" y="5109051"/>
                <a:ext cx="5729838"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r>
                        <a:rPr lang="en-US" sz="3200" b="0" i="1" smtClean="0">
                          <a:latin typeface="Cambria Math" panose="02040503050406030204" pitchFamily="18" charset="0"/>
                        </a:rPr>
                        <m:t>(</m:t>
                      </m:r>
                      <m:r>
                        <a:rPr lang="en-US" sz="3200" b="0" i="1" smtClean="0">
                          <a:latin typeface="Cambria Math" panose="02040503050406030204" pitchFamily="18" charset="0"/>
                        </a:rPr>
                        <m:t>𝐻</m:t>
                      </m:r>
                      <m:r>
                        <a:rPr lang="en-US" sz="3200" b="0" i="1" smtClean="0">
                          <a:latin typeface="Cambria Math" panose="02040503050406030204" pitchFamily="18" charset="0"/>
                        </a:rPr>
                        <m:t>2)</m:t>
                      </m:r>
                    </m:oMath>
                  </m:oMathPara>
                </a14:m>
                <a:endParaRPr lang="en-US" sz="3200" dirty="0"/>
              </a:p>
            </p:txBody>
          </p:sp>
        </mc:Choice>
        <mc:Fallback xmlns="">
          <p:sp>
            <p:nvSpPr>
              <p:cNvPr id="13" name="TextBox 12">
                <a:extLst>
                  <a:ext uri="{FF2B5EF4-FFF2-40B4-BE49-F238E27FC236}">
                    <a16:creationId xmlns:a16="http://schemas.microsoft.com/office/drawing/2014/main" id="{F818C7A9-2FBB-43F1-B4D5-2092FDE9074F}"/>
                  </a:ext>
                </a:extLst>
              </p:cNvPr>
              <p:cNvSpPr txBox="1">
                <a:spLocks noRot="1" noChangeAspect="1" noMove="1" noResize="1" noEditPoints="1" noAdjustHandles="1" noChangeArrowheads="1" noChangeShapeType="1" noTextEdit="1"/>
              </p:cNvSpPr>
              <p:nvPr/>
            </p:nvSpPr>
            <p:spPr>
              <a:xfrm>
                <a:off x="3231081" y="5109051"/>
                <a:ext cx="5729838" cy="49244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DC8291E-7FDD-4EEC-828D-8878B65529A3}"/>
                  </a:ext>
                </a:extLst>
              </p:cNvPr>
              <p:cNvSpPr txBox="1"/>
              <p:nvPr/>
            </p:nvSpPr>
            <p:spPr>
              <a:xfrm>
                <a:off x="1788186" y="5601494"/>
                <a:ext cx="8615628"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1 </m:t>
                          </m:r>
                          <m:r>
                            <a:rPr lang="en-US" sz="3200" b="0" i="1" smtClean="0">
                              <a:latin typeface="Cambria Math" panose="02040503050406030204" pitchFamily="18" charset="0"/>
                            </a:rPr>
                            <m:t>𝑜𝑟</m:t>
                          </m:r>
                          <m:r>
                            <a:rPr lang="en-US" sz="3200" b="0" i="1" smtClean="0">
                              <a:latin typeface="Cambria Math" panose="02040503050406030204" pitchFamily="18" charset="0"/>
                            </a:rPr>
                            <m:t> </m:t>
                          </m:r>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2</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𝐻</m:t>
                          </m:r>
                          <m:r>
                            <a:rPr lang="en-US" sz="3200" b="0" i="1" smtClean="0">
                              <a:latin typeface="Cambria Math" panose="02040503050406030204" pitchFamily="18" charset="0"/>
                            </a:rPr>
                            <m:t>1</m:t>
                          </m:r>
                        </m:e>
                      </m:d>
                      <m:r>
                        <a:rPr lang="en-US" sz="3200" b="0" i="1" smtClean="0">
                          <a:latin typeface="Cambria Math" panose="02040503050406030204" pitchFamily="18" charset="0"/>
                        </a:rPr>
                        <m:t>∗</m:t>
                      </m:r>
                      <m:r>
                        <a:rPr lang="en-US" sz="3200" b="0" i="1" smtClean="0">
                          <a:latin typeface="Cambria Math" panose="02040503050406030204" pitchFamily="18" charset="0"/>
                        </a:rPr>
                        <m:t>𝑝</m:t>
                      </m:r>
                      <m:r>
                        <a:rPr lang="en-US" sz="3200" b="0" i="1" smtClean="0">
                          <a:latin typeface="Cambria Math" panose="02040503050406030204" pitchFamily="18" charset="0"/>
                        </a:rPr>
                        <m:t>(</m:t>
                      </m:r>
                      <m:r>
                        <a:rPr lang="en-US" sz="3200" b="0" i="1" smtClean="0">
                          <a:latin typeface="Cambria Math" panose="02040503050406030204" pitchFamily="18" charset="0"/>
                        </a:rPr>
                        <m:t>𝐻</m:t>
                      </m:r>
                      <m:r>
                        <a:rPr lang="en-US" sz="3200" b="0" i="1" smtClean="0">
                          <a:latin typeface="Cambria Math" panose="02040503050406030204" pitchFamily="18" charset="0"/>
                        </a:rPr>
                        <m:t>2)</m:t>
                      </m:r>
                    </m:oMath>
                  </m:oMathPara>
                </a14:m>
                <a:endParaRPr lang="en-US" sz="3200" dirty="0"/>
              </a:p>
            </p:txBody>
          </p:sp>
        </mc:Choice>
        <mc:Fallback xmlns="">
          <p:sp>
            <p:nvSpPr>
              <p:cNvPr id="14" name="TextBox 13">
                <a:extLst>
                  <a:ext uri="{FF2B5EF4-FFF2-40B4-BE49-F238E27FC236}">
                    <a16:creationId xmlns:a16="http://schemas.microsoft.com/office/drawing/2014/main" id="{5DC8291E-7FDD-4EEC-828D-8878B65529A3}"/>
                  </a:ext>
                </a:extLst>
              </p:cNvPr>
              <p:cNvSpPr txBox="1">
                <a:spLocks noRot="1" noChangeAspect="1" noMove="1" noResize="1" noEditPoints="1" noAdjustHandles="1" noChangeArrowheads="1" noChangeShapeType="1" noTextEdit="1"/>
              </p:cNvSpPr>
              <p:nvPr/>
            </p:nvSpPr>
            <p:spPr>
              <a:xfrm>
                <a:off x="1788186" y="5601494"/>
                <a:ext cx="8615628" cy="492443"/>
              </a:xfrm>
              <a:prstGeom prst="rect">
                <a:avLst/>
              </a:prstGeom>
              <a:blipFill>
                <a:blip r:embed="rId4"/>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5320EA9-41B4-4FC4-9F16-868680E415D7}"/>
              </a:ext>
            </a:extLst>
          </p:cNvPr>
          <p:cNvSpPr txBox="1"/>
          <p:nvPr/>
        </p:nvSpPr>
        <p:spPr>
          <a:xfrm>
            <a:off x="1788187" y="6310312"/>
            <a:ext cx="8615627"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Only because H1 and H2 are independent!</a:t>
            </a:r>
          </a:p>
        </p:txBody>
      </p:sp>
      <p:sp>
        <p:nvSpPr>
          <p:cNvPr id="15" name="Slide Number Placeholder 14">
            <a:extLst>
              <a:ext uri="{FF2B5EF4-FFF2-40B4-BE49-F238E27FC236}">
                <a16:creationId xmlns:a16="http://schemas.microsoft.com/office/drawing/2014/main" id="{39A23718-5078-431B-B5D9-5F45CDA5E8DC}"/>
              </a:ext>
            </a:extLst>
          </p:cNvPr>
          <p:cNvSpPr>
            <a:spLocks noGrp="1"/>
          </p:cNvSpPr>
          <p:nvPr>
            <p:ph type="sldNum" sz="quarter" idx="12"/>
          </p:nvPr>
        </p:nvSpPr>
        <p:spPr/>
        <p:txBody>
          <a:bodyPr/>
          <a:lstStyle/>
          <a:p>
            <a:fld id="{FE2CFF1E-AA13-4669-84B1-92D2789C75FC}" type="slidenum">
              <a:rPr lang="en-US" smtClean="0"/>
              <a:t>27</a:t>
            </a:fld>
            <a:endParaRPr lang="en-US" dirty="0"/>
          </a:p>
        </p:txBody>
      </p:sp>
    </p:spTree>
    <p:extLst>
      <p:ext uri="{BB962C8B-B14F-4D97-AF65-F5344CB8AC3E}">
        <p14:creationId xmlns:p14="http://schemas.microsoft.com/office/powerpoint/2010/main" val="2762049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217F-30F3-44B1-A109-1852C66004D6}"/>
              </a:ext>
            </a:extLst>
          </p:cNvPr>
          <p:cNvSpPr>
            <a:spLocks noGrp="1"/>
          </p:cNvSpPr>
          <p:nvPr>
            <p:ph type="title"/>
          </p:nvPr>
        </p:nvSpPr>
        <p:spPr/>
        <p:txBody>
          <a:bodyPr/>
          <a:lstStyle/>
          <a:p>
            <a:r>
              <a:rPr lang="en-US" dirty="0"/>
              <a:t>Independence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1A657F9-B1FE-48E8-A614-D1560EC33907}"/>
                  </a:ext>
                </a:extLst>
              </p:cNvPr>
              <p:cNvSpPr>
                <a:spLocks noGrp="1"/>
              </p:cNvSpPr>
              <p:nvPr>
                <p:ph idx="1"/>
              </p:nvPr>
            </p:nvSpPr>
            <p:spPr>
              <a:xfrm>
                <a:off x="2762693" y="1804360"/>
                <a:ext cx="6870405" cy="4351338"/>
              </a:xfrm>
            </p:spPr>
            <p:txBody>
              <a:bodyPr/>
              <a:lstStyle/>
              <a:p>
                <a:pPr marL="0" indent="0">
                  <a:buNone/>
                </a:pPr>
                <a:endParaRPr lang="en-US" sz="3200" b="0" i="1" dirty="0">
                  <a:latin typeface="Cambria Math" panose="02040503050406030204" pitchFamily="18" charset="0"/>
                </a:endParaRPr>
              </a:p>
              <a:p>
                <a:pPr marL="0" indent="0">
                  <a:buNone/>
                </a:pPr>
                <a:endParaRPr lang="en-US" sz="3200" b="0" i="1" dirty="0">
                  <a:latin typeface="Cambria Math" panose="02040503050406030204" pitchFamily="18" charset="0"/>
                </a:endParaRPr>
              </a:p>
              <a:p>
                <a:pPr marL="0" indent="0">
                  <a:buNone/>
                </a:pPr>
                <a:endParaRPr lang="en-US" sz="3200"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oMath>
                  </m:oMathPara>
                </a14:m>
                <a:endParaRPr lang="en-US" dirty="0"/>
              </a:p>
              <a:p>
                <a:pPr marL="457200" lvl="1" indent="0">
                  <a:buNone/>
                </a:pPr>
                <a:r>
                  <a:rPr lang="en-US" sz="3200" dirty="0"/>
                  <a:t>iff </a:t>
                </a:r>
                <a14:m>
                  <m:oMath xmlns:m="http://schemas.openxmlformats.org/officeDocument/2006/math">
                    <m:r>
                      <a:rPr lang="en-US" sz="3200" b="0" i="1" smtClean="0">
                        <a:latin typeface="Cambria Math" panose="02040503050406030204" pitchFamily="18" charset="0"/>
                      </a:rPr>
                      <m:t>𝐴</m:t>
                    </m:r>
                    <m:r>
                      <a:rPr lang="en-US" sz="3200" b="0" i="1" smtClean="0">
                        <a:latin typeface="Cambria Math" panose="02040503050406030204" pitchFamily="18" charset="0"/>
                      </a:rPr>
                      <m:t>⏊</m:t>
                    </m:r>
                    <m:r>
                      <a:rPr lang="en-US" sz="3200" b="0" i="1" smtClean="0">
                        <a:latin typeface="Cambria Math" panose="02040503050406030204" pitchFamily="18" charset="0"/>
                      </a:rPr>
                      <m:t>𝐵</m:t>
                    </m:r>
                  </m:oMath>
                </a14:m>
                <a:endParaRPr lang="en-US" sz="3200" dirty="0"/>
              </a:p>
            </p:txBody>
          </p:sp>
        </mc:Choice>
        <mc:Fallback xmlns="">
          <p:sp>
            <p:nvSpPr>
              <p:cNvPr id="3" name="Content Placeholder 2">
                <a:extLst>
                  <a:ext uri="{FF2B5EF4-FFF2-40B4-BE49-F238E27FC236}">
                    <a16:creationId xmlns:a16="http://schemas.microsoft.com/office/drawing/2014/main" id="{D1A657F9-B1FE-48E8-A614-D1560EC33907}"/>
                  </a:ext>
                </a:extLst>
              </p:cNvPr>
              <p:cNvSpPr>
                <a:spLocks noGrp="1" noRot="1" noChangeAspect="1" noMove="1" noResize="1" noEditPoints="1" noAdjustHandles="1" noChangeArrowheads="1" noChangeShapeType="1" noTextEdit="1"/>
              </p:cNvSpPr>
              <p:nvPr>
                <p:ph idx="1"/>
              </p:nvPr>
            </p:nvSpPr>
            <p:spPr>
              <a:xfrm>
                <a:off x="2762693" y="1804360"/>
                <a:ext cx="6870405" cy="4351338"/>
              </a:xfrm>
              <a:blipFill>
                <a:blip r:embed="rId3"/>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5E3F510-724E-4223-87DE-EB71795880D3}"/>
              </a:ext>
            </a:extLst>
          </p:cNvPr>
          <p:cNvSpPr txBox="1"/>
          <p:nvPr/>
        </p:nvSpPr>
        <p:spPr>
          <a:xfrm>
            <a:off x="2156637" y="1528025"/>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Joint probability of A and B</a:t>
            </a:r>
          </a:p>
        </p:txBody>
      </p:sp>
      <p:sp>
        <p:nvSpPr>
          <p:cNvPr id="5" name="TextBox 4">
            <a:extLst>
              <a:ext uri="{FF2B5EF4-FFF2-40B4-BE49-F238E27FC236}">
                <a16:creationId xmlns:a16="http://schemas.microsoft.com/office/drawing/2014/main" id="{C205A4E4-BC3D-40E7-98FA-19AFF0210010}"/>
              </a:ext>
            </a:extLst>
          </p:cNvPr>
          <p:cNvSpPr txBox="1"/>
          <p:nvPr/>
        </p:nvSpPr>
        <p:spPr>
          <a:xfrm>
            <a:off x="5009707" y="4871946"/>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Marginal probability of A</a:t>
            </a:r>
          </a:p>
        </p:txBody>
      </p:sp>
      <p:sp>
        <p:nvSpPr>
          <p:cNvPr id="6" name="TextBox 5">
            <a:extLst>
              <a:ext uri="{FF2B5EF4-FFF2-40B4-BE49-F238E27FC236}">
                <a16:creationId xmlns:a16="http://schemas.microsoft.com/office/drawing/2014/main" id="{CAF74AF5-BE65-464F-B42C-656178C02788}"/>
              </a:ext>
            </a:extLst>
          </p:cNvPr>
          <p:cNvSpPr txBox="1"/>
          <p:nvPr/>
        </p:nvSpPr>
        <p:spPr>
          <a:xfrm>
            <a:off x="7717465" y="2230602"/>
            <a:ext cx="301078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Marginal probability of B</a:t>
            </a:r>
          </a:p>
        </p:txBody>
      </p:sp>
      <p:cxnSp>
        <p:nvCxnSpPr>
          <p:cNvPr id="8" name="Straight Arrow Connector 7">
            <a:extLst>
              <a:ext uri="{FF2B5EF4-FFF2-40B4-BE49-F238E27FC236}">
                <a16:creationId xmlns:a16="http://schemas.microsoft.com/office/drawing/2014/main" id="{5C0866DF-2820-4BC0-8338-68C9091614C7}"/>
              </a:ext>
            </a:extLst>
          </p:cNvPr>
          <p:cNvCxnSpPr>
            <a:stCxn id="4" idx="2"/>
          </p:cNvCxnSpPr>
          <p:nvPr/>
        </p:nvCxnSpPr>
        <p:spPr>
          <a:xfrm>
            <a:off x="3662030" y="2359022"/>
            <a:ext cx="155058" cy="1048713"/>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59315D4-C13E-4CB5-9321-365FC5E08EF5}"/>
              </a:ext>
            </a:extLst>
          </p:cNvPr>
          <p:cNvCxnSpPr>
            <a:cxnSpLocks/>
          </p:cNvCxnSpPr>
          <p:nvPr/>
        </p:nvCxnSpPr>
        <p:spPr>
          <a:xfrm flipH="1">
            <a:off x="7485321" y="2853588"/>
            <a:ext cx="1148317" cy="55414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C0118D9-0DF2-4521-9B59-C3C34EB84976}"/>
              </a:ext>
            </a:extLst>
          </p:cNvPr>
          <p:cNvCxnSpPr>
            <a:cxnSpLocks/>
            <a:stCxn id="5" idx="0"/>
          </p:cNvCxnSpPr>
          <p:nvPr/>
        </p:nvCxnSpPr>
        <p:spPr>
          <a:xfrm flipH="1" flipV="1">
            <a:off x="5784112" y="3980029"/>
            <a:ext cx="730988" cy="891917"/>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4C482F72-23DE-4B95-8BCC-FC63D412F990}"/>
              </a:ext>
            </a:extLst>
          </p:cNvPr>
          <p:cNvSpPr>
            <a:spLocks noGrp="1"/>
          </p:cNvSpPr>
          <p:nvPr>
            <p:ph type="sldNum" sz="quarter" idx="12"/>
          </p:nvPr>
        </p:nvSpPr>
        <p:spPr/>
        <p:txBody>
          <a:bodyPr/>
          <a:lstStyle/>
          <a:p>
            <a:fld id="{FE2CFF1E-AA13-4669-84B1-92D2789C75FC}" type="slidenum">
              <a:rPr lang="en-US" smtClean="0"/>
              <a:t>28</a:t>
            </a:fld>
            <a:endParaRPr lang="en-US" dirty="0"/>
          </a:p>
        </p:txBody>
      </p:sp>
    </p:spTree>
    <p:extLst>
      <p:ext uri="{BB962C8B-B14F-4D97-AF65-F5344CB8AC3E}">
        <p14:creationId xmlns:p14="http://schemas.microsoft.com/office/powerpoint/2010/main" val="4244071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Marginal Probability</a:t>
            </a:r>
          </a:p>
        </p:txBody>
      </p:sp>
      <p:sp>
        <p:nvSpPr>
          <p:cNvPr id="3" name="Content Placeholder 2"/>
          <p:cNvSpPr>
            <a:spLocks noGrp="1"/>
          </p:cNvSpPr>
          <p:nvPr>
            <p:ph idx="1"/>
          </p:nvPr>
        </p:nvSpPr>
        <p:spPr/>
        <p:txBody>
          <a:bodyPr/>
          <a:lstStyle/>
          <a:p>
            <a:r>
              <a:rPr lang="en-US" i="1" dirty="0"/>
              <a:t>What is the probability of A occurring irrespective of what happens with B?</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6" name="Oval 5"/>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7" name="Oval 6"/>
            <p:cNvSpPr/>
            <p:nvPr/>
          </p:nvSpPr>
          <p:spPr>
            <a:xfrm>
              <a:off x="4572000" y="4451409"/>
              <a:ext cx="1371600" cy="1371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sp>
        <p:nvSpPr>
          <p:cNvPr id="8" name="Slide Number Placeholder 7">
            <a:extLst>
              <a:ext uri="{FF2B5EF4-FFF2-40B4-BE49-F238E27FC236}">
                <a16:creationId xmlns:a16="http://schemas.microsoft.com/office/drawing/2014/main" id="{E1D6C0C6-D703-463D-9520-AA7A28532A8D}"/>
              </a:ext>
            </a:extLst>
          </p:cNvPr>
          <p:cNvSpPr>
            <a:spLocks noGrp="1"/>
          </p:cNvSpPr>
          <p:nvPr>
            <p:ph type="sldNum" sz="quarter" idx="12"/>
          </p:nvPr>
        </p:nvSpPr>
        <p:spPr/>
        <p:txBody>
          <a:bodyPr/>
          <a:lstStyle/>
          <a:p>
            <a:fld id="{FE2CFF1E-AA13-4669-84B1-92D2789C75FC}" type="slidenum">
              <a:rPr lang="en-US" smtClean="0"/>
              <a:t>29</a:t>
            </a:fld>
            <a:endParaRPr lang="en-US" dirty="0"/>
          </a:p>
        </p:txBody>
      </p:sp>
    </p:spTree>
    <p:extLst>
      <p:ext uri="{BB962C8B-B14F-4D97-AF65-F5344CB8AC3E}">
        <p14:creationId xmlns:p14="http://schemas.microsoft.com/office/powerpoint/2010/main" val="7600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7E74A-278F-41E1-A955-34A77CBD5B0B}"/>
              </a:ext>
            </a:extLst>
          </p:cNvPr>
          <p:cNvSpPr>
            <a:spLocks noGrp="1"/>
          </p:cNvSpPr>
          <p:nvPr>
            <p:ph type="title"/>
          </p:nvPr>
        </p:nvSpPr>
        <p:spPr/>
        <p:txBody>
          <a:bodyPr/>
          <a:lstStyle/>
          <a:p>
            <a:r>
              <a:rPr lang="en-US" dirty="0"/>
              <a:t>Intent</a:t>
            </a:r>
          </a:p>
        </p:txBody>
      </p:sp>
      <p:sp>
        <p:nvSpPr>
          <p:cNvPr id="3" name="Content Placeholder 2">
            <a:extLst>
              <a:ext uri="{FF2B5EF4-FFF2-40B4-BE49-F238E27FC236}">
                <a16:creationId xmlns:a16="http://schemas.microsoft.com/office/drawing/2014/main" id="{FC9617BA-33D3-4138-949D-2B806336F0D0}"/>
              </a:ext>
            </a:extLst>
          </p:cNvPr>
          <p:cNvSpPr>
            <a:spLocks noGrp="1"/>
          </p:cNvSpPr>
          <p:nvPr>
            <p:ph idx="1"/>
          </p:nvPr>
        </p:nvSpPr>
        <p:spPr/>
        <p:txBody>
          <a:bodyPr/>
          <a:lstStyle/>
          <a:p>
            <a:r>
              <a:rPr lang="en-US" dirty="0"/>
              <a:t>Backgrounds and freshness vary</a:t>
            </a:r>
          </a:p>
          <a:p>
            <a:r>
              <a:rPr lang="en-US" dirty="0"/>
              <a:t>Build a common foundation</a:t>
            </a:r>
          </a:p>
        </p:txBody>
      </p:sp>
      <p:pic>
        <p:nvPicPr>
          <p:cNvPr id="4" name="Picture 3">
            <a:extLst>
              <a:ext uri="{FF2B5EF4-FFF2-40B4-BE49-F238E27FC236}">
                <a16:creationId xmlns:a16="http://schemas.microsoft.com/office/drawing/2014/main" id="{D23A6A25-077C-4A23-A99A-5F02924BD5E3}"/>
              </a:ext>
            </a:extLst>
          </p:cNvPr>
          <p:cNvPicPr>
            <a:picLocks noChangeAspect="1"/>
          </p:cNvPicPr>
          <p:nvPr/>
        </p:nvPicPr>
        <p:blipFill>
          <a:blip r:embed="rId3"/>
          <a:stretch>
            <a:fillRect/>
          </a:stretch>
        </p:blipFill>
        <p:spPr>
          <a:xfrm>
            <a:off x="6410260" y="2971800"/>
            <a:ext cx="5257992" cy="2959100"/>
          </a:xfrm>
          <a:prstGeom prst="rect">
            <a:avLst/>
          </a:prstGeom>
        </p:spPr>
      </p:pic>
      <p:sp>
        <p:nvSpPr>
          <p:cNvPr id="5" name="Slide Number Placeholder 4">
            <a:extLst>
              <a:ext uri="{FF2B5EF4-FFF2-40B4-BE49-F238E27FC236}">
                <a16:creationId xmlns:a16="http://schemas.microsoft.com/office/drawing/2014/main" id="{C5DDD21B-3827-4EB8-996E-E3C3BDE2E39E}"/>
              </a:ext>
            </a:extLst>
          </p:cNvPr>
          <p:cNvSpPr>
            <a:spLocks noGrp="1"/>
          </p:cNvSpPr>
          <p:nvPr>
            <p:ph type="sldNum" sz="quarter" idx="12"/>
          </p:nvPr>
        </p:nvSpPr>
        <p:spPr/>
        <p:txBody>
          <a:bodyPr/>
          <a:lstStyle/>
          <a:p>
            <a:fld id="{FE2CFF1E-AA13-4669-84B1-92D2789C75FC}" type="slidenum">
              <a:rPr lang="en-US" smtClean="0"/>
              <a:t>3</a:t>
            </a:fld>
            <a:endParaRPr lang="en-US" dirty="0"/>
          </a:p>
        </p:txBody>
      </p:sp>
    </p:spTree>
    <p:extLst>
      <p:ext uri="{BB962C8B-B14F-4D97-AF65-F5344CB8AC3E}">
        <p14:creationId xmlns:p14="http://schemas.microsoft.com/office/powerpoint/2010/main" val="96003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Probability</a:t>
            </a:r>
          </a:p>
        </p:txBody>
      </p:sp>
      <p:sp>
        <p:nvSpPr>
          <p:cNvPr id="3" name="Content Placeholder 2"/>
          <p:cNvSpPr>
            <a:spLocks noGrp="1"/>
          </p:cNvSpPr>
          <p:nvPr>
            <p:ph idx="1"/>
          </p:nvPr>
        </p:nvSpPr>
        <p:spPr/>
        <p:txBody>
          <a:bodyPr/>
          <a:lstStyle/>
          <a:p>
            <a:r>
              <a:rPr lang="en-US" i="1" dirty="0"/>
              <a:t>What is the probability of A and B occurring together?</a:t>
            </a:r>
          </a:p>
        </p:txBody>
      </p:sp>
      <p:grpSp>
        <p:nvGrpSpPr>
          <p:cNvPr id="4" name="Group 3"/>
          <p:cNvGrpSpPr/>
          <p:nvPr/>
        </p:nvGrpSpPr>
        <p:grpSpPr>
          <a:xfrm>
            <a:off x="446468" y="3568700"/>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10" name="Freeform 9"/>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9" name="Freeform 8"/>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8" name="Freeform 7"/>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grpSp>
        <p:nvGrpSpPr>
          <p:cNvPr id="11" name="Group 10">
            <a:extLst>
              <a:ext uri="{FF2B5EF4-FFF2-40B4-BE49-F238E27FC236}">
                <a16:creationId xmlns:a16="http://schemas.microsoft.com/office/drawing/2014/main" id="{FABE6677-C5F2-4D74-8150-CA8CC5089FD7}"/>
              </a:ext>
            </a:extLst>
          </p:cNvPr>
          <p:cNvGrpSpPr/>
          <p:nvPr/>
        </p:nvGrpSpPr>
        <p:grpSpPr>
          <a:xfrm>
            <a:off x="6259132" y="3568700"/>
            <a:ext cx="5486400" cy="2743200"/>
            <a:chOff x="1655400" y="3433763"/>
            <a:chExt cx="5486400" cy="2743200"/>
          </a:xfrm>
        </p:grpSpPr>
        <p:sp>
          <p:nvSpPr>
            <p:cNvPr id="12" name="Rectangle 11">
              <a:extLst>
                <a:ext uri="{FF2B5EF4-FFF2-40B4-BE49-F238E27FC236}">
                  <a16:creationId xmlns:a16="http://schemas.microsoft.com/office/drawing/2014/main" id="{908F97DC-E794-4D50-80A1-44593619274E}"/>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13" name="Oval 12">
              <a:extLst>
                <a:ext uri="{FF2B5EF4-FFF2-40B4-BE49-F238E27FC236}">
                  <a16:creationId xmlns:a16="http://schemas.microsoft.com/office/drawing/2014/main" id="{B2F8BBDC-17DD-4AA6-9E54-48C395BF9E32}"/>
                </a:ext>
              </a:extLst>
            </p:cNvPr>
            <p:cNvSpPr>
              <a:spLocks noChangeAspect="1"/>
            </p:cNvSpPr>
            <p:nvPr/>
          </p:nvSpPr>
          <p:spPr>
            <a:xfrm>
              <a:off x="1923964" y="3481345"/>
              <a:ext cx="2648036" cy="26480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4" name="Oval 13">
              <a:extLst>
                <a:ext uri="{FF2B5EF4-FFF2-40B4-BE49-F238E27FC236}">
                  <a16:creationId xmlns:a16="http://schemas.microsoft.com/office/drawing/2014/main" id="{776FE6EB-CEA9-40B0-8D0F-42BEA3196750}"/>
                </a:ext>
              </a:extLst>
            </p:cNvPr>
            <p:cNvSpPr>
              <a:spLocks noChangeAspect="1"/>
            </p:cNvSpPr>
            <p:nvPr/>
          </p:nvSpPr>
          <p:spPr>
            <a:xfrm>
              <a:off x="3033380" y="4242655"/>
              <a:ext cx="1125415" cy="1125415"/>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5AEBEB8-A0F7-451F-95EA-8D6D50E2441F}"/>
                  </a:ext>
                </a:extLst>
              </p:cNvPr>
              <p:cNvSpPr txBox="1"/>
              <p:nvPr/>
            </p:nvSpPr>
            <p:spPr>
              <a:xfrm>
                <a:off x="5042730" y="2615980"/>
                <a:ext cx="2106539"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r>
                            <a:rPr lang="en-US" sz="3200" b="0" i="1" smtClean="0">
                              <a:latin typeface="Cambria Math" panose="02040503050406030204" pitchFamily="18" charset="0"/>
                            </a:rPr>
                            <m:t> </m:t>
                          </m:r>
                          <m:r>
                            <a:rPr lang="en-US" sz="3200" b="0" i="1" smtClean="0">
                              <a:latin typeface="Cambria Math" panose="02040503050406030204" pitchFamily="18" charset="0"/>
                            </a:rPr>
                            <m:t>𝑎𝑛𝑑</m:t>
                          </m:r>
                          <m:r>
                            <a:rPr lang="en-US" sz="3200" b="0" i="1" smtClean="0">
                              <a:latin typeface="Cambria Math" panose="02040503050406030204" pitchFamily="18" charset="0"/>
                            </a:rPr>
                            <m:t> </m:t>
                          </m:r>
                          <m:r>
                            <a:rPr lang="en-US" sz="3200" b="0" i="1" smtClean="0">
                              <a:latin typeface="Cambria Math" panose="02040503050406030204" pitchFamily="18" charset="0"/>
                            </a:rPr>
                            <m:t>𝐵</m:t>
                          </m:r>
                        </m:e>
                      </m:d>
                    </m:oMath>
                  </m:oMathPara>
                </a14:m>
                <a:endParaRPr lang="en-US" sz="3200" dirty="0"/>
              </a:p>
            </p:txBody>
          </p:sp>
        </mc:Choice>
        <mc:Fallback xmlns="">
          <p:sp>
            <p:nvSpPr>
              <p:cNvPr id="15" name="TextBox 14">
                <a:extLst>
                  <a:ext uri="{FF2B5EF4-FFF2-40B4-BE49-F238E27FC236}">
                    <a16:creationId xmlns:a16="http://schemas.microsoft.com/office/drawing/2014/main" id="{15AEBEB8-A0F7-451F-95EA-8D6D50E2441F}"/>
                  </a:ext>
                </a:extLst>
              </p:cNvPr>
              <p:cNvSpPr txBox="1">
                <a:spLocks noRot="1" noChangeAspect="1" noMove="1" noResize="1" noEditPoints="1" noAdjustHandles="1" noChangeArrowheads="1" noChangeShapeType="1" noTextEdit="1"/>
              </p:cNvSpPr>
              <p:nvPr/>
            </p:nvSpPr>
            <p:spPr>
              <a:xfrm>
                <a:off x="5042730" y="2615980"/>
                <a:ext cx="2106539" cy="492443"/>
              </a:xfrm>
              <a:prstGeom prst="rect">
                <a:avLst/>
              </a:prstGeom>
              <a:blipFill>
                <a:blip r:embed="rId3"/>
                <a:stretch>
                  <a:fillRect/>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BE09A236-CA7D-4DAB-B1EB-BAD236777FA6}"/>
              </a:ext>
            </a:extLst>
          </p:cNvPr>
          <p:cNvSpPr>
            <a:spLocks noGrp="1"/>
          </p:cNvSpPr>
          <p:nvPr>
            <p:ph type="sldNum" sz="quarter" idx="12"/>
          </p:nvPr>
        </p:nvSpPr>
        <p:spPr/>
        <p:txBody>
          <a:bodyPr/>
          <a:lstStyle/>
          <a:p>
            <a:fld id="{FE2CFF1E-AA13-4669-84B1-92D2789C75FC}" type="slidenum">
              <a:rPr lang="en-US" smtClean="0"/>
              <a:t>30</a:t>
            </a:fld>
            <a:endParaRPr lang="en-US" dirty="0"/>
          </a:p>
        </p:txBody>
      </p:sp>
    </p:spTree>
    <p:extLst>
      <p:ext uri="{BB962C8B-B14F-4D97-AF65-F5344CB8AC3E}">
        <p14:creationId xmlns:p14="http://schemas.microsoft.com/office/powerpoint/2010/main" val="33385833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p:sp>
        <p:nvSpPr>
          <p:cNvPr id="3" name="Content Placeholder 2"/>
          <p:cNvSpPr>
            <a:spLocks noGrp="1"/>
          </p:cNvSpPr>
          <p:nvPr>
            <p:ph idx="1"/>
          </p:nvPr>
        </p:nvSpPr>
        <p:spPr/>
        <p:txBody>
          <a:bodyPr/>
          <a:lstStyle/>
          <a:p>
            <a:r>
              <a:rPr lang="en-US" i="1" dirty="0"/>
              <a:t>Given that B has occurred, what is the probability that A occurs?</a:t>
            </a:r>
          </a:p>
          <a:p>
            <a:r>
              <a:rPr lang="en-US" dirty="0"/>
              <a:t>Once we have observed that B has occurred, it becomes our “universe”</a:t>
            </a:r>
          </a:p>
        </p:txBody>
      </p:sp>
      <p:grpSp>
        <p:nvGrpSpPr>
          <p:cNvPr id="5" name="Group 4"/>
          <p:cNvGrpSpPr>
            <a:grpSpLocks noChangeAspect="1"/>
          </p:cNvGrpSpPr>
          <p:nvPr/>
        </p:nvGrpSpPr>
        <p:grpSpPr>
          <a:xfrm>
            <a:off x="2211997" y="4685635"/>
            <a:ext cx="3252528" cy="1626264"/>
            <a:chOff x="1655400" y="3433763"/>
            <a:chExt cx="5486400" cy="2743200"/>
          </a:xfrm>
        </p:grpSpPr>
        <p:sp>
          <p:nvSpPr>
            <p:cNvPr id="6" name="Rectangle 5"/>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7" name="Freeform 6"/>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8" name="Freeform 7"/>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9" name="Freeform 8"/>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grpSp>
      <p:grpSp>
        <p:nvGrpSpPr>
          <p:cNvPr id="17" name="Group 16"/>
          <p:cNvGrpSpPr/>
          <p:nvPr/>
        </p:nvGrpSpPr>
        <p:grpSpPr>
          <a:xfrm>
            <a:off x="6891023" y="4684267"/>
            <a:ext cx="3252528" cy="1627632"/>
            <a:chOff x="4499726" y="4693814"/>
            <a:chExt cx="3252528" cy="1627632"/>
          </a:xfrm>
        </p:grpSpPr>
        <p:sp>
          <p:nvSpPr>
            <p:cNvPr id="15" name="Rectangle 14"/>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1" name="Rectangle 10"/>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16" name="Rectangle 15"/>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ato" panose="020F0502020204030203" pitchFamily="34" charset="0"/>
                </a:rPr>
                <a:t>A</a:t>
              </a:r>
              <a:r>
                <a:rPr lang="en-US" sz="3200" b="1" baseline="30000" dirty="0">
                  <a:solidFill>
                    <a:prstClr val="black"/>
                  </a:solidFill>
                  <a:effectLst>
                    <a:outerShdw blurRad="38100" dist="38100" dir="2700000" algn="tl">
                      <a:srgbClr val="000000">
                        <a:alpha val="43137"/>
                      </a:srgbClr>
                    </a:outerShdw>
                  </a:effectLst>
                  <a:latin typeface="Lato" panose="020F0502020204030203" pitchFamily="34" charset="0"/>
                </a:rPr>
                <a:t>c</a:t>
              </a:r>
            </a:p>
          </p:txBody>
        </p:sp>
      </p:grpSp>
      <p:cxnSp>
        <p:nvCxnSpPr>
          <p:cNvPr id="10" name="Straight Arrow Connector 9">
            <a:extLst>
              <a:ext uri="{FF2B5EF4-FFF2-40B4-BE49-F238E27FC236}">
                <a16:creationId xmlns:a16="http://schemas.microsoft.com/office/drawing/2014/main" id="{433DBF66-4896-4F2E-BAEE-82B143DB48A2}"/>
              </a:ext>
            </a:extLst>
          </p:cNvPr>
          <p:cNvCxnSpPr>
            <a:cxnSpLocks/>
          </p:cNvCxnSpPr>
          <p:nvPr/>
        </p:nvCxnSpPr>
        <p:spPr>
          <a:xfrm>
            <a:off x="5617030" y="5475514"/>
            <a:ext cx="1088571" cy="0"/>
          </a:xfrm>
          <a:prstGeom prst="straightConnector1">
            <a:avLst/>
          </a:prstGeom>
          <a:ln w="5715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7A91950-934E-4AB0-AC29-7A4518D9D1AB}"/>
                  </a:ext>
                </a:extLst>
              </p:cNvPr>
              <p:cNvSpPr txBox="1"/>
              <p:nvPr/>
            </p:nvSpPr>
            <p:spPr>
              <a:xfrm>
                <a:off x="5425143" y="3491744"/>
                <a:ext cx="13417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e>
                          <m:r>
                            <a:rPr lang="en-US" sz="3200" b="0" i="1" smtClean="0">
                              <a:latin typeface="Cambria Math" panose="02040503050406030204" pitchFamily="18" charset="0"/>
                            </a:rPr>
                            <m:t>𝐵</m:t>
                          </m:r>
                        </m:e>
                      </m:d>
                    </m:oMath>
                  </m:oMathPara>
                </a14:m>
                <a:endParaRPr lang="en-US" sz="3200" dirty="0"/>
              </a:p>
            </p:txBody>
          </p:sp>
        </mc:Choice>
        <mc:Fallback xmlns="">
          <p:sp>
            <p:nvSpPr>
              <p:cNvPr id="4" name="TextBox 3">
                <a:extLst>
                  <a:ext uri="{FF2B5EF4-FFF2-40B4-BE49-F238E27FC236}">
                    <a16:creationId xmlns:a16="http://schemas.microsoft.com/office/drawing/2014/main" id="{07A91950-934E-4AB0-AC29-7A4518D9D1AB}"/>
                  </a:ext>
                </a:extLst>
              </p:cNvPr>
              <p:cNvSpPr txBox="1">
                <a:spLocks noRot="1" noChangeAspect="1" noMove="1" noResize="1" noEditPoints="1" noAdjustHandles="1" noChangeArrowheads="1" noChangeShapeType="1" noTextEdit="1"/>
              </p:cNvSpPr>
              <p:nvPr/>
            </p:nvSpPr>
            <p:spPr>
              <a:xfrm>
                <a:off x="5425143" y="3491744"/>
                <a:ext cx="1341714" cy="492443"/>
              </a:xfrm>
              <a:prstGeom prst="rect">
                <a:avLst/>
              </a:prstGeom>
              <a:blipFill>
                <a:blip r:embed="rId3"/>
                <a:stretch>
                  <a:fillRect/>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D3249230-6F88-4D41-B528-8CF58845F772}"/>
              </a:ext>
            </a:extLst>
          </p:cNvPr>
          <p:cNvSpPr>
            <a:spLocks noGrp="1"/>
          </p:cNvSpPr>
          <p:nvPr>
            <p:ph type="sldNum" sz="quarter" idx="12"/>
          </p:nvPr>
        </p:nvSpPr>
        <p:spPr/>
        <p:txBody>
          <a:bodyPr/>
          <a:lstStyle/>
          <a:p>
            <a:fld id="{FE2CFF1E-AA13-4669-84B1-92D2789C75FC}" type="slidenum">
              <a:rPr lang="en-US" smtClean="0"/>
              <a:t>31</a:t>
            </a:fld>
            <a:endParaRPr lang="en-US" dirty="0"/>
          </a:p>
        </p:txBody>
      </p:sp>
    </p:spTree>
    <p:extLst>
      <p:ext uri="{BB962C8B-B14F-4D97-AF65-F5344CB8AC3E}">
        <p14:creationId xmlns:p14="http://schemas.microsoft.com/office/powerpoint/2010/main" val="906862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6B264-CA12-497E-9530-6E59FA24A19C}"/>
              </a:ext>
            </a:extLst>
          </p:cNvPr>
          <p:cNvSpPr>
            <a:spLocks noGrp="1"/>
          </p:cNvSpPr>
          <p:nvPr>
            <p:ph type="title"/>
          </p:nvPr>
        </p:nvSpPr>
        <p:spPr/>
        <p:txBody>
          <a:bodyPr/>
          <a:lstStyle/>
          <a:p>
            <a:r>
              <a:rPr lang="en-US" dirty="0"/>
              <a:t>Conditional and Joint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8515A0C-00C6-43F3-A536-CAB4B052841A}"/>
                  </a:ext>
                </a:extLst>
              </p:cNvPr>
              <p:cNvSpPr>
                <a:spLocks noGrp="1"/>
              </p:cNvSpPr>
              <p:nvPr>
                <p:ph idx="1"/>
              </p:nvPr>
            </p:nvSpPr>
            <p:spPr/>
            <p:txBody>
              <a:bodyPr>
                <a:normAutofit fontScale="92500" lnSpcReduction="10000"/>
              </a:bodyPr>
              <a:lstStyle/>
              <a:p>
                <a:pPr marL="0" indent="0">
                  <a:buNone/>
                </a:pPr>
                <a14:m>
                  <m:oMathPara xmlns:m="http://schemas.openxmlformats.org/officeDocument/2006/math">
                    <m:oMathParaPr>
                      <m:jc m:val="left"/>
                    </m:oMathParaPr>
                    <m:oMath xmlns:m="http://schemas.openxmlformats.org/officeDocument/2006/math">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𝐴</m:t>
                          </m:r>
                        </m:e>
                        <m:e>
                          <m:r>
                            <a:rPr lang="en-US" sz="3600" i="1">
                              <a:latin typeface="Cambria Math" panose="02040503050406030204" pitchFamily="18" charset="0"/>
                            </a:rPr>
                            <m:t>𝐵</m:t>
                          </m:r>
                        </m:e>
                      </m:d>
                      <m:r>
                        <a:rPr lang="en-US" sz="3600" i="1">
                          <a:latin typeface="Cambria Math" panose="02040503050406030204" pitchFamily="18" charset="0"/>
                        </a:rPr>
                        <m:t>=</m:t>
                      </m:r>
                      <m:f>
                        <m:fPr>
                          <m:ctrlPr>
                            <a:rPr lang="en-US" sz="3600" i="1">
                              <a:latin typeface="Cambria Math" panose="02040503050406030204" pitchFamily="18" charset="0"/>
                            </a:rPr>
                          </m:ctrlPr>
                        </m:fPr>
                        <m:num>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𝐴</m:t>
                              </m:r>
                              <m:r>
                                <a:rPr lang="en-US" sz="3600" b="0" i="1" smtClean="0">
                                  <a:latin typeface="Cambria Math" panose="02040503050406030204" pitchFamily="18" charset="0"/>
                                </a:rPr>
                                <m:t> </m:t>
                              </m:r>
                              <m:r>
                                <a:rPr lang="en-US" sz="3600" b="0" i="1" smtClean="0">
                                  <a:latin typeface="Cambria Math" panose="02040503050406030204" pitchFamily="18" charset="0"/>
                                </a:rPr>
                                <m:t>𝑎𝑛𝑑</m:t>
                              </m:r>
                              <m:r>
                                <a:rPr lang="en-US" sz="3600" b="0" i="1" smtClean="0">
                                  <a:latin typeface="Cambria Math" panose="02040503050406030204" pitchFamily="18" charset="0"/>
                                </a:rPr>
                                <m:t> </m:t>
                              </m:r>
                              <m:r>
                                <a:rPr lang="en-US" sz="3600" i="1">
                                  <a:latin typeface="Cambria Math" panose="02040503050406030204" pitchFamily="18" charset="0"/>
                                </a:rPr>
                                <m:t>𝐵</m:t>
                              </m:r>
                            </m:e>
                          </m:d>
                        </m:num>
                        <m:den>
                          <m:r>
                            <a:rPr lang="en-US" sz="3600" b="0" i="1" smtClean="0">
                              <a:latin typeface="Cambria Math" panose="02040503050406030204" pitchFamily="18" charset="0"/>
                            </a:rPr>
                            <m:t>𝑝</m:t>
                          </m:r>
                          <m:d>
                            <m:dPr>
                              <m:ctrlPr>
                                <a:rPr lang="en-US" sz="3600" i="1">
                                  <a:latin typeface="Cambria Math" panose="02040503050406030204" pitchFamily="18" charset="0"/>
                                </a:rPr>
                              </m:ctrlPr>
                            </m:dPr>
                            <m:e>
                              <m:r>
                                <a:rPr lang="en-US" sz="3600" i="1">
                                  <a:latin typeface="Cambria Math" panose="02040503050406030204" pitchFamily="18" charset="0"/>
                                </a:rPr>
                                <m:t>𝐵</m:t>
                              </m:r>
                            </m:e>
                          </m:d>
                        </m:den>
                      </m:f>
                    </m:oMath>
                  </m:oMathPara>
                </a14:m>
                <a:endParaRPr lang="en-US" sz="3600" dirty="0"/>
              </a:p>
              <a:p>
                <a:pPr marL="0" indent="0">
                  <a:buNone/>
                </a:pPr>
                <a:endParaRPr lang="en-US" sz="3600" dirty="0"/>
              </a:p>
              <a:p>
                <a:pPr marL="0" indent="0">
                  <a:buNone/>
                </a:pPr>
                <a:endParaRPr lang="en-US" sz="3600" dirty="0"/>
              </a:p>
              <a:p>
                <a:pPr marL="457200" lvl="1" indent="0">
                  <a:buNone/>
                </a:pPr>
                <a:endParaRPr lang="en-US" sz="3200" dirty="0"/>
              </a:p>
              <a:p>
                <a:pPr marL="457200" lvl="1" indent="0">
                  <a:buNone/>
                </a:pPr>
                <a:r>
                  <a:rPr lang="en-US" sz="3200" dirty="0"/>
                  <a:t>if A </a:t>
                </a:r>
                <a14:m>
                  <m:oMath xmlns:m="http://schemas.openxmlformats.org/officeDocument/2006/math">
                    <m:r>
                      <a:rPr lang="en-US" sz="3200" i="1">
                        <a:latin typeface="Cambria Math" panose="02040503050406030204" pitchFamily="18" charset="0"/>
                      </a:rPr>
                      <m:t>⏊</m:t>
                    </m:r>
                  </m:oMath>
                </a14:m>
                <a:r>
                  <a:rPr lang="en-US" sz="3200" dirty="0"/>
                  <a:t> B,</a:t>
                </a:r>
              </a:p>
              <a:p>
                <a:pPr marL="457200" lvl="1" indent="0">
                  <a:buNone/>
                </a:pPr>
                <a:endParaRPr lang="en-US" sz="3200" dirty="0"/>
              </a:p>
              <a:p>
                <a:pPr marL="457200" lvl="1" indent="0">
                  <a:buNone/>
                </a:pPr>
                <a:r>
                  <a:rPr lang="en-US" sz="3200" dirty="0"/>
                  <a:t> </a:t>
                </a:r>
                <a14:m>
                  <m:oMath xmlns:m="http://schemas.openxmlformats.org/officeDocument/2006/math">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e>
                        <m:r>
                          <a:rPr lang="en-US" sz="3200" i="1">
                            <a:latin typeface="Cambria Math" panose="02040503050406030204" pitchFamily="18" charset="0"/>
                          </a:rPr>
                          <m:t>𝐵</m:t>
                        </m:r>
                      </m:e>
                    </m:d>
                    <m:r>
                      <a:rPr lang="en-US" sz="3200" i="1">
                        <a:latin typeface="Cambria Math" panose="02040503050406030204" pitchFamily="18" charset="0"/>
                      </a:rPr>
                      <m:t>=</m:t>
                    </m:r>
                    <m:f>
                      <m:fPr>
                        <m:ctrlPr>
                          <a:rPr lang="en-US" sz="3200" i="1">
                            <a:latin typeface="Cambria Math" panose="02040503050406030204" pitchFamily="18" charset="0"/>
                          </a:rPr>
                        </m:ctrlPr>
                      </m:fPr>
                      <m:num>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d>
                        <m:r>
                          <a:rPr lang="en-US" sz="3200" b="0" i="1" smtClean="0">
                            <a:latin typeface="Cambria Math" panose="02040503050406030204" pitchFamily="18" charset="0"/>
                          </a:rPr>
                          <m:t>∗</m:t>
                        </m:r>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𝐵</m:t>
                            </m:r>
                          </m:e>
                        </m:d>
                      </m:num>
                      <m:den>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𝐵</m:t>
                            </m:r>
                          </m:e>
                        </m:d>
                      </m:den>
                    </m:f>
                    <m:r>
                      <a:rPr lang="en-US" sz="3200" i="1">
                        <a:latin typeface="Cambria Math" panose="02040503050406030204" pitchFamily="18" charset="0"/>
                      </a:rPr>
                      <m:t>=</m:t>
                    </m:r>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i="1">
                            <a:latin typeface="Cambria Math" panose="02040503050406030204" pitchFamily="18" charset="0"/>
                          </a:rPr>
                          <m:t>𝐴</m:t>
                        </m:r>
                      </m:e>
                    </m:d>
                  </m:oMath>
                </a14:m>
                <a:endParaRPr lang="en-US" sz="3200" dirty="0"/>
              </a:p>
            </p:txBody>
          </p:sp>
        </mc:Choice>
        <mc:Fallback xmlns="">
          <p:sp>
            <p:nvSpPr>
              <p:cNvPr id="3" name="Content Placeholder 2">
                <a:extLst>
                  <a:ext uri="{FF2B5EF4-FFF2-40B4-BE49-F238E27FC236}">
                    <a16:creationId xmlns:a16="http://schemas.microsoft.com/office/drawing/2014/main" id="{58515A0C-00C6-43F3-A536-CAB4B052841A}"/>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35EE6127-608F-47D8-86AB-95C2E725C815}"/>
              </a:ext>
            </a:extLst>
          </p:cNvPr>
          <p:cNvGrpSpPr/>
          <p:nvPr/>
        </p:nvGrpSpPr>
        <p:grpSpPr>
          <a:xfrm>
            <a:off x="7135721" y="1690688"/>
            <a:ext cx="3252528" cy="1627632"/>
            <a:chOff x="4499726" y="4693814"/>
            <a:chExt cx="3252528" cy="1627632"/>
          </a:xfrm>
        </p:grpSpPr>
        <p:sp>
          <p:nvSpPr>
            <p:cNvPr id="5" name="Rectangle 4">
              <a:extLst>
                <a:ext uri="{FF2B5EF4-FFF2-40B4-BE49-F238E27FC236}">
                  <a16:creationId xmlns:a16="http://schemas.microsoft.com/office/drawing/2014/main" id="{08717B77-B82E-42A1-A319-71AAB203B919}"/>
                </a:ext>
              </a:extLst>
            </p:cNvPr>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6" name="Rectangle 5">
              <a:extLst>
                <a:ext uri="{FF2B5EF4-FFF2-40B4-BE49-F238E27FC236}">
                  <a16:creationId xmlns:a16="http://schemas.microsoft.com/office/drawing/2014/main" id="{B34D5A9C-022C-4644-9B78-C999B2DC65FB}"/>
                </a:ext>
              </a:extLst>
            </p:cNvPr>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7" name="Rectangle 6">
              <a:extLst>
                <a:ext uri="{FF2B5EF4-FFF2-40B4-BE49-F238E27FC236}">
                  <a16:creationId xmlns:a16="http://schemas.microsoft.com/office/drawing/2014/main" id="{0DA2EA6A-15B0-4D79-8F24-8D387E3A0F16}"/>
                </a:ext>
              </a:extLst>
            </p:cNvPr>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ato" panose="020F0502020204030203" pitchFamily="34" charset="0"/>
                </a:rPr>
                <a:t>A</a:t>
              </a:r>
              <a:r>
                <a:rPr lang="en-US" sz="3200" b="1" baseline="30000" dirty="0">
                  <a:solidFill>
                    <a:prstClr val="black"/>
                  </a:solidFill>
                  <a:effectLst>
                    <a:outerShdw blurRad="38100" dist="38100" dir="2700000" algn="tl">
                      <a:srgbClr val="000000">
                        <a:alpha val="43137"/>
                      </a:srgbClr>
                    </a:outerShdw>
                  </a:effectLst>
                  <a:latin typeface="Lato" panose="020F0502020204030203" pitchFamily="34" charset="0"/>
                </a:rPr>
                <a:t>c</a:t>
              </a:r>
            </a:p>
          </p:txBody>
        </p:sp>
      </p:grpSp>
      <p:sp>
        <p:nvSpPr>
          <p:cNvPr id="8" name="Slide Number Placeholder 7">
            <a:extLst>
              <a:ext uri="{FF2B5EF4-FFF2-40B4-BE49-F238E27FC236}">
                <a16:creationId xmlns:a16="http://schemas.microsoft.com/office/drawing/2014/main" id="{A9FA112B-60AA-4BDD-8155-2542E0C16E3B}"/>
              </a:ext>
            </a:extLst>
          </p:cNvPr>
          <p:cNvSpPr>
            <a:spLocks noGrp="1"/>
          </p:cNvSpPr>
          <p:nvPr>
            <p:ph type="sldNum" sz="quarter" idx="12"/>
          </p:nvPr>
        </p:nvSpPr>
        <p:spPr/>
        <p:txBody>
          <a:bodyPr/>
          <a:lstStyle/>
          <a:p>
            <a:fld id="{FE2CFF1E-AA13-4669-84B1-92D2789C75FC}" type="slidenum">
              <a:rPr lang="en-US" smtClean="0"/>
              <a:t>32</a:t>
            </a:fld>
            <a:endParaRPr lang="en-US" dirty="0"/>
          </a:p>
        </p:txBody>
      </p:sp>
    </p:spTree>
    <p:extLst>
      <p:ext uri="{BB962C8B-B14F-4D97-AF65-F5344CB8AC3E}">
        <p14:creationId xmlns:p14="http://schemas.microsoft.com/office/powerpoint/2010/main" val="26728602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E44A2-9978-4738-B11D-13D7449C95CA}"/>
              </a:ext>
            </a:extLst>
          </p:cNvPr>
          <p:cNvSpPr>
            <a:spLocks noGrp="1"/>
          </p:cNvSpPr>
          <p:nvPr>
            <p:ph type="title"/>
          </p:nvPr>
        </p:nvSpPr>
        <p:spPr/>
        <p:txBody>
          <a:bodyPr/>
          <a:lstStyle/>
          <a:p>
            <a:r>
              <a:rPr lang="en-US" dirty="0"/>
              <a:t>Total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4BEA93-6720-4570-88CF-3D7268D50253}"/>
                  </a:ext>
                </a:extLst>
              </p:cNvPr>
              <p:cNvSpPr>
                <a:spLocks noGrp="1"/>
              </p:cNvSpPr>
              <p:nvPr>
                <p:ph idx="1"/>
              </p:nvPr>
            </p:nvSpPr>
            <p:spPr/>
            <p:txBody>
              <a:bodyPr/>
              <a:lstStyle/>
              <a:p>
                <a14:m>
                  <m:oMath xmlns:m="http://schemas.openxmlformats.org/officeDocument/2006/math">
                    <m:r>
                      <a:rPr lang="en-US" i="1" smtClean="0">
                        <a:latin typeface="Cambria Math" panose="02040503050406030204" pitchFamily="18" charset="0"/>
                      </a:rPr>
                      <m:t>𝑃</m:t>
                    </m:r>
                    <m:d>
                      <m:dPr>
                        <m:ctrlPr>
                          <a:rPr lang="en-US" i="1">
                            <a:latin typeface="Cambria Math" panose="02040503050406030204" pitchFamily="18" charset="0"/>
                          </a:rPr>
                        </m:ctrlPr>
                      </m:dPr>
                      <m:e>
                        <m:r>
                          <a:rPr lang="en-US" i="1" smtClean="0">
                            <a:latin typeface="Cambria Math" panose="02040503050406030204" pitchFamily="18" charset="0"/>
                          </a:rPr>
                          <m:t>𝐵</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r>
                          <a:rPr lang="en-US" i="1">
                            <a:latin typeface="Cambria Math" panose="02040503050406030204" pitchFamily="18" charset="0"/>
                          </a:rPr>
                          <m:t>𝐴</m:t>
                        </m:r>
                      </m:e>
                    </m:d>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r>
                      <a:rPr lang="en-US" i="1">
                        <a:latin typeface="Cambria Math" panose="02040503050406030204" pitchFamily="18" charset="0"/>
                      </a:rPr>
                      <m:t>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oMath>
                </a14:m>
                <a:endParaRPr lang="en-US" dirty="0"/>
              </a:p>
              <a:p>
                <a:pPr lvl="1"/>
                <a:r>
                  <a:rPr lang="en-US" dirty="0"/>
                  <a:t>A + A</a:t>
                </a:r>
                <a:r>
                  <a:rPr lang="en-US" baseline="30000" dirty="0"/>
                  <a:t>c</a:t>
                </a:r>
                <a:r>
                  <a:rPr lang="en-US" dirty="0"/>
                  <a:t> forms a partition of sample space</a:t>
                </a:r>
              </a:p>
              <a:p>
                <a:pPr lvl="1"/>
                <a:r>
                  <a:rPr lang="en-US" dirty="0"/>
                  <a:t>B can be in A, A</a:t>
                </a:r>
                <a:r>
                  <a:rPr lang="en-US" baseline="30000" dirty="0"/>
                  <a:t>c</a:t>
                </a:r>
                <a:r>
                  <a:rPr lang="en-US" dirty="0"/>
                  <a:t> or both (but nothing else).</a:t>
                </a:r>
              </a:p>
            </p:txBody>
          </p:sp>
        </mc:Choice>
        <mc:Fallback xmlns="">
          <p:sp>
            <p:nvSpPr>
              <p:cNvPr id="3" name="Content Placeholder 2">
                <a:extLst>
                  <a:ext uri="{FF2B5EF4-FFF2-40B4-BE49-F238E27FC236}">
                    <a16:creationId xmlns:a16="http://schemas.microsoft.com/office/drawing/2014/main" id="{344BEA93-6720-4570-88CF-3D7268D50253}"/>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grpSp>
        <p:nvGrpSpPr>
          <p:cNvPr id="4" name="Group 3"/>
          <p:cNvGrpSpPr/>
          <p:nvPr/>
        </p:nvGrpSpPr>
        <p:grpSpPr>
          <a:xfrm>
            <a:off x="2921272" y="3612242"/>
            <a:ext cx="5917928" cy="2743200"/>
            <a:chOff x="1397272" y="3612242"/>
            <a:chExt cx="5917928" cy="2743200"/>
          </a:xfrm>
        </p:grpSpPr>
        <p:sp>
          <p:nvSpPr>
            <p:cNvPr id="10" name="Rectangle 9">
              <a:extLst>
                <a:ext uri="{FF2B5EF4-FFF2-40B4-BE49-F238E27FC236}">
                  <a16:creationId xmlns:a16="http://schemas.microsoft.com/office/drawing/2014/main" id="{589B0FD7-8276-4385-98B6-831D9ADA734D}"/>
                </a:ext>
              </a:extLst>
            </p:cNvPr>
            <p:cNvSpPr/>
            <p:nvPr/>
          </p:nvSpPr>
          <p:spPr>
            <a:xfrm>
              <a:off x="1828800" y="3612242"/>
              <a:ext cx="5486400" cy="2743200"/>
            </a:xfrm>
            <a:prstGeom prst="rect">
              <a:avLst/>
            </a:prstGeom>
            <a:solidFill>
              <a:schemeClr val="accent4">
                <a:lumMod val="60000"/>
                <a:lumOff val="40000"/>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600" b="1" baseline="30000" dirty="0">
                  <a:solidFill>
                    <a:schemeClr val="tx1"/>
                  </a:solidFill>
                  <a:effectLst>
                    <a:outerShdw blurRad="38100" dist="38100" dir="2700000" algn="tl">
                      <a:srgbClr val="000000">
                        <a:alpha val="43137"/>
                      </a:srgbClr>
                    </a:outerShdw>
                  </a:effectLst>
                  <a:latin typeface="Lato" panose="020F0502020204030203" pitchFamily="34" charset="0"/>
                </a:rPr>
                <a:t>c</a:t>
              </a:r>
            </a:p>
          </p:txBody>
        </p:sp>
        <p:sp>
          <p:nvSpPr>
            <p:cNvPr id="11" name="Oval 10">
              <a:extLst>
                <a:ext uri="{FF2B5EF4-FFF2-40B4-BE49-F238E27FC236}">
                  <a16:creationId xmlns:a16="http://schemas.microsoft.com/office/drawing/2014/main" id="{75767ED3-1BD4-4587-8C18-F6E475E8333A}"/>
                </a:ext>
              </a:extLst>
            </p:cNvPr>
            <p:cNvSpPr>
              <a:spLocks noChangeAspect="1"/>
            </p:cNvSpPr>
            <p:nvPr/>
          </p:nvSpPr>
          <p:spPr>
            <a:xfrm>
              <a:off x="3112851" y="3809152"/>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A</a:t>
              </a:r>
            </a:p>
          </p:txBody>
        </p:sp>
        <p:sp>
          <p:nvSpPr>
            <p:cNvPr id="12" name="Oval 11">
              <a:extLst>
                <a:ext uri="{FF2B5EF4-FFF2-40B4-BE49-F238E27FC236}">
                  <a16:creationId xmlns:a16="http://schemas.microsoft.com/office/drawing/2014/main" id="{63EF2A10-3F30-4732-BAF2-CB3C9842CD19}"/>
                </a:ext>
              </a:extLst>
            </p:cNvPr>
            <p:cNvSpPr/>
            <p:nvPr/>
          </p:nvSpPr>
          <p:spPr>
            <a:xfrm>
              <a:off x="4745400" y="4629888"/>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rPr>
                <a:t>B</a:t>
              </a:r>
            </a:p>
          </p:txBody>
        </p:sp>
        <p:sp>
          <p:nvSpPr>
            <p:cNvPr id="7" name="Rectangle 6"/>
            <p:cNvSpPr/>
            <p:nvPr/>
          </p:nvSpPr>
          <p:spPr>
            <a:xfrm>
              <a:off x="1397272" y="5770667"/>
              <a:ext cx="46358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ato" panose="020F0502020204030203" pitchFamily="34" charset="0"/>
                </a:rPr>
                <a:t>Ω</a:t>
              </a:r>
              <a:endParaRPr lang="en-US" sz="3200" b="1" dirty="0">
                <a:effectLst>
                  <a:outerShdw blurRad="38100" dist="38100" dir="2700000" algn="tl">
                    <a:srgbClr val="000000">
                      <a:alpha val="43137"/>
                    </a:srgbClr>
                  </a:outerShdw>
                </a:effectLst>
                <a:latin typeface="Lato" panose="020F0502020204030203" pitchFamily="34" charset="0"/>
              </a:endParaRPr>
            </a:p>
          </p:txBody>
        </p:sp>
      </p:grpSp>
      <p:sp>
        <p:nvSpPr>
          <p:cNvPr id="5" name="Slide Number Placeholder 4">
            <a:extLst>
              <a:ext uri="{FF2B5EF4-FFF2-40B4-BE49-F238E27FC236}">
                <a16:creationId xmlns:a16="http://schemas.microsoft.com/office/drawing/2014/main" id="{6FE6FBA7-21B8-4786-B218-8A28AF800D5D}"/>
              </a:ext>
            </a:extLst>
          </p:cNvPr>
          <p:cNvSpPr>
            <a:spLocks noGrp="1"/>
          </p:cNvSpPr>
          <p:nvPr>
            <p:ph type="sldNum" sz="quarter" idx="12"/>
          </p:nvPr>
        </p:nvSpPr>
        <p:spPr/>
        <p:txBody>
          <a:bodyPr/>
          <a:lstStyle/>
          <a:p>
            <a:fld id="{FE2CFF1E-AA13-4669-84B1-92D2789C75FC}" type="slidenum">
              <a:rPr lang="en-US" smtClean="0"/>
              <a:t>33</a:t>
            </a:fld>
            <a:endParaRPr lang="en-US" dirty="0"/>
          </a:p>
        </p:txBody>
      </p:sp>
    </p:spTree>
    <p:extLst>
      <p:ext uri="{BB962C8B-B14F-4D97-AF65-F5344CB8AC3E}">
        <p14:creationId xmlns:p14="http://schemas.microsoft.com/office/powerpoint/2010/main" val="2655029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8BD83-3D11-4AB7-A0E0-707D769E6320}"/>
              </a:ext>
            </a:extLst>
          </p:cNvPr>
          <p:cNvSpPr>
            <a:spLocks noGrp="1"/>
          </p:cNvSpPr>
          <p:nvPr>
            <p:ph type="title"/>
          </p:nvPr>
        </p:nvSpPr>
        <p:spPr/>
        <p:txBody>
          <a:bodyPr/>
          <a:lstStyle/>
          <a:p>
            <a:r>
              <a:rPr lang="en-US" dirty="0"/>
              <a:t>Total Probability Example</a:t>
            </a:r>
          </a:p>
        </p:txBody>
      </p:sp>
      <p:sp>
        <p:nvSpPr>
          <p:cNvPr id="3" name="Content Placeholder 2">
            <a:extLst>
              <a:ext uri="{FF2B5EF4-FFF2-40B4-BE49-F238E27FC236}">
                <a16:creationId xmlns:a16="http://schemas.microsoft.com/office/drawing/2014/main" id="{DB55C98F-0763-4CA6-BFE6-B2A9DF51D5CF}"/>
              </a:ext>
            </a:extLst>
          </p:cNvPr>
          <p:cNvSpPr>
            <a:spLocks noGrp="1"/>
          </p:cNvSpPr>
          <p:nvPr>
            <p:ph idx="1"/>
          </p:nvPr>
        </p:nvSpPr>
        <p:spPr/>
        <p:txBody>
          <a:bodyPr/>
          <a:lstStyle/>
          <a:p>
            <a:r>
              <a:rPr lang="en-US" dirty="0"/>
              <a:t>I have two bags that each contain 100 marbles.  In the first I have 75 red and 25 blue marbles.  In the second I have 60 red and 40 blue marbles.  I choose one of the bags at random (with equal probability) and then pick a marble from that bag.  What is the probability that I choose a red marble?</a:t>
            </a:r>
          </a:p>
          <a:p>
            <a:endParaRPr lang="en-US" dirty="0"/>
          </a:p>
        </p:txBody>
      </p:sp>
      <p:sp>
        <p:nvSpPr>
          <p:cNvPr id="4" name="Oval 3">
            <a:extLst>
              <a:ext uri="{FF2B5EF4-FFF2-40B4-BE49-F238E27FC236}">
                <a16:creationId xmlns:a16="http://schemas.microsoft.com/office/drawing/2014/main" id="{6E6A9851-6382-4769-8BA2-B9F56513409D}"/>
              </a:ext>
            </a:extLst>
          </p:cNvPr>
          <p:cNvSpPr/>
          <p:nvPr/>
        </p:nvSpPr>
        <p:spPr>
          <a:xfrm>
            <a:off x="838200" y="4106487"/>
            <a:ext cx="1828800" cy="1828800"/>
          </a:xfrm>
          <a:prstGeom prst="ellipse">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2">
                    <a:lumMod val="50000"/>
                  </a:schemeClr>
                </a:solidFill>
                <a:latin typeface="Lato" panose="020F0502020204030203" pitchFamily="34" charset="0"/>
              </a:rPr>
              <a:t>0.75</a:t>
            </a:r>
          </a:p>
        </p:txBody>
      </p:sp>
      <p:sp>
        <p:nvSpPr>
          <p:cNvPr id="5" name="Oval 4">
            <a:extLst>
              <a:ext uri="{FF2B5EF4-FFF2-40B4-BE49-F238E27FC236}">
                <a16:creationId xmlns:a16="http://schemas.microsoft.com/office/drawing/2014/main" id="{593D1F1E-612C-4351-8015-BC8C55ADEA9A}"/>
              </a:ext>
            </a:extLst>
          </p:cNvPr>
          <p:cNvSpPr/>
          <p:nvPr/>
        </p:nvSpPr>
        <p:spPr>
          <a:xfrm>
            <a:off x="4721627" y="4106487"/>
            <a:ext cx="1828800" cy="1828800"/>
          </a:xfrm>
          <a:prstGeom prst="ellipse">
            <a:avLst/>
          </a:prstGeom>
          <a:solidFill>
            <a:schemeClr val="accent6">
              <a:lumMod val="60000"/>
              <a:lumOff val="4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accent6">
                    <a:lumMod val="50000"/>
                  </a:schemeClr>
                </a:solidFill>
                <a:latin typeface="Lato" panose="020F0502020204030203" pitchFamily="34" charset="0"/>
              </a:rPr>
              <a:t>0.6</a:t>
            </a:r>
          </a:p>
        </p:txBody>
      </p:sp>
      <p:sp>
        <p:nvSpPr>
          <p:cNvPr id="6" name="TextBox 5">
            <a:extLst>
              <a:ext uri="{FF2B5EF4-FFF2-40B4-BE49-F238E27FC236}">
                <a16:creationId xmlns:a16="http://schemas.microsoft.com/office/drawing/2014/main" id="{E92F6774-4C5B-4CC7-8D6C-5815E335A301}"/>
              </a:ext>
            </a:extLst>
          </p:cNvPr>
          <p:cNvSpPr txBox="1"/>
          <p:nvPr/>
        </p:nvSpPr>
        <p:spPr>
          <a:xfrm>
            <a:off x="1104207" y="6162271"/>
            <a:ext cx="1296786"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0.5</a:t>
            </a:r>
          </a:p>
        </p:txBody>
      </p:sp>
      <p:sp>
        <p:nvSpPr>
          <p:cNvPr id="7" name="TextBox 6">
            <a:extLst>
              <a:ext uri="{FF2B5EF4-FFF2-40B4-BE49-F238E27FC236}">
                <a16:creationId xmlns:a16="http://schemas.microsoft.com/office/drawing/2014/main" id="{C1C6F0B1-3DEF-4148-82E7-4B30EB2C5C8C}"/>
              </a:ext>
            </a:extLst>
          </p:cNvPr>
          <p:cNvSpPr txBox="1"/>
          <p:nvPr/>
        </p:nvSpPr>
        <p:spPr>
          <a:xfrm>
            <a:off x="4987634" y="6162271"/>
            <a:ext cx="1296786"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0.5</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EF29505-2BF1-4BFB-A261-1EBAC7BD8B10}"/>
                  </a:ext>
                </a:extLst>
              </p:cNvPr>
              <p:cNvSpPr txBox="1"/>
              <p:nvPr/>
            </p:nvSpPr>
            <p:spPr>
              <a:xfrm>
                <a:off x="7095926" y="4805443"/>
                <a:ext cx="479746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𝑟𝑒𝑑</m:t>
                          </m:r>
                        </m:e>
                      </m:d>
                      <m:r>
                        <a:rPr lang="en-US" sz="2800" b="0" i="1" smtClean="0">
                          <a:latin typeface="Cambria Math" panose="02040503050406030204" pitchFamily="18" charset="0"/>
                        </a:rPr>
                        <m:t>=0.75∗0.5+0.6∗0.5</m:t>
                      </m:r>
                    </m:oMath>
                  </m:oMathPara>
                </a14:m>
                <a:endParaRPr lang="en-US" sz="2800" dirty="0"/>
              </a:p>
            </p:txBody>
          </p:sp>
        </mc:Choice>
        <mc:Fallback xmlns="">
          <p:sp>
            <p:nvSpPr>
              <p:cNvPr id="8" name="TextBox 7">
                <a:extLst>
                  <a:ext uri="{FF2B5EF4-FFF2-40B4-BE49-F238E27FC236}">
                    <a16:creationId xmlns:a16="http://schemas.microsoft.com/office/drawing/2014/main" id="{9EF29505-2BF1-4BFB-A261-1EBAC7BD8B10}"/>
                  </a:ext>
                </a:extLst>
              </p:cNvPr>
              <p:cNvSpPr txBox="1">
                <a:spLocks noRot="1" noChangeAspect="1" noMove="1" noResize="1" noEditPoints="1" noAdjustHandles="1" noChangeArrowheads="1" noChangeShapeType="1" noTextEdit="1"/>
              </p:cNvSpPr>
              <p:nvPr/>
            </p:nvSpPr>
            <p:spPr>
              <a:xfrm>
                <a:off x="7095926" y="4805443"/>
                <a:ext cx="4797467"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7B214E3-0C78-494D-A6C7-0C7395563D44}"/>
                  </a:ext>
                </a:extLst>
              </p:cNvPr>
              <p:cNvSpPr txBox="1"/>
              <p:nvPr/>
            </p:nvSpPr>
            <p:spPr>
              <a:xfrm>
                <a:off x="7095925" y="5291009"/>
                <a:ext cx="2489849"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𝑟𝑒𝑑</m:t>
                          </m:r>
                        </m:e>
                      </m:d>
                      <m:r>
                        <a:rPr lang="en-US" sz="2800" b="0" i="1" smtClean="0">
                          <a:latin typeface="Cambria Math" panose="02040503050406030204" pitchFamily="18" charset="0"/>
                        </a:rPr>
                        <m:t>=0.675</m:t>
                      </m:r>
                    </m:oMath>
                  </m:oMathPara>
                </a14:m>
                <a:endParaRPr lang="en-US" sz="2800" dirty="0"/>
              </a:p>
            </p:txBody>
          </p:sp>
        </mc:Choice>
        <mc:Fallback xmlns="">
          <p:sp>
            <p:nvSpPr>
              <p:cNvPr id="9" name="TextBox 8">
                <a:extLst>
                  <a:ext uri="{FF2B5EF4-FFF2-40B4-BE49-F238E27FC236}">
                    <a16:creationId xmlns:a16="http://schemas.microsoft.com/office/drawing/2014/main" id="{37B214E3-0C78-494D-A6C7-0C7395563D44}"/>
                  </a:ext>
                </a:extLst>
              </p:cNvPr>
              <p:cNvSpPr txBox="1">
                <a:spLocks noRot="1" noChangeAspect="1" noMove="1" noResize="1" noEditPoints="1" noAdjustHandles="1" noChangeArrowheads="1" noChangeShapeType="1" noTextEdit="1"/>
              </p:cNvSpPr>
              <p:nvPr/>
            </p:nvSpPr>
            <p:spPr>
              <a:xfrm>
                <a:off x="7095925" y="5291009"/>
                <a:ext cx="2489849" cy="430887"/>
              </a:xfrm>
              <a:prstGeom prst="rect">
                <a:avLst/>
              </a:prstGeom>
              <a:blipFill>
                <a:blip r:embed="rId4"/>
                <a:stretch>
                  <a:fillRect/>
                </a:stretch>
              </a:blipFill>
            </p:spPr>
            <p:txBody>
              <a:bodyPr/>
              <a:lstStyle/>
              <a:p>
                <a:r>
                  <a:rPr lang="en-US">
                    <a:noFill/>
                  </a:rPr>
                  <a:t> </a:t>
                </a:r>
              </a:p>
            </p:txBody>
          </p:sp>
        </mc:Fallback>
      </mc:AlternateContent>
      <p:sp>
        <p:nvSpPr>
          <p:cNvPr id="10" name="Slide Number Placeholder 9">
            <a:extLst>
              <a:ext uri="{FF2B5EF4-FFF2-40B4-BE49-F238E27FC236}">
                <a16:creationId xmlns:a16="http://schemas.microsoft.com/office/drawing/2014/main" id="{35B94998-15DE-42B7-801A-B8B9DA1EA788}"/>
              </a:ext>
            </a:extLst>
          </p:cNvPr>
          <p:cNvSpPr>
            <a:spLocks noGrp="1"/>
          </p:cNvSpPr>
          <p:nvPr>
            <p:ph type="sldNum" sz="quarter" idx="12"/>
          </p:nvPr>
        </p:nvSpPr>
        <p:spPr/>
        <p:txBody>
          <a:bodyPr/>
          <a:lstStyle/>
          <a:p>
            <a:fld id="{FE2CFF1E-AA13-4669-84B1-92D2789C75FC}" type="slidenum">
              <a:rPr lang="en-US" smtClean="0"/>
              <a:t>34</a:t>
            </a:fld>
            <a:endParaRPr lang="en-US" dirty="0"/>
          </a:p>
        </p:txBody>
      </p:sp>
    </p:spTree>
    <p:extLst>
      <p:ext uri="{BB962C8B-B14F-4D97-AF65-F5344CB8AC3E}">
        <p14:creationId xmlns:p14="http://schemas.microsoft.com/office/powerpoint/2010/main" val="712428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Total Probability</a:t>
            </a:r>
          </a:p>
        </p:txBody>
      </p:sp>
      <p:grpSp>
        <p:nvGrpSpPr>
          <p:cNvPr id="13" name="Group 12"/>
          <p:cNvGrpSpPr/>
          <p:nvPr/>
        </p:nvGrpSpPr>
        <p:grpSpPr>
          <a:xfrm>
            <a:off x="2139777" y="3019653"/>
            <a:ext cx="7746728" cy="3657600"/>
            <a:chOff x="615777" y="2445488"/>
            <a:chExt cx="7746728" cy="3657600"/>
          </a:xfrm>
        </p:grpSpPr>
        <p:sp>
          <p:nvSpPr>
            <p:cNvPr id="5" name="Rectangle 4"/>
            <p:cNvSpPr/>
            <p:nvPr/>
          </p:nvSpPr>
          <p:spPr>
            <a:xfrm>
              <a:off x="1047305" y="2445488"/>
              <a:ext cx="7315200" cy="3657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6" name="Rectangle 5"/>
            <p:cNvSpPr/>
            <p:nvPr/>
          </p:nvSpPr>
          <p:spPr>
            <a:xfrm>
              <a:off x="615777" y="5518313"/>
              <a:ext cx="46358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ato" panose="020F0502020204030203" pitchFamily="34" charset="0"/>
                </a:rPr>
                <a:t>Ω</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7" name="Rectangle 6"/>
            <p:cNvSpPr/>
            <p:nvPr/>
          </p:nvSpPr>
          <p:spPr>
            <a:xfrm>
              <a:off x="1047305" y="2445488"/>
              <a:ext cx="1828800" cy="3657600"/>
            </a:xfrm>
            <a:prstGeom prst="rect">
              <a:avLst/>
            </a:prstGeom>
            <a:solidFill>
              <a:srgbClr val="C0000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1</a:t>
              </a:r>
            </a:p>
          </p:txBody>
        </p:sp>
        <p:sp>
          <p:nvSpPr>
            <p:cNvPr id="9" name="Rectangle 8"/>
            <p:cNvSpPr/>
            <p:nvPr/>
          </p:nvSpPr>
          <p:spPr>
            <a:xfrm>
              <a:off x="2876105" y="2445488"/>
              <a:ext cx="1828800" cy="3657600"/>
            </a:xfrm>
            <a:prstGeom prst="rect">
              <a:avLst/>
            </a:prstGeom>
            <a:solidFill>
              <a:schemeClr val="accent2">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2</a:t>
              </a:r>
            </a:p>
          </p:txBody>
        </p:sp>
        <p:sp>
          <p:nvSpPr>
            <p:cNvPr id="10" name="Rectangle 9"/>
            <p:cNvSpPr/>
            <p:nvPr/>
          </p:nvSpPr>
          <p:spPr>
            <a:xfrm>
              <a:off x="4704905" y="2445488"/>
              <a:ext cx="1828800" cy="3657600"/>
            </a:xfrm>
            <a:prstGeom prst="rect">
              <a:avLst/>
            </a:prstGeom>
            <a:solidFill>
              <a:schemeClr val="accent6">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3</a:t>
              </a:r>
            </a:p>
          </p:txBody>
        </p:sp>
        <p:sp>
          <p:nvSpPr>
            <p:cNvPr id="11" name="Rectangle 10"/>
            <p:cNvSpPr/>
            <p:nvPr/>
          </p:nvSpPr>
          <p:spPr>
            <a:xfrm>
              <a:off x="6533705" y="2445488"/>
              <a:ext cx="1828800" cy="3657600"/>
            </a:xfrm>
            <a:prstGeom prst="rect">
              <a:avLst/>
            </a:prstGeom>
            <a:solidFill>
              <a:srgbClr val="0070C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A</a:t>
              </a:r>
              <a:r>
                <a:rPr lang="en-US" sz="3200" b="1" baseline="-25000" dirty="0">
                  <a:solidFill>
                    <a:schemeClr val="tx1"/>
                  </a:solidFill>
                  <a:effectLst>
                    <a:outerShdw blurRad="38100" dist="38100" dir="2700000" algn="tl">
                      <a:srgbClr val="000000">
                        <a:alpha val="43137"/>
                      </a:srgbClr>
                    </a:outerShdw>
                  </a:effectLst>
                  <a:latin typeface="Lato" panose="020F0502020204030203" pitchFamily="34" charset="0"/>
                </a:rPr>
                <a:t>4</a:t>
              </a:r>
            </a:p>
          </p:txBody>
        </p:sp>
        <p:sp>
          <p:nvSpPr>
            <p:cNvPr id="12" name="Rectangle 11"/>
            <p:cNvSpPr/>
            <p:nvPr/>
          </p:nvSpPr>
          <p:spPr>
            <a:xfrm>
              <a:off x="2187646" y="3710762"/>
              <a:ext cx="5808038" cy="914400"/>
            </a:xfrm>
            <a:prstGeom prst="rect">
              <a:avLst/>
            </a:prstGeom>
            <a:solidFill>
              <a:schemeClr val="bg1">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ato" panose="020F0502020204030203" pitchFamily="34" charset="0"/>
                </a:rPr>
                <a:t>B</a:t>
              </a:r>
              <a:endParaRPr lang="en-US" b="1" dirty="0">
                <a:solidFill>
                  <a:schemeClr val="tx1"/>
                </a:solidFill>
                <a:effectLst>
                  <a:outerShdw blurRad="38100" dist="38100" dir="2700000" algn="tl">
                    <a:srgbClr val="000000">
                      <a:alpha val="43137"/>
                    </a:srgbClr>
                  </a:outerShdw>
                </a:effectLst>
                <a:latin typeface="Lato" panose="020F0502020204030203" pitchFamily="34" charset="0"/>
              </a:endParaRPr>
            </a:p>
          </p:txBody>
        </p:sp>
      </p:grpSp>
      <mc:AlternateContent xmlns:mc="http://schemas.openxmlformats.org/markup-compatibility/2006" xmlns:a14="http://schemas.microsoft.com/office/drawing/2010/main">
        <mc:Choice Requires="a14">
          <p:sp>
            <p:nvSpPr>
              <p:cNvPr id="16" name="TextBox 15"/>
              <p:cNvSpPr txBox="1"/>
              <p:nvPr/>
            </p:nvSpPr>
            <p:spPr>
              <a:xfrm>
                <a:off x="3987843" y="1462659"/>
                <a:ext cx="4580678" cy="13443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b="0" i="1" smtClean="0">
                              <a:latin typeface="Cambria Math" panose="02040503050406030204" pitchFamily="18" charset="0"/>
                            </a:rPr>
                            <m:t>𝐵</m:t>
                          </m:r>
                        </m:e>
                      </m:d>
                      <m:r>
                        <a:rPr lang="en-US" sz="3200" i="1">
                          <a:latin typeface="Cambria Math" panose="02040503050406030204" pitchFamily="18" charset="0"/>
                        </a:rPr>
                        <m:t>=</m:t>
                      </m:r>
                      <m:nary>
                        <m:naryPr>
                          <m:chr m:val="∑"/>
                          <m:ctrlPr>
                            <a:rPr lang="en-US" sz="3200" i="1">
                              <a:latin typeface="Cambria Math" panose="02040503050406030204" pitchFamily="18" charset="0"/>
                            </a:rPr>
                          </m:ctrlPr>
                        </m:naryPr>
                        <m:sub>
                          <m:r>
                            <m:rPr>
                              <m:brk m:alnAt="23"/>
                            </m:rPr>
                            <a:rPr lang="en-US" sz="3200" i="1">
                              <a:latin typeface="Cambria Math" panose="02040503050406030204" pitchFamily="18" charset="0"/>
                            </a:rPr>
                            <m:t>𝑖</m:t>
                          </m:r>
                          <m:r>
                            <a:rPr lang="en-US" sz="3200" i="1">
                              <a:latin typeface="Cambria Math" panose="02040503050406030204" pitchFamily="18" charset="0"/>
                            </a:rPr>
                            <m:t>=1</m:t>
                          </m:r>
                        </m:sub>
                        <m:sup>
                          <m:r>
                            <a:rPr lang="en-US" sz="3200" i="1">
                              <a:latin typeface="Cambria Math" panose="02040503050406030204" pitchFamily="18" charset="0"/>
                            </a:rPr>
                            <m:t>𝑛</m:t>
                          </m:r>
                        </m:sup>
                        <m:e>
                          <m:r>
                            <a:rPr lang="en-US" sz="3200" b="0" i="1" smtClean="0">
                              <a:latin typeface="Cambria Math" panose="02040503050406030204" pitchFamily="18" charset="0"/>
                            </a:rPr>
                            <m:t>𝑝</m:t>
                          </m:r>
                          <m:d>
                            <m:dPr>
                              <m:ctrlPr>
                                <a:rPr lang="en-US" sz="3200" i="1">
                                  <a:latin typeface="Cambria Math" panose="02040503050406030204" pitchFamily="18" charset="0"/>
                                </a:rPr>
                              </m:ctrlPr>
                            </m:dPr>
                            <m:e>
                              <m:r>
                                <a:rPr lang="en-US" sz="3200" b="0" i="1" smtClean="0">
                                  <a:latin typeface="Cambria Math" panose="02040503050406030204" pitchFamily="18" charset="0"/>
                                </a:rPr>
                                <m:t>𝐵</m:t>
                              </m:r>
                            </m:e>
                            <m:e>
                              <m:sSub>
                                <m:sSubPr>
                                  <m:ctrlPr>
                                    <a:rPr lang="en-US" sz="3200" i="1">
                                      <a:latin typeface="Cambria Math" panose="02040503050406030204" pitchFamily="18" charset="0"/>
                                    </a:rPr>
                                  </m:ctrlPr>
                                </m:sSubPr>
                                <m:e>
                                  <m:r>
                                    <a:rPr lang="en-US" sz="3200" b="0" i="1" smtClean="0">
                                      <a:latin typeface="Cambria Math" panose="02040503050406030204" pitchFamily="18" charset="0"/>
                                    </a:rPr>
                                    <m:t>𝐴</m:t>
                                  </m:r>
                                </m:e>
                                <m:sub>
                                  <m:r>
                                    <a:rPr lang="en-US" sz="3200" i="1">
                                      <a:latin typeface="Cambria Math" panose="02040503050406030204" pitchFamily="18" charset="0"/>
                                    </a:rPr>
                                    <m:t>𝑖</m:t>
                                  </m:r>
                                </m:sub>
                              </m:sSub>
                            </m:e>
                          </m:d>
                          <m:r>
                            <a:rPr lang="en-US" sz="3200" b="0" i="1" smtClean="0">
                              <a:latin typeface="Cambria Math" panose="02040503050406030204" pitchFamily="18" charset="0"/>
                            </a:rPr>
                            <m:t>𝑝</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b="0" i="1" smtClean="0">
                                      <a:latin typeface="Cambria Math" panose="02040503050406030204" pitchFamily="18" charset="0"/>
                                    </a:rPr>
                                    <m:t>𝐴</m:t>
                                  </m:r>
                                </m:e>
                                <m:sub>
                                  <m:r>
                                    <a:rPr lang="en-US" sz="3200" i="1">
                                      <a:latin typeface="Cambria Math" panose="02040503050406030204" pitchFamily="18" charset="0"/>
                                    </a:rPr>
                                    <m:t>𝑖</m:t>
                                  </m:r>
                                </m:sub>
                              </m:sSub>
                            </m:e>
                          </m:d>
                        </m:e>
                      </m:nary>
                    </m:oMath>
                  </m:oMathPara>
                </a14:m>
                <a:endParaRPr lang="en-US" sz="3200" dirty="0">
                  <a:latin typeface="Lato" panose="020F0502020204030203"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987843" y="1462659"/>
                <a:ext cx="4580678" cy="1344342"/>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975B1E5-5A1C-4968-A8BB-2BF4B27B96FE}"/>
              </a:ext>
            </a:extLst>
          </p:cNvPr>
          <p:cNvSpPr>
            <a:spLocks noGrp="1"/>
          </p:cNvSpPr>
          <p:nvPr>
            <p:ph type="sldNum" sz="quarter" idx="12"/>
          </p:nvPr>
        </p:nvSpPr>
        <p:spPr/>
        <p:txBody>
          <a:bodyPr/>
          <a:lstStyle/>
          <a:p>
            <a:fld id="{FE2CFF1E-AA13-4669-84B1-92D2789C75FC}" type="slidenum">
              <a:rPr lang="en-US" smtClean="0"/>
              <a:t>35</a:t>
            </a:fld>
            <a:endParaRPr lang="en-US" dirty="0"/>
          </a:p>
        </p:txBody>
      </p:sp>
    </p:spTree>
    <p:extLst>
      <p:ext uri="{BB962C8B-B14F-4D97-AF65-F5344CB8AC3E}">
        <p14:creationId xmlns:p14="http://schemas.microsoft.com/office/powerpoint/2010/main" val="31865480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F84ED-8DBC-48DB-9D3B-0DF882A7B945}"/>
              </a:ext>
            </a:extLst>
          </p:cNvPr>
          <p:cNvSpPr>
            <a:spLocks noGrp="1"/>
          </p:cNvSpPr>
          <p:nvPr>
            <p:ph type="title"/>
          </p:nvPr>
        </p:nvSpPr>
        <p:spPr/>
        <p:txBody>
          <a:bodyPr/>
          <a:lstStyle/>
          <a:p>
            <a:r>
              <a:rPr lang="en-US" dirty="0"/>
              <a:t>Bayes’ Theorem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834D03E-0A27-4B0A-87EE-ECE97D4D51A4}"/>
                  </a:ext>
                </a:extLst>
              </p:cNvPr>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e>
                        <m:r>
                          <a:rPr lang="en-US" b="0" i="1" smtClean="0">
                            <a:latin typeface="Cambria Math" panose="02040503050406030204" pitchFamily="18" charset="0"/>
                          </a:rPr>
                          <m:t>𝐵</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𝐵</m:t>
                        </m:r>
                      </m:e>
                      <m:e>
                        <m:r>
                          <a:rPr lang="en-US" b="0" i="1" smtClean="0">
                            <a:latin typeface="Cambria Math" panose="02040503050406030204" pitchFamily="18" charset="0"/>
                            <a:ea typeface="Cambria Math" panose="02040503050406030204" pitchFamily="18" charset="0"/>
                          </a:rPr>
                          <m:t>𝐴</m:t>
                        </m:r>
                      </m:e>
                    </m:d>
                  </m:oMath>
                </a14:m>
                <a:r>
                  <a:rPr lang="en-US" dirty="0"/>
                  <a:t> unless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oMath>
                </a14:m>
                <a:endParaRPr lang="en-US" dirty="0"/>
              </a:p>
              <a:p>
                <a:r>
                  <a:rPr lang="en-US" dirty="0"/>
                  <a:t>Reversible using Bayes’ Theorem</a:t>
                </a:r>
              </a:p>
              <a:p>
                <a:endParaRPr lang="en-US" dirty="0"/>
              </a:p>
            </p:txBody>
          </p:sp>
        </mc:Choice>
        <mc:Fallback xmlns="">
          <p:sp>
            <p:nvSpPr>
              <p:cNvPr id="3" name="Content Placeholder 2">
                <a:extLst>
                  <a:ext uri="{FF2B5EF4-FFF2-40B4-BE49-F238E27FC236}">
                    <a16:creationId xmlns:a16="http://schemas.microsoft.com/office/drawing/2014/main" id="{3834D03E-0A27-4B0A-87EE-ECE97D4D51A4}"/>
                  </a:ext>
                </a:extLst>
              </p:cNvPr>
              <p:cNvSpPr>
                <a:spLocks noGrp="1" noRot="1" noChangeAspect="1" noMove="1" noResize="1" noEditPoints="1" noAdjustHandles="1" noChangeArrowheads="1" noChangeShapeType="1" noTextEdit="1"/>
              </p:cNvSpPr>
              <p:nvPr>
                <p:ph idx="1"/>
              </p:nvPr>
            </p:nvSpPr>
            <p:spPr>
              <a:blipFill>
                <a:blip r:embed="rId3"/>
                <a:stretch>
                  <a:fillRect l="-1043" t="-2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7B21824-276F-4556-851E-B2FCA9B39F54}"/>
                  </a:ext>
                </a:extLst>
              </p:cNvPr>
              <p:cNvSpPr txBox="1"/>
              <p:nvPr/>
            </p:nvSpPr>
            <p:spPr>
              <a:xfrm>
                <a:off x="3815471" y="3429000"/>
                <a:ext cx="4457566" cy="11683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e>
                          <m:r>
                            <a:rPr lang="en-US" sz="3600" b="0" i="1" smtClean="0">
                              <a:latin typeface="Cambria Math" panose="02040503050406030204" pitchFamily="18" charset="0"/>
                            </a:rPr>
                            <m:t>𝐴</m:t>
                          </m:r>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e>
                              <m:r>
                                <a:rPr lang="en-US" sz="3600" b="0" i="1" smtClean="0">
                                  <a:latin typeface="Cambria Math" panose="02040503050406030204" pitchFamily="18" charset="0"/>
                                </a:rPr>
                                <m:t>𝐵</m:t>
                              </m:r>
                            </m:e>
                          </m:d>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d>
                        </m:num>
                        <m:den>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d>
                        </m:den>
                      </m:f>
                    </m:oMath>
                  </m:oMathPara>
                </a14:m>
                <a:endParaRPr lang="en-US" sz="3600" dirty="0"/>
              </a:p>
            </p:txBody>
          </p:sp>
        </mc:Choice>
        <mc:Fallback xmlns="">
          <p:sp>
            <p:nvSpPr>
              <p:cNvPr id="4" name="TextBox 3">
                <a:extLst>
                  <a:ext uri="{FF2B5EF4-FFF2-40B4-BE49-F238E27FC236}">
                    <a16:creationId xmlns:a16="http://schemas.microsoft.com/office/drawing/2014/main" id="{F7B21824-276F-4556-851E-B2FCA9B39F54}"/>
                  </a:ext>
                </a:extLst>
              </p:cNvPr>
              <p:cNvSpPr txBox="1">
                <a:spLocks noRot="1" noChangeAspect="1" noMove="1" noResize="1" noEditPoints="1" noAdjustHandles="1" noChangeArrowheads="1" noChangeShapeType="1" noTextEdit="1"/>
              </p:cNvSpPr>
              <p:nvPr/>
            </p:nvSpPr>
            <p:spPr>
              <a:xfrm>
                <a:off x="3815471" y="3429000"/>
                <a:ext cx="4457566" cy="1168397"/>
              </a:xfrm>
              <a:prstGeom prst="rect">
                <a:avLst/>
              </a:prstGeom>
              <a:blipFill>
                <a:blip r:embed="rId4"/>
                <a:stretch>
                  <a:fillRect/>
                </a:stretch>
              </a:blipFill>
            </p:spPr>
            <p:txBody>
              <a:bodyPr/>
              <a:lstStyle/>
              <a:p>
                <a:r>
                  <a:rPr lang="en-US">
                    <a:noFill/>
                  </a:rPr>
                  <a:t> </a:t>
                </a:r>
              </a:p>
            </p:txBody>
          </p:sp>
        </mc:Fallback>
      </mc:AlternateContent>
      <p:pic>
        <p:nvPicPr>
          <p:cNvPr id="5" name="Picture 4" descr="A person wearing a hat and sunglasses posing for the camera&#10;&#10;Description automatically generated">
            <a:extLst>
              <a:ext uri="{FF2B5EF4-FFF2-40B4-BE49-F238E27FC236}">
                <a16:creationId xmlns:a16="http://schemas.microsoft.com/office/drawing/2014/main" id="{895376C1-A39D-4263-B34C-E1AB2A4C23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30080" y="4582457"/>
            <a:ext cx="1920895" cy="1966835"/>
          </a:xfrm>
          <a:prstGeom prst="rect">
            <a:avLst/>
          </a:prstGeom>
        </p:spPr>
      </p:pic>
      <p:sp>
        <p:nvSpPr>
          <p:cNvPr id="6" name="Slide Number Placeholder 5">
            <a:extLst>
              <a:ext uri="{FF2B5EF4-FFF2-40B4-BE49-F238E27FC236}">
                <a16:creationId xmlns:a16="http://schemas.microsoft.com/office/drawing/2014/main" id="{CFCB3FF0-623E-4803-9223-C511B7273F95}"/>
              </a:ext>
            </a:extLst>
          </p:cNvPr>
          <p:cNvSpPr>
            <a:spLocks noGrp="1"/>
          </p:cNvSpPr>
          <p:nvPr>
            <p:ph type="sldNum" sz="quarter" idx="12"/>
          </p:nvPr>
        </p:nvSpPr>
        <p:spPr/>
        <p:txBody>
          <a:bodyPr/>
          <a:lstStyle/>
          <a:p>
            <a:fld id="{FE2CFF1E-AA13-4669-84B1-92D2789C75FC}" type="slidenum">
              <a:rPr lang="en-US" smtClean="0"/>
              <a:t>36</a:t>
            </a:fld>
            <a:endParaRPr lang="en-US" dirty="0"/>
          </a:p>
        </p:txBody>
      </p:sp>
    </p:spTree>
    <p:extLst>
      <p:ext uri="{BB962C8B-B14F-4D97-AF65-F5344CB8AC3E}">
        <p14:creationId xmlns:p14="http://schemas.microsoft.com/office/powerpoint/2010/main" val="34156364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98D6E-3D9E-45B8-B98C-8625FAEA1C22}"/>
              </a:ext>
            </a:extLst>
          </p:cNvPr>
          <p:cNvSpPr>
            <a:spLocks noGrp="1"/>
          </p:cNvSpPr>
          <p:nvPr>
            <p:ph type="title"/>
          </p:nvPr>
        </p:nvSpPr>
        <p:spPr/>
        <p:txBody>
          <a:bodyPr/>
          <a:lstStyle/>
          <a:p>
            <a:r>
              <a:rPr lang="en-US" dirty="0"/>
              <a:t>Bayes’ Theorem Example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64E8418-BA1F-4095-A6A6-94538F588F69}"/>
                  </a:ext>
                </a:extLst>
              </p:cNvPr>
              <p:cNvSpPr txBox="1"/>
              <p:nvPr/>
            </p:nvSpPr>
            <p:spPr>
              <a:xfrm>
                <a:off x="386231" y="2757754"/>
                <a:ext cx="11684737" cy="9087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d>
                        </m:num>
                        <m:den>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m:t>
                          </m:r>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m:t>
                              </m:r>
                            </m:e>
                            <m:e>
                              <m:r>
                                <a:rPr lang="en-US" sz="2800" b="0" i="1" smtClean="0">
                                  <a:latin typeface="Cambria Math" panose="02040503050406030204" pitchFamily="18" charset="0"/>
                                </a:rPr>
                                <m:t>𝑛𝑜</m:t>
                              </m:r>
                              <m:r>
                                <a:rPr lang="en-US" sz="2800" b="0" i="1" smtClean="0">
                                  <a:latin typeface="Cambria Math" panose="02040503050406030204" pitchFamily="18" charset="0"/>
                                </a:rPr>
                                <m:t> </m:t>
                              </m:r>
                              <m:r>
                                <a:rPr lang="en-US" sz="2800" b="0" i="1" smtClean="0">
                                  <a:latin typeface="Cambria Math" panose="02040503050406030204" pitchFamily="18" charset="0"/>
                                </a:rPr>
                                <m:t>𝑑𝑖𝑠𝑒𝑎𝑠𝑒</m:t>
                              </m:r>
                            </m:e>
                          </m:d>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𝑛𝑜</m:t>
                              </m:r>
                              <m:r>
                                <a:rPr lang="en-US" sz="2800" b="0" i="1" smtClean="0">
                                  <a:latin typeface="Cambria Math" panose="02040503050406030204" pitchFamily="18" charset="0"/>
                                </a:rPr>
                                <m:t> </m:t>
                              </m:r>
                              <m:r>
                                <a:rPr lang="en-US" sz="2800" b="0" i="1" smtClean="0">
                                  <a:latin typeface="Cambria Math" panose="02040503050406030204" pitchFamily="18" charset="0"/>
                                </a:rPr>
                                <m:t>𝑑𝑖𝑠𝑒𝑎𝑠𝑒</m:t>
                              </m:r>
                            </m:e>
                          </m:d>
                        </m:den>
                      </m:f>
                    </m:oMath>
                  </m:oMathPara>
                </a14:m>
                <a:endParaRPr lang="en-US" sz="2800" dirty="0"/>
              </a:p>
            </p:txBody>
          </p:sp>
        </mc:Choice>
        <mc:Fallback xmlns="">
          <p:sp>
            <p:nvSpPr>
              <p:cNvPr id="4" name="TextBox 3">
                <a:extLst>
                  <a:ext uri="{FF2B5EF4-FFF2-40B4-BE49-F238E27FC236}">
                    <a16:creationId xmlns:a16="http://schemas.microsoft.com/office/drawing/2014/main" id="{564E8418-BA1F-4095-A6A6-94538F588F69}"/>
                  </a:ext>
                </a:extLst>
              </p:cNvPr>
              <p:cNvSpPr txBox="1">
                <a:spLocks noRot="1" noChangeAspect="1" noMove="1" noResize="1" noEditPoints="1" noAdjustHandles="1" noChangeArrowheads="1" noChangeShapeType="1" noTextEdit="1"/>
              </p:cNvSpPr>
              <p:nvPr/>
            </p:nvSpPr>
            <p:spPr>
              <a:xfrm>
                <a:off x="386231" y="2757754"/>
                <a:ext cx="11684737" cy="908710"/>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232EA112-3616-46A1-9000-068185D0F26B}"/>
              </a:ext>
            </a:extLst>
          </p:cNvPr>
          <p:cNvSpPr txBox="1"/>
          <p:nvPr/>
        </p:nvSpPr>
        <p:spPr>
          <a:xfrm>
            <a:off x="793716" y="1442586"/>
            <a:ext cx="10869769" cy="954107"/>
          </a:xfrm>
          <a:prstGeom prst="rect">
            <a:avLst/>
          </a:prstGeom>
          <a:noFill/>
        </p:spPr>
        <p:txBody>
          <a:bodyPr wrap="square" rtlCol="0">
            <a:spAutoFit/>
          </a:bodyPr>
          <a:lstStyle/>
          <a:p>
            <a:r>
              <a:rPr lang="en-US" sz="2800" dirty="0">
                <a:latin typeface="Lato" panose="020F0502020204030203" pitchFamily="34" charset="0"/>
              </a:rPr>
              <a:t>How likely am I to have a disease, given a positive test for that result?</a:t>
            </a:r>
          </a:p>
          <a:p>
            <a:r>
              <a:rPr lang="en-US" sz="2800" dirty="0">
                <a:latin typeface="Lato" panose="020F0502020204030203" pitchFamily="34" charset="0"/>
              </a:rPr>
              <a:t>Sensitivity = 80%, specificity = 70%, prevalence = 5.8%.</a:t>
            </a:r>
            <a:endParaRPr lang="en-US" sz="2400" dirty="0">
              <a:latin typeface="Lato" panose="020F0502020204030203" pitchFamily="34"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E5B3AA0-703F-4C1F-8890-E1D648421958}"/>
                  </a:ext>
                </a:extLst>
              </p:cNvPr>
              <p:cNvSpPr txBox="1"/>
              <p:nvPr/>
            </p:nvSpPr>
            <p:spPr>
              <a:xfrm>
                <a:off x="386231" y="4205090"/>
                <a:ext cx="6385851" cy="8254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0.8∗0.058</m:t>
                          </m:r>
                        </m:num>
                        <m:den>
                          <m:r>
                            <a:rPr lang="en-US" sz="2800" b="0" i="1" smtClean="0">
                              <a:latin typeface="Cambria Math" panose="02040503050406030204" pitchFamily="18" charset="0"/>
                            </a:rPr>
                            <m:t>0.8∗0.058+0.3∗0.942</m:t>
                          </m:r>
                        </m:den>
                      </m:f>
                    </m:oMath>
                  </m:oMathPara>
                </a14:m>
                <a:endParaRPr lang="en-US" sz="2800" dirty="0"/>
              </a:p>
            </p:txBody>
          </p:sp>
        </mc:Choice>
        <mc:Fallback xmlns="">
          <p:sp>
            <p:nvSpPr>
              <p:cNvPr id="6" name="TextBox 5">
                <a:extLst>
                  <a:ext uri="{FF2B5EF4-FFF2-40B4-BE49-F238E27FC236}">
                    <a16:creationId xmlns:a16="http://schemas.microsoft.com/office/drawing/2014/main" id="{6E5B3AA0-703F-4C1F-8890-E1D648421958}"/>
                  </a:ext>
                </a:extLst>
              </p:cNvPr>
              <p:cNvSpPr txBox="1">
                <a:spLocks noRot="1" noChangeAspect="1" noMove="1" noResize="1" noEditPoints="1" noAdjustHandles="1" noChangeArrowheads="1" noChangeShapeType="1" noTextEdit="1"/>
              </p:cNvSpPr>
              <p:nvPr/>
            </p:nvSpPr>
            <p:spPr>
              <a:xfrm>
                <a:off x="386231" y="4205090"/>
                <a:ext cx="6385851" cy="82541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D9D4774-FA09-4E02-A15A-AFE912C3D211}"/>
                  </a:ext>
                </a:extLst>
              </p:cNvPr>
              <p:cNvSpPr txBox="1"/>
              <p:nvPr/>
            </p:nvSpPr>
            <p:spPr>
              <a:xfrm>
                <a:off x="386231" y="5845531"/>
                <a:ext cx="338220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𝑑𝑖𝑠𝑒𝑎𝑠𝑒</m:t>
                          </m:r>
                        </m:e>
                        <m:e>
                          <m:r>
                            <a:rPr lang="en-US" sz="2800" b="0" i="1" smtClean="0">
                              <a:latin typeface="Cambria Math" panose="02040503050406030204" pitchFamily="18" charset="0"/>
                            </a:rPr>
                            <m:t>+</m:t>
                          </m:r>
                        </m:e>
                      </m:d>
                      <m:r>
                        <a:rPr lang="en-US" sz="2800" b="0" i="1" smtClean="0">
                          <a:latin typeface="Cambria Math" panose="02040503050406030204" pitchFamily="18" charset="0"/>
                        </a:rPr>
                        <m:t>=0.14</m:t>
                      </m:r>
                    </m:oMath>
                  </m:oMathPara>
                </a14:m>
                <a:endParaRPr lang="en-US" sz="2800" dirty="0"/>
              </a:p>
            </p:txBody>
          </p:sp>
        </mc:Choice>
        <mc:Fallback xmlns="">
          <p:sp>
            <p:nvSpPr>
              <p:cNvPr id="7" name="TextBox 6">
                <a:extLst>
                  <a:ext uri="{FF2B5EF4-FFF2-40B4-BE49-F238E27FC236}">
                    <a16:creationId xmlns:a16="http://schemas.microsoft.com/office/drawing/2014/main" id="{3D9D4774-FA09-4E02-A15A-AFE912C3D211}"/>
                  </a:ext>
                </a:extLst>
              </p:cNvPr>
              <p:cNvSpPr txBox="1">
                <a:spLocks noRot="1" noChangeAspect="1" noMove="1" noResize="1" noEditPoints="1" noAdjustHandles="1" noChangeArrowheads="1" noChangeShapeType="1" noTextEdit="1"/>
              </p:cNvSpPr>
              <p:nvPr/>
            </p:nvSpPr>
            <p:spPr>
              <a:xfrm>
                <a:off x="386231" y="5845531"/>
                <a:ext cx="3382208" cy="430887"/>
              </a:xfrm>
              <a:prstGeom prst="rect">
                <a:avLst/>
              </a:prstGeom>
              <a:blipFill>
                <a:blip r:embed="rId5"/>
                <a:stretch>
                  <a:fillRect/>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0111FF2A-1103-49A2-928B-5A815300BEDB}"/>
              </a:ext>
            </a:extLst>
          </p:cNvPr>
          <p:cNvCxnSpPr/>
          <p:nvPr/>
        </p:nvCxnSpPr>
        <p:spPr>
          <a:xfrm>
            <a:off x="386231" y="2480441"/>
            <a:ext cx="1143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844AFDCE-A541-43D7-BC85-283E003872A9}"/>
              </a:ext>
            </a:extLst>
          </p:cNvPr>
          <p:cNvSpPr>
            <a:spLocks noGrp="1"/>
          </p:cNvSpPr>
          <p:nvPr>
            <p:ph type="sldNum" sz="quarter" idx="12"/>
          </p:nvPr>
        </p:nvSpPr>
        <p:spPr/>
        <p:txBody>
          <a:bodyPr/>
          <a:lstStyle/>
          <a:p>
            <a:fld id="{FE2CFF1E-AA13-4669-84B1-92D2789C75FC}" type="slidenum">
              <a:rPr lang="en-US" smtClean="0"/>
              <a:t>37</a:t>
            </a:fld>
            <a:endParaRPr lang="en-US" dirty="0"/>
          </a:p>
        </p:txBody>
      </p:sp>
    </p:spTree>
    <p:extLst>
      <p:ext uri="{BB962C8B-B14F-4D97-AF65-F5344CB8AC3E}">
        <p14:creationId xmlns:p14="http://schemas.microsoft.com/office/powerpoint/2010/main" val="22642116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E825E-20C1-4F63-B41C-4647F5BC26C0}"/>
              </a:ext>
            </a:extLst>
          </p:cNvPr>
          <p:cNvSpPr>
            <a:spLocks noGrp="1"/>
          </p:cNvSpPr>
          <p:nvPr>
            <p:ph type="title"/>
          </p:nvPr>
        </p:nvSpPr>
        <p:spPr/>
        <p:txBody>
          <a:bodyPr/>
          <a:lstStyle/>
          <a:p>
            <a:r>
              <a:rPr lang="en-US" dirty="0"/>
              <a:t>Events</a:t>
            </a:r>
          </a:p>
        </p:txBody>
      </p:sp>
      <p:sp>
        <p:nvSpPr>
          <p:cNvPr id="3" name="Content Placeholder 2">
            <a:extLst>
              <a:ext uri="{FF2B5EF4-FFF2-40B4-BE49-F238E27FC236}">
                <a16:creationId xmlns:a16="http://schemas.microsoft.com/office/drawing/2014/main" id="{6C4C28E2-E277-43FF-ABFD-EAC6D3EFE3C5}"/>
              </a:ext>
            </a:extLst>
          </p:cNvPr>
          <p:cNvSpPr>
            <a:spLocks noGrp="1"/>
          </p:cNvSpPr>
          <p:nvPr>
            <p:ph idx="1"/>
          </p:nvPr>
        </p:nvSpPr>
        <p:spPr/>
        <p:txBody>
          <a:bodyPr/>
          <a:lstStyle/>
          <a:p>
            <a:r>
              <a:rPr lang="en-US" dirty="0"/>
              <a:t>Revisiting the axioms with Venn diagrams</a:t>
            </a:r>
          </a:p>
          <a:p>
            <a:r>
              <a:rPr lang="en-US" dirty="0"/>
              <a:t>Mutual exclusivity and exhaustivity/partitions</a:t>
            </a:r>
          </a:p>
          <a:p>
            <a:r>
              <a:rPr lang="en-US" dirty="0"/>
              <a:t>Complements</a:t>
            </a:r>
          </a:p>
          <a:p>
            <a:r>
              <a:rPr lang="en-US" dirty="0"/>
              <a:t>General additivity</a:t>
            </a:r>
          </a:p>
          <a:p>
            <a:r>
              <a:rPr lang="en-US" dirty="0"/>
              <a:t>Independence</a:t>
            </a:r>
          </a:p>
          <a:p>
            <a:r>
              <a:rPr lang="en-US" dirty="0"/>
              <a:t>Joint, Marginal, and Conditional Probability</a:t>
            </a:r>
          </a:p>
        </p:txBody>
      </p:sp>
      <p:sp>
        <p:nvSpPr>
          <p:cNvPr id="4" name="Slide Number Placeholder 3">
            <a:extLst>
              <a:ext uri="{FF2B5EF4-FFF2-40B4-BE49-F238E27FC236}">
                <a16:creationId xmlns:a16="http://schemas.microsoft.com/office/drawing/2014/main" id="{4BDFFE83-16A8-44D4-A38A-0E9B1A8E3503}"/>
              </a:ext>
            </a:extLst>
          </p:cNvPr>
          <p:cNvSpPr>
            <a:spLocks noGrp="1"/>
          </p:cNvSpPr>
          <p:nvPr>
            <p:ph type="sldNum" sz="quarter" idx="12"/>
          </p:nvPr>
        </p:nvSpPr>
        <p:spPr/>
        <p:txBody>
          <a:bodyPr/>
          <a:lstStyle/>
          <a:p>
            <a:fld id="{FE2CFF1E-AA13-4669-84B1-92D2789C75FC}" type="slidenum">
              <a:rPr lang="en-US" smtClean="0"/>
              <a:t>38</a:t>
            </a:fld>
            <a:endParaRPr lang="en-US" dirty="0"/>
          </a:p>
        </p:txBody>
      </p:sp>
    </p:spTree>
    <p:extLst>
      <p:ext uri="{BB962C8B-B14F-4D97-AF65-F5344CB8AC3E}">
        <p14:creationId xmlns:p14="http://schemas.microsoft.com/office/powerpoint/2010/main" val="14695795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65385B-5968-4001-91C0-1D7E5D5C57DE}"/>
              </a:ext>
            </a:extLst>
          </p:cNvPr>
          <p:cNvSpPr>
            <a:spLocks noGrp="1"/>
          </p:cNvSpPr>
          <p:nvPr>
            <p:ph type="title"/>
          </p:nvPr>
        </p:nvSpPr>
        <p:spPr/>
        <p:txBody>
          <a:bodyPr/>
          <a:lstStyle/>
          <a:p>
            <a:r>
              <a:rPr lang="en-US" dirty="0"/>
              <a:t>Samples and Populations</a:t>
            </a:r>
          </a:p>
        </p:txBody>
      </p:sp>
      <p:sp>
        <p:nvSpPr>
          <p:cNvPr id="5" name="Text Placeholder 4">
            <a:extLst>
              <a:ext uri="{FF2B5EF4-FFF2-40B4-BE49-F238E27FC236}">
                <a16:creationId xmlns:a16="http://schemas.microsoft.com/office/drawing/2014/main" id="{9B0BFD38-745B-4262-8600-8BF1D70693DF}"/>
              </a:ext>
            </a:extLst>
          </p:cNvPr>
          <p:cNvSpPr>
            <a:spLocks noGrp="1"/>
          </p:cNvSpPr>
          <p:nvPr>
            <p:ph type="body" idx="1"/>
          </p:nvPr>
        </p:nvSpPr>
        <p:spPr/>
        <p:txBody>
          <a:bodyPr/>
          <a:lstStyle/>
          <a:p>
            <a:r>
              <a:rPr lang="en-US" dirty="0"/>
              <a:t>Risk-Based Analysis for Flood Risk Management Studies</a:t>
            </a:r>
          </a:p>
          <a:p>
            <a:r>
              <a:rPr lang="en-US" dirty="0"/>
              <a:t>Gregory S. Karlovits, USACE Hydrologic Engineering Center</a:t>
            </a:r>
          </a:p>
        </p:txBody>
      </p:sp>
      <p:pic>
        <p:nvPicPr>
          <p:cNvPr id="3" name="Picture 2" descr="A screenshot of a cell phone&#10;&#10;Description automatically generated">
            <a:extLst>
              <a:ext uri="{FF2B5EF4-FFF2-40B4-BE49-F238E27FC236}">
                <a16:creationId xmlns:a16="http://schemas.microsoft.com/office/drawing/2014/main" id="{F87377F5-BD0F-4A44-82A1-EE235EBDC923}"/>
              </a:ext>
            </a:extLst>
          </p:cNvPr>
          <p:cNvPicPr>
            <a:picLocks noChangeAspect="1"/>
          </p:cNvPicPr>
          <p:nvPr/>
        </p:nvPicPr>
        <p:blipFill rotWithShape="1">
          <a:blip r:embed="rId3">
            <a:extLst>
              <a:ext uri="{28A0092B-C50C-407E-A947-70E740481C1C}">
                <a14:useLocalDpi xmlns:a14="http://schemas.microsoft.com/office/drawing/2010/main" val="0"/>
              </a:ext>
            </a:extLst>
          </a:blip>
          <a:srcRect l="1966" t="8483" r="7812" b="21530"/>
          <a:stretch/>
        </p:blipFill>
        <p:spPr>
          <a:xfrm>
            <a:off x="3346360" y="474596"/>
            <a:ext cx="5499279" cy="2852738"/>
          </a:xfrm>
          <a:prstGeom prst="rect">
            <a:avLst/>
          </a:prstGeom>
        </p:spPr>
      </p:pic>
      <p:sp>
        <p:nvSpPr>
          <p:cNvPr id="2" name="Slide Number Placeholder 1">
            <a:extLst>
              <a:ext uri="{FF2B5EF4-FFF2-40B4-BE49-F238E27FC236}">
                <a16:creationId xmlns:a16="http://schemas.microsoft.com/office/drawing/2014/main" id="{596D36E5-032C-4FA0-8951-89F6AB5C1E98}"/>
              </a:ext>
            </a:extLst>
          </p:cNvPr>
          <p:cNvSpPr>
            <a:spLocks noGrp="1"/>
          </p:cNvSpPr>
          <p:nvPr>
            <p:ph type="sldNum" sz="quarter" idx="12"/>
          </p:nvPr>
        </p:nvSpPr>
        <p:spPr/>
        <p:txBody>
          <a:bodyPr/>
          <a:lstStyle/>
          <a:p>
            <a:fld id="{FE2CFF1E-AA13-4669-84B1-92D2789C75FC}" type="slidenum">
              <a:rPr lang="en-US" smtClean="0"/>
              <a:t>39</a:t>
            </a:fld>
            <a:endParaRPr lang="en-US" dirty="0"/>
          </a:p>
        </p:txBody>
      </p:sp>
    </p:spTree>
    <p:extLst>
      <p:ext uri="{BB962C8B-B14F-4D97-AF65-F5344CB8AC3E}">
        <p14:creationId xmlns:p14="http://schemas.microsoft.com/office/powerpoint/2010/main" val="260606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1C9A8-18AB-4687-AC1E-30B8B93555C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9758743-C189-42C2-B564-9033841E5747}"/>
              </a:ext>
            </a:extLst>
          </p:cNvPr>
          <p:cNvSpPr>
            <a:spLocks noGrp="1"/>
          </p:cNvSpPr>
          <p:nvPr>
            <p:ph idx="1"/>
          </p:nvPr>
        </p:nvSpPr>
        <p:spPr/>
        <p:txBody>
          <a:bodyPr/>
          <a:lstStyle/>
          <a:p>
            <a:r>
              <a:rPr lang="en-US" dirty="0"/>
              <a:t>Probability and the Nature of Randomness</a:t>
            </a:r>
          </a:p>
          <a:p>
            <a:r>
              <a:rPr lang="en-US" dirty="0"/>
              <a:t>Events</a:t>
            </a:r>
          </a:p>
          <a:p>
            <a:r>
              <a:rPr lang="en-US" dirty="0"/>
              <a:t>Samples and Populations</a:t>
            </a:r>
          </a:p>
        </p:txBody>
      </p:sp>
      <p:sp>
        <p:nvSpPr>
          <p:cNvPr id="4" name="Slide Number Placeholder 3">
            <a:extLst>
              <a:ext uri="{FF2B5EF4-FFF2-40B4-BE49-F238E27FC236}">
                <a16:creationId xmlns:a16="http://schemas.microsoft.com/office/drawing/2014/main" id="{0B7BABF7-540E-4DEE-B15F-06C211E58AE0}"/>
              </a:ext>
            </a:extLst>
          </p:cNvPr>
          <p:cNvSpPr>
            <a:spLocks noGrp="1"/>
          </p:cNvSpPr>
          <p:nvPr>
            <p:ph type="sldNum" sz="quarter" idx="12"/>
          </p:nvPr>
        </p:nvSpPr>
        <p:spPr/>
        <p:txBody>
          <a:bodyPr/>
          <a:lstStyle/>
          <a:p>
            <a:fld id="{FE2CFF1E-AA13-4669-84B1-92D2789C75FC}" type="slidenum">
              <a:rPr lang="en-US" smtClean="0"/>
              <a:t>4</a:t>
            </a:fld>
            <a:endParaRPr lang="en-US" dirty="0"/>
          </a:p>
        </p:txBody>
      </p:sp>
    </p:spTree>
    <p:extLst>
      <p:ext uri="{BB962C8B-B14F-4D97-AF65-F5344CB8AC3E}">
        <p14:creationId xmlns:p14="http://schemas.microsoft.com/office/powerpoint/2010/main" val="1932845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8EDA0B-A2C5-4EA4-A2F8-3CE1CB942C4C}"/>
              </a:ext>
            </a:extLst>
          </p:cNvPr>
          <p:cNvSpPr>
            <a:spLocks noGrp="1"/>
          </p:cNvSpPr>
          <p:nvPr>
            <p:ph type="title"/>
          </p:nvPr>
        </p:nvSpPr>
        <p:spPr/>
        <p:txBody>
          <a:bodyPr/>
          <a:lstStyle/>
          <a:p>
            <a:r>
              <a:rPr lang="en-US" dirty="0"/>
              <a:t>Section Outline</a:t>
            </a:r>
          </a:p>
        </p:txBody>
      </p:sp>
      <p:sp>
        <p:nvSpPr>
          <p:cNvPr id="5" name="Content Placeholder 4">
            <a:extLst>
              <a:ext uri="{FF2B5EF4-FFF2-40B4-BE49-F238E27FC236}">
                <a16:creationId xmlns:a16="http://schemas.microsoft.com/office/drawing/2014/main" id="{A826638B-2AC3-4039-8E30-438E366E617F}"/>
              </a:ext>
            </a:extLst>
          </p:cNvPr>
          <p:cNvSpPr>
            <a:spLocks noGrp="1"/>
          </p:cNvSpPr>
          <p:nvPr>
            <p:ph idx="1"/>
          </p:nvPr>
        </p:nvSpPr>
        <p:spPr/>
        <p:txBody>
          <a:bodyPr/>
          <a:lstStyle/>
          <a:p>
            <a:r>
              <a:rPr lang="en-US" dirty="0"/>
              <a:t>Populations vs. Samples</a:t>
            </a:r>
          </a:p>
          <a:p>
            <a:r>
              <a:rPr lang="en-US" dirty="0"/>
              <a:t>Inference</a:t>
            </a:r>
          </a:p>
          <a:p>
            <a:r>
              <a:rPr lang="en-US" dirty="0"/>
              <a:t>Estimating probability from data</a:t>
            </a:r>
          </a:p>
          <a:p>
            <a:r>
              <a:rPr lang="en-US" dirty="0"/>
              <a:t>Sample statistics</a:t>
            </a:r>
          </a:p>
          <a:p>
            <a:r>
              <a:rPr lang="en-US" dirty="0"/>
              <a:t>Inference Revisited</a:t>
            </a:r>
          </a:p>
        </p:txBody>
      </p:sp>
      <p:sp>
        <p:nvSpPr>
          <p:cNvPr id="2" name="Slide Number Placeholder 1">
            <a:extLst>
              <a:ext uri="{FF2B5EF4-FFF2-40B4-BE49-F238E27FC236}">
                <a16:creationId xmlns:a16="http://schemas.microsoft.com/office/drawing/2014/main" id="{2FC43B33-C781-419B-9F00-79FFBB893CD9}"/>
              </a:ext>
            </a:extLst>
          </p:cNvPr>
          <p:cNvSpPr>
            <a:spLocks noGrp="1"/>
          </p:cNvSpPr>
          <p:nvPr>
            <p:ph type="sldNum" sz="quarter" idx="12"/>
          </p:nvPr>
        </p:nvSpPr>
        <p:spPr/>
        <p:txBody>
          <a:bodyPr/>
          <a:lstStyle/>
          <a:p>
            <a:fld id="{FE2CFF1E-AA13-4669-84B1-92D2789C75FC}" type="slidenum">
              <a:rPr lang="en-US" smtClean="0"/>
              <a:t>40</a:t>
            </a:fld>
            <a:endParaRPr lang="en-US" dirty="0"/>
          </a:p>
        </p:txBody>
      </p:sp>
    </p:spTree>
    <p:extLst>
      <p:ext uri="{BB962C8B-B14F-4D97-AF65-F5344CB8AC3E}">
        <p14:creationId xmlns:p14="http://schemas.microsoft.com/office/powerpoint/2010/main" val="3963804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2EBCD-00D9-4C23-9351-1294F8E84594}"/>
              </a:ext>
            </a:extLst>
          </p:cNvPr>
          <p:cNvSpPr>
            <a:spLocks noGrp="1"/>
          </p:cNvSpPr>
          <p:nvPr>
            <p:ph type="title"/>
          </p:nvPr>
        </p:nvSpPr>
        <p:spPr/>
        <p:txBody>
          <a:bodyPr/>
          <a:lstStyle/>
          <a:p>
            <a:r>
              <a:rPr lang="en-US" dirty="0"/>
              <a:t>Populations vs. Samples</a:t>
            </a:r>
          </a:p>
        </p:txBody>
      </p:sp>
      <p:sp>
        <p:nvSpPr>
          <p:cNvPr id="4" name="Text Placeholder 3">
            <a:extLst>
              <a:ext uri="{FF2B5EF4-FFF2-40B4-BE49-F238E27FC236}">
                <a16:creationId xmlns:a16="http://schemas.microsoft.com/office/drawing/2014/main" id="{1F63F36A-8A37-45E7-9941-F52D97A75FBD}"/>
              </a:ext>
            </a:extLst>
          </p:cNvPr>
          <p:cNvSpPr>
            <a:spLocks noGrp="1"/>
          </p:cNvSpPr>
          <p:nvPr>
            <p:ph type="body" idx="1"/>
          </p:nvPr>
        </p:nvSpPr>
        <p:spPr/>
        <p:txBody>
          <a:bodyPr/>
          <a:lstStyle/>
          <a:p>
            <a:r>
              <a:rPr lang="en-US" dirty="0"/>
              <a:t>Population</a:t>
            </a:r>
          </a:p>
        </p:txBody>
      </p:sp>
      <p:sp>
        <p:nvSpPr>
          <p:cNvPr id="5" name="Content Placeholder 4">
            <a:extLst>
              <a:ext uri="{FF2B5EF4-FFF2-40B4-BE49-F238E27FC236}">
                <a16:creationId xmlns:a16="http://schemas.microsoft.com/office/drawing/2014/main" id="{CA23328B-CFE7-4FDF-A655-C502CA754F78}"/>
              </a:ext>
            </a:extLst>
          </p:cNvPr>
          <p:cNvSpPr>
            <a:spLocks noGrp="1"/>
          </p:cNvSpPr>
          <p:nvPr>
            <p:ph sz="half" idx="2"/>
          </p:nvPr>
        </p:nvSpPr>
        <p:spPr/>
        <p:txBody>
          <a:bodyPr>
            <a:normAutofit/>
          </a:bodyPr>
          <a:lstStyle/>
          <a:p>
            <a:r>
              <a:rPr lang="en-US" dirty="0"/>
              <a:t>Entire group you want to draw conclusions about</a:t>
            </a:r>
          </a:p>
          <a:p>
            <a:r>
              <a:rPr lang="en-US" dirty="0"/>
              <a:t>May be unknowable</a:t>
            </a:r>
          </a:p>
          <a:p>
            <a:r>
              <a:rPr lang="en-US" dirty="0"/>
              <a:t>Parameter</a:t>
            </a:r>
          </a:p>
          <a:p>
            <a:endParaRPr lang="en-US" dirty="0"/>
          </a:p>
          <a:p>
            <a:r>
              <a:rPr lang="en-US" dirty="0"/>
              <a:t>Example: all annual maximum flows on the Mississippi River at Vicksburg</a:t>
            </a:r>
          </a:p>
        </p:txBody>
      </p:sp>
      <p:sp>
        <p:nvSpPr>
          <p:cNvPr id="6" name="Text Placeholder 5">
            <a:extLst>
              <a:ext uri="{FF2B5EF4-FFF2-40B4-BE49-F238E27FC236}">
                <a16:creationId xmlns:a16="http://schemas.microsoft.com/office/drawing/2014/main" id="{5AD27576-EE17-4D8C-AF24-63ED0085E97D}"/>
              </a:ext>
            </a:extLst>
          </p:cNvPr>
          <p:cNvSpPr>
            <a:spLocks noGrp="1"/>
          </p:cNvSpPr>
          <p:nvPr>
            <p:ph type="body" sz="quarter" idx="3"/>
          </p:nvPr>
        </p:nvSpPr>
        <p:spPr/>
        <p:txBody>
          <a:bodyPr/>
          <a:lstStyle/>
          <a:p>
            <a:r>
              <a:rPr lang="en-US" dirty="0"/>
              <a:t>Sample</a:t>
            </a:r>
          </a:p>
        </p:txBody>
      </p:sp>
      <p:sp>
        <p:nvSpPr>
          <p:cNvPr id="7" name="Content Placeholder 6">
            <a:extLst>
              <a:ext uri="{FF2B5EF4-FFF2-40B4-BE49-F238E27FC236}">
                <a16:creationId xmlns:a16="http://schemas.microsoft.com/office/drawing/2014/main" id="{6C89CB73-677E-4DC4-B80C-ABE97C0E336B}"/>
              </a:ext>
            </a:extLst>
          </p:cNvPr>
          <p:cNvSpPr>
            <a:spLocks noGrp="1"/>
          </p:cNvSpPr>
          <p:nvPr>
            <p:ph sz="quarter" idx="4"/>
          </p:nvPr>
        </p:nvSpPr>
        <p:spPr/>
        <p:txBody>
          <a:bodyPr>
            <a:normAutofit/>
          </a:bodyPr>
          <a:lstStyle/>
          <a:p>
            <a:r>
              <a:rPr lang="en-US" dirty="0"/>
              <a:t>Part or subset of the population</a:t>
            </a:r>
          </a:p>
          <a:p>
            <a:r>
              <a:rPr lang="en-US" dirty="0"/>
              <a:t>Data you have or can collect</a:t>
            </a:r>
          </a:p>
          <a:p>
            <a:r>
              <a:rPr lang="en-US" dirty="0"/>
              <a:t>Statistic</a:t>
            </a:r>
          </a:p>
          <a:p>
            <a:endParaRPr lang="en-US" dirty="0"/>
          </a:p>
          <a:p>
            <a:r>
              <a:rPr lang="en-US" dirty="0"/>
              <a:t>Example: annual maximum flow observations on USGS/</a:t>
            </a:r>
            <a:r>
              <a:rPr lang="en-US" dirty="0" err="1"/>
              <a:t>NWIS</a:t>
            </a:r>
            <a:endParaRPr lang="en-US" dirty="0"/>
          </a:p>
        </p:txBody>
      </p:sp>
      <p:sp>
        <p:nvSpPr>
          <p:cNvPr id="3" name="Slide Number Placeholder 2">
            <a:extLst>
              <a:ext uri="{FF2B5EF4-FFF2-40B4-BE49-F238E27FC236}">
                <a16:creationId xmlns:a16="http://schemas.microsoft.com/office/drawing/2014/main" id="{0633B7D9-A01E-4DB7-B460-79DF3C37E588}"/>
              </a:ext>
            </a:extLst>
          </p:cNvPr>
          <p:cNvSpPr>
            <a:spLocks noGrp="1"/>
          </p:cNvSpPr>
          <p:nvPr>
            <p:ph type="sldNum" sz="quarter" idx="12"/>
          </p:nvPr>
        </p:nvSpPr>
        <p:spPr/>
        <p:txBody>
          <a:bodyPr/>
          <a:lstStyle/>
          <a:p>
            <a:fld id="{FE2CFF1E-AA13-4669-84B1-92D2789C75FC}" type="slidenum">
              <a:rPr lang="en-US" smtClean="0"/>
              <a:t>41</a:t>
            </a:fld>
            <a:endParaRPr lang="en-US" dirty="0"/>
          </a:p>
        </p:txBody>
      </p:sp>
    </p:spTree>
    <p:extLst>
      <p:ext uri="{BB962C8B-B14F-4D97-AF65-F5344CB8AC3E}">
        <p14:creationId xmlns:p14="http://schemas.microsoft.com/office/powerpoint/2010/main" val="2179538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C6AEA06-8888-407A-BC09-F1CB9CE9D64A}"/>
              </a:ext>
            </a:extLst>
          </p:cNvPr>
          <p:cNvSpPr>
            <a:spLocks noGrp="1"/>
          </p:cNvSpPr>
          <p:nvPr>
            <p:ph type="title"/>
          </p:nvPr>
        </p:nvSpPr>
        <p:spPr/>
        <p:txBody>
          <a:bodyPr/>
          <a:lstStyle/>
          <a:p>
            <a:r>
              <a:rPr lang="en-US" dirty="0"/>
              <a:t>Inference</a:t>
            </a:r>
          </a:p>
        </p:txBody>
      </p:sp>
      <p:sp>
        <p:nvSpPr>
          <p:cNvPr id="8" name="Content Placeholder 7">
            <a:extLst>
              <a:ext uri="{FF2B5EF4-FFF2-40B4-BE49-F238E27FC236}">
                <a16:creationId xmlns:a16="http://schemas.microsoft.com/office/drawing/2014/main" id="{9C2B78F5-7838-4F25-90EF-A08923FF5A99}"/>
              </a:ext>
            </a:extLst>
          </p:cNvPr>
          <p:cNvSpPr>
            <a:spLocks noGrp="1"/>
          </p:cNvSpPr>
          <p:nvPr>
            <p:ph idx="1"/>
          </p:nvPr>
        </p:nvSpPr>
        <p:spPr/>
        <p:txBody>
          <a:bodyPr/>
          <a:lstStyle/>
          <a:p>
            <a:r>
              <a:rPr lang="en-US" dirty="0"/>
              <a:t>We want to know it all</a:t>
            </a:r>
          </a:p>
          <a:p>
            <a:r>
              <a:rPr lang="en-US" dirty="0"/>
              <a:t>Limited by the data we have</a:t>
            </a:r>
          </a:p>
          <a:p>
            <a:r>
              <a:rPr lang="en-US" dirty="0"/>
              <a:t>Use data to make </a:t>
            </a:r>
            <a:r>
              <a:rPr lang="en-US" b="1" u="sng" dirty="0"/>
              <a:t>inferences</a:t>
            </a:r>
            <a:endParaRPr lang="en-US" dirty="0"/>
          </a:p>
        </p:txBody>
      </p:sp>
      <p:sp>
        <p:nvSpPr>
          <p:cNvPr id="9" name="Oval 8">
            <a:extLst>
              <a:ext uri="{FF2B5EF4-FFF2-40B4-BE49-F238E27FC236}">
                <a16:creationId xmlns:a16="http://schemas.microsoft.com/office/drawing/2014/main" id="{3B555F6F-FC34-4940-A50A-A6799274FC2F}"/>
              </a:ext>
            </a:extLst>
          </p:cNvPr>
          <p:cNvSpPr/>
          <p:nvPr/>
        </p:nvSpPr>
        <p:spPr>
          <a:xfrm>
            <a:off x="2826918" y="3890963"/>
            <a:ext cx="2286000" cy="2286000"/>
          </a:xfrm>
          <a:prstGeom prst="ellipse">
            <a:avLst/>
          </a:prstGeom>
          <a:noFill/>
          <a:ln w="762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effectLst>
                  <a:outerShdw blurRad="38100" dist="38100" dir="2700000" algn="tl">
                    <a:srgbClr val="000000">
                      <a:alpha val="43137"/>
                    </a:srgbClr>
                  </a:outerShdw>
                </a:effectLst>
                <a:latin typeface="Lato" panose="020F0502020204030203" pitchFamily="34" charset="0"/>
              </a:rPr>
              <a:t>Population</a:t>
            </a:r>
          </a:p>
        </p:txBody>
      </p:sp>
      <p:sp>
        <p:nvSpPr>
          <p:cNvPr id="10" name="Oval 9">
            <a:extLst>
              <a:ext uri="{FF2B5EF4-FFF2-40B4-BE49-F238E27FC236}">
                <a16:creationId xmlns:a16="http://schemas.microsoft.com/office/drawing/2014/main" id="{62DB320F-21E7-45A4-8AF9-A7964BCFE58A}"/>
              </a:ext>
            </a:extLst>
          </p:cNvPr>
          <p:cNvSpPr/>
          <p:nvPr/>
        </p:nvSpPr>
        <p:spPr>
          <a:xfrm>
            <a:off x="7079082" y="3874049"/>
            <a:ext cx="2286000" cy="2286000"/>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effectLst>
                  <a:outerShdw blurRad="38100" dist="38100" dir="2700000" algn="tl">
                    <a:srgbClr val="000000">
                      <a:alpha val="43137"/>
                    </a:srgbClr>
                  </a:outerShdw>
                </a:effectLst>
                <a:latin typeface="Lato" panose="020F0502020204030203" pitchFamily="34" charset="0"/>
              </a:rPr>
              <a:t>Sample</a:t>
            </a:r>
          </a:p>
        </p:txBody>
      </p:sp>
      <p:cxnSp>
        <p:nvCxnSpPr>
          <p:cNvPr id="12" name="Connector: Curved 11">
            <a:extLst>
              <a:ext uri="{FF2B5EF4-FFF2-40B4-BE49-F238E27FC236}">
                <a16:creationId xmlns:a16="http://schemas.microsoft.com/office/drawing/2014/main" id="{8E799FE6-4B2D-4419-AA86-048788DB290A}"/>
              </a:ext>
            </a:extLst>
          </p:cNvPr>
          <p:cNvCxnSpPr>
            <a:stCxn id="9" idx="7"/>
            <a:endCxn id="10" idx="1"/>
          </p:cNvCxnSpPr>
          <p:nvPr/>
        </p:nvCxnSpPr>
        <p:spPr>
          <a:xfrm rot="5400000" flipH="1" flipV="1">
            <a:off x="6087543" y="2899424"/>
            <a:ext cx="16914" cy="2635718"/>
          </a:xfrm>
          <a:prstGeom prst="curvedConnector3">
            <a:avLst>
              <a:gd name="adj1" fmla="val 3430832"/>
            </a:avLst>
          </a:prstGeom>
          <a:ln w="889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Curved 13">
            <a:extLst>
              <a:ext uri="{FF2B5EF4-FFF2-40B4-BE49-F238E27FC236}">
                <a16:creationId xmlns:a16="http://schemas.microsoft.com/office/drawing/2014/main" id="{B0BD28E1-D901-4C72-95D9-788CB4458708}"/>
              </a:ext>
            </a:extLst>
          </p:cNvPr>
          <p:cNvCxnSpPr>
            <a:stCxn id="10" idx="3"/>
            <a:endCxn id="9" idx="5"/>
          </p:cNvCxnSpPr>
          <p:nvPr/>
        </p:nvCxnSpPr>
        <p:spPr>
          <a:xfrm rot="5400000">
            <a:off x="6087543" y="4515870"/>
            <a:ext cx="16914" cy="2635718"/>
          </a:xfrm>
          <a:prstGeom prst="curvedConnector3">
            <a:avLst>
              <a:gd name="adj1" fmla="val 3430832"/>
            </a:avLst>
          </a:prstGeom>
          <a:ln w="889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77FA012-5C26-4F44-9495-AC15A03DF6F0}"/>
              </a:ext>
            </a:extLst>
          </p:cNvPr>
          <p:cNvSpPr txBox="1"/>
          <p:nvPr/>
        </p:nvSpPr>
        <p:spPr>
          <a:xfrm>
            <a:off x="5293217" y="5825272"/>
            <a:ext cx="1532586"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Inference</a:t>
            </a:r>
          </a:p>
        </p:txBody>
      </p:sp>
      <p:sp>
        <p:nvSpPr>
          <p:cNvPr id="16" name="TextBox 15">
            <a:extLst>
              <a:ext uri="{FF2B5EF4-FFF2-40B4-BE49-F238E27FC236}">
                <a16:creationId xmlns:a16="http://schemas.microsoft.com/office/drawing/2014/main" id="{30E1EEB1-037F-4921-9344-23F72F4FB8FB}"/>
              </a:ext>
            </a:extLst>
          </p:cNvPr>
          <p:cNvSpPr txBox="1"/>
          <p:nvPr/>
        </p:nvSpPr>
        <p:spPr>
          <a:xfrm>
            <a:off x="5149402" y="3792839"/>
            <a:ext cx="1893195"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Observation</a:t>
            </a:r>
          </a:p>
        </p:txBody>
      </p:sp>
      <p:sp>
        <p:nvSpPr>
          <p:cNvPr id="2" name="Slide Number Placeholder 1">
            <a:extLst>
              <a:ext uri="{FF2B5EF4-FFF2-40B4-BE49-F238E27FC236}">
                <a16:creationId xmlns:a16="http://schemas.microsoft.com/office/drawing/2014/main" id="{417D1CAB-C57E-4F55-8A17-96B5E438276B}"/>
              </a:ext>
            </a:extLst>
          </p:cNvPr>
          <p:cNvSpPr>
            <a:spLocks noGrp="1"/>
          </p:cNvSpPr>
          <p:nvPr>
            <p:ph type="sldNum" sz="quarter" idx="12"/>
          </p:nvPr>
        </p:nvSpPr>
        <p:spPr/>
        <p:txBody>
          <a:bodyPr/>
          <a:lstStyle/>
          <a:p>
            <a:fld id="{FE2CFF1E-AA13-4669-84B1-92D2789C75FC}" type="slidenum">
              <a:rPr lang="en-US" smtClean="0"/>
              <a:t>42</a:t>
            </a:fld>
            <a:endParaRPr lang="en-US" dirty="0"/>
          </a:p>
        </p:txBody>
      </p:sp>
    </p:spTree>
    <p:extLst>
      <p:ext uri="{BB962C8B-B14F-4D97-AF65-F5344CB8AC3E}">
        <p14:creationId xmlns:p14="http://schemas.microsoft.com/office/powerpoint/2010/main" val="858137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0CCF7-DFEA-4EF4-8E66-709B5A1801F1}"/>
              </a:ext>
            </a:extLst>
          </p:cNvPr>
          <p:cNvSpPr>
            <a:spLocks noGrp="1"/>
          </p:cNvSpPr>
          <p:nvPr>
            <p:ph type="title"/>
          </p:nvPr>
        </p:nvSpPr>
        <p:spPr/>
        <p:txBody>
          <a:bodyPr/>
          <a:lstStyle/>
          <a:p>
            <a:r>
              <a:rPr lang="en-US" dirty="0"/>
              <a:t>Inference</a:t>
            </a:r>
          </a:p>
        </p:txBody>
      </p:sp>
      <p:sp>
        <p:nvSpPr>
          <p:cNvPr id="3" name="Content Placeholder 2">
            <a:extLst>
              <a:ext uri="{FF2B5EF4-FFF2-40B4-BE49-F238E27FC236}">
                <a16:creationId xmlns:a16="http://schemas.microsoft.com/office/drawing/2014/main" id="{E54CE5C3-18A4-4E5F-8AD4-FC117929D0B0}"/>
              </a:ext>
            </a:extLst>
          </p:cNvPr>
          <p:cNvSpPr>
            <a:spLocks noGrp="1"/>
          </p:cNvSpPr>
          <p:nvPr>
            <p:ph idx="1"/>
          </p:nvPr>
        </p:nvSpPr>
        <p:spPr/>
        <p:txBody>
          <a:bodyPr/>
          <a:lstStyle/>
          <a:p>
            <a:r>
              <a:rPr lang="en-US" dirty="0"/>
              <a:t>What is the probability that the largest flow on this river in a year is greater than 12,000 cfs?</a:t>
            </a:r>
          </a:p>
          <a:p>
            <a:endParaRPr lang="en-US" dirty="0"/>
          </a:p>
          <a:p>
            <a:r>
              <a:rPr lang="en-US" dirty="0"/>
              <a:t>Easy if we know what every single annual maximum flow is</a:t>
            </a:r>
          </a:p>
          <a:p>
            <a:endParaRPr lang="en-US" dirty="0"/>
          </a:p>
          <a:p>
            <a:r>
              <a:rPr lang="en-US" dirty="0"/>
              <a:t>Harder if we only have a limited sample</a:t>
            </a:r>
          </a:p>
        </p:txBody>
      </p:sp>
      <p:sp>
        <p:nvSpPr>
          <p:cNvPr id="4" name="Slide Number Placeholder 3">
            <a:extLst>
              <a:ext uri="{FF2B5EF4-FFF2-40B4-BE49-F238E27FC236}">
                <a16:creationId xmlns:a16="http://schemas.microsoft.com/office/drawing/2014/main" id="{92598FA6-91BF-40C7-A651-EE6968EEEB17}"/>
              </a:ext>
            </a:extLst>
          </p:cNvPr>
          <p:cNvSpPr>
            <a:spLocks noGrp="1"/>
          </p:cNvSpPr>
          <p:nvPr>
            <p:ph type="sldNum" sz="quarter" idx="12"/>
          </p:nvPr>
        </p:nvSpPr>
        <p:spPr/>
        <p:txBody>
          <a:bodyPr/>
          <a:lstStyle/>
          <a:p>
            <a:fld id="{FE2CFF1E-AA13-4669-84B1-92D2789C75FC}" type="slidenum">
              <a:rPr lang="en-US" smtClean="0"/>
              <a:t>43</a:t>
            </a:fld>
            <a:endParaRPr lang="en-US" dirty="0"/>
          </a:p>
        </p:txBody>
      </p:sp>
    </p:spTree>
    <p:extLst>
      <p:ext uri="{BB962C8B-B14F-4D97-AF65-F5344CB8AC3E}">
        <p14:creationId xmlns:p14="http://schemas.microsoft.com/office/powerpoint/2010/main" val="41107301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5A908216-C1B7-47C5-A159-CFA9462E6532}"/>
              </a:ext>
            </a:extLst>
          </p:cNvPr>
          <p:cNvCxnSpPr>
            <a:cxnSpLocks/>
          </p:cNvCxnSpPr>
          <p:nvPr/>
        </p:nvCxnSpPr>
        <p:spPr>
          <a:xfrm>
            <a:off x="6096000" y="0"/>
            <a:ext cx="0" cy="6858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E7C5AEC-2386-4293-BE63-CAFD76B87C9D}"/>
              </a:ext>
            </a:extLst>
          </p:cNvPr>
          <p:cNvSpPr txBox="1"/>
          <p:nvPr/>
        </p:nvSpPr>
        <p:spPr>
          <a:xfrm>
            <a:off x="463640" y="0"/>
            <a:ext cx="4932608"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Less than 12,000 cfs</a:t>
            </a:r>
            <a:endParaRPr lang="en-US" sz="3200" b="1" baseline="30000" dirty="0">
              <a:effectLst>
                <a:outerShdw blurRad="38100" dist="38100" dir="2700000" algn="tl">
                  <a:srgbClr val="000000">
                    <a:alpha val="43137"/>
                  </a:srgbClr>
                </a:outerShdw>
              </a:effectLst>
              <a:latin typeface="Lato" panose="020F0502020204030203" pitchFamily="34" charset="0"/>
            </a:endParaRPr>
          </a:p>
        </p:txBody>
      </p:sp>
      <p:sp>
        <p:nvSpPr>
          <p:cNvPr id="7" name="TextBox 6">
            <a:extLst>
              <a:ext uri="{FF2B5EF4-FFF2-40B4-BE49-F238E27FC236}">
                <a16:creationId xmlns:a16="http://schemas.microsoft.com/office/drawing/2014/main" id="{26F3118A-2849-41FB-B1A7-ED26DC8A63E3}"/>
              </a:ext>
            </a:extLst>
          </p:cNvPr>
          <p:cNvSpPr txBox="1"/>
          <p:nvPr/>
        </p:nvSpPr>
        <p:spPr>
          <a:xfrm>
            <a:off x="6795754" y="0"/>
            <a:ext cx="4932608" cy="584775"/>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Greater than 12,000 cfs</a:t>
            </a:r>
            <a:endParaRPr lang="en-US" sz="3200" b="1" baseline="30000" dirty="0">
              <a:effectLst>
                <a:outerShdw blurRad="38100" dist="38100" dir="2700000" algn="tl">
                  <a:srgbClr val="000000">
                    <a:alpha val="43137"/>
                  </a:srgbClr>
                </a:outerShdw>
              </a:effectLst>
              <a:latin typeface="Lato" panose="020F0502020204030203" pitchFamily="34" charset="0"/>
            </a:endParaRPr>
          </a:p>
        </p:txBody>
      </p:sp>
      <p:sp>
        <p:nvSpPr>
          <p:cNvPr id="8" name="Oval 7">
            <a:extLst>
              <a:ext uri="{FF2B5EF4-FFF2-40B4-BE49-F238E27FC236}">
                <a16:creationId xmlns:a16="http://schemas.microsoft.com/office/drawing/2014/main" id="{9210A0AE-36EE-464D-ACFE-24A3E7BEBDA7}"/>
              </a:ext>
            </a:extLst>
          </p:cNvPr>
          <p:cNvSpPr/>
          <p:nvPr/>
        </p:nvSpPr>
        <p:spPr>
          <a:xfrm>
            <a:off x="463640" y="1048751"/>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DE315A4-AC45-47E4-B9B8-B7817E0C4BDF}"/>
              </a:ext>
            </a:extLst>
          </p:cNvPr>
          <p:cNvSpPr/>
          <p:nvPr/>
        </p:nvSpPr>
        <p:spPr>
          <a:xfrm>
            <a:off x="428758" y="236595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FE0FECD-080D-4D5A-9323-ED73549BF23B}"/>
              </a:ext>
            </a:extLst>
          </p:cNvPr>
          <p:cNvSpPr/>
          <p:nvPr/>
        </p:nvSpPr>
        <p:spPr>
          <a:xfrm>
            <a:off x="2610385" y="1026378"/>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460DCB4-4AB3-46C3-800A-D64D9973909C}"/>
              </a:ext>
            </a:extLst>
          </p:cNvPr>
          <p:cNvSpPr/>
          <p:nvPr/>
        </p:nvSpPr>
        <p:spPr>
          <a:xfrm>
            <a:off x="634819" y="37032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B671EBE-0A3C-4B8C-A47B-6BD19D27C6D1}"/>
              </a:ext>
            </a:extLst>
          </p:cNvPr>
          <p:cNvSpPr/>
          <p:nvPr/>
        </p:nvSpPr>
        <p:spPr>
          <a:xfrm>
            <a:off x="4290272" y="1889973"/>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0E316CD-7BDB-4756-AFB2-84396D404DB0}"/>
              </a:ext>
            </a:extLst>
          </p:cNvPr>
          <p:cNvSpPr/>
          <p:nvPr/>
        </p:nvSpPr>
        <p:spPr>
          <a:xfrm>
            <a:off x="2740109" y="211370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EC2F425-5568-424E-938A-BF31AD6DA5FB}"/>
              </a:ext>
            </a:extLst>
          </p:cNvPr>
          <p:cNvSpPr/>
          <p:nvPr/>
        </p:nvSpPr>
        <p:spPr>
          <a:xfrm>
            <a:off x="4339625" y="3195171"/>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0170AE2D-665B-435D-8CCD-A24F3755E3AC}"/>
              </a:ext>
            </a:extLst>
          </p:cNvPr>
          <p:cNvSpPr/>
          <p:nvPr/>
        </p:nvSpPr>
        <p:spPr>
          <a:xfrm>
            <a:off x="1129429" y="455757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F94C742-B8D3-4773-B559-42CCAC4AC339}"/>
              </a:ext>
            </a:extLst>
          </p:cNvPr>
          <p:cNvSpPr/>
          <p:nvPr/>
        </p:nvSpPr>
        <p:spPr>
          <a:xfrm>
            <a:off x="1570149" y="168307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EC1A163-6656-402F-BA46-9CDDD4153226}"/>
              </a:ext>
            </a:extLst>
          </p:cNvPr>
          <p:cNvSpPr/>
          <p:nvPr/>
        </p:nvSpPr>
        <p:spPr>
          <a:xfrm rot="21354224">
            <a:off x="2132194" y="510684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650B340-F129-4841-84F2-9CF809A0E4BF}"/>
              </a:ext>
            </a:extLst>
          </p:cNvPr>
          <p:cNvSpPr/>
          <p:nvPr/>
        </p:nvSpPr>
        <p:spPr>
          <a:xfrm>
            <a:off x="723361" y="56082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6BDE19EC-F67B-4A12-8CF8-55D342B033B8}"/>
              </a:ext>
            </a:extLst>
          </p:cNvPr>
          <p:cNvSpPr/>
          <p:nvPr/>
        </p:nvSpPr>
        <p:spPr>
          <a:xfrm>
            <a:off x="3362458" y="6124043"/>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3D03546B-F2BC-4D48-BA61-9E291E63AAAA}"/>
              </a:ext>
            </a:extLst>
          </p:cNvPr>
          <p:cNvSpPr/>
          <p:nvPr/>
        </p:nvSpPr>
        <p:spPr>
          <a:xfrm>
            <a:off x="1272059" y="3020094"/>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450598D-AA0B-4264-B885-BBF9650F5089}"/>
              </a:ext>
            </a:extLst>
          </p:cNvPr>
          <p:cNvSpPr/>
          <p:nvPr/>
        </p:nvSpPr>
        <p:spPr>
          <a:xfrm>
            <a:off x="112010" y="46938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E4158D0-F911-4EC6-B05B-FAB7E13B70CE}"/>
              </a:ext>
            </a:extLst>
          </p:cNvPr>
          <p:cNvSpPr/>
          <p:nvPr/>
        </p:nvSpPr>
        <p:spPr>
          <a:xfrm>
            <a:off x="3562893" y="2571014"/>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A6207E4-0B08-4008-9575-CADA7EDD79B8}"/>
              </a:ext>
            </a:extLst>
          </p:cNvPr>
          <p:cNvSpPr/>
          <p:nvPr/>
        </p:nvSpPr>
        <p:spPr>
          <a:xfrm>
            <a:off x="5173809" y="392698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05C2B742-8B62-412F-BA68-2C9036111326}"/>
              </a:ext>
            </a:extLst>
          </p:cNvPr>
          <p:cNvSpPr/>
          <p:nvPr/>
        </p:nvSpPr>
        <p:spPr>
          <a:xfrm>
            <a:off x="2413713" y="3117464"/>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E9E7025-2FE7-42BC-B407-79B68CC2716C}"/>
              </a:ext>
            </a:extLst>
          </p:cNvPr>
          <p:cNvSpPr/>
          <p:nvPr/>
        </p:nvSpPr>
        <p:spPr>
          <a:xfrm>
            <a:off x="2397209" y="421467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6C1DB70-5698-4251-920D-BF402F8D5571}"/>
              </a:ext>
            </a:extLst>
          </p:cNvPr>
          <p:cNvSpPr/>
          <p:nvPr/>
        </p:nvSpPr>
        <p:spPr>
          <a:xfrm>
            <a:off x="3404729" y="521304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5FAFC40E-A30B-4522-B6B5-B86E414888DB}"/>
              </a:ext>
            </a:extLst>
          </p:cNvPr>
          <p:cNvSpPr/>
          <p:nvPr/>
        </p:nvSpPr>
        <p:spPr>
          <a:xfrm>
            <a:off x="3487091" y="3867660"/>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5F4E5CB-DD31-4D3D-89C4-F3335E2E5434}"/>
              </a:ext>
            </a:extLst>
          </p:cNvPr>
          <p:cNvSpPr/>
          <p:nvPr/>
        </p:nvSpPr>
        <p:spPr>
          <a:xfrm>
            <a:off x="4316832" y="450036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57D4454-0737-4562-B1FA-14257A97914C}"/>
              </a:ext>
            </a:extLst>
          </p:cNvPr>
          <p:cNvSpPr/>
          <p:nvPr/>
        </p:nvSpPr>
        <p:spPr>
          <a:xfrm>
            <a:off x="4331324" y="56082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D8A8F984-303F-415A-A04E-DD1F7EC766ED}"/>
              </a:ext>
            </a:extLst>
          </p:cNvPr>
          <p:cNvSpPr/>
          <p:nvPr/>
        </p:nvSpPr>
        <p:spPr>
          <a:xfrm>
            <a:off x="1975293" y="606487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964A66F-659F-429E-B810-47D9DB02D886}"/>
              </a:ext>
            </a:extLst>
          </p:cNvPr>
          <p:cNvSpPr/>
          <p:nvPr/>
        </p:nvSpPr>
        <p:spPr>
          <a:xfrm>
            <a:off x="6741018" y="10743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34EA46FC-76D0-4824-BD38-56AA527D65D9}"/>
              </a:ext>
            </a:extLst>
          </p:cNvPr>
          <p:cNvSpPr/>
          <p:nvPr/>
        </p:nvSpPr>
        <p:spPr>
          <a:xfrm>
            <a:off x="4102458" y="87844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29AC53BE-164A-4209-ABC5-2FF4BBDE620D}"/>
              </a:ext>
            </a:extLst>
          </p:cNvPr>
          <p:cNvSpPr/>
          <p:nvPr/>
        </p:nvSpPr>
        <p:spPr>
          <a:xfrm>
            <a:off x="5201713" y="2586038"/>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09707BA8-E378-433B-9DB3-B002EDEBC2D2}"/>
              </a:ext>
            </a:extLst>
          </p:cNvPr>
          <p:cNvSpPr/>
          <p:nvPr/>
        </p:nvSpPr>
        <p:spPr>
          <a:xfrm>
            <a:off x="5250827" y="5208170"/>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80DC372D-4C35-4353-A6A3-DC6ED67FBF1D}"/>
              </a:ext>
            </a:extLst>
          </p:cNvPr>
          <p:cNvSpPr/>
          <p:nvPr/>
        </p:nvSpPr>
        <p:spPr>
          <a:xfrm>
            <a:off x="8531466" y="209556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151C2141-6509-4387-86D1-BD473ABD3748}"/>
              </a:ext>
            </a:extLst>
          </p:cNvPr>
          <p:cNvSpPr/>
          <p:nvPr/>
        </p:nvSpPr>
        <p:spPr>
          <a:xfrm>
            <a:off x="6693793" y="324118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E124FF76-A633-4996-B263-595A2E4FE5AA}"/>
              </a:ext>
            </a:extLst>
          </p:cNvPr>
          <p:cNvSpPr/>
          <p:nvPr/>
        </p:nvSpPr>
        <p:spPr>
          <a:xfrm>
            <a:off x="9382264" y="529375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C0B06256-F9D1-49EA-A283-8936F71D7EA5}"/>
              </a:ext>
            </a:extLst>
          </p:cNvPr>
          <p:cNvSpPr/>
          <p:nvPr/>
        </p:nvSpPr>
        <p:spPr>
          <a:xfrm>
            <a:off x="7101091" y="525565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623A5A22-A4BC-4164-9F16-2E4509A56657}"/>
              </a:ext>
            </a:extLst>
          </p:cNvPr>
          <p:cNvSpPr/>
          <p:nvPr/>
        </p:nvSpPr>
        <p:spPr>
          <a:xfrm>
            <a:off x="9635276" y="381006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90AB8FD7-43B1-4A53-8201-31E49375B83B}"/>
              </a:ext>
            </a:extLst>
          </p:cNvPr>
          <p:cNvSpPr/>
          <p:nvPr/>
        </p:nvSpPr>
        <p:spPr>
          <a:xfrm>
            <a:off x="9725164" y="1221345"/>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F3345DBE-49CF-49E8-A65F-041466FFA304}"/>
              </a:ext>
            </a:extLst>
          </p:cNvPr>
          <p:cNvSpPr/>
          <p:nvPr/>
        </p:nvSpPr>
        <p:spPr>
          <a:xfrm>
            <a:off x="8092499" y="4152034"/>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CAAB00EB-C62C-4AC3-B3A6-6C3856B86E78}"/>
              </a:ext>
            </a:extLst>
          </p:cNvPr>
          <p:cNvSpPr/>
          <p:nvPr/>
        </p:nvSpPr>
        <p:spPr>
          <a:xfrm>
            <a:off x="10413923" y="2438469"/>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FE587143-243B-4EA0-9180-4223AAC0C267}"/>
              </a:ext>
            </a:extLst>
          </p:cNvPr>
          <p:cNvSpPr/>
          <p:nvPr/>
        </p:nvSpPr>
        <p:spPr>
          <a:xfrm>
            <a:off x="10936313" y="5036712"/>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16256CA-6875-445B-8F95-9ACF0E6A5F4C}"/>
              </a:ext>
            </a:extLst>
          </p:cNvPr>
          <p:cNvSpPr/>
          <p:nvPr/>
        </p:nvSpPr>
        <p:spPr>
          <a:xfrm>
            <a:off x="7130356" y="2124943"/>
            <a:ext cx="685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67F3D916-7042-45ED-AC6D-F1B2F1D921FE}"/>
              </a:ext>
            </a:extLst>
          </p:cNvPr>
          <p:cNvSpPr txBox="1"/>
          <p:nvPr/>
        </p:nvSpPr>
        <p:spPr>
          <a:xfrm>
            <a:off x="1719739" y="2695268"/>
            <a:ext cx="2462817" cy="2215991"/>
          </a:xfrm>
          <a:prstGeom prst="rect">
            <a:avLst/>
          </a:prstGeom>
          <a:noFill/>
        </p:spPr>
        <p:txBody>
          <a:bodyPr wrap="square" rtlCol="0">
            <a:spAutoFit/>
          </a:bodyPr>
          <a:lstStyle/>
          <a:p>
            <a:pPr algn="ctr"/>
            <a:r>
              <a:rPr lang="en-US" sz="13800" b="1" dirty="0">
                <a:effectLst>
                  <a:outerShdw blurRad="38100" dist="38100" dir="2700000" algn="tl">
                    <a:srgbClr val="000000">
                      <a:alpha val="43137"/>
                    </a:srgbClr>
                  </a:outerShdw>
                </a:effectLst>
                <a:latin typeface="Lato" panose="020F0502020204030203" pitchFamily="34" charset="0"/>
              </a:rPr>
              <a:t>25</a:t>
            </a:r>
          </a:p>
        </p:txBody>
      </p:sp>
      <p:sp>
        <p:nvSpPr>
          <p:cNvPr id="46" name="TextBox 45">
            <a:extLst>
              <a:ext uri="{FF2B5EF4-FFF2-40B4-BE49-F238E27FC236}">
                <a16:creationId xmlns:a16="http://schemas.microsoft.com/office/drawing/2014/main" id="{0B7BBC14-7524-4F87-B57A-16F2D0A43B74}"/>
              </a:ext>
            </a:extLst>
          </p:cNvPr>
          <p:cNvSpPr txBox="1"/>
          <p:nvPr/>
        </p:nvSpPr>
        <p:spPr>
          <a:xfrm>
            <a:off x="8030649" y="2695268"/>
            <a:ext cx="2462817" cy="2215991"/>
          </a:xfrm>
          <a:prstGeom prst="rect">
            <a:avLst/>
          </a:prstGeom>
          <a:noFill/>
        </p:spPr>
        <p:txBody>
          <a:bodyPr wrap="square" rtlCol="0">
            <a:spAutoFit/>
          </a:bodyPr>
          <a:lstStyle/>
          <a:p>
            <a:pPr algn="ctr"/>
            <a:r>
              <a:rPr lang="en-US" sz="13800" b="1" dirty="0">
                <a:effectLst>
                  <a:outerShdw blurRad="38100" dist="38100" dir="2700000" algn="tl">
                    <a:srgbClr val="000000">
                      <a:alpha val="43137"/>
                    </a:srgbClr>
                  </a:outerShdw>
                </a:effectLst>
                <a:latin typeface="Lato" panose="020F0502020204030203" pitchFamily="34" charset="0"/>
              </a:rPr>
              <a:t>10</a:t>
            </a:r>
          </a:p>
        </p:txBody>
      </p:sp>
      <p:sp>
        <p:nvSpPr>
          <p:cNvPr id="2" name="Slide Number Placeholder 1">
            <a:extLst>
              <a:ext uri="{FF2B5EF4-FFF2-40B4-BE49-F238E27FC236}">
                <a16:creationId xmlns:a16="http://schemas.microsoft.com/office/drawing/2014/main" id="{B3100E30-FC48-41E7-959F-E89DFF897BD7}"/>
              </a:ext>
            </a:extLst>
          </p:cNvPr>
          <p:cNvSpPr>
            <a:spLocks noGrp="1"/>
          </p:cNvSpPr>
          <p:nvPr>
            <p:ph type="sldNum" sz="quarter" idx="12"/>
          </p:nvPr>
        </p:nvSpPr>
        <p:spPr/>
        <p:txBody>
          <a:bodyPr/>
          <a:lstStyle/>
          <a:p>
            <a:fld id="{FE2CFF1E-AA13-4669-84B1-92D2789C75FC}" type="slidenum">
              <a:rPr lang="en-US" smtClean="0"/>
              <a:t>44</a:t>
            </a:fld>
            <a:endParaRPr lang="en-US" dirty="0"/>
          </a:p>
        </p:txBody>
      </p:sp>
    </p:spTree>
    <p:extLst>
      <p:ext uri="{BB962C8B-B14F-4D97-AF65-F5344CB8AC3E}">
        <p14:creationId xmlns:p14="http://schemas.microsoft.com/office/powerpoint/2010/main" val="132861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09F0D-2C79-4D37-93AA-13D323E5BADF}"/>
              </a:ext>
            </a:extLst>
          </p:cNvPr>
          <p:cNvSpPr>
            <a:spLocks noGrp="1"/>
          </p:cNvSpPr>
          <p:nvPr>
            <p:ph type="title"/>
          </p:nvPr>
        </p:nvSpPr>
        <p:spPr/>
        <p:txBody>
          <a:bodyPr/>
          <a:lstStyle/>
          <a:p>
            <a:r>
              <a:rPr lang="en-US" dirty="0"/>
              <a:t>Assumptions</a:t>
            </a:r>
          </a:p>
        </p:txBody>
      </p:sp>
      <p:sp>
        <p:nvSpPr>
          <p:cNvPr id="5" name="Content Placeholder 4">
            <a:extLst>
              <a:ext uri="{FF2B5EF4-FFF2-40B4-BE49-F238E27FC236}">
                <a16:creationId xmlns:a16="http://schemas.microsoft.com/office/drawing/2014/main" id="{3732F883-BB3F-4BC8-9C2E-85041FE725CA}"/>
              </a:ext>
            </a:extLst>
          </p:cNvPr>
          <p:cNvSpPr>
            <a:spLocks noGrp="1"/>
          </p:cNvSpPr>
          <p:nvPr>
            <p:ph idx="1"/>
          </p:nvPr>
        </p:nvSpPr>
        <p:spPr/>
        <p:txBody>
          <a:bodyPr>
            <a:normAutofit/>
          </a:bodyPr>
          <a:lstStyle/>
          <a:p>
            <a:r>
              <a:rPr lang="en-US" sz="3200" dirty="0"/>
              <a:t>Sample is representative</a:t>
            </a:r>
          </a:p>
          <a:p>
            <a:r>
              <a:rPr lang="en-US" sz="3200" dirty="0"/>
              <a:t>Observations are </a:t>
            </a:r>
            <a:r>
              <a:rPr lang="en-US" sz="3200" dirty="0" err="1"/>
              <a:t>IID</a:t>
            </a:r>
            <a:endParaRPr lang="en-US" sz="3200" dirty="0"/>
          </a:p>
          <a:p>
            <a:pPr lvl="1"/>
            <a:r>
              <a:rPr lang="en-US" sz="2800" dirty="0"/>
              <a:t>Independent</a:t>
            </a:r>
          </a:p>
          <a:p>
            <a:pPr lvl="1"/>
            <a:r>
              <a:rPr lang="en-US" sz="2800" dirty="0"/>
              <a:t>Identically-Distributed</a:t>
            </a:r>
          </a:p>
        </p:txBody>
      </p:sp>
      <p:sp>
        <p:nvSpPr>
          <p:cNvPr id="2" name="Oval 1">
            <a:extLst>
              <a:ext uri="{FF2B5EF4-FFF2-40B4-BE49-F238E27FC236}">
                <a16:creationId xmlns:a16="http://schemas.microsoft.com/office/drawing/2014/main" id="{02FC3F2A-AC79-4201-8341-B47098B36896}"/>
              </a:ext>
            </a:extLst>
          </p:cNvPr>
          <p:cNvSpPr/>
          <p:nvPr/>
        </p:nvSpPr>
        <p:spPr>
          <a:xfrm>
            <a:off x="7089913" y="1152938"/>
            <a:ext cx="3657600" cy="3657600"/>
          </a:xfrm>
          <a:prstGeom prst="ellipse">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6600" b="1" dirty="0">
                <a:solidFill>
                  <a:schemeClr val="accent1"/>
                </a:solidFill>
                <a:effectLst>
                  <a:outerShdw blurRad="38100" dist="38100" dir="2700000" algn="tl">
                    <a:srgbClr val="000000">
                      <a:alpha val="43137"/>
                    </a:srgbClr>
                  </a:outerShdw>
                </a:effectLst>
                <a:latin typeface="Lato" panose="020F0502020204030203" pitchFamily="34" charset="0"/>
              </a:rPr>
              <a:t>Ω</a:t>
            </a:r>
            <a:endParaRPr lang="en-US" sz="6600" b="1" dirty="0">
              <a:solidFill>
                <a:schemeClr val="accent1"/>
              </a:solidFill>
              <a:effectLst>
                <a:outerShdw blurRad="38100" dist="38100" dir="2700000" algn="tl">
                  <a:srgbClr val="000000">
                    <a:alpha val="43137"/>
                  </a:srgbClr>
                </a:outerShdw>
              </a:effectLst>
              <a:latin typeface="Lato" panose="020F0502020204030203" pitchFamily="34" charset="0"/>
            </a:endParaRPr>
          </a:p>
        </p:txBody>
      </p:sp>
      <p:sp>
        <p:nvSpPr>
          <p:cNvPr id="3" name="Oval 2">
            <a:extLst>
              <a:ext uri="{FF2B5EF4-FFF2-40B4-BE49-F238E27FC236}">
                <a16:creationId xmlns:a16="http://schemas.microsoft.com/office/drawing/2014/main" id="{2FCF2B26-463E-4261-9CD2-D7DCB8A9CE67}"/>
              </a:ext>
            </a:extLst>
          </p:cNvPr>
          <p:cNvSpPr/>
          <p:nvPr/>
        </p:nvSpPr>
        <p:spPr>
          <a:xfrm>
            <a:off x="8587409" y="2001077"/>
            <a:ext cx="1371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S</a:t>
            </a:r>
          </a:p>
        </p:txBody>
      </p:sp>
      <p:sp>
        <p:nvSpPr>
          <p:cNvPr id="6" name="Slide Number Placeholder 5">
            <a:extLst>
              <a:ext uri="{FF2B5EF4-FFF2-40B4-BE49-F238E27FC236}">
                <a16:creationId xmlns:a16="http://schemas.microsoft.com/office/drawing/2014/main" id="{DADEA792-E93F-49BA-8DC2-84A1510F5FA0}"/>
              </a:ext>
            </a:extLst>
          </p:cNvPr>
          <p:cNvSpPr>
            <a:spLocks noGrp="1"/>
          </p:cNvSpPr>
          <p:nvPr>
            <p:ph type="sldNum" sz="quarter" idx="12"/>
          </p:nvPr>
        </p:nvSpPr>
        <p:spPr/>
        <p:txBody>
          <a:bodyPr/>
          <a:lstStyle/>
          <a:p>
            <a:fld id="{FE2CFF1E-AA13-4669-84B1-92D2789C75FC}" type="slidenum">
              <a:rPr lang="en-US" smtClean="0"/>
              <a:t>45</a:t>
            </a:fld>
            <a:endParaRPr lang="en-US" dirty="0"/>
          </a:p>
        </p:txBody>
      </p:sp>
    </p:spTree>
    <p:extLst>
      <p:ext uri="{BB962C8B-B14F-4D97-AF65-F5344CB8AC3E}">
        <p14:creationId xmlns:p14="http://schemas.microsoft.com/office/powerpoint/2010/main" val="8034159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24E7D-08E3-4EEE-A258-59B15AC3ECC3}"/>
              </a:ext>
            </a:extLst>
          </p:cNvPr>
          <p:cNvSpPr>
            <a:spLocks noGrp="1"/>
          </p:cNvSpPr>
          <p:nvPr>
            <p:ph type="title"/>
          </p:nvPr>
        </p:nvSpPr>
        <p:spPr/>
        <p:txBody>
          <a:bodyPr/>
          <a:lstStyle/>
          <a:p>
            <a:r>
              <a:rPr lang="en-US" dirty="0"/>
              <a:t>Estimating Probability from Data</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3EA75D6-A6EE-4755-ADF6-E420FD79A1FF}"/>
                  </a:ext>
                </a:extLst>
              </p:cNvPr>
              <p:cNvSpPr>
                <a:spLocks noGrp="1"/>
              </p:cNvSpPr>
              <p:nvPr>
                <p:ph idx="1"/>
              </p:nvPr>
            </p:nvSpPr>
            <p:spPr/>
            <p:txBody>
              <a:bodyPr/>
              <a:lstStyle/>
              <a:p>
                <a:r>
                  <a:rPr lang="en-US" dirty="0"/>
                  <a:t>Long-run probability</a:t>
                </a:r>
              </a:p>
              <a:p>
                <a:pPr lvl="1"/>
                <a14:m>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𝐴</m:t>
                        </m:r>
                      </m:e>
                    </m:d>
                    <m:r>
                      <a:rPr lang="en-US" sz="2800" b="0" i="1" smtClean="0">
                        <a:latin typeface="Cambria Math" panose="02040503050406030204" pitchFamily="18" charset="0"/>
                      </a:rPr>
                      <m:t>=</m:t>
                    </m:r>
                    <m:func>
                      <m:funcPr>
                        <m:ctrlPr>
                          <a:rPr lang="en-US" sz="2800" b="0" i="1" smtClean="0">
                            <a:latin typeface="Cambria Math" panose="02040503050406030204" pitchFamily="18" charset="0"/>
                          </a:rPr>
                        </m:ctrlPr>
                      </m:funcPr>
                      <m:fName>
                        <m:limLow>
                          <m:limLowPr>
                            <m:ctrlPr>
                              <a:rPr lang="en-US" sz="2800" b="0" i="1" smtClean="0">
                                <a:latin typeface="Cambria Math" panose="02040503050406030204" pitchFamily="18" charset="0"/>
                              </a:rPr>
                            </m:ctrlPr>
                          </m:limLowPr>
                          <m:e>
                            <m:r>
                              <m:rPr>
                                <m:sty m:val="p"/>
                              </m:rPr>
                              <a:rPr lang="en-US" sz="2800" b="0" i="0" smtClean="0">
                                <a:latin typeface="Cambria Math" panose="02040503050406030204" pitchFamily="18" charset="0"/>
                              </a:rPr>
                              <m:t>lim</m:t>
                            </m:r>
                          </m:e>
                          <m:lim>
                            <m:r>
                              <a:rPr lang="en-US" sz="2800" b="0" i="1" smtClean="0">
                                <a:latin typeface="Cambria Math" panose="02040503050406030204" pitchFamily="18" charset="0"/>
                              </a:rPr>
                              <m:t>𝑛</m:t>
                            </m:r>
                            <m:r>
                              <a:rPr lang="en-US" sz="2800" b="0" i="1" smtClean="0">
                                <a:latin typeface="Cambria Math" panose="02040503050406030204" pitchFamily="18" charset="0"/>
                                <a:ea typeface="Cambria Math" panose="02040503050406030204" pitchFamily="18" charset="0"/>
                              </a:rPr>
                              <m:t>→∞</m:t>
                            </m:r>
                          </m:lim>
                        </m:limLow>
                      </m:fName>
                      <m:e>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b="0" i="1" smtClean="0">
                                    <a:latin typeface="Cambria Math" panose="02040503050406030204" pitchFamily="18" charset="0"/>
                                  </a:rPr>
                                  <m:t>#</m:t>
                                </m:r>
                              </m:e>
                              <m:sub>
                                <m:r>
                                  <a:rPr lang="en-US" sz="2800" b="0" i="1" smtClean="0">
                                    <a:latin typeface="Cambria Math" panose="02040503050406030204" pitchFamily="18" charset="0"/>
                                  </a:rPr>
                                  <m:t>𝐴</m:t>
                                </m:r>
                              </m:sub>
                            </m:sSub>
                          </m:num>
                          <m:den>
                            <m:r>
                              <a:rPr lang="en-US" sz="2800" b="0" i="1" smtClean="0">
                                <a:latin typeface="Cambria Math" panose="02040503050406030204" pitchFamily="18" charset="0"/>
                              </a:rPr>
                              <m:t>𝑛</m:t>
                            </m:r>
                          </m:den>
                        </m:f>
                      </m:e>
                    </m:func>
                  </m:oMath>
                </a14:m>
                <a:endParaRPr lang="en-US" dirty="0"/>
              </a:p>
              <a:p>
                <a:pPr lvl="1"/>
                <a:r>
                  <a:rPr lang="en-US" i="1" dirty="0"/>
                  <a:t>n</a:t>
                </a:r>
                <a:r>
                  <a:rPr lang="en-US" dirty="0"/>
                  <a:t> &lt; </a:t>
                </a:r>
                <a:r>
                  <a:rPr lang="en-US" i="1" dirty="0"/>
                  <a:t>∞</a:t>
                </a:r>
                <a:r>
                  <a:rPr lang="en-US" dirty="0"/>
                  <a:t>    relative frequency</a:t>
                </a:r>
              </a:p>
              <a:p>
                <a:pPr lvl="1"/>
                <a:r>
                  <a:rPr lang="en-US" dirty="0"/>
                  <a:t>Relative frequency makes an inference</a:t>
                </a:r>
              </a:p>
              <a:p>
                <a:r>
                  <a:rPr lang="en-US" dirty="0"/>
                  <a:t>What about a continuum of values?</a:t>
                </a:r>
              </a:p>
            </p:txBody>
          </p:sp>
        </mc:Choice>
        <mc:Fallback xmlns="">
          <p:sp>
            <p:nvSpPr>
              <p:cNvPr id="3" name="Content Placeholder 2">
                <a:extLst>
                  <a:ext uri="{FF2B5EF4-FFF2-40B4-BE49-F238E27FC236}">
                    <a16:creationId xmlns:a16="http://schemas.microsoft.com/office/drawing/2014/main" id="{93EA75D6-A6EE-4755-ADF6-E420FD79A1FF}"/>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6" name="Picture 5" descr="A close up of a logo&#10;&#10;Description automatically generated">
            <a:extLst>
              <a:ext uri="{FF2B5EF4-FFF2-40B4-BE49-F238E27FC236}">
                <a16:creationId xmlns:a16="http://schemas.microsoft.com/office/drawing/2014/main" id="{E32CE092-569F-4A9B-AE50-1113DE187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5429" y="4111625"/>
            <a:ext cx="2371725" cy="2381250"/>
          </a:xfrm>
          <a:prstGeom prst="rect">
            <a:avLst/>
          </a:prstGeom>
        </p:spPr>
      </p:pic>
      <p:sp>
        <p:nvSpPr>
          <p:cNvPr id="4" name="Slide Number Placeholder 3">
            <a:extLst>
              <a:ext uri="{FF2B5EF4-FFF2-40B4-BE49-F238E27FC236}">
                <a16:creationId xmlns:a16="http://schemas.microsoft.com/office/drawing/2014/main" id="{771DC09E-C56C-44F9-8BB9-C3CD3E869785}"/>
              </a:ext>
            </a:extLst>
          </p:cNvPr>
          <p:cNvSpPr>
            <a:spLocks noGrp="1"/>
          </p:cNvSpPr>
          <p:nvPr>
            <p:ph type="sldNum" sz="quarter" idx="12"/>
          </p:nvPr>
        </p:nvSpPr>
        <p:spPr/>
        <p:txBody>
          <a:bodyPr/>
          <a:lstStyle/>
          <a:p>
            <a:fld id="{FE2CFF1E-AA13-4669-84B1-92D2789C75FC}" type="slidenum">
              <a:rPr lang="en-US" smtClean="0"/>
              <a:t>46</a:t>
            </a:fld>
            <a:endParaRPr lang="en-US" dirty="0"/>
          </a:p>
        </p:txBody>
      </p:sp>
    </p:spTree>
    <p:extLst>
      <p:ext uri="{BB962C8B-B14F-4D97-AF65-F5344CB8AC3E}">
        <p14:creationId xmlns:p14="http://schemas.microsoft.com/office/powerpoint/2010/main" val="35478587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E4E1-7704-4373-B0FC-20938583138F}"/>
              </a:ext>
            </a:extLst>
          </p:cNvPr>
          <p:cNvSpPr>
            <a:spLocks noGrp="1"/>
          </p:cNvSpPr>
          <p:nvPr>
            <p:ph type="title"/>
          </p:nvPr>
        </p:nvSpPr>
        <p:spPr/>
        <p:txBody>
          <a:bodyPr/>
          <a:lstStyle/>
          <a:p>
            <a:r>
              <a:rPr lang="en-US" dirty="0"/>
              <a:t>Relative Frequency</a:t>
            </a:r>
          </a:p>
        </p:txBody>
      </p:sp>
      <p:pic>
        <p:nvPicPr>
          <p:cNvPr id="5" name="Picture 4">
            <a:extLst>
              <a:ext uri="{FF2B5EF4-FFF2-40B4-BE49-F238E27FC236}">
                <a16:creationId xmlns:a16="http://schemas.microsoft.com/office/drawing/2014/main" id="{F2256EE1-C060-40AA-9367-7192284E0A01}"/>
              </a:ext>
            </a:extLst>
          </p:cNvPr>
          <p:cNvPicPr>
            <a:picLocks noChangeAspect="1"/>
          </p:cNvPicPr>
          <p:nvPr/>
        </p:nvPicPr>
        <p:blipFill>
          <a:blip r:embed="rId3"/>
          <a:stretch>
            <a:fillRect/>
          </a:stretch>
        </p:blipFill>
        <p:spPr>
          <a:xfrm>
            <a:off x="0" y="1690688"/>
            <a:ext cx="6100721" cy="3666923"/>
          </a:xfrm>
          <a:prstGeom prst="rect">
            <a:avLst/>
          </a:prstGeom>
        </p:spPr>
      </p:pic>
      <p:pic>
        <p:nvPicPr>
          <p:cNvPr id="7" name="Picture 6">
            <a:extLst>
              <a:ext uri="{FF2B5EF4-FFF2-40B4-BE49-F238E27FC236}">
                <a16:creationId xmlns:a16="http://schemas.microsoft.com/office/drawing/2014/main" id="{A1CC470B-80D9-49AC-9507-A7DEC5963D56}"/>
              </a:ext>
            </a:extLst>
          </p:cNvPr>
          <p:cNvPicPr>
            <a:picLocks noChangeAspect="1"/>
          </p:cNvPicPr>
          <p:nvPr/>
        </p:nvPicPr>
        <p:blipFill>
          <a:blip r:embed="rId4"/>
          <a:stretch>
            <a:fillRect/>
          </a:stretch>
        </p:blipFill>
        <p:spPr>
          <a:xfrm>
            <a:off x="6096000" y="1690688"/>
            <a:ext cx="6114247" cy="3666922"/>
          </a:xfrm>
          <a:prstGeom prst="rect">
            <a:avLst/>
          </a:prstGeom>
        </p:spPr>
      </p:pic>
      <p:sp>
        <p:nvSpPr>
          <p:cNvPr id="14" name="Rectangle 13">
            <a:extLst>
              <a:ext uri="{FF2B5EF4-FFF2-40B4-BE49-F238E27FC236}">
                <a16:creationId xmlns:a16="http://schemas.microsoft.com/office/drawing/2014/main" id="{E30774AC-9532-4FE4-A1AC-3C5001604609}"/>
              </a:ext>
            </a:extLst>
          </p:cNvPr>
          <p:cNvSpPr/>
          <p:nvPr/>
        </p:nvSpPr>
        <p:spPr>
          <a:xfrm>
            <a:off x="193183" y="2562896"/>
            <a:ext cx="270456" cy="132652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6984FDC-7D2E-404C-A53A-C72935509A15}"/>
              </a:ext>
            </a:extLst>
          </p:cNvPr>
          <p:cNvSpPr/>
          <p:nvPr/>
        </p:nvSpPr>
        <p:spPr>
          <a:xfrm>
            <a:off x="6293904" y="2472744"/>
            <a:ext cx="265734" cy="154546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AEB928EA-40AF-477C-8DD6-C78491F7EF49}"/>
              </a:ext>
            </a:extLst>
          </p:cNvPr>
          <p:cNvSpPr>
            <a:spLocks noGrp="1"/>
          </p:cNvSpPr>
          <p:nvPr>
            <p:ph type="sldNum" sz="quarter" idx="12"/>
          </p:nvPr>
        </p:nvSpPr>
        <p:spPr/>
        <p:txBody>
          <a:bodyPr/>
          <a:lstStyle/>
          <a:p>
            <a:fld id="{FE2CFF1E-AA13-4669-84B1-92D2789C75FC}" type="slidenum">
              <a:rPr lang="en-US" smtClean="0"/>
              <a:t>47</a:t>
            </a:fld>
            <a:endParaRPr lang="en-US" dirty="0"/>
          </a:p>
        </p:txBody>
      </p:sp>
    </p:spTree>
    <p:extLst>
      <p:ext uri="{BB962C8B-B14F-4D97-AF65-F5344CB8AC3E}">
        <p14:creationId xmlns:p14="http://schemas.microsoft.com/office/powerpoint/2010/main" val="34759948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6B16D-B14D-455A-BC57-0B1C228744A6}"/>
              </a:ext>
            </a:extLst>
          </p:cNvPr>
          <p:cNvSpPr>
            <a:spLocks noGrp="1"/>
          </p:cNvSpPr>
          <p:nvPr>
            <p:ph type="title"/>
          </p:nvPr>
        </p:nvSpPr>
        <p:spPr/>
        <p:txBody>
          <a:bodyPr/>
          <a:lstStyle/>
          <a:p>
            <a:r>
              <a:rPr lang="en-US" dirty="0"/>
              <a:t>What Should We Expect?</a:t>
            </a:r>
          </a:p>
        </p:txBody>
      </p:sp>
      <p:sp>
        <p:nvSpPr>
          <p:cNvPr id="3" name="Content Placeholder 2">
            <a:extLst>
              <a:ext uri="{FF2B5EF4-FFF2-40B4-BE49-F238E27FC236}">
                <a16:creationId xmlns:a16="http://schemas.microsoft.com/office/drawing/2014/main" id="{95D4ACA1-19F6-45BC-8B26-9B7A6EC729CC}"/>
              </a:ext>
            </a:extLst>
          </p:cNvPr>
          <p:cNvSpPr>
            <a:spLocks noGrp="1"/>
          </p:cNvSpPr>
          <p:nvPr>
            <p:ph idx="1"/>
          </p:nvPr>
        </p:nvSpPr>
        <p:spPr/>
        <p:txBody>
          <a:bodyPr/>
          <a:lstStyle/>
          <a:p>
            <a:r>
              <a:rPr lang="en-US" dirty="0"/>
              <a:t>Based on the physics of a fair die, each face = 1/6 = 0.166…</a:t>
            </a:r>
          </a:p>
        </p:txBody>
      </p:sp>
      <p:pic>
        <p:nvPicPr>
          <p:cNvPr id="5" name="Picture 4">
            <a:extLst>
              <a:ext uri="{FF2B5EF4-FFF2-40B4-BE49-F238E27FC236}">
                <a16:creationId xmlns:a16="http://schemas.microsoft.com/office/drawing/2014/main" id="{15A0EB92-8167-4836-969C-AE44BE249B13}"/>
              </a:ext>
            </a:extLst>
          </p:cNvPr>
          <p:cNvPicPr>
            <a:picLocks noChangeAspect="1"/>
          </p:cNvPicPr>
          <p:nvPr/>
        </p:nvPicPr>
        <p:blipFill>
          <a:blip r:embed="rId3"/>
          <a:stretch>
            <a:fillRect/>
          </a:stretch>
        </p:blipFill>
        <p:spPr>
          <a:xfrm>
            <a:off x="2659559" y="2425709"/>
            <a:ext cx="6872881" cy="4121901"/>
          </a:xfrm>
          <a:prstGeom prst="rect">
            <a:avLst/>
          </a:prstGeom>
        </p:spPr>
      </p:pic>
      <p:sp>
        <p:nvSpPr>
          <p:cNvPr id="4" name="Slide Number Placeholder 3">
            <a:extLst>
              <a:ext uri="{FF2B5EF4-FFF2-40B4-BE49-F238E27FC236}">
                <a16:creationId xmlns:a16="http://schemas.microsoft.com/office/drawing/2014/main" id="{F3FAE1D1-D4F5-4E82-9142-98B3D8CBA2DF}"/>
              </a:ext>
            </a:extLst>
          </p:cNvPr>
          <p:cNvSpPr>
            <a:spLocks noGrp="1"/>
          </p:cNvSpPr>
          <p:nvPr>
            <p:ph type="sldNum" sz="quarter" idx="12"/>
          </p:nvPr>
        </p:nvSpPr>
        <p:spPr/>
        <p:txBody>
          <a:bodyPr/>
          <a:lstStyle/>
          <a:p>
            <a:fld id="{FE2CFF1E-AA13-4669-84B1-92D2789C75FC}" type="slidenum">
              <a:rPr lang="en-US" smtClean="0"/>
              <a:t>48</a:t>
            </a:fld>
            <a:endParaRPr lang="en-US" dirty="0"/>
          </a:p>
        </p:txBody>
      </p:sp>
    </p:spTree>
    <p:extLst>
      <p:ext uri="{BB962C8B-B14F-4D97-AF65-F5344CB8AC3E}">
        <p14:creationId xmlns:p14="http://schemas.microsoft.com/office/powerpoint/2010/main" val="4921411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69EDF-5DDA-46B9-9C96-E5EFDB2658C0}"/>
              </a:ext>
            </a:extLst>
          </p:cNvPr>
          <p:cNvSpPr>
            <a:spLocks noGrp="1"/>
          </p:cNvSpPr>
          <p:nvPr>
            <p:ph type="title"/>
          </p:nvPr>
        </p:nvSpPr>
        <p:spPr/>
        <p:txBody>
          <a:bodyPr/>
          <a:lstStyle/>
          <a:p>
            <a:r>
              <a:rPr lang="en-US" dirty="0"/>
              <a:t>Why Does It Vary?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E04450-C468-46B0-8053-46F7FDE50BBD}"/>
                  </a:ext>
                </a:extLst>
              </p:cNvPr>
              <p:cNvSpPr>
                <a:spLocks noGrp="1"/>
              </p:cNvSpPr>
              <p:nvPr>
                <p:ph idx="1"/>
              </p:nvPr>
            </p:nvSpPr>
            <p:spPr/>
            <p:txBody>
              <a:bodyPr/>
              <a:lstStyle/>
              <a:p>
                <a:r>
                  <a:rPr lang="en-US" dirty="0"/>
                  <a:t>Long-run probability</a:t>
                </a:r>
              </a:p>
              <a:p>
                <a:pPr lvl="1"/>
                <a14:m>
                  <m:oMath xmlns:m="http://schemas.openxmlformats.org/officeDocument/2006/math">
                    <m:r>
                      <a:rPr lang="en-US" sz="2800" b="0" i="1" smtClean="0">
                        <a:latin typeface="Cambria Math" panose="02040503050406030204" pitchFamily="18" charset="0"/>
                      </a:rPr>
                      <m:t>𝑝</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𝐴</m:t>
                        </m:r>
                      </m:e>
                    </m:d>
                    <m:r>
                      <a:rPr lang="en-US" sz="2800" b="0" i="1" smtClean="0">
                        <a:latin typeface="Cambria Math" panose="02040503050406030204" pitchFamily="18" charset="0"/>
                      </a:rPr>
                      <m:t>=</m:t>
                    </m:r>
                    <m:func>
                      <m:funcPr>
                        <m:ctrlPr>
                          <a:rPr lang="en-US" sz="2800" b="0" i="1" smtClean="0">
                            <a:latin typeface="Cambria Math" panose="02040503050406030204" pitchFamily="18" charset="0"/>
                          </a:rPr>
                        </m:ctrlPr>
                      </m:funcPr>
                      <m:fName>
                        <m:limLow>
                          <m:limLowPr>
                            <m:ctrlPr>
                              <a:rPr lang="en-US" sz="2800" b="0" i="1" smtClean="0">
                                <a:latin typeface="Cambria Math" panose="02040503050406030204" pitchFamily="18" charset="0"/>
                              </a:rPr>
                            </m:ctrlPr>
                          </m:limLowPr>
                          <m:e>
                            <m:r>
                              <m:rPr>
                                <m:sty m:val="p"/>
                              </m:rPr>
                              <a:rPr lang="en-US" sz="2800" b="0" i="0" smtClean="0">
                                <a:latin typeface="Cambria Math" panose="02040503050406030204" pitchFamily="18" charset="0"/>
                              </a:rPr>
                              <m:t>lim</m:t>
                            </m:r>
                          </m:e>
                          <m:lim>
                            <m:r>
                              <a:rPr lang="en-US" sz="2800" b="0" i="1" smtClean="0">
                                <a:latin typeface="Cambria Math" panose="02040503050406030204" pitchFamily="18" charset="0"/>
                              </a:rPr>
                              <m:t>𝑛</m:t>
                            </m:r>
                            <m:r>
                              <a:rPr lang="en-US" sz="2800" b="0" i="1" smtClean="0">
                                <a:latin typeface="Cambria Math" panose="02040503050406030204" pitchFamily="18" charset="0"/>
                                <a:ea typeface="Cambria Math" panose="02040503050406030204" pitchFamily="18" charset="0"/>
                              </a:rPr>
                              <m:t>→∞</m:t>
                            </m:r>
                          </m:lim>
                        </m:limLow>
                      </m:fName>
                      <m:e>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b="0" i="1" smtClean="0">
                                    <a:latin typeface="Cambria Math" panose="02040503050406030204" pitchFamily="18" charset="0"/>
                                  </a:rPr>
                                  <m:t>#</m:t>
                                </m:r>
                              </m:e>
                              <m:sub>
                                <m:r>
                                  <a:rPr lang="en-US" sz="2800" b="0" i="1" smtClean="0">
                                    <a:latin typeface="Cambria Math" panose="02040503050406030204" pitchFamily="18" charset="0"/>
                                  </a:rPr>
                                  <m:t>𝐴</m:t>
                                </m:r>
                              </m:sub>
                            </m:sSub>
                          </m:num>
                          <m:den>
                            <m:r>
                              <a:rPr lang="en-US" sz="2800" b="0" i="1" smtClean="0">
                                <a:latin typeface="Cambria Math" panose="02040503050406030204" pitchFamily="18" charset="0"/>
                              </a:rPr>
                              <m:t>𝑛</m:t>
                            </m:r>
                          </m:den>
                        </m:f>
                      </m:e>
                    </m:func>
                  </m:oMath>
                </a14:m>
                <a:endParaRPr lang="en-US" dirty="0"/>
              </a:p>
              <a:p>
                <a:r>
                  <a:rPr lang="en-US" dirty="0"/>
                  <a:t>Smaller </a:t>
                </a:r>
                <a:r>
                  <a:rPr lang="en-US" i="1" dirty="0"/>
                  <a:t>n</a:t>
                </a:r>
                <a:r>
                  <a:rPr lang="en-US" dirty="0"/>
                  <a:t>, bigger sample error</a:t>
                </a:r>
              </a:p>
              <a:p>
                <a:r>
                  <a:rPr lang="en-US" dirty="0"/>
                  <a:t>Bigger sample error, less confidence in inference</a:t>
                </a:r>
              </a:p>
            </p:txBody>
          </p:sp>
        </mc:Choice>
        <mc:Fallback xmlns="">
          <p:sp>
            <p:nvSpPr>
              <p:cNvPr id="3" name="Content Placeholder 2">
                <a:extLst>
                  <a:ext uri="{FF2B5EF4-FFF2-40B4-BE49-F238E27FC236}">
                    <a16:creationId xmlns:a16="http://schemas.microsoft.com/office/drawing/2014/main" id="{0BE04450-C468-46B0-8053-46F7FDE50BBD}"/>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02A00A1F-0150-4E20-A28F-99A6E832E20A}"/>
              </a:ext>
            </a:extLst>
          </p:cNvPr>
          <p:cNvSpPr/>
          <p:nvPr/>
        </p:nvSpPr>
        <p:spPr>
          <a:xfrm>
            <a:off x="2743199" y="2729948"/>
            <a:ext cx="728870" cy="25179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48002A6D-E33F-47D4-95D4-4CD28A3F7774}"/>
              </a:ext>
            </a:extLst>
          </p:cNvPr>
          <p:cNvSpPr>
            <a:spLocks noGrp="1"/>
          </p:cNvSpPr>
          <p:nvPr>
            <p:ph type="sldNum" sz="quarter" idx="12"/>
          </p:nvPr>
        </p:nvSpPr>
        <p:spPr/>
        <p:txBody>
          <a:bodyPr/>
          <a:lstStyle/>
          <a:p>
            <a:fld id="{FE2CFF1E-AA13-4669-84B1-92D2789C75FC}" type="slidenum">
              <a:rPr lang="en-US" smtClean="0"/>
              <a:t>49</a:t>
            </a:fld>
            <a:endParaRPr lang="en-US" dirty="0"/>
          </a:p>
        </p:txBody>
      </p:sp>
    </p:spTree>
    <p:extLst>
      <p:ext uri="{BB962C8B-B14F-4D97-AF65-F5344CB8AC3E}">
        <p14:creationId xmlns:p14="http://schemas.microsoft.com/office/powerpoint/2010/main" val="1929044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65385B-5968-4001-91C0-1D7E5D5C57DE}"/>
              </a:ext>
            </a:extLst>
          </p:cNvPr>
          <p:cNvSpPr>
            <a:spLocks noGrp="1"/>
          </p:cNvSpPr>
          <p:nvPr>
            <p:ph type="title"/>
          </p:nvPr>
        </p:nvSpPr>
        <p:spPr/>
        <p:txBody>
          <a:bodyPr/>
          <a:lstStyle/>
          <a:p>
            <a:r>
              <a:rPr lang="en-US" dirty="0"/>
              <a:t>Probability and the Nature of Randomness</a:t>
            </a:r>
          </a:p>
        </p:txBody>
      </p:sp>
      <p:sp>
        <p:nvSpPr>
          <p:cNvPr id="5" name="Text Placeholder 4">
            <a:extLst>
              <a:ext uri="{FF2B5EF4-FFF2-40B4-BE49-F238E27FC236}">
                <a16:creationId xmlns:a16="http://schemas.microsoft.com/office/drawing/2014/main" id="{9B0BFD38-745B-4262-8600-8BF1D70693DF}"/>
              </a:ext>
            </a:extLst>
          </p:cNvPr>
          <p:cNvSpPr>
            <a:spLocks noGrp="1"/>
          </p:cNvSpPr>
          <p:nvPr>
            <p:ph type="body" idx="1"/>
          </p:nvPr>
        </p:nvSpPr>
        <p:spPr/>
        <p:txBody>
          <a:bodyPr/>
          <a:lstStyle/>
          <a:p>
            <a:r>
              <a:rPr lang="en-US" dirty="0"/>
              <a:t>Risk-Based Analysis for Flood Risk Management Studies</a:t>
            </a:r>
          </a:p>
          <a:p>
            <a:r>
              <a:rPr lang="en-US" dirty="0"/>
              <a:t>Gregory S. Karlovits, USACE Hydrologic Engineering Center</a:t>
            </a:r>
          </a:p>
        </p:txBody>
      </p:sp>
      <p:pic>
        <p:nvPicPr>
          <p:cNvPr id="9" name="Picture 8" descr="A close up of a sign&#10;&#10;Description automatically generated">
            <a:extLst>
              <a:ext uri="{FF2B5EF4-FFF2-40B4-BE49-F238E27FC236}">
                <a16:creationId xmlns:a16="http://schemas.microsoft.com/office/drawing/2014/main" id="{2A4811B5-C2C2-4C3C-916F-DDF7FF1E7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0130" y="4425156"/>
            <a:ext cx="1550020" cy="1828800"/>
          </a:xfrm>
          <a:prstGeom prst="rect">
            <a:avLst/>
          </a:prstGeom>
        </p:spPr>
      </p:pic>
      <p:sp>
        <p:nvSpPr>
          <p:cNvPr id="2" name="Slide Number Placeholder 1">
            <a:extLst>
              <a:ext uri="{FF2B5EF4-FFF2-40B4-BE49-F238E27FC236}">
                <a16:creationId xmlns:a16="http://schemas.microsoft.com/office/drawing/2014/main" id="{81E3C345-81C8-48FA-9163-AF93B5BFEEEC}"/>
              </a:ext>
            </a:extLst>
          </p:cNvPr>
          <p:cNvSpPr>
            <a:spLocks noGrp="1"/>
          </p:cNvSpPr>
          <p:nvPr>
            <p:ph type="sldNum" sz="quarter" idx="12"/>
          </p:nvPr>
        </p:nvSpPr>
        <p:spPr/>
        <p:txBody>
          <a:bodyPr/>
          <a:lstStyle/>
          <a:p>
            <a:fld id="{FE2CFF1E-AA13-4669-84B1-92D2789C75FC}" type="slidenum">
              <a:rPr lang="en-US" smtClean="0"/>
              <a:t>5</a:t>
            </a:fld>
            <a:endParaRPr lang="en-US" dirty="0"/>
          </a:p>
        </p:txBody>
      </p:sp>
    </p:spTree>
    <p:extLst>
      <p:ext uri="{BB962C8B-B14F-4D97-AF65-F5344CB8AC3E}">
        <p14:creationId xmlns:p14="http://schemas.microsoft.com/office/powerpoint/2010/main" val="14580694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E4E1-7704-4373-B0FC-20938583138F}"/>
              </a:ext>
            </a:extLst>
          </p:cNvPr>
          <p:cNvSpPr>
            <a:spLocks noGrp="1"/>
          </p:cNvSpPr>
          <p:nvPr>
            <p:ph type="title"/>
          </p:nvPr>
        </p:nvSpPr>
        <p:spPr/>
        <p:txBody>
          <a:bodyPr/>
          <a:lstStyle/>
          <a:p>
            <a:r>
              <a:rPr lang="en-US" dirty="0"/>
              <a:t>More Rolls (1,000)</a:t>
            </a:r>
          </a:p>
        </p:txBody>
      </p:sp>
      <p:pic>
        <p:nvPicPr>
          <p:cNvPr id="3" name="Picture 2">
            <a:extLst>
              <a:ext uri="{FF2B5EF4-FFF2-40B4-BE49-F238E27FC236}">
                <a16:creationId xmlns:a16="http://schemas.microsoft.com/office/drawing/2014/main" id="{B39F7B8E-A201-4151-A746-0ED48B8BD959}"/>
              </a:ext>
            </a:extLst>
          </p:cNvPr>
          <p:cNvPicPr>
            <a:picLocks noChangeAspect="1"/>
          </p:cNvPicPr>
          <p:nvPr/>
        </p:nvPicPr>
        <p:blipFill>
          <a:blip r:embed="rId3"/>
          <a:stretch>
            <a:fillRect/>
          </a:stretch>
        </p:blipFill>
        <p:spPr>
          <a:xfrm>
            <a:off x="0" y="1595154"/>
            <a:ext cx="6085209" cy="3657600"/>
          </a:xfrm>
          <a:prstGeom prst="rect">
            <a:avLst/>
          </a:prstGeom>
        </p:spPr>
      </p:pic>
      <p:pic>
        <p:nvPicPr>
          <p:cNvPr id="4" name="Picture 3">
            <a:extLst>
              <a:ext uri="{FF2B5EF4-FFF2-40B4-BE49-F238E27FC236}">
                <a16:creationId xmlns:a16="http://schemas.microsoft.com/office/drawing/2014/main" id="{F3DB1087-101F-4A66-9132-2FC39CE490B5}"/>
              </a:ext>
            </a:extLst>
          </p:cNvPr>
          <p:cNvPicPr>
            <a:picLocks noChangeAspect="1"/>
          </p:cNvPicPr>
          <p:nvPr/>
        </p:nvPicPr>
        <p:blipFill>
          <a:blip r:embed="rId4"/>
          <a:stretch>
            <a:fillRect/>
          </a:stretch>
        </p:blipFill>
        <p:spPr>
          <a:xfrm>
            <a:off x="6093297" y="1595154"/>
            <a:ext cx="6098703" cy="3657600"/>
          </a:xfrm>
          <a:prstGeom prst="rect">
            <a:avLst/>
          </a:prstGeom>
        </p:spPr>
      </p:pic>
      <p:sp>
        <p:nvSpPr>
          <p:cNvPr id="5" name="Slide Number Placeholder 4">
            <a:extLst>
              <a:ext uri="{FF2B5EF4-FFF2-40B4-BE49-F238E27FC236}">
                <a16:creationId xmlns:a16="http://schemas.microsoft.com/office/drawing/2014/main" id="{5FE7FBE4-28CA-469E-897B-4E2445B8C418}"/>
              </a:ext>
            </a:extLst>
          </p:cNvPr>
          <p:cNvSpPr>
            <a:spLocks noGrp="1"/>
          </p:cNvSpPr>
          <p:nvPr>
            <p:ph type="sldNum" sz="quarter" idx="12"/>
          </p:nvPr>
        </p:nvSpPr>
        <p:spPr/>
        <p:txBody>
          <a:bodyPr/>
          <a:lstStyle/>
          <a:p>
            <a:fld id="{FE2CFF1E-AA13-4669-84B1-92D2789C75FC}" type="slidenum">
              <a:rPr lang="en-US" smtClean="0"/>
              <a:t>50</a:t>
            </a:fld>
            <a:endParaRPr lang="en-US" dirty="0"/>
          </a:p>
        </p:txBody>
      </p:sp>
    </p:spTree>
    <p:extLst>
      <p:ext uri="{BB962C8B-B14F-4D97-AF65-F5344CB8AC3E}">
        <p14:creationId xmlns:p14="http://schemas.microsoft.com/office/powerpoint/2010/main" val="10387303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E4E1-7704-4373-B0FC-20938583138F}"/>
              </a:ext>
            </a:extLst>
          </p:cNvPr>
          <p:cNvSpPr>
            <a:spLocks noGrp="1"/>
          </p:cNvSpPr>
          <p:nvPr>
            <p:ph type="title"/>
          </p:nvPr>
        </p:nvSpPr>
        <p:spPr/>
        <p:txBody>
          <a:bodyPr/>
          <a:lstStyle/>
          <a:p>
            <a:r>
              <a:rPr lang="en-US" dirty="0"/>
              <a:t>Even More Rolls (10,000)</a:t>
            </a:r>
          </a:p>
        </p:txBody>
      </p:sp>
      <p:pic>
        <p:nvPicPr>
          <p:cNvPr id="6" name="Picture 5">
            <a:extLst>
              <a:ext uri="{FF2B5EF4-FFF2-40B4-BE49-F238E27FC236}">
                <a16:creationId xmlns:a16="http://schemas.microsoft.com/office/drawing/2014/main" id="{3A392E17-05B9-4FB8-94F9-473DBB31DEA7}"/>
              </a:ext>
            </a:extLst>
          </p:cNvPr>
          <p:cNvPicPr>
            <a:picLocks noChangeAspect="1"/>
          </p:cNvPicPr>
          <p:nvPr/>
        </p:nvPicPr>
        <p:blipFill>
          <a:blip r:embed="rId3"/>
          <a:stretch>
            <a:fillRect/>
          </a:stretch>
        </p:blipFill>
        <p:spPr>
          <a:xfrm>
            <a:off x="-2704" y="1600200"/>
            <a:ext cx="6085210" cy="3657600"/>
          </a:xfrm>
          <a:prstGeom prst="rect">
            <a:avLst/>
          </a:prstGeom>
        </p:spPr>
      </p:pic>
      <p:pic>
        <p:nvPicPr>
          <p:cNvPr id="8" name="Picture 7">
            <a:extLst>
              <a:ext uri="{FF2B5EF4-FFF2-40B4-BE49-F238E27FC236}">
                <a16:creationId xmlns:a16="http://schemas.microsoft.com/office/drawing/2014/main" id="{8CCB2AB5-4B14-4F70-93A9-2E8C4069CCE2}"/>
              </a:ext>
            </a:extLst>
          </p:cNvPr>
          <p:cNvPicPr>
            <a:picLocks noChangeAspect="1"/>
          </p:cNvPicPr>
          <p:nvPr/>
        </p:nvPicPr>
        <p:blipFill>
          <a:blip r:embed="rId4"/>
          <a:stretch>
            <a:fillRect/>
          </a:stretch>
        </p:blipFill>
        <p:spPr>
          <a:xfrm>
            <a:off x="6096000" y="1600200"/>
            <a:ext cx="6098704" cy="3657600"/>
          </a:xfrm>
          <a:prstGeom prst="rect">
            <a:avLst/>
          </a:prstGeom>
        </p:spPr>
      </p:pic>
      <p:sp>
        <p:nvSpPr>
          <p:cNvPr id="3" name="Slide Number Placeholder 2">
            <a:extLst>
              <a:ext uri="{FF2B5EF4-FFF2-40B4-BE49-F238E27FC236}">
                <a16:creationId xmlns:a16="http://schemas.microsoft.com/office/drawing/2014/main" id="{426D1EDE-8783-49FA-B521-1C3A727BC816}"/>
              </a:ext>
            </a:extLst>
          </p:cNvPr>
          <p:cNvSpPr>
            <a:spLocks noGrp="1"/>
          </p:cNvSpPr>
          <p:nvPr>
            <p:ph type="sldNum" sz="quarter" idx="12"/>
          </p:nvPr>
        </p:nvSpPr>
        <p:spPr/>
        <p:txBody>
          <a:bodyPr/>
          <a:lstStyle/>
          <a:p>
            <a:fld id="{FE2CFF1E-AA13-4669-84B1-92D2789C75FC}" type="slidenum">
              <a:rPr lang="en-US" smtClean="0"/>
              <a:t>51</a:t>
            </a:fld>
            <a:endParaRPr lang="en-US" dirty="0"/>
          </a:p>
        </p:txBody>
      </p:sp>
    </p:spTree>
    <p:extLst>
      <p:ext uri="{BB962C8B-B14F-4D97-AF65-F5344CB8AC3E}">
        <p14:creationId xmlns:p14="http://schemas.microsoft.com/office/powerpoint/2010/main" val="42634956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B6165-80A9-445E-BEE2-31A698F8724B}"/>
              </a:ext>
            </a:extLst>
          </p:cNvPr>
          <p:cNvSpPr>
            <a:spLocks noGrp="1"/>
          </p:cNvSpPr>
          <p:nvPr>
            <p:ph type="title"/>
          </p:nvPr>
        </p:nvSpPr>
        <p:spPr/>
        <p:txBody>
          <a:bodyPr/>
          <a:lstStyle/>
          <a:p>
            <a:r>
              <a:rPr lang="en-US" dirty="0"/>
              <a:t>Quality of Estimate</a:t>
            </a:r>
          </a:p>
        </p:txBody>
      </p:sp>
      <p:sp>
        <p:nvSpPr>
          <p:cNvPr id="3" name="Content Placeholder 2">
            <a:extLst>
              <a:ext uri="{FF2B5EF4-FFF2-40B4-BE49-F238E27FC236}">
                <a16:creationId xmlns:a16="http://schemas.microsoft.com/office/drawing/2014/main" id="{B6E304D5-C483-44C4-91D7-743278C7D8DA}"/>
              </a:ext>
            </a:extLst>
          </p:cNvPr>
          <p:cNvSpPr>
            <a:spLocks noGrp="1"/>
          </p:cNvSpPr>
          <p:nvPr>
            <p:ph idx="1"/>
          </p:nvPr>
        </p:nvSpPr>
        <p:spPr/>
        <p:txBody>
          <a:bodyPr/>
          <a:lstStyle/>
          <a:p>
            <a:r>
              <a:rPr lang="en-US" dirty="0"/>
              <a:t>Sample error reduces with larger sample size</a:t>
            </a:r>
          </a:p>
        </p:txBody>
      </p:sp>
      <p:pic>
        <p:nvPicPr>
          <p:cNvPr id="7" name="Picture 6">
            <a:extLst>
              <a:ext uri="{FF2B5EF4-FFF2-40B4-BE49-F238E27FC236}">
                <a16:creationId xmlns:a16="http://schemas.microsoft.com/office/drawing/2014/main" id="{75A23F13-5FB4-4661-A76D-7D5446A6A68C}"/>
              </a:ext>
            </a:extLst>
          </p:cNvPr>
          <p:cNvPicPr>
            <a:picLocks noChangeAspect="1"/>
          </p:cNvPicPr>
          <p:nvPr/>
        </p:nvPicPr>
        <p:blipFill>
          <a:blip r:embed="rId3"/>
          <a:stretch>
            <a:fillRect/>
          </a:stretch>
        </p:blipFill>
        <p:spPr>
          <a:xfrm>
            <a:off x="2683731" y="2390891"/>
            <a:ext cx="6824538" cy="4101984"/>
          </a:xfrm>
          <a:prstGeom prst="rect">
            <a:avLst/>
          </a:prstGeom>
        </p:spPr>
      </p:pic>
      <p:sp>
        <p:nvSpPr>
          <p:cNvPr id="4" name="Slide Number Placeholder 3">
            <a:extLst>
              <a:ext uri="{FF2B5EF4-FFF2-40B4-BE49-F238E27FC236}">
                <a16:creationId xmlns:a16="http://schemas.microsoft.com/office/drawing/2014/main" id="{A7AE9269-EAF6-43D2-A800-9BCB85499C5F}"/>
              </a:ext>
            </a:extLst>
          </p:cNvPr>
          <p:cNvSpPr>
            <a:spLocks noGrp="1"/>
          </p:cNvSpPr>
          <p:nvPr>
            <p:ph type="sldNum" sz="quarter" idx="12"/>
          </p:nvPr>
        </p:nvSpPr>
        <p:spPr/>
        <p:txBody>
          <a:bodyPr/>
          <a:lstStyle/>
          <a:p>
            <a:fld id="{FE2CFF1E-AA13-4669-84B1-92D2789C75FC}" type="slidenum">
              <a:rPr lang="en-US" smtClean="0"/>
              <a:t>52</a:t>
            </a:fld>
            <a:endParaRPr lang="en-US" dirty="0"/>
          </a:p>
        </p:txBody>
      </p:sp>
    </p:spTree>
    <p:extLst>
      <p:ext uri="{BB962C8B-B14F-4D97-AF65-F5344CB8AC3E}">
        <p14:creationId xmlns:p14="http://schemas.microsoft.com/office/powerpoint/2010/main" val="39929655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7762D-41EE-4F2F-8878-B7C9F1AD1CCA}"/>
              </a:ext>
            </a:extLst>
          </p:cNvPr>
          <p:cNvSpPr>
            <a:spLocks noGrp="1"/>
          </p:cNvSpPr>
          <p:nvPr>
            <p:ph type="title"/>
          </p:nvPr>
        </p:nvSpPr>
        <p:spPr/>
        <p:txBody>
          <a:bodyPr/>
          <a:lstStyle/>
          <a:p>
            <a:r>
              <a:rPr lang="en-US" dirty="0"/>
              <a:t>Cumulative Frequency</a:t>
            </a:r>
          </a:p>
        </p:txBody>
      </p:sp>
      <p:sp>
        <p:nvSpPr>
          <p:cNvPr id="4" name="Text Placeholder 3">
            <a:extLst>
              <a:ext uri="{FF2B5EF4-FFF2-40B4-BE49-F238E27FC236}">
                <a16:creationId xmlns:a16="http://schemas.microsoft.com/office/drawing/2014/main" id="{C05CC42D-EF11-4267-B1A8-0828DF9E0C91}"/>
              </a:ext>
            </a:extLst>
          </p:cNvPr>
          <p:cNvSpPr>
            <a:spLocks noGrp="1"/>
          </p:cNvSpPr>
          <p:nvPr>
            <p:ph type="body" idx="1"/>
          </p:nvPr>
        </p:nvSpPr>
        <p:spPr/>
        <p:txBody>
          <a:bodyPr/>
          <a:lstStyle/>
          <a:p>
            <a:r>
              <a:rPr lang="en-US" u="sng" dirty="0"/>
              <a:t>Relative Frequency</a:t>
            </a:r>
          </a:p>
        </p:txBody>
      </p:sp>
      <p:sp>
        <p:nvSpPr>
          <p:cNvPr id="5" name="Content Placeholder 4">
            <a:extLst>
              <a:ext uri="{FF2B5EF4-FFF2-40B4-BE49-F238E27FC236}">
                <a16:creationId xmlns:a16="http://schemas.microsoft.com/office/drawing/2014/main" id="{49D689BF-8506-4166-9052-9A28B98BDA53}"/>
              </a:ext>
            </a:extLst>
          </p:cNvPr>
          <p:cNvSpPr>
            <a:spLocks noGrp="1"/>
          </p:cNvSpPr>
          <p:nvPr>
            <p:ph sz="half" idx="2"/>
          </p:nvPr>
        </p:nvSpPr>
        <p:spPr/>
        <p:txBody>
          <a:bodyPr/>
          <a:lstStyle/>
          <a:p>
            <a:r>
              <a:rPr lang="en-US" dirty="0"/>
              <a:t>Proportion of trials getting exactly the value</a:t>
            </a:r>
          </a:p>
          <a:p>
            <a:r>
              <a:rPr lang="en-US" dirty="0"/>
              <a:t>Estimates p(X = x)</a:t>
            </a:r>
          </a:p>
          <a:p>
            <a:endParaRPr lang="en-US" dirty="0"/>
          </a:p>
          <a:p>
            <a:r>
              <a:rPr lang="en-US" dirty="0"/>
              <a:t>Example:</a:t>
            </a:r>
            <a:br>
              <a:rPr lang="en-US" dirty="0"/>
            </a:br>
            <a:r>
              <a:rPr lang="en-US" dirty="0"/>
              <a:t>Relative frequency of rolling a 4</a:t>
            </a:r>
          </a:p>
        </p:txBody>
      </p:sp>
      <p:sp>
        <p:nvSpPr>
          <p:cNvPr id="6" name="Text Placeholder 5">
            <a:extLst>
              <a:ext uri="{FF2B5EF4-FFF2-40B4-BE49-F238E27FC236}">
                <a16:creationId xmlns:a16="http://schemas.microsoft.com/office/drawing/2014/main" id="{E3E10D5B-A74D-4A11-99CC-AB84775CC92C}"/>
              </a:ext>
            </a:extLst>
          </p:cNvPr>
          <p:cNvSpPr>
            <a:spLocks noGrp="1"/>
          </p:cNvSpPr>
          <p:nvPr>
            <p:ph type="body" sz="quarter" idx="3"/>
          </p:nvPr>
        </p:nvSpPr>
        <p:spPr/>
        <p:txBody>
          <a:bodyPr/>
          <a:lstStyle/>
          <a:p>
            <a:r>
              <a:rPr lang="en-US" u="sng" dirty="0"/>
              <a:t>Cumulative Relative Frequency</a:t>
            </a:r>
          </a:p>
        </p:txBody>
      </p:sp>
      <p:sp>
        <p:nvSpPr>
          <p:cNvPr id="7" name="Content Placeholder 6">
            <a:extLst>
              <a:ext uri="{FF2B5EF4-FFF2-40B4-BE49-F238E27FC236}">
                <a16:creationId xmlns:a16="http://schemas.microsoft.com/office/drawing/2014/main" id="{AC432D6A-3D84-495F-8227-09F4570875D4}"/>
              </a:ext>
            </a:extLst>
          </p:cNvPr>
          <p:cNvSpPr>
            <a:spLocks noGrp="1"/>
          </p:cNvSpPr>
          <p:nvPr>
            <p:ph sz="quarter" idx="4"/>
          </p:nvPr>
        </p:nvSpPr>
        <p:spPr/>
        <p:txBody>
          <a:bodyPr/>
          <a:lstStyle/>
          <a:p>
            <a:r>
              <a:rPr lang="en-US" dirty="0"/>
              <a:t>Proportion of trials getting less than or equal to the value</a:t>
            </a:r>
          </a:p>
          <a:p>
            <a:r>
              <a:rPr lang="en-US" dirty="0"/>
              <a:t>Estimates p(X </a:t>
            </a:r>
            <a:r>
              <a:rPr lang="en-US" dirty="0">
                <a:cs typeface="Calibri" panose="020F0502020204030204" pitchFamily="34" charset="0"/>
              </a:rPr>
              <a:t>≤ x)</a:t>
            </a:r>
          </a:p>
          <a:p>
            <a:endParaRPr lang="en-US" dirty="0">
              <a:cs typeface="Calibri" panose="020F0502020204030204" pitchFamily="34" charset="0"/>
            </a:endParaRPr>
          </a:p>
          <a:p>
            <a:r>
              <a:rPr lang="en-US" dirty="0">
                <a:cs typeface="Calibri" panose="020F0502020204030204" pitchFamily="34" charset="0"/>
              </a:rPr>
              <a:t>Example:</a:t>
            </a:r>
            <a:br>
              <a:rPr lang="en-US" dirty="0">
                <a:cs typeface="Calibri" panose="020F0502020204030204" pitchFamily="34" charset="0"/>
              </a:rPr>
            </a:br>
            <a:r>
              <a:rPr lang="en-US" dirty="0">
                <a:cs typeface="Calibri" panose="020F0502020204030204" pitchFamily="34" charset="0"/>
              </a:rPr>
              <a:t>Relative frequency of rolling a 4 or less</a:t>
            </a:r>
            <a:endParaRPr lang="en-US" dirty="0"/>
          </a:p>
        </p:txBody>
      </p:sp>
      <p:sp>
        <p:nvSpPr>
          <p:cNvPr id="3" name="Slide Number Placeholder 2">
            <a:extLst>
              <a:ext uri="{FF2B5EF4-FFF2-40B4-BE49-F238E27FC236}">
                <a16:creationId xmlns:a16="http://schemas.microsoft.com/office/drawing/2014/main" id="{AEB4FDEA-A58B-4BF4-9B33-6C2BC66A4783}"/>
              </a:ext>
            </a:extLst>
          </p:cNvPr>
          <p:cNvSpPr>
            <a:spLocks noGrp="1"/>
          </p:cNvSpPr>
          <p:nvPr>
            <p:ph type="sldNum" sz="quarter" idx="12"/>
          </p:nvPr>
        </p:nvSpPr>
        <p:spPr/>
        <p:txBody>
          <a:bodyPr/>
          <a:lstStyle/>
          <a:p>
            <a:fld id="{FE2CFF1E-AA13-4669-84B1-92D2789C75FC}" type="slidenum">
              <a:rPr lang="en-US" smtClean="0"/>
              <a:t>53</a:t>
            </a:fld>
            <a:endParaRPr lang="en-US" dirty="0"/>
          </a:p>
        </p:txBody>
      </p:sp>
    </p:spTree>
    <p:extLst>
      <p:ext uri="{BB962C8B-B14F-4D97-AF65-F5344CB8AC3E}">
        <p14:creationId xmlns:p14="http://schemas.microsoft.com/office/powerpoint/2010/main" val="28478259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EC9B0AD-F629-4EC9-A3DD-535A059E93FB}"/>
              </a:ext>
            </a:extLst>
          </p:cNvPr>
          <p:cNvSpPr>
            <a:spLocks noGrp="1"/>
          </p:cNvSpPr>
          <p:nvPr>
            <p:ph type="title"/>
          </p:nvPr>
        </p:nvSpPr>
        <p:spPr/>
        <p:txBody>
          <a:bodyPr/>
          <a:lstStyle/>
          <a:p>
            <a:r>
              <a:rPr lang="en-US" dirty="0"/>
              <a:t>Cumulative Histogram</a:t>
            </a:r>
          </a:p>
        </p:txBody>
      </p:sp>
      <p:pic>
        <p:nvPicPr>
          <p:cNvPr id="12" name="Picture 11">
            <a:extLst>
              <a:ext uri="{FF2B5EF4-FFF2-40B4-BE49-F238E27FC236}">
                <a16:creationId xmlns:a16="http://schemas.microsoft.com/office/drawing/2014/main" id="{1CA34248-7E01-460E-9D91-55D571E281EC}"/>
              </a:ext>
            </a:extLst>
          </p:cNvPr>
          <p:cNvPicPr>
            <a:picLocks noChangeAspect="1"/>
          </p:cNvPicPr>
          <p:nvPr/>
        </p:nvPicPr>
        <p:blipFill>
          <a:blip r:embed="rId3"/>
          <a:stretch>
            <a:fillRect/>
          </a:stretch>
        </p:blipFill>
        <p:spPr>
          <a:xfrm>
            <a:off x="-1" y="2054233"/>
            <a:ext cx="6098704" cy="3657600"/>
          </a:xfrm>
          <a:prstGeom prst="rect">
            <a:avLst/>
          </a:prstGeom>
        </p:spPr>
      </p:pic>
      <p:pic>
        <p:nvPicPr>
          <p:cNvPr id="14" name="Picture 13">
            <a:extLst>
              <a:ext uri="{FF2B5EF4-FFF2-40B4-BE49-F238E27FC236}">
                <a16:creationId xmlns:a16="http://schemas.microsoft.com/office/drawing/2014/main" id="{8B688B8C-7E05-4168-BC01-91252EBCC74F}"/>
              </a:ext>
            </a:extLst>
          </p:cNvPr>
          <p:cNvPicPr>
            <a:picLocks noChangeAspect="1"/>
          </p:cNvPicPr>
          <p:nvPr/>
        </p:nvPicPr>
        <p:blipFill>
          <a:blip r:embed="rId4"/>
          <a:stretch>
            <a:fillRect/>
          </a:stretch>
        </p:blipFill>
        <p:spPr>
          <a:xfrm>
            <a:off x="6093296" y="2054233"/>
            <a:ext cx="6098704" cy="3657600"/>
          </a:xfrm>
          <a:prstGeom prst="rect">
            <a:avLst/>
          </a:prstGeom>
        </p:spPr>
      </p:pic>
      <p:sp>
        <p:nvSpPr>
          <p:cNvPr id="15" name="TextBox 14">
            <a:extLst>
              <a:ext uri="{FF2B5EF4-FFF2-40B4-BE49-F238E27FC236}">
                <a16:creationId xmlns:a16="http://schemas.microsoft.com/office/drawing/2014/main" id="{1DD556F2-1D3E-4331-AE09-EFDC38C5B191}"/>
              </a:ext>
            </a:extLst>
          </p:cNvPr>
          <p:cNvSpPr txBox="1"/>
          <p:nvPr/>
        </p:nvSpPr>
        <p:spPr>
          <a:xfrm>
            <a:off x="1462288" y="1580580"/>
            <a:ext cx="3174125" cy="461665"/>
          </a:xfrm>
          <a:prstGeom prst="rect">
            <a:avLst/>
          </a:prstGeom>
          <a:noFill/>
        </p:spPr>
        <p:txBody>
          <a:bodyPr wrap="square" rtlCol="0">
            <a:spAutoFit/>
          </a:bodyPr>
          <a:lstStyle/>
          <a:p>
            <a:pPr algn="ctr"/>
            <a:r>
              <a:rPr lang="en-US" sz="2400" b="1" dirty="0">
                <a:latin typeface="Lato" panose="020F0502020204030203" pitchFamily="34" charset="0"/>
              </a:rPr>
              <a:t>Relative Frequency</a:t>
            </a:r>
          </a:p>
        </p:txBody>
      </p:sp>
      <p:sp>
        <p:nvSpPr>
          <p:cNvPr id="16" name="TextBox 15">
            <a:extLst>
              <a:ext uri="{FF2B5EF4-FFF2-40B4-BE49-F238E27FC236}">
                <a16:creationId xmlns:a16="http://schemas.microsoft.com/office/drawing/2014/main" id="{FD5B88BA-4EDB-4B69-AEDA-A110184D6CAE}"/>
              </a:ext>
            </a:extLst>
          </p:cNvPr>
          <p:cNvSpPr txBox="1"/>
          <p:nvPr/>
        </p:nvSpPr>
        <p:spPr>
          <a:xfrm>
            <a:off x="7422254" y="1580580"/>
            <a:ext cx="3440788" cy="461665"/>
          </a:xfrm>
          <a:prstGeom prst="rect">
            <a:avLst/>
          </a:prstGeom>
          <a:noFill/>
        </p:spPr>
        <p:txBody>
          <a:bodyPr wrap="square" rtlCol="0">
            <a:spAutoFit/>
          </a:bodyPr>
          <a:lstStyle/>
          <a:p>
            <a:pPr algn="ctr"/>
            <a:r>
              <a:rPr lang="en-US" sz="2400" b="1" dirty="0">
                <a:latin typeface="Lato" panose="020F0502020204030203" pitchFamily="34" charset="0"/>
              </a:rPr>
              <a:t>Cumulative Frequency</a:t>
            </a:r>
          </a:p>
        </p:txBody>
      </p:sp>
      <p:sp>
        <p:nvSpPr>
          <p:cNvPr id="2" name="Slide Number Placeholder 1">
            <a:extLst>
              <a:ext uri="{FF2B5EF4-FFF2-40B4-BE49-F238E27FC236}">
                <a16:creationId xmlns:a16="http://schemas.microsoft.com/office/drawing/2014/main" id="{F6726E32-B759-4803-9674-47BF6D2D87D8}"/>
              </a:ext>
            </a:extLst>
          </p:cNvPr>
          <p:cNvSpPr>
            <a:spLocks noGrp="1"/>
          </p:cNvSpPr>
          <p:nvPr>
            <p:ph type="sldNum" sz="quarter" idx="12"/>
          </p:nvPr>
        </p:nvSpPr>
        <p:spPr/>
        <p:txBody>
          <a:bodyPr/>
          <a:lstStyle/>
          <a:p>
            <a:fld id="{FE2CFF1E-AA13-4669-84B1-92D2789C75FC}" type="slidenum">
              <a:rPr lang="en-US" smtClean="0"/>
              <a:t>54</a:t>
            </a:fld>
            <a:endParaRPr lang="en-US" dirty="0"/>
          </a:p>
        </p:txBody>
      </p:sp>
    </p:spTree>
    <p:extLst>
      <p:ext uri="{BB962C8B-B14F-4D97-AF65-F5344CB8AC3E}">
        <p14:creationId xmlns:p14="http://schemas.microsoft.com/office/powerpoint/2010/main" val="834093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EC9B0AD-F629-4EC9-A3DD-535A059E93FB}"/>
              </a:ext>
            </a:extLst>
          </p:cNvPr>
          <p:cNvSpPr>
            <a:spLocks noGrp="1"/>
          </p:cNvSpPr>
          <p:nvPr>
            <p:ph type="title"/>
          </p:nvPr>
        </p:nvSpPr>
        <p:spPr/>
        <p:txBody>
          <a:bodyPr/>
          <a:lstStyle/>
          <a:p>
            <a:r>
              <a:rPr lang="en-US" dirty="0"/>
              <a:t>Cumulative Histogram</a:t>
            </a:r>
          </a:p>
        </p:txBody>
      </p:sp>
      <p:pic>
        <p:nvPicPr>
          <p:cNvPr id="3" name="Picture 2">
            <a:extLst>
              <a:ext uri="{FF2B5EF4-FFF2-40B4-BE49-F238E27FC236}">
                <a16:creationId xmlns:a16="http://schemas.microsoft.com/office/drawing/2014/main" id="{1A8CA2D3-43A9-4B39-AE86-41F8FE2B125C}"/>
              </a:ext>
            </a:extLst>
          </p:cNvPr>
          <p:cNvPicPr>
            <a:picLocks noChangeAspect="1"/>
          </p:cNvPicPr>
          <p:nvPr/>
        </p:nvPicPr>
        <p:blipFill>
          <a:blip r:embed="rId3"/>
          <a:stretch>
            <a:fillRect/>
          </a:stretch>
        </p:blipFill>
        <p:spPr>
          <a:xfrm>
            <a:off x="0" y="2042245"/>
            <a:ext cx="6098704" cy="3657600"/>
          </a:xfrm>
          <a:prstGeom prst="rect">
            <a:avLst/>
          </a:prstGeom>
        </p:spPr>
      </p:pic>
      <p:pic>
        <p:nvPicPr>
          <p:cNvPr id="4" name="Picture 3">
            <a:extLst>
              <a:ext uri="{FF2B5EF4-FFF2-40B4-BE49-F238E27FC236}">
                <a16:creationId xmlns:a16="http://schemas.microsoft.com/office/drawing/2014/main" id="{5BCB1C53-7CDD-49DC-A1C2-C0265879F25D}"/>
              </a:ext>
            </a:extLst>
          </p:cNvPr>
          <p:cNvPicPr>
            <a:picLocks noChangeAspect="1"/>
          </p:cNvPicPr>
          <p:nvPr/>
        </p:nvPicPr>
        <p:blipFill>
          <a:blip r:embed="rId4"/>
          <a:stretch>
            <a:fillRect/>
          </a:stretch>
        </p:blipFill>
        <p:spPr>
          <a:xfrm>
            <a:off x="6106790" y="2042245"/>
            <a:ext cx="6085210" cy="3657600"/>
          </a:xfrm>
          <a:prstGeom prst="rect">
            <a:avLst/>
          </a:prstGeom>
        </p:spPr>
      </p:pic>
      <p:sp>
        <p:nvSpPr>
          <p:cNvPr id="8" name="TextBox 7">
            <a:extLst>
              <a:ext uri="{FF2B5EF4-FFF2-40B4-BE49-F238E27FC236}">
                <a16:creationId xmlns:a16="http://schemas.microsoft.com/office/drawing/2014/main" id="{9E09CA60-F068-420B-99E8-B784FB5949B0}"/>
              </a:ext>
            </a:extLst>
          </p:cNvPr>
          <p:cNvSpPr txBox="1"/>
          <p:nvPr/>
        </p:nvSpPr>
        <p:spPr>
          <a:xfrm>
            <a:off x="1462288" y="1580580"/>
            <a:ext cx="3174125" cy="461665"/>
          </a:xfrm>
          <a:prstGeom prst="rect">
            <a:avLst/>
          </a:prstGeom>
          <a:noFill/>
        </p:spPr>
        <p:txBody>
          <a:bodyPr wrap="square" rtlCol="0">
            <a:spAutoFit/>
          </a:bodyPr>
          <a:lstStyle/>
          <a:p>
            <a:pPr algn="ctr"/>
            <a:r>
              <a:rPr lang="en-US" sz="2400" b="1" dirty="0">
                <a:latin typeface="Lato" panose="020F0502020204030203" pitchFamily="34" charset="0"/>
              </a:rPr>
              <a:t>Relative Frequency</a:t>
            </a:r>
          </a:p>
        </p:txBody>
      </p:sp>
      <p:sp>
        <p:nvSpPr>
          <p:cNvPr id="9" name="TextBox 8">
            <a:extLst>
              <a:ext uri="{FF2B5EF4-FFF2-40B4-BE49-F238E27FC236}">
                <a16:creationId xmlns:a16="http://schemas.microsoft.com/office/drawing/2014/main" id="{81F6CDE9-2FD9-4150-AB1E-B672B3CE4D4D}"/>
              </a:ext>
            </a:extLst>
          </p:cNvPr>
          <p:cNvSpPr txBox="1"/>
          <p:nvPr/>
        </p:nvSpPr>
        <p:spPr>
          <a:xfrm>
            <a:off x="7422254" y="1580580"/>
            <a:ext cx="3440788" cy="461665"/>
          </a:xfrm>
          <a:prstGeom prst="rect">
            <a:avLst/>
          </a:prstGeom>
          <a:noFill/>
        </p:spPr>
        <p:txBody>
          <a:bodyPr wrap="square" rtlCol="0">
            <a:spAutoFit/>
          </a:bodyPr>
          <a:lstStyle/>
          <a:p>
            <a:pPr algn="ctr"/>
            <a:r>
              <a:rPr lang="en-US" sz="2400" b="1" dirty="0">
                <a:latin typeface="Lato" panose="020F0502020204030203" pitchFamily="34" charset="0"/>
              </a:rPr>
              <a:t>Cumulative Frequency</a:t>
            </a:r>
          </a:p>
        </p:txBody>
      </p:sp>
      <p:sp>
        <p:nvSpPr>
          <p:cNvPr id="2" name="Slide Number Placeholder 1">
            <a:extLst>
              <a:ext uri="{FF2B5EF4-FFF2-40B4-BE49-F238E27FC236}">
                <a16:creationId xmlns:a16="http://schemas.microsoft.com/office/drawing/2014/main" id="{A55F9362-70EF-455D-885C-4030C221FFC5}"/>
              </a:ext>
            </a:extLst>
          </p:cNvPr>
          <p:cNvSpPr>
            <a:spLocks noGrp="1"/>
          </p:cNvSpPr>
          <p:nvPr>
            <p:ph type="sldNum" sz="quarter" idx="12"/>
          </p:nvPr>
        </p:nvSpPr>
        <p:spPr/>
        <p:txBody>
          <a:bodyPr/>
          <a:lstStyle/>
          <a:p>
            <a:fld id="{FE2CFF1E-AA13-4669-84B1-92D2789C75FC}" type="slidenum">
              <a:rPr lang="en-US" smtClean="0"/>
              <a:t>55</a:t>
            </a:fld>
            <a:endParaRPr lang="en-US" dirty="0"/>
          </a:p>
        </p:txBody>
      </p:sp>
    </p:spTree>
    <p:extLst>
      <p:ext uri="{BB962C8B-B14F-4D97-AF65-F5344CB8AC3E}">
        <p14:creationId xmlns:p14="http://schemas.microsoft.com/office/powerpoint/2010/main" val="22485041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7762D-41EE-4F2F-8878-B7C9F1AD1CCA}"/>
              </a:ext>
            </a:extLst>
          </p:cNvPr>
          <p:cNvSpPr>
            <a:spLocks noGrp="1"/>
          </p:cNvSpPr>
          <p:nvPr>
            <p:ph type="title"/>
          </p:nvPr>
        </p:nvSpPr>
        <p:spPr/>
        <p:txBody>
          <a:bodyPr/>
          <a:lstStyle/>
          <a:p>
            <a:r>
              <a:rPr lang="en-US" dirty="0"/>
              <a:t>Complementary Cumulative Frequency</a:t>
            </a:r>
          </a:p>
        </p:txBody>
      </p:sp>
      <p:sp>
        <p:nvSpPr>
          <p:cNvPr id="4" name="Text Placeholder 3">
            <a:extLst>
              <a:ext uri="{FF2B5EF4-FFF2-40B4-BE49-F238E27FC236}">
                <a16:creationId xmlns:a16="http://schemas.microsoft.com/office/drawing/2014/main" id="{C05CC42D-EF11-4267-B1A8-0828DF9E0C91}"/>
              </a:ext>
            </a:extLst>
          </p:cNvPr>
          <p:cNvSpPr>
            <a:spLocks noGrp="1"/>
          </p:cNvSpPr>
          <p:nvPr>
            <p:ph type="body" idx="1"/>
          </p:nvPr>
        </p:nvSpPr>
        <p:spPr/>
        <p:txBody>
          <a:bodyPr/>
          <a:lstStyle/>
          <a:p>
            <a:r>
              <a:rPr lang="en-US" u="sng" dirty="0"/>
              <a:t>Cumulative Relative Frequency</a:t>
            </a:r>
          </a:p>
        </p:txBody>
      </p:sp>
      <p:sp>
        <p:nvSpPr>
          <p:cNvPr id="5" name="Content Placeholder 4">
            <a:extLst>
              <a:ext uri="{FF2B5EF4-FFF2-40B4-BE49-F238E27FC236}">
                <a16:creationId xmlns:a16="http://schemas.microsoft.com/office/drawing/2014/main" id="{49D689BF-8506-4166-9052-9A28B98BDA53}"/>
              </a:ext>
            </a:extLst>
          </p:cNvPr>
          <p:cNvSpPr>
            <a:spLocks noGrp="1"/>
          </p:cNvSpPr>
          <p:nvPr>
            <p:ph sz="half" idx="2"/>
          </p:nvPr>
        </p:nvSpPr>
        <p:spPr/>
        <p:txBody>
          <a:bodyPr/>
          <a:lstStyle/>
          <a:p>
            <a:r>
              <a:rPr lang="en-US" dirty="0"/>
              <a:t>Proportion of trials getting less than or equal to the value</a:t>
            </a:r>
          </a:p>
          <a:p>
            <a:r>
              <a:rPr lang="en-US" dirty="0"/>
              <a:t>Estimates p(X </a:t>
            </a:r>
            <a:r>
              <a:rPr lang="en-US" dirty="0">
                <a:cs typeface="Calibri" panose="020F0502020204030204" pitchFamily="34" charset="0"/>
              </a:rPr>
              <a:t>≤ x)</a:t>
            </a:r>
          </a:p>
          <a:p>
            <a:endParaRPr lang="en-US" dirty="0">
              <a:cs typeface="Calibri" panose="020F0502020204030204" pitchFamily="34" charset="0"/>
            </a:endParaRPr>
          </a:p>
          <a:p>
            <a:r>
              <a:rPr lang="en-US" dirty="0">
                <a:cs typeface="Calibri" panose="020F0502020204030204" pitchFamily="34" charset="0"/>
              </a:rPr>
              <a:t>Example:</a:t>
            </a:r>
            <a:br>
              <a:rPr lang="en-US" dirty="0">
                <a:cs typeface="Calibri" panose="020F0502020204030204" pitchFamily="34" charset="0"/>
              </a:rPr>
            </a:br>
            <a:r>
              <a:rPr lang="en-US" dirty="0">
                <a:cs typeface="Calibri" panose="020F0502020204030204" pitchFamily="34" charset="0"/>
              </a:rPr>
              <a:t>Relative frequency of rolling a 4 or less</a:t>
            </a:r>
            <a:endParaRPr lang="en-US" dirty="0"/>
          </a:p>
        </p:txBody>
      </p:sp>
      <p:sp>
        <p:nvSpPr>
          <p:cNvPr id="6" name="Text Placeholder 5">
            <a:extLst>
              <a:ext uri="{FF2B5EF4-FFF2-40B4-BE49-F238E27FC236}">
                <a16:creationId xmlns:a16="http://schemas.microsoft.com/office/drawing/2014/main" id="{E3E10D5B-A74D-4A11-99CC-AB84775CC92C}"/>
              </a:ext>
            </a:extLst>
          </p:cNvPr>
          <p:cNvSpPr>
            <a:spLocks noGrp="1"/>
          </p:cNvSpPr>
          <p:nvPr>
            <p:ph type="body" sz="quarter" idx="3"/>
          </p:nvPr>
        </p:nvSpPr>
        <p:spPr/>
        <p:txBody>
          <a:bodyPr/>
          <a:lstStyle/>
          <a:p>
            <a:r>
              <a:rPr lang="en-US" u="sng" dirty="0"/>
              <a:t>Complementary Cumulative Relative Frequency</a:t>
            </a:r>
          </a:p>
        </p:txBody>
      </p:sp>
      <p:sp>
        <p:nvSpPr>
          <p:cNvPr id="7" name="Content Placeholder 6">
            <a:extLst>
              <a:ext uri="{FF2B5EF4-FFF2-40B4-BE49-F238E27FC236}">
                <a16:creationId xmlns:a16="http://schemas.microsoft.com/office/drawing/2014/main" id="{AC432D6A-3D84-495F-8227-09F4570875D4}"/>
              </a:ext>
            </a:extLst>
          </p:cNvPr>
          <p:cNvSpPr>
            <a:spLocks noGrp="1"/>
          </p:cNvSpPr>
          <p:nvPr>
            <p:ph sz="quarter" idx="4"/>
          </p:nvPr>
        </p:nvSpPr>
        <p:spPr/>
        <p:txBody>
          <a:bodyPr/>
          <a:lstStyle/>
          <a:p>
            <a:r>
              <a:rPr lang="en-US" dirty="0"/>
              <a:t>Proportion of trials getting greater than the value</a:t>
            </a:r>
          </a:p>
          <a:p>
            <a:r>
              <a:rPr lang="en-US" dirty="0"/>
              <a:t>Estimates p(X &gt; x)</a:t>
            </a:r>
          </a:p>
          <a:p>
            <a:endParaRPr lang="en-US" dirty="0"/>
          </a:p>
          <a:p>
            <a:r>
              <a:rPr lang="en-US" dirty="0"/>
              <a:t>Example:</a:t>
            </a:r>
            <a:br>
              <a:rPr lang="en-US" dirty="0"/>
            </a:br>
            <a:r>
              <a:rPr lang="en-US" dirty="0"/>
              <a:t>Relative frequency of rolling higher than 4</a:t>
            </a:r>
          </a:p>
        </p:txBody>
      </p:sp>
      <p:sp>
        <p:nvSpPr>
          <p:cNvPr id="3" name="TextBox 2">
            <a:extLst>
              <a:ext uri="{FF2B5EF4-FFF2-40B4-BE49-F238E27FC236}">
                <a16:creationId xmlns:a16="http://schemas.microsoft.com/office/drawing/2014/main" id="{01ADFC68-5FDB-40BE-B795-67B3D5B68F83}"/>
              </a:ext>
            </a:extLst>
          </p:cNvPr>
          <p:cNvSpPr txBox="1"/>
          <p:nvPr/>
        </p:nvSpPr>
        <p:spPr>
          <a:xfrm>
            <a:off x="126124" y="6231265"/>
            <a:ext cx="4099034" cy="523220"/>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Remember: A</a:t>
            </a:r>
            <a:r>
              <a:rPr lang="en-US" sz="2800" b="1" baseline="30000" dirty="0">
                <a:solidFill>
                  <a:srgbClr val="C00000"/>
                </a:solidFill>
                <a:effectLst>
                  <a:outerShdw blurRad="38100" dist="38100" dir="2700000" algn="tl">
                    <a:srgbClr val="000000">
                      <a:alpha val="43137"/>
                    </a:srgbClr>
                  </a:outerShdw>
                </a:effectLst>
                <a:latin typeface="Lato" panose="020F0502020204030203" pitchFamily="34" charset="0"/>
              </a:rPr>
              <a:t>c</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is “not A”!</a:t>
            </a:r>
          </a:p>
        </p:txBody>
      </p:sp>
      <p:sp>
        <p:nvSpPr>
          <p:cNvPr id="8" name="Slide Number Placeholder 7">
            <a:extLst>
              <a:ext uri="{FF2B5EF4-FFF2-40B4-BE49-F238E27FC236}">
                <a16:creationId xmlns:a16="http://schemas.microsoft.com/office/drawing/2014/main" id="{C79BA604-6E60-43CF-8051-58FA160B9088}"/>
              </a:ext>
            </a:extLst>
          </p:cNvPr>
          <p:cNvSpPr>
            <a:spLocks noGrp="1"/>
          </p:cNvSpPr>
          <p:nvPr>
            <p:ph type="sldNum" sz="quarter" idx="12"/>
          </p:nvPr>
        </p:nvSpPr>
        <p:spPr/>
        <p:txBody>
          <a:bodyPr/>
          <a:lstStyle/>
          <a:p>
            <a:fld id="{FE2CFF1E-AA13-4669-84B1-92D2789C75FC}" type="slidenum">
              <a:rPr lang="en-US" smtClean="0"/>
              <a:t>56</a:t>
            </a:fld>
            <a:endParaRPr lang="en-US" dirty="0"/>
          </a:p>
        </p:txBody>
      </p:sp>
    </p:spTree>
    <p:extLst>
      <p:ext uri="{BB962C8B-B14F-4D97-AF65-F5344CB8AC3E}">
        <p14:creationId xmlns:p14="http://schemas.microsoft.com/office/powerpoint/2010/main" val="33790818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0CB0-A8CB-4386-9098-F77E76DF3A74}"/>
              </a:ext>
            </a:extLst>
          </p:cNvPr>
          <p:cNvSpPr>
            <a:spLocks noGrp="1"/>
          </p:cNvSpPr>
          <p:nvPr>
            <p:ph type="title"/>
          </p:nvPr>
        </p:nvSpPr>
        <p:spPr>
          <a:xfrm>
            <a:off x="95653" y="251618"/>
            <a:ext cx="6904383" cy="1325563"/>
          </a:xfrm>
        </p:spPr>
        <p:txBody>
          <a:bodyPr/>
          <a:lstStyle/>
          <a:p>
            <a:r>
              <a:rPr lang="en-US" dirty="0"/>
              <a:t>Complementary Cumulative Histogram</a:t>
            </a:r>
          </a:p>
        </p:txBody>
      </p:sp>
      <p:pic>
        <p:nvPicPr>
          <p:cNvPr id="4" name="Picture 3">
            <a:extLst>
              <a:ext uri="{FF2B5EF4-FFF2-40B4-BE49-F238E27FC236}">
                <a16:creationId xmlns:a16="http://schemas.microsoft.com/office/drawing/2014/main" id="{BD1CB4E1-E0F4-4AE8-AB09-497D250D34BD}"/>
              </a:ext>
            </a:extLst>
          </p:cNvPr>
          <p:cNvPicPr>
            <a:picLocks noChangeAspect="1"/>
          </p:cNvPicPr>
          <p:nvPr/>
        </p:nvPicPr>
        <p:blipFill>
          <a:blip r:embed="rId3"/>
          <a:stretch>
            <a:fillRect/>
          </a:stretch>
        </p:blipFill>
        <p:spPr>
          <a:xfrm>
            <a:off x="397566" y="2054233"/>
            <a:ext cx="4584589" cy="2749534"/>
          </a:xfrm>
          <a:prstGeom prst="rect">
            <a:avLst/>
          </a:prstGeom>
        </p:spPr>
      </p:pic>
      <p:pic>
        <p:nvPicPr>
          <p:cNvPr id="5" name="Picture 4">
            <a:extLst>
              <a:ext uri="{FF2B5EF4-FFF2-40B4-BE49-F238E27FC236}">
                <a16:creationId xmlns:a16="http://schemas.microsoft.com/office/drawing/2014/main" id="{19506340-B640-4C95-B075-62AF59E4BE5B}"/>
              </a:ext>
            </a:extLst>
          </p:cNvPr>
          <p:cNvPicPr>
            <a:picLocks noChangeAspect="1"/>
          </p:cNvPicPr>
          <p:nvPr/>
        </p:nvPicPr>
        <p:blipFill>
          <a:blip r:embed="rId4"/>
          <a:stretch>
            <a:fillRect/>
          </a:stretch>
        </p:blipFill>
        <p:spPr>
          <a:xfrm>
            <a:off x="7209847" y="914400"/>
            <a:ext cx="4955196" cy="2971800"/>
          </a:xfrm>
          <a:prstGeom prst="rect">
            <a:avLst/>
          </a:prstGeom>
        </p:spPr>
      </p:pic>
      <p:pic>
        <p:nvPicPr>
          <p:cNvPr id="6" name="Picture 5">
            <a:extLst>
              <a:ext uri="{FF2B5EF4-FFF2-40B4-BE49-F238E27FC236}">
                <a16:creationId xmlns:a16="http://schemas.microsoft.com/office/drawing/2014/main" id="{280A7BB0-955E-4E40-BA9A-2213309FA486}"/>
              </a:ext>
            </a:extLst>
          </p:cNvPr>
          <p:cNvPicPr>
            <a:picLocks noChangeAspect="1"/>
          </p:cNvPicPr>
          <p:nvPr/>
        </p:nvPicPr>
        <p:blipFill>
          <a:blip r:embed="rId5"/>
          <a:stretch>
            <a:fillRect/>
          </a:stretch>
        </p:blipFill>
        <p:spPr>
          <a:xfrm>
            <a:off x="7209847" y="3886200"/>
            <a:ext cx="4955196" cy="29718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164C253-C492-4EE7-8DE3-72B063DB75B4}"/>
                  </a:ext>
                </a:extLst>
              </p:cNvPr>
              <p:cNvSpPr txBox="1"/>
              <p:nvPr/>
            </p:nvSpPr>
            <p:spPr>
              <a:xfrm>
                <a:off x="95653" y="6246653"/>
                <a:ext cx="604742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solidFill>
                            <a:srgbClr val="C00000"/>
                          </a:solidFill>
                          <a:latin typeface="Cambria Math" panose="02040503050406030204" pitchFamily="18" charset="0"/>
                        </a:rPr>
                        <m:t>𝑝</m:t>
                      </m:r>
                      <m:d>
                        <m:dPr>
                          <m:ctrlPr>
                            <a:rPr lang="en-US" sz="3200" i="1" smtClean="0">
                              <a:solidFill>
                                <a:srgbClr val="C00000"/>
                              </a:solidFill>
                              <a:latin typeface="Cambria Math" panose="02040503050406030204" pitchFamily="18" charset="0"/>
                            </a:rPr>
                          </m:ctrlPr>
                        </m:dPr>
                        <m:e>
                          <m:sSup>
                            <m:sSupPr>
                              <m:ctrlPr>
                                <a:rPr lang="en-US" sz="3200" i="1" smtClean="0">
                                  <a:solidFill>
                                    <a:srgbClr val="C00000"/>
                                  </a:solidFill>
                                  <a:latin typeface="Cambria Math" panose="02040503050406030204" pitchFamily="18" charset="0"/>
                                </a:rPr>
                              </m:ctrlPr>
                            </m:sSupPr>
                            <m:e>
                              <m:r>
                                <a:rPr lang="en-US" sz="3200" b="0" i="1" smtClean="0">
                                  <a:solidFill>
                                    <a:srgbClr val="C00000"/>
                                  </a:solidFill>
                                  <a:latin typeface="Cambria Math" panose="02040503050406030204" pitchFamily="18" charset="0"/>
                                </a:rPr>
                                <m:t>𝐴</m:t>
                              </m:r>
                            </m:e>
                            <m:sup>
                              <m:r>
                                <a:rPr lang="en-US" sz="3200" b="0" i="1" smtClean="0">
                                  <a:solidFill>
                                    <a:srgbClr val="C00000"/>
                                  </a:solidFill>
                                  <a:latin typeface="Cambria Math" panose="02040503050406030204" pitchFamily="18" charset="0"/>
                                </a:rPr>
                                <m:t>𝑐</m:t>
                              </m:r>
                            </m:sup>
                          </m:sSup>
                        </m:e>
                      </m:d>
                      <m:r>
                        <a:rPr lang="en-US" sz="3200" b="0" i="1" smtClean="0">
                          <a:solidFill>
                            <a:srgbClr val="C00000"/>
                          </a:solidFill>
                          <a:latin typeface="Cambria Math" panose="02040503050406030204" pitchFamily="18" charset="0"/>
                        </a:rPr>
                        <m:t>=</m:t>
                      </m:r>
                      <m:r>
                        <a:rPr lang="en-US" sz="3200" b="0" i="1" smtClean="0">
                          <a:solidFill>
                            <a:srgbClr val="C00000"/>
                          </a:solidFill>
                          <a:latin typeface="Cambria Math" panose="02040503050406030204" pitchFamily="18" charset="0"/>
                        </a:rPr>
                        <m:t>𝑝</m:t>
                      </m:r>
                      <m:d>
                        <m:dPr>
                          <m:ctrlPr>
                            <a:rPr lang="en-US" sz="3200" i="1" smtClean="0">
                              <a:solidFill>
                                <a:srgbClr val="C00000"/>
                              </a:solidFill>
                              <a:latin typeface="Cambria Math" panose="02040503050406030204" pitchFamily="18" charset="0"/>
                            </a:rPr>
                          </m:ctrlPr>
                        </m:dPr>
                        <m:e>
                          <m:r>
                            <a:rPr lang="el-GR" sz="3200" b="0" i="1" smtClean="0">
                              <a:solidFill>
                                <a:srgbClr val="C00000"/>
                              </a:solidFill>
                              <a:latin typeface="Cambria Math" panose="02040503050406030204" pitchFamily="18" charset="0"/>
                            </a:rPr>
                            <m:t>𝛺</m:t>
                          </m:r>
                        </m:e>
                      </m:d>
                      <m:r>
                        <a:rPr lang="en-US" sz="3200" b="0" i="1" smtClean="0">
                          <a:solidFill>
                            <a:srgbClr val="C00000"/>
                          </a:solidFill>
                          <a:latin typeface="Cambria Math" panose="02040503050406030204" pitchFamily="18" charset="0"/>
                        </a:rPr>
                        <m:t>−</m:t>
                      </m:r>
                      <m:r>
                        <a:rPr lang="en-US" sz="3200" b="0" i="1" smtClean="0">
                          <a:solidFill>
                            <a:srgbClr val="C00000"/>
                          </a:solidFill>
                          <a:latin typeface="Cambria Math" panose="02040503050406030204" pitchFamily="18" charset="0"/>
                        </a:rPr>
                        <m:t>𝑝</m:t>
                      </m:r>
                      <m:d>
                        <m:dPr>
                          <m:ctrlPr>
                            <a:rPr lang="en-US" sz="3200" i="1" smtClean="0">
                              <a:solidFill>
                                <a:srgbClr val="C00000"/>
                              </a:solidFill>
                              <a:latin typeface="Cambria Math" panose="02040503050406030204" pitchFamily="18" charset="0"/>
                            </a:rPr>
                          </m:ctrlPr>
                        </m:dPr>
                        <m:e>
                          <m:r>
                            <a:rPr lang="en-US" sz="3200" b="0" i="1" smtClean="0">
                              <a:solidFill>
                                <a:srgbClr val="C00000"/>
                              </a:solidFill>
                              <a:latin typeface="Cambria Math" panose="02040503050406030204" pitchFamily="18" charset="0"/>
                            </a:rPr>
                            <m:t>𝐴</m:t>
                          </m:r>
                        </m:e>
                      </m:d>
                      <m:r>
                        <a:rPr lang="en-US" sz="3200" b="0" i="1" smtClean="0">
                          <a:solidFill>
                            <a:srgbClr val="C00000"/>
                          </a:solidFill>
                          <a:latin typeface="Cambria Math" panose="02040503050406030204" pitchFamily="18" charset="0"/>
                        </a:rPr>
                        <m:t>=1−</m:t>
                      </m:r>
                      <m:r>
                        <a:rPr lang="en-US" sz="3200" b="0" i="1" smtClean="0">
                          <a:solidFill>
                            <a:srgbClr val="C00000"/>
                          </a:solidFill>
                          <a:latin typeface="Cambria Math" panose="02040503050406030204" pitchFamily="18" charset="0"/>
                        </a:rPr>
                        <m:t>𝑝</m:t>
                      </m:r>
                      <m:d>
                        <m:dPr>
                          <m:ctrlPr>
                            <a:rPr lang="en-US" sz="3200" i="1" smtClean="0">
                              <a:solidFill>
                                <a:srgbClr val="C00000"/>
                              </a:solidFill>
                              <a:latin typeface="Cambria Math" panose="02040503050406030204" pitchFamily="18" charset="0"/>
                            </a:rPr>
                          </m:ctrlPr>
                        </m:dPr>
                        <m:e>
                          <m:r>
                            <a:rPr lang="en-US" sz="3200" b="0" i="1" smtClean="0">
                              <a:solidFill>
                                <a:srgbClr val="C00000"/>
                              </a:solidFill>
                              <a:latin typeface="Cambria Math" panose="02040503050406030204" pitchFamily="18" charset="0"/>
                            </a:rPr>
                            <m:t>𝐴</m:t>
                          </m:r>
                        </m:e>
                      </m:d>
                    </m:oMath>
                  </m:oMathPara>
                </a14:m>
                <a:endParaRPr lang="en-US" sz="3200" dirty="0">
                  <a:solidFill>
                    <a:srgbClr val="C00000"/>
                  </a:solidFill>
                </a:endParaRPr>
              </a:p>
            </p:txBody>
          </p:sp>
        </mc:Choice>
        <mc:Fallback xmlns="">
          <p:sp>
            <p:nvSpPr>
              <p:cNvPr id="7" name="TextBox 6">
                <a:extLst>
                  <a:ext uri="{FF2B5EF4-FFF2-40B4-BE49-F238E27FC236}">
                    <a16:creationId xmlns:a16="http://schemas.microsoft.com/office/drawing/2014/main" id="{9164C253-C492-4EE7-8DE3-72B063DB75B4}"/>
                  </a:ext>
                </a:extLst>
              </p:cNvPr>
              <p:cNvSpPr txBox="1">
                <a:spLocks noRot="1" noChangeAspect="1" noMove="1" noResize="1" noEditPoints="1" noAdjustHandles="1" noChangeArrowheads="1" noChangeShapeType="1" noTextEdit="1"/>
              </p:cNvSpPr>
              <p:nvPr/>
            </p:nvSpPr>
            <p:spPr>
              <a:xfrm>
                <a:off x="95653" y="6246653"/>
                <a:ext cx="6047425" cy="492443"/>
              </a:xfrm>
              <a:prstGeom prst="rect">
                <a:avLst/>
              </a:prstGeom>
              <a:blipFill>
                <a:blip r:embed="rId6"/>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BCFBA20C-C812-4CAE-A73B-70087FA6E4D4}"/>
              </a:ext>
            </a:extLst>
          </p:cNvPr>
          <p:cNvSpPr>
            <a:spLocks noGrp="1"/>
          </p:cNvSpPr>
          <p:nvPr>
            <p:ph type="sldNum" sz="quarter" idx="12"/>
          </p:nvPr>
        </p:nvSpPr>
        <p:spPr/>
        <p:txBody>
          <a:bodyPr/>
          <a:lstStyle/>
          <a:p>
            <a:fld id="{FE2CFF1E-AA13-4669-84B1-92D2789C75FC}" type="slidenum">
              <a:rPr lang="en-US" smtClean="0"/>
              <a:t>57</a:t>
            </a:fld>
            <a:endParaRPr lang="en-US" dirty="0"/>
          </a:p>
        </p:txBody>
      </p:sp>
    </p:spTree>
    <p:extLst>
      <p:ext uri="{BB962C8B-B14F-4D97-AF65-F5344CB8AC3E}">
        <p14:creationId xmlns:p14="http://schemas.microsoft.com/office/powerpoint/2010/main" val="20015171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EAEDA-FE71-49E4-84AE-910A4493BBD1}"/>
              </a:ext>
            </a:extLst>
          </p:cNvPr>
          <p:cNvSpPr>
            <a:spLocks noGrp="1"/>
          </p:cNvSpPr>
          <p:nvPr>
            <p:ph type="title"/>
          </p:nvPr>
        </p:nvSpPr>
        <p:spPr/>
        <p:txBody>
          <a:bodyPr/>
          <a:lstStyle/>
          <a:p>
            <a:r>
              <a:rPr lang="en-US" dirty="0"/>
              <a:t>Empirical Probability Distribution</a:t>
            </a:r>
          </a:p>
        </p:txBody>
      </p:sp>
      <p:sp>
        <p:nvSpPr>
          <p:cNvPr id="3" name="Content Placeholder 2">
            <a:extLst>
              <a:ext uri="{FF2B5EF4-FFF2-40B4-BE49-F238E27FC236}">
                <a16:creationId xmlns:a16="http://schemas.microsoft.com/office/drawing/2014/main" id="{E311C123-B916-44BD-A51A-052C9A29525A}"/>
              </a:ext>
            </a:extLst>
          </p:cNvPr>
          <p:cNvSpPr>
            <a:spLocks noGrp="1"/>
          </p:cNvSpPr>
          <p:nvPr>
            <p:ph idx="1"/>
          </p:nvPr>
        </p:nvSpPr>
        <p:spPr/>
        <p:txBody>
          <a:bodyPr/>
          <a:lstStyle/>
          <a:p>
            <a:r>
              <a:rPr lang="en-US" dirty="0"/>
              <a:t>Use our sample histogram as an estimate of the population probability distribution</a:t>
            </a:r>
          </a:p>
        </p:txBody>
      </p:sp>
      <p:pic>
        <p:nvPicPr>
          <p:cNvPr id="8" name="Picture 7">
            <a:extLst>
              <a:ext uri="{FF2B5EF4-FFF2-40B4-BE49-F238E27FC236}">
                <a16:creationId xmlns:a16="http://schemas.microsoft.com/office/drawing/2014/main" id="{3DCAB4EC-41B0-4532-8ACD-D596186905C9}"/>
              </a:ext>
            </a:extLst>
          </p:cNvPr>
          <p:cNvPicPr>
            <a:picLocks noChangeAspect="1"/>
          </p:cNvPicPr>
          <p:nvPr/>
        </p:nvPicPr>
        <p:blipFill>
          <a:blip r:embed="rId3"/>
          <a:stretch>
            <a:fillRect/>
          </a:stretch>
        </p:blipFill>
        <p:spPr>
          <a:xfrm>
            <a:off x="293250" y="3427429"/>
            <a:ext cx="4584589" cy="2749534"/>
          </a:xfrm>
          <a:prstGeom prst="rect">
            <a:avLst/>
          </a:prstGeom>
        </p:spPr>
      </p:pic>
      <p:pic>
        <p:nvPicPr>
          <p:cNvPr id="10" name="Picture 9">
            <a:extLst>
              <a:ext uri="{FF2B5EF4-FFF2-40B4-BE49-F238E27FC236}">
                <a16:creationId xmlns:a16="http://schemas.microsoft.com/office/drawing/2014/main" id="{C464D178-B401-42BF-BC33-BF6F27EEA5AD}"/>
              </a:ext>
            </a:extLst>
          </p:cNvPr>
          <p:cNvPicPr>
            <a:picLocks noChangeAspect="1"/>
          </p:cNvPicPr>
          <p:nvPr/>
        </p:nvPicPr>
        <p:blipFill>
          <a:blip r:embed="rId4"/>
          <a:stretch>
            <a:fillRect/>
          </a:stretch>
        </p:blipFill>
        <p:spPr>
          <a:xfrm>
            <a:off x="6368229" y="3427429"/>
            <a:ext cx="4584589" cy="2755631"/>
          </a:xfrm>
          <a:prstGeom prst="rect">
            <a:avLst/>
          </a:prstGeom>
        </p:spPr>
      </p:pic>
      <p:sp>
        <p:nvSpPr>
          <p:cNvPr id="4" name="Slide Number Placeholder 3">
            <a:extLst>
              <a:ext uri="{FF2B5EF4-FFF2-40B4-BE49-F238E27FC236}">
                <a16:creationId xmlns:a16="http://schemas.microsoft.com/office/drawing/2014/main" id="{5FC7A4E8-6A5B-424B-956B-37A08F5B6B46}"/>
              </a:ext>
            </a:extLst>
          </p:cNvPr>
          <p:cNvSpPr>
            <a:spLocks noGrp="1"/>
          </p:cNvSpPr>
          <p:nvPr>
            <p:ph type="sldNum" sz="quarter" idx="12"/>
          </p:nvPr>
        </p:nvSpPr>
        <p:spPr/>
        <p:txBody>
          <a:bodyPr/>
          <a:lstStyle/>
          <a:p>
            <a:fld id="{FE2CFF1E-AA13-4669-84B1-92D2789C75FC}" type="slidenum">
              <a:rPr lang="en-US" smtClean="0"/>
              <a:t>58</a:t>
            </a:fld>
            <a:endParaRPr lang="en-US" dirty="0"/>
          </a:p>
        </p:txBody>
      </p:sp>
    </p:spTree>
    <p:extLst>
      <p:ext uri="{BB962C8B-B14F-4D97-AF65-F5344CB8AC3E}">
        <p14:creationId xmlns:p14="http://schemas.microsoft.com/office/powerpoint/2010/main" val="37790401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9E946-EC62-4AD4-9A3B-14E29292C770}"/>
              </a:ext>
            </a:extLst>
          </p:cNvPr>
          <p:cNvSpPr>
            <a:spLocks noGrp="1"/>
          </p:cNvSpPr>
          <p:nvPr>
            <p:ph type="title"/>
          </p:nvPr>
        </p:nvSpPr>
        <p:spPr/>
        <p:txBody>
          <a:bodyPr/>
          <a:lstStyle/>
          <a:p>
            <a:r>
              <a:rPr lang="en-US" dirty="0"/>
              <a:t>Sample Statistics</a:t>
            </a:r>
          </a:p>
        </p:txBody>
      </p:sp>
      <p:sp>
        <p:nvSpPr>
          <p:cNvPr id="3" name="Content Placeholder 2">
            <a:extLst>
              <a:ext uri="{FF2B5EF4-FFF2-40B4-BE49-F238E27FC236}">
                <a16:creationId xmlns:a16="http://schemas.microsoft.com/office/drawing/2014/main" id="{ECF0D938-B52B-4FCF-9BE7-8F726FE9D9E7}"/>
              </a:ext>
            </a:extLst>
          </p:cNvPr>
          <p:cNvSpPr>
            <a:spLocks noGrp="1"/>
          </p:cNvSpPr>
          <p:nvPr>
            <p:ph idx="1"/>
          </p:nvPr>
        </p:nvSpPr>
        <p:spPr/>
        <p:txBody>
          <a:bodyPr/>
          <a:lstStyle/>
          <a:p>
            <a:r>
              <a:rPr lang="en-US" dirty="0"/>
              <a:t>Numerical measures that describe the “shape” of a sample</a:t>
            </a:r>
          </a:p>
          <a:p>
            <a:r>
              <a:rPr lang="en-US" dirty="0"/>
              <a:t>Most interesting properties:</a:t>
            </a:r>
          </a:p>
          <a:p>
            <a:pPr lvl="1"/>
            <a:r>
              <a:rPr lang="en-US" dirty="0"/>
              <a:t>Central tendency</a:t>
            </a:r>
          </a:p>
          <a:p>
            <a:pPr lvl="1"/>
            <a:r>
              <a:rPr lang="en-US" dirty="0"/>
              <a:t>Spread/dispersion</a:t>
            </a:r>
          </a:p>
          <a:p>
            <a:pPr lvl="1"/>
            <a:r>
              <a:rPr lang="en-US" dirty="0"/>
              <a:t>Symmetry</a:t>
            </a:r>
          </a:p>
          <a:p>
            <a:endParaRPr lang="en-US" dirty="0"/>
          </a:p>
        </p:txBody>
      </p:sp>
      <p:pic>
        <p:nvPicPr>
          <p:cNvPr id="5" name="Picture 4">
            <a:extLst>
              <a:ext uri="{FF2B5EF4-FFF2-40B4-BE49-F238E27FC236}">
                <a16:creationId xmlns:a16="http://schemas.microsoft.com/office/drawing/2014/main" id="{64B1509A-4658-4040-A218-E2F1C4E7AA2E}"/>
              </a:ext>
            </a:extLst>
          </p:cNvPr>
          <p:cNvPicPr>
            <a:picLocks noChangeAspect="1"/>
          </p:cNvPicPr>
          <p:nvPr/>
        </p:nvPicPr>
        <p:blipFill>
          <a:blip r:embed="rId3"/>
          <a:stretch>
            <a:fillRect/>
          </a:stretch>
        </p:blipFill>
        <p:spPr>
          <a:xfrm>
            <a:off x="5324365" y="2937122"/>
            <a:ext cx="6321096" cy="3792658"/>
          </a:xfrm>
          <a:prstGeom prst="rect">
            <a:avLst/>
          </a:prstGeom>
        </p:spPr>
      </p:pic>
      <p:sp>
        <p:nvSpPr>
          <p:cNvPr id="4" name="Slide Number Placeholder 3">
            <a:extLst>
              <a:ext uri="{FF2B5EF4-FFF2-40B4-BE49-F238E27FC236}">
                <a16:creationId xmlns:a16="http://schemas.microsoft.com/office/drawing/2014/main" id="{6B23EA05-A6A2-4102-AE07-B9519E23BB03}"/>
              </a:ext>
            </a:extLst>
          </p:cNvPr>
          <p:cNvSpPr>
            <a:spLocks noGrp="1"/>
          </p:cNvSpPr>
          <p:nvPr>
            <p:ph type="sldNum" sz="quarter" idx="12"/>
          </p:nvPr>
        </p:nvSpPr>
        <p:spPr/>
        <p:txBody>
          <a:bodyPr/>
          <a:lstStyle/>
          <a:p>
            <a:fld id="{FE2CFF1E-AA13-4669-84B1-92D2789C75FC}" type="slidenum">
              <a:rPr lang="en-US" smtClean="0"/>
              <a:t>59</a:t>
            </a:fld>
            <a:endParaRPr lang="en-US" dirty="0"/>
          </a:p>
        </p:txBody>
      </p:sp>
    </p:spTree>
    <p:extLst>
      <p:ext uri="{BB962C8B-B14F-4D97-AF65-F5344CB8AC3E}">
        <p14:creationId xmlns:p14="http://schemas.microsoft.com/office/powerpoint/2010/main" val="306769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8EDA0B-A2C5-4EA4-A2F8-3CE1CB942C4C}"/>
              </a:ext>
            </a:extLst>
          </p:cNvPr>
          <p:cNvSpPr>
            <a:spLocks noGrp="1"/>
          </p:cNvSpPr>
          <p:nvPr>
            <p:ph type="title"/>
          </p:nvPr>
        </p:nvSpPr>
        <p:spPr/>
        <p:txBody>
          <a:bodyPr/>
          <a:lstStyle/>
          <a:p>
            <a:r>
              <a:rPr lang="en-US" dirty="0"/>
              <a:t>Section Outline</a:t>
            </a:r>
          </a:p>
        </p:txBody>
      </p:sp>
      <p:sp>
        <p:nvSpPr>
          <p:cNvPr id="5" name="Content Placeholder 4">
            <a:extLst>
              <a:ext uri="{FF2B5EF4-FFF2-40B4-BE49-F238E27FC236}">
                <a16:creationId xmlns:a16="http://schemas.microsoft.com/office/drawing/2014/main" id="{A826638B-2AC3-4039-8E30-438E366E617F}"/>
              </a:ext>
            </a:extLst>
          </p:cNvPr>
          <p:cNvSpPr>
            <a:spLocks noGrp="1"/>
          </p:cNvSpPr>
          <p:nvPr>
            <p:ph idx="1"/>
          </p:nvPr>
        </p:nvSpPr>
        <p:spPr/>
        <p:txBody>
          <a:bodyPr/>
          <a:lstStyle/>
          <a:p>
            <a:r>
              <a:rPr lang="en-US" dirty="0"/>
              <a:t>What is randomness?</a:t>
            </a:r>
          </a:p>
          <a:p>
            <a:r>
              <a:rPr lang="en-US" dirty="0"/>
              <a:t>What is probability?</a:t>
            </a:r>
          </a:p>
        </p:txBody>
      </p:sp>
      <p:sp>
        <p:nvSpPr>
          <p:cNvPr id="2" name="Slide Number Placeholder 1">
            <a:extLst>
              <a:ext uri="{FF2B5EF4-FFF2-40B4-BE49-F238E27FC236}">
                <a16:creationId xmlns:a16="http://schemas.microsoft.com/office/drawing/2014/main" id="{F91CB7FB-C554-4AD0-9EDD-C28C059F88C5}"/>
              </a:ext>
            </a:extLst>
          </p:cNvPr>
          <p:cNvSpPr>
            <a:spLocks noGrp="1"/>
          </p:cNvSpPr>
          <p:nvPr>
            <p:ph type="sldNum" sz="quarter" idx="12"/>
          </p:nvPr>
        </p:nvSpPr>
        <p:spPr/>
        <p:txBody>
          <a:bodyPr/>
          <a:lstStyle/>
          <a:p>
            <a:fld id="{FE2CFF1E-AA13-4669-84B1-92D2789C75FC}" type="slidenum">
              <a:rPr lang="en-US" smtClean="0"/>
              <a:t>6</a:t>
            </a:fld>
            <a:endParaRPr lang="en-US" dirty="0"/>
          </a:p>
        </p:txBody>
      </p:sp>
      <p:pic>
        <p:nvPicPr>
          <p:cNvPr id="6" name="Picture 5">
            <a:extLst>
              <a:ext uri="{FF2B5EF4-FFF2-40B4-BE49-F238E27FC236}">
                <a16:creationId xmlns:a16="http://schemas.microsoft.com/office/drawing/2014/main" id="{7FC22B3D-7C5C-4A80-890D-75B1DAF662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227" y="2353113"/>
            <a:ext cx="4852577" cy="3644896"/>
          </a:xfrm>
          <a:prstGeom prst="rect">
            <a:avLst/>
          </a:prstGeom>
        </p:spPr>
      </p:pic>
    </p:spTree>
    <p:extLst>
      <p:ext uri="{BB962C8B-B14F-4D97-AF65-F5344CB8AC3E}">
        <p14:creationId xmlns:p14="http://schemas.microsoft.com/office/powerpoint/2010/main" val="901343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60</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3854629" y="1338816"/>
                <a:ext cx="2381229" cy="11762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smtClean="0">
                              <a:effectLst/>
                              <a:latin typeface="Cambria Math" panose="02040503050406030204" pitchFamily="18" charset="0"/>
                            </a:rPr>
                          </m:ctrlPr>
                        </m:accPr>
                        <m:e>
                          <m:r>
                            <a:rPr lang="en-US" sz="2800" b="0" i="1" smtClean="0">
                              <a:effectLst/>
                              <a:latin typeface="Cambria Math" panose="02040503050406030204" pitchFamily="18" charset="0"/>
                            </a:rPr>
                            <m:t>𝑥</m:t>
                          </m:r>
                        </m:e>
                      </m:acc>
                      <m:r>
                        <a:rPr lang="en-US" sz="2800" b="0" i="1" smtClean="0">
                          <a:effectLst/>
                          <a:latin typeface="Cambria Math" panose="02040503050406030204" pitchFamily="18" charset="0"/>
                        </a:rPr>
                        <m:t>=</m:t>
                      </m:r>
                      <m:nary>
                        <m:naryPr>
                          <m:chr m:val="∑"/>
                          <m:ctrlPr>
                            <a:rPr lang="en-US" sz="2800" i="1" smtClean="0">
                              <a:effectLst/>
                              <a:latin typeface="Cambria Math" panose="02040503050406030204" pitchFamily="18" charset="0"/>
                            </a:rPr>
                          </m:ctrlPr>
                        </m:naryPr>
                        <m:sub>
                          <m:r>
                            <m:rPr>
                              <m:brk m:alnAt="23"/>
                            </m:rPr>
                            <a:rPr lang="en-US" sz="2800" b="0" i="1" smtClean="0">
                              <a:effectLst/>
                              <a:latin typeface="Cambria Math" panose="02040503050406030204" pitchFamily="18" charset="0"/>
                            </a:rPr>
                            <m:t>𝑖</m:t>
                          </m:r>
                          <m:r>
                            <a:rPr lang="en-US" sz="2800" b="0" i="1" smtClean="0">
                              <a:effectLst/>
                              <a:latin typeface="Cambria Math" panose="02040503050406030204" pitchFamily="18" charset="0"/>
                            </a:rPr>
                            <m:t>=1</m:t>
                          </m:r>
                        </m:sub>
                        <m:sup>
                          <m:r>
                            <a:rPr lang="en-US" sz="2800" b="0" i="1" smtClean="0">
                              <a:effectLst/>
                              <a:latin typeface="Cambria Math" panose="02040503050406030204" pitchFamily="18" charset="0"/>
                            </a:rPr>
                            <m:t>𝑛</m:t>
                          </m:r>
                        </m:sup>
                        <m:e>
                          <m:sSub>
                            <m:sSubPr>
                              <m:ctrlPr>
                                <a:rPr lang="en-US" sz="2800" i="1" smtClean="0">
                                  <a:effectLst/>
                                  <a:latin typeface="Cambria Math" panose="02040503050406030204" pitchFamily="18" charset="0"/>
                                </a:rPr>
                              </m:ctrlPr>
                            </m:sSubPr>
                            <m:e>
                              <m:r>
                                <a:rPr lang="en-US" sz="2800" b="0" i="1" smtClean="0">
                                  <a:effectLst/>
                                  <a:latin typeface="Cambria Math" panose="02040503050406030204" pitchFamily="18" charset="0"/>
                                </a:rPr>
                                <m:t>𝑥</m:t>
                              </m:r>
                            </m:e>
                            <m:sub>
                              <m:r>
                                <a:rPr lang="en-US" sz="2800" b="0" i="1" smtClean="0">
                                  <a:effectLst/>
                                  <a:latin typeface="Cambria Math" panose="02040503050406030204" pitchFamily="18" charset="0"/>
                                </a:rPr>
                                <m:t>𝑖</m:t>
                              </m:r>
                            </m:sub>
                          </m:sSub>
                          <m:r>
                            <a:rPr lang="en-US" sz="2800" b="0" i="1" smtClean="0">
                              <a:effectLst/>
                              <a:latin typeface="Cambria Math" panose="02040503050406030204" pitchFamily="18" charset="0"/>
                            </a:rPr>
                            <m:t>𝑝</m:t>
                          </m:r>
                          <m:d>
                            <m:dPr>
                              <m:ctrlPr>
                                <a:rPr lang="en-US" sz="2800" b="0" i="1" smtClean="0">
                                  <a:effectLst/>
                                  <a:latin typeface="Cambria Math" panose="02040503050406030204" pitchFamily="18" charset="0"/>
                                </a:rPr>
                              </m:ctrlPr>
                            </m:dPr>
                            <m:e>
                              <m:sSub>
                                <m:sSubPr>
                                  <m:ctrlPr>
                                    <a:rPr lang="en-US" sz="2800" b="0" i="1" smtClean="0">
                                      <a:effectLst/>
                                      <a:latin typeface="Cambria Math" panose="02040503050406030204" pitchFamily="18" charset="0"/>
                                    </a:rPr>
                                  </m:ctrlPr>
                                </m:sSubPr>
                                <m:e>
                                  <m:r>
                                    <a:rPr lang="en-US" sz="2800" b="0" i="1" smtClean="0">
                                      <a:effectLst/>
                                      <a:latin typeface="Cambria Math" panose="02040503050406030204" pitchFamily="18" charset="0"/>
                                    </a:rPr>
                                    <m:t>𝑥</m:t>
                                  </m:r>
                                </m:e>
                                <m:sub>
                                  <m:r>
                                    <a:rPr lang="en-US" sz="2800" b="0" i="1" smtClean="0">
                                      <a:effectLst/>
                                      <a:latin typeface="Cambria Math" panose="02040503050406030204" pitchFamily="18" charset="0"/>
                                    </a:rPr>
                                    <m:t>𝑖</m:t>
                                  </m:r>
                                </m:sub>
                              </m:sSub>
                            </m:e>
                          </m:d>
                        </m:e>
                      </m:nary>
                    </m:oMath>
                  </m:oMathPara>
                </a14:m>
                <a:endParaRPr lang="en-US" sz="2800" dirty="0">
                  <a:effectLst/>
                  <a:latin typeface="Lato" panose="020F0502020204030203"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854629" y="1338816"/>
                <a:ext cx="2381229" cy="1176219"/>
              </a:xfrm>
              <a:prstGeom prst="rect">
                <a:avLst/>
              </a:prstGeom>
              <a:blipFill>
                <a:blip r:embed="rId3"/>
                <a:stretch>
                  <a:fillRect/>
                </a:stretch>
              </a:blipFill>
            </p:spPr>
            <p:txBody>
              <a:bodyPr/>
              <a:lstStyle/>
              <a:p>
                <a:r>
                  <a:rPr lang="en-US">
                    <a:noFill/>
                  </a:rPr>
                  <a:t> </a:t>
                </a:r>
              </a:p>
            </p:txBody>
          </p:sp>
        </mc:Fallback>
      </mc:AlternateContent>
      <p:sp>
        <p:nvSpPr>
          <p:cNvPr id="7" name="TextBox 6"/>
          <p:cNvSpPr txBox="1"/>
          <p:nvPr/>
        </p:nvSpPr>
        <p:spPr>
          <a:xfrm>
            <a:off x="557212" y="1403706"/>
            <a:ext cx="1343025"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Mean</a:t>
            </a:r>
          </a:p>
        </p:txBody>
      </p:sp>
      <p:sp>
        <p:nvSpPr>
          <p:cNvPr id="10" name="TextBox 9"/>
          <p:cNvSpPr txBox="1"/>
          <p:nvPr/>
        </p:nvSpPr>
        <p:spPr>
          <a:xfrm>
            <a:off x="557212" y="3556181"/>
            <a:ext cx="1543052"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Median</a:t>
            </a:r>
          </a:p>
        </p:txBody>
      </p:sp>
      <mc:AlternateContent xmlns:mc="http://schemas.openxmlformats.org/markup-compatibility/2006" xmlns:a14="http://schemas.microsoft.com/office/drawing/2010/main">
        <mc:Choice Requires="a14">
          <p:sp>
            <p:nvSpPr>
              <p:cNvPr id="11" name="TextBox 10"/>
              <p:cNvSpPr txBox="1"/>
              <p:nvPr/>
            </p:nvSpPr>
            <p:spPr>
              <a:xfrm>
                <a:off x="3494109" y="3108874"/>
                <a:ext cx="3839577" cy="2965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𝑚𝑖𝑛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ctrlPr>
                                <a:rPr lang="en-US" b="0" i="1" smtClean="0">
                                  <a:latin typeface="Cambria Math" panose="02040503050406030204" pitchFamily="18" charset="0"/>
                                </a:rPr>
                              </m:ctrlPr>
                            </m:dPr>
                            <m:e>
                              <m:r>
                                <a:rPr lang="en-US" b="0" i="1" smtClean="0">
                                  <a:latin typeface="Cambria Math" panose="02040503050406030204" pitchFamily="18" charset="0"/>
                                </a:rPr>
                                <m:t>1</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𝑛</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𝑚𝑎𝑥</m:t>
                          </m:r>
                        </m:sub>
                      </m:sSub>
                    </m:oMath>
                  </m:oMathPara>
                </a14:m>
                <a:endParaRPr lang="en-US" dirty="0">
                  <a:latin typeface="Lato" panose="020F0502020204030203"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494109" y="3108874"/>
                <a:ext cx="3839577" cy="296556"/>
              </a:xfrm>
              <a:prstGeom prst="rect">
                <a:avLst/>
              </a:prstGeom>
              <a:blipFill>
                <a:blip r:embed="rId4"/>
                <a:stretch>
                  <a:fillRect l="-476" b="-102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546655" y="3556181"/>
                <a:ext cx="2595006" cy="16648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r>
                        <a:rPr lang="en-US" sz="2400" b="0" i="1" smtClean="0">
                          <a:latin typeface="Cambria Math" panose="02040503050406030204" pitchFamily="18" charset="0"/>
                        </a:rPr>
                        <m:t>=</m:t>
                      </m:r>
                      <m:d>
                        <m:dPr>
                          <m:begChr m:val="{"/>
                          <m:endChr m:val=""/>
                          <m:ctrlPr>
                            <a:rPr lang="en-US" sz="2400" b="0" i="1" smtClean="0">
                              <a:latin typeface="Cambria Math" panose="02040503050406030204" pitchFamily="18" charset="0"/>
                            </a:rPr>
                          </m:ctrlPr>
                        </m:dPr>
                        <m:e>
                          <m:eqArr>
                            <m:eqArrPr>
                              <m:ctrlPr>
                                <a:rPr lang="en-US" sz="2400" b="0" i="1" smtClean="0">
                                  <a:latin typeface="Cambria Math" panose="02040503050406030204" pitchFamily="18" charset="0"/>
                                </a:rPr>
                              </m:ctrlPr>
                            </m:eqArr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e>
                                  </m:d>
                                </m:sub>
                              </m:sSub>
                            </m:e>
                            <m:e>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num>
                                            <m:den>
                                              <m:r>
                                                <a:rPr lang="en-US" sz="2400" b="0" i="1" smtClean="0">
                                                  <a:latin typeface="Cambria Math" panose="02040503050406030204" pitchFamily="18" charset="0"/>
                                                </a:rPr>
                                                <m:t>2</m:t>
                                              </m:r>
                                            </m:den>
                                          </m:f>
                                        </m:e>
                                      </m:d>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e>
                                      </m:d>
                                    </m:sub>
                                  </m:sSub>
                                </m:num>
                                <m:den>
                                  <m:r>
                                    <a:rPr lang="en-US" sz="2400" b="0" i="1" smtClean="0">
                                      <a:latin typeface="Cambria Math" panose="02040503050406030204" pitchFamily="18" charset="0"/>
                                    </a:rPr>
                                    <m:t>2</m:t>
                                  </m:r>
                                </m:den>
                              </m:f>
                            </m:e>
                          </m:eqArr>
                        </m:e>
                      </m:d>
                    </m:oMath>
                  </m:oMathPara>
                </a14:m>
                <a:endParaRPr lang="en-US" sz="2400" dirty="0">
                  <a:latin typeface="Lato" panose="020F0502020204030203"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546655" y="3556181"/>
                <a:ext cx="2595006" cy="1664815"/>
              </a:xfrm>
              <a:prstGeom prst="rect">
                <a:avLst/>
              </a:prstGeom>
              <a:blipFill>
                <a:blip r:embed="rId5"/>
                <a:stretch>
                  <a:fillRect/>
                </a:stretch>
              </a:blipFill>
            </p:spPr>
            <p:txBody>
              <a:bodyPr/>
              <a:lstStyle/>
              <a:p>
                <a:r>
                  <a:rPr lang="en-US">
                    <a:noFill/>
                  </a:rPr>
                  <a:t> </a:t>
                </a:r>
              </a:p>
            </p:txBody>
          </p:sp>
        </mc:Fallback>
      </mc:AlternateContent>
      <p:sp>
        <p:nvSpPr>
          <p:cNvPr id="13" name="TextBox 12"/>
          <p:cNvSpPr txBox="1"/>
          <p:nvPr/>
        </p:nvSpPr>
        <p:spPr>
          <a:xfrm>
            <a:off x="6370544" y="3767059"/>
            <a:ext cx="710451" cy="369332"/>
          </a:xfrm>
          <a:prstGeom prst="rect">
            <a:avLst/>
          </a:prstGeom>
          <a:noFill/>
        </p:spPr>
        <p:txBody>
          <a:bodyPr wrap="none" rtlCol="0">
            <a:spAutoFit/>
          </a:bodyPr>
          <a:lstStyle/>
          <a:p>
            <a:r>
              <a:rPr lang="en-US" i="1" dirty="0">
                <a:latin typeface="Lato" panose="020F0502020204030203" pitchFamily="34" charset="0"/>
                <a:ea typeface="Cambria Math" panose="02040503050406030204" pitchFamily="18" charset="0"/>
              </a:rPr>
              <a:t>n odd</a:t>
            </a:r>
          </a:p>
        </p:txBody>
      </p:sp>
      <p:sp>
        <p:nvSpPr>
          <p:cNvPr id="14" name="TextBox 13"/>
          <p:cNvSpPr txBox="1"/>
          <p:nvPr/>
        </p:nvSpPr>
        <p:spPr>
          <a:xfrm>
            <a:off x="6370544" y="4567458"/>
            <a:ext cx="795411" cy="369332"/>
          </a:xfrm>
          <a:prstGeom prst="rect">
            <a:avLst/>
          </a:prstGeom>
          <a:noFill/>
        </p:spPr>
        <p:txBody>
          <a:bodyPr wrap="none" rtlCol="0">
            <a:spAutoFit/>
          </a:bodyPr>
          <a:lstStyle/>
          <a:p>
            <a:r>
              <a:rPr lang="en-US" i="1" dirty="0">
                <a:latin typeface="Lato" panose="020F0502020204030203" pitchFamily="34" charset="0"/>
                <a:ea typeface="Cambria Math" panose="02040503050406030204" pitchFamily="18" charset="0"/>
              </a:rPr>
              <a:t>n even</a:t>
            </a:r>
          </a:p>
        </p:txBody>
      </p:sp>
      <p:pic>
        <p:nvPicPr>
          <p:cNvPr id="18" name="Picture 17"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2778" b="73611"/>
          <a:stretch/>
        </p:blipFill>
        <p:spPr bwMode="auto">
          <a:xfrm>
            <a:off x="8190250" y="5147191"/>
            <a:ext cx="4001750" cy="161925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33889" b="42361"/>
          <a:stretch/>
        </p:blipFill>
        <p:spPr bwMode="auto">
          <a:xfrm>
            <a:off x="8190250" y="3108874"/>
            <a:ext cx="4001750" cy="16287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65555" b="8056"/>
          <a:stretch/>
        </p:blipFill>
        <p:spPr bwMode="auto">
          <a:xfrm>
            <a:off x="8190250" y="889581"/>
            <a:ext cx="4001750" cy="180975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57212" y="5833130"/>
            <a:ext cx="1695452"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Mode</a:t>
            </a:r>
          </a:p>
        </p:txBody>
      </p:sp>
      <p:sp>
        <p:nvSpPr>
          <p:cNvPr id="22" name="TextBox 21"/>
          <p:cNvSpPr txBox="1"/>
          <p:nvPr/>
        </p:nvSpPr>
        <p:spPr>
          <a:xfrm>
            <a:off x="3494109" y="5910074"/>
            <a:ext cx="3448380" cy="369332"/>
          </a:xfrm>
          <a:prstGeom prst="rect">
            <a:avLst/>
          </a:prstGeom>
          <a:noFill/>
        </p:spPr>
        <p:txBody>
          <a:bodyPr wrap="none" rtlCol="0">
            <a:spAutoFit/>
          </a:bodyPr>
          <a:lstStyle/>
          <a:p>
            <a:r>
              <a:rPr lang="en-US" dirty="0">
                <a:latin typeface="Lato" panose="020F0502020204030203" pitchFamily="34" charset="0"/>
              </a:rPr>
              <a:t>Most frequently-occurring value</a:t>
            </a:r>
          </a:p>
        </p:txBody>
      </p:sp>
      <p:sp>
        <p:nvSpPr>
          <p:cNvPr id="16" name="Title 1">
            <a:extLst>
              <a:ext uri="{FF2B5EF4-FFF2-40B4-BE49-F238E27FC236}">
                <a16:creationId xmlns:a16="http://schemas.microsoft.com/office/drawing/2014/main" id="{87E7B81F-BB67-4BED-8804-A6FA3ECCD77A}"/>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a:lstStyle>
          <a:p>
            <a:r>
              <a:rPr lang="en-US" dirty="0"/>
              <a:t>Central Tendency</a:t>
            </a:r>
          </a:p>
        </p:txBody>
      </p:sp>
    </p:spTree>
    <p:extLst>
      <p:ext uri="{BB962C8B-B14F-4D97-AF65-F5344CB8AC3E}">
        <p14:creationId xmlns:p14="http://schemas.microsoft.com/office/powerpoint/2010/main" val="24503391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60AB8-A734-41BE-91F2-A9E51C04C997}"/>
              </a:ext>
            </a:extLst>
          </p:cNvPr>
          <p:cNvSpPr>
            <a:spLocks noGrp="1"/>
          </p:cNvSpPr>
          <p:nvPr>
            <p:ph type="title"/>
          </p:nvPr>
        </p:nvSpPr>
        <p:spPr/>
        <p:txBody>
          <a:bodyPr/>
          <a:lstStyle/>
          <a:p>
            <a:r>
              <a:rPr lang="en-US" dirty="0"/>
              <a:t>Computing the Mean</a:t>
            </a:r>
          </a:p>
        </p:txBody>
      </p:sp>
      <p:graphicFrame>
        <p:nvGraphicFramePr>
          <p:cNvPr id="7" name="Table 6">
            <a:extLst>
              <a:ext uri="{FF2B5EF4-FFF2-40B4-BE49-F238E27FC236}">
                <a16:creationId xmlns:a16="http://schemas.microsoft.com/office/drawing/2014/main" id="{23907580-A539-41B5-A373-63D2B3DA0742}"/>
              </a:ext>
            </a:extLst>
          </p:cNvPr>
          <p:cNvGraphicFramePr>
            <a:graphicFrameLocks noGrp="1"/>
          </p:cNvGraphicFramePr>
          <p:nvPr>
            <p:extLst>
              <p:ext uri="{D42A27DB-BD31-4B8C-83A1-F6EECF244321}">
                <p14:modId xmlns:p14="http://schemas.microsoft.com/office/powerpoint/2010/main" val="19447566"/>
              </p:ext>
            </p:extLst>
          </p:nvPr>
        </p:nvGraphicFramePr>
        <p:xfrm>
          <a:off x="3040855" y="1600200"/>
          <a:ext cx="6110288" cy="3657600"/>
        </p:xfrm>
        <a:graphic>
          <a:graphicData uri="http://schemas.openxmlformats.org/drawingml/2006/table">
            <a:tbl>
              <a:tblPr firstRow="1" lastRow="1">
                <a:tableStyleId>{9D7B26C5-4107-4FEC-AEDC-1716B250A1EF}</a:tableStyleId>
              </a:tblPr>
              <a:tblGrid>
                <a:gridCol w="1527572">
                  <a:extLst>
                    <a:ext uri="{9D8B030D-6E8A-4147-A177-3AD203B41FA5}">
                      <a16:colId xmlns:a16="http://schemas.microsoft.com/office/drawing/2014/main" val="2732190533"/>
                    </a:ext>
                  </a:extLst>
                </a:gridCol>
                <a:gridCol w="1303184">
                  <a:extLst>
                    <a:ext uri="{9D8B030D-6E8A-4147-A177-3AD203B41FA5}">
                      <a16:colId xmlns:a16="http://schemas.microsoft.com/office/drawing/2014/main" val="2148956327"/>
                    </a:ext>
                  </a:extLst>
                </a:gridCol>
                <a:gridCol w="1751960">
                  <a:extLst>
                    <a:ext uri="{9D8B030D-6E8A-4147-A177-3AD203B41FA5}">
                      <a16:colId xmlns:a16="http://schemas.microsoft.com/office/drawing/2014/main" val="2836899812"/>
                    </a:ext>
                  </a:extLst>
                </a:gridCol>
                <a:gridCol w="1527572">
                  <a:extLst>
                    <a:ext uri="{9D8B030D-6E8A-4147-A177-3AD203B41FA5}">
                      <a16:colId xmlns:a16="http://schemas.microsoft.com/office/drawing/2014/main" val="3198036660"/>
                    </a:ext>
                  </a:extLst>
                </a:gridCol>
              </a:tblGrid>
              <a:tr h="457200">
                <a:tc>
                  <a:txBody>
                    <a:bodyPr/>
                    <a:lstStyle/>
                    <a:p>
                      <a:pPr algn="ctr" fontAlgn="b"/>
                      <a:r>
                        <a:rPr lang="en-US" sz="2000" b="1" u="none" strike="noStrike" dirty="0">
                          <a:solidFill>
                            <a:srgbClr val="000000"/>
                          </a:solidFill>
                          <a:effectLst/>
                          <a:latin typeface="Lato" panose="020F0502020204030203" pitchFamily="34" charset="0"/>
                        </a:rPr>
                        <a:t>Outcome</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latin typeface="Lato" panose="020F0502020204030203" pitchFamily="34" charset="0"/>
                        </a:rPr>
                        <a:t>Count</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latin typeface="Lato" panose="020F0502020204030203" pitchFamily="34" charset="0"/>
                        </a:rPr>
                        <a:t>Proportion</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i="1" u="none" strike="noStrike" dirty="0">
                          <a:solidFill>
                            <a:srgbClr val="000000"/>
                          </a:solidFill>
                          <a:effectLst/>
                          <a:latin typeface="Lato" panose="020F0502020204030203" pitchFamily="34" charset="0"/>
                        </a:rPr>
                        <a:t>x</a:t>
                      </a:r>
                      <a:r>
                        <a:rPr lang="en-US" sz="2000" b="1" i="1" u="none" strike="noStrike" baseline="-25000" dirty="0">
                          <a:solidFill>
                            <a:srgbClr val="000000"/>
                          </a:solidFill>
                          <a:effectLst/>
                          <a:latin typeface="Lato" panose="020F0502020204030203" pitchFamily="34" charset="0"/>
                        </a:rPr>
                        <a:t>i</a:t>
                      </a:r>
                      <a:r>
                        <a:rPr lang="en-US" sz="2000" b="1" u="none" strike="noStrike" dirty="0">
                          <a:solidFill>
                            <a:srgbClr val="000000"/>
                          </a:solidFill>
                          <a:effectLst/>
                          <a:latin typeface="Lato" panose="020F0502020204030203" pitchFamily="34" charset="0"/>
                        </a:rPr>
                        <a:t> * p(</a:t>
                      </a:r>
                      <a:r>
                        <a:rPr lang="en-US" sz="2000" b="1" i="1" u="none" strike="noStrike" dirty="0">
                          <a:solidFill>
                            <a:srgbClr val="000000"/>
                          </a:solidFill>
                          <a:effectLst/>
                          <a:latin typeface="Lato" panose="020F0502020204030203" pitchFamily="34" charset="0"/>
                        </a:rPr>
                        <a:t>x</a:t>
                      </a:r>
                      <a:r>
                        <a:rPr lang="en-US" sz="2000" b="1" i="1" u="none" strike="noStrike" baseline="-25000" dirty="0">
                          <a:solidFill>
                            <a:srgbClr val="000000"/>
                          </a:solidFill>
                          <a:effectLst/>
                          <a:latin typeface="Lato" panose="020F0502020204030203" pitchFamily="34" charset="0"/>
                        </a:rPr>
                        <a:t>i</a:t>
                      </a:r>
                      <a:r>
                        <a:rPr lang="en-US" sz="2000" b="1" u="none" strike="noStrike" dirty="0">
                          <a:solidFill>
                            <a:srgbClr val="000000"/>
                          </a:solidFill>
                          <a:effectLst/>
                          <a:latin typeface="Lato" panose="020F0502020204030203" pitchFamily="34" charset="0"/>
                        </a:rPr>
                        <a:t>)</a:t>
                      </a:r>
                      <a:endParaRPr lang="en-US" sz="2000" b="1"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2267297582"/>
                  </a:ext>
                </a:extLst>
              </a:tr>
              <a:tr h="457200">
                <a:tc>
                  <a:txBody>
                    <a:bodyPr/>
                    <a:lstStyle/>
                    <a:p>
                      <a:pPr algn="ctr" fontAlgn="b"/>
                      <a:r>
                        <a:rPr lang="en-US" sz="2000" b="0" u="none" strike="noStrike" dirty="0">
                          <a:solidFill>
                            <a:srgbClr val="000000"/>
                          </a:solidFill>
                          <a:effectLst/>
                          <a:latin typeface="Lato" panose="020F0502020204030203" pitchFamily="34" charset="0"/>
                        </a:rPr>
                        <a:t>1</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12</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0.12</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0.12</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637590805"/>
                  </a:ext>
                </a:extLst>
              </a:tr>
              <a:tr h="457200">
                <a:tc>
                  <a:txBody>
                    <a:bodyPr/>
                    <a:lstStyle/>
                    <a:p>
                      <a:pPr algn="ctr" fontAlgn="b"/>
                      <a:r>
                        <a:rPr lang="en-US" sz="2000" b="0" u="none" strike="noStrike">
                          <a:solidFill>
                            <a:srgbClr val="000000"/>
                          </a:solidFill>
                          <a:effectLst/>
                          <a:latin typeface="Lato" panose="020F0502020204030203" pitchFamily="34" charset="0"/>
                        </a:rPr>
                        <a:t>2</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22</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0.22</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0.44</a:t>
                      </a:r>
                      <a:endParaRPr lang="en-US" sz="2000" b="0" i="0" u="none" strike="noStrike">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4141720521"/>
                  </a:ext>
                </a:extLst>
              </a:tr>
              <a:tr h="457200">
                <a:tc>
                  <a:txBody>
                    <a:bodyPr/>
                    <a:lstStyle/>
                    <a:p>
                      <a:pPr algn="ctr" fontAlgn="b"/>
                      <a:r>
                        <a:rPr lang="en-US" sz="2000" b="0" u="none" strike="noStrike">
                          <a:solidFill>
                            <a:srgbClr val="000000"/>
                          </a:solidFill>
                          <a:effectLst/>
                          <a:latin typeface="Lato" panose="020F0502020204030203" pitchFamily="34" charset="0"/>
                        </a:rPr>
                        <a:t>3</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0.57</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2104228181"/>
                  </a:ext>
                </a:extLst>
              </a:tr>
              <a:tr h="457200">
                <a:tc>
                  <a:txBody>
                    <a:bodyPr/>
                    <a:lstStyle/>
                    <a:p>
                      <a:pPr algn="ctr" fontAlgn="b"/>
                      <a:r>
                        <a:rPr lang="en-US" sz="2000" b="0" u="none" strike="noStrike">
                          <a:solidFill>
                            <a:srgbClr val="000000"/>
                          </a:solidFill>
                          <a:effectLst/>
                          <a:latin typeface="Lato" panose="020F0502020204030203" pitchFamily="34" charset="0"/>
                        </a:rPr>
                        <a:t>4</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21</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0.21</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0.84</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800471725"/>
                  </a:ext>
                </a:extLst>
              </a:tr>
              <a:tr h="457200">
                <a:tc>
                  <a:txBody>
                    <a:bodyPr/>
                    <a:lstStyle/>
                    <a:p>
                      <a:pPr algn="ctr" fontAlgn="b"/>
                      <a:r>
                        <a:rPr lang="en-US" sz="2000" b="0" u="none" strike="noStrike">
                          <a:solidFill>
                            <a:srgbClr val="000000"/>
                          </a:solidFill>
                          <a:effectLst/>
                          <a:latin typeface="Lato" panose="020F0502020204030203" pitchFamily="34" charset="0"/>
                        </a:rPr>
                        <a:t>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15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0.15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0.75</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510711402"/>
                  </a:ext>
                </a:extLst>
              </a:tr>
              <a:tr h="457200">
                <a:tc>
                  <a:txBody>
                    <a:bodyPr/>
                    <a:lstStyle/>
                    <a:p>
                      <a:pPr algn="ctr" fontAlgn="b"/>
                      <a:r>
                        <a:rPr lang="en-US" sz="2000" b="0" u="none" strike="noStrike">
                          <a:solidFill>
                            <a:srgbClr val="000000"/>
                          </a:solidFill>
                          <a:effectLst/>
                          <a:latin typeface="Lato" panose="020F0502020204030203" pitchFamily="34" charset="0"/>
                        </a:rPr>
                        <a:t>6</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11</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latin typeface="Lato" panose="020F0502020204030203" pitchFamily="34" charset="0"/>
                        </a:rPr>
                        <a:t>0.11</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latin typeface="Lato" panose="020F0502020204030203" pitchFamily="34" charset="0"/>
                        </a:rPr>
                        <a:t>0.66</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286417678"/>
                  </a:ext>
                </a:extLst>
              </a:tr>
              <a:tr h="457200">
                <a:tc>
                  <a:txBody>
                    <a:bodyPr/>
                    <a:lstStyle/>
                    <a:p>
                      <a:pPr algn="l" fontAlgn="b"/>
                      <a:r>
                        <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rPr>
                        <a:t>Sum:</a:t>
                      </a:r>
                    </a:p>
                  </a:txBody>
                  <a:tcPr marL="9525" marR="9525" marT="9525" marB="0" anchor="ctr"/>
                </a:tc>
                <a:tc>
                  <a:txBody>
                    <a:bodyPr/>
                    <a:lstStyle/>
                    <a:p>
                      <a:pPr algn="ctr" fontAlgn="b"/>
                      <a:r>
                        <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rPr>
                        <a:t>100</a:t>
                      </a:r>
                    </a:p>
                  </a:txBody>
                  <a:tcPr marL="9525" marR="9525" marT="9525" marB="0" anchor="ctr"/>
                </a:tc>
                <a:tc>
                  <a:txBody>
                    <a:bodyPr/>
                    <a:lstStyle/>
                    <a:p>
                      <a:pPr algn="ctr" fontAlgn="b"/>
                      <a:r>
                        <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rPr>
                        <a:t>1.0</a:t>
                      </a:r>
                    </a:p>
                  </a:txBody>
                  <a:tcPr marL="9525" marR="9525" marT="9525" marB="0" anchor="ctr"/>
                </a:tc>
                <a:tc>
                  <a:txBody>
                    <a:bodyPr/>
                    <a:lstStyle/>
                    <a:p>
                      <a:pPr algn="ctr" fontAlgn="b"/>
                      <a:r>
                        <a:rPr lang="en-US" sz="2000" b="1" u="none" strike="noStrike" dirty="0">
                          <a:solidFill>
                            <a:srgbClr val="000000"/>
                          </a:solidFill>
                          <a:effectLst>
                            <a:outerShdw blurRad="38100" dist="38100" dir="2700000" algn="tl">
                              <a:srgbClr val="000000">
                                <a:alpha val="43137"/>
                              </a:srgbClr>
                            </a:outerShdw>
                          </a:effectLst>
                          <a:latin typeface="Lato" panose="020F0502020204030203" pitchFamily="34" charset="0"/>
                        </a:rPr>
                        <a:t>3.38</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extLst>
                  <a:ext uri="{0D108BD9-81ED-4DB2-BD59-A6C34878D82A}">
                    <a16:rowId xmlns:a16="http://schemas.microsoft.com/office/drawing/2014/main" val="215121752"/>
                  </a:ext>
                </a:extLst>
              </a:tr>
            </a:tbl>
          </a:graphicData>
        </a:graphic>
      </p:graphicFrame>
      <p:sp>
        <p:nvSpPr>
          <p:cNvPr id="8" name="TextBox 7">
            <a:extLst>
              <a:ext uri="{FF2B5EF4-FFF2-40B4-BE49-F238E27FC236}">
                <a16:creationId xmlns:a16="http://schemas.microsoft.com/office/drawing/2014/main" id="{FCEAC736-661A-4CE1-89C1-A05940F0CFD2}"/>
              </a:ext>
            </a:extLst>
          </p:cNvPr>
          <p:cNvSpPr txBox="1"/>
          <p:nvPr/>
        </p:nvSpPr>
        <p:spPr>
          <a:xfrm>
            <a:off x="4310062" y="5895975"/>
            <a:ext cx="3571875" cy="523220"/>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Mean = 3.38</a:t>
            </a:r>
          </a:p>
        </p:txBody>
      </p:sp>
      <p:sp>
        <p:nvSpPr>
          <p:cNvPr id="3" name="Slide Number Placeholder 2">
            <a:extLst>
              <a:ext uri="{FF2B5EF4-FFF2-40B4-BE49-F238E27FC236}">
                <a16:creationId xmlns:a16="http://schemas.microsoft.com/office/drawing/2014/main" id="{3D73D3BC-C934-4428-A8EB-31C90279488A}"/>
              </a:ext>
            </a:extLst>
          </p:cNvPr>
          <p:cNvSpPr>
            <a:spLocks noGrp="1"/>
          </p:cNvSpPr>
          <p:nvPr>
            <p:ph type="sldNum" sz="quarter" idx="12"/>
          </p:nvPr>
        </p:nvSpPr>
        <p:spPr/>
        <p:txBody>
          <a:bodyPr/>
          <a:lstStyle/>
          <a:p>
            <a:fld id="{FE2CFF1E-AA13-4669-84B1-92D2789C75FC}" type="slidenum">
              <a:rPr lang="en-US" smtClean="0"/>
              <a:t>61</a:t>
            </a:fld>
            <a:endParaRPr lang="en-US" dirty="0"/>
          </a:p>
        </p:txBody>
      </p:sp>
    </p:spTree>
    <p:extLst>
      <p:ext uri="{BB962C8B-B14F-4D97-AF65-F5344CB8AC3E}">
        <p14:creationId xmlns:p14="http://schemas.microsoft.com/office/powerpoint/2010/main" val="20362902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3FA3E-332D-45DB-9C29-D088A436C1B3}"/>
              </a:ext>
            </a:extLst>
          </p:cNvPr>
          <p:cNvSpPr>
            <a:spLocks noGrp="1"/>
          </p:cNvSpPr>
          <p:nvPr>
            <p:ph type="title"/>
          </p:nvPr>
        </p:nvSpPr>
        <p:spPr/>
        <p:txBody>
          <a:bodyPr/>
          <a:lstStyle/>
          <a:p>
            <a:r>
              <a:rPr lang="en-US" dirty="0"/>
              <a:t>Computing the Mean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DA59AA4-F714-4040-8626-77659C72D36C}"/>
                  </a:ext>
                </a:extLst>
              </p:cNvPr>
              <p:cNvSpPr>
                <a:spLocks noGrp="1"/>
              </p:cNvSpPr>
              <p:nvPr>
                <p:ph idx="1"/>
              </p:nvPr>
            </p:nvSpPr>
            <p:spPr/>
            <p:txBody>
              <a:bodyPr/>
              <a:lstStyle/>
              <a:p>
                <a:r>
                  <a:rPr lang="en-US" dirty="0"/>
                  <a:t>Can also be computed from </a:t>
                </a:r>
                <a:r>
                  <a:rPr lang="en-US" b="1" dirty="0"/>
                  <a:t>equiprobable</a:t>
                </a:r>
                <a:r>
                  <a:rPr lang="en-US" dirty="0"/>
                  <a:t> observations</a:t>
                </a:r>
              </a:p>
              <a:p>
                <a:endParaRPr lang="en-US" dirty="0"/>
              </a:p>
              <a:p>
                <a:pPr marL="0" indent="0">
                  <a:buNone/>
                </a:pPr>
                <a14:m>
                  <m:oMathPara xmlns:m="http://schemas.openxmlformats.org/officeDocument/2006/math">
                    <m:oMathParaPr>
                      <m:jc m:val="centerGroup"/>
                    </m:oMathParaPr>
                    <m:oMath xmlns:m="http://schemas.openxmlformats.org/officeDocument/2006/math">
                      <m:f>
                        <m:fPr>
                          <m:ctrlPr>
                            <a:rPr lang="en-US" sz="3600" i="1" smtClean="0">
                              <a:latin typeface="Cambria Math" panose="02040503050406030204" pitchFamily="18" charset="0"/>
                            </a:rPr>
                          </m:ctrlPr>
                        </m:fPr>
                        <m:num>
                          <m:r>
                            <a:rPr lang="en-US" sz="3600" b="0" i="1" smtClean="0">
                              <a:latin typeface="Cambria Math" panose="02040503050406030204" pitchFamily="18" charset="0"/>
                            </a:rPr>
                            <m:t>1</m:t>
                          </m:r>
                        </m:num>
                        <m:den>
                          <m:r>
                            <a:rPr lang="en-US" sz="3600" b="0" i="1" smtClean="0">
                              <a:latin typeface="Cambria Math" panose="02040503050406030204" pitchFamily="18" charset="0"/>
                            </a:rPr>
                            <m:t>𝑛</m:t>
                          </m:r>
                        </m:den>
                      </m:f>
                      <m:nary>
                        <m:naryPr>
                          <m:chr m:val="∑"/>
                          <m:ctrlPr>
                            <a:rPr lang="en-US" sz="3600" i="1" smtClean="0">
                              <a:latin typeface="Cambria Math" panose="02040503050406030204" pitchFamily="18" charset="0"/>
                            </a:rPr>
                          </m:ctrlPr>
                        </m:naryPr>
                        <m:sub>
                          <m:r>
                            <m:rPr>
                              <m:brk m:alnAt="23"/>
                            </m:rPr>
                            <a:rPr lang="en-US" sz="3600" b="0" i="1" smtClean="0">
                              <a:latin typeface="Cambria Math" panose="02040503050406030204" pitchFamily="18" charset="0"/>
                            </a:rPr>
                            <m:t>𝑖</m:t>
                          </m:r>
                          <m:r>
                            <a:rPr lang="en-US" sz="3600" b="0" i="1" smtClean="0">
                              <a:latin typeface="Cambria Math" panose="02040503050406030204" pitchFamily="18" charset="0"/>
                            </a:rPr>
                            <m:t>=1</m:t>
                          </m:r>
                        </m:sub>
                        <m:sup>
                          <m:r>
                            <a:rPr lang="en-US" sz="3600" b="0" i="1" smtClean="0">
                              <a:latin typeface="Cambria Math" panose="02040503050406030204" pitchFamily="18" charset="0"/>
                            </a:rPr>
                            <m:t>𝑛</m:t>
                          </m:r>
                        </m:sup>
                        <m:e>
                          <m:sSub>
                            <m:sSubPr>
                              <m:ctrlPr>
                                <a:rPr lang="en-US" sz="3600" i="1" smtClean="0">
                                  <a:latin typeface="Cambria Math" panose="02040503050406030204" pitchFamily="18" charset="0"/>
                                </a:rPr>
                              </m:ctrlPr>
                            </m:sSubPr>
                            <m:e>
                              <m:r>
                                <a:rPr lang="en-US" sz="3600" b="0" i="1" smtClean="0">
                                  <a:latin typeface="Cambria Math" panose="02040503050406030204" pitchFamily="18" charset="0"/>
                                </a:rPr>
                                <m:t>𝑥</m:t>
                              </m:r>
                            </m:e>
                            <m:sub>
                              <m:r>
                                <a:rPr lang="en-US" sz="3600" b="0" i="1" smtClean="0">
                                  <a:latin typeface="Cambria Math" panose="02040503050406030204" pitchFamily="18" charset="0"/>
                                </a:rPr>
                                <m:t>𝑖</m:t>
                              </m:r>
                            </m:sub>
                          </m:sSub>
                        </m:e>
                      </m:nary>
                      <m:r>
                        <a:rPr lang="en-US" sz="3600" b="0" i="1" smtClean="0">
                          <a:latin typeface="Cambria Math" panose="02040503050406030204" pitchFamily="18" charset="0"/>
                        </a:rPr>
                        <m:t>=</m:t>
                      </m:r>
                      <m:nary>
                        <m:naryPr>
                          <m:chr m:val="∑"/>
                          <m:ctrlPr>
                            <a:rPr lang="en-US" sz="3600" b="0" i="1" smtClean="0">
                              <a:latin typeface="Cambria Math" panose="02040503050406030204" pitchFamily="18" charset="0"/>
                            </a:rPr>
                          </m:ctrlPr>
                        </m:naryPr>
                        <m:sub>
                          <m:r>
                            <m:rPr>
                              <m:brk m:alnAt="23"/>
                            </m:rPr>
                            <a:rPr lang="en-US" sz="3600" b="0" i="1" smtClean="0">
                              <a:latin typeface="Cambria Math" panose="02040503050406030204" pitchFamily="18" charset="0"/>
                            </a:rPr>
                            <m:t>𝑖</m:t>
                          </m:r>
                          <m:r>
                            <a:rPr lang="en-US" sz="3600" b="0" i="1" smtClean="0">
                              <a:latin typeface="Cambria Math" panose="02040503050406030204" pitchFamily="18" charset="0"/>
                            </a:rPr>
                            <m:t>=1</m:t>
                          </m:r>
                        </m:sub>
                        <m:sup>
                          <m:r>
                            <a:rPr lang="en-US" sz="3600" b="0" i="1" smtClean="0">
                              <a:latin typeface="Cambria Math" panose="02040503050406030204" pitchFamily="18" charset="0"/>
                            </a:rPr>
                            <m:t>𝑛</m:t>
                          </m:r>
                        </m:sup>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𝑥</m:t>
                              </m:r>
                            </m:e>
                            <m:sub>
                              <m:r>
                                <a:rPr lang="en-US" sz="3600" b="0" i="1" smtClean="0">
                                  <a:latin typeface="Cambria Math" panose="02040503050406030204" pitchFamily="18" charset="0"/>
                                </a:rPr>
                                <m:t>𝑖</m:t>
                              </m:r>
                            </m:sub>
                          </m:sSub>
                          <m:r>
                            <a:rPr lang="en-US" sz="3600" b="0" i="1" smtClean="0">
                              <a:latin typeface="Cambria Math" panose="02040503050406030204" pitchFamily="18" charset="0"/>
                            </a:rPr>
                            <m:t>𝑝</m:t>
                          </m:r>
                          <m:d>
                            <m:dPr>
                              <m:ctrlPr>
                                <a:rPr lang="en-US" sz="3600" b="0" i="1" smtClean="0">
                                  <a:latin typeface="Cambria Math" panose="02040503050406030204" pitchFamily="18" charset="0"/>
                                </a:rPr>
                              </m:ctrlPr>
                            </m:dPr>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𝑥</m:t>
                                  </m:r>
                                </m:e>
                                <m:sub>
                                  <m:r>
                                    <a:rPr lang="en-US" sz="3600" b="0" i="1" smtClean="0">
                                      <a:latin typeface="Cambria Math" panose="02040503050406030204" pitchFamily="18" charset="0"/>
                                    </a:rPr>
                                    <m:t>𝑖</m:t>
                                  </m:r>
                                </m:sub>
                              </m:sSub>
                            </m:e>
                          </m:d>
                        </m:e>
                      </m:nary>
                    </m:oMath>
                  </m:oMathPara>
                </a14:m>
                <a:endParaRPr lang="en-US" sz="3600" b="0" dirty="0"/>
              </a:p>
              <a:p>
                <a:pPr marL="0" indent="0">
                  <a:buNone/>
                </a:pPr>
                <a:r>
                  <a:rPr lang="en-US" sz="3600" b="0" dirty="0"/>
                  <a:t>					</a:t>
                </a:r>
              </a:p>
              <a:p>
                <a:pPr marL="0" indent="0">
                  <a:buNone/>
                </a:pPr>
                <a:r>
                  <a:rPr lang="en-US" sz="3600" dirty="0"/>
                  <a:t>				if </a:t>
                </a:r>
                <a14:m>
                  <m:oMath xmlns:m="http://schemas.openxmlformats.org/officeDocument/2006/math">
                    <m:r>
                      <a:rPr lang="en-US" sz="3600" i="1">
                        <a:latin typeface="Cambria Math" panose="02040503050406030204" pitchFamily="18" charset="0"/>
                      </a:rPr>
                      <m:t>𝑝</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𝑥</m:t>
                            </m:r>
                          </m:e>
                          <m:sub>
                            <m:r>
                              <a:rPr lang="en-US" sz="3600" i="1">
                                <a:latin typeface="Cambria Math" panose="02040503050406030204" pitchFamily="18" charset="0"/>
                              </a:rPr>
                              <m:t>𝑖</m:t>
                            </m:r>
                          </m:sub>
                        </m:sSub>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1</m:t>
                        </m:r>
                      </m:num>
                      <m:den>
                        <m:r>
                          <a:rPr lang="en-US" sz="3600" b="0" i="1" smtClean="0">
                            <a:latin typeface="Cambria Math" panose="02040503050406030204" pitchFamily="18" charset="0"/>
                          </a:rPr>
                          <m:t>𝑛</m:t>
                        </m:r>
                      </m:den>
                    </m:f>
                  </m:oMath>
                </a14:m>
                <a:endParaRPr lang="en-US" sz="3600" dirty="0"/>
              </a:p>
            </p:txBody>
          </p:sp>
        </mc:Choice>
        <mc:Fallback xmlns="">
          <p:sp>
            <p:nvSpPr>
              <p:cNvPr id="3" name="Content Placeholder 2">
                <a:extLst>
                  <a:ext uri="{FF2B5EF4-FFF2-40B4-BE49-F238E27FC236}">
                    <a16:creationId xmlns:a16="http://schemas.microsoft.com/office/drawing/2014/main" id="{ADA59AA4-F714-4040-8626-77659C72D36C}"/>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F33EC38-D79A-4D7E-ACAA-C2BD5D55FCF6}"/>
              </a:ext>
            </a:extLst>
          </p:cNvPr>
          <p:cNvSpPr>
            <a:spLocks noGrp="1"/>
          </p:cNvSpPr>
          <p:nvPr>
            <p:ph type="sldNum" sz="quarter" idx="12"/>
          </p:nvPr>
        </p:nvSpPr>
        <p:spPr/>
        <p:txBody>
          <a:bodyPr/>
          <a:lstStyle/>
          <a:p>
            <a:fld id="{FE2CFF1E-AA13-4669-84B1-92D2789C75FC}" type="slidenum">
              <a:rPr lang="en-US" smtClean="0"/>
              <a:t>62</a:t>
            </a:fld>
            <a:endParaRPr lang="en-US" dirty="0"/>
          </a:p>
        </p:txBody>
      </p:sp>
    </p:spTree>
    <p:extLst>
      <p:ext uri="{BB962C8B-B14F-4D97-AF65-F5344CB8AC3E}">
        <p14:creationId xmlns:p14="http://schemas.microsoft.com/office/powerpoint/2010/main" val="18451706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2508" y="1466657"/>
            <a:ext cx="1826341"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Variance</a:t>
            </a:r>
          </a:p>
        </p:txBody>
      </p:sp>
      <p:sp>
        <p:nvSpPr>
          <p:cNvPr id="8" name="TextBox 7"/>
          <p:cNvSpPr txBox="1"/>
          <p:nvPr/>
        </p:nvSpPr>
        <p:spPr>
          <a:xfrm>
            <a:off x="402508" y="3914017"/>
            <a:ext cx="1997792"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Standard Deviation</a:t>
            </a:r>
          </a:p>
        </p:txBody>
      </p:sp>
      <mc:AlternateContent xmlns:mc="http://schemas.openxmlformats.org/markup-compatibility/2006" xmlns:a14="http://schemas.microsoft.com/office/drawing/2010/main">
        <mc:Choice Requires="a14">
          <p:sp>
            <p:nvSpPr>
              <p:cNvPr id="10" name="TextBox 9"/>
              <p:cNvSpPr txBox="1"/>
              <p:nvPr/>
            </p:nvSpPr>
            <p:spPr>
              <a:xfrm>
                <a:off x="2756151" y="1224154"/>
                <a:ext cx="3874137" cy="10082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𝑠</m:t>
                          </m:r>
                        </m:e>
                        <m:sub>
                          <m:r>
                            <a:rPr lang="en-US" sz="2400" b="0" i="1" smtClean="0">
                              <a:latin typeface="Cambria Math" panose="02040503050406030204" pitchFamily="18" charset="0"/>
                            </a:rPr>
                            <m:t>𝑥</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num>
                        <m:den>
                          <m:r>
                            <a:rPr lang="en-US" sz="2400" b="0" i="1" smtClean="0">
                              <a:latin typeface="Cambria Math" panose="02040503050406030204" pitchFamily="18" charset="0"/>
                            </a:rPr>
                            <m:t>𝑛</m:t>
                          </m:r>
                          <m:r>
                            <a:rPr lang="en-US" sz="2400" b="0" i="1" smtClean="0">
                              <a:latin typeface="Cambria Math" panose="02040503050406030204" pitchFamily="18" charset="0"/>
                            </a:rPr>
                            <m:t>−1</m:t>
                          </m:r>
                        </m:den>
                      </m:f>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𝑛</m:t>
                          </m:r>
                        </m:sup>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𝑖</m:t>
                                      </m:r>
                                    </m:sub>
                                  </m:sSub>
                                </m:e>
                              </m:d>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e>
                              </m:d>
                            </m:e>
                            <m:sup>
                              <m:r>
                                <a:rPr lang="en-US" sz="2400" b="0" i="1" smtClean="0">
                                  <a:latin typeface="Cambria Math" panose="02040503050406030204" pitchFamily="18" charset="0"/>
                                </a:rPr>
                                <m:t>2</m:t>
                              </m:r>
                            </m:sup>
                          </m:sSup>
                        </m:e>
                      </m:nary>
                    </m:oMath>
                  </m:oMathPara>
                </a14:m>
                <a:endParaRPr lang="en-US" sz="2400" dirty="0">
                  <a:latin typeface="Lato" panose="020F0502020204030203"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756151" y="1224154"/>
                <a:ext cx="3874137" cy="100822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749916" y="4015294"/>
                <a:ext cx="1271245" cy="7515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𝑠</m:t>
                          </m:r>
                        </m:e>
                        <m:sub>
                          <m:r>
                            <a:rPr lang="en-US" sz="2400" b="0" i="1" smtClean="0">
                              <a:latin typeface="Cambria Math" panose="02040503050406030204" pitchFamily="18" charset="0"/>
                              <a:ea typeface="Cambria Math" panose="02040503050406030204" pitchFamily="18" charset="0"/>
                            </a:rPr>
                            <m:t>𝑥</m:t>
                          </m:r>
                        </m:sub>
                      </m:sSub>
                      <m:r>
                        <a:rPr lang="en-US" sz="2400" b="0" i="1" smtClean="0">
                          <a:latin typeface="Cambria Math" panose="02040503050406030204" pitchFamily="18" charset="0"/>
                          <a:ea typeface="Cambria Math" panose="02040503050406030204" pitchFamily="18" charset="0"/>
                        </a:rPr>
                        <m:t>=</m:t>
                      </m:r>
                      <m:rad>
                        <m:radPr>
                          <m:degHide m:val="on"/>
                          <m:ctrlPr>
                            <a:rPr lang="en-US" sz="2400" b="0" i="1" smtClean="0">
                              <a:latin typeface="Cambria Math" panose="02040503050406030204" pitchFamily="18" charset="0"/>
                              <a:ea typeface="Cambria Math" panose="02040503050406030204" pitchFamily="18" charset="0"/>
                            </a:rPr>
                          </m:ctrlPr>
                        </m:radPr>
                        <m:deg/>
                        <m:e>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𝑠</m:t>
                              </m:r>
                            </m:e>
                            <m:sub>
                              <m:r>
                                <a:rPr lang="en-US" sz="2400" b="0" i="1" smtClean="0">
                                  <a:latin typeface="Cambria Math" panose="02040503050406030204" pitchFamily="18" charset="0"/>
                                  <a:ea typeface="Cambria Math" panose="02040503050406030204" pitchFamily="18" charset="0"/>
                                </a:rPr>
                                <m:t>𝑥</m:t>
                              </m:r>
                            </m:sub>
                            <m:sup>
                              <m:r>
                                <a:rPr lang="en-US" sz="2400" b="0" i="1" smtClean="0">
                                  <a:latin typeface="Cambria Math" panose="02040503050406030204" pitchFamily="18" charset="0"/>
                                  <a:ea typeface="Cambria Math" panose="02040503050406030204" pitchFamily="18" charset="0"/>
                                </a:rPr>
                                <m:t>2</m:t>
                              </m:r>
                            </m:sup>
                          </m:sSubSup>
                        </m:e>
                      </m:rad>
                    </m:oMath>
                  </m:oMathPara>
                </a14:m>
                <a:endParaRPr lang="en-US" sz="2400" dirty="0">
                  <a:latin typeface="Lato" panose="020F0502020204030203"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749916" y="4015294"/>
                <a:ext cx="1271245" cy="751552"/>
              </a:xfrm>
              <a:prstGeom prst="rect">
                <a:avLst/>
              </a:prstGeom>
              <a:blipFill>
                <a:blip r:embed="rId4"/>
                <a:stretch>
                  <a:fillRect/>
                </a:stretch>
              </a:blipFill>
            </p:spPr>
            <p:txBody>
              <a:bodyPr/>
              <a:lstStyle/>
              <a:p>
                <a:r>
                  <a:rPr lang="en-US">
                    <a:noFill/>
                  </a:rPr>
                  <a:t> </a:t>
                </a:r>
              </a:p>
            </p:txBody>
          </p:sp>
        </mc:Fallback>
      </mc:AlternateContent>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86139" y="2018613"/>
            <a:ext cx="4572000" cy="3383756"/>
          </a:xfrm>
          <a:prstGeom prst="rect">
            <a:avLst/>
          </a:prstGeom>
        </p:spPr>
      </p:pic>
      <p:sp>
        <p:nvSpPr>
          <p:cNvPr id="13" name="Title 1">
            <a:extLst>
              <a:ext uri="{FF2B5EF4-FFF2-40B4-BE49-F238E27FC236}">
                <a16:creationId xmlns:a16="http://schemas.microsoft.com/office/drawing/2014/main" id="{7FE1E762-3637-4DD6-8D4F-1449A5FC0279}"/>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a:lstStyle>
          <a:p>
            <a:r>
              <a:rPr lang="en-US" dirty="0"/>
              <a:t>Dispersion</a:t>
            </a:r>
          </a:p>
        </p:txBody>
      </p:sp>
      <p:sp>
        <p:nvSpPr>
          <p:cNvPr id="14" name="Rectangle 13">
            <a:extLst>
              <a:ext uri="{FF2B5EF4-FFF2-40B4-BE49-F238E27FC236}">
                <a16:creationId xmlns:a16="http://schemas.microsoft.com/office/drawing/2014/main" id="{BF68236F-D237-43BE-8D7B-45D63EF2DF66}"/>
              </a:ext>
            </a:extLst>
          </p:cNvPr>
          <p:cNvSpPr/>
          <p:nvPr/>
        </p:nvSpPr>
        <p:spPr>
          <a:xfrm>
            <a:off x="3436883" y="1355834"/>
            <a:ext cx="798786" cy="75184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502D6B1-DF66-4C56-ABB2-51CE6E97E277}"/>
              </a:ext>
            </a:extLst>
          </p:cNvPr>
          <p:cNvSpPr txBox="1"/>
          <p:nvPr/>
        </p:nvSpPr>
        <p:spPr>
          <a:xfrm>
            <a:off x="955127" y="2117422"/>
            <a:ext cx="2890345" cy="369332"/>
          </a:xfrm>
          <a:prstGeom prst="rect">
            <a:avLst/>
          </a:prstGeom>
          <a:noFill/>
        </p:spPr>
        <p:txBody>
          <a:bodyPr wrap="square" rtlCol="0">
            <a:spAutoFit/>
          </a:bodyPr>
          <a:lstStyle/>
          <a:p>
            <a:pPr algn="r"/>
            <a:r>
              <a:rPr lang="en-US" dirty="0">
                <a:solidFill>
                  <a:srgbClr val="C00000"/>
                </a:solidFill>
                <a:latin typeface="Lato" panose="020F0502020204030203" pitchFamily="34" charset="0"/>
              </a:rPr>
              <a:t>Bessel’s Correction</a:t>
            </a:r>
          </a:p>
        </p:txBody>
      </p:sp>
      <p:sp>
        <p:nvSpPr>
          <p:cNvPr id="2" name="Slide Number Placeholder 1">
            <a:extLst>
              <a:ext uri="{FF2B5EF4-FFF2-40B4-BE49-F238E27FC236}">
                <a16:creationId xmlns:a16="http://schemas.microsoft.com/office/drawing/2014/main" id="{E9FF4801-D10A-4A00-BBB9-9FCB0C19F871}"/>
              </a:ext>
            </a:extLst>
          </p:cNvPr>
          <p:cNvSpPr>
            <a:spLocks noGrp="1"/>
          </p:cNvSpPr>
          <p:nvPr>
            <p:ph type="sldNum" sz="quarter" idx="12"/>
          </p:nvPr>
        </p:nvSpPr>
        <p:spPr/>
        <p:txBody>
          <a:bodyPr/>
          <a:lstStyle/>
          <a:p>
            <a:fld id="{FE2CFF1E-AA13-4669-84B1-92D2789C75FC}" type="slidenum">
              <a:rPr lang="en-US" smtClean="0"/>
              <a:t>63</a:t>
            </a:fld>
            <a:endParaRPr lang="en-US" dirty="0"/>
          </a:p>
        </p:txBody>
      </p:sp>
    </p:spTree>
    <p:extLst>
      <p:ext uri="{BB962C8B-B14F-4D97-AF65-F5344CB8AC3E}">
        <p14:creationId xmlns:p14="http://schemas.microsoft.com/office/powerpoint/2010/main" val="4409221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DACF2-B611-4ACA-8EB4-68084CCC0FDD}"/>
              </a:ext>
            </a:extLst>
          </p:cNvPr>
          <p:cNvSpPr>
            <a:spLocks noGrp="1"/>
          </p:cNvSpPr>
          <p:nvPr>
            <p:ph type="title"/>
          </p:nvPr>
        </p:nvSpPr>
        <p:spPr/>
        <p:txBody>
          <a:bodyPr/>
          <a:lstStyle/>
          <a:p>
            <a:r>
              <a:rPr lang="en-US" dirty="0"/>
              <a:t>Computing Variance</a:t>
            </a:r>
          </a:p>
        </p:txBody>
      </p:sp>
      <p:graphicFrame>
        <p:nvGraphicFramePr>
          <p:cNvPr id="4" name="Table 3">
            <a:extLst>
              <a:ext uri="{FF2B5EF4-FFF2-40B4-BE49-F238E27FC236}">
                <a16:creationId xmlns:a16="http://schemas.microsoft.com/office/drawing/2014/main" id="{1D909C82-13AE-45DD-823B-C4321F073CF2}"/>
              </a:ext>
            </a:extLst>
          </p:cNvPr>
          <p:cNvGraphicFramePr>
            <a:graphicFrameLocks noGrp="1"/>
          </p:cNvGraphicFramePr>
          <p:nvPr>
            <p:extLst>
              <p:ext uri="{D42A27DB-BD31-4B8C-83A1-F6EECF244321}">
                <p14:modId xmlns:p14="http://schemas.microsoft.com/office/powerpoint/2010/main" val="3250583586"/>
              </p:ext>
            </p:extLst>
          </p:nvPr>
        </p:nvGraphicFramePr>
        <p:xfrm>
          <a:off x="1684325" y="1600200"/>
          <a:ext cx="8823350" cy="3657600"/>
        </p:xfrm>
        <a:graphic>
          <a:graphicData uri="http://schemas.openxmlformats.org/drawingml/2006/table">
            <a:tbl>
              <a:tblPr firstRow="1" lastRow="1">
                <a:tableStyleId>{9D7B26C5-4107-4FEC-AEDC-1716B250A1EF}</a:tableStyleId>
              </a:tblPr>
              <a:tblGrid>
                <a:gridCol w="1188720">
                  <a:extLst>
                    <a:ext uri="{9D8B030D-6E8A-4147-A177-3AD203B41FA5}">
                      <a16:colId xmlns:a16="http://schemas.microsoft.com/office/drawing/2014/main" val="1158778638"/>
                    </a:ext>
                  </a:extLst>
                </a:gridCol>
                <a:gridCol w="1097280">
                  <a:extLst>
                    <a:ext uri="{9D8B030D-6E8A-4147-A177-3AD203B41FA5}">
                      <a16:colId xmlns:a16="http://schemas.microsoft.com/office/drawing/2014/main" val="968839863"/>
                    </a:ext>
                  </a:extLst>
                </a:gridCol>
                <a:gridCol w="1463040">
                  <a:extLst>
                    <a:ext uri="{9D8B030D-6E8A-4147-A177-3AD203B41FA5}">
                      <a16:colId xmlns:a16="http://schemas.microsoft.com/office/drawing/2014/main" val="4105454138"/>
                    </a:ext>
                  </a:extLst>
                </a:gridCol>
                <a:gridCol w="1188720">
                  <a:extLst>
                    <a:ext uri="{9D8B030D-6E8A-4147-A177-3AD203B41FA5}">
                      <a16:colId xmlns:a16="http://schemas.microsoft.com/office/drawing/2014/main" val="65855328"/>
                    </a:ext>
                  </a:extLst>
                </a:gridCol>
                <a:gridCol w="1691030">
                  <a:extLst>
                    <a:ext uri="{9D8B030D-6E8A-4147-A177-3AD203B41FA5}">
                      <a16:colId xmlns:a16="http://schemas.microsoft.com/office/drawing/2014/main" val="1762077991"/>
                    </a:ext>
                  </a:extLst>
                </a:gridCol>
                <a:gridCol w="2194560">
                  <a:extLst>
                    <a:ext uri="{9D8B030D-6E8A-4147-A177-3AD203B41FA5}">
                      <a16:colId xmlns:a16="http://schemas.microsoft.com/office/drawing/2014/main" val="40455430"/>
                    </a:ext>
                  </a:extLst>
                </a:gridCol>
              </a:tblGrid>
              <a:tr h="457200">
                <a:tc>
                  <a:txBody>
                    <a:bodyPr/>
                    <a:lstStyle/>
                    <a:p>
                      <a:pPr algn="ctr" fontAlgn="b"/>
                      <a:r>
                        <a:rPr lang="en-US" sz="2000" b="1" u="none" strike="noStrike" dirty="0">
                          <a:solidFill>
                            <a:srgbClr val="000000"/>
                          </a:solidFill>
                          <a:effectLst/>
                        </a:rPr>
                        <a:t>Outcome</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rPr>
                        <a:t>Count</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rPr>
                        <a:t>Proportion</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rPr>
                        <a:t>x</a:t>
                      </a:r>
                      <a:r>
                        <a:rPr lang="en-US" sz="2000" b="1" u="none" strike="noStrike" baseline="-25000" dirty="0">
                          <a:solidFill>
                            <a:srgbClr val="000000"/>
                          </a:solidFill>
                          <a:effectLst/>
                        </a:rPr>
                        <a:t>i</a:t>
                      </a:r>
                      <a:r>
                        <a:rPr lang="en-US" sz="2000" b="1" u="none" strike="noStrike" dirty="0">
                          <a:solidFill>
                            <a:srgbClr val="000000"/>
                          </a:solidFill>
                          <a:effectLst/>
                        </a:rPr>
                        <a:t> * p(x</a:t>
                      </a:r>
                      <a:r>
                        <a:rPr lang="en-US" sz="2000" b="1" u="none" strike="noStrike" baseline="-25000" dirty="0">
                          <a:solidFill>
                            <a:srgbClr val="000000"/>
                          </a:solidFill>
                          <a:effectLst/>
                        </a:rPr>
                        <a:t>i</a:t>
                      </a:r>
                      <a:r>
                        <a:rPr lang="en-US" sz="2000" b="1" u="none" strike="noStrike" dirty="0">
                          <a:solidFill>
                            <a:srgbClr val="000000"/>
                          </a:solidFill>
                          <a:effectLst/>
                        </a:rPr>
                        <a:t>)</a:t>
                      </a:r>
                      <a:endParaRPr lang="en-US" sz="2000" b="1"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rPr>
                        <a:t>(x</a:t>
                      </a:r>
                      <a:r>
                        <a:rPr lang="en-US" sz="2000" b="1" u="none" strike="noStrike" baseline="-25000" dirty="0">
                          <a:solidFill>
                            <a:srgbClr val="000000"/>
                          </a:solidFill>
                          <a:effectLst/>
                        </a:rPr>
                        <a:t>i</a:t>
                      </a:r>
                      <a:r>
                        <a:rPr lang="en-US" sz="2000" b="1" u="none" strike="noStrike" dirty="0">
                          <a:solidFill>
                            <a:srgbClr val="000000"/>
                          </a:solidFill>
                          <a:effectLst/>
                        </a:rPr>
                        <a:t> - mean)</a:t>
                      </a:r>
                      <a:r>
                        <a:rPr lang="en-US" sz="2000" b="1" u="none" strike="noStrike" baseline="30000" dirty="0">
                          <a:solidFill>
                            <a:srgbClr val="000000"/>
                          </a:solidFill>
                          <a:effectLst/>
                        </a:rPr>
                        <a:t>2</a:t>
                      </a:r>
                      <a:endParaRPr lang="en-US" sz="2000" b="1" i="0" u="none" strike="noStrike" baseline="30000"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rPr>
                        <a:t>p(x</a:t>
                      </a:r>
                      <a:r>
                        <a:rPr lang="en-US" sz="2000" b="1" u="none" strike="noStrike" baseline="-25000" dirty="0">
                          <a:solidFill>
                            <a:srgbClr val="000000"/>
                          </a:solidFill>
                          <a:effectLst/>
                        </a:rPr>
                        <a:t>i</a:t>
                      </a:r>
                      <a:r>
                        <a:rPr lang="en-US" sz="2000" b="1" u="none" strike="noStrike" dirty="0">
                          <a:solidFill>
                            <a:srgbClr val="000000"/>
                          </a:solidFill>
                          <a:effectLst/>
                        </a:rPr>
                        <a:t>) * (x</a:t>
                      </a:r>
                      <a:r>
                        <a:rPr lang="en-US" sz="2000" b="1" u="none" strike="noStrike" baseline="-25000" dirty="0">
                          <a:solidFill>
                            <a:srgbClr val="000000"/>
                          </a:solidFill>
                          <a:effectLst/>
                        </a:rPr>
                        <a:t>i</a:t>
                      </a:r>
                      <a:r>
                        <a:rPr lang="en-US" sz="2000" b="1" u="none" strike="noStrike" dirty="0">
                          <a:solidFill>
                            <a:srgbClr val="000000"/>
                          </a:solidFill>
                          <a:effectLst/>
                        </a:rPr>
                        <a:t> - mean)</a:t>
                      </a:r>
                      <a:r>
                        <a:rPr lang="en-US" sz="2000" b="1" u="none" strike="noStrike" baseline="30000" dirty="0">
                          <a:solidFill>
                            <a:srgbClr val="000000"/>
                          </a:solidFill>
                          <a:effectLst/>
                        </a:rPr>
                        <a:t>2</a:t>
                      </a:r>
                      <a:endParaRPr lang="en-US" sz="2000" b="1" i="0" u="none" strike="noStrike" baseline="30000"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2293049150"/>
                  </a:ext>
                </a:extLst>
              </a:tr>
              <a:tr h="457200">
                <a:tc>
                  <a:txBody>
                    <a:bodyPr/>
                    <a:lstStyle/>
                    <a:p>
                      <a:pPr algn="ctr" fontAlgn="b"/>
                      <a:r>
                        <a:rPr lang="en-US" sz="2000" b="0" u="none" strike="noStrike">
                          <a:solidFill>
                            <a:srgbClr val="000000"/>
                          </a:solidFill>
                          <a:effectLst/>
                        </a:rPr>
                        <a:t>1</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5.6169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1.067211</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325668684"/>
                  </a:ext>
                </a:extLst>
              </a:tr>
              <a:tr h="457200">
                <a:tc>
                  <a:txBody>
                    <a:bodyPr/>
                    <a:lstStyle/>
                    <a:p>
                      <a:pPr algn="ctr" fontAlgn="b"/>
                      <a:r>
                        <a:rPr lang="en-US" sz="2000" b="0" u="none" strike="noStrike">
                          <a:solidFill>
                            <a:srgbClr val="000000"/>
                          </a:solidFill>
                          <a:effectLst/>
                        </a:rPr>
                        <a:t>2</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14</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0.14</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0.28</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1.8769</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0.262766</a:t>
                      </a:r>
                      <a:endParaRPr lang="en-US" sz="2000" b="0" i="0" u="none" strike="noStrike">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1873578328"/>
                  </a:ext>
                </a:extLst>
              </a:tr>
              <a:tr h="457200">
                <a:tc>
                  <a:txBody>
                    <a:bodyPr/>
                    <a:lstStyle/>
                    <a:p>
                      <a:pPr algn="ctr" fontAlgn="b"/>
                      <a:r>
                        <a:rPr lang="en-US" sz="2000" b="0" u="none" strike="noStrike">
                          <a:solidFill>
                            <a:srgbClr val="000000"/>
                          </a:solidFill>
                          <a:effectLst/>
                        </a:rPr>
                        <a:t>3</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19</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0.19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0.57</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0.1369</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0.026011</a:t>
                      </a:r>
                      <a:endParaRPr lang="en-US" sz="2000" b="0" i="0" u="none" strike="noStrike">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905143160"/>
                  </a:ext>
                </a:extLst>
              </a:tr>
              <a:tr h="457200">
                <a:tc>
                  <a:txBody>
                    <a:bodyPr/>
                    <a:lstStyle/>
                    <a:p>
                      <a:pPr algn="ctr" fontAlgn="b"/>
                      <a:r>
                        <a:rPr lang="en-US" sz="2000" b="0" u="none" strike="noStrike">
                          <a:solidFill>
                            <a:srgbClr val="000000"/>
                          </a:solidFill>
                          <a:effectLst/>
                        </a:rPr>
                        <a:t>4</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15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0.15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0.6</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0.3969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0.059535</a:t>
                      </a:r>
                      <a:endParaRPr lang="en-US" sz="2000" b="0" i="0" u="none" strike="noStrike">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1058324417"/>
                  </a:ext>
                </a:extLst>
              </a:tr>
              <a:tr h="457200">
                <a:tc>
                  <a:txBody>
                    <a:bodyPr/>
                    <a:lstStyle/>
                    <a:p>
                      <a:pPr algn="ctr" fontAlgn="b"/>
                      <a:r>
                        <a:rPr lang="en-US" sz="2000" b="0" u="none" strike="noStrike">
                          <a:solidFill>
                            <a:srgbClr val="000000"/>
                          </a:solidFill>
                          <a:effectLst/>
                        </a:rPr>
                        <a:t>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25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0.25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1.25</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2.6569</a:t>
                      </a:r>
                      <a:endParaRPr lang="en-US" sz="2000" b="0" i="0" u="none" strike="noStrike" dirty="0">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0.664225</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479926550"/>
                  </a:ext>
                </a:extLst>
              </a:tr>
              <a:tr h="457200">
                <a:tc>
                  <a:txBody>
                    <a:bodyPr/>
                    <a:lstStyle/>
                    <a:p>
                      <a:pPr algn="ctr" fontAlgn="b"/>
                      <a:r>
                        <a:rPr lang="en-US" sz="2000" b="0" u="none" strike="noStrike">
                          <a:solidFill>
                            <a:srgbClr val="000000"/>
                          </a:solidFill>
                          <a:effectLst/>
                        </a:rPr>
                        <a:t>6</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8</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0.08</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0.48</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a:solidFill>
                            <a:srgbClr val="000000"/>
                          </a:solidFill>
                          <a:effectLst/>
                        </a:rPr>
                        <a:t>6.9169</a:t>
                      </a:r>
                      <a:endParaRPr lang="en-US" sz="2000" b="0" i="0" u="none" strike="noStrike">
                        <a:solidFill>
                          <a:srgbClr val="000000"/>
                        </a:solidFill>
                        <a:effectLst/>
                        <a:latin typeface="Lato" panose="020F0502020204030203" pitchFamily="34" charset="0"/>
                      </a:endParaRPr>
                    </a:p>
                  </a:txBody>
                  <a:tcPr marL="9525" marR="9525" marT="9525" marB="0" anchor="ctr"/>
                </a:tc>
                <a:tc>
                  <a:txBody>
                    <a:bodyPr/>
                    <a:lstStyle/>
                    <a:p>
                      <a:pPr algn="ctr" fontAlgn="b"/>
                      <a:r>
                        <a:rPr lang="en-US" sz="2000" b="0" u="none" strike="noStrike" dirty="0">
                          <a:solidFill>
                            <a:srgbClr val="000000"/>
                          </a:solidFill>
                          <a:effectLst/>
                        </a:rPr>
                        <a:t>0.553352</a:t>
                      </a:r>
                      <a:endParaRPr lang="en-US" sz="2000" b="0" i="0" u="none" strike="noStrike" dirty="0">
                        <a:solidFill>
                          <a:srgbClr val="000000"/>
                        </a:solidFill>
                        <a:effectLst/>
                        <a:latin typeface="Lato" panose="020F0502020204030203" pitchFamily="34" charset="0"/>
                      </a:endParaRPr>
                    </a:p>
                  </a:txBody>
                  <a:tcPr marL="9525" marR="9525" marT="9525" marB="0" anchor="ctr"/>
                </a:tc>
                <a:extLst>
                  <a:ext uri="{0D108BD9-81ED-4DB2-BD59-A6C34878D82A}">
                    <a16:rowId xmlns:a16="http://schemas.microsoft.com/office/drawing/2014/main" val="3075856779"/>
                  </a:ext>
                </a:extLst>
              </a:tr>
              <a:tr h="457200">
                <a:tc>
                  <a:txBody>
                    <a:bodyPr/>
                    <a:lstStyle/>
                    <a:p>
                      <a:pPr algn="l" fontAlgn="b"/>
                      <a:r>
                        <a:rPr lang="en-US" sz="2000" b="1" u="none" strike="noStrike" dirty="0">
                          <a:solidFill>
                            <a:srgbClr val="000000"/>
                          </a:solidFill>
                          <a:effectLst>
                            <a:outerShdw blurRad="38100" dist="38100" dir="2700000" algn="tl">
                              <a:srgbClr val="000000">
                                <a:alpha val="43137"/>
                              </a:srgbClr>
                            </a:outerShdw>
                          </a:effectLst>
                        </a:rPr>
                        <a:t>Sum:</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outerShdw blurRad="38100" dist="38100" dir="2700000" algn="tl">
                              <a:srgbClr val="000000">
                                <a:alpha val="43137"/>
                              </a:srgbClr>
                            </a:outerShdw>
                          </a:effectLst>
                        </a:rPr>
                        <a:t>100</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outerShdw blurRad="38100" dist="38100" dir="2700000" algn="tl">
                              <a:srgbClr val="000000">
                                <a:alpha val="43137"/>
                              </a:srgbClr>
                            </a:outerShdw>
                          </a:effectLst>
                        </a:rPr>
                        <a:t>1</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tc>
                  <a:txBody>
                    <a:bodyPr/>
                    <a:lstStyle/>
                    <a:p>
                      <a:pPr algn="ctr" fontAlgn="b"/>
                      <a:r>
                        <a:rPr lang="en-US" sz="2000" b="1" u="none" strike="noStrike" dirty="0">
                          <a:solidFill>
                            <a:srgbClr val="000000"/>
                          </a:solidFill>
                          <a:effectLst>
                            <a:outerShdw blurRad="38100" dist="38100" dir="2700000" algn="tl">
                              <a:srgbClr val="000000">
                                <a:alpha val="43137"/>
                              </a:srgbClr>
                            </a:outerShdw>
                          </a:effectLst>
                        </a:rPr>
                        <a:t>3.37</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tc>
                  <a:txBody>
                    <a:bodyPr/>
                    <a:lstStyle/>
                    <a:p>
                      <a:pPr algn="ctr" fontAlgn="b"/>
                      <a:r>
                        <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rPr>
                        <a:t>--</a:t>
                      </a:r>
                    </a:p>
                  </a:txBody>
                  <a:tcPr marL="9525" marR="9525" marT="9525" marB="0" anchor="ctr"/>
                </a:tc>
                <a:tc>
                  <a:txBody>
                    <a:bodyPr/>
                    <a:lstStyle/>
                    <a:p>
                      <a:pPr algn="ctr" fontAlgn="b"/>
                      <a:r>
                        <a:rPr lang="en-US" sz="2000" b="1" u="none" strike="noStrike" dirty="0">
                          <a:solidFill>
                            <a:srgbClr val="000000"/>
                          </a:solidFill>
                          <a:effectLst>
                            <a:outerShdw blurRad="38100" dist="38100" dir="2700000" algn="tl">
                              <a:srgbClr val="000000">
                                <a:alpha val="43137"/>
                              </a:srgbClr>
                            </a:outerShdw>
                          </a:effectLst>
                        </a:rPr>
                        <a:t>2.6331</a:t>
                      </a:r>
                      <a:endParaRPr lang="en-US" sz="2000" b="1" i="0" u="none" strike="noStrike" dirty="0">
                        <a:solidFill>
                          <a:srgbClr val="000000"/>
                        </a:solidFill>
                        <a:effectLst>
                          <a:outerShdw blurRad="38100" dist="38100" dir="2700000" algn="tl">
                            <a:srgbClr val="000000">
                              <a:alpha val="43137"/>
                            </a:srgbClr>
                          </a:outerShdw>
                        </a:effectLst>
                        <a:latin typeface="Lato" panose="020F0502020204030203" pitchFamily="34" charset="0"/>
                      </a:endParaRPr>
                    </a:p>
                  </a:txBody>
                  <a:tcPr marL="9525" marR="9525" marT="9525" marB="0" anchor="ctr"/>
                </a:tc>
                <a:extLst>
                  <a:ext uri="{0D108BD9-81ED-4DB2-BD59-A6C34878D82A}">
                    <a16:rowId xmlns:a16="http://schemas.microsoft.com/office/drawing/2014/main" val="2501815274"/>
                  </a:ext>
                </a:extLst>
              </a:tr>
            </a:tbl>
          </a:graphicData>
        </a:graphic>
      </p:graphicFrame>
      <p:sp>
        <p:nvSpPr>
          <p:cNvPr id="5" name="TextBox 4">
            <a:extLst>
              <a:ext uri="{FF2B5EF4-FFF2-40B4-BE49-F238E27FC236}">
                <a16:creationId xmlns:a16="http://schemas.microsoft.com/office/drawing/2014/main" id="{4B42E2BA-30CC-44CE-88EE-A5AAF494719B}"/>
              </a:ext>
            </a:extLst>
          </p:cNvPr>
          <p:cNvSpPr txBox="1"/>
          <p:nvPr/>
        </p:nvSpPr>
        <p:spPr>
          <a:xfrm>
            <a:off x="3600203" y="5473005"/>
            <a:ext cx="4991593" cy="1384995"/>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Lato" panose="020F0502020204030203" pitchFamily="34" charset="0"/>
              </a:rPr>
              <a:t>Mean = 3.37</a:t>
            </a:r>
          </a:p>
          <a:p>
            <a:pPr algn="ctr"/>
            <a:r>
              <a:rPr lang="en-US" sz="2800" b="1" dirty="0">
                <a:effectLst>
                  <a:outerShdw blurRad="38100" dist="38100" dir="2700000" algn="tl">
                    <a:srgbClr val="000000">
                      <a:alpha val="43137"/>
                    </a:srgbClr>
                  </a:outerShdw>
                </a:effectLst>
                <a:latin typeface="Lato" panose="020F0502020204030203" pitchFamily="34" charset="0"/>
              </a:rPr>
              <a:t>Variance = 2.66</a:t>
            </a:r>
          </a:p>
          <a:p>
            <a:pPr algn="ctr"/>
            <a:r>
              <a:rPr lang="en-US" sz="2800" b="1" dirty="0">
                <a:effectLst>
                  <a:outerShdw blurRad="38100" dist="38100" dir="2700000" algn="tl">
                    <a:srgbClr val="000000">
                      <a:alpha val="43137"/>
                    </a:srgbClr>
                  </a:outerShdw>
                </a:effectLst>
                <a:latin typeface="Lato" panose="020F0502020204030203" pitchFamily="34" charset="0"/>
              </a:rPr>
              <a:t>Standard Deviation = 1.63</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BDDBF27-8B27-474D-9FA6-791D31C881E0}"/>
                  </a:ext>
                </a:extLst>
              </p:cNvPr>
              <p:cNvSpPr txBox="1"/>
              <p:nvPr/>
            </p:nvSpPr>
            <p:spPr>
              <a:xfrm>
                <a:off x="331075" y="5888503"/>
                <a:ext cx="2041072" cy="6325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𝑛</m:t>
                          </m:r>
                        </m:num>
                        <m:den>
                          <m:r>
                            <a:rPr lang="en-US" sz="2400" b="0" i="1" smtClean="0">
                              <a:latin typeface="Cambria Math" panose="02040503050406030204" pitchFamily="18" charset="0"/>
                            </a:rPr>
                            <m:t>𝑛</m:t>
                          </m:r>
                          <m:r>
                            <a:rPr lang="en-US" sz="2400" b="0" i="1" smtClean="0">
                              <a:latin typeface="Cambria Math" panose="02040503050406030204" pitchFamily="18" charset="0"/>
                            </a:rPr>
                            <m:t>−1</m:t>
                          </m:r>
                        </m:den>
                      </m:f>
                      <m:r>
                        <a:rPr lang="en-US" sz="2400" b="0" i="1" smtClean="0">
                          <a:latin typeface="Cambria Math" panose="02040503050406030204" pitchFamily="18" charset="0"/>
                        </a:rPr>
                        <m:t>=1.01…</m:t>
                      </m:r>
                    </m:oMath>
                  </m:oMathPara>
                </a14:m>
                <a:endParaRPr lang="en-US" sz="2400" dirty="0"/>
              </a:p>
            </p:txBody>
          </p:sp>
        </mc:Choice>
        <mc:Fallback xmlns="">
          <p:sp>
            <p:nvSpPr>
              <p:cNvPr id="6" name="TextBox 5">
                <a:extLst>
                  <a:ext uri="{FF2B5EF4-FFF2-40B4-BE49-F238E27FC236}">
                    <a16:creationId xmlns:a16="http://schemas.microsoft.com/office/drawing/2014/main" id="{6BDDBF27-8B27-474D-9FA6-791D31C881E0}"/>
                  </a:ext>
                </a:extLst>
              </p:cNvPr>
              <p:cNvSpPr txBox="1">
                <a:spLocks noRot="1" noChangeAspect="1" noMove="1" noResize="1" noEditPoints="1" noAdjustHandles="1" noChangeArrowheads="1" noChangeShapeType="1" noTextEdit="1"/>
              </p:cNvSpPr>
              <p:nvPr/>
            </p:nvSpPr>
            <p:spPr>
              <a:xfrm>
                <a:off x="331075" y="5888503"/>
                <a:ext cx="2041072" cy="632545"/>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6018AC68-7570-4236-B609-8EAD10B9AE38}"/>
              </a:ext>
            </a:extLst>
          </p:cNvPr>
          <p:cNvSpPr>
            <a:spLocks noGrp="1"/>
          </p:cNvSpPr>
          <p:nvPr>
            <p:ph type="sldNum" sz="quarter" idx="12"/>
          </p:nvPr>
        </p:nvSpPr>
        <p:spPr/>
        <p:txBody>
          <a:bodyPr/>
          <a:lstStyle/>
          <a:p>
            <a:fld id="{FE2CFF1E-AA13-4669-84B1-92D2789C75FC}" type="slidenum">
              <a:rPr lang="en-US" smtClean="0"/>
              <a:t>64</a:t>
            </a:fld>
            <a:endParaRPr lang="en-US" dirty="0"/>
          </a:p>
        </p:txBody>
      </p:sp>
    </p:spTree>
    <p:extLst>
      <p:ext uri="{BB962C8B-B14F-4D97-AF65-F5344CB8AC3E}">
        <p14:creationId xmlns:p14="http://schemas.microsoft.com/office/powerpoint/2010/main" val="41052790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3FA3E-332D-45DB-9C29-D088A436C1B3}"/>
              </a:ext>
            </a:extLst>
          </p:cNvPr>
          <p:cNvSpPr>
            <a:spLocks noGrp="1"/>
          </p:cNvSpPr>
          <p:nvPr>
            <p:ph type="title"/>
          </p:nvPr>
        </p:nvSpPr>
        <p:spPr/>
        <p:txBody>
          <a:bodyPr/>
          <a:lstStyle/>
          <a:p>
            <a:r>
              <a:rPr lang="en-US" dirty="0"/>
              <a:t>Computing Variance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DA59AA4-F714-4040-8626-77659C72D36C}"/>
                  </a:ext>
                </a:extLst>
              </p:cNvPr>
              <p:cNvSpPr>
                <a:spLocks noGrp="1"/>
              </p:cNvSpPr>
              <p:nvPr>
                <p:ph idx="1"/>
              </p:nvPr>
            </p:nvSpPr>
            <p:spPr/>
            <p:txBody>
              <a:bodyPr/>
              <a:lstStyle/>
              <a:p>
                <a:r>
                  <a:rPr lang="en-US" dirty="0"/>
                  <a:t>Can also be computed from </a:t>
                </a:r>
                <a:r>
                  <a:rPr lang="en-US" b="1" dirty="0"/>
                  <a:t>equiprobable</a:t>
                </a:r>
                <a:r>
                  <a:rPr lang="en-US" dirty="0"/>
                  <a:t> observations</a:t>
                </a:r>
              </a:p>
              <a:p>
                <a:endParaRPr lang="en-US" dirty="0"/>
              </a:p>
              <a:p>
                <a:pPr marL="0" indent="0">
                  <a:buNone/>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box>
                        <m:boxPr>
                          <m:ctrlPr>
                            <a:rPr lang="en-US" b="0" i="1" smtClean="0">
                              <a:latin typeface="Cambria Math" panose="02040503050406030204" pitchFamily="18" charset="0"/>
                            </a:rPr>
                          </m:ctrlPr>
                        </m:boxPr>
                        <m:e>
                          <m:argPr>
                            <m:argSz m:val="-1"/>
                          </m:argP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e>
                      </m:box>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oMath>
                  </m:oMathPara>
                </a14:m>
                <a:endParaRPr lang="en-US" dirty="0"/>
              </a:p>
              <a:p>
                <a:endParaRPr lang="en-US" dirty="0"/>
              </a:p>
              <a:p>
                <a:r>
                  <a:rPr lang="en-US" dirty="0"/>
                  <a:t>Standard deviation: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e>
                    </m:rad>
                  </m:oMath>
                </a14:m>
                <a:endParaRPr lang="en-US" dirty="0"/>
              </a:p>
            </p:txBody>
          </p:sp>
        </mc:Choice>
        <mc:Fallback xmlns="">
          <p:sp>
            <p:nvSpPr>
              <p:cNvPr id="3" name="Content Placeholder 2">
                <a:extLst>
                  <a:ext uri="{FF2B5EF4-FFF2-40B4-BE49-F238E27FC236}">
                    <a16:creationId xmlns:a16="http://schemas.microsoft.com/office/drawing/2014/main" id="{ADA59AA4-F714-4040-8626-77659C72D36C}"/>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88D7D092-2112-43DC-8D5C-19832D07D490}"/>
              </a:ext>
            </a:extLst>
          </p:cNvPr>
          <p:cNvSpPr/>
          <p:nvPr/>
        </p:nvSpPr>
        <p:spPr>
          <a:xfrm>
            <a:off x="5234150" y="2963918"/>
            <a:ext cx="620111" cy="6831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4EAD7B3-F572-4FD0-87C2-D8F5570B1510}"/>
              </a:ext>
            </a:extLst>
          </p:cNvPr>
          <p:cNvSpPr txBox="1"/>
          <p:nvPr/>
        </p:nvSpPr>
        <p:spPr>
          <a:xfrm>
            <a:off x="2963916" y="2594586"/>
            <a:ext cx="2890345" cy="369332"/>
          </a:xfrm>
          <a:prstGeom prst="rect">
            <a:avLst/>
          </a:prstGeom>
          <a:noFill/>
        </p:spPr>
        <p:txBody>
          <a:bodyPr wrap="square" rtlCol="0">
            <a:spAutoFit/>
          </a:bodyPr>
          <a:lstStyle/>
          <a:p>
            <a:pPr algn="r"/>
            <a:r>
              <a:rPr lang="en-US" dirty="0">
                <a:solidFill>
                  <a:srgbClr val="C00000"/>
                </a:solidFill>
                <a:latin typeface="Lato" panose="020F0502020204030203" pitchFamily="34" charset="0"/>
              </a:rPr>
              <a:t>Bessel’s Correction</a:t>
            </a:r>
          </a:p>
        </p:txBody>
      </p:sp>
      <p:sp>
        <p:nvSpPr>
          <p:cNvPr id="6" name="Slide Number Placeholder 5">
            <a:extLst>
              <a:ext uri="{FF2B5EF4-FFF2-40B4-BE49-F238E27FC236}">
                <a16:creationId xmlns:a16="http://schemas.microsoft.com/office/drawing/2014/main" id="{B2D99183-5727-45D6-BA49-DE8667C58382}"/>
              </a:ext>
            </a:extLst>
          </p:cNvPr>
          <p:cNvSpPr>
            <a:spLocks noGrp="1"/>
          </p:cNvSpPr>
          <p:nvPr>
            <p:ph type="sldNum" sz="quarter" idx="12"/>
          </p:nvPr>
        </p:nvSpPr>
        <p:spPr/>
        <p:txBody>
          <a:bodyPr/>
          <a:lstStyle/>
          <a:p>
            <a:fld id="{FE2CFF1E-AA13-4669-84B1-92D2789C75FC}" type="slidenum">
              <a:rPr lang="en-US" smtClean="0"/>
              <a:t>65</a:t>
            </a:fld>
            <a:endParaRPr lang="en-US" dirty="0"/>
          </a:p>
        </p:txBody>
      </p:sp>
    </p:spTree>
    <p:extLst>
      <p:ext uri="{BB962C8B-B14F-4D97-AF65-F5344CB8AC3E}">
        <p14:creationId xmlns:p14="http://schemas.microsoft.com/office/powerpoint/2010/main" val="41245714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B1F6B5-2C41-410F-83E0-97B56A9C867F}"/>
              </a:ext>
            </a:extLst>
          </p:cNvPr>
          <p:cNvSpPr>
            <a:spLocks noGrp="1"/>
          </p:cNvSpPr>
          <p:nvPr>
            <p:ph type="title"/>
          </p:nvPr>
        </p:nvSpPr>
        <p:spPr/>
        <p:txBody>
          <a:bodyPr/>
          <a:lstStyle/>
          <a:p>
            <a:r>
              <a:rPr lang="en-US" dirty="0"/>
              <a:t>Symmetry</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43586F9-93D0-44F1-BC7B-E6CF487C4E05}"/>
                  </a:ext>
                </a:extLst>
              </p:cNvPr>
              <p:cNvSpPr txBox="1"/>
              <p:nvPr/>
            </p:nvSpPr>
            <p:spPr>
              <a:xfrm>
                <a:off x="944702" y="2940262"/>
                <a:ext cx="4762201" cy="8195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𝑔</m:t>
                          </m:r>
                        </m:e>
                        <m:sub>
                          <m:r>
                            <a:rPr lang="en-US" sz="2400" b="0" i="1" smtClean="0">
                              <a:latin typeface="Cambria Math" panose="02040503050406030204" pitchFamily="18" charset="0"/>
                            </a:rPr>
                            <m:t>𝑥</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m:t>
                          </m:r>
                        </m:num>
                        <m:den>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r>
                                <a:rPr lang="en-US" sz="2400" b="0" i="1" smtClean="0">
                                  <a:latin typeface="Cambria Math" panose="02040503050406030204" pitchFamily="18" charset="0"/>
                                </a:rPr>
                                <m:t>−1</m:t>
                              </m:r>
                            </m:e>
                          </m:d>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r>
                                <a:rPr lang="en-US" sz="2400" b="0" i="1" smtClean="0">
                                  <a:latin typeface="Cambria Math" panose="02040503050406030204" pitchFamily="18" charset="0"/>
                                </a:rPr>
                                <m:t>−2</m:t>
                              </m:r>
                            </m:e>
                          </m:d>
                        </m:den>
                      </m:f>
                      <m:f>
                        <m:fPr>
                          <m:ctrlPr>
                            <a:rPr lang="en-US" sz="2400" b="0" i="1" smtClean="0">
                              <a:latin typeface="Cambria Math" panose="02040503050406030204" pitchFamily="18" charset="0"/>
                            </a:rPr>
                          </m:ctrlPr>
                        </m:fPr>
                        <m:num>
                          <m:nary>
                            <m:naryPr>
                              <m:chr m:val="∑"/>
                              <m:ctrlPr>
                                <a:rPr lang="en-US" sz="2400" i="1">
                                  <a:latin typeface="Cambria Math" panose="02040503050406030204" pitchFamily="18" charset="0"/>
                                </a:rPr>
                              </m:ctrlPr>
                            </m:naryPr>
                            <m:sub>
                              <m:r>
                                <m:rPr>
                                  <m:brk m:alnAt="23"/>
                                </m:rP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𝑛</m:t>
                              </m:r>
                            </m:sup>
                            <m:e>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𝑖</m:t>
                                          </m:r>
                                        </m:sub>
                                      </m:sSub>
                                      <m:r>
                                        <a:rPr lang="en-US" sz="2400" i="1">
                                          <a:latin typeface="Cambria Math" panose="02040503050406030204" pitchFamily="18" charset="0"/>
                                        </a:rPr>
                                        <m:t>−</m:t>
                                      </m:r>
                                      <m:acc>
                                        <m:accPr>
                                          <m:chr m:val="̅"/>
                                          <m:ctrlPr>
                                            <a:rPr lang="en-US" sz="2400" i="1">
                                              <a:latin typeface="Cambria Math" panose="02040503050406030204" pitchFamily="18" charset="0"/>
                                            </a:rPr>
                                          </m:ctrlPr>
                                        </m:accPr>
                                        <m:e>
                                          <m:r>
                                            <a:rPr lang="en-US" sz="2400" i="1">
                                              <a:latin typeface="Cambria Math" panose="02040503050406030204" pitchFamily="18" charset="0"/>
                                            </a:rPr>
                                            <m:t>𝑥</m:t>
                                          </m:r>
                                        </m:e>
                                      </m:acc>
                                    </m:e>
                                  </m:d>
                                </m:e>
                                <m:sup>
                                  <m:r>
                                    <a:rPr lang="en-US" sz="2400" i="1">
                                      <a:latin typeface="Cambria Math" panose="02040503050406030204" pitchFamily="18" charset="0"/>
                                    </a:rPr>
                                    <m:t>3</m:t>
                                  </m:r>
                                </m:sup>
                              </m:sSup>
                            </m:e>
                          </m:nary>
                        </m:num>
                        <m:den>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𝑠</m:t>
                              </m:r>
                            </m:e>
                            <m:sub>
                              <m:r>
                                <a:rPr lang="en-US" sz="2400" b="0" i="1" smtClean="0">
                                  <a:latin typeface="Cambria Math" panose="02040503050406030204" pitchFamily="18" charset="0"/>
                                </a:rPr>
                                <m:t>𝑥</m:t>
                              </m:r>
                            </m:sub>
                            <m:sup>
                              <m:r>
                                <a:rPr lang="en-US" sz="2400" b="0" i="1" smtClean="0">
                                  <a:latin typeface="Cambria Math" panose="02040503050406030204" pitchFamily="18" charset="0"/>
                                </a:rPr>
                                <m:t>3</m:t>
                              </m:r>
                            </m:sup>
                          </m:sSubSup>
                        </m:den>
                      </m:f>
                    </m:oMath>
                  </m:oMathPara>
                </a14:m>
                <a:endParaRPr lang="en-US" sz="2400" dirty="0"/>
              </a:p>
            </p:txBody>
          </p:sp>
        </mc:Choice>
        <mc:Fallback xmlns="">
          <p:sp>
            <p:nvSpPr>
              <p:cNvPr id="5" name="TextBox 4">
                <a:extLst>
                  <a:ext uri="{FF2B5EF4-FFF2-40B4-BE49-F238E27FC236}">
                    <a16:creationId xmlns:a16="http://schemas.microsoft.com/office/drawing/2014/main" id="{F43586F9-93D0-44F1-BC7B-E6CF487C4E05}"/>
                  </a:ext>
                </a:extLst>
              </p:cNvPr>
              <p:cNvSpPr txBox="1">
                <a:spLocks noRot="1" noChangeAspect="1" noMove="1" noResize="1" noEditPoints="1" noAdjustHandles="1" noChangeArrowheads="1" noChangeShapeType="1" noTextEdit="1"/>
              </p:cNvSpPr>
              <p:nvPr/>
            </p:nvSpPr>
            <p:spPr>
              <a:xfrm>
                <a:off x="944702" y="2940262"/>
                <a:ext cx="4762201" cy="819583"/>
              </a:xfrm>
              <a:prstGeom prst="rect">
                <a:avLst/>
              </a:prstGeom>
              <a:blipFill>
                <a:blip r:embed="rId3"/>
                <a:stretch>
                  <a:fillRect/>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AA41FE42-0F41-46A8-8413-B193B6E141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8586" y="2212092"/>
            <a:ext cx="5562439" cy="1983792"/>
          </a:xfrm>
          <a:prstGeom prst="rect">
            <a:avLst/>
          </a:prstGeom>
        </p:spPr>
      </p:pic>
      <p:sp>
        <p:nvSpPr>
          <p:cNvPr id="7" name="TextBox 6">
            <a:extLst>
              <a:ext uri="{FF2B5EF4-FFF2-40B4-BE49-F238E27FC236}">
                <a16:creationId xmlns:a16="http://schemas.microsoft.com/office/drawing/2014/main" id="{B85BEFAC-BCB9-4467-A132-7A4CB392C235}"/>
              </a:ext>
            </a:extLst>
          </p:cNvPr>
          <p:cNvSpPr txBox="1"/>
          <p:nvPr/>
        </p:nvSpPr>
        <p:spPr>
          <a:xfrm>
            <a:off x="838200" y="2053865"/>
            <a:ext cx="4905216"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Coefficient of Skewness</a:t>
            </a:r>
          </a:p>
        </p:txBody>
      </p:sp>
      <p:sp>
        <p:nvSpPr>
          <p:cNvPr id="8" name="Rectangle 7">
            <a:extLst>
              <a:ext uri="{FF2B5EF4-FFF2-40B4-BE49-F238E27FC236}">
                <a16:creationId xmlns:a16="http://schemas.microsoft.com/office/drawing/2014/main" id="{3183CD77-8F88-4FCA-93FB-30D6FE9C2C7D}"/>
              </a:ext>
            </a:extLst>
          </p:cNvPr>
          <p:cNvSpPr/>
          <p:nvPr/>
        </p:nvSpPr>
        <p:spPr>
          <a:xfrm>
            <a:off x="1755222" y="2940262"/>
            <a:ext cx="2017986" cy="81958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32ABADD-71A4-4EB2-819C-9E1C8CDE7E2A}"/>
              </a:ext>
            </a:extLst>
          </p:cNvPr>
          <p:cNvSpPr txBox="1"/>
          <p:nvPr/>
        </p:nvSpPr>
        <p:spPr>
          <a:xfrm>
            <a:off x="1886601" y="3759844"/>
            <a:ext cx="1755227" cy="369332"/>
          </a:xfrm>
          <a:prstGeom prst="rect">
            <a:avLst/>
          </a:prstGeom>
          <a:noFill/>
        </p:spPr>
        <p:txBody>
          <a:bodyPr wrap="square" rtlCol="0">
            <a:spAutoFit/>
          </a:bodyPr>
          <a:lstStyle/>
          <a:p>
            <a:pPr algn="ctr"/>
            <a:r>
              <a:rPr lang="en-US" dirty="0">
                <a:solidFill>
                  <a:srgbClr val="C00000"/>
                </a:solidFill>
                <a:latin typeface="Lato" panose="020F0502020204030203" pitchFamily="34" charset="0"/>
              </a:rPr>
              <a:t>Bias correction</a:t>
            </a:r>
          </a:p>
        </p:txBody>
      </p:sp>
      <p:sp>
        <p:nvSpPr>
          <p:cNvPr id="10" name="Rectangle 9">
            <a:extLst>
              <a:ext uri="{FF2B5EF4-FFF2-40B4-BE49-F238E27FC236}">
                <a16:creationId xmlns:a16="http://schemas.microsoft.com/office/drawing/2014/main" id="{8591D6D0-7E67-4AA8-963F-ECB10439F2FD}"/>
              </a:ext>
            </a:extLst>
          </p:cNvPr>
          <p:cNvSpPr/>
          <p:nvPr/>
        </p:nvSpPr>
        <p:spPr>
          <a:xfrm>
            <a:off x="4415318" y="3352800"/>
            <a:ext cx="535051" cy="50449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0203F9A-ACA7-47C8-BA96-C94B07E37E7D}"/>
              </a:ext>
            </a:extLst>
          </p:cNvPr>
          <p:cNvSpPr txBox="1"/>
          <p:nvPr/>
        </p:nvSpPr>
        <p:spPr>
          <a:xfrm>
            <a:off x="3750049" y="3857297"/>
            <a:ext cx="1865587" cy="369332"/>
          </a:xfrm>
          <a:prstGeom prst="rect">
            <a:avLst/>
          </a:prstGeom>
          <a:noFill/>
        </p:spPr>
        <p:txBody>
          <a:bodyPr wrap="square" rtlCol="0">
            <a:spAutoFit/>
          </a:bodyPr>
          <a:lstStyle/>
          <a:p>
            <a:pPr algn="ctr"/>
            <a:r>
              <a:rPr lang="en-US" dirty="0">
                <a:solidFill>
                  <a:srgbClr val="C00000"/>
                </a:solidFill>
                <a:latin typeface="Lato" panose="020F0502020204030203" pitchFamily="34" charset="0"/>
              </a:rPr>
              <a:t>Standardization</a:t>
            </a:r>
          </a:p>
        </p:txBody>
      </p:sp>
      <p:sp>
        <p:nvSpPr>
          <p:cNvPr id="2" name="Slide Number Placeholder 1">
            <a:extLst>
              <a:ext uri="{FF2B5EF4-FFF2-40B4-BE49-F238E27FC236}">
                <a16:creationId xmlns:a16="http://schemas.microsoft.com/office/drawing/2014/main" id="{DA68A998-F38D-47A1-8F46-1DB161C16B93}"/>
              </a:ext>
            </a:extLst>
          </p:cNvPr>
          <p:cNvSpPr>
            <a:spLocks noGrp="1"/>
          </p:cNvSpPr>
          <p:nvPr>
            <p:ph type="sldNum" sz="quarter" idx="12"/>
          </p:nvPr>
        </p:nvSpPr>
        <p:spPr/>
        <p:txBody>
          <a:bodyPr/>
          <a:lstStyle/>
          <a:p>
            <a:fld id="{FE2CFF1E-AA13-4669-84B1-92D2789C75FC}" type="slidenum">
              <a:rPr lang="en-US" smtClean="0"/>
              <a:t>66</a:t>
            </a:fld>
            <a:endParaRPr lang="en-US" dirty="0"/>
          </a:p>
        </p:txBody>
      </p:sp>
    </p:spTree>
    <p:extLst>
      <p:ext uri="{BB962C8B-B14F-4D97-AF65-F5344CB8AC3E}">
        <p14:creationId xmlns:p14="http://schemas.microsoft.com/office/powerpoint/2010/main" val="19745810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ED30D-30D6-45CC-B5A1-A2B89E2CCF84}"/>
              </a:ext>
            </a:extLst>
          </p:cNvPr>
          <p:cNvSpPr>
            <a:spLocks noGrp="1"/>
          </p:cNvSpPr>
          <p:nvPr>
            <p:ph type="title"/>
          </p:nvPr>
        </p:nvSpPr>
        <p:spPr/>
        <p:txBody>
          <a:bodyPr/>
          <a:lstStyle/>
          <a:p>
            <a:r>
              <a:rPr lang="en-US" dirty="0"/>
              <a:t>Moments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3B9DE91-3FBC-463E-A3A4-297A4C510DC1}"/>
                  </a:ext>
                </a:extLst>
              </p:cNvPr>
              <p:cNvSpPr>
                <a:spLocks noGrp="1"/>
              </p:cNvSpPr>
              <p:nvPr>
                <p:ph idx="1"/>
              </p:nvPr>
            </p:nvSpPr>
            <p:spPr/>
            <p:txBody>
              <a:bodyPr/>
              <a:lstStyle/>
              <a:p>
                <a:r>
                  <a:rPr lang="en-US" dirty="0"/>
                  <a:t>First moment: mean</a:t>
                </a:r>
              </a:p>
              <a:p>
                <a:pPr lvl="1"/>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e>
                    </m:nary>
                  </m:oMath>
                </a14:m>
                <a:endParaRPr lang="en-US" dirty="0"/>
              </a:p>
              <a:p>
                <a:endParaRPr lang="en-US" dirty="0"/>
              </a:p>
              <a:p>
                <a:r>
                  <a:rPr lang="en-US" dirty="0">
                    <a:solidFill>
                      <a:srgbClr val="C00000"/>
                    </a:solidFill>
                  </a:rPr>
                  <a:t>Second</a:t>
                </a:r>
                <a:r>
                  <a:rPr lang="en-US" dirty="0"/>
                  <a:t> </a:t>
                </a:r>
                <a:r>
                  <a:rPr lang="en-US" dirty="0">
                    <a:solidFill>
                      <a:schemeClr val="accent1"/>
                    </a:solidFill>
                  </a:rPr>
                  <a:t>central</a:t>
                </a:r>
                <a:r>
                  <a:rPr lang="en-US" dirty="0"/>
                  <a:t> moment: variance</a:t>
                </a:r>
              </a:p>
              <a:p>
                <a:pPr lvl="1"/>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solidFill>
                                          <a:schemeClr val="accent1"/>
                                        </a:solidFill>
                                        <a:latin typeface="Cambria Math" panose="02040503050406030204" pitchFamily="18" charset="0"/>
                                      </a:rPr>
                                    </m:ctrlPr>
                                  </m:accPr>
                                  <m:e>
                                    <m:r>
                                      <a:rPr lang="en-US" b="0" i="1" smtClean="0">
                                        <a:solidFill>
                                          <a:schemeClr val="accent1"/>
                                        </a:solidFill>
                                        <a:latin typeface="Cambria Math" panose="02040503050406030204" pitchFamily="18" charset="0"/>
                                      </a:rPr>
                                      <m:t>𝑥</m:t>
                                    </m:r>
                                  </m:e>
                                </m:acc>
                              </m:e>
                            </m:d>
                          </m:e>
                          <m:sup>
                            <m:r>
                              <a:rPr lang="en-US" b="0" i="1" smtClean="0">
                                <a:solidFill>
                                  <a:srgbClr val="C00000"/>
                                </a:solidFill>
                                <a:latin typeface="Cambria Math" panose="02040503050406030204" pitchFamily="18" charset="0"/>
                              </a:rPr>
                              <m:t>2</m:t>
                            </m:r>
                          </m:sup>
                        </m:sSup>
                      </m:e>
                    </m:nary>
                  </m:oMath>
                </a14:m>
                <a:endParaRPr lang="en-US" dirty="0"/>
              </a:p>
              <a:p>
                <a:endParaRPr lang="en-US" dirty="0"/>
              </a:p>
              <a:p>
                <a:r>
                  <a:rPr lang="en-US" dirty="0">
                    <a:solidFill>
                      <a:srgbClr val="C00000"/>
                    </a:solidFill>
                  </a:rPr>
                  <a:t>Third</a:t>
                </a:r>
                <a:r>
                  <a:rPr lang="en-US" dirty="0"/>
                  <a:t> </a:t>
                </a:r>
                <a:r>
                  <a:rPr lang="en-US" dirty="0">
                    <a:solidFill>
                      <a:schemeClr val="accent2"/>
                    </a:solidFill>
                  </a:rPr>
                  <a:t>standardized </a:t>
                </a:r>
                <a:r>
                  <a:rPr lang="en-US" dirty="0">
                    <a:solidFill>
                      <a:srgbClr val="0070C0"/>
                    </a:solidFill>
                  </a:rPr>
                  <a:t>(</a:t>
                </a:r>
                <a:r>
                  <a:rPr lang="en-US" dirty="0">
                    <a:solidFill>
                      <a:schemeClr val="accent1"/>
                    </a:solidFill>
                  </a:rPr>
                  <a:t>central)</a:t>
                </a:r>
                <a:r>
                  <a:rPr lang="en-US" dirty="0"/>
                  <a:t> moment: skew</a:t>
                </a:r>
              </a:p>
              <a:p>
                <a:pPr lvl="1"/>
                <a14:m>
                  <m:oMath xmlns:m="http://schemas.openxmlformats.org/officeDocument/2006/math">
                    <m:sSub>
                      <m:sSubPr>
                        <m:ctrlPr>
                          <a:rPr lang="en-US" b="0" i="1" smtClean="0">
                            <a:latin typeface="Cambria Math" panose="02040503050406030204" pitchFamily="18" charset="0"/>
                          </a:rPr>
                        </m:ctrlPr>
                      </m:sSubPr>
                      <m:e>
                        <m:r>
                          <a:rPr lang="en-US" i="1">
                            <a:latin typeface="Cambria Math" panose="02040503050406030204" pitchFamily="18" charset="0"/>
                          </a:rPr>
                          <m:t>𝑔</m:t>
                        </m:r>
                      </m:e>
                      <m:sub>
                        <m:r>
                          <a:rPr lang="en-US" b="0" i="1" smtClean="0">
                            <a:latin typeface="Cambria Math" panose="02040503050406030204" pitchFamily="18" charset="0"/>
                          </a:rPr>
                          <m:t>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𝑛</m:t>
                        </m:r>
                      </m:num>
                      <m:den>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−2</m:t>
                            </m:r>
                          </m:e>
                        </m:d>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Sup>
                          <m:sSubSupPr>
                            <m:ctrlPr>
                              <a:rPr lang="en-US" b="0" i="1" smtClean="0">
                                <a:solidFill>
                                  <a:srgbClr val="C00000"/>
                                </a:solidFill>
                                <a:latin typeface="Cambria Math" panose="02040503050406030204" pitchFamily="18" charset="0"/>
                              </a:rPr>
                            </m:ctrlPr>
                          </m:sSubSupPr>
                          <m:e>
                            <m:r>
                              <a:rPr lang="en-US" b="0" i="1" smtClean="0">
                                <a:solidFill>
                                  <a:schemeClr val="accent2"/>
                                </a:solidFill>
                                <a:latin typeface="Cambria Math" panose="02040503050406030204" pitchFamily="18" charset="0"/>
                              </a:rPr>
                              <m:t>𝑠</m:t>
                            </m:r>
                          </m:e>
                          <m:sub>
                            <m:r>
                              <a:rPr lang="en-US" b="0" i="1" smtClean="0">
                                <a:solidFill>
                                  <a:schemeClr val="accent2"/>
                                </a:solidFill>
                                <a:latin typeface="Cambria Math" panose="02040503050406030204" pitchFamily="18" charset="0"/>
                              </a:rPr>
                              <m:t>𝑥</m:t>
                            </m:r>
                          </m:sub>
                          <m:sup>
                            <m:r>
                              <a:rPr lang="en-US" b="0" i="1" smtClean="0">
                                <a:solidFill>
                                  <a:srgbClr val="C00000"/>
                                </a:solidFill>
                                <a:latin typeface="Cambria Math" panose="02040503050406030204" pitchFamily="18" charset="0"/>
                              </a:rPr>
                              <m:t>3</m:t>
                            </m:r>
                          </m:sup>
                        </m:sSubSup>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solidFill>
                                          <a:schemeClr val="accent1"/>
                                        </a:solidFill>
                                        <a:latin typeface="Cambria Math" panose="02040503050406030204" pitchFamily="18" charset="0"/>
                                      </a:rPr>
                                    </m:ctrlPr>
                                  </m:accPr>
                                  <m:e>
                                    <m:r>
                                      <a:rPr lang="en-US" b="0" i="1" smtClean="0">
                                        <a:solidFill>
                                          <a:schemeClr val="accent1"/>
                                        </a:solidFill>
                                        <a:latin typeface="Cambria Math" panose="02040503050406030204" pitchFamily="18" charset="0"/>
                                      </a:rPr>
                                      <m:t>𝑥</m:t>
                                    </m:r>
                                  </m:e>
                                </m:acc>
                              </m:e>
                            </m:d>
                          </m:e>
                          <m:sup>
                            <m:r>
                              <a:rPr lang="en-US" b="0" i="1" smtClean="0">
                                <a:solidFill>
                                  <a:srgbClr val="C00000"/>
                                </a:solidFill>
                                <a:latin typeface="Cambria Math" panose="02040503050406030204" pitchFamily="18" charset="0"/>
                              </a:rPr>
                              <m:t>3</m:t>
                            </m:r>
                          </m:sup>
                        </m:sSup>
                      </m:e>
                    </m:nary>
                  </m:oMath>
                </a14:m>
                <a:endParaRPr lang="en-US" dirty="0"/>
              </a:p>
            </p:txBody>
          </p:sp>
        </mc:Choice>
        <mc:Fallback xmlns="">
          <p:sp>
            <p:nvSpPr>
              <p:cNvPr id="3" name="Content Placeholder 2">
                <a:extLst>
                  <a:ext uri="{FF2B5EF4-FFF2-40B4-BE49-F238E27FC236}">
                    <a16:creationId xmlns:a16="http://schemas.microsoft.com/office/drawing/2014/main" id="{D3B9DE91-3FBC-463E-A3A4-297A4C510DC1}"/>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62622A8-D21F-4475-987F-CB4C5A688E78}"/>
              </a:ext>
            </a:extLst>
          </p:cNvPr>
          <p:cNvSpPr>
            <a:spLocks noGrp="1"/>
          </p:cNvSpPr>
          <p:nvPr>
            <p:ph type="sldNum" sz="quarter" idx="12"/>
          </p:nvPr>
        </p:nvSpPr>
        <p:spPr/>
        <p:txBody>
          <a:bodyPr/>
          <a:lstStyle/>
          <a:p>
            <a:fld id="{FE2CFF1E-AA13-4669-84B1-92D2789C75FC}" type="slidenum">
              <a:rPr lang="en-US" smtClean="0"/>
              <a:t>67</a:t>
            </a:fld>
            <a:endParaRPr lang="en-US" dirty="0"/>
          </a:p>
        </p:txBody>
      </p:sp>
    </p:spTree>
    <p:extLst>
      <p:ext uri="{BB962C8B-B14F-4D97-AF65-F5344CB8AC3E}">
        <p14:creationId xmlns:p14="http://schemas.microsoft.com/office/powerpoint/2010/main" val="36877596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8101B-B1A5-43E6-B43A-6FBDE6CFEC23}"/>
              </a:ext>
            </a:extLst>
          </p:cNvPr>
          <p:cNvSpPr>
            <a:spLocks noGrp="1"/>
          </p:cNvSpPr>
          <p:nvPr>
            <p:ph type="title"/>
          </p:nvPr>
        </p:nvSpPr>
        <p:spPr/>
        <p:txBody>
          <a:bodyPr/>
          <a:lstStyle/>
          <a:p>
            <a:r>
              <a:rPr lang="en-US" dirty="0"/>
              <a:t>Inference Revisited</a:t>
            </a:r>
          </a:p>
        </p:txBody>
      </p:sp>
      <p:sp>
        <p:nvSpPr>
          <p:cNvPr id="3" name="Content Placeholder 2">
            <a:extLst>
              <a:ext uri="{FF2B5EF4-FFF2-40B4-BE49-F238E27FC236}">
                <a16:creationId xmlns:a16="http://schemas.microsoft.com/office/drawing/2014/main" id="{6966E465-A209-4621-914E-5238FB8E6578}"/>
              </a:ext>
            </a:extLst>
          </p:cNvPr>
          <p:cNvSpPr>
            <a:spLocks noGrp="1"/>
          </p:cNvSpPr>
          <p:nvPr>
            <p:ph idx="1"/>
          </p:nvPr>
        </p:nvSpPr>
        <p:spPr/>
        <p:txBody>
          <a:bodyPr/>
          <a:lstStyle/>
          <a:p>
            <a:r>
              <a:rPr lang="en-US" dirty="0"/>
              <a:t>We want to ask questions of an unknowable population</a:t>
            </a:r>
          </a:p>
          <a:p>
            <a:r>
              <a:rPr lang="en-US" dirty="0"/>
              <a:t>We use sample statistics to estimate population </a:t>
            </a:r>
            <a:r>
              <a:rPr lang="en-US" b="1" dirty="0"/>
              <a:t>parameters</a:t>
            </a:r>
          </a:p>
        </p:txBody>
      </p:sp>
      <p:sp>
        <p:nvSpPr>
          <p:cNvPr id="4" name="Oval 3">
            <a:extLst>
              <a:ext uri="{FF2B5EF4-FFF2-40B4-BE49-F238E27FC236}">
                <a16:creationId xmlns:a16="http://schemas.microsoft.com/office/drawing/2014/main" id="{01BCF5BC-4AE1-411A-9393-3FE8DD712582}"/>
              </a:ext>
            </a:extLst>
          </p:cNvPr>
          <p:cNvSpPr/>
          <p:nvPr/>
        </p:nvSpPr>
        <p:spPr>
          <a:xfrm>
            <a:off x="2826918" y="3527124"/>
            <a:ext cx="2286000" cy="2286000"/>
          </a:xfrm>
          <a:prstGeom prst="ellipse">
            <a:avLst/>
          </a:prstGeom>
          <a:noFill/>
          <a:ln w="762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effectLst>
                  <a:outerShdw blurRad="38100" dist="38100" dir="2700000" algn="tl">
                    <a:srgbClr val="000000">
                      <a:alpha val="43137"/>
                    </a:srgbClr>
                  </a:outerShdw>
                </a:effectLst>
                <a:latin typeface="Lato" panose="020F0502020204030203" pitchFamily="34" charset="0"/>
              </a:rPr>
              <a:t>Population</a:t>
            </a:r>
          </a:p>
        </p:txBody>
      </p:sp>
      <p:sp>
        <p:nvSpPr>
          <p:cNvPr id="5" name="Oval 4">
            <a:extLst>
              <a:ext uri="{FF2B5EF4-FFF2-40B4-BE49-F238E27FC236}">
                <a16:creationId xmlns:a16="http://schemas.microsoft.com/office/drawing/2014/main" id="{3023258D-BA60-4639-A425-2908D9F12070}"/>
              </a:ext>
            </a:extLst>
          </p:cNvPr>
          <p:cNvSpPr/>
          <p:nvPr/>
        </p:nvSpPr>
        <p:spPr>
          <a:xfrm>
            <a:off x="7079082" y="3510210"/>
            <a:ext cx="2286000" cy="2286000"/>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effectLst>
                  <a:outerShdw blurRad="38100" dist="38100" dir="2700000" algn="tl">
                    <a:srgbClr val="000000">
                      <a:alpha val="43137"/>
                    </a:srgbClr>
                  </a:outerShdw>
                </a:effectLst>
                <a:latin typeface="Lato" panose="020F0502020204030203" pitchFamily="34" charset="0"/>
              </a:rPr>
              <a:t>Sample</a:t>
            </a:r>
          </a:p>
        </p:txBody>
      </p:sp>
      <p:cxnSp>
        <p:nvCxnSpPr>
          <p:cNvPr id="6" name="Connector: Curved 5">
            <a:extLst>
              <a:ext uri="{FF2B5EF4-FFF2-40B4-BE49-F238E27FC236}">
                <a16:creationId xmlns:a16="http://schemas.microsoft.com/office/drawing/2014/main" id="{9230659C-33AC-4D67-A708-DE12D53D9C56}"/>
              </a:ext>
            </a:extLst>
          </p:cNvPr>
          <p:cNvCxnSpPr>
            <a:stCxn id="4" idx="7"/>
            <a:endCxn id="5" idx="1"/>
          </p:cNvCxnSpPr>
          <p:nvPr/>
        </p:nvCxnSpPr>
        <p:spPr>
          <a:xfrm rot="5400000" flipH="1" flipV="1">
            <a:off x="6087543" y="2535585"/>
            <a:ext cx="16914" cy="2635718"/>
          </a:xfrm>
          <a:prstGeom prst="curvedConnector3">
            <a:avLst>
              <a:gd name="adj1" fmla="val 3430832"/>
            </a:avLst>
          </a:prstGeom>
          <a:ln w="889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or: Curved 6">
            <a:extLst>
              <a:ext uri="{FF2B5EF4-FFF2-40B4-BE49-F238E27FC236}">
                <a16:creationId xmlns:a16="http://schemas.microsoft.com/office/drawing/2014/main" id="{70146941-3DF4-42D4-9486-E319596A0CB7}"/>
              </a:ext>
            </a:extLst>
          </p:cNvPr>
          <p:cNvCxnSpPr>
            <a:stCxn id="5" idx="3"/>
            <a:endCxn id="4" idx="5"/>
          </p:cNvCxnSpPr>
          <p:nvPr/>
        </p:nvCxnSpPr>
        <p:spPr>
          <a:xfrm rot="5400000">
            <a:off x="6087543" y="4152031"/>
            <a:ext cx="16914" cy="2635718"/>
          </a:xfrm>
          <a:prstGeom prst="curvedConnector3">
            <a:avLst>
              <a:gd name="adj1" fmla="val 3430832"/>
            </a:avLst>
          </a:prstGeom>
          <a:ln w="889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4D914E2-6121-460A-AA2F-CCAFB9A8C67B}"/>
              </a:ext>
            </a:extLst>
          </p:cNvPr>
          <p:cNvSpPr txBox="1"/>
          <p:nvPr/>
        </p:nvSpPr>
        <p:spPr>
          <a:xfrm>
            <a:off x="5293217" y="5461433"/>
            <a:ext cx="1532586"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Inference</a:t>
            </a:r>
          </a:p>
        </p:txBody>
      </p:sp>
      <p:sp>
        <p:nvSpPr>
          <p:cNvPr id="9" name="TextBox 8">
            <a:extLst>
              <a:ext uri="{FF2B5EF4-FFF2-40B4-BE49-F238E27FC236}">
                <a16:creationId xmlns:a16="http://schemas.microsoft.com/office/drawing/2014/main" id="{F189925E-B0D4-45A2-B9F4-57EBD84A2FAE}"/>
              </a:ext>
            </a:extLst>
          </p:cNvPr>
          <p:cNvSpPr txBox="1"/>
          <p:nvPr/>
        </p:nvSpPr>
        <p:spPr>
          <a:xfrm>
            <a:off x="5149402" y="3429000"/>
            <a:ext cx="1893195"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Observation</a:t>
            </a:r>
          </a:p>
        </p:txBody>
      </p:sp>
      <p:sp>
        <p:nvSpPr>
          <p:cNvPr id="10" name="Oval 9">
            <a:extLst>
              <a:ext uri="{FF2B5EF4-FFF2-40B4-BE49-F238E27FC236}">
                <a16:creationId xmlns:a16="http://schemas.microsoft.com/office/drawing/2014/main" id="{0C6F63E9-8683-4FA4-BB62-2363077404E2}"/>
              </a:ext>
            </a:extLst>
          </p:cNvPr>
          <p:cNvSpPr/>
          <p:nvPr/>
        </p:nvSpPr>
        <p:spPr>
          <a:xfrm>
            <a:off x="3741318" y="5109336"/>
            <a:ext cx="457200" cy="457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tx1"/>
                </a:solidFill>
                <a:effectLst>
                  <a:outerShdw blurRad="38100" dist="38100" dir="2700000" algn="tl">
                    <a:srgbClr val="000000">
                      <a:alpha val="43137"/>
                    </a:srgbClr>
                  </a:outerShdw>
                </a:effectLst>
                <a:latin typeface="Lato" panose="020F0502020204030203" pitchFamily="34" charset="0"/>
              </a:rPr>
              <a:t>θ</a:t>
            </a:r>
            <a:endParaRPr lang="en-US" sz="2800" b="1" dirty="0">
              <a:solidFill>
                <a:schemeClr val="tx1"/>
              </a:solidFill>
              <a:effectLst>
                <a:outerShdw blurRad="38100" dist="38100" dir="2700000" algn="tl">
                  <a:srgbClr val="000000">
                    <a:alpha val="43137"/>
                  </a:srgbClr>
                </a:outerShdw>
              </a:effectLst>
              <a:latin typeface="Lato" panose="020F0502020204030203" pitchFamily="34" charset="0"/>
            </a:endParaRPr>
          </a:p>
        </p:txBody>
      </p:sp>
      <p:sp>
        <p:nvSpPr>
          <p:cNvPr id="11" name="Oval 10">
            <a:extLst>
              <a:ext uri="{FF2B5EF4-FFF2-40B4-BE49-F238E27FC236}">
                <a16:creationId xmlns:a16="http://schemas.microsoft.com/office/drawing/2014/main" id="{A04EDC63-3E68-44AE-B833-4EF050C743E8}"/>
              </a:ext>
            </a:extLst>
          </p:cNvPr>
          <p:cNvSpPr/>
          <p:nvPr/>
        </p:nvSpPr>
        <p:spPr>
          <a:xfrm>
            <a:off x="7856322" y="4943167"/>
            <a:ext cx="731520" cy="7315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effectLst>
                  <a:outerShdw blurRad="38100" dist="38100" dir="2700000" algn="tl">
                    <a:srgbClr val="000000">
                      <a:alpha val="43137"/>
                    </a:srgbClr>
                  </a:outerShdw>
                </a:effectLst>
                <a:latin typeface="Lato" panose="020F0502020204030203" pitchFamily="34" charset="0"/>
              </a:rPr>
              <a:t>s</a:t>
            </a:r>
            <a:r>
              <a:rPr lang="en-US" b="1" baseline="-25000" dirty="0">
                <a:solidFill>
                  <a:schemeClr val="tx1"/>
                </a:solidFill>
                <a:effectLst>
                  <a:outerShdw blurRad="38100" dist="38100" dir="2700000" algn="tl">
                    <a:srgbClr val="000000">
                      <a:alpha val="43137"/>
                    </a:srgbClr>
                  </a:outerShdw>
                </a:effectLst>
                <a:latin typeface="Lato" panose="020F0502020204030203" pitchFamily="34" charset="0"/>
              </a:rPr>
              <a:t>x</a:t>
            </a:r>
            <a:r>
              <a:rPr lang="en-US" b="1" baseline="30000" dirty="0">
                <a:solidFill>
                  <a:schemeClr val="tx1"/>
                </a:solidFill>
                <a:effectLst>
                  <a:outerShdw blurRad="38100" dist="38100" dir="2700000" algn="tl">
                    <a:srgbClr val="000000">
                      <a:alpha val="43137"/>
                    </a:srgbClr>
                  </a:outerShdw>
                </a:effectLst>
                <a:latin typeface="Lato" panose="020F0502020204030203" pitchFamily="34" charset="0"/>
              </a:rPr>
              <a:t>2</a:t>
            </a:r>
          </a:p>
        </p:txBody>
      </p:sp>
      <p:sp>
        <p:nvSpPr>
          <p:cNvPr id="12" name="Slide Number Placeholder 11">
            <a:extLst>
              <a:ext uri="{FF2B5EF4-FFF2-40B4-BE49-F238E27FC236}">
                <a16:creationId xmlns:a16="http://schemas.microsoft.com/office/drawing/2014/main" id="{1B4CD125-818A-47A1-AA29-45785E26689A}"/>
              </a:ext>
            </a:extLst>
          </p:cNvPr>
          <p:cNvSpPr>
            <a:spLocks noGrp="1"/>
          </p:cNvSpPr>
          <p:nvPr>
            <p:ph type="sldNum" sz="quarter" idx="12"/>
          </p:nvPr>
        </p:nvSpPr>
        <p:spPr/>
        <p:txBody>
          <a:bodyPr/>
          <a:lstStyle/>
          <a:p>
            <a:fld id="{FE2CFF1E-AA13-4669-84B1-92D2789C75FC}" type="slidenum">
              <a:rPr lang="en-US" smtClean="0"/>
              <a:t>68</a:t>
            </a:fld>
            <a:endParaRPr lang="en-US" dirty="0"/>
          </a:p>
        </p:txBody>
      </p:sp>
    </p:spTree>
    <p:extLst>
      <p:ext uri="{BB962C8B-B14F-4D97-AF65-F5344CB8AC3E}">
        <p14:creationId xmlns:p14="http://schemas.microsoft.com/office/powerpoint/2010/main" val="25893293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45FBE-A511-4E41-A207-6945D3164D8B}"/>
              </a:ext>
            </a:extLst>
          </p:cNvPr>
          <p:cNvSpPr>
            <a:spLocks noGrp="1"/>
          </p:cNvSpPr>
          <p:nvPr>
            <p:ph type="title"/>
          </p:nvPr>
        </p:nvSpPr>
        <p:spPr/>
        <p:txBody>
          <a:bodyPr/>
          <a:lstStyle/>
          <a:p>
            <a:r>
              <a:rPr lang="en-US" dirty="0"/>
              <a:t>Inference Revisited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F926721-147A-4C03-B98F-CE264AFE9068}"/>
                  </a:ext>
                </a:extLst>
              </p:cNvPr>
              <p:cNvSpPr>
                <a:spLocks noGrp="1"/>
              </p:cNvSpPr>
              <p:nvPr>
                <p:ph idx="1"/>
              </p:nvPr>
            </p:nvSpPr>
            <p:spPr/>
            <p:txBody>
              <a:bodyPr>
                <a:normAutofit/>
              </a:bodyPr>
              <a:lstStyle/>
              <a:p>
                <a:r>
                  <a:rPr lang="en-US" dirty="0"/>
                  <a:t>Assuming a representative, </a:t>
                </a:r>
                <a:r>
                  <a:rPr lang="en-US" dirty="0" err="1"/>
                  <a:t>IID</a:t>
                </a:r>
                <a:r>
                  <a:rPr lang="en-US" dirty="0"/>
                  <a:t> sample:</a:t>
                </a:r>
              </a:p>
              <a:p>
                <a:endParaRPr lang="en-US" sz="4000" dirty="0"/>
              </a:p>
              <a:p>
                <a:pPr marL="0" indent="0">
                  <a:buNone/>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𝐴</m:t>
                              </m:r>
                            </m:sub>
                          </m:sSub>
                        </m:num>
                        <m:den>
                          <m:r>
                            <a:rPr lang="en-US" b="0" i="1" smtClean="0">
                              <a:latin typeface="Cambria Math" panose="02040503050406030204" pitchFamily="18" charset="0"/>
                            </a:rPr>
                            <m:t>𝑛</m:t>
                          </m:r>
                        </m:den>
                      </m:f>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e>
                      </m:acc>
                    </m:oMath>
                  </m:oMathPara>
                </a14:m>
                <a:endParaRPr lang="en-US" i="1" dirty="0">
                  <a:latin typeface="Cambria Math" panose="02040503050406030204" pitchFamily="18" charset="0"/>
                </a:endParaRPr>
              </a:p>
              <a:p>
                <a:pPr marL="0" indent="0">
                  <a:buNone/>
                </a:pPr>
                <a:endParaRPr lang="en-US" sz="10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𝜇</m:t>
                          </m:r>
                          <m:r>
                            <m:rPr>
                              <m:nor/>
                            </m:rPr>
                            <a:rPr lang="en-US" dirty="0">
                              <a:ea typeface="Cambria Math" panose="02040503050406030204" pitchFamily="18" charset="0"/>
                            </a:rPr>
                            <m:t> </m:t>
                          </m:r>
                        </m:e>
                      </m:acc>
                    </m:oMath>
                  </m:oMathPara>
                </a14:m>
                <a:endParaRPr lang="en-US" b="0" dirty="0">
                  <a:ea typeface="Cambria Math" panose="02040503050406030204" pitchFamily="18" charset="0"/>
                </a:endParaRPr>
              </a:p>
              <a:p>
                <a:pPr marL="0" indent="0">
                  <a:buNone/>
                </a:pPr>
                <a:endParaRPr lang="en-US" sz="1000" b="0" dirty="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sSup>
                            <m:sSupPr>
                              <m:ctrlPr>
                                <a:rPr lang="en-US" b="0" i="1" smtClean="0">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rPr>
                                <m:t>2</m:t>
                              </m:r>
                            </m:sup>
                          </m:sSup>
                        </m:e>
                      </m:acc>
                    </m:oMath>
                  </m:oMathPara>
                </a14:m>
                <a:endParaRPr lang="en-US" b="0" dirty="0"/>
              </a:p>
              <a:p>
                <a:pPr marL="0" indent="0">
                  <a:buNone/>
                </a:pPr>
                <a:endParaRPr lang="en-US" sz="1000" b="0" dirty="0"/>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𝑥</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m:rPr>
                              <m:sty m:val="p"/>
                            </m:rPr>
                            <a:rPr lang="el-GR" i="1">
                              <a:latin typeface="Cambria Math" panose="02040503050406030204" pitchFamily="18" charset="0"/>
                            </a:rPr>
                            <m:t>γ</m:t>
                          </m:r>
                        </m:e>
                      </m:acc>
                    </m:oMath>
                  </m:oMathPara>
                </a14:m>
                <a:endParaRPr lang="en-US" dirty="0"/>
              </a:p>
              <a:p>
                <a:pPr marL="0" indent="0">
                  <a:buNone/>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7F926721-147A-4C03-B98F-CE264AFE906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AEE6B5E-3F20-40A4-A89E-294813C316FF}"/>
              </a:ext>
            </a:extLst>
          </p:cNvPr>
          <p:cNvSpPr>
            <a:spLocks noGrp="1"/>
          </p:cNvSpPr>
          <p:nvPr>
            <p:ph type="sldNum" sz="quarter" idx="12"/>
          </p:nvPr>
        </p:nvSpPr>
        <p:spPr/>
        <p:txBody>
          <a:bodyPr/>
          <a:lstStyle/>
          <a:p>
            <a:fld id="{FE2CFF1E-AA13-4669-84B1-92D2789C75FC}" type="slidenum">
              <a:rPr lang="en-US" smtClean="0"/>
              <a:t>69</a:t>
            </a:fld>
            <a:endParaRPr lang="en-US" dirty="0"/>
          </a:p>
        </p:txBody>
      </p:sp>
    </p:spTree>
    <p:extLst>
      <p:ext uri="{BB962C8B-B14F-4D97-AF65-F5344CB8AC3E}">
        <p14:creationId xmlns:p14="http://schemas.microsoft.com/office/powerpoint/2010/main" val="1187086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90AF2-DEE9-4F83-B9E1-0AABC10D6B40}"/>
              </a:ext>
            </a:extLst>
          </p:cNvPr>
          <p:cNvSpPr>
            <a:spLocks noGrp="1"/>
          </p:cNvSpPr>
          <p:nvPr>
            <p:ph type="title"/>
          </p:nvPr>
        </p:nvSpPr>
        <p:spPr/>
        <p:txBody>
          <a:bodyPr/>
          <a:lstStyle/>
          <a:p>
            <a:r>
              <a:rPr lang="en-US" dirty="0"/>
              <a:t>Randomness</a:t>
            </a:r>
          </a:p>
        </p:txBody>
      </p:sp>
      <p:sp>
        <p:nvSpPr>
          <p:cNvPr id="3" name="Content Placeholder 2">
            <a:extLst>
              <a:ext uri="{FF2B5EF4-FFF2-40B4-BE49-F238E27FC236}">
                <a16:creationId xmlns:a16="http://schemas.microsoft.com/office/drawing/2014/main" id="{396CD19F-235F-4B60-8129-2729E50D0DB9}"/>
              </a:ext>
            </a:extLst>
          </p:cNvPr>
          <p:cNvSpPr>
            <a:spLocks noGrp="1"/>
          </p:cNvSpPr>
          <p:nvPr>
            <p:ph idx="1"/>
          </p:nvPr>
        </p:nvSpPr>
        <p:spPr/>
        <p:txBody>
          <a:bodyPr/>
          <a:lstStyle/>
          <a:p>
            <a:r>
              <a:rPr lang="en-US" dirty="0"/>
              <a:t>Unpredictable</a:t>
            </a:r>
          </a:p>
          <a:p>
            <a:r>
              <a:rPr lang="en-US" dirty="0"/>
              <a:t>Lack of certainty</a:t>
            </a:r>
          </a:p>
          <a:p>
            <a:r>
              <a:rPr lang="en-US" dirty="0"/>
              <a:t>Non-deterministic</a:t>
            </a:r>
          </a:p>
          <a:p>
            <a:r>
              <a:rPr lang="en-US" dirty="0"/>
              <a:t>Chaotic</a:t>
            </a:r>
          </a:p>
          <a:p>
            <a:r>
              <a:rPr lang="en-US" dirty="0"/>
              <a:t>Specific outcomes unknown, but patterns emerge</a:t>
            </a:r>
          </a:p>
        </p:txBody>
      </p:sp>
      <p:sp>
        <p:nvSpPr>
          <p:cNvPr id="4" name="Slide Number Placeholder 3">
            <a:extLst>
              <a:ext uri="{FF2B5EF4-FFF2-40B4-BE49-F238E27FC236}">
                <a16:creationId xmlns:a16="http://schemas.microsoft.com/office/drawing/2014/main" id="{F5694599-13BC-49C8-97F2-F58891EDF07A}"/>
              </a:ext>
            </a:extLst>
          </p:cNvPr>
          <p:cNvSpPr>
            <a:spLocks noGrp="1"/>
          </p:cNvSpPr>
          <p:nvPr>
            <p:ph type="sldNum" sz="quarter" idx="12"/>
          </p:nvPr>
        </p:nvSpPr>
        <p:spPr/>
        <p:txBody>
          <a:bodyPr/>
          <a:lstStyle/>
          <a:p>
            <a:fld id="{FE2CFF1E-AA13-4669-84B1-92D2789C75FC}" type="slidenum">
              <a:rPr lang="en-US" smtClean="0"/>
              <a:t>7</a:t>
            </a:fld>
            <a:endParaRPr lang="en-US" dirty="0"/>
          </a:p>
        </p:txBody>
      </p:sp>
    </p:spTree>
    <p:extLst>
      <p:ext uri="{BB962C8B-B14F-4D97-AF65-F5344CB8AC3E}">
        <p14:creationId xmlns:p14="http://schemas.microsoft.com/office/powerpoint/2010/main" val="26089261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8EDA0B-A2C5-4EA4-A2F8-3CE1CB942C4C}"/>
              </a:ext>
            </a:extLst>
          </p:cNvPr>
          <p:cNvSpPr>
            <a:spLocks noGrp="1"/>
          </p:cNvSpPr>
          <p:nvPr>
            <p:ph type="title"/>
          </p:nvPr>
        </p:nvSpPr>
        <p:spPr/>
        <p:txBody>
          <a:bodyPr/>
          <a:lstStyle/>
          <a:p>
            <a:r>
              <a:rPr lang="en-US" dirty="0"/>
              <a:t>Samples and Populations</a:t>
            </a:r>
          </a:p>
        </p:txBody>
      </p:sp>
      <p:sp>
        <p:nvSpPr>
          <p:cNvPr id="5" name="Content Placeholder 4">
            <a:extLst>
              <a:ext uri="{FF2B5EF4-FFF2-40B4-BE49-F238E27FC236}">
                <a16:creationId xmlns:a16="http://schemas.microsoft.com/office/drawing/2014/main" id="{A826638B-2AC3-4039-8E30-438E366E617F}"/>
              </a:ext>
            </a:extLst>
          </p:cNvPr>
          <p:cNvSpPr>
            <a:spLocks noGrp="1"/>
          </p:cNvSpPr>
          <p:nvPr>
            <p:ph idx="1"/>
          </p:nvPr>
        </p:nvSpPr>
        <p:spPr/>
        <p:txBody>
          <a:bodyPr/>
          <a:lstStyle/>
          <a:p>
            <a:r>
              <a:rPr lang="en-US" dirty="0"/>
              <a:t>Populations vs. Samples</a:t>
            </a:r>
          </a:p>
          <a:p>
            <a:r>
              <a:rPr lang="en-US" dirty="0"/>
              <a:t>Inference</a:t>
            </a:r>
          </a:p>
          <a:p>
            <a:r>
              <a:rPr lang="en-US" dirty="0"/>
              <a:t>Estimating probability from data</a:t>
            </a:r>
          </a:p>
          <a:p>
            <a:r>
              <a:rPr lang="en-US" dirty="0"/>
              <a:t>Sample statistics</a:t>
            </a:r>
          </a:p>
          <a:p>
            <a:r>
              <a:rPr lang="en-US" dirty="0"/>
              <a:t>Inference Revisited</a:t>
            </a:r>
          </a:p>
        </p:txBody>
      </p:sp>
      <p:sp>
        <p:nvSpPr>
          <p:cNvPr id="2" name="Slide Number Placeholder 1">
            <a:extLst>
              <a:ext uri="{FF2B5EF4-FFF2-40B4-BE49-F238E27FC236}">
                <a16:creationId xmlns:a16="http://schemas.microsoft.com/office/drawing/2014/main" id="{C959308A-7349-4EF5-92A0-EB608C6DFB68}"/>
              </a:ext>
            </a:extLst>
          </p:cNvPr>
          <p:cNvSpPr>
            <a:spLocks noGrp="1"/>
          </p:cNvSpPr>
          <p:nvPr>
            <p:ph type="sldNum" sz="quarter" idx="12"/>
          </p:nvPr>
        </p:nvSpPr>
        <p:spPr/>
        <p:txBody>
          <a:bodyPr/>
          <a:lstStyle/>
          <a:p>
            <a:fld id="{FE2CFF1E-AA13-4669-84B1-92D2789C75FC}" type="slidenum">
              <a:rPr lang="en-US" smtClean="0"/>
              <a:t>70</a:t>
            </a:fld>
            <a:endParaRPr lang="en-US" dirty="0"/>
          </a:p>
        </p:txBody>
      </p:sp>
    </p:spTree>
    <p:extLst>
      <p:ext uri="{BB962C8B-B14F-4D97-AF65-F5344CB8AC3E}">
        <p14:creationId xmlns:p14="http://schemas.microsoft.com/office/powerpoint/2010/main" val="3258382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47129-4273-410D-8139-F769AFC856CD}"/>
              </a:ext>
            </a:extLst>
          </p:cNvPr>
          <p:cNvSpPr>
            <a:spLocks noGrp="1"/>
          </p:cNvSpPr>
          <p:nvPr>
            <p:ph type="title"/>
          </p:nvPr>
        </p:nvSpPr>
        <p:spPr/>
        <p:txBody>
          <a:bodyPr/>
          <a:lstStyle/>
          <a:p>
            <a:r>
              <a:rPr lang="en-US" dirty="0"/>
              <a:t>Coin Flipping</a:t>
            </a:r>
          </a:p>
        </p:txBody>
      </p:sp>
      <p:sp>
        <p:nvSpPr>
          <p:cNvPr id="3" name="Content Placeholder 2">
            <a:extLst>
              <a:ext uri="{FF2B5EF4-FFF2-40B4-BE49-F238E27FC236}">
                <a16:creationId xmlns:a16="http://schemas.microsoft.com/office/drawing/2014/main" id="{D0FBA253-34A5-49C7-92E0-923DBE7D9777}"/>
              </a:ext>
            </a:extLst>
          </p:cNvPr>
          <p:cNvSpPr>
            <a:spLocks noGrp="1"/>
          </p:cNvSpPr>
          <p:nvPr>
            <p:ph idx="1"/>
          </p:nvPr>
        </p:nvSpPr>
        <p:spPr/>
        <p:txBody>
          <a:bodyPr/>
          <a:lstStyle/>
          <a:p>
            <a:r>
              <a:rPr lang="en-US" dirty="0"/>
              <a:t>Two outcomes: heads (H) and tails (T)</a:t>
            </a:r>
          </a:p>
          <a:p>
            <a:r>
              <a:rPr lang="en-US" dirty="0"/>
              <a:t>Outcome of next flip is unpredictable</a:t>
            </a:r>
          </a:p>
          <a:p>
            <a:r>
              <a:rPr lang="en-US" dirty="0"/>
              <a:t>Proportion of H/T in small number flips slightly more predictable</a:t>
            </a:r>
          </a:p>
          <a:p>
            <a:r>
              <a:rPr lang="en-US" dirty="0"/>
              <a:t>Proportion of H/T in huge number of flips quite predictable</a:t>
            </a:r>
          </a:p>
        </p:txBody>
      </p:sp>
      <p:pic>
        <p:nvPicPr>
          <p:cNvPr id="5" name="Picture 4">
            <a:extLst>
              <a:ext uri="{FF2B5EF4-FFF2-40B4-BE49-F238E27FC236}">
                <a16:creationId xmlns:a16="http://schemas.microsoft.com/office/drawing/2014/main" id="{4DE11FD1-F8C8-450F-AB0B-4BDDC43EC3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5904" y="249375"/>
            <a:ext cx="2026722" cy="2020308"/>
          </a:xfrm>
          <a:prstGeom prst="rect">
            <a:avLst/>
          </a:prstGeom>
        </p:spPr>
      </p:pic>
      <p:sp>
        <p:nvSpPr>
          <p:cNvPr id="4" name="Slide Number Placeholder 3">
            <a:extLst>
              <a:ext uri="{FF2B5EF4-FFF2-40B4-BE49-F238E27FC236}">
                <a16:creationId xmlns:a16="http://schemas.microsoft.com/office/drawing/2014/main" id="{81F77133-AA07-4854-82FA-FF54EA673043}"/>
              </a:ext>
            </a:extLst>
          </p:cNvPr>
          <p:cNvSpPr>
            <a:spLocks noGrp="1"/>
          </p:cNvSpPr>
          <p:nvPr>
            <p:ph type="sldNum" sz="quarter" idx="12"/>
          </p:nvPr>
        </p:nvSpPr>
        <p:spPr/>
        <p:txBody>
          <a:bodyPr/>
          <a:lstStyle/>
          <a:p>
            <a:fld id="{FE2CFF1E-AA13-4669-84B1-92D2789C75FC}" type="slidenum">
              <a:rPr lang="en-US" smtClean="0"/>
              <a:t>8</a:t>
            </a:fld>
            <a:endParaRPr lang="en-US" dirty="0"/>
          </a:p>
        </p:txBody>
      </p:sp>
    </p:spTree>
    <p:extLst>
      <p:ext uri="{BB962C8B-B14F-4D97-AF65-F5344CB8AC3E}">
        <p14:creationId xmlns:p14="http://schemas.microsoft.com/office/powerpoint/2010/main" val="3489644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2C6CC-0B70-42C6-A219-2A5270459E38}"/>
              </a:ext>
            </a:extLst>
          </p:cNvPr>
          <p:cNvSpPr>
            <a:spLocks noGrp="1"/>
          </p:cNvSpPr>
          <p:nvPr>
            <p:ph type="title"/>
          </p:nvPr>
        </p:nvSpPr>
        <p:spPr/>
        <p:txBody>
          <a:bodyPr/>
          <a:lstStyle/>
          <a:p>
            <a:r>
              <a:rPr lang="en-US" dirty="0"/>
              <a:t>Laplace’s Demon</a:t>
            </a:r>
          </a:p>
        </p:txBody>
      </p:sp>
      <p:pic>
        <p:nvPicPr>
          <p:cNvPr id="7" name="Content Placeholder 6" descr="A person wearing a suit and tie&#10;&#10;Description automatically generated">
            <a:extLst>
              <a:ext uri="{FF2B5EF4-FFF2-40B4-BE49-F238E27FC236}">
                <a16:creationId xmlns:a16="http://schemas.microsoft.com/office/drawing/2014/main" id="{09C9DB2F-F705-416C-B683-4A896299084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19856" y="1825625"/>
            <a:ext cx="3886288" cy="4351338"/>
          </a:xfrm>
        </p:spPr>
      </p:pic>
      <p:sp>
        <p:nvSpPr>
          <p:cNvPr id="20" name="Thought Bubble: Cloud 19">
            <a:extLst>
              <a:ext uri="{FF2B5EF4-FFF2-40B4-BE49-F238E27FC236}">
                <a16:creationId xmlns:a16="http://schemas.microsoft.com/office/drawing/2014/main" id="{D4D0F097-FB47-4644-A5B8-5D0018BEF85A}"/>
              </a:ext>
            </a:extLst>
          </p:cNvPr>
          <p:cNvSpPr/>
          <p:nvPr/>
        </p:nvSpPr>
        <p:spPr>
          <a:xfrm rot="13621189">
            <a:off x="776599" y="1379450"/>
            <a:ext cx="5123785" cy="5404024"/>
          </a:xfrm>
          <a:prstGeom prst="cloudCallout">
            <a:avLst>
              <a:gd name="adj1" fmla="val -38221"/>
              <a:gd name="adj2" fmla="val 780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FC436966-C310-422E-919A-83D5DE7936F4}"/>
              </a:ext>
            </a:extLst>
          </p:cNvPr>
          <p:cNvSpPr/>
          <p:nvPr/>
        </p:nvSpPr>
        <p:spPr>
          <a:xfrm>
            <a:off x="2171700" y="2447925"/>
            <a:ext cx="1097280" cy="1097280"/>
          </a:xfrm>
          <a:prstGeom prst="ellipse">
            <a:avLst/>
          </a:prstGeom>
          <a:solidFill>
            <a:srgbClr val="FF0000"/>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ffectLst>
                  <a:outerShdw blurRad="38100" dist="38100" dir="2700000" algn="tl">
                    <a:srgbClr val="000000">
                      <a:alpha val="43137"/>
                    </a:srgbClr>
                  </a:outerShdw>
                </a:effectLst>
                <a:latin typeface="Lato" panose="020F0502020204030203" pitchFamily="34" charset="0"/>
              </a:rPr>
              <a:t>(</a:t>
            </a:r>
            <a:r>
              <a:rPr lang="en-US" i="1" dirty="0">
                <a:solidFill>
                  <a:schemeClr val="tx1"/>
                </a:solidFill>
                <a:effectLst>
                  <a:outerShdw blurRad="38100" dist="38100" dir="2700000" algn="tl">
                    <a:srgbClr val="000000">
                      <a:alpha val="43137"/>
                    </a:srgbClr>
                  </a:outerShdw>
                </a:effectLst>
                <a:latin typeface="Lato" panose="020F0502020204030203" pitchFamily="34" charset="0"/>
              </a:rPr>
              <a:t>x</a:t>
            </a:r>
            <a:r>
              <a:rPr lang="en-US" i="1" baseline="-25000" dirty="0">
                <a:solidFill>
                  <a:schemeClr val="tx1"/>
                </a:solidFill>
                <a:effectLst>
                  <a:outerShdw blurRad="38100" dist="38100" dir="2700000" algn="tl">
                    <a:srgbClr val="000000">
                      <a:alpha val="43137"/>
                    </a:srgbClr>
                  </a:outerShdw>
                </a:effectLst>
                <a:latin typeface="Lato" panose="020F0502020204030203" pitchFamily="34" charset="0"/>
              </a:rPr>
              <a:t>i</a:t>
            </a:r>
            <a:r>
              <a:rPr lang="en-US" dirty="0">
                <a:solidFill>
                  <a:schemeClr val="tx1"/>
                </a:solidFill>
                <a:effectLst>
                  <a:outerShdw blurRad="38100" dist="38100" dir="2700000" algn="tl">
                    <a:srgbClr val="000000">
                      <a:alpha val="43137"/>
                    </a:srgbClr>
                  </a:outerShdw>
                </a:effectLst>
                <a:latin typeface="Lato" panose="020F0502020204030203" pitchFamily="34" charset="0"/>
              </a:rPr>
              <a:t>, </a:t>
            </a:r>
            <a:r>
              <a:rPr lang="en-US" i="1" dirty="0">
                <a:solidFill>
                  <a:schemeClr val="tx1"/>
                </a:solidFill>
                <a:effectLst>
                  <a:outerShdw blurRad="38100" dist="38100" dir="2700000" algn="tl">
                    <a:srgbClr val="000000">
                      <a:alpha val="43137"/>
                    </a:srgbClr>
                  </a:outerShdw>
                </a:effectLst>
                <a:latin typeface="Lato" panose="020F0502020204030203" pitchFamily="34" charset="0"/>
              </a:rPr>
              <a:t>y</a:t>
            </a:r>
            <a:r>
              <a:rPr lang="en-US" i="1" baseline="-25000" dirty="0">
                <a:solidFill>
                  <a:schemeClr val="tx1"/>
                </a:solidFill>
                <a:effectLst>
                  <a:outerShdw blurRad="38100" dist="38100" dir="2700000" algn="tl">
                    <a:srgbClr val="000000">
                      <a:alpha val="43137"/>
                    </a:srgbClr>
                  </a:outerShdw>
                </a:effectLst>
                <a:latin typeface="Lato" panose="020F0502020204030203" pitchFamily="34" charset="0"/>
              </a:rPr>
              <a:t>i</a:t>
            </a:r>
            <a:r>
              <a:rPr lang="en-US" dirty="0">
                <a:solidFill>
                  <a:schemeClr val="tx1"/>
                </a:solidFill>
                <a:effectLst>
                  <a:outerShdw blurRad="38100" dist="38100" dir="2700000" algn="tl">
                    <a:srgbClr val="000000">
                      <a:alpha val="43137"/>
                    </a:srgbClr>
                  </a:outerShdw>
                </a:effectLst>
                <a:latin typeface="Lato" panose="020F0502020204030203" pitchFamily="34" charset="0"/>
              </a:rPr>
              <a:t>)</a:t>
            </a:r>
          </a:p>
        </p:txBody>
      </p:sp>
      <p:sp>
        <p:nvSpPr>
          <p:cNvPr id="11" name="Oval 10">
            <a:extLst>
              <a:ext uri="{FF2B5EF4-FFF2-40B4-BE49-F238E27FC236}">
                <a16:creationId xmlns:a16="http://schemas.microsoft.com/office/drawing/2014/main" id="{5BF91130-BCB9-425E-B0B9-5E71A24FC4A8}"/>
              </a:ext>
            </a:extLst>
          </p:cNvPr>
          <p:cNvSpPr/>
          <p:nvPr/>
        </p:nvSpPr>
        <p:spPr>
          <a:xfrm>
            <a:off x="3829050" y="4772025"/>
            <a:ext cx="1097280" cy="1097280"/>
          </a:xfrm>
          <a:prstGeom prst="ellipse">
            <a:avLst/>
          </a:prstGeom>
          <a:solidFill>
            <a:srgbClr val="FF0000"/>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ffectLst>
                  <a:outerShdw blurRad="38100" dist="38100" dir="2700000" algn="tl">
                    <a:srgbClr val="000000">
                      <a:alpha val="43137"/>
                    </a:srgbClr>
                  </a:outerShdw>
                </a:effectLst>
                <a:latin typeface="Lato" panose="020F0502020204030203" pitchFamily="34" charset="0"/>
              </a:rPr>
              <a:t>(</a:t>
            </a:r>
            <a:r>
              <a:rPr lang="en-US" i="1" dirty="0">
                <a:solidFill>
                  <a:schemeClr val="tx1"/>
                </a:solidFill>
                <a:effectLst>
                  <a:outerShdw blurRad="38100" dist="38100" dir="2700000" algn="tl">
                    <a:srgbClr val="000000">
                      <a:alpha val="43137"/>
                    </a:srgbClr>
                  </a:outerShdw>
                </a:effectLst>
                <a:latin typeface="Lato" panose="020F0502020204030203" pitchFamily="34" charset="0"/>
              </a:rPr>
              <a:t>x</a:t>
            </a:r>
            <a:r>
              <a:rPr lang="en-US" i="1" baseline="-25000" dirty="0">
                <a:solidFill>
                  <a:schemeClr val="tx1"/>
                </a:solidFill>
                <a:effectLst>
                  <a:outerShdw blurRad="38100" dist="38100" dir="2700000" algn="tl">
                    <a:srgbClr val="000000">
                      <a:alpha val="43137"/>
                    </a:srgbClr>
                  </a:outerShdw>
                </a:effectLst>
                <a:latin typeface="Lato" panose="020F0502020204030203" pitchFamily="34" charset="0"/>
              </a:rPr>
              <a:t>i</a:t>
            </a:r>
            <a:r>
              <a:rPr lang="en-US" dirty="0">
                <a:solidFill>
                  <a:schemeClr val="tx1"/>
                </a:solidFill>
                <a:effectLst>
                  <a:outerShdw blurRad="38100" dist="38100" dir="2700000" algn="tl">
                    <a:srgbClr val="000000">
                      <a:alpha val="43137"/>
                    </a:srgbClr>
                  </a:outerShdw>
                </a:effectLst>
                <a:latin typeface="Lato" panose="020F0502020204030203" pitchFamily="34" charset="0"/>
              </a:rPr>
              <a:t>, </a:t>
            </a:r>
            <a:r>
              <a:rPr lang="en-US" i="1" dirty="0">
                <a:solidFill>
                  <a:schemeClr val="tx1"/>
                </a:solidFill>
                <a:effectLst>
                  <a:outerShdw blurRad="38100" dist="38100" dir="2700000" algn="tl">
                    <a:srgbClr val="000000">
                      <a:alpha val="43137"/>
                    </a:srgbClr>
                  </a:outerShdw>
                </a:effectLst>
                <a:latin typeface="Lato" panose="020F0502020204030203" pitchFamily="34" charset="0"/>
              </a:rPr>
              <a:t>y</a:t>
            </a:r>
            <a:r>
              <a:rPr lang="en-US" i="1" baseline="-25000" dirty="0">
                <a:solidFill>
                  <a:schemeClr val="tx1"/>
                </a:solidFill>
                <a:effectLst>
                  <a:outerShdw blurRad="38100" dist="38100" dir="2700000" algn="tl">
                    <a:srgbClr val="000000">
                      <a:alpha val="43137"/>
                    </a:srgbClr>
                  </a:outerShdw>
                </a:effectLst>
                <a:latin typeface="Lato" panose="020F0502020204030203" pitchFamily="34" charset="0"/>
              </a:rPr>
              <a:t>i</a:t>
            </a:r>
            <a:r>
              <a:rPr lang="en-US" dirty="0">
                <a:solidFill>
                  <a:schemeClr val="tx1"/>
                </a:solidFill>
                <a:effectLst>
                  <a:outerShdw blurRad="38100" dist="38100" dir="2700000" algn="tl">
                    <a:srgbClr val="000000">
                      <a:alpha val="43137"/>
                    </a:srgbClr>
                  </a:outerShdw>
                </a:effectLst>
                <a:latin typeface="Lato" panose="020F0502020204030203" pitchFamily="34" charset="0"/>
              </a:rPr>
              <a:t>)</a:t>
            </a:r>
          </a:p>
        </p:txBody>
      </p:sp>
      <p:cxnSp>
        <p:nvCxnSpPr>
          <p:cNvPr id="13" name="Straight Arrow Connector 12">
            <a:extLst>
              <a:ext uri="{FF2B5EF4-FFF2-40B4-BE49-F238E27FC236}">
                <a16:creationId xmlns:a16="http://schemas.microsoft.com/office/drawing/2014/main" id="{AA5D31E7-A784-43F4-A13F-C793B259568C}"/>
              </a:ext>
            </a:extLst>
          </p:cNvPr>
          <p:cNvCxnSpPr>
            <a:stCxn id="9" idx="5"/>
          </p:cNvCxnSpPr>
          <p:nvPr/>
        </p:nvCxnSpPr>
        <p:spPr>
          <a:xfrm>
            <a:off x="3108287" y="3384512"/>
            <a:ext cx="863638" cy="777913"/>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327349D-AA6A-43D1-90AF-BFCB6FB5B9B6}"/>
              </a:ext>
            </a:extLst>
          </p:cNvPr>
          <p:cNvCxnSpPr>
            <a:cxnSpLocks/>
            <a:stCxn id="11" idx="2"/>
          </p:cNvCxnSpPr>
          <p:nvPr/>
        </p:nvCxnSpPr>
        <p:spPr>
          <a:xfrm flipH="1">
            <a:off x="2095500" y="5320665"/>
            <a:ext cx="173355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DCC7FE6-D073-41AF-9067-A4FF5A483E3A}"/>
              </a:ext>
            </a:extLst>
          </p:cNvPr>
          <p:cNvSpPr txBox="1"/>
          <p:nvPr/>
        </p:nvSpPr>
        <p:spPr>
          <a:xfrm>
            <a:off x="3945871" y="4005559"/>
            <a:ext cx="863638" cy="461665"/>
          </a:xfrm>
          <a:prstGeom prst="rect">
            <a:avLst/>
          </a:prstGeom>
          <a:noFill/>
        </p:spPr>
        <p:txBody>
          <a:bodyPr wrap="square" rtlCol="0">
            <a:spAutoFit/>
          </a:bodyPr>
          <a:lstStyle/>
          <a:p>
            <a:r>
              <a:rPr lang="en-US" sz="2400" i="1" dirty="0"/>
              <a:t>m</a:t>
            </a:r>
            <a:r>
              <a:rPr lang="en-US" sz="2400" i="1" baseline="-25000" dirty="0"/>
              <a:t>i</a:t>
            </a:r>
            <a:r>
              <a:rPr lang="en-US" sz="2400" b="1" dirty="0"/>
              <a:t>v</a:t>
            </a:r>
            <a:r>
              <a:rPr lang="en-US" sz="2400" b="1" baseline="-25000" dirty="0"/>
              <a:t>i</a:t>
            </a:r>
          </a:p>
        </p:txBody>
      </p:sp>
      <p:sp>
        <p:nvSpPr>
          <p:cNvPr id="19" name="TextBox 18">
            <a:extLst>
              <a:ext uri="{FF2B5EF4-FFF2-40B4-BE49-F238E27FC236}">
                <a16:creationId xmlns:a16="http://schemas.microsoft.com/office/drawing/2014/main" id="{F16ADE36-F9F0-4853-A139-91673F167444}"/>
              </a:ext>
            </a:extLst>
          </p:cNvPr>
          <p:cNvSpPr txBox="1"/>
          <p:nvPr/>
        </p:nvSpPr>
        <p:spPr>
          <a:xfrm>
            <a:off x="1503705" y="5089832"/>
            <a:ext cx="863638" cy="461665"/>
          </a:xfrm>
          <a:prstGeom prst="rect">
            <a:avLst/>
          </a:prstGeom>
          <a:noFill/>
        </p:spPr>
        <p:txBody>
          <a:bodyPr wrap="square" rtlCol="0">
            <a:spAutoFit/>
          </a:bodyPr>
          <a:lstStyle/>
          <a:p>
            <a:r>
              <a:rPr lang="en-US" sz="2400" i="1" dirty="0"/>
              <a:t>m</a:t>
            </a:r>
            <a:r>
              <a:rPr lang="en-US" sz="2400" i="1" baseline="-25000" dirty="0"/>
              <a:t>i</a:t>
            </a:r>
            <a:r>
              <a:rPr lang="en-US" sz="2400" b="1" dirty="0"/>
              <a:t>v</a:t>
            </a:r>
            <a:r>
              <a:rPr lang="en-US" sz="2400" b="1" baseline="-25000" dirty="0"/>
              <a:t>i</a:t>
            </a:r>
          </a:p>
        </p:txBody>
      </p:sp>
      <p:sp>
        <p:nvSpPr>
          <p:cNvPr id="3" name="Slide Number Placeholder 2">
            <a:extLst>
              <a:ext uri="{FF2B5EF4-FFF2-40B4-BE49-F238E27FC236}">
                <a16:creationId xmlns:a16="http://schemas.microsoft.com/office/drawing/2014/main" id="{1EA57E29-9381-4E89-BCC0-F4B795D78321}"/>
              </a:ext>
            </a:extLst>
          </p:cNvPr>
          <p:cNvSpPr>
            <a:spLocks noGrp="1"/>
          </p:cNvSpPr>
          <p:nvPr>
            <p:ph type="sldNum" sz="quarter" idx="12"/>
          </p:nvPr>
        </p:nvSpPr>
        <p:spPr/>
        <p:txBody>
          <a:bodyPr/>
          <a:lstStyle/>
          <a:p>
            <a:fld id="{FE2CFF1E-AA13-4669-84B1-92D2789C75FC}" type="slidenum">
              <a:rPr lang="en-US" smtClean="0"/>
              <a:t>9</a:t>
            </a:fld>
            <a:endParaRPr lang="en-US" dirty="0"/>
          </a:p>
        </p:txBody>
      </p:sp>
    </p:spTree>
    <p:extLst>
      <p:ext uri="{BB962C8B-B14F-4D97-AF65-F5344CB8AC3E}">
        <p14:creationId xmlns:p14="http://schemas.microsoft.com/office/powerpoint/2010/main" val="4160446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3530</TotalTime>
  <Words>12944</Words>
  <Application>Microsoft Office PowerPoint</Application>
  <PresentationFormat>Widescreen</PresentationFormat>
  <Paragraphs>880</Paragraphs>
  <Slides>70</Slides>
  <Notes>70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70</vt:i4>
      </vt:variant>
    </vt:vector>
  </HeadingPairs>
  <TitlesOfParts>
    <vt:vector size="75" baseType="lpstr">
      <vt:lpstr>Arial</vt:lpstr>
      <vt:lpstr>Calibri</vt:lpstr>
      <vt:lpstr>Cambria Math</vt:lpstr>
      <vt:lpstr>Lato</vt:lpstr>
      <vt:lpstr>Office Theme</vt:lpstr>
      <vt:lpstr>Probability and Statistics Foundations</vt:lpstr>
      <vt:lpstr>Motivation</vt:lpstr>
      <vt:lpstr>Intent</vt:lpstr>
      <vt:lpstr>Outline</vt:lpstr>
      <vt:lpstr>Probability and the Nature of Randomness</vt:lpstr>
      <vt:lpstr>Section Outline</vt:lpstr>
      <vt:lpstr>Randomness</vt:lpstr>
      <vt:lpstr>Coin Flipping</vt:lpstr>
      <vt:lpstr>Laplace’s Demon</vt:lpstr>
      <vt:lpstr>Sources of Uncertainty</vt:lpstr>
      <vt:lpstr>Physical Probability</vt:lpstr>
      <vt:lpstr>Talking About Uncertain Outcomes</vt:lpstr>
      <vt:lpstr>PowerPoint Presentation</vt:lpstr>
      <vt:lpstr>Probability Rules</vt:lpstr>
      <vt:lpstr>Random Variables</vt:lpstr>
      <vt:lpstr>Probability and the Nature of Randomness</vt:lpstr>
      <vt:lpstr>Events</vt:lpstr>
      <vt:lpstr>Section Outline</vt:lpstr>
      <vt:lpstr>Venn Diagrams</vt:lpstr>
      <vt:lpstr>Venn Diagrams</vt:lpstr>
      <vt:lpstr>Coin Flip</vt:lpstr>
      <vt:lpstr>Die Roll</vt:lpstr>
      <vt:lpstr>Complements</vt:lpstr>
      <vt:lpstr>When Events Collide – General Additivity</vt:lpstr>
      <vt:lpstr>Two Coins</vt:lpstr>
      <vt:lpstr>Two Coins</vt:lpstr>
      <vt:lpstr>Two Coins</vt:lpstr>
      <vt:lpstr>Independence</vt:lpstr>
      <vt:lpstr>Marginal Probability</vt:lpstr>
      <vt:lpstr>Joint Probability</vt:lpstr>
      <vt:lpstr>Conditional Probability</vt:lpstr>
      <vt:lpstr>Conditional and Joint Probability</vt:lpstr>
      <vt:lpstr>Total Probability</vt:lpstr>
      <vt:lpstr>Total Probability Example</vt:lpstr>
      <vt:lpstr>Total Probability</vt:lpstr>
      <vt:lpstr>Bayes’ Theorem</vt:lpstr>
      <vt:lpstr>Bayes’ Theorem Example</vt:lpstr>
      <vt:lpstr>Events</vt:lpstr>
      <vt:lpstr>Samples and Populations</vt:lpstr>
      <vt:lpstr>Section Outline</vt:lpstr>
      <vt:lpstr>Populations vs. Samples</vt:lpstr>
      <vt:lpstr>Inference</vt:lpstr>
      <vt:lpstr>Inference</vt:lpstr>
      <vt:lpstr>PowerPoint Presentation</vt:lpstr>
      <vt:lpstr>Assumptions</vt:lpstr>
      <vt:lpstr>Estimating Probability from Data</vt:lpstr>
      <vt:lpstr>Relative Frequency</vt:lpstr>
      <vt:lpstr>What Should We Expect?</vt:lpstr>
      <vt:lpstr>Why Does It Vary?</vt:lpstr>
      <vt:lpstr>More Rolls (1,000)</vt:lpstr>
      <vt:lpstr>Even More Rolls (10,000)</vt:lpstr>
      <vt:lpstr>Quality of Estimate</vt:lpstr>
      <vt:lpstr>Cumulative Frequency</vt:lpstr>
      <vt:lpstr>Cumulative Histogram</vt:lpstr>
      <vt:lpstr>Cumulative Histogram</vt:lpstr>
      <vt:lpstr>Complementary Cumulative Frequency</vt:lpstr>
      <vt:lpstr>Complementary Cumulative Histogram</vt:lpstr>
      <vt:lpstr>Empirical Probability Distribution</vt:lpstr>
      <vt:lpstr>Sample Statistics</vt:lpstr>
      <vt:lpstr>PowerPoint Presentation</vt:lpstr>
      <vt:lpstr>Computing the Mean</vt:lpstr>
      <vt:lpstr>Computing the Mean</vt:lpstr>
      <vt:lpstr>PowerPoint Presentation</vt:lpstr>
      <vt:lpstr>Computing Variance</vt:lpstr>
      <vt:lpstr>Computing Variance</vt:lpstr>
      <vt:lpstr>Symmetry</vt:lpstr>
      <vt:lpstr>Moments</vt:lpstr>
      <vt:lpstr>Inference Revisited</vt:lpstr>
      <vt:lpstr>Inference Revisited</vt:lpstr>
      <vt:lpstr>Samples and Populations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Probability and Statistics Foundations</dc:title>
  <dc:creator>Karlovits, Gregory S CIV USARMY CEIWR (USA)</dc:creator>
  <cp:lastModifiedBy>Karlovits, Gregory S CIV USARMY CEIWR (USA)</cp:lastModifiedBy>
  <cp:revision>389</cp:revision>
  <dcterms:created xsi:type="dcterms:W3CDTF">2022-01-04T14:58:46Z</dcterms:created>
  <dcterms:modified xsi:type="dcterms:W3CDTF">2023-05-17T22:34:51Z</dcterms:modified>
</cp:coreProperties>
</file>